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72" r:id="rId5"/>
  </p:sldMasterIdLst>
  <p:notesMasterIdLst>
    <p:notesMasterId r:id="rId46"/>
  </p:notesMasterIdLst>
  <p:handoutMasterIdLst>
    <p:handoutMasterId r:id="rId47"/>
  </p:handoutMasterIdLst>
  <p:sldIdLst>
    <p:sldId id="321" r:id="rId6"/>
    <p:sldId id="308" r:id="rId7"/>
    <p:sldId id="1770" r:id="rId8"/>
    <p:sldId id="1769" r:id="rId9"/>
    <p:sldId id="1691" r:id="rId10"/>
    <p:sldId id="1735" r:id="rId11"/>
    <p:sldId id="1692" r:id="rId12"/>
    <p:sldId id="1695" r:id="rId13"/>
    <p:sldId id="1696" r:id="rId14"/>
    <p:sldId id="1697" r:id="rId15"/>
    <p:sldId id="1737" r:id="rId16"/>
    <p:sldId id="561" r:id="rId17"/>
    <p:sldId id="1738" r:id="rId18"/>
    <p:sldId id="1761" r:id="rId19"/>
    <p:sldId id="1716" r:id="rId20"/>
    <p:sldId id="1694" r:id="rId21"/>
    <p:sldId id="1700" r:id="rId22"/>
    <p:sldId id="1703" r:id="rId23"/>
    <p:sldId id="1741" r:id="rId24"/>
    <p:sldId id="1763" r:id="rId25"/>
    <p:sldId id="1766" r:id="rId26"/>
    <p:sldId id="1756" r:id="rId27"/>
    <p:sldId id="1701" r:id="rId28"/>
    <p:sldId id="1760" r:id="rId29"/>
    <p:sldId id="1759" r:id="rId30"/>
    <p:sldId id="1702" r:id="rId31"/>
    <p:sldId id="1704" r:id="rId32"/>
    <p:sldId id="1739" r:id="rId33"/>
    <p:sldId id="1768" r:id="rId34"/>
    <p:sldId id="1706" r:id="rId35"/>
    <p:sldId id="1767" r:id="rId36"/>
    <p:sldId id="1710" r:id="rId37"/>
    <p:sldId id="1711" r:id="rId38"/>
    <p:sldId id="1712" r:id="rId39"/>
    <p:sldId id="1757" r:id="rId40"/>
    <p:sldId id="1764" r:id="rId41"/>
    <p:sldId id="1715" r:id="rId42"/>
    <p:sldId id="1713" r:id="rId43"/>
    <p:sldId id="1714" r:id="rId44"/>
    <p:sldId id="318" r:id="rId45"/>
  </p:sldIdLst>
  <p:sldSz cx="12192000" cy="6858000"/>
  <p:notesSz cx="7315200" cy="9601200"/>
  <p:custDataLst>
    <p:tags r:id="rId4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88" userDrawn="1">
          <p15:clr>
            <a:srgbClr val="A4A3A4"/>
          </p15:clr>
        </p15:guide>
        <p15:guide id="10" pos="384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A9440F-B7C5-42F6-6D06-73163063AE8E}" name="Timothy Quill" initials="TQ" userId="S::tquill@clinicaloptions.com::b1dc6efb-2995-45e7-a306-57a2c67aa886" providerId="AD"/>
  <p188:author id="{A16E7224-2BD4-7C81-13D4-6975799D3044}" name="Jacky Olin" initials="JO" userId="8805d6267ec4f7e5" providerId="Windows Live"/>
  <p188:author id="{66D8FF86-2809-2AE5-A86D-2CC29531F6DD}" name="Liz Donohue" initials="LD" userId="S::ldonohue@practicingclinicians.com::1dd2b9cf-45e8-40ae-9123-4564d15e2785" providerId="AD"/>
  <p188:author id="{67E39494-75B3-CF9E-6A44-82504F755C8B}" name="Dussadee Royal" initials="DR" userId="S::droyal@clinicaloptions.com::51beead8-6fa0-4b98-aeba-37044af35e17" providerId="AD"/>
  <p188:author id="{DC0E049D-1D2C-592D-3BDF-F4C16EC21DDA}" name="Haddad,Fadi Ghassan" initials="" userId="S::FHaddad@mdanderson.org::2dd2675f-5078-43de-9c14-89256145667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Gordon Kelley" initials="GK" lastIdx="5" clrIdx="11">
    <p:extLst>
      <p:ext uri="{19B8F6BF-5375-455C-9EA6-DF929625EA0E}">
        <p15:presenceInfo xmlns:p15="http://schemas.microsoft.com/office/powerpoint/2012/main" userId="S-1-5-21-1816575679-3740301505-2482652554-1163" providerId="AD"/>
      </p:ext>
    </p:extLst>
  </p:cmAuthor>
  <p:cmAuthor id="13" name="Kiran D. Mir-Hudgeons" initials="KDM" lastIdx="15" clrIdx="12">
    <p:extLst>
      <p:ext uri="{19B8F6BF-5375-455C-9EA6-DF929625EA0E}">
        <p15:presenceInfo xmlns:p15="http://schemas.microsoft.com/office/powerpoint/2012/main" userId="S::kmirhudgeons@clinicaloptions.com::988cb7e1-0640-4c3c-b602-3f8e18ce9544" providerId="AD"/>
      </p:ext>
    </p:extLst>
  </p:cmAuthor>
  <p:cmAuthor id="14" name="Terrence Fagan" initials="TF" lastIdx="10" clrIdx="13">
    <p:extLst>
      <p:ext uri="{19B8F6BF-5375-455C-9EA6-DF929625EA0E}">
        <p15:presenceInfo xmlns:p15="http://schemas.microsoft.com/office/powerpoint/2012/main" userId="S::tfagan@clinicaloptions.com::6b543a43-2034-4a4a-856a-43baa52402be" providerId="AD"/>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Andrea Boecler" initials="AB" lastIdx="3" clrIdx="15">
    <p:extLst>
      <p:ext uri="{19B8F6BF-5375-455C-9EA6-DF929625EA0E}">
        <p15:presenceInfo xmlns:p15="http://schemas.microsoft.com/office/powerpoint/2012/main" userId="Andrea Boecler" providerId="None"/>
      </p:ext>
    </p:extLst>
  </p:cmAuthor>
  <p:cmAuthor id="17" name="Jerfiz Constanzo" initials="JC" lastIdx="22" clrIdx="16">
    <p:extLst>
      <p:ext uri="{19B8F6BF-5375-455C-9EA6-DF929625EA0E}">
        <p15:presenceInfo xmlns:p15="http://schemas.microsoft.com/office/powerpoint/2012/main" userId="S::jconstanzo@clinicaloptions.com::7388c342-66f0-4154-bcdf-657d8197f1ae" providerId="AD"/>
      </p:ext>
    </p:extLst>
  </p:cmAuthor>
  <p:cmAuthor id="18" name="Jorge Cortes" initials="JC" lastIdx="17" clrIdx="17">
    <p:extLst>
      <p:ext uri="{19B8F6BF-5375-455C-9EA6-DF929625EA0E}">
        <p15:presenceInfo xmlns:p15="http://schemas.microsoft.com/office/powerpoint/2012/main" userId="42632678db66b232" providerId="Windows Live"/>
      </p:ext>
    </p:extLst>
  </p:cmAuthor>
  <p:cmAuthor id="19" name="Cortes, Jorge E." initials="CJE" lastIdx="6" clrIdx="18">
    <p:extLst>
      <p:ext uri="{19B8F6BF-5375-455C-9EA6-DF929625EA0E}">
        <p15:presenceInfo xmlns:p15="http://schemas.microsoft.com/office/powerpoint/2012/main" userId="S-1-5-21-26053870-378490464-1358123277-15357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471C"/>
    <a:srgbClr val="E1471D"/>
    <a:srgbClr val="015873"/>
    <a:srgbClr val="00823B"/>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1CB6D5-66FA-41BE-B4BC-FF7AC5E69AE3}" v="2" dt="2024-08-05T14:03:32.62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67" autoAdjust="0"/>
    <p:restoredTop sz="85731" autoAdjust="0"/>
  </p:normalViewPr>
  <p:slideViewPr>
    <p:cSldViewPr snapToGrid="0" showGuides="1">
      <p:cViewPr varScale="1">
        <p:scale>
          <a:sx n="83" d="100"/>
          <a:sy n="83" d="100"/>
        </p:scale>
        <p:origin x="451" y="67"/>
      </p:cViewPr>
      <p:guideLst>
        <p:guide orient="horz" pos="4128"/>
        <p:guide orient="horz" pos="1008"/>
        <p:guide orient="horz" pos="4032"/>
        <p:guide orient="horz" pos="151"/>
        <p:guide orient="horz" pos="258"/>
        <p:guide orient="horz" pos="3888"/>
        <p:guide pos="384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handoutMaster" Target="handoutMasters/handoutMaster1.xml"/><Relationship Id="rId50" Type="http://schemas.openxmlformats.org/officeDocument/2006/relationships/presProps" Target="presProps.xml"/><Relationship Id="rId55"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gs" Target="tags/tag1.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369900708446959E-2"/>
          <c:y val="3.4290344165255046E-2"/>
          <c:w val="0.88129686548102515"/>
          <c:h val="0.86720974391293759"/>
        </c:manualLayout>
      </c:layout>
      <c:barChart>
        <c:barDir val="col"/>
        <c:grouping val="clustered"/>
        <c:varyColors val="0"/>
        <c:ser>
          <c:idx val="0"/>
          <c:order val="0"/>
          <c:tx>
            <c:strRef>
              <c:f>Sheet1!$B$1</c:f>
              <c:strCache>
                <c:ptCount val="1"/>
                <c:pt idx="0">
                  <c:v>≤1% BCR-ABL1 by 12 months</c:v>
                </c:pt>
              </c:strCache>
            </c:strRef>
          </c:tx>
          <c:spPr>
            <a:solidFill>
              <a:srgbClr val="015873"/>
            </a:solidFill>
            <a:ln>
              <a:solidFill>
                <a:srgbClr val="000000"/>
              </a:solidFill>
            </a:ln>
            <a:effectLst/>
          </c:spPr>
          <c:invertIfNegative val="0"/>
          <c:dLbls>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45 mg</c:v>
                </c:pt>
                <c:pt idx="1">
                  <c:v>30 mg</c:v>
                </c:pt>
                <c:pt idx="2">
                  <c:v>15 mg</c:v>
                </c:pt>
              </c:strCache>
            </c:strRef>
          </c:cat>
          <c:val>
            <c:numRef>
              <c:f>Sheet1!$B$2:$B$4</c:f>
              <c:numCache>
                <c:formatCode>General</c:formatCode>
                <c:ptCount val="3"/>
                <c:pt idx="0">
                  <c:v>51.6</c:v>
                </c:pt>
                <c:pt idx="1">
                  <c:v>35.5</c:v>
                </c:pt>
                <c:pt idx="2">
                  <c:v>25.3</c:v>
                </c:pt>
              </c:numCache>
            </c:numRef>
          </c:val>
          <c:extLst>
            <c:ext xmlns:c16="http://schemas.microsoft.com/office/drawing/2014/chart" uri="{C3380CC4-5D6E-409C-BE32-E72D297353CC}">
              <c16:uniqueId val="{00000000-B00B-478D-B2E8-45A15C299B32}"/>
            </c:ext>
          </c:extLst>
        </c:ser>
        <c:ser>
          <c:idx val="1"/>
          <c:order val="1"/>
          <c:tx>
            <c:strRef>
              <c:f>Sheet1!$C$1</c:f>
              <c:strCache>
                <c:ptCount val="1"/>
                <c:pt idx="0">
                  <c:v>TE-AOE </c:v>
                </c:pt>
              </c:strCache>
            </c:strRef>
          </c:tx>
          <c:spPr>
            <a:solidFill>
              <a:srgbClr val="4DA1BB"/>
            </a:solidFill>
            <a:ln>
              <a:solidFill>
                <a:srgbClr val="000000"/>
              </a:solidFill>
            </a:ln>
            <a:effectLst/>
          </c:spPr>
          <c:invertIfNegative val="0"/>
          <c:dLbls>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45 mg</c:v>
                </c:pt>
                <c:pt idx="1">
                  <c:v>30 mg</c:v>
                </c:pt>
                <c:pt idx="2">
                  <c:v>15 mg</c:v>
                </c:pt>
              </c:strCache>
            </c:strRef>
          </c:cat>
          <c:val>
            <c:numRef>
              <c:f>Sheet1!$C$2:$C$4</c:f>
              <c:numCache>
                <c:formatCode>General</c:formatCode>
                <c:ptCount val="3"/>
                <c:pt idx="0">
                  <c:v>9.6</c:v>
                </c:pt>
                <c:pt idx="1">
                  <c:v>5.3</c:v>
                </c:pt>
                <c:pt idx="2">
                  <c:v>3.2</c:v>
                </c:pt>
              </c:numCache>
            </c:numRef>
          </c:val>
          <c:extLst>
            <c:ext xmlns:c16="http://schemas.microsoft.com/office/drawing/2014/chart" uri="{C3380CC4-5D6E-409C-BE32-E72D297353CC}">
              <c16:uniqueId val="{00000001-B00B-478D-B2E8-45A15C299B32}"/>
            </c:ext>
          </c:extLst>
        </c:ser>
        <c:dLbls>
          <c:showLegendKey val="0"/>
          <c:showVal val="0"/>
          <c:showCatName val="0"/>
          <c:showSerName val="0"/>
          <c:showPercent val="0"/>
          <c:showBubbleSize val="0"/>
        </c:dLbls>
        <c:gapWidth val="500"/>
        <c:overlap val="-100"/>
        <c:axId val="440063928"/>
        <c:axId val="440070160"/>
      </c:barChart>
      <c:catAx>
        <c:axId val="440063928"/>
        <c:scaling>
          <c:orientation val="minMax"/>
        </c:scaling>
        <c:delete val="0"/>
        <c:axPos val="b"/>
        <c:numFmt formatCode="General" sourceLinked="1"/>
        <c:majorTickMark val="none"/>
        <c:minorTickMark val="none"/>
        <c:tickLblPos val="nextTo"/>
        <c:spPr>
          <a:solidFill>
            <a:srgbClr val="000000"/>
          </a:solidFill>
          <a:ln w="28575" cap="flat" cmpd="sng" algn="ctr">
            <a:solidFill>
              <a:srgbClr val="000000"/>
            </a:solidFill>
            <a:round/>
          </a:ln>
          <a:effectLst/>
        </c:spPr>
        <c:txPr>
          <a:bodyPr rot="-6000000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crossAx val="440070160"/>
        <c:crosses val="autoZero"/>
        <c:auto val="1"/>
        <c:lblAlgn val="ctr"/>
        <c:lblOffset val="100"/>
        <c:noMultiLvlLbl val="0"/>
      </c:catAx>
      <c:valAx>
        <c:axId val="440070160"/>
        <c:scaling>
          <c:orientation val="minMax"/>
        </c:scaling>
        <c:delete val="0"/>
        <c:axPos val="l"/>
        <c:title>
          <c:tx>
            <c:rich>
              <a:bodyPr rot="-5400000" spcFirstLastPara="1" vertOverflow="ellipsis" vert="horz" wrap="square" anchor="ctr" anchorCtr="1"/>
              <a:lstStyle/>
              <a:p>
                <a:pPr>
                  <a:defRPr sz="1800" b="1" i="0" u="none" strike="noStrike" kern="1200" baseline="0">
                    <a:solidFill>
                      <a:schemeClr val="bg1"/>
                    </a:solidFill>
                    <a:latin typeface="+mn-lt"/>
                    <a:ea typeface="+mn-ea"/>
                    <a:cs typeface="+mn-cs"/>
                  </a:defRPr>
                </a:pPr>
                <a:r>
                  <a:rPr lang="en-US" dirty="0"/>
                  <a:t>Patients, %</a:t>
                </a:r>
              </a:p>
            </c:rich>
          </c:tx>
          <c:layout>
            <c:manualLayout>
              <c:xMode val="edge"/>
              <c:yMode val="edge"/>
              <c:x val="1.100672568869715E-3"/>
              <c:y val="0.33540759520787888"/>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title>
        <c:numFmt formatCode="General"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crossAx val="4400639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b="1">
          <a:solidFill>
            <a:schemeClr val="bg1"/>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CML, chronic myeloid leukemia;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66667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latin typeface="+mn-lt"/>
              </a:rPr>
              <a:t>AP, accelerated phase; CP, chronic phase; BP, blast phase; CML, chronic myeloid leukemia; STAMP, </a:t>
            </a:r>
            <a:r>
              <a:rPr lang="en-US" b="0" i="1" dirty="0">
                <a:solidFill>
                  <a:srgbClr val="4D5156"/>
                </a:solidFill>
                <a:effectLst/>
                <a:latin typeface="+mn-lt"/>
              </a:rPr>
              <a:t>Specifically Targeting the ABL Myristoyl Pocket; </a:t>
            </a:r>
            <a:r>
              <a:rPr lang="en-US" i="1" dirty="0"/>
              <a:t>TKI, tyrosine kinase inhibitor</a:t>
            </a:r>
            <a:r>
              <a:rPr lang="en-US" i="1" dirty="0">
                <a:latin typeface="+mn-lt"/>
              </a:rPr>
              <a: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424996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B1036DB4-33AC-4539-9968-8975210C96F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a:extLst>
              <a:ext uri="{FF2B5EF4-FFF2-40B4-BE49-F238E27FC236}">
                <a16:creationId xmlns:a16="http://schemas.microsoft.com/office/drawing/2014/main" id="{8222D739-81EA-4642-9E60-24CDEAB67BA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a:t>CML, chronic myeloid leukemia; HTN, hypertension; TFR, treatment-free remission; TKI, tyrosine kinase inhibitor.</a:t>
            </a:r>
          </a:p>
        </p:txBody>
      </p:sp>
      <p:sp>
        <p:nvSpPr>
          <p:cNvPr id="67588" name="Slide Number Placeholder 3">
            <a:extLst>
              <a:ext uri="{FF2B5EF4-FFF2-40B4-BE49-F238E27FC236}">
                <a16:creationId xmlns:a16="http://schemas.microsoft.com/office/drawing/2014/main" id="{C1A21AA7-6CBB-4E68-A6A1-66B4A29A4DD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D17FF30-AC9D-4411-8B7D-11A1595FCD7B}" type="slidenum">
              <a:rPr kumimoji="0" lang="en-US" alt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52196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CML, chronic myeloid leukemia; CP, chronic phase; </a:t>
            </a:r>
            <a:r>
              <a:rPr lang="en-US" sz="1200" i="1" kern="1200" dirty="0">
                <a:solidFill>
                  <a:schemeClr val="tx1"/>
                </a:solidFill>
                <a:effectLst/>
                <a:latin typeface="Arial" charset="0"/>
                <a:ea typeface="+mn-ea"/>
                <a:cs typeface="+mn-cs"/>
              </a:rPr>
              <a:t>ELTS, European Treatment and Outcome Study long-term survival score.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680143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CML, chronic myeloid leukemia; </a:t>
            </a:r>
            <a:r>
              <a:rPr lang="en-US" sz="1200" b="0" i="1" dirty="0"/>
              <a:t>OS, overall survival.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97480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5D19A9F8-EC2E-4067-AC67-01D09E3DDD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a:extLst>
              <a:ext uri="{FF2B5EF4-FFF2-40B4-BE49-F238E27FC236}">
                <a16:creationId xmlns:a16="http://schemas.microsoft.com/office/drawing/2014/main" id="{14FC98AA-50FF-4A46-BAB2-6BD8553628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a:latin typeface="Arial" panose="020B0604020202020204" pitchFamily="34" charset="0"/>
                <a:cs typeface="Arial" panose="020B0604020202020204" pitchFamily="34" charset="0"/>
              </a:rPr>
              <a:t>CML, chronic myeloid leukemia; CP, chronic phase; MMR, major molecular response.</a:t>
            </a:r>
          </a:p>
        </p:txBody>
      </p:sp>
      <p:sp>
        <p:nvSpPr>
          <p:cNvPr id="61444" name="Slide Number Placeholder 3">
            <a:extLst>
              <a:ext uri="{FF2B5EF4-FFF2-40B4-BE49-F238E27FC236}">
                <a16:creationId xmlns:a16="http://schemas.microsoft.com/office/drawing/2014/main" id="{619D848A-B437-4E3D-8A53-A3F1396A579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44A357D-2DC5-4CE5-B24E-617B63D9734E}"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632894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CML, chronic myeloid leukemia; CP, chronic phase; MMR, major molecular response; MR</a:t>
            </a:r>
            <a:r>
              <a:rPr lang="en-US" i="1" baseline="30000" dirty="0"/>
              <a:t>4.5</a:t>
            </a:r>
            <a:r>
              <a:rPr lang="en-US" i="1" dirty="0"/>
              <a:t>, molecular responses with a 4.5-log reduction in BCR::ABL1 transcript from baseline.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63478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CML, chronic myeloid leukemia; CP, chronic phase; MMR, major molecular response; MR</a:t>
            </a:r>
            <a:r>
              <a:rPr lang="en-US" i="1" baseline="30000" dirty="0"/>
              <a:t>4.5</a:t>
            </a:r>
            <a:r>
              <a:rPr lang="en-US" i="1" dirty="0"/>
              <a:t>, molecular responses with a 4.5-log reduction in BCR::ABL1 transcript from baseline; MR, molecular response.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08934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2G, second-generation; </a:t>
            </a:r>
            <a:r>
              <a:rPr lang="en-US" b="0" i="1" dirty="0" err="1"/>
              <a:t>CCyR</a:t>
            </a:r>
            <a:r>
              <a:rPr lang="en-US" b="0" i="1" dirty="0"/>
              <a:t>, complete cytogenic response; CHR, complete hematologic response; CML, chronic myeloid leukemia; ECOG, Eastern Cooperative Oncology Group; EFS, event-free survival; MMR, major molecular response; ND, newly diagnosed; OS, overall survival; PD, progressive disease; PFS, progression free survival; Ph+, Philadelphia chromosome</a:t>
            </a:r>
            <a:r>
              <a:rPr lang="en-US" b="0" i="1" dirty="0">
                <a:latin typeface="Calibri" panose="020F0502020204030204" pitchFamily="34" charset="0"/>
                <a:cs typeface="Calibri" panose="020F0502020204030204" pitchFamily="34" charset="0"/>
              </a:rPr>
              <a:t>–</a:t>
            </a:r>
            <a:r>
              <a:rPr lang="en-US" b="0" i="1" dirty="0"/>
              <a:t>positive; PK, pharmacokinetics; PS, performance status; TKI, tyrosine kinase inhibitor.</a:t>
            </a:r>
          </a:p>
        </p:txBody>
      </p:sp>
      <p:sp>
        <p:nvSpPr>
          <p:cNvPr id="4" name="Slide Number Placeholder 3"/>
          <p:cNvSpPr>
            <a:spLocks noGrp="1"/>
          </p:cNvSpPr>
          <p:nvPr>
            <p:ph type="sldNum" sz="quarter" idx="5"/>
          </p:nvPr>
        </p:nvSpPr>
        <p:spPr/>
        <p:txBody>
          <a:bodyPr/>
          <a:lstStyle/>
          <a:p>
            <a:fld id="{1C788DBE-8FB8-49F7-A478-A52A085B60B0}" type="slidenum">
              <a:rPr lang="en-US" smtClean="0"/>
              <a:t>12</a:t>
            </a:fld>
            <a:endParaRPr lang="en-US"/>
          </a:p>
        </p:txBody>
      </p:sp>
    </p:spTree>
    <p:extLst>
      <p:ext uri="{BB962C8B-B14F-4D97-AF65-F5344CB8AC3E}">
        <p14:creationId xmlns:p14="http://schemas.microsoft.com/office/powerpoint/2010/main" val="2263450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a:t>2G, second-generation; EMR, early molecular response; IS-TKI, investigator-selected tyrosine kinase inhibitor; MMR, major molecular response; MR</a:t>
            </a:r>
            <a:r>
              <a:rPr lang="en-US" b="0" i="1" baseline="30000"/>
              <a:t>4</a:t>
            </a:r>
            <a:r>
              <a:rPr lang="en-US" b="0" i="1"/>
              <a:t>, molecular response (4-log reduction); MR</a:t>
            </a:r>
            <a:r>
              <a:rPr lang="en-US" b="0" i="1" baseline="30000"/>
              <a:t>4.5</a:t>
            </a:r>
            <a:r>
              <a:rPr lang="en-US" b="0" i="1"/>
              <a:t>, molecular response (4.5-log reduction); TKI, tyrosine kinase inhibitor.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a:p>
          <a:p>
            <a:endParaRPr lang="en-US"/>
          </a:p>
        </p:txBody>
      </p:sp>
      <p:sp>
        <p:nvSpPr>
          <p:cNvPr id="4" name="Slide Number Placeholder 3"/>
          <p:cNvSpPr>
            <a:spLocks noGrp="1"/>
          </p:cNvSpPr>
          <p:nvPr>
            <p:ph type="sldNum" sz="quarter" idx="5"/>
          </p:nvPr>
        </p:nvSpPr>
        <p:spPr/>
        <p:txBody>
          <a:bodyPr/>
          <a:lstStyle/>
          <a:p>
            <a:fld id="{1C788DBE-8FB8-49F7-A478-A52A085B60B0}" type="slidenum">
              <a:rPr lang="en-US" smtClean="0"/>
              <a:t>13</a:t>
            </a:fld>
            <a:endParaRPr lang="en-US"/>
          </a:p>
        </p:txBody>
      </p:sp>
    </p:spTree>
    <p:extLst>
      <p:ext uri="{BB962C8B-B14F-4D97-AF65-F5344CB8AC3E}">
        <p14:creationId xmlns:p14="http://schemas.microsoft.com/office/powerpoint/2010/main" val="1328260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DMR, deep molecular response; TFR, treatment-free remission;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436099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DMR, deep molecular response; MR, molecular response; </a:t>
            </a:r>
            <a:r>
              <a:rPr lang="en-US" sz="1200" b="0" i="1" dirty="0"/>
              <a:t>TKI, tyrosine kinase inhibitor</a:t>
            </a:r>
            <a:r>
              <a:rPr lang="en-US" altLang="en-US" i="1" dirty="0">
                <a:solidFill>
                  <a:srgbClr val="FFFFFF"/>
                </a:solidFill>
                <a:latin typeface="Arial" panose="020B0604020202020204" pitchFamily="34" charset="0"/>
                <a:cs typeface="Arial" panose="020B0604020202020204" pitchFamily="34" charset="0"/>
              </a:rPr>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1561804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CML, chronic myeloid leukemia.</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27813091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7E604DC6-8BBD-46DC-9561-905958EB21CE}"/>
              </a:ext>
            </a:extLst>
          </p:cNvPr>
          <p:cNvSpPr>
            <a:spLocks noGrp="1" noRot="1" noChangeAspect="1" noChangeArrowheads="1" noTextEdit="1"/>
          </p:cNvSpPr>
          <p:nvPr>
            <p:ph type="sldImg"/>
          </p:nvPr>
        </p:nvSpPr>
        <p:spPr>
          <a:ln/>
        </p:spPr>
      </p:sp>
      <p:sp>
        <p:nvSpPr>
          <p:cNvPr id="13315" name="Notes Placeholder 2">
            <a:extLst>
              <a:ext uri="{FF2B5EF4-FFF2-40B4-BE49-F238E27FC236}">
                <a16:creationId xmlns:a16="http://schemas.microsoft.com/office/drawing/2014/main" id="{A9998F91-5D54-4ADC-8ADD-CFBCC8D27258}"/>
              </a:ext>
            </a:extLst>
          </p:cNvPr>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i="1" dirty="0">
                <a:latin typeface="Arial" panose="020B0604020202020204" pitchFamily="34" charset="0"/>
              </a:rPr>
              <a:t>CCyR, complete cytogenetic response; CML, chronic myeloid leukemia; MMR, major molecular response; Ph+, Philadelphia chromosome positive; QPCR, quantitative </a:t>
            </a:r>
            <a:r>
              <a:rPr lang="en-US" sz="1200" b="0" i="1" u="none" strike="noStrike" kern="1200" dirty="0">
                <a:solidFill>
                  <a:schemeClr val="tx1"/>
                </a:solidFill>
                <a:effectLst/>
                <a:latin typeface="Arial" charset="0"/>
                <a:ea typeface="+mn-ea"/>
                <a:cs typeface="+mn-cs"/>
              </a:rPr>
              <a:t>polymerase chain reaction</a:t>
            </a:r>
            <a:r>
              <a:rPr lang="en-US" altLang="en-US" i="1" dirty="0">
                <a:latin typeface="Arial" panose="020B0604020202020204" pitchFamily="34" charset="0"/>
              </a:rPr>
              <a:t>; </a:t>
            </a:r>
            <a:r>
              <a:rPr lang="en-US" i="1" dirty="0"/>
              <a:t>TKI, tyrosine kinase inhibitor</a:t>
            </a:r>
            <a:r>
              <a:rPr lang="en-US" altLang="en-US" i="1" dirty="0">
                <a:latin typeface="Arial" panose="020B0604020202020204" pitchFamily="34" charset="0"/>
              </a:rPr>
              <a:t>.</a:t>
            </a:r>
            <a:endParaRPr lang="en-US" altLang="en-US" dirty="0">
              <a:latin typeface="Arial" panose="020B0604020202020204" pitchFamily="34" charset="0"/>
            </a:endParaRPr>
          </a:p>
        </p:txBody>
      </p:sp>
      <p:sp>
        <p:nvSpPr>
          <p:cNvPr id="16388" name="Slide Number Placeholder 3">
            <a:extLst>
              <a:ext uri="{FF2B5EF4-FFF2-40B4-BE49-F238E27FC236}">
                <a16:creationId xmlns:a16="http://schemas.microsoft.com/office/drawing/2014/main" id="{A64B0336-B5E8-4F4E-AC69-9DAB9258B0F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867E4C15-048D-426A-997E-7A182260D23D}" type="slidenum">
              <a:rPr lang="en-US" altLang="en-US" b="0" smtClean="0"/>
              <a:pPr/>
              <a:t>17</a:t>
            </a:fld>
            <a:endParaRPr lang="en-US" altLang="en-US" b="0" dirty="0"/>
          </a:p>
        </p:txBody>
      </p:sp>
    </p:spTree>
    <p:extLst>
      <p:ext uri="{BB962C8B-B14F-4D97-AF65-F5344CB8AC3E}">
        <p14:creationId xmlns:p14="http://schemas.microsoft.com/office/powerpoint/2010/main" val="2326953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PCR, polymerase chain reaction; </a:t>
            </a:r>
            <a:r>
              <a:rPr lang="en-US" i="1" dirty="0" err="1"/>
              <a:t>qRT</a:t>
            </a:r>
            <a:r>
              <a:rPr lang="en-US" i="1" dirty="0"/>
              <a:t>-PCR, quantitative real-time polymerase chain reaction; WHO, World Health Organization.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3824880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B1036DB4-33AC-4539-9968-8975210C96F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a:extLst>
              <a:ext uri="{FF2B5EF4-FFF2-40B4-BE49-F238E27FC236}">
                <a16:creationId xmlns:a16="http://schemas.microsoft.com/office/drawing/2014/main" id="{8222D739-81EA-4642-9E60-24CDEAB67BA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a:t>HTN, hypertension.</a:t>
            </a:r>
          </a:p>
        </p:txBody>
      </p:sp>
      <p:sp>
        <p:nvSpPr>
          <p:cNvPr id="67588" name="Slide Number Placeholder 3">
            <a:extLst>
              <a:ext uri="{FF2B5EF4-FFF2-40B4-BE49-F238E27FC236}">
                <a16:creationId xmlns:a16="http://schemas.microsoft.com/office/drawing/2014/main" id="{C1A21AA7-6CBB-4E68-A6A1-66B4A29A4DD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D17FF30-AC9D-4411-8B7D-11A1595FCD7B}" type="slidenum">
              <a:rPr kumimoji="0" lang="en-US" alt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83454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 </a:t>
            </a:r>
            <a:r>
              <a:rPr lang="en-US" altLang="en-US" i="1" dirty="0">
                <a:latin typeface="Arial" panose="020B0604020202020204" pitchFamily="34" charset="0"/>
              </a:rPr>
              <a:t>CML, chronic myeloid leukemia; </a:t>
            </a:r>
            <a:r>
              <a:rPr lang="en-US" i="1" dirty="0"/>
              <a:t>NR, not reported; TKI, tyrosine kinase inhibitor; URTI, upper respiratory tract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28213195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3215095A-421C-47F9-8C75-A3CE7B31478C}"/>
              </a:ext>
            </a:extLst>
          </p:cNvPr>
          <p:cNvSpPr>
            <a:spLocks noGrp="1" noRot="1" noChangeAspect="1" noTextEdit="1"/>
          </p:cNvSpPr>
          <p:nvPr>
            <p:ph type="sldImg"/>
          </p:nvPr>
        </p:nvSpPr>
        <p:spPr>
          <a:ln/>
        </p:spPr>
      </p:sp>
      <p:sp>
        <p:nvSpPr>
          <p:cNvPr id="17411" name="Notes Placeholder 2">
            <a:extLst>
              <a:ext uri="{FF2B5EF4-FFF2-40B4-BE49-F238E27FC236}">
                <a16:creationId xmlns:a16="http://schemas.microsoft.com/office/drawing/2014/main" id="{6A63FD18-81FA-46FA-A152-C862B29058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i="1" dirty="0"/>
              <a:t>TKI, tyrosine kinase inhibitor</a:t>
            </a:r>
            <a:r>
              <a:rPr lang="en-US" altLang="en-US" i="1" dirty="0">
                <a:latin typeface="Arial" panose="020B0604020202020204" pitchFamily="34" charset="0"/>
              </a:rPr>
              <a:t>. </a:t>
            </a:r>
          </a:p>
        </p:txBody>
      </p:sp>
      <p:sp>
        <p:nvSpPr>
          <p:cNvPr id="17412" name="Slide Number Placeholder 3">
            <a:extLst>
              <a:ext uri="{FF2B5EF4-FFF2-40B4-BE49-F238E27FC236}">
                <a16:creationId xmlns:a16="http://schemas.microsoft.com/office/drawing/2014/main" id="{545DE3B5-1380-40F3-9504-71808E8120F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19B1F20-D385-4805-B042-7893BD6BDA6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344576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CCyR</a:t>
            </a:r>
            <a:r>
              <a:rPr lang="en-US" i="1" dirty="0"/>
              <a:t>, complete cytogenetic response; </a:t>
            </a:r>
            <a:r>
              <a:rPr lang="en-US" b="0" i="1" dirty="0"/>
              <a:t>CML, chronic myeloid leukemia; CP, chronic phase; MMR, major molecular response; RFS, recurrence-free survival; TKI, tyrosine kinase inhibitor.</a:t>
            </a:r>
          </a:p>
        </p:txBody>
      </p:sp>
      <p:sp>
        <p:nvSpPr>
          <p:cNvPr id="4" name="Slide Number Placeholder 3"/>
          <p:cNvSpPr>
            <a:spLocks noGrp="1"/>
          </p:cNvSpPr>
          <p:nvPr>
            <p:ph type="sldNum" sz="quarter" idx="5"/>
          </p:nvPr>
        </p:nvSpPr>
        <p:spPr/>
        <p:txBody>
          <a:bodyPr/>
          <a:lstStyle/>
          <a:p>
            <a:fld id="{1C788DBE-8FB8-49F7-A478-A52A085B60B0}" type="slidenum">
              <a:rPr lang="en-US" smtClean="0"/>
              <a:t>22</a:t>
            </a:fld>
            <a:endParaRPr lang="en-US"/>
          </a:p>
        </p:txBody>
      </p:sp>
    </p:spTree>
    <p:extLst>
      <p:ext uri="{BB962C8B-B14F-4D97-AF65-F5344CB8AC3E}">
        <p14:creationId xmlns:p14="http://schemas.microsoft.com/office/powerpoint/2010/main" val="18817339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CCyR, complete cytogenetic response; EMR, early molecular response; IS, International Scale; MMR, major molecular response; </a:t>
            </a:r>
            <a:r>
              <a:rPr lang="en-US" sz="1200" b="0" i="1" dirty="0"/>
              <a:t>OS, overall survival; PFS, progression-free survival; </a:t>
            </a:r>
            <a:r>
              <a:rPr lang="en-US" i="1" dirty="0"/>
              <a:t>Ph+, Philadelphia chromosome positive; TKI, tyrosine kinase inhibitor. </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11636958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CHR, complete hematologic response; CML, chronic myeloid leukemia; ECOG, Eastern Cooperative Oncology Group; MMR, major molecular response; OS, overall survival; PD, progressive disease; PFS, progression free survival; Ph+, Philadelphia chromosome positive; PK, pharmacokinetics; PS, performance status; TKI, tyrosine kinase inhibitor.</a:t>
            </a:r>
          </a:p>
        </p:txBody>
      </p:sp>
      <p:sp>
        <p:nvSpPr>
          <p:cNvPr id="4" name="Slide Number Placeholder 3"/>
          <p:cNvSpPr>
            <a:spLocks noGrp="1"/>
          </p:cNvSpPr>
          <p:nvPr>
            <p:ph type="sldNum" sz="quarter" idx="5"/>
          </p:nvPr>
        </p:nvSpPr>
        <p:spPr/>
        <p:txBody>
          <a:bodyPr/>
          <a:lstStyle/>
          <a:p>
            <a:fld id="{1C788DBE-8FB8-49F7-A478-A52A085B60B0}" type="slidenum">
              <a:rPr lang="en-US" smtClean="0"/>
              <a:t>24</a:t>
            </a:fld>
            <a:endParaRPr lang="en-US"/>
          </a:p>
        </p:txBody>
      </p:sp>
    </p:spTree>
    <p:extLst>
      <p:ext uri="{BB962C8B-B14F-4D97-AF65-F5344CB8AC3E}">
        <p14:creationId xmlns:p14="http://schemas.microsoft.com/office/powerpoint/2010/main" val="32010687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MMR, major molecular response; MR, molecular response; OS, overall survival; PFS, progression free survival</a:t>
            </a:r>
          </a:p>
        </p:txBody>
      </p:sp>
      <p:sp>
        <p:nvSpPr>
          <p:cNvPr id="4" name="Slide Number Placeholder 3"/>
          <p:cNvSpPr>
            <a:spLocks noGrp="1"/>
          </p:cNvSpPr>
          <p:nvPr>
            <p:ph type="sldNum" sz="quarter" idx="5"/>
          </p:nvPr>
        </p:nvSpPr>
        <p:spPr/>
        <p:txBody>
          <a:bodyPr/>
          <a:lstStyle/>
          <a:p>
            <a:fld id="{1C788DBE-8FB8-49F7-A478-A52A085B60B0}" type="slidenum">
              <a:rPr lang="en-US" smtClean="0"/>
              <a:t>25</a:t>
            </a:fld>
            <a:endParaRPr lang="en-US"/>
          </a:p>
        </p:txBody>
      </p:sp>
    </p:spTree>
    <p:extLst>
      <p:ext uri="{BB962C8B-B14F-4D97-AF65-F5344CB8AC3E}">
        <p14:creationId xmlns:p14="http://schemas.microsoft.com/office/powerpoint/2010/main" val="29115109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47FECB54-E202-4728-9C78-AC48C94DFE69}"/>
              </a:ext>
            </a:extLst>
          </p:cNvPr>
          <p:cNvSpPr>
            <a:spLocks noGrp="1" noRot="1" noChangeAspect="1" noChangeArrowheads="1" noTextEdit="1"/>
          </p:cNvSpPr>
          <p:nvPr>
            <p:ph type="sldImg"/>
          </p:nvPr>
        </p:nvSpPr>
        <p:spPr>
          <a:ln/>
        </p:spPr>
      </p:sp>
      <p:sp>
        <p:nvSpPr>
          <p:cNvPr id="21507" name="Notes Placeholder 2">
            <a:extLst>
              <a:ext uri="{FF2B5EF4-FFF2-40B4-BE49-F238E27FC236}">
                <a16:creationId xmlns:a16="http://schemas.microsoft.com/office/drawing/2014/main" id="{1AA95607-5169-4C66-AD9F-6FD78E3773CF}"/>
              </a:ext>
            </a:extLst>
          </p:cNvPr>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r>
              <a:rPr lang="en-US" altLang="en-US" i="1" dirty="0">
                <a:latin typeface="Arial" panose="020B0604020202020204" pitchFamily="34" charset="0"/>
              </a:rPr>
              <a:t>CCyR, complete cytogenetic response; CML, chronic myeloid leukemia; EFS, event-free survival; </a:t>
            </a:r>
            <a:r>
              <a:rPr lang="en-US" sz="1200" b="0" i="1" dirty="0"/>
              <a:t>OS, overall survival; </a:t>
            </a:r>
            <a:r>
              <a:rPr lang="en-US" i="1" dirty="0"/>
              <a:t>TKI, tyrosine kinase inhibitor</a:t>
            </a:r>
            <a:r>
              <a:rPr lang="en-US" altLang="en-US" i="1" dirty="0">
                <a:latin typeface="Arial" panose="020B0604020202020204" pitchFamily="34" charset="0"/>
              </a:rPr>
              <a:t>. </a:t>
            </a:r>
            <a:endParaRPr lang="en-US" altLang="en-US" dirty="0">
              <a:latin typeface="Arial" panose="020B0604020202020204" pitchFamily="34" charset="0"/>
            </a:endParaRPr>
          </a:p>
        </p:txBody>
      </p:sp>
      <p:sp>
        <p:nvSpPr>
          <p:cNvPr id="24580" name="Slide Number Placeholder 3">
            <a:extLst>
              <a:ext uri="{FF2B5EF4-FFF2-40B4-BE49-F238E27FC236}">
                <a16:creationId xmlns:a16="http://schemas.microsoft.com/office/drawing/2014/main" id="{86A46887-0882-4181-B20C-ED7FD6AB112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3AB16FB-8762-478A-89BA-A02D8EDA25FA}"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753584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alloSCT, allogeneic stem cell transplantation; BM, bone marrow; CML, chronic myeloid leukemia; MMR, major molecular response; Ph+, Philadelphia chromosome positive;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38473023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3215095A-421C-47F9-8C75-A3CE7B31478C}"/>
              </a:ext>
            </a:extLst>
          </p:cNvPr>
          <p:cNvSpPr>
            <a:spLocks noGrp="1" noRot="1" noChangeAspect="1" noTextEdit="1"/>
          </p:cNvSpPr>
          <p:nvPr>
            <p:ph type="sldImg"/>
          </p:nvPr>
        </p:nvSpPr>
        <p:spPr>
          <a:ln/>
        </p:spPr>
      </p:sp>
      <p:sp>
        <p:nvSpPr>
          <p:cNvPr id="17411" name="Notes Placeholder 2">
            <a:extLst>
              <a:ext uri="{FF2B5EF4-FFF2-40B4-BE49-F238E27FC236}">
                <a16:creationId xmlns:a16="http://schemas.microsoft.com/office/drawing/2014/main" id="{6A63FD18-81FA-46FA-A152-C862B29058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Arial" panose="020B0604020202020204" pitchFamily="34" charset="0"/>
              </a:rPr>
              <a:t>CML, chronic myeloid leukemia; CP, chronic phase; IS, International scale; MR, molecular response; NA, not applicable</a:t>
            </a:r>
          </a:p>
        </p:txBody>
      </p:sp>
      <p:sp>
        <p:nvSpPr>
          <p:cNvPr id="17412" name="Slide Number Placeholder 3">
            <a:extLst>
              <a:ext uri="{FF2B5EF4-FFF2-40B4-BE49-F238E27FC236}">
                <a16:creationId xmlns:a16="http://schemas.microsoft.com/office/drawing/2014/main" id="{545DE3B5-1380-40F3-9504-71808E8120F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19B1F20-D385-4805-B042-7893BD6BDA6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983927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4244855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3215095A-421C-47F9-8C75-A3CE7B31478C}"/>
              </a:ext>
            </a:extLst>
          </p:cNvPr>
          <p:cNvSpPr>
            <a:spLocks noGrp="1" noRot="1" noChangeAspect="1" noTextEdit="1"/>
          </p:cNvSpPr>
          <p:nvPr>
            <p:ph type="sldImg"/>
          </p:nvPr>
        </p:nvSpPr>
        <p:spPr>
          <a:ln/>
        </p:spPr>
      </p:sp>
      <p:sp>
        <p:nvSpPr>
          <p:cNvPr id="17411" name="Notes Placeholder 2">
            <a:extLst>
              <a:ext uri="{FF2B5EF4-FFF2-40B4-BE49-F238E27FC236}">
                <a16:creationId xmlns:a16="http://schemas.microsoft.com/office/drawing/2014/main" id="{6A63FD18-81FA-46FA-A152-C862B29058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Arial" panose="020B0604020202020204" pitchFamily="34" charset="0"/>
              </a:rPr>
              <a:t>CCyR, complete cytogenetic response; CML, chronic myeloid leukemia; CP, chronic phase; MCyR, major cytogenetic response; NR, not reported; </a:t>
            </a:r>
            <a:r>
              <a:rPr lang="en-US" sz="1200" b="0" i="1" dirty="0"/>
              <a:t>PFS, progression-free survival; </a:t>
            </a:r>
            <a:r>
              <a:rPr lang="en-US" i="1" dirty="0"/>
              <a:t>TKI, tyrosine kinase inhibitor</a:t>
            </a:r>
            <a:r>
              <a:rPr lang="en-US" altLang="en-US" i="1" dirty="0">
                <a:latin typeface="Arial" panose="020B0604020202020204" pitchFamily="34" charset="0"/>
              </a:rPr>
              <a:t>. </a:t>
            </a:r>
          </a:p>
        </p:txBody>
      </p:sp>
      <p:sp>
        <p:nvSpPr>
          <p:cNvPr id="17412" name="Slide Number Placeholder 3">
            <a:extLst>
              <a:ext uri="{FF2B5EF4-FFF2-40B4-BE49-F238E27FC236}">
                <a16:creationId xmlns:a16="http://schemas.microsoft.com/office/drawing/2014/main" id="{545DE3B5-1380-40F3-9504-71808E8120F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19B1F20-D385-4805-B042-7893BD6BDA6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3215095A-421C-47F9-8C75-A3CE7B31478C}"/>
              </a:ext>
            </a:extLst>
          </p:cNvPr>
          <p:cNvSpPr>
            <a:spLocks noGrp="1" noRot="1" noChangeAspect="1" noTextEdit="1"/>
          </p:cNvSpPr>
          <p:nvPr>
            <p:ph type="sldImg"/>
          </p:nvPr>
        </p:nvSpPr>
        <p:spPr>
          <a:ln/>
        </p:spPr>
      </p:sp>
      <p:sp>
        <p:nvSpPr>
          <p:cNvPr id="17411" name="Notes Placeholder 2">
            <a:extLst>
              <a:ext uri="{FF2B5EF4-FFF2-40B4-BE49-F238E27FC236}">
                <a16:creationId xmlns:a16="http://schemas.microsoft.com/office/drawing/2014/main" id="{6A63FD18-81FA-46FA-A152-C862B29058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i="1" dirty="0"/>
              <a:t>CML, chronic myeloid leukemia; TKI, tyrosine kinase inhibitor</a:t>
            </a:r>
            <a:r>
              <a:rPr lang="en-US" altLang="en-US" i="1" dirty="0">
                <a:latin typeface="Arial" panose="020B0604020202020204" pitchFamily="34" charset="0"/>
              </a:rPr>
              <a:t>. </a:t>
            </a:r>
          </a:p>
        </p:txBody>
      </p:sp>
      <p:sp>
        <p:nvSpPr>
          <p:cNvPr id="17412" name="Slide Number Placeholder 3">
            <a:extLst>
              <a:ext uri="{FF2B5EF4-FFF2-40B4-BE49-F238E27FC236}">
                <a16:creationId xmlns:a16="http://schemas.microsoft.com/office/drawing/2014/main" id="{545DE3B5-1380-40F3-9504-71808E8120F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19B1F20-D385-4805-B042-7893BD6BDA6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707672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i="1" dirty="0">
                <a:solidFill>
                  <a:srgbClr val="FFFFFF"/>
                </a:solidFill>
                <a:latin typeface="Arial" panose="020B0604020202020204" pitchFamily="34" charset="0"/>
                <a:cs typeface="Arial" panose="020B0604020202020204" pitchFamily="34" charset="0"/>
              </a:rPr>
              <a:t>CCyR, complete cytogenetic response; </a:t>
            </a:r>
            <a:r>
              <a:rPr lang="en-US" i="1" dirty="0"/>
              <a:t>CML, chronic myeloid leukemia; MCyR, major cytogenetic response; MMR, major molecular response; MR, molecular response; MR</a:t>
            </a:r>
            <a:r>
              <a:rPr lang="en-US" i="1" baseline="30000" dirty="0"/>
              <a:t>4.5</a:t>
            </a:r>
            <a:r>
              <a:rPr lang="en-US" i="1" dirty="0"/>
              <a:t>, molecular responses with a 4.5-log reduction in BCR::ABL1 transcript from baseline; TKI, tyrosine kinase inhibitor.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622164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kumimoji="0" lang="en-US" sz="1200" b="0"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AOE, arterial occlusive event; </a:t>
            </a:r>
            <a:r>
              <a:rPr lang="en-US" sz="1200" b="0" i="1" dirty="0"/>
              <a:t>CML, chronic myeloid leukemia; CP, chronic phase; </a:t>
            </a:r>
            <a:r>
              <a:rPr kumimoji="0" lang="en-US" sz="1200" b="0"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TE-AOE, treatment-emergent arterial occlusive event; </a:t>
            </a:r>
            <a:r>
              <a:rPr lang="en-US" i="1" dirty="0"/>
              <a:t>TKI, tyrosine kinase inhibitor.  </a:t>
            </a:r>
            <a:endParaRPr kumimoji="0" lang="en-US" sz="1200" b="0"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9269298D-BA3F-4058-8DD1-FC7202D1A46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42906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TE-AOE, treatment-emergent arterial occlusive event.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58DACF-8309-2044-8EF4-AA7C90F4E9A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13142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3215095A-421C-47F9-8C75-A3CE7B31478C}"/>
              </a:ext>
            </a:extLst>
          </p:cNvPr>
          <p:cNvSpPr>
            <a:spLocks noGrp="1" noRot="1" noChangeAspect="1" noTextEdit="1"/>
          </p:cNvSpPr>
          <p:nvPr>
            <p:ph type="sldImg"/>
          </p:nvPr>
        </p:nvSpPr>
        <p:spPr>
          <a:ln/>
        </p:spPr>
      </p:sp>
      <p:sp>
        <p:nvSpPr>
          <p:cNvPr id="17411" name="Notes Placeholder 2">
            <a:extLst>
              <a:ext uri="{FF2B5EF4-FFF2-40B4-BE49-F238E27FC236}">
                <a16:creationId xmlns:a16="http://schemas.microsoft.com/office/drawing/2014/main" id="{6A63FD18-81FA-46FA-A152-C862B29058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Arial" panose="020B0604020202020204" pitchFamily="34" charset="0"/>
              </a:rPr>
              <a:t>OS, overall survival; PFS, progression-free survival.</a:t>
            </a:r>
          </a:p>
        </p:txBody>
      </p:sp>
      <p:sp>
        <p:nvSpPr>
          <p:cNvPr id="17412" name="Slide Number Placeholder 3">
            <a:extLst>
              <a:ext uri="{FF2B5EF4-FFF2-40B4-BE49-F238E27FC236}">
                <a16:creationId xmlns:a16="http://schemas.microsoft.com/office/drawing/2014/main" id="{545DE3B5-1380-40F3-9504-71808E8120F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19B1F20-D385-4805-B042-7893BD6BDA6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45540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3215095A-421C-47F9-8C75-A3CE7B31478C}"/>
              </a:ext>
            </a:extLst>
          </p:cNvPr>
          <p:cNvSpPr>
            <a:spLocks noGrp="1" noRot="1" noChangeAspect="1" noTextEdit="1"/>
          </p:cNvSpPr>
          <p:nvPr>
            <p:ph type="sldImg"/>
          </p:nvPr>
        </p:nvSpPr>
        <p:spPr>
          <a:ln/>
        </p:spPr>
      </p:sp>
      <p:sp>
        <p:nvSpPr>
          <p:cNvPr id="17411" name="Notes Placeholder 2">
            <a:extLst>
              <a:ext uri="{FF2B5EF4-FFF2-40B4-BE49-F238E27FC236}">
                <a16:creationId xmlns:a16="http://schemas.microsoft.com/office/drawing/2014/main" id="{6A63FD18-81FA-46FA-A152-C862B29058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Arial" panose="020B0604020202020204" pitchFamily="34" charset="0"/>
              </a:rPr>
              <a:t>AE, adverse event; MMR, major molecular response; MR, molecular response; TKI, tyrosine kinase inhibitor.</a:t>
            </a:r>
          </a:p>
        </p:txBody>
      </p:sp>
      <p:sp>
        <p:nvSpPr>
          <p:cNvPr id="17412" name="Slide Number Placeholder 3">
            <a:extLst>
              <a:ext uri="{FF2B5EF4-FFF2-40B4-BE49-F238E27FC236}">
                <a16:creationId xmlns:a16="http://schemas.microsoft.com/office/drawing/2014/main" id="{545DE3B5-1380-40F3-9504-71808E8120F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19B1F20-D385-4805-B042-7893BD6BDA6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864699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8AE7F44C-2B5C-40BF-8642-A2C5B1EE0205}"/>
              </a:ext>
            </a:extLst>
          </p:cNvPr>
          <p:cNvSpPr>
            <a:spLocks noGrp="1" noRot="1" noChangeAspect="1" noTextEdit="1"/>
          </p:cNvSpPr>
          <p:nvPr>
            <p:ph type="sldImg"/>
          </p:nvPr>
        </p:nvSpPr>
        <p:spPr>
          <a:xfrm>
            <a:off x="403225" y="695325"/>
            <a:ext cx="6178550" cy="3476625"/>
          </a:xfrm>
          <a:ln/>
        </p:spPr>
      </p:sp>
      <p:sp>
        <p:nvSpPr>
          <p:cNvPr id="48131" name="Notes Placeholder 2">
            <a:extLst>
              <a:ext uri="{FF2B5EF4-FFF2-40B4-BE49-F238E27FC236}">
                <a16:creationId xmlns:a16="http://schemas.microsoft.com/office/drawing/2014/main" id="{FED03E6F-162A-4D0F-A63C-8D7DF7D4349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solidFill>
                  <a:srgbClr val="FFFFFF"/>
                </a:solidFill>
                <a:latin typeface="Arial" panose="020B0604020202020204" pitchFamily="34" charset="0"/>
                <a:cs typeface="Arial" panose="020B0604020202020204" pitchFamily="34" charset="0"/>
              </a:rPr>
              <a:t>CCyR, complete cytogenetic response; CML, chronic myeloid leukemia; </a:t>
            </a:r>
            <a:r>
              <a:rPr lang="en-US" sz="1200" b="0" i="1" dirty="0"/>
              <a:t>TKI, tyrosine kinase inhibitor</a:t>
            </a:r>
            <a:r>
              <a:rPr lang="en-US" altLang="en-US" i="1" dirty="0">
                <a:solidFill>
                  <a:srgbClr val="FFFFFF"/>
                </a:solidFill>
                <a:latin typeface="Arial" panose="020B0604020202020204" pitchFamily="34" charset="0"/>
                <a:cs typeface="Arial" panose="020B0604020202020204" pitchFamily="34" charset="0"/>
              </a:rPr>
              <a:t>.</a:t>
            </a:r>
            <a:endParaRPr lang="en-US" altLang="en-US" dirty="0">
              <a:latin typeface="Arial" panose="020B0604020202020204" pitchFamily="34" charset="0"/>
            </a:endParaRPr>
          </a:p>
        </p:txBody>
      </p:sp>
      <p:sp>
        <p:nvSpPr>
          <p:cNvPr id="48132" name="Slide Number Placeholder 3">
            <a:extLst>
              <a:ext uri="{FF2B5EF4-FFF2-40B4-BE49-F238E27FC236}">
                <a16:creationId xmlns:a16="http://schemas.microsoft.com/office/drawing/2014/main" id="{AF5E2318-76DF-4AE8-B48B-A73635873E6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7B1D2FC-DB82-4743-BCF4-520D27BD178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t>CCyR, complete cytogenetic response; CML, chronic myeloid leukemia; CP, chronic phase; ELN, European LeukemiaNet; MCyR, major cytogenetic response; MMR, major molecular response; OS, overall survival; PFS, progression-free survival; TKI, tyrosine kinase inhibitor; tx, treatment.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6528688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t>MCyR, major cytogenetic response; </a:t>
            </a:r>
            <a:r>
              <a:rPr lang="en-US" i="1" dirty="0"/>
              <a:t>MMR, major molecular response.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12634698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5" name="Picture 4" descr="A close-up of a white ball&#10;&#10;Description automatically generated">
            <a:extLst>
              <a:ext uri="{FF2B5EF4-FFF2-40B4-BE49-F238E27FC236}">
                <a16:creationId xmlns:a16="http://schemas.microsoft.com/office/drawing/2014/main" id="{AFE94990-83F8-17B2-A8D9-99477C3181F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159"/>
          <a:stretch/>
        </p:blipFill>
        <p:spPr>
          <a:xfrm>
            <a:off x="6134100" y="3657600"/>
            <a:ext cx="6070600"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92609058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9092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57100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18225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010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90276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330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5997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657848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16900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5629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18579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929413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135"/>
      </p:ext>
    </p:extLst>
  </p:cSld>
  <p:clrMap bg1="dk2" tx1="lt1" bg2="dk1" tx2="lt2" accent1="accent1" accent2="accent2" accent3="accent3" accent4="accent4" accent5="accent5" accent6="accent6" hlink="hlink" folHlink="folHlink"/>
  <p:sldLayoutIdLst>
    <p:sldLayoutId id="2147484673" r:id="rId1"/>
    <p:sldLayoutId id="2147484674" r:id="rId2"/>
    <p:sldLayoutId id="2147484675" r:id="rId3"/>
    <p:sldLayoutId id="2147484676" r:id="rId4"/>
    <p:sldLayoutId id="2147484677" r:id="rId5"/>
    <p:sldLayoutId id="2147484678" r:id="rId6"/>
    <p:sldLayoutId id="2147484679" r:id="rId7"/>
    <p:sldLayoutId id="2147484680" r:id="rId8"/>
    <p:sldLayoutId id="2147484681" r:id="rId9"/>
    <p:sldLayoutId id="2147484682" r:id="rId10"/>
    <p:sldLayoutId id="2147484683" r:id="rId11"/>
    <p:sldLayoutId id="2147484684" r:id="rId12"/>
    <p:sldLayoutId id="2147484685"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391389" y="1600200"/>
            <a:ext cx="11582400" cy="2057400"/>
          </a:xfrm>
        </p:spPr>
        <p:txBody>
          <a:bodyPr>
            <a:normAutofit/>
          </a:bodyPr>
          <a:lstStyle/>
          <a:p>
            <a:r>
              <a:rPr lang="en-US" dirty="0"/>
              <a:t>Chronic Myeloid Leukemia: Optimizing Use of TKIs to Individualize Treatment Across the Disease Spectrum</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11429" y="6172200"/>
            <a:ext cx="42149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Bristol Myers Squibb and Novartis Pharmaceuticals Corporation.</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FD027-E4EB-4B77-8950-220CB06B56E8}"/>
              </a:ext>
            </a:extLst>
          </p:cNvPr>
          <p:cNvSpPr>
            <a:spLocks noGrp="1"/>
          </p:cNvSpPr>
          <p:nvPr>
            <p:ph type="title"/>
          </p:nvPr>
        </p:nvSpPr>
        <p:spPr/>
        <p:txBody>
          <a:bodyPr/>
          <a:lstStyle/>
          <a:p>
            <a:r>
              <a:rPr lang="en-US" dirty="0"/>
              <a:t>Faculty</a:t>
            </a:r>
          </a:p>
        </p:txBody>
      </p:sp>
      <p:sp>
        <p:nvSpPr>
          <p:cNvPr id="3" name="Content Placeholder 2">
            <a:extLst>
              <a:ext uri="{FF2B5EF4-FFF2-40B4-BE49-F238E27FC236}">
                <a16:creationId xmlns:a16="http://schemas.microsoft.com/office/drawing/2014/main" id="{32F6814C-3D15-74AD-1C21-148EB2EE7289}"/>
              </a:ext>
            </a:extLst>
          </p:cNvPr>
          <p:cNvSpPr>
            <a:spLocks noGrp="1"/>
          </p:cNvSpPr>
          <p:nvPr>
            <p:ph idx="1"/>
          </p:nvPr>
        </p:nvSpPr>
        <p:spPr/>
        <p:txBody>
          <a:bodyPr/>
          <a:lstStyle/>
          <a:p>
            <a:pPr marL="0" indent="0">
              <a:spcBef>
                <a:spcPts val="0"/>
              </a:spcBef>
              <a:spcAft>
                <a:spcPts val="0"/>
              </a:spcAft>
              <a:buNone/>
            </a:pPr>
            <a:r>
              <a:rPr lang="en-US" b="1" i="0" dirty="0" err="1">
                <a:solidFill>
                  <a:schemeClr val="accent3"/>
                </a:solidFill>
                <a:effectLst/>
                <a:latin typeface="-apple-system"/>
              </a:rPr>
              <a:t>Fadi</a:t>
            </a:r>
            <a:r>
              <a:rPr lang="en-US" b="1" i="0" dirty="0">
                <a:solidFill>
                  <a:schemeClr val="accent3"/>
                </a:solidFill>
                <a:effectLst/>
                <a:latin typeface="-apple-system"/>
              </a:rPr>
              <a:t> G. Haddad, MD</a:t>
            </a:r>
          </a:p>
          <a:p>
            <a:pPr marL="0" indent="0">
              <a:spcBef>
                <a:spcPts val="0"/>
              </a:spcBef>
              <a:spcAft>
                <a:spcPts val="0"/>
              </a:spcAft>
              <a:buNone/>
            </a:pPr>
            <a:r>
              <a:rPr lang="en-US" sz="2600" b="0" i="0" dirty="0">
                <a:solidFill>
                  <a:srgbClr val="181818"/>
                </a:solidFill>
                <a:effectLst/>
                <a:highlight>
                  <a:srgbClr val="FFFFFF"/>
                </a:highlight>
                <a:latin typeface="-apple-system"/>
              </a:rPr>
              <a:t>Assistant Professor</a:t>
            </a:r>
            <a:br>
              <a:rPr lang="en-US" sz="2600" dirty="0"/>
            </a:br>
            <a:r>
              <a:rPr lang="en-US" sz="2600" b="0" i="0" dirty="0">
                <a:solidFill>
                  <a:srgbClr val="181818"/>
                </a:solidFill>
                <a:effectLst/>
                <a:highlight>
                  <a:srgbClr val="FFFFFF"/>
                </a:highlight>
                <a:latin typeface="-apple-system"/>
              </a:rPr>
              <a:t>Leukemia Department</a:t>
            </a:r>
            <a:br>
              <a:rPr lang="en-US" sz="2600" dirty="0"/>
            </a:br>
            <a:r>
              <a:rPr lang="en-US" sz="2600" b="0" i="0" dirty="0">
                <a:solidFill>
                  <a:srgbClr val="181818"/>
                </a:solidFill>
                <a:effectLst/>
                <a:highlight>
                  <a:srgbClr val="FFFFFF"/>
                </a:highlight>
                <a:latin typeface="-apple-system"/>
              </a:rPr>
              <a:t>The University of Texas MD Anderson Cancer Center</a:t>
            </a:r>
            <a:br>
              <a:rPr lang="en-US" sz="2600" dirty="0"/>
            </a:br>
            <a:r>
              <a:rPr lang="en-US" sz="2600" b="0" i="0" dirty="0">
                <a:solidFill>
                  <a:srgbClr val="181818"/>
                </a:solidFill>
                <a:effectLst/>
                <a:highlight>
                  <a:srgbClr val="FFFFFF"/>
                </a:highlight>
                <a:latin typeface="-apple-system"/>
              </a:rPr>
              <a:t>Houston, Texas</a:t>
            </a:r>
            <a:endParaRPr lang="en-US" sz="2600" dirty="0"/>
          </a:p>
          <a:p>
            <a:pPr marL="0" indent="0">
              <a:buNone/>
            </a:pPr>
            <a:endParaRPr lang="en-US" sz="2600" dirty="0"/>
          </a:p>
          <a:p>
            <a:pPr marL="0" indent="0">
              <a:buNone/>
            </a:pPr>
            <a:r>
              <a:rPr lang="en-US" sz="2600" b="1" i="0" dirty="0" err="1">
                <a:solidFill>
                  <a:schemeClr val="accent3"/>
                </a:solidFill>
                <a:effectLst/>
                <a:latin typeface="-apple-system"/>
              </a:rPr>
              <a:t>Fadi</a:t>
            </a:r>
            <a:r>
              <a:rPr lang="en-US" sz="2600" b="1" i="0" dirty="0">
                <a:solidFill>
                  <a:schemeClr val="accent3"/>
                </a:solidFill>
                <a:effectLst/>
                <a:latin typeface="-apple-system"/>
              </a:rPr>
              <a:t> G. Haddad</a:t>
            </a:r>
            <a:r>
              <a:rPr lang="en-US" sz="2600" b="1" dirty="0">
                <a:solidFill>
                  <a:schemeClr val="accent3"/>
                </a:solidFill>
                <a:latin typeface="-apple-system"/>
              </a:rPr>
              <a:t>, MD: </a:t>
            </a:r>
            <a:r>
              <a:rPr lang="en-US" sz="2600" b="0" i="1" dirty="0">
                <a:solidFill>
                  <a:srgbClr val="181818"/>
                </a:solidFill>
                <a:effectLst/>
                <a:latin typeface="-apple-system"/>
              </a:rPr>
              <a:t>consultant/advisor/speaker: </a:t>
            </a:r>
            <a:r>
              <a:rPr lang="en-US" sz="2600" b="0" i="0" dirty="0" err="1">
                <a:solidFill>
                  <a:srgbClr val="181818"/>
                </a:solidFill>
                <a:effectLst/>
                <a:latin typeface="-apple-system"/>
              </a:rPr>
              <a:t>Sobi</a:t>
            </a:r>
            <a:r>
              <a:rPr lang="en-US" sz="2600" b="0" i="0" dirty="0">
                <a:solidFill>
                  <a:srgbClr val="181818"/>
                </a:solidFill>
                <a:effectLst/>
                <a:latin typeface="-apple-system"/>
              </a:rPr>
              <a:t>.</a:t>
            </a:r>
          </a:p>
          <a:p>
            <a:pPr marL="0" indent="0">
              <a:buNone/>
            </a:pPr>
            <a:endParaRPr lang="en-US" dirty="0"/>
          </a:p>
        </p:txBody>
      </p:sp>
    </p:spTree>
    <p:extLst>
      <p:ext uri="{BB962C8B-B14F-4D97-AF65-F5344CB8AC3E}">
        <p14:creationId xmlns:p14="http://schemas.microsoft.com/office/powerpoint/2010/main" val="85490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89BA60-79B8-AC7F-D440-93902BC8D998}"/>
              </a:ext>
            </a:extLst>
          </p:cNvPr>
          <p:cNvSpPr>
            <a:spLocks noGrp="1"/>
          </p:cNvSpPr>
          <p:nvPr>
            <p:ph type="title"/>
          </p:nvPr>
        </p:nvSpPr>
        <p:spPr/>
        <p:txBody>
          <a:bodyPr/>
          <a:lstStyle/>
          <a:p>
            <a:r>
              <a:rPr lang="en-US" dirty="0">
                <a:solidFill>
                  <a:schemeClr val="accent3"/>
                </a:solidFill>
              </a:rPr>
              <a:t>Learning Objectives</a:t>
            </a:r>
            <a:br>
              <a:rPr lang="en-US" dirty="0"/>
            </a:b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j-ea"/>
                <a:cs typeface="+mj-cs"/>
              </a:rPr>
              <a:t>At the conclusion of this activity, learners should be able to:​</a:t>
            </a:r>
            <a:endParaRPr lang="en-US" dirty="0"/>
          </a:p>
        </p:txBody>
      </p:sp>
      <p:sp>
        <p:nvSpPr>
          <p:cNvPr id="5" name="Content Placeholder 4">
            <a:extLst>
              <a:ext uri="{FF2B5EF4-FFF2-40B4-BE49-F238E27FC236}">
                <a16:creationId xmlns:a16="http://schemas.microsoft.com/office/drawing/2014/main" id="{9BE93615-2327-299C-3EA2-FADB0D2A1E3B}"/>
              </a:ext>
            </a:extLst>
          </p:cNvPr>
          <p:cNvSpPr>
            <a:spLocks noGrp="1"/>
          </p:cNvSpPr>
          <p:nvPr>
            <p:ph idx="1"/>
          </p:nvPr>
        </p:nvSpPr>
        <p:spPr/>
        <p:txBody>
          <a:bodyPr/>
          <a:lstStyle/>
          <a:p>
            <a:r>
              <a:rPr lang="en-US" sz="2400" dirty="0"/>
              <a:t>Select individualized therapy for patients with chronic-phase CML, considering current evidence, patient goals, age, medical history, comorbidities, risk score, previous CML treatment, response to therapy, and </a:t>
            </a:r>
            <a:r>
              <a:rPr lang="en-US" sz="2400" i="1" dirty="0"/>
              <a:t>BCR::ABL1 </a:t>
            </a:r>
            <a:r>
              <a:rPr lang="en-US" sz="2400" dirty="0"/>
              <a:t>mutation status</a:t>
            </a:r>
          </a:p>
          <a:p>
            <a:r>
              <a:rPr lang="en-US" sz="2400" dirty="0"/>
              <a:t>Apply expert- and guideline-recommended molecular and mutational monitoring during TKI treatment to determine optimal timing for therapy changes and guide subsequent therapy decisions</a:t>
            </a:r>
          </a:p>
          <a:p>
            <a:r>
              <a:rPr lang="en-US" sz="2400" dirty="0"/>
              <a:t>Integrate new and emerging evidence to optimize the likelihood of treatment-free remission in patients with chronic-phase CML</a:t>
            </a:r>
          </a:p>
          <a:p>
            <a:r>
              <a:rPr lang="en-US" sz="2400" dirty="0"/>
              <a:t>Sequence therapies to prevent the onset of a treatment failure and overcome resistance after previous TKI failure</a:t>
            </a:r>
          </a:p>
          <a:p>
            <a:endParaRPr lang="en-US" sz="2400" dirty="0"/>
          </a:p>
        </p:txBody>
      </p:sp>
    </p:spTree>
    <p:extLst>
      <p:ext uri="{BB962C8B-B14F-4D97-AF65-F5344CB8AC3E}">
        <p14:creationId xmlns:p14="http://schemas.microsoft.com/office/powerpoint/2010/main" val="3997426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98467-5F20-4988-8C1B-C403B8690C78}"/>
              </a:ext>
            </a:extLst>
          </p:cNvPr>
          <p:cNvSpPr>
            <a:spLocks noGrp="1"/>
          </p:cNvSpPr>
          <p:nvPr>
            <p:ph type="title"/>
          </p:nvPr>
        </p:nvSpPr>
        <p:spPr/>
        <p:txBody>
          <a:bodyPr/>
          <a:lstStyle/>
          <a:p>
            <a:r>
              <a:rPr lang="en-US" dirty="0"/>
              <a:t>Approved BCR::ABL Targeted Therapy for CML in Adults</a:t>
            </a:r>
          </a:p>
        </p:txBody>
      </p:sp>
      <p:sp>
        <p:nvSpPr>
          <p:cNvPr id="5" name="Text Box 11">
            <a:extLst>
              <a:ext uri="{FF2B5EF4-FFF2-40B4-BE49-F238E27FC236}">
                <a16:creationId xmlns:a16="http://schemas.microsoft.com/office/drawing/2014/main" id="{5FF43A6A-91B4-491A-BC0B-C4995DB812A5}"/>
              </a:ext>
            </a:extLst>
          </p:cNvPr>
          <p:cNvSpPr txBox="1">
            <a:spLocks noChangeArrowheads="1"/>
          </p:cNvSpPr>
          <p:nvPr/>
        </p:nvSpPr>
        <p:spPr bwMode="auto">
          <a:xfrm>
            <a:off x="423864" y="63730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Asciminib PI. Bosutinib PI. Dasatinib PI. Imatinib PI. Nilotinib PI. Ponatinib PI.</a:t>
            </a:r>
          </a:p>
        </p:txBody>
      </p:sp>
      <p:graphicFrame>
        <p:nvGraphicFramePr>
          <p:cNvPr id="9" name="Group 32">
            <a:extLst>
              <a:ext uri="{FF2B5EF4-FFF2-40B4-BE49-F238E27FC236}">
                <a16:creationId xmlns:a16="http://schemas.microsoft.com/office/drawing/2014/main" id="{0530156D-907A-4CE2-A4D6-61A80CCD1DE3}"/>
              </a:ext>
            </a:extLst>
          </p:cNvPr>
          <p:cNvGraphicFramePr>
            <a:graphicFrameLocks noGrp="1"/>
          </p:cNvGraphicFramePr>
          <p:nvPr>
            <p:extLst>
              <p:ext uri="{D42A27DB-BD31-4B8C-83A1-F6EECF244321}">
                <p14:modId xmlns:p14="http://schemas.microsoft.com/office/powerpoint/2010/main" val="2257839985"/>
              </p:ext>
            </p:extLst>
          </p:nvPr>
        </p:nvGraphicFramePr>
        <p:xfrm>
          <a:off x="495300" y="1200800"/>
          <a:ext cx="11300621" cy="4971400"/>
        </p:xfrm>
        <a:graphic>
          <a:graphicData uri="http://schemas.openxmlformats.org/drawingml/2006/table">
            <a:tbl>
              <a:tblPr/>
              <a:tblGrid>
                <a:gridCol w="1066019">
                  <a:extLst>
                    <a:ext uri="{9D8B030D-6E8A-4147-A177-3AD203B41FA5}">
                      <a16:colId xmlns:a16="http://schemas.microsoft.com/office/drawing/2014/main" val="20000"/>
                    </a:ext>
                  </a:extLst>
                </a:gridCol>
                <a:gridCol w="1105107">
                  <a:extLst>
                    <a:ext uri="{9D8B030D-6E8A-4147-A177-3AD203B41FA5}">
                      <a16:colId xmlns:a16="http://schemas.microsoft.com/office/drawing/2014/main" val="20001"/>
                    </a:ext>
                  </a:extLst>
                </a:gridCol>
                <a:gridCol w="4031432">
                  <a:extLst>
                    <a:ext uri="{9D8B030D-6E8A-4147-A177-3AD203B41FA5}">
                      <a16:colId xmlns:a16="http://schemas.microsoft.com/office/drawing/2014/main" val="20002"/>
                    </a:ext>
                  </a:extLst>
                </a:gridCol>
                <a:gridCol w="751472">
                  <a:extLst>
                    <a:ext uri="{9D8B030D-6E8A-4147-A177-3AD203B41FA5}">
                      <a16:colId xmlns:a16="http://schemas.microsoft.com/office/drawing/2014/main" val="3494306390"/>
                    </a:ext>
                  </a:extLst>
                </a:gridCol>
                <a:gridCol w="795677">
                  <a:extLst>
                    <a:ext uri="{9D8B030D-6E8A-4147-A177-3AD203B41FA5}">
                      <a16:colId xmlns:a16="http://schemas.microsoft.com/office/drawing/2014/main" val="3310307735"/>
                    </a:ext>
                  </a:extLst>
                </a:gridCol>
                <a:gridCol w="3550914">
                  <a:extLst>
                    <a:ext uri="{9D8B030D-6E8A-4147-A177-3AD203B41FA5}">
                      <a16:colId xmlns:a16="http://schemas.microsoft.com/office/drawing/2014/main" val="935908712"/>
                    </a:ext>
                  </a:extLst>
                </a:gridCol>
              </a:tblGrid>
              <a:tr h="229918">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Drug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First Line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Second or Later Lines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AP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BP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Recommended Starting Dose (Adult)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712722">
                <a:tc>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Imatinib</a:t>
                      </a:r>
                    </a:p>
                    <a:p>
                      <a:pPr marL="0" marR="0" lvl="0" indent="0" algn="l" defTabSz="914400" rtl="0" eaLnBrk="1" fontAlgn="base" latinLnBrk="0" hangingPunct="1">
                        <a:lnSpc>
                          <a:spcPct val="90000"/>
                        </a:lnSpc>
                        <a:spcBef>
                          <a:spcPct val="0"/>
                        </a:spcBef>
                        <a:spcAft>
                          <a:spcPct val="2500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(TKI)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After failure of interferon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CP-CML: 400 PO QD</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AP-CML or BP-CML: 600 PO QD</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1" u="none" strike="noStrike" cap="none" normalizeH="0" baseline="0" dirty="0">
                          <a:ln>
                            <a:noFill/>
                          </a:ln>
                          <a:solidFill>
                            <a:schemeClr val="bg2">
                              <a:lumMod val="10000"/>
                            </a:schemeClr>
                          </a:solidFill>
                          <a:effectLst/>
                          <a:latin typeface="Calibri" panose="020F0502020204030204" pitchFamily="34" charset="0"/>
                        </a:rPr>
                        <a:t>(Consider dose escalation in select patients based on 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712722">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Dasatinib</a:t>
                      </a:r>
                    </a:p>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(TKI)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Resistance or intolerance to prior first- or second- generation TKIs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CP-CML: 100 mg PO QD</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1" u="none" strike="noStrike" cap="none" normalizeH="0" baseline="0" dirty="0">
                          <a:ln>
                            <a:noFill/>
                          </a:ln>
                          <a:solidFill>
                            <a:schemeClr val="bg2">
                              <a:lumMod val="10000"/>
                            </a:schemeClr>
                          </a:solidFill>
                          <a:effectLst/>
                          <a:latin typeface="Calibri" panose="020F0502020204030204" pitchFamily="34" charset="0"/>
                        </a:rPr>
                        <a:t>(No hematologic/cytogenetic response, consider escalating to 140 mg PO QD)</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AP-CML or BP-CML: 140 mg PO QD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31086">
                <a:tc>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Nilotinib</a:t>
                      </a:r>
                    </a:p>
                    <a:p>
                      <a:pPr marL="0" marR="0" lvl="0" indent="0" algn="l" defTabSz="914400" rtl="0" eaLnBrk="1" fontAlgn="base" latinLnBrk="0" hangingPunct="1">
                        <a:lnSpc>
                          <a:spcPct val="90000"/>
                        </a:lnSpc>
                        <a:spcBef>
                          <a:spcPct val="0"/>
                        </a:spcBef>
                        <a:spcAft>
                          <a:spcPct val="2500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(TKI)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Resistance or intolerance to prior first- or second- generation TKIs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Newly diagnosed: 300 mg PO BID</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Resistant/intolerant: 400 mg PO BID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712722">
                <a:tc>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Bosutinib</a:t>
                      </a:r>
                    </a:p>
                    <a:p>
                      <a:pPr marL="0" marR="0" lvl="0" indent="0" algn="l" defTabSz="914400" rtl="0" eaLnBrk="1" fontAlgn="base" latinLnBrk="0" hangingPunct="1">
                        <a:lnSpc>
                          <a:spcPct val="9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(TKI)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Resistance or intolerance to prior first- or second- generation TKIs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Newly diagnosed: 400 mg PO QD Resistant/intolerant: 500 mg PO QD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1" u="none" strike="noStrike" cap="none" normalizeH="0" baseline="0" dirty="0">
                          <a:ln>
                            <a:noFill/>
                          </a:ln>
                          <a:solidFill>
                            <a:schemeClr val="bg2">
                              <a:lumMod val="10000"/>
                            </a:schemeClr>
                          </a:solidFill>
                          <a:effectLst/>
                          <a:latin typeface="Calibri" panose="020F0502020204030204" pitchFamily="34" charset="0"/>
                        </a:rPr>
                        <a:t>(Consider dose escalation in select patients based on response)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712722">
                <a:tc>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Ponatinib</a:t>
                      </a:r>
                    </a:p>
                    <a:p>
                      <a:pPr marL="0" marR="0" lvl="0" indent="0" algn="l" defTabSz="914400" rtl="0" eaLnBrk="1" fontAlgn="base" latinLnBrk="0" hangingPunct="1">
                        <a:lnSpc>
                          <a:spcPct val="90000"/>
                        </a:lnSpc>
                        <a:spcBef>
                          <a:spcPct val="0"/>
                        </a:spcBef>
                        <a:spcAft>
                          <a:spcPct val="2500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(TKI)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Resistance or intolerance to at least 2 prior TKIs,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or adults with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T315I</a:t>
                      </a: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 CP-CML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mg PO QD with dose reduction to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15 mg QD once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BCR::ABL1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transcripts 1% or less (for chronic phase)</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Hepatic impairment: 30 mg PO QD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76945123"/>
                  </a:ext>
                </a:extLst>
              </a:tr>
              <a:tr h="592021">
                <a:tc>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Asciminib</a:t>
                      </a:r>
                    </a:p>
                    <a:p>
                      <a:pPr marL="0" marR="0" lvl="0" indent="0" algn="l" defTabSz="914400" rtl="0" eaLnBrk="1" fontAlgn="base" latinLnBrk="0" hangingPunct="1">
                        <a:lnSpc>
                          <a:spcPct val="9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(STAMP inhibitor)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Resistance or intolerance to at least 2 prior TKIs,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or adults with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T315I</a:t>
                      </a: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 CP-CML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Resistant/intolerant CML: 80 mg PO QD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 40 mg PO BID</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T315I</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200 mg PO BID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32961410"/>
                  </a:ext>
                </a:extLst>
              </a:tr>
            </a:tbl>
          </a:graphicData>
        </a:graphic>
      </p:graphicFrame>
    </p:spTree>
    <p:extLst>
      <p:ext uri="{BB962C8B-B14F-4D97-AF65-F5344CB8AC3E}">
        <p14:creationId xmlns:p14="http://schemas.microsoft.com/office/powerpoint/2010/main" val="2997743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val 40">
            <a:extLst>
              <a:ext uri="{FF2B5EF4-FFF2-40B4-BE49-F238E27FC236}">
                <a16:creationId xmlns:a16="http://schemas.microsoft.com/office/drawing/2014/main" id="{108F09B9-A761-4EF2-9005-05B2FBF1FA14}"/>
              </a:ext>
            </a:extLst>
          </p:cNvPr>
          <p:cNvSpPr/>
          <p:nvPr/>
        </p:nvSpPr>
        <p:spPr>
          <a:xfrm>
            <a:off x="4802823" y="2718348"/>
            <a:ext cx="2590796" cy="2280395"/>
          </a:xfrm>
          <a:prstGeom prst="ellipse">
            <a:avLst/>
          </a:prstGeom>
          <a:solidFill>
            <a:schemeClr val="tx2"/>
          </a:solidFill>
          <a:effectLst/>
        </p:spPr>
        <p:style>
          <a:lnRef idx="0">
            <a:schemeClr val="lt1">
              <a:hueOff val="0"/>
              <a:satOff val="0"/>
              <a:lumOff val="0"/>
              <a:alphaOff val="0"/>
            </a:schemeClr>
          </a:lnRef>
          <a:fillRef idx="1">
            <a:scrgbClr r="0" g="0" b="0"/>
          </a:fillRef>
          <a:effectRef idx="0">
            <a:scrgbClr r="0" g="0" b="0"/>
          </a:effectRef>
          <a:fontRef idx="minor">
            <a:schemeClr val="tx1"/>
          </a:fontRef>
        </p:style>
        <p:txBody>
          <a:bodyPr/>
          <a:lstStyle/>
          <a:p>
            <a:endParaRPr lang="en-US"/>
          </a:p>
        </p:txBody>
      </p:sp>
      <p:sp>
        <p:nvSpPr>
          <p:cNvPr id="14343" name="Title 1">
            <a:extLst>
              <a:ext uri="{FF2B5EF4-FFF2-40B4-BE49-F238E27FC236}">
                <a16:creationId xmlns:a16="http://schemas.microsoft.com/office/drawing/2014/main" id="{9D1A6743-9BD1-4CBA-AC0E-04C0B8A3A9B6}"/>
              </a:ext>
            </a:extLst>
          </p:cNvPr>
          <p:cNvSpPr>
            <a:spLocks noGrp="1"/>
          </p:cNvSpPr>
          <p:nvPr>
            <p:ph type="title"/>
          </p:nvPr>
        </p:nvSpPr>
        <p:spPr/>
        <p:txBody>
          <a:bodyPr/>
          <a:lstStyle/>
          <a:p>
            <a:r>
              <a:rPr lang="en-US" dirty="0"/>
              <a:t>Factors to Consider in CML Treatment Selection</a:t>
            </a:r>
            <a:endParaRPr lang="en-US" altLang="en-US" dirty="0"/>
          </a:p>
        </p:txBody>
      </p:sp>
      <p:sp>
        <p:nvSpPr>
          <p:cNvPr id="37" name="Oval 36">
            <a:extLst>
              <a:ext uri="{FF2B5EF4-FFF2-40B4-BE49-F238E27FC236}">
                <a16:creationId xmlns:a16="http://schemas.microsoft.com/office/drawing/2014/main" id="{556A8E5D-DC2A-4D4D-874F-3E7B0FAC2FFC}"/>
              </a:ext>
            </a:extLst>
          </p:cNvPr>
          <p:cNvSpPr/>
          <p:nvPr/>
        </p:nvSpPr>
        <p:spPr bwMode="auto">
          <a:xfrm>
            <a:off x="2160118" y="2482349"/>
            <a:ext cx="3106924" cy="1391358"/>
          </a:xfrm>
          <a:prstGeom prst="ellipse">
            <a:avLst/>
          </a:prstGeom>
          <a:solidFill>
            <a:schemeClr val="accent6">
              <a:alpha val="50000"/>
            </a:schemeClr>
          </a:solidFill>
        </p:spPr>
        <p:style>
          <a:lnRef idx="0">
            <a:schemeClr val="lt1">
              <a:hueOff val="0"/>
              <a:satOff val="0"/>
              <a:lumOff val="0"/>
              <a:alphaOff val="0"/>
            </a:schemeClr>
          </a:lnRef>
          <a:fillRef idx="1">
            <a:scrgbClr r="0" g="0" b="0"/>
          </a:fillRef>
          <a:effectRef idx="0">
            <a:schemeClr val="accent3">
              <a:alpha val="50000"/>
              <a:hueOff val="3792336"/>
              <a:satOff val="-29713"/>
              <a:lumOff val="-8433"/>
              <a:alphaOff val="0"/>
            </a:schemeClr>
          </a:effectRef>
          <a:fontRef idx="minor">
            <a:schemeClr val="tx1"/>
          </a:fontRef>
        </p:style>
        <p:txBody>
          <a:bodyPr/>
          <a:lstStyle/>
          <a:p>
            <a:endParaRPr lang="en-US"/>
          </a:p>
        </p:txBody>
      </p:sp>
      <p:sp>
        <p:nvSpPr>
          <p:cNvPr id="38" name="Oval 4">
            <a:extLst>
              <a:ext uri="{FF2B5EF4-FFF2-40B4-BE49-F238E27FC236}">
                <a16:creationId xmlns:a16="http://schemas.microsoft.com/office/drawing/2014/main" id="{37DEEEA1-0B33-4740-A2E4-05746D1ED044}"/>
              </a:ext>
            </a:extLst>
          </p:cNvPr>
          <p:cNvSpPr/>
          <p:nvPr/>
        </p:nvSpPr>
        <p:spPr bwMode="auto">
          <a:xfrm>
            <a:off x="2329179" y="2666751"/>
            <a:ext cx="2762763" cy="982217"/>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Cost</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(affordability to the patient)</a:t>
            </a:r>
          </a:p>
        </p:txBody>
      </p:sp>
      <p:sp>
        <p:nvSpPr>
          <p:cNvPr id="42" name="Oval 4">
            <a:extLst>
              <a:ext uri="{FF2B5EF4-FFF2-40B4-BE49-F238E27FC236}">
                <a16:creationId xmlns:a16="http://schemas.microsoft.com/office/drawing/2014/main" id="{42EDF646-E5D9-4556-8897-FF4CF434BAC6}"/>
              </a:ext>
            </a:extLst>
          </p:cNvPr>
          <p:cNvSpPr/>
          <p:nvPr/>
        </p:nvSpPr>
        <p:spPr>
          <a:xfrm>
            <a:off x="5203573" y="3066499"/>
            <a:ext cx="1831968" cy="1612483"/>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22860" tIns="22860" rIns="22860" bIns="22860" spcCol="1270" anchor="ctr"/>
          <a:lstStyle/>
          <a:p>
            <a:pPr marL="0" marR="0" lvl="0" indent="0" algn="ctr" defTabSz="800100" rtl="0" eaLnBrk="1" fontAlgn="base" latinLnBrk="0" hangingPunct="1">
              <a:lnSpc>
                <a:spcPct val="100000"/>
              </a:lnSpc>
              <a:spcBef>
                <a:spcPct val="0"/>
              </a:spcBef>
              <a:spcAft>
                <a:spcPct val="35000"/>
              </a:spcAft>
              <a:buClrTx/>
              <a:buSzTx/>
              <a:buFontTx/>
              <a:buNone/>
              <a:tabLst/>
              <a:defRPr/>
            </a:pPr>
            <a:r>
              <a:rPr kumimoji="0" lang="en-US" sz="2000" b="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Optimal TKI Selection</a:t>
            </a:r>
            <a:endParaRPr kumimoji="0" lang="en-US" sz="2000" b="0" u="none" strike="noStrike" kern="1200" cap="none" spc="0" normalizeH="0" baseline="0" noProof="0" dirty="0">
              <a:ln>
                <a:noFill/>
              </a:ln>
              <a:solidFill>
                <a:srgbClr val="000000"/>
              </a:solidFill>
              <a:effectLst/>
              <a:uLnTx/>
              <a:uFillTx/>
              <a:latin typeface="Calibri" panose="020F0502020204030204" pitchFamily="34" charset="0"/>
              <a:ea typeface="Wingdings"/>
              <a:cs typeface="Calibri" panose="020F0502020204030204" pitchFamily="34" charset="0"/>
            </a:endParaRPr>
          </a:p>
        </p:txBody>
      </p:sp>
      <p:sp>
        <p:nvSpPr>
          <p:cNvPr id="49" name="Oval 48">
            <a:extLst>
              <a:ext uri="{FF2B5EF4-FFF2-40B4-BE49-F238E27FC236}">
                <a16:creationId xmlns:a16="http://schemas.microsoft.com/office/drawing/2014/main" id="{28A7A345-88C0-4A43-A5D3-200674EF1D95}"/>
              </a:ext>
            </a:extLst>
          </p:cNvPr>
          <p:cNvSpPr/>
          <p:nvPr/>
        </p:nvSpPr>
        <p:spPr bwMode="auto">
          <a:xfrm>
            <a:off x="6929399" y="2466902"/>
            <a:ext cx="3096999" cy="1391358"/>
          </a:xfrm>
          <a:prstGeom prst="ellipse">
            <a:avLst/>
          </a:prstGeom>
          <a:solidFill>
            <a:srgbClr val="00B0F0">
              <a:alpha val="58000"/>
            </a:srgbClr>
          </a:solidFill>
        </p:spPr>
        <p:style>
          <a:lnRef idx="0">
            <a:schemeClr val="lt1">
              <a:hueOff val="0"/>
              <a:satOff val="0"/>
              <a:lumOff val="0"/>
              <a:alphaOff val="0"/>
            </a:schemeClr>
          </a:lnRef>
          <a:fillRef idx="1">
            <a:scrgbClr r="0" g="0" b="0"/>
          </a:fillRef>
          <a:effectRef idx="0">
            <a:schemeClr val="accent3">
              <a:alpha val="50000"/>
              <a:hueOff val="2275402"/>
              <a:satOff val="-17828"/>
              <a:lumOff val="-5060"/>
              <a:alphaOff val="0"/>
            </a:schemeClr>
          </a:effectRef>
          <a:fontRef idx="minor">
            <a:schemeClr val="tx1"/>
          </a:fontRef>
        </p:style>
        <p:txBody>
          <a:bodyPr/>
          <a:lstStyle/>
          <a:p>
            <a:endParaRPr lang="en-US"/>
          </a:p>
        </p:txBody>
      </p:sp>
      <p:sp>
        <p:nvSpPr>
          <p:cNvPr id="50" name="Oval 4">
            <a:extLst>
              <a:ext uri="{FF2B5EF4-FFF2-40B4-BE49-F238E27FC236}">
                <a16:creationId xmlns:a16="http://schemas.microsoft.com/office/drawing/2014/main" id="{FCDF1446-0E38-44E2-AD1A-28E4E472E78E}"/>
              </a:ext>
            </a:extLst>
          </p:cNvPr>
          <p:cNvSpPr/>
          <p:nvPr/>
        </p:nvSpPr>
        <p:spPr bwMode="auto">
          <a:xfrm>
            <a:off x="7325772" y="2666751"/>
            <a:ext cx="2347176" cy="982216"/>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CML Risk Category</a:t>
            </a:r>
          </a:p>
          <a:p>
            <a:pPr marL="0" marR="0" lvl="0" indent="0" algn="ctr" defTabSz="622300" rtl="0" eaLnBrk="1" fontAlgn="base" latinLnBrk="0" hangingPunct="1">
              <a:lnSpc>
                <a:spcPct val="90000"/>
              </a:lnSpc>
              <a:spcBef>
                <a:spcPct val="0"/>
              </a:spcBef>
              <a:spcAft>
                <a:spcPts val="0"/>
              </a:spcAft>
              <a:buClrTx/>
              <a:buSzTx/>
              <a:buFontTx/>
              <a:buNone/>
              <a:tabLst/>
              <a:defRPr/>
            </a:pPr>
            <a:r>
              <a:rPr lang="en-US" sz="1600" b="0" dirty="0">
                <a:solidFill>
                  <a:srgbClr val="000000"/>
                </a:solidFill>
                <a:latin typeface="Calibri" panose="020F0502020204030204" pitchFamily="34" charset="0"/>
                <a:cs typeface="Calibri" panose="020F0502020204030204" pitchFamily="34" charset="0"/>
              </a:rPr>
              <a:t>(low, intermediate, high)</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3" name="Oval 32">
            <a:extLst>
              <a:ext uri="{FF2B5EF4-FFF2-40B4-BE49-F238E27FC236}">
                <a16:creationId xmlns:a16="http://schemas.microsoft.com/office/drawing/2014/main" id="{AA85517F-B912-4DEB-92A6-BA77016B6C12}"/>
              </a:ext>
            </a:extLst>
          </p:cNvPr>
          <p:cNvSpPr/>
          <p:nvPr/>
        </p:nvSpPr>
        <p:spPr bwMode="auto">
          <a:xfrm>
            <a:off x="2157000" y="3884977"/>
            <a:ext cx="3110042" cy="1391359"/>
          </a:xfrm>
          <a:prstGeom prst="ellipse">
            <a:avLst/>
          </a:prstGeom>
          <a:solidFill>
            <a:schemeClr val="accent4">
              <a:alpha val="50000"/>
            </a:schemeClr>
          </a:solidFill>
        </p:spPr>
        <p:style>
          <a:lnRef idx="0">
            <a:schemeClr val="lt1">
              <a:hueOff val="0"/>
              <a:satOff val="0"/>
              <a:lumOff val="0"/>
              <a:alphaOff val="0"/>
            </a:schemeClr>
          </a:lnRef>
          <a:fillRef idx="1">
            <a:scrgbClr r="0" g="0" b="0"/>
          </a:fillRef>
          <a:effectRef idx="0">
            <a:schemeClr val="accent3">
              <a:alpha val="50000"/>
              <a:hueOff val="3033869"/>
              <a:satOff val="-23770"/>
              <a:lumOff val="-6746"/>
              <a:alphaOff val="0"/>
            </a:schemeClr>
          </a:effectRef>
          <a:fontRef idx="minor">
            <a:schemeClr val="tx1"/>
          </a:fontRef>
        </p:style>
        <p:txBody>
          <a:bodyPr/>
          <a:lstStyle/>
          <a:p>
            <a:endParaRPr lang="en-US"/>
          </a:p>
        </p:txBody>
      </p:sp>
      <p:sp>
        <p:nvSpPr>
          <p:cNvPr id="34" name="Oval 4">
            <a:extLst>
              <a:ext uri="{FF2B5EF4-FFF2-40B4-BE49-F238E27FC236}">
                <a16:creationId xmlns:a16="http://schemas.microsoft.com/office/drawing/2014/main" id="{E4AE3092-089F-45D6-8376-54F0518F5272}"/>
              </a:ext>
            </a:extLst>
          </p:cNvPr>
          <p:cNvSpPr/>
          <p:nvPr/>
        </p:nvSpPr>
        <p:spPr bwMode="auto">
          <a:xfrm>
            <a:off x="2436001" y="3932981"/>
            <a:ext cx="2549118" cy="1274192"/>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Possible Drug Interactions</a:t>
            </a:r>
          </a:p>
        </p:txBody>
      </p:sp>
      <p:sp>
        <p:nvSpPr>
          <p:cNvPr id="20" name="Oval 19">
            <a:extLst>
              <a:ext uri="{FF2B5EF4-FFF2-40B4-BE49-F238E27FC236}">
                <a16:creationId xmlns:a16="http://schemas.microsoft.com/office/drawing/2014/main" id="{F7595060-60D9-4A93-AFEE-71203B193F60}"/>
              </a:ext>
            </a:extLst>
          </p:cNvPr>
          <p:cNvSpPr/>
          <p:nvPr/>
        </p:nvSpPr>
        <p:spPr bwMode="auto">
          <a:xfrm>
            <a:off x="4544759" y="1527319"/>
            <a:ext cx="3106925" cy="1391359"/>
          </a:xfrm>
          <a:prstGeom prst="ellipse">
            <a:avLst/>
          </a:prstGeom>
          <a:solidFill>
            <a:srgbClr val="E1471D">
              <a:alpha val="50000"/>
            </a:srgbClr>
          </a:solidFill>
          <a:ln>
            <a:noFill/>
          </a:ln>
        </p:spPr>
        <p:style>
          <a:lnRef idx="0">
            <a:schemeClr val="lt1">
              <a:hueOff val="0"/>
              <a:satOff val="0"/>
              <a:lumOff val="0"/>
              <a:alphaOff val="0"/>
            </a:schemeClr>
          </a:lnRef>
          <a:fillRef idx="1">
            <a:scrgbClr r="0" g="0" b="0"/>
          </a:fillRef>
          <a:effectRef idx="0">
            <a:schemeClr val="accent3">
              <a:alpha val="50000"/>
              <a:hueOff val="758467"/>
              <a:satOff val="-5943"/>
              <a:lumOff val="-1687"/>
              <a:alphaOff val="0"/>
            </a:schemeClr>
          </a:effectRef>
          <a:fontRef idx="minor">
            <a:schemeClr val="tx1"/>
          </a:fontRef>
        </p:style>
        <p:txBody>
          <a:bodyPr/>
          <a:lstStyle/>
          <a:p>
            <a:endParaRPr lang="en-US"/>
          </a:p>
        </p:txBody>
      </p:sp>
      <p:sp>
        <p:nvSpPr>
          <p:cNvPr id="30" name="Oval 4">
            <a:extLst>
              <a:ext uri="{FF2B5EF4-FFF2-40B4-BE49-F238E27FC236}">
                <a16:creationId xmlns:a16="http://schemas.microsoft.com/office/drawing/2014/main" id="{6CF79617-1516-4A34-8A85-8CB4C0959D9C}"/>
              </a:ext>
            </a:extLst>
          </p:cNvPr>
          <p:cNvSpPr/>
          <p:nvPr/>
        </p:nvSpPr>
        <p:spPr bwMode="auto">
          <a:xfrm>
            <a:off x="4554180" y="1615462"/>
            <a:ext cx="3103579" cy="1202027"/>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Aim of Therapy and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Patient Preferences</a:t>
            </a:r>
            <a:r>
              <a:rPr lang="en-US" sz="1600" b="0" dirty="0">
                <a:solidFill>
                  <a:srgbClr val="000000"/>
                </a:solidFill>
                <a:latin typeface="Calibri" panose="020F0502020204030204" pitchFamily="34" charset="0"/>
                <a:cs typeface="Calibri" panose="020F0502020204030204" pitchFamily="34" charset="0"/>
              </a:rPr>
              <a:t> </a:t>
            </a:r>
            <a:br>
              <a:rPr lang="en-US" sz="1600" b="0" dirty="0">
                <a:solidFill>
                  <a:srgbClr val="000000"/>
                </a:solidFill>
                <a:latin typeface="Calibri" panose="020F0502020204030204" pitchFamily="34" charset="0"/>
                <a:cs typeface="Calibri" panose="020F0502020204030204" pitchFamily="34" charset="0"/>
              </a:rPr>
            </a:br>
            <a:r>
              <a:rPr lang="en-US" sz="1600" b="0" dirty="0">
                <a:solidFill>
                  <a:srgbClr val="000000"/>
                </a:solidFill>
                <a:latin typeface="Calibri" panose="020F0502020204030204" pitchFamily="34" charset="0"/>
                <a:cs typeface="Calibri" panose="020F0502020204030204" pitchFamily="34" charset="0"/>
              </a:rPr>
              <a:t>(survival or TFR)</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CB755BEC-D494-4DA9-92C5-C22F31858372}"/>
              </a:ext>
            </a:extLst>
          </p:cNvPr>
          <p:cNvSpPr/>
          <p:nvPr/>
        </p:nvSpPr>
        <p:spPr>
          <a:xfrm>
            <a:off x="434286" y="6371808"/>
            <a:ext cx="6190477" cy="276999"/>
          </a:xfrm>
          <a:prstGeom prst="rect">
            <a:avLst/>
          </a:prstGeom>
        </p:spPr>
        <p:txBody>
          <a:bodyPr wrap="none">
            <a:spAutoFit/>
          </a:bodyPr>
          <a:lstStyle/>
          <a:p>
            <a:r>
              <a:rPr lang="en-US" altLang="en-US" sz="1200" b="0" spc="-10" dirty="0">
                <a:solidFill>
                  <a:schemeClr val="bg2"/>
                </a:solidFill>
                <a:latin typeface="Calibri" panose="020F0502020204030204" pitchFamily="34" charset="0"/>
              </a:rPr>
              <a:t>NCCN. Clinical practice guidelines in oncology: CML. v.2.2024. Senapati. Blood Cancer J. 2023:58.</a:t>
            </a:r>
            <a:endParaRPr lang="en-US" sz="1200" dirty="0"/>
          </a:p>
        </p:txBody>
      </p:sp>
      <p:sp>
        <p:nvSpPr>
          <p:cNvPr id="26" name="Oval 25">
            <a:extLst>
              <a:ext uri="{FF2B5EF4-FFF2-40B4-BE49-F238E27FC236}">
                <a16:creationId xmlns:a16="http://schemas.microsoft.com/office/drawing/2014/main" id="{1FC279F6-C18C-44B4-866D-6F649C2B6C20}"/>
              </a:ext>
            </a:extLst>
          </p:cNvPr>
          <p:cNvSpPr/>
          <p:nvPr/>
        </p:nvSpPr>
        <p:spPr bwMode="auto">
          <a:xfrm>
            <a:off x="4554180" y="4798413"/>
            <a:ext cx="3088083" cy="1391359"/>
          </a:xfrm>
          <a:prstGeom prst="ellipse">
            <a:avLst/>
          </a:prstGeom>
          <a:solidFill>
            <a:schemeClr val="accent5">
              <a:alpha val="58000"/>
            </a:schemeClr>
          </a:solidFill>
        </p:spPr>
        <p:style>
          <a:lnRef idx="0">
            <a:schemeClr val="lt1">
              <a:hueOff val="0"/>
              <a:satOff val="0"/>
              <a:lumOff val="0"/>
              <a:alphaOff val="0"/>
            </a:schemeClr>
          </a:lnRef>
          <a:fillRef idx="1">
            <a:scrgbClr r="0" g="0" b="0"/>
          </a:fillRef>
          <a:effectRef idx="0">
            <a:schemeClr val="accent3">
              <a:alpha val="50000"/>
              <a:hueOff val="1516934"/>
              <a:satOff val="-11885"/>
              <a:lumOff val="-3373"/>
              <a:alphaOff val="0"/>
            </a:schemeClr>
          </a:effectRef>
          <a:fontRef idx="minor">
            <a:schemeClr val="tx1"/>
          </a:fontRef>
        </p:style>
        <p:txBody>
          <a:bodyPr/>
          <a:lstStyle/>
          <a:p>
            <a:endParaRPr lang="en-US"/>
          </a:p>
        </p:txBody>
      </p:sp>
      <p:sp>
        <p:nvSpPr>
          <p:cNvPr id="27" name="Oval 4">
            <a:extLst>
              <a:ext uri="{FF2B5EF4-FFF2-40B4-BE49-F238E27FC236}">
                <a16:creationId xmlns:a16="http://schemas.microsoft.com/office/drawing/2014/main" id="{C664875F-33AB-4AE0-B6A7-D896FE53994D}"/>
              </a:ext>
            </a:extLst>
          </p:cNvPr>
          <p:cNvSpPr/>
          <p:nvPr/>
        </p:nvSpPr>
        <p:spPr bwMode="auto">
          <a:xfrm>
            <a:off x="4810571" y="5044681"/>
            <a:ext cx="2590797" cy="982217"/>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Comorbidities</a:t>
            </a:r>
          </a:p>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(HTN, diabetes, hepatic, pulmonary or renal dysfunction, </a:t>
            </a:r>
            <a:r>
              <a:rPr kumimoji="0" lang="en-US" sz="16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etc</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32" name="Oval 31">
            <a:extLst>
              <a:ext uri="{FF2B5EF4-FFF2-40B4-BE49-F238E27FC236}">
                <a16:creationId xmlns:a16="http://schemas.microsoft.com/office/drawing/2014/main" id="{4E560535-414C-40DA-B203-0E93134CE748}"/>
              </a:ext>
            </a:extLst>
          </p:cNvPr>
          <p:cNvSpPr/>
          <p:nvPr/>
        </p:nvSpPr>
        <p:spPr bwMode="auto">
          <a:xfrm>
            <a:off x="6929399" y="3884977"/>
            <a:ext cx="3106925" cy="1391358"/>
          </a:xfrm>
          <a:prstGeom prst="ellipse">
            <a:avLst/>
          </a:prstGeom>
          <a:solidFill>
            <a:srgbClr val="015873">
              <a:alpha val="58000"/>
            </a:srgbClr>
          </a:solidFill>
        </p:spPr>
        <p:style>
          <a:lnRef idx="0">
            <a:schemeClr val="lt1">
              <a:hueOff val="0"/>
              <a:satOff val="0"/>
              <a:lumOff val="0"/>
              <a:alphaOff val="0"/>
            </a:schemeClr>
          </a:lnRef>
          <a:fillRef idx="1">
            <a:scrgbClr r="0" g="0" b="0"/>
          </a:fillRef>
          <a:effectRef idx="0">
            <a:schemeClr val="accent3">
              <a:alpha val="50000"/>
              <a:hueOff val="1516934"/>
              <a:satOff val="-11885"/>
              <a:lumOff val="-3373"/>
              <a:alphaOff val="0"/>
            </a:schemeClr>
          </a:effectRef>
          <a:fontRef idx="minor">
            <a:schemeClr val="tx1"/>
          </a:fontRef>
        </p:style>
        <p:txBody>
          <a:bodyPr/>
          <a:lstStyle/>
          <a:p>
            <a:endParaRPr lang="en-US"/>
          </a:p>
        </p:txBody>
      </p:sp>
      <p:sp>
        <p:nvSpPr>
          <p:cNvPr id="35" name="Oval 4">
            <a:extLst>
              <a:ext uri="{FF2B5EF4-FFF2-40B4-BE49-F238E27FC236}">
                <a16:creationId xmlns:a16="http://schemas.microsoft.com/office/drawing/2014/main" id="{C206BCD8-774E-4776-8B23-8F138FFCBAF9}"/>
              </a:ext>
            </a:extLst>
          </p:cNvPr>
          <p:cNvSpPr/>
          <p:nvPr/>
        </p:nvSpPr>
        <p:spPr bwMode="auto">
          <a:xfrm>
            <a:off x="7181079" y="4078969"/>
            <a:ext cx="2636563" cy="982217"/>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Ease of Administration</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0682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2EC3F-618D-4F23-B621-EBDEB0A91B68}"/>
              </a:ext>
            </a:extLst>
          </p:cNvPr>
          <p:cNvSpPr>
            <a:spLocks noGrp="1"/>
          </p:cNvSpPr>
          <p:nvPr>
            <p:ph type="title"/>
          </p:nvPr>
        </p:nvSpPr>
        <p:spPr/>
        <p:txBody>
          <a:bodyPr/>
          <a:lstStyle/>
          <a:p>
            <a:r>
              <a:rPr lang="en-US" dirty="0"/>
              <a:t>Prognostic Scoring Systems for CP-CML</a:t>
            </a:r>
          </a:p>
        </p:txBody>
      </p:sp>
      <p:graphicFrame>
        <p:nvGraphicFramePr>
          <p:cNvPr id="5" name="Content Placeholder 4">
            <a:extLst>
              <a:ext uri="{FF2B5EF4-FFF2-40B4-BE49-F238E27FC236}">
                <a16:creationId xmlns:a16="http://schemas.microsoft.com/office/drawing/2014/main" id="{C5759CC5-AED8-4934-9DE5-679F4126B448}"/>
              </a:ext>
            </a:extLst>
          </p:cNvPr>
          <p:cNvGraphicFramePr>
            <a:graphicFrameLocks noGrp="1"/>
          </p:cNvGraphicFramePr>
          <p:nvPr>
            <p:ph idx="4294967295"/>
            <p:extLst>
              <p:ext uri="{D42A27DB-BD31-4B8C-83A1-F6EECF244321}">
                <p14:modId xmlns:p14="http://schemas.microsoft.com/office/powerpoint/2010/main" val="700848116"/>
              </p:ext>
            </p:extLst>
          </p:nvPr>
        </p:nvGraphicFramePr>
        <p:xfrm>
          <a:off x="717551" y="1597025"/>
          <a:ext cx="10788650" cy="3041142"/>
        </p:xfrm>
        <a:graphic>
          <a:graphicData uri="http://schemas.openxmlformats.org/drawingml/2006/table">
            <a:tbl>
              <a:tblPr firstRow="1" bandRow="1">
                <a:tableStyleId>{93296810-A885-4BE3-A3E7-6D5BEEA58F35}</a:tableStyleId>
              </a:tblPr>
              <a:tblGrid>
                <a:gridCol w="1597024">
                  <a:extLst>
                    <a:ext uri="{9D8B030D-6E8A-4147-A177-3AD203B41FA5}">
                      <a16:colId xmlns:a16="http://schemas.microsoft.com/office/drawing/2014/main" val="2702218452"/>
                    </a:ext>
                  </a:extLst>
                </a:gridCol>
                <a:gridCol w="5753790">
                  <a:extLst>
                    <a:ext uri="{9D8B030D-6E8A-4147-A177-3AD203B41FA5}">
                      <a16:colId xmlns:a16="http://schemas.microsoft.com/office/drawing/2014/main" val="1300347811"/>
                    </a:ext>
                  </a:extLst>
                </a:gridCol>
                <a:gridCol w="3437836">
                  <a:extLst>
                    <a:ext uri="{9D8B030D-6E8A-4147-A177-3AD203B41FA5}">
                      <a16:colId xmlns:a16="http://schemas.microsoft.com/office/drawing/2014/main" val="1978982377"/>
                    </a:ext>
                  </a:extLst>
                </a:gridCol>
              </a:tblGrid>
              <a:tr h="365760">
                <a:tc>
                  <a:txBody>
                    <a:bodyPr/>
                    <a:lstStyle/>
                    <a:p>
                      <a:r>
                        <a:rPr lang="en-US" sz="1600" dirty="0">
                          <a:latin typeface="Calibri" panose="020F0502020204030204" pitchFamily="34" charset="0"/>
                        </a:rPr>
                        <a:t>Risk Score</a:t>
                      </a:r>
                    </a:p>
                  </a:txBody>
                  <a:tcP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rPr>
                        <a:t>Calculation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rPr>
                        <a:t>Risk Definition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759185347"/>
                  </a:ext>
                </a:extLst>
              </a:tr>
              <a:tr h="756170">
                <a:tc>
                  <a:txBody>
                    <a:bodyPr/>
                    <a:lstStyle/>
                    <a:p>
                      <a:pPr marL="0" marR="0" algn="l">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Sokal </a:t>
                      </a:r>
                    </a:p>
                  </a:txBody>
                  <a:tcPr marL="68580" marR="68580" marT="0" marB="0">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Exp 0.0116 x (age - 43.4) + 0.0345 x (spleen - 7.51) + 0.188 </a:t>
                      </a:r>
                      <a:b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x [(platelet count/700)</a:t>
                      </a:r>
                      <a:r>
                        <a:rPr lang="en-US" sz="160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a:t>
                      </a: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- 0.563] + 0.0887 x (blast cells - 2.10) </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Low risk: &lt;0.8</a:t>
                      </a:r>
                    </a:p>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Intermediate risk: 0.8-1.2</a:t>
                      </a:r>
                    </a:p>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High risk: &gt;1.2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51792554"/>
                  </a:ext>
                </a:extLst>
              </a:tr>
              <a:tr h="515762">
                <a:tc>
                  <a:txBody>
                    <a:bodyPr/>
                    <a:lstStyle/>
                    <a:p>
                      <a:pPr marL="0" marR="0" algn="l">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Hasford </a:t>
                      </a:r>
                    </a:p>
                  </a:txBody>
                  <a:tcPr marL="68580" marR="68580" marT="0"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0.666 when aged ≥50 </a:t>
                      </a:r>
                      <a:r>
                        <a:rPr lang="en-US" sz="1600" dirty="0" err="1">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yr</a:t>
                      </a: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(0.042 x spleen) + 1.0956 </a:t>
                      </a:r>
                      <a:b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when platelet count &gt;1500 x 10</a:t>
                      </a:r>
                      <a:r>
                        <a:rPr lang="en-US" sz="160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a:t>
                      </a: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 + (0.0584 x blast cells) </a:t>
                      </a:r>
                      <a:b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+ 0.20399 when basophils &gt;3% + (0.0413 x eosinophils) x 100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Low risk: ≤780</a:t>
                      </a:r>
                    </a:p>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Intermediate risk: 781-1480</a:t>
                      </a:r>
                    </a:p>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High risk: &gt;1480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51066930"/>
                  </a:ext>
                </a:extLst>
              </a:tr>
              <a:tr h="196035">
                <a:tc>
                  <a:txBody>
                    <a:bodyPr/>
                    <a:lstStyle/>
                    <a:p>
                      <a:pPr marL="0" marR="0" algn="l">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ELTS </a:t>
                      </a:r>
                    </a:p>
                  </a:txBody>
                  <a:tcPr marL="68580" marR="68580" marT="0"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0.0025 x (age in completed </a:t>
                      </a:r>
                      <a:r>
                        <a:rPr lang="en-US" sz="1600" dirty="0" err="1">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yr</a:t>
                      </a: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/10)</a:t>
                      </a:r>
                      <a:r>
                        <a:rPr lang="en-US" sz="160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a:t>
                      </a: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+ 0.0615 x spleen size below costal margin + 0.1052 x blasts in peripheral blood </a:t>
                      </a:r>
                      <a:b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+ 0.4104 x (platelet count/1000)</a:t>
                      </a:r>
                      <a:r>
                        <a:rPr lang="en-US" sz="160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-0.5</a:t>
                      </a:r>
                      <a:endPar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Low risk: ≤1.5680</a:t>
                      </a:r>
                    </a:p>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Intermediate risk: 1.5680-2.2185</a:t>
                      </a:r>
                    </a:p>
                    <a:p>
                      <a:pPr marL="0" marR="0" algn="ctr">
                        <a:lnSpc>
                          <a:spcPct val="12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High risk: &gt;2.2185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42456238"/>
                  </a:ext>
                </a:extLst>
              </a:tr>
            </a:tbl>
          </a:graphicData>
        </a:graphic>
      </p:graphicFrame>
      <p:sp>
        <p:nvSpPr>
          <p:cNvPr id="6" name="Text Box 11">
            <a:extLst>
              <a:ext uri="{FF2B5EF4-FFF2-40B4-BE49-F238E27FC236}">
                <a16:creationId xmlns:a16="http://schemas.microsoft.com/office/drawing/2014/main" id="{93128648-9318-45DC-8664-23D8108ED3C7}"/>
              </a:ext>
            </a:extLst>
          </p:cNvPr>
          <p:cNvSpPr txBox="1">
            <a:spLocks noChangeArrowheads="1"/>
          </p:cNvSpPr>
          <p:nvPr/>
        </p:nvSpPr>
        <p:spPr bwMode="auto">
          <a:xfrm>
            <a:off x="423864" y="6179783"/>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leukemia-net.org/content/leukemias/cml/euro__and_sokal_score/index_eng.html.</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leukemia-net.org/content/leukemias/cml/elts_score/index_eng.html.</a:t>
            </a:r>
          </a:p>
        </p:txBody>
      </p:sp>
    </p:spTree>
    <p:extLst>
      <p:ext uri="{BB962C8B-B14F-4D97-AF65-F5344CB8AC3E}">
        <p14:creationId xmlns:p14="http://schemas.microsoft.com/office/powerpoint/2010/main" val="1852820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5" name="Group 254">
            <a:extLst>
              <a:ext uri="{FF2B5EF4-FFF2-40B4-BE49-F238E27FC236}">
                <a16:creationId xmlns:a16="http://schemas.microsoft.com/office/drawing/2014/main" id="{3A558528-FE26-4B8B-9CEA-BE1046506C90}"/>
              </a:ext>
            </a:extLst>
          </p:cNvPr>
          <p:cNvGrpSpPr/>
          <p:nvPr/>
        </p:nvGrpSpPr>
        <p:grpSpPr>
          <a:xfrm>
            <a:off x="3322095" y="1947557"/>
            <a:ext cx="5052715" cy="766695"/>
            <a:chOff x="3322095" y="1659885"/>
            <a:chExt cx="5052715" cy="766695"/>
          </a:xfrm>
        </p:grpSpPr>
        <p:cxnSp>
          <p:nvCxnSpPr>
            <p:cNvPr id="168" name="Straight Connector 167">
              <a:extLst>
                <a:ext uri="{FF2B5EF4-FFF2-40B4-BE49-F238E27FC236}">
                  <a16:creationId xmlns:a16="http://schemas.microsoft.com/office/drawing/2014/main" id="{76C8F7F3-D09A-4F49-907C-C7CFD2EF6FFD}"/>
                </a:ext>
              </a:extLst>
            </p:cNvPr>
            <p:cNvCxnSpPr/>
            <p:nvPr/>
          </p:nvCxnSpPr>
          <p:spPr bwMode="auto">
            <a:xfrm>
              <a:off x="3322095" y="1659885"/>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C6D33DE3-F017-476E-86CD-E45442BA92AC}"/>
                </a:ext>
              </a:extLst>
            </p:cNvPr>
            <p:cNvCxnSpPr>
              <a:cxnSpLocks/>
            </p:cNvCxnSpPr>
            <p:nvPr/>
          </p:nvCxnSpPr>
          <p:spPr bwMode="auto">
            <a:xfrm>
              <a:off x="3509008" y="1670762"/>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9AE2E798-45D1-49AE-81C1-B26389346FD8}"/>
                </a:ext>
              </a:extLst>
            </p:cNvPr>
            <p:cNvCxnSpPr>
              <a:cxnSpLocks/>
            </p:cNvCxnSpPr>
            <p:nvPr/>
          </p:nvCxnSpPr>
          <p:spPr bwMode="auto">
            <a:xfrm>
              <a:off x="3437087" y="1666532"/>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F7653A1A-6EC9-4FED-9CA4-F6ED031D64CA}"/>
                </a:ext>
              </a:extLst>
            </p:cNvPr>
            <p:cNvCxnSpPr>
              <a:cxnSpLocks/>
            </p:cNvCxnSpPr>
            <p:nvPr/>
          </p:nvCxnSpPr>
          <p:spPr bwMode="auto">
            <a:xfrm>
              <a:off x="3549555" y="167155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B2E7127-1B90-4472-BD1A-A490ADFE4CAB}"/>
                </a:ext>
              </a:extLst>
            </p:cNvPr>
            <p:cNvCxnSpPr>
              <a:cxnSpLocks/>
            </p:cNvCxnSpPr>
            <p:nvPr/>
          </p:nvCxnSpPr>
          <p:spPr bwMode="auto">
            <a:xfrm>
              <a:off x="3676019" y="1704034"/>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8BCCCBFD-A208-470C-86F1-640346358CC2}"/>
                </a:ext>
              </a:extLst>
            </p:cNvPr>
            <p:cNvCxnSpPr>
              <a:cxnSpLocks/>
            </p:cNvCxnSpPr>
            <p:nvPr/>
          </p:nvCxnSpPr>
          <p:spPr bwMode="auto">
            <a:xfrm>
              <a:off x="3815245" y="173684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6EC2BECE-3DFD-4B10-800E-EA340B12B2A1}"/>
                </a:ext>
              </a:extLst>
            </p:cNvPr>
            <p:cNvCxnSpPr>
              <a:cxnSpLocks/>
            </p:cNvCxnSpPr>
            <p:nvPr/>
          </p:nvCxnSpPr>
          <p:spPr bwMode="auto">
            <a:xfrm>
              <a:off x="3728691" y="1717638"/>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5CDA38F6-09FB-4F4E-A6A3-6648E9570C87}"/>
                </a:ext>
              </a:extLst>
            </p:cNvPr>
            <p:cNvCxnSpPr>
              <a:cxnSpLocks/>
            </p:cNvCxnSpPr>
            <p:nvPr/>
          </p:nvCxnSpPr>
          <p:spPr bwMode="auto">
            <a:xfrm>
              <a:off x="3986496" y="1783738"/>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15983677-7F43-4A75-8D94-C794D682B680}"/>
                </a:ext>
              </a:extLst>
            </p:cNvPr>
            <p:cNvCxnSpPr>
              <a:cxnSpLocks/>
            </p:cNvCxnSpPr>
            <p:nvPr/>
          </p:nvCxnSpPr>
          <p:spPr bwMode="auto">
            <a:xfrm>
              <a:off x="3848398" y="1739710"/>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02D97B5-618B-43F9-A53A-36029ECEA961}"/>
                </a:ext>
              </a:extLst>
            </p:cNvPr>
            <p:cNvCxnSpPr>
              <a:cxnSpLocks/>
            </p:cNvCxnSpPr>
            <p:nvPr/>
          </p:nvCxnSpPr>
          <p:spPr bwMode="auto">
            <a:xfrm>
              <a:off x="4147252" y="179873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79563A1C-506C-4787-99F9-DAB2D58AC66A}"/>
                </a:ext>
              </a:extLst>
            </p:cNvPr>
            <p:cNvCxnSpPr>
              <a:cxnSpLocks/>
            </p:cNvCxnSpPr>
            <p:nvPr/>
          </p:nvCxnSpPr>
          <p:spPr bwMode="auto">
            <a:xfrm>
              <a:off x="4248539" y="1826477"/>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996FD320-A87D-4E75-ACAE-830B2210633D}"/>
                </a:ext>
              </a:extLst>
            </p:cNvPr>
            <p:cNvCxnSpPr>
              <a:cxnSpLocks/>
            </p:cNvCxnSpPr>
            <p:nvPr/>
          </p:nvCxnSpPr>
          <p:spPr bwMode="auto">
            <a:xfrm>
              <a:off x="4122911" y="179873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5844A0CB-F64A-46A8-9DA4-8222B0D685FF}"/>
                </a:ext>
              </a:extLst>
            </p:cNvPr>
            <p:cNvCxnSpPr>
              <a:cxnSpLocks/>
            </p:cNvCxnSpPr>
            <p:nvPr/>
          </p:nvCxnSpPr>
          <p:spPr bwMode="auto">
            <a:xfrm>
              <a:off x="4700797" y="1947108"/>
              <a:ext cx="0" cy="132201"/>
            </a:xfrm>
            <a:prstGeom prst="line">
              <a:avLst/>
            </a:prstGeom>
            <a:noFill/>
            <a:ln w="3810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41A9474E-516F-4C72-801C-FF5286F20DC8}"/>
                </a:ext>
              </a:extLst>
            </p:cNvPr>
            <p:cNvCxnSpPr>
              <a:cxnSpLocks/>
            </p:cNvCxnSpPr>
            <p:nvPr/>
          </p:nvCxnSpPr>
          <p:spPr bwMode="auto">
            <a:xfrm>
              <a:off x="4313634" y="1854760"/>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CEAD066B-A0CB-4CFE-8623-67AC2B6D8D7E}"/>
                </a:ext>
              </a:extLst>
            </p:cNvPr>
            <p:cNvCxnSpPr>
              <a:cxnSpLocks/>
            </p:cNvCxnSpPr>
            <p:nvPr/>
          </p:nvCxnSpPr>
          <p:spPr bwMode="auto">
            <a:xfrm>
              <a:off x="4351740" y="186483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44F0E342-6AE3-4FCA-892E-B5743A904171}"/>
                </a:ext>
              </a:extLst>
            </p:cNvPr>
            <p:cNvCxnSpPr>
              <a:cxnSpLocks/>
            </p:cNvCxnSpPr>
            <p:nvPr/>
          </p:nvCxnSpPr>
          <p:spPr bwMode="auto">
            <a:xfrm>
              <a:off x="4412156" y="189168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718657D6-25BA-432E-9D66-60239E49677B}"/>
                </a:ext>
              </a:extLst>
            </p:cNvPr>
            <p:cNvCxnSpPr>
              <a:cxnSpLocks/>
            </p:cNvCxnSpPr>
            <p:nvPr/>
          </p:nvCxnSpPr>
          <p:spPr bwMode="auto">
            <a:xfrm>
              <a:off x="4596830" y="191189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6F28B340-5B00-46F8-81A6-491417799C66}"/>
                </a:ext>
              </a:extLst>
            </p:cNvPr>
            <p:cNvCxnSpPr>
              <a:cxnSpLocks/>
            </p:cNvCxnSpPr>
            <p:nvPr/>
          </p:nvCxnSpPr>
          <p:spPr bwMode="auto">
            <a:xfrm>
              <a:off x="4665043" y="1935147"/>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37DB2AB0-C019-4F46-8047-7C2459294B3B}"/>
                </a:ext>
              </a:extLst>
            </p:cNvPr>
            <p:cNvCxnSpPr>
              <a:cxnSpLocks/>
            </p:cNvCxnSpPr>
            <p:nvPr/>
          </p:nvCxnSpPr>
          <p:spPr bwMode="auto">
            <a:xfrm>
              <a:off x="4942683" y="1981667"/>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C7DDD919-0EC8-48AB-AEF8-53D7F4ED6F40}"/>
                </a:ext>
              </a:extLst>
            </p:cNvPr>
            <p:cNvCxnSpPr>
              <a:cxnSpLocks/>
            </p:cNvCxnSpPr>
            <p:nvPr/>
          </p:nvCxnSpPr>
          <p:spPr bwMode="auto">
            <a:xfrm>
              <a:off x="4868997" y="197799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278E2DB7-A1A2-45A6-A582-B79EB1537E1C}"/>
                </a:ext>
              </a:extLst>
            </p:cNvPr>
            <p:cNvCxnSpPr>
              <a:cxnSpLocks/>
            </p:cNvCxnSpPr>
            <p:nvPr/>
          </p:nvCxnSpPr>
          <p:spPr bwMode="auto">
            <a:xfrm>
              <a:off x="5248203" y="199772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E5665A02-0CDD-48C4-8CAF-223DBAD1F3C5}"/>
                </a:ext>
              </a:extLst>
            </p:cNvPr>
            <p:cNvCxnSpPr>
              <a:cxnSpLocks/>
            </p:cNvCxnSpPr>
            <p:nvPr/>
          </p:nvCxnSpPr>
          <p:spPr bwMode="auto">
            <a:xfrm>
              <a:off x="5305895" y="200506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C61AF966-6DF8-4130-8467-3254507A82C5}"/>
                </a:ext>
              </a:extLst>
            </p:cNvPr>
            <p:cNvCxnSpPr>
              <a:cxnSpLocks/>
            </p:cNvCxnSpPr>
            <p:nvPr/>
          </p:nvCxnSpPr>
          <p:spPr bwMode="auto">
            <a:xfrm>
              <a:off x="5411305" y="2011274"/>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6AD565D1-D608-4792-86D3-25F43BFC3F7A}"/>
                </a:ext>
              </a:extLst>
            </p:cNvPr>
            <p:cNvCxnSpPr>
              <a:cxnSpLocks/>
            </p:cNvCxnSpPr>
            <p:nvPr/>
          </p:nvCxnSpPr>
          <p:spPr bwMode="auto">
            <a:xfrm>
              <a:off x="5360936" y="200798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24D916D0-583D-409C-B522-2BC101FB404C}"/>
                </a:ext>
              </a:extLst>
            </p:cNvPr>
            <p:cNvCxnSpPr>
              <a:cxnSpLocks/>
            </p:cNvCxnSpPr>
            <p:nvPr/>
          </p:nvCxnSpPr>
          <p:spPr bwMode="auto">
            <a:xfrm>
              <a:off x="5438618" y="201127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AF869E33-F8D6-4D20-91E2-8DE12D7D516F}"/>
                </a:ext>
              </a:extLst>
            </p:cNvPr>
            <p:cNvCxnSpPr>
              <a:cxnSpLocks/>
            </p:cNvCxnSpPr>
            <p:nvPr/>
          </p:nvCxnSpPr>
          <p:spPr bwMode="auto">
            <a:xfrm>
              <a:off x="5515247" y="2024567"/>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BAC71885-74B3-4551-BBC8-575A13D26BDA}"/>
                </a:ext>
              </a:extLst>
            </p:cNvPr>
            <p:cNvCxnSpPr>
              <a:cxnSpLocks/>
            </p:cNvCxnSpPr>
            <p:nvPr/>
          </p:nvCxnSpPr>
          <p:spPr bwMode="auto">
            <a:xfrm>
              <a:off x="5608628" y="2038448"/>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01951CAF-F3C7-4A7F-8741-97E76AB747A3}"/>
                </a:ext>
              </a:extLst>
            </p:cNvPr>
            <p:cNvCxnSpPr>
              <a:cxnSpLocks/>
            </p:cNvCxnSpPr>
            <p:nvPr/>
          </p:nvCxnSpPr>
          <p:spPr bwMode="auto">
            <a:xfrm>
              <a:off x="5786486" y="2046730"/>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EE8E0F05-C9CF-40E4-9F60-93AB9180399B}"/>
                </a:ext>
              </a:extLst>
            </p:cNvPr>
            <p:cNvCxnSpPr>
              <a:cxnSpLocks/>
            </p:cNvCxnSpPr>
            <p:nvPr/>
          </p:nvCxnSpPr>
          <p:spPr bwMode="auto">
            <a:xfrm>
              <a:off x="5838453" y="205951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37CB7C6C-9A33-4EB5-9E65-5ACD952BB522}"/>
                </a:ext>
              </a:extLst>
            </p:cNvPr>
            <p:cNvCxnSpPr>
              <a:cxnSpLocks/>
            </p:cNvCxnSpPr>
            <p:nvPr/>
          </p:nvCxnSpPr>
          <p:spPr bwMode="auto">
            <a:xfrm>
              <a:off x="5677858" y="204014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D28AC940-7427-4537-AD4F-098D5458482B}"/>
                </a:ext>
              </a:extLst>
            </p:cNvPr>
            <p:cNvCxnSpPr>
              <a:cxnSpLocks/>
            </p:cNvCxnSpPr>
            <p:nvPr/>
          </p:nvCxnSpPr>
          <p:spPr bwMode="auto">
            <a:xfrm>
              <a:off x="5932303" y="208599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F791B185-7B80-441E-B4A8-F462CF5A54E2}"/>
                </a:ext>
              </a:extLst>
            </p:cNvPr>
            <p:cNvCxnSpPr>
              <a:cxnSpLocks/>
            </p:cNvCxnSpPr>
            <p:nvPr/>
          </p:nvCxnSpPr>
          <p:spPr bwMode="auto">
            <a:xfrm>
              <a:off x="5871532" y="2059512"/>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47EBBEF3-38D5-496C-8A2A-1E18C434ABB3}"/>
                </a:ext>
              </a:extLst>
            </p:cNvPr>
            <p:cNvCxnSpPr>
              <a:cxnSpLocks/>
            </p:cNvCxnSpPr>
            <p:nvPr/>
          </p:nvCxnSpPr>
          <p:spPr bwMode="auto">
            <a:xfrm>
              <a:off x="5982464" y="208599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B686BEB0-D9A7-45B5-8D9A-DEE47D55B033}"/>
                </a:ext>
              </a:extLst>
            </p:cNvPr>
            <p:cNvCxnSpPr>
              <a:cxnSpLocks/>
            </p:cNvCxnSpPr>
            <p:nvPr/>
          </p:nvCxnSpPr>
          <p:spPr bwMode="auto">
            <a:xfrm>
              <a:off x="6030650" y="208599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3E5CE3DE-2B11-4F1E-866F-41C1452E4BF4}"/>
                </a:ext>
              </a:extLst>
            </p:cNvPr>
            <p:cNvCxnSpPr>
              <a:cxnSpLocks/>
            </p:cNvCxnSpPr>
            <p:nvPr/>
          </p:nvCxnSpPr>
          <p:spPr bwMode="auto">
            <a:xfrm>
              <a:off x="6106656" y="2090667"/>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51BD1900-3369-466B-A757-69855005D172}"/>
                </a:ext>
              </a:extLst>
            </p:cNvPr>
            <p:cNvCxnSpPr>
              <a:cxnSpLocks/>
            </p:cNvCxnSpPr>
            <p:nvPr/>
          </p:nvCxnSpPr>
          <p:spPr bwMode="auto">
            <a:xfrm>
              <a:off x="6214273" y="2104737"/>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763110E6-70C8-49ED-9528-EB055037A4E7}"/>
                </a:ext>
              </a:extLst>
            </p:cNvPr>
            <p:cNvCxnSpPr>
              <a:cxnSpLocks/>
            </p:cNvCxnSpPr>
            <p:nvPr/>
          </p:nvCxnSpPr>
          <p:spPr bwMode="auto">
            <a:xfrm>
              <a:off x="6255779" y="2104548"/>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4A94008F-BCF4-4BB6-853A-3AFCE56B5564}"/>
                </a:ext>
              </a:extLst>
            </p:cNvPr>
            <p:cNvCxnSpPr>
              <a:cxnSpLocks/>
            </p:cNvCxnSpPr>
            <p:nvPr/>
          </p:nvCxnSpPr>
          <p:spPr bwMode="auto">
            <a:xfrm>
              <a:off x="6418378" y="2119162"/>
              <a:ext cx="0" cy="132201"/>
            </a:xfrm>
            <a:prstGeom prst="line">
              <a:avLst/>
            </a:prstGeom>
            <a:noFill/>
            <a:ln w="38100"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3D49767F-647D-4DAC-BBFB-D3B4DC5651A9}"/>
                </a:ext>
              </a:extLst>
            </p:cNvPr>
            <p:cNvCxnSpPr>
              <a:cxnSpLocks/>
            </p:cNvCxnSpPr>
            <p:nvPr/>
          </p:nvCxnSpPr>
          <p:spPr bwMode="auto">
            <a:xfrm>
              <a:off x="6286008" y="2105881"/>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E5ADEA54-0145-44F0-B631-1A4152E58878}"/>
                </a:ext>
              </a:extLst>
            </p:cNvPr>
            <p:cNvCxnSpPr>
              <a:cxnSpLocks/>
            </p:cNvCxnSpPr>
            <p:nvPr/>
          </p:nvCxnSpPr>
          <p:spPr bwMode="auto">
            <a:xfrm>
              <a:off x="6374713" y="2111439"/>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A2A6DEAA-6006-4DDA-A151-126F5CE99A5C}"/>
                </a:ext>
              </a:extLst>
            </p:cNvPr>
            <p:cNvCxnSpPr>
              <a:cxnSpLocks/>
            </p:cNvCxnSpPr>
            <p:nvPr/>
          </p:nvCxnSpPr>
          <p:spPr bwMode="auto">
            <a:xfrm>
              <a:off x="6339656" y="2111498"/>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23DD810F-3D90-42EC-A7E6-1D1D3607764C}"/>
                </a:ext>
              </a:extLst>
            </p:cNvPr>
            <p:cNvCxnSpPr>
              <a:cxnSpLocks/>
            </p:cNvCxnSpPr>
            <p:nvPr/>
          </p:nvCxnSpPr>
          <p:spPr bwMode="auto">
            <a:xfrm>
              <a:off x="6482763" y="2125611"/>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D3850DF7-D80E-490E-AADB-6A68D420636F}"/>
                </a:ext>
              </a:extLst>
            </p:cNvPr>
            <p:cNvCxnSpPr>
              <a:cxnSpLocks/>
            </p:cNvCxnSpPr>
            <p:nvPr/>
          </p:nvCxnSpPr>
          <p:spPr bwMode="auto">
            <a:xfrm>
              <a:off x="6452986" y="2125612"/>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3F76262A-D2A3-4665-9123-A31E2B00E199}"/>
                </a:ext>
              </a:extLst>
            </p:cNvPr>
            <p:cNvCxnSpPr>
              <a:cxnSpLocks/>
            </p:cNvCxnSpPr>
            <p:nvPr/>
          </p:nvCxnSpPr>
          <p:spPr bwMode="auto">
            <a:xfrm>
              <a:off x="6518755" y="2143475"/>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082D63BE-6C78-4D0F-8EDB-5F8ACCD27F29}"/>
                </a:ext>
              </a:extLst>
            </p:cNvPr>
            <p:cNvCxnSpPr>
              <a:cxnSpLocks/>
            </p:cNvCxnSpPr>
            <p:nvPr/>
          </p:nvCxnSpPr>
          <p:spPr bwMode="auto">
            <a:xfrm>
              <a:off x="6547801" y="2144904"/>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2E595B1B-EE5C-49B3-ADB8-650D3C9EA6B5}"/>
                </a:ext>
              </a:extLst>
            </p:cNvPr>
            <p:cNvCxnSpPr>
              <a:cxnSpLocks/>
            </p:cNvCxnSpPr>
            <p:nvPr/>
          </p:nvCxnSpPr>
          <p:spPr bwMode="auto">
            <a:xfrm>
              <a:off x="6589283" y="214826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24FE5F7A-FC7C-44E2-8602-0240343FA6DF}"/>
                </a:ext>
              </a:extLst>
            </p:cNvPr>
            <p:cNvCxnSpPr>
              <a:cxnSpLocks/>
            </p:cNvCxnSpPr>
            <p:nvPr/>
          </p:nvCxnSpPr>
          <p:spPr bwMode="auto">
            <a:xfrm>
              <a:off x="6618327" y="214826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C65755E6-BDA4-41EE-B7A8-02D1D6963CA4}"/>
                </a:ext>
              </a:extLst>
            </p:cNvPr>
            <p:cNvCxnSpPr>
              <a:cxnSpLocks/>
            </p:cNvCxnSpPr>
            <p:nvPr/>
          </p:nvCxnSpPr>
          <p:spPr bwMode="auto">
            <a:xfrm>
              <a:off x="6646065" y="214826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65E89C2C-5CEA-40A5-8ABF-C52C6CC34491}"/>
                </a:ext>
              </a:extLst>
            </p:cNvPr>
            <p:cNvCxnSpPr>
              <a:cxnSpLocks/>
            </p:cNvCxnSpPr>
            <p:nvPr/>
          </p:nvCxnSpPr>
          <p:spPr bwMode="auto">
            <a:xfrm>
              <a:off x="6724526" y="2158817"/>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8FC2EC7F-079A-466B-A8A8-8ED2FABAA8CC}"/>
                </a:ext>
              </a:extLst>
            </p:cNvPr>
            <p:cNvCxnSpPr>
              <a:cxnSpLocks/>
            </p:cNvCxnSpPr>
            <p:nvPr/>
          </p:nvCxnSpPr>
          <p:spPr bwMode="auto">
            <a:xfrm>
              <a:off x="6681383" y="2158817"/>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F971EB5C-DDC5-46E5-A6CC-15FD682974CB}"/>
                </a:ext>
              </a:extLst>
            </p:cNvPr>
            <p:cNvCxnSpPr>
              <a:cxnSpLocks/>
            </p:cNvCxnSpPr>
            <p:nvPr/>
          </p:nvCxnSpPr>
          <p:spPr bwMode="auto">
            <a:xfrm>
              <a:off x="6780126" y="215881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97F182E5-4A0B-42E7-8C9A-AB048BF3A9A4}"/>
                </a:ext>
              </a:extLst>
            </p:cNvPr>
            <p:cNvCxnSpPr>
              <a:cxnSpLocks/>
            </p:cNvCxnSpPr>
            <p:nvPr/>
          </p:nvCxnSpPr>
          <p:spPr bwMode="auto">
            <a:xfrm>
              <a:off x="6852665" y="216618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C988E441-24DC-44DB-8BAA-8AC335E124F7}"/>
                </a:ext>
              </a:extLst>
            </p:cNvPr>
            <p:cNvCxnSpPr>
              <a:cxnSpLocks/>
            </p:cNvCxnSpPr>
            <p:nvPr/>
          </p:nvCxnSpPr>
          <p:spPr bwMode="auto">
            <a:xfrm>
              <a:off x="6886914" y="2175344"/>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029908CC-3774-4CDC-9BD3-B49A915E54BC}"/>
                </a:ext>
              </a:extLst>
            </p:cNvPr>
            <p:cNvCxnSpPr>
              <a:cxnSpLocks/>
            </p:cNvCxnSpPr>
            <p:nvPr/>
          </p:nvCxnSpPr>
          <p:spPr bwMode="auto">
            <a:xfrm>
              <a:off x="5027224" y="1979297"/>
              <a:ext cx="0" cy="132201"/>
            </a:xfrm>
            <a:prstGeom prst="line">
              <a:avLst/>
            </a:prstGeom>
            <a:noFill/>
            <a:ln w="57150"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D914A3CF-ED26-4368-9353-4957F6A6759B}"/>
                </a:ext>
              </a:extLst>
            </p:cNvPr>
            <p:cNvCxnSpPr>
              <a:cxnSpLocks/>
            </p:cNvCxnSpPr>
            <p:nvPr/>
          </p:nvCxnSpPr>
          <p:spPr bwMode="auto">
            <a:xfrm>
              <a:off x="7006408" y="2176075"/>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CCE5478B-838F-400C-AB5D-E9E9A3E77FD6}"/>
                </a:ext>
              </a:extLst>
            </p:cNvPr>
            <p:cNvCxnSpPr>
              <a:cxnSpLocks/>
            </p:cNvCxnSpPr>
            <p:nvPr/>
          </p:nvCxnSpPr>
          <p:spPr bwMode="auto">
            <a:xfrm>
              <a:off x="6920307" y="217271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21D92E5C-ACDF-44CC-AF34-00F88776D872}"/>
                </a:ext>
              </a:extLst>
            </p:cNvPr>
            <p:cNvCxnSpPr>
              <a:cxnSpLocks/>
            </p:cNvCxnSpPr>
            <p:nvPr/>
          </p:nvCxnSpPr>
          <p:spPr bwMode="auto">
            <a:xfrm>
              <a:off x="7038995" y="217576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47845A4-FFC8-4A07-9263-7BEF31FB4B51}"/>
                </a:ext>
              </a:extLst>
            </p:cNvPr>
            <p:cNvCxnSpPr>
              <a:cxnSpLocks/>
            </p:cNvCxnSpPr>
            <p:nvPr/>
          </p:nvCxnSpPr>
          <p:spPr bwMode="auto">
            <a:xfrm>
              <a:off x="7155537" y="2191508"/>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9E17BC19-D525-4390-81AA-8947322B18A6}"/>
                </a:ext>
              </a:extLst>
            </p:cNvPr>
            <p:cNvCxnSpPr>
              <a:cxnSpLocks/>
            </p:cNvCxnSpPr>
            <p:nvPr/>
          </p:nvCxnSpPr>
          <p:spPr bwMode="auto">
            <a:xfrm>
              <a:off x="6763146" y="2158816"/>
              <a:ext cx="0" cy="132201"/>
            </a:xfrm>
            <a:prstGeom prst="line">
              <a:avLst/>
            </a:prstGeom>
            <a:noFill/>
            <a:ln w="38100"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4C110D1C-7706-492D-BAAD-89AF2854C564}"/>
                </a:ext>
              </a:extLst>
            </p:cNvPr>
            <p:cNvCxnSpPr>
              <a:cxnSpLocks/>
            </p:cNvCxnSpPr>
            <p:nvPr/>
          </p:nvCxnSpPr>
          <p:spPr bwMode="auto">
            <a:xfrm>
              <a:off x="7874964" y="2235149"/>
              <a:ext cx="0" cy="132201"/>
            </a:xfrm>
            <a:prstGeom prst="line">
              <a:avLst/>
            </a:prstGeom>
            <a:noFill/>
            <a:ln w="76200"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6A4EEB3-06AF-4E01-9473-1C4ED50A272E}"/>
                </a:ext>
              </a:extLst>
            </p:cNvPr>
            <p:cNvCxnSpPr>
              <a:cxnSpLocks/>
            </p:cNvCxnSpPr>
            <p:nvPr/>
          </p:nvCxnSpPr>
          <p:spPr bwMode="auto">
            <a:xfrm>
              <a:off x="7244144" y="2205600"/>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B261DCD7-4D36-49B5-9A64-ECDEEF80FDF4}"/>
                </a:ext>
              </a:extLst>
            </p:cNvPr>
            <p:cNvCxnSpPr>
              <a:cxnSpLocks/>
            </p:cNvCxnSpPr>
            <p:nvPr/>
          </p:nvCxnSpPr>
          <p:spPr bwMode="auto">
            <a:xfrm>
              <a:off x="7385027" y="220417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500CB2D1-9537-49C5-ABD5-30E54B64031A}"/>
                </a:ext>
              </a:extLst>
            </p:cNvPr>
            <p:cNvCxnSpPr>
              <a:cxnSpLocks/>
            </p:cNvCxnSpPr>
            <p:nvPr/>
          </p:nvCxnSpPr>
          <p:spPr bwMode="auto">
            <a:xfrm>
              <a:off x="7514033" y="2218194"/>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7AA4347E-28E0-4F55-A86F-0D0832C95D30}"/>
                </a:ext>
              </a:extLst>
            </p:cNvPr>
            <p:cNvCxnSpPr>
              <a:cxnSpLocks/>
            </p:cNvCxnSpPr>
            <p:nvPr/>
          </p:nvCxnSpPr>
          <p:spPr bwMode="auto">
            <a:xfrm>
              <a:off x="7484367" y="2212505"/>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3EA59291-FD62-4BE9-AFE4-E5938C5D57B3}"/>
                </a:ext>
              </a:extLst>
            </p:cNvPr>
            <p:cNvCxnSpPr>
              <a:cxnSpLocks/>
            </p:cNvCxnSpPr>
            <p:nvPr/>
          </p:nvCxnSpPr>
          <p:spPr bwMode="auto">
            <a:xfrm>
              <a:off x="7620986" y="2232286"/>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3E3E1A7-8D45-4877-941D-3064450C6BBE}"/>
                </a:ext>
              </a:extLst>
            </p:cNvPr>
            <p:cNvCxnSpPr>
              <a:cxnSpLocks/>
            </p:cNvCxnSpPr>
            <p:nvPr/>
          </p:nvCxnSpPr>
          <p:spPr bwMode="auto">
            <a:xfrm>
              <a:off x="7647377" y="2232285"/>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61C57B03-862E-4FFB-8C18-4E87EF615516}"/>
                </a:ext>
              </a:extLst>
            </p:cNvPr>
            <p:cNvCxnSpPr>
              <a:cxnSpLocks/>
            </p:cNvCxnSpPr>
            <p:nvPr/>
          </p:nvCxnSpPr>
          <p:spPr bwMode="auto">
            <a:xfrm>
              <a:off x="7689161" y="2232284"/>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9A65C0A9-C0C2-41F3-84DE-25124519D756}"/>
                </a:ext>
              </a:extLst>
            </p:cNvPr>
            <p:cNvCxnSpPr>
              <a:cxnSpLocks/>
            </p:cNvCxnSpPr>
            <p:nvPr/>
          </p:nvCxnSpPr>
          <p:spPr bwMode="auto">
            <a:xfrm>
              <a:off x="7736157" y="2233882"/>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CA2E860F-CA0F-4A02-879D-2D963FCA046A}"/>
                </a:ext>
              </a:extLst>
            </p:cNvPr>
            <p:cNvCxnSpPr>
              <a:cxnSpLocks/>
            </p:cNvCxnSpPr>
            <p:nvPr/>
          </p:nvCxnSpPr>
          <p:spPr bwMode="auto">
            <a:xfrm>
              <a:off x="7795048" y="2232283"/>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9FFFCC43-CEF3-4535-AD04-18722A7A3F58}"/>
                </a:ext>
              </a:extLst>
            </p:cNvPr>
            <p:cNvCxnSpPr>
              <a:cxnSpLocks/>
            </p:cNvCxnSpPr>
            <p:nvPr/>
          </p:nvCxnSpPr>
          <p:spPr bwMode="auto">
            <a:xfrm>
              <a:off x="8374810" y="2294379"/>
              <a:ext cx="0" cy="132201"/>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A55F34B2-C8EE-4A00-95CF-C41CA048D86B}"/>
                </a:ext>
              </a:extLst>
            </p:cNvPr>
            <p:cNvCxnSpPr>
              <a:cxnSpLocks/>
            </p:cNvCxnSpPr>
            <p:nvPr/>
          </p:nvCxnSpPr>
          <p:spPr bwMode="auto">
            <a:xfrm>
              <a:off x="8020403" y="2237244"/>
              <a:ext cx="0" cy="132201"/>
            </a:xfrm>
            <a:prstGeom prst="line">
              <a:avLst/>
            </a:prstGeom>
            <a:noFill/>
            <a:ln w="76200"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6AC6AFFA-34D3-4B60-92FB-894B653DFD62}"/>
                </a:ext>
              </a:extLst>
            </p:cNvPr>
            <p:cNvCxnSpPr>
              <a:cxnSpLocks/>
            </p:cNvCxnSpPr>
            <p:nvPr/>
          </p:nvCxnSpPr>
          <p:spPr bwMode="auto">
            <a:xfrm>
              <a:off x="7945173" y="2235451"/>
              <a:ext cx="0" cy="132201"/>
            </a:xfrm>
            <a:prstGeom prst="line">
              <a:avLst/>
            </a:prstGeom>
            <a:noFill/>
            <a:ln w="76200"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89EF8CC2-20E6-42A7-97B2-B52210918C36}"/>
                </a:ext>
              </a:extLst>
            </p:cNvPr>
            <p:cNvCxnSpPr>
              <a:cxnSpLocks/>
            </p:cNvCxnSpPr>
            <p:nvPr/>
          </p:nvCxnSpPr>
          <p:spPr bwMode="auto">
            <a:xfrm>
              <a:off x="8094553" y="2235645"/>
              <a:ext cx="0" cy="132201"/>
            </a:xfrm>
            <a:prstGeom prst="line">
              <a:avLst/>
            </a:prstGeom>
            <a:noFill/>
            <a:ln w="76200"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5AB28223-1D37-4C5E-B748-910E71A46CBB}"/>
                </a:ext>
              </a:extLst>
            </p:cNvPr>
            <p:cNvCxnSpPr>
              <a:cxnSpLocks/>
            </p:cNvCxnSpPr>
            <p:nvPr/>
          </p:nvCxnSpPr>
          <p:spPr bwMode="auto">
            <a:xfrm>
              <a:off x="8229435" y="2293258"/>
              <a:ext cx="0" cy="132201"/>
            </a:xfrm>
            <a:prstGeom prst="line">
              <a:avLst/>
            </a:prstGeom>
            <a:noFill/>
            <a:ln w="76200"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68431947-4EE4-4719-AE99-E1C902B523DE}"/>
                </a:ext>
              </a:extLst>
            </p:cNvPr>
            <p:cNvCxnSpPr>
              <a:cxnSpLocks/>
            </p:cNvCxnSpPr>
            <p:nvPr/>
          </p:nvCxnSpPr>
          <p:spPr bwMode="auto">
            <a:xfrm>
              <a:off x="8171590" y="2235644"/>
              <a:ext cx="0" cy="132201"/>
            </a:xfrm>
            <a:prstGeom prst="line">
              <a:avLst/>
            </a:prstGeom>
            <a:noFill/>
            <a:ln w="76200"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93853877-6A5D-4281-ACBA-F8787D6E6E79}"/>
                </a:ext>
              </a:extLst>
            </p:cNvPr>
            <p:cNvCxnSpPr>
              <a:cxnSpLocks/>
            </p:cNvCxnSpPr>
            <p:nvPr/>
          </p:nvCxnSpPr>
          <p:spPr bwMode="auto">
            <a:xfrm>
              <a:off x="8275028" y="2293257"/>
              <a:ext cx="0" cy="132201"/>
            </a:xfrm>
            <a:prstGeom prst="line">
              <a:avLst/>
            </a:prstGeom>
            <a:noFill/>
            <a:ln w="76200" cap="flat" cmpd="sng" algn="ctr">
              <a:solidFill>
                <a:schemeClr val="accent1"/>
              </a:solidFill>
              <a:prstDash val="solid"/>
              <a:round/>
              <a:headEnd type="none" w="med" len="med"/>
              <a:tailEnd type="none" w="med" len="med"/>
            </a:ln>
            <a:effectLst/>
          </p:spPr>
        </p:cxnSp>
      </p:grpSp>
      <p:sp>
        <p:nvSpPr>
          <p:cNvPr id="73" name="Freeform: Shape 72">
            <a:extLst>
              <a:ext uri="{FF2B5EF4-FFF2-40B4-BE49-F238E27FC236}">
                <a16:creationId xmlns:a16="http://schemas.microsoft.com/office/drawing/2014/main" id="{CB9A3A20-B84E-41EE-8CB9-2A0B6A7427F0}"/>
              </a:ext>
            </a:extLst>
          </p:cNvPr>
          <p:cNvSpPr/>
          <p:nvPr/>
        </p:nvSpPr>
        <p:spPr bwMode="auto">
          <a:xfrm>
            <a:off x="3123304" y="2005310"/>
            <a:ext cx="5249731" cy="638287"/>
          </a:xfrm>
          <a:custGeom>
            <a:avLst/>
            <a:gdLst>
              <a:gd name="connsiteX0" fmla="*/ 0 w 5249731"/>
              <a:gd name="connsiteY0" fmla="*/ 0 h 638287"/>
              <a:gd name="connsiteX1" fmla="*/ 172122 w 5249731"/>
              <a:gd name="connsiteY1" fmla="*/ 0 h 638287"/>
              <a:gd name="connsiteX2" fmla="*/ 172122 w 5249731"/>
              <a:gd name="connsiteY2" fmla="*/ 3586 h 638287"/>
              <a:gd name="connsiteX3" fmla="*/ 311971 w 5249731"/>
              <a:gd name="connsiteY3" fmla="*/ 3586 h 638287"/>
              <a:gd name="connsiteX4" fmla="*/ 311971 w 5249731"/>
              <a:gd name="connsiteY4" fmla="*/ 21515 h 638287"/>
              <a:gd name="connsiteX5" fmla="*/ 433891 w 5249731"/>
              <a:gd name="connsiteY5" fmla="*/ 21515 h 638287"/>
              <a:gd name="connsiteX6" fmla="*/ 433891 w 5249731"/>
              <a:gd name="connsiteY6" fmla="*/ 35858 h 638287"/>
              <a:gd name="connsiteX7" fmla="*/ 545054 w 5249731"/>
              <a:gd name="connsiteY7" fmla="*/ 35858 h 638287"/>
              <a:gd name="connsiteX8" fmla="*/ 545054 w 5249731"/>
              <a:gd name="connsiteY8" fmla="*/ 57374 h 638287"/>
              <a:gd name="connsiteX9" fmla="*/ 645458 w 5249731"/>
              <a:gd name="connsiteY9" fmla="*/ 57374 h 638287"/>
              <a:gd name="connsiteX10" fmla="*/ 645458 w 5249731"/>
              <a:gd name="connsiteY10" fmla="*/ 75303 h 638287"/>
              <a:gd name="connsiteX11" fmla="*/ 663388 w 5249731"/>
              <a:gd name="connsiteY11" fmla="*/ 75303 h 638287"/>
              <a:gd name="connsiteX12" fmla="*/ 663388 w 5249731"/>
              <a:gd name="connsiteY12" fmla="*/ 89647 h 638287"/>
              <a:gd name="connsiteX13" fmla="*/ 720762 w 5249731"/>
              <a:gd name="connsiteY13" fmla="*/ 89647 h 638287"/>
              <a:gd name="connsiteX14" fmla="*/ 720762 w 5249731"/>
              <a:gd name="connsiteY14" fmla="*/ 111162 h 638287"/>
              <a:gd name="connsiteX15" fmla="*/ 810409 w 5249731"/>
              <a:gd name="connsiteY15" fmla="*/ 111162 h 638287"/>
              <a:gd name="connsiteX16" fmla="*/ 810409 w 5249731"/>
              <a:gd name="connsiteY16" fmla="*/ 132677 h 638287"/>
              <a:gd name="connsiteX17" fmla="*/ 903642 w 5249731"/>
              <a:gd name="connsiteY17" fmla="*/ 132677 h 638287"/>
              <a:gd name="connsiteX18" fmla="*/ 903642 w 5249731"/>
              <a:gd name="connsiteY18" fmla="*/ 139849 h 638287"/>
              <a:gd name="connsiteX19" fmla="*/ 978945 w 5249731"/>
              <a:gd name="connsiteY19" fmla="*/ 139849 h 638287"/>
              <a:gd name="connsiteX20" fmla="*/ 978945 w 5249731"/>
              <a:gd name="connsiteY20" fmla="*/ 164950 h 638287"/>
              <a:gd name="connsiteX21" fmla="*/ 1082936 w 5249731"/>
              <a:gd name="connsiteY21" fmla="*/ 164950 h 638287"/>
              <a:gd name="connsiteX22" fmla="*/ 1082936 w 5249731"/>
              <a:gd name="connsiteY22" fmla="*/ 179294 h 638287"/>
              <a:gd name="connsiteX23" fmla="*/ 1151068 w 5249731"/>
              <a:gd name="connsiteY23" fmla="*/ 179294 h 638287"/>
              <a:gd name="connsiteX24" fmla="*/ 1151068 w 5249731"/>
              <a:gd name="connsiteY24" fmla="*/ 197223 h 638287"/>
              <a:gd name="connsiteX25" fmla="*/ 1190512 w 5249731"/>
              <a:gd name="connsiteY25" fmla="*/ 197223 h 638287"/>
              <a:gd name="connsiteX26" fmla="*/ 1201270 w 5249731"/>
              <a:gd name="connsiteY26" fmla="*/ 207981 h 638287"/>
              <a:gd name="connsiteX27" fmla="*/ 1240715 w 5249731"/>
              <a:gd name="connsiteY27" fmla="*/ 207981 h 638287"/>
              <a:gd name="connsiteX28" fmla="*/ 1240715 w 5249731"/>
              <a:gd name="connsiteY28" fmla="*/ 233082 h 638287"/>
              <a:gd name="connsiteX29" fmla="*/ 1319604 w 5249731"/>
              <a:gd name="connsiteY29" fmla="*/ 233082 h 638287"/>
              <a:gd name="connsiteX30" fmla="*/ 1319604 w 5249731"/>
              <a:gd name="connsiteY30" fmla="*/ 254597 h 638287"/>
              <a:gd name="connsiteX31" fmla="*/ 1466625 w 5249731"/>
              <a:gd name="connsiteY31" fmla="*/ 254597 h 638287"/>
              <a:gd name="connsiteX32" fmla="*/ 1466625 w 5249731"/>
              <a:gd name="connsiteY32" fmla="*/ 286870 h 638287"/>
              <a:gd name="connsiteX33" fmla="*/ 1588545 w 5249731"/>
              <a:gd name="connsiteY33" fmla="*/ 286870 h 638287"/>
              <a:gd name="connsiteX34" fmla="*/ 1588545 w 5249731"/>
              <a:gd name="connsiteY34" fmla="*/ 286870 h 638287"/>
              <a:gd name="connsiteX35" fmla="*/ 1588545 w 5249731"/>
              <a:gd name="connsiteY35" fmla="*/ 311971 h 638287"/>
              <a:gd name="connsiteX36" fmla="*/ 1674607 w 5249731"/>
              <a:gd name="connsiteY36" fmla="*/ 311971 h 638287"/>
              <a:gd name="connsiteX37" fmla="*/ 1674607 w 5249731"/>
              <a:gd name="connsiteY37" fmla="*/ 329901 h 638287"/>
              <a:gd name="connsiteX38" fmla="*/ 1950720 w 5249731"/>
              <a:gd name="connsiteY38" fmla="*/ 329901 h 638287"/>
              <a:gd name="connsiteX39" fmla="*/ 1950720 w 5249731"/>
              <a:gd name="connsiteY39" fmla="*/ 337073 h 638287"/>
              <a:gd name="connsiteX40" fmla="*/ 2090569 w 5249731"/>
              <a:gd name="connsiteY40" fmla="*/ 337073 h 638287"/>
              <a:gd name="connsiteX41" fmla="*/ 2090569 w 5249731"/>
              <a:gd name="connsiteY41" fmla="*/ 362174 h 638287"/>
              <a:gd name="connsiteX42" fmla="*/ 2316480 w 5249731"/>
              <a:gd name="connsiteY42" fmla="*/ 362174 h 638287"/>
              <a:gd name="connsiteX43" fmla="*/ 2316480 w 5249731"/>
              <a:gd name="connsiteY43" fmla="*/ 383689 h 638287"/>
              <a:gd name="connsiteX44" fmla="*/ 2463501 w 5249731"/>
              <a:gd name="connsiteY44" fmla="*/ 383689 h 638287"/>
              <a:gd name="connsiteX45" fmla="*/ 2463501 w 5249731"/>
              <a:gd name="connsiteY45" fmla="*/ 390861 h 638287"/>
              <a:gd name="connsiteX46" fmla="*/ 2599764 w 5249731"/>
              <a:gd name="connsiteY46" fmla="*/ 390861 h 638287"/>
              <a:gd name="connsiteX47" fmla="*/ 2599764 w 5249731"/>
              <a:gd name="connsiteY47" fmla="*/ 401618 h 638287"/>
              <a:gd name="connsiteX48" fmla="*/ 2718098 w 5249731"/>
              <a:gd name="connsiteY48" fmla="*/ 401618 h 638287"/>
              <a:gd name="connsiteX49" fmla="*/ 2718098 w 5249731"/>
              <a:gd name="connsiteY49" fmla="*/ 415962 h 638287"/>
              <a:gd name="connsiteX50" fmla="*/ 2793402 w 5249731"/>
              <a:gd name="connsiteY50" fmla="*/ 415962 h 638287"/>
              <a:gd name="connsiteX51" fmla="*/ 2793402 w 5249731"/>
              <a:gd name="connsiteY51" fmla="*/ 437477 h 638287"/>
              <a:gd name="connsiteX52" fmla="*/ 3022898 w 5249731"/>
              <a:gd name="connsiteY52" fmla="*/ 437477 h 638287"/>
              <a:gd name="connsiteX53" fmla="*/ 3022898 w 5249731"/>
              <a:gd name="connsiteY53" fmla="*/ 458993 h 638287"/>
              <a:gd name="connsiteX54" fmla="*/ 3245223 w 5249731"/>
              <a:gd name="connsiteY54" fmla="*/ 458993 h 638287"/>
              <a:gd name="connsiteX55" fmla="*/ 3245223 w 5249731"/>
              <a:gd name="connsiteY55" fmla="*/ 469750 h 638287"/>
              <a:gd name="connsiteX56" fmla="*/ 3356385 w 5249731"/>
              <a:gd name="connsiteY56" fmla="*/ 469750 h 638287"/>
              <a:gd name="connsiteX57" fmla="*/ 3356385 w 5249731"/>
              <a:gd name="connsiteY57" fmla="*/ 494851 h 638287"/>
              <a:gd name="connsiteX58" fmla="*/ 3521336 w 5249731"/>
              <a:gd name="connsiteY58" fmla="*/ 494851 h 638287"/>
              <a:gd name="connsiteX59" fmla="*/ 3521336 w 5249731"/>
              <a:gd name="connsiteY59" fmla="*/ 509195 h 638287"/>
              <a:gd name="connsiteX60" fmla="*/ 3747247 w 5249731"/>
              <a:gd name="connsiteY60" fmla="*/ 509195 h 638287"/>
              <a:gd name="connsiteX61" fmla="*/ 3747247 w 5249731"/>
              <a:gd name="connsiteY61" fmla="*/ 523538 h 638287"/>
              <a:gd name="connsiteX62" fmla="*/ 3973157 w 5249731"/>
              <a:gd name="connsiteY62" fmla="*/ 523538 h 638287"/>
              <a:gd name="connsiteX63" fmla="*/ 3973157 w 5249731"/>
              <a:gd name="connsiteY63" fmla="*/ 537882 h 638287"/>
              <a:gd name="connsiteX64" fmla="*/ 4073562 w 5249731"/>
              <a:gd name="connsiteY64" fmla="*/ 537882 h 638287"/>
              <a:gd name="connsiteX65" fmla="*/ 4073562 w 5249731"/>
              <a:gd name="connsiteY65" fmla="*/ 548640 h 638287"/>
              <a:gd name="connsiteX66" fmla="*/ 4328160 w 5249731"/>
              <a:gd name="connsiteY66" fmla="*/ 548640 h 638287"/>
              <a:gd name="connsiteX67" fmla="*/ 4328160 w 5249731"/>
              <a:gd name="connsiteY67" fmla="*/ 566569 h 638287"/>
              <a:gd name="connsiteX68" fmla="*/ 4460837 w 5249731"/>
              <a:gd name="connsiteY68" fmla="*/ 566569 h 638287"/>
              <a:gd name="connsiteX69" fmla="*/ 4460837 w 5249731"/>
              <a:gd name="connsiteY69" fmla="*/ 577327 h 638287"/>
              <a:gd name="connsiteX70" fmla="*/ 4607858 w 5249731"/>
              <a:gd name="connsiteY70" fmla="*/ 577327 h 638287"/>
              <a:gd name="connsiteX71" fmla="*/ 4607858 w 5249731"/>
              <a:gd name="connsiteY71" fmla="*/ 591670 h 638287"/>
              <a:gd name="connsiteX72" fmla="*/ 4830183 w 5249731"/>
              <a:gd name="connsiteY72" fmla="*/ 591670 h 638287"/>
              <a:gd name="connsiteX73" fmla="*/ 4833769 w 5249731"/>
              <a:gd name="connsiteY73" fmla="*/ 591670 h 638287"/>
              <a:gd name="connsiteX74" fmla="*/ 5045336 w 5249731"/>
              <a:gd name="connsiteY74" fmla="*/ 591670 h 638287"/>
              <a:gd name="connsiteX75" fmla="*/ 5045336 w 5249731"/>
              <a:gd name="connsiteY75" fmla="*/ 591670 h 638287"/>
              <a:gd name="connsiteX76" fmla="*/ 5070437 w 5249731"/>
              <a:gd name="connsiteY76" fmla="*/ 616771 h 638287"/>
              <a:gd name="connsiteX77" fmla="*/ 5070437 w 5249731"/>
              <a:gd name="connsiteY77" fmla="*/ 638287 h 638287"/>
              <a:gd name="connsiteX78" fmla="*/ 5249731 w 5249731"/>
              <a:gd name="connsiteY78" fmla="*/ 638287 h 63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249731" h="638287">
                <a:moveTo>
                  <a:pt x="0" y="0"/>
                </a:moveTo>
                <a:lnTo>
                  <a:pt x="172122" y="0"/>
                </a:lnTo>
                <a:lnTo>
                  <a:pt x="172122" y="3586"/>
                </a:lnTo>
                <a:lnTo>
                  <a:pt x="311971" y="3586"/>
                </a:lnTo>
                <a:lnTo>
                  <a:pt x="311971" y="21515"/>
                </a:lnTo>
                <a:lnTo>
                  <a:pt x="433891" y="21515"/>
                </a:lnTo>
                <a:lnTo>
                  <a:pt x="433891" y="35858"/>
                </a:lnTo>
                <a:lnTo>
                  <a:pt x="545054" y="35858"/>
                </a:lnTo>
                <a:lnTo>
                  <a:pt x="545054" y="57374"/>
                </a:lnTo>
                <a:lnTo>
                  <a:pt x="645458" y="57374"/>
                </a:lnTo>
                <a:lnTo>
                  <a:pt x="645458" y="75303"/>
                </a:lnTo>
                <a:lnTo>
                  <a:pt x="663388" y="75303"/>
                </a:lnTo>
                <a:lnTo>
                  <a:pt x="663388" y="89647"/>
                </a:lnTo>
                <a:lnTo>
                  <a:pt x="720762" y="89647"/>
                </a:lnTo>
                <a:lnTo>
                  <a:pt x="720762" y="111162"/>
                </a:lnTo>
                <a:lnTo>
                  <a:pt x="810409" y="111162"/>
                </a:lnTo>
                <a:lnTo>
                  <a:pt x="810409" y="132677"/>
                </a:lnTo>
                <a:lnTo>
                  <a:pt x="903642" y="132677"/>
                </a:lnTo>
                <a:lnTo>
                  <a:pt x="903642" y="139849"/>
                </a:lnTo>
                <a:lnTo>
                  <a:pt x="978945" y="139849"/>
                </a:lnTo>
                <a:lnTo>
                  <a:pt x="978945" y="164950"/>
                </a:lnTo>
                <a:lnTo>
                  <a:pt x="1082936" y="164950"/>
                </a:lnTo>
                <a:lnTo>
                  <a:pt x="1082936" y="179294"/>
                </a:lnTo>
                <a:lnTo>
                  <a:pt x="1151068" y="179294"/>
                </a:lnTo>
                <a:lnTo>
                  <a:pt x="1151068" y="197223"/>
                </a:lnTo>
                <a:lnTo>
                  <a:pt x="1190512" y="197223"/>
                </a:lnTo>
                <a:lnTo>
                  <a:pt x="1201270" y="207981"/>
                </a:lnTo>
                <a:lnTo>
                  <a:pt x="1240715" y="207981"/>
                </a:lnTo>
                <a:lnTo>
                  <a:pt x="1240715" y="233082"/>
                </a:lnTo>
                <a:lnTo>
                  <a:pt x="1319604" y="233082"/>
                </a:lnTo>
                <a:lnTo>
                  <a:pt x="1319604" y="254597"/>
                </a:lnTo>
                <a:lnTo>
                  <a:pt x="1466625" y="254597"/>
                </a:lnTo>
                <a:lnTo>
                  <a:pt x="1466625" y="286870"/>
                </a:lnTo>
                <a:lnTo>
                  <a:pt x="1588545" y="286870"/>
                </a:lnTo>
                <a:lnTo>
                  <a:pt x="1588545" y="286870"/>
                </a:lnTo>
                <a:lnTo>
                  <a:pt x="1588545" y="311971"/>
                </a:lnTo>
                <a:lnTo>
                  <a:pt x="1674607" y="311971"/>
                </a:lnTo>
                <a:lnTo>
                  <a:pt x="1674607" y="329901"/>
                </a:lnTo>
                <a:lnTo>
                  <a:pt x="1950720" y="329901"/>
                </a:lnTo>
                <a:lnTo>
                  <a:pt x="1950720" y="337073"/>
                </a:lnTo>
                <a:lnTo>
                  <a:pt x="2090569" y="337073"/>
                </a:lnTo>
                <a:lnTo>
                  <a:pt x="2090569" y="362174"/>
                </a:lnTo>
                <a:lnTo>
                  <a:pt x="2316480" y="362174"/>
                </a:lnTo>
                <a:lnTo>
                  <a:pt x="2316480" y="383689"/>
                </a:lnTo>
                <a:lnTo>
                  <a:pt x="2463501" y="383689"/>
                </a:lnTo>
                <a:lnTo>
                  <a:pt x="2463501" y="390861"/>
                </a:lnTo>
                <a:lnTo>
                  <a:pt x="2599764" y="390861"/>
                </a:lnTo>
                <a:lnTo>
                  <a:pt x="2599764" y="401618"/>
                </a:lnTo>
                <a:lnTo>
                  <a:pt x="2718098" y="401618"/>
                </a:lnTo>
                <a:lnTo>
                  <a:pt x="2718098" y="415962"/>
                </a:lnTo>
                <a:lnTo>
                  <a:pt x="2793402" y="415962"/>
                </a:lnTo>
                <a:lnTo>
                  <a:pt x="2793402" y="437477"/>
                </a:lnTo>
                <a:lnTo>
                  <a:pt x="3022898" y="437477"/>
                </a:lnTo>
                <a:lnTo>
                  <a:pt x="3022898" y="458993"/>
                </a:lnTo>
                <a:lnTo>
                  <a:pt x="3245223" y="458993"/>
                </a:lnTo>
                <a:lnTo>
                  <a:pt x="3245223" y="469750"/>
                </a:lnTo>
                <a:lnTo>
                  <a:pt x="3356385" y="469750"/>
                </a:lnTo>
                <a:lnTo>
                  <a:pt x="3356385" y="494851"/>
                </a:lnTo>
                <a:lnTo>
                  <a:pt x="3521336" y="494851"/>
                </a:lnTo>
                <a:lnTo>
                  <a:pt x="3521336" y="509195"/>
                </a:lnTo>
                <a:lnTo>
                  <a:pt x="3747247" y="509195"/>
                </a:lnTo>
                <a:lnTo>
                  <a:pt x="3747247" y="523538"/>
                </a:lnTo>
                <a:lnTo>
                  <a:pt x="3973157" y="523538"/>
                </a:lnTo>
                <a:lnTo>
                  <a:pt x="3973157" y="537882"/>
                </a:lnTo>
                <a:lnTo>
                  <a:pt x="4073562" y="537882"/>
                </a:lnTo>
                <a:lnTo>
                  <a:pt x="4073562" y="548640"/>
                </a:lnTo>
                <a:lnTo>
                  <a:pt x="4328160" y="548640"/>
                </a:lnTo>
                <a:lnTo>
                  <a:pt x="4328160" y="566569"/>
                </a:lnTo>
                <a:lnTo>
                  <a:pt x="4460837" y="566569"/>
                </a:lnTo>
                <a:lnTo>
                  <a:pt x="4460837" y="577327"/>
                </a:lnTo>
                <a:lnTo>
                  <a:pt x="4607858" y="577327"/>
                </a:lnTo>
                <a:lnTo>
                  <a:pt x="4607858" y="591670"/>
                </a:lnTo>
                <a:lnTo>
                  <a:pt x="4830183" y="591670"/>
                </a:lnTo>
                <a:lnTo>
                  <a:pt x="4833769" y="591670"/>
                </a:lnTo>
                <a:lnTo>
                  <a:pt x="5045336" y="591670"/>
                </a:lnTo>
                <a:lnTo>
                  <a:pt x="5045336" y="591670"/>
                </a:lnTo>
                <a:lnTo>
                  <a:pt x="5070437" y="616771"/>
                </a:lnTo>
                <a:lnTo>
                  <a:pt x="5070437" y="638287"/>
                </a:lnTo>
                <a:lnTo>
                  <a:pt x="5249731" y="63828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C6ECBC61-F4FA-4B7A-A00F-E57D0A9DEF74}"/>
              </a:ext>
            </a:extLst>
          </p:cNvPr>
          <p:cNvSpPr>
            <a:spLocks noGrp="1"/>
          </p:cNvSpPr>
          <p:nvPr>
            <p:ph type="title"/>
          </p:nvPr>
        </p:nvSpPr>
        <p:spPr/>
        <p:txBody>
          <a:bodyPr/>
          <a:lstStyle/>
          <a:p>
            <a:r>
              <a:rPr lang="en-US" dirty="0"/>
              <a:t>IRIS 10-Yr Follow-up: Imatinib vs Interferon + Cytarabine in Newly Diagnosed CML in Chronic Phase</a:t>
            </a:r>
          </a:p>
        </p:txBody>
      </p:sp>
      <p:sp>
        <p:nvSpPr>
          <p:cNvPr id="3" name="Content Placeholder 2">
            <a:extLst>
              <a:ext uri="{FF2B5EF4-FFF2-40B4-BE49-F238E27FC236}">
                <a16:creationId xmlns:a16="http://schemas.microsoft.com/office/drawing/2014/main" id="{EF42F63D-0757-45E7-B95A-85CCA3E8607C}"/>
              </a:ext>
            </a:extLst>
          </p:cNvPr>
          <p:cNvSpPr>
            <a:spLocks noGrp="1"/>
          </p:cNvSpPr>
          <p:nvPr>
            <p:ph idx="1"/>
          </p:nvPr>
        </p:nvSpPr>
        <p:spPr/>
        <p:txBody>
          <a:bodyPr/>
          <a:lstStyle/>
          <a:p>
            <a:r>
              <a:rPr lang="en-US" dirty="0"/>
              <a:t>Open-label, multicenter phase III trial (N = 1106)  </a:t>
            </a:r>
          </a:p>
        </p:txBody>
      </p:sp>
      <p:sp>
        <p:nvSpPr>
          <p:cNvPr id="4" name="Rectangle 3">
            <a:extLst>
              <a:ext uri="{FF2B5EF4-FFF2-40B4-BE49-F238E27FC236}">
                <a16:creationId xmlns:a16="http://schemas.microsoft.com/office/drawing/2014/main" id="{004A835C-B670-4E5D-A661-A6361DBDBEBC}"/>
              </a:ext>
            </a:extLst>
          </p:cNvPr>
          <p:cNvSpPr/>
          <p:nvPr/>
        </p:nvSpPr>
        <p:spPr>
          <a:xfrm>
            <a:off x="424854" y="6375880"/>
            <a:ext cx="2176878"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Hochhaus.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NEJM. 2017;376:917</a:t>
            </a:r>
            <a:r>
              <a:rPr kumimoji="0" lang="fi-FI"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5" name="Group 14">
            <a:extLst>
              <a:ext uri="{FF2B5EF4-FFF2-40B4-BE49-F238E27FC236}">
                <a16:creationId xmlns:a16="http://schemas.microsoft.com/office/drawing/2014/main" id="{9702800A-ACA0-4851-88A4-76CDAD4A8756}"/>
              </a:ext>
            </a:extLst>
          </p:cNvPr>
          <p:cNvGrpSpPr/>
          <p:nvPr/>
        </p:nvGrpSpPr>
        <p:grpSpPr>
          <a:xfrm>
            <a:off x="5319882" y="3231076"/>
            <a:ext cx="5401041" cy="963534"/>
            <a:chOff x="6067058" y="3457275"/>
            <a:chExt cx="5401041" cy="963534"/>
          </a:xfrm>
        </p:grpSpPr>
        <p:sp>
          <p:nvSpPr>
            <p:cNvPr id="8" name="TextBox 59">
              <a:extLst>
                <a:ext uri="{FF2B5EF4-FFF2-40B4-BE49-F238E27FC236}">
                  <a16:creationId xmlns:a16="http://schemas.microsoft.com/office/drawing/2014/main" id="{AC0E7F7E-23FB-4E64-B460-A47D568801BC}"/>
                </a:ext>
              </a:extLst>
            </p:cNvPr>
            <p:cNvSpPr txBox="1">
              <a:spLocks noChangeArrowheads="1"/>
            </p:cNvSpPr>
            <p:nvPr/>
          </p:nvSpPr>
          <p:spPr bwMode="auto">
            <a:xfrm>
              <a:off x="8261090" y="3681012"/>
              <a:ext cx="101214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Patients, 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553</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553</a:t>
              </a:r>
            </a:p>
          </p:txBody>
        </p:sp>
        <p:sp>
          <p:nvSpPr>
            <p:cNvPr id="9" name="TextBox 59">
              <a:extLst>
                <a:ext uri="{FF2B5EF4-FFF2-40B4-BE49-F238E27FC236}">
                  <a16:creationId xmlns:a16="http://schemas.microsoft.com/office/drawing/2014/main" id="{8C01E884-D06B-4328-B453-DF8DD827794C}"/>
                </a:ext>
              </a:extLst>
            </p:cNvPr>
            <p:cNvSpPr txBox="1">
              <a:spLocks noChangeArrowheads="1"/>
            </p:cNvSpPr>
            <p:nvPr/>
          </p:nvSpPr>
          <p:spPr bwMode="auto">
            <a:xfrm>
              <a:off x="6358279" y="3897589"/>
              <a:ext cx="21645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Imatinib</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Interferon alfa + cytarabine</a:t>
              </a:r>
            </a:p>
          </p:txBody>
        </p:sp>
        <p:sp>
          <p:nvSpPr>
            <p:cNvPr id="10" name="TextBox 59">
              <a:extLst>
                <a:ext uri="{FF2B5EF4-FFF2-40B4-BE49-F238E27FC236}">
                  <a16:creationId xmlns:a16="http://schemas.microsoft.com/office/drawing/2014/main" id="{B12AB669-098E-4E42-912F-BDB34220158F}"/>
                </a:ext>
              </a:extLst>
            </p:cNvPr>
            <p:cNvSpPr txBox="1">
              <a:spLocks noChangeArrowheads="1"/>
            </p:cNvSpPr>
            <p:nvPr/>
          </p:nvSpPr>
          <p:spPr bwMode="auto">
            <a:xfrm>
              <a:off x="9163326" y="3682145"/>
              <a:ext cx="105533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Deaths, 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89</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105</a:t>
              </a:r>
            </a:p>
          </p:txBody>
        </p:sp>
        <p:sp>
          <p:nvSpPr>
            <p:cNvPr id="11" name="TextBox 59">
              <a:extLst>
                <a:ext uri="{FF2B5EF4-FFF2-40B4-BE49-F238E27FC236}">
                  <a16:creationId xmlns:a16="http://schemas.microsoft.com/office/drawing/2014/main" id="{59F5D5EC-B8FC-4B16-A6DE-A55C1CD5FDE7}"/>
                </a:ext>
              </a:extLst>
            </p:cNvPr>
            <p:cNvSpPr txBox="1">
              <a:spLocks noChangeArrowheads="1"/>
            </p:cNvSpPr>
            <p:nvPr/>
          </p:nvSpPr>
          <p:spPr bwMode="auto">
            <a:xfrm>
              <a:off x="10021392" y="3457275"/>
              <a:ext cx="144670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10-Yr OS, %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(95% CI)</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83.3 (80.1-86.6)</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78.8 (75.0-82.5)</a:t>
              </a:r>
            </a:p>
          </p:txBody>
        </p:sp>
        <p:cxnSp>
          <p:nvCxnSpPr>
            <p:cNvPr id="13" name="Straight Connector 12">
              <a:extLst>
                <a:ext uri="{FF2B5EF4-FFF2-40B4-BE49-F238E27FC236}">
                  <a16:creationId xmlns:a16="http://schemas.microsoft.com/office/drawing/2014/main" id="{9D5CD902-B4D8-4AFD-AC18-B6E74F414E21}"/>
                </a:ext>
              </a:extLst>
            </p:cNvPr>
            <p:cNvCxnSpPr/>
            <p:nvPr/>
          </p:nvCxnSpPr>
          <p:spPr bwMode="auto">
            <a:xfrm>
              <a:off x="6067058" y="4054992"/>
              <a:ext cx="291221" cy="0"/>
            </a:xfrm>
            <a:prstGeom prst="line">
              <a:avLst/>
            </a:prstGeom>
            <a:noFill/>
            <a:ln w="28575" cap="flat" cmpd="sng" algn="ctr">
              <a:solidFill>
                <a:schemeClr val="accent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B78C40E1-826A-4EA1-A496-37FA55BC8FAF}"/>
                </a:ext>
              </a:extLst>
            </p:cNvPr>
            <p:cNvCxnSpPr/>
            <p:nvPr/>
          </p:nvCxnSpPr>
          <p:spPr bwMode="auto">
            <a:xfrm>
              <a:off x="6067058" y="4273380"/>
              <a:ext cx="291221" cy="0"/>
            </a:xfrm>
            <a:prstGeom prst="line">
              <a:avLst/>
            </a:prstGeom>
            <a:noFill/>
            <a:ln w="28575" cap="flat" cmpd="sng" algn="ctr">
              <a:solidFill>
                <a:schemeClr val="accent3"/>
              </a:solidFill>
              <a:prstDash val="solid"/>
              <a:round/>
              <a:headEnd type="none" w="med" len="med"/>
              <a:tailEnd type="none" w="med" len="med"/>
            </a:ln>
            <a:effectLst/>
          </p:spPr>
        </p:cxnSp>
      </p:grpSp>
      <p:sp>
        <p:nvSpPr>
          <p:cNvPr id="17" name="TextBox 12">
            <a:extLst>
              <a:ext uri="{FF2B5EF4-FFF2-40B4-BE49-F238E27FC236}">
                <a16:creationId xmlns:a16="http://schemas.microsoft.com/office/drawing/2014/main" id="{70D81CE0-96E8-4C83-AA36-B7B72913C342}"/>
              </a:ext>
            </a:extLst>
          </p:cNvPr>
          <p:cNvSpPr txBox="1">
            <a:spLocks noChangeArrowheads="1"/>
          </p:cNvSpPr>
          <p:nvPr/>
        </p:nvSpPr>
        <p:spPr bwMode="auto">
          <a:xfrm>
            <a:off x="2570809" y="182460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100</a:t>
            </a:r>
          </a:p>
        </p:txBody>
      </p:sp>
      <p:sp>
        <p:nvSpPr>
          <p:cNvPr id="19" name="TextBox 16">
            <a:extLst>
              <a:ext uri="{FF2B5EF4-FFF2-40B4-BE49-F238E27FC236}">
                <a16:creationId xmlns:a16="http://schemas.microsoft.com/office/drawing/2014/main" id="{6E2C973D-A100-4662-BC7B-C38F07962D96}"/>
              </a:ext>
            </a:extLst>
          </p:cNvPr>
          <p:cNvSpPr txBox="1">
            <a:spLocks noChangeArrowheads="1"/>
          </p:cNvSpPr>
          <p:nvPr/>
        </p:nvSpPr>
        <p:spPr bwMode="auto">
          <a:xfrm>
            <a:off x="2685109" y="251483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80</a:t>
            </a:r>
          </a:p>
        </p:txBody>
      </p:sp>
      <p:sp>
        <p:nvSpPr>
          <p:cNvPr id="21" name="TextBox 20">
            <a:extLst>
              <a:ext uri="{FF2B5EF4-FFF2-40B4-BE49-F238E27FC236}">
                <a16:creationId xmlns:a16="http://schemas.microsoft.com/office/drawing/2014/main" id="{F5FE5C11-8CDE-4F82-A771-7004B4D1F1B8}"/>
              </a:ext>
            </a:extLst>
          </p:cNvPr>
          <p:cNvSpPr txBox="1">
            <a:spLocks noChangeArrowheads="1"/>
          </p:cNvSpPr>
          <p:nvPr/>
        </p:nvSpPr>
        <p:spPr bwMode="auto">
          <a:xfrm>
            <a:off x="2685109" y="32010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23" name="TextBox 24">
            <a:extLst>
              <a:ext uri="{FF2B5EF4-FFF2-40B4-BE49-F238E27FC236}">
                <a16:creationId xmlns:a16="http://schemas.microsoft.com/office/drawing/2014/main" id="{970297CE-7536-43CA-92D6-EF94B7278F47}"/>
              </a:ext>
            </a:extLst>
          </p:cNvPr>
          <p:cNvSpPr txBox="1">
            <a:spLocks noChangeArrowheads="1"/>
          </p:cNvSpPr>
          <p:nvPr/>
        </p:nvSpPr>
        <p:spPr bwMode="auto">
          <a:xfrm>
            <a:off x="2685109" y="388950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40</a:t>
            </a:r>
          </a:p>
        </p:txBody>
      </p:sp>
      <p:sp>
        <p:nvSpPr>
          <p:cNvPr id="25" name="TextBox 28">
            <a:extLst>
              <a:ext uri="{FF2B5EF4-FFF2-40B4-BE49-F238E27FC236}">
                <a16:creationId xmlns:a16="http://schemas.microsoft.com/office/drawing/2014/main" id="{BC51DB2A-25D9-41ED-A4E6-5608278FC4A5}"/>
              </a:ext>
            </a:extLst>
          </p:cNvPr>
          <p:cNvSpPr txBox="1">
            <a:spLocks noChangeArrowheads="1"/>
          </p:cNvSpPr>
          <p:nvPr/>
        </p:nvSpPr>
        <p:spPr bwMode="auto">
          <a:xfrm>
            <a:off x="2685109" y="459781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20</a:t>
            </a:r>
          </a:p>
        </p:txBody>
      </p:sp>
      <p:sp>
        <p:nvSpPr>
          <p:cNvPr id="27" name="TextBox 36">
            <a:extLst>
              <a:ext uri="{FF2B5EF4-FFF2-40B4-BE49-F238E27FC236}">
                <a16:creationId xmlns:a16="http://schemas.microsoft.com/office/drawing/2014/main" id="{56928908-698D-4459-BA11-68E20D178BF4}"/>
              </a:ext>
            </a:extLst>
          </p:cNvPr>
          <p:cNvSpPr txBox="1">
            <a:spLocks noChangeArrowheads="1"/>
          </p:cNvSpPr>
          <p:nvPr/>
        </p:nvSpPr>
        <p:spPr bwMode="auto">
          <a:xfrm>
            <a:off x="2971059" y="553638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sp>
        <p:nvSpPr>
          <p:cNvPr id="29" name="TextBox 38">
            <a:extLst>
              <a:ext uri="{FF2B5EF4-FFF2-40B4-BE49-F238E27FC236}">
                <a16:creationId xmlns:a16="http://schemas.microsoft.com/office/drawing/2014/main" id="{8167FDE4-36F2-4A9A-A951-9C8B4064540A}"/>
              </a:ext>
            </a:extLst>
          </p:cNvPr>
          <p:cNvSpPr txBox="1">
            <a:spLocks noChangeArrowheads="1"/>
          </p:cNvSpPr>
          <p:nvPr/>
        </p:nvSpPr>
        <p:spPr bwMode="auto">
          <a:xfrm>
            <a:off x="3805306" y="55363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24</a:t>
            </a:r>
          </a:p>
        </p:txBody>
      </p:sp>
      <p:sp>
        <p:nvSpPr>
          <p:cNvPr id="31" name="TextBox 40">
            <a:extLst>
              <a:ext uri="{FF2B5EF4-FFF2-40B4-BE49-F238E27FC236}">
                <a16:creationId xmlns:a16="http://schemas.microsoft.com/office/drawing/2014/main" id="{83E8B5D0-0F70-4D85-8EDE-A0FE0053958B}"/>
              </a:ext>
            </a:extLst>
          </p:cNvPr>
          <p:cNvSpPr txBox="1">
            <a:spLocks noChangeArrowheads="1"/>
          </p:cNvSpPr>
          <p:nvPr/>
        </p:nvSpPr>
        <p:spPr bwMode="auto">
          <a:xfrm>
            <a:off x="3365103" y="55363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12</a:t>
            </a:r>
          </a:p>
        </p:txBody>
      </p:sp>
      <p:sp>
        <p:nvSpPr>
          <p:cNvPr id="33" name="TextBox 42">
            <a:extLst>
              <a:ext uri="{FF2B5EF4-FFF2-40B4-BE49-F238E27FC236}">
                <a16:creationId xmlns:a16="http://schemas.microsoft.com/office/drawing/2014/main" id="{DD0A7788-F315-47B9-A0C3-E221134AF21B}"/>
              </a:ext>
            </a:extLst>
          </p:cNvPr>
          <p:cNvSpPr txBox="1">
            <a:spLocks noChangeArrowheads="1"/>
          </p:cNvSpPr>
          <p:nvPr/>
        </p:nvSpPr>
        <p:spPr bwMode="auto">
          <a:xfrm>
            <a:off x="4707745" y="55363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48</a:t>
            </a:r>
          </a:p>
        </p:txBody>
      </p:sp>
      <p:sp>
        <p:nvSpPr>
          <p:cNvPr id="35" name="TextBox 44">
            <a:extLst>
              <a:ext uri="{FF2B5EF4-FFF2-40B4-BE49-F238E27FC236}">
                <a16:creationId xmlns:a16="http://schemas.microsoft.com/office/drawing/2014/main" id="{0FF2BB49-955F-4965-83DC-C0D9ADEDDA4C}"/>
              </a:ext>
            </a:extLst>
          </p:cNvPr>
          <p:cNvSpPr txBox="1">
            <a:spLocks noChangeArrowheads="1"/>
          </p:cNvSpPr>
          <p:nvPr/>
        </p:nvSpPr>
        <p:spPr bwMode="auto">
          <a:xfrm>
            <a:off x="4247507" y="55363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36</a:t>
            </a:r>
          </a:p>
        </p:txBody>
      </p:sp>
      <p:sp>
        <p:nvSpPr>
          <p:cNvPr id="37" name="TextBox 46">
            <a:extLst>
              <a:ext uri="{FF2B5EF4-FFF2-40B4-BE49-F238E27FC236}">
                <a16:creationId xmlns:a16="http://schemas.microsoft.com/office/drawing/2014/main" id="{CDC314B9-B747-4160-8799-37020179432E}"/>
              </a:ext>
            </a:extLst>
          </p:cNvPr>
          <p:cNvSpPr txBox="1">
            <a:spLocks noChangeArrowheads="1"/>
          </p:cNvSpPr>
          <p:nvPr/>
        </p:nvSpPr>
        <p:spPr bwMode="auto">
          <a:xfrm>
            <a:off x="5151587" y="55363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39" name="TextBox 54">
            <a:extLst>
              <a:ext uri="{FF2B5EF4-FFF2-40B4-BE49-F238E27FC236}">
                <a16:creationId xmlns:a16="http://schemas.microsoft.com/office/drawing/2014/main" id="{20DD59A4-1E3E-443E-B0ED-FAA74405EB21}"/>
              </a:ext>
            </a:extLst>
          </p:cNvPr>
          <p:cNvSpPr txBox="1">
            <a:spLocks noChangeArrowheads="1"/>
          </p:cNvSpPr>
          <p:nvPr/>
        </p:nvSpPr>
        <p:spPr bwMode="auto">
          <a:xfrm>
            <a:off x="5610152" y="55363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72</a:t>
            </a:r>
          </a:p>
        </p:txBody>
      </p:sp>
      <p:sp>
        <p:nvSpPr>
          <p:cNvPr id="40" name="TextBox 58">
            <a:extLst>
              <a:ext uri="{FF2B5EF4-FFF2-40B4-BE49-F238E27FC236}">
                <a16:creationId xmlns:a16="http://schemas.microsoft.com/office/drawing/2014/main" id="{1DC5C01E-F535-4186-9AF8-F9EFE798A33E}"/>
              </a:ext>
            </a:extLst>
          </p:cNvPr>
          <p:cNvSpPr txBox="1">
            <a:spLocks noChangeArrowheads="1"/>
          </p:cNvSpPr>
          <p:nvPr/>
        </p:nvSpPr>
        <p:spPr bwMode="auto">
          <a:xfrm rot="16200000">
            <a:off x="2127416" y="3501177"/>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OS (%)</a:t>
            </a:r>
          </a:p>
        </p:txBody>
      </p:sp>
      <p:sp>
        <p:nvSpPr>
          <p:cNvPr id="41" name="TextBox 32">
            <a:extLst>
              <a:ext uri="{FF2B5EF4-FFF2-40B4-BE49-F238E27FC236}">
                <a16:creationId xmlns:a16="http://schemas.microsoft.com/office/drawing/2014/main" id="{CDB197ED-3243-4517-A8F0-6E9201E528F6}"/>
              </a:ext>
            </a:extLst>
          </p:cNvPr>
          <p:cNvSpPr txBox="1">
            <a:spLocks noChangeArrowheads="1"/>
          </p:cNvSpPr>
          <p:nvPr/>
        </p:nvSpPr>
        <p:spPr bwMode="auto">
          <a:xfrm>
            <a:off x="2782146" y="529825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grpSp>
        <p:nvGrpSpPr>
          <p:cNvPr id="45" name="Group 44">
            <a:extLst>
              <a:ext uri="{FF2B5EF4-FFF2-40B4-BE49-F238E27FC236}">
                <a16:creationId xmlns:a16="http://schemas.microsoft.com/office/drawing/2014/main" id="{62AB06E9-58F8-4622-BA78-51EE17473A8F}"/>
              </a:ext>
            </a:extLst>
          </p:cNvPr>
          <p:cNvGrpSpPr/>
          <p:nvPr/>
        </p:nvGrpSpPr>
        <p:grpSpPr>
          <a:xfrm>
            <a:off x="3040804" y="1998576"/>
            <a:ext cx="86138" cy="3509234"/>
            <a:chOff x="3053410" y="2157850"/>
            <a:chExt cx="73531" cy="3062287"/>
          </a:xfrm>
        </p:grpSpPr>
        <p:cxnSp>
          <p:nvCxnSpPr>
            <p:cNvPr id="16" name="Straight Connector 11">
              <a:extLst>
                <a:ext uri="{FF2B5EF4-FFF2-40B4-BE49-F238E27FC236}">
                  <a16:creationId xmlns:a16="http://schemas.microsoft.com/office/drawing/2014/main" id="{87D8198F-3431-4E3A-AD5C-F715147BBDEB}"/>
                </a:ext>
              </a:extLst>
            </p:cNvPr>
            <p:cNvCxnSpPr>
              <a:cxnSpLocks noChangeShapeType="1"/>
            </p:cNvCxnSpPr>
            <p:nvPr/>
          </p:nvCxnSpPr>
          <p:spPr bwMode="auto">
            <a:xfrm>
              <a:off x="3053410" y="21710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8" name="Straight Connector 15">
              <a:extLst>
                <a:ext uri="{FF2B5EF4-FFF2-40B4-BE49-F238E27FC236}">
                  <a16:creationId xmlns:a16="http://schemas.microsoft.com/office/drawing/2014/main" id="{6DE59F97-8C53-4D1E-BB63-BE68EDB21092}"/>
                </a:ext>
              </a:extLst>
            </p:cNvPr>
            <p:cNvCxnSpPr>
              <a:cxnSpLocks noChangeShapeType="1"/>
            </p:cNvCxnSpPr>
            <p:nvPr/>
          </p:nvCxnSpPr>
          <p:spPr bwMode="auto">
            <a:xfrm>
              <a:off x="3053410" y="277743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0" name="Straight Connector 19">
              <a:extLst>
                <a:ext uri="{FF2B5EF4-FFF2-40B4-BE49-F238E27FC236}">
                  <a16:creationId xmlns:a16="http://schemas.microsoft.com/office/drawing/2014/main" id="{60B596CF-C0FD-4FB4-ACB6-704D32844DA1}"/>
                </a:ext>
              </a:extLst>
            </p:cNvPr>
            <p:cNvCxnSpPr>
              <a:cxnSpLocks noChangeShapeType="1"/>
            </p:cNvCxnSpPr>
            <p:nvPr/>
          </p:nvCxnSpPr>
          <p:spPr bwMode="auto">
            <a:xfrm>
              <a:off x="3053410" y="3375924"/>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2" name="Straight Connector 23">
              <a:extLst>
                <a:ext uri="{FF2B5EF4-FFF2-40B4-BE49-F238E27FC236}">
                  <a16:creationId xmlns:a16="http://schemas.microsoft.com/office/drawing/2014/main" id="{D90F3E4E-BDEE-4AD3-B755-4D719E06C0A1}"/>
                </a:ext>
              </a:extLst>
            </p:cNvPr>
            <p:cNvCxnSpPr>
              <a:cxnSpLocks noChangeShapeType="1"/>
            </p:cNvCxnSpPr>
            <p:nvPr/>
          </p:nvCxnSpPr>
          <p:spPr bwMode="auto">
            <a:xfrm>
              <a:off x="3053410" y="39744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4" name="Straight Connector 27">
              <a:extLst>
                <a:ext uri="{FF2B5EF4-FFF2-40B4-BE49-F238E27FC236}">
                  <a16:creationId xmlns:a16="http://schemas.microsoft.com/office/drawing/2014/main" id="{FE7CDAB9-5EE8-4381-9D75-D01449AFEAED}"/>
                </a:ext>
              </a:extLst>
            </p:cNvPr>
            <p:cNvCxnSpPr>
              <a:cxnSpLocks noChangeShapeType="1"/>
            </p:cNvCxnSpPr>
            <p:nvPr/>
          </p:nvCxnSpPr>
          <p:spPr bwMode="auto">
            <a:xfrm>
              <a:off x="3053410" y="458718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2" name="Straight Connector 9">
              <a:extLst>
                <a:ext uri="{FF2B5EF4-FFF2-40B4-BE49-F238E27FC236}">
                  <a16:creationId xmlns:a16="http://schemas.microsoft.com/office/drawing/2014/main" id="{1DB2D4F7-1414-45E2-ADBD-A7E05506C6F1}"/>
                </a:ext>
              </a:extLst>
            </p:cNvPr>
            <p:cNvCxnSpPr>
              <a:cxnSpLocks noChangeShapeType="1"/>
            </p:cNvCxnSpPr>
            <p:nvPr/>
          </p:nvCxnSpPr>
          <p:spPr bwMode="auto">
            <a:xfrm>
              <a:off x="3123459" y="2157850"/>
              <a:ext cx="0" cy="3062287"/>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3" name="Straight Connector 31">
              <a:extLst>
                <a:ext uri="{FF2B5EF4-FFF2-40B4-BE49-F238E27FC236}">
                  <a16:creationId xmlns:a16="http://schemas.microsoft.com/office/drawing/2014/main" id="{575A1679-3651-4C04-B59C-651540AD4782}"/>
                </a:ext>
              </a:extLst>
            </p:cNvPr>
            <p:cNvCxnSpPr>
              <a:cxnSpLocks noChangeShapeType="1"/>
            </p:cNvCxnSpPr>
            <p:nvPr/>
          </p:nvCxnSpPr>
          <p:spPr bwMode="auto">
            <a:xfrm>
              <a:off x="3061854" y="52106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cxnSp>
        <p:nvCxnSpPr>
          <p:cNvPr id="26" name="Straight Connector 34">
            <a:extLst>
              <a:ext uri="{FF2B5EF4-FFF2-40B4-BE49-F238E27FC236}">
                <a16:creationId xmlns:a16="http://schemas.microsoft.com/office/drawing/2014/main" id="{A9F7095C-ADD9-4B14-A294-765A68207244}"/>
              </a:ext>
            </a:extLst>
          </p:cNvPr>
          <p:cNvCxnSpPr>
            <a:cxnSpLocks noChangeShapeType="1"/>
          </p:cNvCxnSpPr>
          <p:nvPr/>
        </p:nvCxnSpPr>
        <p:spPr bwMode="auto">
          <a:xfrm>
            <a:off x="3107295" y="5503694"/>
            <a:ext cx="538201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nvGrpSpPr>
          <p:cNvPr id="47" name="Group 46">
            <a:extLst>
              <a:ext uri="{FF2B5EF4-FFF2-40B4-BE49-F238E27FC236}">
                <a16:creationId xmlns:a16="http://schemas.microsoft.com/office/drawing/2014/main" id="{834C1835-0EB9-433C-8FB0-7B3FA5C090FF}"/>
              </a:ext>
            </a:extLst>
          </p:cNvPr>
          <p:cNvGrpSpPr/>
          <p:nvPr/>
        </p:nvGrpSpPr>
        <p:grpSpPr>
          <a:xfrm>
            <a:off x="3119512" y="5505167"/>
            <a:ext cx="2694520" cy="83298"/>
            <a:chOff x="3119512" y="5217495"/>
            <a:chExt cx="2694520" cy="94122"/>
          </a:xfrm>
        </p:grpSpPr>
        <p:cxnSp>
          <p:nvCxnSpPr>
            <p:cNvPr id="28" name="Straight Connector 37">
              <a:extLst>
                <a:ext uri="{FF2B5EF4-FFF2-40B4-BE49-F238E27FC236}">
                  <a16:creationId xmlns:a16="http://schemas.microsoft.com/office/drawing/2014/main" id="{F951D80B-0363-4423-9EC8-32FB9BFEBF44}"/>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0" name="Straight Connector 39">
              <a:extLst>
                <a:ext uri="{FF2B5EF4-FFF2-40B4-BE49-F238E27FC236}">
                  <a16:creationId xmlns:a16="http://schemas.microsoft.com/office/drawing/2014/main" id="{B2424245-7F79-48C2-96D6-3F880EA3B119}"/>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2" name="Straight Connector 41">
              <a:extLst>
                <a:ext uri="{FF2B5EF4-FFF2-40B4-BE49-F238E27FC236}">
                  <a16:creationId xmlns:a16="http://schemas.microsoft.com/office/drawing/2014/main" id="{F45D6713-465C-4E0F-9405-44B661F6DD2A}"/>
                </a:ext>
              </a:extLst>
            </p:cNvPr>
            <p:cNvCxnSpPr>
              <a:cxnSpLocks noChangeShapeType="1"/>
            </p:cNvCxnSpPr>
            <p:nvPr/>
          </p:nvCxnSpPr>
          <p:spPr bwMode="auto">
            <a:xfrm rot="5400000">
              <a:off x="4873544"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4" name="Straight Connector 43">
              <a:extLst>
                <a:ext uri="{FF2B5EF4-FFF2-40B4-BE49-F238E27FC236}">
                  <a16:creationId xmlns:a16="http://schemas.microsoft.com/office/drawing/2014/main" id="{F046D3E9-E71E-4E5A-AE0C-1C0211229F37}"/>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6" name="Straight Connector 45">
              <a:extLst>
                <a:ext uri="{FF2B5EF4-FFF2-40B4-BE49-F238E27FC236}">
                  <a16:creationId xmlns:a16="http://schemas.microsoft.com/office/drawing/2014/main" id="{19F136E5-0F23-4D79-ABCD-FDEBFF252E69}"/>
                </a:ext>
              </a:extLst>
            </p:cNvPr>
            <p:cNvCxnSpPr>
              <a:cxnSpLocks noChangeShapeType="1"/>
            </p:cNvCxnSpPr>
            <p:nvPr/>
          </p:nvCxnSpPr>
          <p:spPr bwMode="auto">
            <a:xfrm rot="5400000">
              <a:off x="5322651"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8" name="Straight Connector 53">
              <a:extLst>
                <a:ext uri="{FF2B5EF4-FFF2-40B4-BE49-F238E27FC236}">
                  <a16:creationId xmlns:a16="http://schemas.microsoft.com/office/drawing/2014/main" id="{70523521-9084-47E7-8202-F0C86E1A5393}"/>
                </a:ext>
              </a:extLst>
            </p:cNvPr>
            <p:cNvCxnSpPr>
              <a:cxnSpLocks noChangeShapeType="1"/>
            </p:cNvCxnSpPr>
            <p:nvPr/>
          </p:nvCxnSpPr>
          <p:spPr bwMode="auto">
            <a:xfrm rot="5400000">
              <a:off x="5772469"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4" name="Straight Connector 39">
              <a:extLst>
                <a:ext uri="{FF2B5EF4-FFF2-40B4-BE49-F238E27FC236}">
                  <a16:creationId xmlns:a16="http://schemas.microsoft.com/office/drawing/2014/main" id="{05EAF4AC-B640-4B52-9517-72C08FF41788}"/>
                </a:ext>
              </a:extLst>
            </p:cNvPr>
            <p:cNvCxnSpPr>
              <a:cxnSpLocks noChangeShapeType="1"/>
            </p:cNvCxnSpPr>
            <p:nvPr/>
          </p:nvCxnSpPr>
          <p:spPr bwMode="auto">
            <a:xfrm rot="5400000">
              <a:off x="3077949" y="5259058"/>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nvGrpSpPr>
          <p:cNvPr id="49" name="Group 48">
            <a:extLst>
              <a:ext uri="{FF2B5EF4-FFF2-40B4-BE49-F238E27FC236}">
                <a16:creationId xmlns:a16="http://schemas.microsoft.com/office/drawing/2014/main" id="{9A266CD1-7BA4-40E3-B02D-D55E009F9F36}"/>
              </a:ext>
            </a:extLst>
          </p:cNvPr>
          <p:cNvGrpSpPr/>
          <p:nvPr/>
        </p:nvGrpSpPr>
        <p:grpSpPr>
          <a:xfrm>
            <a:off x="6241644" y="5509319"/>
            <a:ext cx="2244701" cy="74657"/>
            <a:chOff x="3119513" y="5228491"/>
            <a:chExt cx="2244701" cy="84358"/>
          </a:xfrm>
        </p:grpSpPr>
        <p:cxnSp>
          <p:nvCxnSpPr>
            <p:cNvPr id="50" name="Straight Connector 37">
              <a:extLst>
                <a:ext uri="{FF2B5EF4-FFF2-40B4-BE49-F238E27FC236}">
                  <a16:creationId xmlns:a16="http://schemas.microsoft.com/office/drawing/2014/main" id="{672CF13B-AC08-4BA6-9EEA-A0756DA2055B}"/>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1" name="Straight Connector 39">
              <a:extLst>
                <a:ext uri="{FF2B5EF4-FFF2-40B4-BE49-F238E27FC236}">
                  <a16:creationId xmlns:a16="http://schemas.microsoft.com/office/drawing/2014/main" id="{C04197EE-398A-4F69-ACE1-FACEDBCF0D6B}"/>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2" name="Straight Connector 41">
              <a:extLst>
                <a:ext uri="{FF2B5EF4-FFF2-40B4-BE49-F238E27FC236}">
                  <a16:creationId xmlns:a16="http://schemas.microsoft.com/office/drawing/2014/main" id="{BAF38327-98CA-4078-8DCA-201CD6C44E3F}"/>
                </a:ext>
              </a:extLst>
            </p:cNvPr>
            <p:cNvCxnSpPr>
              <a:cxnSpLocks noChangeShapeType="1"/>
            </p:cNvCxnSpPr>
            <p:nvPr/>
          </p:nvCxnSpPr>
          <p:spPr bwMode="auto">
            <a:xfrm rot="5400000">
              <a:off x="4873544"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3" name="Straight Connector 43">
              <a:extLst>
                <a:ext uri="{FF2B5EF4-FFF2-40B4-BE49-F238E27FC236}">
                  <a16:creationId xmlns:a16="http://schemas.microsoft.com/office/drawing/2014/main" id="{E9E9F155-3048-4BF7-8D35-C1CE3847AA84}"/>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4" name="Straight Connector 45">
              <a:extLst>
                <a:ext uri="{FF2B5EF4-FFF2-40B4-BE49-F238E27FC236}">
                  <a16:creationId xmlns:a16="http://schemas.microsoft.com/office/drawing/2014/main" id="{7FD9715C-3E37-41D7-A2C7-BF9FF09DF07D}"/>
                </a:ext>
              </a:extLst>
            </p:cNvPr>
            <p:cNvCxnSpPr>
              <a:cxnSpLocks noChangeShapeType="1"/>
            </p:cNvCxnSpPr>
            <p:nvPr/>
          </p:nvCxnSpPr>
          <p:spPr bwMode="auto">
            <a:xfrm rot="5400000">
              <a:off x="5322651"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6" name="Straight Connector 39">
              <a:extLst>
                <a:ext uri="{FF2B5EF4-FFF2-40B4-BE49-F238E27FC236}">
                  <a16:creationId xmlns:a16="http://schemas.microsoft.com/office/drawing/2014/main" id="{329641DF-EA4B-473C-8225-163BC9C095D5}"/>
                </a:ext>
              </a:extLst>
            </p:cNvPr>
            <p:cNvCxnSpPr>
              <a:cxnSpLocks noChangeShapeType="1"/>
            </p:cNvCxnSpPr>
            <p:nvPr/>
          </p:nvCxnSpPr>
          <p:spPr bwMode="auto">
            <a:xfrm rot="5400000">
              <a:off x="3077949" y="5271286"/>
              <a:ext cx="8312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sp>
        <p:nvSpPr>
          <p:cNvPr id="57" name="TextBox 58">
            <a:extLst>
              <a:ext uri="{FF2B5EF4-FFF2-40B4-BE49-F238E27FC236}">
                <a16:creationId xmlns:a16="http://schemas.microsoft.com/office/drawing/2014/main" id="{83AF5E26-C86C-4AE0-BA13-3437A1C9DF3C}"/>
              </a:ext>
            </a:extLst>
          </p:cNvPr>
          <p:cNvSpPr txBox="1">
            <a:spLocks noChangeArrowheads="1"/>
          </p:cNvSpPr>
          <p:nvPr/>
        </p:nvSpPr>
        <p:spPr bwMode="auto">
          <a:xfrm>
            <a:off x="5513308" y="5704196"/>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Mo</a:t>
            </a:r>
          </a:p>
        </p:txBody>
      </p:sp>
      <p:sp>
        <p:nvSpPr>
          <p:cNvPr id="58" name="TextBox 38">
            <a:extLst>
              <a:ext uri="{FF2B5EF4-FFF2-40B4-BE49-F238E27FC236}">
                <a16:creationId xmlns:a16="http://schemas.microsoft.com/office/drawing/2014/main" id="{8B0D35AA-FC0F-4016-8FE8-B0549AE7A5CF}"/>
              </a:ext>
            </a:extLst>
          </p:cNvPr>
          <p:cNvSpPr txBox="1">
            <a:spLocks noChangeArrowheads="1"/>
          </p:cNvSpPr>
          <p:nvPr/>
        </p:nvSpPr>
        <p:spPr bwMode="auto">
          <a:xfrm>
            <a:off x="6465612" y="55374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96</a:t>
            </a:r>
          </a:p>
        </p:txBody>
      </p:sp>
      <p:sp>
        <p:nvSpPr>
          <p:cNvPr id="59" name="TextBox 40">
            <a:extLst>
              <a:ext uri="{FF2B5EF4-FFF2-40B4-BE49-F238E27FC236}">
                <a16:creationId xmlns:a16="http://schemas.microsoft.com/office/drawing/2014/main" id="{485FFE75-35ED-4B9D-B0FD-26A1482BE19A}"/>
              </a:ext>
            </a:extLst>
          </p:cNvPr>
          <p:cNvSpPr txBox="1">
            <a:spLocks noChangeArrowheads="1"/>
          </p:cNvSpPr>
          <p:nvPr/>
        </p:nvSpPr>
        <p:spPr bwMode="auto">
          <a:xfrm>
            <a:off x="6025409" y="55374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84</a:t>
            </a:r>
          </a:p>
        </p:txBody>
      </p:sp>
      <p:sp>
        <p:nvSpPr>
          <p:cNvPr id="60" name="TextBox 42">
            <a:extLst>
              <a:ext uri="{FF2B5EF4-FFF2-40B4-BE49-F238E27FC236}">
                <a16:creationId xmlns:a16="http://schemas.microsoft.com/office/drawing/2014/main" id="{A43C6686-02DC-44E4-94DA-7AE0477782F1}"/>
              </a:ext>
            </a:extLst>
          </p:cNvPr>
          <p:cNvSpPr txBox="1">
            <a:spLocks noChangeArrowheads="1"/>
          </p:cNvSpPr>
          <p:nvPr/>
        </p:nvSpPr>
        <p:spPr bwMode="auto">
          <a:xfrm>
            <a:off x="7309541" y="553741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120</a:t>
            </a:r>
          </a:p>
        </p:txBody>
      </p:sp>
      <p:sp>
        <p:nvSpPr>
          <p:cNvPr id="61" name="TextBox 44">
            <a:extLst>
              <a:ext uri="{FF2B5EF4-FFF2-40B4-BE49-F238E27FC236}">
                <a16:creationId xmlns:a16="http://schemas.microsoft.com/office/drawing/2014/main" id="{1BA38BA2-800D-4731-A2F3-8849CDD4B8E5}"/>
              </a:ext>
            </a:extLst>
          </p:cNvPr>
          <p:cNvSpPr txBox="1">
            <a:spLocks noChangeArrowheads="1"/>
          </p:cNvSpPr>
          <p:nvPr/>
        </p:nvSpPr>
        <p:spPr bwMode="auto">
          <a:xfrm>
            <a:off x="6849303" y="553741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108</a:t>
            </a:r>
          </a:p>
        </p:txBody>
      </p:sp>
      <p:sp>
        <p:nvSpPr>
          <p:cNvPr id="62" name="TextBox 46">
            <a:extLst>
              <a:ext uri="{FF2B5EF4-FFF2-40B4-BE49-F238E27FC236}">
                <a16:creationId xmlns:a16="http://schemas.microsoft.com/office/drawing/2014/main" id="{5A8581CB-A7E6-486B-A9F2-C15292446D23}"/>
              </a:ext>
            </a:extLst>
          </p:cNvPr>
          <p:cNvSpPr txBox="1">
            <a:spLocks noChangeArrowheads="1"/>
          </p:cNvSpPr>
          <p:nvPr/>
        </p:nvSpPr>
        <p:spPr bwMode="auto">
          <a:xfrm>
            <a:off x="7753383" y="553741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132</a:t>
            </a:r>
          </a:p>
        </p:txBody>
      </p:sp>
      <p:sp>
        <p:nvSpPr>
          <p:cNvPr id="63" name="TextBox 54">
            <a:extLst>
              <a:ext uri="{FF2B5EF4-FFF2-40B4-BE49-F238E27FC236}">
                <a16:creationId xmlns:a16="http://schemas.microsoft.com/office/drawing/2014/main" id="{69808388-4680-4603-B991-CA0AB9D20B77}"/>
              </a:ext>
            </a:extLst>
          </p:cNvPr>
          <p:cNvSpPr txBox="1">
            <a:spLocks noChangeArrowheads="1"/>
          </p:cNvSpPr>
          <p:nvPr/>
        </p:nvSpPr>
        <p:spPr bwMode="auto">
          <a:xfrm>
            <a:off x="8211948" y="553741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144</a:t>
            </a:r>
          </a:p>
        </p:txBody>
      </p:sp>
      <p:sp>
        <p:nvSpPr>
          <p:cNvPr id="64" name="TextBox 59">
            <a:extLst>
              <a:ext uri="{FF2B5EF4-FFF2-40B4-BE49-F238E27FC236}">
                <a16:creationId xmlns:a16="http://schemas.microsoft.com/office/drawing/2014/main" id="{BF6E2049-806E-4298-986A-D85F6B2A3799}"/>
              </a:ext>
            </a:extLst>
          </p:cNvPr>
          <p:cNvSpPr txBox="1">
            <a:spLocks noChangeArrowheads="1"/>
          </p:cNvSpPr>
          <p:nvPr/>
        </p:nvSpPr>
        <p:spPr bwMode="auto">
          <a:xfrm>
            <a:off x="530385" y="5720026"/>
            <a:ext cx="239582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Patients at Risk, n</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chemeClr val="accent1"/>
                </a:solidFill>
                <a:effectLst/>
                <a:uLnTx/>
                <a:uFillTx/>
                <a:latin typeface="Calibri" panose="020F0502020204030204" pitchFamily="34" charset="0"/>
                <a:ea typeface="ＭＳ Ｐゴシック" panose="020B0600070205080204" pitchFamily="34" charset="-128"/>
                <a:cs typeface="Arial" panose="020B0604020202020204" pitchFamily="34" charset="0"/>
              </a:rPr>
              <a:t>Imatinib</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chemeClr val="accent3"/>
                </a:solidFill>
                <a:effectLst/>
                <a:uLnTx/>
                <a:uFillTx/>
                <a:latin typeface="Calibri" panose="020F0502020204030204" pitchFamily="34" charset="0"/>
                <a:ea typeface="ＭＳ Ｐゴシック" panose="020B0600070205080204" pitchFamily="34" charset="-128"/>
                <a:cs typeface="Arial" panose="020B0604020202020204" pitchFamily="34" charset="0"/>
              </a:rPr>
              <a:t>Interferon alfa + cytarabine</a:t>
            </a:r>
          </a:p>
        </p:txBody>
      </p:sp>
      <p:sp>
        <p:nvSpPr>
          <p:cNvPr id="65" name="TextBox 40">
            <a:extLst>
              <a:ext uri="{FF2B5EF4-FFF2-40B4-BE49-F238E27FC236}">
                <a16:creationId xmlns:a16="http://schemas.microsoft.com/office/drawing/2014/main" id="{CEEA1EBB-385A-432B-93AF-02917D0ADD57}"/>
              </a:ext>
            </a:extLst>
          </p:cNvPr>
          <p:cNvSpPr txBox="1">
            <a:spLocks noChangeArrowheads="1"/>
          </p:cNvSpPr>
          <p:nvPr/>
        </p:nvSpPr>
        <p:spPr bwMode="auto">
          <a:xfrm>
            <a:off x="2897552" y="5929266"/>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553</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553</a:t>
            </a:r>
          </a:p>
        </p:txBody>
      </p:sp>
      <p:sp>
        <p:nvSpPr>
          <p:cNvPr id="66" name="TextBox 40">
            <a:extLst>
              <a:ext uri="{FF2B5EF4-FFF2-40B4-BE49-F238E27FC236}">
                <a16:creationId xmlns:a16="http://schemas.microsoft.com/office/drawing/2014/main" id="{EACC487D-8E4F-4E03-8FD5-54D52004C16C}"/>
              </a:ext>
            </a:extLst>
          </p:cNvPr>
          <p:cNvSpPr txBox="1">
            <a:spLocks noChangeArrowheads="1"/>
          </p:cNvSpPr>
          <p:nvPr/>
        </p:nvSpPr>
        <p:spPr bwMode="auto">
          <a:xfrm>
            <a:off x="3356331" y="5929266"/>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542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512</a:t>
            </a:r>
          </a:p>
        </p:txBody>
      </p:sp>
      <p:sp>
        <p:nvSpPr>
          <p:cNvPr id="67" name="TextBox 40">
            <a:extLst>
              <a:ext uri="{FF2B5EF4-FFF2-40B4-BE49-F238E27FC236}">
                <a16:creationId xmlns:a16="http://schemas.microsoft.com/office/drawing/2014/main" id="{904CA260-450C-4994-B8A6-AAC5C779EB81}"/>
              </a:ext>
            </a:extLst>
          </p:cNvPr>
          <p:cNvSpPr txBox="1">
            <a:spLocks noChangeArrowheads="1"/>
          </p:cNvSpPr>
          <p:nvPr/>
        </p:nvSpPr>
        <p:spPr bwMode="auto">
          <a:xfrm>
            <a:off x="4224010" y="592491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492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441</a:t>
            </a:r>
          </a:p>
        </p:txBody>
      </p:sp>
      <p:sp>
        <p:nvSpPr>
          <p:cNvPr id="68" name="TextBox 40">
            <a:extLst>
              <a:ext uri="{FF2B5EF4-FFF2-40B4-BE49-F238E27FC236}">
                <a16:creationId xmlns:a16="http://schemas.microsoft.com/office/drawing/2014/main" id="{22AE074F-099F-45A1-9FAE-9CB937864B72}"/>
              </a:ext>
            </a:extLst>
          </p:cNvPr>
          <p:cNvSpPr txBox="1">
            <a:spLocks noChangeArrowheads="1"/>
          </p:cNvSpPr>
          <p:nvPr/>
        </p:nvSpPr>
        <p:spPr bwMode="auto">
          <a:xfrm>
            <a:off x="5131547" y="5929266"/>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461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388</a:t>
            </a:r>
          </a:p>
        </p:txBody>
      </p:sp>
      <p:sp>
        <p:nvSpPr>
          <p:cNvPr id="69" name="TextBox 40">
            <a:extLst>
              <a:ext uri="{FF2B5EF4-FFF2-40B4-BE49-F238E27FC236}">
                <a16:creationId xmlns:a16="http://schemas.microsoft.com/office/drawing/2014/main" id="{2BA0E98C-E06E-454C-96FB-BA6F7D2E40DD}"/>
              </a:ext>
            </a:extLst>
          </p:cNvPr>
          <p:cNvSpPr txBox="1">
            <a:spLocks noChangeArrowheads="1"/>
          </p:cNvSpPr>
          <p:nvPr/>
        </p:nvSpPr>
        <p:spPr bwMode="auto">
          <a:xfrm>
            <a:off x="5994970" y="5929266"/>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430</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358</a:t>
            </a:r>
          </a:p>
        </p:txBody>
      </p:sp>
      <p:sp>
        <p:nvSpPr>
          <p:cNvPr id="70" name="TextBox 40">
            <a:extLst>
              <a:ext uri="{FF2B5EF4-FFF2-40B4-BE49-F238E27FC236}">
                <a16:creationId xmlns:a16="http://schemas.microsoft.com/office/drawing/2014/main" id="{0D894601-D793-452B-AB5E-4E2591EADCF3}"/>
              </a:ext>
            </a:extLst>
          </p:cNvPr>
          <p:cNvSpPr txBox="1">
            <a:spLocks noChangeArrowheads="1"/>
          </p:cNvSpPr>
          <p:nvPr/>
        </p:nvSpPr>
        <p:spPr bwMode="auto">
          <a:xfrm>
            <a:off x="6887775" y="592491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368</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299</a:t>
            </a:r>
          </a:p>
        </p:txBody>
      </p:sp>
      <p:sp>
        <p:nvSpPr>
          <p:cNvPr id="71" name="TextBox 40">
            <a:extLst>
              <a:ext uri="{FF2B5EF4-FFF2-40B4-BE49-F238E27FC236}">
                <a16:creationId xmlns:a16="http://schemas.microsoft.com/office/drawing/2014/main" id="{8A3DFE82-DA58-4433-A688-98BBA37895AC}"/>
              </a:ext>
            </a:extLst>
          </p:cNvPr>
          <p:cNvSpPr txBox="1">
            <a:spLocks noChangeArrowheads="1"/>
          </p:cNvSpPr>
          <p:nvPr/>
        </p:nvSpPr>
        <p:spPr bwMode="auto">
          <a:xfrm>
            <a:off x="7791014" y="5926501"/>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250</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199</a:t>
            </a:r>
          </a:p>
        </p:txBody>
      </p:sp>
      <p:sp>
        <p:nvSpPr>
          <p:cNvPr id="72" name="TextBox 40">
            <a:extLst>
              <a:ext uri="{FF2B5EF4-FFF2-40B4-BE49-F238E27FC236}">
                <a16:creationId xmlns:a16="http://schemas.microsoft.com/office/drawing/2014/main" id="{8FFF9F81-6C17-4C94-9049-98DEAB22E969}"/>
              </a:ext>
            </a:extLst>
          </p:cNvPr>
          <p:cNvSpPr txBox="1">
            <a:spLocks noChangeArrowheads="1"/>
          </p:cNvSpPr>
          <p:nvPr/>
        </p:nvSpPr>
        <p:spPr bwMode="auto">
          <a:xfrm>
            <a:off x="8371448" y="5925922"/>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sp>
        <p:nvSpPr>
          <p:cNvPr id="74" name="Freeform: Shape 73">
            <a:extLst>
              <a:ext uri="{FF2B5EF4-FFF2-40B4-BE49-F238E27FC236}">
                <a16:creationId xmlns:a16="http://schemas.microsoft.com/office/drawing/2014/main" id="{DBCADFEC-98E9-4768-8191-15EBDD103478}"/>
              </a:ext>
            </a:extLst>
          </p:cNvPr>
          <p:cNvSpPr/>
          <p:nvPr/>
        </p:nvSpPr>
        <p:spPr bwMode="auto">
          <a:xfrm>
            <a:off x="3116132" y="2008896"/>
            <a:ext cx="5195943" cy="842682"/>
          </a:xfrm>
          <a:custGeom>
            <a:avLst/>
            <a:gdLst>
              <a:gd name="connsiteX0" fmla="*/ 0 w 5195943"/>
              <a:gd name="connsiteY0" fmla="*/ 0 h 842682"/>
              <a:gd name="connsiteX1" fmla="*/ 197223 w 5195943"/>
              <a:gd name="connsiteY1" fmla="*/ 0 h 842682"/>
              <a:gd name="connsiteX2" fmla="*/ 197223 w 5195943"/>
              <a:gd name="connsiteY2" fmla="*/ 0 h 842682"/>
              <a:gd name="connsiteX3" fmla="*/ 304800 w 5195943"/>
              <a:gd name="connsiteY3" fmla="*/ 0 h 842682"/>
              <a:gd name="connsiteX4" fmla="*/ 304800 w 5195943"/>
              <a:gd name="connsiteY4" fmla="*/ 50202 h 842682"/>
              <a:gd name="connsiteX5" fmla="*/ 423134 w 5195943"/>
              <a:gd name="connsiteY5" fmla="*/ 50202 h 842682"/>
              <a:gd name="connsiteX6" fmla="*/ 423134 w 5195943"/>
              <a:gd name="connsiteY6" fmla="*/ 75303 h 842682"/>
              <a:gd name="connsiteX7" fmla="*/ 537882 w 5195943"/>
              <a:gd name="connsiteY7" fmla="*/ 75303 h 842682"/>
              <a:gd name="connsiteX8" fmla="*/ 537882 w 5195943"/>
              <a:gd name="connsiteY8" fmla="*/ 103990 h 842682"/>
              <a:gd name="connsiteX9" fmla="*/ 573741 w 5195943"/>
              <a:gd name="connsiteY9" fmla="*/ 103990 h 842682"/>
              <a:gd name="connsiteX10" fmla="*/ 573741 w 5195943"/>
              <a:gd name="connsiteY10" fmla="*/ 136263 h 842682"/>
              <a:gd name="connsiteX11" fmla="*/ 659802 w 5195943"/>
              <a:gd name="connsiteY11" fmla="*/ 136263 h 842682"/>
              <a:gd name="connsiteX12" fmla="*/ 659802 w 5195943"/>
              <a:gd name="connsiteY12" fmla="*/ 161364 h 842682"/>
              <a:gd name="connsiteX13" fmla="*/ 799652 w 5195943"/>
              <a:gd name="connsiteY13" fmla="*/ 161364 h 842682"/>
              <a:gd name="connsiteX14" fmla="*/ 799652 w 5195943"/>
              <a:gd name="connsiteY14" fmla="*/ 193637 h 842682"/>
              <a:gd name="connsiteX15" fmla="*/ 892884 w 5195943"/>
              <a:gd name="connsiteY15" fmla="*/ 193637 h 842682"/>
              <a:gd name="connsiteX16" fmla="*/ 892884 w 5195943"/>
              <a:gd name="connsiteY16" fmla="*/ 233082 h 842682"/>
              <a:gd name="connsiteX17" fmla="*/ 968188 w 5195943"/>
              <a:gd name="connsiteY17" fmla="*/ 233082 h 842682"/>
              <a:gd name="connsiteX18" fmla="*/ 968188 w 5195943"/>
              <a:gd name="connsiteY18" fmla="*/ 251011 h 842682"/>
              <a:gd name="connsiteX19" fmla="*/ 1014804 w 5195943"/>
              <a:gd name="connsiteY19" fmla="*/ 251011 h 842682"/>
              <a:gd name="connsiteX20" fmla="*/ 1014804 w 5195943"/>
              <a:gd name="connsiteY20" fmla="*/ 272527 h 842682"/>
              <a:gd name="connsiteX21" fmla="*/ 1125967 w 5195943"/>
              <a:gd name="connsiteY21" fmla="*/ 272527 h 842682"/>
              <a:gd name="connsiteX22" fmla="*/ 1125967 w 5195943"/>
              <a:gd name="connsiteY22" fmla="*/ 283284 h 842682"/>
              <a:gd name="connsiteX23" fmla="*/ 1215614 w 5195943"/>
              <a:gd name="connsiteY23" fmla="*/ 283284 h 842682"/>
              <a:gd name="connsiteX24" fmla="*/ 1215614 w 5195943"/>
              <a:gd name="connsiteY24" fmla="*/ 301214 h 842682"/>
              <a:gd name="connsiteX25" fmla="*/ 1294503 w 5195943"/>
              <a:gd name="connsiteY25" fmla="*/ 301214 h 842682"/>
              <a:gd name="connsiteX26" fmla="*/ 1294503 w 5195943"/>
              <a:gd name="connsiteY26" fmla="*/ 333487 h 842682"/>
              <a:gd name="connsiteX27" fmla="*/ 1319604 w 5195943"/>
              <a:gd name="connsiteY27" fmla="*/ 333487 h 842682"/>
              <a:gd name="connsiteX28" fmla="*/ 1319604 w 5195943"/>
              <a:gd name="connsiteY28" fmla="*/ 333487 h 842682"/>
              <a:gd name="connsiteX29" fmla="*/ 1330362 w 5195943"/>
              <a:gd name="connsiteY29" fmla="*/ 344245 h 842682"/>
              <a:gd name="connsiteX30" fmla="*/ 1480969 w 5195943"/>
              <a:gd name="connsiteY30" fmla="*/ 344245 h 842682"/>
              <a:gd name="connsiteX31" fmla="*/ 1480969 w 5195943"/>
              <a:gd name="connsiteY31" fmla="*/ 376517 h 842682"/>
              <a:gd name="connsiteX32" fmla="*/ 1592132 w 5195943"/>
              <a:gd name="connsiteY32" fmla="*/ 376517 h 842682"/>
              <a:gd name="connsiteX33" fmla="*/ 1592132 w 5195943"/>
              <a:gd name="connsiteY33" fmla="*/ 401618 h 842682"/>
              <a:gd name="connsiteX34" fmla="*/ 1810870 w 5195943"/>
              <a:gd name="connsiteY34" fmla="*/ 401618 h 842682"/>
              <a:gd name="connsiteX35" fmla="*/ 1810870 w 5195943"/>
              <a:gd name="connsiteY35" fmla="*/ 419548 h 842682"/>
              <a:gd name="connsiteX36" fmla="*/ 1893346 w 5195943"/>
              <a:gd name="connsiteY36" fmla="*/ 419548 h 842682"/>
              <a:gd name="connsiteX37" fmla="*/ 1893346 w 5195943"/>
              <a:gd name="connsiteY37" fmla="*/ 437477 h 842682"/>
              <a:gd name="connsiteX38" fmla="*/ 1975821 w 5195943"/>
              <a:gd name="connsiteY38" fmla="*/ 437477 h 842682"/>
              <a:gd name="connsiteX39" fmla="*/ 1975821 w 5195943"/>
              <a:gd name="connsiteY39" fmla="*/ 455407 h 842682"/>
              <a:gd name="connsiteX40" fmla="*/ 2072640 w 5195943"/>
              <a:gd name="connsiteY40" fmla="*/ 455407 h 842682"/>
              <a:gd name="connsiteX41" fmla="*/ 2072640 w 5195943"/>
              <a:gd name="connsiteY41" fmla="*/ 469750 h 842682"/>
              <a:gd name="connsiteX42" fmla="*/ 2205317 w 5195943"/>
              <a:gd name="connsiteY42" fmla="*/ 469750 h 842682"/>
              <a:gd name="connsiteX43" fmla="*/ 2205317 w 5195943"/>
              <a:gd name="connsiteY43" fmla="*/ 494851 h 842682"/>
              <a:gd name="connsiteX44" fmla="*/ 2334409 w 5195943"/>
              <a:gd name="connsiteY44" fmla="*/ 494851 h 842682"/>
              <a:gd name="connsiteX45" fmla="*/ 2334409 w 5195943"/>
              <a:gd name="connsiteY45" fmla="*/ 512781 h 842682"/>
              <a:gd name="connsiteX46" fmla="*/ 2506532 w 5195943"/>
              <a:gd name="connsiteY46" fmla="*/ 512781 h 842682"/>
              <a:gd name="connsiteX47" fmla="*/ 2506532 w 5195943"/>
              <a:gd name="connsiteY47" fmla="*/ 530710 h 842682"/>
              <a:gd name="connsiteX48" fmla="*/ 2592593 w 5195943"/>
              <a:gd name="connsiteY48" fmla="*/ 530710 h 842682"/>
              <a:gd name="connsiteX49" fmla="*/ 2592593 w 5195943"/>
              <a:gd name="connsiteY49" fmla="*/ 548640 h 842682"/>
              <a:gd name="connsiteX50" fmla="*/ 2710927 w 5195943"/>
              <a:gd name="connsiteY50" fmla="*/ 548640 h 842682"/>
              <a:gd name="connsiteX51" fmla="*/ 2710927 w 5195943"/>
              <a:gd name="connsiteY51" fmla="*/ 566569 h 842682"/>
              <a:gd name="connsiteX52" fmla="*/ 2936837 w 5195943"/>
              <a:gd name="connsiteY52" fmla="*/ 566569 h 842682"/>
              <a:gd name="connsiteX53" fmla="*/ 2936837 w 5195943"/>
              <a:gd name="connsiteY53" fmla="*/ 584498 h 842682"/>
              <a:gd name="connsiteX54" fmla="*/ 3223708 w 5195943"/>
              <a:gd name="connsiteY54" fmla="*/ 584498 h 842682"/>
              <a:gd name="connsiteX55" fmla="*/ 3223708 w 5195943"/>
              <a:gd name="connsiteY55" fmla="*/ 606014 h 842682"/>
              <a:gd name="connsiteX56" fmla="*/ 3388659 w 5195943"/>
              <a:gd name="connsiteY56" fmla="*/ 606014 h 842682"/>
              <a:gd name="connsiteX57" fmla="*/ 3388659 w 5195943"/>
              <a:gd name="connsiteY57" fmla="*/ 606014 h 842682"/>
              <a:gd name="connsiteX58" fmla="*/ 3388659 w 5195943"/>
              <a:gd name="connsiteY58" fmla="*/ 616771 h 842682"/>
              <a:gd name="connsiteX59" fmla="*/ 3607397 w 5195943"/>
              <a:gd name="connsiteY59" fmla="*/ 616771 h 842682"/>
              <a:gd name="connsiteX60" fmla="*/ 3607397 w 5195943"/>
              <a:gd name="connsiteY60" fmla="*/ 677731 h 842682"/>
              <a:gd name="connsiteX61" fmla="*/ 3750833 w 5195943"/>
              <a:gd name="connsiteY61" fmla="*/ 677731 h 842682"/>
              <a:gd name="connsiteX62" fmla="*/ 3750833 w 5195943"/>
              <a:gd name="connsiteY62" fmla="*/ 692075 h 842682"/>
              <a:gd name="connsiteX63" fmla="*/ 4274372 w 5195943"/>
              <a:gd name="connsiteY63" fmla="*/ 692075 h 842682"/>
              <a:gd name="connsiteX64" fmla="*/ 4274372 w 5195943"/>
              <a:gd name="connsiteY64" fmla="*/ 710004 h 842682"/>
              <a:gd name="connsiteX65" fmla="*/ 4428564 w 5195943"/>
              <a:gd name="connsiteY65" fmla="*/ 710004 h 842682"/>
              <a:gd name="connsiteX66" fmla="*/ 4428564 w 5195943"/>
              <a:gd name="connsiteY66" fmla="*/ 742277 h 842682"/>
              <a:gd name="connsiteX67" fmla="*/ 4589929 w 5195943"/>
              <a:gd name="connsiteY67" fmla="*/ 742277 h 842682"/>
              <a:gd name="connsiteX68" fmla="*/ 4589929 w 5195943"/>
              <a:gd name="connsiteY68" fmla="*/ 753035 h 842682"/>
              <a:gd name="connsiteX69" fmla="*/ 4672404 w 5195943"/>
              <a:gd name="connsiteY69" fmla="*/ 753035 h 842682"/>
              <a:gd name="connsiteX70" fmla="*/ 4672404 w 5195943"/>
              <a:gd name="connsiteY70" fmla="*/ 770964 h 842682"/>
              <a:gd name="connsiteX71" fmla="*/ 5099124 w 5195943"/>
              <a:gd name="connsiteY71" fmla="*/ 770964 h 842682"/>
              <a:gd name="connsiteX72" fmla="*/ 5099124 w 5195943"/>
              <a:gd name="connsiteY72" fmla="*/ 842682 h 842682"/>
              <a:gd name="connsiteX73" fmla="*/ 5195943 w 5195943"/>
              <a:gd name="connsiteY73" fmla="*/ 842682 h 84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195943" h="842682">
                <a:moveTo>
                  <a:pt x="0" y="0"/>
                </a:moveTo>
                <a:lnTo>
                  <a:pt x="197223" y="0"/>
                </a:lnTo>
                <a:lnTo>
                  <a:pt x="197223" y="0"/>
                </a:lnTo>
                <a:lnTo>
                  <a:pt x="304800" y="0"/>
                </a:lnTo>
                <a:lnTo>
                  <a:pt x="304800" y="50202"/>
                </a:lnTo>
                <a:lnTo>
                  <a:pt x="423134" y="50202"/>
                </a:lnTo>
                <a:lnTo>
                  <a:pt x="423134" y="75303"/>
                </a:lnTo>
                <a:lnTo>
                  <a:pt x="537882" y="75303"/>
                </a:lnTo>
                <a:lnTo>
                  <a:pt x="537882" y="103990"/>
                </a:lnTo>
                <a:lnTo>
                  <a:pt x="573741" y="103990"/>
                </a:lnTo>
                <a:lnTo>
                  <a:pt x="573741" y="136263"/>
                </a:lnTo>
                <a:lnTo>
                  <a:pt x="659802" y="136263"/>
                </a:lnTo>
                <a:lnTo>
                  <a:pt x="659802" y="161364"/>
                </a:lnTo>
                <a:lnTo>
                  <a:pt x="799652" y="161364"/>
                </a:lnTo>
                <a:lnTo>
                  <a:pt x="799652" y="193637"/>
                </a:lnTo>
                <a:lnTo>
                  <a:pt x="892884" y="193637"/>
                </a:lnTo>
                <a:lnTo>
                  <a:pt x="892884" y="233082"/>
                </a:lnTo>
                <a:lnTo>
                  <a:pt x="968188" y="233082"/>
                </a:lnTo>
                <a:lnTo>
                  <a:pt x="968188" y="251011"/>
                </a:lnTo>
                <a:lnTo>
                  <a:pt x="1014804" y="251011"/>
                </a:lnTo>
                <a:lnTo>
                  <a:pt x="1014804" y="272527"/>
                </a:lnTo>
                <a:lnTo>
                  <a:pt x="1125967" y="272527"/>
                </a:lnTo>
                <a:lnTo>
                  <a:pt x="1125967" y="283284"/>
                </a:lnTo>
                <a:lnTo>
                  <a:pt x="1215614" y="283284"/>
                </a:lnTo>
                <a:lnTo>
                  <a:pt x="1215614" y="301214"/>
                </a:lnTo>
                <a:lnTo>
                  <a:pt x="1294503" y="301214"/>
                </a:lnTo>
                <a:lnTo>
                  <a:pt x="1294503" y="333487"/>
                </a:lnTo>
                <a:lnTo>
                  <a:pt x="1319604" y="333487"/>
                </a:lnTo>
                <a:lnTo>
                  <a:pt x="1319604" y="333487"/>
                </a:lnTo>
                <a:lnTo>
                  <a:pt x="1330362" y="344245"/>
                </a:lnTo>
                <a:lnTo>
                  <a:pt x="1480969" y="344245"/>
                </a:lnTo>
                <a:lnTo>
                  <a:pt x="1480969" y="376517"/>
                </a:lnTo>
                <a:lnTo>
                  <a:pt x="1592132" y="376517"/>
                </a:lnTo>
                <a:lnTo>
                  <a:pt x="1592132" y="401618"/>
                </a:lnTo>
                <a:lnTo>
                  <a:pt x="1810870" y="401618"/>
                </a:lnTo>
                <a:lnTo>
                  <a:pt x="1810870" y="419548"/>
                </a:lnTo>
                <a:lnTo>
                  <a:pt x="1893346" y="419548"/>
                </a:lnTo>
                <a:lnTo>
                  <a:pt x="1893346" y="437477"/>
                </a:lnTo>
                <a:lnTo>
                  <a:pt x="1975821" y="437477"/>
                </a:lnTo>
                <a:lnTo>
                  <a:pt x="1975821" y="455407"/>
                </a:lnTo>
                <a:lnTo>
                  <a:pt x="2072640" y="455407"/>
                </a:lnTo>
                <a:lnTo>
                  <a:pt x="2072640" y="469750"/>
                </a:lnTo>
                <a:lnTo>
                  <a:pt x="2205317" y="469750"/>
                </a:lnTo>
                <a:lnTo>
                  <a:pt x="2205317" y="494851"/>
                </a:lnTo>
                <a:lnTo>
                  <a:pt x="2334409" y="494851"/>
                </a:lnTo>
                <a:lnTo>
                  <a:pt x="2334409" y="512781"/>
                </a:lnTo>
                <a:lnTo>
                  <a:pt x="2506532" y="512781"/>
                </a:lnTo>
                <a:lnTo>
                  <a:pt x="2506532" y="530710"/>
                </a:lnTo>
                <a:lnTo>
                  <a:pt x="2592593" y="530710"/>
                </a:lnTo>
                <a:lnTo>
                  <a:pt x="2592593" y="548640"/>
                </a:lnTo>
                <a:lnTo>
                  <a:pt x="2710927" y="548640"/>
                </a:lnTo>
                <a:lnTo>
                  <a:pt x="2710927" y="566569"/>
                </a:lnTo>
                <a:lnTo>
                  <a:pt x="2936837" y="566569"/>
                </a:lnTo>
                <a:lnTo>
                  <a:pt x="2936837" y="584498"/>
                </a:lnTo>
                <a:lnTo>
                  <a:pt x="3223708" y="584498"/>
                </a:lnTo>
                <a:lnTo>
                  <a:pt x="3223708" y="606014"/>
                </a:lnTo>
                <a:lnTo>
                  <a:pt x="3388659" y="606014"/>
                </a:lnTo>
                <a:lnTo>
                  <a:pt x="3388659" y="606014"/>
                </a:lnTo>
                <a:lnTo>
                  <a:pt x="3388659" y="616771"/>
                </a:lnTo>
                <a:lnTo>
                  <a:pt x="3607397" y="616771"/>
                </a:lnTo>
                <a:lnTo>
                  <a:pt x="3607397" y="677731"/>
                </a:lnTo>
                <a:lnTo>
                  <a:pt x="3750833" y="677731"/>
                </a:lnTo>
                <a:lnTo>
                  <a:pt x="3750833" y="692075"/>
                </a:lnTo>
                <a:lnTo>
                  <a:pt x="4274372" y="692075"/>
                </a:lnTo>
                <a:lnTo>
                  <a:pt x="4274372" y="710004"/>
                </a:lnTo>
                <a:lnTo>
                  <a:pt x="4428564" y="710004"/>
                </a:lnTo>
                <a:lnTo>
                  <a:pt x="4428564" y="742277"/>
                </a:lnTo>
                <a:lnTo>
                  <a:pt x="4589929" y="742277"/>
                </a:lnTo>
                <a:lnTo>
                  <a:pt x="4589929" y="753035"/>
                </a:lnTo>
                <a:lnTo>
                  <a:pt x="4672404" y="753035"/>
                </a:lnTo>
                <a:lnTo>
                  <a:pt x="4672404" y="770964"/>
                </a:lnTo>
                <a:lnTo>
                  <a:pt x="5099124" y="770964"/>
                </a:lnTo>
                <a:lnTo>
                  <a:pt x="5099124" y="842682"/>
                </a:lnTo>
                <a:lnTo>
                  <a:pt x="5195943" y="84268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66" name="Group 165">
            <a:extLst>
              <a:ext uri="{FF2B5EF4-FFF2-40B4-BE49-F238E27FC236}">
                <a16:creationId xmlns:a16="http://schemas.microsoft.com/office/drawing/2014/main" id="{795EEE54-8C1E-4006-B378-889E6F485E9F}"/>
              </a:ext>
            </a:extLst>
          </p:cNvPr>
          <p:cNvGrpSpPr/>
          <p:nvPr/>
        </p:nvGrpSpPr>
        <p:grpSpPr>
          <a:xfrm>
            <a:off x="3138631" y="1929369"/>
            <a:ext cx="5147155" cy="988309"/>
            <a:chOff x="3138631" y="1641697"/>
            <a:chExt cx="5147155" cy="988309"/>
          </a:xfrm>
        </p:grpSpPr>
        <p:cxnSp>
          <p:nvCxnSpPr>
            <p:cNvPr id="76" name="Straight Connector 75">
              <a:extLst>
                <a:ext uri="{FF2B5EF4-FFF2-40B4-BE49-F238E27FC236}">
                  <a16:creationId xmlns:a16="http://schemas.microsoft.com/office/drawing/2014/main" id="{AF1A88EA-3557-40A8-9B7F-C359D389021E}"/>
                </a:ext>
              </a:extLst>
            </p:cNvPr>
            <p:cNvCxnSpPr/>
            <p:nvPr/>
          </p:nvCxnSpPr>
          <p:spPr bwMode="auto">
            <a:xfrm>
              <a:off x="3138631" y="164392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358E0330-C089-4EAB-AF81-C427AC7E9B5F}"/>
                </a:ext>
              </a:extLst>
            </p:cNvPr>
            <p:cNvCxnSpPr>
              <a:cxnSpLocks/>
            </p:cNvCxnSpPr>
            <p:nvPr/>
          </p:nvCxnSpPr>
          <p:spPr bwMode="auto">
            <a:xfrm>
              <a:off x="3172697" y="1641697"/>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C0449136-E0AB-40DD-AAE4-653240AAA021}"/>
                </a:ext>
              </a:extLst>
            </p:cNvPr>
            <p:cNvCxnSpPr>
              <a:cxnSpLocks/>
            </p:cNvCxnSpPr>
            <p:nvPr/>
          </p:nvCxnSpPr>
          <p:spPr bwMode="auto">
            <a:xfrm>
              <a:off x="3213935" y="1644667"/>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E0640883-9382-4641-8D09-55D8D5F5D14C}"/>
                </a:ext>
              </a:extLst>
            </p:cNvPr>
            <p:cNvCxnSpPr>
              <a:cxnSpLocks/>
            </p:cNvCxnSpPr>
            <p:nvPr/>
          </p:nvCxnSpPr>
          <p:spPr bwMode="auto">
            <a:xfrm>
              <a:off x="3293452" y="1659885"/>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F610709-2BDA-4DA2-84BF-2EF6CD29CB76}"/>
                </a:ext>
              </a:extLst>
            </p:cNvPr>
            <p:cNvCxnSpPr>
              <a:cxnSpLocks/>
            </p:cNvCxnSpPr>
            <p:nvPr/>
          </p:nvCxnSpPr>
          <p:spPr bwMode="auto">
            <a:xfrm>
              <a:off x="3382851" y="167361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C3F5A890-45A0-4773-8A99-7EDEAB4CC92D}"/>
                </a:ext>
              </a:extLst>
            </p:cNvPr>
            <p:cNvCxnSpPr>
              <a:cxnSpLocks/>
            </p:cNvCxnSpPr>
            <p:nvPr/>
          </p:nvCxnSpPr>
          <p:spPr bwMode="auto">
            <a:xfrm>
              <a:off x="3453023" y="1707797"/>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12269F6-B244-4969-9585-E0A1E24372C2}"/>
                </a:ext>
              </a:extLst>
            </p:cNvPr>
            <p:cNvCxnSpPr>
              <a:cxnSpLocks/>
            </p:cNvCxnSpPr>
            <p:nvPr/>
          </p:nvCxnSpPr>
          <p:spPr bwMode="auto">
            <a:xfrm>
              <a:off x="3483503" y="1707797"/>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2F45C15-CAE2-4D18-B7BD-8E33FD558F4A}"/>
                </a:ext>
              </a:extLst>
            </p:cNvPr>
            <p:cNvCxnSpPr>
              <a:cxnSpLocks/>
            </p:cNvCxnSpPr>
            <p:nvPr/>
          </p:nvCxnSpPr>
          <p:spPr bwMode="auto">
            <a:xfrm>
              <a:off x="3566365" y="1725985"/>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9AEA810D-B0DC-4053-BB65-01D363ABA2B3}"/>
                </a:ext>
              </a:extLst>
            </p:cNvPr>
            <p:cNvCxnSpPr>
              <a:cxnSpLocks/>
            </p:cNvCxnSpPr>
            <p:nvPr/>
          </p:nvCxnSpPr>
          <p:spPr bwMode="auto">
            <a:xfrm>
              <a:off x="3590918" y="1725985"/>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AA49998-1551-4232-A9E8-0742927D36EF}"/>
                </a:ext>
              </a:extLst>
            </p:cNvPr>
            <p:cNvCxnSpPr>
              <a:cxnSpLocks/>
            </p:cNvCxnSpPr>
            <p:nvPr/>
          </p:nvCxnSpPr>
          <p:spPr bwMode="auto">
            <a:xfrm>
              <a:off x="3625146" y="173971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4D021FED-B8DF-44F4-8F67-D68EF6DD2DF6}"/>
                </a:ext>
              </a:extLst>
            </p:cNvPr>
            <p:cNvCxnSpPr>
              <a:cxnSpLocks/>
            </p:cNvCxnSpPr>
            <p:nvPr/>
          </p:nvCxnSpPr>
          <p:spPr bwMode="auto">
            <a:xfrm>
              <a:off x="3655626" y="175164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BEEE427-1768-48BB-8289-467341C6EE31}"/>
                </a:ext>
              </a:extLst>
            </p:cNvPr>
            <p:cNvCxnSpPr>
              <a:cxnSpLocks/>
            </p:cNvCxnSpPr>
            <p:nvPr/>
          </p:nvCxnSpPr>
          <p:spPr bwMode="auto">
            <a:xfrm>
              <a:off x="3686105" y="1776867"/>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9EC985E-B9D1-436D-86B6-EB8BF4E16C76}"/>
                </a:ext>
              </a:extLst>
            </p:cNvPr>
            <p:cNvCxnSpPr>
              <a:cxnSpLocks/>
            </p:cNvCxnSpPr>
            <p:nvPr/>
          </p:nvCxnSpPr>
          <p:spPr bwMode="auto">
            <a:xfrm>
              <a:off x="3734516" y="1786090"/>
              <a:ext cx="0" cy="132201"/>
            </a:xfrm>
            <a:prstGeom prst="line">
              <a:avLst/>
            </a:prstGeom>
            <a:noFill/>
            <a:ln w="38100"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01F2AC9-1DF3-45B9-9025-000C6EF6222A}"/>
                </a:ext>
              </a:extLst>
            </p:cNvPr>
            <p:cNvCxnSpPr>
              <a:cxnSpLocks/>
            </p:cNvCxnSpPr>
            <p:nvPr/>
          </p:nvCxnSpPr>
          <p:spPr bwMode="auto">
            <a:xfrm>
              <a:off x="3785418" y="180581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E026D0D-89A6-44A7-8EDA-CD8181C5C0EF}"/>
                </a:ext>
              </a:extLst>
            </p:cNvPr>
            <p:cNvCxnSpPr>
              <a:cxnSpLocks/>
            </p:cNvCxnSpPr>
            <p:nvPr/>
          </p:nvCxnSpPr>
          <p:spPr bwMode="auto">
            <a:xfrm>
              <a:off x="3858228" y="1827150"/>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1F2AADD-9C52-453D-B4E7-FF47E83D9F7A}"/>
                </a:ext>
              </a:extLst>
            </p:cNvPr>
            <p:cNvCxnSpPr>
              <a:cxnSpLocks/>
            </p:cNvCxnSpPr>
            <p:nvPr/>
          </p:nvCxnSpPr>
          <p:spPr bwMode="auto">
            <a:xfrm>
              <a:off x="3928152" y="183790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264AB34-E9BD-4C23-8F95-76E948BB8D5E}"/>
                </a:ext>
              </a:extLst>
            </p:cNvPr>
            <p:cNvCxnSpPr>
              <a:cxnSpLocks/>
            </p:cNvCxnSpPr>
            <p:nvPr/>
          </p:nvCxnSpPr>
          <p:spPr bwMode="auto">
            <a:xfrm>
              <a:off x="3987319" y="1848429"/>
              <a:ext cx="0" cy="132201"/>
            </a:xfrm>
            <a:prstGeom prst="line">
              <a:avLst/>
            </a:prstGeom>
            <a:noFill/>
            <a:ln w="76200"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452C6B25-07F9-44F5-B138-C083FE240604}"/>
                </a:ext>
              </a:extLst>
            </p:cNvPr>
            <p:cNvCxnSpPr>
              <a:cxnSpLocks/>
            </p:cNvCxnSpPr>
            <p:nvPr/>
          </p:nvCxnSpPr>
          <p:spPr bwMode="auto">
            <a:xfrm>
              <a:off x="4064416" y="188411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94250F52-D78F-4DF3-B249-EDE9997E8FAB}"/>
                </a:ext>
              </a:extLst>
            </p:cNvPr>
            <p:cNvCxnSpPr>
              <a:cxnSpLocks/>
            </p:cNvCxnSpPr>
            <p:nvPr/>
          </p:nvCxnSpPr>
          <p:spPr bwMode="auto">
            <a:xfrm>
              <a:off x="4112825" y="192134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F68FE496-4555-40FE-A5ED-98C6F0364AC9}"/>
                </a:ext>
              </a:extLst>
            </p:cNvPr>
            <p:cNvCxnSpPr>
              <a:cxnSpLocks/>
            </p:cNvCxnSpPr>
            <p:nvPr/>
          </p:nvCxnSpPr>
          <p:spPr bwMode="auto">
            <a:xfrm>
              <a:off x="4164820" y="192134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82DEEF91-5F16-4D23-A2D1-F42B2532DC8C}"/>
                </a:ext>
              </a:extLst>
            </p:cNvPr>
            <p:cNvCxnSpPr>
              <a:cxnSpLocks/>
            </p:cNvCxnSpPr>
            <p:nvPr/>
          </p:nvCxnSpPr>
          <p:spPr bwMode="auto">
            <a:xfrm>
              <a:off x="4191736" y="1934426"/>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82703BC-6364-4E6E-8760-41F2E8A571A7}"/>
                </a:ext>
              </a:extLst>
            </p:cNvPr>
            <p:cNvCxnSpPr>
              <a:cxnSpLocks/>
            </p:cNvCxnSpPr>
            <p:nvPr/>
          </p:nvCxnSpPr>
          <p:spPr bwMode="auto">
            <a:xfrm>
              <a:off x="4233163" y="1934425"/>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50A706C7-C873-4593-B6EA-D964517877F3}"/>
                </a:ext>
              </a:extLst>
            </p:cNvPr>
            <p:cNvCxnSpPr>
              <a:cxnSpLocks/>
            </p:cNvCxnSpPr>
            <p:nvPr/>
          </p:nvCxnSpPr>
          <p:spPr bwMode="auto">
            <a:xfrm>
              <a:off x="4313634" y="195935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36C1106-C18C-4032-BC74-9ADCBD980F3F}"/>
                </a:ext>
              </a:extLst>
            </p:cNvPr>
            <p:cNvCxnSpPr>
              <a:cxnSpLocks/>
            </p:cNvCxnSpPr>
            <p:nvPr/>
          </p:nvCxnSpPr>
          <p:spPr bwMode="auto">
            <a:xfrm>
              <a:off x="4383558" y="195935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B70A1B84-07BC-4820-AAB9-2EA704DB8AE3}"/>
                </a:ext>
              </a:extLst>
            </p:cNvPr>
            <p:cNvCxnSpPr>
              <a:cxnSpLocks/>
            </p:cNvCxnSpPr>
            <p:nvPr/>
          </p:nvCxnSpPr>
          <p:spPr bwMode="auto">
            <a:xfrm>
              <a:off x="4417625" y="1980630"/>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67220EFB-50B7-46ED-99A0-4A4A4E2E21A2}"/>
                </a:ext>
              </a:extLst>
            </p:cNvPr>
            <p:cNvCxnSpPr>
              <a:cxnSpLocks/>
            </p:cNvCxnSpPr>
            <p:nvPr/>
          </p:nvCxnSpPr>
          <p:spPr bwMode="auto">
            <a:xfrm>
              <a:off x="4484829" y="1997003"/>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CAA9C82C-C391-48A2-B138-9A52499F24A6}"/>
                </a:ext>
              </a:extLst>
            </p:cNvPr>
            <p:cNvCxnSpPr>
              <a:cxnSpLocks/>
            </p:cNvCxnSpPr>
            <p:nvPr/>
          </p:nvCxnSpPr>
          <p:spPr bwMode="auto">
            <a:xfrm>
              <a:off x="4520506" y="201036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45CDF798-EAB9-4CDC-B9CC-08E41BD5C382}"/>
                </a:ext>
              </a:extLst>
            </p:cNvPr>
            <p:cNvCxnSpPr>
              <a:cxnSpLocks/>
            </p:cNvCxnSpPr>
            <p:nvPr/>
          </p:nvCxnSpPr>
          <p:spPr bwMode="auto">
            <a:xfrm>
              <a:off x="4573610" y="201036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988E527-E78D-40DB-9380-4468320338DB}"/>
                </a:ext>
              </a:extLst>
            </p:cNvPr>
            <p:cNvCxnSpPr>
              <a:cxnSpLocks/>
            </p:cNvCxnSpPr>
            <p:nvPr/>
          </p:nvCxnSpPr>
          <p:spPr bwMode="auto">
            <a:xfrm>
              <a:off x="4600504" y="2011346"/>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2BF59E6B-A5F8-4428-A921-6FAA6124E66F}"/>
                </a:ext>
              </a:extLst>
            </p:cNvPr>
            <p:cNvCxnSpPr>
              <a:cxnSpLocks/>
            </p:cNvCxnSpPr>
            <p:nvPr/>
          </p:nvCxnSpPr>
          <p:spPr bwMode="auto">
            <a:xfrm>
              <a:off x="4660650" y="203205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FFFE8A44-D4CA-4437-B2F9-EFDC7B430FCA}"/>
                </a:ext>
              </a:extLst>
            </p:cNvPr>
            <p:cNvCxnSpPr>
              <a:cxnSpLocks/>
            </p:cNvCxnSpPr>
            <p:nvPr/>
          </p:nvCxnSpPr>
          <p:spPr bwMode="auto">
            <a:xfrm>
              <a:off x="4704159" y="2046730"/>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229B3CD-7E40-4A93-B85A-F0BF80264995}"/>
                </a:ext>
              </a:extLst>
            </p:cNvPr>
            <p:cNvCxnSpPr>
              <a:cxnSpLocks/>
            </p:cNvCxnSpPr>
            <p:nvPr/>
          </p:nvCxnSpPr>
          <p:spPr bwMode="auto">
            <a:xfrm>
              <a:off x="4749318" y="205354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DEF330A6-DBF4-4E2F-920C-A3A1C48B42D1}"/>
                </a:ext>
              </a:extLst>
            </p:cNvPr>
            <p:cNvCxnSpPr>
              <a:cxnSpLocks/>
            </p:cNvCxnSpPr>
            <p:nvPr/>
          </p:nvCxnSpPr>
          <p:spPr bwMode="auto">
            <a:xfrm>
              <a:off x="4786970" y="2063103"/>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EDA5DFBE-BDEB-4A17-9B4E-ADF2EDFFD89A}"/>
                </a:ext>
              </a:extLst>
            </p:cNvPr>
            <p:cNvCxnSpPr>
              <a:cxnSpLocks/>
            </p:cNvCxnSpPr>
            <p:nvPr/>
          </p:nvCxnSpPr>
          <p:spPr bwMode="auto">
            <a:xfrm>
              <a:off x="4824621" y="2063102"/>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FBB7372F-D65E-4313-B7B1-9805AA1BA27F}"/>
                </a:ext>
              </a:extLst>
            </p:cNvPr>
            <p:cNvCxnSpPr>
              <a:cxnSpLocks/>
            </p:cNvCxnSpPr>
            <p:nvPr/>
          </p:nvCxnSpPr>
          <p:spPr bwMode="auto">
            <a:xfrm>
              <a:off x="4862273" y="206310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DB32AB95-C808-4762-AD63-4B9A7FBE32CA}"/>
                </a:ext>
              </a:extLst>
            </p:cNvPr>
            <p:cNvCxnSpPr>
              <a:cxnSpLocks/>
            </p:cNvCxnSpPr>
            <p:nvPr/>
          </p:nvCxnSpPr>
          <p:spPr bwMode="auto">
            <a:xfrm>
              <a:off x="4888984" y="2063100"/>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271CDB98-C9D8-481D-B4E5-92A3D1742C67}"/>
                </a:ext>
              </a:extLst>
            </p:cNvPr>
            <p:cNvCxnSpPr>
              <a:cxnSpLocks/>
            </p:cNvCxnSpPr>
            <p:nvPr/>
          </p:nvCxnSpPr>
          <p:spPr bwMode="auto">
            <a:xfrm>
              <a:off x="5027224" y="208599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B577797-5673-4960-8D35-DC2EF01BA990}"/>
                </a:ext>
              </a:extLst>
            </p:cNvPr>
            <p:cNvCxnSpPr>
              <a:cxnSpLocks/>
            </p:cNvCxnSpPr>
            <p:nvPr/>
          </p:nvCxnSpPr>
          <p:spPr bwMode="auto">
            <a:xfrm>
              <a:off x="5126449" y="210924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B9DADBBF-50F2-4235-978C-526CB7608997}"/>
                </a:ext>
              </a:extLst>
            </p:cNvPr>
            <p:cNvCxnSpPr>
              <a:cxnSpLocks/>
            </p:cNvCxnSpPr>
            <p:nvPr/>
          </p:nvCxnSpPr>
          <p:spPr bwMode="auto">
            <a:xfrm>
              <a:off x="5181416" y="2119649"/>
              <a:ext cx="0" cy="132201"/>
            </a:xfrm>
            <a:prstGeom prst="line">
              <a:avLst/>
            </a:prstGeom>
            <a:noFill/>
            <a:ln w="38100"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E89BE4E-09B9-4579-9688-8D55EE10E339}"/>
                </a:ext>
              </a:extLst>
            </p:cNvPr>
            <p:cNvCxnSpPr>
              <a:cxnSpLocks/>
            </p:cNvCxnSpPr>
            <p:nvPr/>
          </p:nvCxnSpPr>
          <p:spPr bwMode="auto">
            <a:xfrm>
              <a:off x="5254927" y="212561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17E87A87-AFDF-4585-8FCF-5B8A4A07EB34}"/>
                </a:ext>
              </a:extLst>
            </p:cNvPr>
            <p:cNvCxnSpPr>
              <a:cxnSpLocks/>
            </p:cNvCxnSpPr>
            <p:nvPr/>
          </p:nvCxnSpPr>
          <p:spPr bwMode="auto">
            <a:xfrm>
              <a:off x="5292579" y="2125420"/>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FE90A0B2-A724-4500-A3EC-9556B1996D99}"/>
                </a:ext>
              </a:extLst>
            </p:cNvPr>
            <p:cNvCxnSpPr>
              <a:cxnSpLocks/>
            </p:cNvCxnSpPr>
            <p:nvPr/>
          </p:nvCxnSpPr>
          <p:spPr bwMode="auto">
            <a:xfrm>
              <a:off x="5308532" y="212561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1068AA52-B7F1-47CD-9502-EE8E5AF462BA}"/>
                </a:ext>
              </a:extLst>
            </p:cNvPr>
            <p:cNvCxnSpPr>
              <a:cxnSpLocks/>
            </p:cNvCxnSpPr>
            <p:nvPr/>
          </p:nvCxnSpPr>
          <p:spPr bwMode="auto">
            <a:xfrm>
              <a:off x="5353764" y="2142565"/>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160640DB-ED77-47C4-9CF2-357389D3F804}"/>
                </a:ext>
              </a:extLst>
            </p:cNvPr>
            <p:cNvCxnSpPr>
              <a:cxnSpLocks/>
            </p:cNvCxnSpPr>
            <p:nvPr/>
          </p:nvCxnSpPr>
          <p:spPr bwMode="auto">
            <a:xfrm>
              <a:off x="5394777" y="215209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14119BD-9E23-4F16-841D-796BE0C5EA72}"/>
                </a:ext>
              </a:extLst>
            </p:cNvPr>
            <p:cNvCxnSpPr>
              <a:cxnSpLocks/>
            </p:cNvCxnSpPr>
            <p:nvPr/>
          </p:nvCxnSpPr>
          <p:spPr bwMode="auto">
            <a:xfrm>
              <a:off x="5608072" y="217534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A47940EE-861A-408F-9A44-41303647B1AD}"/>
                </a:ext>
              </a:extLst>
            </p:cNvPr>
            <p:cNvCxnSpPr>
              <a:cxnSpLocks/>
            </p:cNvCxnSpPr>
            <p:nvPr/>
          </p:nvCxnSpPr>
          <p:spPr bwMode="auto">
            <a:xfrm>
              <a:off x="5663718" y="218574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68EBABD-0DC7-406A-BA09-A189A8D35649}"/>
                </a:ext>
              </a:extLst>
            </p:cNvPr>
            <p:cNvCxnSpPr>
              <a:cxnSpLocks/>
            </p:cNvCxnSpPr>
            <p:nvPr/>
          </p:nvCxnSpPr>
          <p:spPr bwMode="auto">
            <a:xfrm>
              <a:off x="5710517" y="219530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13A81BB-6BF8-42DE-A3A7-6EEA8D23BF68}"/>
                </a:ext>
              </a:extLst>
            </p:cNvPr>
            <p:cNvCxnSpPr>
              <a:cxnSpLocks/>
            </p:cNvCxnSpPr>
            <p:nvPr/>
          </p:nvCxnSpPr>
          <p:spPr bwMode="auto">
            <a:xfrm>
              <a:off x="5755341" y="2203833"/>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0F5789C-CD9A-4300-89C6-42E32D036AFA}"/>
                </a:ext>
              </a:extLst>
            </p:cNvPr>
            <p:cNvCxnSpPr>
              <a:cxnSpLocks/>
            </p:cNvCxnSpPr>
            <p:nvPr/>
          </p:nvCxnSpPr>
          <p:spPr bwMode="auto">
            <a:xfrm>
              <a:off x="5801706" y="220437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BDE8BA7-0037-4CAF-AF9E-761CF8CF345E}"/>
                </a:ext>
              </a:extLst>
            </p:cNvPr>
            <p:cNvCxnSpPr>
              <a:cxnSpLocks/>
            </p:cNvCxnSpPr>
            <p:nvPr/>
          </p:nvCxnSpPr>
          <p:spPr bwMode="auto">
            <a:xfrm>
              <a:off x="5853769" y="2211005"/>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CB68D86F-BAD5-4274-B6EF-581824FE5425}"/>
                </a:ext>
              </a:extLst>
            </p:cNvPr>
            <p:cNvCxnSpPr>
              <a:cxnSpLocks/>
            </p:cNvCxnSpPr>
            <p:nvPr/>
          </p:nvCxnSpPr>
          <p:spPr bwMode="auto">
            <a:xfrm>
              <a:off x="5898592" y="2214590"/>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CA18D02A-3B70-4561-A333-8272E98E4B39}"/>
                </a:ext>
              </a:extLst>
            </p:cNvPr>
            <p:cNvCxnSpPr>
              <a:cxnSpLocks/>
            </p:cNvCxnSpPr>
            <p:nvPr/>
          </p:nvCxnSpPr>
          <p:spPr bwMode="auto">
            <a:xfrm>
              <a:off x="6007337" y="221819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109D15E8-F981-4536-A5E7-0539D1FA4E96}"/>
                </a:ext>
              </a:extLst>
            </p:cNvPr>
            <p:cNvCxnSpPr>
              <a:cxnSpLocks/>
            </p:cNvCxnSpPr>
            <p:nvPr/>
          </p:nvCxnSpPr>
          <p:spPr bwMode="auto">
            <a:xfrm>
              <a:off x="6114755" y="222715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42E88B66-F2C0-460E-AB05-E2C5E6729B9A}"/>
                </a:ext>
              </a:extLst>
            </p:cNvPr>
            <p:cNvCxnSpPr>
              <a:cxnSpLocks/>
            </p:cNvCxnSpPr>
            <p:nvPr/>
          </p:nvCxnSpPr>
          <p:spPr bwMode="auto">
            <a:xfrm>
              <a:off x="6154983" y="2223572"/>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66679EE0-480E-4CD1-A310-8EA2511FD920}"/>
                </a:ext>
              </a:extLst>
            </p:cNvPr>
            <p:cNvCxnSpPr>
              <a:cxnSpLocks/>
            </p:cNvCxnSpPr>
            <p:nvPr/>
          </p:nvCxnSpPr>
          <p:spPr bwMode="auto">
            <a:xfrm>
              <a:off x="6241644" y="2234383"/>
              <a:ext cx="0" cy="132201"/>
            </a:xfrm>
            <a:prstGeom prst="line">
              <a:avLst/>
            </a:prstGeom>
            <a:noFill/>
            <a:ln w="57150"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F6E18D93-BA2F-47A8-8727-518440EB842B}"/>
                </a:ext>
              </a:extLst>
            </p:cNvPr>
            <p:cNvCxnSpPr>
              <a:cxnSpLocks/>
            </p:cNvCxnSpPr>
            <p:nvPr/>
          </p:nvCxnSpPr>
          <p:spPr bwMode="auto">
            <a:xfrm>
              <a:off x="6302004" y="224474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9F430734-026F-463B-ADD8-16E588A20A27}"/>
                </a:ext>
              </a:extLst>
            </p:cNvPr>
            <p:cNvCxnSpPr>
              <a:cxnSpLocks/>
            </p:cNvCxnSpPr>
            <p:nvPr/>
          </p:nvCxnSpPr>
          <p:spPr bwMode="auto">
            <a:xfrm>
              <a:off x="6339656" y="224474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7AD2ECA0-D794-4DC0-AD4C-ED702379A019}"/>
                </a:ext>
              </a:extLst>
            </p:cNvPr>
            <p:cNvCxnSpPr>
              <a:cxnSpLocks/>
            </p:cNvCxnSpPr>
            <p:nvPr/>
          </p:nvCxnSpPr>
          <p:spPr bwMode="auto">
            <a:xfrm>
              <a:off x="6391984" y="225566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4A97B44F-7333-4983-A4EA-2BEF8EB0EDAA}"/>
                </a:ext>
              </a:extLst>
            </p:cNvPr>
            <p:cNvCxnSpPr>
              <a:cxnSpLocks/>
            </p:cNvCxnSpPr>
            <p:nvPr/>
          </p:nvCxnSpPr>
          <p:spPr bwMode="auto">
            <a:xfrm>
              <a:off x="6428464" y="2255661"/>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109A073F-FF55-453E-B94F-05EFDB0D845B}"/>
                </a:ext>
              </a:extLst>
            </p:cNvPr>
            <p:cNvCxnSpPr>
              <a:cxnSpLocks/>
            </p:cNvCxnSpPr>
            <p:nvPr/>
          </p:nvCxnSpPr>
          <p:spPr bwMode="auto">
            <a:xfrm>
              <a:off x="5954173" y="2214590"/>
              <a:ext cx="0" cy="132201"/>
            </a:xfrm>
            <a:prstGeom prst="line">
              <a:avLst/>
            </a:prstGeom>
            <a:noFill/>
            <a:ln w="38100"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C641121F-510B-46C0-A853-E6B9792544F0}"/>
                </a:ext>
              </a:extLst>
            </p:cNvPr>
            <p:cNvCxnSpPr>
              <a:cxnSpLocks/>
            </p:cNvCxnSpPr>
            <p:nvPr/>
          </p:nvCxnSpPr>
          <p:spPr bwMode="auto">
            <a:xfrm>
              <a:off x="6494731" y="2270074"/>
              <a:ext cx="0" cy="132201"/>
            </a:xfrm>
            <a:prstGeom prst="line">
              <a:avLst/>
            </a:prstGeom>
            <a:noFill/>
            <a:ln w="57150"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2C03101D-4666-479E-9228-399B34FAE9F5}"/>
                </a:ext>
              </a:extLst>
            </p:cNvPr>
            <p:cNvCxnSpPr>
              <a:cxnSpLocks/>
            </p:cNvCxnSpPr>
            <p:nvPr/>
          </p:nvCxnSpPr>
          <p:spPr bwMode="auto">
            <a:xfrm>
              <a:off x="6571545" y="2269933"/>
              <a:ext cx="0" cy="132201"/>
            </a:xfrm>
            <a:prstGeom prst="line">
              <a:avLst/>
            </a:prstGeom>
            <a:noFill/>
            <a:ln w="76200"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404AFBEF-6BF7-42D1-A991-54BBCAC9A1A4}"/>
                </a:ext>
              </a:extLst>
            </p:cNvPr>
            <p:cNvCxnSpPr>
              <a:cxnSpLocks/>
            </p:cNvCxnSpPr>
            <p:nvPr/>
          </p:nvCxnSpPr>
          <p:spPr bwMode="auto">
            <a:xfrm>
              <a:off x="6646065" y="2269933"/>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7673BEF-FC9B-49F0-978E-12D651A6A978}"/>
                </a:ext>
              </a:extLst>
            </p:cNvPr>
            <p:cNvCxnSpPr>
              <a:cxnSpLocks/>
            </p:cNvCxnSpPr>
            <p:nvPr/>
          </p:nvCxnSpPr>
          <p:spPr bwMode="auto">
            <a:xfrm>
              <a:off x="6712588" y="228871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41BEB31C-C660-4DFD-899F-5CF534A74FE9}"/>
                </a:ext>
              </a:extLst>
            </p:cNvPr>
            <p:cNvCxnSpPr>
              <a:cxnSpLocks/>
            </p:cNvCxnSpPr>
            <p:nvPr/>
          </p:nvCxnSpPr>
          <p:spPr bwMode="auto">
            <a:xfrm>
              <a:off x="6739482" y="231084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3AB353F8-42F7-46E8-92FC-9DFB0EA76F53}"/>
                </a:ext>
              </a:extLst>
            </p:cNvPr>
            <p:cNvCxnSpPr>
              <a:cxnSpLocks/>
            </p:cNvCxnSpPr>
            <p:nvPr/>
          </p:nvCxnSpPr>
          <p:spPr bwMode="auto">
            <a:xfrm>
              <a:off x="6777134" y="233398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BE2E999-89D8-4F34-A9D6-FE4F4C3B3E47}"/>
                </a:ext>
              </a:extLst>
            </p:cNvPr>
            <p:cNvCxnSpPr>
              <a:cxnSpLocks/>
            </p:cNvCxnSpPr>
            <p:nvPr/>
          </p:nvCxnSpPr>
          <p:spPr bwMode="auto">
            <a:xfrm>
              <a:off x="6940291" y="234680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B5EA8C6F-4D29-45D8-8017-AC1D012A79CE}"/>
                </a:ext>
              </a:extLst>
            </p:cNvPr>
            <p:cNvCxnSpPr>
              <a:cxnSpLocks/>
            </p:cNvCxnSpPr>
            <p:nvPr/>
          </p:nvCxnSpPr>
          <p:spPr bwMode="auto">
            <a:xfrm>
              <a:off x="6995873" y="234680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350832D-1886-4AA4-AB60-86F69407EC31}"/>
                </a:ext>
              </a:extLst>
            </p:cNvPr>
            <p:cNvCxnSpPr>
              <a:cxnSpLocks/>
            </p:cNvCxnSpPr>
            <p:nvPr/>
          </p:nvCxnSpPr>
          <p:spPr bwMode="auto">
            <a:xfrm>
              <a:off x="7040696" y="234680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4C19A353-393F-4665-A90D-6C82BA6512C4}"/>
                </a:ext>
              </a:extLst>
            </p:cNvPr>
            <p:cNvCxnSpPr>
              <a:cxnSpLocks/>
            </p:cNvCxnSpPr>
            <p:nvPr/>
          </p:nvCxnSpPr>
          <p:spPr bwMode="auto">
            <a:xfrm>
              <a:off x="7095464" y="2345723"/>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E2911244-A50C-4D5E-A084-58A372BF5078}"/>
                </a:ext>
              </a:extLst>
            </p:cNvPr>
            <p:cNvCxnSpPr>
              <a:cxnSpLocks/>
            </p:cNvCxnSpPr>
            <p:nvPr/>
          </p:nvCxnSpPr>
          <p:spPr bwMode="auto">
            <a:xfrm>
              <a:off x="7237920" y="234930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CED0AFAD-B056-41C2-A708-CD110C9135B4}"/>
                </a:ext>
              </a:extLst>
            </p:cNvPr>
            <p:cNvCxnSpPr>
              <a:cxnSpLocks/>
            </p:cNvCxnSpPr>
            <p:nvPr/>
          </p:nvCxnSpPr>
          <p:spPr bwMode="auto">
            <a:xfrm>
              <a:off x="7284439" y="234930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02D79993-D064-45A6-A010-C8D8A0D9A94E}"/>
                </a:ext>
              </a:extLst>
            </p:cNvPr>
            <p:cNvCxnSpPr>
              <a:cxnSpLocks/>
            </p:cNvCxnSpPr>
            <p:nvPr/>
          </p:nvCxnSpPr>
          <p:spPr bwMode="auto">
            <a:xfrm>
              <a:off x="7368706" y="2350395"/>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80C2D92A-24CC-4723-8097-7D489DEEA638}"/>
                </a:ext>
              </a:extLst>
            </p:cNvPr>
            <p:cNvCxnSpPr>
              <a:cxnSpLocks/>
            </p:cNvCxnSpPr>
            <p:nvPr/>
          </p:nvCxnSpPr>
          <p:spPr bwMode="auto">
            <a:xfrm>
              <a:off x="7474281" y="2359359"/>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D6A4DECB-C3B3-4946-9818-EEFEA66D2804}"/>
                </a:ext>
              </a:extLst>
            </p:cNvPr>
            <p:cNvCxnSpPr>
              <a:cxnSpLocks/>
            </p:cNvCxnSpPr>
            <p:nvPr/>
          </p:nvCxnSpPr>
          <p:spPr bwMode="auto">
            <a:xfrm>
              <a:off x="7514033" y="2376948"/>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7C8CCC2-22EF-4F2E-9E47-11834040F5EB}"/>
                </a:ext>
              </a:extLst>
            </p:cNvPr>
            <p:cNvCxnSpPr>
              <a:cxnSpLocks/>
            </p:cNvCxnSpPr>
            <p:nvPr/>
          </p:nvCxnSpPr>
          <p:spPr bwMode="auto">
            <a:xfrm>
              <a:off x="7540928" y="2380690"/>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E5F38E99-AB81-4714-BB67-8EFE8255665C}"/>
                </a:ext>
              </a:extLst>
            </p:cNvPr>
            <p:cNvCxnSpPr>
              <a:cxnSpLocks/>
            </p:cNvCxnSpPr>
            <p:nvPr/>
          </p:nvCxnSpPr>
          <p:spPr bwMode="auto">
            <a:xfrm>
              <a:off x="7587420" y="2387862"/>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18AF2D71-5D53-491D-B4C9-CF579AA7D9C8}"/>
                </a:ext>
              </a:extLst>
            </p:cNvPr>
            <p:cNvCxnSpPr>
              <a:cxnSpLocks/>
            </p:cNvCxnSpPr>
            <p:nvPr/>
          </p:nvCxnSpPr>
          <p:spPr bwMode="auto">
            <a:xfrm>
              <a:off x="7623096" y="2387862"/>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900007A4-611C-4109-A639-E076BDA287D2}"/>
                </a:ext>
              </a:extLst>
            </p:cNvPr>
            <p:cNvCxnSpPr>
              <a:cxnSpLocks/>
            </p:cNvCxnSpPr>
            <p:nvPr/>
          </p:nvCxnSpPr>
          <p:spPr bwMode="auto">
            <a:xfrm>
              <a:off x="7747820" y="2403674"/>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99DDC7F4-87B6-4E22-959D-B67865285B87}"/>
                </a:ext>
              </a:extLst>
            </p:cNvPr>
            <p:cNvCxnSpPr>
              <a:cxnSpLocks/>
            </p:cNvCxnSpPr>
            <p:nvPr/>
          </p:nvCxnSpPr>
          <p:spPr bwMode="auto">
            <a:xfrm>
              <a:off x="7801772" y="2410846"/>
              <a:ext cx="0" cy="132201"/>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15B9E037-70E3-407F-ADD1-1F03C4A0E948}"/>
                </a:ext>
              </a:extLst>
            </p:cNvPr>
            <p:cNvCxnSpPr>
              <a:cxnSpLocks/>
            </p:cNvCxnSpPr>
            <p:nvPr/>
          </p:nvCxnSpPr>
          <p:spPr bwMode="auto">
            <a:xfrm>
              <a:off x="7910872" y="2420920"/>
              <a:ext cx="0" cy="132201"/>
            </a:xfrm>
            <a:prstGeom prst="line">
              <a:avLst/>
            </a:prstGeom>
            <a:noFill/>
            <a:ln w="76200"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F1949296-61CF-4407-8C3B-3338AA090D16}"/>
                </a:ext>
              </a:extLst>
            </p:cNvPr>
            <p:cNvCxnSpPr>
              <a:cxnSpLocks/>
            </p:cNvCxnSpPr>
            <p:nvPr/>
          </p:nvCxnSpPr>
          <p:spPr bwMode="auto">
            <a:xfrm>
              <a:off x="7980797" y="2420919"/>
              <a:ext cx="0" cy="132201"/>
            </a:xfrm>
            <a:prstGeom prst="line">
              <a:avLst/>
            </a:prstGeom>
            <a:noFill/>
            <a:ln w="76200"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CD81C9EC-916A-4524-9CDC-3FB718C033FD}"/>
                </a:ext>
              </a:extLst>
            </p:cNvPr>
            <p:cNvCxnSpPr>
              <a:cxnSpLocks/>
            </p:cNvCxnSpPr>
            <p:nvPr/>
          </p:nvCxnSpPr>
          <p:spPr bwMode="auto">
            <a:xfrm>
              <a:off x="8059169" y="2420919"/>
              <a:ext cx="0" cy="132201"/>
            </a:xfrm>
            <a:prstGeom prst="line">
              <a:avLst/>
            </a:prstGeom>
            <a:noFill/>
            <a:ln w="76200"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67DFA2E-5861-43A8-81CB-2637963286D2}"/>
                </a:ext>
              </a:extLst>
            </p:cNvPr>
            <p:cNvCxnSpPr>
              <a:cxnSpLocks/>
            </p:cNvCxnSpPr>
            <p:nvPr/>
          </p:nvCxnSpPr>
          <p:spPr bwMode="auto">
            <a:xfrm>
              <a:off x="8129644" y="2421449"/>
              <a:ext cx="0" cy="132201"/>
            </a:xfrm>
            <a:prstGeom prst="line">
              <a:avLst/>
            </a:prstGeom>
            <a:noFill/>
            <a:ln w="76200"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354BD250-6912-459D-9A0A-291990F18AC3}"/>
                </a:ext>
              </a:extLst>
            </p:cNvPr>
            <p:cNvCxnSpPr>
              <a:cxnSpLocks/>
            </p:cNvCxnSpPr>
            <p:nvPr/>
          </p:nvCxnSpPr>
          <p:spPr bwMode="auto">
            <a:xfrm>
              <a:off x="8185393" y="2422189"/>
              <a:ext cx="0" cy="132201"/>
            </a:xfrm>
            <a:prstGeom prst="line">
              <a:avLst/>
            </a:prstGeom>
            <a:noFill/>
            <a:ln w="76200"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6963BB70-DBDA-43EC-A3A7-654F120E3D47}"/>
                </a:ext>
              </a:extLst>
            </p:cNvPr>
            <p:cNvCxnSpPr>
              <a:cxnSpLocks/>
            </p:cNvCxnSpPr>
            <p:nvPr/>
          </p:nvCxnSpPr>
          <p:spPr bwMode="auto">
            <a:xfrm>
              <a:off x="8228894" y="2497805"/>
              <a:ext cx="0" cy="132201"/>
            </a:xfrm>
            <a:prstGeom prst="line">
              <a:avLst/>
            </a:prstGeom>
            <a:noFill/>
            <a:ln w="76200"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0F0B8D69-7614-4CB7-A8B7-4CE7D9D98EC7}"/>
                </a:ext>
              </a:extLst>
            </p:cNvPr>
            <p:cNvCxnSpPr>
              <a:cxnSpLocks/>
            </p:cNvCxnSpPr>
            <p:nvPr/>
          </p:nvCxnSpPr>
          <p:spPr bwMode="auto">
            <a:xfrm>
              <a:off x="8285786" y="2497805"/>
              <a:ext cx="0" cy="132201"/>
            </a:xfrm>
            <a:prstGeom prst="line">
              <a:avLst/>
            </a:prstGeom>
            <a:noFill/>
            <a:ln w="76200"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2061326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3">
            <a:extLst>
              <a:ext uri="{FF2B5EF4-FFF2-40B4-BE49-F238E27FC236}">
                <a16:creationId xmlns:a16="http://schemas.microsoft.com/office/drawing/2014/main" id="{6241114E-904E-4AE6-AC10-DBB3E6BE156F}"/>
              </a:ext>
            </a:extLst>
          </p:cNvPr>
          <p:cNvSpPr txBox="1">
            <a:spLocks noChangeArrowheads="1"/>
          </p:cNvSpPr>
          <p:nvPr/>
        </p:nvSpPr>
        <p:spPr bwMode="auto">
          <a:xfrm>
            <a:off x="2679701" y="76200"/>
            <a:ext cx="8143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a:solidFill>
                  <a:schemeClr val="tx1"/>
                </a:solidFill>
                <a:latin typeface="Arial" panose="020B0604020202020204" pitchFamily="34" charset="0"/>
                <a:cs typeface="Arial" panose="020B0604020202020204" pitchFamily="34" charset="0"/>
              </a:defRPr>
            </a:lvl1pPr>
            <a:lvl2pPr marL="742950" indent="-285750" defTabSz="457200">
              <a:defRPr>
                <a:solidFill>
                  <a:schemeClr val="tx1"/>
                </a:solidFill>
                <a:latin typeface="Arial" panose="020B0604020202020204" pitchFamily="34" charset="0"/>
                <a:cs typeface="Arial" panose="020B0604020202020204" pitchFamily="34" charset="0"/>
              </a:defRPr>
            </a:lvl2pPr>
            <a:lvl3pPr marL="1143000" indent="-228600" defTabSz="457200">
              <a:defRPr>
                <a:solidFill>
                  <a:schemeClr val="tx1"/>
                </a:solidFill>
                <a:latin typeface="Arial" panose="020B0604020202020204" pitchFamily="34" charset="0"/>
                <a:cs typeface="Arial" panose="020B0604020202020204" pitchFamily="34" charset="0"/>
              </a:defRPr>
            </a:lvl3pPr>
            <a:lvl4pPr marL="1600200" indent="-228600" defTabSz="457200">
              <a:defRPr>
                <a:solidFill>
                  <a:schemeClr val="tx1"/>
                </a:solidFill>
                <a:latin typeface="Arial" panose="020B0604020202020204" pitchFamily="34" charset="0"/>
                <a:cs typeface="Arial" panose="020B0604020202020204" pitchFamily="34" charset="0"/>
              </a:defRPr>
            </a:lvl4pPr>
            <a:lvl5pPr marL="2057400" indent="-228600" defTabSz="45720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base" latinLnBrk="0" hangingPunct="1">
              <a:lnSpc>
                <a:spcPct val="85000"/>
              </a:lnSpc>
              <a:spcBef>
                <a:spcPct val="0"/>
              </a:spcBef>
              <a:spcAft>
                <a:spcPct val="0"/>
              </a:spcAft>
              <a:buClrTx/>
              <a:buSzTx/>
              <a:buFontTx/>
              <a:buNone/>
              <a:tabLst/>
              <a:defRPr/>
            </a:pPr>
            <a:endParaRPr kumimoji="0" lang="en-US" altLang="en-US" sz="3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
        <p:nvSpPr>
          <p:cNvPr id="11271" name="Title 1">
            <a:extLst>
              <a:ext uri="{FF2B5EF4-FFF2-40B4-BE49-F238E27FC236}">
                <a16:creationId xmlns:a16="http://schemas.microsoft.com/office/drawing/2014/main" id="{CF041B0A-3C68-48AC-80C6-F660992232DF}"/>
              </a:ext>
            </a:extLst>
          </p:cNvPr>
          <p:cNvSpPr>
            <a:spLocks noGrp="1"/>
          </p:cNvSpPr>
          <p:nvPr>
            <p:ph type="title"/>
          </p:nvPr>
        </p:nvSpPr>
        <p:spPr/>
        <p:txBody>
          <a:bodyPr/>
          <a:lstStyle/>
          <a:p>
            <a:r>
              <a:rPr lang="en-US" altLang="en-US" dirty="0"/>
              <a:t>ENESTnd 10-Yr Update: Cumulative Incidence of MMR in CP-CML With Nilotinib vs Imatinib</a:t>
            </a:r>
          </a:p>
        </p:txBody>
      </p:sp>
      <p:sp>
        <p:nvSpPr>
          <p:cNvPr id="79" name="Content Placeholder 2">
            <a:extLst>
              <a:ext uri="{FF2B5EF4-FFF2-40B4-BE49-F238E27FC236}">
                <a16:creationId xmlns:a16="http://schemas.microsoft.com/office/drawing/2014/main" id="{8CB0B2B2-3B3C-405D-AAB7-3788A6364DD7}"/>
              </a:ext>
            </a:extLst>
          </p:cNvPr>
          <p:cNvSpPr>
            <a:spLocks noGrp="1"/>
          </p:cNvSpPr>
          <p:nvPr>
            <p:ph idx="1"/>
          </p:nvPr>
        </p:nvSpPr>
        <p:spPr/>
        <p:txBody>
          <a:bodyPr/>
          <a:lstStyle/>
          <a:p>
            <a:r>
              <a:rPr lang="en-US" dirty="0"/>
              <a:t>Randomized open-label, multicenter phase III study (N = 846)</a:t>
            </a:r>
          </a:p>
        </p:txBody>
      </p:sp>
      <p:sp>
        <p:nvSpPr>
          <p:cNvPr id="60" name="Rectangle 59">
            <a:extLst>
              <a:ext uri="{FF2B5EF4-FFF2-40B4-BE49-F238E27FC236}">
                <a16:creationId xmlns:a16="http://schemas.microsoft.com/office/drawing/2014/main" id="{E16B2B33-ABD2-47A8-9528-5BE2B038F2AA}"/>
              </a:ext>
            </a:extLst>
          </p:cNvPr>
          <p:cNvSpPr/>
          <p:nvPr/>
        </p:nvSpPr>
        <p:spPr>
          <a:xfrm>
            <a:off x="411480" y="6360980"/>
            <a:ext cx="2345642"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Kantarjian. Leukemia. 2021;35:440.</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 name="TextBox 58">
            <a:extLst>
              <a:ext uri="{FF2B5EF4-FFF2-40B4-BE49-F238E27FC236}">
                <a16:creationId xmlns:a16="http://schemas.microsoft.com/office/drawing/2014/main" id="{FFB5AD08-A528-4F01-83F5-F8073AEA9A35}"/>
              </a:ext>
            </a:extLst>
          </p:cNvPr>
          <p:cNvSpPr txBox="1">
            <a:spLocks noChangeArrowheads="1"/>
          </p:cNvSpPr>
          <p:nvPr/>
        </p:nvSpPr>
        <p:spPr bwMode="auto">
          <a:xfrm rot="16200000">
            <a:off x="-116490" y="3998770"/>
            <a:ext cx="2434577" cy="369332"/>
          </a:xfrm>
          <a:prstGeom prst="rect">
            <a:avLst/>
          </a:prstGeom>
          <a:solidFill>
            <a:schemeClr val="tx1"/>
          </a:solid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Patients With MMR (%)</a:t>
            </a:r>
          </a:p>
        </p:txBody>
      </p:sp>
      <p:sp>
        <p:nvSpPr>
          <p:cNvPr id="80" name="TextBox 57">
            <a:extLst>
              <a:ext uri="{FF2B5EF4-FFF2-40B4-BE49-F238E27FC236}">
                <a16:creationId xmlns:a16="http://schemas.microsoft.com/office/drawing/2014/main" id="{0E469513-3975-401C-ADC0-BC40FB938C90}"/>
              </a:ext>
            </a:extLst>
          </p:cNvPr>
          <p:cNvSpPr txBox="1">
            <a:spLocks noChangeArrowheads="1"/>
          </p:cNvSpPr>
          <p:nvPr/>
        </p:nvSpPr>
        <p:spPr bwMode="auto">
          <a:xfrm>
            <a:off x="4161986" y="6130147"/>
            <a:ext cx="3242494" cy="369332"/>
          </a:xfrm>
          <a:prstGeom prst="rect">
            <a:avLst/>
          </a:prstGeom>
          <a:solidFill>
            <a:schemeClr val="tx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Yr Since Randomization</a:t>
            </a:r>
          </a:p>
        </p:txBody>
      </p:sp>
      <p:sp>
        <p:nvSpPr>
          <p:cNvPr id="91" name="Rectangle 90">
            <a:extLst>
              <a:ext uri="{FF2B5EF4-FFF2-40B4-BE49-F238E27FC236}">
                <a16:creationId xmlns:a16="http://schemas.microsoft.com/office/drawing/2014/main" id="{EBF11FB6-F20A-4B33-82A4-91BF2155ED76}"/>
              </a:ext>
            </a:extLst>
          </p:cNvPr>
          <p:cNvSpPr/>
          <p:nvPr/>
        </p:nvSpPr>
        <p:spPr bwMode="auto">
          <a:xfrm>
            <a:off x="7681135" y="4446021"/>
            <a:ext cx="2915428" cy="1016669"/>
          </a:xfrm>
          <a:prstGeom prst="rect">
            <a:avLst/>
          </a:prstGeom>
          <a:no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 name="Group 7">
            <a:extLst>
              <a:ext uri="{FF2B5EF4-FFF2-40B4-BE49-F238E27FC236}">
                <a16:creationId xmlns:a16="http://schemas.microsoft.com/office/drawing/2014/main" id="{2E08352F-57AF-47C1-AC02-6FA582087920}"/>
              </a:ext>
            </a:extLst>
          </p:cNvPr>
          <p:cNvGrpSpPr/>
          <p:nvPr/>
        </p:nvGrpSpPr>
        <p:grpSpPr>
          <a:xfrm>
            <a:off x="8103437" y="4509868"/>
            <a:ext cx="3979863" cy="923330"/>
            <a:chOff x="10280650" y="3978275"/>
            <a:chExt cx="3979863" cy="923330"/>
          </a:xfrm>
        </p:grpSpPr>
        <p:sp>
          <p:nvSpPr>
            <p:cNvPr id="90" name="TextBox 59">
              <a:extLst>
                <a:ext uri="{FF2B5EF4-FFF2-40B4-BE49-F238E27FC236}">
                  <a16:creationId xmlns:a16="http://schemas.microsoft.com/office/drawing/2014/main" id="{99C0E093-7623-46C4-AD55-88FD50BCE49D}"/>
                </a:ext>
              </a:extLst>
            </p:cNvPr>
            <p:cNvSpPr txBox="1">
              <a:spLocks noChangeArrowheads="1"/>
            </p:cNvSpPr>
            <p:nvPr/>
          </p:nvSpPr>
          <p:spPr bwMode="auto">
            <a:xfrm>
              <a:off x="10590213" y="3978275"/>
              <a:ext cx="36703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Nilotinib 300 mg BID (n = 282)</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Nilotinib 400 mg BID (n = 281)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Imatinib 400 mg QD (n = 283)</a:t>
              </a:r>
            </a:p>
          </p:txBody>
        </p:sp>
        <p:cxnSp>
          <p:nvCxnSpPr>
            <p:cNvPr id="92" name="Straight Connector 91">
              <a:extLst>
                <a:ext uri="{FF2B5EF4-FFF2-40B4-BE49-F238E27FC236}">
                  <a16:creationId xmlns:a16="http://schemas.microsoft.com/office/drawing/2014/main" id="{014A70FF-FD36-436E-A82A-30509F7C56C5}"/>
                </a:ext>
              </a:extLst>
            </p:cNvPr>
            <p:cNvCxnSpPr>
              <a:cxnSpLocks noChangeShapeType="1"/>
            </p:cNvCxnSpPr>
            <p:nvPr/>
          </p:nvCxnSpPr>
          <p:spPr bwMode="auto">
            <a:xfrm flipH="1">
              <a:off x="10280650" y="4175165"/>
              <a:ext cx="306388"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cxnSp>
        <p:cxnSp>
          <p:nvCxnSpPr>
            <p:cNvPr id="93" name="Straight Connector 92">
              <a:extLst>
                <a:ext uri="{FF2B5EF4-FFF2-40B4-BE49-F238E27FC236}">
                  <a16:creationId xmlns:a16="http://schemas.microsoft.com/office/drawing/2014/main" id="{5D6C88F2-20F1-4C5A-9A37-099807F99F61}"/>
                </a:ext>
              </a:extLst>
            </p:cNvPr>
            <p:cNvCxnSpPr>
              <a:cxnSpLocks noChangeShapeType="1"/>
            </p:cNvCxnSpPr>
            <p:nvPr/>
          </p:nvCxnSpPr>
          <p:spPr bwMode="auto">
            <a:xfrm flipH="1">
              <a:off x="10280650" y="4441825"/>
              <a:ext cx="306388" cy="0"/>
            </a:xfrm>
            <a:prstGeom prst="line">
              <a:avLst/>
            </a:prstGeom>
            <a:noFill/>
            <a:ln w="28575" algn="ctr">
              <a:solidFill>
                <a:schemeClr val="accent1"/>
              </a:solidFill>
              <a:round/>
              <a:headEnd/>
              <a:tailEnd/>
            </a:ln>
          </p:spPr>
        </p:cxnSp>
        <p:cxnSp>
          <p:nvCxnSpPr>
            <p:cNvPr id="94" name="Straight Connector 93">
              <a:extLst>
                <a:ext uri="{FF2B5EF4-FFF2-40B4-BE49-F238E27FC236}">
                  <a16:creationId xmlns:a16="http://schemas.microsoft.com/office/drawing/2014/main" id="{198A4162-B9FE-467D-A1D5-A69E531B1582}"/>
                </a:ext>
              </a:extLst>
            </p:cNvPr>
            <p:cNvCxnSpPr>
              <a:cxnSpLocks noChangeShapeType="1"/>
            </p:cNvCxnSpPr>
            <p:nvPr/>
          </p:nvCxnSpPr>
          <p:spPr bwMode="auto">
            <a:xfrm flipH="1">
              <a:off x="10290175" y="4706937"/>
              <a:ext cx="306388" cy="0"/>
            </a:xfrm>
            <a:prstGeom prst="line">
              <a:avLst/>
            </a:prstGeom>
            <a:noFill/>
            <a:ln w="28575">
              <a:solidFill>
                <a:schemeClr val="accent3"/>
              </a:solidFill>
              <a:round/>
              <a:headEnd/>
              <a:tailEnd/>
            </a:ln>
            <a:extLst>
              <a:ext uri="{909E8E84-426E-40DD-AFC4-6F175D3DCCD1}">
                <a14:hiddenFill xmlns:a14="http://schemas.microsoft.com/office/drawing/2010/main">
                  <a:noFill/>
                </a14:hiddenFill>
              </a:ext>
            </a:extLst>
          </p:spPr>
        </p:cxnSp>
      </p:grpSp>
      <p:sp>
        <p:nvSpPr>
          <p:cNvPr id="101" name="Rectangle 100">
            <a:extLst>
              <a:ext uri="{FF2B5EF4-FFF2-40B4-BE49-F238E27FC236}">
                <a16:creationId xmlns:a16="http://schemas.microsoft.com/office/drawing/2014/main" id="{B9462E86-2129-4937-9DBB-B14869456707}"/>
              </a:ext>
            </a:extLst>
          </p:cNvPr>
          <p:cNvSpPr/>
          <p:nvPr/>
        </p:nvSpPr>
        <p:spPr bwMode="auto">
          <a:xfrm>
            <a:off x="2428746" y="2116152"/>
            <a:ext cx="2858349" cy="722709"/>
          </a:xfrm>
          <a:prstGeom prst="rect">
            <a:avLst/>
          </a:prstGeom>
          <a:solidFill>
            <a:schemeClr val="tx1"/>
          </a:solidFill>
          <a:ln w="0">
            <a:solidFill>
              <a:schemeClr val="tx1"/>
            </a:solidFill>
            <a:miter lim="800000"/>
            <a:headEnd/>
            <a:tailEnd/>
          </a:ln>
        </p:spPr>
        <p:txBody>
          <a:bodyPr rtlCol="0" anchor="b"/>
          <a:lstStyle/>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Nilotinib 300 BID: </a:t>
            </a:r>
            <a:r>
              <a:rPr lang="en-US" sz="1200" b="0" dirty="0">
                <a:solidFill>
                  <a:schemeClr val="bg1"/>
                </a:solidFill>
                <a:latin typeface="Calibri" panose="020F0502020204030204" pitchFamily="34" charset="0"/>
              </a:rPr>
              <a:t>77.0 (71.6-81.7)</a:t>
            </a:r>
          </a:p>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Nilotinib 400 mg BID: </a:t>
            </a:r>
            <a:r>
              <a:rPr lang="en-US" sz="1200" b="0" dirty="0">
                <a:solidFill>
                  <a:schemeClr val="bg1"/>
                </a:solidFill>
                <a:latin typeface="Calibri" panose="020F0502020204030204" pitchFamily="34" charset="0"/>
              </a:rPr>
              <a:t>77.2 (71.9-82.0)</a:t>
            </a:r>
          </a:p>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Imatinib 400 mg QD: </a:t>
            </a:r>
            <a:r>
              <a:rPr lang="en-US" sz="1200" b="0" dirty="0">
                <a:solidFill>
                  <a:schemeClr val="bg1"/>
                </a:solidFill>
                <a:latin typeface="Calibri" panose="020F0502020204030204" pitchFamily="34" charset="0"/>
              </a:rPr>
              <a:t>60.4 (54.5-66.2)</a:t>
            </a:r>
          </a:p>
        </p:txBody>
      </p:sp>
      <p:sp>
        <p:nvSpPr>
          <p:cNvPr id="102" name="Rectangle 101">
            <a:extLst>
              <a:ext uri="{FF2B5EF4-FFF2-40B4-BE49-F238E27FC236}">
                <a16:creationId xmlns:a16="http://schemas.microsoft.com/office/drawing/2014/main" id="{176C1738-F1C3-4B49-BE1C-BAD675B313CA}"/>
              </a:ext>
            </a:extLst>
          </p:cNvPr>
          <p:cNvSpPr/>
          <p:nvPr/>
        </p:nvSpPr>
        <p:spPr bwMode="auto">
          <a:xfrm>
            <a:off x="6379521" y="2088723"/>
            <a:ext cx="2858349" cy="722709"/>
          </a:xfrm>
          <a:prstGeom prst="rect">
            <a:avLst/>
          </a:prstGeom>
          <a:solidFill>
            <a:schemeClr val="tx1"/>
          </a:solidFill>
          <a:ln w="0">
            <a:solidFill>
              <a:schemeClr val="tx1"/>
            </a:solidFill>
            <a:miter lim="800000"/>
            <a:headEnd/>
            <a:tailEnd/>
          </a:ln>
        </p:spPr>
        <p:txBody>
          <a:bodyPr rtlCol="0" anchor="b"/>
          <a:lstStyle/>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Nilotinib 300 BID: </a:t>
            </a:r>
            <a:r>
              <a:rPr lang="en-US" sz="1200" b="0" dirty="0">
                <a:solidFill>
                  <a:schemeClr val="bg1"/>
                </a:solidFill>
                <a:latin typeface="Calibri" panose="020F0502020204030204" pitchFamily="34" charset="0"/>
              </a:rPr>
              <a:t>77.7 (72.3-82.4) </a:t>
            </a:r>
          </a:p>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Nilotinib 400 mg BID: </a:t>
            </a:r>
            <a:r>
              <a:rPr lang="en-US" sz="1200" b="0" dirty="0">
                <a:solidFill>
                  <a:schemeClr val="bg1"/>
                </a:solidFill>
                <a:latin typeface="Calibri" panose="020F0502020204030204" pitchFamily="34" charset="0"/>
              </a:rPr>
              <a:t>79.7 (74.5-84.3)</a:t>
            </a:r>
          </a:p>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Imatinib 400 mg QD: </a:t>
            </a:r>
            <a:r>
              <a:rPr lang="en-US" sz="1200" b="0" dirty="0">
                <a:solidFill>
                  <a:schemeClr val="bg1"/>
                </a:solidFill>
                <a:latin typeface="Calibri" panose="020F0502020204030204" pitchFamily="34" charset="0"/>
              </a:rPr>
              <a:t>62.5 (56.6-68.2)</a:t>
            </a:r>
          </a:p>
        </p:txBody>
      </p:sp>
      <p:sp>
        <p:nvSpPr>
          <p:cNvPr id="104" name="TextBox 61">
            <a:extLst>
              <a:ext uri="{FF2B5EF4-FFF2-40B4-BE49-F238E27FC236}">
                <a16:creationId xmlns:a16="http://schemas.microsoft.com/office/drawing/2014/main" id="{B779DCA6-4950-4C29-A964-6AD545F17EBB}"/>
              </a:ext>
            </a:extLst>
          </p:cNvPr>
          <p:cNvSpPr txBox="1">
            <a:spLocks noChangeArrowheads="1"/>
          </p:cNvSpPr>
          <p:nvPr/>
        </p:nvSpPr>
        <p:spPr bwMode="auto">
          <a:xfrm>
            <a:off x="6414851" y="1851471"/>
            <a:ext cx="2050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sng"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10 </a:t>
            </a:r>
            <a:r>
              <a:rPr kumimoji="0" lang="en-US" altLang="en-US" sz="1800" b="1" i="0" u="sng" strike="noStrike" kern="1200" cap="none" spc="0" normalizeH="0" baseline="0" noProof="0" dirty="0" err="1">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Yr</a:t>
            </a:r>
            <a:r>
              <a:rPr kumimoji="0" lang="en-US" altLang="en-US" sz="1800" b="1" i="0" u="sng"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 (95% CI)</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05" name="TextBox 61">
            <a:extLst>
              <a:ext uri="{FF2B5EF4-FFF2-40B4-BE49-F238E27FC236}">
                <a16:creationId xmlns:a16="http://schemas.microsoft.com/office/drawing/2014/main" id="{283A409F-F1F3-48D3-BE38-092D82F38F71}"/>
              </a:ext>
            </a:extLst>
          </p:cNvPr>
          <p:cNvSpPr txBox="1">
            <a:spLocks noChangeArrowheads="1"/>
          </p:cNvSpPr>
          <p:nvPr/>
        </p:nvSpPr>
        <p:spPr bwMode="auto">
          <a:xfrm>
            <a:off x="2490451" y="1867325"/>
            <a:ext cx="1933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sng"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5 </a:t>
            </a:r>
            <a:r>
              <a:rPr kumimoji="0" lang="en-US" altLang="en-US" sz="1800" b="1" i="0" u="sng" strike="noStrike" kern="1200" cap="none" spc="0" normalizeH="0" baseline="0" noProof="0" dirty="0" err="1">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Yr</a:t>
            </a:r>
            <a:r>
              <a:rPr kumimoji="0" lang="en-US" altLang="en-US" sz="1800" b="1" i="0" u="sng"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 (95% CI)</a:t>
            </a:r>
            <a:endParaRPr kumimoji="0" lang="en-US" altLang="en-US" sz="1400" b="1" i="0" u="sng"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06" name="Rectangle 105">
            <a:extLst>
              <a:ext uri="{FF2B5EF4-FFF2-40B4-BE49-F238E27FC236}">
                <a16:creationId xmlns:a16="http://schemas.microsoft.com/office/drawing/2014/main" id="{E7096F7E-BD4E-482C-BE14-80987E25EE36}"/>
              </a:ext>
            </a:extLst>
          </p:cNvPr>
          <p:cNvSpPr/>
          <p:nvPr/>
        </p:nvSpPr>
        <p:spPr bwMode="auto">
          <a:xfrm>
            <a:off x="9237870" y="2852159"/>
            <a:ext cx="2858349" cy="722709"/>
          </a:xfrm>
          <a:prstGeom prst="rect">
            <a:avLst/>
          </a:prstGeom>
          <a:solidFill>
            <a:schemeClr val="tx1"/>
          </a:solidFill>
          <a:ln w="0">
            <a:solidFill>
              <a:schemeClr val="tx1"/>
            </a:solidFill>
            <a:miter lim="800000"/>
            <a:headEnd/>
            <a:tailEnd/>
          </a:ln>
        </p:spPr>
        <p:txBody>
          <a:bodyPr rtlCol="0" anchor="b"/>
          <a:lstStyle/>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Nilotinib 300 BID: </a:t>
            </a:r>
            <a:r>
              <a:rPr lang="en-US" sz="1200" b="0" dirty="0">
                <a:solidFill>
                  <a:schemeClr val="bg1"/>
                </a:solidFill>
                <a:latin typeface="Calibri" panose="020F0502020204030204" pitchFamily="34" charset="0"/>
              </a:rPr>
              <a:t>77.7 (72.3-82.4)  </a:t>
            </a:r>
          </a:p>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Nilotinib 400 mg BID: </a:t>
            </a:r>
            <a:r>
              <a:rPr lang="en-US" sz="1200" b="0" dirty="0">
                <a:solidFill>
                  <a:schemeClr val="bg1"/>
                </a:solidFill>
                <a:latin typeface="Calibri" panose="020F0502020204030204" pitchFamily="34" charset="0"/>
              </a:rPr>
              <a:t>80.1 (74.9-84.6)</a:t>
            </a:r>
          </a:p>
          <a:p>
            <a:pPr eaLnBrk="1" hangingPunct="1">
              <a:spcBef>
                <a:spcPts val="0"/>
              </a:spcBef>
              <a:spcAft>
                <a:spcPts val="0"/>
              </a:spcAft>
              <a:buClr>
                <a:schemeClr val="folHlink"/>
              </a:buClr>
              <a:buNone/>
            </a:pPr>
            <a:r>
              <a:rPr lang="en-US" sz="1200" dirty="0">
                <a:solidFill>
                  <a:schemeClr val="bg1"/>
                </a:solidFill>
                <a:latin typeface="Calibri" panose="020F0502020204030204" pitchFamily="34" charset="0"/>
              </a:rPr>
              <a:t>Imatinib 400 mg QD: </a:t>
            </a:r>
            <a:r>
              <a:rPr lang="en-US" sz="1200" b="0" dirty="0">
                <a:solidFill>
                  <a:schemeClr val="bg1"/>
                </a:solidFill>
                <a:latin typeface="Calibri" panose="020F0502020204030204" pitchFamily="34" charset="0"/>
              </a:rPr>
              <a:t>62.5 (56.6-68.2)</a:t>
            </a:r>
          </a:p>
        </p:txBody>
      </p:sp>
      <p:sp>
        <p:nvSpPr>
          <p:cNvPr id="107" name="TextBox 61">
            <a:extLst>
              <a:ext uri="{FF2B5EF4-FFF2-40B4-BE49-F238E27FC236}">
                <a16:creationId xmlns:a16="http://schemas.microsoft.com/office/drawing/2014/main" id="{5EA4BEB9-8D63-4C1C-B484-5A11758ABF75}"/>
              </a:ext>
            </a:extLst>
          </p:cNvPr>
          <p:cNvSpPr txBox="1">
            <a:spLocks noChangeArrowheads="1"/>
          </p:cNvSpPr>
          <p:nvPr/>
        </p:nvSpPr>
        <p:spPr bwMode="auto">
          <a:xfrm>
            <a:off x="9111691" y="2607629"/>
            <a:ext cx="2204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sng"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Overall</a:t>
            </a:r>
            <a:r>
              <a:rPr kumimoji="0" lang="en-US" altLang="en-US" sz="1400" b="1" i="0" u="sng"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a:t>
            </a:r>
            <a:r>
              <a:rPr kumimoji="0" lang="en-US" altLang="en-US" b="1" i="0" u="sng"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(95% CI)</a:t>
            </a:r>
          </a:p>
        </p:txBody>
      </p:sp>
      <p:sp>
        <p:nvSpPr>
          <p:cNvPr id="2" name="Freeform: Shape 1">
            <a:extLst>
              <a:ext uri="{FF2B5EF4-FFF2-40B4-BE49-F238E27FC236}">
                <a16:creationId xmlns:a16="http://schemas.microsoft.com/office/drawing/2014/main" id="{6944D75E-C3A2-4157-9500-0A0EFF8B19D8}"/>
              </a:ext>
            </a:extLst>
          </p:cNvPr>
          <p:cNvSpPr/>
          <p:nvPr/>
        </p:nvSpPr>
        <p:spPr bwMode="auto">
          <a:xfrm>
            <a:off x="1994326" y="2521495"/>
            <a:ext cx="7063410" cy="3347049"/>
          </a:xfrm>
          <a:custGeom>
            <a:avLst/>
            <a:gdLst>
              <a:gd name="connsiteX0" fmla="*/ 0 w 7073661"/>
              <a:gd name="connsiteY0" fmla="*/ 0 h 3347049"/>
              <a:gd name="connsiteX1" fmla="*/ 0 w 7073661"/>
              <a:gd name="connsiteY1" fmla="*/ 3347049 h 3347049"/>
              <a:gd name="connsiteX2" fmla="*/ 7073661 w 7073661"/>
              <a:gd name="connsiteY2" fmla="*/ 3347049 h 3347049"/>
            </a:gdLst>
            <a:ahLst/>
            <a:cxnLst>
              <a:cxn ang="0">
                <a:pos x="connsiteX0" y="connsiteY0"/>
              </a:cxn>
              <a:cxn ang="0">
                <a:pos x="connsiteX1" y="connsiteY1"/>
              </a:cxn>
              <a:cxn ang="0">
                <a:pos x="connsiteX2" y="connsiteY2"/>
              </a:cxn>
            </a:cxnLst>
            <a:rect l="l" t="t" r="r" b="b"/>
            <a:pathLst>
              <a:path w="7073661" h="3347049">
                <a:moveTo>
                  <a:pt x="0" y="0"/>
                </a:moveTo>
                <a:lnTo>
                  <a:pt x="0" y="3347049"/>
                </a:lnTo>
                <a:lnTo>
                  <a:pt x="7073661" y="3347049"/>
                </a:lnTo>
              </a:path>
            </a:pathLst>
          </a:custGeom>
          <a:noFill/>
          <a:ln w="28575">
            <a:solidFill>
              <a:schemeClr val="bg1"/>
            </a:solidFill>
            <a:miter lim="800000"/>
            <a:headEnd/>
            <a:tailEnd/>
          </a:ln>
        </p:spPr>
        <p:txBody>
          <a:bodyPr rtlCol="0" anchor="ctr"/>
          <a:lstStyle/>
          <a:p>
            <a:pPr algn="ctr"/>
            <a:endParaRPr lang="en-US" dirty="0"/>
          </a:p>
        </p:txBody>
      </p:sp>
      <p:sp>
        <p:nvSpPr>
          <p:cNvPr id="30" name="TextBox 12">
            <a:extLst>
              <a:ext uri="{FF2B5EF4-FFF2-40B4-BE49-F238E27FC236}">
                <a16:creationId xmlns:a16="http://schemas.microsoft.com/office/drawing/2014/main" id="{73793C4B-482A-4BC4-9506-ED44F5E4670D}"/>
              </a:ext>
            </a:extLst>
          </p:cNvPr>
          <p:cNvSpPr txBox="1">
            <a:spLocks noChangeArrowheads="1"/>
          </p:cNvSpPr>
          <p:nvPr/>
        </p:nvSpPr>
        <p:spPr bwMode="auto">
          <a:xfrm>
            <a:off x="1444368" y="234512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100</a:t>
            </a:r>
          </a:p>
        </p:txBody>
      </p:sp>
      <p:sp>
        <p:nvSpPr>
          <p:cNvPr id="31" name="TextBox 16">
            <a:extLst>
              <a:ext uri="{FF2B5EF4-FFF2-40B4-BE49-F238E27FC236}">
                <a16:creationId xmlns:a16="http://schemas.microsoft.com/office/drawing/2014/main" id="{1541DF97-9EB8-4FD2-947E-EE6088F5A771}"/>
              </a:ext>
            </a:extLst>
          </p:cNvPr>
          <p:cNvSpPr txBox="1">
            <a:spLocks noChangeArrowheads="1"/>
          </p:cNvSpPr>
          <p:nvPr/>
        </p:nvSpPr>
        <p:spPr bwMode="auto">
          <a:xfrm>
            <a:off x="1558668" y="301474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80</a:t>
            </a:r>
          </a:p>
        </p:txBody>
      </p:sp>
      <p:sp>
        <p:nvSpPr>
          <p:cNvPr id="32" name="TextBox 31">
            <a:extLst>
              <a:ext uri="{FF2B5EF4-FFF2-40B4-BE49-F238E27FC236}">
                <a16:creationId xmlns:a16="http://schemas.microsoft.com/office/drawing/2014/main" id="{70C2CB9D-FB4E-459F-856B-66C31CEEDCBB}"/>
              </a:ext>
            </a:extLst>
          </p:cNvPr>
          <p:cNvSpPr txBox="1">
            <a:spLocks noChangeArrowheads="1"/>
          </p:cNvSpPr>
          <p:nvPr/>
        </p:nvSpPr>
        <p:spPr bwMode="auto">
          <a:xfrm>
            <a:off x="1558668" y="366388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33" name="TextBox 24">
            <a:extLst>
              <a:ext uri="{FF2B5EF4-FFF2-40B4-BE49-F238E27FC236}">
                <a16:creationId xmlns:a16="http://schemas.microsoft.com/office/drawing/2014/main" id="{AB5B5FCA-EA28-457C-B869-3584A79B80E0}"/>
              </a:ext>
            </a:extLst>
          </p:cNvPr>
          <p:cNvSpPr txBox="1">
            <a:spLocks noChangeArrowheads="1"/>
          </p:cNvSpPr>
          <p:nvPr/>
        </p:nvSpPr>
        <p:spPr bwMode="auto">
          <a:xfrm>
            <a:off x="1558668" y="43252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40</a:t>
            </a:r>
          </a:p>
        </p:txBody>
      </p:sp>
      <p:sp>
        <p:nvSpPr>
          <p:cNvPr id="34" name="TextBox 28">
            <a:extLst>
              <a:ext uri="{FF2B5EF4-FFF2-40B4-BE49-F238E27FC236}">
                <a16:creationId xmlns:a16="http://schemas.microsoft.com/office/drawing/2014/main" id="{59311334-9A94-4C20-BA97-EBFC18F22099}"/>
              </a:ext>
            </a:extLst>
          </p:cNvPr>
          <p:cNvSpPr txBox="1">
            <a:spLocks noChangeArrowheads="1"/>
          </p:cNvSpPr>
          <p:nvPr/>
        </p:nvSpPr>
        <p:spPr bwMode="auto">
          <a:xfrm>
            <a:off x="1558668" y="499442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20</a:t>
            </a:r>
          </a:p>
        </p:txBody>
      </p:sp>
      <p:sp>
        <p:nvSpPr>
          <p:cNvPr id="35" name="TextBox 32">
            <a:extLst>
              <a:ext uri="{FF2B5EF4-FFF2-40B4-BE49-F238E27FC236}">
                <a16:creationId xmlns:a16="http://schemas.microsoft.com/office/drawing/2014/main" id="{C4EF991A-7B75-4FA8-B090-0BDDB7E1FF9F}"/>
              </a:ext>
            </a:extLst>
          </p:cNvPr>
          <p:cNvSpPr txBox="1">
            <a:spLocks noChangeArrowheads="1"/>
          </p:cNvSpPr>
          <p:nvPr/>
        </p:nvSpPr>
        <p:spPr bwMode="auto">
          <a:xfrm>
            <a:off x="1655705" y="568387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grpSp>
        <p:nvGrpSpPr>
          <p:cNvPr id="36" name="Group 35">
            <a:extLst>
              <a:ext uri="{FF2B5EF4-FFF2-40B4-BE49-F238E27FC236}">
                <a16:creationId xmlns:a16="http://schemas.microsoft.com/office/drawing/2014/main" id="{64F91FE1-4AF3-42B4-8905-7CE76FC4990E}"/>
              </a:ext>
            </a:extLst>
          </p:cNvPr>
          <p:cNvGrpSpPr/>
          <p:nvPr/>
        </p:nvGrpSpPr>
        <p:grpSpPr>
          <a:xfrm>
            <a:off x="1914362" y="2534180"/>
            <a:ext cx="86919" cy="3334364"/>
            <a:chOff x="3053410" y="2171011"/>
            <a:chExt cx="73531" cy="3039600"/>
          </a:xfrm>
        </p:grpSpPr>
        <p:cxnSp>
          <p:nvCxnSpPr>
            <p:cNvPr id="37" name="Straight Connector 11">
              <a:extLst>
                <a:ext uri="{FF2B5EF4-FFF2-40B4-BE49-F238E27FC236}">
                  <a16:creationId xmlns:a16="http://schemas.microsoft.com/office/drawing/2014/main" id="{A7D98067-F5D9-4133-8C9B-5FCF30E7E50C}"/>
                </a:ext>
              </a:extLst>
            </p:cNvPr>
            <p:cNvCxnSpPr>
              <a:cxnSpLocks noChangeShapeType="1"/>
            </p:cNvCxnSpPr>
            <p:nvPr/>
          </p:nvCxnSpPr>
          <p:spPr bwMode="auto">
            <a:xfrm>
              <a:off x="3053410" y="21710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8" name="Straight Connector 15">
              <a:extLst>
                <a:ext uri="{FF2B5EF4-FFF2-40B4-BE49-F238E27FC236}">
                  <a16:creationId xmlns:a16="http://schemas.microsoft.com/office/drawing/2014/main" id="{3FE60A73-94FE-4CEF-BD31-93959C2D1817}"/>
                </a:ext>
              </a:extLst>
            </p:cNvPr>
            <p:cNvCxnSpPr>
              <a:cxnSpLocks noChangeShapeType="1"/>
            </p:cNvCxnSpPr>
            <p:nvPr/>
          </p:nvCxnSpPr>
          <p:spPr bwMode="auto">
            <a:xfrm>
              <a:off x="3053410" y="277743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9" name="Straight Connector 38">
              <a:extLst>
                <a:ext uri="{FF2B5EF4-FFF2-40B4-BE49-F238E27FC236}">
                  <a16:creationId xmlns:a16="http://schemas.microsoft.com/office/drawing/2014/main" id="{5174CBC9-0C1A-4A66-8389-9C387D36F89C}"/>
                </a:ext>
              </a:extLst>
            </p:cNvPr>
            <p:cNvCxnSpPr>
              <a:cxnSpLocks noChangeShapeType="1"/>
            </p:cNvCxnSpPr>
            <p:nvPr/>
          </p:nvCxnSpPr>
          <p:spPr bwMode="auto">
            <a:xfrm>
              <a:off x="3053410" y="3375924"/>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0" name="Straight Connector 23">
              <a:extLst>
                <a:ext uri="{FF2B5EF4-FFF2-40B4-BE49-F238E27FC236}">
                  <a16:creationId xmlns:a16="http://schemas.microsoft.com/office/drawing/2014/main" id="{6F36249D-FA83-45BA-83C7-1F7CA3ACF817}"/>
                </a:ext>
              </a:extLst>
            </p:cNvPr>
            <p:cNvCxnSpPr>
              <a:cxnSpLocks noChangeShapeType="1"/>
            </p:cNvCxnSpPr>
            <p:nvPr/>
          </p:nvCxnSpPr>
          <p:spPr bwMode="auto">
            <a:xfrm>
              <a:off x="3053410" y="39744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1" name="Straight Connector 27">
              <a:extLst>
                <a:ext uri="{FF2B5EF4-FFF2-40B4-BE49-F238E27FC236}">
                  <a16:creationId xmlns:a16="http://schemas.microsoft.com/office/drawing/2014/main" id="{71FB9B4A-442E-4DB2-AB52-A2987BEBB26D}"/>
                </a:ext>
              </a:extLst>
            </p:cNvPr>
            <p:cNvCxnSpPr>
              <a:cxnSpLocks noChangeShapeType="1"/>
            </p:cNvCxnSpPr>
            <p:nvPr/>
          </p:nvCxnSpPr>
          <p:spPr bwMode="auto">
            <a:xfrm>
              <a:off x="3053410" y="458718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3" name="Straight Connector 31">
              <a:extLst>
                <a:ext uri="{FF2B5EF4-FFF2-40B4-BE49-F238E27FC236}">
                  <a16:creationId xmlns:a16="http://schemas.microsoft.com/office/drawing/2014/main" id="{905BC5C6-DCF7-4FE4-9E4D-3A600E2E81B0}"/>
                </a:ext>
              </a:extLst>
            </p:cNvPr>
            <p:cNvCxnSpPr>
              <a:cxnSpLocks noChangeShapeType="1"/>
            </p:cNvCxnSpPr>
            <p:nvPr/>
          </p:nvCxnSpPr>
          <p:spPr bwMode="auto">
            <a:xfrm>
              <a:off x="3061854" y="52106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sp>
        <p:nvSpPr>
          <p:cNvPr id="44" name="TextBox 36">
            <a:extLst>
              <a:ext uri="{FF2B5EF4-FFF2-40B4-BE49-F238E27FC236}">
                <a16:creationId xmlns:a16="http://schemas.microsoft.com/office/drawing/2014/main" id="{A19F5149-5EC6-4712-AC86-BB227F8D86FD}"/>
              </a:ext>
            </a:extLst>
          </p:cNvPr>
          <p:cNvSpPr txBox="1">
            <a:spLocks noChangeArrowheads="1"/>
          </p:cNvSpPr>
          <p:nvPr/>
        </p:nvSpPr>
        <p:spPr bwMode="auto">
          <a:xfrm>
            <a:off x="1849313" y="589988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sp>
        <p:nvSpPr>
          <p:cNvPr id="45" name="TextBox 38">
            <a:extLst>
              <a:ext uri="{FF2B5EF4-FFF2-40B4-BE49-F238E27FC236}">
                <a16:creationId xmlns:a16="http://schemas.microsoft.com/office/drawing/2014/main" id="{FC58DFFC-8620-4675-952B-6B9566A09823}"/>
              </a:ext>
            </a:extLst>
          </p:cNvPr>
          <p:cNvSpPr txBox="1">
            <a:spLocks noChangeArrowheads="1"/>
          </p:cNvSpPr>
          <p:nvPr/>
        </p:nvSpPr>
        <p:spPr bwMode="auto">
          <a:xfrm>
            <a:off x="3028609" y="591167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a:t>
            </a:r>
          </a:p>
        </p:txBody>
      </p:sp>
      <p:sp>
        <p:nvSpPr>
          <p:cNvPr id="46" name="TextBox 40">
            <a:extLst>
              <a:ext uri="{FF2B5EF4-FFF2-40B4-BE49-F238E27FC236}">
                <a16:creationId xmlns:a16="http://schemas.microsoft.com/office/drawing/2014/main" id="{D1D60946-4A4F-4D6A-B623-23219E9EE6D5}"/>
              </a:ext>
            </a:extLst>
          </p:cNvPr>
          <p:cNvSpPr txBox="1">
            <a:spLocks noChangeArrowheads="1"/>
          </p:cNvSpPr>
          <p:nvPr/>
        </p:nvSpPr>
        <p:spPr bwMode="auto">
          <a:xfrm>
            <a:off x="2440000" y="589988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a:t>
            </a:r>
          </a:p>
        </p:txBody>
      </p:sp>
      <p:sp>
        <p:nvSpPr>
          <p:cNvPr id="47" name="TextBox 42">
            <a:extLst>
              <a:ext uri="{FF2B5EF4-FFF2-40B4-BE49-F238E27FC236}">
                <a16:creationId xmlns:a16="http://schemas.microsoft.com/office/drawing/2014/main" id="{D8D29DB3-C83C-4FF1-8FF0-0D5EFDFB86A3}"/>
              </a:ext>
            </a:extLst>
          </p:cNvPr>
          <p:cNvSpPr txBox="1">
            <a:spLocks noChangeArrowheads="1"/>
          </p:cNvSpPr>
          <p:nvPr/>
        </p:nvSpPr>
        <p:spPr bwMode="auto">
          <a:xfrm>
            <a:off x="4222227" y="589988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a:t>
            </a:r>
          </a:p>
        </p:txBody>
      </p:sp>
      <p:sp>
        <p:nvSpPr>
          <p:cNvPr id="48" name="TextBox 44">
            <a:extLst>
              <a:ext uri="{FF2B5EF4-FFF2-40B4-BE49-F238E27FC236}">
                <a16:creationId xmlns:a16="http://schemas.microsoft.com/office/drawing/2014/main" id="{FBD25686-2D45-4AD5-A632-7C5E370C1C44}"/>
              </a:ext>
            </a:extLst>
          </p:cNvPr>
          <p:cNvSpPr txBox="1">
            <a:spLocks noChangeArrowheads="1"/>
          </p:cNvSpPr>
          <p:nvPr/>
        </p:nvSpPr>
        <p:spPr bwMode="auto">
          <a:xfrm>
            <a:off x="3622947" y="589988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a:t>
            </a:r>
          </a:p>
        </p:txBody>
      </p:sp>
      <p:sp>
        <p:nvSpPr>
          <p:cNvPr id="49" name="TextBox 46">
            <a:extLst>
              <a:ext uri="{FF2B5EF4-FFF2-40B4-BE49-F238E27FC236}">
                <a16:creationId xmlns:a16="http://schemas.microsoft.com/office/drawing/2014/main" id="{5C830171-A6EB-4FD6-B5CC-7DF5FAB11F73}"/>
              </a:ext>
            </a:extLst>
          </p:cNvPr>
          <p:cNvSpPr txBox="1">
            <a:spLocks noChangeArrowheads="1"/>
          </p:cNvSpPr>
          <p:nvPr/>
        </p:nvSpPr>
        <p:spPr bwMode="auto">
          <a:xfrm>
            <a:off x="4808573" y="589988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a:t>
            </a:r>
          </a:p>
        </p:txBody>
      </p:sp>
      <p:sp>
        <p:nvSpPr>
          <p:cNvPr id="50" name="TextBox 54">
            <a:extLst>
              <a:ext uri="{FF2B5EF4-FFF2-40B4-BE49-F238E27FC236}">
                <a16:creationId xmlns:a16="http://schemas.microsoft.com/office/drawing/2014/main" id="{BE8126F6-CCB9-4069-974B-56DCE37E2333}"/>
              </a:ext>
            </a:extLst>
          </p:cNvPr>
          <p:cNvSpPr txBox="1">
            <a:spLocks noChangeArrowheads="1"/>
          </p:cNvSpPr>
          <p:nvPr/>
        </p:nvSpPr>
        <p:spPr bwMode="auto">
          <a:xfrm>
            <a:off x="5385658" y="589988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a:t>
            </a:r>
          </a:p>
        </p:txBody>
      </p:sp>
      <p:grpSp>
        <p:nvGrpSpPr>
          <p:cNvPr id="3" name="Group 2">
            <a:extLst>
              <a:ext uri="{FF2B5EF4-FFF2-40B4-BE49-F238E27FC236}">
                <a16:creationId xmlns:a16="http://schemas.microsoft.com/office/drawing/2014/main" id="{2B76492F-3D21-4FFD-9D50-55F8C239D1B1}"/>
              </a:ext>
            </a:extLst>
          </p:cNvPr>
          <p:cNvGrpSpPr/>
          <p:nvPr/>
        </p:nvGrpSpPr>
        <p:grpSpPr>
          <a:xfrm>
            <a:off x="1997766" y="5855040"/>
            <a:ext cx="7059970" cy="96928"/>
            <a:chOff x="1997766" y="5601545"/>
            <a:chExt cx="5366833" cy="83298"/>
          </a:xfrm>
        </p:grpSpPr>
        <p:grpSp>
          <p:nvGrpSpPr>
            <p:cNvPr id="52" name="Group 51">
              <a:extLst>
                <a:ext uri="{FF2B5EF4-FFF2-40B4-BE49-F238E27FC236}">
                  <a16:creationId xmlns:a16="http://schemas.microsoft.com/office/drawing/2014/main" id="{F9807572-D302-42D4-880E-31CC2EC511D1}"/>
                </a:ext>
              </a:extLst>
            </p:cNvPr>
            <p:cNvGrpSpPr/>
            <p:nvPr/>
          </p:nvGrpSpPr>
          <p:grpSpPr>
            <a:xfrm>
              <a:off x="1997766" y="5601545"/>
              <a:ext cx="2694520" cy="83298"/>
              <a:chOff x="3119512" y="5217495"/>
              <a:chExt cx="2694520" cy="94122"/>
            </a:xfrm>
          </p:grpSpPr>
          <p:cxnSp>
            <p:nvCxnSpPr>
              <p:cNvPr id="53" name="Straight Connector 37">
                <a:extLst>
                  <a:ext uri="{FF2B5EF4-FFF2-40B4-BE49-F238E27FC236}">
                    <a16:creationId xmlns:a16="http://schemas.microsoft.com/office/drawing/2014/main" id="{4A4002A0-DE03-46A1-BA5A-8A7CD55F22DF}"/>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4" name="Straight Connector 39">
                <a:extLst>
                  <a:ext uri="{FF2B5EF4-FFF2-40B4-BE49-F238E27FC236}">
                    <a16:creationId xmlns:a16="http://schemas.microsoft.com/office/drawing/2014/main" id="{F625C3EE-433B-4DC5-BD0B-AC661EB8A98A}"/>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5" name="Straight Connector 41">
                <a:extLst>
                  <a:ext uri="{FF2B5EF4-FFF2-40B4-BE49-F238E27FC236}">
                    <a16:creationId xmlns:a16="http://schemas.microsoft.com/office/drawing/2014/main" id="{23D5A9F6-30CD-44BE-B4BB-A4F1BFFC9681}"/>
                  </a:ext>
                </a:extLst>
              </p:cNvPr>
              <p:cNvCxnSpPr>
                <a:cxnSpLocks noChangeShapeType="1"/>
              </p:cNvCxnSpPr>
              <p:nvPr/>
            </p:nvCxnSpPr>
            <p:spPr bwMode="auto">
              <a:xfrm rot="5400000">
                <a:off x="4873544"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6" name="Straight Connector 43">
                <a:extLst>
                  <a:ext uri="{FF2B5EF4-FFF2-40B4-BE49-F238E27FC236}">
                    <a16:creationId xmlns:a16="http://schemas.microsoft.com/office/drawing/2014/main" id="{7511A7FC-C142-4326-ACE1-BF245D7B86DE}"/>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7" name="Straight Connector 45">
                <a:extLst>
                  <a:ext uri="{FF2B5EF4-FFF2-40B4-BE49-F238E27FC236}">
                    <a16:creationId xmlns:a16="http://schemas.microsoft.com/office/drawing/2014/main" id="{8CC773EE-2B47-4FB1-A760-11560362DB58}"/>
                  </a:ext>
                </a:extLst>
              </p:cNvPr>
              <p:cNvCxnSpPr>
                <a:cxnSpLocks noChangeShapeType="1"/>
              </p:cNvCxnSpPr>
              <p:nvPr/>
            </p:nvCxnSpPr>
            <p:spPr bwMode="auto">
              <a:xfrm rot="5400000">
                <a:off x="5322651"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8" name="Straight Connector 53">
                <a:extLst>
                  <a:ext uri="{FF2B5EF4-FFF2-40B4-BE49-F238E27FC236}">
                    <a16:creationId xmlns:a16="http://schemas.microsoft.com/office/drawing/2014/main" id="{ADCB069C-459F-4806-8C15-1022408A49CC}"/>
                  </a:ext>
                </a:extLst>
              </p:cNvPr>
              <p:cNvCxnSpPr>
                <a:cxnSpLocks noChangeShapeType="1"/>
              </p:cNvCxnSpPr>
              <p:nvPr/>
            </p:nvCxnSpPr>
            <p:spPr bwMode="auto">
              <a:xfrm rot="5400000">
                <a:off x="5772469"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9" name="Straight Connector 39">
                <a:extLst>
                  <a:ext uri="{FF2B5EF4-FFF2-40B4-BE49-F238E27FC236}">
                    <a16:creationId xmlns:a16="http://schemas.microsoft.com/office/drawing/2014/main" id="{2BB0AD6E-1CED-4773-BF36-EBE7A7817C01}"/>
                  </a:ext>
                </a:extLst>
              </p:cNvPr>
              <p:cNvCxnSpPr>
                <a:cxnSpLocks noChangeShapeType="1"/>
              </p:cNvCxnSpPr>
              <p:nvPr/>
            </p:nvCxnSpPr>
            <p:spPr bwMode="auto">
              <a:xfrm rot="5400000">
                <a:off x="3077949" y="5259058"/>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nvGrpSpPr>
            <p:cNvPr id="61" name="Group 60">
              <a:extLst>
                <a:ext uri="{FF2B5EF4-FFF2-40B4-BE49-F238E27FC236}">
                  <a16:creationId xmlns:a16="http://schemas.microsoft.com/office/drawing/2014/main" id="{30242785-C1B9-4A9E-999C-34ACFA29F469}"/>
                </a:ext>
              </a:extLst>
            </p:cNvPr>
            <p:cNvGrpSpPr/>
            <p:nvPr/>
          </p:nvGrpSpPr>
          <p:grpSpPr>
            <a:xfrm>
              <a:off x="5119898" y="5605697"/>
              <a:ext cx="2244701" cy="74657"/>
              <a:chOff x="3119513" y="5228491"/>
              <a:chExt cx="2244701" cy="84358"/>
            </a:xfrm>
          </p:grpSpPr>
          <p:cxnSp>
            <p:nvCxnSpPr>
              <p:cNvPr id="62" name="Straight Connector 37">
                <a:extLst>
                  <a:ext uri="{FF2B5EF4-FFF2-40B4-BE49-F238E27FC236}">
                    <a16:creationId xmlns:a16="http://schemas.microsoft.com/office/drawing/2014/main" id="{51C4898E-340A-4EA4-BEDF-F6D924E6F17E}"/>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63" name="Straight Connector 39">
                <a:extLst>
                  <a:ext uri="{FF2B5EF4-FFF2-40B4-BE49-F238E27FC236}">
                    <a16:creationId xmlns:a16="http://schemas.microsoft.com/office/drawing/2014/main" id="{30B15694-EC7B-497E-A86A-0DF1C068EB5A}"/>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67" name="Straight Connector 41">
                <a:extLst>
                  <a:ext uri="{FF2B5EF4-FFF2-40B4-BE49-F238E27FC236}">
                    <a16:creationId xmlns:a16="http://schemas.microsoft.com/office/drawing/2014/main" id="{7923556B-A81D-4F91-989C-541CA24B6AAA}"/>
                  </a:ext>
                </a:extLst>
              </p:cNvPr>
              <p:cNvCxnSpPr>
                <a:cxnSpLocks noChangeShapeType="1"/>
              </p:cNvCxnSpPr>
              <p:nvPr/>
            </p:nvCxnSpPr>
            <p:spPr bwMode="auto">
              <a:xfrm rot="5400000">
                <a:off x="4873544"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68" name="Straight Connector 43">
                <a:extLst>
                  <a:ext uri="{FF2B5EF4-FFF2-40B4-BE49-F238E27FC236}">
                    <a16:creationId xmlns:a16="http://schemas.microsoft.com/office/drawing/2014/main" id="{3A1D303A-0464-4957-91D7-7FAB6ABCACE3}"/>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69" name="Straight Connector 45">
                <a:extLst>
                  <a:ext uri="{FF2B5EF4-FFF2-40B4-BE49-F238E27FC236}">
                    <a16:creationId xmlns:a16="http://schemas.microsoft.com/office/drawing/2014/main" id="{C398E608-3CCC-4A1B-8EF0-8F6D4D396E32}"/>
                  </a:ext>
                </a:extLst>
              </p:cNvPr>
              <p:cNvCxnSpPr>
                <a:cxnSpLocks noChangeShapeType="1"/>
              </p:cNvCxnSpPr>
              <p:nvPr/>
            </p:nvCxnSpPr>
            <p:spPr bwMode="auto">
              <a:xfrm rot="5400000">
                <a:off x="5322651"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70" name="Straight Connector 39">
                <a:extLst>
                  <a:ext uri="{FF2B5EF4-FFF2-40B4-BE49-F238E27FC236}">
                    <a16:creationId xmlns:a16="http://schemas.microsoft.com/office/drawing/2014/main" id="{22D68476-113E-4902-8CF3-376ABEF6A913}"/>
                  </a:ext>
                </a:extLst>
              </p:cNvPr>
              <p:cNvCxnSpPr>
                <a:cxnSpLocks noChangeShapeType="1"/>
              </p:cNvCxnSpPr>
              <p:nvPr/>
            </p:nvCxnSpPr>
            <p:spPr bwMode="auto">
              <a:xfrm rot="5400000">
                <a:off x="3077949" y="5271286"/>
                <a:ext cx="8312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sp>
        <p:nvSpPr>
          <p:cNvPr id="71" name="TextBox 38">
            <a:extLst>
              <a:ext uri="{FF2B5EF4-FFF2-40B4-BE49-F238E27FC236}">
                <a16:creationId xmlns:a16="http://schemas.microsoft.com/office/drawing/2014/main" id="{F7FFFF05-AD8C-4260-A0E3-3D90CB16E0FF}"/>
              </a:ext>
            </a:extLst>
          </p:cNvPr>
          <p:cNvSpPr txBox="1">
            <a:spLocks noChangeArrowheads="1"/>
          </p:cNvSpPr>
          <p:nvPr/>
        </p:nvSpPr>
        <p:spPr bwMode="auto">
          <a:xfrm>
            <a:off x="6547285" y="590091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a:t>
            </a:r>
          </a:p>
        </p:txBody>
      </p:sp>
      <p:sp>
        <p:nvSpPr>
          <p:cNvPr id="72" name="TextBox 40">
            <a:extLst>
              <a:ext uri="{FF2B5EF4-FFF2-40B4-BE49-F238E27FC236}">
                <a16:creationId xmlns:a16="http://schemas.microsoft.com/office/drawing/2014/main" id="{CE86D4C5-E26D-4051-85EA-FA572B7A0F86}"/>
              </a:ext>
            </a:extLst>
          </p:cNvPr>
          <p:cNvSpPr txBox="1">
            <a:spLocks noChangeArrowheads="1"/>
          </p:cNvSpPr>
          <p:nvPr/>
        </p:nvSpPr>
        <p:spPr bwMode="auto">
          <a:xfrm>
            <a:off x="5959208" y="590091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7</a:t>
            </a:r>
          </a:p>
        </p:txBody>
      </p:sp>
      <p:sp>
        <p:nvSpPr>
          <p:cNvPr id="73" name="TextBox 42">
            <a:extLst>
              <a:ext uri="{FF2B5EF4-FFF2-40B4-BE49-F238E27FC236}">
                <a16:creationId xmlns:a16="http://schemas.microsoft.com/office/drawing/2014/main" id="{48AD62BB-1F5F-4BA4-AA5C-1698A9F88D3F}"/>
              </a:ext>
            </a:extLst>
          </p:cNvPr>
          <p:cNvSpPr txBox="1">
            <a:spLocks noChangeArrowheads="1"/>
          </p:cNvSpPr>
          <p:nvPr/>
        </p:nvSpPr>
        <p:spPr bwMode="auto">
          <a:xfrm>
            <a:off x="7676725" y="59009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a:t>
            </a:r>
          </a:p>
        </p:txBody>
      </p:sp>
      <p:sp>
        <p:nvSpPr>
          <p:cNvPr id="74" name="TextBox 44">
            <a:extLst>
              <a:ext uri="{FF2B5EF4-FFF2-40B4-BE49-F238E27FC236}">
                <a16:creationId xmlns:a16="http://schemas.microsoft.com/office/drawing/2014/main" id="{4C1472BD-E5FA-41DC-ACD7-FC547C214476}"/>
              </a:ext>
            </a:extLst>
          </p:cNvPr>
          <p:cNvSpPr txBox="1">
            <a:spLocks noChangeArrowheads="1"/>
          </p:cNvSpPr>
          <p:nvPr/>
        </p:nvSpPr>
        <p:spPr bwMode="auto">
          <a:xfrm>
            <a:off x="7137685" y="590091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9</a:t>
            </a:r>
          </a:p>
        </p:txBody>
      </p:sp>
      <p:sp>
        <p:nvSpPr>
          <p:cNvPr id="75" name="TextBox 46">
            <a:extLst>
              <a:ext uri="{FF2B5EF4-FFF2-40B4-BE49-F238E27FC236}">
                <a16:creationId xmlns:a16="http://schemas.microsoft.com/office/drawing/2014/main" id="{75E8D3A1-B43F-4AAA-ABAF-86C1637C02BB}"/>
              </a:ext>
            </a:extLst>
          </p:cNvPr>
          <p:cNvSpPr txBox="1">
            <a:spLocks noChangeArrowheads="1"/>
          </p:cNvSpPr>
          <p:nvPr/>
        </p:nvSpPr>
        <p:spPr bwMode="auto">
          <a:xfrm>
            <a:off x="8268452" y="59009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11</a:t>
            </a:r>
          </a:p>
        </p:txBody>
      </p:sp>
      <p:sp>
        <p:nvSpPr>
          <p:cNvPr id="77" name="TextBox 54">
            <a:extLst>
              <a:ext uri="{FF2B5EF4-FFF2-40B4-BE49-F238E27FC236}">
                <a16:creationId xmlns:a16="http://schemas.microsoft.com/office/drawing/2014/main" id="{E7E0A7D8-F625-450E-AD7A-6FE8717B30F4}"/>
              </a:ext>
            </a:extLst>
          </p:cNvPr>
          <p:cNvSpPr txBox="1">
            <a:spLocks noChangeArrowheads="1"/>
          </p:cNvSpPr>
          <p:nvPr/>
        </p:nvSpPr>
        <p:spPr bwMode="auto">
          <a:xfrm>
            <a:off x="8859243" y="59009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12</a:t>
            </a:r>
          </a:p>
        </p:txBody>
      </p:sp>
      <p:cxnSp>
        <p:nvCxnSpPr>
          <p:cNvPr id="5" name="Straight Connector 4">
            <a:extLst>
              <a:ext uri="{FF2B5EF4-FFF2-40B4-BE49-F238E27FC236}">
                <a16:creationId xmlns:a16="http://schemas.microsoft.com/office/drawing/2014/main" id="{9256E71F-E8EC-4D22-AE37-67835B3246B2}"/>
              </a:ext>
            </a:extLst>
          </p:cNvPr>
          <p:cNvCxnSpPr/>
          <p:nvPr/>
        </p:nvCxnSpPr>
        <p:spPr bwMode="auto">
          <a:xfrm flipV="1">
            <a:off x="4944879" y="3157638"/>
            <a:ext cx="0" cy="2692744"/>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78" name="Straight Connector 77">
            <a:extLst>
              <a:ext uri="{FF2B5EF4-FFF2-40B4-BE49-F238E27FC236}">
                <a16:creationId xmlns:a16="http://schemas.microsoft.com/office/drawing/2014/main" id="{40575527-B406-4AB3-82B5-627A952DD91E}"/>
              </a:ext>
            </a:extLst>
          </p:cNvPr>
          <p:cNvCxnSpPr/>
          <p:nvPr/>
        </p:nvCxnSpPr>
        <p:spPr bwMode="auto">
          <a:xfrm flipV="1">
            <a:off x="7871409" y="3167869"/>
            <a:ext cx="0" cy="2692744"/>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7" name="Freeform: Shape 6">
            <a:extLst>
              <a:ext uri="{FF2B5EF4-FFF2-40B4-BE49-F238E27FC236}">
                <a16:creationId xmlns:a16="http://schemas.microsoft.com/office/drawing/2014/main" id="{705B0203-F018-456D-A931-FD8AC6AD4EB7}"/>
              </a:ext>
            </a:extLst>
          </p:cNvPr>
          <p:cNvSpPr/>
          <p:nvPr/>
        </p:nvSpPr>
        <p:spPr bwMode="auto">
          <a:xfrm>
            <a:off x="1984075" y="3792453"/>
            <a:ext cx="7056408" cy="2064589"/>
          </a:xfrm>
          <a:custGeom>
            <a:avLst/>
            <a:gdLst>
              <a:gd name="connsiteX0" fmla="*/ 0 w 7056408"/>
              <a:gd name="connsiteY0" fmla="*/ 2064589 h 2064589"/>
              <a:gd name="connsiteX1" fmla="*/ 287548 w 7056408"/>
              <a:gd name="connsiteY1" fmla="*/ 2064589 h 2064589"/>
              <a:gd name="connsiteX2" fmla="*/ 287548 w 7056408"/>
              <a:gd name="connsiteY2" fmla="*/ 1719532 h 2064589"/>
              <a:gd name="connsiteX3" fmla="*/ 327804 w 7056408"/>
              <a:gd name="connsiteY3" fmla="*/ 1719532 h 2064589"/>
              <a:gd name="connsiteX4" fmla="*/ 327804 w 7056408"/>
              <a:gd name="connsiteY4" fmla="*/ 1656272 h 2064589"/>
              <a:gd name="connsiteX5" fmla="*/ 414068 w 7056408"/>
              <a:gd name="connsiteY5" fmla="*/ 1656272 h 2064589"/>
              <a:gd name="connsiteX6" fmla="*/ 414068 w 7056408"/>
              <a:gd name="connsiteY6" fmla="*/ 1552755 h 2064589"/>
              <a:gd name="connsiteX7" fmla="*/ 442823 w 7056408"/>
              <a:gd name="connsiteY7" fmla="*/ 1552755 h 2064589"/>
              <a:gd name="connsiteX8" fmla="*/ 442823 w 7056408"/>
              <a:gd name="connsiteY8" fmla="*/ 1391729 h 2064589"/>
              <a:gd name="connsiteX9" fmla="*/ 546340 w 7056408"/>
              <a:gd name="connsiteY9" fmla="*/ 1391729 h 2064589"/>
              <a:gd name="connsiteX10" fmla="*/ 546340 w 7056408"/>
              <a:gd name="connsiteY10" fmla="*/ 1334219 h 2064589"/>
              <a:gd name="connsiteX11" fmla="*/ 557842 w 7056408"/>
              <a:gd name="connsiteY11" fmla="*/ 1334219 h 2064589"/>
              <a:gd name="connsiteX12" fmla="*/ 557842 w 7056408"/>
              <a:gd name="connsiteY12" fmla="*/ 1259457 h 2064589"/>
              <a:gd name="connsiteX13" fmla="*/ 569344 w 7056408"/>
              <a:gd name="connsiteY13" fmla="*/ 1259457 h 2064589"/>
              <a:gd name="connsiteX14" fmla="*/ 569344 w 7056408"/>
              <a:gd name="connsiteY14" fmla="*/ 1190446 h 2064589"/>
              <a:gd name="connsiteX15" fmla="*/ 684363 w 7056408"/>
              <a:gd name="connsiteY15" fmla="*/ 1190446 h 2064589"/>
              <a:gd name="connsiteX16" fmla="*/ 684363 w 7056408"/>
              <a:gd name="connsiteY16" fmla="*/ 1063925 h 2064589"/>
              <a:gd name="connsiteX17" fmla="*/ 684363 w 7056408"/>
              <a:gd name="connsiteY17" fmla="*/ 1063925 h 2064589"/>
              <a:gd name="connsiteX18" fmla="*/ 707367 w 7056408"/>
              <a:gd name="connsiteY18" fmla="*/ 1063925 h 2064589"/>
              <a:gd name="connsiteX19" fmla="*/ 707367 w 7056408"/>
              <a:gd name="connsiteY19" fmla="*/ 994914 h 2064589"/>
              <a:gd name="connsiteX20" fmla="*/ 810883 w 7056408"/>
              <a:gd name="connsiteY20" fmla="*/ 994914 h 2064589"/>
              <a:gd name="connsiteX21" fmla="*/ 810883 w 7056408"/>
              <a:gd name="connsiteY21" fmla="*/ 948906 h 2064589"/>
              <a:gd name="connsiteX22" fmla="*/ 810883 w 7056408"/>
              <a:gd name="connsiteY22" fmla="*/ 948906 h 2064589"/>
              <a:gd name="connsiteX23" fmla="*/ 845389 w 7056408"/>
              <a:gd name="connsiteY23" fmla="*/ 948906 h 2064589"/>
              <a:gd name="connsiteX24" fmla="*/ 845389 w 7056408"/>
              <a:gd name="connsiteY24" fmla="*/ 874144 h 2064589"/>
              <a:gd name="connsiteX25" fmla="*/ 989163 w 7056408"/>
              <a:gd name="connsiteY25" fmla="*/ 874144 h 2064589"/>
              <a:gd name="connsiteX26" fmla="*/ 989163 w 7056408"/>
              <a:gd name="connsiteY26" fmla="*/ 782129 h 2064589"/>
              <a:gd name="connsiteX27" fmla="*/ 1069676 w 7056408"/>
              <a:gd name="connsiteY27" fmla="*/ 782129 h 2064589"/>
              <a:gd name="connsiteX28" fmla="*/ 1092679 w 7056408"/>
              <a:gd name="connsiteY28" fmla="*/ 805132 h 2064589"/>
              <a:gd name="connsiteX29" fmla="*/ 1092679 w 7056408"/>
              <a:gd name="connsiteY29" fmla="*/ 632604 h 2064589"/>
              <a:gd name="connsiteX30" fmla="*/ 1224951 w 7056408"/>
              <a:gd name="connsiteY30" fmla="*/ 632604 h 2064589"/>
              <a:gd name="connsiteX31" fmla="*/ 1224951 w 7056408"/>
              <a:gd name="connsiteY31" fmla="*/ 546340 h 2064589"/>
              <a:gd name="connsiteX32" fmla="*/ 1242204 w 7056408"/>
              <a:gd name="connsiteY32" fmla="*/ 546340 h 2064589"/>
              <a:gd name="connsiteX33" fmla="*/ 1259457 w 7056408"/>
              <a:gd name="connsiteY33" fmla="*/ 529087 h 2064589"/>
              <a:gd name="connsiteX34" fmla="*/ 1328468 w 7056408"/>
              <a:gd name="connsiteY34" fmla="*/ 529087 h 2064589"/>
              <a:gd name="connsiteX35" fmla="*/ 1328468 w 7056408"/>
              <a:gd name="connsiteY35" fmla="*/ 529087 h 2064589"/>
              <a:gd name="connsiteX36" fmla="*/ 1328468 w 7056408"/>
              <a:gd name="connsiteY36" fmla="*/ 488830 h 2064589"/>
              <a:gd name="connsiteX37" fmla="*/ 1380227 w 7056408"/>
              <a:gd name="connsiteY37" fmla="*/ 488830 h 2064589"/>
              <a:gd name="connsiteX38" fmla="*/ 1380227 w 7056408"/>
              <a:gd name="connsiteY38" fmla="*/ 402566 h 2064589"/>
              <a:gd name="connsiteX39" fmla="*/ 1483744 w 7056408"/>
              <a:gd name="connsiteY39" fmla="*/ 402566 h 2064589"/>
              <a:gd name="connsiteX40" fmla="*/ 1483744 w 7056408"/>
              <a:gd name="connsiteY40" fmla="*/ 385314 h 2064589"/>
              <a:gd name="connsiteX41" fmla="*/ 1529751 w 7056408"/>
              <a:gd name="connsiteY41" fmla="*/ 385314 h 2064589"/>
              <a:gd name="connsiteX42" fmla="*/ 1529751 w 7056408"/>
              <a:gd name="connsiteY42" fmla="*/ 362310 h 2064589"/>
              <a:gd name="connsiteX43" fmla="*/ 1639019 w 7056408"/>
              <a:gd name="connsiteY43" fmla="*/ 362310 h 2064589"/>
              <a:gd name="connsiteX44" fmla="*/ 1639019 w 7056408"/>
              <a:gd name="connsiteY44" fmla="*/ 304800 h 2064589"/>
              <a:gd name="connsiteX45" fmla="*/ 1811548 w 7056408"/>
              <a:gd name="connsiteY45" fmla="*/ 304800 h 2064589"/>
              <a:gd name="connsiteX46" fmla="*/ 1811548 w 7056408"/>
              <a:gd name="connsiteY46" fmla="*/ 276046 h 2064589"/>
              <a:gd name="connsiteX47" fmla="*/ 1920816 w 7056408"/>
              <a:gd name="connsiteY47" fmla="*/ 276046 h 2064589"/>
              <a:gd name="connsiteX48" fmla="*/ 1920816 w 7056408"/>
              <a:gd name="connsiteY48" fmla="*/ 241540 h 2064589"/>
              <a:gd name="connsiteX49" fmla="*/ 2179608 w 7056408"/>
              <a:gd name="connsiteY49" fmla="*/ 241540 h 2064589"/>
              <a:gd name="connsiteX50" fmla="*/ 2179608 w 7056408"/>
              <a:gd name="connsiteY50" fmla="*/ 201283 h 2064589"/>
              <a:gd name="connsiteX51" fmla="*/ 2317631 w 7056408"/>
              <a:gd name="connsiteY51" fmla="*/ 201283 h 2064589"/>
              <a:gd name="connsiteX52" fmla="*/ 2317631 w 7056408"/>
              <a:gd name="connsiteY52" fmla="*/ 166778 h 2064589"/>
              <a:gd name="connsiteX53" fmla="*/ 2472906 w 7056408"/>
              <a:gd name="connsiteY53" fmla="*/ 166778 h 2064589"/>
              <a:gd name="connsiteX54" fmla="*/ 2472906 w 7056408"/>
              <a:gd name="connsiteY54" fmla="*/ 120770 h 2064589"/>
              <a:gd name="connsiteX55" fmla="*/ 2564921 w 7056408"/>
              <a:gd name="connsiteY55" fmla="*/ 120770 h 2064589"/>
              <a:gd name="connsiteX56" fmla="*/ 2564921 w 7056408"/>
              <a:gd name="connsiteY56" fmla="*/ 120770 h 2064589"/>
              <a:gd name="connsiteX57" fmla="*/ 2564921 w 7056408"/>
              <a:gd name="connsiteY57" fmla="*/ 92015 h 2064589"/>
              <a:gd name="connsiteX58" fmla="*/ 2720197 w 7056408"/>
              <a:gd name="connsiteY58" fmla="*/ 92015 h 2064589"/>
              <a:gd name="connsiteX59" fmla="*/ 2720197 w 7056408"/>
              <a:gd name="connsiteY59" fmla="*/ 69012 h 2064589"/>
              <a:gd name="connsiteX60" fmla="*/ 2806461 w 7056408"/>
              <a:gd name="connsiteY60" fmla="*/ 69012 h 2064589"/>
              <a:gd name="connsiteX61" fmla="*/ 2806461 w 7056408"/>
              <a:gd name="connsiteY61" fmla="*/ 57510 h 2064589"/>
              <a:gd name="connsiteX62" fmla="*/ 3335548 w 7056408"/>
              <a:gd name="connsiteY62" fmla="*/ 57510 h 2064589"/>
              <a:gd name="connsiteX63" fmla="*/ 3335548 w 7056408"/>
              <a:gd name="connsiteY63" fmla="*/ 28755 h 2064589"/>
              <a:gd name="connsiteX64" fmla="*/ 3542582 w 7056408"/>
              <a:gd name="connsiteY64" fmla="*/ 28755 h 2064589"/>
              <a:gd name="connsiteX65" fmla="*/ 3542582 w 7056408"/>
              <a:gd name="connsiteY65" fmla="*/ 0 h 2064589"/>
              <a:gd name="connsiteX66" fmla="*/ 4704272 w 7056408"/>
              <a:gd name="connsiteY66" fmla="*/ 0 h 2064589"/>
              <a:gd name="connsiteX67" fmla="*/ 4715774 w 7056408"/>
              <a:gd name="connsiteY67" fmla="*/ 0 h 2064589"/>
              <a:gd name="connsiteX68" fmla="*/ 7056408 w 7056408"/>
              <a:gd name="connsiteY68" fmla="*/ 0 h 2064589"/>
              <a:gd name="connsiteX0" fmla="*/ 0 w 7056408"/>
              <a:gd name="connsiteY0" fmla="*/ 2064589 h 2064589"/>
              <a:gd name="connsiteX1" fmla="*/ 287548 w 7056408"/>
              <a:gd name="connsiteY1" fmla="*/ 2064589 h 2064589"/>
              <a:gd name="connsiteX2" fmla="*/ 287548 w 7056408"/>
              <a:gd name="connsiteY2" fmla="*/ 1719532 h 2064589"/>
              <a:gd name="connsiteX3" fmla="*/ 327804 w 7056408"/>
              <a:gd name="connsiteY3" fmla="*/ 1719532 h 2064589"/>
              <a:gd name="connsiteX4" fmla="*/ 327804 w 7056408"/>
              <a:gd name="connsiteY4" fmla="*/ 1656272 h 2064589"/>
              <a:gd name="connsiteX5" fmla="*/ 414068 w 7056408"/>
              <a:gd name="connsiteY5" fmla="*/ 1656272 h 2064589"/>
              <a:gd name="connsiteX6" fmla="*/ 414068 w 7056408"/>
              <a:gd name="connsiteY6" fmla="*/ 1552755 h 2064589"/>
              <a:gd name="connsiteX7" fmla="*/ 442823 w 7056408"/>
              <a:gd name="connsiteY7" fmla="*/ 1552755 h 2064589"/>
              <a:gd name="connsiteX8" fmla="*/ 442823 w 7056408"/>
              <a:gd name="connsiteY8" fmla="*/ 1391729 h 2064589"/>
              <a:gd name="connsiteX9" fmla="*/ 546340 w 7056408"/>
              <a:gd name="connsiteY9" fmla="*/ 1391729 h 2064589"/>
              <a:gd name="connsiteX10" fmla="*/ 546340 w 7056408"/>
              <a:gd name="connsiteY10" fmla="*/ 1334219 h 2064589"/>
              <a:gd name="connsiteX11" fmla="*/ 557842 w 7056408"/>
              <a:gd name="connsiteY11" fmla="*/ 1334219 h 2064589"/>
              <a:gd name="connsiteX12" fmla="*/ 557842 w 7056408"/>
              <a:gd name="connsiteY12" fmla="*/ 1259457 h 2064589"/>
              <a:gd name="connsiteX13" fmla="*/ 569344 w 7056408"/>
              <a:gd name="connsiteY13" fmla="*/ 1259457 h 2064589"/>
              <a:gd name="connsiteX14" fmla="*/ 569344 w 7056408"/>
              <a:gd name="connsiteY14" fmla="*/ 1190446 h 2064589"/>
              <a:gd name="connsiteX15" fmla="*/ 684363 w 7056408"/>
              <a:gd name="connsiteY15" fmla="*/ 1190446 h 2064589"/>
              <a:gd name="connsiteX16" fmla="*/ 684363 w 7056408"/>
              <a:gd name="connsiteY16" fmla="*/ 1063925 h 2064589"/>
              <a:gd name="connsiteX17" fmla="*/ 684363 w 7056408"/>
              <a:gd name="connsiteY17" fmla="*/ 1063925 h 2064589"/>
              <a:gd name="connsiteX18" fmla="*/ 707367 w 7056408"/>
              <a:gd name="connsiteY18" fmla="*/ 1063925 h 2064589"/>
              <a:gd name="connsiteX19" fmla="*/ 707367 w 7056408"/>
              <a:gd name="connsiteY19" fmla="*/ 994914 h 2064589"/>
              <a:gd name="connsiteX20" fmla="*/ 810883 w 7056408"/>
              <a:gd name="connsiteY20" fmla="*/ 994914 h 2064589"/>
              <a:gd name="connsiteX21" fmla="*/ 810883 w 7056408"/>
              <a:gd name="connsiteY21" fmla="*/ 948906 h 2064589"/>
              <a:gd name="connsiteX22" fmla="*/ 810883 w 7056408"/>
              <a:gd name="connsiteY22" fmla="*/ 948906 h 2064589"/>
              <a:gd name="connsiteX23" fmla="*/ 845389 w 7056408"/>
              <a:gd name="connsiteY23" fmla="*/ 948906 h 2064589"/>
              <a:gd name="connsiteX24" fmla="*/ 845389 w 7056408"/>
              <a:gd name="connsiteY24" fmla="*/ 874144 h 2064589"/>
              <a:gd name="connsiteX25" fmla="*/ 989163 w 7056408"/>
              <a:gd name="connsiteY25" fmla="*/ 874144 h 2064589"/>
              <a:gd name="connsiteX26" fmla="*/ 989163 w 7056408"/>
              <a:gd name="connsiteY26" fmla="*/ 782129 h 2064589"/>
              <a:gd name="connsiteX27" fmla="*/ 1069676 w 7056408"/>
              <a:gd name="connsiteY27" fmla="*/ 782129 h 2064589"/>
              <a:gd name="connsiteX28" fmla="*/ 1092679 w 7056408"/>
              <a:gd name="connsiteY28" fmla="*/ 793630 h 2064589"/>
              <a:gd name="connsiteX29" fmla="*/ 1092679 w 7056408"/>
              <a:gd name="connsiteY29" fmla="*/ 632604 h 2064589"/>
              <a:gd name="connsiteX30" fmla="*/ 1224951 w 7056408"/>
              <a:gd name="connsiteY30" fmla="*/ 632604 h 2064589"/>
              <a:gd name="connsiteX31" fmla="*/ 1224951 w 7056408"/>
              <a:gd name="connsiteY31" fmla="*/ 546340 h 2064589"/>
              <a:gd name="connsiteX32" fmla="*/ 1242204 w 7056408"/>
              <a:gd name="connsiteY32" fmla="*/ 546340 h 2064589"/>
              <a:gd name="connsiteX33" fmla="*/ 1259457 w 7056408"/>
              <a:gd name="connsiteY33" fmla="*/ 529087 h 2064589"/>
              <a:gd name="connsiteX34" fmla="*/ 1328468 w 7056408"/>
              <a:gd name="connsiteY34" fmla="*/ 529087 h 2064589"/>
              <a:gd name="connsiteX35" fmla="*/ 1328468 w 7056408"/>
              <a:gd name="connsiteY35" fmla="*/ 529087 h 2064589"/>
              <a:gd name="connsiteX36" fmla="*/ 1328468 w 7056408"/>
              <a:gd name="connsiteY36" fmla="*/ 488830 h 2064589"/>
              <a:gd name="connsiteX37" fmla="*/ 1380227 w 7056408"/>
              <a:gd name="connsiteY37" fmla="*/ 488830 h 2064589"/>
              <a:gd name="connsiteX38" fmla="*/ 1380227 w 7056408"/>
              <a:gd name="connsiteY38" fmla="*/ 402566 h 2064589"/>
              <a:gd name="connsiteX39" fmla="*/ 1483744 w 7056408"/>
              <a:gd name="connsiteY39" fmla="*/ 402566 h 2064589"/>
              <a:gd name="connsiteX40" fmla="*/ 1483744 w 7056408"/>
              <a:gd name="connsiteY40" fmla="*/ 385314 h 2064589"/>
              <a:gd name="connsiteX41" fmla="*/ 1529751 w 7056408"/>
              <a:gd name="connsiteY41" fmla="*/ 385314 h 2064589"/>
              <a:gd name="connsiteX42" fmla="*/ 1529751 w 7056408"/>
              <a:gd name="connsiteY42" fmla="*/ 362310 h 2064589"/>
              <a:gd name="connsiteX43" fmla="*/ 1639019 w 7056408"/>
              <a:gd name="connsiteY43" fmla="*/ 362310 h 2064589"/>
              <a:gd name="connsiteX44" fmla="*/ 1639019 w 7056408"/>
              <a:gd name="connsiteY44" fmla="*/ 304800 h 2064589"/>
              <a:gd name="connsiteX45" fmla="*/ 1811548 w 7056408"/>
              <a:gd name="connsiteY45" fmla="*/ 304800 h 2064589"/>
              <a:gd name="connsiteX46" fmla="*/ 1811548 w 7056408"/>
              <a:gd name="connsiteY46" fmla="*/ 276046 h 2064589"/>
              <a:gd name="connsiteX47" fmla="*/ 1920816 w 7056408"/>
              <a:gd name="connsiteY47" fmla="*/ 276046 h 2064589"/>
              <a:gd name="connsiteX48" fmla="*/ 1920816 w 7056408"/>
              <a:gd name="connsiteY48" fmla="*/ 241540 h 2064589"/>
              <a:gd name="connsiteX49" fmla="*/ 2179608 w 7056408"/>
              <a:gd name="connsiteY49" fmla="*/ 241540 h 2064589"/>
              <a:gd name="connsiteX50" fmla="*/ 2179608 w 7056408"/>
              <a:gd name="connsiteY50" fmla="*/ 201283 h 2064589"/>
              <a:gd name="connsiteX51" fmla="*/ 2317631 w 7056408"/>
              <a:gd name="connsiteY51" fmla="*/ 201283 h 2064589"/>
              <a:gd name="connsiteX52" fmla="*/ 2317631 w 7056408"/>
              <a:gd name="connsiteY52" fmla="*/ 166778 h 2064589"/>
              <a:gd name="connsiteX53" fmla="*/ 2472906 w 7056408"/>
              <a:gd name="connsiteY53" fmla="*/ 166778 h 2064589"/>
              <a:gd name="connsiteX54" fmla="*/ 2472906 w 7056408"/>
              <a:gd name="connsiteY54" fmla="*/ 120770 h 2064589"/>
              <a:gd name="connsiteX55" fmla="*/ 2564921 w 7056408"/>
              <a:gd name="connsiteY55" fmla="*/ 120770 h 2064589"/>
              <a:gd name="connsiteX56" fmla="*/ 2564921 w 7056408"/>
              <a:gd name="connsiteY56" fmla="*/ 120770 h 2064589"/>
              <a:gd name="connsiteX57" fmla="*/ 2564921 w 7056408"/>
              <a:gd name="connsiteY57" fmla="*/ 92015 h 2064589"/>
              <a:gd name="connsiteX58" fmla="*/ 2720197 w 7056408"/>
              <a:gd name="connsiteY58" fmla="*/ 92015 h 2064589"/>
              <a:gd name="connsiteX59" fmla="*/ 2720197 w 7056408"/>
              <a:gd name="connsiteY59" fmla="*/ 69012 h 2064589"/>
              <a:gd name="connsiteX60" fmla="*/ 2806461 w 7056408"/>
              <a:gd name="connsiteY60" fmla="*/ 69012 h 2064589"/>
              <a:gd name="connsiteX61" fmla="*/ 2806461 w 7056408"/>
              <a:gd name="connsiteY61" fmla="*/ 57510 h 2064589"/>
              <a:gd name="connsiteX62" fmla="*/ 3335548 w 7056408"/>
              <a:gd name="connsiteY62" fmla="*/ 57510 h 2064589"/>
              <a:gd name="connsiteX63" fmla="*/ 3335548 w 7056408"/>
              <a:gd name="connsiteY63" fmla="*/ 28755 h 2064589"/>
              <a:gd name="connsiteX64" fmla="*/ 3542582 w 7056408"/>
              <a:gd name="connsiteY64" fmla="*/ 28755 h 2064589"/>
              <a:gd name="connsiteX65" fmla="*/ 3542582 w 7056408"/>
              <a:gd name="connsiteY65" fmla="*/ 0 h 2064589"/>
              <a:gd name="connsiteX66" fmla="*/ 4704272 w 7056408"/>
              <a:gd name="connsiteY66" fmla="*/ 0 h 2064589"/>
              <a:gd name="connsiteX67" fmla="*/ 4715774 w 7056408"/>
              <a:gd name="connsiteY67" fmla="*/ 0 h 2064589"/>
              <a:gd name="connsiteX68" fmla="*/ 7056408 w 7056408"/>
              <a:gd name="connsiteY68" fmla="*/ 0 h 2064589"/>
              <a:gd name="connsiteX0" fmla="*/ 0 w 7056408"/>
              <a:gd name="connsiteY0" fmla="*/ 2064589 h 2064589"/>
              <a:gd name="connsiteX1" fmla="*/ 287548 w 7056408"/>
              <a:gd name="connsiteY1" fmla="*/ 2064589 h 2064589"/>
              <a:gd name="connsiteX2" fmla="*/ 287548 w 7056408"/>
              <a:gd name="connsiteY2" fmla="*/ 1719532 h 2064589"/>
              <a:gd name="connsiteX3" fmla="*/ 327804 w 7056408"/>
              <a:gd name="connsiteY3" fmla="*/ 1719532 h 2064589"/>
              <a:gd name="connsiteX4" fmla="*/ 327804 w 7056408"/>
              <a:gd name="connsiteY4" fmla="*/ 1656272 h 2064589"/>
              <a:gd name="connsiteX5" fmla="*/ 414068 w 7056408"/>
              <a:gd name="connsiteY5" fmla="*/ 1656272 h 2064589"/>
              <a:gd name="connsiteX6" fmla="*/ 414068 w 7056408"/>
              <a:gd name="connsiteY6" fmla="*/ 1552755 h 2064589"/>
              <a:gd name="connsiteX7" fmla="*/ 442823 w 7056408"/>
              <a:gd name="connsiteY7" fmla="*/ 1552755 h 2064589"/>
              <a:gd name="connsiteX8" fmla="*/ 442823 w 7056408"/>
              <a:gd name="connsiteY8" fmla="*/ 1391729 h 2064589"/>
              <a:gd name="connsiteX9" fmla="*/ 546340 w 7056408"/>
              <a:gd name="connsiteY9" fmla="*/ 1391729 h 2064589"/>
              <a:gd name="connsiteX10" fmla="*/ 546340 w 7056408"/>
              <a:gd name="connsiteY10" fmla="*/ 1334219 h 2064589"/>
              <a:gd name="connsiteX11" fmla="*/ 557842 w 7056408"/>
              <a:gd name="connsiteY11" fmla="*/ 1334219 h 2064589"/>
              <a:gd name="connsiteX12" fmla="*/ 557842 w 7056408"/>
              <a:gd name="connsiteY12" fmla="*/ 1259457 h 2064589"/>
              <a:gd name="connsiteX13" fmla="*/ 569344 w 7056408"/>
              <a:gd name="connsiteY13" fmla="*/ 1259457 h 2064589"/>
              <a:gd name="connsiteX14" fmla="*/ 569344 w 7056408"/>
              <a:gd name="connsiteY14" fmla="*/ 1190446 h 2064589"/>
              <a:gd name="connsiteX15" fmla="*/ 684363 w 7056408"/>
              <a:gd name="connsiteY15" fmla="*/ 1190446 h 2064589"/>
              <a:gd name="connsiteX16" fmla="*/ 684363 w 7056408"/>
              <a:gd name="connsiteY16" fmla="*/ 1063925 h 2064589"/>
              <a:gd name="connsiteX17" fmla="*/ 684363 w 7056408"/>
              <a:gd name="connsiteY17" fmla="*/ 1063925 h 2064589"/>
              <a:gd name="connsiteX18" fmla="*/ 707367 w 7056408"/>
              <a:gd name="connsiteY18" fmla="*/ 1063925 h 2064589"/>
              <a:gd name="connsiteX19" fmla="*/ 707367 w 7056408"/>
              <a:gd name="connsiteY19" fmla="*/ 994914 h 2064589"/>
              <a:gd name="connsiteX20" fmla="*/ 810883 w 7056408"/>
              <a:gd name="connsiteY20" fmla="*/ 994914 h 2064589"/>
              <a:gd name="connsiteX21" fmla="*/ 810883 w 7056408"/>
              <a:gd name="connsiteY21" fmla="*/ 948906 h 2064589"/>
              <a:gd name="connsiteX22" fmla="*/ 810883 w 7056408"/>
              <a:gd name="connsiteY22" fmla="*/ 948906 h 2064589"/>
              <a:gd name="connsiteX23" fmla="*/ 845389 w 7056408"/>
              <a:gd name="connsiteY23" fmla="*/ 948906 h 2064589"/>
              <a:gd name="connsiteX24" fmla="*/ 845389 w 7056408"/>
              <a:gd name="connsiteY24" fmla="*/ 874144 h 2064589"/>
              <a:gd name="connsiteX25" fmla="*/ 989163 w 7056408"/>
              <a:gd name="connsiteY25" fmla="*/ 874144 h 2064589"/>
              <a:gd name="connsiteX26" fmla="*/ 989163 w 7056408"/>
              <a:gd name="connsiteY26" fmla="*/ 782129 h 2064589"/>
              <a:gd name="connsiteX27" fmla="*/ 1069676 w 7056408"/>
              <a:gd name="connsiteY27" fmla="*/ 782129 h 2064589"/>
              <a:gd name="connsiteX28" fmla="*/ 1092679 w 7056408"/>
              <a:gd name="connsiteY28" fmla="*/ 787879 h 2064589"/>
              <a:gd name="connsiteX29" fmla="*/ 1092679 w 7056408"/>
              <a:gd name="connsiteY29" fmla="*/ 632604 h 2064589"/>
              <a:gd name="connsiteX30" fmla="*/ 1224951 w 7056408"/>
              <a:gd name="connsiteY30" fmla="*/ 632604 h 2064589"/>
              <a:gd name="connsiteX31" fmla="*/ 1224951 w 7056408"/>
              <a:gd name="connsiteY31" fmla="*/ 546340 h 2064589"/>
              <a:gd name="connsiteX32" fmla="*/ 1242204 w 7056408"/>
              <a:gd name="connsiteY32" fmla="*/ 546340 h 2064589"/>
              <a:gd name="connsiteX33" fmla="*/ 1259457 w 7056408"/>
              <a:gd name="connsiteY33" fmla="*/ 529087 h 2064589"/>
              <a:gd name="connsiteX34" fmla="*/ 1328468 w 7056408"/>
              <a:gd name="connsiteY34" fmla="*/ 529087 h 2064589"/>
              <a:gd name="connsiteX35" fmla="*/ 1328468 w 7056408"/>
              <a:gd name="connsiteY35" fmla="*/ 529087 h 2064589"/>
              <a:gd name="connsiteX36" fmla="*/ 1328468 w 7056408"/>
              <a:gd name="connsiteY36" fmla="*/ 488830 h 2064589"/>
              <a:gd name="connsiteX37" fmla="*/ 1380227 w 7056408"/>
              <a:gd name="connsiteY37" fmla="*/ 488830 h 2064589"/>
              <a:gd name="connsiteX38" fmla="*/ 1380227 w 7056408"/>
              <a:gd name="connsiteY38" fmla="*/ 402566 h 2064589"/>
              <a:gd name="connsiteX39" fmla="*/ 1483744 w 7056408"/>
              <a:gd name="connsiteY39" fmla="*/ 402566 h 2064589"/>
              <a:gd name="connsiteX40" fmla="*/ 1483744 w 7056408"/>
              <a:gd name="connsiteY40" fmla="*/ 385314 h 2064589"/>
              <a:gd name="connsiteX41" fmla="*/ 1529751 w 7056408"/>
              <a:gd name="connsiteY41" fmla="*/ 385314 h 2064589"/>
              <a:gd name="connsiteX42" fmla="*/ 1529751 w 7056408"/>
              <a:gd name="connsiteY42" fmla="*/ 362310 h 2064589"/>
              <a:gd name="connsiteX43" fmla="*/ 1639019 w 7056408"/>
              <a:gd name="connsiteY43" fmla="*/ 362310 h 2064589"/>
              <a:gd name="connsiteX44" fmla="*/ 1639019 w 7056408"/>
              <a:gd name="connsiteY44" fmla="*/ 304800 h 2064589"/>
              <a:gd name="connsiteX45" fmla="*/ 1811548 w 7056408"/>
              <a:gd name="connsiteY45" fmla="*/ 304800 h 2064589"/>
              <a:gd name="connsiteX46" fmla="*/ 1811548 w 7056408"/>
              <a:gd name="connsiteY46" fmla="*/ 276046 h 2064589"/>
              <a:gd name="connsiteX47" fmla="*/ 1920816 w 7056408"/>
              <a:gd name="connsiteY47" fmla="*/ 276046 h 2064589"/>
              <a:gd name="connsiteX48" fmla="*/ 1920816 w 7056408"/>
              <a:gd name="connsiteY48" fmla="*/ 241540 h 2064589"/>
              <a:gd name="connsiteX49" fmla="*/ 2179608 w 7056408"/>
              <a:gd name="connsiteY49" fmla="*/ 241540 h 2064589"/>
              <a:gd name="connsiteX50" fmla="*/ 2179608 w 7056408"/>
              <a:gd name="connsiteY50" fmla="*/ 201283 h 2064589"/>
              <a:gd name="connsiteX51" fmla="*/ 2317631 w 7056408"/>
              <a:gd name="connsiteY51" fmla="*/ 201283 h 2064589"/>
              <a:gd name="connsiteX52" fmla="*/ 2317631 w 7056408"/>
              <a:gd name="connsiteY52" fmla="*/ 166778 h 2064589"/>
              <a:gd name="connsiteX53" fmla="*/ 2472906 w 7056408"/>
              <a:gd name="connsiteY53" fmla="*/ 166778 h 2064589"/>
              <a:gd name="connsiteX54" fmla="*/ 2472906 w 7056408"/>
              <a:gd name="connsiteY54" fmla="*/ 120770 h 2064589"/>
              <a:gd name="connsiteX55" fmla="*/ 2564921 w 7056408"/>
              <a:gd name="connsiteY55" fmla="*/ 120770 h 2064589"/>
              <a:gd name="connsiteX56" fmla="*/ 2564921 w 7056408"/>
              <a:gd name="connsiteY56" fmla="*/ 120770 h 2064589"/>
              <a:gd name="connsiteX57" fmla="*/ 2564921 w 7056408"/>
              <a:gd name="connsiteY57" fmla="*/ 92015 h 2064589"/>
              <a:gd name="connsiteX58" fmla="*/ 2720197 w 7056408"/>
              <a:gd name="connsiteY58" fmla="*/ 92015 h 2064589"/>
              <a:gd name="connsiteX59" fmla="*/ 2720197 w 7056408"/>
              <a:gd name="connsiteY59" fmla="*/ 69012 h 2064589"/>
              <a:gd name="connsiteX60" fmla="*/ 2806461 w 7056408"/>
              <a:gd name="connsiteY60" fmla="*/ 69012 h 2064589"/>
              <a:gd name="connsiteX61" fmla="*/ 2806461 w 7056408"/>
              <a:gd name="connsiteY61" fmla="*/ 57510 h 2064589"/>
              <a:gd name="connsiteX62" fmla="*/ 3335548 w 7056408"/>
              <a:gd name="connsiteY62" fmla="*/ 57510 h 2064589"/>
              <a:gd name="connsiteX63" fmla="*/ 3335548 w 7056408"/>
              <a:gd name="connsiteY63" fmla="*/ 28755 h 2064589"/>
              <a:gd name="connsiteX64" fmla="*/ 3542582 w 7056408"/>
              <a:gd name="connsiteY64" fmla="*/ 28755 h 2064589"/>
              <a:gd name="connsiteX65" fmla="*/ 3542582 w 7056408"/>
              <a:gd name="connsiteY65" fmla="*/ 0 h 2064589"/>
              <a:gd name="connsiteX66" fmla="*/ 4704272 w 7056408"/>
              <a:gd name="connsiteY66" fmla="*/ 0 h 2064589"/>
              <a:gd name="connsiteX67" fmla="*/ 4715774 w 7056408"/>
              <a:gd name="connsiteY67" fmla="*/ 0 h 2064589"/>
              <a:gd name="connsiteX68" fmla="*/ 7056408 w 7056408"/>
              <a:gd name="connsiteY68" fmla="*/ 0 h 2064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7056408" h="2064589">
                <a:moveTo>
                  <a:pt x="0" y="2064589"/>
                </a:moveTo>
                <a:lnTo>
                  <a:pt x="287548" y="2064589"/>
                </a:lnTo>
                <a:lnTo>
                  <a:pt x="287548" y="1719532"/>
                </a:lnTo>
                <a:lnTo>
                  <a:pt x="327804" y="1719532"/>
                </a:lnTo>
                <a:lnTo>
                  <a:pt x="327804" y="1656272"/>
                </a:lnTo>
                <a:lnTo>
                  <a:pt x="414068" y="1656272"/>
                </a:lnTo>
                <a:lnTo>
                  <a:pt x="414068" y="1552755"/>
                </a:lnTo>
                <a:lnTo>
                  <a:pt x="442823" y="1552755"/>
                </a:lnTo>
                <a:lnTo>
                  <a:pt x="442823" y="1391729"/>
                </a:lnTo>
                <a:lnTo>
                  <a:pt x="546340" y="1391729"/>
                </a:lnTo>
                <a:lnTo>
                  <a:pt x="546340" y="1334219"/>
                </a:lnTo>
                <a:lnTo>
                  <a:pt x="557842" y="1334219"/>
                </a:lnTo>
                <a:lnTo>
                  <a:pt x="557842" y="1259457"/>
                </a:lnTo>
                <a:lnTo>
                  <a:pt x="569344" y="1259457"/>
                </a:lnTo>
                <a:lnTo>
                  <a:pt x="569344" y="1190446"/>
                </a:lnTo>
                <a:lnTo>
                  <a:pt x="684363" y="1190446"/>
                </a:lnTo>
                <a:lnTo>
                  <a:pt x="684363" y="1063925"/>
                </a:lnTo>
                <a:lnTo>
                  <a:pt x="684363" y="1063925"/>
                </a:lnTo>
                <a:lnTo>
                  <a:pt x="707367" y="1063925"/>
                </a:lnTo>
                <a:lnTo>
                  <a:pt x="707367" y="994914"/>
                </a:lnTo>
                <a:lnTo>
                  <a:pt x="810883" y="994914"/>
                </a:lnTo>
                <a:lnTo>
                  <a:pt x="810883" y="948906"/>
                </a:lnTo>
                <a:lnTo>
                  <a:pt x="810883" y="948906"/>
                </a:lnTo>
                <a:lnTo>
                  <a:pt x="845389" y="948906"/>
                </a:lnTo>
                <a:lnTo>
                  <a:pt x="845389" y="874144"/>
                </a:lnTo>
                <a:lnTo>
                  <a:pt x="989163" y="874144"/>
                </a:lnTo>
                <a:lnTo>
                  <a:pt x="989163" y="782129"/>
                </a:lnTo>
                <a:lnTo>
                  <a:pt x="1069676" y="782129"/>
                </a:lnTo>
                <a:lnTo>
                  <a:pt x="1092679" y="787879"/>
                </a:lnTo>
                <a:lnTo>
                  <a:pt x="1092679" y="632604"/>
                </a:lnTo>
                <a:lnTo>
                  <a:pt x="1224951" y="632604"/>
                </a:lnTo>
                <a:lnTo>
                  <a:pt x="1224951" y="546340"/>
                </a:lnTo>
                <a:lnTo>
                  <a:pt x="1242204" y="546340"/>
                </a:lnTo>
                <a:lnTo>
                  <a:pt x="1259457" y="529087"/>
                </a:lnTo>
                <a:lnTo>
                  <a:pt x="1328468" y="529087"/>
                </a:lnTo>
                <a:lnTo>
                  <a:pt x="1328468" y="529087"/>
                </a:lnTo>
                <a:lnTo>
                  <a:pt x="1328468" y="488830"/>
                </a:lnTo>
                <a:lnTo>
                  <a:pt x="1380227" y="488830"/>
                </a:lnTo>
                <a:lnTo>
                  <a:pt x="1380227" y="402566"/>
                </a:lnTo>
                <a:lnTo>
                  <a:pt x="1483744" y="402566"/>
                </a:lnTo>
                <a:lnTo>
                  <a:pt x="1483744" y="385314"/>
                </a:lnTo>
                <a:lnTo>
                  <a:pt x="1529751" y="385314"/>
                </a:lnTo>
                <a:lnTo>
                  <a:pt x="1529751" y="362310"/>
                </a:lnTo>
                <a:lnTo>
                  <a:pt x="1639019" y="362310"/>
                </a:lnTo>
                <a:lnTo>
                  <a:pt x="1639019" y="304800"/>
                </a:lnTo>
                <a:lnTo>
                  <a:pt x="1811548" y="304800"/>
                </a:lnTo>
                <a:lnTo>
                  <a:pt x="1811548" y="276046"/>
                </a:lnTo>
                <a:lnTo>
                  <a:pt x="1920816" y="276046"/>
                </a:lnTo>
                <a:lnTo>
                  <a:pt x="1920816" y="241540"/>
                </a:lnTo>
                <a:lnTo>
                  <a:pt x="2179608" y="241540"/>
                </a:lnTo>
                <a:lnTo>
                  <a:pt x="2179608" y="201283"/>
                </a:lnTo>
                <a:lnTo>
                  <a:pt x="2317631" y="201283"/>
                </a:lnTo>
                <a:lnTo>
                  <a:pt x="2317631" y="166778"/>
                </a:lnTo>
                <a:lnTo>
                  <a:pt x="2472906" y="166778"/>
                </a:lnTo>
                <a:lnTo>
                  <a:pt x="2472906" y="120770"/>
                </a:lnTo>
                <a:lnTo>
                  <a:pt x="2564921" y="120770"/>
                </a:lnTo>
                <a:lnTo>
                  <a:pt x="2564921" y="120770"/>
                </a:lnTo>
                <a:lnTo>
                  <a:pt x="2564921" y="92015"/>
                </a:lnTo>
                <a:lnTo>
                  <a:pt x="2720197" y="92015"/>
                </a:lnTo>
                <a:lnTo>
                  <a:pt x="2720197" y="69012"/>
                </a:lnTo>
                <a:lnTo>
                  <a:pt x="2806461" y="69012"/>
                </a:lnTo>
                <a:lnTo>
                  <a:pt x="2806461" y="57510"/>
                </a:lnTo>
                <a:lnTo>
                  <a:pt x="3335548" y="57510"/>
                </a:lnTo>
                <a:lnTo>
                  <a:pt x="3335548" y="28755"/>
                </a:lnTo>
                <a:lnTo>
                  <a:pt x="3542582" y="28755"/>
                </a:lnTo>
                <a:lnTo>
                  <a:pt x="3542582" y="0"/>
                </a:lnTo>
                <a:lnTo>
                  <a:pt x="4704272" y="0"/>
                </a:lnTo>
                <a:lnTo>
                  <a:pt x="4715774" y="0"/>
                </a:lnTo>
                <a:lnTo>
                  <a:pt x="7056408" y="0"/>
                </a:lnTo>
              </a:path>
            </a:pathLst>
          </a:custGeom>
          <a:noFill/>
          <a:ln w="28575">
            <a:solidFill>
              <a:schemeClr val="accent3"/>
            </a:solidFill>
            <a:miter lim="800000"/>
            <a:headEnd/>
            <a:tailEnd/>
          </a:ln>
        </p:spPr>
        <p:txBody>
          <a:bodyPr rtlCol="0" anchor="ctr"/>
          <a:lstStyle/>
          <a:p>
            <a:pPr algn="ctr"/>
            <a:endParaRPr lang="en-US" dirty="0"/>
          </a:p>
        </p:txBody>
      </p:sp>
      <p:grpSp>
        <p:nvGrpSpPr>
          <p:cNvPr id="11" name="Group 10">
            <a:extLst>
              <a:ext uri="{FF2B5EF4-FFF2-40B4-BE49-F238E27FC236}">
                <a16:creationId xmlns:a16="http://schemas.microsoft.com/office/drawing/2014/main" id="{6EB53F4B-ED06-4EF2-B15D-8623AE190655}"/>
              </a:ext>
            </a:extLst>
          </p:cNvPr>
          <p:cNvGrpSpPr/>
          <p:nvPr/>
        </p:nvGrpSpPr>
        <p:grpSpPr>
          <a:xfrm>
            <a:off x="1995577" y="3200106"/>
            <a:ext cx="7062159" cy="2668438"/>
            <a:chOff x="1995577" y="2932981"/>
            <a:chExt cx="7062159" cy="2668438"/>
          </a:xfrm>
        </p:grpSpPr>
        <p:sp>
          <p:nvSpPr>
            <p:cNvPr id="9" name="Freeform: Shape 8">
              <a:extLst>
                <a:ext uri="{FF2B5EF4-FFF2-40B4-BE49-F238E27FC236}">
                  <a16:creationId xmlns:a16="http://schemas.microsoft.com/office/drawing/2014/main" id="{19328C1D-9452-4C50-BF4C-1BE5F0BC8148}"/>
                </a:ext>
              </a:extLst>
            </p:cNvPr>
            <p:cNvSpPr/>
            <p:nvPr/>
          </p:nvSpPr>
          <p:spPr bwMode="auto">
            <a:xfrm>
              <a:off x="1995577" y="3220528"/>
              <a:ext cx="1823049" cy="2380891"/>
            </a:xfrm>
            <a:custGeom>
              <a:avLst/>
              <a:gdLst>
                <a:gd name="connsiteX0" fmla="*/ 0 w 1823049"/>
                <a:gd name="connsiteY0" fmla="*/ 2380891 h 2380891"/>
                <a:gd name="connsiteX1" fmla="*/ 155276 w 1823049"/>
                <a:gd name="connsiteY1" fmla="*/ 2380891 h 2380891"/>
                <a:gd name="connsiteX2" fmla="*/ 155276 w 1823049"/>
                <a:gd name="connsiteY2" fmla="*/ 2099095 h 2380891"/>
                <a:gd name="connsiteX3" fmla="*/ 235789 w 1823049"/>
                <a:gd name="connsiteY3" fmla="*/ 2099095 h 2380891"/>
                <a:gd name="connsiteX4" fmla="*/ 235789 w 1823049"/>
                <a:gd name="connsiteY4" fmla="*/ 2058838 h 2380891"/>
                <a:gd name="connsiteX5" fmla="*/ 235789 w 1823049"/>
                <a:gd name="connsiteY5" fmla="*/ 2058838 h 2380891"/>
                <a:gd name="connsiteX6" fmla="*/ 293298 w 1823049"/>
                <a:gd name="connsiteY6" fmla="*/ 2058838 h 2380891"/>
                <a:gd name="connsiteX7" fmla="*/ 293298 w 1823049"/>
                <a:gd name="connsiteY7" fmla="*/ 1564257 h 2380891"/>
                <a:gd name="connsiteX8" fmla="*/ 299049 w 1823049"/>
                <a:gd name="connsiteY8" fmla="*/ 1564257 h 2380891"/>
                <a:gd name="connsiteX9" fmla="*/ 299049 w 1823049"/>
                <a:gd name="connsiteY9" fmla="*/ 1282461 h 2380891"/>
                <a:gd name="connsiteX10" fmla="*/ 299049 w 1823049"/>
                <a:gd name="connsiteY10" fmla="*/ 1247955 h 2380891"/>
                <a:gd name="connsiteX11" fmla="*/ 414068 w 1823049"/>
                <a:gd name="connsiteY11" fmla="*/ 1247955 h 2380891"/>
                <a:gd name="connsiteX12" fmla="*/ 414068 w 1823049"/>
                <a:gd name="connsiteY12" fmla="*/ 1017917 h 2380891"/>
                <a:gd name="connsiteX13" fmla="*/ 523336 w 1823049"/>
                <a:gd name="connsiteY13" fmla="*/ 1017917 h 2380891"/>
                <a:gd name="connsiteX14" fmla="*/ 523336 w 1823049"/>
                <a:gd name="connsiteY14" fmla="*/ 948906 h 2380891"/>
                <a:gd name="connsiteX15" fmla="*/ 546340 w 1823049"/>
                <a:gd name="connsiteY15" fmla="*/ 948906 h 2380891"/>
                <a:gd name="connsiteX16" fmla="*/ 546340 w 1823049"/>
                <a:gd name="connsiteY16" fmla="*/ 603849 h 2380891"/>
                <a:gd name="connsiteX17" fmla="*/ 563593 w 1823049"/>
                <a:gd name="connsiteY17" fmla="*/ 603849 h 2380891"/>
                <a:gd name="connsiteX18" fmla="*/ 563593 w 1823049"/>
                <a:gd name="connsiteY18" fmla="*/ 557842 h 2380891"/>
                <a:gd name="connsiteX19" fmla="*/ 661359 w 1823049"/>
                <a:gd name="connsiteY19" fmla="*/ 557842 h 2380891"/>
                <a:gd name="connsiteX20" fmla="*/ 661359 w 1823049"/>
                <a:gd name="connsiteY20" fmla="*/ 511834 h 2380891"/>
                <a:gd name="connsiteX21" fmla="*/ 833887 w 1823049"/>
                <a:gd name="connsiteY21" fmla="*/ 511834 h 2380891"/>
                <a:gd name="connsiteX22" fmla="*/ 833887 w 1823049"/>
                <a:gd name="connsiteY22" fmla="*/ 402566 h 2380891"/>
                <a:gd name="connsiteX23" fmla="*/ 833887 w 1823049"/>
                <a:gd name="connsiteY23" fmla="*/ 402566 h 2380891"/>
                <a:gd name="connsiteX24" fmla="*/ 874144 w 1823049"/>
                <a:gd name="connsiteY24" fmla="*/ 402566 h 2380891"/>
                <a:gd name="connsiteX25" fmla="*/ 874144 w 1823049"/>
                <a:gd name="connsiteY25" fmla="*/ 379563 h 2380891"/>
                <a:gd name="connsiteX26" fmla="*/ 943155 w 1823049"/>
                <a:gd name="connsiteY26" fmla="*/ 379563 h 2380891"/>
                <a:gd name="connsiteX27" fmla="*/ 943155 w 1823049"/>
                <a:gd name="connsiteY27" fmla="*/ 264544 h 2380891"/>
                <a:gd name="connsiteX28" fmla="*/ 1081178 w 1823049"/>
                <a:gd name="connsiteY28" fmla="*/ 264544 h 2380891"/>
                <a:gd name="connsiteX29" fmla="*/ 1081178 w 1823049"/>
                <a:gd name="connsiteY29" fmla="*/ 189781 h 2380891"/>
                <a:gd name="connsiteX30" fmla="*/ 1121434 w 1823049"/>
                <a:gd name="connsiteY30" fmla="*/ 189781 h 2380891"/>
                <a:gd name="connsiteX31" fmla="*/ 1121434 w 1823049"/>
                <a:gd name="connsiteY31" fmla="*/ 161027 h 2380891"/>
                <a:gd name="connsiteX32" fmla="*/ 1230702 w 1823049"/>
                <a:gd name="connsiteY32" fmla="*/ 161027 h 2380891"/>
                <a:gd name="connsiteX33" fmla="*/ 1230702 w 1823049"/>
                <a:gd name="connsiteY33" fmla="*/ 109268 h 2380891"/>
                <a:gd name="connsiteX34" fmla="*/ 1454989 w 1823049"/>
                <a:gd name="connsiteY34" fmla="*/ 109268 h 2380891"/>
                <a:gd name="connsiteX35" fmla="*/ 1454989 w 1823049"/>
                <a:gd name="connsiteY35" fmla="*/ 80514 h 2380891"/>
                <a:gd name="connsiteX36" fmla="*/ 1524000 w 1823049"/>
                <a:gd name="connsiteY36" fmla="*/ 80514 h 2380891"/>
                <a:gd name="connsiteX37" fmla="*/ 1524000 w 1823049"/>
                <a:gd name="connsiteY37" fmla="*/ 34506 h 2380891"/>
                <a:gd name="connsiteX38" fmla="*/ 1823049 w 1823049"/>
                <a:gd name="connsiteY38" fmla="*/ 34506 h 2380891"/>
                <a:gd name="connsiteX39" fmla="*/ 1823049 w 1823049"/>
                <a:gd name="connsiteY39" fmla="*/ 34506 h 2380891"/>
                <a:gd name="connsiteX40" fmla="*/ 1823049 w 1823049"/>
                <a:gd name="connsiteY40" fmla="*/ 34506 h 2380891"/>
                <a:gd name="connsiteX41" fmla="*/ 1823049 w 1823049"/>
                <a:gd name="connsiteY41" fmla="*/ 0 h 2380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823049" h="2380891">
                  <a:moveTo>
                    <a:pt x="0" y="2380891"/>
                  </a:moveTo>
                  <a:lnTo>
                    <a:pt x="155276" y="2380891"/>
                  </a:lnTo>
                  <a:lnTo>
                    <a:pt x="155276" y="2099095"/>
                  </a:lnTo>
                  <a:lnTo>
                    <a:pt x="235789" y="2099095"/>
                  </a:lnTo>
                  <a:lnTo>
                    <a:pt x="235789" y="2058838"/>
                  </a:lnTo>
                  <a:lnTo>
                    <a:pt x="235789" y="2058838"/>
                  </a:lnTo>
                  <a:lnTo>
                    <a:pt x="293298" y="2058838"/>
                  </a:lnTo>
                  <a:lnTo>
                    <a:pt x="293298" y="1564257"/>
                  </a:lnTo>
                  <a:lnTo>
                    <a:pt x="299049" y="1564257"/>
                  </a:lnTo>
                  <a:lnTo>
                    <a:pt x="299049" y="1282461"/>
                  </a:lnTo>
                  <a:lnTo>
                    <a:pt x="299049" y="1247955"/>
                  </a:lnTo>
                  <a:lnTo>
                    <a:pt x="414068" y="1247955"/>
                  </a:lnTo>
                  <a:lnTo>
                    <a:pt x="414068" y="1017917"/>
                  </a:lnTo>
                  <a:lnTo>
                    <a:pt x="523336" y="1017917"/>
                  </a:lnTo>
                  <a:lnTo>
                    <a:pt x="523336" y="948906"/>
                  </a:lnTo>
                  <a:lnTo>
                    <a:pt x="546340" y="948906"/>
                  </a:lnTo>
                  <a:lnTo>
                    <a:pt x="546340" y="603849"/>
                  </a:lnTo>
                  <a:lnTo>
                    <a:pt x="563593" y="603849"/>
                  </a:lnTo>
                  <a:lnTo>
                    <a:pt x="563593" y="557842"/>
                  </a:lnTo>
                  <a:lnTo>
                    <a:pt x="661359" y="557842"/>
                  </a:lnTo>
                  <a:lnTo>
                    <a:pt x="661359" y="511834"/>
                  </a:lnTo>
                  <a:lnTo>
                    <a:pt x="833887" y="511834"/>
                  </a:lnTo>
                  <a:lnTo>
                    <a:pt x="833887" y="402566"/>
                  </a:lnTo>
                  <a:lnTo>
                    <a:pt x="833887" y="402566"/>
                  </a:lnTo>
                  <a:lnTo>
                    <a:pt x="874144" y="402566"/>
                  </a:lnTo>
                  <a:lnTo>
                    <a:pt x="874144" y="379563"/>
                  </a:lnTo>
                  <a:lnTo>
                    <a:pt x="943155" y="379563"/>
                  </a:lnTo>
                  <a:lnTo>
                    <a:pt x="943155" y="264544"/>
                  </a:lnTo>
                  <a:lnTo>
                    <a:pt x="1081178" y="264544"/>
                  </a:lnTo>
                  <a:lnTo>
                    <a:pt x="1081178" y="189781"/>
                  </a:lnTo>
                  <a:lnTo>
                    <a:pt x="1121434" y="189781"/>
                  </a:lnTo>
                  <a:lnTo>
                    <a:pt x="1121434" y="161027"/>
                  </a:lnTo>
                  <a:lnTo>
                    <a:pt x="1230702" y="161027"/>
                  </a:lnTo>
                  <a:lnTo>
                    <a:pt x="1230702" y="109268"/>
                  </a:lnTo>
                  <a:lnTo>
                    <a:pt x="1454989" y="109268"/>
                  </a:lnTo>
                  <a:lnTo>
                    <a:pt x="1454989" y="80514"/>
                  </a:lnTo>
                  <a:lnTo>
                    <a:pt x="1524000" y="80514"/>
                  </a:lnTo>
                  <a:lnTo>
                    <a:pt x="1524000" y="34506"/>
                  </a:lnTo>
                  <a:lnTo>
                    <a:pt x="1823049" y="34506"/>
                  </a:lnTo>
                  <a:lnTo>
                    <a:pt x="1823049" y="34506"/>
                  </a:lnTo>
                  <a:lnTo>
                    <a:pt x="1823049" y="34506"/>
                  </a:lnTo>
                  <a:lnTo>
                    <a:pt x="1823049" y="0"/>
                  </a:lnTo>
                </a:path>
              </a:pathLst>
            </a:custGeom>
            <a:noFill/>
            <a:ln w="28575">
              <a:solidFill>
                <a:schemeClr val="accent1"/>
              </a:solidFill>
              <a:miter lim="800000"/>
              <a:headEnd/>
              <a:tailEnd/>
            </a:ln>
          </p:spPr>
          <p:txBody>
            <a:bodyPr rtlCol="0" anchor="ctr"/>
            <a:lstStyle/>
            <a:p>
              <a:pPr algn="ctr"/>
              <a:endParaRPr lang="en-US" dirty="0"/>
            </a:p>
          </p:txBody>
        </p:sp>
        <p:sp>
          <p:nvSpPr>
            <p:cNvPr id="10" name="Freeform: Shape 9">
              <a:extLst>
                <a:ext uri="{FF2B5EF4-FFF2-40B4-BE49-F238E27FC236}">
                  <a16:creationId xmlns:a16="http://schemas.microsoft.com/office/drawing/2014/main" id="{80946957-4A2A-44C8-8AE5-967077EEA6AF}"/>
                </a:ext>
              </a:extLst>
            </p:cNvPr>
            <p:cNvSpPr/>
            <p:nvPr/>
          </p:nvSpPr>
          <p:spPr bwMode="auto">
            <a:xfrm>
              <a:off x="3807125" y="2932981"/>
              <a:ext cx="5250611" cy="299049"/>
            </a:xfrm>
            <a:custGeom>
              <a:avLst/>
              <a:gdLst>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07034 h 299049"/>
                <a:gd name="connsiteX5" fmla="*/ 506083 w 5250611"/>
                <a:gd name="connsiteY5" fmla="*/ 207034 h 299049"/>
                <a:gd name="connsiteX6" fmla="*/ 506083 w 5250611"/>
                <a:gd name="connsiteY6" fmla="*/ 184030 h 299049"/>
                <a:gd name="connsiteX7" fmla="*/ 621101 w 5250611"/>
                <a:gd name="connsiteY7" fmla="*/ 184030 h 299049"/>
                <a:gd name="connsiteX8" fmla="*/ 621101 w 5250611"/>
                <a:gd name="connsiteY8" fmla="*/ 149525 h 299049"/>
                <a:gd name="connsiteX9" fmla="*/ 753373 w 5250611"/>
                <a:gd name="connsiteY9" fmla="*/ 149525 h 299049"/>
                <a:gd name="connsiteX10" fmla="*/ 753373 w 5250611"/>
                <a:gd name="connsiteY10" fmla="*/ 103517 h 299049"/>
                <a:gd name="connsiteX11" fmla="*/ 908649 w 5250611"/>
                <a:gd name="connsiteY11" fmla="*/ 103517 h 299049"/>
                <a:gd name="connsiteX12" fmla="*/ 908649 w 5250611"/>
                <a:gd name="connsiteY12" fmla="*/ 80513 h 299049"/>
                <a:gd name="connsiteX13" fmla="*/ 1144437 w 5250611"/>
                <a:gd name="connsiteY13" fmla="*/ 80513 h 299049"/>
                <a:gd name="connsiteX14" fmla="*/ 1144437 w 5250611"/>
                <a:gd name="connsiteY14" fmla="*/ 51759 h 299049"/>
                <a:gd name="connsiteX15" fmla="*/ 1426233 w 5250611"/>
                <a:gd name="connsiteY15" fmla="*/ 51759 h 299049"/>
                <a:gd name="connsiteX16" fmla="*/ 1426233 w 5250611"/>
                <a:gd name="connsiteY16" fmla="*/ 23004 h 299049"/>
                <a:gd name="connsiteX17" fmla="*/ 2869720 w 5250611"/>
                <a:gd name="connsiteY17" fmla="*/ 23004 h 299049"/>
                <a:gd name="connsiteX18" fmla="*/ 2869720 w 5250611"/>
                <a:gd name="connsiteY18" fmla="*/ 23004 h 299049"/>
                <a:gd name="connsiteX19" fmla="*/ 2892724 w 5250611"/>
                <a:gd name="connsiteY19" fmla="*/ 0 h 299049"/>
                <a:gd name="connsiteX20" fmla="*/ 5250611 w 5250611"/>
                <a:gd name="connsiteY20"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506083 w 5250611"/>
                <a:gd name="connsiteY5" fmla="*/ 207034 h 299049"/>
                <a:gd name="connsiteX6" fmla="*/ 506083 w 5250611"/>
                <a:gd name="connsiteY6" fmla="*/ 184030 h 299049"/>
                <a:gd name="connsiteX7" fmla="*/ 621101 w 5250611"/>
                <a:gd name="connsiteY7" fmla="*/ 184030 h 299049"/>
                <a:gd name="connsiteX8" fmla="*/ 621101 w 5250611"/>
                <a:gd name="connsiteY8" fmla="*/ 149525 h 299049"/>
                <a:gd name="connsiteX9" fmla="*/ 753373 w 5250611"/>
                <a:gd name="connsiteY9" fmla="*/ 149525 h 299049"/>
                <a:gd name="connsiteX10" fmla="*/ 753373 w 5250611"/>
                <a:gd name="connsiteY10" fmla="*/ 103517 h 299049"/>
                <a:gd name="connsiteX11" fmla="*/ 908649 w 5250611"/>
                <a:gd name="connsiteY11" fmla="*/ 103517 h 299049"/>
                <a:gd name="connsiteX12" fmla="*/ 908649 w 5250611"/>
                <a:gd name="connsiteY12" fmla="*/ 80513 h 299049"/>
                <a:gd name="connsiteX13" fmla="*/ 1144437 w 5250611"/>
                <a:gd name="connsiteY13" fmla="*/ 80513 h 299049"/>
                <a:gd name="connsiteX14" fmla="*/ 1144437 w 5250611"/>
                <a:gd name="connsiteY14" fmla="*/ 51759 h 299049"/>
                <a:gd name="connsiteX15" fmla="*/ 1426233 w 5250611"/>
                <a:gd name="connsiteY15" fmla="*/ 51759 h 299049"/>
                <a:gd name="connsiteX16" fmla="*/ 1426233 w 5250611"/>
                <a:gd name="connsiteY16" fmla="*/ 23004 h 299049"/>
                <a:gd name="connsiteX17" fmla="*/ 2869720 w 5250611"/>
                <a:gd name="connsiteY17" fmla="*/ 23004 h 299049"/>
                <a:gd name="connsiteX18" fmla="*/ 2869720 w 5250611"/>
                <a:gd name="connsiteY18" fmla="*/ 23004 h 299049"/>
                <a:gd name="connsiteX19" fmla="*/ 2892724 w 5250611"/>
                <a:gd name="connsiteY19" fmla="*/ 0 h 299049"/>
                <a:gd name="connsiteX20" fmla="*/ 5250611 w 5250611"/>
                <a:gd name="connsiteY20"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379562 w 5250611"/>
                <a:gd name="connsiteY5" fmla="*/ 224287 h 299049"/>
                <a:gd name="connsiteX6" fmla="*/ 506083 w 5250611"/>
                <a:gd name="connsiteY6" fmla="*/ 207034 h 299049"/>
                <a:gd name="connsiteX7" fmla="*/ 506083 w 5250611"/>
                <a:gd name="connsiteY7" fmla="*/ 184030 h 299049"/>
                <a:gd name="connsiteX8" fmla="*/ 621101 w 5250611"/>
                <a:gd name="connsiteY8" fmla="*/ 184030 h 299049"/>
                <a:gd name="connsiteX9" fmla="*/ 621101 w 5250611"/>
                <a:gd name="connsiteY9" fmla="*/ 149525 h 299049"/>
                <a:gd name="connsiteX10" fmla="*/ 753373 w 5250611"/>
                <a:gd name="connsiteY10" fmla="*/ 149525 h 299049"/>
                <a:gd name="connsiteX11" fmla="*/ 753373 w 5250611"/>
                <a:gd name="connsiteY11" fmla="*/ 103517 h 299049"/>
                <a:gd name="connsiteX12" fmla="*/ 908649 w 5250611"/>
                <a:gd name="connsiteY12" fmla="*/ 103517 h 299049"/>
                <a:gd name="connsiteX13" fmla="*/ 908649 w 5250611"/>
                <a:gd name="connsiteY13" fmla="*/ 80513 h 299049"/>
                <a:gd name="connsiteX14" fmla="*/ 1144437 w 5250611"/>
                <a:gd name="connsiteY14" fmla="*/ 80513 h 299049"/>
                <a:gd name="connsiteX15" fmla="*/ 1144437 w 5250611"/>
                <a:gd name="connsiteY15" fmla="*/ 51759 h 299049"/>
                <a:gd name="connsiteX16" fmla="*/ 1426233 w 5250611"/>
                <a:gd name="connsiteY16" fmla="*/ 51759 h 299049"/>
                <a:gd name="connsiteX17" fmla="*/ 1426233 w 5250611"/>
                <a:gd name="connsiteY17" fmla="*/ 23004 h 299049"/>
                <a:gd name="connsiteX18" fmla="*/ 2869720 w 5250611"/>
                <a:gd name="connsiteY18" fmla="*/ 23004 h 299049"/>
                <a:gd name="connsiteX19" fmla="*/ 2869720 w 5250611"/>
                <a:gd name="connsiteY19" fmla="*/ 23004 h 299049"/>
                <a:gd name="connsiteX20" fmla="*/ 2892724 w 5250611"/>
                <a:gd name="connsiteY20" fmla="*/ 0 h 299049"/>
                <a:gd name="connsiteX21" fmla="*/ 5250611 w 5250611"/>
                <a:gd name="connsiteY21"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58793 h 299049"/>
                <a:gd name="connsiteX6" fmla="*/ 506083 w 5250611"/>
                <a:gd name="connsiteY6" fmla="*/ 207034 h 299049"/>
                <a:gd name="connsiteX7" fmla="*/ 506083 w 5250611"/>
                <a:gd name="connsiteY7" fmla="*/ 184030 h 299049"/>
                <a:gd name="connsiteX8" fmla="*/ 621101 w 5250611"/>
                <a:gd name="connsiteY8" fmla="*/ 184030 h 299049"/>
                <a:gd name="connsiteX9" fmla="*/ 621101 w 5250611"/>
                <a:gd name="connsiteY9" fmla="*/ 149525 h 299049"/>
                <a:gd name="connsiteX10" fmla="*/ 753373 w 5250611"/>
                <a:gd name="connsiteY10" fmla="*/ 149525 h 299049"/>
                <a:gd name="connsiteX11" fmla="*/ 753373 w 5250611"/>
                <a:gd name="connsiteY11" fmla="*/ 103517 h 299049"/>
                <a:gd name="connsiteX12" fmla="*/ 908649 w 5250611"/>
                <a:gd name="connsiteY12" fmla="*/ 103517 h 299049"/>
                <a:gd name="connsiteX13" fmla="*/ 908649 w 5250611"/>
                <a:gd name="connsiteY13" fmla="*/ 80513 h 299049"/>
                <a:gd name="connsiteX14" fmla="*/ 1144437 w 5250611"/>
                <a:gd name="connsiteY14" fmla="*/ 80513 h 299049"/>
                <a:gd name="connsiteX15" fmla="*/ 1144437 w 5250611"/>
                <a:gd name="connsiteY15" fmla="*/ 51759 h 299049"/>
                <a:gd name="connsiteX16" fmla="*/ 1426233 w 5250611"/>
                <a:gd name="connsiteY16" fmla="*/ 51759 h 299049"/>
                <a:gd name="connsiteX17" fmla="*/ 1426233 w 5250611"/>
                <a:gd name="connsiteY17" fmla="*/ 23004 h 299049"/>
                <a:gd name="connsiteX18" fmla="*/ 2869720 w 5250611"/>
                <a:gd name="connsiteY18" fmla="*/ 23004 h 299049"/>
                <a:gd name="connsiteX19" fmla="*/ 2869720 w 5250611"/>
                <a:gd name="connsiteY19" fmla="*/ 23004 h 299049"/>
                <a:gd name="connsiteX20" fmla="*/ 2892724 w 5250611"/>
                <a:gd name="connsiteY20" fmla="*/ 0 h 299049"/>
                <a:gd name="connsiteX21" fmla="*/ 5250611 w 5250611"/>
                <a:gd name="connsiteY21"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58793 h 299049"/>
                <a:gd name="connsiteX6" fmla="*/ 506083 w 5250611"/>
                <a:gd name="connsiteY6" fmla="*/ 207034 h 299049"/>
                <a:gd name="connsiteX7" fmla="*/ 442822 w 5250611"/>
                <a:gd name="connsiteY7" fmla="*/ 241540 h 299049"/>
                <a:gd name="connsiteX8" fmla="*/ 506083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58793 h 299049"/>
                <a:gd name="connsiteX6" fmla="*/ 419819 w 5250611"/>
                <a:gd name="connsiteY6" fmla="*/ 207034 h 299049"/>
                <a:gd name="connsiteX7" fmla="*/ 442822 w 5250611"/>
                <a:gd name="connsiteY7" fmla="*/ 241540 h 299049"/>
                <a:gd name="connsiteX8" fmla="*/ 506083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58793 h 299049"/>
                <a:gd name="connsiteX6" fmla="*/ 419819 w 5250611"/>
                <a:gd name="connsiteY6" fmla="*/ 207034 h 299049"/>
                <a:gd name="connsiteX7" fmla="*/ 442822 w 5250611"/>
                <a:gd name="connsiteY7" fmla="*/ 241540 h 299049"/>
                <a:gd name="connsiteX8" fmla="*/ 506083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46004 h 299049"/>
                <a:gd name="connsiteX6" fmla="*/ 419819 w 5250611"/>
                <a:gd name="connsiteY6" fmla="*/ 207034 h 299049"/>
                <a:gd name="connsiteX7" fmla="*/ 442822 w 5250611"/>
                <a:gd name="connsiteY7" fmla="*/ 241540 h 299049"/>
                <a:gd name="connsiteX8" fmla="*/ 506083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46004 h 299049"/>
                <a:gd name="connsiteX6" fmla="*/ 407031 w 5250611"/>
                <a:gd name="connsiteY6" fmla="*/ 210232 h 299049"/>
                <a:gd name="connsiteX7" fmla="*/ 442822 w 5250611"/>
                <a:gd name="connsiteY7" fmla="*/ 241540 h 299049"/>
                <a:gd name="connsiteX8" fmla="*/ 506083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46004 h 299049"/>
                <a:gd name="connsiteX6" fmla="*/ 407031 w 5250611"/>
                <a:gd name="connsiteY6" fmla="*/ 210232 h 299049"/>
                <a:gd name="connsiteX7" fmla="*/ 442822 w 5250611"/>
                <a:gd name="connsiteY7" fmla="*/ 199976 h 299049"/>
                <a:gd name="connsiteX8" fmla="*/ 506083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46004 h 299049"/>
                <a:gd name="connsiteX6" fmla="*/ 407031 w 5250611"/>
                <a:gd name="connsiteY6" fmla="*/ 210232 h 299049"/>
                <a:gd name="connsiteX7" fmla="*/ 513160 w 5250611"/>
                <a:gd name="connsiteY7" fmla="*/ 209567 h 299049"/>
                <a:gd name="connsiteX8" fmla="*/ 506083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46004 h 299049"/>
                <a:gd name="connsiteX6" fmla="*/ 407031 w 5250611"/>
                <a:gd name="connsiteY6" fmla="*/ 210232 h 299049"/>
                <a:gd name="connsiteX7" fmla="*/ 557921 w 5250611"/>
                <a:gd name="connsiteY7" fmla="*/ 209567 h 299049"/>
                <a:gd name="connsiteX8" fmla="*/ 506083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46004 h 299049"/>
                <a:gd name="connsiteX6" fmla="*/ 407031 w 5250611"/>
                <a:gd name="connsiteY6" fmla="*/ 210232 h 299049"/>
                <a:gd name="connsiteX7" fmla="*/ 557921 w 5250611"/>
                <a:gd name="connsiteY7" fmla="*/ 209567 h 299049"/>
                <a:gd name="connsiteX8" fmla="*/ 550844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 name="connsiteX0" fmla="*/ 0 w 5250611"/>
                <a:gd name="connsiteY0" fmla="*/ 299049 h 299049"/>
                <a:gd name="connsiteX1" fmla="*/ 161026 w 5250611"/>
                <a:gd name="connsiteY1" fmla="*/ 299049 h 299049"/>
                <a:gd name="connsiteX2" fmla="*/ 161026 w 5250611"/>
                <a:gd name="connsiteY2" fmla="*/ 264544 h 299049"/>
                <a:gd name="connsiteX3" fmla="*/ 270294 w 5250611"/>
                <a:gd name="connsiteY3" fmla="*/ 264544 h 299049"/>
                <a:gd name="connsiteX4" fmla="*/ 270294 w 5250611"/>
                <a:gd name="connsiteY4" fmla="*/ 247291 h 299049"/>
                <a:gd name="connsiteX5" fmla="*/ 402566 w 5250611"/>
                <a:gd name="connsiteY5" fmla="*/ 246004 h 299049"/>
                <a:gd name="connsiteX6" fmla="*/ 407031 w 5250611"/>
                <a:gd name="connsiteY6" fmla="*/ 210232 h 299049"/>
                <a:gd name="connsiteX7" fmla="*/ 557921 w 5250611"/>
                <a:gd name="connsiteY7" fmla="*/ 209567 h 299049"/>
                <a:gd name="connsiteX8" fmla="*/ 554041 w 5250611"/>
                <a:gd name="connsiteY8" fmla="*/ 184030 h 299049"/>
                <a:gd name="connsiteX9" fmla="*/ 621101 w 5250611"/>
                <a:gd name="connsiteY9" fmla="*/ 184030 h 299049"/>
                <a:gd name="connsiteX10" fmla="*/ 621101 w 5250611"/>
                <a:gd name="connsiteY10" fmla="*/ 149525 h 299049"/>
                <a:gd name="connsiteX11" fmla="*/ 753373 w 5250611"/>
                <a:gd name="connsiteY11" fmla="*/ 149525 h 299049"/>
                <a:gd name="connsiteX12" fmla="*/ 753373 w 5250611"/>
                <a:gd name="connsiteY12" fmla="*/ 103517 h 299049"/>
                <a:gd name="connsiteX13" fmla="*/ 908649 w 5250611"/>
                <a:gd name="connsiteY13" fmla="*/ 103517 h 299049"/>
                <a:gd name="connsiteX14" fmla="*/ 908649 w 5250611"/>
                <a:gd name="connsiteY14" fmla="*/ 80513 h 299049"/>
                <a:gd name="connsiteX15" fmla="*/ 1144437 w 5250611"/>
                <a:gd name="connsiteY15" fmla="*/ 80513 h 299049"/>
                <a:gd name="connsiteX16" fmla="*/ 1144437 w 5250611"/>
                <a:gd name="connsiteY16" fmla="*/ 51759 h 299049"/>
                <a:gd name="connsiteX17" fmla="*/ 1426233 w 5250611"/>
                <a:gd name="connsiteY17" fmla="*/ 51759 h 299049"/>
                <a:gd name="connsiteX18" fmla="*/ 1426233 w 5250611"/>
                <a:gd name="connsiteY18" fmla="*/ 23004 h 299049"/>
                <a:gd name="connsiteX19" fmla="*/ 2869720 w 5250611"/>
                <a:gd name="connsiteY19" fmla="*/ 23004 h 299049"/>
                <a:gd name="connsiteX20" fmla="*/ 2869720 w 5250611"/>
                <a:gd name="connsiteY20" fmla="*/ 23004 h 299049"/>
                <a:gd name="connsiteX21" fmla="*/ 2892724 w 5250611"/>
                <a:gd name="connsiteY21" fmla="*/ 0 h 299049"/>
                <a:gd name="connsiteX22" fmla="*/ 5250611 w 5250611"/>
                <a:gd name="connsiteY22" fmla="*/ 0 h 299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250611" h="299049">
                  <a:moveTo>
                    <a:pt x="0" y="299049"/>
                  </a:moveTo>
                  <a:lnTo>
                    <a:pt x="161026" y="299049"/>
                  </a:lnTo>
                  <a:lnTo>
                    <a:pt x="161026" y="264544"/>
                  </a:lnTo>
                  <a:lnTo>
                    <a:pt x="270294" y="264544"/>
                  </a:lnTo>
                  <a:lnTo>
                    <a:pt x="270294" y="247291"/>
                  </a:lnTo>
                  <a:lnTo>
                    <a:pt x="402566" y="246004"/>
                  </a:lnTo>
                  <a:lnTo>
                    <a:pt x="407031" y="210232"/>
                  </a:lnTo>
                  <a:lnTo>
                    <a:pt x="557921" y="209567"/>
                  </a:lnTo>
                  <a:lnTo>
                    <a:pt x="554041" y="184030"/>
                  </a:lnTo>
                  <a:lnTo>
                    <a:pt x="621101" y="184030"/>
                  </a:lnTo>
                  <a:lnTo>
                    <a:pt x="621101" y="149525"/>
                  </a:lnTo>
                  <a:lnTo>
                    <a:pt x="753373" y="149525"/>
                  </a:lnTo>
                  <a:lnTo>
                    <a:pt x="753373" y="103517"/>
                  </a:lnTo>
                  <a:lnTo>
                    <a:pt x="908649" y="103517"/>
                  </a:lnTo>
                  <a:lnTo>
                    <a:pt x="908649" y="80513"/>
                  </a:lnTo>
                  <a:lnTo>
                    <a:pt x="1144437" y="80513"/>
                  </a:lnTo>
                  <a:lnTo>
                    <a:pt x="1144437" y="51759"/>
                  </a:lnTo>
                  <a:lnTo>
                    <a:pt x="1426233" y="51759"/>
                  </a:lnTo>
                  <a:lnTo>
                    <a:pt x="1426233" y="23004"/>
                  </a:lnTo>
                  <a:lnTo>
                    <a:pt x="2869720" y="23004"/>
                  </a:lnTo>
                  <a:lnTo>
                    <a:pt x="2869720" y="23004"/>
                  </a:lnTo>
                  <a:lnTo>
                    <a:pt x="2892724" y="0"/>
                  </a:lnTo>
                  <a:lnTo>
                    <a:pt x="5250611" y="0"/>
                  </a:lnTo>
                </a:path>
              </a:pathLst>
            </a:custGeom>
            <a:noFill/>
            <a:ln w="28575">
              <a:solidFill>
                <a:schemeClr val="accent1"/>
              </a:solidFill>
              <a:miter lim="800000"/>
              <a:headEnd/>
              <a:tailEnd/>
            </a:ln>
          </p:spPr>
          <p:txBody>
            <a:bodyPr rtlCol="0" anchor="ctr"/>
            <a:lstStyle/>
            <a:p>
              <a:pPr algn="ctr"/>
              <a:endParaRPr lang="en-US" dirty="0"/>
            </a:p>
          </p:txBody>
        </p:sp>
      </p:grpSp>
      <p:sp>
        <p:nvSpPr>
          <p:cNvPr id="12" name="Freeform: Shape 11">
            <a:extLst>
              <a:ext uri="{FF2B5EF4-FFF2-40B4-BE49-F238E27FC236}">
                <a16:creationId xmlns:a16="http://schemas.microsoft.com/office/drawing/2014/main" id="{55E41688-9291-4BFA-A9CE-C018509081E4}"/>
              </a:ext>
            </a:extLst>
          </p:cNvPr>
          <p:cNvSpPr/>
          <p:nvPr/>
        </p:nvSpPr>
        <p:spPr bwMode="auto">
          <a:xfrm>
            <a:off x="1990165" y="3273887"/>
            <a:ext cx="7057016" cy="2587214"/>
          </a:xfrm>
          <a:custGeom>
            <a:avLst/>
            <a:gdLst>
              <a:gd name="connsiteX0" fmla="*/ 0 w 7057016"/>
              <a:gd name="connsiteY0" fmla="*/ 2587214 h 2587214"/>
              <a:gd name="connsiteX1" fmla="*/ 150607 w 7057016"/>
              <a:gd name="connsiteY1" fmla="*/ 2587214 h 2587214"/>
              <a:gd name="connsiteX2" fmla="*/ 150607 w 7057016"/>
              <a:gd name="connsiteY2" fmla="*/ 2420471 h 2587214"/>
              <a:gd name="connsiteX3" fmla="*/ 290456 w 7057016"/>
              <a:gd name="connsiteY3" fmla="*/ 2420471 h 2587214"/>
              <a:gd name="connsiteX4" fmla="*/ 290456 w 7057016"/>
              <a:gd name="connsiteY4" fmla="*/ 1613647 h 2587214"/>
              <a:gd name="connsiteX5" fmla="*/ 306593 w 7057016"/>
              <a:gd name="connsiteY5" fmla="*/ 1613647 h 2587214"/>
              <a:gd name="connsiteX6" fmla="*/ 306593 w 7057016"/>
              <a:gd name="connsiteY6" fmla="*/ 1559859 h 2587214"/>
              <a:gd name="connsiteX7" fmla="*/ 403411 w 7057016"/>
              <a:gd name="connsiteY7" fmla="*/ 1559859 h 2587214"/>
              <a:gd name="connsiteX8" fmla="*/ 403411 w 7057016"/>
              <a:gd name="connsiteY8" fmla="*/ 1113417 h 2587214"/>
              <a:gd name="connsiteX9" fmla="*/ 430306 w 7057016"/>
              <a:gd name="connsiteY9" fmla="*/ 1113417 h 2587214"/>
              <a:gd name="connsiteX10" fmla="*/ 430306 w 7057016"/>
              <a:gd name="connsiteY10" fmla="*/ 1005840 h 2587214"/>
              <a:gd name="connsiteX11" fmla="*/ 570155 w 7057016"/>
              <a:gd name="connsiteY11" fmla="*/ 1005840 h 2587214"/>
              <a:gd name="connsiteX12" fmla="*/ 570155 w 7057016"/>
              <a:gd name="connsiteY12" fmla="*/ 876749 h 2587214"/>
              <a:gd name="connsiteX13" fmla="*/ 688489 w 7057016"/>
              <a:gd name="connsiteY13" fmla="*/ 876749 h 2587214"/>
              <a:gd name="connsiteX14" fmla="*/ 688489 w 7057016"/>
              <a:gd name="connsiteY14" fmla="*/ 688490 h 2587214"/>
              <a:gd name="connsiteX15" fmla="*/ 704626 w 7057016"/>
              <a:gd name="connsiteY15" fmla="*/ 688490 h 2587214"/>
              <a:gd name="connsiteX16" fmla="*/ 704626 w 7057016"/>
              <a:gd name="connsiteY16" fmla="*/ 591671 h 2587214"/>
              <a:gd name="connsiteX17" fmla="*/ 812202 w 7057016"/>
              <a:gd name="connsiteY17" fmla="*/ 591671 h 2587214"/>
              <a:gd name="connsiteX18" fmla="*/ 812202 w 7057016"/>
              <a:gd name="connsiteY18" fmla="*/ 516367 h 2587214"/>
              <a:gd name="connsiteX19" fmla="*/ 839096 w 7057016"/>
              <a:gd name="connsiteY19" fmla="*/ 516367 h 2587214"/>
              <a:gd name="connsiteX20" fmla="*/ 839096 w 7057016"/>
              <a:gd name="connsiteY20" fmla="*/ 457200 h 2587214"/>
              <a:gd name="connsiteX21" fmla="*/ 962809 w 7057016"/>
              <a:gd name="connsiteY21" fmla="*/ 457200 h 2587214"/>
              <a:gd name="connsiteX22" fmla="*/ 962809 w 7057016"/>
              <a:gd name="connsiteY22" fmla="*/ 349624 h 2587214"/>
              <a:gd name="connsiteX23" fmla="*/ 1011219 w 7057016"/>
              <a:gd name="connsiteY23" fmla="*/ 349624 h 2587214"/>
              <a:gd name="connsiteX24" fmla="*/ 1011219 w 7057016"/>
              <a:gd name="connsiteY24" fmla="*/ 338866 h 2587214"/>
              <a:gd name="connsiteX25" fmla="*/ 1102659 w 7057016"/>
              <a:gd name="connsiteY25" fmla="*/ 338866 h 2587214"/>
              <a:gd name="connsiteX26" fmla="*/ 1102659 w 7057016"/>
              <a:gd name="connsiteY26" fmla="*/ 231290 h 2587214"/>
              <a:gd name="connsiteX27" fmla="*/ 1151068 w 7057016"/>
              <a:gd name="connsiteY27" fmla="*/ 231290 h 2587214"/>
              <a:gd name="connsiteX28" fmla="*/ 1151068 w 7057016"/>
              <a:gd name="connsiteY28" fmla="*/ 193638 h 2587214"/>
              <a:gd name="connsiteX29" fmla="*/ 1366221 w 7057016"/>
              <a:gd name="connsiteY29" fmla="*/ 193638 h 2587214"/>
              <a:gd name="connsiteX30" fmla="*/ 1366221 w 7057016"/>
              <a:gd name="connsiteY30" fmla="*/ 177502 h 2587214"/>
              <a:gd name="connsiteX31" fmla="*/ 1554480 w 7057016"/>
              <a:gd name="connsiteY31" fmla="*/ 177502 h 2587214"/>
              <a:gd name="connsiteX32" fmla="*/ 1554480 w 7057016"/>
              <a:gd name="connsiteY32" fmla="*/ 172123 h 2587214"/>
              <a:gd name="connsiteX33" fmla="*/ 1678193 w 7057016"/>
              <a:gd name="connsiteY33" fmla="*/ 172123 h 2587214"/>
              <a:gd name="connsiteX34" fmla="*/ 1678193 w 7057016"/>
              <a:gd name="connsiteY34" fmla="*/ 139850 h 2587214"/>
              <a:gd name="connsiteX35" fmla="*/ 1839557 w 7057016"/>
              <a:gd name="connsiteY35" fmla="*/ 139850 h 2587214"/>
              <a:gd name="connsiteX36" fmla="*/ 1839557 w 7057016"/>
              <a:gd name="connsiteY36" fmla="*/ 107577 h 2587214"/>
              <a:gd name="connsiteX37" fmla="*/ 1898724 w 7057016"/>
              <a:gd name="connsiteY37" fmla="*/ 107577 h 2587214"/>
              <a:gd name="connsiteX38" fmla="*/ 1898724 w 7057016"/>
              <a:gd name="connsiteY38" fmla="*/ 80683 h 2587214"/>
              <a:gd name="connsiteX39" fmla="*/ 2070847 w 7057016"/>
              <a:gd name="connsiteY39" fmla="*/ 80683 h 2587214"/>
              <a:gd name="connsiteX40" fmla="*/ 2070847 w 7057016"/>
              <a:gd name="connsiteY40" fmla="*/ 53789 h 2587214"/>
              <a:gd name="connsiteX41" fmla="*/ 2409713 w 7057016"/>
              <a:gd name="connsiteY41" fmla="*/ 53789 h 2587214"/>
              <a:gd name="connsiteX42" fmla="*/ 2409713 w 7057016"/>
              <a:gd name="connsiteY42" fmla="*/ 43031 h 2587214"/>
              <a:gd name="connsiteX43" fmla="*/ 2748579 w 7057016"/>
              <a:gd name="connsiteY43" fmla="*/ 43031 h 2587214"/>
              <a:gd name="connsiteX44" fmla="*/ 2748579 w 7057016"/>
              <a:gd name="connsiteY44" fmla="*/ 10758 h 2587214"/>
              <a:gd name="connsiteX45" fmla="*/ 5384202 w 7057016"/>
              <a:gd name="connsiteY45" fmla="*/ 10758 h 2587214"/>
              <a:gd name="connsiteX46" fmla="*/ 5384202 w 7057016"/>
              <a:gd name="connsiteY46" fmla="*/ 0 h 2587214"/>
              <a:gd name="connsiteX47" fmla="*/ 7057016 w 7057016"/>
              <a:gd name="connsiteY47" fmla="*/ 0 h 258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057016" h="2587214">
                <a:moveTo>
                  <a:pt x="0" y="2587214"/>
                </a:moveTo>
                <a:lnTo>
                  <a:pt x="150607" y="2587214"/>
                </a:lnTo>
                <a:lnTo>
                  <a:pt x="150607" y="2420471"/>
                </a:lnTo>
                <a:lnTo>
                  <a:pt x="290456" y="2420471"/>
                </a:lnTo>
                <a:lnTo>
                  <a:pt x="290456" y="1613647"/>
                </a:lnTo>
                <a:lnTo>
                  <a:pt x="306593" y="1613647"/>
                </a:lnTo>
                <a:lnTo>
                  <a:pt x="306593" y="1559859"/>
                </a:lnTo>
                <a:lnTo>
                  <a:pt x="403411" y="1559859"/>
                </a:lnTo>
                <a:lnTo>
                  <a:pt x="403411" y="1113417"/>
                </a:lnTo>
                <a:lnTo>
                  <a:pt x="430306" y="1113417"/>
                </a:lnTo>
                <a:lnTo>
                  <a:pt x="430306" y="1005840"/>
                </a:lnTo>
                <a:lnTo>
                  <a:pt x="570155" y="1005840"/>
                </a:lnTo>
                <a:lnTo>
                  <a:pt x="570155" y="876749"/>
                </a:lnTo>
                <a:lnTo>
                  <a:pt x="688489" y="876749"/>
                </a:lnTo>
                <a:lnTo>
                  <a:pt x="688489" y="688490"/>
                </a:lnTo>
                <a:lnTo>
                  <a:pt x="704626" y="688490"/>
                </a:lnTo>
                <a:lnTo>
                  <a:pt x="704626" y="591671"/>
                </a:lnTo>
                <a:lnTo>
                  <a:pt x="812202" y="591671"/>
                </a:lnTo>
                <a:lnTo>
                  <a:pt x="812202" y="516367"/>
                </a:lnTo>
                <a:lnTo>
                  <a:pt x="839096" y="516367"/>
                </a:lnTo>
                <a:lnTo>
                  <a:pt x="839096" y="457200"/>
                </a:lnTo>
                <a:lnTo>
                  <a:pt x="962809" y="457200"/>
                </a:lnTo>
                <a:lnTo>
                  <a:pt x="962809" y="349624"/>
                </a:lnTo>
                <a:lnTo>
                  <a:pt x="1011219" y="349624"/>
                </a:lnTo>
                <a:lnTo>
                  <a:pt x="1011219" y="338866"/>
                </a:lnTo>
                <a:lnTo>
                  <a:pt x="1102659" y="338866"/>
                </a:lnTo>
                <a:lnTo>
                  <a:pt x="1102659" y="231290"/>
                </a:lnTo>
                <a:lnTo>
                  <a:pt x="1151068" y="231290"/>
                </a:lnTo>
                <a:lnTo>
                  <a:pt x="1151068" y="193638"/>
                </a:lnTo>
                <a:lnTo>
                  <a:pt x="1366221" y="193638"/>
                </a:lnTo>
                <a:lnTo>
                  <a:pt x="1366221" y="177502"/>
                </a:lnTo>
                <a:lnTo>
                  <a:pt x="1554480" y="177502"/>
                </a:lnTo>
                <a:lnTo>
                  <a:pt x="1554480" y="172123"/>
                </a:lnTo>
                <a:lnTo>
                  <a:pt x="1678193" y="172123"/>
                </a:lnTo>
                <a:lnTo>
                  <a:pt x="1678193" y="139850"/>
                </a:lnTo>
                <a:lnTo>
                  <a:pt x="1839557" y="139850"/>
                </a:lnTo>
                <a:lnTo>
                  <a:pt x="1839557" y="107577"/>
                </a:lnTo>
                <a:lnTo>
                  <a:pt x="1898724" y="107577"/>
                </a:lnTo>
                <a:lnTo>
                  <a:pt x="1898724" y="80683"/>
                </a:lnTo>
                <a:lnTo>
                  <a:pt x="2070847" y="80683"/>
                </a:lnTo>
                <a:lnTo>
                  <a:pt x="2070847" y="53789"/>
                </a:lnTo>
                <a:lnTo>
                  <a:pt x="2409713" y="53789"/>
                </a:lnTo>
                <a:lnTo>
                  <a:pt x="2409713" y="43031"/>
                </a:lnTo>
                <a:lnTo>
                  <a:pt x="2748579" y="43031"/>
                </a:lnTo>
                <a:lnTo>
                  <a:pt x="2748579" y="10758"/>
                </a:lnTo>
                <a:lnTo>
                  <a:pt x="5384202" y="10758"/>
                </a:lnTo>
                <a:lnTo>
                  <a:pt x="5384202" y="0"/>
                </a:lnTo>
                <a:lnTo>
                  <a:pt x="7057016" y="0"/>
                </a:lnTo>
              </a:path>
            </a:pathLst>
          </a:custGeom>
          <a:noFill/>
          <a:ln w="28575">
            <a:solidFill>
              <a:schemeClr val="accent2"/>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3250610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15BB8-8B52-417B-B7C6-9D58A418CF27}"/>
              </a:ext>
            </a:extLst>
          </p:cNvPr>
          <p:cNvSpPr>
            <a:spLocks noGrp="1"/>
          </p:cNvSpPr>
          <p:nvPr>
            <p:ph type="title"/>
          </p:nvPr>
        </p:nvSpPr>
        <p:spPr/>
        <p:txBody>
          <a:bodyPr/>
          <a:lstStyle/>
          <a:p>
            <a:r>
              <a:rPr lang="en-US" dirty="0"/>
              <a:t>DASISION 5-Yr Update: MMR and MR Outcomes </a:t>
            </a:r>
            <a:br>
              <a:rPr lang="en-US" dirty="0"/>
            </a:br>
            <a:r>
              <a:rPr lang="en-US" dirty="0"/>
              <a:t>With Dasatinib vs Imatinib in Newly Diagnosed CP-CML</a:t>
            </a:r>
          </a:p>
        </p:txBody>
      </p:sp>
      <p:sp>
        <p:nvSpPr>
          <p:cNvPr id="7" name="Rectangle 6">
            <a:extLst>
              <a:ext uri="{FF2B5EF4-FFF2-40B4-BE49-F238E27FC236}">
                <a16:creationId xmlns:a16="http://schemas.microsoft.com/office/drawing/2014/main" id="{209BE7F4-9B08-45A6-ADC9-099D27362FE6}"/>
              </a:ext>
            </a:extLst>
          </p:cNvPr>
          <p:cNvSpPr/>
          <p:nvPr/>
        </p:nvSpPr>
        <p:spPr>
          <a:xfrm>
            <a:off x="411480" y="6388396"/>
            <a:ext cx="2431691"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Cortes. </a:t>
            </a: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 Clin Oncol. 2016;34:2333.</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5" name="Rectangle 51">
            <a:extLst>
              <a:ext uri="{FF2B5EF4-FFF2-40B4-BE49-F238E27FC236}">
                <a16:creationId xmlns:a16="http://schemas.microsoft.com/office/drawing/2014/main" id="{4AEF126A-B8EB-41C8-A25C-B3623D214B33}"/>
              </a:ext>
            </a:extLst>
          </p:cNvPr>
          <p:cNvSpPr>
            <a:spLocks noChangeArrowheads="1"/>
          </p:cNvSpPr>
          <p:nvPr/>
        </p:nvSpPr>
        <p:spPr bwMode="auto">
          <a:xfrm>
            <a:off x="1977468" y="1933302"/>
            <a:ext cx="357272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ts val="0"/>
              </a:spcBef>
              <a:spcAft>
                <a:spcPts val="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Response (MMR Rates)</a:t>
            </a:r>
          </a:p>
        </p:txBody>
      </p:sp>
      <p:sp>
        <p:nvSpPr>
          <p:cNvPr id="229" name="Rectangle 51">
            <a:extLst>
              <a:ext uri="{FF2B5EF4-FFF2-40B4-BE49-F238E27FC236}">
                <a16:creationId xmlns:a16="http://schemas.microsoft.com/office/drawing/2014/main" id="{411B1E4D-B8F4-439B-ACDB-908284C26D20}"/>
              </a:ext>
            </a:extLst>
          </p:cNvPr>
          <p:cNvSpPr>
            <a:spLocks noChangeArrowheads="1"/>
          </p:cNvSpPr>
          <p:nvPr/>
        </p:nvSpPr>
        <p:spPr bwMode="auto">
          <a:xfrm>
            <a:off x="7344781" y="1937194"/>
            <a:ext cx="357272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ts val="0"/>
              </a:spcBef>
              <a:spcAft>
                <a:spcPts val="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Response (</a:t>
            </a:r>
            <a:r>
              <a:rPr kumimoji="0" lang="en-US" alt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MR</a:t>
            </a:r>
            <a:r>
              <a:rPr kumimoji="0" lang="en-US" altLang="en-US" sz="1800" b="1" i="0" u="none" strike="noStrike" kern="1200" cap="none" spc="0" normalizeH="0" baseline="30000" noProof="0" dirty="0">
                <a:ln>
                  <a:noFill/>
                </a:ln>
                <a:solidFill>
                  <a:schemeClr val="bg1"/>
                </a:solidFill>
                <a:effectLst/>
                <a:uLnTx/>
                <a:uFillTx/>
                <a:latin typeface="Calibri" panose="020F0502020204030204" pitchFamily="34" charset="0"/>
                <a:ea typeface="+mn-ea"/>
                <a:cs typeface="Arial" panose="020B0604020202020204" pitchFamily="34" charset="0"/>
              </a:rPr>
              <a:t>4.5</a:t>
            </a:r>
            <a:r>
              <a:rPr kumimoji="0" lang="en-US" alt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 Rates</a:t>
            </a: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329DAA45-8FF3-4884-ADD3-CF571660E74F}"/>
              </a:ext>
            </a:extLst>
          </p:cNvPr>
          <p:cNvGrpSpPr/>
          <p:nvPr/>
        </p:nvGrpSpPr>
        <p:grpSpPr>
          <a:xfrm>
            <a:off x="4221020" y="2101504"/>
            <a:ext cx="3591669" cy="923330"/>
            <a:chOff x="4097028" y="1732363"/>
            <a:chExt cx="3591669" cy="923330"/>
          </a:xfrm>
        </p:grpSpPr>
        <p:grpSp>
          <p:nvGrpSpPr>
            <p:cNvPr id="16" name="Group 15">
              <a:extLst>
                <a:ext uri="{FF2B5EF4-FFF2-40B4-BE49-F238E27FC236}">
                  <a16:creationId xmlns:a16="http://schemas.microsoft.com/office/drawing/2014/main" id="{A45B2B7D-EBB0-4141-9E03-F95864D4B714}"/>
                </a:ext>
              </a:extLst>
            </p:cNvPr>
            <p:cNvGrpSpPr/>
            <p:nvPr/>
          </p:nvGrpSpPr>
          <p:grpSpPr>
            <a:xfrm>
              <a:off x="4097028" y="2009362"/>
              <a:ext cx="3417894" cy="646331"/>
              <a:chOff x="10280650" y="3978275"/>
              <a:chExt cx="3979863" cy="800277"/>
            </a:xfrm>
          </p:grpSpPr>
          <p:sp>
            <p:nvSpPr>
              <p:cNvPr id="17" name="TextBox 59">
                <a:extLst>
                  <a:ext uri="{FF2B5EF4-FFF2-40B4-BE49-F238E27FC236}">
                    <a16:creationId xmlns:a16="http://schemas.microsoft.com/office/drawing/2014/main" id="{B8C71342-9FAE-4A86-91E7-8E914ED9B49E}"/>
                  </a:ext>
                </a:extLst>
              </p:cNvPr>
              <p:cNvSpPr txBox="1">
                <a:spLocks noChangeArrowheads="1"/>
              </p:cNvSpPr>
              <p:nvPr/>
            </p:nvSpPr>
            <p:spPr bwMode="auto">
              <a:xfrm>
                <a:off x="10590213" y="3978275"/>
                <a:ext cx="3670300" cy="80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Dasatinib 100 mg once daily</a:t>
                </a: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b="0" dirty="0">
                    <a:solidFill>
                      <a:srgbClr val="000000"/>
                    </a:solidFill>
                    <a:latin typeface="Calibri" panose="020F0502020204030204" pitchFamily="34" charset="0"/>
                    <a:ea typeface="ＭＳ Ｐゴシック" panose="020B0600070205080204" pitchFamily="34" charset="-128"/>
                  </a:rPr>
                  <a:t>Imatinib 400 mg once daily</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cxnSp>
            <p:nvCxnSpPr>
              <p:cNvPr id="18" name="Straight Connector 17">
                <a:extLst>
                  <a:ext uri="{FF2B5EF4-FFF2-40B4-BE49-F238E27FC236}">
                    <a16:creationId xmlns:a16="http://schemas.microsoft.com/office/drawing/2014/main" id="{A39A2731-4742-47AF-9B80-896C892F041B}"/>
                  </a:ext>
                </a:extLst>
              </p:cNvPr>
              <p:cNvCxnSpPr>
                <a:cxnSpLocks noChangeShapeType="1"/>
              </p:cNvCxnSpPr>
              <p:nvPr/>
            </p:nvCxnSpPr>
            <p:spPr bwMode="auto">
              <a:xfrm flipH="1">
                <a:off x="10280650" y="4199083"/>
                <a:ext cx="306388" cy="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19" name="Straight Connector 18">
                <a:extLst>
                  <a:ext uri="{FF2B5EF4-FFF2-40B4-BE49-F238E27FC236}">
                    <a16:creationId xmlns:a16="http://schemas.microsoft.com/office/drawing/2014/main" id="{3CC7F372-204F-4660-8DE3-8F501CB8F3E1}"/>
                  </a:ext>
                </a:extLst>
              </p:cNvPr>
              <p:cNvCxnSpPr>
                <a:cxnSpLocks noChangeShapeType="1"/>
              </p:cNvCxnSpPr>
              <p:nvPr/>
            </p:nvCxnSpPr>
            <p:spPr bwMode="auto">
              <a:xfrm flipH="1">
                <a:off x="10280650" y="4544077"/>
                <a:ext cx="306388" cy="0"/>
              </a:xfrm>
              <a:prstGeom prst="line">
                <a:avLst/>
              </a:prstGeom>
              <a:noFill/>
              <a:ln w="28575" algn="ctr">
                <a:solidFill>
                  <a:schemeClr val="accent3"/>
                </a:solidFill>
                <a:round/>
                <a:headEnd/>
                <a:tailEnd/>
              </a:ln>
            </p:spPr>
          </p:cxnSp>
        </p:grpSp>
        <p:sp>
          <p:nvSpPr>
            <p:cNvPr id="74" name="TextBox 59">
              <a:extLst>
                <a:ext uri="{FF2B5EF4-FFF2-40B4-BE49-F238E27FC236}">
                  <a16:creationId xmlns:a16="http://schemas.microsoft.com/office/drawing/2014/main" id="{8F677DD0-44A4-4A97-8C05-40962E38E28E}"/>
                </a:ext>
              </a:extLst>
            </p:cNvPr>
            <p:cNvSpPr txBox="1">
              <a:spLocks noChangeArrowheads="1"/>
            </p:cNvSpPr>
            <p:nvPr/>
          </p:nvSpPr>
          <p:spPr bwMode="auto">
            <a:xfrm>
              <a:off x="7000864" y="1732363"/>
              <a:ext cx="68783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sng"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b="0" dirty="0">
                  <a:solidFill>
                    <a:srgbClr val="000000"/>
                  </a:solidFill>
                  <a:latin typeface="Calibri" panose="020F0502020204030204" pitchFamily="34" charset="0"/>
                  <a:ea typeface="ＭＳ Ｐゴシック" panose="020B0600070205080204" pitchFamily="34" charset="-128"/>
                </a:rPr>
                <a:t>259</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260</a:t>
              </a:r>
            </a:p>
          </p:txBody>
        </p:sp>
      </p:grpSp>
      <p:grpSp>
        <p:nvGrpSpPr>
          <p:cNvPr id="14" name="Group 13">
            <a:extLst>
              <a:ext uri="{FF2B5EF4-FFF2-40B4-BE49-F238E27FC236}">
                <a16:creationId xmlns:a16="http://schemas.microsoft.com/office/drawing/2014/main" id="{1ED87AB2-1C65-45DB-B450-575F9408319A}"/>
              </a:ext>
            </a:extLst>
          </p:cNvPr>
          <p:cNvGrpSpPr/>
          <p:nvPr/>
        </p:nvGrpSpPr>
        <p:grpSpPr>
          <a:xfrm>
            <a:off x="429174" y="3008303"/>
            <a:ext cx="11309968" cy="3392383"/>
            <a:chOff x="401209" y="2586180"/>
            <a:chExt cx="11838627" cy="3550952"/>
          </a:xfrm>
        </p:grpSpPr>
        <p:grpSp>
          <p:nvGrpSpPr>
            <p:cNvPr id="11" name="Group 10">
              <a:extLst>
                <a:ext uri="{FF2B5EF4-FFF2-40B4-BE49-F238E27FC236}">
                  <a16:creationId xmlns:a16="http://schemas.microsoft.com/office/drawing/2014/main" id="{ACD4BF2F-0DED-4506-901D-25AD611909D8}"/>
                </a:ext>
              </a:extLst>
            </p:cNvPr>
            <p:cNvGrpSpPr/>
            <p:nvPr/>
          </p:nvGrpSpPr>
          <p:grpSpPr>
            <a:xfrm>
              <a:off x="2234808" y="2774319"/>
              <a:ext cx="3914920" cy="2676064"/>
              <a:chOff x="2234808" y="2774319"/>
              <a:chExt cx="3914920" cy="2676064"/>
            </a:xfrm>
          </p:grpSpPr>
          <p:cxnSp>
            <p:nvCxnSpPr>
              <p:cNvPr id="64" name="Straight Connector 63">
                <a:extLst>
                  <a:ext uri="{FF2B5EF4-FFF2-40B4-BE49-F238E27FC236}">
                    <a16:creationId xmlns:a16="http://schemas.microsoft.com/office/drawing/2014/main" id="{5E63DE5A-9BE7-4CDB-B4AB-8697A254B869}"/>
                  </a:ext>
                </a:extLst>
              </p:cNvPr>
              <p:cNvCxnSpPr>
                <a:cxnSpLocks/>
              </p:cNvCxnSpPr>
              <p:nvPr/>
            </p:nvCxnSpPr>
            <p:spPr bwMode="auto">
              <a:xfrm flipV="1">
                <a:off x="2234808" y="2774319"/>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77" name="Straight Connector 76">
                <a:extLst>
                  <a:ext uri="{FF2B5EF4-FFF2-40B4-BE49-F238E27FC236}">
                    <a16:creationId xmlns:a16="http://schemas.microsoft.com/office/drawing/2014/main" id="{0303CCCA-7591-4920-AF69-3F5BF3F62623}"/>
                  </a:ext>
                </a:extLst>
              </p:cNvPr>
              <p:cNvCxnSpPr>
                <a:cxnSpLocks/>
              </p:cNvCxnSpPr>
              <p:nvPr/>
            </p:nvCxnSpPr>
            <p:spPr bwMode="auto">
              <a:xfrm flipV="1">
                <a:off x="3221776" y="2780960"/>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78" name="Straight Connector 77">
                <a:extLst>
                  <a:ext uri="{FF2B5EF4-FFF2-40B4-BE49-F238E27FC236}">
                    <a16:creationId xmlns:a16="http://schemas.microsoft.com/office/drawing/2014/main" id="{655E0757-1F62-4FF3-B289-7CF5834FD065}"/>
                  </a:ext>
                </a:extLst>
              </p:cNvPr>
              <p:cNvCxnSpPr>
                <a:cxnSpLocks/>
              </p:cNvCxnSpPr>
              <p:nvPr/>
            </p:nvCxnSpPr>
            <p:spPr bwMode="auto">
              <a:xfrm flipV="1">
                <a:off x="4191262" y="2780959"/>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79" name="Straight Connector 78">
                <a:extLst>
                  <a:ext uri="{FF2B5EF4-FFF2-40B4-BE49-F238E27FC236}">
                    <a16:creationId xmlns:a16="http://schemas.microsoft.com/office/drawing/2014/main" id="{A35E6A85-47D5-40DC-83F9-85209E47317E}"/>
                  </a:ext>
                </a:extLst>
              </p:cNvPr>
              <p:cNvCxnSpPr>
                <a:cxnSpLocks/>
              </p:cNvCxnSpPr>
              <p:nvPr/>
            </p:nvCxnSpPr>
            <p:spPr bwMode="auto">
              <a:xfrm flipV="1">
                <a:off x="5165670" y="2775003"/>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80" name="Straight Connector 79">
                <a:extLst>
                  <a:ext uri="{FF2B5EF4-FFF2-40B4-BE49-F238E27FC236}">
                    <a16:creationId xmlns:a16="http://schemas.microsoft.com/office/drawing/2014/main" id="{2FBF36D3-814F-4BEB-81B5-60B9D1667D2A}"/>
                  </a:ext>
                </a:extLst>
              </p:cNvPr>
              <p:cNvCxnSpPr>
                <a:cxnSpLocks/>
              </p:cNvCxnSpPr>
              <p:nvPr/>
            </p:nvCxnSpPr>
            <p:spPr bwMode="auto">
              <a:xfrm flipV="1">
                <a:off x="6149728" y="2778645"/>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grpSp>
        <p:sp>
          <p:nvSpPr>
            <p:cNvPr id="228" name="Rectangle 50">
              <a:extLst>
                <a:ext uri="{FF2B5EF4-FFF2-40B4-BE49-F238E27FC236}">
                  <a16:creationId xmlns:a16="http://schemas.microsoft.com/office/drawing/2014/main" id="{1AEDC419-880C-4F61-8302-E45247291EF5}"/>
                </a:ext>
              </a:extLst>
            </p:cNvPr>
            <p:cNvSpPr>
              <a:spLocks noChangeArrowheads="1"/>
            </p:cNvSpPr>
            <p:nvPr/>
          </p:nvSpPr>
          <p:spPr bwMode="auto">
            <a:xfrm>
              <a:off x="1894913" y="5816041"/>
              <a:ext cx="3332423" cy="260952"/>
            </a:xfrm>
            <a:prstGeom prst="rect">
              <a:avLst/>
            </a:prstGeom>
            <a:solidFill>
              <a:schemeClr val="tx1"/>
            </a:solidFill>
            <a:ln>
              <a:noFill/>
            </a:ln>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sp>
          <p:nvSpPr>
            <p:cNvPr id="230" name="Rectangle 51">
              <a:extLst>
                <a:ext uri="{FF2B5EF4-FFF2-40B4-BE49-F238E27FC236}">
                  <a16:creationId xmlns:a16="http://schemas.microsoft.com/office/drawing/2014/main" id="{27EC16F2-AD6A-4CC2-A1C8-BF6CF71727CE}"/>
                </a:ext>
              </a:extLst>
            </p:cNvPr>
            <p:cNvSpPr>
              <a:spLocks noChangeArrowheads="1"/>
            </p:cNvSpPr>
            <p:nvPr/>
          </p:nvSpPr>
          <p:spPr bwMode="auto">
            <a:xfrm rot="16200000">
              <a:off x="5190195" y="3921121"/>
              <a:ext cx="2572056" cy="276999"/>
            </a:xfrm>
            <a:prstGeom prst="rect">
              <a:avLst/>
            </a:prstGeom>
            <a:solidFill>
              <a:schemeClr val="tx1"/>
            </a:solidFill>
            <a:ln>
              <a:noFill/>
            </a:ln>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Patients With MR</a:t>
              </a:r>
              <a:r>
                <a:rPr kumimoji="0" lang="en-US" altLang="en-US" sz="18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4.5 </a:t>
              </a: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a:t>
              </a:r>
            </a:p>
          </p:txBody>
        </p:sp>
        <p:sp>
          <p:nvSpPr>
            <p:cNvPr id="231" name="Rectangle 50">
              <a:extLst>
                <a:ext uri="{FF2B5EF4-FFF2-40B4-BE49-F238E27FC236}">
                  <a16:creationId xmlns:a16="http://schemas.microsoft.com/office/drawing/2014/main" id="{5A0B058D-F095-4007-A678-64D8C56ADDBE}"/>
                </a:ext>
              </a:extLst>
            </p:cNvPr>
            <p:cNvSpPr>
              <a:spLocks noChangeArrowheads="1"/>
            </p:cNvSpPr>
            <p:nvPr/>
          </p:nvSpPr>
          <p:spPr bwMode="auto">
            <a:xfrm>
              <a:off x="7909462" y="5876180"/>
              <a:ext cx="3332423" cy="260952"/>
            </a:xfrm>
            <a:prstGeom prst="rect">
              <a:avLst/>
            </a:prstGeom>
            <a:solidFill>
              <a:schemeClr val="tx1"/>
            </a:solidFill>
            <a:ln>
              <a:noFill/>
            </a:ln>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lvl="0" algn="ctr" eaLnBrk="1" hangingPunct="1">
                <a:spcBef>
                  <a:spcPct val="35000"/>
                </a:spcBef>
                <a:spcAft>
                  <a:spcPct val="25000"/>
                </a:spcAft>
                <a:buClr>
                  <a:srgbClr val="015873"/>
                </a:buClr>
                <a:buNone/>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sp>
          <p:nvSpPr>
            <p:cNvPr id="15" name="TextBox 58">
              <a:extLst>
                <a:ext uri="{FF2B5EF4-FFF2-40B4-BE49-F238E27FC236}">
                  <a16:creationId xmlns:a16="http://schemas.microsoft.com/office/drawing/2014/main" id="{3557CC5C-6C88-47C4-997C-626CA29EABF8}"/>
                </a:ext>
              </a:extLst>
            </p:cNvPr>
            <p:cNvSpPr txBox="1">
              <a:spLocks noChangeArrowheads="1"/>
            </p:cNvSpPr>
            <p:nvPr/>
          </p:nvSpPr>
          <p:spPr bwMode="auto">
            <a:xfrm rot="16200000">
              <a:off x="-752250" y="3917532"/>
              <a:ext cx="2693514" cy="386596"/>
            </a:xfrm>
            <a:prstGeom prst="rect">
              <a:avLst/>
            </a:prstGeom>
            <a:solidFill>
              <a:schemeClr val="tx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Patients With MMR (%)</a:t>
              </a:r>
            </a:p>
          </p:txBody>
        </p:sp>
        <p:sp>
          <p:nvSpPr>
            <p:cNvPr id="21" name="Freeform: Shape 20">
              <a:extLst>
                <a:ext uri="{FF2B5EF4-FFF2-40B4-BE49-F238E27FC236}">
                  <a16:creationId xmlns:a16="http://schemas.microsoft.com/office/drawing/2014/main" id="{CDC6F120-F154-4C0F-862C-183582B8E48B}"/>
                </a:ext>
              </a:extLst>
            </p:cNvPr>
            <p:cNvSpPr/>
            <p:nvPr/>
          </p:nvSpPr>
          <p:spPr bwMode="auto">
            <a:xfrm>
              <a:off x="1244697" y="2764074"/>
              <a:ext cx="4922181" cy="2703197"/>
            </a:xfrm>
            <a:custGeom>
              <a:avLst/>
              <a:gdLst>
                <a:gd name="connsiteX0" fmla="*/ 0 w 7073661"/>
                <a:gd name="connsiteY0" fmla="*/ 0 h 3347049"/>
                <a:gd name="connsiteX1" fmla="*/ 0 w 7073661"/>
                <a:gd name="connsiteY1" fmla="*/ 3347049 h 3347049"/>
                <a:gd name="connsiteX2" fmla="*/ 7073661 w 7073661"/>
                <a:gd name="connsiteY2" fmla="*/ 3347049 h 3347049"/>
              </a:gdLst>
              <a:ahLst/>
              <a:cxnLst>
                <a:cxn ang="0">
                  <a:pos x="connsiteX0" y="connsiteY0"/>
                </a:cxn>
                <a:cxn ang="0">
                  <a:pos x="connsiteX1" y="connsiteY1"/>
                </a:cxn>
                <a:cxn ang="0">
                  <a:pos x="connsiteX2" y="connsiteY2"/>
                </a:cxn>
              </a:cxnLst>
              <a:rect l="l" t="t" r="r" b="b"/>
              <a:pathLst>
                <a:path w="7073661" h="3347049">
                  <a:moveTo>
                    <a:pt x="0" y="0"/>
                  </a:moveTo>
                  <a:lnTo>
                    <a:pt x="0" y="3347049"/>
                  </a:lnTo>
                  <a:lnTo>
                    <a:pt x="7073661" y="3347049"/>
                  </a:lnTo>
                </a:path>
              </a:pathLst>
            </a:custGeom>
            <a:noFill/>
            <a:ln w="28575">
              <a:solidFill>
                <a:schemeClr val="bg1"/>
              </a:solidFill>
              <a:miter lim="800000"/>
              <a:headEnd/>
              <a:tailEnd/>
            </a:ln>
          </p:spPr>
          <p:txBody>
            <a:bodyPr rtlCol="0" anchor="ctr"/>
            <a:lstStyle/>
            <a:p>
              <a:pPr algn="ctr"/>
              <a:endParaRPr lang="en-US" dirty="0"/>
            </a:p>
          </p:txBody>
        </p:sp>
        <p:sp>
          <p:nvSpPr>
            <p:cNvPr id="22" name="TextBox 12">
              <a:extLst>
                <a:ext uri="{FF2B5EF4-FFF2-40B4-BE49-F238E27FC236}">
                  <a16:creationId xmlns:a16="http://schemas.microsoft.com/office/drawing/2014/main" id="{465EAA8E-3B31-496E-B9AD-7EB0244876C6}"/>
                </a:ext>
              </a:extLst>
            </p:cNvPr>
            <p:cNvSpPr txBox="1">
              <a:spLocks noChangeArrowheads="1"/>
            </p:cNvSpPr>
            <p:nvPr/>
          </p:nvSpPr>
          <p:spPr bwMode="auto">
            <a:xfrm>
              <a:off x="706293" y="2586180"/>
              <a:ext cx="43267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100</a:t>
              </a:r>
            </a:p>
          </p:txBody>
        </p:sp>
        <p:sp>
          <p:nvSpPr>
            <p:cNvPr id="23" name="TextBox 16">
              <a:extLst>
                <a:ext uri="{FF2B5EF4-FFF2-40B4-BE49-F238E27FC236}">
                  <a16:creationId xmlns:a16="http://schemas.microsoft.com/office/drawing/2014/main" id="{F68EBCBE-A937-4CB4-B370-B13FF24CCCFA}"/>
                </a:ext>
              </a:extLst>
            </p:cNvPr>
            <p:cNvSpPr txBox="1">
              <a:spLocks noChangeArrowheads="1"/>
            </p:cNvSpPr>
            <p:nvPr/>
          </p:nvSpPr>
          <p:spPr bwMode="auto">
            <a:xfrm>
              <a:off x="810712" y="3121476"/>
              <a:ext cx="4652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80</a:t>
              </a:r>
            </a:p>
          </p:txBody>
        </p:sp>
        <p:sp>
          <p:nvSpPr>
            <p:cNvPr id="24" name="TextBox 23">
              <a:extLst>
                <a:ext uri="{FF2B5EF4-FFF2-40B4-BE49-F238E27FC236}">
                  <a16:creationId xmlns:a16="http://schemas.microsoft.com/office/drawing/2014/main" id="{146B8ADA-C019-4F1C-BEB2-5BECBC6A6893}"/>
                </a:ext>
              </a:extLst>
            </p:cNvPr>
            <p:cNvSpPr txBox="1">
              <a:spLocks noChangeArrowheads="1"/>
            </p:cNvSpPr>
            <p:nvPr/>
          </p:nvSpPr>
          <p:spPr bwMode="auto">
            <a:xfrm>
              <a:off x="798606" y="3651256"/>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25" name="TextBox 24">
              <a:extLst>
                <a:ext uri="{FF2B5EF4-FFF2-40B4-BE49-F238E27FC236}">
                  <a16:creationId xmlns:a16="http://schemas.microsoft.com/office/drawing/2014/main" id="{C89FC62F-2FEA-471B-BDEB-56760C0D4E21}"/>
                </a:ext>
              </a:extLst>
            </p:cNvPr>
            <p:cNvSpPr txBox="1">
              <a:spLocks noChangeArrowheads="1"/>
            </p:cNvSpPr>
            <p:nvPr/>
          </p:nvSpPr>
          <p:spPr bwMode="auto">
            <a:xfrm>
              <a:off x="798606" y="4185363"/>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40</a:t>
              </a:r>
            </a:p>
          </p:txBody>
        </p:sp>
        <p:sp>
          <p:nvSpPr>
            <p:cNvPr id="26" name="TextBox 28">
              <a:extLst>
                <a:ext uri="{FF2B5EF4-FFF2-40B4-BE49-F238E27FC236}">
                  <a16:creationId xmlns:a16="http://schemas.microsoft.com/office/drawing/2014/main" id="{8A248200-C6A4-4DED-AC70-FFB7017F8FCC}"/>
                </a:ext>
              </a:extLst>
            </p:cNvPr>
            <p:cNvSpPr txBox="1">
              <a:spLocks noChangeArrowheads="1"/>
            </p:cNvSpPr>
            <p:nvPr/>
          </p:nvSpPr>
          <p:spPr bwMode="auto">
            <a:xfrm>
              <a:off x="798606" y="4725854"/>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20</a:t>
              </a:r>
            </a:p>
          </p:txBody>
        </p:sp>
        <p:sp>
          <p:nvSpPr>
            <p:cNvPr id="27" name="TextBox 32">
              <a:extLst>
                <a:ext uri="{FF2B5EF4-FFF2-40B4-BE49-F238E27FC236}">
                  <a16:creationId xmlns:a16="http://schemas.microsoft.com/office/drawing/2014/main" id="{944D34B2-1BF4-4C31-BF9B-A4483F50DE27}"/>
                </a:ext>
              </a:extLst>
            </p:cNvPr>
            <p:cNvSpPr txBox="1">
              <a:spLocks noChangeArrowheads="1"/>
            </p:cNvSpPr>
            <p:nvPr/>
          </p:nvSpPr>
          <p:spPr bwMode="auto">
            <a:xfrm>
              <a:off x="939623" y="5265887"/>
              <a:ext cx="243652"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grpSp>
          <p:nvGrpSpPr>
            <p:cNvPr id="28" name="Group 27">
              <a:extLst>
                <a:ext uri="{FF2B5EF4-FFF2-40B4-BE49-F238E27FC236}">
                  <a16:creationId xmlns:a16="http://schemas.microsoft.com/office/drawing/2014/main" id="{778FC826-B7F2-4581-8CA6-A3CDF6361B2D}"/>
                </a:ext>
              </a:extLst>
            </p:cNvPr>
            <p:cNvGrpSpPr/>
            <p:nvPr/>
          </p:nvGrpSpPr>
          <p:grpSpPr>
            <a:xfrm>
              <a:off x="1180115" y="2774319"/>
              <a:ext cx="70199" cy="2692952"/>
              <a:chOff x="3053410" y="2171011"/>
              <a:chExt cx="73531" cy="3039600"/>
            </a:xfrm>
          </p:grpSpPr>
          <p:cxnSp>
            <p:nvCxnSpPr>
              <p:cNvPr id="29" name="Straight Connector 11">
                <a:extLst>
                  <a:ext uri="{FF2B5EF4-FFF2-40B4-BE49-F238E27FC236}">
                    <a16:creationId xmlns:a16="http://schemas.microsoft.com/office/drawing/2014/main" id="{303DAFDC-EADF-451D-B057-EEE2EF3F41A9}"/>
                  </a:ext>
                </a:extLst>
              </p:cNvPr>
              <p:cNvCxnSpPr>
                <a:cxnSpLocks noChangeShapeType="1"/>
              </p:cNvCxnSpPr>
              <p:nvPr/>
            </p:nvCxnSpPr>
            <p:spPr bwMode="auto">
              <a:xfrm>
                <a:off x="3053410" y="21710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0" name="Straight Connector 15">
                <a:extLst>
                  <a:ext uri="{FF2B5EF4-FFF2-40B4-BE49-F238E27FC236}">
                    <a16:creationId xmlns:a16="http://schemas.microsoft.com/office/drawing/2014/main" id="{5E0DA016-44C6-4A3E-B261-72B393118787}"/>
                  </a:ext>
                </a:extLst>
              </p:cNvPr>
              <p:cNvCxnSpPr>
                <a:cxnSpLocks noChangeShapeType="1"/>
              </p:cNvCxnSpPr>
              <p:nvPr/>
            </p:nvCxnSpPr>
            <p:spPr bwMode="auto">
              <a:xfrm>
                <a:off x="3053410" y="277743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1" name="Straight Connector 30">
                <a:extLst>
                  <a:ext uri="{FF2B5EF4-FFF2-40B4-BE49-F238E27FC236}">
                    <a16:creationId xmlns:a16="http://schemas.microsoft.com/office/drawing/2014/main" id="{3284AAD4-BC6D-41DD-9BFD-17CBE53C3B8F}"/>
                  </a:ext>
                </a:extLst>
              </p:cNvPr>
              <p:cNvCxnSpPr>
                <a:cxnSpLocks noChangeShapeType="1"/>
              </p:cNvCxnSpPr>
              <p:nvPr/>
            </p:nvCxnSpPr>
            <p:spPr bwMode="auto">
              <a:xfrm>
                <a:off x="3053410" y="3375924"/>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2" name="Straight Connector 23">
                <a:extLst>
                  <a:ext uri="{FF2B5EF4-FFF2-40B4-BE49-F238E27FC236}">
                    <a16:creationId xmlns:a16="http://schemas.microsoft.com/office/drawing/2014/main" id="{65A54610-1C32-4763-B428-F27CFB8013A8}"/>
                  </a:ext>
                </a:extLst>
              </p:cNvPr>
              <p:cNvCxnSpPr>
                <a:cxnSpLocks noChangeShapeType="1"/>
              </p:cNvCxnSpPr>
              <p:nvPr/>
            </p:nvCxnSpPr>
            <p:spPr bwMode="auto">
              <a:xfrm>
                <a:off x="3053410" y="39744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3" name="Straight Connector 27">
                <a:extLst>
                  <a:ext uri="{FF2B5EF4-FFF2-40B4-BE49-F238E27FC236}">
                    <a16:creationId xmlns:a16="http://schemas.microsoft.com/office/drawing/2014/main" id="{9A151A91-9E5B-41CC-8830-3770848294B5}"/>
                  </a:ext>
                </a:extLst>
              </p:cNvPr>
              <p:cNvCxnSpPr>
                <a:cxnSpLocks noChangeShapeType="1"/>
              </p:cNvCxnSpPr>
              <p:nvPr/>
            </p:nvCxnSpPr>
            <p:spPr bwMode="auto">
              <a:xfrm>
                <a:off x="3053410" y="458718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4" name="Straight Connector 31">
                <a:extLst>
                  <a:ext uri="{FF2B5EF4-FFF2-40B4-BE49-F238E27FC236}">
                    <a16:creationId xmlns:a16="http://schemas.microsoft.com/office/drawing/2014/main" id="{BC31B90A-863F-4A8A-A23D-90A32BF869E1}"/>
                  </a:ext>
                </a:extLst>
              </p:cNvPr>
              <p:cNvCxnSpPr>
                <a:cxnSpLocks noChangeShapeType="1"/>
              </p:cNvCxnSpPr>
              <p:nvPr/>
            </p:nvCxnSpPr>
            <p:spPr bwMode="auto">
              <a:xfrm>
                <a:off x="3061854" y="52106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sp>
          <p:nvSpPr>
            <p:cNvPr id="35" name="TextBox 36">
              <a:extLst>
                <a:ext uri="{FF2B5EF4-FFF2-40B4-BE49-F238E27FC236}">
                  <a16:creationId xmlns:a16="http://schemas.microsoft.com/office/drawing/2014/main" id="{F630152E-049E-4F86-A639-5B8749791C28}"/>
                </a:ext>
              </a:extLst>
            </p:cNvPr>
            <p:cNvSpPr txBox="1">
              <a:spLocks noChangeArrowheads="1"/>
            </p:cNvSpPr>
            <p:nvPr/>
          </p:nvSpPr>
          <p:spPr bwMode="auto">
            <a:xfrm>
              <a:off x="1127579" y="5492584"/>
              <a:ext cx="243652"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sp>
          <p:nvSpPr>
            <p:cNvPr id="36" name="TextBox 38">
              <a:extLst>
                <a:ext uri="{FF2B5EF4-FFF2-40B4-BE49-F238E27FC236}">
                  <a16:creationId xmlns:a16="http://schemas.microsoft.com/office/drawing/2014/main" id="{1C56A147-E65D-48DC-93EB-392707548902}"/>
                </a:ext>
              </a:extLst>
            </p:cNvPr>
            <p:cNvSpPr txBox="1">
              <a:spLocks noChangeArrowheads="1"/>
            </p:cNvSpPr>
            <p:nvPr/>
          </p:nvSpPr>
          <p:spPr bwMode="auto">
            <a:xfrm>
              <a:off x="2028207" y="55021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12</a:t>
              </a:r>
            </a:p>
          </p:txBody>
        </p:sp>
        <p:sp>
          <p:nvSpPr>
            <p:cNvPr id="37" name="TextBox 40">
              <a:extLst>
                <a:ext uri="{FF2B5EF4-FFF2-40B4-BE49-F238E27FC236}">
                  <a16:creationId xmlns:a16="http://schemas.microsoft.com/office/drawing/2014/main" id="{A76C527B-6B58-4B92-85BF-035AF5D871DF}"/>
                </a:ext>
              </a:extLst>
            </p:cNvPr>
            <p:cNvSpPr txBox="1">
              <a:spLocks noChangeArrowheads="1"/>
            </p:cNvSpPr>
            <p:nvPr/>
          </p:nvSpPr>
          <p:spPr bwMode="auto">
            <a:xfrm>
              <a:off x="1575622" y="549258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a:t>
              </a:r>
            </a:p>
          </p:txBody>
        </p:sp>
        <p:sp>
          <p:nvSpPr>
            <p:cNvPr id="38" name="TextBox 42">
              <a:extLst>
                <a:ext uri="{FF2B5EF4-FFF2-40B4-BE49-F238E27FC236}">
                  <a16:creationId xmlns:a16="http://schemas.microsoft.com/office/drawing/2014/main" id="{25AAAF99-2B91-4F36-8ED7-E6FC3114D21F}"/>
                </a:ext>
              </a:extLst>
            </p:cNvPr>
            <p:cNvSpPr txBox="1">
              <a:spLocks noChangeArrowheads="1"/>
            </p:cNvSpPr>
            <p:nvPr/>
          </p:nvSpPr>
          <p:spPr bwMode="auto">
            <a:xfrm>
              <a:off x="3017243" y="54925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24</a:t>
              </a:r>
            </a:p>
          </p:txBody>
        </p:sp>
        <p:sp>
          <p:nvSpPr>
            <p:cNvPr id="39" name="TextBox 44">
              <a:extLst>
                <a:ext uri="{FF2B5EF4-FFF2-40B4-BE49-F238E27FC236}">
                  <a16:creationId xmlns:a16="http://schemas.microsoft.com/office/drawing/2014/main" id="{C0DFAAE9-1F9D-4CED-86F4-0A46B9DD75C4}"/>
                </a:ext>
              </a:extLst>
            </p:cNvPr>
            <p:cNvSpPr txBox="1">
              <a:spLocks noChangeArrowheads="1"/>
            </p:cNvSpPr>
            <p:nvPr/>
          </p:nvSpPr>
          <p:spPr bwMode="auto">
            <a:xfrm>
              <a:off x="2509316" y="54925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18</a:t>
              </a:r>
            </a:p>
          </p:txBody>
        </p:sp>
        <p:sp>
          <p:nvSpPr>
            <p:cNvPr id="40" name="TextBox 46">
              <a:extLst>
                <a:ext uri="{FF2B5EF4-FFF2-40B4-BE49-F238E27FC236}">
                  <a16:creationId xmlns:a16="http://schemas.microsoft.com/office/drawing/2014/main" id="{94334758-76DF-47FC-A0A1-99A18E519C58}"/>
                </a:ext>
              </a:extLst>
            </p:cNvPr>
            <p:cNvSpPr txBox="1">
              <a:spLocks noChangeArrowheads="1"/>
            </p:cNvSpPr>
            <p:nvPr/>
          </p:nvSpPr>
          <p:spPr bwMode="auto">
            <a:xfrm>
              <a:off x="3507861" y="54925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30</a:t>
              </a:r>
            </a:p>
          </p:txBody>
        </p:sp>
        <p:sp>
          <p:nvSpPr>
            <p:cNvPr id="41" name="TextBox 54">
              <a:extLst>
                <a:ext uri="{FF2B5EF4-FFF2-40B4-BE49-F238E27FC236}">
                  <a16:creationId xmlns:a16="http://schemas.microsoft.com/office/drawing/2014/main" id="{F02B8DBB-9224-4D58-849D-A9452E1B8CCB}"/>
                </a:ext>
              </a:extLst>
            </p:cNvPr>
            <p:cNvSpPr txBox="1">
              <a:spLocks noChangeArrowheads="1"/>
            </p:cNvSpPr>
            <p:nvPr/>
          </p:nvSpPr>
          <p:spPr bwMode="auto">
            <a:xfrm>
              <a:off x="3999844" y="54925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36</a:t>
              </a:r>
            </a:p>
          </p:txBody>
        </p:sp>
        <p:grpSp>
          <p:nvGrpSpPr>
            <p:cNvPr id="42" name="Group 41">
              <a:extLst>
                <a:ext uri="{FF2B5EF4-FFF2-40B4-BE49-F238E27FC236}">
                  <a16:creationId xmlns:a16="http://schemas.microsoft.com/office/drawing/2014/main" id="{3465D317-4296-4351-AB84-5660349B2E8B}"/>
                </a:ext>
              </a:extLst>
            </p:cNvPr>
            <p:cNvGrpSpPr/>
            <p:nvPr/>
          </p:nvGrpSpPr>
          <p:grpSpPr>
            <a:xfrm>
              <a:off x="1250314" y="5461271"/>
              <a:ext cx="4905511" cy="70995"/>
              <a:chOff x="1997766" y="5601545"/>
              <a:chExt cx="4467908" cy="83298"/>
            </a:xfrm>
          </p:grpSpPr>
          <p:grpSp>
            <p:nvGrpSpPr>
              <p:cNvPr id="43" name="Group 42">
                <a:extLst>
                  <a:ext uri="{FF2B5EF4-FFF2-40B4-BE49-F238E27FC236}">
                    <a16:creationId xmlns:a16="http://schemas.microsoft.com/office/drawing/2014/main" id="{049719BB-8CD6-4DDE-8F5E-E530BC0D03C2}"/>
                  </a:ext>
                </a:extLst>
              </p:cNvPr>
              <p:cNvGrpSpPr/>
              <p:nvPr/>
            </p:nvGrpSpPr>
            <p:grpSpPr>
              <a:xfrm>
                <a:off x="1997766" y="5601545"/>
                <a:ext cx="2694520" cy="83298"/>
                <a:chOff x="3119512" y="5217495"/>
                <a:chExt cx="2694520" cy="94122"/>
              </a:xfrm>
            </p:grpSpPr>
            <p:cxnSp>
              <p:nvCxnSpPr>
                <p:cNvPr id="51" name="Straight Connector 37">
                  <a:extLst>
                    <a:ext uri="{FF2B5EF4-FFF2-40B4-BE49-F238E27FC236}">
                      <a16:creationId xmlns:a16="http://schemas.microsoft.com/office/drawing/2014/main" id="{003D8421-6C4C-4587-A213-AD10DA67B01C}"/>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2" name="Straight Connector 39">
                  <a:extLst>
                    <a:ext uri="{FF2B5EF4-FFF2-40B4-BE49-F238E27FC236}">
                      <a16:creationId xmlns:a16="http://schemas.microsoft.com/office/drawing/2014/main" id="{AB8DF2BF-5D7A-448B-B6C3-C0957A99FA9D}"/>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3" name="Straight Connector 41">
                  <a:extLst>
                    <a:ext uri="{FF2B5EF4-FFF2-40B4-BE49-F238E27FC236}">
                      <a16:creationId xmlns:a16="http://schemas.microsoft.com/office/drawing/2014/main" id="{357D31FD-A603-4D60-AE21-4EA9076C6AE7}"/>
                    </a:ext>
                  </a:extLst>
                </p:cNvPr>
                <p:cNvCxnSpPr>
                  <a:cxnSpLocks noChangeShapeType="1"/>
                </p:cNvCxnSpPr>
                <p:nvPr/>
              </p:nvCxnSpPr>
              <p:spPr bwMode="auto">
                <a:xfrm rot="5400000">
                  <a:off x="4873544"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4" name="Straight Connector 43">
                  <a:extLst>
                    <a:ext uri="{FF2B5EF4-FFF2-40B4-BE49-F238E27FC236}">
                      <a16:creationId xmlns:a16="http://schemas.microsoft.com/office/drawing/2014/main" id="{EAE0B114-D197-4017-8C8C-536D76FEFA37}"/>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5" name="Straight Connector 45">
                  <a:extLst>
                    <a:ext uri="{FF2B5EF4-FFF2-40B4-BE49-F238E27FC236}">
                      <a16:creationId xmlns:a16="http://schemas.microsoft.com/office/drawing/2014/main" id="{E231E080-3B64-428B-92D9-9FF87AF57D76}"/>
                    </a:ext>
                  </a:extLst>
                </p:cNvPr>
                <p:cNvCxnSpPr>
                  <a:cxnSpLocks noChangeShapeType="1"/>
                </p:cNvCxnSpPr>
                <p:nvPr/>
              </p:nvCxnSpPr>
              <p:spPr bwMode="auto">
                <a:xfrm rot="5400000">
                  <a:off x="5322651"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6" name="Straight Connector 53">
                  <a:extLst>
                    <a:ext uri="{FF2B5EF4-FFF2-40B4-BE49-F238E27FC236}">
                      <a16:creationId xmlns:a16="http://schemas.microsoft.com/office/drawing/2014/main" id="{CAA73AD0-C773-4DFE-9F8A-8269F7EE4516}"/>
                    </a:ext>
                  </a:extLst>
                </p:cNvPr>
                <p:cNvCxnSpPr>
                  <a:cxnSpLocks noChangeShapeType="1"/>
                </p:cNvCxnSpPr>
                <p:nvPr/>
              </p:nvCxnSpPr>
              <p:spPr bwMode="auto">
                <a:xfrm rot="5400000">
                  <a:off x="5772469"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7" name="Straight Connector 39">
                  <a:extLst>
                    <a:ext uri="{FF2B5EF4-FFF2-40B4-BE49-F238E27FC236}">
                      <a16:creationId xmlns:a16="http://schemas.microsoft.com/office/drawing/2014/main" id="{36CE0C02-ECC7-4529-B983-252C76A2BA9A}"/>
                    </a:ext>
                  </a:extLst>
                </p:cNvPr>
                <p:cNvCxnSpPr>
                  <a:cxnSpLocks noChangeShapeType="1"/>
                </p:cNvCxnSpPr>
                <p:nvPr/>
              </p:nvCxnSpPr>
              <p:spPr bwMode="auto">
                <a:xfrm rot="5400000">
                  <a:off x="3077949" y="5259058"/>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nvGrpSpPr>
              <p:cNvPr id="44" name="Group 43">
                <a:extLst>
                  <a:ext uri="{FF2B5EF4-FFF2-40B4-BE49-F238E27FC236}">
                    <a16:creationId xmlns:a16="http://schemas.microsoft.com/office/drawing/2014/main" id="{9B53404F-2B4A-4BC5-A5BE-9D911A90BF52}"/>
                  </a:ext>
                </a:extLst>
              </p:cNvPr>
              <p:cNvGrpSpPr/>
              <p:nvPr/>
            </p:nvGrpSpPr>
            <p:grpSpPr>
              <a:xfrm>
                <a:off x="5119898" y="5605697"/>
                <a:ext cx="1345776" cy="74657"/>
                <a:chOff x="3119513" y="5228491"/>
                <a:chExt cx="1345776" cy="84358"/>
              </a:xfrm>
            </p:grpSpPr>
            <p:cxnSp>
              <p:nvCxnSpPr>
                <p:cNvPr id="45" name="Straight Connector 37">
                  <a:extLst>
                    <a:ext uri="{FF2B5EF4-FFF2-40B4-BE49-F238E27FC236}">
                      <a16:creationId xmlns:a16="http://schemas.microsoft.com/office/drawing/2014/main" id="{ACD7B1E4-71B3-42EB-833A-CB93CDA9FDD9}"/>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6" name="Straight Connector 39">
                  <a:extLst>
                    <a:ext uri="{FF2B5EF4-FFF2-40B4-BE49-F238E27FC236}">
                      <a16:creationId xmlns:a16="http://schemas.microsoft.com/office/drawing/2014/main" id="{34B969F2-4491-4DF5-B18B-25E2FFAC1DE8}"/>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8" name="Straight Connector 43">
                  <a:extLst>
                    <a:ext uri="{FF2B5EF4-FFF2-40B4-BE49-F238E27FC236}">
                      <a16:creationId xmlns:a16="http://schemas.microsoft.com/office/drawing/2014/main" id="{A5A17E9D-7375-4D92-BC4B-D180FD4F5DBC}"/>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0" name="Straight Connector 39">
                  <a:extLst>
                    <a:ext uri="{FF2B5EF4-FFF2-40B4-BE49-F238E27FC236}">
                      <a16:creationId xmlns:a16="http://schemas.microsoft.com/office/drawing/2014/main" id="{D32241F7-80D9-437D-9E8E-71C056DF879D}"/>
                    </a:ext>
                  </a:extLst>
                </p:cNvPr>
                <p:cNvCxnSpPr>
                  <a:cxnSpLocks noChangeShapeType="1"/>
                </p:cNvCxnSpPr>
                <p:nvPr/>
              </p:nvCxnSpPr>
              <p:spPr bwMode="auto">
                <a:xfrm rot="5400000">
                  <a:off x="3077949" y="5271286"/>
                  <a:ext cx="8312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sp>
          <p:nvSpPr>
            <p:cNvPr id="58" name="TextBox 38">
              <a:extLst>
                <a:ext uri="{FF2B5EF4-FFF2-40B4-BE49-F238E27FC236}">
                  <a16:creationId xmlns:a16="http://schemas.microsoft.com/office/drawing/2014/main" id="{E930E301-ABD2-4403-B3D5-8F057B9DFB14}"/>
                </a:ext>
              </a:extLst>
            </p:cNvPr>
            <p:cNvSpPr txBox="1">
              <a:spLocks noChangeArrowheads="1"/>
            </p:cNvSpPr>
            <p:nvPr/>
          </p:nvSpPr>
          <p:spPr bwMode="auto">
            <a:xfrm>
              <a:off x="4959229" y="54934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48</a:t>
              </a:r>
            </a:p>
          </p:txBody>
        </p:sp>
        <p:sp>
          <p:nvSpPr>
            <p:cNvPr id="59" name="TextBox 40">
              <a:extLst>
                <a:ext uri="{FF2B5EF4-FFF2-40B4-BE49-F238E27FC236}">
                  <a16:creationId xmlns:a16="http://schemas.microsoft.com/office/drawing/2014/main" id="{9F1D6BA5-B406-4B2E-8C44-43646E29AFE5}"/>
                </a:ext>
              </a:extLst>
            </p:cNvPr>
            <p:cNvSpPr txBox="1">
              <a:spLocks noChangeArrowheads="1"/>
            </p:cNvSpPr>
            <p:nvPr/>
          </p:nvSpPr>
          <p:spPr bwMode="auto">
            <a:xfrm>
              <a:off x="4468270" y="54934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42</a:t>
              </a:r>
            </a:p>
          </p:txBody>
        </p:sp>
        <p:sp>
          <p:nvSpPr>
            <p:cNvPr id="60" name="TextBox 42">
              <a:extLst>
                <a:ext uri="{FF2B5EF4-FFF2-40B4-BE49-F238E27FC236}">
                  <a16:creationId xmlns:a16="http://schemas.microsoft.com/office/drawing/2014/main" id="{68369CB2-7F13-474D-889B-4DD17BD249A7}"/>
                </a:ext>
              </a:extLst>
            </p:cNvPr>
            <p:cNvSpPr txBox="1">
              <a:spLocks noChangeArrowheads="1"/>
            </p:cNvSpPr>
            <p:nvPr/>
          </p:nvSpPr>
          <p:spPr bwMode="auto">
            <a:xfrm>
              <a:off x="5954139" y="54934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61" name="TextBox 44">
              <a:extLst>
                <a:ext uri="{FF2B5EF4-FFF2-40B4-BE49-F238E27FC236}">
                  <a16:creationId xmlns:a16="http://schemas.microsoft.com/office/drawing/2014/main" id="{99C47F20-419D-4766-827A-518E306F2D07}"/>
                </a:ext>
              </a:extLst>
            </p:cNvPr>
            <p:cNvSpPr txBox="1">
              <a:spLocks noChangeArrowheads="1"/>
            </p:cNvSpPr>
            <p:nvPr/>
          </p:nvSpPr>
          <p:spPr bwMode="auto">
            <a:xfrm>
              <a:off x="5446571" y="54935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54</a:t>
              </a:r>
            </a:p>
          </p:txBody>
        </p:sp>
        <p:sp>
          <p:nvSpPr>
            <p:cNvPr id="5" name="Freeform: Shape 4">
              <a:extLst>
                <a:ext uri="{FF2B5EF4-FFF2-40B4-BE49-F238E27FC236}">
                  <a16:creationId xmlns:a16="http://schemas.microsoft.com/office/drawing/2014/main" id="{3D01F3A2-FE5A-4802-9700-B562D733E8B9}"/>
                </a:ext>
              </a:extLst>
            </p:cNvPr>
            <p:cNvSpPr/>
            <p:nvPr/>
          </p:nvSpPr>
          <p:spPr bwMode="auto">
            <a:xfrm>
              <a:off x="1272696" y="3413216"/>
              <a:ext cx="4854532" cy="2045270"/>
            </a:xfrm>
            <a:custGeom>
              <a:avLst/>
              <a:gdLst>
                <a:gd name="connsiteX0" fmla="*/ 0 w 4892973"/>
                <a:gd name="connsiteY0" fmla="*/ 2045270 h 2045270"/>
                <a:gd name="connsiteX1" fmla="*/ 205274 w 4892973"/>
                <a:gd name="connsiteY1" fmla="*/ 2045270 h 2045270"/>
                <a:gd name="connsiteX2" fmla="*/ 205274 w 4892973"/>
                <a:gd name="connsiteY2" fmla="*/ 1959428 h 2045270"/>
                <a:gd name="connsiteX3" fmla="*/ 205274 w 4892973"/>
                <a:gd name="connsiteY3" fmla="*/ 1959428 h 2045270"/>
                <a:gd name="connsiteX4" fmla="*/ 223936 w 4892973"/>
                <a:gd name="connsiteY4" fmla="*/ 1978090 h 2045270"/>
                <a:gd name="connsiteX5" fmla="*/ 223936 w 4892973"/>
                <a:gd name="connsiteY5" fmla="*/ 1884783 h 2045270"/>
                <a:gd name="connsiteX6" fmla="*/ 246328 w 4892973"/>
                <a:gd name="connsiteY6" fmla="*/ 1884783 h 2045270"/>
                <a:gd name="connsiteX7" fmla="*/ 246328 w 4892973"/>
                <a:gd name="connsiteY7" fmla="*/ 1810138 h 2045270"/>
                <a:gd name="connsiteX8" fmla="*/ 444137 w 4892973"/>
                <a:gd name="connsiteY8" fmla="*/ 1810138 h 2045270"/>
                <a:gd name="connsiteX9" fmla="*/ 444137 w 4892973"/>
                <a:gd name="connsiteY9" fmla="*/ 1668313 h 2045270"/>
                <a:gd name="connsiteX10" fmla="*/ 462799 w 4892973"/>
                <a:gd name="connsiteY10" fmla="*/ 1668313 h 2045270"/>
                <a:gd name="connsiteX11" fmla="*/ 462799 w 4892973"/>
                <a:gd name="connsiteY11" fmla="*/ 1578739 h 2045270"/>
                <a:gd name="connsiteX12" fmla="*/ 481460 w 4892973"/>
                <a:gd name="connsiteY12" fmla="*/ 1578739 h 2045270"/>
                <a:gd name="connsiteX13" fmla="*/ 481460 w 4892973"/>
                <a:gd name="connsiteY13" fmla="*/ 1500362 h 2045270"/>
                <a:gd name="connsiteX14" fmla="*/ 481460 w 4892973"/>
                <a:gd name="connsiteY14" fmla="*/ 1500362 h 2045270"/>
                <a:gd name="connsiteX15" fmla="*/ 481460 w 4892973"/>
                <a:gd name="connsiteY15" fmla="*/ 1366001 h 2045270"/>
                <a:gd name="connsiteX16" fmla="*/ 515050 w 4892973"/>
                <a:gd name="connsiteY16" fmla="*/ 1366001 h 2045270"/>
                <a:gd name="connsiteX17" fmla="*/ 515050 w 4892973"/>
                <a:gd name="connsiteY17" fmla="*/ 1336143 h 2045270"/>
                <a:gd name="connsiteX18" fmla="*/ 548640 w 4892973"/>
                <a:gd name="connsiteY18" fmla="*/ 1336143 h 2045270"/>
                <a:gd name="connsiteX19" fmla="*/ 548640 w 4892973"/>
                <a:gd name="connsiteY19" fmla="*/ 1306285 h 2045270"/>
                <a:gd name="connsiteX20" fmla="*/ 668072 w 4892973"/>
                <a:gd name="connsiteY20" fmla="*/ 1306285 h 2045270"/>
                <a:gd name="connsiteX21" fmla="*/ 668072 w 4892973"/>
                <a:gd name="connsiteY21" fmla="*/ 1254034 h 2045270"/>
                <a:gd name="connsiteX22" fmla="*/ 683001 w 4892973"/>
                <a:gd name="connsiteY22" fmla="*/ 1254034 h 2045270"/>
                <a:gd name="connsiteX23" fmla="*/ 683001 w 4892973"/>
                <a:gd name="connsiteY23" fmla="*/ 1212979 h 2045270"/>
                <a:gd name="connsiteX24" fmla="*/ 712859 w 4892973"/>
                <a:gd name="connsiteY24" fmla="*/ 1212979 h 2045270"/>
                <a:gd name="connsiteX25" fmla="*/ 712859 w 4892973"/>
                <a:gd name="connsiteY25" fmla="*/ 1168192 h 2045270"/>
                <a:gd name="connsiteX26" fmla="*/ 712859 w 4892973"/>
                <a:gd name="connsiteY26" fmla="*/ 1112209 h 2045270"/>
                <a:gd name="connsiteX27" fmla="*/ 735253 w 4892973"/>
                <a:gd name="connsiteY27" fmla="*/ 1112209 h 2045270"/>
                <a:gd name="connsiteX28" fmla="*/ 735253 w 4892973"/>
                <a:gd name="connsiteY28" fmla="*/ 1045028 h 2045270"/>
                <a:gd name="connsiteX29" fmla="*/ 742717 w 4892973"/>
                <a:gd name="connsiteY29" fmla="*/ 1045028 h 2045270"/>
                <a:gd name="connsiteX30" fmla="*/ 742717 w 4892973"/>
                <a:gd name="connsiteY30" fmla="*/ 996509 h 2045270"/>
                <a:gd name="connsiteX31" fmla="*/ 817362 w 4892973"/>
                <a:gd name="connsiteY31" fmla="*/ 996509 h 2045270"/>
                <a:gd name="connsiteX32" fmla="*/ 817362 w 4892973"/>
                <a:gd name="connsiteY32" fmla="*/ 985312 h 2045270"/>
                <a:gd name="connsiteX33" fmla="*/ 906936 w 4892973"/>
                <a:gd name="connsiteY33" fmla="*/ 985312 h 2045270"/>
                <a:gd name="connsiteX34" fmla="*/ 906936 w 4892973"/>
                <a:gd name="connsiteY34" fmla="*/ 947990 h 2045270"/>
                <a:gd name="connsiteX35" fmla="*/ 936794 w 4892973"/>
                <a:gd name="connsiteY35" fmla="*/ 947990 h 2045270"/>
                <a:gd name="connsiteX36" fmla="*/ 936794 w 4892973"/>
                <a:gd name="connsiteY36" fmla="*/ 921864 h 2045270"/>
                <a:gd name="connsiteX37" fmla="*/ 970384 w 4892973"/>
                <a:gd name="connsiteY37" fmla="*/ 921864 h 2045270"/>
                <a:gd name="connsiteX38" fmla="*/ 970384 w 4892973"/>
                <a:gd name="connsiteY38" fmla="*/ 794968 h 2045270"/>
                <a:gd name="connsiteX39" fmla="*/ 1112209 w 4892973"/>
                <a:gd name="connsiteY39" fmla="*/ 794968 h 2045270"/>
                <a:gd name="connsiteX40" fmla="*/ 1112209 w 4892973"/>
                <a:gd name="connsiteY40" fmla="*/ 757645 h 2045270"/>
                <a:gd name="connsiteX41" fmla="*/ 1179390 w 4892973"/>
                <a:gd name="connsiteY41" fmla="*/ 757645 h 2045270"/>
                <a:gd name="connsiteX42" fmla="*/ 1179390 w 4892973"/>
                <a:gd name="connsiteY42" fmla="*/ 731520 h 2045270"/>
                <a:gd name="connsiteX43" fmla="*/ 1216712 w 4892973"/>
                <a:gd name="connsiteY43" fmla="*/ 731520 h 2045270"/>
                <a:gd name="connsiteX44" fmla="*/ 1216712 w 4892973"/>
                <a:gd name="connsiteY44" fmla="*/ 668072 h 2045270"/>
                <a:gd name="connsiteX45" fmla="*/ 1351073 w 4892973"/>
                <a:gd name="connsiteY45" fmla="*/ 668072 h 2045270"/>
                <a:gd name="connsiteX46" fmla="*/ 1351073 w 4892973"/>
                <a:gd name="connsiteY46" fmla="*/ 630749 h 2045270"/>
                <a:gd name="connsiteX47" fmla="*/ 1433182 w 4892973"/>
                <a:gd name="connsiteY47" fmla="*/ 630749 h 2045270"/>
                <a:gd name="connsiteX48" fmla="*/ 1433182 w 4892973"/>
                <a:gd name="connsiteY48" fmla="*/ 582230 h 2045270"/>
                <a:gd name="connsiteX49" fmla="*/ 1459308 w 4892973"/>
                <a:gd name="connsiteY49" fmla="*/ 582230 h 2045270"/>
                <a:gd name="connsiteX50" fmla="*/ 1459308 w 4892973"/>
                <a:gd name="connsiteY50" fmla="*/ 526246 h 2045270"/>
                <a:gd name="connsiteX51" fmla="*/ 1560079 w 4892973"/>
                <a:gd name="connsiteY51" fmla="*/ 526246 h 2045270"/>
                <a:gd name="connsiteX52" fmla="*/ 1560079 w 4892973"/>
                <a:gd name="connsiteY52" fmla="*/ 500121 h 2045270"/>
                <a:gd name="connsiteX53" fmla="*/ 1649653 w 4892973"/>
                <a:gd name="connsiteY53" fmla="*/ 500121 h 2045270"/>
                <a:gd name="connsiteX54" fmla="*/ 1649653 w 4892973"/>
                <a:gd name="connsiteY54" fmla="*/ 485192 h 2045270"/>
                <a:gd name="connsiteX55" fmla="*/ 1679510 w 4892973"/>
                <a:gd name="connsiteY55" fmla="*/ 485192 h 2045270"/>
                <a:gd name="connsiteX56" fmla="*/ 1679510 w 4892973"/>
                <a:gd name="connsiteY56" fmla="*/ 459066 h 2045270"/>
                <a:gd name="connsiteX57" fmla="*/ 1679510 w 4892973"/>
                <a:gd name="connsiteY57" fmla="*/ 459066 h 2045270"/>
                <a:gd name="connsiteX58" fmla="*/ 1705636 w 4892973"/>
                <a:gd name="connsiteY58" fmla="*/ 459066 h 2045270"/>
                <a:gd name="connsiteX59" fmla="*/ 1705636 w 4892973"/>
                <a:gd name="connsiteY59" fmla="*/ 399350 h 2045270"/>
                <a:gd name="connsiteX60" fmla="*/ 1795210 w 4892973"/>
                <a:gd name="connsiteY60" fmla="*/ 399350 h 2045270"/>
                <a:gd name="connsiteX61" fmla="*/ 1795210 w 4892973"/>
                <a:gd name="connsiteY61" fmla="*/ 391885 h 2045270"/>
                <a:gd name="connsiteX62" fmla="*/ 1925839 w 4892973"/>
                <a:gd name="connsiteY62" fmla="*/ 391885 h 2045270"/>
                <a:gd name="connsiteX63" fmla="*/ 1925839 w 4892973"/>
                <a:gd name="connsiteY63" fmla="*/ 343366 h 2045270"/>
                <a:gd name="connsiteX64" fmla="*/ 2250544 w 4892973"/>
                <a:gd name="connsiteY64" fmla="*/ 343366 h 2045270"/>
                <a:gd name="connsiteX65" fmla="*/ 2250544 w 4892973"/>
                <a:gd name="connsiteY65" fmla="*/ 313508 h 2045270"/>
                <a:gd name="connsiteX66" fmla="*/ 2444621 w 4892973"/>
                <a:gd name="connsiteY66" fmla="*/ 313508 h 2045270"/>
                <a:gd name="connsiteX67" fmla="*/ 2444621 w 4892973"/>
                <a:gd name="connsiteY67" fmla="*/ 287383 h 2045270"/>
                <a:gd name="connsiteX68" fmla="*/ 2750665 w 4892973"/>
                <a:gd name="connsiteY68" fmla="*/ 287383 h 2045270"/>
                <a:gd name="connsiteX69" fmla="*/ 2750665 w 4892973"/>
                <a:gd name="connsiteY69" fmla="*/ 261257 h 2045270"/>
                <a:gd name="connsiteX70" fmla="*/ 2914884 w 4892973"/>
                <a:gd name="connsiteY70" fmla="*/ 261257 h 2045270"/>
                <a:gd name="connsiteX71" fmla="*/ 2914884 w 4892973"/>
                <a:gd name="connsiteY71" fmla="*/ 242596 h 2045270"/>
                <a:gd name="connsiteX72" fmla="*/ 3303037 w 4892973"/>
                <a:gd name="connsiteY72" fmla="*/ 242596 h 2045270"/>
                <a:gd name="connsiteX73" fmla="*/ 3303037 w 4892973"/>
                <a:gd name="connsiteY73" fmla="*/ 231399 h 2045270"/>
                <a:gd name="connsiteX74" fmla="*/ 3373950 w 4892973"/>
                <a:gd name="connsiteY74" fmla="*/ 231399 h 2045270"/>
                <a:gd name="connsiteX75" fmla="*/ 3373950 w 4892973"/>
                <a:gd name="connsiteY75" fmla="*/ 197809 h 2045270"/>
                <a:gd name="connsiteX76" fmla="*/ 3422469 w 4892973"/>
                <a:gd name="connsiteY76" fmla="*/ 197809 h 2045270"/>
                <a:gd name="connsiteX77" fmla="*/ 3422469 w 4892973"/>
                <a:gd name="connsiteY77" fmla="*/ 149290 h 2045270"/>
                <a:gd name="connsiteX78" fmla="*/ 3470988 w 4892973"/>
                <a:gd name="connsiteY78" fmla="*/ 149290 h 2045270"/>
                <a:gd name="connsiteX79" fmla="*/ 3470988 w 4892973"/>
                <a:gd name="connsiteY79" fmla="*/ 134361 h 2045270"/>
                <a:gd name="connsiteX80" fmla="*/ 3635207 w 4892973"/>
                <a:gd name="connsiteY80" fmla="*/ 134361 h 2045270"/>
                <a:gd name="connsiteX81" fmla="*/ 3635207 w 4892973"/>
                <a:gd name="connsiteY81" fmla="*/ 126896 h 2045270"/>
                <a:gd name="connsiteX82" fmla="*/ 3847945 w 4892973"/>
                <a:gd name="connsiteY82" fmla="*/ 126896 h 2045270"/>
                <a:gd name="connsiteX83" fmla="*/ 3862874 w 4892973"/>
                <a:gd name="connsiteY83" fmla="*/ 111967 h 2045270"/>
                <a:gd name="connsiteX84" fmla="*/ 3918857 w 4892973"/>
                <a:gd name="connsiteY84" fmla="*/ 111967 h 2045270"/>
                <a:gd name="connsiteX85" fmla="*/ 3918857 w 4892973"/>
                <a:gd name="connsiteY85" fmla="*/ 85841 h 2045270"/>
                <a:gd name="connsiteX86" fmla="*/ 4056950 w 4892973"/>
                <a:gd name="connsiteY86" fmla="*/ 85841 h 2045270"/>
                <a:gd name="connsiteX87" fmla="*/ 4056950 w 4892973"/>
                <a:gd name="connsiteY87" fmla="*/ 52251 h 2045270"/>
                <a:gd name="connsiteX88" fmla="*/ 4370459 w 4892973"/>
                <a:gd name="connsiteY88" fmla="*/ 52251 h 2045270"/>
                <a:gd name="connsiteX89" fmla="*/ 4370459 w 4892973"/>
                <a:gd name="connsiteY89" fmla="*/ 29858 h 2045270"/>
                <a:gd name="connsiteX90" fmla="*/ 4392853 w 4892973"/>
                <a:gd name="connsiteY90" fmla="*/ 29858 h 2045270"/>
                <a:gd name="connsiteX91" fmla="*/ 4433907 w 4892973"/>
                <a:gd name="connsiteY91" fmla="*/ 33590 h 2045270"/>
                <a:gd name="connsiteX92" fmla="*/ 4433907 w 4892973"/>
                <a:gd name="connsiteY92" fmla="*/ 14929 h 2045270"/>
                <a:gd name="connsiteX93" fmla="*/ 4523481 w 4892973"/>
                <a:gd name="connsiteY93" fmla="*/ 14929 h 2045270"/>
                <a:gd name="connsiteX94" fmla="*/ 4523481 w 4892973"/>
                <a:gd name="connsiteY94" fmla="*/ 0 h 2045270"/>
                <a:gd name="connsiteX95" fmla="*/ 4892973 w 4892973"/>
                <a:gd name="connsiteY95" fmla="*/ 0 h 2045270"/>
                <a:gd name="connsiteX0" fmla="*/ 0 w 4892973"/>
                <a:gd name="connsiteY0" fmla="*/ 2045270 h 2045270"/>
                <a:gd name="connsiteX1" fmla="*/ 205274 w 4892973"/>
                <a:gd name="connsiteY1" fmla="*/ 2045270 h 2045270"/>
                <a:gd name="connsiteX2" fmla="*/ 205274 w 4892973"/>
                <a:gd name="connsiteY2" fmla="*/ 1959428 h 2045270"/>
                <a:gd name="connsiteX3" fmla="*/ 205274 w 4892973"/>
                <a:gd name="connsiteY3" fmla="*/ 1959428 h 2045270"/>
                <a:gd name="connsiteX4" fmla="*/ 223936 w 4892973"/>
                <a:gd name="connsiteY4" fmla="*/ 1966893 h 2045270"/>
                <a:gd name="connsiteX5" fmla="*/ 223936 w 4892973"/>
                <a:gd name="connsiteY5" fmla="*/ 1884783 h 2045270"/>
                <a:gd name="connsiteX6" fmla="*/ 246328 w 4892973"/>
                <a:gd name="connsiteY6" fmla="*/ 1884783 h 2045270"/>
                <a:gd name="connsiteX7" fmla="*/ 246328 w 4892973"/>
                <a:gd name="connsiteY7" fmla="*/ 1810138 h 2045270"/>
                <a:gd name="connsiteX8" fmla="*/ 444137 w 4892973"/>
                <a:gd name="connsiteY8" fmla="*/ 1810138 h 2045270"/>
                <a:gd name="connsiteX9" fmla="*/ 444137 w 4892973"/>
                <a:gd name="connsiteY9" fmla="*/ 1668313 h 2045270"/>
                <a:gd name="connsiteX10" fmla="*/ 462799 w 4892973"/>
                <a:gd name="connsiteY10" fmla="*/ 1668313 h 2045270"/>
                <a:gd name="connsiteX11" fmla="*/ 462799 w 4892973"/>
                <a:gd name="connsiteY11" fmla="*/ 1578739 h 2045270"/>
                <a:gd name="connsiteX12" fmla="*/ 481460 w 4892973"/>
                <a:gd name="connsiteY12" fmla="*/ 1578739 h 2045270"/>
                <a:gd name="connsiteX13" fmla="*/ 481460 w 4892973"/>
                <a:gd name="connsiteY13" fmla="*/ 1500362 h 2045270"/>
                <a:gd name="connsiteX14" fmla="*/ 481460 w 4892973"/>
                <a:gd name="connsiteY14" fmla="*/ 1500362 h 2045270"/>
                <a:gd name="connsiteX15" fmla="*/ 481460 w 4892973"/>
                <a:gd name="connsiteY15" fmla="*/ 1366001 h 2045270"/>
                <a:gd name="connsiteX16" fmla="*/ 515050 w 4892973"/>
                <a:gd name="connsiteY16" fmla="*/ 1366001 h 2045270"/>
                <a:gd name="connsiteX17" fmla="*/ 515050 w 4892973"/>
                <a:gd name="connsiteY17" fmla="*/ 1336143 h 2045270"/>
                <a:gd name="connsiteX18" fmla="*/ 548640 w 4892973"/>
                <a:gd name="connsiteY18" fmla="*/ 1336143 h 2045270"/>
                <a:gd name="connsiteX19" fmla="*/ 548640 w 4892973"/>
                <a:gd name="connsiteY19" fmla="*/ 1306285 h 2045270"/>
                <a:gd name="connsiteX20" fmla="*/ 668072 w 4892973"/>
                <a:gd name="connsiteY20" fmla="*/ 1306285 h 2045270"/>
                <a:gd name="connsiteX21" fmla="*/ 668072 w 4892973"/>
                <a:gd name="connsiteY21" fmla="*/ 1254034 h 2045270"/>
                <a:gd name="connsiteX22" fmla="*/ 683001 w 4892973"/>
                <a:gd name="connsiteY22" fmla="*/ 1254034 h 2045270"/>
                <a:gd name="connsiteX23" fmla="*/ 683001 w 4892973"/>
                <a:gd name="connsiteY23" fmla="*/ 1212979 h 2045270"/>
                <a:gd name="connsiteX24" fmla="*/ 712859 w 4892973"/>
                <a:gd name="connsiteY24" fmla="*/ 1212979 h 2045270"/>
                <a:gd name="connsiteX25" fmla="*/ 712859 w 4892973"/>
                <a:gd name="connsiteY25" fmla="*/ 1168192 h 2045270"/>
                <a:gd name="connsiteX26" fmla="*/ 712859 w 4892973"/>
                <a:gd name="connsiteY26" fmla="*/ 1112209 h 2045270"/>
                <a:gd name="connsiteX27" fmla="*/ 735253 w 4892973"/>
                <a:gd name="connsiteY27" fmla="*/ 1112209 h 2045270"/>
                <a:gd name="connsiteX28" fmla="*/ 735253 w 4892973"/>
                <a:gd name="connsiteY28" fmla="*/ 1045028 h 2045270"/>
                <a:gd name="connsiteX29" fmla="*/ 742717 w 4892973"/>
                <a:gd name="connsiteY29" fmla="*/ 1045028 h 2045270"/>
                <a:gd name="connsiteX30" fmla="*/ 742717 w 4892973"/>
                <a:gd name="connsiteY30" fmla="*/ 996509 h 2045270"/>
                <a:gd name="connsiteX31" fmla="*/ 817362 w 4892973"/>
                <a:gd name="connsiteY31" fmla="*/ 996509 h 2045270"/>
                <a:gd name="connsiteX32" fmla="*/ 817362 w 4892973"/>
                <a:gd name="connsiteY32" fmla="*/ 985312 h 2045270"/>
                <a:gd name="connsiteX33" fmla="*/ 906936 w 4892973"/>
                <a:gd name="connsiteY33" fmla="*/ 985312 h 2045270"/>
                <a:gd name="connsiteX34" fmla="*/ 906936 w 4892973"/>
                <a:gd name="connsiteY34" fmla="*/ 947990 h 2045270"/>
                <a:gd name="connsiteX35" fmla="*/ 936794 w 4892973"/>
                <a:gd name="connsiteY35" fmla="*/ 947990 h 2045270"/>
                <a:gd name="connsiteX36" fmla="*/ 936794 w 4892973"/>
                <a:gd name="connsiteY36" fmla="*/ 921864 h 2045270"/>
                <a:gd name="connsiteX37" fmla="*/ 970384 w 4892973"/>
                <a:gd name="connsiteY37" fmla="*/ 921864 h 2045270"/>
                <a:gd name="connsiteX38" fmla="*/ 970384 w 4892973"/>
                <a:gd name="connsiteY38" fmla="*/ 794968 h 2045270"/>
                <a:gd name="connsiteX39" fmla="*/ 1112209 w 4892973"/>
                <a:gd name="connsiteY39" fmla="*/ 794968 h 2045270"/>
                <a:gd name="connsiteX40" fmla="*/ 1112209 w 4892973"/>
                <a:gd name="connsiteY40" fmla="*/ 757645 h 2045270"/>
                <a:gd name="connsiteX41" fmla="*/ 1179390 w 4892973"/>
                <a:gd name="connsiteY41" fmla="*/ 757645 h 2045270"/>
                <a:gd name="connsiteX42" fmla="*/ 1179390 w 4892973"/>
                <a:gd name="connsiteY42" fmla="*/ 731520 h 2045270"/>
                <a:gd name="connsiteX43" fmla="*/ 1216712 w 4892973"/>
                <a:gd name="connsiteY43" fmla="*/ 731520 h 2045270"/>
                <a:gd name="connsiteX44" fmla="*/ 1216712 w 4892973"/>
                <a:gd name="connsiteY44" fmla="*/ 668072 h 2045270"/>
                <a:gd name="connsiteX45" fmla="*/ 1351073 w 4892973"/>
                <a:gd name="connsiteY45" fmla="*/ 668072 h 2045270"/>
                <a:gd name="connsiteX46" fmla="*/ 1351073 w 4892973"/>
                <a:gd name="connsiteY46" fmla="*/ 630749 h 2045270"/>
                <a:gd name="connsiteX47" fmla="*/ 1433182 w 4892973"/>
                <a:gd name="connsiteY47" fmla="*/ 630749 h 2045270"/>
                <a:gd name="connsiteX48" fmla="*/ 1433182 w 4892973"/>
                <a:gd name="connsiteY48" fmla="*/ 582230 h 2045270"/>
                <a:gd name="connsiteX49" fmla="*/ 1459308 w 4892973"/>
                <a:gd name="connsiteY49" fmla="*/ 582230 h 2045270"/>
                <a:gd name="connsiteX50" fmla="*/ 1459308 w 4892973"/>
                <a:gd name="connsiteY50" fmla="*/ 526246 h 2045270"/>
                <a:gd name="connsiteX51" fmla="*/ 1560079 w 4892973"/>
                <a:gd name="connsiteY51" fmla="*/ 526246 h 2045270"/>
                <a:gd name="connsiteX52" fmla="*/ 1560079 w 4892973"/>
                <a:gd name="connsiteY52" fmla="*/ 500121 h 2045270"/>
                <a:gd name="connsiteX53" fmla="*/ 1649653 w 4892973"/>
                <a:gd name="connsiteY53" fmla="*/ 500121 h 2045270"/>
                <a:gd name="connsiteX54" fmla="*/ 1649653 w 4892973"/>
                <a:gd name="connsiteY54" fmla="*/ 485192 h 2045270"/>
                <a:gd name="connsiteX55" fmla="*/ 1679510 w 4892973"/>
                <a:gd name="connsiteY55" fmla="*/ 485192 h 2045270"/>
                <a:gd name="connsiteX56" fmla="*/ 1679510 w 4892973"/>
                <a:gd name="connsiteY56" fmla="*/ 459066 h 2045270"/>
                <a:gd name="connsiteX57" fmla="*/ 1679510 w 4892973"/>
                <a:gd name="connsiteY57" fmla="*/ 459066 h 2045270"/>
                <a:gd name="connsiteX58" fmla="*/ 1705636 w 4892973"/>
                <a:gd name="connsiteY58" fmla="*/ 459066 h 2045270"/>
                <a:gd name="connsiteX59" fmla="*/ 1705636 w 4892973"/>
                <a:gd name="connsiteY59" fmla="*/ 399350 h 2045270"/>
                <a:gd name="connsiteX60" fmla="*/ 1795210 w 4892973"/>
                <a:gd name="connsiteY60" fmla="*/ 399350 h 2045270"/>
                <a:gd name="connsiteX61" fmla="*/ 1795210 w 4892973"/>
                <a:gd name="connsiteY61" fmla="*/ 391885 h 2045270"/>
                <a:gd name="connsiteX62" fmla="*/ 1925839 w 4892973"/>
                <a:gd name="connsiteY62" fmla="*/ 391885 h 2045270"/>
                <a:gd name="connsiteX63" fmla="*/ 1925839 w 4892973"/>
                <a:gd name="connsiteY63" fmla="*/ 343366 h 2045270"/>
                <a:gd name="connsiteX64" fmla="*/ 2250544 w 4892973"/>
                <a:gd name="connsiteY64" fmla="*/ 343366 h 2045270"/>
                <a:gd name="connsiteX65" fmla="*/ 2250544 w 4892973"/>
                <a:gd name="connsiteY65" fmla="*/ 313508 h 2045270"/>
                <a:gd name="connsiteX66" fmla="*/ 2444621 w 4892973"/>
                <a:gd name="connsiteY66" fmla="*/ 313508 h 2045270"/>
                <a:gd name="connsiteX67" fmla="*/ 2444621 w 4892973"/>
                <a:gd name="connsiteY67" fmla="*/ 287383 h 2045270"/>
                <a:gd name="connsiteX68" fmla="*/ 2750665 w 4892973"/>
                <a:gd name="connsiteY68" fmla="*/ 287383 h 2045270"/>
                <a:gd name="connsiteX69" fmla="*/ 2750665 w 4892973"/>
                <a:gd name="connsiteY69" fmla="*/ 261257 h 2045270"/>
                <a:gd name="connsiteX70" fmla="*/ 2914884 w 4892973"/>
                <a:gd name="connsiteY70" fmla="*/ 261257 h 2045270"/>
                <a:gd name="connsiteX71" fmla="*/ 2914884 w 4892973"/>
                <a:gd name="connsiteY71" fmla="*/ 242596 h 2045270"/>
                <a:gd name="connsiteX72" fmla="*/ 3303037 w 4892973"/>
                <a:gd name="connsiteY72" fmla="*/ 242596 h 2045270"/>
                <a:gd name="connsiteX73" fmla="*/ 3303037 w 4892973"/>
                <a:gd name="connsiteY73" fmla="*/ 231399 h 2045270"/>
                <a:gd name="connsiteX74" fmla="*/ 3373950 w 4892973"/>
                <a:gd name="connsiteY74" fmla="*/ 231399 h 2045270"/>
                <a:gd name="connsiteX75" fmla="*/ 3373950 w 4892973"/>
                <a:gd name="connsiteY75" fmla="*/ 197809 h 2045270"/>
                <a:gd name="connsiteX76" fmla="*/ 3422469 w 4892973"/>
                <a:gd name="connsiteY76" fmla="*/ 197809 h 2045270"/>
                <a:gd name="connsiteX77" fmla="*/ 3422469 w 4892973"/>
                <a:gd name="connsiteY77" fmla="*/ 149290 h 2045270"/>
                <a:gd name="connsiteX78" fmla="*/ 3470988 w 4892973"/>
                <a:gd name="connsiteY78" fmla="*/ 149290 h 2045270"/>
                <a:gd name="connsiteX79" fmla="*/ 3470988 w 4892973"/>
                <a:gd name="connsiteY79" fmla="*/ 134361 h 2045270"/>
                <a:gd name="connsiteX80" fmla="*/ 3635207 w 4892973"/>
                <a:gd name="connsiteY80" fmla="*/ 134361 h 2045270"/>
                <a:gd name="connsiteX81" fmla="*/ 3635207 w 4892973"/>
                <a:gd name="connsiteY81" fmla="*/ 126896 h 2045270"/>
                <a:gd name="connsiteX82" fmla="*/ 3847945 w 4892973"/>
                <a:gd name="connsiteY82" fmla="*/ 126896 h 2045270"/>
                <a:gd name="connsiteX83" fmla="*/ 3862874 w 4892973"/>
                <a:gd name="connsiteY83" fmla="*/ 111967 h 2045270"/>
                <a:gd name="connsiteX84" fmla="*/ 3918857 w 4892973"/>
                <a:gd name="connsiteY84" fmla="*/ 111967 h 2045270"/>
                <a:gd name="connsiteX85" fmla="*/ 3918857 w 4892973"/>
                <a:gd name="connsiteY85" fmla="*/ 85841 h 2045270"/>
                <a:gd name="connsiteX86" fmla="*/ 4056950 w 4892973"/>
                <a:gd name="connsiteY86" fmla="*/ 85841 h 2045270"/>
                <a:gd name="connsiteX87" fmla="*/ 4056950 w 4892973"/>
                <a:gd name="connsiteY87" fmla="*/ 52251 h 2045270"/>
                <a:gd name="connsiteX88" fmla="*/ 4370459 w 4892973"/>
                <a:gd name="connsiteY88" fmla="*/ 52251 h 2045270"/>
                <a:gd name="connsiteX89" fmla="*/ 4370459 w 4892973"/>
                <a:gd name="connsiteY89" fmla="*/ 29858 h 2045270"/>
                <a:gd name="connsiteX90" fmla="*/ 4392853 w 4892973"/>
                <a:gd name="connsiteY90" fmla="*/ 29858 h 2045270"/>
                <a:gd name="connsiteX91" fmla="*/ 4433907 w 4892973"/>
                <a:gd name="connsiteY91" fmla="*/ 33590 h 2045270"/>
                <a:gd name="connsiteX92" fmla="*/ 4433907 w 4892973"/>
                <a:gd name="connsiteY92" fmla="*/ 14929 h 2045270"/>
                <a:gd name="connsiteX93" fmla="*/ 4523481 w 4892973"/>
                <a:gd name="connsiteY93" fmla="*/ 14929 h 2045270"/>
                <a:gd name="connsiteX94" fmla="*/ 4523481 w 4892973"/>
                <a:gd name="connsiteY94" fmla="*/ 0 h 2045270"/>
                <a:gd name="connsiteX95" fmla="*/ 4892973 w 4892973"/>
                <a:gd name="connsiteY95" fmla="*/ 0 h 2045270"/>
                <a:gd name="connsiteX0" fmla="*/ 0 w 4892973"/>
                <a:gd name="connsiteY0" fmla="*/ 2045270 h 2045270"/>
                <a:gd name="connsiteX1" fmla="*/ 205274 w 4892973"/>
                <a:gd name="connsiteY1" fmla="*/ 2045270 h 2045270"/>
                <a:gd name="connsiteX2" fmla="*/ 205274 w 4892973"/>
                <a:gd name="connsiteY2" fmla="*/ 1959428 h 2045270"/>
                <a:gd name="connsiteX3" fmla="*/ 205274 w 4892973"/>
                <a:gd name="connsiteY3" fmla="*/ 1959428 h 2045270"/>
                <a:gd name="connsiteX4" fmla="*/ 223936 w 4892973"/>
                <a:gd name="connsiteY4" fmla="*/ 1966893 h 2045270"/>
                <a:gd name="connsiteX5" fmla="*/ 223936 w 4892973"/>
                <a:gd name="connsiteY5" fmla="*/ 1884783 h 2045270"/>
                <a:gd name="connsiteX6" fmla="*/ 246328 w 4892973"/>
                <a:gd name="connsiteY6" fmla="*/ 1884783 h 2045270"/>
                <a:gd name="connsiteX7" fmla="*/ 246328 w 4892973"/>
                <a:gd name="connsiteY7" fmla="*/ 1810138 h 2045270"/>
                <a:gd name="connsiteX8" fmla="*/ 444137 w 4892973"/>
                <a:gd name="connsiteY8" fmla="*/ 1810138 h 2045270"/>
                <a:gd name="connsiteX9" fmla="*/ 444137 w 4892973"/>
                <a:gd name="connsiteY9" fmla="*/ 1668313 h 2045270"/>
                <a:gd name="connsiteX10" fmla="*/ 462799 w 4892973"/>
                <a:gd name="connsiteY10" fmla="*/ 1668313 h 2045270"/>
                <a:gd name="connsiteX11" fmla="*/ 462799 w 4892973"/>
                <a:gd name="connsiteY11" fmla="*/ 1578739 h 2045270"/>
                <a:gd name="connsiteX12" fmla="*/ 481460 w 4892973"/>
                <a:gd name="connsiteY12" fmla="*/ 1578739 h 2045270"/>
                <a:gd name="connsiteX13" fmla="*/ 481460 w 4892973"/>
                <a:gd name="connsiteY13" fmla="*/ 1500362 h 2045270"/>
                <a:gd name="connsiteX14" fmla="*/ 481460 w 4892973"/>
                <a:gd name="connsiteY14" fmla="*/ 1500362 h 2045270"/>
                <a:gd name="connsiteX15" fmla="*/ 481460 w 4892973"/>
                <a:gd name="connsiteY15" fmla="*/ 1366001 h 2045270"/>
                <a:gd name="connsiteX16" fmla="*/ 515050 w 4892973"/>
                <a:gd name="connsiteY16" fmla="*/ 1366001 h 2045270"/>
                <a:gd name="connsiteX17" fmla="*/ 515050 w 4892973"/>
                <a:gd name="connsiteY17" fmla="*/ 1336143 h 2045270"/>
                <a:gd name="connsiteX18" fmla="*/ 548640 w 4892973"/>
                <a:gd name="connsiteY18" fmla="*/ 1336143 h 2045270"/>
                <a:gd name="connsiteX19" fmla="*/ 548640 w 4892973"/>
                <a:gd name="connsiteY19" fmla="*/ 1306285 h 2045270"/>
                <a:gd name="connsiteX20" fmla="*/ 668072 w 4892973"/>
                <a:gd name="connsiteY20" fmla="*/ 1306285 h 2045270"/>
                <a:gd name="connsiteX21" fmla="*/ 668072 w 4892973"/>
                <a:gd name="connsiteY21" fmla="*/ 1254034 h 2045270"/>
                <a:gd name="connsiteX22" fmla="*/ 683001 w 4892973"/>
                <a:gd name="connsiteY22" fmla="*/ 1254034 h 2045270"/>
                <a:gd name="connsiteX23" fmla="*/ 683001 w 4892973"/>
                <a:gd name="connsiteY23" fmla="*/ 1212979 h 2045270"/>
                <a:gd name="connsiteX24" fmla="*/ 712859 w 4892973"/>
                <a:gd name="connsiteY24" fmla="*/ 1212979 h 2045270"/>
                <a:gd name="connsiteX25" fmla="*/ 712859 w 4892973"/>
                <a:gd name="connsiteY25" fmla="*/ 1168192 h 2045270"/>
                <a:gd name="connsiteX26" fmla="*/ 712859 w 4892973"/>
                <a:gd name="connsiteY26" fmla="*/ 1112209 h 2045270"/>
                <a:gd name="connsiteX27" fmla="*/ 735253 w 4892973"/>
                <a:gd name="connsiteY27" fmla="*/ 1112209 h 2045270"/>
                <a:gd name="connsiteX28" fmla="*/ 735253 w 4892973"/>
                <a:gd name="connsiteY28" fmla="*/ 1045028 h 2045270"/>
                <a:gd name="connsiteX29" fmla="*/ 742717 w 4892973"/>
                <a:gd name="connsiteY29" fmla="*/ 1045028 h 2045270"/>
                <a:gd name="connsiteX30" fmla="*/ 742717 w 4892973"/>
                <a:gd name="connsiteY30" fmla="*/ 996509 h 2045270"/>
                <a:gd name="connsiteX31" fmla="*/ 817362 w 4892973"/>
                <a:gd name="connsiteY31" fmla="*/ 996509 h 2045270"/>
                <a:gd name="connsiteX32" fmla="*/ 817362 w 4892973"/>
                <a:gd name="connsiteY32" fmla="*/ 985312 h 2045270"/>
                <a:gd name="connsiteX33" fmla="*/ 906936 w 4892973"/>
                <a:gd name="connsiteY33" fmla="*/ 985312 h 2045270"/>
                <a:gd name="connsiteX34" fmla="*/ 906936 w 4892973"/>
                <a:gd name="connsiteY34" fmla="*/ 947990 h 2045270"/>
                <a:gd name="connsiteX35" fmla="*/ 936794 w 4892973"/>
                <a:gd name="connsiteY35" fmla="*/ 947990 h 2045270"/>
                <a:gd name="connsiteX36" fmla="*/ 936794 w 4892973"/>
                <a:gd name="connsiteY36" fmla="*/ 921864 h 2045270"/>
                <a:gd name="connsiteX37" fmla="*/ 970384 w 4892973"/>
                <a:gd name="connsiteY37" fmla="*/ 921864 h 2045270"/>
                <a:gd name="connsiteX38" fmla="*/ 970384 w 4892973"/>
                <a:gd name="connsiteY38" fmla="*/ 794968 h 2045270"/>
                <a:gd name="connsiteX39" fmla="*/ 1112209 w 4892973"/>
                <a:gd name="connsiteY39" fmla="*/ 794968 h 2045270"/>
                <a:gd name="connsiteX40" fmla="*/ 1112209 w 4892973"/>
                <a:gd name="connsiteY40" fmla="*/ 757645 h 2045270"/>
                <a:gd name="connsiteX41" fmla="*/ 1179390 w 4892973"/>
                <a:gd name="connsiteY41" fmla="*/ 757645 h 2045270"/>
                <a:gd name="connsiteX42" fmla="*/ 1179390 w 4892973"/>
                <a:gd name="connsiteY42" fmla="*/ 731520 h 2045270"/>
                <a:gd name="connsiteX43" fmla="*/ 1216712 w 4892973"/>
                <a:gd name="connsiteY43" fmla="*/ 731520 h 2045270"/>
                <a:gd name="connsiteX44" fmla="*/ 1216712 w 4892973"/>
                <a:gd name="connsiteY44" fmla="*/ 668072 h 2045270"/>
                <a:gd name="connsiteX45" fmla="*/ 1351073 w 4892973"/>
                <a:gd name="connsiteY45" fmla="*/ 668072 h 2045270"/>
                <a:gd name="connsiteX46" fmla="*/ 1351073 w 4892973"/>
                <a:gd name="connsiteY46" fmla="*/ 630749 h 2045270"/>
                <a:gd name="connsiteX47" fmla="*/ 1433182 w 4892973"/>
                <a:gd name="connsiteY47" fmla="*/ 630749 h 2045270"/>
                <a:gd name="connsiteX48" fmla="*/ 1433182 w 4892973"/>
                <a:gd name="connsiteY48" fmla="*/ 582230 h 2045270"/>
                <a:gd name="connsiteX49" fmla="*/ 1459308 w 4892973"/>
                <a:gd name="connsiteY49" fmla="*/ 582230 h 2045270"/>
                <a:gd name="connsiteX50" fmla="*/ 1459308 w 4892973"/>
                <a:gd name="connsiteY50" fmla="*/ 526246 h 2045270"/>
                <a:gd name="connsiteX51" fmla="*/ 1560079 w 4892973"/>
                <a:gd name="connsiteY51" fmla="*/ 526246 h 2045270"/>
                <a:gd name="connsiteX52" fmla="*/ 1560079 w 4892973"/>
                <a:gd name="connsiteY52" fmla="*/ 500121 h 2045270"/>
                <a:gd name="connsiteX53" fmla="*/ 1649653 w 4892973"/>
                <a:gd name="connsiteY53" fmla="*/ 500121 h 2045270"/>
                <a:gd name="connsiteX54" fmla="*/ 1649653 w 4892973"/>
                <a:gd name="connsiteY54" fmla="*/ 485192 h 2045270"/>
                <a:gd name="connsiteX55" fmla="*/ 1679510 w 4892973"/>
                <a:gd name="connsiteY55" fmla="*/ 485192 h 2045270"/>
                <a:gd name="connsiteX56" fmla="*/ 1679510 w 4892973"/>
                <a:gd name="connsiteY56" fmla="*/ 459066 h 2045270"/>
                <a:gd name="connsiteX57" fmla="*/ 1679510 w 4892973"/>
                <a:gd name="connsiteY57" fmla="*/ 459066 h 2045270"/>
                <a:gd name="connsiteX58" fmla="*/ 1705636 w 4892973"/>
                <a:gd name="connsiteY58" fmla="*/ 459066 h 2045270"/>
                <a:gd name="connsiteX59" fmla="*/ 1705636 w 4892973"/>
                <a:gd name="connsiteY59" fmla="*/ 399350 h 2045270"/>
                <a:gd name="connsiteX60" fmla="*/ 1795210 w 4892973"/>
                <a:gd name="connsiteY60" fmla="*/ 399350 h 2045270"/>
                <a:gd name="connsiteX61" fmla="*/ 1795210 w 4892973"/>
                <a:gd name="connsiteY61" fmla="*/ 391885 h 2045270"/>
                <a:gd name="connsiteX62" fmla="*/ 1925839 w 4892973"/>
                <a:gd name="connsiteY62" fmla="*/ 391885 h 2045270"/>
                <a:gd name="connsiteX63" fmla="*/ 1925839 w 4892973"/>
                <a:gd name="connsiteY63" fmla="*/ 343366 h 2045270"/>
                <a:gd name="connsiteX64" fmla="*/ 2250544 w 4892973"/>
                <a:gd name="connsiteY64" fmla="*/ 343366 h 2045270"/>
                <a:gd name="connsiteX65" fmla="*/ 2250544 w 4892973"/>
                <a:gd name="connsiteY65" fmla="*/ 313508 h 2045270"/>
                <a:gd name="connsiteX66" fmla="*/ 2444621 w 4892973"/>
                <a:gd name="connsiteY66" fmla="*/ 313508 h 2045270"/>
                <a:gd name="connsiteX67" fmla="*/ 2444621 w 4892973"/>
                <a:gd name="connsiteY67" fmla="*/ 287383 h 2045270"/>
                <a:gd name="connsiteX68" fmla="*/ 2750665 w 4892973"/>
                <a:gd name="connsiteY68" fmla="*/ 287383 h 2045270"/>
                <a:gd name="connsiteX69" fmla="*/ 2750665 w 4892973"/>
                <a:gd name="connsiteY69" fmla="*/ 261257 h 2045270"/>
                <a:gd name="connsiteX70" fmla="*/ 2914884 w 4892973"/>
                <a:gd name="connsiteY70" fmla="*/ 261257 h 2045270"/>
                <a:gd name="connsiteX71" fmla="*/ 2914884 w 4892973"/>
                <a:gd name="connsiteY71" fmla="*/ 242596 h 2045270"/>
                <a:gd name="connsiteX72" fmla="*/ 3303037 w 4892973"/>
                <a:gd name="connsiteY72" fmla="*/ 242596 h 2045270"/>
                <a:gd name="connsiteX73" fmla="*/ 3303037 w 4892973"/>
                <a:gd name="connsiteY73" fmla="*/ 231399 h 2045270"/>
                <a:gd name="connsiteX74" fmla="*/ 3373950 w 4892973"/>
                <a:gd name="connsiteY74" fmla="*/ 231399 h 2045270"/>
                <a:gd name="connsiteX75" fmla="*/ 3373950 w 4892973"/>
                <a:gd name="connsiteY75" fmla="*/ 197809 h 2045270"/>
                <a:gd name="connsiteX76" fmla="*/ 3422469 w 4892973"/>
                <a:gd name="connsiteY76" fmla="*/ 197809 h 2045270"/>
                <a:gd name="connsiteX77" fmla="*/ 3422469 w 4892973"/>
                <a:gd name="connsiteY77" fmla="*/ 149290 h 2045270"/>
                <a:gd name="connsiteX78" fmla="*/ 3470988 w 4892973"/>
                <a:gd name="connsiteY78" fmla="*/ 149290 h 2045270"/>
                <a:gd name="connsiteX79" fmla="*/ 3470988 w 4892973"/>
                <a:gd name="connsiteY79" fmla="*/ 134361 h 2045270"/>
                <a:gd name="connsiteX80" fmla="*/ 3635207 w 4892973"/>
                <a:gd name="connsiteY80" fmla="*/ 134361 h 2045270"/>
                <a:gd name="connsiteX81" fmla="*/ 3635207 w 4892973"/>
                <a:gd name="connsiteY81" fmla="*/ 126896 h 2045270"/>
                <a:gd name="connsiteX82" fmla="*/ 3847945 w 4892973"/>
                <a:gd name="connsiteY82" fmla="*/ 126896 h 2045270"/>
                <a:gd name="connsiteX83" fmla="*/ 3862874 w 4892973"/>
                <a:gd name="connsiteY83" fmla="*/ 111967 h 2045270"/>
                <a:gd name="connsiteX84" fmla="*/ 3918857 w 4892973"/>
                <a:gd name="connsiteY84" fmla="*/ 111967 h 2045270"/>
                <a:gd name="connsiteX85" fmla="*/ 3918857 w 4892973"/>
                <a:gd name="connsiteY85" fmla="*/ 85841 h 2045270"/>
                <a:gd name="connsiteX86" fmla="*/ 4056950 w 4892973"/>
                <a:gd name="connsiteY86" fmla="*/ 85841 h 2045270"/>
                <a:gd name="connsiteX87" fmla="*/ 4056950 w 4892973"/>
                <a:gd name="connsiteY87" fmla="*/ 52251 h 2045270"/>
                <a:gd name="connsiteX88" fmla="*/ 4370459 w 4892973"/>
                <a:gd name="connsiteY88" fmla="*/ 52251 h 2045270"/>
                <a:gd name="connsiteX89" fmla="*/ 4370459 w 4892973"/>
                <a:gd name="connsiteY89" fmla="*/ 29858 h 2045270"/>
                <a:gd name="connsiteX90" fmla="*/ 4392853 w 4892973"/>
                <a:gd name="connsiteY90" fmla="*/ 29858 h 2045270"/>
                <a:gd name="connsiteX91" fmla="*/ 4433907 w 4892973"/>
                <a:gd name="connsiteY91" fmla="*/ 33590 h 2045270"/>
                <a:gd name="connsiteX92" fmla="*/ 4433907 w 4892973"/>
                <a:gd name="connsiteY92" fmla="*/ 14929 h 2045270"/>
                <a:gd name="connsiteX93" fmla="*/ 4523481 w 4892973"/>
                <a:gd name="connsiteY93" fmla="*/ 14929 h 2045270"/>
                <a:gd name="connsiteX94" fmla="*/ 4523481 w 4892973"/>
                <a:gd name="connsiteY94" fmla="*/ 0 h 2045270"/>
                <a:gd name="connsiteX95" fmla="*/ 4892973 w 4892973"/>
                <a:gd name="connsiteY95" fmla="*/ 0 h 2045270"/>
                <a:gd name="connsiteX0" fmla="*/ 0 w 4892973"/>
                <a:gd name="connsiteY0" fmla="*/ 2045270 h 2045270"/>
                <a:gd name="connsiteX1" fmla="*/ 205274 w 4892973"/>
                <a:gd name="connsiteY1" fmla="*/ 2045270 h 2045270"/>
                <a:gd name="connsiteX2" fmla="*/ 205274 w 4892973"/>
                <a:gd name="connsiteY2" fmla="*/ 1959428 h 2045270"/>
                <a:gd name="connsiteX3" fmla="*/ 205274 w 4892973"/>
                <a:gd name="connsiteY3" fmla="*/ 1959428 h 2045270"/>
                <a:gd name="connsiteX4" fmla="*/ 223936 w 4892973"/>
                <a:gd name="connsiteY4" fmla="*/ 1955696 h 2045270"/>
                <a:gd name="connsiteX5" fmla="*/ 223936 w 4892973"/>
                <a:gd name="connsiteY5" fmla="*/ 1884783 h 2045270"/>
                <a:gd name="connsiteX6" fmla="*/ 246328 w 4892973"/>
                <a:gd name="connsiteY6" fmla="*/ 1884783 h 2045270"/>
                <a:gd name="connsiteX7" fmla="*/ 246328 w 4892973"/>
                <a:gd name="connsiteY7" fmla="*/ 1810138 h 2045270"/>
                <a:gd name="connsiteX8" fmla="*/ 444137 w 4892973"/>
                <a:gd name="connsiteY8" fmla="*/ 1810138 h 2045270"/>
                <a:gd name="connsiteX9" fmla="*/ 444137 w 4892973"/>
                <a:gd name="connsiteY9" fmla="*/ 1668313 h 2045270"/>
                <a:gd name="connsiteX10" fmla="*/ 462799 w 4892973"/>
                <a:gd name="connsiteY10" fmla="*/ 1668313 h 2045270"/>
                <a:gd name="connsiteX11" fmla="*/ 462799 w 4892973"/>
                <a:gd name="connsiteY11" fmla="*/ 1578739 h 2045270"/>
                <a:gd name="connsiteX12" fmla="*/ 481460 w 4892973"/>
                <a:gd name="connsiteY12" fmla="*/ 1578739 h 2045270"/>
                <a:gd name="connsiteX13" fmla="*/ 481460 w 4892973"/>
                <a:gd name="connsiteY13" fmla="*/ 1500362 h 2045270"/>
                <a:gd name="connsiteX14" fmla="*/ 481460 w 4892973"/>
                <a:gd name="connsiteY14" fmla="*/ 1500362 h 2045270"/>
                <a:gd name="connsiteX15" fmla="*/ 481460 w 4892973"/>
                <a:gd name="connsiteY15" fmla="*/ 1366001 h 2045270"/>
                <a:gd name="connsiteX16" fmla="*/ 515050 w 4892973"/>
                <a:gd name="connsiteY16" fmla="*/ 1366001 h 2045270"/>
                <a:gd name="connsiteX17" fmla="*/ 515050 w 4892973"/>
                <a:gd name="connsiteY17" fmla="*/ 1336143 h 2045270"/>
                <a:gd name="connsiteX18" fmla="*/ 548640 w 4892973"/>
                <a:gd name="connsiteY18" fmla="*/ 1336143 h 2045270"/>
                <a:gd name="connsiteX19" fmla="*/ 548640 w 4892973"/>
                <a:gd name="connsiteY19" fmla="*/ 1306285 h 2045270"/>
                <a:gd name="connsiteX20" fmla="*/ 668072 w 4892973"/>
                <a:gd name="connsiteY20" fmla="*/ 1306285 h 2045270"/>
                <a:gd name="connsiteX21" fmla="*/ 668072 w 4892973"/>
                <a:gd name="connsiteY21" fmla="*/ 1254034 h 2045270"/>
                <a:gd name="connsiteX22" fmla="*/ 683001 w 4892973"/>
                <a:gd name="connsiteY22" fmla="*/ 1254034 h 2045270"/>
                <a:gd name="connsiteX23" fmla="*/ 683001 w 4892973"/>
                <a:gd name="connsiteY23" fmla="*/ 1212979 h 2045270"/>
                <a:gd name="connsiteX24" fmla="*/ 712859 w 4892973"/>
                <a:gd name="connsiteY24" fmla="*/ 1212979 h 2045270"/>
                <a:gd name="connsiteX25" fmla="*/ 712859 w 4892973"/>
                <a:gd name="connsiteY25" fmla="*/ 1168192 h 2045270"/>
                <a:gd name="connsiteX26" fmla="*/ 712859 w 4892973"/>
                <a:gd name="connsiteY26" fmla="*/ 1112209 h 2045270"/>
                <a:gd name="connsiteX27" fmla="*/ 735253 w 4892973"/>
                <a:gd name="connsiteY27" fmla="*/ 1112209 h 2045270"/>
                <a:gd name="connsiteX28" fmla="*/ 735253 w 4892973"/>
                <a:gd name="connsiteY28" fmla="*/ 1045028 h 2045270"/>
                <a:gd name="connsiteX29" fmla="*/ 742717 w 4892973"/>
                <a:gd name="connsiteY29" fmla="*/ 1045028 h 2045270"/>
                <a:gd name="connsiteX30" fmla="*/ 742717 w 4892973"/>
                <a:gd name="connsiteY30" fmla="*/ 996509 h 2045270"/>
                <a:gd name="connsiteX31" fmla="*/ 817362 w 4892973"/>
                <a:gd name="connsiteY31" fmla="*/ 996509 h 2045270"/>
                <a:gd name="connsiteX32" fmla="*/ 817362 w 4892973"/>
                <a:gd name="connsiteY32" fmla="*/ 985312 h 2045270"/>
                <a:gd name="connsiteX33" fmla="*/ 906936 w 4892973"/>
                <a:gd name="connsiteY33" fmla="*/ 985312 h 2045270"/>
                <a:gd name="connsiteX34" fmla="*/ 906936 w 4892973"/>
                <a:gd name="connsiteY34" fmla="*/ 947990 h 2045270"/>
                <a:gd name="connsiteX35" fmla="*/ 936794 w 4892973"/>
                <a:gd name="connsiteY35" fmla="*/ 947990 h 2045270"/>
                <a:gd name="connsiteX36" fmla="*/ 936794 w 4892973"/>
                <a:gd name="connsiteY36" fmla="*/ 921864 h 2045270"/>
                <a:gd name="connsiteX37" fmla="*/ 970384 w 4892973"/>
                <a:gd name="connsiteY37" fmla="*/ 921864 h 2045270"/>
                <a:gd name="connsiteX38" fmla="*/ 970384 w 4892973"/>
                <a:gd name="connsiteY38" fmla="*/ 794968 h 2045270"/>
                <a:gd name="connsiteX39" fmla="*/ 1112209 w 4892973"/>
                <a:gd name="connsiteY39" fmla="*/ 794968 h 2045270"/>
                <a:gd name="connsiteX40" fmla="*/ 1112209 w 4892973"/>
                <a:gd name="connsiteY40" fmla="*/ 757645 h 2045270"/>
                <a:gd name="connsiteX41" fmla="*/ 1179390 w 4892973"/>
                <a:gd name="connsiteY41" fmla="*/ 757645 h 2045270"/>
                <a:gd name="connsiteX42" fmla="*/ 1179390 w 4892973"/>
                <a:gd name="connsiteY42" fmla="*/ 731520 h 2045270"/>
                <a:gd name="connsiteX43" fmla="*/ 1216712 w 4892973"/>
                <a:gd name="connsiteY43" fmla="*/ 731520 h 2045270"/>
                <a:gd name="connsiteX44" fmla="*/ 1216712 w 4892973"/>
                <a:gd name="connsiteY44" fmla="*/ 668072 h 2045270"/>
                <a:gd name="connsiteX45" fmla="*/ 1351073 w 4892973"/>
                <a:gd name="connsiteY45" fmla="*/ 668072 h 2045270"/>
                <a:gd name="connsiteX46" fmla="*/ 1351073 w 4892973"/>
                <a:gd name="connsiteY46" fmla="*/ 630749 h 2045270"/>
                <a:gd name="connsiteX47" fmla="*/ 1433182 w 4892973"/>
                <a:gd name="connsiteY47" fmla="*/ 630749 h 2045270"/>
                <a:gd name="connsiteX48" fmla="*/ 1433182 w 4892973"/>
                <a:gd name="connsiteY48" fmla="*/ 582230 h 2045270"/>
                <a:gd name="connsiteX49" fmla="*/ 1459308 w 4892973"/>
                <a:gd name="connsiteY49" fmla="*/ 582230 h 2045270"/>
                <a:gd name="connsiteX50" fmla="*/ 1459308 w 4892973"/>
                <a:gd name="connsiteY50" fmla="*/ 526246 h 2045270"/>
                <a:gd name="connsiteX51" fmla="*/ 1560079 w 4892973"/>
                <a:gd name="connsiteY51" fmla="*/ 526246 h 2045270"/>
                <a:gd name="connsiteX52" fmla="*/ 1560079 w 4892973"/>
                <a:gd name="connsiteY52" fmla="*/ 500121 h 2045270"/>
                <a:gd name="connsiteX53" fmla="*/ 1649653 w 4892973"/>
                <a:gd name="connsiteY53" fmla="*/ 500121 h 2045270"/>
                <a:gd name="connsiteX54" fmla="*/ 1649653 w 4892973"/>
                <a:gd name="connsiteY54" fmla="*/ 485192 h 2045270"/>
                <a:gd name="connsiteX55" fmla="*/ 1679510 w 4892973"/>
                <a:gd name="connsiteY55" fmla="*/ 485192 h 2045270"/>
                <a:gd name="connsiteX56" fmla="*/ 1679510 w 4892973"/>
                <a:gd name="connsiteY56" fmla="*/ 459066 h 2045270"/>
                <a:gd name="connsiteX57" fmla="*/ 1679510 w 4892973"/>
                <a:gd name="connsiteY57" fmla="*/ 459066 h 2045270"/>
                <a:gd name="connsiteX58" fmla="*/ 1705636 w 4892973"/>
                <a:gd name="connsiteY58" fmla="*/ 459066 h 2045270"/>
                <a:gd name="connsiteX59" fmla="*/ 1705636 w 4892973"/>
                <a:gd name="connsiteY59" fmla="*/ 399350 h 2045270"/>
                <a:gd name="connsiteX60" fmla="*/ 1795210 w 4892973"/>
                <a:gd name="connsiteY60" fmla="*/ 399350 h 2045270"/>
                <a:gd name="connsiteX61" fmla="*/ 1795210 w 4892973"/>
                <a:gd name="connsiteY61" fmla="*/ 391885 h 2045270"/>
                <a:gd name="connsiteX62" fmla="*/ 1925839 w 4892973"/>
                <a:gd name="connsiteY62" fmla="*/ 391885 h 2045270"/>
                <a:gd name="connsiteX63" fmla="*/ 1925839 w 4892973"/>
                <a:gd name="connsiteY63" fmla="*/ 343366 h 2045270"/>
                <a:gd name="connsiteX64" fmla="*/ 2250544 w 4892973"/>
                <a:gd name="connsiteY64" fmla="*/ 343366 h 2045270"/>
                <a:gd name="connsiteX65" fmla="*/ 2250544 w 4892973"/>
                <a:gd name="connsiteY65" fmla="*/ 313508 h 2045270"/>
                <a:gd name="connsiteX66" fmla="*/ 2444621 w 4892973"/>
                <a:gd name="connsiteY66" fmla="*/ 313508 h 2045270"/>
                <a:gd name="connsiteX67" fmla="*/ 2444621 w 4892973"/>
                <a:gd name="connsiteY67" fmla="*/ 287383 h 2045270"/>
                <a:gd name="connsiteX68" fmla="*/ 2750665 w 4892973"/>
                <a:gd name="connsiteY68" fmla="*/ 287383 h 2045270"/>
                <a:gd name="connsiteX69" fmla="*/ 2750665 w 4892973"/>
                <a:gd name="connsiteY69" fmla="*/ 261257 h 2045270"/>
                <a:gd name="connsiteX70" fmla="*/ 2914884 w 4892973"/>
                <a:gd name="connsiteY70" fmla="*/ 261257 h 2045270"/>
                <a:gd name="connsiteX71" fmla="*/ 2914884 w 4892973"/>
                <a:gd name="connsiteY71" fmla="*/ 242596 h 2045270"/>
                <a:gd name="connsiteX72" fmla="*/ 3303037 w 4892973"/>
                <a:gd name="connsiteY72" fmla="*/ 242596 h 2045270"/>
                <a:gd name="connsiteX73" fmla="*/ 3303037 w 4892973"/>
                <a:gd name="connsiteY73" fmla="*/ 231399 h 2045270"/>
                <a:gd name="connsiteX74" fmla="*/ 3373950 w 4892973"/>
                <a:gd name="connsiteY74" fmla="*/ 231399 h 2045270"/>
                <a:gd name="connsiteX75" fmla="*/ 3373950 w 4892973"/>
                <a:gd name="connsiteY75" fmla="*/ 197809 h 2045270"/>
                <a:gd name="connsiteX76" fmla="*/ 3422469 w 4892973"/>
                <a:gd name="connsiteY76" fmla="*/ 197809 h 2045270"/>
                <a:gd name="connsiteX77" fmla="*/ 3422469 w 4892973"/>
                <a:gd name="connsiteY77" fmla="*/ 149290 h 2045270"/>
                <a:gd name="connsiteX78" fmla="*/ 3470988 w 4892973"/>
                <a:gd name="connsiteY78" fmla="*/ 149290 h 2045270"/>
                <a:gd name="connsiteX79" fmla="*/ 3470988 w 4892973"/>
                <a:gd name="connsiteY79" fmla="*/ 134361 h 2045270"/>
                <a:gd name="connsiteX80" fmla="*/ 3635207 w 4892973"/>
                <a:gd name="connsiteY80" fmla="*/ 134361 h 2045270"/>
                <a:gd name="connsiteX81" fmla="*/ 3635207 w 4892973"/>
                <a:gd name="connsiteY81" fmla="*/ 126896 h 2045270"/>
                <a:gd name="connsiteX82" fmla="*/ 3847945 w 4892973"/>
                <a:gd name="connsiteY82" fmla="*/ 126896 h 2045270"/>
                <a:gd name="connsiteX83" fmla="*/ 3862874 w 4892973"/>
                <a:gd name="connsiteY83" fmla="*/ 111967 h 2045270"/>
                <a:gd name="connsiteX84" fmla="*/ 3918857 w 4892973"/>
                <a:gd name="connsiteY84" fmla="*/ 111967 h 2045270"/>
                <a:gd name="connsiteX85" fmla="*/ 3918857 w 4892973"/>
                <a:gd name="connsiteY85" fmla="*/ 85841 h 2045270"/>
                <a:gd name="connsiteX86" fmla="*/ 4056950 w 4892973"/>
                <a:gd name="connsiteY86" fmla="*/ 85841 h 2045270"/>
                <a:gd name="connsiteX87" fmla="*/ 4056950 w 4892973"/>
                <a:gd name="connsiteY87" fmla="*/ 52251 h 2045270"/>
                <a:gd name="connsiteX88" fmla="*/ 4370459 w 4892973"/>
                <a:gd name="connsiteY88" fmla="*/ 52251 h 2045270"/>
                <a:gd name="connsiteX89" fmla="*/ 4370459 w 4892973"/>
                <a:gd name="connsiteY89" fmla="*/ 29858 h 2045270"/>
                <a:gd name="connsiteX90" fmla="*/ 4392853 w 4892973"/>
                <a:gd name="connsiteY90" fmla="*/ 29858 h 2045270"/>
                <a:gd name="connsiteX91" fmla="*/ 4433907 w 4892973"/>
                <a:gd name="connsiteY91" fmla="*/ 33590 h 2045270"/>
                <a:gd name="connsiteX92" fmla="*/ 4433907 w 4892973"/>
                <a:gd name="connsiteY92" fmla="*/ 14929 h 2045270"/>
                <a:gd name="connsiteX93" fmla="*/ 4523481 w 4892973"/>
                <a:gd name="connsiteY93" fmla="*/ 14929 h 2045270"/>
                <a:gd name="connsiteX94" fmla="*/ 4523481 w 4892973"/>
                <a:gd name="connsiteY94" fmla="*/ 0 h 2045270"/>
                <a:gd name="connsiteX95" fmla="*/ 4892973 w 4892973"/>
                <a:gd name="connsiteY95" fmla="*/ 0 h 204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4892973" h="2045270">
                  <a:moveTo>
                    <a:pt x="0" y="2045270"/>
                  </a:moveTo>
                  <a:lnTo>
                    <a:pt x="205274" y="2045270"/>
                  </a:lnTo>
                  <a:lnTo>
                    <a:pt x="205274" y="1959428"/>
                  </a:lnTo>
                  <a:lnTo>
                    <a:pt x="205274" y="1959428"/>
                  </a:lnTo>
                  <a:lnTo>
                    <a:pt x="223936" y="1955696"/>
                  </a:lnTo>
                  <a:lnTo>
                    <a:pt x="223936" y="1884783"/>
                  </a:lnTo>
                  <a:lnTo>
                    <a:pt x="246328" y="1884783"/>
                  </a:lnTo>
                  <a:lnTo>
                    <a:pt x="246328" y="1810138"/>
                  </a:lnTo>
                  <a:lnTo>
                    <a:pt x="444137" y="1810138"/>
                  </a:lnTo>
                  <a:lnTo>
                    <a:pt x="444137" y="1668313"/>
                  </a:lnTo>
                  <a:lnTo>
                    <a:pt x="462799" y="1668313"/>
                  </a:lnTo>
                  <a:lnTo>
                    <a:pt x="462799" y="1578739"/>
                  </a:lnTo>
                  <a:lnTo>
                    <a:pt x="481460" y="1578739"/>
                  </a:lnTo>
                  <a:lnTo>
                    <a:pt x="481460" y="1500362"/>
                  </a:lnTo>
                  <a:lnTo>
                    <a:pt x="481460" y="1500362"/>
                  </a:lnTo>
                  <a:lnTo>
                    <a:pt x="481460" y="1366001"/>
                  </a:lnTo>
                  <a:lnTo>
                    <a:pt x="515050" y="1366001"/>
                  </a:lnTo>
                  <a:lnTo>
                    <a:pt x="515050" y="1336143"/>
                  </a:lnTo>
                  <a:lnTo>
                    <a:pt x="548640" y="1336143"/>
                  </a:lnTo>
                  <a:lnTo>
                    <a:pt x="548640" y="1306285"/>
                  </a:lnTo>
                  <a:lnTo>
                    <a:pt x="668072" y="1306285"/>
                  </a:lnTo>
                  <a:lnTo>
                    <a:pt x="668072" y="1254034"/>
                  </a:lnTo>
                  <a:lnTo>
                    <a:pt x="683001" y="1254034"/>
                  </a:lnTo>
                  <a:lnTo>
                    <a:pt x="683001" y="1212979"/>
                  </a:lnTo>
                  <a:lnTo>
                    <a:pt x="712859" y="1212979"/>
                  </a:lnTo>
                  <a:lnTo>
                    <a:pt x="712859" y="1168192"/>
                  </a:lnTo>
                  <a:lnTo>
                    <a:pt x="712859" y="1112209"/>
                  </a:lnTo>
                  <a:lnTo>
                    <a:pt x="735253" y="1112209"/>
                  </a:lnTo>
                  <a:lnTo>
                    <a:pt x="735253" y="1045028"/>
                  </a:lnTo>
                  <a:lnTo>
                    <a:pt x="742717" y="1045028"/>
                  </a:lnTo>
                  <a:lnTo>
                    <a:pt x="742717" y="996509"/>
                  </a:lnTo>
                  <a:lnTo>
                    <a:pt x="817362" y="996509"/>
                  </a:lnTo>
                  <a:lnTo>
                    <a:pt x="817362" y="985312"/>
                  </a:lnTo>
                  <a:lnTo>
                    <a:pt x="906936" y="985312"/>
                  </a:lnTo>
                  <a:lnTo>
                    <a:pt x="906936" y="947990"/>
                  </a:lnTo>
                  <a:lnTo>
                    <a:pt x="936794" y="947990"/>
                  </a:lnTo>
                  <a:lnTo>
                    <a:pt x="936794" y="921864"/>
                  </a:lnTo>
                  <a:lnTo>
                    <a:pt x="970384" y="921864"/>
                  </a:lnTo>
                  <a:lnTo>
                    <a:pt x="970384" y="794968"/>
                  </a:lnTo>
                  <a:lnTo>
                    <a:pt x="1112209" y="794968"/>
                  </a:lnTo>
                  <a:lnTo>
                    <a:pt x="1112209" y="757645"/>
                  </a:lnTo>
                  <a:lnTo>
                    <a:pt x="1179390" y="757645"/>
                  </a:lnTo>
                  <a:lnTo>
                    <a:pt x="1179390" y="731520"/>
                  </a:lnTo>
                  <a:lnTo>
                    <a:pt x="1216712" y="731520"/>
                  </a:lnTo>
                  <a:lnTo>
                    <a:pt x="1216712" y="668072"/>
                  </a:lnTo>
                  <a:lnTo>
                    <a:pt x="1351073" y="668072"/>
                  </a:lnTo>
                  <a:lnTo>
                    <a:pt x="1351073" y="630749"/>
                  </a:lnTo>
                  <a:lnTo>
                    <a:pt x="1433182" y="630749"/>
                  </a:lnTo>
                  <a:lnTo>
                    <a:pt x="1433182" y="582230"/>
                  </a:lnTo>
                  <a:lnTo>
                    <a:pt x="1459308" y="582230"/>
                  </a:lnTo>
                  <a:lnTo>
                    <a:pt x="1459308" y="526246"/>
                  </a:lnTo>
                  <a:lnTo>
                    <a:pt x="1560079" y="526246"/>
                  </a:lnTo>
                  <a:lnTo>
                    <a:pt x="1560079" y="500121"/>
                  </a:lnTo>
                  <a:lnTo>
                    <a:pt x="1649653" y="500121"/>
                  </a:lnTo>
                  <a:lnTo>
                    <a:pt x="1649653" y="485192"/>
                  </a:lnTo>
                  <a:lnTo>
                    <a:pt x="1679510" y="485192"/>
                  </a:lnTo>
                  <a:lnTo>
                    <a:pt x="1679510" y="459066"/>
                  </a:lnTo>
                  <a:lnTo>
                    <a:pt x="1679510" y="459066"/>
                  </a:lnTo>
                  <a:lnTo>
                    <a:pt x="1705636" y="459066"/>
                  </a:lnTo>
                  <a:lnTo>
                    <a:pt x="1705636" y="399350"/>
                  </a:lnTo>
                  <a:lnTo>
                    <a:pt x="1795210" y="399350"/>
                  </a:lnTo>
                  <a:lnTo>
                    <a:pt x="1795210" y="391885"/>
                  </a:lnTo>
                  <a:lnTo>
                    <a:pt x="1925839" y="391885"/>
                  </a:lnTo>
                  <a:lnTo>
                    <a:pt x="1925839" y="343366"/>
                  </a:lnTo>
                  <a:lnTo>
                    <a:pt x="2250544" y="343366"/>
                  </a:lnTo>
                  <a:lnTo>
                    <a:pt x="2250544" y="313508"/>
                  </a:lnTo>
                  <a:lnTo>
                    <a:pt x="2444621" y="313508"/>
                  </a:lnTo>
                  <a:lnTo>
                    <a:pt x="2444621" y="287383"/>
                  </a:lnTo>
                  <a:lnTo>
                    <a:pt x="2750665" y="287383"/>
                  </a:lnTo>
                  <a:lnTo>
                    <a:pt x="2750665" y="261257"/>
                  </a:lnTo>
                  <a:lnTo>
                    <a:pt x="2914884" y="261257"/>
                  </a:lnTo>
                  <a:lnTo>
                    <a:pt x="2914884" y="242596"/>
                  </a:lnTo>
                  <a:lnTo>
                    <a:pt x="3303037" y="242596"/>
                  </a:lnTo>
                  <a:lnTo>
                    <a:pt x="3303037" y="231399"/>
                  </a:lnTo>
                  <a:lnTo>
                    <a:pt x="3373950" y="231399"/>
                  </a:lnTo>
                  <a:lnTo>
                    <a:pt x="3373950" y="197809"/>
                  </a:lnTo>
                  <a:lnTo>
                    <a:pt x="3422469" y="197809"/>
                  </a:lnTo>
                  <a:lnTo>
                    <a:pt x="3422469" y="149290"/>
                  </a:lnTo>
                  <a:lnTo>
                    <a:pt x="3470988" y="149290"/>
                  </a:lnTo>
                  <a:lnTo>
                    <a:pt x="3470988" y="134361"/>
                  </a:lnTo>
                  <a:lnTo>
                    <a:pt x="3635207" y="134361"/>
                  </a:lnTo>
                  <a:lnTo>
                    <a:pt x="3635207" y="126896"/>
                  </a:lnTo>
                  <a:lnTo>
                    <a:pt x="3847945" y="126896"/>
                  </a:lnTo>
                  <a:lnTo>
                    <a:pt x="3862874" y="111967"/>
                  </a:lnTo>
                  <a:lnTo>
                    <a:pt x="3918857" y="111967"/>
                  </a:lnTo>
                  <a:lnTo>
                    <a:pt x="3918857" y="85841"/>
                  </a:lnTo>
                  <a:lnTo>
                    <a:pt x="4056950" y="85841"/>
                  </a:lnTo>
                  <a:lnTo>
                    <a:pt x="4056950" y="52251"/>
                  </a:lnTo>
                  <a:lnTo>
                    <a:pt x="4370459" y="52251"/>
                  </a:lnTo>
                  <a:lnTo>
                    <a:pt x="4370459" y="29858"/>
                  </a:lnTo>
                  <a:lnTo>
                    <a:pt x="4392853" y="29858"/>
                  </a:lnTo>
                  <a:lnTo>
                    <a:pt x="4433907" y="33590"/>
                  </a:lnTo>
                  <a:lnTo>
                    <a:pt x="4433907" y="14929"/>
                  </a:lnTo>
                  <a:lnTo>
                    <a:pt x="4523481" y="14929"/>
                  </a:lnTo>
                  <a:lnTo>
                    <a:pt x="4523481" y="0"/>
                  </a:lnTo>
                  <a:lnTo>
                    <a:pt x="4892973" y="0"/>
                  </a:lnTo>
                </a:path>
              </a:pathLst>
            </a:custGeom>
            <a:noFill/>
            <a:ln w="28575">
              <a:solidFill>
                <a:schemeClr val="accent1"/>
              </a:solidFill>
              <a:miter lim="800000"/>
              <a:headEnd/>
              <a:tailEnd/>
            </a:ln>
          </p:spPr>
          <p:txBody>
            <a:bodyPr rtlCol="0" anchor="ctr"/>
            <a:lstStyle/>
            <a:p>
              <a:pPr algn="ctr"/>
              <a:endParaRPr lang="en-US" dirty="0"/>
            </a:p>
          </p:txBody>
        </p:sp>
        <p:sp>
          <p:nvSpPr>
            <p:cNvPr id="6" name="Freeform: Shape 5">
              <a:extLst>
                <a:ext uri="{FF2B5EF4-FFF2-40B4-BE49-F238E27FC236}">
                  <a16:creationId xmlns:a16="http://schemas.microsoft.com/office/drawing/2014/main" id="{8FE059E1-A228-4E95-873C-F40BA1278517}"/>
                </a:ext>
              </a:extLst>
            </p:cNvPr>
            <p:cNvSpPr/>
            <p:nvPr/>
          </p:nvSpPr>
          <p:spPr bwMode="auto">
            <a:xfrm>
              <a:off x="1246570" y="3752850"/>
              <a:ext cx="4881776" cy="1690707"/>
            </a:xfrm>
            <a:custGeom>
              <a:avLst/>
              <a:gdLst>
                <a:gd name="connsiteX0" fmla="*/ 0 w 4881776"/>
                <a:gd name="connsiteY0" fmla="*/ 1690707 h 1690707"/>
                <a:gd name="connsiteX1" fmla="*/ 421743 w 4881776"/>
                <a:gd name="connsiteY1" fmla="*/ 1690707 h 1690707"/>
                <a:gd name="connsiteX2" fmla="*/ 421743 w 4881776"/>
                <a:gd name="connsiteY2" fmla="*/ 1660849 h 1690707"/>
                <a:gd name="connsiteX3" fmla="*/ 451601 w 4881776"/>
                <a:gd name="connsiteY3" fmla="*/ 1660849 h 1690707"/>
                <a:gd name="connsiteX4" fmla="*/ 451601 w 4881776"/>
                <a:gd name="connsiteY4" fmla="*/ 1604865 h 1690707"/>
                <a:gd name="connsiteX5" fmla="*/ 451601 w 4881776"/>
                <a:gd name="connsiteY5" fmla="*/ 1604865 h 1690707"/>
                <a:gd name="connsiteX6" fmla="*/ 470263 w 4881776"/>
                <a:gd name="connsiteY6" fmla="*/ 1604865 h 1690707"/>
                <a:gd name="connsiteX7" fmla="*/ 470263 w 4881776"/>
                <a:gd name="connsiteY7" fmla="*/ 1589936 h 1690707"/>
                <a:gd name="connsiteX8" fmla="*/ 488924 w 4881776"/>
                <a:gd name="connsiteY8" fmla="*/ 1589936 h 1690707"/>
                <a:gd name="connsiteX9" fmla="*/ 488924 w 4881776"/>
                <a:gd name="connsiteY9" fmla="*/ 1511559 h 1690707"/>
                <a:gd name="connsiteX10" fmla="*/ 503853 w 4881776"/>
                <a:gd name="connsiteY10" fmla="*/ 1511559 h 1690707"/>
                <a:gd name="connsiteX11" fmla="*/ 503853 w 4881776"/>
                <a:gd name="connsiteY11" fmla="*/ 1496630 h 1690707"/>
                <a:gd name="connsiteX12" fmla="*/ 597159 w 4881776"/>
                <a:gd name="connsiteY12" fmla="*/ 1496630 h 1690707"/>
                <a:gd name="connsiteX13" fmla="*/ 597159 w 4881776"/>
                <a:gd name="connsiteY13" fmla="*/ 1485433 h 1690707"/>
                <a:gd name="connsiteX14" fmla="*/ 671804 w 4881776"/>
                <a:gd name="connsiteY14" fmla="*/ 1485433 h 1690707"/>
                <a:gd name="connsiteX15" fmla="*/ 671804 w 4881776"/>
                <a:gd name="connsiteY15" fmla="*/ 1433182 h 1690707"/>
                <a:gd name="connsiteX16" fmla="*/ 705394 w 4881776"/>
                <a:gd name="connsiteY16" fmla="*/ 1433182 h 1690707"/>
                <a:gd name="connsiteX17" fmla="*/ 705394 w 4881776"/>
                <a:gd name="connsiteY17" fmla="*/ 1362269 h 1690707"/>
                <a:gd name="connsiteX18" fmla="*/ 724055 w 4881776"/>
                <a:gd name="connsiteY18" fmla="*/ 1362269 h 1690707"/>
                <a:gd name="connsiteX19" fmla="*/ 724055 w 4881776"/>
                <a:gd name="connsiteY19" fmla="*/ 1246570 h 1690707"/>
                <a:gd name="connsiteX20" fmla="*/ 772574 w 4881776"/>
                <a:gd name="connsiteY20" fmla="*/ 1246570 h 1690707"/>
                <a:gd name="connsiteX21" fmla="*/ 772574 w 4881776"/>
                <a:gd name="connsiteY21" fmla="*/ 1209247 h 1690707"/>
                <a:gd name="connsiteX22" fmla="*/ 910668 w 4881776"/>
                <a:gd name="connsiteY22" fmla="*/ 1209247 h 1690707"/>
                <a:gd name="connsiteX23" fmla="*/ 910668 w 4881776"/>
                <a:gd name="connsiteY23" fmla="*/ 1171925 h 1690707"/>
                <a:gd name="connsiteX24" fmla="*/ 959187 w 4881776"/>
                <a:gd name="connsiteY24" fmla="*/ 1171925 h 1690707"/>
                <a:gd name="connsiteX25" fmla="*/ 959187 w 4881776"/>
                <a:gd name="connsiteY25" fmla="*/ 1108477 h 1690707"/>
                <a:gd name="connsiteX26" fmla="*/ 977848 w 4881776"/>
                <a:gd name="connsiteY26" fmla="*/ 1108477 h 1690707"/>
                <a:gd name="connsiteX27" fmla="*/ 977848 w 4881776"/>
                <a:gd name="connsiteY27" fmla="*/ 981580 h 1690707"/>
                <a:gd name="connsiteX28" fmla="*/ 1007706 w 4881776"/>
                <a:gd name="connsiteY28" fmla="*/ 981580 h 1690707"/>
                <a:gd name="connsiteX29" fmla="*/ 1007706 w 4881776"/>
                <a:gd name="connsiteY29" fmla="*/ 959187 h 1690707"/>
                <a:gd name="connsiteX30" fmla="*/ 1198050 w 4881776"/>
                <a:gd name="connsiteY30" fmla="*/ 959187 h 1690707"/>
                <a:gd name="connsiteX31" fmla="*/ 1198050 w 4881776"/>
                <a:gd name="connsiteY31" fmla="*/ 880810 h 1690707"/>
                <a:gd name="connsiteX32" fmla="*/ 1198050 w 4881776"/>
                <a:gd name="connsiteY32" fmla="*/ 880810 h 1690707"/>
                <a:gd name="connsiteX33" fmla="*/ 1216712 w 4881776"/>
                <a:gd name="connsiteY33" fmla="*/ 880810 h 1690707"/>
                <a:gd name="connsiteX34" fmla="*/ 1216712 w 4881776"/>
                <a:gd name="connsiteY34" fmla="*/ 843487 h 1690707"/>
                <a:gd name="connsiteX35" fmla="*/ 1321214 w 4881776"/>
                <a:gd name="connsiteY35" fmla="*/ 843487 h 1690707"/>
                <a:gd name="connsiteX36" fmla="*/ 1321214 w 4881776"/>
                <a:gd name="connsiteY36" fmla="*/ 813629 h 1690707"/>
                <a:gd name="connsiteX37" fmla="*/ 1414521 w 4881776"/>
                <a:gd name="connsiteY37" fmla="*/ 813629 h 1690707"/>
                <a:gd name="connsiteX38" fmla="*/ 1414521 w 4881776"/>
                <a:gd name="connsiteY38" fmla="*/ 772575 h 1690707"/>
                <a:gd name="connsiteX39" fmla="*/ 1455575 w 4881776"/>
                <a:gd name="connsiteY39" fmla="*/ 772575 h 1690707"/>
                <a:gd name="connsiteX40" fmla="*/ 1455575 w 4881776"/>
                <a:gd name="connsiteY40" fmla="*/ 750181 h 1690707"/>
                <a:gd name="connsiteX41" fmla="*/ 1492898 w 4881776"/>
                <a:gd name="connsiteY41" fmla="*/ 750181 h 1690707"/>
                <a:gd name="connsiteX42" fmla="*/ 1492898 w 4881776"/>
                <a:gd name="connsiteY42" fmla="*/ 694198 h 1690707"/>
                <a:gd name="connsiteX43" fmla="*/ 1623526 w 4881776"/>
                <a:gd name="connsiteY43" fmla="*/ 694198 h 1690707"/>
                <a:gd name="connsiteX44" fmla="*/ 1619793 w 4881776"/>
                <a:gd name="connsiteY44" fmla="*/ 690465 h 1690707"/>
                <a:gd name="connsiteX45" fmla="*/ 1720565 w 4881776"/>
                <a:gd name="connsiteY45" fmla="*/ 690465 h 1690707"/>
                <a:gd name="connsiteX46" fmla="*/ 1720565 w 4881776"/>
                <a:gd name="connsiteY46" fmla="*/ 612088 h 1690707"/>
                <a:gd name="connsiteX47" fmla="*/ 1754155 w 4881776"/>
                <a:gd name="connsiteY47" fmla="*/ 612088 h 1690707"/>
                <a:gd name="connsiteX48" fmla="*/ 1754155 w 4881776"/>
                <a:gd name="connsiteY48" fmla="*/ 571033 h 1690707"/>
                <a:gd name="connsiteX49" fmla="*/ 1914641 w 4881776"/>
                <a:gd name="connsiteY49" fmla="*/ 571033 h 1690707"/>
                <a:gd name="connsiteX50" fmla="*/ 1914641 w 4881776"/>
                <a:gd name="connsiteY50" fmla="*/ 507585 h 1690707"/>
                <a:gd name="connsiteX51" fmla="*/ 1959428 w 4881776"/>
                <a:gd name="connsiteY51" fmla="*/ 507585 h 1690707"/>
                <a:gd name="connsiteX52" fmla="*/ 1959428 w 4881776"/>
                <a:gd name="connsiteY52" fmla="*/ 477727 h 1690707"/>
                <a:gd name="connsiteX53" fmla="*/ 2231882 w 4881776"/>
                <a:gd name="connsiteY53" fmla="*/ 477727 h 1690707"/>
                <a:gd name="connsiteX54" fmla="*/ 2231882 w 4881776"/>
                <a:gd name="connsiteY54" fmla="*/ 447869 h 1690707"/>
                <a:gd name="connsiteX55" fmla="*/ 2295330 w 4881776"/>
                <a:gd name="connsiteY55" fmla="*/ 447869 h 1690707"/>
                <a:gd name="connsiteX56" fmla="*/ 2295330 w 4881776"/>
                <a:gd name="connsiteY56" fmla="*/ 425476 h 1690707"/>
                <a:gd name="connsiteX57" fmla="*/ 2418494 w 4881776"/>
                <a:gd name="connsiteY57" fmla="*/ 425476 h 1690707"/>
                <a:gd name="connsiteX58" fmla="*/ 2418494 w 4881776"/>
                <a:gd name="connsiteY58" fmla="*/ 376957 h 1690707"/>
                <a:gd name="connsiteX59" fmla="*/ 2452085 w 4881776"/>
                <a:gd name="connsiteY59" fmla="*/ 376957 h 1690707"/>
                <a:gd name="connsiteX60" fmla="*/ 2452085 w 4881776"/>
                <a:gd name="connsiteY60" fmla="*/ 347099 h 1690707"/>
                <a:gd name="connsiteX61" fmla="*/ 2728271 w 4881776"/>
                <a:gd name="connsiteY61" fmla="*/ 347099 h 1690707"/>
                <a:gd name="connsiteX62" fmla="*/ 2728271 w 4881776"/>
                <a:gd name="connsiteY62" fmla="*/ 309776 h 1690707"/>
                <a:gd name="connsiteX63" fmla="*/ 2847703 w 4881776"/>
                <a:gd name="connsiteY63" fmla="*/ 309776 h 1690707"/>
                <a:gd name="connsiteX64" fmla="*/ 2847703 w 4881776"/>
                <a:gd name="connsiteY64" fmla="*/ 291115 h 1690707"/>
                <a:gd name="connsiteX65" fmla="*/ 2907419 w 4881776"/>
                <a:gd name="connsiteY65" fmla="*/ 291115 h 1690707"/>
                <a:gd name="connsiteX66" fmla="*/ 2907419 w 4881776"/>
                <a:gd name="connsiteY66" fmla="*/ 246328 h 1690707"/>
                <a:gd name="connsiteX67" fmla="*/ 2982063 w 4881776"/>
                <a:gd name="connsiteY67" fmla="*/ 246328 h 1690707"/>
                <a:gd name="connsiteX68" fmla="*/ 2982063 w 4881776"/>
                <a:gd name="connsiteY68" fmla="*/ 216470 h 1690707"/>
                <a:gd name="connsiteX69" fmla="*/ 3135086 w 4881776"/>
                <a:gd name="connsiteY69" fmla="*/ 216470 h 1690707"/>
                <a:gd name="connsiteX70" fmla="*/ 3135086 w 4881776"/>
                <a:gd name="connsiteY70" fmla="*/ 212738 h 1690707"/>
                <a:gd name="connsiteX71" fmla="*/ 3284375 w 4881776"/>
                <a:gd name="connsiteY71" fmla="*/ 212738 h 1690707"/>
                <a:gd name="connsiteX72" fmla="*/ 3284375 w 4881776"/>
                <a:gd name="connsiteY72" fmla="*/ 197809 h 1690707"/>
                <a:gd name="connsiteX73" fmla="*/ 3456059 w 4881776"/>
                <a:gd name="connsiteY73" fmla="*/ 197809 h 1690707"/>
                <a:gd name="connsiteX74" fmla="*/ 3456059 w 4881776"/>
                <a:gd name="connsiteY74" fmla="*/ 171683 h 1690707"/>
                <a:gd name="connsiteX75" fmla="*/ 3597884 w 4881776"/>
                <a:gd name="connsiteY75" fmla="*/ 171683 h 1690707"/>
                <a:gd name="connsiteX76" fmla="*/ 3597884 w 4881776"/>
                <a:gd name="connsiteY76" fmla="*/ 145558 h 1690707"/>
                <a:gd name="connsiteX77" fmla="*/ 3769567 w 4881776"/>
                <a:gd name="connsiteY77" fmla="*/ 145558 h 1690707"/>
                <a:gd name="connsiteX78" fmla="*/ 3769567 w 4881776"/>
                <a:gd name="connsiteY78" fmla="*/ 123164 h 1690707"/>
                <a:gd name="connsiteX79" fmla="*/ 3892731 w 4881776"/>
                <a:gd name="connsiteY79" fmla="*/ 123164 h 1690707"/>
                <a:gd name="connsiteX80" fmla="*/ 3892731 w 4881776"/>
                <a:gd name="connsiteY80" fmla="*/ 97038 h 1690707"/>
                <a:gd name="connsiteX81" fmla="*/ 3911392 w 4881776"/>
                <a:gd name="connsiteY81" fmla="*/ 97038 h 1690707"/>
                <a:gd name="connsiteX82" fmla="*/ 3911392 w 4881776"/>
                <a:gd name="connsiteY82" fmla="*/ 85842 h 1690707"/>
                <a:gd name="connsiteX83" fmla="*/ 4101737 w 4881776"/>
                <a:gd name="connsiteY83" fmla="*/ 85842 h 1690707"/>
                <a:gd name="connsiteX84" fmla="*/ 4101737 w 4881776"/>
                <a:gd name="connsiteY84" fmla="*/ 85842 h 1690707"/>
                <a:gd name="connsiteX85" fmla="*/ 4288349 w 4881776"/>
                <a:gd name="connsiteY85" fmla="*/ 85842 h 1690707"/>
                <a:gd name="connsiteX86" fmla="*/ 4288349 w 4881776"/>
                <a:gd name="connsiteY86" fmla="*/ 59716 h 1690707"/>
                <a:gd name="connsiteX87" fmla="*/ 4404049 w 4881776"/>
                <a:gd name="connsiteY87" fmla="*/ 59716 h 1690707"/>
                <a:gd name="connsiteX88" fmla="*/ 4404049 w 4881776"/>
                <a:gd name="connsiteY88" fmla="*/ 29858 h 1690707"/>
                <a:gd name="connsiteX89" fmla="*/ 4478694 w 4881776"/>
                <a:gd name="connsiteY89" fmla="*/ 29858 h 1690707"/>
                <a:gd name="connsiteX90" fmla="*/ 4478694 w 4881776"/>
                <a:gd name="connsiteY90" fmla="*/ 14929 h 1690707"/>
                <a:gd name="connsiteX91" fmla="*/ 4781006 w 4881776"/>
                <a:gd name="connsiteY91" fmla="*/ 14929 h 1690707"/>
                <a:gd name="connsiteX92" fmla="*/ 4781006 w 4881776"/>
                <a:gd name="connsiteY92" fmla="*/ 14929 h 1690707"/>
                <a:gd name="connsiteX93" fmla="*/ 4781006 w 4881776"/>
                <a:gd name="connsiteY93" fmla="*/ 0 h 1690707"/>
                <a:gd name="connsiteX94" fmla="*/ 4881776 w 4881776"/>
                <a:gd name="connsiteY94" fmla="*/ 0 h 1690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881776" h="1690707">
                  <a:moveTo>
                    <a:pt x="0" y="1690707"/>
                  </a:moveTo>
                  <a:lnTo>
                    <a:pt x="421743" y="1690707"/>
                  </a:lnTo>
                  <a:lnTo>
                    <a:pt x="421743" y="1660849"/>
                  </a:lnTo>
                  <a:lnTo>
                    <a:pt x="451601" y="1660849"/>
                  </a:lnTo>
                  <a:lnTo>
                    <a:pt x="451601" y="1604865"/>
                  </a:lnTo>
                  <a:lnTo>
                    <a:pt x="451601" y="1604865"/>
                  </a:lnTo>
                  <a:lnTo>
                    <a:pt x="470263" y="1604865"/>
                  </a:lnTo>
                  <a:lnTo>
                    <a:pt x="470263" y="1589936"/>
                  </a:lnTo>
                  <a:lnTo>
                    <a:pt x="488924" y="1589936"/>
                  </a:lnTo>
                  <a:lnTo>
                    <a:pt x="488924" y="1511559"/>
                  </a:lnTo>
                  <a:lnTo>
                    <a:pt x="503853" y="1511559"/>
                  </a:lnTo>
                  <a:lnTo>
                    <a:pt x="503853" y="1496630"/>
                  </a:lnTo>
                  <a:lnTo>
                    <a:pt x="597159" y="1496630"/>
                  </a:lnTo>
                  <a:lnTo>
                    <a:pt x="597159" y="1485433"/>
                  </a:lnTo>
                  <a:lnTo>
                    <a:pt x="671804" y="1485433"/>
                  </a:lnTo>
                  <a:lnTo>
                    <a:pt x="671804" y="1433182"/>
                  </a:lnTo>
                  <a:lnTo>
                    <a:pt x="705394" y="1433182"/>
                  </a:lnTo>
                  <a:lnTo>
                    <a:pt x="705394" y="1362269"/>
                  </a:lnTo>
                  <a:lnTo>
                    <a:pt x="724055" y="1362269"/>
                  </a:lnTo>
                  <a:lnTo>
                    <a:pt x="724055" y="1246570"/>
                  </a:lnTo>
                  <a:lnTo>
                    <a:pt x="772574" y="1246570"/>
                  </a:lnTo>
                  <a:lnTo>
                    <a:pt x="772574" y="1209247"/>
                  </a:lnTo>
                  <a:lnTo>
                    <a:pt x="910668" y="1209247"/>
                  </a:lnTo>
                  <a:lnTo>
                    <a:pt x="910668" y="1171925"/>
                  </a:lnTo>
                  <a:lnTo>
                    <a:pt x="959187" y="1171925"/>
                  </a:lnTo>
                  <a:lnTo>
                    <a:pt x="959187" y="1108477"/>
                  </a:lnTo>
                  <a:lnTo>
                    <a:pt x="977848" y="1108477"/>
                  </a:lnTo>
                  <a:lnTo>
                    <a:pt x="977848" y="981580"/>
                  </a:lnTo>
                  <a:lnTo>
                    <a:pt x="1007706" y="981580"/>
                  </a:lnTo>
                  <a:lnTo>
                    <a:pt x="1007706" y="959187"/>
                  </a:lnTo>
                  <a:lnTo>
                    <a:pt x="1198050" y="959187"/>
                  </a:lnTo>
                  <a:lnTo>
                    <a:pt x="1198050" y="880810"/>
                  </a:lnTo>
                  <a:lnTo>
                    <a:pt x="1198050" y="880810"/>
                  </a:lnTo>
                  <a:lnTo>
                    <a:pt x="1216712" y="880810"/>
                  </a:lnTo>
                  <a:lnTo>
                    <a:pt x="1216712" y="843487"/>
                  </a:lnTo>
                  <a:lnTo>
                    <a:pt x="1321214" y="843487"/>
                  </a:lnTo>
                  <a:lnTo>
                    <a:pt x="1321214" y="813629"/>
                  </a:lnTo>
                  <a:lnTo>
                    <a:pt x="1414521" y="813629"/>
                  </a:lnTo>
                  <a:lnTo>
                    <a:pt x="1414521" y="772575"/>
                  </a:lnTo>
                  <a:lnTo>
                    <a:pt x="1455575" y="772575"/>
                  </a:lnTo>
                  <a:lnTo>
                    <a:pt x="1455575" y="750181"/>
                  </a:lnTo>
                  <a:lnTo>
                    <a:pt x="1492898" y="750181"/>
                  </a:lnTo>
                  <a:lnTo>
                    <a:pt x="1492898" y="694198"/>
                  </a:lnTo>
                  <a:lnTo>
                    <a:pt x="1623526" y="694198"/>
                  </a:lnTo>
                  <a:lnTo>
                    <a:pt x="1619793" y="690465"/>
                  </a:lnTo>
                  <a:lnTo>
                    <a:pt x="1720565" y="690465"/>
                  </a:lnTo>
                  <a:lnTo>
                    <a:pt x="1720565" y="612088"/>
                  </a:lnTo>
                  <a:lnTo>
                    <a:pt x="1754155" y="612088"/>
                  </a:lnTo>
                  <a:lnTo>
                    <a:pt x="1754155" y="571033"/>
                  </a:lnTo>
                  <a:lnTo>
                    <a:pt x="1914641" y="571033"/>
                  </a:lnTo>
                  <a:lnTo>
                    <a:pt x="1914641" y="507585"/>
                  </a:lnTo>
                  <a:lnTo>
                    <a:pt x="1959428" y="507585"/>
                  </a:lnTo>
                  <a:lnTo>
                    <a:pt x="1959428" y="477727"/>
                  </a:lnTo>
                  <a:lnTo>
                    <a:pt x="2231882" y="477727"/>
                  </a:lnTo>
                  <a:lnTo>
                    <a:pt x="2231882" y="447869"/>
                  </a:lnTo>
                  <a:lnTo>
                    <a:pt x="2295330" y="447869"/>
                  </a:lnTo>
                  <a:lnTo>
                    <a:pt x="2295330" y="425476"/>
                  </a:lnTo>
                  <a:lnTo>
                    <a:pt x="2418494" y="425476"/>
                  </a:lnTo>
                  <a:lnTo>
                    <a:pt x="2418494" y="376957"/>
                  </a:lnTo>
                  <a:lnTo>
                    <a:pt x="2452085" y="376957"/>
                  </a:lnTo>
                  <a:lnTo>
                    <a:pt x="2452085" y="347099"/>
                  </a:lnTo>
                  <a:lnTo>
                    <a:pt x="2728271" y="347099"/>
                  </a:lnTo>
                  <a:lnTo>
                    <a:pt x="2728271" y="309776"/>
                  </a:lnTo>
                  <a:lnTo>
                    <a:pt x="2847703" y="309776"/>
                  </a:lnTo>
                  <a:lnTo>
                    <a:pt x="2847703" y="291115"/>
                  </a:lnTo>
                  <a:lnTo>
                    <a:pt x="2907419" y="291115"/>
                  </a:lnTo>
                  <a:lnTo>
                    <a:pt x="2907419" y="246328"/>
                  </a:lnTo>
                  <a:lnTo>
                    <a:pt x="2982063" y="246328"/>
                  </a:lnTo>
                  <a:lnTo>
                    <a:pt x="2982063" y="216470"/>
                  </a:lnTo>
                  <a:lnTo>
                    <a:pt x="3135086" y="216470"/>
                  </a:lnTo>
                  <a:lnTo>
                    <a:pt x="3135086" y="212738"/>
                  </a:lnTo>
                  <a:lnTo>
                    <a:pt x="3284375" y="212738"/>
                  </a:lnTo>
                  <a:lnTo>
                    <a:pt x="3284375" y="197809"/>
                  </a:lnTo>
                  <a:lnTo>
                    <a:pt x="3456059" y="197809"/>
                  </a:lnTo>
                  <a:lnTo>
                    <a:pt x="3456059" y="171683"/>
                  </a:lnTo>
                  <a:lnTo>
                    <a:pt x="3597884" y="171683"/>
                  </a:lnTo>
                  <a:lnTo>
                    <a:pt x="3597884" y="145558"/>
                  </a:lnTo>
                  <a:lnTo>
                    <a:pt x="3769567" y="145558"/>
                  </a:lnTo>
                  <a:lnTo>
                    <a:pt x="3769567" y="123164"/>
                  </a:lnTo>
                  <a:lnTo>
                    <a:pt x="3892731" y="123164"/>
                  </a:lnTo>
                  <a:lnTo>
                    <a:pt x="3892731" y="97038"/>
                  </a:lnTo>
                  <a:lnTo>
                    <a:pt x="3911392" y="97038"/>
                  </a:lnTo>
                  <a:lnTo>
                    <a:pt x="3911392" y="85842"/>
                  </a:lnTo>
                  <a:lnTo>
                    <a:pt x="4101737" y="85842"/>
                  </a:lnTo>
                  <a:lnTo>
                    <a:pt x="4101737" y="85842"/>
                  </a:lnTo>
                  <a:lnTo>
                    <a:pt x="4288349" y="85842"/>
                  </a:lnTo>
                  <a:lnTo>
                    <a:pt x="4288349" y="59716"/>
                  </a:lnTo>
                  <a:lnTo>
                    <a:pt x="4404049" y="59716"/>
                  </a:lnTo>
                  <a:lnTo>
                    <a:pt x="4404049" y="29858"/>
                  </a:lnTo>
                  <a:lnTo>
                    <a:pt x="4478694" y="29858"/>
                  </a:lnTo>
                  <a:lnTo>
                    <a:pt x="4478694" y="14929"/>
                  </a:lnTo>
                  <a:lnTo>
                    <a:pt x="4781006" y="14929"/>
                  </a:lnTo>
                  <a:lnTo>
                    <a:pt x="4781006" y="14929"/>
                  </a:lnTo>
                  <a:lnTo>
                    <a:pt x="4781006" y="0"/>
                  </a:lnTo>
                  <a:lnTo>
                    <a:pt x="4881776" y="0"/>
                  </a:lnTo>
                </a:path>
              </a:pathLst>
            </a:custGeom>
            <a:noFill/>
            <a:ln w="28575">
              <a:solidFill>
                <a:schemeClr val="accent3"/>
              </a:solidFill>
              <a:miter lim="800000"/>
              <a:headEnd/>
              <a:tailEnd/>
            </a:ln>
          </p:spPr>
          <p:txBody>
            <a:bodyPr rtlCol="0" anchor="ctr"/>
            <a:lstStyle/>
            <a:p>
              <a:pPr algn="ctr"/>
              <a:endParaRPr lang="en-US" dirty="0"/>
            </a:p>
          </p:txBody>
        </p:sp>
        <p:sp>
          <p:nvSpPr>
            <p:cNvPr id="82" name="TextBox 16">
              <a:extLst>
                <a:ext uri="{FF2B5EF4-FFF2-40B4-BE49-F238E27FC236}">
                  <a16:creationId xmlns:a16="http://schemas.microsoft.com/office/drawing/2014/main" id="{7E1641C0-0B21-4AAD-BBB2-C96D7119255E}"/>
                </a:ext>
              </a:extLst>
            </p:cNvPr>
            <p:cNvSpPr txBox="1">
              <a:spLocks noChangeArrowheads="1"/>
            </p:cNvSpPr>
            <p:nvPr/>
          </p:nvSpPr>
          <p:spPr bwMode="auto">
            <a:xfrm>
              <a:off x="1669936" y="4067786"/>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46%</a:t>
              </a:r>
            </a:p>
          </p:txBody>
        </p:sp>
        <p:sp>
          <p:nvSpPr>
            <p:cNvPr id="83" name="TextBox 16">
              <a:extLst>
                <a:ext uri="{FF2B5EF4-FFF2-40B4-BE49-F238E27FC236}">
                  <a16:creationId xmlns:a16="http://schemas.microsoft.com/office/drawing/2014/main" id="{D6AA5CB0-B0FD-42AE-81DF-83DC57257C17}"/>
                </a:ext>
              </a:extLst>
            </p:cNvPr>
            <p:cNvSpPr txBox="1">
              <a:spLocks noChangeArrowheads="1"/>
            </p:cNvSpPr>
            <p:nvPr/>
          </p:nvSpPr>
          <p:spPr bwMode="auto">
            <a:xfrm>
              <a:off x="1728264" y="4671155"/>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28%</a:t>
              </a:r>
            </a:p>
          </p:txBody>
        </p:sp>
        <p:sp>
          <p:nvSpPr>
            <p:cNvPr id="84" name="TextBox 16">
              <a:extLst>
                <a:ext uri="{FF2B5EF4-FFF2-40B4-BE49-F238E27FC236}">
                  <a16:creationId xmlns:a16="http://schemas.microsoft.com/office/drawing/2014/main" id="{2FC22F51-0D1E-417C-BB90-BEE017310120}"/>
                </a:ext>
              </a:extLst>
            </p:cNvPr>
            <p:cNvSpPr txBox="1">
              <a:spLocks noChangeArrowheads="1"/>
            </p:cNvSpPr>
            <p:nvPr/>
          </p:nvSpPr>
          <p:spPr bwMode="auto">
            <a:xfrm>
              <a:off x="2687151" y="4031474"/>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46%</a:t>
              </a:r>
            </a:p>
          </p:txBody>
        </p:sp>
        <p:sp>
          <p:nvSpPr>
            <p:cNvPr id="85" name="TextBox 16">
              <a:extLst>
                <a:ext uri="{FF2B5EF4-FFF2-40B4-BE49-F238E27FC236}">
                  <a16:creationId xmlns:a16="http://schemas.microsoft.com/office/drawing/2014/main" id="{C65BFF90-7A5F-492B-8518-2E8C77EE4025}"/>
                </a:ext>
              </a:extLst>
            </p:cNvPr>
            <p:cNvSpPr txBox="1">
              <a:spLocks noChangeArrowheads="1"/>
            </p:cNvSpPr>
            <p:nvPr/>
          </p:nvSpPr>
          <p:spPr bwMode="auto">
            <a:xfrm>
              <a:off x="2686562" y="3513119"/>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64%</a:t>
              </a:r>
            </a:p>
          </p:txBody>
        </p:sp>
        <p:sp>
          <p:nvSpPr>
            <p:cNvPr id="86" name="TextBox 16">
              <a:extLst>
                <a:ext uri="{FF2B5EF4-FFF2-40B4-BE49-F238E27FC236}">
                  <a16:creationId xmlns:a16="http://schemas.microsoft.com/office/drawing/2014/main" id="{4E558144-67FD-4220-BA75-65A6129EF982}"/>
                </a:ext>
              </a:extLst>
            </p:cNvPr>
            <p:cNvSpPr txBox="1">
              <a:spLocks noChangeArrowheads="1"/>
            </p:cNvSpPr>
            <p:nvPr/>
          </p:nvSpPr>
          <p:spPr bwMode="auto">
            <a:xfrm>
              <a:off x="3660592" y="3791895"/>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55%</a:t>
              </a:r>
            </a:p>
          </p:txBody>
        </p:sp>
        <p:sp>
          <p:nvSpPr>
            <p:cNvPr id="87" name="TextBox 16">
              <a:extLst>
                <a:ext uri="{FF2B5EF4-FFF2-40B4-BE49-F238E27FC236}">
                  <a16:creationId xmlns:a16="http://schemas.microsoft.com/office/drawing/2014/main" id="{89071D85-4C17-46F8-875A-17A8464F468E}"/>
                </a:ext>
              </a:extLst>
            </p:cNvPr>
            <p:cNvSpPr txBox="1">
              <a:spLocks noChangeArrowheads="1"/>
            </p:cNvSpPr>
            <p:nvPr/>
          </p:nvSpPr>
          <p:spPr bwMode="auto">
            <a:xfrm>
              <a:off x="3663474" y="3408634"/>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67%</a:t>
              </a:r>
            </a:p>
          </p:txBody>
        </p:sp>
        <p:sp>
          <p:nvSpPr>
            <p:cNvPr id="88" name="TextBox 16">
              <a:extLst>
                <a:ext uri="{FF2B5EF4-FFF2-40B4-BE49-F238E27FC236}">
                  <a16:creationId xmlns:a16="http://schemas.microsoft.com/office/drawing/2014/main" id="{984E32AF-A2C1-4255-98D6-488C8B6912E2}"/>
                </a:ext>
              </a:extLst>
            </p:cNvPr>
            <p:cNvSpPr txBox="1">
              <a:spLocks noChangeArrowheads="1"/>
            </p:cNvSpPr>
            <p:nvPr/>
          </p:nvSpPr>
          <p:spPr bwMode="auto">
            <a:xfrm>
              <a:off x="4640386" y="3619607"/>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89" name="TextBox 16">
              <a:extLst>
                <a:ext uri="{FF2B5EF4-FFF2-40B4-BE49-F238E27FC236}">
                  <a16:creationId xmlns:a16="http://schemas.microsoft.com/office/drawing/2014/main" id="{62A0412C-FE0A-4590-8B8B-152D8A0524FC}"/>
                </a:ext>
              </a:extLst>
            </p:cNvPr>
            <p:cNvSpPr txBox="1">
              <a:spLocks noChangeArrowheads="1"/>
            </p:cNvSpPr>
            <p:nvPr/>
          </p:nvSpPr>
          <p:spPr bwMode="auto">
            <a:xfrm>
              <a:off x="4643225" y="3240566"/>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73%</a:t>
              </a:r>
            </a:p>
          </p:txBody>
        </p:sp>
        <p:sp>
          <p:nvSpPr>
            <p:cNvPr id="90" name="TextBox 16">
              <a:extLst>
                <a:ext uri="{FF2B5EF4-FFF2-40B4-BE49-F238E27FC236}">
                  <a16:creationId xmlns:a16="http://schemas.microsoft.com/office/drawing/2014/main" id="{8D18A270-F9A5-430A-83B4-4F50A092BA82}"/>
                </a:ext>
              </a:extLst>
            </p:cNvPr>
            <p:cNvSpPr txBox="1">
              <a:spLocks noChangeArrowheads="1"/>
            </p:cNvSpPr>
            <p:nvPr/>
          </p:nvSpPr>
          <p:spPr bwMode="auto">
            <a:xfrm>
              <a:off x="5617298" y="3497445"/>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64%</a:t>
              </a:r>
            </a:p>
          </p:txBody>
        </p:sp>
        <p:sp>
          <p:nvSpPr>
            <p:cNvPr id="91" name="TextBox 16">
              <a:extLst>
                <a:ext uri="{FF2B5EF4-FFF2-40B4-BE49-F238E27FC236}">
                  <a16:creationId xmlns:a16="http://schemas.microsoft.com/office/drawing/2014/main" id="{D153D6C2-118D-478E-BE74-8012F4506C65}"/>
                </a:ext>
              </a:extLst>
            </p:cNvPr>
            <p:cNvSpPr txBox="1">
              <a:spLocks noChangeArrowheads="1"/>
            </p:cNvSpPr>
            <p:nvPr/>
          </p:nvSpPr>
          <p:spPr bwMode="auto">
            <a:xfrm>
              <a:off x="5620137" y="3118404"/>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76%</a:t>
              </a:r>
            </a:p>
          </p:txBody>
        </p:sp>
        <p:sp>
          <p:nvSpPr>
            <p:cNvPr id="92" name="TextBox 16">
              <a:extLst>
                <a:ext uri="{FF2B5EF4-FFF2-40B4-BE49-F238E27FC236}">
                  <a16:creationId xmlns:a16="http://schemas.microsoft.com/office/drawing/2014/main" id="{5BD3C0BC-35CB-4F8C-9E56-0E208CDC2882}"/>
                </a:ext>
              </a:extLst>
            </p:cNvPr>
            <p:cNvSpPr txBox="1">
              <a:spLocks noChangeArrowheads="1"/>
            </p:cNvSpPr>
            <p:nvPr/>
          </p:nvSpPr>
          <p:spPr bwMode="auto">
            <a:xfrm>
              <a:off x="1324746" y="3713647"/>
              <a:ext cx="934133"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1 yr</a:t>
              </a:r>
            </a:p>
          </p:txBody>
        </p:sp>
        <p:sp>
          <p:nvSpPr>
            <p:cNvPr id="93" name="TextBox 16">
              <a:extLst>
                <a:ext uri="{FF2B5EF4-FFF2-40B4-BE49-F238E27FC236}">
                  <a16:creationId xmlns:a16="http://schemas.microsoft.com/office/drawing/2014/main" id="{13127FA5-4506-49B7-A63E-E4411670FDF3}"/>
                </a:ext>
              </a:extLst>
            </p:cNvPr>
            <p:cNvSpPr txBox="1">
              <a:spLocks noChangeArrowheads="1"/>
            </p:cNvSpPr>
            <p:nvPr/>
          </p:nvSpPr>
          <p:spPr bwMode="auto">
            <a:xfrm>
              <a:off x="2129076" y="3274916"/>
              <a:ext cx="1090840"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2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94" name="TextBox 16">
              <a:extLst>
                <a:ext uri="{FF2B5EF4-FFF2-40B4-BE49-F238E27FC236}">
                  <a16:creationId xmlns:a16="http://schemas.microsoft.com/office/drawing/2014/main" id="{10B61392-2853-4F03-ABEA-DCB1A8ECF267}"/>
                </a:ext>
              </a:extLst>
            </p:cNvPr>
            <p:cNvSpPr txBox="1">
              <a:spLocks noChangeArrowheads="1"/>
            </p:cNvSpPr>
            <p:nvPr/>
          </p:nvSpPr>
          <p:spPr bwMode="auto">
            <a:xfrm>
              <a:off x="3130767" y="3150377"/>
              <a:ext cx="1090840"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3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95" name="TextBox 16">
              <a:extLst>
                <a:ext uri="{FF2B5EF4-FFF2-40B4-BE49-F238E27FC236}">
                  <a16:creationId xmlns:a16="http://schemas.microsoft.com/office/drawing/2014/main" id="{C0787096-7116-4485-85C7-634319EB43EA}"/>
                </a:ext>
              </a:extLst>
            </p:cNvPr>
            <p:cNvSpPr txBox="1">
              <a:spLocks noChangeArrowheads="1"/>
            </p:cNvSpPr>
            <p:nvPr/>
          </p:nvSpPr>
          <p:spPr bwMode="auto">
            <a:xfrm>
              <a:off x="4087262" y="2961639"/>
              <a:ext cx="1090840"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4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96" name="TextBox 16">
              <a:extLst>
                <a:ext uri="{FF2B5EF4-FFF2-40B4-BE49-F238E27FC236}">
                  <a16:creationId xmlns:a16="http://schemas.microsoft.com/office/drawing/2014/main" id="{01C4FCE4-12D1-47E1-9535-BE129EC0EEE0}"/>
                </a:ext>
              </a:extLst>
            </p:cNvPr>
            <p:cNvSpPr txBox="1">
              <a:spLocks noChangeArrowheads="1"/>
            </p:cNvSpPr>
            <p:nvPr/>
          </p:nvSpPr>
          <p:spPr bwMode="auto">
            <a:xfrm>
              <a:off x="5076773" y="2780138"/>
              <a:ext cx="1090840"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5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97" name="TextBox 16">
              <a:extLst>
                <a:ext uri="{FF2B5EF4-FFF2-40B4-BE49-F238E27FC236}">
                  <a16:creationId xmlns:a16="http://schemas.microsoft.com/office/drawing/2014/main" id="{4A5392FE-35A1-4944-B7D4-905467486739}"/>
                </a:ext>
              </a:extLst>
            </p:cNvPr>
            <p:cNvSpPr txBox="1">
              <a:spLocks noChangeArrowheads="1"/>
            </p:cNvSpPr>
            <p:nvPr/>
          </p:nvSpPr>
          <p:spPr bwMode="auto">
            <a:xfrm>
              <a:off x="5137751" y="3947948"/>
              <a:ext cx="934133"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 .0022</a:t>
              </a:r>
            </a:p>
          </p:txBody>
        </p:sp>
        <p:grpSp>
          <p:nvGrpSpPr>
            <p:cNvPr id="98" name="Group 97">
              <a:extLst>
                <a:ext uri="{FF2B5EF4-FFF2-40B4-BE49-F238E27FC236}">
                  <a16:creationId xmlns:a16="http://schemas.microsoft.com/office/drawing/2014/main" id="{997E5B3B-DE6B-431E-B5C6-27DAEE6B98B3}"/>
                </a:ext>
              </a:extLst>
            </p:cNvPr>
            <p:cNvGrpSpPr/>
            <p:nvPr/>
          </p:nvGrpSpPr>
          <p:grpSpPr>
            <a:xfrm>
              <a:off x="8101801" y="2783838"/>
              <a:ext cx="3914920" cy="2676064"/>
              <a:chOff x="2234808" y="2774319"/>
              <a:chExt cx="3914920" cy="2676064"/>
            </a:xfrm>
          </p:grpSpPr>
          <p:cxnSp>
            <p:nvCxnSpPr>
              <p:cNvPr id="99" name="Straight Connector 98">
                <a:extLst>
                  <a:ext uri="{FF2B5EF4-FFF2-40B4-BE49-F238E27FC236}">
                    <a16:creationId xmlns:a16="http://schemas.microsoft.com/office/drawing/2014/main" id="{F8B30A03-5263-4FDB-A19E-30370A1B298C}"/>
                  </a:ext>
                </a:extLst>
              </p:cNvPr>
              <p:cNvCxnSpPr>
                <a:cxnSpLocks/>
              </p:cNvCxnSpPr>
              <p:nvPr/>
            </p:nvCxnSpPr>
            <p:spPr bwMode="auto">
              <a:xfrm flipV="1">
                <a:off x="2234808" y="2774319"/>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00" name="Straight Connector 99">
                <a:extLst>
                  <a:ext uri="{FF2B5EF4-FFF2-40B4-BE49-F238E27FC236}">
                    <a16:creationId xmlns:a16="http://schemas.microsoft.com/office/drawing/2014/main" id="{E34204CA-C641-49A3-AB44-873BA9649856}"/>
                  </a:ext>
                </a:extLst>
              </p:cNvPr>
              <p:cNvCxnSpPr>
                <a:cxnSpLocks/>
              </p:cNvCxnSpPr>
              <p:nvPr/>
            </p:nvCxnSpPr>
            <p:spPr bwMode="auto">
              <a:xfrm flipV="1">
                <a:off x="3221776" y="2780960"/>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01" name="Straight Connector 100">
                <a:extLst>
                  <a:ext uri="{FF2B5EF4-FFF2-40B4-BE49-F238E27FC236}">
                    <a16:creationId xmlns:a16="http://schemas.microsoft.com/office/drawing/2014/main" id="{DDB0F59F-0E1D-4F72-A5D5-3FA83F8B1AB5}"/>
                  </a:ext>
                </a:extLst>
              </p:cNvPr>
              <p:cNvCxnSpPr>
                <a:cxnSpLocks/>
              </p:cNvCxnSpPr>
              <p:nvPr/>
            </p:nvCxnSpPr>
            <p:spPr bwMode="auto">
              <a:xfrm flipV="1">
                <a:off x="4191262" y="2780959"/>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02" name="Straight Connector 101">
                <a:extLst>
                  <a:ext uri="{FF2B5EF4-FFF2-40B4-BE49-F238E27FC236}">
                    <a16:creationId xmlns:a16="http://schemas.microsoft.com/office/drawing/2014/main" id="{900ED8EC-186E-4C7D-B6E2-C0D2C04AB776}"/>
                  </a:ext>
                </a:extLst>
              </p:cNvPr>
              <p:cNvCxnSpPr>
                <a:cxnSpLocks/>
              </p:cNvCxnSpPr>
              <p:nvPr/>
            </p:nvCxnSpPr>
            <p:spPr bwMode="auto">
              <a:xfrm flipV="1">
                <a:off x="5165670" y="2775003"/>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03" name="Straight Connector 102">
                <a:extLst>
                  <a:ext uri="{FF2B5EF4-FFF2-40B4-BE49-F238E27FC236}">
                    <a16:creationId xmlns:a16="http://schemas.microsoft.com/office/drawing/2014/main" id="{01B15631-72B1-4E6A-A7C4-3627340D5899}"/>
                  </a:ext>
                </a:extLst>
              </p:cNvPr>
              <p:cNvCxnSpPr>
                <a:cxnSpLocks/>
              </p:cNvCxnSpPr>
              <p:nvPr/>
            </p:nvCxnSpPr>
            <p:spPr bwMode="auto">
              <a:xfrm flipV="1">
                <a:off x="6149728" y="2778645"/>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grpSp>
        <p:sp>
          <p:nvSpPr>
            <p:cNvPr id="104" name="Freeform: Shape 103">
              <a:extLst>
                <a:ext uri="{FF2B5EF4-FFF2-40B4-BE49-F238E27FC236}">
                  <a16:creationId xmlns:a16="http://schemas.microsoft.com/office/drawing/2014/main" id="{D37A5DA0-114A-4739-9090-92D41500930B}"/>
                </a:ext>
              </a:extLst>
            </p:cNvPr>
            <p:cNvSpPr/>
            <p:nvPr/>
          </p:nvSpPr>
          <p:spPr bwMode="auto">
            <a:xfrm>
              <a:off x="7111690" y="2773593"/>
              <a:ext cx="4922181" cy="2703197"/>
            </a:xfrm>
            <a:custGeom>
              <a:avLst/>
              <a:gdLst>
                <a:gd name="connsiteX0" fmla="*/ 0 w 7073661"/>
                <a:gd name="connsiteY0" fmla="*/ 0 h 3347049"/>
                <a:gd name="connsiteX1" fmla="*/ 0 w 7073661"/>
                <a:gd name="connsiteY1" fmla="*/ 3347049 h 3347049"/>
                <a:gd name="connsiteX2" fmla="*/ 7073661 w 7073661"/>
                <a:gd name="connsiteY2" fmla="*/ 3347049 h 3347049"/>
              </a:gdLst>
              <a:ahLst/>
              <a:cxnLst>
                <a:cxn ang="0">
                  <a:pos x="connsiteX0" y="connsiteY0"/>
                </a:cxn>
                <a:cxn ang="0">
                  <a:pos x="connsiteX1" y="connsiteY1"/>
                </a:cxn>
                <a:cxn ang="0">
                  <a:pos x="connsiteX2" y="connsiteY2"/>
                </a:cxn>
              </a:cxnLst>
              <a:rect l="l" t="t" r="r" b="b"/>
              <a:pathLst>
                <a:path w="7073661" h="3347049">
                  <a:moveTo>
                    <a:pt x="0" y="0"/>
                  </a:moveTo>
                  <a:lnTo>
                    <a:pt x="0" y="3347049"/>
                  </a:lnTo>
                  <a:lnTo>
                    <a:pt x="7073661" y="3347049"/>
                  </a:lnTo>
                </a:path>
              </a:pathLst>
            </a:custGeom>
            <a:noFill/>
            <a:ln w="28575">
              <a:solidFill>
                <a:schemeClr val="bg1"/>
              </a:solidFill>
              <a:miter lim="800000"/>
              <a:headEnd/>
              <a:tailEnd/>
            </a:ln>
          </p:spPr>
          <p:txBody>
            <a:bodyPr rtlCol="0" anchor="ctr"/>
            <a:lstStyle/>
            <a:p>
              <a:pPr algn="ctr"/>
              <a:endParaRPr lang="en-US" dirty="0"/>
            </a:p>
          </p:txBody>
        </p:sp>
        <p:sp>
          <p:nvSpPr>
            <p:cNvPr id="105" name="TextBox 12">
              <a:extLst>
                <a:ext uri="{FF2B5EF4-FFF2-40B4-BE49-F238E27FC236}">
                  <a16:creationId xmlns:a16="http://schemas.microsoft.com/office/drawing/2014/main" id="{96B96D38-A241-4161-A2F3-BFDDB058B1A9}"/>
                </a:ext>
              </a:extLst>
            </p:cNvPr>
            <p:cNvSpPr txBox="1">
              <a:spLocks noChangeArrowheads="1"/>
            </p:cNvSpPr>
            <p:nvPr/>
          </p:nvSpPr>
          <p:spPr bwMode="auto">
            <a:xfrm>
              <a:off x="6573286" y="2595699"/>
              <a:ext cx="43267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100</a:t>
              </a:r>
            </a:p>
          </p:txBody>
        </p:sp>
        <p:sp>
          <p:nvSpPr>
            <p:cNvPr id="106" name="TextBox 16">
              <a:extLst>
                <a:ext uri="{FF2B5EF4-FFF2-40B4-BE49-F238E27FC236}">
                  <a16:creationId xmlns:a16="http://schemas.microsoft.com/office/drawing/2014/main" id="{6F68F50C-8D4D-4BC3-8BAD-AB4A8FD0DAB4}"/>
                </a:ext>
              </a:extLst>
            </p:cNvPr>
            <p:cNvSpPr txBox="1">
              <a:spLocks noChangeArrowheads="1"/>
            </p:cNvSpPr>
            <p:nvPr/>
          </p:nvSpPr>
          <p:spPr bwMode="auto">
            <a:xfrm>
              <a:off x="6677705" y="3130995"/>
              <a:ext cx="4652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80</a:t>
              </a:r>
            </a:p>
          </p:txBody>
        </p:sp>
        <p:sp>
          <p:nvSpPr>
            <p:cNvPr id="107" name="TextBox 106">
              <a:extLst>
                <a:ext uri="{FF2B5EF4-FFF2-40B4-BE49-F238E27FC236}">
                  <a16:creationId xmlns:a16="http://schemas.microsoft.com/office/drawing/2014/main" id="{B68C736A-521F-4B8C-834A-26CDD1C2933F}"/>
                </a:ext>
              </a:extLst>
            </p:cNvPr>
            <p:cNvSpPr txBox="1">
              <a:spLocks noChangeArrowheads="1"/>
            </p:cNvSpPr>
            <p:nvPr/>
          </p:nvSpPr>
          <p:spPr bwMode="auto">
            <a:xfrm>
              <a:off x="6665599" y="3660775"/>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108" name="TextBox 107">
              <a:extLst>
                <a:ext uri="{FF2B5EF4-FFF2-40B4-BE49-F238E27FC236}">
                  <a16:creationId xmlns:a16="http://schemas.microsoft.com/office/drawing/2014/main" id="{E49FCB5B-1174-459A-8A6B-00D9243EF782}"/>
                </a:ext>
              </a:extLst>
            </p:cNvPr>
            <p:cNvSpPr txBox="1">
              <a:spLocks noChangeArrowheads="1"/>
            </p:cNvSpPr>
            <p:nvPr/>
          </p:nvSpPr>
          <p:spPr bwMode="auto">
            <a:xfrm>
              <a:off x="6665599" y="4194882"/>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40</a:t>
              </a:r>
            </a:p>
          </p:txBody>
        </p:sp>
        <p:sp>
          <p:nvSpPr>
            <p:cNvPr id="109" name="TextBox 28">
              <a:extLst>
                <a:ext uri="{FF2B5EF4-FFF2-40B4-BE49-F238E27FC236}">
                  <a16:creationId xmlns:a16="http://schemas.microsoft.com/office/drawing/2014/main" id="{94C35251-28D2-4B50-955A-4EA89AFAA49A}"/>
                </a:ext>
              </a:extLst>
            </p:cNvPr>
            <p:cNvSpPr txBox="1">
              <a:spLocks noChangeArrowheads="1"/>
            </p:cNvSpPr>
            <p:nvPr/>
          </p:nvSpPr>
          <p:spPr bwMode="auto">
            <a:xfrm>
              <a:off x="6665599" y="4735373"/>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20</a:t>
              </a:r>
            </a:p>
          </p:txBody>
        </p:sp>
        <p:sp>
          <p:nvSpPr>
            <p:cNvPr id="110" name="TextBox 32">
              <a:extLst>
                <a:ext uri="{FF2B5EF4-FFF2-40B4-BE49-F238E27FC236}">
                  <a16:creationId xmlns:a16="http://schemas.microsoft.com/office/drawing/2014/main" id="{09E3BFE6-2BDD-467D-A022-BAF18F0BB180}"/>
                </a:ext>
              </a:extLst>
            </p:cNvPr>
            <p:cNvSpPr txBox="1">
              <a:spLocks noChangeArrowheads="1"/>
            </p:cNvSpPr>
            <p:nvPr/>
          </p:nvSpPr>
          <p:spPr bwMode="auto">
            <a:xfrm>
              <a:off x="6806616" y="5275406"/>
              <a:ext cx="243652"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grpSp>
          <p:nvGrpSpPr>
            <p:cNvPr id="111" name="Group 110">
              <a:extLst>
                <a:ext uri="{FF2B5EF4-FFF2-40B4-BE49-F238E27FC236}">
                  <a16:creationId xmlns:a16="http://schemas.microsoft.com/office/drawing/2014/main" id="{151FC2C1-13B3-4DED-8445-E232BF16D7B6}"/>
                </a:ext>
              </a:extLst>
            </p:cNvPr>
            <p:cNvGrpSpPr/>
            <p:nvPr/>
          </p:nvGrpSpPr>
          <p:grpSpPr>
            <a:xfrm>
              <a:off x="7047108" y="2783838"/>
              <a:ext cx="70199" cy="2692952"/>
              <a:chOff x="3053410" y="2171011"/>
              <a:chExt cx="73531" cy="3039600"/>
            </a:xfrm>
          </p:grpSpPr>
          <p:cxnSp>
            <p:nvCxnSpPr>
              <p:cNvPr id="112" name="Straight Connector 11">
                <a:extLst>
                  <a:ext uri="{FF2B5EF4-FFF2-40B4-BE49-F238E27FC236}">
                    <a16:creationId xmlns:a16="http://schemas.microsoft.com/office/drawing/2014/main" id="{E134DE19-49EA-417F-B95C-2EFFD5CFE686}"/>
                  </a:ext>
                </a:extLst>
              </p:cNvPr>
              <p:cNvCxnSpPr>
                <a:cxnSpLocks noChangeShapeType="1"/>
              </p:cNvCxnSpPr>
              <p:nvPr/>
            </p:nvCxnSpPr>
            <p:spPr bwMode="auto">
              <a:xfrm>
                <a:off x="3053410" y="21710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3" name="Straight Connector 15">
                <a:extLst>
                  <a:ext uri="{FF2B5EF4-FFF2-40B4-BE49-F238E27FC236}">
                    <a16:creationId xmlns:a16="http://schemas.microsoft.com/office/drawing/2014/main" id="{AD526606-9360-43BF-84D7-4D01A3E0F588}"/>
                  </a:ext>
                </a:extLst>
              </p:cNvPr>
              <p:cNvCxnSpPr>
                <a:cxnSpLocks noChangeShapeType="1"/>
              </p:cNvCxnSpPr>
              <p:nvPr/>
            </p:nvCxnSpPr>
            <p:spPr bwMode="auto">
              <a:xfrm>
                <a:off x="3053410" y="277743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4" name="Straight Connector 113">
                <a:extLst>
                  <a:ext uri="{FF2B5EF4-FFF2-40B4-BE49-F238E27FC236}">
                    <a16:creationId xmlns:a16="http://schemas.microsoft.com/office/drawing/2014/main" id="{574C28C7-0F78-4949-9D62-9591DFD2E036}"/>
                  </a:ext>
                </a:extLst>
              </p:cNvPr>
              <p:cNvCxnSpPr>
                <a:cxnSpLocks noChangeShapeType="1"/>
              </p:cNvCxnSpPr>
              <p:nvPr/>
            </p:nvCxnSpPr>
            <p:spPr bwMode="auto">
              <a:xfrm>
                <a:off x="3053410" y="3375924"/>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5" name="Straight Connector 23">
                <a:extLst>
                  <a:ext uri="{FF2B5EF4-FFF2-40B4-BE49-F238E27FC236}">
                    <a16:creationId xmlns:a16="http://schemas.microsoft.com/office/drawing/2014/main" id="{D83E728C-1F2F-43E4-A816-1A2287AD25B2}"/>
                  </a:ext>
                </a:extLst>
              </p:cNvPr>
              <p:cNvCxnSpPr>
                <a:cxnSpLocks noChangeShapeType="1"/>
              </p:cNvCxnSpPr>
              <p:nvPr/>
            </p:nvCxnSpPr>
            <p:spPr bwMode="auto">
              <a:xfrm>
                <a:off x="3053410" y="39744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6" name="Straight Connector 27">
                <a:extLst>
                  <a:ext uri="{FF2B5EF4-FFF2-40B4-BE49-F238E27FC236}">
                    <a16:creationId xmlns:a16="http://schemas.microsoft.com/office/drawing/2014/main" id="{12DB39D5-6322-425A-B191-C64BBE195CE1}"/>
                  </a:ext>
                </a:extLst>
              </p:cNvPr>
              <p:cNvCxnSpPr>
                <a:cxnSpLocks noChangeShapeType="1"/>
              </p:cNvCxnSpPr>
              <p:nvPr/>
            </p:nvCxnSpPr>
            <p:spPr bwMode="auto">
              <a:xfrm>
                <a:off x="3053410" y="458718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7" name="Straight Connector 31">
                <a:extLst>
                  <a:ext uri="{FF2B5EF4-FFF2-40B4-BE49-F238E27FC236}">
                    <a16:creationId xmlns:a16="http://schemas.microsoft.com/office/drawing/2014/main" id="{5846C5B1-D4A6-4DFC-ABF6-AE3229E85766}"/>
                  </a:ext>
                </a:extLst>
              </p:cNvPr>
              <p:cNvCxnSpPr>
                <a:cxnSpLocks noChangeShapeType="1"/>
              </p:cNvCxnSpPr>
              <p:nvPr/>
            </p:nvCxnSpPr>
            <p:spPr bwMode="auto">
              <a:xfrm>
                <a:off x="3061854" y="52106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sp>
          <p:nvSpPr>
            <p:cNvPr id="118" name="TextBox 36">
              <a:extLst>
                <a:ext uri="{FF2B5EF4-FFF2-40B4-BE49-F238E27FC236}">
                  <a16:creationId xmlns:a16="http://schemas.microsoft.com/office/drawing/2014/main" id="{05EB6264-5A7C-4C7C-AFFD-E62168968707}"/>
                </a:ext>
              </a:extLst>
            </p:cNvPr>
            <p:cNvSpPr txBox="1">
              <a:spLocks noChangeArrowheads="1"/>
            </p:cNvSpPr>
            <p:nvPr/>
          </p:nvSpPr>
          <p:spPr bwMode="auto">
            <a:xfrm>
              <a:off x="6994572" y="5502103"/>
              <a:ext cx="243652"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sp>
          <p:nvSpPr>
            <p:cNvPr id="119" name="TextBox 38">
              <a:extLst>
                <a:ext uri="{FF2B5EF4-FFF2-40B4-BE49-F238E27FC236}">
                  <a16:creationId xmlns:a16="http://schemas.microsoft.com/office/drawing/2014/main" id="{BD34E9EA-5394-4778-8873-87A21C24BC9E}"/>
                </a:ext>
              </a:extLst>
            </p:cNvPr>
            <p:cNvSpPr txBox="1">
              <a:spLocks noChangeArrowheads="1"/>
            </p:cNvSpPr>
            <p:nvPr/>
          </p:nvSpPr>
          <p:spPr bwMode="auto">
            <a:xfrm>
              <a:off x="7895200" y="551162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12</a:t>
              </a:r>
            </a:p>
          </p:txBody>
        </p:sp>
        <p:sp>
          <p:nvSpPr>
            <p:cNvPr id="120" name="TextBox 40">
              <a:extLst>
                <a:ext uri="{FF2B5EF4-FFF2-40B4-BE49-F238E27FC236}">
                  <a16:creationId xmlns:a16="http://schemas.microsoft.com/office/drawing/2014/main" id="{38E351A9-C136-4E90-BDBB-2A6A9A3107A0}"/>
                </a:ext>
              </a:extLst>
            </p:cNvPr>
            <p:cNvSpPr txBox="1">
              <a:spLocks noChangeArrowheads="1"/>
            </p:cNvSpPr>
            <p:nvPr/>
          </p:nvSpPr>
          <p:spPr bwMode="auto">
            <a:xfrm>
              <a:off x="7442615" y="550210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a:t>
              </a:r>
            </a:p>
          </p:txBody>
        </p:sp>
        <p:sp>
          <p:nvSpPr>
            <p:cNvPr id="121" name="TextBox 42">
              <a:extLst>
                <a:ext uri="{FF2B5EF4-FFF2-40B4-BE49-F238E27FC236}">
                  <a16:creationId xmlns:a16="http://schemas.microsoft.com/office/drawing/2014/main" id="{B4DF7574-954C-4151-A5D1-B73E370CBB6C}"/>
                </a:ext>
              </a:extLst>
            </p:cNvPr>
            <p:cNvSpPr txBox="1">
              <a:spLocks noChangeArrowheads="1"/>
            </p:cNvSpPr>
            <p:nvPr/>
          </p:nvSpPr>
          <p:spPr bwMode="auto">
            <a:xfrm>
              <a:off x="8884236" y="55021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24</a:t>
              </a:r>
            </a:p>
          </p:txBody>
        </p:sp>
        <p:sp>
          <p:nvSpPr>
            <p:cNvPr id="122" name="TextBox 44">
              <a:extLst>
                <a:ext uri="{FF2B5EF4-FFF2-40B4-BE49-F238E27FC236}">
                  <a16:creationId xmlns:a16="http://schemas.microsoft.com/office/drawing/2014/main" id="{C9802FA0-4FD4-4D93-B0A0-876F470329B0}"/>
                </a:ext>
              </a:extLst>
            </p:cNvPr>
            <p:cNvSpPr txBox="1">
              <a:spLocks noChangeArrowheads="1"/>
            </p:cNvSpPr>
            <p:nvPr/>
          </p:nvSpPr>
          <p:spPr bwMode="auto">
            <a:xfrm>
              <a:off x="8376309" y="55021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18</a:t>
              </a:r>
            </a:p>
          </p:txBody>
        </p:sp>
        <p:sp>
          <p:nvSpPr>
            <p:cNvPr id="123" name="TextBox 46">
              <a:extLst>
                <a:ext uri="{FF2B5EF4-FFF2-40B4-BE49-F238E27FC236}">
                  <a16:creationId xmlns:a16="http://schemas.microsoft.com/office/drawing/2014/main" id="{7CF4730E-5375-4A43-ABCC-73C436C49DD4}"/>
                </a:ext>
              </a:extLst>
            </p:cNvPr>
            <p:cNvSpPr txBox="1">
              <a:spLocks noChangeArrowheads="1"/>
            </p:cNvSpPr>
            <p:nvPr/>
          </p:nvSpPr>
          <p:spPr bwMode="auto">
            <a:xfrm>
              <a:off x="9374854" y="55021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30</a:t>
              </a:r>
            </a:p>
          </p:txBody>
        </p:sp>
        <p:sp>
          <p:nvSpPr>
            <p:cNvPr id="124" name="TextBox 54">
              <a:extLst>
                <a:ext uri="{FF2B5EF4-FFF2-40B4-BE49-F238E27FC236}">
                  <a16:creationId xmlns:a16="http://schemas.microsoft.com/office/drawing/2014/main" id="{BD6DBDC1-EA6E-4565-8A57-550B92BB4EDF}"/>
                </a:ext>
              </a:extLst>
            </p:cNvPr>
            <p:cNvSpPr txBox="1">
              <a:spLocks noChangeArrowheads="1"/>
            </p:cNvSpPr>
            <p:nvPr/>
          </p:nvSpPr>
          <p:spPr bwMode="auto">
            <a:xfrm>
              <a:off x="9866837" y="55021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36</a:t>
              </a:r>
            </a:p>
          </p:txBody>
        </p:sp>
        <p:grpSp>
          <p:nvGrpSpPr>
            <p:cNvPr id="125" name="Group 124">
              <a:extLst>
                <a:ext uri="{FF2B5EF4-FFF2-40B4-BE49-F238E27FC236}">
                  <a16:creationId xmlns:a16="http://schemas.microsoft.com/office/drawing/2014/main" id="{9510D10E-A168-457B-A133-424625871110}"/>
                </a:ext>
              </a:extLst>
            </p:cNvPr>
            <p:cNvGrpSpPr/>
            <p:nvPr/>
          </p:nvGrpSpPr>
          <p:grpSpPr>
            <a:xfrm>
              <a:off x="7117307" y="5470790"/>
              <a:ext cx="4905511" cy="70995"/>
              <a:chOff x="1997766" y="5601545"/>
              <a:chExt cx="4467908" cy="83298"/>
            </a:xfrm>
          </p:grpSpPr>
          <p:grpSp>
            <p:nvGrpSpPr>
              <p:cNvPr id="126" name="Group 125">
                <a:extLst>
                  <a:ext uri="{FF2B5EF4-FFF2-40B4-BE49-F238E27FC236}">
                    <a16:creationId xmlns:a16="http://schemas.microsoft.com/office/drawing/2014/main" id="{496EA798-4047-449F-8570-A5C977B815AE}"/>
                  </a:ext>
                </a:extLst>
              </p:cNvPr>
              <p:cNvGrpSpPr/>
              <p:nvPr/>
            </p:nvGrpSpPr>
            <p:grpSpPr>
              <a:xfrm>
                <a:off x="1997766" y="5601545"/>
                <a:ext cx="2694520" cy="83298"/>
                <a:chOff x="3119512" y="5217495"/>
                <a:chExt cx="2694520" cy="94122"/>
              </a:xfrm>
            </p:grpSpPr>
            <p:cxnSp>
              <p:nvCxnSpPr>
                <p:cNvPr id="132" name="Straight Connector 37">
                  <a:extLst>
                    <a:ext uri="{FF2B5EF4-FFF2-40B4-BE49-F238E27FC236}">
                      <a16:creationId xmlns:a16="http://schemas.microsoft.com/office/drawing/2014/main" id="{BC865B76-A647-4A86-A0B8-20E6DD550444}"/>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3" name="Straight Connector 39">
                  <a:extLst>
                    <a:ext uri="{FF2B5EF4-FFF2-40B4-BE49-F238E27FC236}">
                      <a16:creationId xmlns:a16="http://schemas.microsoft.com/office/drawing/2014/main" id="{19C0F0AF-9172-4C7A-AA7A-179D68BDBFD9}"/>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4" name="Straight Connector 41">
                  <a:extLst>
                    <a:ext uri="{FF2B5EF4-FFF2-40B4-BE49-F238E27FC236}">
                      <a16:creationId xmlns:a16="http://schemas.microsoft.com/office/drawing/2014/main" id="{50628F77-F468-4FE1-BF63-2FD09110A2BE}"/>
                    </a:ext>
                  </a:extLst>
                </p:cNvPr>
                <p:cNvCxnSpPr>
                  <a:cxnSpLocks noChangeShapeType="1"/>
                </p:cNvCxnSpPr>
                <p:nvPr/>
              </p:nvCxnSpPr>
              <p:spPr bwMode="auto">
                <a:xfrm rot="5400000">
                  <a:off x="4873544"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5" name="Straight Connector 43">
                  <a:extLst>
                    <a:ext uri="{FF2B5EF4-FFF2-40B4-BE49-F238E27FC236}">
                      <a16:creationId xmlns:a16="http://schemas.microsoft.com/office/drawing/2014/main" id="{1E8BD0FB-CFE1-4235-9731-E39BAD158776}"/>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6" name="Straight Connector 45">
                  <a:extLst>
                    <a:ext uri="{FF2B5EF4-FFF2-40B4-BE49-F238E27FC236}">
                      <a16:creationId xmlns:a16="http://schemas.microsoft.com/office/drawing/2014/main" id="{7CDEC925-BB66-4EF3-B3BC-465636E308CD}"/>
                    </a:ext>
                  </a:extLst>
                </p:cNvPr>
                <p:cNvCxnSpPr>
                  <a:cxnSpLocks noChangeShapeType="1"/>
                </p:cNvCxnSpPr>
                <p:nvPr/>
              </p:nvCxnSpPr>
              <p:spPr bwMode="auto">
                <a:xfrm rot="5400000">
                  <a:off x="5322651"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7" name="Straight Connector 53">
                  <a:extLst>
                    <a:ext uri="{FF2B5EF4-FFF2-40B4-BE49-F238E27FC236}">
                      <a16:creationId xmlns:a16="http://schemas.microsoft.com/office/drawing/2014/main" id="{450B0F9A-9E3A-4BD1-93FD-0F4FA8FBEDB6}"/>
                    </a:ext>
                  </a:extLst>
                </p:cNvPr>
                <p:cNvCxnSpPr>
                  <a:cxnSpLocks noChangeShapeType="1"/>
                </p:cNvCxnSpPr>
                <p:nvPr/>
              </p:nvCxnSpPr>
              <p:spPr bwMode="auto">
                <a:xfrm rot="5400000">
                  <a:off x="5772469"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8" name="Straight Connector 39">
                  <a:extLst>
                    <a:ext uri="{FF2B5EF4-FFF2-40B4-BE49-F238E27FC236}">
                      <a16:creationId xmlns:a16="http://schemas.microsoft.com/office/drawing/2014/main" id="{90BD88AD-E4D0-449F-86C1-8D3076BA3B2B}"/>
                    </a:ext>
                  </a:extLst>
                </p:cNvPr>
                <p:cNvCxnSpPr>
                  <a:cxnSpLocks noChangeShapeType="1"/>
                </p:cNvCxnSpPr>
                <p:nvPr/>
              </p:nvCxnSpPr>
              <p:spPr bwMode="auto">
                <a:xfrm rot="5400000">
                  <a:off x="3077949" y="5259058"/>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nvGrpSpPr>
              <p:cNvPr id="127" name="Group 126">
                <a:extLst>
                  <a:ext uri="{FF2B5EF4-FFF2-40B4-BE49-F238E27FC236}">
                    <a16:creationId xmlns:a16="http://schemas.microsoft.com/office/drawing/2014/main" id="{DD0820FC-CA75-4826-B152-36665E9B5F26}"/>
                  </a:ext>
                </a:extLst>
              </p:cNvPr>
              <p:cNvGrpSpPr/>
              <p:nvPr/>
            </p:nvGrpSpPr>
            <p:grpSpPr>
              <a:xfrm>
                <a:off x="5119898" y="5605697"/>
                <a:ext cx="1345776" cy="74657"/>
                <a:chOff x="3119513" y="5228491"/>
                <a:chExt cx="1345776" cy="84358"/>
              </a:xfrm>
            </p:grpSpPr>
            <p:cxnSp>
              <p:nvCxnSpPr>
                <p:cNvPr id="128" name="Straight Connector 37">
                  <a:extLst>
                    <a:ext uri="{FF2B5EF4-FFF2-40B4-BE49-F238E27FC236}">
                      <a16:creationId xmlns:a16="http://schemas.microsoft.com/office/drawing/2014/main" id="{42E3F2C2-4E70-4924-89D3-FD3D14FAFA84}"/>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29" name="Straight Connector 39">
                  <a:extLst>
                    <a:ext uri="{FF2B5EF4-FFF2-40B4-BE49-F238E27FC236}">
                      <a16:creationId xmlns:a16="http://schemas.microsoft.com/office/drawing/2014/main" id="{4B7C6A00-E5BD-4292-AD8C-070EEE05B9EC}"/>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0" name="Straight Connector 43">
                  <a:extLst>
                    <a:ext uri="{FF2B5EF4-FFF2-40B4-BE49-F238E27FC236}">
                      <a16:creationId xmlns:a16="http://schemas.microsoft.com/office/drawing/2014/main" id="{6B3BD4FF-43DE-4C3F-BBB9-8777C47B8D23}"/>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1" name="Straight Connector 39">
                  <a:extLst>
                    <a:ext uri="{FF2B5EF4-FFF2-40B4-BE49-F238E27FC236}">
                      <a16:creationId xmlns:a16="http://schemas.microsoft.com/office/drawing/2014/main" id="{6D06C154-DC18-450B-91DC-0ADDEAF2EC8B}"/>
                    </a:ext>
                  </a:extLst>
                </p:cNvPr>
                <p:cNvCxnSpPr>
                  <a:cxnSpLocks noChangeShapeType="1"/>
                </p:cNvCxnSpPr>
                <p:nvPr/>
              </p:nvCxnSpPr>
              <p:spPr bwMode="auto">
                <a:xfrm rot="5400000">
                  <a:off x="3077949" y="5271286"/>
                  <a:ext cx="8312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sp>
          <p:nvSpPr>
            <p:cNvPr id="139" name="TextBox 38">
              <a:extLst>
                <a:ext uri="{FF2B5EF4-FFF2-40B4-BE49-F238E27FC236}">
                  <a16:creationId xmlns:a16="http://schemas.microsoft.com/office/drawing/2014/main" id="{8988197B-C642-4143-9734-844034BEBB38}"/>
                </a:ext>
              </a:extLst>
            </p:cNvPr>
            <p:cNvSpPr txBox="1">
              <a:spLocks noChangeArrowheads="1"/>
            </p:cNvSpPr>
            <p:nvPr/>
          </p:nvSpPr>
          <p:spPr bwMode="auto">
            <a:xfrm>
              <a:off x="10826222" y="55029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48</a:t>
              </a:r>
            </a:p>
          </p:txBody>
        </p:sp>
        <p:sp>
          <p:nvSpPr>
            <p:cNvPr id="140" name="TextBox 40">
              <a:extLst>
                <a:ext uri="{FF2B5EF4-FFF2-40B4-BE49-F238E27FC236}">
                  <a16:creationId xmlns:a16="http://schemas.microsoft.com/office/drawing/2014/main" id="{9A4D1EB8-E880-42E5-9066-AEBA111F047C}"/>
                </a:ext>
              </a:extLst>
            </p:cNvPr>
            <p:cNvSpPr txBox="1">
              <a:spLocks noChangeArrowheads="1"/>
            </p:cNvSpPr>
            <p:nvPr/>
          </p:nvSpPr>
          <p:spPr bwMode="auto">
            <a:xfrm>
              <a:off x="10335263" y="55029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42</a:t>
              </a:r>
            </a:p>
          </p:txBody>
        </p:sp>
        <p:sp>
          <p:nvSpPr>
            <p:cNvPr id="141" name="TextBox 42">
              <a:extLst>
                <a:ext uri="{FF2B5EF4-FFF2-40B4-BE49-F238E27FC236}">
                  <a16:creationId xmlns:a16="http://schemas.microsoft.com/office/drawing/2014/main" id="{E48C57A9-3E53-4A86-B508-15E47FEF1ACD}"/>
                </a:ext>
              </a:extLst>
            </p:cNvPr>
            <p:cNvSpPr txBox="1">
              <a:spLocks noChangeArrowheads="1"/>
            </p:cNvSpPr>
            <p:nvPr/>
          </p:nvSpPr>
          <p:spPr bwMode="auto">
            <a:xfrm>
              <a:off x="11821132" y="55029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142" name="TextBox 44">
              <a:extLst>
                <a:ext uri="{FF2B5EF4-FFF2-40B4-BE49-F238E27FC236}">
                  <a16:creationId xmlns:a16="http://schemas.microsoft.com/office/drawing/2014/main" id="{2DA2D16D-9470-4E8A-8191-A14E468408C5}"/>
                </a:ext>
              </a:extLst>
            </p:cNvPr>
            <p:cNvSpPr txBox="1">
              <a:spLocks noChangeArrowheads="1"/>
            </p:cNvSpPr>
            <p:nvPr/>
          </p:nvSpPr>
          <p:spPr bwMode="auto">
            <a:xfrm>
              <a:off x="11313564" y="55030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54</a:t>
              </a:r>
            </a:p>
          </p:txBody>
        </p:sp>
        <p:sp>
          <p:nvSpPr>
            <p:cNvPr id="145" name="TextBox 16">
              <a:extLst>
                <a:ext uri="{FF2B5EF4-FFF2-40B4-BE49-F238E27FC236}">
                  <a16:creationId xmlns:a16="http://schemas.microsoft.com/office/drawing/2014/main" id="{B39AE7B2-5780-4AF3-953E-B4B770C89F55}"/>
                </a:ext>
              </a:extLst>
            </p:cNvPr>
            <p:cNvSpPr txBox="1">
              <a:spLocks noChangeArrowheads="1"/>
            </p:cNvSpPr>
            <p:nvPr/>
          </p:nvSpPr>
          <p:spPr bwMode="auto">
            <a:xfrm>
              <a:off x="7593458" y="5068074"/>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a:t>
              </a:r>
            </a:p>
          </p:txBody>
        </p:sp>
        <p:sp>
          <p:nvSpPr>
            <p:cNvPr id="147" name="TextBox 16">
              <a:extLst>
                <a:ext uri="{FF2B5EF4-FFF2-40B4-BE49-F238E27FC236}">
                  <a16:creationId xmlns:a16="http://schemas.microsoft.com/office/drawing/2014/main" id="{7925B227-81DA-441A-94E1-695B432E081A}"/>
                </a:ext>
              </a:extLst>
            </p:cNvPr>
            <p:cNvSpPr txBox="1">
              <a:spLocks noChangeArrowheads="1"/>
            </p:cNvSpPr>
            <p:nvPr/>
          </p:nvSpPr>
          <p:spPr bwMode="auto">
            <a:xfrm>
              <a:off x="8618215" y="5011310"/>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a:t>
              </a:r>
            </a:p>
          </p:txBody>
        </p:sp>
        <p:sp>
          <p:nvSpPr>
            <p:cNvPr id="148" name="TextBox 16">
              <a:extLst>
                <a:ext uri="{FF2B5EF4-FFF2-40B4-BE49-F238E27FC236}">
                  <a16:creationId xmlns:a16="http://schemas.microsoft.com/office/drawing/2014/main" id="{7F2B2DE1-5E2B-40C4-8DEB-F5F5C8778016}"/>
                </a:ext>
              </a:extLst>
            </p:cNvPr>
            <p:cNvSpPr txBox="1">
              <a:spLocks noChangeArrowheads="1"/>
            </p:cNvSpPr>
            <p:nvPr/>
          </p:nvSpPr>
          <p:spPr bwMode="auto">
            <a:xfrm>
              <a:off x="8584191" y="4696865"/>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19%</a:t>
              </a:r>
            </a:p>
          </p:txBody>
        </p:sp>
        <p:sp>
          <p:nvSpPr>
            <p:cNvPr id="149" name="TextBox 16">
              <a:extLst>
                <a:ext uri="{FF2B5EF4-FFF2-40B4-BE49-F238E27FC236}">
                  <a16:creationId xmlns:a16="http://schemas.microsoft.com/office/drawing/2014/main" id="{478B8227-897D-4BAC-9503-55BA1A1ABDEE}"/>
                </a:ext>
              </a:extLst>
            </p:cNvPr>
            <p:cNvSpPr txBox="1">
              <a:spLocks noChangeArrowheads="1"/>
            </p:cNvSpPr>
            <p:nvPr/>
          </p:nvSpPr>
          <p:spPr bwMode="auto">
            <a:xfrm>
              <a:off x="9532261" y="4864184"/>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13%</a:t>
              </a:r>
            </a:p>
          </p:txBody>
        </p:sp>
        <p:sp>
          <p:nvSpPr>
            <p:cNvPr id="150" name="TextBox 16">
              <a:extLst>
                <a:ext uri="{FF2B5EF4-FFF2-40B4-BE49-F238E27FC236}">
                  <a16:creationId xmlns:a16="http://schemas.microsoft.com/office/drawing/2014/main" id="{AB568141-004A-4CF0-8AA6-6EAA11E96C65}"/>
                </a:ext>
              </a:extLst>
            </p:cNvPr>
            <p:cNvSpPr txBox="1">
              <a:spLocks noChangeArrowheads="1"/>
            </p:cNvSpPr>
            <p:nvPr/>
          </p:nvSpPr>
          <p:spPr bwMode="auto">
            <a:xfrm>
              <a:off x="9513834" y="4591466"/>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24%</a:t>
              </a:r>
            </a:p>
          </p:txBody>
        </p:sp>
        <p:sp>
          <p:nvSpPr>
            <p:cNvPr id="151" name="TextBox 16">
              <a:extLst>
                <a:ext uri="{FF2B5EF4-FFF2-40B4-BE49-F238E27FC236}">
                  <a16:creationId xmlns:a16="http://schemas.microsoft.com/office/drawing/2014/main" id="{42BA90B3-B697-464F-8222-DDAD06A2816F}"/>
                </a:ext>
              </a:extLst>
            </p:cNvPr>
            <p:cNvSpPr txBox="1">
              <a:spLocks noChangeArrowheads="1"/>
            </p:cNvSpPr>
            <p:nvPr/>
          </p:nvSpPr>
          <p:spPr bwMode="auto">
            <a:xfrm>
              <a:off x="10507379" y="4683448"/>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23%</a:t>
              </a:r>
            </a:p>
          </p:txBody>
        </p:sp>
        <p:sp>
          <p:nvSpPr>
            <p:cNvPr id="152" name="TextBox 16">
              <a:extLst>
                <a:ext uri="{FF2B5EF4-FFF2-40B4-BE49-F238E27FC236}">
                  <a16:creationId xmlns:a16="http://schemas.microsoft.com/office/drawing/2014/main" id="{8511BB33-9798-4254-8E29-8AFE0EE63960}"/>
                </a:ext>
              </a:extLst>
            </p:cNvPr>
            <p:cNvSpPr txBox="1">
              <a:spLocks noChangeArrowheads="1"/>
            </p:cNvSpPr>
            <p:nvPr/>
          </p:nvSpPr>
          <p:spPr bwMode="auto">
            <a:xfrm>
              <a:off x="10510218" y="4329760"/>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34%</a:t>
              </a:r>
            </a:p>
          </p:txBody>
        </p:sp>
        <p:sp>
          <p:nvSpPr>
            <p:cNvPr id="153" name="TextBox 16">
              <a:extLst>
                <a:ext uri="{FF2B5EF4-FFF2-40B4-BE49-F238E27FC236}">
                  <a16:creationId xmlns:a16="http://schemas.microsoft.com/office/drawing/2014/main" id="{3A599EE9-32D3-4528-BB4C-AC10F251F050}"/>
                </a:ext>
              </a:extLst>
            </p:cNvPr>
            <p:cNvSpPr txBox="1">
              <a:spLocks noChangeArrowheads="1"/>
            </p:cNvSpPr>
            <p:nvPr/>
          </p:nvSpPr>
          <p:spPr bwMode="auto">
            <a:xfrm>
              <a:off x="11484291" y="4329759"/>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33%</a:t>
              </a:r>
            </a:p>
          </p:txBody>
        </p:sp>
        <p:sp>
          <p:nvSpPr>
            <p:cNvPr id="154" name="TextBox 16">
              <a:extLst>
                <a:ext uri="{FF2B5EF4-FFF2-40B4-BE49-F238E27FC236}">
                  <a16:creationId xmlns:a16="http://schemas.microsoft.com/office/drawing/2014/main" id="{4C57EF15-AFB0-4FE9-9063-77F2932EBBA2}"/>
                </a:ext>
              </a:extLst>
            </p:cNvPr>
            <p:cNvSpPr txBox="1">
              <a:spLocks noChangeArrowheads="1"/>
            </p:cNvSpPr>
            <p:nvPr/>
          </p:nvSpPr>
          <p:spPr bwMode="auto">
            <a:xfrm>
              <a:off x="11487130" y="4036749"/>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42%</a:t>
              </a:r>
            </a:p>
          </p:txBody>
        </p:sp>
        <p:sp>
          <p:nvSpPr>
            <p:cNvPr id="155" name="TextBox 16">
              <a:extLst>
                <a:ext uri="{FF2B5EF4-FFF2-40B4-BE49-F238E27FC236}">
                  <a16:creationId xmlns:a16="http://schemas.microsoft.com/office/drawing/2014/main" id="{E9268E35-E7FC-4F7A-B496-3FA7119F7BCE}"/>
                </a:ext>
              </a:extLst>
            </p:cNvPr>
            <p:cNvSpPr txBox="1">
              <a:spLocks noChangeArrowheads="1"/>
            </p:cNvSpPr>
            <p:nvPr/>
          </p:nvSpPr>
          <p:spPr bwMode="auto">
            <a:xfrm>
              <a:off x="7191739" y="4797620"/>
              <a:ext cx="934133"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1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56" name="TextBox 16">
              <a:extLst>
                <a:ext uri="{FF2B5EF4-FFF2-40B4-BE49-F238E27FC236}">
                  <a16:creationId xmlns:a16="http://schemas.microsoft.com/office/drawing/2014/main" id="{CE2DBE09-6953-416B-8A72-2719D7FEB317}"/>
                </a:ext>
              </a:extLst>
            </p:cNvPr>
            <p:cNvSpPr txBox="1">
              <a:spLocks noChangeArrowheads="1"/>
            </p:cNvSpPr>
            <p:nvPr/>
          </p:nvSpPr>
          <p:spPr bwMode="auto">
            <a:xfrm>
              <a:off x="7987817" y="4434146"/>
              <a:ext cx="1126494"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2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57" name="TextBox 16">
              <a:extLst>
                <a:ext uri="{FF2B5EF4-FFF2-40B4-BE49-F238E27FC236}">
                  <a16:creationId xmlns:a16="http://schemas.microsoft.com/office/drawing/2014/main" id="{19C186A9-EA1E-466A-B970-9699FE293E1D}"/>
                </a:ext>
              </a:extLst>
            </p:cNvPr>
            <p:cNvSpPr txBox="1">
              <a:spLocks noChangeArrowheads="1"/>
            </p:cNvSpPr>
            <p:nvPr/>
          </p:nvSpPr>
          <p:spPr bwMode="auto">
            <a:xfrm>
              <a:off x="8962106" y="4213464"/>
              <a:ext cx="1126494"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3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58" name="TextBox 16">
              <a:extLst>
                <a:ext uri="{FF2B5EF4-FFF2-40B4-BE49-F238E27FC236}">
                  <a16:creationId xmlns:a16="http://schemas.microsoft.com/office/drawing/2014/main" id="{D50E55D9-8D00-49BA-B533-9A8384FE9478}"/>
                </a:ext>
              </a:extLst>
            </p:cNvPr>
            <p:cNvSpPr txBox="1">
              <a:spLocks noChangeArrowheads="1"/>
            </p:cNvSpPr>
            <p:nvPr/>
          </p:nvSpPr>
          <p:spPr bwMode="auto">
            <a:xfrm>
              <a:off x="9918601" y="3911166"/>
              <a:ext cx="1126494"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4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59" name="TextBox 16">
              <a:extLst>
                <a:ext uri="{FF2B5EF4-FFF2-40B4-BE49-F238E27FC236}">
                  <a16:creationId xmlns:a16="http://schemas.microsoft.com/office/drawing/2014/main" id="{B5F64FF4-8080-439B-8E21-134248909683}"/>
                </a:ext>
              </a:extLst>
            </p:cNvPr>
            <p:cNvSpPr txBox="1">
              <a:spLocks noChangeArrowheads="1"/>
            </p:cNvSpPr>
            <p:nvPr/>
          </p:nvSpPr>
          <p:spPr bwMode="auto">
            <a:xfrm>
              <a:off x="10908112" y="3548343"/>
              <a:ext cx="1126494"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5 </a:t>
              </a:r>
              <a:r>
                <a:rPr lang="en-US" altLang="en-US" sz="1400" dirty="0" err="1">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60" name="TextBox 16">
              <a:extLst>
                <a:ext uri="{FF2B5EF4-FFF2-40B4-BE49-F238E27FC236}">
                  <a16:creationId xmlns:a16="http://schemas.microsoft.com/office/drawing/2014/main" id="{A0B8212A-9027-4EE7-A083-9ED09B182725}"/>
                </a:ext>
              </a:extLst>
            </p:cNvPr>
            <p:cNvSpPr txBox="1">
              <a:spLocks noChangeArrowheads="1"/>
            </p:cNvSpPr>
            <p:nvPr/>
          </p:nvSpPr>
          <p:spPr bwMode="auto">
            <a:xfrm>
              <a:off x="11099738" y="3741335"/>
              <a:ext cx="934133"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 .0251</a:t>
              </a:r>
            </a:p>
          </p:txBody>
        </p:sp>
        <p:sp>
          <p:nvSpPr>
            <p:cNvPr id="12" name="Freeform: Shape 11">
              <a:extLst>
                <a:ext uri="{FF2B5EF4-FFF2-40B4-BE49-F238E27FC236}">
                  <a16:creationId xmlns:a16="http://schemas.microsoft.com/office/drawing/2014/main" id="{3110541C-9FA3-4A81-93DB-F72F07E22039}"/>
                </a:ext>
              </a:extLst>
            </p:cNvPr>
            <p:cNvSpPr/>
            <p:nvPr/>
          </p:nvSpPr>
          <p:spPr bwMode="auto">
            <a:xfrm>
              <a:off x="7117080" y="4324350"/>
              <a:ext cx="4895850" cy="1139190"/>
            </a:xfrm>
            <a:custGeom>
              <a:avLst/>
              <a:gdLst>
                <a:gd name="connsiteX0" fmla="*/ 0 w 4895850"/>
                <a:gd name="connsiteY0" fmla="*/ 1139190 h 1139190"/>
                <a:gd name="connsiteX1" fmla="*/ 453390 w 4895850"/>
                <a:gd name="connsiteY1" fmla="*/ 1139190 h 1139190"/>
                <a:gd name="connsiteX2" fmla="*/ 453390 w 4895850"/>
                <a:gd name="connsiteY2" fmla="*/ 1082040 h 1139190"/>
                <a:gd name="connsiteX3" fmla="*/ 659130 w 4895850"/>
                <a:gd name="connsiteY3" fmla="*/ 1082040 h 1139190"/>
                <a:gd name="connsiteX4" fmla="*/ 659130 w 4895850"/>
                <a:gd name="connsiteY4" fmla="*/ 1066800 h 1139190"/>
                <a:gd name="connsiteX5" fmla="*/ 784860 w 4895850"/>
                <a:gd name="connsiteY5" fmla="*/ 1066800 h 1139190"/>
                <a:gd name="connsiteX6" fmla="*/ 784860 w 4895850"/>
                <a:gd name="connsiteY6" fmla="*/ 1055370 h 1139190"/>
                <a:gd name="connsiteX7" fmla="*/ 849630 w 4895850"/>
                <a:gd name="connsiteY7" fmla="*/ 1055370 h 1139190"/>
                <a:gd name="connsiteX8" fmla="*/ 849630 w 4895850"/>
                <a:gd name="connsiteY8" fmla="*/ 1040130 h 1139190"/>
                <a:gd name="connsiteX9" fmla="*/ 975360 w 4895850"/>
                <a:gd name="connsiteY9" fmla="*/ 1040130 h 1139190"/>
                <a:gd name="connsiteX10" fmla="*/ 1002030 w 4895850"/>
                <a:gd name="connsiteY10" fmla="*/ 1040130 h 1139190"/>
                <a:gd name="connsiteX11" fmla="*/ 1021080 w 4895850"/>
                <a:gd name="connsiteY11" fmla="*/ 1021080 h 1139190"/>
                <a:gd name="connsiteX12" fmla="*/ 1032510 w 4895850"/>
                <a:gd name="connsiteY12" fmla="*/ 1009650 h 1139190"/>
                <a:gd name="connsiteX13" fmla="*/ 1120140 w 4895850"/>
                <a:gd name="connsiteY13" fmla="*/ 1009650 h 1139190"/>
                <a:gd name="connsiteX14" fmla="*/ 1120140 w 4895850"/>
                <a:gd name="connsiteY14" fmla="*/ 971550 h 1139190"/>
                <a:gd name="connsiteX15" fmla="*/ 1215390 w 4895850"/>
                <a:gd name="connsiteY15" fmla="*/ 971550 h 1139190"/>
                <a:gd name="connsiteX16" fmla="*/ 1215390 w 4895850"/>
                <a:gd name="connsiteY16" fmla="*/ 925830 h 1139190"/>
                <a:gd name="connsiteX17" fmla="*/ 1356360 w 4895850"/>
                <a:gd name="connsiteY17" fmla="*/ 925830 h 1139190"/>
                <a:gd name="connsiteX18" fmla="*/ 1356360 w 4895850"/>
                <a:gd name="connsiteY18" fmla="*/ 876300 h 1139190"/>
                <a:gd name="connsiteX19" fmla="*/ 1455420 w 4895850"/>
                <a:gd name="connsiteY19" fmla="*/ 876300 h 1139190"/>
                <a:gd name="connsiteX20" fmla="*/ 1455420 w 4895850"/>
                <a:gd name="connsiteY20" fmla="*/ 815340 h 1139190"/>
                <a:gd name="connsiteX21" fmla="*/ 1569720 w 4895850"/>
                <a:gd name="connsiteY21" fmla="*/ 815340 h 1139190"/>
                <a:gd name="connsiteX22" fmla="*/ 1569720 w 4895850"/>
                <a:gd name="connsiteY22" fmla="*/ 784860 h 1139190"/>
                <a:gd name="connsiteX23" fmla="*/ 1695450 w 4895850"/>
                <a:gd name="connsiteY23" fmla="*/ 784860 h 1139190"/>
                <a:gd name="connsiteX24" fmla="*/ 1695450 w 4895850"/>
                <a:gd name="connsiteY24" fmla="*/ 784860 h 1139190"/>
                <a:gd name="connsiteX25" fmla="*/ 1695450 w 4895850"/>
                <a:gd name="connsiteY25" fmla="*/ 742950 h 1139190"/>
                <a:gd name="connsiteX26" fmla="*/ 1794510 w 4895850"/>
                <a:gd name="connsiteY26" fmla="*/ 742950 h 1139190"/>
                <a:gd name="connsiteX27" fmla="*/ 1794510 w 4895850"/>
                <a:gd name="connsiteY27" fmla="*/ 723900 h 1139190"/>
                <a:gd name="connsiteX28" fmla="*/ 1851660 w 4895850"/>
                <a:gd name="connsiteY28" fmla="*/ 723900 h 1139190"/>
                <a:gd name="connsiteX29" fmla="*/ 1851660 w 4895850"/>
                <a:gd name="connsiteY29" fmla="*/ 670560 h 1139190"/>
                <a:gd name="connsiteX30" fmla="*/ 1946910 w 4895850"/>
                <a:gd name="connsiteY30" fmla="*/ 670560 h 1139190"/>
                <a:gd name="connsiteX31" fmla="*/ 1946910 w 4895850"/>
                <a:gd name="connsiteY31" fmla="*/ 643890 h 1139190"/>
                <a:gd name="connsiteX32" fmla="*/ 2049780 w 4895850"/>
                <a:gd name="connsiteY32" fmla="*/ 643890 h 1139190"/>
                <a:gd name="connsiteX33" fmla="*/ 2049780 w 4895850"/>
                <a:gd name="connsiteY33" fmla="*/ 643890 h 1139190"/>
                <a:gd name="connsiteX34" fmla="*/ 2049780 w 4895850"/>
                <a:gd name="connsiteY34" fmla="*/ 617220 h 1139190"/>
                <a:gd name="connsiteX35" fmla="*/ 2400300 w 4895850"/>
                <a:gd name="connsiteY35" fmla="*/ 617220 h 1139190"/>
                <a:gd name="connsiteX36" fmla="*/ 2400300 w 4895850"/>
                <a:gd name="connsiteY36" fmla="*/ 598170 h 1139190"/>
                <a:gd name="connsiteX37" fmla="*/ 2465070 w 4895850"/>
                <a:gd name="connsiteY37" fmla="*/ 598170 h 1139190"/>
                <a:gd name="connsiteX38" fmla="*/ 2465070 w 4895850"/>
                <a:gd name="connsiteY38" fmla="*/ 579120 h 1139190"/>
                <a:gd name="connsiteX39" fmla="*/ 2705100 w 4895850"/>
                <a:gd name="connsiteY39" fmla="*/ 579120 h 1139190"/>
                <a:gd name="connsiteX40" fmla="*/ 2705100 w 4895850"/>
                <a:gd name="connsiteY40" fmla="*/ 560070 h 1139190"/>
                <a:gd name="connsiteX41" fmla="*/ 2918460 w 4895850"/>
                <a:gd name="connsiteY41" fmla="*/ 560070 h 1139190"/>
                <a:gd name="connsiteX42" fmla="*/ 2918460 w 4895850"/>
                <a:gd name="connsiteY42" fmla="*/ 525780 h 1139190"/>
                <a:gd name="connsiteX43" fmla="*/ 2987040 w 4895850"/>
                <a:gd name="connsiteY43" fmla="*/ 525780 h 1139190"/>
                <a:gd name="connsiteX44" fmla="*/ 2987040 w 4895850"/>
                <a:gd name="connsiteY44" fmla="*/ 491490 h 1139190"/>
                <a:gd name="connsiteX45" fmla="*/ 3169920 w 4895850"/>
                <a:gd name="connsiteY45" fmla="*/ 491490 h 1139190"/>
                <a:gd name="connsiteX46" fmla="*/ 3169920 w 4895850"/>
                <a:gd name="connsiteY46" fmla="*/ 491490 h 1139190"/>
                <a:gd name="connsiteX47" fmla="*/ 3185160 w 4895850"/>
                <a:gd name="connsiteY47" fmla="*/ 476250 h 1139190"/>
                <a:gd name="connsiteX48" fmla="*/ 3326130 w 4895850"/>
                <a:gd name="connsiteY48" fmla="*/ 476250 h 1139190"/>
                <a:gd name="connsiteX49" fmla="*/ 3337560 w 4895850"/>
                <a:gd name="connsiteY49" fmla="*/ 464820 h 1139190"/>
                <a:gd name="connsiteX50" fmla="*/ 3375660 w 4895850"/>
                <a:gd name="connsiteY50" fmla="*/ 464820 h 1139190"/>
                <a:gd name="connsiteX51" fmla="*/ 3375660 w 4895850"/>
                <a:gd name="connsiteY51" fmla="*/ 422910 h 1139190"/>
                <a:gd name="connsiteX52" fmla="*/ 3413760 w 4895850"/>
                <a:gd name="connsiteY52" fmla="*/ 422910 h 1139190"/>
                <a:gd name="connsiteX53" fmla="*/ 3413760 w 4895850"/>
                <a:gd name="connsiteY53" fmla="*/ 422910 h 1139190"/>
                <a:gd name="connsiteX54" fmla="*/ 3440430 w 4895850"/>
                <a:gd name="connsiteY54" fmla="*/ 396240 h 1139190"/>
                <a:gd name="connsiteX55" fmla="*/ 3440430 w 4895850"/>
                <a:gd name="connsiteY55" fmla="*/ 350520 h 1139190"/>
                <a:gd name="connsiteX56" fmla="*/ 3600450 w 4895850"/>
                <a:gd name="connsiteY56" fmla="*/ 350520 h 1139190"/>
                <a:gd name="connsiteX57" fmla="*/ 3600450 w 4895850"/>
                <a:gd name="connsiteY57" fmla="*/ 316230 h 1139190"/>
                <a:gd name="connsiteX58" fmla="*/ 3691890 w 4895850"/>
                <a:gd name="connsiteY58" fmla="*/ 316230 h 1139190"/>
                <a:gd name="connsiteX59" fmla="*/ 3691890 w 4895850"/>
                <a:gd name="connsiteY59" fmla="*/ 316230 h 1139190"/>
                <a:gd name="connsiteX60" fmla="*/ 3867150 w 4895850"/>
                <a:gd name="connsiteY60" fmla="*/ 316230 h 1139190"/>
                <a:gd name="connsiteX61" fmla="*/ 3867150 w 4895850"/>
                <a:gd name="connsiteY61" fmla="*/ 259080 h 1139190"/>
                <a:gd name="connsiteX62" fmla="*/ 3905250 w 4895850"/>
                <a:gd name="connsiteY62" fmla="*/ 259080 h 1139190"/>
                <a:gd name="connsiteX63" fmla="*/ 3905250 w 4895850"/>
                <a:gd name="connsiteY63" fmla="*/ 217170 h 1139190"/>
                <a:gd name="connsiteX64" fmla="*/ 4065270 w 4895850"/>
                <a:gd name="connsiteY64" fmla="*/ 217170 h 1139190"/>
                <a:gd name="connsiteX65" fmla="*/ 4065270 w 4895850"/>
                <a:gd name="connsiteY65" fmla="*/ 179070 h 1139190"/>
                <a:gd name="connsiteX66" fmla="*/ 4183380 w 4895850"/>
                <a:gd name="connsiteY66" fmla="*/ 179070 h 1139190"/>
                <a:gd name="connsiteX67" fmla="*/ 4183380 w 4895850"/>
                <a:gd name="connsiteY67" fmla="*/ 171450 h 1139190"/>
                <a:gd name="connsiteX68" fmla="*/ 4335780 w 4895850"/>
                <a:gd name="connsiteY68" fmla="*/ 171450 h 1139190"/>
                <a:gd name="connsiteX69" fmla="*/ 4335780 w 4895850"/>
                <a:gd name="connsiteY69" fmla="*/ 121920 h 1139190"/>
                <a:gd name="connsiteX70" fmla="*/ 4358640 w 4895850"/>
                <a:gd name="connsiteY70" fmla="*/ 121920 h 1139190"/>
                <a:gd name="connsiteX71" fmla="*/ 4358640 w 4895850"/>
                <a:gd name="connsiteY71" fmla="*/ 80010 h 1139190"/>
                <a:gd name="connsiteX72" fmla="*/ 4400550 w 4895850"/>
                <a:gd name="connsiteY72" fmla="*/ 80010 h 1139190"/>
                <a:gd name="connsiteX73" fmla="*/ 4400550 w 4895850"/>
                <a:gd name="connsiteY73" fmla="*/ 41910 h 1139190"/>
                <a:gd name="connsiteX74" fmla="*/ 4499610 w 4895850"/>
                <a:gd name="connsiteY74" fmla="*/ 41910 h 1139190"/>
                <a:gd name="connsiteX75" fmla="*/ 4499610 w 4895850"/>
                <a:gd name="connsiteY75" fmla="*/ 22860 h 1139190"/>
                <a:gd name="connsiteX76" fmla="*/ 4701540 w 4895850"/>
                <a:gd name="connsiteY76" fmla="*/ 22860 h 1139190"/>
                <a:gd name="connsiteX77" fmla="*/ 4701540 w 4895850"/>
                <a:gd name="connsiteY77" fmla="*/ 0 h 1139190"/>
                <a:gd name="connsiteX78" fmla="*/ 4895850 w 4895850"/>
                <a:gd name="connsiteY78" fmla="*/ 0 h 1139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895850" h="1139190">
                  <a:moveTo>
                    <a:pt x="0" y="1139190"/>
                  </a:moveTo>
                  <a:lnTo>
                    <a:pt x="453390" y="1139190"/>
                  </a:lnTo>
                  <a:lnTo>
                    <a:pt x="453390" y="1082040"/>
                  </a:lnTo>
                  <a:lnTo>
                    <a:pt x="659130" y="1082040"/>
                  </a:lnTo>
                  <a:lnTo>
                    <a:pt x="659130" y="1066800"/>
                  </a:lnTo>
                  <a:lnTo>
                    <a:pt x="784860" y="1066800"/>
                  </a:lnTo>
                  <a:lnTo>
                    <a:pt x="784860" y="1055370"/>
                  </a:lnTo>
                  <a:lnTo>
                    <a:pt x="849630" y="1055370"/>
                  </a:lnTo>
                  <a:lnTo>
                    <a:pt x="849630" y="1040130"/>
                  </a:lnTo>
                  <a:lnTo>
                    <a:pt x="975360" y="1040130"/>
                  </a:lnTo>
                  <a:lnTo>
                    <a:pt x="1002030" y="1040130"/>
                  </a:lnTo>
                  <a:lnTo>
                    <a:pt x="1021080" y="1021080"/>
                  </a:lnTo>
                  <a:lnTo>
                    <a:pt x="1032510" y="1009650"/>
                  </a:lnTo>
                  <a:lnTo>
                    <a:pt x="1120140" y="1009650"/>
                  </a:lnTo>
                  <a:lnTo>
                    <a:pt x="1120140" y="971550"/>
                  </a:lnTo>
                  <a:lnTo>
                    <a:pt x="1215390" y="971550"/>
                  </a:lnTo>
                  <a:lnTo>
                    <a:pt x="1215390" y="925830"/>
                  </a:lnTo>
                  <a:lnTo>
                    <a:pt x="1356360" y="925830"/>
                  </a:lnTo>
                  <a:lnTo>
                    <a:pt x="1356360" y="876300"/>
                  </a:lnTo>
                  <a:lnTo>
                    <a:pt x="1455420" y="876300"/>
                  </a:lnTo>
                  <a:lnTo>
                    <a:pt x="1455420" y="815340"/>
                  </a:lnTo>
                  <a:lnTo>
                    <a:pt x="1569720" y="815340"/>
                  </a:lnTo>
                  <a:lnTo>
                    <a:pt x="1569720" y="784860"/>
                  </a:lnTo>
                  <a:lnTo>
                    <a:pt x="1695450" y="784860"/>
                  </a:lnTo>
                  <a:lnTo>
                    <a:pt x="1695450" y="784860"/>
                  </a:lnTo>
                  <a:lnTo>
                    <a:pt x="1695450" y="742950"/>
                  </a:lnTo>
                  <a:lnTo>
                    <a:pt x="1794510" y="742950"/>
                  </a:lnTo>
                  <a:lnTo>
                    <a:pt x="1794510" y="723900"/>
                  </a:lnTo>
                  <a:lnTo>
                    <a:pt x="1851660" y="723900"/>
                  </a:lnTo>
                  <a:lnTo>
                    <a:pt x="1851660" y="670560"/>
                  </a:lnTo>
                  <a:lnTo>
                    <a:pt x="1946910" y="670560"/>
                  </a:lnTo>
                  <a:lnTo>
                    <a:pt x="1946910" y="643890"/>
                  </a:lnTo>
                  <a:lnTo>
                    <a:pt x="2049780" y="643890"/>
                  </a:lnTo>
                  <a:lnTo>
                    <a:pt x="2049780" y="643890"/>
                  </a:lnTo>
                  <a:lnTo>
                    <a:pt x="2049780" y="617220"/>
                  </a:lnTo>
                  <a:lnTo>
                    <a:pt x="2400300" y="617220"/>
                  </a:lnTo>
                  <a:lnTo>
                    <a:pt x="2400300" y="598170"/>
                  </a:lnTo>
                  <a:lnTo>
                    <a:pt x="2465070" y="598170"/>
                  </a:lnTo>
                  <a:lnTo>
                    <a:pt x="2465070" y="579120"/>
                  </a:lnTo>
                  <a:lnTo>
                    <a:pt x="2705100" y="579120"/>
                  </a:lnTo>
                  <a:lnTo>
                    <a:pt x="2705100" y="560070"/>
                  </a:lnTo>
                  <a:lnTo>
                    <a:pt x="2918460" y="560070"/>
                  </a:lnTo>
                  <a:lnTo>
                    <a:pt x="2918460" y="525780"/>
                  </a:lnTo>
                  <a:lnTo>
                    <a:pt x="2987040" y="525780"/>
                  </a:lnTo>
                  <a:lnTo>
                    <a:pt x="2987040" y="491490"/>
                  </a:lnTo>
                  <a:lnTo>
                    <a:pt x="3169920" y="491490"/>
                  </a:lnTo>
                  <a:lnTo>
                    <a:pt x="3169920" y="491490"/>
                  </a:lnTo>
                  <a:lnTo>
                    <a:pt x="3185160" y="476250"/>
                  </a:lnTo>
                  <a:lnTo>
                    <a:pt x="3326130" y="476250"/>
                  </a:lnTo>
                  <a:lnTo>
                    <a:pt x="3337560" y="464820"/>
                  </a:lnTo>
                  <a:lnTo>
                    <a:pt x="3375660" y="464820"/>
                  </a:lnTo>
                  <a:lnTo>
                    <a:pt x="3375660" y="422910"/>
                  </a:lnTo>
                  <a:lnTo>
                    <a:pt x="3413760" y="422910"/>
                  </a:lnTo>
                  <a:lnTo>
                    <a:pt x="3413760" y="422910"/>
                  </a:lnTo>
                  <a:lnTo>
                    <a:pt x="3440430" y="396240"/>
                  </a:lnTo>
                  <a:lnTo>
                    <a:pt x="3440430" y="350520"/>
                  </a:lnTo>
                  <a:lnTo>
                    <a:pt x="3600450" y="350520"/>
                  </a:lnTo>
                  <a:lnTo>
                    <a:pt x="3600450" y="316230"/>
                  </a:lnTo>
                  <a:lnTo>
                    <a:pt x="3691890" y="316230"/>
                  </a:lnTo>
                  <a:lnTo>
                    <a:pt x="3691890" y="316230"/>
                  </a:lnTo>
                  <a:lnTo>
                    <a:pt x="3867150" y="316230"/>
                  </a:lnTo>
                  <a:lnTo>
                    <a:pt x="3867150" y="259080"/>
                  </a:lnTo>
                  <a:lnTo>
                    <a:pt x="3905250" y="259080"/>
                  </a:lnTo>
                  <a:lnTo>
                    <a:pt x="3905250" y="217170"/>
                  </a:lnTo>
                  <a:lnTo>
                    <a:pt x="4065270" y="217170"/>
                  </a:lnTo>
                  <a:lnTo>
                    <a:pt x="4065270" y="179070"/>
                  </a:lnTo>
                  <a:lnTo>
                    <a:pt x="4183380" y="179070"/>
                  </a:lnTo>
                  <a:lnTo>
                    <a:pt x="4183380" y="171450"/>
                  </a:lnTo>
                  <a:lnTo>
                    <a:pt x="4335780" y="171450"/>
                  </a:lnTo>
                  <a:lnTo>
                    <a:pt x="4335780" y="121920"/>
                  </a:lnTo>
                  <a:lnTo>
                    <a:pt x="4358640" y="121920"/>
                  </a:lnTo>
                  <a:lnTo>
                    <a:pt x="4358640" y="80010"/>
                  </a:lnTo>
                  <a:lnTo>
                    <a:pt x="4400550" y="80010"/>
                  </a:lnTo>
                  <a:lnTo>
                    <a:pt x="4400550" y="41910"/>
                  </a:lnTo>
                  <a:lnTo>
                    <a:pt x="4499610" y="41910"/>
                  </a:lnTo>
                  <a:lnTo>
                    <a:pt x="4499610" y="22860"/>
                  </a:lnTo>
                  <a:lnTo>
                    <a:pt x="4701540" y="22860"/>
                  </a:lnTo>
                  <a:lnTo>
                    <a:pt x="4701540" y="0"/>
                  </a:lnTo>
                  <a:lnTo>
                    <a:pt x="4895850" y="0"/>
                  </a:lnTo>
                </a:path>
              </a:pathLst>
            </a:custGeom>
            <a:noFill/>
            <a:ln w="28575">
              <a:solidFill>
                <a:schemeClr val="accent1"/>
              </a:solidFill>
              <a:miter lim="800000"/>
              <a:headEnd/>
              <a:tailEnd/>
            </a:ln>
          </p:spPr>
          <p:txBody>
            <a:bodyPr rtlCol="0" anchor="ctr"/>
            <a:lstStyle/>
            <a:p>
              <a:pPr algn="ctr"/>
              <a:endParaRPr lang="en-US" dirty="0"/>
            </a:p>
          </p:txBody>
        </p:sp>
        <p:sp>
          <p:nvSpPr>
            <p:cNvPr id="13" name="Freeform: Shape 12">
              <a:extLst>
                <a:ext uri="{FF2B5EF4-FFF2-40B4-BE49-F238E27FC236}">
                  <a16:creationId xmlns:a16="http://schemas.microsoft.com/office/drawing/2014/main" id="{343C048E-426B-4A5F-A00E-5E90CC6148BA}"/>
                </a:ext>
              </a:extLst>
            </p:cNvPr>
            <p:cNvSpPr/>
            <p:nvPr/>
          </p:nvSpPr>
          <p:spPr bwMode="auto">
            <a:xfrm>
              <a:off x="7124700" y="4591050"/>
              <a:ext cx="4907280" cy="864870"/>
            </a:xfrm>
            <a:custGeom>
              <a:avLst/>
              <a:gdLst>
                <a:gd name="connsiteX0" fmla="*/ 0 w 4907280"/>
                <a:gd name="connsiteY0" fmla="*/ 864870 h 864870"/>
                <a:gd name="connsiteX1" fmla="*/ 689610 w 4907280"/>
                <a:gd name="connsiteY1" fmla="*/ 864870 h 864870"/>
                <a:gd name="connsiteX2" fmla="*/ 689610 w 4907280"/>
                <a:gd name="connsiteY2" fmla="*/ 845820 h 864870"/>
                <a:gd name="connsiteX3" fmla="*/ 956310 w 4907280"/>
                <a:gd name="connsiteY3" fmla="*/ 845820 h 864870"/>
                <a:gd name="connsiteX4" fmla="*/ 956310 w 4907280"/>
                <a:gd name="connsiteY4" fmla="*/ 792480 h 864870"/>
                <a:gd name="connsiteX5" fmla="*/ 1188720 w 4907280"/>
                <a:gd name="connsiteY5" fmla="*/ 792480 h 864870"/>
                <a:gd name="connsiteX6" fmla="*/ 1188720 w 4907280"/>
                <a:gd name="connsiteY6" fmla="*/ 769620 h 864870"/>
                <a:gd name="connsiteX7" fmla="*/ 1447800 w 4907280"/>
                <a:gd name="connsiteY7" fmla="*/ 769620 h 864870"/>
                <a:gd name="connsiteX8" fmla="*/ 1447800 w 4907280"/>
                <a:gd name="connsiteY8" fmla="*/ 731520 h 864870"/>
                <a:gd name="connsiteX9" fmla="*/ 1664970 w 4907280"/>
                <a:gd name="connsiteY9" fmla="*/ 731520 h 864870"/>
                <a:gd name="connsiteX10" fmla="*/ 1664970 w 4907280"/>
                <a:gd name="connsiteY10" fmla="*/ 712470 h 864870"/>
                <a:gd name="connsiteX11" fmla="*/ 1729740 w 4907280"/>
                <a:gd name="connsiteY11" fmla="*/ 712470 h 864870"/>
                <a:gd name="connsiteX12" fmla="*/ 1729740 w 4907280"/>
                <a:gd name="connsiteY12" fmla="*/ 666750 h 864870"/>
                <a:gd name="connsiteX13" fmla="*/ 1927860 w 4907280"/>
                <a:gd name="connsiteY13" fmla="*/ 666750 h 864870"/>
                <a:gd name="connsiteX14" fmla="*/ 1927860 w 4907280"/>
                <a:gd name="connsiteY14" fmla="*/ 624840 h 864870"/>
                <a:gd name="connsiteX15" fmla="*/ 2385060 w 4907280"/>
                <a:gd name="connsiteY15" fmla="*/ 624840 h 864870"/>
                <a:gd name="connsiteX16" fmla="*/ 2385060 w 4907280"/>
                <a:gd name="connsiteY16" fmla="*/ 605790 h 864870"/>
                <a:gd name="connsiteX17" fmla="*/ 2491740 w 4907280"/>
                <a:gd name="connsiteY17" fmla="*/ 605790 h 864870"/>
                <a:gd name="connsiteX18" fmla="*/ 2491740 w 4907280"/>
                <a:gd name="connsiteY18" fmla="*/ 582930 h 864870"/>
                <a:gd name="connsiteX19" fmla="*/ 2663190 w 4907280"/>
                <a:gd name="connsiteY19" fmla="*/ 582930 h 864870"/>
                <a:gd name="connsiteX20" fmla="*/ 2663190 w 4907280"/>
                <a:gd name="connsiteY20" fmla="*/ 579120 h 864870"/>
                <a:gd name="connsiteX21" fmla="*/ 2766060 w 4907280"/>
                <a:gd name="connsiteY21" fmla="*/ 579120 h 864870"/>
                <a:gd name="connsiteX22" fmla="*/ 2766060 w 4907280"/>
                <a:gd name="connsiteY22" fmla="*/ 560070 h 864870"/>
                <a:gd name="connsiteX23" fmla="*/ 2910840 w 4907280"/>
                <a:gd name="connsiteY23" fmla="*/ 560070 h 864870"/>
                <a:gd name="connsiteX24" fmla="*/ 2910840 w 4907280"/>
                <a:gd name="connsiteY24" fmla="*/ 537210 h 864870"/>
                <a:gd name="connsiteX25" fmla="*/ 3006090 w 4907280"/>
                <a:gd name="connsiteY25" fmla="*/ 537210 h 864870"/>
                <a:gd name="connsiteX26" fmla="*/ 3006090 w 4907280"/>
                <a:gd name="connsiteY26" fmla="*/ 510540 h 864870"/>
                <a:gd name="connsiteX27" fmla="*/ 3390900 w 4907280"/>
                <a:gd name="connsiteY27" fmla="*/ 510540 h 864870"/>
                <a:gd name="connsiteX28" fmla="*/ 3390900 w 4907280"/>
                <a:gd name="connsiteY28" fmla="*/ 499110 h 864870"/>
                <a:gd name="connsiteX29" fmla="*/ 3440430 w 4907280"/>
                <a:gd name="connsiteY29" fmla="*/ 499110 h 864870"/>
                <a:gd name="connsiteX30" fmla="*/ 3440430 w 4907280"/>
                <a:gd name="connsiteY30" fmla="*/ 438150 h 864870"/>
                <a:gd name="connsiteX31" fmla="*/ 3665220 w 4907280"/>
                <a:gd name="connsiteY31" fmla="*/ 438150 h 864870"/>
                <a:gd name="connsiteX32" fmla="*/ 3665220 w 4907280"/>
                <a:gd name="connsiteY32" fmla="*/ 438150 h 864870"/>
                <a:gd name="connsiteX33" fmla="*/ 3745230 w 4907280"/>
                <a:gd name="connsiteY33" fmla="*/ 438150 h 864870"/>
                <a:gd name="connsiteX34" fmla="*/ 3745230 w 4907280"/>
                <a:gd name="connsiteY34" fmla="*/ 407670 h 864870"/>
                <a:gd name="connsiteX35" fmla="*/ 3878580 w 4907280"/>
                <a:gd name="connsiteY35" fmla="*/ 407670 h 864870"/>
                <a:gd name="connsiteX36" fmla="*/ 3878580 w 4907280"/>
                <a:gd name="connsiteY36" fmla="*/ 316230 h 864870"/>
                <a:gd name="connsiteX37" fmla="*/ 3905250 w 4907280"/>
                <a:gd name="connsiteY37" fmla="*/ 316230 h 864870"/>
                <a:gd name="connsiteX38" fmla="*/ 3905250 w 4907280"/>
                <a:gd name="connsiteY38" fmla="*/ 266700 h 864870"/>
                <a:gd name="connsiteX39" fmla="*/ 3962400 w 4907280"/>
                <a:gd name="connsiteY39" fmla="*/ 266700 h 864870"/>
                <a:gd name="connsiteX40" fmla="*/ 3962400 w 4907280"/>
                <a:gd name="connsiteY40" fmla="*/ 247650 h 864870"/>
                <a:gd name="connsiteX41" fmla="*/ 4057650 w 4907280"/>
                <a:gd name="connsiteY41" fmla="*/ 247650 h 864870"/>
                <a:gd name="connsiteX42" fmla="*/ 4057650 w 4907280"/>
                <a:gd name="connsiteY42" fmla="*/ 236220 h 864870"/>
                <a:gd name="connsiteX43" fmla="*/ 4095750 w 4907280"/>
                <a:gd name="connsiteY43" fmla="*/ 236220 h 864870"/>
                <a:gd name="connsiteX44" fmla="*/ 4095750 w 4907280"/>
                <a:gd name="connsiteY44" fmla="*/ 209550 h 864870"/>
                <a:gd name="connsiteX45" fmla="*/ 4267200 w 4907280"/>
                <a:gd name="connsiteY45" fmla="*/ 209550 h 864870"/>
                <a:gd name="connsiteX46" fmla="*/ 4267200 w 4907280"/>
                <a:gd name="connsiteY46" fmla="*/ 182880 h 864870"/>
                <a:gd name="connsiteX47" fmla="*/ 4305300 w 4907280"/>
                <a:gd name="connsiteY47" fmla="*/ 182880 h 864870"/>
                <a:gd name="connsiteX48" fmla="*/ 4305300 w 4907280"/>
                <a:gd name="connsiteY48" fmla="*/ 144780 h 864870"/>
                <a:gd name="connsiteX49" fmla="*/ 4343400 w 4907280"/>
                <a:gd name="connsiteY49" fmla="*/ 144780 h 864870"/>
                <a:gd name="connsiteX50" fmla="*/ 4343400 w 4907280"/>
                <a:gd name="connsiteY50" fmla="*/ 87630 h 864870"/>
                <a:gd name="connsiteX51" fmla="*/ 4400550 w 4907280"/>
                <a:gd name="connsiteY51" fmla="*/ 87630 h 864870"/>
                <a:gd name="connsiteX52" fmla="*/ 4400550 w 4907280"/>
                <a:gd name="connsiteY52" fmla="*/ 87630 h 864870"/>
                <a:gd name="connsiteX53" fmla="*/ 4484370 w 4907280"/>
                <a:gd name="connsiteY53" fmla="*/ 87630 h 864870"/>
                <a:gd name="connsiteX54" fmla="*/ 4484370 w 4907280"/>
                <a:gd name="connsiteY54" fmla="*/ 30480 h 864870"/>
                <a:gd name="connsiteX55" fmla="*/ 4827270 w 4907280"/>
                <a:gd name="connsiteY55" fmla="*/ 30480 h 864870"/>
                <a:gd name="connsiteX56" fmla="*/ 4827270 w 4907280"/>
                <a:gd name="connsiteY56" fmla="*/ 0 h 864870"/>
                <a:gd name="connsiteX57" fmla="*/ 4907280 w 4907280"/>
                <a:gd name="connsiteY57" fmla="*/ 0 h 864870"/>
                <a:gd name="connsiteX0" fmla="*/ 0 w 4907280"/>
                <a:gd name="connsiteY0" fmla="*/ 864870 h 864870"/>
                <a:gd name="connsiteX1" fmla="*/ 689610 w 4907280"/>
                <a:gd name="connsiteY1" fmla="*/ 864870 h 864870"/>
                <a:gd name="connsiteX2" fmla="*/ 689610 w 4907280"/>
                <a:gd name="connsiteY2" fmla="*/ 845820 h 864870"/>
                <a:gd name="connsiteX3" fmla="*/ 956310 w 4907280"/>
                <a:gd name="connsiteY3" fmla="*/ 845820 h 864870"/>
                <a:gd name="connsiteX4" fmla="*/ 956310 w 4907280"/>
                <a:gd name="connsiteY4" fmla="*/ 792480 h 864870"/>
                <a:gd name="connsiteX5" fmla="*/ 1188720 w 4907280"/>
                <a:gd name="connsiteY5" fmla="*/ 792480 h 864870"/>
                <a:gd name="connsiteX6" fmla="*/ 1188720 w 4907280"/>
                <a:gd name="connsiteY6" fmla="*/ 769620 h 864870"/>
                <a:gd name="connsiteX7" fmla="*/ 1447800 w 4907280"/>
                <a:gd name="connsiteY7" fmla="*/ 769620 h 864870"/>
                <a:gd name="connsiteX8" fmla="*/ 1447800 w 4907280"/>
                <a:gd name="connsiteY8" fmla="*/ 731520 h 864870"/>
                <a:gd name="connsiteX9" fmla="*/ 1664970 w 4907280"/>
                <a:gd name="connsiteY9" fmla="*/ 731520 h 864870"/>
                <a:gd name="connsiteX10" fmla="*/ 1664970 w 4907280"/>
                <a:gd name="connsiteY10" fmla="*/ 712470 h 864870"/>
                <a:gd name="connsiteX11" fmla="*/ 1729740 w 4907280"/>
                <a:gd name="connsiteY11" fmla="*/ 712470 h 864870"/>
                <a:gd name="connsiteX12" fmla="*/ 1729740 w 4907280"/>
                <a:gd name="connsiteY12" fmla="*/ 666750 h 864870"/>
                <a:gd name="connsiteX13" fmla="*/ 1927860 w 4907280"/>
                <a:gd name="connsiteY13" fmla="*/ 666750 h 864870"/>
                <a:gd name="connsiteX14" fmla="*/ 1927860 w 4907280"/>
                <a:gd name="connsiteY14" fmla="*/ 624840 h 864870"/>
                <a:gd name="connsiteX15" fmla="*/ 2385060 w 4907280"/>
                <a:gd name="connsiteY15" fmla="*/ 624840 h 864870"/>
                <a:gd name="connsiteX16" fmla="*/ 2385060 w 4907280"/>
                <a:gd name="connsiteY16" fmla="*/ 605790 h 864870"/>
                <a:gd name="connsiteX17" fmla="*/ 2491740 w 4907280"/>
                <a:gd name="connsiteY17" fmla="*/ 605790 h 864870"/>
                <a:gd name="connsiteX18" fmla="*/ 2491740 w 4907280"/>
                <a:gd name="connsiteY18" fmla="*/ 582930 h 864870"/>
                <a:gd name="connsiteX19" fmla="*/ 2663190 w 4907280"/>
                <a:gd name="connsiteY19" fmla="*/ 582930 h 864870"/>
                <a:gd name="connsiteX20" fmla="*/ 2663190 w 4907280"/>
                <a:gd name="connsiteY20" fmla="*/ 579120 h 864870"/>
                <a:gd name="connsiteX21" fmla="*/ 2766060 w 4907280"/>
                <a:gd name="connsiteY21" fmla="*/ 579120 h 864870"/>
                <a:gd name="connsiteX22" fmla="*/ 2766060 w 4907280"/>
                <a:gd name="connsiteY22" fmla="*/ 560070 h 864870"/>
                <a:gd name="connsiteX23" fmla="*/ 2910840 w 4907280"/>
                <a:gd name="connsiteY23" fmla="*/ 560070 h 864870"/>
                <a:gd name="connsiteX24" fmla="*/ 2910840 w 4907280"/>
                <a:gd name="connsiteY24" fmla="*/ 537210 h 864870"/>
                <a:gd name="connsiteX25" fmla="*/ 3006090 w 4907280"/>
                <a:gd name="connsiteY25" fmla="*/ 537210 h 864870"/>
                <a:gd name="connsiteX26" fmla="*/ 3006090 w 4907280"/>
                <a:gd name="connsiteY26" fmla="*/ 510540 h 864870"/>
                <a:gd name="connsiteX27" fmla="*/ 3390900 w 4907280"/>
                <a:gd name="connsiteY27" fmla="*/ 510540 h 864870"/>
                <a:gd name="connsiteX28" fmla="*/ 3390900 w 4907280"/>
                <a:gd name="connsiteY28" fmla="*/ 499110 h 864870"/>
                <a:gd name="connsiteX29" fmla="*/ 3440430 w 4907280"/>
                <a:gd name="connsiteY29" fmla="*/ 499110 h 864870"/>
                <a:gd name="connsiteX30" fmla="*/ 3440430 w 4907280"/>
                <a:gd name="connsiteY30" fmla="*/ 438150 h 864870"/>
                <a:gd name="connsiteX31" fmla="*/ 3665220 w 4907280"/>
                <a:gd name="connsiteY31" fmla="*/ 438150 h 864870"/>
                <a:gd name="connsiteX32" fmla="*/ 3665220 w 4907280"/>
                <a:gd name="connsiteY32" fmla="*/ 438150 h 864870"/>
                <a:gd name="connsiteX33" fmla="*/ 3745230 w 4907280"/>
                <a:gd name="connsiteY33" fmla="*/ 438150 h 864870"/>
                <a:gd name="connsiteX34" fmla="*/ 3745230 w 4907280"/>
                <a:gd name="connsiteY34" fmla="*/ 407670 h 864870"/>
                <a:gd name="connsiteX35" fmla="*/ 3878580 w 4907280"/>
                <a:gd name="connsiteY35" fmla="*/ 407670 h 864870"/>
                <a:gd name="connsiteX36" fmla="*/ 3878580 w 4907280"/>
                <a:gd name="connsiteY36" fmla="*/ 316230 h 864870"/>
                <a:gd name="connsiteX37" fmla="*/ 3905250 w 4907280"/>
                <a:gd name="connsiteY37" fmla="*/ 316230 h 864870"/>
                <a:gd name="connsiteX38" fmla="*/ 3905250 w 4907280"/>
                <a:gd name="connsiteY38" fmla="*/ 266700 h 864870"/>
                <a:gd name="connsiteX39" fmla="*/ 3962400 w 4907280"/>
                <a:gd name="connsiteY39" fmla="*/ 266700 h 864870"/>
                <a:gd name="connsiteX40" fmla="*/ 3962400 w 4907280"/>
                <a:gd name="connsiteY40" fmla="*/ 247650 h 864870"/>
                <a:gd name="connsiteX41" fmla="*/ 4057650 w 4907280"/>
                <a:gd name="connsiteY41" fmla="*/ 247650 h 864870"/>
                <a:gd name="connsiteX42" fmla="*/ 4057650 w 4907280"/>
                <a:gd name="connsiteY42" fmla="*/ 236220 h 864870"/>
                <a:gd name="connsiteX43" fmla="*/ 4095750 w 4907280"/>
                <a:gd name="connsiteY43" fmla="*/ 236220 h 864870"/>
                <a:gd name="connsiteX44" fmla="*/ 4095750 w 4907280"/>
                <a:gd name="connsiteY44" fmla="*/ 209550 h 864870"/>
                <a:gd name="connsiteX45" fmla="*/ 4267200 w 4907280"/>
                <a:gd name="connsiteY45" fmla="*/ 209550 h 864870"/>
                <a:gd name="connsiteX46" fmla="*/ 4267200 w 4907280"/>
                <a:gd name="connsiteY46" fmla="*/ 182880 h 864870"/>
                <a:gd name="connsiteX47" fmla="*/ 4305300 w 4907280"/>
                <a:gd name="connsiteY47" fmla="*/ 182880 h 864870"/>
                <a:gd name="connsiteX48" fmla="*/ 4305300 w 4907280"/>
                <a:gd name="connsiteY48" fmla="*/ 144780 h 864870"/>
                <a:gd name="connsiteX49" fmla="*/ 4343400 w 4907280"/>
                <a:gd name="connsiteY49" fmla="*/ 144780 h 864870"/>
                <a:gd name="connsiteX50" fmla="*/ 4343400 w 4907280"/>
                <a:gd name="connsiteY50" fmla="*/ 87630 h 864870"/>
                <a:gd name="connsiteX51" fmla="*/ 4400550 w 4907280"/>
                <a:gd name="connsiteY51" fmla="*/ 87630 h 864870"/>
                <a:gd name="connsiteX52" fmla="*/ 4400550 w 4907280"/>
                <a:gd name="connsiteY52" fmla="*/ 60960 h 864870"/>
                <a:gd name="connsiteX53" fmla="*/ 4484370 w 4907280"/>
                <a:gd name="connsiteY53" fmla="*/ 87630 h 864870"/>
                <a:gd name="connsiteX54" fmla="*/ 4484370 w 4907280"/>
                <a:gd name="connsiteY54" fmla="*/ 30480 h 864870"/>
                <a:gd name="connsiteX55" fmla="*/ 4827270 w 4907280"/>
                <a:gd name="connsiteY55" fmla="*/ 30480 h 864870"/>
                <a:gd name="connsiteX56" fmla="*/ 4827270 w 4907280"/>
                <a:gd name="connsiteY56" fmla="*/ 0 h 864870"/>
                <a:gd name="connsiteX57" fmla="*/ 4907280 w 4907280"/>
                <a:gd name="connsiteY57" fmla="*/ 0 h 864870"/>
                <a:gd name="connsiteX0" fmla="*/ 0 w 4907280"/>
                <a:gd name="connsiteY0" fmla="*/ 864870 h 864870"/>
                <a:gd name="connsiteX1" fmla="*/ 689610 w 4907280"/>
                <a:gd name="connsiteY1" fmla="*/ 864870 h 864870"/>
                <a:gd name="connsiteX2" fmla="*/ 689610 w 4907280"/>
                <a:gd name="connsiteY2" fmla="*/ 845820 h 864870"/>
                <a:gd name="connsiteX3" fmla="*/ 956310 w 4907280"/>
                <a:gd name="connsiteY3" fmla="*/ 845820 h 864870"/>
                <a:gd name="connsiteX4" fmla="*/ 956310 w 4907280"/>
                <a:gd name="connsiteY4" fmla="*/ 792480 h 864870"/>
                <a:gd name="connsiteX5" fmla="*/ 1188720 w 4907280"/>
                <a:gd name="connsiteY5" fmla="*/ 792480 h 864870"/>
                <a:gd name="connsiteX6" fmla="*/ 1188720 w 4907280"/>
                <a:gd name="connsiteY6" fmla="*/ 769620 h 864870"/>
                <a:gd name="connsiteX7" fmla="*/ 1447800 w 4907280"/>
                <a:gd name="connsiteY7" fmla="*/ 769620 h 864870"/>
                <a:gd name="connsiteX8" fmla="*/ 1447800 w 4907280"/>
                <a:gd name="connsiteY8" fmla="*/ 731520 h 864870"/>
                <a:gd name="connsiteX9" fmla="*/ 1664970 w 4907280"/>
                <a:gd name="connsiteY9" fmla="*/ 731520 h 864870"/>
                <a:gd name="connsiteX10" fmla="*/ 1664970 w 4907280"/>
                <a:gd name="connsiteY10" fmla="*/ 712470 h 864870"/>
                <a:gd name="connsiteX11" fmla="*/ 1729740 w 4907280"/>
                <a:gd name="connsiteY11" fmla="*/ 712470 h 864870"/>
                <a:gd name="connsiteX12" fmla="*/ 1729740 w 4907280"/>
                <a:gd name="connsiteY12" fmla="*/ 666750 h 864870"/>
                <a:gd name="connsiteX13" fmla="*/ 1927860 w 4907280"/>
                <a:gd name="connsiteY13" fmla="*/ 666750 h 864870"/>
                <a:gd name="connsiteX14" fmla="*/ 1927860 w 4907280"/>
                <a:gd name="connsiteY14" fmla="*/ 624840 h 864870"/>
                <a:gd name="connsiteX15" fmla="*/ 2385060 w 4907280"/>
                <a:gd name="connsiteY15" fmla="*/ 624840 h 864870"/>
                <a:gd name="connsiteX16" fmla="*/ 2385060 w 4907280"/>
                <a:gd name="connsiteY16" fmla="*/ 605790 h 864870"/>
                <a:gd name="connsiteX17" fmla="*/ 2491740 w 4907280"/>
                <a:gd name="connsiteY17" fmla="*/ 605790 h 864870"/>
                <a:gd name="connsiteX18" fmla="*/ 2491740 w 4907280"/>
                <a:gd name="connsiteY18" fmla="*/ 582930 h 864870"/>
                <a:gd name="connsiteX19" fmla="*/ 2663190 w 4907280"/>
                <a:gd name="connsiteY19" fmla="*/ 582930 h 864870"/>
                <a:gd name="connsiteX20" fmla="*/ 2663190 w 4907280"/>
                <a:gd name="connsiteY20" fmla="*/ 579120 h 864870"/>
                <a:gd name="connsiteX21" fmla="*/ 2766060 w 4907280"/>
                <a:gd name="connsiteY21" fmla="*/ 579120 h 864870"/>
                <a:gd name="connsiteX22" fmla="*/ 2766060 w 4907280"/>
                <a:gd name="connsiteY22" fmla="*/ 560070 h 864870"/>
                <a:gd name="connsiteX23" fmla="*/ 2910840 w 4907280"/>
                <a:gd name="connsiteY23" fmla="*/ 560070 h 864870"/>
                <a:gd name="connsiteX24" fmla="*/ 2910840 w 4907280"/>
                <a:gd name="connsiteY24" fmla="*/ 537210 h 864870"/>
                <a:gd name="connsiteX25" fmla="*/ 3006090 w 4907280"/>
                <a:gd name="connsiteY25" fmla="*/ 537210 h 864870"/>
                <a:gd name="connsiteX26" fmla="*/ 3006090 w 4907280"/>
                <a:gd name="connsiteY26" fmla="*/ 510540 h 864870"/>
                <a:gd name="connsiteX27" fmla="*/ 3390900 w 4907280"/>
                <a:gd name="connsiteY27" fmla="*/ 510540 h 864870"/>
                <a:gd name="connsiteX28" fmla="*/ 3390900 w 4907280"/>
                <a:gd name="connsiteY28" fmla="*/ 499110 h 864870"/>
                <a:gd name="connsiteX29" fmla="*/ 3440430 w 4907280"/>
                <a:gd name="connsiteY29" fmla="*/ 499110 h 864870"/>
                <a:gd name="connsiteX30" fmla="*/ 3440430 w 4907280"/>
                <a:gd name="connsiteY30" fmla="*/ 438150 h 864870"/>
                <a:gd name="connsiteX31" fmla="*/ 3665220 w 4907280"/>
                <a:gd name="connsiteY31" fmla="*/ 438150 h 864870"/>
                <a:gd name="connsiteX32" fmla="*/ 3665220 w 4907280"/>
                <a:gd name="connsiteY32" fmla="*/ 438150 h 864870"/>
                <a:gd name="connsiteX33" fmla="*/ 3745230 w 4907280"/>
                <a:gd name="connsiteY33" fmla="*/ 438150 h 864870"/>
                <a:gd name="connsiteX34" fmla="*/ 3745230 w 4907280"/>
                <a:gd name="connsiteY34" fmla="*/ 407670 h 864870"/>
                <a:gd name="connsiteX35" fmla="*/ 3878580 w 4907280"/>
                <a:gd name="connsiteY35" fmla="*/ 407670 h 864870"/>
                <a:gd name="connsiteX36" fmla="*/ 3878580 w 4907280"/>
                <a:gd name="connsiteY36" fmla="*/ 316230 h 864870"/>
                <a:gd name="connsiteX37" fmla="*/ 3905250 w 4907280"/>
                <a:gd name="connsiteY37" fmla="*/ 316230 h 864870"/>
                <a:gd name="connsiteX38" fmla="*/ 3905250 w 4907280"/>
                <a:gd name="connsiteY38" fmla="*/ 266700 h 864870"/>
                <a:gd name="connsiteX39" fmla="*/ 3962400 w 4907280"/>
                <a:gd name="connsiteY39" fmla="*/ 266700 h 864870"/>
                <a:gd name="connsiteX40" fmla="*/ 3962400 w 4907280"/>
                <a:gd name="connsiteY40" fmla="*/ 247650 h 864870"/>
                <a:gd name="connsiteX41" fmla="*/ 4057650 w 4907280"/>
                <a:gd name="connsiteY41" fmla="*/ 247650 h 864870"/>
                <a:gd name="connsiteX42" fmla="*/ 4057650 w 4907280"/>
                <a:gd name="connsiteY42" fmla="*/ 236220 h 864870"/>
                <a:gd name="connsiteX43" fmla="*/ 4095750 w 4907280"/>
                <a:gd name="connsiteY43" fmla="*/ 236220 h 864870"/>
                <a:gd name="connsiteX44" fmla="*/ 4095750 w 4907280"/>
                <a:gd name="connsiteY44" fmla="*/ 209550 h 864870"/>
                <a:gd name="connsiteX45" fmla="*/ 4267200 w 4907280"/>
                <a:gd name="connsiteY45" fmla="*/ 209550 h 864870"/>
                <a:gd name="connsiteX46" fmla="*/ 4267200 w 4907280"/>
                <a:gd name="connsiteY46" fmla="*/ 182880 h 864870"/>
                <a:gd name="connsiteX47" fmla="*/ 4305300 w 4907280"/>
                <a:gd name="connsiteY47" fmla="*/ 182880 h 864870"/>
                <a:gd name="connsiteX48" fmla="*/ 4305300 w 4907280"/>
                <a:gd name="connsiteY48" fmla="*/ 144780 h 864870"/>
                <a:gd name="connsiteX49" fmla="*/ 4343400 w 4907280"/>
                <a:gd name="connsiteY49" fmla="*/ 144780 h 864870"/>
                <a:gd name="connsiteX50" fmla="*/ 4343400 w 4907280"/>
                <a:gd name="connsiteY50" fmla="*/ 87630 h 864870"/>
                <a:gd name="connsiteX51" fmla="*/ 4400550 w 4907280"/>
                <a:gd name="connsiteY51" fmla="*/ 87630 h 864870"/>
                <a:gd name="connsiteX52" fmla="*/ 4400550 w 4907280"/>
                <a:gd name="connsiteY52" fmla="*/ 60960 h 864870"/>
                <a:gd name="connsiteX53" fmla="*/ 4484370 w 4907280"/>
                <a:gd name="connsiteY53" fmla="*/ 60960 h 864870"/>
                <a:gd name="connsiteX54" fmla="*/ 4484370 w 4907280"/>
                <a:gd name="connsiteY54" fmla="*/ 30480 h 864870"/>
                <a:gd name="connsiteX55" fmla="*/ 4827270 w 4907280"/>
                <a:gd name="connsiteY55" fmla="*/ 30480 h 864870"/>
                <a:gd name="connsiteX56" fmla="*/ 4827270 w 4907280"/>
                <a:gd name="connsiteY56" fmla="*/ 0 h 864870"/>
                <a:gd name="connsiteX57" fmla="*/ 4907280 w 4907280"/>
                <a:gd name="connsiteY57" fmla="*/ 0 h 864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907280" h="864870">
                  <a:moveTo>
                    <a:pt x="0" y="864870"/>
                  </a:moveTo>
                  <a:lnTo>
                    <a:pt x="689610" y="864870"/>
                  </a:lnTo>
                  <a:lnTo>
                    <a:pt x="689610" y="845820"/>
                  </a:lnTo>
                  <a:lnTo>
                    <a:pt x="956310" y="845820"/>
                  </a:lnTo>
                  <a:lnTo>
                    <a:pt x="956310" y="792480"/>
                  </a:lnTo>
                  <a:lnTo>
                    <a:pt x="1188720" y="792480"/>
                  </a:lnTo>
                  <a:lnTo>
                    <a:pt x="1188720" y="769620"/>
                  </a:lnTo>
                  <a:lnTo>
                    <a:pt x="1447800" y="769620"/>
                  </a:lnTo>
                  <a:lnTo>
                    <a:pt x="1447800" y="731520"/>
                  </a:lnTo>
                  <a:lnTo>
                    <a:pt x="1664970" y="731520"/>
                  </a:lnTo>
                  <a:lnTo>
                    <a:pt x="1664970" y="712470"/>
                  </a:lnTo>
                  <a:lnTo>
                    <a:pt x="1729740" y="712470"/>
                  </a:lnTo>
                  <a:lnTo>
                    <a:pt x="1729740" y="666750"/>
                  </a:lnTo>
                  <a:lnTo>
                    <a:pt x="1927860" y="666750"/>
                  </a:lnTo>
                  <a:lnTo>
                    <a:pt x="1927860" y="624840"/>
                  </a:lnTo>
                  <a:lnTo>
                    <a:pt x="2385060" y="624840"/>
                  </a:lnTo>
                  <a:lnTo>
                    <a:pt x="2385060" y="605790"/>
                  </a:lnTo>
                  <a:lnTo>
                    <a:pt x="2491740" y="605790"/>
                  </a:lnTo>
                  <a:lnTo>
                    <a:pt x="2491740" y="582930"/>
                  </a:lnTo>
                  <a:lnTo>
                    <a:pt x="2663190" y="582930"/>
                  </a:lnTo>
                  <a:lnTo>
                    <a:pt x="2663190" y="579120"/>
                  </a:lnTo>
                  <a:lnTo>
                    <a:pt x="2766060" y="579120"/>
                  </a:lnTo>
                  <a:lnTo>
                    <a:pt x="2766060" y="560070"/>
                  </a:lnTo>
                  <a:lnTo>
                    <a:pt x="2910840" y="560070"/>
                  </a:lnTo>
                  <a:lnTo>
                    <a:pt x="2910840" y="537210"/>
                  </a:lnTo>
                  <a:lnTo>
                    <a:pt x="3006090" y="537210"/>
                  </a:lnTo>
                  <a:lnTo>
                    <a:pt x="3006090" y="510540"/>
                  </a:lnTo>
                  <a:lnTo>
                    <a:pt x="3390900" y="510540"/>
                  </a:lnTo>
                  <a:lnTo>
                    <a:pt x="3390900" y="499110"/>
                  </a:lnTo>
                  <a:lnTo>
                    <a:pt x="3440430" y="499110"/>
                  </a:lnTo>
                  <a:lnTo>
                    <a:pt x="3440430" y="438150"/>
                  </a:lnTo>
                  <a:lnTo>
                    <a:pt x="3665220" y="438150"/>
                  </a:lnTo>
                  <a:lnTo>
                    <a:pt x="3665220" y="438150"/>
                  </a:lnTo>
                  <a:lnTo>
                    <a:pt x="3745230" y="438150"/>
                  </a:lnTo>
                  <a:lnTo>
                    <a:pt x="3745230" y="407670"/>
                  </a:lnTo>
                  <a:lnTo>
                    <a:pt x="3878580" y="407670"/>
                  </a:lnTo>
                  <a:lnTo>
                    <a:pt x="3878580" y="316230"/>
                  </a:lnTo>
                  <a:lnTo>
                    <a:pt x="3905250" y="316230"/>
                  </a:lnTo>
                  <a:lnTo>
                    <a:pt x="3905250" y="266700"/>
                  </a:lnTo>
                  <a:lnTo>
                    <a:pt x="3962400" y="266700"/>
                  </a:lnTo>
                  <a:lnTo>
                    <a:pt x="3962400" y="247650"/>
                  </a:lnTo>
                  <a:lnTo>
                    <a:pt x="4057650" y="247650"/>
                  </a:lnTo>
                  <a:lnTo>
                    <a:pt x="4057650" y="236220"/>
                  </a:lnTo>
                  <a:lnTo>
                    <a:pt x="4095750" y="236220"/>
                  </a:lnTo>
                  <a:lnTo>
                    <a:pt x="4095750" y="209550"/>
                  </a:lnTo>
                  <a:lnTo>
                    <a:pt x="4267200" y="209550"/>
                  </a:lnTo>
                  <a:lnTo>
                    <a:pt x="4267200" y="182880"/>
                  </a:lnTo>
                  <a:lnTo>
                    <a:pt x="4305300" y="182880"/>
                  </a:lnTo>
                  <a:lnTo>
                    <a:pt x="4305300" y="144780"/>
                  </a:lnTo>
                  <a:lnTo>
                    <a:pt x="4343400" y="144780"/>
                  </a:lnTo>
                  <a:lnTo>
                    <a:pt x="4343400" y="87630"/>
                  </a:lnTo>
                  <a:lnTo>
                    <a:pt x="4400550" y="87630"/>
                  </a:lnTo>
                  <a:lnTo>
                    <a:pt x="4400550" y="60960"/>
                  </a:lnTo>
                  <a:lnTo>
                    <a:pt x="4484370" y="60960"/>
                  </a:lnTo>
                  <a:lnTo>
                    <a:pt x="4484370" y="30480"/>
                  </a:lnTo>
                  <a:lnTo>
                    <a:pt x="4827270" y="30480"/>
                  </a:lnTo>
                  <a:lnTo>
                    <a:pt x="4827270" y="0"/>
                  </a:lnTo>
                  <a:lnTo>
                    <a:pt x="4907280" y="0"/>
                  </a:lnTo>
                </a:path>
              </a:pathLst>
            </a:custGeom>
            <a:noFill/>
            <a:ln w="28575">
              <a:solidFill>
                <a:schemeClr val="accent3"/>
              </a:solidFill>
              <a:miter lim="800000"/>
              <a:headEnd/>
              <a:tailEnd/>
            </a:ln>
          </p:spPr>
          <p:txBody>
            <a:bodyPr rtlCol="0" anchor="ctr"/>
            <a:lstStyle/>
            <a:p>
              <a:pPr algn="ctr"/>
              <a:endParaRPr lang="en-US" dirty="0"/>
            </a:p>
          </p:txBody>
        </p:sp>
        <p:sp>
          <p:nvSpPr>
            <p:cNvPr id="146" name="TextBox 16">
              <a:extLst>
                <a:ext uri="{FF2B5EF4-FFF2-40B4-BE49-F238E27FC236}">
                  <a16:creationId xmlns:a16="http://schemas.microsoft.com/office/drawing/2014/main" id="{3D2B5E5B-31AB-467A-8754-1FCFD1A8FEF8}"/>
                </a:ext>
              </a:extLst>
            </p:cNvPr>
            <p:cNvSpPr txBox="1">
              <a:spLocks noChangeArrowheads="1"/>
            </p:cNvSpPr>
            <p:nvPr/>
          </p:nvSpPr>
          <p:spPr bwMode="auto">
            <a:xfrm>
              <a:off x="8197800" y="5261141"/>
              <a:ext cx="6320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a:t>
              </a:r>
            </a:p>
          </p:txBody>
        </p:sp>
      </p:grpSp>
      <p:sp>
        <p:nvSpPr>
          <p:cNvPr id="161" name="Content Placeholder 2">
            <a:extLst>
              <a:ext uri="{FF2B5EF4-FFF2-40B4-BE49-F238E27FC236}">
                <a16:creationId xmlns:a16="http://schemas.microsoft.com/office/drawing/2014/main" id="{BC16F610-8CD9-4777-A20F-E08616BD8B7A}"/>
              </a:ext>
            </a:extLst>
          </p:cNvPr>
          <p:cNvSpPr txBox="1">
            <a:spLocks/>
          </p:cNvSpPr>
          <p:nvPr/>
        </p:nvSpPr>
        <p:spPr>
          <a:xfrm>
            <a:off x="609315" y="1470886"/>
            <a:ext cx="10877529" cy="39793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0" kern="0" dirty="0"/>
              <a:t>International, open-label, randomized phase III study (N = 519)</a:t>
            </a:r>
          </a:p>
        </p:txBody>
      </p:sp>
    </p:spTree>
    <p:extLst>
      <p:ext uri="{BB962C8B-B14F-4D97-AF65-F5344CB8AC3E}">
        <p14:creationId xmlns:p14="http://schemas.microsoft.com/office/powerpoint/2010/main" val="2791285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15BB8-8B52-417B-B7C6-9D58A418CF27}"/>
              </a:ext>
            </a:extLst>
          </p:cNvPr>
          <p:cNvSpPr>
            <a:spLocks noGrp="1"/>
          </p:cNvSpPr>
          <p:nvPr>
            <p:ph type="title"/>
          </p:nvPr>
        </p:nvSpPr>
        <p:spPr/>
        <p:txBody>
          <a:bodyPr/>
          <a:lstStyle/>
          <a:p>
            <a:r>
              <a:rPr lang="en-US" dirty="0"/>
              <a:t>BFORE 5-Yr Update: MMR and MR Outcomes </a:t>
            </a:r>
            <a:br>
              <a:rPr lang="en-US" dirty="0"/>
            </a:br>
            <a:r>
              <a:rPr lang="en-US" dirty="0"/>
              <a:t>With Bosutinib vs Imatinib in Newly Diagnosed CP-CML</a:t>
            </a:r>
          </a:p>
        </p:txBody>
      </p:sp>
      <p:sp>
        <p:nvSpPr>
          <p:cNvPr id="7" name="Rectangle 6">
            <a:extLst>
              <a:ext uri="{FF2B5EF4-FFF2-40B4-BE49-F238E27FC236}">
                <a16:creationId xmlns:a16="http://schemas.microsoft.com/office/drawing/2014/main" id="{209BE7F4-9B08-45A6-ADC9-099D27362FE6}"/>
              </a:ext>
            </a:extLst>
          </p:cNvPr>
          <p:cNvSpPr/>
          <p:nvPr/>
        </p:nvSpPr>
        <p:spPr>
          <a:xfrm>
            <a:off x="411480" y="6373156"/>
            <a:ext cx="2499980"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Brü</a:t>
            </a:r>
            <a:r>
              <a:rPr lang="it-IT" altLang="en-US" sz="1200" b="0" spc="-10" dirty="0">
                <a:solidFill>
                  <a:srgbClr val="455560"/>
                </a:solidFill>
                <a:latin typeface="Calibri" panose="020F0502020204030204" pitchFamily="34" charset="0"/>
                <a:ea typeface="Calibri" panose="020F0502020204030204" pitchFamily="34" charset="0"/>
                <a:cs typeface="Calibri" panose="020F0502020204030204" pitchFamily="34" charset="0"/>
              </a:rPr>
              <a:t>mmendorf. Leukemia. 2022:1825.</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25" name="Rectangle 51">
            <a:extLst>
              <a:ext uri="{FF2B5EF4-FFF2-40B4-BE49-F238E27FC236}">
                <a16:creationId xmlns:a16="http://schemas.microsoft.com/office/drawing/2014/main" id="{4AEF126A-B8EB-41C8-A25C-B3623D214B33}"/>
              </a:ext>
            </a:extLst>
          </p:cNvPr>
          <p:cNvSpPr>
            <a:spLocks noChangeArrowheads="1"/>
          </p:cNvSpPr>
          <p:nvPr/>
        </p:nvSpPr>
        <p:spPr bwMode="auto">
          <a:xfrm>
            <a:off x="1977468" y="1933302"/>
            <a:ext cx="357272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ts val="0"/>
              </a:spcBef>
              <a:spcAft>
                <a:spcPts val="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Response (MMR Rates)</a:t>
            </a:r>
          </a:p>
        </p:txBody>
      </p:sp>
      <p:sp>
        <p:nvSpPr>
          <p:cNvPr id="229" name="Rectangle 51">
            <a:extLst>
              <a:ext uri="{FF2B5EF4-FFF2-40B4-BE49-F238E27FC236}">
                <a16:creationId xmlns:a16="http://schemas.microsoft.com/office/drawing/2014/main" id="{411B1E4D-B8F4-439B-ACDB-908284C26D20}"/>
              </a:ext>
            </a:extLst>
          </p:cNvPr>
          <p:cNvSpPr>
            <a:spLocks noChangeArrowheads="1"/>
          </p:cNvSpPr>
          <p:nvPr/>
        </p:nvSpPr>
        <p:spPr bwMode="auto">
          <a:xfrm>
            <a:off x="7344781" y="1937194"/>
            <a:ext cx="357272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ts val="0"/>
              </a:spcBef>
              <a:spcAft>
                <a:spcPts val="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Response (</a:t>
            </a:r>
            <a:r>
              <a:rPr kumimoji="0" lang="en-US" alt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MR</a:t>
            </a:r>
            <a:r>
              <a:rPr kumimoji="0" lang="en-US" altLang="en-US" sz="1800" b="1" i="0" u="none" strike="noStrike" kern="1200" cap="none" spc="0" normalizeH="0" baseline="30000" noProof="0" dirty="0">
                <a:ln>
                  <a:noFill/>
                </a:ln>
                <a:solidFill>
                  <a:schemeClr val="bg1"/>
                </a:solidFill>
                <a:effectLst/>
                <a:uLnTx/>
                <a:uFillTx/>
                <a:latin typeface="Calibri" panose="020F0502020204030204" pitchFamily="34" charset="0"/>
                <a:ea typeface="+mn-ea"/>
                <a:cs typeface="Arial" panose="020B0604020202020204" pitchFamily="34" charset="0"/>
              </a:rPr>
              <a:t>4.5</a:t>
            </a:r>
            <a:r>
              <a:rPr kumimoji="0" lang="en-US" alt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 Rates</a:t>
            </a: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329DAA45-8FF3-4884-ADD3-CF571660E74F}"/>
              </a:ext>
            </a:extLst>
          </p:cNvPr>
          <p:cNvGrpSpPr/>
          <p:nvPr/>
        </p:nvGrpSpPr>
        <p:grpSpPr>
          <a:xfrm>
            <a:off x="4221020" y="2101504"/>
            <a:ext cx="4386760" cy="923330"/>
            <a:chOff x="4097028" y="1732363"/>
            <a:chExt cx="3591669" cy="923330"/>
          </a:xfrm>
        </p:grpSpPr>
        <p:grpSp>
          <p:nvGrpSpPr>
            <p:cNvPr id="16" name="Group 15">
              <a:extLst>
                <a:ext uri="{FF2B5EF4-FFF2-40B4-BE49-F238E27FC236}">
                  <a16:creationId xmlns:a16="http://schemas.microsoft.com/office/drawing/2014/main" id="{A45B2B7D-EBB0-4141-9E03-F95864D4B714}"/>
                </a:ext>
              </a:extLst>
            </p:cNvPr>
            <p:cNvGrpSpPr/>
            <p:nvPr/>
          </p:nvGrpSpPr>
          <p:grpSpPr>
            <a:xfrm>
              <a:off x="4097028" y="2009362"/>
              <a:ext cx="3417894" cy="646331"/>
              <a:chOff x="10280650" y="3978275"/>
              <a:chExt cx="3979863" cy="800277"/>
            </a:xfrm>
          </p:grpSpPr>
          <p:sp>
            <p:nvSpPr>
              <p:cNvPr id="17" name="TextBox 59">
                <a:extLst>
                  <a:ext uri="{FF2B5EF4-FFF2-40B4-BE49-F238E27FC236}">
                    <a16:creationId xmlns:a16="http://schemas.microsoft.com/office/drawing/2014/main" id="{B8C71342-9FAE-4A86-91E7-8E914ED9B49E}"/>
                  </a:ext>
                </a:extLst>
              </p:cNvPr>
              <p:cNvSpPr txBox="1">
                <a:spLocks noChangeArrowheads="1"/>
              </p:cNvSpPr>
              <p:nvPr/>
            </p:nvSpPr>
            <p:spPr bwMode="auto">
              <a:xfrm>
                <a:off x="10590213" y="3978275"/>
                <a:ext cx="3670300" cy="80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Bosutinib 393.6 mg once daily*</a:t>
                </a: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b="0" dirty="0">
                    <a:solidFill>
                      <a:srgbClr val="000000"/>
                    </a:solidFill>
                    <a:latin typeface="Calibri" panose="020F0502020204030204" pitchFamily="34" charset="0"/>
                    <a:ea typeface="ＭＳ Ｐゴシック" panose="020B0600070205080204" pitchFamily="34" charset="-128"/>
                  </a:rPr>
                  <a:t>Imatinib 400 mg once daily*</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cxnSp>
            <p:nvCxnSpPr>
              <p:cNvPr id="18" name="Straight Connector 17">
                <a:extLst>
                  <a:ext uri="{FF2B5EF4-FFF2-40B4-BE49-F238E27FC236}">
                    <a16:creationId xmlns:a16="http://schemas.microsoft.com/office/drawing/2014/main" id="{A39A2731-4742-47AF-9B80-896C892F041B}"/>
                  </a:ext>
                </a:extLst>
              </p:cNvPr>
              <p:cNvCxnSpPr>
                <a:cxnSpLocks noChangeShapeType="1"/>
              </p:cNvCxnSpPr>
              <p:nvPr/>
            </p:nvCxnSpPr>
            <p:spPr bwMode="auto">
              <a:xfrm flipH="1">
                <a:off x="10280650" y="4199083"/>
                <a:ext cx="306388" cy="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19" name="Straight Connector 18">
                <a:extLst>
                  <a:ext uri="{FF2B5EF4-FFF2-40B4-BE49-F238E27FC236}">
                    <a16:creationId xmlns:a16="http://schemas.microsoft.com/office/drawing/2014/main" id="{3CC7F372-204F-4660-8DE3-8F501CB8F3E1}"/>
                  </a:ext>
                </a:extLst>
              </p:cNvPr>
              <p:cNvCxnSpPr>
                <a:cxnSpLocks noChangeShapeType="1"/>
              </p:cNvCxnSpPr>
              <p:nvPr/>
            </p:nvCxnSpPr>
            <p:spPr bwMode="auto">
              <a:xfrm flipH="1">
                <a:off x="10280650" y="4544077"/>
                <a:ext cx="306388" cy="0"/>
              </a:xfrm>
              <a:prstGeom prst="line">
                <a:avLst/>
              </a:prstGeom>
              <a:noFill/>
              <a:ln w="28575" algn="ctr">
                <a:solidFill>
                  <a:schemeClr val="accent3"/>
                </a:solidFill>
                <a:round/>
                <a:headEnd/>
                <a:tailEnd/>
              </a:ln>
            </p:spPr>
          </p:cxnSp>
        </p:grpSp>
        <p:sp>
          <p:nvSpPr>
            <p:cNvPr id="74" name="TextBox 59">
              <a:extLst>
                <a:ext uri="{FF2B5EF4-FFF2-40B4-BE49-F238E27FC236}">
                  <a16:creationId xmlns:a16="http://schemas.microsoft.com/office/drawing/2014/main" id="{8F677DD0-44A4-4A97-8C05-40962E38E28E}"/>
                </a:ext>
              </a:extLst>
            </p:cNvPr>
            <p:cNvSpPr txBox="1">
              <a:spLocks noChangeArrowheads="1"/>
            </p:cNvSpPr>
            <p:nvPr/>
          </p:nvSpPr>
          <p:spPr bwMode="auto">
            <a:xfrm>
              <a:off x="7000864" y="1732363"/>
              <a:ext cx="68783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sng"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b="0" dirty="0">
                  <a:solidFill>
                    <a:srgbClr val="000000"/>
                  </a:solidFill>
                  <a:latin typeface="Calibri" panose="020F0502020204030204" pitchFamily="34" charset="0"/>
                  <a:ea typeface="ＭＳ Ｐゴシック" panose="020B0600070205080204" pitchFamily="34" charset="-128"/>
                </a:rPr>
                <a:t>268</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265</a:t>
              </a:r>
            </a:p>
          </p:txBody>
        </p:sp>
      </p:grpSp>
      <p:grpSp>
        <p:nvGrpSpPr>
          <p:cNvPr id="14" name="Group 13">
            <a:extLst>
              <a:ext uri="{FF2B5EF4-FFF2-40B4-BE49-F238E27FC236}">
                <a16:creationId xmlns:a16="http://schemas.microsoft.com/office/drawing/2014/main" id="{1ED87AB2-1C65-45DB-B450-575F9408319A}"/>
              </a:ext>
            </a:extLst>
          </p:cNvPr>
          <p:cNvGrpSpPr/>
          <p:nvPr/>
        </p:nvGrpSpPr>
        <p:grpSpPr>
          <a:xfrm>
            <a:off x="429174" y="3008303"/>
            <a:ext cx="11309968" cy="3392383"/>
            <a:chOff x="401209" y="2586180"/>
            <a:chExt cx="11838627" cy="3550952"/>
          </a:xfrm>
        </p:grpSpPr>
        <p:grpSp>
          <p:nvGrpSpPr>
            <p:cNvPr id="11" name="Group 10">
              <a:extLst>
                <a:ext uri="{FF2B5EF4-FFF2-40B4-BE49-F238E27FC236}">
                  <a16:creationId xmlns:a16="http://schemas.microsoft.com/office/drawing/2014/main" id="{ACD4BF2F-0DED-4506-901D-25AD611909D8}"/>
                </a:ext>
              </a:extLst>
            </p:cNvPr>
            <p:cNvGrpSpPr/>
            <p:nvPr/>
          </p:nvGrpSpPr>
          <p:grpSpPr>
            <a:xfrm>
              <a:off x="2234808" y="2774319"/>
              <a:ext cx="3914920" cy="2676064"/>
              <a:chOff x="2234808" y="2774319"/>
              <a:chExt cx="3914920" cy="2676064"/>
            </a:xfrm>
          </p:grpSpPr>
          <p:cxnSp>
            <p:nvCxnSpPr>
              <p:cNvPr id="64" name="Straight Connector 63">
                <a:extLst>
                  <a:ext uri="{FF2B5EF4-FFF2-40B4-BE49-F238E27FC236}">
                    <a16:creationId xmlns:a16="http://schemas.microsoft.com/office/drawing/2014/main" id="{5E63DE5A-9BE7-4CDB-B4AB-8697A254B869}"/>
                  </a:ext>
                </a:extLst>
              </p:cNvPr>
              <p:cNvCxnSpPr>
                <a:cxnSpLocks/>
              </p:cNvCxnSpPr>
              <p:nvPr/>
            </p:nvCxnSpPr>
            <p:spPr bwMode="auto">
              <a:xfrm flipV="1">
                <a:off x="2234808" y="2774319"/>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77" name="Straight Connector 76">
                <a:extLst>
                  <a:ext uri="{FF2B5EF4-FFF2-40B4-BE49-F238E27FC236}">
                    <a16:creationId xmlns:a16="http://schemas.microsoft.com/office/drawing/2014/main" id="{0303CCCA-7591-4920-AF69-3F5BF3F62623}"/>
                  </a:ext>
                </a:extLst>
              </p:cNvPr>
              <p:cNvCxnSpPr>
                <a:cxnSpLocks/>
              </p:cNvCxnSpPr>
              <p:nvPr/>
            </p:nvCxnSpPr>
            <p:spPr bwMode="auto">
              <a:xfrm flipV="1">
                <a:off x="3221776" y="2780960"/>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78" name="Straight Connector 77">
                <a:extLst>
                  <a:ext uri="{FF2B5EF4-FFF2-40B4-BE49-F238E27FC236}">
                    <a16:creationId xmlns:a16="http://schemas.microsoft.com/office/drawing/2014/main" id="{655E0757-1F62-4FF3-B289-7CF5834FD065}"/>
                  </a:ext>
                </a:extLst>
              </p:cNvPr>
              <p:cNvCxnSpPr>
                <a:cxnSpLocks/>
              </p:cNvCxnSpPr>
              <p:nvPr/>
            </p:nvCxnSpPr>
            <p:spPr bwMode="auto">
              <a:xfrm flipV="1">
                <a:off x="4191262" y="2780959"/>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79" name="Straight Connector 78">
                <a:extLst>
                  <a:ext uri="{FF2B5EF4-FFF2-40B4-BE49-F238E27FC236}">
                    <a16:creationId xmlns:a16="http://schemas.microsoft.com/office/drawing/2014/main" id="{A35E6A85-47D5-40DC-83F9-85209E47317E}"/>
                  </a:ext>
                </a:extLst>
              </p:cNvPr>
              <p:cNvCxnSpPr>
                <a:cxnSpLocks/>
              </p:cNvCxnSpPr>
              <p:nvPr/>
            </p:nvCxnSpPr>
            <p:spPr bwMode="auto">
              <a:xfrm flipV="1">
                <a:off x="5165670" y="2775003"/>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80" name="Straight Connector 79">
                <a:extLst>
                  <a:ext uri="{FF2B5EF4-FFF2-40B4-BE49-F238E27FC236}">
                    <a16:creationId xmlns:a16="http://schemas.microsoft.com/office/drawing/2014/main" id="{2FBF36D3-814F-4BEB-81B5-60B9D1667D2A}"/>
                  </a:ext>
                </a:extLst>
              </p:cNvPr>
              <p:cNvCxnSpPr>
                <a:cxnSpLocks/>
              </p:cNvCxnSpPr>
              <p:nvPr/>
            </p:nvCxnSpPr>
            <p:spPr bwMode="auto">
              <a:xfrm flipV="1">
                <a:off x="6149728" y="2778645"/>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grpSp>
        <p:sp>
          <p:nvSpPr>
            <p:cNvPr id="228" name="Rectangle 50">
              <a:extLst>
                <a:ext uri="{FF2B5EF4-FFF2-40B4-BE49-F238E27FC236}">
                  <a16:creationId xmlns:a16="http://schemas.microsoft.com/office/drawing/2014/main" id="{1AEDC419-880C-4F61-8302-E45247291EF5}"/>
                </a:ext>
              </a:extLst>
            </p:cNvPr>
            <p:cNvSpPr>
              <a:spLocks noChangeArrowheads="1"/>
            </p:cNvSpPr>
            <p:nvPr/>
          </p:nvSpPr>
          <p:spPr bwMode="auto">
            <a:xfrm>
              <a:off x="1894913" y="5816041"/>
              <a:ext cx="3332423" cy="260952"/>
            </a:xfrm>
            <a:prstGeom prst="rect">
              <a:avLst/>
            </a:prstGeom>
            <a:solidFill>
              <a:schemeClr val="tx1"/>
            </a:solidFill>
            <a:ln>
              <a:noFill/>
            </a:ln>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sp>
          <p:nvSpPr>
            <p:cNvPr id="230" name="Rectangle 51">
              <a:extLst>
                <a:ext uri="{FF2B5EF4-FFF2-40B4-BE49-F238E27FC236}">
                  <a16:creationId xmlns:a16="http://schemas.microsoft.com/office/drawing/2014/main" id="{27EC16F2-AD6A-4CC2-A1C8-BF6CF71727CE}"/>
                </a:ext>
              </a:extLst>
            </p:cNvPr>
            <p:cNvSpPr>
              <a:spLocks noChangeArrowheads="1"/>
            </p:cNvSpPr>
            <p:nvPr/>
          </p:nvSpPr>
          <p:spPr bwMode="auto">
            <a:xfrm rot="16200000">
              <a:off x="5190195" y="3921121"/>
              <a:ext cx="2572056" cy="276999"/>
            </a:xfrm>
            <a:prstGeom prst="rect">
              <a:avLst/>
            </a:prstGeom>
            <a:solidFill>
              <a:schemeClr val="tx1"/>
            </a:solidFill>
            <a:ln>
              <a:noFill/>
            </a:ln>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Patients With MR</a:t>
              </a:r>
              <a:r>
                <a:rPr kumimoji="0" lang="en-US" altLang="en-US" sz="18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4.5 </a:t>
              </a: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a:t>
              </a:r>
            </a:p>
          </p:txBody>
        </p:sp>
        <p:sp>
          <p:nvSpPr>
            <p:cNvPr id="231" name="Rectangle 50">
              <a:extLst>
                <a:ext uri="{FF2B5EF4-FFF2-40B4-BE49-F238E27FC236}">
                  <a16:creationId xmlns:a16="http://schemas.microsoft.com/office/drawing/2014/main" id="{5A0B058D-F095-4007-A678-64D8C56ADDBE}"/>
                </a:ext>
              </a:extLst>
            </p:cNvPr>
            <p:cNvSpPr>
              <a:spLocks noChangeArrowheads="1"/>
            </p:cNvSpPr>
            <p:nvPr/>
          </p:nvSpPr>
          <p:spPr bwMode="auto">
            <a:xfrm>
              <a:off x="7909462" y="5876180"/>
              <a:ext cx="3332423" cy="260952"/>
            </a:xfrm>
            <a:prstGeom prst="rect">
              <a:avLst/>
            </a:prstGeom>
            <a:solidFill>
              <a:schemeClr val="tx1"/>
            </a:solidFill>
            <a:ln>
              <a:noFill/>
            </a:ln>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lvl="0" algn="ctr" eaLnBrk="1" hangingPunct="1">
                <a:spcBef>
                  <a:spcPct val="35000"/>
                </a:spcBef>
                <a:spcAft>
                  <a:spcPct val="25000"/>
                </a:spcAft>
                <a:buClr>
                  <a:srgbClr val="015873"/>
                </a:buClr>
                <a:buNone/>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sp>
          <p:nvSpPr>
            <p:cNvPr id="15" name="TextBox 58">
              <a:extLst>
                <a:ext uri="{FF2B5EF4-FFF2-40B4-BE49-F238E27FC236}">
                  <a16:creationId xmlns:a16="http://schemas.microsoft.com/office/drawing/2014/main" id="{3557CC5C-6C88-47C4-997C-626CA29EABF8}"/>
                </a:ext>
              </a:extLst>
            </p:cNvPr>
            <p:cNvSpPr txBox="1">
              <a:spLocks noChangeArrowheads="1"/>
            </p:cNvSpPr>
            <p:nvPr/>
          </p:nvSpPr>
          <p:spPr bwMode="auto">
            <a:xfrm rot="16200000">
              <a:off x="-752250" y="3917532"/>
              <a:ext cx="2693514" cy="386596"/>
            </a:xfrm>
            <a:prstGeom prst="rect">
              <a:avLst/>
            </a:prstGeom>
            <a:solidFill>
              <a:schemeClr val="tx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Patients With MMR (%)</a:t>
              </a:r>
            </a:p>
          </p:txBody>
        </p:sp>
        <p:sp>
          <p:nvSpPr>
            <p:cNvPr id="21" name="Freeform: Shape 20">
              <a:extLst>
                <a:ext uri="{FF2B5EF4-FFF2-40B4-BE49-F238E27FC236}">
                  <a16:creationId xmlns:a16="http://schemas.microsoft.com/office/drawing/2014/main" id="{CDC6F120-F154-4C0F-862C-183582B8E48B}"/>
                </a:ext>
              </a:extLst>
            </p:cNvPr>
            <p:cNvSpPr/>
            <p:nvPr/>
          </p:nvSpPr>
          <p:spPr bwMode="auto">
            <a:xfrm>
              <a:off x="1244697" y="2764074"/>
              <a:ext cx="4922181" cy="2703197"/>
            </a:xfrm>
            <a:custGeom>
              <a:avLst/>
              <a:gdLst>
                <a:gd name="connsiteX0" fmla="*/ 0 w 7073661"/>
                <a:gd name="connsiteY0" fmla="*/ 0 h 3347049"/>
                <a:gd name="connsiteX1" fmla="*/ 0 w 7073661"/>
                <a:gd name="connsiteY1" fmla="*/ 3347049 h 3347049"/>
                <a:gd name="connsiteX2" fmla="*/ 7073661 w 7073661"/>
                <a:gd name="connsiteY2" fmla="*/ 3347049 h 3347049"/>
              </a:gdLst>
              <a:ahLst/>
              <a:cxnLst>
                <a:cxn ang="0">
                  <a:pos x="connsiteX0" y="connsiteY0"/>
                </a:cxn>
                <a:cxn ang="0">
                  <a:pos x="connsiteX1" y="connsiteY1"/>
                </a:cxn>
                <a:cxn ang="0">
                  <a:pos x="connsiteX2" y="connsiteY2"/>
                </a:cxn>
              </a:cxnLst>
              <a:rect l="l" t="t" r="r" b="b"/>
              <a:pathLst>
                <a:path w="7073661" h="3347049">
                  <a:moveTo>
                    <a:pt x="0" y="0"/>
                  </a:moveTo>
                  <a:lnTo>
                    <a:pt x="0" y="3347049"/>
                  </a:lnTo>
                  <a:lnTo>
                    <a:pt x="7073661" y="3347049"/>
                  </a:lnTo>
                </a:path>
              </a:pathLst>
            </a:custGeom>
            <a:noFill/>
            <a:ln w="28575">
              <a:solidFill>
                <a:schemeClr val="bg1"/>
              </a:solidFill>
              <a:miter lim="800000"/>
              <a:headEnd/>
              <a:tailEnd/>
            </a:ln>
          </p:spPr>
          <p:txBody>
            <a:bodyPr rtlCol="0" anchor="ctr"/>
            <a:lstStyle/>
            <a:p>
              <a:pPr algn="ctr"/>
              <a:endParaRPr lang="en-US" dirty="0"/>
            </a:p>
          </p:txBody>
        </p:sp>
        <p:sp>
          <p:nvSpPr>
            <p:cNvPr id="22" name="TextBox 12">
              <a:extLst>
                <a:ext uri="{FF2B5EF4-FFF2-40B4-BE49-F238E27FC236}">
                  <a16:creationId xmlns:a16="http://schemas.microsoft.com/office/drawing/2014/main" id="{465EAA8E-3B31-496E-B9AD-7EB0244876C6}"/>
                </a:ext>
              </a:extLst>
            </p:cNvPr>
            <p:cNvSpPr txBox="1">
              <a:spLocks noChangeArrowheads="1"/>
            </p:cNvSpPr>
            <p:nvPr/>
          </p:nvSpPr>
          <p:spPr bwMode="auto">
            <a:xfrm>
              <a:off x="706293" y="2586180"/>
              <a:ext cx="43267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100</a:t>
              </a:r>
            </a:p>
          </p:txBody>
        </p:sp>
        <p:sp>
          <p:nvSpPr>
            <p:cNvPr id="23" name="TextBox 16">
              <a:extLst>
                <a:ext uri="{FF2B5EF4-FFF2-40B4-BE49-F238E27FC236}">
                  <a16:creationId xmlns:a16="http://schemas.microsoft.com/office/drawing/2014/main" id="{F68EBCBE-A937-4CB4-B370-B13FF24CCCFA}"/>
                </a:ext>
              </a:extLst>
            </p:cNvPr>
            <p:cNvSpPr txBox="1">
              <a:spLocks noChangeArrowheads="1"/>
            </p:cNvSpPr>
            <p:nvPr/>
          </p:nvSpPr>
          <p:spPr bwMode="auto">
            <a:xfrm>
              <a:off x="810712" y="3121476"/>
              <a:ext cx="4652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80</a:t>
              </a:r>
            </a:p>
          </p:txBody>
        </p:sp>
        <p:sp>
          <p:nvSpPr>
            <p:cNvPr id="24" name="TextBox 23">
              <a:extLst>
                <a:ext uri="{FF2B5EF4-FFF2-40B4-BE49-F238E27FC236}">
                  <a16:creationId xmlns:a16="http://schemas.microsoft.com/office/drawing/2014/main" id="{146B8ADA-C019-4F1C-BEB2-5BECBC6A6893}"/>
                </a:ext>
              </a:extLst>
            </p:cNvPr>
            <p:cNvSpPr txBox="1">
              <a:spLocks noChangeArrowheads="1"/>
            </p:cNvSpPr>
            <p:nvPr/>
          </p:nvSpPr>
          <p:spPr bwMode="auto">
            <a:xfrm>
              <a:off x="798606" y="3651256"/>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25" name="TextBox 24">
              <a:extLst>
                <a:ext uri="{FF2B5EF4-FFF2-40B4-BE49-F238E27FC236}">
                  <a16:creationId xmlns:a16="http://schemas.microsoft.com/office/drawing/2014/main" id="{C89FC62F-2FEA-471B-BDEB-56760C0D4E21}"/>
                </a:ext>
              </a:extLst>
            </p:cNvPr>
            <p:cNvSpPr txBox="1">
              <a:spLocks noChangeArrowheads="1"/>
            </p:cNvSpPr>
            <p:nvPr/>
          </p:nvSpPr>
          <p:spPr bwMode="auto">
            <a:xfrm>
              <a:off x="798606" y="4185363"/>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40</a:t>
              </a:r>
            </a:p>
          </p:txBody>
        </p:sp>
        <p:sp>
          <p:nvSpPr>
            <p:cNvPr id="26" name="TextBox 28">
              <a:extLst>
                <a:ext uri="{FF2B5EF4-FFF2-40B4-BE49-F238E27FC236}">
                  <a16:creationId xmlns:a16="http://schemas.microsoft.com/office/drawing/2014/main" id="{8A248200-C6A4-4DED-AC70-FFB7017F8FCC}"/>
                </a:ext>
              </a:extLst>
            </p:cNvPr>
            <p:cNvSpPr txBox="1">
              <a:spLocks noChangeArrowheads="1"/>
            </p:cNvSpPr>
            <p:nvPr/>
          </p:nvSpPr>
          <p:spPr bwMode="auto">
            <a:xfrm>
              <a:off x="798606" y="4725854"/>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20</a:t>
              </a:r>
            </a:p>
          </p:txBody>
        </p:sp>
        <p:sp>
          <p:nvSpPr>
            <p:cNvPr id="27" name="TextBox 32">
              <a:extLst>
                <a:ext uri="{FF2B5EF4-FFF2-40B4-BE49-F238E27FC236}">
                  <a16:creationId xmlns:a16="http://schemas.microsoft.com/office/drawing/2014/main" id="{944D34B2-1BF4-4C31-BF9B-A4483F50DE27}"/>
                </a:ext>
              </a:extLst>
            </p:cNvPr>
            <p:cNvSpPr txBox="1">
              <a:spLocks noChangeArrowheads="1"/>
            </p:cNvSpPr>
            <p:nvPr/>
          </p:nvSpPr>
          <p:spPr bwMode="auto">
            <a:xfrm>
              <a:off x="939623" y="5265887"/>
              <a:ext cx="243652"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grpSp>
          <p:nvGrpSpPr>
            <p:cNvPr id="28" name="Group 27">
              <a:extLst>
                <a:ext uri="{FF2B5EF4-FFF2-40B4-BE49-F238E27FC236}">
                  <a16:creationId xmlns:a16="http://schemas.microsoft.com/office/drawing/2014/main" id="{778FC826-B7F2-4581-8CA6-A3CDF6361B2D}"/>
                </a:ext>
              </a:extLst>
            </p:cNvPr>
            <p:cNvGrpSpPr/>
            <p:nvPr/>
          </p:nvGrpSpPr>
          <p:grpSpPr>
            <a:xfrm>
              <a:off x="1180115" y="2774319"/>
              <a:ext cx="70199" cy="2692952"/>
              <a:chOff x="3053410" y="2171011"/>
              <a:chExt cx="73531" cy="3039600"/>
            </a:xfrm>
          </p:grpSpPr>
          <p:cxnSp>
            <p:nvCxnSpPr>
              <p:cNvPr id="29" name="Straight Connector 11">
                <a:extLst>
                  <a:ext uri="{FF2B5EF4-FFF2-40B4-BE49-F238E27FC236}">
                    <a16:creationId xmlns:a16="http://schemas.microsoft.com/office/drawing/2014/main" id="{303DAFDC-EADF-451D-B057-EEE2EF3F41A9}"/>
                  </a:ext>
                </a:extLst>
              </p:cNvPr>
              <p:cNvCxnSpPr>
                <a:cxnSpLocks noChangeShapeType="1"/>
              </p:cNvCxnSpPr>
              <p:nvPr/>
            </p:nvCxnSpPr>
            <p:spPr bwMode="auto">
              <a:xfrm>
                <a:off x="3053410" y="21710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0" name="Straight Connector 15">
                <a:extLst>
                  <a:ext uri="{FF2B5EF4-FFF2-40B4-BE49-F238E27FC236}">
                    <a16:creationId xmlns:a16="http://schemas.microsoft.com/office/drawing/2014/main" id="{5E0DA016-44C6-4A3E-B261-72B393118787}"/>
                  </a:ext>
                </a:extLst>
              </p:cNvPr>
              <p:cNvCxnSpPr>
                <a:cxnSpLocks noChangeShapeType="1"/>
              </p:cNvCxnSpPr>
              <p:nvPr/>
            </p:nvCxnSpPr>
            <p:spPr bwMode="auto">
              <a:xfrm>
                <a:off x="3053410" y="277743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1" name="Straight Connector 30">
                <a:extLst>
                  <a:ext uri="{FF2B5EF4-FFF2-40B4-BE49-F238E27FC236}">
                    <a16:creationId xmlns:a16="http://schemas.microsoft.com/office/drawing/2014/main" id="{3284AAD4-BC6D-41DD-9BFD-17CBE53C3B8F}"/>
                  </a:ext>
                </a:extLst>
              </p:cNvPr>
              <p:cNvCxnSpPr>
                <a:cxnSpLocks noChangeShapeType="1"/>
              </p:cNvCxnSpPr>
              <p:nvPr/>
            </p:nvCxnSpPr>
            <p:spPr bwMode="auto">
              <a:xfrm>
                <a:off x="3053410" y="3375924"/>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2" name="Straight Connector 23">
                <a:extLst>
                  <a:ext uri="{FF2B5EF4-FFF2-40B4-BE49-F238E27FC236}">
                    <a16:creationId xmlns:a16="http://schemas.microsoft.com/office/drawing/2014/main" id="{65A54610-1C32-4763-B428-F27CFB8013A8}"/>
                  </a:ext>
                </a:extLst>
              </p:cNvPr>
              <p:cNvCxnSpPr>
                <a:cxnSpLocks noChangeShapeType="1"/>
              </p:cNvCxnSpPr>
              <p:nvPr/>
            </p:nvCxnSpPr>
            <p:spPr bwMode="auto">
              <a:xfrm>
                <a:off x="3053410" y="39744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3" name="Straight Connector 27">
                <a:extLst>
                  <a:ext uri="{FF2B5EF4-FFF2-40B4-BE49-F238E27FC236}">
                    <a16:creationId xmlns:a16="http://schemas.microsoft.com/office/drawing/2014/main" id="{9A151A91-9E5B-41CC-8830-3770848294B5}"/>
                  </a:ext>
                </a:extLst>
              </p:cNvPr>
              <p:cNvCxnSpPr>
                <a:cxnSpLocks noChangeShapeType="1"/>
              </p:cNvCxnSpPr>
              <p:nvPr/>
            </p:nvCxnSpPr>
            <p:spPr bwMode="auto">
              <a:xfrm>
                <a:off x="3053410" y="458718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4" name="Straight Connector 31">
                <a:extLst>
                  <a:ext uri="{FF2B5EF4-FFF2-40B4-BE49-F238E27FC236}">
                    <a16:creationId xmlns:a16="http://schemas.microsoft.com/office/drawing/2014/main" id="{BC31B90A-863F-4A8A-A23D-90A32BF869E1}"/>
                  </a:ext>
                </a:extLst>
              </p:cNvPr>
              <p:cNvCxnSpPr>
                <a:cxnSpLocks noChangeShapeType="1"/>
              </p:cNvCxnSpPr>
              <p:nvPr/>
            </p:nvCxnSpPr>
            <p:spPr bwMode="auto">
              <a:xfrm>
                <a:off x="3061854" y="52106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sp>
          <p:nvSpPr>
            <p:cNvPr id="35" name="TextBox 36">
              <a:extLst>
                <a:ext uri="{FF2B5EF4-FFF2-40B4-BE49-F238E27FC236}">
                  <a16:creationId xmlns:a16="http://schemas.microsoft.com/office/drawing/2014/main" id="{F630152E-049E-4F86-A639-5B8749791C28}"/>
                </a:ext>
              </a:extLst>
            </p:cNvPr>
            <p:cNvSpPr txBox="1">
              <a:spLocks noChangeArrowheads="1"/>
            </p:cNvSpPr>
            <p:nvPr/>
          </p:nvSpPr>
          <p:spPr bwMode="auto">
            <a:xfrm>
              <a:off x="1127579" y="5492584"/>
              <a:ext cx="243652"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sp>
          <p:nvSpPr>
            <p:cNvPr id="36" name="TextBox 38">
              <a:extLst>
                <a:ext uri="{FF2B5EF4-FFF2-40B4-BE49-F238E27FC236}">
                  <a16:creationId xmlns:a16="http://schemas.microsoft.com/office/drawing/2014/main" id="{1C56A147-E65D-48DC-93EB-392707548902}"/>
                </a:ext>
              </a:extLst>
            </p:cNvPr>
            <p:cNvSpPr txBox="1">
              <a:spLocks noChangeArrowheads="1"/>
            </p:cNvSpPr>
            <p:nvPr/>
          </p:nvSpPr>
          <p:spPr bwMode="auto">
            <a:xfrm>
              <a:off x="2028207" y="55021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12</a:t>
              </a:r>
            </a:p>
          </p:txBody>
        </p:sp>
        <p:sp>
          <p:nvSpPr>
            <p:cNvPr id="37" name="TextBox 40">
              <a:extLst>
                <a:ext uri="{FF2B5EF4-FFF2-40B4-BE49-F238E27FC236}">
                  <a16:creationId xmlns:a16="http://schemas.microsoft.com/office/drawing/2014/main" id="{A76C527B-6B58-4B92-85BF-035AF5D871DF}"/>
                </a:ext>
              </a:extLst>
            </p:cNvPr>
            <p:cNvSpPr txBox="1">
              <a:spLocks noChangeArrowheads="1"/>
            </p:cNvSpPr>
            <p:nvPr/>
          </p:nvSpPr>
          <p:spPr bwMode="auto">
            <a:xfrm>
              <a:off x="1575622" y="549258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a:t>
              </a:r>
            </a:p>
          </p:txBody>
        </p:sp>
        <p:sp>
          <p:nvSpPr>
            <p:cNvPr id="38" name="TextBox 42">
              <a:extLst>
                <a:ext uri="{FF2B5EF4-FFF2-40B4-BE49-F238E27FC236}">
                  <a16:creationId xmlns:a16="http://schemas.microsoft.com/office/drawing/2014/main" id="{25AAAF99-2B91-4F36-8ED7-E6FC3114D21F}"/>
                </a:ext>
              </a:extLst>
            </p:cNvPr>
            <p:cNvSpPr txBox="1">
              <a:spLocks noChangeArrowheads="1"/>
            </p:cNvSpPr>
            <p:nvPr/>
          </p:nvSpPr>
          <p:spPr bwMode="auto">
            <a:xfrm>
              <a:off x="3017243" y="54925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24</a:t>
              </a:r>
            </a:p>
          </p:txBody>
        </p:sp>
        <p:sp>
          <p:nvSpPr>
            <p:cNvPr id="39" name="TextBox 44">
              <a:extLst>
                <a:ext uri="{FF2B5EF4-FFF2-40B4-BE49-F238E27FC236}">
                  <a16:creationId xmlns:a16="http://schemas.microsoft.com/office/drawing/2014/main" id="{C0DFAAE9-1F9D-4CED-86F4-0A46B9DD75C4}"/>
                </a:ext>
              </a:extLst>
            </p:cNvPr>
            <p:cNvSpPr txBox="1">
              <a:spLocks noChangeArrowheads="1"/>
            </p:cNvSpPr>
            <p:nvPr/>
          </p:nvSpPr>
          <p:spPr bwMode="auto">
            <a:xfrm>
              <a:off x="2509316" y="54925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18</a:t>
              </a:r>
            </a:p>
          </p:txBody>
        </p:sp>
        <p:sp>
          <p:nvSpPr>
            <p:cNvPr id="40" name="TextBox 46">
              <a:extLst>
                <a:ext uri="{FF2B5EF4-FFF2-40B4-BE49-F238E27FC236}">
                  <a16:creationId xmlns:a16="http://schemas.microsoft.com/office/drawing/2014/main" id="{94334758-76DF-47FC-A0A1-99A18E519C58}"/>
                </a:ext>
              </a:extLst>
            </p:cNvPr>
            <p:cNvSpPr txBox="1">
              <a:spLocks noChangeArrowheads="1"/>
            </p:cNvSpPr>
            <p:nvPr/>
          </p:nvSpPr>
          <p:spPr bwMode="auto">
            <a:xfrm>
              <a:off x="3507861" y="54925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30</a:t>
              </a:r>
            </a:p>
          </p:txBody>
        </p:sp>
        <p:sp>
          <p:nvSpPr>
            <p:cNvPr id="41" name="TextBox 54">
              <a:extLst>
                <a:ext uri="{FF2B5EF4-FFF2-40B4-BE49-F238E27FC236}">
                  <a16:creationId xmlns:a16="http://schemas.microsoft.com/office/drawing/2014/main" id="{F02B8DBB-9224-4D58-849D-A9452E1B8CCB}"/>
                </a:ext>
              </a:extLst>
            </p:cNvPr>
            <p:cNvSpPr txBox="1">
              <a:spLocks noChangeArrowheads="1"/>
            </p:cNvSpPr>
            <p:nvPr/>
          </p:nvSpPr>
          <p:spPr bwMode="auto">
            <a:xfrm>
              <a:off x="3999844" y="54925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36</a:t>
              </a:r>
            </a:p>
          </p:txBody>
        </p:sp>
        <p:grpSp>
          <p:nvGrpSpPr>
            <p:cNvPr id="42" name="Group 41">
              <a:extLst>
                <a:ext uri="{FF2B5EF4-FFF2-40B4-BE49-F238E27FC236}">
                  <a16:creationId xmlns:a16="http://schemas.microsoft.com/office/drawing/2014/main" id="{3465D317-4296-4351-AB84-5660349B2E8B}"/>
                </a:ext>
              </a:extLst>
            </p:cNvPr>
            <p:cNvGrpSpPr/>
            <p:nvPr/>
          </p:nvGrpSpPr>
          <p:grpSpPr>
            <a:xfrm>
              <a:off x="1250314" y="5461271"/>
              <a:ext cx="4905511" cy="70995"/>
              <a:chOff x="1997766" y="5601545"/>
              <a:chExt cx="4467908" cy="83298"/>
            </a:xfrm>
          </p:grpSpPr>
          <p:grpSp>
            <p:nvGrpSpPr>
              <p:cNvPr id="43" name="Group 42">
                <a:extLst>
                  <a:ext uri="{FF2B5EF4-FFF2-40B4-BE49-F238E27FC236}">
                    <a16:creationId xmlns:a16="http://schemas.microsoft.com/office/drawing/2014/main" id="{049719BB-8CD6-4DDE-8F5E-E530BC0D03C2}"/>
                  </a:ext>
                </a:extLst>
              </p:cNvPr>
              <p:cNvGrpSpPr/>
              <p:nvPr/>
            </p:nvGrpSpPr>
            <p:grpSpPr>
              <a:xfrm>
                <a:off x="1997766" y="5601545"/>
                <a:ext cx="2694520" cy="83298"/>
                <a:chOff x="3119512" y="5217495"/>
                <a:chExt cx="2694520" cy="94122"/>
              </a:xfrm>
            </p:grpSpPr>
            <p:cxnSp>
              <p:nvCxnSpPr>
                <p:cNvPr id="51" name="Straight Connector 37">
                  <a:extLst>
                    <a:ext uri="{FF2B5EF4-FFF2-40B4-BE49-F238E27FC236}">
                      <a16:creationId xmlns:a16="http://schemas.microsoft.com/office/drawing/2014/main" id="{003D8421-6C4C-4587-A213-AD10DA67B01C}"/>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2" name="Straight Connector 39">
                  <a:extLst>
                    <a:ext uri="{FF2B5EF4-FFF2-40B4-BE49-F238E27FC236}">
                      <a16:creationId xmlns:a16="http://schemas.microsoft.com/office/drawing/2014/main" id="{AB8DF2BF-5D7A-448B-B6C3-C0957A99FA9D}"/>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3" name="Straight Connector 41">
                  <a:extLst>
                    <a:ext uri="{FF2B5EF4-FFF2-40B4-BE49-F238E27FC236}">
                      <a16:creationId xmlns:a16="http://schemas.microsoft.com/office/drawing/2014/main" id="{357D31FD-A603-4D60-AE21-4EA9076C6AE7}"/>
                    </a:ext>
                  </a:extLst>
                </p:cNvPr>
                <p:cNvCxnSpPr>
                  <a:cxnSpLocks noChangeShapeType="1"/>
                </p:cNvCxnSpPr>
                <p:nvPr/>
              </p:nvCxnSpPr>
              <p:spPr bwMode="auto">
                <a:xfrm rot="5400000">
                  <a:off x="4873544"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4" name="Straight Connector 43">
                  <a:extLst>
                    <a:ext uri="{FF2B5EF4-FFF2-40B4-BE49-F238E27FC236}">
                      <a16:creationId xmlns:a16="http://schemas.microsoft.com/office/drawing/2014/main" id="{EAE0B114-D197-4017-8C8C-536D76FEFA37}"/>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5" name="Straight Connector 45">
                  <a:extLst>
                    <a:ext uri="{FF2B5EF4-FFF2-40B4-BE49-F238E27FC236}">
                      <a16:creationId xmlns:a16="http://schemas.microsoft.com/office/drawing/2014/main" id="{E231E080-3B64-428B-92D9-9FF87AF57D76}"/>
                    </a:ext>
                  </a:extLst>
                </p:cNvPr>
                <p:cNvCxnSpPr>
                  <a:cxnSpLocks noChangeShapeType="1"/>
                </p:cNvCxnSpPr>
                <p:nvPr/>
              </p:nvCxnSpPr>
              <p:spPr bwMode="auto">
                <a:xfrm rot="5400000">
                  <a:off x="5322651"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6" name="Straight Connector 53">
                  <a:extLst>
                    <a:ext uri="{FF2B5EF4-FFF2-40B4-BE49-F238E27FC236}">
                      <a16:creationId xmlns:a16="http://schemas.microsoft.com/office/drawing/2014/main" id="{CAA73AD0-C773-4DFE-9F8A-8269F7EE4516}"/>
                    </a:ext>
                  </a:extLst>
                </p:cNvPr>
                <p:cNvCxnSpPr>
                  <a:cxnSpLocks noChangeShapeType="1"/>
                </p:cNvCxnSpPr>
                <p:nvPr/>
              </p:nvCxnSpPr>
              <p:spPr bwMode="auto">
                <a:xfrm rot="5400000">
                  <a:off x="5772469"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7" name="Straight Connector 39">
                  <a:extLst>
                    <a:ext uri="{FF2B5EF4-FFF2-40B4-BE49-F238E27FC236}">
                      <a16:creationId xmlns:a16="http://schemas.microsoft.com/office/drawing/2014/main" id="{36CE0C02-ECC7-4529-B983-252C76A2BA9A}"/>
                    </a:ext>
                  </a:extLst>
                </p:cNvPr>
                <p:cNvCxnSpPr>
                  <a:cxnSpLocks noChangeShapeType="1"/>
                </p:cNvCxnSpPr>
                <p:nvPr/>
              </p:nvCxnSpPr>
              <p:spPr bwMode="auto">
                <a:xfrm rot="5400000">
                  <a:off x="3077949" y="5259058"/>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nvGrpSpPr>
              <p:cNvPr id="44" name="Group 43">
                <a:extLst>
                  <a:ext uri="{FF2B5EF4-FFF2-40B4-BE49-F238E27FC236}">
                    <a16:creationId xmlns:a16="http://schemas.microsoft.com/office/drawing/2014/main" id="{9B53404F-2B4A-4BC5-A5BE-9D911A90BF52}"/>
                  </a:ext>
                </a:extLst>
              </p:cNvPr>
              <p:cNvGrpSpPr/>
              <p:nvPr/>
            </p:nvGrpSpPr>
            <p:grpSpPr>
              <a:xfrm>
                <a:off x="5119898" y="5605697"/>
                <a:ext cx="1345776" cy="74657"/>
                <a:chOff x="3119513" y="5228491"/>
                <a:chExt cx="1345776" cy="84358"/>
              </a:xfrm>
            </p:grpSpPr>
            <p:cxnSp>
              <p:nvCxnSpPr>
                <p:cNvPr id="45" name="Straight Connector 37">
                  <a:extLst>
                    <a:ext uri="{FF2B5EF4-FFF2-40B4-BE49-F238E27FC236}">
                      <a16:creationId xmlns:a16="http://schemas.microsoft.com/office/drawing/2014/main" id="{ACD7B1E4-71B3-42EB-833A-CB93CDA9FDD9}"/>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6" name="Straight Connector 39">
                  <a:extLst>
                    <a:ext uri="{FF2B5EF4-FFF2-40B4-BE49-F238E27FC236}">
                      <a16:creationId xmlns:a16="http://schemas.microsoft.com/office/drawing/2014/main" id="{34B969F2-4491-4DF5-B18B-25E2FFAC1DE8}"/>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48" name="Straight Connector 43">
                  <a:extLst>
                    <a:ext uri="{FF2B5EF4-FFF2-40B4-BE49-F238E27FC236}">
                      <a16:creationId xmlns:a16="http://schemas.microsoft.com/office/drawing/2014/main" id="{A5A17E9D-7375-4D92-BC4B-D180FD4F5DBC}"/>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50" name="Straight Connector 39">
                  <a:extLst>
                    <a:ext uri="{FF2B5EF4-FFF2-40B4-BE49-F238E27FC236}">
                      <a16:creationId xmlns:a16="http://schemas.microsoft.com/office/drawing/2014/main" id="{D32241F7-80D9-437D-9E8E-71C056DF879D}"/>
                    </a:ext>
                  </a:extLst>
                </p:cNvPr>
                <p:cNvCxnSpPr>
                  <a:cxnSpLocks noChangeShapeType="1"/>
                </p:cNvCxnSpPr>
                <p:nvPr/>
              </p:nvCxnSpPr>
              <p:spPr bwMode="auto">
                <a:xfrm rot="5400000">
                  <a:off x="3077949" y="5271286"/>
                  <a:ext cx="8312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sp>
          <p:nvSpPr>
            <p:cNvPr id="58" name="TextBox 38">
              <a:extLst>
                <a:ext uri="{FF2B5EF4-FFF2-40B4-BE49-F238E27FC236}">
                  <a16:creationId xmlns:a16="http://schemas.microsoft.com/office/drawing/2014/main" id="{E930E301-ABD2-4403-B3D5-8F057B9DFB14}"/>
                </a:ext>
              </a:extLst>
            </p:cNvPr>
            <p:cNvSpPr txBox="1">
              <a:spLocks noChangeArrowheads="1"/>
            </p:cNvSpPr>
            <p:nvPr/>
          </p:nvSpPr>
          <p:spPr bwMode="auto">
            <a:xfrm>
              <a:off x="4959229" y="54934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48</a:t>
              </a:r>
            </a:p>
          </p:txBody>
        </p:sp>
        <p:sp>
          <p:nvSpPr>
            <p:cNvPr id="59" name="TextBox 40">
              <a:extLst>
                <a:ext uri="{FF2B5EF4-FFF2-40B4-BE49-F238E27FC236}">
                  <a16:creationId xmlns:a16="http://schemas.microsoft.com/office/drawing/2014/main" id="{9F1D6BA5-B406-4B2E-8C44-43646E29AFE5}"/>
                </a:ext>
              </a:extLst>
            </p:cNvPr>
            <p:cNvSpPr txBox="1">
              <a:spLocks noChangeArrowheads="1"/>
            </p:cNvSpPr>
            <p:nvPr/>
          </p:nvSpPr>
          <p:spPr bwMode="auto">
            <a:xfrm>
              <a:off x="4468270" y="54934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42</a:t>
              </a:r>
            </a:p>
          </p:txBody>
        </p:sp>
        <p:sp>
          <p:nvSpPr>
            <p:cNvPr id="60" name="TextBox 42">
              <a:extLst>
                <a:ext uri="{FF2B5EF4-FFF2-40B4-BE49-F238E27FC236}">
                  <a16:creationId xmlns:a16="http://schemas.microsoft.com/office/drawing/2014/main" id="{68369CB2-7F13-474D-889B-4DD17BD249A7}"/>
                </a:ext>
              </a:extLst>
            </p:cNvPr>
            <p:cNvSpPr txBox="1">
              <a:spLocks noChangeArrowheads="1"/>
            </p:cNvSpPr>
            <p:nvPr/>
          </p:nvSpPr>
          <p:spPr bwMode="auto">
            <a:xfrm>
              <a:off x="5954139" y="54934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61" name="TextBox 44">
              <a:extLst>
                <a:ext uri="{FF2B5EF4-FFF2-40B4-BE49-F238E27FC236}">
                  <a16:creationId xmlns:a16="http://schemas.microsoft.com/office/drawing/2014/main" id="{99C47F20-419D-4766-827A-518E306F2D07}"/>
                </a:ext>
              </a:extLst>
            </p:cNvPr>
            <p:cNvSpPr txBox="1">
              <a:spLocks noChangeArrowheads="1"/>
            </p:cNvSpPr>
            <p:nvPr/>
          </p:nvSpPr>
          <p:spPr bwMode="auto">
            <a:xfrm>
              <a:off x="5446571" y="54935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54</a:t>
              </a:r>
            </a:p>
          </p:txBody>
        </p:sp>
        <p:sp>
          <p:nvSpPr>
            <p:cNvPr id="82" name="TextBox 16">
              <a:extLst>
                <a:ext uri="{FF2B5EF4-FFF2-40B4-BE49-F238E27FC236}">
                  <a16:creationId xmlns:a16="http://schemas.microsoft.com/office/drawing/2014/main" id="{7E1641C0-0B21-4AAD-BBB2-C96D7119255E}"/>
                </a:ext>
              </a:extLst>
            </p:cNvPr>
            <p:cNvSpPr txBox="1">
              <a:spLocks noChangeArrowheads="1"/>
            </p:cNvSpPr>
            <p:nvPr/>
          </p:nvSpPr>
          <p:spPr bwMode="auto">
            <a:xfrm>
              <a:off x="1724932" y="3786439"/>
              <a:ext cx="665292"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45.7%</a:t>
              </a:r>
            </a:p>
          </p:txBody>
        </p:sp>
        <p:sp>
          <p:nvSpPr>
            <p:cNvPr id="83" name="TextBox 16">
              <a:extLst>
                <a:ext uri="{FF2B5EF4-FFF2-40B4-BE49-F238E27FC236}">
                  <a16:creationId xmlns:a16="http://schemas.microsoft.com/office/drawing/2014/main" id="{D6AA5CB0-B0FD-42AE-81DF-83DC57257C17}"/>
                </a:ext>
              </a:extLst>
            </p:cNvPr>
            <p:cNvSpPr txBox="1">
              <a:spLocks noChangeArrowheads="1"/>
            </p:cNvSpPr>
            <p:nvPr/>
          </p:nvSpPr>
          <p:spPr bwMode="auto">
            <a:xfrm>
              <a:off x="1911453" y="4636537"/>
              <a:ext cx="696125"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33.</a:t>
              </a:r>
              <a:r>
                <a:rPr lang="en-US" altLang="en-US" sz="1400" dirty="0">
                  <a:solidFill>
                    <a:srgbClr val="000000"/>
                  </a:solidFill>
                  <a:latin typeface="Calibri" panose="020F0502020204030204" pitchFamily="34" charset="0"/>
                  <a:ea typeface="ＭＳ Ｐゴシック" panose="020B0600070205080204" pitchFamily="34" charset="-128"/>
                </a:rPr>
                <a:t>5</a:t>
              </a: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a:t>
              </a:r>
            </a:p>
          </p:txBody>
        </p:sp>
        <p:sp>
          <p:nvSpPr>
            <p:cNvPr id="84" name="TextBox 16">
              <a:extLst>
                <a:ext uri="{FF2B5EF4-FFF2-40B4-BE49-F238E27FC236}">
                  <a16:creationId xmlns:a16="http://schemas.microsoft.com/office/drawing/2014/main" id="{2FC22F51-0D1E-417C-BB90-BEE017310120}"/>
                </a:ext>
              </a:extLst>
            </p:cNvPr>
            <p:cNvSpPr txBox="1">
              <a:spLocks noChangeArrowheads="1"/>
            </p:cNvSpPr>
            <p:nvPr/>
          </p:nvSpPr>
          <p:spPr bwMode="auto">
            <a:xfrm>
              <a:off x="2717842" y="3989068"/>
              <a:ext cx="689021"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57.4%</a:t>
              </a:r>
            </a:p>
          </p:txBody>
        </p:sp>
        <p:sp>
          <p:nvSpPr>
            <p:cNvPr id="85" name="TextBox 16">
              <a:extLst>
                <a:ext uri="{FF2B5EF4-FFF2-40B4-BE49-F238E27FC236}">
                  <a16:creationId xmlns:a16="http://schemas.microsoft.com/office/drawing/2014/main" id="{C65BFF90-7A5F-492B-8518-2E8C77EE4025}"/>
                </a:ext>
              </a:extLst>
            </p:cNvPr>
            <p:cNvSpPr txBox="1">
              <a:spLocks noChangeArrowheads="1"/>
            </p:cNvSpPr>
            <p:nvPr/>
          </p:nvSpPr>
          <p:spPr bwMode="auto">
            <a:xfrm>
              <a:off x="2713757" y="3313994"/>
              <a:ext cx="675473"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66.0%</a:t>
              </a:r>
            </a:p>
          </p:txBody>
        </p:sp>
        <p:sp>
          <p:nvSpPr>
            <p:cNvPr id="86" name="TextBox 16">
              <a:extLst>
                <a:ext uri="{FF2B5EF4-FFF2-40B4-BE49-F238E27FC236}">
                  <a16:creationId xmlns:a16="http://schemas.microsoft.com/office/drawing/2014/main" id="{4E558144-67FD-4220-BA75-65A6129EF982}"/>
                </a:ext>
              </a:extLst>
            </p:cNvPr>
            <p:cNvSpPr txBox="1">
              <a:spLocks noChangeArrowheads="1"/>
            </p:cNvSpPr>
            <p:nvPr/>
          </p:nvSpPr>
          <p:spPr bwMode="auto">
            <a:xfrm>
              <a:off x="3661906" y="3774316"/>
              <a:ext cx="673750"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63.9%</a:t>
              </a:r>
            </a:p>
          </p:txBody>
        </p:sp>
        <p:sp>
          <p:nvSpPr>
            <p:cNvPr id="87" name="TextBox 16">
              <a:extLst>
                <a:ext uri="{FF2B5EF4-FFF2-40B4-BE49-F238E27FC236}">
                  <a16:creationId xmlns:a16="http://schemas.microsoft.com/office/drawing/2014/main" id="{89071D85-4C17-46F8-875A-17A8464F468E}"/>
                </a:ext>
              </a:extLst>
            </p:cNvPr>
            <p:cNvSpPr txBox="1">
              <a:spLocks noChangeArrowheads="1"/>
            </p:cNvSpPr>
            <p:nvPr/>
          </p:nvSpPr>
          <p:spPr bwMode="auto">
            <a:xfrm>
              <a:off x="3663663" y="3207776"/>
              <a:ext cx="671927"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70.2%</a:t>
              </a:r>
            </a:p>
          </p:txBody>
        </p:sp>
        <p:sp>
          <p:nvSpPr>
            <p:cNvPr id="88" name="TextBox 16">
              <a:extLst>
                <a:ext uri="{FF2B5EF4-FFF2-40B4-BE49-F238E27FC236}">
                  <a16:creationId xmlns:a16="http://schemas.microsoft.com/office/drawing/2014/main" id="{984E32AF-A2C1-4255-98D6-488C8B6912E2}"/>
                </a:ext>
              </a:extLst>
            </p:cNvPr>
            <p:cNvSpPr txBox="1">
              <a:spLocks noChangeArrowheads="1"/>
            </p:cNvSpPr>
            <p:nvPr/>
          </p:nvSpPr>
          <p:spPr bwMode="auto">
            <a:xfrm>
              <a:off x="4650546" y="3640020"/>
              <a:ext cx="679670"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65.0%</a:t>
              </a:r>
            </a:p>
          </p:txBody>
        </p:sp>
        <p:sp>
          <p:nvSpPr>
            <p:cNvPr id="89" name="TextBox 16">
              <a:extLst>
                <a:ext uri="{FF2B5EF4-FFF2-40B4-BE49-F238E27FC236}">
                  <a16:creationId xmlns:a16="http://schemas.microsoft.com/office/drawing/2014/main" id="{62A0412C-FE0A-4590-8B8B-152D8A0524FC}"/>
                </a:ext>
              </a:extLst>
            </p:cNvPr>
            <p:cNvSpPr txBox="1">
              <a:spLocks noChangeArrowheads="1"/>
            </p:cNvSpPr>
            <p:nvPr/>
          </p:nvSpPr>
          <p:spPr bwMode="auto">
            <a:xfrm>
              <a:off x="4643225" y="3136347"/>
              <a:ext cx="663992"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72.8%</a:t>
              </a:r>
            </a:p>
          </p:txBody>
        </p:sp>
        <p:sp>
          <p:nvSpPr>
            <p:cNvPr id="90" name="TextBox 16">
              <a:extLst>
                <a:ext uri="{FF2B5EF4-FFF2-40B4-BE49-F238E27FC236}">
                  <a16:creationId xmlns:a16="http://schemas.microsoft.com/office/drawing/2014/main" id="{8D18A270-F9A5-430A-83B4-4F50A092BA82}"/>
                </a:ext>
              </a:extLst>
            </p:cNvPr>
            <p:cNvSpPr txBox="1">
              <a:spLocks noChangeArrowheads="1"/>
            </p:cNvSpPr>
            <p:nvPr/>
          </p:nvSpPr>
          <p:spPr bwMode="auto">
            <a:xfrm>
              <a:off x="5522585" y="3730843"/>
              <a:ext cx="721345"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65.8%</a:t>
              </a:r>
            </a:p>
          </p:txBody>
        </p:sp>
        <p:sp>
          <p:nvSpPr>
            <p:cNvPr id="91" name="TextBox 16">
              <a:extLst>
                <a:ext uri="{FF2B5EF4-FFF2-40B4-BE49-F238E27FC236}">
                  <a16:creationId xmlns:a16="http://schemas.microsoft.com/office/drawing/2014/main" id="{D153D6C2-118D-478E-BE74-8012F4506C65}"/>
                </a:ext>
              </a:extLst>
            </p:cNvPr>
            <p:cNvSpPr txBox="1">
              <a:spLocks noChangeArrowheads="1"/>
            </p:cNvSpPr>
            <p:nvPr/>
          </p:nvSpPr>
          <p:spPr bwMode="auto">
            <a:xfrm>
              <a:off x="5625358" y="3058297"/>
              <a:ext cx="668185"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74.0%</a:t>
              </a:r>
            </a:p>
          </p:txBody>
        </p:sp>
        <p:sp>
          <p:nvSpPr>
            <p:cNvPr id="92" name="TextBox 16">
              <a:extLst>
                <a:ext uri="{FF2B5EF4-FFF2-40B4-BE49-F238E27FC236}">
                  <a16:creationId xmlns:a16="http://schemas.microsoft.com/office/drawing/2014/main" id="{5BD3C0BC-35CB-4F8C-9E56-0E208CDC2882}"/>
                </a:ext>
              </a:extLst>
            </p:cNvPr>
            <p:cNvSpPr txBox="1">
              <a:spLocks noChangeArrowheads="1"/>
            </p:cNvSpPr>
            <p:nvPr/>
          </p:nvSpPr>
          <p:spPr bwMode="auto">
            <a:xfrm>
              <a:off x="1324746" y="3499693"/>
              <a:ext cx="934133"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1 yr</a:t>
              </a:r>
            </a:p>
          </p:txBody>
        </p:sp>
        <p:sp>
          <p:nvSpPr>
            <p:cNvPr id="93" name="TextBox 16">
              <a:extLst>
                <a:ext uri="{FF2B5EF4-FFF2-40B4-BE49-F238E27FC236}">
                  <a16:creationId xmlns:a16="http://schemas.microsoft.com/office/drawing/2014/main" id="{13127FA5-4506-49B7-A63E-E4411670FDF3}"/>
                </a:ext>
              </a:extLst>
            </p:cNvPr>
            <p:cNvSpPr txBox="1">
              <a:spLocks noChangeArrowheads="1"/>
            </p:cNvSpPr>
            <p:nvPr/>
          </p:nvSpPr>
          <p:spPr bwMode="auto">
            <a:xfrm>
              <a:off x="2129076" y="3011326"/>
              <a:ext cx="1090840"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2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94" name="TextBox 16">
              <a:extLst>
                <a:ext uri="{FF2B5EF4-FFF2-40B4-BE49-F238E27FC236}">
                  <a16:creationId xmlns:a16="http://schemas.microsoft.com/office/drawing/2014/main" id="{10B61392-2853-4F03-ABEA-DCB1A8ECF267}"/>
                </a:ext>
              </a:extLst>
            </p:cNvPr>
            <p:cNvSpPr txBox="1">
              <a:spLocks noChangeArrowheads="1"/>
            </p:cNvSpPr>
            <p:nvPr/>
          </p:nvSpPr>
          <p:spPr bwMode="auto">
            <a:xfrm>
              <a:off x="3130767" y="2912732"/>
              <a:ext cx="1090840"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3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95" name="TextBox 16">
              <a:extLst>
                <a:ext uri="{FF2B5EF4-FFF2-40B4-BE49-F238E27FC236}">
                  <a16:creationId xmlns:a16="http://schemas.microsoft.com/office/drawing/2014/main" id="{C0787096-7116-4485-85C7-634319EB43EA}"/>
                </a:ext>
              </a:extLst>
            </p:cNvPr>
            <p:cNvSpPr txBox="1">
              <a:spLocks noChangeArrowheads="1"/>
            </p:cNvSpPr>
            <p:nvPr/>
          </p:nvSpPr>
          <p:spPr bwMode="auto">
            <a:xfrm>
              <a:off x="4087262" y="2803755"/>
              <a:ext cx="1090840"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4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96" name="TextBox 16">
              <a:extLst>
                <a:ext uri="{FF2B5EF4-FFF2-40B4-BE49-F238E27FC236}">
                  <a16:creationId xmlns:a16="http://schemas.microsoft.com/office/drawing/2014/main" id="{01C4FCE4-12D1-47E1-9535-BE129EC0EEE0}"/>
                </a:ext>
              </a:extLst>
            </p:cNvPr>
            <p:cNvSpPr txBox="1">
              <a:spLocks noChangeArrowheads="1"/>
            </p:cNvSpPr>
            <p:nvPr/>
          </p:nvSpPr>
          <p:spPr bwMode="auto">
            <a:xfrm>
              <a:off x="5076773" y="2749669"/>
              <a:ext cx="1090840"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5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97" name="TextBox 16">
              <a:extLst>
                <a:ext uri="{FF2B5EF4-FFF2-40B4-BE49-F238E27FC236}">
                  <a16:creationId xmlns:a16="http://schemas.microsoft.com/office/drawing/2014/main" id="{4A5392FE-35A1-4944-B7D4-905467486739}"/>
                </a:ext>
              </a:extLst>
            </p:cNvPr>
            <p:cNvSpPr txBox="1">
              <a:spLocks noChangeArrowheads="1"/>
            </p:cNvSpPr>
            <p:nvPr/>
          </p:nvSpPr>
          <p:spPr bwMode="auto">
            <a:xfrm>
              <a:off x="3793652" y="4893944"/>
              <a:ext cx="2408411"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HR: 1.34 (95% CI: 1.10-1.64)</a:t>
              </a:r>
            </a:p>
          </p:txBody>
        </p:sp>
        <p:grpSp>
          <p:nvGrpSpPr>
            <p:cNvPr id="98" name="Group 97">
              <a:extLst>
                <a:ext uri="{FF2B5EF4-FFF2-40B4-BE49-F238E27FC236}">
                  <a16:creationId xmlns:a16="http://schemas.microsoft.com/office/drawing/2014/main" id="{997E5B3B-DE6B-431E-B5C6-27DAEE6B98B3}"/>
                </a:ext>
              </a:extLst>
            </p:cNvPr>
            <p:cNvGrpSpPr/>
            <p:nvPr/>
          </p:nvGrpSpPr>
          <p:grpSpPr>
            <a:xfrm>
              <a:off x="8101801" y="2783838"/>
              <a:ext cx="3914920" cy="2676064"/>
              <a:chOff x="2234808" y="2774319"/>
              <a:chExt cx="3914920" cy="2676064"/>
            </a:xfrm>
          </p:grpSpPr>
          <p:cxnSp>
            <p:nvCxnSpPr>
              <p:cNvPr id="99" name="Straight Connector 98">
                <a:extLst>
                  <a:ext uri="{FF2B5EF4-FFF2-40B4-BE49-F238E27FC236}">
                    <a16:creationId xmlns:a16="http://schemas.microsoft.com/office/drawing/2014/main" id="{F8B30A03-5263-4FDB-A19E-30370A1B298C}"/>
                  </a:ext>
                </a:extLst>
              </p:cNvPr>
              <p:cNvCxnSpPr>
                <a:cxnSpLocks/>
              </p:cNvCxnSpPr>
              <p:nvPr/>
            </p:nvCxnSpPr>
            <p:spPr bwMode="auto">
              <a:xfrm flipV="1">
                <a:off x="2234808" y="2774319"/>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00" name="Straight Connector 99">
                <a:extLst>
                  <a:ext uri="{FF2B5EF4-FFF2-40B4-BE49-F238E27FC236}">
                    <a16:creationId xmlns:a16="http://schemas.microsoft.com/office/drawing/2014/main" id="{E34204CA-C641-49A3-AB44-873BA9649856}"/>
                  </a:ext>
                </a:extLst>
              </p:cNvPr>
              <p:cNvCxnSpPr>
                <a:cxnSpLocks/>
              </p:cNvCxnSpPr>
              <p:nvPr/>
            </p:nvCxnSpPr>
            <p:spPr bwMode="auto">
              <a:xfrm flipV="1">
                <a:off x="3221776" y="2780960"/>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01" name="Straight Connector 100">
                <a:extLst>
                  <a:ext uri="{FF2B5EF4-FFF2-40B4-BE49-F238E27FC236}">
                    <a16:creationId xmlns:a16="http://schemas.microsoft.com/office/drawing/2014/main" id="{DDB0F59F-0E1D-4F72-A5D5-3FA83F8B1AB5}"/>
                  </a:ext>
                </a:extLst>
              </p:cNvPr>
              <p:cNvCxnSpPr>
                <a:cxnSpLocks/>
              </p:cNvCxnSpPr>
              <p:nvPr/>
            </p:nvCxnSpPr>
            <p:spPr bwMode="auto">
              <a:xfrm flipV="1">
                <a:off x="4191262" y="2780959"/>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02" name="Straight Connector 101">
                <a:extLst>
                  <a:ext uri="{FF2B5EF4-FFF2-40B4-BE49-F238E27FC236}">
                    <a16:creationId xmlns:a16="http://schemas.microsoft.com/office/drawing/2014/main" id="{900ED8EC-186E-4C7D-B6E2-C0D2C04AB776}"/>
                  </a:ext>
                </a:extLst>
              </p:cNvPr>
              <p:cNvCxnSpPr>
                <a:cxnSpLocks/>
              </p:cNvCxnSpPr>
              <p:nvPr/>
            </p:nvCxnSpPr>
            <p:spPr bwMode="auto">
              <a:xfrm flipV="1">
                <a:off x="5165670" y="2775003"/>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03" name="Straight Connector 102">
                <a:extLst>
                  <a:ext uri="{FF2B5EF4-FFF2-40B4-BE49-F238E27FC236}">
                    <a16:creationId xmlns:a16="http://schemas.microsoft.com/office/drawing/2014/main" id="{01B15631-72B1-4E6A-A7C4-3627340D5899}"/>
                  </a:ext>
                </a:extLst>
              </p:cNvPr>
              <p:cNvCxnSpPr>
                <a:cxnSpLocks/>
              </p:cNvCxnSpPr>
              <p:nvPr/>
            </p:nvCxnSpPr>
            <p:spPr bwMode="auto">
              <a:xfrm flipV="1">
                <a:off x="6149728" y="2778645"/>
                <a:ext cx="0" cy="2669423"/>
              </a:xfrm>
              <a:prstGeom prst="line">
                <a:avLst/>
              </a:prstGeom>
              <a:noFill/>
              <a:ln w="28575" cap="flat" cmpd="sng" algn="ctr">
                <a:solidFill>
                  <a:schemeClr val="tx2">
                    <a:lumMod val="90000"/>
                  </a:schemeClr>
                </a:solidFill>
                <a:prstDash val="sysDash"/>
                <a:round/>
                <a:headEnd type="none" w="med" len="med"/>
                <a:tailEnd type="none" w="med" len="med"/>
              </a:ln>
              <a:effectLst/>
            </p:spPr>
          </p:cxnSp>
        </p:grpSp>
        <p:sp>
          <p:nvSpPr>
            <p:cNvPr id="104" name="Freeform: Shape 103">
              <a:extLst>
                <a:ext uri="{FF2B5EF4-FFF2-40B4-BE49-F238E27FC236}">
                  <a16:creationId xmlns:a16="http://schemas.microsoft.com/office/drawing/2014/main" id="{D37A5DA0-114A-4739-9090-92D41500930B}"/>
                </a:ext>
              </a:extLst>
            </p:cNvPr>
            <p:cNvSpPr/>
            <p:nvPr/>
          </p:nvSpPr>
          <p:spPr bwMode="auto">
            <a:xfrm>
              <a:off x="7111690" y="2773593"/>
              <a:ext cx="4922181" cy="2703197"/>
            </a:xfrm>
            <a:custGeom>
              <a:avLst/>
              <a:gdLst>
                <a:gd name="connsiteX0" fmla="*/ 0 w 7073661"/>
                <a:gd name="connsiteY0" fmla="*/ 0 h 3347049"/>
                <a:gd name="connsiteX1" fmla="*/ 0 w 7073661"/>
                <a:gd name="connsiteY1" fmla="*/ 3347049 h 3347049"/>
                <a:gd name="connsiteX2" fmla="*/ 7073661 w 7073661"/>
                <a:gd name="connsiteY2" fmla="*/ 3347049 h 3347049"/>
              </a:gdLst>
              <a:ahLst/>
              <a:cxnLst>
                <a:cxn ang="0">
                  <a:pos x="connsiteX0" y="connsiteY0"/>
                </a:cxn>
                <a:cxn ang="0">
                  <a:pos x="connsiteX1" y="connsiteY1"/>
                </a:cxn>
                <a:cxn ang="0">
                  <a:pos x="connsiteX2" y="connsiteY2"/>
                </a:cxn>
              </a:cxnLst>
              <a:rect l="l" t="t" r="r" b="b"/>
              <a:pathLst>
                <a:path w="7073661" h="3347049">
                  <a:moveTo>
                    <a:pt x="0" y="0"/>
                  </a:moveTo>
                  <a:lnTo>
                    <a:pt x="0" y="3347049"/>
                  </a:lnTo>
                  <a:lnTo>
                    <a:pt x="7073661" y="3347049"/>
                  </a:lnTo>
                </a:path>
              </a:pathLst>
            </a:custGeom>
            <a:noFill/>
            <a:ln w="28575">
              <a:solidFill>
                <a:schemeClr val="bg1"/>
              </a:solidFill>
              <a:miter lim="800000"/>
              <a:headEnd/>
              <a:tailEnd/>
            </a:ln>
          </p:spPr>
          <p:txBody>
            <a:bodyPr rtlCol="0" anchor="ctr"/>
            <a:lstStyle/>
            <a:p>
              <a:pPr algn="ctr"/>
              <a:endParaRPr lang="en-US" dirty="0"/>
            </a:p>
          </p:txBody>
        </p:sp>
        <p:sp>
          <p:nvSpPr>
            <p:cNvPr id="105" name="TextBox 12">
              <a:extLst>
                <a:ext uri="{FF2B5EF4-FFF2-40B4-BE49-F238E27FC236}">
                  <a16:creationId xmlns:a16="http://schemas.microsoft.com/office/drawing/2014/main" id="{96B96D38-A241-4161-A2F3-BFDDB058B1A9}"/>
                </a:ext>
              </a:extLst>
            </p:cNvPr>
            <p:cNvSpPr txBox="1">
              <a:spLocks noChangeArrowheads="1"/>
            </p:cNvSpPr>
            <p:nvPr/>
          </p:nvSpPr>
          <p:spPr bwMode="auto">
            <a:xfrm>
              <a:off x="6573286" y="2595699"/>
              <a:ext cx="43267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100</a:t>
              </a:r>
            </a:p>
          </p:txBody>
        </p:sp>
        <p:sp>
          <p:nvSpPr>
            <p:cNvPr id="106" name="TextBox 16">
              <a:extLst>
                <a:ext uri="{FF2B5EF4-FFF2-40B4-BE49-F238E27FC236}">
                  <a16:creationId xmlns:a16="http://schemas.microsoft.com/office/drawing/2014/main" id="{6F68F50C-8D4D-4BC3-8BAD-AB4A8FD0DAB4}"/>
                </a:ext>
              </a:extLst>
            </p:cNvPr>
            <p:cNvSpPr txBox="1">
              <a:spLocks noChangeArrowheads="1"/>
            </p:cNvSpPr>
            <p:nvPr/>
          </p:nvSpPr>
          <p:spPr bwMode="auto">
            <a:xfrm>
              <a:off x="6677705" y="3130995"/>
              <a:ext cx="4652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80</a:t>
              </a:r>
            </a:p>
          </p:txBody>
        </p:sp>
        <p:sp>
          <p:nvSpPr>
            <p:cNvPr id="107" name="TextBox 106">
              <a:extLst>
                <a:ext uri="{FF2B5EF4-FFF2-40B4-BE49-F238E27FC236}">
                  <a16:creationId xmlns:a16="http://schemas.microsoft.com/office/drawing/2014/main" id="{B68C736A-521F-4B8C-834A-26CDD1C2933F}"/>
                </a:ext>
              </a:extLst>
            </p:cNvPr>
            <p:cNvSpPr txBox="1">
              <a:spLocks noChangeArrowheads="1"/>
            </p:cNvSpPr>
            <p:nvPr/>
          </p:nvSpPr>
          <p:spPr bwMode="auto">
            <a:xfrm>
              <a:off x="6665599" y="3660775"/>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108" name="TextBox 107">
              <a:extLst>
                <a:ext uri="{FF2B5EF4-FFF2-40B4-BE49-F238E27FC236}">
                  <a16:creationId xmlns:a16="http://schemas.microsoft.com/office/drawing/2014/main" id="{E49FCB5B-1174-459A-8A6B-00D9243EF782}"/>
                </a:ext>
              </a:extLst>
            </p:cNvPr>
            <p:cNvSpPr txBox="1">
              <a:spLocks noChangeArrowheads="1"/>
            </p:cNvSpPr>
            <p:nvPr/>
          </p:nvSpPr>
          <p:spPr bwMode="auto">
            <a:xfrm>
              <a:off x="6665599" y="4194882"/>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40</a:t>
              </a:r>
            </a:p>
          </p:txBody>
        </p:sp>
        <p:sp>
          <p:nvSpPr>
            <p:cNvPr id="109" name="TextBox 28">
              <a:extLst>
                <a:ext uri="{FF2B5EF4-FFF2-40B4-BE49-F238E27FC236}">
                  <a16:creationId xmlns:a16="http://schemas.microsoft.com/office/drawing/2014/main" id="{94C35251-28D2-4B50-955A-4EA89AFAA49A}"/>
                </a:ext>
              </a:extLst>
            </p:cNvPr>
            <p:cNvSpPr txBox="1">
              <a:spLocks noChangeArrowheads="1"/>
            </p:cNvSpPr>
            <p:nvPr/>
          </p:nvSpPr>
          <p:spPr bwMode="auto">
            <a:xfrm>
              <a:off x="6665599" y="4735373"/>
              <a:ext cx="338160"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20</a:t>
              </a:r>
            </a:p>
          </p:txBody>
        </p:sp>
        <p:sp>
          <p:nvSpPr>
            <p:cNvPr id="110" name="TextBox 32">
              <a:extLst>
                <a:ext uri="{FF2B5EF4-FFF2-40B4-BE49-F238E27FC236}">
                  <a16:creationId xmlns:a16="http://schemas.microsoft.com/office/drawing/2014/main" id="{09E3BFE6-2BDD-467D-A022-BAF18F0BB180}"/>
                </a:ext>
              </a:extLst>
            </p:cNvPr>
            <p:cNvSpPr txBox="1">
              <a:spLocks noChangeArrowheads="1"/>
            </p:cNvSpPr>
            <p:nvPr/>
          </p:nvSpPr>
          <p:spPr bwMode="auto">
            <a:xfrm>
              <a:off x="6806616" y="5275406"/>
              <a:ext cx="243652"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grpSp>
          <p:nvGrpSpPr>
            <p:cNvPr id="111" name="Group 110">
              <a:extLst>
                <a:ext uri="{FF2B5EF4-FFF2-40B4-BE49-F238E27FC236}">
                  <a16:creationId xmlns:a16="http://schemas.microsoft.com/office/drawing/2014/main" id="{151FC2C1-13B3-4DED-8445-E232BF16D7B6}"/>
                </a:ext>
              </a:extLst>
            </p:cNvPr>
            <p:cNvGrpSpPr/>
            <p:nvPr/>
          </p:nvGrpSpPr>
          <p:grpSpPr>
            <a:xfrm>
              <a:off x="7047108" y="2783838"/>
              <a:ext cx="70199" cy="2692952"/>
              <a:chOff x="3053410" y="2171011"/>
              <a:chExt cx="73531" cy="3039600"/>
            </a:xfrm>
          </p:grpSpPr>
          <p:cxnSp>
            <p:nvCxnSpPr>
              <p:cNvPr id="112" name="Straight Connector 11">
                <a:extLst>
                  <a:ext uri="{FF2B5EF4-FFF2-40B4-BE49-F238E27FC236}">
                    <a16:creationId xmlns:a16="http://schemas.microsoft.com/office/drawing/2014/main" id="{E134DE19-49EA-417F-B95C-2EFFD5CFE686}"/>
                  </a:ext>
                </a:extLst>
              </p:cNvPr>
              <p:cNvCxnSpPr>
                <a:cxnSpLocks noChangeShapeType="1"/>
              </p:cNvCxnSpPr>
              <p:nvPr/>
            </p:nvCxnSpPr>
            <p:spPr bwMode="auto">
              <a:xfrm>
                <a:off x="3053410" y="21710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3" name="Straight Connector 15">
                <a:extLst>
                  <a:ext uri="{FF2B5EF4-FFF2-40B4-BE49-F238E27FC236}">
                    <a16:creationId xmlns:a16="http://schemas.microsoft.com/office/drawing/2014/main" id="{AD526606-9360-43BF-84D7-4D01A3E0F588}"/>
                  </a:ext>
                </a:extLst>
              </p:cNvPr>
              <p:cNvCxnSpPr>
                <a:cxnSpLocks noChangeShapeType="1"/>
              </p:cNvCxnSpPr>
              <p:nvPr/>
            </p:nvCxnSpPr>
            <p:spPr bwMode="auto">
              <a:xfrm>
                <a:off x="3053410" y="277743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4" name="Straight Connector 113">
                <a:extLst>
                  <a:ext uri="{FF2B5EF4-FFF2-40B4-BE49-F238E27FC236}">
                    <a16:creationId xmlns:a16="http://schemas.microsoft.com/office/drawing/2014/main" id="{574C28C7-0F78-4949-9D62-9591DFD2E036}"/>
                  </a:ext>
                </a:extLst>
              </p:cNvPr>
              <p:cNvCxnSpPr>
                <a:cxnSpLocks noChangeShapeType="1"/>
              </p:cNvCxnSpPr>
              <p:nvPr/>
            </p:nvCxnSpPr>
            <p:spPr bwMode="auto">
              <a:xfrm>
                <a:off x="3053410" y="3375924"/>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5" name="Straight Connector 23">
                <a:extLst>
                  <a:ext uri="{FF2B5EF4-FFF2-40B4-BE49-F238E27FC236}">
                    <a16:creationId xmlns:a16="http://schemas.microsoft.com/office/drawing/2014/main" id="{D83E728C-1F2F-43E4-A816-1A2287AD25B2}"/>
                  </a:ext>
                </a:extLst>
              </p:cNvPr>
              <p:cNvCxnSpPr>
                <a:cxnSpLocks noChangeShapeType="1"/>
              </p:cNvCxnSpPr>
              <p:nvPr/>
            </p:nvCxnSpPr>
            <p:spPr bwMode="auto">
              <a:xfrm>
                <a:off x="3053410" y="39744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6" name="Straight Connector 27">
                <a:extLst>
                  <a:ext uri="{FF2B5EF4-FFF2-40B4-BE49-F238E27FC236}">
                    <a16:creationId xmlns:a16="http://schemas.microsoft.com/office/drawing/2014/main" id="{12DB39D5-6322-425A-B191-C64BBE195CE1}"/>
                  </a:ext>
                </a:extLst>
              </p:cNvPr>
              <p:cNvCxnSpPr>
                <a:cxnSpLocks noChangeShapeType="1"/>
              </p:cNvCxnSpPr>
              <p:nvPr/>
            </p:nvCxnSpPr>
            <p:spPr bwMode="auto">
              <a:xfrm>
                <a:off x="3053410" y="4587186"/>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7" name="Straight Connector 31">
                <a:extLst>
                  <a:ext uri="{FF2B5EF4-FFF2-40B4-BE49-F238E27FC236}">
                    <a16:creationId xmlns:a16="http://schemas.microsoft.com/office/drawing/2014/main" id="{5846C5B1-D4A6-4DFC-ABF6-AE3229E85766}"/>
                  </a:ext>
                </a:extLst>
              </p:cNvPr>
              <p:cNvCxnSpPr>
                <a:cxnSpLocks noChangeShapeType="1"/>
              </p:cNvCxnSpPr>
              <p:nvPr/>
            </p:nvCxnSpPr>
            <p:spPr bwMode="auto">
              <a:xfrm>
                <a:off x="3061854" y="5210611"/>
                <a:ext cx="6508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sp>
          <p:nvSpPr>
            <p:cNvPr id="118" name="TextBox 36">
              <a:extLst>
                <a:ext uri="{FF2B5EF4-FFF2-40B4-BE49-F238E27FC236}">
                  <a16:creationId xmlns:a16="http://schemas.microsoft.com/office/drawing/2014/main" id="{05EB6264-5A7C-4C7C-AFFD-E62168968707}"/>
                </a:ext>
              </a:extLst>
            </p:cNvPr>
            <p:cNvSpPr txBox="1">
              <a:spLocks noChangeArrowheads="1"/>
            </p:cNvSpPr>
            <p:nvPr/>
          </p:nvSpPr>
          <p:spPr bwMode="auto">
            <a:xfrm>
              <a:off x="6994572" y="5502103"/>
              <a:ext cx="243652" cy="298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0</a:t>
              </a:r>
            </a:p>
          </p:txBody>
        </p:sp>
        <p:sp>
          <p:nvSpPr>
            <p:cNvPr id="119" name="TextBox 38">
              <a:extLst>
                <a:ext uri="{FF2B5EF4-FFF2-40B4-BE49-F238E27FC236}">
                  <a16:creationId xmlns:a16="http://schemas.microsoft.com/office/drawing/2014/main" id="{BD34E9EA-5394-4778-8873-87A21C24BC9E}"/>
                </a:ext>
              </a:extLst>
            </p:cNvPr>
            <p:cNvSpPr txBox="1">
              <a:spLocks noChangeArrowheads="1"/>
            </p:cNvSpPr>
            <p:nvPr/>
          </p:nvSpPr>
          <p:spPr bwMode="auto">
            <a:xfrm>
              <a:off x="7895200" y="551162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12</a:t>
              </a:r>
            </a:p>
          </p:txBody>
        </p:sp>
        <p:sp>
          <p:nvSpPr>
            <p:cNvPr id="120" name="TextBox 40">
              <a:extLst>
                <a:ext uri="{FF2B5EF4-FFF2-40B4-BE49-F238E27FC236}">
                  <a16:creationId xmlns:a16="http://schemas.microsoft.com/office/drawing/2014/main" id="{38E351A9-C136-4E90-BDBB-2A6A9A3107A0}"/>
                </a:ext>
              </a:extLst>
            </p:cNvPr>
            <p:cNvSpPr txBox="1">
              <a:spLocks noChangeArrowheads="1"/>
            </p:cNvSpPr>
            <p:nvPr/>
          </p:nvSpPr>
          <p:spPr bwMode="auto">
            <a:xfrm>
              <a:off x="7442615" y="550210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a:t>
              </a:r>
            </a:p>
          </p:txBody>
        </p:sp>
        <p:sp>
          <p:nvSpPr>
            <p:cNvPr id="121" name="TextBox 42">
              <a:extLst>
                <a:ext uri="{FF2B5EF4-FFF2-40B4-BE49-F238E27FC236}">
                  <a16:creationId xmlns:a16="http://schemas.microsoft.com/office/drawing/2014/main" id="{B4DF7574-954C-4151-A5D1-B73E370CBB6C}"/>
                </a:ext>
              </a:extLst>
            </p:cNvPr>
            <p:cNvSpPr txBox="1">
              <a:spLocks noChangeArrowheads="1"/>
            </p:cNvSpPr>
            <p:nvPr/>
          </p:nvSpPr>
          <p:spPr bwMode="auto">
            <a:xfrm>
              <a:off x="8884236" y="55021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24</a:t>
              </a:r>
            </a:p>
          </p:txBody>
        </p:sp>
        <p:sp>
          <p:nvSpPr>
            <p:cNvPr id="122" name="TextBox 44">
              <a:extLst>
                <a:ext uri="{FF2B5EF4-FFF2-40B4-BE49-F238E27FC236}">
                  <a16:creationId xmlns:a16="http://schemas.microsoft.com/office/drawing/2014/main" id="{C9802FA0-4FD4-4D93-B0A0-876F470329B0}"/>
                </a:ext>
              </a:extLst>
            </p:cNvPr>
            <p:cNvSpPr txBox="1">
              <a:spLocks noChangeArrowheads="1"/>
            </p:cNvSpPr>
            <p:nvPr/>
          </p:nvSpPr>
          <p:spPr bwMode="auto">
            <a:xfrm>
              <a:off x="8376309" y="55021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18</a:t>
              </a:r>
            </a:p>
          </p:txBody>
        </p:sp>
        <p:sp>
          <p:nvSpPr>
            <p:cNvPr id="123" name="TextBox 46">
              <a:extLst>
                <a:ext uri="{FF2B5EF4-FFF2-40B4-BE49-F238E27FC236}">
                  <a16:creationId xmlns:a16="http://schemas.microsoft.com/office/drawing/2014/main" id="{7CF4730E-5375-4A43-ABCC-73C436C49DD4}"/>
                </a:ext>
              </a:extLst>
            </p:cNvPr>
            <p:cNvSpPr txBox="1">
              <a:spLocks noChangeArrowheads="1"/>
            </p:cNvSpPr>
            <p:nvPr/>
          </p:nvSpPr>
          <p:spPr bwMode="auto">
            <a:xfrm>
              <a:off x="9374854" y="55021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30</a:t>
              </a:r>
            </a:p>
          </p:txBody>
        </p:sp>
        <p:sp>
          <p:nvSpPr>
            <p:cNvPr id="124" name="TextBox 54">
              <a:extLst>
                <a:ext uri="{FF2B5EF4-FFF2-40B4-BE49-F238E27FC236}">
                  <a16:creationId xmlns:a16="http://schemas.microsoft.com/office/drawing/2014/main" id="{BD6DBDC1-EA6E-4565-8A57-550B92BB4EDF}"/>
                </a:ext>
              </a:extLst>
            </p:cNvPr>
            <p:cNvSpPr txBox="1">
              <a:spLocks noChangeArrowheads="1"/>
            </p:cNvSpPr>
            <p:nvPr/>
          </p:nvSpPr>
          <p:spPr bwMode="auto">
            <a:xfrm>
              <a:off x="9866837" y="55021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36</a:t>
              </a:r>
            </a:p>
          </p:txBody>
        </p:sp>
        <p:grpSp>
          <p:nvGrpSpPr>
            <p:cNvPr id="125" name="Group 124">
              <a:extLst>
                <a:ext uri="{FF2B5EF4-FFF2-40B4-BE49-F238E27FC236}">
                  <a16:creationId xmlns:a16="http://schemas.microsoft.com/office/drawing/2014/main" id="{9510D10E-A168-457B-A133-424625871110}"/>
                </a:ext>
              </a:extLst>
            </p:cNvPr>
            <p:cNvGrpSpPr/>
            <p:nvPr/>
          </p:nvGrpSpPr>
          <p:grpSpPr>
            <a:xfrm>
              <a:off x="7117307" y="5470790"/>
              <a:ext cx="4905511" cy="70995"/>
              <a:chOff x="1997766" y="5601545"/>
              <a:chExt cx="4467908" cy="83298"/>
            </a:xfrm>
          </p:grpSpPr>
          <p:grpSp>
            <p:nvGrpSpPr>
              <p:cNvPr id="126" name="Group 125">
                <a:extLst>
                  <a:ext uri="{FF2B5EF4-FFF2-40B4-BE49-F238E27FC236}">
                    <a16:creationId xmlns:a16="http://schemas.microsoft.com/office/drawing/2014/main" id="{496EA798-4047-449F-8570-A5C977B815AE}"/>
                  </a:ext>
                </a:extLst>
              </p:cNvPr>
              <p:cNvGrpSpPr/>
              <p:nvPr/>
            </p:nvGrpSpPr>
            <p:grpSpPr>
              <a:xfrm>
                <a:off x="1997766" y="5601545"/>
                <a:ext cx="2694520" cy="83298"/>
                <a:chOff x="3119512" y="5217495"/>
                <a:chExt cx="2694520" cy="94122"/>
              </a:xfrm>
            </p:grpSpPr>
            <p:cxnSp>
              <p:nvCxnSpPr>
                <p:cNvPr id="132" name="Straight Connector 37">
                  <a:extLst>
                    <a:ext uri="{FF2B5EF4-FFF2-40B4-BE49-F238E27FC236}">
                      <a16:creationId xmlns:a16="http://schemas.microsoft.com/office/drawing/2014/main" id="{BC865B76-A647-4A86-A0B8-20E6DD550444}"/>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3" name="Straight Connector 39">
                  <a:extLst>
                    <a:ext uri="{FF2B5EF4-FFF2-40B4-BE49-F238E27FC236}">
                      <a16:creationId xmlns:a16="http://schemas.microsoft.com/office/drawing/2014/main" id="{19C0F0AF-9172-4C7A-AA7A-179D68BDBFD9}"/>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4" name="Straight Connector 41">
                  <a:extLst>
                    <a:ext uri="{FF2B5EF4-FFF2-40B4-BE49-F238E27FC236}">
                      <a16:creationId xmlns:a16="http://schemas.microsoft.com/office/drawing/2014/main" id="{50628F77-F468-4FE1-BF63-2FD09110A2BE}"/>
                    </a:ext>
                  </a:extLst>
                </p:cNvPr>
                <p:cNvCxnSpPr>
                  <a:cxnSpLocks noChangeShapeType="1"/>
                </p:cNvCxnSpPr>
                <p:nvPr/>
              </p:nvCxnSpPr>
              <p:spPr bwMode="auto">
                <a:xfrm rot="5400000">
                  <a:off x="4873544"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5" name="Straight Connector 43">
                  <a:extLst>
                    <a:ext uri="{FF2B5EF4-FFF2-40B4-BE49-F238E27FC236}">
                      <a16:creationId xmlns:a16="http://schemas.microsoft.com/office/drawing/2014/main" id="{1E8BD0FB-CFE1-4235-9731-E39BAD158776}"/>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6" name="Straight Connector 45">
                  <a:extLst>
                    <a:ext uri="{FF2B5EF4-FFF2-40B4-BE49-F238E27FC236}">
                      <a16:creationId xmlns:a16="http://schemas.microsoft.com/office/drawing/2014/main" id="{7CDEC925-BB66-4EF3-B3BC-465636E308CD}"/>
                    </a:ext>
                  </a:extLst>
                </p:cNvPr>
                <p:cNvCxnSpPr>
                  <a:cxnSpLocks noChangeShapeType="1"/>
                </p:cNvCxnSpPr>
                <p:nvPr/>
              </p:nvCxnSpPr>
              <p:spPr bwMode="auto">
                <a:xfrm rot="5400000">
                  <a:off x="5322651"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7" name="Straight Connector 53">
                  <a:extLst>
                    <a:ext uri="{FF2B5EF4-FFF2-40B4-BE49-F238E27FC236}">
                      <a16:creationId xmlns:a16="http://schemas.microsoft.com/office/drawing/2014/main" id="{450B0F9A-9E3A-4BD1-93FD-0F4FA8FBEDB6}"/>
                    </a:ext>
                  </a:extLst>
                </p:cNvPr>
                <p:cNvCxnSpPr>
                  <a:cxnSpLocks noChangeShapeType="1"/>
                </p:cNvCxnSpPr>
                <p:nvPr/>
              </p:nvCxnSpPr>
              <p:spPr bwMode="auto">
                <a:xfrm rot="5400000">
                  <a:off x="5772469"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8" name="Straight Connector 39">
                  <a:extLst>
                    <a:ext uri="{FF2B5EF4-FFF2-40B4-BE49-F238E27FC236}">
                      <a16:creationId xmlns:a16="http://schemas.microsoft.com/office/drawing/2014/main" id="{90BD88AD-E4D0-449F-86C1-8D3076BA3B2B}"/>
                    </a:ext>
                  </a:extLst>
                </p:cNvPr>
                <p:cNvCxnSpPr>
                  <a:cxnSpLocks noChangeShapeType="1"/>
                </p:cNvCxnSpPr>
                <p:nvPr/>
              </p:nvCxnSpPr>
              <p:spPr bwMode="auto">
                <a:xfrm rot="5400000">
                  <a:off x="3077949" y="5259058"/>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nvGrpSpPr>
              <p:cNvPr id="127" name="Group 126">
                <a:extLst>
                  <a:ext uri="{FF2B5EF4-FFF2-40B4-BE49-F238E27FC236}">
                    <a16:creationId xmlns:a16="http://schemas.microsoft.com/office/drawing/2014/main" id="{DD0820FC-CA75-4826-B152-36665E9B5F26}"/>
                  </a:ext>
                </a:extLst>
              </p:cNvPr>
              <p:cNvGrpSpPr/>
              <p:nvPr/>
            </p:nvGrpSpPr>
            <p:grpSpPr>
              <a:xfrm>
                <a:off x="5119898" y="5605697"/>
                <a:ext cx="1345776" cy="74657"/>
                <a:chOff x="3119513" y="5228491"/>
                <a:chExt cx="1345776" cy="84358"/>
              </a:xfrm>
            </p:grpSpPr>
            <p:cxnSp>
              <p:nvCxnSpPr>
                <p:cNvPr id="128" name="Straight Connector 37">
                  <a:extLst>
                    <a:ext uri="{FF2B5EF4-FFF2-40B4-BE49-F238E27FC236}">
                      <a16:creationId xmlns:a16="http://schemas.microsoft.com/office/drawing/2014/main" id="{42E3F2C2-4E70-4924-89D3-FD3D14FAFA84}"/>
                    </a:ext>
                  </a:extLst>
                </p:cNvPr>
                <p:cNvCxnSpPr>
                  <a:cxnSpLocks noChangeShapeType="1"/>
                </p:cNvCxnSpPr>
                <p:nvPr/>
              </p:nvCxnSpPr>
              <p:spPr bwMode="auto">
                <a:xfrm rot="5400000">
                  <a:off x="3974620"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29" name="Straight Connector 39">
                  <a:extLst>
                    <a:ext uri="{FF2B5EF4-FFF2-40B4-BE49-F238E27FC236}">
                      <a16:creationId xmlns:a16="http://schemas.microsoft.com/office/drawing/2014/main" id="{4B7C6A00-E5BD-4292-AD8C-070EEE05B9EC}"/>
                    </a:ext>
                  </a:extLst>
                </p:cNvPr>
                <p:cNvCxnSpPr>
                  <a:cxnSpLocks noChangeShapeType="1"/>
                </p:cNvCxnSpPr>
                <p:nvPr/>
              </p:nvCxnSpPr>
              <p:spPr bwMode="auto">
                <a:xfrm rot="5400000">
                  <a:off x="3524802"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0" name="Straight Connector 43">
                  <a:extLst>
                    <a:ext uri="{FF2B5EF4-FFF2-40B4-BE49-F238E27FC236}">
                      <a16:creationId xmlns:a16="http://schemas.microsoft.com/office/drawing/2014/main" id="{6B3BD4FF-43DE-4C3F-BBB9-8777C47B8D23}"/>
                    </a:ext>
                  </a:extLst>
                </p:cNvPr>
                <p:cNvCxnSpPr>
                  <a:cxnSpLocks noChangeShapeType="1"/>
                </p:cNvCxnSpPr>
                <p:nvPr/>
              </p:nvCxnSpPr>
              <p:spPr bwMode="auto">
                <a:xfrm rot="5400000">
                  <a:off x="4423726" y="5270054"/>
                  <a:ext cx="8312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31" name="Straight Connector 39">
                  <a:extLst>
                    <a:ext uri="{FF2B5EF4-FFF2-40B4-BE49-F238E27FC236}">
                      <a16:creationId xmlns:a16="http://schemas.microsoft.com/office/drawing/2014/main" id="{6D06C154-DC18-450B-91DC-0ADDEAF2EC8B}"/>
                    </a:ext>
                  </a:extLst>
                </p:cNvPr>
                <p:cNvCxnSpPr>
                  <a:cxnSpLocks noChangeShapeType="1"/>
                </p:cNvCxnSpPr>
                <p:nvPr/>
              </p:nvCxnSpPr>
              <p:spPr bwMode="auto">
                <a:xfrm rot="5400000">
                  <a:off x="3077949" y="5271286"/>
                  <a:ext cx="8312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grpSp>
        </p:grpSp>
        <p:sp>
          <p:nvSpPr>
            <p:cNvPr id="139" name="TextBox 38">
              <a:extLst>
                <a:ext uri="{FF2B5EF4-FFF2-40B4-BE49-F238E27FC236}">
                  <a16:creationId xmlns:a16="http://schemas.microsoft.com/office/drawing/2014/main" id="{8988197B-C642-4143-9734-844034BEBB38}"/>
                </a:ext>
              </a:extLst>
            </p:cNvPr>
            <p:cNvSpPr txBox="1">
              <a:spLocks noChangeArrowheads="1"/>
            </p:cNvSpPr>
            <p:nvPr/>
          </p:nvSpPr>
          <p:spPr bwMode="auto">
            <a:xfrm>
              <a:off x="10826222" y="55029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48</a:t>
              </a:r>
            </a:p>
          </p:txBody>
        </p:sp>
        <p:sp>
          <p:nvSpPr>
            <p:cNvPr id="140" name="TextBox 40">
              <a:extLst>
                <a:ext uri="{FF2B5EF4-FFF2-40B4-BE49-F238E27FC236}">
                  <a16:creationId xmlns:a16="http://schemas.microsoft.com/office/drawing/2014/main" id="{9A4D1EB8-E880-42E5-9066-AEBA111F047C}"/>
                </a:ext>
              </a:extLst>
            </p:cNvPr>
            <p:cNvSpPr txBox="1">
              <a:spLocks noChangeArrowheads="1"/>
            </p:cNvSpPr>
            <p:nvPr/>
          </p:nvSpPr>
          <p:spPr bwMode="auto">
            <a:xfrm>
              <a:off x="10335263" y="55029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42</a:t>
              </a:r>
            </a:p>
          </p:txBody>
        </p:sp>
        <p:sp>
          <p:nvSpPr>
            <p:cNvPr id="141" name="TextBox 42">
              <a:extLst>
                <a:ext uri="{FF2B5EF4-FFF2-40B4-BE49-F238E27FC236}">
                  <a16:creationId xmlns:a16="http://schemas.microsoft.com/office/drawing/2014/main" id="{E48C57A9-3E53-4A86-B508-15E47FEF1ACD}"/>
                </a:ext>
              </a:extLst>
            </p:cNvPr>
            <p:cNvSpPr txBox="1">
              <a:spLocks noChangeArrowheads="1"/>
            </p:cNvSpPr>
            <p:nvPr/>
          </p:nvSpPr>
          <p:spPr bwMode="auto">
            <a:xfrm>
              <a:off x="11821132" y="55029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60</a:t>
              </a:r>
            </a:p>
          </p:txBody>
        </p:sp>
        <p:sp>
          <p:nvSpPr>
            <p:cNvPr id="142" name="TextBox 44">
              <a:extLst>
                <a:ext uri="{FF2B5EF4-FFF2-40B4-BE49-F238E27FC236}">
                  <a16:creationId xmlns:a16="http://schemas.microsoft.com/office/drawing/2014/main" id="{2DA2D16D-9470-4E8A-8191-A14E468408C5}"/>
                </a:ext>
              </a:extLst>
            </p:cNvPr>
            <p:cNvSpPr txBox="1">
              <a:spLocks noChangeArrowheads="1"/>
            </p:cNvSpPr>
            <p:nvPr/>
          </p:nvSpPr>
          <p:spPr bwMode="auto">
            <a:xfrm>
              <a:off x="11313564" y="55030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54</a:t>
              </a:r>
            </a:p>
          </p:txBody>
        </p:sp>
        <p:sp>
          <p:nvSpPr>
            <p:cNvPr id="145" name="TextBox 16">
              <a:extLst>
                <a:ext uri="{FF2B5EF4-FFF2-40B4-BE49-F238E27FC236}">
                  <a16:creationId xmlns:a16="http://schemas.microsoft.com/office/drawing/2014/main" id="{B39AE7B2-5780-4AF3-953E-B4B770C89F55}"/>
                </a:ext>
              </a:extLst>
            </p:cNvPr>
            <p:cNvSpPr txBox="1">
              <a:spLocks noChangeArrowheads="1"/>
            </p:cNvSpPr>
            <p:nvPr/>
          </p:nvSpPr>
          <p:spPr bwMode="auto">
            <a:xfrm>
              <a:off x="7593458" y="5068074"/>
              <a:ext cx="632008"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6.4%</a:t>
              </a:r>
            </a:p>
          </p:txBody>
        </p:sp>
        <p:sp>
          <p:nvSpPr>
            <p:cNvPr id="147" name="TextBox 16">
              <a:extLst>
                <a:ext uri="{FF2B5EF4-FFF2-40B4-BE49-F238E27FC236}">
                  <a16:creationId xmlns:a16="http://schemas.microsoft.com/office/drawing/2014/main" id="{7925B227-81DA-441A-94E1-695B432E081A}"/>
                </a:ext>
              </a:extLst>
            </p:cNvPr>
            <p:cNvSpPr txBox="1">
              <a:spLocks noChangeArrowheads="1"/>
            </p:cNvSpPr>
            <p:nvPr/>
          </p:nvSpPr>
          <p:spPr bwMode="auto">
            <a:xfrm>
              <a:off x="8618215" y="5090332"/>
              <a:ext cx="688616"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15.2%</a:t>
              </a:r>
            </a:p>
          </p:txBody>
        </p:sp>
        <p:sp>
          <p:nvSpPr>
            <p:cNvPr id="148" name="TextBox 16">
              <a:extLst>
                <a:ext uri="{FF2B5EF4-FFF2-40B4-BE49-F238E27FC236}">
                  <a16:creationId xmlns:a16="http://schemas.microsoft.com/office/drawing/2014/main" id="{7F2B2DE1-5E2B-40C4-8DEB-F5F5C8778016}"/>
                </a:ext>
              </a:extLst>
            </p:cNvPr>
            <p:cNvSpPr txBox="1">
              <a:spLocks noChangeArrowheads="1"/>
            </p:cNvSpPr>
            <p:nvPr/>
          </p:nvSpPr>
          <p:spPr bwMode="auto">
            <a:xfrm>
              <a:off x="8584191" y="4527255"/>
              <a:ext cx="688616"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20.4%</a:t>
              </a:r>
            </a:p>
          </p:txBody>
        </p:sp>
        <p:sp>
          <p:nvSpPr>
            <p:cNvPr id="149" name="TextBox 16">
              <a:extLst>
                <a:ext uri="{FF2B5EF4-FFF2-40B4-BE49-F238E27FC236}">
                  <a16:creationId xmlns:a16="http://schemas.microsoft.com/office/drawing/2014/main" id="{478B8227-897D-4BAC-9503-55BA1A1ABDEE}"/>
                </a:ext>
              </a:extLst>
            </p:cNvPr>
            <p:cNvSpPr txBox="1">
              <a:spLocks noChangeArrowheads="1"/>
            </p:cNvSpPr>
            <p:nvPr/>
          </p:nvSpPr>
          <p:spPr bwMode="auto">
            <a:xfrm>
              <a:off x="9532261" y="4935328"/>
              <a:ext cx="661809"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22.4%</a:t>
              </a:r>
            </a:p>
          </p:txBody>
        </p:sp>
        <p:sp>
          <p:nvSpPr>
            <p:cNvPr id="150" name="TextBox 16">
              <a:extLst>
                <a:ext uri="{FF2B5EF4-FFF2-40B4-BE49-F238E27FC236}">
                  <a16:creationId xmlns:a16="http://schemas.microsoft.com/office/drawing/2014/main" id="{AB568141-004A-4CF0-8AA6-6EAA11E96C65}"/>
                </a:ext>
              </a:extLst>
            </p:cNvPr>
            <p:cNvSpPr txBox="1">
              <a:spLocks noChangeArrowheads="1"/>
            </p:cNvSpPr>
            <p:nvPr/>
          </p:nvSpPr>
          <p:spPr bwMode="auto">
            <a:xfrm>
              <a:off x="9513417" y="4237191"/>
              <a:ext cx="680654"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30.9%</a:t>
              </a:r>
            </a:p>
          </p:txBody>
        </p:sp>
        <p:sp>
          <p:nvSpPr>
            <p:cNvPr id="151" name="TextBox 16">
              <a:extLst>
                <a:ext uri="{FF2B5EF4-FFF2-40B4-BE49-F238E27FC236}">
                  <a16:creationId xmlns:a16="http://schemas.microsoft.com/office/drawing/2014/main" id="{42BA90B3-B697-464F-8222-DDAD06A2816F}"/>
                </a:ext>
              </a:extLst>
            </p:cNvPr>
            <p:cNvSpPr txBox="1">
              <a:spLocks noChangeArrowheads="1"/>
            </p:cNvSpPr>
            <p:nvPr/>
          </p:nvSpPr>
          <p:spPr bwMode="auto">
            <a:xfrm>
              <a:off x="10507379" y="4728506"/>
              <a:ext cx="684819"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1400" dirty="0">
                  <a:solidFill>
                    <a:srgbClr val="000000"/>
                  </a:solidFill>
                  <a:latin typeface="Calibri" panose="020F0502020204030204" pitchFamily="34" charset="0"/>
                  <a:ea typeface="ＭＳ Ｐゴシック" panose="020B0600070205080204" pitchFamily="34" charset="-128"/>
                </a:rPr>
                <a:t>29.7</a:t>
              </a: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a:t>
              </a:r>
            </a:p>
          </p:txBody>
        </p:sp>
        <p:sp>
          <p:nvSpPr>
            <p:cNvPr id="152" name="TextBox 16">
              <a:extLst>
                <a:ext uri="{FF2B5EF4-FFF2-40B4-BE49-F238E27FC236}">
                  <a16:creationId xmlns:a16="http://schemas.microsoft.com/office/drawing/2014/main" id="{8511BB33-9798-4254-8E29-8AFE0EE63960}"/>
                </a:ext>
              </a:extLst>
            </p:cNvPr>
            <p:cNvSpPr txBox="1">
              <a:spLocks noChangeArrowheads="1"/>
            </p:cNvSpPr>
            <p:nvPr/>
          </p:nvSpPr>
          <p:spPr bwMode="auto">
            <a:xfrm>
              <a:off x="10513779" y="4021862"/>
              <a:ext cx="678418"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39.6%</a:t>
              </a:r>
            </a:p>
          </p:txBody>
        </p:sp>
        <p:sp>
          <p:nvSpPr>
            <p:cNvPr id="153" name="TextBox 16">
              <a:extLst>
                <a:ext uri="{FF2B5EF4-FFF2-40B4-BE49-F238E27FC236}">
                  <a16:creationId xmlns:a16="http://schemas.microsoft.com/office/drawing/2014/main" id="{3A599EE9-32D3-4528-BB4C-AC10F251F050}"/>
                </a:ext>
              </a:extLst>
            </p:cNvPr>
            <p:cNvSpPr txBox="1">
              <a:spLocks noChangeArrowheads="1"/>
            </p:cNvSpPr>
            <p:nvPr/>
          </p:nvSpPr>
          <p:spPr bwMode="auto">
            <a:xfrm>
              <a:off x="11484291" y="4549231"/>
              <a:ext cx="682314"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35.4%</a:t>
              </a:r>
            </a:p>
          </p:txBody>
        </p:sp>
        <p:sp>
          <p:nvSpPr>
            <p:cNvPr id="154" name="TextBox 16">
              <a:extLst>
                <a:ext uri="{FF2B5EF4-FFF2-40B4-BE49-F238E27FC236}">
                  <a16:creationId xmlns:a16="http://schemas.microsoft.com/office/drawing/2014/main" id="{4C57EF15-AFB0-4FE9-9063-77F2932EBBA2}"/>
                </a:ext>
              </a:extLst>
            </p:cNvPr>
            <p:cNvSpPr txBox="1">
              <a:spLocks noChangeArrowheads="1"/>
            </p:cNvSpPr>
            <p:nvPr/>
          </p:nvSpPr>
          <p:spPr bwMode="auto">
            <a:xfrm>
              <a:off x="11487130" y="3946298"/>
              <a:ext cx="671293"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46.0%</a:t>
              </a:r>
            </a:p>
          </p:txBody>
        </p:sp>
        <p:sp>
          <p:nvSpPr>
            <p:cNvPr id="155" name="TextBox 16">
              <a:extLst>
                <a:ext uri="{FF2B5EF4-FFF2-40B4-BE49-F238E27FC236}">
                  <a16:creationId xmlns:a16="http://schemas.microsoft.com/office/drawing/2014/main" id="{E9268E35-E7FC-4F7A-B496-3FA7119F7BCE}"/>
                </a:ext>
              </a:extLst>
            </p:cNvPr>
            <p:cNvSpPr txBox="1">
              <a:spLocks noChangeArrowheads="1"/>
            </p:cNvSpPr>
            <p:nvPr/>
          </p:nvSpPr>
          <p:spPr bwMode="auto">
            <a:xfrm>
              <a:off x="7191739" y="4527255"/>
              <a:ext cx="934133"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1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56" name="TextBox 16">
              <a:extLst>
                <a:ext uri="{FF2B5EF4-FFF2-40B4-BE49-F238E27FC236}">
                  <a16:creationId xmlns:a16="http://schemas.microsoft.com/office/drawing/2014/main" id="{CE2DBE09-6953-416B-8A72-2719D7FEB317}"/>
                </a:ext>
              </a:extLst>
            </p:cNvPr>
            <p:cNvSpPr txBox="1">
              <a:spLocks noChangeArrowheads="1"/>
            </p:cNvSpPr>
            <p:nvPr/>
          </p:nvSpPr>
          <p:spPr bwMode="auto">
            <a:xfrm>
              <a:off x="7987817" y="4244668"/>
              <a:ext cx="1126494"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2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57" name="TextBox 16">
              <a:extLst>
                <a:ext uri="{FF2B5EF4-FFF2-40B4-BE49-F238E27FC236}">
                  <a16:creationId xmlns:a16="http://schemas.microsoft.com/office/drawing/2014/main" id="{19C186A9-EA1E-466A-B970-9699FE293E1D}"/>
                </a:ext>
              </a:extLst>
            </p:cNvPr>
            <p:cNvSpPr txBox="1">
              <a:spLocks noChangeArrowheads="1"/>
            </p:cNvSpPr>
            <p:nvPr/>
          </p:nvSpPr>
          <p:spPr bwMode="auto">
            <a:xfrm>
              <a:off x="8962106" y="3974455"/>
              <a:ext cx="1126494"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3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58" name="TextBox 16">
              <a:extLst>
                <a:ext uri="{FF2B5EF4-FFF2-40B4-BE49-F238E27FC236}">
                  <a16:creationId xmlns:a16="http://schemas.microsoft.com/office/drawing/2014/main" id="{D50E55D9-8D00-49BA-B533-9A8384FE9478}"/>
                </a:ext>
              </a:extLst>
            </p:cNvPr>
            <p:cNvSpPr txBox="1">
              <a:spLocks noChangeArrowheads="1"/>
            </p:cNvSpPr>
            <p:nvPr/>
          </p:nvSpPr>
          <p:spPr bwMode="auto">
            <a:xfrm>
              <a:off x="9918601" y="3791193"/>
              <a:ext cx="1126494"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4 </a:t>
              </a:r>
              <a:r>
                <a:rPr lang="en-US" altLang="en-US" sz="1400" dirty="0">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59" name="TextBox 16">
              <a:extLst>
                <a:ext uri="{FF2B5EF4-FFF2-40B4-BE49-F238E27FC236}">
                  <a16:creationId xmlns:a16="http://schemas.microsoft.com/office/drawing/2014/main" id="{B5F64FF4-8080-439B-8E21-134248909683}"/>
                </a:ext>
              </a:extLst>
            </p:cNvPr>
            <p:cNvSpPr txBox="1">
              <a:spLocks noChangeArrowheads="1"/>
            </p:cNvSpPr>
            <p:nvPr/>
          </p:nvSpPr>
          <p:spPr bwMode="auto">
            <a:xfrm>
              <a:off x="10908112" y="3737286"/>
              <a:ext cx="1126494"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0" algn="r" eaLnBrk="1" hangingPunct="1">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By 5 </a:t>
              </a:r>
              <a:r>
                <a:rPr lang="en-US" altLang="en-US" sz="1400" dirty="0" err="1">
                  <a:solidFill>
                    <a:srgbClr val="000000"/>
                  </a:solidFill>
                  <a:latin typeface="Calibri" panose="020F0502020204030204" pitchFamily="34" charset="0"/>
                  <a:ea typeface="ＭＳ Ｐゴシック" panose="020B0600070205080204" pitchFamily="34" charset="-128"/>
                </a:rPr>
                <a:t>yr</a:t>
              </a:r>
              <a:endPar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146" name="TextBox 16">
              <a:extLst>
                <a:ext uri="{FF2B5EF4-FFF2-40B4-BE49-F238E27FC236}">
                  <a16:creationId xmlns:a16="http://schemas.microsoft.com/office/drawing/2014/main" id="{3D2B5E5B-31AB-467A-8754-1FCFD1A8FEF8}"/>
                </a:ext>
              </a:extLst>
            </p:cNvPr>
            <p:cNvSpPr txBox="1">
              <a:spLocks noChangeArrowheads="1"/>
            </p:cNvSpPr>
            <p:nvPr/>
          </p:nvSpPr>
          <p:spPr bwMode="auto">
            <a:xfrm>
              <a:off x="8224212" y="5225520"/>
              <a:ext cx="632008" cy="32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3.0%</a:t>
              </a:r>
            </a:p>
          </p:txBody>
        </p:sp>
      </p:grpSp>
      <p:sp>
        <p:nvSpPr>
          <p:cNvPr id="161" name="Content Placeholder 2">
            <a:extLst>
              <a:ext uri="{FF2B5EF4-FFF2-40B4-BE49-F238E27FC236}">
                <a16:creationId xmlns:a16="http://schemas.microsoft.com/office/drawing/2014/main" id="{BC16F610-8CD9-4777-A20F-E08616BD8B7A}"/>
              </a:ext>
            </a:extLst>
          </p:cNvPr>
          <p:cNvSpPr txBox="1">
            <a:spLocks/>
          </p:cNvSpPr>
          <p:nvPr/>
        </p:nvSpPr>
        <p:spPr>
          <a:xfrm>
            <a:off x="609759" y="1451562"/>
            <a:ext cx="10877529" cy="39793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0" kern="0" dirty="0"/>
              <a:t>Multicenter, open-label, randomized phase III study (N = 536)</a:t>
            </a:r>
          </a:p>
        </p:txBody>
      </p:sp>
      <p:sp>
        <p:nvSpPr>
          <p:cNvPr id="3" name="TextBox 2">
            <a:extLst>
              <a:ext uri="{FF2B5EF4-FFF2-40B4-BE49-F238E27FC236}">
                <a16:creationId xmlns:a16="http://schemas.microsoft.com/office/drawing/2014/main" id="{8B5879D6-ECEA-3D05-B601-CBB2FC9475BA}"/>
              </a:ext>
            </a:extLst>
          </p:cNvPr>
          <p:cNvSpPr txBox="1"/>
          <p:nvPr/>
        </p:nvSpPr>
        <p:spPr bwMode="auto">
          <a:xfrm>
            <a:off x="5585132" y="6194160"/>
            <a:ext cx="13404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doses.</a:t>
            </a:r>
          </a:p>
        </p:txBody>
      </p:sp>
      <p:sp>
        <p:nvSpPr>
          <p:cNvPr id="10" name="Freeform: Shape 9">
            <a:extLst>
              <a:ext uri="{FF2B5EF4-FFF2-40B4-BE49-F238E27FC236}">
                <a16:creationId xmlns:a16="http://schemas.microsoft.com/office/drawing/2014/main" id="{5832328F-731F-1008-6E0F-74046D9A24CD}"/>
              </a:ext>
            </a:extLst>
          </p:cNvPr>
          <p:cNvSpPr/>
          <p:nvPr/>
        </p:nvSpPr>
        <p:spPr bwMode="auto">
          <a:xfrm>
            <a:off x="1500188" y="3833813"/>
            <a:ext cx="4438650" cy="1895475"/>
          </a:xfrm>
          <a:custGeom>
            <a:avLst/>
            <a:gdLst>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3450 w 4438650"/>
              <a:gd name="connsiteY39" fmla="*/ 619125 h 1895475"/>
              <a:gd name="connsiteX40" fmla="*/ 733425 w 4438650"/>
              <a:gd name="connsiteY40" fmla="*/ 619125 h 1895475"/>
              <a:gd name="connsiteX41" fmla="*/ 733425 w 4438650"/>
              <a:gd name="connsiteY41" fmla="*/ 647700 h 1895475"/>
              <a:gd name="connsiteX42" fmla="*/ 695325 w 4438650"/>
              <a:gd name="connsiteY42" fmla="*/ 647700 h 1895475"/>
              <a:gd name="connsiteX43" fmla="*/ 695325 w 4438650"/>
              <a:gd name="connsiteY43" fmla="*/ 647700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85775 w 4438650"/>
              <a:gd name="connsiteY50" fmla="*/ 771525 h 1895475"/>
              <a:gd name="connsiteX51" fmla="*/ 485775 w 4438650"/>
              <a:gd name="connsiteY51" fmla="*/ 852487 h 1895475"/>
              <a:gd name="connsiteX52" fmla="*/ 466725 w 4438650"/>
              <a:gd name="connsiteY52" fmla="*/ 852487 h 1895475"/>
              <a:gd name="connsiteX53" fmla="*/ 466725 w 4438650"/>
              <a:gd name="connsiteY53" fmla="*/ 938212 h 1895475"/>
              <a:gd name="connsiteX54" fmla="*/ 447675 w 4438650"/>
              <a:gd name="connsiteY54" fmla="*/ 938212 h 1895475"/>
              <a:gd name="connsiteX55" fmla="*/ 447675 w 4438650"/>
              <a:gd name="connsiteY55" fmla="*/ 962025 h 1895475"/>
              <a:gd name="connsiteX56" fmla="*/ 261937 w 4438650"/>
              <a:gd name="connsiteY56" fmla="*/ 962025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1600 h 1895475"/>
              <a:gd name="connsiteX64" fmla="*/ 219075 w 4438650"/>
              <a:gd name="connsiteY64" fmla="*/ 1371600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3450 w 4438650"/>
              <a:gd name="connsiteY39" fmla="*/ 619125 h 1895475"/>
              <a:gd name="connsiteX40" fmla="*/ 733425 w 4438650"/>
              <a:gd name="connsiteY40" fmla="*/ 619125 h 1895475"/>
              <a:gd name="connsiteX41" fmla="*/ 733425 w 4438650"/>
              <a:gd name="connsiteY41" fmla="*/ 647700 h 1895475"/>
              <a:gd name="connsiteX42" fmla="*/ 695325 w 4438650"/>
              <a:gd name="connsiteY42" fmla="*/ 647700 h 1895475"/>
              <a:gd name="connsiteX43" fmla="*/ 695325 w 4438650"/>
              <a:gd name="connsiteY43" fmla="*/ 647700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85775 w 4438650"/>
              <a:gd name="connsiteY50" fmla="*/ 771525 h 1895475"/>
              <a:gd name="connsiteX51" fmla="*/ 485775 w 4438650"/>
              <a:gd name="connsiteY51" fmla="*/ 852487 h 1895475"/>
              <a:gd name="connsiteX52" fmla="*/ 466725 w 4438650"/>
              <a:gd name="connsiteY52" fmla="*/ 852487 h 1895475"/>
              <a:gd name="connsiteX53" fmla="*/ 466725 w 4438650"/>
              <a:gd name="connsiteY53" fmla="*/ 938212 h 1895475"/>
              <a:gd name="connsiteX54" fmla="*/ 447675 w 4438650"/>
              <a:gd name="connsiteY54" fmla="*/ 938212 h 1895475"/>
              <a:gd name="connsiteX55" fmla="*/ 447675 w 4438650"/>
              <a:gd name="connsiteY55" fmla="*/ 962025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1600 h 1895475"/>
              <a:gd name="connsiteX64" fmla="*/ 219075 w 4438650"/>
              <a:gd name="connsiteY64" fmla="*/ 1371600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3450 w 4438650"/>
              <a:gd name="connsiteY39" fmla="*/ 619125 h 1895475"/>
              <a:gd name="connsiteX40" fmla="*/ 733425 w 4438650"/>
              <a:gd name="connsiteY40" fmla="*/ 619125 h 1895475"/>
              <a:gd name="connsiteX41" fmla="*/ 733425 w 4438650"/>
              <a:gd name="connsiteY41" fmla="*/ 647700 h 1895475"/>
              <a:gd name="connsiteX42" fmla="*/ 695325 w 4438650"/>
              <a:gd name="connsiteY42" fmla="*/ 647700 h 1895475"/>
              <a:gd name="connsiteX43" fmla="*/ 695325 w 4438650"/>
              <a:gd name="connsiteY43" fmla="*/ 647700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85775 w 4438650"/>
              <a:gd name="connsiteY50" fmla="*/ 771525 h 1895475"/>
              <a:gd name="connsiteX51" fmla="*/ 485775 w 4438650"/>
              <a:gd name="connsiteY51" fmla="*/ 852487 h 1895475"/>
              <a:gd name="connsiteX52" fmla="*/ 466725 w 4438650"/>
              <a:gd name="connsiteY52" fmla="*/ 852487 h 1895475"/>
              <a:gd name="connsiteX53" fmla="*/ 466725 w 4438650"/>
              <a:gd name="connsiteY53" fmla="*/ 938212 h 1895475"/>
              <a:gd name="connsiteX54" fmla="*/ 447675 w 4438650"/>
              <a:gd name="connsiteY54" fmla="*/ 938212 h 1895475"/>
              <a:gd name="connsiteX55" fmla="*/ 447675 w 4438650"/>
              <a:gd name="connsiteY55" fmla="*/ 969169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1600 h 1895475"/>
              <a:gd name="connsiteX64" fmla="*/ 219075 w 4438650"/>
              <a:gd name="connsiteY64" fmla="*/ 1371600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3450 w 4438650"/>
              <a:gd name="connsiteY39" fmla="*/ 619125 h 1895475"/>
              <a:gd name="connsiteX40" fmla="*/ 733425 w 4438650"/>
              <a:gd name="connsiteY40" fmla="*/ 619125 h 1895475"/>
              <a:gd name="connsiteX41" fmla="*/ 733425 w 4438650"/>
              <a:gd name="connsiteY41" fmla="*/ 647700 h 1895475"/>
              <a:gd name="connsiteX42" fmla="*/ 695325 w 4438650"/>
              <a:gd name="connsiteY42" fmla="*/ 647700 h 1895475"/>
              <a:gd name="connsiteX43" fmla="*/ 695325 w 4438650"/>
              <a:gd name="connsiteY43" fmla="*/ 647700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85775 w 4438650"/>
              <a:gd name="connsiteY50" fmla="*/ 771525 h 1895475"/>
              <a:gd name="connsiteX51" fmla="*/ 485775 w 4438650"/>
              <a:gd name="connsiteY51" fmla="*/ 852487 h 1895475"/>
              <a:gd name="connsiteX52" fmla="*/ 466725 w 4438650"/>
              <a:gd name="connsiteY52" fmla="*/ 852487 h 1895475"/>
              <a:gd name="connsiteX53" fmla="*/ 466725 w 4438650"/>
              <a:gd name="connsiteY53" fmla="*/ 938212 h 1895475"/>
              <a:gd name="connsiteX54" fmla="*/ 431006 w 4438650"/>
              <a:gd name="connsiteY54" fmla="*/ 947737 h 1895475"/>
              <a:gd name="connsiteX55" fmla="*/ 447675 w 4438650"/>
              <a:gd name="connsiteY55" fmla="*/ 969169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1600 h 1895475"/>
              <a:gd name="connsiteX64" fmla="*/ 219075 w 4438650"/>
              <a:gd name="connsiteY64" fmla="*/ 1371600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3450 w 4438650"/>
              <a:gd name="connsiteY39" fmla="*/ 619125 h 1895475"/>
              <a:gd name="connsiteX40" fmla="*/ 733425 w 4438650"/>
              <a:gd name="connsiteY40" fmla="*/ 619125 h 1895475"/>
              <a:gd name="connsiteX41" fmla="*/ 733425 w 4438650"/>
              <a:gd name="connsiteY41" fmla="*/ 647700 h 1895475"/>
              <a:gd name="connsiteX42" fmla="*/ 695325 w 4438650"/>
              <a:gd name="connsiteY42" fmla="*/ 647700 h 1895475"/>
              <a:gd name="connsiteX43" fmla="*/ 695325 w 4438650"/>
              <a:gd name="connsiteY43" fmla="*/ 647700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85775 w 4438650"/>
              <a:gd name="connsiteY50" fmla="*/ 771525 h 1895475"/>
              <a:gd name="connsiteX51" fmla="*/ 485775 w 4438650"/>
              <a:gd name="connsiteY51" fmla="*/ 852487 h 1895475"/>
              <a:gd name="connsiteX52" fmla="*/ 466725 w 4438650"/>
              <a:gd name="connsiteY52" fmla="*/ 852487 h 1895475"/>
              <a:gd name="connsiteX53" fmla="*/ 466725 w 4438650"/>
              <a:gd name="connsiteY53" fmla="*/ 938212 h 1895475"/>
              <a:gd name="connsiteX54" fmla="*/ 438149 w 4438650"/>
              <a:gd name="connsiteY54" fmla="*/ 940593 h 1895475"/>
              <a:gd name="connsiteX55" fmla="*/ 447675 w 4438650"/>
              <a:gd name="connsiteY55" fmla="*/ 969169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1600 h 1895475"/>
              <a:gd name="connsiteX64" fmla="*/ 219075 w 4438650"/>
              <a:gd name="connsiteY64" fmla="*/ 1371600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3450 w 4438650"/>
              <a:gd name="connsiteY39" fmla="*/ 619125 h 1895475"/>
              <a:gd name="connsiteX40" fmla="*/ 733425 w 4438650"/>
              <a:gd name="connsiteY40" fmla="*/ 619125 h 1895475"/>
              <a:gd name="connsiteX41" fmla="*/ 733425 w 4438650"/>
              <a:gd name="connsiteY41" fmla="*/ 647700 h 1895475"/>
              <a:gd name="connsiteX42" fmla="*/ 695325 w 4438650"/>
              <a:gd name="connsiteY42" fmla="*/ 647700 h 1895475"/>
              <a:gd name="connsiteX43" fmla="*/ 695325 w 4438650"/>
              <a:gd name="connsiteY43" fmla="*/ 647700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85775 w 4438650"/>
              <a:gd name="connsiteY50" fmla="*/ 771525 h 1895475"/>
              <a:gd name="connsiteX51" fmla="*/ 485775 w 4438650"/>
              <a:gd name="connsiteY51" fmla="*/ 852487 h 1895475"/>
              <a:gd name="connsiteX52" fmla="*/ 466725 w 4438650"/>
              <a:gd name="connsiteY52" fmla="*/ 852487 h 1895475"/>
              <a:gd name="connsiteX53" fmla="*/ 464343 w 4438650"/>
              <a:gd name="connsiteY53" fmla="*/ 950118 h 1895475"/>
              <a:gd name="connsiteX54" fmla="*/ 438149 w 4438650"/>
              <a:gd name="connsiteY54" fmla="*/ 940593 h 1895475"/>
              <a:gd name="connsiteX55" fmla="*/ 447675 w 4438650"/>
              <a:gd name="connsiteY55" fmla="*/ 969169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1600 h 1895475"/>
              <a:gd name="connsiteX64" fmla="*/ 219075 w 4438650"/>
              <a:gd name="connsiteY64" fmla="*/ 1371600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3450 w 4438650"/>
              <a:gd name="connsiteY39" fmla="*/ 619125 h 1895475"/>
              <a:gd name="connsiteX40" fmla="*/ 733425 w 4438650"/>
              <a:gd name="connsiteY40" fmla="*/ 619125 h 1895475"/>
              <a:gd name="connsiteX41" fmla="*/ 733425 w 4438650"/>
              <a:gd name="connsiteY41" fmla="*/ 647700 h 1895475"/>
              <a:gd name="connsiteX42" fmla="*/ 695325 w 4438650"/>
              <a:gd name="connsiteY42" fmla="*/ 647700 h 1895475"/>
              <a:gd name="connsiteX43" fmla="*/ 695325 w 4438650"/>
              <a:gd name="connsiteY43" fmla="*/ 647700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85775 w 4438650"/>
              <a:gd name="connsiteY50" fmla="*/ 771525 h 1895475"/>
              <a:gd name="connsiteX51" fmla="*/ 485775 w 4438650"/>
              <a:gd name="connsiteY51" fmla="*/ 852487 h 1895475"/>
              <a:gd name="connsiteX52" fmla="*/ 466725 w 4438650"/>
              <a:gd name="connsiteY52" fmla="*/ 852487 h 1895475"/>
              <a:gd name="connsiteX53" fmla="*/ 464343 w 4438650"/>
              <a:gd name="connsiteY53" fmla="*/ 950118 h 1895475"/>
              <a:gd name="connsiteX54" fmla="*/ 440531 w 4438650"/>
              <a:gd name="connsiteY54" fmla="*/ 940593 h 1895475"/>
              <a:gd name="connsiteX55" fmla="*/ 447675 w 4438650"/>
              <a:gd name="connsiteY55" fmla="*/ 969169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1600 h 1895475"/>
              <a:gd name="connsiteX64" fmla="*/ 219075 w 4438650"/>
              <a:gd name="connsiteY64" fmla="*/ 1371600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3450 w 4438650"/>
              <a:gd name="connsiteY39" fmla="*/ 619125 h 1895475"/>
              <a:gd name="connsiteX40" fmla="*/ 733425 w 4438650"/>
              <a:gd name="connsiteY40" fmla="*/ 619125 h 1895475"/>
              <a:gd name="connsiteX41" fmla="*/ 733425 w 4438650"/>
              <a:gd name="connsiteY41" fmla="*/ 647700 h 1895475"/>
              <a:gd name="connsiteX42" fmla="*/ 695325 w 4438650"/>
              <a:gd name="connsiteY42" fmla="*/ 647700 h 1895475"/>
              <a:gd name="connsiteX43" fmla="*/ 695325 w 4438650"/>
              <a:gd name="connsiteY43" fmla="*/ 647700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85775 w 4438650"/>
              <a:gd name="connsiteY50" fmla="*/ 771525 h 1895475"/>
              <a:gd name="connsiteX51" fmla="*/ 485775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7675 w 4438650"/>
              <a:gd name="connsiteY55" fmla="*/ 969169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1600 h 1895475"/>
              <a:gd name="connsiteX64" fmla="*/ 219075 w 4438650"/>
              <a:gd name="connsiteY64" fmla="*/ 1371600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3450 w 4438650"/>
              <a:gd name="connsiteY39" fmla="*/ 619125 h 1895475"/>
              <a:gd name="connsiteX40" fmla="*/ 733425 w 4438650"/>
              <a:gd name="connsiteY40" fmla="*/ 619125 h 1895475"/>
              <a:gd name="connsiteX41" fmla="*/ 733425 w 4438650"/>
              <a:gd name="connsiteY41" fmla="*/ 647700 h 1895475"/>
              <a:gd name="connsiteX42" fmla="*/ 695325 w 4438650"/>
              <a:gd name="connsiteY42" fmla="*/ 647700 h 1895475"/>
              <a:gd name="connsiteX43" fmla="*/ 695325 w 4438650"/>
              <a:gd name="connsiteY43" fmla="*/ 647700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85775 w 4438650"/>
              <a:gd name="connsiteY50" fmla="*/ 771525 h 1895475"/>
              <a:gd name="connsiteX51" fmla="*/ 485775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1600 h 1895475"/>
              <a:gd name="connsiteX64" fmla="*/ 219075 w 4438650"/>
              <a:gd name="connsiteY64" fmla="*/ 1371600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3450 w 4438650"/>
              <a:gd name="connsiteY39" fmla="*/ 619125 h 1895475"/>
              <a:gd name="connsiteX40" fmla="*/ 733425 w 4438650"/>
              <a:gd name="connsiteY40" fmla="*/ 619125 h 1895475"/>
              <a:gd name="connsiteX41" fmla="*/ 733425 w 4438650"/>
              <a:gd name="connsiteY41" fmla="*/ 647700 h 1895475"/>
              <a:gd name="connsiteX42" fmla="*/ 695325 w 4438650"/>
              <a:gd name="connsiteY42" fmla="*/ 647700 h 1895475"/>
              <a:gd name="connsiteX43" fmla="*/ 695325 w 4438650"/>
              <a:gd name="connsiteY43" fmla="*/ 647700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85775 w 4438650"/>
              <a:gd name="connsiteY50" fmla="*/ 771525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1600 h 1895475"/>
              <a:gd name="connsiteX64" fmla="*/ 219075 w 4438650"/>
              <a:gd name="connsiteY64" fmla="*/ 1371600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3450 w 4438650"/>
              <a:gd name="connsiteY39" fmla="*/ 619125 h 1895475"/>
              <a:gd name="connsiteX40" fmla="*/ 733425 w 4438650"/>
              <a:gd name="connsiteY40" fmla="*/ 619125 h 1895475"/>
              <a:gd name="connsiteX41" fmla="*/ 733425 w 4438650"/>
              <a:gd name="connsiteY41" fmla="*/ 647700 h 1895475"/>
              <a:gd name="connsiteX42" fmla="*/ 695325 w 4438650"/>
              <a:gd name="connsiteY42" fmla="*/ 647700 h 1895475"/>
              <a:gd name="connsiteX43" fmla="*/ 695325 w 4438650"/>
              <a:gd name="connsiteY43" fmla="*/ 647700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1600 h 1895475"/>
              <a:gd name="connsiteX64" fmla="*/ 219075 w 4438650"/>
              <a:gd name="connsiteY64" fmla="*/ 1371600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3450 w 4438650"/>
              <a:gd name="connsiteY39" fmla="*/ 619125 h 1895475"/>
              <a:gd name="connsiteX40" fmla="*/ 733425 w 4438650"/>
              <a:gd name="connsiteY40" fmla="*/ 619125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1600 h 1895475"/>
              <a:gd name="connsiteX64" fmla="*/ 219075 w 4438650"/>
              <a:gd name="connsiteY64" fmla="*/ 1371600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3450 w 4438650"/>
              <a:gd name="connsiteY39" fmla="*/ 619125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1600 h 1895475"/>
              <a:gd name="connsiteX64" fmla="*/ 219075 w 4438650"/>
              <a:gd name="connsiteY64" fmla="*/ 1371600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3450 w 4438650"/>
              <a:gd name="connsiteY39" fmla="*/ 628650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1600 h 1895475"/>
              <a:gd name="connsiteX64" fmla="*/ 219075 w 4438650"/>
              <a:gd name="connsiteY64" fmla="*/ 1371600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1069 w 4438650"/>
              <a:gd name="connsiteY39" fmla="*/ 626269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1600 h 1895475"/>
              <a:gd name="connsiteX64" fmla="*/ 219075 w 4438650"/>
              <a:gd name="connsiteY64" fmla="*/ 1371600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1069 w 4438650"/>
              <a:gd name="connsiteY39" fmla="*/ 626269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1600 h 1895475"/>
              <a:gd name="connsiteX64" fmla="*/ 223837 w 4438650"/>
              <a:gd name="connsiteY64" fmla="*/ 1528762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1069 w 4438650"/>
              <a:gd name="connsiteY39" fmla="*/ 626269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23837 w 4438650"/>
              <a:gd name="connsiteY63" fmla="*/ 1371600 h 1895475"/>
              <a:gd name="connsiteX64" fmla="*/ 223837 w 4438650"/>
              <a:gd name="connsiteY64" fmla="*/ 1528762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1069 w 4438650"/>
              <a:gd name="connsiteY39" fmla="*/ 626269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8743 h 1895475"/>
              <a:gd name="connsiteX64" fmla="*/ 223837 w 4438650"/>
              <a:gd name="connsiteY64" fmla="*/ 1528762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33337 w 4438650"/>
              <a:gd name="connsiteY70" fmla="*/ 1819275 h 1895475"/>
              <a:gd name="connsiteX71" fmla="*/ 0 w 4438650"/>
              <a:gd name="connsiteY71" fmla="*/ 1819275 h 1895475"/>
              <a:gd name="connsiteX72" fmla="*/ 0 w 4438650"/>
              <a:gd name="connsiteY72" fmla="*/ 1895475 h 1895475"/>
              <a:gd name="connsiteX0" fmla="*/ 4441032 w 4441032"/>
              <a:gd name="connsiteY0" fmla="*/ 0 h 1895475"/>
              <a:gd name="connsiteX1" fmla="*/ 3974307 w 4441032"/>
              <a:gd name="connsiteY1" fmla="*/ 0 h 1895475"/>
              <a:gd name="connsiteX2" fmla="*/ 3974307 w 4441032"/>
              <a:gd name="connsiteY2" fmla="*/ 0 h 1895475"/>
              <a:gd name="connsiteX3" fmla="*/ 3536157 w 4441032"/>
              <a:gd name="connsiteY3" fmla="*/ 0 h 1895475"/>
              <a:gd name="connsiteX4" fmla="*/ 3536157 w 4441032"/>
              <a:gd name="connsiteY4" fmla="*/ 28575 h 1895475"/>
              <a:gd name="connsiteX5" fmla="*/ 3064669 w 4441032"/>
              <a:gd name="connsiteY5" fmla="*/ 28575 h 1895475"/>
              <a:gd name="connsiteX6" fmla="*/ 3045619 w 4441032"/>
              <a:gd name="connsiteY6" fmla="*/ 57150 h 1895475"/>
              <a:gd name="connsiteX7" fmla="*/ 3045619 w 4441032"/>
              <a:gd name="connsiteY7" fmla="*/ 80962 h 1895475"/>
              <a:gd name="connsiteX8" fmla="*/ 2826544 w 4441032"/>
              <a:gd name="connsiteY8" fmla="*/ 80962 h 1895475"/>
              <a:gd name="connsiteX9" fmla="*/ 2826544 w 4441032"/>
              <a:gd name="connsiteY9" fmla="*/ 90487 h 1895475"/>
              <a:gd name="connsiteX10" fmla="*/ 2574132 w 4441032"/>
              <a:gd name="connsiteY10" fmla="*/ 90487 h 1895475"/>
              <a:gd name="connsiteX11" fmla="*/ 2574132 w 4441032"/>
              <a:gd name="connsiteY11" fmla="*/ 100012 h 1895475"/>
              <a:gd name="connsiteX12" fmla="*/ 2107407 w 4441032"/>
              <a:gd name="connsiteY12" fmla="*/ 100012 h 1895475"/>
              <a:gd name="connsiteX13" fmla="*/ 2107407 w 4441032"/>
              <a:gd name="connsiteY13" fmla="*/ 128587 h 1895475"/>
              <a:gd name="connsiteX14" fmla="*/ 1869282 w 4441032"/>
              <a:gd name="connsiteY14" fmla="*/ 128587 h 1895475"/>
              <a:gd name="connsiteX15" fmla="*/ 1869282 w 4441032"/>
              <a:gd name="connsiteY15" fmla="*/ 157162 h 1895475"/>
              <a:gd name="connsiteX16" fmla="*/ 1645444 w 4441032"/>
              <a:gd name="connsiteY16" fmla="*/ 157162 h 1895475"/>
              <a:gd name="connsiteX17" fmla="*/ 1645444 w 4441032"/>
              <a:gd name="connsiteY17" fmla="*/ 176212 h 1895475"/>
              <a:gd name="connsiteX18" fmla="*/ 1635919 w 4441032"/>
              <a:gd name="connsiteY18" fmla="*/ 176212 h 1895475"/>
              <a:gd name="connsiteX19" fmla="*/ 1635919 w 4441032"/>
              <a:gd name="connsiteY19" fmla="*/ 209550 h 1895475"/>
              <a:gd name="connsiteX20" fmla="*/ 1440657 w 4441032"/>
              <a:gd name="connsiteY20" fmla="*/ 209550 h 1895475"/>
              <a:gd name="connsiteX21" fmla="*/ 1440657 w 4441032"/>
              <a:gd name="connsiteY21" fmla="*/ 223837 h 1895475"/>
              <a:gd name="connsiteX22" fmla="*/ 1426369 w 4441032"/>
              <a:gd name="connsiteY22" fmla="*/ 223837 h 1895475"/>
              <a:gd name="connsiteX23" fmla="*/ 1426369 w 4441032"/>
              <a:gd name="connsiteY23" fmla="*/ 247650 h 1895475"/>
              <a:gd name="connsiteX24" fmla="*/ 1407319 w 4441032"/>
              <a:gd name="connsiteY24" fmla="*/ 247650 h 1895475"/>
              <a:gd name="connsiteX25" fmla="*/ 1407319 w 4441032"/>
              <a:gd name="connsiteY25" fmla="*/ 314325 h 1895475"/>
              <a:gd name="connsiteX26" fmla="*/ 1240632 w 4441032"/>
              <a:gd name="connsiteY26" fmla="*/ 314325 h 1895475"/>
              <a:gd name="connsiteX27" fmla="*/ 1240632 w 4441032"/>
              <a:gd name="connsiteY27" fmla="*/ 342900 h 1895475"/>
              <a:gd name="connsiteX28" fmla="*/ 1240632 w 4441032"/>
              <a:gd name="connsiteY28" fmla="*/ 342900 h 1895475"/>
              <a:gd name="connsiteX29" fmla="*/ 1226344 w 4441032"/>
              <a:gd name="connsiteY29" fmla="*/ 357188 h 1895475"/>
              <a:gd name="connsiteX30" fmla="*/ 1178719 w 4441032"/>
              <a:gd name="connsiteY30" fmla="*/ 357188 h 1895475"/>
              <a:gd name="connsiteX31" fmla="*/ 1178719 w 4441032"/>
              <a:gd name="connsiteY31" fmla="*/ 395287 h 1895475"/>
              <a:gd name="connsiteX32" fmla="*/ 1164432 w 4441032"/>
              <a:gd name="connsiteY32" fmla="*/ 395287 h 1895475"/>
              <a:gd name="connsiteX33" fmla="*/ 1164432 w 4441032"/>
              <a:gd name="connsiteY33" fmla="*/ 466725 h 1895475"/>
              <a:gd name="connsiteX34" fmla="*/ 1164432 w 4441032"/>
              <a:gd name="connsiteY34" fmla="*/ 466725 h 1895475"/>
              <a:gd name="connsiteX35" fmla="*/ 1154907 w 4441032"/>
              <a:gd name="connsiteY35" fmla="*/ 476250 h 1895475"/>
              <a:gd name="connsiteX36" fmla="*/ 1092994 w 4441032"/>
              <a:gd name="connsiteY36" fmla="*/ 476250 h 1895475"/>
              <a:gd name="connsiteX37" fmla="*/ 1092994 w 4441032"/>
              <a:gd name="connsiteY37" fmla="*/ 495300 h 1895475"/>
              <a:gd name="connsiteX38" fmla="*/ 935832 w 4441032"/>
              <a:gd name="connsiteY38" fmla="*/ 495300 h 1895475"/>
              <a:gd name="connsiteX39" fmla="*/ 933451 w 4441032"/>
              <a:gd name="connsiteY39" fmla="*/ 626269 h 1895475"/>
              <a:gd name="connsiteX40" fmla="*/ 735807 w 4441032"/>
              <a:gd name="connsiteY40" fmla="*/ 626268 h 1895475"/>
              <a:gd name="connsiteX41" fmla="*/ 735807 w 4441032"/>
              <a:gd name="connsiteY41" fmla="*/ 647700 h 1895475"/>
              <a:gd name="connsiteX42" fmla="*/ 697707 w 4441032"/>
              <a:gd name="connsiteY42" fmla="*/ 647700 h 1895475"/>
              <a:gd name="connsiteX43" fmla="*/ 716757 w 4441032"/>
              <a:gd name="connsiteY43" fmla="*/ 650082 h 1895475"/>
              <a:gd name="connsiteX44" fmla="*/ 697707 w 4441032"/>
              <a:gd name="connsiteY44" fmla="*/ 671512 h 1895475"/>
              <a:gd name="connsiteX45" fmla="*/ 697707 w 4441032"/>
              <a:gd name="connsiteY45" fmla="*/ 747712 h 1895475"/>
              <a:gd name="connsiteX46" fmla="*/ 569119 w 4441032"/>
              <a:gd name="connsiteY46" fmla="*/ 747712 h 1895475"/>
              <a:gd name="connsiteX47" fmla="*/ 573882 w 4441032"/>
              <a:gd name="connsiteY47" fmla="*/ 752475 h 1895475"/>
              <a:gd name="connsiteX48" fmla="*/ 550069 w 4441032"/>
              <a:gd name="connsiteY48" fmla="*/ 752475 h 1895475"/>
              <a:gd name="connsiteX49" fmla="*/ 550069 w 4441032"/>
              <a:gd name="connsiteY49" fmla="*/ 771525 h 1895475"/>
              <a:gd name="connsiteX50" fmla="*/ 473869 w 4441032"/>
              <a:gd name="connsiteY50" fmla="*/ 776287 h 1895475"/>
              <a:gd name="connsiteX51" fmla="*/ 476251 w 4441032"/>
              <a:gd name="connsiteY51" fmla="*/ 852487 h 1895475"/>
              <a:gd name="connsiteX52" fmla="*/ 469107 w 4441032"/>
              <a:gd name="connsiteY52" fmla="*/ 852487 h 1895475"/>
              <a:gd name="connsiteX53" fmla="*/ 469107 w 4441032"/>
              <a:gd name="connsiteY53" fmla="*/ 942975 h 1895475"/>
              <a:gd name="connsiteX54" fmla="*/ 442913 w 4441032"/>
              <a:gd name="connsiteY54" fmla="*/ 940593 h 1895475"/>
              <a:gd name="connsiteX55" fmla="*/ 442913 w 4441032"/>
              <a:gd name="connsiteY55" fmla="*/ 966788 h 1895475"/>
              <a:gd name="connsiteX56" fmla="*/ 264319 w 4441032"/>
              <a:gd name="connsiteY56" fmla="*/ 969169 h 1895475"/>
              <a:gd name="connsiteX57" fmla="*/ 264319 w 4441032"/>
              <a:gd name="connsiteY57" fmla="*/ 990600 h 1895475"/>
              <a:gd name="connsiteX58" fmla="*/ 245269 w 4441032"/>
              <a:gd name="connsiteY58" fmla="*/ 990600 h 1895475"/>
              <a:gd name="connsiteX59" fmla="*/ 245269 w 4441032"/>
              <a:gd name="connsiteY59" fmla="*/ 1095375 h 1895475"/>
              <a:gd name="connsiteX60" fmla="*/ 240507 w 4441032"/>
              <a:gd name="connsiteY60" fmla="*/ 1095375 h 1895475"/>
              <a:gd name="connsiteX61" fmla="*/ 240507 w 4441032"/>
              <a:gd name="connsiteY61" fmla="*/ 1214437 h 1895475"/>
              <a:gd name="connsiteX62" fmla="*/ 235744 w 4441032"/>
              <a:gd name="connsiteY62" fmla="*/ 1214437 h 1895475"/>
              <a:gd name="connsiteX63" fmla="*/ 235744 w 4441032"/>
              <a:gd name="connsiteY63" fmla="*/ 1378743 h 1895475"/>
              <a:gd name="connsiteX64" fmla="*/ 226219 w 4441032"/>
              <a:gd name="connsiteY64" fmla="*/ 1528762 h 1895475"/>
              <a:gd name="connsiteX65" fmla="*/ 221457 w 4441032"/>
              <a:gd name="connsiteY65" fmla="*/ 1690687 h 1895475"/>
              <a:gd name="connsiteX66" fmla="*/ 221457 w 4441032"/>
              <a:gd name="connsiteY66" fmla="*/ 1690687 h 1895475"/>
              <a:gd name="connsiteX67" fmla="*/ 221457 w 4441032"/>
              <a:gd name="connsiteY67" fmla="*/ 1824037 h 1895475"/>
              <a:gd name="connsiteX68" fmla="*/ 30957 w 4441032"/>
              <a:gd name="connsiteY68" fmla="*/ 1824037 h 1895475"/>
              <a:gd name="connsiteX69" fmla="*/ 35719 w 4441032"/>
              <a:gd name="connsiteY69" fmla="*/ 1819275 h 1895475"/>
              <a:gd name="connsiteX70" fmla="*/ 0 w 4441032"/>
              <a:gd name="connsiteY70" fmla="*/ 1764506 h 1895475"/>
              <a:gd name="connsiteX71" fmla="*/ 2382 w 4441032"/>
              <a:gd name="connsiteY71" fmla="*/ 1819275 h 1895475"/>
              <a:gd name="connsiteX72" fmla="*/ 2382 w 4441032"/>
              <a:gd name="connsiteY72"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1069 w 4438650"/>
              <a:gd name="connsiteY39" fmla="*/ 626269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8743 h 1895475"/>
              <a:gd name="connsiteX64" fmla="*/ 223837 w 4438650"/>
              <a:gd name="connsiteY64" fmla="*/ 1528762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24037 h 1895475"/>
              <a:gd name="connsiteX69" fmla="*/ 33337 w 4438650"/>
              <a:gd name="connsiteY69" fmla="*/ 1819275 h 1895475"/>
              <a:gd name="connsiteX70" fmla="*/ 0 w 4438650"/>
              <a:gd name="connsiteY70" fmla="*/ 1819275 h 1895475"/>
              <a:gd name="connsiteX71" fmla="*/ 0 w 4438650"/>
              <a:gd name="connsiteY71" fmla="*/ 1895475 h 1895475"/>
              <a:gd name="connsiteX0" fmla="*/ 4443413 w 4443413"/>
              <a:gd name="connsiteY0" fmla="*/ 0 h 1895475"/>
              <a:gd name="connsiteX1" fmla="*/ 3976688 w 4443413"/>
              <a:gd name="connsiteY1" fmla="*/ 0 h 1895475"/>
              <a:gd name="connsiteX2" fmla="*/ 3976688 w 4443413"/>
              <a:gd name="connsiteY2" fmla="*/ 0 h 1895475"/>
              <a:gd name="connsiteX3" fmla="*/ 3538538 w 4443413"/>
              <a:gd name="connsiteY3" fmla="*/ 0 h 1895475"/>
              <a:gd name="connsiteX4" fmla="*/ 3538538 w 4443413"/>
              <a:gd name="connsiteY4" fmla="*/ 28575 h 1895475"/>
              <a:gd name="connsiteX5" fmla="*/ 3067050 w 4443413"/>
              <a:gd name="connsiteY5" fmla="*/ 28575 h 1895475"/>
              <a:gd name="connsiteX6" fmla="*/ 3048000 w 4443413"/>
              <a:gd name="connsiteY6" fmla="*/ 57150 h 1895475"/>
              <a:gd name="connsiteX7" fmla="*/ 3048000 w 4443413"/>
              <a:gd name="connsiteY7" fmla="*/ 80962 h 1895475"/>
              <a:gd name="connsiteX8" fmla="*/ 2828925 w 4443413"/>
              <a:gd name="connsiteY8" fmla="*/ 80962 h 1895475"/>
              <a:gd name="connsiteX9" fmla="*/ 2828925 w 4443413"/>
              <a:gd name="connsiteY9" fmla="*/ 90487 h 1895475"/>
              <a:gd name="connsiteX10" fmla="*/ 2576513 w 4443413"/>
              <a:gd name="connsiteY10" fmla="*/ 90487 h 1895475"/>
              <a:gd name="connsiteX11" fmla="*/ 2576513 w 4443413"/>
              <a:gd name="connsiteY11" fmla="*/ 100012 h 1895475"/>
              <a:gd name="connsiteX12" fmla="*/ 2109788 w 4443413"/>
              <a:gd name="connsiteY12" fmla="*/ 100012 h 1895475"/>
              <a:gd name="connsiteX13" fmla="*/ 2109788 w 4443413"/>
              <a:gd name="connsiteY13" fmla="*/ 128587 h 1895475"/>
              <a:gd name="connsiteX14" fmla="*/ 1871663 w 4443413"/>
              <a:gd name="connsiteY14" fmla="*/ 128587 h 1895475"/>
              <a:gd name="connsiteX15" fmla="*/ 1871663 w 4443413"/>
              <a:gd name="connsiteY15" fmla="*/ 157162 h 1895475"/>
              <a:gd name="connsiteX16" fmla="*/ 1647825 w 4443413"/>
              <a:gd name="connsiteY16" fmla="*/ 157162 h 1895475"/>
              <a:gd name="connsiteX17" fmla="*/ 1647825 w 4443413"/>
              <a:gd name="connsiteY17" fmla="*/ 176212 h 1895475"/>
              <a:gd name="connsiteX18" fmla="*/ 1638300 w 4443413"/>
              <a:gd name="connsiteY18" fmla="*/ 176212 h 1895475"/>
              <a:gd name="connsiteX19" fmla="*/ 1638300 w 4443413"/>
              <a:gd name="connsiteY19" fmla="*/ 209550 h 1895475"/>
              <a:gd name="connsiteX20" fmla="*/ 1443038 w 4443413"/>
              <a:gd name="connsiteY20" fmla="*/ 209550 h 1895475"/>
              <a:gd name="connsiteX21" fmla="*/ 1443038 w 4443413"/>
              <a:gd name="connsiteY21" fmla="*/ 223837 h 1895475"/>
              <a:gd name="connsiteX22" fmla="*/ 1428750 w 4443413"/>
              <a:gd name="connsiteY22" fmla="*/ 223837 h 1895475"/>
              <a:gd name="connsiteX23" fmla="*/ 1428750 w 4443413"/>
              <a:gd name="connsiteY23" fmla="*/ 247650 h 1895475"/>
              <a:gd name="connsiteX24" fmla="*/ 1409700 w 4443413"/>
              <a:gd name="connsiteY24" fmla="*/ 247650 h 1895475"/>
              <a:gd name="connsiteX25" fmla="*/ 1409700 w 4443413"/>
              <a:gd name="connsiteY25" fmla="*/ 314325 h 1895475"/>
              <a:gd name="connsiteX26" fmla="*/ 1243013 w 4443413"/>
              <a:gd name="connsiteY26" fmla="*/ 314325 h 1895475"/>
              <a:gd name="connsiteX27" fmla="*/ 1243013 w 4443413"/>
              <a:gd name="connsiteY27" fmla="*/ 342900 h 1895475"/>
              <a:gd name="connsiteX28" fmla="*/ 1243013 w 4443413"/>
              <a:gd name="connsiteY28" fmla="*/ 342900 h 1895475"/>
              <a:gd name="connsiteX29" fmla="*/ 1228725 w 4443413"/>
              <a:gd name="connsiteY29" fmla="*/ 357188 h 1895475"/>
              <a:gd name="connsiteX30" fmla="*/ 1181100 w 4443413"/>
              <a:gd name="connsiteY30" fmla="*/ 357188 h 1895475"/>
              <a:gd name="connsiteX31" fmla="*/ 1181100 w 4443413"/>
              <a:gd name="connsiteY31" fmla="*/ 395287 h 1895475"/>
              <a:gd name="connsiteX32" fmla="*/ 1166813 w 4443413"/>
              <a:gd name="connsiteY32" fmla="*/ 395287 h 1895475"/>
              <a:gd name="connsiteX33" fmla="*/ 1166813 w 4443413"/>
              <a:gd name="connsiteY33" fmla="*/ 466725 h 1895475"/>
              <a:gd name="connsiteX34" fmla="*/ 1166813 w 4443413"/>
              <a:gd name="connsiteY34" fmla="*/ 466725 h 1895475"/>
              <a:gd name="connsiteX35" fmla="*/ 1157288 w 4443413"/>
              <a:gd name="connsiteY35" fmla="*/ 476250 h 1895475"/>
              <a:gd name="connsiteX36" fmla="*/ 1095375 w 4443413"/>
              <a:gd name="connsiteY36" fmla="*/ 476250 h 1895475"/>
              <a:gd name="connsiteX37" fmla="*/ 1095375 w 4443413"/>
              <a:gd name="connsiteY37" fmla="*/ 495300 h 1895475"/>
              <a:gd name="connsiteX38" fmla="*/ 938213 w 4443413"/>
              <a:gd name="connsiteY38" fmla="*/ 495300 h 1895475"/>
              <a:gd name="connsiteX39" fmla="*/ 935832 w 4443413"/>
              <a:gd name="connsiteY39" fmla="*/ 626269 h 1895475"/>
              <a:gd name="connsiteX40" fmla="*/ 738188 w 4443413"/>
              <a:gd name="connsiteY40" fmla="*/ 626268 h 1895475"/>
              <a:gd name="connsiteX41" fmla="*/ 738188 w 4443413"/>
              <a:gd name="connsiteY41" fmla="*/ 647700 h 1895475"/>
              <a:gd name="connsiteX42" fmla="*/ 700088 w 4443413"/>
              <a:gd name="connsiteY42" fmla="*/ 647700 h 1895475"/>
              <a:gd name="connsiteX43" fmla="*/ 719138 w 4443413"/>
              <a:gd name="connsiteY43" fmla="*/ 650082 h 1895475"/>
              <a:gd name="connsiteX44" fmla="*/ 700088 w 4443413"/>
              <a:gd name="connsiteY44" fmla="*/ 671512 h 1895475"/>
              <a:gd name="connsiteX45" fmla="*/ 700088 w 4443413"/>
              <a:gd name="connsiteY45" fmla="*/ 747712 h 1895475"/>
              <a:gd name="connsiteX46" fmla="*/ 571500 w 4443413"/>
              <a:gd name="connsiteY46" fmla="*/ 747712 h 1895475"/>
              <a:gd name="connsiteX47" fmla="*/ 576263 w 4443413"/>
              <a:gd name="connsiteY47" fmla="*/ 752475 h 1895475"/>
              <a:gd name="connsiteX48" fmla="*/ 552450 w 4443413"/>
              <a:gd name="connsiteY48" fmla="*/ 752475 h 1895475"/>
              <a:gd name="connsiteX49" fmla="*/ 552450 w 4443413"/>
              <a:gd name="connsiteY49" fmla="*/ 771525 h 1895475"/>
              <a:gd name="connsiteX50" fmla="*/ 476250 w 4443413"/>
              <a:gd name="connsiteY50" fmla="*/ 776287 h 1895475"/>
              <a:gd name="connsiteX51" fmla="*/ 478632 w 4443413"/>
              <a:gd name="connsiteY51" fmla="*/ 852487 h 1895475"/>
              <a:gd name="connsiteX52" fmla="*/ 471488 w 4443413"/>
              <a:gd name="connsiteY52" fmla="*/ 852487 h 1895475"/>
              <a:gd name="connsiteX53" fmla="*/ 471488 w 4443413"/>
              <a:gd name="connsiteY53" fmla="*/ 942975 h 1895475"/>
              <a:gd name="connsiteX54" fmla="*/ 445294 w 4443413"/>
              <a:gd name="connsiteY54" fmla="*/ 940593 h 1895475"/>
              <a:gd name="connsiteX55" fmla="*/ 445294 w 4443413"/>
              <a:gd name="connsiteY55" fmla="*/ 966788 h 1895475"/>
              <a:gd name="connsiteX56" fmla="*/ 266700 w 4443413"/>
              <a:gd name="connsiteY56" fmla="*/ 969169 h 1895475"/>
              <a:gd name="connsiteX57" fmla="*/ 266700 w 4443413"/>
              <a:gd name="connsiteY57" fmla="*/ 990600 h 1895475"/>
              <a:gd name="connsiteX58" fmla="*/ 247650 w 4443413"/>
              <a:gd name="connsiteY58" fmla="*/ 990600 h 1895475"/>
              <a:gd name="connsiteX59" fmla="*/ 247650 w 4443413"/>
              <a:gd name="connsiteY59" fmla="*/ 1095375 h 1895475"/>
              <a:gd name="connsiteX60" fmla="*/ 242888 w 4443413"/>
              <a:gd name="connsiteY60" fmla="*/ 1095375 h 1895475"/>
              <a:gd name="connsiteX61" fmla="*/ 242888 w 4443413"/>
              <a:gd name="connsiteY61" fmla="*/ 1214437 h 1895475"/>
              <a:gd name="connsiteX62" fmla="*/ 238125 w 4443413"/>
              <a:gd name="connsiteY62" fmla="*/ 1214437 h 1895475"/>
              <a:gd name="connsiteX63" fmla="*/ 238125 w 4443413"/>
              <a:gd name="connsiteY63" fmla="*/ 1378743 h 1895475"/>
              <a:gd name="connsiteX64" fmla="*/ 228600 w 4443413"/>
              <a:gd name="connsiteY64" fmla="*/ 1528762 h 1895475"/>
              <a:gd name="connsiteX65" fmla="*/ 223838 w 4443413"/>
              <a:gd name="connsiteY65" fmla="*/ 1690687 h 1895475"/>
              <a:gd name="connsiteX66" fmla="*/ 223838 w 4443413"/>
              <a:gd name="connsiteY66" fmla="*/ 1690687 h 1895475"/>
              <a:gd name="connsiteX67" fmla="*/ 223838 w 4443413"/>
              <a:gd name="connsiteY67" fmla="*/ 1824037 h 1895475"/>
              <a:gd name="connsiteX68" fmla="*/ 33338 w 4443413"/>
              <a:gd name="connsiteY68" fmla="*/ 1824037 h 1895475"/>
              <a:gd name="connsiteX69" fmla="*/ 0 w 4443413"/>
              <a:gd name="connsiteY69" fmla="*/ 1740694 h 1895475"/>
              <a:gd name="connsiteX70" fmla="*/ 4763 w 4443413"/>
              <a:gd name="connsiteY70" fmla="*/ 1819275 h 1895475"/>
              <a:gd name="connsiteX71" fmla="*/ 4763 w 4443413"/>
              <a:gd name="connsiteY71" fmla="*/ 1895475 h 1895475"/>
              <a:gd name="connsiteX0" fmla="*/ 4443413 w 4443413"/>
              <a:gd name="connsiteY0" fmla="*/ 0 h 1895475"/>
              <a:gd name="connsiteX1" fmla="*/ 3976688 w 4443413"/>
              <a:gd name="connsiteY1" fmla="*/ 0 h 1895475"/>
              <a:gd name="connsiteX2" fmla="*/ 3976688 w 4443413"/>
              <a:gd name="connsiteY2" fmla="*/ 0 h 1895475"/>
              <a:gd name="connsiteX3" fmla="*/ 3538538 w 4443413"/>
              <a:gd name="connsiteY3" fmla="*/ 0 h 1895475"/>
              <a:gd name="connsiteX4" fmla="*/ 3538538 w 4443413"/>
              <a:gd name="connsiteY4" fmla="*/ 28575 h 1895475"/>
              <a:gd name="connsiteX5" fmla="*/ 3067050 w 4443413"/>
              <a:gd name="connsiteY5" fmla="*/ 28575 h 1895475"/>
              <a:gd name="connsiteX6" fmla="*/ 3048000 w 4443413"/>
              <a:gd name="connsiteY6" fmla="*/ 57150 h 1895475"/>
              <a:gd name="connsiteX7" fmla="*/ 3048000 w 4443413"/>
              <a:gd name="connsiteY7" fmla="*/ 80962 h 1895475"/>
              <a:gd name="connsiteX8" fmla="*/ 2828925 w 4443413"/>
              <a:gd name="connsiteY8" fmla="*/ 80962 h 1895475"/>
              <a:gd name="connsiteX9" fmla="*/ 2828925 w 4443413"/>
              <a:gd name="connsiteY9" fmla="*/ 90487 h 1895475"/>
              <a:gd name="connsiteX10" fmla="*/ 2576513 w 4443413"/>
              <a:gd name="connsiteY10" fmla="*/ 90487 h 1895475"/>
              <a:gd name="connsiteX11" fmla="*/ 2576513 w 4443413"/>
              <a:gd name="connsiteY11" fmla="*/ 100012 h 1895475"/>
              <a:gd name="connsiteX12" fmla="*/ 2109788 w 4443413"/>
              <a:gd name="connsiteY12" fmla="*/ 100012 h 1895475"/>
              <a:gd name="connsiteX13" fmla="*/ 2109788 w 4443413"/>
              <a:gd name="connsiteY13" fmla="*/ 128587 h 1895475"/>
              <a:gd name="connsiteX14" fmla="*/ 1871663 w 4443413"/>
              <a:gd name="connsiteY14" fmla="*/ 128587 h 1895475"/>
              <a:gd name="connsiteX15" fmla="*/ 1871663 w 4443413"/>
              <a:gd name="connsiteY15" fmla="*/ 157162 h 1895475"/>
              <a:gd name="connsiteX16" fmla="*/ 1647825 w 4443413"/>
              <a:gd name="connsiteY16" fmla="*/ 157162 h 1895475"/>
              <a:gd name="connsiteX17" fmla="*/ 1647825 w 4443413"/>
              <a:gd name="connsiteY17" fmla="*/ 176212 h 1895475"/>
              <a:gd name="connsiteX18" fmla="*/ 1638300 w 4443413"/>
              <a:gd name="connsiteY18" fmla="*/ 176212 h 1895475"/>
              <a:gd name="connsiteX19" fmla="*/ 1638300 w 4443413"/>
              <a:gd name="connsiteY19" fmla="*/ 209550 h 1895475"/>
              <a:gd name="connsiteX20" fmla="*/ 1443038 w 4443413"/>
              <a:gd name="connsiteY20" fmla="*/ 209550 h 1895475"/>
              <a:gd name="connsiteX21" fmla="*/ 1443038 w 4443413"/>
              <a:gd name="connsiteY21" fmla="*/ 223837 h 1895475"/>
              <a:gd name="connsiteX22" fmla="*/ 1428750 w 4443413"/>
              <a:gd name="connsiteY22" fmla="*/ 223837 h 1895475"/>
              <a:gd name="connsiteX23" fmla="*/ 1428750 w 4443413"/>
              <a:gd name="connsiteY23" fmla="*/ 247650 h 1895475"/>
              <a:gd name="connsiteX24" fmla="*/ 1409700 w 4443413"/>
              <a:gd name="connsiteY24" fmla="*/ 247650 h 1895475"/>
              <a:gd name="connsiteX25" fmla="*/ 1409700 w 4443413"/>
              <a:gd name="connsiteY25" fmla="*/ 314325 h 1895475"/>
              <a:gd name="connsiteX26" fmla="*/ 1243013 w 4443413"/>
              <a:gd name="connsiteY26" fmla="*/ 314325 h 1895475"/>
              <a:gd name="connsiteX27" fmla="*/ 1243013 w 4443413"/>
              <a:gd name="connsiteY27" fmla="*/ 342900 h 1895475"/>
              <a:gd name="connsiteX28" fmla="*/ 1243013 w 4443413"/>
              <a:gd name="connsiteY28" fmla="*/ 342900 h 1895475"/>
              <a:gd name="connsiteX29" fmla="*/ 1228725 w 4443413"/>
              <a:gd name="connsiteY29" fmla="*/ 357188 h 1895475"/>
              <a:gd name="connsiteX30" fmla="*/ 1181100 w 4443413"/>
              <a:gd name="connsiteY30" fmla="*/ 357188 h 1895475"/>
              <a:gd name="connsiteX31" fmla="*/ 1181100 w 4443413"/>
              <a:gd name="connsiteY31" fmla="*/ 395287 h 1895475"/>
              <a:gd name="connsiteX32" fmla="*/ 1166813 w 4443413"/>
              <a:gd name="connsiteY32" fmla="*/ 395287 h 1895475"/>
              <a:gd name="connsiteX33" fmla="*/ 1166813 w 4443413"/>
              <a:gd name="connsiteY33" fmla="*/ 466725 h 1895475"/>
              <a:gd name="connsiteX34" fmla="*/ 1166813 w 4443413"/>
              <a:gd name="connsiteY34" fmla="*/ 466725 h 1895475"/>
              <a:gd name="connsiteX35" fmla="*/ 1157288 w 4443413"/>
              <a:gd name="connsiteY35" fmla="*/ 476250 h 1895475"/>
              <a:gd name="connsiteX36" fmla="*/ 1095375 w 4443413"/>
              <a:gd name="connsiteY36" fmla="*/ 476250 h 1895475"/>
              <a:gd name="connsiteX37" fmla="*/ 1095375 w 4443413"/>
              <a:gd name="connsiteY37" fmla="*/ 495300 h 1895475"/>
              <a:gd name="connsiteX38" fmla="*/ 938213 w 4443413"/>
              <a:gd name="connsiteY38" fmla="*/ 495300 h 1895475"/>
              <a:gd name="connsiteX39" fmla="*/ 935832 w 4443413"/>
              <a:gd name="connsiteY39" fmla="*/ 626269 h 1895475"/>
              <a:gd name="connsiteX40" fmla="*/ 738188 w 4443413"/>
              <a:gd name="connsiteY40" fmla="*/ 626268 h 1895475"/>
              <a:gd name="connsiteX41" fmla="*/ 738188 w 4443413"/>
              <a:gd name="connsiteY41" fmla="*/ 647700 h 1895475"/>
              <a:gd name="connsiteX42" fmla="*/ 700088 w 4443413"/>
              <a:gd name="connsiteY42" fmla="*/ 647700 h 1895475"/>
              <a:gd name="connsiteX43" fmla="*/ 719138 w 4443413"/>
              <a:gd name="connsiteY43" fmla="*/ 650082 h 1895475"/>
              <a:gd name="connsiteX44" fmla="*/ 700088 w 4443413"/>
              <a:gd name="connsiteY44" fmla="*/ 671512 h 1895475"/>
              <a:gd name="connsiteX45" fmla="*/ 700088 w 4443413"/>
              <a:gd name="connsiteY45" fmla="*/ 747712 h 1895475"/>
              <a:gd name="connsiteX46" fmla="*/ 571500 w 4443413"/>
              <a:gd name="connsiteY46" fmla="*/ 747712 h 1895475"/>
              <a:gd name="connsiteX47" fmla="*/ 576263 w 4443413"/>
              <a:gd name="connsiteY47" fmla="*/ 752475 h 1895475"/>
              <a:gd name="connsiteX48" fmla="*/ 552450 w 4443413"/>
              <a:gd name="connsiteY48" fmla="*/ 752475 h 1895475"/>
              <a:gd name="connsiteX49" fmla="*/ 552450 w 4443413"/>
              <a:gd name="connsiteY49" fmla="*/ 771525 h 1895475"/>
              <a:gd name="connsiteX50" fmla="*/ 476250 w 4443413"/>
              <a:gd name="connsiteY50" fmla="*/ 776287 h 1895475"/>
              <a:gd name="connsiteX51" fmla="*/ 478632 w 4443413"/>
              <a:gd name="connsiteY51" fmla="*/ 852487 h 1895475"/>
              <a:gd name="connsiteX52" fmla="*/ 471488 w 4443413"/>
              <a:gd name="connsiteY52" fmla="*/ 852487 h 1895475"/>
              <a:gd name="connsiteX53" fmla="*/ 471488 w 4443413"/>
              <a:gd name="connsiteY53" fmla="*/ 942975 h 1895475"/>
              <a:gd name="connsiteX54" fmla="*/ 445294 w 4443413"/>
              <a:gd name="connsiteY54" fmla="*/ 940593 h 1895475"/>
              <a:gd name="connsiteX55" fmla="*/ 445294 w 4443413"/>
              <a:gd name="connsiteY55" fmla="*/ 966788 h 1895475"/>
              <a:gd name="connsiteX56" fmla="*/ 266700 w 4443413"/>
              <a:gd name="connsiteY56" fmla="*/ 969169 h 1895475"/>
              <a:gd name="connsiteX57" fmla="*/ 266700 w 4443413"/>
              <a:gd name="connsiteY57" fmla="*/ 990600 h 1895475"/>
              <a:gd name="connsiteX58" fmla="*/ 247650 w 4443413"/>
              <a:gd name="connsiteY58" fmla="*/ 990600 h 1895475"/>
              <a:gd name="connsiteX59" fmla="*/ 247650 w 4443413"/>
              <a:gd name="connsiteY59" fmla="*/ 1095375 h 1895475"/>
              <a:gd name="connsiteX60" fmla="*/ 242888 w 4443413"/>
              <a:gd name="connsiteY60" fmla="*/ 1095375 h 1895475"/>
              <a:gd name="connsiteX61" fmla="*/ 242888 w 4443413"/>
              <a:gd name="connsiteY61" fmla="*/ 1214437 h 1895475"/>
              <a:gd name="connsiteX62" fmla="*/ 238125 w 4443413"/>
              <a:gd name="connsiteY62" fmla="*/ 1214437 h 1895475"/>
              <a:gd name="connsiteX63" fmla="*/ 238125 w 4443413"/>
              <a:gd name="connsiteY63" fmla="*/ 1378743 h 1895475"/>
              <a:gd name="connsiteX64" fmla="*/ 228600 w 4443413"/>
              <a:gd name="connsiteY64" fmla="*/ 1528762 h 1895475"/>
              <a:gd name="connsiteX65" fmla="*/ 223838 w 4443413"/>
              <a:gd name="connsiteY65" fmla="*/ 1690687 h 1895475"/>
              <a:gd name="connsiteX66" fmla="*/ 223838 w 4443413"/>
              <a:gd name="connsiteY66" fmla="*/ 1690687 h 1895475"/>
              <a:gd name="connsiteX67" fmla="*/ 223838 w 4443413"/>
              <a:gd name="connsiteY67" fmla="*/ 1824037 h 1895475"/>
              <a:gd name="connsiteX68" fmla="*/ 33338 w 4443413"/>
              <a:gd name="connsiteY68" fmla="*/ 1812130 h 1895475"/>
              <a:gd name="connsiteX69" fmla="*/ 0 w 4443413"/>
              <a:gd name="connsiteY69" fmla="*/ 1740694 h 1895475"/>
              <a:gd name="connsiteX70" fmla="*/ 4763 w 4443413"/>
              <a:gd name="connsiteY70" fmla="*/ 1819275 h 1895475"/>
              <a:gd name="connsiteX71" fmla="*/ 4763 w 4443413"/>
              <a:gd name="connsiteY71"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1069 w 4438650"/>
              <a:gd name="connsiteY39" fmla="*/ 626269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8743 h 1895475"/>
              <a:gd name="connsiteX64" fmla="*/ 223837 w 4438650"/>
              <a:gd name="connsiteY64" fmla="*/ 1528762 h 1895475"/>
              <a:gd name="connsiteX65" fmla="*/ 219075 w 4438650"/>
              <a:gd name="connsiteY65" fmla="*/ 1690687 h 1895475"/>
              <a:gd name="connsiteX66" fmla="*/ 219075 w 4438650"/>
              <a:gd name="connsiteY66" fmla="*/ 1690687 h 1895475"/>
              <a:gd name="connsiteX67" fmla="*/ 219075 w 4438650"/>
              <a:gd name="connsiteY67" fmla="*/ 1824037 h 1895475"/>
              <a:gd name="connsiteX68" fmla="*/ 28575 w 4438650"/>
              <a:gd name="connsiteY68" fmla="*/ 1812130 h 1895475"/>
              <a:gd name="connsiteX69" fmla="*/ 26193 w 4438650"/>
              <a:gd name="connsiteY69" fmla="*/ 1816894 h 1895475"/>
              <a:gd name="connsiteX70" fmla="*/ 0 w 4438650"/>
              <a:gd name="connsiteY70" fmla="*/ 1819275 h 1895475"/>
              <a:gd name="connsiteX71" fmla="*/ 0 w 4438650"/>
              <a:gd name="connsiteY71"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14325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1069 w 4438650"/>
              <a:gd name="connsiteY39" fmla="*/ 626269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8743 h 1895475"/>
              <a:gd name="connsiteX64" fmla="*/ 223837 w 4438650"/>
              <a:gd name="connsiteY64" fmla="*/ 1528762 h 1895475"/>
              <a:gd name="connsiteX65" fmla="*/ 219075 w 4438650"/>
              <a:gd name="connsiteY65" fmla="*/ 1690687 h 1895475"/>
              <a:gd name="connsiteX66" fmla="*/ 219075 w 4438650"/>
              <a:gd name="connsiteY66" fmla="*/ 1690687 h 1895475"/>
              <a:gd name="connsiteX67" fmla="*/ 219075 w 4438650"/>
              <a:gd name="connsiteY67" fmla="*/ 1804987 h 1895475"/>
              <a:gd name="connsiteX68" fmla="*/ 28575 w 4438650"/>
              <a:gd name="connsiteY68" fmla="*/ 1812130 h 1895475"/>
              <a:gd name="connsiteX69" fmla="*/ 26193 w 4438650"/>
              <a:gd name="connsiteY69" fmla="*/ 1816894 h 1895475"/>
              <a:gd name="connsiteX70" fmla="*/ 0 w 4438650"/>
              <a:gd name="connsiteY70" fmla="*/ 1819275 h 1895475"/>
              <a:gd name="connsiteX71" fmla="*/ 0 w 4438650"/>
              <a:gd name="connsiteY71"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404937 w 4438650"/>
              <a:gd name="connsiteY25" fmla="*/ 314325 h 1895475"/>
              <a:gd name="connsiteX26" fmla="*/ 1238250 w 4438650"/>
              <a:gd name="connsiteY26" fmla="*/ 326231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1069 w 4438650"/>
              <a:gd name="connsiteY39" fmla="*/ 626269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8743 h 1895475"/>
              <a:gd name="connsiteX64" fmla="*/ 223837 w 4438650"/>
              <a:gd name="connsiteY64" fmla="*/ 1528762 h 1895475"/>
              <a:gd name="connsiteX65" fmla="*/ 219075 w 4438650"/>
              <a:gd name="connsiteY65" fmla="*/ 1690687 h 1895475"/>
              <a:gd name="connsiteX66" fmla="*/ 219075 w 4438650"/>
              <a:gd name="connsiteY66" fmla="*/ 1690687 h 1895475"/>
              <a:gd name="connsiteX67" fmla="*/ 219075 w 4438650"/>
              <a:gd name="connsiteY67" fmla="*/ 1804987 h 1895475"/>
              <a:gd name="connsiteX68" fmla="*/ 28575 w 4438650"/>
              <a:gd name="connsiteY68" fmla="*/ 1812130 h 1895475"/>
              <a:gd name="connsiteX69" fmla="*/ 26193 w 4438650"/>
              <a:gd name="connsiteY69" fmla="*/ 1816894 h 1895475"/>
              <a:gd name="connsiteX70" fmla="*/ 0 w 4438650"/>
              <a:gd name="connsiteY70" fmla="*/ 1819275 h 1895475"/>
              <a:gd name="connsiteX71" fmla="*/ 0 w 4438650"/>
              <a:gd name="connsiteY71"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395412 w 4438650"/>
              <a:gd name="connsiteY25" fmla="*/ 323850 h 1895475"/>
              <a:gd name="connsiteX26" fmla="*/ 1238250 w 4438650"/>
              <a:gd name="connsiteY26" fmla="*/ 326231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1069 w 4438650"/>
              <a:gd name="connsiteY39" fmla="*/ 626269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8743 h 1895475"/>
              <a:gd name="connsiteX64" fmla="*/ 223837 w 4438650"/>
              <a:gd name="connsiteY64" fmla="*/ 1528762 h 1895475"/>
              <a:gd name="connsiteX65" fmla="*/ 219075 w 4438650"/>
              <a:gd name="connsiteY65" fmla="*/ 1690687 h 1895475"/>
              <a:gd name="connsiteX66" fmla="*/ 219075 w 4438650"/>
              <a:gd name="connsiteY66" fmla="*/ 1690687 h 1895475"/>
              <a:gd name="connsiteX67" fmla="*/ 219075 w 4438650"/>
              <a:gd name="connsiteY67" fmla="*/ 1804987 h 1895475"/>
              <a:gd name="connsiteX68" fmla="*/ 28575 w 4438650"/>
              <a:gd name="connsiteY68" fmla="*/ 1812130 h 1895475"/>
              <a:gd name="connsiteX69" fmla="*/ 26193 w 4438650"/>
              <a:gd name="connsiteY69" fmla="*/ 1816894 h 1895475"/>
              <a:gd name="connsiteX70" fmla="*/ 0 w 4438650"/>
              <a:gd name="connsiteY70" fmla="*/ 1819275 h 1895475"/>
              <a:gd name="connsiteX71" fmla="*/ 0 w 4438650"/>
              <a:gd name="connsiteY71"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404937 w 4438650"/>
              <a:gd name="connsiteY24" fmla="*/ 247650 h 1895475"/>
              <a:gd name="connsiteX25" fmla="*/ 1395412 w 4438650"/>
              <a:gd name="connsiteY25" fmla="*/ 323850 h 1895475"/>
              <a:gd name="connsiteX26" fmla="*/ 1238250 w 4438650"/>
              <a:gd name="connsiteY26" fmla="*/ 321468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1069 w 4438650"/>
              <a:gd name="connsiteY39" fmla="*/ 626269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8743 h 1895475"/>
              <a:gd name="connsiteX64" fmla="*/ 223837 w 4438650"/>
              <a:gd name="connsiteY64" fmla="*/ 1528762 h 1895475"/>
              <a:gd name="connsiteX65" fmla="*/ 219075 w 4438650"/>
              <a:gd name="connsiteY65" fmla="*/ 1690687 h 1895475"/>
              <a:gd name="connsiteX66" fmla="*/ 219075 w 4438650"/>
              <a:gd name="connsiteY66" fmla="*/ 1690687 h 1895475"/>
              <a:gd name="connsiteX67" fmla="*/ 219075 w 4438650"/>
              <a:gd name="connsiteY67" fmla="*/ 1804987 h 1895475"/>
              <a:gd name="connsiteX68" fmla="*/ 28575 w 4438650"/>
              <a:gd name="connsiteY68" fmla="*/ 1812130 h 1895475"/>
              <a:gd name="connsiteX69" fmla="*/ 26193 w 4438650"/>
              <a:gd name="connsiteY69" fmla="*/ 1816894 h 1895475"/>
              <a:gd name="connsiteX70" fmla="*/ 0 w 4438650"/>
              <a:gd name="connsiteY70" fmla="*/ 1819275 h 1895475"/>
              <a:gd name="connsiteX71" fmla="*/ 0 w 4438650"/>
              <a:gd name="connsiteY71"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6900 w 4438650"/>
              <a:gd name="connsiteY14" fmla="*/ 128587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395412 w 4438650"/>
              <a:gd name="connsiteY24" fmla="*/ 247650 h 1895475"/>
              <a:gd name="connsiteX25" fmla="*/ 1395412 w 4438650"/>
              <a:gd name="connsiteY25" fmla="*/ 323850 h 1895475"/>
              <a:gd name="connsiteX26" fmla="*/ 1238250 w 4438650"/>
              <a:gd name="connsiteY26" fmla="*/ 321468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1069 w 4438650"/>
              <a:gd name="connsiteY39" fmla="*/ 626269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8743 h 1895475"/>
              <a:gd name="connsiteX64" fmla="*/ 223837 w 4438650"/>
              <a:gd name="connsiteY64" fmla="*/ 1528762 h 1895475"/>
              <a:gd name="connsiteX65" fmla="*/ 219075 w 4438650"/>
              <a:gd name="connsiteY65" fmla="*/ 1690687 h 1895475"/>
              <a:gd name="connsiteX66" fmla="*/ 219075 w 4438650"/>
              <a:gd name="connsiteY66" fmla="*/ 1690687 h 1895475"/>
              <a:gd name="connsiteX67" fmla="*/ 219075 w 4438650"/>
              <a:gd name="connsiteY67" fmla="*/ 1804987 h 1895475"/>
              <a:gd name="connsiteX68" fmla="*/ 28575 w 4438650"/>
              <a:gd name="connsiteY68" fmla="*/ 1812130 h 1895475"/>
              <a:gd name="connsiteX69" fmla="*/ 26193 w 4438650"/>
              <a:gd name="connsiteY69" fmla="*/ 1816894 h 1895475"/>
              <a:gd name="connsiteX70" fmla="*/ 0 w 4438650"/>
              <a:gd name="connsiteY70" fmla="*/ 1819275 h 1895475"/>
              <a:gd name="connsiteX71" fmla="*/ 0 w 4438650"/>
              <a:gd name="connsiteY71"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28587 h 1895475"/>
              <a:gd name="connsiteX14" fmla="*/ 1869281 w 4438650"/>
              <a:gd name="connsiteY14" fmla="*/ 140494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395412 w 4438650"/>
              <a:gd name="connsiteY24" fmla="*/ 247650 h 1895475"/>
              <a:gd name="connsiteX25" fmla="*/ 1395412 w 4438650"/>
              <a:gd name="connsiteY25" fmla="*/ 323850 h 1895475"/>
              <a:gd name="connsiteX26" fmla="*/ 1238250 w 4438650"/>
              <a:gd name="connsiteY26" fmla="*/ 321468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1069 w 4438650"/>
              <a:gd name="connsiteY39" fmla="*/ 626269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8743 h 1895475"/>
              <a:gd name="connsiteX64" fmla="*/ 223837 w 4438650"/>
              <a:gd name="connsiteY64" fmla="*/ 1528762 h 1895475"/>
              <a:gd name="connsiteX65" fmla="*/ 219075 w 4438650"/>
              <a:gd name="connsiteY65" fmla="*/ 1690687 h 1895475"/>
              <a:gd name="connsiteX66" fmla="*/ 219075 w 4438650"/>
              <a:gd name="connsiteY66" fmla="*/ 1690687 h 1895475"/>
              <a:gd name="connsiteX67" fmla="*/ 219075 w 4438650"/>
              <a:gd name="connsiteY67" fmla="*/ 1804987 h 1895475"/>
              <a:gd name="connsiteX68" fmla="*/ 28575 w 4438650"/>
              <a:gd name="connsiteY68" fmla="*/ 1812130 h 1895475"/>
              <a:gd name="connsiteX69" fmla="*/ 26193 w 4438650"/>
              <a:gd name="connsiteY69" fmla="*/ 1816894 h 1895475"/>
              <a:gd name="connsiteX70" fmla="*/ 0 w 4438650"/>
              <a:gd name="connsiteY70" fmla="*/ 1819275 h 1895475"/>
              <a:gd name="connsiteX71" fmla="*/ 0 w 4438650"/>
              <a:gd name="connsiteY71"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0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40493 h 1895475"/>
              <a:gd name="connsiteX14" fmla="*/ 1869281 w 4438650"/>
              <a:gd name="connsiteY14" fmla="*/ 140494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395412 w 4438650"/>
              <a:gd name="connsiteY24" fmla="*/ 247650 h 1895475"/>
              <a:gd name="connsiteX25" fmla="*/ 1395412 w 4438650"/>
              <a:gd name="connsiteY25" fmla="*/ 323850 h 1895475"/>
              <a:gd name="connsiteX26" fmla="*/ 1238250 w 4438650"/>
              <a:gd name="connsiteY26" fmla="*/ 321468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1069 w 4438650"/>
              <a:gd name="connsiteY39" fmla="*/ 626269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8743 h 1895475"/>
              <a:gd name="connsiteX64" fmla="*/ 223837 w 4438650"/>
              <a:gd name="connsiteY64" fmla="*/ 1528762 h 1895475"/>
              <a:gd name="connsiteX65" fmla="*/ 219075 w 4438650"/>
              <a:gd name="connsiteY65" fmla="*/ 1690687 h 1895475"/>
              <a:gd name="connsiteX66" fmla="*/ 219075 w 4438650"/>
              <a:gd name="connsiteY66" fmla="*/ 1690687 h 1895475"/>
              <a:gd name="connsiteX67" fmla="*/ 219075 w 4438650"/>
              <a:gd name="connsiteY67" fmla="*/ 1804987 h 1895475"/>
              <a:gd name="connsiteX68" fmla="*/ 28575 w 4438650"/>
              <a:gd name="connsiteY68" fmla="*/ 1812130 h 1895475"/>
              <a:gd name="connsiteX69" fmla="*/ 26193 w 4438650"/>
              <a:gd name="connsiteY69" fmla="*/ 1816894 h 1895475"/>
              <a:gd name="connsiteX70" fmla="*/ 0 w 4438650"/>
              <a:gd name="connsiteY70" fmla="*/ 1819275 h 1895475"/>
              <a:gd name="connsiteX71" fmla="*/ 0 w 4438650"/>
              <a:gd name="connsiteY71" fmla="*/ 1895475 h 1895475"/>
              <a:gd name="connsiteX0" fmla="*/ 4438650 w 4438650"/>
              <a:gd name="connsiteY0" fmla="*/ 0 h 1895475"/>
              <a:gd name="connsiteX1" fmla="*/ 3971925 w 4438650"/>
              <a:gd name="connsiteY1" fmla="*/ 0 h 1895475"/>
              <a:gd name="connsiteX2" fmla="*/ 3971925 w 4438650"/>
              <a:gd name="connsiteY2" fmla="*/ 0 h 1895475"/>
              <a:gd name="connsiteX3" fmla="*/ 3533775 w 4438650"/>
              <a:gd name="connsiteY3" fmla="*/ 9525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40493 h 1895475"/>
              <a:gd name="connsiteX14" fmla="*/ 1869281 w 4438650"/>
              <a:gd name="connsiteY14" fmla="*/ 140494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395412 w 4438650"/>
              <a:gd name="connsiteY24" fmla="*/ 247650 h 1895475"/>
              <a:gd name="connsiteX25" fmla="*/ 1395412 w 4438650"/>
              <a:gd name="connsiteY25" fmla="*/ 323850 h 1895475"/>
              <a:gd name="connsiteX26" fmla="*/ 1238250 w 4438650"/>
              <a:gd name="connsiteY26" fmla="*/ 321468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1069 w 4438650"/>
              <a:gd name="connsiteY39" fmla="*/ 626269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8743 h 1895475"/>
              <a:gd name="connsiteX64" fmla="*/ 223837 w 4438650"/>
              <a:gd name="connsiteY64" fmla="*/ 1528762 h 1895475"/>
              <a:gd name="connsiteX65" fmla="*/ 219075 w 4438650"/>
              <a:gd name="connsiteY65" fmla="*/ 1690687 h 1895475"/>
              <a:gd name="connsiteX66" fmla="*/ 219075 w 4438650"/>
              <a:gd name="connsiteY66" fmla="*/ 1690687 h 1895475"/>
              <a:gd name="connsiteX67" fmla="*/ 219075 w 4438650"/>
              <a:gd name="connsiteY67" fmla="*/ 1804987 h 1895475"/>
              <a:gd name="connsiteX68" fmla="*/ 28575 w 4438650"/>
              <a:gd name="connsiteY68" fmla="*/ 1812130 h 1895475"/>
              <a:gd name="connsiteX69" fmla="*/ 26193 w 4438650"/>
              <a:gd name="connsiteY69" fmla="*/ 1816894 h 1895475"/>
              <a:gd name="connsiteX70" fmla="*/ 0 w 4438650"/>
              <a:gd name="connsiteY70" fmla="*/ 1819275 h 1895475"/>
              <a:gd name="connsiteX71" fmla="*/ 0 w 4438650"/>
              <a:gd name="connsiteY71" fmla="*/ 1895475 h 1895475"/>
              <a:gd name="connsiteX0" fmla="*/ 4438650 w 4438650"/>
              <a:gd name="connsiteY0" fmla="*/ 0 h 1895475"/>
              <a:gd name="connsiteX1" fmla="*/ 3971925 w 4438650"/>
              <a:gd name="connsiteY1" fmla="*/ 0 h 1895475"/>
              <a:gd name="connsiteX2" fmla="*/ 3976688 w 4438650"/>
              <a:gd name="connsiteY2" fmla="*/ 14287 h 1895475"/>
              <a:gd name="connsiteX3" fmla="*/ 3533775 w 4438650"/>
              <a:gd name="connsiteY3" fmla="*/ 9525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40493 h 1895475"/>
              <a:gd name="connsiteX14" fmla="*/ 1869281 w 4438650"/>
              <a:gd name="connsiteY14" fmla="*/ 140494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395412 w 4438650"/>
              <a:gd name="connsiteY24" fmla="*/ 247650 h 1895475"/>
              <a:gd name="connsiteX25" fmla="*/ 1395412 w 4438650"/>
              <a:gd name="connsiteY25" fmla="*/ 323850 h 1895475"/>
              <a:gd name="connsiteX26" fmla="*/ 1238250 w 4438650"/>
              <a:gd name="connsiteY26" fmla="*/ 321468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1069 w 4438650"/>
              <a:gd name="connsiteY39" fmla="*/ 626269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8743 h 1895475"/>
              <a:gd name="connsiteX64" fmla="*/ 223837 w 4438650"/>
              <a:gd name="connsiteY64" fmla="*/ 1528762 h 1895475"/>
              <a:gd name="connsiteX65" fmla="*/ 219075 w 4438650"/>
              <a:gd name="connsiteY65" fmla="*/ 1690687 h 1895475"/>
              <a:gd name="connsiteX66" fmla="*/ 219075 w 4438650"/>
              <a:gd name="connsiteY66" fmla="*/ 1690687 h 1895475"/>
              <a:gd name="connsiteX67" fmla="*/ 219075 w 4438650"/>
              <a:gd name="connsiteY67" fmla="*/ 1804987 h 1895475"/>
              <a:gd name="connsiteX68" fmla="*/ 28575 w 4438650"/>
              <a:gd name="connsiteY68" fmla="*/ 1812130 h 1895475"/>
              <a:gd name="connsiteX69" fmla="*/ 26193 w 4438650"/>
              <a:gd name="connsiteY69" fmla="*/ 1816894 h 1895475"/>
              <a:gd name="connsiteX70" fmla="*/ 0 w 4438650"/>
              <a:gd name="connsiteY70" fmla="*/ 1819275 h 1895475"/>
              <a:gd name="connsiteX71" fmla="*/ 0 w 4438650"/>
              <a:gd name="connsiteY71" fmla="*/ 1895475 h 1895475"/>
              <a:gd name="connsiteX0" fmla="*/ 4438650 w 4438650"/>
              <a:gd name="connsiteY0" fmla="*/ 0 h 1895475"/>
              <a:gd name="connsiteX1" fmla="*/ 3971925 w 4438650"/>
              <a:gd name="connsiteY1" fmla="*/ 0 h 1895475"/>
              <a:gd name="connsiteX2" fmla="*/ 3967163 w 4438650"/>
              <a:gd name="connsiteY2" fmla="*/ 14287 h 1895475"/>
              <a:gd name="connsiteX3" fmla="*/ 3533775 w 4438650"/>
              <a:gd name="connsiteY3" fmla="*/ 9525 h 1895475"/>
              <a:gd name="connsiteX4" fmla="*/ 3533775 w 4438650"/>
              <a:gd name="connsiteY4" fmla="*/ 28575 h 1895475"/>
              <a:gd name="connsiteX5" fmla="*/ 3062287 w 4438650"/>
              <a:gd name="connsiteY5" fmla="*/ 28575 h 1895475"/>
              <a:gd name="connsiteX6" fmla="*/ 3043237 w 4438650"/>
              <a:gd name="connsiteY6" fmla="*/ 57150 h 1895475"/>
              <a:gd name="connsiteX7" fmla="*/ 3043237 w 4438650"/>
              <a:gd name="connsiteY7" fmla="*/ 80962 h 1895475"/>
              <a:gd name="connsiteX8" fmla="*/ 2824162 w 4438650"/>
              <a:gd name="connsiteY8" fmla="*/ 80962 h 1895475"/>
              <a:gd name="connsiteX9" fmla="*/ 2824162 w 4438650"/>
              <a:gd name="connsiteY9" fmla="*/ 90487 h 1895475"/>
              <a:gd name="connsiteX10" fmla="*/ 2571750 w 4438650"/>
              <a:gd name="connsiteY10" fmla="*/ 90487 h 1895475"/>
              <a:gd name="connsiteX11" fmla="*/ 2571750 w 4438650"/>
              <a:gd name="connsiteY11" fmla="*/ 100012 h 1895475"/>
              <a:gd name="connsiteX12" fmla="*/ 2105025 w 4438650"/>
              <a:gd name="connsiteY12" fmla="*/ 100012 h 1895475"/>
              <a:gd name="connsiteX13" fmla="*/ 2105025 w 4438650"/>
              <a:gd name="connsiteY13" fmla="*/ 140493 h 1895475"/>
              <a:gd name="connsiteX14" fmla="*/ 1869281 w 4438650"/>
              <a:gd name="connsiteY14" fmla="*/ 140494 h 1895475"/>
              <a:gd name="connsiteX15" fmla="*/ 1866900 w 4438650"/>
              <a:gd name="connsiteY15" fmla="*/ 157162 h 1895475"/>
              <a:gd name="connsiteX16" fmla="*/ 1643062 w 4438650"/>
              <a:gd name="connsiteY16" fmla="*/ 157162 h 1895475"/>
              <a:gd name="connsiteX17" fmla="*/ 1643062 w 4438650"/>
              <a:gd name="connsiteY17" fmla="*/ 176212 h 1895475"/>
              <a:gd name="connsiteX18" fmla="*/ 1633537 w 4438650"/>
              <a:gd name="connsiteY18" fmla="*/ 176212 h 1895475"/>
              <a:gd name="connsiteX19" fmla="*/ 1633537 w 4438650"/>
              <a:gd name="connsiteY19" fmla="*/ 209550 h 1895475"/>
              <a:gd name="connsiteX20" fmla="*/ 1438275 w 4438650"/>
              <a:gd name="connsiteY20" fmla="*/ 209550 h 1895475"/>
              <a:gd name="connsiteX21" fmla="*/ 1438275 w 4438650"/>
              <a:gd name="connsiteY21" fmla="*/ 223837 h 1895475"/>
              <a:gd name="connsiteX22" fmla="*/ 1423987 w 4438650"/>
              <a:gd name="connsiteY22" fmla="*/ 223837 h 1895475"/>
              <a:gd name="connsiteX23" fmla="*/ 1423987 w 4438650"/>
              <a:gd name="connsiteY23" fmla="*/ 247650 h 1895475"/>
              <a:gd name="connsiteX24" fmla="*/ 1395412 w 4438650"/>
              <a:gd name="connsiteY24" fmla="*/ 247650 h 1895475"/>
              <a:gd name="connsiteX25" fmla="*/ 1395412 w 4438650"/>
              <a:gd name="connsiteY25" fmla="*/ 323850 h 1895475"/>
              <a:gd name="connsiteX26" fmla="*/ 1238250 w 4438650"/>
              <a:gd name="connsiteY26" fmla="*/ 321468 h 1895475"/>
              <a:gd name="connsiteX27" fmla="*/ 1238250 w 4438650"/>
              <a:gd name="connsiteY27" fmla="*/ 342900 h 1895475"/>
              <a:gd name="connsiteX28" fmla="*/ 1238250 w 4438650"/>
              <a:gd name="connsiteY28" fmla="*/ 342900 h 1895475"/>
              <a:gd name="connsiteX29" fmla="*/ 1223962 w 4438650"/>
              <a:gd name="connsiteY29" fmla="*/ 357188 h 1895475"/>
              <a:gd name="connsiteX30" fmla="*/ 1176337 w 4438650"/>
              <a:gd name="connsiteY30" fmla="*/ 357188 h 1895475"/>
              <a:gd name="connsiteX31" fmla="*/ 1176337 w 4438650"/>
              <a:gd name="connsiteY31" fmla="*/ 395287 h 1895475"/>
              <a:gd name="connsiteX32" fmla="*/ 1162050 w 4438650"/>
              <a:gd name="connsiteY32" fmla="*/ 395287 h 1895475"/>
              <a:gd name="connsiteX33" fmla="*/ 1162050 w 4438650"/>
              <a:gd name="connsiteY33" fmla="*/ 466725 h 1895475"/>
              <a:gd name="connsiteX34" fmla="*/ 1162050 w 4438650"/>
              <a:gd name="connsiteY34" fmla="*/ 466725 h 1895475"/>
              <a:gd name="connsiteX35" fmla="*/ 1152525 w 4438650"/>
              <a:gd name="connsiteY35" fmla="*/ 476250 h 1895475"/>
              <a:gd name="connsiteX36" fmla="*/ 1090612 w 4438650"/>
              <a:gd name="connsiteY36" fmla="*/ 476250 h 1895475"/>
              <a:gd name="connsiteX37" fmla="*/ 1090612 w 4438650"/>
              <a:gd name="connsiteY37" fmla="*/ 495300 h 1895475"/>
              <a:gd name="connsiteX38" fmla="*/ 933450 w 4438650"/>
              <a:gd name="connsiteY38" fmla="*/ 495300 h 1895475"/>
              <a:gd name="connsiteX39" fmla="*/ 931069 w 4438650"/>
              <a:gd name="connsiteY39" fmla="*/ 626269 h 1895475"/>
              <a:gd name="connsiteX40" fmla="*/ 733425 w 4438650"/>
              <a:gd name="connsiteY40" fmla="*/ 626268 h 1895475"/>
              <a:gd name="connsiteX41" fmla="*/ 733425 w 4438650"/>
              <a:gd name="connsiteY41" fmla="*/ 647700 h 1895475"/>
              <a:gd name="connsiteX42" fmla="*/ 695325 w 4438650"/>
              <a:gd name="connsiteY42" fmla="*/ 647700 h 1895475"/>
              <a:gd name="connsiteX43" fmla="*/ 714375 w 4438650"/>
              <a:gd name="connsiteY43" fmla="*/ 650082 h 1895475"/>
              <a:gd name="connsiteX44" fmla="*/ 695325 w 4438650"/>
              <a:gd name="connsiteY44" fmla="*/ 671512 h 1895475"/>
              <a:gd name="connsiteX45" fmla="*/ 695325 w 4438650"/>
              <a:gd name="connsiteY45" fmla="*/ 747712 h 1895475"/>
              <a:gd name="connsiteX46" fmla="*/ 566737 w 4438650"/>
              <a:gd name="connsiteY46" fmla="*/ 747712 h 1895475"/>
              <a:gd name="connsiteX47" fmla="*/ 571500 w 4438650"/>
              <a:gd name="connsiteY47" fmla="*/ 752475 h 1895475"/>
              <a:gd name="connsiteX48" fmla="*/ 547687 w 4438650"/>
              <a:gd name="connsiteY48" fmla="*/ 752475 h 1895475"/>
              <a:gd name="connsiteX49" fmla="*/ 547687 w 4438650"/>
              <a:gd name="connsiteY49" fmla="*/ 771525 h 1895475"/>
              <a:gd name="connsiteX50" fmla="*/ 471487 w 4438650"/>
              <a:gd name="connsiteY50" fmla="*/ 776287 h 1895475"/>
              <a:gd name="connsiteX51" fmla="*/ 473869 w 4438650"/>
              <a:gd name="connsiteY51" fmla="*/ 852487 h 1895475"/>
              <a:gd name="connsiteX52" fmla="*/ 466725 w 4438650"/>
              <a:gd name="connsiteY52" fmla="*/ 852487 h 1895475"/>
              <a:gd name="connsiteX53" fmla="*/ 466725 w 4438650"/>
              <a:gd name="connsiteY53" fmla="*/ 942975 h 1895475"/>
              <a:gd name="connsiteX54" fmla="*/ 440531 w 4438650"/>
              <a:gd name="connsiteY54" fmla="*/ 940593 h 1895475"/>
              <a:gd name="connsiteX55" fmla="*/ 440531 w 4438650"/>
              <a:gd name="connsiteY55" fmla="*/ 966788 h 1895475"/>
              <a:gd name="connsiteX56" fmla="*/ 261937 w 4438650"/>
              <a:gd name="connsiteY56" fmla="*/ 969169 h 1895475"/>
              <a:gd name="connsiteX57" fmla="*/ 261937 w 4438650"/>
              <a:gd name="connsiteY57" fmla="*/ 990600 h 1895475"/>
              <a:gd name="connsiteX58" fmla="*/ 242887 w 4438650"/>
              <a:gd name="connsiteY58" fmla="*/ 990600 h 1895475"/>
              <a:gd name="connsiteX59" fmla="*/ 242887 w 4438650"/>
              <a:gd name="connsiteY59" fmla="*/ 1095375 h 1895475"/>
              <a:gd name="connsiteX60" fmla="*/ 238125 w 4438650"/>
              <a:gd name="connsiteY60" fmla="*/ 1095375 h 1895475"/>
              <a:gd name="connsiteX61" fmla="*/ 238125 w 4438650"/>
              <a:gd name="connsiteY61" fmla="*/ 1214437 h 1895475"/>
              <a:gd name="connsiteX62" fmla="*/ 233362 w 4438650"/>
              <a:gd name="connsiteY62" fmla="*/ 1214437 h 1895475"/>
              <a:gd name="connsiteX63" fmla="*/ 233362 w 4438650"/>
              <a:gd name="connsiteY63" fmla="*/ 1378743 h 1895475"/>
              <a:gd name="connsiteX64" fmla="*/ 223837 w 4438650"/>
              <a:gd name="connsiteY64" fmla="*/ 1528762 h 1895475"/>
              <a:gd name="connsiteX65" fmla="*/ 219075 w 4438650"/>
              <a:gd name="connsiteY65" fmla="*/ 1690687 h 1895475"/>
              <a:gd name="connsiteX66" fmla="*/ 219075 w 4438650"/>
              <a:gd name="connsiteY66" fmla="*/ 1690687 h 1895475"/>
              <a:gd name="connsiteX67" fmla="*/ 219075 w 4438650"/>
              <a:gd name="connsiteY67" fmla="*/ 1804987 h 1895475"/>
              <a:gd name="connsiteX68" fmla="*/ 28575 w 4438650"/>
              <a:gd name="connsiteY68" fmla="*/ 1812130 h 1895475"/>
              <a:gd name="connsiteX69" fmla="*/ 26193 w 4438650"/>
              <a:gd name="connsiteY69" fmla="*/ 1816894 h 1895475"/>
              <a:gd name="connsiteX70" fmla="*/ 0 w 4438650"/>
              <a:gd name="connsiteY70" fmla="*/ 1819275 h 1895475"/>
              <a:gd name="connsiteX71" fmla="*/ 0 w 4438650"/>
              <a:gd name="connsiteY71" fmla="*/ 1895475 h 189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438650" h="1895475">
                <a:moveTo>
                  <a:pt x="4438650" y="0"/>
                </a:moveTo>
                <a:lnTo>
                  <a:pt x="3971925" y="0"/>
                </a:lnTo>
                <a:lnTo>
                  <a:pt x="3967163" y="14287"/>
                </a:lnTo>
                <a:lnTo>
                  <a:pt x="3533775" y="9525"/>
                </a:lnTo>
                <a:lnTo>
                  <a:pt x="3533775" y="28575"/>
                </a:lnTo>
                <a:lnTo>
                  <a:pt x="3062287" y="28575"/>
                </a:lnTo>
                <a:lnTo>
                  <a:pt x="3043237" y="57150"/>
                </a:lnTo>
                <a:lnTo>
                  <a:pt x="3043237" y="80962"/>
                </a:lnTo>
                <a:lnTo>
                  <a:pt x="2824162" y="80962"/>
                </a:lnTo>
                <a:lnTo>
                  <a:pt x="2824162" y="90487"/>
                </a:lnTo>
                <a:lnTo>
                  <a:pt x="2571750" y="90487"/>
                </a:lnTo>
                <a:lnTo>
                  <a:pt x="2571750" y="100012"/>
                </a:lnTo>
                <a:lnTo>
                  <a:pt x="2105025" y="100012"/>
                </a:lnTo>
                <a:lnTo>
                  <a:pt x="2105025" y="140493"/>
                </a:lnTo>
                <a:lnTo>
                  <a:pt x="1869281" y="140494"/>
                </a:lnTo>
                <a:lnTo>
                  <a:pt x="1866900" y="157162"/>
                </a:lnTo>
                <a:lnTo>
                  <a:pt x="1643062" y="157162"/>
                </a:lnTo>
                <a:lnTo>
                  <a:pt x="1643062" y="176212"/>
                </a:lnTo>
                <a:lnTo>
                  <a:pt x="1633537" y="176212"/>
                </a:lnTo>
                <a:lnTo>
                  <a:pt x="1633537" y="209550"/>
                </a:lnTo>
                <a:lnTo>
                  <a:pt x="1438275" y="209550"/>
                </a:lnTo>
                <a:lnTo>
                  <a:pt x="1438275" y="223837"/>
                </a:lnTo>
                <a:lnTo>
                  <a:pt x="1423987" y="223837"/>
                </a:lnTo>
                <a:lnTo>
                  <a:pt x="1423987" y="247650"/>
                </a:lnTo>
                <a:lnTo>
                  <a:pt x="1395412" y="247650"/>
                </a:lnTo>
                <a:lnTo>
                  <a:pt x="1395412" y="323850"/>
                </a:lnTo>
                <a:lnTo>
                  <a:pt x="1238250" y="321468"/>
                </a:lnTo>
                <a:lnTo>
                  <a:pt x="1238250" y="342900"/>
                </a:lnTo>
                <a:lnTo>
                  <a:pt x="1238250" y="342900"/>
                </a:lnTo>
                <a:lnTo>
                  <a:pt x="1223962" y="357188"/>
                </a:lnTo>
                <a:lnTo>
                  <a:pt x="1176337" y="357188"/>
                </a:lnTo>
                <a:lnTo>
                  <a:pt x="1176337" y="395287"/>
                </a:lnTo>
                <a:lnTo>
                  <a:pt x="1162050" y="395287"/>
                </a:lnTo>
                <a:lnTo>
                  <a:pt x="1162050" y="466725"/>
                </a:lnTo>
                <a:lnTo>
                  <a:pt x="1162050" y="466725"/>
                </a:lnTo>
                <a:lnTo>
                  <a:pt x="1152525" y="476250"/>
                </a:lnTo>
                <a:lnTo>
                  <a:pt x="1090612" y="476250"/>
                </a:lnTo>
                <a:lnTo>
                  <a:pt x="1090612" y="495300"/>
                </a:lnTo>
                <a:lnTo>
                  <a:pt x="933450" y="495300"/>
                </a:lnTo>
                <a:cubicBezTo>
                  <a:pt x="932656" y="538956"/>
                  <a:pt x="931863" y="582613"/>
                  <a:pt x="931069" y="626269"/>
                </a:cubicBezTo>
                <a:lnTo>
                  <a:pt x="733425" y="626268"/>
                </a:lnTo>
                <a:lnTo>
                  <a:pt x="733425" y="647700"/>
                </a:lnTo>
                <a:lnTo>
                  <a:pt x="695325" y="647700"/>
                </a:lnTo>
                <a:lnTo>
                  <a:pt x="714375" y="650082"/>
                </a:lnTo>
                <a:lnTo>
                  <a:pt x="695325" y="671512"/>
                </a:lnTo>
                <a:lnTo>
                  <a:pt x="695325" y="747712"/>
                </a:lnTo>
                <a:lnTo>
                  <a:pt x="566737" y="747712"/>
                </a:lnTo>
                <a:lnTo>
                  <a:pt x="571500" y="752475"/>
                </a:lnTo>
                <a:lnTo>
                  <a:pt x="547687" y="752475"/>
                </a:lnTo>
                <a:lnTo>
                  <a:pt x="547687" y="771525"/>
                </a:lnTo>
                <a:lnTo>
                  <a:pt x="471487" y="776287"/>
                </a:lnTo>
                <a:lnTo>
                  <a:pt x="473869" y="852487"/>
                </a:lnTo>
                <a:lnTo>
                  <a:pt x="466725" y="852487"/>
                </a:lnTo>
                <a:lnTo>
                  <a:pt x="466725" y="942975"/>
                </a:lnTo>
                <a:lnTo>
                  <a:pt x="440531" y="940593"/>
                </a:lnTo>
                <a:lnTo>
                  <a:pt x="440531" y="966788"/>
                </a:lnTo>
                <a:lnTo>
                  <a:pt x="261937" y="969169"/>
                </a:lnTo>
                <a:lnTo>
                  <a:pt x="261937" y="990600"/>
                </a:lnTo>
                <a:lnTo>
                  <a:pt x="242887" y="990600"/>
                </a:lnTo>
                <a:lnTo>
                  <a:pt x="242887" y="1095375"/>
                </a:lnTo>
                <a:lnTo>
                  <a:pt x="238125" y="1095375"/>
                </a:lnTo>
                <a:lnTo>
                  <a:pt x="238125" y="1214437"/>
                </a:lnTo>
                <a:lnTo>
                  <a:pt x="233362" y="1214437"/>
                </a:lnTo>
                <a:lnTo>
                  <a:pt x="233362" y="1378743"/>
                </a:lnTo>
                <a:lnTo>
                  <a:pt x="223837" y="1528762"/>
                </a:lnTo>
                <a:lnTo>
                  <a:pt x="219075" y="1690687"/>
                </a:lnTo>
                <a:lnTo>
                  <a:pt x="219075" y="1690687"/>
                </a:lnTo>
                <a:lnTo>
                  <a:pt x="219075" y="1804987"/>
                </a:lnTo>
                <a:lnTo>
                  <a:pt x="28575" y="1812130"/>
                </a:lnTo>
                <a:lnTo>
                  <a:pt x="26193" y="1816894"/>
                </a:lnTo>
                <a:lnTo>
                  <a:pt x="0" y="1819275"/>
                </a:lnTo>
                <a:lnTo>
                  <a:pt x="0" y="1895475"/>
                </a:lnTo>
              </a:path>
            </a:pathLst>
          </a:custGeom>
          <a:noFill/>
          <a:ln w="28575">
            <a:solidFill>
              <a:schemeClr val="accent1"/>
            </a:solidFill>
            <a:miter lim="800000"/>
            <a:headEnd/>
            <a:tailEnd/>
          </a:ln>
        </p:spPr>
        <p:txBody>
          <a:bodyPr rtlCol="0" anchor="ctr"/>
          <a:lstStyle/>
          <a:p>
            <a:pPr algn="ctr"/>
            <a:endParaRPr lang="en-US"/>
          </a:p>
        </p:txBody>
      </p:sp>
      <p:sp>
        <p:nvSpPr>
          <p:cNvPr id="47" name="TextBox 16">
            <a:extLst>
              <a:ext uri="{FF2B5EF4-FFF2-40B4-BE49-F238E27FC236}">
                <a16:creationId xmlns:a16="http://schemas.microsoft.com/office/drawing/2014/main" id="{8B7244DE-C53C-FD66-85D8-D0833E43807C}"/>
              </a:ext>
            </a:extLst>
          </p:cNvPr>
          <p:cNvSpPr txBox="1">
            <a:spLocks noChangeArrowheads="1"/>
          </p:cNvSpPr>
          <p:nvPr/>
        </p:nvSpPr>
        <p:spPr bwMode="auto">
          <a:xfrm>
            <a:off x="9289798" y="3659541"/>
            <a:ext cx="23008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HR: 1.41 (95% CI: 1.09-1.83)</a:t>
            </a:r>
          </a:p>
        </p:txBody>
      </p:sp>
      <p:sp>
        <p:nvSpPr>
          <p:cNvPr id="63" name="Freeform: Shape 62">
            <a:extLst>
              <a:ext uri="{FF2B5EF4-FFF2-40B4-BE49-F238E27FC236}">
                <a16:creationId xmlns:a16="http://schemas.microsoft.com/office/drawing/2014/main" id="{B929F54C-CA68-97D4-6AA7-F9D01C6396DB}"/>
              </a:ext>
            </a:extLst>
          </p:cNvPr>
          <p:cNvSpPr/>
          <p:nvPr/>
        </p:nvSpPr>
        <p:spPr bwMode="auto">
          <a:xfrm>
            <a:off x="1247775" y="4057650"/>
            <a:ext cx="4686300" cy="1695450"/>
          </a:xfrm>
          <a:custGeom>
            <a:avLst/>
            <a:gdLst>
              <a:gd name="connsiteX0" fmla="*/ 4686300 w 4686300"/>
              <a:gd name="connsiteY0" fmla="*/ 0 h 1695450"/>
              <a:gd name="connsiteX1" fmla="*/ 2814638 w 4686300"/>
              <a:gd name="connsiteY1" fmla="*/ 0 h 1695450"/>
              <a:gd name="connsiteX2" fmla="*/ 2814638 w 4686300"/>
              <a:gd name="connsiteY2" fmla="*/ 76200 h 1695450"/>
              <a:gd name="connsiteX3" fmla="*/ 2371725 w 4686300"/>
              <a:gd name="connsiteY3" fmla="*/ 76200 h 1695450"/>
              <a:gd name="connsiteX4" fmla="*/ 2371725 w 4686300"/>
              <a:gd name="connsiteY4" fmla="*/ 95250 h 1695450"/>
              <a:gd name="connsiteX5" fmla="*/ 2352675 w 4686300"/>
              <a:gd name="connsiteY5" fmla="*/ 95250 h 1695450"/>
              <a:gd name="connsiteX6" fmla="*/ 2352675 w 4686300"/>
              <a:gd name="connsiteY6" fmla="*/ 157163 h 1695450"/>
              <a:gd name="connsiteX7" fmla="*/ 2252663 w 4686300"/>
              <a:gd name="connsiteY7" fmla="*/ 157163 h 1695450"/>
              <a:gd name="connsiteX8" fmla="*/ 2252663 w 4686300"/>
              <a:gd name="connsiteY8" fmla="*/ 176213 h 1695450"/>
              <a:gd name="connsiteX9" fmla="*/ 2181225 w 4686300"/>
              <a:gd name="connsiteY9" fmla="*/ 176213 h 1695450"/>
              <a:gd name="connsiteX10" fmla="*/ 2181225 w 4686300"/>
              <a:gd name="connsiteY10" fmla="*/ 185738 h 1695450"/>
              <a:gd name="connsiteX11" fmla="*/ 1928813 w 4686300"/>
              <a:gd name="connsiteY11" fmla="*/ 185738 h 1695450"/>
              <a:gd name="connsiteX12" fmla="*/ 1928813 w 4686300"/>
              <a:gd name="connsiteY12" fmla="*/ 195263 h 1695450"/>
              <a:gd name="connsiteX13" fmla="*/ 1905000 w 4686300"/>
              <a:gd name="connsiteY13" fmla="*/ 195263 h 1695450"/>
              <a:gd name="connsiteX14" fmla="*/ 1909763 w 4686300"/>
              <a:gd name="connsiteY14" fmla="*/ 200026 h 1695450"/>
              <a:gd name="connsiteX15" fmla="*/ 1876425 w 4686300"/>
              <a:gd name="connsiteY15" fmla="*/ 200026 h 1695450"/>
              <a:gd name="connsiteX16" fmla="*/ 1876425 w 4686300"/>
              <a:gd name="connsiteY16" fmla="*/ 219075 h 1695450"/>
              <a:gd name="connsiteX17" fmla="*/ 1671638 w 4686300"/>
              <a:gd name="connsiteY17" fmla="*/ 219075 h 1695450"/>
              <a:gd name="connsiteX18" fmla="*/ 1671638 w 4686300"/>
              <a:gd name="connsiteY18" fmla="*/ 285750 h 1695450"/>
              <a:gd name="connsiteX19" fmla="*/ 1643063 w 4686300"/>
              <a:gd name="connsiteY19" fmla="*/ 285750 h 1695450"/>
              <a:gd name="connsiteX20" fmla="*/ 1643063 w 4686300"/>
              <a:gd name="connsiteY20" fmla="*/ 314325 h 1695450"/>
              <a:gd name="connsiteX21" fmla="*/ 1628775 w 4686300"/>
              <a:gd name="connsiteY21" fmla="*/ 314325 h 1695450"/>
              <a:gd name="connsiteX22" fmla="*/ 1628775 w 4686300"/>
              <a:gd name="connsiteY22" fmla="*/ 333375 h 1695450"/>
              <a:gd name="connsiteX23" fmla="*/ 1571625 w 4686300"/>
              <a:gd name="connsiteY23" fmla="*/ 333375 h 1695450"/>
              <a:gd name="connsiteX24" fmla="*/ 1571625 w 4686300"/>
              <a:gd name="connsiteY24" fmla="*/ 342900 h 1695450"/>
              <a:gd name="connsiteX25" fmla="*/ 1428750 w 4686300"/>
              <a:gd name="connsiteY25" fmla="*/ 342900 h 1695450"/>
              <a:gd name="connsiteX26" fmla="*/ 1428750 w 4686300"/>
              <a:gd name="connsiteY26" fmla="*/ 461963 h 1695450"/>
              <a:gd name="connsiteX27" fmla="*/ 1400175 w 4686300"/>
              <a:gd name="connsiteY27" fmla="*/ 461963 h 1695450"/>
              <a:gd name="connsiteX28" fmla="*/ 1400175 w 4686300"/>
              <a:gd name="connsiteY28" fmla="*/ 466725 h 1695450"/>
              <a:gd name="connsiteX29" fmla="*/ 1252538 w 4686300"/>
              <a:gd name="connsiteY29" fmla="*/ 466725 h 1695450"/>
              <a:gd name="connsiteX30" fmla="*/ 1252538 w 4686300"/>
              <a:gd name="connsiteY30" fmla="*/ 485775 h 1695450"/>
              <a:gd name="connsiteX31" fmla="*/ 1185863 w 4686300"/>
              <a:gd name="connsiteY31" fmla="*/ 485775 h 1695450"/>
              <a:gd name="connsiteX32" fmla="*/ 1185863 w 4686300"/>
              <a:gd name="connsiteY32" fmla="*/ 595313 h 1695450"/>
              <a:gd name="connsiteX33" fmla="*/ 1171575 w 4686300"/>
              <a:gd name="connsiteY33" fmla="*/ 595313 h 1695450"/>
              <a:gd name="connsiteX34" fmla="*/ 1171575 w 4686300"/>
              <a:gd name="connsiteY34" fmla="*/ 676275 h 1695450"/>
              <a:gd name="connsiteX35" fmla="*/ 1009650 w 4686300"/>
              <a:gd name="connsiteY35" fmla="*/ 676275 h 1695450"/>
              <a:gd name="connsiteX36" fmla="*/ 1009650 w 4686300"/>
              <a:gd name="connsiteY36" fmla="*/ 695325 h 1695450"/>
              <a:gd name="connsiteX37" fmla="*/ 957263 w 4686300"/>
              <a:gd name="connsiteY37" fmla="*/ 695325 h 1695450"/>
              <a:gd name="connsiteX38" fmla="*/ 957263 w 4686300"/>
              <a:gd name="connsiteY38" fmla="*/ 781050 h 1695450"/>
              <a:gd name="connsiteX39" fmla="*/ 938213 w 4686300"/>
              <a:gd name="connsiteY39" fmla="*/ 781050 h 1695450"/>
              <a:gd name="connsiteX40" fmla="*/ 938213 w 4686300"/>
              <a:gd name="connsiteY40" fmla="*/ 909638 h 1695450"/>
              <a:gd name="connsiteX41" fmla="*/ 742950 w 4686300"/>
              <a:gd name="connsiteY41" fmla="*/ 909638 h 1695450"/>
              <a:gd name="connsiteX42" fmla="*/ 742950 w 4686300"/>
              <a:gd name="connsiteY42" fmla="*/ 952500 h 1695450"/>
              <a:gd name="connsiteX43" fmla="*/ 723900 w 4686300"/>
              <a:gd name="connsiteY43" fmla="*/ 952500 h 1695450"/>
              <a:gd name="connsiteX44" fmla="*/ 723900 w 4686300"/>
              <a:gd name="connsiteY44" fmla="*/ 1019175 h 1695450"/>
              <a:gd name="connsiteX45" fmla="*/ 714375 w 4686300"/>
              <a:gd name="connsiteY45" fmla="*/ 1019175 h 1695450"/>
              <a:gd name="connsiteX46" fmla="*/ 714375 w 4686300"/>
              <a:gd name="connsiteY46" fmla="*/ 1109663 h 1695450"/>
              <a:gd name="connsiteX47" fmla="*/ 709613 w 4686300"/>
              <a:gd name="connsiteY47" fmla="*/ 1109663 h 1695450"/>
              <a:gd name="connsiteX48" fmla="*/ 709613 w 4686300"/>
              <a:gd name="connsiteY48" fmla="*/ 1152525 h 1695450"/>
              <a:gd name="connsiteX49" fmla="*/ 700088 w 4686300"/>
              <a:gd name="connsiteY49" fmla="*/ 1152525 h 1695450"/>
              <a:gd name="connsiteX50" fmla="*/ 700088 w 4686300"/>
              <a:gd name="connsiteY50" fmla="*/ 1219200 h 1695450"/>
              <a:gd name="connsiteX51" fmla="*/ 552450 w 4686300"/>
              <a:gd name="connsiteY51" fmla="*/ 1219200 h 1695450"/>
              <a:gd name="connsiteX52" fmla="*/ 552450 w 4686300"/>
              <a:gd name="connsiteY52" fmla="*/ 1243013 h 1695450"/>
              <a:gd name="connsiteX53" fmla="*/ 504825 w 4686300"/>
              <a:gd name="connsiteY53" fmla="*/ 1243013 h 1695450"/>
              <a:gd name="connsiteX54" fmla="*/ 504825 w 4686300"/>
              <a:gd name="connsiteY54" fmla="*/ 1290638 h 1695450"/>
              <a:gd name="connsiteX55" fmla="*/ 481013 w 4686300"/>
              <a:gd name="connsiteY55" fmla="*/ 1290638 h 1695450"/>
              <a:gd name="connsiteX56" fmla="*/ 481013 w 4686300"/>
              <a:gd name="connsiteY56" fmla="*/ 1357313 h 1695450"/>
              <a:gd name="connsiteX57" fmla="*/ 471488 w 4686300"/>
              <a:gd name="connsiteY57" fmla="*/ 1357313 h 1695450"/>
              <a:gd name="connsiteX58" fmla="*/ 471488 w 4686300"/>
              <a:gd name="connsiteY58" fmla="*/ 1657350 h 1695450"/>
              <a:gd name="connsiteX59" fmla="*/ 242888 w 4686300"/>
              <a:gd name="connsiteY59" fmla="*/ 1657350 h 1695450"/>
              <a:gd name="connsiteX60" fmla="*/ 242888 w 4686300"/>
              <a:gd name="connsiteY60" fmla="*/ 1695450 h 1695450"/>
              <a:gd name="connsiteX61" fmla="*/ 0 w 4686300"/>
              <a:gd name="connsiteY61" fmla="*/ 1695450 h 169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686300" h="1695450">
                <a:moveTo>
                  <a:pt x="4686300" y="0"/>
                </a:moveTo>
                <a:lnTo>
                  <a:pt x="2814638" y="0"/>
                </a:lnTo>
                <a:lnTo>
                  <a:pt x="2814638" y="76200"/>
                </a:lnTo>
                <a:lnTo>
                  <a:pt x="2371725" y="76200"/>
                </a:lnTo>
                <a:lnTo>
                  <a:pt x="2371725" y="95250"/>
                </a:lnTo>
                <a:lnTo>
                  <a:pt x="2352675" y="95250"/>
                </a:lnTo>
                <a:lnTo>
                  <a:pt x="2352675" y="157163"/>
                </a:lnTo>
                <a:lnTo>
                  <a:pt x="2252663" y="157163"/>
                </a:lnTo>
                <a:lnTo>
                  <a:pt x="2252663" y="176213"/>
                </a:lnTo>
                <a:lnTo>
                  <a:pt x="2181225" y="176213"/>
                </a:lnTo>
                <a:lnTo>
                  <a:pt x="2181225" y="185738"/>
                </a:lnTo>
                <a:lnTo>
                  <a:pt x="1928813" y="185738"/>
                </a:lnTo>
                <a:lnTo>
                  <a:pt x="1928813" y="195263"/>
                </a:lnTo>
                <a:lnTo>
                  <a:pt x="1905000" y="195263"/>
                </a:lnTo>
                <a:lnTo>
                  <a:pt x="1909763" y="200026"/>
                </a:lnTo>
                <a:lnTo>
                  <a:pt x="1876425" y="200026"/>
                </a:lnTo>
                <a:lnTo>
                  <a:pt x="1876425" y="219075"/>
                </a:lnTo>
                <a:lnTo>
                  <a:pt x="1671638" y="219075"/>
                </a:lnTo>
                <a:lnTo>
                  <a:pt x="1671638" y="285750"/>
                </a:lnTo>
                <a:lnTo>
                  <a:pt x="1643063" y="285750"/>
                </a:lnTo>
                <a:lnTo>
                  <a:pt x="1643063" y="314325"/>
                </a:lnTo>
                <a:lnTo>
                  <a:pt x="1628775" y="314325"/>
                </a:lnTo>
                <a:lnTo>
                  <a:pt x="1628775" y="333375"/>
                </a:lnTo>
                <a:lnTo>
                  <a:pt x="1571625" y="333375"/>
                </a:lnTo>
                <a:lnTo>
                  <a:pt x="1571625" y="342900"/>
                </a:lnTo>
                <a:lnTo>
                  <a:pt x="1428750" y="342900"/>
                </a:lnTo>
                <a:lnTo>
                  <a:pt x="1428750" y="461963"/>
                </a:lnTo>
                <a:lnTo>
                  <a:pt x="1400175" y="461963"/>
                </a:lnTo>
                <a:lnTo>
                  <a:pt x="1400175" y="466725"/>
                </a:lnTo>
                <a:lnTo>
                  <a:pt x="1252538" y="466725"/>
                </a:lnTo>
                <a:lnTo>
                  <a:pt x="1252538" y="485775"/>
                </a:lnTo>
                <a:lnTo>
                  <a:pt x="1185863" y="485775"/>
                </a:lnTo>
                <a:lnTo>
                  <a:pt x="1185863" y="595313"/>
                </a:lnTo>
                <a:lnTo>
                  <a:pt x="1171575" y="595313"/>
                </a:lnTo>
                <a:lnTo>
                  <a:pt x="1171575" y="676275"/>
                </a:lnTo>
                <a:lnTo>
                  <a:pt x="1009650" y="676275"/>
                </a:lnTo>
                <a:lnTo>
                  <a:pt x="1009650" y="695325"/>
                </a:lnTo>
                <a:lnTo>
                  <a:pt x="957263" y="695325"/>
                </a:lnTo>
                <a:lnTo>
                  <a:pt x="957263" y="781050"/>
                </a:lnTo>
                <a:lnTo>
                  <a:pt x="938213" y="781050"/>
                </a:lnTo>
                <a:lnTo>
                  <a:pt x="938213" y="909638"/>
                </a:lnTo>
                <a:lnTo>
                  <a:pt x="742950" y="909638"/>
                </a:lnTo>
                <a:lnTo>
                  <a:pt x="742950" y="952500"/>
                </a:lnTo>
                <a:lnTo>
                  <a:pt x="723900" y="952500"/>
                </a:lnTo>
                <a:lnTo>
                  <a:pt x="723900" y="1019175"/>
                </a:lnTo>
                <a:lnTo>
                  <a:pt x="714375" y="1019175"/>
                </a:lnTo>
                <a:lnTo>
                  <a:pt x="714375" y="1109663"/>
                </a:lnTo>
                <a:lnTo>
                  <a:pt x="709613" y="1109663"/>
                </a:lnTo>
                <a:lnTo>
                  <a:pt x="709613" y="1152525"/>
                </a:lnTo>
                <a:lnTo>
                  <a:pt x="700088" y="1152525"/>
                </a:lnTo>
                <a:lnTo>
                  <a:pt x="700088" y="1219200"/>
                </a:lnTo>
                <a:lnTo>
                  <a:pt x="552450" y="1219200"/>
                </a:lnTo>
                <a:lnTo>
                  <a:pt x="552450" y="1243013"/>
                </a:lnTo>
                <a:lnTo>
                  <a:pt x="504825" y="1243013"/>
                </a:lnTo>
                <a:lnTo>
                  <a:pt x="504825" y="1290638"/>
                </a:lnTo>
                <a:lnTo>
                  <a:pt x="481013" y="1290638"/>
                </a:lnTo>
                <a:lnTo>
                  <a:pt x="481013" y="1357313"/>
                </a:lnTo>
                <a:lnTo>
                  <a:pt x="471488" y="1357313"/>
                </a:lnTo>
                <a:lnTo>
                  <a:pt x="471488" y="1657350"/>
                </a:lnTo>
                <a:lnTo>
                  <a:pt x="242888" y="1657350"/>
                </a:lnTo>
                <a:lnTo>
                  <a:pt x="242888" y="1695450"/>
                </a:lnTo>
                <a:lnTo>
                  <a:pt x="0" y="1695450"/>
                </a:lnTo>
              </a:path>
            </a:pathLst>
          </a:custGeom>
          <a:noFill/>
          <a:ln w="28575">
            <a:solidFill>
              <a:schemeClr val="accent3"/>
            </a:solidFill>
            <a:miter lim="800000"/>
            <a:headEnd/>
            <a:tailEnd/>
          </a:ln>
        </p:spPr>
        <p:txBody>
          <a:bodyPr rtlCol="0" anchor="ctr"/>
          <a:lstStyle/>
          <a:p>
            <a:pPr algn="ctr"/>
            <a:endParaRPr lang="en-US"/>
          </a:p>
        </p:txBody>
      </p:sp>
      <p:sp>
        <p:nvSpPr>
          <p:cNvPr id="65" name="Freeform: Shape 64">
            <a:extLst>
              <a:ext uri="{FF2B5EF4-FFF2-40B4-BE49-F238E27FC236}">
                <a16:creationId xmlns:a16="http://schemas.microsoft.com/office/drawing/2014/main" id="{40368619-363E-EE16-229A-8CDAEC59D3C4}"/>
              </a:ext>
            </a:extLst>
          </p:cNvPr>
          <p:cNvSpPr/>
          <p:nvPr/>
        </p:nvSpPr>
        <p:spPr bwMode="auto">
          <a:xfrm>
            <a:off x="7548563" y="4524375"/>
            <a:ext cx="3971925" cy="1185863"/>
          </a:xfrm>
          <a:custGeom>
            <a:avLst/>
            <a:gdLst>
              <a:gd name="connsiteX0" fmla="*/ 3971925 w 3971925"/>
              <a:gd name="connsiteY0" fmla="*/ 0 h 1185863"/>
              <a:gd name="connsiteX1" fmla="*/ 3971925 w 3971925"/>
              <a:gd name="connsiteY1" fmla="*/ 57150 h 1185863"/>
              <a:gd name="connsiteX2" fmla="*/ 3509962 w 3971925"/>
              <a:gd name="connsiteY2" fmla="*/ 57150 h 1185863"/>
              <a:gd name="connsiteX3" fmla="*/ 3509962 w 3971925"/>
              <a:gd name="connsiteY3" fmla="*/ 114300 h 1185863"/>
              <a:gd name="connsiteX4" fmla="*/ 3505200 w 3971925"/>
              <a:gd name="connsiteY4" fmla="*/ 109538 h 1185863"/>
              <a:gd name="connsiteX5" fmla="*/ 3486150 w 3971925"/>
              <a:gd name="connsiteY5" fmla="*/ 147638 h 1185863"/>
              <a:gd name="connsiteX6" fmla="*/ 3152775 w 3971925"/>
              <a:gd name="connsiteY6" fmla="*/ 147638 h 1185863"/>
              <a:gd name="connsiteX7" fmla="*/ 3152775 w 3971925"/>
              <a:gd name="connsiteY7" fmla="*/ 157163 h 1185863"/>
              <a:gd name="connsiteX8" fmla="*/ 3090862 w 3971925"/>
              <a:gd name="connsiteY8" fmla="*/ 157163 h 1185863"/>
              <a:gd name="connsiteX9" fmla="*/ 3086100 w 3971925"/>
              <a:gd name="connsiteY9" fmla="*/ 176213 h 1185863"/>
              <a:gd name="connsiteX10" fmla="*/ 3057525 w 3971925"/>
              <a:gd name="connsiteY10" fmla="*/ 176213 h 1185863"/>
              <a:gd name="connsiteX11" fmla="*/ 3057525 w 3971925"/>
              <a:gd name="connsiteY11" fmla="*/ 204788 h 1185863"/>
              <a:gd name="connsiteX12" fmla="*/ 3048000 w 3971925"/>
              <a:gd name="connsiteY12" fmla="*/ 214313 h 1185863"/>
              <a:gd name="connsiteX13" fmla="*/ 3048000 w 3971925"/>
              <a:gd name="connsiteY13" fmla="*/ 238125 h 1185863"/>
              <a:gd name="connsiteX14" fmla="*/ 2614612 w 3971925"/>
              <a:gd name="connsiteY14" fmla="*/ 238125 h 1185863"/>
              <a:gd name="connsiteX15" fmla="*/ 2614612 w 3971925"/>
              <a:gd name="connsiteY15" fmla="*/ 257175 h 1185863"/>
              <a:gd name="connsiteX16" fmla="*/ 2581275 w 3971925"/>
              <a:gd name="connsiteY16" fmla="*/ 257175 h 1185863"/>
              <a:gd name="connsiteX17" fmla="*/ 2581275 w 3971925"/>
              <a:gd name="connsiteY17" fmla="*/ 328613 h 1185863"/>
              <a:gd name="connsiteX18" fmla="*/ 2557462 w 3971925"/>
              <a:gd name="connsiteY18" fmla="*/ 328613 h 1185863"/>
              <a:gd name="connsiteX19" fmla="*/ 2557462 w 3971925"/>
              <a:gd name="connsiteY19" fmla="*/ 371475 h 1185863"/>
              <a:gd name="connsiteX20" fmla="*/ 2157412 w 3971925"/>
              <a:gd name="connsiteY20" fmla="*/ 371475 h 1185863"/>
              <a:gd name="connsiteX21" fmla="*/ 2157412 w 3971925"/>
              <a:gd name="connsiteY21" fmla="*/ 390525 h 1185863"/>
              <a:gd name="connsiteX22" fmla="*/ 2128837 w 3971925"/>
              <a:gd name="connsiteY22" fmla="*/ 390525 h 1185863"/>
              <a:gd name="connsiteX23" fmla="*/ 2128837 w 3971925"/>
              <a:gd name="connsiteY23" fmla="*/ 414338 h 1185863"/>
              <a:gd name="connsiteX24" fmla="*/ 2105025 w 3971925"/>
              <a:gd name="connsiteY24" fmla="*/ 414338 h 1185863"/>
              <a:gd name="connsiteX25" fmla="*/ 2105025 w 3971925"/>
              <a:gd name="connsiteY25" fmla="*/ 500063 h 1185863"/>
              <a:gd name="connsiteX26" fmla="*/ 2033587 w 3971925"/>
              <a:gd name="connsiteY26" fmla="*/ 500063 h 1185863"/>
              <a:gd name="connsiteX27" fmla="*/ 2033587 w 3971925"/>
              <a:gd name="connsiteY27" fmla="*/ 519113 h 1185863"/>
              <a:gd name="connsiteX28" fmla="*/ 1662112 w 3971925"/>
              <a:gd name="connsiteY28" fmla="*/ 519113 h 1185863"/>
              <a:gd name="connsiteX29" fmla="*/ 1662112 w 3971925"/>
              <a:gd name="connsiteY29" fmla="*/ 538163 h 1185863"/>
              <a:gd name="connsiteX30" fmla="*/ 1633537 w 3971925"/>
              <a:gd name="connsiteY30" fmla="*/ 538163 h 1185863"/>
              <a:gd name="connsiteX31" fmla="*/ 1633537 w 3971925"/>
              <a:gd name="connsiteY31" fmla="*/ 571500 h 1185863"/>
              <a:gd name="connsiteX32" fmla="*/ 1624012 w 3971925"/>
              <a:gd name="connsiteY32" fmla="*/ 571500 h 1185863"/>
              <a:gd name="connsiteX33" fmla="*/ 1624012 w 3971925"/>
              <a:gd name="connsiteY33" fmla="*/ 604838 h 1185863"/>
              <a:gd name="connsiteX34" fmla="*/ 1414462 w 3971925"/>
              <a:gd name="connsiteY34" fmla="*/ 604838 h 1185863"/>
              <a:gd name="connsiteX35" fmla="*/ 1414462 w 3971925"/>
              <a:gd name="connsiteY35" fmla="*/ 619125 h 1185863"/>
              <a:gd name="connsiteX36" fmla="*/ 1385887 w 3971925"/>
              <a:gd name="connsiteY36" fmla="*/ 619125 h 1185863"/>
              <a:gd name="connsiteX37" fmla="*/ 1385887 w 3971925"/>
              <a:gd name="connsiteY37" fmla="*/ 633413 h 1185863"/>
              <a:gd name="connsiteX38" fmla="*/ 1204912 w 3971925"/>
              <a:gd name="connsiteY38" fmla="*/ 633413 h 1185863"/>
              <a:gd name="connsiteX39" fmla="*/ 1204912 w 3971925"/>
              <a:gd name="connsiteY39" fmla="*/ 647700 h 1185863"/>
              <a:gd name="connsiteX40" fmla="*/ 1176337 w 3971925"/>
              <a:gd name="connsiteY40" fmla="*/ 647700 h 1185863"/>
              <a:gd name="connsiteX41" fmla="*/ 1176337 w 3971925"/>
              <a:gd name="connsiteY41" fmla="*/ 723900 h 1185863"/>
              <a:gd name="connsiteX42" fmla="*/ 942975 w 3971925"/>
              <a:gd name="connsiteY42" fmla="*/ 723900 h 1185863"/>
              <a:gd name="connsiteX43" fmla="*/ 942975 w 3971925"/>
              <a:gd name="connsiteY43" fmla="*/ 785813 h 1185863"/>
              <a:gd name="connsiteX44" fmla="*/ 714375 w 3971925"/>
              <a:gd name="connsiteY44" fmla="*/ 785813 h 1185863"/>
              <a:gd name="connsiteX45" fmla="*/ 714375 w 3971925"/>
              <a:gd name="connsiteY45" fmla="*/ 895350 h 1185863"/>
              <a:gd name="connsiteX46" fmla="*/ 685800 w 3971925"/>
              <a:gd name="connsiteY46" fmla="*/ 895350 h 1185863"/>
              <a:gd name="connsiteX47" fmla="*/ 685800 w 3971925"/>
              <a:gd name="connsiteY47" fmla="*/ 919163 h 1185863"/>
              <a:gd name="connsiteX48" fmla="*/ 485775 w 3971925"/>
              <a:gd name="connsiteY48" fmla="*/ 919163 h 1185863"/>
              <a:gd name="connsiteX49" fmla="*/ 485775 w 3971925"/>
              <a:gd name="connsiteY49" fmla="*/ 942975 h 1185863"/>
              <a:gd name="connsiteX50" fmla="*/ 471487 w 3971925"/>
              <a:gd name="connsiteY50" fmla="*/ 942975 h 1185863"/>
              <a:gd name="connsiteX51" fmla="*/ 471487 w 3971925"/>
              <a:gd name="connsiteY51" fmla="*/ 1014413 h 1185863"/>
              <a:gd name="connsiteX52" fmla="*/ 238125 w 3971925"/>
              <a:gd name="connsiteY52" fmla="*/ 1014413 h 1185863"/>
              <a:gd name="connsiteX53" fmla="*/ 238125 w 3971925"/>
              <a:gd name="connsiteY53" fmla="*/ 1033463 h 1185863"/>
              <a:gd name="connsiteX54" fmla="*/ 233362 w 3971925"/>
              <a:gd name="connsiteY54" fmla="*/ 1033463 h 1185863"/>
              <a:gd name="connsiteX55" fmla="*/ 233362 w 3971925"/>
              <a:gd name="connsiteY55" fmla="*/ 1085850 h 1185863"/>
              <a:gd name="connsiteX56" fmla="*/ 233362 w 3971925"/>
              <a:gd name="connsiteY56" fmla="*/ 1085850 h 1185863"/>
              <a:gd name="connsiteX57" fmla="*/ 219075 w 3971925"/>
              <a:gd name="connsiteY57" fmla="*/ 1100137 h 1185863"/>
              <a:gd name="connsiteX58" fmla="*/ 19050 w 3971925"/>
              <a:gd name="connsiteY58" fmla="*/ 1100137 h 1185863"/>
              <a:gd name="connsiteX59" fmla="*/ 19050 w 3971925"/>
              <a:gd name="connsiteY59" fmla="*/ 1133475 h 1185863"/>
              <a:gd name="connsiteX60" fmla="*/ 9525 w 3971925"/>
              <a:gd name="connsiteY60" fmla="*/ 1133475 h 1185863"/>
              <a:gd name="connsiteX61" fmla="*/ 9525 w 3971925"/>
              <a:gd name="connsiteY61" fmla="*/ 1152525 h 1185863"/>
              <a:gd name="connsiteX62" fmla="*/ 0 w 3971925"/>
              <a:gd name="connsiteY62" fmla="*/ 1152525 h 1185863"/>
              <a:gd name="connsiteX63" fmla="*/ 0 w 3971925"/>
              <a:gd name="connsiteY63" fmla="*/ 1185863 h 1185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971925" h="1185863">
                <a:moveTo>
                  <a:pt x="3971925" y="0"/>
                </a:moveTo>
                <a:lnTo>
                  <a:pt x="3971925" y="57150"/>
                </a:lnTo>
                <a:lnTo>
                  <a:pt x="3509962" y="57150"/>
                </a:lnTo>
                <a:lnTo>
                  <a:pt x="3509962" y="114300"/>
                </a:lnTo>
                <a:lnTo>
                  <a:pt x="3505200" y="109538"/>
                </a:lnTo>
                <a:lnTo>
                  <a:pt x="3486150" y="147638"/>
                </a:lnTo>
                <a:lnTo>
                  <a:pt x="3152775" y="147638"/>
                </a:lnTo>
                <a:lnTo>
                  <a:pt x="3152775" y="157163"/>
                </a:lnTo>
                <a:lnTo>
                  <a:pt x="3090862" y="157163"/>
                </a:lnTo>
                <a:lnTo>
                  <a:pt x="3086100" y="176213"/>
                </a:lnTo>
                <a:lnTo>
                  <a:pt x="3057525" y="176213"/>
                </a:lnTo>
                <a:lnTo>
                  <a:pt x="3057525" y="204788"/>
                </a:lnTo>
                <a:lnTo>
                  <a:pt x="3048000" y="214313"/>
                </a:lnTo>
                <a:lnTo>
                  <a:pt x="3048000" y="238125"/>
                </a:lnTo>
                <a:lnTo>
                  <a:pt x="2614612" y="238125"/>
                </a:lnTo>
                <a:lnTo>
                  <a:pt x="2614612" y="257175"/>
                </a:lnTo>
                <a:lnTo>
                  <a:pt x="2581275" y="257175"/>
                </a:lnTo>
                <a:lnTo>
                  <a:pt x="2581275" y="328613"/>
                </a:lnTo>
                <a:lnTo>
                  <a:pt x="2557462" y="328613"/>
                </a:lnTo>
                <a:lnTo>
                  <a:pt x="2557462" y="371475"/>
                </a:lnTo>
                <a:lnTo>
                  <a:pt x="2157412" y="371475"/>
                </a:lnTo>
                <a:lnTo>
                  <a:pt x="2157412" y="390525"/>
                </a:lnTo>
                <a:lnTo>
                  <a:pt x="2128837" y="390525"/>
                </a:lnTo>
                <a:lnTo>
                  <a:pt x="2128837" y="414338"/>
                </a:lnTo>
                <a:lnTo>
                  <a:pt x="2105025" y="414338"/>
                </a:lnTo>
                <a:lnTo>
                  <a:pt x="2105025" y="500063"/>
                </a:lnTo>
                <a:lnTo>
                  <a:pt x="2033587" y="500063"/>
                </a:lnTo>
                <a:lnTo>
                  <a:pt x="2033587" y="519113"/>
                </a:lnTo>
                <a:lnTo>
                  <a:pt x="1662112" y="519113"/>
                </a:lnTo>
                <a:lnTo>
                  <a:pt x="1662112" y="538163"/>
                </a:lnTo>
                <a:lnTo>
                  <a:pt x="1633537" y="538163"/>
                </a:lnTo>
                <a:lnTo>
                  <a:pt x="1633537" y="571500"/>
                </a:lnTo>
                <a:lnTo>
                  <a:pt x="1624012" y="571500"/>
                </a:lnTo>
                <a:lnTo>
                  <a:pt x="1624012" y="604838"/>
                </a:lnTo>
                <a:lnTo>
                  <a:pt x="1414462" y="604838"/>
                </a:lnTo>
                <a:lnTo>
                  <a:pt x="1414462" y="619125"/>
                </a:lnTo>
                <a:lnTo>
                  <a:pt x="1385887" y="619125"/>
                </a:lnTo>
                <a:lnTo>
                  <a:pt x="1385887" y="633413"/>
                </a:lnTo>
                <a:lnTo>
                  <a:pt x="1204912" y="633413"/>
                </a:lnTo>
                <a:lnTo>
                  <a:pt x="1204912" y="647700"/>
                </a:lnTo>
                <a:lnTo>
                  <a:pt x="1176337" y="647700"/>
                </a:lnTo>
                <a:lnTo>
                  <a:pt x="1176337" y="723900"/>
                </a:lnTo>
                <a:lnTo>
                  <a:pt x="942975" y="723900"/>
                </a:lnTo>
                <a:lnTo>
                  <a:pt x="942975" y="785813"/>
                </a:lnTo>
                <a:lnTo>
                  <a:pt x="714375" y="785813"/>
                </a:lnTo>
                <a:lnTo>
                  <a:pt x="714375" y="895350"/>
                </a:lnTo>
                <a:lnTo>
                  <a:pt x="685800" y="895350"/>
                </a:lnTo>
                <a:lnTo>
                  <a:pt x="685800" y="919163"/>
                </a:lnTo>
                <a:lnTo>
                  <a:pt x="485775" y="919163"/>
                </a:lnTo>
                <a:lnTo>
                  <a:pt x="485775" y="942975"/>
                </a:lnTo>
                <a:lnTo>
                  <a:pt x="471487" y="942975"/>
                </a:lnTo>
                <a:lnTo>
                  <a:pt x="471487" y="1014413"/>
                </a:lnTo>
                <a:lnTo>
                  <a:pt x="238125" y="1014413"/>
                </a:lnTo>
                <a:lnTo>
                  <a:pt x="238125" y="1033463"/>
                </a:lnTo>
                <a:lnTo>
                  <a:pt x="233362" y="1033463"/>
                </a:lnTo>
                <a:lnTo>
                  <a:pt x="233362" y="1085850"/>
                </a:lnTo>
                <a:lnTo>
                  <a:pt x="233362" y="1085850"/>
                </a:lnTo>
                <a:lnTo>
                  <a:pt x="219075" y="1100137"/>
                </a:lnTo>
                <a:lnTo>
                  <a:pt x="19050" y="1100137"/>
                </a:lnTo>
                <a:lnTo>
                  <a:pt x="19050" y="1133475"/>
                </a:lnTo>
                <a:lnTo>
                  <a:pt x="9525" y="1133475"/>
                </a:lnTo>
                <a:lnTo>
                  <a:pt x="9525" y="1152525"/>
                </a:lnTo>
                <a:lnTo>
                  <a:pt x="0" y="1152525"/>
                </a:lnTo>
                <a:lnTo>
                  <a:pt x="0" y="1185863"/>
                </a:lnTo>
              </a:path>
            </a:pathLst>
          </a:custGeom>
          <a:noFill/>
          <a:ln w="28575">
            <a:solidFill>
              <a:schemeClr val="accent1"/>
            </a:solidFill>
            <a:miter lim="800000"/>
            <a:headEnd/>
            <a:tailEnd/>
          </a:ln>
        </p:spPr>
        <p:txBody>
          <a:bodyPr rtlCol="0" anchor="ctr"/>
          <a:lstStyle/>
          <a:p>
            <a:pPr algn="ctr"/>
            <a:endParaRPr lang="en-US"/>
          </a:p>
        </p:txBody>
      </p:sp>
      <p:sp>
        <p:nvSpPr>
          <p:cNvPr id="66" name="Freeform: Shape 65">
            <a:extLst>
              <a:ext uri="{FF2B5EF4-FFF2-40B4-BE49-F238E27FC236}">
                <a16:creationId xmlns:a16="http://schemas.microsoft.com/office/drawing/2014/main" id="{3BEA5D8B-FDEF-4627-958C-58DEF262DB33}"/>
              </a:ext>
            </a:extLst>
          </p:cNvPr>
          <p:cNvSpPr/>
          <p:nvPr/>
        </p:nvSpPr>
        <p:spPr bwMode="auto">
          <a:xfrm>
            <a:off x="6843713" y="4805363"/>
            <a:ext cx="4672012" cy="952500"/>
          </a:xfrm>
          <a:custGeom>
            <a:avLst/>
            <a:gdLst>
              <a:gd name="connsiteX0" fmla="*/ 4672012 w 4672012"/>
              <a:gd name="connsiteY0" fmla="*/ 0 h 952500"/>
              <a:gd name="connsiteX1" fmla="*/ 4672012 w 4672012"/>
              <a:gd name="connsiteY1" fmla="*/ 61912 h 952500"/>
              <a:gd name="connsiteX2" fmla="*/ 4481512 w 4672012"/>
              <a:gd name="connsiteY2" fmla="*/ 61912 h 952500"/>
              <a:gd name="connsiteX3" fmla="*/ 4481512 w 4672012"/>
              <a:gd name="connsiteY3" fmla="*/ 61912 h 952500"/>
              <a:gd name="connsiteX4" fmla="*/ 4481512 w 4672012"/>
              <a:gd name="connsiteY4" fmla="*/ 85725 h 952500"/>
              <a:gd name="connsiteX5" fmla="*/ 4205287 w 4672012"/>
              <a:gd name="connsiteY5" fmla="*/ 85725 h 952500"/>
              <a:gd name="connsiteX6" fmla="*/ 4205287 w 4672012"/>
              <a:gd name="connsiteY6" fmla="*/ 109537 h 952500"/>
              <a:gd name="connsiteX7" fmla="*/ 3805237 w 4672012"/>
              <a:gd name="connsiteY7" fmla="*/ 109537 h 952500"/>
              <a:gd name="connsiteX8" fmla="*/ 3810000 w 4672012"/>
              <a:gd name="connsiteY8" fmla="*/ 114300 h 952500"/>
              <a:gd name="connsiteX9" fmla="*/ 3767137 w 4672012"/>
              <a:gd name="connsiteY9" fmla="*/ 114300 h 952500"/>
              <a:gd name="connsiteX10" fmla="*/ 3767137 w 4672012"/>
              <a:gd name="connsiteY10" fmla="*/ 138112 h 952500"/>
              <a:gd name="connsiteX11" fmla="*/ 3743325 w 4672012"/>
              <a:gd name="connsiteY11" fmla="*/ 138112 h 952500"/>
              <a:gd name="connsiteX12" fmla="*/ 3743325 w 4672012"/>
              <a:gd name="connsiteY12" fmla="*/ 214312 h 952500"/>
              <a:gd name="connsiteX13" fmla="*/ 3300412 w 4672012"/>
              <a:gd name="connsiteY13" fmla="*/ 214312 h 952500"/>
              <a:gd name="connsiteX14" fmla="*/ 3300412 w 4672012"/>
              <a:gd name="connsiteY14" fmla="*/ 233362 h 952500"/>
              <a:gd name="connsiteX15" fmla="*/ 3276600 w 4672012"/>
              <a:gd name="connsiteY15" fmla="*/ 233362 h 952500"/>
              <a:gd name="connsiteX16" fmla="*/ 3276600 w 4672012"/>
              <a:gd name="connsiteY16" fmla="*/ 276225 h 952500"/>
              <a:gd name="connsiteX17" fmla="*/ 2838450 w 4672012"/>
              <a:gd name="connsiteY17" fmla="*/ 276225 h 952500"/>
              <a:gd name="connsiteX18" fmla="*/ 2838450 w 4672012"/>
              <a:gd name="connsiteY18" fmla="*/ 319087 h 952500"/>
              <a:gd name="connsiteX19" fmla="*/ 2819400 w 4672012"/>
              <a:gd name="connsiteY19" fmla="*/ 319087 h 952500"/>
              <a:gd name="connsiteX20" fmla="*/ 2819400 w 4672012"/>
              <a:gd name="connsiteY20" fmla="*/ 352425 h 952500"/>
              <a:gd name="connsiteX21" fmla="*/ 2809875 w 4672012"/>
              <a:gd name="connsiteY21" fmla="*/ 361950 h 952500"/>
              <a:gd name="connsiteX22" fmla="*/ 2809875 w 4672012"/>
              <a:gd name="connsiteY22" fmla="*/ 404812 h 952500"/>
              <a:gd name="connsiteX23" fmla="*/ 2362200 w 4672012"/>
              <a:gd name="connsiteY23" fmla="*/ 404812 h 952500"/>
              <a:gd name="connsiteX24" fmla="*/ 2362200 w 4672012"/>
              <a:gd name="connsiteY24" fmla="*/ 438150 h 952500"/>
              <a:gd name="connsiteX25" fmla="*/ 2352675 w 4672012"/>
              <a:gd name="connsiteY25" fmla="*/ 438150 h 952500"/>
              <a:gd name="connsiteX26" fmla="*/ 2352675 w 4672012"/>
              <a:gd name="connsiteY26" fmla="*/ 481012 h 952500"/>
              <a:gd name="connsiteX27" fmla="*/ 2338387 w 4672012"/>
              <a:gd name="connsiteY27" fmla="*/ 481012 h 952500"/>
              <a:gd name="connsiteX28" fmla="*/ 2338387 w 4672012"/>
              <a:gd name="connsiteY28" fmla="*/ 509587 h 952500"/>
              <a:gd name="connsiteX29" fmla="*/ 2047875 w 4672012"/>
              <a:gd name="connsiteY29" fmla="*/ 509587 h 952500"/>
              <a:gd name="connsiteX30" fmla="*/ 2047875 w 4672012"/>
              <a:gd name="connsiteY30" fmla="*/ 519112 h 952500"/>
              <a:gd name="connsiteX31" fmla="*/ 1876425 w 4672012"/>
              <a:gd name="connsiteY31" fmla="*/ 519112 h 952500"/>
              <a:gd name="connsiteX32" fmla="*/ 1876425 w 4672012"/>
              <a:gd name="connsiteY32" fmla="*/ 561975 h 952500"/>
              <a:gd name="connsiteX33" fmla="*/ 1862137 w 4672012"/>
              <a:gd name="connsiteY33" fmla="*/ 561975 h 952500"/>
              <a:gd name="connsiteX34" fmla="*/ 1862137 w 4672012"/>
              <a:gd name="connsiteY34" fmla="*/ 595312 h 952500"/>
              <a:gd name="connsiteX35" fmla="*/ 1666875 w 4672012"/>
              <a:gd name="connsiteY35" fmla="*/ 595312 h 952500"/>
              <a:gd name="connsiteX36" fmla="*/ 1666875 w 4672012"/>
              <a:gd name="connsiteY36" fmla="*/ 609600 h 952500"/>
              <a:gd name="connsiteX37" fmla="*/ 1647825 w 4672012"/>
              <a:gd name="connsiteY37" fmla="*/ 609600 h 952500"/>
              <a:gd name="connsiteX38" fmla="*/ 1647825 w 4672012"/>
              <a:gd name="connsiteY38" fmla="*/ 628650 h 952500"/>
              <a:gd name="connsiteX39" fmla="*/ 1600200 w 4672012"/>
              <a:gd name="connsiteY39" fmla="*/ 628650 h 952500"/>
              <a:gd name="connsiteX40" fmla="*/ 1600200 w 4672012"/>
              <a:gd name="connsiteY40" fmla="*/ 666750 h 952500"/>
              <a:gd name="connsiteX41" fmla="*/ 1428750 w 4672012"/>
              <a:gd name="connsiteY41" fmla="*/ 666750 h 952500"/>
              <a:gd name="connsiteX42" fmla="*/ 1428750 w 4672012"/>
              <a:gd name="connsiteY42" fmla="*/ 700087 h 952500"/>
              <a:gd name="connsiteX43" fmla="*/ 1414462 w 4672012"/>
              <a:gd name="connsiteY43" fmla="*/ 700087 h 952500"/>
              <a:gd name="connsiteX44" fmla="*/ 1414462 w 4672012"/>
              <a:gd name="connsiteY44" fmla="*/ 738187 h 952500"/>
              <a:gd name="connsiteX45" fmla="*/ 1400175 w 4672012"/>
              <a:gd name="connsiteY45" fmla="*/ 738187 h 952500"/>
              <a:gd name="connsiteX46" fmla="*/ 1400175 w 4672012"/>
              <a:gd name="connsiteY46" fmla="*/ 785812 h 952500"/>
              <a:gd name="connsiteX47" fmla="*/ 1176337 w 4672012"/>
              <a:gd name="connsiteY47" fmla="*/ 785812 h 952500"/>
              <a:gd name="connsiteX48" fmla="*/ 1176337 w 4672012"/>
              <a:gd name="connsiteY48" fmla="*/ 838200 h 952500"/>
              <a:gd name="connsiteX49" fmla="*/ 1152525 w 4672012"/>
              <a:gd name="connsiteY49" fmla="*/ 838200 h 952500"/>
              <a:gd name="connsiteX50" fmla="*/ 1152525 w 4672012"/>
              <a:gd name="connsiteY50" fmla="*/ 847725 h 952500"/>
              <a:gd name="connsiteX51" fmla="*/ 938212 w 4672012"/>
              <a:gd name="connsiteY51" fmla="*/ 847725 h 952500"/>
              <a:gd name="connsiteX52" fmla="*/ 938212 w 4672012"/>
              <a:gd name="connsiteY52" fmla="*/ 900112 h 952500"/>
              <a:gd name="connsiteX53" fmla="*/ 700087 w 4672012"/>
              <a:gd name="connsiteY53" fmla="*/ 900112 h 952500"/>
              <a:gd name="connsiteX54" fmla="*/ 700087 w 4672012"/>
              <a:gd name="connsiteY54" fmla="*/ 914400 h 952500"/>
              <a:gd name="connsiteX55" fmla="*/ 476250 w 4672012"/>
              <a:gd name="connsiteY55" fmla="*/ 914400 h 952500"/>
              <a:gd name="connsiteX56" fmla="*/ 476250 w 4672012"/>
              <a:gd name="connsiteY56" fmla="*/ 952500 h 952500"/>
              <a:gd name="connsiteX57" fmla="*/ 0 w 4672012"/>
              <a:gd name="connsiteY57" fmla="*/ 95250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672012" h="952500">
                <a:moveTo>
                  <a:pt x="4672012" y="0"/>
                </a:moveTo>
                <a:lnTo>
                  <a:pt x="4672012" y="61912"/>
                </a:lnTo>
                <a:lnTo>
                  <a:pt x="4481512" y="61912"/>
                </a:lnTo>
                <a:lnTo>
                  <a:pt x="4481512" y="61912"/>
                </a:lnTo>
                <a:lnTo>
                  <a:pt x="4481512" y="85725"/>
                </a:lnTo>
                <a:lnTo>
                  <a:pt x="4205287" y="85725"/>
                </a:lnTo>
                <a:lnTo>
                  <a:pt x="4205287" y="109537"/>
                </a:lnTo>
                <a:lnTo>
                  <a:pt x="3805237" y="109537"/>
                </a:lnTo>
                <a:lnTo>
                  <a:pt x="3810000" y="114300"/>
                </a:lnTo>
                <a:lnTo>
                  <a:pt x="3767137" y="114300"/>
                </a:lnTo>
                <a:lnTo>
                  <a:pt x="3767137" y="138112"/>
                </a:lnTo>
                <a:lnTo>
                  <a:pt x="3743325" y="138112"/>
                </a:lnTo>
                <a:lnTo>
                  <a:pt x="3743325" y="214312"/>
                </a:lnTo>
                <a:lnTo>
                  <a:pt x="3300412" y="214312"/>
                </a:lnTo>
                <a:lnTo>
                  <a:pt x="3300412" y="233362"/>
                </a:lnTo>
                <a:lnTo>
                  <a:pt x="3276600" y="233362"/>
                </a:lnTo>
                <a:lnTo>
                  <a:pt x="3276600" y="276225"/>
                </a:lnTo>
                <a:lnTo>
                  <a:pt x="2838450" y="276225"/>
                </a:lnTo>
                <a:lnTo>
                  <a:pt x="2838450" y="319087"/>
                </a:lnTo>
                <a:lnTo>
                  <a:pt x="2819400" y="319087"/>
                </a:lnTo>
                <a:lnTo>
                  <a:pt x="2819400" y="352425"/>
                </a:lnTo>
                <a:lnTo>
                  <a:pt x="2809875" y="361950"/>
                </a:lnTo>
                <a:lnTo>
                  <a:pt x="2809875" y="404812"/>
                </a:lnTo>
                <a:lnTo>
                  <a:pt x="2362200" y="404812"/>
                </a:lnTo>
                <a:lnTo>
                  <a:pt x="2362200" y="438150"/>
                </a:lnTo>
                <a:lnTo>
                  <a:pt x="2352675" y="438150"/>
                </a:lnTo>
                <a:lnTo>
                  <a:pt x="2352675" y="481012"/>
                </a:lnTo>
                <a:lnTo>
                  <a:pt x="2338387" y="481012"/>
                </a:lnTo>
                <a:lnTo>
                  <a:pt x="2338387" y="509587"/>
                </a:lnTo>
                <a:lnTo>
                  <a:pt x="2047875" y="509587"/>
                </a:lnTo>
                <a:lnTo>
                  <a:pt x="2047875" y="519112"/>
                </a:lnTo>
                <a:lnTo>
                  <a:pt x="1876425" y="519112"/>
                </a:lnTo>
                <a:lnTo>
                  <a:pt x="1876425" y="561975"/>
                </a:lnTo>
                <a:lnTo>
                  <a:pt x="1862137" y="561975"/>
                </a:lnTo>
                <a:lnTo>
                  <a:pt x="1862137" y="595312"/>
                </a:lnTo>
                <a:lnTo>
                  <a:pt x="1666875" y="595312"/>
                </a:lnTo>
                <a:lnTo>
                  <a:pt x="1666875" y="609600"/>
                </a:lnTo>
                <a:lnTo>
                  <a:pt x="1647825" y="609600"/>
                </a:lnTo>
                <a:lnTo>
                  <a:pt x="1647825" y="628650"/>
                </a:lnTo>
                <a:lnTo>
                  <a:pt x="1600200" y="628650"/>
                </a:lnTo>
                <a:lnTo>
                  <a:pt x="1600200" y="666750"/>
                </a:lnTo>
                <a:lnTo>
                  <a:pt x="1428750" y="666750"/>
                </a:lnTo>
                <a:lnTo>
                  <a:pt x="1428750" y="700087"/>
                </a:lnTo>
                <a:lnTo>
                  <a:pt x="1414462" y="700087"/>
                </a:lnTo>
                <a:lnTo>
                  <a:pt x="1414462" y="738187"/>
                </a:lnTo>
                <a:lnTo>
                  <a:pt x="1400175" y="738187"/>
                </a:lnTo>
                <a:lnTo>
                  <a:pt x="1400175" y="785812"/>
                </a:lnTo>
                <a:lnTo>
                  <a:pt x="1176337" y="785812"/>
                </a:lnTo>
                <a:lnTo>
                  <a:pt x="1176337" y="838200"/>
                </a:lnTo>
                <a:lnTo>
                  <a:pt x="1152525" y="838200"/>
                </a:lnTo>
                <a:lnTo>
                  <a:pt x="1152525" y="847725"/>
                </a:lnTo>
                <a:lnTo>
                  <a:pt x="938212" y="847725"/>
                </a:lnTo>
                <a:lnTo>
                  <a:pt x="938212" y="900112"/>
                </a:lnTo>
                <a:lnTo>
                  <a:pt x="700087" y="900112"/>
                </a:lnTo>
                <a:lnTo>
                  <a:pt x="700087" y="914400"/>
                </a:lnTo>
                <a:lnTo>
                  <a:pt x="476250" y="914400"/>
                </a:lnTo>
                <a:lnTo>
                  <a:pt x="476250" y="952500"/>
                </a:lnTo>
                <a:lnTo>
                  <a:pt x="0" y="952500"/>
                </a:lnTo>
              </a:path>
            </a:pathLst>
          </a:custGeom>
          <a:noFill/>
          <a:ln w="28575">
            <a:solidFill>
              <a:schemeClr val="accent3"/>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3233671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491329"/>
            <a:ext cx="10877529" cy="467240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Multicenter, open-label, randomized phase III trial (data cutoff: Nov 28, 2023)</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lvl="0">
              <a:buClr>
                <a:srgbClr val="000000"/>
              </a:buClr>
              <a:defRPr/>
            </a:pPr>
            <a:r>
              <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MMR at </a:t>
            </a:r>
            <a:r>
              <a:rPr kumimoji="0" lang="en-US" altLang="en-US" sz="2400" b="0" i="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Wk</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48, MMR at </a:t>
            </a:r>
            <a:r>
              <a:rPr kumimoji="0" lang="en-US" altLang="en-US" sz="2400" b="0" i="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Wk</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48 in </a:t>
            </a:r>
            <a:r>
              <a:rPr lang="en-US" altLang="en-US" sz="2400" b="0" kern="0" dirty="0">
                <a:solidFill>
                  <a:srgbClr val="000000"/>
                </a:solidFill>
              </a:rPr>
              <a:t>imatinib stratum </a:t>
            </a: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400" b="1" kern="0" dirty="0">
                <a:solidFill>
                  <a:srgbClr val="000000"/>
                </a:solidFill>
              </a:rPr>
              <a:t>Key secondary endpoints: </a:t>
            </a:r>
            <a:r>
              <a:rPr lang="en-US" altLang="en-US" sz="2400" b="0" kern="0" dirty="0">
                <a:solidFill>
                  <a:srgbClr val="000000"/>
                </a:solidFill>
              </a:rPr>
              <a:t>MMR at </a:t>
            </a:r>
            <a:r>
              <a:rPr lang="en-US" altLang="en-US" sz="2400" b="0" kern="0" dirty="0" err="1">
                <a:solidFill>
                  <a:srgbClr val="000000"/>
                </a:solidFill>
              </a:rPr>
              <a:t>Wk</a:t>
            </a:r>
            <a:r>
              <a:rPr lang="en-US" altLang="en-US" sz="2400" b="0" kern="0" dirty="0">
                <a:solidFill>
                  <a:srgbClr val="000000"/>
                </a:solidFill>
              </a:rPr>
              <a:t> 96, safety, CHR, </a:t>
            </a:r>
            <a:r>
              <a:rPr lang="en-US" altLang="en-US" sz="2400" b="0" kern="0" dirty="0" err="1">
                <a:solidFill>
                  <a:srgbClr val="000000"/>
                </a:solidFill>
              </a:rPr>
              <a:t>CCyR</a:t>
            </a:r>
            <a:r>
              <a:rPr lang="en-US" altLang="en-US" sz="2400" b="0" kern="0" dirty="0">
                <a:solidFill>
                  <a:srgbClr val="000000"/>
                </a:solidFill>
              </a:rPr>
              <a:t>, PFS, OS, EFS, PK</a:t>
            </a: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ASC4FIRST </a:t>
            </a:r>
            <a:r>
              <a:rPr lang="en-US" altLang="en-US" dirty="0"/>
              <a:t>48-Wk Update: Asciminib vs Investigator-Selected TKI in Newly Diagnosed Chronic Phase CML</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90753" y="2511717"/>
            <a:ext cx="219642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a:solidFill>
                  <a:srgbClr val="000000"/>
                </a:solidFill>
                <a:latin typeface="Calibri" panose="020F0502020204030204" pitchFamily="34" charset="0"/>
                <a:cs typeface="Arial" panose="020B0604020202020204" pitchFamily="34" charset="0"/>
              </a:rPr>
              <a:t>Patients aged ≥18 yr with ND Ph+ CML in chronic phase; </a:t>
            </a:r>
            <a:br>
              <a:rPr lang="en-GB" altLang="en-US" sz="1800">
                <a:solidFill>
                  <a:srgbClr val="000000"/>
                </a:solidFill>
                <a:latin typeface="Calibri" panose="020F0502020204030204" pitchFamily="34" charset="0"/>
                <a:cs typeface="Arial" panose="020B0604020202020204" pitchFamily="34" charset="0"/>
              </a:rPr>
            </a:br>
            <a:r>
              <a:rPr lang="en-GB" altLang="en-US" sz="1800">
                <a:solidFill>
                  <a:srgbClr val="000000"/>
                </a:solidFill>
                <a:latin typeface="Calibri" panose="020F0502020204030204" pitchFamily="34" charset="0"/>
                <a:cs typeface="Arial" panose="020B0604020202020204" pitchFamily="34" charset="0"/>
              </a:rPr>
              <a:t>no prior therapy, including TKIs*;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rPr>
              <a:t>(N = 405)</a:t>
            </a:r>
            <a:endParaRPr kumimoji="0" lang="en-US" altLang="en-US" sz="180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endParaRPr>
          </a:p>
        </p:txBody>
      </p:sp>
      <p:sp>
        <p:nvSpPr>
          <p:cNvPr id="19462" name="Rectangle 47">
            <a:extLst>
              <a:ext uri="{FF2B5EF4-FFF2-40B4-BE49-F238E27FC236}">
                <a16:creationId xmlns:a16="http://schemas.microsoft.com/office/drawing/2014/main" id="{D399FC2C-9F96-49BC-868E-62B4C2F89A32}"/>
              </a:ext>
            </a:extLst>
          </p:cNvPr>
          <p:cNvSpPr>
            <a:spLocks noChangeArrowheads="1"/>
          </p:cNvSpPr>
          <p:nvPr/>
        </p:nvSpPr>
        <p:spPr bwMode="auto">
          <a:xfrm>
            <a:off x="8494158" y="2562175"/>
            <a:ext cx="219642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 yr after last patient receives first dose</a:t>
            </a:r>
            <a:br>
              <a:rPr kumimoji="0" lang="en-US" altLang="en-US" sz="180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or until PD, discontinuation, or unacceptable toxicity</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829877" y="2522185"/>
            <a:ext cx="4052712" cy="67262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Oral Asciminib 80 mg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201)</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3829877" y="3300839"/>
            <a:ext cx="4052712" cy="67262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Investigator-Selected TKI</a:t>
            </a:r>
            <a:r>
              <a:rPr kumimoji="0" lang="en-US" altLang="en-US" sz="1800" b="1" i="0" u="none" strike="noStrike" kern="1200" cap="none" spc="0" normalizeH="0" baseline="30000" noProof="0">
                <a:ln>
                  <a:noFill/>
                </a:ln>
                <a:solidFill>
                  <a:srgbClr val="FFFFFF"/>
                </a:solidFill>
                <a:effectLst/>
                <a:uLnTx/>
                <a:uFillTx/>
                <a:latin typeface="Calibri" panose="020F0502020204030204" pitchFamily="34" charset="0"/>
                <a:ea typeface="+mn-ea"/>
                <a:cs typeface="Arial" panose="020B0604020202020204" pitchFamily="34" charset="0"/>
              </a:rPr>
              <a:t>†</a:t>
            </a:r>
            <a:br>
              <a:rPr lang="en-US" altLang="en-US" sz="1800" b="1">
                <a:solidFill>
                  <a:srgbClr val="FFFFFF"/>
                </a:solidFill>
                <a:latin typeface="Calibri" panose="020F0502020204030204" pitchFamily="34" charset="0"/>
                <a:cs typeface="Arial" panose="020B0604020202020204" pitchFamily="34" charset="0"/>
              </a:rPr>
            </a:b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204)</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2802029" y="3334646"/>
            <a:ext cx="816033" cy="18574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2802030" y="2873158"/>
            <a:ext cx="816033" cy="27522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 Box 11">
            <a:extLst>
              <a:ext uri="{FF2B5EF4-FFF2-40B4-BE49-F238E27FC236}">
                <a16:creationId xmlns:a16="http://schemas.microsoft.com/office/drawing/2014/main" id="{77B23577-DFF6-9A53-30A4-844F94DA3A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Hochhaus. NEJM. 2024;[Epub]. Hughes. ASCO 2024. Abstr LBA6500. NCT04971226.</a:t>
            </a:r>
          </a:p>
        </p:txBody>
      </p:sp>
      <p:sp>
        <p:nvSpPr>
          <p:cNvPr id="5" name="TextBox 4">
            <a:extLst>
              <a:ext uri="{FF2B5EF4-FFF2-40B4-BE49-F238E27FC236}">
                <a16:creationId xmlns:a16="http://schemas.microsoft.com/office/drawing/2014/main" id="{FA075AC3-35A9-C957-4910-75952E5B04E5}"/>
              </a:ext>
            </a:extLst>
          </p:cNvPr>
          <p:cNvSpPr txBox="1"/>
          <p:nvPr/>
        </p:nvSpPr>
        <p:spPr bwMode="auto">
          <a:xfrm>
            <a:off x="817547" y="1945633"/>
            <a:ext cx="57079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i="1" dirty="0">
                <a:solidFill>
                  <a:schemeClr val="bg1"/>
                </a:solidFill>
                <a:latin typeface="Calibri" panose="020F0502020204030204" pitchFamily="34" charset="0"/>
              </a:rPr>
              <a:t>Stratified by EUTOS long-term survival score (low vs intermediate vs high), </a:t>
            </a:r>
            <a:br>
              <a:rPr lang="en-US" sz="1200" i="1" dirty="0">
                <a:solidFill>
                  <a:schemeClr val="bg1"/>
                </a:solidFill>
                <a:latin typeface="Calibri" panose="020F0502020204030204" pitchFamily="34" charset="0"/>
              </a:rPr>
            </a:br>
            <a:r>
              <a:rPr lang="en-US" sz="1200" i="1" dirty="0" err="1">
                <a:solidFill>
                  <a:schemeClr val="bg1"/>
                </a:solidFill>
                <a:latin typeface="Calibri" panose="020F0502020204030204" pitchFamily="34" charset="0"/>
              </a:rPr>
              <a:t>prerandomization</a:t>
            </a:r>
            <a:r>
              <a:rPr lang="en-US" sz="1200" i="1" dirty="0">
                <a:solidFill>
                  <a:schemeClr val="bg1"/>
                </a:solidFill>
                <a:latin typeface="Calibri" panose="020F0502020204030204" pitchFamily="34" charset="0"/>
              </a:rPr>
              <a:t> investigator-selected TKI for comparator arm (imatinib vs 2G TKI)</a:t>
            </a:r>
            <a:endParaRPr lang="en-US" sz="1200" b="0" i="1" dirty="0">
              <a:solidFill>
                <a:schemeClr val="bg1"/>
              </a:solidFill>
              <a:latin typeface="Calibri" panose="020F0502020204030204" pitchFamily="34" charset="0"/>
            </a:endParaRPr>
          </a:p>
        </p:txBody>
      </p:sp>
      <p:sp>
        <p:nvSpPr>
          <p:cNvPr id="6" name="Line 52">
            <a:extLst>
              <a:ext uri="{FF2B5EF4-FFF2-40B4-BE49-F238E27FC236}">
                <a16:creationId xmlns:a16="http://schemas.microsoft.com/office/drawing/2014/main" id="{8D8E06BD-3881-851D-0316-40302656DCAA}"/>
              </a:ext>
            </a:extLst>
          </p:cNvPr>
          <p:cNvSpPr>
            <a:spLocks noChangeShapeType="1"/>
          </p:cNvSpPr>
          <p:nvPr/>
        </p:nvSpPr>
        <p:spPr bwMode="auto">
          <a:xfrm>
            <a:off x="8014733" y="3228675"/>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8" name="Straight Arrow Connector 7">
            <a:extLst>
              <a:ext uri="{FF2B5EF4-FFF2-40B4-BE49-F238E27FC236}">
                <a16:creationId xmlns:a16="http://schemas.microsoft.com/office/drawing/2014/main" id="{9CFAC317-0BBA-B523-302F-F00E615A84C9}"/>
              </a:ext>
            </a:extLst>
          </p:cNvPr>
          <p:cNvCxnSpPr>
            <a:cxnSpLocks/>
          </p:cNvCxnSpPr>
          <p:nvPr/>
        </p:nvCxnSpPr>
        <p:spPr bwMode="auto">
          <a:xfrm>
            <a:off x="3011352" y="2500428"/>
            <a:ext cx="0" cy="473376"/>
          </a:xfrm>
          <a:prstGeom prst="straightConnector1">
            <a:avLst/>
          </a:prstGeom>
          <a:noFill/>
          <a:ln w="28575" cap="flat" cmpd="sng" algn="ctr">
            <a:solidFill>
              <a:schemeClr val="bg1"/>
            </a:solidFill>
            <a:prstDash val="sysDash"/>
            <a:round/>
            <a:headEnd type="none" w="med" len="med"/>
            <a:tailEnd type="triangle"/>
          </a:ln>
          <a:effectLst/>
        </p:spPr>
      </p:cxnSp>
      <p:sp>
        <p:nvSpPr>
          <p:cNvPr id="2" name="TextBox 1">
            <a:extLst>
              <a:ext uri="{FF2B5EF4-FFF2-40B4-BE49-F238E27FC236}">
                <a16:creationId xmlns:a16="http://schemas.microsoft.com/office/drawing/2014/main" id="{1721F58D-834F-47C8-3589-A38503142975}"/>
              </a:ext>
            </a:extLst>
          </p:cNvPr>
          <p:cNvSpPr txBox="1"/>
          <p:nvPr/>
        </p:nvSpPr>
        <p:spPr bwMode="auto">
          <a:xfrm>
            <a:off x="3647706" y="4038670"/>
            <a:ext cx="44011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*Hydroxyurea and/or anagrelide allowed; ≤2 wk of imatinib, nilotinib, dasatinib, or bosutinib allowed. </a:t>
            </a:r>
            <a:r>
              <a:rPr kumimoji="0" lang="en-US" altLang="en-US" sz="1200" i="0" u="none" strike="noStrike" kern="1200" cap="none" spc="0" normalizeH="0" baseline="30000" noProof="0">
                <a:ln>
                  <a:noFill/>
                </a:ln>
                <a:solidFill>
                  <a:schemeClr val="bg1"/>
                </a:solidFill>
                <a:effectLst/>
                <a:uLnTx/>
                <a:uFillTx/>
                <a:latin typeface="Calibri" panose="020F0502020204030204" pitchFamily="34" charset="0"/>
                <a:cs typeface="Arial" panose="020B0604020202020204" pitchFamily="34" charset="0"/>
              </a:rPr>
              <a:t>†</a:t>
            </a:r>
            <a:r>
              <a:rPr kumimoji="0" lang="en-US" altLang="en-US" sz="1200" i="0" u="none" strike="noStrike" kern="1200" cap="none" spc="0" normalizeH="0" noProof="0">
                <a:ln>
                  <a:noFill/>
                </a:ln>
                <a:solidFill>
                  <a:schemeClr val="bg1"/>
                </a:solidFill>
                <a:effectLst/>
                <a:uLnTx/>
                <a:uFillTx/>
                <a:latin typeface="Calibri" panose="020F0502020204030204" pitchFamily="34" charset="0"/>
                <a:cs typeface="Arial" panose="020B0604020202020204" pitchFamily="34" charset="0"/>
              </a:rPr>
              <a:t>Includes 400 mg imatinib QD with food, nilotinib 300 mg BID during fasting conditions, bosutinib 400 mg QD with food, or dasatinib 100 mg QD ± food</a:t>
            </a:r>
            <a:r>
              <a:rPr lang="en-US" altLang="en-US" sz="1200">
                <a:solidFill>
                  <a:schemeClr val="bg1"/>
                </a:solidFill>
                <a:latin typeface="Calibri" panose="020F0502020204030204" pitchFamily="34" charset="0"/>
                <a:cs typeface="Arial" panose="020B0604020202020204" pitchFamily="34" charset="0"/>
              </a:rPr>
              <a:t>.</a:t>
            </a:r>
            <a:endParaRPr lang="en-US" sz="1200" b="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C7B9B182-6B34-A5B7-3EA8-F6EE1B939411}"/>
              </a:ext>
            </a:extLst>
          </p:cNvPr>
          <p:cNvSpPr txBox="1"/>
          <p:nvPr/>
        </p:nvSpPr>
        <p:spPr bwMode="auto">
          <a:xfrm>
            <a:off x="3026969" y="3027722"/>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1:1</a:t>
            </a:r>
          </a:p>
        </p:txBody>
      </p:sp>
    </p:spTree>
    <p:extLst>
      <p:ext uri="{BB962C8B-B14F-4D97-AF65-F5344CB8AC3E}">
        <p14:creationId xmlns:p14="http://schemas.microsoft.com/office/powerpoint/2010/main" val="2227310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9D198-8EB4-5596-A18E-FC87FF3C2CBF}"/>
              </a:ext>
            </a:extLst>
          </p:cNvPr>
          <p:cNvSpPr>
            <a:spLocks noGrp="1"/>
          </p:cNvSpPr>
          <p:nvPr>
            <p:ph type="title"/>
          </p:nvPr>
        </p:nvSpPr>
        <p:spPr/>
        <p:txBody>
          <a:bodyPr/>
          <a:lstStyle/>
          <a:p>
            <a:r>
              <a:rPr lang="en-US" dirty="0"/>
              <a:t>ASC4FIRST: Molecular Responses </a:t>
            </a:r>
            <a:br>
              <a:rPr lang="en-US" dirty="0"/>
            </a:br>
            <a:r>
              <a:rPr lang="en-US" dirty="0"/>
              <a:t>With Asciminib vs IS-TKIs</a:t>
            </a:r>
          </a:p>
        </p:txBody>
      </p:sp>
      <p:graphicFrame>
        <p:nvGraphicFramePr>
          <p:cNvPr id="5" name="Group 32">
            <a:extLst>
              <a:ext uri="{FF2B5EF4-FFF2-40B4-BE49-F238E27FC236}">
                <a16:creationId xmlns:a16="http://schemas.microsoft.com/office/drawing/2014/main" id="{B420733B-79E3-D8DD-7EF6-0A9615142184}"/>
              </a:ext>
            </a:extLst>
          </p:cNvPr>
          <p:cNvGraphicFramePr>
            <a:graphicFrameLocks noGrp="1"/>
          </p:cNvGraphicFramePr>
          <p:nvPr/>
        </p:nvGraphicFramePr>
        <p:xfrm>
          <a:off x="723899" y="1603375"/>
          <a:ext cx="10758303" cy="2682336"/>
        </p:xfrm>
        <a:graphic>
          <a:graphicData uri="http://schemas.openxmlformats.org/drawingml/2006/table">
            <a:tbl>
              <a:tblPr/>
              <a:tblGrid>
                <a:gridCol w="2900856">
                  <a:extLst>
                    <a:ext uri="{9D8B030D-6E8A-4147-A177-3AD203B41FA5}">
                      <a16:colId xmlns:a16="http://schemas.microsoft.com/office/drawing/2014/main" val="20000"/>
                    </a:ext>
                  </a:extLst>
                </a:gridCol>
                <a:gridCol w="1319501">
                  <a:extLst>
                    <a:ext uri="{9D8B030D-6E8A-4147-A177-3AD203B41FA5}">
                      <a16:colId xmlns:a16="http://schemas.microsoft.com/office/drawing/2014/main" val="20001"/>
                    </a:ext>
                  </a:extLst>
                </a:gridCol>
                <a:gridCol w="1186069">
                  <a:extLst>
                    <a:ext uri="{9D8B030D-6E8A-4147-A177-3AD203B41FA5}">
                      <a16:colId xmlns:a16="http://schemas.microsoft.com/office/drawing/2014/main" val="127998858"/>
                    </a:ext>
                  </a:extLst>
                </a:gridCol>
                <a:gridCol w="1319502">
                  <a:extLst>
                    <a:ext uri="{9D8B030D-6E8A-4147-A177-3AD203B41FA5}">
                      <a16:colId xmlns:a16="http://schemas.microsoft.com/office/drawing/2014/main" val="1208588447"/>
                    </a:ext>
                  </a:extLst>
                </a:gridCol>
                <a:gridCol w="1408457">
                  <a:extLst>
                    <a:ext uri="{9D8B030D-6E8A-4147-A177-3AD203B41FA5}">
                      <a16:colId xmlns:a16="http://schemas.microsoft.com/office/drawing/2014/main" val="20002"/>
                    </a:ext>
                  </a:extLst>
                </a:gridCol>
                <a:gridCol w="1334327">
                  <a:extLst>
                    <a:ext uri="{9D8B030D-6E8A-4147-A177-3AD203B41FA5}">
                      <a16:colId xmlns:a16="http://schemas.microsoft.com/office/drawing/2014/main" val="677815729"/>
                    </a:ext>
                  </a:extLst>
                </a:gridCol>
                <a:gridCol w="1289591">
                  <a:extLst>
                    <a:ext uri="{9D8B030D-6E8A-4147-A177-3AD203B41FA5}">
                      <a16:colId xmlns:a16="http://schemas.microsoft.com/office/drawing/2014/main" val="2679181542"/>
                    </a:ext>
                  </a:extLst>
                </a:gridCol>
              </a:tblGrid>
              <a:tr h="196815">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a:ln>
                            <a:noFill/>
                          </a:ln>
                          <a:solidFill>
                            <a:schemeClr val="tx1"/>
                          </a:solidFill>
                          <a:effectLst/>
                          <a:latin typeface="Calibri" panose="020F0502020204030204" pitchFamily="34" charset="0"/>
                        </a:rPr>
                        <a:t>Patients,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All 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Imatinib Stratum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2G TKI Stratum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797437007"/>
                  </a:ext>
                </a:extLst>
              </a:tr>
              <a:tr h="348206">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1" i="0" u="none" strike="noStrike" cap="none" normalizeH="0" baseline="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Asciminib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 (n = 201)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IS-TKI</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(n = 204)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Asciminib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 (n = 101)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IS-TKI</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(n = 102)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Asciminib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 (n =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IS-TKI</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(n = 102)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13993432"/>
                  </a:ext>
                </a:extLst>
              </a:tr>
              <a:tr h="32251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MMR at Wk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67.7*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49.0*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69.3</a:t>
                      </a:r>
                      <a:r>
                        <a:rPr kumimoji="0" lang="en-US" sz="2000" b="0" i="0" u="none" strike="noStrike" cap="none" normalizeH="0" baseline="3000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40.2</a:t>
                      </a:r>
                      <a:r>
                        <a:rPr kumimoji="0" lang="en-US" sz="2000" b="0" i="0" u="none" strike="noStrike" cap="none" normalizeH="0" baseline="3000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66.0</a:t>
                      </a:r>
                      <a:r>
                        <a:rPr kumimoji="0" lang="en-US" sz="2000" b="0" i="0" u="none" strike="noStrike" cap="none" normalizeH="0" baseline="3000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57.8</a:t>
                      </a:r>
                      <a:r>
                        <a:rPr kumimoji="0" lang="en-US" sz="2000" b="0" i="0" u="none" strike="noStrike" cap="none" normalizeH="0" baseline="30000">
                          <a:ln>
                            <a:noFill/>
                          </a:ln>
                          <a:solidFill>
                            <a:schemeClr val="bg2">
                              <a:lumMod val="10000"/>
                            </a:schemeClr>
                          </a:solidFill>
                          <a:effectLst/>
                          <a:latin typeface="Calibri" panose="020F0502020204030204" pitchFamily="34" charset="0"/>
                        </a:rPr>
                        <a:t>‡</a:t>
                      </a:r>
                      <a:endParaRPr kumimoji="0" lang="en-US" sz="20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2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EMR at Wk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89.6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70.1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88.1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59.8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91.0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80.4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22514">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2000" b="0" i="0" u="none" strike="noStrike" cap="none" normalizeH="0" baseline="0">
                          <a:ln>
                            <a:noFill/>
                          </a:ln>
                          <a:solidFill>
                            <a:schemeClr val="bg2">
                              <a:lumMod val="10000"/>
                            </a:schemeClr>
                          </a:solidFill>
                          <a:effectLst/>
                          <a:latin typeface="Calibri" panose="020F0502020204030204" pitchFamily="34" charset="0"/>
                        </a:rPr>
                        <a:t>MR</a:t>
                      </a:r>
                      <a:r>
                        <a:rPr kumimoji="0" lang="en-US" sz="2000" b="0" i="0" u="none" strike="noStrike" cap="none" normalizeH="0" baseline="30000">
                          <a:ln>
                            <a:noFill/>
                          </a:ln>
                          <a:solidFill>
                            <a:schemeClr val="bg2">
                              <a:lumMod val="10000"/>
                            </a:schemeClr>
                          </a:solidFill>
                          <a:effectLst/>
                          <a:latin typeface="Calibri" panose="020F0502020204030204" pitchFamily="34" charset="0"/>
                        </a:rPr>
                        <a:t>4</a:t>
                      </a:r>
                      <a:r>
                        <a:rPr kumimoji="0" lang="en-US" sz="2000" b="0" i="0" u="none" strike="noStrike" cap="none" normalizeH="0" baseline="0">
                          <a:ln>
                            <a:noFill/>
                          </a:ln>
                          <a:solidFill>
                            <a:schemeClr val="bg2">
                              <a:lumMod val="10000"/>
                            </a:schemeClr>
                          </a:solidFill>
                          <a:effectLst/>
                          <a:latin typeface="Calibri" panose="020F0502020204030204" pitchFamily="34" charset="0"/>
                        </a:rPr>
                        <a:t> at Wk 48</a:t>
                      </a:r>
                      <a:endParaRPr kumimoji="0" lang="en-US" sz="2000" b="0" i="0" u="none" strike="noStrike" cap="none" normalizeH="0" baseline="3000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38.8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42.6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35.0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22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a:ln>
                            <a:noFill/>
                          </a:ln>
                          <a:solidFill>
                            <a:schemeClr val="bg2">
                              <a:lumMod val="10000"/>
                            </a:schemeClr>
                          </a:solidFill>
                          <a:effectLst/>
                          <a:latin typeface="Calibri" panose="020F0502020204030204" pitchFamily="34" charset="0"/>
                        </a:rPr>
                        <a:t>MR</a:t>
                      </a:r>
                      <a:r>
                        <a:rPr kumimoji="0" lang="en-US" sz="2000" b="0" i="0" u="none" strike="noStrike" cap="none" normalizeH="0" baseline="30000">
                          <a:ln>
                            <a:noFill/>
                          </a:ln>
                          <a:solidFill>
                            <a:schemeClr val="bg2">
                              <a:lumMod val="10000"/>
                            </a:schemeClr>
                          </a:solidFill>
                          <a:effectLst/>
                          <a:latin typeface="Calibri" panose="020F0502020204030204" pitchFamily="34" charset="0"/>
                        </a:rPr>
                        <a:t>4.5</a:t>
                      </a:r>
                      <a:r>
                        <a:rPr kumimoji="0" lang="en-US" sz="2000" b="0" i="0" u="none" strike="noStrike" cap="none" normalizeH="0" baseline="0">
                          <a:ln>
                            <a:noFill/>
                          </a:ln>
                          <a:solidFill>
                            <a:schemeClr val="bg2">
                              <a:lumMod val="10000"/>
                            </a:schemeClr>
                          </a:solidFill>
                          <a:effectLst/>
                          <a:latin typeface="Calibri" panose="020F0502020204030204" pitchFamily="34" charset="0"/>
                        </a:rPr>
                        <a:t> at Wk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6" name="TextBox 5">
            <a:extLst>
              <a:ext uri="{FF2B5EF4-FFF2-40B4-BE49-F238E27FC236}">
                <a16:creationId xmlns:a16="http://schemas.microsoft.com/office/drawing/2014/main" id="{AD859996-4647-94AC-3B58-EFB324602359}"/>
              </a:ext>
            </a:extLst>
          </p:cNvPr>
          <p:cNvSpPr txBox="1"/>
          <p:nvPr/>
        </p:nvSpPr>
        <p:spPr bwMode="auto">
          <a:xfrm>
            <a:off x="723900" y="4383885"/>
            <a:ext cx="1087752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Null hypothesis rejected if adjusted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≤.025.</a:t>
            </a:r>
            <a:endParaRPr lang="en-US" sz="1400" dirty="0">
              <a:solidFill>
                <a:schemeClr val="bg1"/>
              </a:solidFill>
              <a:latin typeface="Calibri" panose="020F0502020204030204" pitchFamily="34" charset="0"/>
            </a:endParaRPr>
          </a:p>
          <a:p>
            <a:pPr algn="l">
              <a:lnSpc>
                <a:spcPct val="100000"/>
              </a:lnSpc>
              <a:spcAft>
                <a:spcPct val="0"/>
              </a:spcAft>
              <a:buClrTx/>
              <a:buFontTx/>
              <a:buNone/>
            </a:pPr>
            <a:r>
              <a:rPr lang="en-US" sz="1400" b="0" dirty="0">
                <a:solidFill>
                  <a:schemeClr val="bg1"/>
                </a:solidFill>
                <a:latin typeface="Calibri" panose="020F0502020204030204" pitchFamily="34" charset="0"/>
              </a:rPr>
              <a:t>*Common treatment difference: 18.9% (95% CI: 9.6%-28.2%;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br>
              <a:rPr lang="en-US" sz="1400" b="0" dirty="0">
                <a:solidFill>
                  <a:schemeClr val="bg1"/>
                </a:solidFill>
                <a:latin typeface="Calibri" panose="020F0502020204030204" pitchFamily="34" charset="0"/>
              </a:rPr>
            </a:br>
            <a:r>
              <a:rPr lang="en-US" sz="140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Common treatment difference: 29.6% (95% CI: 16.9%-42.2%;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a:p>
            <a:pPr algn="l">
              <a:lnSpc>
                <a:spcPct val="100000"/>
              </a:lnSpc>
              <a:spcAft>
                <a:spcPct val="0"/>
              </a:spcAft>
              <a:buClrTx/>
              <a:buFontTx/>
              <a:buNone/>
            </a:pPr>
            <a:r>
              <a:rPr lang="en-US" sz="140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Common treatment difference: 8.2% (95% CI: 5.1%-21.5%).</a:t>
            </a:r>
          </a:p>
        </p:txBody>
      </p:sp>
      <p:sp>
        <p:nvSpPr>
          <p:cNvPr id="7" name="Text Box 11">
            <a:extLst>
              <a:ext uri="{FF2B5EF4-FFF2-40B4-BE49-F238E27FC236}">
                <a16:creationId xmlns:a16="http://schemas.microsoft.com/office/drawing/2014/main" id="{90350FDB-5F27-5508-648A-83EA555249A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Hochhaus. NEJM. 2024;[Epub]. Hughes. ASCO 2024. Abstr LBA6500.</a:t>
            </a:r>
          </a:p>
        </p:txBody>
      </p:sp>
    </p:spTree>
    <p:extLst>
      <p:ext uri="{BB962C8B-B14F-4D97-AF65-F5344CB8AC3E}">
        <p14:creationId xmlns:p14="http://schemas.microsoft.com/office/powerpoint/2010/main" val="696778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2F3925-BE36-4DD5-A169-BAED475443D5}"/>
              </a:ext>
            </a:extLst>
          </p:cNvPr>
          <p:cNvSpPr>
            <a:spLocks noGrp="1"/>
          </p:cNvSpPr>
          <p:nvPr>
            <p:ph type="title"/>
          </p:nvPr>
        </p:nvSpPr>
        <p:spPr/>
        <p:txBody>
          <a:bodyPr/>
          <a:lstStyle/>
          <a:p>
            <a:r>
              <a:rPr lang="en-US" dirty="0"/>
              <a:t>Select Trials of TKI Discontinuation at First Line</a:t>
            </a:r>
          </a:p>
        </p:txBody>
      </p:sp>
      <p:sp>
        <p:nvSpPr>
          <p:cNvPr id="5" name="Text Box 15">
            <a:extLst>
              <a:ext uri="{FF2B5EF4-FFF2-40B4-BE49-F238E27FC236}">
                <a16:creationId xmlns:a16="http://schemas.microsoft.com/office/drawing/2014/main" id="{F1194325-E0DF-4686-8321-0E9247295EE8}"/>
              </a:ext>
            </a:extLst>
          </p:cNvPr>
          <p:cNvSpPr txBox="1">
            <a:spLocks noChangeArrowheads="1"/>
          </p:cNvSpPr>
          <p:nvPr/>
        </p:nvSpPr>
        <p:spPr bwMode="auto">
          <a:xfrm>
            <a:off x="394877" y="6386395"/>
            <a:ext cx="868552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Haddad. Am J Hematology. 2022; 97: 856. NCCN. Clinical practice guidelines in oncology: CML. v.2.2024. Russo. </a:t>
            </a:r>
            <a:r>
              <a:rPr lang="en-US" altLang="en-US" sz="1200" b="0" spc="-10" dirty="0" err="1">
                <a:solidFill>
                  <a:schemeClr val="bg2"/>
                </a:solidFill>
                <a:latin typeface="Calibri" panose="020F0502020204030204" pitchFamily="34" charset="0"/>
              </a:rPr>
              <a:t>Ther</a:t>
            </a:r>
            <a:r>
              <a:rPr lang="en-US" altLang="en-US" sz="1200" b="0" spc="-10" dirty="0">
                <a:solidFill>
                  <a:schemeClr val="bg2"/>
                </a:solidFill>
                <a:latin typeface="Calibri" panose="020F0502020204030204" pitchFamily="34" charset="0"/>
              </a:rPr>
              <a:t> Adv </a:t>
            </a:r>
            <a:r>
              <a:rPr lang="en-US" altLang="en-US" sz="1200" b="0" spc="-10" dirty="0" err="1">
                <a:solidFill>
                  <a:schemeClr val="bg2"/>
                </a:solidFill>
                <a:latin typeface="Calibri" panose="020F0502020204030204" pitchFamily="34" charset="0"/>
              </a:rPr>
              <a:t>Hematol</a:t>
            </a:r>
            <a:r>
              <a:rPr lang="en-US" altLang="en-US" sz="1200" b="0" spc="-10" dirty="0">
                <a:solidFill>
                  <a:schemeClr val="bg2"/>
                </a:solidFill>
                <a:latin typeface="Calibri" panose="020F0502020204030204" pitchFamily="34" charset="0"/>
              </a:rPr>
              <a:t>. 2023;1.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Group 32">
            <a:extLst>
              <a:ext uri="{FF2B5EF4-FFF2-40B4-BE49-F238E27FC236}">
                <a16:creationId xmlns:a16="http://schemas.microsoft.com/office/drawing/2014/main" id="{BD84ECA5-B002-4F43-9D6B-F4DF52CDECDA}"/>
              </a:ext>
            </a:extLst>
          </p:cNvPr>
          <p:cNvGraphicFramePr>
            <a:graphicFrameLocks noGrp="1"/>
          </p:cNvGraphicFramePr>
          <p:nvPr>
            <p:extLst>
              <p:ext uri="{D42A27DB-BD31-4B8C-83A1-F6EECF244321}">
                <p14:modId xmlns:p14="http://schemas.microsoft.com/office/powerpoint/2010/main" val="2119368177"/>
              </p:ext>
            </p:extLst>
          </p:nvPr>
        </p:nvGraphicFramePr>
        <p:xfrm>
          <a:off x="717548" y="1600200"/>
          <a:ext cx="10788653" cy="3566304"/>
        </p:xfrm>
        <a:graphic>
          <a:graphicData uri="http://schemas.openxmlformats.org/drawingml/2006/table">
            <a:tbl>
              <a:tblPr/>
              <a:tblGrid>
                <a:gridCol w="1798109">
                  <a:extLst>
                    <a:ext uri="{9D8B030D-6E8A-4147-A177-3AD203B41FA5}">
                      <a16:colId xmlns:a16="http://schemas.microsoft.com/office/drawing/2014/main" val="366660183"/>
                    </a:ext>
                  </a:extLst>
                </a:gridCol>
                <a:gridCol w="1032929">
                  <a:extLst>
                    <a:ext uri="{9D8B030D-6E8A-4147-A177-3AD203B41FA5}">
                      <a16:colId xmlns:a16="http://schemas.microsoft.com/office/drawing/2014/main" val="603186021"/>
                    </a:ext>
                  </a:extLst>
                </a:gridCol>
                <a:gridCol w="2563288">
                  <a:extLst>
                    <a:ext uri="{9D8B030D-6E8A-4147-A177-3AD203B41FA5}">
                      <a16:colId xmlns:a16="http://schemas.microsoft.com/office/drawing/2014/main" val="2835602293"/>
                    </a:ext>
                  </a:extLst>
                </a:gridCol>
                <a:gridCol w="1798109">
                  <a:extLst>
                    <a:ext uri="{9D8B030D-6E8A-4147-A177-3AD203B41FA5}">
                      <a16:colId xmlns:a16="http://schemas.microsoft.com/office/drawing/2014/main" val="2781733126"/>
                    </a:ext>
                  </a:extLst>
                </a:gridCol>
                <a:gridCol w="1798109">
                  <a:extLst>
                    <a:ext uri="{9D8B030D-6E8A-4147-A177-3AD203B41FA5}">
                      <a16:colId xmlns:a16="http://schemas.microsoft.com/office/drawing/2014/main" val="1517717145"/>
                    </a:ext>
                  </a:extLst>
                </a:gridCol>
                <a:gridCol w="179810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Study Acronym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Patients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TKI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Inclusion DMR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Median </a:t>
                      </a:r>
                      <a:b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Follow-Up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TFR Rate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64569">
                <a:tc>
                  <a:txBody>
                    <a:bodyPr/>
                    <a:lstStyle/>
                    <a:p>
                      <a:pPr marL="0" marR="0" lvl="0" indent="0" algn="l" defTabSz="914400" rtl="0" eaLnBrk="1" fontAlgn="base" latinLnBrk="0" hangingPunct="1">
                        <a:lnSpc>
                          <a:spcPct val="100000"/>
                        </a:lnSpc>
                        <a:spcBef>
                          <a:spcPct val="35000"/>
                        </a:spcBef>
                        <a:spcAft>
                          <a:spcPct val="2500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STIM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Imatinib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a:t>
                      </a: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yr</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77 </a:t>
                      </a: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mo</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38% at 60 </a:t>
                      </a: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mo</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30606">
                <a:tc>
                  <a:txBody>
                    <a:bodyPr/>
                    <a:lstStyle/>
                    <a:p>
                      <a:pPr marL="0" marR="0" lvl="0" indent="0" algn="l"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STOP 2G-TKI*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Dasatinib</a:t>
                      </a: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or Imatinib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a:t>
                      </a: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yr</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47 </a:t>
                      </a: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mo</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54% at 48 </a:t>
                      </a: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mo</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13488945"/>
                  </a:ext>
                </a:extLst>
              </a:tr>
              <a:tr h="330606">
                <a:tc>
                  <a:txBody>
                    <a:bodyPr/>
                    <a:lstStyle/>
                    <a:p>
                      <a:pPr marL="0" marR="0" lvl="0" indent="0" algn="l" defTabSz="914400" rtl="0" eaLnBrk="1" fontAlgn="base" latinLnBrk="0" hangingPunct="1">
                        <a:lnSpc>
                          <a:spcPct val="100000"/>
                        </a:lnSpc>
                        <a:spcBef>
                          <a:spcPct val="35000"/>
                        </a:spcBef>
                        <a:spcAft>
                          <a:spcPct val="2500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ENEST-Freedom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Nilotinib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a:t>
                      </a: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yr</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60 </a:t>
                      </a: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mo</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43% at 60 </a:t>
                      </a: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mo</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4553430"/>
                  </a:ext>
                </a:extLst>
              </a:tr>
              <a:tr h="344647">
                <a:tc>
                  <a:txBody>
                    <a:bodyPr/>
                    <a:lstStyle/>
                    <a:p>
                      <a:pPr marL="0" marR="0" lvl="0" indent="0" algn="l"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TWISTER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Imatinib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a:t>
                      </a: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yr</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103 </a:t>
                      </a:r>
                      <a:r>
                        <a:rPr kumimoji="0" lang="en-US" sz="1800" b="0" i="0" u="none" strike="noStrike" kern="1200" cap="none" normalizeH="0" baseline="0" dirty="0" err="1">
                          <a:ln>
                            <a:noFill/>
                          </a:ln>
                          <a:solidFill>
                            <a:schemeClr val="bg2">
                              <a:lumMod val="10000"/>
                            </a:schemeClr>
                          </a:solidFill>
                          <a:effectLst/>
                          <a:latin typeface="Calibri" panose="020F0502020204030204" pitchFamily="34" charset="0"/>
                          <a:ea typeface="+mn-ea"/>
                          <a:cs typeface="Calibri" panose="020F0502020204030204" pitchFamily="34" charset="0"/>
                        </a:rPr>
                        <a:t>mo</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47% at 24 </a:t>
                      </a:r>
                      <a:r>
                        <a:rPr kumimoji="0" lang="en-US" sz="1800" b="0" i="0" u="none" strike="noStrike" kern="1200" cap="none" normalizeH="0" baseline="0" dirty="0" err="1">
                          <a:ln>
                            <a:noFill/>
                          </a:ln>
                          <a:solidFill>
                            <a:schemeClr val="bg2">
                              <a:lumMod val="10000"/>
                            </a:schemeClr>
                          </a:solidFill>
                          <a:effectLst/>
                          <a:latin typeface="Calibri" panose="020F0502020204030204" pitchFamily="34" charset="0"/>
                          <a:ea typeface="+mn-ea"/>
                          <a:cs typeface="Calibri" panose="020F0502020204030204" pitchFamily="34" charset="0"/>
                        </a:rPr>
                        <a:t>mo</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74031447"/>
                  </a:ext>
                </a:extLst>
              </a:tr>
              <a:tr h="330606">
                <a:tc>
                  <a:txBody>
                    <a:bodyPr/>
                    <a:lstStyle/>
                    <a:p>
                      <a:pPr marL="0" marR="0" lvl="0" indent="0" algn="l"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KID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Imatinib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a:t>
                      </a: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yr</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27 </a:t>
                      </a:r>
                      <a:r>
                        <a:rPr kumimoji="0" lang="en-US" sz="1800" b="0" i="0" u="none" strike="noStrike" kern="1200" cap="none" normalizeH="0" baseline="0" dirty="0" err="1">
                          <a:ln>
                            <a:noFill/>
                          </a:ln>
                          <a:solidFill>
                            <a:schemeClr val="bg2">
                              <a:lumMod val="10000"/>
                            </a:schemeClr>
                          </a:solidFill>
                          <a:effectLst/>
                          <a:latin typeface="Calibri" panose="020F0502020204030204" pitchFamily="34" charset="0"/>
                          <a:ea typeface="+mn-ea"/>
                          <a:cs typeface="Calibri" panose="020F0502020204030204" pitchFamily="34" charset="0"/>
                        </a:rPr>
                        <a:t>mo</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59% at 24 </a:t>
                      </a:r>
                      <a:r>
                        <a:rPr kumimoji="0" lang="en-US" sz="1800" b="0" i="0" u="none" strike="noStrike" kern="1200" cap="none" normalizeH="0" baseline="0" dirty="0" err="1">
                          <a:ln>
                            <a:noFill/>
                          </a:ln>
                          <a:solidFill>
                            <a:schemeClr val="bg2">
                              <a:lumMod val="10000"/>
                            </a:schemeClr>
                          </a:solidFill>
                          <a:effectLst/>
                          <a:latin typeface="Calibri" panose="020F0502020204030204" pitchFamily="34" charset="0"/>
                          <a:ea typeface="+mn-ea"/>
                          <a:cs typeface="Calibri" panose="020F0502020204030204" pitchFamily="34" charset="0"/>
                        </a:rPr>
                        <a:t>mo</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57013288"/>
                  </a:ext>
                </a:extLst>
              </a:tr>
              <a:tr h="330606">
                <a:tc>
                  <a:txBody>
                    <a:bodyPr/>
                    <a:lstStyle/>
                    <a:p>
                      <a:pPr marL="0" marR="0" lvl="0" indent="0" algn="l"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EUROSKI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758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Any TKI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a:t>
                      </a: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yr</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27 </a:t>
                      </a:r>
                      <a:r>
                        <a:rPr kumimoji="0" lang="en-US" sz="1800" b="0" i="0" u="none" strike="noStrike" kern="1200" cap="none" normalizeH="0" baseline="0" dirty="0" err="1">
                          <a:ln>
                            <a:noFill/>
                          </a:ln>
                          <a:solidFill>
                            <a:schemeClr val="bg2">
                              <a:lumMod val="10000"/>
                            </a:schemeClr>
                          </a:solidFill>
                          <a:effectLst/>
                          <a:latin typeface="Calibri" panose="020F0502020204030204" pitchFamily="34" charset="0"/>
                          <a:ea typeface="+mn-ea"/>
                          <a:cs typeface="Calibri" panose="020F0502020204030204" pitchFamily="34" charset="0"/>
                        </a:rPr>
                        <a:t>mo</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50% at 24 </a:t>
                      </a:r>
                      <a:r>
                        <a:rPr kumimoji="0" lang="en-US" sz="1800" b="0" i="0" u="none" strike="noStrike" kern="1200" cap="none" normalizeH="0" baseline="0" dirty="0" err="1">
                          <a:ln>
                            <a:noFill/>
                          </a:ln>
                          <a:solidFill>
                            <a:schemeClr val="bg2">
                              <a:lumMod val="10000"/>
                            </a:schemeClr>
                          </a:solidFill>
                          <a:effectLst/>
                          <a:latin typeface="Calibri" panose="020F0502020204030204" pitchFamily="34" charset="0"/>
                          <a:ea typeface="+mn-ea"/>
                          <a:cs typeface="Calibri" panose="020F0502020204030204" pitchFamily="34" charset="0"/>
                        </a:rPr>
                        <a:t>mo</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199006042"/>
                  </a:ext>
                </a:extLst>
              </a:tr>
              <a:tr h="330606">
                <a:tc>
                  <a:txBody>
                    <a:bodyPr/>
                    <a:lstStyle/>
                    <a:p>
                      <a:pPr marL="0" marR="0" lvl="0" indent="0" algn="l"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DASFREE*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err="1">
                          <a:ln>
                            <a:noFill/>
                          </a:ln>
                          <a:solidFill>
                            <a:schemeClr val="bg2">
                              <a:lumMod val="10000"/>
                            </a:schemeClr>
                          </a:solidFill>
                          <a:effectLst/>
                          <a:latin typeface="Calibri" panose="020F0502020204030204" pitchFamily="34" charset="0"/>
                          <a:ea typeface="+mn-ea"/>
                          <a:cs typeface="Calibri" panose="020F0502020204030204" pitchFamily="34" charset="0"/>
                        </a:rPr>
                        <a:t>Dasatinib</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a:t>
                      </a: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yr</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24 </a:t>
                      </a:r>
                      <a:r>
                        <a:rPr kumimoji="0" lang="en-US" sz="1800" b="0" i="0" u="none" strike="noStrike" kern="1200" cap="none" normalizeH="0" baseline="0" dirty="0" err="1">
                          <a:ln>
                            <a:noFill/>
                          </a:ln>
                          <a:solidFill>
                            <a:schemeClr val="bg2">
                              <a:lumMod val="10000"/>
                            </a:schemeClr>
                          </a:solidFill>
                          <a:effectLst/>
                          <a:latin typeface="Calibri" panose="020F0502020204030204" pitchFamily="34" charset="0"/>
                          <a:ea typeface="+mn-ea"/>
                          <a:cs typeface="Calibri" panose="020F0502020204030204" pitchFamily="34" charset="0"/>
                        </a:rPr>
                        <a:t>mo</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46% at 24 </a:t>
                      </a:r>
                      <a:r>
                        <a:rPr kumimoji="0" lang="en-US" sz="1800" b="0" i="0" u="none" strike="noStrike" kern="1200" cap="none" normalizeH="0" baseline="0" dirty="0" err="1">
                          <a:ln>
                            <a:noFill/>
                          </a:ln>
                          <a:solidFill>
                            <a:schemeClr val="bg2">
                              <a:lumMod val="10000"/>
                            </a:schemeClr>
                          </a:solidFill>
                          <a:effectLst/>
                          <a:latin typeface="Calibri" panose="020F0502020204030204" pitchFamily="34" charset="0"/>
                          <a:ea typeface="+mn-ea"/>
                          <a:cs typeface="Calibri" panose="020F0502020204030204" pitchFamily="34" charset="0"/>
                        </a:rPr>
                        <a:t>mo</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27495439"/>
                  </a:ext>
                </a:extLst>
              </a:tr>
              <a:tr h="330606">
                <a:tc>
                  <a:txBody>
                    <a:bodyPr/>
                    <a:lstStyle/>
                    <a:p>
                      <a:pPr marL="0" marR="0" lvl="0" indent="0" algn="l"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1"/>
                          </a:solidFill>
                          <a:effectLst/>
                          <a:latin typeface="Calibri" panose="020F0502020204030204" pitchFamily="34" charset="0"/>
                          <a:ea typeface="+mn-ea"/>
                          <a:cs typeface="Calibri" panose="020F0502020204030204" pitchFamily="34" charset="0"/>
                        </a:rPr>
                        <a:t>DADI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1"/>
                          </a:solidFill>
                          <a:effectLst/>
                          <a:latin typeface="Calibri" panose="020F0502020204030204" pitchFamily="34" charset="0"/>
                          <a:ea typeface="+mn-ea"/>
                          <a:cs typeface="Calibri" panose="020F0502020204030204" pitchFamily="34" charset="0"/>
                        </a:rPr>
                        <a:t>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err="1">
                          <a:ln>
                            <a:noFill/>
                          </a:ln>
                          <a:solidFill>
                            <a:schemeClr val="bg1"/>
                          </a:solidFill>
                          <a:effectLst/>
                          <a:latin typeface="Calibri" panose="020F0502020204030204" pitchFamily="34" charset="0"/>
                          <a:ea typeface="+mn-ea"/>
                          <a:cs typeface="Calibri" panose="020F0502020204030204" pitchFamily="34" charset="0"/>
                        </a:rPr>
                        <a:t>Dasatinib</a:t>
                      </a:r>
                      <a:endParaRPr kumimoji="0" lang="en-US" sz="1800" b="0" i="0" u="none" strike="noStrike" kern="1200" cap="none" normalizeH="0" baseline="0" dirty="0">
                        <a:ln>
                          <a:noFill/>
                        </a:ln>
                        <a:solidFill>
                          <a:schemeClr val="bg1"/>
                        </a:solidFill>
                        <a:effectLst/>
                        <a:latin typeface="Calibri" panose="020F0502020204030204" pitchFamily="34" charset="0"/>
                        <a:ea typeface="+mn-ea"/>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a:t>
                      </a: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yr</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1"/>
                          </a:solidFill>
                          <a:effectLst/>
                          <a:latin typeface="Calibri" panose="020F0502020204030204" pitchFamily="34" charset="0"/>
                          <a:ea typeface="+mn-ea"/>
                          <a:cs typeface="Calibri" panose="020F0502020204030204" pitchFamily="34" charset="0"/>
                        </a:rPr>
                        <a:t>23 </a:t>
                      </a:r>
                      <a:r>
                        <a:rPr kumimoji="0" lang="en-US" sz="1800" b="0" i="0" u="none" strike="noStrike" kern="1200" cap="none" normalizeH="0" baseline="0" dirty="0" err="1">
                          <a:ln>
                            <a:noFill/>
                          </a:ln>
                          <a:solidFill>
                            <a:schemeClr val="bg1"/>
                          </a:solidFill>
                          <a:effectLst/>
                          <a:latin typeface="Calibri" panose="020F0502020204030204" pitchFamily="34" charset="0"/>
                          <a:ea typeface="+mn-ea"/>
                          <a:cs typeface="Calibri" panose="020F0502020204030204" pitchFamily="34" charset="0"/>
                        </a:rPr>
                        <a:t>mo</a:t>
                      </a:r>
                      <a:endParaRPr kumimoji="0" lang="en-US" sz="1800" b="0" i="0" u="none" strike="noStrike" kern="1200" cap="none" normalizeH="0" baseline="0" dirty="0">
                        <a:ln>
                          <a:noFill/>
                        </a:ln>
                        <a:solidFill>
                          <a:schemeClr val="bg1"/>
                        </a:solidFill>
                        <a:effectLst/>
                        <a:latin typeface="Calibri" panose="020F0502020204030204" pitchFamily="34" charset="0"/>
                        <a:ea typeface="+mn-ea"/>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kern="1200" cap="none" normalizeH="0" baseline="0" dirty="0">
                          <a:ln>
                            <a:noFill/>
                          </a:ln>
                          <a:solidFill>
                            <a:schemeClr val="bg1"/>
                          </a:solidFill>
                          <a:effectLst/>
                          <a:latin typeface="Calibri" panose="020F0502020204030204" pitchFamily="34" charset="0"/>
                          <a:ea typeface="+mn-ea"/>
                          <a:cs typeface="Calibri" panose="020F0502020204030204" pitchFamily="34" charset="0"/>
                        </a:rPr>
                        <a:t>55% at 6 </a:t>
                      </a:r>
                      <a:r>
                        <a:rPr kumimoji="0" lang="en-US" sz="1800" b="0" i="0" u="none" strike="noStrike" kern="1200" cap="none" normalizeH="0" baseline="0" dirty="0" err="1">
                          <a:ln>
                            <a:noFill/>
                          </a:ln>
                          <a:solidFill>
                            <a:schemeClr val="bg1"/>
                          </a:solidFill>
                          <a:effectLst/>
                          <a:latin typeface="Calibri" panose="020F0502020204030204" pitchFamily="34" charset="0"/>
                          <a:ea typeface="+mn-ea"/>
                          <a:cs typeface="Calibri" panose="020F0502020204030204" pitchFamily="34" charset="0"/>
                        </a:rPr>
                        <a:t>mo</a:t>
                      </a:r>
                      <a:endParaRPr kumimoji="0" lang="en-US" sz="1800" b="0" i="0" u="none" strike="noStrike" kern="1200" cap="none" normalizeH="0" baseline="0" dirty="0">
                        <a:ln>
                          <a:noFill/>
                        </a:ln>
                        <a:solidFill>
                          <a:schemeClr val="bg1"/>
                        </a:solidFill>
                        <a:effectLst/>
                        <a:latin typeface="Calibri" panose="020F0502020204030204" pitchFamily="34" charset="0"/>
                        <a:ea typeface="+mn-ea"/>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196892608"/>
                  </a:ext>
                </a:extLst>
              </a:tr>
            </a:tbl>
          </a:graphicData>
        </a:graphic>
      </p:graphicFrame>
      <p:sp>
        <p:nvSpPr>
          <p:cNvPr id="2" name="TextBox 1">
            <a:extLst>
              <a:ext uri="{FF2B5EF4-FFF2-40B4-BE49-F238E27FC236}">
                <a16:creationId xmlns:a16="http://schemas.microsoft.com/office/drawing/2014/main" id="{D8671732-A752-A23D-371E-5BB21CC5A7D5}"/>
              </a:ext>
            </a:extLst>
          </p:cNvPr>
          <p:cNvSpPr txBox="1"/>
          <p:nvPr/>
        </p:nvSpPr>
        <p:spPr bwMode="auto">
          <a:xfrm>
            <a:off x="609759" y="5123516"/>
            <a:ext cx="1694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*First or second line.</a:t>
            </a:r>
          </a:p>
        </p:txBody>
      </p:sp>
      <p:sp>
        <p:nvSpPr>
          <p:cNvPr id="6" name="TextBox 5">
            <a:extLst>
              <a:ext uri="{FF2B5EF4-FFF2-40B4-BE49-F238E27FC236}">
                <a16:creationId xmlns:a16="http://schemas.microsoft.com/office/drawing/2014/main" id="{FEF58A3D-9261-7F4A-0584-5A4E15E85110}"/>
              </a:ext>
            </a:extLst>
          </p:cNvPr>
          <p:cNvSpPr txBox="1"/>
          <p:nvPr/>
        </p:nvSpPr>
        <p:spPr bwMode="auto">
          <a:xfrm>
            <a:off x="609760" y="5598939"/>
            <a:ext cx="107630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A retrospective analysis in 284 patients who discontinued TKI demonstrated estimated 5-yr TFR rate of 79% with DMR for at least 5 </a:t>
            </a:r>
            <a:r>
              <a:rPr lang="en-US" b="0" dirty="0" err="1">
                <a:solidFill>
                  <a:schemeClr val="bg1"/>
                </a:solidFill>
                <a:latin typeface="Calibri" panose="020F0502020204030204" pitchFamily="34" charset="0"/>
              </a:rPr>
              <a:t>yr</a:t>
            </a:r>
            <a:r>
              <a:rPr lang="en-US" b="0" dirty="0">
                <a:solidFill>
                  <a:schemeClr val="bg1"/>
                </a:solidFill>
                <a:latin typeface="Calibri" panose="020F0502020204030204" pitchFamily="34" charset="0"/>
              </a:rPr>
              <a:t> associated with more durable TFR</a:t>
            </a:r>
          </a:p>
        </p:txBody>
      </p:sp>
    </p:spTree>
    <p:extLst>
      <p:ext uri="{BB962C8B-B14F-4D97-AF65-F5344CB8AC3E}">
        <p14:creationId xmlns:p14="http://schemas.microsoft.com/office/powerpoint/2010/main" val="3859198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2F3925-BE36-4DD5-A169-BAED475443D5}"/>
              </a:ext>
            </a:extLst>
          </p:cNvPr>
          <p:cNvSpPr>
            <a:spLocks noGrp="1"/>
          </p:cNvSpPr>
          <p:nvPr>
            <p:ph type="title"/>
          </p:nvPr>
        </p:nvSpPr>
        <p:spPr/>
        <p:txBody>
          <a:bodyPr/>
          <a:lstStyle/>
          <a:p>
            <a:r>
              <a:rPr lang="en-US" dirty="0"/>
              <a:t>Discontinuing TKIs: Criteria and Monitoring</a:t>
            </a:r>
          </a:p>
        </p:txBody>
      </p:sp>
      <p:sp>
        <p:nvSpPr>
          <p:cNvPr id="4" name="Content Placeholder 3">
            <a:extLst>
              <a:ext uri="{FF2B5EF4-FFF2-40B4-BE49-F238E27FC236}">
                <a16:creationId xmlns:a16="http://schemas.microsoft.com/office/drawing/2014/main" id="{CB4D7ED7-FCA4-4564-873A-72AA17D00767}"/>
              </a:ext>
            </a:extLst>
          </p:cNvPr>
          <p:cNvSpPr>
            <a:spLocks noGrp="1"/>
          </p:cNvSpPr>
          <p:nvPr>
            <p:ph idx="1"/>
          </p:nvPr>
        </p:nvSpPr>
        <p:spPr/>
        <p:txBody>
          <a:bodyPr/>
          <a:lstStyle/>
          <a:p>
            <a:r>
              <a:rPr lang="en-US" dirty="0"/>
              <a:t>In clinical trials, patients with durable DMR have achieved </a:t>
            </a:r>
            <a:br>
              <a:rPr lang="en-US" dirty="0"/>
            </a:br>
            <a:r>
              <a:rPr lang="en-US" dirty="0"/>
              <a:t>treatment-free remission</a:t>
            </a:r>
            <a:endParaRPr lang="en-US" baseline="30000" dirty="0"/>
          </a:p>
        </p:txBody>
      </p:sp>
      <p:sp>
        <p:nvSpPr>
          <p:cNvPr id="5" name="Text Box 15">
            <a:extLst>
              <a:ext uri="{FF2B5EF4-FFF2-40B4-BE49-F238E27FC236}">
                <a16:creationId xmlns:a16="http://schemas.microsoft.com/office/drawing/2014/main" id="{F1194325-E0DF-4686-8321-0E9247295EE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chemeClr val="bg2"/>
                </a:solidFill>
                <a:latin typeface="Calibri" panose="020F0502020204030204" pitchFamily="34" charset="0"/>
              </a:rPr>
              <a:t>NCCN. Clinical practice guidelines in oncology: CML. v.2.2024.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Group 32">
            <a:extLst>
              <a:ext uri="{FF2B5EF4-FFF2-40B4-BE49-F238E27FC236}">
                <a16:creationId xmlns:a16="http://schemas.microsoft.com/office/drawing/2014/main" id="{BD84ECA5-B002-4F43-9D6B-F4DF52CDECDA}"/>
              </a:ext>
            </a:extLst>
          </p:cNvPr>
          <p:cNvGraphicFramePr>
            <a:graphicFrameLocks noGrp="1"/>
          </p:cNvGraphicFramePr>
          <p:nvPr>
            <p:extLst>
              <p:ext uri="{D42A27DB-BD31-4B8C-83A1-F6EECF244321}">
                <p14:modId xmlns:p14="http://schemas.microsoft.com/office/powerpoint/2010/main" val="2781047248"/>
              </p:ext>
            </p:extLst>
          </p:nvPr>
        </p:nvGraphicFramePr>
        <p:xfrm>
          <a:off x="719137" y="2503456"/>
          <a:ext cx="10763066" cy="2377536"/>
        </p:xfrm>
        <a:graphic>
          <a:graphicData uri="http://schemas.openxmlformats.org/drawingml/2006/table">
            <a:tbl>
              <a:tblPr/>
              <a:tblGrid>
                <a:gridCol w="10763066">
                  <a:extLst>
                    <a:ext uri="{9D8B030D-6E8A-4147-A177-3AD203B41FA5}">
                      <a16:colId xmlns:a16="http://schemas.microsoft.com/office/drawing/2014/main" val="20002"/>
                    </a:ext>
                  </a:extLst>
                </a:gridCol>
              </a:tblGrid>
              <a:tr h="33060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lang="en-US" sz="2000" b="1" dirty="0">
                          <a:latin typeface="Calibri" panose="020F0502020204030204" pitchFamily="34" charset="0"/>
                          <a:cs typeface="Calibri" panose="020F0502020204030204" pitchFamily="34" charset="0"/>
                        </a:rPr>
                        <a:t>Criteria for Discontinuing TKI Therapy</a:t>
                      </a:r>
                      <a:endParaRPr kumimoji="0" lang="en-US" sz="20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64569">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Typical </a:t>
                      </a:r>
                      <a:r>
                        <a:rPr kumimoji="0" lang="en-US" sz="20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BCR::ABL1 </a:t>
                      </a: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transcripts at diagnosis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30606">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yr of TKI therapy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13488945"/>
                  </a:ext>
                </a:extLst>
              </a:tr>
              <a:tr h="330606">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Achievement of MR</a:t>
                      </a:r>
                      <a:r>
                        <a:rPr kumimoji="0" lang="en-US" sz="20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4.5 </a:t>
                      </a: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and stable DMR (at least MR</a:t>
                      </a:r>
                      <a:r>
                        <a:rPr kumimoji="0" lang="en-US" sz="20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4</a:t>
                      </a: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for ≥2 yr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4553430"/>
                  </a:ext>
                </a:extLst>
              </a:tr>
              <a:tr h="344647">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Access to high-quality, certified monitoring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74031447"/>
                  </a:ext>
                </a:extLst>
              </a:tr>
              <a:tr h="330606">
                <a:tc>
                  <a:txBody>
                    <a:bodyPr/>
                    <a:lstStyle/>
                    <a:p>
                      <a:pPr marL="342900" marR="0" lvl="0" indent="-34290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Informed consent regarding the risk of recurrence and monitoring requirements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57013288"/>
                  </a:ext>
                </a:extLst>
              </a:tr>
            </a:tbl>
          </a:graphicData>
        </a:graphic>
      </p:graphicFrame>
      <p:sp>
        <p:nvSpPr>
          <p:cNvPr id="10" name="Content Placeholder 3">
            <a:extLst>
              <a:ext uri="{FF2B5EF4-FFF2-40B4-BE49-F238E27FC236}">
                <a16:creationId xmlns:a16="http://schemas.microsoft.com/office/drawing/2014/main" id="{D5184B2C-BC16-402C-B076-9D035CC536D1}"/>
              </a:ext>
            </a:extLst>
          </p:cNvPr>
          <p:cNvSpPr txBox="1">
            <a:spLocks/>
          </p:cNvSpPr>
          <p:nvPr/>
        </p:nvSpPr>
        <p:spPr bwMode="auto">
          <a:xfrm>
            <a:off x="604675" y="5058136"/>
            <a:ext cx="10877529" cy="1102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0" kern="0" dirty="0"/>
              <a:t>Molecular monitoring should occur monthly during first 6 mo, </a:t>
            </a:r>
            <a:br>
              <a:rPr lang="en-US" b="0" kern="0" dirty="0"/>
            </a:br>
            <a:r>
              <a:rPr lang="en-US" b="0" kern="0" dirty="0"/>
              <a:t>every 6 wk during second 6 mo, and every 3 </a:t>
            </a:r>
            <a:r>
              <a:rPr lang="en-US" b="0" kern="0" dirty="0" err="1"/>
              <a:t>mo</a:t>
            </a:r>
            <a:r>
              <a:rPr lang="en-US" b="0" kern="0" dirty="0"/>
              <a:t> thereafter</a:t>
            </a:r>
            <a:endParaRPr lang="en-US" b="0" kern="0" baseline="30000" dirty="0"/>
          </a:p>
        </p:txBody>
      </p:sp>
    </p:spTree>
    <p:extLst>
      <p:ext uri="{BB962C8B-B14F-4D97-AF65-F5344CB8AC3E}">
        <p14:creationId xmlns:p14="http://schemas.microsoft.com/office/powerpoint/2010/main" val="139104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F6AF8-DA8C-4D92-96FA-8A73B37BD052}"/>
              </a:ext>
            </a:extLst>
          </p:cNvPr>
          <p:cNvSpPr>
            <a:spLocks noGrp="1"/>
          </p:cNvSpPr>
          <p:nvPr>
            <p:ph type="title"/>
          </p:nvPr>
        </p:nvSpPr>
        <p:spPr/>
        <p:txBody>
          <a:bodyPr/>
          <a:lstStyle/>
          <a:p>
            <a:r>
              <a:rPr lang="en-US" dirty="0"/>
              <a:t>Individualizing Targeted Therapy in Patients With CML</a:t>
            </a:r>
            <a:br>
              <a:rPr lang="en-US" dirty="0"/>
            </a:br>
            <a:r>
              <a:rPr lang="en-US" dirty="0"/>
              <a:t>With Specific History or Comorbidities</a:t>
            </a:r>
          </a:p>
        </p:txBody>
      </p:sp>
      <p:sp>
        <p:nvSpPr>
          <p:cNvPr id="3" name="Content Placeholder 2">
            <a:extLst>
              <a:ext uri="{FF2B5EF4-FFF2-40B4-BE49-F238E27FC236}">
                <a16:creationId xmlns:a16="http://schemas.microsoft.com/office/drawing/2014/main" id="{07D8190B-36C7-4551-9B15-FF104B1E5159}"/>
              </a:ext>
            </a:extLst>
          </p:cNvPr>
          <p:cNvSpPr>
            <a:spLocks noGrp="1"/>
          </p:cNvSpPr>
          <p:nvPr>
            <p:ph idx="1"/>
          </p:nvPr>
        </p:nvSpPr>
        <p:spPr>
          <a:xfrm>
            <a:off x="604675" y="1513047"/>
            <a:ext cx="11168225" cy="4650686"/>
          </a:xfrm>
        </p:spPr>
        <p:txBody>
          <a:bodyPr/>
          <a:lstStyle/>
          <a:p>
            <a:r>
              <a:rPr lang="en-US" sz="1800" dirty="0"/>
              <a:t>When selecting frontline BCR::ABL1 inhibitors, consider age, medical history, comorbidities, AE profiles and goals</a:t>
            </a:r>
          </a:p>
        </p:txBody>
      </p:sp>
      <p:graphicFrame>
        <p:nvGraphicFramePr>
          <p:cNvPr id="4" name="Group 32">
            <a:extLst>
              <a:ext uri="{FF2B5EF4-FFF2-40B4-BE49-F238E27FC236}">
                <a16:creationId xmlns:a16="http://schemas.microsoft.com/office/drawing/2014/main" id="{4C45D06F-094E-4C7A-BD3E-FC7D4D29E49D}"/>
              </a:ext>
            </a:extLst>
          </p:cNvPr>
          <p:cNvGraphicFramePr>
            <a:graphicFrameLocks noGrp="1"/>
          </p:cNvGraphicFramePr>
          <p:nvPr>
            <p:extLst>
              <p:ext uri="{D42A27DB-BD31-4B8C-83A1-F6EECF244321}">
                <p14:modId xmlns:p14="http://schemas.microsoft.com/office/powerpoint/2010/main" val="4161522546"/>
              </p:ext>
            </p:extLst>
          </p:nvPr>
        </p:nvGraphicFramePr>
        <p:xfrm>
          <a:off x="719137" y="1935336"/>
          <a:ext cx="10763251" cy="4236864"/>
        </p:xfrm>
        <a:graphic>
          <a:graphicData uri="http://schemas.openxmlformats.org/drawingml/2006/table">
            <a:tbl>
              <a:tblPr/>
              <a:tblGrid>
                <a:gridCol w="4863141">
                  <a:extLst>
                    <a:ext uri="{9D8B030D-6E8A-4147-A177-3AD203B41FA5}">
                      <a16:colId xmlns:a16="http://schemas.microsoft.com/office/drawing/2014/main" val="20002"/>
                    </a:ext>
                  </a:extLst>
                </a:gridCol>
                <a:gridCol w="5900110">
                  <a:extLst>
                    <a:ext uri="{9D8B030D-6E8A-4147-A177-3AD203B41FA5}">
                      <a16:colId xmlns:a16="http://schemas.microsoft.com/office/drawing/2014/main" val="3494306390"/>
                    </a:ext>
                  </a:extLst>
                </a:gridCol>
              </a:tblGrid>
              <a:tr h="28433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Comorbidity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Considerations for Drug Selection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Coronary, cerebrovascular, or peripheral arterial disease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Use nilotinib or ponatinib with caution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27788384"/>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Hepatic impairment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reduce bosutinib (200 mg QD)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01688600"/>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Pulmonary arterial 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Avoid dasatinib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48366067"/>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Risk of hemorrhagic complications (eg, patients taking anticoagulants)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Increased with dasatinib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85600365"/>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Risk for pleural effusions (eg, lung disorders, uncontrolled 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Avoid dasatinib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Renal impairment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reduce imatinib (50% decrease in recommended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starting dose); use caution with bosutinib; use imatinib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with caution in severe cases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5698350"/>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Uncontrolled diabetes mellitus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Use nilotinib with caution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39404954"/>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Previous history of pancreatitis or at high risk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for pancreatitis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Careful monitoring with ponatinib or asciminib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35718734"/>
                  </a:ext>
                </a:extLst>
              </a:tr>
            </a:tbl>
          </a:graphicData>
        </a:graphic>
      </p:graphicFrame>
      <p:sp>
        <p:nvSpPr>
          <p:cNvPr id="5" name="Rectangle 4">
            <a:extLst>
              <a:ext uri="{FF2B5EF4-FFF2-40B4-BE49-F238E27FC236}">
                <a16:creationId xmlns:a16="http://schemas.microsoft.com/office/drawing/2014/main" id="{DCBD1EA9-2ECC-4B46-AB04-2EED526B4864}"/>
              </a:ext>
            </a:extLst>
          </p:cNvPr>
          <p:cNvSpPr/>
          <p:nvPr/>
        </p:nvSpPr>
        <p:spPr>
          <a:xfrm>
            <a:off x="418873" y="6200242"/>
            <a:ext cx="8817473" cy="461665"/>
          </a:xfrm>
          <a:prstGeom prst="rect">
            <a:avLst/>
          </a:prstGeom>
        </p:spPr>
        <p:txBody>
          <a:bodyPr wrap="square" anchor="b" anchorCtr="0">
            <a:spAutoFit/>
          </a:bodyPr>
          <a:lstStyle/>
          <a:p>
            <a:r>
              <a:rPr lang="en-US" altLang="en-US" sz="1200" b="0" spc="-10" dirty="0" err="1">
                <a:solidFill>
                  <a:schemeClr val="bg2"/>
                </a:solidFill>
                <a:latin typeface="Calibri" panose="020F0502020204030204" pitchFamily="34" charset="0"/>
              </a:rPr>
              <a:t>Asciminib</a:t>
            </a:r>
            <a:r>
              <a:rPr lang="en-US" altLang="en-US" sz="1200" b="0" spc="-10" dirty="0">
                <a:solidFill>
                  <a:schemeClr val="bg2"/>
                </a:solidFill>
                <a:latin typeface="Calibri" panose="020F0502020204030204" pitchFamily="34" charset="0"/>
              </a:rPr>
              <a:t> PI. Bosutinib PI. Hochhaus. Ann Oncol. 2017;28(suppl 4):iv41. </a:t>
            </a:r>
            <a:r>
              <a:rPr lang="en-US" altLang="en-US" sz="1200" b="0" spc="-10" dirty="0" err="1">
                <a:solidFill>
                  <a:schemeClr val="bg2"/>
                </a:solidFill>
                <a:latin typeface="Calibri" panose="020F0502020204030204" pitchFamily="34" charset="0"/>
              </a:rPr>
              <a:t>Dasatinib</a:t>
            </a:r>
            <a:r>
              <a:rPr lang="en-US" altLang="en-US" sz="1200" b="0" spc="-10" dirty="0">
                <a:solidFill>
                  <a:schemeClr val="bg2"/>
                </a:solidFill>
                <a:latin typeface="Calibri" panose="020F0502020204030204" pitchFamily="34" charset="0"/>
              </a:rPr>
              <a:t> PI. Imatinib PI. Nilotinib PI. Ponatinib PI.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Smith</a:t>
            </a:r>
            <a:r>
              <a:rPr lang="pt-BR" altLang="en-US" sz="1200" b="0" spc="-10" dirty="0">
                <a:solidFill>
                  <a:schemeClr val="bg2"/>
                </a:solidFill>
                <a:latin typeface="Calibri" panose="020F0502020204030204" pitchFamily="34" charset="0"/>
              </a:rPr>
              <a:t>. Br J Haematology. 2020;191:171. </a:t>
            </a:r>
          </a:p>
        </p:txBody>
      </p:sp>
    </p:spTree>
    <p:extLst>
      <p:ext uri="{BB962C8B-B14F-4D97-AF65-F5344CB8AC3E}">
        <p14:creationId xmlns:p14="http://schemas.microsoft.com/office/powerpoint/2010/main" val="1373256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2">
            <a:extLst>
              <a:ext uri="{FF2B5EF4-FFF2-40B4-BE49-F238E27FC236}">
                <a16:creationId xmlns:a16="http://schemas.microsoft.com/office/drawing/2014/main" id="{55840856-B20E-4A7C-9438-B6C76D268195}"/>
              </a:ext>
            </a:extLst>
          </p:cNvPr>
          <p:cNvSpPr>
            <a:spLocks noGrp="1"/>
          </p:cNvSpPr>
          <p:nvPr>
            <p:ph type="title"/>
          </p:nvPr>
        </p:nvSpPr>
        <p:spPr/>
        <p:txBody>
          <a:bodyPr/>
          <a:lstStyle/>
          <a:p>
            <a:r>
              <a:rPr lang="en-US" altLang="en-US" dirty="0"/>
              <a:t>Current CML Monitoring Recommendations</a:t>
            </a:r>
          </a:p>
        </p:txBody>
      </p:sp>
      <p:sp>
        <p:nvSpPr>
          <p:cNvPr id="15363" name="Content Placeholder 3">
            <a:extLst>
              <a:ext uri="{FF2B5EF4-FFF2-40B4-BE49-F238E27FC236}">
                <a16:creationId xmlns:a16="http://schemas.microsoft.com/office/drawing/2014/main" id="{9417904E-9EC8-4CC7-9F8C-774B70A87201}"/>
              </a:ext>
            </a:extLst>
          </p:cNvPr>
          <p:cNvSpPr>
            <a:spLocks noGrp="1"/>
          </p:cNvSpPr>
          <p:nvPr>
            <p:ph idx="1"/>
          </p:nvPr>
        </p:nvSpPr>
        <p:spPr/>
        <p:txBody>
          <a:bodyPr>
            <a:normAutofit fontScale="92500" lnSpcReduction="20000"/>
          </a:bodyPr>
          <a:lstStyle/>
          <a:p>
            <a:pPr>
              <a:lnSpc>
                <a:spcPct val="110000"/>
              </a:lnSpc>
            </a:pPr>
            <a:r>
              <a:rPr lang="en-US" altLang="en-US" dirty="0"/>
              <a:t>Establish confirmed CCyR in the first </a:t>
            </a:r>
            <a:r>
              <a:rPr lang="en-US" altLang="en-US" dirty="0" err="1"/>
              <a:t>yr</a:t>
            </a:r>
            <a:r>
              <a:rPr lang="en-US" altLang="en-US" dirty="0"/>
              <a:t> (bone marrow biopsy at 12 mo)</a:t>
            </a:r>
          </a:p>
          <a:p>
            <a:pPr>
              <a:lnSpc>
                <a:spcPct val="110000"/>
              </a:lnSpc>
            </a:pPr>
            <a:r>
              <a:rPr lang="en-US" altLang="en-US" dirty="0"/>
              <a:t>Once CCyR is established (0% Ph+ marrow metaphases)</a:t>
            </a:r>
          </a:p>
          <a:p>
            <a:pPr lvl="1">
              <a:lnSpc>
                <a:spcPct val="110000"/>
              </a:lnSpc>
            </a:pPr>
            <a:r>
              <a:rPr lang="en-US" altLang="en-US" dirty="0"/>
              <a:t>Monitor </a:t>
            </a:r>
            <a:r>
              <a:rPr lang="en-US" altLang="en-US" i="1" dirty="0"/>
              <a:t>BCR::ABL1</a:t>
            </a:r>
            <a:r>
              <a:rPr lang="en-US" altLang="en-US" dirty="0"/>
              <a:t> level QPCR assays every 3-6 mo</a:t>
            </a:r>
          </a:p>
          <a:p>
            <a:pPr lvl="1">
              <a:lnSpc>
                <a:spcPct val="110000"/>
              </a:lnSpc>
            </a:pPr>
            <a:r>
              <a:rPr lang="en-US" altLang="en-US" dirty="0"/>
              <a:t>If MMR observed (</a:t>
            </a:r>
            <a:r>
              <a:rPr lang="en-US" altLang="en-US" i="1" dirty="0"/>
              <a:t>BCR::ABL1 </a:t>
            </a:r>
            <a:r>
              <a:rPr lang="en-US" altLang="en-US" dirty="0"/>
              <a:t>≤0.1%), may continue to monitor with QPCR only </a:t>
            </a:r>
            <a:br>
              <a:rPr lang="en-US" altLang="en-US" dirty="0"/>
            </a:br>
            <a:r>
              <a:rPr lang="en-US" altLang="en-US" dirty="0"/>
              <a:t>(watch for false results)</a:t>
            </a:r>
          </a:p>
          <a:p>
            <a:pPr lvl="1">
              <a:lnSpc>
                <a:spcPct val="110000"/>
              </a:lnSpc>
            </a:pPr>
            <a:r>
              <a:rPr lang="en-US" altLang="en-US" dirty="0"/>
              <a:t>If QPCR ↑ by 0.5-1.0 log</a:t>
            </a:r>
            <a:r>
              <a:rPr lang="en-US" altLang="en-US" baseline="-25000" dirty="0"/>
              <a:t>10</a:t>
            </a:r>
            <a:r>
              <a:rPr lang="en-US" altLang="en-US" dirty="0"/>
              <a:t> and/or MMR lost (</a:t>
            </a:r>
            <a:r>
              <a:rPr lang="en-US" altLang="en-US" i="1" dirty="0"/>
              <a:t>BCR::ABL1</a:t>
            </a:r>
            <a:r>
              <a:rPr lang="en-US" altLang="en-US" dirty="0"/>
              <a:t> &gt;0.1%) → monitor more frequently every 3 mo with QPCR</a:t>
            </a:r>
          </a:p>
          <a:p>
            <a:pPr lvl="1">
              <a:lnSpc>
                <a:spcPct val="110000"/>
              </a:lnSpc>
            </a:pPr>
            <a:r>
              <a:rPr lang="en-US" altLang="en-US" dirty="0"/>
              <a:t>Perform mutation studies if resistance occurs or there is a loss of response </a:t>
            </a:r>
          </a:p>
          <a:p>
            <a:pPr>
              <a:lnSpc>
                <a:spcPct val="110000"/>
              </a:lnSpc>
            </a:pPr>
            <a:r>
              <a:rPr lang="en-US" altLang="en-US" dirty="0"/>
              <a:t>Change therapy only for loss of CCyR, not based on MMR</a:t>
            </a:r>
          </a:p>
          <a:p>
            <a:pPr>
              <a:lnSpc>
                <a:spcPct val="110000"/>
              </a:lnSpc>
            </a:pPr>
            <a:endParaRPr lang="en-US" altLang="en-US" dirty="0"/>
          </a:p>
        </p:txBody>
      </p:sp>
      <p:sp>
        <p:nvSpPr>
          <p:cNvPr id="15364" name="Text Box 11">
            <a:extLst>
              <a:ext uri="{FF2B5EF4-FFF2-40B4-BE49-F238E27FC236}">
                <a16:creationId xmlns:a16="http://schemas.microsoft.com/office/drawing/2014/main" id="{E8F53994-8B04-4673-AC66-C3D7FF08F827}"/>
              </a:ext>
            </a:extLst>
          </p:cNvPr>
          <p:cNvSpPr txBox="1">
            <a:spLocks noChangeArrowheads="1"/>
          </p:cNvSpPr>
          <p:nvPr/>
        </p:nvSpPr>
        <p:spPr bwMode="auto">
          <a:xfrm>
            <a:off x="424291" y="6376374"/>
            <a:ext cx="84434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Deininger. Hematology Am Soc </a:t>
            </a:r>
            <a:r>
              <a:rPr lang="en-US" altLang="en-US" sz="1200" b="0" dirty="0" err="1">
                <a:solidFill>
                  <a:schemeClr val="bg2"/>
                </a:solidFill>
                <a:latin typeface="Calibri" panose="020F0502020204030204" pitchFamily="34" charset="0"/>
              </a:rPr>
              <a:t>Hematol</a:t>
            </a:r>
            <a:r>
              <a:rPr lang="en-US" altLang="en-US" sz="1200" b="0" dirty="0">
                <a:solidFill>
                  <a:schemeClr val="bg2"/>
                </a:solidFill>
                <a:latin typeface="Calibri" panose="020F0502020204030204" pitchFamily="34" charset="0"/>
              </a:rPr>
              <a:t> Educ Program. 2015;2015:257. </a:t>
            </a:r>
            <a:r>
              <a:rPr lang="en-US" altLang="en-US" sz="1200" b="0" spc="-10" dirty="0">
                <a:solidFill>
                  <a:schemeClr val="bg2"/>
                </a:solidFill>
                <a:latin typeface="Calibri" panose="020F0502020204030204" pitchFamily="34" charset="0"/>
              </a:rPr>
              <a:t>NCCN. Clinical practice guidelines in oncology: CML. v.2.2024.</a:t>
            </a:r>
            <a:r>
              <a:rPr lang="en-US" altLang="en-US" sz="1200" b="0" dirty="0">
                <a:solidFill>
                  <a:schemeClr val="bg2"/>
                </a:solidFill>
                <a:latin typeface="Calibri" panose="020F0502020204030204" pitchFamily="34" charset="0"/>
              </a:rPr>
              <a:t>  </a:t>
            </a:r>
          </a:p>
        </p:txBody>
      </p:sp>
    </p:spTree>
    <p:extLst>
      <p:ext uri="{BB962C8B-B14F-4D97-AF65-F5344CB8AC3E}">
        <p14:creationId xmlns:p14="http://schemas.microsoft.com/office/powerpoint/2010/main" val="1946099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B1821-B282-4E4C-89A1-E83E00E4EB00}"/>
              </a:ext>
            </a:extLst>
          </p:cNvPr>
          <p:cNvSpPr>
            <a:spLocks noGrp="1"/>
          </p:cNvSpPr>
          <p:nvPr>
            <p:ph type="title"/>
          </p:nvPr>
        </p:nvSpPr>
        <p:spPr/>
        <p:txBody>
          <a:bodyPr/>
          <a:lstStyle/>
          <a:p>
            <a:r>
              <a:rPr lang="en-US" dirty="0"/>
              <a:t>Molecular Monitoring Techniques and Interlaboratory Standardization</a:t>
            </a:r>
          </a:p>
        </p:txBody>
      </p:sp>
      <p:sp>
        <p:nvSpPr>
          <p:cNvPr id="3" name="Content Placeholder 2">
            <a:extLst>
              <a:ext uri="{FF2B5EF4-FFF2-40B4-BE49-F238E27FC236}">
                <a16:creationId xmlns:a16="http://schemas.microsoft.com/office/drawing/2014/main" id="{A6999918-37F3-4BF0-96C3-74885C05255D}"/>
              </a:ext>
            </a:extLst>
          </p:cNvPr>
          <p:cNvSpPr>
            <a:spLocks noGrp="1"/>
          </p:cNvSpPr>
          <p:nvPr>
            <p:ph sz="half" idx="1"/>
          </p:nvPr>
        </p:nvSpPr>
        <p:spPr/>
        <p:txBody>
          <a:bodyPr/>
          <a:lstStyle/>
          <a:p>
            <a:r>
              <a:rPr lang="en-US" sz="2000" dirty="0"/>
              <a:t>Gold standard for molecular monitoring: </a:t>
            </a:r>
            <a:br>
              <a:rPr lang="en-US" sz="2000" dirty="0"/>
            </a:br>
            <a:r>
              <a:rPr lang="en-US" sz="2000" dirty="0"/>
              <a:t>qRT-PCR of </a:t>
            </a:r>
            <a:r>
              <a:rPr lang="en-US" sz="2000" i="1" dirty="0"/>
              <a:t>BCR::ABL1 </a:t>
            </a:r>
            <a:r>
              <a:rPr lang="en-US" sz="2000" dirty="0"/>
              <a:t>mRNA levels extracted from peripheral blood</a:t>
            </a:r>
            <a:r>
              <a:rPr lang="en-US" sz="2000" baseline="30000" dirty="0"/>
              <a:t>1</a:t>
            </a:r>
            <a:endParaRPr lang="en-US" sz="2000" dirty="0"/>
          </a:p>
          <a:p>
            <a:pPr lvl="1"/>
            <a:r>
              <a:rPr lang="en-US" sz="1800" dirty="0"/>
              <a:t>Transcript levels quantified relative to control gene (eg, </a:t>
            </a:r>
            <a:r>
              <a:rPr lang="en-US" sz="1800" i="1" dirty="0"/>
              <a:t>ABL1</a:t>
            </a:r>
            <a:r>
              <a:rPr lang="en-US" sz="1800" dirty="0"/>
              <a:t>, </a:t>
            </a:r>
            <a:r>
              <a:rPr lang="en-US" sz="1800" i="1" dirty="0"/>
              <a:t>B2M</a:t>
            </a:r>
            <a:r>
              <a:rPr lang="en-US" sz="1800" dirty="0"/>
              <a:t>, </a:t>
            </a:r>
            <a:r>
              <a:rPr lang="en-US" sz="1800" i="1" dirty="0"/>
              <a:t>BCR, GUSB</a:t>
            </a:r>
            <a:r>
              <a:rPr lang="en-US" sz="1800" dirty="0"/>
              <a:t>), reported via International Scale</a:t>
            </a:r>
            <a:r>
              <a:rPr lang="en-US" sz="1800" baseline="30000" dirty="0"/>
              <a:t>2</a:t>
            </a:r>
            <a:endParaRPr lang="en-US" sz="1800" dirty="0"/>
          </a:p>
          <a:p>
            <a:r>
              <a:rPr lang="en-US" sz="2000" dirty="0"/>
              <a:t>Other molecular techniques</a:t>
            </a:r>
            <a:r>
              <a:rPr lang="en-US" sz="2000" baseline="30000" dirty="0"/>
              <a:t>1</a:t>
            </a:r>
            <a:endParaRPr lang="en-US" sz="2000" dirty="0"/>
          </a:p>
          <a:p>
            <a:pPr lvl="1"/>
            <a:r>
              <a:rPr lang="en-US" sz="1800" dirty="0"/>
              <a:t>Nested PCR: greater sensitivity than qRT-PCR, but more labor and time intensive</a:t>
            </a:r>
          </a:p>
          <a:p>
            <a:pPr lvl="1"/>
            <a:r>
              <a:rPr lang="en-US" sz="1800" dirty="0"/>
              <a:t>Multiplex PCR: can be used at diagnosis to detect atypical transcripts by identifying </a:t>
            </a:r>
            <a:br>
              <a:rPr lang="en-US" sz="1800" dirty="0"/>
            </a:br>
            <a:r>
              <a:rPr lang="en-US" sz="1800" i="1" dirty="0"/>
              <a:t>BCR::ABL1 </a:t>
            </a:r>
            <a:r>
              <a:rPr lang="en-US" sz="1800" dirty="0"/>
              <a:t>breakpoint</a:t>
            </a:r>
          </a:p>
          <a:p>
            <a:pPr lvl="1"/>
            <a:r>
              <a:rPr lang="en-US" sz="1800" dirty="0"/>
              <a:t>Digital and DNA-based PCR: improved sensitivity, but not broadly available</a:t>
            </a:r>
          </a:p>
          <a:p>
            <a:pPr lvl="1"/>
            <a:endParaRPr lang="en-US" sz="1800" dirty="0"/>
          </a:p>
          <a:p>
            <a:pPr lvl="1"/>
            <a:endParaRPr lang="en-US" sz="1800" dirty="0"/>
          </a:p>
          <a:p>
            <a:pPr lvl="1"/>
            <a:endParaRPr lang="en-US" sz="1800" dirty="0"/>
          </a:p>
          <a:p>
            <a:endParaRPr lang="en-US" sz="2000" dirty="0"/>
          </a:p>
          <a:p>
            <a:endParaRPr lang="en-US" sz="2000" dirty="0"/>
          </a:p>
        </p:txBody>
      </p:sp>
      <p:sp>
        <p:nvSpPr>
          <p:cNvPr id="4" name="Text Box 15">
            <a:extLst>
              <a:ext uri="{FF2B5EF4-FFF2-40B4-BE49-F238E27FC236}">
                <a16:creationId xmlns:a16="http://schemas.microsoft.com/office/drawing/2014/main" id="{BCFE9C2D-DB0E-40FE-AEE7-3E7612285486}"/>
              </a:ext>
            </a:extLst>
          </p:cNvPr>
          <p:cNvSpPr txBox="1">
            <a:spLocks noChangeArrowheads="1"/>
          </p:cNvSpPr>
          <p:nvPr/>
        </p:nvSpPr>
        <p:spPr bwMode="auto">
          <a:xfrm>
            <a:off x="412750" y="6388915"/>
            <a:ext cx="814439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Shanmuganathan. Hematology Am Soc Hematol Educ Program. 2018;2018:168. 2. Cross. Ann Hematol. 2015;94(suppl 2):S219.</a:t>
            </a:r>
          </a:p>
        </p:txBody>
      </p:sp>
      <p:graphicFrame>
        <p:nvGraphicFramePr>
          <p:cNvPr id="12" name="Group 3">
            <a:extLst>
              <a:ext uri="{FF2B5EF4-FFF2-40B4-BE49-F238E27FC236}">
                <a16:creationId xmlns:a16="http://schemas.microsoft.com/office/drawing/2014/main" id="{EB7DC576-6CF9-4009-BA51-7CB2F0810FCB}"/>
              </a:ext>
            </a:extLst>
          </p:cNvPr>
          <p:cNvGraphicFramePr>
            <a:graphicFrameLocks/>
          </p:cNvGraphicFramePr>
          <p:nvPr>
            <p:extLst>
              <p:ext uri="{D42A27DB-BD31-4B8C-83A1-F6EECF244321}">
                <p14:modId xmlns:p14="http://schemas.microsoft.com/office/powerpoint/2010/main" val="1707673938"/>
              </p:ext>
            </p:extLst>
          </p:nvPr>
        </p:nvGraphicFramePr>
        <p:xfrm>
          <a:off x="6132277" y="1540887"/>
          <a:ext cx="5640623" cy="4663488"/>
        </p:xfrm>
        <a:graphic>
          <a:graphicData uri="http://schemas.openxmlformats.org/drawingml/2006/table">
            <a:tbl>
              <a:tblPr/>
              <a:tblGrid>
                <a:gridCol w="5640623">
                  <a:extLst>
                    <a:ext uri="{9D8B030D-6E8A-4147-A177-3AD203B41FA5}">
                      <a16:colId xmlns:a16="http://schemas.microsoft.com/office/drawing/2014/main" val="20000"/>
                    </a:ext>
                  </a:extLst>
                </a:gridCol>
              </a:tblGrid>
              <a:tr h="371205">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Key Issues in Interlaboratory Standardization </a:t>
                      </a:r>
                      <a:br>
                        <a:rPr kumimoji="0" lang="en-GB" sz="1600" b="1" i="0" u="none" strike="noStrike" cap="none" normalizeH="0" baseline="0" dirty="0">
                          <a:ln>
                            <a:noFill/>
                          </a:ln>
                          <a:solidFill>
                            <a:schemeClr val="tx1"/>
                          </a:solidFill>
                          <a:effectLst/>
                          <a:latin typeface="Calibri" panose="020F0502020204030204" pitchFamily="34" charset="0"/>
                        </a:rPr>
                      </a:br>
                      <a:r>
                        <a:rPr kumimoji="0" lang="en-GB" sz="1600" b="1" i="0" u="none" strike="noStrike" cap="none" normalizeH="0" baseline="0" dirty="0">
                          <a:ln>
                            <a:noFill/>
                          </a:ln>
                          <a:solidFill>
                            <a:schemeClr val="tx1"/>
                          </a:solidFill>
                          <a:effectLst/>
                          <a:latin typeface="Calibri" panose="020F0502020204030204" pitchFamily="34" charset="0"/>
                        </a:rPr>
                        <a:t>of </a:t>
                      </a:r>
                      <a:r>
                        <a:rPr kumimoji="0" lang="en-GB" sz="1600" b="1" i="1" u="none" strike="noStrike" cap="none" normalizeH="0" baseline="0" dirty="0">
                          <a:ln>
                            <a:noFill/>
                          </a:ln>
                          <a:solidFill>
                            <a:schemeClr val="tx1"/>
                          </a:solidFill>
                          <a:effectLst/>
                          <a:latin typeface="Calibri" panose="020F0502020204030204" pitchFamily="34" charset="0"/>
                        </a:rPr>
                        <a:t>BCR::ABL1 </a:t>
                      </a:r>
                      <a:r>
                        <a:rPr kumimoji="0" lang="en-GB" sz="1600" b="1" i="0" u="none" strike="noStrike" cap="none" normalizeH="0" baseline="0" dirty="0">
                          <a:ln>
                            <a:noFill/>
                          </a:ln>
                          <a:solidFill>
                            <a:schemeClr val="tx1"/>
                          </a:solidFill>
                          <a:effectLst/>
                          <a:latin typeface="Calibri" panose="020F0502020204030204" pitchFamily="34" charset="0"/>
                        </a:rPr>
                        <a:t>Transcript Measurements</a:t>
                      </a:r>
                      <a:r>
                        <a:rPr kumimoji="0" lang="en-GB" sz="1600" b="1" i="0" u="none" strike="noStrike" cap="none" normalizeH="0" baseline="30000" dirty="0">
                          <a:ln>
                            <a:noFill/>
                          </a:ln>
                          <a:solidFill>
                            <a:schemeClr val="tx1"/>
                          </a:solidFill>
                          <a:effectLst/>
                          <a:latin typeface="Calibri" panose="020F0502020204030204" pitchFamily="34" charset="0"/>
                        </a:rPr>
                        <a:t>1,2</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6768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Causes of Interlaboratory Discrepancy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Different control genes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Different primers/probes or same gene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Sample quality/mRNA degradation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996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Strategies for Interlaboratory Standardization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Use International Scale</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Depends on predetermined conversion factors derived from sample exchange with reference laboratories </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or</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Kits/reagents calibrated to the WHO International Genetic Reference Panel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Validate qRT-PCR using established methodology (eg, Molecular Oncology Resource Committee of the College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of American Pathologists)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Perform quality assurance to monitor assay variability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and reject outliers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Perform replicate testing to reduce error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318630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val 40">
            <a:extLst>
              <a:ext uri="{FF2B5EF4-FFF2-40B4-BE49-F238E27FC236}">
                <a16:creationId xmlns:a16="http://schemas.microsoft.com/office/drawing/2014/main" id="{108F09B9-A761-4EF2-9005-05B2FBF1FA14}"/>
              </a:ext>
            </a:extLst>
          </p:cNvPr>
          <p:cNvSpPr/>
          <p:nvPr/>
        </p:nvSpPr>
        <p:spPr>
          <a:xfrm>
            <a:off x="4792759" y="2808591"/>
            <a:ext cx="2590796" cy="2280395"/>
          </a:xfrm>
          <a:prstGeom prst="ellipse">
            <a:avLst/>
          </a:prstGeom>
          <a:solidFill>
            <a:schemeClr val="tx2"/>
          </a:solidFill>
          <a:effectLst/>
        </p:spPr>
        <p:style>
          <a:lnRef idx="0">
            <a:schemeClr val="lt1">
              <a:hueOff val="0"/>
              <a:satOff val="0"/>
              <a:lumOff val="0"/>
              <a:alphaOff val="0"/>
            </a:schemeClr>
          </a:lnRef>
          <a:fillRef idx="1">
            <a:scrgbClr r="0" g="0" b="0"/>
          </a:fillRef>
          <a:effectRef idx="0">
            <a:scrgbClr r="0" g="0" b="0"/>
          </a:effectRef>
          <a:fontRef idx="minor">
            <a:schemeClr val="tx1"/>
          </a:fontRef>
        </p:style>
        <p:txBody>
          <a:bodyPr/>
          <a:lstStyle/>
          <a:p>
            <a:endParaRPr lang="en-US"/>
          </a:p>
        </p:txBody>
      </p:sp>
      <p:sp>
        <p:nvSpPr>
          <p:cNvPr id="14343" name="Title 1">
            <a:extLst>
              <a:ext uri="{FF2B5EF4-FFF2-40B4-BE49-F238E27FC236}">
                <a16:creationId xmlns:a16="http://schemas.microsoft.com/office/drawing/2014/main" id="{9D1A6743-9BD1-4CBA-AC0E-04C0B8A3A9B6}"/>
              </a:ext>
            </a:extLst>
          </p:cNvPr>
          <p:cNvSpPr>
            <a:spLocks noGrp="1"/>
          </p:cNvSpPr>
          <p:nvPr>
            <p:ph type="title"/>
          </p:nvPr>
        </p:nvSpPr>
        <p:spPr/>
        <p:txBody>
          <a:bodyPr/>
          <a:lstStyle/>
          <a:p>
            <a:r>
              <a:rPr lang="en-US" altLang="en-US" dirty="0"/>
              <a:t>Toxicity Spectrum of BCR::ABL1 Inhibitors in Adults</a:t>
            </a:r>
          </a:p>
        </p:txBody>
      </p:sp>
      <p:sp>
        <p:nvSpPr>
          <p:cNvPr id="37" name="Oval 36">
            <a:extLst>
              <a:ext uri="{FF2B5EF4-FFF2-40B4-BE49-F238E27FC236}">
                <a16:creationId xmlns:a16="http://schemas.microsoft.com/office/drawing/2014/main" id="{556A8E5D-DC2A-4D4D-874F-3E7B0FAC2FFC}"/>
              </a:ext>
            </a:extLst>
          </p:cNvPr>
          <p:cNvSpPr/>
          <p:nvPr/>
        </p:nvSpPr>
        <p:spPr bwMode="auto">
          <a:xfrm>
            <a:off x="2428746" y="2703697"/>
            <a:ext cx="2792413" cy="1389063"/>
          </a:xfrm>
          <a:prstGeom prst="ellipse">
            <a:avLst/>
          </a:prstGeom>
          <a:solidFill>
            <a:schemeClr val="accent6">
              <a:alpha val="50000"/>
            </a:schemeClr>
          </a:solidFill>
        </p:spPr>
        <p:style>
          <a:lnRef idx="0">
            <a:schemeClr val="lt1">
              <a:hueOff val="0"/>
              <a:satOff val="0"/>
              <a:lumOff val="0"/>
              <a:alphaOff val="0"/>
            </a:schemeClr>
          </a:lnRef>
          <a:fillRef idx="1">
            <a:scrgbClr r="0" g="0" b="0"/>
          </a:fillRef>
          <a:effectRef idx="0">
            <a:schemeClr val="accent3">
              <a:alpha val="50000"/>
              <a:hueOff val="3792336"/>
              <a:satOff val="-29713"/>
              <a:lumOff val="-8433"/>
              <a:alphaOff val="0"/>
            </a:schemeClr>
          </a:effectRef>
          <a:fontRef idx="minor">
            <a:schemeClr val="tx1"/>
          </a:fontRef>
        </p:style>
        <p:txBody>
          <a:bodyPr/>
          <a:lstStyle/>
          <a:p>
            <a:endParaRPr lang="en-US"/>
          </a:p>
        </p:txBody>
      </p:sp>
      <p:sp>
        <p:nvSpPr>
          <p:cNvPr id="38" name="Oval 4">
            <a:extLst>
              <a:ext uri="{FF2B5EF4-FFF2-40B4-BE49-F238E27FC236}">
                <a16:creationId xmlns:a16="http://schemas.microsoft.com/office/drawing/2014/main" id="{37DEEEA1-0B33-4740-A2E4-05746D1ED044}"/>
              </a:ext>
            </a:extLst>
          </p:cNvPr>
          <p:cNvSpPr/>
          <p:nvPr/>
        </p:nvSpPr>
        <p:spPr bwMode="auto">
          <a:xfrm>
            <a:off x="2439042" y="2907120"/>
            <a:ext cx="2762763" cy="982217"/>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Nilotinib</a:t>
            </a:r>
          </a:p>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Pancreatic enzyme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Symbol"/>
              </a:rPr>
              <a: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indirect hyperbilirubinemia,</a:t>
            </a:r>
          </a:p>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QT prolongation</a:t>
            </a:r>
          </a:p>
        </p:txBody>
      </p:sp>
      <p:sp>
        <p:nvSpPr>
          <p:cNvPr id="42" name="Oval 4">
            <a:extLst>
              <a:ext uri="{FF2B5EF4-FFF2-40B4-BE49-F238E27FC236}">
                <a16:creationId xmlns:a16="http://schemas.microsoft.com/office/drawing/2014/main" id="{42EDF646-E5D9-4556-8897-FF4CF434BAC6}"/>
              </a:ext>
            </a:extLst>
          </p:cNvPr>
          <p:cNvSpPr/>
          <p:nvPr/>
        </p:nvSpPr>
        <p:spPr>
          <a:xfrm>
            <a:off x="5182469" y="3174112"/>
            <a:ext cx="1831968" cy="1612483"/>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22860" tIns="22860" rIns="22860" bIns="22860" spcCol="1270" anchor="ctr"/>
          <a:lstStyle/>
          <a:p>
            <a:pPr marL="0" marR="0" lvl="0" indent="0" algn="ctr" defTabSz="800100" rtl="0" eaLnBrk="1" fontAlgn="base" latinLnBrk="0" hangingPunct="1">
              <a:lnSpc>
                <a:spcPct val="100000"/>
              </a:lnSpc>
              <a:spcBef>
                <a:spcPct val="0"/>
              </a:spcBef>
              <a:spcAft>
                <a:spcPct val="3500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Common Effects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Myelosuppression</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Transaminase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Symbol"/>
              </a:rPr>
              <a:t></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Symbol"/>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Wingdings"/>
                <a:cs typeface="Calibri" panose="020F0502020204030204" pitchFamily="34" charset="0"/>
              </a:rPr>
              <a:t>Electrolyte Δ</a:t>
            </a:r>
          </a:p>
        </p:txBody>
      </p:sp>
      <p:sp>
        <p:nvSpPr>
          <p:cNvPr id="49" name="Oval 48">
            <a:extLst>
              <a:ext uri="{FF2B5EF4-FFF2-40B4-BE49-F238E27FC236}">
                <a16:creationId xmlns:a16="http://schemas.microsoft.com/office/drawing/2014/main" id="{28A7A345-88C0-4A43-A5D3-200674EF1D95}"/>
              </a:ext>
            </a:extLst>
          </p:cNvPr>
          <p:cNvSpPr/>
          <p:nvPr/>
        </p:nvSpPr>
        <p:spPr bwMode="auto">
          <a:xfrm>
            <a:off x="6953931" y="2674456"/>
            <a:ext cx="2790825" cy="1389062"/>
          </a:xfrm>
          <a:prstGeom prst="ellipse">
            <a:avLst/>
          </a:prstGeom>
          <a:solidFill>
            <a:srgbClr val="00B0F0">
              <a:alpha val="58000"/>
            </a:srgbClr>
          </a:solidFill>
        </p:spPr>
        <p:style>
          <a:lnRef idx="0">
            <a:schemeClr val="lt1">
              <a:hueOff val="0"/>
              <a:satOff val="0"/>
              <a:lumOff val="0"/>
              <a:alphaOff val="0"/>
            </a:schemeClr>
          </a:lnRef>
          <a:fillRef idx="1">
            <a:scrgbClr r="0" g="0" b="0"/>
          </a:fillRef>
          <a:effectRef idx="0">
            <a:schemeClr val="accent3">
              <a:alpha val="50000"/>
              <a:hueOff val="2275402"/>
              <a:satOff val="-17828"/>
              <a:lumOff val="-5060"/>
              <a:alphaOff val="0"/>
            </a:schemeClr>
          </a:effectRef>
          <a:fontRef idx="minor">
            <a:schemeClr val="tx1"/>
          </a:fontRef>
        </p:style>
        <p:txBody>
          <a:bodyPr/>
          <a:lstStyle/>
          <a:p>
            <a:endParaRPr lang="en-US"/>
          </a:p>
        </p:txBody>
      </p:sp>
      <p:sp>
        <p:nvSpPr>
          <p:cNvPr id="50" name="Oval 4">
            <a:extLst>
              <a:ext uri="{FF2B5EF4-FFF2-40B4-BE49-F238E27FC236}">
                <a16:creationId xmlns:a16="http://schemas.microsoft.com/office/drawing/2014/main" id="{FCDF1446-0E38-44E2-AD1A-28E4E472E78E}"/>
              </a:ext>
            </a:extLst>
          </p:cNvPr>
          <p:cNvSpPr/>
          <p:nvPr/>
        </p:nvSpPr>
        <p:spPr bwMode="auto">
          <a:xfrm>
            <a:off x="7362639" y="2868644"/>
            <a:ext cx="1973410" cy="982216"/>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Dasatinib</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622300" rtl="0" eaLnBrk="1" fontAlgn="base"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Pleural/pericardial effusions,</a:t>
            </a:r>
          </a:p>
          <a:p>
            <a:pPr marL="0" marR="0" lvl="0" indent="0" algn="ctr" defTabSz="622300" rtl="0" eaLnBrk="1" fontAlgn="base"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bleeding risk</a:t>
            </a:r>
          </a:p>
        </p:txBody>
      </p:sp>
      <p:sp>
        <p:nvSpPr>
          <p:cNvPr id="33" name="Oval 32">
            <a:extLst>
              <a:ext uri="{FF2B5EF4-FFF2-40B4-BE49-F238E27FC236}">
                <a16:creationId xmlns:a16="http://schemas.microsoft.com/office/drawing/2014/main" id="{AA85517F-B912-4DEB-92A6-BA77016B6C12}"/>
              </a:ext>
            </a:extLst>
          </p:cNvPr>
          <p:cNvSpPr/>
          <p:nvPr/>
        </p:nvSpPr>
        <p:spPr bwMode="auto">
          <a:xfrm>
            <a:off x="2836793" y="4169861"/>
            <a:ext cx="2792413" cy="1409377"/>
          </a:xfrm>
          <a:prstGeom prst="ellipse">
            <a:avLst/>
          </a:prstGeom>
          <a:solidFill>
            <a:schemeClr val="accent4">
              <a:alpha val="50000"/>
            </a:schemeClr>
          </a:solidFill>
        </p:spPr>
        <p:style>
          <a:lnRef idx="0">
            <a:schemeClr val="lt1">
              <a:hueOff val="0"/>
              <a:satOff val="0"/>
              <a:lumOff val="0"/>
              <a:alphaOff val="0"/>
            </a:schemeClr>
          </a:lnRef>
          <a:fillRef idx="1">
            <a:scrgbClr r="0" g="0" b="0"/>
          </a:fillRef>
          <a:effectRef idx="0">
            <a:schemeClr val="accent3">
              <a:alpha val="50000"/>
              <a:hueOff val="3033869"/>
              <a:satOff val="-23770"/>
              <a:lumOff val="-6746"/>
              <a:alphaOff val="0"/>
            </a:schemeClr>
          </a:effectRef>
          <a:fontRef idx="minor">
            <a:schemeClr val="tx1"/>
          </a:fontRef>
        </p:style>
        <p:txBody>
          <a:bodyPr/>
          <a:lstStyle/>
          <a:p>
            <a:endParaRPr lang="en-US"/>
          </a:p>
        </p:txBody>
      </p:sp>
      <p:sp>
        <p:nvSpPr>
          <p:cNvPr id="34" name="Oval 4">
            <a:extLst>
              <a:ext uri="{FF2B5EF4-FFF2-40B4-BE49-F238E27FC236}">
                <a16:creationId xmlns:a16="http://schemas.microsoft.com/office/drawing/2014/main" id="{E4AE3092-089F-45D6-8376-54F0518F5272}"/>
              </a:ext>
            </a:extLst>
          </p:cNvPr>
          <p:cNvSpPr/>
          <p:nvPr/>
        </p:nvSpPr>
        <p:spPr bwMode="auto">
          <a:xfrm>
            <a:off x="2898908" y="4169517"/>
            <a:ext cx="2549118" cy="1274192"/>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Ponatinib</a:t>
            </a:r>
          </a:p>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HTN, arterial ischemia, pancreatic enzyme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Symbol"/>
              </a:rPr>
              <a:t>, abdominal pain</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0" name="Oval 19">
            <a:extLst>
              <a:ext uri="{FF2B5EF4-FFF2-40B4-BE49-F238E27FC236}">
                <a16:creationId xmlns:a16="http://schemas.microsoft.com/office/drawing/2014/main" id="{F7595060-60D9-4A93-AFEE-71203B193F60}"/>
              </a:ext>
            </a:extLst>
          </p:cNvPr>
          <p:cNvSpPr/>
          <p:nvPr/>
        </p:nvSpPr>
        <p:spPr bwMode="auto">
          <a:xfrm>
            <a:off x="4542538" y="1600200"/>
            <a:ext cx="3106925" cy="1508125"/>
          </a:xfrm>
          <a:prstGeom prst="ellipse">
            <a:avLst/>
          </a:prstGeom>
          <a:solidFill>
            <a:schemeClr val="accent3">
              <a:alpha val="50000"/>
            </a:schemeClr>
          </a:solidFill>
          <a:ln>
            <a:noFill/>
          </a:ln>
        </p:spPr>
        <p:style>
          <a:lnRef idx="0">
            <a:schemeClr val="lt1">
              <a:hueOff val="0"/>
              <a:satOff val="0"/>
              <a:lumOff val="0"/>
              <a:alphaOff val="0"/>
            </a:schemeClr>
          </a:lnRef>
          <a:fillRef idx="1">
            <a:scrgbClr r="0" g="0" b="0"/>
          </a:fillRef>
          <a:effectRef idx="0">
            <a:schemeClr val="accent3">
              <a:alpha val="50000"/>
              <a:hueOff val="758467"/>
              <a:satOff val="-5943"/>
              <a:lumOff val="-1687"/>
              <a:alphaOff val="0"/>
            </a:schemeClr>
          </a:effectRef>
          <a:fontRef idx="minor">
            <a:schemeClr val="tx1"/>
          </a:fontRef>
        </p:style>
        <p:txBody>
          <a:bodyPr/>
          <a:lstStyle/>
          <a:p>
            <a:endParaRPr lang="en-US"/>
          </a:p>
        </p:txBody>
      </p:sp>
      <p:sp>
        <p:nvSpPr>
          <p:cNvPr id="30" name="Oval 4">
            <a:extLst>
              <a:ext uri="{FF2B5EF4-FFF2-40B4-BE49-F238E27FC236}">
                <a16:creationId xmlns:a16="http://schemas.microsoft.com/office/drawing/2014/main" id="{6CF79617-1516-4A34-8A85-8CB4C0959D9C}"/>
              </a:ext>
            </a:extLst>
          </p:cNvPr>
          <p:cNvSpPr/>
          <p:nvPr/>
        </p:nvSpPr>
        <p:spPr bwMode="auto">
          <a:xfrm>
            <a:off x="4546307" y="1603644"/>
            <a:ext cx="3103579" cy="1291946"/>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Imatinib</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Edema/fluid retention,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myalgia,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Wingdings"/>
                <a:cs typeface="Calibri" panose="020F0502020204030204" pitchFamily="34" charset="0"/>
              </a:rPr>
              <a:t>hypophosphatemia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Symbol"/>
              </a:rPr>
              <a: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Wingdings"/>
                <a:cs typeface="Calibri" panose="020F0502020204030204" pitchFamily="34" charset="0"/>
              </a:rPr>
              <a:t>,</a:t>
            </a:r>
          </a:p>
          <a:p>
            <a:pPr marL="0" marR="0" lvl="0" indent="0" algn="ctr" defTabSz="6223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Wingdings"/>
                <a:cs typeface="Calibri" panose="020F0502020204030204" pitchFamily="34" charset="0"/>
              </a:rPr>
              <a:t>GI effects (diarrhea, nausea)</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CB755BEC-D494-4DA9-92C5-C22F31858372}"/>
              </a:ext>
            </a:extLst>
          </p:cNvPr>
          <p:cNvSpPr/>
          <p:nvPr/>
        </p:nvSpPr>
        <p:spPr>
          <a:xfrm>
            <a:off x="434286" y="6371808"/>
            <a:ext cx="4865499" cy="276999"/>
          </a:xfrm>
          <a:prstGeom prst="rect">
            <a:avLst/>
          </a:prstGeom>
        </p:spPr>
        <p:txBody>
          <a:bodyPr wrap="none">
            <a:spAutoFit/>
          </a:bodyPr>
          <a:lstStyle/>
          <a:p>
            <a:r>
              <a:rPr lang="en-US" altLang="en-US" sz="1200" b="0" spc="-10" dirty="0">
                <a:solidFill>
                  <a:schemeClr val="bg2"/>
                </a:solidFill>
                <a:latin typeface="Calibri" panose="020F0502020204030204" pitchFamily="34" charset="0"/>
              </a:rPr>
              <a:t>Asciminib PI. Bosutinib PI. Dasatinib PI. Imatinib PI. Nilotinib PI. Ponatinib PI. </a:t>
            </a:r>
            <a:endParaRPr lang="en-US" sz="1200" dirty="0"/>
          </a:p>
        </p:txBody>
      </p:sp>
      <p:grpSp>
        <p:nvGrpSpPr>
          <p:cNvPr id="19" name="Group 18">
            <a:extLst>
              <a:ext uri="{FF2B5EF4-FFF2-40B4-BE49-F238E27FC236}">
                <a16:creationId xmlns:a16="http://schemas.microsoft.com/office/drawing/2014/main" id="{B9774904-9577-4550-B50E-9555E9B94D34}"/>
              </a:ext>
            </a:extLst>
          </p:cNvPr>
          <p:cNvGrpSpPr/>
          <p:nvPr/>
        </p:nvGrpSpPr>
        <p:grpSpPr>
          <a:xfrm>
            <a:off x="9392911" y="6207927"/>
            <a:ext cx="2488502" cy="454909"/>
            <a:chOff x="9392911" y="6207927"/>
            <a:chExt cx="2488502" cy="454909"/>
          </a:xfrm>
        </p:grpSpPr>
        <p:pic>
          <p:nvPicPr>
            <p:cNvPr id="24" name="Picture 23" descr="A picture containing text, ax, wheel&#10;&#10;Description automatically generated">
              <a:extLst>
                <a:ext uri="{FF2B5EF4-FFF2-40B4-BE49-F238E27FC236}">
                  <a16:creationId xmlns:a16="http://schemas.microsoft.com/office/drawing/2014/main" id="{1C10CB67-C1D9-4D39-AFB6-672CBE071B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5" name="Rectangle 24">
              <a:extLst>
                <a:ext uri="{FF2B5EF4-FFF2-40B4-BE49-F238E27FC236}">
                  <a16:creationId xmlns:a16="http://schemas.microsoft.com/office/drawing/2014/main" id="{5341BD67-62C4-4996-866E-C5035186EE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6" name="Oval 25">
            <a:extLst>
              <a:ext uri="{FF2B5EF4-FFF2-40B4-BE49-F238E27FC236}">
                <a16:creationId xmlns:a16="http://schemas.microsoft.com/office/drawing/2014/main" id="{1FC279F6-C18C-44B4-866D-6F649C2B6C20}"/>
              </a:ext>
            </a:extLst>
          </p:cNvPr>
          <p:cNvSpPr/>
          <p:nvPr/>
        </p:nvSpPr>
        <p:spPr bwMode="auto">
          <a:xfrm>
            <a:off x="4681425" y="4863352"/>
            <a:ext cx="2829150" cy="1389063"/>
          </a:xfrm>
          <a:prstGeom prst="ellipse">
            <a:avLst/>
          </a:prstGeom>
          <a:solidFill>
            <a:schemeClr val="accent5">
              <a:alpha val="58000"/>
            </a:schemeClr>
          </a:solidFill>
        </p:spPr>
        <p:style>
          <a:lnRef idx="0">
            <a:schemeClr val="lt1">
              <a:hueOff val="0"/>
              <a:satOff val="0"/>
              <a:lumOff val="0"/>
              <a:alphaOff val="0"/>
            </a:schemeClr>
          </a:lnRef>
          <a:fillRef idx="1">
            <a:scrgbClr r="0" g="0" b="0"/>
          </a:fillRef>
          <a:effectRef idx="0">
            <a:schemeClr val="accent3">
              <a:alpha val="50000"/>
              <a:hueOff val="1516934"/>
              <a:satOff val="-11885"/>
              <a:lumOff val="-3373"/>
              <a:alphaOff val="0"/>
            </a:schemeClr>
          </a:effectRef>
          <a:fontRef idx="minor">
            <a:schemeClr val="tx1"/>
          </a:fontRef>
        </p:style>
        <p:txBody>
          <a:bodyPr/>
          <a:lstStyle/>
          <a:p>
            <a:endParaRPr lang="en-US"/>
          </a:p>
        </p:txBody>
      </p:sp>
      <p:sp>
        <p:nvSpPr>
          <p:cNvPr id="27" name="Oval 4">
            <a:extLst>
              <a:ext uri="{FF2B5EF4-FFF2-40B4-BE49-F238E27FC236}">
                <a16:creationId xmlns:a16="http://schemas.microsoft.com/office/drawing/2014/main" id="{C664875F-33AB-4AE0-B6A7-D896FE53994D}"/>
              </a:ext>
            </a:extLst>
          </p:cNvPr>
          <p:cNvSpPr/>
          <p:nvPr/>
        </p:nvSpPr>
        <p:spPr bwMode="auto">
          <a:xfrm>
            <a:off x="4907830" y="5088129"/>
            <a:ext cx="2590797" cy="982217"/>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Asciminib</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622300" rtl="0" eaLnBrk="1" fontAlgn="base" latinLnBrk="0" hangingPunct="1">
              <a:lnSpc>
                <a:spcPct val="90000"/>
              </a:lnSpc>
              <a:spcBef>
                <a:spcPct val="0"/>
              </a:spcBef>
              <a:spcAft>
                <a:spcPts val="0"/>
              </a:spcAft>
              <a:buClrTx/>
              <a:buSzTx/>
              <a:buFontTx/>
              <a:buNone/>
              <a:tabLst/>
              <a:defRPr/>
            </a:pPr>
            <a:r>
              <a:rPr lang="en-US" sz="1600" b="0" dirty="0">
                <a:solidFill>
                  <a:srgbClr val="000000"/>
                </a:solidFill>
                <a:latin typeface="Calibri" panose="020F0502020204030204" pitchFamily="34" charset="0"/>
                <a:cs typeface="Calibri" panose="020F0502020204030204" pitchFamily="34" charset="0"/>
              </a:rPr>
              <a:t>L</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ipase and amylase elevation </a:t>
            </a:r>
          </a:p>
        </p:txBody>
      </p:sp>
      <p:sp>
        <p:nvSpPr>
          <p:cNvPr id="32" name="Oval 31">
            <a:extLst>
              <a:ext uri="{FF2B5EF4-FFF2-40B4-BE49-F238E27FC236}">
                <a16:creationId xmlns:a16="http://schemas.microsoft.com/office/drawing/2014/main" id="{4E560535-414C-40DA-B203-0E93134CE748}"/>
              </a:ext>
            </a:extLst>
          </p:cNvPr>
          <p:cNvSpPr/>
          <p:nvPr/>
        </p:nvSpPr>
        <p:spPr bwMode="auto">
          <a:xfrm>
            <a:off x="6652247" y="4178019"/>
            <a:ext cx="2829150" cy="1389063"/>
          </a:xfrm>
          <a:prstGeom prst="ellipse">
            <a:avLst/>
          </a:prstGeom>
          <a:solidFill>
            <a:srgbClr val="015873">
              <a:alpha val="58000"/>
            </a:srgbClr>
          </a:solidFill>
        </p:spPr>
        <p:style>
          <a:lnRef idx="0">
            <a:schemeClr val="lt1">
              <a:hueOff val="0"/>
              <a:satOff val="0"/>
              <a:lumOff val="0"/>
              <a:alphaOff val="0"/>
            </a:schemeClr>
          </a:lnRef>
          <a:fillRef idx="1">
            <a:scrgbClr r="0" g="0" b="0"/>
          </a:fillRef>
          <a:effectRef idx="0">
            <a:schemeClr val="accent3">
              <a:alpha val="50000"/>
              <a:hueOff val="1516934"/>
              <a:satOff val="-11885"/>
              <a:lumOff val="-3373"/>
              <a:alphaOff val="0"/>
            </a:schemeClr>
          </a:effectRef>
          <a:fontRef idx="minor">
            <a:schemeClr val="tx1"/>
          </a:fontRef>
        </p:style>
        <p:txBody>
          <a:bodyPr/>
          <a:lstStyle/>
          <a:p>
            <a:endParaRPr lang="en-US"/>
          </a:p>
        </p:txBody>
      </p:sp>
      <p:sp>
        <p:nvSpPr>
          <p:cNvPr id="35" name="Oval 4">
            <a:extLst>
              <a:ext uri="{FF2B5EF4-FFF2-40B4-BE49-F238E27FC236}">
                <a16:creationId xmlns:a16="http://schemas.microsoft.com/office/drawing/2014/main" id="{C206BCD8-774E-4776-8B23-8F138FFCBAF9}"/>
              </a:ext>
            </a:extLst>
          </p:cNvPr>
          <p:cNvSpPr/>
          <p:nvPr/>
        </p:nvSpPr>
        <p:spPr bwMode="auto">
          <a:xfrm>
            <a:off x="6772828" y="4383489"/>
            <a:ext cx="2636563" cy="982217"/>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marL="0" marR="0" lvl="0" indent="0" algn="ctr" defTabSz="622300" rtl="0" eaLnBrk="1" fontAlgn="base"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Bosutinib</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622300" rtl="0" eaLnBrk="1" fontAlgn="base"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Diarrhea/nausea/emesis,</a:t>
            </a:r>
          </a:p>
          <a:p>
            <a:pPr marL="0" marR="0" lvl="0" indent="0" algn="ctr" defTabSz="622300" rtl="0" eaLnBrk="1" fontAlgn="base"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rash, and elevated transaminase</a:t>
            </a:r>
          </a:p>
        </p:txBody>
      </p:sp>
    </p:spTree>
    <p:extLst>
      <p:ext uri="{BB962C8B-B14F-4D97-AF65-F5344CB8AC3E}">
        <p14:creationId xmlns:p14="http://schemas.microsoft.com/office/powerpoint/2010/main" val="772816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F999D-B287-4E3D-845B-5F2C78BA0170}"/>
              </a:ext>
            </a:extLst>
          </p:cNvPr>
          <p:cNvSpPr>
            <a:spLocks noGrp="1"/>
          </p:cNvSpPr>
          <p:nvPr>
            <p:ph type="title"/>
          </p:nvPr>
        </p:nvSpPr>
        <p:spPr/>
        <p:txBody>
          <a:bodyPr/>
          <a:lstStyle/>
          <a:p>
            <a:r>
              <a:rPr lang="en-US" dirty="0"/>
              <a:t>Select Clinically Relevant AE with TKIs and STAMP Inhibitor in CML</a:t>
            </a:r>
            <a:endParaRPr lang="en-US" b="0" dirty="0"/>
          </a:p>
        </p:txBody>
      </p:sp>
      <p:graphicFrame>
        <p:nvGraphicFramePr>
          <p:cNvPr id="4" name="Content Placeholder 3">
            <a:extLst>
              <a:ext uri="{FF2B5EF4-FFF2-40B4-BE49-F238E27FC236}">
                <a16:creationId xmlns:a16="http://schemas.microsoft.com/office/drawing/2014/main" id="{0EB099AD-E395-441E-BF94-7D9ECDD2BA93}"/>
              </a:ext>
            </a:extLst>
          </p:cNvPr>
          <p:cNvGraphicFramePr>
            <a:graphicFrameLocks noGrp="1"/>
          </p:cNvGraphicFramePr>
          <p:nvPr>
            <p:ph idx="4294967295"/>
            <p:extLst>
              <p:ext uri="{D42A27DB-BD31-4B8C-83A1-F6EECF244321}">
                <p14:modId xmlns:p14="http://schemas.microsoft.com/office/powerpoint/2010/main" val="3208758248"/>
              </p:ext>
            </p:extLst>
          </p:nvPr>
        </p:nvGraphicFramePr>
        <p:xfrm>
          <a:off x="717550" y="1619112"/>
          <a:ext cx="10790248" cy="3017520"/>
        </p:xfrm>
        <a:graphic>
          <a:graphicData uri="http://schemas.openxmlformats.org/drawingml/2006/table">
            <a:tbl>
              <a:tblPr firstRow="1" bandRow="1">
                <a:tableStyleId>{93296810-A885-4BE3-A3E7-6D5BEEA58F35}</a:tableStyleId>
              </a:tblPr>
              <a:tblGrid>
                <a:gridCol w="4034614">
                  <a:extLst>
                    <a:ext uri="{9D8B030D-6E8A-4147-A177-3AD203B41FA5}">
                      <a16:colId xmlns:a16="http://schemas.microsoft.com/office/drawing/2014/main" val="1138634984"/>
                    </a:ext>
                  </a:extLst>
                </a:gridCol>
                <a:gridCol w="1125939">
                  <a:extLst>
                    <a:ext uri="{9D8B030D-6E8A-4147-A177-3AD203B41FA5}">
                      <a16:colId xmlns:a16="http://schemas.microsoft.com/office/drawing/2014/main" val="3699894290"/>
                    </a:ext>
                  </a:extLst>
                </a:gridCol>
                <a:gridCol w="1125939">
                  <a:extLst>
                    <a:ext uri="{9D8B030D-6E8A-4147-A177-3AD203B41FA5}">
                      <a16:colId xmlns:a16="http://schemas.microsoft.com/office/drawing/2014/main" val="4188984686"/>
                    </a:ext>
                  </a:extLst>
                </a:gridCol>
                <a:gridCol w="1125939">
                  <a:extLst>
                    <a:ext uri="{9D8B030D-6E8A-4147-A177-3AD203B41FA5}">
                      <a16:colId xmlns:a16="http://schemas.microsoft.com/office/drawing/2014/main" val="409969798"/>
                    </a:ext>
                  </a:extLst>
                </a:gridCol>
                <a:gridCol w="1125939">
                  <a:extLst>
                    <a:ext uri="{9D8B030D-6E8A-4147-A177-3AD203B41FA5}">
                      <a16:colId xmlns:a16="http://schemas.microsoft.com/office/drawing/2014/main" val="2053276395"/>
                    </a:ext>
                  </a:extLst>
                </a:gridCol>
                <a:gridCol w="1125939">
                  <a:extLst>
                    <a:ext uri="{9D8B030D-6E8A-4147-A177-3AD203B41FA5}">
                      <a16:colId xmlns:a16="http://schemas.microsoft.com/office/drawing/2014/main" val="3873904002"/>
                    </a:ext>
                  </a:extLst>
                </a:gridCol>
                <a:gridCol w="1125939">
                  <a:extLst>
                    <a:ext uri="{9D8B030D-6E8A-4147-A177-3AD203B41FA5}">
                      <a16:colId xmlns:a16="http://schemas.microsoft.com/office/drawing/2014/main" val="4145418709"/>
                    </a:ext>
                  </a:extLst>
                </a:gridCol>
              </a:tblGrid>
              <a:tr h="304657">
                <a:tc>
                  <a:txBody>
                    <a:bodyPr/>
                    <a:lstStyle/>
                    <a:p>
                      <a:r>
                        <a:rPr lang="en-US" sz="1600" dirty="0">
                          <a:latin typeface="Calibri" panose="020F0502020204030204" pitchFamily="34" charset="0"/>
                        </a:rPr>
                        <a:t>Adverse Event,  </a:t>
                      </a:r>
                      <a:r>
                        <a:rPr lang="en-US" sz="1600" b="0" dirty="0">
                          <a:latin typeface="Calibri" panose="020F0502020204030204" pitchFamily="34" charset="0"/>
                        </a:rPr>
                        <a:t>All Grades/Grade ≥3,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rPr>
                        <a:t>Imatinib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rPr>
                        <a:t>Bosutinib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err="1">
                          <a:latin typeface="Calibri" panose="020F0502020204030204" pitchFamily="34" charset="0"/>
                        </a:rPr>
                        <a:t>Dasatinib</a:t>
                      </a:r>
                      <a:endParaRPr lang="en-US" sz="1600" dirty="0">
                        <a:latin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rPr>
                        <a:t>Nilotinib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rPr>
                        <a:t>Ponatinib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err="1">
                          <a:latin typeface="Calibri" panose="020F0502020204030204" pitchFamily="34" charset="0"/>
                        </a:rPr>
                        <a:t>Asciminib</a:t>
                      </a:r>
                      <a:endParaRPr lang="en-US" sz="1600" dirty="0">
                        <a:latin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39923311"/>
                  </a:ext>
                </a:extLst>
              </a:tr>
              <a:tr h="304657">
                <a:tc>
                  <a:txBody>
                    <a:bodyPr/>
                    <a:lstStyle/>
                    <a:p>
                      <a:r>
                        <a:rPr lang="en-US" sz="1600" dirty="0">
                          <a:solidFill>
                            <a:schemeClr val="bg1"/>
                          </a:solidFill>
                          <a:latin typeface="Calibri" panose="020F0502020204030204" pitchFamily="34" charset="0"/>
                        </a:rPr>
                        <a:t>URTI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21.2/0.2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27/1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17/&lt;1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14/1.1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Calibri" panose="020F0502020204030204" pitchFamily="34" charset="0"/>
                        </a:rPr>
                        <a:t>26/0.6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70956679"/>
                  </a:ext>
                </a:extLst>
              </a:tr>
              <a:tr h="304657">
                <a:tc>
                  <a:txBody>
                    <a:bodyPr/>
                    <a:lstStyle/>
                    <a:p>
                      <a:r>
                        <a:rPr lang="en-US" sz="1600" dirty="0">
                          <a:solidFill>
                            <a:schemeClr val="bg1"/>
                          </a:solidFill>
                          <a:latin typeface="Calibri" panose="020F0502020204030204" pitchFamily="34" charset="0"/>
                        </a:rPr>
                        <a:t>Musculoskeletal pain or Arthralgia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1" dirty="0">
                          <a:solidFill>
                            <a:schemeClr val="bg1"/>
                          </a:solidFill>
                          <a:latin typeface="Calibri" panose="020F0502020204030204" pitchFamily="34" charset="0"/>
                        </a:rPr>
                        <a:t>47/5.4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18/1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22/2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22/&lt;1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11/1.5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1" dirty="0">
                          <a:solidFill>
                            <a:schemeClr val="bg1"/>
                          </a:solidFill>
                          <a:latin typeface="Calibri" panose="020F0502020204030204" pitchFamily="34" charset="0"/>
                        </a:rPr>
                        <a:t>24/2.6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32360874"/>
                  </a:ext>
                </a:extLst>
              </a:tr>
              <a:tr h="304657">
                <a:tc>
                  <a:txBody>
                    <a:bodyPr/>
                    <a:lstStyle/>
                    <a:p>
                      <a:r>
                        <a:rPr lang="en-US" sz="1600" dirty="0">
                          <a:solidFill>
                            <a:schemeClr val="bg1"/>
                          </a:solidFill>
                          <a:latin typeface="Calibri" panose="020F0502020204030204" pitchFamily="34" charset="0"/>
                        </a:rPr>
                        <a:t>Headache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u="none" dirty="0">
                          <a:solidFill>
                            <a:schemeClr val="bg1"/>
                          </a:solidFill>
                          <a:latin typeface="Calibri" panose="020F0502020204030204" pitchFamily="34" charset="0"/>
                        </a:rPr>
                        <a:t>37/0.5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22/1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33/1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1" u="none" dirty="0">
                          <a:solidFill>
                            <a:schemeClr val="bg1"/>
                          </a:solidFill>
                          <a:latin typeface="Calibri" panose="020F0502020204030204" pitchFamily="34" charset="0"/>
                        </a:rPr>
                        <a:t>32/3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43/3.3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21/1.9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12958964"/>
                  </a:ext>
                </a:extLst>
              </a:tr>
              <a:tr h="304657">
                <a:tc>
                  <a:txBody>
                    <a:bodyPr/>
                    <a:lstStyle/>
                    <a:p>
                      <a:r>
                        <a:rPr lang="en-US" sz="1600" dirty="0">
                          <a:solidFill>
                            <a:schemeClr val="bg1"/>
                          </a:solidFill>
                          <a:latin typeface="Calibri" panose="020F0502020204030204" pitchFamily="34" charset="0"/>
                        </a:rPr>
                        <a:t>Rash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1" dirty="0">
                          <a:solidFill>
                            <a:schemeClr val="bg1"/>
                          </a:solidFill>
                          <a:latin typeface="Calibri" panose="020F0502020204030204" pitchFamily="34" charset="0"/>
                        </a:rPr>
                        <a:t>40/2.9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1" dirty="0">
                          <a:solidFill>
                            <a:schemeClr val="bg1"/>
                          </a:solidFill>
                          <a:latin typeface="Calibri" panose="020F0502020204030204" pitchFamily="34" charset="0"/>
                        </a:rPr>
                        <a:t>40/2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18/2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1" dirty="0">
                          <a:solidFill>
                            <a:schemeClr val="bg1"/>
                          </a:solidFill>
                          <a:latin typeface="Calibri" panose="020F0502020204030204" pitchFamily="34" charset="0"/>
                        </a:rPr>
                        <a:t>40/2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1" dirty="0">
                          <a:solidFill>
                            <a:schemeClr val="bg1"/>
                          </a:solidFill>
                          <a:latin typeface="Calibri" panose="020F0502020204030204" pitchFamily="34" charset="0"/>
                        </a:rPr>
                        <a:t>75/9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18/0.6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32428121"/>
                  </a:ext>
                </a:extLst>
              </a:tr>
              <a:tr h="304657">
                <a:tc>
                  <a:txBody>
                    <a:bodyPr/>
                    <a:lstStyle/>
                    <a:p>
                      <a:r>
                        <a:rPr lang="en-US" sz="1600" dirty="0">
                          <a:solidFill>
                            <a:schemeClr val="bg1"/>
                          </a:solidFill>
                          <a:latin typeface="Calibri" panose="020F0502020204030204" pitchFamily="34" charset="0"/>
                        </a:rPr>
                        <a:t>Diarrhea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1" dirty="0">
                          <a:solidFill>
                            <a:schemeClr val="bg1"/>
                          </a:solidFill>
                          <a:latin typeface="Calibri" panose="020F0502020204030204" pitchFamily="34" charset="0"/>
                        </a:rPr>
                        <a:t>45.4/3.3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1" dirty="0">
                          <a:solidFill>
                            <a:schemeClr val="bg1"/>
                          </a:solidFill>
                          <a:latin typeface="Calibri" panose="020F0502020204030204" pitchFamily="34" charset="0"/>
                        </a:rPr>
                        <a:t>75/9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28/2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19/1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20/0.7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13/0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66998874"/>
                  </a:ext>
                </a:extLst>
              </a:tr>
              <a:tr h="304657">
                <a:tc>
                  <a:txBody>
                    <a:bodyPr/>
                    <a:lstStyle/>
                    <a:p>
                      <a:r>
                        <a:rPr lang="en-US" sz="1600" dirty="0">
                          <a:solidFill>
                            <a:schemeClr val="bg1"/>
                          </a:solidFill>
                          <a:latin typeface="Calibri" panose="020F0502020204030204" pitchFamily="34" charset="0"/>
                        </a:rPr>
                        <a:t>Hypertension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4/&lt;1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10/5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NR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10/1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1" dirty="0">
                          <a:solidFill>
                            <a:schemeClr val="bg1"/>
                          </a:solidFill>
                          <a:latin typeface="Calibri" panose="020F0502020204030204" pitchFamily="34" charset="0"/>
                        </a:rPr>
                        <a:t>42/30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14/7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13454912"/>
                  </a:ext>
                </a:extLst>
              </a:tr>
              <a:tr h="304657">
                <a:tc>
                  <a:txBody>
                    <a:bodyPr/>
                    <a:lstStyle/>
                    <a:p>
                      <a:r>
                        <a:rPr lang="en-US" sz="1600" dirty="0">
                          <a:solidFill>
                            <a:schemeClr val="bg1"/>
                          </a:solidFill>
                          <a:latin typeface="Calibri" panose="020F0502020204030204" pitchFamily="34" charset="0"/>
                        </a:rPr>
                        <a:t>Fluid retention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1" dirty="0">
                          <a:solidFill>
                            <a:schemeClr val="bg1"/>
                          </a:solidFill>
                          <a:latin typeface="Calibri" panose="020F0502020204030204" pitchFamily="34" charset="0"/>
                        </a:rPr>
                        <a:t>61/2.5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NR/1.1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1" dirty="0">
                          <a:solidFill>
                            <a:schemeClr val="bg1"/>
                          </a:solidFill>
                          <a:latin typeface="Calibri" panose="020F0502020204030204" pitchFamily="34" charset="0"/>
                        </a:rPr>
                        <a:t>48/7*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NR/6.8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31/3.7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NR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78297296"/>
                  </a:ext>
                </a:extLst>
              </a:tr>
              <a:tr h="304657">
                <a:tc>
                  <a:txBody>
                    <a:bodyPr/>
                    <a:lstStyle/>
                    <a:p>
                      <a:r>
                        <a:rPr lang="en-US" sz="1600" dirty="0">
                          <a:solidFill>
                            <a:schemeClr val="bg1"/>
                          </a:solidFill>
                          <a:latin typeface="Calibri" panose="020F0502020204030204" pitchFamily="34" charset="0"/>
                        </a:rPr>
                        <a:t>Hepatic dysfunction or Increased AST/ALT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1" dirty="0">
                          <a:solidFill>
                            <a:schemeClr val="bg1"/>
                          </a:solidFill>
                          <a:latin typeface="Calibri" panose="020F0502020204030204" pitchFamily="34" charset="0"/>
                        </a:rPr>
                        <a:t>45/27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NR/&lt;1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76/9.6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47/2.5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76737346"/>
                  </a:ext>
                </a:extLst>
              </a:tr>
            </a:tbl>
          </a:graphicData>
        </a:graphic>
      </p:graphicFrame>
      <p:sp>
        <p:nvSpPr>
          <p:cNvPr id="5" name="Rectangle 4">
            <a:extLst>
              <a:ext uri="{FF2B5EF4-FFF2-40B4-BE49-F238E27FC236}">
                <a16:creationId xmlns:a16="http://schemas.microsoft.com/office/drawing/2014/main" id="{8B409584-B8DC-41CA-9C24-EE37D43D0237}"/>
              </a:ext>
            </a:extLst>
          </p:cNvPr>
          <p:cNvSpPr/>
          <p:nvPr/>
        </p:nvSpPr>
        <p:spPr>
          <a:xfrm>
            <a:off x="442450" y="6372085"/>
            <a:ext cx="7202485"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Asciminib</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PI. </a:t>
            </a:r>
            <a:r>
              <a:rPr lang="en-US" altLang="en-US" sz="1200" b="0" spc="-10" dirty="0">
                <a:solidFill>
                  <a:srgbClr val="455560"/>
                </a:solidFill>
                <a:latin typeface="Calibri" panose="020F0502020204030204" pitchFamily="34" charset="0"/>
              </a:rPr>
              <a:t>Bosutinib PI. </a:t>
            </a:r>
            <a:r>
              <a:rPr lang="en-US" altLang="en-US" sz="1200" b="0" spc="-10" dirty="0" err="1">
                <a:solidFill>
                  <a:srgbClr val="455560"/>
                </a:solidFill>
                <a:latin typeface="Calibri" panose="020F0502020204030204" pitchFamily="34" charset="0"/>
              </a:rPr>
              <a:t>Dasatinib</a:t>
            </a:r>
            <a:r>
              <a:rPr lang="en-US" altLang="en-US" sz="1200" b="0" spc="-10" dirty="0">
                <a:solidFill>
                  <a:srgbClr val="455560"/>
                </a:solidFill>
                <a:latin typeface="Calibri" panose="020F0502020204030204" pitchFamily="34" charset="0"/>
              </a:rPr>
              <a:t> PI. Imatinib PI. Nilotinib PI. Ponatinib PI.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Senapati. Blood Cancer J. 2023;13:58. </a:t>
            </a:r>
          </a:p>
        </p:txBody>
      </p:sp>
      <p:sp>
        <p:nvSpPr>
          <p:cNvPr id="3" name="TextBox 2">
            <a:extLst>
              <a:ext uri="{FF2B5EF4-FFF2-40B4-BE49-F238E27FC236}">
                <a16:creationId xmlns:a16="http://schemas.microsoft.com/office/drawing/2014/main" id="{B239F613-7CA3-1F44-A726-A2E976D709D4}"/>
              </a:ext>
            </a:extLst>
          </p:cNvPr>
          <p:cNvSpPr txBox="1"/>
          <p:nvPr/>
        </p:nvSpPr>
        <p:spPr bwMode="auto">
          <a:xfrm>
            <a:off x="620392" y="5386527"/>
            <a:ext cx="899137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600" dirty="0">
                <a:solidFill>
                  <a:schemeClr val="bg1"/>
                </a:solidFill>
                <a:latin typeface="Calibri" panose="020F0502020204030204" pitchFamily="34" charset="0"/>
              </a:rPr>
              <a:t>Myelosuppression occurs with all agents</a:t>
            </a:r>
          </a:p>
          <a:p>
            <a:pPr marL="285750" indent="-285750" algn="l">
              <a:lnSpc>
                <a:spcPct val="100000"/>
              </a:lnSpc>
              <a:spcBef>
                <a:spcPct val="50000"/>
              </a:spcBef>
              <a:spcAft>
                <a:spcPct val="0"/>
              </a:spcAft>
              <a:buClrTx/>
              <a:buFont typeface="Wingdings" panose="05000000000000000000" pitchFamily="2" charset="2"/>
              <a:buChar char="§"/>
            </a:pPr>
            <a:r>
              <a:rPr lang="en-US" sz="1600" dirty="0">
                <a:solidFill>
                  <a:schemeClr val="bg1"/>
                </a:solidFill>
                <a:latin typeface="Calibri" panose="020F0502020204030204" pitchFamily="34" charset="0"/>
              </a:rPr>
              <a:t>Not a direct comparison given differences in patient populations and exposure to previous therapies</a:t>
            </a:r>
          </a:p>
        </p:txBody>
      </p:sp>
      <p:sp>
        <p:nvSpPr>
          <p:cNvPr id="7" name="TextBox 6">
            <a:extLst>
              <a:ext uri="{FF2B5EF4-FFF2-40B4-BE49-F238E27FC236}">
                <a16:creationId xmlns:a16="http://schemas.microsoft.com/office/drawing/2014/main" id="{DED86E7C-2C83-9F11-3D7C-55766ED0745B}"/>
              </a:ext>
            </a:extLst>
          </p:cNvPr>
          <p:cNvSpPr txBox="1"/>
          <p:nvPr/>
        </p:nvSpPr>
        <p:spPr bwMode="auto">
          <a:xfrm>
            <a:off x="620392" y="4697051"/>
            <a:ext cx="107902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*Any-grade/grade 3/4 superficial localized edema, 22%/0%; pleural effusion, 28%/5%; generalized edema, 4%/0%; pericardial effusion, 3%/1%; pulmonary hypertension, 2%/1%.</a:t>
            </a:r>
          </a:p>
        </p:txBody>
      </p:sp>
    </p:spTree>
    <p:extLst>
      <p:ext uri="{BB962C8B-B14F-4D97-AF65-F5344CB8AC3E}">
        <p14:creationId xmlns:p14="http://schemas.microsoft.com/office/powerpoint/2010/main" val="2698737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95C74807-6E5C-4DE9-A6BB-BA9A0E23462B}"/>
              </a:ext>
            </a:extLst>
          </p:cNvPr>
          <p:cNvSpPr>
            <a:spLocks noGrp="1"/>
          </p:cNvSpPr>
          <p:nvPr>
            <p:ph type="title"/>
          </p:nvPr>
        </p:nvSpPr>
        <p:spPr/>
        <p:txBody>
          <a:bodyPr/>
          <a:lstStyle/>
          <a:p>
            <a:r>
              <a:rPr lang="en-US" altLang="en-US" dirty="0"/>
              <a:t>Management of Treatment Intolerance in CML</a:t>
            </a:r>
          </a:p>
        </p:txBody>
      </p:sp>
      <p:graphicFrame>
        <p:nvGraphicFramePr>
          <p:cNvPr id="4" name="Content Placeholder 4">
            <a:extLst>
              <a:ext uri="{FF2B5EF4-FFF2-40B4-BE49-F238E27FC236}">
                <a16:creationId xmlns:a16="http://schemas.microsoft.com/office/drawing/2014/main" id="{BF716E94-D480-4782-A66F-A8AD2BD8E288}"/>
              </a:ext>
            </a:extLst>
          </p:cNvPr>
          <p:cNvGraphicFramePr>
            <a:graphicFrameLocks noGrp="1"/>
          </p:cNvGraphicFramePr>
          <p:nvPr>
            <p:ph idx="4294967295"/>
            <p:extLst>
              <p:ext uri="{D42A27DB-BD31-4B8C-83A1-F6EECF244321}">
                <p14:modId xmlns:p14="http://schemas.microsoft.com/office/powerpoint/2010/main" val="890838229"/>
              </p:ext>
            </p:extLst>
          </p:nvPr>
        </p:nvGraphicFramePr>
        <p:xfrm>
          <a:off x="734659" y="1600200"/>
          <a:ext cx="4553731" cy="3615344"/>
        </p:xfrm>
        <a:graphic>
          <a:graphicData uri="http://schemas.openxmlformats.org/drawingml/2006/table">
            <a:tbl>
              <a:tblPr>
                <a:tableStyleId>{2D5ABB26-0587-4C30-8999-92F81FD0307C}</a:tableStyleId>
              </a:tblPr>
              <a:tblGrid>
                <a:gridCol w="1353331">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tblGrid>
              <a:tr h="323504">
                <a:tc>
                  <a:txBody>
                    <a:bodyPr/>
                    <a:lstStyle/>
                    <a:p>
                      <a:pPr marL="0" marR="0">
                        <a:spcBef>
                          <a:spcPts val="0"/>
                        </a:spcBef>
                        <a:spcAft>
                          <a:spcPts val="0"/>
                        </a:spcAft>
                      </a:pPr>
                      <a:r>
                        <a:rPr kumimoji="0" lang="en-US" sz="1800" b="1"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Frontline TKI</a:t>
                      </a:r>
                      <a:endParaRPr kumimoji="0" lang="en-US" sz="1800" b="1" u="none" strike="noStrike" kern="1200" cap="none" normalizeH="0" baseline="30000" dirty="0">
                        <a:ln>
                          <a:noFill/>
                        </a:ln>
                        <a:solidFill>
                          <a:schemeClr val="tx1"/>
                        </a:solidFill>
                        <a:effectLst/>
                        <a:latin typeface="Calibri" panose="020F0502020204030204" pitchFamily="34" charset="0"/>
                        <a:ea typeface="+mn-ea"/>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kumimoji="0" lang="en-US" sz="1800" b="1"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Second-line TKI</a:t>
                      </a:r>
                      <a:endParaRPr kumimoji="0" lang="en-US" sz="1800" b="1" u="none" strike="noStrike" kern="1200" cap="none" normalizeH="0" baseline="30000" dirty="0">
                        <a:ln>
                          <a:noFill/>
                        </a:ln>
                        <a:solidFill>
                          <a:schemeClr val="tx1"/>
                        </a:solidFill>
                        <a:effectLst/>
                        <a:latin typeface="Calibri" panose="020F0502020204030204" pitchFamily="34" charset="0"/>
                        <a:ea typeface="+mn-ea"/>
                        <a:cs typeface="Calibri" panose="020F0502020204030204" pitchFamily="34" charset="0"/>
                      </a:endParaRP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33569">
                <a:tc>
                  <a:txBody>
                    <a:bodyPr/>
                    <a:lstStyle/>
                    <a:p>
                      <a:pPr marL="0" marR="0">
                        <a:spcBef>
                          <a:spcPts val="0"/>
                        </a:spcBef>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Imatinib </a:t>
                      </a:r>
                      <a:endParaRPr lang="en-US" sz="1800"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spcBef>
                          <a:spcPts val="0"/>
                        </a:spcBef>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Dasatinib </a:t>
                      </a:r>
                      <a:endParaRPr lang="en-US" sz="1800"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Bosutinib </a:t>
                      </a:r>
                      <a:endParaRPr lang="en-US" sz="1800"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Nilotinib </a:t>
                      </a:r>
                      <a:endParaRPr lang="en-US" sz="1800"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333569">
                <a:tc>
                  <a:txBody>
                    <a:bodyPr/>
                    <a:lstStyle/>
                    <a:p>
                      <a:pPr marL="0" marR="0">
                        <a:spcBef>
                          <a:spcPts val="0"/>
                        </a:spcBef>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Dasatinib </a:t>
                      </a:r>
                      <a:endParaRPr lang="en-US" sz="1800"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0"/>
                        </a:spcBef>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Bosutinib</a:t>
                      </a:r>
                      <a:endParaRPr lang="en-US" sz="1800"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Nilotinib</a:t>
                      </a:r>
                      <a:endParaRPr lang="en-US" sz="1800"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Imatinib</a:t>
                      </a:r>
                      <a:endParaRPr lang="en-US" sz="1800"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333569">
                <a:tc>
                  <a:txBody>
                    <a:bodyPr/>
                    <a:lstStyle/>
                    <a:p>
                      <a:pPr marL="0" marR="0">
                        <a:spcBef>
                          <a:spcPts val="0"/>
                        </a:spcBef>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Nilotinib </a:t>
                      </a:r>
                      <a:endParaRPr lang="en-US" sz="1800"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spcBef>
                          <a:spcPts val="0"/>
                        </a:spcBef>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Dasatinib</a:t>
                      </a:r>
                      <a:endParaRPr lang="en-US" sz="1800"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Bosutinib</a:t>
                      </a:r>
                      <a:endParaRPr lang="en-US" sz="1800"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Imatinib</a:t>
                      </a:r>
                      <a:endParaRPr lang="en-US" sz="1800"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09782634"/>
                  </a:ext>
                </a:extLst>
              </a:tr>
              <a:tr h="333569">
                <a:tc>
                  <a:txBody>
                    <a:bodyPr/>
                    <a:lstStyle/>
                    <a:p>
                      <a:pPr marL="0" marR="0">
                        <a:spcBef>
                          <a:spcPts val="0"/>
                        </a:spcBef>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Bosutinib </a:t>
                      </a:r>
                      <a:endParaRPr lang="en-US" sz="1800"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0"/>
                        </a:spcBef>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Dasatinib </a:t>
                      </a:r>
                      <a:endParaRPr lang="en-US" sz="1800"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Nilotinib </a:t>
                      </a:r>
                      <a:endParaRPr lang="en-US" sz="1800"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Imatinib</a:t>
                      </a:r>
                      <a:endParaRPr lang="en-US" sz="1800" kern="12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77863700"/>
                  </a:ext>
                </a:extLst>
              </a:tr>
            </a:tbl>
          </a:graphicData>
        </a:graphic>
      </p:graphicFrame>
      <p:sp>
        <p:nvSpPr>
          <p:cNvPr id="5" name="TextBox 5">
            <a:extLst>
              <a:ext uri="{FF2B5EF4-FFF2-40B4-BE49-F238E27FC236}">
                <a16:creationId xmlns:a16="http://schemas.microsoft.com/office/drawing/2014/main" id="{5E536A48-A917-4FAA-A5AC-49DF87CD37D9}"/>
              </a:ext>
            </a:extLst>
          </p:cNvPr>
          <p:cNvSpPr txBox="1">
            <a:spLocks noChangeArrowheads="1"/>
          </p:cNvSpPr>
          <p:nvPr/>
        </p:nvSpPr>
        <p:spPr bwMode="auto">
          <a:xfrm>
            <a:off x="609758" y="5180139"/>
            <a:ext cx="1158224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99CCFF"/>
              </a:buClr>
              <a:buSzPct val="125000"/>
              <a:buChar char="•"/>
              <a:defRPr sz="3600" b="1">
                <a:solidFill>
                  <a:schemeClr val="bg1"/>
                </a:solidFill>
                <a:latin typeface="Arial" pitchFamily="34" charset="0"/>
              </a:defRPr>
            </a:lvl1pPr>
            <a:lvl2pPr marL="742950" indent="-285750" eaLnBrk="0" hangingPunct="0">
              <a:spcBef>
                <a:spcPct val="20000"/>
              </a:spcBef>
              <a:buClr>
                <a:srgbClr val="99CCFF"/>
              </a:buClr>
              <a:buSzPct val="125000"/>
              <a:buChar char="–"/>
              <a:defRPr sz="3600" b="1">
                <a:solidFill>
                  <a:schemeClr val="bg1"/>
                </a:solidFill>
                <a:latin typeface="Arial" pitchFamily="34" charset="0"/>
              </a:defRPr>
            </a:lvl2pPr>
            <a:lvl3pPr marL="1143000" indent="-228600" eaLnBrk="0" hangingPunct="0">
              <a:spcBef>
                <a:spcPct val="20000"/>
              </a:spcBef>
              <a:buClr>
                <a:srgbClr val="99CCFF"/>
              </a:buClr>
              <a:buSzPct val="125000"/>
              <a:buChar char="•"/>
              <a:defRPr sz="3600" b="1">
                <a:solidFill>
                  <a:schemeClr val="bg1"/>
                </a:solidFill>
                <a:latin typeface="Arial" pitchFamily="34" charset="0"/>
              </a:defRPr>
            </a:lvl3pPr>
            <a:lvl4pPr marL="1600200" indent="-228600" eaLnBrk="0" hangingPunct="0">
              <a:spcBef>
                <a:spcPct val="20000"/>
              </a:spcBef>
              <a:buClr>
                <a:srgbClr val="99CCFF"/>
              </a:buClr>
              <a:buSzPct val="125000"/>
              <a:buChar char="–"/>
              <a:defRPr sz="3600" b="1">
                <a:solidFill>
                  <a:schemeClr val="bg1"/>
                </a:solidFill>
                <a:latin typeface="Arial" pitchFamily="34" charset="0"/>
              </a:defRPr>
            </a:lvl4pPr>
            <a:lvl5pPr marL="2057400" indent="-228600" eaLnBrk="0" hangingPunct="0">
              <a:spcBef>
                <a:spcPct val="20000"/>
              </a:spcBef>
              <a:buClr>
                <a:srgbClr val="99CCFF"/>
              </a:buClr>
              <a:buSzPct val="125000"/>
              <a:buChar char="»"/>
              <a:defRPr sz="3600" b="1">
                <a:solidFill>
                  <a:schemeClr val="bg1"/>
                </a:solidFill>
                <a:latin typeface="Arial" pitchFamily="34" charset="0"/>
              </a:defRPr>
            </a:lvl5pPr>
            <a:lvl6pPr marL="2514600" indent="-228600" eaLnBrk="0" fontAlgn="base" hangingPunct="0">
              <a:spcBef>
                <a:spcPct val="20000"/>
              </a:spcBef>
              <a:spcAft>
                <a:spcPct val="0"/>
              </a:spcAft>
              <a:buClr>
                <a:srgbClr val="99CCFF"/>
              </a:buClr>
              <a:buSzPct val="125000"/>
              <a:buChar char="»"/>
              <a:defRPr sz="3600" b="1">
                <a:solidFill>
                  <a:schemeClr val="bg1"/>
                </a:solidFill>
                <a:latin typeface="Arial" pitchFamily="34" charset="0"/>
              </a:defRPr>
            </a:lvl6pPr>
            <a:lvl7pPr marL="2971800" indent="-228600" eaLnBrk="0" fontAlgn="base" hangingPunct="0">
              <a:spcBef>
                <a:spcPct val="20000"/>
              </a:spcBef>
              <a:spcAft>
                <a:spcPct val="0"/>
              </a:spcAft>
              <a:buClr>
                <a:srgbClr val="99CCFF"/>
              </a:buClr>
              <a:buSzPct val="125000"/>
              <a:buChar char="»"/>
              <a:defRPr sz="3600" b="1">
                <a:solidFill>
                  <a:schemeClr val="bg1"/>
                </a:solidFill>
                <a:latin typeface="Arial" pitchFamily="34" charset="0"/>
              </a:defRPr>
            </a:lvl7pPr>
            <a:lvl8pPr marL="3429000" indent="-228600" eaLnBrk="0" fontAlgn="base" hangingPunct="0">
              <a:spcBef>
                <a:spcPct val="20000"/>
              </a:spcBef>
              <a:spcAft>
                <a:spcPct val="0"/>
              </a:spcAft>
              <a:buClr>
                <a:srgbClr val="99CCFF"/>
              </a:buClr>
              <a:buSzPct val="125000"/>
              <a:buChar char="»"/>
              <a:defRPr sz="3600" b="1">
                <a:solidFill>
                  <a:schemeClr val="bg1"/>
                </a:solidFill>
                <a:latin typeface="Arial" pitchFamily="34" charset="0"/>
              </a:defRPr>
            </a:lvl8pPr>
            <a:lvl9pPr marL="3886200" indent="-228600" eaLnBrk="0" fontAlgn="base" hangingPunct="0">
              <a:spcBef>
                <a:spcPct val="20000"/>
              </a:spcBef>
              <a:spcAft>
                <a:spcPct val="0"/>
              </a:spcAft>
              <a:buClr>
                <a:srgbClr val="99CCFF"/>
              </a:buClr>
              <a:buSzPct val="125000"/>
              <a:buChar char="»"/>
              <a:defRPr sz="3600" b="1">
                <a:solidFill>
                  <a:schemeClr val="bg1"/>
                </a:solidFill>
                <a:latin typeface="Arial" pitchFamily="34" charset="0"/>
              </a:defRPr>
            </a:lvl9pPr>
          </a:lstStyle>
          <a:p>
            <a:pPr marL="285750" indent="-285750" eaLnBrk="1" hangingPunct="1">
              <a:spcBef>
                <a:spcPct val="0"/>
              </a:spcBef>
              <a:buClrTx/>
              <a:buSzTx/>
              <a:buFont typeface="Wingdings" panose="05000000000000000000" pitchFamily="2" charset="2"/>
              <a:buChar char="§"/>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TKI selected according to patient comorbidities</a:t>
            </a:r>
          </a:p>
          <a:p>
            <a:pPr marL="285750" indent="-285750" eaLnBrk="1" hangingPunct="1">
              <a:spcBef>
                <a:spcPct val="0"/>
              </a:spcBef>
              <a:buClrTx/>
              <a:buSzTx/>
              <a:buFont typeface="Wingdings" panose="05000000000000000000" pitchFamily="2" charset="2"/>
              <a:buChar char="§"/>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ABL1 kinase domain mutational analysis should always be performed to direct TKI selection </a:t>
            </a:r>
          </a:p>
          <a:p>
            <a:pPr marL="285750" indent="-285750" eaLnBrk="1" hangingPunct="1">
              <a:spcBef>
                <a:spcPct val="0"/>
              </a:spcBef>
              <a:buClrTx/>
              <a:buSzTx/>
              <a:buFont typeface="Wingdings" panose="05000000000000000000" pitchFamily="2" charset="2"/>
              <a:buChar char="§"/>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second-generation TKI rotation after a prior second-generation TKI if signs of resistance or if no guiding mutations  </a:t>
            </a:r>
          </a:p>
        </p:txBody>
      </p:sp>
      <p:sp>
        <p:nvSpPr>
          <p:cNvPr id="16429" name="Rectangle 1">
            <a:extLst>
              <a:ext uri="{FF2B5EF4-FFF2-40B4-BE49-F238E27FC236}">
                <a16:creationId xmlns:a16="http://schemas.microsoft.com/office/drawing/2014/main" id="{29BFC5DA-25C5-403D-A451-4290A32E76BA}"/>
              </a:ext>
            </a:extLst>
          </p:cNvPr>
          <p:cNvSpPr>
            <a:spLocks noChangeArrowheads="1"/>
          </p:cNvSpPr>
          <p:nvPr/>
        </p:nvSpPr>
        <p:spPr bwMode="auto">
          <a:xfrm>
            <a:off x="397716" y="6380487"/>
            <a:ext cx="8846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Haddad. JNCCN. 2024; 22:e237116. </a:t>
            </a:r>
          </a:p>
        </p:txBody>
      </p:sp>
      <p:graphicFrame>
        <p:nvGraphicFramePr>
          <p:cNvPr id="2" name="Table 1">
            <a:extLst>
              <a:ext uri="{FF2B5EF4-FFF2-40B4-BE49-F238E27FC236}">
                <a16:creationId xmlns:a16="http://schemas.microsoft.com/office/drawing/2014/main" id="{9640B3FE-0ACF-AB36-664D-EE4A13F40CC4}"/>
              </a:ext>
            </a:extLst>
          </p:cNvPr>
          <p:cNvGraphicFramePr>
            <a:graphicFrameLocks noGrp="1"/>
          </p:cNvGraphicFramePr>
          <p:nvPr>
            <p:extLst>
              <p:ext uri="{D42A27DB-BD31-4B8C-83A1-F6EECF244321}">
                <p14:modId xmlns:p14="http://schemas.microsoft.com/office/powerpoint/2010/main" val="2571760785"/>
              </p:ext>
            </p:extLst>
          </p:nvPr>
        </p:nvGraphicFramePr>
        <p:xfrm>
          <a:off x="5589662" y="1600200"/>
          <a:ext cx="5916538" cy="2501237"/>
        </p:xfrm>
        <a:graphic>
          <a:graphicData uri="http://schemas.openxmlformats.org/drawingml/2006/table">
            <a:tbl>
              <a:tblPr>
                <a:tableStyleId>{2D5ABB26-0587-4C30-8999-92F81FD0307C}</a:tableStyleId>
              </a:tblPr>
              <a:tblGrid>
                <a:gridCol w="5916538">
                  <a:extLst>
                    <a:ext uri="{9D8B030D-6E8A-4147-A177-3AD203B41FA5}">
                      <a16:colId xmlns:a16="http://schemas.microsoft.com/office/drawing/2014/main" val="1195137220"/>
                    </a:ext>
                  </a:extLst>
                </a:gridCol>
              </a:tblGrid>
              <a:tr h="320040">
                <a:tc>
                  <a:txBody>
                    <a:bodyPr/>
                    <a:lstStyle/>
                    <a:p>
                      <a:pPr marL="0" marR="0">
                        <a:spcBef>
                          <a:spcPts val="0"/>
                        </a:spcBef>
                        <a:spcAft>
                          <a:spcPts val="0"/>
                        </a:spcAft>
                      </a:pPr>
                      <a:r>
                        <a:rPr kumimoji="0" lang="en-US" sz="1800" b="1"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Third-Line and Beyond TKI or Other Alternatives </a:t>
                      </a:r>
                      <a:endParaRPr kumimoji="0" lang="en-US" sz="1800" b="1" u="none" strike="noStrike" kern="1200" cap="none" normalizeH="0" baseline="30000" dirty="0">
                        <a:ln>
                          <a:noFill/>
                        </a:ln>
                        <a:solidFill>
                          <a:schemeClr val="tx1"/>
                        </a:solidFill>
                        <a:effectLst/>
                        <a:latin typeface="Calibri" panose="020F0502020204030204" pitchFamily="34" charset="0"/>
                        <a:ea typeface="+mn-ea"/>
                        <a:cs typeface="Calibri" panose="020F0502020204030204" pitchFamily="34" charset="0"/>
                      </a:endParaRP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406556413"/>
                  </a:ext>
                </a:extLst>
              </a:tr>
              <a:tr h="365760">
                <a:tc>
                  <a:txBody>
                    <a:bodyPr/>
                    <a:lstStyle/>
                    <a:p>
                      <a:pPr marL="0" marR="0">
                        <a:spcBef>
                          <a:spcPts val="0"/>
                        </a:spcBef>
                        <a:spcAft>
                          <a:spcPts val="0"/>
                        </a:spcAft>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Ponatinib: 15-30 mg daily </a:t>
                      </a: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49481613"/>
                  </a:ext>
                </a:extLst>
              </a:tr>
              <a:tr h="365760">
                <a:tc>
                  <a:txBody>
                    <a:bodyPr/>
                    <a:lstStyle/>
                    <a:p>
                      <a:pPr marL="0" marR="0">
                        <a:spcBef>
                          <a:spcPts val="0"/>
                        </a:spcBef>
                        <a:spcAft>
                          <a:spcPts val="0"/>
                        </a:spcAft>
                      </a:pPr>
                      <a:r>
                        <a:rPr kumimoji="0" lang="en-US" sz="1800" u="none" strike="noStrike" kern="1200" cap="none" normalizeH="0" baseline="0" dirty="0" err="1">
                          <a:ln>
                            <a:noFill/>
                          </a:ln>
                          <a:solidFill>
                            <a:schemeClr val="bg2">
                              <a:lumMod val="10000"/>
                            </a:schemeClr>
                          </a:solidFill>
                          <a:effectLst/>
                          <a:latin typeface="Calibri" panose="020F0502020204030204" pitchFamily="34" charset="0"/>
                          <a:ea typeface="+mn-ea"/>
                          <a:cs typeface="Calibri" panose="020F0502020204030204" pitchFamily="34" charset="0"/>
                        </a:rPr>
                        <a:t>Asciminib</a:t>
                      </a: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 40 mg twice daily</a:t>
                      </a: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03012868"/>
                  </a:ext>
                </a:extLst>
              </a:tr>
              <a:tr h="559435">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kern="1200" dirty="0">
                          <a:solidFill>
                            <a:schemeClr val="bg1"/>
                          </a:solidFill>
                          <a:effectLst/>
                          <a:latin typeface="Calibri" panose="020F0502020204030204" pitchFamily="34" charset="0"/>
                          <a:ea typeface="+mn-ea"/>
                          <a:cs typeface="Times New Roman" panose="02020603050405020304" pitchFamily="18" charset="0"/>
                        </a:rPr>
                        <a:t>Hematopoietic stem cell transplantation </a:t>
                      </a: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98721824"/>
                  </a:ext>
                </a:extLst>
              </a:tr>
              <a:tr h="890242">
                <a:tc>
                  <a:txBody>
                    <a:bodyPr/>
                    <a:lstStyle/>
                    <a:p>
                      <a:pPr marL="0" marR="0" indent="0">
                        <a:spcBef>
                          <a:spcPts val="0"/>
                        </a:spcBef>
                        <a:spcAft>
                          <a:spcPts val="0"/>
                        </a:spcAft>
                        <a:buFont typeface="Wingdings" panose="05000000000000000000" pitchFamily="2" charset="2"/>
                        <a:buNone/>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Other therapies: hypomethylating agents, low-dose cytarabine, hydroxyurea, omacetaxine, investigational drugs</a:t>
                      </a: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71800855"/>
                  </a:ext>
                </a:extLst>
              </a:tr>
            </a:tbl>
          </a:graphicData>
        </a:graphic>
      </p:graphicFrame>
    </p:spTree>
    <p:extLst>
      <p:ext uri="{BB962C8B-B14F-4D97-AF65-F5344CB8AC3E}">
        <p14:creationId xmlns:p14="http://schemas.microsoft.com/office/powerpoint/2010/main" val="2061075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Trials With TKI Dose Reduction or Intermittent Dosing</a:t>
            </a:r>
            <a:endParaRPr lang="en-US" altLang="en-US" dirty="0"/>
          </a:p>
        </p:txBody>
      </p:sp>
      <p:sp>
        <p:nvSpPr>
          <p:cNvPr id="4" name="Text Box 11">
            <a:extLst>
              <a:ext uri="{FF2B5EF4-FFF2-40B4-BE49-F238E27FC236}">
                <a16:creationId xmlns:a16="http://schemas.microsoft.com/office/drawing/2014/main" id="{77B23577-DFF6-9A53-30A4-844F94DA3AB0}"/>
              </a:ext>
            </a:extLst>
          </p:cNvPr>
          <p:cNvSpPr txBox="1">
            <a:spLocks noChangeArrowheads="1"/>
          </p:cNvSpPr>
          <p:nvPr/>
        </p:nvSpPr>
        <p:spPr bwMode="auto">
          <a:xfrm>
            <a:off x="414339" y="6201074"/>
            <a:ext cx="87296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Clark. Lancet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Haematol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2024;e375. </a:t>
            </a:r>
            <a:r>
              <a:rPr lang="en-US" altLang="en-US" sz="1200" b="0" spc="-10" dirty="0">
                <a:solidFill>
                  <a:schemeClr val="bg2"/>
                </a:solidFill>
                <a:latin typeface="Calibri" panose="020F0502020204030204" pitchFamily="34" charset="0"/>
              </a:rPr>
              <a:t>NCCN. Clinical practice guidelines in oncology: CML. v.2.2024.  </a:t>
            </a:r>
            <a:br>
              <a:rPr lang="en-US" altLang="en-US" sz="1200" b="0" spc="-10" dirty="0">
                <a:solidFill>
                  <a:schemeClr val="bg2"/>
                </a:solidFill>
                <a:latin typeface="Calibri" panose="020F0502020204030204" pitchFamily="34" charset="0"/>
              </a:rPr>
            </a:br>
            <a:r>
              <a:rPr lang="en-US" altLang="en-US" sz="1200" b="0" spc="-10" dirty="0" err="1">
                <a:solidFill>
                  <a:schemeClr val="bg2"/>
                </a:solidFill>
                <a:latin typeface="Calibri" panose="020F0502020204030204" pitchFamily="34" charset="0"/>
              </a:rPr>
              <a:t>Malagola</a:t>
            </a:r>
            <a:r>
              <a:rPr lang="en-US" altLang="en-US" sz="1200" b="0" spc="-10" dirty="0">
                <a:solidFill>
                  <a:schemeClr val="bg2"/>
                </a:solidFill>
                <a:latin typeface="Calibri" panose="020F0502020204030204" pitchFamily="34" charset="0"/>
              </a:rPr>
              <a:t>. Clin Lymphoma, Myeloma and Leukemia. 2024; 24: 323. Russo. Blood Cancer J. 2015;e347. Russo. </a:t>
            </a:r>
            <a:r>
              <a:rPr lang="en-US" altLang="en-US" sz="1200" b="0" spc="-10" dirty="0" err="1">
                <a:solidFill>
                  <a:schemeClr val="bg2"/>
                </a:solidFill>
                <a:latin typeface="Calibri" panose="020F0502020204030204" pitchFamily="34" charset="0"/>
              </a:rPr>
              <a:t>Ther</a:t>
            </a:r>
            <a:r>
              <a:rPr lang="en-US" altLang="en-US" sz="1200" b="0" spc="-10" dirty="0">
                <a:solidFill>
                  <a:schemeClr val="bg2"/>
                </a:solidFill>
                <a:latin typeface="Calibri" panose="020F0502020204030204" pitchFamily="34" charset="0"/>
              </a:rPr>
              <a:t> Adv </a:t>
            </a:r>
            <a:r>
              <a:rPr lang="en-US" altLang="en-US" sz="1200" b="0" spc="-10" dirty="0" err="1">
                <a:solidFill>
                  <a:schemeClr val="bg2"/>
                </a:solidFill>
                <a:latin typeface="Calibri" panose="020F0502020204030204" pitchFamily="34" charset="0"/>
              </a:rPr>
              <a:t>Hematol</a:t>
            </a:r>
            <a:r>
              <a:rPr lang="en-US" altLang="en-US" sz="1200" b="0" spc="-10" dirty="0">
                <a:solidFill>
                  <a:schemeClr val="bg2"/>
                </a:solidFill>
                <a:latin typeface="Calibri" panose="020F0502020204030204" pitchFamily="34" charset="0"/>
              </a:rPr>
              <a:t>. 2023;1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Table 8">
            <a:extLst>
              <a:ext uri="{FF2B5EF4-FFF2-40B4-BE49-F238E27FC236}">
                <a16:creationId xmlns:a16="http://schemas.microsoft.com/office/drawing/2014/main" id="{84510956-C47B-661D-5138-79CC4B4F7FBE}"/>
              </a:ext>
            </a:extLst>
          </p:cNvPr>
          <p:cNvGraphicFramePr>
            <a:graphicFrameLocks noGrp="1"/>
          </p:cNvGraphicFramePr>
          <p:nvPr>
            <p:extLst>
              <p:ext uri="{D42A27DB-BD31-4B8C-83A1-F6EECF244321}">
                <p14:modId xmlns:p14="http://schemas.microsoft.com/office/powerpoint/2010/main" val="578455177"/>
              </p:ext>
            </p:extLst>
          </p:nvPr>
        </p:nvGraphicFramePr>
        <p:xfrm>
          <a:off x="717550" y="1585814"/>
          <a:ext cx="10788650" cy="4358720"/>
        </p:xfrm>
        <a:graphic>
          <a:graphicData uri="http://schemas.openxmlformats.org/drawingml/2006/table">
            <a:tbl>
              <a:tblPr/>
              <a:tblGrid>
                <a:gridCol w="1800892">
                  <a:extLst>
                    <a:ext uri="{9D8B030D-6E8A-4147-A177-3AD203B41FA5}">
                      <a16:colId xmlns:a16="http://schemas.microsoft.com/office/drawing/2014/main" val="3851927241"/>
                    </a:ext>
                  </a:extLst>
                </a:gridCol>
                <a:gridCol w="1897649">
                  <a:extLst>
                    <a:ext uri="{9D8B030D-6E8A-4147-A177-3AD203B41FA5}">
                      <a16:colId xmlns:a16="http://schemas.microsoft.com/office/drawing/2014/main" val="529393572"/>
                    </a:ext>
                  </a:extLst>
                </a:gridCol>
                <a:gridCol w="3332512">
                  <a:extLst>
                    <a:ext uri="{9D8B030D-6E8A-4147-A177-3AD203B41FA5}">
                      <a16:colId xmlns:a16="http://schemas.microsoft.com/office/drawing/2014/main" val="1225300273"/>
                    </a:ext>
                  </a:extLst>
                </a:gridCol>
                <a:gridCol w="3757597">
                  <a:extLst>
                    <a:ext uri="{9D8B030D-6E8A-4147-A177-3AD203B41FA5}">
                      <a16:colId xmlns:a16="http://schemas.microsoft.com/office/drawing/2014/main" val="4106455319"/>
                    </a:ext>
                  </a:extLst>
                </a:gridCol>
              </a:tblGrid>
              <a:tr h="319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INTERIM (Phase II)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DESTINY (Phase II)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err="1">
                          <a:ln>
                            <a:noFill/>
                          </a:ln>
                          <a:solidFill>
                            <a:schemeClr val="tx1"/>
                          </a:solidFill>
                          <a:effectLst/>
                          <a:latin typeface="Calibri" panose="020F0502020204030204" pitchFamily="34" charset="0"/>
                        </a:rPr>
                        <a:t>OPTkIMA</a:t>
                      </a:r>
                      <a:r>
                        <a:rPr kumimoji="0" lang="en-US" sz="1600" b="1" i="0" u="none" strike="noStrike" cap="none" normalizeH="0" baseline="0" dirty="0">
                          <a:ln>
                            <a:noFill/>
                          </a:ln>
                          <a:solidFill>
                            <a:schemeClr val="tx1"/>
                          </a:solidFill>
                          <a:effectLst/>
                          <a:latin typeface="Calibri" panose="020F0502020204030204" pitchFamily="34" charset="0"/>
                        </a:rPr>
                        <a:t> (Phase III)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215)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510586058"/>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TKI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Imatinib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Imatinib, </a:t>
                      </a:r>
                      <a:r>
                        <a:rPr kumimoji="0" lang="en-US" sz="1600" b="0" i="0" u="none" strike="noStrike" cap="none" normalizeH="0" baseline="0" dirty="0" err="1">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Dasatinib</a:t>
                      </a:r>
                      <a:r>
                        <a:rPr kumimoji="0" lang="en-US" sz="16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 Nilotinib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Imatinib, </a:t>
                      </a:r>
                      <a:r>
                        <a:rPr kumimoji="0" lang="en-US" sz="1600" b="0" i="0" u="none" strike="noStrike" cap="none" normalizeH="0" baseline="0" dirty="0" err="1">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Dasatinib</a:t>
                      </a:r>
                      <a:r>
                        <a:rPr kumimoji="0" lang="en-US" sz="16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 Nilotinib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82756386"/>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GB" altLang="en-US" sz="1600" b="0" dirty="0">
                          <a:solidFill>
                            <a:srgbClr val="000000"/>
                          </a:solidFill>
                          <a:latin typeface="Calibri" panose="020F0502020204030204" pitchFamily="34" charset="0"/>
                          <a:ea typeface="Calibri" panose="020F0502020204030204" pitchFamily="34" charset="0"/>
                          <a:cs typeface="Calibri" panose="020F0502020204030204" pitchFamily="34" charset="0"/>
                        </a:rPr>
                        <a:t>Aged ≥65 </a:t>
                      </a:r>
                      <a:r>
                        <a:rPr lang="en-GB" altLang="en-US" sz="1600" b="0" dirty="0" err="1">
                          <a:solidFill>
                            <a:srgbClr val="000000"/>
                          </a:solidFill>
                          <a:latin typeface="Calibri" panose="020F0502020204030204" pitchFamily="34" charset="0"/>
                          <a:ea typeface="Calibri" panose="020F0502020204030204" pitchFamily="34" charset="0"/>
                          <a:cs typeface="Calibri" panose="020F0502020204030204" pitchFamily="34" charset="0"/>
                        </a:rPr>
                        <a:t>yr</a:t>
                      </a:r>
                      <a:r>
                        <a:rPr lang="en-GB" altLang="en-US" sz="1600" b="0" dirty="0">
                          <a:solidFill>
                            <a:srgbClr val="000000"/>
                          </a:solidFill>
                          <a:latin typeface="Calibri" panose="020F0502020204030204" pitchFamily="34" charset="0"/>
                          <a:ea typeface="Calibri" panose="020F0502020204030204" pitchFamily="34" charset="0"/>
                          <a:cs typeface="Calibri" panose="020F0502020204030204" pitchFamily="34" charset="0"/>
                        </a:rPr>
                        <a:t> with CP-CML; stable </a:t>
                      </a:r>
                      <a:r>
                        <a:rPr lang="en-GB" altLang="en-US" sz="1600" b="0" dirty="0" err="1">
                          <a:solidFill>
                            <a:srgbClr val="000000"/>
                          </a:solidFill>
                          <a:latin typeface="Calibri" panose="020F0502020204030204" pitchFamily="34" charset="0"/>
                          <a:ea typeface="Calibri" panose="020F0502020204030204" pitchFamily="34" charset="0"/>
                          <a:cs typeface="Calibri" panose="020F0502020204030204" pitchFamily="34" charset="0"/>
                        </a:rPr>
                        <a:t>CCyR</a:t>
                      </a:r>
                      <a:r>
                        <a:rPr lang="en-GB" altLang="en-US" sz="1600" b="0" dirty="0">
                          <a:solidFill>
                            <a:srgbClr val="000000"/>
                          </a:solidFill>
                          <a:latin typeface="Calibri" panose="020F0502020204030204" pitchFamily="34" charset="0"/>
                          <a:ea typeface="Calibri" panose="020F0502020204030204" pitchFamily="34" charset="0"/>
                          <a:cs typeface="Calibri" panose="020F0502020204030204" pitchFamily="34" charset="0"/>
                        </a:rPr>
                        <a:t> and MMR; receiving imatinib for ≥2yr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GB" altLang="en-US" sz="1600" b="0" dirty="0">
                          <a:solidFill>
                            <a:srgbClr val="000000"/>
                          </a:solidFill>
                          <a:latin typeface="Calibri" panose="020F0502020204030204" pitchFamily="34" charset="0"/>
                          <a:ea typeface="Calibri" panose="020F0502020204030204" pitchFamily="34" charset="0"/>
                          <a:cs typeface="Calibri" panose="020F0502020204030204" pitchFamily="34" charset="0"/>
                        </a:rPr>
                        <a:t>Aged ≥18 </a:t>
                      </a:r>
                      <a:r>
                        <a:rPr lang="en-GB" altLang="en-US" sz="1600" b="0" dirty="0" err="1">
                          <a:solidFill>
                            <a:srgbClr val="000000"/>
                          </a:solidFill>
                          <a:latin typeface="Calibri" panose="020F0502020204030204" pitchFamily="34" charset="0"/>
                          <a:ea typeface="Calibri" panose="020F0502020204030204" pitchFamily="34" charset="0"/>
                          <a:cs typeface="Calibri" panose="020F0502020204030204" pitchFamily="34" charset="0"/>
                        </a:rPr>
                        <a:t>yr</a:t>
                      </a:r>
                      <a:r>
                        <a:rPr lang="en-GB" altLang="en-US" sz="1600" b="0" dirty="0">
                          <a:solidFill>
                            <a:srgbClr val="000000"/>
                          </a:solidFill>
                          <a:latin typeface="Calibri" panose="020F0502020204030204" pitchFamily="34" charset="0"/>
                          <a:ea typeface="Calibri" panose="020F0502020204030204" pitchFamily="34" charset="0"/>
                          <a:cs typeface="Calibri" panose="020F0502020204030204" pitchFamily="34" charset="0"/>
                        </a:rPr>
                        <a:t> with CP-CML; stable MMR for 1 </a:t>
                      </a:r>
                      <a:r>
                        <a:rPr lang="en-GB" altLang="en-US" sz="1600" b="0" dirty="0" err="1">
                          <a:solidFill>
                            <a:srgbClr val="000000"/>
                          </a:solidFill>
                          <a:latin typeface="Calibri" panose="020F0502020204030204" pitchFamily="34" charset="0"/>
                          <a:ea typeface="Calibri" panose="020F0502020204030204" pitchFamily="34" charset="0"/>
                          <a:cs typeface="Calibri" panose="020F0502020204030204" pitchFamily="34" charset="0"/>
                        </a:rPr>
                        <a:t>yr</a:t>
                      </a:r>
                      <a:r>
                        <a:rPr lang="en-GB" altLang="en-US" sz="1600" b="0" dirty="0">
                          <a:solidFill>
                            <a:srgbClr val="000000"/>
                          </a:solidFill>
                          <a:latin typeface="Calibri" panose="020F0502020204030204" pitchFamily="34" charset="0"/>
                          <a:ea typeface="Calibri" panose="020F0502020204030204" pitchFamily="34" charset="0"/>
                          <a:cs typeface="Calibri" panose="020F0502020204030204" pitchFamily="34" charset="0"/>
                        </a:rPr>
                        <a:t>; receiving imatinib, nilotinib, or </a:t>
                      </a:r>
                      <a:r>
                        <a:rPr lang="en-GB" altLang="en-US" sz="1600" b="0" dirty="0" err="1">
                          <a:solidFill>
                            <a:srgbClr val="000000"/>
                          </a:solidFill>
                          <a:latin typeface="Calibri" panose="020F0502020204030204" pitchFamily="34" charset="0"/>
                          <a:ea typeface="Calibri" panose="020F0502020204030204" pitchFamily="34" charset="0"/>
                          <a:cs typeface="Calibri" panose="020F0502020204030204" pitchFamily="34" charset="0"/>
                        </a:rPr>
                        <a:t>dasatinib</a:t>
                      </a:r>
                      <a:r>
                        <a:rPr lang="en-GB" altLang="en-US" sz="1600" b="0" dirty="0">
                          <a:solidFill>
                            <a:srgbClr val="000000"/>
                          </a:solidFill>
                          <a:latin typeface="Calibri" panose="020F0502020204030204" pitchFamily="34" charset="0"/>
                          <a:ea typeface="Calibri" panose="020F0502020204030204" pitchFamily="34" charset="0"/>
                          <a:cs typeface="Calibri" panose="020F0502020204030204" pitchFamily="34" charset="0"/>
                        </a:rPr>
                        <a:t> for ≥3yr </a:t>
                      </a:r>
                      <a:endParaRPr kumimoji="0" lang="en-US" sz="1600" b="0" i="0" u="none" strike="noStrike" cap="none" normalizeH="0" baseline="0" dirty="0">
                        <a:ln>
                          <a:noFill/>
                        </a:ln>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GB" altLang="en-US" sz="1600" b="0" dirty="0">
                          <a:solidFill>
                            <a:srgbClr val="000000"/>
                          </a:solidFill>
                          <a:latin typeface="Calibri" panose="020F0502020204030204" pitchFamily="34" charset="0"/>
                          <a:ea typeface="Calibri" panose="020F0502020204030204" pitchFamily="34" charset="0"/>
                          <a:cs typeface="Calibri" panose="020F0502020204030204" pitchFamily="34" charset="0"/>
                        </a:rPr>
                        <a:t>Aged ≥60 </a:t>
                      </a:r>
                      <a:r>
                        <a:rPr lang="en-GB" altLang="en-US" sz="1600" b="0" dirty="0" err="1">
                          <a:solidFill>
                            <a:srgbClr val="000000"/>
                          </a:solidFill>
                          <a:latin typeface="Calibri" panose="020F0502020204030204" pitchFamily="34" charset="0"/>
                          <a:ea typeface="Calibri" panose="020F0502020204030204" pitchFamily="34" charset="0"/>
                          <a:cs typeface="Calibri" panose="020F0502020204030204" pitchFamily="34" charset="0"/>
                        </a:rPr>
                        <a:t>yr</a:t>
                      </a:r>
                      <a:r>
                        <a:rPr lang="en-GB" altLang="en-US" sz="1600" b="0" dirty="0">
                          <a:solidFill>
                            <a:srgbClr val="000000"/>
                          </a:solidFill>
                          <a:latin typeface="Calibri" panose="020F0502020204030204" pitchFamily="34" charset="0"/>
                          <a:ea typeface="Calibri" panose="020F0502020204030204" pitchFamily="34" charset="0"/>
                          <a:cs typeface="Calibri" panose="020F0502020204030204" pitchFamily="34" charset="0"/>
                        </a:rPr>
                        <a:t> with CP-CML; stable MMR or MR4; receiving TKI for ≥2yr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79450667"/>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TKI 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Intermittent imatinib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on/1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off)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GB" altLang="en-US" sz="1600" b="0" kern="0" dirty="0">
                          <a:solidFill>
                            <a:srgbClr val="000000"/>
                          </a:solidFill>
                          <a:latin typeface="Calibri" panose="020F0502020204030204" pitchFamily="34" charset="0"/>
                          <a:ea typeface="Calibri" panose="020F0502020204030204" pitchFamily="34" charset="0"/>
                          <a:cs typeface="Calibri" panose="020F0502020204030204" pitchFamily="34" charset="0"/>
                        </a:rPr>
                        <a:t>Reduce treatment to half the standard dose for 1 </a:t>
                      </a:r>
                      <a:r>
                        <a:rPr lang="en-GB" altLang="en-US" sz="1600" b="0" kern="0" dirty="0" err="1">
                          <a:solidFill>
                            <a:srgbClr val="000000"/>
                          </a:solidFill>
                          <a:latin typeface="Calibri" panose="020F0502020204030204" pitchFamily="34" charset="0"/>
                          <a:ea typeface="Calibri" panose="020F0502020204030204" pitchFamily="34" charset="0"/>
                          <a:cs typeface="Calibri" panose="020F0502020204030204" pitchFamily="34" charset="0"/>
                        </a:rPr>
                        <a:t>yr</a:t>
                      </a:r>
                      <a:r>
                        <a:rPr lang="en-GB" altLang="en-US" sz="1600" b="0" kern="0" dirty="0">
                          <a:solidFill>
                            <a:srgbClr val="000000"/>
                          </a:solidFill>
                          <a:latin typeface="Calibri" panose="020F0502020204030204" pitchFamily="34" charset="0"/>
                          <a:ea typeface="Calibri" panose="020F0502020204030204" pitchFamily="34" charset="0"/>
                          <a:cs typeface="Calibri" panose="020F0502020204030204" pitchFamily="34" charset="0"/>
                        </a:rPr>
                        <a:t> and stop treatment for 2 more </a:t>
                      </a:r>
                      <a:r>
                        <a:rPr lang="en-GB" altLang="en-US" sz="1600" b="0" kern="0" dirty="0" err="1">
                          <a:solidFill>
                            <a:srgbClr val="000000"/>
                          </a:solidFill>
                          <a:latin typeface="Calibri" panose="020F0502020204030204" pitchFamily="34" charset="0"/>
                          <a:ea typeface="Calibri" panose="020F0502020204030204" pitchFamily="34" charset="0"/>
                          <a:cs typeface="Calibri" panose="020F0502020204030204" pitchFamily="34" charset="0"/>
                        </a:rPr>
                        <a:t>yr</a:t>
                      </a:r>
                      <a:r>
                        <a:rPr lang="en-GB" altLang="en-US" sz="1600" b="0" kern="0" dirty="0">
                          <a:solidFill>
                            <a:srgbClr val="000000"/>
                          </a:solidFill>
                          <a:latin typeface="Calibri" panose="020F0502020204030204" pitchFamily="34" charset="0"/>
                          <a:ea typeface="Calibri" panose="020F0502020204030204" pitchFamily="34" charset="0"/>
                          <a:cs typeface="Calibri" panose="020F0502020204030204" pitchFamily="34" charset="0"/>
                        </a:rPr>
                        <a:t> and maintain MMR</a:t>
                      </a:r>
                      <a:endParaRPr kumimoji="0" lang="en-US" sz="1600" b="0" i="0" u="none" strike="noStrike" cap="none" normalizeH="0" baseline="0" dirty="0">
                        <a:ln>
                          <a:noFill/>
                        </a:ln>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Fixed (control) arm: 1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on/1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off vs Progressive arm (Experimental): 1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on/1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off for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1, 1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on/2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off for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2, 1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on/3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off for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15559615"/>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Key Finding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6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21% lost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CCyR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and MMR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r>
                        <a:rPr lang="en-US" sz="1600" b="0" i="0" u="none" strike="noStrike" kern="1200" baseline="0" dirty="0">
                          <a:solidFill>
                            <a:schemeClr val="bg1"/>
                          </a:solidFill>
                          <a:latin typeface="Calibri" panose="020F0502020204030204" pitchFamily="34" charset="0"/>
                          <a:ea typeface="Calibri" panose="020F0502020204030204" pitchFamily="34" charset="0"/>
                          <a:cs typeface="Calibri" panose="020F0502020204030204" pitchFamily="34" charset="0"/>
                        </a:rPr>
                        <a:t>At 36 </a:t>
                      </a:r>
                      <a:r>
                        <a:rPr lang="en-US" sz="1600" b="0" i="0" u="none" strike="noStrike" kern="1200" baseline="0" dirty="0" err="1">
                          <a:solidFill>
                            <a:schemeClr val="bg1"/>
                          </a:solidFill>
                          <a:latin typeface="Calibri" panose="020F0502020204030204" pitchFamily="34" charset="0"/>
                          <a:ea typeface="Calibri" panose="020F0502020204030204" pitchFamily="34" charset="0"/>
                          <a:cs typeface="Calibri" panose="020F0502020204030204" pitchFamily="34" charset="0"/>
                        </a:rPr>
                        <a:t>mo</a:t>
                      </a:r>
                      <a:r>
                        <a:rPr lang="en-US" sz="1600" b="0" i="0" u="none" strike="noStrike" kern="1200" baseline="0" dirty="0">
                          <a:solidFill>
                            <a:schemeClr val="bg1"/>
                          </a:solidFill>
                          <a:latin typeface="Calibri" panose="020F0502020204030204" pitchFamily="34" charset="0"/>
                          <a:ea typeface="Calibri" panose="020F0502020204030204" pitchFamily="34" charset="0"/>
                          <a:cs typeface="Calibri" panose="020F0502020204030204" pitchFamily="34" charset="0"/>
                        </a:rPr>
                        <a:t>, RFS rates were 36% in the MMR group and 72% in the MR4 group </a:t>
                      </a:r>
                      <a:endParaRPr kumimoji="0" lang="en-US" sz="16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First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probability of maintaining MR3 with fixed intermittent dosing was 81%. Rate of MR3 loss increases with progressive 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7574866"/>
                  </a:ext>
                </a:extLst>
              </a:tr>
            </a:tbl>
          </a:graphicData>
        </a:graphic>
      </p:graphicFrame>
    </p:spTree>
    <p:extLst>
      <p:ext uri="{BB962C8B-B14F-4D97-AF65-F5344CB8AC3E}">
        <p14:creationId xmlns:p14="http://schemas.microsoft.com/office/powerpoint/2010/main" val="1749786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1FCC9-1EA3-4747-8816-8622A27E6F28}"/>
              </a:ext>
            </a:extLst>
          </p:cNvPr>
          <p:cNvSpPr>
            <a:spLocks noGrp="1"/>
          </p:cNvSpPr>
          <p:nvPr>
            <p:ph type="title"/>
          </p:nvPr>
        </p:nvSpPr>
        <p:spPr/>
        <p:txBody>
          <a:bodyPr/>
          <a:lstStyle/>
          <a:p>
            <a:r>
              <a:rPr lang="en-US" dirty="0"/>
              <a:t>Prognostic Implications of Select Cytogenetic </a:t>
            </a:r>
            <a:br>
              <a:rPr lang="en-US" dirty="0"/>
            </a:br>
            <a:r>
              <a:rPr lang="en-US" dirty="0"/>
              <a:t>and Molecular Responses</a:t>
            </a:r>
          </a:p>
        </p:txBody>
      </p:sp>
      <p:sp>
        <p:nvSpPr>
          <p:cNvPr id="4" name="Text Box 15">
            <a:extLst>
              <a:ext uri="{FF2B5EF4-FFF2-40B4-BE49-F238E27FC236}">
                <a16:creationId xmlns:a16="http://schemas.microsoft.com/office/drawing/2014/main" id="{8E55A9A6-5535-476B-A519-9EF0B831947E}"/>
              </a:ext>
            </a:extLst>
          </p:cNvPr>
          <p:cNvSpPr txBox="1">
            <a:spLocks noChangeArrowheads="1"/>
          </p:cNvSpPr>
          <p:nvPr/>
        </p:nvSpPr>
        <p:spPr bwMode="auto">
          <a:xfrm>
            <a:off x="433387" y="5803264"/>
            <a:ext cx="8662423" cy="83099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Jabbour. Am J Hematol. 2018;93:442. 2. Hochhaus. Ann Oncol. 2017;28(suppl 4):iv41.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Kantarjian. Cancer. 2008;112:837. 4. Oriana. Value Health. 2013;16:1081. 5. Hughes. Blood. 2010;116:3758.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6. Shanmuganathan. Hematology Am Soc Hematol Educ Program. 2018;2018:168. 7. Cortes. J Clin Oncol. 2016;34:2333.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8. Hochhaus. Leukemia. 2016;30:1044. </a:t>
            </a:r>
          </a:p>
        </p:txBody>
      </p:sp>
      <p:graphicFrame>
        <p:nvGraphicFramePr>
          <p:cNvPr id="12" name="Group 3">
            <a:extLst>
              <a:ext uri="{FF2B5EF4-FFF2-40B4-BE49-F238E27FC236}">
                <a16:creationId xmlns:a16="http://schemas.microsoft.com/office/drawing/2014/main" id="{56CF00E0-357D-4E38-8CB3-0B497CB9CC4C}"/>
              </a:ext>
            </a:extLst>
          </p:cNvPr>
          <p:cNvGraphicFramePr>
            <a:graphicFrameLocks/>
          </p:cNvGraphicFramePr>
          <p:nvPr>
            <p:extLst>
              <p:ext uri="{D42A27DB-BD31-4B8C-83A1-F6EECF244321}">
                <p14:modId xmlns:p14="http://schemas.microsoft.com/office/powerpoint/2010/main" val="212920446"/>
              </p:ext>
            </p:extLst>
          </p:nvPr>
        </p:nvGraphicFramePr>
        <p:xfrm>
          <a:off x="728282" y="1604965"/>
          <a:ext cx="10754106" cy="3779584"/>
        </p:xfrm>
        <a:graphic>
          <a:graphicData uri="http://schemas.openxmlformats.org/drawingml/2006/table">
            <a:tbl>
              <a:tblPr/>
              <a:tblGrid>
                <a:gridCol w="1928460">
                  <a:extLst>
                    <a:ext uri="{9D8B030D-6E8A-4147-A177-3AD203B41FA5}">
                      <a16:colId xmlns:a16="http://schemas.microsoft.com/office/drawing/2014/main" val="20000"/>
                    </a:ext>
                  </a:extLst>
                </a:gridCol>
                <a:gridCol w="3899525">
                  <a:extLst>
                    <a:ext uri="{9D8B030D-6E8A-4147-A177-3AD203B41FA5}">
                      <a16:colId xmlns:a16="http://schemas.microsoft.com/office/drawing/2014/main" val="20001"/>
                    </a:ext>
                  </a:extLst>
                </a:gridCol>
                <a:gridCol w="4926121">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Definition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Prognostic Implications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438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Cytogenetic complete response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CCyR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Ph+ metaphases by chromosome banding analysis, equivalent to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BCR::ABL1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transcripts (IS) ≤1%</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1,2</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CCyR at Mo 12 associated with improved survival, PFS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3,4</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5-yr OS rates: with CCyR, 97.4%; no CCyR, 73.6%</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4</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Major molecular response (MMR)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BCR::ABL1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transcripts (IS) ≤0.1%</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1</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MMR at Mo 12 not associated with improved survival</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4,5</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MMR at Mo 12 associated with improved PFS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5</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7-yr PFS rates: with MMR, 99%; no MMR, 90%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Early molecular response (EMR)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BCR::ABL1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transcripts (IS) ≤10%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at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3</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2,6</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EMR strongly associated with improved survival, PFS on first-line TKIs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7,8</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5-yr OS rates: with EMR, 95.3% to 99.2%;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EMR, 79.1% to 81.9%</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5-yr PFS rates: with EMR, 88.9% to 98.5%;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EMR, 71.8% to 79.3%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347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491329"/>
            <a:ext cx="10877529" cy="467240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lvl="0">
              <a:buClr>
                <a:srgbClr val="000000"/>
              </a:buClr>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Prospective, randomized phase IIb trial</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lvl="0">
              <a:buClr>
                <a:srgbClr val="000000"/>
              </a:buClr>
              <a:defRPr/>
            </a:pPr>
            <a:endParaRPr lang="en-US" altLang="en-US" sz="2400" kern="0" dirty="0">
              <a:solidFill>
                <a:srgbClr val="000000"/>
              </a:solidFill>
            </a:endParaRPr>
          </a:p>
          <a:p>
            <a:pPr lvl="0">
              <a:buClr>
                <a:srgbClr val="000000"/>
              </a:buClr>
              <a:defRPr/>
            </a:pPr>
            <a:r>
              <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MMR at 12 </a:t>
            </a:r>
            <a:r>
              <a:rPr kumimoji="0" lang="en-US" altLang="en-US" sz="2400" b="0" i="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mo</a:t>
            </a: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400" b="1" kern="0" dirty="0">
                <a:solidFill>
                  <a:srgbClr val="000000"/>
                </a:solidFill>
              </a:rPr>
              <a:t>Key secondary endpoints: </a:t>
            </a:r>
            <a:r>
              <a:rPr lang="en-US" altLang="en-US" sz="2400" b="0" kern="0" dirty="0">
                <a:solidFill>
                  <a:srgbClr val="000000"/>
                </a:solidFill>
              </a:rPr>
              <a:t>Time to MMR, time to MMR</a:t>
            </a:r>
            <a:r>
              <a:rPr lang="en-US" altLang="en-US" sz="2400" b="0" kern="0" baseline="30000" dirty="0">
                <a:solidFill>
                  <a:srgbClr val="000000"/>
                </a:solidFill>
              </a:rPr>
              <a:t>4.5</a:t>
            </a:r>
            <a:r>
              <a:rPr lang="en-US" altLang="en-US" sz="2400" b="0" kern="0" dirty="0">
                <a:solidFill>
                  <a:srgbClr val="000000"/>
                </a:solidFill>
              </a:rPr>
              <a:t>, PFS, OS, Safety</a:t>
            </a: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DASCERN: Change to </a:t>
            </a:r>
            <a:r>
              <a:rPr lang="en-US" dirty="0" err="1"/>
              <a:t>Dasatinib</a:t>
            </a:r>
            <a:r>
              <a:rPr lang="en-US" dirty="0"/>
              <a:t> Following Suboptimal Response to Imatinib at 3 Mo</a:t>
            </a:r>
            <a:endParaRPr lang="en-US" altLang="en-US" dirty="0"/>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709796" y="2755404"/>
            <a:ext cx="211127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b="0" dirty="0">
                <a:solidFill>
                  <a:srgbClr val="000000"/>
                </a:solidFill>
                <a:latin typeface="Calibri" panose="020F0502020204030204" pitchFamily="34" charset="0"/>
                <a:cs typeface="Arial" panose="020B0604020202020204" pitchFamily="34" charset="0"/>
              </a:rPr>
              <a:t>Patients aged ≥18 </a:t>
            </a:r>
            <a:r>
              <a:rPr lang="en-GB" altLang="en-US" sz="1800" b="0" dirty="0" err="1">
                <a:solidFill>
                  <a:srgbClr val="000000"/>
                </a:solidFill>
                <a:latin typeface="Calibri" panose="020F0502020204030204" pitchFamily="34" charset="0"/>
                <a:cs typeface="Arial" panose="020B0604020202020204" pitchFamily="34" charset="0"/>
              </a:rPr>
              <a:t>yr</a:t>
            </a:r>
            <a:r>
              <a:rPr lang="en-GB" altLang="en-US" sz="1800" b="0" dirty="0">
                <a:solidFill>
                  <a:srgbClr val="000000"/>
                </a:solidFill>
                <a:latin typeface="Calibri" panose="020F0502020204030204" pitchFamily="34" charset="0"/>
                <a:cs typeface="Arial" panose="020B0604020202020204" pitchFamily="34" charset="0"/>
              </a:rPr>
              <a:t> with Ph+ CML in chronic phase and CHR; 3 </a:t>
            </a:r>
            <a:r>
              <a:rPr lang="en-GB" altLang="en-US" sz="1800" b="0" dirty="0" err="1">
                <a:solidFill>
                  <a:srgbClr val="000000"/>
                </a:solidFill>
                <a:latin typeface="Calibri" panose="020F0502020204030204" pitchFamily="34" charset="0"/>
              </a:rPr>
              <a:t>m</a:t>
            </a:r>
            <a:r>
              <a:rPr lang="en-GB" altLang="en-US" sz="1800" b="0" dirty="0" err="1">
                <a:solidFill>
                  <a:srgbClr val="000000"/>
                </a:solidFill>
                <a:latin typeface="Calibri" panose="020F0502020204030204" pitchFamily="34" charset="0"/>
                <a:cs typeface="Arial" panose="020B0604020202020204" pitchFamily="34" charset="0"/>
              </a:rPr>
              <a:t>o</a:t>
            </a:r>
            <a:r>
              <a:rPr lang="en-GB" altLang="en-US" sz="1800" b="0" dirty="0">
                <a:solidFill>
                  <a:srgbClr val="000000"/>
                </a:solidFill>
                <a:latin typeface="Calibri" panose="020F0502020204030204" pitchFamily="34" charset="0"/>
                <a:cs typeface="Arial" panose="020B0604020202020204" pitchFamily="34" charset="0"/>
              </a:rPr>
              <a:t> </a:t>
            </a:r>
            <a:r>
              <a:rPr lang="en-GB" altLang="en-US" sz="1800" b="0" i="1" dirty="0">
                <a:solidFill>
                  <a:srgbClr val="000000"/>
                </a:solidFill>
                <a:latin typeface="Calibri" panose="020F0502020204030204" pitchFamily="34" charset="0"/>
                <a:cs typeface="Arial" panose="020B0604020202020204" pitchFamily="34" charset="0"/>
              </a:rPr>
              <a:t>BCR::ABL1 </a:t>
            </a:r>
            <a:r>
              <a:rPr lang="en-GB" altLang="en-US" sz="1800" b="0" dirty="0">
                <a:solidFill>
                  <a:srgbClr val="000000"/>
                </a:solidFill>
                <a:latin typeface="Calibri" panose="020F0502020204030204" pitchFamily="34" charset="0"/>
                <a:cs typeface="Arial" panose="020B0604020202020204" pitchFamily="34" charset="0"/>
              </a:rPr>
              <a:t>&gt;10%</a:t>
            </a:r>
            <a:r>
              <a:rPr lang="en-GB" altLang="en-US" sz="1800" b="0" baseline="30000" dirty="0">
                <a:solidFill>
                  <a:srgbClr val="000000"/>
                </a:solidFill>
                <a:latin typeface="Calibri" panose="020F0502020204030204" pitchFamily="34" charset="0"/>
                <a:cs typeface="Arial" panose="020B0604020202020204" pitchFamily="34" charset="0"/>
              </a:rPr>
              <a:t>IS</a:t>
            </a:r>
            <a:r>
              <a:rPr lang="en-GB" altLang="en-US" sz="1800" b="0" dirty="0">
                <a:solidFill>
                  <a:srgbClr val="000000"/>
                </a:solidFill>
                <a:latin typeface="Calibri" panose="020F0502020204030204" pitchFamily="34" charset="0"/>
                <a:cs typeface="Arial" panose="020B0604020202020204" pitchFamily="34" charset="0"/>
              </a:rPr>
              <a:t> after imatinib, ECOG PS 0-2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(N = 260)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19462" name="Rectangle 47">
            <a:extLst>
              <a:ext uri="{FF2B5EF4-FFF2-40B4-BE49-F238E27FC236}">
                <a16:creationId xmlns:a16="http://schemas.microsoft.com/office/drawing/2014/main" id="{D399FC2C-9F96-49BC-868E-62B4C2F89A32}"/>
              </a:ext>
            </a:extLst>
          </p:cNvPr>
          <p:cNvSpPr>
            <a:spLocks noChangeArrowheads="1"/>
          </p:cNvSpPr>
          <p:nvPr/>
        </p:nvSpPr>
        <p:spPr bwMode="auto">
          <a:xfrm>
            <a:off x="8513201" y="2805862"/>
            <a:ext cx="219642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 </a:t>
            </a:r>
            <a:r>
              <a:rPr kumimoji="0" lang="en-US" altLang="en-US" sz="1800" i="1"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r>
              <a:rPr kumimoji="0" lang="en-US" altLang="en-US" sz="18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after last patient receives first dose</a:t>
            </a:r>
            <a:br>
              <a:rPr kumimoji="0" lang="en-US" altLang="en-US" sz="18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until PD, discontinuation, or unacceptable toxicity</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848920" y="2589322"/>
            <a:ext cx="4052712" cy="84917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err="1">
                <a:solidFill>
                  <a:srgbClr val="FFFFFF"/>
                </a:solidFill>
                <a:latin typeface="Calibri" panose="020F0502020204030204" pitchFamily="34" charset="0"/>
              </a:rPr>
              <a:t>Dasatinib</a:t>
            </a:r>
            <a:r>
              <a:rPr lang="en-US" altLang="en-US" sz="1800" dirty="0">
                <a:solidFill>
                  <a:srgbClr val="FFFFFF"/>
                </a:solidFill>
                <a:latin typeface="Calibri" panose="020F050202020403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0" dirty="0">
                <a:solidFill>
                  <a:srgbClr val="FFFFFF"/>
                </a:solidFill>
                <a:latin typeface="Calibri" panose="020F0502020204030204" pitchFamily="34" charset="0"/>
              </a:rPr>
              <a:t>100 mg daily</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174)</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3848920" y="3544526"/>
            <a:ext cx="4052712" cy="84917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Imatinib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≥400 mg once or twice daily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86)</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2821072" y="3578333"/>
            <a:ext cx="816033" cy="18574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2821073" y="3116845"/>
            <a:ext cx="816033" cy="27522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 Box 11">
            <a:extLst>
              <a:ext uri="{FF2B5EF4-FFF2-40B4-BE49-F238E27FC236}">
                <a16:creationId xmlns:a16="http://schemas.microsoft.com/office/drawing/2014/main" id="{77B23577-DFF6-9A53-30A4-844F94DA3AB0}"/>
              </a:ext>
            </a:extLst>
          </p:cNvPr>
          <p:cNvSpPr txBox="1">
            <a:spLocks noChangeArrowheads="1"/>
          </p:cNvSpPr>
          <p:nvPr/>
        </p:nvSpPr>
        <p:spPr bwMode="auto">
          <a:xfrm>
            <a:off x="396872" y="637599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Cortes.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Haematologica</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a:t>
            </a:r>
            <a:r>
              <a:rPr lang="en-US" altLang="en-US" sz="1200" b="0" dirty="0">
                <a:solidFill>
                  <a:srgbClr val="455560"/>
                </a:solidFill>
                <a:latin typeface="Calibri" panose="020F0502020204030204" pitchFamily="34" charset="0"/>
              </a:rPr>
              <a:t>[</a:t>
            </a:r>
            <a:r>
              <a:rPr lang="en-US" altLang="en-US" sz="1200" b="0" dirty="0" err="1">
                <a:solidFill>
                  <a:srgbClr val="455560"/>
                </a:solidFill>
                <a:latin typeface="Calibri" panose="020F0502020204030204" pitchFamily="34" charset="0"/>
              </a:rPr>
              <a:t>Epub</a:t>
            </a:r>
            <a:r>
              <a:rPr lang="en-US" altLang="en-US" sz="1200" b="0" dirty="0">
                <a:solidFill>
                  <a:srgbClr val="455560"/>
                </a:solidFill>
                <a:latin typeface="Calibri" panose="020F050202020403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Line 52">
            <a:extLst>
              <a:ext uri="{FF2B5EF4-FFF2-40B4-BE49-F238E27FC236}">
                <a16:creationId xmlns:a16="http://schemas.microsoft.com/office/drawing/2014/main" id="{8D8E06BD-3881-851D-0316-40302656DCAA}"/>
              </a:ext>
            </a:extLst>
          </p:cNvPr>
          <p:cNvSpPr>
            <a:spLocks noChangeShapeType="1"/>
          </p:cNvSpPr>
          <p:nvPr/>
        </p:nvSpPr>
        <p:spPr bwMode="auto">
          <a:xfrm>
            <a:off x="8033776" y="3472362"/>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C7B9B182-6B34-A5B7-3EA8-F6EE1B939411}"/>
              </a:ext>
            </a:extLst>
          </p:cNvPr>
          <p:cNvSpPr txBox="1"/>
          <p:nvPr/>
        </p:nvSpPr>
        <p:spPr bwMode="auto">
          <a:xfrm>
            <a:off x="3046012" y="3271409"/>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9" name="TextBox 8">
            <a:extLst>
              <a:ext uri="{FF2B5EF4-FFF2-40B4-BE49-F238E27FC236}">
                <a16:creationId xmlns:a16="http://schemas.microsoft.com/office/drawing/2014/main" id="{E7BF05F8-8DC9-8326-F6A8-02B4743A2353}"/>
              </a:ext>
            </a:extLst>
          </p:cNvPr>
          <p:cNvSpPr txBox="1"/>
          <p:nvPr/>
        </p:nvSpPr>
        <p:spPr bwMode="auto">
          <a:xfrm>
            <a:off x="604675" y="1985625"/>
            <a:ext cx="53881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Stratified by </a:t>
            </a:r>
            <a:r>
              <a:rPr lang="en-US" sz="1200" b="0" i="1" dirty="0" err="1">
                <a:solidFill>
                  <a:schemeClr val="bg1"/>
                </a:solidFill>
                <a:latin typeface="Calibri" panose="020F0502020204030204" pitchFamily="34" charset="0"/>
              </a:rPr>
              <a:t>Sokal</a:t>
            </a:r>
            <a:r>
              <a:rPr lang="en-US" sz="1200" b="0" i="1" dirty="0">
                <a:solidFill>
                  <a:schemeClr val="bg1"/>
                </a:solidFill>
                <a:latin typeface="Calibri" panose="020F0502020204030204" pitchFamily="34" charset="0"/>
              </a:rPr>
              <a:t> score (low/intermediate/high) and time </a:t>
            </a:r>
            <a:br>
              <a:rPr lang="en-US" sz="1200" b="0" i="1"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from 3 </a:t>
            </a:r>
            <a:r>
              <a:rPr lang="en-US" sz="1200" b="0" i="1" dirty="0" err="1">
                <a:solidFill>
                  <a:schemeClr val="bg1"/>
                </a:solidFill>
                <a:latin typeface="Calibri" panose="020F0502020204030204" pitchFamily="34" charset="0"/>
              </a:rPr>
              <a:t>mo</a:t>
            </a:r>
            <a:r>
              <a:rPr lang="en-US" sz="1200" b="0" i="1" dirty="0">
                <a:solidFill>
                  <a:schemeClr val="bg1"/>
                </a:solidFill>
                <a:latin typeface="Calibri" panose="020F0502020204030204" pitchFamily="34" charset="0"/>
              </a:rPr>
              <a:t> assessment to randomization (≤4 vs &gt;4 </a:t>
            </a:r>
            <a:r>
              <a:rPr lang="en-US" sz="1200" b="0" i="1" dirty="0" err="1">
                <a:solidFill>
                  <a:schemeClr val="bg1"/>
                </a:solidFill>
                <a:latin typeface="Calibri" panose="020F0502020204030204" pitchFamily="34" charset="0"/>
              </a:rPr>
              <a:t>wk</a:t>
            </a:r>
            <a:r>
              <a:rPr lang="en-US" sz="1200" b="0" i="1" dirty="0">
                <a:solidFill>
                  <a:schemeClr val="bg1"/>
                </a:solidFill>
                <a:latin typeface="Calibri" panose="020F0502020204030204" pitchFamily="34" charset="0"/>
              </a:rPr>
              <a:t>)</a:t>
            </a:r>
          </a:p>
        </p:txBody>
      </p:sp>
      <p:cxnSp>
        <p:nvCxnSpPr>
          <p:cNvPr id="10" name="Straight Arrow Connector 9">
            <a:extLst>
              <a:ext uri="{FF2B5EF4-FFF2-40B4-BE49-F238E27FC236}">
                <a16:creationId xmlns:a16="http://schemas.microsoft.com/office/drawing/2014/main" id="{B649265B-19E1-C417-A63D-BD5E3DC166E9}"/>
              </a:ext>
            </a:extLst>
          </p:cNvPr>
          <p:cNvCxnSpPr>
            <a:cxnSpLocks/>
          </p:cNvCxnSpPr>
          <p:nvPr/>
        </p:nvCxnSpPr>
        <p:spPr bwMode="auto">
          <a:xfrm>
            <a:off x="3229088" y="2540532"/>
            <a:ext cx="0" cy="576313"/>
          </a:xfrm>
          <a:prstGeom prst="straightConnector1">
            <a:avLst/>
          </a:prstGeom>
          <a:noFill/>
          <a:ln w="28575" cap="flat" cmpd="sng" algn="ctr">
            <a:solidFill>
              <a:schemeClr val="bg1"/>
            </a:solidFill>
            <a:prstDash val="sysDash"/>
            <a:round/>
            <a:headEnd type="none" w="med" len="med"/>
            <a:tailEnd type="triangle"/>
          </a:ln>
          <a:effectLst/>
        </p:spPr>
      </p:cxnSp>
    </p:spTree>
    <p:extLst>
      <p:ext uri="{BB962C8B-B14F-4D97-AF65-F5344CB8AC3E}">
        <p14:creationId xmlns:p14="http://schemas.microsoft.com/office/powerpoint/2010/main" val="21866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DASCERN 5-Yr Results: MMR and MR Outcomes with </a:t>
            </a:r>
            <a:r>
              <a:rPr lang="en-US" dirty="0" err="1"/>
              <a:t>Dasatinib</a:t>
            </a:r>
            <a:r>
              <a:rPr lang="en-US" dirty="0"/>
              <a:t> vs Imatinib </a:t>
            </a:r>
            <a:endParaRPr lang="en-US" altLang="en-US" dirty="0"/>
          </a:p>
        </p:txBody>
      </p:sp>
      <p:sp>
        <p:nvSpPr>
          <p:cNvPr id="4" name="Text Box 11">
            <a:extLst>
              <a:ext uri="{FF2B5EF4-FFF2-40B4-BE49-F238E27FC236}">
                <a16:creationId xmlns:a16="http://schemas.microsoft.com/office/drawing/2014/main" id="{77B23577-DFF6-9A53-30A4-844F94DA3A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Cortes.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Haematologica</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a:t>
            </a:r>
            <a:r>
              <a:rPr lang="en-US" altLang="en-US" sz="1200" b="0" dirty="0">
                <a:solidFill>
                  <a:srgbClr val="455560"/>
                </a:solidFill>
                <a:latin typeface="Calibri" panose="020F0502020204030204" pitchFamily="34" charset="0"/>
              </a:rPr>
              <a:t>[</a:t>
            </a:r>
            <a:r>
              <a:rPr lang="en-US" altLang="en-US" sz="1200" b="0" dirty="0" err="1">
                <a:solidFill>
                  <a:srgbClr val="455560"/>
                </a:solidFill>
                <a:latin typeface="Calibri" panose="020F0502020204030204" pitchFamily="34" charset="0"/>
              </a:rPr>
              <a:t>Epub</a:t>
            </a:r>
            <a:r>
              <a:rPr lang="en-US" altLang="en-US" sz="1200" b="0" dirty="0">
                <a:solidFill>
                  <a:srgbClr val="455560"/>
                </a:solidFill>
                <a:latin typeface="Calibri" panose="020F050202020403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Table 8">
            <a:extLst>
              <a:ext uri="{FF2B5EF4-FFF2-40B4-BE49-F238E27FC236}">
                <a16:creationId xmlns:a16="http://schemas.microsoft.com/office/drawing/2014/main" id="{84510956-C47B-661D-5138-79CC4B4F7FBE}"/>
              </a:ext>
            </a:extLst>
          </p:cNvPr>
          <p:cNvGraphicFramePr>
            <a:graphicFrameLocks noGrp="1"/>
          </p:cNvGraphicFramePr>
          <p:nvPr>
            <p:extLst>
              <p:ext uri="{D42A27DB-BD31-4B8C-83A1-F6EECF244321}">
                <p14:modId xmlns:p14="http://schemas.microsoft.com/office/powerpoint/2010/main" val="856436738"/>
              </p:ext>
            </p:extLst>
          </p:nvPr>
        </p:nvGraphicFramePr>
        <p:xfrm>
          <a:off x="740590" y="1600200"/>
          <a:ext cx="10765611" cy="3322432"/>
        </p:xfrm>
        <a:graphic>
          <a:graphicData uri="http://schemas.openxmlformats.org/drawingml/2006/table">
            <a:tbl>
              <a:tblPr/>
              <a:tblGrid>
                <a:gridCol w="5325913">
                  <a:extLst>
                    <a:ext uri="{9D8B030D-6E8A-4147-A177-3AD203B41FA5}">
                      <a16:colId xmlns:a16="http://schemas.microsoft.com/office/drawing/2014/main" val="3851927241"/>
                    </a:ext>
                  </a:extLst>
                </a:gridCol>
                <a:gridCol w="2719849">
                  <a:extLst>
                    <a:ext uri="{9D8B030D-6E8A-4147-A177-3AD203B41FA5}">
                      <a16:colId xmlns:a16="http://schemas.microsoft.com/office/drawing/2014/main" val="529393572"/>
                    </a:ext>
                  </a:extLst>
                </a:gridCol>
                <a:gridCol w="2719849">
                  <a:extLst>
                    <a:ext uri="{9D8B030D-6E8A-4147-A177-3AD203B41FA5}">
                      <a16:colId xmlns:a16="http://schemas.microsoft.com/office/drawing/2014/main" val="1225300273"/>
                    </a:ext>
                  </a:extLst>
                </a:gridCol>
              </a:tblGrid>
              <a:tr h="4530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rPr>
                        <a:t>Dasatinib</a:t>
                      </a:r>
                      <a:endParaRPr kumimoji="0" lang="en-US" sz="1600" b="1" i="0"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Imatinib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510586058"/>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MMR, % (95% CI)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By 12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By 60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MMR rate at any time</a:t>
                      </a:r>
                      <a:r>
                        <a:rPr lang="en-US" sz="1600" baseline="30000" dirty="0">
                          <a:solidFill>
                            <a:schemeClr val="bg1"/>
                          </a:solidFill>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29.9 (23.2-37.3)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75.9 (68.8-82.0)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77.0 (70.0-83.0)</a:t>
                      </a:r>
                      <a:r>
                        <a:rPr lang="en-US" sz="1600" baseline="30000" dirty="0">
                          <a:solidFill>
                            <a:schemeClr val="bg1"/>
                          </a:solidFill>
                          <a:latin typeface="Calibri" panose="020F0502020204030204" pitchFamily="34" charset="0"/>
                        </a:rPr>
                        <a:t>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14.0 (7.4-23.1)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44.2 (33.5-55.3)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44.2 (33.5-55.3)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81424250"/>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MMR,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13.9 (11.6-17.6)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19.7 (14.2-26.4)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03448756"/>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Cumulative MR</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4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r>
                        <a:rPr lang="en-US" sz="1600" baseline="30000" dirty="0">
                          <a:solidFill>
                            <a:schemeClr val="bg1"/>
                          </a:solidFill>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942429345"/>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Cumulative MR</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4.5</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88697011"/>
                  </a:ext>
                </a:extLst>
              </a:tr>
              <a:tr h="2274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PFS at 60 </a:t>
                      </a:r>
                      <a:r>
                        <a:rPr kumimoji="0" lang="en-US" sz="1600" b="0" i="0" u="none" strike="noStrike" cap="none" normalizeH="0" baseline="0" dirty="0" err="1">
                          <a:ln>
                            <a:noFill/>
                          </a:ln>
                          <a:solidFill>
                            <a:schemeClr val="bg1"/>
                          </a:solidFill>
                          <a:effectLst/>
                          <a:latin typeface="Calibri" panose="020F0502020204030204" pitchFamily="34" charset="0"/>
                        </a:rPr>
                        <a:t>mo</a:t>
                      </a:r>
                      <a:r>
                        <a:rPr kumimoji="0" lang="en-US" sz="1600" b="0" i="0" u="none" strike="noStrike" cap="none" normalizeH="0" baseline="0" dirty="0">
                          <a:ln>
                            <a:noFill/>
                          </a:ln>
                          <a:solidFill>
                            <a:schemeClr val="bg1"/>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4025016720"/>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OS at 60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79450667"/>
                  </a:ext>
                </a:extLst>
              </a:tr>
            </a:tbl>
          </a:graphicData>
        </a:graphic>
      </p:graphicFrame>
      <p:sp>
        <p:nvSpPr>
          <p:cNvPr id="5" name="TextBox 4">
            <a:extLst>
              <a:ext uri="{FF2B5EF4-FFF2-40B4-BE49-F238E27FC236}">
                <a16:creationId xmlns:a16="http://schemas.microsoft.com/office/drawing/2014/main" id="{56B89EF4-3FE4-AA0C-220B-AEE8044FBFCB}"/>
              </a:ext>
            </a:extLst>
          </p:cNvPr>
          <p:cNvSpPr txBox="1"/>
          <p:nvPr/>
        </p:nvSpPr>
        <p:spPr bwMode="auto">
          <a:xfrm>
            <a:off x="609759" y="4984930"/>
            <a:ext cx="61026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.005 </a:t>
            </a:r>
            <a:r>
              <a:rPr lang="en-US" sz="1400" baseline="3000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14" name="TextBox 13">
            <a:extLst>
              <a:ext uri="{FF2B5EF4-FFF2-40B4-BE49-F238E27FC236}">
                <a16:creationId xmlns:a16="http://schemas.microsoft.com/office/drawing/2014/main" id="{56EC0A47-5CEF-C772-9398-450555027F25}"/>
              </a:ext>
            </a:extLst>
          </p:cNvPr>
          <p:cNvSpPr txBox="1"/>
          <p:nvPr/>
        </p:nvSpPr>
        <p:spPr bwMode="auto">
          <a:xfrm>
            <a:off x="619756" y="5203949"/>
            <a:ext cx="1088644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Early switch to </a:t>
            </a:r>
            <a:r>
              <a:rPr lang="en-US" b="0" dirty="0" err="1">
                <a:solidFill>
                  <a:schemeClr val="bg1"/>
                </a:solidFill>
                <a:latin typeface="Calibri" panose="020F0502020204030204" pitchFamily="34" charset="0"/>
              </a:rPr>
              <a:t>dasatinib</a:t>
            </a:r>
            <a:r>
              <a:rPr lang="en-US" b="0" dirty="0">
                <a:solidFill>
                  <a:schemeClr val="bg1"/>
                </a:solidFill>
                <a:latin typeface="Calibri" panose="020F0502020204030204" pitchFamily="34" charset="0"/>
              </a:rPr>
              <a:t> at 3 </a:t>
            </a:r>
            <a:r>
              <a:rPr lang="en-US" b="0" dirty="0" err="1">
                <a:solidFill>
                  <a:schemeClr val="bg1"/>
                </a:solidFill>
                <a:latin typeface="Calibri" panose="020F0502020204030204" pitchFamily="34" charset="0"/>
              </a:rPr>
              <a:t>mo</a:t>
            </a:r>
            <a:r>
              <a:rPr lang="en-US" b="0" dirty="0">
                <a:solidFill>
                  <a:schemeClr val="bg1"/>
                </a:solidFill>
                <a:latin typeface="Calibri" panose="020F0502020204030204" pitchFamily="34" charset="0"/>
              </a:rPr>
              <a:t> increased likelihood of achieving MMR vs later switch after treatment failure HR: 1.2 (95% CI: 1.1-1.3, </a:t>
            </a: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 .0011)</a:t>
            </a:r>
          </a:p>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No new safety signals identified</a:t>
            </a:r>
          </a:p>
        </p:txBody>
      </p:sp>
    </p:spTree>
    <p:extLst>
      <p:ext uri="{BB962C8B-B14F-4D97-AF65-F5344CB8AC3E}">
        <p14:creationId xmlns:p14="http://schemas.microsoft.com/office/powerpoint/2010/main" val="41892676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Group 160">
            <a:extLst>
              <a:ext uri="{FF2B5EF4-FFF2-40B4-BE49-F238E27FC236}">
                <a16:creationId xmlns:a16="http://schemas.microsoft.com/office/drawing/2014/main" id="{F613A839-7CF5-4121-8F85-4A979AC074EC}"/>
              </a:ext>
            </a:extLst>
          </p:cNvPr>
          <p:cNvGrpSpPr>
            <a:grpSpLocks/>
          </p:cNvGrpSpPr>
          <p:nvPr/>
        </p:nvGrpSpPr>
        <p:grpSpPr bwMode="auto">
          <a:xfrm>
            <a:off x="7249725" y="2894014"/>
            <a:ext cx="2971800" cy="244475"/>
            <a:chOff x="5364906" y="2775171"/>
            <a:chExt cx="2971374" cy="244254"/>
          </a:xfrm>
        </p:grpSpPr>
        <p:sp>
          <p:nvSpPr>
            <p:cNvPr id="23762" name="Freeform: Shape 153">
              <a:extLst>
                <a:ext uri="{FF2B5EF4-FFF2-40B4-BE49-F238E27FC236}">
                  <a16:creationId xmlns:a16="http://schemas.microsoft.com/office/drawing/2014/main" id="{78325210-D4A0-4600-ADCC-667FDC1EAEDF}"/>
                </a:ext>
              </a:extLst>
            </p:cNvPr>
            <p:cNvSpPr>
              <a:spLocks/>
            </p:cNvSpPr>
            <p:nvPr/>
          </p:nvSpPr>
          <p:spPr bwMode="auto">
            <a:xfrm>
              <a:off x="5364906" y="2775171"/>
              <a:ext cx="2314775" cy="239790"/>
            </a:xfrm>
            <a:custGeom>
              <a:avLst/>
              <a:gdLst>
                <a:gd name="T0" fmla="*/ 0 w 2314775"/>
                <a:gd name="T1" fmla="*/ 0 h 239790"/>
                <a:gd name="T2" fmla="*/ 943175 w 2314775"/>
                <a:gd name="T3" fmla="*/ 0 h 239790"/>
                <a:gd name="T4" fmla="*/ 943175 w 2314775"/>
                <a:gd name="T5" fmla="*/ 70338 h 239790"/>
                <a:gd name="T6" fmla="*/ 1873561 w 2314775"/>
                <a:gd name="T7" fmla="*/ 70338 h 239790"/>
                <a:gd name="T8" fmla="*/ 1873561 w 2314775"/>
                <a:gd name="T9" fmla="*/ 124691 h 239790"/>
                <a:gd name="T10" fmla="*/ 2314775 w 2314775"/>
                <a:gd name="T11" fmla="*/ 124691 h 239790"/>
                <a:gd name="T12" fmla="*/ 2314775 w 2314775"/>
                <a:gd name="T13" fmla="*/ 239790 h 23979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14775" h="239790">
                  <a:moveTo>
                    <a:pt x="0" y="0"/>
                  </a:moveTo>
                  <a:lnTo>
                    <a:pt x="943175" y="0"/>
                  </a:lnTo>
                  <a:lnTo>
                    <a:pt x="943175" y="70338"/>
                  </a:lnTo>
                  <a:lnTo>
                    <a:pt x="1873561" y="70338"/>
                  </a:lnTo>
                  <a:lnTo>
                    <a:pt x="1873561" y="124691"/>
                  </a:lnTo>
                  <a:lnTo>
                    <a:pt x="2314775" y="124691"/>
                  </a:lnTo>
                  <a:lnTo>
                    <a:pt x="2314775" y="239790"/>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763" name="Freeform: Shape 156">
              <a:extLst>
                <a:ext uri="{FF2B5EF4-FFF2-40B4-BE49-F238E27FC236}">
                  <a16:creationId xmlns:a16="http://schemas.microsoft.com/office/drawing/2014/main" id="{C849C693-BBCE-46B5-8759-842D79AE7E73}"/>
                </a:ext>
              </a:extLst>
            </p:cNvPr>
            <p:cNvSpPr>
              <a:spLocks/>
            </p:cNvSpPr>
            <p:nvPr/>
          </p:nvSpPr>
          <p:spPr bwMode="auto">
            <a:xfrm>
              <a:off x="7665720" y="3015615"/>
              <a:ext cx="670560" cy="3810"/>
            </a:xfrm>
            <a:custGeom>
              <a:avLst/>
              <a:gdLst>
                <a:gd name="T0" fmla="*/ 0 w 670560"/>
                <a:gd name="T1" fmla="*/ 0 h 3810"/>
                <a:gd name="T2" fmla="*/ 0 w 670560"/>
                <a:gd name="T3" fmla="*/ 0 h 3810"/>
                <a:gd name="T4" fmla="*/ 670560 w 670560"/>
                <a:gd name="T5" fmla="*/ 3810 h 3810"/>
                <a:gd name="T6" fmla="*/ 670560 w 670560"/>
                <a:gd name="T7" fmla="*/ 3810 h 38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0560" h="3810">
                  <a:moveTo>
                    <a:pt x="0" y="0"/>
                  </a:moveTo>
                  <a:lnTo>
                    <a:pt x="0" y="0"/>
                  </a:lnTo>
                  <a:lnTo>
                    <a:pt x="670560" y="3810"/>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3555" name="Title 1">
            <a:extLst>
              <a:ext uri="{FF2B5EF4-FFF2-40B4-BE49-F238E27FC236}">
                <a16:creationId xmlns:a16="http://schemas.microsoft.com/office/drawing/2014/main" id="{8CD18B7F-39E5-4300-ADB3-71A88000F2E8}"/>
              </a:ext>
            </a:extLst>
          </p:cNvPr>
          <p:cNvSpPr>
            <a:spLocks noGrp="1"/>
          </p:cNvSpPr>
          <p:nvPr>
            <p:ph type="title"/>
          </p:nvPr>
        </p:nvSpPr>
        <p:spPr/>
        <p:txBody>
          <a:bodyPr/>
          <a:lstStyle/>
          <a:p>
            <a:r>
              <a:rPr lang="en-US" altLang="en-US" dirty="0"/>
              <a:t>Predictors of Long-term Outcome to 2nd Generation TKIs in Patients With CML</a:t>
            </a:r>
          </a:p>
        </p:txBody>
      </p:sp>
      <p:sp>
        <p:nvSpPr>
          <p:cNvPr id="23556" name="Text Box 11">
            <a:extLst>
              <a:ext uri="{FF2B5EF4-FFF2-40B4-BE49-F238E27FC236}">
                <a16:creationId xmlns:a16="http://schemas.microsoft.com/office/drawing/2014/main" id="{1B1CA0B8-E312-4C51-AAFC-31139C8FECD7}"/>
              </a:ext>
            </a:extLst>
          </p:cNvPr>
          <p:cNvSpPr txBox="1">
            <a:spLocks noChangeArrowheads="1"/>
          </p:cNvSpPr>
          <p:nvPr/>
        </p:nvSpPr>
        <p:spPr bwMode="auto">
          <a:xfrm>
            <a:off x="411480" y="6357631"/>
            <a:ext cx="60086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Jabbour. </a:t>
            </a:r>
            <a:r>
              <a:rPr kumimoji="0" lang="fi-FI"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Clin Lymphoma Myeloma Leuk. 2013;13:302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
        <p:nvSpPr>
          <p:cNvPr id="23558" name="Line 17">
            <a:extLst>
              <a:ext uri="{FF2B5EF4-FFF2-40B4-BE49-F238E27FC236}">
                <a16:creationId xmlns:a16="http://schemas.microsoft.com/office/drawing/2014/main" id="{60962B3D-278B-4947-B016-579AD0908F73}"/>
              </a:ext>
            </a:extLst>
          </p:cNvPr>
          <p:cNvSpPr>
            <a:spLocks noChangeShapeType="1"/>
          </p:cNvSpPr>
          <p:nvPr/>
        </p:nvSpPr>
        <p:spPr bwMode="auto">
          <a:xfrm>
            <a:off x="2036517" y="2678114"/>
            <a:ext cx="0" cy="2579687"/>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59" name="Line 18">
            <a:extLst>
              <a:ext uri="{FF2B5EF4-FFF2-40B4-BE49-F238E27FC236}">
                <a16:creationId xmlns:a16="http://schemas.microsoft.com/office/drawing/2014/main" id="{70F29545-A850-42D9-9FAA-8641D6639271}"/>
              </a:ext>
            </a:extLst>
          </p:cNvPr>
          <p:cNvSpPr>
            <a:spLocks noChangeShapeType="1"/>
          </p:cNvSpPr>
          <p:nvPr/>
        </p:nvSpPr>
        <p:spPr bwMode="auto">
          <a:xfrm>
            <a:off x="1961905" y="5259388"/>
            <a:ext cx="6191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60" name="Line 19">
            <a:extLst>
              <a:ext uri="{FF2B5EF4-FFF2-40B4-BE49-F238E27FC236}">
                <a16:creationId xmlns:a16="http://schemas.microsoft.com/office/drawing/2014/main" id="{1CB81258-B7D0-4B33-BE9B-5F83F1D1255E}"/>
              </a:ext>
            </a:extLst>
          </p:cNvPr>
          <p:cNvSpPr>
            <a:spLocks noChangeShapeType="1"/>
          </p:cNvSpPr>
          <p:nvPr/>
        </p:nvSpPr>
        <p:spPr bwMode="auto">
          <a:xfrm>
            <a:off x="1961905" y="4772025"/>
            <a:ext cx="6191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61" name="Line 26">
            <a:extLst>
              <a:ext uri="{FF2B5EF4-FFF2-40B4-BE49-F238E27FC236}">
                <a16:creationId xmlns:a16="http://schemas.microsoft.com/office/drawing/2014/main" id="{C754508B-361C-43B3-BCAD-92C54E3D2BAE}"/>
              </a:ext>
            </a:extLst>
          </p:cNvPr>
          <p:cNvSpPr>
            <a:spLocks noChangeShapeType="1"/>
          </p:cNvSpPr>
          <p:nvPr/>
        </p:nvSpPr>
        <p:spPr bwMode="auto">
          <a:xfrm>
            <a:off x="1961905" y="2824163"/>
            <a:ext cx="6191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62" name="Line 29">
            <a:extLst>
              <a:ext uri="{FF2B5EF4-FFF2-40B4-BE49-F238E27FC236}">
                <a16:creationId xmlns:a16="http://schemas.microsoft.com/office/drawing/2014/main" id="{F341D7A7-BC54-409F-8F7F-10B4D21173B0}"/>
              </a:ext>
            </a:extLst>
          </p:cNvPr>
          <p:cNvSpPr>
            <a:spLocks noChangeShapeType="1"/>
          </p:cNvSpPr>
          <p:nvPr/>
        </p:nvSpPr>
        <p:spPr bwMode="auto">
          <a:xfrm>
            <a:off x="2022229" y="5259388"/>
            <a:ext cx="346868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63" name="Line 30">
            <a:extLst>
              <a:ext uri="{FF2B5EF4-FFF2-40B4-BE49-F238E27FC236}">
                <a16:creationId xmlns:a16="http://schemas.microsoft.com/office/drawing/2014/main" id="{9A4AEDF3-0B60-4CB4-A241-7E8D30732C4D}"/>
              </a:ext>
            </a:extLst>
          </p:cNvPr>
          <p:cNvSpPr>
            <a:spLocks noChangeShapeType="1"/>
          </p:cNvSpPr>
          <p:nvPr/>
        </p:nvSpPr>
        <p:spPr bwMode="auto">
          <a:xfrm flipV="1">
            <a:off x="2034929" y="5267325"/>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64" name="Line 32">
            <a:extLst>
              <a:ext uri="{FF2B5EF4-FFF2-40B4-BE49-F238E27FC236}">
                <a16:creationId xmlns:a16="http://schemas.microsoft.com/office/drawing/2014/main" id="{F8C65CA2-468E-4DF2-8EA1-1542EE69272A}"/>
              </a:ext>
            </a:extLst>
          </p:cNvPr>
          <p:cNvSpPr>
            <a:spLocks noChangeShapeType="1"/>
          </p:cNvSpPr>
          <p:nvPr/>
        </p:nvSpPr>
        <p:spPr bwMode="auto">
          <a:xfrm flipV="1">
            <a:off x="3863729" y="5267325"/>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65" name="Line 34">
            <a:extLst>
              <a:ext uri="{FF2B5EF4-FFF2-40B4-BE49-F238E27FC236}">
                <a16:creationId xmlns:a16="http://schemas.microsoft.com/office/drawing/2014/main" id="{ABB35957-0350-436E-910F-F33BA5F81047}"/>
              </a:ext>
            </a:extLst>
          </p:cNvPr>
          <p:cNvSpPr>
            <a:spLocks noChangeShapeType="1"/>
          </p:cNvSpPr>
          <p:nvPr/>
        </p:nvSpPr>
        <p:spPr bwMode="auto">
          <a:xfrm flipV="1">
            <a:off x="5084517" y="5267325"/>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66" name="Rectangle 35">
            <a:extLst>
              <a:ext uri="{FF2B5EF4-FFF2-40B4-BE49-F238E27FC236}">
                <a16:creationId xmlns:a16="http://schemas.microsoft.com/office/drawing/2014/main" id="{27AB5083-D7FD-49D8-AFB2-A16DD1DE3D89}"/>
              </a:ext>
            </a:extLst>
          </p:cNvPr>
          <p:cNvSpPr>
            <a:spLocks noChangeArrowheads="1"/>
          </p:cNvSpPr>
          <p:nvPr/>
        </p:nvSpPr>
        <p:spPr bwMode="auto">
          <a:xfrm>
            <a:off x="1811423" y="5148263"/>
            <a:ext cx="1298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3567" name="Rectangle 36">
            <a:extLst>
              <a:ext uri="{FF2B5EF4-FFF2-40B4-BE49-F238E27FC236}">
                <a16:creationId xmlns:a16="http://schemas.microsoft.com/office/drawing/2014/main" id="{86357CCF-59BF-4641-94D6-D2BD87047EFC}"/>
              </a:ext>
            </a:extLst>
          </p:cNvPr>
          <p:cNvSpPr>
            <a:spLocks noChangeArrowheads="1"/>
          </p:cNvSpPr>
          <p:nvPr/>
        </p:nvSpPr>
        <p:spPr bwMode="auto">
          <a:xfrm>
            <a:off x="1644756" y="4662488"/>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23568" name="Rectangle 37">
            <a:extLst>
              <a:ext uri="{FF2B5EF4-FFF2-40B4-BE49-F238E27FC236}">
                <a16:creationId xmlns:a16="http://schemas.microsoft.com/office/drawing/2014/main" id="{48B29656-A651-45FC-84A1-5131595A5196}"/>
              </a:ext>
            </a:extLst>
          </p:cNvPr>
          <p:cNvSpPr>
            <a:spLocks noChangeArrowheads="1"/>
          </p:cNvSpPr>
          <p:nvPr/>
        </p:nvSpPr>
        <p:spPr bwMode="auto">
          <a:xfrm>
            <a:off x="1644756" y="4175125"/>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23569" name="Rectangle 40">
            <a:extLst>
              <a:ext uri="{FF2B5EF4-FFF2-40B4-BE49-F238E27FC236}">
                <a16:creationId xmlns:a16="http://schemas.microsoft.com/office/drawing/2014/main" id="{1AEA99FC-D6D9-4858-B267-293DA4FA8C77}"/>
              </a:ext>
            </a:extLst>
          </p:cNvPr>
          <p:cNvSpPr>
            <a:spLocks noChangeArrowheads="1"/>
          </p:cNvSpPr>
          <p:nvPr/>
        </p:nvSpPr>
        <p:spPr bwMode="auto">
          <a:xfrm>
            <a:off x="1644756" y="3687763"/>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23570" name="Rectangle 42">
            <a:extLst>
              <a:ext uri="{FF2B5EF4-FFF2-40B4-BE49-F238E27FC236}">
                <a16:creationId xmlns:a16="http://schemas.microsoft.com/office/drawing/2014/main" id="{C0B5A3B7-17C5-4931-9D03-F682F6BB55A6}"/>
              </a:ext>
            </a:extLst>
          </p:cNvPr>
          <p:cNvSpPr>
            <a:spLocks noChangeArrowheads="1"/>
          </p:cNvSpPr>
          <p:nvPr/>
        </p:nvSpPr>
        <p:spPr bwMode="auto">
          <a:xfrm>
            <a:off x="1644756" y="3201988"/>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23571" name="Rectangle 43">
            <a:extLst>
              <a:ext uri="{FF2B5EF4-FFF2-40B4-BE49-F238E27FC236}">
                <a16:creationId xmlns:a16="http://schemas.microsoft.com/office/drawing/2014/main" id="{19309CDA-35D5-4942-9DDB-FBECC853B5B4}"/>
              </a:ext>
            </a:extLst>
          </p:cNvPr>
          <p:cNvSpPr>
            <a:spLocks noChangeArrowheads="1"/>
          </p:cNvSpPr>
          <p:nvPr/>
        </p:nvSpPr>
        <p:spPr bwMode="auto">
          <a:xfrm>
            <a:off x="1644756" y="2714626"/>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3572" name="Rectangle 46">
            <a:extLst>
              <a:ext uri="{FF2B5EF4-FFF2-40B4-BE49-F238E27FC236}">
                <a16:creationId xmlns:a16="http://schemas.microsoft.com/office/drawing/2014/main" id="{EF4B4CAB-59C9-48D7-B973-536372288CBE}"/>
              </a:ext>
            </a:extLst>
          </p:cNvPr>
          <p:cNvSpPr>
            <a:spLocks noChangeArrowheads="1"/>
          </p:cNvSpPr>
          <p:nvPr/>
        </p:nvSpPr>
        <p:spPr bwMode="auto">
          <a:xfrm>
            <a:off x="2532273" y="5360988"/>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73" name="Rectangle 47">
            <a:extLst>
              <a:ext uri="{FF2B5EF4-FFF2-40B4-BE49-F238E27FC236}">
                <a16:creationId xmlns:a16="http://schemas.microsoft.com/office/drawing/2014/main" id="{F5393D73-137E-4479-A7D3-C3283663F659}"/>
              </a:ext>
            </a:extLst>
          </p:cNvPr>
          <p:cNvSpPr>
            <a:spLocks noChangeArrowheads="1"/>
          </p:cNvSpPr>
          <p:nvPr/>
        </p:nvSpPr>
        <p:spPr bwMode="auto">
          <a:xfrm>
            <a:off x="3139492" y="5360988"/>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74" name="Rectangle 48">
            <a:extLst>
              <a:ext uri="{FF2B5EF4-FFF2-40B4-BE49-F238E27FC236}">
                <a16:creationId xmlns:a16="http://schemas.microsoft.com/office/drawing/2014/main" id="{C3D0BB9A-B8B0-4A30-8A5A-7D727FDCD896}"/>
              </a:ext>
            </a:extLst>
          </p:cNvPr>
          <p:cNvSpPr>
            <a:spLocks noChangeArrowheads="1"/>
          </p:cNvSpPr>
          <p:nvPr/>
        </p:nvSpPr>
        <p:spPr bwMode="auto">
          <a:xfrm>
            <a:off x="3748298" y="5360988"/>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75" name="Rectangle 49">
            <a:extLst>
              <a:ext uri="{FF2B5EF4-FFF2-40B4-BE49-F238E27FC236}">
                <a16:creationId xmlns:a16="http://schemas.microsoft.com/office/drawing/2014/main" id="{F16F948C-5FF1-4DBF-A7C9-9A8FC8E86A4A}"/>
              </a:ext>
            </a:extLst>
          </p:cNvPr>
          <p:cNvSpPr>
            <a:spLocks noChangeArrowheads="1"/>
          </p:cNvSpPr>
          <p:nvPr/>
        </p:nvSpPr>
        <p:spPr bwMode="auto">
          <a:xfrm>
            <a:off x="4360279" y="5360988"/>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76" name="Rectangle 50">
            <a:extLst>
              <a:ext uri="{FF2B5EF4-FFF2-40B4-BE49-F238E27FC236}">
                <a16:creationId xmlns:a16="http://schemas.microsoft.com/office/drawing/2014/main" id="{30359087-25C1-42D0-88CA-21F00CFFC770}"/>
              </a:ext>
            </a:extLst>
          </p:cNvPr>
          <p:cNvSpPr>
            <a:spLocks noChangeArrowheads="1"/>
          </p:cNvSpPr>
          <p:nvPr/>
        </p:nvSpPr>
        <p:spPr bwMode="auto">
          <a:xfrm>
            <a:off x="2037030" y="5635625"/>
            <a:ext cx="3453887"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23577" name="Rectangle 51">
            <a:extLst>
              <a:ext uri="{FF2B5EF4-FFF2-40B4-BE49-F238E27FC236}">
                <a16:creationId xmlns:a16="http://schemas.microsoft.com/office/drawing/2014/main" id="{865F0A60-CA70-4CA9-8C92-D44D8EFD9858}"/>
              </a:ext>
            </a:extLst>
          </p:cNvPr>
          <p:cNvSpPr>
            <a:spLocks noChangeArrowheads="1"/>
          </p:cNvSpPr>
          <p:nvPr/>
        </p:nvSpPr>
        <p:spPr bwMode="auto">
          <a:xfrm rot="16200000">
            <a:off x="232030" y="3842513"/>
            <a:ext cx="2505074"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EFS (Probability)</a:t>
            </a:r>
          </a:p>
        </p:txBody>
      </p:sp>
      <p:sp>
        <p:nvSpPr>
          <p:cNvPr id="23578" name="Line 26">
            <a:extLst>
              <a:ext uri="{FF2B5EF4-FFF2-40B4-BE49-F238E27FC236}">
                <a16:creationId xmlns:a16="http://schemas.microsoft.com/office/drawing/2014/main" id="{51EC1E0E-5360-472F-B713-8B533B100100}"/>
              </a:ext>
            </a:extLst>
          </p:cNvPr>
          <p:cNvSpPr>
            <a:spLocks noChangeShapeType="1"/>
          </p:cNvSpPr>
          <p:nvPr/>
        </p:nvSpPr>
        <p:spPr bwMode="auto">
          <a:xfrm>
            <a:off x="1961905" y="3797300"/>
            <a:ext cx="6191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79" name="Line 26">
            <a:extLst>
              <a:ext uri="{FF2B5EF4-FFF2-40B4-BE49-F238E27FC236}">
                <a16:creationId xmlns:a16="http://schemas.microsoft.com/office/drawing/2014/main" id="{3B7E6A63-C823-413D-8E7F-5443DABD6F22}"/>
              </a:ext>
            </a:extLst>
          </p:cNvPr>
          <p:cNvSpPr>
            <a:spLocks noChangeShapeType="1"/>
          </p:cNvSpPr>
          <p:nvPr/>
        </p:nvSpPr>
        <p:spPr bwMode="auto">
          <a:xfrm>
            <a:off x="1961905" y="3309938"/>
            <a:ext cx="6191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0" name="Line 26">
            <a:extLst>
              <a:ext uri="{FF2B5EF4-FFF2-40B4-BE49-F238E27FC236}">
                <a16:creationId xmlns:a16="http://schemas.microsoft.com/office/drawing/2014/main" id="{07BAE470-C951-48E3-A709-C27F76566463}"/>
              </a:ext>
            </a:extLst>
          </p:cNvPr>
          <p:cNvSpPr>
            <a:spLocks noChangeShapeType="1"/>
          </p:cNvSpPr>
          <p:nvPr/>
        </p:nvSpPr>
        <p:spPr bwMode="auto">
          <a:xfrm>
            <a:off x="1961905" y="4284663"/>
            <a:ext cx="6191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1" name="Rectangle 49">
            <a:extLst>
              <a:ext uri="{FF2B5EF4-FFF2-40B4-BE49-F238E27FC236}">
                <a16:creationId xmlns:a16="http://schemas.microsoft.com/office/drawing/2014/main" id="{74D4F600-F807-48E7-87FD-8D963069A278}"/>
              </a:ext>
            </a:extLst>
          </p:cNvPr>
          <p:cNvSpPr>
            <a:spLocks noChangeArrowheads="1"/>
          </p:cNvSpPr>
          <p:nvPr/>
        </p:nvSpPr>
        <p:spPr bwMode="auto">
          <a:xfrm>
            <a:off x="4966704" y="5360988"/>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2" name="Rectangle 35">
            <a:extLst>
              <a:ext uri="{FF2B5EF4-FFF2-40B4-BE49-F238E27FC236}">
                <a16:creationId xmlns:a16="http://schemas.microsoft.com/office/drawing/2014/main" id="{E648CC65-51B3-4D1A-8376-4CDAEEE0B7E3}"/>
              </a:ext>
            </a:extLst>
          </p:cNvPr>
          <p:cNvSpPr>
            <a:spLocks noChangeArrowheads="1"/>
          </p:cNvSpPr>
          <p:nvPr/>
        </p:nvSpPr>
        <p:spPr bwMode="auto">
          <a:xfrm>
            <a:off x="1976647" y="5360988"/>
            <a:ext cx="117020"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3583" name="Line 34">
            <a:extLst>
              <a:ext uri="{FF2B5EF4-FFF2-40B4-BE49-F238E27FC236}">
                <a16:creationId xmlns:a16="http://schemas.microsoft.com/office/drawing/2014/main" id="{53EB373A-DBE7-4CC7-ACC3-276E931E8ECD}"/>
              </a:ext>
            </a:extLst>
          </p:cNvPr>
          <p:cNvSpPr>
            <a:spLocks noChangeShapeType="1"/>
          </p:cNvSpPr>
          <p:nvPr/>
        </p:nvSpPr>
        <p:spPr bwMode="auto">
          <a:xfrm flipV="1">
            <a:off x="4474917" y="5267325"/>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4" name="Line 34">
            <a:extLst>
              <a:ext uri="{FF2B5EF4-FFF2-40B4-BE49-F238E27FC236}">
                <a16:creationId xmlns:a16="http://schemas.microsoft.com/office/drawing/2014/main" id="{5F038BE0-6A97-4D54-AF7E-79B553BE1A60}"/>
              </a:ext>
            </a:extLst>
          </p:cNvPr>
          <p:cNvSpPr>
            <a:spLocks noChangeShapeType="1"/>
          </p:cNvSpPr>
          <p:nvPr/>
        </p:nvSpPr>
        <p:spPr bwMode="auto">
          <a:xfrm flipV="1">
            <a:off x="2644529" y="5267325"/>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5" name="Line 34">
            <a:extLst>
              <a:ext uri="{FF2B5EF4-FFF2-40B4-BE49-F238E27FC236}">
                <a16:creationId xmlns:a16="http://schemas.microsoft.com/office/drawing/2014/main" id="{1BDE1AEC-F2CD-44BA-825E-66D9C0FB1EF8}"/>
              </a:ext>
            </a:extLst>
          </p:cNvPr>
          <p:cNvSpPr>
            <a:spLocks noChangeShapeType="1"/>
          </p:cNvSpPr>
          <p:nvPr/>
        </p:nvSpPr>
        <p:spPr bwMode="auto">
          <a:xfrm flipV="1">
            <a:off x="3254129" y="5267325"/>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6" name="Line 17">
            <a:extLst>
              <a:ext uri="{FF2B5EF4-FFF2-40B4-BE49-F238E27FC236}">
                <a16:creationId xmlns:a16="http://schemas.microsoft.com/office/drawing/2014/main" id="{EA2A84F4-E9EA-4A43-B527-CD143083877A}"/>
              </a:ext>
            </a:extLst>
          </p:cNvPr>
          <p:cNvSpPr>
            <a:spLocks noChangeShapeType="1"/>
          </p:cNvSpPr>
          <p:nvPr/>
        </p:nvSpPr>
        <p:spPr bwMode="auto">
          <a:xfrm>
            <a:off x="7249725" y="2749550"/>
            <a:ext cx="0" cy="257968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7" name="Line 18">
            <a:extLst>
              <a:ext uri="{FF2B5EF4-FFF2-40B4-BE49-F238E27FC236}">
                <a16:creationId xmlns:a16="http://schemas.microsoft.com/office/drawing/2014/main" id="{FAE0F9FF-A55A-4669-B115-7907559B4EA3}"/>
              </a:ext>
            </a:extLst>
          </p:cNvPr>
          <p:cNvSpPr>
            <a:spLocks noChangeShapeType="1"/>
          </p:cNvSpPr>
          <p:nvPr/>
        </p:nvSpPr>
        <p:spPr bwMode="auto">
          <a:xfrm>
            <a:off x="7175113" y="5330825"/>
            <a:ext cx="6191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8" name="Line 19">
            <a:extLst>
              <a:ext uri="{FF2B5EF4-FFF2-40B4-BE49-F238E27FC236}">
                <a16:creationId xmlns:a16="http://schemas.microsoft.com/office/drawing/2014/main" id="{651882BF-99E6-4158-9898-C414F178A022}"/>
              </a:ext>
            </a:extLst>
          </p:cNvPr>
          <p:cNvSpPr>
            <a:spLocks noChangeShapeType="1"/>
          </p:cNvSpPr>
          <p:nvPr/>
        </p:nvSpPr>
        <p:spPr bwMode="auto">
          <a:xfrm>
            <a:off x="7175113" y="4843463"/>
            <a:ext cx="6191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89" name="Line 26">
            <a:extLst>
              <a:ext uri="{FF2B5EF4-FFF2-40B4-BE49-F238E27FC236}">
                <a16:creationId xmlns:a16="http://schemas.microsoft.com/office/drawing/2014/main" id="{379DE325-D7EC-491C-9778-F75EEC0ECAE0}"/>
              </a:ext>
            </a:extLst>
          </p:cNvPr>
          <p:cNvSpPr>
            <a:spLocks noChangeShapeType="1"/>
          </p:cNvSpPr>
          <p:nvPr/>
        </p:nvSpPr>
        <p:spPr bwMode="auto">
          <a:xfrm>
            <a:off x="7175113" y="2895600"/>
            <a:ext cx="6191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90" name="Line 29">
            <a:extLst>
              <a:ext uri="{FF2B5EF4-FFF2-40B4-BE49-F238E27FC236}">
                <a16:creationId xmlns:a16="http://schemas.microsoft.com/office/drawing/2014/main" id="{DB373492-7EF2-49B8-B2FA-EB74859673F8}"/>
              </a:ext>
            </a:extLst>
          </p:cNvPr>
          <p:cNvSpPr>
            <a:spLocks noChangeShapeType="1"/>
          </p:cNvSpPr>
          <p:nvPr/>
        </p:nvSpPr>
        <p:spPr bwMode="auto">
          <a:xfrm>
            <a:off x="7235439" y="5330825"/>
            <a:ext cx="350202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91" name="Line 30">
            <a:extLst>
              <a:ext uri="{FF2B5EF4-FFF2-40B4-BE49-F238E27FC236}">
                <a16:creationId xmlns:a16="http://schemas.microsoft.com/office/drawing/2014/main" id="{5ED79665-352D-4335-ABEA-C6895C07931D}"/>
              </a:ext>
            </a:extLst>
          </p:cNvPr>
          <p:cNvSpPr>
            <a:spLocks noChangeShapeType="1"/>
          </p:cNvSpPr>
          <p:nvPr/>
        </p:nvSpPr>
        <p:spPr bwMode="auto">
          <a:xfrm flipV="1">
            <a:off x="7248138" y="5338763"/>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92" name="Line 32">
            <a:extLst>
              <a:ext uri="{FF2B5EF4-FFF2-40B4-BE49-F238E27FC236}">
                <a16:creationId xmlns:a16="http://schemas.microsoft.com/office/drawing/2014/main" id="{5AEDA170-D14E-4CD5-8336-01B76B121ECE}"/>
              </a:ext>
            </a:extLst>
          </p:cNvPr>
          <p:cNvSpPr>
            <a:spLocks noChangeShapeType="1"/>
          </p:cNvSpPr>
          <p:nvPr/>
        </p:nvSpPr>
        <p:spPr bwMode="auto">
          <a:xfrm flipV="1">
            <a:off x="9076938" y="5338763"/>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93" name="Line 34">
            <a:extLst>
              <a:ext uri="{FF2B5EF4-FFF2-40B4-BE49-F238E27FC236}">
                <a16:creationId xmlns:a16="http://schemas.microsoft.com/office/drawing/2014/main" id="{9DCEDB65-58B5-4D0A-BE66-13FAA766AD4D}"/>
              </a:ext>
            </a:extLst>
          </p:cNvPr>
          <p:cNvSpPr>
            <a:spLocks noChangeShapeType="1"/>
          </p:cNvSpPr>
          <p:nvPr/>
        </p:nvSpPr>
        <p:spPr bwMode="auto">
          <a:xfrm flipV="1">
            <a:off x="10297725" y="5338763"/>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594" name="Rectangle 35">
            <a:extLst>
              <a:ext uri="{FF2B5EF4-FFF2-40B4-BE49-F238E27FC236}">
                <a16:creationId xmlns:a16="http://schemas.microsoft.com/office/drawing/2014/main" id="{9B5045FF-751C-4354-9DD9-B32400F01E97}"/>
              </a:ext>
            </a:extLst>
          </p:cNvPr>
          <p:cNvSpPr>
            <a:spLocks noChangeArrowheads="1"/>
          </p:cNvSpPr>
          <p:nvPr/>
        </p:nvSpPr>
        <p:spPr bwMode="auto">
          <a:xfrm>
            <a:off x="7024631" y="5219700"/>
            <a:ext cx="129844" cy="2769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3595" name="Rectangle 36">
            <a:extLst>
              <a:ext uri="{FF2B5EF4-FFF2-40B4-BE49-F238E27FC236}">
                <a16:creationId xmlns:a16="http://schemas.microsoft.com/office/drawing/2014/main" id="{FBA9C57B-7D54-4D2A-8E97-2DFDD5B8DA7E}"/>
              </a:ext>
            </a:extLst>
          </p:cNvPr>
          <p:cNvSpPr>
            <a:spLocks noChangeArrowheads="1"/>
          </p:cNvSpPr>
          <p:nvPr/>
        </p:nvSpPr>
        <p:spPr bwMode="auto">
          <a:xfrm>
            <a:off x="6857965" y="4733926"/>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23596" name="Rectangle 37">
            <a:extLst>
              <a:ext uri="{FF2B5EF4-FFF2-40B4-BE49-F238E27FC236}">
                <a16:creationId xmlns:a16="http://schemas.microsoft.com/office/drawing/2014/main" id="{16A18F51-098A-4FFF-8B0F-88C2E19DCD3D}"/>
              </a:ext>
            </a:extLst>
          </p:cNvPr>
          <p:cNvSpPr>
            <a:spLocks noChangeArrowheads="1"/>
          </p:cNvSpPr>
          <p:nvPr/>
        </p:nvSpPr>
        <p:spPr bwMode="auto">
          <a:xfrm>
            <a:off x="6857965" y="4246563"/>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23597" name="Rectangle 40">
            <a:extLst>
              <a:ext uri="{FF2B5EF4-FFF2-40B4-BE49-F238E27FC236}">
                <a16:creationId xmlns:a16="http://schemas.microsoft.com/office/drawing/2014/main" id="{08158FE3-6DE9-4E1F-BA4F-A375AA09AD24}"/>
              </a:ext>
            </a:extLst>
          </p:cNvPr>
          <p:cNvSpPr>
            <a:spLocks noChangeArrowheads="1"/>
          </p:cNvSpPr>
          <p:nvPr/>
        </p:nvSpPr>
        <p:spPr bwMode="auto">
          <a:xfrm>
            <a:off x="6857965" y="3759200"/>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23598" name="Rectangle 42">
            <a:extLst>
              <a:ext uri="{FF2B5EF4-FFF2-40B4-BE49-F238E27FC236}">
                <a16:creationId xmlns:a16="http://schemas.microsoft.com/office/drawing/2014/main" id="{BCDB3612-6F68-4DAD-9779-08B0C9CFBF93}"/>
              </a:ext>
            </a:extLst>
          </p:cNvPr>
          <p:cNvSpPr>
            <a:spLocks noChangeArrowheads="1"/>
          </p:cNvSpPr>
          <p:nvPr/>
        </p:nvSpPr>
        <p:spPr bwMode="auto">
          <a:xfrm>
            <a:off x="6857965" y="3273426"/>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23599" name="Rectangle 43">
            <a:extLst>
              <a:ext uri="{FF2B5EF4-FFF2-40B4-BE49-F238E27FC236}">
                <a16:creationId xmlns:a16="http://schemas.microsoft.com/office/drawing/2014/main" id="{A68F49BF-E91F-47FF-980B-A78E3A503F92}"/>
              </a:ext>
            </a:extLst>
          </p:cNvPr>
          <p:cNvSpPr>
            <a:spLocks noChangeArrowheads="1"/>
          </p:cNvSpPr>
          <p:nvPr/>
        </p:nvSpPr>
        <p:spPr bwMode="auto">
          <a:xfrm>
            <a:off x="6857965" y="2786063"/>
            <a:ext cx="291748"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3600" name="Rectangle 46">
            <a:extLst>
              <a:ext uri="{FF2B5EF4-FFF2-40B4-BE49-F238E27FC236}">
                <a16:creationId xmlns:a16="http://schemas.microsoft.com/office/drawing/2014/main" id="{E8767C7B-00E0-4564-905D-164D06B68678}"/>
              </a:ext>
            </a:extLst>
          </p:cNvPr>
          <p:cNvSpPr>
            <a:spLocks noChangeArrowheads="1"/>
          </p:cNvSpPr>
          <p:nvPr/>
        </p:nvSpPr>
        <p:spPr bwMode="auto">
          <a:xfrm>
            <a:off x="7745481" y="5432426"/>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01" name="Rectangle 47">
            <a:extLst>
              <a:ext uri="{FF2B5EF4-FFF2-40B4-BE49-F238E27FC236}">
                <a16:creationId xmlns:a16="http://schemas.microsoft.com/office/drawing/2014/main" id="{611C388E-D4FE-49E8-A8F6-21AA067DAAEE}"/>
              </a:ext>
            </a:extLst>
          </p:cNvPr>
          <p:cNvSpPr>
            <a:spLocks noChangeArrowheads="1"/>
          </p:cNvSpPr>
          <p:nvPr/>
        </p:nvSpPr>
        <p:spPr bwMode="auto">
          <a:xfrm>
            <a:off x="8352700" y="5432426"/>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02" name="Rectangle 48">
            <a:extLst>
              <a:ext uri="{FF2B5EF4-FFF2-40B4-BE49-F238E27FC236}">
                <a16:creationId xmlns:a16="http://schemas.microsoft.com/office/drawing/2014/main" id="{0334A784-EEDC-46FB-8C41-5A98A5C1AA8D}"/>
              </a:ext>
            </a:extLst>
          </p:cNvPr>
          <p:cNvSpPr>
            <a:spLocks noChangeArrowheads="1"/>
          </p:cNvSpPr>
          <p:nvPr/>
        </p:nvSpPr>
        <p:spPr bwMode="auto">
          <a:xfrm>
            <a:off x="8961506" y="5432426"/>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03" name="Rectangle 49">
            <a:extLst>
              <a:ext uri="{FF2B5EF4-FFF2-40B4-BE49-F238E27FC236}">
                <a16:creationId xmlns:a16="http://schemas.microsoft.com/office/drawing/2014/main" id="{B916AA15-4F37-475F-998C-1C81B56573CE}"/>
              </a:ext>
            </a:extLst>
          </p:cNvPr>
          <p:cNvSpPr>
            <a:spLocks noChangeArrowheads="1"/>
          </p:cNvSpPr>
          <p:nvPr/>
        </p:nvSpPr>
        <p:spPr bwMode="auto">
          <a:xfrm>
            <a:off x="9572694" y="5432426"/>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04" name="Rectangle 50">
            <a:extLst>
              <a:ext uri="{FF2B5EF4-FFF2-40B4-BE49-F238E27FC236}">
                <a16:creationId xmlns:a16="http://schemas.microsoft.com/office/drawing/2014/main" id="{D6536A70-2E3E-44CF-BFC8-288F0901A7E1}"/>
              </a:ext>
            </a:extLst>
          </p:cNvPr>
          <p:cNvSpPr>
            <a:spLocks noChangeArrowheads="1"/>
          </p:cNvSpPr>
          <p:nvPr/>
        </p:nvSpPr>
        <p:spPr bwMode="auto">
          <a:xfrm>
            <a:off x="7188451" y="5707063"/>
            <a:ext cx="3515675"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lvl="0" algn="ctr" eaLnBrk="1" hangingPunct="1">
              <a:spcBef>
                <a:spcPct val="35000"/>
              </a:spcBef>
              <a:spcAft>
                <a:spcPct val="25000"/>
              </a:spcAft>
              <a:buClr>
                <a:srgbClr val="015873"/>
              </a:buClr>
              <a:buNone/>
              <a:defRPr/>
            </a:pPr>
            <a:r>
              <a:rPr lang="en-US" altLang="en-US" sz="1800" dirty="0">
                <a:solidFill>
                  <a:srgbClr val="000000"/>
                </a:solidFill>
                <a:latin typeface="Calibri" panose="020F0502020204030204" pitchFamily="34" charset="0"/>
              </a:rPr>
              <a:t>Mo</a:t>
            </a:r>
          </a:p>
        </p:txBody>
      </p:sp>
      <p:sp>
        <p:nvSpPr>
          <p:cNvPr id="23605" name="Rectangle 51">
            <a:extLst>
              <a:ext uri="{FF2B5EF4-FFF2-40B4-BE49-F238E27FC236}">
                <a16:creationId xmlns:a16="http://schemas.microsoft.com/office/drawing/2014/main" id="{D16A213D-0795-4840-A380-B3679B306B42}"/>
              </a:ext>
            </a:extLst>
          </p:cNvPr>
          <p:cNvSpPr>
            <a:spLocks noChangeArrowheads="1"/>
          </p:cNvSpPr>
          <p:nvPr/>
        </p:nvSpPr>
        <p:spPr bwMode="auto">
          <a:xfrm rot="16200000">
            <a:off x="5366124" y="3913157"/>
            <a:ext cx="2646362"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(Probability)</a:t>
            </a:r>
          </a:p>
        </p:txBody>
      </p:sp>
      <p:sp>
        <p:nvSpPr>
          <p:cNvPr id="23606" name="Line 26">
            <a:extLst>
              <a:ext uri="{FF2B5EF4-FFF2-40B4-BE49-F238E27FC236}">
                <a16:creationId xmlns:a16="http://schemas.microsoft.com/office/drawing/2014/main" id="{0389A198-0344-4487-B18A-326E45DF16A5}"/>
              </a:ext>
            </a:extLst>
          </p:cNvPr>
          <p:cNvSpPr>
            <a:spLocks noChangeShapeType="1"/>
          </p:cNvSpPr>
          <p:nvPr/>
        </p:nvSpPr>
        <p:spPr bwMode="auto">
          <a:xfrm>
            <a:off x="7175113" y="3868738"/>
            <a:ext cx="6191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07" name="Line 26">
            <a:extLst>
              <a:ext uri="{FF2B5EF4-FFF2-40B4-BE49-F238E27FC236}">
                <a16:creationId xmlns:a16="http://schemas.microsoft.com/office/drawing/2014/main" id="{D728292D-472C-4A24-BAE7-C3657C7A0E06}"/>
              </a:ext>
            </a:extLst>
          </p:cNvPr>
          <p:cNvSpPr>
            <a:spLocks noChangeShapeType="1"/>
          </p:cNvSpPr>
          <p:nvPr/>
        </p:nvSpPr>
        <p:spPr bwMode="auto">
          <a:xfrm>
            <a:off x="7175113" y="3381375"/>
            <a:ext cx="6191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08" name="Line 26">
            <a:extLst>
              <a:ext uri="{FF2B5EF4-FFF2-40B4-BE49-F238E27FC236}">
                <a16:creationId xmlns:a16="http://schemas.microsoft.com/office/drawing/2014/main" id="{72268491-ADBD-421E-A992-91E1FFD21E22}"/>
              </a:ext>
            </a:extLst>
          </p:cNvPr>
          <p:cNvSpPr>
            <a:spLocks noChangeShapeType="1"/>
          </p:cNvSpPr>
          <p:nvPr/>
        </p:nvSpPr>
        <p:spPr bwMode="auto">
          <a:xfrm>
            <a:off x="7175113" y="4356100"/>
            <a:ext cx="6191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09" name="Rectangle 49">
            <a:extLst>
              <a:ext uri="{FF2B5EF4-FFF2-40B4-BE49-F238E27FC236}">
                <a16:creationId xmlns:a16="http://schemas.microsoft.com/office/drawing/2014/main" id="{FD6F3CA1-FF05-4AE4-BDC7-57707F3C89AC}"/>
              </a:ext>
            </a:extLst>
          </p:cNvPr>
          <p:cNvSpPr>
            <a:spLocks noChangeArrowheads="1"/>
          </p:cNvSpPr>
          <p:nvPr/>
        </p:nvSpPr>
        <p:spPr bwMode="auto">
          <a:xfrm>
            <a:off x="10179913" y="5432426"/>
            <a:ext cx="234039"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10" name="Rectangle 35">
            <a:extLst>
              <a:ext uri="{FF2B5EF4-FFF2-40B4-BE49-F238E27FC236}">
                <a16:creationId xmlns:a16="http://schemas.microsoft.com/office/drawing/2014/main" id="{F29EA9BE-6907-4971-BC87-4F1ECFEB6A84}"/>
              </a:ext>
            </a:extLst>
          </p:cNvPr>
          <p:cNvSpPr>
            <a:spLocks noChangeArrowheads="1"/>
          </p:cNvSpPr>
          <p:nvPr/>
        </p:nvSpPr>
        <p:spPr bwMode="auto">
          <a:xfrm>
            <a:off x="7189855" y="5432426"/>
            <a:ext cx="117020"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3611" name="Line 34">
            <a:extLst>
              <a:ext uri="{FF2B5EF4-FFF2-40B4-BE49-F238E27FC236}">
                <a16:creationId xmlns:a16="http://schemas.microsoft.com/office/drawing/2014/main" id="{DFAC09BD-086F-4E71-B2BF-F4E2F8221921}"/>
              </a:ext>
            </a:extLst>
          </p:cNvPr>
          <p:cNvSpPr>
            <a:spLocks noChangeShapeType="1"/>
          </p:cNvSpPr>
          <p:nvPr/>
        </p:nvSpPr>
        <p:spPr bwMode="auto">
          <a:xfrm flipV="1">
            <a:off x="9686538" y="5338763"/>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12" name="Line 34">
            <a:extLst>
              <a:ext uri="{FF2B5EF4-FFF2-40B4-BE49-F238E27FC236}">
                <a16:creationId xmlns:a16="http://schemas.microsoft.com/office/drawing/2014/main" id="{EFCB78F0-5C86-47E6-B648-E96E6EEC3BC1}"/>
              </a:ext>
            </a:extLst>
          </p:cNvPr>
          <p:cNvSpPr>
            <a:spLocks noChangeShapeType="1"/>
          </p:cNvSpPr>
          <p:nvPr/>
        </p:nvSpPr>
        <p:spPr bwMode="auto">
          <a:xfrm flipV="1">
            <a:off x="7857738" y="5338763"/>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13" name="Line 34">
            <a:extLst>
              <a:ext uri="{FF2B5EF4-FFF2-40B4-BE49-F238E27FC236}">
                <a16:creationId xmlns:a16="http://schemas.microsoft.com/office/drawing/2014/main" id="{748C309C-6CEB-4F1F-BD4D-36A6C54AFB59}"/>
              </a:ext>
            </a:extLst>
          </p:cNvPr>
          <p:cNvSpPr>
            <a:spLocks noChangeShapeType="1"/>
          </p:cNvSpPr>
          <p:nvPr/>
        </p:nvSpPr>
        <p:spPr bwMode="auto">
          <a:xfrm flipV="1">
            <a:off x="8467338" y="5338763"/>
            <a:ext cx="0" cy="635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14" name="Line 22">
            <a:extLst>
              <a:ext uri="{FF2B5EF4-FFF2-40B4-BE49-F238E27FC236}">
                <a16:creationId xmlns:a16="http://schemas.microsoft.com/office/drawing/2014/main" id="{781EB631-3B36-47CF-9127-7A98C22B8AD5}"/>
              </a:ext>
            </a:extLst>
          </p:cNvPr>
          <p:cNvSpPr>
            <a:spLocks noChangeShapeType="1"/>
          </p:cNvSpPr>
          <p:nvPr/>
        </p:nvSpPr>
        <p:spPr bwMode="auto">
          <a:xfrm>
            <a:off x="2071443" y="2353903"/>
            <a:ext cx="274637" cy="0"/>
          </a:xfrm>
          <a:prstGeom prst="line">
            <a:avLst/>
          </a:prstGeom>
          <a:noFill/>
          <a:ln w="28575">
            <a:solidFill>
              <a:schemeClr val="accent3"/>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15" name="Line 24">
            <a:extLst>
              <a:ext uri="{FF2B5EF4-FFF2-40B4-BE49-F238E27FC236}">
                <a16:creationId xmlns:a16="http://schemas.microsoft.com/office/drawing/2014/main" id="{720BA027-8779-444A-8059-121299F537BF}"/>
              </a:ext>
            </a:extLst>
          </p:cNvPr>
          <p:cNvSpPr>
            <a:spLocks noChangeShapeType="1"/>
          </p:cNvSpPr>
          <p:nvPr/>
        </p:nvSpPr>
        <p:spPr bwMode="auto">
          <a:xfrm>
            <a:off x="2071443" y="2100263"/>
            <a:ext cx="274637" cy="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16" name="Rectangle 23">
            <a:extLst>
              <a:ext uri="{FF2B5EF4-FFF2-40B4-BE49-F238E27FC236}">
                <a16:creationId xmlns:a16="http://schemas.microsoft.com/office/drawing/2014/main" id="{FA95F19A-78C5-411F-BE9E-D8BDF8E43C22}"/>
              </a:ext>
            </a:extLst>
          </p:cNvPr>
          <p:cNvSpPr>
            <a:spLocks noChangeArrowheads="1"/>
          </p:cNvSpPr>
          <p:nvPr/>
        </p:nvSpPr>
        <p:spPr bwMode="auto">
          <a:xfrm>
            <a:off x="2036518" y="1700213"/>
            <a:ext cx="93455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3-Mo CCyR</a:t>
            </a:r>
          </a:p>
        </p:txBody>
      </p:sp>
      <p:sp>
        <p:nvSpPr>
          <p:cNvPr id="23617" name="Rectangle 23">
            <a:extLst>
              <a:ext uri="{FF2B5EF4-FFF2-40B4-BE49-F238E27FC236}">
                <a16:creationId xmlns:a16="http://schemas.microsoft.com/office/drawing/2014/main" id="{C3414335-DBD0-48C9-BDF4-422BEDD611AE}"/>
              </a:ext>
            </a:extLst>
          </p:cNvPr>
          <p:cNvSpPr>
            <a:spLocks noChangeArrowheads="1"/>
          </p:cNvSpPr>
          <p:nvPr/>
        </p:nvSpPr>
        <p:spPr bwMode="auto">
          <a:xfrm>
            <a:off x="3352020" y="1700213"/>
            <a:ext cx="11060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23618" name="Rectangle 23">
            <a:extLst>
              <a:ext uri="{FF2B5EF4-FFF2-40B4-BE49-F238E27FC236}">
                <a16:creationId xmlns:a16="http://schemas.microsoft.com/office/drawing/2014/main" id="{EE14B7D1-9FE3-4A55-9B8A-014F518F15BB}"/>
              </a:ext>
            </a:extLst>
          </p:cNvPr>
          <p:cNvSpPr>
            <a:spLocks noChangeArrowheads="1"/>
          </p:cNvSpPr>
          <p:nvPr/>
        </p:nvSpPr>
        <p:spPr bwMode="auto">
          <a:xfrm>
            <a:off x="3849099" y="1700213"/>
            <a:ext cx="6817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 n</a:t>
            </a:r>
          </a:p>
        </p:txBody>
      </p:sp>
      <p:sp>
        <p:nvSpPr>
          <p:cNvPr id="23619" name="Rectangle 23">
            <a:extLst>
              <a:ext uri="{FF2B5EF4-FFF2-40B4-BE49-F238E27FC236}">
                <a16:creationId xmlns:a16="http://schemas.microsoft.com/office/drawing/2014/main" id="{74EA1FEF-1D14-4E2F-884A-02E2CFA60856}"/>
              </a:ext>
            </a:extLst>
          </p:cNvPr>
          <p:cNvSpPr>
            <a:spLocks noChangeArrowheads="1"/>
          </p:cNvSpPr>
          <p:nvPr/>
        </p:nvSpPr>
        <p:spPr bwMode="auto">
          <a:xfrm>
            <a:off x="3298366" y="1990725"/>
            <a:ext cx="20839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3620" name="Rectangle 23">
            <a:extLst>
              <a:ext uri="{FF2B5EF4-FFF2-40B4-BE49-F238E27FC236}">
                <a16:creationId xmlns:a16="http://schemas.microsoft.com/office/drawing/2014/main" id="{6B3CB412-F80C-43F6-95B5-2DB38E3FC10A}"/>
              </a:ext>
            </a:extLst>
          </p:cNvPr>
          <p:cNvSpPr>
            <a:spLocks noChangeArrowheads="1"/>
          </p:cNvSpPr>
          <p:nvPr/>
        </p:nvSpPr>
        <p:spPr bwMode="auto">
          <a:xfrm>
            <a:off x="4059572" y="1990725"/>
            <a:ext cx="20839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a:t>
            </a:r>
          </a:p>
        </p:txBody>
      </p:sp>
      <p:sp>
        <p:nvSpPr>
          <p:cNvPr id="23621" name="Rectangle 23">
            <a:extLst>
              <a:ext uri="{FF2B5EF4-FFF2-40B4-BE49-F238E27FC236}">
                <a16:creationId xmlns:a16="http://schemas.microsoft.com/office/drawing/2014/main" id="{4D40C357-73D0-43F9-8788-16DB80EBA189}"/>
              </a:ext>
            </a:extLst>
          </p:cNvPr>
          <p:cNvSpPr>
            <a:spLocks noChangeArrowheads="1"/>
          </p:cNvSpPr>
          <p:nvPr/>
        </p:nvSpPr>
        <p:spPr bwMode="auto">
          <a:xfrm>
            <a:off x="2396879" y="1990725"/>
            <a:ext cx="26738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Yes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a:t>
            </a:r>
          </a:p>
        </p:txBody>
      </p:sp>
      <p:sp>
        <p:nvSpPr>
          <p:cNvPr id="23622" name="Line 22">
            <a:extLst>
              <a:ext uri="{FF2B5EF4-FFF2-40B4-BE49-F238E27FC236}">
                <a16:creationId xmlns:a16="http://schemas.microsoft.com/office/drawing/2014/main" id="{4D2230A8-92B0-4DA7-9E8F-74C18606AEA9}"/>
              </a:ext>
            </a:extLst>
          </p:cNvPr>
          <p:cNvSpPr>
            <a:spLocks noChangeShapeType="1"/>
          </p:cNvSpPr>
          <p:nvPr/>
        </p:nvSpPr>
        <p:spPr bwMode="auto">
          <a:xfrm>
            <a:off x="7322750" y="2363428"/>
            <a:ext cx="274638" cy="0"/>
          </a:xfrm>
          <a:prstGeom prst="line">
            <a:avLst/>
          </a:prstGeom>
          <a:noFill/>
          <a:ln w="28575">
            <a:solidFill>
              <a:schemeClr val="accent3"/>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23" name="Line 24">
            <a:extLst>
              <a:ext uri="{FF2B5EF4-FFF2-40B4-BE49-F238E27FC236}">
                <a16:creationId xmlns:a16="http://schemas.microsoft.com/office/drawing/2014/main" id="{339A791B-AF2B-4712-B355-D70247D81255}"/>
              </a:ext>
            </a:extLst>
          </p:cNvPr>
          <p:cNvSpPr>
            <a:spLocks noChangeShapeType="1"/>
          </p:cNvSpPr>
          <p:nvPr/>
        </p:nvSpPr>
        <p:spPr bwMode="auto">
          <a:xfrm>
            <a:off x="7322750" y="2109788"/>
            <a:ext cx="274638" cy="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24" name="Rectangle 23">
            <a:extLst>
              <a:ext uri="{FF2B5EF4-FFF2-40B4-BE49-F238E27FC236}">
                <a16:creationId xmlns:a16="http://schemas.microsoft.com/office/drawing/2014/main" id="{ABA1CFC3-3B23-4919-99B6-74ADB9FA081E}"/>
              </a:ext>
            </a:extLst>
          </p:cNvPr>
          <p:cNvSpPr>
            <a:spLocks noChangeArrowheads="1"/>
          </p:cNvSpPr>
          <p:nvPr/>
        </p:nvSpPr>
        <p:spPr bwMode="auto">
          <a:xfrm>
            <a:off x="7286239" y="1709738"/>
            <a:ext cx="93455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3-Mo CCyR</a:t>
            </a:r>
          </a:p>
        </p:txBody>
      </p:sp>
      <p:sp>
        <p:nvSpPr>
          <p:cNvPr id="23625" name="Rectangle 23">
            <a:extLst>
              <a:ext uri="{FF2B5EF4-FFF2-40B4-BE49-F238E27FC236}">
                <a16:creationId xmlns:a16="http://schemas.microsoft.com/office/drawing/2014/main" id="{2BF7501F-93FB-4B3F-807C-F5D94EE6ED37}"/>
              </a:ext>
            </a:extLst>
          </p:cNvPr>
          <p:cNvSpPr>
            <a:spLocks noChangeArrowheads="1"/>
          </p:cNvSpPr>
          <p:nvPr/>
        </p:nvSpPr>
        <p:spPr bwMode="auto">
          <a:xfrm>
            <a:off x="8614441" y="1709738"/>
            <a:ext cx="11060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23626" name="Rectangle 23">
            <a:extLst>
              <a:ext uri="{FF2B5EF4-FFF2-40B4-BE49-F238E27FC236}">
                <a16:creationId xmlns:a16="http://schemas.microsoft.com/office/drawing/2014/main" id="{A22146F2-8DB6-4BD0-93A5-D6422F875759}"/>
              </a:ext>
            </a:extLst>
          </p:cNvPr>
          <p:cNvSpPr>
            <a:spLocks noChangeArrowheads="1"/>
          </p:cNvSpPr>
          <p:nvPr/>
        </p:nvSpPr>
        <p:spPr bwMode="auto">
          <a:xfrm>
            <a:off x="9012089" y="1709738"/>
            <a:ext cx="80438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Deaths, n</a:t>
            </a:r>
          </a:p>
        </p:txBody>
      </p:sp>
      <p:sp>
        <p:nvSpPr>
          <p:cNvPr id="23627" name="Rectangle 23">
            <a:extLst>
              <a:ext uri="{FF2B5EF4-FFF2-40B4-BE49-F238E27FC236}">
                <a16:creationId xmlns:a16="http://schemas.microsoft.com/office/drawing/2014/main" id="{10A08369-EC56-4B69-A916-2B57CDD2BDAB}"/>
              </a:ext>
            </a:extLst>
          </p:cNvPr>
          <p:cNvSpPr>
            <a:spLocks noChangeArrowheads="1"/>
          </p:cNvSpPr>
          <p:nvPr/>
        </p:nvSpPr>
        <p:spPr bwMode="auto">
          <a:xfrm>
            <a:off x="8548087" y="2000250"/>
            <a:ext cx="20839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3628" name="Rectangle 23">
            <a:extLst>
              <a:ext uri="{FF2B5EF4-FFF2-40B4-BE49-F238E27FC236}">
                <a16:creationId xmlns:a16="http://schemas.microsoft.com/office/drawing/2014/main" id="{F34A4A0D-D454-4E82-B177-10DA9CED7DE7}"/>
              </a:ext>
            </a:extLst>
          </p:cNvPr>
          <p:cNvSpPr>
            <a:spLocks noChangeArrowheads="1"/>
          </p:cNvSpPr>
          <p:nvPr/>
        </p:nvSpPr>
        <p:spPr bwMode="auto">
          <a:xfrm>
            <a:off x="9310087" y="2000250"/>
            <a:ext cx="20839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23629" name="Rectangle 23">
            <a:extLst>
              <a:ext uri="{FF2B5EF4-FFF2-40B4-BE49-F238E27FC236}">
                <a16:creationId xmlns:a16="http://schemas.microsoft.com/office/drawing/2014/main" id="{2358241C-D7C2-4E67-B279-41F966C17497}"/>
              </a:ext>
            </a:extLst>
          </p:cNvPr>
          <p:cNvSpPr>
            <a:spLocks noChangeArrowheads="1"/>
          </p:cNvSpPr>
          <p:nvPr/>
        </p:nvSpPr>
        <p:spPr bwMode="auto">
          <a:xfrm>
            <a:off x="7646600" y="2000250"/>
            <a:ext cx="26738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Yes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a:t>
            </a:r>
          </a:p>
        </p:txBody>
      </p:sp>
      <p:sp>
        <p:nvSpPr>
          <p:cNvPr id="23630" name="Rectangle 23">
            <a:extLst>
              <a:ext uri="{FF2B5EF4-FFF2-40B4-BE49-F238E27FC236}">
                <a16:creationId xmlns:a16="http://schemas.microsoft.com/office/drawing/2014/main" id="{4B33E36D-6B98-4CDA-9B21-807D4A126AA4}"/>
              </a:ext>
            </a:extLst>
          </p:cNvPr>
          <p:cNvSpPr>
            <a:spLocks noChangeArrowheads="1"/>
          </p:cNvSpPr>
          <p:nvPr/>
        </p:nvSpPr>
        <p:spPr bwMode="auto">
          <a:xfrm>
            <a:off x="4706692" y="2041525"/>
            <a:ext cx="6652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.002</a:t>
            </a:r>
          </a:p>
        </p:txBody>
      </p:sp>
      <p:sp>
        <p:nvSpPr>
          <p:cNvPr id="23631" name="Rectangle 23">
            <a:extLst>
              <a:ext uri="{FF2B5EF4-FFF2-40B4-BE49-F238E27FC236}">
                <a16:creationId xmlns:a16="http://schemas.microsoft.com/office/drawing/2014/main" id="{A17A7C5C-23AA-4B7B-B812-60E14EF05B88}"/>
              </a:ext>
            </a:extLst>
          </p:cNvPr>
          <p:cNvSpPr>
            <a:spLocks noChangeArrowheads="1"/>
          </p:cNvSpPr>
          <p:nvPr/>
        </p:nvSpPr>
        <p:spPr bwMode="auto">
          <a:xfrm>
            <a:off x="9943713" y="2041525"/>
            <a:ext cx="6652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.005</a:t>
            </a:r>
          </a:p>
        </p:txBody>
      </p:sp>
      <p:sp>
        <p:nvSpPr>
          <p:cNvPr id="23632" name="Freeform: Shape 4">
            <a:extLst>
              <a:ext uri="{FF2B5EF4-FFF2-40B4-BE49-F238E27FC236}">
                <a16:creationId xmlns:a16="http://schemas.microsoft.com/office/drawing/2014/main" id="{B8A02966-97E9-43B7-8F60-8CF793F57986}"/>
              </a:ext>
            </a:extLst>
          </p:cNvPr>
          <p:cNvSpPr>
            <a:spLocks/>
          </p:cNvSpPr>
          <p:nvPr/>
        </p:nvSpPr>
        <p:spPr bwMode="auto">
          <a:xfrm>
            <a:off x="2134942" y="2814639"/>
            <a:ext cx="2913062" cy="814387"/>
          </a:xfrm>
          <a:custGeom>
            <a:avLst/>
            <a:gdLst>
              <a:gd name="T0" fmla="*/ 2932 w 2913185"/>
              <a:gd name="T1" fmla="*/ 0 h 814754"/>
              <a:gd name="T2" fmla="*/ 0 w 2913185"/>
              <a:gd name="T3" fmla="*/ 34945 h 814754"/>
              <a:gd name="T4" fmla="*/ 181596 w 2913185"/>
              <a:gd name="T5" fmla="*/ 34945 h 814754"/>
              <a:gd name="T6" fmla="*/ 181596 w 2913185"/>
              <a:gd name="T7" fmla="*/ 104848 h 814754"/>
              <a:gd name="T8" fmla="*/ 254823 w 2913185"/>
              <a:gd name="T9" fmla="*/ 104848 h 814754"/>
              <a:gd name="T10" fmla="*/ 254823 w 2913185"/>
              <a:gd name="T11" fmla="*/ 166004 h 814754"/>
              <a:gd name="T12" fmla="*/ 395416 w 2913185"/>
              <a:gd name="T13" fmla="*/ 166004 h 814754"/>
              <a:gd name="T14" fmla="*/ 395416 w 2913185"/>
              <a:gd name="T15" fmla="*/ 221339 h 814754"/>
              <a:gd name="T16" fmla="*/ 442281 w 2913185"/>
              <a:gd name="T17" fmla="*/ 221339 h 814754"/>
              <a:gd name="T18" fmla="*/ 442281 w 2913185"/>
              <a:gd name="T19" fmla="*/ 282497 h 814754"/>
              <a:gd name="T20" fmla="*/ 547732 w 2913185"/>
              <a:gd name="T21" fmla="*/ 282497 h 814754"/>
              <a:gd name="T22" fmla="*/ 547732 w 2913185"/>
              <a:gd name="T23" fmla="*/ 346569 h 814754"/>
              <a:gd name="T24" fmla="*/ 632669 w 2913185"/>
              <a:gd name="T25" fmla="*/ 346569 h 814754"/>
              <a:gd name="T26" fmla="*/ 632669 w 2913185"/>
              <a:gd name="T27" fmla="*/ 407728 h 814754"/>
              <a:gd name="T28" fmla="*/ 659032 w 2913185"/>
              <a:gd name="T29" fmla="*/ 407728 h 814754"/>
              <a:gd name="T30" fmla="*/ 659032 w 2913185"/>
              <a:gd name="T31" fmla="*/ 471799 h 814754"/>
              <a:gd name="T32" fmla="*/ 1479171 w 2913185"/>
              <a:gd name="T33" fmla="*/ 471799 h 814754"/>
              <a:gd name="T34" fmla="*/ 1479171 w 2913185"/>
              <a:gd name="T35" fmla="*/ 556257 h 814754"/>
              <a:gd name="T36" fmla="*/ 1687130 w 2913185"/>
              <a:gd name="T37" fmla="*/ 556257 h 814754"/>
              <a:gd name="T38" fmla="*/ 1687130 w 2913185"/>
              <a:gd name="T39" fmla="*/ 617418 h 814754"/>
              <a:gd name="T40" fmla="*/ 1783789 w 2913185"/>
              <a:gd name="T41" fmla="*/ 617418 h 814754"/>
              <a:gd name="T42" fmla="*/ 1783789 w 2913185"/>
              <a:gd name="T43" fmla="*/ 696049 h 814754"/>
              <a:gd name="T44" fmla="*/ 2152842 w 2913185"/>
              <a:gd name="T45" fmla="*/ 696049 h 814754"/>
              <a:gd name="T46" fmla="*/ 2152842 w 2913185"/>
              <a:gd name="T47" fmla="*/ 809630 h 814754"/>
              <a:gd name="T48" fmla="*/ 2911463 w 2913185"/>
              <a:gd name="T49" fmla="*/ 809630 h 814754"/>
              <a:gd name="T50" fmla="*/ 2911463 w 2913185"/>
              <a:gd name="T51" fmla="*/ 797981 h 81475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913185" h="814754">
                <a:moveTo>
                  <a:pt x="2932" y="0"/>
                </a:moveTo>
                <a:lnTo>
                  <a:pt x="0" y="35169"/>
                </a:lnTo>
                <a:lnTo>
                  <a:pt x="181708" y="35169"/>
                </a:lnTo>
                <a:lnTo>
                  <a:pt x="181708" y="105508"/>
                </a:lnTo>
                <a:lnTo>
                  <a:pt x="254977" y="105508"/>
                </a:lnTo>
                <a:lnTo>
                  <a:pt x="254977" y="167054"/>
                </a:lnTo>
                <a:lnTo>
                  <a:pt x="395654" y="167054"/>
                </a:lnTo>
                <a:lnTo>
                  <a:pt x="395654" y="222739"/>
                </a:lnTo>
                <a:lnTo>
                  <a:pt x="442547" y="222739"/>
                </a:lnTo>
                <a:lnTo>
                  <a:pt x="442547" y="284285"/>
                </a:lnTo>
                <a:lnTo>
                  <a:pt x="548054" y="284285"/>
                </a:lnTo>
                <a:lnTo>
                  <a:pt x="548054" y="348762"/>
                </a:lnTo>
                <a:lnTo>
                  <a:pt x="633047" y="348762"/>
                </a:lnTo>
                <a:lnTo>
                  <a:pt x="633047" y="410308"/>
                </a:lnTo>
                <a:lnTo>
                  <a:pt x="659424" y="410308"/>
                </a:lnTo>
                <a:lnTo>
                  <a:pt x="659424" y="474785"/>
                </a:lnTo>
                <a:lnTo>
                  <a:pt x="1480039" y="474785"/>
                </a:lnTo>
                <a:lnTo>
                  <a:pt x="1480039" y="559777"/>
                </a:lnTo>
                <a:lnTo>
                  <a:pt x="1688124" y="559777"/>
                </a:lnTo>
                <a:lnTo>
                  <a:pt x="1688124" y="621324"/>
                </a:lnTo>
                <a:lnTo>
                  <a:pt x="1784839" y="621324"/>
                </a:lnTo>
                <a:lnTo>
                  <a:pt x="1784839" y="700454"/>
                </a:lnTo>
                <a:lnTo>
                  <a:pt x="2154116" y="700454"/>
                </a:lnTo>
                <a:lnTo>
                  <a:pt x="2154116" y="814754"/>
                </a:lnTo>
                <a:lnTo>
                  <a:pt x="2913185" y="814754"/>
                </a:lnTo>
                <a:lnTo>
                  <a:pt x="2913185" y="803031"/>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633" name="Freeform: Shape 6">
            <a:extLst>
              <a:ext uri="{FF2B5EF4-FFF2-40B4-BE49-F238E27FC236}">
                <a16:creationId xmlns:a16="http://schemas.microsoft.com/office/drawing/2014/main" id="{598C4E74-154F-4FDC-A8F9-D0F357F757CB}"/>
              </a:ext>
            </a:extLst>
          </p:cNvPr>
          <p:cNvSpPr>
            <a:spLocks/>
          </p:cNvSpPr>
          <p:nvPr/>
        </p:nvSpPr>
        <p:spPr bwMode="auto">
          <a:xfrm>
            <a:off x="2134942" y="2811464"/>
            <a:ext cx="3255962" cy="1704975"/>
          </a:xfrm>
          <a:custGeom>
            <a:avLst/>
            <a:gdLst>
              <a:gd name="T0" fmla="*/ 1020 w 3256085"/>
              <a:gd name="T1" fmla="*/ 0 h 1705708"/>
              <a:gd name="T2" fmla="*/ 0 w 3256085"/>
              <a:gd name="T3" fmla="*/ 40778 h 1705708"/>
              <a:gd name="T4" fmla="*/ 43934 w 3256085"/>
              <a:gd name="T5" fmla="*/ 40778 h 1705708"/>
              <a:gd name="T6" fmla="*/ 43934 w 3256085"/>
              <a:gd name="T7" fmla="*/ 99044 h 1705708"/>
              <a:gd name="T8" fmla="*/ 123023 w 3256085"/>
              <a:gd name="T9" fmla="*/ 99044 h 1705708"/>
              <a:gd name="T10" fmla="*/ 123023 w 3256085"/>
              <a:gd name="T11" fmla="*/ 168963 h 1705708"/>
              <a:gd name="T12" fmla="*/ 158178 w 3256085"/>
              <a:gd name="T13" fmla="*/ 168963 h 1705708"/>
              <a:gd name="T14" fmla="*/ 158178 w 3256085"/>
              <a:gd name="T15" fmla="*/ 250534 h 1705708"/>
              <a:gd name="T16" fmla="*/ 181610 w 3256085"/>
              <a:gd name="T17" fmla="*/ 250534 h 1705708"/>
              <a:gd name="T18" fmla="*/ 181610 w 3256085"/>
              <a:gd name="T19" fmla="*/ 320452 h 1705708"/>
              <a:gd name="T20" fmla="*/ 231405 w 3256085"/>
              <a:gd name="T21" fmla="*/ 320452 h 1705708"/>
              <a:gd name="T22" fmla="*/ 231405 w 3256085"/>
              <a:gd name="T23" fmla="*/ 381628 h 1705708"/>
              <a:gd name="T24" fmla="*/ 281200 w 3256085"/>
              <a:gd name="T25" fmla="*/ 381628 h 1705708"/>
              <a:gd name="T26" fmla="*/ 281200 w 3256085"/>
              <a:gd name="T27" fmla="*/ 442805 h 1705708"/>
              <a:gd name="T28" fmla="*/ 325148 w 3256085"/>
              <a:gd name="T29" fmla="*/ 442805 h 1705708"/>
              <a:gd name="T30" fmla="*/ 325148 w 3256085"/>
              <a:gd name="T31" fmla="*/ 480675 h 1705708"/>
              <a:gd name="T32" fmla="*/ 380804 w 3256085"/>
              <a:gd name="T33" fmla="*/ 480675 h 1705708"/>
              <a:gd name="T34" fmla="*/ 380804 w 3256085"/>
              <a:gd name="T35" fmla="*/ 536026 h 1705708"/>
              <a:gd name="T36" fmla="*/ 442309 w 3256085"/>
              <a:gd name="T37" fmla="*/ 536026 h 1705708"/>
              <a:gd name="T38" fmla="*/ 442309 w 3256085"/>
              <a:gd name="T39" fmla="*/ 600118 h 1705708"/>
              <a:gd name="T40" fmla="*/ 489187 w 3256085"/>
              <a:gd name="T41" fmla="*/ 600118 h 1705708"/>
              <a:gd name="T42" fmla="*/ 489187 w 3256085"/>
              <a:gd name="T43" fmla="*/ 652553 h 1705708"/>
              <a:gd name="T44" fmla="*/ 565345 w 3256085"/>
              <a:gd name="T45" fmla="*/ 652553 h 1705708"/>
              <a:gd name="T46" fmla="*/ 565345 w 3256085"/>
              <a:gd name="T47" fmla="*/ 704991 h 1705708"/>
              <a:gd name="T48" fmla="*/ 623918 w 3256085"/>
              <a:gd name="T49" fmla="*/ 704991 h 1705708"/>
              <a:gd name="T50" fmla="*/ 623918 w 3256085"/>
              <a:gd name="T51" fmla="*/ 734123 h 1705708"/>
              <a:gd name="T52" fmla="*/ 729371 w 3256085"/>
              <a:gd name="T53" fmla="*/ 737035 h 1705708"/>
              <a:gd name="T54" fmla="*/ 729371 w 3256085"/>
              <a:gd name="T55" fmla="*/ 821519 h 1705708"/>
              <a:gd name="T56" fmla="*/ 758664 w 3256085"/>
              <a:gd name="T57" fmla="*/ 824432 h 1705708"/>
              <a:gd name="T58" fmla="*/ 758664 w 3256085"/>
              <a:gd name="T59" fmla="*/ 882696 h 1705708"/>
              <a:gd name="T60" fmla="*/ 802611 w 3256085"/>
              <a:gd name="T61" fmla="*/ 882696 h 1705708"/>
              <a:gd name="T62" fmla="*/ 802611 w 3256085"/>
              <a:gd name="T63" fmla="*/ 970092 h 1705708"/>
              <a:gd name="T64" fmla="*/ 864115 w 3256085"/>
              <a:gd name="T65" fmla="*/ 970092 h 1705708"/>
              <a:gd name="T66" fmla="*/ 864115 w 3256085"/>
              <a:gd name="T67" fmla="*/ 1005050 h 1705708"/>
              <a:gd name="T68" fmla="*/ 951996 w 3256085"/>
              <a:gd name="T69" fmla="*/ 1005050 h 1705708"/>
              <a:gd name="T70" fmla="*/ 951996 w 3256085"/>
              <a:gd name="T71" fmla="*/ 1066226 h 1705708"/>
              <a:gd name="T72" fmla="*/ 1098454 w 3256085"/>
              <a:gd name="T73" fmla="*/ 1066226 h 1705708"/>
              <a:gd name="T74" fmla="*/ 1098454 w 3256085"/>
              <a:gd name="T75" fmla="*/ 1115750 h 1705708"/>
              <a:gd name="T76" fmla="*/ 1127745 w 3256085"/>
              <a:gd name="T77" fmla="*/ 1115750 h 1705708"/>
              <a:gd name="T78" fmla="*/ 1127745 w 3256085"/>
              <a:gd name="T79" fmla="*/ 1217712 h 1705708"/>
              <a:gd name="T80" fmla="*/ 1203915 w 3256085"/>
              <a:gd name="T81" fmla="*/ 1217712 h 1705708"/>
              <a:gd name="T82" fmla="*/ 1262490 w 3256085"/>
              <a:gd name="T83" fmla="*/ 1217712 h 1705708"/>
              <a:gd name="T84" fmla="*/ 1262490 w 3256085"/>
              <a:gd name="T85" fmla="*/ 1243931 h 1705708"/>
              <a:gd name="T86" fmla="*/ 1332800 w 3256085"/>
              <a:gd name="T87" fmla="*/ 1243931 h 1705708"/>
              <a:gd name="T88" fmla="*/ 1332800 w 3256085"/>
              <a:gd name="T89" fmla="*/ 1281803 h 1705708"/>
              <a:gd name="T90" fmla="*/ 1447030 w 3256085"/>
              <a:gd name="T91" fmla="*/ 1281803 h 1705708"/>
              <a:gd name="T92" fmla="*/ 1447030 w 3256085"/>
              <a:gd name="T93" fmla="*/ 1319673 h 1705708"/>
              <a:gd name="T94" fmla="*/ 1584707 w 3256085"/>
              <a:gd name="T95" fmla="*/ 1319673 h 1705708"/>
              <a:gd name="T96" fmla="*/ 1584707 w 3256085"/>
              <a:gd name="T97" fmla="*/ 1412895 h 1705708"/>
              <a:gd name="T98" fmla="*/ 1716521 w 3256085"/>
              <a:gd name="T99" fmla="*/ 1412895 h 1705708"/>
              <a:gd name="T100" fmla="*/ 1716521 w 3256085"/>
              <a:gd name="T101" fmla="*/ 1462419 h 1705708"/>
              <a:gd name="T102" fmla="*/ 1918640 w 3256085"/>
              <a:gd name="T103" fmla="*/ 1462419 h 1705708"/>
              <a:gd name="T104" fmla="*/ 1918640 w 3256085"/>
              <a:gd name="T105" fmla="*/ 1520684 h 1705708"/>
              <a:gd name="T106" fmla="*/ 2671448 w 3256085"/>
              <a:gd name="T107" fmla="*/ 1520684 h 1705708"/>
              <a:gd name="T108" fmla="*/ 2671448 w 3256085"/>
              <a:gd name="T109" fmla="*/ 1695475 h 1705708"/>
              <a:gd name="T110" fmla="*/ 3254363 w 3256085"/>
              <a:gd name="T111" fmla="*/ 1695475 h 17057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256085" h="1705708">
                <a:moveTo>
                  <a:pt x="1020" y="0"/>
                </a:moveTo>
                <a:lnTo>
                  <a:pt x="0" y="41030"/>
                </a:lnTo>
                <a:lnTo>
                  <a:pt x="43962" y="41030"/>
                </a:lnTo>
                <a:lnTo>
                  <a:pt x="43962" y="99646"/>
                </a:lnTo>
                <a:lnTo>
                  <a:pt x="123093" y="99646"/>
                </a:lnTo>
                <a:lnTo>
                  <a:pt x="123093" y="169985"/>
                </a:lnTo>
                <a:lnTo>
                  <a:pt x="158262" y="169985"/>
                </a:lnTo>
                <a:lnTo>
                  <a:pt x="158262" y="252046"/>
                </a:lnTo>
                <a:lnTo>
                  <a:pt x="181708" y="252046"/>
                </a:lnTo>
                <a:lnTo>
                  <a:pt x="181708" y="322385"/>
                </a:lnTo>
                <a:lnTo>
                  <a:pt x="231531" y="322385"/>
                </a:lnTo>
                <a:lnTo>
                  <a:pt x="231531" y="383931"/>
                </a:lnTo>
                <a:lnTo>
                  <a:pt x="281354" y="383931"/>
                </a:lnTo>
                <a:lnTo>
                  <a:pt x="281354" y="445477"/>
                </a:lnTo>
                <a:lnTo>
                  <a:pt x="325316" y="445477"/>
                </a:lnTo>
                <a:lnTo>
                  <a:pt x="325316" y="483577"/>
                </a:lnTo>
                <a:lnTo>
                  <a:pt x="381000" y="483577"/>
                </a:lnTo>
                <a:lnTo>
                  <a:pt x="381000" y="539262"/>
                </a:lnTo>
                <a:lnTo>
                  <a:pt x="442547" y="539262"/>
                </a:lnTo>
                <a:lnTo>
                  <a:pt x="442547" y="603739"/>
                </a:lnTo>
                <a:lnTo>
                  <a:pt x="489439" y="603739"/>
                </a:lnTo>
                <a:lnTo>
                  <a:pt x="489439" y="656493"/>
                </a:lnTo>
                <a:lnTo>
                  <a:pt x="565639" y="656493"/>
                </a:lnTo>
                <a:lnTo>
                  <a:pt x="565639" y="709246"/>
                </a:lnTo>
                <a:lnTo>
                  <a:pt x="624254" y="709246"/>
                </a:lnTo>
                <a:lnTo>
                  <a:pt x="624254" y="738554"/>
                </a:lnTo>
                <a:lnTo>
                  <a:pt x="729763" y="741484"/>
                </a:lnTo>
                <a:cubicBezTo>
                  <a:pt x="728786" y="772746"/>
                  <a:pt x="730740" y="795215"/>
                  <a:pt x="729763" y="826477"/>
                </a:cubicBezTo>
                <a:lnTo>
                  <a:pt x="759070" y="829408"/>
                </a:lnTo>
                <a:lnTo>
                  <a:pt x="759070" y="888023"/>
                </a:lnTo>
                <a:lnTo>
                  <a:pt x="803031" y="888023"/>
                </a:lnTo>
                <a:lnTo>
                  <a:pt x="803031" y="975946"/>
                </a:lnTo>
                <a:lnTo>
                  <a:pt x="864577" y="975946"/>
                </a:lnTo>
                <a:lnTo>
                  <a:pt x="864577" y="1011116"/>
                </a:lnTo>
                <a:lnTo>
                  <a:pt x="952500" y="1011116"/>
                </a:lnTo>
                <a:lnTo>
                  <a:pt x="952500" y="1072662"/>
                </a:lnTo>
                <a:lnTo>
                  <a:pt x="1099039" y="1072662"/>
                </a:lnTo>
                <a:lnTo>
                  <a:pt x="1099039" y="1122485"/>
                </a:lnTo>
                <a:lnTo>
                  <a:pt x="1128347" y="1122485"/>
                </a:lnTo>
                <a:lnTo>
                  <a:pt x="1128347" y="1225062"/>
                </a:lnTo>
                <a:lnTo>
                  <a:pt x="1204547" y="1225062"/>
                </a:lnTo>
                <a:lnTo>
                  <a:pt x="1263162" y="1225062"/>
                </a:lnTo>
                <a:lnTo>
                  <a:pt x="1263162" y="1251439"/>
                </a:lnTo>
                <a:lnTo>
                  <a:pt x="1333500" y="1251439"/>
                </a:lnTo>
                <a:lnTo>
                  <a:pt x="1333500" y="1289539"/>
                </a:lnTo>
                <a:lnTo>
                  <a:pt x="1447800" y="1289539"/>
                </a:lnTo>
                <a:lnTo>
                  <a:pt x="1447800" y="1327639"/>
                </a:lnTo>
                <a:lnTo>
                  <a:pt x="1585547" y="1327639"/>
                </a:lnTo>
                <a:lnTo>
                  <a:pt x="1585547" y="1421423"/>
                </a:lnTo>
                <a:lnTo>
                  <a:pt x="1717431" y="1421423"/>
                </a:lnTo>
                <a:lnTo>
                  <a:pt x="1717431" y="1471246"/>
                </a:lnTo>
                <a:lnTo>
                  <a:pt x="1919654" y="1471246"/>
                </a:lnTo>
                <a:lnTo>
                  <a:pt x="1919654" y="1529862"/>
                </a:lnTo>
                <a:lnTo>
                  <a:pt x="2672862" y="1529862"/>
                </a:lnTo>
                <a:lnTo>
                  <a:pt x="2672862" y="1705708"/>
                </a:lnTo>
                <a:lnTo>
                  <a:pt x="3256085" y="1705708"/>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3634" name="Straight Connector 139">
            <a:extLst>
              <a:ext uri="{FF2B5EF4-FFF2-40B4-BE49-F238E27FC236}">
                <a16:creationId xmlns:a16="http://schemas.microsoft.com/office/drawing/2014/main" id="{1A03153C-FF25-440E-9E14-AD176D7F894C}"/>
              </a:ext>
            </a:extLst>
          </p:cNvPr>
          <p:cNvCxnSpPr>
            <a:cxnSpLocks noChangeShapeType="1"/>
          </p:cNvCxnSpPr>
          <p:nvPr/>
        </p:nvCxnSpPr>
        <p:spPr bwMode="auto">
          <a:xfrm>
            <a:off x="2692154" y="342900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35" name="Straight Connector 158">
            <a:extLst>
              <a:ext uri="{FF2B5EF4-FFF2-40B4-BE49-F238E27FC236}">
                <a16:creationId xmlns:a16="http://schemas.microsoft.com/office/drawing/2014/main" id="{4508F993-56E7-4703-B3B5-74CD49A5012F}"/>
              </a:ext>
            </a:extLst>
          </p:cNvPr>
          <p:cNvCxnSpPr>
            <a:cxnSpLocks noChangeShapeType="1"/>
          </p:cNvCxnSpPr>
          <p:nvPr/>
        </p:nvCxnSpPr>
        <p:spPr bwMode="auto">
          <a:xfrm>
            <a:off x="3046167" y="3784600"/>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36" name="Straight Connector 162">
            <a:extLst>
              <a:ext uri="{FF2B5EF4-FFF2-40B4-BE49-F238E27FC236}">
                <a16:creationId xmlns:a16="http://schemas.microsoft.com/office/drawing/2014/main" id="{E0C7F8DC-5A9C-41FB-89E3-FC0F854B6369}"/>
              </a:ext>
            </a:extLst>
          </p:cNvPr>
          <p:cNvCxnSpPr>
            <a:cxnSpLocks noChangeShapeType="1"/>
          </p:cNvCxnSpPr>
          <p:nvPr/>
        </p:nvCxnSpPr>
        <p:spPr bwMode="auto">
          <a:xfrm>
            <a:off x="3192217" y="3851275"/>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37" name="Straight Connector 163">
            <a:extLst>
              <a:ext uri="{FF2B5EF4-FFF2-40B4-BE49-F238E27FC236}">
                <a16:creationId xmlns:a16="http://schemas.microsoft.com/office/drawing/2014/main" id="{722DB421-64B5-4528-893D-0DCC8EBFFBE0}"/>
              </a:ext>
            </a:extLst>
          </p:cNvPr>
          <p:cNvCxnSpPr>
            <a:cxnSpLocks noChangeShapeType="1"/>
          </p:cNvCxnSpPr>
          <p:nvPr/>
        </p:nvCxnSpPr>
        <p:spPr bwMode="auto">
          <a:xfrm>
            <a:off x="3249367" y="3851275"/>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38" name="Straight Connector 164">
            <a:extLst>
              <a:ext uri="{FF2B5EF4-FFF2-40B4-BE49-F238E27FC236}">
                <a16:creationId xmlns:a16="http://schemas.microsoft.com/office/drawing/2014/main" id="{2287B871-8812-4F92-BD94-133E875DD007}"/>
              </a:ext>
            </a:extLst>
          </p:cNvPr>
          <p:cNvCxnSpPr>
            <a:cxnSpLocks noChangeShapeType="1"/>
          </p:cNvCxnSpPr>
          <p:nvPr/>
        </p:nvCxnSpPr>
        <p:spPr bwMode="auto">
          <a:xfrm>
            <a:off x="3228729" y="3851275"/>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39" name="Straight Connector 165">
            <a:extLst>
              <a:ext uri="{FF2B5EF4-FFF2-40B4-BE49-F238E27FC236}">
                <a16:creationId xmlns:a16="http://schemas.microsoft.com/office/drawing/2014/main" id="{CB8A9367-F859-42C9-802E-AFDA993837A2}"/>
              </a:ext>
            </a:extLst>
          </p:cNvPr>
          <p:cNvCxnSpPr>
            <a:cxnSpLocks noChangeShapeType="1"/>
          </p:cNvCxnSpPr>
          <p:nvPr/>
        </p:nvCxnSpPr>
        <p:spPr bwMode="auto">
          <a:xfrm>
            <a:off x="3406529" y="4057650"/>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0" name="Straight Connector 166">
            <a:extLst>
              <a:ext uri="{FF2B5EF4-FFF2-40B4-BE49-F238E27FC236}">
                <a16:creationId xmlns:a16="http://schemas.microsoft.com/office/drawing/2014/main" id="{D52F77E7-ADA1-4BD8-846D-0D99475B12C0}"/>
              </a:ext>
            </a:extLst>
          </p:cNvPr>
          <p:cNvCxnSpPr>
            <a:cxnSpLocks noChangeShapeType="1"/>
          </p:cNvCxnSpPr>
          <p:nvPr/>
        </p:nvCxnSpPr>
        <p:spPr bwMode="auto">
          <a:xfrm>
            <a:off x="3431929" y="4057650"/>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1" name="Straight Connector 167">
            <a:extLst>
              <a:ext uri="{FF2B5EF4-FFF2-40B4-BE49-F238E27FC236}">
                <a16:creationId xmlns:a16="http://schemas.microsoft.com/office/drawing/2014/main" id="{135DA52D-4AFD-4C77-8ED1-A074037C7A8A}"/>
              </a:ext>
            </a:extLst>
          </p:cNvPr>
          <p:cNvCxnSpPr>
            <a:cxnSpLocks noChangeShapeType="1"/>
          </p:cNvCxnSpPr>
          <p:nvPr/>
        </p:nvCxnSpPr>
        <p:spPr bwMode="auto">
          <a:xfrm>
            <a:off x="3460504" y="4057650"/>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2" name="Straight Connector 168">
            <a:extLst>
              <a:ext uri="{FF2B5EF4-FFF2-40B4-BE49-F238E27FC236}">
                <a16:creationId xmlns:a16="http://schemas.microsoft.com/office/drawing/2014/main" id="{08ED7FD1-9F01-4D93-BFE4-F87F50998014}"/>
              </a:ext>
            </a:extLst>
          </p:cNvPr>
          <p:cNvCxnSpPr>
            <a:cxnSpLocks noChangeShapeType="1"/>
          </p:cNvCxnSpPr>
          <p:nvPr/>
        </p:nvCxnSpPr>
        <p:spPr bwMode="auto">
          <a:xfrm>
            <a:off x="3590679" y="4067175"/>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3" name="Straight Connector 169">
            <a:extLst>
              <a:ext uri="{FF2B5EF4-FFF2-40B4-BE49-F238E27FC236}">
                <a16:creationId xmlns:a16="http://schemas.microsoft.com/office/drawing/2014/main" id="{20E1D903-103C-42F7-952E-B8DAEDD5931C}"/>
              </a:ext>
            </a:extLst>
          </p:cNvPr>
          <p:cNvCxnSpPr>
            <a:cxnSpLocks noChangeShapeType="1"/>
          </p:cNvCxnSpPr>
          <p:nvPr/>
        </p:nvCxnSpPr>
        <p:spPr bwMode="auto">
          <a:xfrm>
            <a:off x="3573217" y="4067175"/>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4" name="Straight Connector 170">
            <a:extLst>
              <a:ext uri="{FF2B5EF4-FFF2-40B4-BE49-F238E27FC236}">
                <a16:creationId xmlns:a16="http://schemas.microsoft.com/office/drawing/2014/main" id="{BDA30BD0-3825-4BD7-BE46-7ED81C4CE3D5}"/>
              </a:ext>
            </a:extLst>
          </p:cNvPr>
          <p:cNvCxnSpPr>
            <a:cxnSpLocks noChangeShapeType="1"/>
          </p:cNvCxnSpPr>
          <p:nvPr/>
        </p:nvCxnSpPr>
        <p:spPr bwMode="auto">
          <a:xfrm>
            <a:off x="3708154" y="4102100"/>
            <a:ext cx="0" cy="71438"/>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5" name="Straight Connector 171">
            <a:extLst>
              <a:ext uri="{FF2B5EF4-FFF2-40B4-BE49-F238E27FC236}">
                <a16:creationId xmlns:a16="http://schemas.microsoft.com/office/drawing/2014/main" id="{85901E3F-8C79-4318-85A8-4BA9160EE21B}"/>
              </a:ext>
            </a:extLst>
          </p:cNvPr>
          <p:cNvCxnSpPr>
            <a:cxnSpLocks noChangeShapeType="1"/>
          </p:cNvCxnSpPr>
          <p:nvPr/>
        </p:nvCxnSpPr>
        <p:spPr bwMode="auto">
          <a:xfrm>
            <a:off x="3987554" y="424656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6" name="Straight Connector 172">
            <a:extLst>
              <a:ext uri="{FF2B5EF4-FFF2-40B4-BE49-F238E27FC236}">
                <a16:creationId xmlns:a16="http://schemas.microsoft.com/office/drawing/2014/main" id="{7B6624C5-7E7D-4AA3-AA63-5B8079C05F6F}"/>
              </a:ext>
            </a:extLst>
          </p:cNvPr>
          <p:cNvCxnSpPr>
            <a:cxnSpLocks noChangeShapeType="1"/>
          </p:cNvCxnSpPr>
          <p:nvPr/>
        </p:nvCxnSpPr>
        <p:spPr bwMode="auto">
          <a:xfrm>
            <a:off x="4092329"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7" name="Straight Connector 173">
            <a:extLst>
              <a:ext uri="{FF2B5EF4-FFF2-40B4-BE49-F238E27FC236}">
                <a16:creationId xmlns:a16="http://schemas.microsoft.com/office/drawing/2014/main" id="{EF14609B-9B35-4580-82FF-B85A3380DEB7}"/>
              </a:ext>
            </a:extLst>
          </p:cNvPr>
          <p:cNvCxnSpPr>
            <a:cxnSpLocks noChangeShapeType="1"/>
          </p:cNvCxnSpPr>
          <p:nvPr/>
        </p:nvCxnSpPr>
        <p:spPr bwMode="auto">
          <a:xfrm>
            <a:off x="4114554"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8" name="Straight Connector 174">
            <a:extLst>
              <a:ext uri="{FF2B5EF4-FFF2-40B4-BE49-F238E27FC236}">
                <a16:creationId xmlns:a16="http://schemas.microsoft.com/office/drawing/2014/main" id="{C1B480F4-740D-4AC5-B70F-9BFB2FBA1B95}"/>
              </a:ext>
            </a:extLst>
          </p:cNvPr>
          <p:cNvCxnSpPr>
            <a:cxnSpLocks noChangeShapeType="1"/>
          </p:cNvCxnSpPr>
          <p:nvPr/>
        </p:nvCxnSpPr>
        <p:spPr bwMode="auto">
          <a:xfrm>
            <a:off x="4132017"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49" name="Straight Connector 175">
            <a:extLst>
              <a:ext uri="{FF2B5EF4-FFF2-40B4-BE49-F238E27FC236}">
                <a16:creationId xmlns:a16="http://schemas.microsoft.com/office/drawing/2014/main" id="{794598B9-D524-4AA2-9AEB-D65C413C6B28}"/>
              </a:ext>
            </a:extLst>
          </p:cNvPr>
          <p:cNvCxnSpPr>
            <a:cxnSpLocks noChangeShapeType="1"/>
          </p:cNvCxnSpPr>
          <p:nvPr/>
        </p:nvCxnSpPr>
        <p:spPr bwMode="auto">
          <a:xfrm>
            <a:off x="4195517"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0" name="Straight Connector 176">
            <a:extLst>
              <a:ext uri="{FF2B5EF4-FFF2-40B4-BE49-F238E27FC236}">
                <a16:creationId xmlns:a16="http://schemas.microsoft.com/office/drawing/2014/main" id="{0FE4480C-0CF9-4BE2-AC26-9BE344F2B844}"/>
              </a:ext>
            </a:extLst>
          </p:cNvPr>
          <p:cNvCxnSpPr>
            <a:cxnSpLocks noChangeShapeType="1"/>
          </p:cNvCxnSpPr>
          <p:nvPr/>
        </p:nvCxnSpPr>
        <p:spPr bwMode="auto">
          <a:xfrm>
            <a:off x="4225679"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1" name="Straight Connector 177">
            <a:extLst>
              <a:ext uri="{FF2B5EF4-FFF2-40B4-BE49-F238E27FC236}">
                <a16:creationId xmlns:a16="http://schemas.microsoft.com/office/drawing/2014/main" id="{FD3F64F4-3613-4865-B7C4-3F9D00D0C3FC}"/>
              </a:ext>
            </a:extLst>
          </p:cNvPr>
          <p:cNvCxnSpPr>
            <a:cxnSpLocks noChangeShapeType="1"/>
          </p:cNvCxnSpPr>
          <p:nvPr/>
        </p:nvCxnSpPr>
        <p:spPr bwMode="auto">
          <a:xfrm>
            <a:off x="4270129"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2" name="Straight Connector 178">
            <a:extLst>
              <a:ext uri="{FF2B5EF4-FFF2-40B4-BE49-F238E27FC236}">
                <a16:creationId xmlns:a16="http://schemas.microsoft.com/office/drawing/2014/main" id="{D627267F-BF65-4B07-A411-E4822A5D5593}"/>
              </a:ext>
            </a:extLst>
          </p:cNvPr>
          <p:cNvCxnSpPr>
            <a:cxnSpLocks noChangeShapeType="1"/>
          </p:cNvCxnSpPr>
          <p:nvPr/>
        </p:nvCxnSpPr>
        <p:spPr bwMode="auto">
          <a:xfrm>
            <a:off x="4300292"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3" name="Straight Connector 179">
            <a:extLst>
              <a:ext uri="{FF2B5EF4-FFF2-40B4-BE49-F238E27FC236}">
                <a16:creationId xmlns:a16="http://schemas.microsoft.com/office/drawing/2014/main" id="{7ABEB7C0-67A9-453F-B8A8-C267B711C915}"/>
              </a:ext>
            </a:extLst>
          </p:cNvPr>
          <p:cNvCxnSpPr>
            <a:cxnSpLocks noChangeShapeType="1"/>
          </p:cNvCxnSpPr>
          <p:nvPr/>
        </p:nvCxnSpPr>
        <p:spPr bwMode="auto">
          <a:xfrm>
            <a:off x="4432054"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4" name="Straight Connector 180">
            <a:extLst>
              <a:ext uri="{FF2B5EF4-FFF2-40B4-BE49-F238E27FC236}">
                <a16:creationId xmlns:a16="http://schemas.microsoft.com/office/drawing/2014/main" id="{D054AFB4-57CC-4322-9538-374BAED08F17}"/>
              </a:ext>
            </a:extLst>
          </p:cNvPr>
          <p:cNvCxnSpPr>
            <a:cxnSpLocks noChangeShapeType="1"/>
          </p:cNvCxnSpPr>
          <p:nvPr/>
        </p:nvCxnSpPr>
        <p:spPr bwMode="auto">
          <a:xfrm>
            <a:off x="4514604"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5" name="Straight Connector 181">
            <a:extLst>
              <a:ext uri="{FF2B5EF4-FFF2-40B4-BE49-F238E27FC236}">
                <a16:creationId xmlns:a16="http://schemas.microsoft.com/office/drawing/2014/main" id="{8DDCD9BF-0EEB-43BD-8A44-0221E6A4D673}"/>
              </a:ext>
            </a:extLst>
          </p:cNvPr>
          <p:cNvCxnSpPr>
            <a:cxnSpLocks noChangeShapeType="1"/>
          </p:cNvCxnSpPr>
          <p:nvPr/>
        </p:nvCxnSpPr>
        <p:spPr bwMode="auto">
          <a:xfrm>
            <a:off x="4541592"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6" name="Straight Connector 182">
            <a:extLst>
              <a:ext uri="{FF2B5EF4-FFF2-40B4-BE49-F238E27FC236}">
                <a16:creationId xmlns:a16="http://schemas.microsoft.com/office/drawing/2014/main" id="{B7F94087-8808-41F7-BBCE-5756A292605B}"/>
              </a:ext>
            </a:extLst>
          </p:cNvPr>
          <p:cNvCxnSpPr>
            <a:cxnSpLocks noChangeShapeType="1"/>
          </p:cNvCxnSpPr>
          <p:nvPr/>
        </p:nvCxnSpPr>
        <p:spPr bwMode="auto">
          <a:xfrm>
            <a:off x="4789242"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7" name="Straight Connector 183">
            <a:extLst>
              <a:ext uri="{FF2B5EF4-FFF2-40B4-BE49-F238E27FC236}">
                <a16:creationId xmlns:a16="http://schemas.microsoft.com/office/drawing/2014/main" id="{5E6C507A-C20B-4721-BD2C-FDC8212E1F7C}"/>
              </a:ext>
            </a:extLst>
          </p:cNvPr>
          <p:cNvCxnSpPr>
            <a:cxnSpLocks noChangeShapeType="1"/>
          </p:cNvCxnSpPr>
          <p:nvPr/>
        </p:nvCxnSpPr>
        <p:spPr bwMode="auto">
          <a:xfrm>
            <a:off x="4805117" y="4303714"/>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8" name="Straight Connector 184">
            <a:extLst>
              <a:ext uri="{FF2B5EF4-FFF2-40B4-BE49-F238E27FC236}">
                <a16:creationId xmlns:a16="http://schemas.microsoft.com/office/drawing/2014/main" id="{D9312D09-605C-4A8C-A807-6CE455762A04}"/>
              </a:ext>
            </a:extLst>
          </p:cNvPr>
          <p:cNvCxnSpPr>
            <a:cxnSpLocks noChangeShapeType="1"/>
          </p:cNvCxnSpPr>
          <p:nvPr/>
        </p:nvCxnSpPr>
        <p:spPr bwMode="auto">
          <a:xfrm>
            <a:off x="4994029" y="4484689"/>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59" name="Straight Connector 185">
            <a:extLst>
              <a:ext uri="{FF2B5EF4-FFF2-40B4-BE49-F238E27FC236}">
                <a16:creationId xmlns:a16="http://schemas.microsoft.com/office/drawing/2014/main" id="{AAEF3D35-1A9F-4601-A2EC-9612BE629E7B}"/>
              </a:ext>
            </a:extLst>
          </p:cNvPr>
          <p:cNvCxnSpPr>
            <a:cxnSpLocks noChangeShapeType="1"/>
          </p:cNvCxnSpPr>
          <p:nvPr/>
        </p:nvCxnSpPr>
        <p:spPr bwMode="auto">
          <a:xfrm>
            <a:off x="5021017" y="4484689"/>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60" name="Straight Connector 186">
            <a:extLst>
              <a:ext uri="{FF2B5EF4-FFF2-40B4-BE49-F238E27FC236}">
                <a16:creationId xmlns:a16="http://schemas.microsoft.com/office/drawing/2014/main" id="{1640B3D1-2193-49E2-9758-9FE491363EB7}"/>
              </a:ext>
            </a:extLst>
          </p:cNvPr>
          <p:cNvCxnSpPr>
            <a:cxnSpLocks noChangeShapeType="1"/>
          </p:cNvCxnSpPr>
          <p:nvPr/>
        </p:nvCxnSpPr>
        <p:spPr bwMode="auto">
          <a:xfrm>
            <a:off x="5333754" y="4484689"/>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61" name="Straight Connector 187">
            <a:extLst>
              <a:ext uri="{FF2B5EF4-FFF2-40B4-BE49-F238E27FC236}">
                <a16:creationId xmlns:a16="http://schemas.microsoft.com/office/drawing/2014/main" id="{4A6B3185-671B-4929-B9A9-56C84DF611E8}"/>
              </a:ext>
            </a:extLst>
          </p:cNvPr>
          <p:cNvCxnSpPr>
            <a:cxnSpLocks noChangeShapeType="1"/>
          </p:cNvCxnSpPr>
          <p:nvPr/>
        </p:nvCxnSpPr>
        <p:spPr bwMode="auto">
          <a:xfrm>
            <a:off x="5384554" y="4484689"/>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62" name="Straight Connector 188">
            <a:extLst>
              <a:ext uri="{FF2B5EF4-FFF2-40B4-BE49-F238E27FC236}">
                <a16:creationId xmlns:a16="http://schemas.microsoft.com/office/drawing/2014/main" id="{E9873DFE-0718-4B72-8C1C-995AA3D915B7}"/>
              </a:ext>
            </a:extLst>
          </p:cNvPr>
          <p:cNvCxnSpPr>
            <a:cxnSpLocks noChangeShapeType="1"/>
          </p:cNvCxnSpPr>
          <p:nvPr/>
        </p:nvCxnSpPr>
        <p:spPr bwMode="auto">
          <a:xfrm>
            <a:off x="2615954" y="3389314"/>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63" name="Straight Connector 189">
            <a:extLst>
              <a:ext uri="{FF2B5EF4-FFF2-40B4-BE49-F238E27FC236}">
                <a16:creationId xmlns:a16="http://schemas.microsoft.com/office/drawing/2014/main" id="{EFB97095-09EF-49BC-AABD-E85E3E4090D5}"/>
              </a:ext>
            </a:extLst>
          </p:cNvPr>
          <p:cNvCxnSpPr>
            <a:cxnSpLocks noChangeShapeType="1"/>
          </p:cNvCxnSpPr>
          <p:nvPr/>
        </p:nvCxnSpPr>
        <p:spPr bwMode="auto">
          <a:xfrm rot="5400000">
            <a:off x="2299248" y="2978944"/>
            <a:ext cx="0" cy="68262"/>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64" name="Straight Connector 190">
            <a:extLst>
              <a:ext uri="{FF2B5EF4-FFF2-40B4-BE49-F238E27FC236}">
                <a16:creationId xmlns:a16="http://schemas.microsoft.com/office/drawing/2014/main" id="{D2B54145-787B-4657-AD51-6EDDE53707CC}"/>
              </a:ext>
            </a:extLst>
          </p:cNvPr>
          <p:cNvCxnSpPr>
            <a:cxnSpLocks noChangeShapeType="1"/>
          </p:cNvCxnSpPr>
          <p:nvPr/>
        </p:nvCxnSpPr>
        <p:spPr bwMode="auto">
          <a:xfrm rot="5400000">
            <a:off x="2175423" y="2861469"/>
            <a:ext cx="0" cy="68262"/>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65" name="Straight Connector 192">
            <a:extLst>
              <a:ext uri="{FF2B5EF4-FFF2-40B4-BE49-F238E27FC236}">
                <a16:creationId xmlns:a16="http://schemas.microsoft.com/office/drawing/2014/main" id="{D4FA6BBF-EDEB-4CD0-9651-A3960D918713}"/>
              </a:ext>
            </a:extLst>
          </p:cNvPr>
          <p:cNvCxnSpPr>
            <a:cxnSpLocks noChangeShapeType="1"/>
          </p:cNvCxnSpPr>
          <p:nvPr/>
        </p:nvCxnSpPr>
        <p:spPr bwMode="auto">
          <a:xfrm>
            <a:off x="2793754" y="32019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66" name="Straight Connector 193">
            <a:extLst>
              <a:ext uri="{FF2B5EF4-FFF2-40B4-BE49-F238E27FC236}">
                <a16:creationId xmlns:a16="http://schemas.microsoft.com/office/drawing/2014/main" id="{B597C41F-298E-4EBF-86D0-53FDF06E3657}"/>
              </a:ext>
            </a:extLst>
          </p:cNvPr>
          <p:cNvCxnSpPr>
            <a:cxnSpLocks noChangeShapeType="1"/>
          </p:cNvCxnSpPr>
          <p:nvPr/>
        </p:nvCxnSpPr>
        <p:spPr bwMode="auto">
          <a:xfrm>
            <a:off x="3139829" y="32543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67" name="Straight Connector 194">
            <a:extLst>
              <a:ext uri="{FF2B5EF4-FFF2-40B4-BE49-F238E27FC236}">
                <a16:creationId xmlns:a16="http://schemas.microsoft.com/office/drawing/2014/main" id="{D8F9BC10-424F-4D46-89D7-D64A17836FA2}"/>
              </a:ext>
            </a:extLst>
          </p:cNvPr>
          <p:cNvCxnSpPr>
            <a:cxnSpLocks noChangeShapeType="1"/>
          </p:cNvCxnSpPr>
          <p:nvPr/>
        </p:nvCxnSpPr>
        <p:spPr bwMode="auto">
          <a:xfrm>
            <a:off x="3587504" y="32543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68" name="Straight Connector 195">
            <a:extLst>
              <a:ext uri="{FF2B5EF4-FFF2-40B4-BE49-F238E27FC236}">
                <a16:creationId xmlns:a16="http://schemas.microsoft.com/office/drawing/2014/main" id="{ED5D2493-8019-494A-9168-9118FE44157A}"/>
              </a:ext>
            </a:extLst>
          </p:cNvPr>
          <p:cNvCxnSpPr>
            <a:cxnSpLocks noChangeShapeType="1"/>
          </p:cNvCxnSpPr>
          <p:nvPr/>
        </p:nvCxnSpPr>
        <p:spPr bwMode="auto">
          <a:xfrm>
            <a:off x="3322392" y="32543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69" name="Straight Connector 196">
            <a:extLst>
              <a:ext uri="{FF2B5EF4-FFF2-40B4-BE49-F238E27FC236}">
                <a16:creationId xmlns:a16="http://schemas.microsoft.com/office/drawing/2014/main" id="{BC2D9214-624B-4098-ACA5-2510933C2E46}"/>
              </a:ext>
            </a:extLst>
          </p:cNvPr>
          <p:cNvCxnSpPr>
            <a:cxnSpLocks noChangeShapeType="1"/>
          </p:cNvCxnSpPr>
          <p:nvPr/>
        </p:nvCxnSpPr>
        <p:spPr bwMode="auto">
          <a:xfrm>
            <a:off x="3398592" y="32543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0" name="Straight Connector 197">
            <a:extLst>
              <a:ext uri="{FF2B5EF4-FFF2-40B4-BE49-F238E27FC236}">
                <a16:creationId xmlns:a16="http://schemas.microsoft.com/office/drawing/2014/main" id="{255304FD-2CFA-4FF7-ACAC-7778BFBED995}"/>
              </a:ext>
            </a:extLst>
          </p:cNvPr>
          <p:cNvCxnSpPr>
            <a:cxnSpLocks noChangeShapeType="1"/>
          </p:cNvCxnSpPr>
          <p:nvPr/>
        </p:nvCxnSpPr>
        <p:spPr bwMode="auto">
          <a:xfrm>
            <a:off x="3958979" y="3479801"/>
            <a:ext cx="0" cy="68263"/>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1" name="Straight Connector 198">
            <a:extLst>
              <a:ext uri="{FF2B5EF4-FFF2-40B4-BE49-F238E27FC236}">
                <a16:creationId xmlns:a16="http://schemas.microsoft.com/office/drawing/2014/main" id="{03FD7297-8F0C-4D6E-AFDD-B5339E4B7070}"/>
              </a:ext>
            </a:extLst>
          </p:cNvPr>
          <p:cNvCxnSpPr>
            <a:cxnSpLocks noChangeShapeType="1"/>
          </p:cNvCxnSpPr>
          <p:nvPr/>
        </p:nvCxnSpPr>
        <p:spPr bwMode="auto">
          <a:xfrm>
            <a:off x="3990729" y="3479801"/>
            <a:ext cx="0" cy="68263"/>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2" name="Straight Connector 199">
            <a:extLst>
              <a:ext uri="{FF2B5EF4-FFF2-40B4-BE49-F238E27FC236}">
                <a16:creationId xmlns:a16="http://schemas.microsoft.com/office/drawing/2014/main" id="{94795480-BB2E-4A6B-B43A-27C4446138FB}"/>
              </a:ext>
            </a:extLst>
          </p:cNvPr>
          <p:cNvCxnSpPr>
            <a:cxnSpLocks noChangeShapeType="1"/>
          </p:cNvCxnSpPr>
          <p:nvPr/>
        </p:nvCxnSpPr>
        <p:spPr bwMode="auto">
          <a:xfrm>
            <a:off x="4012954" y="3479801"/>
            <a:ext cx="0" cy="68263"/>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3" name="Straight Connector 200">
            <a:extLst>
              <a:ext uri="{FF2B5EF4-FFF2-40B4-BE49-F238E27FC236}">
                <a16:creationId xmlns:a16="http://schemas.microsoft.com/office/drawing/2014/main" id="{3ECE2A7B-244C-4F6E-BF47-4C18951A42A1}"/>
              </a:ext>
            </a:extLst>
          </p:cNvPr>
          <p:cNvCxnSpPr>
            <a:cxnSpLocks noChangeShapeType="1"/>
          </p:cNvCxnSpPr>
          <p:nvPr/>
        </p:nvCxnSpPr>
        <p:spPr bwMode="auto">
          <a:xfrm>
            <a:off x="4054229" y="3479801"/>
            <a:ext cx="0" cy="68263"/>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4" name="Straight Connector 201">
            <a:extLst>
              <a:ext uri="{FF2B5EF4-FFF2-40B4-BE49-F238E27FC236}">
                <a16:creationId xmlns:a16="http://schemas.microsoft.com/office/drawing/2014/main" id="{28385933-DB72-407B-9444-2F656397ABDC}"/>
              </a:ext>
            </a:extLst>
          </p:cNvPr>
          <p:cNvCxnSpPr>
            <a:cxnSpLocks noChangeShapeType="1"/>
          </p:cNvCxnSpPr>
          <p:nvPr/>
        </p:nvCxnSpPr>
        <p:spPr bwMode="auto">
          <a:xfrm>
            <a:off x="4214567" y="3479801"/>
            <a:ext cx="0" cy="68263"/>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5" name="Straight Connector 202">
            <a:extLst>
              <a:ext uri="{FF2B5EF4-FFF2-40B4-BE49-F238E27FC236}">
                <a16:creationId xmlns:a16="http://schemas.microsoft.com/office/drawing/2014/main" id="{A5F1DE6A-E48E-40CD-A107-CB315449537A}"/>
              </a:ext>
            </a:extLst>
          </p:cNvPr>
          <p:cNvCxnSpPr>
            <a:cxnSpLocks noChangeShapeType="1"/>
          </p:cNvCxnSpPr>
          <p:nvPr/>
        </p:nvCxnSpPr>
        <p:spPr bwMode="auto">
          <a:xfrm>
            <a:off x="4286004" y="3479801"/>
            <a:ext cx="0" cy="68263"/>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6" name="Straight Connector 203">
            <a:extLst>
              <a:ext uri="{FF2B5EF4-FFF2-40B4-BE49-F238E27FC236}">
                <a16:creationId xmlns:a16="http://schemas.microsoft.com/office/drawing/2014/main" id="{25CBD3F6-2878-4395-AD5B-FCD5B9217C93}"/>
              </a:ext>
            </a:extLst>
          </p:cNvPr>
          <p:cNvCxnSpPr>
            <a:cxnSpLocks noChangeShapeType="1"/>
          </p:cNvCxnSpPr>
          <p:nvPr/>
        </p:nvCxnSpPr>
        <p:spPr bwMode="auto">
          <a:xfrm>
            <a:off x="3903417" y="3400426"/>
            <a:ext cx="0" cy="68263"/>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7" name="Straight Connector 204">
            <a:extLst>
              <a:ext uri="{FF2B5EF4-FFF2-40B4-BE49-F238E27FC236}">
                <a16:creationId xmlns:a16="http://schemas.microsoft.com/office/drawing/2014/main" id="{B51DA7AA-E4CB-4480-B346-229DF7E6939C}"/>
              </a:ext>
            </a:extLst>
          </p:cNvPr>
          <p:cNvCxnSpPr>
            <a:cxnSpLocks noChangeShapeType="1"/>
          </p:cNvCxnSpPr>
          <p:nvPr/>
        </p:nvCxnSpPr>
        <p:spPr bwMode="auto">
          <a:xfrm>
            <a:off x="4422529"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8" name="Straight Connector 205">
            <a:extLst>
              <a:ext uri="{FF2B5EF4-FFF2-40B4-BE49-F238E27FC236}">
                <a16:creationId xmlns:a16="http://schemas.microsoft.com/office/drawing/2014/main" id="{CB2DF4D2-52EA-41DF-A91D-0009410B26BF}"/>
              </a:ext>
            </a:extLst>
          </p:cNvPr>
          <p:cNvCxnSpPr>
            <a:cxnSpLocks noChangeShapeType="1"/>
          </p:cNvCxnSpPr>
          <p:nvPr/>
        </p:nvCxnSpPr>
        <p:spPr bwMode="auto">
          <a:xfrm>
            <a:off x="4443167"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79" name="Straight Connector 206">
            <a:extLst>
              <a:ext uri="{FF2B5EF4-FFF2-40B4-BE49-F238E27FC236}">
                <a16:creationId xmlns:a16="http://schemas.microsoft.com/office/drawing/2014/main" id="{78077CCB-5A95-46A1-850B-55EE372FB28E}"/>
              </a:ext>
            </a:extLst>
          </p:cNvPr>
          <p:cNvCxnSpPr>
            <a:cxnSpLocks noChangeShapeType="1"/>
          </p:cNvCxnSpPr>
          <p:nvPr/>
        </p:nvCxnSpPr>
        <p:spPr bwMode="auto">
          <a:xfrm>
            <a:off x="4478092"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0" name="Straight Connector 207">
            <a:extLst>
              <a:ext uri="{FF2B5EF4-FFF2-40B4-BE49-F238E27FC236}">
                <a16:creationId xmlns:a16="http://schemas.microsoft.com/office/drawing/2014/main" id="{C21A4CB3-E77F-47BE-95A7-857364B050F4}"/>
              </a:ext>
            </a:extLst>
          </p:cNvPr>
          <p:cNvCxnSpPr>
            <a:cxnSpLocks noChangeShapeType="1"/>
          </p:cNvCxnSpPr>
          <p:nvPr/>
        </p:nvCxnSpPr>
        <p:spPr bwMode="auto">
          <a:xfrm>
            <a:off x="4535242"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1" name="Straight Connector 208">
            <a:extLst>
              <a:ext uri="{FF2B5EF4-FFF2-40B4-BE49-F238E27FC236}">
                <a16:creationId xmlns:a16="http://schemas.microsoft.com/office/drawing/2014/main" id="{CB26FFF3-BAF5-49A1-A394-A34E6A111714}"/>
              </a:ext>
            </a:extLst>
          </p:cNvPr>
          <p:cNvCxnSpPr>
            <a:cxnSpLocks noChangeShapeType="1"/>
          </p:cNvCxnSpPr>
          <p:nvPr/>
        </p:nvCxnSpPr>
        <p:spPr bwMode="auto">
          <a:xfrm>
            <a:off x="4566992"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2" name="Straight Connector 209">
            <a:extLst>
              <a:ext uri="{FF2B5EF4-FFF2-40B4-BE49-F238E27FC236}">
                <a16:creationId xmlns:a16="http://schemas.microsoft.com/office/drawing/2014/main" id="{27267440-9CC6-4D61-869C-A9D0D4BF87E7}"/>
              </a:ext>
            </a:extLst>
          </p:cNvPr>
          <p:cNvCxnSpPr>
            <a:cxnSpLocks noChangeShapeType="1"/>
          </p:cNvCxnSpPr>
          <p:nvPr/>
        </p:nvCxnSpPr>
        <p:spPr bwMode="auto">
          <a:xfrm>
            <a:off x="4341567"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3" name="Straight Connector 210">
            <a:extLst>
              <a:ext uri="{FF2B5EF4-FFF2-40B4-BE49-F238E27FC236}">
                <a16:creationId xmlns:a16="http://schemas.microsoft.com/office/drawing/2014/main" id="{8B379C4F-0B26-4414-88CF-0C8B532539F5}"/>
              </a:ext>
            </a:extLst>
          </p:cNvPr>
          <p:cNvCxnSpPr>
            <a:cxnSpLocks noChangeShapeType="1"/>
          </p:cNvCxnSpPr>
          <p:nvPr/>
        </p:nvCxnSpPr>
        <p:spPr bwMode="auto">
          <a:xfrm>
            <a:off x="4701929"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4" name="Straight Connector 211">
            <a:extLst>
              <a:ext uri="{FF2B5EF4-FFF2-40B4-BE49-F238E27FC236}">
                <a16:creationId xmlns:a16="http://schemas.microsoft.com/office/drawing/2014/main" id="{384B6B74-A46A-46EC-930D-74CE00205D84}"/>
              </a:ext>
            </a:extLst>
          </p:cNvPr>
          <p:cNvCxnSpPr>
            <a:cxnSpLocks noChangeShapeType="1"/>
          </p:cNvCxnSpPr>
          <p:nvPr/>
        </p:nvCxnSpPr>
        <p:spPr bwMode="auto">
          <a:xfrm>
            <a:off x="4709867"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5" name="Straight Connector 212">
            <a:extLst>
              <a:ext uri="{FF2B5EF4-FFF2-40B4-BE49-F238E27FC236}">
                <a16:creationId xmlns:a16="http://schemas.microsoft.com/office/drawing/2014/main" id="{C3D7D3EF-E598-415F-B5CA-15CB06ECC4B5}"/>
              </a:ext>
            </a:extLst>
          </p:cNvPr>
          <p:cNvCxnSpPr>
            <a:cxnSpLocks noChangeShapeType="1"/>
          </p:cNvCxnSpPr>
          <p:nvPr/>
        </p:nvCxnSpPr>
        <p:spPr bwMode="auto">
          <a:xfrm>
            <a:off x="4740029"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6" name="Straight Connector 213">
            <a:extLst>
              <a:ext uri="{FF2B5EF4-FFF2-40B4-BE49-F238E27FC236}">
                <a16:creationId xmlns:a16="http://schemas.microsoft.com/office/drawing/2014/main" id="{907C90BE-3C15-495D-9D6A-CA1F679E629C}"/>
              </a:ext>
            </a:extLst>
          </p:cNvPr>
          <p:cNvCxnSpPr>
            <a:cxnSpLocks noChangeShapeType="1"/>
          </p:cNvCxnSpPr>
          <p:nvPr/>
        </p:nvCxnSpPr>
        <p:spPr bwMode="auto">
          <a:xfrm>
            <a:off x="4846392"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7" name="Straight Connector 214">
            <a:extLst>
              <a:ext uri="{FF2B5EF4-FFF2-40B4-BE49-F238E27FC236}">
                <a16:creationId xmlns:a16="http://schemas.microsoft.com/office/drawing/2014/main" id="{AB857627-8CB4-44C8-89E5-7AB7529D42DF}"/>
              </a:ext>
            </a:extLst>
          </p:cNvPr>
          <p:cNvCxnSpPr>
            <a:cxnSpLocks noChangeShapeType="1"/>
          </p:cNvCxnSpPr>
          <p:nvPr/>
        </p:nvCxnSpPr>
        <p:spPr bwMode="auto">
          <a:xfrm>
            <a:off x="4655892"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88" name="Straight Connector 215">
            <a:extLst>
              <a:ext uri="{FF2B5EF4-FFF2-40B4-BE49-F238E27FC236}">
                <a16:creationId xmlns:a16="http://schemas.microsoft.com/office/drawing/2014/main" id="{29A824FC-6772-4BAF-8F24-F4262ECB32C2}"/>
              </a:ext>
            </a:extLst>
          </p:cNvPr>
          <p:cNvCxnSpPr>
            <a:cxnSpLocks noChangeShapeType="1"/>
          </p:cNvCxnSpPr>
          <p:nvPr/>
        </p:nvCxnSpPr>
        <p:spPr bwMode="auto">
          <a:xfrm>
            <a:off x="5048004" y="359568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sp>
        <p:nvSpPr>
          <p:cNvPr id="23689" name="Freeform: Shape 157">
            <a:extLst>
              <a:ext uri="{FF2B5EF4-FFF2-40B4-BE49-F238E27FC236}">
                <a16:creationId xmlns:a16="http://schemas.microsoft.com/office/drawing/2014/main" id="{84A0B9ED-3CFA-4B6D-AACD-CE40D9A6A789}"/>
              </a:ext>
            </a:extLst>
          </p:cNvPr>
          <p:cNvSpPr>
            <a:spLocks/>
          </p:cNvSpPr>
          <p:nvPr/>
        </p:nvSpPr>
        <p:spPr bwMode="auto">
          <a:xfrm>
            <a:off x="7262425" y="2895601"/>
            <a:ext cx="3360738" cy="1338263"/>
          </a:xfrm>
          <a:custGeom>
            <a:avLst/>
            <a:gdLst>
              <a:gd name="T0" fmla="*/ 0 w 3360517"/>
              <a:gd name="T1" fmla="*/ 0 h 1338805"/>
              <a:gd name="T2" fmla="*/ 158328 w 3360517"/>
              <a:gd name="T3" fmla="*/ 0 h 1338805"/>
              <a:gd name="T4" fmla="*/ 158328 w 3360517"/>
              <a:gd name="T5" fmla="*/ 30698 h 1338805"/>
              <a:gd name="T6" fmla="*/ 258739 w 3360517"/>
              <a:gd name="T7" fmla="*/ 30698 h 1338805"/>
              <a:gd name="T8" fmla="*/ 258739 w 3360517"/>
              <a:gd name="T9" fmla="*/ 99747 h 1338805"/>
              <a:gd name="T10" fmla="*/ 382315 w 3360517"/>
              <a:gd name="T11" fmla="*/ 99747 h 1338805"/>
              <a:gd name="T12" fmla="*/ 382315 w 3360517"/>
              <a:gd name="T13" fmla="*/ 141943 h 1338805"/>
              <a:gd name="T14" fmla="*/ 536784 w 3360517"/>
              <a:gd name="T15" fmla="*/ 141943 h 1338805"/>
              <a:gd name="T16" fmla="*/ 536784 w 3360517"/>
              <a:gd name="T17" fmla="*/ 187987 h 1338805"/>
              <a:gd name="T18" fmla="*/ 695125 w 3360517"/>
              <a:gd name="T19" fmla="*/ 187987 h 1338805"/>
              <a:gd name="T20" fmla="*/ 695125 w 3360517"/>
              <a:gd name="T21" fmla="*/ 249370 h 1338805"/>
              <a:gd name="T22" fmla="*/ 795523 w 3360517"/>
              <a:gd name="T23" fmla="*/ 249370 h 1338805"/>
              <a:gd name="T24" fmla="*/ 795523 w 3360517"/>
              <a:gd name="T25" fmla="*/ 322257 h 1338805"/>
              <a:gd name="T26" fmla="*/ 942276 w 3360517"/>
              <a:gd name="T27" fmla="*/ 322257 h 1338805"/>
              <a:gd name="T28" fmla="*/ 942276 w 3360517"/>
              <a:gd name="T29" fmla="*/ 322257 h 1338805"/>
              <a:gd name="T30" fmla="*/ 1050404 w 3360517"/>
              <a:gd name="T31" fmla="*/ 322257 h 1338805"/>
              <a:gd name="T32" fmla="*/ 1050404 w 3360517"/>
              <a:gd name="T33" fmla="*/ 406660 h 1338805"/>
              <a:gd name="T34" fmla="*/ 1139227 w 3360517"/>
              <a:gd name="T35" fmla="*/ 406660 h 1338805"/>
              <a:gd name="T36" fmla="*/ 1139227 w 3360517"/>
              <a:gd name="T37" fmla="*/ 464206 h 1338805"/>
              <a:gd name="T38" fmla="*/ 1220320 w 3360517"/>
              <a:gd name="T39" fmla="*/ 464206 h 1338805"/>
              <a:gd name="T40" fmla="*/ 1220320 w 3360517"/>
              <a:gd name="T41" fmla="*/ 529425 h 1338805"/>
              <a:gd name="T42" fmla="*/ 1336179 w 3360517"/>
              <a:gd name="T43" fmla="*/ 529425 h 1338805"/>
              <a:gd name="T44" fmla="*/ 1336179 w 3360517"/>
              <a:gd name="T45" fmla="*/ 563953 h 1338805"/>
              <a:gd name="T46" fmla="*/ 1490648 w 3360517"/>
              <a:gd name="T47" fmla="*/ 563953 h 1338805"/>
              <a:gd name="T48" fmla="*/ 1490648 w 3360517"/>
              <a:gd name="T49" fmla="*/ 598481 h 1338805"/>
              <a:gd name="T50" fmla="*/ 1838211 w 3360517"/>
              <a:gd name="T51" fmla="*/ 598481 h 1338805"/>
              <a:gd name="T52" fmla="*/ 1838211 w 3360517"/>
              <a:gd name="T53" fmla="*/ 640681 h 1338805"/>
              <a:gd name="T54" fmla="*/ 1907715 w 3360517"/>
              <a:gd name="T55" fmla="*/ 640681 h 1338805"/>
              <a:gd name="T56" fmla="*/ 1907715 w 3360517"/>
              <a:gd name="T57" fmla="*/ 682881 h 1338805"/>
              <a:gd name="T58" fmla="*/ 1988822 w 3360517"/>
              <a:gd name="T59" fmla="*/ 682881 h 1338805"/>
              <a:gd name="T60" fmla="*/ 1988822 w 3360517"/>
              <a:gd name="T61" fmla="*/ 717409 h 1338805"/>
              <a:gd name="T62" fmla="*/ 2123985 w 3360517"/>
              <a:gd name="T63" fmla="*/ 717409 h 1338805"/>
              <a:gd name="T64" fmla="*/ 2123985 w 3360517"/>
              <a:gd name="T65" fmla="*/ 744264 h 1338805"/>
              <a:gd name="T66" fmla="*/ 2154879 w 3360517"/>
              <a:gd name="T67" fmla="*/ 744264 h 1338805"/>
              <a:gd name="T68" fmla="*/ 2154879 w 3360517"/>
              <a:gd name="T69" fmla="*/ 786465 h 1338805"/>
              <a:gd name="T70" fmla="*/ 3116460 w 3360517"/>
              <a:gd name="T71" fmla="*/ 786465 h 1338805"/>
              <a:gd name="T72" fmla="*/ 3116460 w 3360517"/>
              <a:gd name="T73" fmla="*/ 1047342 h 1338805"/>
              <a:gd name="T74" fmla="*/ 3232309 w 3360517"/>
              <a:gd name="T75" fmla="*/ 1047342 h 1338805"/>
              <a:gd name="T76" fmla="*/ 3232309 w 3360517"/>
              <a:gd name="T77" fmla="*/ 1262182 h 1338805"/>
              <a:gd name="T78" fmla="*/ 3232309 w 3360517"/>
              <a:gd name="T79" fmla="*/ 1331237 h 1338805"/>
              <a:gd name="T80" fmla="*/ 3363611 w 3360517"/>
              <a:gd name="T81" fmla="*/ 1331237 h 133880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60517" h="1338805">
                <a:moveTo>
                  <a:pt x="0" y="0"/>
                </a:moveTo>
                <a:lnTo>
                  <a:pt x="158188" y="0"/>
                </a:lnTo>
                <a:lnTo>
                  <a:pt x="158188" y="30866"/>
                </a:lnTo>
                <a:lnTo>
                  <a:pt x="258501" y="30866"/>
                </a:lnTo>
                <a:lnTo>
                  <a:pt x="258501" y="100314"/>
                </a:lnTo>
                <a:lnTo>
                  <a:pt x="381965" y="100314"/>
                </a:lnTo>
                <a:lnTo>
                  <a:pt x="381965" y="142754"/>
                </a:lnTo>
                <a:lnTo>
                  <a:pt x="536294" y="142754"/>
                </a:lnTo>
                <a:lnTo>
                  <a:pt x="536294" y="189053"/>
                </a:lnTo>
                <a:lnTo>
                  <a:pt x="694481" y="189053"/>
                </a:lnTo>
                <a:lnTo>
                  <a:pt x="694481" y="250785"/>
                </a:lnTo>
                <a:lnTo>
                  <a:pt x="794795" y="250785"/>
                </a:lnTo>
                <a:lnTo>
                  <a:pt x="794795" y="324091"/>
                </a:lnTo>
                <a:lnTo>
                  <a:pt x="941408" y="324091"/>
                </a:lnTo>
                <a:lnTo>
                  <a:pt x="1049438" y="324091"/>
                </a:lnTo>
                <a:lnTo>
                  <a:pt x="1049438" y="408972"/>
                </a:lnTo>
                <a:lnTo>
                  <a:pt x="1138177" y="408972"/>
                </a:lnTo>
                <a:lnTo>
                  <a:pt x="1138177" y="466845"/>
                </a:lnTo>
                <a:lnTo>
                  <a:pt x="1219200" y="466845"/>
                </a:lnTo>
                <a:lnTo>
                  <a:pt x="1219200" y="532435"/>
                </a:lnTo>
                <a:lnTo>
                  <a:pt x="1334947" y="532435"/>
                </a:lnTo>
                <a:lnTo>
                  <a:pt x="1334947" y="567159"/>
                </a:lnTo>
                <a:lnTo>
                  <a:pt x="1489276" y="567159"/>
                </a:lnTo>
                <a:lnTo>
                  <a:pt x="1489276" y="601883"/>
                </a:lnTo>
                <a:lnTo>
                  <a:pt x="1836517" y="601883"/>
                </a:lnTo>
                <a:lnTo>
                  <a:pt x="1836517" y="644324"/>
                </a:lnTo>
                <a:lnTo>
                  <a:pt x="1905965" y="644324"/>
                </a:lnTo>
                <a:lnTo>
                  <a:pt x="1905965" y="686764"/>
                </a:lnTo>
                <a:lnTo>
                  <a:pt x="1986988" y="686764"/>
                </a:lnTo>
                <a:lnTo>
                  <a:pt x="1986988" y="721488"/>
                </a:lnTo>
                <a:lnTo>
                  <a:pt x="2122025" y="721488"/>
                </a:lnTo>
                <a:lnTo>
                  <a:pt x="2122025" y="748496"/>
                </a:lnTo>
                <a:lnTo>
                  <a:pt x="2152891" y="748496"/>
                </a:lnTo>
                <a:lnTo>
                  <a:pt x="2152891" y="790937"/>
                </a:lnTo>
                <a:lnTo>
                  <a:pt x="3113590" y="790937"/>
                </a:lnTo>
                <a:lnTo>
                  <a:pt x="3113590" y="1053296"/>
                </a:lnTo>
                <a:lnTo>
                  <a:pt x="3229337" y="1053296"/>
                </a:lnTo>
                <a:lnTo>
                  <a:pt x="3229337" y="1269357"/>
                </a:lnTo>
                <a:lnTo>
                  <a:pt x="3229337" y="1338805"/>
                </a:lnTo>
                <a:lnTo>
                  <a:pt x="3360517" y="1338805"/>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3690" name="Straight Connector 221">
            <a:extLst>
              <a:ext uri="{FF2B5EF4-FFF2-40B4-BE49-F238E27FC236}">
                <a16:creationId xmlns:a16="http://schemas.microsoft.com/office/drawing/2014/main" id="{7DC7E1D4-7812-4BF5-9546-319059842466}"/>
              </a:ext>
            </a:extLst>
          </p:cNvPr>
          <p:cNvCxnSpPr>
            <a:cxnSpLocks noChangeShapeType="1"/>
          </p:cNvCxnSpPr>
          <p:nvPr/>
        </p:nvCxnSpPr>
        <p:spPr bwMode="auto">
          <a:xfrm>
            <a:off x="7906950" y="3049589"/>
            <a:ext cx="0" cy="71437"/>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691" name="Straight Connector 222">
            <a:extLst>
              <a:ext uri="{FF2B5EF4-FFF2-40B4-BE49-F238E27FC236}">
                <a16:creationId xmlns:a16="http://schemas.microsoft.com/office/drawing/2014/main" id="{86F78ABB-65F5-498D-B330-85C7248E0A73}"/>
              </a:ext>
            </a:extLst>
          </p:cNvPr>
          <p:cNvCxnSpPr>
            <a:cxnSpLocks noChangeShapeType="1"/>
          </p:cNvCxnSpPr>
          <p:nvPr/>
        </p:nvCxnSpPr>
        <p:spPr bwMode="auto">
          <a:xfrm>
            <a:off x="8529250" y="292893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92" name="Straight Connector 224">
            <a:extLst>
              <a:ext uri="{FF2B5EF4-FFF2-40B4-BE49-F238E27FC236}">
                <a16:creationId xmlns:a16="http://schemas.microsoft.com/office/drawing/2014/main" id="{0C064A90-0104-4259-8D46-DCA8BFA8B7E4}"/>
              </a:ext>
            </a:extLst>
          </p:cNvPr>
          <p:cNvCxnSpPr>
            <a:cxnSpLocks noChangeShapeType="1"/>
          </p:cNvCxnSpPr>
          <p:nvPr/>
        </p:nvCxnSpPr>
        <p:spPr bwMode="auto">
          <a:xfrm>
            <a:off x="8792775" y="292893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93" name="Straight Connector 227">
            <a:extLst>
              <a:ext uri="{FF2B5EF4-FFF2-40B4-BE49-F238E27FC236}">
                <a16:creationId xmlns:a16="http://schemas.microsoft.com/office/drawing/2014/main" id="{B0A86496-3CE6-428B-90C6-39810107A6C1}"/>
              </a:ext>
            </a:extLst>
          </p:cNvPr>
          <p:cNvCxnSpPr>
            <a:cxnSpLocks noChangeShapeType="1"/>
          </p:cNvCxnSpPr>
          <p:nvPr/>
        </p:nvCxnSpPr>
        <p:spPr bwMode="auto">
          <a:xfrm>
            <a:off x="9076938" y="292893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94" name="Straight Connector 228">
            <a:extLst>
              <a:ext uri="{FF2B5EF4-FFF2-40B4-BE49-F238E27FC236}">
                <a16:creationId xmlns:a16="http://schemas.microsoft.com/office/drawing/2014/main" id="{FE4A06E5-E247-4E95-AF92-9A74EA4DF23A}"/>
              </a:ext>
            </a:extLst>
          </p:cNvPr>
          <p:cNvCxnSpPr>
            <a:cxnSpLocks noChangeShapeType="1"/>
          </p:cNvCxnSpPr>
          <p:nvPr/>
        </p:nvCxnSpPr>
        <p:spPr bwMode="auto">
          <a:xfrm>
            <a:off x="9110275" y="2928939"/>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95" name="Straight Connector 229">
            <a:extLst>
              <a:ext uri="{FF2B5EF4-FFF2-40B4-BE49-F238E27FC236}">
                <a16:creationId xmlns:a16="http://schemas.microsoft.com/office/drawing/2014/main" id="{379822AA-6731-41B5-9B90-986E828D5D5C}"/>
              </a:ext>
            </a:extLst>
          </p:cNvPr>
          <p:cNvCxnSpPr>
            <a:cxnSpLocks noChangeShapeType="1"/>
          </p:cNvCxnSpPr>
          <p:nvPr/>
        </p:nvCxnSpPr>
        <p:spPr bwMode="auto">
          <a:xfrm>
            <a:off x="9165838"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96" name="Straight Connector 230">
            <a:extLst>
              <a:ext uri="{FF2B5EF4-FFF2-40B4-BE49-F238E27FC236}">
                <a16:creationId xmlns:a16="http://schemas.microsoft.com/office/drawing/2014/main" id="{F436D19E-99D0-4003-A52E-B92BD3695DC6}"/>
              </a:ext>
            </a:extLst>
          </p:cNvPr>
          <p:cNvCxnSpPr>
            <a:cxnSpLocks noChangeShapeType="1"/>
          </p:cNvCxnSpPr>
          <p:nvPr/>
        </p:nvCxnSpPr>
        <p:spPr bwMode="auto">
          <a:xfrm>
            <a:off x="9188063"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97" name="Straight Connector 231">
            <a:extLst>
              <a:ext uri="{FF2B5EF4-FFF2-40B4-BE49-F238E27FC236}">
                <a16:creationId xmlns:a16="http://schemas.microsoft.com/office/drawing/2014/main" id="{7EA11D2C-0D9D-45FE-BB78-3B4C06CB11F5}"/>
              </a:ext>
            </a:extLst>
          </p:cNvPr>
          <p:cNvCxnSpPr>
            <a:cxnSpLocks noChangeShapeType="1"/>
          </p:cNvCxnSpPr>
          <p:nvPr/>
        </p:nvCxnSpPr>
        <p:spPr bwMode="auto">
          <a:xfrm>
            <a:off x="9219813"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98" name="Straight Connector 232">
            <a:extLst>
              <a:ext uri="{FF2B5EF4-FFF2-40B4-BE49-F238E27FC236}">
                <a16:creationId xmlns:a16="http://schemas.microsoft.com/office/drawing/2014/main" id="{488CCF65-3871-4D5E-8191-5C919D8ADCD2}"/>
              </a:ext>
            </a:extLst>
          </p:cNvPr>
          <p:cNvCxnSpPr>
            <a:cxnSpLocks noChangeShapeType="1"/>
          </p:cNvCxnSpPr>
          <p:nvPr/>
        </p:nvCxnSpPr>
        <p:spPr bwMode="auto">
          <a:xfrm>
            <a:off x="9280138"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699" name="Straight Connector 233">
            <a:extLst>
              <a:ext uri="{FF2B5EF4-FFF2-40B4-BE49-F238E27FC236}">
                <a16:creationId xmlns:a16="http://schemas.microsoft.com/office/drawing/2014/main" id="{6429FBC8-B272-46A2-8086-FFBA8CBC2898}"/>
              </a:ext>
            </a:extLst>
          </p:cNvPr>
          <p:cNvCxnSpPr>
            <a:cxnSpLocks noChangeShapeType="1"/>
          </p:cNvCxnSpPr>
          <p:nvPr/>
        </p:nvCxnSpPr>
        <p:spPr bwMode="auto">
          <a:xfrm>
            <a:off x="9399200"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0" name="Straight Connector 234">
            <a:extLst>
              <a:ext uri="{FF2B5EF4-FFF2-40B4-BE49-F238E27FC236}">
                <a16:creationId xmlns:a16="http://schemas.microsoft.com/office/drawing/2014/main" id="{3A89F9DA-CF96-4C06-ADA2-B17DF273CB54}"/>
              </a:ext>
            </a:extLst>
          </p:cNvPr>
          <p:cNvCxnSpPr>
            <a:cxnSpLocks noChangeShapeType="1"/>
          </p:cNvCxnSpPr>
          <p:nvPr/>
        </p:nvCxnSpPr>
        <p:spPr bwMode="auto">
          <a:xfrm>
            <a:off x="9445238"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1" name="Straight Connector 235">
            <a:extLst>
              <a:ext uri="{FF2B5EF4-FFF2-40B4-BE49-F238E27FC236}">
                <a16:creationId xmlns:a16="http://schemas.microsoft.com/office/drawing/2014/main" id="{5C0DF2FE-2AC3-410D-917F-048499642A57}"/>
              </a:ext>
            </a:extLst>
          </p:cNvPr>
          <p:cNvCxnSpPr>
            <a:cxnSpLocks noChangeShapeType="1"/>
          </p:cNvCxnSpPr>
          <p:nvPr/>
        </p:nvCxnSpPr>
        <p:spPr bwMode="auto">
          <a:xfrm>
            <a:off x="9494450"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2" name="Straight Connector 236">
            <a:extLst>
              <a:ext uri="{FF2B5EF4-FFF2-40B4-BE49-F238E27FC236}">
                <a16:creationId xmlns:a16="http://schemas.microsoft.com/office/drawing/2014/main" id="{BFB8CA5C-3EC4-40CC-A58A-96AA1C9032E4}"/>
              </a:ext>
            </a:extLst>
          </p:cNvPr>
          <p:cNvCxnSpPr>
            <a:cxnSpLocks noChangeShapeType="1"/>
          </p:cNvCxnSpPr>
          <p:nvPr/>
        </p:nvCxnSpPr>
        <p:spPr bwMode="auto">
          <a:xfrm>
            <a:off x="9249975"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3" name="Straight Connector 237">
            <a:extLst>
              <a:ext uri="{FF2B5EF4-FFF2-40B4-BE49-F238E27FC236}">
                <a16:creationId xmlns:a16="http://schemas.microsoft.com/office/drawing/2014/main" id="{7F4004BE-04C8-4023-A205-EBE52540419D}"/>
              </a:ext>
            </a:extLst>
          </p:cNvPr>
          <p:cNvCxnSpPr>
            <a:cxnSpLocks noChangeShapeType="1"/>
          </p:cNvCxnSpPr>
          <p:nvPr/>
        </p:nvCxnSpPr>
        <p:spPr bwMode="auto">
          <a:xfrm>
            <a:off x="9521438"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4" name="Straight Connector 238">
            <a:extLst>
              <a:ext uri="{FF2B5EF4-FFF2-40B4-BE49-F238E27FC236}">
                <a16:creationId xmlns:a16="http://schemas.microsoft.com/office/drawing/2014/main" id="{83193C0B-09C1-43A6-BD81-4EACE17B66F0}"/>
              </a:ext>
            </a:extLst>
          </p:cNvPr>
          <p:cNvCxnSpPr>
            <a:cxnSpLocks noChangeShapeType="1"/>
          </p:cNvCxnSpPr>
          <p:nvPr/>
        </p:nvCxnSpPr>
        <p:spPr bwMode="auto">
          <a:xfrm>
            <a:off x="9561125" y="29876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5" name="Straight Connector 239">
            <a:extLst>
              <a:ext uri="{FF2B5EF4-FFF2-40B4-BE49-F238E27FC236}">
                <a16:creationId xmlns:a16="http://schemas.microsoft.com/office/drawing/2014/main" id="{1A00CCF1-140B-49D9-B0A1-8F4F6C3C88C8}"/>
              </a:ext>
            </a:extLst>
          </p:cNvPr>
          <p:cNvCxnSpPr>
            <a:cxnSpLocks noChangeShapeType="1"/>
          </p:cNvCxnSpPr>
          <p:nvPr/>
        </p:nvCxnSpPr>
        <p:spPr bwMode="auto">
          <a:xfrm>
            <a:off x="9603988"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6" name="Straight Connector 240">
            <a:extLst>
              <a:ext uri="{FF2B5EF4-FFF2-40B4-BE49-F238E27FC236}">
                <a16:creationId xmlns:a16="http://schemas.microsoft.com/office/drawing/2014/main" id="{7752F8CC-C9E2-43DA-A949-602C1C8B0480}"/>
              </a:ext>
            </a:extLst>
          </p:cNvPr>
          <p:cNvCxnSpPr>
            <a:cxnSpLocks noChangeShapeType="1"/>
          </p:cNvCxnSpPr>
          <p:nvPr/>
        </p:nvCxnSpPr>
        <p:spPr bwMode="auto">
          <a:xfrm>
            <a:off x="9640500"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7" name="Straight Connector 241">
            <a:extLst>
              <a:ext uri="{FF2B5EF4-FFF2-40B4-BE49-F238E27FC236}">
                <a16:creationId xmlns:a16="http://schemas.microsoft.com/office/drawing/2014/main" id="{2AFDE134-A8D2-4576-8193-9C131C561819}"/>
              </a:ext>
            </a:extLst>
          </p:cNvPr>
          <p:cNvCxnSpPr>
            <a:cxnSpLocks noChangeShapeType="1"/>
          </p:cNvCxnSpPr>
          <p:nvPr/>
        </p:nvCxnSpPr>
        <p:spPr bwMode="auto">
          <a:xfrm>
            <a:off x="9669075"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8" name="Straight Connector 242">
            <a:extLst>
              <a:ext uri="{FF2B5EF4-FFF2-40B4-BE49-F238E27FC236}">
                <a16:creationId xmlns:a16="http://schemas.microsoft.com/office/drawing/2014/main" id="{55E37E65-B45F-4BD4-8CB2-15782607C01B}"/>
              </a:ext>
            </a:extLst>
          </p:cNvPr>
          <p:cNvCxnSpPr>
            <a:cxnSpLocks noChangeShapeType="1"/>
          </p:cNvCxnSpPr>
          <p:nvPr/>
        </p:nvCxnSpPr>
        <p:spPr bwMode="auto">
          <a:xfrm>
            <a:off x="9735750"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09" name="Straight Connector 243">
            <a:extLst>
              <a:ext uri="{FF2B5EF4-FFF2-40B4-BE49-F238E27FC236}">
                <a16:creationId xmlns:a16="http://schemas.microsoft.com/office/drawing/2014/main" id="{5BA27D07-0019-4283-93A7-08705BDA131A}"/>
              </a:ext>
            </a:extLst>
          </p:cNvPr>
          <p:cNvCxnSpPr>
            <a:cxnSpLocks noChangeShapeType="1"/>
          </p:cNvCxnSpPr>
          <p:nvPr/>
        </p:nvCxnSpPr>
        <p:spPr bwMode="auto">
          <a:xfrm>
            <a:off x="9765913"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10" name="Straight Connector 244">
            <a:extLst>
              <a:ext uri="{FF2B5EF4-FFF2-40B4-BE49-F238E27FC236}">
                <a16:creationId xmlns:a16="http://schemas.microsoft.com/office/drawing/2014/main" id="{4A383C11-6385-4A56-8816-2210A87F40B1}"/>
              </a:ext>
            </a:extLst>
          </p:cNvPr>
          <p:cNvCxnSpPr>
            <a:cxnSpLocks noChangeShapeType="1"/>
          </p:cNvCxnSpPr>
          <p:nvPr/>
        </p:nvCxnSpPr>
        <p:spPr bwMode="auto">
          <a:xfrm>
            <a:off x="9850050"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11" name="Straight Connector 245">
            <a:extLst>
              <a:ext uri="{FF2B5EF4-FFF2-40B4-BE49-F238E27FC236}">
                <a16:creationId xmlns:a16="http://schemas.microsoft.com/office/drawing/2014/main" id="{22C3DF88-7BAD-41E2-9622-68AD8E2B2065}"/>
              </a:ext>
            </a:extLst>
          </p:cNvPr>
          <p:cNvCxnSpPr>
            <a:cxnSpLocks noChangeShapeType="1"/>
          </p:cNvCxnSpPr>
          <p:nvPr/>
        </p:nvCxnSpPr>
        <p:spPr bwMode="auto">
          <a:xfrm>
            <a:off x="9902438"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12" name="Straight Connector 246">
            <a:extLst>
              <a:ext uri="{FF2B5EF4-FFF2-40B4-BE49-F238E27FC236}">
                <a16:creationId xmlns:a16="http://schemas.microsoft.com/office/drawing/2014/main" id="{5D3923F0-C0FD-4F46-B94F-0FDF87AC20C4}"/>
              </a:ext>
            </a:extLst>
          </p:cNvPr>
          <p:cNvCxnSpPr>
            <a:cxnSpLocks noChangeShapeType="1"/>
          </p:cNvCxnSpPr>
          <p:nvPr/>
        </p:nvCxnSpPr>
        <p:spPr bwMode="auto">
          <a:xfrm>
            <a:off x="9686538"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13" name="Straight Connector 247">
            <a:extLst>
              <a:ext uri="{FF2B5EF4-FFF2-40B4-BE49-F238E27FC236}">
                <a16:creationId xmlns:a16="http://schemas.microsoft.com/office/drawing/2014/main" id="{6A8BA630-5526-44E5-93A3-CBF41E6385C5}"/>
              </a:ext>
            </a:extLst>
          </p:cNvPr>
          <p:cNvCxnSpPr>
            <a:cxnSpLocks noChangeShapeType="1"/>
          </p:cNvCxnSpPr>
          <p:nvPr/>
        </p:nvCxnSpPr>
        <p:spPr bwMode="auto">
          <a:xfrm>
            <a:off x="8624500" y="342900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14" name="Straight Connector 248">
            <a:extLst>
              <a:ext uri="{FF2B5EF4-FFF2-40B4-BE49-F238E27FC236}">
                <a16:creationId xmlns:a16="http://schemas.microsoft.com/office/drawing/2014/main" id="{A18061BA-54A4-4F24-A4D6-1682F1A2660F}"/>
              </a:ext>
            </a:extLst>
          </p:cNvPr>
          <p:cNvCxnSpPr>
            <a:cxnSpLocks noChangeShapeType="1"/>
          </p:cNvCxnSpPr>
          <p:nvPr/>
        </p:nvCxnSpPr>
        <p:spPr bwMode="auto">
          <a:xfrm>
            <a:off x="8587988" y="3389314"/>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15" name="Straight Connector 249">
            <a:extLst>
              <a:ext uri="{FF2B5EF4-FFF2-40B4-BE49-F238E27FC236}">
                <a16:creationId xmlns:a16="http://schemas.microsoft.com/office/drawing/2014/main" id="{B9570740-8973-4D12-8CDD-CB0948EAE1F3}"/>
              </a:ext>
            </a:extLst>
          </p:cNvPr>
          <p:cNvCxnSpPr>
            <a:cxnSpLocks noChangeShapeType="1"/>
          </p:cNvCxnSpPr>
          <p:nvPr/>
        </p:nvCxnSpPr>
        <p:spPr bwMode="auto">
          <a:xfrm>
            <a:off x="8426063" y="332740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16" name="Straight Connector 250">
            <a:extLst>
              <a:ext uri="{FF2B5EF4-FFF2-40B4-BE49-F238E27FC236}">
                <a16:creationId xmlns:a16="http://schemas.microsoft.com/office/drawing/2014/main" id="{6C6B3B8A-22C1-46F6-89D1-3816E2D2B5F6}"/>
              </a:ext>
            </a:extLst>
          </p:cNvPr>
          <p:cNvCxnSpPr>
            <a:cxnSpLocks noChangeShapeType="1"/>
          </p:cNvCxnSpPr>
          <p:nvPr/>
        </p:nvCxnSpPr>
        <p:spPr bwMode="auto">
          <a:xfrm>
            <a:off x="10232638"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17" name="Straight Connector 251">
            <a:extLst>
              <a:ext uri="{FF2B5EF4-FFF2-40B4-BE49-F238E27FC236}">
                <a16:creationId xmlns:a16="http://schemas.microsoft.com/office/drawing/2014/main" id="{E847E520-338B-4AD9-9027-83F47A11E500}"/>
              </a:ext>
            </a:extLst>
          </p:cNvPr>
          <p:cNvCxnSpPr>
            <a:cxnSpLocks noChangeShapeType="1"/>
          </p:cNvCxnSpPr>
          <p:nvPr/>
        </p:nvCxnSpPr>
        <p:spPr bwMode="auto">
          <a:xfrm>
            <a:off x="10046900"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18" name="Straight Connector 252">
            <a:extLst>
              <a:ext uri="{FF2B5EF4-FFF2-40B4-BE49-F238E27FC236}">
                <a16:creationId xmlns:a16="http://schemas.microsoft.com/office/drawing/2014/main" id="{7CC9548D-999C-47BB-A093-F1E89A7E3B4D}"/>
              </a:ext>
            </a:extLst>
          </p:cNvPr>
          <p:cNvCxnSpPr>
            <a:cxnSpLocks noChangeShapeType="1"/>
          </p:cNvCxnSpPr>
          <p:nvPr/>
        </p:nvCxnSpPr>
        <p:spPr bwMode="auto">
          <a:xfrm>
            <a:off x="9996100"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19" name="Straight Connector 253">
            <a:extLst>
              <a:ext uri="{FF2B5EF4-FFF2-40B4-BE49-F238E27FC236}">
                <a16:creationId xmlns:a16="http://schemas.microsoft.com/office/drawing/2014/main" id="{A1DFC38F-2A0F-4555-BA9C-BCA3CD3E01E1}"/>
              </a:ext>
            </a:extLst>
          </p:cNvPr>
          <p:cNvCxnSpPr>
            <a:cxnSpLocks noChangeShapeType="1"/>
          </p:cNvCxnSpPr>
          <p:nvPr/>
        </p:nvCxnSpPr>
        <p:spPr bwMode="auto">
          <a:xfrm>
            <a:off x="9919900" y="3101976"/>
            <a:ext cx="0" cy="66675"/>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3720" name="Straight Connector 254">
            <a:extLst>
              <a:ext uri="{FF2B5EF4-FFF2-40B4-BE49-F238E27FC236}">
                <a16:creationId xmlns:a16="http://schemas.microsoft.com/office/drawing/2014/main" id="{8736908D-0BE4-4746-9155-7BEE018233FD}"/>
              </a:ext>
            </a:extLst>
          </p:cNvPr>
          <p:cNvCxnSpPr>
            <a:cxnSpLocks noChangeShapeType="1"/>
          </p:cNvCxnSpPr>
          <p:nvPr/>
        </p:nvCxnSpPr>
        <p:spPr bwMode="auto">
          <a:xfrm>
            <a:off x="8248263" y="3186113"/>
            <a:ext cx="0" cy="68262"/>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1" name="Straight Connector 255">
            <a:extLst>
              <a:ext uri="{FF2B5EF4-FFF2-40B4-BE49-F238E27FC236}">
                <a16:creationId xmlns:a16="http://schemas.microsoft.com/office/drawing/2014/main" id="{B6C32101-BCB8-4408-A652-8F365D58C9B3}"/>
              </a:ext>
            </a:extLst>
          </p:cNvPr>
          <p:cNvCxnSpPr>
            <a:cxnSpLocks noChangeShapeType="1"/>
          </p:cNvCxnSpPr>
          <p:nvPr/>
        </p:nvCxnSpPr>
        <p:spPr bwMode="auto">
          <a:xfrm>
            <a:off x="8895963" y="3460751"/>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2" name="Straight Connector 256">
            <a:extLst>
              <a:ext uri="{FF2B5EF4-FFF2-40B4-BE49-F238E27FC236}">
                <a16:creationId xmlns:a16="http://schemas.microsoft.com/office/drawing/2014/main" id="{70B02446-0A2C-4B66-B78D-12C5EB67C8DC}"/>
              </a:ext>
            </a:extLst>
          </p:cNvPr>
          <p:cNvCxnSpPr>
            <a:cxnSpLocks noChangeShapeType="1"/>
          </p:cNvCxnSpPr>
          <p:nvPr/>
        </p:nvCxnSpPr>
        <p:spPr bwMode="auto">
          <a:xfrm>
            <a:off x="8922950" y="3460751"/>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3" name="Straight Connector 257">
            <a:extLst>
              <a:ext uri="{FF2B5EF4-FFF2-40B4-BE49-F238E27FC236}">
                <a16:creationId xmlns:a16="http://schemas.microsoft.com/office/drawing/2014/main" id="{8A3A3B63-5C9F-419A-98DA-86BBCDFCB968}"/>
              </a:ext>
            </a:extLst>
          </p:cNvPr>
          <p:cNvCxnSpPr>
            <a:cxnSpLocks noChangeShapeType="1"/>
          </p:cNvCxnSpPr>
          <p:nvPr/>
        </p:nvCxnSpPr>
        <p:spPr bwMode="auto">
          <a:xfrm>
            <a:off x="9130913" y="3506789"/>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4" name="Straight Connector 258">
            <a:extLst>
              <a:ext uri="{FF2B5EF4-FFF2-40B4-BE49-F238E27FC236}">
                <a16:creationId xmlns:a16="http://schemas.microsoft.com/office/drawing/2014/main" id="{906BEBAD-A13F-448D-8937-E237375CEF12}"/>
              </a:ext>
            </a:extLst>
          </p:cNvPr>
          <p:cNvCxnSpPr>
            <a:cxnSpLocks noChangeShapeType="1"/>
          </p:cNvCxnSpPr>
          <p:nvPr/>
        </p:nvCxnSpPr>
        <p:spPr bwMode="auto">
          <a:xfrm>
            <a:off x="8811825" y="3463926"/>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5" name="Straight Connector 259">
            <a:extLst>
              <a:ext uri="{FF2B5EF4-FFF2-40B4-BE49-F238E27FC236}">
                <a16:creationId xmlns:a16="http://schemas.microsoft.com/office/drawing/2014/main" id="{E1779990-9340-41CE-BBC8-843B1456FABC}"/>
              </a:ext>
            </a:extLst>
          </p:cNvPr>
          <p:cNvCxnSpPr>
            <a:cxnSpLocks noChangeShapeType="1"/>
          </p:cNvCxnSpPr>
          <p:nvPr/>
        </p:nvCxnSpPr>
        <p:spPr bwMode="auto">
          <a:xfrm>
            <a:off x="9219813" y="3546476"/>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6" name="Straight Connector 260">
            <a:extLst>
              <a:ext uri="{FF2B5EF4-FFF2-40B4-BE49-F238E27FC236}">
                <a16:creationId xmlns:a16="http://schemas.microsoft.com/office/drawing/2014/main" id="{8BE10F7A-3959-43CE-B65F-373F7B094C5F}"/>
              </a:ext>
            </a:extLst>
          </p:cNvPr>
          <p:cNvCxnSpPr>
            <a:cxnSpLocks noChangeShapeType="1"/>
          </p:cNvCxnSpPr>
          <p:nvPr/>
        </p:nvCxnSpPr>
        <p:spPr bwMode="auto">
          <a:xfrm>
            <a:off x="9249975" y="3546476"/>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7" name="Straight Connector 261">
            <a:extLst>
              <a:ext uri="{FF2B5EF4-FFF2-40B4-BE49-F238E27FC236}">
                <a16:creationId xmlns:a16="http://schemas.microsoft.com/office/drawing/2014/main" id="{DFD22CAF-F0C9-47E1-943E-39D0E8716F6D}"/>
              </a:ext>
            </a:extLst>
          </p:cNvPr>
          <p:cNvCxnSpPr>
            <a:cxnSpLocks noChangeShapeType="1"/>
          </p:cNvCxnSpPr>
          <p:nvPr/>
        </p:nvCxnSpPr>
        <p:spPr bwMode="auto">
          <a:xfrm>
            <a:off x="9300775" y="3581401"/>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8" name="Straight Connector 262">
            <a:extLst>
              <a:ext uri="{FF2B5EF4-FFF2-40B4-BE49-F238E27FC236}">
                <a16:creationId xmlns:a16="http://schemas.microsoft.com/office/drawing/2014/main" id="{BF061E80-C872-4A11-B1CB-44257255F9B5}"/>
              </a:ext>
            </a:extLst>
          </p:cNvPr>
          <p:cNvCxnSpPr>
            <a:cxnSpLocks noChangeShapeType="1"/>
          </p:cNvCxnSpPr>
          <p:nvPr/>
        </p:nvCxnSpPr>
        <p:spPr bwMode="auto">
          <a:xfrm>
            <a:off x="9307125" y="3581401"/>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29" name="Straight Connector 263">
            <a:extLst>
              <a:ext uri="{FF2B5EF4-FFF2-40B4-BE49-F238E27FC236}">
                <a16:creationId xmlns:a16="http://schemas.microsoft.com/office/drawing/2014/main" id="{43623BC1-6791-4EA2-9029-2C515EFE3721}"/>
              </a:ext>
            </a:extLst>
          </p:cNvPr>
          <p:cNvCxnSpPr>
            <a:cxnSpLocks noChangeShapeType="1"/>
          </p:cNvCxnSpPr>
          <p:nvPr/>
        </p:nvCxnSpPr>
        <p:spPr bwMode="auto">
          <a:xfrm>
            <a:off x="9340463" y="3581401"/>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0" name="Straight Connector 264">
            <a:extLst>
              <a:ext uri="{FF2B5EF4-FFF2-40B4-BE49-F238E27FC236}">
                <a16:creationId xmlns:a16="http://schemas.microsoft.com/office/drawing/2014/main" id="{0361CE71-0A1A-4A6C-8B8F-00CD4B0F3F48}"/>
              </a:ext>
            </a:extLst>
          </p:cNvPr>
          <p:cNvCxnSpPr>
            <a:cxnSpLocks noChangeShapeType="1"/>
          </p:cNvCxnSpPr>
          <p:nvPr/>
        </p:nvCxnSpPr>
        <p:spPr bwMode="auto">
          <a:xfrm>
            <a:off x="9399200" y="3605213"/>
            <a:ext cx="0" cy="68262"/>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1" name="Straight Connector 265">
            <a:extLst>
              <a:ext uri="{FF2B5EF4-FFF2-40B4-BE49-F238E27FC236}">
                <a16:creationId xmlns:a16="http://schemas.microsoft.com/office/drawing/2014/main" id="{B61B480F-2407-42EA-9A3B-F2A79EDCD1EE}"/>
              </a:ext>
            </a:extLst>
          </p:cNvPr>
          <p:cNvCxnSpPr>
            <a:cxnSpLocks noChangeShapeType="1"/>
          </p:cNvCxnSpPr>
          <p:nvPr/>
        </p:nvCxnSpPr>
        <p:spPr bwMode="auto">
          <a:xfrm>
            <a:off x="9426188"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2" name="Straight Connector 266">
            <a:extLst>
              <a:ext uri="{FF2B5EF4-FFF2-40B4-BE49-F238E27FC236}">
                <a16:creationId xmlns:a16="http://schemas.microsoft.com/office/drawing/2014/main" id="{9984F309-8603-49BB-899C-73FA78644128}"/>
              </a:ext>
            </a:extLst>
          </p:cNvPr>
          <p:cNvCxnSpPr>
            <a:cxnSpLocks noChangeShapeType="1"/>
          </p:cNvCxnSpPr>
          <p:nvPr/>
        </p:nvCxnSpPr>
        <p:spPr bwMode="auto">
          <a:xfrm>
            <a:off x="9188063" y="3546476"/>
            <a:ext cx="0" cy="66675"/>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3" name="Straight Connector 267">
            <a:extLst>
              <a:ext uri="{FF2B5EF4-FFF2-40B4-BE49-F238E27FC236}">
                <a16:creationId xmlns:a16="http://schemas.microsoft.com/office/drawing/2014/main" id="{FF2115CC-FD1C-46A9-AC67-8EB32BE9BD83}"/>
              </a:ext>
            </a:extLst>
          </p:cNvPr>
          <p:cNvCxnSpPr>
            <a:cxnSpLocks noChangeShapeType="1"/>
          </p:cNvCxnSpPr>
          <p:nvPr/>
        </p:nvCxnSpPr>
        <p:spPr bwMode="auto">
          <a:xfrm>
            <a:off x="9472225"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4" name="Straight Connector 268">
            <a:extLst>
              <a:ext uri="{FF2B5EF4-FFF2-40B4-BE49-F238E27FC236}">
                <a16:creationId xmlns:a16="http://schemas.microsoft.com/office/drawing/2014/main" id="{E61EAAC1-4A67-4594-9BEF-CDDC2686E11D}"/>
              </a:ext>
            </a:extLst>
          </p:cNvPr>
          <p:cNvCxnSpPr>
            <a:cxnSpLocks noChangeShapeType="1"/>
          </p:cNvCxnSpPr>
          <p:nvPr/>
        </p:nvCxnSpPr>
        <p:spPr bwMode="auto">
          <a:xfrm>
            <a:off x="9502388"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5" name="Straight Connector 269">
            <a:extLst>
              <a:ext uri="{FF2B5EF4-FFF2-40B4-BE49-F238E27FC236}">
                <a16:creationId xmlns:a16="http://schemas.microsoft.com/office/drawing/2014/main" id="{C1C2339C-3C37-473C-B635-0FBD339453BC}"/>
              </a:ext>
            </a:extLst>
          </p:cNvPr>
          <p:cNvCxnSpPr>
            <a:cxnSpLocks noChangeShapeType="1"/>
          </p:cNvCxnSpPr>
          <p:nvPr/>
        </p:nvCxnSpPr>
        <p:spPr bwMode="auto">
          <a:xfrm>
            <a:off x="9621450"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6" name="Straight Connector 270">
            <a:extLst>
              <a:ext uri="{FF2B5EF4-FFF2-40B4-BE49-F238E27FC236}">
                <a16:creationId xmlns:a16="http://schemas.microsoft.com/office/drawing/2014/main" id="{CF695BE8-EA31-435C-91EE-91FCBC450717}"/>
              </a:ext>
            </a:extLst>
          </p:cNvPr>
          <p:cNvCxnSpPr>
            <a:cxnSpLocks noChangeShapeType="1"/>
          </p:cNvCxnSpPr>
          <p:nvPr/>
        </p:nvCxnSpPr>
        <p:spPr bwMode="auto">
          <a:xfrm>
            <a:off x="9653200"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7" name="Straight Connector 271">
            <a:extLst>
              <a:ext uri="{FF2B5EF4-FFF2-40B4-BE49-F238E27FC236}">
                <a16:creationId xmlns:a16="http://schemas.microsoft.com/office/drawing/2014/main" id="{F23F25C4-785D-4508-BCE8-35C4048CCD01}"/>
              </a:ext>
            </a:extLst>
          </p:cNvPr>
          <p:cNvCxnSpPr>
            <a:cxnSpLocks noChangeShapeType="1"/>
          </p:cNvCxnSpPr>
          <p:nvPr/>
        </p:nvCxnSpPr>
        <p:spPr bwMode="auto">
          <a:xfrm>
            <a:off x="9692888"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8" name="Straight Connector 272">
            <a:extLst>
              <a:ext uri="{FF2B5EF4-FFF2-40B4-BE49-F238E27FC236}">
                <a16:creationId xmlns:a16="http://schemas.microsoft.com/office/drawing/2014/main" id="{96ADD0FC-DE20-4C61-AC3B-5B91B7629E0A}"/>
              </a:ext>
            </a:extLst>
          </p:cNvPr>
          <p:cNvCxnSpPr>
            <a:cxnSpLocks noChangeShapeType="1"/>
          </p:cNvCxnSpPr>
          <p:nvPr/>
        </p:nvCxnSpPr>
        <p:spPr bwMode="auto">
          <a:xfrm>
            <a:off x="9723050"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39" name="Straight Connector 273">
            <a:extLst>
              <a:ext uri="{FF2B5EF4-FFF2-40B4-BE49-F238E27FC236}">
                <a16:creationId xmlns:a16="http://schemas.microsoft.com/office/drawing/2014/main" id="{C92F5E6B-86C6-4E58-962A-1F78A29AAEC9}"/>
              </a:ext>
            </a:extLst>
          </p:cNvPr>
          <p:cNvCxnSpPr>
            <a:cxnSpLocks noChangeShapeType="1"/>
          </p:cNvCxnSpPr>
          <p:nvPr/>
        </p:nvCxnSpPr>
        <p:spPr bwMode="auto">
          <a:xfrm>
            <a:off x="9735750"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0" name="Straight Connector 274">
            <a:extLst>
              <a:ext uri="{FF2B5EF4-FFF2-40B4-BE49-F238E27FC236}">
                <a16:creationId xmlns:a16="http://schemas.microsoft.com/office/drawing/2014/main" id="{16D45F1A-9B64-4B7A-B1F9-FB1AB0C41AB1}"/>
              </a:ext>
            </a:extLst>
          </p:cNvPr>
          <p:cNvCxnSpPr>
            <a:cxnSpLocks noChangeShapeType="1"/>
          </p:cNvCxnSpPr>
          <p:nvPr/>
        </p:nvCxnSpPr>
        <p:spPr bwMode="auto">
          <a:xfrm>
            <a:off x="9446825"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1" name="Straight Connector 275">
            <a:extLst>
              <a:ext uri="{FF2B5EF4-FFF2-40B4-BE49-F238E27FC236}">
                <a16:creationId xmlns:a16="http://schemas.microsoft.com/office/drawing/2014/main" id="{69DE9AB3-41E6-4612-991A-1FAD796C02A7}"/>
              </a:ext>
            </a:extLst>
          </p:cNvPr>
          <p:cNvCxnSpPr>
            <a:cxnSpLocks noChangeShapeType="1"/>
          </p:cNvCxnSpPr>
          <p:nvPr/>
        </p:nvCxnSpPr>
        <p:spPr bwMode="auto">
          <a:xfrm>
            <a:off x="9800838"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2" name="Straight Connector 276">
            <a:extLst>
              <a:ext uri="{FF2B5EF4-FFF2-40B4-BE49-F238E27FC236}">
                <a16:creationId xmlns:a16="http://schemas.microsoft.com/office/drawing/2014/main" id="{51B8EE83-E6B5-4600-A0B6-95F804F83854}"/>
              </a:ext>
            </a:extLst>
          </p:cNvPr>
          <p:cNvCxnSpPr>
            <a:cxnSpLocks noChangeShapeType="1"/>
          </p:cNvCxnSpPr>
          <p:nvPr/>
        </p:nvCxnSpPr>
        <p:spPr bwMode="auto">
          <a:xfrm>
            <a:off x="9870688"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3" name="Straight Connector 277">
            <a:extLst>
              <a:ext uri="{FF2B5EF4-FFF2-40B4-BE49-F238E27FC236}">
                <a16:creationId xmlns:a16="http://schemas.microsoft.com/office/drawing/2014/main" id="{E72F885B-1D94-41D8-9549-0573A51D111E}"/>
              </a:ext>
            </a:extLst>
          </p:cNvPr>
          <p:cNvCxnSpPr>
            <a:cxnSpLocks noChangeShapeType="1"/>
          </p:cNvCxnSpPr>
          <p:nvPr/>
        </p:nvCxnSpPr>
        <p:spPr bwMode="auto">
          <a:xfrm>
            <a:off x="9908788"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4" name="Straight Connector 278">
            <a:extLst>
              <a:ext uri="{FF2B5EF4-FFF2-40B4-BE49-F238E27FC236}">
                <a16:creationId xmlns:a16="http://schemas.microsoft.com/office/drawing/2014/main" id="{FF7F0F61-B891-4EE9-8510-DEBD52E56611}"/>
              </a:ext>
            </a:extLst>
          </p:cNvPr>
          <p:cNvCxnSpPr>
            <a:cxnSpLocks noChangeShapeType="1"/>
          </p:cNvCxnSpPr>
          <p:nvPr/>
        </p:nvCxnSpPr>
        <p:spPr bwMode="auto">
          <a:xfrm>
            <a:off x="9938950"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5" name="Straight Connector 279">
            <a:extLst>
              <a:ext uri="{FF2B5EF4-FFF2-40B4-BE49-F238E27FC236}">
                <a16:creationId xmlns:a16="http://schemas.microsoft.com/office/drawing/2014/main" id="{8C928717-94CE-4F02-985F-7891E864B9DC}"/>
              </a:ext>
            </a:extLst>
          </p:cNvPr>
          <p:cNvCxnSpPr>
            <a:cxnSpLocks noChangeShapeType="1"/>
          </p:cNvCxnSpPr>
          <p:nvPr/>
        </p:nvCxnSpPr>
        <p:spPr bwMode="auto">
          <a:xfrm>
            <a:off x="9967525"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6" name="Straight Connector 280">
            <a:extLst>
              <a:ext uri="{FF2B5EF4-FFF2-40B4-BE49-F238E27FC236}">
                <a16:creationId xmlns:a16="http://schemas.microsoft.com/office/drawing/2014/main" id="{BB37324B-9938-46D4-A8BB-5838CF972634}"/>
              </a:ext>
            </a:extLst>
          </p:cNvPr>
          <p:cNvCxnSpPr>
            <a:cxnSpLocks noChangeShapeType="1"/>
          </p:cNvCxnSpPr>
          <p:nvPr/>
        </p:nvCxnSpPr>
        <p:spPr bwMode="auto">
          <a:xfrm>
            <a:off x="9980225"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7" name="Straight Connector 281">
            <a:extLst>
              <a:ext uri="{FF2B5EF4-FFF2-40B4-BE49-F238E27FC236}">
                <a16:creationId xmlns:a16="http://schemas.microsoft.com/office/drawing/2014/main" id="{7E41D563-E2FB-4939-95CC-DD5FE602E641}"/>
              </a:ext>
            </a:extLst>
          </p:cNvPr>
          <p:cNvCxnSpPr>
            <a:cxnSpLocks noChangeShapeType="1"/>
          </p:cNvCxnSpPr>
          <p:nvPr/>
        </p:nvCxnSpPr>
        <p:spPr bwMode="auto">
          <a:xfrm>
            <a:off x="10002450"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8" name="Straight Connector 282">
            <a:extLst>
              <a:ext uri="{FF2B5EF4-FFF2-40B4-BE49-F238E27FC236}">
                <a16:creationId xmlns:a16="http://schemas.microsoft.com/office/drawing/2014/main" id="{36524A96-7E57-49CD-9336-76A8F9E19905}"/>
              </a:ext>
            </a:extLst>
          </p:cNvPr>
          <p:cNvCxnSpPr>
            <a:cxnSpLocks noChangeShapeType="1"/>
          </p:cNvCxnSpPr>
          <p:nvPr/>
        </p:nvCxnSpPr>
        <p:spPr bwMode="auto">
          <a:xfrm>
            <a:off x="9778613"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49" name="Straight Connector 283">
            <a:extLst>
              <a:ext uri="{FF2B5EF4-FFF2-40B4-BE49-F238E27FC236}">
                <a16:creationId xmlns:a16="http://schemas.microsoft.com/office/drawing/2014/main" id="{3FC4A07F-1B20-43EF-81E0-78CFAF82E6E2}"/>
              </a:ext>
            </a:extLst>
          </p:cNvPr>
          <p:cNvCxnSpPr>
            <a:cxnSpLocks noChangeShapeType="1"/>
          </p:cNvCxnSpPr>
          <p:nvPr/>
        </p:nvCxnSpPr>
        <p:spPr bwMode="auto">
          <a:xfrm>
            <a:off x="10091350"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0" name="Straight Connector 284">
            <a:extLst>
              <a:ext uri="{FF2B5EF4-FFF2-40B4-BE49-F238E27FC236}">
                <a16:creationId xmlns:a16="http://schemas.microsoft.com/office/drawing/2014/main" id="{F07AB363-E0D5-459B-9D23-BA1A62B2040F}"/>
              </a:ext>
            </a:extLst>
          </p:cNvPr>
          <p:cNvCxnSpPr>
            <a:cxnSpLocks noChangeShapeType="1"/>
          </p:cNvCxnSpPr>
          <p:nvPr/>
        </p:nvCxnSpPr>
        <p:spPr bwMode="auto">
          <a:xfrm>
            <a:off x="10107225"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1" name="Straight Connector 285">
            <a:extLst>
              <a:ext uri="{FF2B5EF4-FFF2-40B4-BE49-F238E27FC236}">
                <a16:creationId xmlns:a16="http://schemas.microsoft.com/office/drawing/2014/main" id="{FB97CA67-F8F6-464D-BF56-95E1EA5BF7C7}"/>
              </a:ext>
            </a:extLst>
          </p:cNvPr>
          <p:cNvCxnSpPr>
            <a:cxnSpLocks noChangeShapeType="1"/>
          </p:cNvCxnSpPr>
          <p:nvPr/>
        </p:nvCxnSpPr>
        <p:spPr bwMode="auto">
          <a:xfrm>
            <a:off x="10138975"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2" name="Straight Connector 286">
            <a:extLst>
              <a:ext uri="{FF2B5EF4-FFF2-40B4-BE49-F238E27FC236}">
                <a16:creationId xmlns:a16="http://schemas.microsoft.com/office/drawing/2014/main" id="{EBFF0ED4-1871-466D-AA5A-8962E07C3E2E}"/>
              </a:ext>
            </a:extLst>
          </p:cNvPr>
          <p:cNvCxnSpPr>
            <a:cxnSpLocks noChangeShapeType="1"/>
          </p:cNvCxnSpPr>
          <p:nvPr/>
        </p:nvCxnSpPr>
        <p:spPr bwMode="auto">
          <a:xfrm>
            <a:off x="10183425"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3" name="Straight Connector 287">
            <a:extLst>
              <a:ext uri="{FF2B5EF4-FFF2-40B4-BE49-F238E27FC236}">
                <a16:creationId xmlns:a16="http://schemas.microsoft.com/office/drawing/2014/main" id="{EADFDDD3-C509-4E0B-92E0-9B9A571CEC1D}"/>
              </a:ext>
            </a:extLst>
          </p:cNvPr>
          <p:cNvCxnSpPr>
            <a:cxnSpLocks noChangeShapeType="1"/>
          </p:cNvCxnSpPr>
          <p:nvPr/>
        </p:nvCxnSpPr>
        <p:spPr bwMode="auto">
          <a:xfrm>
            <a:off x="10221525"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4" name="Straight Connector 288">
            <a:extLst>
              <a:ext uri="{FF2B5EF4-FFF2-40B4-BE49-F238E27FC236}">
                <a16:creationId xmlns:a16="http://schemas.microsoft.com/office/drawing/2014/main" id="{AFABBA12-3C5E-4344-AD25-35C31DFD47C3}"/>
              </a:ext>
            </a:extLst>
          </p:cNvPr>
          <p:cNvCxnSpPr>
            <a:cxnSpLocks noChangeShapeType="1"/>
          </p:cNvCxnSpPr>
          <p:nvPr/>
        </p:nvCxnSpPr>
        <p:spPr bwMode="auto">
          <a:xfrm>
            <a:off x="10046900"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5" name="Straight Connector 289">
            <a:extLst>
              <a:ext uri="{FF2B5EF4-FFF2-40B4-BE49-F238E27FC236}">
                <a16:creationId xmlns:a16="http://schemas.microsoft.com/office/drawing/2014/main" id="{542B5668-A4BF-4C44-B7DB-4ACD8CFAF063}"/>
              </a:ext>
            </a:extLst>
          </p:cNvPr>
          <p:cNvCxnSpPr>
            <a:cxnSpLocks noChangeShapeType="1"/>
          </p:cNvCxnSpPr>
          <p:nvPr/>
        </p:nvCxnSpPr>
        <p:spPr bwMode="auto">
          <a:xfrm>
            <a:off x="10526325" y="4200526"/>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6" name="Straight Connector 290">
            <a:extLst>
              <a:ext uri="{FF2B5EF4-FFF2-40B4-BE49-F238E27FC236}">
                <a16:creationId xmlns:a16="http://schemas.microsoft.com/office/drawing/2014/main" id="{53D647CC-C805-4612-86AD-4C6ED8CA40AA}"/>
              </a:ext>
            </a:extLst>
          </p:cNvPr>
          <p:cNvCxnSpPr>
            <a:cxnSpLocks noChangeShapeType="1"/>
          </p:cNvCxnSpPr>
          <p:nvPr/>
        </p:nvCxnSpPr>
        <p:spPr bwMode="auto">
          <a:xfrm>
            <a:off x="10580300" y="4200526"/>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7" name="Straight Connector 291">
            <a:extLst>
              <a:ext uri="{FF2B5EF4-FFF2-40B4-BE49-F238E27FC236}">
                <a16:creationId xmlns:a16="http://schemas.microsoft.com/office/drawing/2014/main" id="{80CCF2C9-456B-4D0D-A8C0-B2E24039FAFA}"/>
              </a:ext>
            </a:extLst>
          </p:cNvPr>
          <p:cNvCxnSpPr>
            <a:cxnSpLocks noChangeShapeType="1"/>
          </p:cNvCxnSpPr>
          <p:nvPr/>
        </p:nvCxnSpPr>
        <p:spPr bwMode="auto">
          <a:xfrm>
            <a:off x="10610463" y="4200526"/>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8" name="Straight Connector 292">
            <a:extLst>
              <a:ext uri="{FF2B5EF4-FFF2-40B4-BE49-F238E27FC236}">
                <a16:creationId xmlns:a16="http://schemas.microsoft.com/office/drawing/2014/main" id="{4BDC0C24-2986-4BA1-95D9-336F09C04EA7}"/>
              </a:ext>
            </a:extLst>
          </p:cNvPr>
          <p:cNvCxnSpPr>
            <a:cxnSpLocks noChangeShapeType="1"/>
          </p:cNvCxnSpPr>
          <p:nvPr/>
        </p:nvCxnSpPr>
        <p:spPr bwMode="auto">
          <a:xfrm>
            <a:off x="10305663" y="3651251"/>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cxnSp>
        <p:nvCxnSpPr>
          <p:cNvPr id="23759" name="Straight Connector 293">
            <a:extLst>
              <a:ext uri="{FF2B5EF4-FFF2-40B4-BE49-F238E27FC236}">
                <a16:creationId xmlns:a16="http://schemas.microsoft.com/office/drawing/2014/main" id="{F8092759-753B-423B-98F2-5DD46DA0D64E}"/>
              </a:ext>
            </a:extLst>
          </p:cNvPr>
          <p:cNvCxnSpPr>
            <a:cxnSpLocks noChangeShapeType="1"/>
          </p:cNvCxnSpPr>
          <p:nvPr/>
        </p:nvCxnSpPr>
        <p:spPr bwMode="auto">
          <a:xfrm>
            <a:off x="10621575" y="4200526"/>
            <a:ext cx="0" cy="68263"/>
          </a:xfrm>
          <a:prstGeom prst="line">
            <a:avLst/>
          </a:prstGeom>
          <a:noFill/>
          <a:ln w="28575" algn="ctr">
            <a:solidFill>
              <a:schemeClr val="accent3"/>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486678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16B1C-E8F9-42EC-895A-1276CCEBD820}"/>
              </a:ext>
            </a:extLst>
          </p:cNvPr>
          <p:cNvSpPr>
            <a:spLocks noGrp="1"/>
          </p:cNvSpPr>
          <p:nvPr>
            <p:ph type="title"/>
          </p:nvPr>
        </p:nvSpPr>
        <p:spPr/>
        <p:txBody>
          <a:bodyPr/>
          <a:lstStyle/>
          <a:p>
            <a:r>
              <a:rPr lang="en-US" dirty="0"/>
              <a:t>When to Consider Changing Therapy in CML</a:t>
            </a:r>
          </a:p>
        </p:txBody>
      </p:sp>
      <p:sp>
        <p:nvSpPr>
          <p:cNvPr id="4" name="Text Box 15">
            <a:extLst>
              <a:ext uri="{FF2B5EF4-FFF2-40B4-BE49-F238E27FC236}">
                <a16:creationId xmlns:a16="http://schemas.microsoft.com/office/drawing/2014/main" id="{B9948548-C14D-417E-8C23-81A181EB4F0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Hochhaus. Ann Oncol. 2017;28(suppl 4):iv41. NCCN. Clinical practice guidelines in oncology: CML. v.2.2024.</a:t>
            </a:r>
            <a:endParaRPr lang="en-US" altLang="en-US" sz="1200" b="0" dirty="0">
              <a:solidFill>
                <a:schemeClr val="bg2"/>
              </a:solidFill>
              <a:latin typeface="Calibri" panose="020F0502020204030204" pitchFamily="34" charset="0"/>
              <a:cs typeface="+mn-cs"/>
            </a:endParaRPr>
          </a:p>
        </p:txBody>
      </p:sp>
      <p:graphicFrame>
        <p:nvGraphicFramePr>
          <p:cNvPr id="12" name="Group 3">
            <a:extLst>
              <a:ext uri="{FF2B5EF4-FFF2-40B4-BE49-F238E27FC236}">
                <a16:creationId xmlns:a16="http://schemas.microsoft.com/office/drawing/2014/main" id="{DDF05F3C-DCEF-4E21-8275-5FF49C9D9F3B}"/>
              </a:ext>
            </a:extLst>
          </p:cNvPr>
          <p:cNvGraphicFramePr>
            <a:graphicFrameLocks/>
          </p:cNvGraphicFramePr>
          <p:nvPr>
            <p:extLst>
              <p:ext uri="{D42A27DB-BD31-4B8C-83A1-F6EECF244321}">
                <p14:modId xmlns:p14="http://schemas.microsoft.com/office/powerpoint/2010/main" val="1687721659"/>
              </p:ext>
            </p:extLst>
          </p:nvPr>
        </p:nvGraphicFramePr>
        <p:xfrm>
          <a:off x="717550" y="1600200"/>
          <a:ext cx="11086523" cy="4267264"/>
        </p:xfrm>
        <a:graphic>
          <a:graphicData uri="http://schemas.openxmlformats.org/drawingml/2006/table">
            <a:tbl>
              <a:tblPr/>
              <a:tblGrid>
                <a:gridCol w="1136650">
                  <a:extLst>
                    <a:ext uri="{9D8B030D-6E8A-4147-A177-3AD203B41FA5}">
                      <a16:colId xmlns:a16="http://schemas.microsoft.com/office/drawing/2014/main" val="3656567115"/>
                    </a:ext>
                  </a:extLst>
                </a:gridCol>
                <a:gridCol w="2390616">
                  <a:extLst>
                    <a:ext uri="{9D8B030D-6E8A-4147-A177-3AD203B41FA5}">
                      <a16:colId xmlns:a16="http://schemas.microsoft.com/office/drawing/2014/main" val="20000"/>
                    </a:ext>
                  </a:extLst>
                </a:gridCol>
                <a:gridCol w="1607565">
                  <a:extLst>
                    <a:ext uri="{9D8B030D-6E8A-4147-A177-3AD203B41FA5}">
                      <a16:colId xmlns:a16="http://schemas.microsoft.com/office/drawing/2014/main" val="20001"/>
                    </a:ext>
                  </a:extLst>
                </a:gridCol>
                <a:gridCol w="1599567">
                  <a:extLst>
                    <a:ext uri="{9D8B030D-6E8A-4147-A177-3AD203B41FA5}">
                      <a16:colId xmlns:a16="http://schemas.microsoft.com/office/drawing/2014/main" val="3952554087"/>
                    </a:ext>
                  </a:extLst>
                </a:gridCol>
                <a:gridCol w="1607564">
                  <a:extLst>
                    <a:ext uri="{9D8B030D-6E8A-4147-A177-3AD203B41FA5}">
                      <a16:colId xmlns:a16="http://schemas.microsoft.com/office/drawing/2014/main" val="20002"/>
                    </a:ext>
                  </a:extLst>
                </a:gridCol>
                <a:gridCol w="1479599">
                  <a:extLst>
                    <a:ext uri="{9D8B030D-6E8A-4147-A177-3AD203B41FA5}">
                      <a16:colId xmlns:a16="http://schemas.microsoft.com/office/drawing/2014/main" val="2307919910"/>
                    </a:ext>
                  </a:extLst>
                </a:gridCol>
                <a:gridCol w="1264962">
                  <a:extLst>
                    <a:ext uri="{9D8B030D-6E8A-4147-A177-3AD203B41FA5}">
                      <a16:colId xmlns:a16="http://schemas.microsoft.com/office/drawing/2014/main" val="20003"/>
                    </a:ext>
                  </a:extLst>
                </a:gridCol>
              </a:tblGrid>
              <a:tr h="19812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 Category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kern="1200" cap="none" normalizeH="0" baseline="0" dirty="0">
                          <a:ln>
                            <a:noFill/>
                          </a:ln>
                          <a:solidFill>
                            <a:schemeClr val="tx1"/>
                          </a:solidFill>
                          <a:effectLst/>
                          <a:latin typeface="Calibri" panose="020F0502020204030204" pitchFamily="34" charset="0"/>
                          <a:ea typeface="+mn-ea"/>
                          <a:cs typeface="+mn-cs"/>
                        </a:rPr>
                        <a:t>Clinical Actions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5">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When to Take Clinical Actions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98128">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After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Mo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Anytime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671316446"/>
                  </a:ext>
                </a:extLst>
              </a:tr>
              <a:tr h="10058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Warning</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Monitor carefully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Prepare to consider changing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Assess adherence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Assess for drug–drug interactions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BCR::ABL1:</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Ph+: 36% to 95%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BCR::ABL1:</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1% to 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Ph+: 1% to 65%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BCR::ABL1</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0.1% to 1%</a:t>
                      </a:r>
                      <a:endPar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BCR::ABL1:</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0.1% to 1%</a:t>
                      </a:r>
                      <a:endPar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Failure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Switch to alternate TKI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Assess for alloSCT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BM exam to assess CML phase, clonal evolution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Evaluate </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BCR::ABL1</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mutational profile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complete hematologic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Ph+ &gt;95%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BCR::ABL1:</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b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&gt;10%</a:t>
                      </a:r>
                      <a:endPar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Ph+: &gt;35%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BCR::ABL1:</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b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Ph+: ≥1%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Relapse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Loss of MMR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10600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95C74807-6E5C-4DE9-A6BB-BA9A0E23462B}"/>
              </a:ext>
            </a:extLst>
          </p:cNvPr>
          <p:cNvSpPr>
            <a:spLocks noGrp="1"/>
          </p:cNvSpPr>
          <p:nvPr>
            <p:ph type="title"/>
          </p:nvPr>
        </p:nvSpPr>
        <p:spPr/>
        <p:txBody>
          <a:bodyPr/>
          <a:lstStyle/>
          <a:p>
            <a:r>
              <a:rPr lang="en-US" altLang="en-US" dirty="0"/>
              <a:t>ASC4MORE 96-Wk Follow-Up: </a:t>
            </a:r>
            <a:r>
              <a:rPr lang="en-US" altLang="en-US" dirty="0" err="1"/>
              <a:t>Asciminib</a:t>
            </a:r>
            <a:r>
              <a:rPr lang="en-US" altLang="en-US" dirty="0"/>
              <a:t> Add-On + Imatinib vs Imatinib vs Nilotinib</a:t>
            </a:r>
          </a:p>
        </p:txBody>
      </p:sp>
      <p:graphicFrame>
        <p:nvGraphicFramePr>
          <p:cNvPr id="4" name="Content Placeholder 4">
            <a:extLst>
              <a:ext uri="{FF2B5EF4-FFF2-40B4-BE49-F238E27FC236}">
                <a16:creationId xmlns:a16="http://schemas.microsoft.com/office/drawing/2014/main" id="{BF716E94-D480-4782-A66F-A8AD2BD8E288}"/>
              </a:ext>
            </a:extLst>
          </p:cNvPr>
          <p:cNvGraphicFramePr>
            <a:graphicFrameLocks noGrp="1"/>
          </p:cNvGraphicFramePr>
          <p:nvPr>
            <p:ph idx="4294967295"/>
            <p:extLst>
              <p:ext uri="{D42A27DB-BD31-4B8C-83A1-F6EECF244321}">
                <p14:modId xmlns:p14="http://schemas.microsoft.com/office/powerpoint/2010/main" val="65908503"/>
              </p:ext>
            </p:extLst>
          </p:nvPr>
        </p:nvGraphicFramePr>
        <p:xfrm>
          <a:off x="717550" y="3785178"/>
          <a:ext cx="10788648" cy="2238195"/>
        </p:xfrm>
        <a:graphic>
          <a:graphicData uri="http://schemas.openxmlformats.org/drawingml/2006/table">
            <a:tbl>
              <a:tblPr>
                <a:tableStyleId>{2D5ABB26-0587-4C30-8999-92F81FD0307C}</a:tableStyleId>
              </a:tblPr>
              <a:tblGrid>
                <a:gridCol w="3150668">
                  <a:extLst>
                    <a:ext uri="{9D8B030D-6E8A-4147-A177-3AD203B41FA5}">
                      <a16:colId xmlns:a16="http://schemas.microsoft.com/office/drawing/2014/main" val="20000"/>
                    </a:ext>
                  </a:extLst>
                </a:gridCol>
                <a:gridCol w="1527596">
                  <a:extLst>
                    <a:ext uri="{9D8B030D-6E8A-4147-A177-3AD203B41FA5}">
                      <a16:colId xmlns:a16="http://schemas.microsoft.com/office/drawing/2014/main" val="20001"/>
                    </a:ext>
                  </a:extLst>
                </a:gridCol>
                <a:gridCol w="1527596">
                  <a:extLst>
                    <a:ext uri="{9D8B030D-6E8A-4147-A177-3AD203B41FA5}">
                      <a16:colId xmlns:a16="http://schemas.microsoft.com/office/drawing/2014/main" val="20002"/>
                    </a:ext>
                  </a:extLst>
                </a:gridCol>
                <a:gridCol w="1527596">
                  <a:extLst>
                    <a:ext uri="{9D8B030D-6E8A-4147-A177-3AD203B41FA5}">
                      <a16:colId xmlns:a16="http://schemas.microsoft.com/office/drawing/2014/main" val="20003"/>
                    </a:ext>
                  </a:extLst>
                </a:gridCol>
                <a:gridCol w="1527596">
                  <a:extLst>
                    <a:ext uri="{9D8B030D-6E8A-4147-A177-3AD203B41FA5}">
                      <a16:colId xmlns:a16="http://schemas.microsoft.com/office/drawing/2014/main" val="20004"/>
                    </a:ext>
                  </a:extLst>
                </a:gridCol>
                <a:gridCol w="1527596">
                  <a:extLst>
                    <a:ext uri="{9D8B030D-6E8A-4147-A177-3AD203B41FA5}">
                      <a16:colId xmlns:a16="http://schemas.microsoft.com/office/drawing/2014/main" val="20005"/>
                    </a:ext>
                  </a:extLst>
                </a:gridCol>
              </a:tblGrid>
              <a:tr h="312641">
                <a:tc>
                  <a:txBody>
                    <a:bodyPr/>
                    <a:lstStyle/>
                    <a:p>
                      <a:pPr marL="0" marR="0" lvl="0" indent="0" algn="l" defTabSz="457200" rtl="0" eaLnBrk="1" fontAlgn="base" latinLnBrk="0" hangingPunct="1">
                        <a:lnSpc>
                          <a:spcPct val="100000"/>
                        </a:lnSpc>
                        <a:spcBef>
                          <a:spcPts val="600"/>
                        </a:spcBef>
                        <a:spcAft>
                          <a:spcPct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Outcome</a:t>
                      </a: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1" i="0" u="none" strike="noStrike" cap="none" normalizeH="0" baseline="0" dirty="0" err="1">
                          <a:ln>
                            <a:noFill/>
                          </a:ln>
                          <a:solidFill>
                            <a:schemeClr val="tx1"/>
                          </a:solidFill>
                          <a:effectLst/>
                          <a:latin typeface="Calibri" panose="020F0502020204030204" pitchFamily="34" charset="0"/>
                          <a:ea typeface="Calibri" pitchFamily="34" charset="0"/>
                          <a:cs typeface="Calibri" panose="020F0502020204030204" pitchFamily="34" charset="0"/>
                        </a:rPr>
                        <a:t>Asciminib</a:t>
                      </a:r>
                      <a:r>
                        <a:rPr kumimoji="0" lang="en-US" sz="18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40 + Imatinib</a:t>
                      </a:r>
                    </a:p>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(n = 21)</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1" i="0" u="none" strike="noStrike" cap="none" normalizeH="0" baseline="0" dirty="0" err="1">
                          <a:ln>
                            <a:noFill/>
                          </a:ln>
                          <a:solidFill>
                            <a:schemeClr val="tx1"/>
                          </a:solidFill>
                          <a:effectLst/>
                          <a:latin typeface="Calibri" panose="020F0502020204030204" pitchFamily="34" charset="0"/>
                          <a:ea typeface="Calibri" pitchFamily="34" charset="0"/>
                          <a:cs typeface="Calibri" panose="020F0502020204030204" pitchFamily="34" charset="0"/>
                        </a:rPr>
                        <a:t>Asciminib</a:t>
                      </a:r>
                      <a:r>
                        <a:rPr kumimoji="0" lang="en-US" sz="18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 60 + Imatinib</a:t>
                      </a:r>
                    </a:p>
                    <a:p>
                      <a:pPr marL="0" marR="0" lvl="0" indent="0" algn="ctr" defTabSz="457200" rtl="0" eaLnBrk="1" fontAlgn="base" latinLnBrk="0" hangingPunct="1">
                        <a:lnSpc>
                          <a:spcPct val="100000"/>
                        </a:lnSpc>
                        <a:spcBef>
                          <a:spcPts val="600"/>
                        </a:spcBef>
                        <a:spcAft>
                          <a:spcPct val="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(n = 21)</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Imatinib</a:t>
                      </a:r>
                    </a:p>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(n = 21)</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Nilotinib</a:t>
                      </a:r>
                    </a:p>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(n = 21)</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Crossover</a:t>
                      </a:r>
                    </a:p>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rPr>
                        <a:t>(n = 14)</a:t>
                      </a: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33569">
                <a:tc>
                  <a:txBody>
                    <a:bodyPr/>
                    <a:lstStyle/>
                    <a:p>
                      <a:pPr marL="0" marR="0" lvl="0" indent="0" algn="l" defTabSz="457200" rtl="0" eaLnBrk="1" fontAlgn="base" latinLnBrk="0" hangingPunct="1">
                        <a:lnSpc>
                          <a:spcPct val="100000"/>
                        </a:lnSpc>
                        <a:spcBef>
                          <a:spcPts val="600"/>
                        </a:spcBef>
                        <a:spcAft>
                          <a:spcPct val="0"/>
                        </a:spcAft>
                        <a:buClrTx/>
                        <a:buSzTx/>
                        <a:buFontTx/>
                        <a:buNone/>
                        <a:tabLst/>
                      </a:pPr>
                      <a:r>
                        <a:rPr lang="en-US" b="0" dirty="0" err="1">
                          <a:solidFill>
                            <a:schemeClr val="bg1"/>
                          </a:solidFill>
                          <a:latin typeface="Calibri" panose="020F0502020204030204" pitchFamily="34" charset="0"/>
                        </a:rPr>
                        <a:t>Wk</a:t>
                      </a:r>
                      <a:r>
                        <a:rPr lang="en-US" b="0" dirty="0">
                          <a:solidFill>
                            <a:schemeClr val="bg1"/>
                          </a:solidFill>
                          <a:latin typeface="Calibri" panose="020F0502020204030204" pitchFamily="34" charset="0"/>
                        </a:rPr>
                        <a:t> 48 MR</a:t>
                      </a:r>
                      <a:r>
                        <a:rPr lang="en-US" b="0" baseline="30000" dirty="0">
                          <a:solidFill>
                            <a:schemeClr val="bg1"/>
                          </a:solidFill>
                          <a:latin typeface="Calibri" panose="020F0502020204030204" pitchFamily="34" charset="0"/>
                        </a:rPr>
                        <a:t>4.5</a:t>
                      </a:r>
                      <a:r>
                        <a:rPr lang="en-US" b="0" dirty="0">
                          <a:solidFill>
                            <a:schemeClr val="bg1"/>
                          </a:solidFill>
                          <a:latin typeface="Calibri" panose="020F0502020204030204" pitchFamily="34" charset="0"/>
                        </a:rPr>
                        <a:t> rate,%</a:t>
                      </a:r>
                      <a:endPar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19.0</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28.6</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0</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4.8</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NA</a:t>
                      </a: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333569">
                <a:tc>
                  <a:txBody>
                    <a:bodyPr/>
                    <a:lstStyle/>
                    <a:p>
                      <a:pPr marL="0" marR="0" lvl="0" indent="0" algn="l" defTabSz="457200" rtl="0" eaLnBrk="1" fontAlgn="base" latinLnBrk="0" hangingPunct="1">
                        <a:lnSpc>
                          <a:spcPct val="100000"/>
                        </a:lnSpc>
                        <a:spcBef>
                          <a:spcPts val="600"/>
                        </a:spcBef>
                        <a:spcAft>
                          <a:spcPct val="0"/>
                        </a:spcAft>
                        <a:buClrTx/>
                        <a:buSzTx/>
                        <a:buFontTx/>
                        <a:buNone/>
                        <a:tabLst/>
                        <a:defRPr/>
                      </a:pPr>
                      <a:r>
                        <a:rPr lang="en-US" b="0" dirty="0" err="1">
                          <a:solidFill>
                            <a:schemeClr val="bg1"/>
                          </a:solidFill>
                          <a:latin typeface="Calibri" panose="020F0502020204030204" pitchFamily="34" charset="0"/>
                        </a:rPr>
                        <a:t>Wk</a:t>
                      </a:r>
                      <a:r>
                        <a:rPr lang="en-US" b="0" dirty="0">
                          <a:solidFill>
                            <a:schemeClr val="bg1"/>
                          </a:solidFill>
                          <a:latin typeface="Calibri" panose="020F0502020204030204" pitchFamily="34" charset="0"/>
                        </a:rPr>
                        <a:t> 48 MR</a:t>
                      </a:r>
                      <a:r>
                        <a:rPr lang="en-US" b="0" baseline="30000" dirty="0">
                          <a:solidFill>
                            <a:schemeClr val="bg1"/>
                          </a:solidFill>
                          <a:latin typeface="Calibri" panose="020F0502020204030204" pitchFamily="34" charset="0"/>
                        </a:rPr>
                        <a:t>4</a:t>
                      </a:r>
                      <a:r>
                        <a:rPr lang="en-US" b="0" dirty="0">
                          <a:solidFill>
                            <a:schemeClr val="bg1"/>
                          </a:solidFill>
                          <a:latin typeface="Calibri" panose="020F0502020204030204" pitchFamily="34" charset="0"/>
                        </a:rPr>
                        <a:t> rate, %</a:t>
                      </a:r>
                      <a:endPar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42.9</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28.6</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0</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23.8</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NA</a:t>
                      </a: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338328">
                <a:tc>
                  <a:txBody>
                    <a:bodyPr/>
                    <a:lstStyle/>
                    <a:p>
                      <a:pPr marL="0" marR="0" lvl="0" indent="0" algn="l" defTabSz="457200" rtl="0" eaLnBrk="1" fontAlgn="base" latinLnBrk="0" hangingPunct="1">
                        <a:lnSpc>
                          <a:spcPct val="100000"/>
                        </a:lnSpc>
                        <a:spcBef>
                          <a:spcPts val="600"/>
                        </a:spcBef>
                        <a:spcAft>
                          <a:spcPct val="0"/>
                        </a:spcAft>
                        <a:buClrTx/>
                        <a:buSzTx/>
                        <a:buFontTx/>
                        <a:buNone/>
                        <a:tabLst/>
                      </a:pPr>
                      <a:r>
                        <a:rPr lang="en-US" b="0" dirty="0" err="1">
                          <a:solidFill>
                            <a:schemeClr val="bg1"/>
                          </a:solidFill>
                          <a:latin typeface="Calibri" panose="020F0502020204030204" pitchFamily="34" charset="0"/>
                        </a:rPr>
                        <a:t>Wk</a:t>
                      </a:r>
                      <a:r>
                        <a:rPr lang="en-US" b="0" dirty="0">
                          <a:solidFill>
                            <a:schemeClr val="bg1"/>
                          </a:solidFill>
                          <a:latin typeface="Calibri" panose="020F0502020204030204" pitchFamily="34" charset="0"/>
                        </a:rPr>
                        <a:t> 96 MR</a:t>
                      </a:r>
                      <a:r>
                        <a:rPr lang="en-US" b="0" baseline="30000" dirty="0">
                          <a:solidFill>
                            <a:schemeClr val="bg1"/>
                          </a:solidFill>
                          <a:latin typeface="Calibri" panose="020F0502020204030204" pitchFamily="34" charset="0"/>
                        </a:rPr>
                        <a:t>4.5</a:t>
                      </a:r>
                      <a:r>
                        <a:rPr lang="en-US" b="0" dirty="0">
                          <a:solidFill>
                            <a:schemeClr val="bg1"/>
                          </a:solidFill>
                          <a:latin typeface="Calibri" panose="020F0502020204030204" pitchFamily="34" charset="0"/>
                        </a:rPr>
                        <a:t> rate,%</a:t>
                      </a:r>
                      <a:endPar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19</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19</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4.8</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9.5</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14.3</a:t>
                      </a: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333569">
                <a:tc>
                  <a:txBody>
                    <a:bodyPr/>
                    <a:lstStyle/>
                    <a:p>
                      <a:pPr marL="0" marR="0" lvl="0" indent="0" algn="l" defTabSz="457200" rtl="0" eaLnBrk="1" fontAlgn="base" latinLnBrk="0" hangingPunct="1">
                        <a:lnSpc>
                          <a:spcPct val="100000"/>
                        </a:lnSpc>
                        <a:spcBef>
                          <a:spcPts val="600"/>
                        </a:spcBef>
                        <a:spcAft>
                          <a:spcPct val="0"/>
                        </a:spcAft>
                        <a:buClrTx/>
                        <a:buSzTx/>
                        <a:buFontTx/>
                        <a:buNone/>
                        <a:tabLst/>
                        <a:defRPr/>
                      </a:pPr>
                      <a:r>
                        <a:rPr lang="en-US" b="0" dirty="0" err="1">
                          <a:solidFill>
                            <a:schemeClr val="bg1"/>
                          </a:solidFill>
                          <a:latin typeface="Calibri" panose="020F0502020204030204" pitchFamily="34" charset="0"/>
                        </a:rPr>
                        <a:t>Wk</a:t>
                      </a:r>
                      <a:r>
                        <a:rPr lang="en-US" b="0" dirty="0">
                          <a:solidFill>
                            <a:schemeClr val="bg1"/>
                          </a:solidFill>
                          <a:latin typeface="Calibri" panose="020F0502020204030204" pitchFamily="34" charset="0"/>
                        </a:rPr>
                        <a:t> 96 MR</a:t>
                      </a:r>
                      <a:r>
                        <a:rPr lang="en-US" b="0" baseline="30000" dirty="0">
                          <a:solidFill>
                            <a:schemeClr val="bg1"/>
                          </a:solidFill>
                          <a:latin typeface="Calibri" panose="020F0502020204030204" pitchFamily="34" charset="0"/>
                        </a:rPr>
                        <a:t>4</a:t>
                      </a:r>
                      <a:r>
                        <a:rPr lang="en-US" b="0" dirty="0">
                          <a:solidFill>
                            <a:schemeClr val="bg1"/>
                          </a:solidFill>
                          <a:latin typeface="Calibri" panose="020F0502020204030204" pitchFamily="34" charset="0"/>
                        </a:rPr>
                        <a:t> rate, %</a:t>
                      </a:r>
                      <a:endPar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38.1</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23.8</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9.5</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28.6</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21.4</a:t>
                      </a: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16429" name="Rectangle 1">
            <a:extLst>
              <a:ext uri="{FF2B5EF4-FFF2-40B4-BE49-F238E27FC236}">
                <a16:creationId xmlns:a16="http://schemas.microsoft.com/office/drawing/2014/main" id="{29BFC5DA-25C5-403D-A451-4290A32E76BA}"/>
              </a:ext>
            </a:extLst>
          </p:cNvPr>
          <p:cNvSpPr>
            <a:spLocks noChangeArrowheads="1"/>
          </p:cNvSpPr>
          <p:nvPr/>
        </p:nvSpPr>
        <p:spPr bwMode="auto">
          <a:xfrm>
            <a:off x="393516" y="6376600"/>
            <a:ext cx="8846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R="0" lvl="0" algn="l" defTabSz="914400" rtl="0" eaLnBrk="1" fontAlgn="base" latinLnBrk="0" hangingPunct="1">
              <a:lnSpc>
                <a:spcPct val="100000"/>
              </a:lnSpc>
              <a:spcBef>
                <a:spcPct val="0"/>
              </a:spcBef>
              <a:spcAft>
                <a:spcPct val="0"/>
              </a:spcAft>
              <a:buClrTx/>
              <a:buSzTx/>
              <a:buNone/>
              <a:tabLst/>
              <a:defRPr/>
            </a:pPr>
            <a:r>
              <a:rPr lang="en-US" altLang="en-US" sz="1200" b="0" dirty="0">
                <a:solidFill>
                  <a:srgbClr val="455560"/>
                </a:solidFill>
                <a:latin typeface="Calibri" panose="020F0502020204030204" pitchFamily="34" charset="0"/>
                <a:cs typeface="Calibri" panose="020F0502020204030204" pitchFamily="34" charset="0"/>
              </a:rPr>
              <a:t>Cortes. Blood. 2022;140 (Suppl 1):195. Hughes TP. ASH 2023. </a:t>
            </a:r>
            <a:r>
              <a:rPr lang="en-US" altLang="en-US" sz="1200" b="0" dirty="0" err="1">
                <a:solidFill>
                  <a:srgbClr val="455560"/>
                </a:solidFill>
                <a:latin typeface="Calibri" panose="020F0502020204030204" pitchFamily="34" charset="0"/>
                <a:cs typeface="Calibri" panose="020F0502020204030204" pitchFamily="34" charset="0"/>
              </a:rPr>
              <a:t>Abstr</a:t>
            </a:r>
            <a:r>
              <a:rPr lang="en-US" altLang="en-US" sz="1200" b="0" dirty="0">
                <a:solidFill>
                  <a:srgbClr val="455560"/>
                </a:solidFill>
                <a:latin typeface="Calibri" panose="020F0502020204030204" pitchFamily="34" charset="0"/>
                <a:cs typeface="Calibri" panose="020F0502020204030204" pitchFamily="34" charset="0"/>
              </a:rPr>
              <a:t> 866. NCT03578367.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2" name="TextBox 1">
            <a:extLst>
              <a:ext uri="{FF2B5EF4-FFF2-40B4-BE49-F238E27FC236}">
                <a16:creationId xmlns:a16="http://schemas.microsoft.com/office/drawing/2014/main" id="{CCE2798B-4E14-792B-D2B4-7BB6D0EA6593}"/>
              </a:ext>
            </a:extLst>
          </p:cNvPr>
          <p:cNvSpPr txBox="1"/>
          <p:nvPr/>
        </p:nvSpPr>
        <p:spPr bwMode="auto">
          <a:xfrm>
            <a:off x="622448" y="1503796"/>
            <a:ext cx="11039476"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Open-label trial of adults with CP-CML having received imatinib for ≥1 </a:t>
            </a:r>
            <a:r>
              <a:rPr lang="en-US" b="0" dirty="0" err="1">
                <a:solidFill>
                  <a:schemeClr val="bg1"/>
                </a:solidFill>
                <a:latin typeface="Calibri" panose="020F0502020204030204" pitchFamily="34" charset="0"/>
              </a:rPr>
              <a:t>yr</a:t>
            </a:r>
            <a:r>
              <a:rPr lang="en-US" b="0" dirty="0">
                <a:solidFill>
                  <a:schemeClr val="bg1"/>
                </a:solidFill>
                <a:latin typeface="Calibri" panose="020F0502020204030204" pitchFamily="34" charset="0"/>
              </a:rPr>
              <a:t>, </a:t>
            </a:r>
            <a:r>
              <a:rPr lang="en-US" b="0" i="1" dirty="0">
                <a:solidFill>
                  <a:schemeClr val="bg1"/>
                </a:solidFill>
                <a:latin typeface="Calibri" panose="020F0502020204030204" pitchFamily="34" charset="0"/>
              </a:rPr>
              <a:t>BCR::ABL1 </a:t>
            </a:r>
            <a:r>
              <a:rPr lang="en-US" b="0" dirty="0">
                <a:solidFill>
                  <a:schemeClr val="bg1"/>
                </a:solidFill>
                <a:latin typeface="Calibri" panose="020F0502020204030204" pitchFamily="34" charset="0"/>
              </a:rPr>
              <a:t>levels &gt;0.01% IS and ≤1% at randomization, without DMR or treatment failure</a:t>
            </a:r>
          </a:p>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Primary endpoint: MR</a:t>
            </a:r>
            <a:r>
              <a:rPr lang="en-US" b="0" baseline="30000" dirty="0">
                <a:solidFill>
                  <a:schemeClr val="bg1"/>
                </a:solidFill>
                <a:latin typeface="Calibri" panose="020F0502020204030204" pitchFamily="34" charset="0"/>
              </a:rPr>
              <a:t>4.5</a:t>
            </a:r>
            <a:r>
              <a:rPr lang="en-US" b="0" dirty="0">
                <a:solidFill>
                  <a:schemeClr val="bg1"/>
                </a:solidFill>
                <a:latin typeface="Calibri" panose="020F0502020204030204" pitchFamily="34" charset="0"/>
              </a:rPr>
              <a:t> rate at </a:t>
            </a:r>
            <a:r>
              <a:rPr lang="en-US" b="0" dirty="0" err="1">
                <a:solidFill>
                  <a:schemeClr val="bg1"/>
                </a:solidFill>
                <a:latin typeface="Calibri" panose="020F0502020204030204" pitchFamily="34" charset="0"/>
              </a:rPr>
              <a:t>Wk</a:t>
            </a:r>
            <a:r>
              <a:rPr lang="en-US" b="0" dirty="0">
                <a:solidFill>
                  <a:schemeClr val="bg1"/>
                </a:solidFill>
                <a:latin typeface="Calibri" panose="020F0502020204030204" pitchFamily="34" charset="0"/>
              </a:rPr>
              <a:t> 48; patients receiving imatinib not achieving the primary endpoint could cross over to </a:t>
            </a:r>
            <a:r>
              <a:rPr lang="en-US" b="0" dirty="0" err="1">
                <a:solidFill>
                  <a:schemeClr val="bg1"/>
                </a:solidFill>
                <a:latin typeface="Calibri" panose="020F0502020204030204" pitchFamily="34" charset="0"/>
              </a:rPr>
              <a:t>asciminib</a:t>
            </a:r>
            <a:r>
              <a:rPr lang="en-US" b="0" dirty="0">
                <a:solidFill>
                  <a:schemeClr val="bg1"/>
                </a:solidFill>
                <a:latin typeface="Calibri" panose="020F0502020204030204" pitchFamily="34" charset="0"/>
              </a:rPr>
              <a:t> 60 mg + imatinib</a:t>
            </a:r>
          </a:p>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Dosing: </a:t>
            </a:r>
            <a:r>
              <a:rPr lang="en-US" b="0" dirty="0" err="1">
                <a:solidFill>
                  <a:schemeClr val="bg1"/>
                </a:solidFill>
                <a:latin typeface="Calibri" panose="020F0502020204030204" pitchFamily="34" charset="0"/>
              </a:rPr>
              <a:t>Asciminib</a:t>
            </a:r>
            <a:r>
              <a:rPr lang="en-US" b="0" dirty="0">
                <a:solidFill>
                  <a:schemeClr val="bg1"/>
                </a:solidFill>
                <a:latin typeface="Calibri" panose="020F0502020204030204" pitchFamily="34" charset="0"/>
              </a:rPr>
              <a:t> 40 or 60 mg daily; Imatinib 400 mg daily; Nilotinib 300 mg twice daily</a:t>
            </a:r>
          </a:p>
          <a:p>
            <a:pPr marL="285750" indent="-285750" algn="l">
              <a:lnSpc>
                <a:spcPct val="100000"/>
              </a:lnSpc>
              <a:spcBef>
                <a:spcPct val="50000"/>
              </a:spcBef>
              <a:spcAft>
                <a:spcPct val="0"/>
              </a:spcAft>
              <a:buClrTx/>
              <a:buFont typeface="Wingdings" panose="05000000000000000000" pitchFamily="2" charset="2"/>
              <a:buChar char="§"/>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7472054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16B1C-E8F9-42EC-895A-1276CCEBD820}"/>
              </a:ext>
            </a:extLst>
          </p:cNvPr>
          <p:cNvSpPr>
            <a:spLocks noGrp="1"/>
          </p:cNvSpPr>
          <p:nvPr>
            <p:ph type="title"/>
          </p:nvPr>
        </p:nvSpPr>
        <p:spPr/>
        <p:txBody>
          <a:bodyPr/>
          <a:lstStyle/>
          <a:p>
            <a:r>
              <a:rPr lang="en-US" i="1" dirty="0"/>
              <a:t>BCR::ABL1 </a:t>
            </a:r>
            <a:r>
              <a:rPr lang="en-US" dirty="0"/>
              <a:t>Mutations That Eliminate Certain Treatment Options</a:t>
            </a:r>
          </a:p>
        </p:txBody>
      </p:sp>
      <p:sp>
        <p:nvSpPr>
          <p:cNvPr id="4" name="Text Box 15">
            <a:extLst>
              <a:ext uri="{FF2B5EF4-FFF2-40B4-BE49-F238E27FC236}">
                <a16:creationId xmlns:a16="http://schemas.microsoft.com/office/drawing/2014/main" id="{B9948548-C14D-417E-8C23-81A181EB4F0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NCCN. Clinical practice guidelines in oncology: CML. v.2.2024.</a:t>
            </a:r>
            <a:endParaRPr lang="en-US" altLang="en-US" sz="1200" b="0" dirty="0">
              <a:solidFill>
                <a:schemeClr val="bg2"/>
              </a:solidFill>
              <a:latin typeface="Calibri" panose="020F0502020204030204" pitchFamily="34" charset="0"/>
              <a:cs typeface="+mn-cs"/>
            </a:endParaRPr>
          </a:p>
        </p:txBody>
      </p:sp>
      <p:graphicFrame>
        <p:nvGraphicFramePr>
          <p:cNvPr id="12" name="Group 3">
            <a:extLst>
              <a:ext uri="{FF2B5EF4-FFF2-40B4-BE49-F238E27FC236}">
                <a16:creationId xmlns:a16="http://schemas.microsoft.com/office/drawing/2014/main" id="{DDF05F3C-DCEF-4E21-8275-5FF49C9D9F3B}"/>
              </a:ext>
            </a:extLst>
          </p:cNvPr>
          <p:cNvGraphicFramePr>
            <a:graphicFrameLocks/>
          </p:cNvGraphicFramePr>
          <p:nvPr>
            <p:extLst>
              <p:ext uri="{D42A27DB-BD31-4B8C-83A1-F6EECF244321}">
                <p14:modId xmlns:p14="http://schemas.microsoft.com/office/powerpoint/2010/main" val="4170960355"/>
              </p:ext>
            </p:extLst>
          </p:nvPr>
        </p:nvGraphicFramePr>
        <p:xfrm>
          <a:off x="717550" y="1587500"/>
          <a:ext cx="10764653" cy="2377536"/>
        </p:xfrm>
        <a:graphic>
          <a:graphicData uri="http://schemas.openxmlformats.org/drawingml/2006/table">
            <a:tbl>
              <a:tblPr/>
              <a:tblGrid>
                <a:gridCol w="3168298">
                  <a:extLst>
                    <a:ext uri="{9D8B030D-6E8A-4147-A177-3AD203B41FA5}">
                      <a16:colId xmlns:a16="http://schemas.microsoft.com/office/drawing/2014/main" val="3656567115"/>
                    </a:ext>
                  </a:extLst>
                </a:gridCol>
                <a:gridCol w="7596355">
                  <a:extLst>
                    <a:ext uri="{9D8B030D-6E8A-4147-A177-3AD203B41FA5}">
                      <a16:colId xmlns:a16="http://schemas.microsoft.com/office/drawing/2014/main" val="20000"/>
                    </a:ext>
                  </a:extLst>
                </a:gridCol>
              </a:tblGrid>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kern="1200" cap="none" normalizeH="0" baseline="0" dirty="0">
                          <a:ln>
                            <a:noFill/>
                          </a:ln>
                          <a:solidFill>
                            <a:schemeClr val="tx1"/>
                          </a:solidFill>
                          <a:effectLst/>
                          <a:latin typeface="Calibri" panose="020F0502020204030204" pitchFamily="34" charset="0"/>
                          <a:ea typeface="+mn-ea"/>
                          <a:cs typeface="+mn-cs"/>
                        </a:rPr>
                        <a:t>  Contraindicated Mutations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Asciminib</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A337T, P465S, or F359V/I/C</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Bosutinib</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T315I, V299L, G250E, or F317L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Dasatinib</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T315I/A, F317L/V/I/C, or V299L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888072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Nilotinib</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T315I, Y253H, E255K/V, or F359V/C/I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9281691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Ponatinib</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None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3766788"/>
                  </a:ext>
                </a:extLst>
              </a:tr>
            </a:tbl>
          </a:graphicData>
        </a:graphic>
      </p:graphicFrame>
      <p:sp>
        <p:nvSpPr>
          <p:cNvPr id="3" name="TextBox 2">
            <a:extLst>
              <a:ext uri="{FF2B5EF4-FFF2-40B4-BE49-F238E27FC236}">
                <a16:creationId xmlns:a16="http://schemas.microsoft.com/office/drawing/2014/main" id="{69F2A9D7-0966-6790-ECD8-DE1287D7A5AE}"/>
              </a:ext>
            </a:extLst>
          </p:cNvPr>
          <p:cNvSpPr txBox="1"/>
          <p:nvPr/>
        </p:nvSpPr>
        <p:spPr bwMode="auto">
          <a:xfrm>
            <a:off x="609759" y="4211096"/>
            <a:ext cx="529747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Imatinib with many contraindicated mutations</a:t>
            </a:r>
          </a:p>
        </p:txBody>
      </p:sp>
    </p:spTree>
    <p:extLst>
      <p:ext uri="{BB962C8B-B14F-4D97-AF65-F5344CB8AC3E}">
        <p14:creationId xmlns:p14="http://schemas.microsoft.com/office/powerpoint/2010/main" val="9115447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95C74807-6E5C-4DE9-A6BB-BA9A0E23462B}"/>
              </a:ext>
            </a:extLst>
          </p:cNvPr>
          <p:cNvSpPr>
            <a:spLocks noGrp="1"/>
          </p:cNvSpPr>
          <p:nvPr>
            <p:ph type="title"/>
          </p:nvPr>
        </p:nvSpPr>
        <p:spPr/>
        <p:txBody>
          <a:bodyPr/>
          <a:lstStyle/>
          <a:p>
            <a:r>
              <a:rPr lang="en-US" altLang="en-US" dirty="0"/>
              <a:t>Response, PFS With Second-Generation TKIs </a:t>
            </a:r>
            <a:br>
              <a:rPr lang="en-US" altLang="en-US" dirty="0"/>
            </a:br>
            <a:r>
              <a:rPr lang="en-US" altLang="en-US" dirty="0"/>
              <a:t>in Imatinib-Resistant CP-CML</a:t>
            </a:r>
          </a:p>
        </p:txBody>
      </p:sp>
      <p:graphicFrame>
        <p:nvGraphicFramePr>
          <p:cNvPr id="4" name="Content Placeholder 4">
            <a:extLst>
              <a:ext uri="{FF2B5EF4-FFF2-40B4-BE49-F238E27FC236}">
                <a16:creationId xmlns:a16="http://schemas.microsoft.com/office/drawing/2014/main" id="{BF716E94-D480-4782-A66F-A8AD2BD8E288}"/>
              </a:ext>
            </a:extLst>
          </p:cNvPr>
          <p:cNvGraphicFramePr>
            <a:graphicFrameLocks noGrp="1"/>
          </p:cNvGraphicFramePr>
          <p:nvPr>
            <p:ph idx="4294967295"/>
            <p:extLst>
              <p:ext uri="{D42A27DB-BD31-4B8C-83A1-F6EECF244321}">
                <p14:modId xmlns:p14="http://schemas.microsoft.com/office/powerpoint/2010/main" val="1326262273"/>
              </p:ext>
            </p:extLst>
          </p:nvPr>
        </p:nvGraphicFramePr>
        <p:xfrm>
          <a:off x="719138" y="1604963"/>
          <a:ext cx="10763249" cy="2600949"/>
        </p:xfrm>
        <a:graphic>
          <a:graphicData uri="http://schemas.openxmlformats.org/drawingml/2006/table">
            <a:tbl>
              <a:tblPr>
                <a:tableStyleId>{2D5ABB26-0587-4C30-8999-92F81FD0307C}</a:tableStyleId>
              </a:tblPr>
              <a:tblGrid>
                <a:gridCol w="2653367">
                  <a:extLst>
                    <a:ext uri="{9D8B030D-6E8A-4147-A177-3AD203B41FA5}">
                      <a16:colId xmlns:a16="http://schemas.microsoft.com/office/drawing/2014/main" val="20000"/>
                    </a:ext>
                  </a:extLst>
                </a:gridCol>
                <a:gridCol w="1351647">
                  <a:extLst>
                    <a:ext uri="{9D8B030D-6E8A-4147-A177-3AD203B41FA5}">
                      <a16:colId xmlns:a16="http://schemas.microsoft.com/office/drawing/2014/main" val="20001"/>
                    </a:ext>
                  </a:extLst>
                </a:gridCol>
                <a:gridCol w="1351647">
                  <a:extLst>
                    <a:ext uri="{9D8B030D-6E8A-4147-A177-3AD203B41FA5}">
                      <a16:colId xmlns:a16="http://schemas.microsoft.com/office/drawing/2014/main" val="20002"/>
                    </a:ext>
                  </a:extLst>
                </a:gridCol>
                <a:gridCol w="1351647">
                  <a:extLst>
                    <a:ext uri="{9D8B030D-6E8A-4147-A177-3AD203B41FA5}">
                      <a16:colId xmlns:a16="http://schemas.microsoft.com/office/drawing/2014/main" val="20003"/>
                    </a:ext>
                  </a:extLst>
                </a:gridCol>
                <a:gridCol w="1351647">
                  <a:extLst>
                    <a:ext uri="{9D8B030D-6E8A-4147-A177-3AD203B41FA5}">
                      <a16:colId xmlns:a16="http://schemas.microsoft.com/office/drawing/2014/main" val="20004"/>
                    </a:ext>
                  </a:extLst>
                </a:gridCol>
                <a:gridCol w="1351647">
                  <a:extLst>
                    <a:ext uri="{9D8B030D-6E8A-4147-A177-3AD203B41FA5}">
                      <a16:colId xmlns:a16="http://schemas.microsoft.com/office/drawing/2014/main" val="20005"/>
                    </a:ext>
                  </a:extLst>
                </a:gridCol>
                <a:gridCol w="1351647">
                  <a:extLst>
                    <a:ext uri="{9D8B030D-6E8A-4147-A177-3AD203B41FA5}">
                      <a16:colId xmlns:a16="http://schemas.microsoft.com/office/drawing/2014/main" val="2731981563"/>
                    </a:ext>
                  </a:extLst>
                </a:gridCol>
              </a:tblGrid>
              <a:tr h="323504">
                <a:tc>
                  <a:txBody>
                    <a:bodyPr/>
                    <a:lstStyle/>
                    <a:p>
                      <a:pPr marL="0" marR="0" lvl="0" indent="0" algn="l" defTabSz="457200" rtl="0" eaLnBrk="1" fontAlgn="base" latinLnBrk="0" hangingPunct="1">
                        <a:lnSpc>
                          <a:spcPct val="100000"/>
                        </a:lnSpc>
                        <a:spcBef>
                          <a:spcPts val="600"/>
                        </a:spcBef>
                        <a:spcAft>
                          <a:spcPct val="0"/>
                        </a:spcAft>
                        <a:buClrTx/>
                        <a:buSzTx/>
                        <a:buFontTx/>
                        <a:buNone/>
                        <a:tabLst/>
                      </a:pPr>
                      <a:r>
                        <a:rPr kumimoji="0" lang="en-US" sz="2000" b="1" u="none" strike="noStrike" cap="none" normalizeH="0" baseline="0" dirty="0">
                          <a:ln>
                            <a:noFill/>
                          </a:ln>
                          <a:solidFill>
                            <a:schemeClr val="tx1"/>
                          </a:solidFill>
                          <a:effectLst/>
                          <a:latin typeface="Calibri" panose="020F0502020204030204" pitchFamily="34" charset="0"/>
                          <a:cs typeface="Calibri" panose="020F0502020204030204" pitchFamily="34" charset="0"/>
                        </a:rPr>
                        <a:t>TKI</a:t>
                      </a:r>
                      <a:endParaRPr kumimoji="0" lang="en-US" sz="20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1"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Dasatinib</a:t>
                      </a:r>
                      <a:endParaRPr kumimoji="0" lang="en-US" sz="20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457200" rtl="0" eaLnBrk="1" fontAlgn="base" latinLnBrk="0" hangingPunct="1">
                        <a:lnSpc>
                          <a:spcPct val="100000"/>
                        </a:lnSpc>
                        <a:spcBef>
                          <a:spcPts val="600"/>
                        </a:spcBef>
                        <a:spcAft>
                          <a:spcPct val="0"/>
                        </a:spcAft>
                        <a:buClrTx/>
                        <a:buSzTx/>
                        <a:buFontTx/>
                        <a:buNone/>
                        <a:tabLst/>
                      </a:pPr>
                      <a:endParaRPr kumimoji="0" lang="en-US" sz="2000" b="1" i="0" u="none" strike="noStrike" cap="none" normalizeH="0" baseline="0" dirty="0">
                        <a:ln>
                          <a:noFill/>
                        </a:ln>
                        <a:solidFill>
                          <a:srgbClr val="FFFFFF"/>
                        </a:solidFill>
                        <a:effectLst/>
                        <a:latin typeface="+mn-lt"/>
                        <a:ea typeface="Calibri" pitchFamily="34"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1" u="none" strike="noStrike" cap="none" normalizeH="0" baseline="0" dirty="0">
                          <a:ln>
                            <a:noFill/>
                          </a:ln>
                          <a:solidFill>
                            <a:schemeClr val="tx1"/>
                          </a:solidFill>
                          <a:effectLst/>
                          <a:latin typeface="Calibri" panose="020F0502020204030204" pitchFamily="34" charset="0"/>
                          <a:cs typeface="Calibri" panose="020F0502020204030204" pitchFamily="34" charset="0"/>
                        </a:rPr>
                        <a:t>Nilotinib</a:t>
                      </a:r>
                      <a:endParaRPr kumimoji="0" lang="en-US" sz="20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457200" rtl="0" eaLnBrk="1" fontAlgn="base" latinLnBrk="0" hangingPunct="1">
                        <a:lnSpc>
                          <a:spcPct val="100000"/>
                        </a:lnSpc>
                        <a:spcBef>
                          <a:spcPts val="600"/>
                        </a:spcBef>
                        <a:spcAft>
                          <a:spcPct val="0"/>
                        </a:spcAft>
                        <a:buClrTx/>
                        <a:buSzTx/>
                        <a:buFontTx/>
                        <a:buNone/>
                        <a:tabLst/>
                      </a:pPr>
                      <a:endParaRPr kumimoji="0" lang="en-US" sz="2000" b="1" i="0" u="none" strike="noStrike" cap="none" normalizeH="0" baseline="0" dirty="0">
                        <a:ln>
                          <a:noFill/>
                        </a:ln>
                        <a:solidFill>
                          <a:srgbClr val="FFFFFF"/>
                        </a:solidFill>
                        <a:effectLst/>
                        <a:latin typeface="+mn-lt"/>
                        <a:ea typeface="Calibri" pitchFamily="34" charset="0"/>
                      </a:endParaRPr>
                    </a:p>
                  </a:txBody>
                  <a:tcPr marL="68580" marR="68580" marT="0" marB="0" anchor="b"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1" u="none" strike="noStrike" cap="none" normalizeH="0" baseline="0" dirty="0">
                          <a:ln>
                            <a:noFill/>
                          </a:ln>
                          <a:solidFill>
                            <a:schemeClr val="tx1"/>
                          </a:solidFill>
                          <a:effectLst/>
                          <a:latin typeface="Calibri" panose="020F0502020204030204" pitchFamily="34" charset="0"/>
                          <a:cs typeface="Calibri" panose="020F0502020204030204" pitchFamily="34" charset="0"/>
                        </a:rPr>
                        <a:t>Bosutinib</a:t>
                      </a:r>
                      <a:endParaRPr kumimoji="0" lang="en-US" sz="20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457200" rtl="0" eaLnBrk="1" fontAlgn="base" latinLnBrk="0" hangingPunct="1">
                        <a:lnSpc>
                          <a:spcPct val="100000"/>
                        </a:lnSpc>
                        <a:spcBef>
                          <a:spcPts val="600"/>
                        </a:spcBef>
                        <a:spcAft>
                          <a:spcPct val="0"/>
                        </a:spcAft>
                        <a:buClrTx/>
                        <a:buSzTx/>
                        <a:buFontTx/>
                        <a:buNone/>
                        <a:tabLst/>
                      </a:pPr>
                      <a:endParaRPr kumimoji="0" lang="en-US" sz="2400" b="1" i="0" u="none" strike="noStrike" cap="none" normalizeH="0" baseline="0" dirty="0">
                        <a:ln>
                          <a:noFill/>
                        </a:ln>
                        <a:solidFill>
                          <a:schemeClr val="tx1"/>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333569">
                <a:tc>
                  <a:txBody>
                    <a:bodyPr/>
                    <a:lstStyle/>
                    <a:p>
                      <a:pPr marL="0" marR="0" lvl="0" indent="0" algn="l" defTabSz="457200" rtl="0" eaLnBrk="1" fontAlgn="base" latinLnBrk="0" hangingPunct="1">
                        <a:lnSpc>
                          <a:spcPct val="100000"/>
                        </a:lnSpc>
                        <a:spcBef>
                          <a:spcPts val="600"/>
                        </a:spcBef>
                        <a:spcAft>
                          <a:spcPct val="0"/>
                        </a:spcAft>
                        <a:buClrTx/>
                        <a:buSzTx/>
                        <a:buFontTx/>
                        <a:buNone/>
                        <a:tabLst/>
                      </a:pPr>
                      <a:r>
                        <a:rPr kumimoji="0" lang="en-US" sz="20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Follow-up, yr</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a:t>
                      </a:r>
                      <a:r>
                        <a:rPr kumimoji="0" lang="en-US" sz="2000" b="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1,2</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a:t>
                      </a:r>
                      <a:r>
                        <a:rPr kumimoji="0" lang="en-US" sz="2000" b="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†3</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defRPr/>
                      </a:pPr>
                      <a:r>
                        <a:rPr kumimoji="0" lang="en-US" sz="20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a:t>
                      </a:r>
                      <a:r>
                        <a:rPr kumimoji="0" lang="en-US" sz="2000" b="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4</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a:t>
                      </a:r>
                      <a:r>
                        <a:rPr kumimoji="0" lang="en-US" sz="2000" b="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5</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defRPr/>
                      </a:pPr>
                      <a:r>
                        <a:rPr kumimoji="0" lang="en-US" sz="20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a:t>
                      </a:r>
                      <a:r>
                        <a:rPr kumimoji="0" lang="en-US" sz="2000" b="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6</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defRPr/>
                      </a:pPr>
                      <a:r>
                        <a:rPr kumimoji="0" lang="en-US" sz="2000" b="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a:t>
                      </a:r>
                      <a:r>
                        <a:rPr kumimoji="0" lang="en-US" sz="2000" b="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7</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333569">
                <a:tc>
                  <a:txBody>
                    <a:bodyPr/>
                    <a:lstStyle/>
                    <a:p>
                      <a:pPr marL="0" marR="0" lvl="0" indent="0" algn="l"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Patients, N</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167</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167</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226</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321</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200</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284</a:t>
                      </a: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575639">
                <a:tc>
                  <a:txBody>
                    <a:bodyPr/>
                    <a:lstStyle/>
                    <a:p>
                      <a:pPr marL="0" marR="0" lvl="0" indent="0" algn="l"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Discontinued, n (%)</a:t>
                      </a: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NR</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114 </a:t>
                      </a:r>
                      <a:b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(69)</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197/321</a:t>
                      </a:r>
                      <a:r>
                        <a:rPr kumimoji="0" lang="en-US" sz="2000" b="0" i="0" u="none" strike="noStrike" cap="none" normalizeH="0" baseline="3000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a:t>
                      </a: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 (61)</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224 </a:t>
                      </a:r>
                      <a:b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(70)</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108 </a:t>
                      </a:r>
                      <a:b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(51)</a:t>
                      </a: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169 </a:t>
                      </a:r>
                    </a:p>
                    <a:p>
                      <a:pPr marL="0" marR="0" lvl="0" indent="0" algn="ctr" defTabSz="4572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(60)</a:t>
                      </a: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333569">
                <a:tc>
                  <a:txBody>
                    <a:bodyPr/>
                    <a:lstStyle/>
                    <a:p>
                      <a:pPr marL="0" marR="0" lvl="0" indent="0" algn="l"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MCyR, %</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63</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NR</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56</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59</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58</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60</a:t>
                      </a: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333569">
                <a:tc>
                  <a:txBody>
                    <a:bodyPr/>
                    <a:lstStyle/>
                    <a:p>
                      <a:pPr marL="0" marR="0" lvl="0" indent="0" algn="l"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CCyR, %</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50</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NR</a:t>
                      </a: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41</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45</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46</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50</a:t>
                      </a: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333569">
                <a:tc>
                  <a:txBody>
                    <a:bodyPr/>
                    <a:lstStyle/>
                    <a:p>
                      <a:pPr marL="0" marR="0" lvl="0" indent="0" algn="l"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PFS, %</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80</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49</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64</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57</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85</a:t>
                      </a:r>
                      <a:r>
                        <a:rPr lang="en-US" altLang="en-US" sz="2000" b="0" baseline="30000" dirty="0">
                          <a:solidFill>
                            <a:schemeClr val="bg2">
                              <a:lumMod val="10000"/>
                            </a:schemeClr>
                          </a:solidFill>
                          <a:latin typeface="Calibri" panose="020F0502020204030204" pitchFamily="34" charset="0"/>
                          <a:cs typeface="Calibri" panose="020F0502020204030204" pitchFamily="34"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endParaRP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ts val="600"/>
                        </a:spcBef>
                        <a:spcAft>
                          <a:spcPct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ea typeface="Calibri" pitchFamily="34" charset="0"/>
                          <a:cs typeface="Calibri" panose="020F0502020204030204" pitchFamily="34" charset="0"/>
                        </a:rPr>
                        <a:t>81</a:t>
                      </a:r>
                    </a:p>
                  </a:txBody>
                  <a:tcPr marL="68569" marR="68569" marT="0" marB="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bl>
          </a:graphicData>
        </a:graphic>
      </p:graphicFrame>
      <p:sp>
        <p:nvSpPr>
          <p:cNvPr id="5" name="TextBox 5">
            <a:extLst>
              <a:ext uri="{FF2B5EF4-FFF2-40B4-BE49-F238E27FC236}">
                <a16:creationId xmlns:a16="http://schemas.microsoft.com/office/drawing/2014/main" id="{5E536A48-A917-4FAA-A5AC-49DF87CD37D9}"/>
              </a:ext>
            </a:extLst>
          </p:cNvPr>
          <p:cNvSpPr txBox="1">
            <a:spLocks noChangeArrowheads="1"/>
          </p:cNvSpPr>
          <p:nvPr/>
        </p:nvSpPr>
        <p:spPr bwMode="auto">
          <a:xfrm>
            <a:off x="719138" y="4221425"/>
            <a:ext cx="33972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99CCFF"/>
              </a:buClr>
              <a:buSzPct val="125000"/>
              <a:buChar char="•"/>
              <a:defRPr sz="3600" b="1">
                <a:solidFill>
                  <a:schemeClr val="bg1"/>
                </a:solidFill>
                <a:latin typeface="Arial" pitchFamily="34" charset="0"/>
              </a:defRPr>
            </a:lvl1pPr>
            <a:lvl2pPr marL="742950" indent="-285750" eaLnBrk="0" hangingPunct="0">
              <a:spcBef>
                <a:spcPct val="20000"/>
              </a:spcBef>
              <a:buClr>
                <a:srgbClr val="99CCFF"/>
              </a:buClr>
              <a:buSzPct val="125000"/>
              <a:buChar char="–"/>
              <a:defRPr sz="3600" b="1">
                <a:solidFill>
                  <a:schemeClr val="bg1"/>
                </a:solidFill>
                <a:latin typeface="Arial" pitchFamily="34" charset="0"/>
              </a:defRPr>
            </a:lvl2pPr>
            <a:lvl3pPr marL="1143000" indent="-228600" eaLnBrk="0" hangingPunct="0">
              <a:spcBef>
                <a:spcPct val="20000"/>
              </a:spcBef>
              <a:buClr>
                <a:srgbClr val="99CCFF"/>
              </a:buClr>
              <a:buSzPct val="125000"/>
              <a:buChar char="•"/>
              <a:defRPr sz="3600" b="1">
                <a:solidFill>
                  <a:schemeClr val="bg1"/>
                </a:solidFill>
                <a:latin typeface="Arial" pitchFamily="34" charset="0"/>
              </a:defRPr>
            </a:lvl3pPr>
            <a:lvl4pPr marL="1600200" indent="-228600" eaLnBrk="0" hangingPunct="0">
              <a:spcBef>
                <a:spcPct val="20000"/>
              </a:spcBef>
              <a:buClr>
                <a:srgbClr val="99CCFF"/>
              </a:buClr>
              <a:buSzPct val="125000"/>
              <a:buChar char="–"/>
              <a:defRPr sz="3600" b="1">
                <a:solidFill>
                  <a:schemeClr val="bg1"/>
                </a:solidFill>
                <a:latin typeface="Arial" pitchFamily="34" charset="0"/>
              </a:defRPr>
            </a:lvl4pPr>
            <a:lvl5pPr marL="2057400" indent="-228600" eaLnBrk="0" hangingPunct="0">
              <a:spcBef>
                <a:spcPct val="20000"/>
              </a:spcBef>
              <a:buClr>
                <a:srgbClr val="99CCFF"/>
              </a:buClr>
              <a:buSzPct val="125000"/>
              <a:buChar char="»"/>
              <a:defRPr sz="3600" b="1">
                <a:solidFill>
                  <a:schemeClr val="bg1"/>
                </a:solidFill>
                <a:latin typeface="Arial" pitchFamily="34" charset="0"/>
              </a:defRPr>
            </a:lvl5pPr>
            <a:lvl6pPr marL="2514600" indent="-228600" eaLnBrk="0" fontAlgn="base" hangingPunct="0">
              <a:spcBef>
                <a:spcPct val="20000"/>
              </a:spcBef>
              <a:spcAft>
                <a:spcPct val="0"/>
              </a:spcAft>
              <a:buClr>
                <a:srgbClr val="99CCFF"/>
              </a:buClr>
              <a:buSzPct val="125000"/>
              <a:buChar char="»"/>
              <a:defRPr sz="3600" b="1">
                <a:solidFill>
                  <a:schemeClr val="bg1"/>
                </a:solidFill>
                <a:latin typeface="Arial" pitchFamily="34" charset="0"/>
              </a:defRPr>
            </a:lvl6pPr>
            <a:lvl7pPr marL="2971800" indent="-228600" eaLnBrk="0" fontAlgn="base" hangingPunct="0">
              <a:spcBef>
                <a:spcPct val="20000"/>
              </a:spcBef>
              <a:spcAft>
                <a:spcPct val="0"/>
              </a:spcAft>
              <a:buClr>
                <a:srgbClr val="99CCFF"/>
              </a:buClr>
              <a:buSzPct val="125000"/>
              <a:buChar char="»"/>
              <a:defRPr sz="3600" b="1">
                <a:solidFill>
                  <a:schemeClr val="bg1"/>
                </a:solidFill>
                <a:latin typeface="Arial" pitchFamily="34" charset="0"/>
              </a:defRPr>
            </a:lvl7pPr>
            <a:lvl8pPr marL="3429000" indent="-228600" eaLnBrk="0" fontAlgn="base" hangingPunct="0">
              <a:spcBef>
                <a:spcPct val="20000"/>
              </a:spcBef>
              <a:spcAft>
                <a:spcPct val="0"/>
              </a:spcAft>
              <a:buClr>
                <a:srgbClr val="99CCFF"/>
              </a:buClr>
              <a:buSzPct val="125000"/>
              <a:buChar char="»"/>
              <a:defRPr sz="3600" b="1">
                <a:solidFill>
                  <a:schemeClr val="bg1"/>
                </a:solidFill>
                <a:latin typeface="Arial" pitchFamily="34" charset="0"/>
              </a:defRPr>
            </a:lvl8pPr>
            <a:lvl9pPr marL="3886200" indent="-228600" eaLnBrk="0" fontAlgn="base" hangingPunct="0">
              <a:spcBef>
                <a:spcPct val="20000"/>
              </a:spcBef>
              <a:spcAft>
                <a:spcPct val="0"/>
              </a:spcAft>
              <a:buClr>
                <a:srgbClr val="99CCFF"/>
              </a:buClr>
              <a:buSzPct val="125000"/>
              <a:buChar char="»"/>
              <a:defRPr sz="3600" b="1">
                <a:solidFill>
                  <a:schemeClr val="bg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Minimum follow-up.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Data lock.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Includes imatinib-intolerant patients.</a:t>
            </a:r>
          </a:p>
        </p:txBody>
      </p:sp>
      <p:sp>
        <p:nvSpPr>
          <p:cNvPr id="16429" name="Rectangle 1">
            <a:extLst>
              <a:ext uri="{FF2B5EF4-FFF2-40B4-BE49-F238E27FC236}">
                <a16:creationId xmlns:a16="http://schemas.microsoft.com/office/drawing/2014/main" id="{29BFC5DA-25C5-403D-A451-4290A32E76BA}"/>
              </a:ext>
            </a:extLst>
          </p:cNvPr>
          <p:cNvSpPr>
            <a:spLocks noChangeArrowheads="1"/>
          </p:cNvSpPr>
          <p:nvPr/>
        </p:nvSpPr>
        <p:spPr bwMode="auto">
          <a:xfrm>
            <a:off x="433387" y="6005089"/>
            <a:ext cx="88469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Dasatinib PI. 2. Shah. J Clin Oncol. 2010;28:15s. 3. Shah. Blood. 2014;123:2317. 4.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Kantarjian. Blood. 2011;117:1141. </a:t>
            </a:r>
            <a:b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b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5. Giles. Leukemia. 2013;27:107. 6.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Gambacorti-Passerini. Am J Hematol. 2014;89:732.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7. Gambacorti-Passerini. Haematologica. 2018;103:1298.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95C74807-6E5C-4DE9-A6BB-BA9A0E23462B}"/>
              </a:ext>
            </a:extLst>
          </p:cNvPr>
          <p:cNvSpPr>
            <a:spLocks noGrp="1"/>
          </p:cNvSpPr>
          <p:nvPr>
            <p:ph type="title"/>
          </p:nvPr>
        </p:nvSpPr>
        <p:spPr/>
        <p:txBody>
          <a:bodyPr/>
          <a:lstStyle/>
          <a:p>
            <a:r>
              <a:rPr lang="en-US" altLang="en-US" dirty="0"/>
              <a:t>Treatment of TKI Resistant CML </a:t>
            </a:r>
          </a:p>
        </p:txBody>
      </p:sp>
      <p:graphicFrame>
        <p:nvGraphicFramePr>
          <p:cNvPr id="4" name="Content Placeholder 4">
            <a:extLst>
              <a:ext uri="{FF2B5EF4-FFF2-40B4-BE49-F238E27FC236}">
                <a16:creationId xmlns:a16="http://schemas.microsoft.com/office/drawing/2014/main" id="{BF716E94-D480-4782-A66F-A8AD2BD8E288}"/>
              </a:ext>
            </a:extLst>
          </p:cNvPr>
          <p:cNvGraphicFramePr>
            <a:graphicFrameLocks noGrp="1"/>
          </p:cNvGraphicFramePr>
          <p:nvPr>
            <p:ph idx="4294967295"/>
            <p:extLst>
              <p:ext uri="{D42A27DB-BD31-4B8C-83A1-F6EECF244321}">
                <p14:modId xmlns:p14="http://schemas.microsoft.com/office/powerpoint/2010/main" val="214661845"/>
              </p:ext>
            </p:extLst>
          </p:nvPr>
        </p:nvGraphicFramePr>
        <p:xfrm>
          <a:off x="717550" y="1600200"/>
          <a:ext cx="5002958" cy="3720700"/>
        </p:xfrm>
        <a:graphic>
          <a:graphicData uri="http://schemas.openxmlformats.org/drawingml/2006/table">
            <a:tbl>
              <a:tblPr>
                <a:tableStyleId>{2D5ABB26-0587-4C30-8999-92F81FD0307C}</a:tableStyleId>
              </a:tblPr>
              <a:tblGrid>
                <a:gridCol w="1232160">
                  <a:extLst>
                    <a:ext uri="{9D8B030D-6E8A-4147-A177-3AD203B41FA5}">
                      <a16:colId xmlns:a16="http://schemas.microsoft.com/office/drawing/2014/main" val="20000"/>
                    </a:ext>
                  </a:extLst>
                </a:gridCol>
                <a:gridCol w="3770798">
                  <a:extLst>
                    <a:ext uri="{9D8B030D-6E8A-4147-A177-3AD203B41FA5}">
                      <a16:colId xmlns:a16="http://schemas.microsoft.com/office/drawing/2014/main" val="20001"/>
                    </a:ext>
                  </a:extLst>
                </a:gridCol>
              </a:tblGrid>
              <a:tr h="415644">
                <a:tc>
                  <a:txBody>
                    <a:bodyPr/>
                    <a:lstStyle/>
                    <a:p>
                      <a:pPr marL="0" marR="0">
                        <a:spcBef>
                          <a:spcPts val="0"/>
                        </a:spcBef>
                        <a:spcAft>
                          <a:spcPts val="0"/>
                        </a:spcAft>
                      </a:pPr>
                      <a:r>
                        <a:rPr kumimoji="0" lang="en-US" sz="1800" b="1"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Frontline TKI</a:t>
                      </a:r>
                      <a:endParaRPr kumimoji="0" lang="en-US" sz="1800" b="1" u="none" strike="noStrike" kern="1200" cap="none" normalizeH="0" baseline="30000" dirty="0">
                        <a:ln>
                          <a:noFill/>
                        </a:ln>
                        <a:solidFill>
                          <a:schemeClr val="tx1"/>
                        </a:solidFill>
                        <a:effectLst/>
                        <a:latin typeface="Calibri" panose="020F0502020204030204" pitchFamily="34" charset="0"/>
                        <a:ea typeface="+mn-ea"/>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spcBef>
                          <a:spcPts val="0"/>
                        </a:spcBef>
                        <a:spcAft>
                          <a:spcPts val="0"/>
                        </a:spcAft>
                      </a:pPr>
                      <a:r>
                        <a:rPr kumimoji="0" lang="en-US" sz="1800" b="1"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Second-line TKI</a:t>
                      </a:r>
                      <a:r>
                        <a:rPr kumimoji="0" lang="en-US" sz="1800" b="1" u="none" strike="noStrike" kern="1200" cap="none" normalizeH="0" baseline="30000" dirty="0">
                          <a:ln>
                            <a:noFill/>
                          </a:ln>
                          <a:solidFill>
                            <a:schemeClr val="tx1"/>
                          </a:solidFill>
                          <a:effectLst/>
                          <a:latin typeface="Calibri" panose="020F0502020204030204" pitchFamily="34" charset="0"/>
                          <a:ea typeface="+mn-ea"/>
                          <a:cs typeface="Calibri" panose="020F0502020204030204" pitchFamily="34" charset="0"/>
                        </a:rPr>
                        <a:t>*</a:t>
                      </a: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057353">
                <a:tc>
                  <a:txBody>
                    <a:bodyPr/>
                    <a:lstStyle/>
                    <a:p>
                      <a:pPr marL="0" marR="0">
                        <a:spcBef>
                          <a:spcPts val="0"/>
                        </a:spcBef>
                        <a:spcAft>
                          <a:spcPts val="0"/>
                        </a:spcAft>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Imatinib </a:t>
                      </a:r>
                    </a:p>
                  </a:txBody>
                  <a:tcPr marL="68580" marR="6858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spcBef>
                          <a:spcPts val="0"/>
                        </a:spcBef>
                        <a:spcAft>
                          <a:spcPts val="0"/>
                        </a:spcAft>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Dasatinib </a:t>
                      </a:r>
                    </a:p>
                    <a:p>
                      <a:pPr marL="0" marR="0">
                        <a:spcBef>
                          <a:spcPts val="0"/>
                        </a:spcBef>
                        <a:spcAft>
                          <a:spcPts val="0"/>
                        </a:spcAft>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Bosutinib </a:t>
                      </a:r>
                    </a:p>
                    <a:p>
                      <a:pPr marL="0" marR="0">
                        <a:spcBef>
                          <a:spcPts val="0"/>
                        </a:spcBef>
                        <a:spcAft>
                          <a:spcPts val="0"/>
                        </a:spcAft>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Nilotinib </a:t>
                      </a: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2114707">
                <a:tc>
                  <a:txBody>
                    <a:bodyPr/>
                    <a:lstStyle/>
                    <a:p>
                      <a:pPr marL="0" marR="0">
                        <a:spcBef>
                          <a:spcPts val="0"/>
                        </a:spcBef>
                        <a:spcAft>
                          <a:spcPts val="0"/>
                        </a:spcAft>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Dasatinib </a:t>
                      </a:r>
                    </a:p>
                    <a:p>
                      <a:pPr marL="0" marR="0">
                        <a:spcBef>
                          <a:spcPts val="0"/>
                        </a:spcBef>
                        <a:spcAft>
                          <a:spcPts val="0"/>
                        </a:spcAft>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Bosutinib</a:t>
                      </a:r>
                    </a:p>
                    <a:p>
                      <a:pPr marL="0" marR="0">
                        <a:spcBef>
                          <a:spcPts val="0"/>
                        </a:spcBef>
                        <a:spcAft>
                          <a:spcPts val="0"/>
                        </a:spcAft>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Nilotinib</a:t>
                      </a:r>
                    </a:p>
                    <a:p>
                      <a:pPr marL="0" marR="0">
                        <a:lnSpc>
                          <a:spcPct val="150000"/>
                        </a:lnSpc>
                        <a:spcBef>
                          <a:spcPts val="0"/>
                        </a:spcBef>
                        <a:spcAft>
                          <a:spcPts val="0"/>
                        </a:spcAft>
                      </a:pPr>
                      <a:endPar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spcBef>
                          <a:spcPts val="0"/>
                        </a:spcBef>
                        <a:spcAft>
                          <a:spcPts val="0"/>
                        </a:spcAft>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Second-generation TKIs according to </a:t>
                      </a:r>
                      <a:r>
                        <a:rPr kumimoji="0" lang="en-US" sz="1800" i="1"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ABL1</a:t>
                      </a: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 kinase domain mutations</a:t>
                      </a:r>
                      <a:r>
                        <a:rPr kumimoji="0" lang="en-US"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 </a:t>
                      </a:r>
                    </a:p>
                    <a:p>
                      <a:pPr marL="0" marR="0">
                        <a:spcBef>
                          <a:spcPts val="0"/>
                        </a:spcBef>
                        <a:spcAft>
                          <a:spcPts val="0"/>
                        </a:spcAft>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Ponatinib </a:t>
                      </a:r>
                    </a:p>
                    <a:p>
                      <a:pPr marL="285750" marR="0" indent="-285750">
                        <a:spcBef>
                          <a:spcPts val="0"/>
                        </a:spcBef>
                        <a:spcAft>
                          <a:spcPts val="0"/>
                        </a:spcAft>
                        <a:buFont typeface="Wingdings" panose="05000000000000000000" pitchFamily="2" charset="2"/>
                        <a:buChar char="§"/>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45 mg/d if </a:t>
                      </a:r>
                      <a:r>
                        <a:rPr kumimoji="0" lang="en-US" sz="1800" i="1"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T315I</a:t>
                      </a:r>
                    </a:p>
                    <a:p>
                      <a:pPr marL="285750" marR="0" indent="-285750">
                        <a:spcBef>
                          <a:spcPts val="0"/>
                        </a:spcBef>
                        <a:spcAft>
                          <a:spcPts val="0"/>
                        </a:spcAft>
                        <a:buFont typeface="Wingdings" panose="05000000000000000000" pitchFamily="2" charset="2"/>
                        <a:buChar char="§"/>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30 mg/d if non-</a:t>
                      </a:r>
                      <a:r>
                        <a:rPr kumimoji="0" lang="en-US" sz="1800" i="1"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T315I</a:t>
                      </a:r>
                    </a:p>
                    <a:p>
                      <a:pPr marL="285750" marR="0" indent="-285750">
                        <a:spcBef>
                          <a:spcPts val="0"/>
                        </a:spcBef>
                        <a:spcAft>
                          <a:spcPts val="0"/>
                        </a:spcAft>
                        <a:buFont typeface="Wingdings" panose="05000000000000000000" pitchFamily="2" charset="2"/>
                        <a:buChar char="§"/>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15 mg/d once </a:t>
                      </a:r>
                      <a:r>
                        <a:rPr kumimoji="0" lang="en-US" sz="1800" i="1"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BCR::ABL1</a:t>
                      </a:r>
                      <a:r>
                        <a:rPr kumimoji="0" lang="en-US" sz="1800" u="none" strike="noStrike" kern="1200" cap="none" normalizeH="0" baseline="30000" dirty="0">
                          <a:ln>
                            <a:noFill/>
                          </a:ln>
                          <a:solidFill>
                            <a:schemeClr val="bg2">
                              <a:lumMod val="10000"/>
                            </a:schemeClr>
                          </a:solidFill>
                          <a:effectLst/>
                          <a:latin typeface="Calibri" panose="020F0502020204030204" pitchFamily="34" charset="0"/>
                          <a:ea typeface="+mn-ea"/>
                          <a:cs typeface="Calibri" panose="020F0502020204030204" pitchFamily="34" charset="0"/>
                        </a:rPr>
                        <a:t>IS</a:t>
                      </a: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 ≤1% </a:t>
                      </a: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5" name="TextBox 5">
            <a:extLst>
              <a:ext uri="{FF2B5EF4-FFF2-40B4-BE49-F238E27FC236}">
                <a16:creationId xmlns:a16="http://schemas.microsoft.com/office/drawing/2014/main" id="{5E536A48-A917-4FAA-A5AC-49DF87CD37D9}"/>
              </a:ext>
            </a:extLst>
          </p:cNvPr>
          <p:cNvSpPr txBox="1">
            <a:spLocks noChangeArrowheads="1"/>
          </p:cNvSpPr>
          <p:nvPr/>
        </p:nvSpPr>
        <p:spPr bwMode="auto">
          <a:xfrm>
            <a:off x="605790" y="5281110"/>
            <a:ext cx="512709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99CCFF"/>
              </a:buClr>
              <a:buSzPct val="125000"/>
              <a:buChar char="•"/>
              <a:defRPr sz="3600" b="1">
                <a:solidFill>
                  <a:schemeClr val="bg1"/>
                </a:solidFill>
                <a:latin typeface="Arial" pitchFamily="34" charset="0"/>
              </a:defRPr>
            </a:lvl1pPr>
            <a:lvl2pPr marL="742950" indent="-285750" eaLnBrk="0" hangingPunct="0">
              <a:spcBef>
                <a:spcPct val="20000"/>
              </a:spcBef>
              <a:buClr>
                <a:srgbClr val="99CCFF"/>
              </a:buClr>
              <a:buSzPct val="125000"/>
              <a:buChar char="–"/>
              <a:defRPr sz="3600" b="1">
                <a:solidFill>
                  <a:schemeClr val="bg1"/>
                </a:solidFill>
                <a:latin typeface="Arial" pitchFamily="34" charset="0"/>
              </a:defRPr>
            </a:lvl2pPr>
            <a:lvl3pPr marL="1143000" indent="-228600" eaLnBrk="0" hangingPunct="0">
              <a:spcBef>
                <a:spcPct val="20000"/>
              </a:spcBef>
              <a:buClr>
                <a:srgbClr val="99CCFF"/>
              </a:buClr>
              <a:buSzPct val="125000"/>
              <a:buChar char="•"/>
              <a:defRPr sz="3600" b="1">
                <a:solidFill>
                  <a:schemeClr val="bg1"/>
                </a:solidFill>
                <a:latin typeface="Arial" pitchFamily="34" charset="0"/>
              </a:defRPr>
            </a:lvl3pPr>
            <a:lvl4pPr marL="1600200" indent="-228600" eaLnBrk="0" hangingPunct="0">
              <a:spcBef>
                <a:spcPct val="20000"/>
              </a:spcBef>
              <a:buClr>
                <a:srgbClr val="99CCFF"/>
              </a:buClr>
              <a:buSzPct val="125000"/>
              <a:buChar char="–"/>
              <a:defRPr sz="3600" b="1">
                <a:solidFill>
                  <a:schemeClr val="bg1"/>
                </a:solidFill>
                <a:latin typeface="Arial" pitchFamily="34" charset="0"/>
              </a:defRPr>
            </a:lvl4pPr>
            <a:lvl5pPr marL="2057400" indent="-228600" eaLnBrk="0" hangingPunct="0">
              <a:spcBef>
                <a:spcPct val="20000"/>
              </a:spcBef>
              <a:buClr>
                <a:srgbClr val="99CCFF"/>
              </a:buClr>
              <a:buSzPct val="125000"/>
              <a:buChar char="»"/>
              <a:defRPr sz="3600" b="1">
                <a:solidFill>
                  <a:schemeClr val="bg1"/>
                </a:solidFill>
                <a:latin typeface="Arial" pitchFamily="34" charset="0"/>
              </a:defRPr>
            </a:lvl5pPr>
            <a:lvl6pPr marL="2514600" indent="-228600" eaLnBrk="0" fontAlgn="base" hangingPunct="0">
              <a:spcBef>
                <a:spcPct val="20000"/>
              </a:spcBef>
              <a:spcAft>
                <a:spcPct val="0"/>
              </a:spcAft>
              <a:buClr>
                <a:srgbClr val="99CCFF"/>
              </a:buClr>
              <a:buSzPct val="125000"/>
              <a:buChar char="»"/>
              <a:defRPr sz="3600" b="1">
                <a:solidFill>
                  <a:schemeClr val="bg1"/>
                </a:solidFill>
                <a:latin typeface="Arial" pitchFamily="34" charset="0"/>
              </a:defRPr>
            </a:lvl6pPr>
            <a:lvl7pPr marL="2971800" indent="-228600" eaLnBrk="0" fontAlgn="base" hangingPunct="0">
              <a:spcBef>
                <a:spcPct val="20000"/>
              </a:spcBef>
              <a:spcAft>
                <a:spcPct val="0"/>
              </a:spcAft>
              <a:buClr>
                <a:srgbClr val="99CCFF"/>
              </a:buClr>
              <a:buSzPct val="125000"/>
              <a:buChar char="»"/>
              <a:defRPr sz="3600" b="1">
                <a:solidFill>
                  <a:schemeClr val="bg1"/>
                </a:solidFill>
                <a:latin typeface="Arial" pitchFamily="34" charset="0"/>
              </a:defRPr>
            </a:lvl7pPr>
            <a:lvl8pPr marL="3429000" indent="-228600" eaLnBrk="0" fontAlgn="base" hangingPunct="0">
              <a:spcBef>
                <a:spcPct val="20000"/>
              </a:spcBef>
              <a:spcAft>
                <a:spcPct val="0"/>
              </a:spcAft>
              <a:buClr>
                <a:srgbClr val="99CCFF"/>
              </a:buClr>
              <a:buSzPct val="125000"/>
              <a:buChar char="»"/>
              <a:defRPr sz="3600" b="1">
                <a:solidFill>
                  <a:schemeClr val="bg1"/>
                </a:solidFill>
                <a:latin typeface="Arial" pitchFamily="34" charset="0"/>
              </a:defRPr>
            </a:lvl8pPr>
            <a:lvl9pPr marL="3886200" indent="-228600" eaLnBrk="0" fontAlgn="base" hangingPunct="0">
              <a:spcBef>
                <a:spcPct val="20000"/>
              </a:spcBef>
              <a:spcAft>
                <a:spcPct val="0"/>
              </a:spcAft>
              <a:buClr>
                <a:srgbClr val="99CCFF"/>
              </a:buClr>
              <a:buSzPct val="125000"/>
              <a:buChar char="»"/>
              <a:defRPr sz="3600" b="1">
                <a:solidFill>
                  <a:schemeClr val="bg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400" b="0" dirty="0">
                <a:solidFill>
                  <a:srgbClr val="000000"/>
                </a:solidFill>
                <a:latin typeface="Calibri" panose="020F0502020204030204" pitchFamily="34" charset="0"/>
                <a:cs typeface="Calibri" panose="020F0502020204030204" pitchFamily="34" charset="0"/>
              </a:rPr>
              <a: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ABL1</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kinase domain mutational analysis should always be performed to direct TKI selection.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second-generation TKI rotation after a prior second-generation TKI if signs of resistance or if no guiding mutations.  </a:t>
            </a:r>
          </a:p>
        </p:txBody>
      </p:sp>
      <p:sp>
        <p:nvSpPr>
          <p:cNvPr id="16429" name="Rectangle 1">
            <a:extLst>
              <a:ext uri="{FF2B5EF4-FFF2-40B4-BE49-F238E27FC236}">
                <a16:creationId xmlns:a16="http://schemas.microsoft.com/office/drawing/2014/main" id="{29BFC5DA-25C5-403D-A451-4290A32E76BA}"/>
              </a:ext>
            </a:extLst>
          </p:cNvPr>
          <p:cNvSpPr>
            <a:spLocks noChangeArrowheads="1"/>
          </p:cNvSpPr>
          <p:nvPr/>
        </p:nvSpPr>
        <p:spPr bwMode="auto">
          <a:xfrm>
            <a:off x="397716" y="6367787"/>
            <a:ext cx="8846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Haddad. JNCCN. 2024; 22:e237116. </a:t>
            </a:r>
          </a:p>
        </p:txBody>
      </p:sp>
      <p:graphicFrame>
        <p:nvGraphicFramePr>
          <p:cNvPr id="3" name="Table 2">
            <a:extLst>
              <a:ext uri="{FF2B5EF4-FFF2-40B4-BE49-F238E27FC236}">
                <a16:creationId xmlns:a16="http://schemas.microsoft.com/office/drawing/2014/main" id="{3F3394FA-AD10-7F9D-A91D-994B889854CD}"/>
              </a:ext>
            </a:extLst>
          </p:cNvPr>
          <p:cNvGraphicFramePr>
            <a:graphicFrameLocks noGrp="1"/>
          </p:cNvGraphicFramePr>
          <p:nvPr>
            <p:extLst>
              <p:ext uri="{D42A27DB-BD31-4B8C-83A1-F6EECF244321}">
                <p14:modId xmlns:p14="http://schemas.microsoft.com/office/powerpoint/2010/main" val="914533299"/>
              </p:ext>
            </p:extLst>
          </p:nvPr>
        </p:nvGraphicFramePr>
        <p:xfrm>
          <a:off x="6096000" y="1600200"/>
          <a:ext cx="5002958" cy="3985839"/>
        </p:xfrm>
        <a:graphic>
          <a:graphicData uri="http://schemas.openxmlformats.org/drawingml/2006/table">
            <a:tbl>
              <a:tblPr>
                <a:tableStyleId>{2D5ABB26-0587-4C30-8999-92F81FD0307C}</a:tableStyleId>
              </a:tblPr>
              <a:tblGrid>
                <a:gridCol w="5002958">
                  <a:extLst>
                    <a:ext uri="{9D8B030D-6E8A-4147-A177-3AD203B41FA5}">
                      <a16:colId xmlns:a16="http://schemas.microsoft.com/office/drawing/2014/main" val="2486571497"/>
                    </a:ext>
                  </a:extLst>
                </a:gridCol>
              </a:tblGrid>
              <a:tr h="548640">
                <a:tc>
                  <a:txBody>
                    <a:bodyPr/>
                    <a:lstStyle/>
                    <a:p>
                      <a:pPr marL="0" marR="0">
                        <a:spcBef>
                          <a:spcPts val="0"/>
                        </a:spcBef>
                        <a:spcAft>
                          <a:spcPts val="0"/>
                        </a:spcAft>
                      </a:pPr>
                      <a:r>
                        <a:rPr kumimoji="0" lang="en-US" sz="1800" b="1"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Third-line and Beyond TKI or Other Alternatives </a:t>
                      </a:r>
                      <a:endParaRPr kumimoji="0" lang="en-US" sz="1800" b="1" u="none" strike="noStrike" kern="1200" cap="none" normalizeH="0" baseline="30000" dirty="0">
                        <a:ln>
                          <a:noFill/>
                        </a:ln>
                        <a:solidFill>
                          <a:schemeClr val="tx1"/>
                        </a:solidFill>
                        <a:effectLst/>
                        <a:latin typeface="Calibri" panose="020F0502020204030204" pitchFamily="34" charset="0"/>
                        <a:ea typeface="+mn-ea"/>
                        <a:cs typeface="Calibri" panose="020F0502020204030204" pitchFamily="34" charset="0"/>
                      </a:endParaRP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302368631"/>
                  </a:ext>
                </a:extLst>
              </a:tr>
              <a:tr h="957059">
                <a:tc>
                  <a:txBody>
                    <a:bodyPr/>
                    <a:lstStyle/>
                    <a:p>
                      <a:pPr marL="0" marR="0">
                        <a:spcBef>
                          <a:spcPts val="0"/>
                        </a:spcBef>
                        <a:spcAft>
                          <a:spcPts val="0"/>
                        </a:spcAft>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Ponatinib </a:t>
                      </a:r>
                    </a:p>
                    <a:p>
                      <a:pPr marL="285750" marR="0" indent="-285750">
                        <a:spcBef>
                          <a:spcPts val="0"/>
                        </a:spcBef>
                        <a:spcAft>
                          <a:spcPts val="0"/>
                        </a:spcAft>
                        <a:buFont typeface="Wingdings" panose="05000000000000000000" pitchFamily="2" charset="2"/>
                        <a:buChar char="§"/>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45 mg/d if </a:t>
                      </a:r>
                      <a:r>
                        <a:rPr kumimoji="0" lang="en-US" sz="1800" i="1"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T315I</a:t>
                      </a:r>
                    </a:p>
                    <a:p>
                      <a:pPr marL="285750" marR="0" indent="-285750">
                        <a:spcBef>
                          <a:spcPts val="0"/>
                        </a:spcBef>
                        <a:spcAft>
                          <a:spcPts val="0"/>
                        </a:spcAft>
                        <a:buFont typeface="Wingdings" panose="05000000000000000000" pitchFamily="2" charset="2"/>
                        <a:buChar char="§"/>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30 mg/d if non-</a:t>
                      </a:r>
                      <a:r>
                        <a:rPr kumimoji="0" lang="en-US" sz="1800" i="1"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T315I</a:t>
                      </a:r>
                    </a:p>
                    <a:p>
                      <a:pPr marL="285750" marR="0" indent="-285750">
                        <a:spcBef>
                          <a:spcPts val="0"/>
                        </a:spcBef>
                        <a:spcAft>
                          <a:spcPts val="0"/>
                        </a:spcAft>
                        <a:buFont typeface="Wingdings" panose="05000000000000000000" pitchFamily="2" charset="2"/>
                        <a:buChar char="§"/>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15 mg/d once </a:t>
                      </a:r>
                      <a:r>
                        <a:rPr kumimoji="0" lang="en-US" sz="1800" i="1"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BCR::ABL1</a:t>
                      </a:r>
                      <a:r>
                        <a:rPr kumimoji="0" lang="en-US" sz="1800" u="none" strike="noStrike" kern="1200" cap="none" normalizeH="0" baseline="30000" dirty="0">
                          <a:ln>
                            <a:noFill/>
                          </a:ln>
                          <a:solidFill>
                            <a:schemeClr val="bg2">
                              <a:lumMod val="10000"/>
                            </a:schemeClr>
                          </a:solidFill>
                          <a:effectLst/>
                          <a:latin typeface="Calibri" panose="020F0502020204030204" pitchFamily="34" charset="0"/>
                          <a:ea typeface="+mn-ea"/>
                          <a:cs typeface="Calibri" panose="020F0502020204030204" pitchFamily="34" charset="0"/>
                        </a:rPr>
                        <a:t>IS</a:t>
                      </a: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 ≤1% </a:t>
                      </a: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56976335"/>
                  </a:ext>
                </a:extLst>
              </a:tr>
              <a:tr h="890242">
                <a:tc>
                  <a:txBody>
                    <a:bodyPr/>
                    <a:lstStyle/>
                    <a:p>
                      <a:pPr marL="0" marR="0">
                        <a:spcBef>
                          <a:spcPts val="0"/>
                        </a:spcBef>
                        <a:spcAft>
                          <a:spcPts val="0"/>
                        </a:spcAft>
                      </a:pPr>
                      <a:r>
                        <a:rPr kumimoji="0" lang="en-US" sz="1800" u="none" strike="noStrike" kern="1200" cap="none" normalizeH="0" baseline="0" dirty="0" err="1">
                          <a:ln>
                            <a:noFill/>
                          </a:ln>
                          <a:solidFill>
                            <a:schemeClr val="bg2">
                              <a:lumMod val="10000"/>
                            </a:schemeClr>
                          </a:solidFill>
                          <a:effectLst/>
                          <a:latin typeface="Calibri" panose="020F0502020204030204" pitchFamily="34" charset="0"/>
                          <a:ea typeface="+mn-ea"/>
                          <a:cs typeface="Calibri" panose="020F0502020204030204" pitchFamily="34" charset="0"/>
                        </a:rPr>
                        <a:t>Asciminib</a:t>
                      </a:r>
                      <a:endPar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endParaRPr>
                    </a:p>
                    <a:p>
                      <a:pPr marL="285750" marR="0" indent="-285750">
                        <a:spcBef>
                          <a:spcPts val="0"/>
                        </a:spcBef>
                        <a:spcAft>
                          <a:spcPts val="0"/>
                        </a:spcAft>
                        <a:buFont typeface="Wingdings" panose="05000000000000000000" pitchFamily="2" charset="2"/>
                        <a:buChar char="§"/>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200 mg BID if </a:t>
                      </a:r>
                      <a:r>
                        <a:rPr kumimoji="0" lang="en-US" sz="1800" i="1"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T315I</a:t>
                      </a:r>
                    </a:p>
                    <a:p>
                      <a:pPr marL="285750" marR="0" indent="-285750">
                        <a:spcBef>
                          <a:spcPts val="0"/>
                        </a:spcBef>
                        <a:spcAft>
                          <a:spcPts val="0"/>
                        </a:spcAft>
                        <a:buFont typeface="Wingdings" panose="05000000000000000000" pitchFamily="2" charset="2"/>
                        <a:buChar char="§"/>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40 mg BID if non-</a:t>
                      </a:r>
                      <a:r>
                        <a:rPr kumimoji="0" lang="en-US" sz="1800" i="1"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T315I</a:t>
                      </a: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13585229"/>
                  </a:ext>
                </a:extLst>
              </a:tr>
              <a:tr h="559435">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kern="1200" dirty="0">
                          <a:solidFill>
                            <a:schemeClr val="bg1"/>
                          </a:solidFill>
                          <a:effectLst/>
                          <a:latin typeface="Calibri" panose="020F0502020204030204" pitchFamily="34" charset="0"/>
                          <a:ea typeface="+mn-ea"/>
                          <a:cs typeface="Times New Roman" panose="02020603050405020304" pitchFamily="18" charset="0"/>
                        </a:rPr>
                        <a:t>Hematopoietic stem cell transplantation </a:t>
                      </a: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66980580"/>
                  </a:ext>
                </a:extLst>
              </a:tr>
              <a:tr h="890242">
                <a:tc>
                  <a:txBody>
                    <a:bodyPr/>
                    <a:lstStyle/>
                    <a:p>
                      <a:pPr marL="0" marR="0" indent="0">
                        <a:spcBef>
                          <a:spcPts val="0"/>
                        </a:spcBef>
                        <a:spcAft>
                          <a:spcPts val="0"/>
                        </a:spcAft>
                        <a:buFont typeface="Wingdings" panose="05000000000000000000" pitchFamily="2" charset="2"/>
                        <a:buNone/>
                      </a:pPr>
                      <a:r>
                        <a:rPr kumimoji="0" lang="en-US" sz="180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Other therapies: hypomethylating agents, low-dose cytarabine, hydroxyurea, omacetaxine, investigational drugs</a:t>
                      </a:r>
                    </a:p>
                  </a:txBody>
                  <a:tcPr marL="68580" marR="6858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4690219"/>
                  </a:ext>
                </a:extLst>
              </a:tr>
            </a:tbl>
          </a:graphicData>
        </a:graphic>
      </p:graphicFrame>
    </p:spTree>
    <p:extLst>
      <p:ext uri="{BB962C8B-B14F-4D97-AF65-F5344CB8AC3E}">
        <p14:creationId xmlns:p14="http://schemas.microsoft.com/office/powerpoint/2010/main" val="8321958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3" name="Group 312">
            <a:extLst>
              <a:ext uri="{FF2B5EF4-FFF2-40B4-BE49-F238E27FC236}">
                <a16:creationId xmlns:a16="http://schemas.microsoft.com/office/drawing/2014/main" id="{0D8B0D3D-9EDE-4BE0-AD01-294225595FCA}"/>
              </a:ext>
            </a:extLst>
          </p:cNvPr>
          <p:cNvGrpSpPr/>
          <p:nvPr/>
        </p:nvGrpSpPr>
        <p:grpSpPr>
          <a:xfrm>
            <a:off x="6997474" y="4314480"/>
            <a:ext cx="2653916" cy="673747"/>
            <a:chOff x="6997474" y="4314480"/>
            <a:chExt cx="2653916" cy="673747"/>
          </a:xfrm>
        </p:grpSpPr>
        <p:cxnSp>
          <p:nvCxnSpPr>
            <p:cNvPr id="266" name="Straight Connector 265">
              <a:extLst>
                <a:ext uri="{FF2B5EF4-FFF2-40B4-BE49-F238E27FC236}">
                  <a16:creationId xmlns:a16="http://schemas.microsoft.com/office/drawing/2014/main" id="{D0D6CDDB-D697-46A1-BA13-940521151321}"/>
                </a:ext>
              </a:extLst>
            </p:cNvPr>
            <p:cNvCxnSpPr>
              <a:cxnSpLocks/>
            </p:cNvCxnSpPr>
            <p:nvPr/>
          </p:nvCxnSpPr>
          <p:spPr bwMode="auto">
            <a:xfrm>
              <a:off x="6997474" y="4314480"/>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FA328210-7011-41F5-A9BF-DB5A79B7C067}"/>
                </a:ext>
              </a:extLst>
            </p:cNvPr>
            <p:cNvCxnSpPr>
              <a:cxnSpLocks/>
            </p:cNvCxnSpPr>
            <p:nvPr/>
          </p:nvCxnSpPr>
          <p:spPr bwMode="auto">
            <a:xfrm>
              <a:off x="7057464" y="4315861"/>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F586A9D7-AE9F-4091-ADAA-324AFF30D910}"/>
                </a:ext>
              </a:extLst>
            </p:cNvPr>
            <p:cNvCxnSpPr>
              <a:cxnSpLocks/>
            </p:cNvCxnSpPr>
            <p:nvPr/>
          </p:nvCxnSpPr>
          <p:spPr bwMode="auto">
            <a:xfrm>
              <a:off x="7205277" y="4539411"/>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7E6FA3EE-7FC8-4D1B-A931-2BCC5AB048C5}"/>
                </a:ext>
              </a:extLst>
            </p:cNvPr>
            <p:cNvCxnSpPr>
              <a:cxnSpLocks/>
            </p:cNvCxnSpPr>
            <p:nvPr/>
          </p:nvCxnSpPr>
          <p:spPr bwMode="auto">
            <a:xfrm>
              <a:off x="7333785" y="4622274"/>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1B85AAC4-DFA4-4808-BB3B-7BCE4C40469E}"/>
                </a:ext>
              </a:extLst>
            </p:cNvPr>
            <p:cNvCxnSpPr>
              <a:cxnSpLocks/>
            </p:cNvCxnSpPr>
            <p:nvPr/>
          </p:nvCxnSpPr>
          <p:spPr bwMode="auto">
            <a:xfrm>
              <a:off x="7258814" y="4592812"/>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A570AEB3-1EAC-4C03-A035-DA2C9EA4F47C}"/>
                </a:ext>
              </a:extLst>
            </p:cNvPr>
            <p:cNvCxnSpPr>
              <a:cxnSpLocks/>
            </p:cNvCxnSpPr>
            <p:nvPr/>
          </p:nvCxnSpPr>
          <p:spPr bwMode="auto">
            <a:xfrm>
              <a:off x="7580707" y="468522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05751048-4A46-4A97-A460-02BEF4293D08}"/>
                </a:ext>
              </a:extLst>
            </p:cNvPr>
            <p:cNvCxnSpPr>
              <a:cxnSpLocks/>
            </p:cNvCxnSpPr>
            <p:nvPr/>
          </p:nvCxnSpPr>
          <p:spPr bwMode="auto">
            <a:xfrm>
              <a:off x="7441366" y="4676976"/>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2D149F44-074E-480E-89B9-06B4567B0FA9}"/>
                </a:ext>
              </a:extLst>
            </p:cNvPr>
            <p:cNvCxnSpPr>
              <a:cxnSpLocks/>
            </p:cNvCxnSpPr>
            <p:nvPr/>
          </p:nvCxnSpPr>
          <p:spPr bwMode="auto">
            <a:xfrm>
              <a:off x="7594406" y="468522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15E87960-47E9-4D59-8E41-D7DC583F1F70}"/>
                </a:ext>
              </a:extLst>
            </p:cNvPr>
            <p:cNvCxnSpPr>
              <a:cxnSpLocks/>
            </p:cNvCxnSpPr>
            <p:nvPr/>
          </p:nvCxnSpPr>
          <p:spPr bwMode="auto">
            <a:xfrm>
              <a:off x="7698525" y="4747298"/>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E8CD658A-31B7-48EF-9F33-E6545B53F0C9}"/>
                </a:ext>
              </a:extLst>
            </p:cNvPr>
            <p:cNvCxnSpPr>
              <a:cxnSpLocks/>
            </p:cNvCxnSpPr>
            <p:nvPr/>
          </p:nvCxnSpPr>
          <p:spPr bwMode="auto">
            <a:xfrm>
              <a:off x="7630024" y="4719058"/>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87B536EA-CF58-418C-9D5A-347E12C94A69}"/>
                </a:ext>
              </a:extLst>
            </p:cNvPr>
            <p:cNvCxnSpPr>
              <a:cxnSpLocks/>
            </p:cNvCxnSpPr>
            <p:nvPr/>
          </p:nvCxnSpPr>
          <p:spPr bwMode="auto">
            <a:xfrm>
              <a:off x="7853509" y="4803222"/>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16293D3A-B7CA-437A-8919-EF3ACF06D80B}"/>
                </a:ext>
              </a:extLst>
            </p:cNvPr>
            <p:cNvCxnSpPr>
              <a:cxnSpLocks/>
            </p:cNvCxnSpPr>
            <p:nvPr/>
          </p:nvCxnSpPr>
          <p:spPr bwMode="auto">
            <a:xfrm>
              <a:off x="7894637" y="4803639"/>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513715B8-14C6-40B8-ACA4-18A385A00730}"/>
                </a:ext>
              </a:extLst>
            </p:cNvPr>
            <p:cNvCxnSpPr>
              <a:cxnSpLocks/>
            </p:cNvCxnSpPr>
            <p:nvPr/>
          </p:nvCxnSpPr>
          <p:spPr bwMode="auto">
            <a:xfrm>
              <a:off x="8298799" y="4876849"/>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CFF70EB9-1609-4FD3-B5A8-8E1B4D47D751}"/>
                </a:ext>
              </a:extLst>
            </p:cNvPr>
            <p:cNvCxnSpPr>
              <a:cxnSpLocks/>
            </p:cNvCxnSpPr>
            <p:nvPr/>
          </p:nvCxnSpPr>
          <p:spPr bwMode="auto">
            <a:xfrm>
              <a:off x="8181578" y="4861949"/>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C46B4823-ED0A-4B1D-B594-81821E2C6B7E}"/>
                </a:ext>
              </a:extLst>
            </p:cNvPr>
            <p:cNvCxnSpPr>
              <a:cxnSpLocks/>
            </p:cNvCxnSpPr>
            <p:nvPr/>
          </p:nvCxnSpPr>
          <p:spPr bwMode="auto">
            <a:xfrm>
              <a:off x="8354646" y="487774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5E0513CE-A202-4CEC-92A1-6620440D2942}"/>
                </a:ext>
              </a:extLst>
            </p:cNvPr>
            <p:cNvCxnSpPr>
              <a:cxnSpLocks/>
            </p:cNvCxnSpPr>
            <p:nvPr/>
          </p:nvCxnSpPr>
          <p:spPr bwMode="auto">
            <a:xfrm>
              <a:off x="8464066" y="4876737"/>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90BE874E-5953-42AE-969E-9FC27C549069}"/>
                </a:ext>
              </a:extLst>
            </p:cNvPr>
            <p:cNvCxnSpPr>
              <a:cxnSpLocks/>
            </p:cNvCxnSpPr>
            <p:nvPr/>
          </p:nvCxnSpPr>
          <p:spPr bwMode="auto">
            <a:xfrm>
              <a:off x="8406180" y="4876849"/>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2DF0D0F1-F46E-4F67-9022-01F6FE5414B0}"/>
                </a:ext>
              </a:extLst>
            </p:cNvPr>
            <p:cNvCxnSpPr>
              <a:cxnSpLocks/>
            </p:cNvCxnSpPr>
            <p:nvPr/>
          </p:nvCxnSpPr>
          <p:spPr bwMode="auto">
            <a:xfrm>
              <a:off x="9133306" y="4873405"/>
              <a:ext cx="0" cy="84164"/>
            </a:xfrm>
            <a:prstGeom prst="line">
              <a:avLst/>
            </a:prstGeom>
            <a:noFill/>
            <a:ln w="76200"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9C969CA2-C940-4DD7-B74C-2690C09F6FC0}"/>
                </a:ext>
              </a:extLst>
            </p:cNvPr>
            <p:cNvCxnSpPr>
              <a:cxnSpLocks/>
            </p:cNvCxnSpPr>
            <p:nvPr/>
          </p:nvCxnSpPr>
          <p:spPr bwMode="auto">
            <a:xfrm>
              <a:off x="8503430" y="487340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7285E358-5913-4C9F-839A-34B1B25E0F07}"/>
                </a:ext>
              </a:extLst>
            </p:cNvPr>
            <p:cNvCxnSpPr>
              <a:cxnSpLocks/>
            </p:cNvCxnSpPr>
            <p:nvPr/>
          </p:nvCxnSpPr>
          <p:spPr bwMode="auto">
            <a:xfrm>
              <a:off x="9256051" y="4904031"/>
              <a:ext cx="0" cy="84164"/>
            </a:xfrm>
            <a:prstGeom prst="line">
              <a:avLst/>
            </a:prstGeom>
            <a:noFill/>
            <a:ln w="76200"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A2A4AD5E-95FB-4996-B759-13F87D46604C}"/>
                </a:ext>
              </a:extLst>
            </p:cNvPr>
            <p:cNvCxnSpPr>
              <a:cxnSpLocks/>
            </p:cNvCxnSpPr>
            <p:nvPr/>
          </p:nvCxnSpPr>
          <p:spPr bwMode="auto">
            <a:xfrm>
              <a:off x="8532526" y="487340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B09F7809-222B-45E4-B430-EE9AAF4E9EAB}"/>
                </a:ext>
              </a:extLst>
            </p:cNvPr>
            <p:cNvCxnSpPr>
              <a:cxnSpLocks/>
            </p:cNvCxnSpPr>
            <p:nvPr/>
          </p:nvCxnSpPr>
          <p:spPr bwMode="auto">
            <a:xfrm>
              <a:off x="9339048" y="4904031"/>
              <a:ext cx="0" cy="84164"/>
            </a:xfrm>
            <a:prstGeom prst="line">
              <a:avLst/>
            </a:prstGeom>
            <a:noFill/>
            <a:ln w="76200"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94B58FF8-9D14-43FA-8A26-AA46D0A9B4FC}"/>
                </a:ext>
              </a:extLst>
            </p:cNvPr>
            <p:cNvCxnSpPr>
              <a:cxnSpLocks/>
            </p:cNvCxnSpPr>
            <p:nvPr/>
          </p:nvCxnSpPr>
          <p:spPr bwMode="auto">
            <a:xfrm>
              <a:off x="8745466" y="487340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9627F9D5-77D9-4F2C-8326-6A4664C0BE1B}"/>
                </a:ext>
              </a:extLst>
            </p:cNvPr>
            <p:cNvCxnSpPr>
              <a:cxnSpLocks/>
            </p:cNvCxnSpPr>
            <p:nvPr/>
          </p:nvCxnSpPr>
          <p:spPr bwMode="auto">
            <a:xfrm>
              <a:off x="8600240" y="4879991"/>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6D3C3501-B0B7-4DFA-A9CC-3E12C86A5564}"/>
                </a:ext>
              </a:extLst>
            </p:cNvPr>
            <p:cNvCxnSpPr>
              <a:cxnSpLocks/>
            </p:cNvCxnSpPr>
            <p:nvPr/>
          </p:nvCxnSpPr>
          <p:spPr bwMode="auto">
            <a:xfrm>
              <a:off x="8779099" y="487340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C148C7C4-D4EF-436D-9472-DE8AF6B8D3F0}"/>
                </a:ext>
              </a:extLst>
            </p:cNvPr>
            <p:cNvCxnSpPr>
              <a:cxnSpLocks/>
            </p:cNvCxnSpPr>
            <p:nvPr/>
          </p:nvCxnSpPr>
          <p:spPr bwMode="auto">
            <a:xfrm>
              <a:off x="8935710" y="487340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5FE636CF-151E-423E-84B6-74BD16B6B4BB}"/>
                </a:ext>
              </a:extLst>
            </p:cNvPr>
            <p:cNvCxnSpPr>
              <a:cxnSpLocks/>
            </p:cNvCxnSpPr>
            <p:nvPr/>
          </p:nvCxnSpPr>
          <p:spPr bwMode="auto">
            <a:xfrm>
              <a:off x="8871174" y="487340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FA6924FD-0FE0-4988-919F-6A011128A678}"/>
                </a:ext>
              </a:extLst>
            </p:cNvPr>
            <p:cNvCxnSpPr>
              <a:cxnSpLocks/>
            </p:cNvCxnSpPr>
            <p:nvPr/>
          </p:nvCxnSpPr>
          <p:spPr bwMode="auto">
            <a:xfrm>
              <a:off x="9062704" y="487340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D5561B2A-BE2D-41AE-938B-F8C992349D8C}"/>
                </a:ext>
              </a:extLst>
            </p:cNvPr>
            <p:cNvCxnSpPr>
              <a:cxnSpLocks/>
            </p:cNvCxnSpPr>
            <p:nvPr/>
          </p:nvCxnSpPr>
          <p:spPr bwMode="auto">
            <a:xfrm>
              <a:off x="9404238" y="4904031"/>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4F7CF2E9-11BF-4C7D-8496-5D51451259DF}"/>
                </a:ext>
              </a:extLst>
            </p:cNvPr>
            <p:cNvCxnSpPr>
              <a:cxnSpLocks/>
            </p:cNvCxnSpPr>
            <p:nvPr/>
          </p:nvCxnSpPr>
          <p:spPr bwMode="auto">
            <a:xfrm>
              <a:off x="9439486" y="4904031"/>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403F6577-D49D-40E4-8C80-CEDBF6B9EC57}"/>
                </a:ext>
              </a:extLst>
            </p:cNvPr>
            <p:cNvCxnSpPr>
              <a:cxnSpLocks/>
            </p:cNvCxnSpPr>
            <p:nvPr/>
          </p:nvCxnSpPr>
          <p:spPr bwMode="auto">
            <a:xfrm>
              <a:off x="9476855" y="4904031"/>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F60BFE92-F437-40CD-B0CA-AFE4EA5F3EFB}"/>
                </a:ext>
              </a:extLst>
            </p:cNvPr>
            <p:cNvCxnSpPr>
              <a:cxnSpLocks/>
            </p:cNvCxnSpPr>
            <p:nvPr/>
          </p:nvCxnSpPr>
          <p:spPr bwMode="auto">
            <a:xfrm>
              <a:off x="9527176" y="4904063"/>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26AB1E85-3D0D-4D21-8A8C-F06774068352}"/>
                </a:ext>
              </a:extLst>
            </p:cNvPr>
            <p:cNvCxnSpPr>
              <a:cxnSpLocks/>
            </p:cNvCxnSpPr>
            <p:nvPr/>
          </p:nvCxnSpPr>
          <p:spPr bwMode="auto">
            <a:xfrm>
              <a:off x="9593405" y="4904031"/>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A6CC7958-4104-4069-885F-048FDB2A6990}"/>
                </a:ext>
              </a:extLst>
            </p:cNvPr>
            <p:cNvCxnSpPr>
              <a:cxnSpLocks/>
            </p:cNvCxnSpPr>
            <p:nvPr/>
          </p:nvCxnSpPr>
          <p:spPr bwMode="auto">
            <a:xfrm>
              <a:off x="9651390" y="4904031"/>
              <a:ext cx="0" cy="84164"/>
            </a:xfrm>
            <a:prstGeom prst="line">
              <a:avLst/>
            </a:prstGeom>
            <a:noFill/>
            <a:ln w="28575" cap="flat" cmpd="sng" algn="ctr">
              <a:solidFill>
                <a:schemeClr val="accent1"/>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22198FE5-5402-43B3-BC98-5F933550FA97}"/>
              </a:ext>
            </a:extLst>
          </p:cNvPr>
          <p:cNvSpPr>
            <a:spLocks noGrp="1"/>
          </p:cNvSpPr>
          <p:nvPr>
            <p:ph type="title"/>
          </p:nvPr>
        </p:nvSpPr>
        <p:spPr/>
        <p:txBody>
          <a:bodyPr/>
          <a:lstStyle/>
          <a:p>
            <a:r>
              <a:rPr lang="en-US" altLang="en-US" dirty="0"/>
              <a:t>PACE Final (5-Yr) Results: Response to Ponatinib in Patients With CML Resistant to ≥1 TKI</a:t>
            </a:r>
            <a:endParaRPr lang="en-US" dirty="0"/>
          </a:p>
        </p:txBody>
      </p:sp>
      <p:sp>
        <p:nvSpPr>
          <p:cNvPr id="7" name="Text Box 15">
            <a:extLst>
              <a:ext uri="{FF2B5EF4-FFF2-40B4-BE49-F238E27FC236}">
                <a16:creationId xmlns:a16="http://schemas.microsoft.com/office/drawing/2014/main" id="{391EEF1F-81BF-4BF0-BF3F-23CCD6D4A9AD}"/>
              </a:ext>
            </a:extLst>
          </p:cNvPr>
          <p:cNvSpPr txBox="1">
            <a:spLocks noChangeArrowheads="1"/>
          </p:cNvSpPr>
          <p:nvPr/>
        </p:nvSpPr>
        <p:spPr bwMode="auto">
          <a:xfrm>
            <a:off x="41275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Cortes. Blood. 2018;132:393.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60AE6853-0468-4B9A-AF82-E09E343E618A}"/>
              </a:ext>
            </a:extLst>
          </p:cNvPr>
          <p:cNvSpPr txBox="1"/>
          <p:nvPr/>
        </p:nvSpPr>
        <p:spPr bwMode="auto">
          <a:xfrm rot="16200000">
            <a:off x="1158556" y="2523229"/>
            <a:ext cx="1762623" cy="369888"/>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20" name="TextBox 19">
            <a:extLst>
              <a:ext uri="{FF2B5EF4-FFF2-40B4-BE49-F238E27FC236}">
                <a16:creationId xmlns:a16="http://schemas.microsoft.com/office/drawing/2014/main" id="{A3EE6EC8-6DA1-4D88-B0FA-AFC30AB4D77F}"/>
              </a:ext>
            </a:extLst>
          </p:cNvPr>
          <p:cNvSpPr txBox="1"/>
          <p:nvPr/>
        </p:nvSpPr>
        <p:spPr bwMode="auto">
          <a:xfrm>
            <a:off x="2955630" y="3610044"/>
            <a:ext cx="842929"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MCyR</a:t>
            </a:r>
          </a:p>
        </p:txBody>
      </p:sp>
      <p:grpSp>
        <p:nvGrpSpPr>
          <p:cNvPr id="57" name="Group 56">
            <a:extLst>
              <a:ext uri="{FF2B5EF4-FFF2-40B4-BE49-F238E27FC236}">
                <a16:creationId xmlns:a16="http://schemas.microsoft.com/office/drawing/2014/main" id="{CE63893A-7B6B-4C15-96C8-071E365A5E9E}"/>
              </a:ext>
            </a:extLst>
          </p:cNvPr>
          <p:cNvGrpSpPr/>
          <p:nvPr/>
        </p:nvGrpSpPr>
        <p:grpSpPr>
          <a:xfrm>
            <a:off x="2165425" y="1783079"/>
            <a:ext cx="535352" cy="1882411"/>
            <a:chOff x="2165425" y="861396"/>
            <a:chExt cx="535352" cy="2854533"/>
          </a:xfrm>
        </p:grpSpPr>
        <p:grpSp>
          <p:nvGrpSpPr>
            <p:cNvPr id="11" name="Group 328">
              <a:extLst>
                <a:ext uri="{FF2B5EF4-FFF2-40B4-BE49-F238E27FC236}">
                  <a16:creationId xmlns:a16="http://schemas.microsoft.com/office/drawing/2014/main" id="{9C9B051C-78CD-44C4-8B62-13D498152AE7}"/>
                </a:ext>
              </a:extLst>
            </p:cNvPr>
            <p:cNvGrpSpPr>
              <a:grpSpLocks/>
            </p:cNvGrpSpPr>
            <p:nvPr/>
          </p:nvGrpSpPr>
          <p:grpSpPr bwMode="auto">
            <a:xfrm>
              <a:off x="2165425" y="861396"/>
              <a:ext cx="497252" cy="2854533"/>
              <a:chOff x="755709" y="1916771"/>
              <a:chExt cx="529928" cy="3457215"/>
            </a:xfrm>
          </p:grpSpPr>
          <p:sp>
            <p:nvSpPr>
              <p:cNvPr id="12" name="TextBox 11">
                <a:extLst>
                  <a:ext uri="{FF2B5EF4-FFF2-40B4-BE49-F238E27FC236}">
                    <a16:creationId xmlns:a16="http://schemas.microsoft.com/office/drawing/2014/main" id="{0E6FD443-B6E9-4136-8CAC-F156BA254910}"/>
                  </a:ext>
                </a:extLst>
              </p:cNvPr>
              <p:cNvSpPr txBox="1"/>
              <p:nvPr/>
            </p:nvSpPr>
            <p:spPr>
              <a:xfrm>
                <a:off x="755709" y="1916771"/>
                <a:ext cx="529928"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3" name="TextBox 12">
                <a:extLst>
                  <a:ext uri="{FF2B5EF4-FFF2-40B4-BE49-F238E27FC236}">
                    <a16:creationId xmlns:a16="http://schemas.microsoft.com/office/drawing/2014/main" id="{299FC464-7176-4A15-BAB2-997102A8E8B8}"/>
                  </a:ext>
                </a:extLst>
              </p:cNvPr>
              <p:cNvSpPr txBox="1"/>
              <p:nvPr/>
            </p:nvSpPr>
            <p:spPr>
              <a:xfrm>
                <a:off x="866752" y="2526258"/>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4" name="TextBox 13">
                <a:extLst>
                  <a:ext uri="{FF2B5EF4-FFF2-40B4-BE49-F238E27FC236}">
                    <a16:creationId xmlns:a16="http://schemas.microsoft.com/office/drawing/2014/main" id="{5C593858-41F9-4C27-B743-02C85179E8DB}"/>
                  </a:ext>
                </a:extLst>
              </p:cNvPr>
              <p:cNvSpPr txBox="1"/>
              <p:nvPr/>
            </p:nvSpPr>
            <p:spPr>
              <a:xfrm>
                <a:off x="866752" y="3135745"/>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5" name="TextBox 14">
                <a:extLst>
                  <a:ext uri="{FF2B5EF4-FFF2-40B4-BE49-F238E27FC236}">
                    <a16:creationId xmlns:a16="http://schemas.microsoft.com/office/drawing/2014/main" id="{F8E62D99-375E-44F5-AFCB-8D7B75A6F921}"/>
                  </a:ext>
                </a:extLst>
              </p:cNvPr>
              <p:cNvSpPr txBox="1"/>
              <p:nvPr/>
            </p:nvSpPr>
            <p:spPr>
              <a:xfrm>
                <a:off x="866752" y="3745232"/>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6" name="TextBox 15">
                <a:extLst>
                  <a:ext uri="{FF2B5EF4-FFF2-40B4-BE49-F238E27FC236}">
                    <a16:creationId xmlns:a16="http://schemas.microsoft.com/office/drawing/2014/main" id="{260662F6-3F20-4B81-A66A-077C649B8ADB}"/>
                  </a:ext>
                </a:extLst>
              </p:cNvPr>
              <p:cNvSpPr txBox="1"/>
              <p:nvPr/>
            </p:nvSpPr>
            <p:spPr>
              <a:xfrm>
                <a:off x="866752" y="4354718"/>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7" name="TextBox 16">
                <a:extLst>
                  <a:ext uri="{FF2B5EF4-FFF2-40B4-BE49-F238E27FC236}">
                    <a16:creationId xmlns:a16="http://schemas.microsoft.com/office/drawing/2014/main" id="{9FE0463E-7981-4E11-957A-CDF4AC7A5F31}"/>
                  </a:ext>
                </a:extLst>
              </p:cNvPr>
              <p:cNvSpPr txBox="1"/>
              <p:nvPr/>
            </p:nvSpPr>
            <p:spPr>
              <a:xfrm>
                <a:off x="967575" y="4964458"/>
                <a:ext cx="318062" cy="409528"/>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35" name="Line 6">
              <a:extLst>
                <a:ext uri="{FF2B5EF4-FFF2-40B4-BE49-F238E27FC236}">
                  <a16:creationId xmlns:a16="http://schemas.microsoft.com/office/drawing/2014/main" id="{A2592684-ABD8-4CB8-ADB4-F0FC8A904D60}"/>
                </a:ext>
              </a:extLst>
            </p:cNvPr>
            <p:cNvSpPr>
              <a:spLocks noChangeShapeType="1"/>
            </p:cNvSpPr>
            <p:nvPr/>
          </p:nvSpPr>
          <p:spPr bwMode="auto">
            <a:xfrm>
              <a:off x="2619815" y="3544478"/>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Line 23">
              <a:extLst>
                <a:ext uri="{FF2B5EF4-FFF2-40B4-BE49-F238E27FC236}">
                  <a16:creationId xmlns:a16="http://schemas.microsoft.com/office/drawing/2014/main" id="{2E4D4CF1-EDF8-4F67-B62F-DDB44B7488D3}"/>
                </a:ext>
              </a:extLst>
            </p:cNvPr>
            <p:cNvSpPr>
              <a:spLocks noChangeShapeType="1"/>
            </p:cNvSpPr>
            <p:nvPr/>
          </p:nvSpPr>
          <p:spPr bwMode="auto">
            <a:xfrm>
              <a:off x="2619815" y="3042828"/>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Line 25">
              <a:extLst>
                <a:ext uri="{FF2B5EF4-FFF2-40B4-BE49-F238E27FC236}">
                  <a16:creationId xmlns:a16="http://schemas.microsoft.com/office/drawing/2014/main" id="{184EC8F5-F479-4768-8596-351633D3C3F7}"/>
                </a:ext>
              </a:extLst>
            </p:cNvPr>
            <p:cNvSpPr>
              <a:spLocks noChangeShapeType="1"/>
            </p:cNvSpPr>
            <p:nvPr/>
          </p:nvSpPr>
          <p:spPr bwMode="auto">
            <a:xfrm>
              <a:off x="2619815" y="2538003"/>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 name="Line 27">
              <a:extLst>
                <a:ext uri="{FF2B5EF4-FFF2-40B4-BE49-F238E27FC236}">
                  <a16:creationId xmlns:a16="http://schemas.microsoft.com/office/drawing/2014/main" id="{3F515A36-28B8-4B9A-A67B-0060226F676B}"/>
                </a:ext>
              </a:extLst>
            </p:cNvPr>
            <p:cNvSpPr>
              <a:spLocks noChangeShapeType="1"/>
            </p:cNvSpPr>
            <p:nvPr/>
          </p:nvSpPr>
          <p:spPr bwMode="auto">
            <a:xfrm>
              <a:off x="2619815" y="2037941"/>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Line 29">
              <a:extLst>
                <a:ext uri="{FF2B5EF4-FFF2-40B4-BE49-F238E27FC236}">
                  <a16:creationId xmlns:a16="http://schemas.microsoft.com/office/drawing/2014/main" id="{9BA5AE5A-2F8E-4956-8312-3D2B099572AA}"/>
                </a:ext>
              </a:extLst>
            </p:cNvPr>
            <p:cNvSpPr>
              <a:spLocks noChangeShapeType="1"/>
            </p:cNvSpPr>
            <p:nvPr/>
          </p:nvSpPr>
          <p:spPr bwMode="auto">
            <a:xfrm>
              <a:off x="2619815" y="1536291"/>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 name="Line 31">
              <a:extLst>
                <a:ext uri="{FF2B5EF4-FFF2-40B4-BE49-F238E27FC236}">
                  <a16:creationId xmlns:a16="http://schemas.microsoft.com/office/drawing/2014/main" id="{9C14CB66-5523-46D3-9BF9-18EC0C0258CC}"/>
                </a:ext>
              </a:extLst>
            </p:cNvPr>
            <p:cNvSpPr>
              <a:spLocks noChangeShapeType="1"/>
            </p:cNvSpPr>
            <p:nvPr/>
          </p:nvSpPr>
          <p:spPr bwMode="auto">
            <a:xfrm>
              <a:off x="2619815" y="1033053"/>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58" name="Group 57">
            <a:extLst>
              <a:ext uri="{FF2B5EF4-FFF2-40B4-BE49-F238E27FC236}">
                <a16:creationId xmlns:a16="http://schemas.microsoft.com/office/drawing/2014/main" id="{3F4B0F54-880A-4557-A6DD-EAB21612ADEA}"/>
              </a:ext>
            </a:extLst>
          </p:cNvPr>
          <p:cNvGrpSpPr/>
          <p:nvPr/>
        </p:nvGrpSpPr>
        <p:grpSpPr>
          <a:xfrm>
            <a:off x="2699657" y="3551218"/>
            <a:ext cx="6827519" cy="77218"/>
            <a:chOff x="2749991" y="3638142"/>
            <a:chExt cx="2136775" cy="73025"/>
          </a:xfrm>
        </p:grpSpPr>
        <p:sp>
          <p:nvSpPr>
            <p:cNvPr id="42" name="Line 7">
              <a:extLst>
                <a:ext uri="{FF2B5EF4-FFF2-40B4-BE49-F238E27FC236}">
                  <a16:creationId xmlns:a16="http://schemas.microsoft.com/office/drawing/2014/main" id="{F51497F8-4BAB-4A38-ABAA-E18808CAF8AE}"/>
                </a:ext>
              </a:extLst>
            </p:cNvPr>
            <p:cNvSpPr>
              <a:spLocks noChangeShapeType="1"/>
            </p:cNvSpPr>
            <p:nvPr/>
          </p:nvSpPr>
          <p:spPr bwMode="auto">
            <a:xfrm flipV="1">
              <a:off x="2749991" y="3638142"/>
              <a:ext cx="0" cy="73025"/>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Line 9">
              <a:extLst>
                <a:ext uri="{FF2B5EF4-FFF2-40B4-BE49-F238E27FC236}">
                  <a16:creationId xmlns:a16="http://schemas.microsoft.com/office/drawing/2014/main" id="{5AB1EC9F-641F-438A-8258-E4F67EFC4E42}"/>
                </a:ext>
              </a:extLst>
            </p:cNvPr>
            <p:cNvSpPr>
              <a:spLocks noChangeShapeType="1"/>
            </p:cNvSpPr>
            <p:nvPr/>
          </p:nvSpPr>
          <p:spPr bwMode="auto">
            <a:xfrm flipV="1">
              <a:off x="3177028" y="3638142"/>
              <a:ext cx="0" cy="73025"/>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Line 11">
              <a:extLst>
                <a:ext uri="{FF2B5EF4-FFF2-40B4-BE49-F238E27FC236}">
                  <a16:creationId xmlns:a16="http://schemas.microsoft.com/office/drawing/2014/main" id="{96AFBD49-F169-4C2A-8076-391681738CC9}"/>
                </a:ext>
              </a:extLst>
            </p:cNvPr>
            <p:cNvSpPr>
              <a:spLocks noChangeShapeType="1"/>
            </p:cNvSpPr>
            <p:nvPr/>
          </p:nvSpPr>
          <p:spPr bwMode="auto">
            <a:xfrm flipV="1">
              <a:off x="3604066" y="3638142"/>
              <a:ext cx="0" cy="73025"/>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Line 13">
              <a:extLst>
                <a:ext uri="{FF2B5EF4-FFF2-40B4-BE49-F238E27FC236}">
                  <a16:creationId xmlns:a16="http://schemas.microsoft.com/office/drawing/2014/main" id="{3CC6338F-D4CC-40D2-B929-AC5BB22A3063}"/>
                </a:ext>
              </a:extLst>
            </p:cNvPr>
            <p:cNvSpPr>
              <a:spLocks noChangeShapeType="1"/>
            </p:cNvSpPr>
            <p:nvPr/>
          </p:nvSpPr>
          <p:spPr bwMode="auto">
            <a:xfrm flipV="1">
              <a:off x="4032691" y="3638142"/>
              <a:ext cx="0" cy="73025"/>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Line 15">
              <a:extLst>
                <a:ext uri="{FF2B5EF4-FFF2-40B4-BE49-F238E27FC236}">
                  <a16:creationId xmlns:a16="http://schemas.microsoft.com/office/drawing/2014/main" id="{43999940-EA11-497C-9CFF-598095ABCCE9}"/>
                </a:ext>
              </a:extLst>
            </p:cNvPr>
            <p:cNvSpPr>
              <a:spLocks noChangeShapeType="1"/>
            </p:cNvSpPr>
            <p:nvPr/>
          </p:nvSpPr>
          <p:spPr bwMode="auto">
            <a:xfrm flipV="1">
              <a:off x="4459728" y="3638142"/>
              <a:ext cx="0" cy="73025"/>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 name="Line 17">
              <a:extLst>
                <a:ext uri="{FF2B5EF4-FFF2-40B4-BE49-F238E27FC236}">
                  <a16:creationId xmlns:a16="http://schemas.microsoft.com/office/drawing/2014/main" id="{656A52F7-6119-44B7-960B-B18E6ED37381}"/>
                </a:ext>
              </a:extLst>
            </p:cNvPr>
            <p:cNvSpPr>
              <a:spLocks noChangeShapeType="1"/>
            </p:cNvSpPr>
            <p:nvPr/>
          </p:nvSpPr>
          <p:spPr bwMode="auto">
            <a:xfrm flipV="1">
              <a:off x="4886766" y="3638142"/>
              <a:ext cx="0" cy="73025"/>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59" name="TextBox 58">
            <a:extLst>
              <a:ext uri="{FF2B5EF4-FFF2-40B4-BE49-F238E27FC236}">
                <a16:creationId xmlns:a16="http://schemas.microsoft.com/office/drawing/2014/main" id="{F56ED218-45A5-4A71-97F5-9CD0E61D29FC}"/>
              </a:ext>
            </a:extLst>
          </p:cNvPr>
          <p:cNvSpPr txBox="1"/>
          <p:nvPr/>
        </p:nvSpPr>
        <p:spPr bwMode="auto">
          <a:xfrm>
            <a:off x="4339432" y="3589827"/>
            <a:ext cx="842929"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CCyR</a:t>
            </a:r>
          </a:p>
        </p:txBody>
      </p:sp>
      <p:sp>
        <p:nvSpPr>
          <p:cNvPr id="60" name="Rectangle 59">
            <a:extLst>
              <a:ext uri="{FF2B5EF4-FFF2-40B4-BE49-F238E27FC236}">
                <a16:creationId xmlns:a16="http://schemas.microsoft.com/office/drawing/2014/main" id="{DDBF79B2-20D7-4F51-BC42-F890B35D7657}"/>
              </a:ext>
            </a:extLst>
          </p:cNvPr>
          <p:cNvSpPr/>
          <p:nvPr/>
        </p:nvSpPr>
        <p:spPr>
          <a:xfrm>
            <a:off x="7218467" y="3563877"/>
            <a:ext cx="548548" cy="338554"/>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MR</a:t>
            </a:r>
            <a:r>
              <a:rPr kumimoji="0" lang="en-US" altLang="en-US" sz="16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a:t>
            </a:r>
          </a:p>
        </p:txBody>
      </p:sp>
      <p:sp>
        <p:nvSpPr>
          <p:cNvPr id="61" name="Rectangle 60">
            <a:extLst>
              <a:ext uri="{FF2B5EF4-FFF2-40B4-BE49-F238E27FC236}">
                <a16:creationId xmlns:a16="http://schemas.microsoft.com/office/drawing/2014/main" id="{9670EE1F-4F4D-4D3E-B32B-60A29E7A41A4}"/>
              </a:ext>
            </a:extLst>
          </p:cNvPr>
          <p:cNvSpPr/>
          <p:nvPr/>
        </p:nvSpPr>
        <p:spPr>
          <a:xfrm>
            <a:off x="8591642" y="3566924"/>
            <a:ext cx="654346" cy="338554"/>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MR</a:t>
            </a:r>
            <a:r>
              <a:rPr kumimoji="0" lang="en-US" altLang="en-US" sz="16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4.5</a:t>
            </a:r>
          </a:p>
        </p:txBody>
      </p:sp>
      <p:sp>
        <p:nvSpPr>
          <p:cNvPr id="62" name="TextBox 61">
            <a:extLst>
              <a:ext uri="{FF2B5EF4-FFF2-40B4-BE49-F238E27FC236}">
                <a16:creationId xmlns:a16="http://schemas.microsoft.com/office/drawing/2014/main" id="{7274ED1F-C87B-46AD-879F-538850189A7A}"/>
              </a:ext>
            </a:extLst>
          </p:cNvPr>
          <p:cNvSpPr txBox="1"/>
          <p:nvPr/>
        </p:nvSpPr>
        <p:spPr bwMode="auto">
          <a:xfrm>
            <a:off x="5666441" y="3596497"/>
            <a:ext cx="842929"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MMR</a:t>
            </a:r>
          </a:p>
        </p:txBody>
      </p:sp>
      <p:sp>
        <p:nvSpPr>
          <p:cNvPr id="63" name="Rectangle 62">
            <a:extLst>
              <a:ext uri="{FF2B5EF4-FFF2-40B4-BE49-F238E27FC236}">
                <a16:creationId xmlns:a16="http://schemas.microsoft.com/office/drawing/2014/main" id="{A8442502-3C8C-4699-94F8-6B5E95B7C71D}"/>
              </a:ext>
            </a:extLst>
          </p:cNvPr>
          <p:cNvSpPr/>
          <p:nvPr/>
        </p:nvSpPr>
        <p:spPr bwMode="auto">
          <a:xfrm>
            <a:off x="2824139" y="2551893"/>
            <a:ext cx="350132" cy="100247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C4258054-AB69-4150-8928-8B542C7A3FD0}"/>
              </a:ext>
            </a:extLst>
          </p:cNvPr>
          <p:cNvSpPr/>
          <p:nvPr/>
        </p:nvSpPr>
        <p:spPr bwMode="auto">
          <a:xfrm>
            <a:off x="3211882" y="2613035"/>
            <a:ext cx="350132" cy="94133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0A5C1F8F-AEB1-4B7F-A58C-1EFC5BF4D598}"/>
              </a:ext>
            </a:extLst>
          </p:cNvPr>
          <p:cNvSpPr/>
          <p:nvPr/>
        </p:nvSpPr>
        <p:spPr bwMode="auto">
          <a:xfrm>
            <a:off x="3598994" y="2351258"/>
            <a:ext cx="350132" cy="120311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C70B037A-7D1F-4AC2-8379-20FF544590BD}"/>
              </a:ext>
            </a:extLst>
          </p:cNvPr>
          <p:cNvSpPr/>
          <p:nvPr/>
        </p:nvSpPr>
        <p:spPr bwMode="auto">
          <a:xfrm>
            <a:off x="4187507" y="2642342"/>
            <a:ext cx="350132" cy="90662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39664584-8B6F-41F1-9C28-6082C5475C1E}"/>
              </a:ext>
            </a:extLst>
          </p:cNvPr>
          <p:cNvSpPr/>
          <p:nvPr/>
        </p:nvSpPr>
        <p:spPr bwMode="auto">
          <a:xfrm>
            <a:off x="4575250" y="2730136"/>
            <a:ext cx="350132" cy="81883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48F991D0-9118-4CBE-968B-BDE274B52A03}"/>
              </a:ext>
            </a:extLst>
          </p:cNvPr>
          <p:cNvSpPr/>
          <p:nvPr/>
        </p:nvSpPr>
        <p:spPr bwMode="auto">
          <a:xfrm>
            <a:off x="4962362" y="2383886"/>
            <a:ext cx="350132" cy="115601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D18B5A14-0C01-4B12-BDAF-85BB9901CE94}"/>
              </a:ext>
            </a:extLst>
          </p:cNvPr>
          <p:cNvSpPr/>
          <p:nvPr/>
        </p:nvSpPr>
        <p:spPr bwMode="auto">
          <a:xfrm>
            <a:off x="5545333" y="2876408"/>
            <a:ext cx="350132" cy="6725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5704F8D8-FFF5-43F0-AD52-EB9C196F9F59}"/>
              </a:ext>
            </a:extLst>
          </p:cNvPr>
          <p:cNvSpPr/>
          <p:nvPr/>
        </p:nvSpPr>
        <p:spPr bwMode="auto">
          <a:xfrm>
            <a:off x="5933076" y="2963080"/>
            <a:ext cx="350132" cy="58588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063A5852-5506-435C-B73E-65A25E5BAFB0}"/>
              </a:ext>
            </a:extLst>
          </p:cNvPr>
          <p:cNvSpPr/>
          <p:nvPr/>
        </p:nvSpPr>
        <p:spPr bwMode="auto">
          <a:xfrm>
            <a:off x="6320188" y="2585296"/>
            <a:ext cx="350132" cy="96367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42AC3715-6869-444B-AC2B-A68350A093D9}"/>
              </a:ext>
            </a:extLst>
          </p:cNvPr>
          <p:cNvSpPr/>
          <p:nvPr/>
        </p:nvSpPr>
        <p:spPr bwMode="auto">
          <a:xfrm>
            <a:off x="6903159" y="3050484"/>
            <a:ext cx="350132" cy="5038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6CD3EE69-CBD6-49F6-B35C-DE784470239A}"/>
              </a:ext>
            </a:extLst>
          </p:cNvPr>
          <p:cNvSpPr/>
          <p:nvPr/>
        </p:nvSpPr>
        <p:spPr bwMode="auto">
          <a:xfrm>
            <a:off x="7290902" y="3117563"/>
            <a:ext cx="350132" cy="4368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5EE5F914-3AD1-438F-B27E-34E1E55071C5}"/>
              </a:ext>
            </a:extLst>
          </p:cNvPr>
          <p:cNvSpPr/>
          <p:nvPr/>
        </p:nvSpPr>
        <p:spPr bwMode="auto">
          <a:xfrm>
            <a:off x="7678014" y="2800999"/>
            <a:ext cx="350132" cy="75337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DDDC0EAB-DC50-4D05-B330-CAFA100DD91F}"/>
              </a:ext>
            </a:extLst>
          </p:cNvPr>
          <p:cNvSpPr/>
          <p:nvPr/>
        </p:nvSpPr>
        <p:spPr bwMode="auto">
          <a:xfrm>
            <a:off x="8279251" y="3134637"/>
            <a:ext cx="350132" cy="4222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0E15184A-670A-4C58-955D-288C210BE29B}"/>
              </a:ext>
            </a:extLst>
          </p:cNvPr>
          <p:cNvSpPr/>
          <p:nvPr/>
        </p:nvSpPr>
        <p:spPr bwMode="auto">
          <a:xfrm>
            <a:off x="8666994" y="3201716"/>
            <a:ext cx="350132" cy="34725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47A95F9C-847C-41AC-AA51-7E5C2FB337B4}"/>
              </a:ext>
            </a:extLst>
          </p:cNvPr>
          <p:cNvSpPr/>
          <p:nvPr/>
        </p:nvSpPr>
        <p:spPr bwMode="auto">
          <a:xfrm>
            <a:off x="9054106" y="2885152"/>
            <a:ext cx="350132" cy="67173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TextBox 12">
            <a:extLst>
              <a:ext uri="{FF2B5EF4-FFF2-40B4-BE49-F238E27FC236}">
                <a16:creationId xmlns:a16="http://schemas.microsoft.com/office/drawing/2014/main" id="{6FDBC210-72AB-40A6-86FC-D9B1382899E9}"/>
              </a:ext>
            </a:extLst>
          </p:cNvPr>
          <p:cNvSpPr txBox="1">
            <a:spLocks noChangeArrowheads="1"/>
          </p:cNvSpPr>
          <p:nvPr/>
        </p:nvSpPr>
        <p:spPr bwMode="auto">
          <a:xfrm>
            <a:off x="5139970" y="1496881"/>
            <a:ext cx="20563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Response at Any Time</a:t>
            </a:r>
          </a:p>
        </p:txBody>
      </p:sp>
      <p:sp>
        <p:nvSpPr>
          <p:cNvPr id="80" name="TextBox 12">
            <a:extLst>
              <a:ext uri="{FF2B5EF4-FFF2-40B4-BE49-F238E27FC236}">
                <a16:creationId xmlns:a16="http://schemas.microsoft.com/office/drawing/2014/main" id="{A271CA24-A3AB-4EAA-9E0B-CB40127D68D9}"/>
              </a:ext>
            </a:extLst>
          </p:cNvPr>
          <p:cNvSpPr txBox="1">
            <a:spLocks noChangeArrowheads="1"/>
          </p:cNvSpPr>
          <p:nvPr/>
        </p:nvSpPr>
        <p:spPr bwMode="auto">
          <a:xfrm>
            <a:off x="8538655" y="1738432"/>
            <a:ext cx="232461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Total (n = 267)</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Resistant/intolerant (n = 203)</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T315I</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(n = 64)</a:t>
            </a:r>
          </a:p>
        </p:txBody>
      </p:sp>
      <p:sp>
        <p:nvSpPr>
          <p:cNvPr id="81" name="Rectangle 80">
            <a:extLst>
              <a:ext uri="{FF2B5EF4-FFF2-40B4-BE49-F238E27FC236}">
                <a16:creationId xmlns:a16="http://schemas.microsoft.com/office/drawing/2014/main" id="{E55A2254-EB07-4E04-A4CB-00D844C73235}"/>
              </a:ext>
            </a:extLst>
          </p:cNvPr>
          <p:cNvSpPr/>
          <p:nvPr/>
        </p:nvSpPr>
        <p:spPr bwMode="auto">
          <a:xfrm>
            <a:off x="8410372" y="1836759"/>
            <a:ext cx="107388" cy="107388"/>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466B1A00-1E56-427A-A3F5-10E7F242F55F}"/>
              </a:ext>
            </a:extLst>
          </p:cNvPr>
          <p:cNvSpPr/>
          <p:nvPr/>
        </p:nvSpPr>
        <p:spPr bwMode="auto">
          <a:xfrm>
            <a:off x="8417644" y="2050844"/>
            <a:ext cx="107388" cy="10738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520B3FE6-29CC-4393-BBAC-59A05E3AAEE8}"/>
              </a:ext>
            </a:extLst>
          </p:cNvPr>
          <p:cNvSpPr/>
          <p:nvPr/>
        </p:nvSpPr>
        <p:spPr bwMode="auto">
          <a:xfrm>
            <a:off x="8417644" y="2263321"/>
            <a:ext cx="107388" cy="107388"/>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Freeform: Shape 2">
            <a:extLst>
              <a:ext uri="{FF2B5EF4-FFF2-40B4-BE49-F238E27FC236}">
                <a16:creationId xmlns:a16="http://schemas.microsoft.com/office/drawing/2014/main" id="{47C2E75A-9F3F-47BA-926F-7ECDFD7F8605}"/>
              </a:ext>
            </a:extLst>
          </p:cNvPr>
          <p:cNvSpPr/>
          <p:nvPr/>
        </p:nvSpPr>
        <p:spPr bwMode="auto">
          <a:xfrm>
            <a:off x="2699657" y="1872343"/>
            <a:ext cx="6827520" cy="1680754"/>
          </a:xfrm>
          <a:custGeom>
            <a:avLst/>
            <a:gdLst>
              <a:gd name="connsiteX0" fmla="*/ 0 w 6827520"/>
              <a:gd name="connsiteY0" fmla="*/ 0 h 1680754"/>
              <a:gd name="connsiteX1" fmla="*/ 0 w 6827520"/>
              <a:gd name="connsiteY1" fmla="*/ 1680754 h 1680754"/>
              <a:gd name="connsiteX2" fmla="*/ 6827520 w 6827520"/>
              <a:gd name="connsiteY2" fmla="*/ 1680754 h 1680754"/>
            </a:gdLst>
            <a:ahLst/>
            <a:cxnLst>
              <a:cxn ang="0">
                <a:pos x="connsiteX0" y="connsiteY0"/>
              </a:cxn>
              <a:cxn ang="0">
                <a:pos x="connsiteX1" y="connsiteY1"/>
              </a:cxn>
              <a:cxn ang="0">
                <a:pos x="connsiteX2" y="connsiteY2"/>
              </a:cxn>
            </a:cxnLst>
            <a:rect l="l" t="t" r="r" b="b"/>
            <a:pathLst>
              <a:path w="6827520" h="1680754">
                <a:moveTo>
                  <a:pt x="0" y="0"/>
                </a:moveTo>
                <a:lnTo>
                  <a:pt x="0" y="1680754"/>
                </a:lnTo>
                <a:lnTo>
                  <a:pt x="6827520" y="168075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01" name="Group 328">
            <a:extLst>
              <a:ext uri="{FF2B5EF4-FFF2-40B4-BE49-F238E27FC236}">
                <a16:creationId xmlns:a16="http://schemas.microsoft.com/office/drawing/2014/main" id="{9FDAAB2E-ECAE-44D5-8848-76B7788512CF}"/>
              </a:ext>
            </a:extLst>
          </p:cNvPr>
          <p:cNvGrpSpPr>
            <a:grpSpLocks/>
          </p:cNvGrpSpPr>
          <p:nvPr/>
        </p:nvGrpSpPr>
        <p:grpSpPr bwMode="auto">
          <a:xfrm>
            <a:off x="1913377" y="4303238"/>
            <a:ext cx="497252" cy="1626858"/>
            <a:chOff x="755709" y="1916771"/>
            <a:chExt cx="529928" cy="3457215"/>
          </a:xfrm>
        </p:grpSpPr>
        <p:sp>
          <p:nvSpPr>
            <p:cNvPr id="108" name="TextBox 107">
              <a:extLst>
                <a:ext uri="{FF2B5EF4-FFF2-40B4-BE49-F238E27FC236}">
                  <a16:creationId xmlns:a16="http://schemas.microsoft.com/office/drawing/2014/main" id="{21B5DA20-ABFF-4FA2-91B8-349EAE38681F}"/>
                </a:ext>
              </a:extLst>
            </p:cNvPr>
            <p:cNvSpPr txBox="1"/>
            <p:nvPr/>
          </p:nvSpPr>
          <p:spPr>
            <a:xfrm>
              <a:off x="755709" y="1916771"/>
              <a:ext cx="529928"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09" name="TextBox 108">
              <a:extLst>
                <a:ext uri="{FF2B5EF4-FFF2-40B4-BE49-F238E27FC236}">
                  <a16:creationId xmlns:a16="http://schemas.microsoft.com/office/drawing/2014/main" id="{47263152-BDD2-496D-8FFB-109CCA2B2798}"/>
                </a:ext>
              </a:extLst>
            </p:cNvPr>
            <p:cNvSpPr txBox="1"/>
            <p:nvPr/>
          </p:nvSpPr>
          <p:spPr>
            <a:xfrm>
              <a:off x="866752" y="2526258"/>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10" name="TextBox 109">
              <a:extLst>
                <a:ext uri="{FF2B5EF4-FFF2-40B4-BE49-F238E27FC236}">
                  <a16:creationId xmlns:a16="http://schemas.microsoft.com/office/drawing/2014/main" id="{5359FBE4-741E-4F01-88C6-36213DECAC49}"/>
                </a:ext>
              </a:extLst>
            </p:cNvPr>
            <p:cNvSpPr txBox="1"/>
            <p:nvPr/>
          </p:nvSpPr>
          <p:spPr>
            <a:xfrm>
              <a:off x="866752" y="3135745"/>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11" name="TextBox 110">
              <a:extLst>
                <a:ext uri="{FF2B5EF4-FFF2-40B4-BE49-F238E27FC236}">
                  <a16:creationId xmlns:a16="http://schemas.microsoft.com/office/drawing/2014/main" id="{986CA0FE-E769-4D11-9170-D9654036993C}"/>
                </a:ext>
              </a:extLst>
            </p:cNvPr>
            <p:cNvSpPr txBox="1"/>
            <p:nvPr/>
          </p:nvSpPr>
          <p:spPr>
            <a:xfrm>
              <a:off x="866752" y="3745232"/>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12" name="TextBox 111">
              <a:extLst>
                <a:ext uri="{FF2B5EF4-FFF2-40B4-BE49-F238E27FC236}">
                  <a16:creationId xmlns:a16="http://schemas.microsoft.com/office/drawing/2014/main" id="{D7B645BC-1CC6-4F57-89EB-70578F18319C}"/>
                </a:ext>
              </a:extLst>
            </p:cNvPr>
            <p:cNvSpPr txBox="1"/>
            <p:nvPr/>
          </p:nvSpPr>
          <p:spPr>
            <a:xfrm>
              <a:off x="866752" y="4354718"/>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13" name="TextBox 112">
              <a:extLst>
                <a:ext uri="{FF2B5EF4-FFF2-40B4-BE49-F238E27FC236}">
                  <a16:creationId xmlns:a16="http://schemas.microsoft.com/office/drawing/2014/main" id="{5FB486ED-77C2-4657-B567-A801010C69BA}"/>
                </a:ext>
              </a:extLst>
            </p:cNvPr>
            <p:cNvSpPr txBox="1"/>
            <p:nvPr/>
          </p:nvSpPr>
          <p:spPr>
            <a:xfrm>
              <a:off x="967575" y="4964458"/>
              <a:ext cx="318062" cy="409528"/>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115" name="Group 114">
            <a:extLst>
              <a:ext uri="{FF2B5EF4-FFF2-40B4-BE49-F238E27FC236}">
                <a16:creationId xmlns:a16="http://schemas.microsoft.com/office/drawing/2014/main" id="{9626BE39-13EE-4345-BB18-8848ED509684}"/>
              </a:ext>
            </a:extLst>
          </p:cNvPr>
          <p:cNvGrpSpPr/>
          <p:nvPr/>
        </p:nvGrpSpPr>
        <p:grpSpPr>
          <a:xfrm>
            <a:off x="2367767" y="4401069"/>
            <a:ext cx="80962" cy="1431313"/>
            <a:chOff x="2367767" y="4401069"/>
            <a:chExt cx="80962" cy="1431313"/>
          </a:xfrm>
        </p:grpSpPr>
        <p:sp>
          <p:nvSpPr>
            <p:cNvPr id="102" name="Line 6">
              <a:extLst>
                <a:ext uri="{FF2B5EF4-FFF2-40B4-BE49-F238E27FC236}">
                  <a16:creationId xmlns:a16="http://schemas.microsoft.com/office/drawing/2014/main" id="{41DA0EF5-97CD-40C7-95D8-0B8413F18C71}"/>
                </a:ext>
              </a:extLst>
            </p:cNvPr>
            <p:cNvSpPr>
              <a:spLocks noChangeShapeType="1"/>
            </p:cNvSpPr>
            <p:nvPr/>
          </p:nvSpPr>
          <p:spPr bwMode="auto">
            <a:xfrm>
              <a:off x="2367767" y="58323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3" name="Line 23">
              <a:extLst>
                <a:ext uri="{FF2B5EF4-FFF2-40B4-BE49-F238E27FC236}">
                  <a16:creationId xmlns:a16="http://schemas.microsoft.com/office/drawing/2014/main" id="{8A041092-330B-42D7-B5B9-4FDC0BD49034}"/>
                </a:ext>
              </a:extLst>
            </p:cNvPr>
            <p:cNvSpPr>
              <a:spLocks noChangeShapeType="1"/>
            </p:cNvSpPr>
            <p:nvPr/>
          </p:nvSpPr>
          <p:spPr bwMode="auto">
            <a:xfrm>
              <a:off x="2367767" y="55464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4" name="Line 25">
              <a:extLst>
                <a:ext uri="{FF2B5EF4-FFF2-40B4-BE49-F238E27FC236}">
                  <a16:creationId xmlns:a16="http://schemas.microsoft.com/office/drawing/2014/main" id="{5C44A7EC-D4D3-43F0-8577-89D189195787}"/>
                </a:ext>
              </a:extLst>
            </p:cNvPr>
            <p:cNvSpPr>
              <a:spLocks noChangeShapeType="1"/>
            </p:cNvSpPr>
            <p:nvPr/>
          </p:nvSpPr>
          <p:spPr bwMode="auto">
            <a:xfrm>
              <a:off x="2367767" y="5258771"/>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5" name="Line 27">
              <a:extLst>
                <a:ext uri="{FF2B5EF4-FFF2-40B4-BE49-F238E27FC236}">
                  <a16:creationId xmlns:a16="http://schemas.microsoft.com/office/drawing/2014/main" id="{9013FDC1-9204-4D49-8538-04B1BD390FCB}"/>
                </a:ext>
              </a:extLst>
            </p:cNvPr>
            <p:cNvSpPr>
              <a:spLocks noChangeShapeType="1"/>
            </p:cNvSpPr>
            <p:nvPr/>
          </p:nvSpPr>
          <p:spPr bwMode="auto">
            <a:xfrm>
              <a:off x="2367767" y="4973776"/>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6" name="Line 29">
              <a:extLst>
                <a:ext uri="{FF2B5EF4-FFF2-40B4-BE49-F238E27FC236}">
                  <a16:creationId xmlns:a16="http://schemas.microsoft.com/office/drawing/2014/main" id="{D61509A9-2052-4C74-A05F-68B4759901FF}"/>
                </a:ext>
              </a:extLst>
            </p:cNvPr>
            <p:cNvSpPr>
              <a:spLocks noChangeShapeType="1"/>
            </p:cNvSpPr>
            <p:nvPr/>
          </p:nvSpPr>
          <p:spPr bwMode="auto">
            <a:xfrm>
              <a:off x="2367767" y="4687875"/>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7" name="Line 31">
              <a:extLst>
                <a:ext uri="{FF2B5EF4-FFF2-40B4-BE49-F238E27FC236}">
                  <a16:creationId xmlns:a16="http://schemas.microsoft.com/office/drawing/2014/main" id="{20176251-B804-4A6E-9941-E8251D6FAE7F}"/>
                </a:ext>
              </a:extLst>
            </p:cNvPr>
            <p:cNvSpPr>
              <a:spLocks noChangeShapeType="1"/>
            </p:cNvSpPr>
            <p:nvPr/>
          </p:nvSpPr>
          <p:spPr bwMode="auto">
            <a:xfrm>
              <a:off x="2367767" y="4401069"/>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114" name="Freeform: Shape 113">
            <a:extLst>
              <a:ext uri="{FF2B5EF4-FFF2-40B4-BE49-F238E27FC236}">
                <a16:creationId xmlns:a16="http://schemas.microsoft.com/office/drawing/2014/main" id="{8B033AE2-956B-414F-87F3-D7EF71D3312A}"/>
              </a:ext>
            </a:extLst>
          </p:cNvPr>
          <p:cNvSpPr/>
          <p:nvPr/>
        </p:nvSpPr>
        <p:spPr bwMode="auto">
          <a:xfrm>
            <a:off x="2447609" y="4388295"/>
            <a:ext cx="3097724" cy="1448429"/>
          </a:xfrm>
          <a:custGeom>
            <a:avLst/>
            <a:gdLst>
              <a:gd name="connsiteX0" fmla="*/ 0 w 6827520"/>
              <a:gd name="connsiteY0" fmla="*/ 0 h 1680754"/>
              <a:gd name="connsiteX1" fmla="*/ 0 w 6827520"/>
              <a:gd name="connsiteY1" fmla="*/ 1680754 h 1680754"/>
              <a:gd name="connsiteX2" fmla="*/ 6827520 w 6827520"/>
              <a:gd name="connsiteY2" fmla="*/ 1680754 h 1680754"/>
            </a:gdLst>
            <a:ahLst/>
            <a:cxnLst>
              <a:cxn ang="0">
                <a:pos x="connsiteX0" y="connsiteY0"/>
              </a:cxn>
              <a:cxn ang="0">
                <a:pos x="connsiteX1" y="connsiteY1"/>
              </a:cxn>
              <a:cxn ang="0">
                <a:pos x="connsiteX2" y="connsiteY2"/>
              </a:cxn>
            </a:cxnLst>
            <a:rect l="l" t="t" r="r" b="b"/>
            <a:pathLst>
              <a:path w="6827520" h="1680754">
                <a:moveTo>
                  <a:pt x="0" y="0"/>
                </a:moveTo>
                <a:lnTo>
                  <a:pt x="0" y="1680754"/>
                </a:lnTo>
                <a:lnTo>
                  <a:pt x="6827520" y="168075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24" name="Group 123">
            <a:extLst>
              <a:ext uri="{FF2B5EF4-FFF2-40B4-BE49-F238E27FC236}">
                <a16:creationId xmlns:a16="http://schemas.microsoft.com/office/drawing/2014/main" id="{00A07428-C400-46AC-851B-6DEB5A379D14}"/>
              </a:ext>
            </a:extLst>
          </p:cNvPr>
          <p:cNvGrpSpPr/>
          <p:nvPr/>
        </p:nvGrpSpPr>
        <p:grpSpPr>
          <a:xfrm>
            <a:off x="2447608" y="5828524"/>
            <a:ext cx="3087020" cy="75715"/>
            <a:chOff x="2447608" y="5828524"/>
            <a:chExt cx="3087020" cy="75715"/>
          </a:xfrm>
        </p:grpSpPr>
        <p:grpSp>
          <p:nvGrpSpPr>
            <p:cNvPr id="116" name="Group 115">
              <a:extLst>
                <a:ext uri="{FF2B5EF4-FFF2-40B4-BE49-F238E27FC236}">
                  <a16:creationId xmlns:a16="http://schemas.microsoft.com/office/drawing/2014/main" id="{6430CCA4-873F-43BD-A03B-A32ADCD8E089}"/>
                </a:ext>
              </a:extLst>
            </p:cNvPr>
            <p:cNvGrpSpPr/>
            <p:nvPr/>
          </p:nvGrpSpPr>
          <p:grpSpPr>
            <a:xfrm rot="5400000">
              <a:off x="3697415" y="4585957"/>
              <a:ext cx="68475" cy="2568090"/>
              <a:chOff x="2367767" y="4401069"/>
              <a:chExt cx="80962" cy="1431313"/>
            </a:xfrm>
          </p:grpSpPr>
          <p:sp>
            <p:nvSpPr>
              <p:cNvPr id="117" name="Line 6">
                <a:extLst>
                  <a:ext uri="{FF2B5EF4-FFF2-40B4-BE49-F238E27FC236}">
                    <a16:creationId xmlns:a16="http://schemas.microsoft.com/office/drawing/2014/main" id="{BA84DBE3-16EB-4E0C-8703-3A6FFFE877C3}"/>
                  </a:ext>
                </a:extLst>
              </p:cNvPr>
              <p:cNvSpPr>
                <a:spLocks noChangeShapeType="1"/>
              </p:cNvSpPr>
              <p:nvPr/>
            </p:nvSpPr>
            <p:spPr bwMode="auto">
              <a:xfrm>
                <a:off x="2367767" y="58323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8" name="Line 23">
                <a:extLst>
                  <a:ext uri="{FF2B5EF4-FFF2-40B4-BE49-F238E27FC236}">
                    <a16:creationId xmlns:a16="http://schemas.microsoft.com/office/drawing/2014/main" id="{D71C1C30-3BD4-477D-B7E5-5DCAAA21B950}"/>
                  </a:ext>
                </a:extLst>
              </p:cNvPr>
              <p:cNvSpPr>
                <a:spLocks noChangeShapeType="1"/>
              </p:cNvSpPr>
              <p:nvPr/>
            </p:nvSpPr>
            <p:spPr bwMode="auto">
              <a:xfrm>
                <a:off x="2367767" y="55464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9" name="Line 25">
                <a:extLst>
                  <a:ext uri="{FF2B5EF4-FFF2-40B4-BE49-F238E27FC236}">
                    <a16:creationId xmlns:a16="http://schemas.microsoft.com/office/drawing/2014/main" id="{E07ADD04-713C-4E78-A3EC-7CD8541B24BC}"/>
                  </a:ext>
                </a:extLst>
              </p:cNvPr>
              <p:cNvSpPr>
                <a:spLocks noChangeShapeType="1"/>
              </p:cNvSpPr>
              <p:nvPr/>
            </p:nvSpPr>
            <p:spPr bwMode="auto">
              <a:xfrm>
                <a:off x="2367767" y="5258771"/>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0" name="Line 27">
                <a:extLst>
                  <a:ext uri="{FF2B5EF4-FFF2-40B4-BE49-F238E27FC236}">
                    <a16:creationId xmlns:a16="http://schemas.microsoft.com/office/drawing/2014/main" id="{B6C7C804-6083-4B40-9F1E-4F07399A16BF}"/>
                  </a:ext>
                </a:extLst>
              </p:cNvPr>
              <p:cNvSpPr>
                <a:spLocks noChangeShapeType="1"/>
              </p:cNvSpPr>
              <p:nvPr/>
            </p:nvSpPr>
            <p:spPr bwMode="auto">
              <a:xfrm>
                <a:off x="2367767" y="4973776"/>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1" name="Line 29">
                <a:extLst>
                  <a:ext uri="{FF2B5EF4-FFF2-40B4-BE49-F238E27FC236}">
                    <a16:creationId xmlns:a16="http://schemas.microsoft.com/office/drawing/2014/main" id="{AA6B5A60-F738-4317-85DA-BCBA77C976E5}"/>
                  </a:ext>
                </a:extLst>
              </p:cNvPr>
              <p:cNvSpPr>
                <a:spLocks noChangeShapeType="1"/>
              </p:cNvSpPr>
              <p:nvPr/>
            </p:nvSpPr>
            <p:spPr bwMode="auto">
              <a:xfrm>
                <a:off x="2367767" y="4687875"/>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2" name="Line 31">
                <a:extLst>
                  <a:ext uri="{FF2B5EF4-FFF2-40B4-BE49-F238E27FC236}">
                    <a16:creationId xmlns:a16="http://schemas.microsoft.com/office/drawing/2014/main" id="{444C85D5-FBE2-496B-A4CB-ECC83B9DFE59}"/>
                  </a:ext>
                </a:extLst>
              </p:cNvPr>
              <p:cNvSpPr>
                <a:spLocks noChangeShapeType="1"/>
              </p:cNvSpPr>
              <p:nvPr/>
            </p:nvSpPr>
            <p:spPr bwMode="auto">
              <a:xfrm>
                <a:off x="2367767" y="4401069"/>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123" name="Line 31">
              <a:extLst>
                <a:ext uri="{FF2B5EF4-FFF2-40B4-BE49-F238E27FC236}">
                  <a16:creationId xmlns:a16="http://schemas.microsoft.com/office/drawing/2014/main" id="{7FC15FBD-FF5E-4DE7-AF36-B276844BA481}"/>
                </a:ext>
              </a:extLst>
            </p:cNvPr>
            <p:cNvSpPr>
              <a:spLocks noChangeShapeType="1"/>
            </p:cNvSpPr>
            <p:nvPr/>
          </p:nvSpPr>
          <p:spPr bwMode="auto">
            <a:xfrm rot="5400000">
              <a:off x="5500390" y="5862762"/>
              <a:ext cx="68475"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125" name="TextBox 124">
            <a:extLst>
              <a:ext uri="{FF2B5EF4-FFF2-40B4-BE49-F238E27FC236}">
                <a16:creationId xmlns:a16="http://schemas.microsoft.com/office/drawing/2014/main" id="{E5E2DAF8-74E1-47E4-99C7-A9D1DCEA5488}"/>
              </a:ext>
            </a:extLst>
          </p:cNvPr>
          <p:cNvSpPr txBox="1"/>
          <p:nvPr/>
        </p:nvSpPr>
        <p:spPr bwMode="auto">
          <a:xfrm>
            <a:off x="2302115" y="5833388"/>
            <a:ext cx="288861"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6" name="TextBox 125">
            <a:extLst>
              <a:ext uri="{FF2B5EF4-FFF2-40B4-BE49-F238E27FC236}">
                <a16:creationId xmlns:a16="http://schemas.microsoft.com/office/drawing/2014/main" id="{77C39A2A-335E-433C-A6CF-EEA9AAD49896}"/>
              </a:ext>
            </a:extLst>
          </p:cNvPr>
          <p:cNvSpPr txBox="1"/>
          <p:nvPr/>
        </p:nvSpPr>
        <p:spPr bwMode="auto">
          <a:xfrm>
            <a:off x="2765671" y="5833388"/>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27" name="TextBox 126">
            <a:extLst>
              <a:ext uri="{FF2B5EF4-FFF2-40B4-BE49-F238E27FC236}">
                <a16:creationId xmlns:a16="http://schemas.microsoft.com/office/drawing/2014/main" id="{9A55F277-40A1-42B0-859D-096F69909E72}"/>
              </a:ext>
            </a:extLst>
          </p:cNvPr>
          <p:cNvSpPr txBox="1"/>
          <p:nvPr/>
        </p:nvSpPr>
        <p:spPr bwMode="auto">
          <a:xfrm>
            <a:off x="3273897" y="5833388"/>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28" name="TextBox 127">
            <a:extLst>
              <a:ext uri="{FF2B5EF4-FFF2-40B4-BE49-F238E27FC236}">
                <a16:creationId xmlns:a16="http://schemas.microsoft.com/office/drawing/2014/main" id="{8967FDA2-A7B8-4420-BFF4-8726C28C0B2C}"/>
              </a:ext>
            </a:extLst>
          </p:cNvPr>
          <p:cNvSpPr txBox="1"/>
          <p:nvPr/>
        </p:nvSpPr>
        <p:spPr bwMode="auto">
          <a:xfrm>
            <a:off x="3789550" y="5833388"/>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29" name="TextBox 128">
            <a:extLst>
              <a:ext uri="{FF2B5EF4-FFF2-40B4-BE49-F238E27FC236}">
                <a16:creationId xmlns:a16="http://schemas.microsoft.com/office/drawing/2014/main" id="{6F69A58B-D7D7-4D3F-A451-C531E5A269C2}"/>
              </a:ext>
            </a:extLst>
          </p:cNvPr>
          <p:cNvSpPr txBox="1"/>
          <p:nvPr/>
        </p:nvSpPr>
        <p:spPr bwMode="auto">
          <a:xfrm>
            <a:off x="4295593" y="5833388"/>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30" name="TextBox 129">
            <a:extLst>
              <a:ext uri="{FF2B5EF4-FFF2-40B4-BE49-F238E27FC236}">
                <a16:creationId xmlns:a16="http://schemas.microsoft.com/office/drawing/2014/main" id="{FE50072E-460C-47BA-8230-7F51973F5657}"/>
              </a:ext>
            </a:extLst>
          </p:cNvPr>
          <p:cNvSpPr txBox="1"/>
          <p:nvPr/>
        </p:nvSpPr>
        <p:spPr bwMode="auto">
          <a:xfrm>
            <a:off x="4803819" y="5833388"/>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31" name="TextBox 130">
            <a:extLst>
              <a:ext uri="{FF2B5EF4-FFF2-40B4-BE49-F238E27FC236}">
                <a16:creationId xmlns:a16="http://schemas.microsoft.com/office/drawing/2014/main" id="{FEEE21BE-DAA0-485C-AC53-101A4AD04FAF}"/>
              </a:ext>
            </a:extLst>
          </p:cNvPr>
          <p:cNvSpPr txBox="1"/>
          <p:nvPr/>
        </p:nvSpPr>
        <p:spPr bwMode="auto">
          <a:xfrm>
            <a:off x="5319472" y="5833388"/>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132" name="TextBox 131">
            <a:extLst>
              <a:ext uri="{FF2B5EF4-FFF2-40B4-BE49-F238E27FC236}">
                <a16:creationId xmlns:a16="http://schemas.microsoft.com/office/drawing/2014/main" id="{49E0A434-5DE5-40D5-84B4-A977B5D811C8}"/>
              </a:ext>
            </a:extLst>
          </p:cNvPr>
          <p:cNvSpPr txBox="1"/>
          <p:nvPr/>
        </p:nvSpPr>
        <p:spPr bwMode="auto">
          <a:xfrm>
            <a:off x="2417873" y="3954941"/>
            <a:ext cx="3127459" cy="338554"/>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Duration of MCyR</a:t>
            </a:r>
          </a:p>
        </p:txBody>
      </p:sp>
      <p:sp>
        <p:nvSpPr>
          <p:cNvPr id="133" name="TextBox 132">
            <a:extLst>
              <a:ext uri="{FF2B5EF4-FFF2-40B4-BE49-F238E27FC236}">
                <a16:creationId xmlns:a16="http://schemas.microsoft.com/office/drawing/2014/main" id="{DD992B8E-18BC-4C4A-AC2F-D008FAE72AA7}"/>
              </a:ext>
            </a:extLst>
          </p:cNvPr>
          <p:cNvSpPr txBox="1"/>
          <p:nvPr/>
        </p:nvSpPr>
        <p:spPr bwMode="auto">
          <a:xfrm>
            <a:off x="3740678" y="6019920"/>
            <a:ext cx="474809" cy="338554"/>
          </a:xfrm>
          <a:prstGeom prst="rect">
            <a:avLst/>
          </a:prstGeom>
          <a:noFill/>
        </p:spPr>
        <p:txBody>
          <a:bodyPr wrap="none" anchor="ctr">
            <a:spAutoFit/>
          </a:bodyPr>
          <a:lstStyle/>
          <a:p>
            <a:pPr lvl="0" algn="ctr" eaLnBrk="1" fontAlgn="auto" hangingPunct="1">
              <a:spcBef>
                <a:spcPts val="0"/>
              </a:spcBef>
              <a:spcAft>
                <a:spcPts val="0"/>
              </a:spcAft>
              <a:defRPr/>
            </a:pPr>
            <a:r>
              <a:rPr lang="en-US" sz="1600" kern="0" dirty="0">
                <a:solidFill>
                  <a:srgbClr val="000000"/>
                </a:solidFill>
                <a:latin typeface="Calibri" panose="020F0502020204030204" pitchFamily="34" charset="0"/>
              </a:rPr>
              <a:t>Mo</a:t>
            </a:r>
          </a:p>
        </p:txBody>
      </p:sp>
      <p:sp>
        <p:nvSpPr>
          <p:cNvPr id="134" name="TextBox 133">
            <a:extLst>
              <a:ext uri="{FF2B5EF4-FFF2-40B4-BE49-F238E27FC236}">
                <a16:creationId xmlns:a16="http://schemas.microsoft.com/office/drawing/2014/main" id="{6A84E58A-8841-42E2-8245-A683B9E7F8B9}"/>
              </a:ext>
            </a:extLst>
          </p:cNvPr>
          <p:cNvSpPr txBox="1"/>
          <p:nvPr/>
        </p:nvSpPr>
        <p:spPr bwMode="auto">
          <a:xfrm rot="16200000">
            <a:off x="545283" y="4848825"/>
            <a:ext cx="2185818" cy="584775"/>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 of Remaining in MCyR (%)</a:t>
            </a:r>
          </a:p>
        </p:txBody>
      </p:sp>
      <p:sp>
        <p:nvSpPr>
          <p:cNvPr id="135" name="TextBox 12">
            <a:extLst>
              <a:ext uri="{FF2B5EF4-FFF2-40B4-BE49-F238E27FC236}">
                <a16:creationId xmlns:a16="http://schemas.microsoft.com/office/drawing/2014/main" id="{35504AEC-E3BD-4402-B84F-7EC477216794}"/>
              </a:ext>
            </a:extLst>
          </p:cNvPr>
          <p:cNvSpPr txBox="1">
            <a:spLocks noChangeArrowheads="1"/>
          </p:cNvSpPr>
          <p:nvPr/>
        </p:nvSpPr>
        <p:spPr bwMode="auto">
          <a:xfrm>
            <a:off x="2746464" y="5079504"/>
            <a:ext cx="232461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Total (n = 148)</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Resistant/intolerant (n = 103)</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T315I</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(n = 45)</a:t>
            </a:r>
          </a:p>
        </p:txBody>
      </p:sp>
      <p:cxnSp>
        <p:nvCxnSpPr>
          <p:cNvPr id="140" name="Straight Connector 139">
            <a:extLst>
              <a:ext uri="{FF2B5EF4-FFF2-40B4-BE49-F238E27FC236}">
                <a16:creationId xmlns:a16="http://schemas.microsoft.com/office/drawing/2014/main" id="{91C2BA9B-14B6-4B10-A36E-A98130554E42}"/>
              </a:ext>
            </a:extLst>
          </p:cNvPr>
          <p:cNvCxnSpPr/>
          <p:nvPr/>
        </p:nvCxnSpPr>
        <p:spPr bwMode="auto">
          <a:xfrm>
            <a:off x="2619815" y="5234358"/>
            <a:ext cx="164883" cy="0"/>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30E4008-B6D7-4D56-97EC-03D3FE3B5FB3}"/>
              </a:ext>
            </a:extLst>
          </p:cNvPr>
          <p:cNvCxnSpPr/>
          <p:nvPr/>
        </p:nvCxnSpPr>
        <p:spPr bwMode="auto">
          <a:xfrm>
            <a:off x="2619815" y="5450460"/>
            <a:ext cx="164883" cy="0"/>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B445BF92-C437-4297-AB4D-D6AA8D585351}"/>
              </a:ext>
            </a:extLst>
          </p:cNvPr>
          <p:cNvCxnSpPr/>
          <p:nvPr/>
        </p:nvCxnSpPr>
        <p:spPr bwMode="auto">
          <a:xfrm>
            <a:off x="2619815" y="5651343"/>
            <a:ext cx="164883" cy="0"/>
          </a:xfrm>
          <a:prstGeom prst="line">
            <a:avLst/>
          </a:prstGeom>
          <a:noFill/>
          <a:ln w="28575" cap="flat" cmpd="sng" algn="ctr">
            <a:solidFill>
              <a:schemeClr val="accent4"/>
            </a:solidFill>
            <a:prstDash val="solid"/>
            <a:round/>
            <a:headEnd type="none" w="med" len="med"/>
            <a:tailEnd type="none" w="med" len="med"/>
          </a:ln>
          <a:effectLst/>
        </p:spPr>
      </p:cxnSp>
      <p:sp>
        <p:nvSpPr>
          <p:cNvPr id="144" name="TextBox 12">
            <a:extLst>
              <a:ext uri="{FF2B5EF4-FFF2-40B4-BE49-F238E27FC236}">
                <a16:creationId xmlns:a16="http://schemas.microsoft.com/office/drawing/2014/main" id="{0F3C33E0-D117-4FB0-99E0-A49EFA452865}"/>
              </a:ext>
            </a:extLst>
          </p:cNvPr>
          <p:cNvSpPr txBox="1">
            <a:spLocks noChangeArrowheads="1"/>
          </p:cNvSpPr>
          <p:nvPr/>
        </p:nvSpPr>
        <p:spPr bwMode="auto">
          <a:xfrm>
            <a:off x="2447510" y="4690228"/>
            <a:ext cx="26530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82% of responders estimated to remain</a:t>
            </a:r>
            <a:b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b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in MCyR at 5 yr</a:t>
            </a:r>
          </a:p>
        </p:txBody>
      </p:sp>
      <p:sp>
        <p:nvSpPr>
          <p:cNvPr id="145" name="Freeform: Shape 144">
            <a:extLst>
              <a:ext uri="{FF2B5EF4-FFF2-40B4-BE49-F238E27FC236}">
                <a16:creationId xmlns:a16="http://schemas.microsoft.com/office/drawing/2014/main" id="{F18E6A9B-A14F-468C-996A-545AC70A4222}"/>
              </a:ext>
            </a:extLst>
          </p:cNvPr>
          <p:cNvSpPr/>
          <p:nvPr/>
        </p:nvSpPr>
        <p:spPr bwMode="auto">
          <a:xfrm>
            <a:off x="2450371" y="4403485"/>
            <a:ext cx="2770825" cy="254154"/>
          </a:xfrm>
          <a:custGeom>
            <a:avLst/>
            <a:gdLst>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62990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5129 w 2770825"/>
              <a:gd name="connsiteY14" fmla="*/ 187853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76803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76803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82328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82328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82328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82328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82328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 name="connsiteX0" fmla="*/ 0 w 2770825"/>
              <a:gd name="connsiteY0" fmla="*/ 0 h 254154"/>
              <a:gd name="connsiteX1" fmla="*/ 113264 w 2770825"/>
              <a:gd name="connsiteY1" fmla="*/ 0 h 254154"/>
              <a:gd name="connsiteX2" fmla="*/ 113264 w 2770825"/>
              <a:gd name="connsiteY2" fmla="*/ 77351 h 254154"/>
              <a:gd name="connsiteX3" fmla="*/ 232053 w 2770825"/>
              <a:gd name="connsiteY3" fmla="*/ 77351 h 254154"/>
              <a:gd name="connsiteX4" fmla="*/ 232053 w 2770825"/>
              <a:gd name="connsiteY4" fmla="*/ 113264 h 254154"/>
              <a:gd name="connsiteX5" fmla="*/ 480682 w 2770825"/>
              <a:gd name="connsiteY5" fmla="*/ 113264 h 254154"/>
              <a:gd name="connsiteX6" fmla="*/ 480682 w 2770825"/>
              <a:gd name="connsiteY6" fmla="*/ 135365 h 254154"/>
              <a:gd name="connsiteX7" fmla="*/ 704447 w 2770825"/>
              <a:gd name="connsiteY7" fmla="*/ 135365 h 254154"/>
              <a:gd name="connsiteX8" fmla="*/ 704447 w 2770825"/>
              <a:gd name="connsiteY8" fmla="*/ 146415 h 254154"/>
              <a:gd name="connsiteX9" fmla="*/ 839811 w 2770825"/>
              <a:gd name="connsiteY9" fmla="*/ 146415 h 254154"/>
              <a:gd name="connsiteX10" fmla="*/ 839811 w 2770825"/>
              <a:gd name="connsiteY10" fmla="*/ 146415 h 254154"/>
              <a:gd name="connsiteX11" fmla="*/ 958601 w 2770825"/>
              <a:gd name="connsiteY11" fmla="*/ 146415 h 254154"/>
              <a:gd name="connsiteX12" fmla="*/ 958601 w 2770825"/>
              <a:gd name="connsiteY12" fmla="*/ 162990 h 254154"/>
              <a:gd name="connsiteX13" fmla="*/ 1187891 w 2770825"/>
              <a:gd name="connsiteY13" fmla="*/ 162990 h 254154"/>
              <a:gd name="connsiteX14" fmla="*/ 1187891 w 2770825"/>
              <a:gd name="connsiteY14" fmla="*/ 182328 h 254154"/>
              <a:gd name="connsiteX15" fmla="*/ 1209991 w 2770825"/>
              <a:gd name="connsiteY15" fmla="*/ 185090 h 254154"/>
              <a:gd name="connsiteX16" fmla="*/ 1209991 w 2770825"/>
              <a:gd name="connsiteY16" fmla="*/ 207191 h 254154"/>
              <a:gd name="connsiteX17" fmla="*/ 1256955 w 2770825"/>
              <a:gd name="connsiteY17" fmla="*/ 207191 h 254154"/>
              <a:gd name="connsiteX18" fmla="*/ 1256955 w 2770825"/>
              <a:gd name="connsiteY18" fmla="*/ 237578 h 254154"/>
              <a:gd name="connsiteX19" fmla="*/ 1569121 w 2770825"/>
              <a:gd name="connsiteY19" fmla="*/ 237578 h 254154"/>
              <a:gd name="connsiteX20" fmla="*/ 1569121 w 2770825"/>
              <a:gd name="connsiteY20" fmla="*/ 254154 h 254154"/>
              <a:gd name="connsiteX21" fmla="*/ 2770825 w 2770825"/>
              <a:gd name="connsiteY21" fmla="*/ 254154 h 254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70825" h="254154">
                <a:moveTo>
                  <a:pt x="0" y="0"/>
                </a:moveTo>
                <a:lnTo>
                  <a:pt x="113264" y="0"/>
                </a:lnTo>
                <a:lnTo>
                  <a:pt x="113264" y="77351"/>
                </a:lnTo>
                <a:lnTo>
                  <a:pt x="232053" y="77351"/>
                </a:lnTo>
                <a:lnTo>
                  <a:pt x="232053" y="113264"/>
                </a:lnTo>
                <a:lnTo>
                  <a:pt x="480682" y="113264"/>
                </a:lnTo>
                <a:lnTo>
                  <a:pt x="480682" y="135365"/>
                </a:lnTo>
                <a:lnTo>
                  <a:pt x="704447" y="135365"/>
                </a:lnTo>
                <a:lnTo>
                  <a:pt x="704447" y="146415"/>
                </a:lnTo>
                <a:lnTo>
                  <a:pt x="839811" y="146415"/>
                </a:lnTo>
                <a:lnTo>
                  <a:pt x="839811" y="146415"/>
                </a:lnTo>
                <a:lnTo>
                  <a:pt x="958601" y="146415"/>
                </a:lnTo>
                <a:lnTo>
                  <a:pt x="958601" y="162990"/>
                </a:lnTo>
                <a:lnTo>
                  <a:pt x="1187891" y="162990"/>
                </a:lnTo>
                <a:lnTo>
                  <a:pt x="1187891" y="182328"/>
                </a:lnTo>
                <a:lnTo>
                  <a:pt x="1209991" y="185090"/>
                </a:lnTo>
                <a:lnTo>
                  <a:pt x="1209991" y="207191"/>
                </a:lnTo>
                <a:lnTo>
                  <a:pt x="1256955" y="207191"/>
                </a:lnTo>
                <a:lnTo>
                  <a:pt x="1256955" y="237578"/>
                </a:lnTo>
                <a:lnTo>
                  <a:pt x="1569121" y="237578"/>
                </a:lnTo>
                <a:lnTo>
                  <a:pt x="1569121" y="254154"/>
                </a:lnTo>
                <a:lnTo>
                  <a:pt x="2770825" y="254154"/>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6" name="Freeform: Shape 145">
            <a:extLst>
              <a:ext uri="{FF2B5EF4-FFF2-40B4-BE49-F238E27FC236}">
                <a16:creationId xmlns:a16="http://schemas.microsoft.com/office/drawing/2014/main" id="{935664AD-6C85-42A6-BF6B-1F0E08EC540B}"/>
              </a:ext>
            </a:extLst>
          </p:cNvPr>
          <p:cNvSpPr/>
          <p:nvPr/>
        </p:nvSpPr>
        <p:spPr bwMode="auto">
          <a:xfrm>
            <a:off x="2444846" y="4400723"/>
            <a:ext cx="2768063" cy="276253"/>
          </a:xfrm>
          <a:custGeom>
            <a:avLst/>
            <a:gdLst>
              <a:gd name="connsiteX0" fmla="*/ 0 w 2768063"/>
              <a:gd name="connsiteY0" fmla="*/ 0 h 276253"/>
              <a:gd name="connsiteX1" fmla="*/ 127077 w 2768063"/>
              <a:gd name="connsiteY1" fmla="*/ 0 h 276253"/>
              <a:gd name="connsiteX2" fmla="*/ 127077 w 2768063"/>
              <a:gd name="connsiteY2" fmla="*/ 77351 h 276253"/>
              <a:gd name="connsiteX3" fmla="*/ 140889 w 2768063"/>
              <a:gd name="connsiteY3" fmla="*/ 77351 h 276253"/>
              <a:gd name="connsiteX4" fmla="*/ 140889 w 2768063"/>
              <a:gd name="connsiteY4" fmla="*/ 113264 h 276253"/>
              <a:gd name="connsiteX5" fmla="*/ 237578 w 2768063"/>
              <a:gd name="connsiteY5" fmla="*/ 113264 h 276253"/>
              <a:gd name="connsiteX6" fmla="*/ 237578 w 2768063"/>
              <a:gd name="connsiteY6" fmla="*/ 151939 h 276253"/>
              <a:gd name="connsiteX7" fmla="*/ 455819 w 2768063"/>
              <a:gd name="connsiteY7" fmla="*/ 151939 h 276253"/>
              <a:gd name="connsiteX8" fmla="*/ 455819 w 2768063"/>
              <a:gd name="connsiteY8" fmla="*/ 168514 h 276253"/>
              <a:gd name="connsiteX9" fmla="*/ 483444 w 2768063"/>
              <a:gd name="connsiteY9" fmla="*/ 168514 h 276253"/>
              <a:gd name="connsiteX10" fmla="*/ 483444 w 2768063"/>
              <a:gd name="connsiteY10" fmla="*/ 168514 h 276253"/>
              <a:gd name="connsiteX11" fmla="*/ 483444 w 2768063"/>
              <a:gd name="connsiteY11" fmla="*/ 190615 h 276253"/>
              <a:gd name="connsiteX12" fmla="*/ 712735 w 2768063"/>
              <a:gd name="connsiteY12" fmla="*/ 190615 h 276253"/>
              <a:gd name="connsiteX13" fmla="*/ 712735 w 2768063"/>
              <a:gd name="connsiteY13" fmla="*/ 204427 h 276253"/>
              <a:gd name="connsiteX14" fmla="*/ 842574 w 2768063"/>
              <a:gd name="connsiteY14" fmla="*/ 204427 h 276253"/>
              <a:gd name="connsiteX15" fmla="*/ 842574 w 2768063"/>
              <a:gd name="connsiteY15" fmla="*/ 221003 h 276253"/>
              <a:gd name="connsiteX16" fmla="*/ 1185129 w 2768063"/>
              <a:gd name="connsiteY16" fmla="*/ 221003 h 276253"/>
              <a:gd name="connsiteX17" fmla="*/ 1185129 w 2768063"/>
              <a:gd name="connsiteY17" fmla="*/ 237578 h 276253"/>
              <a:gd name="connsiteX18" fmla="*/ 1207229 w 2768063"/>
              <a:gd name="connsiteY18" fmla="*/ 237578 h 276253"/>
              <a:gd name="connsiteX19" fmla="*/ 1207229 w 2768063"/>
              <a:gd name="connsiteY19" fmla="*/ 265203 h 276253"/>
              <a:gd name="connsiteX20" fmla="*/ 1569121 w 2768063"/>
              <a:gd name="connsiteY20" fmla="*/ 265203 h 276253"/>
              <a:gd name="connsiteX21" fmla="*/ 1569121 w 2768063"/>
              <a:gd name="connsiteY21" fmla="*/ 276253 h 276253"/>
              <a:gd name="connsiteX22" fmla="*/ 2768063 w 2768063"/>
              <a:gd name="connsiteY22" fmla="*/ 276253 h 276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8063" h="276253">
                <a:moveTo>
                  <a:pt x="0" y="0"/>
                </a:moveTo>
                <a:lnTo>
                  <a:pt x="127077" y="0"/>
                </a:lnTo>
                <a:lnTo>
                  <a:pt x="127077" y="77351"/>
                </a:lnTo>
                <a:lnTo>
                  <a:pt x="140889" y="77351"/>
                </a:lnTo>
                <a:lnTo>
                  <a:pt x="140889" y="113264"/>
                </a:lnTo>
                <a:lnTo>
                  <a:pt x="237578" y="113264"/>
                </a:lnTo>
                <a:lnTo>
                  <a:pt x="237578" y="151939"/>
                </a:lnTo>
                <a:lnTo>
                  <a:pt x="455819" y="151939"/>
                </a:lnTo>
                <a:lnTo>
                  <a:pt x="455819" y="168514"/>
                </a:lnTo>
                <a:lnTo>
                  <a:pt x="483444" y="168514"/>
                </a:lnTo>
                <a:lnTo>
                  <a:pt x="483444" y="168514"/>
                </a:lnTo>
                <a:lnTo>
                  <a:pt x="483444" y="190615"/>
                </a:lnTo>
                <a:lnTo>
                  <a:pt x="712735" y="190615"/>
                </a:lnTo>
                <a:lnTo>
                  <a:pt x="712735" y="204427"/>
                </a:lnTo>
                <a:lnTo>
                  <a:pt x="842574" y="204427"/>
                </a:lnTo>
                <a:lnTo>
                  <a:pt x="842574" y="221003"/>
                </a:lnTo>
                <a:lnTo>
                  <a:pt x="1185129" y="221003"/>
                </a:lnTo>
                <a:lnTo>
                  <a:pt x="1185129" y="237578"/>
                </a:lnTo>
                <a:lnTo>
                  <a:pt x="1207229" y="237578"/>
                </a:lnTo>
                <a:lnTo>
                  <a:pt x="1207229" y="265203"/>
                </a:lnTo>
                <a:lnTo>
                  <a:pt x="1569121" y="265203"/>
                </a:lnTo>
                <a:lnTo>
                  <a:pt x="1569121" y="276253"/>
                </a:lnTo>
                <a:lnTo>
                  <a:pt x="2768063" y="27625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7" name="Freeform: Shape 146">
            <a:extLst>
              <a:ext uri="{FF2B5EF4-FFF2-40B4-BE49-F238E27FC236}">
                <a16:creationId xmlns:a16="http://schemas.microsoft.com/office/drawing/2014/main" id="{4F605824-03D0-452E-8A34-7DD9AD43C2BE}"/>
              </a:ext>
            </a:extLst>
          </p:cNvPr>
          <p:cNvSpPr/>
          <p:nvPr/>
        </p:nvSpPr>
        <p:spPr bwMode="auto">
          <a:xfrm>
            <a:off x="2444846" y="4403486"/>
            <a:ext cx="2681522" cy="215478"/>
          </a:xfrm>
          <a:custGeom>
            <a:avLst/>
            <a:gdLst>
              <a:gd name="connsiteX0" fmla="*/ 0 w 2676899"/>
              <a:gd name="connsiteY0" fmla="*/ 0 h 215478"/>
              <a:gd name="connsiteX1" fmla="*/ 955838 w 2676899"/>
              <a:gd name="connsiteY1" fmla="*/ 0 h 215478"/>
              <a:gd name="connsiteX2" fmla="*/ 955838 w 2676899"/>
              <a:gd name="connsiteY2" fmla="*/ 52488 h 215478"/>
              <a:gd name="connsiteX3" fmla="*/ 1229330 w 2676899"/>
              <a:gd name="connsiteY3" fmla="*/ 52488 h 215478"/>
              <a:gd name="connsiteX4" fmla="*/ 1229330 w 2676899"/>
              <a:gd name="connsiteY4" fmla="*/ 110502 h 215478"/>
              <a:gd name="connsiteX5" fmla="*/ 1259718 w 2676899"/>
              <a:gd name="connsiteY5" fmla="*/ 110502 h 215478"/>
              <a:gd name="connsiteX6" fmla="*/ 1259718 w 2676899"/>
              <a:gd name="connsiteY6" fmla="*/ 171277 h 215478"/>
              <a:gd name="connsiteX7" fmla="*/ 1279055 w 2676899"/>
              <a:gd name="connsiteY7" fmla="*/ 171277 h 215478"/>
              <a:gd name="connsiteX8" fmla="*/ 1279055 w 2676899"/>
              <a:gd name="connsiteY8" fmla="*/ 215478 h 215478"/>
              <a:gd name="connsiteX9" fmla="*/ 2676899 w 2676899"/>
              <a:gd name="connsiteY9" fmla="*/ 215478 h 21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6899" h="215478">
                <a:moveTo>
                  <a:pt x="0" y="0"/>
                </a:moveTo>
                <a:lnTo>
                  <a:pt x="955838" y="0"/>
                </a:lnTo>
                <a:lnTo>
                  <a:pt x="955838" y="52488"/>
                </a:lnTo>
                <a:lnTo>
                  <a:pt x="1229330" y="52488"/>
                </a:lnTo>
                <a:lnTo>
                  <a:pt x="1229330" y="110502"/>
                </a:lnTo>
                <a:lnTo>
                  <a:pt x="1259718" y="110502"/>
                </a:lnTo>
                <a:lnTo>
                  <a:pt x="1259718" y="171277"/>
                </a:lnTo>
                <a:lnTo>
                  <a:pt x="1279055" y="171277"/>
                </a:lnTo>
                <a:lnTo>
                  <a:pt x="1279055" y="215478"/>
                </a:lnTo>
                <a:lnTo>
                  <a:pt x="2676899" y="215478"/>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49" name="Straight Connector 148">
            <a:extLst>
              <a:ext uri="{FF2B5EF4-FFF2-40B4-BE49-F238E27FC236}">
                <a16:creationId xmlns:a16="http://schemas.microsoft.com/office/drawing/2014/main" id="{6633DCF6-0668-42BD-B11A-C7A1D86A0C9B}"/>
              </a:ext>
            </a:extLst>
          </p:cNvPr>
          <p:cNvCxnSpPr>
            <a:cxnSpLocks/>
          </p:cNvCxnSpPr>
          <p:nvPr/>
        </p:nvCxnSpPr>
        <p:spPr bwMode="auto">
          <a:xfrm>
            <a:off x="2608763" y="4316742"/>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3E087A8E-6053-4132-9CA1-5E4F760F04B0}"/>
              </a:ext>
            </a:extLst>
          </p:cNvPr>
          <p:cNvCxnSpPr>
            <a:cxnSpLocks/>
          </p:cNvCxnSpPr>
          <p:nvPr/>
        </p:nvCxnSpPr>
        <p:spPr bwMode="auto">
          <a:xfrm>
            <a:off x="2681024" y="4316742"/>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17E33DD-72C4-4357-A92D-95AD6D5307AE}"/>
              </a:ext>
            </a:extLst>
          </p:cNvPr>
          <p:cNvCxnSpPr>
            <a:cxnSpLocks/>
          </p:cNvCxnSpPr>
          <p:nvPr/>
        </p:nvCxnSpPr>
        <p:spPr bwMode="auto">
          <a:xfrm>
            <a:off x="3029564" y="4316742"/>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0513FCCD-691D-409D-BFA2-F728FC2E5FDB}"/>
              </a:ext>
            </a:extLst>
          </p:cNvPr>
          <p:cNvCxnSpPr>
            <a:cxnSpLocks/>
          </p:cNvCxnSpPr>
          <p:nvPr/>
        </p:nvCxnSpPr>
        <p:spPr bwMode="auto">
          <a:xfrm>
            <a:off x="3065938" y="4316742"/>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332D8953-FEEC-4661-8F34-A6AD8B68776E}"/>
              </a:ext>
            </a:extLst>
          </p:cNvPr>
          <p:cNvCxnSpPr>
            <a:cxnSpLocks/>
          </p:cNvCxnSpPr>
          <p:nvPr/>
        </p:nvCxnSpPr>
        <p:spPr bwMode="auto">
          <a:xfrm>
            <a:off x="3144894" y="4316742"/>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086FB5CB-A473-454A-BD87-F694F443A8BA}"/>
              </a:ext>
            </a:extLst>
          </p:cNvPr>
          <p:cNvCxnSpPr>
            <a:cxnSpLocks/>
          </p:cNvCxnSpPr>
          <p:nvPr/>
        </p:nvCxnSpPr>
        <p:spPr bwMode="auto">
          <a:xfrm>
            <a:off x="3277100" y="4323648"/>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79B06A1E-8847-4E98-B83B-1FF6CBA54315}"/>
              </a:ext>
            </a:extLst>
          </p:cNvPr>
          <p:cNvCxnSpPr>
            <a:cxnSpLocks/>
          </p:cNvCxnSpPr>
          <p:nvPr/>
        </p:nvCxnSpPr>
        <p:spPr bwMode="auto">
          <a:xfrm>
            <a:off x="3310711" y="4323648"/>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DEA7768C-A5DD-49BD-958D-B4ED07E5311E}"/>
              </a:ext>
            </a:extLst>
          </p:cNvPr>
          <p:cNvCxnSpPr>
            <a:cxnSpLocks/>
          </p:cNvCxnSpPr>
          <p:nvPr/>
        </p:nvCxnSpPr>
        <p:spPr bwMode="auto">
          <a:xfrm>
            <a:off x="4460387" y="4538849"/>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42E51B25-BBFB-47CA-BE8E-19BC7C3F3B85}"/>
              </a:ext>
            </a:extLst>
          </p:cNvPr>
          <p:cNvCxnSpPr>
            <a:cxnSpLocks/>
          </p:cNvCxnSpPr>
          <p:nvPr/>
        </p:nvCxnSpPr>
        <p:spPr bwMode="auto">
          <a:xfrm>
            <a:off x="4575250" y="4538849"/>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B5CAAA5E-6833-4C36-8CC3-28F7DA3C80F8}"/>
              </a:ext>
            </a:extLst>
          </p:cNvPr>
          <p:cNvCxnSpPr>
            <a:cxnSpLocks/>
          </p:cNvCxnSpPr>
          <p:nvPr/>
        </p:nvCxnSpPr>
        <p:spPr bwMode="auto">
          <a:xfrm>
            <a:off x="4591636" y="4538849"/>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7FF72C7D-4D0D-4835-ABF5-600A00E7A9FC}"/>
              </a:ext>
            </a:extLst>
          </p:cNvPr>
          <p:cNvCxnSpPr>
            <a:cxnSpLocks/>
          </p:cNvCxnSpPr>
          <p:nvPr/>
        </p:nvCxnSpPr>
        <p:spPr bwMode="auto">
          <a:xfrm>
            <a:off x="4646859" y="4538849"/>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5C10F421-E5A7-40EC-BB85-6AD19CCBB3DF}"/>
              </a:ext>
            </a:extLst>
          </p:cNvPr>
          <p:cNvCxnSpPr>
            <a:cxnSpLocks/>
          </p:cNvCxnSpPr>
          <p:nvPr/>
        </p:nvCxnSpPr>
        <p:spPr bwMode="auto">
          <a:xfrm>
            <a:off x="4705957" y="4538849"/>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B1E7DABF-EE72-471C-9642-A2FB411B721C}"/>
              </a:ext>
            </a:extLst>
          </p:cNvPr>
          <p:cNvCxnSpPr>
            <a:cxnSpLocks/>
          </p:cNvCxnSpPr>
          <p:nvPr/>
        </p:nvCxnSpPr>
        <p:spPr bwMode="auto">
          <a:xfrm>
            <a:off x="4754423" y="4538849"/>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E93B066A-0F08-4FD2-BAAE-4C6AC78B6EC1}"/>
              </a:ext>
            </a:extLst>
          </p:cNvPr>
          <p:cNvCxnSpPr>
            <a:cxnSpLocks/>
          </p:cNvCxnSpPr>
          <p:nvPr/>
        </p:nvCxnSpPr>
        <p:spPr bwMode="auto">
          <a:xfrm>
            <a:off x="4803819" y="4538849"/>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6FCEC6E2-0F4B-4F02-8ECB-683F6F3EC18D}"/>
              </a:ext>
            </a:extLst>
          </p:cNvPr>
          <p:cNvCxnSpPr>
            <a:cxnSpLocks/>
          </p:cNvCxnSpPr>
          <p:nvPr/>
        </p:nvCxnSpPr>
        <p:spPr bwMode="auto">
          <a:xfrm>
            <a:off x="4834415" y="4538110"/>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439B1A80-5BAA-41BB-BEAB-B3224D37198B}"/>
              </a:ext>
            </a:extLst>
          </p:cNvPr>
          <p:cNvCxnSpPr>
            <a:cxnSpLocks/>
          </p:cNvCxnSpPr>
          <p:nvPr/>
        </p:nvCxnSpPr>
        <p:spPr bwMode="auto">
          <a:xfrm>
            <a:off x="4884601" y="4539397"/>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6D3E19AB-1854-4217-AEB5-477EBDFBDE3B}"/>
              </a:ext>
            </a:extLst>
          </p:cNvPr>
          <p:cNvCxnSpPr>
            <a:cxnSpLocks/>
          </p:cNvCxnSpPr>
          <p:nvPr/>
        </p:nvCxnSpPr>
        <p:spPr bwMode="auto">
          <a:xfrm>
            <a:off x="5056339" y="4540873"/>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62BDE50D-C0A5-483F-ACD3-8F85EB3DE105}"/>
              </a:ext>
            </a:extLst>
          </p:cNvPr>
          <p:cNvCxnSpPr>
            <a:cxnSpLocks/>
          </p:cNvCxnSpPr>
          <p:nvPr/>
        </p:nvCxnSpPr>
        <p:spPr bwMode="auto">
          <a:xfrm>
            <a:off x="5123606" y="4539762"/>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C695357A-BC51-4FED-AC26-7A38BCFD824E}"/>
              </a:ext>
            </a:extLst>
          </p:cNvPr>
          <p:cNvCxnSpPr>
            <a:cxnSpLocks/>
          </p:cNvCxnSpPr>
          <p:nvPr/>
        </p:nvCxnSpPr>
        <p:spPr bwMode="auto">
          <a:xfrm>
            <a:off x="2457542" y="4323648"/>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4E39EF3C-BD18-4736-8D9C-C417226141C7}"/>
              </a:ext>
            </a:extLst>
          </p:cNvPr>
          <p:cNvCxnSpPr>
            <a:cxnSpLocks/>
          </p:cNvCxnSpPr>
          <p:nvPr/>
        </p:nvCxnSpPr>
        <p:spPr bwMode="auto">
          <a:xfrm>
            <a:off x="2551929" y="4325029"/>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7D9935F-BD82-4527-85DC-A9A1544EC103}"/>
              </a:ext>
            </a:extLst>
          </p:cNvPr>
          <p:cNvCxnSpPr>
            <a:cxnSpLocks/>
          </p:cNvCxnSpPr>
          <p:nvPr/>
        </p:nvCxnSpPr>
        <p:spPr bwMode="auto">
          <a:xfrm>
            <a:off x="2604593" y="4407812"/>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A6BC2C1A-47E2-441D-9D78-E153450AE01B}"/>
              </a:ext>
            </a:extLst>
          </p:cNvPr>
          <p:cNvCxnSpPr>
            <a:cxnSpLocks/>
          </p:cNvCxnSpPr>
          <p:nvPr/>
        </p:nvCxnSpPr>
        <p:spPr bwMode="auto">
          <a:xfrm>
            <a:off x="2675498" y="4407812"/>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1EE928BA-4015-4163-AF10-BDD5DC33BD88}"/>
              </a:ext>
            </a:extLst>
          </p:cNvPr>
          <p:cNvCxnSpPr>
            <a:cxnSpLocks/>
          </p:cNvCxnSpPr>
          <p:nvPr/>
        </p:nvCxnSpPr>
        <p:spPr bwMode="auto">
          <a:xfrm>
            <a:off x="2906915" y="4433868"/>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105FACCA-882F-48AC-80A0-54D54C05EA01}"/>
              </a:ext>
            </a:extLst>
          </p:cNvPr>
          <p:cNvCxnSpPr>
            <a:cxnSpLocks/>
          </p:cNvCxnSpPr>
          <p:nvPr/>
        </p:nvCxnSpPr>
        <p:spPr bwMode="auto">
          <a:xfrm>
            <a:off x="3039038" y="4460393"/>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73129224-CD10-4C67-B32D-23FEE091E5A0}"/>
              </a:ext>
            </a:extLst>
          </p:cNvPr>
          <p:cNvCxnSpPr>
            <a:cxnSpLocks/>
          </p:cNvCxnSpPr>
          <p:nvPr/>
        </p:nvCxnSpPr>
        <p:spPr bwMode="auto">
          <a:xfrm>
            <a:off x="3064822" y="4460393"/>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0EAAC114-5DDE-431E-BFA1-A3EE5B09CDDA}"/>
              </a:ext>
            </a:extLst>
          </p:cNvPr>
          <p:cNvCxnSpPr>
            <a:cxnSpLocks/>
          </p:cNvCxnSpPr>
          <p:nvPr/>
        </p:nvCxnSpPr>
        <p:spPr bwMode="auto">
          <a:xfrm>
            <a:off x="3149763" y="4453946"/>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25495266-361A-4C77-8A42-184E33F30A75}"/>
              </a:ext>
            </a:extLst>
          </p:cNvPr>
          <p:cNvCxnSpPr>
            <a:cxnSpLocks/>
          </p:cNvCxnSpPr>
          <p:nvPr/>
        </p:nvCxnSpPr>
        <p:spPr bwMode="auto">
          <a:xfrm>
            <a:off x="3273897" y="4475950"/>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E1553F34-693D-4C11-8EAD-3E6C8DB9C81D}"/>
              </a:ext>
            </a:extLst>
          </p:cNvPr>
          <p:cNvCxnSpPr>
            <a:cxnSpLocks/>
          </p:cNvCxnSpPr>
          <p:nvPr/>
        </p:nvCxnSpPr>
        <p:spPr bwMode="auto">
          <a:xfrm>
            <a:off x="3301052" y="4474668"/>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0A9A14F5-8DEE-4522-A2FD-F0EDD3C67C86}"/>
              </a:ext>
            </a:extLst>
          </p:cNvPr>
          <p:cNvCxnSpPr>
            <a:cxnSpLocks/>
          </p:cNvCxnSpPr>
          <p:nvPr/>
        </p:nvCxnSpPr>
        <p:spPr bwMode="auto">
          <a:xfrm>
            <a:off x="3329323" y="4474668"/>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EC998534-663D-4B65-AD9C-755F48F737B5}"/>
              </a:ext>
            </a:extLst>
          </p:cNvPr>
          <p:cNvCxnSpPr>
            <a:cxnSpLocks/>
          </p:cNvCxnSpPr>
          <p:nvPr/>
        </p:nvCxnSpPr>
        <p:spPr bwMode="auto">
          <a:xfrm>
            <a:off x="3379857" y="4475950"/>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6EEFFBBB-3E1A-41BD-8427-1A75135A5F53}"/>
              </a:ext>
            </a:extLst>
          </p:cNvPr>
          <p:cNvCxnSpPr>
            <a:cxnSpLocks/>
          </p:cNvCxnSpPr>
          <p:nvPr/>
        </p:nvCxnSpPr>
        <p:spPr bwMode="auto">
          <a:xfrm>
            <a:off x="4064145" y="457347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A82B7DAC-F792-4626-B7E2-D2E713774BDC}"/>
              </a:ext>
            </a:extLst>
          </p:cNvPr>
          <p:cNvCxnSpPr>
            <a:cxnSpLocks/>
          </p:cNvCxnSpPr>
          <p:nvPr/>
        </p:nvCxnSpPr>
        <p:spPr bwMode="auto">
          <a:xfrm>
            <a:off x="3624447" y="4490502"/>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DCCAEE6D-0BD3-4BDC-B6F1-2FD0CDF8486A}"/>
              </a:ext>
            </a:extLst>
          </p:cNvPr>
          <p:cNvCxnSpPr>
            <a:cxnSpLocks/>
          </p:cNvCxnSpPr>
          <p:nvPr/>
        </p:nvCxnSpPr>
        <p:spPr bwMode="auto">
          <a:xfrm>
            <a:off x="4360723" y="4577246"/>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7EA279F9-5AD8-43B8-B44D-11F49657199C}"/>
              </a:ext>
            </a:extLst>
          </p:cNvPr>
          <p:cNvCxnSpPr>
            <a:cxnSpLocks/>
          </p:cNvCxnSpPr>
          <p:nvPr/>
        </p:nvCxnSpPr>
        <p:spPr bwMode="auto">
          <a:xfrm>
            <a:off x="4460387" y="4576238"/>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5171F33E-D1E2-4807-8BA5-1F9F7E52712F}"/>
              </a:ext>
            </a:extLst>
          </p:cNvPr>
          <p:cNvCxnSpPr>
            <a:cxnSpLocks/>
          </p:cNvCxnSpPr>
          <p:nvPr/>
        </p:nvCxnSpPr>
        <p:spPr bwMode="auto">
          <a:xfrm>
            <a:off x="4500175" y="4576238"/>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D76B8CB6-52D0-4F38-B132-D988F9C7BA51}"/>
              </a:ext>
            </a:extLst>
          </p:cNvPr>
          <p:cNvCxnSpPr>
            <a:cxnSpLocks/>
          </p:cNvCxnSpPr>
          <p:nvPr/>
        </p:nvCxnSpPr>
        <p:spPr bwMode="auto">
          <a:xfrm>
            <a:off x="4596392" y="4573475"/>
            <a:ext cx="0" cy="84164"/>
          </a:xfrm>
          <a:prstGeom prst="line">
            <a:avLst/>
          </a:prstGeom>
          <a:noFill/>
          <a:ln w="7620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B94D5A75-EF09-4BF7-BABF-8A852B62F4B5}"/>
              </a:ext>
            </a:extLst>
          </p:cNvPr>
          <p:cNvCxnSpPr>
            <a:cxnSpLocks/>
          </p:cNvCxnSpPr>
          <p:nvPr/>
        </p:nvCxnSpPr>
        <p:spPr bwMode="auto">
          <a:xfrm>
            <a:off x="4646859" y="4574666"/>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12256F22-E2DA-47F0-B648-1A8E2642B260}"/>
              </a:ext>
            </a:extLst>
          </p:cNvPr>
          <p:cNvCxnSpPr>
            <a:cxnSpLocks/>
          </p:cNvCxnSpPr>
          <p:nvPr/>
        </p:nvCxnSpPr>
        <p:spPr bwMode="auto">
          <a:xfrm>
            <a:off x="4705957" y="4573475"/>
            <a:ext cx="0" cy="84164"/>
          </a:xfrm>
          <a:prstGeom prst="line">
            <a:avLst/>
          </a:prstGeom>
          <a:noFill/>
          <a:ln w="7620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833093CF-C7B8-40AB-95F3-6DF1193F05B1}"/>
              </a:ext>
            </a:extLst>
          </p:cNvPr>
          <p:cNvCxnSpPr>
            <a:cxnSpLocks/>
          </p:cNvCxnSpPr>
          <p:nvPr/>
        </p:nvCxnSpPr>
        <p:spPr bwMode="auto">
          <a:xfrm>
            <a:off x="4756424" y="4574666"/>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F92A5FB8-F0F7-4169-B6CB-10159A6D1C03}"/>
              </a:ext>
            </a:extLst>
          </p:cNvPr>
          <p:cNvCxnSpPr>
            <a:cxnSpLocks/>
          </p:cNvCxnSpPr>
          <p:nvPr/>
        </p:nvCxnSpPr>
        <p:spPr bwMode="auto">
          <a:xfrm>
            <a:off x="4834415" y="4573475"/>
            <a:ext cx="0" cy="84164"/>
          </a:xfrm>
          <a:prstGeom prst="line">
            <a:avLst/>
          </a:prstGeom>
          <a:noFill/>
          <a:ln w="76200"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DACD9396-8A6A-40D5-8D20-2D290D4CFFAF}"/>
              </a:ext>
            </a:extLst>
          </p:cNvPr>
          <p:cNvCxnSpPr>
            <a:cxnSpLocks/>
          </p:cNvCxnSpPr>
          <p:nvPr/>
        </p:nvCxnSpPr>
        <p:spPr bwMode="auto">
          <a:xfrm>
            <a:off x="4884882" y="4574666"/>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A270BC4F-9468-4806-92C6-9A8999E9B3D9}"/>
              </a:ext>
            </a:extLst>
          </p:cNvPr>
          <p:cNvCxnSpPr>
            <a:cxnSpLocks/>
          </p:cNvCxnSpPr>
          <p:nvPr/>
        </p:nvCxnSpPr>
        <p:spPr bwMode="auto">
          <a:xfrm>
            <a:off x="4922619" y="4573475"/>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1E627455-D23A-4462-9F27-A4F7059A46A7}"/>
              </a:ext>
            </a:extLst>
          </p:cNvPr>
          <p:cNvCxnSpPr>
            <a:cxnSpLocks/>
          </p:cNvCxnSpPr>
          <p:nvPr/>
        </p:nvCxnSpPr>
        <p:spPr bwMode="auto">
          <a:xfrm>
            <a:off x="4969744" y="4574204"/>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CDEF7FCE-1838-4635-A842-0C6AC8262D91}"/>
              </a:ext>
            </a:extLst>
          </p:cNvPr>
          <p:cNvCxnSpPr>
            <a:cxnSpLocks/>
          </p:cNvCxnSpPr>
          <p:nvPr/>
        </p:nvCxnSpPr>
        <p:spPr bwMode="auto">
          <a:xfrm>
            <a:off x="5052196" y="4576976"/>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AE696266-7F8B-4E31-A448-EF43494487B8}"/>
              </a:ext>
            </a:extLst>
          </p:cNvPr>
          <p:cNvCxnSpPr>
            <a:cxnSpLocks/>
          </p:cNvCxnSpPr>
          <p:nvPr/>
        </p:nvCxnSpPr>
        <p:spPr bwMode="auto">
          <a:xfrm>
            <a:off x="5079387" y="4577429"/>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4F3D23A0-D110-4A5B-B1AF-4658A7C59EDD}"/>
              </a:ext>
            </a:extLst>
          </p:cNvPr>
          <p:cNvCxnSpPr>
            <a:cxnSpLocks/>
          </p:cNvCxnSpPr>
          <p:nvPr/>
        </p:nvCxnSpPr>
        <p:spPr bwMode="auto">
          <a:xfrm>
            <a:off x="5123147" y="4574666"/>
            <a:ext cx="0" cy="84164"/>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F7998B2D-65C2-4E40-A178-1EAA78021388}"/>
              </a:ext>
            </a:extLst>
          </p:cNvPr>
          <p:cNvCxnSpPr>
            <a:cxnSpLocks/>
          </p:cNvCxnSpPr>
          <p:nvPr/>
        </p:nvCxnSpPr>
        <p:spPr bwMode="auto">
          <a:xfrm>
            <a:off x="5207385" y="4577699"/>
            <a:ext cx="0" cy="84164"/>
          </a:xfrm>
          <a:prstGeom prst="line">
            <a:avLst/>
          </a:prstGeom>
          <a:noFill/>
          <a:ln w="28575" cap="flat" cmpd="sng" algn="ctr">
            <a:solidFill>
              <a:schemeClr val="accent1"/>
            </a:solidFill>
            <a:prstDash val="solid"/>
            <a:round/>
            <a:headEnd type="none" w="med" len="med"/>
            <a:tailEnd type="none" w="med" len="med"/>
          </a:ln>
          <a:effectLst/>
        </p:spPr>
      </p:cxnSp>
      <p:grpSp>
        <p:nvGrpSpPr>
          <p:cNvPr id="205" name="Group 204">
            <a:extLst>
              <a:ext uri="{FF2B5EF4-FFF2-40B4-BE49-F238E27FC236}">
                <a16:creationId xmlns:a16="http://schemas.microsoft.com/office/drawing/2014/main" id="{631983AE-0B3F-4164-A994-0D882E9777C6}"/>
              </a:ext>
            </a:extLst>
          </p:cNvPr>
          <p:cNvGrpSpPr/>
          <p:nvPr/>
        </p:nvGrpSpPr>
        <p:grpSpPr>
          <a:xfrm>
            <a:off x="2761163" y="4469142"/>
            <a:ext cx="865136" cy="165565"/>
            <a:chOff x="2761163" y="4469142"/>
            <a:chExt cx="865136" cy="165565"/>
          </a:xfrm>
        </p:grpSpPr>
        <p:cxnSp>
          <p:nvCxnSpPr>
            <p:cNvPr id="168" name="Straight Connector 167">
              <a:extLst>
                <a:ext uri="{FF2B5EF4-FFF2-40B4-BE49-F238E27FC236}">
                  <a16:creationId xmlns:a16="http://schemas.microsoft.com/office/drawing/2014/main" id="{97DD8093-7FC0-4002-8A0F-E09B184E10A1}"/>
                </a:ext>
              </a:extLst>
            </p:cNvPr>
            <p:cNvCxnSpPr>
              <a:cxnSpLocks/>
            </p:cNvCxnSpPr>
            <p:nvPr/>
          </p:nvCxnSpPr>
          <p:spPr bwMode="auto">
            <a:xfrm>
              <a:off x="2761163" y="4469142"/>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BD60CC3F-DC80-4408-B8FE-AE755D9A71C8}"/>
                </a:ext>
              </a:extLst>
            </p:cNvPr>
            <p:cNvCxnSpPr>
              <a:cxnSpLocks/>
            </p:cNvCxnSpPr>
            <p:nvPr/>
          </p:nvCxnSpPr>
          <p:spPr bwMode="auto">
            <a:xfrm>
              <a:off x="3037853" y="4518032"/>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791A1CE3-F77A-42FC-9BCE-3C9CEBB4A5CD}"/>
                </a:ext>
              </a:extLst>
            </p:cNvPr>
            <p:cNvCxnSpPr>
              <a:cxnSpLocks/>
            </p:cNvCxnSpPr>
            <p:nvPr/>
          </p:nvCxnSpPr>
          <p:spPr bwMode="auto">
            <a:xfrm>
              <a:off x="3144894" y="4509382"/>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4879B8F4-96ED-428A-A888-C0D68A08D661}"/>
                </a:ext>
              </a:extLst>
            </p:cNvPr>
            <p:cNvCxnSpPr>
              <a:cxnSpLocks/>
            </p:cNvCxnSpPr>
            <p:nvPr/>
          </p:nvCxnSpPr>
          <p:spPr bwMode="auto">
            <a:xfrm>
              <a:off x="3276665" y="4534800"/>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81F5C39-C5D8-43E5-832A-9CBB90B4B574}"/>
                </a:ext>
              </a:extLst>
            </p:cNvPr>
            <p:cNvCxnSpPr>
              <a:cxnSpLocks/>
            </p:cNvCxnSpPr>
            <p:nvPr/>
          </p:nvCxnSpPr>
          <p:spPr bwMode="auto">
            <a:xfrm>
              <a:off x="3340375" y="4550543"/>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956C5A12-632A-498E-9EFB-CB4E7E37078F}"/>
                </a:ext>
              </a:extLst>
            </p:cNvPr>
            <p:cNvCxnSpPr>
              <a:cxnSpLocks/>
            </p:cNvCxnSpPr>
            <p:nvPr/>
          </p:nvCxnSpPr>
          <p:spPr bwMode="auto">
            <a:xfrm>
              <a:off x="3387799" y="4547962"/>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1DD6DCFC-8CE6-40CB-8B6A-83A7F6BED74C}"/>
                </a:ext>
              </a:extLst>
            </p:cNvPr>
            <p:cNvCxnSpPr>
              <a:cxnSpLocks/>
            </p:cNvCxnSpPr>
            <p:nvPr/>
          </p:nvCxnSpPr>
          <p:spPr bwMode="auto">
            <a:xfrm>
              <a:off x="3415886" y="4547962"/>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694FC06B-7A1F-4147-A760-6A3B93013141}"/>
                </a:ext>
              </a:extLst>
            </p:cNvPr>
            <p:cNvCxnSpPr>
              <a:cxnSpLocks/>
            </p:cNvCxnSpPr>
            <p:nvPr/>
          </p:nvCxnSpPr>
          <p:spPr bwMode="auto">
            <a:xfrm>
              <a:off x="3626299" y="4547962"/>
              <a:ext cx="0" cy="84164"/>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6" name="Group 328">
            <a:extLst>
              <a:ext uri="{FF2B5EF4-FFF2-40B4-BE49-F238E27FC236}">
                <a16:creationId xmlns:a16="http://schemas.microsoft.com/office/drawing/2014/main" id="{4D86CA80-3EFD-451D-B6E3-CE22A594E397}"/>
              </a:ext>
            </a:extLst>
          </p:cNvPr>
          <p:cNvGrpSpPr>
            <a:grpSpLocks/>
          </p:cNvGrpSpPr>
          <p:nvPr/>
        </p:nvGrpSpPr>
        <p:grpSpPr bwMode="auto">
          <a:xfrm>
            <a:off x="6453309" y="4294070"/>
            <a:ext cx="497252" cy="1626858"/>
            <a:chOff x="755709" y="1916771"/>
            <a:chExt cx="529928" cy="3457215"/>
          </a:xfrm>
        </p:grpSpPr>
        <p:sp>
          <p:nvSpPr>
            <p:cNvPr id="207" name="TextBox 206">
              <a:extLst>
                <a:ext uri="{FF2B5EF4-FFF2-40B4-BE49-F238E27FC236}">
                  <a16:creationId xmlns:a16="http://schemas.microsoft.com/office/drawing/2014/main" id="{083B546D-83AA-48B8-AF5F-7ADC40DED90C}"/>
                </a:ext>
              </a:extLst>
            </p:cNvPr>
            <p:cNvSpPr txBox="1"/>
            <p:nvPr/>
          </p:nvSpPr>
          <p:spPr>
            <a:xfrm>
              <a:off x="755709" y="1916771"/>
              <a:ext cx="529928"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08" name="TextBox 207">
              <a:extLst>
                <a:ext uri="{FF2B5EF4-FFF2-40B4-BE49-F238E27FC236}">
                  <a16:creationId xmlns:a16="http://schemas.microsoft.com/office/drawing/2014/main" id="{7D0C9DEE-AC17-426C-A318-5B1FB62391BE}"/>
                </a:ext>
              </a:extLst>
            </p:cNvPr>
            <p:cNvSpPr txBox="1"/>
            <p:nvPr/>
          </p:nvSpPr>
          <p:spPr>
            <a:xfrm>
              <a:off x="866752" y="2526258"/>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09" name="TextBox 208">
              <a:extLst>
                <a:ext uri="{FF2B5EF4-FFF2-40B4-BE49-F238E27FC236}">
                  <a16:creationId xmlns:a16="http://schemas.microsoft.com/office/drawing/2014/main" id="{5208B5DF-95FE-449D-B983-98D9AD7A75E8}"/>
                </a:ext>
              </a:extLst>
            </p:cNvPr>
            <p:cNvSpPr txBox="1"/>
            <p:nvPr/>
          </p:nvSpPr>
          <p:spPr>
            <a:xfrm>
              <a:off x="866752" y="3135745"/>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10" name="TextBox 209">
              <a:extLst>
                <a:ext uri="{FF2B5EF4-FFF2-40B4-BE49-F238E27FC236}">
                  <a16:creationId xmlns:a16="http://schemas.microsoft.com/office/drawing/2014/main" id="{EBBDE8AE-3C6F-44CF-86AA-DFADB523658D}"/>
                </a:ext>
              </a:extLst>
            </p:cNvPr>
            <p:cNvSpPr txBox="1"/>
            <p:nvPr/>
          </p:nvSpPr>
          <p:spPr>
            <a:xfrm>
              <a:off x="866752" y="3745232"/>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11" name="TextBox 210">
              <a:extLst>
                <a:ext uri="{FF2B5EF4-FFF2-40B4-BE49-F238E27FC236}">
                  <a16:creationId xmlns:a16="http://schemas.microsoft.com/office/drawing/2014/main" id="{1BE16204-E085-424D-BE0F-05C464E139D9}"/>
                </a:ext>
              </a:extLst>
            </p:cNvPr>
            <p:cNvSpPr txBox="1"/>
            <p:nvPr/>
          </p:nvSpPr>
          <p:spPr>
            <a:xfrm>
              <a:off x="866752" y="4354718"/>
              <a:ext cx="418885" cy="410033"/>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12" name="TextBox 211">
              <a:extLst>
                <a:ext uri="{FF2B5EF4-FFF2-40B4-BE49-F238E27FC236}">
                  <a16:creationId xmlns:a16="http://schemas.microsoft.com/office/drawing/2014/main" id="{712000A3-9A3C-4990-AC4E-49997E784D80}"/>
                </a:ext>
              </a:extLst>
            </p:cNvPr>
            <p:cNvSpPr txBox="1"/>
            <p:nvPr/>
          </p:nvSpPr>
          <p:spPr>
            <a:xfrm>
              <a:off x="967575" y="4964458"/>
              <a:ext cx="318062" cy="409528"/>
            </a:xfrm>
            <a:prstGeom prst="rect">
              <a:avLst/>
            </a:prstGeom>
            <a:noFill/>
          </p:spPr>
          <p:txBody>
            <a:bodyPr wrap="none"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213" name="Group 212">
            <a:extLst>
              <a:ext uri="{FF2B5EF4-FFF2-40B4-BE49-F238E27FC236}">
                <a16:creationId xmlns:a16="http://schemas.microsoft.com/office/drawing/2014/main" id="{30FA23D3-A0C5-43A6-9698-D1136BF62D97}"/>
              </a:ext>
            </a:extLst>
          </p:cNvPr>
          <p:cNvGrpSpPr/>
          <p:nvPr/>
        </p:nvGrpSpPr>
        <p:grpSpPr>
          <a:xfrm>
            <a:off x="6907699" y="4391901"/>
            <a:ext cx="80962" cy="1431313"/>
            <a:chOff x="2367767" y="4401069"/>
            <a:chExt cx="80962" cy="1431313"/>
          </a:xfrm>
        </p:grpSpPr>
        <p:sp>
          <p:nvSpPr>
            <p:cNvPr id="214" name="Line 6">
              <a:extLst>
                <a:ext uri="{FF2B5EF4-FFF2-40B4-BE49-F238E27FC236}">
                  <a16:creationId xmlns:a16="http://schemas.microsoft.com/office/drawing/2014/main" id="{F4127BEB-ECF5-43F6-AE1C-1CE9A45C2D26}"/>
                </a:ext>
              </a:extLst>
            </p:cNvPr>
            <p:cNvSpPr>
              <a:spLocks noChangeShapeType="1"/>
            </p:cNvSpPr>
            <p:nvPr/>
          </p:nvSpPr>
          <p:spPr bwMode="auto">
            <a:xfrm>
              <a:off x="2367767" y="58323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5" name="Line 23">
              <a:extLst>
                <a:ext uri="{FF2B5EF4-FFF2-40B4-BE49-F238E27FC236}">
                  <a16:creationId xmlns:a16="http://schemas.microsoft.com/office/drawing/2014/main" id="{3721FB2B-7D93-417F-AB70-9B3782FE7430}"/>
                </a:ext>
              </a:extLst>
            </p:cNvPr>
            <p:cNvSpPr>
              <a:spLocks noChangeShapeType="1"/>
            </p:cNvSpPr>
            <p:nvPr/>
          </p:nvSpPr>
          <p:spPr bwMode="auto">
            <a:xfrm>
              <a:off x="2367767" y="55464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6" name="Line 25">
              <a:extLst>
                <a:ext uri="{FF2B5EF4-FFF2-40B4-BE49-F238E27FC236}">
                  <a16:creationId xmlns:a16="http://schemas.microsoft.com/office/drawing/2014/main" id="{B0684517-A351-4D30-8623-FCE8BCCBADAA}"/>
                </a:ext>
              </a:extLst>
            </p:cNvPr>
            <p:cNvSpPr>
              <a:spLocks noChangeShapeType="1"/>
            </p:cNvSpPr>
            <p:nvPr/>
          </p:nvSpPr>
          <p:spPr bwMode="auto">
            <a:xfrm>
              <a:off x="2367767" y="5258771"/>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7" name="Line 27">
              <a:extLst>
                <a:ext uri="{FF2B5EF4-FFF2-40B4-BE49-F238E27FC236}">
                  <a16:creationId xmlns:a16="http://schemas.microsoft.com/office/drawing/2014/main" id="{FFB372D0-C7F4-4F31-9D48-F2CE349AB261}"/>
                </a:ext>
              </a:extLst>
            </p:cNvPr>
            <p:cNvSpPr>
              <a:spLocks noChangeShapeType="1"/>
            </p:cNvSpPr>
            <p:nvPr/>
          </p:nvSpPr>
          <p:spPr bwMode="auto">
            <a:xfrm>
              <a:off x="2367767" y="4973776"/>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8" name="Line 29">
              <a:extLst>
                <a:ext uri="{FF2B5EF4-FFF2-40B4-BE49-F238E27FC236}">
                  <a16:creationId xmlns:a16="http://schemas.microsoft.com/office/drawing/2014/main" id="{F49EDB5B-C8A5-47EE-957B-8C8D8C410473}"/>
                </a:ext>
              </a:extLst>
            </p:cNvPr>
            <p:cNvSpPr>
              <a:spLocks noChangeShapeType="1"/>
            </p:cNvSpPr>
            <p:nvPr/>
          </p:nvSpPr>
          <p:spPr bwMode="auto">
            <a:xfrm>
              <a:off x="2367767" y="4687875"/>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9" name="Line 31">
              <a:extLst>
                <a:ext uri="{FF2B5EF4-FFF2-40B4-BE49-F238E27FC236}">
                  <a16:creationId xmlns:a16="http://schemas.microsoft.com/office/drawing/2014/main" id="{47971CB7-3DBF-49A9-8523-C18886751B58}"/>
                </a:ext>
              </a:extLst>
            </p:cNvPr>
            <p:cNvSpPr>
              <a:spLocks noChangeShapeType="1"/>
            </p:cNvSpPr>
            <p:nvPr/>
          </p:nvSpPr>
          <p:spPr bwMode="auto">
            <a:xfrm>
              <a:off x="2367767" y="4401069"/>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20" name="Freeform: Shape 219">
            <a:extLst>
              <a:ext uri="{FF2B5EF4-FFF2-40B4-BE49-F238E27FC236}">
                <a16:creationId xmlns:a16="http://schemas.microsoft.com/office/drawing/2014/main" id="{8D70D15C-3912-4C5E-818D-2824F04F4C3F}"/>
              </a:ext>
            </a:extLst>
          </p:cNvPr>
          <p:cNvSpPr/>
          <p:nvPr/>
        </p:nvSpPr>
        <p:spPr bwMode="auto">
          <a:xfrm>
            <a:off x="6987541" y="4379127"/>
            <a:ext cx="3097724" cy="1448429"/>
          </a:xfrm>
          <a:custGeom>
            <a:avLst/>
            <a:gdLst>
              <a:gd name="connsiteX0" fmla="*/ 0 w 6827520"/>
              <a:gd name="connsiteY0" fmla="*/ 0 h 1680754"/>
              <a:gd name="connsiteX1" fmla="*/ 0 w 6827520"/>
              <a:gd name="connsiteY1" fmla="*/ 1680754 h 1680754"/>
              <a:gd name="connsiteX2" fmla="*/ 6827520 w 6827520"/>
              <a:gd name="connsiteY2" fmla="*/ 1680754 h 1680754"/>
            </a:gdLst>
            <a:ahLst/>
            <a:cxnLst>
              <a:cxn ang="0">
                <a:pos x="connsiteX0" y="connsiteY0"/>
              </a:cxn>
              <a:cxn ang="0">
                <a:pos x="connsiteX1" y="connsiteY1"/>
              </a:cxn>
              <a:cxn ang="0">
                <a:pos x="connsiteX2" y="connsiteY2"/>
              </a:cxn>
            </a:cxnLst>
            <a:rect l="l" t="t" r="r" b="b"/>
            <a:pathLst>
              <a:path w="6827520" h="1680754">
                <a:moveTo>
                  <a:pt x="0" y="0"/>
                </a:moveTo>
                <a:lnTo>
                  <a:pt x="0" y="1680754"/>
                </a:lnTo>
                <a:lnTo>
                  <a:pt x="6827520" y="168075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21" name="Group 220">
            <a:extLst>
              <a:ext uri="{FF2B5EF4-FFF2-40B4-BE49-F238E27FC236}">
                <a16:creationId xmlns:a16="http://schemas.microsoft.com/office/drawing/2014/main" id="{34010B59-41E8-4528-B02A-0C47F2C86247}"/>
              </a:ext>
            </a:extLst>
          </p:cNvPr>
          <p:cNvGrpSpPr/>
          <p:nvPr/>
        </p:nvGrpSpPr>
        <p:grpSpPr>
          <a:xfrm>
            <a:off x="6987540" y="5819356"/>
            <a:ext cx="3087020" cy="75715"/>
            <a:chOff x="2447608" y="5828524"/>
            <a:chExt cx="3087020" cy="75715"/>
          </a:xfrm>
        </p:grpSpPr>
        <p:grpSp>
          <p:nvGrpSpPr>
            <p:cNvPr id="222" name="Group 221">
              <a:extLst>
                <a:ext uri="{FF2B5EF4-FFF2-40B4-BE49-F238E27FC236}">
                  <a16:creationId xmlns:a16="http://schemas.microsoft.com/office/drawing/2014/main" id="{38D4715F-27AD-47BF-94BD-076EEAC21027}"/>
                </a:ext>
              </a:extLst>
            </p:cNvPr>
            <p:cNvGrpSpPr/>
            <p:nvPr/>
          </p:nvGrpSpPr>
          <p:grpSpPr>
            <a:xfrm rot="5400000">
              <a:off x="3697415" y="4585957"/>
              <a:ext cx="68475" cy="2568090"/>
              <a:chOff x="2367767" y="4401069"/>
              <a:chExt cx="80962" cy="1431313"/>
            </a:xfrm>
          </p:grpSpPr>
          <p:sp>
            <p:nvSpPr>
              <p:cNvPr id="224" name="Line 6">
                <a:extLst>
                  <a:ext uri="{FF2B5EF4-FFF2-40B4-BE49-F238E27FC236}">
                    <a16:creationId xmlns:a16="http://schemas.microsoft.com/office/drawing/2014/main" id="{DB07C569-0281-4E68-BBE0-7FE61BD22152}"/>
                  </a:ext>
                </a:extLst>
              </p:cNvPr>
              <p:cNvSpPr>
                <a:spLocks noChangeShapeType="1"/>
              </p:cNvSpPr>
              <p:nvPr/>
            </p:nvSpPr>
            <p:spPr bwMode="auto">
              <a:xfrm>
                <a:off x="2367767" y="58323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5" name="Line 23">
                <a:extLst>
                  <a:ext uri="{FF2B5EF4-FFF2-40B4-BE49-F238E27FC236}">
                    <a16:creationId xmlns:a16="http://schemas.microsoft.com/office/drawing/2014/main" id="{5413CFA9-6799-471F-8A48-791397002842}"/>
                  </a:ext>
                </a:extLst>
              </p:cNvPr>
              <p:cNvSpPr>
                <a:spLocks noChangeShapeType="1"/>
              </p:cNvSpPr>
              <p:nvPr/>
            </p:nvSpPr>
            <p:spPr bwMode="auto">
              <a:xfrm>
                <a:off x="2367767" y="55464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6" name="Line 25">
                <a:extLst>
                  <a:ext uri="{FF2B5EF4-FFF2-40B4-BE49-F238E27FC236}">
                    <a16:creationId xmlns:a16="http://schemas.microsoft.com/office/drawing/2014/main" id="{C36A6814-2C61-4F57-96F1-27E3077E428C}"/>
                  </a:ext>
                </a:extLst>
              </p:cNvPr>
              <p:cNvSpPr>
                <a:spLocks noChangeShapeType="1"/>
              </p:cNvSpPr>
              <p:nvPr/>
            </p:nvSpPr>
            <p:spPr bwMode="auto">
              <a:xfrm>
                <a:off x="2367767" y="5258771"/>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7" name="Line 27">
                <a:extLst>
                  <a:ext uri="{FF2B5EF4-FFF2-40B4-BE49-F238E27FC236}">
                    <a16:creationId xmlns:a16="http://schemas.microsoft.com/office/drawing/2014/main" id="{7166BF47-488D-49D6-988A-898E9C36DD69}"/>
                  </a:ext>
                </a:extLst>
              </p:cNvPr>
              <p:cNvSpPr>
                <a:spLocks noChangeShapeType="1"/>
              </p:cNvSpPr>
              <p:nvPr/>
            </p:nvSpPr>
            <p:spPr bwMode="auto">
              <a:xfrm>
                <a:off x="2367767" y="4973776"/>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8" name="Line 29">
                <a:extLst>
                  <a:ext uri="{FF2B5EF4-FFF2-40B4-BE49-F238E27FC236}">
                    <a16:creationId xmlns:a16="http://schemas.microsoft.com/office/drawing/2014/main" id="{DA4D0AD2-CF31-4C35-97E1-417C74098085}"/>
                  </a:ext>
                </a:extLst>
              </p:cNvPr>
              <p:cNvSpPr>
                <a:spLocks noChangeShapeType="1"/>
              </p:cNvSpPr>
              <p:nvPr/>
            </p:nvSpPr>
            <p:spPr bwMode="auto">
              <a:xfrm>
                <a:off x="2367767" y="4687875"/>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9" name="Line 31">
                <a:extLst>
                  <a:ext uri="{FF2B5EF4-FFF2-40B4-BE49-F238E27FC236}">
                    <a16:creationId xmlns:a16="http://schemas.microsoft.com/office/drawing/2014/main" id="{C6EA83D0-6BE4-4CED-A962-92A5BF2DDE58}"/>
                  </a:ext>
                </a:extLst>
              </p:cNvPr>
              <p:cNvSpPr>
                <a:spLocks noChangeShapeType="1"/>
              </p:cNvSpPr>
              <p:nvPr/>
            </p:nvSpPr>
            <p:spPr bwMode="auto">
              <a:xfrm>
                <a:off x="2367767" y="4401069"/>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23" name="Line 31">
              <a:extLst>
                <a:ext uri="{FF2B5EF4-FFF2-40B4-BE49-F238E27FC236}">
                  <a16:creationId xmlns:a16="http://schemas.microsoft.com/office/drawing/2014/main" id="{E1F13CBC-0D85-4935-8865-144FE762BD2A}"/>
                </a:ext>
              </a:extLst>
            </p:cNvPr>
            <p:cNvSpPr>
              <a:spLocks noChangeShapeType="1"/>
            </p:cNvSpPr>
            <p:nvPr/>
          </p:nvSpPr>
          <p:spPr bwMode="auto">
            <a:xfrm rot="5400000">
              <a:off x="5500390" y="5862762"/>
              <a:ext cx="68475"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30" name="TextBox 229">
            <a:extLst>
              <a:ext uri="{FF2B5EF4-FFF2-40B4-BE49-F238E27FC236}">
                <a16:creationId xmlns:a16="http://schemas.microsoft.com/office/drawing/2014/main" id="{F0AC2DE1-2528-4551-9FC1-32ECE3A5827F}"/>
              </a:ext>
            </a:extLst>
          </p:cNvPr>
          <p:cNvSpPr txBox="1"/>
          <p:nvPr/>
        </p:nvSpPr>
        <p:spPr bwMode="auto">
          <a:xfrm>
            <a:off x="6842047" y="5824220"/>
            <a:ext cx="288861"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31" name="TextBox 230">
            <a:extLst>
              <a:ext uri="{FF2B5EF4-FFF2-40B4-BE49-F238E27FC236}">
                <a16:creationId xmlns:a16="http://schemas.microsoft.com/office/drawing/2014/main" id="{7B9E62DF-1DB2-43BB-8660-0903C7113442}"/>
              </a:ext>
            </a:extLst>
          </p:cNvPr>
          <p:cNvSpPr txBox="1"/>
          <p:nvPr/>
        </p:nvSpPr>
        <p:spPr bwMode="auto">
          <a:xfrm>
            <a:off x="7305603" y="5824220"/>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32" name="TextBox 231">
            <a:extLst>
              <a:ext uri="{FF2B5EF4-FFF2-40B4-BE49-F238E27FC236}">
                <a16:creationId xmlns:a16="http://schemas.microsoft.com/office/drawing/2014/main" id="{50E3B4DE-4FD1-481C-88AA-BDE34967D602}"/>
              </a:ext>
            </a:extLst>
          </p:cNvPr>
          <p:cNvSpPr txBox="1"/>
          <p:nvPr/>
        </p:nvSpPr>
        <p:spPr bwMode="auto">
          <a:xfrm>
            <a:off x="7813829" y="5824220"/>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33" name="TextBox 232">
            <a:extLst>
              <a:ext uri="{FF2B5EF4-FFF2-40B4-BE49-F238E27FC236}">
                <a16:creationId xmlns:a16="http://schemas.microsoft.com/office/drawing/2014/main" id="{48100A0E-DD4B-49F6-902A-C40205FE0DA8}"/>
              </a:ext>
            </a:extLst>
          </p:cNvPr>
          <p:cNvSpPr txBox="1"/>
          <p:nvPr/>
        </p:nvSpPr>
        <p:spPr bwMode="auto">
          <a:xfrm>
            <a:off x="8329482" y="5824220"/>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234" name="TextBox 233">
            <a:extLst>
              <a:ext uri="{FF2B5EF4-FFF2-40B4-BE49-F238E27FC236}">
                <a16:creationId xmlns:a16="http://schemas.microsoft.com/office/drawing/2014/main" id="{62A9C870-8C89-497F-BABF-28794E3FD302}"/>
              </a:ext>
            </a:extLst>
          </p:cNvPr>
          <p:cNvSpPr txBox="1"/>
          <p:nvPr/>
        </p:nvSpPr>
        <p:spPr bwMode="auto">
          <a:xfrm>
            <a:off x="8835525" y="5824220"/>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235" name="TextBox 234">
            <a:extLst>
              <a:ext uri="{FF2B5EF4-FFF2-40B4-BE49-F238E27FC236}">
                <a16:creationId xmlns:a16="http://schemas.microsoft.com/office/drawing/2014/main" id="{706C8EB4-9070-4095-AB4F-6E2BD841A442}"/>
              </a:ext>
            </a:extLst>
          </p:cNvPr>
          <p:cNvSpPr txBox="1"/>
          <p:nvPr/>
        </p:nvSpPr>
        <p:spPr bwMode="auto">
          <a:xfrm>
            <a:off x="9343751" y="5824220"/>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36" name="TextBox 235">
            <a:extLst>
              <a:ext uri="{FF2B5EF4-FFF2-40B4-BE49-F238E27FC236}">
                <a16:creationId xmlns:a16="http://schemas.microsoft.com/office/drawing/2014/main" id="{11C3402D-743D-4414-8327-5028F2A75AFE}"/>
              </a:ext>
            </a:extLst>
          </p:cNvPr>
          <p:cNvSpPr txBox="1"/>
          <p:nvPr/>
        </p:nvSpPr>
        <p:spPr bwMode="auto">
          <a:xfrm>
            <a:off x="9859404" y="5824220"/>
            <a:ext cx="393056"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237" name="TextBox 236">
            <a:extLst>
              <a:ext uri="{FF2B5EF4-FFF2-40B4-BE49-F238E27FC236}">
                <a16:creationId xmlns:a16="http://schemas.microsoft.com/office/drawing/2014/main" id="{1D6D7637-7714-4CAC-BEB0-9C45FA7F2CAC}"/>
              </a:ext>
            </a:extLst>
          </p:cNvPr>
          <p:cNvSpPr txBox="1"/>
          <p:nvPr/>
        </p:nvSpPr>
        <p:spPr bwMode="auto">
          <a:xfrm>
            <a:off x="6997473" y="3945773"/>
            <a:ext cx="3077083" cy="338554"/>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Duration of MMR</a:t>
            </a:r>
          </a:p>
        </p:txBody>
      </p:sp>
      <p:sp>
        <p:nvSpPr>
          <p:cNvPr id="238" name="TextBox 237">
            <a:extLst>
              <a:ext uri="{FF2B5EF4-FFF2-40B4-BE49-F238E27FC236}">
                <a16:creationId xmlns:a16="http://schemas.microsoft.com/office/drawing/2014/main" id="{5741134D-9C82-418C-A59C-81C6708DBBE7}"/>
              </a:ext>
            </a:extLst>
          </p:cNvPr>
          <p:cNvSpPr txBox="1"/>
          <p:nvPr/>
        </p:nvSpPr>
        <p:spPr bwMode="auto">
          <a:xfrm>
            <a:off x="8280609" y="6010752"/>
            <a:ext cx="474810" cy="338554"/>
          </a:xfrm>
          <a:prstGeom prst="rect">
            <a:avLst/>
          </a:prstGeom>
          <a:noFill/>
        </p:spPr>
        <p:txBody>
          <a:bodyPr wrap="non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239" name="TextBox 238">
            <a:extLst>
              <a:ext uri="{FF2B5EF4-FFF2-40B4-BE49-F238E27FC236}">
                <a16:creationId xmlns:a16="http://schemas.microsoft.com/office/drawing/2014/main" id="{F3E7F2F5-E3EB-49BC-B976-84045AE52301}"/>
              </a:ext>
            </a:extLst>
          </p:cNvPr>
          <p:cNvSpPr txBox="1"/>
          <p:nvPr/>
        </p:nvSpPr>
        <p:spPr bwMode="auto">
          <a:xfrm rot="16200000">
            <a:off x="5085215" y="4839657"/>
            <a:ext cx="2185818" cy="584775"/>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 of Remaining in MMR (%)</a:t>
            </a:r>
          </a:p>
        </p:txBody>
      </p:sp>
      <p:sp>
        <p:nvSpPr>
          <p:cNvPr id="240" name="TextBox 12">
            <a:extLst>
              <a:ext uri="{FF2B5EF4-FFF2-40B4-BE49-F238E27FC236}">
                <a16:creationId xmlns:a16="http://schemas.microsoft.com/office/drawing/2014/main" id="{374EB2E4-B723-4127-8D3C-D88216E07F36}"/>
              </a:ext>
            </a:extLst>
          </p:cNvPr>
          <p:cNvSpPr txBox="1">
            <a:spLocks noChangeArrowheads="1"/>
          </p:cNvSpPr>
          <p:nvPr/>
        </p:nvSpPr>
        <p:spPr bwMode="auto">
          <a:xfrm>
            <a:off x="7286396" y="5070336"/>
            <a:ext cx="223324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Total (n = 108)</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Resistant/intolerant (n = 71)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T315I</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 (n = 37)</a:t>
            </a:r>
          </a:p>
        </p:txBody>
      </p:sp>
      <p:cxnSp>
        <p:nvCxnSpPr>
          <p:cNvPr id="241" name="Straight Connector 240">
            <a:extLst>
              <a:ext uri="{FF2B5EF4-FFF2-40B4-BE49-F238E27FC236}">
                <a16:creationId xmlns:a16="http://schemas.microsoft.com/office/drawing/2014/main" id="{1463D965-253C-4E47-ACAF-4156BA6F6708}"/>
              </a:ext>
            </a:extLst>
          </p:cNvPr>
          <p:cNvCxnSpPr/>
          <p:nvPr/>
        </p:nvCxnSpPr>
        <p:spPr bwMode="auto">
          <a:xfrm>
            <a:off x="7159747" y="5225190"/>
            <a:ext cx="164883" cy="0"/>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211C553A-1729-479F-8297-97012BD68830}"/>
              </a:ext>
            </a:extLst>
          </p:cNvPr>
          <p:cNvCxnSpPr/>
          <p:nvPr/>
        </p:nvCxnSpPr>
        <p:spPr bwMode="auto">
          <a:xfrm>
            <a:off x="7159747" y="5441292"/>
            <a:ext cx="164883" cy="0"/>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777D26E4-3FA6-4863-A926-D05104D98DF2}"/>
              </a:ext>
            </a:extLst>
          </p:cNvPr>
          <p:cNvCxnSpPr/>
          <p:nvPr/>
        </p:nvCxnSpPr>
        <p:spPr bwMode="auto">
          <a:xfrm>
            <a:off x="7159747" y="5642175"/>
            <a:ext cx="164883" cy="0"/>
          </a:xfrm>
          <a:prstGeom prst="line">
            <a:avLst/>
          </a:prstGeom>
          <a:noFill/>
          <a:ln w="28575" cap="flat" cmpd="sng" algn="ctr">
            <a:solidFill>
              <a:schemeClr val="accent4"/>
            </a:solidFill>
            <a:prstDash val="solid"/>
            <a:round/>
            <a:headEnd type="none" w="med" len="med"/>
            <a:tailEnd type="none" w="med" len="med"/>
          </a:ln>
          <a:effectLst/>
        </p:spPr>
      </p:cxnSp>
      <p:sp>
        <p:nvSpPr>
          <p:cNvPr id="244" name="TextBox 12">
            <a:extLst>
              <a:ext uri="{FF2B5EF4-FFF2-40B4-BE49-F238E27FC236}">
                <a16:creationId xmlns:a16="http://schemas.microsoft.com/office/drawing/2014/main" id="{253C6B48-F71D-43A9-8322-EAA988BD7F5A}"/>
              </a:ext>
            </a:extLst>
          </p:cNvPr>
          <p:cNvSpPr txBox="1">
            <a:spLocks noChangeArrowheads="1"/>
          </p:cNvSpPr>
          <p:nvPr/>
        </p:nvSpPr>
        <p:spPr bwMode="auto">
          <a:xfrm>
            <a:off x="7678242" y="4235765"/>
            <a:ext cx="26530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59% of responders estimated to remain</a:t>
            </a:r>
            <a:b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b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in MMR at 5 yr</a:t>
            </a:r>
          </a:p>
        </p:txBody>
      </p:sp>
      <p:cxnSp>
        <p:nvCxnSpPr>
          <p:cNvPr id="248" name="Straight Connector 247">
            <a:extLst>
              <a:ext uri="{FF2B5EF4-FFF2-40B4-BE49-F238E27FC236}">
                <a16:creationId xmlns:a16="http://schemas.microsoft.com/office/drawing/2014/main" id="{0B264E4D-482C-45EC-9A81-170E1E00296C}"/>
              </a:ext>
            </a:extLst>
          </p:cNvPr>
          <p:cNvCxnSpPr>
            <a:cxnSpLocks/>
          </p:cNvCxnSpPr>
          <p:nvPr/>
        </p:nvCxnSpPr>
        <p:spPr bwMode="auto">
          <a:xfrm>
            <a:off x="7190947" y="449083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AD12DD52-C7E3-4917-8855-3E798698B6CA}"/>
              </a:ext>
            </a:extLst>
          </p:cNvPr>
          <p:cNvCxnSpPr>
            <a:cxnSpLocks/>
          </p:cNvCxnSpPr>
          <p:nvPr/>
        </p:nvCxnSpPr>
        <p:spPr bwMode="auto">
          <a:xfrm>
            <a:off x="7222474" y="4490557"/>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C0CB8D55-8E23-4A8E-9F56-FED22E5191F0}"/>
              </a:ext>
            </a:extLst>
          </p:cNvPr>
          <p:cNvCxnSpPr>
            <a:cxnSpLocks/>
          </p:cNvCxnSpPr>
          <p:nvPr/>
        </p:nvCxnSpPr>
        <p:spPr bwMode="auto">
          <a:xfrm>
            <a:off x="7718278" y="4654130"/>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12D4736A-50D3-4EF0-8708-AAD4CA77C8FE}"/>
              </a:ext>
            </a:extLst>
          </p:cNvPr>
          <p:cNvCxnSpPr>
            <a:cxnSpLocks/>
          </p:cNvCxnSpPr>
          <p:nvPr/>
        </p:nvCxnSpPr>
        <p:spPr bwMode="auto">
          <a:xfrm>
            <a:off x="7859805" y="470521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19FE7D45-F4F4-487C-A9BA-976CCD7876DB}"/>
              </a:ext>
            </a:extLst>
          </p:cNvPr>
          <p:cNvCxnSpPr>
            <a:cxnSpLocks/>
          </p:cNvCxnSpPr>
          <p:nvPr/>
        </p:nvCxnSpPr>
        <p:spPr bwMode="auto">
          <a:xfrm>
            <a:off x="8178712" y="4799644"/>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B3F1E5C4-0D20-4816-9559-30E64EDC8513}"/>
              </a:ext>
            </a:extLst>
          </p:cNvPr>
          <p:cNvCxnSpPr>
            <a:cxnSpLocks/>
          </p:cNvCxnSpPr>
          <p:nvPr/>
        </p:nvCxnSpPr>
        <p:spPr bwMode="auto">
          <a:xfrm>
            <a:off x="9108840" y="4813069"/>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B3534E0A-4060-4553-A54E-362129F47058}"/>
              </a:ext>
            </a:extLst>
          </p:cNvPr>
          <p:cNvCxnSpPr>
            <a:cxnSpLocks/>
          </p:cNvCxnSpPr>
          <p:nvPr/>
        </p:nvCxnSpPr>
        <p:spPr bwMode="auto">
          <a:xfrm>
            <a:off x="8591642" y="4807790"/>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5BD782B5-B41E-44F8-AFC6-E6E644C14B72}"/>
              </a:ext>
            </a:extLst>
          </p:cNvPr>
          <p:cNvCxnSpPr>
            <a:cxnSpLocks/>
          </p:cNvCxnSpPr>
          <p:nvPr/>
        </p:nvCxnSpPr>
        <p:spPr bwMode="auto">
          <a:xfrm>
            <a:off x="9142676" y="48132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550CDA37-B2C8-49D7-8D7D-85495360D93F}"/>
              </a:ext>
            </a:extLst>
          </p:cNvPr>
          <p:cNvCxnSpPr>
            <a:cxnSpLocks/>
          </p:cNvCxnSpPr>
          <p:nvPr/>
        </p:nvCxnSpPr>
        <p:spPr bwMode="auto">
          <a:xfrm>
            <a:off x="9651390" y="48951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DE900D59-AB25-4BFF-AC68-5489C4B77D06}"/>
              </a:ext>
            </a:extLst>
          </p:cNvPr>
          <p:cNvCxnSpPr>
            <a:cxnSpLocks/>
          </p:cNvCxnSpPr>
          <p:nvPr/>
        </p:nvCxnSpPr>
        <p:spPr bwMode="auto">
          <a:xfrm>
            <a:off x="9245889" y="48951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D5CA865B-A11C-4AF5-BE8D-E9B36D3FAFA8}"/>
              </a:ext>
            </a:extLst>
          </p:cNvPr>
          <p:cNvCxnSpPr>
            <a:cxnSpLocks/>
          </p:cNvCxnSpPr>
          <p:nvPr/>
        </p:nvCxnSpPr>
        <p:spPr bwMode="auto">
          <a:xfrm>
            <a:off x="9298784" y="48951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AEDFBD09-8EC9-44D8-A9A8-E1E33D98661E}"/>
              </a:ext>
            </a:extLst>
          </p:cNvPr>
          <p:cNvCxnSpPr>
            <a:cxnSpLocks/>
          </p:cNvCxnSpPr>
          <p:nvPr/>
        </p:nvCxnSpPr>
        <p:spPr bwMode="auto">
          <a:xfrm>
            <a:off x="9351813" y="48951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9F34E680-5F88-41C1-9756-4171370124AC}"/>
              </a:ext>
            </a:extLst>
          </p:cNvPr>
          <p:cNvCxnSpPr>
            <a:cxnSpLocks/>
          </p:cNvCxnSpPr>
          <p:nvPr/>
        </p:nvCxnSpPr>
        <p:spPr bwMode="auto">
          <a:xfrm>
            <a:off x="9374347" y="48951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DDED291A-AC85-437C-B9AF-5D52B27A3B42}"/>
              </a:ext>
            </a:extLst>
          </p:cNvPr>
          <p:cNvCxnSpPr>
            <a:cxnSpLocks/>
          </p:cNvCxnSpPr>
          <p:nvPr/>
        </p:nvCxnSpPr>
        <p:spPr bwMode="auto">
          <a:xfrm>
            <a:off x="9431066" y="48951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B169E8E3-0B10-4BB3-8053-082B1CB8047B}"/>
              </a:ext>
            </a:extLst>
          </p:cNvPr>
          <p:cNvCxnSpPr>
            <a:cxnSpLocks/>
          </p:cNvCxnSpPr>
          <p:nvPr/>
        </p:nvCxnSpPr>
        <p:spPr bwMode="auto">
          <a:xfrm>
            <a:off x="9479342" y="48951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1AA20897-D366-4D98-94EC-A6AB31FE9BA4}"/>
              </a:ext>
            </a:extLst>
          </p:cNvPr>
          <p:cNvCxnSpPr>
            <a:cxnSpLocks/>
          </p:cNvCxnSpPr>
          <p:nvPr/>
        </p:nvCxnSpPr>
        <p:spPr bwMode="auto">
          <a:xfrm>
            <a:off x="9527176" y="4895186"/>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2D09DB53-C8DC-485A-9893-3645FCC05E16}"/>
              </a:ext>
            </a:extLst>
          </p:cNvPr>
          <p:cNvCxnSpPr>
            <a:cxnSpLocks/>
          </p:cNvCxnSpPr>
          <p:nvPr/>
        </p:nvCxnSpPr>
        <p:spPr bwMode="auto">
          <a:xfrm>
            <a:off x="9593405" y="4892025"/>
            <a:ext cx="0" cy="84164"/>
          </a:xfrm>
          <a:prstGeom prst="line">
            <a:avLst/>
          </a:prstGeom>
          <a:noFill/>
          <a:ln w="28575" cap="flat" cmpd="sng" algn="ctr">
            <a:solidFill>
              <a:schemeClr val="accent4"/>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EEC0E0EB-914C-45B2-A159-58BD5A84B4CE}"/>
              </a:ext>
            </a:extLst>
          </p:cNvPr>
          <p:cNvCxnSpPr>
            <a:cxnSpLocks/>
          </p:cNvCxnSpPr>
          <p:nvPr/>
        </p:nvCxnSpPr>
        <p:spPr bwMode="auto">
          <a:xfrm>
            <a:off x="7446379" y="4751414"/>
            <a:ext cx="0" cy="84164"/>
          </a:xfrm>
          <a:prstGeom prst="line">
            <a:avLst/>
          </a:prstGeom>
          <a:noFill/>
          <a:ln w="28575" cap="flat" cmpd="sng" algn="ctr">
            <a:solidFill>
              <a:schemeClr val="accent3"/>
            </a:solidFill>
            <a:prstDash val="solid"/>
            <a:round/>
            <a:headEnd type="none" w="med" len="med"/>
            <a:tailEnd type="none" w="med" len="med"/>
          </a:ln>
          <a:effectLst/>
        </p:spPr>
      </p:cxnSp>
      <p:sp>
        <p:nvSpPr>
          <p:cNvPr id="304" name="Freeform: Shape 303">
            <a:extLst>
              <a:ext uri="{FF2B5EF4-FFF2-40B4-BE49-F238E27FC236}">
                <a16:creationId xmlns:a16="http://schemas.microsoft.com/office/drawing/2014/main" id="{87FCEA76-5868-4972-983F-95F15CB8C575}"/>
              </a:ext>
            </a:extLst>
          </p:cNvPr>
          <p:cNvSpPr/>
          <p:nvPr/>
        </p:nvSpPr>
        <p:spPr bwMode="auto">
          <a:xfrm>
            <a:off x="6979824" y="4394280"/>
            <a:ext cx="2662940" cy="581891"/>
          </a:xfrm>
          <a:custGeom>
            <a:avLst/>
            <a:gdLst>
              <a:gd name="connsiteX0" fmla="*/ 0 w 2662940"/>
              <a:gd name="connsiteY0" fmla="*/ 0 h 581891"/>
              <a:gd name="connsiteX1" fmla="*/ 126125 w 2662940"/>
              <a:gd name="connsiteY1" fmla="*/ 0 h 581891"/>
              <a:gd name="connsiteX2" fmla="*/ 126125 w 2662940"/>
              <a:gd name="connsiteY2" fmla="*/ 180586 h 581891"/>
              <a:gd name="connsiteX3" fmla="*/ 126125 w 2662940"/>
              <a:gd name="connsiteY3" fmla="*/ 180586 h 581891"/>
              <a:gd name="connsiteX4" fmla="*/ 149056 w 2662940"/>
              <a:gd name="connsiteY4" fmla="*/ 180586 h 581891"/>
              <a:gd name="connsiteX5" fmla="*/ 149056 w 2662940"/>
              <a:gd name="connsiteY5" fmla="*/ 229316 h 581891"/>
              <a:gd name="connsiteX6" fmla="*/ 226451 w 2662940"/>
              <a:gd name="connsiteY6" fmla="*/ 229316 h 581891"/>
              <a:gd name="connsiteX7" fmla="*/ 226451 w 2662940"/>
              <a:gd name="connsiteY7" fmla="*/ 257981 h 581891"/>
              <a:gd name="connsiteX8" fmla="*/ 255115 w 2662940"/>
              <a:gd name="connsiteY8" fmla="*/ 257981 h 581891"/>
              <a:gd name="connsiteX9" fmla="*/ 255115 w 2662940"/>
              <a:gd name="connsiteY9" fmla="*/ 289512 h 581891"/>
              <a:gd name="connsiteX10" fmla="*/ 295246 w 2662940"/>
              <a:gd name="connsiteY10" fmla="*/ 289512 h 581891"/>
              <a:gd name="connsiteX11" fmla="*/ 295246 w 2662940"/>
              <a:gd name="connsiteY11" fmla="*/ 298111 h 581891"/>
              <a:gd name="connsiteX12" fmla="*/ 364041 w 2662940"/>
              <a:gd name="connsiteY12" fmla="*/ 298111 h 581891"/>
              <a:gd name="connsiteX13" fmla="*/ 364041 w 2662940"/>
              <a:gd name="connsiteY13" fmla="*/ 358307 h 581891"/>
              <a:gd name="connsiteX14" fmla="*/ 481565 w 2662940"/>
              <a:gd name="connsiteY14" fmla="*/ 358307 h 581891"/>
              <a:gd name="connsiteX15" fmla="*/ 481565 w 2662940"/>
              <a:gd name="connsiteY15" fmla="*/ 358307 h 581891"/>
              <a:gd name="connsiteX16" fmla="*/ 481565 w 2662940"/>
              <a:gd name="connsiteY16" fmla="*/ 372639 h 581891"/>
              <a:gd name="connsiteX17" fmla="*/ 616289 w 2662940"/>
              <a:gd name="connsiteY17" fmla="*/ 372639 h 581891"/>
              <a:gd name="connsiteX18" fmla="*/ 616289 w 2662940"/>
              <a:gd name="connsiteY18" fmla="*/ 409903 h 581891"/>
              <a:gd name="connsiteX19" fmla="*/ 679351 w 2662940"/>
              <a:gd name="connsiteY19" fmla="*/ 409903 h 581891"/>
              <a:gd name="connsiteX20" fmla="*/ 679351 w 2662940"/>
              <a:gd name="connsiteY20" fmla="*/ 432835 h 581891"/>
              <a:gd name="connsiteX21" fmla="*/ 739547 w 2662940"/>
              <a:gd name="connsiteY21" fmla="*/ 432835 h 581891"/>
              <a:gd name="connsiteX22" fmla="*/ 739547 w 2662940"/>
              <a:gd name="connsiteY22" fmla="*/ 455766 h 581891"/>
              <a:gd name="connsiteX23" fmla="*/ 848472 w 2662940"/>
              <a:gd name="connsiteY23" fmla="*/ 455766 h 581891"/>
              <a:gd name="connsiteX24" fmla="*/ 848472 w 2662940"/>
              <a:gd name="connsiteY24" fmla="*/ 455766 h 581891"/>
              <a:gd name="connsiteX25" fmla="*/ 848472 w 2662940"/>
              <a:gd name="connsiteY25" fmla="*/ 478698 h 581891"/>
              <a:gd name="connsiteX26" fmla="*/ 971730 w 2662940"/>
              <a:gd name="connsiteY26" fmla="*/ 478698 h 581891"/>
              <a:gd name="connsiteX27" fmla="*/ 971730 w 2662940"/>
              <a:gd name="connsiteY27" fmla="*/ 493030 h 581891"/>
              <a:gd name="connsiteX28" fmla="*/ 1089254 w 2662940"/>
              <a:gd name="connsiteY28" fmla="*/ 493030 h 581891"/>
              <a:gd name="connsiteX29" fmla="*/ 1089254 w 2662940"/>
              <a:gd name="connsiteY29" fmla="*/ 533161 h 581891"/>
              <a:gd name="connsiteX30" fmla="*/ 1215379 w 2662940"/>
              <a:gd name="connsiteY30" fmla="*/ 533161 h 581891"/>
              <a:gd name="connsiteX31" fmla="*/ 1215379 w 2662940"/>
              <a:gd name="connsiteY31" fmla="*/ 556092 h 581891"/>
              <a:gd name="connsiteX32" fmla="*/ 2207173 w 2662940"/>
              <a:gd name="connsiteY32" fmla="*/ 556092 h 581891"/>
              <a:gd name="connsiteX33" fmla="*/ 2207173 w 2662940"/>
              <a:gd name="connsiteY33" fmla="*/ 581891 h 581891"/>
              <a:gd name="connsiteX34" fmla="*/ 2662940 w 2662940"/>
              <a:gd name="connsiteY34" fmla="*/ 581891 h 58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662940" h="581891">
                <a:moveTo>
                  <a:pt x="0" y="0"/>
                </a:moveTo>
                <a:lnTo>
                  <a:pt x="126125" y="0"/>
                </a:lnTo>
                <a:lnTo>
                  <a:pt x="126125" y="180586"/>
                </a:lnTo>
                <a:lnTo>
                  <a:pt x="126125" y="180586"/>
                </a:lnTo>
                <a:lnTo>
                  <a:pt x="149056" y="180586"/>
                </a:lnTo>
                <a:lnTo>
                  <a:pt x="149056" y="229316"/>
                </a:lnTo>
                <a:lnTo>
                  <a:pt x="226451" y="229316"/>
                </a:lnTo>
                <a:lnTo>
                  <a:pt x="226451" y="257981"/>
                </a:lnTo>
                <a:lnTo>
                  <a:pt x="255115" y="257981"/>
                </a:lnTo>
                <a:lnTo>
                  <a:pt x="255115" y="289512"/>
                </a:lnTo>
                <a:lnTo>
                  <a:pt x="295246" y="289512"/>
                </a:lnTo>
                <a:lnTo>
                  <a:pt x="295246" y="298111"/>
                </a:lnTo>
                <a:lnTo>
                  <a:pt x="364041" y="298111"/>
                </a:lnTo>
                <a:lnTo>
                  <a:pt x="364041" y="358307"/>
                </a:lnTo>
                <a:lnTo>
                  <a:pt x="481565" y="358307"/>
                </a:lnTo>
                <a:lnTo>
                  <a:pt x="481565" y="358307"/>
                </a:lnTo>
                <a:lnTo>
                  <a:pt x="481565" y="372639"/>
                </a:lnTo>
                <a:lnTo>
                  <a:pt x="616289" y="372639"/>
                </a:lnTo>
                <a:lnTo>
                  <a:pt x="616289" y="409903"/>
                </a:lnTo>
                <a:lnTo>
                  <a:pt x="679351" y="409903"/>
                </a:lnTo>
                <a:lnTo>
                  <a:pt x="679351" y="432835"/>
                </a:lnTo>
                <a:lnTo>
                  <a:pt x="739547" y="432835"/>
                </a:lnTo>
                <a:lnTo>
                  <a:pt x="739547" y="455766"/>
                </a:lnTo>
                <a:lnTo>
                  <a:pt x="848472" y="455766"/>
                </a:lnTo>
                <a:lnTo>
                  <a:pt x="848472" y="455766"/>
                </a:lnTo>
                <a:lnTo>
                  <a:pt x="848472" y="478698"/>
                </a:lnTo>
                <a:lnTo>
                  <a:pt x="971730" y="478698"/>
                </a:lnTo>
                <a:lnTo>
                  <a:pt x="971730" y="493030"/>
                </a:lnTo>
                <a:lnTo>
                  <a:pt x="1089254" y="493030"/>
                </a:lnTo>
                <a:lnTo>
                  <a:pt x="1089254" y="533161"/>
                </a:lnTo>
                <a:lnTo>
                  <a:pt x="1215379" y="533161"/>
                </a:lnTo>
                <a:lnTo>
                  <a:pt x="1215379" y="556092"/>
                </a:lnTo>
                <a:lnTo>
                  <a:pt x="2207173" y="556092"/>
                </a:lnTo>
                <a:lnTo>
                  <a:pt x="2207173" y="581891"/>
                </a:lnTo>
                <a:lnTo>
                  <a:pt x="2662940" y="581891"/>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5" name="Freeform: Shape 304">
            <a:extLst>
              <a:ext uri="{FF2B5EF4-FFF2-40B4-BE49-F238E27FC236}">
                <a16:creationId xmlns:a16="http://schemas.microsoft.com/office/drawing/2014/main" id="{64E653F2-8678-468A-8E44-DBE3794761A8}"/>
              </a:ext>
            </a:extLst>
          </p:cNvPr>
          <p:cNvSpPr/>
          <p:nvPr/>
        </p:nvSpPr>
        <p:spPr bwMode="auto">
          <a:xfrm>
            <a:off x="6988424" y="4394280"/>
            <a:ext cx="2645740" cy="590490"/>
          </a:xfrm>
          <a:custGeom>
            <a:avLst/>
            <a:gdLst>
              <a:gd name="connsiteX0" fmla="*/ 0 w 2645740"/>
              <a:gd name="connsiteY0" fmla="*/ 0 h 590490"/>
              <a:gd name="connsiteX1" fmla="*/ 120391 w 2645740"/>
              <a:gd name="connsiteY1" fmla="*/ 0 h 590490"/>
              <a:gd name="connsiteX2" fmla="*/ 120391 w 2645740"/>
              <a:gd name="connsiteY2" fmla="*/ 177720 h 590490"/>
              <a:gd name="connsiteX3" fmla="*/ 143323 w 2645740"/>
              <a:gd name="connsiteY3" fmla="*/ 177720 h 590490"/>
              <a:gd name="connsiteX4" fmla="*/ 143323 w 2645740"/>
              <a:gd name="connsiteY4" fmla="*/ 263714 h 590490"/>
              <a:gd name="connsiteX5" fmla="*/ 209251 w 2645740"/>
              <a:gd name="connsiteY5" fmla="*/ 263714 h 590490"/>
              <a:gd name="connsiteX6" fmla="*/ 209251 w 2645740"/>
              <a:gd name="connsiteY6" fmla="*/ 292378 h 590490"/>
              <a:gd name="connsiteX7" fmla="*/ 237916 w 2645740"/>
              <a:gd name="connsiteY7" fmla="*/ 292378 h 590490"/>
              <a:gd name="connsiteX8" fmla="*/ 237916 w 2645740"/>
              <a:gd name="connsiteY8" fmla="*/ 346841 h 590490"/>
              <a:gd name="connsiteX9" fmla="*/ 272313 w 2645740"/>
              <a:gd name="connsiteY9" fmla="*/ 346841 h 590490"/>
              <a:gd name="connsiteX10" fmla="*/ 272313 w 2645740"/>
              <a:gd name="connsiteY10" fmla="*/ 346841 h 590490"/>
              <a:gd name="connsiteX11" fmla="*/ 272313 w 2645740"/>
              <a:gd name="connsiteY11" fmla="*/ 364040 h 590490"/>
              <a:gd name="connsiteX12" fmla="*/ 355441 w 2645740"/>
              <a:gd name="connsiteY12" fmla="*/ 364040 h 590490"/>
              <a:gd name="connsiteX13" fmla="*/ 355441 w 2645740"/>
              <a:gd name="connsiteY13" fmla="*/ 427102 h 590490"/>
              <a:gd name="connsiteX14" fmla="*/ 472965 w 2645740"/>
              <a:gd name="connsiteY14" fmla="*/ 427102 h 590490"/>
              <a:gd name="connsiteX15" fmla="*/ 472965 w 2645740"/>
              <a:gd name="connsiteY15" fmla="*/ 452900 h 590490"/>
              <a:gd name="connsiteX16" fmla="*/ 619155 w 2645740"/>
              <a:gd name="connsiteY16" fmla="*/ 452900 h 590490"/>
              <a:gd name="connsiteX17" fmla="*/ 619155 w 2645740"/>
              <a:gd name="connsiteY17" fmla="*/ 452900 h 590490"/>
              <a:gd name="connsiteX18" fmla="*/ 619155 w 2645740"/>
              <a:gd name="connsiteY18" fmla="*/ 475832 h 590490"/>
              <a:gd name="connsiteX19" fmla="*/ 716614 w 2645740"/>
              <a:gd name="connsiteY19" fmla="*/ 475832 h 590490"/>
              <a:gd name="connsiteX20" fmla="*/ 716614 w 2645740"/>
              <a:gd name="connsiteY20" fmla="*/ 507363 h 590490"/>
              <a:gd name="connsiteX21" fmla="*/ 1086387 w 2645740"/>
              <a:gd name="connsiteY21" fmla="*/ 507363 h 590490"/>
              <a:gd name="connsiteX22" fmla="*/ 1086387 w 2645740"/>
              <a:gd name="connsiteY22" fmla="*/ 561825 h 590490"/>
              <a:gd name="connsiteX23" fmla="*/ 1209645 w 2645740"/>
              <a:gd name="connsiteY23" fmla="*/ 561825 h 590490"/>
              <a:gd name="connsiteX24" fmla="*/ 1209645 w 2645740"/>
              <a:gd name="connsiteY24" fmla="*/ 590490 h 590490"/>
              <a:gd name="connsiteX25" fmla="*/ 2645740 w 2645740"/>
              <a:gd name="connsiteY25" fmla="*/ 590490 h 590490"/>
              <a:gd name="connsiteX26" fmla="*/ 2642874 w 2645740"/>
              <a:gd name="connsiteY26" fmla="*/ 590490 h 590490"/>
              <a:gd name="connsiteX27" fmla="*/ 2637141 w 2645740"/>
              <a:gd name="connsiteY27" fmla="*/ 590490 h 590490"/>
              <a:gd name="connsiteX0" fmla="*/ 0 w 2645740"/>
              <a:gd name="connsiteY0" fmla="*/ 0 h 590490"/>
              <a:gd name="connsiteX1" fmla="*/ 120391 w 2645740"/>
              <a:gd name="connsiteY1" fmla="*/ 0 h 590490"/>
              <a:gd name="connsiteX2" fmla="*/ 120391 w 2645740"/>
              <a:gd name="connsiteY2" fmla="*/ 177720 h 590490"/>
              <a:gd name="connsiteX3" fmla="*/ 143323 w 2645740"/>
              <a:gd name="connsiteY3" fmla="*/ 177720 h 590490"/>
              <a:gd name="connsiteX4" fmla="*/ 143323 w 2645740"/>
              <a:gd name="connsiteY4" fmla="*/ 263714 h 590490"/>
              <a:gd name="connsiteX5" fmla="*/ 209251 w 2645740"/>
              <a:gd name="connsiteY5" fmla="*/ 263714 h 590490"/>
              <a:gd name="connsiteX6" fmla="*/ 209251 w 2645740"/>
              <a:gd name="connsiteY6" fmla="*/ 292378 h 590490"/>
              <a:gd name="connsiteX7" fmla="*/ 237916 w 2645740"/>
              <a:gd name="connsiteY7" fmla="*/ 292378 h 590490"/>
              <a:gd name="connsiteX8" fmla="*/ 237916 w 2645740"/>
              <a:gd name="connsiteY8" fmla="*/ 346841 h 590490"/>
              <a:gd name="connsiteX9" fmla="*/ 272313 w 2645740"/>
              <a:gd name="connsiteY9" fmla="*/ 346841 h 590490"/>
              <a:gd name="connsiteX10" fmla="*/ 272313 w 2645740"/>
              <a:gd name="connsiteY10" fmla="*/ 346841 h 590490"/>
              <a:gd name="connsiteX11" fmla="*/ 272313 w 2645740"/>
              <a:gd name="connsiteY11" fmla="*/ 364040 h 590490"/>
              <a:gd name="connsiteX12" fmla="*/ 355441 w 2645740"/>
              <a:gd name="connsiteY12" fmla="*/ 364040 h 590490"/>
              <a:gd name="connsiteX13" fmla="*/ 355441 w 2645740"/>
              <a:gd name="connsiteY13" fmla="*/ 427102 h 590490"/>
              <a:gd name="connsiteX14" fmla="*/ 472965 w 2645740"/>
              <a:gd name="connsiteY14" fmla="*/ 427102 h 590490"/>
              <a:gd name="connsiteX15" fmla="*/ 472965 w 2645740"/>
              <a:gd name="connsiteY15" fmla="*/ 452900 h 590490"/>
              <a:gd name="connsiteX16" fmla="*/ 619155 w 2645740"/>
              <a:gd name="connsiteY16" fmla="*/ 452900 h 590490"/>
              <a:gd name="connsiteX17" fmla="*/ 619155 w 2645740"/>
              <a:gd name="connsiteY17" fmla="*/ 452900 h 590490"/>
              <a:gd name="connsiteX18" fmla="*/ 619155 w 2645740"/>
              <a:gd name="connsiteY18" fmla="*/ 475832 h 590490"/>
              <a:gd name="connsiteX19" fmla="*/ 716614 w 2645740"/>
              <a:gd name="connsiteY19" fmla="*/ 475832 h 590490"/>
              <a:gd name="connsiteX20" fmla="*/ 716614 w 2645740"/>
              <a:gd name="connsiteY20" fmla="*/ 507363 h 590490"/>
              <a:gd name="connsiteX21" fmla="*/ 1086387 w 2645740"/>
              <a:gd name="connsiteY21" fmla="*/ 507363 h 590490"/>
              <a:gd name="connsiteX22" fmla="*/ 1086387 w 2645740"/>
              <a:gd name="connsiteY22" fmla="*/ 561825 h 590490"/>
              <a:gd name="connsiteX23" fmla="*/ 1209645 w 2645740"/>
              <a:gd name="connsiteY23" fmla="*/ 561825 h 590490"/>
              <a:gd name="connsiteX24" fmla="*/ 1209645 w 2645740"/>
              <a:gd name="connsiteY24" fmla="*/ 590490 h 590490"/>
              <a:gd name="connsiteX25" fmla="*/ 2645740 w 2645740"/>
              <a:gd name="connsiteY25" fmla="*/ 590490 h 590490"/>
              <a:gd name="connsiteX26" fmla="*/ 2642874 w 2645740"/>
              <a:gd name="connsiteY26" fmla="*/ 590490 h 590490"/>
              <a:gd name="connsiteX0" fmla="*/ 0 w 2645740"/>
              <a:gd name="connsiteY0" fmla="*/ 0 h 590490"/>
              <a:gd name="connsiteX1" fmla="*/ 120391 w 2645740"/>
              <a:gd name="connsiteY1" fmla="*/ 0 h 590490"/>
              <a:gd name="connsiteX2" fmla="*/ 120391 w 2645740"/>
              <a:gd name="connsiteY2" fmla="*/ 177720 h 590490"/>
              <a:gd name="connsiteX3" fmla="*/ 143323 w 2645740"/>
              <a:gd name="connsiteY3" fmla="*/ 177720 h 590490"/>
              <a:gd name="connsiteX4" fmla="*/ 143323 w 2645740"/>
              <a:gd name="connsiteY4" fmla="*/ 263714 h 590490"/>
              <a:gd name="connsiteX5" fmla="*/ 209251 w 2645740"/>
              <a:gd name="connsiteY5" fmla="*/ 263714 h 590490"/>
              <a:gd name="connsiteX6" fmla="*/ 209251 w 2645740"/>
              <a:gd name="connsiteY6" fmla="*/ 292378 h 590490"/>
              <a:gd name="connsiteX7" fmla="*/ 237916 w 2645740"/>
              <a:gd name="connsiteY7" fmla="*/ 292378 h 590490"/>
              <a:gd name="connsiteX8" fmla="*/ 237916 w 2645740"/>
              <a:gd name="connsiteY8" fmla="*/ 346841 h 590490"/>
              <a:gd name="connsiteX9" fmla="*/ 272313 w 2645740"/>
              <a:gd name="connsiteY9" fmla="*/ 346841 h 590490"/>
              <a:gd name="connsiteX10" fmla="*/ 272313 w 2645740"/>
              <a:gd name="connsiteY10" fmla="*/ 346841 h 590490"/>
              <a:gd name="connsiteX11" fmla="*/ 272313 w 2645740"/>
              <a:gd name="connsiteY11" fmla="*/ 364040 h 590490"/>
              <a:gd name="connsiteX12" fmla="*/ 355441 w 2645740"/>
              <a:gd name="connsiteY12" fmla="*/ 364040 h 590490"/>
              <a:gd name="connsiteX13" fmla="*/ 355441 w 2645740"/>
              <a:gd name="connsiteY13" fmla="*/ 427102 h 590490"/>
              <a:gd name="connsiteX14" fmla="*/ 472965 w 2645740"/>
              <a:gd name="connsiteY14" fmla="*/ 427102 h 590490"/>
              <a:gd name="connsiteX15" fmla="*/ 472965 w 2645740"/>
              <a:gd name="connsiteY15" fmla="*/ 452900 h 590490"/>
              <a:gd name="connsiteX16" fmla="*/ 619155 w 2645740"/>
              <a:gd name="connsiteY16" fmla="*/ 452900 h 590490"/>
              <a:gd name="connsiteX17" fmla="*/ 619155 w 2645740"/>
              <a:gd name="connsiteY17" fmla="*/ 452900 h 590490"/>
              <a:gd name="connsiteX18" fmla="*/ 619155 w 2645740"/>
              <a:gd name="connsiteY18" fmla="*/ 475832 h 590490"/>
              <a:gd name="connsiteX19" fmla="*/ 716614 w 2645740"/>
              <a:gd name="connsiteY19" fmla="*/ 475832 h 590490"/>
              <a:gd name="connsiteX20" fmla="*/ 716614 w 2645740"/>
              <a:gd name="connsiteY20" fmla="*/ 507363 h 590490"/>
              <a:gd name="connsiteX21" fmla="*/ 1086387 w 2645740"/>
              <a:gd name="connsiteY21" fmla="*/ 507363 h 590490"/>
              <a:gd name="connsiteX22" fmla="*/ 1086387 w 2645740"/>
              <a:gd name="connsiteY22" fmla="*/ 561825 h 590490"/>
              <a:gd name="connsiteX23" fmla="*/ 1209645 w 2645740"/>
              <a:gd name="connsiteY23" fmla="*/ 561825 h 590490"/>
              <a:gd name="connsiteX24" fmla="*/ 1209645 w 2645740"/>
              <a:gd name="connsiteY24" fmla="*/ 590490 h 590490"/>
              <a:gd name="connsiteX25" fmla="*/ 2645740 w 2645740"/>
              <a:gd name="connsiteY25" fmla="*/ 590490 h 59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45740" h="590490">
                <a:moveTo>
                  <a:pt x="0" y="0"/>
                </a:moveTo>
                <a:lnTo>
                  <a:pt x="120391" y="0"/>
                </a:lnTo>
                <a:lnTo>
                  <a:pt x="120391" y="177720"/>
                </a:lnTo>
                <a:lnTo>
                  <a:pt x="143323" y="177720"/>
                </a:lnTo>
                <a:lnTo>
                  <a:pt x="143323" y="263714"/>
                </a:lnTo>
                <a:lnTo>
                  <a:pt x="209251" y="263714"/>
                </a:lnTo>
                <a:lnTo>
                  <a:pt x="209251" y="292378"/>
                </a:lnTo>
                <a:lnTo>
                  <a:pt x="237916" y="292378"/>
                </a:lnTo>
                <a:lnTo>
                  <a:pt x="237916" y="346841"/>
                </a:lnTo>
                <a:lnTo>
                  <a:pt x="272313" y="346841"/>
                </a:lnTo>
                <a:lnTo>
                  <a:pt x="272313" y="346841"/>
                </a:lnTo>
                <a:lnTo>
                  <a:pt x="272313" y="364040"/>
                </a:lnTo>
                <a:lnTo>
                  <a:pt x="355441" y="364040"/>
                </a:lnTo>
                <a:lnTo>
                  <a:pt x="355441" y="427102"/>
                </a:lnTo>
                <a:lnTo>
                  <a:pt x="472965" y="427102"/>
                </a:lnTo>
                <a:lnTo>
                  <a:pt x="472965" y="452900"/>
                </a:lnTo>
                <a:lnTo>
                  <a:pt x="619155" y="452900"/>
                </a:lnTo>
                <a:lnTo>
                  <a:pt x="619155" y="452900"/>
                </a:lnTo>
                <a:lnTo>
                  <a:pt x="619155" y="475832"/>
                </a:lnTo>
                <a:lnTo>
                  <a:pt x="716614" y="475832"/>
                </a:lnTo>
                <a:lnTo>
                  <a:pt x="716614" y="507363"/>
                </a:lnTo>
                <a:lnTo>
                  <a:pt x="1086387" y="507363"/>
                </a:lnTo>
                <a:lnTo>
                  <a:pt x="1086387" y="561825"/>
                </a:lnTo>
                <a:lnTo>
                  <a:pt x="1209645" y="561825"/>
                </a:lnTo>
                <a:lnTo>
                  <a:pt x="1209645" y="590490"/>
                </a:lnTo>
                <a:lnTo>
                  <a:pt x="2645740" y="59049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6" name="Freeform: Shape 305">
            <a:extLst>
              <a:ext uri="{FF2B5EF4-FFF2-40B4-BE49-F238E27FC236}">
                <a16:creationId xmlns:a16="http://schemas.microsoft.com/office/drawing/2014/main" id="{DE974B8E-BE01-4A51-9481-8092D744BEDA}"/>
              </a:ext>
            </a:extLst>
          </p:cNvPr>
          <p:cNvSpPr/>
          <p:nvPr/>
        </p:nvSpPr>
        <p:spPr bwMode="auto">
          <a:xfrm>
            <a:off x="6985557" y="4394280"/>
            <a:ext cx="2677272" cy="584757"/>
          </a:xfrm>
          <a:custGeom>
            <a:avLst/>
            <a:gdLst>
              <a:gd name="connsiteX0" fmla="*/ 0 w 2677272"/>
              <a:gd name="connsiteY0" fmla="*/ 0 h 584757"/>
              <a:gd name="connsiteX1" fmla="*/ 83128 w 2677272"/>
              <a:gd name="connsiteY1" fmla="*/ 0 h 584757"/>
              <a:gd name="connsiteX2" fmla="*/ 83128 w 2677272"/>
              <a:gd name="connsiteY2" fmla="*/ 37264 h 584757"/>
              <a:gd name="connsiteX3" fmla="*/ 123258 w 2677272"/>
              <a:gd name="connsiteY3" fmla="*/ 37264 h 584757"/>
              <a:gd name="connsiteX4" fmla="*/ 123258 w 2677272"/>
              <a:gd name="connsiteY4" fmla="*/ 169121 h 584757"/>
              <a:gd name="connsiteX5" fmla="*/ 355441 w 2677272"/>
              <a:gd name="connsiteY5" fmla="*/ 169121 h 584757"/>
              <a:gd name="connsiteX6" fmla="*/ 355441 w 2677272"/>
              <a:gd name="connsiteY6" fmla="*/ 209251 h 584757"/>
              <a:gd name="connsiteX7" fmla="*/ 610556 w 2677272"/>
              <a:gd name="connsiteY7" fmla="*/ 209251 h 584757"/>
              <a:gd name="connsiteX8" fmla="*/ 610556 w 2677272"/>
              <a:gd name="connsiteY8" fmla="*/ 249381 h 584757"/>
              <a:gd name="connsiteX9" fmla="*/ 644953 w 2677272"/>
              <a:gd name="connsiteY9" fmla="*/ 249381 h 584757"/>
              <a:gd name="connsiteX10" fmla="*/ 644953 w 2677272"/>
              <a:gd name="connsiteY10" fmla="*/ 298111 h 584757"/>
              <a:gd name="connsiteX11" fmla="*/ 670751 w 2677272"/>
              <a:gd name="connsiteY11" fmla="*/ 298111 h 584757"/>
              <a:gd name="connsiteX12" fmla="*/ 670751 w 2677272"/>
              <a:gd name="connsiteY12" fmla="*/ 335375 h 584757"/>
              <a:gd name="connsiteX13" fmla="*/ 825540 w 2677272"/>
              <a:gd name="connsiteY13" fmla="*/ 335375 h 584757"/>
              <a:gd name="connsiteX14" fmla="*/ 825540 w 2677272"/>
              <a:gd name="connsiteY14" fmla="*/ 389838 h 584757"/>
              <a:gd name="connsiteX15" fmla="*/ 968863 w 2677272"/>
              <a:gd name="connsiteY15" fmla="*/ 389838 h 584757"/>
              <a:gd name="connsiteX16" fmla="*/ 968863 w 2677272"/>
              <a:gd name="connsiteY16" fmla="*/ 438568 h 584757"/>
              <a:gd name="connsiteX17" fmla="*/ 1074922 w 2677272"/>
              <a:gd name="connsiteY17" fmla="*/ 438568 h 584757"/>
              <a:gd name="connsiteX18" fmla="*/ 1074922 w 2677272"/>
              <a:gd name="connsiteY18" fmla="*/ 493030 h 584757"/>
              <a:gd name="connsiteX19" fmla="*/ 2204306 w 2677272"/>
              <a:gd name="connsiteY19" fmla="*/ 493030 h 584757"/>
              <a:gd name="connsiteX20" fmla="*/ 2204306 w 2677272"/>
              <a:gd name="connsiteY20" fmla="*/ 584757 h 584757"/>
              <a:gd name="connsiteX21" fmla="*/ 2677272 w 2677272"/>
              <a:gd name="connsiteY21" fmla="*/ 584757 h 584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77272" h="584757">
                <a:moveTo>
                  <a:pt x="0" y="0"/>
                </a:moveTo>
                <a:lnTo>
                  <a:pt x="83128" y="0"/>
                </a:lnTo>
                <a:lnTo>
                  <a:pt x="83128" y="37264"/>
                </a:lnTo>
                <a:lnTo>
                  <a:pt x="123258" y="37264"/>
                </a:lnTo>
                <a:lnTo>
                  <a:pt x="123258" y="169121"/>
                </a:lnTo>
                <a:lnTo>
                  <a:pt x="355441" y="169121"/>
                </a:lnTo>
                <a:lnTo>
                  <a:pt x="355441" y="209251"/>
                </a:lnTo>
                <a:lnTo>
                  <a:pt x="610556" y="209251"/>
                </a:lnTo>
                <a:lnTo>
                  <a:pt x="610556" y="249381"/>
                </a:lnTo>
                <a:lnTo>
                  <a:pt x="644953" y="249381"/>
                </a:lnTo>
                <a:lnTo>
                  <a:pt x="644953" y="298111"/>
                </a:lnTo>
                <a:lnTo>
                  <a:pt x="670751" y="298111"/>
                </a:lnTo>
                <a:lnTo>
                  <a:pt x="670751" y="335375"/>
                </a:lnTo>
                <a:lnTo>
                  <a:pt x="825540" y="335375"/>
                </a:lnTo>
                <a:lnTo>
                  <a:pt x="825540" y="389838"/>
                </a:lnTo>
                <a:lnTo>
                  <a:pt x="968863" y="389838"/>
                </a:lnTo>
                <a:lnTo>
                  <a:pt x="968863" y="438568"/>
                </a:lnTo>
                <a:lnTo>
                  <a:pt x="1074922" y="438568"/>
                </a:lnTo>
                <a:lnTo>
                  <a:pt x="1074922" y="493030"/>
                </a:lnTo>
                <a:lnTo>
                  <a:pt x="2204306" y="493030"/>
                </a:lnTo>
                <a:lnTo>
                  <a:pt x="2204306" y="584757"/>
                </a:lnTo>
                <a:lnTo>
                  <a:pt x="2677272" y="584757"/>
                </a:lnTo>
              </a:path>
            </a:pathLst>
          </a:custGeom>
          <a:noFill/>
          <a:ln w="28575">
            <a:solidFill>
              <a:srgbClr val="00823B"/>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85" name="Group 384">
            <a:extLst>
              <a:ext uri="{FF2B5EF4-FFF2-40B4-BE49-F238E27FC236}">
                <a16:creationId xmlns:a16="http://schemas.microsoft.com/office/drawing/2014/main" id="{B7802483-3088-40E5-8CF3-FF5ACA1B28F0}"/>
              </a:ext>
            </a:extLst>
          </p:cNvPr>
          <p:cNvGrpSpPr/>
          <p:nvPr/>
        </p:nvGrpSpPr>
        <p:grpSpPr>
          <a:xfrm>
            <a:off x="8298085" y="4905104"/>
            <a:ext cx="834507" cy="87608"/>
            <a:chOff x="8998927" y="4713640"/>
            <a:chExt cx="834507" cy="87608"/>
          </a:xfrm>
        </p:grpSpPr>
        <p:cxnSp>
          <p:nvCxnSpPr>
            <p:cNvPr id="363" name="Straight Connector 362">
              <a:extLst>
                <a:ext uri="{FF2B5EF4-FFF2-40B4-BE49-F238E27FC236}">
                  <a16:creationId xmlns:a16="http://schemas.microsoft.com/office/drawing/2014/main" id="{34CAF7D0-411F-44C5-9E2D-1202FFB9C655}"/>
                </a:ext>
              </a:extLst>
            </p:cNvPr>
            <p:cNvCxnSpPr>
              <a:cxnSpLocks/>
            </p:cNvCxnSpPr>
            <p:nvPr/>
          </p:nvCxnSpPr>
          <p:spPr bwMode="auto">
            <a:xfrm>
              <a:off x="8998927" y="4717084"/>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948F8FBB-F206-473D-AF6F-3870B7108764}"/>
                </a:ext>
              </a:extLst>
            </p:cNvPr>
            <p:cNvCxnSpPr>
              <a:cxnSpLocks/>
            </p:cNvCxnSpPr>
            <p:nvPr/>
          </p:nvCxnSpPr>
          <p:spPr bwMode="auto">
            <a:xfrm>
              <a:off x="9054774" y="4715114"/>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4291F85F-5B87-472C-ADA9-894D78009B11}"/>
                </a:ext>
              </a:extLst>
            </p:cNvPr>
            <p:cNvCxnSpPr>
              <a:cxnSpLocks/>
            </p:cNvCxnSpPr>
            <p:nvPr/>
          </p:nvCxnSpPr>
          <p:spPr bwMode="auto">
            <a:xfrm>
              <a:off x="9164194" y="4716972"/>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BBD0928C-09EA-4778-A432-5CB09F1DE35B}"/>
                </a:ext>
              </a:extLst>
            </p:cNvPr>
            <p:cNvCxnSpPr>
              <a:cxnSpLocks/>
            </p:cNvCxnSpPr>
            <p:nvPr/>
          </p:nvCxnSpPr>
          <p:spPr bwMode="auto">
            <a:xfrm>
              <a:off x="9106308" y="4717084"/>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1962E0F4-7C9A-43C0-BC04-B553923485B3}"/>
                </a:ext>
              </a:extLst>
            </p:cNvPr>
            <p:cNvCxnSpPr>
              <a:cxnSpLocks/>
            </p:cNvCxnSpPr>
            <p:nvPr/>
          </p:nvCxnSpPr>
          <p:spPr bwMode="auto">
            <a:xfrm>
              <a:off x="9833434" y="4713640"/>
              <a:ext cx="0" cy="84164"/>
            </a:xfrm>
            <a:prstGeom prst="line">
              <a:avLst/>
            </a:prstGeom>
            <a:noFill/>
            <a:ln w="76200" cap="flat" cmpd="sng" algn="ctr">
              <a:solidFill>
                <a:schemeClr val="accent3"/>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72D77240-2A6C-43F7-9F32-D9358B5A9F98}"/>
                </a:ext>
              </a:extLst>
            </p:cNvPr>
            <p:cNvCxnSpPr>
              <a:cxnSpLocks/>
            </p:cNvCxnSpPr>
            <p:nvPr/>
          </p:nvCxnSpPr>
          <p:spPr bwMode="auto">
            <a:xfrm>
              <a:off x="9203558" y="4713640"/>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37E48769-AE11-4160-9B26-DC3973F8A2E5}"/>
                </a:ext>
              </a:extLst>
            </p:cNvPr>
            <p:cNvCxnSpPr>
              <a:cxnSpLocks/>
            </p:cNvCxnSpPr>
            <p:nvPr/>
          </p:nvCxnSpPr>
          <p:spPr bwMode="auto">
            <a:xfrm>
              <a:off x="9232654" y="4713640"/>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9422553A-BB4B-4C1B-8394-5149B9215B45}"/>
                </a:ext>
              </a:extLst>
            </p:cNvPr>
            <p:cNvCxnSpPr>
              <a:cxnSpLocks/>
            </p:cNvCxnSpPr>
            <p:nvPr/>
          </p:nvCxnSpPr>
          <p:spPr bwMode="auto">
            <a:xfrm>
              <a:off x="9445594" y="4713640"/>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1F7F066A-53CB-4AF1-83FB-AEC6397E7A7B}"/>
                </a:ext>
              </a:extLst>
            </p:cNvPr>
            <p:cNvCxnSpPr>
              <a:cxnSpLocks/>
            </p:cNvCxnSpPr>
            <p:nvPr/>
          </p:nvCxnSpPr>
          <p:spPr bwMode="auto">
            <a:xfrm>
              <a:off x="9300368" y="4714494"/>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E6619DD3-406E-4AAE-9B1C-394C8C83F9EC}"/>
                </a:ext>
              </a:extLst>
            </p:cNvPr>
            <p:cNvCxnSpPr>
              <a:cxnSpLocks/>
            </p:cNvCxnSpPr>
            <p:nvPr/>
          </p:nvCxnSpPr>
          <p:spPr bwMode="auto">
            <a:xfrm>
              <a:off x="9479227" y="4713640"/>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A0CC05B0-1428-4A31-95FB-12915101F1A3}"/>
                </a:ext>
              </a:extLst>
            </p:cNvPr>
            <p:cNvCxnSpPr>
              <a:cxnSpLocks/>
            </p:cNvCxnSpPr>
            <p:nvPr/>
          </p:nvCxnSpPr>
          <p:spPr bwMode="auto">
            <a:xfrm>
              <a:off x="9635838" y="4713640"/>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9545FE26-9F54-482C-B353-8570104F408F}"/>
                </a:ext>
              </a:extLst>
            </p:cNvPr>
            <p:cNvCxnSpPr>
              <a:cxnSpLocks/>
            </p:cNvCxnSpPr>
            <p:nvPr/>
          </p:nvCxnSpPr>
          <p:spPr bwMode="auto">
            <a:xfrm>
              <a:off x="9571302" y="4713640"/>
              <a:ext cx="0" cy="84164"/>
            </a:xfrm>
            <a:prstGeom prst="line">
              <a:avLst/>
            </a:prstGeom>
            <a:noFill/>
            <a:ln w="28575"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038E690A-4ABC-46B7-A8D6-8C3CEE294B82}"/>
                </a:ext>
              </a:extLst>
            </p:cNvPr>
            <p:cNvCxnSpPr>
              <a:cxnSpLocks/>
            </p:cNvCxnSpPr>
            <p:nvPr/>
          </p:nvCxnSpPr>
          <p:spPr bwMode="auto">
            <a:xfrm>
              <a:off x="9762832" y="4713640"/>
              <a:ext cx="0" cy="84164"/>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41129348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C1E1B4ED-5B92-4AF9-AD65-6442C0E3E5BE}"/>
              </a:ext>
            </a:extLst>
          </p:cNvPr>
          <p:cNvSpPr txBox="1"/>
          <p:nvPr/>
        </p:nvSpPr>
        <p:spPr>
          <a:xfrm>
            <a:off x="1890388" y="5793734"/>
            <a:ext cx="757087" cy="215444"/>
          </a:xfrm>
          <a:prstGeom prst="rect">
            <a:avLst/>
          </a:prstGeom>
          <a:noFill/>
        </p:spPr>
        <p:txBody>
          <a:bodyPr wrap="square" rtlCol="0">
            <a:spAutoFit/>
          </a:bodyPr>
          <a:lstStyle/>
          <a:p>
            <a:pPr marL="0" marR="0" lvl="0" indent="0" algn="ctr" defTabSz="1828527" rtl="0" eaLnBrk="1" fontAlgn="auto" latinLnBrk="0" hangingPunct="1">
              <a:lnSpc>
                <a:spcPct val="100000"/>
              </a:lnSpc>
              <a:spcBef>
                <a:spcPts val="0"/>
              </a:spcBef>
              <a:spcAft>
                <a:spcPts val="0"/>
              </a:spcAft>
              <a:buClrTx/>
              <a:buSzTx/>
              <a:buFontTx/>
              <a:buNone/>
              <a:tabLst/>
              <a:defRPr/>
            </a:pPr>
            <a:r>
              <a:rPr kumimoji="1" lang="en-US" sz="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41/93 pts</a:t>
            </a:r>
          </a:p>
        </p:txBody>
      </p:sp>
      <p:sp>
        <p:nvSpPr>
          <p:cNvPr id="28" name="TextBox 27">
            <a:extLst>
              <a:ext uri="{FF2B5EF4-FFF2-40B4-BE49-F238E27FC236}">
                <a16:creationId xmlns:a16="http://schemas.microsoft.com/office/drawing/2014/main" id="{C6C94D8C-8060-43AF-AA1D-E6325DBCEC08}"/>
              </a:ext>
            </a:extLst>
          </p:cNvPr>
          <p:cNvSpPr txBox="1"/>
          <p:nvPr/>
        </p:nvSpPr>
        <p:spPr>
          <a:xfrm>
            <a:off x="2930309" y="5796448"/>
            <a:ext cx="757087" cy="215444"/>
          </a:xfrm>
          <a:prstGeom prst="rect">
            <a:avLst/>
          </a:prstGeom>
          <a:noFill/>
        </p:spPr>
        <p:txBody>
          <a:bodyPr wrap="square" rtlCol="0">
            <a:spAutoFit/>
          </a:bodyPr>
          <a:lstStyle/>
          <a:p>
            <a:pPr marL="0" marR="0" lvl="0" indent="0" algn="ctr" defTabSz="1828527" rtl="0" eaLnBrk="1" fontAlgn="auto" latinLnBrk="0" hangingPunct="1">
              <a:lnSpc>
                <a:spcPct val="100000"/>
              </a:lnSpc>
              <a:spcBef>
                <a:spcPts val="0"/>
              </a:spcBef>
              <a:spcAft>
                <a:spcPts val="0"/>
              </a:spcAft>
              <a:buClrTx/>
              <a:buSzTx/>
              <a:buFontTx/>
              <a:buNone/>
              <a:tabLst/>
              <a:defRPr/>
            </a:pPr>
            <a:r>
              <a:rPr kumimoji="1" lang="en-US" sz="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27/93 pts</a:t>
            </a:r>
          </a:p>
        </p:txBody>
      </p:sp>
      <p:sp>
        <p:nvSpPr>
          <p:cNvPr id="29" name="TextBox 28">
            <a:extLst>
              <a:ext uri="{FF2B5EF4-FFF2-40B4-BE49-F238E27FC236}">
                <a16:creationId xmlns:a16="http://schemas.microsoft.com/office/drawing/2014/main" id="{128B0558-F824-4E40-B6D9-4EB930B38507}"/>
              </a:ext>
            </a:extLst>
          </p:cNvPr>
          <p:cNvSpPr txBox="1"/>
          <p:nvPr/>
        </p:nvSpPr>
        <p:spPr>
          <a:xfrm>
            <a:off x="3969541" y="5787380"/>
            <a:ext cx="757087" cy="215444"/>
          </a:xfrm>
          <a:prstGeom prst="rect">
            <a:avLst/>
          </a:prstGeom>
          <a:noFill/>
        </p:spPr>
        <p:txBody>
          <a:bodyPr wrap="square" rtlCol="0">
            <a:spAutoFit/>
          </a:bodyPr>
          <a:lstStyle/>
          <a:p>
            <a:pPr marL="0" marR="0" lvl="0" indent="0" algn="ctr" defTabSz="1828527" rtl="0" eaLnBrk="1" fontAlgn="auto" latinLnBrk="0" hangingPunct="1">
              <a:lnSpc>
                <a:spcPct val="100000"/>
              </a:lnSpc>
              <a:spcBef>
                <a:spcPts val="0"/>
              </a:spcBef>
              <a:spcAft>
                <a:spcPts val="0"/>
              </a:spcAft>
              <a:buClrTx/>
              <a:buSzTx/>
              <a:buFontTx/>
              <a:buNone/>
              <a:tabLst/>
              <a:defRPr/>
            </a:pPr>
            <a:r>
              <a:rPr kumimoji="1" lang="en-US" sz="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21/91 pts</a:t>
            </a:r>
          </a:p>
        </p:txBody>
      </p:sp>
      <p:sp>
        <p:nvSpPr>
          <p:cNvPr id="30" name="Rectangle 29">
            <a:extLst>
              <a:ext uri="{FF2B5EF4-FFF2-40B4-BE49-F238E27FC236}">
                <a16:creationId xmlns:a16="http://schemas.microsoft.com/office/drawing/2014/main" id="{7A6302E7-3293-49C0-926D-09B8CC1CD30B}"/>
              </a:ext>
            </a:extLst>
          </p:cNvPr>
          <p:cNvSpPr/>
          <p:nvPr/>
        </p:nvSpPr>
        <p:spPr>
          <a:xfrm>
            <a:off x="1709842" y="2897979"/>
            <a:ext cx="1056685" cy="407676"/>
          </a:xfrm>
          <a:prstGeom prst="rect">
            <a:avLst/>
          </a:prstGeom>
        </p:spPr>
        <p:txBody>
          <a:bodyPr wrap="square">
            <a:spAutoFit/>
          </a:bodyPr>
          <a:lstStyle/>
          <a:p>
            <a:pPr marL="0" marR="0" lvl="0" indent="0" algn="ctr" defTabSz="1828527" rtl="0" eaLnBrk="1" fontAlgn="auto" latinLnBrk="0" hangingPunct="1">
              <a:lnSpc>
                <a:spcPct val="85000"/>
              </a:lnSpc>
              <a:spcBef>
                <a:spcPts val="0"/>
              </a:spcBef>
              <a:spcAft>
                <a:spcPts val="0"/>
              </a:spcAft>
              <a:buClrTx/>
              <a:buSzTx/>
              <a:buFontTx/>
              <a:buNone/>
              <a:tabLst>
                <a:tab pos="432959" algn="dec"/>
              </a:tabLst>
              <a:defRPr/>
            </a:pPr>
            <a:r>
              <a:rPr kumimoji="0" lang="en-US" sz="12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44.1% </a:t>
            </a:r>
          </a:p>
          <a:p>
            <a:pPr marL="0" marR="0" lvl="0" indent="0" algn="ctr" defTabSz="1828527" rtl="0" eaLnBrk="1" fontAlgn="auto" latinLnBrk="0" hangingPunct="1">
              <a:lnSpc>
                <a:spcPct val="85000"/>
              </a:lnSpc>
              <a:spcBef>
                <a:spcPts val="0"/>
              </a:spcBef>
              <a:spcAft>
                <a:spcPts val="0"/>
              </a:spcAft>
              <a:buClrTx/>
              <a:buSzTx/>
              <a:buFontTx/>
              <a:buNone/>
              <a:tabLst>
                <a:tab pos="432959" algn="dec"/>
              </a:tabLst>
              <a:defRPr/>
            </a:pPr>
            <a:r>
              <a:rPr lang="en-US" sz="1200" kern="0" dirty="0">
                <a:solidFill>
                  <a:schemeClr val="bg1"/>
                </a:solidFill>
                <a:latin typeface="Calibri" panose="020F0502020204030204" pitchFamily="34" charset="0"/>
                <a:cs typeface="Calibri" panose="020F0502020204030204" pitchFamily="34" charset="0"/>
              </a:rPr>
              <a:t>(</a:t>
            </a:r>
            <a:r>
              <a:rPr kumimoji="0" lang="en-US" sz="12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31.7-57.0)</a:t>
            </a:r>
          </a:p>
        </p:txBody>
      </p:sp>
      <p:sp>
        <p:nvSpPr>
          <p:cNvPr id="31" name="Rectangle 30">
            <a:extLst>
              <a:ext uri="{FF2B5EF4-FFF2-40B4-BE49-F238E27FC236}">
                <a16:creationId xmlns:a16="http://schemas.microsoft.com/office/drawing/2014/main" id="{E1077439-F863-40EE-8FF2-834404505DE2}"/>
              </a:ext>
            </a:extLst>
          </p:cNvPr>
          <p:cNvSpPr/>
          <p:nvPr/>
        </p:nvSpPr>
        <p:spPr>
          <a:xfrm>
            <a:off x="2825443" y="3631385"/>
            <a:ext cx="952485" cy="407676"/>
          </a:xfrm>
          <a:prstGeom prst="rect">
            <a:avLst/>
          </a:prstGeom>
        </p:spPr>
        <p:txBody>
          <a:bodyPr wrap="square">
            <a:spAutoFit/>
          </a:bodyPr>
          <a:lstStyle/>
          <a:p>
            <a:pPr marL="0" marR="0" lvl="0" indent="0" algn="ctr" defTabSz="1828527" rtl="0" eaLnBrk="1" fontAlgn="auto" latinLnBrk="0" hangingPunct="1">
              <a:lnSpc>
                <a:spcPct val="85000"/>
              </a:lnSpc>
              <a:spcBef>
                <a:spcPts val="0"/>
              </a:spcBef>
              <a:spcAft>
                <a:spcPts val="0"/>
              </a:spcAft>
              <a:buClrTx/>
              <a:buSzTx/>
              <a:buFontTx/>
              <a:buNone/>
              <a:tabLst>
                <a:tab pos="432959" algn="dec"/>
              </a:tabLst>
              <a:defRPr/>
            </a:pPr>
            <a:r>
              <a:rPr kumimoji="0" lang="en-US" sz="12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29.0%</a:t>
            </a:r>
          </a:p>
          <a:p>
            <a:pPr lvl="0" algn="ctr" defTabSz="1828527" eaLnBrk="1" fontAlgn="auto" hangingPunct="1">
              <a:lnSpc>
                <a:spcPct val="85000"/>
              </a:lnSpc>
              <a:spcBef>
                <a:spcPts val="0"/>
              </a:spcBef>
              <a:spcAft>
                <a:spcPts val="0"/>
              </a:spcAft>
              <a:tabLst>
                <a:tab pos="432959" algn="dec"/>
              </a:tabLst>
              <a:defRPr/>
            </a:pPr>
            <a:r>
              <a:rPr lang="en-US" sz="1200" kern="0" dirty="0">
                <a:solidFill>
                  <a:schemeClr val="bg1"/>
                </a:solidFill>
                <a:latin typeface="Calibri" panose="020F0502020204030204" pitchFamily="34" charset="0"/>
                <a:cs typeface="Calibri" panose="020F0502020204030204" pitchFamily="34" charset="0"/>
              </a:rPr>
              <a:t>(18.4-41.6)</a:t>
            </a:r>
            <a:endParaRPr kumimoji="0" lang="en-US" sz="12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2" name="Rectangle 31">
            <a:extLst>
              <a:ext uri="{FF2B5EF4-FFF2-40B4-BE49-F238E27FC236}">
                <a16:creationId xmlns:a16="http://schemas.microsoft.com/office/drawing/2014/main" id="{B9633222-5379-4099-AC52-8657EBB27EBD}"/>
              </a:ext>
            </a:extLst>
          </p:cNvPr>
          <p:cNvSpPr/>
          <p:nvPr/>
        </p:nvSpPr>
        <p:spPr>
          <a:xfrm>
            <a:off x="3849267" y="3942281"/>
            <a:ext cx="981673" cy="407676"/>
          </a:xfrm>
          <a:prstGeom prst="rect">
            <a:avLst/>
          </a:prstGeom>
        </p:spPr>
        <p:txBody>
          <a:bodyPr wrap="square">
            <a:spAutoFit/>
          </a:bodyPr>
          <a:lstStyle/>
          <a:p>
            <a:pPr marL="0" marR="0" lvl="0" indent="0" algn="ctr" defTabSz="1828527" rtl="0" eaLnBrk="1" fontAlgn="auto" latinLnBrk="0" hangingPunct="1">
              <a:lnSpc>
                <a:spcPct val="85000"/>
              </a:lnSpc>
              <a:spcBef>
                <a:spcPts val="0"/>
              </a:spcBef>
              <a:spcAft>
                <a:spcPts val="0"/>
              </a:spcAft>
              <a:buClrTx/>
              <a:buSzTx/>
              <a:buFontTx/>
              <a:buNone/>
              <a:tabLst>
                <a:tab pos="432959" algn="dec"/>
              </a:tabLst>
              <a:defRPr/>
            </a:pPr>
            <a:r>
              <a:rPr kumimoji="0" lang="en-US" sz="12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23.1%</a:t>
            </a:r>
          </a:p>
          <a:p>
            <a:pPr lvl="0" algn="ctr" defTabSz="1828527" eaLnBrk="1" fontAlgn="auto" hangingPunct="1">
              <a:lnSpc>
                <a:spcPct val="85000"/>
              </a:lnSpc>
              <a:spcBef>
                <a:spcPts val="0"/>
              </a:spcBef>
              <a:spcAft>
                <a:spcPts val="0"/>
              </a:spcAft>
              <a:tabLst>
                <a:tab pos="432959" algn="dec"/>
              </a:tabLst>
              <a:defRPr/>
            </a:pPr>
            <a:r>
              <a:rPr lang="en-US" sz="1200" kern="0" dirty="0">
                <a:solidFill>
                  <a:schemeClr val="bg1"/>
                </a:solidFill>
                <a:latin typeface="Calibri" panose="020F0502020204030204" pitchFamily="34" charset="0"/>
                <a:cs typeface="Calibri" panose="020F0502020204030204" pitchFamily="34" charset="0"/>
              </a:rPr>
              <a:t>(13.4-35.3)</a:t>
            </a:r>
            <a:endParaRPr kumimoji="0" lang="en-US" sz="12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9DD176C8-2E89-42D2-9E66-6DC87157494D}"/>
              </a:ext>
            </a:extLst>
          </p:cNvPr>
          <p:cNvSpPr/>
          <p:nvPr/>
        </p:nvSpPr>
        <p:spPr bwMode="auto">
          <a:xfrm>
            <a:off x="1825067" y="3913307"/>
            <a:ext cx="826237" cy="209474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AF385662-D653-4A79-8D8C-63297F15D891}"/>
              </a:ext>
            </a:extLst>
          </p:cNvPr>
          <p:cNvSpPr/>
          <p:nvPr/>
        </p:nvSpPr>
        <p:spPr bwMode="auto">
          <a:xfrm>
            <a:off x="2873368" y="4624251"/>
            <a:ext cx="826237" cy="13838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07842CBE-15F7-415D-88C6-653D42C5BFC7}"/>
              </a:ext>
            </a:extLst>
          </p:cNvPr>
          <p:cNvSpPr/>
          <p:nvPr/>
        </p:nvSpPr>
        <p:spPr bwMode="auto">
          <a:xfrm>
            <a:off x="3928036" y="4911536"/>
            <a:ext cx="826237" cy="10897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Title 2"/>
          <p:cNvSpPr>
            <a:spLocks noGrp="1"/>
          </p:cNvSpPr>
          <p:nvPr>
            <p:ph type="title"/>
          </p:nvPr>
        </p:nvSpPr>
        <p:spPr/>
        <p:txBody>
          <a:bodyPr>
            <a:noAutofit/>
          </a:bodyPr>
          <a:lstStyle/>
          <a:p>
            <a:pPr lvl="0" defTabSz="1219170">
              <a:spcBef>
                <a:spcPts val="400"/>
              </a:spcBef>
              <a:defRPr/>
            </a:pPr>
            <a:r>
              <a:rPr lang="en-US" dirty="0">
                <a:cs typeface="Calibri" panose="020F0502020204030204" pitchFamily="34" charset="0"/>
              </a:rPr>
              <a:t>The OPTIC Approach: Efficacy and Safety of Ponatinib</a:t>
            </a:r>
            <a:endParaRPr kumimoji="1" lang="en-US" baseline="30000" dirty="0">
              <a:cs typeface="Calibri" panose="020F0502020204030204" pitchFamily="34" charset="0"/>
            </a:endParaRPr>
          </a:p>
        </p:txBody>
      </p:sp>
      <p:sp>
        <p:nvSpPr>
          <p:cNvPr id="57" name="TextBox 56">
            <a:extLst>
              <a:ext uri="{FF2B5EF4-FFF2-40B4-BE49-F238E27FC236}">
                <a16:creationId xmlns:a16="http://schemas.microsoft.com/office/drawing/2014/main" id="{F09C5F49-B4D4-435E-84C6-5F644EDC36EF}"/>
              </a:ext>
            </a:extLst>
          </p:cNvPr>
          <p:cNvSpPr txBox="1"/>
          <p:nvPr/>
        </p:nvSpPr>
        <p:spPr>
          <a:xfrm>
            <a:off x="503238" y="6362392"/>
            <a:ext cx="2048894"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Cortes. Blood.2021;138:2042.</a:t>
            </a:r>
          </a:p>
        </p:txBody>
      </p:sp>
      <p:graphicFrame>
        <p:nvGraphicFramePr>
          <p:cNvPr id="18" name="Table 17">
            <a:extLst>
              <a:ext uri="{FF2B5EF4-FFF2-40B4-BE49-F238E27FC236}">
                <a16:creationId xmlns:a16="http://schemas.microsoft.com/office/drawing/2014/main" id="{7797B099-6E4B-0049-BCD3-B387EC9AF526}"/>
              </a:ext>
            </a:extLst>
          </p:cNvPr>
          <p:cNvGraphicFramePr>
            <a:graphicFrameLocks noGrp="1"/>
          </p:cNvGraphicFramePr>
          <p:nvPr/>
        </p:nvGraphicFramePr>
        <p:xfrm>
          <a:off x="5901563" y="2845250"/>
          <a:ext cx="5743575" cy="3242936"/>
        </p:xfrm>
        <a:graphic>
          <a:graphicData uri="http://schemas.openxmlformats.org/drawingml/2006/table">
            <a:tbl>
              <a:tblPr firstRow="1" firstCol="1" bandRow="1">
                <a:tableStyleId>{1E171933-4619-4E11-9A3F-F7608DF75F80}</a:tableStyleId>
              </a:tblPr>
              <a:tblGrid>
                <a:gridCol w="2687163">
                  <a:extLst>
                    <a:ext uri="{9D8B030D-6E8A-4147-A177-3AD203B41FA5}">
                      <a16:colId xmlns:a16="http://schemas.microsoft.com/office/drawing/2014/main" val="1328142195"/>
                    </a:ext>
                  </a:extLst>
                </a:gridCol>
                <a:gridCol w="1121960">
                  <a:extLst>
                    <a:ext uri="{9D8B030D-6E8A-4147-A177-3AD203B41FA5}">
                      <a16:colId xmlns:a16="http://schemas.microsoft.com/office/drawing/2014/main" val="2769069195"/>
                    </a:ext>
                  </a:extLst>
                </a:gridCol>
                <a:gridCol w="1121960">
                  <a:extLst>
                    <a:ext uri="{9D8B030D-6E8A-4147-A177-3AD203B41FA5}">
                      <a16:colId xmlns:a16="http://schemas.microsoft.com/office/drawing/2014/main" val="877528905"/>
                    </a:ext>
                  </a:extLst>
                </a:gridCol>
                <a:gridCol w="812492">
                  <a:extLst>
                    <a:ext uri="{9D8B030D-6E8A-4147-A177-3AD203B41FA5}">
                      <a16:colId xmlns:a16="http://schemas.microsoft.com/office/drawing/2014/main" val="1448188399"/>
                    </a:ext>
                  </a:extLst>
                </a:gridCol>
              </a:tblGrid>
              <a:tr h="672298">
                <a:tc>
                  <a:txBody>
                    <a:bodyPr/>
                    <a:lstStyle/>
                    <a:p>
                      <a:pPr marL="0" marR="0">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 TE-AOEs, n (%) </a:t>
                      </a:r>
                    </a:p>
                  </a:txBody>
                  <a:tcPr marL="34286" marR="34286" marT="13714" marB="13714" anchor="ctr">
                    <a:lnL w="12700" cmpd="sng">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45 mg </a:t>
                      </a:r>
                      <a:r>
                        <a:rPr lang="en-US" sz="1600" b="1" dirty="0">
                          <a:solidFill>
                            <a:schemeClr val="tx1"/>
                          </a:solidFill>
                          <a:latin typeface="Calibri" panose="020F0502020204030204" pitchFamily="34" charset="0"/>
                          <a:cs typeface="Calibri" panose="020F0502020204030204" pitchFamily="34" charset="0"/>
                          <a:sym typeface="Wingdings" panose="05000000000000000000" pitchFamily="2" charset="2"/>
                        </a:rPr>
                        <a:t></a:t>
                      </a:r>
                      <a:r>
                        <a:rPr lang="en-US" sz="1600" b="1" dirty="0">
                          <a:solidFill>
                            <a:schemeClr val="tx1"/>
                          </a:solidFill>
                          <a:effectLst/>
                          <a:latin typeface="Calibri" panose="020F0502020204030204" pitchFamily="34" charset="0"/>
                          <a:cs typeface="Calibri" panose="020F0502020204030204" pitchFamily="34" charset="0"/>
                        </a:rPr>
                        <a:t> </a:t>
                      </a:r>
                    </a:p>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15 mg </a:t>
                      </a:r>
                    </a:p>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(N = 94)</a:t>
                      </a:r>
                      <a:endPar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30 mg </a:t>
                      </a:r>
                      <a:r>
                        <a:rPr lang="en-US" sz="1600" b="1" dirty="0">
                          <a:solidFill>
                            <a:schemeClr val="tx1"/>
                          </a:solidFill>
                          <a:latin typeface="Calibri" panose="020F0502020204030204" pitchFamily="34" charset="0"/>
                          <a:cs typeface="Calibri" panose="020F0502020204030204" pitchFamily="34" charset="0"/>
                          <a:sym typeface="Wingdings" panose="05000000000000000000" pitchFamily="2" charset="2"/>
                        </a:rPr>
                        <a:t></a:t>
                      </a:r>
                      <a:r>
                        <a:rPr lang="en-US" sz="1600" b="1" dirty="0">
                          <a:solidFill>
                            <a:schemeClr val="tx1"/>
                          </a:solidFill>
                          <a:effectLst/>
                          <a:latin typeface="Calibri" panose="020F0502020204030204" pitchFamily="34" charset="0"/>
                          <a:cs typeface="Calibri" panose="020F0502020204030204" pitchFamily="34" charset="0"/>
                        </a:rPr>
                        <a:t> </a:t>
                      </a:r>
                    </a:p>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15 mg</a:t>
                      </a:r>
                    </a:p>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(N = 94)</a:t>
                      </a:r>
                      <a:endPar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15 mg</a:t>
                      </a:r>
                    </a:p>
                    <a:p>
                      <a:pPr marL="0" marR="0" algn="ctr">
                        <a:lnSpc>
                          <a:spcPct val="107000"/>
                        </a:lnSpc>
                        <a:spcBef>
                          <a:spcPts val="0"/>
                        </a:spcBef>
                        <a:spcAft>
                          <a:spcPts val="0"/>
                        </a:spcAft>
                      </a:pPr>
                      <a:r>
                        <a:rPr lang="en-US" sz="1600" b="1" dirty="0">
                          <a:solidFill>
                            <a:schemeClr val="tx1"/>
                          </a:solidFill>
                          <a:effectLst/>
                          <a:latin typeface="Calibri" panose="020F0502020204030204" pitchFamily="34" charset="0"/>
                          <a:cs typeface="Calibri" panose="020F0502020204030204" pitchFamily="34" charset="0"/>
                        </a:rPr>
                        <a:t>(N = 94)</a:t>
                      </a:r>
                      <a:endPar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29911596"/>
                  </a:ext>
                </a:extLst>
              </a:tr>
              <a:tr h="685840">
                <a:tc>
                  <a:txBody>
                    <a:bodyPr/>
                    <a:lstStyle/>
                    <a:p>
                      <a:pPr marL="63500" marR="0" indent="0">
                        <a:lnSpc>
                          <a:spcPct val="107000"/>
                        </a:lnSpc>
                        <a:spcBef>
                          <a:spcPts val="0"/>
                        </a:spcBef>
                        <a:spcAft>
                          <a:spcPts val="0"/>
                        </a:spcAft>
                        <a:tabLst/>
                      </a:pPr>
                      <a:r>
                        <a:rPr lang="en-US" sz="1600" b="0" dirty="0">
                          <a:solidFill>
                            <a:schemeClr val="bg1"/>
                          </a:solidFill>
                          <a:effectLst/>
                          <a:latin typeface="Calibri" panose="020F0502020204030204" pitchFamily="34" charset="0"/>
                          <a:cs typeface="Calibri" panose="020F0502020204030204" pitchFamily="34" charset="0"/>
                        </a:rPr>
                        <a:t>Any AOE</a:t>
                      </a:r>
                    </a:p>
                  </a:txBody>
                  <a:tcPr marL="34286" marR="34286" marT="13714" marB="13714" anchor="ctr">
                    <a:lnL w="12700" cmpd="sng">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 </a:t>
                      </a:r>
                    </a:p>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9 (9.6)</a:t>
                      </a:r>
                    </a:p>
                  </a:txBody>
                  <a:tcPr marL="34286" marR="34286" marT="13714" marB="13714" anchor="ct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 </a:t>
                      </a:r>
                    </a:p>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5 (5.3)</a:t>
                      </a:r>
                    </a:p>
                  </a:txBody>
                  <a:tcPr marL="34286" marR="34286" marT="13714" marB="13714" anchor="ct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 </a:t>
                      </a:r>
                    </a:p>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3 (3.2)</a:t>
                      </a:r>
                    </a:p>
                  </a:txBody>
                  <a:tcPr marL="34286" marR="34286" marT="13714" marB="13714" anchor="ctr">
                    <a:lnL>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97215620"/>
                  </a:ext>
                </a:extLst>
              </a:tr>
              <a:tr h="342920">
                <a:tc>
                  <a:txBody>
                    <a:bodyPr/>
                    <a:lstStyle/>
                    <a:p>
                      <a:pPr marL="114300" marR="0" indent="-50800">
                        <a:lnSpc>
                          <a:spcPct val="107000"/>
                        </a:lnSpc>
                        <a:spcBef>
                          <a:spcPts val="0"/>
                        </a:spcBef>
                        <a:spcAft>
                          <a:spcPts val="0"/>
                        </a:spcAft>
                        <a:tabLst/>
                      </a:pPr>
                      <a:r>
                        <a:rPr lang="en-US" sz="1600" b="0" dirty="0">
                          <a:solidFill>
                            <a:schemeClr val="bg1"/>
                          </a:solidFill>
                          <a:effectLst/>
                          <a:latin typeface="Calibri" panose="020F0502020204030204" pitchFamily="34" charset="0"/>
                          <a:cs typeface="Calibri" panose="020F0502020204030204" pitchFamily="34" charset="0"/>
                        </a:rPr>
                        <a:t>Grade ≥3 TE-AOEs</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w="28575" cap="flat" cmpd="sng" algn="ctr">
                      <a:noFill/>
                      <a:prstDash val="solid"/>
                      <a:round/>
                      <a:headEnd type="none" w="med" len="med"/>
                      <a:tailEnd type="none" w="med" len="med"/>
                    </a:lnL>
                    <a:lnR>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5 (5.3)</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5 (5.3)</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3 (3.2)</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75018429"/>
                  </a:ext>
                </a:extLst>
              </a:tr>
              <a:tr h="386844">
                <a:tc gridSpan="4">
                  <a:txBody>
                    <a:bodyPr/>
                    <a:lstStyle/>
                    <a:p>
                      <a:pPr marL="63500" marR="0" indent="0">
                        <a:lnSpc>
                          <a:spcPct val="107000"/>
                        </a:lnSpc>
                        <a:spcBef>
                          <a:spcPts val="0"/>
                        </a:spcBef>
                        <a:spcAft>
                          <a:spcPts val="0"/>
                        </a:spcAft>
                      </a:pPr>
                      <a:r>
                        <a:rPr lang="en-US" sz="1600" b="1" dirty="0">
                          <a:solidFill>
                            <a:schemeClr val="bg1"/>
                          </a:solidFill>
                          <a:effectLst/>
                          <a:latin typeface="Calibri" panose="020F0502020204030204" pitchFamily="34" charset="0"/>
                          <a:cs typeface="Calibri" panose="020F0502020204030204" pitchFamily="34" charset="0"/>
                        </a:rPr>
                        <a:t>Dose modifications for AOE, n (%)</a:t>
                      </a:r>
                      <a:endParaRPr lang="en-US" sz="16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40000"/>
                        <a:lumOff val="60000"/>
                      </a:schemeClr>
                    </a:solidFill>
                  </a:tcPr>
                </a:tc>
                <a:tc hMerge="1">
                  <a:txBody>
                    <a:bodyPr/>
                    <a:lstStyle/>
                    <a:p>
                      <a:pPr marL="0" marR="0" algn="ctr">
                        <a:lnSpc>
                          <a:spcPct val="107000"/>
                        </a:lnSpc>
                        <a:spcBef>
                          <a:spcPts val="0"/>
                        </a:spcBef>
                        <a:spcAft>
                          <a:spcPts val="0"/>
                        </a:spcAft>
                      </a:pP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34286" marR="34286" marT="13714" marB="13714" anchor="ctr">
                    <a:lnL>
                      <a:noFill/>
                    </a:lnL>
                    <a:lnR>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pPr marL="0" marR="0" algn="ctr">
                        <a:lnSpc>
                          <a:spcPct val="107000"/>
                        </a:lnSpc>
                        <a:spcBef>
                          <a:spcPts val="0"/>
                        </a:spcBef>
                        <a:spcAft>
                          <a:spcPts val="0"/>
                        </a:spcAft>
                      </a:pP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34286" marR="34286" marT="13714" marB="13714" anchor="ctr">
                    <a:lnL>
                      <a:noFill/>
                    </a:lnL>
                    <a:lnR>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pPr marL="0" marR="0" algn="ctr">
                        <a:lnSpc>
                          <a:spcPct val="107000"/>
                        </a:lnSpc>
                        <a:spcBef>
                          <a:spcPts val="0"/>
                        </a:spcBef>
                        <a:spcAft>
                          <a:spcPts val="0"/>
                        </a:spcAft>
                      </a:pPr>
                      <a:endParaRPr lang="en-US"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34286" marR="34286" marT="13714" marB="13714" anchor="ctr">
                    <a:lnL>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79465387"/>
                  </a:ext>
                </a:extLst>
              </a:tr>
              <a:tr h="342920">
                <a:tc>
                  <a:txBody>
                    <a:bodyPr/>
                    <a:lstStyle/>
                    <a:p>
                      <a:pPr marL="114300" marR="0" indent="0">
                        <a:lnSpc>
                          <a:spcPct val="107000"/>
                        </a:lnSpc>
                        <a:spcBef>
                          <a:spcPts val="0"/>
                        </a:spcBef>
                        <a:spcAft>
                          <a:spcPts val="0"/>
                        </a:spcAft>
                        <a:buFont typeface="Wingdings" panose="05000000000000000000" pitchFamily="2" charset="2"/>
                        <a:buNone/>
                        <a:tabLst/>
                      </a:pPr>
                      <a:r>
                        <a:rPr lang="en-US" sz="1600" b="0" dirty="0">
                          <a:solidFill>
                            <a:schemeClr val="bg1"/>
                          </a:solidFill>
                          <a:effectLst/>
                          <a:latin typeface="Calibri" panose="020F0502020204030204" pitchFamily="34" charset="0"/>
                          <a:cs typeface="Calibri" panose="020F0502020204030204" pitchFamily="34" charset="0"/>
                        </a:rPr>
                        <a:t>Discontinuation</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w="28575"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4 (4.3)</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3 (3.2)</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1 (1.1)</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63150004"/>
                  </a:ext>
                </a:extLst>
              </a:tr>
              <a:tr h="342920">
                <a:tc>
                  <a:txBody>
                    <a:bodyPr/>
                    <a:lstStyle/>
                    <a:p>
                      <a:pPr marL="114300" marR="0" indent="0">
                        <a:lnSpc>
                          <a:spcPct val="107000"/>
                        </a:lnSpc>
                        <a:spcBef>
                          <a:spcPts val="0"/>
                        </a:spcBef>
                        <a:spcAft>
                          <a:spcPts val="0"/>
                        </a:spcAft>
                        <a:buFont typeface="Wingdings" panose="05000000000000000000" pitchFamily="2" charset="2"/>
                        <a:buNone/>
                        <a:tabLst/>
                      </a:pPr>
                      <a:r>
                        <a:rPr lang="en-US" sz="1600" b="0" dirty="0">
                          <a:solidFill>
                            <a:schemeClr val="bg1"/>
                          </a:solidFill>
                          <a:effectLst/>
                          <a:latin typeface="Calibri" panose="020F0502020204030204" pitchFamily="34" charset="0"/>
                          <a:cs typeface="Calibri" panose="020F0502020204030204" pitchFamily="34" charset="0"/>
                        </a:rPr>
                        <a:t>Reduction</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w="28575"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1 (1.1)</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77678247"/>
                  </a:ext>
                </a:extLst>
              </a:tr>
              <a:tr h="342920">
                <a:tc>
                  <a:txBody>
                    <a:bodyPr/>
                    <a:lstStyle/>
                    <a:p>
                      <a:pPr marL="114300" marR="0" indent="0">
                        <a:lnSpc>
                          <a:spcPct val="107000"/>
                        </a:lnSpc>
                        <a:spcBef>
                          <a:spcPts val="0"/>
                        </a:spcBef>
                        <a:spcAft>
                          <a:spcPts val="0"/>
                        </a:spcAft>
                        <a:buFont typeface="Wingdings" panose="05000000000000000000" pitchFamily="2" charset="2"/>
                        <a:buNone/>
                        <a:tabLst/>
                      </a:pPr>
                      <a:r>
                        <a:rPr lang="en-US" sz="1600" b="0" dirty="0">
                          <a:solidFill>
                            <a:schemeClr val="bg1"/>
                          </a:solidFill>
                          <a:effectLst/>
                          <a:latin typeface="Calibri" panose="020F0502020204030204" pitchFamily="34" charset="0"/>
                          <a:cs typeface="Calibri" panose="020F0502020204030204" pitchFamily="34" charset="0"/>
                        </a:rPr>
                        <a:t>Interruption</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w="28575" cap="flat" cmpd="sng" algn="ctr">
                      <a:noFill/>
                      <a:prstDash val="solid"/>
                      <a:round/>
                      <a:headEnd type="none" w="med" len="med"/>
                      <a:tailEnd type="none" w="med" len="med"/>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2 (2.1)</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3 (3.2)</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1 (1.1)</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w="28575" cap="flat" cmpd="sng" algn="ctr">
                      <a:noFill/>
                      <a:prstDash val="solid"/>
                      <a:round/>
                      <a:headEnd type="none" w="med" len="med"/>
                      <a:tailEnd type="none" w="med" len="med"/>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70554940"/>
                  </a:ext>
                </a:extLst>
              </a:tr>
            </a:tbl>
          </a:graphicData>
        </a:graphic>
      </p:graphicFrame>
      <p:sp>
        <p:nvSpPr>
          <p:cNvPr id="2" name="TextBox 1"/>
          <p:cNvSpPr txBox="1"/>
          <p:nvPr/>
        </p:nvSpPr>
        <p:spPr>
          <a:xfrm>
            <a:off x="621721" y="1530953"/>
            <a:ext cx="7042825" cy="1267014"/>
          </a:xfrm>
          <a:prstGeom prst="rect">
            <a:avLst/>
          </a:prstGeom>
          <a:noFill/>
        </p:spPr>
        <p:txBody>
          <a:bodyPr wrap="none" rtlCol="0">
            <a:spAutoFit/>
          </a:bodyPr>
          <a:lstStyle/>
          <a:p>
            <a:pPr marL="342900" marR="0" lvl="0" indent="-342900" algn="l" defTabSz="914400" rtl="0" eaLnBrk="0" fontAlgn="base" latinLnBrk="0" hangingPunct="0">
              <a:lnSpc>
                <a:spcPct val="85000"/>
              </a:lnSpc>
              <a:spcBef>
                <a:spcPts val="600"/>
              </a:spcBef>
              <a:spcAft>
                <a:spcPct val="0"/>
              </a:spcAft>
              <a:buSzPct val="125000"/>
              <a:buFont typeface="Wingdings" panose="05000000000000000000" pitchFamily="2" charset="2"/>
              <a:buChar char="§"/>
              <a:tabLst/>
              <a:defRPr/>
            </a:pPr>
            <a:r>
              <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CP-CML with resistance/intolerance to ≥2 TKI or with </a:t>
            </a:r>
            <a:r>
              <a:rPr kumimoji="0" lang="en-US" b="0" i="1"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T315I</a:t>
            </a:r>
          </a:p>
          <a:p>
            <a:pPr marL="342900" marR="0" lvl="0" indent="-342900" algn="l" defTabSz="914400" rtl="0" eaLnBrk="0" fontAlgn="base" latinLnBrk="0" hangingPunct="0">
              <a:lnSpc>
                <a:spcPct val="85000"/>
              </a:lnSpc>
              <a:spcBef>
                <a:spcPts val="600"/>
              </a:spcBef>
              <a:spcAft>
                <a:spcPct val="0"/>
              </a:spcAft>
              <a:buSzPct val="125000"/>
              <a:buFont typeface="Wingdings" panose="05000000000000000000" pitchFamily="2" charset="2"/>
              <a:buChar char="§"/>
              <a:tabLst/>
              <a:defRPr/>
            </a:pPr>
            <a:r>
              <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Randomized to starting dose of 45, 30, or 15 mg</a:t>
            </a:r>
          </a:p>
          <a:p>
            <a:pPr marL="342900" marR="0" lvl="0" indent="-342900" algn="l" defTabSz="914400" rtl="0" eaLnBrk="0" fontAlgn="base" latinLnBrk="0" hangingPunct="0">
              <a:lnSpc>
                <a:spcPct val="85000"/>
              </a:lnSpc>
              <a:spcBef>
                <a:spcPts val="600"/>
              </a:spcBef>
              <a:spcAft>
                <a:spcPct val="0"/>
              </a:spcAft>
              <a:buSzPct val="125000"/>
              <a:buFont typeface="Wingdings" panose="05000000000000000000" pitchFamily="2" charset="2"/>
              <a:buChar char="§"/>
              <a:tabLst/>
              <a:defRPr/>
            </a:pPr>
            <a:r>
              <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Dose reduction to 15 mg after achievement of </a:t>
            </a:r>
            <a:r>
              <a:rPr kumimoji="0" lang="en-US" b="0" i="1"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BCR::ABL1 </a:t>
            </a:r>
            <a:r>
              <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a:t>
            </a:r>
          </a:p>
          <a:p>
            <a:pPr marL="342900" marR="0" lvl="0" indent="-342900" algn="l" defTabSz="914400" rtl="0" eaLnBrk="0" fontAlgn="base" latinLnBrk="0" hangingPunct="0">
              <a:lnSpc>
                <a:spcPct val="85000"/>
              </a:lnSpc>
              <a:spcBef>
                <a:spcPts val="600"/>
              </a:spcBef>
              <a:spcAft>
                <a:spcPct val="0"/>
              </a:spcAft>
              <a:buSzPct val="125000"/>
              <a:buFont typeface="Wingdings" panose="05000000000000000000" pitchFamily="2" charset="2"/>
              <a:buChar char="§"/>
              <a:tabLst/>
              <a:defRPr/>
            </a:pPr>
            <a:r>
              <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Prospective adjudication of AOEs by independent, blinded committee</a:t>
            </a:r>
          </a:p>
        </p:txBody>
      </p:sp>
      <p:sp useBgFill="1">
        <p:nvSpPr>
          <p:cNvPr id="37" name="TextBox 36">
            <a:extLst>
              <a:ext uri="{FF2B5EF4-FFF2-40B4-BE49-F238E27FC236}">
                <a16:creationId xmlns:a16="http://schemas.microsoft.com/office/drawing/2014/main" id="{65A513AA-20C5-4E8F-B612-0F5F30F6213A}"/>
              </a:ext>
            </a:extLst>
          </p:cNvPr>
          <p:cNvSpPr txBox="1"/>
          <p:nvPr/>
        </p:nvSpPr>
        <p:spPr>
          <a:xfrm rot="16200000">
            <a:off x="-1046770" y="4379152"/>
            <a:ext cx="2794356" cy="338554"/>
          </a:xfrm>
          <a:prstGeom prst="rect">
            <a:avLst/>
          </a:prstGeom>
        </p:spPr>
        <p:txBody>
          <a:bodyPr wrap="square" rtlCol="0">
            <a:spAutoFit/>
          </a:bodyPr>
          <a:lstStyle/>
          <a:p>
            <a:pPr marL="0" marR="0" lvl="0" indent="0" algn="ctr" defTabSz="1828527"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Patients</a:t>
            </a:r>
            <a:r>
              <a:rPr lang="en-US" sz="1600" kern="0" dirty="0">
                <a:solidFill>
                  <a:schemeClr val="bg1"/>
                </a:solidFill>
                <a:latin typeface="Calibri" panose="020F0502020204030204" pitchFamily="34" charset="0"/>
                <a:cs typeface="Calibri" panose="020F0502020204030204" pitchFamily="34" charset="0"/>
              </a:rPr>
              <a:t> (%)</a:t>
            </a:r>
            <a:endParaRPr kumimoji="0" lang="en-US" sz="1600" b="1" i="0" u="none" strike="noStrike" kern="0" cap="none" spc="0" normalizeH="0" baseline="3000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A91EA69D-7CEE-4A4D-98B3-442D100CB888}"/>
              </a:ext>
            </a:extLst>
          </p:cNvPr>
          <p:cNvSpPr txBox="1"/>
          <p:nvPr/>
        </p:nvSpPr>
        <p:spPr bwMode="auto">
          <a:xfrm>
            <a:off x="476314" y="297285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60</a:t>
            </a:r>
          </a:p>
        </p:txBody>
      </p:sp>
      <p:sp>
        <p:nvSpPr>
          <p:cNvPr id="39" name="TextBox 38">
            <a:extLst>
              <a:ext uri="{FF2B5EF4-FFF2-40B4-BE49-F238E27FC236}">
                <a16:creationId xmlns:a16="http://schemas.microsoft.com/office/drawing/2014/main" id="{E53C06C9-C0BF-4D5A-8733-CD71AFB7D313}"/>
              </a:ext>
            </a:extLst>
          </p:cNvPr>
          <p:cNvSpPr txBox="1"/>
          <p:nvPr/>
        </p:nvSpPr>
        <p:spPr bwMode="auto">
          <a:xfrm>
            <a:off x="476314" y="34306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50</a:t>
            </a:r>
          </a:p>
        </p:txBody>
      </p:sp>
      <p:sp>
        <p:nvSpPr>
          <p:cNvPr id="40" name="TextBox 39">
            <a:extLst>
              <a:ext uri="{FF2B5EF4-FFF2-40B4-BE49-F238E27FC236}">
                <a16:creationId xmlns:a16="http://schemas.microsoft.com/office/drawing/2014/main" id="{08AA6095-0D85-4E06-945F-BD321284CD6B}"/>
              </a:ext>
            </a:extLst>
          </p:cNvPr>
          <p:cNvSpPr txBox="1"/>
          <p:nvPr/>
        </p:nvSpPr>
        <p:spPr bwMode="auto">
          <a:xfrm>
            <a:off x="489776" y="391330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40</a:t>
            </a:r>
          </a:p>
        </p:txBody>
      </p:sp>
      <p:sp>
        <p:nvSpPr>
          <p:cNvPr id="41" name="TextBox 40">
            <a:extLst>
              <a:ext uri="{FF2B5EF4-FFF2-40B4-BE49-F238E27FC236}">
                <a16:creationId xmlns:a16="http://schemas.microsoft.com/office/drawing/2014/main" id="{7923A0DB-B1AE-4805-B950-E49B40772742}"/>
              </a:ext>
            </a:extLst>
          </p:cNvPr>
          <p:cNvSpPr txBox="1"/>
          <p:nvPr/>
        </p:nvSpPr>
        <p:spPr bwMode="auto">
          <a:xfrm>
            <a:off x="476314" y="440508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30</a:t>
            </a:r>
          </a:p>
        </p:txBody>
      </p:sp>
      <p:sp>
        <p:nvSpPr>
          <p:cNvPr id="42" name="TextBox 41">
            <a:extLst>
              <a:ext uri="{FF2B5EF4-FFF2-40B4-BE49-F238E27FC236}">
                <a16:creationId xmlns:a16="http://schemas.microsoft.com/office/drawing/2014/main" id="{A9407008-D363-4BB6-A5EE-25187795A63C}"/>
              </a:ext>
            </a:extLst>
          </p:cNvPr>
          <p:cNvSpPr txBox="1"/>
          <p:nvPr/>
        </p:nvSpPr>
        <p:spPr bwMode="auto">
          <a:xfrm>
            <a:off x="460930" y="486282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20</a:t>
            </a:r>
          </a:p>
        </p:txBody>
      </p:sp>
      <p:sp>
        <p:nvSpPr>
          <p:cNvPr id="44" name="TextBox 43">
            <a:extLst>
              <a:ext uri="{FF2B5EF4-FFF2-40B4-BE49-F238E27FC236}">
                <a16:creationId xmlns:a16="http://schemas.microsoft.com/office/drawing/2014/main" id="{DF68171B-1F58-4F95-8032-D0E0BEA07547}"/>
              </a:ext>
            </a:extLst>
          </p:cNvPr>
          <p:cNvSpPr txBox="1"/>
          <p:nvPr/>
        </p:nvSpPr>
        <p:spPr bwMode="auto">
          <a:xfrm>
            <a:off x="503238" y="533876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a:t>
            </a:r>
          </a:p>
        </p:txBody>
      </p:sp>
      <p:sp>
        <p:nvSpPr>
          <p:cNvPr id="56" name="TextBox 55">
            <a:extLst>
              <a:ext uri="{FF2B5EF4-FFF2-40B4-BE49-F238E27FC236}">
                <a16:creationId xmlns:a16="http://schemas.microsoft.com/office/drawing/2014/main" id="{CB4D27C4-F430-4257-BE6D-E3BF77AC2252}"/>
              </a:ext>
            </a:extLst>
          </p:cNvPr>
          <p:cNvSpPr txBox="1"/>
          <p:nvPr/>
        </p:nvSpPr>
        <p:spPr bwMode="auto">
          <a:xfrm>
            <a:off x="592753" y="580884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sp useBgFill="1">
        <p:nvSpPr>
          <p:cNvPr id="58" name="TextBox 57">
            <a:extLst>
              <a:ext uri="{FF2B5EF4-FFF2-40B4-BE49-F238E27FC236}">
                <a16:creationId xmlns:a16="http://schemas.microsoft.com/office/drawing/2014/main" id="{1574217F-8C7B-470B-B048-29537341232B}"/>
              </a:ext>
            </a:extLst>
          </p:cNvPr>
          <p:cNvSpPr txBox="1"/>
          <p:nvPr/>
        </p:nvSpPr>
        <p:spPr>
          <a:xfrm>
            <a:off x="698834" y="6068048"/>
            <a:ext cx="4730654" cy="338554"/>
          </a:xfrm>
          <a:prstGeom prst="rect">
            <a:avLst/>
          </a:prstGeom>
        </p:spPr>
        <p:txBody>
          <a:bodyPr wrap="square" rtlCol="0">
            <a:spAutoFit/>
          </a:bodyPr>
          <a:lstStyle/>
          <a:p>
            <a:pPr marL="0" marR="0" lvl="0" indent="0" algn="ctr" defTabSz="1828527"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 </a:t>
            </a:r>
            <a:r>
              <a:rPr kumimoji="0" lang="en-US" sz="1600" b="1" i="1"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BCR::ABL1</a:t>
            </a:r>
            <a:r>
              <a:rPr kumimoji="0" lang="en-US" sz="1600" b="1" i="0" u="none" strike="noStrike" kern="0" cap="none" spc="0" normalizeH="0" baseline="30000" noProof="0" dirty="0">
                <a:ln>
                  <a:noFill/>
                </a:ln>
                <a:solidFill>
                  <a:schemeClr val="bg1"/>
                </a:solidFill>
                <a:effectLst/>
                <a:uLnTx/>
                <a:uFillTx/>
                <a:latin typeface="Calibri" panose="020F0502020204030204" pitchFamily="34" charset="0"/>
                <a:cs typeface="Calibri" panose="020F0502020204030204" pitchFamily="34" charset="0"/>
              </a:rPr>
              <a:t>IS</a:t>
            </a:r>
            <a:r>
              <a:rPr kumimoji="0" lang="en-US" sz="1600" b="1" i="1" u="none" strike="noStrike" kern="0" cap="none" spc="0" normalizeH="0" baseline="30000" noProof="0" dirty="0">
                <a:ln>
                  <a:noFill/>
                </a:ln>
                <a:solidFill>
                  <a:schemeClr val="bg1"/>
                </a:solidFill>
                <a:effectLst/>
                <a:uLnTx/>
                <a:uFillTx/>
                <a:latin typeface="Calibri" panose="020F0502020204030204" pitchFamily="34" charset="0"/>
                <a:cs typeface="Calibri" panose="020F0502020204030204" pitchFamily="34" charset="0"/>
              </a:rPr>
              <a:t> </a:t>
            </a:r>
            <a:r>
              <a:rPr kumimoji="0" 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at 12 Mo</a:t>
            </a:r>
            <a:endParaRPr kumimoji="0" lang="en-US" sz="1600" b="1" i="0" u="none" strike="noStrike" kern="0" cap="none" spc="0" normalizeH="0" baseline="3000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50" name="Freeform: Shape 49">
            <a:extLst>
              <a:ext uri="{FF2B5EF4-FFF2-40B4-BE49-F238E27FC236}">
                <a16:creationId xmlns:a16="http://schemas.microsoft.com/office/drawing/2014/main" id="{1C7FC04B-9690-44D0-9FDA-14433073621D}"/>
              </a:ext>
            </a:extLst>
          </p:cNvPr>
          <p:cNvSpPr/>
          <p:nvPr/>
        </p:nvSpPr>
        <p:spPr bwMode="auto">
          <a:xfrm>
            <a:off x="910785" y="3151252"/>
            <a:ext cx="4730654" cy="2856978"/>
          </a:xfrm>
          <a:custGeom>
            <a:avLst/>
            <a:gdLst>
              <a:gd name="connsiteX0" fmla="*/ 0 w 6827520"/>
              <a:gd name="connsiteY0" fmla="*/ 0 h 1680754"/>
              <a:gd name="connsiteX1" fmla="*/ 0 w 6827520"/>
              <a:gd name="connsiteY1" fmla="*/ 1680754 h 1680754"/>
              <a:gd name="connsiteX2" fmla="*/ 6827520 w 6827520"/>
              <a:gd name="connsiteY2" fmla="*/ 1680754 h 1680754"/>
            </a:gdLst>
            <a:ahLst/>
            <a:cxnLst>
              <a:cxn ang="0">
                <a:pos x="connsiteX0" y="connsiteY0"/>
              </a:cxn>
              <a:cxn ang="0">
                <a:pos x="connsiteX1" y="connsiteY1"/>
              </a:cxn>
              <a:cxn ang="0">
                <a:pos x="connsiteX2" y="connsiteY2"/>
              </a:cxn>
            </a:cxnLst>
            <a:rect l="l" t="t" r="r" b="b"/>
            <a:pathLst>
              <a:path w="6827520" h="1680754">
                <a:moveTo>
                  <a:pt x="0" y="0"/>
                </a:moveTo>
                <a:lnTo>
                  <a:pt x="0" y="1680754"/>
                </a:lnTo>
                <a:lnTo>
                  <a:pt x="6827520" y="168075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38619CB7-BB16-4533-A90B-39474B65118B}"/>
              </a:ext>
            </a:extLst>
          </p:cNvPr>
          <p:cNvGrpSpPr/>
          <p:nvPr/>
        </p:nvGrpSpPr>
        <p:grpSpPr>
          <a:xfrm>
            <a:off x="814728" y="3158020"/>
            <a:ext cx="102494" cy="2849734"/>
            <a:chOff x="814728" y="3158020"/>
            <a:chExt cx="102494" cy="2849734"/>
          </a:xfrm>
        </p:grpSpPr>
        <p:grpSp>
          <p:nvGrpSpPr>
            <p:cNvPr id="38" name="Group 37">
              <a:extLst>
                <a:ext uri="{FF2B5EF4-FFF2-40B4-BE49-F238E27FC236}">
                  <a16:creationId xmlns:a16="http://schemas.microsoft.com/office/drawing/2014/main" id="{74D0A477-8B3F-48A8-9948-87B9DA4A04A5}"/>
                </a:ext>
              </a:extLst>
            </p:cNvPr>
            <p:cNvGrpSpPr/>
            <p:nvPr/>
          </p:nvGrpSpPr>
          <p:grpSpPr>
            <a:xfrm>
              <a:off x="814728" y="3634889"/>
              <a:ext cx="91190" cy="2372865"/>
              <a:chOff x="2367767" y="4401069"/>
              <a:chExt cx="80962" cy="1431313"/>
            </a:xfrm>
          </p:grpSpPr>
          <p:sp>
            <p:nvSpPr>
              <p:cNvPr id="43" name="Line 6">
                <a:extLst>
                  <a:ext uri="{FF2B5EF4-FFF2-40B4-BE49-F238E27FC236}">
                    <a16:creationId xmlns:a16="http://schemas.microsoft.com/office/drawing/2014/main" id="{A7CB6D08-AF07-49FB-A353-FBF0E14AD3F8}"/>
                  </a:ext>
                </a:extLst>
              </p:cNvPr>
              <p:cNvSpPr>
                <a:spLocks noChangeShapeType="1"/>
              </p:cNvSpPr>
              <p:nvPr/>
            </p:nvSpPr>
            <p:spPr bwMode="auto">
              <a:xfrm>
                <a:off x="2367767" y="58323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Line 23">
                <a:extLst>
                  <a:ext uri="{FF2B5EF4-FFF2-40B4-BE49-F238E27FC236}">
                    <a16:creationId xmlns:a16="http://schemas.microsoft.com/office/drawing/2014/main" id="{420405F9-7BD3-4FAF-AC95-1E5EA1A98A5B}"/>
                  </a:ext>
                </a:extLst>
              </p:cNvPr>
              <p:cNvSpPr>
                <a:spLocks noChangeShapeType="1"/>
              </p:cNvSpPr>
              <p:nvPr/>
            </p:nvSpPr>
            <p:spPr bwMode="auto">
              <a:xfrm>
                <a:off x="2367767" y="5546482"/>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Line 25">
                <a:extLst>
                  <a:ext uri="{FF2B5EF4-FFF2-40B4-BE49-F238E27FC236}">
                    <a16:creationId xmlns:a16="http://schemas.microsoft.com/office/drawing/2014/main" id="{521E975B-30FE-4446-8D01-C946B12FE65B}"/>
                  </a:ext>
                </a:extLst>
              </p:cNvPr>
              <p:cNvSpPr>
                <a:spLocks noChangeShapeType="1"/>
              </p:cNvSpPr>
              <p:nvPr/>
            </p:nvSpPr>
            <p:spPr bwMode="auto">
              <a:xfrm>
                <a:off x="2367767" y="5258771"/>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 name="Line 27">
                <a:extLst>
                  <a:ext uri="{FF2B5EF4-FFF2-40B4-BE49-F238E27FC236}">
                    <a16:creationId xmlns:a16="http://schemas.microsoft.com/office/drawing/2014/main" id="{8DFE9444-A4A8-43EF-B8C4-CE09CE56C666}"/>
                  </a:ext>
                </a:extLst>
              </p:cNvPr>
              <p:cNvSpPr>
                <a:spLocks noChangeShapeType="1"/>
              </p:cNvSpPr>
              <p:nvPr/>
            </p:nvSpPr>
            <p:spPr bwMode="auto">
              <a:xfrm>
                <a:off x="2367767" y="4973776"/>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8" name="Line 29">
                <a:extLst>
                  <a:ext uri="{FF2B5EF4-FFF2-40B4-BE49-F238E27FC236}">
                    <a16:creationId xmlns:a16="http://schemas.microsoft.com/office/drawing/2014/main" id="{B9EDA78C-6BB7-493C-A5EA-24B9DC354FE8}"/>
                  </a:ext>
                </a:extLst>
              </p:cNvPr>
              <p:cNvSpPr>
                <a:spLocks noChangeShapeType="1"/>
              </p:cNvSpPr>
              <p:nvPr/>
            </p:nvSpPr>
            <p:spPr bwMode="auto">
              <a:xfrm>
                <a:off x="2367767" y="4687875"/>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9" name="Line 31">
                <a:extLst>
                  <a:ext uri="{FF2B5EF4-FFF2-40B4-BE49-F238E27FC236}">
                    <a16:creationId xmlns:a16="http://schemas.microsoft.com/office/drawing/2014/main" id="{526BF5CD-4D45-4D89-88F4-9F854549CD2F}"/>
                  </a:ext>
                </a:extLst>
              </p:cNvPr>
              <p:cNvSpPr>
                <a:spLocks noChangeShapeType="1"/>
              </p:cNvSpPr>
              <p:nvPr/>
            </p:nvSpPr>
            <p:spPr bwMode="auto">
              <a:xfrm>
                <a:off x="2367767" y="4401069"/>
                <a:ext cx="80962"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52" name="Line 29">
              <a:extLst>
                <a:ext uri="{FF2B5EF4-FFF2-40B4-BE49-F238E27FC236}">
                  <a16:creationId xmlns:a16="http://schemas.microsoft.com/office/drawing/2014/main" id="{86FDD15C-D9DD-46DF-ACC5-9F5DD4FE7164}"/>
                </a:ext>
              </a:extLst>
            </p:cNvPr>
            <p:cNvSpPr>
              <a:spLocks noChangeShapeType="1"/>
            </p:cNvSpPr>
            <p:nvPr/>
          </p:nvSpPr>
          <p:spPr bwMode="auto">
            <a:xfrm>
              <a:off x="826032" y="3158020"/>
              <a:ext cx="91190"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12" name="Group 11">
            <a:extLst>
              <a:ext uri="{FF2B5EF4-FFF2-40B4-BE49-F238E27FC236}">
                <a16:creationId xmlns:a16="http://schemas.microsoft.com/office/drawing/2014/main" id="{1B0200F7-6DBB-48F9-BB60-57EC72313190}"/>
              </a:ext>
            </a:extLst>
          </p:cNvPr>
          <p:cNvGrpSpPr/>
          <p:nvPr/>
        </p:nvGrpSpPr>
        <p:grpSpPr>
          <a:xfrm>
            <a:off x="2195400" y="3306603"/>
            <a:ext cx="90602" cy="1204885"/>
            <a:chOff x="2168504" y="3306603"/>
            <a:chExt cx="90602" cy="1204885"/>
          </a:xfrm>
        </p:grpSpPr>
        <p:cxnSp>
          <p:nvCxnSpPr>
            <p:cNvPr id="9" name="Straight Connector 8">
              <a:extLst>
                <a:ext uri="{FF2B5EF4-FFF2-40B4-BE49-F238E27FC236}">
                  <a16:creationId xmlns:a16="http://schemas.microsoft.com/office/drawing/2014/main" id="{1C294FA2-190D-4AA6-8E5F-78C349B99EF0}"/>
                </a:ext>
              </a:extLst>
            </p:cNvPr>
            <p:cNvCxnSpPr>
              <a:cxnSpLocks/>
            </p:cNvCxnSpPr>
            <p:nvPr/>
          </p:nvCxnSpPr>
          <p:spPr bwMode="auto">
            <a:xfrm>
              <a:off x="2213805" y="3306603"/>
              <a:ext cx="0" cy="1204885"/>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3DAC19D7-274B-4A80-898A-E964B5F43FAE}"/>
                </a:ext>
              </a:extLst>
            </p:cNvPr>
            <p:cNvCxnSpPr>
              <a:cxnSpLocks/>
            </p:cNvCxnSpPr>
            <p:nvPr/>
          </p:nvCxnSpPr>
          <p:spPr bwMode="auto">
            <a:xfrm>
              <a:off x="2168504" y="3306603"/>
              <a:ext cx="9060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057F098-D7C4-4F17-8869-6A223884402A}"/>
                </a:ext>
              </a:extLst>
            </p:cNvPr>
            <p:cNvCxnSpPr>
              <a:cxnSpLocks/>
            </p:cNvCxnSpPr>
            <p:nvPr/>
          </p:nvCxnSpPr>
          <p:spPr bwMode="auto">
            <a:xfrm>
              <a:off x="2168504" y="4511488"/>
              <a:ext cx="9060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2EDD402D-762E-4D98-B83A-1112C9CE8F64}"/>
              </a:ext>
            </a:extLst>
          </p:cNvPr>
          <p:cNvGrpSpPr/>
          <p:nvPr/>
        </p:nvGrpSpPr>
        <p:grpSpPr>
          <a:xfrm>
            <a:off x="3243822" y="4042723"/>
            <a:ext cx="90602" cy="1100684"/>
            <a:chOff x="2168504" y="3306603"/>
            <a:chExt cx="90602" cy="1204885"/>
          </a:xfrm>
        </p:grpSpPr>
        <p:cxnSp>
          <p:nvCxnSpPr>
            <p:cNvPr id="55" name="Straight Connector 54">
              <a:extLst>
                <a:ext uri="{FF2B5EF4-FFF2-40B4-BE49-F238E27FC236}">
                  <a16:creationId xmlns:a16="http://schemas.microsoft.com/office/drawing/2014/main" id="{182F4254-D691-42E9-8A10-6F6808097CD6}"/>
                </a:ext>
              </a:extLst>
            </p:cNvPr>
            <p:cNvCxnSpPr>
              <a:cxnSpLocks/>
            </p:cNvCxnSpPr>
            <p:nvPr/>
          </p:nvCxnSpPr>
          <p:spPr bwMode="auto">
            <a:xfrm>
              <a:off x="2213805" y="3306603"/>
              <a:ext cx="0" cy="1204885"/>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09E022F-8131-4357-ACBB-F3F7F57BA634}"/>
                </a:ext>
              </a:extLst>
            </p:cNvPr>
            <p:cNvCxnSpPr>
              <a:cxnSpLocks/>
            </p:cNvCxnSpPr>
            <p:nvPr/>
          </p:nvCxnSpPr>
          <p:spPr bwMode="auto">
            <a:xfrm>
              <a:off x="2168504" y="3306603"/>
              <a:ext cx="9060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96FE8FF8-443A-493F-8EA8-494E30E37D10}"/>
                </a:ext>
              </a:extLst>
            </p:cNvPr>
            <p:cNvCxnSpPr>
              <a:cxnSpLocks/>
            </p:cNvCxnSpPr>
            <p:nvPr/>
          </p:nvCxnSpPr>
          <p:spPr bwMode="auto">
            <a:xfrm>
              <a:off x="2168504" y="4511488"/>
              <a:ext cx="90602" cy="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7610B115-F8B1-464D-AE53-1810AC2F35A5}"/>
              </a:ext>
            </a:extLst>
          </p:cNvPr>
          <p:cNvGrpSpPr/>
          <p:nvPr/>
        </p:nvGrpSpPr>
        <p:grpSpPr>
          <a:xfrm>
            <a:off x="4292122" y="4340601"/>
            <a:ext cx="90602" cy="1032574"/>
            <a:chOff x="2168504" y="3306603"/>
            <a:chExt cx="90602" cy="1204885"/>
          </a:xfrm>
        </p:grpSpPr>
        <p:cxnSp>
          <p:nvCxnSpPr>
            <p:cNvPr id="62" name="Straight Connector 61">
              <a:extLst>
                <a:ext uri="{FF2B5EF4-FFF2-40B4-BE49-F238E27FC236}">
                  <a16:creationId xmlns:a16="http://schemas.microsoft.com/office/drawing/2014/main" id="{1E5B2BC4-1CDA-4240-947D-23950147328E}"/>
                </a:ext>
              </a:extLst>
            </p:cNvPr>
            <p:cNvCxnSpPr>
              <a:cxnSpLocks/>
            </p:cNvCxnSpPr>
            <p:nvPr/>
          </p:nvCxnSpPr>
          <p:spPr bwMode="auto">
            <a:xfrm>
              <a:off x="2213805" y="3306603"/>
              <a:ext cx="0" cy="1204885"/>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6AED89E-46CF-488E-BD1E-EF9205DB8DC4}"/>
                </a:ext>
              </a:extLst>
            </p:cNvPr>
            <p:cNvCxnSpPr>
              <a:cxnSpLocks/>
            </p:cNvCxnSpPr>
            <p:nvPr/>
          </p:nvCxnSpPr>
          <p:spPr bwMode="auto">
            <a:xfrm>
              <a:off x="2168504" y="3306603"/>
              <a:ext cx="90602"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F4B1047B-6693-405B-98EB-CC7078BC119F}"/>
                </a:ext>
              </a:extLst>
            </p:cNvPr>
            <p:cNvCxnSpPr>
              <a:cxnSpLocks/>
            </p:cNvCxnSpPr>
            <p:nvPr/>
          </p:nvCxnSpPr>
          <p:spPr bwMode="auto">
            <a:xfrm>
              <a:off x="2168504" y="4511488"/>
              <a:ext cx="90602" cy="0"/>
            </a:xfrm>
            <a:prstGeom prst="line">
              <a:avLst/>
            </a:prstGeom>
            <a:noFill/>
            <a:ln w="28575" cap="flat" cmpd="sng" algn="ctr">
              <a:solidFill>
                <a:schemeClr val="bg1"/>
              </a:solidFill>
              <a:prstDash val="solid"/>
              <a:round/>
              <a:headEnd type="none" w="med" len="med"/>
              <a:tailEnd type="none" w="med" len="med"/>
            </a:ln>
            <a:effectLst/>
          </p:spPr>
        </p:cxnSp>
      </p:grpSp>
      <p:sp>
        <p:nvSpPr>
          <p:cNvPr id="67" name="Rectangle 66">
            <a:extLst>
              <a:ext uri="{FF2B5EF4-FFF2-40B4-BE49-F238E27FC236}">
                <a16:creationId xmlns:a16="http://schemas.microsoft.com/office/drawing/2014/main" id="{7633CE7E-6F9C-43AD-9076-8803485FA9DC}"/>
              </a:ext>
            </a:extLst>
          </p:cNvPr>
          <p:cNvSpPr/>
          <p:nvPr/>
        </p:nvSpPr>
        <p:spPr bwMode="auto">
          <a:xfrm>
            <a:off x="4054115" y="3467419"/>
            <a:ext cx="89018" cy="89018"/>
          </a:xfrm>
          <a:prstGeom prst="rect">
            <a:avLst/>
          </a:prstGeom>
          <a:solidFill>
            <a:schemeClr val="accent1"/>
          </a:solidFill>
          <a:ln w="0">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68" name="Rectangle 67">
            <a:extLst>
              <a:ext uri="{FF2B5EF4-FFF2-40B4-BE49-F238E27FC236}">
                <a16:creationId xmlns:a16="http://schemas.microsoft.com/office/drawing/2014/main" id="{F278C8BC-AEBC-4D19-BC59-1521C4A25A74}"/>
              </a:ext>
            </a:extLst>
          </p:cNvPr>
          <p:cNvSpPr/>
          <p:nvPr/>
        </p:nvSpPr>
        <p:spPr bwMode="auto">
          <a:xfrm>
            <a:off x="4054115" y="3316318"/>
            <a:ext cx="89018" cy="89018"/>
          </a:xfrm>
          <a:prstGeom prst="rect">
            <a:avLst/>
          </a:prstGeom>
          <a:solidFill>
            <a:schemeClr val="accent3"/>
          </a:solidFill>
          <a:ln w="0">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69" name="Rectangle 68">
            <a:extLst>
              <a:ext uri="{FF2B5EF4-FFF2-40B4-BE49-F238E27FC236}">
                <a16:creationId xmlns:a16="http://schemas.microsoft.com/office/drawing/2014/main" id="{91A2EC77-0BC3-4CAD-A4C2-7634037E456E}"/>
              </a:ext>
            </a:extLst>
          </p:cNvPr>
          <p:cNvSpPr/>
          <p:nvPr/>
        </p:nvSpPr>
        <p:spPr bwMode="auto">
          <a:xfrm>
            <a:off x="4056592" y="3161861"/>
            <a:ext cx="89018" cy="89018"/>
          </a:xfrm>
          <a:prstGeom prst="rect">
            <a:avLst/>
          </a:prstGeom>
          <a:solidFill>
            <a:schemeClr val="accent6"/>
          </a:solidFill>
          <a:ln w="0">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70" name="TextBox 1">
            <a:extLst>
              <a:ext uri="{FF2B5EF4-FFF2-40B4-BE49-F238E27FC236}">
                <a16:creationId xmlns:a16="http://schemas.microsoft.com/office/drawing/2014/main" id="{2C223C24-1A8C-4B82-A1EE-A2790D0B4AD1}"/>
              </a:ext>
            </a:extLst>
          </p:cNvPr>
          <p:cNvSpPr txBox="1"/>
          <p:nvPr/>
        </p:nvSpPr>
        <p:spPr bwMode="auto">
          <a:xfrm>
            <a:off x="4096443" y="3084949"/>
            <a:ext cx="1431802" cy="553998"/>
          </a:xfrm>
          <a:prstGeom prst="rect">
            <a:avLst/>
          </a:prstGeom>
          <a:noFill/>
          <a:ln>
            <a:noFill/>
          </a:ln>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lnSpc>
                <a:spcPct val="100000"/>
              </a:lnSpc>
              <a:spcBef>
                <a:spcPts val="0"/>
              </a:spcBef>
              <a:spcAft>
                <a:spcPct val="0"/>
              </a:spcAft>
              <a:buClrTx/>
              <a:buFontTx/>
              <a:buNone/>
            </a:pPr>
            <a:r>
              <a:rPr lang="en-US" sz="1000" b="0" dirty="0">
                <a:solidFill>
                  <a:schemeClr val="tx2">
                    <a:lumMod val="10000"/>
                  </a:schemeClr>
                </a:solidFill>
                <a:latin typeface="Calibri" panose="020F0502020204030204" pitchFamily="34" charset="0"/>
              </a:rPr>
              <a:t>45 mg </a:t>
            </a:r>
            <a:r>
              <a:rPr lang="en-US" sz="1000" b="0" dirty="0">
                <a:solidFill>
                  <a:schemeClr val="tx2">
                    <a:lumMod val="10000"/>
                  </a:schemeClr>
                </a:solidFill>
                <a:latin typeface="Calibri" panose="020F0502020204030204" pitchFamily="34" charset="0"/>
                <a:cs typeface="Calibri" panose="020F0502020204030204" pitchFamily="34" charset="0"/>
              </a:rPr>
              <a:t>→</a:t>
            </a:r>
            <a:r>
              <a:rPr lang="en-US" sz="1000" b="0" dirty="0">
                <a:solidFill>
                  <a:schemeClr val="tx2">
                    <a:lumMod val="10000"/>
                  </a:schemeClr>
                </a:solidFill>
                <a:latin typeface="Calibri" panose="020F0502020204030204" pitchFamily="34" charset="0"/>
              </a:rPr>
              <a:t> 15 mg (n = 93)</a:t>
            </a:r>
          </a:p>
          <a:p>
            <a:pPr>
              <a:spcBef>
                <a:spcPts val="0"/>
              </a:spcBef>
            </a:pPr>
            <a:r>
              <a:rPr lang="en-US" sz="1000" b="0" dirty="0">
                <a:solidFill>
                  <a:schemeClr val="tx2">
                    <a:lumMod val="10000"/>
                  </a:schemeClr>
                </a:solidFill>
                <a:latin typeface="Calibri" panose="020F0502020204030204" pitchFamily="34" charset="0"/>
              </a:rPr>
              <a:t>30 mg </a:t>
            </a:r>
            <a:r>
              <a:rPr lang="en-US" sz="1000" b="0" dirty="0">
                <a:solidFill>
                  <a:schemeClr val="tx2">
                    <a:lumMod val="10000"/>
                  </a:schemeClr>
                </a:solidFill>
                <a:latin typeface="Calibri" panose="020F0502020204030204" pitchFamily="34" charset="0"/>
                <a:cs typeface="Calibri" panose="020F0502020204030204" pitchFamily="34" charset="0"/>
              </a:rPr>
              <a:t>→</a:t>
            </a:r>
            <a:r>
              <a:rPr lang="en-US" sz="1000" b="0" dirty="0">
                <a:solidFill>
                  <a:schemeClr val="tx2">
                    <a:lumMod val="10000"/>
                  </a:schemeClr>
                </a:solidFill>
                <a:latin typeface="Calibri" panose="020F0502020204030204" pitchFamily="34" charset="0"/>
              </a:rPr>
              <a:t> 15 mg (n = 93)</a:t>
            </a:r>
          </a:p>
          <a:p>
            <a:pPr algn="l">
              <a:lnSpc>
                <a:spcPct val="100000"/>
              </a:lnSpc>
              <a:spcBef>
                <a:spcPts val="0"/>
              </a:spcBef>
              <a:spcAft>
                <a:spcPct val="0"/>
              </a:spcAft>
              <a:buClrTx/>
              <a:buFontTx/>
              <a:buNone/>
            </a:pPr>
            <a:r>
              <a:rPr lang="en-US" sz="1000" b="0" dirty="0">
                <a:solidFill>
                  <a:schemeClr val="tx2">
                    <a:lumMod val="10000"/>
                  </a:schemeClr>
                </a:solidFill>
                <a:latin typeface="Calibri" panose="020F0502020204030204" pitchFamily="34" charset="0"/>
              </a:rPr>
              <a:t>15 mg (n = 91)</a:t>
            </a:r>
          </a:p>
        </p:txBody>
      </p:sp>
    </p:spTree>
    <p:extLst>
      <p:ext uri="{BB962C8B-B14F-4D97-AF65-F5344CB8AC3E}">
        <p14:creationId xmlns:p14="http://schemas.microsoft.com/office/powerpoint/2010/main" val="37384476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D50712-33B4-7146-AFD4-A2F89FD94884}"/>
              </a:ext>
            </a:extLst>
          </p:cNvPr>
          <p:cNvSpPr>
            <a:spLocks noGrp="1"/>
          </p:cNvSpPr>
          <p:nvPr>
            <p:ph type="title"/>
          </p:nvPr>
        </p:nvSpPr>
        <p:spPr/>
        <p:txBody>
          <a:bodyPr/>
          <a:lstStyle/>
          <a:p>
            <a:r>
              <a:rPr lang="en-US" dirty="0"/>
              <a:t>OPTIC: Overall Safety and Efficacy by Starting Dose</a:t>
            </a:r>
          </a:p>
        </p:txBody>
      </p:sp>
      <p:sp>
        <p:nvSpPr>
          <p:cNvPr id="26" name="TextBox 25">
            <a:extLst>
              <a:ext uri="{FF2B5EF4-FFF2-40B4-BE49-F238E27FC236}">
                <a16:creationId xmlns:a16="http://schemas.microsoft.com/office/drawing/2014/main" id="{D234FFAE-9C58-48A1-ACDC-83B988C4B779}"/>
              </a:ext>
            </a:extLst>
          </p:cNvPr>
          <p:cNvSpPr txBox="1"/>
          <p:nvPr/>
        </p:nvSpPr>
        <p:spPr>
          <a:xfrm>
            <a:off x="385999" y="6375675"/>
            <a:ext cx="2048894"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Cortes. Blood.2021;138:2042.</a:t>
            </a:r>
          </a:p>
        </p:txBody>
      </p:sp>
      <p:grpSp>
        <p:nvGrpSpPr>
          <p:cNvPr id="31" name="Group 30">
            <a:extLst>
              <a:ext uri="{FF2B5EF4-FFF2-40B4-BE49-F238E27FC236}">
                <a16:creationId xmlns:a16="http://schemas.microsoft.com/office/drawing/2014/main" id="{3481DA7D-FDE4-4982-A5DB-406C4998013C}"/>
              </a:ext>
            </a:extLst>
          </p:cNvPr>
          <p:cNvGrpSpPr/>
          <p:nvPr/>
        </p:nvGrpSpPr>
        <p:grpSpPr>
          <a:xfrm>
            <a:off x="582445" y="1611845"/>
            <a:ext cx="11027110" cy="3634310"/>
            <a:chOff x="1011252" y="3275845"/>
            <a:chExt cx="6473315" cy="2922944"/>
          </a:xfrm>
        </p:grpSpPr>
        <p:graphicFrame>
          <p:nvGraphicFramePr>
            <p:cNvPr id="32" name="Chart 31">
              <a:extLst>
                <a:ext uri="{FF2B5EF4-FFF2-40B4-BE49-F238E27FC236}">
                  <a16:creationId xmlns:a16="http://schemas.microsoft.com/office/drawing/2014/main" id="{9799E3C7-069E-4435-98D5-B086182B777B}"/>
                </a:ext>
              </a:extLst>
            </p:cNvPr>
            <p:cNvGraphicFramePr/>
            <p:nvPr/>
          </p:nvGraphicFramePr>
          <p:xfrm>
            <a:off x="1011252" y="3275845"/>
            <a:ext cx="6473315" cy="2851726"/>
          </p:xfrm>
          <a:graphic>
            <a:graphicData uri="http://schemas.openxmlformats.org/drawingml/2006/chart">
              <c:chart xmlns:c="http://schemas.openxmlformats.org/drawingml/2006/chart" xmlns:r="http://schemas.openxmlformats.org/officeDocument/2006/relationships" r:id="rId3"/>
            </a:graphicData>
          </a:graphic>
        </p:graphicFrame>
        <p:cxnSp>
          <p:nvCxnSpPr>
            <p:cNvPr id="33" name="Straight Connector 32">
              <a:extLst>
                <a:ext uri="{FF2B5EF4-FFF2-40B4-BE49-F238E27FC236}">
                  <a16:creationId xmlns:a16="http://schemas.microsoft.com/office/drawing/2014/main" id="{14ABC8AD-F780-4087-BA41-C9ACAD24AFFF}"/>
                </a:ext>
              </a:extLst>
            </p:cNvPr>
            <p:cNvCxnSpPr>
              <a:cxnSpLocks/>
            </p:cNvCxnSpPr>
            <p:nvPr/>
          </p:nvCxnSpPr>
          <p:spPr>
            <a:xfrm flipV="1">
              <a:off x="2314135" y="4808033"/>
              <a:ext cx="3678382" cy="1"/>
            </a:xfrm>
            <a:prstGeom prst="line">
              <a:avLst/>
            </a:prstGeom>
            <a:noFill/>
            <a:ln w="19050" cap="flat" cmpd="sng" algn="ctr">
              <a:solidFill>
                <a:schemeClr val="accent4"/>
              </a:solidFill>
              <a:prstDash val="sysDash"/>
              <a:miter lim="800000"/>
            </a:ln>
            <a:effectLst/>
          </p:spPr>
        </p:cxnSp>
        <p:cxnSp>
          <p:nvCxnSpPr>
            <p:cNvPr id="34" name="Straight Connector 33">
              <a:extLst>
                <a:ext uri="{FF2B5EF4-FFF2-40B4-BE49-F238E27FC236}">
                  <a16:creationId xmlns:a16="http://schemas.microsoft.com/office/drawing/2014/main" id="{69D342E7-0B22-4391-A9EA-FEAFB78B4460}"/>
                </a:ext>
              </a:extLst>
            </p:cNvPr>
            <p:cNvCxnSpPr>
              <a:cxnSpLocks/>
            </p:cNvCxnSpPr>
            <p:nvPr/>
          </p:nvCxnSpPr>
          <p:spPr>
            <a:xfrm flipV="1">
              <a:off x="2730719" y="5718042"/>
              <a:ext cx="3906982" cy="1"/>
            </a:xfrm>
            <a:prstGeom prst="line">
              <a:avLst/>
            </a:prstGeom>
            <a:noFill/>
            <a:ln w="38100" cap="flat" cmpd="sng" algn="ctr">
              <a:solidFill>
                <a:srgbClr val="E1471D"/>
              </a:solidFill>
              <a:prstDash val="sysDash"/>
              <a:miter lim="800000"/>
            </a:ln>
            <a:effectLst/>
          </p:spPr>
        </p:cxnSp>
        <p:sp>
          <p:nvSpPr>
            <p:cNvPr id="35" name="TextBox 4">
              <a:extLst>
                <a:ext uri="{FF2B5EF4-FFF2-40B4-BE49-F238E27FC236}">
                  <a16:creationId xmlns:a16="http://schemas.microsoft.com/office/drawing/2014/main" id="{BDEE5DC2-9980-4474-A020-2ECB9961A121}"/>
                </a:ext>
              </a:extLst>
            </p:cNvPr>
            <p:cNvSpPr txBox="1"/>
            <p:nvPr/>
          </p:nvSpPr>
          <p:spPr>
            <a:xfrm>
              <a:off x="2537193" y="3788951"/>
              <a:ext cx="624197" cy="247534"/>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311668"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Symbol" panose="05050102010706020507" pitchFamily="18" charset="2"/>
                </a:rPr>
                <a:t> </a:t>
              </a:r>
              <a:r>
                <a:rPr kumimoji="1" 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26.3%</a:t>
              </a:r>
            </a:p>
          </p:txBody>
        </p:sp>
        <p:sp>
          <p:nvSpPr>
            <p:cNvPr id="36" name="TextBox 5">
              <a:extLst>
                <a:ext uri="{FF2B5EF4-FFF2-40B4-BE49-F238E27FC236}">
                  <a16:creationId xmlns:a16="http://schemas.microsoft.com/office/drawing/2014/main" id="{E6E0040C-7DEA-4111-868E-A79689D4F20C}"/>
                </a:ext>
              </a:extLst>
            </p:cNvPr>
            <p:cNvSpPr txBox="1"/>
            <p:nvPr/>
          </p:nvSpPr>
          <p:spPr>
            <a:xfrm>
              <a:off x="4842457" y="5507976"/>
              <a:ext cx="561109" cy="247534"/>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311668"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Symbol" panose="05050102010706020507" pitchFamily="18" charset="2"/>
                </a:rPr>
                <a:t> </a:t>
              </a:r>
              <a:r>
                <a:rPr kumimoji="1" 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2.1%</a:t>
              </a:r>
            </a:p>
          </p:txBody>
        </p:sp>
        <p:sp>
          <p:nvSpPr>
            <p:cNvPr id="37" name="TextBox 6">
              <a:extLst>
                <a:ext uri="{FF2B5EF4-FFF2-40B4-BE49-F238E27FC236}">
                  <a16:creationId xmlns:a16="http://schemas.microsoft.com/office/drawing/2014/main" id="{B1EC6C1B-5FB4-4356-B159-5C5035B03F4D}"/>
                </a:ext>
              </a:extLst>
            </p:cNvPr>
            <p:cNvSpPr txBox="1"/>
            <p:nvPr/>
          </p:nvSpPr>
          <p:spPr>
            <a:xfrm>
              <a:off x="2962246" y="5453976"/>
              <a:ext cx="561109" cy="247534"/>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311668"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Symbol" panose="05050102010706020507" pitchFamily="18" charset="2"/>
                </a:rPr>
                <a:t> 6.4</a:t>
              </a:r>
              <a:r>
                <a:rPr kumimoji="1" 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t>
              </a:r>
            </a:p>
          </p:txBody>
        </p:sp>
        <p:sp useBgFill="1">
          <p:nvSpPr>
            <p:cNvPr id="38" name="Rectangle 37">
              <a:extLst>
                <a:ext uri="{FF2B5EF4-FFF2-40B4-BE49-F238E27FC236}">
                  <a16:creationId xmlns:a16="http://schemas.microsoft.com/office/drawing/2014/main" id="{E544534E-E5C1-4E57-B4E7-EFBB5623B746}"/>
                </a:ext>
              </a:extLst>
            </p:cNvPr>
            <p:cNvSpPr/>
            <p:nvPr/>
          </p:nvSpPr>
          <p:spPr>
            <a:xfrm>
              <a:off x="5992687" y="5926502"/>
              <a:ext cx="646043" cy="272287"/>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336594"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bg1"/>
                  </a:solidFill>
                  <a:effectLst/>
                  <a:uLnTx/>
                  <a:uFillTx/>
                  <a:latin typeface="Calibri" panose="020F0502020204030204" pitchFamily="34" charset="0"/>
                  <a:ea typeface="HGPｺﾞｼｯｸM"/>
                  <a:cs typeface="Calibri" panose="020F0502020204030204" pitchFamily="34" charset="0"/>
                  <a:sym typeface="Wingdings 3" panose="05040102010807070707" pitchFamily="18" charset="2"/>
                </a:rPr>
                <a:t>15 mg </a:t>
              </a:r>
              <a:endParaRPr kumimoji="0" 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useBgFill="1">
          <p:nvSpPr>
            <p:cNvPr id="39" name="Rectangle 38">
              <a:extLst>
                <a:ext uri="{FF2B5EF4-FFF2-40B4-BE49-F238E27FC236}">
                  <a16:creationId xmlns:a16="http://schemas.microsoft.com/office/drawing/2014/main" id="{39774BCE-D9D9-4EEE-A711-6A700BAD8662}"/>
                </a:ext>
              </a:extLst>
            </p:cNvPr>
            <p:cNvSpPr/>
            <p:nvPr/>
          </p:nvSpPr>
          <p:spPr>
            <a:xfrm>
              <a:off x="3950678" y="5926502"/>
              <a:ext cx="917683" cy="272287"/>
            </a:xfrm>
            <a:prstGeom prst="rect">
              <a:avLst/>
            </a:prstGeom>
          </p:spPr>
          <p:style>
            <a:lnRef idx="0">
              <a:scrgbClr r="0" g="0" b="0"/>
            </a:lnRef>
            <a:fillRef idx="0">
              <a:scrgbClr r="0" g="0" b="0"/>
            </a:fillRef>
            <a:effectRef idx="0">
              <a:scrgbClr r="0" g="0" b="0"/>
            </a:effectRef>
            <a:fontRef idx="major"/>
          </p:style>
          <p:txBody>
            <a:bodyPr wrap="non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336594"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bg1"/>
                  </a:solidFill>
                  <a:effectLst/>
                  <a:uLnTx/>
                  <a:uFillTx/>
                  <a:latin typeface="Calibri" panose="020F0502020204030204" pitchFamily="34" charset="0"/>
                  <a:ea typeface="HGPｺﾞｼｯｸM"/>
                  <a:cs typeface="Calibri" panose="020F0502020204030204" pitchFamily="34" charset="0"/>
                  <a:sym typeface="Wingdings 3" panose="05040102010807070707" pitchFamily="18" charset="2"/>
                </a:rPr>
                <a:t>30 mg</a:t>
              </a: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Wingdings 3" panose="05040102010807070707" pitchFamily="18" charset="2"/>
                </a:rPr>
                <a:t> </a:t>
              </a: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Wingdings" panose="05000000000000000000" pitchFamily="2" charset="2"/>
                </a:rPr>
                <a:t></a:t>
              </a: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Wingdings 3" panose="05040102010807070707" pitchFamily="18" charset="2"/>
                </a:rPr>
                <a:t> </a:t>
              </a:r>
              <a:r>
                <a:rPr kumimoji="0" lang="en-GB" sz="1600" b="1" i="0" u="none" strike="noStrike" kern="0" cap="none" spc="0" normalizeH="0" baseline="0" noProof="0" dirty="0">
                  <a:ln>
                    <a:noFill/>
                  </a:ln>
                  <a:solidFill>
                    <a:schemeClr val="bg1"/>
                  </a:solidFill>
                  <a:effectLst/>
                  <a:uLnTx/>
                  <a:uFillTx/>
                  <a:latin typeface="Calibri" panose="020F0502020204030204" pitchFamily="34" charset="0"/>
                  <a:ea typeface="HGPｺﾞｼｯｸM"/>
                  <a:cs typeface="Calibri" panose="020F0502020204030204" pitchFamily="34" charset="0"/>
                  <a:sym typeface="Wingdings 3" panose="05040102010807070707" pitchFamily="18" charset="2"/>
                </a:rPr>
                <a:t>15 mg </a:t>
              </a:r>
              <a:endParaRPr kumimoji="0" 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useBgFill="1">
          <p:nvSpPr>
            <p:cNvPr id="40" name="Rectangle 39">
              <a:extLst>
                <a:ext uri="{FF2B5EF4-FFF2-40B4-BE49-F238E27FC236}">
                  <a16:creationId xmlns:a16="http://schemas.microsoft.com/office/drawing/2014/main" id="{AB5CA54E-DD95-4F36-B633-E372D01371BB}"/>
                </a:ext>
              </a:extLst>
            </p:cNvPr>
            <p:cNvSpPr/>
            <p:nvPr/>
          </p:nvSpPr>
          <p:spPr>
            <a:xfrm>
              <a:off x="2043923" y="5926502"/>
              <a:ext cx="917683" cy="272287"/>
            </a:xfrm>
            <a:prstGeom prst="rect">
              <a:avLst/>
            </a:prstGeom>
          </p:spPr>
          <p:style>
            <a:lnRef idx="0">
              <a:scrgbClr r="0" g="0" b="0"/>
            </a:lnRef>
            <a:fillRef idx="0">
              <a:scrgbClr r="0" g="0" b="0"/>
            </a:fillRef>
            <a:effectRef idx="0">
              <a:scrgbClr r="0" g="0" b="0"/>
            </a:effectRef>
            <a:fontRef idx="major"/>
          </p:style>
          <p:txBody>
            <a:bodyPr wrap="non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336594"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bg1"/>
                  </a:solidFill>
                  <a:effectLst/>
                  <a:uLnTx/>
                  <a:uFillTx/>
                  <a:latin typeface="Calibri" panose="020F0502020204030204" pitchFamily="34" charset="0"/>
                  <a:ea typeface="HGPｺﾞｼｯｸM"/>
                  <a:cs typeface="Calibri" panose="020F0502020204030204" pitchFamily="34" charset="0"/>
                  <a:sym typeface="Wingdings 3" panose="05040102010807070707" pitchFamily="18" charset="2"/>
                </a:rPr>
                <a:t>45 mg</a:t>
              </a: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Wingdings 3" panose="05040102010807070707" pitchFamily="18" charset="2"/>
                </a:rPr>
                <a:t> </a:t>
              </a: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Wingdings" panose="05000000000000000000" pitchFamily="2" charset="2"/>
                </a:rPr>
                <a:t></a:t>
              </a: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Wingdings 3" panose="05040102010807070707" pitchFamily="18" charset="2"/>
                </a:rPr>
                <a:t> </a:t>
              </a:r>
              <a:r>
                <a:rPr kumimoji="0" lang="en-GB" sz="1600" b="1" i="0" u="none" strike="noStrike" kern="0" cap="none" spc="0" normalizeH="0" baseline="0" noProof="0" dirty="0">
                  <a:ln>
                    <a:noFill/>
                  </a:ln>
                  <a:solidFill>
                    <a:schemeClr val="bg1"/>
                  </a:solidFill>
                  <a:effectLst/>
                  <a:uLnTx/>
                  <a:uFillTx/>
                  <a:latin typeface="Calibri" panose="020F0502020204030204" pitchFamily="34" charset="0"/>
                  <a:ea typeface="HGPｺﾞｼｯｸM"/>
                  <a:cs typeface="Calibri" panose="020F0502020204030204" pitchFamily="34" charset="0"/>
                  <a:sym typeface="Wingdings 3" panose="05040102010807070707" pitchFamily="18" charset="2"/>
                </a:rPr>
                <a:t>15 mg </a:t>
              </a:r>
              <a:endParaRPr kumimoji="0" lang="en-US" sz="16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cxnSp>
          <p:nvCxnSpPr>
            <p:cNvPr id="41" name="Straight Arrow Connector 40">
              <a:extLst>
                <a:ext uri="{FF2B5EF4-FFF2-40B4-BE49-F238E27FC236}">
                  <a16:creationId xmlns:a16="http://schemas.microsoft.com/office/drawing/2014/main" id="{5B7412C5-A73F-41F1-9C42-2217D50A998B}"/>
                </a:ext>
              </a:extLst>
            </p:cNvPr>
            <p:cNvCxnSpPr/>
            <p:nvPr/>
          </p:nvCxnSpPr>
          <p:spPr>
            <a:xfrm>
              <a:off x="4370875" y="4382269"/>
              <a:ext cx="0" cy="415636"/>
            </a:xfrm>
            <a:prstGeom prst="straightConnector1">
              <a:avLst/>
            </a:prstGeom>
            <a:noFill/>
            <a:ln w="31750" cap="flat" cmpd="sng" algn="ctr">
              <a:solidFill>
                <a:schemeClr val="bg1"/>
              </a:solidFill>
              <a:prstDash val="solid"/>
              <a:miter lim="800000"/>
              <a:headEnd type="triangle"/>
              <a:tailEnd type="triangle"/>
            </a:ln>
            <a:effectLst/>
          </p:spPr>
        </p:cxnSp>
        <p:cxnSp>
          <p:nvCxnSpPr>
            <p:cNvPr id="42" name="Straight Arrow Connector 41">
              <a:extLst>
                <a:ext uri="{FF2B5EF4-FFF2-40B4-BE49-F238E27FC236}">
                  <a16:creationId xmlns:a16="http://schemas.microsoft.com/office/drawing/2014/main" id="{11E6B028-6E51-449F-93E3-E2E383FC3D85}"/>
                </a:ext>
              </a:extLst>
            </p:cNvPr>
            <p:cNvCxnSpPr/>
            <p:nvPr/>
          </p:nvCxnSpPr>
          <p:spPr>
            <a:xfrm>
              <a:off x="2506618" y="3726380"/>
              <a:ext cx="0" cy="1055716"/>
            </a:xfrm>
            <a:prstGeom prst="straightConnector1">
              <a:avLst/>
            </a:prstGeom>
            <a:noFill/>
            <a:ln w="31750" cap="flat" cmpd="sng" algn="ctr">
              <a:solidFill>
                <a:schemeClr val="bg1"/>
              </a:solidFill>
              <a:prstDash val="solid"/>
              <a:miter lim="800000"/>
              <a:headEnd type="triangle"/>
              <a:tailEnd type="triangle"/>
            </a:ln>
            <a:effectLst/>
          </p:spPr>
        </p:cxnSp>
        <p:cxnSp>
          <p:nvCxnSpPr>
            <p:cNvPr id="43" name="Straight Arrow Connector 42">
              <a:extLst>
                <a:ext uri="{FF2B5EF4-FFF2-40B4-BE49-F238E27FC236}">
                  <a16:creationId xmlns:a16="http://schemas.microsoft.com/office/drawing/2014/main" id="{F9E42DBA-2E22-46B4-A541-CCB7C1EAE82F}"/>
                </a:ext>
              </a:extLst>
            </p:cNvPr>
            <p:cNvCxnSpPr/>
            <p:nvPr/>
          </p:nvCxnSpPr>
          <p:spPr>
            <a:xfrm>
              <a:off x="2929782" y="5435759"/>
              <a:ext cx="0" cy="249382"/>
            </a:xfrm>
            <a:prstGeom prst="straightConnector1">
              <a:avLst/>
            </a:prstGeom>
            <a:noFill/>
            <a:ln w="31750" cap="flat" cmpd="sng" algn="ctr">
              <a:solidFill>
                <a:schemeClr val="bg1"/>
              </a:solidFill>
              <a:prstDash val="solid"/>
              <a:miter lim="800000"/>
              <a:headEnd type="triangle"/>
              <a:tailEnd type="triangle"/>
            </a:ln>
            <a:effectLst/>
          </p:spPr>
        </p:cxnSp>
        <p:cxnSp>
          <p:nvCxnSpPr>
            <p:cNvPr id="44" name="Straight Arrow Connector 43">
              <a:extLst>
                <a:ext uri="{FF2B5EF4-FFF2-40B4-BE49-F238E27FC236}">
                  <a16:creationId xmlns:a16="http://schemas.microsoft.com/office/drawing/2014/main" id="{66DE4FC5-BCF8-492F-B6A7-DA6BA286F0BB}"/>
                </a:ext>
              </a:extLst>
            </p:cNvPr>
            <p:cNvCxnSpPr/>
            <p:nvPr/>
          </p:nvCxnSpPr>
          <p:spPr>
            <a:xfrm>
              <a:off x="4805092" y="5590436"/>
              <a:ext cx="0" cy="149629"/>
            </a:xfrm>
            <a:prstGeom prst="straightConnector1">
              <a:avLst/>
            </a:prstGeom>
            <a:noFill/>
            <a:ln w="31750" cap="flat" cmpd="sng" algn="ctr">
              <a:solidFill>
                <a:schemeClr val="bg1"/>
              </a:solidFill>
              <a:prstDash val="solid"/>
              <a:miter lim="800000"/>
              <a:headEnd type="triangle"/>
              <a:tailEnd type="triangle"/>
            </a:ln>
            <a:effectLst/>
          </p:spPr>
        </p:cxnSp>
        <p:sp>
          <p:nvSpPr>
            <p:cNvPr id="45" name="TextBox 14">
              <a:extLst>
                <a:ext uri="{FF2B5EF4-FFF2-40B4-BE49-F238E27FC236}">
                  <a16:creationId xmlns:a16="http://schemas.microsoft.com/office/drawing/2014/main" id="{0AA68344-5706-46D6-AAE7-3A54D2F4905B}"/>
                </a:ext>
              </a:extLst>
            </p:cNvPr>
            <p:cNvSpPr txBox="1"/>
            <p:nvPr/>
          </p:nvSpPr>
          <p:spPr>
            <a:xfrm>
              <a:off x="4383399" y="4381255"/>
              <a:ext cx="612193" cy="247534"/>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311668"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Symbol" panose="05050102010706020507" pitchFamily="18" charset="2"/>
                </a:rPr>
                <a:t> </a:t>
              </a:r>
              <a:r>
                <a:rPr kumimoji="1" lang="en-US" sz="1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10.2%</a:t>
              </a:r>
            </a:p>
          </p:txBody>
        </p:sp>
        <p:sp>
          <p:nvSpPr>
            <p:cNvPr id="46" name="TextBox 15">
              <a:extLst>
                <a:ext uri="{FF2B5EF4-FFF2-40B4-BE49-F238E27FC236}">
                  <a16:creationId xmlns:a16="http://schemas.microsoft.com/office/drawing/2014/main" id="{638F9823-4A17-4914-8B92-A667203A8966}"/>
                </a:ext>
              </a:extLst>
            </p:cNvPr>
            <p:cNvSpPr txBox="1"/>
            <p:nvPr/>
          </p:nvSpPr>
          <p:spPr>
            <a:xfrm>
              <a:off x="4925783" y="3327745"/>
              <a:ext cx="1908735" cy="387802"/>
            </a:xfrm>
            <a:prstGeom prst="rect">
              <a:avLst/>
            </a:prstGeom>
            <a:noFill/>
          </p:spPr>
          <p:style>
            <a:lnRef idx="0">
              <a:scrgbClr r="0" g="0" b="0"/>
            </a:lnRef>
            <a:fillRef idx="0">
              <a:scrgbClr r="0" g="0" b="0"/>
            </a:fillRef>
            <a:effectRef idx="0">
              <a:scrgbClr r="0" g="0" b="0"/>
            </a:effectRef>
            <a:fontRef idx="major"/>
          </p:style>
          <p:txBody>
            <a:bodyPr wrap="square" lIns="0" tIns="0" rIns="0" bIns="0"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336594" rtl="0" eaLnBrk="1" fontAlgn="auto" latinLnBrk="0" hangingPunct="1">
                <a:lnSpc>
                  <a:spcPct val="100000"/>
                </a:lnSpc>
                <a:spcBef>
                  <a:spcPts val="204"/>
                </a:spcBef>
                <a:spcAft>
                  <a:spcPts val="204"/>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 </a:t>
              </a:r>
              <a:r>
                <a:rPr kumimoji="0" lang="en-US" sz="1400" b="0" i="1"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BCR::ABL1</a:t>
              </a:r>
              <a:r>
                <a:rPr kumimoji="0" lang="en-US" sz="1400" b="0" i="0" u="none" strike="noStrike" kern="0" cap="none" spc="0" normalizeH="0" baseline="30000" noProof="0" dirty="0">
                  <a:ln>
                    <a:noFill/>
                  </a:ln>
                  <a:solidFill>
                    <a:schemeClr val="bg1"/>
                  </a:solidFill>
                  <a:effectLst/>
                  <a:uLnTx/>
                  <a:uFillTx/>
                  <a:latin typeface="Calibri" panose="020F0502020204030204" pitchFamily="34" charset="0"/>
                  <a:cs typeface="Calibri" panose="020F0502020204030204" pitchFamily="34" charset="0"/>
                </a:rPr>
                <a:t>IS</a:t>
              </a:r>
              <a:r>
                <a:rPr kumimoji="0" lang="en-US"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 </a:t>
              </a:r>
              <a:r>
                <a:rPr kumimoji="0" lang="en-US" sz="1400" b="0" i="0"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by</a:t>
              </a:r>
              <a:r>
                <a:rPr kumimoji="0" lang="en-US"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 12 mo</a:t>
              </a:r>
              <a:endParaRPr kumimoji="0" lang="en-US" sz="1400" b="0" i="0" u="none" strike="noStrike" kern="0" cap="none" spc="0" normalizeH="0" baseline="30000" noProof="0" dirty="0">
                <a:ln>
                  <a:noFill/>
                </a:ln>
                <a:solidFill>
                  <a:schemeClr val="bg1"/>
                </a:solidFill>
                <a:effectLst/>
                <a:uLnTx/>
                <a:uFillTx/>
                <a:latin typeface="Calibri" panose="020F0502020204030204" pitchFamily="34" charset="0"/>
                <a:cs typeface="Calibri" panose="020F0502020204030204" pitchFamily="34" charset="0"/>
              </a:endParaRPr>
            </a:p>
            <a:p>
              <a:pPr marL="0" marR="0" lvl="0" indent="0" algn="l" defTabSz="336594" rtl="0" eaLnBrk="1" fontAlgn="auto" latinLnBrk="0" hangingPunct="1">
                <a:lnSpc>
                  <a:spcPct val="100000"/>
                </a:lnSpc>
                <a:spcBef>
                  <a:spcPts val="204"/>
                </a:spcBef>
                <a:spcAft>
                  <a:spcPts val="204"/>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TE-AOE</a:t>
              </a:r>
              <a:endParaRPr kumimoji="0" lang="en-US" sz="1400" b="0" i="0" u="none" strike="noStrike" kern="0" cap="none" spc="0" normalizeH="0" baseline="3000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47" name="Rectangle 46">
              <a:extLst>
                <a:ext uri="{FF2B5EF4-FFF2-40B4-BE49-F238E27FC236}">
                  <a16:creationId xmlns:a16="http://schemas.microsoft.com/office/drawing/2014/main" id="{4A1AFB2B-F240-47DB-AB03-BB3F597D7929}"/>
                </a:ext>
              </a:extLst>
            </p:cNvPr>
            <p:cNvSpPr/>
            <p:nvPr/>
          </p:nvSpPr>
          <p:spPr>
            <a:xfrm>
              <a:off x="4781312" y="3556453"/>
              <a:ext cx="81049" cy="103897"/>
            </a:xfrm>
            <a:prstGeom prst="rect">
              <a:avLst/>
            </a:prstGeom>
            <a:solidFill>
              <a:schemeClr val="accent2"/>
            </a:solidFill>
            <a:ln w="12700" cap="flat" cmpd="sng" algn="ctr">
              <a:noFill/>
              <a:prstDash val="solid"/>
              <a:miter lim="800000"/>
            </a:ln>
            <a:effectLst/>
          </p:spPr>
          <p:style>
            <a:lnRef idx="0">
              <a:scrgbClr r="0" g="0" b="0"/>
            </a:lnRef>
            <a:fillRef idx="0">
              <a:scrgbClr r="0" g="0" b="0"/>
            </a:fillRef>
            <a:effectRef idx="0">
              <a:scrgbClr r="0" g="0" b="0"/>
            </a:effectRef>
            <a:fontRef idx="major"/>
          </p:style>
          <p:txBody>
            <a:bodyPr rtlCol="0"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336594"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31BEF976-46CD-4F85-80A2-BD0AF1E908AE}"/>
                </a:ext>
              </a:extLst>
            </p:cNvPr>
            <p:cNvSpPr/>
            <p:nvPr/>
          </p:nvSpPr>
          <p:spPr>
            <a:xfrm>
              <a:off x="4781312" y="3349168"/>
              <a:ext cx="80507" cy="103897"/>
            </a:xfrm>
            <a:prstGeom prst="rect">
              <a:avLst/>
            </a:prstGeom>
            <a:solidFill>
              <a:schemeClr val="accent1"/>
            </a:solidFill>
            <a:ln w="12700" cap="flat" cmpd="sng" algn="ctr">
              <a:noFill/>
              <a:prstDash val="solid"/>
              <a:miter lim="800000"/>
            </a:ln>
            <a:effectLst/>
          </p:spPr>
          <p:style>
            <a:lnRef idx="0">
              <a:scrgbClr r="0" g="0" b="0"/>
            </a:lnRef>
            <a:fillRef idx="0">
              <a:scrgbClr r="0" g="0" b="0"/>
            </a:fillRef>
            <a:effectRef idx="0">
              <a:scrgbClr r="0" g="0" b="0"/>
            </a:effectRef>
            <a:fontRef idx="major"/>
          </p:style>
          <p:txBody>
            <a:bodyPr rtlCol="0"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ctr" defTabSz="336594"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grpSp>
      <p:sp>
        <p:nvSpPr>
          <p:cNvPr id="49" name="Text Placeholder 4">
            <a:extLst>
              <a:ext uri="{FF2B5EF4-FFF2-40B4-BE49-F238E27FC236}">
                <a16:creationId xmlns:a16="http://schemas.microsoft.com/office/drawing/2014/main" id="{56F353F2-F5D2-40A0-8DEA-2677760AC9D2}"/>
              </a:ext>
            </a:extLst>
          </p:cNvPr>
          <p:cNvSpPr txBox="1">
            <a:spLocks/>
          </p:cNvSpPr>
          <p:nvPr/>
        </p:nvSpPr>
        <p:spPr>
          <a:xfrm>
            <a:off x="602886" y="5419295"/>
            <a:ext cx="10558551" cy="692642"/>
          </a:xfrm>
          <a:prstGeom prst="rect">
            <a:avLst/>
          </a:prstGeom>
        </p:spPr>
        <p:txBody>
          <a:bodyPr anchor="ctr">
            <a:noAutofit/>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chemeClr val="accent1"/>
                </a:solidFill>
                <a:latin typeface="Georgia" panose="02040502050405020303" pitchFamily="18" charset="0"/>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chemeClr val="bg1"/>
                </a:solidFill>
                <a:latin typeface="+mn-lt"/>
                <a:ea typeface="+mn-ea"/>
                <a:cs typeface="+mn-cs"/>
              </a:defRPr>
            </a:lvl2pPr>
            <a:lvl3pPr marL="1371600" indent="-457200" algn="l" defTabSz="1828800" rtl="0" eaLnBrk="1" latinLnBrk="0" hangingPunct="1">
              <a:lnSpc>
                <a:spcPct val="90000"/>
              </a:lnSpc>
              <a:spcBef>
                <a:spcPts val="1000"/>
              </a:spcBef>
              <a:buFont typeface="Arial" panose="020B0604020202020204" pitchFamily="34" charset="0"/>
              <a:buChar char="•"/>
              <a:defRPr sz="3600" kern="1200">
                <a:solidFill>
                  <a:schemeClr val="bg1"/>
                </a:solidFill>
                <a:latin typeface="+mn-lt"/>
                <a:ea typeface="+mn-ea"/>
                <a:cs typeface="+mn-cs"/>
              </a:defRPr>
            </a:lvl3pPr>
            <a:lvl4pPr marL="2286000" indent="-457200" algn="l" defTabSz="18288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4pPr>
            <a:lvl5pPr marL="3200400" indent="-457200" algn="l" defTabSz="1828800" rtl="0" eaLnBrk="1" latinLnBrk="0" hangingPunct="1">
              <a:lnSpc>
                <a:spcPct val="90000"/>
              </a:lnSpc>
              <a:spcBef>
                <a:spcPts val="1000"/>
              </a:spcBef>
              <a:buFont typeface="Arial" panose="020B0604020202020204" pitchFamily="34" charset="0"/>
              <a:buChar char="•"/>
              <a:defRPr sz="2400" kern="1200">
                <a:solidFill>
                  <a:schemeClr val="bg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291306" marR="0" lvl="0" indent="-285750" algn="l" defTabSz="1828800" rtl="0" eaLnBrk="1" fontAlgn="auto" latinLnBrk="0" hangingPunct="1">
              <a:lnSpc>
                <a:spcPct val="100000"/>
              </a:lnSpc>
              <a:spcBef>
                <a:spcPts val="7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chemeClr val="bg1"/>
                </a:solidFill>
                <a:effectLst/>
                <a:uLnTx/>
                <a:uFillTx/>
                <a:latin typeface="Calibri" panose="020F0502020204030204" pitchFamily="34" charset="0"/>
                <a:ea typeface="Roboto Light" panose="02000000000000000000" pitchFamily="2" charset="0"/>
                <a:cs typeface="Calibri" panose="020F0502020204030204" pitchFamily="34" charset="0"/>
              </a:rPr>
              <a:t>The percentage of patients with ≤1% </a:t>
            </a:r>
            <a:r>
              <a:rPr kumimoji="0" lang="en-US" sz="2000" b="0" i="1" u="none" strike="noStrike" kern="1200" cap="none" spc="0" normalizeH="0" baseline="0" noProof="0" dirty="0">
                <a:ln>
                  <a:noFill/>
                </a:ln>
                <a:solidFill>
                  <a:schemeClr val="bg1"/>
                </a:solidFill>
                <a:effectLst/>
                <a:uLnTx/>
                <a:uFillTx/>
                <a:latin typeface="Calibri" panose="020F0502020204030204" pitchFamily="34" charset="0"/>
                <a:ea typeface="Roboto Light" panose="02000000000000000000" pitchFamily="2" charset="0"/>
                <a:cs typeface="Calibri" panose="020F0502020204030204" pitchFamily="34" charset="0"/>
              </a:rPr>
              <a:t>BCR::ABL1</a:t>
            </a:r>
            <a:r>
              <a:rPr kumimoji="0" lang="en-US" sz="2000" b="0" i="0" u="none" strike="noStrike" kern="1200" cap="none" spc="0" normalizeH="0" baseline="30000" noProof="0" dirty="0">
                <a:ln>
                  <a:noFill/>
                </a:ln>
                <a:solidFill>
                  <a:schemeClr val="bg1"/>
                </a:solidFill>
                <a:effectLst/>
                <a:uLnTx/>
                <a:uFillTx/>
                <a:latin typeface="Calibri" panose="020F0502020204030204" pitchFamily="34" charset="0"/>
                <a:ea typeface="Roboto Light" panose="02000000000000000000" pitchFamily="2" charset="0"/>
                <a:cs typeface="Calibri" panose="020F0502020204030204" pitchFamily="34" charset="0"/>
              </a:rPr>
              <a:t>IS</a:t>
            </a:r>
            <a:r>
              <a:rPr kumimoji="0" lang="en-US" sz="2000" b="0" i="0" u="none" strike="noStrike" kern="1200" cap="none" spc="0" normalizeH="0" baseline="0" noProof="0" dirty="0">
                <a:ln>
                  <a:noFill/>
                </a:ln>
                <a:solidFill>
                  <a:schemeClr val="bg1"/>
                </a:solidFill>
                <a:effectLst/>
                <a:uLnTx/>
                <a:uFillTx/>
                <a:latin typeface="Calibri" panose="020F0502020204030204" pitchFamily="34" charset="0"/>
                <a:ea typeface="Roboto Light" panose="02000000000000000000" pitchFamily="2" charset="0"/>
                <a:cs typeface="Calibri" panose="020F0502020204030204" pitchFamily="34" charset="0"/>
              </a:rPr>
              <a:t> decreased with decreasing doses</a:t>
            </a:r>
          </a:p>
          <a:p>
            <a:pPr marL="291306" marR="0" lvl="0" indent="-285750" algn="l" defTabSz="1828800" rtl="0" eaLnBrk="1" fontAlgn="auto" latinLnBrk="0" hangingPunct="1">
              <a:lnSpc>
                <a:spcPct val="100000"/>
              </a:lnSpc>
              <a:spcBef>
                <a:spcPts val="7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chemeClr val="bg1"/>
                </a:solidFill>
                <a:effectLst/>
                <a:uLnTx/>
                <a:uFillTx/>
                <a:latin typeface="Calibri" panose="020F0502020204030204" pitchFamily="34" charset="0"/>
                <a:ea typeface="Roboto Light" panose="02000000000000000000" pitchFamily="2" charset="0"/>
                <a:cs typeface="Calibri" panose="020F0502020204030204" pitchFamily="34" charset="0"/>
              </a:rPr>
              <a:t>The incidence of TE-AOEs decreased with decreasing doses</a:t>
            </a:r>
          </a:p>
        </p:txBody>
      </p:sp>
      <p:sp>
        <p:nvSpPr>
          <p:cNvPr id="51" name="TextBox 50">
            <a:extLst>
              <a:ext uri="{FF2B5EF4-FFF2-40B4-BE49-F238E27FC236}">
                <a16:creationId xmlns:a16="http://schemas.microsoft.com/office/drawing/2014/main" id="{8C934064-C169-4E5F-9D28-B0447C122FB5}"/>
              </a:ext>
            </a:extLst>
          </p:cNvPr>
          <p:cNvSpPr txBox="1"/>
          <p:nvPr/>
        </p:nvSpPr>
        <p:spPr bwMode="auto">
          <a:xfrm>
            <a:off x="1045604" y="15498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60</a:t>
            </a:r>
          </a:p>
        </p:txBody>
      </p:sp>
      <p:sp>
        <p:nvSpPr>
          <p:cNvPr id="52" name="TextBox 51">
            <a:extLst>
              <a:ext uri="{FF2B5EF4-FFF2-40B4-BE49-F238E27FC236}">
                <a16:creationId xmlns:a16="http://schemas.microsoft.com/office/drawing/2014/main" id="{0F62D039-8C33-4153-A8F5-233F579229D0}"/>
              </a:ext>
            </a:extLst>
          </p:cNvPr>
          <p:cNvSpPr txBox="1"/>
          <p:nvPr/>
        </p:nvSpPr>
        <p:spPr bwMode="auto">
          <a:xfrm>
            <a:off x="1045604" y="20451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50</a:t>
            </a:r>
          </a:p>
        </p:txBody>
      </p:sp>
      <p:sp>
        <p:nvSpPr>
          <p:cNvPr id="53" name="TextBox 52">
            <a:extLst>
              <a:ext uri="{FF2B5EF4-FFF2-40B4-BE49-F238E27FC236}">
                <a16:creationId xmlns:a16="http://schemas.microsoft.com/office/drawing/2014/main" id="{35786181-23F2-4BB4-947A-182F8E7794C3}"/>
              </a:ext>
            </a:extLst>
          </p:cNvPr>
          <p:cNvSpPr txBox="1"/>
          <p:nvPr/>
        </p:nvSpPr>
        <p:spPr bwMode="auto">
          <a:xfrm>
            <a:off x="1032904" y="255792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40</a:t>
            </a:r>
          </a:p>
        </p:txBody>
      </p:sp>
      <p:sp>
        <p:nvSpPr>
          <p:cNvPr id="54" name="TextBox 53">
            <a:extLst>
              <a:ext uri="{FF2B5EF4-FFF2-40B4-BE49-F238E27FC236}">
                <a16:creationId xmlns:a16="http://schemas.microsoft.com/office/drawing/2014/main" id="{8A9378F0-055E-4ECE-93A3-6BB22F655B17}"/>
              </a:ext>
            </a:extLst>
          </p:cNvPr>
          <p:cNvSpPr txBox="1"/>
          <p:nvPr/>
        </p:nvSpPr>
        <p:spPr bwMode="auto">
          <a:xfrm>
            <a:off x="1052835" y="306366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30</a:t>
            </a:r>
          </a:p>
        </p:txBody>
      </p:sp>
      <p:sp>
        <p:nvSpPr>
          <p:cNvPr id="55" name="TextBox 54">
            <a:extLst>
              <a:ext uri="{FF2B5EF4-FFF2-40B4-BE49-F238E27FC236}">
                <a16:creationId xmlns:a16="http://schemas.microsoft.com/office/drawing/2014/main" id="{26A7F42A-63F5-4328-83AB-6D84F1B32604}"/>
              </a:ext>
            </a:extLst>
          </p:cNvPr>
          <p:cNvSpPr txBox="1"/>
          <p:nvPr/>
        </p:nvSpPr>
        <p:spPr bwMode="auto">
          <a:xfrm>
            <a:off x="1039064" y="355967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20</a:t>
            </a:r>
          </a:p>
        </p:txBody>
      </p:sp>
      <p:sp>
        <p:nvSpPr>
          <p:cNvPr id="56" name="TextBox 55">
            <a:extLst>
              <a:ext uri="{FF2B5EF4-FFF2-40B4-BE49-F238E27FC236}">
                <a16:creationId xmlns:a16="http://schemas.microsoft.com/office/drawing/2014/main" id="{37D5D579-580F-4D89-8543-35FDDB37EF7D}"/>
              </a:ext>
            </a:extLst>
          </p:cNvPr>
          <p:cNvSpPr txBox="1"/>
          <p:nvPr/>
        </p:nvSpPr>
        <p:spPr bwMode="auto">
          <a:xfrm>
            <a:off x="1052835" y="40822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10</a:t>
            </a:r>
          </a:p>
        </p:txBody>
      </p:sp>
      <p:sp>
        <p:nvSpPr>
          <p:cNvPr id="57" name="TextBox 56">
            <a:extLst>
              <a:ext uri="{FF2B5EF4-FFF2-40B4-BE49-F238E27FC236}">
                <a16:creationId xmlns:a16="http://schemas.microsoft.com/office/drawing/2014/main" id="{74AF1329-3B1C-47E2-B301-E2D22902D7D5}"/>
              </a:ext>
            </a:extLst>
          </p:cNvPr>
          <p:cNvSpPr txBox="1"/>
          <p:nvPr/>
        </p:nvSpPr>
        <p:spPr bwMode="auto">
          <a:xfrm>
            <a:off x="1163701" y="456020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0</a:t>
            </a:r>
          </a:p>
        </p:txBody>
      </p:sp>
      <p:sp>
        <p:nvSpPr>
          <p:cNvPr id="58" name="TextBox 57">
            <a:extLst>
              <a:ext uri="{FF2B5EF4-FFF2-40B4-BE49-F238E27FC236}">
                <a16:creationId xmlns:a16="http://schemas.microsoft.com/office/drawing/2014/main" id="{7D77EB4E-28CD-476A-AAD1-71B5C4D6379E}"/>
              </a:ext>
            </a:extLst>
          </p:cNvPr>
          <p:cNvSpPr txBox="1"/>
          <p:nvPr/>
        </p:nvSpPr>
        <p:spPr bwMode="auto">
          <a:xfrm>
            <a:off x="2437731" y="1781838"/>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51.6</a:t>
            </a:r>
          </a:p>
        </p:txBody>
      </p:sp>
      <p:sp>
        <p:nvSpPr>
          <p:cNvPr id="59" name="TextBox 58">
            <a:extLst>
              <a:ext uri="{FF2B5EF4-FFF2-40B4-BE49-F238E27FC236}">
                <a16:creationId xmlns:a16="http://schemas.microsoft.com/office/drawing/2014/main" id="{D15139AA-0749-4B4D-A11B-CD93A09ABAFE}"/>
              </a:ext>
            </a:extLst>
          </p:cNvPr>
          <p:cNvSpPr txBox="1"/>
          <p:nvPr/>
        </p:nvSpPr>
        <p:spPr bwMode="auto">
          <a:xfrm>
            <a:off x="3308843" y="3888408"/>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9.6</a:t>
            </a:r>
          </a:p>
        </p:txBody>
      </p:sp>
      <p:sp>
        <p:nvSpPr>
          <p:cNvPr id="60" name="TextBox 59">
            <a:extLst>
              <a:ext uri="{FF2B5EF4-FFF2-40B4-BE49-F238E27FC236}">
                <a16:creationId xmlns:a16="http://schemas.microsoft.com/office/drawing/2014/main" id="{DA7B12D0-8D75-42D6-A3BF-AA0485079DDA}"/>
              </a:ext>
            </a:extLst>
          </p:cNvPr>
          <p:cNvSpPr txBox="1"/>
          <p:nvPr/>
        </p:nvSpPr>
        <p:spPr bwMode="auto">
          <a:xfrm>
            <a:off x="5674157" y="2595287"/>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35.5</a:t>
            </a:r>
          </a:p>
        </p:txBody>
      </p:sp>
      <p:sp>
        <p:nvSpPr>
          <p:cNvPr id="61" name="TextBox 60">
            <a:extLst>
              <a:ext uri="{FF2B5EF4-FFF2-40B4-BE49-F238E27FC236}">
                <a16:creationId xmlns:a16="http://schemas.microsoft.com/office/drawing/2014/main" id="{6E7856DC-054D-4F3E-A731-6CD3486DD2FE}"/>
              </a:ext>
            </a:extLst>
          </p:cNvPr>
          <p:cNvSpPr txBox="1"/>
          <p:nvPr/>
        </p:nvSpPr>
        <p:spPr bwMode="auto">
          <a:xfrm>
            <a:off x="6545660" y="4105346"/>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5.3</a:t>
            </a:r>
          </a:p>
        </p:txBody>
      </p:sp>
      <p:sp>
        <p:nvSpPr>
          <p:cNvPr id="62" name="TextBox 61">
            <a:extLst>
              <a:ext uri="{FF2B5EF4-FFF2-40B4-BE49-F238E27FC236}">
                <a16:creationId xmlns:a16="http://schemas.microsoft.com/office/drawing/2014/main" id="{AF020CEB-71CA-4A80-B7B1-50471547E8E1}"/>
              </a:ext>
            </a:extLst>
          </p:cNvPr>
          <p:cNvSpPr txBox="1"/>
          <p:nvPr/>
        </p:nvSpPr>
        <p:spPr bwMode="auto">
          <a:xfrm>
            <a:off x="8914987" y="3105248"/>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25.3</a:t>
            </a:r>
          </a:p>
        </p:txBody>
      </p:sp>
      <p:sp>
        <p:nvSpPr>
          <p:cNvPr id="63" name="TextBox 62">
            <a:extLst>
              <a:ext uri="{FF2B5EF4-FFF2-40B4-BE49-F238E27FC236}">
                <a16:creationId xmlns:a16="http://schemas.microsoft.com/office/drawing/2014/main" id="{41C3A844-1EF1-44E0-B92E-63DFC44320A6}"/>
              </a:ext>
            </a:extLst>
          </p:cNvPr>
          <p:cNvSpPr txBox="1"/>
          <p:nvPr/>
        </p:nvSpPr>
        <p:spPr bwMode="auto">
          <a:xfrm>
            <a:off x="9795818" y="4228243"/>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3.2</a:t>
            </a:r>
          </a:p>
        </p:txBody>
      </p:sp>
      <p:sp>
        <p:nvSpPr>
          <p:cNvPr id="64" name="TextBox 63">
            <a:extLst>
              <a:ext uri="{FF2B5EF4-FFF2-40B4-BE49-F238E27FC236}">
                <a16:creationId xmlns:a16="http://schemas.microsoft.com/office/drawing/2014/main" id="{57DB329A-BB1A-49D6-8485-D2EA34DE9952}"/>
              </a:ext>
            </a:extLst>
          </p:cNvPr>
          <p:cNvSpPr txBox="1"/>
          <p:nvPr/>
        </p:nvSpPr>
        <p:spPr bwMode="auto">
          <a:xfrm rot="16200000">
            <a:off x="197453" y="3029460"/>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Patients (%)</a:t>
            </a:r>
          </a:p>
        </p:txBody>
      </p:sp>
      <p:sp>
        <p:nvSpPr>
          <p:cNvPr id="50" name="Text Placeholder 8">
            <a:extLst>
              <a:ext uri="{FF2B5EF4-FFF2-40B4-BE49-F238E27FC236}">
                <a16:creationId xmlns:a16="http://schemas.microsoft.com/office/drawing/2014/main" id="{545C40FC-3DC2-425A-BCE4-28A5D4E894E7}"/>
              </a:ext>
            </a:extLst>
          </p:cNvPr>
          <p:cNvSpPr txBox="1">
            <a:spLocks/>
          </p:cNvSpPr>
          <p:nvPr/>
        </p:nvSpPr>
        <p:spPr>
          <a:xfrm>
            <a:off x="-505945" y="3483390"/>
            <a:ext cx="5513892" cy="348293"/>
          </a:xfrm>
          <a:prstGeom prst="rect">
            <a:avLst/>
          </a:prstGeom>
        </p:spPr>
        <p:txBody>
          <a:bodyPr anchor="ct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chemeClr val="accent1"/>
                </a:solidFill>
                <a:latin typeface="Georgia" panose="02040502050405020303" pitchFamily="18" charset="0"/>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chemeClr val="bg1"/>
                </a:solidFill>
                <a:latin typeface="+mn-lt"/>
                <a:ea typeface="+mn-ea"/>
                <a:cs typeface="+mn-cs"/>
              </a:defRPr>
            </a:lvl2pPr>
            <a:lvl3pPr marL="1371600" indent="-457200" algn="l" defTabSz="1828800" rtl="0" eaLnBrk="1" latinLnBrk="0" hangingPunct="1">
              <a:lnSpc>
                <a:spcPct val="90000"/>
              </a:lnSpc>
              <a:spcBef>
                <a:spcPts val="1000"/>
              </a:spcBef>
              <a:buFont typeface="Arial" panose="020B0604020202020204" pitchFamily="34" charset="0"/>
              <a:buChar char="•"/>
              <a:defRPr sz="3600" kern="1200">
                <a:solidFill>
                  <a:schemeClr val="bg1"/>
                </a:solidFill>
                <a:latin typeface="+mn-lt"/>
                <a:ea typeface="+mn-ea"/>
                <a:cs typeface="+mn-cs"/>
              </a:defRPr>
            </a:lvl3pPr>
            <a:lvl4pPr marL="2286000" indent="-457200" algn="l" defTabSz="18288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4pPr>
            <a:lvl5pPr marL="3200400" indent="-457200" algn="l" defTabSz="1828800" rtl="0" eaLnBrk="1" latinLnBrk="0" hangingPunct="1">
              <a:lnSpc>
                <a:spcPct val="90000"/>
              </a:lnSpc>
              <a:spcBef>
                <a:spcPts val="1000"/>
              </a:spcBef>
              <a:buFont typeface="Arial" panose="020B0604020202020204" pitchFamily="34" charset="0"/>
              <a:buChar char="•"/>
              <a:defRPr sz="2400" kern="1200">
                <a:solidFill>
                  <a:schemeClr val="bg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l" defTabSz="1828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100" b="1"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31759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95C74807-6E5C-4DE9-A6BB-BA9A0E23462B}"/>
              </a:ext>
            </a:extLst>
          </p:cNvPr>
          <p:cNvSpPr>
            <a:spLocks noGrp="1"/>
          </p:cNvSpPr>
          <p:nvPr>
            <p:ph type="title"/>
          </p:nvPr>
        </p:nvSpPr>
        <p:spPr/>
        <p:txBody>
          <a:bodyPr/>
          <a:lstStyle/>
          <a:p>
            <a:r>
              <a:rPr lang="en-US" altLang="en-US" dirty="0"/>
              <a:t>OPTIC 4-Yr Update: Ponatinib Dose-Reduction Study</a:t>
            </a:r>
          </a:p>
        </p:txBody>
      </p:sp>
      <p:graphicFrame>
        <p:nvGraphicFramePr>
          <p:cNvPr id="6" name="Content Placeholder 5">
            <a:extLst>
              <a:ext uri="{FF2B5EF4-FFF2-40B4-BE49-F238E27FC236}">
                <a16:creationId xmlns:a16="http://schemas.microsoft.com/office/drawing/2014/main" id="{D8654E37-712D-8E0B-9A74-EB96389A9774}"/>
              </a:ext>
            </a:extLst>
          </p:cNvPr>
          <p:cNvGraphicFramePr>
            <a:graphicFrameLocks noGrp="1"/>
          </p:cNvGraphicFramePr>
          <p:nvPr>
            <p:ph idx="4294967295"/>
            <p:extLst>
              <p:ext uri="{D42A27DB-BD31-4B8C-83A1-F6EECF244321}">
                <p14:modId xmlns:p14="http://schemas.microsoft.com/office/powerpoint/2010/main" val="281609359"/>
              </p:ext>
            </p:extLst>
          </p:nvPr>
        </p:nvGraphicFramePr>
        <p:xfrm>
          <a:off x="717550" y="1600200"/>
          <a:ext cx="10788651" cy="4503332"/>
        </p:xfrm>
        <a:graphic>
          <a:graphicData uri="http://schemas.openxmlformats.org/drawingml/2006/table">
            <a:tbl>
              <a:tblPr firstRow="1" firstCol="1" bandRow="1">
                <a:tableStyleId>{1E171933-4619-4E11-9A3F-F7608DF75F80}</a:tableStyleId>
              </a:tblPr>
              <a:tblGrid>
                <a:gridCol w="3628041">
                  <a:extLst>
                    <a:ext uri="{9D8B030D-6E8A-4147-A177-3AD203B41FA5}">
                      <a16:colId xmlns:a16="http://schemas.microsoft.com/office/drawing/2014/main" val="2279898449"/>
                    </a:ext>
                  </a:extLst>
                </a:gridCol>
                <a:gridCol w="2386870">
                  <a:extLst>
                    <a:ext uri="{9D8B030D-6E8A-4147-A177-3AD203B41FA5}">
                      <a16:colId xmlns:a16="http://schemas.microsoft.com/office/drawing/2014/main" val="3752973752"/>
                    </a:ext>
                  </a:extLst>
                </a:gridCol>
                <a:gridCol w="2386870">
                  <a:extLst>
                    <a:ext uri="{9D8B030D-6E8A-4147-A177-3AD203B41FA5}">
                      <a16:colId xmlns:a16="http://schemas.microsoft.com/office/drawing/2014/main" val="3079792071"/>
                    </a:ext>
                  </a:extLst>
                </a:gridCol>
                <a:gridCol w="2386870">
                  <a:extLst>
                    <a:ext uri="{9D8B030D-6E8A-4147-A177-3AD203B41FA5}">
                      <a16:colId xmlns:a16="http://schemas.microsoft.com/office/drawing/2014/main" val="2661107601"/>
                    </a:ext>
                  </a:extLst>
                </a:gridCol>
              </a:tblGrid>
              <a:tr h="830736">
                <a:tc>
                  <a:txBody>
                    <a:bodyPr/>
                    <a:lstStyle/>
                    <a:p>
                      <a:pPr marL="0" marR="0">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 Response of ≤1% </a:t>
                      </a:r>
                      <a:r>
                        <a:rPr lang="en-US" sz="1800" b="1" i="1" dirty="0">
                          <a:solidFill>
                            <a:schemeClr val="tx1"/>
                          </a:solidFill>
                          <a:effectLst/>
                          <a:latin typeface="Calibri" panose="020F0502020204030204" pitchFamily="34" charset="0"/>
                          <a:cs typeface="Calibri" panose="020F0502020204030204" pitchFamily="34" charset="0"/>
                        </a:rPr>
                        <a:t>BCR::ABL</a:t>
                      </a:r>
                      <a:r>
                        <a:rPr lang="en-US" sz="1800" b="1" dirty="0">
                          <a:solidFill>
                            <a:schemeClr val="tx1"/>
                          </a:solidFill>
                          <a:effectLst/>
                          <a:latin typeface="Calibri" panose="020F0502020204030204" pitchFamily="34" charset="0"/>
                          <a:cs typeface="Calibri" panose="020F0502020204030204" pitchFamily="34" charset="0"/>
                        </a:rPr>
                        <a:t>1</a:t>
                      </a:r>
                      <a:r>
                        <a:rPr lang="en-US" sz="1800" b="1" baseline="30000" dirty="0">
                          <a:solidFill>
                            <a:schemeClr val="tx1"/>
                          </a:solidFill>
                          <a:effectLst/>
                          <a:latin typeface="Calibri" panose="020F0502020204030204" pitchFamily="34" charset="0"/>
                          <a:cs typeface="Calibri" panose="020F0502020204030204" pitchFamily="34" charset="0"/>
                        </a:rPr>
                        <a:t>IS</a:t>
                      </a:r>
                      <a:r>
                        <a:rPr lang="en-US" sz="1800" b="1" dirty="0">
                          <a:solidFill>
                            <a:schemeClr val="tx1"/>
                          </a:solidFill>
                          <a:effectLst/>
                          <a:latin typeface="Calibri" panose="020F0502020204030204" pitchFamily="34" charset="0"/>
                          <a:cs typeface="Calibri" panose="020F0502020204030204" pitchFamily="34" charset="0"/>
                        </a:rPr>
                        <a:t>, n (%)</a:t>
                      </a:r>
                    </a:p>
                  </a:txBody>
                  <a:tcPr marL="34286" marR="34286" marT="13714" marB="13714" anchor="ctr">
                    <a:lnL w="12700" cmpd="sng">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algn="ctr">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45 mg </a:t>
                      </a:r>
                      <a:r>
                        <a:rPr lang="en-US" sz="1800" b="1" dirty="0">
                          <a:solidFill>
                            <a:schemeClr val="tx1"/>
                          </a:solidFill>
                          <a:latin typeface="Calibri" panose="020F0502020204030204" pitchFamily="34" charset="0"/>
                          <a:cs typeface="Calibri" panose="020F0502020204030204" pitchFamily="34" charset="0"/>
                          <a:sym typeface="Wingdings" panose="05000000000000000000" pitchFamily="2" charset="2"/>
                        </a:rPr>
                        <a:t></a:t>
                      </a:r>
                      <a:r>
                        <a:rPr lang="en-US" sz="1800" b="1" dirty="0">
                          <a:solidFill>
                            <a:schemeClr val="tx1"/>
                          </a:solidFill>
                          <a:effectLst/>
                          <a:latin typeface="Calibri" panose="020F0502020204030204" pitchFamily="34" charset="0"/>
                          <a:cs typeface="Calibri" panose="020F0502020204030204" pitchFamily="34" charset="0"/>
                        </a:rPr>
                        <a:t> </a:t>
                      </a:r>
                    </a:p>
                    <a:p>
                      <a:pPr marL="0" marR="0" algn="ctr">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15 mg </a:t>
                      </a:r>
                    </a:p>
                    <a:p>
                      <a:pPr marL="0" marR="0" algn="ctr">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(N = 93)</a:t>
                      </a:r>
                      <a:endParaRPr lang="en-US" sz="18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algn="ctr">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30 mg </a:t>
                      </a:r>
                      <a:r>
                        <a:rPr lang="en-US" sz="1800" b="1" dirty="0">
                          <a:solidFill>
                            <a:schemeClr val="tx1"/>
                          </a:solidFill>
                          <a:latin typeface="Calibri" panose="020F0502020204030204" pitchFamily="34" charset="0"/>
                          <a:cs typeface="Calibri" panose="020F0502020204030204" pitchFamily="34" charset="0"/>
                          <a:sym typeface="Wingdings" panose="05000000000000000000" pitchFamily="2" charset="2"/>
                        </a:rPr>
                        <a:t></a:t>
                      </a:r>
                      <a:r>
                        <a:rPr lang="en-US" sz="1800" b="1" dirty="0">
                          <a:solidFill>
                            <a:schemeClr val="tx1"/>
                          </a:solidFill>
                          <a:effectLst/>
                          <a:latin typeface="Calibri" panose="020F0502020204030204" pitchFamily="34" charset="0"/>
                          <a:cs typeface="Calibri" panose="020F0502020204030204" pitchFamily="34" charset="0"/>
                        </a:rPr>
                        <a:t> </a:t>
                      </a:r>
                    </a:p>
                    <a:p>
                      <a:pPr marL="0" marR="0" algn="ctr">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15 mg</a:t>
                      </a:r>
                    </a:p>
                    <a:p>
                      <a:pPr marL="0" marR="0" algn="ctr">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(N = 93)</a:t>
                      </a:r>
                      <a:endParaRPr lang="en-US" sz="18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algn="ctr">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15 mg</a:t>
                      </a:r>
                    </a:p>
                    <a:p>
                      <a:pPr marL="0" marR="0" algn="ctr">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(N = 91)</a:t>
                      </a:r>
                      <a:endParaRPr lang="en-US" sz="18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412653979"/>
                  </a:ext>
                </a:extLst>
              </a:tr>
              <a:tr h="293468">
                <a:tc>
                  <a:txBody>
                    <a:bodyPr/>
                    <a:lstStyle/>
                    <a:p>
                      <a:pPr marL="63500" marR="0" indent="0">
                        <a:lnSpc>
                          <a:spcPct val="107000"/>
                        </a:lnSpc>
                        <a:spcBef>
                          <a:spcPts val="0"/>
                        </a:spcBef>
                        <a:spcAft>
                          <a:spcPts val="0"/>
                        </a:spcAft>
                        <a:tabLst/>
                      </a:pPr>
                      <a:r>
                        <a:rPr lang="en-US" sz="1800" b="0" dirty="0">
                          <a:solidFill>
                            <a:schemeClr val="bg1"/>
                          </a:solidFill>
                          <a:effectLst/>
                          <a:latin typeface="Calibri" panose="020F0502020204030204" pitchFamily="34" charset="0"/>
                          <a:cs typeface="Calibri" panose="020F0502020204030204" pitchFamily="34" charset="0"/>
                        </a:rPr>
                        <a:t>By 24 </a:t>
                      </a:r>
                      <a:r>
                        <a:rPr lang="en-US" sz="1800" b="0" dirty="0" err="1">
                          <a:solidFill>
                            <a:schemeClr val="bg1"/>
                          </a:solidFill>
                          <a:effectLst/>
                          <a:latin typeface="Calibri" panose="020F0502020204030204" pitchFamily="34" charset="0"/>
                          <a:cs typeface="Calibri" panose="020F0502020204030204" pitchFamily="34" charset="0"/>
                        </a:rPr>
                        <a:t>mo</a:t>
                      </a:r>
                      <a:endParaRPr lang="en-US" sz="1800" b="0" dirty="0">
                        <a:solidFill>
                          <a:schemeClr val="bg1"/>
                        </a:solidFill>
                        <a:effectLst/>
                        <a:latin typeface="Calibri" panose="020F0502020204030204" pitchFamily="34" charset="0"/>
                        <a:cs typeface="Calibri" panose="020F0502020204030204" pitchFamily="34" charset="0"/>
                      </a:endParaRPr>
                    </a:p>
                  </a:txBody>
                  <a:tcPr marL="34286" marR="34286" marT="13714" marB="13714" anchor="ctr">
                    <a:lnL w="12700" cmpd="sng">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56 (60.2)</a:t>
                      </a:r>
                    </a:p>
                  </a:txBody>
                  <a:tcPr marL="34286" marR="34286" marT="13714" marB="13714" anchor="ct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37 (39.8)</a:t>
                      </a:r>
                    </a:p>
                  </a:txBody>
                  <a:tcPr marL="34286" marR="34286" marT="13714" marB="13714" anchor="ct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32 (35.2)</a:t>
                      </a:r>
                    </a:p>
                  </a:txBody>
                  <a:tcPr marL="34286" marR="34286" marT="13714" marB="13714" anchor="ctr">
                    <a:lnL>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60792568"/>
                  </a:ext>
                </a:extLst>
              </a:tr>
              <a:tr h="293468">
                <a:tc>
                  <a:txBody>
                    <a:bodyPr/>
                    <a:lstStyle/>
                    <a:p>
                      <a:pPr marL="114300" marR="0" indent="-50800">
                        <a:lnSpc>
                          <a:spcPct val="107000"/>
                        </a:lnSpc>
                        <a:spcBef>
                          <a:spcPts val="0"/>
                        </a:spcBef>
                        <a:spcAft>
                          <a:spcPts val="0"/>
                        </a:spcAft>
                        <a:tabLst/>
                      </a:pPr>
                      <a:r>
                        <a:rPr lang="en-US" sz="1800" b="0" dirty="0">
                          <a:solidFill>
                            <a:schemeClr val="bg1"/>
                          </a:solidFill>
                          <a:effectLst/>
                          <a:latin typeface="Calibri" panose="020F0502020204030204" pitchFamily="34" charset="0"/>
                          <a:cs typeface="Calibri" panose="020F0502020204030204" pitchFamily="34" charset="0"/>
                        </a:rPr>
                        <a:t>By 48 </a:t>
                      </a:r>
                      <a:r>
                        <a:rPr lang="en-US" sz="1800" b="0" dirty="0" err="1">
                          <a:solidFill>
                            <a:schemeClr val="bg1"/>
                          </a:solidFill>
                          <a:effectLst/>
                          <a:latin typeface="Calibri" panose="020F0502020204030204" pitchFamily="34" charset="0"/>
                          <a:cs typeface="Calibri" panose="020F0502020204030204" pitchFamily="34" charset="0"/>
                        </a:rPr>
                        <a:t>mo</a:t>
                      </a:r>
                      <a:endPar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w="28575" cap="flat" cmpd="sng" algn="ctr">
                      <a:noFill/>
                      <a:prstDash val="solid"/>
                      <a:round/>
                      <a:headEnd type="none" w="med" len="med"/>
                      <a:tailEnd type="none" w="med" len="med"/>
                    </a:lnL>
                    <a:lnR>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56 (60.2)</a:t>
                      </a:r>
                    </a:p>
                  </a:txBody>
                  <a:tcPr marL="34286" marR="34286" marT="13714" marB="13714" anchor="ctr">
                    <a:lnL>
                      <a:noFill/>
                    </a:lnL>
                    <a:lnR>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38 (40.9)</a:t>
                      </a:r>
                      <a:endPar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36 (39.6)</a:t>
                      </a:r>
                      <a:endPar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37023142"/>
                  </a:ext>
                </a:extLst>
              </a:tr>
              <a:tr h="293468">
                <a:tc>
                  <a:txBody>
                    <a:bodyPr/>
                    <a:lstStyle/>
                    <a:p>
                      <a:pPr marL="63500" marR="0" indent="0">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Survival probability, % (95% CI)</a:t>
                      </a:r>
                      <a:endParaRPr lang="en-US" sz="18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tc>
                  <a:txBody>
                    <a:bodyPr/>
                    <a:lstStyle/>
                    <a:p>
                      <a:pPr marL="0" marR="0" algn="ctr">
                        <a:lnSpc>
                          <a:spcPct val="107000"/>
                        </a:lnSpc>
                        <a:spcBef>
                          <a:spcPts val="0"/>
                        </a:spcBef>
                        <a:spcAft>
                          <a:spcPts val="0"/>
                        </a:spcAft>
                      </a:pPr>
                      <a:r>
                        <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 = 94)</a:t>
                      </a:r>
                    </a:p>
                  </a:txBody>
                  <a:tcPr marL="34286" marR="34286" marT="13714" marB="1371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tc>
                  <a:txBody>
                    <a:bodyPr/>
                    <a:lstStyle/>
                    <a:p>
                      <a:pPr marL="0" marR="0" algn="ctr">
                        <a:lnSpc>
                          <a:spcPct val="107000"/>
                        </a:lnSpc>
                        <a:spcBef>
                          <a:spcPts val="0"/>
                        </a:spcBef>
                        <a:spcAft>
                          <a:spcPts val="0"/>
                        </a:spcAft>
                      </a:pPr>
                      <a:r>
                        <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 = 95)</a:t>
                      </a:r>
                    </a:p>
                  </a:txBody>
                  <a:tcPr marL="34286" marR="34286" marT="13714" marB="1371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tc>
                  <a:txBody>
                    <a:bodyPr/>
                    <a:lstStyle/>
                    <a:p>
                      <a:pPr marL="0" marR="0" algn="ctr">
                        <a:lnSpc>
                          <a:spcPct val="107000"/>
                        </a:lnSpc>
                        <a:spcBef>
                          <a:spcPts val="0"/>
                        </a:spcBef>
                        <a:spcAft>
                          <a:spcPts val="0"/>
                        </a:spcAft>
                      </a:pPr>
                      <a:r>
                        <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 = 95)</a:t>
                      </a:r>
                    </a:p>
                  </a:txBody>
                  <a:tcPr marL="34286" marR="34286" marT="13714" marB="13714"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014739015"/>
                  </a:ext>
                </a:extLst>
              </a:tr>
              <a:tr h="776245">
                <a:tc>
                  <a:txBody>
                    <a:bodyPr/>
                    <a:lstStyle/>
                    <a:p>
                      <a:pPr marL="114300" marR="0" indent="0">
                        <a:lnSpc>
                          <a:spcPct val="107000"/>
                        </a:lnSpc>
                        <a:spcBef>
                          <a:spcPts val="0"/>
                        </a:spcBef>
                        <a:spcAft>
                          <a:spcPts val="0"/>
                        </a:spcAft>
                        <a:buFont typeface="Wingdings" panose="05000000000000000000" pitchFamily="2" charset="2"/>
                        <a:buNone/>
                        <a:tabLst/>
                      </a:pPr>
                      <a:r>
                        <a:rPr lang="en-US" sz="1800" b="0" dirty="0">
                          <a:solidFill>
                            <a:schemeClr val="bg1"/>
                          </a:solidFill>
                          <a:effectLst/>
                          <a:latin typeface="Calibri" panose="020F0502020204030204" pitchFamily="34" charset="0"/>
                          <a:cs typeface="Calibri" panose="020F0502020204030204" pitchFamily="34" charset="0"/>
                        </a:rPr>
                        <a:t>At 12 </a:t>
                      </a:r>
                      <a:r>
                        <a:rPr lang="en-US" sz="1800" b="0" dirty="0" err="1">
                          <a:solidFill>
                            <a:schemeClr val="bg1"/>
                          </a:solidFill>
                          <a:effectLst/>
                          <a:latin typeface="Calibri" panose="020F0502020204030204" pitchFamily="34" charset="0"/>
                          <a:cs typeface="Calibri" panose="020F0502020204030204" pitchFamily="34" charset="0"/>
                        </a:rPr>
                        <a:t>mo</a:t>
                      </a:r>
                      <a:endParaRPr lang="en-US" sz="1800" b="0" dirty="0">
                        <a:solidFill>
                          <a:schemeClr val="bg1"/>
                        </a:solidFill>
                        <a:effectLst/>
                        <a:latin typeface="Calibri" panose="020F0502020204030204" pitchFamily="34" charset="0"/>
                        <a:cs typeface="Calibri" panose="020F0502020204030204" pitchFamily="34" charset="0"/>
                      </a:endParaRPr>
                    </a:p>
                    <a:p>
                      <a:pPr marL="400050" marR="0" indent="-285750">
                        <a:lnSpc>
                          <a:spcPct val="107000"/>
                        </a:lnSpc>
                        <a:spcBef>
                          <a:spcPts val="0"/>
                        </a:spcBef>
                        <a:spcAft>
                          <a:spcPts val="0"/>
                        </a:spcAft>
                        <a:buFont typeface="Wingdings" panose="05000000000000000000" pitchFamily="2" charset="2"/>
                        <a:buChar char="§"/>
                        <a:tabLs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PFS</a:t>
                      </a:r>
                    </a:p>
                    <a:p>
                      <a:pPr marL="400050" marR="0" indent="-285750">
                        <a:lnSpc>
                          <a:spcPct val="107000"/>
                        </a:lnSpc>
                        <a:spcBef>
                          <a:spcPts val="0"/>
                        </a:spcBef>
                        <a:spcAft>
                          <a:spcPts val="0"/>
                        </a:spcAft>
                        <a:buFont typeface="Wingdings" panose="05000000000000000000" pitchFamily="2" charset="2"/>
                        <a:buChar char="§"/>
                        <a:tabLs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OS</a:t>
                      </a:r>
                    </a:p>
                  </a:txBody>
                  <a:tcPr marL="34286" marR="34286" marT="13714" marB="13714" anchor="ctr">
                    <a:lnL w="28575"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93.3 (84.4-97.2)</a:t>
                      </a:r>
                    </a:p>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98.8 (91.6-99.8)</a:t>
                      </a:r>
                    </a:p>
                  </a:txBody>
                  <a:tcPr marL="34286" marR="34286" marT="13714" marB="13714" anchor="b">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87.3 (76.9-93.3)</a:t>
                      </a:r>
                    </a:p>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98.8 (91.6-99.8)</a:t>
                      </a:r>
                    </a:p>
                  </a:txBody>
                  <a:tcPr marL="34286" marR="34286" marT="13714" marB="13714" anchor="b">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94.1 (84.5-97.8)</a:t>
                      </a:r>
                    </a:p>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97.7 (91.1-99.4)</a:t>
                      </a:r>
                    </a:p>
                  </a:txBody>
                  <a:tcPr marL="34286" marR="34286" marT="13714" marB="13714" anchor="b">
                    <a:lnL>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75791316"/>
                  </a:ext>
                </a:extLst>
              </a:tr>
              <a:tr h="776245">
                <a:tc>
                  <a:txBody>
                    <a:bodyPr/>
                    <a:lstStyle/>
                    <a:p>
                      <a:pPr marL="114300" marR="0" indent="0">
                        <a:lnSpc>
                          <a:spcPct val="107000"/>
                        </a:lnSpc>
                        <a:spcBef>
                          <a:spcPts val="0"/>
                        </a:spcBef>
                        <a:spcAft>
                          <a:spcPts val="0"/>
                        </a:spcAft>
                        <a:buFont typeface="Wingdings" panose="05000000000000000000" pitchFamily="2" charset="2"/>
                        <a:buNone/>
                        <a:tabLst/>
                      </a:pPr>
                      <a:r>
                        <a:rPr lang="en-US" sz="1800" b="0" dirty="0">
                          <a:solidFill>
                            <a:schemeClr val="bg1"/>
                          </a:solidFill>
                          <a:effectLst/>
                          <a:latin typeface="Calibri" panose="020F0502020204030204" pitchFamily="34" charset="0"/>
                          <a:cs typeface="Calibri" panose="020F0502020204030204" pitchFamily="34" charset="0"/>
                        </a:rPr>
                        <a:t>At 24 </a:t>
                      </a:r>
                      <a:r>
                        <a:rPr lang="en-US" sz="1800" b="0" dirty="0" err="1">
                          <a:solidFill>
                            <a:schemeClr val="bg1"/>
                          </a:solidFill>
                          <a:effectLst/>
                          <a:latin typeface="Calibri" panose="020F0502020204030204" pitchFamily="34" charset="0"/>
                          <a:cs typeface="Calibri" panose="020F0502020204030204" pitchFamily="34" charset="0"/>
                        </a:rPr>
                        <a:t>mo</a:t>
                      </a:r>
                      <a:endParaRPr lang="en-US" sz="1800" b="0" dirty="0">
                        <a:solidFill>
                          <a:schemeClr val="bg1"/>
                        </a:solidFill>
                        <a:effectLst/>
                        <a:latin typeface="Calibri" panose="020F0502020204030204" pitchFamily="34" charset="0"/>
                        <a:cs typeface="Calibri" panose="020F0502020204030204" pitchFamily="34" charset="0"/>
                      </a:endParaRPr>
                    </a:p>
                    <a:p>
                      <a:pPr marL="400050" marR="0" indent="-285750">
                        <a:lnSpc>
                          <a:spcPct val="107000"/>
                        </a:lnSpc>
                        <a:spcBef>
                          <a:spcPts val="0"/>
                        </a:spcBef>
                        <a:spcAft>
                          <a:spcPts val="0"/>
                        </a:spcAft>
                        <a:buFont typeface="Wingdings" panose="05000000000000000000" pitchFamily="2" charset="2"/>
                        <a:buChar char="§"/>
                        <a:tabLs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PFS</a:t>
                      </a:r>
                    </a:p>
                    <a:p>
                      <a:pPr marL="400050" marR="0" indent="-285750">
                        <a:lnSpc>
                          <a:spcPct val="107000"/>
                        </a:lnSpc>
                        <a:spcBef>
                          <a:spcPts val="0"/>
                        </a:spcBef>
                        <a:spcAft>
                          <a:spcPts val="0"/>
                        </a:spcAft>
                        <a:buFont typeface="Wingdings" panose="05000000000000000000" pitchFamily="2" charset="2"/>
                        <a:buChar char="§"/>
                        <a:tabLs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OS</a:t>
                      </a:r>
                    </a:p>
                  </a:txBody>
                  <a:tcPr marL="34286" marR="34286" marT="13714" marB="13714" anchor="ctr">
                    <a:lnL w="28575"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80.6 (67.0-89.1)</a:t>
                      </a:r>
                    </a:p>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92.7 (81.5-97.3)</a:t>
                      </a:r>
                    </a:p>
                  </a:txBody>
                  <a:tcPr marL="34286" marR="34286" marT="13714" marB="13714" anchor="b">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79.8 (65.8-88.5)</a:t>
                      </a:r>
                    </a:p>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95.1 (85.3-98.4)</a:t>
                      </a:r>
                    </a:p>
                  </a:txBody>
                  <a:tcPr marL="34286" marR="34286" marT="13714" marB="13714" anchor="b">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84.0 (69.3-92.1)</a:t>
                      </a:r>
                    </a:p>
                    <a:p>
                      <a:pPr marL="0" marR="0" algn="ctr">
                        <a:lnSpc>
                          <a:spcPct val="107000"/>
                        </a:lnSpc>
                        <a:spcBef>
                          <a:spcPts val="0"/>
                        </a:spcBef>
                        <a:spcAft>
                          <a:spcPts val="0"/>
                        </a:spcAft>
                      </a:pPr>
                      <a:r>
                        <a:rPr lang="en-US" sz="1800" b="0">
                          <a:solidFill>
                            <a:schemeClr val="bg1"/>
                          </a:solidFill>
                          <a:effectLst/>
                          <a:latin typeface="Calibri" panose="020F0502020204030204" pitchFamily="34" charset="0"/>
                          <a:ea typeface="Calibri" panose="020F0502020204030204" pitchFamily="34" charset="0"/>
                          <a:cs typeface="Calibri" panose="020F0502020204030204" pitchFamily="34" charset="0"/>
                        </a:rPr>
                        <a:t>94.0 (84.2-97.8)</a:t>
                      </a:r>
                      <a:endPar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b">
                    <a:lnL>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46820168"/>
                  </a:ext>
                </a:extLst>
              </a:tr>
              <a:tr h="776245">
                <a:tc>
                  <a:txBody>
                    <a:bodyPr/>
                    <a:lstStyle/>
                    <a:p>
                      <a:pPr marL="114300" marR="0" indent="0">
                        <a:lnSpc>
                          <a:spcPct val="107000"/>
                        </a:lnSpc>
                        <a:spcBef>
                          <a:spcPts val="0"/>
                        </a:spcBef>
                        <a:spcAft>
                          <a:spcPts val="0"/>
                        </a:spcAft>
                        <a:buFont typeface="Wingdings" panose="05000000000000000000" pitchFamily="2" charset="2"/>
                        <a:buNone/>
                        <a:tabLst/>
                      </a:pPr>
                      <a:r>
                        <a:rPr lang="en-US" sz="1800" b="0" dirty="0">
                          <a:solidFill>
                            <a:schemeClr val="bg1"/>
                          </a:solidFill>
                          <a:effectLst/>
                          <a:latin typeface="Calibri" panose="020F0502020204030204" pitchFamily="34" charset="0"/>
                          <a:cs typeface="Calibri" panose="020F0502020204030204" pitchFamily="34" charset="0"/>
                        </a:rPr>
                        <a:t>At 48 </a:t>
                      </a:r>
                      <a:r>
                        <a:rPr lang="en-US" sz="1800" b="0" dirty="0" err="1">
                          <a:solidFill>
                            <a:schemeClr val="bg1"/>
                          </a:solidFill>
                          <a:effectLst/>
                          <a:latin typeface="Calibri" panose="020F0502020204030204" pitchFamily="34" charset="0"/>
                          <a:cs typeface="Calibri" panose="020F0502020204030204" pitchFamily="34" charset="0"/>
                        </a:rPr>
                        <a:t>mo</a:t>
                      </a:r>
                      <a:endParaRPr lang="en-US" sz="1800" b="0" dirty="0">
                        <a:solidFill>
                          <a:schemeClr val="bg1"/>
                        </a:solidFill>
                        <a:effectLst/>
                        <a:latin typeface="Calibri" panose="020F0502020204030204" pitchFamily="34" charset="0"/>
                        <a:cs typeface="Calibri" panose="020F0502020204030204" pitchFamily="34" charset="0"/>
                      </a:endParaRPr>
                    </a:p>
                    <a:p>
                      <a:pPr marL="400050" marR="0" indent="-285750">
                        <a:lnSpc>
                          <a:spcPct val="107000"/>
                        </a:lnSpc>
                        <a:spcBef>
                          <a:spcPts val="0"/>
                        </a:spcBef>
                        <a:spcAft>
                          <a:spcPts val="0"/>
                        </a:spcAft>
                        <a:buFont typeface="Wingdings" panose="05000000000000000000" pitchFamily="2" charset="2"/>
                        <a:buChar char="§"/>
                        <a:tabLs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PFS</a:t>
                      </a:r>
                    </a:p>
                    <a:p>
                      <a:pPr marL="400050" marR="0" indent="-285750">
                        <a:lnSpc>
                          <a:spcPct val="107000"/>
                        </a:lnSpc>
                        <a:spcBef>
                          <a:spcPts val="0"/>
                        </a:spcBef>
                        <a:spcAft>
                          <a:spcPts val="0"/>
                        </a:spcAft>
                        <a:buFont typeface="Wingdings" panose="05000000000000000000" pitchFamily="2" charset="2"/>
                        <a:buChar char="§"/>
                        <a:tabLs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OS</a:t>
                      </a:r>
                    </a:p>
                  </a:txBody>
                  <a:tcPr marL="34286" marR="34286" marT="13714" marB="13714" anchor="ctr">
                    <a:lnL w="28575" cap="flat" cmpd="sng" algn="ctr">
                      <a:noFill/>
                      <a:prstDash val="solid"/>
                      <a:round/>
                      <a:headEnd type="none" w="med" len="med"/>
                      <a:tailEnd type="none" w="med" len="med"/>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72.5 (60.7-81.2)</a:t>
                      </a:r>
                    </a:p>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87.6 (78.6-92.9)</a:t>
                      </a:r>
                    </a:p>
                  </a:txBody>
                  <a:tcPr marL="34286" marR="34286" marT="13714" marB="13714" anchor="b">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62.8 (49.0-73.7)</a:t>
                      </a:r>
                    </a:p>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85.9 (76.4-91.7)</a:t>
                      </a:r>
                    </a:p>
                  </a:txBody>
                  <a:tcPr marL="34286" marR="34286" marT="13714" marB="13714" anchor="b">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63.8 (50.5-74.5)</a:t>
                      </a:r>
                    </a:p>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87.6 (78.7-92.9)</a:t>
                      </a:r>
                    </a:p>
                  </a:txBody>
                  <a:tcPr marL="34286" marR="34286" marT="13714" marB="13714" anchor="b">
                    <a:lnL>
                      <a:noFill/>
                    </a:lnL>
                    <a:lnR w="28575" cap="flat" cmpd="sng" algn="ctr">
                      <a:noFill/>
                      <a:prstDash val="solid"/>
                      <a:round/>
                      <a:headEnd type="none" w="med" len="med"/>
                      <a:tailEnd type="none" w="med" len="med"/>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03077832"/>
                  </a:ext>
                </a:extLst>
              </a:tr>
            </a:tbl>
          </a:graphicData>
        </a:graphic>
      </p:graphicFrame>
      <p:sp>
        <p:nvSpPr>
          <p:cNvPr id="16429" name="Rectangle 1">
            <a:extLst>
              <a:ext uri="{FF2B5EF4-FFF2-40B4-BE49-F238E27FC236}">
                <a16:creationId xmlns:a16="http://schemas.microsoft.com/office/drawing/2014/main" id="{29BFC5DA-25C5-403D-A451-4290A32E76BA}"/>
              </a:ext>
            </a:extLst>
          </p:cNvPr>
          <p:cNvSpPr>
            <a:spLocks noChangeArrowheads="1"/>
          </p:cNvSpPr>
          <p:nvPr/>
        </p:nvSpPr>
        <p:spPr bwMode="auto">
          <a:xfrm>
            <a:off x="407987" y="6374421"/>
            <a:ext cx="8846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Cortes. </a:t>
            </a:r>
            <a:r>
              <a:rPr lang="en-US" altLang="en-US" sz="1200" b="0" dirty="0">
                <a:solidFill>
                  <a:srgbClr val="455560"/>
                </a:solidFill>
                <a:latin typeface="Calibri" panose="020F0502020204030204" pitchFamily="34" charset="0"/>
                <a:cs typeface="Calibri" panose="020F0502020204030204" pitchFamily="34" charset="0"/>
              </a:rPr>
              <a:t>Blood. 2023;142(Suppl 1):3164.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8410146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F3555F-92A1-95AA-FBC2-7DF6141EB3C5}"/>
              </a:ext>
            </a:extLst>
          </p:cNvPr>
          <p:cNvSpPr txBox="1"/>
          <p:nvPr/>
        </p:nvSpPr>
        <p:spPr bwMode="auto">
          <a:xfrm>
            <a:off x="613958" y="1573752"/>
            <a:ext cx="10796448"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buFont typeface="Wingdings" panose="05000000000000000000" pitchFamily="2" charset="2"/>
              <a:buChar char="§"/>
            </a:pPr>
            <a:r>
              <a:rPr lang="en-US" sz="2400" b="0" dirty="0">
                <a:solidFill>
                  <a:schemeClr val="bg1"/>
                </a:solidFill>
                <a:latin typeface="Calibri" panose="020F0502020204030204" pitchFamily="34" charset="0"/>
              </a:rPr>
              <a:t>Patients who previously received from ≥1 TKI were treated with </a:t>
            </a:r>
            <a:r>
              <a:rPr lang="en-US" sz="2400" b="0" dirty="0" err="1">
                <a:solidFill>
                  <a:schemeClr val="bg1"/>
                </a:solidFill>
                <a:latin typeface="Calibri" panose="020F0502020204030204" pitchFamily="34" charset="0"/>
              </a:rPr>
              <a:t>asciminib</a:t>
            </a:r>
            <a:r>
              <a:rPr lang="en-US" sz="2400" b="0" dirty="0">
                <a:solidFill>
                  <a:schemeClr val="bg1"/>
                </a:solidFill>
                <a:latin typeface="Calibri" panose="020F0502020204030204" pitchFamily="34" charset="0"/>
              </a:rPr>
              <a:t> monotherapy 200 mg BID</a:t>
            </a:r>
            <a:endParaRPr lang="en-US" sz="2800" b="0" dirty="0">
              <a:solidFill>
                <a:schemeClr val="bg1"/>
              </a:solidFill>
              <a:latin typeface="Calibri" panose="020F0502020204030204" pitchFamily="34" charset="0"/>
            </a:endParaRPr>
          </a:p>
          <a:p>
            <a:pPr marL="285750" indent="-285750" algn="l">
              <a:lnSpc>
                <a:spcPct val="100000"/>
              </a:lnSpc>
              <a:spcBef>
                <a:spcPct val="50000"/>
              </a:spcBef>
              <a:spcAft>
                <a:spcPct val="0"/>
              </a:spcAft>
              <a:buClrTx/>
              <a:buFont typeface="Wingdings" panose="05000000000000000000" pitchFamily="2" charset="2"/>
              <a:buChar char="§"/>
            </a:pPr>
            <a:endParaRPr lang="en-US" sz="2800" b="0" dirty="0">
              <a:solidFill>
                <a:schemeClr val="bg1"/>
              </a:solidFill>
              <a:latin typeface="Calibri" panose="020F0502020204030204" pitchFamily="34" charset="0"/>
            </a:endParaRPr>
          </a:p>
          <a:p>
            <a:pPr marL="285750" indent="-285750" algn="l">
              <a:lnSpc>
                <a:spcPct val="100000"/>
              </a:lnSpc>
              <a:spcBef>
                <a:spcPct val="50000"/>
              </a:spcBef>
              <a:spcAft>
                <a:spcPct val="0"/>
              </a:spcAft>
              <a:buClrTx/>
              <a:buFont typeface="Wingdings" panose="05000000000000000000" pitchFamily="2" charset="2"/>
              <a:buChar char="§"/>
            </a:pPr>
            <a:endParaRPr lang="en-US" sz="2800" b="0" dirty="0">
              <a:solidFill>
                <a:schemeClr val="bg1"/>
              </a:solidFill>
              <a:latin typeface="Calibri" panose="020F0502020204030204" pitchFamily="34" charset="0"/>
            </a:endParaRPr>
          </a:p>
          <a:p>
            <a:pPr algn="l">
              <a:lnSpc>
                <a:spcPct val="100000"/>
              </a:lnSpc>
              <a:spcBef>
                <a:spcPct val="50000"/>
              </a:spcBef>
              <a:spcAft>
                <a:spcPct val="0"/>
              </a:spcAft>
              <a:buClrTx/>
            </a:pPr>
            <a:endParaRPr lang="en-US" sz="2400" b="0" dirty="0">
              <a:solidFill>
                <a:schemeClr val="bg1"/>
              </a:solidFill>
              <a:latin typeface="Calibri" panose="020F0502020204030204" pitchFamily="34" charset="0"/>
            </a:endParaRPr>
          </a:p>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Most common grade ≥3 AE were increased lipase level (18.8%) and thrombocytopenia (14.6%) </a:t>
            </a:r>
          </a:p>
        </p:txBody>
      </p:sp>
      <p:sp>
        <p:nvSpPr>
          <p:cNvPr id="16386" name="Title 1">
            <a:extLst>
              <a:ext uri="{FF2B5EF4-FFF2-40B4-BE49-F238E27FC236}">
                <a16:creationId xmlns:a16="http://schemas.microsoft.com/office/drawing/2014/main" id="{95C74807-6E5C-4DE9-A6BB-BA9A0E23462B}"/>
              </a:ext>
            </a:extLst>
          </p:cNvPr>
          <p:cNvSpPr>
            <a:spLocks noGrp="1"/>
          </p:cNvSpPr>
          <p:nvPr>
            <p:ph type="title"/>
          </p:nvPr>
        </p:nvSpPr>
        <p:spPr/>
        <p:txBody>
          <a:bodyPr/>
          <a:lstStyle/>
          <a:p>
            <a:r>
              <a:rPr lang="en-US" altLang="en-US" dirty="0"/>
              <a:t>Phase I Study of </a:t>
            </a:r>
            <a:r>
              <a:rPr lang="en-US" altLang="en-US" dirty="0" err="1"/>
              <a:t>Asciminib</a:t>
            </a:r>
            <a:r>
              <a:rPr lang="en-US" altLang="en-US" dirty="0"/>
              <a:t> in Previously Treated CML With </a:t>
            </a:r>
            <a:r>
              <a:rPr lang="en-US" altLang="en-US" i="1" dirty="0"/>
              <a:t>T315I</a:t>
            </a:r>
            <a:r>
              <a:rPr lang="en-US" altLang="en-US" dirty="0"/>
              <a:t> Mutation</a:t>
            </a:r>
          </a:p>
        </p:txBody>
      </p:sp>
      <p:graphicFrame>
        <p:nvGraphicFramePr>
          <p:cNvPr id="6" name="Content Placeholder 5">
            <a:extLst>
              <a:ext uri="{FF2B5EF4-FFF2-40B4-BE49-F238E27FC236}">
                <a16:creationId xmlns:a16="http://schemas.microsoft.com/office/drawing/2014/main" id="{D8654E37-712D-8E0B-9A74-EB96389A9774}"/>
              </a:ext>
            </a:extLst>
          </p:cNvPr>
          <p:cNvGraphicFramePr>
            <a:graphicFrameLocks noGrp="1"/>
          </p:cNvGraphicFramePr>
          <p:nvPr>
            <p:ph idx="4294967295"/>
            <p:extLst>
              <p:ext uri="{D42A27DB-BD31-4B8C-83A1-F6EECF244321}">
                <p14:modId xmlns:p14="http://schemas.microsoft.com/office/powerpoint/2010/main" val="671993711"/>
              </p:ext>
            </p:extLst>
          </p:nvPr>
        </p:nvGraphicFramePr>
        <p:xfrm>
          <a:off x="731837" y="2435961"/>
          <a:ext cx="10748963" cy="1833037"/>
        </p:xfrm>
        <a:graphic>
          <a:graphicData uri="http://schemas.openxmlformats.org/drawingml/2006/table">
            <a:tbl>
              <a:tblPr firstRow="1" firstCol="1" bandRow="1">
                <a:tableStyleId>{1E171933-4619-4E11-9A3F-F7608DF75F80}</a:tableStyleId>
              </a:tblPr>
              <a:tblGrid>
                <a:gridCol w="3614696">
                  <a:extLst>
                    <a:ext uri="{9D8B030D-6E8A-4147-A177-3AD203B41FA5}">
                      <a16:colId xmlns:a16="http://schemas.microsoft.com/office/drawing/2014/main" val="2279898449"/>
                    </a:ext>
                  </a:extLst>
                </a:gridCol>
                <a:gridCol w="2356686">
                  <a:extLst>
                    <a:ext uri="{9D8B030D-6E8A-4147-A177-3AD203B41FA5}">
                      <a16:colId xmlns:a16="http://schemas.microsoft.com/office/drawing/2014/main" val="3752973752"/>
                    </a:ext>
                  </a:extLst>
                </a:gridCol>
                <a:gridCol w="2399492">
                  <a:extLst>
                    <a:ext uri="{9D8B030D-6E8A-4147-A177-3AD203B41FA5}">
                      <a16:colId xmlns:a16="http://schemas.microsoft.com/office/drawing/2014/main" val="3079792071"/>
                    </a:ext>
                  </a:extLst>
                </a:gridCol>
                <a:gridCol w="2378089">
                  <a:extLst>
                    <a:ext uri="{9D8B030D-6E8A-4147-A177-3AD203B41FA5}">
                      <a16:colId xmlns:a16="http://schemas.microsoft.com/office/drawing/2014/main" val="2661107601"/>
                    </a:ext>
                  </a:extLst>
                </a:gridCol>
              </a:tblGrid>
              <a:tr h="257244">
                <a:tc>
                  <a:txBody>
                    <a:bodyPr/>
                    <a:lstStyle/>
                    <a:p>
                      <a:pPr marL="0" marR="0">
                        <a:lnSpc>
                          <a:spcPct val="107000"/>
                        </a:lnSpc>
                        <a:spcBef>
                          <a:spcPts val="0"/>
                        </a:spcBef>
                        <a:spcAft>
                          <a:spcPts val="0"/>
                        </a:spcAft>
                      </a:pPr>
                      <a:endParaRPr lang="en-US" sz="1800" b="1" dirty="0">
                        <a:solidFill>
                          <a:schemeClr val="tx1"/>
                        </a:solidFill>
                        <a:effectLst/>
                        <a:latin typeface="Calibri" panose="020F0502020204030204" pitchFamily="34" charset="0"/>
                        <a:cs typeface="Calibri" panose="020F0502020204030204" pitchFamily="34" charset="0"/>
                      </a:endParaRPr>
                    </a:p>
                    <a:p>
                      <a:pPr marL="0" marR="0">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 96-Wk Response Parameter, %</a:t>
                      </a:r>
                    </a:p>
                  </a:txBody>
                  <a:tcPr marL="34286" marR="34286" marT="13714" marB="13714" anchor="ctr">
                    <a:lnL w="12700" cmpd="sng">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algn="ctr">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All Patients</a:t>
                      </a:r>
                    </a:p>
                    <a:p>
                      <a:pPr marL="0" marR="0" algn="ctr">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(N = 37)</a:t>
                      </a:r>
                      <a:endParaRPr lang="en-US" sz="18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algn="ctr">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Ponatinib Naive</a:t>
                      </a:r>
                    </a:p>
                    <a:p>
                      <a:pPr marL="0" marR="0" algn="ctr">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(N = 16)</a:t>
                      </a:r>
                      <a:endParaRPr lang="en-US" sz="18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algn="ctr">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Ponatinib Pretreated</a:t>
                      </a:r>
                    </a:p>
                    <a:p>
                      <a:pPr marL="0" marR="0" algn="ctr">
                        <a:lnSpc>
                          <a:spcPct val="107000"/>
                        </a:lnSpc>
                        <a:spcBef>
                          <a:spcPts val="0"/>
                        </a:spcBef>
                        <a:spcAft>
                          <a:spcPts val="0"/>
                        </a:spcAft>
                      </a:pPr>
                      <a:r>
                        <a:rPr lang="en-US" sz="1800" b="1" dirty="0">
                          <a:solidFill>
                            <a:schemeClr val="tx1"/>
                          </a:solidFill>
                          <a:effectLst/>
                          <a:latin typeface="Calibri" panose="020F0502020204030204" pitchFamily="34" charset="0"/>
                          <a:cs typeface="Calibri" panose="020F0502020204030204" pitchFamily="34" charset="0"/>
                        </a:rPr>
                        <a:t>(N = 21)</a:t>
                      </a:r>
                      <a:endParaRPr lang="en-US" sz="18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412653979"/>
                  </a:ext>
                </a:extLst>
              </a:tr>
              <a:tr h="90875">
                <a:tc>
                  <a:txBody>
                    <a:bodyPr/>
                    <a:lstStyle/>
                    <a:p>
                      <a:pPr marL="63500" marR="0" indent="0">
                        <a:lnSpc>
                          <a:spcPct val="107000"/>
                        </a:lnSpc>
                        <a:spcBef>
                          <a:spcPts val="0"/>
                        </a:spcBef>
                        <a:spcAft>
                          <a:spcPts val="0"/>
                        </a:spcAft>
                        <a:tabLst/>
                      </a:pPr>
                      <a:r>
                        <a:rPr lang="en-US" sz="1800" b="0" dirty="0">
                          <a:solidFill>
                            <a:schemeClr val="bg1"/>
                          </a:solidFill>
                          <a:effectLst/>
                          <a:latin typeface="Calibri" panose="020F0502020204030204" pitchFamily="34" charset="0"/>
                          <a:cs typeface="Calibri" panose="020F0502020204030204" pitchFamily="34" charset="0"/>
                        </a:rPr>
                        <a:t>≤1% </a:t>
                      </a:r>
                      <a:r>
                        <a:rPr lang="en-US" sz="1800" b="0" i="1" dirty="0">
                          <a:solidFill>
                            <a:schemeClr val="bg1"/>
                          </a:solidFill>
                          <a:effectLst/>
                          <a:latin typeface="Calibri" panose="020F0502020204030204" pitchFamily="34" charset="0"/>
                          <a:cs typeface="Calibri" panose="020F0502020204030204" pitchFamily="34" charset="0"/>
                        </a:rPr>
                        <a:t>BCR::ABL1</a:t>
                      </a:r>
                      <a:r>
                        <a:rPr lang="en-US" sz="1800" b="0" baseline="30000" dirty="0">
                          <a:solidFill>
                            <a:schemeClr val="bg1"/>
                          </a:solidFill>
                          <a:effectLst/>
                          <a:latin typeface="Calibri" panose="020F0502020204030204" pitchFamily="34" charset="0"/>
                          <a:cs typeface="Calibri" panose="020F0502020204030204" pitchFamily="34" charset="0"/>
                        </a:rPr>
                        <a:t>IS</a:t>
                      </a:r>
                      <a:endParaRPr lang="en-US" sz="1800" b="0" dirty="0">
                        <a:solidFill>
                          <a:schemeClr val="bg1"/>
                        </a:solidFill>
                        <a:effectLst/>
                        <a:latin typeface="Calibri" panose="020F0502020204030204" pitchFamily="34" charset="0"/>
                        <a:cs typeface="Calibri" panose="020F0502020204030204" pitchFamily="34" charset="0"/>
                      </a:endParaRPr>
                    </a:p>
                  </a:txBody>
                  <a:tcPr marL="34286" marR="34286" marT="13714" marB="13714" anchor="ctr">
                    <a:lnL w="12700" cmpd="sng">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62.2</a:t>
                      </a:r>
                    </a:p>
                  </a:txBody>
                  <a:tcPr marL="34286" marR="34286" marT="13714" marB="13714" anchor="ct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81.3</a:t>
                      </a:r>
                    </a:p>
                  </a:txBody>
                  <a:tcPr marL="34286" marR="34286" marT="13714" marB="13714" anchor="ctr">
                    <a:lnL>
                      <a:noFill/>
                    </a:lnL>
                    <a:lnR>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47.6</a:t>
                      </a:r>
                    </a:p>
                  </a:txBody>
                  <a:tcPr marL="34286" marR="34286" marT="13714" marB="13714" anchor="ctr">
                    <a:lnL>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60792568"/>
                  </a:ext>
                </a:extLst>
              </a:tr>
              <a:tr h="90875">
                <a:tc>
                  <a:txBody>
                    <a:bodyPr/>
                    <a:lstStyle/>
                    <a:p>
                      <a:pPr marL="114300" marR="0" indent="-50800">
                        <a:lnSpc>
                          <a:spcPct val="107000"/>
                        </a:lnSpc>
                        <a:spcBef>
                          <a:spcPts val="0"/>
                        </a:spcBef>
                        <a:spcAft>
                          <a:spcPts val="0"/>
                        </a:spcAft>
                        <a:tabLst/>
                      </a:pPr>
                      <a:r>
                        <a:rPr lang="en-US" sz="1800" b="0" dirty="0">
                          <a:solidFill>
                            <a:schemeClr val="bg1"/>
                          </a:solidFill>
                          <a:effectLst/>
                          <a:latin typeface="Calibri" panose="020F0502020204030204" pitchFamily="34" charset="0"/>
                          <a:cs typeface="Calibri" panose="020F0502020204030204" pitchFamily="34" charset="0"/>
                        </a:rPr>
                        <a:t>MMR</a:t>
                      </a:r>
                      <a:endPar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w="28575" cap="flat" cmpd="sng" algn="ctr">
                      <a:noFill/>
                      <a:prstDash val="solid"/>
                      <a:round/>
                      <a:headEnd type="none" w="med" len="med"/>
                      <a:tailEnd type="none" w="med" len="med"/>
                    </a:lnL>
                    <a:lnR>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48.9</a:t>
                      </a:r>
                    </a:p>
                  </a:txBody>
                  <a:tcPr marL="34286" marR="34286" marT="13714" marB="13714" anchor="ctr">
                    <a:lnL>
                      <a:noFill/>
                    </a:lnL>
                    <a:lnR>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68.4</a:t>
                      </a:r>
                      <a:endPar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a:noFill/>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34.6</a:t>
                      </a:r>
                      <a:endPar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34286" marR="34286" marT="13714" marB="13714" anchor="ctr">
                    <a:lnL>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37023142"/>
                  </a:ext>
                </a:extLst>
              </a:tr>
              <a:tr h="90875">
                <a:tc>
                  <a:txBody>
                    <a:bodyPr/>
                    <a:lstStyle/>
                    <a:p>
                      <a:pPr marL="0" marR="0" lvl="0" indent="0">
                        <a:lnSpc>
                          <a:spcPct val="107000"/>
                        </a:lnSpc>
                        <a:spcBef>
                          <a:spcPts val="0"/>
                        </a:spcBef>
                        <a:spcAft>
                          <a:spcPts val="0"/>
                        </a:spcAft>
                        <a:buFont typeface="Wingdings" panose="05000000000000000000" pitchFamily="2" charset="2"/>
                        <a:buNone/>
                        <a:tabLs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MR</a:t>
                      </a:r>
                      <a:r>
                        <a:rPr lang="en-US" sz="1800" b="0" baseline="30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a:t>
                      </a:r>
                    </a:p>
                  </a:txBody>
                  <a:tcPr marL="34286" marR="34286" marT="13714" marB="13714" anchor="ctr">
                    <a:lnL w="28575"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28.9</a:t>
                      </a:r>
                    </a:p>
                  </a:txBody>
                  <a:tcPr marL="34286" marR="34286" marT="13714" marB="13714" anchor="b">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42.1</a:t>
                      </a:r>
                    </a:p>
                  </a:txBody>
                  <a:tcPr marL="34286" marR="34286" marT="13714" marB="13714" anchor="b">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19.2</a:t>
                      </a:r>
                    </a:p>
                  </a:txBody>
                  <a:tcPr marL="34286" marR="34286" marT="13714" marB="13714" anchor="b">
                    <a:lnL>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75791316"/>
                  </a:ext>
                </a:extLst>
              </a:tr>
              <a:tr h="90875">
                <a:tc>
                  <a:txBody>
                    <a:bodyPr/>
                    <a:lstStyle/>
                    <a:p>
                      <a:pPr marL="0" marR="0" indent="0">
                        <a:lnSpc>
                          <a:spcPct val="107000"/>
                        </a:lnSpc>
                        <a:spcBef>
                          <a:spcPts val="0"/>
                        </a:spcBef>
                        <a:spcAft>
                          <a:spcPts val="0"/>
                        </a:spcAft>
                        <a:buFont typeface="Wingdings" panose="05000000000000000000" pitchFamily="2" charset="2"/>
                        <a:buNone/>
                        <a:tabLs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MR</a:t>
                      </a:r>
                      <a:r>
                        <a:rPr lang="en-US" sz="1800" b="0" baseline="30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4.5</a:t>
                      </a:r>
                    </a:p>
                  </a:txBody>
                  <a:tcPr marL="34286" marR="34286" marT="13714" marB="13714" anchor="ctr">
                    <a:lnL w="28575" cap="flat" cmpd="sng" algn="ctr">
                      <a:noFill/>
                      <a:prstDash val="solid"/>
                      <a:round/>
                      <a:headEnd type="none" w="med" len="med"/>
                      <a:tailEnd type="none" w="med" len="med"/>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24.4</a:t>
                      </a:r>
                    </a:p>
                  </a:txBody>
                  <a:tcPr marL="34286" marR="34286" marT="13714" marB="13714" anchor="b">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36.8</a:t>
                      </a:r>
                    </a:p>
                  </a:txBody>
                  <a:tcPr marL="34286" marR="34286" marT="13714" marB="13714" anchor="b">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7000"/>
                        </a:lnSpc>
                        <a:spcBef>
                          <a:spcPts val="0"/>
                        </a:spcBef>
                        <a:spcAft>
                          <a:spcPts val="0"/>
                        </a:spcAft>
                      </a:pPr>
                      <a:r>
                        <a:rPr lang="en-US" sz="18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15.4</a:t>
                      </a:r>
                    </a:p>
                  </a:txBody>
                  <a:tcPr marL="34286" marR="34286" marT="13714" marB="13714" anchor="b">
                    <a:lnL>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46820168"/>
                  </a:ext>
                </a:extLst>
              </a:tr>
            </a:tbl>
          </a:graphicData>
        </a:graphic>
      </p:graphicFrame>
      <p:sp>
        <p:nvSpPr>
          <p:cNvPr id="16429" name="Rectangle 1">
            <a:extLst>
              <a:ext uri="{FF2B5EF4-FFF2-40B4-BE49-F238E27FC236}">
                <a16:creationId xmlns:a16="http://schemas.microsoft.com/office/drawing/2014/main" id="{29BFC5DA-25C5-403D-A451-4290A32E76BA}"/>
              </a:ext>
            </a:extLst>
          </p:cNvPr>
          <p:cNvSpPr>
            <a:spLocks noChangeArrowheads="1"/>
          </p:cNvSpPr>
          <p:nvPr/>
        </p:nvSpPr>
        <p:spPr bwMode="auto">
          <a:xfrm>
            <a:off x="433387" y="6374421"/>
            <a:ext cx="88469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nchorCtr="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Cortes. </a:t>
            </a:r>
            <a:r>
              <a:rPr lang="en-US" altLang="en-US" sz="1200" b="0" dirty="0">
                <a:solidFill>
                  <a:srgbClr val="455560"/>
                </a:solidFill>
                <a:latin typeface="Calibri" panose="020F0502020204030204" pitchFamily="34" charset="0"/>
                <a:cs typeface="Calibri" panose="020F0502020204030204" pitchFamily="34" charset="0"/>
              </a:rPr>
              <a:t>Leukemia. 2024;38:1522.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8107069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2" name="Title 1">
            <a:extLst>
              <a:ext uri="{FF2B5EF4-FFF2-40B4-BE49-F238E27FC236}">
                <a16:creationId xmlns:a16="http://schemas.microsoft.com/office/drawing/2014/main" id="{460A2028-E272-4851-8F61-6E50BA031B48}"/>
              </a:ext>
            </a:extLst>
          </p:cNvPr>
          <p:cNvSpPr>
            <a:spLocks noGrp="1"/>
          </p:cNvSpPr>
          <p:nvPr>
            <p:ph type="title"/>
          </p:nvPr>
        </p:nvSpPr>
        <p:spPr/>
        <p:txBody>
          <a:bodyPr/>
          <a:lstStyle/>
          <a:p>
            <a:r>
              <a:rPr lang="en-US" altLang="en-US" dirty="0"/>
              <a:t>Comparative Efficacy of Third-line TKI Therapy for Achieving CCyR in CML</a:t>
            </a:r>
          </a:p>
        </p:txBody>
      </p:sp>
      <p:sp>
        <p:nvSpPr>
          <p:cNvPr id="3" name="Content Placeholder 2">
            <a:extLst>
              <a:ext uri="{FF2B5EF4-FFF2-40B4-BE49-F238E27FC236}">
                <a16:creationId xmlns:a16="http://schemas.microsoft.com/office/drawing/2014/main" id="{5D2D23DB-B3A0-4552-B611-5FE4DCC82E2B}"/>
              </a:ext>
            </a:extLst>
          </p:cNvPr>
          <p:cNvSpPr>
            <a:spLocks noGrp="1"/>
          </p:cNvSpPr>
          <p:nvPr>
            <p:ph idx="1"/>
          </p:nvPr>
        </p:nvSpPr>
        <p:spPr/>
        <p:txBody>
          <a:bodyPr/>
          <a:lstStyle/>
          <a:p>
            <a:pPr>
              <a:defRPr/>
            </a:pPr>
            <a:r>
              <a:rPr lang="en-US" sz="2000" dirty="0"/>
              <a:t>Comparison of third-line TKIs after failure of imatinib and dasatinib or nilotinib </a:t>
            </a:r>
            <a:br>
              <a:rPr lang="en-US" sz="2000" dirty="0"/>
            </a:br>
            <a:r>
              <a:rPr lang="en-US" sz="2000" dirty="0"/>
              <a:t>(treatment-specific probabilities with 95% CI range)</a:t>
            </a:r>
          </a:p>
        </p:txBody>
      </p:sp>
      <p:sp>
        <p:nvSpPr>
          <p:cNvPr id="47107" name="TextBox 73">
            <a:extLst>
              <a:ext uri="{FF2B5EF4-FFF2-40B4-BE49-F238E27FC236}">
                <a16:creationId xmlns:a16="http://schemas.microsoft.com/office/drawing/2014/main" id="{91B0AA3A-B1F2-439A-81F5-476407CAC3A3}"/>
              </a:ext>
            </a:extLst>
          </p:cNvPr>
          <p:cNvSpPr txBox="1">
            <a:spLocks noChangeArrowheads="1"/>
          </p:cNvSpPr>
          <p:nvPr/>
        </p:nvSpPr>
        <p:spPr bwMode="auto">
          <a:xfrm>
            <a:off x="3883258" y="4894263"/>
            <a:ext cx="1318924"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Nilotinib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Giles 2010,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37</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Nicolini 2009,</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218</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Garg 2009,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9</a:t>
            </a:r>
          </a:p>
        </p:txBody>
      </p:sp>
      <p:sp>
        <p:nvSpPr>
          <p:cNvPr id="47108" name="TextBox 73">
            <a:extLst>
              <a:ext uri="{FF2B5EF4-FFF2-40B4-BE49-F238E27FC236}">
                <a16:creationId xmlns:a16="http://schemas.microsoft.com/office/drawing/2014/main" id="{F6660F6D-E49D-42C4-BF35-05D928AE65BB}"/>
              </a:ext>
            </a:extLst>
          </p:cNvPr>
          <p:cNvSpPr txBox="1">
            <a:spLocks noChangeArrowheads="1"/>
          </p:cNvSpPr>
          <p:nvPr/>
        </p:nvSpPr>
        <p:spPr bwMode="auto">
          <a:xfrm>
            <a:off x="6459539" y="4911663"/>
            <a:ext cx="114588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Bosutinib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Khoury 2012,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27</a:t>
            </a:r>
          </a:p>
        </p:txBody>
      </p:sp>
      <p:sp>
        <p:nvSpPr>
          <p:cNvPr id="47109" name="TextBox 73">
            <a:extLst>
              <a:ext uri="{FF2B5EF4-FFF2-40B4-BE49-F238E27FC236}">
                <a16:creationId xmlns:a16="http://schemas.microsoft.com/office/drawing/2014/main" id="{33E2FC1B-B6B0-450B-B2C8-F6A2A1B1931E}"/>
              </a:ext>
            </a:extLst>
          </p:cNvPr>
          <p:cNvSpPr txBox="1">
            <a:spLocks noChangeArrowheads="1"/>
          </p:cNvSpPr>
          <p:nvPr/>
        </p:nvSpPr>
        <p:spPr bwMode="auto">
          <a:xfrm>
            <a:off x="7548564" y="4911600"/>
            <a:ext cx="147996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Dasatinib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Quintas-Cardama</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2007, n = 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Garg 2009,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16</a:t>
            </a:r>
          </a:p>
        </p:txBody>
      </p:sp>
      <p:sp>
        <p:nvSpPr>
          <p:cNvPr id="47110" name="TextBox 73">
            <a:extLst>
              <a:ext uri="{FF2B5EF4-FFF2-40B4-BE49-F238E27FC236}">
                <a16:creationId xmlns:a16="http://schemas.microsoft.com/office/drawing/2014/main" id="{D2D76DF3-9CC4-4860-ABBA-06D6653C6C58}"/>
              </a:ext>
            </a:extLst>
          </p:cNvPr>
          <p:cNvSpPr txBox="1">
            <a:spLocks noChangeArrowheads="1"/>
          </p:cNvSpPr>
          <p:nvPr/>
        </p:nvSpPr>
        <p:spPr bwMode="auto">
          <a:xfrm>
            <a:off x="9063792" y="4890263"/>
            <a:ext cx="1191639"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Ponatinib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Cortes 2012, n = 3</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Cortes 2013,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33</a:t>
            </a:r>
          </a:p>
        </p:txBody>
      </p:sp>
      <p:sp>
        <p:nvSpPr>
          <p:cNvPr id="47111" name="Rectangle 13">
            <a:extLst>
              <a:ext uri="{FF2B5EF4-FFF2-40B4-BE49-F238E27FC236}">
                <a16:creationId xmlns:a16="http://schemas.microsoft.com/office/drawing/2014/main" id="{A6D04E8F-F94B-4064-A84A-289B03E4113A}"/>
              </a:ext>
            </a:extLst>
          </p:cNvPr>
          <p:cNvSpPr>
            <a:spLocks noChangeArrowheads="1"/>
          </p:cNvSpPr>
          <p:nvPr/>
        </p:nvSpPr>
        <p:spPr bwMode="auto">
          <a:xfrm>
            <a:off x="3022311" y="4245869"/>
            <a:ext cx="184731" cy="307777"/>
          </a:xfrm>
          <a:prstGeom prst="rect">
            <a:avLst/>
          </a:prstGeom>
          <a:solidFill>
            <a:srgbClr val="5AAAC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113" name="TextBox 6">
            <a:extLst>
              <a:ext uri="{FF2B5EF4-FFF2-40B4-BE49-F238E27FC236}">
                <a16:creationId xmlns:a16="http://schemas.microsoft.com/office/drawing/2014/main" id="{4C9FB023-5317-48E6-825C-9CDFB7C05A9C}"/>
              </a:ext>
            </a:extLst>
          </p:cNvPr>
          <p:cNvSpPr txBox="1">
            <a:spLocks noChangeArrowheads="1"/>
          </p:cNvSpPr>
          <p:nvPr/>
        </p:nvSpPr>
        <p:spPr bwMode="auto">
          <a:xfrm>
            <a:off x="2787650" y="3825875"/>
            <a:ext cx="8755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Bosutinib</a:t>
            </a:r>
          </a:p>
        </p:txBody>
      </p:sp>
      <p:sp>
        <p:nvSpPr>
          <p:cNvPr id="47114" name="TextBox 7">
            <a:extLst>
              <a:ext uri="{FF2B5EF4-FFF2-40B4-BE49-F238E27FC236}">
                <a16:creationId xmlns:a16="http://schemas.microsoft.com/office/drawing/2014/main" id="{DE0CD0C2-DABF-4C56-B6C1-C812D3A5AB13}"/>
              </a:ext>
            </a:extLst>
          </p:cNvPr>
          <p:cNvSpPr txBox="1">
            <a:spLocks noChangeArrowheads="1"/>
          </p:cNvSpPr>
          <p:nvPr/>
        </p:nvSpPr>
        <p:spPr bwMode="auto">
          <a:xfrm>
            <a:off x="6630988" y="3390901"/>
            <a:ext cx="8755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Bosutinib</a:t>
            </a:r>
          </a:p>
        </p:txBody>
      </p:sp>
      <p:sp>
        <p:nvSpPr>
          <p:cNvPr id="47115" name="TextBox 8">
            <a:extLst>
              <a:ext uri="{FF2B5EF4-FFF2-40B4-BE49-F238E27FC236}">
                <a16:creationId xmlns:a16="http://schemas.microsoft.com/office/drawing/2014/main" id="{4E6BEC31-41B2-46E4-B29F-EC42084A8C34}"/>
              </a:ext>
            </a:extLst>
          </p:cNvPr>
          <p:cNvSpPr txBox="1">
            <a:spLocks noChangeArrowheads="1"/>
          </p:cNvSpPr>
          <p:nvPr/>
        </p:nvSpPr>
        <p:spPr bwMode="auto">
          <a:xfrm>
            <a:off x="4059239" y="3716339"/>
            <a:ext cx="82232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Nilotinib</a:t>
            </a:r>
          </a:p>
        </p:txBody>
      </p:sp>
      <p:sp>
        <p:nvSpPr>
          <p:cNvPr id="47116" name="TextBox 9">
            <a:extLst>
              <a:ext uri="{FF2B5EF4-FFF2-40B4-BE49-F238E27FC236}">
                <a16:creationId xmlns:a16="http://schemas.microsoft.com/office/drawing/2014/main" id="{FD076E88-36B0-41B6-8E70-A71840DE0645}"/>
              </a:ext>
            </a:extLst>
          </p:cNvPr>
          <p:cNvSpPr txBox="1">
            <a:spLocks noChangeArrowheads="1"/>
          </p:cNvSpPr>
          <p:nvPr/>
        </p:nvSpPr>
        <p:spPr bwMode="auto">
          <a:xfrm>
            <a:off x="7797801" y="3373439"/>
            <a:ext cx="8706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Dasatinib</a:t>
            </a:r>
          </a:p>
        </p:txBody>
      </p:sp>
      <p:sp>
        <p:nvSpPr>
          <p:cNvPr id="47117" name="TextBox 10">
            <a:extLst>
              <a:ext uri="{FF2B5EF4-FFF2-40B4-BE49-F238E27FC236}">
                <a16:creationId xmlns:a16="http://schemas.microsoft.com/office/drawing/2014/main" id="{6F602D92-7977-4E2D-B941-C986B54465B2}"/>
              </a:ext>
            </a:extLst>
          </p:cNvPr>
          <p:cNvSpPr txBox="1">
            <a:spLocks noChangeArrowheads="1"/>
          </p:cNvSpPr>
          <p:nvPr/>
        </p:nvSpPr>
        <p:spPr bwMode="auto">
          <a:xfrm>
            <a:off x="5337176" y="2808289"/>
            <a:ext cx="881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Ponatinib</a:t>
            </a:r>
          </a:p>
        </p:txBody>
      </p:sp>
      <p:sp>
        <p:nvSpPr>
          <p:cNvPr id="47118" name="TextBox 11">
            <a:extLst>
              <a:ext uri="{FF2B5EF4-FFF2-40B4-BE49-F238E27FC236}">
                <a16:creationId xmlns:a16="http://schemas.microsoft.com/office/drawing/2014/main" id="{93BB85F4-3F07-4B36-AD39-F1C276DC5335}"/>
              </a:ext>
            </a:extLst>
          </p:cNvPr>
          <p:cNvSpPr txBox="1">
            <a:spLocks noChangeArrowheads="1"/>
          </p:cNvSpPr>
          <p:nvPr/>
        </p:nvSpPr>
        <p:spPr bwMode="auto">
          <a:xfrm>
            <a:off x="9107488" y="2455864"/>
            <a:ext cx="8815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Ponatinib</a:t>
            </a:r>
          </a:p>
        </p:txBody>
      </p:sp>
      <p:sp>
        <p:nvSpPr>
          <p:cNvPr id="13" name="Rectangle 12">
            <a:extLst>
              <a:ext uri="{FF2B5EF4-FFF2-40B4-BE49-F238E27FC236}">
                <a16:creationId xmlns:a16="http://schemas.microsoft.com/office/drawing/2014/main" id="{6267997F-3EEA-48B3-929C-9B44A76C3F6A}"/>
              </a:ext>
            </a:extLst>
          </p:cNvPr>
          <p:cNvSpPr/>
          <p:nvPr/>
        </p:nvSpPr>
        <p:spPr>
          <a:xfrm>
            <a:off x="423642" y="6363893"/>
            <a:ext cx="7366444" cy="276999"/>
          </a:xfrm>
          <a:prstGeom prst="rect">
            <a:avLst/>
          </a:prstGeom>
        </p:spPr>
        <p:txBody>
          <a:bodyPr wrap="square">
            <a:spAutoFit/>
          </a:bodyPr>
          <a:lstStyle/>
          <a:p>
            <a:pPr lvl="0">
              <a:defRPr/>
            </a:pPr>
            <a:r>
              <a:rPr lang="nl-NL" sz="1200" b="0" dirty="0">
                <a:solidFill>
                  <a:schemeClr val="bg2"/>
                </a:solidFill>
                <a:latin typeface="Calibri" panose="020F0502020204030204" pitchFamily="34" charset="0"/>
              </a:rPr>
              <a:t>Lipton. </a:t>
            </a:r>
            <a:r>
              <a:rPr lang="en-US" sz="1200" b="0" dirty="0">
                <a:solidFill>
                  <a:schemeClr val="bg2"/>
                </a:solidFill>
                <a:latin typeface="Calibri" panose="020F0502020204030204" pitchFamily="34" charset="0"/>
              </a:rPr>
              <a:t>Blood. 2014;124:729. Lipton</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 </a:t>
            </a:r>
            <a:r>
              <a:rPr kumimoji="0" lang="nl-NL"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Leuk Res. 2015;39:58.</a:t>
            </a:r>
            <a:r>
              <a:rPr lang="nl-NL" sz="1200" b="0" dirty="0">
                <a:solidFill>
                  <a:schemeClr val="bg2"/>
                </a:solidFill>
                <a:latin typeface="Calibri" panose="020F0502020204030204" pitchFamily="34" charset="0"/>
              </a:rPr>
              <a:t> </a:t>
            </a:r>
            <a:endParaRPr kumimoji="0" lang="en-US" sz="1200" b="1"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p:txBody>
      </p:sp>
      <p:grpSp>
        <p:nvGrpSpPr>
          <p:cNvPr id="47121" name="Group 3">
            <a:extLst>
              <a:ext uri="{FF2B5EF4-FFF2-40B4-BE49-F238E27FC236}">
                <a16:creationId xmlns:a16="http://schemas.microsoft.com/office/drawing/2014/main" id="{B2495EC1-15F5-4ACE-AEF6-40C7A7C35B87}"/>
              </a:ext>
            </a:extLst>
          </p:cNvPr>
          <p:cNvGrpSpPr>
            <a:grpSpLocks/>
          </p:cNvGrpSpPr>
          <p:nvPr/>
        </p:nvGrpSpPr>
        <p:grpSpPr bwMode="auto">
          <a:xfrm>
            <a:off x="2089732" y="2408237"/>
            <a:ext cx="504243" cy="2654954"/>
            <a:chOff x="1310262" y="2605863"/>
            <a:chExt cx="438153" cy="2655322"/>
          </a:xfrm>
        </p:grpSpPr>
        <p:sp>
          <p:nvSpPr>
            <p:cNvPr id="47169" name="TextBox 49">
              <a:extLst>
                <a:ext uri="{FF2B5EF4-FFF2-40B4-BE49-F238E27FC236}">
                  <a16:creationId xmlns:a16="http://schemas.microsoft.com/office/drawing/2014/main" id="{F6F3E7EC-DE2F-4A22-985A-30DA9EECBC46}"/>
                </a:ext>
              </a:extLst>
            </p:cNvPr>
            <p:cNvSpPr txBox="1">
              <a:spLocks noChangeArrowheads="1"/>
            </p:cNvSpPr>
            <p:nvPr/>
          </p:nvSpPr>
          <p:spPr bwMode="auto">
            <a:xfrm>
              <a:off x="1503991" y="4953365"/>
              <a:ext cx="174625" cy="30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7170" name="TextBox 50">
              <a:extLst>
                <a:ext uri="{FF2B5EF4-FFF2-40B4-BE49-F238E27FC236}">
                  <a16:creationId xmlns:a16="http://schemas.microsoft.com/office/drawing/2014/main" id="{06B9F18E-0020-4019-9AB3-7EAF21D85732}"/>
                </a:ext>
              </a:extLst>
            </p:cNvPr>
            <p:cNvSpPr txBox="1">
              <a:spLocks noChangeArrowheads="1"/>
            </p:cNvSpPr>
            <p:nvPr/>
          </p:nvSpPr>
          <p:spPr bwMode="auto">
            <a:xfrm>
              <a:off x="1385683" y="4692535"/>
              <a:ext cx="362731" cy="30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a:t>
              </a:r>
            </a:p>
          </p:txBody>
        </p:sp>
        <p:sp>
          <p:nvSpPr>
            <p:cNvPr id="47171" name="TextBox 51">
              <a:extLst>
                <a:ext uri="{FF2B5EF4-FFF2-40B4-BE49-F238E27FC236}">
                  <a16:creationId xmlns:a16="http://schemas.microsoft.com/office/drawing/2014/main" id="{ACE6E8E8-54B2-4BF3-BA37-907F5E4311BA}"/>
                </a:ext>
              </a:extLst>
            </p:cNvPr>
            <p:cNvSpPr txBox="1">
              <a:spLocks noChangeArrowheads="1"/>
            </p:cNvSpPr>
            <p:nvPr/>
          </p:nvSpPr>
          <p:spPr bwMode="auto">
            <a:xfrm>
              <a:off x="1310263" y="4431701"/>
              <a:ext cx="438152" cy="30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47172" name="TextBox 52">
              <a:extLst>
                <a:ext uri="{FF2B5EF4-FFF2-40B4-BE49-F238E27FC236}">
                  <a16:creationId xmlns:a16="http://schemas.microsoft.com/office/drawing/2014/main" id="{AA16CAF3-B974-4A67-817D-0F9CD8FA3C63}"/>
                </a:ext>
              </a:extLst>
            </p:cNvPr>
            <p:cNvSpPr txBox="1">
              <a:spLocks noChangeArrowheads="1"/>
            </p:cNvSpPr>
            <p:nvPr/>
          </p:nvSpPr>
          <p:spPr bwMode="auto">
            <a:xfrm>
              <a:off x="1344891" y="4170867"/>
              <a:ext cx="403523" cy="52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a:t>
              </a:r>
            </a:p>
          </p:txBody>
        </p:sp>
        <p:sp>
          <p:nvSpPr>
            <p:cNvPr id="47173" name="TextBox 53">
              <a:extLst>
                <a:ext uri="{FF2B5EF4-FFF2-40B4-BE49-F238E27FC236}">
                  <a16:creationId xmlns:a16="http://schemas.microsoft.com/office/drawing/2014/main" id="{E2BB45FD-7F1E-4452-A0EC-A984E2105682}"/>
                </a:ext>
              </a:extLst>
            </p:cNvPr>
            <p:cNvSpPr txBox="1">
              <a:spLocks noChangeArrowheads="1"/>
            </p:cNvSpPr>
            <p:nvPr/>
          </p:nvSpPr>
          <p:spPr bwMode="auto">
            <a:xfrm>
              <a:off x="1344891" y="3910033"/>
              <a:ext cx="403523" cy="52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47174" name="TextBox 54">
              <a:extLst>
                <a:ext uri="{FF2B5EF4-FFF2-40B4-BE49-F238E27FC236}">
                  <a16:creationId xmlns:a16="http://schemas.microsoft.com/office/drawing/2014/main" id="{C6A3E6B2-2B33-4AD4-9F37-5F0824EE83E1}"/>
                </a:ext>
              </a:extLst>
            </p:cNvPr>
            <p:cNvSpPr txBox="1">
              <a:spLocks noChangeArrowheads="1"/>
            </p:cNvSpPr>
            <p:nvPr/>
          </p:nvSpPr>
          <p:spPr bwMode="auto">
            <a:xfrm>
              <a:off x="1344891" y="3649199"/>
              <a:ext cx="403523" cy="52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p>
          </p:txBody>
        </p:sp>
        <p:sp>
          <p:nvSpPr>
            <p:cNvPr id="47175" name="TextBox 55">
              <a:extLst>
                <a:ext uri="{FF2B5EF4-FFF2-40B4-BE49-F238E27FC236}">
                  <a16:creationId xmlns:a16="http://schemas.microsoft.com/office/drawing/2014/main" id="{CFC51B14-8536-4FD5-BED3-B73F6AEA78A3}"/>
                </a:ext>
              </a:extLst>
            </p:cNvPr>
            <p:cNvSpPr txBox="1">
              <a:spLocks noChangeArrowheads="1"/>
            </p:cNvSpPr>
            <p:nvPr/>
          </p:nvSpPr>
          <p:spPr bwMode="auto">
            <a:xfrm>
              <a:off x="1344891" y="3388365"/>
              <a:ext cx="403523" cy="52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47176" name="TextBox 56">
              <a:extLst>
                <a:ext uri="{FF2B5EF4-FFF2-40B4-BE49-F238E27FC236}">
                  <a16:creationId xmlns:a16="http://schemas.microsoft.com/office/drawing/2014/main" id="{BBF9BAB6-EF2D-4ECA-8438-9622D95FD026}"/>
                </a:ext>
              </a:extLst>
            </p:cNvPr>
            <p:cNvSpPr txBox="1">
              <a:spLocks noChangeArrowheads="1"/>
            </p:cNvSpPr>
            <p:nvPr/>
          </p:nvSpPr>
          <p:spPr bwMode="auto">
            <a:xfrm>
              <a:off x="1329315" y="3127531"/>
              <a:ext cx="419099" cy="30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a:t>
              </a:r>
            </a:p>
          </p:txBody>
        </p:sp>
        <p:sp>
          <p:nvSpPr>
            <p:cNvPr id="47177" name="TextBox 57">
              <a:extLst>
                <a:ext uri="{FF2B5EF4-FFF2-40B4-BE49-F238E27FC236}">
                  <a16:creationId xmlns:a16="http://schemas.microsoft.com/office/drawing/2014/main" id="{CD2FE3B7-5BFF-413C-9FAC-7B4A6346EFC4}"/>
                </a:ext>
              </a:extLst>
            </p:cNvPr>
            <p:cNvSpPr txBox="1">
              <a:spLocks noChangeArrowheads="1"/>
            </p:cNvSpPr>
            <p:nvPr/>
          </p:nvSpPr>
          <p:spPr bwMode="auto">
            <a:xfrm>
              <a:off x="1310262" y="2866697"/>
              <a:ext cx="438152" cy="30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47178" name="TextBox 58">
              <a:extLst>
                <a:ext uri="{FF2B5EF4-FFF2-40B4-BE49-F238E27FC236}">
                  <a16:creationId xmlns:a16="http://schemas.microsoft.com/office/drawing/2014/main" id="{B132EF6D-FB97-4273-A04A-256F449D2707}"/>
                </a:ext>
              </a:extLst>
            </p:cNvPr>
            <p:cNvSpPr txBox="1">
              <a:spLocks noChangeArrowheads="1"/>
            </p:cNvSpPr>
            <p:nvPr/>
          </p:nvSpPr>
          <p:spPr bwMode="auto">
            <a:xfrm>
              <a:off x="1344891" y="2605863"/>
              <a:ext cx="403523" cy="52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a:t>
              </a:r>
            </a:p>
          </p:txBody>
        </p:sp>
      </p:grpSp>
      <p:cxnSp>
        <p:nvCxnSpPr>
          <p:cNvPr id="254" name="Straight Connector 253">
            <a:extLst>
              <a:ext uri="{FF2B5EF4-FFF2-40B4-BE49-F238E27FC236}">
                <a16:creationId xmlns:a16="http://schemas.microsoft.com/office/drawing/2014/main" id="{6023AD4C-3EAD-423F-B4E4-B4FEAAA00C5E}"/>
              </a:ext>
            </a:extLst>
          </p:cNvPr>
          <p:cNvCxnSpPr/>
          <p:nvPr/>
        </p:nvCxnSpPr>
        <p:spPr bwMode="auto">
          <a:xfrm>
            <a:off x="2605088" y="2566989"/>
            <a:ext cx="0" cy="235108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9F9029F6-D7F7-4557-88F9-BD0210682692}"/>
              </a:ext>
            </a:extLst>
          </p:cNvPr>
          <p:cNvCxnSpPr/>
          <p:nvPr/>
        </p:nvCxnSpPr>
        <p:spPr bwMode="auto">
          <a:xfrm flipH="1">
            <a:off x="2605088" y="4918076"/>
            <a:ext cx="756761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7124" name="TextBox 73">
            <a:extLst>
              <a:ext uri="{FF2B5EF4-FFF2-40B4-BE49-F238E27FC236}">
                <a16:creationId xmlns:a16="http://schemas.microsoft.com/office/drawing/2014/main" id="{EF34AA69-C7B9-4FF1-AEBD-0466A8ACB1D6}"/>
              </a:ext>
            </a:extLst>
          </p:cNvPr>
          <p:cNvSpPr txBox="1">
            <a:spLocks noChangeArrowheads="1"/>
          </p:cNvSpPr>
          <p:nvPr/>
        </p:nvSpPr>
        <p:spPr bwMode="auto">
          <a:xfrm>
            <a:off x="2681289" y="4897438"/>
            <a:ext cx="154677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Bosutinib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Khoury 2012,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87</a:t>
            </a:r>
          </a:p>
        </p:txBody>
      </p:sp>
      <p:grpSp>
        <p:nvGrpSpPr>
          <p:cNvPr id="47125" name="Group 4">
            <a:extLst>
              <a:ext uri="{FF2B5EF4-FFF2-40B4-BE49-F238E27FC236}">
                <a16:creationId xmlns:a16="http://schemas.microsoft.com/office/drawing/2014/main" id="{C7A8D35A-1A25-4150-B6FE-784F76CFC104}"/>
              </a:ext>
            </a:extLst>
          </p:cNvPr>
          <p:cNvGrpSpPr>
            <a:grpSpLocks/>
          </p:cNvGrpSpPr>
          <p:nvPr/>
        </p:nvGrpSpPr>
        <p:grpSpPr bwMode="auto">
          <a:xfrm>
            <a:off x="2532064" y="2562225"/>
            <a:ext cx="84137" cy="2355850"/>
            <a:chOff x="1686201" y="2740885"/>
            <a:chExt cx="84823" cy="2356373"/>
          </a:xfrm>
        </p:grpSpPr>
        <p:cxnSp>
          <p:nvCxnSpPr>
            <p:cNvPr id="265" name="Straight Connector 264">
              <a:extLst>
                <a:ext uri="{FF2B5EF4-FFF2-40B4-BE49-F238E27FC236}">
                  <a16:creationId xmlns:a16="http://schemas.microsoft.com/office/drawing/2014/main" id="{EED23BC8-53AE-44C0-A992-4B36F27BDFEB}"/>
                </a:ext>
              </a:extLst>
            </p:cNvPr>
            <p:cNvCxnSpPr/>
            <p:nvPr/>
          </p:nvCxnSpPr>
          <p:spPr bwMode="auto">
            <a:xfrm flipH="1">
              <a:off x="1686201" y="4835263"/>
              <a:ext cx="72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69A54641-ABBE-4C01-BFDE-B3D8473E53DE}"/>
                </a:ext>
              </a:extLst>
            </p:cNvPr>
            <p:cNvCxnSpPr/>
            <p:nvPr/>
          </p:nvCxnSpPr>
          <p:spPr bwMode="auto">
            <a:xfrm flipH="1">
              <a:off x="1686201" y="4573267"/>
              <a:ext cx="72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6EB1E826-E681-40A6-BEEC-6B722E750EC3}"/>
                </a:ext>
              </a:extLst>
            </p:cNvPr>
            <p:cNvCxnSpPr/>
            <p:nvPr/>
          </p:nvCxnSpPr>
          <p:spPr bwMode="auto">
            <a:xfrm flipH="1">
              <a:off x="1686201" y="4311272"/>
              <a:ext cx="72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543DE410-F70D-4154-8724-78C74EDFED24}"/>
                </a:ext>
              </a:extLst>
            </p:cNvPr>
            <p:cNvCxnSpPr/>
            <p:nvPr/>
          </p:nvCxnSpPr>
          <p:spPr bwMode="auto">
            <a:xfrm flipH="1">
              <a:off x="1686201" y="4049275"/>
              <a:ext cx="72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73949F95-D4BC-4061-8A99-75A266A3EA56}"/>
                </a:ext>
              </a:extLst>
            </p:cNvPr>
            <p:cNvCxnSpPr/>
            <p:nvPr/>
          </p:nvCxnSpPr>
          <p:spPr bwMode="auto">
            <a:xfrm flipH="1">
              <a:off x="1686201" y="3788868"/>
              <a:ext cx="72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1588739B-C22B-43AA-B146-710AD7DA0463}"/>
                </a:ext>
              </a:extLst>
            </p:cNvPr>
            <p:cNvCxnSpPr/>
            <p:nvPr/>
          </p:nvCxnSpPr>
          <p:spPr bwMode="auto">
            <a:xfrm flipH="1">
              <a:off x="1686201" y="3526872"/>
              <a:ext cx="72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0597F9B4-5570-44CA-8796-AAF9A6539402}"/>
                </a:ext>
              </a:extLst>
            </p:cNvPr>
            <p:cNvCxnSpPr/>
            <p:nvPr/>
          </p:nvCxnSpPr>
          <p:spPr bwMode="auto">
            <a:xfrm flipH="1">
              <a:off x="1686201" y="3264876"/>
              <a:ext cx="72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B591B4DB-CF2D-4BB3-94EA-38A6200EAB2C}"/>
                </a:ext>
              </a:extLst>
            </p:cNvPr>
            <p:cNvCxnSpPr/>
            <p:nvPr/>
          </p:nvCxnSpPr>
          <p:spPr bwMode="auto">
            <a:xfrm flipH="1">
              <a:off x="1686201" y="3002881"/>
              <a:ext cx="7201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AD19ED82-AD6F-4360-8375-A44D2437F981}"/>
                </a:ext>
              </a:extLst>
            </p:cNvPr>
            <p:cNvCxnSpPr/>
            <p:nvPr/>
          </p:nvCxnSpPr>
          <p:spPr bwMode="auto">
            <a:xfrm flipH="1">
              <a:off x="1695804" y="2740885"/>
              <a:ext cx="7522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91819FA9-3D1E-439F-836F-EE52AA645CDE}"/>
                </a:ext>
              </a:extLst>
            </p:cNvPr>
            <p:cNvCxnSpPr/>
            <p:nvPr/>
          </p:nvCxnSpPr>
          <p:spPr bwMode="auto">
            <a:xfrm flipH="1">
              <a:off x="1687801" y="5097258"/>
              <a:ext cx="7202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76" name="Straight Connector 275">
            <a:extLst>
              <a:ext uri="{FF2B5EF4-FFF2-40B4-BE49-F238E27FC236}">
                <a16:creationId xmlns:a16="http://schemas.microsoft.com/office/drawing/2014/main" id="{C9DC8B9D-A11C-46CF-A62F-53B1CEC2AFAC}"/>
              </a:ext>
            </a:extLst>
          </p:cNvPr>
          <p:cNvCxnSpPr/>
          <p:nvPr/>
        </p:nvCxnSpPr>
        <p:spPr bwMode="auto">
          <a:xfrm rot="5400000" flipH="1">
            <a:off x="3763963" y="4953001"/>
            <a:ext cx="603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257DEB94-1981-48E5-9937-2023BF1275A2}"/>
              </a:ext>
            </a:extLst>
          </p:cNvPr>
          <p:cNvCxnSpPr/>
          <p:nvPr/>
        </p:nvCxnSpPr>
        <p:spPr bwMode="auto">
          <a:xfrm rot="5400000" flipH="1">
            <a:off x="5160170" y="4952207"/>
            <a:ext cx="5873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4493A468-DA49-4063-8D67-8B0E7EA6C4CC}"/>
              </a:ext>
            </a:extLst>
          </p:cNvPr>
          <p:cNvCxnSpPr/>
          <p:nvPr/>
        </p:nvCxnSpPr>
        <p:spPr bwMode="auto">
          <a:xfrm rot="5400000" flipH="1">
            <a:off x="7512844" y="4953794"/>
            <a:ext cx="5556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47E757D0-CCDF-450F-85B4-2BAA6148FD6A}"/>
              </a:ext>
            </a:extLst>
          </p:cNvPr>
          <p:cNvCxnSpPr/>
          <p:nvPr/>
        </p:nvCxnSpPr>
        <p:spPr bwMode="auto">
          <a:xfrm rot="5400000" flipH="1">
            <a:off x="8897144" y="4953794"/>
            <a:ext cx="5556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4BF3EADC-DEF1-4C51-B0A2-D04BEDF3A452}"/>
              </a:ext>
            </a:extLst>
          </p:cNvPr>
          <p:cNvCxnSpPr/>
          <p:nvPr/>
        </p:nvCxnSpPr>
        <p:spPr bwMode="auto">
          <a:xfrm rot="5400000" flipH="1">
            <a:off x="2577307" y="4955382"/>
            <a:ext cx="5873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7131" name="Freeform: Shape 7">
            <a:extLst>
              <a:ext uri="{FF2B5EF4-FFF2-40B4-BE49-F238E27FC236}">
                <a16:creationId xmlns:a16="http://schemas.microsoft.com/office/drawing/2014/main" id="{E1542458-0708-400C-BDC4-83BC7056C676}"/>
              </a:ext>
            </a:extLst>
          </p:cNvPr>
          <p:cNvSpPr>
            <a:spLocks/>
          </p:cNvSpPr>
          <p:nvPr/>
        </p:nvSpPr>
        <p:spPr bwMode="auto">
          <a:xfrm>
            <a:off x="6400800" y="2528889"/>
            <a:ext cx="46038" cy="2452687"/>
          </a:xfrm>
          <a:custGeom>
            <a:avLst/>
            <a:gdLst>
              <a:gd name="T0" fmla="*/ 0 w 45719"/>
              <a:gd name="T1" fmla="*/ 0 h 2810518"/>
              <a:gd name="T2" fmla="*/ 0 w 45719"/>
              <a:gd name="T3" fmla="*/ 825101 h 2810518"/>
              <a:gd name="T4" fmla="*/ 0 60000 65536"/>
              <a:gd name="T5" fmla="*/ 0 60000 65536"/>
            </a:gdLst>
            <a:ahLst/>
            <a:cxnLst>
              <a:cxn ang="T4">
                <a:pos x="T0" y="T1"/>
              </a:cxn>
              <a:cxn ang="T5">
                <a:pos x="T2" y="T3"/>
              </a:cxn>
            </a:cxnLst>
            <a:rect l="0" t="0" r="r" b="b"/>
            <a:pathLst>
              <a:path w="45719" h="2810518">
                <a:moveTo>
                  <a:pt x="0" y="0"/>
                </a:moveTo>
                <a:lnTo>
                  <a:pt x="0" y="2810518"/>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132" name="TextBox 10">
            <a:extLst>
              <a:ext uri="{FF2B5EF4-FFF2-40B4-BE49-F238E27FC236}">
                <a16:creationId xmlns:a16="http://schemas.microsoft.com/office/drawing/2014/main" id="{A8464059-382E-47FB-AEEF-416FEC64923B}"/>
              </a:ext>
            </a:extLst>
          </p:cNvPr>
          <p:cNvSpPr txBox="1">
            <a:spLocks noChangeArrowheads="1"/>
          </p:cNvSpPr>
          <p:nvPr/>
        </p:nvSpPr>
        <p:spPr bwMode="auto">
          <a:xfrm>
            <a:off x="3376047" y="2182814"/>
            <a:ext cx="2237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Post Imatinib and Dasatinib</a:t>
            </a:r>
          </a:p>
        </p:txBody>
      </p:sp>
      <p:sp>
        <p:nvSpPr>
          <p:cNvPr id="47133" name="TextBox 10">
            <a:extLst>
              <a:ext uri="{FF2B5EF4-FFF2-40B4-BE49-F238E27FC236}">
                <a16:creationId xmlns:a16="http://schemas.microsoft.com/office/drawing/2014/main" id="{D5E3B241-085A-4789-A6C4-2A5C524F2D57}"/>
              </a:ext>
            </a:extLst>
          </p:cNvPr>
          <p:cNvSpPr txBox="1">
            <a:spLocks noChangeArrowheads="1"/>
          </p:cNvSpPr>
          <p:nvPr/>
        </p:nvSpPr>
        <p:spPr bwMode="auto">
          <a:xfrm>
            <a:off x="7215654" y="2182814"/>
            <a:ext cx="21818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Post Imatinib and Nilotinib</a:t>
            </a:r>
          </a:p>
        </p:txBody>
      </p:sp>
      <p:sp>
        <p:nvSpPr>
          <p:cNvPr id="47134" name="TextBox 10">
            <a:extLst>
              <a:ext uri="{FF2B5EF4-FFF2-40B4-BE49-F238E27FC236}">
                <a16:creationId xmlns:a16="http://schemas.microsoft.com/office/drawing/2014/main" id="{BB344F1F-7A00-4EC1-834A-955F3F88FF39}"/>
              </a:ext>
            </a:extLst>
          </p:cNvPr>
          <p:cNvSpPr txBox="1">
            <a:spLocks noChangeArrowheads="1"/>
          </p:cNvSpPr>
          <p:nvPr/>
        </p:nvSpPr>
        <p:spPr bwMode="auto">
          <a:xfrm rot="16200000">
            <a:off x="570158" y="3601344"/>
            <a:ext cx="28252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Probabilities for CCyR by Treatment</a:t>
            </a:r>
          </a:p>
        </p:txBody>
      </p:sp>
      <p:sp>
        <p:nvSpPr>
          <p:cNvPr id="47135" name="Freeform: Shape 9">
            <a:extLst>
              <a:ext uri="{FF2B5EF4-FFF2-40B4-BE49-F238E27FC236}">
                <a16:creationId xmlns:a16="http://schemas.microsoft.com/office/drawing/2014/main" id="{8367D98D-D214-4779-9F38-4A7E06110DB1}"/>
              </a:ext>
            </a:extLst>
          </p:cNvPr>
          <p:cNvSpPr>
            <a:spLocks/>
          </p:cNvSpPr>
          <p:nvPr/>
        </p:nvSpPr>
        <p:spPr bwMode="auto">
          <a:xfrm>
            <a:off x="3111500" y="4195763"/>
            <a:ext cx="0" cy="411162"/>
          </a:xfrm>
          <a:custGeom>
            <a:avLst/>
            <a:gdLst>
              <a:gd name="T0" fmla="*/ 0 h 10000"/>
              <a:gd name="T1" fmla="*/ 2147483646 h 10000"/>
              <a:gd name="T2" fmla="*/ 0 60000 65536"/>
              <a:gd name="T3" fmla="*/ 0 60000 65536"/>
            </a:gdLst>
            <a:ahLst/>
            <a:cxnLst>
              <a:cxn ang="T2">
                <a:pos x="0" y="T0"/>
              </a:cxn>
              <a:cxn ang="T3">
                <a:pos x="0" y="T1"/>
              </a:cxn>
            </a:cxnLst>
            <a:rect l="0" t="0" r="r" b="b"/>
            <a:pathLst>
              <a:path h="10000">
                <a:moveTo>
                  <a:pt x="0" y="0"/>
                </a:moveTo>
                <a:lnTo>
                  <a:pt x="0" y="10000"/>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7136" name="Straight Connector 11">
            <a:extLst>
              <a:ext uri="{FF2B5EF4-FFF2-40B4-BE49-F238E27FC236}">
                <a16:creationId xmlns:a16="http://schemas.microsoft.com/office/drawing/2014/main" id="{75AA385E-709E-4D93-BADF-00485826B148}"/>
              </a:ext>
            </a:extLst>
          </p:cNvPr>
          <p:cNvCxnSpPr>
            <a:cxnSpLocks noChangeShapeType="1"/>
          </p:cNvCxnSpPr>
          <p:nvPr/>
        </p:nvCxnSpPr>
        <p:spPr bwMode="auto">
          <a:xfrm>
            <a:off x="3095625" y="4186238"/>
            <a:ext cx="46038" cy="0"/>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7137" name="Rectangle 295">
            <a:extLst>
              <a:ext uri="{FF2B5EF4-FFF2-40B4-BE49-F238E27FC236}">
                <a16:creationId xmlns:a16="http://schemas.microsoft.com/office/drawing/2014/main" id="{7398112B-105D-46CB-86B2-524B93ECC196}"/>
              </a:ext>
            </a:extLst>
          </p:cNvPr>
          <p:cNvSpPr>
            <a:spLocks noChangeArrowheads="1"/>
          </p:cNvSpPr>
          <p:nvPr/>
        </p:nvSpPr>
        <p:spPr bwMode="auto">
          <a:xfrm>
            <a:off x="4192298" y="4045844"/>
            <a:ext cx="184731" cy="307777"/>
          </a:xfrm>
          <a:prstGeom prst="rect">
            <a:avLst/>
          </a:prstGeom>
          <a:solidFill>
            <a:srgbClr val="5AAAC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138" name="Freeform: Shape 296">
            <a:extLst>
              <a:ext uri="{FF2B5EF4-FFF2-40B4-BE49-F238E27FC236}">
                <a16:creationId xmlns:a16="http://schemas.microsoft.com/office/drawing/2014/main" id="{A65ABBB9-9591-424E-BF29-DFC655875F71}"/>
              </a:ext>
            </a:extLst>
          </p:cNvPr>
          <p:cNvSpPr>
            <a:spLocks/>
          </p:cNvSpPr>
          <p:nvPr/>
        </p:nvSpPr>
        <p:spPr bwMode="auto">
          <a:xfrm flipH="1">
            <a:off x="4237038" y="4090988"/>
            <a:ext cx="44450" cy="254000"/>
          </a:xfrm>
          <a:custGeom>
            <a:avLst/>
            <a:gdLst>
              <a:gd name="T0" fmla="*/ 0 w 45719"/>
              <a:gd name="T1" fmla="*/ 0 h 10000"/>
              <a:gd name="T2" fmla="*/ 0 w 45719"/>
              <a:gd name="T3" fmla="*/ 2147483646 h 10000"/>
              <a:gd name="T4" fmla="*/ 0 60000 65536"/>
              <a:gd name="T5" fmla="*/ 0 60000 65536"/>
            </a:gdLst>
            <a:ahLst/>
            <a:cxnLst>
              <a:cxn ang="T4">
                <a:pos x="T0" y="T1"/>
              </a:cxn>
              <a:cxn ang="T5">
                <a:pos x="T2" y="T3"/>
              </a:cxn>
            </a:cxnLst>
            <a:rect l="0" t="0" r="r" b="b"/>
            <a:pathLst>
              <a:path w="45719" h="10000">
                <a:moveTo>
                  <a:pt x="0" y="0"/>
                </a:moveTo>
                <a:lnTo>
                  <a:pt x="0" y="10000"/>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7139" name="Straight Connector 297">
            <a:extLst>
              <a:ext uri="{FF2B5EF4-FFF2-40B4-BE49-F238E27FC236}">
                <a16:creationId xmlns:a16="http://schemas.microsoft.com/office/drawing/2014/main" id="{AC813A9D-4214-4730-9D0D-93AD0F8AA650}"/>
              </a:ext>
            </a:extLst>
          </p:cNvPr>
          <p:cNvCxnSpPr>
            <a:cxnSpLocks noChangeShapeType="1"/>
          </p:cNvCxnSpPr>
          <p:nvPr/>
        </p:nvCxnSpPr>
        <p:spPr bwMode="auto">
          <a:xfrm>
            <a:off x="4267200" y="4079875"/>
            <a:ext cx="44450" cy="0"/>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7140" name="Rectangle 298">
            <a:extLst>
              <a:ext uri="{FF2B5EF4-FFF2-40B4-BE49-F238E27FC236}">
                <a16:creationId xmlns:a16="http://schemas.microsoft.com/office/drawing/2014/main" id="{B3D6D0D1-888C-4ED6-A8C2-F799B0D853C9}"/>
              </a:ext>
            </a:extLst>
          </p:cNvPr>
          <p:cNvSpPr>
            <a:spLocks noChangeArrowheads="1"/>
          </p:cNvSpPr>
          <p:nvPr/>
        </p:nvSpPr>
        <p:spPr bwMode="auto">
          <a:xfrm>
            <a:off x="5562311" y="3331469"/>
            <a:ext cx="184731" cy="307777"/>
          </a:xfrm>
          <a:prstGeom prst="rect">
            <a:avLst/>
          </a:prstGeom>
          <a:solidFill>
            <a:srgbClr val="5AAAC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141" name="Freeform: Shape 299">
            <a:extLst>
              <a:ext uri="{FF2B5EF4-FFF2-40B4-BE49-F238E27FC236}">
                <a16:creationId xmlns:a16="http://schemas.microsoft.com/office/drawing/2014/main" id="{82CAB672-E097-4898-963C-4DEB65A92719}"/>
              </a:ext>
            </a:extLst>
          </p:cNvPr>
          <p:cNvSpPr>
            <a:spLocks/>
          </p:cNvSpPr>
          <p:nvPr/>
        </p:nvSpPr>
        <p:spPr bwMode="auto">
          <a:xfrm flipH="1">
            <a:off x="5608639" y="3182938"/>
            <a:ext cx="46037" cy="608012"/>
          </a:xfrm>
          <a:custGeom>
            <a:avLst/>
            <a:gdLst>
              <a:gd name="T0" fmla="*/ 0 w 45719"/>
              <a:gd name="T1" fmla="*/ 0 h 10000"/>
              <a:gd name="T2" fmla="*/ 0 w 45719"/>
              <a:gd name="T3" fmla="*/ 2147483646 h 10000"/>
              <a:gd name="T4" fmla="*/ 0 60000 65536"/>
              <a:gd name="T5" fmla="*/ 0 60000 65536"/>
            </a:gdLst>
            <a:ahLst/>
            <a:cxnLst>
              <a:cxn ang="T4">
                <a:pos x="T0" y="T1"/>
              </a:cxn>
              <a:cxn ang="T5">
                <a:pos x="T2" y="T3"/>
              </a:cxn>
            </a:cxnLst>
            <a:rect l="0" t="0" r="r" b="b"/>
            <a:pathLst>
              <a:path w="45719" h="10000">
                <a:moveTo>
                  <a:pt x="0" y="0"/>
                </a:moveTo>
                <a:lnTo>
                  <a:pt x="0" y="10000"/>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7142" name="Straight Connector 300">
            <a:extLst>
              <a:ext uri="{FF2B5EF4-FFF2-40B4-BE49-F238E27FC236}">
                <a16:creationId xmlns:a16="http://schemas.microsoft.com/office/drawing/2014/main" id="{036824C1-5298-43A1-9717-B9A6D289C639}"/>
              </a:ext>
            </a:extLst>
          </p:cNvPr>
          <p:cNvCxnSpPr>
            <a:cxnSpLocks noChangeShapeType="1"/>
          </p:cNvCxnSpPr>
          <p:nvPr/>
        </p:nvCxnSpPr>
        <p:spPr bwMode="auto">
          <a:xfrm>
            <a:off x="5640388" y="3173413"/>
            <a:ext cx="44450" cy="0"/>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7143" name="Rectangle 301">
            <a:extLst>
              <a:ext uri="{FF2B5EF4-FFF2-40B4-BE49-F238E27FC236}">
                <a16:creationId xmlns:a16="http://schemas.microsoft.com/office/drawing/2014/main" id="{5EAA33E3-4A2F-46FB-947A-A91F1FE39321}"/>
              </a:ext>
            </a:extLst>
          </p:cNvPr>
          <p:cNvSpPr>
            <a:spLocks noChangeArrowheads="1"/>
          </p:cNvSpPr>
          <p:nvPr/>
        </p:nvSpPr>
        <p:spPr bwMode="auto">
          <a:xfrm>
            <a:off x="6819611" y="4072832"/>
            <a:ext cx="184731" cy="307777"/>
          </a:xfrm>
          <a:prstGeom prst="rect">
            <a:avLst/>
          </a:prstGeom>
          <a:solidFill>
            <a:srgbClr val="5AAAC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144" name="Freeform: Shape 302">
            <a:extLst>
              <a:ext uri="{FF2B5EF4-FFF2-40B4-BE49-F238E27FC236}">
                <a16:creationId xmlns:a16="http://schemas.microsoft.com/office/drawing/2014/main" id="{96D73CA9-7E0D-4E4D-85CA-0AEB8095938D}"/>
              </a:ext>
            </a:extLst>
          </p:cNvPr>
          <p:cNvSpPr>
            <a:spLocks/>
          </p:cNvSpPr>
          <p:nvPr/>
        </p:nvSpPr>
        <p:spPr bwMode="auto">
          <a:xfrm flipH="1">
            <a:off x="6865939" y="3765551"/>
            <a:ext cx="46037" cy="835025"/>
          </a:xfrm>
          <a:custGeom>
            <a:avLst/>
            <a:gdLst>
              <a:gd name="T0" fmla="*/ 0 w 45719"/>
              <a:gd name="T1" fmla="*/ 0 h 10000"/>
              <a:gd name="T2" fmla="*/ 0 w 45719"/>
              <a:gd name="T3" fmla="*/ 2147483646 h 10000"/>
              <a:gd name="T4" fmla="*/ 0 60000 65536"/>
              <a:gd name="T5" fmla="*/ 0 60000 65536"/>
            </a:gdLst>
            <a:ahLst/>
            <a:cxnLst>
              <a:cxn ang="T4">
                <a:pos x="T0" y="T1"/>
              </a:cxn>
              <a:cxn ang="T5">
                <a:pos x="T2" y="T3"/>
              </a:cxn>
            </a:cxnLst>
            <a:rect l="0" t="0" r="r" b="b"/>
            <a:pathLst>
              <a:path w="45719" h="10000">
                <a:moveTo>
                  <a:pt x="0" y="0"/>
                </a:moveTo>
                <a:lnTo>
                  <a:pt x="0" y="10000"/>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7145" name="Straight Connector 303">
            <a:extLst>
              <a:ext uri="{FF2B5EF4-FFF2-40B4-BE49-F238E27FC236}">
                <a16:creationId xmlns:a16="http://schemas.microsoft.com/office/drawing/2014/main" id="{6904B3F0-B596-4B59-9183-7D23D6BCE5B8}"/>
              </a:ext>
            </a:extLst>
          </p:cNvPr>
          <p:cNvCxnSpPr>
            <a:cxnSpLocks noChangeShapeType="1"/>
          </p:cNvCxnSpPr>
          <p:nvPr/>
        </p:nvCxnSpPr>
        <p:spPr bwMode="auto">
          <a:xfrm>
            <a:off x="6896100" y="3754438"/>
            <a:ext cx="46038" cy="0"/>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7146" name="Rectangle 304">
            <a:extLst>
              <a:ext uri="{FF2B5EF4-FFF2-40B4-BE49-F238E27FC236}">
                <a16:creationId xmlns:a16="http://schemas.microsoft.com/office/drawing/2014/main" id="{85ADB169-72D9-48C6-9AA9-F0E5E03C6282}"/>
              </a:ext>
            </a:extLst>
          </p:cNvPr>
          <p:cNvSpPr>
            <a:spLocks noChangeArrowheads="1"/>
          </p:cNvSpPr>
          <p:nvPr/>
        </p:nvSpPr>
        <p:spPr bwMode="auto">
          <a:xfrm>
            <a:off x="7994361" y="4099026"/>
            <a:ext cx="184731" cy="307777"/>
          </a:xfrm>
          <a:prstGeom prst="rect">
            <a:avLst/>
          </a:prstGeom>
          <a:solidFill>
            <a:schemeClr val="accent4"/>
          </a:solidFill>
          <a:ln>
            <a:noFill/>
          </a:ln>
        </p:spPr>
        <p:txBody>
          <a:bodyPr wrap="none" anchor="ct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147" name="Freeform: Shape 305">
            <a:extLst>
              <a:ext uri="{FF2B5EF4-FFF2-40B4-BE49-F238E27FC236}">
                <a16:creationId xmlns:a16="http://schemas.microsoft.com/office/drawing/2014/main" id="{4792FF1B-358F-44B4-8691-28A676FAB2B5}"/>
              </a:ext>
            </a:extLst>
          </p:cNvPr>
          <p:cNvSpPr>
            <a:spLocks/>
          </p:cNvSpPr>
          <p:nvPr/>
        </p:nvSpPr>
        <p:spPr bwMode="auto">
          <a:xfrm flipH="1">
            <a:off x="8040689" y="3721100"/>
            <a:ext cx="46037" cy="960438"/>
          </a:xfrm>
          <a:custGeom>
            <a:avLst/>
            <a:gdLst>
              <a:gd name="T0" fmla="*/ 0 w 45719"/>
              <a:gd name="T1" fmla="*/ 0 h 10000"/>
              <a:gd name="T2" fmla="*/ 0 w 45719"/>
              <a:gd name="T3" fmla="*/ 2147483646 h 10000"/>
              <a:gd name="T4" fmla="*/ 0 60000 65536"/>
              <a:gd name="T5" fmla="*/ 0 60000 65536"/>
            </a:gdLst>
            <a:ahLst/>
            <a:cxnLst>
              <a:cxn ang="T4">
                <a:pos x="T0" y="T1"/>
              </a:cxn>
              <a:cxn ang="T5">
                <a:pos x="T2" y="T3"/>
              </a:cxn>
            </a:cxnLst>
            <a:rect l="0" t="0" r="r" b="b"/>
            <a:pathLst>
              <a:path w="45719" h="10000">
                <a:moveTo>
                  <a:pt x="0" y="0"/>
                </a:moveTo>
                <a:lnTo>
                  <a:pt x="0" y="10000"/>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7148" name="Straight Connector 306">
            <a:extLst>
              <a:ext uri="{FF2B5EF4-FFF2-40B4-BE49-F238E27FC236}">
                <a16:creationId xmlns:a16="http://schemas.microsoft.com/office/drawing/2014/main" id="{4978AE86-963C-4DCA-A819-1C2C7ACA0CF5}"/>
              </a:ext>
            </a:extLst>
          </p:cNvPr>
          <p:cNvCxnSpPr>
            <a:cxnSpLocks noChangeShapeType="1"/>
          </p:cNvCxnSpPr>
          <p:nvPr/>
        </p:nvCxnSpPr>
        <p:spPr bwMode="auto">
          <a:xfrm>
            <a:off x="8072438" y="3709988"/>
            <a:ext cx="44450" cy="0"/>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7149" name="Rectangle 307">
            <a:extLst>
              <a:ext uri="{FF2B5EF4-FFF2-40B4-BE49-F238E27FC236}">
                <a16:creationId xmlns:a16="http://schemas.microsoft.com/office/drawing/2014/main" id="{F627B07B-EBD1-45A4-A5CD-CCE265360839}"/>
              </a:ext>
            </a:extLst>
          </p:cNvPr>
          <p:cNvSpPr>
            <a:spLocks noChangeArrowheads="1"/>
          </p:cNvSpPr>
          <p:nvPr/>
        </p:nvSpPr>
        <p:spPr bwMode="auto">
          <a:xfrm>
            <a:off x="9346117" y="3013969"/>
            <a:ext cx="184731" cy="307777"/>
          </a:xfrm>
          <a:prstGeom prst="rect">
            <a:avLst/>
          </a:prstGeom>
          <a:solidFill>
            <a:schemeClr val="accent3"/>
          </a:solidFill>
          <a:ln>
            <a:noFill/>
          </a:ln>
        </p:spPr>
        <p:txBody>
          <a:bodyPr wrap="none" anchor="ct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150" name="Freeform: Shape 308">
            <a:extLst>
              <a:ext uri="{FF2B5EF4-FFF2-40B4-BE49-F238E27FC236}">
                <a16:creationId xmlns:a16="http://schemas.microsoft.com/office/drawing/2014/main" id="{4AB9A200-EB1E-4EB3-B0A6-53D9DE628EBA}"/>
              </a:ext>
            </a:extLst>
          </p:cNvPr>
          <p:cNvSpPr>
            <a:spLocks/>
          </p:cNvSpPr>
          <p:nvPr/>
        </p:nvSpPr>
        <p:spPr bwMode="auto">
          <a:xfrm flipH="1">
            <a:off x="9393239" y="2820989"/>
            <a:ext cx="46037" cy="777875"/>
          </a:xfrm>
          <a:custGeom>
            <a:avLst/>
            <a:gdLst>
              <a:gd name="T0" fmla="*/ 0 w 45719"/>
              <a:gd name="T1" fmla="*/ 0 h 10000"/>
              <a:gd name="T2" fmla="*/ 0 w 45719"/>
              <a:gd name="T3" fmla="*/ 2147483646 h 10000"/>
              <a:gd name="T4" fmla="*/ 0 60000 65536"/>
              <a:gd name="T5" fmla="*/ 0 60000 65536"/>
            </a:gdLst>
            <a:ahLst/>
            <a:cxnLst>
              <a:cxn ang="T4">
                <a:pos x="T0" y="T1"/>
              </a:cxn>
              <a:cxn ang="T5">
                <a:pos x="T2" y="T3"/>
              </a:cxn>
            </a:cxnLst>
            <a:rect l="0" t="0" r="r" b="b"/>
            <a:pathLst>
              <a:path w="45719" h="10000">
                <a:moveTo>
                  <a:pt x="0" y="0"/>
                </a:moveTo>
                <a:lnTo>
                  <a:pt x="0" y="10000"/>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7151" name="Straight Connector 309">
            <a:extLst>
              <a:ext uri="{FF2B5EF4-FFF2-40B4-BE49-F238E27FC236}">
                <a16:creationId xmlns:a16="http://schemas.microsoft.com/office/drawing/2014/main" id="{739D95A8-1F5C-41BB-8CEA-E06B3DCAA0DD}"/>
              </a:ext>
            </a:extLst>
          </p:cNvPr>
          <p:cNvCxnSpPr>
            <a:cxnSpLocks noChangeShapeType="1"/>
          </p:cNvCxnSpPr>
          <p:nvPr/>
        </p:nvCxnSpPr>
        <p:spPr bwMode="auto">
          <a:xfrm>
            <a:off x="9423400" y="2809875"/>
            <a:ext cx="46038" cy="0"/>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7152" name="TextBox 73">
            <a:extLst>
              <a:ext uri="{FF2B5EF4-FFF2-40B4-BE49-F238E27FC236}">
                <a16:creationId xmlns:a16="http://schemas.microsoft.com/office/drawing/2014/main" id="{D208B9BA-A805-4E26-86F5-FE8DF227E55C}"/>
              </a:ext>
            </a:extLst>
          </p:cNvPr>
          <p:cNvSpPr txBox="1">
            <a:spLocks noChangeArrowheads="1"/>
          </p:cNvSpPr>
          <p:nvPr/>
        </p:nvSpPr>
        <p:spPr bwMode="auto">
          <a:xfrm>
            <a:off x="3141041" y="4240311"/>
            <a:ext cx="6635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47153" name="TextBox 73">
            <a:extLst>
              <a:ext uri="{FF2B5EF4-FFF2-40B4-BE49-F238E27FC236}">
                <a16:creationId xmlns:a16="http://schemas.microsoft.com/office/drawing/2014/main" id="{F166613C-293F-4E20-AF81-4B3B90064CA0}"/>
              </a:ext>
            </a:extLst>
          </p:cNvPr>
          <p:cNvSpPr txBox="1">
            <a:spLocks noChangeArrowheads="1"/>
          </p:cNvSpPr>
          <p:nvPr/>
        </p:nvSpPr>
        <p:spPr bwMode="auto">
          <a:xfrm>
            <a:off x="4309189" y="4043863"/>
            <a:ext cx="6765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0.27</a:t>
            </a:r>
          </a:p>
        </p:txBody>
      </p:sp>
      <p:sp>
        <p:nvSpPr>
          <p:cNvPr id="47154" name="TextBox 73">
            <a:extLst>
              <a:ext uri="{FF2B5EF4-FFF2-40B4-BE49-F238E27FC236}">
                <a16:creationId xmlns:a16="http://schemas.microsoft.com/office/drawing/2014/main" id="{8C1149F3-AC2C-460A-850F-F4D5C9C7E301}"/>
              </a:ext>
            </a:extLst>
          </p:cNvPr>
          <p:cNvSpPr txBox="1">
            <a:spLocks noChangeArrowheads="1"/>
          </p:cNvSpPr>
          <p:nvPr/>
        </p:nvSpPr>
        <p:spPr bwMode="auto">
          <a:xfrm>
            <a:off x="5668963" y="3325617"/>
            <a:ext cx="6635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0.54</a:t>
            </a:r>
          </a:p>
        </p:txBody>
      </p:sp>
      <p:sp>
        <p:nvSpPr>
          <p:cNvPr id="47155" name="TextBox 73">
            <a:extLst>
              <a:ext uri="{FF2B5EF4-FFF2-40B4-BE49-F238E27FC236}">
                <a16:creationId xmlns:a16="http://schemas.microsoft.com/office/drawing/2014/main" id="{6F139EC4-2944-4034-80E5-CBBC507AAD54}"/>
              </a:ext>
            </a:extLst>
          </p:cNvPr>
          <p:cNvSpPr txBox="1">
            <a:spLocks noChangeArrowheads="1"/>
          </p:cNvSpPr>
          <p:nvPr/>
        </p:nvSpPr>
        <p:spPr bwMode="auto">
          <a:xfrm>
            <a:off x="6931024" y="4066980"/>
            <a:ext cx="6635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0.26</a:t>
            </a:r>
          </a:p>
        </p:txBody>
      </p:sp>
      <p:sp>
        <p:nvSpPr>
          <p:cNvPr id="47156" name="TextBox 73">
            <a:extLst>
              <a:ext uri="{FF2B5EF4-FFF2-40B4-BE49-F238E27FC236}">
                <a16:creationId xmlns:a16="http://schemas.microsoft.com/office/drawing/2014/main" id="{22211CE0-0FF2-4812-9926-CCC9E335715A}"/>
              </a:ext>
            </a:extLst>
          </p:cNvPr>
          <p:cNvSpPr txBox="1">
            <a:spLocks noChangeArrowheads="1"/>
          </p:cNvSpPr>
          <p:nvPr/>
        </p:nvSpPr>
        <p:spPr bwMode="auto">
          <a:xfrm>
            <a:off x="8116888" y="4100318"/>
            <a:ext cx="6635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0.25</a:t>
            </a:r>
          </a:p>
        </p:txBody>
      </p:sp>
      <p:sp>
        <p:nvSpPr>
          <p:cNvPr id="47157" name="TextBox 73">
            <a:extLst>
              <a:ext uri="{FF2B5EF4-FFF2-40B4-BE49-F238E27FC236}">
                <a16:creationId xmlns:a16="http://schemas.microsoft.com/office/drawing/2014/main" id="{E57C3CA3-6D13-44EF-AA76-2F4A86256747}"/>
              </a:ext>
            </a:extLst>
          </p:cNvPr>
          <p:cNvSpPr txBox="1">
            <a:spLocks noChangeArrowheads="1"/>
          </p:cNvSpPr>
          <p:nvPr/>
        </p:nvSpPr>
        <p:spPr bwMode="auto">
          <a:xfrm>
            <a:off x="9451976" y="3025580"/>
            <a:ext cx="6614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0.67</a:t>
            </a:r>
          </a:p>
        </p:txBody>
      </p:sp>
      <p:sp>
        <p:nvSpPr>
          <p:cNvPr id="47158" name="TextBox 73">
            <a:extLst>
              <a:ext uri="{FF2B5EF4-FFF2-40B4-BE49-F238E27FC236}">
                <a16:creationId xmlns:a16="http://schemas.microsoft.com/office/drawing/2014/main" id="{EAEBC518-8755-4C71-B2B6-0786282A4D43}"/>
              </a:ext>
            </a:extLst>
          </p:cNvPr>
          <p:cNvSpPr txBox="1">
            <a:spLocks noChangeArrowheads="1"/>
          </p:cNvSpPr>
          <p:nvPr/>
        </p:nvSpPr>
        <p:spPr bwMode="auto">
          <a:xfrm>
            <a:off x="5273615" y="4905375"/>
            <a:ext cx="110331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Ponatinib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Cortes 2012,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16</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Cortes 2013,</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ASCEMBL: </a:t>
            </a:r>
            <a:r>
              <a:rPr lang="en-US" dirty="0" err="1"/>
              <a:t>Asciminib</a:t>
            </a:r>
            <a:r>
              <a:rPr lang="en-US" dirty="0"/>
              <a:t> vs Bosutinib for Previously Treated Chronic-Phase CML</a:t>
            </a:r>
            <a:endParaRPr lang="en-US" altLang="en-US" dirty="0"/>
          </a:p>
        </p:txBody>
      </p:sp>
      <p:sp>
        <p:nvSpPr>
          <p:cNvPr id="12" name="Content Placeholder 16">
            <a:extLst>
              <a:ext uri="{FF2B5EF4-FFF2-40B4-BE49-F238E27FC236}">
                <a16:creationId xmlns:a16="http://schemas.microsoft.com/office/drawing/2014/main" id="{D77210E9-B6A7-534F-81EA-567A351A7736}"/>
              </a:ext>
            </a:extLst>
          </p:cNvPr>
          <p:cNvSpPr>
            <a:spLocks noGrp="1"/>
          </p:cNvSpPr>
          <p:nvPr>
            <p:ph idx="1"/>
          </p:nvPr>
        </p:nvSpPr>
        <p:spPr/>
        <p:txBody>
          <a:bodyPr/>
          <a:lstStyle/>
          <a:p>
            <a:r>
              <a:rPr lang="en-US" altLang="en-US" sz="2200" dirty="0"/>
              <a:t>Multicenter, open-label, randomized phase III trial (data cutoff: January 6, 2021)</a:t>
            </a:r>
          </a:p>
        </p:txBody>
      </p:sp>
      <p:sp>
        <p:nvSpPr>
          <p:cNvPr id="11" name="Content Placeholder 16">
            <a:extLst>
              <a:ext uri="{FF2B5EF4-FFF2-40B4-BE49-F238E27FC236}">
                <a16:creationId xmlns:a16="http://schemas.microsoft.com/office/drawing/2014/main" id="{7FC138E3-3479-9841-9379-4985DD3CFBB5}"/>
              </a:ext>
            </a:extLst>
          </p:cNvPr>
          <p:cNvSpPr txBox="1">
            <a:spLocks/>
          </p:cNvSpPr>
          <p:nvPr/>
        </p:nvSpPr>
        <p:spPr bwMode="auto">
          <a:xfrm>
            <a:off x="603251" y="4749744"/>
            <a:ext cx="10879137" cy="1302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dirty="0"/>
              <a:t>Primary endpoint: MMR rate at </a:t>
            </a:r>
            <a:r>
              <a:rPr lang="en-US" altLang="en-US" sz="2200" b="0" dirty="0" err="1"/>
              <a:t>Wk</a:t>
            </a:r>
            <a:r>
              <a:rPr lang="en-US" altLang="en-US" sz="2200" b="0" dirty="0"/>
              <a:t> 24 (meeting no tx failure criteria before </a:t>
            </a:r>
            <a:r>
              <a:rPr lang="en-US" altLang="en-US" sz="2200" b="0" dirty="0" err="1"/>
              <a:t>Wk</a:t>
            </a:r>
            <a:r>
              <a:rPr lang="en-US" altLang="en-US" sz="2200" b="0" dirty="0"/>
              <a:t> 24)</a:t>
            </a:r>
          </a:p>
          <a:p>
            <a:r>
              <a:rPr lang="en-US" sz="2200" b="0" dirty="0"/>
              <a:t>Secondary endpoints: </a:t>
            </a:r>
            <a:r>
              <a:rPr lang="en-US" altLang="en-US" sz="2200" b="0" dirty="0"/>
              <a:t>MMR rate at </a:t>
            </a:r>
            <a:r>
              <a:rPr lang="en-US" altLang="en-US" sz="2200" b="0" dirty="0" err="1"/>
              <a:t>Wk</a:t>
            </a:r>
            <a:r>
              <a:rPr lang="en-US" altLang="en-US" sz="2200" b="0" dirty="0"/>
              <a:t> 96 (meeting no tx failure criteria before </a:t>
            </a:r>
            <a:br>
              <a:rPr lang="en-US" altLang="en-US" sz="2200" b="0" dirty="0"/>
            </a:br>
            <a:r>
              <a:rPr lang="en-US" altLang="en-US" sz="2200" b="0" dirty="0" err="1"/>
              <a:t>Wk</a:t>
            </a:r>
            <a:r>
              <a:rPr lang="en-US" altLang="en-US" sz="2200" b="0" dirty="0"/>
              <a:t> 96), </a:t>
            </a:r>
            <a:r>
              <a:rPr lang="en-US" sz="2200" b="0" dirty="0"/>
              <a:t>safety and tolerability, CCyR/MMR rates, time to and duration of CCyR/MMR, time to treatment failure, PFS, OS, and pharmacology parameters</a:t>
            </a:r>
          </a:p>
        </p:txBody>
      </p:sp>
      <p:sp>
        <p:nvSpPr>
          <p:cNvPr id="13" name="Rectangle 49">
            <a:extLst>
              <a:ext uri="{FF2B5EF4-FFF2-40B4-BE49-F238E27FC236}">
                <a16:creationId xmlns:a16="http://schemas.microsoft.com/office/drawing/2014/main" id="{835F39F8-6B94-D944-B5B2-F0205DDE66AF}"/>
              </a:ext>
            </a:extLst>
          </p:cNvPr>
          <p:cNvSpPr>
            <a:spLocks noChangeArrowheads="1"/>
          </p:cNvSpPr>
          <p:nvPr/>
        </p:nvSpPr>
        <p:spPr bwMode="auto">
          <a:xfrm>
            <a:off x="5143886" y="2384191"/>
            <a:ext cx="3018357"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800" dirty="0">
                <a:solidFill>
                  <a:prstClr val="white"/>
                </a:solidFill>
                <a:latin typeface="Calibri" panose="020F0502020204030204" pitchFamily="34" charset="0"/>
                <a:cs typeface="Calibri" panose="020F0502020204030204" pitchFamily="34" charset="0"/>
              </a:rPr>
              <a:t>Asciminib 40 mg BID</a:t>
            </a:r>
          </a:p>
          <a:p>
            <a:pPr lvl="0" algn="ctr" defTabSz="816353">
              <a:lnSpc>
                <a:spcPct val="100000"/>
              </a:lnSpc>
              <a:spcBef>
                <a:spcPts val="0"/>
              </a:spcBef>
              <a:spcAft>
                <a:spcPts val="0"/>
              </a:spcAft>
              <a:buNone/>
              <a:defRPr/>
            </a:pPr>
            <a:r>
              <a:rPr lang="en-US" altLang="en-US" sz="1800" b="0" dirty="0">
                <a:solidFill>
                  <a:prstClr val="white"/>
                </a:solidFill>
                <a:latin typeface="Calibri" panose="020F0502020204030204" pitchFamily="34" charset="0"/>
                <a:cs typeface="Calibri" panose="020F0502020204030204" pitchFamily="34" charset="0"/>
              </a:rPr>
              <a:t>(n = 157)</a:t>
            </a:r>
          </a:p>
        </p:txBody>
      </p:sp>
      <p:sp>
        <p:nvSpPr>
          <p:cNvPr id="14" name="Text Box 45">
            <a:extLst>
              <a:ext uri="{FF2B5EF4-FFF2-40B4-BE49-F238E27FC236}">
                <a16:creationId xmlns:a16="http://schemas.microsoft.com/office/drawing/2014/main" id="{EF4F22AA-E28A-4E4E-BF54-1E55B703E88B}"/>
              </a:ext>
            </a:extLst>
          </p:cNvPr>
          <p:cNvSpPr txBox="1">
            <a:spLocks noChangeArrowheads="1"/>
          </p:cNvSpPr>
          <p:nvPr/>
        </p:nvSpPr>
        <p:spPr bwMode="auto">
          <a:xfrm>
            <a:off x="604675" y="2370360"/>
            <a:ext cx="3599211" cy="1754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GB" altLang="en-US" sz="1800" b="0" dirty="0">
                <a:solidFill>
                  <a:srgbClr val="000000"/>
                </a:solidFill>
                <a:latin typeface="Calibri" panose="020F0502020204030204" pitchFamily="34" charset="0"/>
                <a:cs typeface="Calibri" panose="020F0502020204030204" pitchFamily="34" charset="0"/>
              </a:rPr>
              <a:t>Adults with CP-CML, ≥2 prior TKIs, and failure* or intolerance of most recent TKI (if intolerant, also </a:t>
            </a:r>
            <a:br>
              <a:rPr lang="en-GB" altLang="en-US" sz="1800" b="0" dirty="0">
                <a:solidFill>
                  <a:srgbClr val="000000"/>
                </a:solidFill>
                <a:latin typeface="Calibri" panose="020F0502020204030204" pitchFamily="34" charset="0"/>
                <a:cs typeface="Calibri" panose="020F0502020204030204" pitchFamily="34" charset="0"/>
              </a:rPr>
            </a:br>
            <a:r>
              <a:rPr lang="en-GB" altLang="en-US" sz="1800" b="0" i="1" dirty="0">
                <a:solidFill>
                  <a:srgbClr val="000000"/>
                </a:solidFill>
                <a:latin typeface="Calibri" panose="020F0502020204030204" pitchFamily="34" charset="0"/>
                <a:cs typeface="Calibri" panose="020F0502020204030204" pitchFamily="34" charset="0"/>
              </a:rPr>
              <a:t>BCR::ABL1</a:t>
            </a:r>
            <a:r>
              <a:rPr lang="en-GB" altLang="en-US" sz="1800" b="0" baseline="30000" dirty="0">
                <a:solidFill>
                  <a:srgbClr val="000000"/>
                </a:solidFill>
                <a:latin typeface="Calibri" panose="020F0502020204030204" pitchFamily="34" charset="0"/>
                <a:cs typeface="Calibri" panose="020F0502020204030204" pitchFamily="34" charset="0"/>
              </a:rPr>
              <a:t>IS</a:t>
            </a:r>
            <a:r>
              <a:rPr lang="en-GB" altLang="en-US" sz="1800" b="0" dirty="0">
                <a:solidFill>
                  <a:srgbClr val="000000"/>
                </a:solidFill>
                <a:latin typeface="Calibri" panose="020F0502020204030204" pitchFamily="34" charset="0"/>
                <a:cs typeface="Calibri" panose="020F0502020204030204" pitchFamily="34" charset="0"/>
              </a:rPr>
              <a:t> &gt;0.1%); no </a:t>
            </a:r>
            <a:r>
              <a:rPr lang="en-GB" altLang="en-US" sz="1800" b="0" i="1" dirty="0">
                <a:solidFill>
                  <a:srgbClr val="000000"/>
                </a:solidFill>
                <a:latin typeface="Calibri" panose="020F0502020204030204" pitchFamily="34" charset="0"/>
                <a:cs typeface="Calibri" panose="020F0502020204030204" pitchFamily="34" charset="0"/>
              </a:rPr>
              <a:t>T315I</a:t>
            </a:r>
            <a:r>
              <a:rPr lang="en-GB" altLang="en-US" sz="1800" b="0" dirty="0">
                <a:solidFill>
                  <a:srgbClr val="000000"/>
                </a:solidFill>
                <a:latin typeface="Calibri" panose="020F0502020204030204" pitchFamily="34" charset="0"/>
                <a:cs typeface="Calibri" panose="020F0502020204030204" pitchFamily="34" charset="0"/>
              </a:rPr>
              <a:t> </a:t>
            </a:r>
            <a:br>
              <a:rPr lang="en-GB" altLang="en-US" sz="1800" b="0" dirty="0">
                <a:solidFill>
                  <a:srgbClr val="000000"/>
                </a:solidFill>
                <a:latin typeface="Calibri" panose="020F0502020204030204" pitchFamily="34" charset="0"/>
                <a:cs typeface="Calibri" panose="020F0502020204030204" pitchFamily="34" charset="0"/>
              </a:rPr>
            </a:br>
            <a:r>
              <a:rPr lang="en-GB" altLang="en-US" sz="1800" b="0" dirty="0">
                <a:solidFill>
                  <a:srgbClr val="000000"/>
                </a:solidFill>
                <a:latin typeface="Calibri" panose="020F0502020204030204" pitchFamily="34" charset="0"/>
                <a:cs typeface="Calibri" panose="020F0502020204030204" pitchFamily="34" charset="0"/>
              </a:rPr>
              <a:t>or </a:t>
            </a:r>
            <a:r>
              <a:rPr lang="en-GB" altLang="en-US" sz="1800" b="0" i="1" dirty="0">
                <a:solidFill>
                  <a:srgbClr val="000000"/>
                </a:solidFill>
                <a:latin typeface="Calibri" panose="020F0502020204030204" pitchFamily="34" charset="0"/>
                <a:cs typeface="Calibri" panose="020F0502020204030204" pitchFamily="34" charset="0"/>
              </a:rPr>
              <a:t>V299L </a:t>
            </a:r>
            <a:r>
              <a:rPr lang="en-GB" altLang="en-US" sz="1800" b="0" dirty="0">
                <a:solidFill>
                  <a:srgbClr val="000000"/>
                </a:solidFill>
                <a:latin typeface="Calibri" panose="020F0502020204030204" pitchFamily="34" charset="0"/>
                <a:cs typeface="Calibri" panose="020F0502020204030204" pitchFamily="34" charset="0"/>
              </a:rPr>
              <a:t>mutation</a:t>
            </a:r>
          </a:p>
          <a:p>
            <a:pPr algn="ctr">
              <a:lnSpc>
                <a:spcPct val="100000"/>
              </a:lnSpc>
              <a:spcBef>
                <a:spcPct val="0"/>
              </a:spcBef>
              <a:spcAft>
                <a:spcPct val="0"/>
              </a:spcAft>
              <a:buClrTx/>
              <a:buNone/>
              <a:defRPr/>
            </a:pPr>
            <a:r>
              <a:rPr lang="en-GB" altLang="en-US" sz="1800" b="0" dirty="0">
                <a:solidFill>
                  <a:srgbClr val="000000"/>
                </a:solidFill>
                <a:latin typeface="Calibri" panose="020F0502020204030204" pitchFamily="34" charset="0"/>
                <a:cs typeface="Calibri" panose="020F0502020204030204" pitchFamily="34" charset="0"/>
              </a:rPr>
              <a:t>(N = 233) </a:t>
            </a:r>
          </a:p>
        </p:txBody>
      </p:sp>
      <p:sp>
        <p:nvSpPr>
          <p:cNvPr id="15" name="TextBox 14">
            <a:extLst>
              <a:ext uri="{FF2B5EF4-FFF2-40B4-BE49-F238E27FC236}">
                <a16:creationId xmlns:a16="http://schemas.microsoft.com/office/drawing/2014/main" id="{3AB2057B-4D47-6844-952B-3BB901FA1131}"/>
              </a:ext>
            </a:extLst>
          </p:cNvPr>
          <p:cNvSpPr txBox="1"/>
          <p:nvPr/>
        </p:nvSpPr>
        <p:spPr bwMode="auto">
          <a:xfrm>
            <a:off x="604675" y="4133308"/>
            <a:ext cx="1101298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ts val="0"/>
              </a:spcBef>
              <a:defRPr/>
            </a:pPr>
            <a:r>
              <a:rPr lang="en-US" sz="1600" b="0" dirty="0">
                <a:solidFill>
                  <a:schemeClr val="bg1"/>
                </a:solidFill>
                <a:latin typeface="Calibri" panose="020F0502020204030204" pitchFamily="34" charset="0"/>
              </a:rPr>
              <a:t>* Per 2013 ELN recommendations. </a:t>
            </a:r>
            <a:r>
              <a:rPr lang="en-US" sz="1600" b="0" baseline="30000" dirty="0">
                <a:solidFill>
                  <a:schemeClr val="bg1"/>
                </a:solidFill>
                <a:latin typeface="Calibri" panose="020F0502020204030204" pitchFamily="34" charset="0"/>
              </a:rPr>
              <a:t>† </a:t>
            </a:r>
            <a:r>
              <a:rPr lang="en-US" sz="1600" b="0" dirty="0">
                <a:solidFill>
                  <a:schemeClr val="bg1"/>
                </a:solidFill>
                <a:latin typeface="Calibri" panose="020F0502020204030204" pitchFamily="34" charset="0"/>
              </a:rPr>
              <a:t>Switch to </a:t>
            </a:r>
            <a:r>
              <a:rPr lang="en-US" sz="1600" b="0" dirty="0" err="1">
                <a:solidFill>
                  <a:schemeClr val="bg1"/>
                </a:solidFill>
                <a:latin typeface="Calibri" panose="020F0502020204030204" pitchFamily="34" charset="0"/>
              </a:rPr>
              <a:t>asciminib</a:t>
            </a:r>
            <a:r>
              <a:rPr lang="en-US" sz="1600" b="0" dirty="0">
                <a:solidFill>
                  <a:schemeClr val="bg1"/>
                </a:solidFill>
                <a:latin typeface="Calibri" panose="020F0502020204030204" pitchFamily="34" charset="0"/>
              </a:rPr>
              <a:t> 40 mg BID allowed for treatment failure.</a:t>
            </a:r>
          </a:p>
        </p:txBody>
      </p:sp>
      <p:sp>
        <p:nvSpPr>
          <p:cNvPr id="16" name="Rectangle 49">
            <a:extLst>
              <a:ext uri="{FF2B5EF4-FFF2-40B4-BE49-F238E27FC236}">
                <a16:creationId xmlns:a16="http://schemas.microsoft.com/office/drawing/2014/main" id="{C6A7A31A-1B13-C84C-963D-B6EE21AB3110}"/>
              </a:ext>
            </a:extLst>
          </p:cNvPr>
          <p:cNvSpPr>
            <a:spLocks noChangeArrowheads="1"/>
          </p:cNvSpPr>
          <p:nvPr/>
        </p:nvSpPr>
        <p:spPr bwMode="auto">
          <a:xfrm>
            <a:off x="5143886" y="3154381"/>
            <a:ext cx="3018357" cy="7249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defTabSz="816353">
              <a:lnSpc>
                <a:spcPct val="100000"/>
              </a:lnSpc>
              <a:spcBef>
                <a:spcPts val="0"/>
              </a:spcBef>
              <a:spcAft>
                <a:spcPts val="0"/>
              </a:spcAft>
              <a:buNone/>
              <a:defRPr/>
            </a:pPr>
            <a:r>
              <a:rPr lang="en-US" altLang="en-US" sz="1800" dirty="0">
                <a:solidFill>
                  <a:prstClr val="white"/>
                </a:solidFill>
                <a:latin typeface="Calibri" panose="020F0502020204030204" pitchFamily="34" charset="0"/>
                <a:cs typeface="Calibri" panose="020F0502020204030204" pitchFamily="34" charset="0"/>
              </a:rPr>
              <a:t>Bosutinib 500 mg QD</a:t>
            </a:r>
            <a:r>
              <a:rPr lang="en-US" altLang="en-US" sz="1800" baseline="30000" dirty="0">
                <a:solidFill>
                  <a:prstClr val="white"/>
                </a:solidFill>
                <a:latin typeface="Calibri" panose="020F0502020204030204" pitchFamily="34" charset="0"/>
                <a:cs typeface="Calibri" panose="020F0502020204030204" pitchFamily="34" charset="0"/>
              </a:rPr>
              <a:t>†</a:t>
            </a:r>
          </a:p>
          <a:p>
            <a:pPr algn="ctr" defTabSz="816353">
              <a:lnSpc>
                <a:spcPct val="100000"/>
              </a:lnSpc>
              <a:spcBef>
                <a:spcPts val="0"/>
              </a:spcBef>
              <a:spcAft>
                <a:spcPts val="0"/>
              </a:spcAft>
              <a:buNone/>
              <a:defRPr/>
            </a:pPr>
            <a:r>
              <a:rPr lang="en-US" altLang="en-US" sz="1800" b="0" dirty="0">
                <a:solidFill>
                  <a:prstClr val="white"/>
                </a:solidFill>
                <a:latin typeface="Calibri" panose="020F0502020204030204" pitchFamily="34" charset="0"/>
                <a:cs typeface="Calibri" panose="020F0502020204030204" pitchFamily="34" charset="0"/>
              </a:rPr>
              <a:t>(n = 76)</a:t>
            </a:r>
          </a:p>
        </p:txBody>
      </p:sp>
      <p:sp>
        <p:nvSpPr>
          <p:cNvPr id="17" name="Line 33">
            <a:extLst>
              <a:ext uri="{FF2B5EF4-FFF2-40B4-BE49-F238E27FC236}">
                <a16:creationId xmlns:a16="http://schemas.microsoft.com/office/drawing/2014/main" id="{6548EB76-EFE2-8949-83CA-E4ED017043D0}"/>
              </a:ext>
            </a:extLst>
          </p:cNvPr>
          <p:cNvSpPr>
            <a:spLocks noChangeShapeType="1"/>
          </p:cNvSpPr>
          <p:nvPr/>
        </p:nvSpPr>
        <p:spPr bwMode="auto">
          <a:xfrm>
            <a:off x="8271077" y="3109024"/>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8" name="Text Box 45">
            <a:extLst>
              <a:ext uri="{FF2B5EF4-FFF2-40B4-BE49-F238E27FC236}">
                <a16:creationId xmlns:a16="http://schemas.microsoft.com/office/drawing/2014/main" id="{A346E1CD-59A6-7A4F-8804-40D81804410F}"/>
              </a:ext>
            </a:extLst>
          </p:cNvPr>
          <p:cNvSpPr txBox="1">
            <a:spLocks noChangeArrowheads="1"/>
          </p:cNvSpPr>
          <p:nvPr/>
        </p:nvSpPr>
        <p:spPr bwMode="auto">
          <a:xfrm>
            <a:off x="8643163" y="2370360"/>
            <a:ext cx="2944161"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en-US"/>
            </a:defPPr>
            <a:lvl1pPr algn="ctr">
              <a:lnSpc>
                <a:spcPct val="100000"/>
              </a:lnSpc>
              <a:buClrTx/>
              <a:buFont typeface="Wingdings" panose="05000000000000000000" pitchFamily="2" charset="2"/>
              <a:buNone/>
              <a:defRPr sz="1800" b="0">
                <a:solidFill>
                  <a:srgbClr val="000000"/>
                </a:solidFill>
                <a:latin typeface="Calibri" panose="020F0502020204030204" pitchFamily="34" charset="0"/>
                <a:cs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r>
              <a:rPr lang="en-US" i="1" dirty="0">
                <a:solidFill>
                  <a:schemeClr val="bg1"/>
                </a:solidFill>
              </a:rPr>
              <a:t>Treatment up to 96 wk after last patient’s first dose or </a:t>
            </a:r>
            <a:br>
              <a:rPr lang="en-US" i="1" dirty="0">
                <a:solidFill>
                  <a:schemeClr val="bg1"/>
                </a:solidFill>
              </a:rPr>
            </a:br>
            <a:r>
              <a:rPr lang="en-US" i="1" dirty="0">
                <a:solidFill>
                  <a:schemeClr val="bg1"/>
                </a:solidFill>
              </a:rPr>
              <a:t>48 wk after last patient switches to </a:t>
            </a:r>
            <a:r>
              <a:rPr lang="en-US" i="1" dirty="0" err="1">
                <a:solidFill>
                  <a:schemeClr val="bg1"/>
                </a:solidFill>
              </a:rPr>
              <a:t>asciminib</a:t>
            </a:r>
            <a:r>
              <a:rPr lang="en-US" i="1" dirty="0">
                <a:solidFill>
                  <a:schemeClr val="bg1"/>
                </a:solidFill>
              </a:rPr>
              <a:t>, whichever is longer</a:t>
            </a:r>
          </a:p>
        </p:txBody>
      </p:sp>
      <p:sp>
        <p:nvSpPr>
          <p:cNvPr id="19" name="Text Box 45">
            <a:extLst>
              <a:ext uri="{FF2B5EF4-FFF2-40B4-BE49-F238E27FC236}">
                <a16:creationId xmlns:a16="http://schemas.microsoft.com/office/drawing/2014/main" id="{2EAA56E0-CABD-2D44-869D-DF80DD4E86BE}"/>
              </a:ext>
            </a:extLst>
          </p:cNvPr>
          <p:cNvSpPr txBox="1">
            <a:spLocks noChangeArrowheads="1"/>
          </p:cNvSpPr>
          <p:nvPr/>
        </p:nvSpPr>
        <p:spPr bwMode="auto">
          <a:xfrm>
            <a:off x="3187143" y="1981234"/>
            <a:ext cx="281725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GB" altLang="en-US" sz="1600" b="0" i="1" dirty="0">
                <a:solidFill>
                  <a:srgbClr val="000000"/>
                </a:solidFill>
                <a:latin typeface="Calibri" panose="020F0502020204030204" pitchFamily="34" charset="0"/>
                <a:cs typeface="Calibri" panose="020F0502020204030204" pitchFamily="34" charset="0"/>
              </a:rPr>
              <a:t>Stratified by MCyR vs no MCyR </a:t>
            </a:r>
          </a:p>
        </p:txBody>
      </p:sp>
      <p:sp>
        <p:nvSpPr>
          <p:cNvPr id="20" name="Line 53">
            <a:extLst>
              <a:ext uri="{FF2B5EF4-FFF2-40B4-BE49-F238E27FC236}">
                <a16:creationId xmlns:a16="http://schemas.microsoft.com/office/drawing/2014/main" id="{3CAC505A-3074-8F40-AE57-5DBE6D6D8D89}"/>
              </a:ext>
            </a:extLst>
          </p:cNvPr>
          <p:cNvSpPr>
            <a:spLocks noChangeShapeType="1"/>
          </p:cNvSpPr>
          <p:nvPr/>
        </p:nvSpPr>
        <p:spPr bwMode="auto">
          <a:xfrm>
            <a:off x="4364846" y="326814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21" name="Line 54">
            <a:extLst>
              <a:ext uri="{FF2B5EF4-FFF2-40B4-BE49-F238E27FC236}">
                <a16:creationId xmlns:a16="http://schemas.microsoft.com/office/drawing/2014/main" id="{123DA81B-BABB-4345-8EDA-D00D3399CBCF}"/>
              </a:ext>
            </a:extLst>
          </p:cNvPr>
          <p:cNvSpPr>
            <a:spLocks noChangeShapeType="1"/>
          </p:cNvSpPr>
          <p:nvPr/>
        </p:nvSpPr>
        <p:spPr bwMode="auto">
          <a:xfrm flipV="1">
            <a:off x="4372986" y="2649389"/>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22" name="Line 33">
            <a:extLst>
              <a:ext uri="{FF2B5EF4-FFF2-40B4-BE49-F238E27FC236}">
                <a16:creationId xmlns:a16="http://schemas.microsoft.com/office/drawing/2014/main" id="{F0D23893-3AD5-0A47-9089-D76451D6AB64}"/>
              </a:ext>
            </a:extLst>
          </p:cNvPr>
          <p:cNvSpPr>
            <a:spLocks noChangeShapeType="1"/>
          </p:cNvSpPr>
          <p:nvPr/>
        </p:nvSpPr>
        <p:spPr bwMode="auto">
          <a:xfrm rot="5400000">
            <a:off x="4412893" y="2532482"/>
            <a:ext cx="365754"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23" name="Text Box 15">
            <a:extLst>
              <a:ext uri="{FF2B5EF4-FFF2-40B4-BE49-F238E27FC236}">
                <a16:creationId xmlns:a16="http://schemas.microsoft.com/office/drawing/2014/main" id="{20C763D5-2E3C-4840-A56B-159C9DD2321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Hochhaus. Leukemia. 2023;37:617.</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4641943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ASCEMBL: Response Rates</a:t>
            </a:r>
            <a:endParaRPr lang="en-US" altLang="en-US" dirty="0"/>
          </a:p>
        </p:txBody>
      </p:sp>
      <p:graphicFrame>
        <p:nvGraphicFramePr>
          <p:cNvPr id="11" name="Group 3">
            <a:extLst>
              <a:ext uri="{FF2B5EF4-FFF2-40B4-BE49-F238E27FC236}">
                <a16:creationId xmlns:a16="http://schemas.microsoft.com/office/drawing/2014/main" id="{DD5340C4-98A3-054B-A620-9F358EAFA5D5}"/>
              </a:ext>
            </a:extLst>
          </p:cNvPr>
          <p:cNvGraphicFramePr>
            <a:graphicFrameLocks/>
          </p:cNvGraphicFramePr>
          <p:nvPr>
            <p:extLst>
              <p:ext uri="{D42A27DB-BD31-4B8C-83A1-F6EECF244321}">
                <p14:modId xmlns:p14="http://schemas.microsoft.com/office/powerpoint/2010/main" val="2556125449"/>
              </p:ext>
            </p:extLst>
          </p:nvPr>
        </p:nvGraphicFramePr>
        <p:xfrm>
          <a:off x="727076" y="1595672"/>
          <a:ext cx="10736268" cy="2316544"/>
        </p:xfrm>
        <a:graphic>
          <a:graphicData uri="http://schemas.openxmlformats.org/drawingml/2006/table">
            <a:tbl>
              <a:tblPr/>
              <a:tblGrid>
                <a:gridCol w="2481235">
                  <a:extLst>
                    <a:ext uri="{9D8B030D-6E8A-4147-A177-3AD203B41FA5}">
                      <a16:colId xmlns:a16="http://schemas.microsoft.com/office/drawing/2014/main" val="20000"/>
                    </a:ext>
                  </a:extLst>
                </a:gridCol>
                <a:gridCol w="2331877">
                  <a:extLst>
                    <a:ext uri="{9D8B030D-6E8A-4147-A177-3AD203B41FA5}">
                      <a16:colId xmlns:a16="http://schemas.microsoft.com/office/drawing/2014/main" val="20001"/>
                    </a:ext>
                  </a:extLst>
                </a:gridCol>
                <a:gridCol w="2183803">
                  <a:extLst>
                    <a:ext uri="{9D8B030D-6E8A-4147-A177-3AD203B41FA5}">
                      <a16:colId xmlns:a16="http://schemas.microsoft.com/office/drawing/2014/main" val="20003"/>
                    </a:ext>
                  </a:extLst>
                </a:gridCol>
                <a:gridCol w="3739353">
                  <a:extLst>
                    <a:ext uri="{9D8B030D-6E8A-4147-A177-3AD203B41FA5}">
                      <a16:colId xmlns:a16="http://schemas.microsoft.com/office/drawing/2014/main" val="20002"/>
                    </a:ext>
                  </a:extLst>
                </a:gridCol>
              </a:tblGrid>
              <a:tr h="2891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Asciminib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Bosutinib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Common Treatment Difference,*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MMR at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Wk</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48</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If used third 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If used fourth 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If used ≥ fifth 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41.5 (n/N = 34/82)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36.4 (n/N = 16/44)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29.0 (n/N = 9/31)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30.0 (n/N = 9/30)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 (n/N = 3/29)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(n/N = 0/17)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21.7 (10.5-32.9)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r>
                        <a:rPr lang="en-US" sz="1600" b="1" baseline="30000" dirty="0">
                          <a:solidFill>
                            <a:schemeClr val="tx1"/>
                          </a:solidFill>
                          <a:latin typeface="Calibri"/>
                          <a:cs typeface="Calibri"/>
                        </a:rPr>
                        <a:t>† </a:t>
                      </a:r>
                      <a:r>
                        <a:rPr kumimoji="0" lang="en-US" sz="1600" b="1" i="0" u="none" strike="noStrike" cap="none" normalizeH="0" baseline="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Asciminib (n = 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Bosutinib (n =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Treatment Difference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633276085"/>
                  </a:ext>
                </a:extLst>
              </a:tr>
              <a:tr h="1673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BCR:ABL1</a:t>
                      </a:r>
                      <a:r>
                        <a:rPr kumimoji="0" lang="en-US" sz="1600" b="0" i="1" u="none" strike="noStrike" cap="none" normalizeH="0" baseline="30000" dirty="0">
                          <a:ln>
                            <a:noFill/>
                          </a:ln>
                          <a:solidFill>
                            <a:schemeClr val="bg2">
                              <a:lumMod val="10000"/>
                            </a:schemeClr>
                          </a:solidFill>
                          <a:effectLst/>
                          <a:latin typeface="Calibri" panose="020F0502020204030204" pitchFamily="34" charset="0"/>
                        </a:rPr>
                        <a:t>IS</a:t>
                      </a:r>
                      <a:r>
                        <a:rPr kumimoji="0" lang="en-US" sz="1600" b="0" i="1" u="none" strike="noStrike" cap="none" normalizeH="0" baseline="0" dirty="0">
                          <a:ln>
                            <a:noFill/>
                          </a:ln>
                          <a:solidFill>
                            <a:schemeClr val="bg2">
                              <a:lumMod val="10000"/>
                            </a:schemeClr>
                          </a:solidFill>
                          <a:effectLst/>
                          <a:latin typeface="Calibri" panose="020F0502020204030204" pitchFamily="34" charset="0"/>
                        </a:rPr>
                        <a: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27073650"/>
                  </a:ext>
                </a:extLst>
              </a:tr>
            </a:tbl>
          </a:graphicData>
        </a:graphic>
      </p:graphicFrame>
      <p:sp>
        <p:nvSpPr>
          <p:cNvPr id="12" name="Rectangle 11">
            <a:extLst>
              <a:ext uri="{FF2B5EF4-FFF2-40B4-BE49-F238E27FC236}">
                <a16:creationId xmlns:a16="http://schemas.microsoft.com/office/drawing/2014/main" id="{F1BCC634-8714-DA49-BB48-7BEF84EC54DA}"/>
              </a:ext>
            </a:extLst>
          </p:cNvPr>
          <p:cNvSpPr/>
          <p:nvPr/>
        </p:nvSpPr>
        <p:spPr>
          <a:xfrm>
            <a:off x="677848" y="3898955"/>
            <a:ext cx="9589508" cy="307777"/>
          </a:xfrm>
          <a:prstGeom prst="rect">
            <a:avLst/>
          </a:prstGeom>
        </p:spPr>
        <p:txBody>
          <a:bodyPr wrap="square">
            <a:spAutoFit/>
          </a:bodyPr>
          <a:lstStyle/>
          <a:p>
            <a:r>
              <a:rPr lang="en-US" sz="1400" b="0" dirty="0">
                <a:solidFill>
                  <a:srgbClr val="000000"/>
                </a:solidFill>
                <a:latin typeface="Calibri"/>
                <a:cs typeface="Calibri"/>
              </a:rPr>
              <a:t>*Adjusted for MCyR status at baseline. </a:t>
            </a:r>
            <a:r>
              <a:rPr lang="en-US" sz="1400" b="0" baseline="30000" dirty="0">
                <a:solidFill>
                  <a:srgbClr val="000000"/>
                </a:solidFill>
                <a:latin typeface="Calibri"/>
                <a:cs typeface="Calibri"/>
              </a:rPr>
              <a:t>†</a:t>
            </a:r>
            <a:r>
              <a:rPr lang="en-US" sz="1400" b="0" dirty="0">
                <a:solidFill>
                  <a:srgbClr val="000000"/>
                </a:solidFill>
                <a:latin typeface="Calibri"/>
                <a:cs typeface="Calibri"/>
              </a:rPr>
              <a:t>Based on patients without this level of response at baseline. </a:t>
            </a:r>
          </a:p>
        </p:txBody>
      </p:sp>
      <p:graphicFrame>
        <p:nvGraphicFramePr>
          <p:cNvPr id="13" name="Group 3">
            <a:extLst>
              <a:ext uri="{FF2B5EF4-FFF2-40B4-BE49-F238E27FC236}">
                <a16:creationId xmlns:a16="http://schemas.microsoft.com/office/drawing/2014/main" id="{BDBBF71D-AE21-DD48-BF78-914A1C614990}"/>
              </a:ext>
            </a:extLst>
          </p:cNvPr>
          <p:cNvGraphicFramePr>
            <a:graphicFrameLocks/>
          </p:cNvGraphicFramePr>
          <p:nvPr>
            <p:extLst>
              <p:ext uri="{D42A27DB-BD31-4B8C-83A1-F6EECF244321}">
                <p14:modId xmlns:p14="http://schemas.microsoft.com/office/powerpoint/2010/main" val="4256879776"/>
              </p:ext>
            </p:extLst>
          </p:nvPr>
        </p:nvGraphicFramePr>
        <p:xfrm>
          <a:off x="720578" y="4284397"/>
          <a:ext cx="10761809" cy="1739092"/>
        </p:xfrm>
        <a:graphic>
          <a:graphicData uri="http://schemas.openxmlformats.org/drawingml/2006/table">
            <a:tbl>
              <a:tblPr/>
              <a:tblGrid>
                <a:gridCol w="5941449">
                  <a:extLst>
                    <a:ext uri="{9D8B030D-6E8A-4147-A177-3AD203B41FA5}">
                      <a16:colId xmlns:a16="http://schemas.microsoft.com/office/drawing/2014/main" val="20000"/>
                    </a:ext>
                  </a:extLst>
                </a:gridCol>
                <a:gridCol w="2500134">
                  <a:extLst>
                    <a:ext uri="{9D8B030D-6E8A-4147-A177-3AD203B41FA5}">
                      <a16:colId xmlns:a16="http://schemas.microsoft.com/office/drawing/2014/main" val="20001"/>
                    </a:ext>
                  </a:extLst>
                </a:gridCol>
                <a:gridCol w="2320226">
                  <a:extLst>
                    <a:ext uri="{9D8B030D-6E8A-4147-A177-3AD203B41FA5}">
                      <a16:colId xmlns:a16="http://schemas.microsoft.com/office/drawing/2014/main" val="20002"/>
                    </a:ext>
                  </a:extLst>
                </a:gridCol>
              </a:tblGrid>
              <a:tr h="3979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Asciminib (n =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Bosutinib (n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Cumulative incidence of MMR at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Wk</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96, %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68014473"/>
                  </a:ext>
                </a:extLst>
              </a:tr>
              <a:tr h="22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Probability of maintaining MMR for ≥72 wk,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96.7 (87.4-99.2)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94.6 (86.2-97.9)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2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Maintained MMR at last assessment,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2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Cumulative incidence of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BCR:ABL1</a:t>
                      </a:r>
                      <a:r>
                        <a:rPr kumimoji="0" lang="en-US" sz="1600" b="0" i="1" u="none" strike="noStrike" cap="none" normalizeH="0" baseline="30000" dirty="0">
                          <a:ln>
                            <a:noFill/>
                          </a:ln>
                          <a:solidFill>
                            <a:schemeClr val="bg2">
                              <a:lumMod val="10000"/>
                            </a:schemeClr>
                          </a:solidFill>
                          <a:effectLst/>
                          <a:latin typeface="Calibri" panose="020F0502020204030204" pitchFamily="34" charset="0"/>
                        </a:rPr>
                        <a:t>IS</a:t>
                      </a:r>
                      <a:r>
                        <a:rPr kumimoji="0" lang="en-US" sz="1600" b="0" i="1" u="none" strike="noStrike" cap="none" normalizeH="0" baseline="0" dirty="0">
                          <a:ln>
                            <a:noFill/>
                          </a:ln>
                          <a:solidFill>
                            <a:schemeClr val="bg2">
                              <a:lumMod val="10000"/>
                            </a:schemeClr>
                          </a:solidFill>
                          <a:effectLst/>
                          <a:latin typeface="Calibri" panose="020F0502020204030204" pitchFamily="34" charset="0"/>
                        </a:rPr>
                        <a:t> ≤1%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at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Wk</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96, %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84977479"/>
                  </a:ext>
                </a:extLst>
              </a:tr>
            </a:tbl>
          </a:graphicData>
        </a:graphic>
      </p:graphicFrame>
      <p:sp>
        <p:nvSpPr>
          <p:cNvPr id="14" name="Text Box 15">
            <a:extLst>
              <a:ext uri="{FF2B5EF4-FFF2-40B4-BE49-F238E27FC236}">
                <a16:creationId xmlns:a16="http://schemas.microsoft.com/office/drawing/2014/main" id="{A9498D89-5501-7347-9EA9-D0C8077BA375}"/>
              </a:ext>
            </a:extLst>
          </p:cNvPr>
          <p:cNvSpPr txBox="1">
            <a:spLocks noChangeArrowheads="1"/>
          </p:cNvSpPr>
          <p:nvPr/>
        </p:nvSpPr>
        <p:spPr bwMode="auto">
          <a:xfrm>
            <a:off x="412751" y="63698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Hochhaus. Leukemia. 2023;37:617.</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2531208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Leukemia!</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200" dirty="0">
                <a:solidFill>
                  <a:srgbClr val="E1471D"/>
                </a:solidFill>
              </a:rPr>
              <a:t>CME-certified text module </a:t>
            </a:r>
            <a:r>
              <a:rPr lang="en-US" sz="2200" b="0" dirty="0"/>
              <a:t>on CML with expert faculty commentary on optimal patient management</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LN0002">
    <a:dk1>
      <a:srgbClr val="000000"/>
    </a:dk1>
    <a:lt1>
      <a:sysClr val="window" lastClr="FFFFFF"/>
    </a:lt1>
    <a:dk2>
      <a:srgbClr val="454347"/>
    </a:dk2>
    <a:lt2>
      <a:srgbClr val="D8D9DB"/>
    </a:lt2>
    <a:accent1>
      <a:srgbClr val="E60004"/>
    </a:accent1>
    <a:accent2>
      <a:srgbClr val="000000"/>
    </a:accent2>
    <a:accent3>
      <a:srgbClr val="808284"/>
    </a:accent3>
    <a:accent4>
      <a:srgbClr val="454347"/>
    </a:accent4>
    <a:accent5>
      <a:srgbClr val="730002"/>
    </a:accent5>
    <a:accent6>
      <a:srgbClr val="D8D9DB"/>
    </a:accent6>
    <a:hlink>
      <a:srgbClr val="E60004"/>
    </a:hlink>
    <a:folHlink>
      <a:srgbClr val="80828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05B9E6BAC5EF548ADC38D5C67786CBE" ma:contentTypeVersion="10" ma:contentTypeDescription="Create a new document." ma:contentTypeScope="" ma:versionID="aa561fff83d95f424b7a76888e5b684e">
  <xsd:schema xmlns:xsd="http://www.w3.org/2001/XMLSchema" xmlns:xs="http://www.w3.org/2001/XMLSchema" xmlns:p="http://schemas.microsoft.com/office/2006/metadata/properties" xmlns:ns2="49e38c68-91f1-429e-b9f2-6d31bed005ec" xmlns:ns3="22fd6914-46d4-4c7e-bbad-46e82841b69d" targetNamespace="http://schemas.microsoft.com/office/2006/metadata/properties" ma:root="true" ma:fieldsID="5b0289554ffb526b972d15f78c9cfe20" ns2:_="" ns3:_="">
    <xsd:import namespace="49e38c68-91f1-429e-b9f2-6d31bed005ec"/>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e38c68-91f1-429e-b9f2-6d31bed005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49e38c68-91f1-429e-b9f2-6d31bed005ec">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A13DA849-15E6-4F5A-9BDE-B54EA920AF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e38c68-91f1-429e-b9f2-6d31bed005ec"/>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51AD7D5-0897-46D3-9742-0B05EEFE7D61}">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49e38c68-91f1-429e-b9f2-6d31bed005ec"/>
    <ds:schemaRef ds:uri="http://purl.org/dc/terms/"/>
    <ds:schemaRef ds:uri="22fd6914-46d4-4c7e-bbad-46e82841b69d"/>
    <ds:schemaRef ds:uri="http://schemas.microsoft.com/office/infopath/2007/PartnerControls"/>
    <ds:schemaRef ds:uri="http://schemas.microsoft.com/office/2006/metadata/properties"/>
    <ds:schemaRef ds:uri="http://purl.org/dc/elements/1.1/"/>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40743</TotalTime>
  <Words>7550</Words>
  <Application>Microsoft Office PowerPoint</Application>
  <PresentationFormat>Widescreen</PresentationFormat>
  <Paragraphs>1400</Paragraphs>
  <Slides>40</Slides>
  <Notes>39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-apple-system</vt:lpstr>
      <vt:lpstr>Arial</vt:lpstr>
      <vt:lpstr>Calibri</vt:lpstr>
      <vt:lpstr>Times</vt:lpstr>
      <vt:lpstr>Wingdings</vt:lpstr>
      <vt:lpstr>2022_CCO_Template</vt:lpstr>
      <vt:lpstr>Chronic Myeloid Leukemia: Optimizing Use of TKIs to Individualize Treatment Across the Disease Spectrum</vt:lpstr>
      <vt:lpstr>About These Slides</vt:lpstr>
      <vt:lpstr>Faculty</vt:lpstr>
      <vt:lpstr>Learning Objectives At the conclusion of this activity, learners should be able to:​</vt:lpstr>
      <vt:lpstr>Approved BCR::ABL Targeted Therapy for CML in Adults</vt:lpstr>
      <vt:lpstr>Factors to Consider in CML Treatment Selection</vt:lpstr>
      <vt:lpstr>Prognostic Scoring Systems for CP-CML</vt:lpstr>
      <vt:lpstr>IRIS 10-Yr Follow-up: Imatinib vs Interferon + Cytarabine in Newly Diagnosed CML in Chronic Phase</vt:lpstr>
      <vt:lpstr>ENESTnd 10-Yr Update: Cumulative Incidence of MMR in CP-CML With Nilotinib vs Imatinib</vt:lpstr>
      <vt:lpstr>DASISION 5-Yr Update: MMR and MR Outcomes  With Dasatinib vs Imatinib in Newly Diagnosed CP-CML</vt:lpstr>
      <vt:lpstr>BFORE 5-Yr Update: MMR and MR Outcomes  With Bosutinib vs Imatinib in Newly Diagnosed CP-CML</vt:lpstr>
      <vt:lpstr>ASC4FIRST 48-Wk Update: Asciminib vs Investigator-Selected TKI in Newly Diagnosed Chronic Phase CML</vt:lpstr>
      <vt:lpstr>ASC4FIRST: Molecular Responses  With Asciminib vs IS-TKIs</vt:lpstr>
      <vt:lpstr>Select Trials of TKI Discontinuation at First Line</vt:lpstr>
      <vt:lpstr>Discontinuing TKIs: Criteria and Monitoring</vt:lpstr>
      <vt:lpstr>Individualizing Targeted Therapy in Patients With CML With Specific History or Comorbidities</vt:lpstr>
      <vt:lpstr>Current CML Monitoring Recommendations</vt:lpstr>
      <vt:lpstr>Molecular Monitoring Techniques and Interlaboratory Standardization</vt:lpstr>
      <vt:lpstr>Toxicity Spectrum of BCR::ABL1 Inhibitors in Adults</vt:lpstr>
      <vt:lpstr>Select Clinically Relevant AE with TKIs and STAMP Inhibitor in CML</vt:lpstr>
      <vt:lpstr>Management of Treatment Intolerance in CML</vt:lpstr>
      <vt:lpstr>Trials With TKI Dose Reduction or Intermittent Dosing</vt:lpstr>
      <vt:lpstr>Prognostic Implications of Select Cytogenetic  and Molecular Responses</vt:lpstr>
      <vt:lpstr>DASCERN: Change to Dasatinib Following Suboptimal Response to Imatinib at 3 Mo</vt:lpstr>
      <vt:lpstr>DASCERN 5-Yr Results: MMR and MR Outcomes with Dasatinib vs Imatinib </vt:lpstr>
      <vt:lpstr>Predictors of Long-term Outcome to 2nd Generation TKIs in Patients With CML</vt:lpstr>
      <vt:lpstr>When to Consider Changing Therapy in CML</vt:lpstr>
      <vt:lpstr>ASC4MORE 96-Wk Follow-Up: Asciminib Add-On + Imatinib vs Imatinib vs Nilotinib</vt:lpstr>
      <vt:lpstr>BCR::ABL1 Mutations That Eliminate Certain Treatment Options</vt:lpstr>
      <vt:lpstr>Response, PFS With Second-Generation TKIs  in Imatinib-Resistant CP-CML</vt:lpstr>
      <vt:lpstr>Treatment of TKI Resistant CML </vt:lpstr>
      <vt:lpstr>PACE Final (5-Yr) Results: Response to Ponatinib in Patients With CML Resistant to ≥1 TKI</vt:lpstr>
      <vt:lpstr>The OPTIC Approach: Efficacy and Safety of Ponatinib</vt:lpstr>
      <vt:lpstr>OPTIC: Overall Safety and Efficacy by Starting Dose</vt:lpstr>
      <vt:lpstr>OPTIC 4-Yr Update: Ponatinib Dose-Reduction Study</vt:lpstr>
      <vt:lpstr>Phase I Study of Asciminib in Previously Treated CML With T315I Mutation</vt:lpstr>
      <vt:lpstr>Comparative Efficacy of Third-line TKI Therapy for Achieving CCyR in CML</vt:lpstr>
      <vt:lpstr>ASCEMBL: Asciminib vs Bosutinib for Previously Treated Chronic-Phase CML</vt:lpstr>
      <vt:lpstr>ASCEMBL: Response Rates</vt:lpstr>
      <vt:lpstr>Go Online for More CCO  Coverage of Leukemia!</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Chronic Myeloid Leukemia: Optimizing Use of TKIs to Individualize Treatment Across the Disease Spectrum</dc:title>
  <dc:creator>Preferred User</dc:creator>
  <cp:lastModifiedBy>Valerie Wenzel</cp:lastModifiedBy>
  <cp:revision>831</cp:revision>
  <cp:lastPrinted>2016-09-26T20:21:49Z</cp:lastPrinted>
  <dcterms:created xsi:type="dcterms:W3CDTF">2005-05-27T15:08:01Z</dcterms:created>
  <dcterms:modified xsi:type="dcterms:W3CDTF">2024-08-12T16:51:07Z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cc2250bc-09fd-4f2e-baf5-f1077e7bff60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0x010100405B9E6BAC5EF548ADC38D5C67786CBE</vt:lpwstr>
  </property>
  <property fmtid="{D5CDD505-2E9C-101B-9397-08002B2CF9AE}" pid="9" name="MediaServiceImageTags">
    <vt:lpwstr/>
  </property>
</Properties>
</file>