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562" r:id="rId5"/>
    <p:sldId id="558" r:id="rId6"/>
    <p:sldId id="559" r:id="rId7"/>
    <p:sldId id="566" r:id="rId8"/>
    <p:sldId id="548" r:id="rId9"/>
    <p:sldId id="549" r:id="rId10"/>
    <p:sldId id="565" r:id="rId11"/>
    <p:sldId id="552" r:id="rId12"/>
    <p:sldId id="5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Gordon Kelley" initials="GK" lastIdx="8" clrIdx="7">
    <p:extLst>
      <p:ext uri="{19B8F6BF-5375-455C-9EA6-DF929625EA0E}">
        <p15:presenceInfo xmlns:p15="http://schemas.microsoft.com/office/powerpoint/2012/main" userId="S::gkelley@clinicaloptions.com::7e3d11cf-7436-4611-80d7-51121a63678e" providerId="AD"/>
      </p:ext>
    </p:extLst>
  </p:cmAuthor>
  <p:cmAuthor id="2" name="Megan Capel" initials="MC" lastIdx="6" clrIdx="1"/>
  <p:cmAuthor id="9" name="Hillary Tunggal" initials="HT" lastIdx="12" clrIdx="8">
    <p:extLst>
      <p:ext uri="{19B8F6BF-5375-455C-9EA6-DF929625EA0E}">
        <p15:presenceInfo xmlns:p15="http://schemas.microsoft.com/office/powerpoint/2012/main" userId="S::htunggal@cealliance.com::ad64bda3-5530-4833-84b4-5d3ed1bf5c1c"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Ryan Topping" initials="RT" lastIdx="1" clrIdx="9">
    <p:extLst>
      <p:ext uri="{19B8F6BF-5375-455C-9EA6-DF929625EA0E}">
        <p15:presenceInfo xmlns:p15="http://schemas.microsoft.com/office/powerpoint/2012/main" userId="Ryan Topping" providerId="None"/>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11" name="Christy Seals" initials="CS" lastIdx="2" clrIdx="10">
    <p:extLst>
      <p:ext uri="{19B8F6BF-5375-455C-9EA6-DF929625EA0E}">
        <p15:presenceInfo xmlns:p15="http://schemas.microsoft.com/office/powerpoint/2012/main" userId="S::cseals@clinicaloptions.com::0852e532-1f9e-4bbf-9b56-be19a9543a31" providerId="AD"/>
      </p:ext>
    </p:extLst>
  </p:cmAuthor>
  <p:cmAuthor id="5" name=" " initials="MAC" lastIdx="10" clrIdx="4"/>
  <p:cmAuthor id="12" name="Dussadee Royal" initials="DR" lastIdx="1" clrIdx="11">
    <p:extLst>
      <p:ext uri="{19B8F6BF-5375-455C-9EA6-DF929625EA0E}">
        <p15:presenceInfo xmlns:p15="http://schemas.microsoft.com/office/powerpoint/2012/main" userId="S::droyal@clinicaloptions.com::51beead8-6fa0-4b98-aeba-37044af35e17" providerId="AD"/>
      </p:ext>
    </p:extLst>
  </p:cmAuthor>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09383C-C60F-49FD-9C7F-CF5F33FCAAAE}" v="114" dt="2024-06-06T18:54:00.569"/>
    <p1510:client id="{35AD6420-09FC-4ED9-8BBD-C4A40A0CFA3C}" v="45" dt="2024-06-06T17:47:17.600"/>
    <p1510:client id="{9A278BFC-B317-4D8E-B9AF-F5C20FEFAF2B}" v="1" dt="2024-06-06T00:40:33.223"/>
    <p1510:client id="{B62AC2C5-6256-44B0-AD36-2AA0DEBBA089}" v="74" dt="2024-06-06T19:44:12.1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86885" autoAdjust="0"/>
  </p:normalViewPr>
  <p:slideViewPr>
    <p:cSldViewPr snapToGrid="0">
      <p:cViewPr varScale="1">
        <p:scale>
          <a:sx n="86" d="100"/>
          <a:sy n="86" d="100"/>
        </p:scale>
        <p:origin x="326"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4083020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ALL, acute lymphoblastic leukemia; B-ALL, B-cell acute lymphoblastic leukemia; obe-cel, obecabtagene autoleucel; R/R, relapsed/refractory.</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1453425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 acute lymphoblastic leukemia; B-ALL, B-cell acute lymphoblastic leukemia; BM, bone marrow; CR, complete response; CRS, cytokine-release syndrome; DoR, duration of response; ECOG, </a:t>
            </a:r>
            <a:r>
              <a:rPr lang="en-US" b="0" i="1"/>
              <a:t>Eastern </a:t>
            </a:r>
            <a:r>
              <a:rPr lang="en-US" b="0" i="1" dirty="0"/>
              <a:t>Cooperative Oncology Group; EMD, extramedullary disease; ICANS, immune effector cell</a:t>
            </a:r>
            <a:r>
              <a:rPr lang="en-US" b="0" i="1" dirty="0">
                <a:latin typeface="Calibri" panose="020F0502020204030204" pitchFamily="34" charset="0"/>
                <a:cs typeface="Calibri" panose="020F0502020204030204" pitchFamily="34" charset="0"/>
              </a:rPr>
              <a:t>–</a:t>
            </a:r>
            <a:r>
              <a:rPr lang="en-US" b="0" i="1" dirty="0"/>
              <a:t>associated neurotoxicity syndrome; MRD, measurable residual disease; ORR, overall response rate; OS, overall survival; Ph, Philadelphia chromosome; PFS, progression-free survival; PS, performance status; R/R, relapsed/refractory;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7862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BM bone marrow; EMD, extramedullary disease; Ph, Philadelphia chromosome; SCT, stem cell transplant.</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2214947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CRi, complete response with incomplete hematologic recovery; EFS, event-free survival; MRD, measurable residual disease; NE, not estimable; OS, overall survival; SCT, stem cell transplant.</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379302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NE, not estimable.</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505511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B-ALL, B-cell acute lymphoblastic leukemia; EFS, event-free survival; obe-cel, obecabtagene autoleucel; OS, overall survival; R/R, relapsed/refractory; SCT, stem cell transplant.</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3736265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FELIX: Phase Ib/II Study of </a:t>
            </a:r>
            <a:br>
              <a:rPr lang="en-US" altLang="en-US" sz="4000" dirty="0"/>
            </a:br>
            <a:r>
              <a:rPr lang="en-US" altLang="en-US" sz="4000" dirty="0"/>
              <a:t>Obecabtagene Autoleucel in Adults </a:t>
            </a:r>
            <a:br>
              <a:rPr lang="en-US" altLang="en-US" sz="4000" dirty="0"/>
            </a:br>
            <a:r>
              <a:rPr lang="en-US" altLang="en-US" sz="4000" dirty="0"/>
              <a:t>With Relapsed/Refractory B-Cell ALL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a:t>
            </a:r>
            <a:r>
              <a:rPr kumimoji="0" lang="en-US" sz="2200" b="1" i="0" u="none" strike="noStrike" kern="0" cap="none" spc="0" normalizeH="0" baseline="0" noProof="0">
                <a:ln>
                  <a:noFill/>
                </a:ln>
                <a:solidFill>
                  <a:srgbClr val="455560"/>
                </a:solidFill>
                <a:effectLst/>
                <a:uLnTx/>
                <a:uFillTx/>
                <a:latin typeface="Calibri"/>
                <a:ea typeface="+mn-ea"/>
                <a:cs typeface="Calibri"/>
              </a:rPr>
              <a:t>Conference Coverage</a:t>
            </a:r>
            <a:r>
              <a:rPr kumimoji="0" lang="en-US" sz="2200" b="1" i="0" u="none" strike="noStrike" kern="0" cap="none" spc="0" normalizeH="0" baseline="0" noProof="0" dirty="0">
                <a:ln>
                  <a:noFill/>
                </a:ln>
                <a:solidFill>
                  <a:srgbClr val="455560"/>
                </a:solidFill>
                <a:effectLst/>
                <a:uLnTx/>
                <a:uFillTx/>
                <a:latin typeface="Calibri"/>
                <a:ea typeface="+mn-ea"/>
                <a:cs typeface="Calibri"/>
              </a:rPr>
              <a:t>*</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FELIX: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21514"/>
            <a:ext cx="10877529" cy="4650686"/>
          </a:xfrm>
        </p:spPr>
        <p:txBody>
          <a:bodyPr/>
          <a:lstStyle/>
          <a:p>
            <a:pPr>
              <a:spcBef>
                <a:spcPts val="600"/>
              </a:spcBef>
            </a:pPr>
            <a:r>
              <a:rPr lang="en-US" altLang="en-US" sz="2200" dirty="0"/>
              <a:t>~15% of patients with ALL are adults (generally older than 50 yr of age), and </a:t>
            </a:r>
            <a:br>
              <a:rPr lang="en-US" altLang="en-US" sz="2200" dirty="0"/>
            </a:br>
            <a:r>
              <a:rPr lang="en-US" altLang="en-US" sz="2200" dirty="0"/>
              <a:t>85% are children younger than 15 yr of age</a:t>
            </a:r>
            <a:r>
              <a:rPr lang="en-US" altLang="en-US" sz="2200" baseline="30000" dirty="0"/>
              <a:t>1</a:t>
            </a:r>
            <a:endParaRPr lang="en-US" altLang="en-US" sz="2200" dirty="0"/>
          </a:p>
          <a:p>
            <a:pPr lvl="1">
              <a:spcBef>
                <a:spcPts val="600"/>
              </a:spcBef>
            </a:pPr>
            <a:r>
              <a:rPr lang="en-US" altLang="en-US" sz="2200" dirty="0"/>
              <a:t>In adults with ALL, 75% of cases are B-ALL, which has widespread bone marrow </a:t>
            </a:r>
            <a:br>
              <a:rPr lang="en-US" altLang="en-US" sz="2200" dirty="0"/>
            </a:br>
            <a:r>
              <a:rPr lang="en-US" altLang="en-US" sz="2200" dirty="0"/>
              <a:t>and blood involvement</a:t>
            </a:r>
          </a:p>
          <a:p>
            <a:pPr lvl="1">
              <a:spcBef>
                <a:spcPts val="600"/>
              </a:spcBef>
            </a:pPr>
            <a:r>
              <a:rPr lang="en-US" altLang="en-US" sz="2200" dirty="0"/>
              <a:t>Adults with ALL tend to have more high-risk chromosome abnormalities and </a:t>
            </a:r>
            <a:br>
              <a:rPr lang="en-US" altLang="en-US" sz="2200" dirty="0"/>
            </a:br>
            <a:r>
              <a:rPr lang="en-US" altLang="en-US" sz="2200" dirty="0"/>
              <a:t>lower incidence of good-prognosis genetic abnormalities</a:t>
            </a:r>
          </a:p>
          <a:p>
            <a:pPr>
              <a:spcBef>
                <a:spcPts val="600"/>
              </a:spcBef>
            </a:pPr>
            <a:r>
              <a:rPr lang="en-US" altLang="en-US" sz="2200" dirty="0"/>
              <a:t>Obe-cel: novel, fast off-rate CD19-targeted CAR T-cell therapy</a:t>
            </a:r>
            <a:r>
              <a:rPr lang="en-US" altLang="en-US" sz="2200" baseline="30000" dirty="0"/>
              <a:t>2</a:t>
            </a:r>
          </a:p>
          <a:p>
            <a:pPr lvl="1">
              <a:spcBef>
                <a:spcPts val="600"/>
              </a:spcBef>
            </a:pPr>
            <a:r>
              <a:rPr lang="en-US" altLang="en-US" sz="2200" dirty="0"/>
              <a:t>Intended to improve persistence and reduce immune-related AEs</a:t>
            </a:r>
          </a:p>
          <a:p>
            <a:pPr lvl="1">
              <a:spcBef>
                <a:spcPts val="600"/>
              </a:spcBef>
            </a:pPr>
            <a:r>
              <a:rPr lang="en-US" altLang="en-US" sz="2200" dirty="0"/>
              <a:t>Efficacy in B-ALL seen in R/R pediatric patients (CARPALL</a:t>
            </a:r>
            <a:r>
              <a:rPr lang="en-US" altLang="en-US" sz="2200" baseline="30000" dirty="0"/>
              <a:t>2</a:t>
            </a:r>
            <a:r>
              <a:rPr lang="en-US" altLang="en-US" sz="2200" dirty="0"/>
              <a:t>) and adults (ALLCAR19</a:t>
            </a:r>
            <a:r>
              <a:rPr lang="en-US" altLang="en-US" sz="2200" baseline="30000" dirty="0"/>
              <a:t>3</a:t>
            </a:r>
            <a:r>
              <a:rPr lang="en-US" altLang="en-US" sz="2200" dirty="0"/>
              <a:t>); </a:t>
            </a:r>
            <a:br>
              <a:rPr lang="en-US" altLang="en-US" sz="2200" dirty="0"/>
            </a:br>
            <a:r>
              <a:rPr lang="en-US" altLang="en-US" sz="2200" dirty="0"/>
              <a:t>obe-cel is being studied in other R/R B-cell malignancies</a:t>
            </a:r>
            <a:r>
              <a:rPr lang="en-US" altLang="en-US" sz="2200" baseline="30000" dirty="0"/>
              <a:t>4</a:t>
            </a:r>
            <a:endParaRPr lang="en-US" altLang="en-US" sz="2200" dirty="0"/>
          </a:p>
          <a:p>
            <a:pPr>
              <a:spcBef>
                <a:spcPts val="600"/>
              </a:spcBef>
            </a:pPr>
            <a:r>
              <a:rPr lang="en-US" altLang="en-US" sz="2200" dirty="0"/>
              <a:t>Current analysis of phase Ib/II study reports efficacy and persistence of obe-cel in adults </a:t>
            </a:r>
            <a:br>
              <a:rPr lang="en-US" altLang="en-US" sz="2200" dirty="0"/>
            </a:br>
            <a:r>
              <a:rPr lang="en-US" altLang="en-US" sz="2200" dirty="0"/>
              <a:t>with R/R B-ALL</a:t>
            </a:r>
            <a:r>
              <a:rPr lang="en-US" altLang="en-US" sz="2200" baseline="30000" dirty="0"/>
              <a:t>5</a:t>
            </a:r>
            <a:r>
              <a:rPr lang="en-US" altLang="en-US" sz="2200" dirty="0"/>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Leukaemia Care. A Guide for Patients. 2021. 2. Ghorashian. Nat Med. 2019;25:1408</a:t>
            </a:r>
            <a:r>
              <a:rPr lang="en-US" altLang="en-US" sz="1200" dirty="0">
                <a:solidFill>
                  <a:srgbClr val="455560"/>
                </a:solidFill>
                <a:latin typeface="Calibri" panose="020F0502020204030204" pitchFamily="34" charset="0"/>
                <a:cs typeface="Arial" panose="020B0604020202020204" pitchFamily="34" charset="0"/>
              </a:rPr>
              <a:t>.</a:t>
            </a:r>
            <a:br>
              <a:rPr lang="en-US" altLang="en-US" sz="1200" dirty="0">
                <a:solidFill>
                  <a:srgbClr val="455560"/>
                </a:solidFill>
                <a:latin typeface="Calibri" panose="020F0502020204030204" pitchFamily="34" charset="0"/>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3. Roddie. JCO. 2021;39:3352. 4. NCT02935257. 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ASCO 2024. Abstr 6504.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latin typeface="+mn-lt"/>
              </a:rPr>
              <a:t>FELIX: </a:t>
            </a:r>
            <a:r>
              <a:rPr lang="en-US" altLang="en-US" dirty="0"/>
              <a:t>Study Design</a:t>
            </a:r>
          </a:p>
        </p:txBody>
      </p:sp>
      <p:sp>
        <p:nvSpPr>
          <p:cNvPr id="6" name="Rectangle 3">
            <a:extLst>
              <a:ext uri="{FF2B5EF4-FFF2-40B4-BE49-F238E27FC236}">
                <a16:creationId xmlns:a16="http://schemas.microsoft.com/office/drawing/2014/main" id="{C91039D2-D004-DFB8-E2E8-A8006F8B59B4}"/>
              </a:ext>
            </a:extLst>
          </p:cNvPr>
          <p:cNvSpPr>
            <a:spLocks noGrp="1" noChangeArrowheads="1"/>
          </p:cNvSpPr>
          <p:nvPr>
            <p:ph idx="1"/>
          </p:nvPr>
        </p:nvSpPr>
        <p:spPr/>
        <p:txBody>
          <a:bodyPr/>
          <a:lstStyle/>
          <a:p>
            <a:pPr>
              <a:spcBef>
                <a:spcPts val="600"/>
              </a:spcBef>
            </a:pPr>
            <a:r>
              <a:rPr lang="en-US" altLang="en-US" sz="2200" dirty="0"/>
              <a:t>Open-label, single-arm phase Ib/II study</a:t>
            </a:r>
          </a:p>
        </p:txBody>
      </p:sp>
      <p:sp>
        <p:nvSpPr>
          <p:cNvPr id="8" name="TextBox 7">
            <a:extLst>
              <a:ext uri="{FF2B5EF4-FFF2-40B4-BE49-F238E27FC236}">
                <a16:creationId xmlns:a16="http://schemas.microsoft.com/office/drawing/2014/main" id="{E6306EC5-13D1-111B-C4B3-30874378DB7E}"/>
              </a:ext>
            </a:extLst>
          </p:cNvPr>
          <p:cNvSpPr txBox="1"/>
          <p:nvPr/>
        </p:nvSpPr>
        <p:spPr bwMode="auto">
          <a:xfrm>
            <a:off x="441606" y="6363792"/>
            <a:ext cx="32390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ASCO 2024. Abstr 6504. NCT04404660.</a:t>
            </a:r>
          </a:p>
        </p:txBody>
      </p:sp>
      <p:sp>
        <p:nvSpPr>
          <p:cNvPr id="10" name="Text Box 45">
            <a:extLst>
              <a:ext uri="{FF2B5EF4-FFF2-40B4-BE49-F238E27FC236}">
                <a16:creationId xmlns:a16="http://schemas.microsoft.com/office/drawing/2014/main" id="{DD87B51D-09F0-BD3B-7447-48A10BC7F692}"/>
              </a:ext>
            </a:extLst>
          </p:cNvPr>
          <p:cNvSpPr txBox="1">
            <a:spLocks noChangeArrowheads="1"/>
          </p:cNvSpPr>
          <p:nvPr/>
        </p:nvSpPr>
        <p:spPr bwMode="auto">
          <a:xfrm>
            <a:off x="180518" y="2882794"/>
            <a:ext cx="268982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(≥18 yr of age) with CD19+ R/R B-ALL; Ph+ ALL eligible if TKIs failed or contraindicated; </a:t>
            </a:r>
            <a:b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(N = 127)</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2" name="Straight Arrow Connector 11">
            <a:extLst>
              <a:ext uri="{FF2B5EF4-FFF2-40B4-BE49-F238E27FC236}">
                <a16:creationId xmlns:a16="http://schemas.microsoft.com/office/drawing/2014/main" id="{D59FFABB-F3EF-01CF-4D1F-99687A4E10E3}"/>
              </a:ext>
            </a:extLst>
          </p:cNvPr>
          <p:cNvCxnSpPr/>
          <p:nvPr/>
        </p:nvCxnSpPr>
        <p:spPr bwMode="auto">
          <a:xfrm>
            <a:off x="2901344" y="3621458"/>
            <a:ext cx="488830" cy="0"/>
          </a:xfrm>
          <a:prstGeom prst="straightConnector1">
            <a:avLst/>
          </a:prstGeom>
          <a:noFill/>
          <a:ln w="28575" cap="flat" cmpd="sng" algn="ctr">
            <a:solidFill>
              <a:schemeClr val="bg1"/>
            </a:solidFill>
            <a:prstDash val="solid"/>
            <a:round/>
            <a:headEnd type="none" w="med" len="med"/>
            <a:tailEnd type="triangle"/>
          </a:ln>
          <a:effectLst/>
        </p:spPr>
      </p:cxnSp>
      <p:sp>
        <p:nvSpPr>
          <p:cNvPr id="2" name="Rectangle 6">
            <a:extLst>
              <a:ext uri="{FF2B5EF4-FFF2-40B4-BE49-F238E27FC236}">
                <a16:creationId xmlns:a16="http://schemas.microsoft.com/office/drawing/2014/main" id="{ED3308C2-021A-9311-F74A-E487E39742A8}"/>
              </a:ext>
            </a:extLst>
          </p:cNvPr>
          <p:cNvSpPr>
            <a:spLocks noChangeArrowheads="1"/>
          </p:cNvSpPr>
          <p:nvPr/>
        </p:nvSpPr>
        <p:spPr bwMode="auto">
          <a:xfrm>
            <a:off x="5014292" y="2708769"/>
            <a:ext cx="2106502" cy="62128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100 x 10</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6 </a:t>
            </a:r>
            <a:r>
              <a:rPr kumimoji="0" lang="en-US" sz="1800" b="1"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CAR T-Cells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 name="Rectangle 7">
            <a:extLst>
              <a:ext uri="{FF2B5EF4-FFF2-40B4-BE49-F238E27FC236}">
                <a16:creationId xmlns:a16="http://schemas.microsoft.com/office/drawing/2014/main" id="{394B4773-CEBE-7D56-6CD0-DAF24268F8EF}"/>
              </a:ext>
            </a:extLst>
          </p:cNvPr>
          <p:cNvSpPr>
            <a:spLocks noChangeArrowheads="1"/>
          </p:cNvSpPr>
          <p:nvPr/>
        </p:nvSpPr>
        <p:spPr bwMode="auto">
          <a:xfrm>
            <a:off x="5014292" y="3808102"/>
            <a:ext cx="2106502" cy="623023"/>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10 x 10</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6 </a:t>
            </a:r>
            <a:r>
              <a:rPr kumimoji="0" lang="en-US" sz="1800" b="1"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CAR T-Cells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 name="Rectangle 6">
            <a:extLst>
              <a:ext uri="{FF2B5EF4-FFF2-40B4-BE49-F238E27FC236}">
                <a16:creationId xmlns:a16="http://schemas.microsoft.com/office/drawing/2014/main" id="{B5062F61-A22A-9428-E107-96326715514B}"/>
              </a:ext>
            </a:extLst>
          </p:cNvPr>
          <p:cNvSpPr>
            <a:spLocks noChangeArrowheads="1"/>
          </p:cNvSpPr>
          <p:nvPr/>
        </p:nvSpPr>
        <p:spPr bwMode="auto">
          <a:xfrm>
            <a:off x="8129739" y="2715942"/>
            <a:ext cx="2106502" cy="62128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310 x 10</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6 </a:t>
            </a:r>
            <a:r>
              <a:rPr kumimoji="0" lang="en-US" sz="1800" b="1"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CAR T-Cells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Rectangle 7">
            <a:extLst>
              <a:ext uri="{FF2B5EF4-FFF2-40B4-BE49-F238E27FC236}">
                <a16:creationId xmlns:a16="http://schemas.microsoft.com/office/drawing/2014/main" id="{849842F1-99C4-23C4-6138-494CA46161CC}"/>
              </a:ext>
            </a:extLst>
          </p:cNvPr>
          <p:cNvSpPr>
            <a:spLocks noChangeArrowheads="1"/>
          </p:cNvSpPr>
          <p:nvPr/>
        </p:nvSpPr>
        <p:spPr bwMode="auto">
          <a:xfrm>
            <a:off x="8117694" y="3808101"/>
            <a:ext cx="2106502" cy="623023"/>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800" dirty="0">
                <a:solidFill>
                  <a:srgbClr val="FFFFFF"/>
                </a:solidFill>
                <a:latin typeface="Calibri" panose="020F0502020204030204" pitchFamily="34" charset="0"/>
                <a:ea typeface="+mn-ea"/>
                <a:cs typeface="Calibri" panose="020F0502020204030204" pitchFamily="34" charset="0"/>
              </a:rPr>
              <a:t>4</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00 x 10</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6 </a:t>
            </a:r>
            <a:r>
              <a:rPr kumimoji="0" lang="en-US" sz="1800" b="1"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CAR T-Cells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 name="Text Box 45">
            <a:extLst>
              <a:ext uri="{FF2B5EF4-FFF2-40B4-BE49-F238E27FC236}">
                <a16:creationId xmlns:a16="http://schemas.microsoft.com/office/drawing/2014/main" id="{7700C665-C41E-58FB-8874-0AC89C11FEBF}"/>
              </a:ext>
            </a:extLst>
          </p:cNvPr>
          <p:cNvSpPr txBox="1">
            <a:spLocks noChangeArrowheads="1"/>
          </p:cNvSpPr>
          <p:nvPr/>
        </p:nvSpPr>
        <p:spPr bwMode="auto">
          <a:xfrm>
            <a:off x="3346259" y="2713947"/>
            <a:ext cx="11549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BM blasts ≤20%</a:t>
            </a:r>
            <a:r>
              <a:rPr lang="en-GB" altLang="en-US" sz="1800" baseline="30000" dirty="0">
                <a:solidFill>
                  <a:srgbClr val="000000"/>
                </a:solidFill>
                <a:latin typeface="Calibri" panose="020F0502020204030204" pitchFamily="34" charset="0"/>
                <a:cs typeface="Arial" panose="020B0604020202020204" pitchFamily="34" charset="0"/>
              </a:rPr>
              <a:t>†</a:t>
            </a:r>
          </a:p>
        </p:txBody>
      </p:sp>
      <p:sp>
        <p:nvSpPr>
          <p:cNvPr id="11" name="Text Box 45">
            <a:extLst>
              <a:ext uri="{FF2B5EF4-FFF2-40B4-BE49-F238E27FC236}">
                <a16:creationId xmlns:a16="http://schemas.microsoft.com/office/drawing/2014/main" id="{3EB595CB-B3AD-5A2D-4FEF-39988A84E8DA}"/>
              </a:ext>
            </a:extLst>
          </p:cNvPr>
          <p:cNvSpPr txBox="1">
            <a:spLocks noChangeArrowheads="1"/>
          </p:cNvSpPr>
          <p:nvPr/>
        </p:nvSpPr>
        <p:spPr bwMode="auto">
          <a:xfrm>
            <a:off x="3346259" y="3819978"/>
            <a:ext cx="11549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BM blasts &gt;20%</a:t>
            </a:r>
            <a:r>
              <a:rPr lang="en-GB" altLang="en-US" sz="1800" baseline="30000" dirty="0">
                <a:solidFill>
                  <a:srgbClr val="000000"/>
                </a:solidFill>
                <a:latin typeface="Calibri" panose="020F0502020204030204" pitchFamily="34" charset="0"/>
                <a:cs typeface="Arial" panose="020B0604020202020204" pitchFamily="34" charset="0"/>
              </a:rPr>
              <a:t>†</a:t>
            </a:r>
            <a:endParaRPr lang="en-GB" altLang="en-US" sz="1800" dirty="0">
              <a:solidFill>
                <a:srgbClr val="000000"/>
              </a:solidFill>
              <a:latin typeface="Calibri" panose="020F0502020204030204" pitchFamily="34" charset="0"/>
              <a:cs typeface="Arial" panose="020B0604020202020204" pitchFamily="34" charset="0"/>
            </a:endParaRPr>
          </a:p>
        </p:txBody>
      </p:sp>
      <p:sp>
        <p:nvSpPr>
          <p:cNvPr id="16" name="Text Box 45">
            <a:extLst>
              <a:ext uri="{FF2B5EF4-FFF2-40B4-BE49-F238E27FC236}">
                <a16:creationId xmlns:a16="http://schemas.microsoft.com/office/drawing/2014/main" id="{77D946C8-8DA8-D96F-B3D0-169931989B8F}"/>
              </a:ext>
            </a:extLst>
          </p:cNvPr>
          <p:cNvSpPr txBox="1">
            <a:spLocks noChangeArrowheads="1"/>
          </p:cNvSpPr>
          <p:nvPr/>
        </p:nvSpPr>
        <p:spPr bwMode="auto">
          <a:xfrm>
            <a:off x="4752091" y="2261116"/>
            <a:ext cx="2416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GB" altLang="en-US" sz="1400" i="1" dirty="0">
                <a:solidFill>
                  <a:srgbClr val="000000"/>
                </a:solidFill>
                <a:latin typeface="Calibri" panose="020F0502020204030204" pitchFamily="34" charset="0"/>
                <a:cs typeface="Arial" panose="020B0604020202020204" pitchFamily="34" charset="0"/>
              </a:rPr>
              <a:t>Day 1</a:t>
            </a:r>
          </a:p>
        </p:txBody>
      </p:sp>
      <p:sp>
        <p:nvSpPr>
          <p:cNvPr id="18" name="Text Box 45">
            <a:extLst>
              <a:ext uri="{FF2B5EF4-FFF2-40B4-BE49-F238E27FC236}">
                <a16:creationId xmlns:a16="http://schemas.microsoft.com/office/drawing/2014/main" id="{419F80A4-F03E-2D07-97A7-87B812C8576B}"/>
              </a:ext>
            </a:extLst>
          </p:cNvPr>
          <p:cNvSpPr txBox="1">
            <a:spLocks noChangeArrowheads="1"/>
          </p:cNvSpPr>
          <p:nvPr/>
        </p:nvSpPr>
        <p:spPr bwMode="auto">
          <a:xfrm>
            <a:off x="7808150" y="2255015"/>
            <a:ext cx="2416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GB" altLang="en-US" sz="1400" i="1" dirty="0">
                <a:solidFill>
                  <a:srgbClr val="000000"/>
                </a:solidFill>
                <a:latin typeface="Calibri" panose="020F0502020204030204" pitchFamily="34" charset="0"/>
                <a:cs typeface="Arial" panose="020B0604020202020204" pitchFamily="34" charset="0"/>
              </a:rPr>
              <a:t>Day 10</a:t>
            </a:r>
          </a:p>
        </p:txBody>
      </p:sp>
      <p:sp>
        <p:nvSpPr>
          <p:cNvPr id="19" name="Text Box 45">
            <a:extLst>
              <a:ext uri="{FF2B5EF4-FFF2-40B4-BE49-F238E27FC236}">
                <a16:creationId xmlns:a16="http://schemas.microsoft.com/office/drawing/2014/main" id="{92240953-65AF-D8D9-C186-31A0C9040E90}"/>
              </a:ext>
            </a:extLst>
          </p:cNvPr>
          <p:cNvSpPr txBox="1">
            <a:spLocks noChangeArrowheads="1"/>
          </p:cNvSpPr>
          <p:nvPr/>
        </p:nvSpPr>
        <p:spPr bwMode="auto">
          <a:xfrm>
            <a:off x="2963135" y="2445465"/>
            <a:ext cx="2010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i="1" dirty="0">
                <a:solidFill>
                  <a:srgbClr val="000000"/>
                </a:solidFill>
                <a:latin typeface="Calibri" panose="020F0502020204030204" pitchFamily="34" charset="0"/>
                <a:cs typeface="Arial" panose="020B0604020202020204" pitchFamily="34" charset="0"/>
              </a:rPr>
              <a:t>Lymphodepletion*</a:t>
            </a:r>
          </a:p>
        </p:txBody>
      </p:sp>
      <p:cxnSp>
        <p:nvCxnSpPr>
          <p:cNvPr id="27" name="Straight Arrow Connector 26">
            <a:extLst>
              <a:ext uri="{FF2B5EF4-FFF2-40B4-BE49-F238E27FC236}">
                <a16:creationId xmlns:a16="http://schemas.microsoft.com/office/drawing/2014/main" id="{AAC91AEF-61AD-173F-CA7A-1C638C65BEB8}"/>
              </a:ext>
            </a:extLst>
          </p:cNvPr>
          <p:cNvCxnSpPr/>
          <p:nvPr/>
        </p:nvCxnSpPr>
        <p:spPr bwMode="auto">
          <a:xfrm>
            <a:off x="4444660" y="3019410"/>
            <a:ext cx="488830"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BEE3D628-F8B1-1A9D-5D35-F3E3196CAB0C}"/>
              </a:ext>
            </a:extLst>
          </p:cNvPr>
          <p:cNvCxnSpPr/>
          <p:nvPr/>
        </p:nvCxnSpPr>
        <p:spPr bwMode="auto">
          <a:xfrm>
            <a:off x="4444660" y="4133907"/>
            <a:ext cx="488830"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F68EBC75-F4AD-3934-D509-7495B1FA2099}"/>
              </a:ext>
            </a:extLst>
          </p:cNvPr>
          <p:cNvCxnSpPr/>
          <p:nvPr/>
        </p:nvCxnSpPr>
        <p:spPr bwMode="auto">
          <a:xfrm>
            <a:off x="7401774" y="3055789"/>
            <a:ext cx="488830" cy="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FF14C710-4BEE-3731-5A60-9D21ABFFE272}"/>
              </a:ext>
            </a:extLst>
          </p:cNvPr>
          <p:cNvCxnSpPr/>
          <p:nvPr/>
        </p:nvCxnSpPr>
        <p:spPr bwMode="auto">
          <a:xfrm>
            <a:off x="7401774" y="4091983"/>
            <a:ext cx="488830" cy="0"/>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7F7E48C1-9194-A026-2DF7-65A3C6C2419B}"/>
              </a:ext>
            </a:extLst>
          </p:cNvPr>
          <p:cNvCxnSpPr/>
          <p:nvPr/>
        </p:nvCxnSpPr>
        <p:spPr bwMode="auto">
          <a:xfrm>
            <a:off x="10289325" y="3589818"/>
            <a:ext cx="488830" cy="0"/>
          </a:xfrm>
          <a:prstGeom prst="straightConnector1">
            <a:avLst/>
          </a:prstGeom>
          <a:noFill/>
          <a:ln w="28575" cap="flat" cmpd="sng" algn="ctr">
            <a:solidFill>
              <a:schemeClr val="bg1"/>
            </a:solidFill>
            <a:prstDash val="solid"/>
            <a:round/>
            <a:headEnd type="none" w="med" len="med"/>
            <a:tailEnd type="triangle"/>
          </a:ln>
          <a:effectLst/>
        </p:spPr>
      </p:cxnSp>
      <p:sp>
        <p:nvSpPr>
          <p:cNvPr id="32" name="Text Box 45">
            <a:extLst>
              <a:ext uri="{FF2B5EF4-FFF2-40B4-BE49-F238E27FC236}">
                <a16:creationId xmlns:a16="http://schemas.microsoft.com/office/drawing/2014/main" id="{B26E7DBB-62CB-3921-E0DA-7F8E1C11EEFE}"/>
              </a:ext>
            </a:extLst>
          </p:cNvPr>
          <p:cNvSpPr txBox="1">
            <a:spLocks noChangeArrowheads="1"/>
          </p:cNvSpPr>
          <p:nvPr/>
        </p:nvSpPr>
        <p:spPr bwMode="auto">
          <a:xfrm>
            <a:off x="10778155" y="3128153"/>
            <a:ext cx="11549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and safety follow-up</a:t>
            </a:r>
            <a:endPar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 Box 45">
            <a:extLst>
              <a:ext uri="{FF2B5EF4-FFF2-40B4-BE49-F238E27FC236}">
                <a16:creationId xmlns:a16="http://schemas.microsoft.com/office/drawing/2014/main" id="{FE789C34-F0BE-51A0-9FC1-0EBE38C3B6D4}"/>
              </a:ext>
            </a:extLst>
          </p:cNvPr>
          <p:cNvSpPr txBox="1">
            <a:spLocks noChangeArrowheads="1"/>
          </p:cNvSpPr>
          <p:nvPr/>
        </p:nvSpPr>
        <p:spPr bwMode="auto">
          <a:xfrm>
            <a:off x="6758347" y="3303864"/>
            <a:ext cx="17860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CRS grade ≤1,</a:t>
            </a:r>
            <a:b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ICANS</a:t>
            </a:r>
            <a:endPar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Text Box 45">
            <a:extLst>
              <a:ext uri="{FF2B5EF4-FFF2-40B4-BE49-F238E27FC236}">
                <a16:creationId xmlns:a16="http://schemas.microsoft.com/office/drawing/2014/main" id="{0D2F244E-1754-560D-A113-02D1E9FF899F}"/>
              </a:ext>
            </a:extLst>
          </p:cNvPr>
          <p:cNvSpPr txBox="1">
            <a:spLocks noChangeArrowheads="1"/>
          </p:cNvSpPr>
          <p:nvPr/>
        </p:nvSpPr>
        <p:spPr bwMode="auto">
          <a:xfrm>
            <a:off x="2349553" y="1906460"/>
            <a:ext cx="15052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i="1" dirty="0">
                <a:solidFill>
                  <a:srgbClr val="000000"/>
                </a:solidFill>
                <a:latin typeface="Calibri" panose="020F0502020204030204" pitchFamily="34" charset="0"/>
                <a:cs typeface="Arial" panose="020B0604020202020204" pitchFamily="34" charset="0"/>
              </a:rPr>
              <a:t>Leukapheresis, bridging therapy</a:t>
            </a:r>
          </a:p>
        </p:txBody>
      </p:sp>
      <p:cxnSp>
        <p:nvCxnSpPr>
          <p:cNvPr id="39" name="Straight Arrow Connector 38">
            <a:extLst>
              <a:ext uri="{FF2B5EF4-FFF2-40B4-BE49-F238E27FC236}">
                <a16:creationId xmlns:a16="http://schemas.microsoft.com/office/drawing/2014/main" id="{9EE8CFC5-CDF8-34DF-5326-4A6F29FEB148}"/>
              </a:ext>
            </a:extLst>
          </p:cNvPr>
          <p:cNvCxnSpPr>
            <a:cxnSpLocks/>
          </p:cNvCxnSpPr>
          <p:nvPr/>
        </p:nvCxnSpPr>
        <p:spPr bwMode="auto">
          <a:xfrm>
            <a:off x="3102177" y="2429680"/>
            <a:ext cx="0" cy="1082880"/>
          </a:xfrm>
          <a:prstGeom prst="straightConnector1">
            <a:avLst/>
          </a:prstGeom>
          <a:noFill/>
          <a:ln w="28575" cap="flat" cmpd="sng" algn="ctr">
            <a:solidFill>
              <a:schemeClr val="bg1"/>
            </a:solidFill>
            <a:prstDash val="dash"/>
            <a:round/>
            <a:headEnd type="none" w="med" len="med"/>
            <a:tailEnd type="triangle"/>
          </a:ln>
          <a:effectLst/>
        </p:spPr>
      </p:cxnSp>
      <p:sp>
        <p:nvSpPr>
          <p:cNvPr id="9" name="Rectangle 3">
            <a:extLst>
              <a:ext uri="{FF2B5EF4-FFF2-40B4-BE49-F238E27FC236}">
                <a16:creationId xmlns:a16="http://schemas.microsoft.com/office/drawing/2014/main" id="{3D2477C2-C293-75B6-2199-84F56A7EA8C6}"/>
              </a:ext>
            </a:extLst>
          </p:cNvPr>
          <p:cNvSpPr txBox="1">
            <a:spLocks noChangeArrowheads="1"/>
          </p:cNvSpPr>
          <p:nvPr/>
        </p:nvSpPr>
        <p:spPr bwMode="auto">
          <a:xfrm>
            <a:off x="604675" y="5149395"/>
            <a:ext cx="10877529" cy="118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indent="-285750">
              <a:lnSpc>
                <a:spcPct val="100000"/>
              </a:lnSpc>
              <a:spcBef>
                <a:spcPts val="600"/>
              </a:spcBef>
              <a:spcAft>
                <a:spcPct val="0"/>
              </a:spcAft>
              <a:buClrTx/>
            </a:pPr>
            <a:r>
              <a:rPr lang="en-US" sz="2200" b="1" kern="0" dirty="0"/>
              <a:t>Primary endpoints: </a:t>
            </a:r>
            <a:r>
              <a:rPr lang="en-US" sz="2200" kern="0" dirty="0"/>
              <a:t>safety in phase I; ORR, MRD-negative remission in phase II </a:t>
            </a:r>
          </a:p>
          <a:p>
            <a:pPr marL="285750" indent="-285750">
              <a:lnSpc>
                <a:spcPct val="100000"/>
              </a:lnSpc>
              <a:spcBef>
                <a:spcPts val="600"/>
              </a:spcBef>
              <a:spcAft>
                <a:spcPct val="0"/>
              </a:spcAft>
              <a:buClrTx/>
            </a:pPr>
            <a:r>
              <a:rPr lang="en-US" sz="2200" b="1" kern="0" dirty="0"/>
              <a:t>Secondary endpoints: </a:t>
            </a:r>
            <a:r>
              <a:rPr lang="en-US" sz="2200" kern="0" dirty="0"/>
              <a:t>MRD-negative CR, CR rate, DoR, PFS, OS, safety, CAR T-cell expansion and persistence in phase II </a:t>
            </a:r>
            <a:endParaRPr lang="en-US" altLang="en-US" sz="2200" kern="0" dirty="0"/>
          </a:p>
        </p:txBody>
      </p:sp>
      <p:sp>
        <p:nvSpPr>
          <p:cNvPr id="13" name="Text Box 45">
            <a:extLst>
              <a:ext uri="{FF2B5EF4-FFF2-40B4-BE49-F238E27FC236}">
                <a16:creationId xmlns:a16="http://schemas.microsoft.com/office/drawing/2014/main" id="{4B8E293B-FDAC-03D7-656E-553BAB64C2E2}"/>
              </a:ext>
            </a:extLst>
          </p:cNvPr>
          <p:cNvSpPr txBox="1">
            <a:spLocks noChangeArrowheads="1"/>
          </p:cNvSpPr>
          <p:nvPr/>
        </p:nvSpPr>
        <p:spPr bwMode="auto">
          <a:xfrm>
            <a:off x="3037195" y="4527469"/>
            <a:ext cx="970681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None/>
              <a:defRPr/>
            </a:pPr>
            <a:r>
              <a:rPr lang="en-GB" altLang="en-US" sz="1400" dirty="0">
                <a:solidFill>
                  <a:srgbClr val="000000"/>
                </a:solidFill>
                <a:latin typeface="Calibri" panose="020F0502020204030204" pitchFamily="34" charset="0"/>
                <a:cs typeface="Arial" panose="020B0604020202020204" pitchFamily="34" charset="0"/>
              </a:rPr>
              <a:t>Cohort A: ≥5% BM blasts (n = 107); cohort B: MRD+ (n = 13); cohort C: isolated EMD (n = 7).</a:t>
            </a:r>
          </a:p>
          <a:p>
            <a:pPr eaLnBrk="0" fontAlgn="base" hangingPunct="0">
              <a:lnSpc>
                <a:spcPct val="100000"/>
              </a:lnSpc>
              <a:spcBef>
                <a:spcPct val="0"/>
              </a:spcBef>
              <a:spcAft>
                <a:spcPct val="0"/>
              </a:spcAft>
              <a:buClrTx/>
              <a:buNone/>
              <a:defRPr/>
            </a:pPr>
            <a:r>
              <a:rPr lang="en-GB" altLang="en-US" sz="1400" dirty="0">
                <a:solidFill>
                  <a:srgbClr val="000000"/>
                </a:solidFill>
                <a:latin typeface="Calibri" panose="020F0502020204030204" pitchFamily="34" charset="0"/>
                <a:cs typeface="Arial" panose="020B0604020202020204" pitchFamily="34" charset="0"/>
              </a:rPr>
              <a:t>*4 doses of fludarabine 30 mg/m</a:t>
            </a:r>
            <a:r>
              <a:rPr lang="en-GB" altLang="en-US" sz="1400" baseline="30000" dirty="0">
                <a:solidFill>
                  <a:srgbClr val="000000"/>
                </a:solidFill>
                <a:latin typeface="Calibri" panose="020F0502020204030204" pitchFamily="34" charset="0"/>
                <a:cs typeface="Arial" panose="020B0604020202020204" pitchFamily="34" charset="0"/>
              </a:rPr>
              <a:t>2</a:t>
            </a:r>
            <a:r>
              <a:rPr lang="en-GB" altLang="en-US" sz="1400" dirty="0">
                <a:solidFill>
                  <a:srgbClr val="000000"/>
                </a:solidFill>
                <a:latin typeface="Calibri" panose="020F0502020204030204" pitchFamily="34" charset="0"/>
                <a:cs typeface="Arial" panose="020B0604020202020204" pitchFamily="34" charset="0"/>
              </a:rPr>
              <a:t> + 2 doses of cyclophosphamide 500 mg/m</a:t>
            </a:r>
            <a:r>
              <a:rPr lang="en-GB" altLang="en-US" sz="1400" baseline="30000" dirty="0">
                <a:solidFill>
                  <a:srgbClr val="000000"/>
                </a:solidFill>
                <a:latin typeface="Calibri" panose="020F0502020204030204" pitchFamily="34" charset="0"/>
                <a:cs typeface="Arial" panose="020B0604020202020204" pitchFamily="34" charset="0"/>
              </a:rPr>
              <a:t>2</a:t>
            </a:r>
            <a:r>
              <a:rPr lang="en-GB" altLang="en-US" sz="1400" dirty="0">
                <a:solidFill>
                  <a:srgbClr val="000000"/>
                </a:solidFill>
                <a:latin typeface="Calibri" panose="020F0502020204030204" pitchFamily="34" charset="0"/>
                <a:cs typeface="Arial" panose="020B0604020202020204" pitchFamily="34" charset="0"/>
              </a:rPr>
              <a:t>. </a:t>
            </a:r>
            <a:r>
              <a:rPr lang="en-GB" altLang="en-US" sz="1400" baseline="30000" dirty="0">
                <a:solidFill>
                  <a:srgbClr val="000000"/>
                </a:solidFill>
                <a:latin typeface="Calibri" panose="020F0502020204030204" pitchFamily="34" charset="0"/>
                <a:cs typeface="Arial" panose="020B0604020202020204" pitchFamily="34" charset="0"/>
              </a:rPr>
              <a:t>†</a:t>
            </a:r>
            <a:r>
              <a:rPr lang="en-GB" altLang="en-US" sz="1400" dirty="0">
                <a:solidFill>
                  <a:srgbClr val="000000"/>
                </a:solidFill>
                <a:latin typeface="Calibri" panose="020F0502020204030204" pitchFamily="34" charset="0"/>
                <a:cs typeface="Arial" panose="020B0604020202020204" pitchFamily="34" charset="0"/>
              </a:rPr>
              <a:t>Tumor burden</a:t>
            </a:r>
            <a:r>
              <a:rPr lang="en-GB" altLang="en-US" sz="1400" dirty="0">
                <a:solidFill>
                  <a:srgbClr val="000000"/>
                </a:solidFill>
                <a:latin typeface="Calibri" panose="020F0502020204030204" pitchFamily="34" charset="0"/>
                <a:cs typeface="Calibri" panose="020F0502020204030204" pitchFamily="34" charset="0"/>
              </a:rPr>
              <a:t>–</a:t>
            </a:r>
            <a:r>
              <a:rPr lang="en-GB" altLang="en-US" sz="1400" dirty="0">
                <a:solidFill>
                  <a:srgbClr val="000000"/>
                </a:solidFill>
                <a:latin typeface="Calibri" panose="020F0502020204030204" pitchFamily="34" charset="0"/>
                <a:cs typeface="Arial" panose="020B0604020202020204" pitchFamily="34" charset="0"/>
              </a:rPr>
              <a:t>guided split dosing.</a:t>
            </a:r>
          </a:p>
          <a:p>
            <a:pPr marL="0" marR="0" lvl="0" indent="0" defTabSz="914400" rtl="0" eaLnBrk="0" fontAlgn="base" latinLnBrk="0" hangingPunct="0">
              <a:lnSpc>
                <a:spcPct val="100000"/>
              </a:lnSpc>
              <a:spcBef>
                <a:spcPct val="0"/>
              </a:spcBef>
              <a:spcAft>
                <a:spcPct val="0"/>
              </a:spcAft>
              <a:buClrTx/>
              <a:buSzTx/>
              <a:buFontTx/>
              <a:buNone/>
              <a:tabLst/>
              <a:defRPr/>
            </a:pPr>
            <a:endParaRPr lang="en-GB" altLang="en-US" sz="1400" dirty="0">
              <a:solidFill>
                <a:srgbClr val="000000"/>
              </a:solidFill>
              <a:latin typeface="Calibri" panose="020F0502020204030204" pitchFamily="34"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7B184A04-8D0B-0C8F-0941-9E35FE6C86BF}"/>
              </a:ext>
            </a:extLst>
          </p:cNvPr>
          <p:cNvCxnSpPr/>
          <p:nvPr/>
        </p:nvCxnSpPr>
        <p:spPr bwMode="auto">
          <a:xfrm>
            <a:off x="5014292" y="2554139"/>
            <a:ext cx="0" cy="12795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95A27D26-1663-D487-0B11-B0493015F45C}"/>
              </a:ext>
            </a:extLst>
          </p:cNvPr>
          <p:cNvCxnSpPr/>
          <p:nvPr/>
        </p:nvCxnSpPr>
        <p:spPr bwMode="auto">
          <a:xfrm>
            <a:off x="8129739" y="2554139"/>
            <a:ext cx="0" cy="12795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827140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FELIX: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ASCO 2024. Abstr 6504.</a:t>
            </a:r>
          </a:p>
        </p:txBody>
      </p:sp>
      <p:graphicFrame>
        <p:nvGraphicFramePr>
          <p:cNvPr id="5" name="Group 3">
            <a:extLst>
              <a:ext uri="{FF2B5EF4-FFF2-40B4-BE49-F238E27FC236}">
                <a16:creationId xmlns:a16="http://schemas.microsoft.com/office/drawing/2014/main" id="{ADAF119E-74CF-C49F-08A3-773F9A4881E7}"/>
              </a:ext>
            </a:extLst>
          </p:cNvPr>
          <p:cNvGraphicFramePr>
            <a:graphicFrameLocks/>
          </p:cNvGraphicFramePr>
          <p:nvPr>
            <p:extLst>
              <p:ext uri="{D42A27DB-BD31-4B8C-83A1-F6EECF244321}">
                <p14:modId xmlns:p14="http://schemas.microsoft.com/office/powerpoint/2010/main" val="3623206894"/>
              </p:ext>
            </p:extLst>
          </p:nvPr>
        </p:nvGraphicFramePr>
        <p:xfrm>
          <a:off x="604675" y="1298824"/>
          <a:ext cx="10872443" cy="4846496"/>
        </p:xfrm>
        <a:graphic>
          <a:graphicData uri="http://schemas.openxmlformats.org/drawingml/2006/table">
            <a:tbl>
              <a:tblPr/>
              <a:tblGrid>
                <a:gridCol w="4403122">
                  <a:extLst>
                    <a:ext uri="{9D8B030D-6E8A-4147-A177-3AD203B41FA5}">
                      <a16:colId xmlns:a16="http://schemas.microsoft.com/office/drawing/2014/main" val="20000"/>
                    </a:ext>
                  </a:extLst>
                </a:gridCol>
                <a:gridCol w="2947930">
                  <a:extLst>
                    <a:ext uri="{9D8B030D-6E8A-4147-A177-3AD203B41FA5}">
                      <a16:colId xmlns:a16="http://schemas.microsoft.com/office/drawing/2014/main" val="20001"/>
                    </a:ext>
                  </a:extLst>
                </a:gridCol>
                <a:gridCol w="3521391">
                  <a:extLst>
                    <a:ext uri="{9D8B030D-6E8A-4147-A177-3AD203B41FA5}">
                      <a16:colId xmlns:a16="http://schemas.microsoft.com/office/drawing/2014/main" val="20002"/>
                    </a:ext>
                  </a:extLst>
                </a:gridCol>
              </a:tblGrid>
              <a:tr h="414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IIA, ≥5% BM Blasts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(20-81)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4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Male/female,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4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Hispanic or Latino,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24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Complex karyotype,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86255051"/>
                  </a:ext>
                </a:extLst>
              </a:tr>
              <a:tr h="2440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924969"/>
                  </a:ext>
                </a:extLst>
              </a:tr>
              <a:tr h="58562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prior lines, n (%)</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22859821"/>
                  </a:ext>
                </a:extLst>
              </a:tr>
              <a:tr h="9272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treatment, n (%)</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Blinatumomab</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Inotuzumab</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Blinatumomab and inotuzumab</a:t>
                      </a:r>
                    </a:p>
                    <a:p>
                      <a:pPr marL="28575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Allogeneic 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(35.1)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(31.9)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5654737"/>
                  </a:ext>
                </a:extLst>
              </a:tr>
              <a:tr h="24401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BM blasts at screening, %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58.9 (6-100)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 (0-100)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85989157"/>
                  </a:ext>
                </a:extLst>
              </a:tr>
              <a:tr h="24401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EMD at screening,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0637075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FELIX: Remissions and Survival</a:t>
            </a:r>
            <a:endParaRPr lang="en-US" altLang="en-US" dirty="0"/>
          </a:p>
        </p:txBody>
      </p:sp>
      <p:sp>
        <p:nvSpPr>
          <p:cNvPr id="3" name="Content Placeholder 2">
            <a:extLst>
              <a:ext uri="{FF2B5EF4-FFF2-40B4-BE49-F238E27FC236}">
                <a16:creationId xmlns:a16="http://schemas.microsoft.com/office/drawing/2014/main" id="{08B96FF9-1F83-8DDA-4596-E8791BFFF6AF}"/>
              </a:ext>
            </a:extLst>
          </p:cNvPr>
          <p:cNvSpPr>
            <a:spLocks noGrp="1"/>
          </p:cNvSpPr>
          <p:nvPr>
            <p:ph idx="1"/>
          </p:nvPr>
        </p:nvSpPr>
        <p:spPr>
          <a:xfrm>
            <a:off x="5521528" y="4870499"/>
            <a:ext cx="5960676" cy="1347633"/>
          </a:xfrm>
        </p:spPr>
        <p:txBody>
          <a:bodyPr/>
          <a:lstStyle/>
          <a:p>
            <a:r>
              <a:rPr lang="en-US" sz="2000" dirty="0"/>
              <a:t>Of 18 patients who had SCT while in remission, </a:t>
            </a:r>
            <a:br>
              <a:rPr lang="en-US" sz="2000" dirty="0"/>
            </a:br>
            <a:r>
              <a:rPr lang="en-US" sz="2000" dirty="0"/>
              <a:t>all MRD negative</a:t>
            </a:r>
          </a:p>
          <a:p>
            <a:pPr lvl="1"/>
            <a:r>
              <a:rPr lang="en-US" sz="1800" dirty="0"/>
              <a:t>10 (55.6%) of these had ongoing CAR T-cell persistence before SCT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ASCO 2024. Abstr 6504.</a:t>
            </a:r>
          </a:p>
        </p:txBody>
      </p:sp>
      <p:graphicFrame>
        <p:nvGraphicFramePr>
          <p:cNvPr id="2" name="Group 3">
            <a:extLst>
              <a:ext uri="{FF2B5EF4-FFF2-40B4-BE49-F238E27FC236}">
                <a16:creationId xmlns:a16="http://schemas.microsoft.com/office/drawing/2014/main" id="{66E41237-1F5C-BD6A-7FF4-36F5600E8488}"/>
              </a:ext>
            </a:extLst>
          </p:cNvPr>
          <p:cNvGraphicFramePr>
            <a:graphicFrameLocks/>
          </p:cNvGraphicFramePr>
          <p:nvPr>
            <p:extLst>
              <p:ext uri="{D42A27DB-BD31-4B8C-83A1-F6EECF244321}">
                <p14:modId xmlns:p14="http://schemas.microsoft.com/office/powerpoint/2010/main" val="1157866884"/>
              </p:ext>
            </p:extLst>
          </p:nvPr>
        </p:nvGraphicFramePr>
        <p:xfrm>
          <a:off x="583897" y="1477625"/>
          <a:ext cx="4811731" cy="3109072"/>
        </p:xfrm>
        <a:graphic>
          <a:graphicData uri="http://schemas.openxmlformats.org/drawingml/2006/table">
            <a:tbl>
              <a:tblPr/>
              <a:tblGrid>
                <a:gridCol w="3633604">
                  <a:extLst>
                    <a:ext uri="{9D8B030D-6E8A-4147-A177-3AD203B41FA5}">
                      <a16:colId xmlns:a16="http://schemas.microsoft.com/office/drawing/2014/main" val="20000"/>
                    </a:ext>
                  </a:extLst>
                </a:gridCol>
                <a:gridCol w="1178127">
                  <a:extLst>
                    <a:ext uri="{9D8B030D-6E8A-4147-A177-3AD203B41FA5}">
                      <a16:colId xmlns:a16="http://schemas.microsoft.com/office/drawing/2014/main" val="20001"/>
                    </a:ext>
                  </a:extLst>
                </a:gridCol>
              </a:tblGrid>
              <a:tr h="197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7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CR/CRi,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62204447"/>
                  </a:ext>
                </a:extLst>
              </a:tr>
              <a:tr h="197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CR/CRi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4126439722"/>
                  </a:ext>
                </a:extLst>
              </a:tr>
              <a:tr h="3447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Ongoing remission without SCT or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subsequent treatment,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447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Subsequent SCT in remission with negative MRD,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97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Initiated new cancer treatment,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7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Relapsed or died,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bl>
          </a:graphicData>
        </a:graphic>
      </p:graphicFrame>
      <p:sp>
        <p:nvSpPr>
          <p:cNvPr id="4" name="TextBox 3">
            <a:extLst>
              <a:ext uri="{FF2B5EF4-FFF2-40B4-BE49-F238E27FC236}">
                <a16:creationId xmlns:a16="http://schemas.microsoft.com/office/drawing/2014/main" id="{6BC5950B-B416-AC91-F009-F08784950E17}"/>
              </a:ext>
            </a:extLst>
          </p:cNvPr>
          <p:cNvSpPr txBox="1"/>
          <p:nvPr/>
        </p:nvSpPr>
        <p:spPr bwMode="auto">
          <a:xfrm>
            <a:off x="414339" y="5771112"/>
            <a:ext cx="49055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21.5 mo (range: 8.6-41.4).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Data cutoff: February 7, 2024.</a:t>
            </a:r>
            <a:endParaRPr lang="en-US" sz="1400" b="0" dirty="0">
              <a:solidFill>
                <a:schemeClr val="bg1"/>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ACA5E721-CB54-BA9B-D3CD-F1AD63BB6E28}"/>
              </a:ext>
            </a:extLst>
          </p:cNvPr>
          <p:cNvGraphicFramePr>
            <a:graphicFrameLocks/>
          </p:cNvGraphicFramePr>
          <p:nvPr>
            <p:extLst>
              <p:ext uri="{D42A27DB-BD31-4B8C-83A1-F6EECF244321}">
                <p14:modId xmlns:p14="http://schemas.microsoft.com/office/powerpoint/2010/main" val="762232712"/>
              </p:ext>
            </p:extLst>
          </p:nvPr>
        </p:nvGraphicFramePr>
        <p:xfrm>
          <a:off x="5521528" y="1477625"/>
          <a:ext cx="5960675" cy="3200480"/>
        </p:xfrm>
        <a:graphic>
          <a:graphicData uri="http://schemas.openxmlformats.org/drawingml/2006/table">
            <a:tbl>
              <a:tblPr/>
              <a:tblGrid>
                <a:gridCol w="2622342">
                  <a:extLst>
                    <a:ext uri="{9D8B030D-6E8A-4147-A177-3AD203B41FA5}">
                      <a16:colId xmlns:a16="http://schemas.microsoft.com/office/drawing/2014/main" val="20000"/>
                    </a:ext>
                  </a:extLst>
                </a:gridCol>
                <a:gridCol w="1593011">
                  <a:extLst>
                    <a:ext uri="{9D8B030D-6E8A-4147-A177-3AD203B41FA5}">
                      <a16:colId xmlns:a16="http://schemas.microsoft.com/office/drawing/2014/main" val="20001"/>
                    </a:ext>
                  </a:extLst>
                </a:gridCol>
                <a:gridCol w="1745322">
                  <a:extLst>
                    <a:ext uri="{9D8B030D-6E8A-4147-A177-3AD203B41FA5}">
                      <a16:colId xmlns:a16="http://schemas.microsoft.com/office/drawing/2014/main" val="855239313"/>
                    </a:ext>
                  </a:extLst>
                </a:gridCol>
              </a:tblGrid>
              <a:tr h="353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SCT Censoring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 SCT Censoring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3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EFS, mo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(7.98-22.11)*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(6.57-14.32)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53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EFS,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49.5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(39.6-58.6)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(35.2-52.5)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353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(12.91-NE)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(12.91-NE)*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3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(53.7-72.0)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(52.0-69.0)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bl>
          </a:graphicData>
        </a:graphic>
      </p:graphicFrame>
      <p:sp>
        <p:nvSpPr>
          <p:cNvPr id="8" name="TextBox 7">
            <a:extLst>
              <a:ext uri="{FF2B5EF4-FFF2-40B4-BE49-F238E27FC236}">
                <a16:creationId xmlns:a16="http://schemas.microsoft.com/office/drawing/2014/main" id="{BE7EA52D-3400-1499-994D-0F8C6A74EAA4}"/>
              </a:ext>
            </a:extLst>
          </p:cNvPr>
          <p:cNvSpPr txBox="1"/>
          <p:nvPr/>
        </p:nvSpPr>
        <p:spPr bwMode="auto">
          <a:xfrm>
            <a:off x="6198312" y="4638923"/>
            <a:ext cx="53771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*Main analysis.</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FELIX: CAR T-Cell Persistence and Long-term EFS</a:t>
            </a:r>
            <a:endParaRPr lang="en-US" altLang="en-US" dirty="0"/>
          </a:p>
        </p:txBody>
      </p:sp>
      <p:sp>
        <p:nvSpPr>
          <p:cNvPr id="6" name="Content Placeholder 5">
            <a:extLst>
              <a:ext uri="{FF2B5EF4-FFF2-40B4-BE49-F238E27FC236}">
                <a16:creationId xmlns:a16="http://schemas.microsoft.com/office/drawing/2014/main" id="{A805EB6A-1FEC-1C8A-3B9B-843EEA09A2E2}"/>
              </a:ext>
            </a:extLst>
          </p:cNvPr>
          <p:cNvSpPr>
            <a:spLocks noGrp="1"/>
          </p:cNvSpPr>
          <p:nvPr>
            <p:ph idx="1"/>
          </p:nvPr>
        </p:nvSpPr>
        <p:spPr>
          <a:xfrm>
            <a:off x="604675" y="6024613"/>
            <a:ext cx="10877529" cy="478413"/>
          </a:xfrm>
        </p:spPr>
        <p:txBody>
          <a:bodyPr/>
          <a:lstStyle/>
          <a:p>
            <a:r>
              <a:rPr lang="en-US" sz="1800" dirty="0"/>
              <a:t>HR values for increased risk of relapse or death: loss of CAR T-cell persistence, 2.7; B-cell recovery, 1.7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ASCO 2024. Abstr 6504. Reproduced with permission.</a:t>
            </a:r>
          </a:p>
        </p:txBody>
      </p:sp>
      <p:graphicFrame>
        <p:nvGraphicFramePr>
          <p:cNvPr id="13" name="Group 3">
            <a:extLst>
              <a:ext uri="{FF2B5EF4-FFF2-40B4-BE49-F238E27FC236}">
                <a16:creationId xmlns:a16="http://schemas.microsoft.com/office/drawing/2014/main" id="{49384C3B-1D46-4ACB-DA2F-4D62C25FE6F3}"/>
              </a:ext>
            </a:extLst>
          </p:cNvPr>
          <p:cNvGraphicFramePr>
            <a:graphicFrameLocks/>
          </p:cNvGraphicFramePr>
          <p:nvPr>
            <p:extLst>
              <p:ext uri="{D42A27DB-BD31-4B8C-83A1-F6EECF244321}">
                <p14:modId xmlns:p14="http://schemas.microsoft.com/office/powerpoint/2010/main" val="4055840014"/>
              </p:ext>
            </p:extLst>
          </p:nvPr>
        </p:nvGraphicFramePr>
        <p:xfrm>
          <a:off x="6399383" y="1603375"/>
          <a:ext cx="5082820" cy="914448"/>
        </p:xfrm>
        <a:graphic>
          <a:graphicData uri="http://schemas.openxmlformats.org/drawingml/2006/table">
            <a:tbl>
              <a:tblPr/>
              <a:tblGrid>
                <a:gridCol w="2214436">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1458684">
                  <a:extLst>
                    <a:ext uri="{9D8B030D-6E8A-4147-A177-3AD203B41FA5}">
                      <a16:colId xmlns:a16="http://schemas.microsoft.com/office/drawing/2014/main" val="855239313"/>
                    </a:ext>
                  </a:extLst>
                </a:gridCol>
              </a:tblGrid>
              <a:tr h="188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Persistence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Persistence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1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EFS,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(8.11-NE)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63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EFS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87.3 (72.0-94.5)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59.3 (33.0-78.1)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BA117F20-1EEC-AE24-BE5D-BF8BC89727ED}"/>
              </a:ext>
            </a:extLst>
          </p:cNvPr>
          <p:cNvSpPr txBox="1"/>
          <p:nvPr/>
        </p:nvSpPr>
        <p:spPr bwMode="auto">
          <a:xfrm>
            <a:off x="2191109" y="1282460"/>
            <a:ext cx="8108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Landmark EFS Analysis in Patients With Remission at 6 Mo</a:t>
            </a:r>
          </a:p>
        </p:txBody>
      </p:sp>
      <p:sp>
        <p:nvSpPr>
          <p:cNvPr id="2" name="TextBox 1">
            <a:extLst>
              <a:ext uri="{FF2B5EF4-FFF2-40B4-BE49-F238E27FC236}">
                <a16:creationId xmlns:a16="http://schemas.microsoft.com/office/drawing/2014/main" id="{976C9688-C2F4-BD23-2032-9266E2FDE8C0}"/>
              </a:ext>
            </a:extLst>
          </p:cNvPr>
          <p:cNvSpPr txBox="1"/>
          <p:nvPr/>
        </p:nvSpPr>
        <p:spPr bwMode="auto">
          <a:xfrm>
            <a:off x="5535386" y="5052948"/>
            <a:ext cx="1121228"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4" name="TextBox 3">
            <a:extLst>
              <a:ext uri="{FF2B5EF4-FFF2-40B4-BE49-F238E27FC236}">
                <a16:creationId xmlns:a16="http://schemas.microsoft.com/office/drawing/2014/main" id="{73E725BA-D288-552C-5C47-BF7F6FC8781F}"/>
              </a:ext>
            </a:extLst>
          </p:cNvPr>
          <p:cNvSpPr txBox="1"/>
          <p:nvPr/>
        </p:nvSpPr>
        <p:spPr bwMode="auto">
          <a:xfrm>
            <a:off x="489359" y="5130435"/>
            <a:ext cx="2120547"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Risk, n</a:t>
            </a:r>
          </a:p>
        </p:txBody>
      </p:sp>
      <p:grpSp>
        <p:nvGrpSpPr>
          <p:cNvPr id="53" name="Group 52">
            <a:extLst>
              <a:ext uri="{FF2B5EF4-FFF2-40B4-BE49-F238E27FC236}">
                <a16:creationId xmlns:a16="http://schemas.microsoft.com/office/drawing/2014/main" id="{8CDEC357-38C2-9785-4212-30E344A60A18}"/>
              </a:ext>
            </a:extLst>
          </p:cNvPr>
          <p:cNvGrpSpPr/>
          <p:nvPr/>
        </p:nvGrpSpPr>
        <p:grpSpPr>
          <a:xfrm>
            <a:off x="2323290" y="3868561"/>
            <a:ext cx="3699151" cy="707886"/>
            <a:chOff x="2323290" y="3868561"/>
            <a:chExt cx="3699151" cy="707886"/>
          </a:xfrm>
        </p:grpSpPr>
        <p:sp>
          <p:nvSpPr>
            <p:cNvPr id="5" name="TextBox 4">
              <a:extLst>
                <a:ext uri="{FF2B5EF4-FFF2-40B4-BE49-F238E27FC236}">
                  <a16:creationId xmlns:a16="http://schemas.microsoft.com/office/drawing/2014/main" id="{9D308A2F-9419-A221-1E7B-B43F387FB0AB}"/>
                </a:ext>
              </a:extLst>
            </p:cNvPr>
            <p:cNvSpPr txBox="1"/>
            <p:nvPr/>
          </p:nvSpPr>
          <p:spPr bwMode="auto">
            <a:xfrm>
              <a:off x="2712095" y="3868561"/>
              <a:ext cx="3310346" cy="707886"/>
            </a:xfrm>
            <a:prstGeom prst="rect">
              <a:avLst/>
            </a:prstGeom>
            <a:noFill/>
            <a:ln>
              <a:noFill/>
            </a:ln>
          </p:spPr>
          <p:txBody>
            <a:bodyPr wrap="square" rtlCol="0">
              <a:spAutoFit/>
            </a:bodyPr>
            <a:lstStyle/>
            <a:p>
              <a:pPr>
                <a:lnSpc>
                  <a:spcPct val="100000"/>
                </a:lnSpc>
                <a:spcAft>
                  <a:spcPct val="0"/>
                </a:spcAft>
                <a:buClrTx/>
                <a:buFontTx/>
                <a:buNone/>
              </a:pPr>
              <a:r>
                <a:rPr lang="en-US" sz="1600" dirty="0">
                  <a:solidFill>
                    <a:schemeClr val="bg1"/>
                  </a:solidFill>
                  <a:latin typeface="Calibri" panose="020F0502020204030204" pitchFamily="34" charset="0"/>
                </a:rPr>
                <a:t>Ongoing persistence by Mo 6 (n = 42)</a:t>
              </a:r>
            </a:p>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Loss of persistence by Mo 6 (n = 18)</a:t>
              </a:r>
            </a:p>
          </p:txBody>
        </p:sp>
        <p:cxnSp>
          <p:nvCxnSpPr>
            <p:cNvPr id="8" name="Straight Connector 7">
              <a:extLst>
                <a:ext uri="{FF2B5EF4-FFF2-40B4-BE49-F238E27FC236}">
                  <a16:creationId xmlns:a16="http://schemas.microsoft.com/office/drawing/2014/main" id="{3C638EA2-EF06-2794-B56C-4900223A34BE}"/>
                </a:ext>
              </a:extLst>
            </p:cNvPr>
            <p:cNvCxnSpPr/>
            <p:nvPr/>
          </p:nvCxnSpPr>
          <p:spPr bwMode="auto">
            <a:xfrm>
              <a:off x="2323290" y="4022969"/>
              <a:ext cx="434340" cy="0"/>
            </a:xfrm>
            <a:prstGeom prst="line">
              <a:avLst/>
            </a:prstGeom>
            <a:noFill/>
            <a:ln w="28575" cap="flat" cmpd="sng" algn="ctr">
              <a:solidFill>
                <a:schemeClr val="accent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8A0BE88-5513-4ED4-27D6-8EF250AF414A}"/>
                </a:ext>
              </a:extLst>
            </p:cNvPr>
            <p:cNvCxnSpPr/>
            <p:nvPr/>
          </p:nvCxnSpPr>
          <p:spPr bwMode="auto">
            <a:xfrm>
              <a:off x="2323290" y="4405124"/>
              <a:ext cx="434340" cy="0"/>
            </a:xfrm>
            <a:prstGeom prst="line">
              <a:avLst/>
            </a:prstGeom>
            <a:noFill/>
            <a:ln w="28575" cap="flat" cmpd="sng" algn="ctr">
              <a:solidFill>
                <a:schemeClr val="accent3"/>
              </a:solidFill>
              <a:prstDash val="solid"/>
              <a:round/>
              <a:headEnd type="none" w="med" len="med"/>
              <a:tailEnd type="none" w="med" len="med"/>
            </a:ln>
            <a:effectLst/>
          </p:spPr>
        </p:cxnSp>
      </p:grpSp>
      <p:sp>
        <p:nvSpPr>
          <p:cNvPr id="11" name="TextBox 10">
            <a:extLst>
              <a:ext uri="{FF2B5EF4-FFF2-40B4-BE49-F238E27FC236}">
                <a16:creationId xmlns:a16="http://schemas.microsoft.com/office/drawing/2014/main" id="{CA41D2FB-1826-955B-3777-B583D6559EAD}"/>
              </a:ext>
            </a:extLst>
          </p:cNvPr>
          <p:cNvSpPr txBox="1"/>
          <p:nvPr/>
        </p:nvSpPr>
        <p:spPr bwMode="auto">
          <a:xfrm rot="16200000">
            <a:off x="771883" y="3166317"/>
            <a:ext cx="1594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a:t>
            </a:r>
          </a:p>
        </p:txBody>
      </p:sp>
      <p:grpSp>
        <p:nvGrpSpPr>
          <p:cNvPr id="21" name="Group 20">
            <a:extLst>
              <a:ext uri="{FF2B5EF4-FFF2-40B4-BE49-F238E27FC236}">
                <a16:creationId xmlns:a16="http://schemas.microsoft.com/office/drawing/2014/main" id="{98D4D0D8-3CE2-735A-2F42-7F389094D123}"/>
              </a:ext>
            </a:extLst>
          </p:cNvPr>
          <p:cNvGrpSpPr/>
          <p:nvPr/>
        </p:nvGrpSpPr>
        <p:grpSpPr>
          <a:xfrm>
            <a:off x="1576548" y="1799615"/>
            <a:ext cx="535724" cy="3146372"/>
            <a:chOff x="1400221" y="1799615"/>
            <a:chExt cx="535724" cy="3146372"/>
          </a:xfrm>
        </p:grpSpPr>
        <p:sp>
          <p:nvSpPr>
            <p:cNvPr id="14" name="TextBox 13">
              <a:extLst>
                <a:ext uri="{FF2B5EF4-FFF2-40B4-BE49-F238E27FC236}">
                  <a16:creationId xmlns:a16="http://schemas.microsoft.com/office/drawing/2014/main" id="{6A0A6A15-81B3-1182-9F33-162C1103121B}"/>
                </a:ext>
              </a:extLst>
            </p:cNvPr>
            <p:cNvSpPr txBox="1"/>
            <p:nvPr/>
          </p:nvSpPr>
          <p:spPr bwMode="auto">
            <a:xfrm>
              <a:off x="1400221" y="179961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DE66518E-E20B-475B-4FE7-B6C25D4953BE}"/>
                </a:ext>
              </a:extLst>
            </p:cNvPr>
            <p:cNvSpPr txBox="1"/>
            <p:nvPr/>
          </p:nvSpPr>
          <p:spPr bwMode="auto">
            <a:xfrm>
              <a:off x="1517241" y="23509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9EE88773-2AFA-FFDA-F257-6CBC714EC03E}"/>
                </a:ext>
              </a:extLst>
            </p:cNvPr>
            <p:cNvSpPr txBox="1"/>
            <p:nvPr/>
          </p:nvSpPr>
          <p:spPr bwMode="auto">
            <a:xfrm>
              <a:off x="1517241" y="29205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19B199EF-3E7B-9F0B-BD6E-29F7F0774257}"/>
                </a:ext>
              </a:extLst>
            </p:cNvPr>
            <p:cNvSpPr txBox="1"/>
            <p:nvPr/>
          </p:nvSpPr>
          <p:spPr bwMode="auto">
            <a:xfrm>
              <a:off x="1517241" y="34718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47399BF1-6ECE-D4C8-447C-72F5DEC764C4}"/>
                </a:ext>
              </a:extLst>
            </p:cNvPr>
            <p:cNvSpPr txBox="1"/>
            <p:nvPr/>
          </p:nvSpPr>
          <p:spPr bwMode="auto">
            <a:xfrm>
              <a:off x="1517241" y="4025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2449595A-AF5C-73C1-BEE7-E39A5A93E62D}"/>
                </a:ext>
              </a:extLst>
            </p:cNvPr>
            <p:cNvSpPr txBox="1"/>
            <p:nvPr/>
          </p:nvSpPr>
          <p:spPr bwMode="auto">
            <a:xfrm>
              <a:off x="1634260" y="457665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6" name="Group 35">
            <a:extLst>
              <a:ext uri="{FF2B5EF4-FFF2-40B4-BE49-F238E27FC236}">
                <a16:creationId xmlns:a16="http://schemas.microsoft.com/office/drawing/2014/main" id="{F3B08E8D-2DE6-4628-1D17-CF8984DCC24C}"/>
              </a:ext>
            </a:extLst>
          </p:cNvPr>
          <p:cNvGrpSpPr/>
          <p:nvPr/>
        </p:nvGrpSpPr>
        <p:grpSpPr>
          <a:xfrm>
            <a:off x="1995676" y="4807322"/>
            <a:ext cx="8835133" cy="369332"/>
            <a:chOff x="1995676" y="4898762"/>
            <a:chExt cx="8835133" cy="369332"/>
          </a:xfrm>
        </p:grpSpPr>
        <p:sp>
          <p:nvSpPr>
            <p:cNvPr id="22" name="TextBox 21">
              <a:extLst>
                <a:ext uri="{FF2B5EF4-FFF2-40B4-BE49-F238E27FC236}">
                  <a16:creationId xmlns:a16="http://schemas.microsoft.com/office/drawing/2014/main" id="{4BCD5384-D85D-7E1A-C6B3-5ACECED047E8}"/>
                </a:ext>
              </a:extLst>
            </p:cNvPr>
            <p:cNvSpPr txBox="1"/>
            <p:nvPr/>
          </p:nvSpPr>
          <p:spPr bwMode="auto">
            <a:xfrm>
              <a:off x="1995676" y="489876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FBCC02EB-ED1F-23AE-9240-AD15967EE383}"/>
                </a:ext>
              </a:extLst>
            </p:cNvPr>
            <p:cNvSpPr txBox="1"/>
            <p:nvPr/>
          </p:nvSpPr>
          <p:spPr bwMode="auto">
            <a:xfrm>
              <a:off x="2658780" y="489876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4" name="TextBox 23">
              <a:extLst>
                <a:ext uri="{FF2B5EF4-FFF2-40B4-BE49-F238E27FC236}">
                  <a16:creationId xmlns:a16="http://schemas.microsoft.com/office/drawing/2014/main" id="{54044D98-3023-D420-A121-18531F187979}"/>
                </a:ext>
              </a:extLst>
            </p:cNvPr>
            <p:cNvSpPr txBox="1"/>
            <p:nvPr/>
          </p:nvSpPr>
          <p:spPr bwMode="auto">
            <a:xfrm>
              <a:off x="3299024" y="489876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5" name="TextBox 24">
              <a:extLst>
                <a:ext uri="{FF2B5EF4-FFF2-40B4-BE49-F238E27FC236}">
                  <a16:creationId xmlns:a16="http://schemas.microsoft.com/office/drawing/2014/main" id="{498AF4B2-6F9F-C88F-C20B-ACC8B7547962}"/>
                </a:ext>
              </a:extLst>
            </p:cNvPr>
            <p:cNvSpPr txBox="1"/>
            <p:nvPr/>
          </p:nvSpPr>
          <p:spPr bwMode="auto">
            <a:xfrm>
              <a:off x="3962128" y="489876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a:t>
              </a:r>
              <a:endParaRPr lang="en-US"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912D561D-4EB2-1BDC-FFBF-1190E56F8479}"/>
                </a:ext>
              </a:extLst>
            </p:cNvPr>
            <p:cNvSpPr txBox="1"/>
            <p:nvPr/>
          </p:nvSpPr>
          <p:spPr bwMode="auto">
            <a:xfrm>
              <a:off x="4543863"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7" name="TextBox 26">
              <a:extLst>
                <a:ext uri="{FF2B5EF4-FFF2-40B4-BE49-F238E27FC236}">
                  <a16:creationId xmlns:a16="http://schemas.microsoft.com/office/drawing/2014/main" id="{AA78F145-8B06-194C-FBD0-7B9BEB279CB8}"/>
                </a:ext>
              </a:extLst>
            </p:cNvPr>
            <p:cNvSpPr txBox="1"/>
            <p:nvPr/>
          </p:nvSpPr>
          <p:spPr bwMode="auto">
            <a:xfrm>
              <a:off x="5206967"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8" name="TextBox 27">
              <a:extLst>
                <a:ext uri="{FF2B5EF4-FFF2-40B4-BE49-F238E27FC236}">
                  <a16:creationId xmlns:a16="http://schemas.microsoft.com/office/drawing/2014/main" id="{D6E60EB9-D36E-7D6C-DEEA-AF136D66B9EA}"/>
                </a:ext>
              </a:extLst>
            </p:cNvPr>
            <p:cNvSpPr txBox="1"/>
            <p:nvPr/>
          </p:nvSpPr>
          <p:spPr bwMode="auto">
            <a:xfrm>
              <a:off x="5847211"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9" name="TextBox 28">
              <a:extLst>
                <a:ext uri="{FF2B5EF4-FFF2-40B4-BE49-F238E27FC236}">
                  <a16:creationId xmlns:a16="http://schemas.microsoft.com/office/drawing/2014/main" id="{D6478E2A-0F8C-4343-B809-4E4EA76C05DD}"/>
                </a:ext>
              </a:extLst>
            </p:cNvPr>
            <p:cNvSpPr txBox="1"/>
            <p:nvPr/>
          </p:nvSpPr>
          <p:spPr bwMode="auto">
            <a:xfrm>
              <a:off x="6510315"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E244CB13-F00C-FEBB-1D8C-F61B02EDC034}"/>
                </a:ext>
              </a:extLst>
            </p:cNvPr>
            <p:cNvSpPr txBox="1"/>
            <p:nvPr/>
          </p:nvSpPr>
          <p:spPr bwMode="auto">
            <a:xfrm>
              <a:off x="7142305"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C5C29470-C413-652E-2488-440E295FC28E}"/>
                </a:ext>
              </a:extLst>
            </p:cNvPr>
            <p:cNvSpPr txBox="1"/>
            <p:nvPr/>
          </p:nvSpPr>
          <p:spPr bwMode="auto">
            <a:xfrm>
              <a:off x="7805409"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27</a:t>
              </a:r>
              <a:endParaRPr lang="en-US" b="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B1BA906F-F642-D609-4B4C-39B3A0A52194}"/>
                </a:ext>
              </a:extLst>
            </p:cNvPr>
            <p:cNvSpPr txBox="1"/>
            <p:nvPr/>
          </p:nvSpPr>
          <p:spPr bwMode="auto">
            <a:xfrm>
              <a:off x="8445653"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3" name="TextBox 32">
              <a:extLst>
                <a:ext uri="{FF2B5EF4-FFF2-40B4-BE49-F238E27FC236}">
                  <a16:creationId xmlns:a16="http://schemas.microsoft.com/office/drawing/2014/main" id="{461743E2-7B0E-59B4-E4C2-44B9B4F5CB1E}"/>
                </a:ext>
              </a:extLst>
            </p:cNvPr>
            <p:cNvSpPr txBox="1"/>
            <p:nvPr/>
          </p:nvSpPr>
          <p:spPr bwMode="auto">
            <a:xfrm>
              <a:off x="9108757"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4" name="TextBox 33">
              <a:extLst>
                <a:ext uri="{FF2B5EF4-FFF2-40B4-BE49-F238E27FC236}">
                  <a16:creationId xmlns:a16="http://schemas.microsoft.com/office/drawing/2014/main" id="{FBF35294-B026-419E-3448-339862AD94E0}"/>
                </a:ext>
              </a:extLst>
            </p:cNvPr>
            <p:cNvSpPr txBox="1"/>
            <p:nvPr/>
          </p:nvSpPr>
          <p:spPr bwMode="auto">
            <a:xfrm>
              <a:off x="9749001"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5" name="TextBox 34">
              <a:extLst>
                <a:ext uri="{FF2B5EF4-FFF2-40B4-BE49-F238E27FC236}">
                  <a16:creationId xmlns:a16="http://schemas.microsoft.com/office/drawing/2014/main" id="{16A7E53B-FAFF-72D0-FDCE-59E40E65F187}"/>
                </a:ext>
              </a:extLst>
            </p:cNvPr>
            <p:cNvSpPr txBox="1"/>
            <p:nvPr/>
          </p:nvSpPr>
          <p:spPr bwMode="auto">
            <a:xfrm>
              <a:off x="10412105"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39</a:t>
              </a:r>
              <a:endParaRPr lang="en-US" b="0" dirty="0">
                <a:solidFill>
                  <a:schemeClr val="bg1"/>
                </a:solidFill>
                <a:latin typeface="Calibri" panose="020F0502020204030204" pitchFamily="34" charset="0"/>
              </a:endParaRPr>
            </a:p>
          </p:txBody>
        </p:sp>
      </p:grpSp>
      <p:sp>
        <p:nvSpPr>
          <p:cNvPr id="37" name="Freeform: Shape 36">
            <a:extLst>
              <a:ext uri="{FF2B5EF4-FFF2-40B4-BE49-F238E27FC236}">
                <a16:creationId xmlns:a16="http://schemas.microsoft.com/office/drawing/2014/main" id="{DB37A7E9-17CD-23F9-E444-A754DC770960}"/>
              </a:ext>
            </a:extLst>
          </p:cNvPr>
          <p:cNvSpPr/>
          <p:nvPr/>
        </p:nvSpPr>
        <p:spPr bwMode="auto">
          <a:xfrm>
            <a:off x="2164080" y="1752600"/>
            <a:ext cx="8427720" cy="3009900"/>
          </a:xfrm>
          <a:custGeom>
            <a:avLst/>
            <a:gdLst>
              <a:gd name="connsiteX0" fmla="*/ 0 w 8542020"/>
              <a:gd name="connsiteY0" fmla="*/ 0 h 3009900"/>
              <a:gd name="connsiteX1" fmla="*/ 0 w 8542020"/>
              <a:gd name="connsiteY1" fmla="*/ 3009900 h 3009900"/>
              <a:gd name="connsiteX2" fmla="*/ 8542020 w 8542020"/>
              <a:gd name="connsiteY2" fmla="*/ 3009900 h 3009900"/>
            </a:gdLst>
            <a:ahLst/>
            <a:cxnLst>
              <a:cxn ang="0">
                <a:pos x="connsiteX0" y="connsiteY0"/>
              </a:cxn>
              <a:cxn ang="0">
                <a:pos x="connsiteX1" y="connsiteY1"/>
              </a:cxn>
              <a:cxn ang="0">
                <a:pos x="connsiteX2" y="connsiteY2"/>
              </a:cxn>
            </a:cxnLst>
            <a:rect l="l" t="t" r="r" b="b"/>
            <a:pathLst>
              <a:path w="8542020" h="3009900">
                <a:moveTo>
                  <a:pt x="0" y="0"/>
                </a:moveTo>
                <a:lnTo>
                  <a:pt x="0" y="3009900"/>
                </a:lnTo>
                <a:lnTo>
                  <a:pt x="8542020" y="3009900"/>
                </a:lnTo>
              </a:path>
            </a:pathLst>
          </a:custGeom>
          <a:noFill/>
          <a:ln w="28575">
            <a:solidFill>
              <a:schemeClr val="bg1"/>
            </a:solidFill>
            <a:miter lim="800000"/>
            <a:headEnd/>
            <a:tailEnd/>
          </a:ln>
        </p:spPr>
        <p:txBody>
          <a:bodyPr rtlCol="0" anchor="ctr"/>
          <a:lstStyle/>
          <a:p>
            <a:pPr algn="ctr"/>
            <a:endParaRPr lang="en-US"/>
          </a:p>
        </p:txBody>
      </p:sp>
      <p:grpSp>
        <p:nvGrpSpPr>
          <p:cNvPr id="45" name="Group 44">
            <a:extLst>
              <a:ext uri="{FF2B5EF4-FFF2-40B4-BE49-F238E27FC236}">
                <a16:creationId xmlns:a16="http://schemas.microsoft.com/office/drawing/2014/main" id="{5EAB872E-FE46-A9B9-4F05-EBC63B6F9290}"/>
              </a:ext>
            </a:extLst>
          </p:cNvPr>
          <p:cNvGrpSpPr/>
          <p:nvPr/>
        </p:nvGrpSpPr>
        <p:grpSpPr>
          <a:xfrm>
            <a:off x="2043227" y="1986643"/>
            <a:ext cx="121920" cy="2772223"/>
            <a:chOff x="1774860" y="1986643"/>
            <a:chExt cx="1303020" cy="2772223"/>
          </a:xfrm>
        </p:grpSpPr>
        <p:cxnSp>
          <p:nvCxnSpPr>
            <p:cNvPr id="39" name="Straight Connector 38">
              <a:extLst>
                <a:ext uri="{FF2B5EF4-FFF2-40B4-BE49-F238E27FC236}">
                  <a16:creationId xmlns:a16="http://schemas.microsoft.com/office/drawing/2014/main" id="{ACBFE8AF-BD12-315A-F440-2D36EFCFB141}"/>
                </a:ext>
              </a:extLst>
            </p:cNvPr>
            <p:cNvCxnSpPr>
              <a:cxnSpLocks/>
            </p:cNvCxnSpPr>
            <p:nvPr/>
          </p:nvCxnSpPr>
          <p:spPr bwMode="auto">
            <a:xfrm>
              <a:off x="1774860" y="1986643"/>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022D444-F387-5026-0065-672351F577CE}"/>
                </a:ext>
              </a:extLst>
            </p:cNvPr>
            <p:cNvCxnSpPr>
              <a:cxnSpLocks/>
            </p:cNvCxnSpPr>
            <p:nvPr/>
          </p:nvCxnSpPr>
          <p:spPr bwMode="auto">
            <a:xfrm>
              <a:off x="1774860" y="2553937"/>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11F5235-38BC-A14A-84C1-85CAA1E745D9}"/>
                </a:ext>
              </a:extLst>
            </p:cNvPr>
            <p:cNvCxnSpPr>
              <a:cxnSpLocks/>
            </p:cNvCxnSpPr>
            <p:nvPr/>
          </p:nvCxnSpPr>
          <p:spPr bwMode="auto">
            <a:xfrm>
              <a:off x="1774860" y="3099163"/>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5F61BF6-EF4D-DCEB-02C8-37F4E6113226}"/>
                </a:ext>
              </a:extLst>
            </p:cNvPr>
            <p:cNvCxnSpPr>
              <a:cxnSpLocks/>
            </p:cNvCxnSpPr>
            <p:nvPr/>
          </p:nvCxnSpPr>
          <p:spPr bwMode="auto">
            <a:xfrm>
              <a:off x="1774860" y="3666457"/>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3EBED08-D29E-725A-5829-9993031637C4}"/>
                </a:ext>
              </a:extLst>
            </p:cNvPr>
            <p:cNvCxnSpPr>
              <a:cxnSpLocks/>
            </p:cNvCxnSpPr>
            <p:nvPr/>
          </p:nvCxnSpPr>
          <p:spPr bwMode="auto">
            <a:xfrm>
              <a:off x="1774860" y="4191572"/>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7C3F900-7AE8-B8BF-1EF7-B3B204E8CC2C}"/>
                </a:ext>
              </a:extLst>
            </p:cNvPr>
            <p:cNvCxnSpPr>
              <a:cxnSpLocks/>
            </p:cNvCxnSpPr>
            <p:nvPr/>
          </p:nvCxnSpPr>
          <p:spPr bwMode="auto">
            <a:xfrm>
              <a:off x="1774860" y="4758866"/>
              <a:ext cx="13030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EDE8320A-90E9-E95B-C65D-CF8F9A6BFBF7}"/>
              </a:ext>
            </a:extLst>
          </p:cNvPr>
          <p:cNvGrpSpPr/>
          <p:nvPr/>
        </p:nvGrpSpPr>
        <p:grpSpPr>
          <a:xfrm>
            <a:off x="2983042" y="4748988"/>
            <a:ext cx="7608757" cy="135432"/>
            <a:chOff x="2983042" y="4476980"/>
            <a:chExt cx="7608757" cy="602671"/>
          </a:xfrm>
        </p:grpSpPr>
        <p:grpSp>
          <p:nvGrpSpPr>
            <p:cNvPr id="46" name="Group 45">
              <a:extLst>
                <a:ext uri="{FF2B5EF4-FFF2-40B4-BE49-F238E27FC236}">
                  <a16:creationId xmlns:a16="http://schemas.microsoft.com/office/drawing/2014/main" id="{AB9FBDEF-9305-3F09-0AE9-2510593DCBFA}"/>
                </a:ext>
              </a:extLst>
            </p:cNvPr>
            <p:cNvGrpSpPr/>
            <p:nvPr/>
          </p:nvGrpSpPr>
          <p:grpSpPr>
            <a:xfrm rot="5400000">
              <a:off x="4067821" y="3392202"/>
              <a:ext cx="602665" cy="2772223"/>
              <a:chOff x="1774860" y="1986643"/>
              <a:chExt cx="1303020" cy="2772223"/>
            </a:xfrm>
          </p:grpSpPr>
          <p:cxnSp>
            <p:nvCxnSpPr>
              <p:cNvPr id="47" name="Straight Connector 46">
                <a:extLst>
                  <a:ext uri="{FF2B5EF4-FFF2-40B4-BE49-F238E27FC236}">
                    <a16:creationId xmlns:a16="http://schemas.microsoft.com/office/drawing/2014/main" id="{7BAF6AB3-53B9-F50E-CB3F-86280BB11BDD}"/>
                  </a:ext>
                </a:extLst>
              </p:cNvPr>
              <p:cNvCxnSpPr>
                <a:cxnSpLocks/>
              </p:cNvCxnSpPr>
              <p:nvPr/>
            </p:nvCxnSpPr>
            <p:spPr bwMode="auto">
              <a:xfrm>
                <a:off x="1774860" y="1986643"/>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1BCEF0A-3B06-6D33-9A79-84F6AB126369}"/>
                  </a:ext>
                </a:extLst>
              </p:cNvPr>
              <p:cNvCxnSpPr>
                <a:cxnSpLocks/>
              </p:cNvCxnSpPr>
              <p:nvPr/>
            </p:nvCxnSpPr>
            <p:spPr bwMode="auto">
              <a:xfrm>
                <a:off x="1774860" y="2553937"/>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6B596A3-11C0-1296-E758-366AF61E118F}"/>
                  </a:ext>
                </a:extLst>
              </p:cNvPr>
              <p:cNvCxnSpPr>
                <a:cxnSpLocks/>
              </p:cNvCxnSpPr>
              <p:nvPr/>
            </p:nvCxnSpPr>
            <p:spPr bwMode="auto">
              <a:xfrm>
                <a:off x="1774860" y="3099163"/>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3153F50-7F1D-8FFB-8C4C-3BC8AA399912}"/>
                  </a:ext>
                </a:extLst>
              </p:cNvPr>
              <p:cNvCxnSpPr>
                <a:cxnSpLocks/>
              </p:cNvCxnSpPr>
              <p:nvPr/>
            </p:nvCxnSpPr>
            <p:spPr bwMode="auto">
              <a:xfrm>
                <a:off x="1774860" y="3666457"/>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BA5C788-72B5-33EA-529D-382EE9F0CA55}"/>
                  </a:ext>
                </a:extLst>
              </p:cNvPr>
              <p:cNvCxnSpPr>
                <a:cxnSpLocks/>
              </p:cNvCxnSpPr>
              <p:nvPr/>
            </p:nvCxnSpPr>
            <p:spPr bwMode="auto">
              <a:xfrm>
                <a:off x="1774860" y="4191572"/>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CEAC48C-8449-9556-1469-A5CA205E21EE}"/>
                  </a:ext>
                </a:extLst>
              </p:cNvPr>
              <p:cNvCxnSpPr>
                <a:cxnSpLocks/>
              </p:cNvCxnSpPr>
              <p:nvPr/>
            </p:nvCxnSpPr>
            <p:spPr bwMode="auto">
              <a:xfrm>
                <a:off x="1774860" y="4758866"/>
                <a:ext cx="13030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7EEEC3F4-69A6-EF90-4E9E-31645833E8DB}"/>
                </a:ext>
              </a:extLst>
            </p:cNvPr>
            <p:cNvGrpSpPr/>
            <p:nvPr/>
          </p:nvGrpSpPr>
          <p:grpSpPr>
            <a:xfrm rot="5400000">
              <a:off x="8437132" y="2924984"/>
              <a:ext cx="602671" cy="3706663"/>
              <a:chOff x="1774860" y="1052203"/>
              <a:chExt cx="1303033" cy="3706663"/>
            </a:xfrm>
          </p:grpSpPr>
          <p:cxnSp>
            <p:nvCxnSpPr>
              <p:cNvPr id="55" name="Straight Connector 54">
                <a:extLst>
                  <a:ext uri="{FF2B5EF4-FFF2-40B4-BE49-F238E27FC236}">
                    <a16:creationId xmlns:a16="http://schemas.microsoft.com/office/drawing/2014/main" id="{BFBEDE4B-28A1-ED35-FFEA-4EAC4EFDD6B5}"/>
                  </a:ext>
                </a:extLst>
              </p:cNvPr>
              <p:cNvCxnSpPr>
                <a:cxnSpLocks/>
              </p:cNvCxnSpPr>
              <p:nvPr/>
            </p:nvCxnSpPr>
            <p:spPr bwMode="auto">
              <a:xfrm>
                <a:off x="1774860" y="1986643"/>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7980A40-BFD2-002C-4A01-B2CEDE7B8EF3}"/>
                  </a:ext>
                </a:extLst>
              </p:cNvPr>
              <p:cNvCxnSpPr>
                <a:cxnSpLocks/>
              </p:cNvCxnSpPr>
              <p:nvPr/>
            </p:nvCxnSpPr>
            <p:spPr bwMode="auto">
              <a:xfrm>
                <a:off x="1774860" y="2553937"/>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014AB03-0699-218C-B41C-E3A68B127E0A}"/>
                  </a:ext>
                </a:extLst>
              </p:cNvPr>
              <p:cNvCxnSpPr>
                <a:cxnSpLocks/>
              </p:cNvCxnSpPr>
              <p:nvPr/>
            </p:nvCxnSpPr>
            <p:spPr bwMode="auto">
              <a:xfrm>
                <a:off x="1774860" y="3099163"/>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832FED9-5C84-D903-52A1-F64EABF30B9E}"/>
                  </a:ext>
                </a:extLst>
              </p:cNvPr>
              <p:cNvCxnSpPr>
                <a:cxnSpLocks/>
              </p:cNvCxnSpPr>
              <p:nvPr/>
            </p:nvCxnSpPr>
            <p:spPr bwMode="auto">
              <a:xfrm>
                <a:off x="1774860" y="3666457"/>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24881A4-88DC-D855-A040-8850F31B0E60}"/>
                  </a:ext>
                </a:extLst>
              </p:cNvPr>
              <p:cNvCxnSpPr>
                <a:cxnSpLocks/>
              </p:cNvCxnSpPr>
              <p:nvPr/>
            </p:nvCxnSpPr>
            <p:spPr bwMode="auto">
              <a:xfrm>
                <a:off x="1774860" y="4191572"/>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2AC08CD-995B-D67B-0A6B-C44EFA2B3AF5}"/>
                  </a:ext>
                </a:extLst>
              </p:cNvPr>
              <p:cNvCxnSpPr>
                <a:cxnSpLocks/>
              </p:cNvCxnSpPr>
              <p:nvPr/>
            </p:nvCxnSpPr>
            <p:spPr bwMode="auto">
              <a:xfrm>
                <a:off x="1774860" y="4758866"/>
                <a:ext cx="130302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31ABAB0-84B3-F7C6-9725-78A6B04A4010}"/>
                  </a:ext>
                </a:extLst>
              </p:cNvPr>
              <p:cNvCxnSpPr>
                <a:cxnSpLocks/>
              </p:cNvCxnSpPr>
              <p:nvPr/>
            </p:nvCxnSpPr>
            <p:spPr bwMode="auto">
              <a:xfrm>
                <a:off x="1774870" y="1052203"/>
                <a:ext cx="130302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789D70E-A34B-B5BA-B180-71F5D9E1E130}"/>
                  </a:ext>
                </a:extLst>
              </p:cNvPr>
              <p:cNvCxnSpPr>
                <a:cxnSpLocks/>
              </p:cNvCxnSpPr>
              <p:nvPr/>
            </p:nvCxnSpPr>
            <p:spPr bwMode="auto">
              <a:xfrm>
                <a:off x="1774861" y="1455484"/>
                <a:ext cx="130302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16" name="Group 9215">
            <a:extLst>
              <a:ext uri="{FF2B5EF4-FFF2-40B4-BE49-F238E27FC236}">
                <a16:creationId xmlns:a16="http://schemas.microsoft.com/office/drawing/2014/main" id="{8BB606FE-0FA7-013F-0AC2-F2DC41453886}"/>
              </a:ext>
            </a:extLst>
          </p:cNvPr>
          <p:cNvGrpSpPr/>
          <p:nvPr/>
        </p:nvGrpSpPr>
        <p:grpSpPr>
          <a:xfrm>
            <a:off x="1937167" y="5348175"/>
            <a:ext cx="8835132" cy="369332"/>
            <a:chOff x="1937167" y="4898762"/>
            <a:chExt cx="8835132" cy="369332"/>
          </a:xfrm>
        </p:grpSpPr>
        <p:sp>
          <p:nvSpPr>
            <p:cNvPr id="9217" name="TextBox 9216">
              <a:extLst>
                <a:ext uri="{FF2B5EF4-FFF2-40B4-BE49-F238E27FC236}">
                  <a16:creationId xmlns:a16="http://schemas.microsoft.com/office/drawing/2014/main" id="{28192E71-89D8-0ED9-F485-CBB7F01019E8}"/>
                </a:ext>
              </a:extLst>
            </p:cNvPr>
            <p:cNvSpPr txBox="1"/>
            <p:nvPr/>
          </p:nvSpPr>
          <p:spPr bwMode="auto">
            <a:xfrm>
              <a:off x="1937167"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42</a:t>
              </a:r>
            </a:p>
          </p:txBody>
        </p:sp>
        <p:sp>
          <p:nvSpPr>
            <p:cNvPr id="9219" name="TextBox 9218">
              <a:extLst>
                <a:ext uri="{FF2B5EF4-FFF2-40B4-BE49-F238E27FC236}">
                  <a16:creationId xmlns:a16="http://schemas.microsoft.com/office/drawing/2014/main" id="{6CEA091B-F993-E2C1-015B-FF2D616FDE5A}"/>
                </a:ext>
              </a:extLst>
            </p:cNvPr>
            <p:cNvSpPr txBox="1"/>
            <p:nvPr/>
          </p:nvSpPr>
          <p:spPr bwMode="auto">
            <a:xfrm>
              <a:off x="2600271"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42</a:t>
              </a:r>
            </a:p>
          </p:txBody>
        </p:sp>
        <p:sp>
          <p:nvSpPr>
            <p:cNvPr id="9220" name="TextBox 9219">
              <a:extLst>
                <a:ext uri="{FF2B5EF4-FFF2-40B4-BE49-F238E27FC236}">
                  <a16:creationId xmlns:a16="http://schemas.microsoft.com/office/drawing/2014/main" id="{C79878F5-CABF-0DCC-3381-C9F586145651}"/>
                </a:ext>
              </a:extLst>
            </p:cNvPr>
            <p:cNvSpPr txBox="1"/>
            <p:nvPr/>
          </p:nvSpPr>
          <p:spPr bwMode="auto">
            <a:xfrm>
              <a:off x="3240515"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42</a:t>
              </a:r>
            </a:p>
          </p:txBody>
        </p:sp>
        <p:sp>
          <p:nvSpPr>
            <p:cNvPr id="9222" name="TextBox 9221">
              <a:extLst>
                <a:ext uri="{FF2B5EF4-FFF2-40B4-BE49-F238E27FC236}">
                  <a16:creationId xmlns:a16="http://schemas.microsoft.com/office/drawing/2014/main" id="{AF0CAE20-772F-BDBC-3746-19F6B7E7535B}"/>
                </a:ext>
              </a:extLst>
            </p:cNvPr>
            <p:cNvSpPr txBox="1"/>
            <p:nvPr/>
          </p:nvSpPr>
          <p:spPr bwMode="auto">
            <a:xfrm>
              <a:off x="3903619"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39</a:t>
              </a:r>
              <a:endParaRPr lang="en-US" b="0" dirty="0">
                <a:solidFill>
                  <a:schemeClr val="accent1"/>
                </a:solidFill>
                <a:latin typeface="Calibri" panose="020F0502020204030204" pitchFamily="34" charset="0"/>
              </a:endParaRPr>
            </a:p>
          </p:txBody>
        </p:sp>
        <p:sp>
          <p:nvSpPr>
            <p:cNvPr id="9223" name="TextBox 9222">
              <a:extLst>
                <a:ext uri="{FF2B5EF4-FFF2-40B4-BE49-F238E27FC236}">
                  <a16:creationId xmlns:a16="http://schemas.microsoft.com/office/drawing/2014/main" id="{9511A650-D5BB-F6A8-926E-178AD09A388D}"/>
                </a:ext>
              </a:extLst>
            </p:cNvPr>
            <p:cNvSpPr txBox="1"/>
            <p:nvPr/>
          </p:nvSpPr>
          <p:spPr bwMode="auto">
            <a:xfrm>
              <a:off x="4543863"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29</a:t>
              </a:r>
            </a:p>
          </p:txBody>
        </p:sp>
        <p:sp>
          <p:nvSpPr>
            <p:cNvPr id="9224" name="TextBox 9223">
              <a:extLst>
                <a:ext uri="{FF2B5EF4-FFF2-40B4-BE49-F238E27FC236}">
                  <a16:creationId xmlns:a16="http://schemas.microsoft.com/office/drawing/2014/main" id="{660C4CF6-4061-B11C-2908-7F3DB3BD2BB8}"/>
                </a:ext>
              </a:extLst>
            </p:cNvPr>
            <p:cNvSpPr txBox="1"/>
            <p:nvPr/>
          </p:nvSpPr>
          <p:spPr bwMode="auto">
            <a:xfrm>
              <a:off x="5206966"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21</a:t>
              </a:r>
              <a:endParaRPr lang="en-US" b="0" dirty="0">
                <a:solidFill>
                  <a:schemeClr val="accent1"/>
                </a:solidFill>
                <a:latin typeface="Calibri" panose="020F0502020204030204" pitchFamily="34" charset="0"/>
              </a:endParaRPr>
            </a:p>
          </p:txBody>
        </p:sp>
        <p:sp>
          <p:nvSpPr>
            <p:cNvPr id="9225" name="TextBox 9224">
              <a:extLst>
                <a:ext uri="{FF2B5EF4-FFF2-40B4-BE49-F238E27FC236}">
                  <a16:creationId xmlns:a16="http://schemas.microsoft.com/office/drawing/2014/main" id="{F630F325-CCC6-DEB5-671A-B78F75DC1A8C}"/>
                </a:ext>
              </a:extLst>
            </p:cNvPr>
            <p:cNvSpPr txBox="1"/>
            <p:nvPr/>
          </p:nvSpPr>
          <p:spPr bwMode="auto">
            <a:xfrm>
              <a:off x="5847211"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18</a:t>
              </a:r>
            </a:p>
          </p:txBody>
        </p:sp>
        <p:sp>
          <p:nvSpPr>
            <p:cNvPr id="9226" name="TextBox 9225">
              <a:extLst>
                <a:ext uri="{FF2B5EF4-FFF2-40B4-BE49-F238E27FC236}">
                  <a16:creationId xmlns:a16="http://schemas.microsoft.com/office/drawing/2014/main" id="{36BD0170-C07C-DAE1-4D08-E90E3809B3AA}"/>
                </a:ext>
              </a:extLst>
            </p:cNvPr>
            <p:cNvSpPr txBox="1"/>
            <p:nvPr/>
          </p:nvSpPr>
          <p:spPr bwMode="auto">
            <a:xfrm>
              <a:off x="6510315"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11</a:t>
              </a:r>
              <a:endParaRPr lang="en-US" b="0" dirty="0">
                <a:solidFill>
                  <a:schemeClr val="accent1"/>
                </a:solidFill>
                <a:latin typeface="Calibri" panose="020F0502020204030204" pitchFamily="34" charset="0"/>
              </a:endParaRPr>
            </a:p>
          </p:txBody>
        </p:sp>
        <p:sp>
          <p:nvSpPr>
            <p:cNvPr id="9227" name="TextBox 9226">
              <a:extLst>
                <a:ext uri="{FF2B5EF4-FFF2-40B4-BE49-F238E27FC236}">
                  <a16:creationId xmlns:a16="http://schemas.microsoft.com/office/drawing/2014/main" id="{486CEF5D-DF15-5700-D374-ED902940D5D8}"/>
                </a:ext>
              </a:extLst>
            </p:cNvPr>
            <p:cNvSpPr txBox="1"/>
            <p:nvPr/>
          </p:nvSpPr>
          <p:spPr bwMode="auto">
            <a:xfrm>
              <a:off x="7200814"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7</a:t>
              </a:r>
            </a:p>
          </p:txBody>
        </p:sp>
        <p:sp>
          <p:nvSpPr>
            <p:cNvPr id="9228" name="TextBox 9227">
              <a:extLst>
                <a:ext uri="{FF2B5EF4-FFF2-40B4-BE49-F238E27FC236}">
                  <a16:creationId xmlns:a16="http://schemas.microsoft.com/office/drawing/2014/main" id="{3C1CFBC3-ADF1-F588-30FF-699E92BF7195}"/>
                </a:ext>
              </a:extLst>
            </p:cNvPr>
            <p:cNvSpPr txBox="1"/>
            <p:nvPr/>
          </p:nvSpPr>
          <p:spPr bwMode="auto">
            <a:xfrm>
              <a:off x="7863918"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3</a:t>
              </a:r>
              <a:endParaRPr lang="en-US" b="0" dirty="0">
                <a:solidFill>
                  <a:schemeClr val="accent1"/>
                </a:solidFill>
                <a:latin typeface="Calibri" panose="020F0502020204030204" pitchFamily="34" charset="0"/>
              </a:endParaRPr>
            </a:p>
          </p:txBody>
        </p:sp>
        <p:sp>
          <p:nvSpPr>
            <p:cNvPr id="9229" name="TextBox 9228">
              <a:extLst>
                <a:ext uri="{FF2B5EF4-FFF2-40B4-BE49-F238E27FC236}">
                  <a16:creationId xmlns:a16="http://schemas.microsoft.com/office/drawing/2014/main" id="{15249F48-BC25-6C7A-525B-41F16A1F19CF}"/>
                </a:ext>
              </a:extLst>
            </p:cNvPr>
            <p:cNvSpPr txBox="1"/>
            <p:nvPr/>
          </p:nvSpPr>
          <p:spPr bwMode="auto">
            <a:xfrm>
              <a:off x="8504162"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2</a:t>
              </a:r>
            </a:p>
          </p:txBody>
        </p:sp>
        <p:sp>
          <p:nvSpPr>
            <p:cNvPr id="9230" name="TextBox 9229">
              <a:extLst>
                <a:ext uri="{FF2B5EF4-FFF2-40B4-BE49-F238E27FC236}">
                  <a16:creationId xmlns:a16="http://schemas.microsoft.com/office/drawing/2014/main" id="{1587A04B-E2E2-11AA-96F2-CC713D9C3855}"/>
                </a:ext>
              </a:extLst>
            </p:cNvPr>
            <p:cNvSpPr txBox="1"/>
            <p:nvPr/>
          </p:nvSpPr>
          <p:spPr bwMode="auto">
            <a:xfrm>
              <a:off x="9167266"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2</a:t>
              </a:r>
            </a:p>
          </p:txBody>
        </p:sp>
        <p:sp>
          <p:nvSpPr>
            <p:cNvPr id="9231" name="TextBox 9230">
              <a:extLst>
                <a:ext uri="{FF2B5EF4-FFF2-40B4-BE49-F238E27FC236}">
                  <a16:creationId xmlns:a16="http://schemas.microsoft.com/office/drawing/2014/main" id="{061FF554-2BC1-6DE7-157D-0C8D8C2AEACA}"/>
                </a:ext>
              </a:extLst>
            </p:cNvPr>
            <p:cNvSpPr txBox="1"/>
            <p:nvPr/>
          </p:nvSpPr>
          <p:spPr bwMode="auto">
            <a:xfrm>
              <a:off x="9807510"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p>
          </p:txBody>
        </p:sp>
        <p:sp>
          <p:nvSpPr>
            <p:cNvPr id="9232" name="TextBox 9231">
              <a:extLst>
                <a:ext uri="{FF2B5EF4-FFF2-40B4-BE49-F238E27FC236}">
                  <a16:creationId xmlns:a16="http://schemas.microsoft.com/office/drawing/2014/main" id="{A2C3C67C-9C05-12E3-618F-109F52B95DF8}"/>
                </a:ext>
              </a:extLst>
            </p:cNvPr>
            <p:cNvSpPr txBox="1"/>
            <p:nvPr/>
          </p:nvSpPr>
          <p:spPr bwMode="auto">
            <a:xfrm>
              <a:off x="10470614"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0</a:t>
              </a:r>
              <a:endParaRPr lang="en-US" b="0" dirty="0">
                <a:solidFill>
                  <a:schemeClr val="accent1"/>
                </a:solidFill>
                <a:latin typeface="Calibri" panose="020F0502020204030204" pitchFamily="34" charset="0"/>
              </a:endParaRPr>
            </a:p>
          </p:txBody>
        </p:sp>
      </p:grpSp>
      <p:grpSp>
        <p:nvGrpSpPr>
          <p:cNvPr id="9233" name="Group 9232">
            <a:extLst>
              <a:ext uri="{FF2B5EF4-FFF2-40B4-BE49-F238E27FC236}">
                <a16:creationId xmlns:a16="http://schemas.microsoft.com/office/drawing/2014/main" id="{699F3DFA-9DD2-23CD-A55D-79E6AF2CF87D}"/>
              </a:ext>
            </a:extLst>
          </p:cNvPr>
          <p:cNvGrpSpPr/>
          <p:nvPr/>
        </p:nvGrpSpPr>
        <p:grpSpPr>
          <a:xfrm>
            <a:off x="1937167" y="5607508"/>
            <a:ext cx="8835132" cy="369332"/>
            <a:chOff x="1937167" y="4898762"/>
            <a:chExt cx="8835132" cy="369332"/>
          </a:xfrm>
        </p:grpSpPr>
        <p:sp>
          <p:nvSpPr>
            <p:cNvPr id="9234" name="TextBox 9233">
              <a:extLst>
                <a:ext uri="{FF2B5EF4-FFF2-40B4-BE49-F238E27FC236}">
                  <a16:creationId xmlns:a16="http://schemas.microsoft.com/office/drawing/2014/main" id="{A6EEAF95-B75E-302D-71ED-0B98D11A26B1}"/>
                </a:ext>
              </a:extLst>
            </p:cNvPr>
            <p:cNvSpPr txBox="1"/>
            <p:nvPr/>
          </p:nvSpPr>
          <p:spPr bwMode="auto">
            <a:xfrm>
              <a:off x="1937167"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18</a:t>
              </a:r>
            </a:p>
          </p:txBody>
        </p:sp>
        <p:sp>
          <p:nvSpPr>
            <p:cNvPr id="9235" name="TextBox 9234">
              <a:extLst>
                <a:ext uri="{FF2B5EF4-FFF2-40B4-BE49-F238E27FC236}">
                  <a16:creationId xmlns:a16="http://schemas.microsoft.com/office/drawing/2014/main" id="{6E087BFA-DF7C-B96D-9A8F-E48AAD535DAD}"/>
                </a:ext>
              </a:extLst>
            </p:cNvPr>
            <p:cNvSpPr txBox="1"/>
            <p:nvPr/>
          </p:nvSpPr>
          <p:spPr bwMode="auto">
            <a:xfrm>
              <a:off x="2600271"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18</a:t>
              </a:r>
            </a:p>
          </p:txBody>
        </p:sp>
        <p:sp>
          <p:nvSpPr>
            <p:cNvPr id="9236" name="TextBox 9235">
              <a:extLst>
                <a:ext uri="{FF2B5EF4-FFF2-40B4-BE49-F238E27FC236}">
                  <a16:creationId xmlns:a16="http://schemas.microsoft.com/office/drawing/2014/main" id="{815FFF3C-1BD7-239B-D4E6-C3F2D81C9766}"/>
                </a:ext>
              </a:extLst>
            </p:cNvPr>
            <p:cNvSpPr txBox="1"/>
            <p:nvPr/>
          </p:nvSpPr>
          <p:spPr bwMode="auto">
            <a:xfrm>
              <a:off x="3240515"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18</a:t>
              </a:r>
            </a:p>
          </p:txBody>
        </p:sp>
        <p:sp>
          <p:nvSpPr>
            <p:cNvPr id="9237" name="TextBox 9236">
              <a:extLst>
                <a:ext uri="{FF2B5EF4-FFF2-40B4-BE49-F238E27FC236}">
                  <a16:creationId xmlns:a16="http://schemas.microsoft.com/office/drawing/2014/main" id="{2787A7B6-72F9-1C73-4E7B-129BA5D2681B}"/>
                </a:ext>
              </a:extLst>
            </p:cNvPr>
            <p:cNvSpPr txBox="1"/>
            <p:nvPr/>
          </p:nvSpPr>
          <p:spPr bwMode="auto">
            <a:xfrm>
              <a:off x="3903619" y="48987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13</a:t>
              </a:r>
              <a:endParaRPr lang="en-US" b="0" dirty="0">
                <a:solidFill>
                  <a:schemeClr val="accent3"/>
                </a:solidFill>
                <a:latin typeface="Calibri" panose="020F0502020204030204" pitchFamily="34" charset="0"/>
              </a:endParaRPr>
            </a:p>
          </p:txBody>
        </p:sp>
        <p:sp>
          <p:nvSpPr>
            <p:cNvPr id="9238" name="TextBox 9237">
              <a:extLst>
                <a:ext uri="{FF2B5EF4-FFF2-40B4-BE49-F238E27FC236}">
                  <a16:creationId xmlns:a16="http://schemas.microsoft.com/office/drawing/2014/main" id="{05F9E4F5-C75C-88D5-64CD-DA0DA1C8B487}"/>
                </a:ext>
              </a:extLst>
            </p:cNvPr>
            <p:cNvSpPr txBox="1"/>
            <p:nvPr/>
          </p:nvSpPr>
          <p:spPr bwMode="auto">
            <a:xfrm>
              <a:off x="4602372"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8</a:t>
              </a:r>
            </a:p>
          </p:txBody>
        </p:sp>
        <p:sp>
          <p:nvSpPr>
            <p:cNvPr id="9239" name="TextBox 9238">
              <a:extLst>
                <a:ext uri="{FF2B5EF4-FFF2-40B4-BE49-F238E27FC236}">
                  <a16:creationId xmlns:a16="http://schemas.microsoft.com/office/drawing/2014/main" id="{39A7F8E8-76A4-172E-32FD-7FB48BFB324F}"/>
                </a:ext>
              </a:extLst>
            </p:cNvPr>
            <p:cNvSpPr txBox="1"/>
            <p:nvPr/>
          </p:nvSpPr>
          <p:spPr bwMode="auto">
            <a:xfrm>
              <a:off x="5265475"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6</a:t>
              </a:r>
              <a:endParaRPr lang="en-US" b="0" dirty="0">
                <a:solidFill>
                  <a:schemeClr val="accent3"/>
                </a:solidFill>
                <a:latin typeface="Calibri" panose="020F0502020204030204" pitchFamily="34" charset="0"/>
              </a:endParaRPr>
            </a:p>
          </p:txBody>
        </p:sp>
        <p:sp>
          <p:nvSpPr>
            <p:cNvPr id="9240" name="TextBox 9239">
              <a:extLst>
                <a:ext uri="{FF2B5EF4-FFF2-40B4-BE49-F238E27FC236}">
                  <a16:creationId xmlns:a16="http://schemas.microsoft.com/office/drawing/2014/main" id="{E4AFF578-0B85-51EA-412E-A9DDF99853E3}"/>
                </a:ext>
              </a:extLst>
            </p:cNvPr>
            <p:cNvSpPr txBox="1"/>
            <p:nvPr/>
          </p:nvSpPr>
          <p:spPr bwMode="auto">
            <a:xfrm>
              <a:off x="5905720"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4</a:t>
              </a:r>
            </a:p>
          </p:txBody>
        </p:sp>
        <p:sp>
          <p:nvSpPr>
            <p:cNvPr id="9241" name="TextBox 9240">
              <a:extLst>
                <a:ext uri="{FF2B5EF4-FFF2-40B4-BE49-F238E27FC236}">
                  <a16:creationId xmlns:a16="http://schemas.microsoft.com/office/drawing/2014/main" id="{665C3D15-6DEE-2624-F8AC-8D2E8C1B21D4}"/>
                </a:ext>
              </a:extLst>
            </p:cNvPr>
            <p:cNvSpPr txBox="1"/>
            <p:nvPr/>
          </p:nvSpPr>
          <p:spPr bwMode="auto">
            <a:xfrm>
              <a:off x="6568824"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3</a:t>
              </a:r>
              <a:endParaRPr lang="en-US" b="0" dirty="0">
                <a:solidFill>
                  <a:schemeClr val="accent3"/>
                </a:solidFill>
                <a:latin typeface="Calibri" panose="020F0502020204030204" pitchFamily="34" charset="0"/>
              </a:endParaRPr>
            </a:p>
          </p:txBody>
        </p:sp>
        <p:sp>
          <p:nvSpPr>
            <p:cNvPr id="9242" name="TextBox 9241">
              <a:extLst>
                <a:ext uri="{FF2B5EF4-FFF2-40B4-BE49-F238E27FC236}">
                  <a16:creationId xmlns:a16="http://schemas.microsoft.com/office/drawing/2014/main" id="{2ED8B292-54F2-2FD2-743C-11333D541CB2}"/>
                </a:ext>
              </a:extLst>
            </p:cNvPr>
            <p:cNvSpPr txBox="1"/>
            <p:nvPr/>
          </p:nvSpPr>
          <p:spPr bwMode="auto">
            <a:xfrm>
              <a:off x="7200814"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1</a:t>
              </a:r>
            </a:p>
          </p:txBody>
        </p:sp>
        <p:sp>
          <p:nvSpPr>
            <p:cNvPr id="9243" name="TextBox 9242">
              <a:extLst>
                <a:ext uri="{FF2B5EF4-FFF2-40B4-BE49-F238E27FC236}">
                  <a16:creationId xmlns:a16="http://schemas.microsoft.com/office/drawing/2014/main" id="{30817378-9EBD-827E-D7DC-F7A816CD00CA}"/>
                </a:ext>
              </a:extLst>
            </p:cNvPr>
            <p:cNvSpPr txBox="1"/>
            <p:nvPr/>
          </p:nvSpPr>
          <p:spPr bwMode="auto">
            <a:xfrm>
              <a:off x="7863918"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0</a:t>
              </a:r>
              <a:endParaRPr lang="en-US" b="0" dirty="0">
                <a:solidFill>
                  <a:schemeClr val="accent3"/>
                </a:solidFill>
                <a:latin typeface="Calibri" panose="020F0502020204030204" pitchFamily="34" charset="0"/>
              </a:endParaRPr>
            </a:p>
          </p:txBody>
        </p:sp>
        <p:sp>
          <p:nvSpPr>
            <p:cNvPr id="9244" name="TextBox 9243">
              <a:extLst>
                <a:ext uri="{FF2B5EF4-FFF2-40B4-BE49-F238E27FC236}">
                  <a16:creationId xmlns:a16="http://schemas.microsoft.com/office/drawing/2014/main" id="{BBC020DE-5B4F-0F2B-16E7-B3B7E71FAC81}"/>
                </a:ext>
              </a:extLst>
            </p:cNvPr>
            <p:cNvSpPr txBox="1"/>
            <p:nvPr/>
          </p:nvSpPr>
          <p:spPr bwMode="auto">
            <a:xfrm>
              <a:off x="8504162"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0</a:t>
              </a:r>
            </a:p>
          </p:txBody>
        </p:sp>
        <p:sp>
          <p:nvSpPr>
            <p:cNvPr id="9245" name="TextBox 9244">
              <a:extLst>
                <a:ext uri="{FF2B5EF4-FFF2-40B4-BE49-F238E27FC236}">
                  <a16:creationId xmlns:a16="http://schemas.microsoft.com/office/drawing/2014/main" id="{D4A7A568-08CF-070C-6DB0-860183C723A6}"/>
                </a:ext>
              </a:extLst>
            </p:cNvPr>
            <p:cNvSpPr txBox="1"/>
            <p:nvPr/>
          </p:nvSpPr>
          <p:spPr bwMode="auto">
            <a:xfrm>
              <a:off x="9167266"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0</a:t>
              </a:r>
            </a:p>
          </p:txBody>
        </p:sp>
        <p:sp>
          <p:nvSpPr>
            <p:cNvPr id="9246" name="TextBox 9245">
              <a:extLst>
                <a:ext uri="{FF2B5EF4-FFF2-40B4-BE49-F238E27FC236}">
                  <a16:creationId xmlns:a16="http://schemas.microsoft.com/office/drawing/2014/main" id="{6B655E4D-F61F-D123-76D3-4CFE4A6794B7}"/>
                </a:ext>
              </a:extLst>
            </p:cNvPr>
            <p:cNvSpPr txBox="1"/>
            <p:nvPr/>
          </p:nvSpPr>
          <p:spPr bwMode="auto">
            <a:xfrm>
              <a:off x="9807510"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0</a:t>
              </a:r>
            </a:p>
          </p:txBody>
        </p:sp>
        <p:sp>
          <p:nvSpPr>
            <p:cNvPr id="9247" name="TextBox 9246">
              <a:extLst>
                <a:ext uri="{FF2B5EF4-FFF2-40B4-BE49-F238E27FC236}">
                  <a16:creationId xmlns:a16="http://schemas.microsoft.com/office/drawing/2014/main" id="{44D418C1-5643-F9F2-A9BB-2641751F70EB}"/>
                </a:ext>
              </a:extLst>
            </p:cNvPr>
            <p:cNvSpPr txBox="1"/>
            <p:nvPr/>
          </p:nvSpPr>
          <p:spPr bwMode="auto">
            <a:xfrm>
              <a:off x="10470614" y="4898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0</a:t>
              </a:r>
              <a:endParaRPr lang="en-US" b="0" dirty="0">
                <a:solidFill>
                  <a:schemeClr val="accent3"/>
                </a:solidFill>
                <a:latin typeface="Calibri" panose="020F0502020204030204" pitchFamily="34" charset="0"/>
              </a:endParaRPr>
            </a:p>
          </p:txBody>
        </p:sp>
      </p:grpSp>
      <p:sp>
        <p:nvSpPr>
          <p:cNvPr id="9249" name="Freeform: Shape 9248">
            <a:extLst>
              <a:ext uri="{FF2B5EF4-FFF2-40B4-BE49-F238E27FC236}">
                <a16:creationId xmlns:a16="http://schemas.microsoft.com/office/drawing/2014/main" id="{B4836933-1816-C816-670F-DC6F3900C3A6}"/>
              </a:ext>
            </a:extLst>
          </p:cNvPr>
          <p:cNvSpPr/>
          <p:nvPr/>
        </p:nvSpPr>
        <p:spPr bwMode="auto">
          <a:xfrm>
            <a:off x="3576638" y="1995488"/>
            <a:ext cx="3895725" cy="2109787"/>
          </a:xfrm>
          <a:custGeom>
            <a:avLst/>
            <a:gdLst>
              <a:gd name="connsiteX0" fmla="*/ 3895725 w 3895725"/>
              <a:gd name="connsiteY0" fmla="*/ 2109787 h 2109787"/>
              <a:gd name="connsiteX1" fmla="*/ 3371850 w 3895725"/>
              <a:gd name="connsiteY1" fmla="*/ 2109787 h 2109787"/>
              <a:gd name="connsiteX2" fmla="*/ 3371850 w 3895725"/>
              <a:gd name="connsiteY2" fmla="*/ 1462087 h 2109787"/>
              <a:gd name="connsiteX3" fmla="*/ 1847850 w 3895725"/>
              <a:gd name="connsiteY3" fmla="*/ 1462087 h 2109787"/>
              <a:gd name="connsiteX4" fmla="*/ 1847850 w 3895725"/>
              <a:gd name="connsiteY4" fmla="*/ 1123950 h 2109787"/>
              <a:gd name="connsiteX5" fmla="*/ 552450 w 3895725"/>
              <a:gd name="connsiteY5" fmla="*/ 1123950 h 2109787"/>
              <a:gd name="connsiteX6" fmla="*/ 552450 w 3895725"/>
              <a:gd name="connsiteY6" fmla="*/ 952500 h 2109787"/>
              <a:gd name="connsiteX7" fmla="*/ 538162 w 3895725"/>
              <a:gd name="connsiteY7" fmla="*/ 952500 h 2109787"/>
              <a:gd name="connsiteX8" fmla="*/ 538162 w 3895725"/>
              <a:gd name="connsiteY8" fmla="*/ 800100 h 2109787"/>
              <a:gd name="connsiteX9" fmla="*/ 528637 w 3895725"/>
              <a:gd name="connsiteY9" fmla="*/ 800100 h 2109787"/>
              <a:gd name="connsiteX10" fmla="*/ 528637 w 3895725"/>
              <a:gd name="connsiteY10" fmla="*/ 642937 h 2109787"/>
              <a:gd name="connsiteX11" fmla="*/ 338137 w 3895725"/>
              <a:gd name="connsiteY11" fmla="*/ 642937 h 2109787"/>
              <a:gd name="connsiteX12" fmla="*/ 338137 w 3895725"/>
              <a:gd name="connsiteY12" fmla="*/ 461962 h 2109787"/>
              <a:gd name="connsiteX13" fmla="*/ 295275 w 3895725"/>
              <a:gd name="connsiteY13" fmla="*/ 461962 h 2109787"/>
              <a:gd name="connsiteX14" fmla="*/ 295275 w 3895725"/>
              <a:gd name="connsiteY14" fmla="*/ 290512 h 2109787"/>
              <a:gd name="connsiteX15" fmla="*/ 119062 w 3895725"/>
              <a:gd name="connsiteY15" fmla="*/ 290512 h 2109787"/>
              <a:gd name="connsiteX16" fmla="*/ 119062 w 3895725"/>
              <a:gd name="connsiteY16" fmla="*/ 147637 h 2109787"/>
              <a:gd name="connsiteX17" fmla="*/ 0 w 3895725"/>
              <a:gd name="connsiteY17" fmla="*/ 147637 h 2109787"/>
              <a:gd name="connsiteX18" fmla="*/ 0 w 3895725"/>
              <a:gd name="connsiteY18" fmla="*/ 0 h 210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95725" h="2109787">
                <a:moveTo>
                  <a:pt x="3895725" y="2109787"/>
                </a:moveTo>
                <a:lnTo>
                  <a:pt x="3371850" y="2109787"/>
                </a:lnTo>
                <a:lnTo>
                  <a:pt x="3371850" y="1462087"/>
                </a:lnTo>
                <a:lnTo>
                  <a:pt x="1847850" y="1462087"/>
                </a:lnTo>
                <a:lnTo>
                  <a:pt x="1847850" y="1123950"/>
                </a:lnTo>
                <a:lnTo>
                  <a:pt x="552450" y="1123950"/>
                </a:lnTo>
                <a:lnTo>
                  <a:pt x="552450" y="952500"/>
                </a:lnTo>
                <a:lnTo>
                  <a:pt x="538162" y="952500"/>
                </a:lnTo>
                <a:lnTo>
                  <a:pt x="538162" y="800100"/>
                </a:lnTo>
                <a:lnTo>
                  <a:pt x="528637" y="800100"/>
                </a:lnTo>
                <a:lnTo>
                  <a:pt x="528637" y="642937"/>
                </a:lnTo>
                <a:lnTo>
                  <a:pt x="338137" y="642937"/>
                </a:lnTo>
                <a:lnTo>
                  <a:pt x="338137" y="461962"/>
                </a:lnTo>
                <a:lnTo>
                  <a:pt x="295275" y="461962"/>
                </a:lnTo>
                <a:lnTo>
                  <a:pt x="295275" y="290512"/>
                </a:lnTo>
                <a:lnTo>
                  <a:pt x="119062" y="290512"/>
                </a:lnTo>
                <a:lnTo>
                  <a:pt x="119062" y="147637"/>
                </a:lnTo>
                <a:lnTo>
                  <a:pt x="0" y="147637"/>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285" name="Group 9284">
            <a:extLst>
              <a:ext uri="{FF2B5EF4-FFF2-40B4-BE49-F238E27FC236}">
                <a16:creationId xmlns:a16="http://schemas.microsoft.com/office/drawing/2014/main" id="{263F2D7D-6228-B1E8-B16E-A2D80D11FB0C}"/>
              </a:ext>
            </a:extLst>
          </p:cNvPr>
          <p:cNvGrpSpPr/>
          <p:nvPr/>
        </p:nvGrpSpPr>
        <p:grpSpPr>
          <a:xfrm>
            <a:off x="3702040" y="2210290"/>
            <a:ext cx="3809387" cy="1967670"/>
            <a:chOff x="3702040" y="2210290"/>
            <a:chExt cx="3809387" cy="1967670"/>
          </a:xfrm>
        </p:grpSpPr>
        <p:grpSp>
          <p:nvGrpSpPr>
            <p:cNvPr id="9260" name="Group 9259">
              <a:extLst>
                <a:ext uri="{FF2B5EF4-FFF2-40B4-BE49-F238E27FC236}">
                  <a16:creationId xmlns:a16="http://schemas.microsoft.com/office/drawing/2014/main" id="{FF42AEB0-F47F-C7E8-4F3B-616C4EA073D3}"/>
                </a:ext>
              </a:extLst>
            </p:cNvPr>
            <p:cNvGrpSpPr/>
            <p:nvPr/>
          </p:nvGrpSpPr>
          <p:grpSpPr>
            <a:xfrm>
              <a:off x="3702040" y="2210290"/>
              <a:ext cx="154991" cy="154991"/>
              <a:chOff x="4581315" y="2490141"/>
              <a:chExt cx="154991" cy="154991"/>
            </a:xfrm>
          </p:grpSpPr>
          <p:cxnSp>
            <p:nvCxnSpPr>
              <p:cNvPr id="9251" name="Straight Connector 9250">
                <a:extLst>
                  <a:ext uri="{FF2B5EF4-FFF2-40B4-BE49-F238E27FC236}">
                    <a16:creationId xmlns:a16="http://schemas.microsoft.com/office/drawing/2014/main" id="{A0BFC163-DA55-7653-CE3C-136E29B27161}"/>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CFF39ADA-0726-BD4F-2F5B-A666A3821A9E}"/>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4D35469B-43CD-32EB-E1DC-15C3FF0513DF}"/>
                </a:ext>
              </a:extLst>
            </p:cNvPr>
            <p:cNvGrpSpPr/>
            <p:nvPr/>
          </p:nvGrpSpPr>
          <p:grpSpPr>
            <a:xfrm>
              <a:off x="4342105" y="3049116"/>
              <a:ext cx="154991" cy="154991"/>
              <a:chOff x="4581315" y="2490141"/>
              <a:chExt cx="154991" cy="154991"/>
            </a:xfrm>
          </p:grpSpPr>
          <p:cxnSp>
            <p:nvCxnSpPr>
              <p:cNvPr id="9262" name="Straight Connector 9261">
                <a:extLst>
                  <a:ext uri="{FF2B5EF4-FFF2-40B4-BE49-F238E27FC236}">
                    <a16:creationId xmlns:a16="http://schemas.microsoft.com/office/drawing/2014/main" id="{14E8FDF8-30E2-CFDE-D8BB-18FE7341651D}"/>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9FE1607E-9032-FDB6-1B33-8F059EE1A4F5}"/>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E34CE818-CD9C-7132-DC56-D556F00933BC}"/>
                </a:ext>
              </a:extLst>
            </p:cNvPr>
            <p:cNvGrpSpPr/>
            <p:nvPr/>
          </p:nvGrpSpPr>
          <p:grpSpPr>
            <a:xfrm>
              <a:off x="4638208" y="3049116"/>
              <a:ext cx="154991" cy="154991"/>
              <a:chOff x="4581315" y="2490141"/>
              <a:chExt cx="154991" cy="154991"/>
            </a:xfrm>
          </p:grpSpPr>
          <p:cxnSp>
            <p:nvCxnSpPr>
              <p:cNvPr id="9265" name="Straight Connector 9264">
                <a:extLst>
                  <a:ext uri="{FF2B5EF4-FFF2-40B4-BE49-F238E27FC236}">
                    <a16:creationId xmlns:a16="http://schemas.microsoft.com/office/drawing/2014/main" id="{247D984D-0008-0FFF-73F4-ADCAB5B17157}"/>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666174FB-154C-7EB2-C4E0-5D1876283167}"/>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360B755F-0D15-805C-85A8-7EA45C9503F2}"/>
                </a:ext>
              </a:extLst>
            </p:cNvPr>
            <p:cNvGrpSpPr/>
            <p:nvPr/>
          </p:nvGrpSpPr>
          <p:grpSpPr>
            <a:xfrm>
              <a:off x="4738417" y="3049116"/>
              <a:ext cx="154991" cy="154991"/>
              <a:chOff x="4581315" y="2490141"/>
              <a:chExt cx="154991" cy="154991"/>
            </a:xfrm>
          </p:grpSpPr>
          <p:cxnSp>
            <p:nvCxnSpPr>
              <p:cNvPr id="9268" name="Straight Connector 9267">
                <a:extLst>
                  <a:ext uri="{FF2B5EF4-FFF2-40B4-BE49-F238E27FC236}">
                    <a16:creationId xmlns:a16="http://schemas.microsoft.com/office/drawing/2014/main" id="{B26FD84C-C06A-E125-84A5-AB890FCBC5EE}"/>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027016D9-95F9-0C2F-79B6-AD43B8A36F25}"/>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D6C31AE6-9EB1-B8F7-8CC4-F9D466FFE699}"/>
                </a:ext>
              </a:extLst>
            </p:cNvPr>
            <p:cNvGrpSpPr/>
            <p:nvPr/>
          </p:nvGrpSpPr>
          <p:grpSpPr>
            <a:xfrm>
              <a:off x="5069551" y="3049116"/>
              <a:ext cx="154991" cy="154991"/>
              <a:chOff x="4581315" y="2490141"/>
              <a:chExt cx="154991" cy="154991"/>
            </a:xfrm>
          </p:grpSpPr>
          <p:cxnSp>
            <p:nvCxnSpPr>
              <p:cNvPr id="9271" name="Straight Connector 9270">
                <a:extLst>
                  <a:ext uri="{FF2B5EF4-FFF2-40B4-BE49-F238E27FC236}">
                    <a16:creationId xmlns:a16="http://schemas.microsoft.com/office/drawing/2014/main" id="{A4EE55AD-8EEC-D61F-C992-B05B4570568C}"/>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F6C56A39-B7B2-C91B-E456-6BAE439590C3}"/>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798A58F0-1708-2499-536E-63605F173337}"/>
                </a:ext>
              </a:extLst>
            </p:cNvPr>
            <p:cNvGrpSpPr/>
            <p:nvPr/>
          </p:nvGrpSpPr>
          <p:grpSpPr>
            <a:xfrm>
              <a:off x="5346499" y="3049116"/>
              <a:ext cx="154991" cy="154991"/>
              <a:chOff x="4581315" y="2490141"/>
              <a:chExt cx="154991" cy="154991"/>
            </a:xfrm>
          </p:grpSpPr>
          <p:cxnSp>
            <p:nvCxnSpPr>
              <p:cNvPr id="9274" name="Straight Connector 9273">
                <a:extLst>
                  <a:ext uri="{FF2B5EF4-FFF2-40B4-BE49-F238E27FC236}">
                    <a16:creationId xmlns:a16="http://schemas.microsoft.com/office/drawing/2014/main" id="{1C564F4D-62B7-3419-42F6-5094D2151A43}"/>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B0D03F73-1585-E409-49CC-3DC2851AFA0E}"/>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326EC48A-ABB4-CA08-9D8F-FE41866090F1}"/>
                </a:ext>
              </a:extLst>
            </p:cNvPr>
            <p:cNvGrpSpPr/>
            <p:nvPr/>
          </p:nvGrpSpPr>
          <p:grpSpPr>
            <a:xfrm>
              <a:off x="6564675" y="3391110"/>
              <a:ext cx="154991" cy="154991"/>
              <a:chOff x="4581315" y="2490141"/>
              <a:chExt cx="154991" cy="154991"/>
            </a:xfrm>
          </p:grpSpPr>
          <p:cxnSp>
            <p:nvCxnSpPr>
              <p:cNvPr id="9277" name="Straight Connector 9276">
                <a:extLst>
                  <a:ext uri="{FF2B5EF4-FFF2-40B4-BE49-F238E27FC236}">
                    <a16:creationId xmlns:a16="http://schemas.microsoft.com/office/drawing/2014/main" id="{5A687FF2-AC24-89D7-AC1F-C370B3A9DCEF}"/>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26032AA0-AE3B-99FD-6D7C-58D3E02AC67F}"/>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50AF1E15-934F-08F8-A812-78F8629A0601}"/>
                </a:ext>
              </a:extLst>
            </p:cNvPr>
            <p:cNvGrpSpPr/>
            <p:nvPr/>
          </p:nvGrpSpPr>
          <p:grpSpPr>
            <a:xfrm>
              <a:off x="6656614" y="3391110"/>
              <a:ext cx="154991" cy="154991"/>
              <a:chOff x="4581315" y="2490141"/>
              <a:chExt cx="154991" cy="154991"/>
            </a:xfrm>
          </p:grpSpPr>
          <p:cxnSp>
            <p:nvCxnSpPr>
              <p:cNvPr id="9280" name="Straight Connector 9279">
                <a:extLst>
                  <a:ext uri="{FF2B5EF4-FFF2-40B4-BE49-F238E27FC236}">
                    <a16:creationId xmlns:a16="http://schemas.microsoft.com/office/drawing/2014/main" id="{9900FA09-7AC7-8E79-7AAC-AFE9BE748846}"/>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021BA86D-80EA-704C-E887-E5D6F8B2A626}"/>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613FCD09-394A-E917-8C3A-7473FCC84E1A}"/>
                </a:ext>
              </a:extLst>
            </p:cNvPr>
            <p:cNvGrpSpPr/>
            <p:nvPr/>
          </p:nvGrpSpPr>
          <p:grpSpPr>
            <a:xfrm>
              <a:off x="7356436" y="4022969"/>
              <a:ext cx="154991" cy="154991"/>
              <a:chOff x="4581315" y="2490141"/>
              <a:chExt cx="154991" cy="154991"/>
            </a:xfrm>
          </p:grpSpPr>
          <p:cxnSp>
            <p:nvCxnSpPr>
              <p:cNvPr id="9283" name="Straight Connector 9282">
                <a:extLst>
                  <a:ext uri="{FF2B5EF4-FFF2-40B4-BE49-F238E27FC236}">
                    <a16:creationId xmlns:a16="http://schemas.microsoft.com/office/drawing/2014/main" id="{5E703000-8A7E-1141-6610-829606E4A00A}"/>
                  </a:ext>
                </a:extLst>
              </p:cNvPr>
              <p:cNvCxnSpPr>
                <a:cxnSpLocks/>
              </p:cNvCxnSpPr>
              <p:nvPr/>
            </p:nvCxnSpPr>
            <p:spPr bwMode="auto">
              <a:xfrm>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9718E38B-D184-1C71-54E7-2134087043CA}"/>
                  </a:ext>
                </a:extLst>
              </p:cNvPr>
              <p:cNvCxnSpPr>
                <a:cxnSpLocks/>
              </p:cNvCxnSpPr>
              <p:nvPr/>
            </p:nvCxnSpPr>
            <p:spPr bwMode="auto">
              <a:xfrm rot="16200000">
                <a:off x="4658811" y="2490141"/>
                <a:ext cx="0" cy="154991"/>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286" name="Freeform: Shape 9285">
            <a:extLst>
              <a:ext uri="{FF2B5EF4-FFF2-40B4-BE49-F238E27FC236}">
                <a16:creationId xmlns:a16="http://schemas.microsoft.com/office/drawing/2014/main" id="{E181B458-4A60-C54C-8441-649082219D38}"/>
              </a:ext>
            </a:extLst>
          </p:cNvPr>
          <p:cNvSpPr/>
          <p:nvPr/>
        </p:nvSpPr>
        <p:spPr bwMode="auto">
          <a:xfrm>
            <a:off x="2184400" y="1981200"/>
            <a:ext cx="7912100" cy="742950"/>
          </a:xfrm>
          <a:custGeom>
            <a:avLst/>
            <a:gdLst>
              <a:gd name="connsiteX0" fmla="*/ 0 w 7912100"/>
              <a:gd name="connsiteY0" fmla="*/ 0 h 742950"/>
              <a:gd name="connsiteX1" fmla="*/ 1892300 w 7912100"/>
              <a:gd name="connsiteY1" fmla="*/ 0 h 742950"/>
              <a:gd name="connsiteX2" fmla="*/ 1892300 w 7912100"/>
              <a:gd name="connsiteY2" fmla="*/ 133350 h 742950"/>
              <a:gd name="connsiteX3" fmla="*/ 1936750 w 7912100"/>
              <a:gd name="connsiteY3" fmla="*/ 133350 h 742950"/>
              <a:gd name="connsiteX4" fmla="*/ 1936750 w 7912100"/>
              <a:gd name="connsiteY4" fmla="*/ 203200 h 742950"/>
              <a:gd name="connsiteX5" fmla="*/ 2501900 w 7912100"/>
              <a:gd name="connsiteY5" fmla="*/ 203200 h 742950"/>
              <a:gd name="connsiteX6" fmla="*/ 2501900 w 7912100"/>
              <a:gd name="connsiteY6" fmla="*/ 298450 h 742950"/>
              <a:gd name="connsiteX7" fmla="*/ 2540000 w 7912100"/>
              <a:gd name="connsiteY7" fmla="*/ 298450 h 742950"/>
              <a:gd name="connsiteX8" fmla="*/ 2540000 w 7912100"/>
              <a:gd name="connsiteY8" fmla="*/ 355600 h 742950"/>
              <a:gd name="connsiteX9" fmla="*/ 2641600 w 7912100"/>
              <a:gd name="connsiteY9" fmla="*/ 355600 h 742950"/>
              <a:gd name="connsiteX10" fmla="*/ 2641600 w 7912100"/>
              <a:gd name="connsiteY10" fmla="*/ 438150 h 742950"/>
              <a:gd name="connsiteX11" fmla="*/ 3086100 w 7912100"/>
              <a:gd name="connsiteY11" fmla="*/ 438150 h 742950"/>
              <a:gd name="connsiteX12" fmla="*/ 3086100 w 7912100"/>
              <a:gd name="connsiteY12" fmla="*/ 546100 h 742950"/>
              <a:gd name="connsiteX13" fmla="*/ 3213100 w 7912100"/>
              <a:gd name="connsiteY13" fmla="*/ 546100 h 742950"/>
              <a:gd name="connsiteX14" fmla="*/ 3213100 w 7912100"/>
              <a:gd name="connsiteY14" fmla="*/ 635000 h 742950"/>
              <a:gd name="connsiteX15" fmla="*/ 3860800 w 7912100"/>
              <a:gd name="connsiteY15" fmla="*/ 635000 h 742950"/>
              <a:gd name="connsiteX16" fmla="*/ 3860800 w 7912100"/>
              <a:gd name="connsiteY16" fmla="*/ 742950 h 742950"/>
              <a:gd name="connsiteX17" fmla="*/ 7912100 w 7912100"/>
              <a:gd name="connsiteY17" fmla="*/ 74295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912100" h="742950">
                <a:moveTo>
                  <a:pt x="0" y="0"/>
                </a:moveTo>
                <a:lnTo>
                  <a:pt x="1892300" y="0"/>
                </a:lnTo>
                <a:lnTo>
                  <a:pt x="1892300" y="133350"/>
                </a:lnTo>
                <a:lnTo>
                  <a:pt x="1936750" y="133350"/>
                </a:lnTo>
                <a:lnTo>
                  <a:pt x="1936750" y="203200"/>
                </a:lnTo>
                <a:lnTo>
                  <a:pt x="2501900" y="203200"/>
                </a:lnTo>
                <a:lnTo>
                  <a:pt x="2501900" y="298450"/>
                </a:lnTo>
                <a:lnTo>
                  <a:pt x="2540000" y="298450"/>
                </a:lnTo>
                <a:lnTo>
                  <a:pt x="2540000" y="355600"/>
                </a:lnTo>
                <a:lnTo>
                  <a:pt x="2641600" y="355600"/>
                </a:lnTo>
                <a:lnTo>
                  <a:pt x="2641600" y="438150"/>
                </a:lnTo>
                <a:lnTo>
                  <a:pt x="3086100" y="438150"/>
                </a:lnTo>
                <a:lnTo>
                  <a:pt x="3086100" y="546100"/>
                </a:lnTo>
                <a:lnTo>
                  <a:pt x="3213100" y="546100"/>
                </a:lnTo>
                <a:lnTo>
                  <a:pt x="3213100" y="635000"/>
                </a:lnTo>
                <a:lnTo>
                  <a:pt x="3860800" y="635000"/>
                </a:lnTo>
                <a:lnTo>
                  <a:pt x="3860800" y="742950"/>
                </a:lnTo>
                <a:lnTo>
                  <a:pt x="7912100" y="742950"/>
                </a:lnTo>
              </a:path>
            </a:pathLst>
          </a:custGeom>
          <a:noFill/>
          <a:ln w="28575">
            <a:solidFill>
              <a:schemeClr val="accent1"/>
            </a:solidFill>
            <a:miter lim="800000"/>
            <a:headEnd/>
            <a:tailEnd/>
          </a:ln>
        </p:spPr>
        <p:txBody>
          <a:bodyPr rtlCol="0" anchor="ctr"/>
          <a:lstStyle/>
          <a:p>
            <a:pPr algn="ctr"/>
            <a:endParaRPr lang="en-US"/>
          </a:p>
        </p:txBody>
      </p:sp>
      <p:grpSp>
        <p:nvGrpSpPr>
          <p:cNvPr id="9307" name="Group 9306">
            <a:extLst>
              <a:ext uri="{FF2B5EF4-FFF2-40B4-BE49-F238E27FC236}">
                <a16:creationId xmlns:a16="http://schemas.microsoft.com/office/drawing/2014/main" id="{80983224-098B-8E68-3E2D-ADC6DB74719F}"/>
              </a:ext>
            </a:extLst>
          </p:cNvPr>
          <p:cNvGrpSpPr/>
          <p:nvPr/>
        </p:nvGrpSpPr>
        <p:grpSpPr>
          <a:xfrm>
            <a:off x="4036751" y="1926468"/>
            <a:ext cx="6088981" cy="877075"/>
            <a:chOff x="4036751" y="1926468"/>
            <a:chExt cx="6088981" cy="877075"/>
          </a:xfrm>
        </p:grpSpPr>
        <p:sp>
          <p:nvSpPr>
            <p:cNvPr id="9287" name="Oval 9286">
              <a:extLst>
                <a:ext uri="{FF2B5EF4-FFF2-40B4-BE49-F238E27FC236}">
                  <a16:creationId xmlns:a16="http://schemas.microsoft.com/office/drawing/2014/main" id="{B9128313-5BFC-69CC-FF8B-A6C2970657BE}"/>
                </a:ext>
              </a:extLst>
            </p:cNvPr>
            <p:cNvSpPr/>
            <p:nvPr/>
          </p:nvSpPr>
          <p:spPr bwMode="auto">
            <a:xfrm>
              <a:off x="4036751" y="1926468"/>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784D3D8A-A630-C9F4-87ED-30FC5E49190B}"/>
                </a:ext>
              </a:extLst>
            </p:cNvPr>
            <p:cNvSpPr/>
            <p:nvPr/>
          </p:nvSpPr>
          <p:spPr bwMode="auto">
            <a:xfrm>
              <a:off x="4036751" y="2007267"/>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4229F61E-0D8F-E9FC-CACF-1655BEBF574A}"/>
                </a:ext>
              </a:extLst>
            </p:cNvPr>
            <p:cNvSpPr/>
            <p:nvPr/>
          </p:nvSpPr>
          <p:spPr bwMode="auto">
            <a:xfrm>
              <a:off x="4076034" y="2150017"/>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889F04CA-B36A-6E03-2FF5-BA27E87AF927}"/>
                </a:ext>
              </a:extLst>
            </p:cNvPr>
            <p:cNvSpPr/>
            <p:nvPr/>
          </p:nvSpPr>
          <p:spPr bwMode="auto">
            <a:xfrm>
              <a:off x="4638208" y="2218177"/>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7741B408-FC9D-D837-65B4-87AAA56E3147}"/>
                </a:ext>
              </a:extLst>
            </p:cNvPr>
            <p:cNvSpPr/>
            <p:nvPr/>
          </p:nvSpPr>
          <p:spPr bwMode="auto">
            <a:xfrm>
              <a:off x="4690016" y="2290628"/>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5CA9DEE9-6E03-86BF-4CC6-3D52A9A0A852}"/>
                </a:ext>
              </a:extLst>
            </p:cNvPr>
            <p:cNvSpPr/>
            <p:nvPr/>
          </p:nvSpPr>
          <p:spPr bwMode="auto">
            <a:xfrm>
              <a:off x="4735036" y="2290628"/>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E59FE5EF-91DA-A153-D825-8D58F01CF491}"/>
                </a:ext>
              </a:extLst>
            </p:cNvPr>
            <p:cNvSpPr/>
            <p:nvPr/>
          </p:nvSpPr>
          <p:spPr bwMode="auto">
            <a:xfrm>
              <a:off x="4818915" y="2379915"/>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0638570B-F691-5403-8D19-0B80CF4D1AAC}"/>
                </a:ext>
              </a:extLst>
            </p:cNvPr>
            <p:cNvSpPr/>
            <p:nvPr/>
          </p:nvSpPr>
          <p:spPr bwMode="auto">
            <a:xfrm>
              <a:off x="5297768" y="2477494"/>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E28F4F70-BF3D-F524-0C9D-8B5D5B75D284}"/>
                </a:ext>
              </a:extLst>
            </p:cNvPr>
            <p:cNvSpPr/>
            <p:nvPr/>
          </p:nvSpPr>
          <p:spPr bwMode="auto">
            <a:xfrm>
              <a:off x="5345727" y="2477494"/>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A0DCE5AA-AAB0-D85B-4BCE-7BA7655F6C25}"/>
                </a:ext>
              </a:extLst>
            </p:cNvPr>
            <p:cNvSpPr/>
            <p:nvPr/>
          </p:nvSpPr>
          <p:spPr bwMode="auto">
            <a:xfrm>
              <a:off x="5443327" y="2576110"/>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458519A4-90D3-6F06-0CFC-2B1B478475DA}"/>
                </a:ext>
              </a:extLst>
            </p:cNvPr>
            <p:cNvSpPr/>
            <p:nvPr/>
          </p:nvSpPr>
          <p:spPr bwMode="auto">
            <a:xfrm>
              <a:off x="5939450" y="2576110"/>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09412424-B4C7-4078-37A7-64CB88A167D0}"/>
                </a:ext>
              </a:extLst>
            </p:cNvPr>
            <p:cNvSpPr/>
            <p:nvPr/>
          </p:nvSpPr>
          <p:spPr bwMode="auto">
            <a:xfrm>
              <a:off x="6010186"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E847E8E2-C8A4-42E5-C359-5349C0B8C4B9}"/>
                </a:ext>
              </a:extLst>
            </p:cNvPr>
            <p:cNvSpPr/>
            <p:nvPr/>
          </p:nvSpPr>
          <p:spPr bwMode="auto">
            <a:xfrm>
              <a:off x="6609778"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Oval 9299">
              <a:extLst>
                <a:ext uri="{FF2B5EF4-FFF2-40B4-BE49-F238E27FC236}">
                  <a16:creationId xmlns:a16="http://schemas.microsoft.com/office/drawing/2014/main" id="{9AD81B25-F1DD-7E42-5D3F-4E1B06E77A49}"/>
                </a:ext>
              </a:extLst>
            </p:cNvPr>
            <p:cNvSpPr/>
            <p:nvPr/>
          </p:nvSpPr>
          <p:spPr bwMode="auto">
            <a:xfrm>
              <a:off x="6671430"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5481F6A1-04D6-D78F-AB18-98837CD45AFC}"/>
                </a:ext>
              </a:extLst>
            </p:cNvPr>
            <p:cNvSpPr/>
            <p:nvPr/>
          </p:nvSpPr>
          <p:spPr bwMode="auto">
            <a:xfrm>
              <a:off x="7293492"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C1321F57-E76C-7263-6D77-0B5462A02649}"/>
                </a:ext>
              </a:extLst>
            </p:cNvPr>
            <p:cNvSpPr/>
            <p:nvPr/>
          </p:nvSpPr>
          <p:spPr bwMode="auto">
            <a:xfrm>
              <a:off x="7368179"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AB4938BA-2DF5-054D-1BC3-37186E502841}"/>
                </a:ext>
              </a:extLst>
            </p:cNvPr>
            <p:cNvSpPr/>
            <p:nvPr/>
          </p:nvSpPr>
          <p:spPr bwMode="auto">
            <a:xfrm>
              <a:off x="7599305"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B503CEC1-0C6F-3056-9125-ED3DFA571457}"/>
                </a:ext>
              </a:extLst>
            </p:cNvPr>
            <p:cNvSpPr/>
            <p:nvPr/>
          </p:nvSpPr>
          <p:spPr bwMode="auto">
            <a:xfrm>
              <a:off x="8570493"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D93BC5D5-EAFD-5067-3EEE-35E20E1D1E66}"/>
                </a:ext>
              </a:extLst>
            </p:cNvPr>
            <p:cNvSpPr/>
            <p:nvPr/>
          </p:nvSpPr>
          <p:spPr bwMode="auto">
            <a:xfrm>
              <a:off x="9877546"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AC2F739A-8A49-72B0-F13A-5908F60F6498}"/>
                </a:ext>
              </a:extLst>
            </p:cNvPr>
            <p:cNvSpPr/>
            <p:nvPr/>
          </p:nvSpPr>
          <p:spPr bwMode="auto">
            <a:xfrm>
              <a:off x="10009405" y="2687216"/>
              <a:ext cx="116327" cy="11632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049048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FELIX: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299400"/>
            <a:ext cx="10877529" cy="5015916"/>
          </a:xfrm>
        </p:spPr>
        <p:txBody>
          <a:bodyPr/>
          <a:lstStyle/>
          <a:p>
            <a:r>
              <a:rPr lang="en-US" altLang="en-US" sz="2400" dirty="0"/>
              <a:t>In this phase Ib/II study of obe-cel in adults with R/R B-ALL, at median follow-up of 21.5 mo, 40% of responders remained in remission without need for subsequent therapy, including SCT</a:t>
            </a:r>
          </a:p>
          <a:p>
            <a:pPr lvl="1"/>
            <a:r>
              <a:rPr lang="en-US" altLang="en-US" sz="2400" dirty="0"/>
              <a:t>12-mo EFS: 49.5%</a:t>
            </a:r>
          </a:p>
          <a:p>
            <a:pPr lvl="1"/>
            <a:r>
              <a:rPr lang="en-US" altLang="en-US" sz="2400" dirty="0"/>
              <a:t>12-mo OS: 61.1%</a:t>
            </a:r>
          </a:p>
          <a:p>
            <a:r>
              <a:rPr lang="en-US" altLang="en-US" sz="2400" dirty="0"/>
              <a:t>Survival outcomes suggest possibility of long-term plateau</a:t>
            </a:r>
          </a:p>
          <a:p>
            <a:r>
              <a:rPr lang="en-US" altLang="en-US" sz="2400" dirty="0"/>
              <a:t>No EFS or OS improvement with SCT consolidation for patients in remission after treatment</a:t>
            </a:r>
          </a:p>
          <a:p>
            <a:r>
              <a:rPr lang="en-US" altLang="en-US" sz="2400" dirty="0"/>
              <a:t>Improved EFS was associated with ongoing CAR T-cell persistence</a:t>
            </a:r>
          </a:p>
          <a:p>
            <a:r>
              <a:rPr lang="en-US" altLang="en-US" sz="2400" dirty="0"/>
              <a:t>Investigators suggested that obe-cel may become a standard of care for </a:t>
            </a:r>
            <a:br>
              <a:rPr lang="en-US" altLang="en-US" sz="2400" dirty="0"/>
            </a:br>
            <a:r>
              <a:rPr lang="en-US" altLang="en-US" sz="2400" dirty="0"/>
              <a:t>adults with R/R B-ALL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ASCO 2024. Abstr 6504.</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BD4396-7E80-4730-B470-4D8F9215E887}">
  <ds:schemaRefs>
    <ds:schemaRef ds:uri="http://schemas.openxmlformats.org/package/2006/metadata/core-properties"/>
    <ds:schemaRef ds:uri="http://purl.org/dc/dcmitype/"/>
    <ds:schemaRef ds:uri="8757ee5d-c98d-4fd6-83d5-ead8cf83d9f9"/>
    <ds:schemaRef ds:uri="http://purl.org/dc/elements/1.1/"/>
    <ds:schemaRef ds:uri="http://schemas.microsoft.com/office/2006/documentManagement/types"/>
    <ds:schemaRef ds:uri="http://schemas.microsoft.com/office/infopath/2007/PartnerControls"/>
    <ds:schemaRef ds:uri="http://schemas.microsoft.com/office/2006/metadata/properties"/>
    <ds:schemaRef ds:uri="22fd6914-46d4-4c7e-bbad-46e82841b69d"/>
    <ds:schemaRef ds:uri="http://www.w3.org/XML/1998/namespace"/>
    <ds:schemaRef ds:uri="http://purl.org/dc/terms/"/>
  </ds:schemaRefs>
</ds:datastoreItem>
</file>

<file path=customXml/itemProps2.xml><?xml version="1.0" encoding="utf-8"?>
<ds:datastoreItem xmlns:ds="http://schemas.openxmlformats.org/officeDocument/2006/customXml" ds:itemID="{AD976166-C412-431E-A6FE-2C0B024A6D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8555C6-A430-4EAB-8F92-45F6AA8AFB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1220</TotalTime>
  <Words>1642</Words>
  <Application>Microsoft Office PowerPoint</Application>
  <PresentationFormat>Widescreen</PresentationFormat>
  <Paragraphs>231</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Times</vt:lpstr>
      <vt:lpstr>Wingdings</vt:lpstr>
      <vt:lpstr>2022_CCO_Template</vt:lpstr>
      <vt:lpstr>FELIX: Phase Ib/II Study of  Obecabtagene Autoleucel in Adults  With Relapsed/Refractory B-Cell ALL</vt:lpstr>
      <vt:lpstr>About These Slides</vt:lpstr>
      <vt:lpstr>FELIX: Background</vt:lpstr>
      <vt:lpstr>FELIX: Study Design</vt:lpstr>
      <vt:lpstr>FELIX: Baseline Characteristics</vt:lpstr>
      <vt:lpstr>FELIX: Remissions and Survival</vt:lpstr>
      <vt:lpstr>FELIX: CAR T-Cell Persistence and Long-term EFS</vt:lpstr>
      <vt:lpstr>FELIX: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FELIX: Phase Ib/II Study of Obecabtagene Autoleucel in Adults With Relapsed/Refractory B-Cell ALL</dc:title>
  <dc:creator>Timothy Quill</dc:creator>
  <cp:lastModifiedBy>Valerie Wenzel</cp:lastModifiedBy>
  <cp:revision>3</cp:revision>
  <dcterms:created xsi:type="dcterms:W3CDTF">2024-05-30T12:33:52Z</dcterms:created>
  <dcterms:modified xsi:type="dcterms:W3CDTF">2024-06-06T19:49:16Z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