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9"/>
  </p:notesMasterIdLst>
  <p:handoutMasterIdLst>
    <p:handoutMasterId r:id="rId20"/>
  </p:handoutMasterIdLst>
  <p:sldIdLst>
    <p:sldId id="321" r:id="rId7"/>
    <p:sldId id="558" r:id="rId8"/>
    <p:sldId id="541" r:id="rId9"/>
    <p:sldId id="545" r:id="rId10"/>
    <p:sldId id="550" r:id="rId11"/>
    <p:sldId id="562" r:id="rId12"/>
    <p:sldId id="563" r:id="rId13"/>
    <p:sldId id="567" r:id="rId14"/>
    <p:sldId id="566" r:id="rId15"/>
    <p:sldId id="548" r:id="rId16"/>
    <p:sldId id="565" r:id="rId17"/>
    <p:sldId id="318"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Danya Reynolds" initials="DR" lastIdx="15" clrIdx="15">
    <p:extLst>
      <p:ext uri="{19B8F6BF-5375-455C-9EA6-DF929625EA0E}">
        <p15:presenceInfo xmlns:p15="http://schemas.microsoft.com/office/powerpoint/2012/main" userId="S::dreynolds@clinicaloptions.com::2198486b-d172-47a0-89b6-accfbe8f72a9" providerId="AD"/>
      </p:ext>
    </p:extLst>
  </p:cmAuthor>
  <p:cmAuthor id="17" name="Hillary Tunggal" initials="HT" lastIdx="13" clrIdx="16">
    <p:extLst>
      <p:ext uri="{19B8F6BF-5375-455C-9EA6-DF929625EA0E}">
        <p15:presenceInfo xmlns:p15="http://schemas.microsoft.com/office/powerpoint/2012/main" userId="S::htunggal@cealliance.com::ad64bda3-5530-4833-84b4-5d3ed1bf5c1c" providerId="AD"/>
      </p:ext>
    </p:extLst>
  </p:cmAuthor>
  <p:cmAuthor id="18" name="mbecker@clinicaloptions.com" initials="m" lastIdx="8" clrIdx="17">
    <p:extLst>
      <p:ext uri="{19B8F6BF-5375-455C-9EA6-DF929625EA0E}">
        <p15:presenceInfo xmlns:p15="http://schemas.microsoft.com/office/powerpoint/2012/main" userId="mbecker@clinicaloptions.com" providerId="None"/>
      </p:ext>
    </p:extLst>
  </p:cmAuthor>
  <p:cmAuthor id="19" name="CLINICALOPTIONS\krosenthal" initials="C" lastIdx="5" clrIdx="18">
    <p:extLst>
      <p:ext uri="{19B8F6BF-5375-455C-9EA6-DF929625EA0E}">
        <p15:presenceInfo xmlns:p15="http://schemas.microsoft.com/office/powerpoint/2012/main" userId="CLINICALOPTIONS\krosenthal" providerId="None"/>
      </p:ext>
    </p:extLst>
  </p:cmAuthor>
  <p:cmAuthor id="20" name="Christy Seals" initials="CS" lastIdx="1" clrIdx="19">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DAD2"/>
    <a:srgbClr val="E1471D"/>
    <a:srgbClr val="F2F2F2"/>
    <a:srgbClr val="015873"/>
    <a:srgbClr val="00823B"/>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DBFD6C-000A-44EA-8842-96B8E3925787}" v="44" dt="2024-02-02T14:47:39.318"/>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184" autoAdjust="0"/>
  </p:normalViewPr>
  <p:slideViewPr>
    <p:cSldViewPr snapToGrid="0">
      <p:cViewPr varScale="1">
        <p:scale>
          <a:sx n="103" d="100"/>
          <a:sy n="103" d="100"/>
        </p:scale>
        <p:origin x="114" y="10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62958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DFS, disease-free survival; HRQoL, health-related quality of life; OS, overall survival; RCC, renal cell carcinoma.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4179061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DFS, disease-free survival; ECOG, Eastern Cooperative Oncology Group; NED, no evidence of disease; OS, overall survival; PS, performance status; RCC, renal call carcinoma.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286870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US" sz="1200" b="0" i="1" u="none" strike="noStrike" kern="1200" cap="none" spc="0" normalizeH="0" baseline="0" noProof="0" dirty="0">
                <a:ln>
                  <a:noFill/>
                </a:ln>
                <a:solidFill>
                  <a:srgbClr val="000000"/>
                </a:solidFill>
                <a:effectLst/>
                <a:uLnTx/>
                <a:uFillTx/>
                <a:latin typeface="Arial" charset="0"/>
                <a:ea typeface="+mn-ea"/>
                <a:cs typeface="+mn-cs"/>
              </a:rPr>
              <a:t>CPS, combined positive score; ECOG, Eastern Cooperative Oncology Group; IHC, immunohistochemistry; </a:t>
            </a:r>
            <a:r>
              <a:rPr lang="en-US" i="1" dirty="0"/>
              <a:t>NED, no evidence of disease;</a:t>
            </a:r>
            <a:r>
              <a:rPr kumimoji="0" lang="en-US" sz="1200" b="0" i="1" u="none" strike="noStrike" kern="1200" cap="none" spc="0" normalizeH="0" baseline="0" noProof="0" dirty="0">
                <a:ln>
                  <a:noFill/>
                </a:ln>
                <a:solidFill>
                  <a:srgbClr val="000000"/>
                </a:solidFill>
                <a:effectLst/>
                <a:uLnTx/>
                <a:uFillTx/>
                <a:latin typeface="Arial" charset="0"/>
                <a:ea typeface="+mn-ea"/>
                <a:cs typeface="+mn-cs"/>
              </a:rPr>
              <a:t> PS, performance status. </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614348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 median; NR, not reached; OS, overall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543167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charset="0"/>
                <a:ea typeface="+mn-ea"/>
                <a:cs typeface="+mn-cs"/>
              </a:rPr>
              <a:t>CPS, combined positive score; ECOG, Eastern Cooperative Oncology Group; </a:t>
            </a:r>
            <a:r>
              <a:rPr lang="en-US" i="1" dirty="0"/>
              <a:t>NED, no evidence of disease;</a:t>
            </a:r>
            <a:r>
              <a:rPr kumimoji="0" lang="en-US" sz="1200" b="0" i="1" u="none" strike="noStrike" kern="1200" cap="none" spc="0" normalizeH="0" baseline="0" noProof="0" dirty="0">
                <a:ln>
                  <a:noFill/>
                </a:ln>
                <a:solidFill>
                  <a:srgbClr val="000000"/>
                </a:solidFill>
                <a:effectLst/>
                <a:uLnTx/>
                <a:uFillTx/>
                <a:latin typeface="Arial" charset="0"/>
                <a:ea typeface="+mn-ea"/>
                <a:cs typeface="+mn-cs"/>
              </a:rPr>
              <a:t> PS, performance status.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35441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A10AB-AB2D-BE90-8F9D-E89F792C09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ACE654-B084-3C63-50B8-F6E91EF732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6736DC-6C96-8DC0-12D8-7066CDF068E4}"/>
              </a:ext>
            </a:extLst>
          </p:cNvPr>
          <p:cNvSpPr>
            <a:spLocks noGrp="1"/>
          </p:cNvSpPr>
          <p:nvPr>
            <p:ph type="body" idx="1"/>
          </p:nvPr>
        </p:nvSpPr>
        <p:spPr/>
        <p:txBody>
          <a:bodyPr/>
          <a:lstStyle/>
          <a:p>
            <a:r>
              <a:rPr lang="en-US" i="1" dirty="0"/>
              <a:t>DFS, disease-free survival; NR, not reached.</a:t>
            </a:r>
          </a:p>
        </p:txBody>
      </p:sp>
      <p:sp>
        <p:nvSpPr>
          <p:cNvPr id="4" name="Slide Number Placeholder 3">
            <a:extLst>
              <a:ext uri="{FF2B5EF4-FFF2-40B4-BE49-F238E27FC236}">
                <a16:creationId xmlns:a16="http://schemas.microsoft.com/office/drawing/2014/main" id="{0D137CCE-FB13-A4FC-020C-BCDFD243ADF2}"/>
              </a:ext>
            </a:extLst>
          </p:cNvPr>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979081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charset="0"/>
                <a:ea typeface="+mn-ea"/>
                <a:cs typeface="+mn-cs"/>
              </a:rPr>
              <a:t>CPS, combined positive score; DFS, disease-free survival; ECOG, Eastern Cooperative Oncology Group; </a:t>
            </a:r>
            <a:r>
              <a:rPr lang="en-US" i="1" dirty="0"/>
              <a:t>NED, no evidence of disease;</a:t>
            </a:r>
            <a:r>
              <a:rPr kumimoji="0" lang="en-US" sz="1200" b="0" i="1" u="none" strike="noStrike" kern="1200" cap="none" spc="0" normalizeH="0" baseline="0" noProof="0" dirty="0">
                <a:ln>
                  <a:noFill/>
                </a:ln>
                <a:solidFill>
                  <a:srgbClr val="000000"/>
                </a:solidFill>
                <a:effectLst/>
                <a:uLnTx/>
                <a:uFillTx/>
                <a:latin typeface="Arial" charset="0"/>
                <a:ea typeface="+mn-ea"/>
                <a:cs typeface="+mn-cs"/>
              </a:rPr>
              <a:t> PS, performance status.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935698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d/c, discontinuation; pembro, pembrolizumab.</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236138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DFS, disease-free survival; OS, overall survival; RCC, renal cell carcinoma. </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282243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KEYNOTE-564: Updated Analysis of a Phase III Trial of Adjuvant Pembrolizumab vs Placebo After Nephrectomy for Clear Cell Renal Cell Carcinoma</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Exelixis, Inc.;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and Janssen Biotech, Inc. administered by Janssen Scientific Affairs, LLC.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49" y="3221038"/>
            <a:ext cx="6370401"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ASCO Genitourinary Cancers Symposium, January 25-27, 2024</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KEYNOTE-564: Background</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a:xfrm>
            <a:off x="604675" y="1493508"/>
            <a:ext cx="10877529" cy="4650686"/>
          </a:xfrm>
        </p:spPr>
        <p:txBody>
          <a:bodyPr/>
          <a:lstStyle/>
          <a:p>
            <a:r>
              <a:rPr lang="en-US" sz="2000" dirty="0"/>
              <a:t>To date, no randomized, controlled studies in RCC have demonstrated improvement in OS with adjuvant therapy</a:t>
            </a:r>
            <a:r>
              <a:rPr lang="en-US" sz="2000" baseline="30000" dirty="0"/>
              <a:t>1</a:t>
            </a:r>
          </a:p>
          <a:p>
            <a:r>
              <a:rPr lang="en-US" sz="2000" dirty="0"/>
              <a:t>At first interim analysis of phase III KEYNOTE-564 trial comparing adjuvant pembrolizumab vs placebo for patients with clear cell RCC and risk of recurrence, primary endpoint of improved DFS was met (HR: 0.68; 95% CI: 0.53-0.87; </a:t>
            </a:r>
            <a:r>
              <a:rPr lang="en-US" sz="2000" i="1" dirty="0"/>
              <a:t>P</a:t>
            </a:r>
            <a:r>
              <a:rPr lang="en-US" sz="2000" dirty="0"/>
              <a:t> = .001)</a:t>
            </a:r>
            <a:r>
              <a:rPr lang="en-US" sz="2000" baseline="30000" dirty="0"/>
              <a:t>2</a:t>
            </a:r>
          </a:p>
          <a:p>
            <a:pPr lvl="1"/>
            <a:r>
              <a:rPr lang="en-US" sz="1800" dirty="0"/>
              <a:t>Key secondary endpoint of OS was still immature at most recent analysis</a:t>
            </a:r>
            <a:r>
              <a:rPr lang="en-US" sz="1800" baseline="30000" dirty="0"/>
              <a:t>3</a:t>
            </a:r>
            <a:r>
              <a:rPr lang="en-US" sz="1800" dirty="0"/>
              <a:t> </a:t>
            </a:r>
          </a:p>
          <a:p>
            <a:pPr lvl="1"/>
            <a:r>
              <a:rPr lang="en-US" sz="1800" dirty="0"/>
              <a:t>Treatment-related AEs were higher with pembrolizumab vs placebo but did not affect HRQoL in </a:t>
            </a:r>
            <a:br>
              <a:rPr lang="en-US" sz="1800" dirty="0"/>
            </a:br>
            <a:r>
              <a:rPr lang="en-US" sz="1800" dirty="0"/>
              <a:t>clinically meaningful way</a:t>
            </a:r>
            <a:r>
              <a:rPr lang="en-US" sz="1800" baseline="30000" dirty="0"/>
              <a:t>2</a:t>
            </a:r>
          </a:p>
          <a:p>
            <a:pPr lvl="1"/>
            <a:r>
              <a:rPr lang="en-US" sz="1800" dirty="0"/>
              <a:t>Pembrolizumab is FDA approved for adjuvant treatment of patients with RCC at intermediate-high or high risk of recurrence following nephrectomy or following nephrectomy and resection of metastatic lesions</a:t>
            </a:r>
            <a:r>
              <a:rPr lang="en-US" sz="1800" baseline="30000" dirty="0"/>
              <a:t>4</a:t>
            </a:r>
            <a:endParaRPr lang="en-US" sz="1800" dirty="0"/>
          </a:p>
          <a:p>
            <a:r>
              <a:rPr lang="en-US" sz="2000" dirty="0"/>
              <a:t>Current study reports third prespecified interim results of adjuvant pembrolizumab vs placebo for patients with clear cell RCC after nephrectomy</a:t>
            </a:r>
            <a:r>
              <a:rPr lang="en-US" sz="2000" baseline="30000" dirty="0"/>
              <a:t>5</a:t>
            </a:r>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12750" y="6204249"/>
            <a:ext cx="8471367"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Cosso. Int J Mol Sci. 2023;24:4243. 2. Choueiri. NEJM. 2021;385:683.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3. Powles. Lancet Oncol. 2022;23:1133. 4. Pembrolizumab PI. 5. 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29605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KEYNOTE-564: Study Design</a:t>
            </a:r>
          </a:p>
        </p:txBody>
      </p:sp>
      <p:sp>
        <p:nvSpPr>
          <p:cNvPr id="28" name="Content Placeholder 2">
            <a:extLst>
              <a:ext uri="{FF2B5EF4-FFF2-40B4-BE49-F238E27FC236}">
                <a16:creationId xmlns:a16="http://schemas.microsoft.com/office/drawing/2014/main" id="{1D311CFF-9728-C34D-9B31-A1FEA9EA761A}"/>
              </a:ext>
            </a:extLst>
          </p:cNvPr>
          <p:cNvSpPr>
            <a:spLocks noGrp="1"/>
          </p:cNvSpPr>
          <p:nvPr>
            <p:ph idx="1"/>
          </p:nvPr>
        </p:nvSpPr>
        <p:spPr/>
        <p:txBody>
          <a:bodyPr/>
          <a:lstStyle/>
          <a:p>
            <a:r>
              <a:rPr lang="en-US" sz="2000" dirty="0"/>
              <a:t>Randomized, double-blind phase III trial of adjuvant therapy; data cutoff: September 15, 2023; median follow-up: 57.2 mo (range: 47.9-74.5)</a:t>
            </a:r>
          </a:p>
          <a:p>
            <a:endParaRPr lang="en-US" sz="2000" dirty="0"/>
          </a:p>
          <a:p>
            <a:endParaRPr lang="en-US" sz="2000" dirty="0"/>
          </a:p>
          <a:p>
            <a:endParaRPr lang="en-US" sz="2000" dirty="0"/>
          </a:p>
          <a:p>
            <a:endParaRPr lang="en-US" sz="2000" dirty="0"/>
          </a:p>
          <a:p>
            <a:endParaRPr lang="en-US" sz="2000" dirty="0"/>
          </a:p>
          <a:p>
            <a:endParaRPr lang="en-US" sz="2000" dirty="0"/>
          </a:p>
          <a:p>
            <a:r>
              <a:rPr lang="en-US" sz="2000" b="1" dirty="0"/>
              <a:t>Primary endpoint</a:t>
            </a:r>
            <a:r>
              <a:rPr lang="en-US" sz="2000" dirty="0"/>
              <a:t>: DFS per investigator</a:t>
            </a:r>
          </a:p>
          <a:p>
            <a:r>
              <a:rPr lang="en-US" sz="2000" b="1" dirty="0"/>
              <a:t>Secondary endpoints: </a:t>
            </a:r>
            <a:r>
              <a:rPr lang="en-US" sz="2000" dirty="0"/>
              <a:t>OS, safety</a:t>
            </a:r>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NEJM. 2021;385:683. Powles. Lancet Oncol. 2022;23:1133. Choueiri. ASCO 2024. Abstr LBA359.</a:t>
            </a:r>
            <a:endParaRPr lang="en-US" altLang="en-US" sz="1200" b="0" dirty="0">
              <a:solidFill>
                <a:schemeClr val="bg2"/>
              </a:solidFill>
              <a:latin typeface="Calibri" panose="020F0502020204030204" pitchFamily="34" charset="0"/>
            </a:endParaRPr>
          </a:p>
        </p:txBody>
      </p:sp>
      <p:sp>
        <p:nvSpPr>
          <p:cNvPr id="29" name="Text Box 45">
            <a:extLst>
              <a:ext uri="{FF2B5EF4-FFF2-40B4-BE49-F238E27FC236}">
                <a16:creationId xmlns:a16="http://schemas.microsoft.com/office/drawing/2014/main" id="{775C18AD-0667-024D-87CF-7E1E21BB2E23}"/>
              </a:ext>
            </a:extLst>
          </p:cNvPr>
          <p:cNvSpPr txBox="1">
            <a:spLocks noChangeArrowheads="1"/>
          </p:cNvSpPr>
          <p:nvPr/>
        </p:nvSpPr>
        <p:spPr bwMode="auto">
          <a:xfrm>
            <a:off x="1261756" y="2787501"/>
            <a:ext cx="390023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algn="ctr"/>
            <a:r>
              <a:rPr lang="en-GB" altLang="en-US" sz="1600" b="0" dirty="0">
                <a:solidFill>
                  <a:schemeClr val="bg1"/>
                </a:solidFill>
                <a:latin typeface="Calibri" panose="020F0502020204030204" pitchFamily="34" charset="0"/>
              </a:rPr>
              <a:t>Patients with histologically confirmed</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clear cell RCC and nephrectomy ≤12 wk prior to randomization at high risk of recurrence; no previous systemic therapy; pT2 grade 4 or sarcomatoid, N0; pT3 or pT4 any grade, N0; any pT, any grade, N+; M1 NED; ECOG PS 0/1; tissue sample for PD-L1 assessment required</a:t>
            </a:r>
          </a:p>
          <a:p>
            <a:pPr algn="ctr"/>
            <a:r>
              <a:rPr lang="en-GB" altLang="en-US" sz="1600" b="0" dirty="0">
                <a:solidFill>
                  <a:schemeClr val="bg1"/>
                </a:solidFill>
                <a:latin typeface="Calibri" panose="020F0502020204030204" pitchFamily="34" charset="0"/>
              </a:rPr>
              <a:t>(N = 994)</a:t>
            </a:r>
            <a:endParaRPr lang="en-US" altLang="en-US" sz="1600" b="0" dirty="0">
              <a:solidFill>
                <a:schemeClr val="bg1"/>
              </a:solidFill>
              <a:latin typeface="Calibri" panose="020F0502020204030204" pitchFamily="34" charset="0"/>
            </a:endParaRPr>
          </a:p>
          <a:p>
            <a:pPr lvl="0" algn="ctr"/>
            <a:endParaRPr kumimoji="0" lang="en-GB" altLang="en-US" sz="1600" b="0" i="0" u="none" strike="noStrike" kern="1200" cap="none" spc="0" normalizeH="0" baseline="0" noProof="0" dirty="0">
              <a:ln>
                <a:noFill/>
              </a:ln>
              <a:solidFill>
                <a:schemeClr val="bg1"/>
              </a:solidFill>
              <a:effectLst/>
              <a:uLnTx/>
              <a:uFillTx/>
              <a:latin typeface="Calibri" panose="020F0502020204030204" pitchFamily="34" charset="0"/>
            </a:endParaRPr>
          </a:p>
        </p:txBody>
      </p:sp>
      <p:sp>
        <p:nvSpPr>
          <p:cNvPr id="30" name="Rectangle 49">
            <a:extLst>
              <a:ext uri="{FF2B5EF4-FFF2-40B4-BE49-F238E27FC236}">
                <a16:creationId xmlns:a16="http://schemas.microsoft.com/office/drawing/2014/main" id="{D1AF15CA-7714-1C47-8DB9-6323D566D60A}"/>
              </a:ext>
            </a:extLst>
          </p:cNvPr>
          <p:cNvSpPr>
            <a:spLocks noChangeArrowheads="1"/>
          </p:cNvSpPr>
          <p:nvPr/>
        </p:nvSpPr>
        <p:spPr bwMode="auto">
          <a:xfrm>
            <a:off x="6451387" y="2994700"/>
            <a:ext cx="3840480" cy="914400"/>
          </a:xfrm>
          <a:prstGeom prst="rect">
            <a:avLst/>
          </a:prstGeom>
          <a:solidFill>
            <a:schemeClr val="accent1"/>
          </a:solidFill>
          <a:ln>
            <a:noFill/>
          </a:ln>
        </p:spPr>
        <p:txBody>
          <a:bodyPr wrap="non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effectLst/>
                <a:uLnTx/>
                <a:uFillTx/>
                <a:latin typeface="Calibri" panose="020F0502020204030204" pitchFamily="34" charset="0"/>
              </a:rPr>
              <a:t>Pembrolizumab </a:t>
            </a:r>
            <a:r>
              <a:rPr kumimoji="0" lang="en-US" altLang="en-US" b="0" i="0" u="none" strike="noStrike" kern="1200" cap="none" spc="0" normalizeH="0" baseline="0" noProof="0" dirty="0">
                <a:ln>
                  <a:noFill/>
                </a:ln>
                <a:effectLst/>
                <a:uLnTx/>
                <a:uFillTx/>
                <a:latin typeface="Calibri" panose="020F0502020204030204" pitchFamily="34" charset="0"/>
              </a:rPr>
              <a:t>200 mg Q3W, 17 cycles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b="0" dirty="0">
                <a:latin typeface="Calibri" panose="020F0502020204030204" pitchFamily="34" charset="0"/>
              </a:rPr>
              <a:t>(n = 496)</a:t>
            </a:r>
            <a:endParaRPr kumimoji="0" lang="en-US" altLang="en-US" b="0" i="0" u="none" strike="noStrike" kern="1200" cap="none" spc="0" normalizeH="0" baseline="0" noProof="0" dirty="0">
              <a:ln>
                <a:noFill/>
              </a:ln>
              <a:effectLst/>
              <a:uLnTx/>
              <a:uFillTx/>
              <a:latin typeface="Calibri" panose="020F0502020204030204" pitchFamily="34" charset="0"/>
            </a:endParaRPr>
          </a:p>
        </p:txBody>
      </p:sp>
      <p:sp>
        <p:nvSpPr>
          <p:cNvPr id="31" name="Rectangle 50">
            <a:extLst>
              <a:ext uri="{FF2B5EF4-FFF2-40B4-BE49-F238E27FC236}">
                <a16:creationId xmlns:a16="http://schemas.microsoft.com/office/drawing/2014/main" id="{1395826E-3742-A94D-99C3-C25B15A3E835}"/>
              </a:ext>
            </a:extLst>
          </p:cNvPr>
          <p:cNvSpPr>
            <a:spLocks noChangeArrowheads="1"/>
          </p:cNvSpPr>
          <p:nvPr/>
        </p:nvSpPr>
        <p:spPr bwMode="auto">
          <a:xfrm>
            <a:off x="6460459" y="4048959"/>
            <a:ext cx="3840480" cy="9144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lvl="0" algn="ctr" eaLnBrk="1" fontAlgn="auto" hangingPunct="1">
              <a:spcBef>
                <a:spcPts val="0"/>
              </a:spcBef>
              <a:spcAft>
                <a:spcPts val="0"/>
              </a:spcAft>
              <a:defRPr/>
            </a:pPr>
            <a:r>
              <a:rPr lang="en-US" altLang="en-US" dirty="0">
                <a:latin typeface="Calibri" panose="020F0502020204030204" pitchFamily="34" charset="0"/>
              </a:rPr>
              <a:t>Placebo </a:t>
            </a:r>
            <a:r>
              <a:rPr lang="en-US" altLang="en-US" b="0" dirty="0">
                <a:latin typeface="Calibri" panose="020F0502020204030204" pitchFamily="34" charset="0"/>
              </a:rPr>
              <a:t>Q3W</a:t>
            </a:r>
          </a:p>
          <a:p>
            <a:pPr lvl="0" algn="ctr" eaLnBrk="1" fontAlgn="auto" hangingPunct="1">
              <a:spcBef>
                <a:spcPts val="0"/>
              </a:spcBef>
              <a:spcAft>
                <a:spcPts val="0"/>
              </a:spcAft>
              <a:defRPr/>
            </a:pPr>
            <a:r>
              <a:rPr lang="en-US" altLang="en-US" b="0" dirty="0">
                <a:latin typeface="Calibri" panose="020F0502020204030204" pitchFamily="34" charset="0"/>
              </a:rPr>
              <a:t>(n = 498)</a:t>
            </a:r>
          </a:p>
        </p:txBody>
      </p:sp>
      <p:sp>
        <p:nvSpPr>
          <p:cNvPr id="33" name="Line 54">
            <a:extLst>
              <a:ext uri="{FF2B5EF4-FFF2-40B4-BE49-F238E27FC236}">
                <a16:creationId xmlns:a16="http://schemas.microsoft.com/office/drawing/2014/main" id="{BF06C807-E11B-EB48-AFDE-54982EA2BC6D}"/>
              </a:ext>
            </a:extLst>
          </p:cNvPr>
          <p:cNvSpPr>
            <a:spLocks noChangeShapeType="1"/>
          </p:cNvSpPr>
          <p:nvPr/>
        </p:nvSpPr>
        <p:spPr bwMode="auto">
          <a:xfrm>
            <a:off x="5362732" y="4070664"/>
            <a:ext cx="822960" cy="44142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34" name="Line 54">
            <a:extLst>
              <a:ext uri="{FF2B5EF4-FFF2-40B4-BE49-F238E27FC236}">
                <a16:creationId xmlns:a16="http://schemas.microsoft.com/office/drawing/2014/main" id="{1B0F2A4B-7664-7C40-A9E3-667C5467EDA9}"/>
              </a:ext>
            </a:extLst>
          </p:cNvPr>
          <p:cNvSpPr>
            <a:spLocks noChangeShapeType="1"/>
          </p:cNvSpPr>
          <p:nvPr/>
        </p:nvSpPr>
        <p:spPr bwMode="auto">
          <a:xfrm flipV="1">
            <a:off x="5367283" y="3420950"/>
            <a:ext cx="822960" cy="27432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36" name="TextBox 35">
            <a:extLst>
              <a:ext uri="{FF2B5EF4-FFF2-40B4-BE49-F238E27FC236}">
                <a16:creationId xmlns:a16="http://schemas.microsoft.com/office/drawing/2014/main" id="{05ABFEF1-983A-9A4A-BCB8-6F7A36F3C4ED}"/>
              </a:ext>
            </a:extLst>
          </p:cNvPr>
          <p:cNvSpPr txBox="1"/>
          <p:nvPr/>
        </p:nvSpPr>
        <p:spPr bwMode="auto">
          <a:xfrm>
            <a:off x="3756010" y="2235049"/>
            <a:ext cx="40233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Stratified by M0 vs M1 NED; M0 group further stratified by ECOG PS 0 vs 1 and US vs non-US</a:t>
            </a:r>
          </a:p>
        </p:txBody>
      </p:sp>
      <p:cxnSp>
        <p:nvCxnSpPr>
          <p:cNvPr id="49" name="Straight Arrow Connector 48">
            <a:extLst>
              <a:ext uri="{FF2B5EF4-FFF2-40B4-BE49-F238E27FC236}">
                <a16:creationId xmlns:a16="http://schemas.microsoft.com/office/drawing/2014/main" id="{19F9712F-3A8B-F642-88A5-CAACEE2A12E9}"/>
              </a:ext>
            </a:extLst>
          </p:cNvPr>
          <p:cNvCxnSpPr/>
          <p:nvPr/>
        </p:nvCxnSpPr>
        <p:spPr bwMode="auto">
          <a:xfrm>
            <a:off x="5767690" y="2758269"/>
            <a:ext cx="0" cy="457200"/>
          </a:xfrm>
          <a:prstGeom prst="straightConnector1">
            <a:avLst/>
          </a:prstGeom>
          <a:noFill/>
          <a:ln w="28575" cap="flat" cmpd="sng" algn="ctr">
            <a:solidFill>
              <a:schemeClr val="bg1"/>
            </a:solidFill>
            <a:prstDash val="solid"/>
            <a:round/>
            <a:headEnd type="none" w="med" len="med"/>
            <a:tailEnd type="triangle"/>
          </a:ln>
          <a:effectLst/>
        </p:spPr>
      </p:cxnSp>
      <p:sp>
        <p:nvSpPr>
          <p:cNvPr id="50" name="TextBox 49">
            <a:extLst>
              <a:ext uri="{FF2B5EF4-FFF2-40B4-BE49-F238E27FC236}">
                <a16:creationId xmlns:a16="http://schemas.microsoft.com/office/drawing/2014/main" id="{3CFB1773-40FF-8E47-A60D-69A93A7838F3}"/>
              </a:ext>
            </a:extLst>
          </p:cNvPr>
          <p:cNvSpPr txBox="1"/>
          <p:nvPr/>
        </p:nvSpPr>
        <p:spPr bwMode="auto">
          <a:xfrm>
            <a:off x="9335026" y="2311877"/>
            <a:ext cx="17995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600" i="1" dirty="0">
                <a:solidFill>
                  <a:schemeClr val="bg1"/>
                </a:solidFill>
                <a:latin typeface="Calibri" panose="020F0502020204030204" pitchFamily="34" charset="0"/>
              </a:rPr>
              <a:t>~1 yr</a:t>
            </a:r>
            <a:endParaRPr lang="en-US" sz="1600" i="1" baseline="30000" dirty="0">
              <a:solidFill>
                <a:schemeClr val="bg1"/>
              </a:solidFill>
              <a:latin typeface="Calibri" panose="020F0502020204030204" pitchFamily="34" charset="0"/>
            </a:endParaRPr>
          </a:p>
        </p:txBody>
      </p:sp>
      <p:cxnSp>
        <p:nvCxnSpPr>
          <p:cNvPr id="51" name="Straight Arrow Connector 50">
            <a:extLst>
              <a:ext uri="{FF2B5EF4-FFF2-40B4-BE49-F238E27FC236}">
                <a16:creationId xmlns:a16="http://schemas.microsoft.com/office/drawing/2014/main" id="{AA85EADA-27C7-2B4F-AF14-F4C85805FDCA}"/>
              </a:ext>
            </a:extLst>
          </p:cNvPr>
          <p:cNvCxnSpPr/>
          <p:nvPr/>
        </p:nvCxnSpPr>
        <p:spPr bwMode="auto">
          <a:xfrm>
            <a:off x="10273625" y="2685138"/>
            <a:ext cx="0" cy="242592"/>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794191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KEYNOTE-564: Baseline Characteristics</a:t>
            </a:r>
          </a:p>
        </p:txBody>
      </p:sp>
      <p:graphicFrame>
        <p:nvGraphicFramePr>
          <p:cNvPr id="9" name="Group 3">
            <a:extLst>
              <a:ext uri="{FF2B5EF4-FFF2-40B4-BE49-F238E27FC236}">
                <a16:creationId xmlns:a16="http://schemas.microsoft.com/office/drawing/2014/main" id="{0199857F-37BD-8B4A-9164-3401A0B394CA}"/>
              </a:ext>
            </a:extLst>
          </p:cNvPr>
          <p:cNvGraphicFramePr>
            <a:graphicFrameLocks/>
          </p:cNvGraphicFramePr>
          <p:nvPr>
            <p:extLst>
              <p:ext uri="{D42A27DB-BD31-4B8C-83A1-F6EECF244321}">
                <p14:modId xmlns:p14="http://schemas.microsoft.com/office/powerpoint/2010/main" val="573492808"/>
              </p:ext>
            </p:extLst>
          </p:nvPr>
        </p:nvGraphicFramePr>
        <p:xfrm>
          <a:off x="723899" y="1614505"/>
          <a:ext cx="5272209" cy="3230976"/>
        </p:xfrm>
        <a:graphic>
          <a:graphicData uri="http://schemas.openxmlformats.org/drawingml/2006/table">
            <a:tbl>
              <a:tblPr/>
              <a:tblGrid>
                <a:gridCol w="2502065">
                  <a:extLst>
                    <a:ext uri="{9D8B030D-6E8A-4147-A177-3AD203B41FA5}">
                      <a16:colId xmlns:a16="http://schemas.microsoft.com/office/drawing/2014/main" val="20000"/>
                    </a:ext>
                  </a:extLst>
                </a:gridCol>
                <a:gridCol w="1608471">
                  <a:extLst>
                    <a:ext uri="{9D8B030D-6E8A-4147-A177-3AD203B41FA5}">
                      <a16:colId xmlns:a16="http://schemas.microsoft.com/office/drawing/2014/main" val="20001"/>
                    </a:ext>
                  </a:extLst>
                </a:gridCol>
                <a:gridCol w="1161673">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Pembrolizumab</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(27-81)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(25-84)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49122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Geographic location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Outside 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2476418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 stage,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94.2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41838530"/>
                  </a:ext>
                </a:extLst>
              </a:tr>
            </a:tbl>
          </a:graphicData>
        </a:graphic>
      </p:graphicFrame>
      <p:graphicFrame>
        <p:nvGraphicFramePr>
          <p:cNvPr id="11" name="Group 3">
            <a:extLst>
              <a:ext uri="{FF2B5EF4-FFF2-40B4-BE49-F238E27FC236}">
                <a16:creationId xmlns:a16="http://schemas.microsoft.com/office/drawing/2014/main" id="{4C5086A5-6C33-0B41-888F-7D9D5B8D6351}"/>
              </a:ext>
            </a:extLst>
          </p:cNvPr>
          <p:cNvGraphicFramePr>
            <a:graphicFrameLocks/>
          </p:cNvGraphicFramePr>
          <p:nvPr>
            <p:extLst>
              <p:ext uri="{D42A27DB-BD31-4B8C-83A1-F6EECF244321}">
                <p14:modId xmlns:p14="http://schemas.microsoft.com/office/powerpoint/2010/main" val="2079840005"/>
              </p:ext>
            </p:extLst>
          </p:nvPr>
        </p:nvGraphicFramePr>
        <p:xfrm>
          <a:off x="6252634" y="1597006"/>
          <a:ext cx="5229570" cy="3779584"/>
        </p:xfrm>
        <a:graphic>
          <a:graphicData uri="http://schemas.openxmlformats.org/drawingml/2006/table">
            <a:tbl>
              <a:tblPr/>
              <a:tblGrid>
                <a:gridCol w="2524620">
                  <a:extLst>
                    <a:ext uri="{9D8B030D-6E8A-4147-A177-3AD203B41FA5}">
                      <a16:colId xmlns:a16="http://schemas.microsoft.com/office/drawing/2014/main" val="20000"/>
                    </a:ext>
                  </a:extLst>
                </a:gridCol>
                <a:gridCol w="1622970">
                  <a:extLst>
                    <a:ext uri="{9D8B030D-6E8A-4147-A177-3AD203B41FA5}">
                      <a16:colId xmlns:a16="http://schemas.microsoft.com/office/drawing/2014/main" val="20001"/>
                    </a:ext>
                  </a:extLst>
                </a:gridCol>
                <a:gridCol w="108198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Pembrolizumab</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Disease risk category,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M0 intermediate-high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M0 high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M1 NED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86.9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749871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Sarcomatoid features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Present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Absent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PD-L1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CPS &lt;1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CPS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73.6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bl>
          </a:graphicData>
        </a:graphic>
      </p:graphicFrame>
      <p:sp>
        <p:nvSpPr>
          <p:cNvPr id="10" name="TextBox 9">
            <a:extLst>
              <a:ext uri="{FF2B5EF4-FFF2-40B4-BE49-F238E27FC236}">
                <a16:creationId xmlns:a16="http://schemas.microsoft.com/office/drawing/2014/main" id="{95ABFCCD-BCEB-C648-8C3B-664D146CE495}"/>
              </a:ext>
            </a:extLst>
          </p:cNvPr>
          <p:cNvSpPr txBox="1"/>
          <p:nvPr/>
        </p:nvSpPr>
        <p:spPr bwMode="auto">
          <a:xfrm>
            <a:off x="6258915" y="5385171"/>
            <a:ext cx="53312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*PD-L1 IHC 22C3 assay.</a:t>
            </a:r>
          </a:p>
        </p:txBody>
      </p:sp>
      <p:sp>
        <p:nvSpPr>
          <p:cNvPr id="3" name="Text Box 15">
            <a:extLst>
              <a:ext uri="{FF2B5EF4-FFF2-40B4-BE49-F238E27FC236}">
                <a16:creationId xmlns:a16="http://schemas.microsoft.com/office/drawing/2014/main" id="{42C54F8E-8450-FF7A-97A4-700BBFB00C8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NEJM. 2021;385:683. 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153581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61C1C-579A-E596-BBB3-B86E1BD4F8C5}"/>
              </a:ext>
            </a:extLst>
          </p:cNvPr>
          <p:cNvSpPr>
            <a:spLocks noGrp="1"/>
          </p:cNvSpPr>
          <p:nvPr>
            <p:ph type="title"/>
          </p:nvPr>
        </p:nvSpPr>
        <p:spPr/>
        <p:txBody>
          <a:bodyPr/>
          <a:lstStyle/>
          <a:p>
            <a:r>
              <a:rPr lang="en-US" dirty="0"/>
              <a:t>KEYNOTE-564: Overall Survival at Third Interim Analysis</a:t>
            </a:r>
          </a:p>
        </p:txBody>
      </p:sp>
      <p:sp>
        <p:nvSpPr>
          <p:cNvPr id="13" name="Content Placeholder 12">
            <a:extLst>
              <a:ext uri="{FF2B5EF4-FFF2-40B4-BE49-F238E27FC236}">
                <a16:creationId xmlns:a16="http://schemas.microsoft.com/office/drawing/2014/main" id="{365CC183-B2DF-1F10-B056-95B2D7840B6B}"/>
              </a:ext>
            </a:extLst>
          </p:cNvPr>
          <p:cNvSpPr>
            <a:spLocks noGrp="1"/>
          </p:cNvSpPr>
          <p:nvPr>
            <p:ph idx="1"/>
          </p:nvPr>
        </p:nvSpPr>
        <p:spPr/>
        <p:txBody>
          <a:bodyPr/>
          <a:lstStyle/>
          <a:p>
            <a:endParaRPr lang="en-US" sz="2000" b="0" dirty="0">
              <a:solidFill>
                <a:schemeClr val="bg1"/>
              </a:solidFill>
            </a:endParaRPr>
          </a:p>
          <a:p>
            <a:endParaRPr lang="en-US" sz="2000" dirty="0"/>
          </a:p>
          <a:p>
            <a:endParaRPr lang="en-US" sz="2000" b="0" dirty="0">
              <a:solidFill>
                <a:schemeClr val="bg1"/>
              </a:solidFill>
            </a:endParaRPr>
          </a:p>
          <a:p>
            <a:endParaRPr lang="en-US" sz="2000" dirty="0"/>
          </a:p>
          <a:p>
            <a:endParaRPr lang="en-US" sz="2000" b="0" dirty="0">
              <a:solidFill>
                <a:schemeClr val="bg1"/>
              </a:solidFill>
            </a:endParaRPr>
          </a:p>
          <a:p>
            <a:endParaRPr lang="en-US" sz="2000" dirty="0"/>
          </a:p>
          <a:p>
            <a:endParaRPr lang="en-US" sz="2000" dirty="0"/>
          </a:p>
        </p:txBody>
      </p:sp>
      <p:graphicFrame>
        <p:nvGraphicFramePr>
          <p:cNvPr id="5" name="Group 3">
            <a:extLst>
              <a:ext uri="{FF2B5EF4-FFF2-40B4-BE49-F238E27FC236}">
                <a16:creationId xmlns:a16="http://schemas.microsoft.com/office/drawing/2014/main" id="{98099724-AA1B-20A6-2494-61943E27E41F}"/>
              </a:ext>
            </a:extLst>
          </p:cNvPr>
          <p:cNvGraphicFramePr>
            <a:graphicFrameLocks/>
          </p:cNvGraphicFramePr>
          <p:nvPr>
            <p:extLst>
              <p:ext uri="{D42A27DB-BD31-4B8C-83A1-F6EECF244321}">
                <p14:modId xmlns:p14="http://schemas.microsoft.com/office/powerpoint/2010/main" val="3671189536"/>
              </p:ext>
            </p:extLst>
          </p:nvPr>
        </p:nvGraphicFramePr>
        <p:xfrm>
          <a:off x="739919" y="1609370"/>
          <a:ext cx="10739293" cy="2834752"/>
        </p:xfrm>
        <a:graphic>
          <a:graphicData uri="http://schemas.openxmlformats.org/drawingml/2006/table">
            <a:tbl>
              <a:tblPr/>
              <a:tblGrid>
                <a:gridCol w="2592243">
                  <a:extLst>
                    <a:ext uri="{9D8B030D-6E8A-4147-A177-3AD203B41FA5}">
                      <a16:colId xmlns:a16="http://schemas.microsoft.com/office/drawing/2014/main" val="20000"/>
                    </a:ext>
                  </a:extLst>
                </a:gridCol>
                <a:gridCol w="2592243">
                  <a:extLst>
                    <a:ext uri="{9D8B030D-6E8A-4147-A177-3AD203B41FA5}">
                      <a16:colId xmlns:a16="http://schemas.microsoft.com/office/drawing/2014/main" val="20001"/>
                    </a:ext>
                  </a:extLst>
                </a:gridCol>
                <a:gridCol w="2592243">
                  <a:extLst>
                    <a:ext uri="{9D8B030D-6E8A-4147-A177-3AD203B41FA5}">
                      <a16:colId xmlns:a16="http://schemas.microsoft.com/office/drawing/2014/main" val="20002"/>
                    </a:ext>
                  </a:extLst>
                </a:gridCol>
                <a:gridCol w="2962564">
                  <a:extLst>
                    <a:ext uri="{9D8B030D-6E8A-4147-A177-3AD203B41FA5}">
                      <a16:colId xmlns:a16="http://schemas.microsoft.com/office/drawing/2014/main" val="3125700936"/>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Overall Survival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Pembrolizumab</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Placebo</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Events,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mOS,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(NR-NR)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(NR-NR)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it-IT" sz="1800" b="0" i="0" u="none" strike="noStrike" cap="none" normalizeH="0" baseline="0" dirty="0">
                          <a:ln>
                            <a:noFill/>
                          </a:ln>
                          <a:solidFill>
                            <a:schemeClr val="bg2">
                              <a:lumMod val="10000"/>
                            </a:schemeClr>
                          </a:solidFill>
                          <a:effectLst/>
                          <a:latin typeface="Calibri" panose="020F0502020204030204" pitchFamily="34" charset="0"/>
                        </a:rPr>
                        <a:t>0.62 (0.44-0.87; </a:t>
                      </a:r>
                      <a:r>
                        <a:rPr kumimoji="0" lang="it-IT" sz="1800" b="0" i="1" u="none" strike="noStrike" cap="none" normalizeH="0" baseline="0" dirty="0">
                          <a:ln>
                            <a:noFill/>
                          </a:ln>
                          <a:solidFill>
                            <a:schemeClr val="bg2">
                              <a:lumMod val="10000"/>
                            </a:schemeClr>
                          </a:solidFill>
                          <a:effectLst/>
                          <a:latin typeface="Calibri" panose="020F0502020204030204" pitchFamily="34" charset="0"/>
                        </a:rPr>
                        <a:t>P</a:t>
                      </a:r>
                      <a:r>
                        <a:rPr kumimoji="0" lang="it-IT" sz="1800" b="0" i="0" u="none" strike="noStrike" cap="none" normalizeH="0" baseline="0" dirty="0">
                          <a:ln>
                            <a:noFill/>
                          </a:ln>
                          <a:solidFill>
                            <a:schemeClr val="bg2">
                              <a:lumMod val="10000"/>
                            </a:schemeClr>
                          </a:solidFill>
                          <a:effectLst/>
                          <a:latin typeface="Calibri" panose="020F0502020204030204" pitchFamily="34" charset="0"/>
                        </a:rPr>
                        <a:t> = .002)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12-mo OS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2508736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24-mo OS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3230697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36-mo OS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2105204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48-mo OS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40656181"/>
                  </a:ext>
                </a:extLst>
              </a:tr>
            </a:tbl>
          </a:graphicData>
        </a:graphic>
      </p:graphicFrame>
      <p:sp>
        <p:nvSpPr>
          <p:cNvPr id="7" name="Text Box 15">
            <a:extLst>
              <a:ext uri="{FF2B5EF4-FFF2-40B4-BE49-F238E27FC236}">
                <a16:creationId xmlns:a16="http://schemas.microsoft.com/office/drawing/2014/main" id="{D1286F58-2857-6633-EA59-73A84A76C8C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955362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63A90-5588-1E5C-ACE4-0C68283D432E}"/>
              </a:ext>
            </a:extLst>
          </p:cNvPr>
          <p:cNvSpPr>
            <a:spLocks noGrp="1"/>
          </p:cNvSpPr>
          <p:nvPr>
            <p:ph type="title"/>
          </p:nvPr>
        </p:nvSpPr>
        <p:spPr/>
        <p:txBody>
          <a:bodyPr/>
          <a:lstStyle/>
          <a:p>
            <a:r>
              <a:rPr lang="en-US" dirty="0"/>
              <a:t>KEYNOTE-564: Overall Survival by Subgroups </a:t>
            </a:r>
          </a:p>
        </p:txBody>
      </p:sp>
      <p:graphicFrame>
        <p:nvGraphicFramePr>
          <p:cNvPr id="5" name="Group 3">
            <a:extLst>
              <a:ext uri="{FF2B5EF4-FFF2-40B4-BE49-F238E27FC236}">
                <a16:creationId xmlns:a16="http://schemas.microsoft.com/office/drawing/2014/main" id="{ACFFB979-97F3-96B5-A76C-411EF68F460E}"/>
              </a:ext>
            </a:extLst>
          </p:cNvPr>
          <p:cNvGraphicFramePr>
            <a:graphicFrameLocks/>
          </p:cNvGraphicFramePr>
          <p:nvPr>
            <p:extLst>
              <p:ext uri="{D42A27DB-BD31-4B8C-83A1-F6EECF244321}">
                <p14:modId xmlns:p14="http://schemas.microsoft.com/office/powerpoint/2010/main" val="1692997713"/>
              </p:ext>
            </p:extLst>
          </p:nvPr>
        </p:nvGraphicFramePr>
        <p:xfrm>
          <a:off x="518279" y="1612121"/>
          <a:ext cx="5415655" cy="4480672"/>
        </p:xfrm>
        <a:graphic>
          <a:graphicData uri="http://schemas.openxmlformats.org/drawingml/2006/table">
            <a:tbl>
              <a:tblPr/>
              <a:tblGrid>
                <a:gridCol w="1798431">
                  <a:extLst>
                    <a:ext uri="{9D8B030D-6E8A-4147-A177-3AD203B41FA5}">
                      <a16:colId xmlns:a16="http://schemas.microsoft.com/office/drawing/2014/main" val="20000"/>
                    </a:ext>
                  </a:extLst>
                </a:gridCol>
                <a:gridCol w="1971304">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Events/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Participants,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Overall</a:t>
                      </a:r>
                    </a:p>
                  </a:txBody>
                  <a:tcPr marL="121699" marR="121699" marT="45728" marB="45728" anchor="ctr"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141/994</a:t>
                      </a:r>
                    </a:p>
                  </a:txBody>
                  <a:tcPr marL="121699" marR="121699" marT="45728" marB="45728" anchor="ctr"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0.62 (0.44-0.87)</a:t>
                      </a:r>
                    </a:p>
                  </a:txBody>
                  <a:tcPr marL="121699" marR="121699" marT="45728" marB="45728" anchor="ctr" horzOverflow="overflow">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&lt;65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71/664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70/330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0.51 (0.31-0.83)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0.77 (0.48-1.23)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1220484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Female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38/288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103/706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1.08 (0.57-2.04)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0.50 (0.33-0.75)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Race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All others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113/748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19/175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0.67 (0.46-0.98)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0.45 (0.17-1.20)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7745857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 PS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105/847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36/147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0.55 (0.37-0.82)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0.84 (0.44-1.63)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49122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PD-L1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CPS &lt;1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CPS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28/237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111/748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0.65 (0.31-1.38)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0.62 (0.42-0.91)</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1474525"/>
                  </a:ext>
                </a:extLst>
              </a:tr>
            </a:tbl>
          </a:graphicData>
        </a:graphic>
      </p:graphicFrame>
      <p:graphicFrame>
        <p:nvGraphicFramePr>
          <p:cNvPr id="6" name="Group 3">
            <a:extLst>
              <a:ext uri="{FF2B5EF4-FFF2-40B4-BE49-F238E27FC236}">
                <a16:creationId xmlns:a16="http://schemas.microsoft.com/office/drawing/2014/main" id="{AA0E9103-57EF-CCAD-BE00-DB321CEF3A1E}"/>
              </a:ext>
            </a:extLst>
          </p:cNvPr>
          <p:cNvGraphicFramePr>
            <a:graphicFrameLocks/>
          </p:cNvGraphicFramePr>
          <p:nvPr>
            <p:extLst>
              <p:ext uri="{D42A27DB-BD31-4B8C-83A1-F6EECF244321}">
                <p14:modId xmlns:p14="http://schemas.microsoft.com/office/powerpoint/2010/main" val="1216887256"/>
              </p:ext>
            </p:extLst>
          </p:nvPr>
        </p:nvGraphicFramePr>
        <p:xfrm>
          <a:off x="6267148" y="1605072"/>
          <a:ext cx="5486400" cy="3871040"/>
        </p:xfrm>
        <a:graphic>
          <a:graphicData uri="http://schemas.openxmlformats.org/drawingml/2006/table">
            <a:tbl>
              <a:tblPr/>
              <a:tblGrid>
                <a:gridCol w="2103120">
                  <a:extLst>
                    <a:ext uri="{9D8B030D-6E8A-4147-A177-3AD203B41FA5}">
                      <a16:colId xmlns:a16="http://schemas.microsoft.com/office/drawing/2014/main" val="20000"/>
                    </a:ext>
                  </a:extLst>
                </a:gridCol>
                <a:gridCol w="173736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Events/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Participants,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Geographic location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Outside 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27/231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114/763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0.68 (0.32-1.47)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0.61 (0.42-0.88)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1169772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 stage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M1 NED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130/937</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11/57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0.63 (0.44-0.90)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0.51 (0.15-1.75)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Disease risk category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M0 intermediate-high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M0 high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M1 NED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110/855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11/57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0.59 (0.40-0.87)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0.78 (0.32-1.93)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0.51 (0.15-1.75)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3550459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Sarcomatoid features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Present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Absent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20/111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111/829</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0.69 (0.28-1.70)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0.57 (0.39-0.84)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04912285"/>
                  </a:ext>
                </a:extLst>
              </a:tr>
            </a:tbl>
          </a:graphicData>
        </a:graphic>
      </p:graphicFrame>
      <p:sp>
        <p:nvSpPr>
          <p:cNvPr id="7" name="Text Box 15">
            <a:extLst>
              <a:ext uri="{FF2B5EF4-FFF2-40B4-BE49-F238E27FC236}">
                <a16:creationId xmlns:a16="http://schemas.microsoft.com/office/drawing/2014/main" id="{2C2AA072-D45E-BFA6-7DEF-34772F56ADA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80389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30484-57DA-59BE-C6F8-9728747685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A9FCAD-9E64-C802-A392-786404E42B10}"/>
              </a:ext>
            </a:extLst>
          </p:cNvPr>
          <p:cNvSpPr>
            <a:spLocks noGrp="1"/>
          </p:cNvSpPr>
          <p:nvPr>
            <p:ph type="title"/>
          </p:nvPr>
        </p:nvSpPr>
        <p:spPr/>
        <p:txBody>
          <a:bodyPr/>
          <a:lstStyle/>
          <a:p>
            <a:r>
              <a:rPr lang="en-US" dirty="0"/>
              <a:t>KEYNOTE-564: Updated Disease-Free Survival</a:t>
            </a:r>
          </a:p>
        </p:txBody>
      </p:sp>
      <p:sp>
        <p:nvSpPr>
          <p:cNvPr id="13" name="Content Placeholder 12">
            <a:extLst>
              <a:ext uri="{FF2B5EF4-FFF2-40B4-BE49-F238E27FC236}">
                <a16:creationId xmlns:a16="http://schemas.microsoft.com/office/drawing/2014/main" id="{8E3602C1-E96C-C5B3-4688-3F23A04EBB11}"/>
              </a:ext>
            </a:extLst>
          </p:cNvPr>
          <p:cNvSpPr>
            <a:spLocks noGrp="1"/>
          </p:cNvSpPr>
          <p:nvPr>
            <p:ph idx="1"/>
          </p:nvPr>
        </p:nvSpPr>
        <p:spPr/>
        <p:txBody>
          <a:bodyPr/>
          <a:lstStyle/>
          <a:p>
            <a:endParaRPr lang="en-US" sz="2000" b="0" dirty="0">
              <a:solidFill>
                <a:schemeClr val="bg1"/>
              </a:solidFill>
            </a:endParaRPr>
          </a:p>
          <a:p>
            <a:endParaRPr lang="en-US" sz="2000" dirty="0"/>
          </a:p>
          <a:p>
            <a:endParaRPr lang="en-US" sz="2000" b="0" dirty="0">
              <a:solidFill>
                <a:schemeClr val="bg1"/>
              </a:solidFill>
            </a:endParaRPr>
          </a:p>
          <a:p>
            <a:endParaRPr lang="en-US" sz="2000" dirty="0"/>
          </a:p>
          <a:p>
            <a:endParaRPr lang="en-US" sz="2000" b="0" dirty="0">
              <a:solidFill>
                <a:schemeClr val="bg1"/>
              </a:solidFill>
            </a:endParaRPr>
          </a:p>
          <a:p>
            <a:endParaRPr lang="en-US" sz="2000" dirty="0"/>
          </a:p>
          <a:p>
            <a:endParaRPr lang="en-US" sz="2000" dirty="0"/>
          </a:p>
        </p:txBody>
      </p:sp>
      <p:graphicFrame>
        <p:nvGraphicFramePr>
          <p:cNvPr id="5" name="Group 3">
            <a:extLst>
              <a:ext uri="{FF2B5EF4-FFF2-40B4-BE49-F238E27FC236}">
                <a16:creationId xmlns:a16="http://schemas.microsoft.com/office/drawing/2014/main" id="{445AE529-46A8-DF25-D29E-5170CB61E64F}"/>
              </a:ext>
            </a:extLst>
          </p:cNvPr>
          <p:cNvGraphicFramePr>
            <a:graphicFrameLocks/>
          </p:cNvGraphicFramePr>
          <p:nvPr>
            <p:extLst>
              <p:ext uri="{D42A27DB-BD31-4B8C-83A1-F6EECF244321}">
                <p14:modId xmlns:p14="http://schemas.microsoft.com/office/powerpoint/2010/main" val="334062500"/>
              </p:ext>
            </p:extLst>
          </p:nvPr>
        </p:nvGraphicFramePr>
        <p:xfrm>
          <a:off x="723899" y="1603375"/>
          <a:ext cx="10755313" cy="2834752"/>
        </p:xfrm>
        <a:graphic>
          <a:graphicData uri="http://schemas.openxmlformats.org/drawingml/2006/table">
            <a:tbl>
              <a:tblPr/>
              <a:tblGrid>
                <a:gridCol w="2596110">
                  <a:extLst>
                    <a:ext uri="{9D8B030D-6E8A-4147-A177-3AD203B41FA5}">
                      <a16:colId xmlns:a16="http://schemas.microsoft.com/office/drawing/2014/main" val="20000"/>
                    </a:ext>
                  </a:extLst>
                </a:gridCol>
                <a:gridCol w="2596110">
                  <a:extLst>
                    <a:ext uri="{9D8B030D-6E8A-4147-A177-3AD203B41FA5}">
                      <a16:colId xmlns:a16="http://schemas.microsoft.com/office/drawing/2014/main" val="20001"/>
                    </a:ext>
                  </a:extLst>
                </a:gridCol>
                <a:gridCol w="2596110">
                  <a:extLst>
                    <a:ext uri="{9D8B030D-6E8A-4147-A177-3AD203B41FA5}">
                      <a16:colId xmlns:a16="http://schemas.microsoft.com/office/drawing/2014/main" val="20002"/>
                    </a:ext>
                  </a:extLst>
                </a:gridCol>
                <a:gridCol w="2966983">
                  <a:extLst>
                    <a:ext uri="{9D8B030D-6E8A-4147-A177-3AD203B41FA5}">
                      <a16:colId xmlns:a16="http://schemas.microsoft.com/office/drawing/2014/main" val="3125700936"/>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Disease-Free Survival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Pembrolizumab</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Placebo</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Events,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(NR-NR)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(54.9-NR)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0.72 (0.59-0.87)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12-mo DFS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2508736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24-mo DFS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3230697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36-mo DFS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2105204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48-mo DFS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it-IT"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40656181"/>
                  </a:ext>
                </a:extLst>
              </a:tr>
            </a:tbl>
          </a:graphicData>
        </a:graphic>
      </p:graphicFrame>
      <p:sp>
        <p:nvSpPr>
          <p:cNvPr id="7" name="Text Box 15">
            <a:extLst>
              <a:ext uri="{FF2B5EF4-FFF2-40B4-BE49-F238E27FC236}">
                <a16:creationId xmlns:a16="http://schemas.microsoft.com/office/drawing/2014/main" id="{D8AACEBA-0E96-728F-EB40-6698F2C6EFF8}"/>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070678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63A90-5588-1E5C-ACE4-0C68283D432E}"/>
              </a:ext>
            </a:extLst>
          </p:cNvPr>
          <p:cNvSpPr>
            <a:spLocks noGrp="1"/>
          </p:cNvSpPr>
          <p:nvPr>
            <p:ph type="title"/>
          </p:nvPr>
        </p:nvSpPr>
        <p:spPr/>
        <p:txBody>
          <a:bodyPr/>
          <a:lstStyle/>
          <a:p>
            <a:r>
              <a:rPr lang="en-US" dirty="0"/>
              <a:t>KEYNOTE-564: Updated DFS by Subgroups </a:t>
            </a:r>
          </a:p>
        </p:txBody>
      </p:sp>
      <p:graphicFrame>
        <p:nvGraphicFramePr>
          <p:cNvPr id="5" name="Group 3">
            <a:extLst>
              <a:ext uri="{FF2B5EF4-FFF2-40B4-BE49-F238E27FC236}">
                <a16:creationId xmlns:a16="http://schemas.microsoft.com/office/drawing/2014/main" id="{ACFFB979-97F3-96B5-A76C-411EF68F460E}"/>
              </a:ext>
            </a:extLst>
          </p:cNvPr>
          <p:cNvGraphicFramePr>
            <a:graphicFrameLocks/>
          </p:cNvGraphicFramePr>
          <p:nvPr>
            <p:extLst>
              <p:ext uri="{D42A27DB-BD31-4B8C-83A1-F6EECF244321}">
                <p14:modId xmlns:p14="http://schemas.microsoft.com/office/powerpoint/2010/main" val="1276397127"/>
              </p:ext>
            </p:extLst>
          </p:nvPr>
        </p:nvGraphicFramePr>
        <p:xfrm>
          <a:off x="725871" y="1607248"/>
          <a:ext cx="5212080" cy="4480672"/>
        </p:xfrm>
        <a:graphic>
          <a:graphicData uri="http://schemas.openxmlformats.org/drawingml/2006/table">
            <a:tbl>
              <a:tblPr/>
              <a:tblGrid>
                <a:gridCol w="2011680">
                  <a:extLst>
                    <a:ext uri="{9D8B030D-6E8A-4147-A177-3AD203B41FA5}">
                      <a16:colId xmlns:a16="http://schemas.microsoft.com/office/drawing/2014/main" val="20000"/>
                    </a:ext>
                  </a:extLst>
                </a:gridCol>
                <a:gridCol w="155448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Events/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Participants,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Overall</a:t>
                      </a:r>
                    </a:p>
                  </a:txBody>
                  <a:tcPr marL="121699" marR="121699" marT="45728" marB="45728" anchor="ctr" horzOverflow="overflow">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398/994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0.72 (0.59-0.87)</a:t>
                      </a:r>
                    </a:p>
                  </a:txBody>
                  <a:tcPr marL="121699" marR="121699" marT="45728" marB="45728" anchor="ctr" horzOverflow="overflow">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&lt;65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252/664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146/330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0.77 (0.60-0.98)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0.67 (0.48-0.93)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1220484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Female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113/288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285/706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0.68 (0.47-0.99)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0.74 (0.59-0.94)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Race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All others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300/748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74/175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0.73 (0.58-0.91)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0.72 (0.45-1.13)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7745857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 PS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335/847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63/147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0.73 (0.59-0.90)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0.71 (0.43-1.16)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49122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PD-L1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CPS &lt;1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CPS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73/237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320/748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0.91 (0.58-1.44)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0.68 (0.55-0.85)</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1770423"/>
                  </a:ext>
                </a:extLst>
              </a:tr>
            </a:tbl>
          </a:graphicData>
        </a:graphic>
      </p:graphicFrame>
      <p:graphicFrame>
        <p:nvGraphicFramePr>
          <p:cNvPr id="6" name="Group 3">
            <a:extLst>
              <a:ext uri="{FF2B5EF4-FFF2-40B4-BE49-F238E27FC236}">
                <a16:creationId xmlns:a16="http://schemas.microsoft.com/office/drawing/2014/main" id="{AA0E9103-57EF-CCAD-BE00-DB321CEF3A1E}"/>
              </a:ext>
            </a:extLst>
          </p:cNvPr>
          <p:cNvGraphicFramePr>
            <a:graphicFrameLocks/>
          </p:cNvGraphicFramePr>
          <p:nvPr>
            <p:extLst>
              <p:ext uri="{D42A27DB-BD31-4B8C-83A1-F6EECF244321}">
                <p14:modId xmlns:p14="http://schemas.microsoft.com/office/powerpoint/2010/main" val="297684086"/>
              </p:ext>
            </p:extLst>
          </p:nvPr>
        </p:nvGraphicFramePr>
        <p:xfrm>
          <a:off x="6280903" y="1607249"/>
          <a:ext cx="5212080" cy="3871040"/>
        </p:xfrm>
        <a:graphic>
          <a:graphicData uri="http://schemas.openxmlformats.org/drawingml/2006/table">
            <a:tbl>
              <a:tblPr/>
              <a:tblGrid>
                <a:gridCol w="2011680">
                  <a:extLst>
                    <a:ext uri="{9D8B030D-6E8A-4147-A177-3AD203B41FA5}">
                      <a16:colId xmlns:a16="http://schemas.microsoft.com/office/drawing/2014/main" val="20000"/>
                    </a:ext>
                  </a:extLst>
                </a:gridCol>
                <a:gridCol w="1554480">
                  <a:extLst>
                    <a:ext uri="{9D8B030D-6E8A-4147-A177-3AD203B41FA5}">
                      <a16:colId xmlns:a16="http://schemas.microsoft.com/office/drawing/2014/main" val="20001"/>
                    </a:ext>
                  </a:extLst>
                </a:gridCol>
                <a:gridCol w="164592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Events/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Participants,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Geographic location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Outside 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93/231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305/763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0.69 (0.46-1.05)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0.74 (0.59-0.92)</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 stage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M1 NED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364/937</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34/57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0.75 (0.61-0.93)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0.40 (0.20-0.81)</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Disease risk category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M0 intermediate-high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M0 high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M1 NED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315/855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34/57</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0.76 (0.61-0.95)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0.61 (0.35-1.08)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0.40 (0.20-0.81)</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3550459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Sarcomatoid features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Present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Absent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55/111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318/829</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0.63 (0.37-1.08)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0.73 (0.59-0.91)</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04912285"/>
                  </a:ext>
                </a:extLst>
              </a:tr>
            </a:tbl>
          </a:graphicData>
        </a:graphic>
      </p:graphicFrame>
      <p:sp>
        <p:nvSpPr>
          <p:cNvPr id="7" name="Text Box 15">
            <a:extLst>
              <a:ext uri="{FF2B5EF4-FFF2-40B4-BE49-F238E27FC236}">
                <a16:creationId xmlns:a16="http://schemas.microsoft.com/office/drawing/2014/main" id="{2C2AA072-D45E-BFA6-7DEF-34772F56ADA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422688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KEYNOTE-564: Updated Safety in As-Treated Population</a:t>
            </a:r>
          </a:p>
        </p:txBody>
      </p:sp>
      <p:graphicFrame>
        <p:nvGraphicFramePr>
          <p:cNvPr id="9" name="Group 3">
            <a:extLst>
              <a:ext uri="{FF2B5EF4-FFF2-40B4-BE49-F238E27FC236}">
                <a16:creationId xmlns:a16="http://schemas.microsoft.com/office/drawing/2014/main" id="{396862FD-6DA0-0747-9398-3E9FC3C9DCD2}"/>
              </a:ext>
            </a:extLst>
          </p:cNvPr>
          <p:cNvGraphicFramePr>
            <a:graphicFrameLocks/>
          </p:cNvGraphicFramePr>
          <p:nvPr>
            <p:extLst>
              <p:ext uri="{D42A27DB-BD31-4B8C-83A1-F6EECF244321}">
                <p14:modId xmlns:p14="http://schemas.microsoft.com/office/powerpoint/2010/main" val="846707116"/>
              </p:ext>
            </p:extLst>
          </p:nvPr>
        </p:nvGraphicFramePr>
        <p:xfrm>
          <a:off x="723900" y="1594369"/>
          <a:ext cx="10758303" cy="4480672"/>
        </p:xfrm>
        <a:graphic>
          <a:graphicData uri="http://schemas.openxmlformats.org/drawingml/2006/table">
            <a:tbl>
              <a:tblPr/>
              <a:tblGrid>
                <a:gridCol w="4057823">
                  <a:extLst>
                    <a:ext uri="{9D8B030D-6E8A-4147-A177-3AD203B41FA5}">
                      <a16:colId xmlns:a16="http://schemas.microsoft.com/office/drawing/2014/main" val="20000"/>
                    </a:ext>
                  </a:extLst>
                </a:gridCol>
                <a:gridCol w="1691228">
                  <a:extLst>
                    <a:ext uri="{9D8B030D-6E8A-4147-A177-3AD203B41FA5}">
                      <a16:colId xmlns:a16="http://schemas.microsoft.com/office/drawing/2014/main" val="20001"/>
                    </a:ext>
                  </a:extLst>
                </a:gridCol>
                <a:gridCol w="1543504">
                  <a:extLst>
                    <a:ext uri="{9D8B030D-6E8A-4147-A177-3AD203B41FA5}">
                      <a16:colId xmlns:a16="http://schemas.microsoft.com/office/drawing/2014/main" val="20002"/>
                    </a:ext>
                  </a:extLst>
                </a:gridCol>
                <a:gridCol w="1795997">
                  <a:extLst>
                    <a:ext uri="{9D8B030D-6E8A-4147-A177-3AD203B41FA5}">
                      <a16:colId xmlns:a16="http://schemas.microsoft.com/office/drawing/2014/main" val="2215104368"/>
                    </a:ext>
                  </a:extLst>
                </a:gridCol>
                <a:gridCol w="1669751">
                  <a:extLst>
                    <a:ext uri="{9D8B030D-6E8A-4147-A177-3AD203B41FA5}">
                      <a16:colId xmlns:a16="http://schemas.microsoft.com/office/drawing/2014/main" val="211780391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Analysis (30.1 Mo Follow-up)</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tx1"/>
                          </a:solidFill>
                          <a:effectLst/>
                          <a:latin typeface="Calibri" panose="020F0502020204030204" pitchFamily="34" charset="0"/>
                        </a:rPr>
                        <a:t>Current Analysis (57.2 Mo Follow-up)</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93034096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Safety Outcome,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Pembro</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Placebo</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496)</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Pembro</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488)</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Placebo</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duration of therapy,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11.1 (0.03-14.3)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11.1 (0.03-15.4)</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11.1 (0.03-14.3)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11.1 (0.03-15.4)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9569879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All-cause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3-5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Leading to treatment d/c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Leading to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470 (96.3)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157 (32.2)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103 (21.1)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453 (91.3)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88 (17.7)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(0.2)</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470 (96.3)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156 (32.0)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103 (21.1)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(0.4)</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453 (91.3)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88 (17.7)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0510992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Serious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Leading to treatment d/c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101 (20.7)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(11.5)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101 (20.7)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(10.0)</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(11.5)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Treatment-related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3-4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Leading to treatment d/c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Leading to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386 (79.1)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 (18.6)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 (18.2)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265 (53.4)</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6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386 (79.1)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91 (18.6)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 (18.2)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263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804912285"/>
                  </a:ext>
                </a:extLst>
              </a:tr>
              <a:tr h="0">
                <a:tc>
                  <a:txBody>
                    <a:bodyPr/>
                    <a:lstStyle/>
                    <a:p>
                      <a:pPr marL="11113"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Immune-mediated AEs and infusion reactions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Grade 3-4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Leading to death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Requiring ≥40 mg/day corticosteroids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174 (35.7)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 (9.2)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(0.6)</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178 (36.5)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 (9.4)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(7.6)</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16573533"/>
                  </a:ext>
                </a:extLst>
              </a:tr>
            </a:tbl>
          </a:graphicData>
        </a:graphic>
      </p:graphicFrame>
      <p:sp>
        <p:nvSpPr>
          <p:cNvPr id="10" name="Text Box 15">
            <a:extLst>
              <a:ext uri="{FF2B5EF4-FFF2-40B4-BE49-F238E27FC236}">
                <a16:creationId xmlns:a16="http://schemas.microsoft.com/office/drawing/2014/main" id="{98353844-8FD6-32FA-AB42-27A0FF38104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576699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44518-6817-4026-5EE7-33F86F98B054}"/>
              </a:ext>
            </a:extLst>
          </p:cNvPr>
          <p:cNvSpPr>
            <a:spLocks noGrp="1"/>
          </p:cNvSpPr>
          <p:nvPr>
            <p:ph type="title"/>
          </p:nvPr>
        </p:nvSpPr>
        <p:spPr/>
        <p:txBody>
          <a:bodyPr/>
          <a:lstStyle/>
          <a:p>
            <a:r>
              <a:rPr lang="en-US" dirty="0"/>
              <a:t>KEYNOTE-564: Investigators’ Conclusions</a:t>
            </a:r>
          </a:p>
        </p:txBody>
      </p:sp>
      <p:sp>
        <p:nvSpPr>
          <p:cNvPr id="4" name="Content Placeholder 3">
            <a:extLst>
              <a:ext uri="{FF2B5EF4-FFF2-40B4-BE49-F238E27FC236}">
                <a16:creationId xmlns:a16="http://schemas.microsoft.com/office/drawing/2014/main" id="{71E368B2-EDEF-CD63-824E-6AB05A64FEAA}"/>
              </a:ext>
            </a:extLst>
          </p:cNvPr>
          <p:cNvSpPr>
            <a:spLocks noGrp="1"/>
          </p:cNvSpPr>
          <p:nvPr>
            <p:ph idx="1"/>
          </p:nvPr>
        </p:nvSpPr>
        <p:spPr/>
        <p:txBody>
          <a:bodyPr/>
          <a:lstStyle/>
          <a:p>
            <a:r>
              <a:rPr lang="en-US" sz="2200" dirty="0"/>
              <a:t>In this third interim analysis of KEYNOTE-564 trial, adjuvant pembrolizumab significantly increased OS vs placebo in patients with clear cell RCC at increased risk of recurrence following surgery </a:t>
            </a:r>
          </a:p>
          <a:p>
            <a:pPr lvl="1"/>
            <a:r>
              <a:rPr lang="en-US" sz="2000" dirty="0"/>
              <a:t>HR: 0.62 (95% CI: 0.44-0.87; </a:t>
            </a:r>
            <a:r>
              <a:rPr lang="en-US" sz="2000" i="1" dirty="0"/>
              <a:t>P</a:t>
            </a:r>
            <a:r>
              <a:rPr lang="en-US" sz="2000" dirty="0"/>
              <a:t> = .002), with median OS not reached in either arm</a:t>
            </a:r>
          </a:p>
          <a:p>
            <a:pPr lvl="1"/>
            <a:r>
              <a:rPr lang="en-US" sz="2000" dirty="0"/>
              <a:t>OS benefit observed across subgroups</a:t>
            </a:r>
          </a:p>
          <a:p>
            <a:r>
              <a:rPr lang="en-US" sz="2200" dirty="0"/>
              <a:t>DFS benefit continued with longer follow-up</a:t>
            </a:r>
          </a:p>
          <a:p>
            <a:r>
              <a:rPr lang="en-US" sz="2200" dirty="0"/>
              <a:t>No significant changes in safety profile</a:t>
            </a:r>
          </a:p>
          <a:p>
            <a:pPr lvl="1"/>
            <a:r>
              <a:rPr lang="en-US" sz="2000" dirty="0"/>
              <a:t>December 2020: All patients completed therapy or discontinued study treatment</a:t>
            </a:r>
          </a:p>
          <a:p>
            <a:r>
              <a:rPr lang="en-US" sz="2200" dirty="0"/>
              <a:t>First study to show OS benefit with adjuvant therapy for RCC</a:t>
            </a:r>
          </a:p>
          <a:p>
            <a:r>
              <a:rPr lang="en-US" sz="2200" dirty="0"/>
              <a:t>Investigators concluded that findings support adjuvant pembrolizumab as standard of care</a:t>
            </a:r>
          </a:p>
        </p:txBody>
      </p:sp>
      <p:sp>
        <p:nvSpPr>
          <p:cNvPr id="5" name="Text Box 15">
            <a:extLst>
              <a:ext uri="{FF2B5EF4-FFF2-40B4-BE49-F238E27FC236}">
                <a16:creationId xmlns:a16="http://schemas.microsoft.com/office/drawing/2014/main" id="{C46E78F4-C253-FDA1-2DD0-1BA80B48378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Choueiri. ASCO 2024. Abstr LBA359.</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871045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GU 2024!</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3" name="Rectangle 2">
            <a:extLst>
              <a:ext uri="{FF2B5EF4-FFF2-40B4-BE49-F238E27FC236}">
                <a16:creationId xmlns:a16="http://schemas.microsoft.com/office/drawing/2014/main" id="{9C581909-990C-E62B-D42F-C3D146EBC6BB}"/>
              </a:ext>
            </a:extLst>
          </p:cNvPr>
          <p:cNvSpPr>
            <a:spLocks noGrp="1" noChangeArrowheads="1"/>
          </p:cNvSpPr>
          <p:nvPr>
            <p:ph sz="quarter" idx="10"/>
          </p:nvPr>
        </p:nvSpPr>
        <p:spPr>
          <a:xfrm>
            <a:off x="609758" y="1895477"/>
            <a:ext cx="10897297" cy="2605717"/>
          </a:xfrm>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Capsule Summary slidesets </a:t>
            </a:r>
            <a:r>
              <a:rPr lang="en-US" sz="2400" b="0" kern="1200" dirty="0">
                <a:solidFill>
                  <a:srgbClr val="000000"/>
                </a:solidFill>
              </a:rPr>
              <a:t>of key studies in:</a:t>
            </a:r>
          </a:p>
          <a:p>
            <a:pPr marL="342900" indent="-342900">
              <a:spcBef>
                <a:spcPts val="600"/>
              </a:spcBef>
              <a:spcAft>
                <a:spcPts val="0"/>
              </a:spcAft>
              <a:buFont typeface="Wingdings" pitchFamily="2" charset="2"/>
              <a:buChar char="§"/>
              <a:defRPr/>
            </a:pPr>
            <a:r>
              <a:rPr lang="en-US" sz="2400" b="0" dirty="0">
                <a:solidFill>
                  <a:schemeClr val="bg1"/>
                </a:solidFill>
              </a:rPr>
              <a:t>Bladder cancer</a:t>
            </a:r>
          </a:p>
          <a:p>
            <a:pPr marL="342900" indent="-342900">
              <a:spcBef>
                <a:spcPts val="600"/>
              </a:spcBef>
              <a:spcAft>
                <a:spcPts val="0"/>
              </a:spcAft>
              <a:buFont typeface="Wingdings" pitchFamily="2" charset="2"/>
              <a:buChar char="§"/>
              <a:defRPr/>
            </a:pPr>
            <a:r>
              <a:rPr lang="en-US" sz="2400" b="0" dirty="0">
                <a:solidFill>
                  <a:schemeClr val="bg1"/>
                </a:solidFill>
              </a:rPr>
              <a:t>Prostate cancer</a:t>
            </a:r>
          </a:p>
          <a:p>
            <a:pPr marL="342900" indent="-342900">
              <a:spcBef>
                <a:spcPts val="600"/>
              </a:spcBef>
              <a:spcAft>
                <a:spcPts val="0"/>
              </a:spcAft>
              <a:buFont typeface="Wingdings" pitchFamily="2" charset="2"/>
              <a:buChar char="§"/>
              <a:defRPr/>
            </a:pPr>
            <a:r>
              <a:rPr lang="en-US" sz="2400" b="0" dirty="0">
                <a:solidFill>
                  <a:schemeClr val="bg1"/>
                </a:solidFill>
              </a:rPr>
              <a:t>Renal cancer</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CME/CNE/ACPE/AAPA-certified expert analysis </a:t>
            </a: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on key studies </a:t>
            </a:r>
            <a:r>
              <a:rPr lang="en-US" sz="2400" b="0" i="1" kern="1200" dirty="0">
                <a:solidFill>
                  <a:srgbClr val="000000"/>
                </a:solidFill>
              </a:rPr>
              <a:t>(c</a:t>
            </a:r>
            <a:r>
              <a:rPr kumimoji="0" lang="en-US" sz="2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oming s</a:t>
            </a:r>
            <a:r>
              <a:rPr lang="en-US" sz="2400" b="0" i="1" kern="1200" dirty="0">
                <a:solidFill>
                  <a:srgbClr val="000000"/>
                </a:solidFill>
              </a:rPr>
              <a:t>oon!)</a:t>
            </a:r>
            <a:endParaRPr kumimoji="0" lang="en-US" sz="2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eaLnBrk="1" hangingPunct="1">
              <a:buClr>
                <a:schemeClr val="accent6"/>
              </a:buClr>
              <a:defRPr/>
            </a:pPr>
            <a:endParaRPr lang="en-US" sz="2200" b="0"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6E9619205F26E4781C439C46F135A5E" ma:contentTypeVersion="1" ma:contentTypeDescription="Create a new document." ma:contentTypeScope="" ma:versionID="334b1ae94a089a67fd61eb605b2ebbe8">
  <xsd:schema xmlns:xsd="http://www.w3.org/2001/XMLSchema" xmlns:xs="http://www.w3.org/2001/XMLSchema" xmlns:p="http://schemas.microsoft.com/office/2006/metadata/properties" xmlns:ns2="d54cbe69-32bd-412a-b004-9152f949605e" xmlns:ns3="1ec6a9b0-3b24-4d19-b79c-17b6a086e3cf" targetNamespace="http://schemas.microsoft.com/office/2006/metadata/properties" ma:root="true" ma:fieldsID="71a101165030e05744a6835d08a249f8" ns2:_="" ns3:_="">
    <xsd:import namespace="d54cbe69-32bd-412a-b004-9152f949605e"/>
    <xsd:import namespace="1ec6a9b0-3b24-4d19-b79c-17b6a086e3cf"/>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ec6a9b0-3b24-4d19-b79c-17b6a086e3cf"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LongProperties xmlns="http://schemas.microsoft.com/office/2006/metadata/longProperties"/>
</file>

<file path=customXml/item5.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56M7VY3CDVN5-1626486899-3</_dlc_DocId>
    <_dlc_DocIdUrl xmlns="d54cbe69-32bd-412a-b004-9152f949605e">
      <Url>https://intranet.clinicaloptions.com/mews/oncology/ONC_2024_ASCO_GU_CF_(PRP7069)/Capsule-Slides_Placeholder_5/_layouts/15/DocIdRedir.aspx?ID=56M7VY3CDVN5-1626486899-3</Url>
      <Description>56M7VY3CDVN5-1626486899-3</Description>
    </_dlc_DocIdUrl>
    <Document_x0020_Category xmlns="1ec6a9b0-3b24-4d19-b79c-17b6a086e3cf">Conference Capsule Slides</Document_x0020_Category>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D058F98E-2FBB-418F-9CC6-972ECB029E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1ec6a9b0-3b24-4d19-b79c-17b6a086e3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85304B7-77F9-460C-B09C-45E7C7FBA315}">
  <ds:schemaRefs>
    <ds:schemaRef ds:uri="http://schemas.microsoft.com/sharepoint/events"/>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5BA55BC3-5A03-47C2-8EC3-D964C3B5E779}">
  <ds:schemaRefs>
    <ds:schemaRef ds:uri="http://purl.org/dc/dcmitype/"/>
    <ds:schemaRef ds:uri="http://schemas.microsoft.com/office/2006/documentManagement/types"/>
    <ds:schemaRef ds:uri="http://www.w3.org/XML/1998/namespace"/>
    <ds:schemaRef ds:uri="1ec6a9b0-3b24-4d19-b79c-17b6a086e3cf"/>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d54cbe69-32bd-412a-b004-9152f949605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2559</TotalTime>
  <Words>2074</Words>
  <Application>Microsoft Office PowerPoint</Application>
  <PresentationFormat>Widescreen</PresentationFormat>
  <Paragraphs>437</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2022_CCO_Template</vt:lpstr>
      <vt:lpstr>KEYNOTE-564: Updated Analysis of a Phase III Trial of Adjuvant Pembrolizumab vs Placebo After Nephrectomy for Clear Cell Renal Cell Carcinoma</vt:lpstr>
      <vt:lpstr>About These Slides</vt:lpstr>
      <vt:lpstr>KEYNOTE-564: Background</vt:lpstr>
      <vt:lpstr>KEYNOTE-564: Study Design</vt:lpstr>
      <vt:lpstr>KEYNOTE-564: Baseline Characteristics</vt:lpstr>
      <vt:lpstr>KEYNOTE-564: Overall Survival at Third Interim Analysis</vt:lpstr>
      <vt:lpstr>KEYNOTE-564: Overall Survival by Subgroups </vt:lpstr>
      <vt:lpstr>KEYNOTE-564: Updated Disease-Free Survival</vt:lpstr>
      <vt:lpstr>KEYNOTE-564: Updated DFS by Subgroups </vt:lpstr>
      <vt:lpstr>KEYNOTE-564: Updated Safety in As-Treated Population</vt:lpstr>
      <vt:lpstr>KEYNOTE-564: Investigators’ Conclusions</vt:lpstr>
      <vt:lpstr>Go Online for More CCO  Coverage of ASCO GU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KEYNOTE-564: Updated Analysis of a Phase III Trial of Adjuvant Pembrolizumab vs Placebo After Nephrectomy for Clear Cell Renal Cell Carcinoma</dc:title>
  <dc:creator>Preferred User</dc:creator>
  <cp:lastModifiedBy>nkolenko@clinicaloptions.com</cp:lastModifiedBy>
  <cp:revision>37</cp:revision>
  <cp:lastPrinted>2016-09-26T20:21:49Z</cp:lastPrinted>
  <dcterms:created xsi:type="dcterms:W3CDTF">2005-05-27T15:08:01Z</dcterms:created>
  <dcterms:modified xsi:type="dcterms:W3CDTF">2024-02-02T20:09:48Z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431aee2d-b62d-4968-a1f7-9cc5e9eed6a5</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0x010100F6E9619205F26E4781C439C46F135A5E</vt:lpwstr>
  </property>
  <property fmtid="{D5CDD505-2E9C-101B-9397-08002B2CF9AE}" pid="9" name="MediaServiceImageTags">
    <vt:lpwstr/>
  </property>
</Properties>
</file>