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4" r:id="rId7"/>
  </p:sldMasterIdLst>
  <p:notesMasterIdLst>
    <p:notesMasterId r:id="rId29"/>
  </p:notesMasterIdLst>
  <p:handoutMasterIdLst>
    <p:handoutMasterId r:id="rId30"/>
  </p:handoutMasterIdLst>
  <p:sldIdLst>
    <p:sldId id="2141411849" r:id="rId8"/>
    <p:sldId id="308" r:id="rId9"/>
    <p:sldId id="2145706460" r:id="rId10"/>
    <p:sldId id="2145706425" r:id="rId11"/>
    <p:sldId id="2145706462" r:id="rId12"/>
    <p:sldId id="2145706455" r:id="rId13"/>
    <p:sldId id="2145706465" r:id="rId14"/>
    <p:sldId id="2145706466" r:id="rId15"/>
    <p:sldId id="2145706467" r:id="rId16"/>
    <p:sldId id="2145706463" r:id="rId17"/>
    <p:sldId id="2145706468" r:id="rId18"/>
    <p:sldId id="262" r:id="rId19"/>
    <p:sldId id="322" r:id="rId20"/>
    <p:sldId id="332" r:id="rId21"/>
    <p:sldId id="2145706471" r:id="rId22"/>
    <p:sldId id="2145706456" r:id="rId23"/>
    <p:sldId id="2145706430" r:id="rId24"/>
    <p:sldId id="2145706437" r:id="rId25"/>
    <p:sldId id="2145706464" r:id="rId26"/>
    <p:sldId id="2145706459" r:id="rId27"/>
    <p:sldId id="318" r:id="rId28"/>
  </p:sldIdLst>
  <p:sldSz cx="12192000" cy="6858000"/>
  <p:notesSz cx="7315200" cy="9601200"/>
  <p:custDataLst>
    <p:tags r:id="rId3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40" userDrawn="1">
          <p15:clr>
            <a:srgbClr val="A4A3A4"/>
          </p15:clr>
        </p15:guide>
        <p15:guide id="11" pos="453" userDrawn="1">
          <p15:clr>
            <a:srgbClr val="A4A3A4"/>
          </p15:clr>
        </p15:guide>
        <p15:guide id="12" pos="5088"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2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Gordon Kelley" initials="GK" lastIdx="7" clrIdx="12">
    <p:extLst>
      <p:ext uri="{19B8F6BF-5375-455C-9EA6-DF929625EA0E}">
        <p15:presenceInfo xmlns:p15="http://schemas.microsoft.com/office/powerpoint/2012/main" userId="S::gkelley@clinicaloptions.com::7e3d11cf-7436-4611-80d7-51121a63678e" providerId="AD"/>
      </p:ext>
    </p:extLst>
  </p:cmAuthor>
  <p:cmAuthor id="14" name="mcartwright@clinicaloptions.com" initials="m" lastIdx="10" clrIdx="13">
    <p:extLst>
      <p:ext uri="{19B8F6BF-5375-455C-9EA6-DF929625EA0E}">
        <p15:presenceInfo xmlns:p15="http://schemas.microsoft.com/office/powerpoint/2012/main" userId="mcartwright@clinicaloptions.com" providerId="None"/>
      </p:ext>
    </p:extLst>
  </p:cmAuthor>
  <p:cmAuthor id="15" name="CLINICALOPTIONS\tquill" initials="C" lastIdx="3" clrIdx="14">
    <p:extLst>
      <p:ext uri="{19B8F6BF-5375-455C-9EA6-DF929625EA0E}">
        <p15:presenceInfo xmlns:p15="http://schemas.microsoft.com/office/powerpoint/2012/main" userId="CLINICALOPTIONS\tquill" providerId="None"/>
      </p:ext>
    </p:extLst>
  </p:cmAuthor>
  <p:cmAuthor id="16" name="aboecler@clinicaloptions.com" initials="a" lastIdx="6" clrIdx="15">
    <p:extLst>
      <p:ext uri="{19B8F6BF-5375-455C-9EA6-DF929625EA0E}">
        <p15:presenceInfo xmlns:p15="http://schemas.microsoft.com/office/powerpoint/2012/main" userId="aboecler@clinicaloptions.com" providerId="None"/>
      </p:ext>
    </p:extLst>
  </p:cmAuthor>
  <p:cmAuthor id="17" name="Melanie Couton" initials="MC" lastIdx="4" clrIdx="16">
    <p:extLst>
      <p:ext uri="{19B8F6BF-5375-455C-9EA6-DF929625EA0E}">
        <p15:presenceInfo xmlns:p15="http://schemas.microsoft.com/office/powerpoint/2012/main" userId="ef8730672ba86646" providerId="Windows Live"/>
      </p:ext>
    </p:extLst>
  </p:cmAuthor>
  <p:cmAuthor id="18" name="Marie Becker" initials="MB" lastIdx="34" clrIdx="17">
    <p:extLst>
      <p:ext uri="{19B8F6BF-5375-455C-9EA6-DF929625EA0E}">
        <p15:presenceInfo xmlns:p15="http://schemas.microsoft.com/office/powerpoint/2012/main" userId="S::mbecker@clinicaloptions.com::a16991b8-7bb5-4da5-98af-c360d036dd20" providerId="AD"/>
      </p:ext>
    </p:extLst>
  </p:cmAuthor>
  <p:cmAuthor id="19" name="Denise Yardley" initials="DY [2]" lastIdx="6" clrIdx="18">
    <p:extLst>
      <p:ext uri="{19B8F6BF-5375-455C-9EA6-DF929625EA0E}">
        <p15:presenceInfo xmlns:p15="http://schemas.microsoft.com/office/powerpoint/2012/main" userId="S::dyardley@tnonc.com::15dc0ff7-3325-4231-97c7-cd0a9086898a" providerId="AD"/>
      </p:ext>
    </p:extLst>
  </p:cmAuthor>
  <p:cmAuthor id="20" name="Kristen Morrow" initials="KM" lastIdx="137" clrIdx="19">
    <p:extLst>
      <p:ext uri="{19B8F6BF-5375-455C-9EA6-DF929625EA0E}">
        <p15:presenceInfo xmlns:p15="http://schemas.microsoft.com/office/powerpoint/2012/main" userId="41d2ac2a3a2c2d93" providerId="Windows Live"/>
      </p:ext>
    </p:extLst>
  </p:cmAuthor>
  <p:cmAuthor id="21" name="spantry@clinicaloptions.com" initials="s" lastIdx="27" clrIdx="20">
    <p:extLst>
      <p:ext uri="{19B8F6BF-5375-455C-9EA6-DF929625EA0E}">
        <p15:presenceInfo xmlns:p15="http://schemas.microsoft.com/office/powerpoint/2012/main" userId="spantry@clinicaloptions.com" providerId="None"/>
      </p:ext>
    </p:extLst>
  </p:cmAuthor>
  <p:cmAuthor id="22" name="CLINICALOPTIONS\mbecker" initials="C" lastIdx="31" clrIdx="21">
    <p:extLst>
      <p:ext uri="{19B8F6BF-5375-455C-9EA6-DF929625EA0E}">
        <p15:presenceInfo xmlns:p15="http://schemas.microsoft.com/office/powerpoint/2012/main" userId="CLINICALOPTIONS\mbecker" providerId="None"/>
      </p:ext>
    </p:extLst>
  </p:cmAuthor>
  <p:cmAuthor id="23" name="Abigail" initials="A" lastIdx="5" clrIdx="22">
    <p:extLst>
      <p:ext uri="{19B8F6BF-5375-455C-9EA6-DF929625EA0E}">
        <p15:presenceInfo xmlns:p15="http://schemas.microsoft.com/office/powerpoint/2012/main" userId="7f3407a22d98fb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046376"/>
    <a:srgbClr val="F2F2F2"/>
    <a:srgbClr val="517FBF"/>
    <a:srgbClr val="E5A750"/>
    <a:srgbClr val="CDCDCF"/>
    <a:srgbClr val="E1471D"/>
    <a:srgbClr val="015873"/>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2B331-8619-42C7-8C78-E36B9B0DD431}" v="20" dt="2022-09-09T18:28:49.32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503" autoAdjust="0"/>
  </p:normalViewPr>
  <p:slideViewPr>
    <p:cSldViewPr snapToGrid="0" showGuides="1">
      <p:cViewPr varScale="1">
        <p:scale>
          <a:sx n="103" d="100"/>
          <a:sy n="103" d="100"/>
        </p:scale>
        <p:origin x="114" y="102"/>
      </p:cViewPr>
      <p:guideLst>
        <p:guide orient="horz" pos="4152"/>
        <p:guide orient="horz" pos="1008"/>
        <p:guide orient="horz" pos="4032"/>
        <p:guide orient="horz" pos="151"/>
        <p:guide orient="horz" pos="264"/>
        <p:guide orient="horz" pos="3912"/>
        <p:guide orient="horz"/>
        <p:guide pos="329"/>
        <p:guide pos="7392"/>
        <p:guide pos="3840"/>
        <p:guide pos="453"/>
        <p:guide pos="5088"/>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57377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NAC, neoadjuvant chemotherapy; </a:t>
            </a:r>
            <a:r>
              <a:rPr lang="en-US" sz="1200" i="1" dirty="0" err="1"/>
              <a:t>pCR</a:t>
            </a:r>
            <a:r>
              <a:rPr lang="en-US" sz="1200" i="1" dirty="0"/>
              <a:t>, pathologic complete response; RD, residual disease; TNBC, triple-negative breast cancer. </a:t>
            </a:r>
          </a:p>
        </p:txBody>
      </p:sp>
      <p:sp>
        <p:nvSpPr>
          <p:cNvPr id="4" name="Slide Number Placeholder 3"/>
          <p:cNvSpPr>
            <a:spLocks noGrp="1"/>
          </p:cNvSpPr>
          <p:nvPr>
            <p:ph type="sldNum" sz="quarter" idx="5"/>
          </p:nvPr>
        </p:nvSpPr>
        <p:spPr/>
        <p:txBody>
          <a:bodyPr/>
          <a:lstStyle/>
          <a:p>
            <a:fld id="{8C7D0484-0A60-524F-8303-18CD9E7B73B9}" type="slidenum">
              <a:rPr lang="en-US" smtClean="0"/>
              <a:t>4</a:t>
            </a:fld>
            <a:endParaRPr lang="en-US"/>
          </a:p>
        </p:txBody>
      </p:sp>
    </p:spTree>
    <p:extLst>
      <p:ext uri="{BB962C8B-B14F-4D97-AF65-F5344CB8AC3E}">
        <p14:creationId xmlns:p14="http://schemas.microsoft.com/office/powerpoint/2010/main" val="517277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APCs, antigen presenting cells; CTLs, cytotoxic T lymphocytes; DCs, dendritic cells; EBC, early breast cancer; MBC, metastatic breast cancer; TILs, tumor infiltrating lymphocytes.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004264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i="1" dirty="0"/>
              <a:t>AE, adverse event; AUC, area under the curve; CT, chemotherapy; </a:t>
            </a:r>
            <a:r>
              <a:rPr lang="en-US" sz="1400" i="1" dirty="0" err="1"/>
              <a:t>Doxo</a:t>
            </a:r>
            <a:r>
              <a:rPr lang="en-US" sz="1400" i="1" dirty="0"/>
              <a:t>, doxorubicin; ECOG, Eastern Cooperative Oncology Group; EFS, event-free survival; OS, overall survival;  pCR, pathologic CR; </a:t>
            </a:r>
            <a:r>
              <a:rPr lang="en-US" sz="1400" i="1" dirty="0" err="1"/>
              <a:t>Pbo</a:t>
            </a:r>
            <a:r>
              <a:rPr lang="en-US" sz="1400" i="1" dirty="0"/>
              <a:t>, placebo; PS, performance status;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116917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Chemo, chemotherapy; DRFS, distant recurrence-free survival; EFS, event-free survival; </a:t>
            </a:r>
            <a:r>
              <a:rPr lang="en-US" i="1" dirty="0" err="1"/>
              <a:t>Pbo</a:t>
            </a:r>
            <a:r>
              <a:rPr lang="en-US" i="1" dirty="0"/>
              <a:t>, placebo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3272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 name="Slide Number Placeholder 5"/>
          <p:cNvSpPr>
            <a:spLocks noGrp="1"/>
          </p:cNvSpPr>
          <p:nvPr>
            <p:ph type="sldNum" sz="quarter" idx="12"/>
          </p:nvPr>
        </p:nvSpPr>
        <p:spPr/>
        <p:txBody>
          <a:bodyPr/>
          <a:lstStyle/>
          <a:p>
            <a:pPr marL="0" marR="0" lvl="0" indent="0" algn="r" defTabSz="364130" rtl="0" eaLnBrk="1" fontAlgn="auto" latinLnBrk="0" hangingPunct="1">
              <a:lnSpc>
                <a:spcPct val="100000"/>
              </a:lnSpc>
              <a:spcBef>
                <a:spcPts val="0"/>
              </a:spcBef>
              <a:spcAft>
                <a:spcPts val="0"/>
              </a:spcAft>
              <a:buClrTx/>
              <a:buSzTx/>
              <a:buFontTx/>
              <a:buNone/>
              <a:tabLst/>
              <a:defRPr/>
            </a:pPr>
            <a:fld id="{1428D681-7867-E949-A3D2-41DDE609BEDB}" type="slidenum">
              <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36413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8" name="Notes Placeholder 7">
            <a:extLst>
              <a:ext uri="{FF2B5EF4-FFF2-40B4-BE49-F238E27FC236}">
                <a16:creationId xmlns:a16="http://schemas.microsoft.com/office/drawing/2014/main" id="{CA667AE2-283C-4A04-8B2A-67F22C75DF0E}"/>
              </a:ext>
            </a:extLst>
          </p:cNvPr>
          <p:cNvSpPr>
            <a:spLocks noGrp="1"/>
          </p:cNvSpPr>
          <p:nvPr>
            <p:ph type="body" sz="quarter" idx="3"/>
          </p:nvPr>
        </p:nvSpPr>
        <p:spPr/>
        <p:txBody>
          <a:bodyPr/>
          <a:lstStyle/>
          <a:p>
            <a:r>
              <a:rPr lang="en-US" i="1" dirty="0" err="1"/>
              <a:t>iDFS</a:t>
            </a:r>
            <a:r>
              <a:rPr lang="en-US" i="1" dirty="0"/>
              <a:t>, invasive disease-free survival; NAC, neoadjuvant chemotherapy; RCI, repeated CI; TNBC, triple-negative breast cancer.</a:t>
            </a:r>
          </a:p>
        </p:txBody>
      </p:sp>
    </p:spTree>
    <p:extLst>
      <p:ext uri="{BB962C8B-B14F-4D97-AF65-F5344CB8AC3E}">
        <p14:creationId xmlns:p14="http://schemas.microsoft.com/office/powerpoint/2010/main" val="1186937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EFS, event-free survival; </a:t>
            </a:r>
            <a:r>
              <a:rPr lang="en-US" sz="1200" i="1" dirty="0" err="1"/>
              <a:t>Pembro</a:t>
            </a:r>
            <a:r>
              <a:rPr lang="en-US" sz="1200" i="1" dirty="0"/>
              <a:t>, pembrolizumab; RCB, residual cancer burden; 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4781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Atezo</a:t>
            </a:r>
            <a:r>
              <a:rPr lang="en-US" i="1" dirty="0"/>
              <a:t>, </a:t>
            </a:r>
            <a:r>
              <a:rPr lang="en-US" sz="1200" b="0" i="1" u="none" strike="noStrike" kern="1200" dirty="0">
                <a:solidFill>
                  <a:schemeClr val="tx1"/>
                </a:solidFill>
                <a:effectLst/>
                <a:latin typeface="Arial" charset="0"/>
                <a:ea typeface="+mn-ea"/>
                <a:cs typeface="+mn-cs"/>
              </a:rPr>
              <a:t>atezolizumab; </a:t>
            </a:r>
            <a:r>
              <a:rPr lang="en-US" i="1" dirty="0"/>
              <a:t>CT, chemotherapy;</a:t>
            </a:r>
            <a:r>
              <a:rPr lang="en-US" sz="1200" b="0" i="1" u="none" strike="noStrike" kern="1200" dirty="0">
                <a:solidFill>
                  <a:schemeClr val="tx1"/>
                </a:solidFill>
                <a:effectLst/>
                <a:latin typeface="Arial" charset="0"/>
                <a:ea typeface="+mn-ea"/>
                <a:cs typeface="+mn-cs"/>
              </a:rPr>
              <a:t> </a:t>
            </a:r>
            <a:r>
              <a:rPr lang="en-US" sz="1200" b="0" i="1" u="none" strike="noStrike" kern="1200" dirty="0" err="1">
                <a:solidFill>
                  <a:schemeClr val="tx1"/>
                </a:solidFill>
                <a:effectLst/>
                <a:latin typeface="Arial" charset="0"/>
                <a:ea typeface="+mn-ea"/>
                <a:cs typeface="+mn-cs"/>
              </a:rPr>
              <a:t>Durva</a:t>
            </a:r>
            <a:r>
              <a:rPr lang="en-US" sz="1200" b="0" i="1" u="none" strike="noStrike" kern="1200" dirty="0">
                <a:solidFill>
                  <a:schemeClr val="tx1"/>
                </a:solidFill>
                <a:effectLst/>
                <a:latin typeface="Arial" charset="0"/>
                <a:ea typeface="+mn-ea"/>
                <a:cs typeface="+mn-cs"/>
              </a:rPr>
              <a:t>, durvalumab; </a:t>
            </a:r>
            <a:r>
              <a:rPr lang="en-US" i="1" dirty="0"/>
              <a:t>ICI, immune checkpoint inhibitor; NR, not reported; </a:t>
            </a:r>
            <a:r>
              <a:rPr lang="en-US" i="1" dirty="0" err="1"/>
              <a:t>pCR</a:t>
            </a:r>
            <a:r>
              <a:rPr lang="en-US" i="1" dirty="0"/>
              <a:t>, pathologic complete response; </a:t>
            </a:r>
            <a:r>
              <a:rPr lang="en-US" i="1" dirty="0" err="1"/>
              <a:t>Pembro</a:t>
            </a:r>
            <a:r>
              <a:rPr lang="en-US" i="1" dirty="0"/>
              <a:t>, pembrolizumab; TNBC, triple-negative breast cancer; </a:t>
            </a:r>
          </a:p>
          <a:p>
            <a:endParaRPr lang="en-US" i="1" dirty="0"/>
          </a:p>
        </p:txBody>
      </p:sp>
      <p:sp>
        <p:nvSpPr>
          <p:cNvPr id="4" name="Slide Number Placeholder 3"/>
          <p:cNvSpPr>
            <a:spLocks noGrp="1"/>
          </p:cNvSpPr>
          <p:nvPr>
            <p:ph type="sldNum" sz="quarter" idx="5"/>
          </p:nvPr>
        </p:nvSpPr>
        <p:spPr/>
        <p:txBody>
          <a:bodyPr/>
          <a:lstStyle/>
          <a:p>
            <a:fld id="{8C7D0484-0A60-524F-8303-18CD9E7B73B9}" type="slidenum">
              <a:rPr lang="en-US" smtClean="0"/>
              <a:t>10</a:t>
            </a:fld>
            <a:endParaRPr lang="en-US"/>
          </a:p>
        </p:txBody>
      </p:sp>
    </p:spTree>
    <p:extLst>
      <p:ext uri="{BB962C8B-B14F-4D97-AF65-F5344CB8AC3E}">
        <p14:creationId xmlns:p14="http://schemas.microsoft.com/office/powerpoint/2010/main" val="48781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CT, chemotherapy; Pembro, pembrolizumab; </a:t>
            </a:r>
            <a:r>
              <a:rPr lang="en-US" i="1" dirty="0" err="1"/>
              <a:t>Pbo</a:t>
            </a:r>
            <a:r>
              <a:rPr lang="en-US" i="1" dirty="0"/>
              <a:t>, placebo; TRAEs, treatment-related adverse events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2700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3C3627DD-11BE-4A31-85FC-F2CF7BFF1A6B}"/>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34C4F92A-7012-48B1-9E14-E936259CFF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Calibri" panose="020F0502020204030204" pitchFamily="34" charset="0"/>
              </a:rPr>
              <a:t>5-FU, 5-fluorouracil; BC, breast cancer; ECOG, Eastern Cooperative Oncology Group; ER, estrogen receptor; IDMC, Independent Data Monitoring Committee; N+, positive lymph nodes; </a:t>
            </a:r>
            <a:r>
              <a:rPr lang="en-US" altLang="en-US" i="1" dirty="0" err="1">
                <a:latin typeface="Calibri" panose="020F0502020204030204" pitchFamily="34" charset="0"/>
              </a:rPr>
              <a:t>pCR</a:t>
            </a:r>
            <a:r>
              <a:rPr lang="en-US" altLang="en-US" i="1" dirty="0">
                <a:latin typeface="Calibri" panose="020F0502020204030204" pitchFamily="34" charset="0"/>
              </a:rPr>
              <a:t>, pathologic complete response; </a:t>
            </a:r>
            <a:r>
              <a:rPr lang="en-US" altLang="en-US" i="1" dirty="0" err="1">
                <a:latin typeface="Calibri" panose="020F0502020204030204" pitchFamily="34" charset="0"/>
              </a:rPr>
              <a:t>PgR</a:t>
            </a:r>
            <a:r>
              <a:rPr lang="en-US" altLang="en-US" i="1" dirty="0">
                <a:latin typeface="Calibri" panose="020F0502020204030204" pitchFamily="34" charset="0"/>
              </a:rPr>
              <a:t>, progesterone receptor; PS, performance status.</a:t>
            </a:r>
          </a:p>
        </p:txBody>
      </p:sp>
      <p:sp>
        <p:nvSpPr>
          <p:cNvPr id="18436" name="Slide Number Placeholder 3">
            <a:extLst>
              <a:ext uri="{FF2B5EF4-FFF2-40B4-BE49-F238E27FC236}">
                <a16:creationId xmlns:a16="http://schemas.microsoft.com/office/drawing/2014/main" id="{A18A1E28-FA95-42F7-BD5F-DA96B17522C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C9760E30-60B7-4B7D-92CA-972A28A5D1DF}" type="slidenum">
              <a:rPr lang="en-US" altLang="en-US" b="0">
                <a:latin typeface="Calibri" panose="020F0502020204030204" pitchFamily="34" charset="0"/>
              </a:rPr>
              <a:pPr/>
              <a:t>12</a:t>
            </a:fld>
            <a:endParaRPr lang="en-US" altLang="en-US" b="0" dirty="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DF23656E-B065-4BF8-B474-1F608F4C1D8E}"/>
              </a:ext>
            </a:extLst>
          </p:cNvPr>
          <p:cNvSpPr>
            <a:spLocks noGrp="1" noRot="1" noChangeAspect="1" noTextEdit="1"/>
          </p:cNvSpPr>
          <p:nvPr>
            <p:ph type="sldImg"/>
          </p:nvPr>
        </p:nvSpPr>
        <p:spPr>
          <a:ln/>
        </p:spPr>
      </p:sp>
      <p:sp>
        <p:nvSpPr>
          <p:cNvPr id="21507" name="Notes Placeholder 2">
            <a:extLst>
              <a:ext uri="{FF2B5EF4-FFF2-40B4-BE49-F238E27FC236}">
                <a16:creationId xmlns:a16="http://schemas.microsoft.com/office/drawing/2014/main" id="{9E105E01-F119-4250-94F1-12578CAAE49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Calibri" panose="020F0502020204030204" pitchFamily="34" charset="0"/>
              </a:rPr>
              <a:t>BC, breast cancer; DFS, disease-free survival; OS, overall survival</a:t>
            </a:r>
          </a:p>
        </p:txBody>
      </p:sp>
      <p:sp>
        <p:nvSpPr>
          <p:cNvPr id="21508" name="Slide Number Placeholder 3">
            <a:extLst>
              <a:ext uri="{FF2B5EF4-FFF2-40B4-BE49-F238E27FC236}">
                <a16:creationId xmlns:a16="http://schemas.microsoft.com/office/drawing/2014/main" id="{EC61B4CA-E023-4FE9-B5E2-2AD79B9D5C8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B80BB32E-D428-4D7A-BA01-4CB8D9B5468D}" type="slidenum">
              <a:rPr lang="en-US" altLang="en-US" b="0">
                <a:solidFill>
                  <a:srgbClr val="000000"/>
                </a:solidFill>
                <a:latin typeface="Calibri" panose="020F0502020204030204" pitchFamily="34" charset="0"/>
              </a:rPr>
              <a:pPr/>
              <a:t>13</a:t>
            </a:fld>
            <a:endParaRPr lang="en-US" altLang="en-US" b="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67981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45BDEB04-19B9-4281-A39E-CCE1D7F5C422}"/>
              </a:ext>
            </a:extLst>
          </p:cNvPr>
          <p:cNvSpPr>
            <a:spLocks noGrp="1" noRot="1" noChangeAspect="1" noTextEdit="1"/>
          </p:cNvSpPr>
          <p:nvPr>
            <p:ph type="sldImg"/>
          </p:nvPr>
        </p:nvSpPr>
        <p:spPr>
          <a:ln/>
        </p:spPr>
      </p:sp>
      <p:sp>
        <p:nvSpPr>
          <p:cNvPr id="22531" name="Notes Placeholder 2">
            <a:extLst>
              <a:ext uri="{FF2B5EF4-FFF2-40B4-BE49-F238E27FC236}">
                <a16:creationId xmlns:a16="http://schemas.microsoft.com/office/drawing/2014/main" id="{F7ED32DC-5D08-4338-BEA2-E8C94AAEE4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800" i="1" dirty="0">
                <a:latin typeface="Calibri" panose="020F0502020204030204" pitchFamily="34" charset="0"/>
              </a:rPr>
              <a:t>5-FU, 5-fluorouracil; NAC, neoadjuvant chemotherapy; </a:t>
            </a:r>
            <a:r>
              <a:rPr lang="en-US" altLang="en-US" sz="1800" i="1" dirty="0" err="1">
                <a:latin typeface="Calibri" panose="020F0502020204030204" pitchFamily="34" charset="0"/>
              </a:rPr>
              <a:t>ypN</a:t>
            </a:r>
            <a:r>
              <a:rPr lang="en-US" altLang="en-US" sz="1800" i="1" dirty="0">
                <a:latin typeface="Calibri" panose="020F0502020204030204" pitchFamily="34" charset="0"/>
              </a:rPr>
              <a:t>, posttreatment pathologic node stage; DFS, disease-free survival</a:t>
            </a:r>
          </a:p>
        </p:txBody>
      </p:sp>
      <p:sp>
        <p:nvSpPr>
          <p:cNvPr id="22532" name="Slide Number Placeholder 3">
            <a:extLst>
              <a:ext uri="{FF2B5EF4-FFF2-40B4-BE49-F238E27FC236}">
                <a16:creationId xmlns:a16="http://schemas.microsoft.com/office/drawing/2014/main" id="{43153156-FBF5-4483-BCA6-C9720D3B25B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3D8CBE4B-5CFB-470E-BBA8-1866AECC53E5}" type="slidenum">
              <a:rPr lang="en-US" altLang="en-US" b="0">
                <a:solidFill>
                  <a:srgbClr val="000000"/>
                </a:solidFill>
                <a:latin typeface="Calibri" panose="020F0502020204030204" pitchFamily="34" charset="0"/>
              </a:rPr>
              <a:pPr/>
              <a:t>14</a:t>
            </a:fld>
            <a:endParaRPr lang="en-US" altLang="en-US" b="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711521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 breast cancer; CPS, clinical and pathologic stage; CT, chemotherapy; DFS, disease-free survival; EG, estrogen-receptor status and histologic grade; ER, estrogen receptor; HR, hormone receptor; ECOG PS, Eastern Cooperative Oncology Group performance status; iDFS, invasive disease–free survival; ITT, intent to treat; LN, lymph node; OS, overall survival; pCR, pathologic complete response; TNBC, triple-negative breast cancer;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3725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934167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1"/>
                </a:solidFill>
                <a:latin typeface="Calibri" panose="020F0502020204030204" pitchFamily="34" charset="0"/>
              </a:rPr>
              <a:t>AC, anthracycline/cyclophosphamide; ADCs, antibody-drug conjugates; Ca, carboplatin; </a:t>
            </a:r>
            <a:r>
              <a:rPr lang="en-US" sz="1200" i="1" dirty="0" err="1">
                <a:solidFill>
                  <a:schemeClr val="bg1"/>
                </a:solidFill>
                <a:latin typeface="Calibri" panose="020F0502020204030204" pitchFamily="34" charset="0"/>
              </a:rPr>
              <a:t>pCR</a:t>
            </a:r>
            <a:r>
              <a:rPr lang="en-US" sz="1200" i="1" dirty="0">
                <a:solidFill>
                  <a:schemeClr val="bg1"/>
                </a:solidFill>
                <a:latin typeface="Calibri" panose="020F0502020204030204" pitchFamily="34" charset="0"/>
              </a:rPr>
              <a:t>, pathologic complete response; T/AC, docetaxel, </a:t>
            </a:r>
            <a:r>
              <a:rPr lang="en-US" sz="1200" i="1" dirty="0" err="1">
                <a:solidFill>
                  <a:schemeClr val="bg1"/>
                </a:solidFill>
                <a:latin typeface="Calibri" panose="020F0502020204030204" pitchFamily="34" charset="0"/>
              </a:rPr>
              <a:t>docorubicin</a:t>
            </a:r>
            <a:r>
              <a:rPr lang="en-US" sz="1200" i="1" dirty="0">
                <a:solidFill>
                  <a:schemeClr val="bg1"/>
                </a:solidFill>
                <a:latin typeface="Calibri" panose="020F0502020204030204" pitchFamily="34" charset="0"/>
              </a:rPr>
              <a:t>, cyclophosphamide;  TNBC, triple-negative breast cancer; </a:t>
            </a:r>
            <a:endParaRPr lang="en-US" sz="3200" i="1" baseline="0" dirty="0"/>
          </a:p>
        </p:txBody>
      </p:sp>
      <p:sp>
        <p:nvSpPr>
          <p:cNvPr id="4" name="Slide Number Placeholder 3"/>
          <p:cNvSpPr>
            <a:spLocks noGrp="1"/>
          </p:cNvSpPr>
          <p:nvPr>
            <p:ph type="sldNum" sz="quarter" idx="5"/>
          </p:nvPr>
        </p:nvSpPr>
        <p:spPr/>
        <p:txBody>
          <a:bodyPr/>
          <a:lstStyle/>
          <a:p>
            <a:fld id="{8C7D0484-0A60-524F-8303-18CD9E7B73B9}" type="slidenum">
              <a:rPr lang="en-US" smtClean="0"/>
              <a:t>18</a:t>
            </a:fld>
            <a:endParaRPr lang="en-US"/>
          </a:p>
        </p:txBody>
      </p:sp>
    </p:spTree>
    <p:extLst>
      <p:ext uri="{BB962C8B-B14F-4D97-AF65-F5344CB8AC3E}">
        <p14:creationId xmlns:p14="http://schemas.microsoft.com/office/powerpoint/2010/main" val="425521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CT, chemotherapy; OS, overall survival; </a:t>
            </a:r>
            <a:r>
              <a:rPr lang="en-US" i="1" dirty="0" err="1"/>
              <a:t>pCR</a:t>
            </a:r>
            <a:r>
              <a:rPr lang="en-US" i="1" dirty="0"/>
              <a:t>, pathologic complete response;  TNBC, triple-negative breast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256930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43268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latin typeface="Calibri" panose="020F0502020204030204" pitchFamily="34" charset="0"/>
              </a:rPr>
              <a:pPr>
                <a:spcBef>
                  <a:spcPct val="0"/>
                </a:spcBef>
              </a:pPr>
              <a:t>21</a:t>
            </a:fld>
            <a:endParaRPr lang="en-US" altLang="en-US" dirty="0">
              <a:latin typeface="Calibri" panose="020F050202020403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t>EBC, early breast cancer.</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a:extLst>
              <a:ext uri="{FF2B5EF4-FFF2-40B4-BE49-F238E27FC236}">
                <a16:creationId xmlns:a16="http://schemas.microsoft.com/office/drawing/2014/main" id="{95141A6D-0AA0-A845-BD91-5B9112164E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8" y="3663992"/>
            <a:ext cx="6077741" cy="3194008"/>
          </a:xfrm>
          <a:prstGeom prst="rect">
            <a:avLst/>
          </a:prstGeom>
        </p:spPr>
      </p:pic>
    </p:spTree>
    <p:extLst>
      <p:ext uri="{BB962C8B-B14F-4D97-AF65-F5344CB8AC3E}">
        <p14:creationId xmlns:p14="http://schemas.microsoft.com/office/powerpoint/2010/main" val="124505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718830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9398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225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99701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4236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14126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388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346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 id="2147484663"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8182568"/>
      </p:ext>
    </p:extLst>
  </p:cSld>
  <p:clrMap bg1="dk2" tx1="lt1" bg2="dk1" tx2="lt2" accent1="accent1" accent2="accent2" accent3="accent3" accent4="accent4" accent5="accent5" accent6="accent6" hlink="hlink" folHlink="folHlink"/>
  <p:sldLayoutIdLst>
    <p:sldLayoutId id="2147484665" r:id="rId1"/>
    <p:sldLayoutId id="2147484666" r:id="rId2"/>
    <p:sldLayoutId id="2147484667" r:id="rId3"/>
    <p:sldLayoutId id="2147484668" r:id="rId4"/>
    <p:sldLayoutId id="2147484669" r:id="rId5"/>
    <p:sldLayoutId id="2147484670" r:id="rId6"/>
    <p:sldLayoutId id="2147484671" r:id="rId7"/>
    <p:sldLayoutId id="214748467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t>Immune Checkpoint Inhibition in Early-Stage TNBC</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176467"/>
            <a:ext cx="44969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cs typeface="Calibri" panose="020F0502020204030204" pitchFamily="34" charset="0"/>
              </a:rPr>
              <a:t>This program is supported by educational grants from AstraZeneca, Lilly, and Merck Sharp &amp; Dohme Corp.</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0"/>
            <a:ext cx="5181600" cy="1407043"/>
          </a:xfrm>
        </p:spPr>
        <p:txBody>
          <a:bodyPr/>
          <a:lstStyle/>
          <a:p>
            <a:r>
              <a:rPr lang="en-US" dirty="0"/>
              <a:t>Denise A. Yardley, MD</a:t>
            </a:r>
            <a:br>
              <a:rPr lang="en-US" dirty="0"/>
            </a:br>
            <a:r>
              <a:rPr lang="en-US" sz="2000" b="0" dirty="0"/>
              <a:t>Sarah Cannon Research Institute</a:t>
            </a:r>
            <a:br>
              <a:rPr lang="en-US" sz="2000" b="0" dirty="0"/>
            </a:br>
            <a:r>
              <a:rPr lang="en-US" sz="2000" b="0" i="1" dirty="0"/>
              <a:t>Senior Investigator</a:t>
            </a:r>
            <a:r>
              <a:rPr lang="en-US" sz="2000" b="0" dirty="0"/>
              <a:t>, Breast Cancer Research</a:t>
            </a:r>
            <a:br>
              <a:rPr lang="en-US" sz="2000" b="0" dirty="0"/>
            </a:br>
            <a:r>
              <a:rPr lang="en-US" sz="2000" b="0" dirty="0"/>
              <a:t>Tennessee, Oncology, PLLC</a:t>
            </a:r>
            <a:br>
              <a:rPr lang="en-US" sz="2000" b="0" dirty="0"/>
            </a:br>
            <a:r>
              <a:rPr lang="en-US" sz="2000" b="0" dirty="0"/>
              <a:t>Nashville, Tennessee</a:t>
            </a:r>
          </a:p>
          <a:p>
            <a:endParaRPr lang="en-US" dirty="0"/>
          </a:p>
        </p:txBody>
      </p:sp>
    </p:spTree>
    <p:extLst>
      <p:ext uri="{BB962C8B-B14F-4D97-AF65-F5344CB8AC3E}">
        <p14:creationId xmlns:p14="http://schemas.microsoft.com/office/powerpoint/2010/main" val="3986485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2CF68-201B-4030-93F5-9039A54242D5}"/>
              </a:ext>
            </a:extLst>
          </p:cNvPr>
          <p:cNvSpPr>
            <a:spLocks noGrp="1"/>
          </p:cNvSpPr>
          <p:nvPr>
            <p:ph type="title"/>
          </p:nvPr>
        </p:nvSpPr>
        <p:spPr/>
        <p:txBody>
          <a:bodyPr/>
          <a:lstStyle/>
          <a:p>
            <a:r>
              <a:rPr lang="en-US"/>
              <a:t>Faculty</a:t>
            </a:r>
            <a:endParaRPr lang="en-US" dirty="0"/>
          </a:p>
        </p:txBody>
      </p:sp>
      <p:sp>
        <p:nvSpPr>
          <p:cNvPr id="3" name="Content Placeholder 2">
            <a:extLst>
              <a:ext uri="{FF2B5EF4-FFF2-40B4-BE49-F238E27FC236}">
                <a16:creationId xmlns:a16="http://schemas.microsoft.com/office/drawing/2014/main" id="{C8DD76AA-F550-42BA-826D-A2B3D79B88A5}"/>
              </a:ext>
            </a:extLst>
          </p:cNvPr>
          <p:cNvSpPr>
            <a:spLocks noGrp="1"/>
          </p:cNvSpPr>
          <p:nvPr>
            <p:ph idx="1"/>
          </p:nvPr>
        </p:nvSpPr>
        <p:spPr/>
        <p:txBody>
          <a:bodyPr/>
          <a:lstStyle/>
          <a:p>
            <a:pPr marL="0" indent="0">
              <a:spcBef>
                <a:spcPts val="0"/>
              </a:spcBef>
              <a:spcAft>
                <a:spcPts val="0"/>
              </a:spcAft>
              <a:buNone/>
            </a:pPr>
            <a:r>
              <a:rPr lang="en-US" b="1" dirty="0">
                <a:solidFill>
                  <a:schemeClr val="accent3"/>
                </a:solidFill>
              </a:rPr>
              <a:t>Denise A. Yardley, MD</a:t>
            </a:r>
          </a:p>
          <a:p>
            <a:pPr marL="0" indent="0">
              <a:spcBef>
                <a:spcPts val="0"/>
              </a:spcBef>
              <a:spcAft>
                <a:spcPts val="0"/>
              </a:spcAft>
              <a:buNone/>
            </a:pPr>
            <a:r>
              <a:rPr lang="en-US" sz="2600" dirty="0"/>
              <a:t>Sarah Cannon Research Institute</a:t>
            </a:r>
          </a:p>
          <a:p>
            <a:pPr marL="0" indent="0">
              <a:spcBef>
                <a:spcPts val="0"/>
              </a:spcBef>
              <a:spcAft>
                <a:spcPts val="0"/>
              </a:spcAft>
              <a:buNone/>
            </a:pPr>
            <a:r>
              <a:rPr lang="en-US" sz="2600" i="1" dirty="0"/>
              <a:t>Senior Investigator</a:t>
            </a:r>
            <a:r>
              <a:rPr lang="en-US" sz="2600" dirty="0"/>
              <a:t>, Breast Cancer Research</a:t>
            </a:r>
          </a:p>
          <a:p>
            <a:pPr marL="0" indent="0">
              <a:spcBef>
                <a:spcPts val="0"/>
              </a:spcBef>
              <a:spcAft>
                <a:spcPts val="0"/>
              </a:spcAft>
              <a:buNone/>
            </a:pPr>
            <a:r>
              <a:rPr lang="en-US" sz="2600" dirty="0"/>
              <a:t>Tennessee, Oncology, PLLC</a:t>
            </a:r>
          </a:p>
          <a:p>
            <a:pPr marL="0" indent="0">
              <a:spcBef>
                <a:spcPts val="0"/>
              </a:spcBef>
              <a:spcAft>
                <a:spcPts val="0"/>
              </a:spcAft>
              <a:buNone/>
            </a:pPr>
            <a:r>
              <a:rPr lang="en-US" sz="2600" dirty="0"/>
              <a:t>Nashville, Tennessee</a:t>
            </a:r>
          </a:p>
          <a:p>
            <a:pPr marL="0" indent="0">
              <a:spcBef>
                <a:spcPts val="0"/>
              </a:spcBef>
              <a:spcAft>
                <a:spcPts val="0"/>
              </a:spcAft>
              <a:buNone/>
            </a:pPr>
            <a:endParaRPr lang="en-US" dirty="0"/>
          </a:p>
          <a:p>
            <a:pPr marL="0" indent="0">
              <a:buNone/>
            </a:pPr>
            <a:r>
              <a:rPr lang="en-US" sz="2600" b="1" dirty="0">
                <a:solidFill>
                  <a:schemeClr val="accent3"/>
                </a:solidFill>
                <a:effectLst/>
                <a:ea typeface="Times New Roman" panose="02020603050405020304" pitchFamily="18" charset="0"/>
                <a:cs typeface="Calibri" panose="020F0502020204030204" pitchFamily="34" charset="0"/>
              </a:rPr>
              <a:t>Denise A. Yardley, MD, </a:t>
            </a:r>
            <a:r>
              <a:rPr lang="en-US" sz="2600" dirty="0">
                <a:effectLst/>
                <a:ea typeface="Times New Roman" panose="02020603050405020304" pitchFamily="18" charset="0"/>
                <a:cs typeface="Calibri" panose="020F0502020204030204" pitchFamily="34" charset="0"/>
              </a:rPr>
              <a:t>has disclosed that she has received funds for research support from AbbVie, Amgen, </a:t>
            </a:r>
            <a:r>
              <a:rPr lang="en-US" sz="2600" dirty="0" err="1">
                <a:effectLst/>
                <a:ea typeface="Times New Roman" panose="02020603050405020304" pitchFamily="18" charset="0"/>
                <a:cs typeface="Calibri" panose="020F0502020204030204" pitchFamily="34" charset="0"/>
              </a:rPr>
              <a:t>Biomarin</a:t>
            </a:r>
            <a:r>
              <a:rPr lang="en-US" sz="2600" dirty="0">
                <a:effectLst/>
                <a:ea typeface="Times New Roman" panose="02020603050405020304" pitchFamily="18" charset="0"/>
                <a:cs typeface="Calibri" panose="020F0502020204030204" pitchFamily="34" charset="0"/>
              </a:rPr>
              <a:t>, </a:t>
            </a:r>
            <a:r>
              <a:rPr lang="en-US" sz="2600" dirty="0" err="1">
                <a:effectLst/>
                <a:ea typeface="Times New Roman" panose="02020603050405020304" pitchFamily="18" charset="0"/>
                <a:cs typeface="Calibri" panose="020F0502020204030204" pitchFamily="34" charset="0"/>
              </a:rPr>
              <a:t>Biothera</a:t>
            </a:r>
            <a:r>
              <a:rPr lang="en-US" sz="2600" dirty="0">
                <a:effectLst/>
                <a:ea typeface="Times New Roman" panose="02020603050405020304" pitchFamily="18" charset="0"/>
                <a:cs typeface="Calibri" panose="020F0502020204030204" pitchFamily="34" charset="0"/>
              </a:rPr>
              <a:t>, Clovis, Incyte, </a:t>
            </a:r>
            <a:r>
              <a:rPr lang="en-US" sz="2600" dirty="0" err="1">
                <a:effectLst/>
                <a:ea typeface="Times New Roman" panose="02020603050405020304" pitchFamily="18" charset="0"/>
                <a:cs typeface="Calibri" panose="020F0502020204030204" pitchFamily="34" charset="0"/>
              </a:rPr>
              <a:t>Innocine</a:t>
            </a:r>
            <a:r>
              <a:rPr lang="en-US" sz="2600" dirty="0">
                <a:effectLst/>
                <a:ea typeface="Times New Roman" panose="02020603050405020304" pitchFamily="18" charset="0"/>
                <a:cs typeface="Calibri" panose="020F0502020204030204" pitchFamily="34" charset="0"/>
              </a:rPr>
              <a:t>, Lilly, </a:t>
            </a:r>
            <a:r>
              <a:rPr lang="en-US" sz="2600" dirty="0" err="1">
                <a:effectLst/>
                <a:ea typeface="Times New Roman" panose="02020603050405020304" pitchFamily="18" charset="0"/>
                <a:cs typeface="Calibri" panose="020F0502020204030204" pitchFamily="34" charset="0"/>
              </a:rPr>
              <a:t>MacroGenics</a:t>
            </a:r>
            <a:r>
              <a:rPr lang="en-US" sz="2600" dirty="0">
                <a:effectLst/>
                <a:ea typeface="Times New Roman" panose="02020603050405020304" pitchFamily="18" charset="0"/>
                <a:cs typeface="Calibri" panose="020F0502020204030204" pitchFamily="34" charset="0"/>
              </a:rPr>
              <a:t>, </a:t>
            </a:r>
            <a:r>
              <a:rPr lang="en-US" sz="2600" dirty="0" err="1">
                <a:effectLst/>
                <a:ea typeface="Times New Roman" panose="02020603050405020304" pitchFamily="18" charset="0"/>
                <a:cs typeface="Calibri" panose="020F0502020204030204" pitchFamily="34" charset="0"/>
              </a:rPr>
              <a:t>MedImmune</a:t>
            </a:r>
            <a:r>
              <a:rPr lang="en-US" sz="2600" dirty="0">
                <a:effectLst/>
                <a:ea typeface="Times New Roman" panose="02020603050405020304" pitchFamily="18" charset="0"/>
                <a:cs typeface="Calibri" panose="020F0502020204030204" pitchFamily="34" charset="0"/>
              </a:rPr>
              <a:t>, </a:t>
            </a:r>
            <a:r>
              <a:rPr lang="en-US" sz="2600" dirty="0" err="1">
                <a:effectLst/>
                <a:ea typeface="Times New Roman" panose="02020603050405020304" pitchFamily="18" charset="0"/>
                <a:cs typeface="Calibri" panose="020F0502020204030204" pitchFamily="34" charset="0"/>
              </a:rPr>
              <a:t>Medivation</a:t>
            </a:r>
            <a:r>
              <a:rPr lang="en-US" sz="2600" dirty="0">
                <a:effectLst/>
                <a:ea typeface="Times New Roman" panose="02020603050405020304" pitchFamily="18" charset="0"/>
                <a:cs typeface="Calibri" panose="020F0502020204030204" pitchFamily="34" charset="0"/>
              </a:rPr>
              <a:t>, Merck, Merrimack, </a:t>
            </a:r>
            <a:r>
              <a:rPr lang="en-US" sz="2600" dirty="0" err="1">
                <a:effectLst/>
                <a:ea typeface="Times New Roman" panose="02020603050405020304" pitchFamily="18" charset="0"/>
                <a:cs typeface="Calibri" panose="020F0502020204030204" pitchFamily="34" charset="0"/>
              </a:rPr>
              <a:t>Nektar</a:t>
            </a:r>
            <a:r>
              <a:rPr lang="en-US" sz="2600" dirty="0">
                <a:effectLst/>
                <a:ea typeface="Times New Roman" panose="02020603050405020304" pitchFamily="18" charset="0"/>
                <a:cs typeface="Calibri" panose="020F0502020204030204" pitchFamily="34" charset="0"/>
              </a:rPr>
              <a:t>, Novartis, Pfizer, </a:t>
            </a:r>
            <a:r>
              <a:rPr lang="en-US" sz="2600" dirty="0" err="1">
                <a:effectLst/>
                <a:ea typeface="Times New Roman" panose="02020603050405020304" pitchFamily="18" charset="0"/>
                <a:cs typeface="Calibri" panose="020F0502020204030204" pitchFamily="34" charset="0"/>
              </a:rPr>
              <a:t>Polyphor</a:t>
            </a:r>
            <a:r>
              <a:rPr lang="en-US" sz="2600" dirty="0">
                <a:effectLst/>
                <a:ea typeface="Times New Roman" panose="02020603050405020304" pitchFamily="18" charset="0"/>
                <a:cs typeface="Calibri" panose="020F0502020204030204" pitchFamily="34" charset="0"/>
              </a:rPr>
              <a:t>, Roche/Genentech, and </a:t>
            </a:r>
            <a:r>
              <a:rPr lang="en-US" sz="2600" dirty="0" err="1">
                <a:effectLst/>
                <a:ea typeface="Times New Roman" panose="02020603050405020304" pitchFamily="18" charset="0"/>
                <a:cs typeface="Calibri" panose="020F0502020204030204" pitchFamily="34" charset="0"/>
              </a:rPr>
              <a:t>Tesaro</a:t>
            </a:r>
            <a:r>
              <a:rPr lang="en-US" sz="2600" dirty="0">
                <a:effectLst/>
                <a:ea typeface="Times New Roman" panose="02020603050405020304" pitchFamily="18" charset="0"/>
                <a:cs typeface="Calibri" panose="020F0502020204030204" pitchFamily="34" charset="0"/>
              </a:rPr>
              <a:t> and consulting fees form </a:t>
            </a:r>
            <a:r>
              <a:rPr lang="en-US" sz="2600" dirty="0" err="1">
                <a:effectLst/>
                <a:ea typeface="Times New Roman" panose="02020603050405020304" pitchFamily="18" charset="0"/>
                <a:cs typeface="Calibri" panose="020F0502020204030204" pitchFamily="34" charset="0"/>
              </a:rPr>
              <a:t>Athenex</a:t>
            </a:r>
            <a:r>
              <a:rPr lang="en-US" sz="2600" dirty="0">
                <a:effectLst/>
                <a:ea typeface="Times New Roman" panose="02020603050405020304" pitchFamily="18" charset="0"/>
                <a:cs typeface="Calibri" panose="020F0502020204030204" pitchFamily="34" charset="0"/>
              </a:rPr>
              <a:t>, </a:t>
            </a:r>
            <a:r>
              <a:rPr lang="en-US" sz="2600" dirty="0" err="1">
                <a:effectLst/>
                <a:ea typeface="Times New Roman" panose="02020603050405020304" pitchFamily="18" charset="0"/>
                <a:cs typeface="Calibri" panose="020F0502020204030204" pitchFamily="34" charset="0"/>
              </a:rPr>
              <a:t>bioTheranostics</a:t>
            </a:r>
            <a:r>
              <a:rPr lang="en-US" sz="2600" dirty="0">
                <a:effectLst/>
                <a:ea typeface="Times New Roman" panose="02020603050405020304" pitchFamily="18" charset="0"/>
                <a:cs typeface="Calibri" panose="020F0502020204030204" pitchFamily="34" charset="0"/>
              </a:rPr>
              <a:t>, G1 Therapeutics, </a:t>
            </a:r>
            <a:r>
              <a:rPr lang="en-US" sz="2600" dirty="0" err="1">
                <a:effectLst/>
                <a:ea typeface="Times New Roman" panose="02020603050405020304" pitchFamily="18" charset="0"/>
                <a:cs typeface="Calibri" panose="020F0502020204030204" pitchFamily="34" charset="0"/>
              </a:rPr>
              <a:t>Immunomedics</a:t>
            </a:r>
            <a:r>
              <a:rPr lang="en-US" sz="2600" dirty="0">
                <a:effectLst/>
                <a:ea typeface="Times New Roman" panose="02020603050405020304" pitchFamily="18" charset="0"/>
                <a:cs typeface="Calibri" panose="020F0502020204030204" pitchFamily="34" charset="0"/>
              </a:rPr>
              <a:t>, Lilly, Merck, Novartis, Pfizer, and Sanofi Aventis.</a:t>
            </a:r>
            <a:endParaRPr lang="en-US" sz="2600" dirty="0">
              <a:cs typeface="Calibri" panose="020F0502020204030204" pitchFamily="34" charset="0"/>
            </a:endParaRPr>
          </a:p>
        </p:txBody>
      </p:sp>
    </p:spTree>
    <p:extLst>
      <p:ext uri="{BB962C8B-B14F-4D97-AF65-F5344CB8AC3E}">
        <p14:creationId xmlns:p14="http://schemas.microsoft.com/office/powerpoint/2010/main" val="211172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599B-5341-472C-BE5D-28FA139561A9}"/>
              </a:ext>
            </a:extLst>
          </p:cNvPr>
          <p:cNvSpPr>
            <a:spLocks noGrp="1"/>
          </p:cNvSpPr>
          <p:nvPr>
            <p:ph type="title"/>
          </p:nvPr>
        </p:nvSpPr>
        <p:spPr/>
        <p:txBody>
          <a:bodyPr>
            <a:noAutofit/>
          </a:bodyPr>
          <a:lstStyle/>
          <a:p>
            <a:r>
              <a:rPr lang="en-US" altLang="en-US" dirty="0"/>
              <a:t>TNBC is Responsive to NAC With Outcomes Similar to </a:t>
            </a:r>
            <a:br>
              <a:rPr lang="en-US" altLang="en-US" dirty="0"/>
            </a:br>
            <a:r>
              <a:rPr lang="en-US" altLang="en-US" dirty="0"/>
              <a:t>Non-TNBC </a:t>
            </a:r>
            <a:endParaRPr lang="en-US" b="0" dirty="0"/>
          </a:p>
        </p:txBody>
      </p:sp>
      <p:sp>
        <p:nvSpPr>
          <p:cNvPr id="3" name="Content Placeholder 2">
            <a:extLst>
              <a:ext uri="{FF2B5EF4-FFF2-40B4-BE49-F238E27FC236}">
                <a16:creationId xmlns:a16="http://schemas.microsoft.com/office/drawing/2014/main" id="{595CF427-1B43-4B19-9D8D-E70F21BDC356}"/>
              </a:ext>
            </a:extLst>
          </p:cNvPr>
          <p:cNvSpPr>
            <a:spLocks noGrp="1"/>
          </p:cNvSpPr>
          <p:nvPr>
            <p:ph sz="half" idx="1"/>
          </p:nvPr>
        </p:nvSpPr>
        <p:spPr>
          <a:xfrm>
            <a:off x="653461" y="1627020"/>
            <a:ext cx="5309278" cy="332559"/>
          </a:xfrm>
        </p:spPr>
        <p:txBody>
          <a:bodyPr/>
          <a:lstStyle/>
          <a:p>
            <a:pPr marL="0" indent="0" algn="ctr">
              <a:buNone/>
            </a:pPr>
            <a:r>
              <a:rPr lang="en-US" sz="2000" b="1" dirty="0"/>
              <a:t>Residual Cancer Burden and Outcomes</a:t>
            </a:r>
            <a:r>
              <a:rPr lang="en-US" sz="2000" b="1" baseline="30000" dirty="0"/>
              <a:t>1</a:t>
            </a:r>
            <a:endParaRPr lang="en-US" sz="2000" b="1" dirty="0"/>
          </a:p>
        </p:txBody>
      </p:sp>
      <p:sp>
        <p:nvSpPr>
          <p:cNvPr id="60" name="Content Placeholder 59">
            <a:extLst>
              <a:ext uri="{FF2B5EF4-FFF2-40B4-BE49-F238E27FC236}">
                <a16:creationId xmlns:a16="http://schemas.microsoft.com/office/drawing/2014/main" id="{934D9338-D3D4-4C44-809C-5152DEE66EAA}"/>
              </a:ext>
            </a:extLst>
          </p:cNvPr>
          <p:cNvSpPr>
            <a:spLocks noGrp="1"/>
          </p:cNvSpPr>
          <p:nvPr>
            <p:ph sz="half" idx="2"/>
          </p:nvPr>
        </p:nvSpPr>
        <p:spPr/>
        <p:txBody>
          <a:bodyPr/>
          <a:lstStyle/>
          <a:p>
            <a:pPr marL="0" indent="0">
              <a:buNone/>
            </a:pPr>
            <a:r>
              <a:rPr lang="en-US" sz="2000" b="1" dirty="0">
                <a:solidFill>
                  <a:schemeClr val="bg1"/>
                </a:solidFill>
                <a:latin typeface="Calibri" panose="020F0502020204030204" pitchFamily="34" charset="0"/>
                <a:cs typeface="Calibri" panose="020F0502020204030204" pitchFamily="34" charset="0"/>
              </a:rPr>
              <a:t>Therapy options in TNBC to improve outcomes:</a:t>
            </a:r>
          </a:p>
          <a:p>
            <a:pPr marL="342900" indent="-342900">
              <a:buFont typeface="Wingdings" pitchFamily="2" charset="2"/>
              <a:buChar char="§"/>
            </a:pPr>
            <a:r>
              <a:rPr lang="en-US" sz="2000" b="0" dirty="0">
                <a:solidFill>
                  <a:schemeClr val="bg1"/>
                </a:solidFill>
                <a:latin typeface="Calibri" panose="020F0502020204030204" pitchFamily="34" charset="0"/>
                <a:cs typeface="Calibri" panose="020F0502020204030204" pitchFamily="34" charset="0"/>
              </a:rPr>
              <a:t>Neoadjuvant chemotherapy</a:t>
            </a:r>
            <a:r>
              <a:rPr lang="en-US" sz="2000" b="0" baseline="30000" dirty="0">
                <a:solidFill>
                  <a:schemeClr val="bg1"/>
                </a:solidFill>
                <a:latin typeface="Calibri" panose="020F0502020204030204" pitchFamily="34" charset="0"/>
                <a:cs typeface="Calibri" panose="020F0502020204030204" pitchFamily="34" charset="0"/>
              </a:rPr>
              <a:t>2</a:t>
            </a:r>
            <a:endParaRPr lang="en-US" sz="2000" b="0" dirty="0">
              <a:solidFill>
                <a:schemeClr val="bg1"/>
              </a:solidFill>
              <a:latin typeface="Calibri" panose="020F0502020204030204" pitchFamily="34" charset="0"/>
              <a:cs typeface="Calibri" panose="020F0502020204030204" pitchFamily="34" charset="0"/>
            </a:endParaRPr>
          </a:p>
          <a:p>
            <a:pPr marL="800100" lvl="1" indent="-342900">
              <a:buFont typeface="System Font Regular"/>
              <a:buChar char="−"/>
            </a:pPr>
            <a:r>
              <a:rPr lang="en-US" sz="1800" b="0" dirty="0">
                <a:solidFill>
                  <a:schemeClr val="bg1"/>
                </a:solidFill>
                <a:cs typeface="Calibri" panose="020F0502020204030204" pitchFamily="34" charset="0"/>
              </a:rPr>
              <a:t>Downstages tumors</a:t>
            </a:r>
          </a:p>
          <a:p>
            <a:pPr marL="800100" lvl="1" indent="-342900">
              <a:buFont typeface="System Font Regular"/>
              <a:buChar char="−"/>
            </a:pPr>
            <a:r>
              <a:rPr lang="en-US" sz="1800" dirty="0">
                <a:cs typeface="Calibri" panose="020F0502020204030204" pitchFamily="34" charset="0"/>
              </a:rPr>
              <a:t>Allows additional time for</a:t>
            </a:r>
            <a:r>
              <a:rPr lang="en-US" sz="1800" b="0" dirty="0">
                <a:solidFill>
                  <a:schemeClr val="bg1"/>
                </a:solidFill>
                <a:cs typeface="Calibri" panose="020F0502020204030204" pitchFamily="34" charset="0"/>
              </a:rPr>
              <a:t> germline mutation testing</a:t>
            </a:r>
          </a:p>
          <a:p>
            <a:pPr marL="342900" indent="-342900">
              <a:buFont typeface="Wingdings" pitchFamily="2" charset="2"/>
              <a:buChar char="§"/>
            </a:pPr>
            <a:r>
              <a:rPr lang="en-US" sz="2000" b="0" dirty="0">
                <a:solidFill>
                  <a:schemeClr val="bg1"/>
                </a:solidFill>
                <a:latin typeface="Calibri" panose="020F0502020204030204" pitchFamily="34" charset="0"/>
                <a:cs typeface="Calibri" panose="020F0502020204030204" pitchFamily="34" charset="0"/>
              </a:rPr>
              <a:t>Neoadjuvant approaches to increase pCR</a:t>
            </a:r>
            <a:r>
              <a:rPr lang="en-US" sz="2000" b="0" baseline="30000" dirty="0">
                <a:solidFill>
                  <a:schemeClr val="bg1"/>
                </a:solidFill>
                <a:latin typeface="Calibri" panose="020F0502020204030204" pitchFamily="34" charset="0"/>
                <a:cs typeface="Calibri" panose="020F0502020204030204" pitchFamily="34" charset="0"/>
              </a:rPr>
              <a:t>2</a:t>
            </a:r>
            <a:r>
              <a:rPr lang="en-US" sz="2000" b="0" dirty="0">
                <a:solidFill>
                  <a:schemeClr val="bg1"/>
                </a:solidFill>
                <a:latin typeface="Calibri" panose="020F0502020204030204" pitchFamily="34" charset="0"/>
                <a:cs typeface="Calibri" panose="020F0502020204030204" pitchFamily="34" charset="0"/>
              </a:rPr>
              <a:t> </a:t>
            </a:r>
          </a:p>
          <a:p>
            <a:pPr marL="800100" lvl="1" indent="-342900">
              <a:buFont typeface="System Font Regular"/>
              <a:buChar char="−"/>
            </a:pPr>
            <a:r>
              <a:rPr lang="en-US" sz="1800" b="0" dirty="0">
                <a:solidFill>
                  <a:schemeClr val="bg1"/>
                </a:solidFill>
                <a:latin typeface="Calibri" panose="020F0502020204030204" pitchFamily="34" charset="0"/>
                <a:cs typeface="Calibri" panose="020F0502020204030204" pitchFamily="34" charset="0"/>
              </a:rPr>
              <a:t>Drugs: </a:t>
            </a:r>
            <a:r>
              <a:rPr lang="en-US" sz="1800" b="0" dirty="0" err="1">
                <a:solidFill>
                  <a:schemeClr val="bg1"/>
                </a:solidFill>
                <a:latin typeface="Calibri" panose="020F0502020204030204" pitchFamily="34" charset="0"/>
                <a:cs typeface="Calibri" panose="020F0502020204030204" pitchFamily="34" charset="0"/>
              </a:rPr>
              <a:t>platinums</a:t>
            </a:r>
            <a:r>
              <a:rPr lang="en-US" sz="1800" b="0" dirty="0">
                <a:solidFill>
                  <a:schemeClr val="bg1"/>
                </a:solidFill>
                <a:latin typeface="Calibri" panose="020F0502020204030204" pitchFamily="34" charset="0"/>
                <a:cs typeface="Calibri" panose="020F0502020204030204" pitchFamily="34" charset="0"/>
              </a:rPr>
              <a:t>, sacituzumab govitecan</a:t>
            </a:r>
            <a:r>
              <a:rPr lang="en-US" sz="1800" b="0" baseline="30000" dirty="0">
                <a:solidFill>
                  <a:schemeClr val="bg1"/>
                </a:solidFill>
                <a:latin typeface="Calibri" panose="020F0502020204030204" pitchFamily="34" charset="0"/>
                <a:cs typeface="Calibri" panose="020F0502020204030204" pitchFamily="34" charset="0"/>
              </a:rPr>
              <a:t>3</a:t>
            </a:r>
            <a:endParaRPr lang="en-US" sz="1800" b="0" dirty="0">
              <a:solidFill>
                <a:schemeClr val="bg1"/>
              </a:solidFill>
              <a:latin typeface="Calibri" panose="020F0502020204030204" pitchFamily="34" charset="0"/>
              <a:cs typeface="Calibri" panose="020F0502020204030204" pitchFamily="34" charset="0"/>
            </a:endParaRPr>
          </a:p>
          <a:p>
            <a:pPr marL="800100" lvl="1" indent="-342900">
              <a:buFont typeface="System Font Regular"/>
              <a:buChar char="−"/>
            </a:pPr>
            <a:r>
              <a:rPr lang="en-US" sz="1800" b="0" dirty="0">
                <a:solidFill>
                  <a:schemeClr val="bg1"/>
                </a:solidFill>
                <a:latin typeface="Calibri" panose="020F0502020204030204" pitchFamily="34" charset="0"/>
                <a:cs typeface="Calibri" panose="020F0502020204030204" pitchFamily="34" charset="0"/>
              </a:rPr>
              <a:t>Biologics: checkpoint inhibitors</a:t>
            </a:r>
            <a:r>
              <a:rPr lang="en-US" sz="1800" b="0" baseline="30000" dirty="0">
                <a:solidFill>
                  <a:schemeClr val="bg1"/>
                </a:solidFill>
                <a:latin typeface="Calibri" panose="020F0502020204030204" pitchFamily="34" charset="0"/>
                <a:cs typeface="Calibri" panose="020F0502020204030204" pitchFamily="34" charset="0"/>
              </a:rPr>
              <a:t>4</a:t>
            </a:r>
            <a:endParaRPr lang="en-US" sz="1800" b="0" dirty="0">
              <a:solidFill>
                <a:schemeClr val="bg1"/>
              </a:solidFill>
              <a:latin typeface="Calibri" panose="020F0502020204030204" pitchFamily="34" charset="0"/>
              <a:cs typeface="Calibri" panose="020F0502020204030204" pitchFamily="34" charset="0"/>
            </a:endParaRPr>
          </a:p>
          <a:p>
            <a:pPr marL="342900" indent="-342900">
              <a:buFont typeface="Wingdings" pitchFamily="2" charset="2"/>
              <a:buChar char="§"/>
            </a:pPr>
            <a:r>
              <a:rPr lang="en-US" sz="2000" b="0" dirty="0">
                <a:solidFill>
                  <a:schemeClr val="bg1"/>
                </a:solidFill>
                <a:latin typeface="Calibri" panose="020F0502020204030204" pitchFamily="34" charset="0"/>
                <a:cs typeface="Calibri" panose="020F0502020204030204" pitchFamily="34" charset="0"/>
              </a:rPr>
              <a:t>Residual disease treatment options</a:t>
            </a:r>
          </a:p>
          <a:p>
            <a:pPr marL="800100" lvl="1" indent="-342900">
              <a:buFont typeface="System Font Regular"/>
              <a:buChar char="−"/>
            </a:pPr>
            <a:r>
              <a:rPr lang="en-US" sz="1800" b="0" dirty="0">
                <a:solidFill>
                  <a:schemeClr val="bg1"/>
                </a:solidFill>
                <a:cs typeface="Calibri" panose="020F0502020204030204" pitchFamily="34" charset="0"/>
              </a:rPr>
              <a:t>CREATE X: adjuvant capecitabine</a:t>
            </a:r>
            <a:r>
              <a:rPr lang="en-US" sz="1800" baseline="30000" dirty="0">
                <a:cs typeface="Calibri" panose="020F0502020204030204" pitchFamily="34" charset="0"/>
              </a:rPr>
              <a:t>5</a:t>
            </a:r>
            <a:endParaRPr lang="en-US" sz="1800" b="0" dirty="0">
              <a:solidFill>
                <a:schemeClr val="bg1"/>
              </a:solidFill>
              <a:cs typeface="Calibri" panose="020F0502020204030204" pitchFamily="34" charset="0"/>
            </a:endParaRPr>
          </a:p>
          <a:p>
            <a:pPr marL="800100" lvl="1" indent="-342900">
              <a:buFont typeface="System Font Regular"/>
              <a:buChar char="−"/>
            </a:pPr>
            <a:r>
              <a:rPr lang="en-US" sz="1800" b="0" dirty="0">
                <a:solidFill>
                  <a:schemeClr val="bg1"/>
                </a:solidFill>
                <a:cs typeface="Calibri" panose="020F0502020204030204" pitchFamily="34" charset="0"/>
              </a:rPr>
              <a:t>Olaparib</a:t>
            </a:r>
            <a:r>
              <a:rPr lang="en-US" sz="1800" baseline="30000" dirty="0">
                <a:cs typeface="Calibri" panose="020F0502020204030204" pitchFamily="34" charset="0"/>
              </a:rPr>
              <a:t>6</a:t>
            </a:r>
            <a:endParaRPr lang="en-US" sz="1800" b="0" dirty="0">
              <a:solidFill>
                <a:schemeClr val="bg1"/>
              </a:solidFill>
              <a:cs typeface="Calibri" panose="020F0502020204030204" pitchFamily="34" charset="0"/>
            </a:endParaRPr>
          </a:p>
          <a:p>
            <a:endParaRPr lang="en-US" dirty="0"/>
          </a:p>
        </p:txBody>
      </p:sp>
      <p:grpSp>
        <p:nvGrpSpPr>
          <p:cNvPr id="6" name="Group 1">
            <a:extLst>
              <a:ext uri="{FF2B5EF4-FFF2-40B4-BE49-F238E27FC236}">
                <a16:creationId xmlns:a16="http://schemas.microsoft.com/office/drawing/2014/main" id="{F70C0000-7B53-49B7-BA79-BAAED3DA8900}"/>
              </a:ext>
            </a:extLst>
          </p:cNvPr>
          <p:cNvGrpSpPr>
            <a:grpSpLocks/>
          </p:cNvGrpSpPr>
          <p:nvPr/>
        </p:nvGrpSpPr>
        <p:grpSpPr bwMode="auto">
          <a:xfrm>
            <a:off x="364743" y="2105798"/>
            <a:ext cx="4684305" cy="3894137"/>
            <a:chOff x="324883" y="1946275"/>
            <a:chExt cx="4213246" cy="2824836"/>
          </a:xfrm>
        </p:grpSpPr>
        <p:cxnSp>
          <p:nvCxnSpPr>
            <p:cNvPr id="7" name="Straight Connector 6">
              <a:extLst>
                <a:ext uri="{FF2B5EF4-FFF2-40B4-BE49-F238E27FC236}">
                  <a16:creationId xmlns:a16="http://schemas.microsoft.com/office/drawing/2014/main" id="{4FF2A947-94F8-4473-96F8-50C54BD7207C}"/>
                </a:ext>
              </a:extLst>
            </p:cNvPr>
            <p:cNvCxnSpPr/>
            <p:nvPr/>
          </p:nvCxnSpPr>
          <p:spPr bwMode="auto">
            <a:xfrm flipV="1">
              <a:off x="2507417" y="2079859"/>
              <a:ext cx="0" cy="2273227"/>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29B9F72-9118-4729-9BB7-5E4BC123569E}"/>
                </a:ext>
              </a:extLst>
            </p:cNvPr>
            <p:cNvCxnSpPr/>
            <p:nvPr/>
          </p:nvCxnSpPr>
          <p:spPr bwMode="auto">
            <a:xfrm>
              <a:off x="1074648" y="2087920"/>
              <a:ext cx="0" cy="2281289"/>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4DE2EC5-0813-4907-BBC6-5C7AB27E5062}"/>
                </a:ext>
              </a:extLst>
            </p:cNvPr>
            <p:cNvCxnSpPr/>
            <p:nvPr/>
          </p:nvCxnSpPr>
          <p:spPr bwMode="auto">
            <a:xfrm>
              <a:off x="1055592" y="4359996"/>
              <a:ext cx="3359802"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343780A-FBE7-49A6-AF0F-CC9372E6C998}"/>
                </a:ext>
              </a:extLst>
            </p:cNvPr>
            <p:cNvCxnSpPr/>
            <p:nvPr/>
          </p:nvCxnSpPr>
          <p:spPr bwMode="auto">
            <a:xfrm>
              <a:off x="1009144" y="2101739"/>
              <a:ext cx="6550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A5ED02D-4875-4355-868E-89663BB07AFC}"/>
                </a:ext>
              </a:extLst>
            </p:cNvPr>
            <p:cNvCxnSpPr/>
            <p:nvPr/>
          </p:nvCxnSpPr>
          <p:spPr bwMode="auto">
            <a:xfrm>
              <a:off x="1009144" y="2481761"/>
              <a:ext cx="6550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76B9934-5C59-479E-BD6B-F6464C09FF5A}"/>
                </a:ext>
              </a:extLst>
            </p:cNvPr>
            <p:cNvCxnSpPr/>
            <p:nvPr/>
          </p:nvCxnSpPr>
          <p:spPr bwMode="auto">
            <a:xfrm>
              <a:off x="1009144" y="2857178"/>
              <a:ext cx="6550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1565CD8-BD8B-47FF-9C2D-2E1C86C3F99A}"/>
                </a:ext>
              </a:extLst>
            </p:cNvPr>
            <p:cNvCxnSpPr/>
            <p:nvPr/>
          </p:nvCxnSpPr>
          <p:spPr bwMode="auto">
            <a:xfrm>
              <a:off x="1009144" y="3237201"/>
              <a:ext cx="6550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7949403-C79C-4B9B-ABA7-B26A2A035333}"/>
                </a:ext>
              </a:extLst>
            </p:cNvPr>
            <p:cNvCxnSpPr/>
            <p:nvPr/>
          </p:nvCxnSpPr>
          <p:spPr bwMode="auto">
            <a:xfrm>
              <a:off x="1009144" y="3603404"/>
              <a:ext cx="6550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70AFBBB-81F8-4C2D-8FC7-7EF7DCC5D00F}"/>
                </a:ext>
              </a:extLst>
            </p:cNvPr>
            <p:cNvCxnSpPr/>
            <p:nvPr/>
          </p:nvCxnSpPr>
          <p:spPr bwMode="auto">
            <a:xfrm>
              <a:off x="1009144" y="3982276"/>
              <a:ext cx="6550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1CF9F4E-CA6D-46BC-A06A-264EB3398118}"/>
                </a:ext>
              </a:extLst>
            </p:cNvPr>
            <p:cNvCxnSpPr/>
            <p:nvPr/>
          </p:nvCxnSpPr>
          <p:spPr bwMode="auto">
            <a:xfrm>
              <a:off x="1009144" y="4359996"/>
              <a:ext cx="6550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66D794D-F20A-4A8C-8EC4-88B6F3AF6CD7}"/>
                </a:ext>
              </a:extLst>
            </p:cNvPr>
            <p:cNvCxnSpPr/>
            <p:nvPr/>
          </p:nvCxnSpPr>
          <p:spPr bwMode="auto">
            <a:xfrm rot="5400000">
              <a:off x="1525333" y="4388210"/>
              <a:ext cx="6333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1E2EBCE-E258-42BE-BFF8-B174ED34F9B7}"/>
                </a:ext>
              </a:extLst>
            </p:cNvPr>
            <p:cNvCxnSpPr/>
            <p:nvPr/>
          </p:nvCxnSpPr>
          <p:spPr bwMode="auto">
            <a:xfrm rot="5400000">
              <a:off x="2002922" y="4388210"/>
              <a:ext cx="6333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C5485B3-6136-4B71-988E-63DD86832D66}"/>
                </a:ext>
              </a:extLst>
            </p:cNvPr>
            <p:cNvCxnSpPr/>
            <p:nvPr/>
          </p:nvCxnSpPr>
          <p:spPr bwMode="auto">
            <a:xfrm rot="5400000">
              <a:off x="2479321" y="4388210"/>
              <a:ext cx="6333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3FD1BDD-1734-4202-A47D-E9F342DE96BE}"/>
                </a:ext>
              </a:extLst>
            </p:cNvPr>
            <p:cNvCxnSpPr/>
            <p:nvPr/>
          </p:nvCxnSpPr>
          <p:spPr bwMode="auto">
            <a:xfrm rot="5400000">
              <a:off x="2956911" y="4388210"/>
              <a:ext cx="6333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F44793D-D3CC-4D36-8011-638DA02B6029}"/>
                </a:ext>
              </a:extLst>
            </p:cNvPr>
            <p:cNvCxnSpPr/>
            <p:nvPr/>
          </p:nvCxnSpPr>
          <p:spPr bwMode="auto">
            <a:xfrm rot="5400000">
              <a:off x="3419018" y="4388210"/>
              <a:ext cx="6333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7D629A9-6315-4D12-AE71-B03B1C229609}"/>
                </a:ext>
              </a:extLst>
            </p:cNvPr>
            <p:cNvCxnSpPr/>
            <p:nvPr/>
          </p:nvCxnSpPr>
          <p:spPr bwMode="auto">
            <a:xfrm rot="5400000">
              <a:off x="3895416" y="4388210"/>
              <a:ext cx="6333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D25BF61-21F4-4205-8092-66DFE13AEACD}"/>
                </a:ext>
              </a:extLst>
            </p:cNvPr>
            <p:cNvCxnSpPr/>
            <p:nvPr/>
          </p:nvCxnSpPr>
          <p:spPr bwMode="auto">
            <a:xfrm rot="5400000">
              <a:off x="4371815" y="4388210"/>
              <a:ext cx="63338" cy="0"/>
            </a:xfrm>
            <a:prstGeom prst="line">
              <a:avLst/>
            </a:prstGeom>
            <a:noFill/>
            <a:ln w="28575" cap="flat" cmpd="sng" algn="ctr">
              <a:solidFill>
                <a:schemeClr val="bg2">
                  <a:lumMod val="10000"/>
                </a:schemeClr>
              </a:solidFill>
              <a:prstDash val="solid"/>
              <a:round/>
              <a:headEnd type="none" w="med" len="med"/>
              <a:tailEnd type="none" w="med" len="med"/>
            </a:ln>
            <a:effectLst/>
          </p:spPr>
        </p:cxnSp>
        <p:sp>
          <p:nvSpPr>
            <p:cNvPr id="24" name="TextBox 24">
              <a:extLst>
                <a:ext uri="{FF2B5EF4-FFF2-40B4-BE49-F238E27FC236}">
                  <a16:creationId xmlns:a16="http://schemas.microsoft.com/office/drawing/2014/main" id="{EBADB21F-A5F5-4E58-8115-77F06CC6AF92}"/>
                </a:ext>
              </a:extLst>
            </p:cNvPr>
            <p:cNvSpPr txBox="1">
              <a:spLocks noChangeArrowheads="1"/>
            </p:cNvSpPr>
            <p:nvPr/>
          </p:nvSpPr>
          <p:spPr bwMode="auto">
            <a:xfrm>
              <a:off x="607813" y="1946275"/>
              <a:ext cx="399667"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1.0</a:t>
              </a:r>
            </a:p>
          </p:txBody>
        </p:sp>
        <p:sp>
          <p:nvSpPr>
            <p:cNvPr id="25" name="TextBox 25">
              <a:extLst>
                <a:ext uri="{FF2B5EF4-FFF2-40B4-BE49-F238E27FC236}">
                  <a16:creationId xmlns:a16="http://schemas.microsoft.com/office/drawing/2014/main" id="{0A62FE5D-9949-402F-BB17-AD06B63C7D48}"/>
                </a:ext>
              </a:extLst>
            </p:cNvPr>
            <p:cNvSpPr txBox="1">
              <a:spLocks noChangeArrowheads="1"/>
            </p:cNvSpPr>
            <p:nvPr/>
          </p:nvSpPr>
          <p:spPr bwMode="auto">
            <a:xfrm>
              <a:off x="600666" y="2315877"/>
              <a:ext cx="399667"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0.9</a:t>
              </a:r>
            </a:p>
          </p:txBody>
        </p:sp>
        <p:sp>
          <p:nvSpPr>
            <p:cNvPr id="26" name="TextBox 26">
              <a:extLst>
                <a:ext uri="{FF2B5EF4-FFF2-40B4-BE49-F238E27FC236}">
                  <a16:creationId xmlns:a16="http://schemas.microsoft.com/office/drawing/2014/main" id="{FDA49202-AC9B-4521-BCDE-30D797ECCD67}"/>
                </a:ext>
              </a:extLst>
            </p:cNvPr>
            <p:cNvSpPr txBox="1">
              <a:spLocks noChangeArrowheads="1"/>
            </p:cNvSpPr>
            <p:nvPr/>
          </p:nvSpPr>
          <p:spPr bwMode="auto">
            <a:xfrm>
              <a:off x="601857" y="2693538"/>
              <a:ext cx="399667"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0.8</a:t>
              </a:r>
            </a:p>
          </p:txBody>
        </p:sp>
        <p:sp>
          <p:nvSpPr>
            <p:cNvPr id="27" name="TextBox 27">
              <a:extLst>
                <a:ext uri="{FF2B5EF4-FFF2-40B4-BE49-F238E27FC236}">
                  <a16:creationId xmlns:a16="http://schemas.microsoft.com/office/drawing/2014/main" id="{1B8E8ABE-4186-4E39-96A7-264AFD40D4D6}"/>
                </a:ext>
              </a:extLst>
            </p:cNvPr>
            <p:cNvSpPr txBox="1">
              <a:spLocks noChangeArrowheads="1"/>
            </p:cNvSpPr>
            <p:nvPr/>
          </p:nvSpPr>
          <p:spPr bwMode="auto">
            <a:xfrm>
              <a:off x="603048" y="3082714"/>
              <a:ext cx="399667"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0.7</a:t>
              </a:r>
            </a:p>
          </p:txBody>
        </p:sp>
        <p:sp>
          <p:nvSpPr>
            <p:cNvPr id="28" name="TextBox 28">
              <a:extLst>
                <a:ext uri="{FF2B5EF4-FFF2-40B4-BE49-F238E27FC236}">
                  <a16:creationId xmlns:a16="http://schemas.microsoft.com/office/drawing/2014/main" id="{9B6FEAD8-FC19-49F3-9A6B-5EB9BA5B7D53}"/>
                </a:ext>
              </a:extLst>
            </p:cNvPr>
            <p:cNvSpPr txBox="1">
              <a:spLocks noChangeArrowheads="1"/>
            </p:cNvSpPr>
            <p:nvPr/>
          </p:nvSpPr>
          <p:spPr bwMode="auto">
            <a:xfrm>
              <a:off x="600666" y="3441953"/>
              <a:ext cx="399667"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0.6</a:t>
              </a:r>
            </a:p>
          </p:txBody>
        </p:sp>
        <p:sp>
          <p:nvSpPr>
            <p:cNvPr id="29" name="TextBox 29">
              <a:extLst>
                <a:ext uri="{FF2B5EF4-FFF2-40B4-BE49-F238E27FC236}">
                  <a16:creationId xmlns:a16="http://schemas.microsoft.com/office/drawing/2014/main" id="{8E812DC1-5F16-48F8-9E48-F1AACC55F4F6}"/>
                </a:ext>
              </a:extLst>
            </p:cNvPr>
            <p:cNvSpPr txBox="1">
              <a:spLocks noChangeArrowheads="1"/>
            </p:cNvSpPr>
            <p:nvPr/>
          </p:nvSpPr>
          <p:spPr bwMode="auto">
            <a:xfrm>
              <a:off x="601857" y="3831129"/>
              <a:ext cx="399667"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0.5</a:t>
              </a:r>
            </a:p>
          </p:txBody>
        </p:sp>
        <p:sp>
          <p:nvSpPr>
            <p:cNvPr id="30" name="TextBox 30">
              <a:extLst>
                <a:ext uri="{FF2B5EF4-FFF2-40B4-BE49-F238E27FC236}">
                  <a16:creationId xmlns:a16="http://schemas.microsoft.com/office/drawing/2014/main" id="{51B67DA4-6476-4953-AA8E-87A977FF3E16}"/>
                </a:ext>
              </a:extLst>
            </p:cNvPr>
            <p:cNvSpPr txBox="1">
              <a:spLocks noChangeArrowheads="1"/>
            </p:cNvSpPr>
            <p:nvPr/>
          </p:nvSpPr>
          <p:spPr bwMode="auto">
            <a:xfrm>
              <a:off x="603048" y="4204184"/>
              <a:ext cx="399667"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0.4</a:t>
              </a:r>
            </a:p>
          </p:txBody>
        </p:sp>
        <p:sp>
          <p:nvSpPr>
            <p:cNvPr id="31" name="TextBox 31">
              <a:extLst>
                <a:ext uri="{FF2B5EF4-FFF2-40B4-BE49-F238E27FC236}">
                  <a16:creationId xmlns:a16="http://schemas.microsoft.com/office/drawing/2014/main" id="{2B814D42-E241-4A3B-A792-1C686377CFF7}"/>
                </a:ext>
              </a:extLst>
            </p:cNvPr>
            <p:cNvSpPr txBox="1">
              <a:spLocks noChangeArrowheads="1"/>
            </p:cNvSpPr>
            <p:nvPr/>
          </p:nvSpPr>
          <p:spPr bwMode="auto">
            <a:xfrm>
              <a:off x="1440729" y="4380850"/>
              <a:ext cx="259814"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1</a:t>
              </a:r>
            </a:p>
          </p:txBody>
        </p:sp>
        <p:sp>
          <p:nvSpPr>
            <p:cNvPr id="32" name="TextBox 32">
              <a:extLst>
                <a:ext uri="{FF2B5EF4-FFF2-40B4-BE49-F238E27FC236}">
                  <a16:creationId xmlns:a16="http://schemas.microsoft.com/office/drawing/2014/main" id="{758B238E-46F4-41BB-8ACD-138E9A611E07}"/>
                </a:ext>
              </a:extLst>
            </p:cNvPr>
            <p:cNvSpPr txBox="1">
              <a:spLocks noChangeArrowheads="1"/>
            </p:cNvSpPr>
            <p:nvPr/>
          </p:nvSpPr>
          <p:spPr bwMode="auto">
            <a:xfrm>
              <a:off x="1776345" y="4543418"/>
              <a:ext cx="1874892" cy="227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dirty="0">
                  <a:solidFill>
                    <a:srgbClr val="141415"/>
                  </a:solidFill>
                  <a:latin typeface="Calibri" panose="020F0502020204030204" pitchFamily="34" charset="0"/>
                </a:rPr>
                <a:t>Yr After Surgery</a:t>
              </a:r>
            </a:p>
          </p:txBody>
        </p:sp>
        <p:sp>
          <p:nvSpPr>
            <p:cNvPr id="33" name="TextBox 33">
              <a:extLst>
                <a:ext uri="{FF2B5EF4-FFF2-40B4-BE49-F238E27FC236}">
                  <a16:creationId xmlns:a16="http://schemas.microsoft.com/office/drawing/2014/main" id="{75E568EB-9A79-4048-800B-326C475E945F}"/>
                </a:ext>
              </a:extLst>
            </p:cNvPr>
            <p:cNvSpPr txBox="1">
              <a:spLocks noChangeArrowheads="1"/>
            </p:cNvSpPr>
            <p:nvPr/>
          </p:nvSpPr>
          <p:spPr bwMode="auto">
            <a:xfrm>
              <a:off x="1908495" y="4376895"/>
              <a:ext cx="259814"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2</a:t>
              </a:r>
            </a:p>
          </p:txBody>
        </p:sp>
        <p:sp>
          <p:nvSpPr>
            <p:cNvPr id="34" name="TextBox 34">
              <a:extLst>
                <a:ext uri="{FF2B5EF4-FFF2-40B4-BE49-F238E27FC236}">
                  <a16:creationId xmlns:a16="http://schemas.microsoft.com/office/drawing/2014/main" id="{8A7D3A5C-6213-4FA0-8364-370E13649C87}"/>
                </a:ext>
              </a:extLst>
            </p:cNvPr>
            <p:cNvSpPr txBox="1">
              <a:spLocks noChangeArrowheads="1"/>
            </p:cNvSpPr>
            <p:nvPr/>
          </p:nvSpPr>
          <p:spPr bwMode="auto">
            <a:xfrm>
              <a:off x="2381387" y="4373441"/>
              <a:ext cx="259814"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3</a:t>
              </a:r>
            </a:p>
          </p:txBody>
        </p:sp>
        <p:sp>
          <p:nvSpPr>
            <p:cNvPr id="35" name="TextBox 35">
              <a:extLst>
                <a:ext uri="{FF2B5EF4-FFF2-40B4-BE49-F238E27FC236}">
                  <a16:creationId xmlns:a16="http://schemas.microsoft.com/office/drawing/2014/main" id="{9FDC2897-395A-48CE-A838-F949D094DB62}"/>
                </a:ext>
              </a:extLst>
            </p:cNvPr>
            <p:cNvSpPr txBox="1">
              <a:spLocks noChangeArrowheads="1"/>
            </p:cNvSpPr>
            <p:nvPr/>
          </p:nvSpPr>
          <p:spPr bwMode="auto">
            <a:xfrm>
              <a:off x="2850111" y="4376895"/>
              <a:ext cx="259814"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4</a:t>
              </a:r>
            </a:p>
          </p:txBody>
        </p:sp>
        <p:sp>
          <p:nvSpPr>
            <p:cNvPr id="36" name="TextBox 36">
              <a:extLst>
                <a:ext uri="{FF2B5EF4-FFF2-40B4-BE49-F238E27FC236}">
                  <a16:creationId xmlns:a16="http://schemas.microsoft.com/office/drawing/2014/main" id="{9B22A591-1F87-44DC-AF72-7D847F66F6F6}"/>
                </a:ext>
              </a:extLst>
            </p:cNvPr>
            <p:cNvSpPr txBox="1">
              <a:spLocks noChangeArrowheads="1"/>
            </p:cNvSpPr>
            <p:nvPr/>
          </p:nvSpPr>
          <p:spPr bwMode="auto">
            <a:xfrm>
              <a:off x="3337297" y="4378046"/>
              <a:ext cx="259814"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5</a:t>
              </a:r>
            </a:p>
          </p:txBody>
        </p:sp>
        <p:sp>
          <p:nvSpPr>
            <p:cNvPr id="37" name="TextBox 37">
              <a:extLst>
                <a:ext uri="{FF2B5EF4-FFF2-40B4-BE49-F238E27FC236}">
                  <a16:creationId xmlns:a16="http://schemas.microsoft.com/office/drawing/2014/main" id="{69A1A1F3-E01A-422E-BAD1-3D63E186E11F}"/>
                </a:ext>
              </a:extLst>
            </p:cNvPr>
            <p:cNvSpPr txBox="1">
              <a:spLocks noChangeArrowheads="1"/>
            </p:cNvSpPr>
            <p:nvPr/>
          </p:nvSpPr>
          <p:spPr bwMode="auto">
            <a:xfrm>
              <a:off x="3810188" y="4374593"/>
              <a:ext cx="259814"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6</a:t>
              </a:r>
            </a:p>
          </p:txBody>
        </p:sp>
        <p:sp>
          <p:nvSpPr>
            <p:cNvPr id="38" name="TextBox 38">
              <a:extLst>
                <a:ext uri="{FF2B5EF4-FFF2-40B4-BE49-F238E27FC236}">
                  <a16:creationId xmlns:a16="http://schemas.microsoft.com/office/drawing/2014/main" id="{9262ABC7-9C32-4625-848D-A2CEC935084F}"/>
                </a:ext>
              </a:extLst>
            </p:cNvPr>
            <p:cNvSpPr txBox="1">
              <a:spLocks noChangeArrowheads="1"/>
            </p:cNvSpPr>
            <p:nvPr/>
          </p:nvSpPr>
          <p:spPr bwMode="auto">
            <a:xfrm>
              <a:off x="4278315" y="4372290"/>
              <a:ext cx="259814" cy="2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7</a:t>
              </a:r>
            </a:p>
          </p:txBody>
        </p:sp>
        <p:sp>
          <p:nvSpPr>
            <p:cNvPr id="39" name="TextBox 39">
              <a:extLst>
                <a:ext uri="{FF2B5EF4-FFF2-40B4-BE49-F238E27FC236}">
                  <a16:creationId xmlns:a16="http://schemas.microsoft.com/office/drawing/2014/main" id="{B4376430-90BA-4551-A7BF-42043B5F450B}"/>
                </a:ext>
              </a:extLst>
            </p:cNvPr>
            <p:cNvSpPr txBox="1">
              <a:spLocks noChangeArrowheads="1"/>
            </p:cNvSpPr>
            <p:nvPr/>
          </p:nvSpPr>
          <p:spPr bwMode="auto">
            <a:xfrm rot="16200000">
              <a:off x="-612804" y="2956501"/>
              <a:ext cx="2157737" cy="28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600" dirty="0">
                  <a:solidFill>
                    <a:srgbClr val="141415"/>
                  </a:solidFill>
                  <a:latin typeface="Calibri" panose="020F0502020204030204" pitchFamily="34" charset="0"/>
                </a:rPr>
                <a:t>Probability of Being Alive</a:t>
              </a:r>
            </a:p>
          </p:txBody>
        </p:sp>
        <p:sp>
          <p:nvSpPr>
            <p:cNvPr id="45" name="Freeform 48">
              <a:extLst>
                <a:ext uri="{FF2B5EF4-FFF2-40B4-BE49-F238E27FC236}">
                  <a16:creationId xmlns:a16="http://schemas.microsoft.com/office/drawing/2014/main" id="{849E85BE-91CF-41DE-83E5-62471A1E8A40}"/>
                </a:ext>
              </a:extLst>
            </p:cNvPr>
            <p:cNvSpPr/>
            <p:nvPr/>
          </p:nvSpPr>
          <p:spPr bwMode="auto">
            <a:xfrm>
              <a:off x="1093704" y="2092526"/>
              <a:ext cx="3283578" cy="101339"/>
            </a:xfrm>
            <a:custGeom>
              <a:avLst/>
              <a:gdLst>
                <a:gd name="connsiteX0" fmla="*/ 0 w 3284220"/>
                <a:gd name="connsiteY0" fmla="*/ 0 h 102870"/>
                <a:gd name="connsiteX1" fmla="*/ 247650 w 3284220"/>
                <a:gd name="connsiteY1" fmla="*/ 0 h 102870"/>
                <a:gd name="connsiteX2" fmla="*/ 247650 w 3284220"/>
                <a:gd name="connsiteY2" fmla="*/ 34290 h 102870"/>
                <a:gd name="connsiteX3" fmla="*/ 830580 w 3284220"/>
                <a:gd name="connsiteY3" fmla="*/ 34290 h 102870"/>
                <a:gd name="connsiteX4" fmla="*/ 830580 w 3284220"/>
                <a:gd name="connsiteY4" fmla="*/ 102870 h 102870"/>
                <a:gd name="connsiteX5" fmla="*/ 3284220 w 3284220"/>
                <a:gd name="connsiteY5" fmla="*/ 102870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4220" h="102870">
                  <a:moveTo>
                    <a:pt x="0" y="0"/>
                  </a:moveTo>
                  <a:lnTo>
                    <a:pt x="247650" y="0"/>
                  </a:lnTo>
                  <a:lnTo>
                    <a:pt x="247650" y="34290"/>
                  </a:lnTo>
                  <a:lnTo>
                    <a:pt x="830580" y="34290"/>
                  </a:lnTo>
                  <a:lnTo>
                    <a:pt x="830580" y="102870"/>
                  </a:lnTo>
                  <a:lnTo>
                    <a:pt x="3284220" y="102870"/>
                  </a:lnTo>
                </a:path>
              </a:pathLst>
            </a:custGeom>
            <a:noFill/>
            <a:ln w="28575" cap="flat" cmpd="sng" algn="ctr">
              <a:solidFill>
                <a:schemeClr val="accent3"/>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dirty="0">
                <a:solidFill>
                  <a:srgbClr val="CDCDCF">
                    <a:lumMod val="10000"/>
                  </a:srgbClr>
                </a:solidFill>
              </a:endParaRPr>
            </a:p>
          </p:txBody>
        </p:sp>
        <p:sp>
          <p:nvSpPr>
            <p:cNvPr id="46" name="Freeform 49">
              <a:extLst>
                <a:ext uri="{FF2B5EF4-FFF2-40B4-BE49-F238E27FC236}">
                  <a16:creationId xmlns:a16="http://schemas.microsoft.com/office/drawing/2014/main" id="{C1664B69-E3F5-4AA8-954C-4DD8ADAEA89D}"/>
                </a:ext>
              </a:extLst>
            </p:cNvPr>
            <p:cNvSpPr>
              <a:spLocks/>
            </p:cNvSpPr>
            <p:nvPr/>
          </p:nvSpPr>
          <p:spPr bwMode="auto">
            <a:xfrm>
              <a:off x="1089043" y="2095958"/>
              <a:ext cx="2957661" cy="231433"/>
            </a:xfrm>
            <a:custGeom>
              <a:avLst/>
              <a:gdLst>
                <a:gd name="T0" fmla="*/ 0 w 2956560"/>
                <a:gd name="T1" fmla="*/ 0 h 232410"/>
                <a:gd name="T2" fmla="*/ 175715 w 2956560"/>
                <a:gd name="T3" fmla="*/ 0 h 232410"/>
                <a:gd name="T4" fmla="*/ 179539 w 2956560"/>
                <a:gd name="T5" fmla="*/ 77685 h 232410"/>
                <a:gd name="T6" fmla="*/ 336155 w 2956560"/>
                <a:gd name="T7" fmla="*/ 77685 h 232410"/>
                <a:gd name="T8" fmla="*/ 336155 w 2956560"/>
                <a:gd name="T9" fmla="*/ 221957 h 232410"/>
                <a:gd name="T10" fmla="*/ 2964274 w 2956560"/>
                <a:gd name="T11" fmla="*/ 225655 h 232410"/>
                <a:gd name="T12" fmla="*/ 0 60000 65536"/>
                <a:gd name="T13" fmla="*/ 0 60000 65536"/>
                <a:gd name="T14" fmla="*/ 0 60000 65536"/>
                <a:gd name="T15" fmla="*/ 0 60000 65536"/>
                <a:gd name="T16" fmla="*/ 0 60000 65536"/>
                <a:gd name="T17" fmla="*/ 0 60000 65536"/>
                <a:gd name="T18" fmla="*/ 0 w 2956560"/>
                <a:gd name="T19" fmla="*/ 0 h 232410"/>
                <a:gd name="T20" fmla="*/ 2956560 w 2956560"/>
                <a:gd name="T21" fmla="*/ 232410 h 232410"/>
              </a:gdLst>
              <a:ahLst/>
              <a:cxnLst>
                <a:cxn ang="T12">
                  <a:pos x="T0" y="T1"/>
                </a:cxn>
                <a:cxn ang="T13">
                  <a:pos x="T2" y="T3"/>
                </a:cxn>
                <a:cxn ang="T14">
                  <a:pos x="T4" y="T5"/>
                </a:cxn>
                <a:cxn ang="T15">
                  <a:pos x="T6" y="T7"/>
                </a:cxn>
                <a:cxn ang="T16">
                  <a:pos x="T8" y="T9"/>
                </a:cxn>
                <a:cxn ang="T17">
                  <a:pos x="T10" y="T11"/>
                </a:cxn>
              </a:cxnLst>
              <a:rect l="T18" t="T19" r="T20" b="T21"/>
              <a:pathLst>
                <a:path w="2956560" h="232410">
                  <a:moveTo>
                    <a:pt x="0" y="0"/>
                  </a:moveTo>
                  <a:lnTo>
                    <a:pt x="175260" y="0"/>
                  </a:lnTo>
                  <a:lnTo>
                    <a:pt x="179070" y="80010"/>
                  </a:lnTo>
                  <a:lnTo>
                    <a:pt x="335280" y="80010"/>
                  </a:lnTo>
                  <a:lnTo>
                    <a:pt x="335280" y="228600"/>
                  </a:lnTo>
                  <a:lnTo>
                    <a:pt x="2956560" y="232410"/>
                  </a:lnTo>
                </a:path>
              </a:pathLst>
            </a:custGeom>
            <a:noFill/>
            <a:ln w="28575" cap="flat" cmpd="sng" algn="ctr">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47" name="Freeform 50">
              <a:extLst>
                <a:ext uri="{FF2B5EF4-FFF2-40B4-BE49-F238E27FC236}">
                  <a16:creationId xmlns:a16="http://schemas.microsoft.com/office/drawing/2014/main" id="{0E3E382B-E5D8-4EF9-AC12-0D0DBF9ED9AB}"/>
                </a:ext>
              </a:extLst>
            </p:cNvPr>
            <p:cNvSpPr>
              <a:spLocks/>
            </p:cNvSpPr>
            <p:nvPr/>
          </p:nvSpPr>
          <p:spPr bwMode="auto">
            <a:xfrm>
              <a:off x="1089043" y="2095958"/>
              <a:ext cx="3300716" cy="2072533"/>
            </a:xfrm>
            <a:custGeom>
              <a:avLst/>
              <a:gdLst>
                <a:gd name="T0" fmla="*/ 106885 w 3299460"/>
                <a:gd name="T1" fmla="*/ 0 h 2072640"/>
                <a:gd name="T2" fmla="*/ 217585 w 3299460"/>
                <a:gd name="T3" fmla="*/ 34280 h 2072640"/>
                <a:gd name="T4" fmla="*/ 286295 w 3299460"/>
                <a:gd name="T5" fmla="*/ 60945 h 2072640"/>
                <a:gd name="T6" fmla="*/ 335920 w 3299460"/>
                <a:gd name="T7" fmla="*/ 83800 h 2072640"/>
                <a:gd name="T8" fmla="*/ 377910 w 3299460"/>
                <a:gd name="T9" fmla="*/ 110460 h 2072640"/>
                <a:gd name="T10" fmla="*/ 389360 w 3299460"/>
                <a:gd name="T11" fmla="*/ 171405 h 2072640"/>
                <a:gd name="T12" fmla="*/ 408445 w 3299460"/>
                <a:gd name="T13" fmla="*/ 198070 h 2072640"/>
                <a:gd name="T14" fmla="*/ 435167 w 3299460"/>
                <a:gd name="T15" fmla="*/ 239970 h 2072640"/>
                <a:gd name="T16" fmla="*/ 450435 w 3299460"/>
                <a:gd name="T17" fmla="*/ 339003 h 2072640"/>
                <a:gd name="T18" fmla="*/ 473340 w 3299460"/>
                <a:gd name="T19" fmla="*/ 373285 h 2072640"/>
                <a:gd name="T20" fmla="*/ 496245 w 3299460"/>
                <a:gd name="T21" fmla="*/ 403755 h 2072640"/>
                <a:gd name="T22" fmla="*/ 519146 w 3299460"/>
                <a:gd name="T23" fmla="*/ 434230 h 2072640"/>
                <a:gd name="T24" fmla="*/ 553503 w 3299460"/>
                <a:gd name="T25" fmla="*/ 472320 h 2072640"/>
                <a:gd name="T26" fmla="*/ 591675 w 3299460"/>
                <a:gd name="T27" fmla="*/ 495170 h 2072640"/>
                <a:gd name="T28" fmla="*/ 633665 w 3299460"/>
                <a:gd name="T29" fmla="*/ 521835 h 2072640"/>
                <a:gd name="T30" fmla="*/ 668020 w 3299460"/>
                <a:gd name="T31" fmla="*/ 548500 h 2072640"/>
                <a:gd name="T32" fmla="*/ 687105 w 3299460"/>
                <a:gd name="T33" fmla="*/ 571354 h 2072640"/>
                <a:gd name="T34" fmla="*/ 706193 w 3299460"/>
                <a:gd name="T35" fmla="*/ 601825 h 2072640"/>
                <a:gd name="T36" fmla="*/ 729095 w 3299460"/>
                <a:gd name="T37" fmla="*/ 639915 h 2072640"/>
                <a:gd name="T38" fmla="*/ 744365 w 3299460"/>
                <a:gd name="T39" fmla="*/ 674195 h 2072640"/>
                <a:gd name="T40" fmla="*/ 763451 w 3299460"/>
                <a:gd name="T41" fmla="*/ 708476 h 2072640"/>
                <a:gd name="T42" fmla="*/ 771085 w 3299460"/>
                <a:gd name="T43" fmla="*/ 738950 h 2072640"/>
                <a:gd name="T44" fmla="*/ 828345 w 3299460"/>
                <a:gd name="T45" fmla="*/ 796085 h 2072640"/>
                <a:gd name="T46" fmla="*/ 942862 w 3299460"/>
                <a:gd name="T47" fmla="*/ 925590 h 2072640"/>
                <a:gd name="T48" fmla="*/ 1000121 w 3299460"/>
                <a:gd name="T49" fmla="*/ 1024625 h 2072640"/>
                <a:gd name="T50" fmla="*/ 1095554 w 3299460"/>
                <a:gd name="T51" fmla="*/ 1074145 h 2072640"/>
                <a:gd name="T52" fmla="*/ 1179533 w 3299460"/>
                <a:gd name="T53" fmla="*/ 1112235 h 2072640"/>
                <a:gd name="T54" fmla="*/ 1267330 w 3299460"/>
                <a:gd name="T55" fmla="*/ 1176985 h 2072640"/>
                <a:gd name="T56" fmla="*/ 1584162 w 3299460"/>
                <a:gd name="T57" fmla="*/ 1215075 h 2072640"/>
                <a:gd name="T58" fmla="*/ 1626152 w 3299460"/>
                <a:gd name="T59" fmla="*/ 1329348 h 2072640"/>
                <a:gd name="T60" fmla="*/ 1786476 w 3299460"/>
                <a:gd name="T61" fmla="*/ 1367438 h 2072640"/>
                <a:gd name="T62" fmla="*/ 1885725 w 3299460"/>
                <a:gd name="T63" fmla="*/ 1504560 h 2072640"/>
                <a:gd name="T64" fmla="*/ 1927715 w 3299460"/>
                <a:gd name="T65" fmla="*/ 1535035 h 2072640"/>
                <a:gd name="T66" fmla="*/ 2233094 w 3299460"/>
                <a:gd name="T67" fmla="*/ 1603595 h 2072640"/>
                <a:gd name="T68" fmla="*/ 2733154 w 3299460"/>
                <a:gd name="T69" fmla="*/ 1656923 h 2072640"/>
                <a:gd name="T70" fmla="*/ 3221764 w 3299460"/>
                <a:gd name="T71" fmla="*/ 1782620 h 2072640"/>
                <a:gd name="T72" fmla="*/ 3305743 w 3299460"/>
                <a:gd name="T73" fmla="*/ 2072105 h 20726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9460"/>
                <a:gd name="T112" fmla="*/ 0 h 2072640"/>
                <a:gd name="T113" fmla="*/ 3299460 w 3299460"/>
                <a:gd name="T114" fmla="*/ 2072640 h 20726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9460" h="2072640">
                  <a:moveTo>
                    <a:pt x="0" y="0"/>
                  </a:moveTo>
                  <a:lnTo>
                    <a:pt x="106680" y="0"/>
                  </a:lnTo>
                  <a:lnTo>
                    <a:pt x="110490" y="34290"/>
                  </a:lnTo>
                  <a:lnTo>
                    <a:pt x="217170" y="34290"/>
                  </a:lnTo>
                  <a:lnTo>
                    <a:pt x="217170" y="60960"/>
                  </a:lnTo>
                  <a:lnTo>
                    <a:pt x="285750" y="60960"/>
                  </a:lnTo>
                  <a:lnTo>
                    <a:pt x="285750" y="83820"/>
                  </a:lnTo>
                  <a:lnTo>
                    <a:pt x="335280" y="83820"/>
                  </a:lnTo>
                  <a:lnTo>
                    <a:pt x="339090" y="110490"/>
                  </a:lnTo>
                  <a:lnTo>
                    <a:pt x="377190" y="110490"/>
                  </a:lnTo>
                  <a:lnTo>
                    <a:pt x="381000" y="171450"/>
                  </a:lnTo>
                  <a:lnTo>
                    <a:pt x="388620" y="171450"/>
                  </a:lnTo>
                  <a:lnTo>
                    <a:pt x="392430" y="198120"/>
                  </a:lnTo>
                  <a:lnTo>
                    <a:pt x="407670" y="198120"/>
                  </a:lnTo>
                  <a:lnTo>
                    <a:pt x="411480" y="240030"/>
                  </a:lnTo>
                  <a:lnTo>
                    <a:pt x="434340" y="240030"/>
                  </a:lnTo>
                  <a:lnTo>
                    <a:pt x="430530" y="339090"/>
                  </a:lnTo>
                  <a:lnTo>
                    <a:pt x="449580" y="339090"/>
                  </a:lnTo>
                  <a:lnTo>
                    <a:pt x="445770" y="373380"/>
                  </a:lnTo>
                  <a:lnTo>
                    <a:pt x="472440" y="373380"/>
                  </a:lnTo>
                  <a:lnTo>
                    <a:pt x="472440" y="400050"/>
                  </a:lnTo>
                  <a:lnTo>
                    <a:pt x="495300" y="403860"/>
                  </a:lnTo>
                  <a:lnTo>
                    <a:pt x="495300" y="434340"/>
                  </a:lnTo>
                  <a:lnTo>
                    <a:pt x="518160" y="434340"/>
                  </a:lnTo>
                  <a:lnTo>
                    <a:pt x="521970" y="464820"/>
                  </a:lnTo>
                  <a:lnTo>
                    <a:pt x="552450" y="472440"/>
                  </a:lnTo>
                  <a:lnTo>
                    <a:pt x="552450" y="495300"/>
                  </a:lnTo>
                  <a:lnTo>
                    <a:pt x="590550" y="495300"/>
                  </a:lnTo>
                  <a:lnTo>
                    <a:pt x="594360" y="521970"/>
                  </a:lnTo>
                  <a:lnTo>
                    <a:pt x="632460" y="521970"/>
                  </a:lnTo>
                  <a:lnTo>
                    <a:pt x="632460" y="548640"/>
                  </a:lnTo>
                  <a:lnTo>
                    <a:pt x="666750" y="548640"/>
                  </a:lnTo>
                  <a:lnTo>
                    <a:pt x="666750" y="571500"/>
                  </a:lnTo>
                  <a:lnTo>
                    <a:pt x="685800" y="571500"/>
                  </a:lnTo>
                  <a:lnTo>
                    <a:pt x="685800" y="598170"/>
                  </a:lnTo>
                  <a:lnTo>
                    <a:pt x="704850" y="601980"/>
                  </a:lnTo>
                  <a:lnTo>
                    <a:pt x="704850" y="636270"/>
                  </a:lnTo>
                  <a:lnTo>
                    <a:pt x="727710" y="640080"/>
                  </a:lnTo>
                  <a:lnTo>
                    <a:pt x="727710" y="674370"/>
                  </a:lnTo>
                  <a:lnTo>
                    <a:pt x="742950" y="674370"/>
                  </a:lnTo>
                  <a:lnTo>
                    <a:pt x="742950" y="708660"/>
                  </a:lnTo>
                  <a:lnTo>
                    <a:pt x="762000" y="708660"/>
                  </a:lnTo>
                  <a:lnTo>
                    <a:pt x="762000" y="739140"/>
                  </a:lnTo>
                  <a:lnTo>
                    <a:pt x="769620" y="739140"/>
                  </a:lnTo>
                  <a:lnTo>
                    <a:pt x="769620" y="788670"/>
                  </a:lnTo>
                  <a:lnTo>
                    <a:pt x="826770" y="796290"/>
                  </a:lnTo>
                  <a:lnTo>
                    <a:pt x="830580" y="922020"/>
                  </a:lnTo>
                  <a:lnTo>
                    <a:pt x="941070" y="925830"/>
                  </a:lnTo>
                  <a:lnTo>
                    <a:pt x="941070" y="1024890"/>
                  </a:lnTo>
                  <a:lnTo>
                    <a:pt x="998220" y="1024890"/>
                  </a:lnTo>
                  <a:lnTo>
                    <a:pt x="994410" y="1074420"/>
                  </a:lnTo>
                  <a:lnTo>
                    <a:pt x="1093470" y="1074420"/>
                  </a:lnTo>
                  <a:lnTo>
                    <a:pt x="1097280" y="1112520"/>
                  </a:lnTo>
                  <a:lnTo>
                    <a:pt x="1177290" y="1112520"/>
                  </a:lnTo>
                  <a:lnTo>
                    <a:pt x="1177290" y="1177290"/>
                  </a:lnTo>
                  <a:lnTo>
                    <a:pt x="1264920" y="1177290"/>
                  </a:lnTo>
                  <a:lnTo>
                    <a:pt x="1268730" y="1215390"/>
                  </a:lnTo>
                  <a:lnTo>
                    <a:pt x="1581150" y="1215390"/>
                  </a:lnTo>
                  <a:lnTo>
                    <a:pt x="1581150" y="1329690"/>
                  </a:lnTo>
                  <a:lnTo>
                    <a:pt x="1623060" y="1329690"/>
                  </a:lnTo>
                  <a:lnTo>
                    <a:pt x="1626870" y="1367790"/>
                  </a:lnTo>
                  <a:lnTo>
                    <a:pt x="1783080" y="1367790"/>
                  </a:lnTo>
                  <a:lnTo>
                    <a:pt x="1783080" y="1504950"/>
                  </a:lnTo>
                  <a:lnTo>
                    <a:pt x="1882140" y="1504950"/>
                  </a:lnTo>
                  <a:lnTo>
                    <a:pt x="1878330" y="1535430"/>
                  </a:lnTo>
                  <a:lnTo>
                    <a:pt x="1924050" y="1535430"/>
                  </a:lnTo>
                  <a:lnTo>
                    <a:pt x="1927860" y="1604010"/>
                  </a:lnTo>
                  <a:lnTo>
                    <a:pt x="2228850" y="1604010"/>
                  </a:lnTo>
                  <a:lnTo>
                    <a:pt x="2232660" y="1664970"/>
                  </a:lnTo>
                  <a:lnTo>
                    <a:pt x="2727960" y="1657350"/>
                  </a:lnTo>
                  <a:lnTo>
                    <a:pt x="2727960" y="1783080"/>
                  </a:lnTo>
                  <a:lnTo>
                    <a:pt x="3215640" y="1783080"/>
                  </a:lnTo>
                  <a:lnTo>
                    <a:pt x="3215640" y="2068830"/>
                  </a:lnTo>
                  <a:lnTo>
                    <a:pt x="3299460" y="2072640"/>
                  </a:lnTo>
                </a:path>
              </a:pathLst>
            </a:custGeom>
            <a:noFill/>
            <a:ln w="28575" cap="flat" cmpd="sng" algn="ctr">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48" name="Freeform 51">
              <a:extLst>
                <a:ext uri="{FF2B5EF4-FFF2-40B4-BE49-F238E27FC236}">
                  <a16:creationId xmlns:a16="http://schemas.microsoft.com/office/drawing/2014/main" id="{87A80A78-1F9B-45C9-A226-66C0F1D90B8D}"/>
                </a:ext>
              </a:extLst>
            </p:cNvPr>
            <p:cNvSpPr/>
            <p:nvPr/>
          </p:nvSpPr>
          <p:spPr bwMode="auto">
            <a:xfrm>
              <a:off x="1088940" y="2102890"/>
              <a:ext cx="3321690" cy="1508575"/>
            </a:xfrm>
            <a:custGeom>
              <a:avLst/>
              <a:gdLst>
                <a:gd name="connsiteX0" fmla="*/ 0 w 3322320"/>
                <a:gd name="connsiteY0" fmla="*/ 3810 h 1508760"/>
                <a:gd name="connsiteX1" fmla="*/ 179070 w 3322320"/>
                <a:gd name="connsiteY1" fmla="*/ 0 h 1508760"/>
                <a:gd name="connsiteX2" fmla="*/ 179070 w 3322320"/>
                <a:gd name="connsiteY2" fmla="*/ 38100 h 1508760"/>
                <a:gd name="connsiteX3" fmla="*/ 247650 w 3322320"/>
                <a:gd name="connsiteY3" fmla="*/ 38100 h 1508760"/>
                <a:gd name="connsiteX4" fmla="*/ 243840 w 3322320"/>
                <a:gd name="connsiteY4" fmla="*/ 57150 h 1508760"/>
                <a:gd name="connsiteX5" fmla="*/ 361950 w 3322320"/>
                <a:gd name="connsiteY5" fmla="*/ 57150 h 1508760"/>
                <a:gd name="connsiteX6" fmla="*/ 361950 w 3322320"/>
                <a:gd name="connsiteY6" fmla="*/ 80010 h 1508760"/>
                <a:gd name="connsiteX7" fmla="*/ 434340 w 3322320"/>
                <a:gd name="connsiteY7" fmla="*/ 80010 h 1508760"/>
                <a:gd name="connsiteX8" fmla="*/ 430530 w 3322320"/>
                <a:gd name="connsiteY8" fmla="*/ 106680 h 1508760"/>
                <a:gd name="connsiteX9" fmla="*/ 502920 w 3322320"/>
                <a:gd name="connsiteY9" fmla="*/ 106680 h 1508760"/>
                <a:gd name="connsiteX10" fmla="*/ 502920 w 3322320"/>
                <a:gd name="connsiteY10" fmla="*/ 121920 h 1508760"/>
                <a:gd name="connsiteX11" fmla="*/ 560070 w 3322320"/>
                <a:gd name="connsiteY11" fmla="*/ 121920 h 1508760"/>
                <a:gd name="connsiteX12" fmla="*/ 560070 w 3322320"/>
                <a:gd name="connsiteY12" fmla="*/ 148590 h 1508760"/>
                <a:gd name="connsiteX13" fmla="*/ 601980 w 3322320"/>
                <a:gd name="connsiteY13" fmla="*/ 148590 h 1508760"/>
                <a:gd name="connsiteX14" fmla="*/ 601980 w 3322320"/>
                <a:gd name="connsiteY14" fmla="*/ 171450 h 1508760"/>
                <a:gd name="connsiteX15" fmla="*/ 659130 w 3322320"/>
                <a:gd name="connsiteY15" fmla="*/ 167640 h 1508760"/>
                <a:gd name="connsiteX16" fmla="*/ 678180 w 3322320"/>
                <a:gd name="connsiteY16" fmla="*/ 198120 h 1508760"/>
                <a:gd name="connsiteX17" fmla="*/ 708660 w 3322320"/>
                <a:gd name="connsiteY17" fmla="*/ 198120 h 1508760"/>
                <a:gd name="connsiteX18" fmla="*/ 708660 w 3322320"/>
                <a:gd name="connsiteY18" fmla="*/ 228600 h 1508760"/>
                <a:gd name="connsiteX19" fmla="*/ 781050 w 3322320"/>
                <a:gd name="connsiteY19" fmla="*/ 224790 h 1508760"/>
                <a:gd name="connsiteX20" fmla="*/ 781050 w 3322320"/>
                <a:gd name="connsiteY20" fmla="*/ 247650 h 1508760"/>
                <a:gd name="connsiteX21" fmla="*/ 834390 w 3322320"/>
                <a:gd name="connsiteY21" fmla="*/ 247650 h 1508760"/>
                <a:gd name="connsiteX22" fmla="*/ 834390 w 3322320"/>
                <a:gd name="connsiteY22" fmla="*/ 270510 h 1508760"/>
                <a:gd name="connsiteX23" fmla="*/ 906780 w 3322320"/>
                <a:gd name="connsiteY23" fmla="*/ 274320 h 1508760"/>
                <a:gd name="connsiteX24" fmla="*/ 910590 w 3322320"/>
                <a:gd name="connsiteY24" fmla="*/ 304800 h 1508760"/>
                <a:gd name="connsiteX25" fmla="*/ 1002030 w 3322320"/>
                <a:gd name="connsiteY25" fmla="*/ 304800 h 1508760"/>
                <a:gd name="connsiteX26" fmla="*/ 1002030 w 3322320"/>
                <a:gd name="connsiteY26" fmla="*/ 327660 h 1508760"/>
                <a:gd name="connsiteX27" fmla="*/ 1093470 w 3322320"/>
                <a:gd name="connsiteY27" fmla="*/ 331470 h 1508760"/>
                <a:gd name="connsiteX28" fmla="*/ 1093470 w 3322320"/>
                <a:gd name="connsiteY28" fmla="*/ 346710 h 1508760"/>
                <a:gd name="connsiteX29" fmla="*/ 1150620 w 3322320"/>
                <a:gd name="connsiteY29" fmla="*/ 346710 h 1508760"/>
                <a:gd name="connsiteX30" fmla="*/ 1154430 w 3322320"/>
                <a:gd name="connsiteY30" fmla="*/ 377190 h 1508760"/>
                <a:gd name="connsiteX31" fmla="*/ 1223010 w 3322320"/>
                <a:gd name="connsiteY31" fmla="*/ 381000 h 1508760"/>
                <a:gd name="connsiteX32" fmla="*/ 1223010 w 3322320"/>
                <a:gd name="connsiteY32" fmla="*/ 396240 h 1508760"/>
                <a:gd name="connsiteX33" fmla="*/ 1272540 w 3322320"/>
                <a:gd name="connsiteY33" fmla="*/ 396240 h 1508760"/>
                <a:gd name="connsiteX34" fmla="*/ 1268730 w 3322320"/>
                <a:gd name="connsiteY34" fmla="*/ 415290 h 1508760"/>
                <a:gd name="connsiteX35" fmla="*/ 1386840 w 3322320"/>
                <a:gd name="connsiteY35" fmla="*/ 415290 h 1508760"/>
                <a:gd name="connsiteX36" fmla="*/ 1390650 w 3322320"/>
                <a:gd name="connsiteY36" fmla="*/ 449580 h 1508760"/>
                <a:gd name="connsiteX37" fmla="*/ 1451610 w 3322320"/>
                <a:gd name="connsiteY37" fmla="*/ 449580 h 1508760"/>
                <a:gd name="connsiteX38" fmla="*/ 1455420 w 3322320"/>
                <a:gd name="connsiteY38" fmla="*/ 480060 h 1508760"/>
                <a:gd name="connsiteX39" fmla="*/ 1497330 w 3322320"/>
                <a:gd name="connsiteY39" fmla="*/ 480060 h 1508760"/>
                <a:gd name="connsiteX40" fmla="*/ 1493520 w 3322320"/>
                <a:gd name="connsiteY40" fmla="*/ 502920 h 1508760"/>
                <a:gd name="connsiteX41" fmla="*/ 1535430 w 3322320"/>
                <a:gd name="connsiteY41" fmla="*/ 502920 h 1508760"/>
                <a:gd name="connsiteX42" fmla="*/ 1535430 w 3322320"/>
                <a:gd name="connsiteY42" fmla="*/ 502920 h 1508760"/>
                <a:gd name="connsiteX43" fmla="*/ 1524000 w 3322320"/>
                <a:gd name="connsiteY43" fmla="*/ 537210 h 1508760"/>
                <a:gd name="connsiteX44" fmla="*/ 1695450 w 3322320"/>
                <a:gd name="connsiteY44" fmla="*/ 537210 h 1508760"/>
                <a:gd name="connsiteX45" fmla="*/ 1699260 w 3322320"/>
                <a:gd name="connsiteY45" fmla="*/ 594360 h 1508760"/>
                <a:gd name="connsiteX46" fmla="*/ 1809750 w 3322320"/>
                <a:gd name="connsiteY46" fmla="*/ 594360 h 1508760"/>
                <a:gd name="connsiteX47" fmla="*/ 1821180 w 3322320"/>
                <a:gd name="connsiteY47" fmla="*/ 621030 h 1508760"/>
                <a:gd name="connsiteX48" fmla="*/ 1885950 w 3322320"/>
                <a:gd name="connsiteY48" fmla="*/ 621030 h 1508760"/>
                <a:gd name="connsiteX49" fmla="*/ 1885950 w 3322320"/>
                <a:gd name="connsiteY49" fmla="*/ 647700 h 1508760"/>
                <a:gd name="connsiteX50" fmla="*/ 1927860 w 3322320"/>
                <a:gd name="connsiteY50" fmla="*/ 647700 h 1508760"/>
                <a:gd name="connsiteX51" fmla="*/ 1927860 w 3322320"/>
                <a:gd name="connsiteY51" fmla="*/ 681990 h 1508760"/>
                <a:gd name="connsiteX52" fmla="*/ 1973580 w 3322320"/>
                <a:gd name="connsiteY52" fmla="*/ 681990 h 1508760"/>
                <a:gd name="connsiteX53" fmla="*/ 1973580 w 3322320"/>
                <a:gd name="connsiteY53" fmla="*/ 712470 h 1508760"/>
                <a:gd name="connsiteX54" fmla="*/ 2045970 w 3322320"/>
                <a:gd name="connsiteY54" fmla="*/ 712470 h 1508760"/>
                <a:gd name="connsiteX55" fmla="*/ 2049780 w 3322320"/>
                <a:gd name="connsiteY55" fmla="*/ 742950 h 1508760"/>
                <a:gd name="connsiteX56" fmla="*/ 2175510 w 3322320"/>
                <a:gd name="connsiteY56" fmla="*/ 742950 h 1508760"/>
                <a:gd name="connsiteX57" fmla="*/ 2175510 w 3322320"/>
                <a:gd name="connsiteY57" fmla="*/ 769620 h 1508760"/>
                <a:gd name="connsiteX58" fmla="*/ 2377440 w 3322320"/>
                <a:gd name="connsiteY58" fmla="*/ 781050 h 1508760"/>
                <a:gd name="connsiteX59" fmla="*/ 2373630 w 3322320"/>
                <a:gd name="connsiteY59" fmla="*/ 803910 h 1508760"/>
                <a:gd name="connsiteX60" fmla="*/ 2491740 w 3322320"/>
                <a:gd name="connsiteY60" fmla="*/ 803910 h 1508760"/>
                <a:gd name="connsiteX61" fmla="*/ 2491740 w 3322320"/>
                <a:gd name="connsiteY61" fmla="*/ 842010 h 1508760"/>
                <a:gd name="connsiteX62" fmla="*/ 2586990 w 3322320"/>
                <a:gd name="connsiteY62" fmla="*/ 842010 h 1508760"/>
                <a:gd name="connsiteX63" fmla="*/ 2594610 w 3322320"/>
                <a:gd name="connsiteY63" fmla="*/ 876300 h 1508760"/>
                <a:gd name="connsiteX64" fmla="*/ 2617470 w 3322320"/>
                <a:gd name="connsiteY64" fmla="*/ 876300 h 1508760"/>
                <a:gd name="connsiteX65" fmla="*/ 2621280 w 3322320"/>
                <a:gd name="connsiteY65" fmla="*/ 910590 h 1508760"/>
                <a:gd name="connsiteX66" fmla="*/ 2689860 w 3322320"/>
                <a:gd name="connsiteY66" fmla="*/ 906780 h 1508760"/>
                <a:gd name="connsiteX67" fmla="*/ 2686050 w 3322320"/>
                <a:gd name="connsiteY67" fmla="*/ 952500 h 1508760"/>
                <a:gd name="connsiteX68" fmla="*/ 2750820 w 3322320"/>
                <a:gd name="connsiteY68" fmla="*/ 948690 h 1508760"/>
                <a:gd name="connsiteX69" fmla="*/ 2754630 w 3322320"/>
                <a:gd name="connsiteY69" fmla="*/ 979170 h 1508760"/>
                <a:gd name="connsiteX70" fmla="*/ 2792730 w 3322320"/>
                <a:gd name="connsiteY70" fmla="*/ 982980 h 1508760"/>
                <a:gd name="connsiteX71" fmla="*/ 2792730 w 3322320"/>
                <a:gd name="connsiteY71" fmla="*/ 1024890 h 1508760"/>
                <a:gd name="connsiteX72" fmla="*/ 2838450 w 3322320"/>
                <a:gd name="connsiteY72" fmla="*/ 1024890 h 1508760"/>
                <a:gd name="connsiteX73" fmla="*/ 2838450 w 3322320"/>
                <a:gd name="connsiteY73" fmla="*/ 1062990 h 1508760"/>
                <a:gd name="connsiteX74" fmla="*/ 2884170 w 3322320"/>
                <a:gd name="connsiteY74" fmla="*/ 1062990 h 1508760"/>
                <a:gd name="connsiteX75" fmla="*/ 2887980 w 3322320"/>
                <a:gd name="connsiteY75" fmla="*/ 1184910 h 1508760"/>
                <a:gd name="connsiteX76" fmla="*/ 2922270 w 3322320"/>
                <a:gd name="connsiteY76" fmla="*/ 1184910 h 1508760"/>
                <a:gd name="connsiteX77" fmla="*/ 2922270 w 3322320"/>
                <a:gd name="connsiteY77" fmla="*/ 1249680 h 1508760"/>
                <a:gd name="connsiteX78" fmla="*/ 2998470 w 3322320"/>
                <a:gd name="connsiteY78" fmla="*/ 1249680 h 1508760"/>
                <a:gd name="connsiteX79" fmla="*/ 3002280 w 3322320"/>
                <a:gd name="connsiteY79" fmla="*/ 1283970 h 1508760"/>
                <a:gd name="connsiteX80" fmla="*/ 3044190 w 3322320"/>
                <a:gd name="connsiteY80" fmla="*/ 1283970 h 1508760"/>
                <a:gd name="connsiteX81" fmla="*/ 3040380 w 3322320"/>
                <a:gd name="connsiteY81" fmla="*/ 1333500 h 1508760"/>
                <a:gd name="connsiteX82" fmla="*/ 3116580 w 3322320"/>
                <a:gd name="connsiteY82" fmla="*/ 1337310 h 1508760"/>
                <a:gd name="connsiteX83" fmla="*/ 3112770 w 3322320"/>
                <a:gd name="connsiteY83" fmla="*/ 1375410 h 1508760"/>
                <a:gd name="connsiteX84" fmla="*/ 3192780 w 3322320"/>
                <a:gd name="connsiteY84" fmla="*/ 1379220 h 1508760"/>
                <a:gd name="connsiteX85" fmla="*/ 3196590 w 3322320"/>
                <a:gd name="connsiteY85" fmla="*/ 1428750 h 1508760"/>
                <a:gd name="connsiteX86" fmla="*/ 3318510 w 3322320"/>
                <a:gd name="connsiteY86" fmla="*/ 1428750 h 1508760"/>
                <a:gd name="connsiteX87" fmla="*/ 3322320 w 3322320"/>
                <a:gd name="connsiteY87" fmla="*/ 1508760 h 150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322320" h="1508760">
                  <a:moveTo>
                    <a:pt x="0" y="3810"/>
                  </a:moveTo>
                  <a:lnTo>
                    <a:pt x="179070" y="0"/>
                  </a:lnTo>
                  <a:lnTo>
                    <a:pt x="179070" y="38100"/>
                  </a:lnTo>
                  <a:lnTo>
                    <a:pt x="247650" y="38100"/>
                  </a:lnTo>
                  <a:lnTo>
                    <a:pt x="243840" y="57150"/>
                  </a:lnTo>
                  <a:lnTo>
                    <a:pt x="361950" y="57150"/>
                  </a:lnTo>
                  <a:lnTo>
                    <a:pt x="361950" y="80010"/>
                  </a:lnTo>
                  <a:lnTo>
                    <a:pt x="434340" y="80010"/>
                  </a:lnTo>
                  <a:lnTo>
                    <a:pt x="430530" y="106680"/>
                  </a:lnTo>
                  <a:lnTo>
                    <a:pt x="502920" y="106680"/>
                  </a:lnTo>
                  <a:lnTo>
                    <a:pt x="502920" y="121920"/>
                  </a:lnTo>
                  <a:lnTo>
                    <a:pt x="560070" y="121920"/>
                  </a:lnTo>
                  <a:lnTo>
                    <a:pt x="560070" y="148590"/>
                  </a:lnTo>
                  <a:lnTo>
                    <a:pt x="601980" y="148590"/>
                  </a:lnTo>
                  <a:lnTo>
                    <a:pt x="601980" y="171450"/>
                  </a:lnTo>
                  <a:lnTo>
                    <a:pt x="659130" y="167640"/>
                  </a:lnTo>
                  <a:lnTo>
                    <a:pt x="678180" y="198120"/>
                  </a:lnTo>
                  <a:lnTo>
                    <a:pt x="708660" y="198120"/>
                  </a:lnTo>
                  <a:lnTo>
                    <a:pt x="708660" y="228600"/>
                  </a:lnTo>
                  <a:lnTo>
                    <a:pt x="781050" y="224790"/>
                  </a:lnTo>
                  <a:lnTo>
                    <a:pt x="781050" y="247650"/>
                  </a:lnTo>
                  <a:lnTo>
                    <a:pt x="834390" y="247650"/>
                  </a:lnTo>
                  <a:lnTo>
                    <a:pt x="834390" y="270510"/>
                  </a:lnTo>
                  <a:lnTo>
                    <a:pt x="906780" y="274320"/>
                  </a:lnTo>
                  <a:lnTo>
                    <a:pt x="910590" y="304800"/>
                  </a:lnTo>
                  <a:lnTo>
                    <a:pt x="1002030" y="304800"/>
                  </a:lnTo>
                  <a:lnTo>
                    <a:pt x="1002030" y="327660"/>
                  </a:lnTo>
                  <a:lnTo>
                    <a:pt x="1093470" y="331470"/>
                  </a:lnTo>
                  <a:lnTo>
                    <a:pt x="1093470" y="346710"/>
                  </a:lnTo>
                  <a:lnTo>
                    <a:pt x="1150620" y="346710"/>
                  </a:lnTo>
                  <a:lnTo>
                    <a:pt x="1154430" y="377190"/>
                  </a:lnTo>
                  <a:lnTo>
                    <a:pt x="1223010" y="381000"/>
                  </a:lnTo>
                  <a:lnTo>
                    <a:pt x="1223010" y="396240"/>
                  </a:lnTo>
                  <a:lnTo>
                    <a:pt x="1272540" y="396240"/>
                  </a:lnTo>
                  <a:lnTo>
                    <a:pt x="1268730" y="415290"/>
                  </a:lnTo>
                  <a:lnTo>
                    <a:pt x="1386840" y="415290"/>
                  </a:lnTo>
                  <a:lnTo>
                    <a:pt x="1390650" y="449580"/>
                  </a:lnTo>
                  <a:lnTo>
                    <a:pt x="1451610" y="449580"/>
                  </a:lnTo>
                  <a:lnTo>
                    <a:pt x="1455420" y="480060"/>
                  </a:lnTo>
                  <a:lnTo>
                    <a:pt x="1497330" y="480060"/>
                  </a:lnTo>
                  <a:lnTo>
                    <a:pt x="1493520" y="502920"/>
                  </a:lnTo>
                  <a:lnTo>
                    <a:pt x="1535430" y="502920"/>
                  </a:lnTo>
                  <a:lnTo>
                    <a:pt x="1535430" y="502920"/>
                  </a:lnTo>
                  <a:lnTo>
                    <a:pt x="1524000" y="537210"/>
                  </a:lnTo>
                  <a:lnTo>
                    <a:pt x="1695450" y="537210"/>
                  </a:lnTo>
                  <a:lnTo>
                    <a:pt x="1699260" y="594360"/>
                  </a:lnTo>
                  <a:lnTo>
                    <a:pt x="1809750" y="594360"/>
                  </a:lnTo>
                  <a:lnTo>
                    <a:pt x="1821180" y="621030"/>
                  </a:lnTo>
                  <a:lnTo>
                    <a:pt x="1885950" y="621030"/>
                  </a:lnTo>
                  <a:lnTo>
                    <a:pt x="1885950" y="647700"/>
                  </a:lnTo>
                  <a:lnTo>
                    <a:pt x="1927860" y="647700"/>
                  </a:lnTo>
                  <a:lnTo>
                    <a:pt x="1927860" y="681990"/>
                  </a:lnTo>
                  <a:lnTo>
                    <a:pt x="1973580" y="681990"/>
                  </a:lnTo>
                  <a:lnTo>
                    <a:pt x="1973580" y="712470"/>
                  </a:lnTo>
                  <a:lnTo>
                    <a:pt x="2045970" y="712470"/>
                  </a:lnTo>
                  <a:lnTo>
                    <a:pt x="2049780" y="742950"/>
                  </a:lnTo>
                  <a:lnTo>
                    <a:pt x="2175510" y="742950"/>
                  </a:lnTo>
                  <a:lnTo>
                    <a:pt x="2175510" y="769620"/>
                  </a:lnTo>
                  <a:lnTo>
                    <a:pt x="2377440" y="781050"/>
                  </a:lnTo>
                  <a:lnTo>
                    <a:pt x="2373630" y="803910"/>
                  </a:lnTo>
                  <a:lnTo>
                    <a:pt x="2491740" y="803910"/>
                  </a:lnTo>
                  <a:lnTo>
                    <a:pt x="2491740" y="842010"/>
                  </a:lnTo>
                  <a:lnTo>
                    <a:pt x="2586990" y="842010"/>
                  </a:lnTo>
                  <a:lnTo>
                    <a:pt x="2594610" y="876300"/>
                  </a:lnTo>
                  <a:lnTo>
                    <a:pt x="2617470" y="876300"/>
                  </a:lnTo>
                  <a:lnTo>
                    <a:pt x="2621280" y="910590"/>
                  </a:lnTo>
                  <a:lnTo>
                    <a:pt x="2689860" y="906780"/>
                  </a:lnTo>
                  <a:lnTo>
                    <a:pt x="2686050" y="952500"/>
                  </a:lnTo>
                  <a:lnTo>
                    <a:pt x="2750820" y="948690"/>
                  </a:lnTo>
                  <a:lnTo>
                    <a:pt x="2754630" y="979170"/>
                  </a:lnTo>
                  <a:lnTo>
                    <a:pt x="2792730" y="982980"/>
                  </a:lnTo>
                  <a:lnTo>
                    <a:pt x="2792730" y="1024890"/>
                  </a:lnTo>
                  <a:lnTo>
                    <a:pt x="2838450" y="1024890"/>
                  </a:lnTo>
                  <a:lnTo>
                    <a:pt x="2838450" y="1062990"/>
                  </a:lnTo>
                  <a:lnTo>
                    <a:pt x="2884170" y="1062990"/>
                  </a:lnTo>
                  <a:lnTo>
                    <a:pt x="2887980" y="1184910"/>
                  </a:lnTo>
                  <a:lnTo>
                    <a:pt x="2922270" y="1184910"/>
                  </a:lnTo>
                  <a:lnTo>
                    <a:pt x="2922270" y="1249680"/>
                  </a:lnTo>
                  <a:lnTo>
                    <a:pt x="2998470" y="1249680"/>
                  </a:lnTo>
                  <a:lnTo>
                    <a:pt x="3002280" y="1283970"/>
                  </a:lnTo>
                  <a:lnTo>
                    <a:pt x="3044190" y="1283970"/>
                  </a:lnTo>
                  <a:lnTo>
                    <a:pt x="3040380" y="1333500"/>
                  </a:lnTo>
                  <a:lnTo>
                    <a:pt x="3116580" y="1337310"/>
                  </a:lnTo>
                  <a:lnTo>
                    <a:pt x="3112770" y="1375410"/>
                  </a:lnTo>
                  <a:lnTo>
                    <a:pt x="3192780" y="1379220"/>
                  </a:lnTo>
                  <a:lnTo>
                    <a:pt x="3196590" y="1428750"/>
                  </a:lnTo>
                  <a:lnTo>
                    <a:pt x="3318510" y="1428750"/>
                  </a:lnTo>
                  <a:lnTo>
                    <a:pt x="3322320" y="1508760"/>
                  </a:lnTo>
                </a:path>
              </a:pathLst>
            </a:custGeom>
            <a:noFill/>
            <a:ln w="28575" cap="flat" cmpd="sng" algn="ctr">
              <a:solidFill>
                <a:schemeClr val="accent6"/>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dirty="0">
                <a:solidFill>
                  <a:srgbClr val="CDCDCF">
                    <a:lumMod val="10000"/>
                  </a:srgbClr>
                </a:solidFill>
              </a:endParaRPr>
            </a:p>
          </p:txBody>
        </p:sp>
        <p:sp>
          <p:nvSpPr>
            <p:cNvPr id="49" name="TextBox 52">
              <a:extLst>
                <a:ext uri="{FF2B5EF4-FFF2-40B4-BE49-F238E27FC236}">
                  <a16:creationId xmlns:a16="http://schemas.microsoft.com/office/drawing/2014/main" id="{9B14036B-83B6-4AFB-BC88-33583BCBFB29}"/>
                </a:ext>
              </a:extLst>
            </p:cNvPr>
            <p:cNvSpPr txBox="1">
              <a:spLocks noChangeArrowheads="1"/>
            </p:cNvSpPr>
            <p:nvPr/>
          </p:nvSpPr>
          <p:spPr bwMode="auto">
            <a:xfrm>
              <a:off x="2041974" y="2002694"/>
              <a:ext cx="445806" cy="20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3"/>
                  </a:solidFill>
                  <a:latin typeface="Calibri" panose="020F0502020204030204" pitchFamily="34" charset="0"/>
                </a:rPr>
                <a:t>98%</a:t>
              </a:r>
            </a:p>
          </p:txBody>
        </p:sp>
        <p:sp>
          <p:nvSpPr>
            <p:cNvPr id="50" name="TextBox 53">
              <a:extLst>
                <a:ext uri="{FF2B5EF4-FFF2-40B4-BE49-F238E27FC236}">
                  <a16:creationId xmlns:a16="http://schemas.microsoft.com/office/drawing/2014/main" id="{F1D7AA7A-9055-45CB-8B2E-05A2FFF1D67F}"/>
                </a:ext>
              </a:extLst>
            </p:cNvPr>
            <p:cNvSpPr txBox="1">
              <a:spLocks noChangeArrowheads="1"/>
            </p:cNvSpPr>
            <p:nvPr/>
          </p:nvSpPr>
          <p:spPr bwMode="auto">
            <a:xfrm>
              <a:off x="2041974" y="2159286"/>
              <a:ext cx="445806" cy="20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2"/>
                  </a:solidFill>
                  <a:latin typeface="Calibri" panose="020F0502020204030204" pitchFamily="34" charset="0"/>
                </a:rPr>
                <a:t>94%</a:t>
              </a:r>
            </a:p>
          </p:txBody>
        </p:sp>
        <p:sp>
          <p:nvSpPr>
            <p:cNvPr id="51" name="TextBox 54">
              <a:extLst>
                <a:ext uri="{FF2B5EF4-FFF2-40B4-BE49-F238E27FC236}">
                  <a16:creationId xmlns:a16="http://schemas.microsoft.com/office/drawing/2014/main" id="{0DA755D2-71FF-47C1-9055-99B70B8BFD81}"/>
                </a:ext>
              </a:extLst>
            </p:cNvPr>
            <p:cNvSpPr txBox="1">
              <a:spLocks noChangeArrowheads="1"/>
            </p:cNvSpPr>
            <p:nvPr/>
          </p:nvSpPr>
          <p:spPr bwMode="auto">
            <a:xfrm>
              <a:off x="2041974" y="2463257"/>
              <a:ext cx="445806" cy="20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6"/>
                  </a:solidFill>
                  <a:latin typeface="Calibri" panose="020F0502020204030204" pitchFamily="34" charset="0"/>
                </a:rPr>
                <a:t>88%</a:t>
              </a:r>
            </a:p>
          </p:txBody>
        </p:sp>
        <p:sp>
          <p:nvSpPr>
            <p:cNvPr id="52" name="TextBox 55">
              <a:extLst>
                <a:ext uri="{FF2B5EF4-FFF2-40B4-BE49-F238E27FC236}">
                  <a16:creationId xmlns:a16="http://schemas.microsoft.com/office/drawing/2014/main" id="{A3C4916C-D1C6-4B2B-9E64-2E46F6EEFE66}"/>
                </a:ext>
              </a:extLst>
            </p:cNvPr>
            <p:cNvSpPr txBox="1">
              <a:spLocks noChangeArrowheads="1"/>
            </p:cNvSpPr>
            <p:nvPr/>
          </p:nvSpPr>
          <p:spPr bwMode="auto">
            <a:xfrm>
              <a:off x="2041974" y="3274999"/>
              <a:ext cx="445806" cy="20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1"/>
                  </a:solidFill>
                  <a:latin typeface="Calibri" panose="020F0502020204030204" pitchFamily="34" charset="0"/>
                </a:rPr>
                <a:t>68%</a:t>
              </a:r>
            </a:p>
          </p:txBody>
        </p:sp>
        <p:sp>
          <p:nvSpPr>
            <p:cNvPr id="53" name="TextBox 56">
              <a:extLst>
                <a:ext uri="{FF2B5EF4-FFF2-40B4-BE49-F238E27FC236}">
                  <a16:creationId xmlns:a16="http://schemas.microsoft.com/office/drawing/2014/main" id="{5285EE59-3DCD-456F-B6D6-2A3040D61211}"/>
                </a:ext>
              </a:extLst>
            </p:cNvPr>
            <p:cNvSpPr txBox="1">
              <a:spLocks noChangeArrowheads="1"/>
            </p:cNvSpPr>
            <p:nvPr/>
          </p:nvSpPr>
          <p:spPr bwMode="auto">
            <a:xfrm>
              <a:off x="2647086" y="2169648"/>
              <a:ext cx="607288" cy="20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i="1" dirty="0">
                  <a:solidFill>
                    <a:srgbClr val="141415"/>
                  </a:solidFill>
                  <a:latin typeface="Calibri" panose="020F0502020204030204" pitchFamily="34" charset="0"/>
                </a:rPr>
                <a:t>P</a:t>
              </a:r>
              <a:r>
                <a:rPr lang="en-US" altLang="en-US" sz="1400" b="0" dirty="0">
                  <a:solidFill>
                    <a:srgbClr val="141415"/>
                  </a:solidFill>
                  <a:latin typeface="Calibri" panose="020F0502020204030204" pitchFamily="34" charset="0"/>
                </a:rPr>
                <a:t> = .24</a:t>
              </a:r>
            </a:p>
          </p:txBody>
        </p:sp>
        <p:sp>
          <p:nvSpPr>
            <p:cNvPr id="54" name="TextBox 57">
              <a:extLst>
                <a:ext uri="{FF2B5EF4-FFF2-40B4-BE49-F238E27FC236}">
                  <a16:creationId xmlns:a16="http://schemas.microsoft.com/office/drawing/2014/main" id="{FCCA6E21-7E52-4024-8B4D-AB5B83626F1B}"/>
                </a:ext>
              </a:extLst>
            </p:cNvPr>
            <p:cNvSpPr txBox="1">
              <a:spLocks noChangeArrowheads="1"/>
            </p:cNvSpPr>
            <p:nvPr/>
          </p:nvSpPr>
          <p:spPr bwMode="auto">
            <a:xfrm>
              <a:off x="2612542" y="2814436"/>
              <a:ext cx="771653" cy="20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i="1" dirty="0">
                  <a:solidFill>
                    <a:srgbClr val="141415"/>
                  </a:solidFill>
                  <a:latin typeface="Calibri" panose="020F0502020204030204" pitchFamily="34" charset="0"/>
                </a:rPr>
                <a:t>P</a:t>
              </a:r>
              <a:r>
                <a:rPr lang="en-US" altLang="en-US" sz="1400" b="0" dirty="0">
                  <a:solidFill>
                    <a:srgbClr val="141415"/>
                  </a:solidFill>
                  <a:latin typeface="Calibri" panose="020F0502020204030204" pitchFamily="34" charset="0"/>
                </a:rPr>
                <a:t> = .0001</a:t>
              </a:r>
            </a:p>
          </p:txBody>
        </p:sp>
        <p:sp>
          <p:nvSpPr>
            <p:cNvPr id="55" name="Right Brace 54">
              <a:extLst>
                <a:ext uri="{FF2B5EF4-FFF2-40B4-BE49-F238E27FC236}">
                  <a16:creationId xmlns:a16="http://schemas.microsoft.com/office/drawing/2014/main" id="{E03E7C5E-87BD-4628-9F23-7B419928653B}"/>
                </a:ext>
              </a:extLst>
            </p:cNvPr>
            <p:cNvSpPr/>
            <p:nvPr/>
          </p:nvSpPr>
          <p:spPr bwMode="auto">
            <a:xfrm>
              <a:off x="2571731" y="2125922"/>
              <a:ext cx="72650" cy="239530"/>
            </a:xfrm>
            <a:prstGeom prst="rightBrace">
              <a:avLst/>
            </a:prstGeom>
            <a:noFill/>
            <a:ln w="19050" cap="flat" cmpd="sng" algn="ctr">
              <a:solidFill>
                <a:schemeClr val="bg2">
                  <a:lumMod val="10000"/>
                </a:schemeClr>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sz="1200" dirty="0">
                <a:solidFill>
                  <a:srgbClr val="FFFFFF"/>
                </a:solidFill>
              </a:endParaRPr>
            </a:p>
          </p:txBody>
        </p:sp>
        <p:sp>
          <p:nvSpPr>
            <p:cNvPr id="56" name="Right Brace 55">
              <a:extLst>
                <a:ext uri="{FF2B5EF4-FFF2-40B4-BE49-F238E27FC236}">
                  <a16:creationId xmlns:a16="http://schemas.microsoft.com/office/drawing/2014/main" id="{281B2D77-B84A-4796-A457-ADEADF906945}"/>
                </a:ext>
              </a:extLst>
            </p:cNvPr>
            <p:cNvSpPr/>
            <p:nvPr/>
          </p:nvSpPr>
          <p:spPr bwMode="auto">
            <a:xfrm>
              <a:off x="2552675" y="2515158"/>
              <a:ext cx="110762" cy="860233"/>
            </a:xfrm>
            <a:prstGeom prst="rightBrace">
              <a:avLst/>
            </a:prstGeom>
            <a:noFill/>
            <a:ln w="19050" cap="flat" cmpd="sng" algn="ctr">
              <a:solidFill>
                <a:schemeClr val="bg2">
                  <a:lumMod val="10000"/>
                </a:schemeClr>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sz="1200" dirty="0">
                <a:solidFill>
                  <a:srgbClr val="FFFFFF"/>
                </a:solidFill>
              </a:endParaRPr>
            </a:p>
          </p:txBody>
        </p:sp>
      </p:grpSp>
      <p:sp>
        <p:nvSpPr>
          <p:cNvPr id="64" name="TextBox 63">
            <a:extLst>
              <a:ext uri="{FF2B5EF4-FFF2-40B4-BE49-F238E27FC236}">
                <a16:creationId xmlns:a16="http://schemas.microsoft.com/office/drawing/2014/main" id="{178E27B5-20DD-4547-84EE-17A3056E35DB}"/>
              </a:ext>
            </a:extLst>
          </p:cNvPr>
          <p:cNvSpPr txBox="1"/>
          <p:nvPr/>
        </p:nvSpPr>
        <p:spPr>
          <a:xfrm>
            <a:off x="4799334" y="2277609"/>
            <a:ext cx="1298753" cy="307777"/>
          </a:xfrm>
          <a:prstGeom prst="rect">
            <a:avLst/>
          </a:prstGeom>
          <a:noFill/>
        </p:spPr>
        <p:txBody>
          <a:bodyPr wrap="none" rtlCol="0">
            <a:spAutoFit/>
          </a:bodyPr>
          <a:lstStyle/>
          <a:p>
            <a:r>
              <a:rPr lang="en-US" altLang="en-US" sz="1400" dirty="0" err="1">
                <a:solidFill>
                  <a:schemeClr val="accent3"/>
                </a:solidFill>
                <a:latin typeface="Calibri" panose="020F0502020204030204" pitchFamily="34" charset="0"/>
                <a:cs typeface="Calibri" panose="020F0502020204030204" pitchFamily="34" charset="0"/>
              </a:rPr>
              <a:t>pCR</a:t>
            </a:r>
            <a:r>
              <a:rPr lang="en-US" altLang="en-US" sz="1400" dirty="0">
                <a:solidFill>
                  <a:schemeClr val="accent3"/>
                </a:solidFill>
                <a:latin typeface="Calibri" panose="020F0502020204030204" pitchFamily="34" charset="0"/>
                <a:cs typeface="Calibri" panose="020F0502020204030204" pitchFamily="34" charset="0"/>
              </a:rPr>
              <a:t>/non-TNBC</a:t>
            </a:r>
            <a:endParaRPr lang="en-US" sz="1400" dirty="0">
              <a:solidFill>
                <a:schemeClr val="accent3"/>
              </a:solidFill>
              <a:latin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407FF3AF-7974-4CDA-BC8D-FC9DC8EFA987}"/>
              </a:ext>
            </a:extLst>
          </p:cNvPr>
          <p:cNvSpPr txBox="1"/>
          <p:nvPr/>
        </p:nvSpPr>
        <p:spPr>
          <a:xfrm>
            <a:off x="4523630" y="2532778"/>
            <a:ext cx="955711" cy="307777"/>
          </a:xfrm>
          <a:prstGeom prst="rect">
            <a:avLst/>
          </a:prstGeom>
          <a:noFill/>
        </p:spPr>
        <p:txBody>
          <a:bodyPr wrap="none" rtlCol="0">
            <a:spAutoFit/>
          </a:bodyPr>
          <a:lstStyle/>
          <a:p>
            <a:r>
              <a:rPr lang="en-US" altLang="en-US" sz="1400" dirty="0" err="1">
                <a:solidFill>
                  <a:schemeClr val="accent2"/>
                </a:solidFill>
                <a:latin typeface="Calibri" panose="020F0502020204030204" pitchFamily="34" charset="0"/>
                <a:cs typeface="Calibri" panose="020F0502020204030204" pitchFamily="34" charset="0"/>
              </a:rPr>
              <a:t>pCR</a:t>
            </a:r>
            <a:r>
              <a:rPr lang="en-US" altLang="en-US" sz="1400" dirty="0">
                <a:solidFill>
                  <a:schemeClr val="accent2"/>
                </a:solidFill>
                <a:latin typeface="Calibri" panose="020F0502020204030204" pitchFamily="34" charset="0"/>
                <a:cs typeface="Calibri" panose="020F0502020204030204" pitchFamily="34" charset="0"/>
              </a:rPr>
              <a:t>/TNBC</a:t>
            </a:r>
            <a:endParaRPr lang="en-US" sz="1400" dirty="0">
              <a:solidFill>
                <a:schemeClr val="accent2"/>
              </a:solidFill>
              <a:latin typeface="Calibri" panose="020F0502020204030204" pitchFamily="34" charset="0"/>
              <a:cs typeface="Calibri" panose="020F0502020204030204" pitchFamily="34" charset="0"/>
            </a:endParaRPr>
          </a:p>
        </p:txBody>
      </p:sp>
      <p:sp>
        <p:nvSpPr>
          <p:cNvPr id="66" name="TextBox 65">
            <a:extLst>
              <a:ext uri="{FF2B5EF4-FFF2-40B4-BE49-F238E27FC236}">
                <a16:creationId xmlns:a16="http://schemas.microsoft.com/office/drawing/2014/main" id="{A34EDFB0-D5B4-43DE-96B8-154C8952AB17}"/>
              </a:ext>
            </a:extLst>
          </p:cNvPr>
          <p:cNvSpPr txBox="1"/>
          <p:nvPr/>
        </p:nvSpPr>
        <p:spPr>
          <a:xfrm>
            <a:off x="4906568" y="4305500"/>
            <a:ext cx="1221809" cy="307777"/>
          </a:xfrm>
          <a:prstGeom prst="rect">
            <a:avLst/>
          </a:prstGeom>
          <a:noFill/>
        </p:spPr>
        <p:txBody>
          <a:bodyPr wrap="none" rtlCol="0">
            <a:spAutoFit/>
          </a:bodyPr>
          <a:lstStyle/>
          <a:p>
            <a:r>
              <a:rPr lang="en-US" altLang="en-US" sz="1400" dirty="0">
                <a:solidFill>
                  <a:schemeClr val="accent6"/>
                </a:solidFill>
                <a:latin typeface="Calibri" panose="020F0502020204030204" pitchFamily="34" charset="0"/>
                <a:cs typeface="Calibri" panose="020F0502020204030204" pitchFamily="34" charset="0"/>
              </a:rPr>
              <a:t>RD/non-TNBC</a:t>
            </a:r>
            <a:endParaRPr lang="en-US" sz="1400" dirty="0">
              <a:solidFill>
                <a:schemeClr val="accent6"/>
              </a:solidFill>
              <a:latin typeface="Calibri" panose="020F0502020204030204" pitchFamily="34" charset="0"/>
              <a:cs typeface="Calibri" panose="020F0502020204030204" pitchFamily="34" charset="0"/>
            </a:endParaRPr>
          </a:p>
        </p:txBody>
      </p:sp>
      <p:sp>
        <p:nvSpPr>
          <p:cNvPr id="67" name="TextBox 66">
            <a:extLst>
              <a:ext uri="{FF2B5EF4-FFF2-40B4-BE49-F238E27FC236}">
                <a16:creationId xmlns:a16="http://schemas.microsoft.com/office/drawing/2014/main" id="{75EB9E28-90CA-443B-9529-0A8D7DC80F39}"/>
              </a:ext>
            </a:extLst>
          </p:cNvPr>
          <p:cNvSpPr txBox="1"/>
          <p:nvPr/>
        </p:nvSpPr>
        <p:spPr>
          <a:xfrm>
            <a:off x="4817082" y="5058177"/>
            <a:ext cx="878767" cy="307777"/>
          </a:xfrm>
          <a:prstGeom prst="rect">
            <a:avLst/>
          </a:prstGeom>
          <a:noFill/>
        </p:spPr>
        <p:txBody>
          <a:bodyPr wrap="none" rtlCol="0">
            <a:spAutoFit/>
          </a:bodyPr>
          <a:lstStyle/>
          <a:p>
            <a:r>
              <a:rPr lang="en-US" altLang="en-US" sz="1400" dirty="0">
                <a:solidFill>
                  <a:schemeClr val="accent1"/>
                </a:solidFill>
                <a:latin typeface="Calibri" panose="020F0502020204030204" pitchFamily="34" charset="0"/>
                <a:cs typeface="Calibri" panose="020F0502020204030204" pitchFamily="34" charset="0"/>
              </a:rPr>
              <a:t>RD/TNBC</a:t>
            </a:r>
            <a:endParaRPr lang="en-US" sz="1400" dirty="0">
              <a:solidFill>
                <a:schemeClr val="accent1"/>
              </a:solidFill>
              <a:latin typeface="Calibri" panose="020F0502020204030204" pitchFamily="34" charset="0"/>
              <a:cs typeface="Calibri" panose="020F0502020204030204" pitchFamily="34" charset="0"/>
            </a:endParaRPr>
          </a:p>
        </p:txBody>
      </p:sp>
      <p:grpSp>
        <p:nvGrpSpPr>
          <p:cNvPr id="68" name="Group 67">
            <a:extLst>
              <a:ext uri="{FF2B5EF4-FFF2-40B4-BE49-F238E27FC236}">
                <a16:creationId xmlns:a16="http://schemas.microsoft.com/office/drawing/2014/main" id="{9BFF13CC-BC4A-49AB-BBC6-ECC569E5C3D8}"/>
              </a:ext>
            </a:extLst>
          </p:cNvPr>
          <p:cNvGrpSpPr/>
          <p:nvPr/>
        </p:nvGrpSpPr>
        <p:grpSpPr>
          <a:xfrm>
            <a:off x="9392911" y="6207927"/>
            <a:ext cx="2488502" cy="454909"/>
            <a:chOff x="9392911" y="6207927"/>
            <a:chExt cx="2488502" cy="454909"/>
          </a:xfrm>
        </p:grpSpPr>
        <p:pic>
          <p:nvPicPr>
            <p:cNvPr id="69" name="Picture 68" descr="A picture containing text, ax, wheel&#10;&#10;Description automatically generated">
              <a:extLst>
                <a:ext uri="{FF2B5EF4-FFF2-40B4-BE49-F238E27FC236}">
                  <a16:creationId xmlns:a16="http://schemas.microsoft.com/office/drawing/2014/main" id="{66CA63F5-9A9A-4289-BAAC-645A32C41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0" name="Rectangle 8">
              <a:extLst>
                <a:ext uri="{FF2B5EF4-FFF2-40B4-BE49-F238E27FC236}">
                  <a16:creationId xmlns:a16="http://schemas.microsoft.com/office/drawing/2014/main" id="{32D1D793-DACF-4913-BDA9-9392366B0EF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9" name="Text Box 15">
            <a:extLst>
              <a:ext uri="{FF2B5EF4-FFF2-40B4-BE49-F238E27FC236}">
                <a16:creationId xmlns:a16="http://schemas.microsoft.com/office/drawing/2014/main" id="{1CF874E7-1E07-6D78-73CE-BD7F45326C43}"/>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1. Liedtke. JCO. 2008;26:1275. 2. </a:t>
            </a:r>
            <a:r>
              <a:rPr lang="en-US" sz="1200" b="0" dirty="0" err="1">
                <a:solidFill>
                  <a:schemeClr val="bg2"/>
                </a:solidFill>
                <a:latin typeface="Calibri" panose="020F0502020204030204" pitchFamily="34" charset="0"/>
              </a:rPr>
              <a:t>Furlanetto</a:t>
            </a:r>
            <a:r>
              <a:rPr lang="en-US" sz="1200" b="0" dirty="0">
                <a:solidFill>
                  <a:schemeClr val="bg2"/>
                </a:solidFill>
                <a:latin typeface="Calibri" panose="020F0502020204030204" pitchFamily="34" charset="0"/>
              </a:rPr>
              <a:t>. Breast Care (Basel). 2020;15:217. 3. Spring. SABCS 2020. </a:t>
            </a:r>
            <a:r>
              <a:rPr lang="en-US" sz="1200" b="0" dirty="0" err="1">
                <a:solidFill>
                  <a:schemeClr val="bg2"/>
                </a:solidFill>
                <a:latin typeface="Calibri" panose="020F0502020204030204" pitchFamily="34" charset="0"/>
              </a:rPr>
              <a:t>Abstr</a:t>
            </a:r>
            <a:r>
              <a:rPr lang="en-US" sz="1200" b="0" dirty="0">
                <a:solidFill>
                  <a:schemeClr val="bg2"/>
                </a:solidFill>
                <a:latin typeface="Calibri" panose="020F0502020204030204" pitchFamily="34" charset="0"/>
              </a:rPr>
              <a:t> OT-03-06.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4. </a:t>
            </a:r>
            <a:r>
              <a:rPr lang="en-US" altLang="en-US" sz="1200" b="0" dirty="0">
                <a:solidFill>
                  <a:schemeClr val="bg2"/>
                </a:solidFill>
                <a:latin typeface="Calibri" panose="020F0502020204030204" pitchFamily="34" charset="0"/>
              </a:rPr>
              <a:t>Schmid. NEJM. 2022;386:556. </a:t>
            </a:r>
            <a:r>
              <a:rPr lang="en-US" sz="1200" b="0" dirty="0">
                <a:solidFill>
                  <a:schemeClr val="bg2"/>
                </a:solidFill>
                <a:latin typeface="Calibri" panose="020F0502020204030204" pitchFamily="34" charset="0"/>
              </a:rPr>
              <a:t>5. Masuda. NEJM. 2017;376:2147. 6. Tutt. NEJM. 2021;384.2394.</a:t>
            </a:r>
          </a:p>
        </p:txBody>
      </p:sp>
    </p:spTree>
    <p:extLst>
      <p:ext uri="{BB962C8B-B14F-4D97-AF65-F5344CB8AC3E}">
        <p14:creationId xmlns:p14="http://schemas.microsoft.com/office/powerpoint/2010/main" val="1228807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475DB-7373-4610-AD5F-153CD2C24DD2}"/>
              </a:ext>
            </a:extLst>
          </p:cNvPr>
          <p:cNvSpPr>
            <a:spLocks noGrp="1"/>
          </p:cNvSpPr>
          <p:nvPr>
            <p:ph type="title"/>
          </p:nvPr>
        </p:nvSpPr>
        <p:spPr/>
        <p:txBody>
          <a:bodyPr/>
          <a:lstStyle/>
          <a:p>
            <a:r>
              <a:rPr lang="en-US" dirty="0"/>
              <a:t>Immunotherapy in Breast Cancer: </a:t>
            </a:r>
            <a:br>
              <a:rPr lang="en-US" dirty="0"/>
            </a:br>
            <a:r>
              <a:rPr lang="en-US" dirty="0"/>
              <a:t>Early-Stage vs Metastatic Breast Cancer</a:t>
            </a:r>
          </a:p>
        </p:txBody>
      </p:sp>
      <p:sp>
        <p:nvSpPr>
          <p:cNvPr id="3" name="Content Placeholder 2">
            <a:extLst>
              <a:ext uri="{FF2B5EF4-FFF2-40B4-BE49-F238E27FC236}">
                <a16:creationId xmlns:a16="http://schemas.microsoft.com/office/drawing/2014/main" id="{B7D58740-3CD6-47D3-A159-A4E54EDBCF65}"/>
              </a:ext>
            </a:extLst>
          </p:cNvPr>
          <p:cNvSpPr>
            <a:spLocks noGrp="1"/>
          </p:cNvSpPr>
          <p:nvPr>
            <p:ph sz="half" idx="1"/>
          </p:nvPr>
        </p:nvSpPr>
        <p:spPr/>
        <p:txBody>
          <a:bodyPr/>
          <a:lstStyle/>
          <a:p>
            <a:pPr marL="0" indent="0">
              <a:buNone/>
            </a:pPr>
            <a:r>
              <a:rPr lang="en-US" b="1" dirty="0"/>
              <a:t>Chemotherapy is a rational partner for immunotherapy</a:t>
            </a:r>
          </a:p>
          <a:p>
            <a:r>
              <a:rPr lang="en-US" dirty="0"/>
              <a:t>Disrupts tumor architecture</a:t>
            </a:r>
          </a:p>
          <a:p>
            <a:r>
              <a:rPr lang="en-US" dirty="0"/>
              <a:t>Results in antigen shedding</a:t>
            </a:r>
          </a:p>
          <a:p>
            <a:r>
              <a:rPr lang="en-US" dirty="0"/>
              <a:t>Induces rapid disease control</a:t>
            </a:r>
          </a:p>
          <a:p>
            <a:endParaRPr lang="en-US" dirty="0"/>
          </a:p>
        </p:txBody>
      </p:sp>
      <p:sp>
        <p:nvSpPr>
          <p:cNvPr id="4" name="Text Box 11">
            <a:extLst>
              <a:ext uri="{FF2B5EF4-FFF2-40B4-BE49-F238E27FC236}">
                <a16:creationId xmlns:a16="http://schemas.microsoft.com/office/drawing/2014/main" id="{1CA2677E-AF61-4D4C-B5D1-29953E71CFAE}"/>
              </a:ext>
            </a:extLst>
          </p:cNvPr>
          <p:cNvSpPr txBox="1">
            <a:spLocks noChangeArrowheads="1"/>
          </p:cNvSpPr>
          <p:nvPr/>
        </p:nvSpPr>
        <p:spPr bwMode="auto">
          <a:xfrm>
            <a:off x="434217" y="6365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Bianchini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Nat Rev Clin Oncol. 2022;19:91.</a:t>
            </a:r>
          </a:p>
        </p:txBody>
      </p:sp>
      <p:graphicFrame>
        <p:nvGraphicFramePr>
          <p:cNvPr id="7" name="Table 2">
            <a:extLst>
              <a:ext uri="{FF2B5EF4-FFF2-40B4-BE49-F238E27FC236}">
                <a16:creationId xmlns:a16="http://schemas.microsoft.com/office/drawing/2014/main" id="{5415BA46-D5ED-45A0-93F1-8CCA17ABBC6B}"/>
              </a:ext>
            </a:extLst>
          </p:cNvPr>
          <p:cNvGraphicFramePr>
            <a:graphicFrameLocks noGrp="1"/>
          </p:cNvGraphicFramePr>
          <p:nvPr>
            <p:extLst>
              <p:ext uri="{D42A27DB-BD31-4B8C-83A1-F6EECF244321}">
                <p14:modId xmlns:p14="http://schemas.microsoft.com/office/powerpoint/2010/main" val="989104441"/>
              </p:ext>
            </p:extLst>
          </p:nvPr>
        </p:nvGraphicFramePr>
        <p:xfrm>
          <a:off x="6381941" y="1610437"/>
          <a:ext cx="5376672" cy="2942098"/>
        </p:xfrm>
        <a:graphic>
          <a:graphicData uri="http://schemas.openxmlformats.org/drawingml/2006/table">
            <a:tbl>
              <a:tblPr firstRow="1" bandRow="1"/>
              <a:tblGrid>
                <a:gridCol w="3719007">
                  <a:extLst>
                    <a:ext uri="{9D8B030D-6E8A-4147-A177-3AD203B41FA5}">
                      <a16:colId xmlns:a16="http://schemas.microsoft.com/office/drawing/2014/main" val="974803600"/>
                    </a:ext>
                  </a:extLst>
                </a:gridCol>
                <a:gridCol w="773005">
                  <a:extLst>
                    <a:ext uri="{9D8B030D-6E8A-4147-A177-3AD203B41FA5}">
                      <a16:colId xmlns:a16="http://schemas.microsoft.com/office/drawing/2014/main" val="3134328347"/>
                    </a:ext>
                  </a:extLst>
                </a:gridCol>
                <a:gridCol w="884660">
                  <a:extLst>
                    <a:ext uri="{9D8B030D-6E8A-4147-A177-3AD203B41FA5}">
                      <a16:colId xmlns:a16="http://schemas.microsoft.com/office/drawing/2014/main" val="700092438"/>
                    </a:ext>
                  </a:extLst>
                </a:gridCol>
              </a:tblGrid>
              <a:tr h="29166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dirty="0"/>
                        <a:t>Parameter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dirty="0"/>
                        <a:t>EBC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dirty="0"/>
                        <a:t>MBC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1033943"/>
                  </a:ext>
                </a:extLst>
              </a:tr>
              <a:tr h="267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solidFill>
                            <a:sysClr val="windowText" lastClr="000000"/>
                          </a:solidFill>
                        </a:rPr>
                        <a:t>Antigen presentation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45348776"/>
                  </a:ext>
                </a:extLst>
              </a:tr>
              <a:tr h="267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solidFill>
                            <a:sysClr val="windowText" lastClr="000000"/>
                          </a:solidFill>
                        </a:rPr>
                        <a:t>Tumor clonality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39801978"/>
                  </a:ext>
                </a:extLst>
              </a:tr>
              <a:tr h="38177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solidFill>
                            <a:sysClr val="windowText" lastClr="000000"/>
                          </a:solidFill>
                        </a:rPr>
                        <a:t>Intratumor heterogeneity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4390131"/>
                  </a:ext>
                </a:extLst>
              </a:tr>
              <a:tr h="267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solidFill>
                            <a:sysClr val="windowText" lastClr="000000"/>
                          </a:solidFill>
                        </a:rPr>
                        <a:t>TILs, CD8+ T-cells, DCs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95053414"/>
                  </a:ext>
                </a:extLst>
              </a:tr>
              <a:tr h="267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solidFill>
                            <a:sysClr val="windowText" lastClr="000000"/>
                          </a:solidFill>
                        </a:rPr>
                        <a:t>PD-L1 positivity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29367927"/>
                  </a:ext>
                </a:extLst>
              </a:tr>
              <a:tr h="25093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err="1">
                          <a:solidFill>
                            <a:sysClr val="windowText" lastClr="000000"/>
                          </a:solidFill>
                        </a:rPr>
                        <a:t>Chemoattractants</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74267776"/>
                  </a:ext>
                </a:extLst>
              </a:tr>
              <a:tr h="26724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dirty="0">
                          <a:solidFill>
                            <a:sysClr val="windowText" lastClr="000000"/>
                          </a:solidFill>
                        </a:rPr>
                        <a:t>Interferon signaling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ysClr val="windowText" lastClr="000000"/>
                          </a:solidFill>
                          <a:sym typeface="Symbol" panose="05050102010706020507" pitchFamily="18" charset="2"/>
                        </a:rPr>
                        <a:t></a:t>
                      </a:r>
                      <a:endParaRPr lang="en-US" dirty="0">
                        <a:solidFill>
                          <a:sysClr val="windowText" lastClr="000000"/>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61265214"/>
                  </a:ext>
                </a:extLst>
              </a:tr>
            </a:tbl>
          </a:graphicData>
        </a:graphic>
      </p:graphicFrame>
      <p:grpSp>
        <p:nvGrpSpPr>
          <p:cNvPr id="11" name="Group 10">
            <a:extLst>
              <a:ext uri="{FF2B5EF4-FFF2-40B4-BE49-F238E27FC236}">
                <a16:creationId xmlns:a16="http://schemas.microsoft.com/office/drawing/2014/main" id="{91F1819A-B4EC-4D8E-90FC-191F0E90BC59}"/>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6951DE31-4988-460A-8B7B-3C6014F652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7AE94D9-6DAD-4507-998E-53D34E77095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39808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KEYNOTE-522: Neoadjuvant Pembrolizumab or Placebo + CT Followed by Adjuvant Pembrolizumab or Placebo </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263282" y="2772476"/>
            <a:ext cx="274840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aged ≥18 yr with newly diagnosed T1cN1-2 or T2-4N0-2 TNBC; ECOG PS 0/1; tissue sample available for PD-L1 testing</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1174)</a:t>
            </a:r>
            <a:endParaRPr lang="en-US" altLang="en-US" sz="1400" b="0"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874482" y="1854740"/>
            <a:ext cx="1884363" cy="703263"/>
          </a:xfrm>
          <a:prstGeom prst="rect">
            <a:avLst/>
          </a:prstGeom>
          <a:solidFill>
            <a:schemeClr val="accent1"/>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Carboplatin* + </a:t>
            </a:r>
          </a:p>
          <a:p>
            <a:pPr algn="ctr">
              <a:defRPr/>
            </a:pPr>
            <a:r>
              <a:rPr lang="en-US" sz="1400" dirty="0">
                <a:latin typeface="Calibri" panose="020F0502020204030204" pitchFamily="34" charset="0"/>
                <a:cs typeface="Arial" charset="0"/>
              </a:rPr>
              <a:t>Paclitaxel</a:t>
            </a:r>
            <a:r>
              <a:rPr lang="en-US" sz="1400" baseline="30000" dirty="0"/>
              <a:t>†</a:t>
            </a:r>
            <a:endParaRPr lang="en-US" sz="1400" b="0" baseline="30000" dirty="0">
              <a:latin typeface="Calibri" panose="020F0502020204030204" pitchFamily="34" charset="0"/>
              <a:cs typeface="Arial" charset="0"/>
            </a:endParaRP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3874482" y="4169397"/>
            <a:ext cx="3790949" cy="703263"/>
          </a:xfrm>
          <a:prstGeom prst="rect">
            <a:avLst/>
          </a:prstGeom>
          <a:solidFill>
            <a:schemeClr val="accent4"/>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Placebo</a:t>
            </a:r>
            <a:endParaRPr lang="en-US" sz="1400" b="0" dirty="0">
              <a:latin typeface="Calibri" panose="020F0502020204030204" pitchFamily="34" charset="0"/>
              <a:cs typeface="+mn-cs"/>
            </a:endParaRP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005652" y="3675417"/>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014005" y="2583588"/>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3874482" y="2603926"/>
            <a:ext cx="3790950" cy="703262"/>
          </a:xfrm>
          <a:prstGeom prst="rect">
            <a:avLst/>
          </a:prstGeom>
          <a:solidFill>
            <a:schemeClr val="accent3"/>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Pembrolizumab </a:t>
            </a:r>
            <a:r>
              <a:rPr lang="en-US" sz="1400" b="0" dirty="0">
                <a:latin typeface="Calibri" panose="020F0502020204030204" pitchFamily="34" charset="0"/>
                <a:cs typeface="Arial" charset="0"/>
              </a:rPr>
              <a:t>200 mg Q3W</a:t>
            </a: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8148823" y="3696133"/>
            <a:ext cx="0" cy="8815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0493" name="Line 32">
            <a:extLst>
              <a:ext uri="{FF2B5EF4-FFF2-40B4-BE49-F238E27FC236}">
                <a16:creationId xmlns:a16="http://schemas.microsoft.com/office/drawing/2014/main" id="{60E1E584-705B-4376-990B-CEAF91451E0D}"/>
              </a:ext>
            </a:extLst>
          </p:cNvPr>
          <p:cNvSpPr>
            <a:spLocks noChangeShapeType="1"/>
          </p:cNvSpPr>
          <p:nvPr/>
        </p:nvSpPr>
        <p:spPr bwMode="auto">
          <a:xfrm>
            <a:off x="7715518" y="2580964"/>
            <a:ext cx="88152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20" name="Rectangle 24">
            <a:extLst>
              <a:ext uri="{FF2B5EF4-FFF2-40B4-BE49-F238E27FC236}">
                <a16:creationId xmlns:a16="http://schemas.microsoft.com/office/drawing/2014/main" id="{EF58CE6C-FC54-3E4F-8E38-3FA6075C13F9}"/>
              </a:ext>
            </a:extLst>
          </p:cNvPr>
          <p:cNvSpPr>
            <a:spLocks noChangeArrowheads="1"/>
          </p:cNvSpPr>
          <p:nvPr/>
        </p:nvSpPr>
        <p:spPr bwMode="auto">
          <a:xfrm>
            <a:off x="5911244" y="1854740"/>
            <a:ext cx="1754188" cy="703263"/>
          </a:xfrm>
          <a:prstGeom prst="rect">
            <a:avLst/>
          </a:prstGeom>
          <a:solidFill>
            <a:schemeClr val="accent1"/>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Doxo</a:t>
            </a:r>
            <a:r>
              <a:rPr lang="en-US" sz="1400" baseline="30000" dirty="0"/>
              <a:t>‡</a:t>
            </a:r>
            <a:r>
              <a:rPr lang="en-US" sz="1400" dirty="0">
                <a:latin typeface="Calibri" panose="020F0502020204030204" pitchFamily="34" charset="0"/>
                <a:cs typeface="Arial" charset="0"/>
              </a:rPr>
              <a:t>/Epirubicin</a:t>
            </a:r>
            <a:r>
              <a:rPr lang="en-US" sz="1400" baseline="30000" dirty="0">
                <a:latin typeface="Calibri" panose="020F0502020204030204" pitchFamily="34" charset="0"/>
                <a:cs typeface="Arial" charset="0"/>
              </a:rPr>
              <a:t>¶</a:t>
            </a:r>
            <a:r>
              <a:rPr lang="en-US" sz="1400" dirty="0">
                <a:latin typeface="Calibri" panose="020F0502020204030204" pitchFamily="34" charset="0"/>
                <a:cs typeface="Arial" charset="0"/>
              </a:rPr>
              <a:t> + </a:t>
            </a:r>
          </a:p>
          <a:p>
            <a:pPr algn="ctr">
              <a:defRPr/>
            </a:pPr>
            <a:r>
              <a:rPr lang="en-US" sz="1400" dirty="0">
                <a:latin typeface="Calibri" panose="020F0502020204030204" pitchFamily="34" charset="0"/>
                <a:cs typeface="Arial" charset="0"/>
              </a:rPr>
              <a:t>Cyclophosphamide</a:t>
            </a:r>
            <a:r>
              <a:rPr lang="en-US" sz="1400" b="0" baseline="30000" dirty="0">
                <a:latin typeface="Calibri" panose="020F0502020204030204" pitchFamily="34" charset="0"/>
                <a:cs typeface="Arial" charset="0"/>
              </a:rPr>
              <a:t>§</a:t>
            </a:r>
          </a:p>
        </p:txBody>
      </p:sp>
      <p:sp>
        <p:nvSpPr>
          <p:cNvPr id="24" name="Rectangle 24">
            <a:extLst>
              <a:ext uri="{FF2B5EF4-FFF2-40B4-BE49-F238E27FC236}">
                <a16:creationId xmlns:a16="http://schemas.microsoft.com/office/drawing/2014/main" id="{E7C5B3F0-51CF-E543-BEB7-C6606B8AA2DF}"/>
              </a:ext>
            </a:extLst>
          </p:cNvPr>
          <p:cNvSpPr>
            <a:spLocks noChangeArrowheads="1"/>
          </p:cNvSpPr>
          <p:nvPr/>
        </p:nvSpPr>
        <p:spPr bwMode="auto">
          <a:xfrm>
            <a:off x="3874482" y="3407314"/>
            <a:ext cx="1884363" cy="703263"/>
          </a:xfrm>
          <a:prstGeom prst="rect">
            <a:avLst/>
          </a:prstGeom>
          <a:solidFill>
            <a:schemeClr val="accent1"/>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Carboplatin* + </a:t>
            </a:r>
          </a:p>
          <a:p>
            <a:pPr algn="ctr">
              <a:defRPr/>
            </a:pPr>
            <a:r>
              <a:rPr lang="en-US" sz="1400" dirty="0">
                <a:latin typeface="Calibri" panose="020F0502020204030204" pitchFamily="34" charset="0"/>
                <a:cs typeface="Arial" charset="0"/>
              </a:rPr>
              <a:t>Paclitaxel</a:t>
            </a:r>
            <a:r>
              <a:rPr lang="en-US" sz="1400" baseline="30000" dirty="0"/>
              <a:t>†</a:t>
            </a:r>
            <a:endParaRPr lang="en-US" sz="1400" b="0" baseline="30000" dirty="0">
              <a:latin typeface="Calibri" panose="020F0502020204030204" pitchFamily="34" charset="0"/>
              <a:cs typeface="Arial" charset="0"/>
            </a:endParaRPr>
          </a:p>
        </p:txBody>
      </p:sp>
      <p:sp>
        <p:nvSpPr>
          <p:cNvPr id="25" name="Rectangle 24">
            <a:extLst>
              <a:ext uri="{FF2B5EF4-FFF2-40B4-BE49-F238E27FC236}">
                <a16:creationId xmlns:a16="http://schemas.microsoft.com/office/drawing/2014/main" id="{CB52C11C-A3AD-884E-85F1-E870C38E274C}"/>
              </a:ext>
            </a:extLst>
          </p:cNvPr>
          <p:cNvSpPr>
            <a:spLocks noChangeArrowheads="1"/>
          </p:cNvSpPr>
          <p:nvPr/>
        </p:nvSpPr>
        <p:spPr bwMode="auto">
          <a:xfrm>
            <a:off x="5911244" y="3407314"/>
            <a:ext cx="1754188" cy="703263"/>
          </a:xfrm>
          <a:prstGeom prst="rect">
            <a:avLst/>
          </a:prstGeom>
          <a:solidFill>
            <a:schemeClr val="accent1"/>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Doxo</a:t>
            </a:r>
            <a:r>
              <a:rPr lang="en-US" sz="1400" baseline="30000" dirty="0"/>
              <a:t>‡</a:t>
            </a:r>
            <a:r>
              <a:rPr lang="en-US" sz="1400" dirty="0">
                <a:latin typeface="Calibri" panose="020F0502020204030204" pitchFamily="34" charset="0"/>
                <a:cs typeface="Arial" charset="0"/>
              </a:rPr>
              <a:t>/Epirubicin</a:t>
            </a:r>
            <a:r>
              <a:rPr lang="en-US" sz="1400" baseline="30000" dirty="0">
                <a:latin typeface="Calibri" panose="020F0502020204030204" pitchFamily="34" charset="0"/>
                <a:cs typeface="Arial" charset="0"/>
              </a:rPr>
              <a:t>¶</a:t>
            </a:r>
            <a:r>
              <a:rPr lang="en-US" sz="1400" dirty="0">
                <a:latin typeface="Calibri" panose="020F0502020204030204" pitchFamily="34" charset="0"/>
                <a:cs typeface="Arial" charset="0"/>
              </a:rPr>
              <a:t> + </a:t>
            </a:r>
          </a:p>
          <a:p>
            <a:pPr algn="ctr">
              <a:defRPr/>
            </a:pPr>
            <a:r>
              <a:rPr lang="en-US" sz="1400" dirty="0">
                <a:latin typeface="Calibri" panose="020F0502020204030204" pitchFamily="34" charset="0"/>
                <a:cs typeface="Arial" charset="0"/>
              </a:rPr>
              <a:t>Cyclophosphamide</a:t>
            </a:r>
            <a:r>
              <a:rPr lang="en-US" sz="1400" b="0" baseline="30000" dirty="0">
                <a:latin typeface="Calibri" panose="020F0502020204030204" pitchFamily="34" charset="0"/>
                <a:cs typeface="Arial" charset="0"/>
              </a:rPr>
              <a:t>§</a:t>
            </a:r>
          </a:p>
        </p:txBody>
      </p:sp>
      <p:sp>
        <p:nvSpPr>
          <p:cNvPr id="26" name="Rectangle 28">
            <a:extLst>
              <a:ext uri="{FF2B5EF4-FFF2-40B4-BE49-F238E27FC236}">
                <a16:creationId xmlns:a16="http://schemas.microsoft.com/office/drawing/2014/main" id="{A346C7AA-30E9-D24D-8110-207488198B5F}"/>
              </a:ext>
            </a:extLst>
          </p:cNvPr>
          <p:cNvSpPr>
            <a:spLocks noChangeArrowheads="1"/>
          </p:cNvSpPr>
          <p:nvPr/>
        </p:nvSpPr>
        <p:spPr bwMode="auto">
          <a:xfrm>
            <a:off x="8647132" y="2229333"/>
            <a:ext cx="2834640" cy="703262"/>
          </a:xfrm>
          <a:prstGeom prst="rect">
            <a:avLst/>
          </a:prstGeom>
          <a:solidFill>
            <a:schemeClr val="accent3"/>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Pembrolizumab </a:t>
            </a:r>
            <a:r>
              <a:rPr lang="en-US" sz="1400" b="0" dirty="0">
                <a:latin typeface="Calibri" panose="020F0502020204030204" pitchFamily="34" charset="0"/>
                <a:cs typeface="Arial" charset="0"/>
              </a:rPr>
              <a:t>200 mg Q3W</a:t>
            </a:r>
          </a:p>
        </p:txBody>
      </p:sp>
      <p:sp>
        <p:nvSpPr>
          <p:cNvPr id="27" name="Rectangle 25">
            <a:extLst>
              <a:ext uri="{FF2B5EF4-FFF2-40B4-BE49-F238E27FC236}">
                <a16:creationId xmlns:a16="http://schemas.microsoft.com/office/drawing/2014/main" id="{69B3550E-7489-A444-A6AF-7EB936D35633}"/>
              </a:ext>
            </a:extLst>
          </p:cNvPr>
          <p:cNvSpPr>
            <a:spLocks noChangeArrowheads="1"/>
          </p:cNvSpPr>
          <p:nvPr/>
        </p:nvSpPr>
        <p:spPr bwMode="auto">
          <a:xfrm>
            <a:off x="8632216" y="3788355"/>
            <a:ext cx="2834640" cy="703263"/>
          </a:xfrm>
          <a:prstGeom prst="rect">
            <a:avLst/>
          </a:prstGeom>
          <a:solidFill>
            <a:schemeClr val="accent4"/>
          </a:solidFill>
          <a:ln w="9525">
            <a:noFill/>
            <a:miter lim="800000"/>
            <a:headEnd/>
            <a:tailEnd/>
          </a:ln>
        </p:spPr>
        <p:txBody>
          <a:bodyPr wrap="none" anchor="ctr" anchorCtr="1"/>
          <a:lstStyle/>
          <a:p>
            <a:pPr algn="ctr">
              <a:defRPr/>
            </a:pPr>
            <a:r>
              <a:rPr lang="en-US" sz="1400" dirty="0">
                <a:latin typeface="Calibri" panose="020F0502020204030204" pitchFamily="34" charset="0"/>
                <a:cs typeface="Arial" charset="0"/>
              </a:rPr>
              <a:t>Placebo</a:t>
            </a:r>
            <a:endParaRPr lang="en-US" sz="1400" b="0" dirty="0">
              <a:latin typeface="Calibri" panose="020F0502020204030204" pitchFamily="34" charset="0"/>
              <a:cs typeface="+mn-cs"/>
            </a:endParaRPr>
          </a:p>
        </p:txBody>
      </p:sp>
      <p:sp>
        <p:nvSpPr>
          <p:cNvPr id="9" name="TextBox 8">
            <a:extLst>
              <a:ext uri="{FF2B5EF4-FFF2-40B4-BE49-F238E27FC236}">
                <a16:creationId xmlns:a16="http://schemas.microsoft.com/office/drawing/2014/main" id="{F4B7E3F5-1E44-6549-A3C2-C545F0AA31DC}"/>
              </a:ext>
            </a:extLst>
          </p:cNvPr>
          <p:cNvSpPr txBox="1"/>
          <p:nvPr/>
        </p:nvSpPr>
        <p:spPr bwMode="auto">
          <a:xfrm>
            <a:off x="5021905" y="1379669"/>
            <a:ext cx="1626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Neoadjuvant Phase</a:t>
            </a:r>
          </a:p>
        </p:txBody>
      </p:sp>
      <p:sp>
        <p:nvSpPr>
          <p:cNvPr id="29" name="TextBox 28">
            <a:extLst>
              <a:ext uri="{FF2B5EF4-FFF2-40B4-BE49-F238E27FC236}">
                <a16:creationId xmlns:a16="http://schemas.microsoft.com/office/drawing/2014/main" id="{F22C2A90-7ACD-DE4F-ACAB-2D30E662D415}"/>
              </a:ext>
            </a:extLst>
          </p:cNvPr>
          <p:cNvSpPr txBox="1"/>
          <p:nvPr/>
        </p:nvSpPr>
        <p:spPr bwMode="auto">
          <a:xfrm>
            <a:off x="9393179" y="1379669"/>
            <a:ext cx="1342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Adjuvant Phase</a:t>
            </a:r>
          </a:p>
        </p:txBody>
      </p:sp>
      <p:sp>
        <p:nvSpPr>
          <p:cNvPr id="10" name="TextBox 9">
            <a:extLst>
              <a:ext uri="{FF2B5EF4-FFF2-40B4-BE49-F238E27FC236}">
                <a16:creationId xmlns:a16="http://schemas.microsoft.com/office/drawing/2014/main" id="{CA71684D-3E9A-B24A-A792-5A2F8F7DBD61}"/>
              </a:ext>
            </a:extLst>
          </p:cNvPr>
          <p:cNvSpPr txBox="1"/>
          <p:nvPr/>
        </p:nvSpPr>
        <p:spPr bwMode="auto">
          <a:xfrm>
            <a:off x="4065881" y="1577093"/>
            <a:ext cx="15015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Cycles 1-4, 12 wks</a:t>
            </a:r>
          </a:p>
        </p:txBody>
      </p:sp>
      <p:sp>
        <p:nvSpPr>
          <p:cNvPr id="12" name="Rectangle 11">
            <a:extLst>
              <a:ext uri="{FF2B5EF4-FFF2-40B4-BE49-F238E27FC236}">
                <a16:creationId xmlns:a16="http://schemas.microsoft.com/office/drawing/2014/main" id="{92E6DC83-6C69-F947-9FE3-7C4B56FE551F}"/>
              </a:ext>
            </a:extLst>
          </p:cNvPr>
          <p:cNvSpPr/>
          <p:nvPr/>
        </p:nvSpPr>
        <p:spPr>
          <a:xfrm>
            <a:off x="6037556" y="1577093"/>
            <a:ext cx="1501565" cy="307777"/>
          </a:xfrm>
          <a:prstGeom prst="rect">
            <a:avLst/>
          </a:prstGeom>
        </p:spPr>
        <p:txBody>
          <a:bodyPr wrap="none">
            <a:spAutoFit/>
          </a:bodyPr>
          <a:lstStyle/>
          <a:p>
            <a:pPr>
              <a:spcBef>
                <a:spcPct val="50000"/>
              </a:spcBef>
            </a:pPr>
            <a:r>
              <a:rPr lang="en-US" sz="1400" b="0" dirty="0">
                <a:solidFill>
                  <a:schemeClr val="bg1"/>
                </a:solidFill>
                <a:latin typeface="Calibri" panose="020F0502020204030204" pitchFamily="34" charset="0"/>
              </a:rPr>
              <a:t>Cycles 5-8, 12 wks</a:t>
            </a:r>
          </a:p>
        </p:txBody>
      </p:sp>
      <p:sp>
        <p:nvSpPr>
          <p:cNvPr id="13" name="Rectangle 12">
            <a:extLst>
              <a:ext uri="{FF2B5EF4-FFF2-40B4-BE49-F238E27FC236}">
                <a16:creationId xmlns:a16="http://schemas.microsoft.com/office/drawing/2014/main" id="{33A84447-80F4-CE42-9F08-77CDDFCB2C1B}"/>
              </a:ext>
            </a:extLst>
          </p:cNvPr>
          <p:cNvSpPr/>
          <p:nvPr/>
        </p:nvSpPr>
        <p:spPr>
          <a:xfrm>
            <a:off x="9313670" y="1577093"/>
            <a:ext cx="1501565" cy="307777"/>
          </a:xfrm>
          <a:prstGeom prst="rect">
            <a:avLst/>
          </a:prstGeom>
        </p:spPr>
        <p:txBody>
          <a:bodyPr wrap="none">
            <a:spAutoFit/>
          </a:bodyPr>
          <a:lstStyle/>
          <a:p>
            <a:pPr>
              <a:spcBef>
                <a:spcPct val="50000"/>
              </a:spcBef>
            </a:pPr>
            <a:r>
              <a:rPr lang="en-US" sz="1400" b="0" dirty="0">
                <a:solidFill>
                  <a:schemeClr val="bg1"/>
                </a:solidFill>
                <a:latin typeface="Calibri" panose="020F0502020204030204" pitchFamily="34" charset="0"/>
              </a:rPr>
              <a:t>Cycles 1-9, 27 wks</a:t>
            </a:r>
          </a:p>
        </p:txBody>
      </p:sp>
      <p:sp>
        <p:nvSpPr>
          <p:cNvPr id="38" name="Line 27">
            <a:extLst>
              <a:ext uri="{FF2B5EF4-FFF2-40B4-BE49-F238E27FC236}">
                <a16:creationId xmlns:a16="http://schemas.microsoft.com/office/drawing/2014/main" id="{2271B488-7D77-5A48-A77C-E17C99A1FA77}"/>
              </a:ext>
            </a:extLst>
          </p:cNvPr>
          <p:cNvSpPr>
            <a:spLocks noChangeShapeType="1"/>
          </p:cNvSpPr>
          <p:nvPr/>
        </p:nvSpPr>
        <p:spPr bwMode="auto">
          <a:xfrm>
            <a:off x="6714456" y="1535651"/>
            <a:ext cx="95097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39" name="Line 27">
            <a:extLst>
              <a:ext uri="{FF2B5EF4-FFF2-40B4-BE49-F238E27FC236}">
                <a16:creationId xmlns:a16="http://schemas.microsoft.com/office/drawing/2014/main" id="{AF9D56F3-6145-3B46-89C4-032E40A5C01F}"/>
              </a:ext>
            </a:extLst>
          </p:cNvPr>
          <p:cNvSpPr>
            <a:spLocks noChangeShapeType="1"/>
          </p:cNvSpPr>
          <p:nvPr/>
        </p:nvSpPr>
        <p:spPr bwMode="auto">
          <a:xfrm flipH="1">
            <a:off x="3874482" y="1535651"/>
            <a:ext cx="954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40" name="Line 27">
            <a:extLst>
              <a:ext uri="{FF2B5EF4-FFF2-40B4-BE49-F238E27FC236}">
                <a16:creationId xmlns:a16="http://schemas.microsoft.com/office/drawing/2014/main" id="{38761BC6-7630-6F4D-AABF-AD0316745F57}"/>
              </a:ext>
            </a:extLst>
          </p:cNvPr>
          <p:cNvSpPr>
            <a:spLocks noChangeShapeType="1"/>
          </p:cNvSpPr>
          <p:nvPr/>
        </p:nvSpPr>
        <p:spPr bwMode="auto">
          <a:xfrm>
            <a:off x="10814260" y="1533557"/>
            <a:ext cx="6675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41" name="Line 27">
            <a:extLst>
              <a:ext uri="{FF2B5EF4-FFF2-40B4-BE49-F238E27FC236}">
                <a16:creationId xmlns:a16="http://schemas.microsoft.com/office/drawing/2014/main" id="{52925321-7E7A-F54C-94DB-C867CDC2EC40}"/>
              </a:ext>
            </a:extLst>
          </p:cNvPr>
          <p:cNvSpPr>
            <a:spLocks noChangeShapeType="1"/>
          </p:cNvSpPr>
          <p:nvPr/>
        </p:nvSpPr>
        <p:spPr bwMode="auto">
          <a:xfrm flipH="1" flipV="1">
            <a:off x="8647132" y="1533557"/>
            <a:ext cx="66653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BA415C34-80EF-774E-9A23-B2BB5D5C683A}"/>
              </a:ext>
            </a:extLst>
          </p:cNvPr>
          <p:cNvSpPr txBox="1"/>
          <p:nvPr/>
        </p:nvSpPr>
        <p:spPr bwMode="auto">
          <a:xfrm>
            <a:off x="3202955" y="3163987"/>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cxnSp>
        <p:nvCxnSpPr>
          <p:cNvPr id="43" name="Straight Arrow Connector 42">
            <a:extLst>
              <a:ext uri="{FF2B5EF4-FFF2-40B4-BE49-F238E27FC236}">
                <a16:creationId xmlns:a16="http://schemas.microsoft.com/office/drawing/2014/main" id="{B84B1FA3-7737-E54D-B210-0009884DF4DA}"/>
              </a:ext>
            </a:extLst>
          </p:cNvPr>
          <p:cNvCxnSpPr/>
          <p:nvPr/>
        </p:nvCxnSpPr>
        <p:spPr bwMode="auto">
          <a:xfrm>
            <a:off x="3231331" y="1945320"/>
            <a:ext cx="2675" cy="548640"/>
          </a:xfrm>
          <a:prstGeom prst="straightConnector1">
            <a:avLst/>
          </a:prstGeom>
          <a:noFill/>
          <a:ln w="19050" cap="flat" cmpd="sng" algn="ctr">
            <a:solidFill>
              <a:schemeClr val="bg1"/>
            </a:solidFill>
            <a:prstDash val="sysDash"/>
            <a:round/>
            <a:headEnd type="none" w="med" len="med"/>
            <a:tailEnd type="triangle"/>
          </a:ln>
          <a:effectLst/>
        </p:spPr>
      </p:cxnSp>
      <p:sp>
        <p:nvSpPr>
          <p:cNvPr id="16" name="TextBox 15">
            <a:extLst>
              <a:ext uri="{FF2B5EF4-FFF2-40B4-BE49-F238E27FC236}">
                <a16:creationId xmlns:a16="http://schemas.microsoft.com/office/drawing/2014/main" id="{68470C70-18AC-CD46-9D86-040FD45D062F}"/>
              </a:ext>
            </a:extLst>
          </p:cNvPr>
          <p:cNvSpPr txBox="1"/>
          <p:nvPr/>
        </p:nvSpPr>
        <p:spPr bwMode="auto">
          <a:xfrm>
            <a:off x="858203" y="1261551"/>
            <a:ext cx="24939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Stratification by </a:t>
            </a:r>
          </a:p>
          <a:p>
            <a:pPr algn="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nodal status, tumor size, carboplatin schedule</a:t>
            </a:r>
          </a:p>
        </p:txBody>
      </p:sp>
      <p:sp>
        <p:nvSpPr>
          <p:cNvPr id="18" name="TextBox 17">
            <a:extLst>
              <a:ext uri="{FF2B5EF4-FFF2-40B4-BE49-F238E27FC236}">
                <a16:creationId xmlns:a16="http://schemas.microsoft.com/office/drawing/2014/main" id="{5BCA4F67-B664-2D4D-9FA9-6181836913EE}"/>
              </a:ext>
            </a:extLst>
          </p:cNvPr>
          <p:cNvSpPr txBox="1"/>
          <p:nvPr/>
        </p:nvSpPr>
        <p:spPr bwMode="auto">
          <a:xfrm rot="16200000">
            <a:off x="7733308" y="3160533"/>
            <a:ext cx="790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Surgery </a:t>
            </a:r>
          </a:p>
        </p:txBody>
      </p:sp>
      <p:sp>
        <p:nvSpPr>
          <p:cNvPr id="19" name="TextBox 18">
            <a:extLst>
              <a:ext uri="{FF2B5EF4-FFF2-40B4-BE49-F238E27FC236}">
                <a16:creationId xmlns:a16="http://schemas.microsoft.com/office/drawing/2014/main" id="{197D4A12-AF10-E048-AF4F-4C762F9ACD5E}"/>
              </a:ext>
            </a:extLst>
          </p:cNvPr>
          <p:cNvSpPr txBox="1"/>
          <p:nvPr/>
        </p:nvSpPr>
        <p:spPr bwMode="auto">
          <a:xfrm>
            <a:off x="3826805" y="4855275"/>
            <a:ext cx="26587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r>
              <a:rPr lang="en-US" sz="1400" b="0" dirty="0">
                <a:solidFill>
                  <a:schemeClr val="bg1"/>
                </a:solidFill>
                <a:latin typeface="Calibri" panose="020F0502020204030204" pitchFamily="34" charset="0"/>
                <a:cs typeface="Calibri" panose="020F0502020204030204" pitchFamily="34" charset="0"/>
              </a:rPr>
              <a:t>*AUC 5 Q3W or AUC 1.5 QW</a:t>
            </a:r>
          </a:p>
          <a:p>
            <a:r>
              <a:rPr lang="en-US" sz="1400" baseline="30000" dirty="0">
                <a:solidFill>
                  <a:schemeClr val="bg1"/>
                </a:solidFill>
              </a:rPr>
              <a:t>†</a:t>
            </a:r>
            <a:r>
              <a:rPr lang="en-US" sz="1400" b="0" dirty="0">
                <a:solidFill>
                  <a:schemeClr val="bg1"/>
                </a:solidFill>
                <a:latin typeface="Calibri" panose="020F0502020204030204" pitchFamily="34" charset="0"/>
                <a:cs typeface="Calibri" panose="020F0502020204030204" pitchFamily="34" charset="0"/>
              </a:rPr>
              <a:t>80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QW</a:t>
            </a:r>
          </a:p>
        </p:txBody>
      </p:sp>
      <p:sp>
        <p:nvSpPr>
          <p:cNvPr id="28" name="Rectangle 27">
            <a:extLst>
              <a:ext uri="{FF2B5EF4-FFF2-40B4-BE49-F238E27FC236}">
                <a16:creationId xmlns:a16="http://schemas.microsoft.com/office/drawing/2014/main" id="{FC5BB789-0E8F-4D44-B3DF-B5C3646D3CA8}"/>
              </a:ext>
            </a:extLst>
          </p:cNvPr>
          <p:cNvSpPr/>
          <p:nvPr/>
        </p:nvSpPr>
        <p:spPr>
          <a:xfrm>
            <a:off x="6328038" y="4843653"/>
            <a:ext cx="1820786" cy="738664"/>
          </a:xfrm>
          <a:prstGeom prst="rect">
            <a:avLst/>
          </a:prstGeom>
        </p:spPr>
        <p:txBody>
          <a:bodyPr wrap="square">
            <a:spAutoFit/>
          </a:bodyPr>
          <a:lstStyle/>
          <a:p>
            <a:r>
              <a:rPr lang="en-US" sz="1400" baseline="30000" dirty="0">
                <a:solidFill>
                  <a:schemeClr val="bg1"/>
                </a:solidFill>
              </a:rPr>
              <a:t>‡</a:t>
            </a:r>
            <a:r>
              <a:rPr lang="en-US" sz="1400" b="0" dirty="0">
                <a:solidFill>
                  <a:schemeClr val="bg1"/>
                </a:solidFill>
                <a:latin typeface="Calibri" panose="020F0502020204030204" pitchFamily="34" charset="0"/>
                <a:cs typeface="Calibri" panose="020F0502020204030204" pitchFamily="34" charset="0"/>
              </a:rPr>
              <a:t>60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Q3W</a:t>
            </a:r>
          </a:p>
          <a:p>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90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Q3W</a:t>
            </a:r>
          </a:p>
          <a:p>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600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Q3W</a:t>
            </a:r>
          </a:p>
        </p:txBody>
      </p:sp>
      <p:sp>
        <p:nvSpPr>
          <p:cNvPr id="33" name="TextBox 32">
            <a:extLst>
              <a:ext uri="{FF2B5EF4-FFF2-40B4-BE49-F238E27FC236}">
                <a16:creationId xmlns:a16="http://schemas.microsoft.com/office/drawing/2014/main" id="{51294560-1AED-6246-BE0F-E5C5C00AD625}"/>
              </a:ext>
            </a:extLst>
          </p:cNvPr>
          <p:cNvSpPr txBox="1"/>
          <p:nvPr/>
        </p:nvSpPr>
        <p:spPr bwMode="auto">
          <a:xfrm>
            <a:off x="609759" y="5401305"/>
            <a:ext cx="7527253" cy="105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ts val="500"/>
              </a:spcBef>
              <a:spcAft>
                <a:spcPct val="0"/>
              </a:spcAft>
              <a:buClrTx/>
              <a:buFont typeface="Wingdings" panose="05000000000000000000" pitchFamily="2" charset="2"/>
              <a:buChar char="§"/>
            </a:pPr>
            <a:r>
              <a:rPr lang="en-US" b="1" dirty="0">
                <a:solidFill>
                  <a:schemeClr val="bg1"/>
                </a:solidFill>
                <a:latin typeface="Calibri" panose="020F0502020204030204" pitchFamily="34" charset="0"/>
              </a:rPr>
              <a:t>Primary endpoints: </a:t>
            </a:r>
            <a:r>
              <a:rPr lang="en-US" b="0" dirty="0">
                <a:solidFill>
                  <a:schemeClr val="bg1"/>
                </a:solidFill>
                <a:latin typeface="Calibri" panose="020F0502020204030204" pitchFamily="34" charset="0"/>
              </a:rPr>
              <a:t>pCR (ypT0/Tis ypN0) by local review, EFS by local review</a:t>
            </a:r>
          </a:p>
          <a:p>
            <a:pPr marL="285750" indent="-285750">
              <a:spcBef>
                <a:spcPts val="500"/>
              </a:spcBef>
              <a:buFont typeface="Wingdings" panose="05000000000000000000" pitchFamily="2" charset="2"/>
              <a:buChar char="§"/>
            </a:pPr>
            <a:r>
              <a:rPr lang="en-US" b="1" dirty="0">
                <a:solidFill>
                  <a:schemeClr val="bg1"/>
                </a:solidFill>
                <a:latin typeface="Calibri" panose="020F0502020204030204" pitchFamily="34" charset="0"/>
              </a:rPr>
              <a:t>Secondary endpoints: </a:t>
            </a:r>
            <a:r>
              <a:rPr lang="en-US" b="0" dirty="0">
                <a:solidFill>
                  <a:schemeClr val="bg1"/>
                </a:solidFill>
                <a:latin typeface="Calibri" panose="020F0502020204030204" pitchFamily="34" charset="0"/>
              </a:rPr>
              <a:t>pCR (ypT0 ypN0 and ypT0/Tis), OS, safety</a:t>
            </a:r>
            <a:endParaRPr lang="en-US" b="0" dirty="0">
              <a:solidFill>
                <a:srgbClr val="FF0000"/>
              </a:solidFill>
              <a:latin typeface="Calibri" panose="020F0502020204030204" pitchFamily="34" charset="0"/>
            </a:endParaRPr>
          </a:p>
          <a:p>
            <a:pPr marL="285750" indent="-285750">
              <a:spcBef>
                <a:spcPts val="500"/>
              </a:spcBef>
              <a:buFont typeface="Wingdings" panose="05000000000000000000" pitchFamily="2" charset="2"/>
              <a:buChar char="§"/>
            </a:pPr>
            <a:r>
              <a:rPr lang="en-US" b="1" dirty="0">
                <a:solidFill>
                  <a:schemeClr val="bg1"/>
                </a:solidFill>
                <a:latin typeface="Calibri" panose="020F0502020204030204" pitchFamily="34" charset="0"/>
              </a:rPr>
              <a:t>Exploratory endpoints: </a:t>
            </a:r>
            <a:r>
              <a:rPr lang="en-US" b="0" dirty="0">
                <a:solidFill>
                  <a:schemeClr val="bg1"/>
                </a:solidFill>
                <a:latin typeface="Calibri" panose="020F0502020204030204" pitchFamily="34" charset="0"/>
              </a:rPr>
              <a:t>EFS by subgroups, EFS by </a:t>
            </a:r>
            <a:r>
              <a:rPr lang="en-US" b="0" dirty="0" err="1">
                <a:solidFill>
                  <a:schemeClr val="bg1"/>
                </a:solidFill>
                <a:latin typeface="Calibri" panose="020F0502020204030204" pitchFamily="34" charset="0"/>
              </a:rPr>
              <a:t>pCR</a:t>
            </a:r>
            <a:r>
              <a:rPr lang="en-US" b="0" dirty="0">
                <a:solidFill>
                  <a:schemeClr val="bg1"/>
                </a:solidFill>
                <a:latin typeface="Calibri" panose="020F0502020204030204" pitchFamily="34" charset="0"/>
              </a:rPr>
              <a:t>, DPFS, DRFS</a:t>
            </a:r>
          </a:p>
        </p:txBody>
      </p:sp>
      <p:sp>
        <p:nvSpPr>
          <p:cNvPr id="51" name="Text Box 11">
            <a:extLst>
              <a:ext uri="{FF2B5EF4-FFF2-40B4-BE49-F238E27FC236}">
                <a16:creationId xmlns:a16="http://schemas.microsoft.com/office/drawing/2014/main" id="{04DF91F0-DEE5-624B-B975-7C777CD33EE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Schmid. </a:t>
            </a:r>
            <a:r>
              <a:rPr lang="en-US" altLang="en-US" sz="1200" b="0" dirty="0">
                <a:solidFill>
                  <a:schemeClr val="bg2"/>
                </a:solidFill>
                <a:latin typeface="Calibri" panose="020F0502020204030204" pitchFamily="34" charset="0"/>
              </a:rPr>
              <a:t>N </a:t>
            </a:r>
            <a:r>
              <a:rPr lang="en-US" altLang="en-US" sz="1200" b="0" dirty="0" err="1">
                <a:solidFill>
                  <a:schemeClr val="bg2"/>
                </a:solidFill>
                <a:latin typeface="Calibri" panose="020F0502020204030204" pitchFamily="34" charset="0"/>
              </a:rPr>
              <a:t>Engl</a:t>
            </a:r>
            <a:r>
              <a:rPr lang="en-US" altLang="en-US" sz="1200" b="0" dirty="0">
                <a:solidFill>
                  <a:schemeClr val="bg2"/>
                </a:solidFill>
                <a:latin typeface="Calibri" panose="020F0502020204030204" pitchFamily="34" charset="0"/>
              </a:rPr>
              <a:t> J Med</a:t>
            </a:r>
            <a:r>
              <a:rPr lang="en-US" altLang="en-US" sz="1200" b="0" spc="-10" dirty="0">
                <a:solidFill>
                  <a:schemeClr val="bg2"/>
                </a:solidFill>
                <a:latin typeface="Calibri" panose="020F0502020204030204" pitchFamily="34" charset="0"/>
              </a:rPr>
              <a:t>. 2020;382.810</a:t>
            </a:r>
            <a:r>
              <a:rPr lang="en-US" altLang="en-US" sz="1200" b="0" dirty="0">
                <a:solidFill>
                  <a:schemeClr val="bg2"/>
                </a:solidFill>
                <a:latin typeface="Calibri" panose="020F0502020204030204" pitchFamily="34" charset="0"/>
              </a:rPr>
              <a:t>. Schmid. N </a:t>
            </a:r>
            <a:r>
              <a:rPr lang="en-US" altLang="en-US" sz="1200" b="0" dirty="0" err="1">
                <a:solidFill>
                  <a:schemeClr val="bg2"/>
                </a:solidFill>
                <a:latin typeface="Calibri" panose="020F0502020204030204" pitchFamily="34" charset="0"/>
              </a:rPr>
              <a:t>Engl</a:t>
            </a:r>
            <a:r>
              <a:rPr lang="en-US" altLang="en-US" sz="1200" b="0" dirty="0">
                <a:solidFill>
                  <a:schemeClr val="bg2"/>
                </a:solidFill>
                <a:latin typeface="Calibri" panose="020F0502020204030204" pitchFamily="34" charset="0"/>
              </a:rPr>
              <a:t> J Med. 2022;386:556. </a:t>
            </a:r>
          </a:p>
        </p:txBody>
      </p:sp>
      <p:sp>
        <p:nvSpPr>
          <p:cNvPr id="36" name="TextBox 35">
            <a:extLst>
              <a:ext uri="{FF2B5EF4-FFF2-40B4-BE49-F238E27FC236}">
                <a16:creationId xmlns:a16="http://schemas.microsoft.com/office/drawing/2014/main" id="{387AAA06-31A3-47C1-A7C5-34D774AE2999}"/>
              </a:ext>
            </a:extLst>
          </p:cNvPr>
          <p:cNvSpPr txBox="1"/>
          <p:nvPr/>
        </p:nvSpPr>
        <p:spPr>
          <a:xfrm>
            <a:off x="8323366" y="4861370"/>
            <a:ext cx="3269552" cy="1200329"/>
          </a:xfrm>
          <a:prstGeom prst="rect">
            <a:avLst/>
          </a:prstGeom>
          <a:solidFill>
            <a:schemeClr val="tx2"/>
          </a:solidFill>
          <a:ln w="28575">
            <a:solidFill>
              <a:schemeClr val="tx1"/>
            </a:solidFill>
          </a:ln>
        </p:spPr>
        <p:txBody>
          <a:bodyPr wrap="square" rtlCol="0">
            <a:spAutoFit/>
          </a:bodyPr>
          <a:lstStyle/>
          <a:p>
            <a:pPr algn="ctr"/>
            <a:r>
              <a:rPr lang="en-US" b="1" u="sng" dirty="0">
                <a:solidFill>
                  <a:schemeClr val="bg1"/>
                </a:solidFill>
                <a:latin typeface="Calibri" panose="020F0502020204030204" pitchFamily="34" charset="0"/>
                <a:cs typeface="Calibri" panose="020F0502020204030204" pitchFamily="34" charset="0"/>
              </a:rPr>
              <a:t>Patient population</a:t>
            </a:r>
          </a:p>
          <a:p>
            <a:pPr marL="342900" indent="-34290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Lymph node positive: 52%</a:t>
            </a:r>
          </a:p>
          <a:p>
            <a:pPr marL="342900" indent="-34290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Stage II 75%/ stage III 25%</a:t>
            </a:r>
          </a:p>
          <a:p>
            <a:pPr marL="342900" indent="-342900">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Premenopausal: 56%</a:t>
            </a:r>
          </a:p>
        </p:txBody>
      </p:sp>
      <p:grpSp>
        <p:nvGrpSpPr>
          <p:cNvPr id="42" name="Group 41">
            <a:extLst>
              <a:ext uri="{FF2B5EF4-FFF2-40B4-BE49-F238E27FC236}">
                <a16:creationId xmlns:a16="http://schemas.microsoft.com/office/drawing/2014/main" id="{9B9F3D17-D203-4EE6-A801-379EA9125BEE}"/>
              </a:ext>
            </a:extLst>
          </p:cNvPr>
          <p:cNvGrpSpPr/>
          <p:nvPr/>
        </p:nvGrpSpPr>
        <p:grpSpPr>
          <a:xfrm>
            <a:off x="9392911" y="6207927"/>
            <a:ext cx="2488502" cy="454909"/>
            <a:chOff x="9392911" y="6207927"/>
            <a:chExt cx="2488502" cy="454909"/>
          </a:xfrm>
        </p:grpSpPr>
        <p:pic>
          <p:nvPicPr>
            <p:cNvPr id="44" name="Picture 43" descr="A picture containing text, ax, wheel&#10;&#10;Description automatically generated">
              <a:extLst>
                <a:ext uri="{FF2B5EF4-FFF2-40B4-BE49-F238E27FC236}">
                  <a16:creationId xmlns:a16="http://schemas.microsoft.com/office/drawing/2014/main" id="{BA7A2411-BF35-4FAC-A1E3-81D7D4E4C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5" name="Rectangle 8">
              <a:extLst>
                <a:ext uri="{FF2B5EF4-FFF2-40B4-BE49-F238E27FC236}">
                  <a16:creationId xmlns:a16="http://schemas.microsoft.com/office/drawing/2014/main" id="{79C8E41D-0C9C-48D8-B517-8F4099957D4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69694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42BF8-E58A-4C04-B1F3-893D5BA6EC1D}"/>
              </a:ext>
            </a:extLst>
          </p:cNvPr>
          <p:cNvSpPr>
            <a:spLocks noGrp="1"/>
          </p:cNvSpPr>
          <p:nvPr>
            <p:ph type="title"/>
          </p:nvPr>
        </p:nvSpPr>
        <p:spPr/>
        <p:txBody>
          <a:bodyPr/>
          <a:lstStyle/>
          <a:p>
            <a:r>
              <a:rPr lang="en-US" dirty="0"/>
              <a:t>KEYNOTE-522: EFS at Interim Analysis 4</a:t>
            </a:r>
          </a:p>
        </p:txBody>
      </p:sp>
      <p:sp>
        <p:nvSpPr>
          <p:cNvPr id="3" name="Content Placeholder 2">
            <a:extLst>
              <a:ext uri="{FF2B5EF4-FFF2-40B4-BE49-F238E27FC236}">
                <a16:creationId xmlns:a16="http://schemas.microsoft.com/office/drawing/2014/main" id="{82D68771-CFB4-4905-8ADA-A2DA0389B735}"/>
              </a:ext>
            </a:extLst>
          </p:cNvPr>
          <p:cNvSpPr>
            <a:spLocks noGrp="1"/>
          </p:cNvSpPr>
          <p:nvPr>
            <p:ph idx="1"/>
          </p:nvPr>
        </p:nvSpPr>
        <p:spPr>
          <a:xfrm>
            <a:off x="604675" y="5816402"/>
            <a:ext cx="10877529" cy="462138"/>
          </a:xfrm>
        </p:spPr>
        <p:txBody>
          <a:bodyPr/>
          <a:lstStyle/>
          <a:p>
            <a:r>
              <a:rPr lang="en-US" sz="2200" dirty="0">
                <a:solidFill>
                  <a:schemeClr val="bg1"/>
                </a:solidFill>
                <a:latin typeface="Calibri" panose="020F0502020204030204" pitchFamily="34" charset="0"/>
                <a:cs typeface="Calibri" panose="020F0502020204030204" pitchFamily="34" charset="0"/>
              </a:rPr>
              <a:t>6.3% increase in DRFS: 87% to 80.7%; HR: 0.61; 95% CI: 0.46-0.82.</a:t>
            </a:r>
          </a:p>
          <a:p>
            <a:endParaRPr lang="en-US" dirty="0"/>
          </a:p>
        </p:txBody>
      </p:sp>
      <p:sp>
        <p:nvSpPr>
          <p:cNvPr id="5" name="Text Box 15">
            <a:extLst>
              <a:ext uri="{FF2B5EF4-FFF2-40B4-BE49-F238E27FC236}">
                <a16:creationId xmlns:a16="http://schemas.microsoft.com/office/drawing/2014/main" id="{F9906D8E-45BF-4D82-9A34-EB86618D86C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Schmid. ESMO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VP7-2021. </a:t>
            </a:r>
            <a:r>
              <a:rPr lang="en-US" altLang="en-US" sz="1200" b="0" dirty="0">
                <a:solidFill>
                  <a:schemeClr val="bg2"/>
                </a:solidFill>
                <a:latin typeface="Calibri" panose="020F0502020204030204" pitchFamily="34" charset="0"/>
              </a:rPr>
              <a:t>Schmid. N </a:t>
            </a:r>
            <a:r>
              <a:rPr lang="en-US" altLang="en-US" sz="1200" b="0" dirty="0" err="1">
                <a:solidFill>
                  <a:schemeClr val="bg2"/>
                </a:solidFill>
                <a:latin typeface="Calibri" panose="020F0502020204030204" pitchFamily="34" charset="0"/>
              </a:rPr>
              <a:t>Engl</a:t>
            </a:r>
            <a:r>
              <a:rPr lang="en-US" altLang="en-US" sz="1200" b="0" dirty="0">
                <a:solidFill>
                  <a:schemeClr val="bg2"/>
                </a:solidFill>
                <a:latin typeface="Calibri" panose="020F0502020204030204" pitchFamily="34" charset="0"/>
              </a:rPr>
              <a:t> J Med. 2022;386:556.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4B7C6817-9F11-4D9A-BAF2-B168DA3C5D46}"/>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E3077040-B860-4DBE-8BDB-958A4A76AE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7818FBD9-C7F3-46CA-B055-5EB8C3D9556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Box 14">
            <a:extLst>
              <a:ext uri="{FF2B5EF4-FFF2-40B4-BE49-F238E27FC236}">
                <a16:creationId xmlns:a16="http://schemas.microsoft.com/office/drawing/2014/main" id="{DF769537-46C9-9837-0D5E-20C8FBF9C8B9}"/>
              </a:ext>
            </a:extLst>
          </p:cNvPr>
          <p:cNvSpPr txBox="1"/>
          <p:nvPr/>
        </p:nvSpPr>
        <p:spPr bwMode="auto">
          <a:xfrm rot="16200000">
            <a:off x="1154580" y="2647039"/>
            <a:ext cx="874150"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 name="TextBox 15">
            <a:extLst>
              <a:ext uri="{FF2B5EF4-FFF2-40B4-BE49-F238E27FC236}">
                <a16:creationId xmlns:a16="http://schemas.microsoft.com/office/drawing/2014/main" id="{6078E744-181C-4415-4C77-2FAC60BB051D}"/>
              </a:ext>
            </a:extLst>
          </p:cNvPr>
          <p:cNvSpPr txBox="1"/>
          <p:nvPr/>
        </p:nvSpPr>
        <p:spPr bwMode="auto">
          <a:xfrm>
            <a:off x="5702684" y="4911875"/>
            <a:ext cx="1105833"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8" name="TextBox 7">
            <a:extLst>
              <a:ext uri="{FF2B5EF4-FFF2-40B4-BE49-F238E27FC236}">
                <a16:creationId xmlns:a16="http://schemas.microsoft.com/office/drawing/2014/main" id="{08B19EA6-85AF-D48C-20B1-6A6041AB68EE}"/>
              </a:ext>
            </a:extLst>
          </p:cNvPr>
          <p:cNvSpPr txBox="1"/>
          <p:nvPr/>
        </p:nvSpPr>
        <p:spPr bwMode="auto">
          <a:xfrm>
            <a:off x="551549" y="4982734"/>
            <a:ext cx="1648015" cy="830997"/>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Pembro + chemo</a:t>
            </a:r>
            <a:b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i="0" u="none" strike="noStrike" kern="1200" cap="none" spc="0" normalizeH="0" baseline="0" noProof="0" dirty="0" err="1">
                <a:ln>
                  <a:noFill/>
                </a:ln>
                <a:solidFill>
                  <a:srgbClr val="E1471D"/>
                </a:solidFill>
                <a:effectLst/>
                <a:uLnTx/>
                <a:uFillTx/>
                <a:latin typeface="Calibri" panose="020F0502020204030204" pitchFamily="34" charset="0"/>
                <a:ea typeface="+mn-ea"/>
                <a:cs typeface="Arial" panose="020B0604020202020204" pitchFamily="34" charset="0"/>
              </a:rPr>
              <a:t>Pbo</a:t>
            </a:r>
            <a:r>
              <a:rPr kumimoji="0" lang="en-US" sz="160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 chemo</a:t>
            </a:r>
          </a:p>
        </p:txBody>
      </p:sp>
      <p:grpSp>
        <p:nvGrpSpPr>
          <p:cNvPr id="436" name="Group 435">
            <a:extLst>
              <a:ext uri="{FF2B5EF4-FFF2-40B4-BE49-F238E27FC236}">
                <a16:creationId xmlns:a16="http://schemas.microsoft.com/office/drawing/2014/main" id="{3653BFDB-13EB-19F5-A5CC-B185DFC415C2}"/>
              </a:ext>
            </a:extLst>
          </p:cNvPr>
          <p:cNvGrpSpPr/>
          <p:nvPr/>
        </p:nvGrpSpPr>
        <p:grpSpPr>
          <a:xfrm>
            <a:off x="2475443" y="1310972"/>
            <a:ext cx="6498188" cy="937247"/>
            <a:chOff x="2475443" y="1310972"/>
            <a:chExt cx="6498188" cy="937247"/>
          </a:xfrm>
        </p:grpSpPr>
        <p:grpSp>
          <p:nvGrpSpPr>
            <p:cNvPr id="435" name="Group 434">
              <a:extLst>
                <a:ext uri="{FF2B5EF4-FFF2-40B4-BE49-F238E27FC236}">
                  <a16:creationId xmlns:a16="http://schemas.microsoft.com/office/drawing/2014/main" id="{37C10C99-314F-E647-4035-90B4F41DD83F}"/>
                </a:ext>
              </a:extLst>
            </p:cNvPr>
            <p:cNvGrpSpPr/>
            <p:nvPr/>
          </p:nvGrpSpPr>
          <p:grpSpPr>
            <a:xfrm>
              <a:off x="2982691" y="1351552"/>
              <a:ext cx="5990940" cy="896667"/>
              <a:chOff x="2982691" y="1351552"/>
              <a:chExt cx="5990940" cy="896667"/>
            </a:xfrm>
          </p:grpSpPr>
          <p:grpSp>
            <p:nvGrpSpPr>
              <p:cNvPr id="434" name="Group 433">
                <a:extLst>
                  <a:ext uri="{FF2B5EF4-FFF2-40B4-BE49-F238E27FC236}">
                    <a16:creationId xmlns:a16="http://schemas.microsoft.com/office/drawing/2014/main" id="{E7A43396-1490-7804-7181-F3B70E173CAE}"/>
                  </a:ext>
                </a:extLst>
              </p:cNvPr>
              <p:cNvGrpSpPr/>
              <p:nvPr/>
            </p:nvGrpSpPr>
            <p:grpSpPr>
              <a:xfrm>
                <a:off x="6610531" y="2004888"/>
                <a:ext cx="2363100" cy="243331"/>
                <a:chOff x="6610531" y="2004888"/>
                <a:chExt cx="2363100" cy="243331"/>
              </a:xfrm>
            </p:grpSpPr>
            <p:cxnSp>
              <p:nvCxnSpPr>
                <p:cNvPr id="269" name="Straight Connector 268">
                  <a:extLst>
                    <a:ext uri="{FF2B5EF4-FFF2-40B4-BE49-F238E27FC236}">
                      <a16:creationId xmlns:a16="http://schemas.microsoft.com/office/drawing/2014/main" id="{D653D773-9F24-B4C1-85C5-5FBEA20F9E88}"/>
                    </a:ext>
                  </a:extLst>
                </p:cNvPr>
                <p:cNvCxnSpPr>
                  <a:cxnSpLocks/>
                </p:cNvCxnSpPr>
                <p:nvPr/>
              </p:nvCxnSpPr>
              <p:spPr bwMode="auto">
                <a:xfrm>
                  <a:off x="8973631"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554ED79E-84A0-3F13-E927-65FA019A3F9E}"/>
                    </a:ext>
                  </a:extLst>
                </p:cNvPr>
                <p:cNvCxnSpPr>
                  <a:cxnSpLocks/>
                </p:cNvCxnSpPr>
                <p:nvPr/>
              </p:nvCxnSpPr>
              <p:spPr bwMode="auto">
                <a:xfrm>
                  <a:off x="8937109"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3C7F80D1-D1AA-1518-CCEE-FA683F9B0425}"/>
                    </a:ext>
                  </a:extLst>
                </p:cNvPr>
                <p:cNvCxnSpPr>
                  <a:cxnSpLocks/>
                </p:cNvCxnSpPr>
                <p:nvPr/>
              </p:nvCxnSpPr>
              <p:spPr bwMode="auto">
                <a:xfrm>
                  <a:off x="8884355"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FD78C53-681A-88E7-E6F0-B14B074E9199}"/>
                    </a:ext>
                  </a:extLst>
                </p:cNvPr>
                <p:cNvCxnSpPr>
                  <a:cxnSpLocks/>
                </p:cNvCxnSpPr>
                <p:nvPr/>
              </p:nvCxnSpPr>
              <p:spPr bwMode="auto">
                <a:xfrm>
                  <a:off x="8857302"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959A45A1-B392-DDB2-DBF9-98CCEB9258B7}"/>
                    </a:ext>
                  </a:extLst>
                </p:cNvPr>
                <p:cNvCxnSpPr>
                  <a:cxnSpLocks/>
                </p:cNvCxnSpPr>
                <p:nvPr/>
              </p:nvCxnSpPr>
              <p:spPr bwMode="auto">
                <a:xfrm>
                  <a:off x="8872181"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24928A34-D264-3217-20E7-E3FE55535496}"/>
                    </a:ext>
                  </a:extLst>
                </p:cNvPr>
                <p:cNvCxnSpPr>
                  <a:cxnSpLocks/>
                </p:cNvCxnSpPr>
                <p:nvPr/>
              </p:nvCxnSpPr>
              <p:spPr bwMode="auto">
                <a:xfrm>
                  <a:off x="8804548"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7478F33-F232-9806-72D6-0E4BBFFDB46E}"/>
                    </a:ext>
                  </a:extLst>
                </p:cNvPr>
                <p:cNvCxnSpPr>
                  <a:cxnSpLocks/>
                </p:cNvCxnSpPr>
                <p:nvPr/>
              </p:nvCxnSpPr>
              <p:spPr bwMode="auto">
                <a:xfrm>
                  <a:off x="8788316"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D3207577-B2E1-6EE7-6F61-0FD8C9335070}"/>
                    </a:ext>
                  </a:extLst>
                </p:cNvPr>
                <p:cNvCxnSpPr>
                  <a:cxnSpLocks/>
                </p:cNvCxnSpPr>
                <p:nvPr/>
              </p:nvCxnSpPr>
              <p:spPr bwMode="auto">
                <a:xfrm>
                  <a:off x="8785610"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E4E60C9-720B-F152-4712-EFE2F710BDCB}"/>
                    </a:ext>
                  </a:extLst>
                </p:cNvPr>
                <p:cNvCxnSpPr>
                  <a:cxnSpLocks/>
                </p:cNvCxnSpPr>
                <p:nvPr/>
              </p:nvCxnSpPr>
              <p:spPr bwMode="auto">
                <a:xfrm>
                  <a:off x="8757204"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D371A25-F58B-9037-1323-BDEA241315B8}"/>
                    </a:ext>
                  </a:extLst>
                </p:cNvPr>
                <p:cNvCxnSpPr>
                  <a:cxnSpLocks/>
                </p:cNvCxnSpPr>
                <p:nvPr/>
              </p:nvCxnSpPr>
              <p:spPr bwMode="auto">
                <a:xfrm>
                  <a:off x="8732856"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957F888-3C94-C050-A2C8-CF2A37961F2B}"/>
                    </a:ext>
                  </a:extLst>
                </p:cNvPr>
                <p:cNvCxnSpPr>
                  <a:cxnSpLocks/>
                </p:cNvCxnSpPr>
                <p:nvPr/>
              </p:nvCxnSpPr>
              <p:spPr bwMode="auto">
                <a:xfrm>
                  <a:off x="8715272"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21306CB5-CF48-B927-301C-369CAF6AF820}"/>
                    </a:ext>
                  </a:extLst>
                </p:cNvPr>
                <p:cNvCxnSpPr>
                  <a:cxnSpLocks/>
                </p:cNvCxnSpPr>
                <p:nvPr/>
              </p:nvCxnSpPr>
              <p:spPr bwMode="auto">
                <a:xfrm>
                  <a:off x="8694982"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E739A38-DEB9-EE4B-6070-C47257349A8C}"/>
                    </a:ext>
                  </a:extLst>
                </p:cNvPr>
                <p:cNvCxnSpPr>
                  <a:cxnSpLocks/>
                </p:cNvCxnSpPr>
                <p:nvPr/>
              </p:nvCxnSpPr>
              <p:spPr bwMode="auto">
                <a:xfrm>
                  <a:off x="8670634"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484B27E0-7B5D-B312-31CD-AB111AD1B5FE}"/>
                    </a:ext>
                  </a:extLst>
                </p:cNvPr>
                <p:cNvCxnSpPr>
                  <a:cxnSpLocks/>
                </p:cNvCxnSpPr>
                <p:nvPr/>
              </p:nvCxnSpPr>
              <p:spPr bwMode="auto">
                <a:xfrm>
                  <a:off x="8684161"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FAB7C5BD-2E7E-C9A0-ECF5-E14A224C2006}"/>
                    </a:ext>
                  </a:extLst>
                </p:cNvPr>
                <p:cNvCxnSpPr>
                  <a:cxnSpLocks/>
                </p:cNvCxnSpPr>
                <p:nvPr/>
              </p:nvCxnSpPr>
              <p:spPr bwMode="auto">
                <a:xfrm>
                  <a:off x="8743679"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A1F169BF-C427-0FF3-38BD-4FE419F5BA1B}"/>
                    </a:ext>
                  </a:extLst>
                </p:cNvPr>
                <p:cNvCxnSpPr>
                  <a:cxnSpLocks/>
                </p:cNvCxnSpPr>
                <p:nvPr/>
              </p:nvCxnSpPr>
              <p:spPr bwMode="auto">
                <a:xfrm>
                  <a:off x="8708509"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31F1C46-90FD-179F-90D3-C7293DE99ACC}"/>
                    </a:ext>
                  </a:extLst>
                </p:cNvPr>
                <p:cNvCxnSpPr>
                  <a:cxnSpLocks/>
                </p:cNvCxnSpPr>
                <p:nvPr/>
              </p:nvCxnSpPr>
              <p:spPr bwMode="auto">
                <a:xfrm>
                  <a:off x="8625997"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52C7432-7C50-4990-BD69-D0D8D3E900E7}"/>
                    </a:ext>
                  </a:extLst>
                </p:cNvPr>
                <p:cNvCxnSpPr>
                  <a:cxnSpLocks/>
                </p:cNvCxnSpPr>
                <p:nvPr/>
              </p:nvCxnSpPr>
              <p:spPr bwMode="auto">
                <a:xfrm>
                  <a:off x="8603001"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A62154A-B718-53F3-3FBC-21026BFEF92F}"/>
                    </a:ext>
                  </a:extLst>
                </p:cNvPr>
                <p:cNvCxnSpPr>
                  <a:cxnSpLocks/>
                </p:cNvCxnSpPr>
                <p:nvPr/>
              </p:nvCxnSpPr>
              <p:spPr bwMode="auto">
                <a:xfrm>
                  <a:off x="8621938"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CE318A6-AC29-86C9-5498-A36BBF818E9B}"/>
                    </a:ext>
                  </a:extLst>
                </p:cNvPr>
                <p:cNvCxnSpPr>
                  <a:cxnSpLocks/>
                </p:cNvCxnSpPr>
                <p:nvPr/>
              </p:nvCxnSpPr>
              <p:spPr bwMode="auto">
                <a:xfrm>
                  <a:off x="8584064"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D0B719E1-B580-3EFD-23AE-87835BA0D1A4}"/>
                    </a:ext>
                  </a:extLst>
                </p:cNvPr>
                <p:cNvCxnSpPr>
                  <a:cxnSpLocks/>
                </p:cNvCxnSpPr>
                <p:nvPr/>
              </p:nvCxnSpPr>
              <p:spPr bwMode="auto">
                <a:xfrm>
                  <a:off x="8554305"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0C9EB50E-2184-4D84-0931-B3AFFABBF21D}"/>
                    </a:ext>
                  </a:extLst>
                </p:cNvPr>
                <p:cNvCxnSpPr>
                  <a:cxnSpLocks/>
                </p:cNvCxnSpPr>
                <p:nvPr/>
              </p:nvCxnSpPr>
              <p:spPr bwMode="auto">
                <a:xfrm>
                  <a:off x="8521841" y="21739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70A29D9-B353-8ADB-9625-B38B1F3896AE}"/>
                    </a:ext>
                  </a:extLst>
                </p:cNvPr>
                <p:cNvCxnSpPr>
                  <a:cxnSpLocks/>
                </p:cNvCxnSpPr>
                <p:nvPr/>
              </p:nvCxnSpPr>
              <p:spPr bwMode="auto">
                <a:xfrm>
                  <a:off x="8483966"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3E9D08E3-AE4A-2A5A-26C5-6123B9DD2150}"/>
                    </a:ext>
                  </a:extLst>
                </p:cNvPr>
                <p:cNvCxnSpPr>
                  <a:cxnSpLocks/>
                </p:cNvCxnSpPr>
                <p:nvPr/>
              </p:nvCxnSpPr>
              <p:spPr bwMode="auto">
                <a:xfrm>
                  <a:off x="8467734"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C830C7D9-1FDD-1161-2C26-599730AB963B}"/>
                    </a:ext>
                  </a:extLst>
                </p:cNvPr>
                <p:cNvCxnSpPr>
                  <a:cxnSpLocks/>
                </p:cNvCxnSpPr>
                <p:nvPr/>
              </p:nvCxnSpPr>
              <p:spPr bwMode="auto">
                <a:xfrm>
                  <a:off x="8437975"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4DE1405B-95FC-05A8-F9BB-DDB0E98C87E2}"/>
                    </a:ext>
                  </a:extLst>
                </p:cNvPr>
                <p:cNvCxnSpPr>
                  <a:cxnSpLocks/>
                </p:cNvCxnSpPr>
                <p:nvPr/>
              </p:nvCxnSpPr>
              <p:spPr bwMode="auto">
                <a:xfrm>
                  <a:off x="8289183"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FC5B28FC-6F8B-E826-45E1-13A66B78B615}"/>
                    </a:ext>
                  </a:extLst>
                </p:cNvPr>
                <p:cNvCxnSpPr>
                  <a:cxnSpLocks/>
                </p:cNvCxnSpPr>
                <p:nvPr/>
              </p:nvCxnSpPr>
              <p:spPr bwMode="auto">
                <a:xfrm>
                  <a:off x="8310825"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8663E25-ECC4-0A34-E30C-75AAEA851453}"/>
                    </a:ext>
                  </a:extLst>
                </p:cNvPr>
                <p:cNvCxnSpPr>
                  <a:cxnSpLocks/>
                </p:cNvCxnSpPr>
                <p:nvPr/>
              </p:nvCxnSpPr>
              <p:spPr bwMode="auto">
                <a:xfrm>
                  <a:off x="8328410"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9F578B7-B815-DD7D-DD80-978C14DD4367}"/>
                    </a:ext>
                  </a:extLst>
                </p:cNvPr>
                <p:cNvCxnSpPr>
                  <a:cxnSpLocks/>
                </p:cNvCxnSpPr>
                <p:nvPr/>
              </p:nvCxnSpPr>
              <p:spPr bwMode="auto">
                <a:xfrm>
                  <a:off x="8363579"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B27A9D2-6F23-A097-5723-8339133A045C}"/>
                    </a:ext>
                  </a:extLst>
                </p:cNvPr>
                <p:cNvCxnSpPr>
                  <a:cxnSpLocks/>
                </p:cNvCxnSpPr>
                <p:nvPr/>
              </p:nvCxnSpPr>
              <p:spPr bwMode="auto">
                <a:xfrm>
                  <a:off x="8394691"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553EA89F-F83B-7C6D-8F14-FEB0C587FC6C}"/>
                    </a:ext>
                  </a:extLst>
                </p:cNvPr>
                <p:cNvCxnSpPr>
                  <a:cxnSpLocks/>
                </p:cNvCxnSpPr>
                <p:nvPr/>
              </p:nvCxnSpPr>
              <p:spPr bwMode="auto">
                <a:xfrm>
                  <a:off x="8417686"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8C37C8EE-05D2-3A31-FD4B-CBC273EBABE1}"/>
                    </a:ext>
                  </a:extLst>
                </p:cNvPr>
                <p:cNvCxnSpPr>
                  <a:cxnSpLocks/>
                </p:cNvCxnSpPr>
                <p:nvPr/>
              </p:nvCxnSpPr>
              <p:spPr bwMode="auto">
                <a:xfrm>
                  <a:off x="8382517"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99C2C19-CACA-9BD1-0B7B-85A6353BB5A7}"/>
                    </a:ext>
                  </a:extLst>
                </p:cNvPr>
                <p:cNvCxnSpPr>
                  <a:cxnSpLocks/>
                </p:cNvCxnSpPr>
                <p:nvPr/>
              </p:nvCxnSpPr>
              <p:spPr bwMode="auto">
                <a:xfrm>
                  <a:off x="8345995"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F915516-33B4-2913-C638-72FA01802C4E}"/>
                    </a:ext>
                  </a:extLst>
                </p:cNvPr>
                <p:cNvCxnSpPr>
                  <a:cxnSpLocks/>
                </p:cNvCxnSpPr>
                <p:nvPr/>
              </p:nvCxnSpPr>
              <p:spPr bwMode="auto">
                <a:xfrm>
                  <a:off x="8302709"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403BD0B9-6DD6-0605-2277-D4DF2E9499CC}"/>
                    </a:ext>
                  </a:extLst>
                </p:cNvPr>
                <p:cNvCxnSpPr>
                  <a:cxnSpLocks/>
                </p:cNvCxnSpPr>
                <p:nvPr/>
              </p:nvCxnSpPr>
              <p:spPr bwMode="auto">
                <a:xfrm>
                  <a:off x="8456913"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40EB4B5-6AAF-8502-0DE7-137057D16450}"/>
                    </a:ext>
                  </a:extLst>
                </p:cNvPr>
                <p:cNvCxnSpPr>
                  <a:cxnSpLocks/>
                </p:cNvCxnSpPr>
                <p:nvPr/>
              </p:nvCxnSpPr>
              <p:spPr bwMode="auto">
                <a:xfrm>
                  <a:off x="8412275"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EE76C6E-A906-D9F9-0B51-ED205E9330B9}"/>
                    </a:ext>
                  </a:extLst>
                </p:cNvPr>
                <p:cNvCxnSpPr>
                  <a:cxnSpLocks/>
                </p:cNvCxnSpPr>
                <p:nvPr/>
              </p:nvCxnSpPr>
              <p:spPr bwMode="auto">
                <a:xfrm>
                  <a:off x="8431213" y="211580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5C50B7B-46FF-21D3-EF8C-1C7381FBBC82}"/>
                    </a:ext>
                  </a:extLst>
                </p:cNvPr>
                <p:cNvCxnSpPr>
                  <a:cxnSpLocks/>
                </p:cNvCxnSpPr>
                <p:nvPr/>
              </p:nvCxnSpPr>
              <p:spPr bwMode="auto">
                <a:xfrm>
                  <a:off x="8262129"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D80FEED5-3849-E382-E373-802CD148C694}"/>
                    </a:ext>
                  </a:extLst>
                </p:cNvPr>
                <p:cNvCxnSpPr>
                  <a:cxnSpLocks/>
                </p:cNvCxnSpPr>
                <p:nvPr/>
              </p:nvCxnSpPr>
              <p:spPr bwMode="auto">
                <a:xfrm>
                  <a:off x="8239134"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DC93E0D-6DA7-DFB0-4F1D-21F507BCC329}"/>
                    </a:ext>
                  </a:extLst>
                </p:cNvPr>
                <p:cNvCxnSpPr>
                  <a:cxnSpLocks/>
                </p:cNvCxnSpPr>
                <p:nvPr/>
              </p:nvCxnSpPr>
              <p:spPr bwMode="auto">
                <a:xfrm>
                  <a:off x="8218844"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D5E08913-063F-5002-2724-763F34BDD7EE}"/>
                    </a:ext>
                  </a:extLst>
                </p:cNvPr>
                <p:cNvCxnSpPr>
                  <a:cxnSpLocks/>
                </p:cNvCxnSpPr>
                <p:nvPr/>
              </p:nvCxnSpPr>
              <p:spPr bwMode="auto">
                <a:xfrm>
                  <a:off x="8195849"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613F072C-163A-9DF7-7CBD-5A398FE20E8E}"/>
                    </a:ext>
                  </a:extLst>
                </p:cNvPr>
                <p:cNvCxnSpPr>
                  <a:cxnSpLocks/>
                </p:cNvCxnSpPr>
                <p:nvPr/>
              </p:nvCxnSpPr>
              <p:spPr bwMode="auto">
                <a:xfrm>
                  <a:off x="8171501"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997C4A2-993E-7FF2-905B-6727FF17574E}"/>
                    </a:ext>
                  </a:extLst>
                </p:cNvPr>
                <p:cNvCxnSpPr>
                  <a:cxnSpLocks/>
                </p:cNvCxnSpPr>
                <p:nvPr/>
              </p:nvCxnSpPr>
              <p:spPr bwMode="auto">
                <a:xfrm>
                  <a:off x="8182322"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3CF3514-C735-1822-E261-098DD2699557}"/>
                    </a:ext>
                  </a:extLst>
                </p:cNvPr>
                <p:cNvCxnSpPr>
                  <a:cxnSpLocks/>
                </p:cNvCxnSpPr>
                <p:nvPr/>
              </p:nvCxnSpPr>
              <p:spPr bwMode="auto">
                <a:xfrm>
                  <a:off x="8199907"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6374B2BB-2E45-7B6A-2F3D-B23942D37409}"/>
                    </a:ext>
                  </a:extLst>
                </p:cNvPr>
                <p:cNvCxnSpPr>
                  <a:cxnSpLocks/>
                </p:cNvCxnSpPr>
                <p:nvPr/>
              </p:nvCxnSpPr>
              <p:spPr bwMode="auto">
                <a:xfrm>
                  <a:off x="8221550"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4021FBA6-1724-0D35-E1DE-91EA11402009}"/>
                    </a:ext>
                  </a:extLst>
                </p:cNvPr>
                <p:cNvCxnSpPr>
                  <a:cxnSpLocks/>
                </p:cNvCxnSpPr>
                <p:nvPr/>
              </p:nvCxnSpPr>
              <p:spPr bwMode="auto">
                <a:xfrm>
                  <a:off x="8240487"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A68CF50-D846-B471-D3F5-A694333BBC6A}"/>
                    </a:ext>
                  </a:extLst>
                </p:cNvPr>
                <p:cNvCxnSpPr>
                  <a:cxnSpLocks/>
                </p:cNvCxnSpPr>
                <p:nvPr/>
              </p:nvCxnSpPr>
              <p:spPr bwMode="auto">
                <a:xfrm>
                  <a:off x="8254014"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F7222A79-63CA-6CBC-E89B-0C24ECD2BA12}"/>
                    </a:ext>
                  </a:extLst>
                </p:cNvPr>
                <p:cNvCxnSpPr>
                  <a:cxnSpLocks/>
                </p:cNvCxnSpPr>
                <p:nvPr/>
              </p:nvCxnSpPr>
              <p:spPr bwMode="auto">
                <a:xfrm>
                  <a:off x="8140390"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9131085A-F6D1-1D8B-D0D6-EC73598B4CEA}"/>
                    </a:ext>
                  </a:extLst>
                </p:cNvPr>
                <p:cNvCxnSpPr>
                  <a:cxnSpLocks/>
                </p:cNvCxnSpPr>
                <p:nvPr/>
              </p:nvCxnSpPr>
              <p:spPr bwMode="auto">
                <a:xfrm>
                  <a:off x="8105220"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DB790100-1A59-2EE3-1593-5A3CE53A16EF}"/>
                    </a:ext>
                  </a:extLst>
                </p:cNvPr>
                <p:cNvCxnSpPr>
                  <a:cxnSpLocks/>
                </p:cNvCxnSpPr>
                <p:nvPr/>
              </p:nvCxnSpPr>
              <p:spPr bwMode="auto">
                <a:xfrm>
                  <a:off x="8099810"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E443141F-6633-3017-3DAB-B5247C062BF8}"/>
                    </a:ext>
                  </a:extLst>
                </p:cNvPr>
                <p:cNvCxnSpPr>
                  <a:cxnSpLocks/>
                </p:cNvCxnSpPr>
                <p:nvPr/>
              </p:nvCxnSpPr>
              <p:spPr bwMode="auto">
                <a:xfrm>
                  <a:off x="8082226"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66FDF1E7-891B-49D0-80E7-A37F2116723E}"/>
                    </a:ext>
                  </a:extLst>
                </p:cNvPr>
                <p:cNvCxnSpPr>
                  <a:cxnSpLocks/>
                </p:cNvCxnSpPr>
                <p:nvPr/>
              </p:nvCxnSpPr>
              <p:spPr bwMode="auto">
                <a:xfrm>
                  <a:off x="8071404"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DBE3BBC-7728-4FD6-AE8E-AB26A7694404}"/>
                    </a:ext>
                  </a:extLst>
                </p:cNvPr>
                <p:cNvCxnSpPr>
                  <a:cxnSpLocks/>
                </p:cNvCxnSpPr>
                <p:nvPr/>
              </p:nvCxnSpPr>
              <p:spPr bwMode="auto">
                <a:xfrm>
                  <a:off x="8065994"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EC65617B-C938-D3B7-99BD-9E9813F5DB3B}"/>
                    </a:ext>
                  </a:extLst>
                </p:cNvPr>
                <p:cNvCxnSpPr>
                  <a:cxnSpLocks/>
                </p:cNvCxnSpPr>
                <p:nvPr/>
              </p:nvCxnSpPr>
              <p:spPr bwMode="auto">
                <a:xfrm>
                  <a:off x="8051115"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9575AE39-067C-30D5-4A92-92C72C00BD51}"/>
                    </a:ext>
                  </a:extLst>
                </p:cNvPr>
                <p:cNvCxnSpPr>
                  <a:cxnSpLocks/>
                </p:cNvCxnSpPr>
                <p:nvPr/>
              </p:nvCxnSpPr>
              <p:spPr bwMode="auto">
                <a:xfrm>
                  <a:off x="8034883"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97696389-4329-1E93-20D9-AA1B4E338384}"/>
                    </a:ext>
                  </a:extLst>
                </p:cNvPr>
                <p:cNvCxnSpPr>
                  <a:cxnSpLocks/>
                </p:cNvCxnSpPr>
                <p:nvPr/>
              </p:nvCxnSpPr>
              <p:spPr bwMode="auto">
                <a:xfrm>
                  <a:off x="8017299"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65AEE6E-0084-85B0-8F21-046B10C1605A}"/>
                    </a:ext>
                  </a:extLst>
                </p:cNvPr>
                <p:cNvCxnSpPr>
                  <a:cxnSpLocks/>
                </p:cNvCxnSpPr>
                <p:nvPr/>
              </p:nvCxnSpPr>
              <p:spPr bwMode="auto">
                <a:xfrm>
                  <a:off x="8001067"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F29E3A8-22E3-D5F7-4D71-754FF0DEFDFE}"/>
                    </a:ext>
                  </a:extLst>
                </p:cNvPr>
                <p:cNvCxnSpPr>
                  <a:cxnSpLocks/>
                </p:cNvCxnSpPr>
                <p:nvPr/>
              </p:nvCxnSpPr>
              <p:spPr bwMode="auto">
                <a:xfrm>
                  <a:off x="7984835" y="2088754"/>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0F7CC5A0-104A-36F6-EFCE-541CCE4D9B80}"/>
                    </a:ext>
                  </a:extLst>
                </p:cNvPr>
                <p:cNvCxnSpPr>
                  <a:cxnSpLocks/>
                </p:cNvCxnSpPr>
                <p:nvPr/>
              </p:nvCxnSpPr>
              <p:spPr bwMode="auto">
                <a:xfrm>
                  <a:off x="7963192"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0D450B0C-6D9C-4F9B-E355-B279FBA2A197}"/>
                    </a:ext>
                  </a:extLst>
                </p:cNvPr>
                <p:cNvCxnSpPr>
                  <a:cxnSpLocks/>
                </p:cNvCxnSpPr>
                <p:nvPr/>
              </p:nvCxnSpPr>
              <p:spPr bwMode="auto">
                <a:xfrm>
                  <a:off x="7951018"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11E4FBAD-E157-0D13-ADB5-BFD8F3643495}"/>
                    </a:ext>
                  </a:extLst>
                </p:cNvPr>
                <p:cNvCxnSpPr>
                  <a:cxnSpLocks/>
                </p:cNvCxnSpPr>
                <p:nvPr/>
              </p:nvCxnSpPr>
              <p:spPr bwMode="auto">
                <a:xfrm>
                  <a:off x="7941550"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04516D14-C88E-B460-1458-26C4F1509B6B}"/>
                    </a:ext>
                  </a:extLst>
                </p:cNvPr>
                <p:cNvCxnSpPr>
                  <a:cxnSpLocks/>
                </p:cNvCxnSpPr>
                <p:nvPr/>
              </p:nvCxnSpPr>
              <p:spPr bwMode="auto">
                <a:xfrm>
                  <a:off x="7907733"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7B77EC8-C2B2-9A4E-248A-6AD183EBBAD0}"/>
                    </a:ext>
                  </a:extLst>
                </p:cNvPr>
                <p:cNvCxnSpPr>
                  <a:cxnSpLocks/>
                </p:cNvCxnSpPr>
                <p:nvPr/>
              </p:nvCxnSpPr>
              <p:spPr bwMode="auto">
                <a:xfrm>
                  <a:off x="7898265"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00B19098-FB86-0B0A-F4BE-87AAB06AF83F}"/>
                    </a:ext>
                  </a:extLst>
                </p:cNvPr>
                <p:cNvCxnSpPr>
                  <a:cxnSpLocks/>
                </p:cNvCxnSpPr>
                <p:nvPr/>
              </p:nvCxnSpPr>
              <p:spPr bwMode="auto">
                <a:xfrm>
                  <a:off x="7890149"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CC7733F2-88C2-E97D-B47D-BD6FDBEB0B6E}"/>
                    </a:ext>
                  </a:extLst>
                </p:cNvPr>
                <p:cNvCxnSpPr>
                  <a:cxnSpLocks/>
                </p:cNvCxnSpPr>
                <p:nvPr/>
              </p:nvCxnSpPr>
              <p:spPr bwMode="auto">
                <a:xfrm>
                  <a:off x="7853627"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DD5B5D6-6DC1-3B2B-3916-C706C8F63CBB}"/>
                    </a:ext>
                  </a:extLst>
                </p:cNvPr>
                <p:cNvCxnSpPr>
                  <a:cxnSpLocks/>
                </p:cNvCxnSpPr>
                <p:nvPr/>
              </p:nvCxnSpPr>
              <p:spPr bwMode="auto">
                <a:xfrm>
                  <a:off x="7822516"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7D1180FF-F316-377F-2988-DCE4C75D36B6}"/>
                    </a:ext>
                  </a:extLst>
                </p:cNvPr>
                <p:cNvCxnSpPr>
                  <a:cxnSpLocks/>
                </p:cNvCxnSpPr>
                <p:nvPr/>
              </p:nvCxnSpPr>
              <p:spPr bwMode="auto">
                <a:xfrm>
                  <a:off x="7800873"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BD31F347-C42D-CF22-FB39-787F14DC7381}"/>
                    </a:ext>
                  </a:extLst>
                </p:cNvPr>
                <p:cNvCxnSpPr>
                  <a:cxnSpLocks/>
                </p:cNvCxnSpPr>
                <p:nvPr/>
              </p:nvCxnSpPr>
              <p:spPr bwMode="auto">
                <a:xfrm>
                  <a:off x="7772467"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49CC8F8E-F630-ECEF-30AE-EA0B62CF0C75}"/>
                    </a:ext>
                  </a:extLst>
                </p:cNvPr>
                <p:cNvCxnSpPr>
                  <a:cxnSpLocks/>
                </p:cNvCxnSpPr>
                <p:nvPr/>
              </p:nvCxnSpPr>
              <p:spPr bwMode="auto">
                <a:xfrm>
                  <a:off x="7779230"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80D6A80B-DEB3-EED0-AEE0-FAF84BE1EFB9}"/>
                    </a:ext>
                  </a:extLst>
                </p:cNvPr>
                <p:cNvCxnSpPr>
                  <a:cxnSpLocks/>
                </p:cNvCxnSpPr>
                <p:nvPr/>
              </p:nvCxnSpPr>
              <p:spPr bwMode="auto">
                <a:xfrm>
                  <a:off x="7806284"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6DF96C82-D5D6-E68A-A029-536B6B0B10DD}"/>
                    </a:ext>
                  </a:extLst>
                </p:cNvPr>
                <p:cNvCxnSpPr>
                  <a:cxnSpLocks/>
                </p:cNvCxnSpPr>
                <p:nvPr/>
              </p:nvCxnSpPr>
              <p:spPr bwMode="auto">
                <a:xfrm>
                  <a:off x="7790052"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D148A22D-B841-3FE5-5F6F-105A7E4380A4}"/>
                    </a:ext>
                  </a:extLst>
                </p:cNvPr>
                <p:cNvCxnSpPr>
                  <a:cxnSpLocks/>
                </p:cNvCxnSpPr>
                <p:nvPr/>
              </p:nvCxnSpPr>
              <p:spPr bwMode="auto">
                <a:xfrm>
                  <a:off x="7756236"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1279EC69-4B77-F490-9148-C484C88C5CC6}"/>
                    </a:ext>
                  </a:extLst>
                </p:cNvPr>
                <p:cNvCxnSpPr>
                  <a:cxnSpLocks/>
                </p:cNvCxnSpPr>
                <p:nvPr/>
              </p:nvCxnSpPr>
              <p:spPr bwMode="auto">
                <a:xfrm>
                  <a:off x="7737298"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FEB26B84-CB64-3612-8673-6DCD190C4B59}"/>
                    </a:ext>
                  </a:extLst>
                </p:cNvPr>
                <p:cNvCxnSpPr>
                  <a:cxnSpLocks/>
                </p:cNvCxnSpPr>
                <p:nvPr/>
              </p:nvCxnSpPr>
              <p:spPr bwMode="auto">
                <a:xfrm>
                  <a:off x="7714303"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05AF7BB-EC58-D1C7-B057-E9F1A0212FAD}"/>
                    </a:ext>
                  </a:extLst>
                </p:cNvPr>
                <p:cNvCxnSpPr>
                  <a:cxnSpLocks/>
                </p:cNvCxnSpPr>
                <p:nvPr/>
              </p:nvCxnSpPr>
              <p:spPr bwMode="auto">
                <a:xfrm>
                  <a:off x="7727829"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C06911BE-C2C8-4975-6ADF-79EFBC91A4DF}"/>
                    </a:ext>
                  </a:extLst>
                </p:cNvPr>
                <p:cNvCxnSpPr>
                  <a:cxnSpLocks/>
                </p:cNvCxnSpPr>
                <p:nvPr/>
              </p:nvCxnSpPr>
              <p:spPr bwMode="auto">
                <a:xfrm>
                  <a:off x="7691307"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AC23CBD3-B5E1-B5C5-E37F-D8BEE8B58510}"/>
                    </a:ext>
                  </a:extLst>
                </p:cNvPr>
                <p:cNvCxnSpPr>
                  <a:cxnSpLocks/>
                </p:cNvCxnSpPr>
                <p:nvPr/>
              </p:nvCxnSpPr>
              <p:spPr bwMode="auto">
                <a:xfrm>
                  <a:off x="7704834"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212BED95-2334-6923-6429-DFD584350C81}"/>
                    </a:ext>
                  </a:extLst>
                </p:cNvPr>
                <p:cNvCxnSpPr>
                  <a:cxnSpLocks/>
                </p:cNvCxnSpPr>
                <p:nvPr/>
              </p:nvCxnSpPr>
              <p:spPr bwMode="auto">
                <a:xfrm>
                  <a:off x="7671017"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EB48B722-F13F-F392-0117-2C40EC6A1E74}"/>
                    </a:ext>
                  </a:extLst>
                </p:cNvPr>
                <p:cNvCxnSpPr>
                  <a:cxnSpLocks/>
                </p:cNvCxnSpPr>
                <p:nvPr/>
              </p:nvCxnSpPr>
              <p:spPr bwMode="auto">
                <a:xfrm>
                  <a:off x="7648021"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5FC75C0A-9E49-865D-C288-78555046F87E}"/>
                    </a:ext>
                  </a:extLst>
                </p:cNvPr>
                <p:cNvCxnSpPr>
                  <a:cxnSpLocks/>
                </p:cNvCxnSpPr>
                <p:nvPr/>
              </p:nvCxnSpPr>
              <p:spPr bwMode="auto">
                <a:xfrm>
                  <a:off x="7637200"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4E5FAE69-0E3E-B174-FE31-6066755F3717}"/>
                    </a:ext>
                  </a:extLst>
                </p:cNvPr>
                <p:cNvCxnSpPr>
                  <a:cxnSpLocks/>
                </p:cNvCxnSpPr>
                <p:nvPr/>
              </p:nvCxnSpPr>
              <p:spPr bwMode="auto">
                <a:xfrm>
                  <a:off x="7653432"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8DE1B031-28FE-91DE-C18E-2C99F1E794E9}"/>
                    </a:ext>
                  </a:extLst>
                </p:cNvPr>
                <p:cNvCxnSpPr>
                  <a:cxnSpLocks/>
                </p:cNvCxnSpPr>
                <p:nvPr/>
              </p:nvCxnSpPr>
              <p:spPr bwMode="auto">
                <a:xfrm>
                  <a:off x="7622321"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5B9DEAAE-FCB1-A632-C921-3C8A047B54A5}"/>
                    </a:ext>
                  </a:extLst>
                </p:cNvPr>
                <p:cNvCxnSpPr>
                  <a:cxnSpLocks/>
                </p:cNvCxnSpPr>
                <p:nvPr/>
              </p:nvCxnSpPr>
              <p:spPr bwMode="auto">
                <a:xfrm>
                  <a:off x="7602031"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D31491C8-89A0-2201-D6FA-A8A0E80289F1}"/>
                    </a:ext>
                  </a:extLst>
                </p:cNvPr>
                <p:cNvCxnSpPr>
                  <a:cxnSpLocks/>
                </p:cNvCxnSpPr>
                <p:nvPr/>
              </p:nvCxnSpPr>
              <p:spPr bwMode="auto">
                <a:xfrm>
                  <a:off x="7608794"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D675C621-E834-6E84-F65E-48303F505150}"/>
                    </a:ext>
                  </a:extLst>
                </p:cNvPr>
                <p:cNvCxnSpPr>
                  <a:cxnSpLocks/>
                </p:cNvCxnSpPr>
                <p:nvPr/>
              </p:nvCxnSpPr>
              <p:spPr bwMode="auto">
                <a:xfrm>
                  <a:off x="7580388"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513FC266-EA9A-016C-9E12-D20C666B7EAF}"/>
                    </a:ext>
                  </a:extLst>
                </p:cNvPr>
                <p:cNvCxnSpPr>
                  <a:cxnSpLocks/>
                </p:cNvCxnSpPr>
                <p:nvPr/>
              </p:nvCxnSpPr>
              <p:spPr bwMode="auto">
                <a:xfrm>
                  <a:off x="7583094"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2268A256-8D35-9C6F-ACB4-5A80301A022F}"/>
                    </a:ext>
                  </a:extLst>
                </p:cNvPr>
                <p:cNvCxnSpPr>
                  <a:cxnSpLocks/>
                </p:cNvCxnSpPr>
                <p:nvPr/>
              </p:nvCxnSpPr>
              <p:spPr bwMode="auto">
                <a:xfrm>
                  <a:off x="7564157"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C17D6642-500A-B4AF-74F7-D6B9657A14F2}"/>
                    </a:ext>
                  </a:extLst>
                </p:cNvPr>
                <p:cNvCxnSpPr>
                  <a:cxnSpLocks/>
                </p:cNvCxnSpPr>
                <p:nvPr/>
              </p:nvCxnSpPr>
              <p:spPr bwMode="auto">
                <a:xfrm>
                  <a:off x="7541161"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088501FE-0419-D1B1-1E98-D6F79F4E1ED2}"/>
                    </a:ext>
                  </a:extLst>
                </p:cNvPr>
                <p:cNvCxnSpPr>
                  <a:cxnSpLocks/>
                </p:cNvCxnSpPr>
                <p:nvPr/>
              </p:nvCxnSpPr>
              <p:spPr bwMode="auto">
                <a:xfrm>
                  <a:off x="7527634"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A652A3F-96F1-1833-DA58-2D82511E9B94}"/>
                    </a:ext>
                  </a:extLst>
                </p:cNvPr>
                <p:cNvCxnSpPr>
                  <a:cxnSpLocks/>
                </p:cNvCxnSpPr>
                <p:nvPr/>
              </p:nvCxnSpPr>
              <p:spPr bwMode="auto">
                <a:xfrm>
                  <a:off x="7522223"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D0C0F56-634C-29A1-40CC-4BD253902E8C}"/>
                    </a:ext>
                  </a:extLst>
                </p:cNvPr>
                <p:cNvCxnSpPr>
                  <a:cxnSpLocks/>
                </p:cNvCxnSpPr>
                <p:nvPr/>
              </p:nvCxnSpPr>
              <p:spPr bwMode="auto">
                <a:xfrm>
                  <a:off x="7550629" y="206711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ED03A615-745C-877E-45FE-C7541A299238}"/>
                    </a:ext>
                  </a:extLst>
                </p:cNvPr>
                <p:cNvCxnSpPr>
                  <a:cxnSpLocks/>
                </p:cNvCxnSpPr>
                <p:nvPr/>
              </p:nvCxnSpPr>
              <p:spPr bwMode="auto">
                <a:xfrm>
                  <a:off x="7501933"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50464B94-E101-EFB9-16A0-C72B42462E56}"/>
                    </a:ext>
                  </a:extLst>
                </p:cNvPr>
                <p:cNvCxnSpPr>
                  <a:cxnSpLocks/>
                </p:cNvCxnSpPr>
                <p:nvPr/>
              </p:nvCxnSpPr>
              <p:spPr bwMode="auto">
                <a:xfrm>
                  <a:off x="7482995"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B4DE079-6C68-F016-4B8D-4A8BCFBB9FB3}"/>
                    </a:ext>
                  </a:extLst>
                </p:cNvPr>
                <p:cNvCxnSpPr>
                  <a:cxnSpLocks/>
                </p:cNvCxnSpPr>
                <p:nvPr/>
              </p:nvCxnSpPr>
              <p:spPr bwMode="auto">
                <a:xfrm>
                  <a:off x="7466764"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5DBEDE19-D99F-D980-7EC0-26189068EDD3}"/>
                    </a:ext>
                  </a:extLst>
                </p:cNvPr>
                <p:cNvCxnSpPr>
                  <a:cxnSpLocks/>
                </p:cNvCxnSpPr>
                <p:nvPr/>
              </p:nvCxnSpPr>
              <p:spPr bwMode="auto">
                <a:xfrm>
                  <a:off x="7449179"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FBFC4796-5CF3-E7DF-EAD6-5EA72848AFF4}"/>
                    </a:ext>
                  </a:extLst>
                </p:cNvPr>
                <p:cNvCxnSpPr>
                  <a:cxnSpLocks/>
                </p:cNvCxnSpPr>
                <p:nvPr/>
              </p:nvCxnSpPr>
              <p:spPr bwMode="auto">
                <a:xfrm>
                  <a:off x="7430242"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663B2AC-688C-EA7C-EE51-26F0AB3B7155}"/>
                    </a:ext>
                  </a:extLst>
                </p:cNvPr>
                <p:cNvCxnSpPr>
                  <a:cxnSpLocks/>
                </p:cNvCxnSpPr>
                <p:nvPr/>
              </p:nvCxnSpPr>
              <p:spPr bwMode="auto">
                <a:xfrm>
                  <a:off x="7426184"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15740C0F-7248-3693-8014-10775628530E}"/>
                    </a:ext>
                  </a:extLst>
                </p:cNvPr>
                <p:cNvCxnSpPr>
                  <a:cxnSpLocks/>
                </p:cNvCxnSpPr>
                <p:nvPr/>
              </p:nvCxnSpPr>
              <p:spPr bwMode="auto">
                <a:xfrm>
                  <a:off x="7407246"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1AA5A4E9-13FE-2239-AD53-69A0949EC02B}"/>
                    </a:ext>
                  </a:extLst>
                </p:cNvPr>
                <p:cNvCxnSpPr>
                  <a:cxnSpLocks/>
                </p:cNvCxnSpPr>
                <p:nvPr/>
              </p:nvCxnSpPr>
              <p:spPr bwMode="auto">
                <a:xfrm>
                  <a:off x="7400483"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68AC29D0-C017-4F6E-DBC8-0AC692F29B9B}"/>
                    </a:ext>
                  </a:extLst>
                </p:cNvPr>
                <p:cNvCxnSpPr>
                  <a:cxnSpLocks/>
                </p:cNvCxnSpPr>
                <p:nvPr/>
              </p:nvCxnSpPr>
              <p:spPr bwMode="auto">
                <a:xfrm>
                  <a:off x="7388309"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9C28ACFF-25DA-5534-23E1-CD929566886C}"/>
                    </a:ext>
                  </a:extLst>
                </p:cNvPr>
                <p:cNvCxnSpPr>
                  <a:cxnSpLocks/>
                </p:cNvCxnSpPr>
                <p:nvPr/>
              </p:nvCxnSpPr>
              <p:spPr bwMode="auto">
                <a:xfrm>
                  <a:off x="7349082"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07383382-9091-3207-65FE-2CF58E8B704E}"/>
                    </a:ext>
                  </a:extLst>
                </p:cNvPr>
                <p:cNvCxnSpPr>
                  <a:cxnSpLocks/>
                </p:cNvCxnSpPr>
                <p:nvPr/>
              </p:nvCxnSpPr>
              <p:spPr bwMode="auto">
                <a:xfrm>
                  <a:off x="7326087"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DD9B245F-853C-89CE-55C9-DC2BB04D2A76}"/>
                    </a:ext>
                  </a:extLst>
                </p:cNvPr>
                <p:cNvCxnSpPr>
                  <a:cxnSpLocks/>
                </p:cNvCxnSpPr>
                <p:nvPr/>
              </p:nvCxnSpPr>
              <p:spPr bwMode="auto">
                <a:xfrm>
                  <a:off x="7308502"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C4F9E93-4F55-15AC-E289-A03D91BB6B94}"/>
                    </a:ext>
                  </a:extLst>
                </p:cNvPr>
                <p:cNvCxnSpPr>
                  <a:cxnSpLocks/>
                </p:cNvCxnSpPr>
                <p:nvPr/>
              </p:nvCxnSpPr>
              <p:spPr bwMode="auto">
                <a:xfrm>
                  <a:off x="7330145"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01FFD507-D763-1138-1D89-244D0CC05ECC}"/>
                    </a:ext>
                  </a:extLst>
                </p:cNvPr>
                <p:cNvCxnSpPr>
                  <a:cxnSpLocks/>
                </p:cNvCxnSpPr>
                <p:nvPr/>
              </p:nvCxnSpPr>
              <p:spPr bwMode="auto">
                <a:xfrm>
                  <a:off x="7292270"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A48C644E-8393-4B5B-2D61-1D98447C6D27}"/>
                    </a:ext>
                  </a:extLst>
                </p:cNvPr>
                <p:cNvCxnSpPr>
                  <a:cxnSpLocks/>
                </p:cNvCxnSpPr>
                <p:nvPr/>
              </p:nvCxnSpPr>
              <p:spPr bwMode="auto">
                <a:xfrm>
                  <a:off x="7286859"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1FABC80B-C9B9-94DC-F7F3-641C4A442245}"/>
                    </a:ext>
                  </a:extLst>
                </p:cNvPr>
                <p:cNvCxnSpPr>
                  <a:cxnSpLocks/>
                </p:cNvCxnSpPr>
                <p:nvPr/>
              </p:nvCxnSpPr>
              <p:spPr bwMode="auto">
                <a:xfrm>
                  <a:off x="7267922"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12042861-4054-0495-9FD3-981D1BF7864D}"/>
                    </a:ext>
                  </a:extLst>
                </p:cNvPr>
                <p:cNvCxnSpPr>
                  <a:cxnSpLocks/>
                </p:cNvCxnSpPr>
                <p:nvPr/>
              </p:nvCxnSpPr>
              <p:spPr bwMode="auto">
                <a:xfrm>
                  <a:off x="7254396"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2C67E898-2AE0-79EE-9BED-51D135D2C881}"/>
                    </a:ext>
                  </a:extLst>
                </p:cNvPr>
                <p:cNvCxnSpPr>
                  <a:cxnSpLocks/>
                </p:cNvCxnSpPr>
                <p:nvPr/>
              </p:nvCxnSpPr>
              <p:spPr bwMode="auto">
                <a:xfrm>
                  <a:off x="7234106"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CF86005D-E05C-B4C6-7E60-CFDE9D065116}"/>
                    </a:ext>
                  </a:extLst>
                </p:cNvPr>
                <p:cNvCxnSpPr>
                  <a:cxnSpLocks/>
                </p:cNvCxnSpPr>
                <p:nvPr/>
              </p:nvCxnSpPr>
              <p:spPr bwMode="auto">
                <a:xfrm>
                  <a:off x="7215169"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6754A0A3-BCEE-69CA-0368-EC48076343A4}"/>
                    </a:ext>
                  </a:extLst>
                </p:cNvPr>
                <p:cNvCxnSpPr>
                  <a:cxnSpLocks/>
                </p:cNvCxnSpPr>
                <p:nvPr/>
              </p:nvCxnSpPr>
              <p:spPr bwMode="auto">
                <a:xfrm>
                  <a:off x="7202995"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4CC12438-91F3-D743-F7EF-BB811CA86732}"/>
                    </a:ext>
                  </a:extLst>
                </p:cNvPr>
                <p:cNvCxnSpPr>
                  <a:cxnSpLocks/>
                </p:cNvCxnSpPr>
                <p:nvPr/>
              </p:nvCxnSpPr>
              <p:spPr bwMode="auto">
                <a:xfrm>
                  <a:off x="7197584"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8B265975-9176-D599-9CDA-66352FDEC71A}"/>
                    </a:ext>
                  </a:extLst>
                </p:cNvPr>
                <p:cNvCxnSpPr>
                  <a:cxnSpLocks/>
                </p:cNvCxnSpPr>
                <p:nvPr/>
              </p:nvCxnSpPr>
              <p:spPr bwMode="auto">
                <a:xfrm>
                  <a:off x="7246280" y="205223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82CD97CF-8F33-B344-3D90-F49CF9F5951F}"/>
                    </a:ext>
                  </a:extLst>
                </p:cNvPr>
                <p:cNvCxnSpPr>
                  <a:cxnSpLocks/>
                </p:cNvCxnSpPr>
                <p:nvPr/>
              </p:nvCxnSpPr>
              <p:spPr bwMode="auto">
                <a:xfrm>
                  <a:off x="7182704"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66432900-250B-5D13-4374-98CE75FB57AC}"/>
                    </a:ext>
                  </a:extLst>
                </p:cNvPr>
                <p:cNvCxnSpPr>
                  <a:cxnSpLocks/>
                </p:cNvCxnSpPr>
                <p:nvPr/>
              </p:nvCxnSpPr>
              <p:spPr bwMode="auto">
                <a:xfrm>
                  <a:off x="7170530"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E8EDF777-3361-8198-7F3F-FA0DBE81D724}"/>
                    </a:ext>
                  </a:extLst>
                </p:cNvPr>
                <p:cNvCxnSpPr>
                  <a:cxnSpLocks/>
                </p:cNvCxnSpPr>
                <p:nvPr/>
              </p:nvCxnSpPr>
              <p:spPr bwMode="auto">
                <a:xfrm>
                  <a:off x="7143477"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38336008-1194-570D-4DA5-4AAD2547D935}"/>
                    </a:ext>
                  </a:extLst>
                </p:cNvPr>
                <p:cNvCxnSpPr>
                  <a:cxnSpLocks/>
                </p:cNvCxnSpPr>
                <p:nvPr/>
              </p:nvCxnSpPr>
              <p:spPr bwMode="auto">
                <a:xfrm>
                  <a:off x="7151593"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ACC714EC-9043-E888-2993-15E747A9A4D4}"/>
                    </a:ext>
                  </a:extLst>
                </p:cNvPr>
                <p:cNvCxnSpPr>
                  <a:cxnSpLocks/>
                </p:cNvCxnSpPr>
                <p:nvPr/>
              </p:nvCxnSpPr>
              <p:spPr bwMode="auto">
                <a:xfrm>
                  <a:off x="7128598"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EFD3AAE-9D2C-4CA8-3DF8-BB361B6323D8}"/>
                    </a:ext>
                  </a:extLst>
                </p:cNvPr>
                <p:cNvCxnSpPr>
                  <a:cxnSpLocks/>
                </p:cNvCxnSpPr>
                <p:nvPr/>
              </p:nvCxnSpPr>
              <p:spPr bwMode="auto">
                <a:xfrm>
                  <a:off x="7123188"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3B331938-0BFF-2EC6-9681-A4BB96CD38C1}"/>
                    </a:ext>
                  </a:extLst>
                </p:cNvPr>
                <p:cNvCxnSpPr>
                  <a:cxnSpLocks/>
                </p:cNvCxnSpPr>
                <p:nvPr/>
              </p:nvCxnSpPr>
              <p:spPr bwMode="auto">
                <a:xfrm>
                  <a:off x="7104251"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B976F63E-6272-D356-380E-7C9EA355E1EE}"/>
                    </a:ext>
                  </a:extLst>
                </p:cNvPr>
                <p:cNvCxnSpPr>
                  <a:cxnSpLocks/>
                </p:cNvCxnSpPr>
                <p:nvPr/>
              </p:nvCxnSpPr>
              <p:spPr bwMode="auto">
                <a:xfrm>
                  <a:off x="7088019"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89109ACC-8B48-20DC-7C59-B802C3C71F47}"/>
                    </a:ext>
                  </a:extLst>
                </p:cNvPr>
                <p:cNvCxnSpPr>
                  <a:cxnSpLocks/>
                </p:cNvCxnSpPr>
                <p:nvPr/>
              </p:nvCxnSpPr>
              <p:spPr bwMode="auto">
                <a:xfrm>
                  <a:off x="7063671"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CEB45686-AD16-7B63-71FA-A9FEA4CB1486}"/>
                    </a:ext>
                  </a:extLst>
                </p:cNvPr>
                <p:cNvCxnSpPr>
                  <a:cxnSpLocks/>
                </p:cNvCxnSpPr>
                <p:nvPr/>
              </p:nvCxnSpPr>
              <p:spPr bwMode="auto">
                <a:xfrm>
                  <a:off x="7078550"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A5A192FD-B1AC-1B1E-434B-3F09874CC536}"/>
                    </a:ext>
                  </a:extLst>
                </p:cNvPr>
                <p:cNvCxnSpPr>
                  <a:cxnSpLocks/>
                </p:cNvCxnSpPr>
                <p:nvPr/>
              </p:nvCxnSpPr>
              <p:spPr bwMode="auto">
                <a:xfrm>
                  <a:off x="7050144"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030E64DA-4089-C97A-A5F2-EB9EBA30F5D9}"/>
                    </a:ext>
                  </a:extLst>
                </p:cNvPr>
                <p:cNvCxnSpPr>
                  <a:cxnSpLocks/>
                </p:cNvCxnSpPr>
                <p:nvPr/>
              </p:nvCxnSpPr>
              <p:spPr bwMode="auto">
                <a:xfrm>
                  <a:off x="7046086"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62E909CE-E0D9-1531-20A6-69603A6B61EA}"/>
                    </a:ext>
                  </a:extLst>
                </p:cNvPr>
                <p:cNvCxnSpPr>
                  <a:cxnSpLocks/>
                </p:cNvCxnSpPr>
                <p:nvPr/>
              </p:nvCxnSpPr>
              <p:spPr bwMode="auto">
                <a:xfrm>
                  <a:off x="7033912"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AA4B9831-958A-454A-76A1-BF8230794B62}"/>
                    </a:ext>
                  </a:extLst>
                </p:cNvPr>
                <p:cNvCxnSpPr>
                  <a:cxnSpLocks/>
                </p:cNvCxnSpPr>
                <p:nvPr/>
              </p:nvCxnSpPr>
              <p:spPr bwMode="auto">
                <a:xfrm>
                  <a:off x="7012269"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B44F5DE0-8713-4A6A-F880-FA4C6DD62A9F}"/>
                    </a:ext>
                  </a:extLst>
                </p:cNvPr>
                <p:cNvCxnSpPr>
                  <a:cxnSpLocks/>
                </p:cNvCxnSpPr>
                <p:nvPr/>
              </p:nvCxnSpPr>
              <p:spPr bwMode="auto">
                <a:xfrm>
                  <a:off x="6997390"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93B32FCA-AD56-9FF1-46B0-C2AF6E3F64B3}"/>
                    </a:ext>
                  </a:extLst>
                </p:cNvPr>
                <p:cNvCxnSpPr>
                  <a:cxnSpLocks/>
                </p:cNvCxnSpPr>
                <p:nvPr/>
              </p:nvCxnSpPr>
              <p:spPr bwMode="auto">
                <a:xfrm>
                  <a:off x="6986569"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36A72E30-5545-3E92-5708-3E2C5D8C1FC7}"/>
                    </a:ext>
                  </a:extLst>
                </p:cNvPr>
                <p:cNvCxnSpPr>
                  <a:cxnSpLocks/>
                </p:cNvCxnSpPr>
                <p:nvPr/>
              </p:nvCxnSpPr>
              <p:spPr bwMode="auto">
                <a:xfrm>
                  <a:off x="6947341"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C753D089-0FF6-AD7B-7ACC-FD96EBC82583}"/>
                    </a:ext>
                  </a:extLst>
                </p:cNvPr>
                <p:cNvCxnSpPr>
                  <a:cxnSpLocks/>
                </p:cNvCxnSpPr>
                <p:nvPr/>
              </p:nvCxnSpPr>
              <p:spPr bwMode="auto">
                <a:xfrm>
                  <a:off x="6951399"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0AA0889E-8DFC-8E63-AEAA-7EE82006B76F}"/>
                    </a:ext>
                  </a:extLst>
                </p:cNvPr>
                <p:cNvCxnSpPr>
                  <a:cxnSpLocks/>
                </p:cNvCxnSpPr>
                <p:nvPr/>
              </p:nvCxnSpPr>
              <p:spPr bwMode="auto">
                <a:xfrm>
                  <a:off x="6960868"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B3DBE8E8-867E-035C-2A8A-C905F946471D}"/>
                    </a:ext>
                  </a:extLst>
                </p:cNvPr>
                <p:cNvCxnSpPr>
                  <a:cxnSpLocks/>
                </p:cNvCxnSpPr>
                <p:nvPr/>
              </p:nvCxnSpPr>
              <p:spPr bwMode="auto">
                <a:xfrm>
                  <a:off x="6925699"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5C8205EF-12E9-094F-921C-24CBD9094B93}"/>
                    </a:ext>
                  </a:extLst>
                </p:cNvPr>
                <p:cNvCxnSpPr>
                  <a:cxnSpLocks/>
                </p:cNvCxnSpPr>
                <p:nvPr/>
              </p:nvCxnSpPr>
              <p:spPr bwMode="auto">
                <a:xfrm>
                  <a:off x="6905409"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1B0B184C-28ED-635D-16BD-D809133124E8}"/>
                    </a:ext>
                  </a:extLst>
                </p:cNvPr>
                <p:cNvCxnSpPr>
                  <a:cxnSpLocks/>
                </p:cNvCxnSpPr>
                <p:nvPr/>
              </p:nvCxnSpPr>
              <p:spPr bwMode="auto">
                <a:xfrm>
                  <a:off x="6886472"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F210114C-6A01-87B6-10F5-A92D59A0FA4F}"/>
                    </a:ext>
                  </a:extLst>
                </p:cNvPr>
                <p:cNvCxnSpPr>
                  <a:cxnSpLocks/>
                </p:cNvCxnSpPr>
                <p:nvPr/>
              </p:nvCxnSpPr>
              <p:spPr bwMode="auto">
                <a:xfrm>
                  <a:off x="6935168"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2D0D6FA2-B8CE-585B-5F14-DC78AA21CFFF}"/>
                    </a:ext>
                  </a:extLst>
                </p:cNvPr>
                <p:cNvCxnSpPr>
                  <a:cxnSpLocks/>
                </p:cNvCxnSpPr>
                <p:nvPr/>
              </p:nvCxnSpPr>
              <p:spPr bwMode="auto">
                <a:xfrm>
                  <a:off x="6917583"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F42A637D-FE34-57AC-D366-F301F04D6EC9}"/>
                    </a:ext>
                  </a:extLst>
                </p:cNvPr>
                <p:cNvCxnSpPr>
                  <a:cxnSpLocks/>
                </p:cNvCxnSpPr>
                <p:nvPr/>
              </p:nvCxnSpPr>
              <p:spPr bwMode="auto">
                <a:xfrm>
                  <a:off x="6868888"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3343ED72-2389-FDE3-A1F1-E795CA10E09D}"/>
                    </a:ext>
                  </a:extLst>
                </p:cNvPr>
                <p:cNvCxnSpPr>
                  <a:cxnSpLocks/>
                </p:cNvCxnSpPr>
                <p:nvPr/>
              </p:nvCxnSpPr>
              <p:spPr bwMode="auto">
                <a:xfrm>
                  <a:off x="6860772"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06D3C1C1-0B40-CBA7-257F-9B06BE6F4798}"/>
                    </a:ext>
                  </a:extLst>
                </p:cNvPr>
                <p:cNvCxnSpPr>
                  <a:cxnSpLocks/>
                </p:cNvCxnSpPr>
                <p:nvPr/>
              </p:nvCxnSpPr>
              <p:spPr bwMode="auto">
                <a:xfrm>
                  <a:off x="6845893" y="203870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66C304A4-FC1A-2D5C-A08F-13B7D9475CC3}"/>
                    </a:ext>
                  </a:extLst>
                </p:cNvPr>
                <p:cNvCxnSpPr>
                  <a:cxnSpLocks/>
                </p:cNvCxnSpPr>
                <p:nvPr/>
              </p:nvCxnSpPr>
              <p:spPr bwMode="auto">
                <a:xfrm>
                  <a:off x="6833719"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8BFB44F4-C114-C033-4E59-F6CD750D1508}"/>
                    </a:ext>
                  </a:extLst>
                </p:cNvPr>
                <p:cNvCxnSpPr>
                  <a:cxnSpLocks/>
                </p:cNvCxnSpPr>
                <p:nvPr/>
              </p:nvCxnSpPr>
              <p:spPr bwMode="auto">
                <a:xfrm>
                  <a:off x="6814782"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1040AB23-3807-EAB1-AC43-0069E5EE28B3}"/>
                    </a:ext>
                  </a:extLst>
                </p:cNvPr>
                <p:cNvCxnSpPr>
                  <a:cxnSpLocks/>
                </p:cNvCxnSpPr>
                <p:nvPr/>
              </p:nvCxnSpPr>
              <p:spPr bwMode="auto">
                <a:xfrm>
                  <a:off x="6806666"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70F752D6-C228-B0FD-EC4A-5151A6511B03}"/>
                    </a:ext>
                  </a:extLst>
                </p:cNvPr>
                <p:cNvCxnSpPr>
                  <a:cxnSpLocks/>
                </p:cNvCxnSpPr>
                <p:nvPr/>
              </p:nvCxnSpPr>
              <p:spPr bwMode="auto">
                <a:xfrm>
                  <a:off x="6771497"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AA770758-DFC4-F511-BAED-CD1AEE5CF485}"/>
                    </a:ext>
                  </a:extLst>
                </p:cNvPr>
                <p:cNvCxnSpPr>
                  <a:cxnSpLocks/>
                </p:cNvCxnSpPr>
                <p:nvPr/>
              </p:nvCxnSpPr>
              <p:spPr bwMode="auto">
                <a:xfrm>
                  <a:off x="6756617"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06AEE955-4E60-1B7E-EB94-920035E7FC93}"/>
                    </a:ext>
                  </a:extLst>
                </p:cNvPr>
                <p:cNvCxnSpPr>
                  <a:cxnSpLocks/>
                </p:cNvCxnSpPr>
                <p:nvPr/>
              </p:nvCxnSpPr>
              <p:spPr bwMode="auto">
                <a:xfrm>
                  <a:off x="6748501"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C815BD3F-935F-4A86-97BF-455CAB0DEAEA}"/>
                    </a:ext>
                  </a:extLst>
                </p:cNvPr>
                <p:cNvCxnSpPr>
                  <a:cxnSpLocks/>
                </p:cNvCxnSpPr>
                <p:nvPr/>
              </p:nvCxnSpPr>
              <p:spPr bwMode="auto">
                <a:xfrm>
                  <a:off x="6734975"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6F232275-AFBD-8611-4DA6-0C0020126B5E}"/>
                    </a:ext>
                  </a:extLst>
                </p:cNvPr>
                <p:cNvCxnSpPr>
                  <a:cxnSpLocks/>
                </p:cNvCxnSpPr>
                <p:nvPr/>
              </p:nvCxnSpPr>
              <p:spPr bwMode="auto">
                <a:xfrm>
                  <a:off x="6728212" y="203058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D1A95512-A0B5-58E7-F880-597390CC2109}"/>
                    </a:ext>
                  </a:extLst>
                </p:cNvPr>
                <p:cNvCxnSpPr>
                  <a:cxnSpLocks/>
                </p:cNvCxnSpPr>
                <p:nvPr/>
              </p:nvCxnSpPr>
              <p:spPr bwMode="auto">
                <a:xfrm>
                  <a:off x="6709274" y="2021120"/>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E4E3A29D-2E7E-81B6-256D-B0369482218F}"/>
                    </a:ext>
                  </a:extLst>
                </p:cNvPr>
                <p:cNvCxnSpPr>
                  <a:cxnSpLocks/>
                </p:cNvCxnSpPr>
                <p:nvPr/>
              </p:nvCxnSpPr>
              <p:spPr bwMode="auto">
                <a:xfrm>
                  <a:off x="6695748" y="201841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5DF76B38-65D4-9598-10A4-F78E2DC011F0}"/>
                    </a:ext>
                  </a:extLst>
                </p:cNvPr>
                <p:cNvCxnSpPr>
                  <a:cxnSpLocks/>
                </p:cNvCxnSpPr>
                <p:nvPr/>
              </p:nvCxnSpPr>
              <p:spPr bwMode="auto">
                <a:xfrm>
                  <a:off x="6680869" y="201841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AF465DF8-7522-9D03-6CE6-C34EDEBEE948}"/>
                    </a:ext>
                  </a:extLst>
                </p:cNvPr>
                <p:cNvCxnSpPr>
                  <a:cxnSpLocks/>
                </p:cNvCxnSpPr>
                <p:nvPr/>
              </p:nvCxnSpPr>
              <p:spPr bwMode="auto">
                <a:xfrm>
                  <a:off x="6668695" y="201841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0381A14E-085C-CFB1-290E-1CC846566F82}"/>
                    </a:ext>
                  </a:extLst>
                </p:cNvPr>
                <p:cNvCxnSpPr>
                  <a:cxnSpLocks/>
                </p:cNvCxnSpPr>
                <p:nvPr/>
              </p:nvCxnSpPr>
              <p:spPr bwMode="auto">
                <a:xfrm>
                  <a:off x="6660579" y="201841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61273BFB-0746-2ACF-5F36-C23B303DFC43}"/>
                    </a:ext>
                  </a:extLst>
                </p:cNvPr>
                <p:cNvCxnSpPr>
                  <a:cxnSpLocks/>
                </p:cNvCxnSpPr>
                <p:nvPr/>
              </p:nvCxnSpPr>
              <p:spPr bwMode="auto">
                <a:xfrm>
                  <a:off x="6645700" y="201841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F742E77F-0F65-9C42-174F-53838DCCA685}"/>
                    </a:ext>
                  </a:extLst>
                </p:cNvPr>
                <p:cNvCxnSpPr>
                  <a:cxnSpLocks/>
                </p:cNvCxnSpPr>
                <p:nvPr/>
              </p:nvCxnSpPr>
              <p:spPr bwMode="auto">
                <a:xfrm>
                  <a:off x="6632174" y="200488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D50545E7-0BB6-5BE1-E133-4BE088BDAD45}"/>
                    </a:ext>
                  </a:extLst>
                </p:cNvPr>
                <p:cNvCxnSpPr>
                  <a:cxnSpLocks/>
                </p:cNvCxnSpPr>
                <p:nvPr/>
              </p:nvCxnSpPr>
              <p:spPr bwMode="auto">
                <a:xfrm>
                  <a:off x="6620000" y="2004888"/>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1108058B-C62D-151F-3A32-A1FA8AB6E868}"/>
                    </a:ext>
                  </a:extLst>
                </p:cNvPr>
                <p:cNvCxnSpPr>
                  <a:cxnSpLocks/>
                </p:cNvCxnSpPr>
                <p:nvPr/>
              </p:nvCxnSpPr>
              <p:spPr bwMode="auto">
                <a:xfrm>
                  <a:off x="6610531" y="2004888"/>
                  <a:ext cx="0" cy="74246"/>
                </a:xfrm>
                <a:prstGeom prst="line">
                  <a:avLst/>
                </a:prstGeom>
                <a:noFill/>
                <a:ln w="19050" cap="flat" cmpd="sng" algn="ctr">
                  <a:solidFill>
                    <a:schemeClr val="accent3"/>
                  </a:solidFill>
                  <a:prstDash val="solid"/>
                  <a:round/>
                  <a:headEnd type="none" w="med" len="med"/>
                  <a:tailEnd type="none" w="med" len="med"/>
                </a:ln>
                <a:effectLst/>
              </p:spPr>
            </p:cxnSp>
          </p:grpSp>
          <p:cxnSp>
            <p:nvCxnSpPr>
              <p:cNvPr id="427" name="Straight Connector 426">
                <a:extLst>
                  <a:ext uri="{FF2B5EF4-FFF2-40B4-BE49-F238E27FC236}">
                    <a16:creationId xmlns:a16="http://schemas.microsoft.com/office/drawing/2014/main" id="{3BCE3EF6-F6E2-1BD7-E55C-AA0A3540AAA5}"/>
                  </a:ext>
                </a:extLst>
              </p:cNvPr>
              <p:cNvCxnSpPr>
                <a:cxnSpLocks/>
              </p:cNvCxnSpPr>
              <p:nvPr/>
            </p:nvCxnSpPr>
            <p:spPr bwMode="auto">
              <a:xfrm>
                <a:off x="4608591" y="1662665"/>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A53BF133-87DB-10DD-4E3A-1DDE1F75335C}"/>
                  </a:ext>
                </a:extLst>
              </p:cNvPr>
              <p:cNvCxnSpPr>
                <a:cxnSpLocks/>
              </p:cNvCxnSpPr>
              <p:nvPr/>
            </p:nvCxnSpPr>
            <p:spPr bwMode="auto">
              <a:xfrm>
                <a:off x="4507143" y="165590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4C5ED188-BD22-D3AD-F4E6-3547C3D4CC86}"/>
                  </a:ext>
                </a:extLst>
              </p:cNvPr>
              <p:cNvCxnSpPr>
                <a:cxnSpLocks/>
              </p:cNvCxnSpPr>
              <p:nvPr/>
            </p:nvCxnSpPr>
            <p:spPr bwMode="auto">
              <a:xfrm>
                <a:off x="4251490" y="158556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4B98F7E8-A834-ABCA-E72D-7A02F3BD4198}"/>
                  </a:ext>
                </a:extLst>
              </p:cNvPr>
              <p:cNvCxnSpPr>
                <a:cxnSpLocks/>
              </p:cNvCxnSpPr>
              <p:nvPr/>
            </p:nvCxnSpPr>
            <p:spPr bwMode="auto">
              <a:xfrm>
                <a:off x="4137866" y="154498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046B0AC3-43B6-D8BA-16B3-DBCFFAC4BDF4}"/>
                  </a:ext>
                </a:extLst>
              </p:cNvPr>
              <p:cNvCxnSpPr>
                <a:cxnSpLocks/>
              </p:cNvCxnSpPr>
              <p:nvPr/>
            </p:nvCxnSpPr>
            <p:spPr bwMode="auto">
              <a:xfrm>
                <a:off x="4087817" y="154498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A0FEACE6-E161-7FD2-6EB9-173F5B1A01C7}"/>
                  </a:ext>
                </a:extLst>
              </p:cNvPr>
              <p:cNvCxnSpPr>
                <a:cxnSpLocks/>
              </p:cNvCxnSpPr>
              <p:nvPr/>
            </p:nvCxnSpPr>
            <p:spPr bwMode="auto">
              <a:xfrm>
                <a:off x="2982691" y="1351552"/>
                <a:ext cx="0" cy="74246"/>
              </a:xfrm>
              <a:prstGeom prst="line">
                <a:avLst/>
              </a:prstGeom>
              <a:noFill/>
              <a:ln w="19050" cap="flat" cmpd="sng" algn="ctr">
                <a:solidFill>
                  <a:schemeClr val="accent3"/>
                </a:solidFill>
                <a:prstDash val="solid"/>
                <a:round/>
                <a:headEnd type="none" w="med" len="med"/>
                <a:tailEnd type="none" w="med" len="med"/>
              </a:ln>
              <a:effectLst/>
            </p:spPr>
          </p:cxnSp>
        </p:grpSp>
        <p:cxnSp>
          <p:nvCxnSpPr>
            <p:cNvPr id="433" name="Straight Connector 432">
              <a:extLst>
                <a:ext uri="{FF2B5EF4-FFF2-40B4-BE49-F238E27FC236}">
                  <a16:creationId xmlns:a16="http://schemas.microsoft.com/office/drawing/2014/main" id="{2D1F5552-F60C-11C3-2F96-B93E3BAF06A4}"/>
                </a:ext>
              </a:extLst>
            </p:cNvPr>
            <p:cNvCxnSpPr>
              <a:cxnSpLocks/>
            </p:cNvCxnSpPr>
            <p:nvPr/>
          </p:nvCxnSpPr>
          <p:spPr bwMode="auto">
            <a:xfrm>
              <a:off x="2475443" y="1310972"/>
              <a:ext cx="0" cy="74246"/>
            </a:xfrm>
            <a:prstGeom prst="line">
              <a:avLst/>
            </a:prstGeom>
            <a:noFill/>
            <a:ln w="19050" cap="flat" cmpd="sng" algn="ctr">
              <a:solidFill>
                <a:schemeClr val="accent3"/>
              </a:solidFill>
              <a:prstDash val="solid"/>
              <a:round/>
              <a:headEnd type="none" w="med" len="med"/>
              <a:tailEnd type="none" w="med" len="med"/>
            </a:ln>
            <a:effectLst/>
          </p:spPr>
        </p:cxnSp>
      </p:grpSp>
      <p:sp>
        <p:nvSpPr>
          <p:cNvPr id="6" name="Freeform: Shape 5">
            <a:extLst>
              <a:ext uri="{FF2B5EF4-FFF2-40B4-BE49-F238E27FC236}">
                <a16:creationId xmlns:a16="http://schemas.microsoft.com/office/drawing/2014/main" id="{C3982A23-59A1-43B6-79A4-024F9F05A900}"/>
              </a:ext>
            </a:extLst>
          </p:cNvPr>
          <p:cNvSpPr/>
          <p:nvPr/>
        </p:nvSpPr>
        <p:spPr bwMode="auto">
          <a:xfrm>
            <a:off x="2467669" y="1386739"/>
            <a:ext cx="7060863" cy="3176178"/>
          </a:xfrm>
          <a:custGeom>
            <a:avLst/>
            <a:gdLst>
              <a:gd name="connsiteX0" fmla="*/ 0 w 7060863"/>
              <a:gd name="connsiteY0" fmla="*/ 0 h 3176178"/>
              <a:gd name="connsiteX1" fmla="*/ 0 w 7060863"/>
              <a:gd name="connsiteY1" fmla="*/ 3176178 h 3176178"/>
              <a:gd name="connsiteX2" fmla="*/ 7060863 w 7060863"/>
              <a:gd name="connsiteY2" fmla="*/ 3176178 h 3176178"/>
            </a:gdLst>
            <a:ahLst/>
            <a:cxnLst>
              <a:cxn ang="0">
                <a:pos x="connsiteX0" y="connsiteY0"/>
              </a:cxn>
              <a:cxn ang="0">
                <a:pos x="connsiteX1" y="connsiteY1"/>
              </a:cxn>
              <a:cxn ang="0">
                <a:pos x="connsiteX2" y="connsiteY2"/>
              </a:cxn>
            </a:cxnLst>
            <a:rect l="l" t="t" r="r" b="b"/>
            <a:pathLst>
              <a:path w="7060863" h="3176178">
                <a:moveTo>
                  <a:pt x="0" y="0"/>
                </a:moveTo>
                <a:lnTo>
                  <a:pt x="0" y="3176178"/>
                </a:lnTo>
                <a:lnTo>
                  <a:pt x="7060863" y="3176178"/>
                </a:lnTo>
              </a:path>
            </a:pathLst>
          </a:custGeom>
          <a:noFill/>
          <a:ln w="28575">
            <a:solidFill>
              <a:schemeClr val="bg1"/>
            </a:solidFill>
            <a:miter lim="800000"/>
            <a:headEnd/>
            <a:tailEnd/>
          </a:ln>
        </p:spPr>
        <p:txBody>
          <a:bodyPr rtlCol="0" anchor="ctr"/>
          <a:lstStyle/>
          <a:p>
            <a:pPr algn="ctr"/>
            <a:endParaRPr lang="en-US"/>
          </a:p>
        </p:txBody>
      </p:sp>
      <p:grpSp>
        <p:nvGrpSpPr>
          <p:cNvPr id="22" name="Group 21">
            <a:extLst>
              <a:ext uri="{FF2B5EF4-FFF2-40B4-BE49-F238E27FC236}">
                <a16:creationId xmlns:a16="http://schemas.microsoft.com/office/drawing/2014/main" id="{965EE15C-AEC5-2BD2-0102-F2E0AC760AD8}"/>
              </a:ext>
            </a:extLst>
          </p:cNvPr>
          <p:cNvGrpSpPr/>
          <p:nvPr/>
        </p:nvGrpSpPr>
        <p:grpSpPr>
          <a:xfrm>
            <a:off x="2367080" y="1385111"/>
            <a:ext cx="90088" cy="3177880"/>
            <a:chOff x="1921141" y="1385111"/>
            <a:chExt cx="536027" cy="3177880"/>
          </a:xfrm>
        </p:grpSpPr>
        <p:cxnSp>
          <p:nvCxnSpPr>
            <p:cNvPr id="13" name="Straight Connector 12">
              <a:extLst>
                <a:ext uri="{FF2B5EF4-FFF2-40B4-BE49-F238E27FC236}">
                  <a16:creationId xmlns:a16="http://schemas.microsoft.com/office/drawing/2014/main" id="{64454135-7399-B5E5-EEFC-40057014C8C0}"/>
                </a:ext>
              </a:extLst>
            </p:cNvPr>
            <p:cNvCxnSpPr/>
            <p:nvPr/>
          </p:nvCxnSpPr>
          <p:spPr bwMode="auto">
            <a:xfrm>
              <a:off x="1921141" y="4562991"/>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3DB00B9-1780-8B39-BB8A-27003B5F548D}"/>
                </a:ext>
              </a:extLst>
            </p:cNvPr>
            <p:cNvCxnSpPr/>
            <p:nvPr/>
          </p:nvCxnSpPr>
          <p:spPr bwMode="auto">
            <a:xfrm>
              <a:off x="1921141" y="3927415"/>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0AC9271-26EE-8776-DA36-B1DD50A0DC1E}"/>
                </a:ext>
              </a:extLst>
            </p:cNvPr>
            <p:cNvCxnSpPr/>
            <p:nvPr/>
          </p:nvCxnSpPr>
          <p:spPr bwMode="auto">
            <a:xfrm>
              <a:off x="1921141" y="3291839"/>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8E0E034-2861-CC11-D739-BC031BCBD067}"/>
                </a:ext>
              </a:extLst>
            </p:cNvPr>
            <p:cNvCxnSpPr/>
            <p:nvPr/>
          </p:nvCxnSpPr>
          <p:spPr bwMode="auto">
            <a:xfrm>
              <a:off x="1921141" y="2656263"/>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2DF6981-F8EC-DC9B-07E8-386A0832E8BE}"/>
                </a:ext>
              </a:extLst>
            </p:cNvPr>
            <p:cNvCxnSpPr/>
            <p:nvPr/>
          </p:nvCxnSpPr>
          <p:spPr bwMode="auto">
            <a:xfrm>
              <a:off x="1921141" y="2020687"/>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4B9CC44-45CB-B6AD-C555-F2919ADAECB6}"/>
                </a:ext>
              </a:extLst>
            </p:cNvPr>
            <p:cNvCxnSpPr/>
            <p:nvPr/>
          </p:nvCxnSpPr>
          <p:spPr bwMode="auto">
            <a:xfrm>
              <a:off x="1921141" y="1385111"/>
              <a:ext cx="536027" cy="0"/>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C13B88E6-B113-BE0F-D0F7-91BA1EB16DFD}"/>
              </a:ext>
            </a:extLst>
          </p:cNvPr>
          <p:cNvSpPr txBox="1"/>
          <p:nvPr/>
        </p:nvSpPr>
        <p:spPr bwMode="auto">
          <a:xfrm>
            <a:off x="2137355" y="4353535"/>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611098CA-5149-5AC2-14F3-594A9BF2BA30}"/>
              </a:ext>
            </a:extLst>
          </p:cNvPr>
          <p:cNvSpPr txBox="1"/>
          <p:nvPr/>
        </p:nvSpPr>
        <p:spPr bwMode="auto">
          <a:xfrm>
            <a:off x="1997715" y="3729671"/>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B18A7696-6BEB-1A15-63AB-6BFDC8127B81}"/>
              </a:ext>
            </a:extLst>
          </p:cNvPr>
          <p:cNvSpPr txBox="1"/>
          <p:nvPr/>
        </p:nvSpPr>
        <p:spPr bwMode="auto">
          <a:xfrm>
            <a:off x="1997715" y="3101303"/>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F6B8E265-A5B6-B512-682E-0750E632DC8F}"/>
              </a:ext>
            </a:extLst>
          </p:cNvPr>
          <p:cNvSpPr txBox="1"/>
          <p:nvPr/>
        </p:nvSpPr>
        <p:spPr bwMode="auto">
          <a:xfrm>
            <a:off x="1997715" y="2472934"/>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CFB919D0-E93B-42E7-FB3E-45AB6496CB0C}"/>
              </a:ext>
            </a:extLst>
          </p:cNvPr>
          <p:cNvSpPr txBox="1"/>
          <p:nvPr/>
        </p:nvSpPr>
        <p:spPr bwMode="auto">
          <a:xfrm>
            <a:off x="1997715" y="1826548"/>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254D950D-491E-E329-1B39-DBCA6A9A2B9D}"/>
              </a:ext>
            </a:extLst>
          </p:cNvPr>
          <p:cNvSpPr txBox="1"/>
          <p:nvPr/>
        </p:nvSpPr>
        <p:spPr bwMode="auto">
          <a:xfrm>
            <a:off x="1887359" y="1198180"/>
            <a:ext cx="565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48" name="Group 47">
            <a:extLst>
              <a:ext uri="{FF2B5EF4-FFF2-40B4-BE49-F238E27FC236}">
                <a16:creationId xmlns:a16="http://schemas.microsoft.com/office/drawing/2014/main" id="{F40F9427-0F00-3738-DC98-2AC4973D2833}"/>
              </a:ext>
            </a:extLst>
          </p:cNvPr>
          <p:cNvGrpSpPr/>
          <p:nvPr/>
        </p:nvGrpSpPr>
        <p:grpSpPr>
          <a:xfrm>
            <a:off x="2468429" y="4565243"/>
            <a:ext cx="7058447" cy="86435"/>
            <a:chOff x="2468429" y="4565243"/>
            <a:chExt cx="7058447" cy="355850"/>
          </a:xfrm>
        </p:grpSpPr>
        <p:cxnSp>
          <p:nvCxnSpPr>
            <p:cNvPr id="30" name="Straight Connector 29">
              <a:extLst>
                <a:ext uri="{FF2B5EF4-FFF2-40B4-BE49-F238E27FC236}">
                  <a16:creationId xmlns:a16="http://schemas.microsoft.com/office/drawing/2014/main" id="{5EC8C278-9AAC-86F7-72C9-0F5BF3F60EC7}"/>
                </a:ext>
              </a:extLst>
            </p:cNvPr>
            <p:cNvCxnSpPr/>
            <p:nvPr/>
          </p:nvCxnSpPr>
          <p:spPr bwMode="auto">
            <a:xfrm>
              <a:off x="2468429"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8E2B45F-9DFF-780E-DF97-3F8DA81CA69A}"/>
                </a:ext>
              </a:extLst>
            </p:cNvPr>
            <p:cNvCxnSpPr/>
            <p:nvPr/>
          </p:nvCxnSpPr>
          <p:spPr bwMode="auto">
            <a:xfrm>
              <a:off x="2883632"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1408422-B1F0-4BF7-4E87-3F0420AEC823}"/>
                </a:ext>
              </a:extLst>
            </p:cNvPr>
            <p:cNvCxnSpPr/>
            <p:nvPr/>
          </p:nvCxnSpPr>
          <p:spPr bwMode="auto">
            <a:xfrm>
              <a:off x="3298835"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98AD09D-9C4A-4F92-D3A3-E7AD315EFBAA}"/>
                </a:ext>
              </a:extLst>
            </p:cNvPr>
            <p:cNvCxnSpPr/>
            <p:nvPr/>
          </p:nvCxnSpPr>
          <p:spPr bwMode="auto">
            <a:xfrm>
              <a:off x="3714038"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795F823-D491-5947-BBD3-D0353536F89F}"/>
                </a:ext>
              </a:extLst>
            </p:cNvPr>
            <p:cNvCxnSpPr/>
            <p:nvPr/>
          </p:nvCxnSpPr>
          <p:spPr bwMode="auto">
            <a:xfrm>
              <a:off x="4129241"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C45791F-6A53-E2D2-8F9D-4AA8AC0A6BA2}"/>
                </a:ext>
              </a:extLst>
            </p:cNvPr>
            <p:cNvCxnSpPr/>
            <p:nvPr/>
          </p:nvCxnSpPr>
          <p:spPr bwMode="auto">
            <a:xfrm>
              <a:off x="4544444"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9F2DC9D-5EC7-F81C-88B6-5FDE480C88B7}"/>
                </a:ext>
              </a:extLst>
            </p:cNvPr>
            <p:cNvCxnSpPr/>
            <p:nvPr/>
          </p:nvCxnSpPr>
          <p:spPr bwMode="auto">
            <a:xfrm>
              <a:off x="4959647"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B914EF9-F144-F1B7-1968-90FCC2BE3E2F}"/>
                </a:ext>
              </a:extLst>
            </p:cNvPr>
            <p:cNvCxnSpPr/>
            <p:nvPr/>
          </p:nvCxnSpPr>
          <p:spPr bwMode="auto">
            <a:xfrm>
              <a:off x="5374850"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8333FD9-3661-E421-5C9E-7A18D62F92E4}"/>
                </a:ext>
              </a:extLst>
            </p:cNvPr>
            <p:cNvCxnSpPr/>
            <p:nvPr/>
          </p:nvCxnSpPr>
          <p:spPr bwMode="auto">
            <a:xfrm>
              <a:off x="5790053"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F32D542-B150-ACFC-20E5-B5180894B1E6}"/>
                </a:ext>
              </a:extLst>
            </p:cNvPr>
            <p:cNvCxnSpPr/>
            <p:nvPr/>
          </p:nvCxnSpPr>
          <p:spPr bwMode="auto">
            <a:xfrm>
              <a:off x="6205256"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418E5A2-A36A-2B20-7879-68EF60F56A45}"/>
                </a:ext>
              </a:extLst>
            </p:cNvPr>
            <p:cNvCxnSpPr/>
            <p:nvPr/>
          </p:nvCxnSpPr>
          <p:spPr bwMode="auto">
            <a:xfrm>
              <a:off x="6620459"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B95D752-498A-F9FE-8A5D-893A4860A409}"/>
                </a:ext>
              </a:extLst>
            </p:cNvPr>
            <p:cNvCxnSpPr/>
            <p:nvPr/>
          </p:nvCxnSpPr>
          <p:spPr bwMode="auto">
            <a:xfrm>
              <a:off x="7035662"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618E4EF-4967-6E17-1A41-305BAE575FD8}"/>
                </a:ext>
              </a:extLst>
            </p:cNvPr>
            <p:cNvCxnSpPr/>
            <p:nvPr/>
          </p:nvCxnSpPr>
          <p:spPr bwMode="auto">
            <a:xfrm>
              <a:off x="7450865"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26BE763-978F-7681-614A-6CA4CA18C43B}"/>
                </a:ext>
              </a:extLst>
            </p:cNvPr>
            <p:cNvCxnSpPr/>
            <p:nvPr/>
          </p:nvCxnSpPr>
          <p:spPr bwMode="auto">
            <a:xfrm>
              <a:off x="7866068"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A73C757-D650-2B70-2DE2-97A16A218D6B}"/>
                </a:ext>
              </a:extLst>
            </p:cNvPr>
            <p:cNvCxnSpPr/>
            <p:nvPr/>
          </p:nvCxnSpPr>
          <p:spPr bwMode="auto">
            <a:xfrm>
              <a:off x="8281271"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A7B7193-5665-B8E8-3D86-45F2CC951BFE}"/>
                </a:ext>
              </a:extLst>
            </p:cNvPr>
            <p:cNvCxnSpPr/>
            <p:nvPr/>
          </p:nvCxnSpPr>
          <p:spPr bwMode="auto">
            <a:xfrm>
              <a:off x="8696474"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344E9FE-B3F1-1145-417D-074CAC348A31}"/>
                </a:ext>
              </a:extLst>
            </p:cNvPr>
            <p:cNvCxnSpPr/>
            <p:nvPr/>
          </p:nvCxnSpPr>
          <p:spPr bwMode="auto">
            <a:xfrm>
              <a:off x="9111677"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B0A0FD6-3ED7-1D4F-A546-E0221E856718}"/>
                </a:ext>
              </a:extLst>
            </p:cNvPr>
            <p:cNvCxnSpPr/>
            <p:nvPr/>
          </p:nvCxnSpPr>
          <p:spPr bwMode="auto">
            <a:xfrm>
              <a:off x="9526876" y="4565243"/>
              <a:ext cx="0" cy="355850"/>
            </a:xfrm>
            <a:prstGeom prst="line">
              <a:avLst/>
            </a:prstGeom>
            <a:noFill/>
            <a:ln w="28575" cap="flat" cmpd="sng" algn="ctr">
              <a:solidFill>
                <a:schemeClr val="bg1"/>
              </a:solidFill>
              <a:prstDash val="solid"/>
              <a:round/>
              <a:headEnd type="none" w="med" len="med"/>
              <a:tailEnd type="none" w="med" len="med"/>
            </a:ln>
            <a:effectLst/>
          </p:spPr>
        </p:cxnSp>
      </p:grpSp>
      <p:sp>
        <p:nvSpPr>
          <p:cNvPr id="49" name="TextBox 48">
            <a:extLst>
              <a:ext uri="{FF2B5EF4-FFF2-40B4-BE49-F238E27FC236}">
                <a16:creationId xmlns:a16="http://schemas.microsoft.com/office/drawing/2014/main" id="{84C54238-CE3B-7451-68CD-C0E072E73508}"/>
              </a:ext>
            </a:extLst>
          </p:cNvPr>
          <p:cNvSpPr txBox="1"/>
          <p:nvPr/>
        </p:nvSpPr>
        <p:spPr bwMode="auto">
          <a:xfrm>
            <a:off x="2313419" y="4567463"/>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45B31CC7-29A0-3752-D3AB-14DE9EE9540F}"/>
              </a:ext>
            </a:extLst>
          </p:cNvPr>
          <p:cNvSpPr txBox="1"/>
          <p:nvPr/>
        </p:nvSpPr>
        <p:spPr bwMode="auto">
          <a:xfrm>
            <a:off x="2746955" y="4567463"/>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F2FA633D-1583-71B8-8D99-0AE9579123B1}"/>
              </a:ext>
            </a:extLst>
          </p:cNvPr>
          <p:cNvSpPr txBox="1"/>
          <p:nvPr/>
        </p:nvSpPr>
        <p:spPr bwMode="auto">
          <a:xfrm>
            <a:off x="3140734" y="4567463"/>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0F0FDAF1-8FFF-C26C-AA2D-9DD25336903C}"/>
              </a:ext>
            </a:extLst>
          </p:cNvPr>
          <p:cNvSpPr txBox="1"/>
          <p:nvPr/>
        </p:nvSpPr>
        <p:spPr bwMode="auto">
          <a:xfrm>
            <a:off x="3568590" y="4567463"/>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9228636B-CCC1-344E-C650-8E2186CE08FA}"/>
              </a:ext>
            </a:extLst>
          </p:cNvPr>
          <p:cNvSpPr txBox="1"/>
          <p:nvPr/>
        </p:nvSpPr>
        <p:spPr bwMode="auto">
          <a:xfrm>
            <a:off x="3924536"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1964921A-1CD3-31F5-7045-E779E17ABABA}"/>
              </a:ext>
            </a:extLst>
          </p:cNvPr>
          <p:cNvSpPr txBox="1"/>
          <p:nvPr/>
        </p:nvSpPr>
        <p:spPr bwMode="auto">
          <a:xfrm>
            <a:off x="4344819"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C9613824-A5F7-EC48-6EF7-CEBF13ED2332}"/>
              </a:ext>
            </a:extLst>
          </p:cNvPr>
          <p:cNvSpPr txBox="1"/>
          <p:nvPr/>
        </p:nvSpPr>
        <p:spPr bwMode="auto">
          <a:xfrm>
            <a:off x="4770782"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542816D6-B389-410D-0DB7-CE1031E25F85}"/>
              </a:ext>
            </a:extLst>
          </p:cNvPr>
          <p:cNvSpPr txBox="1"/>
          <p:nvPr/>
        </p:nvSpPr>
        <p:spPr bwMode="auto">
          <a:xfrm>
            <a:off x="5162668"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7" name="TextBox 56">
            <a:extLst>
              <a:ext uri="{FF2B5EF4-FFF2-40B4-BE49-F238E27FC236}">
                <a16:creationId xmlns:a16="http://schemas.microsoft.com/office/drawing/2014/main" id="{5BBCF927-A54C-D433-8C39-5258382CC91C}"/>
              </a:ext>
            </a:extLst>
          </p:cNvPr>
          <p:cNvSpPr txBox="1"/>
          <p:nvPr/>
        </p:nvSpPr>
        <p:spPr bwMode="auto">
          <a:xfrm>
            <a:off x="5607562"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06C043EE-60F4-3525-95B5-F700AD20F404}"/>
              </a:ext>
            </a:extLst>
          </p:cNvPr>
          <p:cNvSpPr txBox="1"/>
          <p:nvPr/>
        </p:nvSpPr>
        <p:spPr bwMode="auto">
          <a:xfrm>
            <a:off x="6003234"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EBFFE157-374C-489F-579D-4C28BDD0E426}"/>
              </a:ext>
            </a:extLst>
          </p:cNvPr>
          <p:cNvSpPr txBox="1"/>
          <p:nvPr/>
        </p:nvSpPr>
        <p:spPr bwMode="auto">
          <a:xfrm>
            <a:off x="6406479"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66E61912-C6D9-4588-58C4-D4E33C3EFEC3}"/>
              </a:ext>
            </a:extLst>
          </p:cNvPr>
          <p:cNvSpPr txBox="1"/>
          <p:nvPr/>
        </p:nvSpPr>
        <p:spPr bwMode="auto">
          <a:xfrm>
            <a:off x="6832441"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1" name="TextBox 60">
            <a:extLst>
              <a:ext uri="{FF2B5EF4-FFF2-40B4-BE49-F238E27FC236}">
                <a16:creationId xmlns:a16="http://schemas.microsoft.com/office/drawing/2014/main" id="{0CC2DED7-9031-6CDE-D81A-FB6471268596}"/>
              </a:ext>
            </a:extLst>
          </p:cNvPr>
          <p:cNvSpPr txBox="1"/>
          <p:nvPr/>
        </p:nvSpPr>
        <p:spPr bwMode="auto">
          <a:xfrm>
            <a:off x="7243259"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2" name="TextBox 61">
            <a:extLst>
              <a:ext uri="{FF2B5EF4-FFF2-40B4-BE49-F238E27FC236}">
                <a16:creationId xmlns:a16="http://schemas.microsoft.com/office/drawing/2014/main" id="{36B9D1F0-3FFF-0416-FBC0-E70737BE1989}"/>
              </a:ext>
            </a:extLst>
          </p:cNvPr>
          <p:cNvSpPr txBox="1"/>
          <p:nvPr/>
        </p:nvSpPr>
        <p:spPr bwMode="auto">
          <a:xfrm>
            <a:off x="7650291"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3" name="TextBox 62">
            <a:extLst>
              <a:ext uri="{FF2B5EF4-FFF2-40B4-BE49-F238E27FC236}">
                <a16:creationId xmlns:a16="http://schemas.microsoft.com/office/drawing/2014/main" id="{9470A643-3D73-5798-0D2D-8B491C57FCB5}"/>
              </a:ext>
            </a:extLst>
          </p:cNvPr>
          <p:cNvSpPr txBox="1"/>
          <p:nvPr/>
        </p:nvSpPr>
        <p:spPr bwMode="auto">
          <a:xfrm>
            <a:off x="8083826"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4" name="TextBox 63">
            <a:extLst>
              <a:ext uri="{FF2B5EF4-FFF2-40B4-BE49-F238E27FC236}">
                <a16:creationId xmlns:a16="http://schemas.microsoft.com/office/drawing/2014/main" id="{BE0610AA-99F5-23EE-1839-82EF34E2B56F}"/>
              </a:ext>
            </a:extLst>
          </p:cNvPr>
          <p:cNvSpPr txBox="1"/>
          <p:nvPr/>
        </p:nvSpPr>
        <p:spPr bwMode="auto">
          <a:xfrm>
            <a:off x="8485176"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5" name="TextBox 64">
            <a:extLst>
              <a:ext uri="{FF2B5EF4-FFF2-40B4-BE49-F238E27FC236}">
                <a16:creationId xmlns:a16="http://schemas.microsoft.com/office/drawing/2014/main" id="{06D37F4E-1FBE-1754-C3CE-96B9D8051C9E}"/>
              </a:ext>
            </a:extLst>
          </p:cNvPr>
          <p:cNvSpPr txBox="1"/>
          <p:nvPr/>
        </p:nvSpPr>
        <p:spPr bwMode="auto">
          <a:xfrm>
            <a:off x="8914925"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6" name="TextBox 65">
            <a:extLst>
              <a:ext uri="{FF2B5EF4-FFF2-40B4-BE49-F238E27FC236}">
                <a16:creationId xmlns:a16="http://schemas.microsoft.com/office/drawing/2014/main" id="{DFD1D88D-5FE1-3005-5490-DFB92884D784}"/>
              </a:ext>
            </a:extLst>
          </p:cNvPr>
          <p:cNvSpPr txBox="1"/>
          <p:nvPr/>
        </p:nvSpPr>
        <p:spPr bwMode="auto">
          <a:xfrm>
            <a:off x="9297344"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67" name="TextBox 66">
            <a:extLst>
              <a:ext uri="{FF2B5EF4-FFF2-40B4-BE49-F238E27FC236}">
                <a16:creationId xmlns:a16="http://schemas.microsoft.com/office/drawing/2014/main" id="{1E846D34-6779-C9D0-7F2B-D9129E86E49D}"/>
              </a:ext>
            </a:extLst>
          </p:cNvPr>
          <p:cNvSpPr txBox="1"/>
          <p:nvPr/>
        </p:nvSpPr>
        <p:spPr bwMode="auto">
          <a:xfrm>
            <a:off x="2541264" y="4211703"/>
            <a:ext cx="2803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39.1 </a:t>
            </a:r>
            <a:r>
              <a:rPr lang="en-US" b="0" dirty="0" err="1">
                <a:solidFill>
                  <a:schemeClr val="bg1"/>
                </a:solidFill>
                <a:latin typeface="Calibri" panose="020F0502020204030204" pitchFamily="34" charset="0"/>
              </a:rPr>
              <a:t>mo</a:t>
            </a:r>
            <a:endParaRPr lang="en-US" b="0" dirty="0">
              <a:solidFill>
                <a:schemeClr val="bg1"/>
              </a:solidFill>
              <a:latin typeface="Calibri" panose="020F0502020204030204" pitchFamily="34" charset="0"/>
            </a:endParaRPr>
          </a:p>
        </p:txBody>
      </p:sp>
      <p:cxnSp>
        <p:nvCxnSpPr>
          <p:cNvPr id="69" name="Straight Connector 68">
            <a:extLst>
              <a:ext uri="{FF2B5EF4-FFF2-40B4-BE49-F238E27FC236}">
                <a16:creationId xmlns:a16="http://schemas.microsoft.com/office/drawing/2014/main" id="{BBF21F37-3AAA-B054-84C1-20D946B78999}"/>
              </a:ext>
            </a:extLst>
          </p:cNvPr>
          <p:cNvCxnSpPr>
            <a:cxnSpLocks/>
          </p:cNvCxnSpPr>
          <p:nvPr/>
        </p:nvCxnSpPr>
        <p:spPr bwMode="auto">
          <a:xfrm>
            <a:off x="7445941" y="1247584"/>
            <a:ext cx="0" cy="3299951"/>
          </a:xfrm>
          <a:prstGeom prst="line">
            <a:avLst/>
          </a:prstGeom>
          <a:noFill/>
          <a:ln w="28575" cap="flat" cmpd="sng" algn="ctr">
            <a:solidFill>
              <a:schemeClr val="bg1"/>
            </a:solidFill>
            <a:prstDash val="dash"/>
            <a:round/>
            <a:headEnd type="none" w="med" len="med"/>
            <a:tailEnd type="none" w="med" len="med"/>
          </a:ln>
          <a:effectLst/>
        </p:spPr>
      </p:cxnSp>
      <p:graphicFrame>
        <p:nvGraphicFramePr>
          <p:cNvPr id="7" name="Table 7">
            <a:extLst>
              <a:ext uri="{FF2B5EF4-FFF2-40B4-BE49-F238E27FC236}">
                <a16:creationId xmlns:a16="http://schemas.microsoft.com/office/drawing/2014/main" id="{1C7D18DC-3624-810B-09F3-228CA0273643}"/>
              </a:ext>
            </a:extLst>
          </p:cNvPr>
          <p:cNvGraphicFramePr>
            <a:graphicFrameLocks noGrp="1"/>
          </p:cNvGraphicFramePr>
          <p:nvPr>
            <p:extLst>
              <p:ext uri="{D42A27DB-BD31-4B8C-83A1-F6EECF244321}">
                <p14:modId xmlns:p14="http://schemas.microsoft.com/office/powerpoint/2010/main" val="2995056610"/>
              </p:ext>
            </p:extLst>
          </p:nvPr>
        </p:nvGraphicFramePr>
        <p:xfrm>
          <a:off x="2608958" y="2693229"/>
          <a:ext cx="4345432" cy="1259840"/>
        </p:xfrm>
        <a:graphic>
          <a:graphicData uri="http://schemas.openxmlformats.org/drawingml/2006/table">
            <a:tbl>
              <a:tblPr firstRow="1" bandRow="1">
                <a:tableStyleId>{93296810-A885-4BE3-A3E7-6D5BEEA58F35}</a:tableStyleId>
              </a:tblPr>
              <a:tblGrid>
                <a:gridCol w="1624902">
                  <a:extLst>
                    <a:ext uri="{9D8B030D-6E8A-4147-A177-3AD203B41FA5}">
                      <a16:colId xmlns:a16="http://schemas.microsoft.com/office/drawing/2014/main" val="2517028834"/>
                    </a:ext>
                  </a:extLst>
                </a:gridCol>
                <a:gridCol w="1360265">
                  <a:extLst>
                    <a:ext uri="{9D8B030D-6E8A-4147-A177-3AD203B41FA5}">
                      <a16:colId xmlns:a16="http://schemas.microsoft.com/office/drawing/2014/main" val="3557084442"/>
                    </a:ext>
                  </a:extLst>
                </a:gridCol>
                <a:gridCol w="1360265">
                  <a:extLst>
                    <a:ext uri="{9D8B030D-6E8A-4147-A177-3AD203B41FA5}">
                      <a16:colId xmlns:a16="http://schemas.microsoft.com/office/drawing/2014/main" val="197464910"/>
                    </a:ext>
                  </a:extLst>
                </a:gridCol>
              </a:tblGrid>
              <a:tr h="370840">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1"/>
                          </a:solidFill>
                          <a:latin typeface="Calibri" panose="020F0502020204030204" pitchFamily="34" charset="0"/>
                          <a:cs typeface="Calibri" panose="020F0502020204030204" pitchFamily="34" charset="0"/>
                        </a:rPr>
                        <a:t>Pembro + Chemo/Pembro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err="1">
                          <a:solidFill>
                            <a:schemeClr val="accent3"/>
                          </a:solidFill>
                          <a:latin typeface="Calibri" panose="020F0502020204030204" pitchFamily="34" charset="0"/>
                          <a:cs typeface="Calibri" panose="020F0502020204030204" pitchFamily="34" charset="0"/>
                        </a:rPr>
                        <a:t>Pbo</a:t>
                      </a:r>
                      <a:r>
                        <a:rPr lang="en-US" sz="1400" dirty="0">
                          <a:solidFill>
                            <a:schemeClr val="accent3"/>
                          </a:solidFill>
                          <a:latin typeface="Calibri" panose="020F0502020204030204" pitchFamily="34" charset="0"/>
                          <a:cs typeface="Calibri" panose="020F0502020204030204" pitchFamily="34" charset="0"/>
                        </a:rPr>
                        <a:t> + Chemo/</a:t>
                      </a:r>
                      <a:r>
                        <a:rPr lang="en-US" sz="1400" dirty="0" err="1">
                          <a:solidFill>
                            <a:schemeClr val="accent3"/>
                          </a:solidFill>
                          <a:latin typeface="Calibri" panose="020F0502020204030204" pitchFamily="34" charset="0"/>
                          <a:cs typeface="Calibri" panose="020F0502020204030204" pitchFamily="34" charset="0"/>
                        </a:rPr>
                        <a:t>Pbo</a:t>
                      </a:r>
                      <a:endParaRPr lang="en-US" sz="1400" dirty="0">
                        <a:solidFill>
                          <a:schemeClr val="accent3"/>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735448052"/>
                  </a:ext>
                </a:extLst>
              </a:tr>
              <a:tr h="370840">
                <a:tc>
                  <a:txBody>
                    <a:bodyPr/>
                    <a:lstStyle/>
                    <a:p>
                      <a:r>
                        <a:rPr lang="en-US" sz="1400" b="1" dirty="0">
                          <a:solidFill>
                            <a:schemeClr val="bg1"/>
                          </a:solidFill>
                          <a:latin typeface="Calibri" panose="020F0502020204030204" pitchFamily="34" charset="0"/>
                          <a:cs typeface="Calibri" panose="020F0502020204030204" pitchFamily="34" charset="0"/>
                        </a:rPr>
                        <a:t>Events,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15.7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23.8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81225861"/>
                  </a:ext>
                </a:extLst>
              </a:tr>
              <a:tr h="370840">
                <a:tc>
                  <a:txBody>
                    <a:bodyPr/>
                    <a:lstStyle/>
                    <a:p>
                      <a:r>
                        <a:rPr lang="en-US" sz="1400" b="1" dirty="0">
                          <a:solidFill>
                            <a:schemeClr val="bg1"/>
                          </a:solidFill>
                          <a:latin typeface="Calibri" panose="020F0502020204030204" pitchFamily="34" charset="0"/>
                          <a:cs typeface="Calibri" panose="020F0502020204030204" pitchFamily="34" charset="0"/>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400" dirty="0">
                          <a:solidFill>
                            <a:schemeClr val="bg1"/>
                          </a:solidFill>
                          <a:latin typeface="Calibri" panose="020F0502020204030204" pitchFamily="34" charset="0"/>
                          <a:cs typeface="Calibri" panose="020F0502020204030204" pitchFamily="34" charset="0"/>
                        </a:rPr>
                        <a:t>0.63 (0.48-0.82; </a:t>
                      </a:r>
                      <a:r>
                        <a:rPr lang="en-US" sz="1400" i="1" dirty="0">
                          <a:solidFill>
                            <a:schemeClr val="bg1"/>
                          </a:solidFill>
                          <a:latin typeface="Calibri" panose="020F0502020204030204" pitchFamily="34" charset="0"/>
                          <a:cs typeface="Calibri" panose="020F0502020204030204" pitchFamily="34" charset="0"/>
                        </a:rPr>
                        <a:t>P</a:t>
                      </a:r>
                      <a:r>
                        <a:rPr lang="en-US" sz="1400" dirty="0">
                          <a:solidFill>
                            <a:schemeClr val="bg1"/>
                          </a:solidFill>
                          <a:latin typeface="Calibri" panose="020F0502020204030204" pitchFamily="34" charset="0"/>
                          <a:cs typeface="Calibri" panose="020F0502020204030204" pitchFamily="34" charset="0"/>
                        </a:rPr>
                        <a:t> =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endParaRPr lang="en-US" dirty="0"/>
                    </a:p>
                  </a:txBody>
                  <a:tcPr/>
                </a:tc>
                <a:extLst>
                  <a:ext uri="{0D108BD9-81ED-4DB2-BD59-A6C34878D82A}">
                    <a16:rowId xmlns:a16="http://schemas.microsoft.com/office/drawing/2014/main" val="413729585"/>
                  </a:ext>
                </a:extLst>
              </a:tr>
            </a:tbl>
          </a:graphicData>
        </a:graphic>
      </p:graphicFrame>
      <p:grpSp>
        <p:nvGrpSpPr>
          <p:cNvPr id="267" name="Group 266">
            <a:extLst>
              <a:ext uri="{FF2B5EF4-FFF2-40B4-BE49-F238E27FC236}">
                <a16:creationId xmlns:a16="http://schemas.microsoft.com/office/drawing/2014/main" id="{708C0623-BF51-E71A-DE0A-11BDC901E728}"/>
              </a:ext>
            </a:extLst>
          </p:cNvPr>
          <p:cNvGrpSpPr/>
          <p:nvPr/>
        </p:nvGrpSpPr>
        <p:grpSpPr>
          <a:xfrm>
            <a:off x="2839163" y="1324871"/>
            <a:ext cx="6246728" cy="597807"/>
            <a:chOff x="2839163" y="1324871"/>
            <a:chExt cx="6246728" cy="597807"/>
          </a:xfrm>
        </p:grpSpPr>
        <p:grpSp>
          <p:nvGrpSpPr>
            <p:cNvPr id="266" name="Group 265">
              <a:extLst>
                <a:ext uri="{FF2B5EF4-FFF2-40B4-BE49-F238E27FC236}">
                  <a16:creationId xmlns:a16="http://schemas.microsoft.com/office/drawing/2014/main" id="{A6970604-B790-33FB-87A8-75EA0B526FF7}"/>
                </a:ext>
              </a:extLst>
            </p:cNvPr>
            <p:cNvGrpSpPr/>
            <p:nvPr/>
          </p:nvGrpSpPr>
          <p:grpSpPr>
            <a:xfrm>
              <a:off x="3298414" y="1364508"/>
              <a:ext cx="5787477" cy="558170"/>
              <a:chOff x="3298414" y="1364508"/>
              <a:chExt cx="5787477" cy="558170"/>
            </a:xfrm>
          </p:grpSpPr>
          <p:cxnSp>
            <p:nvCxnSpPr>
              <p:cNvPr id="73" name="Straight Connector 72">
                <a:extLst>
                  <a:ext uri="{FF2B5EF4-FFF2-40B4-BE49-F238E27FC236}">
                    <a16:creationId xmlns:a16="http://schemas.microsoft.com/office/drawing/2014/main" id="{F8C7F5FF-0B87-AF58-BF2D-F3EC9EB838AF}"/>
                  </a:ext>
                </a:extLst>
              </p:cNvPr>
              <p:cNvCxnSpPr>
                <a:cxnSpLocks/>
              </p:cNvCxnSpPr>
              <p:nvPr/>
            </p:nvCxnSpPr>
            <p:spPr bwMode="auto">
              <a:xfrm>
                <a:off x="5749517" y="169724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31EFFBA-8BFE-CCF8-5527-A31296DAA788}"/>
                  </a:ext>
                </a:extLst>
              </p:cNvPr>
              <p:cNvCxnSpPr>
                <a:cxnSpLocks/>
              </p:cNvCxnSpPr>
              <p:nvPr/>
            </p:nvCxnSpPr>
            <p:spPr bwMode="auto">
              <a:xfrm>
                <a:off x="5793804" y="169724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97D7F32-7904-AC70-1486-EA8231B61B7D}"/>
                  </a:ext>
                </a:extLst>
              </p:cNvPr>
              <p:cNvCxnSpPr>
                <a:cxnSpLocks/>
              </p:cNvCxnSpPr>
              <p:nvPr/>
            </p:nvCxnSpPr>
            <p:spPr bwMode="auto">
              <a:xfrm>
                <a:off x="5950112" y="172329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C03D9DD-F1C7-C581-7289-4DBE98FFB4C8}"/>
                  </a:ext>
                </a:extLst>
              </p:cNvPr>
              <p:cNvCxnSpPr>
                <a:cxnSpLocks/>
              </p:cNvCxnSpPr>
              <p:nvPr/>
            </p:nvCxnSpPr>
            <p:spPr bwMode="auto">
              <a:xfrm>
                <a:off x="5440809" y="1681610"/>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95EF2BA-788F-EB43-6EB6-E7797B088CA8}"/>
                  </a:ext>
                </a:extLst>
              </p:cNvPr>
              <p:cNvCxnSpPr>
                <a:cxnSpLocks/>
              </p:cNvCxnSpPr>
              <p:nvPr/>
            </p:nvCxnSpPr>
            <p:spPr bwMode="auto">
              <a:xfrm>
                <a:off x="5425178" y="1681610"/>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AAAEBB8-7D97-6A20-5CB9-FC90DBA39CE5}"/>
                  </a:ext>
                </a:extLst>
              </p:cNvPr>
              <p:cNvCxnSpPr>
                <a:cxnSpLocks/>
              </p:cNvCxnSpPr>
              <p:nvPr/>
            </p:nvCxnSpPr>
            <p:spPr bwMode="auto">
              <a:xfrm>
                <a:off x="6534963"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A6766792-6CD9-ABB2-2C7C-431DB88409A6}"/>
                  </a:ext>
                </a:extLst>
              </p:cNvPr>
              <p:cNvCxnSpPr>
                <a:cxnSpLocks/>
              </p:cNvCxnSpPr>
              <p:nvPr/>
            </p:nvCxnSpPr>
            <p:spPr bwMode="auto">
              <a:xfrm>
                <a:off x="6553199"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7BA83D5-DBB7-4F60-64F9-E0DC592C7C1D}"/>
                  </a:ext>
                </a:extLst>
              </p:cNvPr>
              <p:cNvCxnSpPr>
                <a:cxnSpLocks/>
              </p:cNvCxnSpPr>
              <p:nvPr/>
            </p:nvCxnSpPr>
            <p:spPr bwMode="auto">
              <a:xfrm>
                <a:off x="6562317"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2EAA842-5B8E-925A-2262-23DC68C8A582}"/>
                  </a:ext>
                </a:extLst>
              </p:cNvPr>
              <p:cNvCxnSpPr>
                <a:cxnSpLocks/>
              </p:cNvCxnSpPr>
              <p:nvPr/>
            </p:nvCxnSpPr>
            <p:spPr bwMode="auto">
              <a:xfrm>
                <a:off x="6581856"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CC60320-F6CA-6ACF-B0EF-2EDC27B9869F}"/>
                  </a:ext>
                </a:extLst>
              </p:cNvPr>
              <p:cNvCxnSpPr>
                <a:cxnSpLocks/>
              </p:cNvCxnSpPr>
              <p:nvPr/>
            </p:nvCxnSpPr>
            <p:spPr bwMode="auto">
              <a:xfrm>
                <a:off x="6600091"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6922618-18BB-5C7B-3616-5765EBA6C9AB}"/>
                  </a:ext>
                </a:extLst>
              </p:cNvPr>
              <p:cNvCxnSpPr>
                <a:cxnSpLocks/>
              </p:cNvCxnSpPr>
              <p:nvPr/>
            </p:nvCxnSpPr>
            <p:spPr bwMode="auto">
              <a:xfrm>
                <a:off x="6614419"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C422E9E-B706-13EB-69E1-7FDB52A9C8A2}"/>
                  </a:ext>
                </a:extLst>
              </p:cNvPr>
              <p:cNvCxnSpPr>
                <a:cxnSpLocks/>
              </p:cNvCxnSpPr>
              <p:nvPr/>
            </p:nvCxnSpPr>
            <p:spPr bwMode="auto">
              <a:xfrm>
                <a:off x="6635260"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AB1BA43-7EF9-E39F-8D3F-69755FF901C2}"/>
                  </a:ext>
                </a:extLst>
              </p:cNvPr>
              <p:cNvCxnSpPr>
                <a:cxnSpLocks/>
              </p:cNvCxnSpPr>
              <p:nvPr/>
            </p:nvCxnSpPr>
            <p:spPr bwMode="auto">
              <a:xfrm>
                <a:off x="6626142" y="177969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5FD7DF4-F44E-6E45-F506-D933C309F7C7}"/>
                  </a:ext>
                </a:extLst>
              </p:cNvPr>
              <p:cNvCxnSpPr>
                <a:cxnSpLocks/>
              </p:cNvCxnSpPr>
              <p:nvPr/>
            </p:nvCxnSpPr>
            <p:spPr bwMode="auto">
              <a:xfrm>
                <a:off x="6646983"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53C0C69-F4B5-CF03-7652-491B89A3FB4C}"/>
                  </a:ext>
                </a:extLst>
              </p:cNvPr>
              <p:cNvCxnSpPr>
                <a:cxnSpLocks/>
              </p:cNvCxnSpPr>
              <p:nvPr/>
            </p:nvCxnSpPr>
            <p:spPr bwMode="auto">
              <a:xfrm>
                <a:off x="6669127"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F619CA3-DF0F-A616-83E2-72E1E77C6B51}"/>
                  </a:ext>
                </a:extLst>
              </p:cNvPr>
              <p:cNvCxnSpPr>
                <a:cxnSpLocks/>
              </p:cNvCxnSpPr>
              <p:nvPr/>
            </p:nvCxnSpPr>
            <p:spPr bwMode="auto">
              <a:xfrm>
                <a:off x="6662614"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50923BD-58C7-0BB1-7068-B1C7BB7B1C3B}"/>
                  </a:ext>
                </a:extLst>
              </p:cNvPr>
              <p:cNvCxnSpPr>
                <a:cxnSpLocks/>
              </p:cNvCxnSpPr>
              <p:nvPr/>
            </p:nvCxnSpPr>
            <p:spPr bwMode="auto">
              <a:xfrm>
                <a:off x="6684758"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91213A6-8628-4DAF-AF8C-643EC430CF35}"/>
                  </a:ext>
                </a:extLst>
              </p:cNvPr>
              <p:cNvCxnSpPr>
                <a:cxnSpLocks/>
              </p:cNvCxnSpPr>
              <p:nvPr/>
            </p:nvCxnSpPr>
            <p:spPr bwMode="auto">
              <a:xfrm>
                <a:off x="6704296"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A41B5D9-3952-FF1F-0E3E-BB27BE08F668}"/>
                  </a:ext>
                </a:extLst>
              </p:cNvPr>
              <p:cNvCxnSpPr>
                <a:cxnSpLocks/>
              </p:cNvCxnSpPr>
              <p:nvPr/>
            </p:nvCxnSpPr>
            <p:spPr bwMode="auto">
              <a:xfrm>
                <a:off x="6726440"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8ADAA7C-FD82-44C3-261F-CFCF78ED4982}"/>
                  </a:ext>
                </a:extLst>
              </p:cNvPr>
              <p:cNvCxnSpPr>
                <a:cxnSpLocks/>
              </p:cNvCxnSpPr>
              <p:nvPr/>
            </p:nvCxnSpPr>
            <p:spPr bwMode="auto">
              <a:xfrm>
                <a:off x="6742071"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F642AE7-1519-E8A5-7D40-5E2DE1894D79}"/>
                  </a:ext>
                </a:extLst>
              </p:cNvPr>
              <p:cNvCxnSpPr>
                <a:cxnSpLocks/>
              </p:cNvCxnSpPr>
              <p:nvPr/>
            </p:nvCxnSpPr>
            <p:spPr bwMode="auto">
              <a:xfrm>
                <a:off x="6757702"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4DDB9A5-A66C-2B45-AF1F-CE75D31B7D82}"/>
                  </a:ext>
                </a:extLst>
              </p:cNvPr>
              <p:cNvCxnSpPr>
                <a:cxnSpLocks/>
              </p:cNvCxnSpPr>
              <p:nvPr/>
            </p:nvCxnSpPr>
            <p:spPr bwMode="auto">
              <a:xfrm>
                <a:off x="6773333"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B4C58C5-DDA0-0BC2-AC87-04473D8EBB80}"/>
                  </a:ext>
                </a:extLst>
              </p:cNvPr>
              <p:cNvCxnSpPr>
                <a:cxnSpLocks/>
              </p:cNvCxnSpPr>
              <p:nvPr/>
            </p:nvCxnSpPr>
            <p:spPr bwMode="auto">
              <a:xfrm>
                <a:off x="6794174"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0A0E487-EE39-0504-5524-4F2C18B6E51C}"/>
                  </a:ext>
                </a:extLst>
              </p:cNvPr>
              <p:cNvCxnSpPr>
                <a:cxnSpLocks/>
              </p:cNvCxnSpPr>
              <p:nvPr/>
            </p:nvCxnSpPr>
            <p:spPr bwMode="auto">
              <a:xfrm>
                <a:off x="6808503"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A781678-40ED-1DBC-C0A1-5470009184B0}"/>
                  </a:ext>
                </a:extLst>
              </p:cNvPr>
              <p:cNvCxnSpPr>
                <a:cxnSpLocks/>
              </p:cNvCxnSpPr>
              <p:nvPr/>
            </p:nvCxnSpPr>
            <p:spPr bwMode="auto">
              <a:xfrm>
                <a:off x="6787662"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C194A71-DFC4-1BC8-56E1-B2EF88F86957}"/>
                  </a:ext>
                </a:extLst>
              </p:cNvPr>
              <p:cNvCxnSpPr>
                <a:cxnSpLocks/>
              </p:cNvCxnSpPr>
              <p:nvPr/>
            </p:nvCxnSpPr>
            <p:spPr bwMode="auto">
              <a:xfrm>
                <a:off x="6825436"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06D681C-331B-FBC6-9C19-3383096E625A}"/>
                  </a:ext>
                </a:extLst>
              </p:cNvPr>
              <p:cNvCxnSpPr>
                <a:cxnSpLocks/>
              </p:cNvCxnSpPr>
              <p:nvPr/>
            </p:nvCxnSpPr>
            <p:spPr bwMode="auto">
              <a:xfrm>
                <a:off x="6842369"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59165C7-2A1F-D65C-2F55-51BE763C7BED}"/>
                  </a:ext>
                </a:extLst>
              </p:cNvPr>
              <p:cNvCxnSpPr>
                <a:cxnSpLocks/>
              </p:cNvCxnSpPr>
              <p:nvPr/>
            </p:nvCxnSpPr>
            <p:spPr bwMode="auto">
              <a:xfrm>
                <a:off x="6856697"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AD56B791-C667-F54D-4EF8-963C50A230B6}"/>
                  </a:ext>
                </a:extLst>
              </p:cNvPr>
              <p:cNvCxnSpPr>
                <a:cxnSpLocks/>
              </p:cNvCxnSpPr>
              <p:nvPr/>
            </p:nvCxnSpPr>
            <p:spPr bwMode="auto">
              <a:xfrm>
                <a:off x="6863210"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F24398B-AA59-3AEE-1E50-743575A744C8}"/>
                  </a:ext>
                </a:extLst>
              </p:cNvPr>
              <p:cNvCxnSpPr>
                <a:cxnSpLocks/>
              </p:cNvCxnSpPr>
              <p:nvPr/>
            </p:nvCxnSpPr>
            <p:spPr bwMode="auto">
              <a:xfrm>
                <a:off x="6890563"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B4F7491-4E93-5A51-B23F-F9C8B4A9AED4}"/>
                  </a:ext>
                </a:extLst>
              </p:cNvPr>
              <p:cNvCxnSpPr>
                <a:cxnSpLocks/>
              </p:cNvCxnSpPr>
              <p:nvPr/>
            </p:nvCxnSpPr>
            <p:spPr bwMode="auto">
              <a:xfrm>
                <a:off x="6915312"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0F43B29-A223-1A97-C4A6-C908E90271DF}"/>
                  </a:ext>
                </a:extLst>
              </p:cNvPr>
              <p:cNvCxnSpPr>
                <a:cxnSpLocks/>
              </p:cNvCxnSpPr>
              <p:nvPr/>
            </p:nvCxnSpPr>
            <p:spPr bwMode="auto">
              <a:xfrm>
                <a:off x="6936153"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AFD8874-60E3-9994-B388-7B5F767D4C21}"/>
                  </a:ext>
                </a:extLst>
              </p:cNvPr>
              <p:cNvCxnSpPr>
                <a:cxnSpLocks/>
              </p:cNvCxnSpPr>
              <p:nvPr/>
            </p:nvCxnSpPr>
            <p:spPr bwMode="auto">
              <a:xfrm>
                <a:off x="6932246" y="1787506"/>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C222247-D4B2-58CD-7268-08158C9C434C}"/>
                  </a:ext>
                </a:extLst>
              </p:cNvPr>
              <p:cNvCxnSpPr>
                <a:cxnSpLocks/>
              </p:cNvCxnSpPr>
              <p:nvPr/>
            </p:nvCxnSpPr>
            <p:spPr bwMode="auto">
              <a:xfrm>
                <a:off x="6954390"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13205D5-1200-7D64-2698-B27924B6010C}"/>
                  </a:ext>
                </a:extLst>
              </p:cNvPr>
              <p:cNvCxnSpPr>
                <a:cxnSpLocks/>
              </p:cNvCxnSpPr>
              <p:nvPr/>
            </p:nvCxnSpPr>
            <p:spPr bwMode="auto">
              <a:xfrm>
                <a:off x="6949179"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D9A3C47-1251-6057-3AB9-C44FF588E246}"/>
                  </a:ext>
                </a:extLst>
              </p:cNvPr>
              <p:cNvCxnSpPr>
                <a:cxnSpLocks/>
              </p:cNvCxnSpPr>
              <p:nvPr/>
            </p:nvCxnSpPr>
            <p:spPr bwMode="auto">
              <a:xfrm>
                <a:off x="6960902"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CAB23A4-D82D-741C-7B21-1F1F070C00EF}"/>
                  </a:ext>
                </a:extLst>
              </p:cNvPr>
              <p:cNvCxnSpPr>
                <a:cxnSpLocks/>
              </p:cNvCxnSpPr>
              <p:nvPr/>
            </p:nvCxnSpPr>
            <p:spPr bwMode="auto">
              <a:xfrm>
                <a:off x="6975230"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772E522-2FFF-824D-ABB1-FE4C7DF066B6}"/>
                  </a:ext>
                </a:extLst>
              </p:cNvPr>
              <p:cNvCxnSpPr>
                <a:cxnSpLocks/>
              </p:cNvCxnSpPr>
              <p:nvPr/>
            </p:nvCxnSpPr>
            <p:spPr bwMode="auto">
              <a:xfrm>
                <a:off x="6997374"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7F27B34-4409-3795-5569-3E059BB087A5}"/>
                  </a:ext>
                </a:extLst>
              </p:cNvPr>
              <p:cNvCxnSpPr>
                <a:cxnSpLocks/>
              </p:cNvCxnSpPr>
              <p:nvPr/>
            </p:nvCxnSpPr>
            <p:spPr bwMode="auto">
              <a:xfrm>
                <a:off x="6986953"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E6FBAFC-749B-CCD6-3A43-65D51AF9EF3C}"/>
                  </a:ext>
                </a:extLst>
              </p:cNvPr>
              <p:cNvCxnSpPr>
                <a:cxnSpLocks/>
              </p:cNvCxnSpPr>
              <p:nvPr/>
            </p:nvCxnSpPr>
            <p:spPr bwMode="auto">
              <a:xfrm>
                <a:off x="7023425"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9710807-3D00-02BE-2ABB-FC1C945F2522}"/>
                  </a:ext>
                </a:extLst>
              </p:cNvPr>
              <p:cNvCxnSpPr>
                <a:cxnSpLocks/>
              </p:cNvCxnSpPr>
              <p:nvPr/>
            </p:nvCxnSpPr>
            <p:spPr bwMode="auto">
              <a:xfrm>
                <a:off x="703645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567A609-4D6B-51F7-30F7-1CF5E4023F38}"/>
                  </a:ext>
                </a:extLst>
              </p:cNvPr>
              <p:cNvCxnSpPr>
                <a:cxnSpLocks/>
              </p:cNvCxnSpPr>
              <p:nvPr/>
            </p:nvCxnSpPr>
            <p:spPr bwMode="auto">
              <a:xfrm>
                <a:off x="7053385"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C1496AE-58E3-FD4A-A33F-F60A3D185615}"/>
                  </a:ext>
                </a:extLst>
              </p:cNvPr>
              <p:cNvCxnSpPr>
                <a:cxnSpLocks/>
              </p:cNvCxnSpPr>
              <p:nvPr/>
            </p:nvCxnSpPr>
            <p:spPr bwMode="auto">
              <a:xfrm>
                <a:off x="7083344"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AA29B54-DDDF-504E-D275-D365BD0BA08E}"/>
                  </a:ext>
                </a:extLst>
              </p:cNvPr>
              <p:cNvCxnSpPr>
                <a:cxnSpLocks/>
              </p:cNvCxnSpPr>
              <p:nvPr/>
            </p:nvCxnSpPr>
            <p:spPr bwMode="auto">
              <a:xfrm>
                <a:off x="7062503"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F38782D-FEF5-6CE0-9346-C64A5CAEC859}"/>
                  </a:ext>
                </a:extLst>
              </p:cNvPr>
              <p:cNvCxnSpPr>
                <a:cxnSpLocks/>
              </p:cNvCxnSpPr>
              <p:nvPr/>
            </p:nvCxnSpPr>
            <p:spPr bwMode="auto">
              <a:xfrm>
                <a:off x="7102882"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412FCD7-4385-D5F5-8625-2433BF58BCAC}"/>
                  </a:ext>
                </a:extLst>
              </p:cNvPr>
              <p:cNvCxnSpPr>
                <a:cxnSpLocks/>
              </p:cNvCxnSpPr>
              <p:nvPr/>
            </p:nvCxnSpPr>
            <p:spPr bwMode="auto">
              <a:xfrm>
                <a:off x="712242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6FB67BF-0C7A-A8CD-49BA-4877ED19E7FB}"/>
                  </a:ext>
                </a:extLst>
              </p:cNvPr>
              <p:cNvCxnSpPr>
                <a:cxnSpLocks/>
              </p:cNvCxnSpPr>
              <p:nvPr/>
            </p:nvCxnSpPr>
            <p:spPr bwMode="auto">
              <a:xfrm>
                <a:off x="7135446"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F49DDF3-4524-456D-AEA9-AECFED576B86}"/>
                  </a:ext>
                </a:extLst>
              </p:cNvPr>
              <p:cNvCxnSpPr>
                <a:cxnSpLocks/>
              </p:cNvCxnSpPr>
              <p:nvPr/>
            </p:nvCxnSpPr>
            <p:spPr bwMode="auto">
              <a:xfrm>
                <a:off x="7160049"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5A2881D-FFA8-7441-EBB3-EAF2BC6C8949}"/>
                  </a:ext>
                </a:extLst>
              </p:cNvPr>
              <p:cNvCxnSpPr>
                <a:cxnSpLocks/>
              </p:cNvCxnSpPr>
              <p:nvPr/>
            </p:nvCxnSpPr>
            <p:spPr bwMode="auto">
              <a:xfrm>
                <a:off x="715048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6092FB7-81AC-6C24-49FB-6A24D6619F6E}"/>
                  </a:ext>
                </a:extLst>
              </p:cNvPr>
              <p:cNvCxnSpPr>
                <a:cxnSpLocks/>
              </p:cNvCxnSpPr>
              <p:nvPr/>
            </p:nvCxnSpPr>
            <p:spPr bwMode="auto">
              <a:xfrm>
                <a:off x="7177817"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7902615-28E4-E4E8-1861-3C65B9415174}"/>
                  </a:ext>
                </a:extLst>
              </p:cNvPr>
              <p:cNvCxnSpPr>
                <a:cxnSpLocks/>
              </p:cNvCxnSpPr>
              <p:nvPr/>
            </p:nvCxnSpPr>
            <p:spPr bwMode="auto">
              <a:xfrm>
                <a:off x="7191485"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404F2C4-368C-810F-CC12-461829A71285}"/>
                  </a:ext>
                </a:extLst>
              </p:cNvPr>
              <p:cNvCxnSpPr>
                <a:cxnSpLocks/>
              </p:cNvCxnSpPr>
              <p:nvPr/>
            </p:nvCxnSpPr>
            <p:spPr bwMode="auto">
              <a:xfrm>
                <a:off x="7213354"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73919EB-3269-309F-79AF-A1F78581B572}"/>
                  </a:ext>
                </a:extLst>
              </p:cNvPr>
              <p:cNvCxnSpPr>
                <a:cxnSpLocks/>
              </p:cNvCxnSpPr>
              <p:nvPr/>
            </p:nvCxnSpPr>
            <p:spPr bwMode="auto">
              <a:xfrm>
                <a:off x="7201053"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A90F087-732C-BBEE-E826-5A5AFF208E7E}"/>
                  </a:ext>
                </a:extLst>
              </p:cNvPr>
              <p:cNvCxnSpPr>
                <a:cxnSpLocks/>
              </p:cNvCxnSpPr>
              <p:nvPr/>
            </p:nvCxnSpPr>
            <p:spPr bwMode="auto">
              <a:xfrm>
                <a:off x="7224289"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42765C7-BF75-E2A2-3A87-80E90F90D79F}"/>
                  </a:ext>
                </a:extLst>
              </p:cNvPr>
              <p:cNvCxnSpPr>
                <a:cxnSpLocks/>
              </p:cNvCxnSpPr>
              <p:nvPr/>
            </p:nvCxnSpPr>
            <p:spPr bwMode="auto">
              <a:xfrm>
                <a:off x="7252992"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C5A05F6-D609-879E-7DB7-935907F2D888}"/>
                  </a:ext>
                </a:extLst>
              </p:cNvPr>
              <p:cNvCxnSpPr>
                <a:cxnSpLocks/>
              </p:cNvCxnSpPr>
              <p:nvPr/>
            </p:nvCxnSpPr>
            <p:spPr bwMode="auto">
              <a:xfrm>
                <a:off x="7231123"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32AB3C7-587C-7008-2934-0C960C6A2022}"/>
                  </a:ext>
                </a:extLst>
              </p:cNvPr>
              <p:cNvCxnSpPr>
                <a:cxnSpLocks/>
              </p:cNvCxnSpPr>
              <p:nvPr/>
            </p:nvCxnSpPr>
            <p:spPr bwMode="auto">
              <a:xfrm>
                <a:off x="7243424"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E0CEC08-4AF9-C34F-F913-6F2AF70A4CC5}"/>
                  </a:ext>
                </a:extLst>
              </p:cNvPr>
              <p:cNvCxnSpPr>
                <a:cxnSpLocks/>
              </p:cNvCxnSpPr>
              <p:nvPr/>
            </p:nvCxnSpPr>
            <p:spPr bwMode="auto">
              <a:xfrm>
                <a:off x="7266660"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27816B9-BC8E-2E9B-954E-36EE1777745D}"/>
                  </a:ext>
                </a:extLst>
              </p:cNvPr>
              <p:cNvCxnSpPr>
                <a:cxnSpLocks/>
              </p:cNvCxnSpPr>
              <p:nvPr/>
            </p:nvCxnSpPr>
            <p:spPr bwMode="auto">
              <a:xfrm>
                <a:off x="7288529"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AA2B130-2D65-BC59-2A29-4B98C4A6EFE4}"/>
                  </a:ext>
                </a:extLst>
              </p:cNvPr>
              <p:cNvCxnSpPr>
                <a:cxnSpLocks/>
              </p:cNvCxnSpPr>
              <p:nvPr/>
            </p:nvCxnSpPr>
            <p:spPr bwMode="auto">
              <a:xfrm>
                <a:off x="727896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41B6B52-ABB7-9168-5452-825A30261BD3}"/>
                  </a:ext>
                </a:extLst>
              </p:cNvPr>
              <p:cNvCxnSpPr>
                <a:cxnSpLocks/>
              </p:cNvCxnSpPr>
              <p:nvPr/>
            </p:nvCxnSpPr>
            <p:spPr bwMode="auto">
              <a:xfrm>
                <a:off x="7307664"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EE8676E-ECC5-64A8-FBC8-04FCA28B6D34}"/>
                  </a:ext>
                </a:extLst>
              </p:cNvPr>
              <p:cNvCxnSpPr>
                <a:cxnSpLocks/>
              </p:cNvCxnSpPr>
              <p:nvPr/>
            </p:nvCxnSpPr>
            <p:spPr bwMode="auto">
              <a:xfrm>
                <a:off x="7318599"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E7EA74F-0408-6AFF-09CB-27C036A13D36}"/>
                  </a:ext>
                </a:extLst>
              </p:cNvPr>
              <p:cNvCxnSpPr>
                <a:cxnSpLocks/>
              </p:cNvCxnSpPr>
              <p:nvPr/>
            </p:nvCxnSpPr>
            <p:spPr bwMode="auto">
              <a:xfrm>
                <a:off x="7333634" y="1797859"/>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F0D999F-A5F4-CA07-F605-30BF69B06AFE}"/>
                  </a:ext>
                </a:extLst>
              </p:cNvPr>
              <p:cNvCxnSpPr>
                <a:cxnSpLocks/>
              </p:cNvCxnSpPr>
              <p:nvPr/>
            </p:nvCxnSpPr>
            <p:spPr bwMode="auto">
              <a:xfrm>
                <a:off x="7345935" y="180879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CD44F1B-B506-E593-3CFF-DD58F9419783}"/>
                  </a:ext>
                </a:extLst>
              </p:cNvPr>
              <p:cNvCxnSpPr>
                <a:cxnSpLocks/>
              </p:cNvCxnSpPr>
              <p:nvPr/>
            </p:nvCxnSpPr>
            <p:spPr bwMode="auto">
              <a:xfrm>
                <a:off x="7354136" y="180879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209F16A-276E-F95A-E854-F54422E00379}"/>
                  </a:ext>
                </a:extLst>
              </p:cNvPr>
              <p:cNvCxnSpPr>
                <a:cxnSpLocks/>
              </p:cNvCxnSpPr>
              <p:nvPr/>
            </p:nvCxnSpPr>
            <p:spPr bwMode="auto">
              <a:xfrm>
                <a:off x="7369171"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8F54EB2-FECE-B220-7D8D-0668BB417D98}"/>
                  </a:ext>
                </a:extLst>
              </p:cNvPr>
              <p:cNvCxnSpPr>
                <a:cxnSpLocks/>
              </p:cNvCxnSpPr>
              <p:nvPr/>
            </p:nvCxnSpPr>
            <p:spPr bwMode="auto">
              <a:xfrm>
                <a:off x="7399241"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C6BCCD1-BE7D-E080-839E-4904EDC1E5DE}"/>
                  </a:ext>
                </a:extLst>
              </p:cNvPr>
              <p:cNvCxnSpPr>
                <a:cxnSpLocks/>
              </p:cNvCxnSpPr>
              <p:nvPr/>
            </p:nvCxnSpPr>
            <p:spPr bwMode="auto">
              <a:xfrm>
                <a:off x="7378739"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69091A7-BE98-4F99-05D0-4457C71083AE}"/>
                  </a:ext>
                </a:extLst>
              </p:cNvPr>
              <p:cNvCxnSpPr>
                <a:cxnSpLocks/>
              </p:cNvCxnSpPr>
              <p:nvPr/>
            </p:nvCxnSpPr>
            <p:spPr bwMode="auto">
              <a:xfrm>
                <a:off x="7403341"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955AA7A-C1DC-2E9E-18E2-E9E122598127}"/>
                  </a:ext>
                </a:extLst>
              </p:cNvPr>
              <p:cNvCxnSpPr>
                <a:cxnSpLocks/>
              </p:cNvCxnSpPr>
              <p:nvPr/>
            </p:nvCxnSpPr>
            <p:spPr bwMode="auto">
              <a:xfrm>
                <a:off x="7419743"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2415912-69CF-39B7-D8E5-DA7AC8B8CCEA}"/>
                  </a:ext>
                </a:extLst>
              </p:cNvPr>
              <p:cNvCxnSpPr>
                <a:cxnSpLocks/>
              </p:cNvCxnSpPr>
              <p:nvPr/>
            </p:nvCxnSpPr>
            <p:spPr bwMode="auto">
              <a:xfrm>
                <a:off x="7434778"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D6AD76E-F708-4C3E-AE2B-EC02F67E7FE9}"/>
                  </a:ext>
                </a:extLst>
              </p:cNvPr>
              <p:cNvCxnSpPr>
                <a:cxnSpLocks/>
              </p:cNvCxnSpPr>
              <p:nvPr/>
            </p:nvCxnSpPr>
            <p:spPr bwMode="auto">
              <a:xfrm>
                <a:off x="7452546"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4331168-0B56-CF05-093E-FEB2A108A541}"/>
                  </a:ext>
                </a:extLst>
              </p:cNvPr>
              <p:cNvCxnSpPr>
                <a:cxnSpLocks/>
              </p:cNvCxnSpPr>
              <p:nvPr/>
            </p:nvCxnSpPr>
            <p:spPr bwMode="auto">
              <a:xfrm>
                <a:off x="7470315"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C8D5008-46ED-F268-C2CE-052386FE7135}"/>
                  </a:ext>
                </a:extLst>
              </p:cNvPr>
              <p:cNvCxnSpPr>
                <a:cxnSpLocks/>
              </p:cNvCxnSpPr>
              <p:nvPr/>
            </p:nvCxnSpPr>
            <p:spPr bwMode="auto">
              <a:xfrm>
                <a:off x="7493551"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CD5263E-D90B-7206-49A4-92151340785D}"/>
                  </a:ext>
                </a:extLst>
              </p:cNvPr>
              <p:cNvCxnSpPr>
                <a:cxnSpLocks/>
              </p:cNvCxnSpPr>
              <p:nvPr/>
            </p:nvCxnSpPr>
            <p:spPr bwMode="auto">
              <a:xfrm>
                <a:off x="7481249"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F65489E-E03B-0D99-4269-06130546D4DB}"/>
                  </a:ext>
                </a:extLst>
              </p:cNvPr>
              <p:cNvCxnSpPr>
                <a:cxnSpLocks/>
              </p:cNvCxnSpPr>
              <p:nvPr/>
            </p:nvCxnSpPr>
            <p:spPr bwMode="auto">
              <a:xfrm>
                <a:off x="7509953"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33F66D6-E804-2016-A1C9-C3315A526BCC}"/>
                  </a:ext>
                </a:extLst>
              </p:cNvPr>
              <p:cNvCxnSpPr>
                <a:cxnSpLocks/>
              </p:cNvCxnSpPr>
              <p:nvPr/>
            </p:nvCxnSpPr>
            <p:spPr bwMode="auto">
              <a:xfrm>
                <a:off x="7526355"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F4564D2-F0FA-FEA9-441D-A350C93BAE13}"/>
                  </a:ext>
                </a:extLst>
              </p:cNvPr>
              <p:cNvCxnSpPr>
                <a:cxnSpLocks/>
              </p:cNvCxnSpPr>
              <p:nvPr/>
            </p:nvCxnSpPr>
            <p:spPr bwMode="auto">
              <a:xfrm>
                <a:off x="7544124" y="181836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58E6476-7CBD-3904-D8B0-F48EE2F3FC52}"/>
                  </a:ext>
                </a:extLst>
              </p:cNvPr>
              <p:cNvCxnSpPr>
                <a:cxnSpLocks/>
              </p:cNvCxnSpPr>
              <p:nvPr/>
            </p:nvCxnSpPr>
            <p:spPr bwMode="auto">
              <a:xfrm>
                <a:off x="7550958" y="182246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B688EF2-2658-757A-EAFD-12313750DE28}"/>
                  </a:ext>
                </a:extLst>
              </p:cNvPr>
              <p:cNvCxnSpPr>
                <a:cxnSpLocks/>
              </p:cNvCxnSpPr>
              <p:nvPr/>
            </p:nvCxnSpPr>
            <p:spPr bwMode="auto">
              <a:xfrm>
                <a:off x="7567359"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2A1DB22-D216-42F0-E4A1-D9F1E0151270}"/>
                  </a:ext>
                </a:extLst>
              </p:cNvPr>
              <p:cNvCxnSpPr>
                <a:cxnSpLocks/>
              </p:cNvCxnSpPr>
              <p:nvPr/>
            </p:nvCxnSpPr>
            <p:spPr bwMode="auto">
              <a:xfrm>
                <a:off x="7583761"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0D331A0-A2C4-45B1-772D-B8E745EAC839}"/>
                  </a:ext>
                </a:extLst>
              </p:cNvPr>
              <p:cNvCxnSpPr>
                <a:cxnSpLocks/>
              </p:cNvCxnSpPr>
              <p:nvPr/>
            </p:nvCxnSpPr>
            <p:spPr bwMode="auto">
              <a:xfrm>
                <a:off x="7598796"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F1A4A32-1A18-CE07-426B-762295607617}"/>
                  </a:ext>
                </a:extLst>
              </p:cNvPr>
              <p:cNvCxnSpPr>
                <a:cxnSpLocks/>
              </p:cNvCxnSpPr>
              <p:nvPr/>
            </p:nvCxnSpPr>
            <p:spPr bwMode="auto">
              <a:xfrm>
                <a:off x="7615198"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7907C84-9ABF-4ECB-03F4-9E10D749C0E3}"/>
                  </a:ext>
                </a:extLst>
              </p:cNvPr>
              <p:cNvCxnSpPr>
                <a:cxnSpLocks/>
              </p:cNvCxnSpPr>
              <p:nvPr/>
            </p:nvCxnSpPr>
            <p:spPr bwMode="auto">
              <a:xfrm>
                <a:off x="7631600"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C0F888A-FAFC-91C4-80D1-2A0B8682DCE2}"/>
                  </a:ext>
                </a:extLst>
              </p:cNvPr>
              <p:cNvCxnSpPr>
                <a:cxnSpLocks/>
              </p:cNvCxnSpPr>
              <p:nvPr/>
            </p:nvCxnSpPr>
            <p:spPr bwMode="auto">
              <a:xfrm>
                <a:off x="7648002"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C1C8209-69A5-7C0D-33D6-2C24B83E76ED}"/>
                  </a:ext>
                </a:extLst>
              </p:cNvPr>
              <p:cNvCxnSpPr>
                <a:cxnSpLocks/>
              </p:cNvCxnSpPr>
              <p:nvPr/>
            </p:nvCxnSpPr>
            <p:spPr bwMode="auto">
              <a:xfrm>
                <a:off x="7667137"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3E0926A-574B-670D-E4A2-412CD73D2163}"/>
                  </a:ext>
                </a:extLst>
              </p:cNvPr>
              <p:cNvCxnSpPr>
                <a:cxnSpLocks/>
              </p:cNvCxnSpPr>
              <p:nvPr/>
            </p:nvCxnSpPr>
            <p:spPr bwMode="auto">
              <a:xfrm>
                <a:off x="7689006"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36D0168-2710-452A-E2DE-4E551E115A86}"/>
                  </a:ext>
                </a:extLst>
              </p:cNvPr>
              <p:cNvCxnSpPr>
                <a:cxnSpLocks/>
              </p:cNvCxnSpPr>
              <p:nvPr/>
            </p:nvCxnSpPr>
            <p:spPr bwMode="auto">
              <a:xfrm>
                <a:off x="7705408"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B743605-9D43-2DDA-259D-50CFD2408720}"/>
                  </a:ext>
                </a:extLst>
              </p:cNvPr>
              <p:cNvCxnSpPr>
                <a:cxnSpLocks/>
              </p:cNvCxnSpPr>
              <p:nvPr/>
            </p:nvCxnSpPr>
            <p:spPr bwMode="auto">
              <a:xfrm>
                <a:off x="7727277"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8625A02-7D97-D684-FA69-A771444038E3}"/>
                  </a:ext>
                </a:extLst>
              </p:cNvPr>
              <p:cNvCxnSpPr>
                <a:cxnSpLocks/>
              </p:cNvCxnSpPr>
              <p:nvPr/>
            </p:nvCxnSpPr>
            <p:spPr bwMode="auto">
              <a:xfrm>
                <a:off x="7720443"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47403C9-7142-44E3-6694-047915A5BEF3}"/>
                  </a:ext>
                </a:extLst>
              </p:cNvPr>
              <p:cNvCxnSpPr>
                <a:cxnSpLocks/>
              </p:cNvCxnSpPr>
              <p:nvPr/>
            </p:nvCxnSpPr>
            <p:spPr bwMode="auto">
              <a:xfrm>
                <a:off x="7753246"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A9CA6CD-A55F-8E38-E8C9-57E40ECAD9EF}"/>
                  </a:ext>
                </a:extLst>
              </p:cNvPr>
              <p:cNvCxnSpPr>
                <a:cxnSpLocks/>
              </p:cNvCxnSpPr>
              <p:nvPr/>
            </p:nvCxnSpPr>
            <p:spPr bwMode="auto">
              <a:xfrm>
                <a:off x="7740945" y="1830663"/>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901EF31-081D-2695-CB2A-1F22B29DC589}"/>
                  </a:ext>
                </a:extLst>
              </p:cNvPr>
              <p:cNvCxnSpPr>
                <a:cxnSpLocks/>
              </p:cNvCxnSpPr>
              <p:nvPr/>
            </p:nvCxnSpPr>
            <p:spPr bwMode="auto">
              <a:xfrm>
                <a:off x="7764181"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F1023BF-114B-30E3-0825-C0A0987C9751}"/>
                  </a:ext>
                </a:extLst>
              </p:cNvPr>
              <p:cNvCxnSpPr>
                <a:cxnSpLocks/>
              </p:cNvCxnSpPr>
              <p:nvPr/>
            </p:nvCxnSpPr>
            <p:spPr bwMode="auto">
              <a:xfrm>
                <a:off x="7784683"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F2C0EDF-73A7-8566-9B1E-D4ACD3BD0916}"/>
                  </a:ext>
                </a:extLst>
              </p:cNvPr>
              <p:cNvCxnSpPr>
                <a:cxnSpLocks/>
              </p:cNvCxnSpPr>
              <p:nvPr/>
            </p:nvCxnSpPr>
            <p:spPr bwMode="auto">
              <a:xfrm>
                <a:off x="7803818"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B68FD08-CBAE-7600-99B6-AE4C5B10C0E7}"/>
                  </a:ext>
                </a:extLst>
              </p:cNvPr>
              <p:cNvCxnSpPr>
                <a:cxnSpLocks/>
              </p:cNvCxnSpPr>
              <p:nvPr/>
            </p:nvCxnSpPr>
            <p:spPr bwMode="auto">
              <a:xfrm>
                <a:off x="7781949"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A3A3BD9-51AA-0380-0EFE-5ADB10CC34B3}"/>
                  </a:ext>
                </a:extLst>
              </p:cNvPr>
              <p:cNvCxnSpPr>
                <a:cxnSpLocks/>
              </p:cNvCxnSpPr>
              <p:nvPr/>
            </p:nvCxnSpPr>
            <p:spPr bwMode="auto">
              <a:xfrm>
                <a:off x="7824320"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28514C7-0E5E-3C61-5215-98E994C8B98D}"/>
                  </a:ext>
                </a:extLst>
              </p:cNvPr>
              <p:cNvCxnSpPr>
                <a:cxnSpLocks/>
              </p:cNvCxnSpPr>
              <p:nvPr/>
            </p:nvCxnSpPr>
            <p:spPr bwMode="auto">
              <a:xfrm>
                <a:off x="7832521"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7C79E86-7E4E-4713-0E70-742425A7DE8B}"/>
                  </a:ext>
                </a:extLst>
              </p:cNvPr>
              <p:cNvCxnSpPr>
                <a:cxnSpLocks/>
              </p:cNvCxnSpPr>
              <p:nvPr/>
            </p:nvCxnSpPr>
            <p:spPr bwMode="auto">
              <a:xfrm>
                <a:off x="7843455"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485F737-2906-885A-4A56-6BECDC24FE9B}"/>
                  </a:ext>
                </a:extLst>
              </p:cNvPr>
              <p:cNvCxnSpPr>
                <a:cxnSpLocks/>
              </p:cNvCxnSpPr>
              <p:nvPr/>
            </p:nvCxnSpPr>
            <p:spPr bwMode="auto">
              <a:xfrm>
                <a:off x="7851656"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B7F54C6-D7C8-5882-C5A1-5DE764FBA3B9}"/>
                  </a:ext>
                </a:extLst>
              </p:cNvPr>
              <p:cNvCxnSpPr>
                <a:cxnSpLocks/>
              </p:cNvCxnSpPr>
              <p:nvPr/>
            </p:nvCxnSpPr>
            <p:spPr bwMode="auto">
              <a:xfrm>
                <a:off x="7869425"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017AB6E-11F6-2D42-4AE2-F7971F8EC96C}"/>
                  </a:ext>
                </a:extLst>
              </p:cNvPr>
              <p:cNvCxnSpPr>
                <a:cxnSpLocks/>
              </p:cNvCxnSpPr>
              <p:nvPr/>
            </p:nvCxnSpPr>
            <p:spPr bwMode="auto">
              <a:xfrm>
                <a:off x="7880360"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EC8E93E1-B5B0-E479-3572-07031ADD552D}"/>
                  </a:ext>
                </a:extLst>
              </p:cNvPr>
              <p:cNvCxnSpPr>
                <a:cxnSpLocks/>
              </p:cNvCxnSpPr>
              <p:nvPr/>
            </p:nvCxnSpPr>
            <p:spPr bwMode="auto">
              <a:xfrm>
                <a:off x="7884461"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62C7502-BF57-A1B9-769D-A81E67AD5F16}"/>
                  </a:ext>
                </a:extLst>
              </p:cNvPr>
              <p:cNvCxnSpPr>
                <a:cxnSpLocks/>
              </p:cNvCxnSpPr>
              <p:nvPr/>
            </p:nvCxnSpPr>
            <p:spPr bwMode="auto">
              <a:xfrm>
                <a:off x="7898130"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CCA1806C-9AD6-EF64-91CC-D450FA9102DA}"/>
                  </a:ext>
                </a:extLst>
              </p:cNvPr>
              <p:cNvCxnSpPr>
                <a:cxnSpLocks/>
              </p:cNvCxnSpPr>
              <p:nvPr/>
            </p:nvCxnSpPr>
            <p:spPr bwMode="auto">
              <a:xfrm>
                <a:off x="7814755"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DB5E05E-2082-CE99-7FC1-F0BBE417652F}"/>
                  </a:ext>
                </a:extLst>
              </p:cNvPr>
              <p:cNvCxnSpPr>
                <a:cxnSpLocks/>
              </p:cNvCxnSpPr>
              <p:nvPr/>
            </p:nvCxnSpPr>
            <p:spPr bwMode="auto">
              <a:xfrm>
                <a:off x="7909065"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AC92EC3F-38B9-351E-0919-6B98260427D8}"/>
                  </a:ext>
                </a:extLst>
              </p:cNvPr>
              <p:cNvCxnSpPr>
                <a:cxnSpLocks/>
              </p:cNvCxnSpPr>
              <p:nvPr/>
            </p:nvCxnSpPr>
            <p:spPr bwMode="auto">
              <a:xfrm>
                <a:off x="7930934"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01E0369-79AC-91BA-BF6D-101F33F09949}"/>
                  </a:ext>
                </a:extLst>
              </p:cNvPr>
              <p:cNvCxnSpPr>
                <a:cxnSpLocks/>
              </p:cNvCxnSpPr>
              <p:nvPr/>
            </p:nvCxnSpPr>
            <p:spPr bwMode="auto">
              <a:xfrm>
                <a:off x="7919999"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D983BD7-E5A4-B30A-6E27-F9BFD9772782}"/>
                  </a:ext>
                </a:extLst>
              </p:cNvPr>
              <p:cNvCxnSpPr>
                <a:cxnSpLocks/>
              </p:cNvCxnSpPr>
              <p:nvPr/>
            </p:nvCxnSpPr>
            <p:spPr bwMode="auto">
              <a:xfrm>
                <a:off x="7951436"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5D34FDE-ECA1-1B08-5054-5A8E5F0586F0}"/>
                  </a:ext>
                </a:extLst>
              </p:cNvPr>
              <p:cNvCxnSpPr>
                <a:cxnSpLocks/>
              </p:cNvCxnSpPr>
              <p:nvPr/>
            </p:nvCxnSpPr>
            <p:spPr bwMode="auto">
              <a:xfrm>
                <a:off x="7965104"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D95148B0-894C-6E6A-354D-9086C888D5ED}"/>
                  </a:ext>
                </a:extLst>
              </p:cNvPr>
              <p:cNvCxnSpPr>
                <a:cxnSpLocks/>
              </p:cNvCxnSpPr>
              <p:nvPr/>
            </p:nvCxnSpPr>
            <p:spPr bwMode="auto">
              <a:xfrm>
                <a:off x="794870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5EEA40A-4EAA-4825-1E7A-BC3295BAE5E2}"/>
                  </a:ext>
                </a:extLst>
              </p:cNvPr>
              <p:cNvCxnSpPr>
                <a:cxnSpLocks/>
              </p:cNvCxnSpPr>
              <p:nvPr/>
            </p:nvCxnSpPr>
            <p:spPr bwMode="auto">
              <a:xfrm>
                <a:off x="7989707"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074A416-A005-CEAE-1542-A9E0AA566CDA}"/>
                  </a:ext>
                </a:extLst>
              </p:cNvPr>
              <p:cNvCxnSpPr>
                <a:cxnSpLocks/>
              </p:cNvCxnSpPr>
              <p:nvPr/>
            </p:nvCxnSpPr>
            <p:spPr bwMode="auto">
              <a:xfrm>
                <a:off x="7977405"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AB6E755-563A-2136-5FBD-2A12251FE5A3}"/>
                  </a:ext>
                </a:extLst>
              </p:cNvPr>
              <p:cNvCxnSpPr>
                <a:cxnSpLocks/>
              </p:cNvCxnSpPr>
              <p:nvPr/>
            </p:nvCxnSpPr>
            <p:spPr bwMode="auto">
              <a:xfrm>
                <a:off x="800474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D57A4B1-F402-AC0E-7537-CCB66183BE1A}"/>
                  </a:ext>
                </a:extLst>
              </p:cNvPr>
              <p:cNvCxnSpPr>
                <a:cxnSpLocks/>
              </p:cNvCxnSpPr>
              <p:nvPr/>
            </p:nvCxnSpPr>
            <p:spPr bwMode="auto">
              <a:xfrm>
                <a:off x="802251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8EC0E05-6164-6089-29F7-B862218DC239}"/>
                  </a:ext>
                </a:extLst>
              </p:cNvPr>
              <p:cNvCxnSpPr>
                <a:cxnSpLocks/>
              </p:cNvCxnSpPr>
              <p:nvPr/>
            </p:nvCxnSpPr>
            <p:spPr bwMode="auto">
              <a:xfrm>
                <a:off x="804027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844D63A-4A8D-AF92-DADC-E08A5E8C4D12}"/>
                  </a:ext>
                </a:extLst>
              </p:cNvPr>
              <p:cNvCxnSpPr>
                <a:cxnSpLocks/>
              </p:cNvCxnSpPr>
              <p:nvPr/>
            </p:nvCxnSpPr>
            <p:spPr bwMode="auto">
              <a:xfrm>
                <a:off x="804711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B600B6A6-D26B-9ABA-2036-40F2B5743794}"/>
                  </a:ext>
                </a:extLst>
              </p:cNvPr>
              <p:cNvCxnSpPr>
                <a:cxnSpLocks/>
              </p:cNvCxnSpPr>
              <p:nvPr/>
            </p:nvCxnSpPr>
            <p:spPr bwMode="auto">
              <a:xfrm>
                <a:off x="8060781"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15CE18E2-DEE5-C757-ED82-4ACEB777F554}"/>
                  </a:ext>
                </a:extLst>
              </p:cNvPr>
              <p:cNvCxnSpPr>
                <a:cxnSpLocks/>
              </p:cNvCxnSpPr>
              <p:nvPr/>
            </p:nvCxnSpPr>
            <p:spPr bwMode="auto">
              <a:xfrm>
                <a:off x="807991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508C76C-B7AE-8BC7-F260-7A317ADE7796}"/>
                  </a:ext>
                </a:extLst>
              </p:cNvPr>
              <p:cNvCxnSpPr>
                <a:cxnSpLocks/>
              </p:cNvCxnSpPr>
              <p:nvPr/>
            </p:nvCxnSpPr>
            <p:spPr bwMode="auto">
              <a:xfrm>
                <a:off x="809221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D991F9A-092D-B402-031C-539035A6D3AD}"/>
                  </a:ext>
                </a:extLst>
              </p:cNvPr>
              <p:cNvCxnSpPr>
                <a:cxnSpLocks/>
              </p:cNvCxnSpPr>
              <p:nvPr/>
            </p:nvCxnSpPr>
            <p:spPr bwMode="auto">
              <a:xfrm>
                <a:off x="810998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72F6F4A-A72C-4DA1-4DC3-12E97F6105BC}"/>
                  </a:ext>
                </a:extLst>
              </p:cNvPr>
              <p:cNvCxnSpPr>
                <a:cxnSpLocks/>
              </p:cNvCxnSpPr>
              <p:nvPr/>
            </p:nvCxnSpPr>
            <p:spPr bwMode="auto">
              <a:xfrm>
                <a:off x="812775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1DDBB03-9C25-6868-7498-B5E7727EFD0C}"/>
                  </a:ext>
                </a:extLst>
              </p:cNvPr>
              <p:cNvCxnSpPr>
                <a:cxnSpLocks/>
              </p:cNvCxnSpPr>
              <p:nvPr/>
            </p:nvCxnSpPr>
            <p:spPr bwMode="auto">
              <a:xfrm>
                <a:off x="815235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FA62CFE-DB13-8FF8-F494-50B04F40D518}"/>
                  </a:ext>
                </a:extLst>
              </p:cNvPr>
              <p:cNvCxnSpPr>
                <a:cxnSpLocks/>
              </p:cNvCxnSpPr>
              <p:nvPr/>
            </p:nvCxnSpPr>
            <p:spPr bwMode="auto">
              <a:xfrm>
                <a:off x="814278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7088F8C-F9F1-E91D-7F88-B95202AFE26F}"/>
                  </a:ext>
                </a:extLst>
              </p:cNvPr>
              <p:cNvCxnSpPr>
                <a:cxnSpLocks/>
              </p:cNvCxnSpPr>
              <p:nvPr/>
            </p:nvCxnSpPr>
            <p:spPr bwMode="auto">
              <a:xfrm>
                <a:off x="817422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EA456F2-2374-2A2C-12D2-50E068574364}"/>
                  </a:ext>
                </a:extLst>
              </p:cNvPr>
              <p:cNvCxnSpPr>
                <a:cxnSpLocks/>
              </p:cNvCxnSpPr>
              <p:nvPr/>
            </p:nvCxnSpPr>
            <p:spPr bwMode="auto">
              <a:xfrm>
                <a:off x="816465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FB78FCB-6160-16E2-02B8-22C041F1217B}"/>
                  </a:ext>
                </a:extLst>
              </p:cNvPr>
              <p:cNvCxnSpPr>
                <a:cxnSpLocks/>
              </p:cNvCxnSpPr>
              <p:nvPr/>
            </p:nvCxnSpPr>
            <p:spPr bwMode="auto">
              <a:xfrm>
                <a:off x="819609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B633EAA-5079-20C8-A891-2E587C88466C}"/>
                  </a:ext>
                </a:extLst>
              </p:cNvPr>
              <p:cNvCxnSpPr>
                <a:cxnSpLocks/>
              </p:cNvCxnSpPr>
              <p:nvPr/>
            </p:nvCxnSpPr>
            <p:spPr bwMode="auto">
              <a:xfrm>
                <a:off x="8185161"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C7050DB-2AF8-85D1-BB34-9E6985A83719}"/>
                  </a:ext>
                </a:extLst>
              </p:cNvPr>
              <p:cNvCxnSpPr>
                <a:cxnSpLocks/>
              </p:cNvCxnSpPr>
              <p:nvPr/>
            </p:nvCxnSpPr>
            <p:spPr bwMode="auto">
              <a:xfrm>
                <a:off x="8213864"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9C14395-D4E8-254D-2D61-501DC43002A5}"/>
                  </a:ext>
                </a:extLst>
              </p:cNvPr>
              <p:cNvCxnSpPr>
                <a:cxnSpLocks/>
              </p:cNvCxnSpPr>
              <p:nvPr/>
            </p:nvCxnSpPr>
            <p:spPr bwMode="auto">
              <a:xfrm>
                <a:off x="823163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D86CAD8-1C20-F38D-40EC-267F0B3E0367}"/>
                  </a:ext>
                </a:extLst>
              </p:cNvPr>
              <p:cNvCxnSpPr>
                <a:cxnSpLocks/>
              </p:cNvCxnSpPr>
              <p:nvPr/>
            </p:nvCxnSpPr>
            <p:spPr bwMode="auto">
              <a:xfrm>
                <a:off x="8245301"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A5924BE0-B13E-FF09-B60B-63073D65CFA6}"/>
                  </a:ext>
                </a:extLst>
              </p:cNvPr>
              <p:cNvCxnSpPr>
                <a:cxnSpLocks/>
              </p:cNvCxnSpPr>
              <p:nvPr/>
            </p:nvCxnSpPr>
            <p:spPr bwMode="auto">
              <a:xfrm>
                <a:off x="825623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C76C067-67B8-B172-680E-95B839AEC823}"/>
                  </a:ext>
                </a:extLst>
              </p:cNvPr>
              <p:cNvCxnSpPr>
                <a:cxnSpLocks/>
              </p:cNvCxnSpPr>
              <p:nvPr/>
            </p:nvCxnSpPr>
            <p:spPr bwMode="auto">
              <a:xfrm>
                <a:off x="826170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9645C25B-1C93-C92E-E71B-9D93F3198223}"/>
                  </a:ext>
                </a:extLst>
              </p:cNvPr>
              <p:cNvCxnSpPr>
                <a:cxnSpLocks/>
              </p:cNvCxnSpPr>
              <p:nvPr/>
            </p:nvCxnSpPr>
            <p:spPr bwMode="auto">
              <a:xfrm>
                <a:off x="8265804"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3AD6643-F708-5CA2-0972-4070F0B7AACC}"/>
                  </a:ext>
                </a:extLst>
              </p:cNvPr>
              <p:cNvCxnSpPr>
                <a:cxnSpLocks/>
              </p:cNvCxnSpPr>
              <p:nvPr/>
            </p:nvCxnSpPr>
            <p:spPr bwMode="auto">
              <a:xfrm>
                <a:off x="828083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2CE76A8-1862-F53D-1C84-90DF49672AA2}"/>
                  </a:ext>
                </a:extLst>
              </p:cNvPr>
              <p:cNvCxnSpPr>
                <a:cxnSpLocks/>
              </p:cNvCxnSpPr>
              <p:nvPr/>
            </p:nvCxnSpPr>
            <p:spPr bwMode="auto">
              <a:xfrm>
                <a:off x="830270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915F4FF-2BC0-3BE7-33A4-0B4136A4E44A}"/>
                  </a:ext>
                </a:extLst>
              </p:cNvPr>
              <p:cNvCxnSpPr>
                <a:cxnSpLocks/>
              </p:cNvCxnSpPr>
              <p:nvPr/>
            </p:nvCxnSpPr>
            <p:spPr bwMode="auto">
              <a:xfrm>
                <a:off x="831911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632F284-D850-122C-2C38-01AACBEB6143}"/>
                  </a:ext>
                </a:extLst>
              </p:cNvPr>
              <p:cNvCxnSpPr>
                <a:cxnSpLocks/>
              </p:cNvCxnSpPr>
              <p:nvPr/>
            </p:nvCxnSpPr>
            <p:spPr bwMode="auto">
              <a:xfrm>
                <a:off x="829040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197FF525-6D0C-4FDC-81E0-23B1882298C7}"/>
                  </a:ext>
                </a:extLst>
              </p:cNvPr>
              <p:cNvCxnSpPr>
                <a:cxnSpLocks/>
              </p:cNvCxnSpPr>
              <p:nvPr/>
            </p:nvCxnSpPr>
            <p:spPr bwMode="auto">
              <a:xfrm>
                <a:off x="8335511"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916D6A36-C4B6-0D78-E95D-7C687F792E5B}"/>
                  </a:ext>
                </a:extLst>
              </p:cNvPr>
              <p:cNvCxnSpPr>
                <a:cxnSpLocks/>
              </p:cNvCxnSpPr>
              <p:nvPr/>
            </p:nvCxnSpPr>
            <p:spPr bwMode="auto">
              <a:xfrm>
                <a:off x="835327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534B5289-4644-153E-B18F-F15CDEE58A05}"/>
                  </a:ext>
                </a:extLst>
              </p:cNvPr>
              <p:cNvCxnSpPr>
                <a:cxnSpLocks/>
              </p:cNvCxnSpPr>
              <p:nvPr/>
            </p:nvCxnSpPr>
            <p:spPr bwMode="auto">
              <a:xfrm>
                <a:off x="837514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878C18E6-34F3-B22D-760C-43966051087C}"/>
                  </a:ext>
                </a:extLst>
              </p:cNvPr>
              <p:cNvCxnSpPr>
                <a:cxnSpLocks/>
              </p:cNvCxnSpPr>
              <p:nvPr/>
            </p:nvCxnSpPr>
            <p:spPr bwMode="auto">
              <a:xfrm>
                <a:off x="836694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8EF4669-2AB0-D68A-FFB1-C19B18D61948}"/>
                  </a:ext>
                </a:extLst>
              </p:cNvPr>
              <p:cNvCxnSpPr>
                <a:cxnSpLocks/>
              </p:cNvCxnSpPr>
              <p:nvPr/>
            </p:nvCxnSpPr>
            <p:spPr bwMode="auto">
              <a:xfrm>
                <a:off x="839291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CFE04B46-B946-A8C5-B386-5DBCBAAD7797}"/>
                  </a:ext>
                </a:extLst>
              </p:cNvPr>
              <p:cNvCxnSpPr>
                <a:cxnSpLocks/>
              </p:cNvCxnSpPr>
              <p:nvPr/>
            </p:nvCxnSpPr>
            <p:spPr bwMode="auto">
              <a:xfrm>
                <a:off x="840931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BE783BE-3C6E-A8E3-D27C-9B79AB9EEF3D}"/>
                  </a:ext>
                </a:extLst>
              </p:cNvPr>
              <p:cNvCxnSpPr>
                <a:cxnSpLocks/>
              </p:cNvCxnSpPr>
              <p:nvPr/>
            </p:nvCxnSpPr>
            <p:spPr bwMode="auto">
              <a:xfrm>
                <a:off x="842298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B6BEDA45-09C1-CFF8-79A7-521F9B592629}"/>
                  </a:ext>
                </a:extLst>
              </p:cNvPr>
              <p:cNvCxnSpPr>
                <a:cxnSpLocks/>
              </p:cNvCxnSpPr>
              <p:nvPr/>
            </p:nvCxnSpPr>
            <p:spPr bwMode="auto">
              <a:xfrm>
                <a:off x="844212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4043841A-B49E-C49E-1492-50DA1771E622}"/>
                  </a:ext>
                </a:extLst>
              </p:cNvPr>
              <p:cNvCxnSpPr>
                <a:cxnSpLocks/>
              </p:cNvCxnSpPr>
              <p:nvPr/>
            </p:nvCxnSpPr>
            <p:spPr bwMode="auto">
              <a:xfrm>
                <a:off x="847629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16E78B04-C823-2E5E-2132-63B73BB2E856}"/>
                  </a:ext>
                </a:extLst>
              </p:cNvPr>
              <p:cNvCxnSpPr>
                <a:cxnSpLocks/>
              </p:cNvCxnSpPr>
              <p:nvPr/>
            </p:nvCxnSpPr>
            <p:spPr bwMode="auto">
              <a:xfrm>
                <a:off x="850089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F2E47C68-DFE8-FEA4-E0BA-FE50C5C26331}"/>
                  </a:ext>
                </a:extLst>
              </p:cNvPr>
              <p:cNvCxnSpPr>
                <a:cxnSpLocks/>
              </p:cNvCxnSpPr>
              <p:nvPr/>
            </p:nvCxnSpPr>
            <p:spPr bwMode="auto">
              <a:xfrm>
                <a:off x="851729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FEF82AEE-06BC-94CE-F1B4-C967429F8CB6}"/>
                  </a:ext>
                </a:extLst>
              </p:cNvPr>
              <p:cNvCxnSpPr>
                <a:cxnSpLocks/>
              </p:cNvCxnSpPr>
              <p:nvPr/>
            </p:nvCxnSpPr>
            <p:spPr bwMode="auto">
              <a:xfrm>
                <a:off x="852823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F95DAEF-BBF7-D55E-53A0-F1FE2E717119}"/>
                  </a:ext>
                </a:extLst>
              </p:cNvPr>
              <p:cNvCxnSpPr>
                <a:cxnSpLocks/>
              </p:cNvCxnSpPr>
              <p:nvPr/>
            </p:nvCxnSpPr>
            <p:spPr bwMode="auto">
              <a:xfrm>
                <a:off x="854463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4F853EF8-9E27-60A4-EC71-1D08AABC9247}"/>
                  </a:ext>
                </a:extLst>
              </p:cNvPr>
              <p:cNvCxnSpPr>
                <a:cxnSpLocks/>
              </p:cNvCxnSpPr>
              <p:nvPr/>
            </p:nvCxnSpPr>
            <p:spPr bwMode="auto">
              <a:xfrm>
                <a:off x="856377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0447A46-4355-34CA-B14E-DC7C76968D7B}"/>
                  </a:ext>
                </a:extLst>
              </p:cNvPr>
              <p:cNvCxnSpPr>
                <a:cxnSpLocks/>
              </p:cNvCxnSpPr>
              <p:nvPr/>
            </p:nvCxnSpPr>
            <p:spPr bwMode="auto">
              <a:xfrm>
                <a:off x="8571971"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84170E4-FEA5-214A-55BA-D051D1B98A0A}"/>
                  </a:ext>
                </a:extLst>
              </p:cNvPr>
              <p:cNvCxnSpPr>
                <a:cxnSpLocks/>
              </p:cNvCxnSpPr>
              <p:nvPr/>
            </p:nvCxnSpPr>
            <p:spPr bwMode="auto">
              <a:xfrm>
                <a:off x="858290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560BE492-FB72-CD13-DC7A-12235C37BE33}"/>
                  </a:ext>
                </a:extLst>
              </p:cNvPr>
              <p:cNvCxnSpPr>
                <a:cxnSpLocks/>
              </p:cNvCxnSpPr>
              <p:nvPr/>
            </p:nvCxnSpPr>
            <p:spPr bwMode="auto">
              <a:xfrm>
                <a:off x="858973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70959AD-AD72-8A6A-84BB-3FF1D6B4831C}"/>
                  </a:ext>
                </a:extLst>
              </p:cNvPr>
              <p:cNvCxnSpPr>
                <a:cxnSpLocks/>
              </p:cNvCxnSpPr>
              <p:nvPr/>
            </p:nvCxnSpPr>
            <p:spPr bwMode="auto">
              <a:xfrm>
                <a:off x="859383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45A9553-1588-5F2E-7DD0-6C56B6AF0B48}"/>
                  </a:ext>
                </a:extLst>
              </p:cNvPr>
              <p:cNvCxnSpPr>
                <a:cxnSpLocks/>
              </p:cNvCxnSpPr>
              <p:nvPr/>
            </p:nvCxnSpPr>
            <p:spPr bwMode="auto">
              <a:xfrm>
                <a:off x="859794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31E14A6-EBCC-E8D3-7E61-27081D772183}"/>
                  </a:ext>
                </a:extLst>
              </p:cNvPr>
              <p:cNvCxnSpPr>
                <a:cxnSpLocks/>
              </p:cNvCxnSpPr>
              <p:nvPr/>
            </p:nvCxnSpPr>
            <p:spPr bwMode="auto">
              <a:xfrm>
                <a:off x="860614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AC15BAE-F184-DF8C-EC81-8F7766F43B2A}"/>
                  </a:ext>
                </a:extLst>
              </p:cNvPr>
              <p:cNvCxnSpPr>
                <a:cxnSpLocks/>
              </p:cNvCxnSpPr>
              <p:nvPr/>
            </p:nvCxnSpPr>
            <p:spPr bwMode="auto">
              <a:xfrm>
                <a:off x="845715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A49D9DD-0094-BE26-1A37-7A292346DE19}"/>
                  </a:ext>
                </a:extLst>
              </p:cNvPr>
              <p:cNvCxnSpPr>
                <a:cxnSpLocks/>
              </p:cNvCxnSpPr>
              <p:nvPr/>
            </p:nvCxnSpPr>
            <p:spPr bwMode="auto">
              <a:xfrm>
                <a:off x="848996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0D4360D-3208-B226-3FA3-C6CF6CEF0FF4}"/>
                  </a:ext>
                </a:extLst>
              </p:cNvPr>
              <p:cNvCxnSpPr>
                <a:cxnSpLocks/>
              </p:cNvCxnSpPr>
              <p:nvPr/>
            </p:nvCxnSpPr>
            <p:spPr bwMode="auto">
              <a:xfrm>
                <a:off x="862800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4AB23C5-8251-0A92-ABE6-A43309548D38}"/>
                  </a:ext>
                </a:extLst>
              </p:cNvPr>
              <p:cNvCxnSpPr>
                <a:cxnSpLocks/>
              </p:cNvCxnSpPr>
              <p:nvPr/>
            </p:nvCxnSpPr>
            <p:spPr bwMode="auto">
              <a:xfrm>
                <a:off x="860750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13F2C4A-AB6D-558E-5A3C-82D201ED8BC3}"/>
                  </a:ext>
                </a:extLst>
              </p:cNvPr>
              <p:cNvCxnSpPr>
                <a:cxnSpLocks/>
              </p:cNvCxnSpPr>
              <p:nvPr/>
            </p:nvCxnSpPr>
            <p:spPr bwMode="auto">
              <a:xfrm>
                <a:off x="865397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6841324-6E89-C554-D5F7-E513A0D48273}"/>
                  </a:ext>
                </a:extLst>
              </p:cNvPr>
              <p:cNvCxnSpPr>
                <a:cxnSpLocks/>
              </p:cNvCxnSpPr>
              <p:nvPr/>
            </p:nvCxnSpPr>
            <p:spPr bwMode="auto">
              <a:xfrm>
                <a:off x="8664914"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5F2D49E-B71C-B894-7B2E-922A809B4812}"/>
                  </a:ext>
                </a:extLst>
              </p:cNvPr>
              <p:cNvCxnSpPr>
                <a:cxnSpLocks/>
              </p:cNvCxnSpPr>
              <p:nvPr/>
            </p:nvCxnSpPr>
            <p:spPr bwMode="auto">
              <a:xfrm>
                <a:off x="867584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45EC762-69A8-B7E4-21D6-A9D93E3ED36C}"/>
                  </a:ext>
                </a:extLst>
              </p:cNvPr>
              <p:cNvCxnSpPr>
                <a:cxnSpLocks/>
              </p:cNvCxnSpPr>
              <p:nvPr/>
            </p:nvCxnSpPr>
            <p:spPr bwMode="auto">
              <a:xfrm>
                <a:off x="868951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909AAAE-00DF-D173-BC0E-F0A7D6CCD809}"/>
                  </a:ext>
                </a:extLst>
              </p:cNvPr>
              <p:cNvCxnSpPr>
                <a:cxnSpLocks/>
              </p:cNvCxnSpPr>
              <p:nvPr/>
            </p:nvCxnSpPr>
            <p:spPr bwMode="auto">
              <a:xfrm>
                <a:off x="870591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C0F571E-BA5A-5317-A29A-98AF5F3888FF}"/>
                  </a:ext>
                </a:extLst>
              </p:cNvPr>
              <p:cNvCxnSpPr>
                <a:cxnSpLocks/>
              </p:cNvCxnSpPr>
              <p:nvPr/>
            </p:nvCxnSpPr>
            <p:spPr bwMode="auto">
              <a:xfrm>
                <a:off x="872505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A34373C-0065-4602-E95D-7551BB451D32}"/>
                  </a:ext>
                </a:extLst>
              </p:cNvPr>
              <p:cNvCxnSpPr>
                <a:cxnSpLocks/>
              </p:cNvCxnSpPr>
              <p:nvPr/>
            </p:nvCxnSpPr>
            <p:spPr bwMode="auto">
              <a:xfrm>
                <a:off x="8759224"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7EE521A-49BD-1ECB-10AE-7DD142DACC12}"/>
                  </a:ext>
                </a:extLst>
              </p:cNvPr>
              <p:cNvCxnSpPr>
                <a:cxnSpLocks/>
              </p:cNvCxnSpPr>
              <p:nvPr/>
            </p:nvCxnSpPr>
            <p:spPr bwMode="auto">
              <a:xfrm>
                <a:off x="874828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9362C60A-546D-CCEA-3F92-AEB4F7D82D27}"/>
                  </a:ext>
                </a:extLst>
              </p:cNvPr>
              <p:cNvCxnSpPr>
                <a:cxnSpLocks/>
              </p:cNvCxnSpPr>
              <p:nvPr/>
            </p:nvCxnSpPr>
            <p:spPr bwMode="auto">
              <a:xfrm>
                <a:off x="878655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96FD51D4-BC78-18CF-FAB2-6FE1132033C3}"/>
                  </a:ext>
                </a:extLst>
              </p:cNvPr>
              <p:cNvCxnSpPr>
                <a:cxnSpLocks/>
              </p:cNvCxnSpPr>
              <p:nvPr/>
            </p:nvCxnSpPr>
            <p:spPr bwMode="auto">
              <a:xfrm>
                <a:off x="875648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F194CD8B-75BE-5D3F-3BC5-4BDEFF969F34}"/>
                  </a:ext>
                </a:extLst>
              </p:cNvPr>
              <p:cNvCxnSpPr>
                <a:cxnSpLocks/>
              </p:cNvCxnSpPr>
              <p:nvPr/>
            </p:nvCxnSpPr>
            <p:spPr bwMode="auto">
              <a:xfrm>
                <a:off x="881799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B2F2CFA-2069-D206-A7CA-A272F6D84A9B}"/>
                  </a:ext>
                </a:extLst>
              </p:cNvPr>
              <p:cNvCxnSpPr>
                <a:cxnSpLocks/>
              </p:cNvCxnSpPr>
              <p:nvPr/>
            </p:nvCxnSpPr>
            <p:spPr bwMode="auto">
              <a:xfrm>
                <a:off x="883303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CD4675B0-85D5-21C7-B12F-C32B2E6F1E1E}"/>
                  </a:ext>
                </a:extLst>
              </p:cNvPr>
              <p:cNvCxnSpPr>
                <a:cxnSpLocks/>
              </p:cNvCxnSpPr>
              <p:nvPr/>
            </p:nvCxnSpPr>
            <p:spPr bwMode="auto">
              <a:xfrm>
                <a:off x="8843964"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A703D851-059F-2771-C43F-98C2BAA5676D}"/>
                  </a:ext>
                </a:extLst>
              </p:cNvPr>
              <p:cNvCxnSpPr>
                <a:cxnSpLocks/>
              </p:cNvCxnSpPr>
              <p:nvPr/>
            </p:nvCxnSpPr>
            <p:spPr bwMode="auto">
              <a:xfrm>
                <a:off x="886310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A3F4F832-17BE-78E4-FBB8-A4D538F81A92}"/>
                  </a:ext>
                </a:extLst>
              </p:cNvPr>
              <p:cNvCxnSpPr>
                <a:cxnSpLocks/>
              </p:cNvCxnSpPr>
              <p:nvPr/>
            </p:nvCxnSpPr>
            <p:spPr bwMode="auto">
              <a:xfrm>
                <a:off x="890683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98715AF-52FE-D9FF-4FAA-9BFA3110C797}"/>
                  </a:ext>
                </a:extLst>
              </p:cNvPr>
              <p:cNvCxnSpPr>
                <a:cxnSpLocks/>
              </p:cNvCxnSpPr>
              <p:nvPr/>
            </p:nvCxnSpPr>
            <p:spPr bwMode="auto">
              <a:xfrm>
                <a:off x="8939642"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C49EE4D-3D1D-889A-D772-28DC8C1B501C}"/>
                  </a:ext>
                </a:extLst>
              </p:cNvPr>
              <p:cNvCxnSpPr>
                <a:cxnSpLocks/>
              </p:cNvCxnSpPr>
              <p:nvPr/>
            </p:nvCxnSpPr>
            <p:spPr bwMode="auto">
              <a:xfrm>
                <a:off x="8943743"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057BC537-1454-F96D-41C7-465011C1A9C7}"/>
                  </a:ext>
                </a:extLst>
              </p:cNvPr>
              <p:cNvCxnSpPr>
                <a:cxnSpLocks/>
              </p:cNvCxnSpPr>
              <p:nvPr/>
            </p:nvCxnSpPr>
            <p:spPr bwMode="auto">
              <a:xfrm>
                <a:off x="8999782"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C9D7C8F0-1B94-3BB0-704C-5E5E7C9C9CBC}"/>
                  </a:ext>
                </a:extLst>
              </p:cNvPr>
              <p:cNvCxnSpPr>
                <a:cxnSpLocks/>
              </p:cNvCxnSpPr>
              <p:nvPr/>
            </p:nvCxnSpPr>
            <p:spPr bwMode="auto">
              <a:xfrm>
                <a:off x="894647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505EA94C-5B42-0000-78C1-F778DED19BE2}"/>
                  </a:ext>
                </a:extLst>
              </p:cNvPr>
              <p:cNvCxnSpPr>
                <a:cxnSpLocks/>
              </p:cNvCxnSpPr>
              <p:nvPr/>
            </p:nvCxnSpPr>
            <p:spPr bwMode="auto">
              <a:xfrm>
                <a:off x="9085891"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43786640-A453-7BD6-900E-1552372893D6}"/>
                  </a:ext>
                </a:extLst>
              </p:cNvPr>
              <p:cNvCxnSpPr>
                <a:cxnSpLocks/>
              </p:cNvCxnSpPr>
              <p:nvPr/>
            </p:nvCxnSpPr>
            <p:spPr bwMode="auto">
              <a:xfrm>
                <a:off x="3826004" y="1472487"/>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4F5B19E-D3FA-96E3-D719-F553ECB0E51F}"/>
                  </a:ext>
                </a:extLst>
              </p:cNvPr>
              <p:cNvCxnSpPr>
                <a:cxnSpLocks/>
              </p:cNvCxnSpPr>
              <p:nvPr/>
            </p:nvCxnSpPr>
            <p:spPr bwMode="auto">
              <a:xfrm>
                <a:off x="3459698" y="138911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E2203BDA-52C8-AB8F-7D15-2CEF877B79CD}"/>
                  </a:ext>
                </a:extLst>
              </p:cNvPr>
              <p:cNvCxnSpPr>
                <a:cxnSpLocks/>
              </p:cNvCxnSpPr>
              <p:nvPr/>
            </p:nvCxnSpPr>
            <p:spPr bwMode="auto">
              <a:xfrm>
                <a:off x="3298414" y="1364508"/>
                <a:ext cx="0" cy="74246"/>
              </a:xfrm>
              <a:prstGeom prst="line">
                <a:avLst/>
              </a:prstGeom>
              <a:noFill/>
              <a:ln w="19050" cap="flat" cmpd="sng" algn="ctr">
                <a:solidFill>
                  <a:schemeClr val="accent1"/>
                </a:solidFill>
                <a:prstDash val="solid"/>
                <a:round/>
                <a:headEnd type="none" w="med" len="med"/>
                <a:tailEnd type="none" w="med" len="med"/>
              </a:ln>
              <a:effectLst/>
            </p:spPr>
          </p:cxnSp>
        </p:grpSp>
        <p:cxnSp>
          <p:nvCxnSpPr>
            <p:cNvPr id="265" name="Straight Connector 264">
              <a:extLst>
                <a:ext uri="{FF2B5EF4-FFF2-40B4-BE49-F238E27FC236}">
                  <a16:creationId xmlns:a16="http://schemas.microsoft.com/office/drawing/2014/main" id="{BF8FED7A-E572-58D4-0B1F-429C479CDA2F}"/>
                </a:ext>
              </a:extLst>
            </p:cNvPr>
            <p:cNvCxnSpPr>
              <a:cxnSpLocks/>
            </p:cNvCxnSpPr>
            <p:nvPr/>
          </p:nvCxnSpPr>
          <p:spPr bwMode="auto">
            <a:xfrm>
              <a:off x="2839163" y="1324871"/>
              <a:ext cx="0" cy="74246"/>
            </a:xfrm>
            <a:prstGeom prst="line">
              <a:avLst/>
            </a:prstGeom>
            <a:noFill/>
            <a:ln w="19050" cap="flat" cmpd="sng" algn="ctr">
              <a:solidFill>
                <a:schemeClr val="accent1"/>
              </a:solidFill>
              <a:prstDash val="solid"/>
              <a:round/>
              <a:headEnd type="none" w="med" len="med"/>
              <a:tailEnd type="none" w="med" len="med"/>
            </a:ln>
            <a:effectLst/>
          </p:spPr>
        </p:cxnSp>
      </p:grpSp>
      <p:sp>
        <p:nvSpPr>
          <p:cNvPr id="268" name="Freeform: Shape 267">
            <a:extLst>
              <a:ext uri="{FF2B5EF4-FFF2-40B4-BE49-F238E27FC236}">
                <a16:creationId xmlns:a16="http://schemas.microsoft.com/office/drawing/2014/main" id="{3BF711C5-9BF7-39D6-4C5B-D9DD8B661C6F}"/>
              </a:ext>
            </a:extLst>
          </p:cNvPr>
          <p:cNvSpPr/>
          <p:nvPr/>
        </p:nvSpPr>
        <p:spPr bwMode="auto">
          <a:xfrm>
            <a:off x="2790782" y="1386081"/>
            <a:ext cx="6181509" cy="864750"/>
          </a:xfrm>
          <a:custGeom>
            <a:avLst/>
            <a:gdLst>
              <a:gd name="connsiteX0" fmla="*/ 6181509 w 6181509"/>
              <a:gd name="connsiteY0" fmla="*/ 864750 h 864750"/>
              <a:gd name="connsiteX1" fmla="*/ 5709828 w 6181509"/>
              <a:gd name="connsiteY1" fmla="*/ 864750 h 864750"/>
              <a:gd name="connsiteX2" fmla="*/ 5709828 w 6181509"/>
              <a:gd name="connsiteY2" fmla="*/ 796480 h 864750"/>
              <a:gd name="connsiteX3" fmla="*/ 5486400 w 6181509"/>
              <a:gd name="connsiteY3" fmla="*/ 796480 h 864750"/>
              <a:gd name="connsiteX4" fmla="*/ 5486400 w 6181509"/>
              <a:gd name="connsiteY4" fmla="*/ 777861 h 864750"/>
              <a:gd name="connsiteX5" fmla="*/ 5176083 w 6181509"/>
              <a:gd name="connsiteY5" fmla="*/ 777861 h 864750"/>
              <a:gd name="connsiteX6" fmla="*/ 5176083 w 6181509"/>
              <a:gd name="connsiteY6" fmla="*/ 753036 h 864750"/>
              <a:gd name="connsiteX7" fmla="*/ 4718883 w 6181509"/>
              <a:gd name="connsiteY7" fmla="*/ 753036 h 864750"/>
              <a:gd name="connsiteX8" fmla="*/ 4718883 w 6181509"/>
              <a:gd name="connsiteY8" fmla="*/ 732348 h 864750"/>
              <a:gd name="connsiteX9" fmla="*/ 4383741 w 6181509"/>
              <a:gd name="connsiteY9" fmla="*/ 732348 h 864750"/>
              <a:gd name="connsiteX10" fmla="*/ 4389947 w 6181509"/>
              <a:gd name="connsiteY10" fmla="*/ 726142 h 864750"/>
              <a:gd name="connsiteX11" fmla="*/ 4050668 w 6181509"/>
              <a:gd name="connsiteY11" fmla="*/ 726142 h 864750"/>
              <a:gd name="connsiteX12" fmla="*/ 4050668 w 6181509"/>
              <a:gd name="connsiteY12" fmla="*/ 717867 h 864750"/>
              <a:gd name="connsiteX13" fmla="*/ 3914128 w 6181509"/>
              <a:gd name="connsiteY13" fmla="*/ 717867 h 864750"/>
              <a:gd name="connsiteX14" fmla="*/ 3914128 w 6181509"/>
              <a:gd name="connsiteY14" fmla="*/ 705454 h 864750"/>
              <a:gd name="connsiteX15" fmla="*/ 3849996 w 6181509"/>
              <a:gd name="connsiteY15" fmla="*/ 705454 h 864750"/>
              <a:gd name="connsiteX16" fmla="*/ 3849996 w 6181509"/>
              <a:gd name="connsiteY16" fmla="*/ 688904 h 864750"/>
              <a:gd name="connsiteX17" fmla="*/ 3674150 w 6181509"/>
              <a:gd name="connsiteY17" fmla="*/ 688904 h 864750"/>
              <a:gd name="connsiteX18" fmla="*/ 3674150 w 6181509"/>
              <a:gd name="connsiteY18" fmla="*/ 678560 h 864750"/>
              <a:gd name="connsiteX19" fmla="*/ 3541748 w 6181509"/>
              <a:gd name="connsiteY19" fmla="*/ 678560 h 864750"/>
              <a:gd name="connsiteX20" fmla="*/ 3541748 w 6181509"/>
              <a:gd name="connsiteY20" fmla="*/ 670285 h 864750"/>
              <a:gd name="connsiteX21" fmla="*/ 3479685 w 6181509"/>
              <a:gd name="connsiteY21" fmla="*/ 670285 h 864750"/>
              <a:gd name="connsiteX22" fmla="*/ 3475547 w 6181509"/>
              <a:gd name="connsiteY22" fmla="*/ 666147 h 864750"/>
              <a:gd name="connsiteX23" fmla="*/ 3440378 w 6181509"/>
              <a:gd name="connsiteY23" fmla="*/ 666147 h 864750"/>
              <a:gd name="connsiteX24" fmla="*/ 3440378 w 6181509"/>
              <a:gd name="connsiteY24" fmla="*/ 639253 h 864750"/>
              <a:gd name="connsiteX25" fmla="*/ 3173506 w 6181509"/>
              <a:gd name="connsiteY25" fmla="*/ 639253 h 864750"/>
              <a:gd name="connsiteX26" fmla="*/ 3173506 w 6181509"/>
              <a:gd name="connsiteY26" fmla="*/ 622703 h 864750"/>
              <a:gd name="connsiteX27" fmla="*/ 3032829 w 6181509"/>
              <a:gd name="connsiteY27" fmla="*/ 622703 h 864750"/>
              <a:gd name="connsiteX28" fmla="*/ 3032829 w 6181509"/>
              <a:gd name="connsiteY28" fmla="*/ 610290 h 864750"/>
              <a:gd name="connsiteX29" fmla="*/ 2943871 w 6181509"/>
              <a:gd name="connsiteY29" fmla="*/ 610290 h 864750"/>
              <a:gd name="connsiteX30" fmla="*/ 2943871 w 6181509"/>
              <a:gd name="connsiteY30" fmla="*/ 591671 h 864750"/>
              <a:gd name="connsiteX31" fmla="*/ 2900427 w 6181509"/>
              <a:gd name="connsiteY31" fmla="*/ 591671 h 864750"/>
              <a:gd name="connsiteX32" fmla="*/ 2900427 w 6181509"/>
              <a:gd name="connsiteY32" fmla="*/ 562708 h 864750"/>
              <a:gd name="connsiteX33" fmla="*/ 2834226 w 6181509"/>
              <a:gd name="connsiteY33" fmla="*/ 562708 h 864750"/>
              <a:gd name="connsiteX34" fmla="*/ 2834226 w 6181509"/>
              <a:gd name="connsiteY34" fmla="*/ 542020 h 864750"/>
              <a:gd name="connsiteX35" fmla="*/ 2598385 w 6181509"/>
              <a:gd name="connsiteY35" fmla="*/ 542020 h 864750"/>
              <a:gd name="connsiteX36" fmla="*/ 2598385 w 6181509"/>
              <a:gd name="connsiteY36" fmla="*/ 531676 h 864750"/>
              <a:gd name="connsiteX37" fmla="*/ 2523909 w 6181509"/>
              <a:gd name="connsiteY37" fmla="*/ 531676 h 864750"/>
              <a:gd name="connsiteX38" fmla="*/ 2523909 w 6181509"/>
              <a:gd name="connsiteY38" fmla="*/ 517195 h 864750"/>
              <a:gd name="connsiteX39" fmla="*/ 2445296 w 6181509"/>
              <a:gd name="connsiteY39" fmla="*/ 517195 h 864750"/>
              <a:gd name="connsiteX40" fmla="*/ 2445296 w 6181509"/>
              <a:gd name="connsiteY40" fmla="*/ 517195 h 864750"/>
              <a:gd name="connsiteX41" fmla="*/ 2416333 w 6181509"/>
              <a:gd name="connsiteY41" fmla="*/ 517195 h 864750"/>
              <a:gd name="connsiteX42" fmla="*/ 2416333 w 6181509"/>
              <a:gd name="connsiteY42" fmla="*/ 471682 h 864750"/>
              <a:gd name="connsiteX43" fmla="*/ 2358407 w 6181509"/>
              <a:gd name="connsiteY43" fmla="*/ 471682 h 864750"/>
              <a:gd name="connsiteX44" fmla="*/ 2358407 w 6181509"/>
              <a:gd name="connsiteY44" fmla="*/ 457200 h 864750"/>
              <a:gd name="connsiteX45" fmla="*/ 2223937 w 6181509"/>
              <a:gd name="connsiteY45" fmla="*/ 457200 h 864750"/>
              <a:gd name="connsiteX46" fmla="*/ 2221868 w 6181509"/>
              <a:gd name="connsiteY46" fmla="*/ 455131 h 864750"/>
              <a:gd name="connsiteX47" fmla="*/ 2106016 w 6181509"/>
              <a:gd name="connsiteY47" fmla="*/ 455131 h 864750"/>
              <a:gd name="connsiteX48" fmla="*/ 2106016 w 6181509"/>
              <a:gd name="connsiteY48" fmla="*/ 430306 h 864750"/>
              <a:gd name="connsiteX49" fmla="*/ 2041884 w 6181509"/>
              <a:gd name="connsiteY49" fmla="*/ 430306 h 864750"/>
              <a:gd name="connsiteX50" fmla="*/ 2041884 w 6181509"/>
              <a:gd name="connsiteY50" fmla="*/ 422031 h 864750"/>
              <a:gd name="connsiteX51" fmla="*/ 1975683 w 6181509"/>
              <a:gd name="connsiteY51" fmla="*/ 422031 h 864750"/>
              <a:gd name="connsiteX52" fmla="*/ 1975683 w 6181509"/>
              <a:gd name="connsiteY52" fmla="*/ 399275 h 864750"/>
              <a:gd name="connsiteX53" fmla="*/ 1919826 w 6181509"/>
              <a:gd name="connsiteY53" fmla="*/ 399275 h 864750"/>
              <a:gd name="connsiteX54" fmla="*/ 1919826 w 6181509"/>
              <a:gd name="connsiteY54" fmla="*/ 388931 h 864750"/>
              <a:gd name="connsiteX55" fmla="*/ 1868107 w 6181509"/>
              <a:gd name="connsiteY55" fmla="*/ 388931 h 864750"/>
              <a:gd name="connsiteX56" fmla="*/ 1868107 w 6181509"/>
              <a:gd name="connsiteY56" fmla="*/ 368243 h 864750"/>
              <a:gd name="connsiteX57" fmla="*/ 1843281 w 6181509"/>
              <a:gd name="connsiteY57" fmla="*/ 368243 h 864750"/>
              <a:gd name="connsiteX58" fmla="*/ 1843281 w 6181509"/>
              <a:gd name="connsiteY58" fmla="*/ 347555 h 864750"/>
              <a:gd name="connsiteX59" fmla="*/ 1696398 w 6181509"/>
              <a:gd name="connsiteY59" fmla="*/ 347555 h 864750"/>
              <a:gd name="connsiteX60" fmla="*/ 1696398 w 6181509"/>
              <a:gd name="connsiteY60" fmla="*/ 339280 h 864750"/>
              <a:gd name="connsiteX61" fmla="*/ 1613647 w 6181509"/>
              <a:gd name="connsiteY61" fmla="*/ 339280 h 864750"/>
              <a:gd name="connsiteX62" fmla="*/ 1613647 w 6181509"/>
              <a:gd name="connsiteY62" fmla="*/ 324799 h 864750"/>
              <a:gd name="connsiteX63" fmla="*/ 1561928 w 6181509"/>
              <a:gd name="connsiteY63" fmla="*/ 324799 h 864750"/>
              <a:gd name="connsiteX64" fmla="*/ 1561928 w 6181509"/>
              <a:gd name="connsiteY64" fmla="*/ 299973 h 864750"/>
              <a:gd name="connsiteX65" fmla="*/ 1510208 w 6181509"/>
              <a:gd name="connsiteY65" fmla="*/ 299973 h 864750"/>
              <a:gd name="connsiteX66" fmla="*/ 1510208 w 6181509"/>
              <a:gd name="connsiteY66" fmla="*/ 285492 h 864750"/>
              <a:gd name="connsiteX67" fmla="*/ 1466764 w 6181509"/>
              <a:gd name="connsiteY67" fmla="*/ 285492 h 864750"/>
              <a:gd name="connsiteX68" fmla="*/ 1466764 w 6181509"/>
              <a:gd name="connsiteY68" fmla="*/ 260667 h 864750"/>
              <a:gd name="connsiteX69" fmla="*/ 1417113 w 6181509"/>
              <a:gd name="connsiteY69" fmla="*/ 260667 h 864750"/>
              <a:gd name="connsiteX70" fmla="*/ 1417113 w 6181509"/>
              <a:gd name="connsiteY70" fmla="*/ 244116 h 864750"/>
              <a:gd name="connsiteX71" fmla="*/ 1386081 w 6181509"/>
              <a:gd name="connsiteY71" fmla="*/ 244116 h 864750"/>
              <a:gd name="connsiteX72" fmla="*/ 1386081 w 6181509"/>
              <a:gd name="connsiteY72" fmla="*/ 231704 h 864750"/>
              <a:gd name="connsiteX73" fmla="*/ 1288849 w 6181509"/>
              <a:gd name="connsiteY73" fmla="*/ 231704 h 864750"/>
              <a:gd name="connsiteX74" fmla="*/ 1288849 w 6181509"/>
              <a:gd name="connsiteY74" fmla="*/ 204809 h 864750"/>
              <a:gd name="connsiteX75" fmla="*/ 1232992 w 6181509"/>
              <a:gd name="connsiteY75" fmla="*/ 204809 h 864750"/>
              <a:gd name="connsiteX76" fmla="*/ 1232992 w 6181509"/>
              <a:gd name="connsiteY76" fmla="*/ 186190 h 864750"/>
              <a:gd name="connsiteX77" fmla="*/ 1096452 w 6181509"/>
              <a:gd name="connsiteY77" fmla="*/ 186190 h 864750"/>
              <a:gd name="connsiteX78" fmla="*/ 1096452 w 6181509"/>
              <a:gd name="connsiteY78" fmla="*/ 175847 h 864750"/>
              <a:gd name="connsiteX79" fmla="*/ 951638 w 6181509"/>
              <a:gd name="connsiteY79" fmla="*/ 175847 h 864750"/>
              <a:gd name="connsiteX80" fmla="*/ 951638 w 6181509"/>
              <a:gd name="connsiteY80" fmla="*/ 165503 h 864750"/>
              <a:gd name="connsiteX81" fmla="*/ 873024 w 6181509"/>
              <a:gd name="connsiteY81" fmla="*/ 165503 h 864750"/>
              <a:gd name="connsiteX82" fmla="*/ 873024 w 6181509"/>
              <a:gd name="connsiteY82" fmla="*/ 142746 h 864750"/>
              <a:gd name="connsiteX83" fmla="*/ 810961 w 6181509"/>
              <a:gd name="connsiteY83" fmla="*/ 142746 h 864750"/>
              <a:gd name="connsiteX84" fmla="*/ 810961 w 6181509"/>
              <a:gd name="connsiteY84" fmla="*/ 126196 h 864750"/>
              <a:gd name="connsiteX85" fmla="*/ 697178 w 6181509"/>
              <a:gd name="connsiteY85" fmla="*/ 126196 h 864750"/>
              <a:gd name="connsiteX86" fmla="*/ 697178 w 6181509"/>
              <a:gd name="connsiteY86" fmla="*/ 111714 h 864750"/>
              <a:gd name="connsiteX87" fmla="*/ 622702 w 6181509"/>
              <a:gd name="connsiteY87" fmla="*/ 111714 h 864750"/>
              <a:gd name="connsiteX88" fmla="*/ 622702 w 6181509"/>
              <a:gd name="connsiteY88" fmla="*/ 88958 h 864750"/>
              <a:gd name="connsiteX89" fmla="*/ 585464 w 6181509"/>
              <a:gd name="connsiteY89" fmla="*/ 88958 h 864750"/>
              <a:gd name="connsiteX90" fmla="*/ 585464 w 6181509"/>
              <a:gd name="connsiteY90" fmla="*/ 62064 h 864750"/>
              <a:gd name="connsiteX91" fmla="*/ 527538 w 6181509"/>
              <a:gd name="connsiteY91" fmla="*/ 62064 h 864750"/>
              <a:gd name="connsiteX92" fmla="*/ 527538 w 6181509"/>
              <a:gd name="connsiteY92" fmla="*/ 41376 h 864750"/>
              <a:gd name="connsiteX93" fmla="*/ 155158 w 6181509"/>
              <a:gd name="connsiteY93" fmla="*/ 41376 h 864750"/>
              <a:gd name="connsiteX94" fmla="*/ 155158 w 6181509"/>
              <a:gd name="connsiteY94" fmla="*/ 20688 h 864750"/>
              <a:gd name="connsiteX95" fmla="*/ 0 w 6181509"/>
              <a:gd name="connsiteY95" fmla="*/ 20688 h 864750"/>
              <a:gd name="connsiteX96" fmla="*/ 0 w 6181509"/>
              <a:gd name="connsiteY96" fmla="*/ 0 h 86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181509" h="864750">
                <a:moveTo>
                  <a:pt x="6181509" y="864750"/>
                </a:moveTo>
                <a:lnTo>
                  <a:pt x="5709828" y="864750"/>
                </a:lnTo>
                <a:lnTo>
                  <a:pt x="5709828" y="796480"/>
                </a:lnTo>
                <a:lnTo>
                  <a:pt x="5486400" y="796480"/>
                </a:lnTo>
                <a:lnTo>
                  <a:pt x="5486400" y="777861"/>
                </a:lnTo>
                <a:lnTo>
                  <a:pt x="5176083" y="777861"/>
                </a:lnTo>
                <a:lnTo>
                  <a:pt x="5176083" y="753036"/>
                </a:lnTo>
                <a:lnTo>
                  <a:pt x="4718883" y="753036"/>
                </a:lnTo>
                <a:lnTo>
                  <a:pt x="4718883" y="732348"/>
                </a:lnTo>
                <a:lnTo>
                  <a:pt x="4383741" y="732348"/>
                </a:lnTo>
                <a:lnTo>
                  <a:pt x="4389947" y="726142"/>
                </a:lnTo>
                <a:lnTo>
                  <a:pt x="4050668" y="726142"/>
                </a:lnTo>
                <a:lnTo>
                  <a:pt x="4050668" y="717867"/>
                </a:lnTo>
                <a:lnTo>
                  <a:pt x="3914128" y="717867"/>
                </a:lnTo>
                <a:lnTo>
                  <a:pt x="3914128" y="705454"/>
                </a:lnTo>
                <a:lnTo>
                  <a:pt x="3849996" y="705454"/>
                </a:lnTo>
                <a:lnTo>
                  <a:pt x="3849996" y="688904"/>
                </a:lnTo>
                <a:lnTo>
                  <a:pt x="3674150" y="688904"/>
                </a:lnTo>
                <a:lnTo>
                  <a:pt x="3674150" y="678560"/>
                </a:lnTo>
                <a:lnTo>
                  <a:pt x="3541748" y="678560"/>
                </a:lnTo>
                <a:lnTo>
                  <a:pt x="3541748" y="670285"/>
                </a:lnTo>
                <a:lnTo>
                  <a:pt x="3479685" y="670285"/>
                </a:lnTo>
                <a:lnTo>
                  <a:pt x="3475547" y="666147"/>
                </a:lnTo>
                <a:lnTo>
                  <a:pt x="3440378" y="666147"/>
                </a:lnTo>
                <a:lnTo>
                  <a:pt x="3440378" y="639253"/>
                </a:lnTo>
                <a:lnTo>
                  <a:pt x="3173506" y="639253"/>
                </a:lnTo>
                <a:lnTo>
                  <a:pt x="3173506" y="622703"/>
                </a:lnTo>
                <a:lnTo>
                  <a:pt x="3032829" y="622703"/>
                </a:lnTo>
                <a:lnTo>
                  <a:pt x="3032829" y="610290"/>
                </a:lnTo>
                <a:lnTo>
                  <a:pt x="2943871" y="610290"/>
                </a:lnTo>
                <a:lnTo>
                  <a:pt x="2943871" y="591671"/>
                </a:lnTo>
                <a:lnTo>
                  <a:pt x="2900427" y="591671"/>
                </a:lnTo>
                <a:lnTo>
                  <a:pt x="2900427" y="562708"/>
                </a:lnTo>
                <a:lnTo>
                  <a:pt x="2834226" y="562708"/>
                </a:lnTo>
                <a:lnTo>
                  <a:pt x="2834226" y="542020"/>
                </a:lnTo>
                <a:lnTo>
                  <a:pt x="2598385" y="542020"/>
                </a:lnTo>
                <a:lnTo>
                  <a:pt x="2598385" y="531676"/>
                </a:lnTo>
                <a:lnTo>
                  <a:pt x="2523909" y="531676"/>
                </a:lnTo>
                <a:lnTo>
                  <a:pt x="2523909" y="517195"/>
                </a:lnTo>
                <a:lnTo>
                  <a:pt x="2445296" y="517195"/>
                </a:lnTo>
                <a:lnTo>
                  <a:pt x="2445296" y="517195"/>
                </a:lnTo>
                <a:lnTo>
                  <a:pt x="2416333" y="517195"/>
                </a:lnTo>
                <a:lnTo>
                  <a:pt x="2416333" y="471682"/>
                </a:lnTo>
                <a:lnTo>
                  <a:pt x="2358407" y="471682"/>
                </a:lnTo>
                <a:lnTo>
                  <a:pt x="2358407" y="457200"/>
                </a:lnTo>
                <a:lnTo>
                  <a:pt x="2223937" y="457200"/>
                </a:lnTo>
                <a:lnTo>
                  <a:pt x="2221868" y="455131"/>
                </a:lnTo>
                <a:lnTo>
                  <a:pt x="2106016" y="455131"/>
                </a:lnTo>
                <a:lnTo>
                  <a:pt x="2106016" y="430306"/>
                </a:lnTo>
                <a:lnTo>
                  <a:pt x="2041884" y="430306"/>
                </a:lnTo>
                <a:lnTo>
                  <a:pt x="2041884" y="422031"/>
                </a:lnTo>
                <a:lnTo>
                  <a:pt x="1975683" y="422031"/>
                </a:lnTo>
                <a:lnTo>
                  <a:pt x="1975683" y="399275"/>
                </a:lnTo>
                <a:lnTo>
                  <a:pt x="1919826" y="399275"/>
                </a:lnTo>
                <a:lnTo>
                  <a:pt x="1919826" y="388931"/>
                </a:lnTo>
                <a:lnTo>
                  <a:pt x="1868107" y="388931"/>
                </a:lnTo>
                <a:lnTo>
                  <a:pt x="1868107" y="368243"/>
                </a:lnTo>
                <a:lnTo>
                  <a:pt x="1843281" y="368243"/>
                </a:lnTo>
                <a:lnTo>
                  <a:pt x="1843281" y="347555"/>
                </a:lnTo>
                <a:lnTo>
                  <a:pt x="1696398" y="347555"/>
                </a:lnTo>
                <a:lnTo>
                  <a:pt x="1696398" y="339280"/>
                </a:lnTo>
                <a:lnTo>
                  <a:pt x="1613647" y="339280"/>
                </a:lnTo>
                <a:lnTo>
                  <a:pt x="1613647" y="324799"/>
                </a:lnTo>
                <a:lnTo>
                  <a:pt x="1561928" y="324799"/>
                </a:lnTo>
                <a:lnTo>
                  <a:pt x="1561928" y="299973"/>
                </a:lnTo>
                <a:lnTo>
                  <a:pt x="1510208" y="299973"/>
                </a:lnTo>
                <a:lnTo>
                  <a:pt x="1510208" y="285492"/>
                </a:lnTo>
                <a:lnTo>
                  <a:pt x="1466764" y="285492"/>
                </a:lnTo>
                <a:lnTo>
                  <a:pt x="1466764" y="260667"/>
                </a:lnTo>
                <a:lnTo>
                  <a:pt x="1417113" y="260667"/>
                </a:lnTo>
                <a:lnTo>
                  <a:pt x="1417113" y="244116"/>
                </a:lnTo>
                <a:lnTo>
                  <a:pt x="1386081" y="244116"/>
                </a:lnTo>
                <a:lnTo>
                  <a:pt x="1386081" y="231704"/>
                </a:lnTo>
                <a:lnTo>
                  <a:pt x="1288849" y="231704"/>
                </a:lnTo>
                <a:lnTo>
                  <a:pt x="1288849" y="204809"/>
                </a:lnTo>
                <a:lnTo>
                  <a:pt x="1232992" y="204809"/>
                </a:lnTo>
                <a:lnTo>
                  <a:pt x="1232992" y="186190"/>
                </a:lnTo>
                <a:lnTo>
                  <a:pt x="1096452" y="186190"/>
                </a:lnTo>
                <a:lnTo>
                  <a:pt x="1096452" y="175847"/>
                </a:lnTo>
                <a:lnTo>
                  <a:pt x="951638" y="175847"/>
                </a:lnTo>
                <a:lnTo>
                  <a:pt x="951638" y="165503"/>
                </a:lnTo>
                <a:lnTo>
                  <a:pt x="873024" y="165503"/>
                </a:lnTo>
                <a:lnTo>
                  <a:pt x="873024" y="142746"/>
                </a:lnTo>
                <a:lnTo>
                  <a:pt x="810961" y="142746"/>
                </a:lnTo>
                <a:lnTo>
                  <a:pt x="810961" y="126196"/>
                </a:lnTo>
                <a:lnTo>
                  <a:pt x="697178" y="126196"/>
                </a:lnTo>
                <a:lnTo>
                  <a:pt x="697178" y="111714"/>
                </a:lnTo>
                <a:lnTo>
                  <a:pt x="622702" y="111714"/>
                </a:lnTo>
                <a:lnTo>
                  <a:pt x="622702" y="88958"/>
                </a:lnTo>
                <a:lnTo>
                  <a:pt x="585464" y="88958"/>
                </a:lnTo>
                <a:lnTo>
                  <a:pt x="585464" y="62064"/>
                </a:lnTo>
                <a:lnTo>
                  <a:pt x="527538" y="62064"/>
                </a:lnTo>
                <a:lnTo>
                  <a:pt x="527538" y="41376"/>
                </a:lnTo>
                <a:lnTo>
                  <a:pt x="155158" y="41376"/>
                </a:lnTo>
                <a:lnTo>
                  <a:pt x="155158" y="20688"/>
                </a:lnTo>
                <a:lnTo>
                  <a:pt x="0" y="20688"/>
                </a:lnTo>
                <a:lnTo>
                  <a:pt x="0" y="0"/>
                </a:lnTo>
              </a:path>
            </a:pathLst>
          </a:custGeom>
          <a:noFill/>
          <a:ln w="28575">
            <a:solidFill>
              <a:schemeClr val="accent3"/>
            </a:solidFill>
            <a:miter lim="800000"/>
            <a:headEnd/>
            <a:tailEnd/>
          </a:ln>
        </p:spPr>
        <p:txBody>
          <a:bodyPr rtlCol="0" anchor="ctr"/>
          <a:lstStyle/>
          <a:p>
            <a:pPr algn="ctr"/>
            <a:endParaRPr lang="en-US"/>
          </a:p>
        </p:txBody>
      </p:sp>
      <p:sp>
        <p:nvSpPr>
          <p:cNvPr id="71" name="Freeform: Shape 70">
            <a:extLst>
              <a:ext uri="{FF2B5EF4-FFF2-40B4-BE49-F238E27FC236}">
                <a16:creationId xmlns:a16="http://schemas.microsoft.com/office/drawing/2014/main" id="{26114B83-A842-AB0C-DB4E-E52E916C5436}"/>
              </a:ext>
            </a:extLst>
          </p:cNvPr>
          <p:cNvSpPr/>
          <p:nvPr/>
        </p:nvSpPr>
        <p:spPr bwMode="auto">
          <a:xfrm>
            <a:off x="2472837" y="1389185"/>
            <a:ext cx="6620607" cy="529736"/>
          </a:xfrm>
          <a:custGeom>
            <a:avLst/>
            <a:gdLst>
              <a:gd name="connsiteX0" fmla="*/ 0 w 6620607"/>
              <a:gd name="connsiteY0" fmla="*/ 0 h 529736"/>
              <a:gd name="connsiteX1" fmla="*/ 356088 w 6620607"/>
              <a:gd name="connsiteY1" fmla="*/ 0 h 529736"/>
              <a:gd name="connsiteX2" fmla="*/ 356088 w 6620607"/>
              <a:gd name="connsiteY2" fmla="*/ 15386 h 529736"/>
              <a:gd name="connsiteX3" fmla="*/ 485775 w 6620607"/>
              <a:gd name="connsiteY3" fmla="*/ 15386 h 529736"/>
              <a:gd name="connsiteX4" fmla="*/ 485775 w 6620607"/>
              <a:gd name="connsiteY4" fmla="*/ 19782 h 529736"/>
              <a:gd name="connsiteX5" fmla="*/ 619857 w 6620607"/>
              <a:gd name="connsiteY5" fmla="*/ 19782 h 529736"/>
              <a:gd name="connsiteX6" fmla="*/ 619857 w 6620607"/>
              <a:gd name="connsiteY6" fmla="*/ 37367 h 529736"/>
              <a:gd name="connsiteX7" fmla="*/ 718771 w 6620607"/>
              <a:gd name="connsiteY7" fmla="*/ 37367 h 529736"/>
              <a:gd name="connsiteX8" fmla="*/ 718771 w 6620607"/>
              <a:gd name="connsiteY8" fmla="*/ 48357 h 529736"/>
              <a:gd name="connsiteX9" fmla="*/ 822080 w 6620607"/>
              <a:gd name="connsiteY9" fmla="*/ 48357 h 529736"/>
              <a:gd name="connsiteX10" fmla="*/ 826476 w 6620607"/>
              <a:gd name="connsiteY10" fmla="*/ 48357 h 529736"/>
              <a:gd name="connsiteX11" fmla="*/ 975946 w 6620607"/>
              <a:gd name="connsiteY11" fmla="*/ 48357 h 529736"/>
              <a:gd name="connsiteX12" fmla="*/ 975946 w 6620607"/>
              <a:gd name="connsiteY12" fmla="*/ 79130 h 529736"/>
              <a:gd name="connsiteX13" fmla="*/ 1011115 w 6620607"/>
              <a:gd name="connsiteY13" fmla="*/ 79130 h 529736"/>
              <a:gd name="connsiteX14" fmla="*/ 1011115 w 6620607"/>
              <a:gd name="connsiteY14" fmla="*/ 94517 h 529736"/>
              <a:gd name="connsiteX15" fmla="*/ 1092444 w 6620607"/>
              <a:gd name="connsiteY15" fmla="*/ 94517 h 529736"/>
              <a:gd name="connsiteX16" fmla="*/ 1092444 w 6620607"/>
              <a:gd name="connsiteY16" fmla="*/ 114300 h 529736"/>
              <a:gd name="connsiteX17" fmla="*/ 1246309 w 6620607"/>
              <a:gd name="connsiteY17" fmla="*/ 114300 h 529736"/>
              <a:gd name="connsiteX18" fmla="*/ 1246309 w 6620607"/>
              <a:gd name="connsiteY18" fmla="*/ 131884 h 529736"/>
              <a:gd name="connsiteX19" fmla="*/ 1277082 w 6620607"/>
              <a:gd name="connsiteY19" fmla="*/ 131884 h 529736"/>
              <a:gd name="connsiteX20" fmla="*/ 1277082 w 6620607"/>
              <a:gd name="connsiteY20" fmla="*/ 140677 h 529736"/>
              <a:gd name="connsiteX21" fmla="*/ 1321044 w 6620607"/>
              <a:gd name="connsiteY21" fmla="*/ 140677 h 529736"/>
              <a:gd name="connsiteX22" fmla="*/ 1321044 w 6620607"/>
              <a:gd name="connsiteY22" fmla="*/ 151667 h 529736"/>
              <a:gd name="connsiteX23" fmla="*/ 1358411 w 6620607"/>
              <a:gd name="connsiteY23" fmla="*/ 151667 h 529736"/>
              <a:gd name="connsiteX24" fmla="*/ 1358411 w 6620607"/>
              <a:gd name="connsiteY24" fmla="*/ 167053 h 529736"/>
              <a:gd name="connsiteX25" fmla="*/ 1461721 w 6620607"/>
              <a:gd name="connsiteY25" fmla="*/ 167053 h 529736"/>
              <a:gd name="connsiteX26" fmla="*/ 1461721 w 6620607"/>
              <a:gd name="connsiteY26" fmla="*/ 182440 h 529736"/>
              <a:gd name="connsiteX27" fmla="*/ 1481503 w 6620607"/>
              <a:gd name="connsiteY27" fmla="*/ 182440 h 529736"/>
              <a:gd name="connsiteX28" fmla="*/ 1481503 w 6620607"/>
              <a:gd name="connsiteY28" fmla="*/ 193430 h 529736"/>
              <a:gd name="connsiteX29" fmla="*/ 1569426 w 6620607"/>
              <a:gd name="connsiteY29" fmla="*/ 193430 h 529736"/>
              <a:gd name="connsiteX30" fmla="*/ 1569426 w 6620607"/>
              <a:gd name="connsiteY30" fmla="*/ 204421 h 529736"/>
              <a:gd name="connsiteX31" fmla="*/ 1811215 w 6620607"/>
              <a:gd name="connsiteY31" fmla="*/ 204421 h 529736"/>
              <a:gd name="connsiteX32" fmla="*/ 1811215 w 6620607"/>
              <a:gd name="connsiteY32" fmla="*/ 228600 h 529736"/>
              <a:gd name="connsiteX33" fmla="*/ 1861771 w 6620607"/>
              <a:gd name="connsiteY33" fmla="*/ 228600 h 529736"/>
              <a:gd name="connsiteX34" fmla="*/ 1861771 w 6620607"/>
              <a:gd name="connsiteY34" fmla="*/ 239590 h 529736"/>
              <a:gd name="connsiteX35" fmla="*/ 2013438 w 6620607"/>
              <a:gd name="connsiteY35" fmla="*/ 239590 h 529736"/>
              <a:gd name="connsiteX36" fmla="*/ 2013438 w 6620607"/>
              <a:gd name="connsiteY36" fmla="*/ 239590 h 529736"/>
              <a:gd name="connsiteX37" fmla="*/ 2096965 w 6620607"/>
              <a:gd name="connsiteY37" fmla="*/ 239590 h 529736"/>
              <a:gd name="connsiteX38" fmla="*/ 2096965 w 6620607"/>
              <a:gd name="connsiteY38" fmla="*/ 261571 h 529736"/>
              <a:gd name="connsiteX39" fmla="*/ 2138728 w 6620607"/>
              <a:gd name="connsiteY39" fmla="*/ 261571 h 529736"/>
              <a:gd name="connsiteX40" fmla="*/ 2138728 w 6620607"/>
              <a:gd name="connsiteY40" fmla="*/ 276957 h 529736"/>
              <a:gd name="connsiteX41" fmla="*/ 2250830 w 6620607"/>
              <a:gd name="connsiteY41" fmla="*/ 276957 h 529736"/>
              <a:gd name="connsiteX42" fmla="*/ 2250830 w 6620607"/>
              <a:gd name="connsiteY42" fmla="*/ 290146 h 529736"/>
              <a:gd name="connsiteX43" fmla="*/ 2312376 w 6620607"/>
              <a:gd name="connsiteY43" fmla="*/ 290146 h 529736"/>
              <a:gd name="connsiteX44" fmla="*/ 2312376 w 6620607"/>
              <a:gd name="connsiteY44" fmla="*/ 316523 h 529736"/>
              <a:gd name="connsiteX45" fmla="*/ 2622305 w 6620607"/>
              <a:gd name="connsiteY45" fmla="*/ 316523 h 529736"/>
              <a:gd name="connsiteX46" fmla="*/ 2622305 w 6620607"/>
              <a:gd name="connsiteY46" fmla="*/ 327513 h 529736"/>
              <a:gd name="connsiteX47" fmla="*/ 2670663 w 6620607"/>
              <a:gd name="connsiteY47" fmla="*/ 327513 h 529736"/>
              <a:gd name="connsiteX48" fmla="*/ 2670663 w 6620607"/>
              <a:gd name="connsiteY48" fmla="*/ 338503 h 529736"/>
              <a:gd name="connsiteX49" fmla="*/ 2883876 w 6620607"/>
              <a:gd name="connsiteY49" fmla="*/ 338503 h 529736"/>
              <a:gd name="connsiteX50" fmla="*/ 2883876 w 6620607"/>
              <a:gd name="connsiteY50" fmla="*/ 347296 h 529736"/>
              <a:gd name="connsiteX51" fmla="*/ 2903659 w 6620607"/>
              <a:gd name="connsiteY51" fmla="*/ 347296 h 529736"/>
              <a:gd name="connsiteX52" fmla="*/ 2903659 w 6620607"/>
              <a:gd name="connsiteY52" fmla="*/ 367078 h 529736"/>
              <a:gd name="connsiteX53" fmla="*/ 2963007 w 6620607"/>
              <a:gd name="connsiteY53" fmla="*/ 367078 h 529736"/>
              <a:gd name="connsiteX54" fmla="*/ 2963007 w 6620607"/>
              <a:gd name="connsiteY54" fmla="*/ 389059 h 529736"/>
              <a:gd name="connsiteX55" fmla="*/ 3376246 w 6620607"/>
              <a:gd name="connsiteY55" fmla="*/ 389059 h 529736"/>
              <a:gd name="connsiteX56" fmla="*/ 3376246 w 6620607"/>
              <a:gd name="connsiteY56" fmla="*/ 411040 h 529736"/>
              <a:gd name="connsiteX57" fmla="*/ 3593855 w 6620607"/>
              <a:gd name="connsiteY57" fmla="*/ 411040 h 529736"/>
              <a:gd name="connsiteX58" fmla="*/ 3593855 w 6620607"/>
              <a:gd name="connsiteY58" fmla="*/ 426427 h 529736"/>
              <a:gd name="connsiteX59" fmla="*/ 3732334 w 6620607"/>
              <a:gd name="connsiteY59" fmla="*/ 426427 h 529736"/>
              <a:gd name="connsiteX60" fmla="*/ 3732334 w 6620607"/>
              <a:gd name="connsiteY60" fmla="*/ 430823 h 529736"/>
              <a:gd name="connsiteX61" fmla="*/ 3853228 w 6620607"/>
              <a:gd name="connsiteY61" fmla="*/ 430823 h 529736"/>
              <a:gd name="connsiteX62" fmla="*/ 3859823 w 6620607"/>
              <a:gd name="connsiteY62" fmla="*/ 437418 h 529736"/>
              <a:gd name="connsiteX63" fmla="*/ 4015886 w 6620607"/>
              <a:gd name="connsiteY63" fmla="*/ 437418 h 529736"/>
              <a:gd name="connsiteX64" fmla="*/ 4015886 w 6620607"/>
              <a:gd name="connsiteY64" fmla="*/ 455002 h 529736"/>
              <a:gd name="connsiteX65" fmla="*/ 4200525 w 6620607"/>
              <a:gd name="connsiteY65" fmla="*/ 455002 h 529736"/>
              <a:gd name="connsiteX66" fmla="*/ 4204921 w 6620607"/>
              <a:gd name="connsiteY66" fmla="*/ 459398 h 529736"/>
              <a:gd name="connsiteX67" fmla="*/ 4378569 w 6620607"/>
              <a:gd name="connsiteY67" fmla="*/ 459398 h 529736"/>
              <a:gd name="connsiteX68" fmla="*/ 4382965 w 6620607"/>
              <a:gd name="connsiteY68" fmla="*/ 455002 h 529736"/>
              <a:gd name="connsiteX69" fmla="*/ 4464294 w 6620607"/>
              <a:gd name="connsiteY69" fmla="*/ 455002 h 529736"/>
              <a:gd name="connsiteX70" fmla="*/ 4464294 w 6620607"/>
              <a:gd name="connsiteY70" fmla="*/ 472586 h 529736"/>
              <a:gd name="connsiteX71" fmla="*/ 4866542 w 6620607"/>
              <a:gd name="connsiteY71" fmla="*/ 472586 h 529736"/>
              <a:gd name="connsiteX72" fmla="*/ 4866542 w 6620607"/>
              <a:gd name="connsiteY72" fmla="*/ 492369 h 529736"/>
              <a:gd name="connsiteX73" fmla="*/ 5079755 w 6620607"/>
              <a:gd name="connsiteY73" fmla="*/ 492369 h 529736"/>
              <a:gd name="connsiteX74" fmla="*/ 5079755 w 6620607"/>
              <a:gd name="connsiteY74" fmla="*/ 503359 h 529736"/>
              <a:gd name="connsiteX75" fmla="*/ 5308355 w 6620607"/>
              <a:gd name="connsiteY75" fmla="*/ 503359 h 529736"/>
              <a:gd name="connsiteX76" fmla="*/ 5308355 w 6620607"/>
              <a:gd name="connsiteY76" fmla="*/ 516548 h 529736"/>
              <a:gd name="connsiteX77" fmla="*/ 5545748 w 6620607"/>
              <a:gd name="connsiteY77" fmla="*/ 516548 h 529736"/>
              <a:gd name="connsiteX78" fmla="*/ 5545748 w 6620607"/>
              <a:gd name="connsiteY78" fmla="*/ 529736 h 529736"/>
              <a:gd name="connsiteX79" fmla="*/ 6620607 w 6620607"/>
              <a:gd name="connsiteY79" fmla="*/ 529736 h 529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620607" h="529736">
                <a:moveTo>
                  <a:pt x="0" y="0"/>
                </a:moveTo>
                <a:lnTo>
                  <a:pt x="356088" y="0"/>
                </a:lnTo>
                <a:lnTo>
                  <a:pt x="356088" y="15386"/>
                </a:lnTo>
                <a:lnTo>
                  <a:pt x="485775" y="15386"/>
                </a:lnTo>
                <a:lnTo>
                  <a:pt x="485775" y="19782"/>
                </a:lnTo>
                <a:lnTo>
                  <a:pt x="619857" y="19782"/>
                </a:lnTo>
                <a:lnTo>
                  <a:pt x="619857" y="37367"/>
                </a:lnTo>
                <a:lnTo>
                  <a:pt x="718771" y="37367"/>
                </a:lnTo>
                <a:lnTo>
                  <a:pt x="718771" y="48357"/>
                </a:lnTo>
                <a:lnTo>
                  <a:pt x="822080" y="48357"/>
                </a:lnTo>
                <a:lnTo>
                  <a:pt x="826476" y="48357"/>
                </a:lnTo>
                <a:lnTo>
                  <a:pt x="975946" y="48357"/>
                </a:lnTo>
                <a:lnTo>
                  <a:pt x="975946" y="79130"/>
                </a:lnTo>
                <a:lnTo>
                  <a:pt x="1011115" y="79130"/>
                </a:lnTo>
                <a:lnTo>
                  <a:pt x="1011115" y="94517"/>
                </a:lnTo>
                <a:lnTo>
                  <a:pt x="1092444" y="94517"/>
                </a:lnTo>
                <a:lnTo>
                  <a:pt x="1092444" y="114300"/>
                </a:lnTo>
                <a:lnTo>
                  <a:pt x="1246309" y="114300"/>
                </a:lnTo>
                <a:lnTo>
                  <a:pt x="1246309" y="131884"/>
                </a:lnTo>
                <a:lnTo>
                  <a:pt x="1277082" y="131884"/>
                </a:lnTo>
                <a:lnTo>
                  <a:pt x="1277082" y="140677"/>
                </a:lnTo>
                <a:lnTo>
                  <a:pt x="1321044" y="140677"/>
                </a:lnTo>
                <a:lnTo>
                  <a:pt x="1321044" y="151667"/>
                </a:lnTo>
                <a:lnTo>
                  <a:pt x="1358411" y="151667"/>
                </a:lnTo>
                <a:lnTo>
                  <a:pt x="1358411" y="167053"/>
                </a:lnTo>
                <a:lnTo>
                  <a:pt x="1461721" y="167053"/>
                </a:lnTo>
                <a:lnTo>
                  <a:pt x="1461721" y="182440"/>
                </a:lnTo>
                <a:lnTo>
                  <a:pt x="1481503" y="182440"/>
                </a:lnTo>
                <a:lnTo>
                  <a:pt x="1481503" y="193430"/>
                </a:lnTo>
                <a:lnTo>
                  <a:pt x="1569426" y="193430"/>
                </a:lnTo>
                <a:lnTo>
                  <a:pt x="1569426" y="204421"/>
                </a:lnTo>
                <a:lnTo>
                  <a:pt x="1811215" y="204421"/>
                </a:lnTo>
                <a:lnTo>
                  <a:pt x="1811215" y="228600"/>
                </a:lnTo>
                <a:lnTo>
                  <a:pt x="1861771" y="228600"/>
                </a:lnTo>
                <a:lnTo>
                  <a:pt x="1861771" y="239590"/>
                </a:lnTo>
                <a:lnTo>
                  <a:pt x="2013438" y="239590"/>
                </a:lnTo>
                <a:lnTo>
                  <a:pt x="2013438" y="239590"/>
                </a:lnTo>
                <a:lnTo>
                  <a:pt x="2096965" y="239590"/>
                </a:lnTo>
                <a:lnTo>
                  <a:pt x="2096965" y="261571"/>
                </a:lnTo>
                <a:lnTo>
                  <a:pt x="2138728" y="261571"/>
                </a:lnTo>
                <a:lnTo>
                  <a:pt x="2138728" y="276957"/>
                </a:lnTo>
                <a:lnTo>
                  <a:pt x="2250830" y="276957"/>
                </a:lnTo>
                <a:lnTo>
                  <a:pt x="2250830" y="290146"/>
                </a:lnTo>
                <a:lnTo>
                  <a:pt x="2312376" y="290146"/>
                </a:lnTo>
                <a:lnTo>
                  <a:pt x="2312376" y="316523"/>
                </a:lnTo>
                <a:lnTo>
                  <a:pt x="2622305" y="316523"/>
                </a:lnTo>
                <a:lnTo>
                  <a:pt x="2622305" y="327513"/>
                </a:lnTo>
                <a:lnTo>
                  <a:pt x="2670663" y="327513"/>
                </a:lnTo>
                <a:lnTo>
                  <a:pt x="2670663" y="338503"/>
                </a:lnTo>
                <a:lnTo>
                  <a:pt x="2883876" y="338503"/>
                </a:lnTo>
                <a:lnTo>
                  <a:pt x="2883876" y="347296"/>
                </a:lnTo>
                <a:lnTo>
                  <a:pt x="2903659" y="347296"/>
                </a:lnTo>
                <a:lnTo>
                  <a:pt x="2903659" y="367078"/>
                </a:lnTo>
                <a:lnTo>
                  <a:pt x="2963007" y="367078"/>
                </a:lnTo>
                <a:lnTo>
                  <a:pt x="2963007" y="389059"/>
                </a:lnTo>
                <a:lnTo>
                  <a:pt x="3376246" y="389059"/>
                </a:lnTo>
                <a:lnTo>
                  <a:pt x="3376246" y="411040"/>
                </a:lnTo>
                <a:lnTo>
                  <a:pt x="3593855" y="411040"/>
                </a:lnTo>
                <a:lnTo>
                  <a:pt x="3593855" y="426427"/>
                </a:lnTo>
                <a:lnTo>
                  <a:pt x="3732334" y="426427"/>
                </a:lnTo>
                <a:lnTo>
                  <a:pt x="3732334" y="430823"/>
                </a:lnTo>
                <a:lnTo>
                  <a:pt x="3853228" y="430823"/>
                </a:lnTo>
                <a:lnTo>
                  <a:pt x="3859823" y="437418"/>
                </a:lnTo>
                <a:lnTo>
                  <a:pt x="4015886" y="437418"/>
                </a:lnTo>
                <a:lnTo>
                  <a:pt x="4015886" y="455002"/>
                </a:lnTo>
                <a:lnTo>
                  <a:pt x="4200525" y="455002"/>
                </a:lnTo>
                <a:lnTo>
                  <a:pt x="4204921" y="459398"/>
                </a:lnTo>
                <a:lnTo>
                  <a:pt x="4378569" y="459398"/>
                </a:lnTo>
                <a:lnTo>
                  <a:pt x="4382965" y="455002"/>
                </a:lnTo>
                <a:lnTo>
                  <a:pt x="4464294" y="455002"/>
                </a:lnTo>
                <a:lnTo>
                  <a:pt x="4464294" y="472586"/>
                </a:lnTo>
                <a:lnTo>
                  <a:pt x="4866542" y="472586"/>
                </a:lnTo>
                <a:lnTo>
                  <a:pt x="4866542" y="492369"/>
                </a:lnTo>
                <a:lnTo>
                  <a:pt x="5079755" y="492369"/>
                </a:lnTo>
                <a:lnTo>
                  <a:pt x="5079755" y="503359"/>
                </a:lnTo>
                <a:lnTo>
                  <a:pt x="5308355" y="503359"/>
                </a:lnTo>
                <a:lnTo>
                  <a:pt x="5308355" y="516548"/>
                </a:lnTo>
                <a:lnTo>
                  <a:pt x="5545748" y="516548"/>
                </a:lnTo>
                <a:lnTo>
                  <a:pt x="5545748" y="529736"/>
                </a:lnTo>
                <a:lnTo>
                  <a:pt x="6620607" y="529736"/>
                </a:lnTo>
              </a:path>
            </a:pathLst>
          </a:custGeom>
          <a:noFill/>
          <a:ln w="28575">
            <a:solidFill>
              <a:schemeClr val="accent1"/>
            </a:solidFill>
            <a:miter lim="800000"/>
            <a:headEnd/>
            <a:tailEnd/>
          </a:ln>
        </p:spPr>
        <p:txBody>
          <a:bodyPr rtlCol="0" anchor="ctr"/>
          <a:lstStyle/>
          <a:p>
            <a:pPr algn="ctr"/>
            <a:endParaRPr lang="en-US"/>
          </a:p>
        </p:txBody>
      </p:sp>
      <p:sp>
        <p:nvSpPr>
          <p:cNvPr id="437" name="TextBox 436">
            <a:extLst>
              <a:ext uri="{FF2B5EF4-FFF2-40B4-BE49-F238E27FC236}">
                <a16:creationId xmlns:a16="http://schemas.microsoft.com/office/drawing/2014/main" id="{F534F7D6-DCD5-4208-1FAB-AF6F1AF23233}"/>
              </a:ext>
            </a:extLst>
          </p:cNvPr>
          <p:cNvSpPr txBox="1"/>
          <p:nvPr/>
        </p:nvSpPr>
        <p:spPr bwMode="auto">
          <a:xfrm>
            <a:off x="7468120" y="1482389"/>
            <a:ext cx="1195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84.5%</a:t>
            </a:r>
          </a:p>
        </p:txBody>
      </p:sp>
      <p:sp>
        <p:nvSpPr>
          <p:cNvPr id="438" name="TextBox 437">
            <a:extLst>
              <a:ext uri="{FF2B5EF4-FFF2-40B4-BE49-F238E27FC236}">
                <a16:creationId xmlns:a16="http://schemas.microsoft.com/office/drawing/2014/main" id="{2292D578-AA7C-58C9-1413-3DAA52549A65}"/>
              </a:ext>
            </a:extLst>
          </p:cNvPr>
          <p:cNvSpPr txBox="1"/>
          <p:nvPr/>
        </p:nvSpPr>
        <p:spPr bwMode="auto">
          <a:xfrm>
            <a:off x="7524295" y="2122157"/>
            <a:ext cx="11952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76.8%</a:t>
            </a:r>
          </a:p>
        </p:txBody>
      </p:sp>
      <p:sp>
        <p:nvSpPr>
          <p:cNvPr id="439" name="TextBox 438">
            <a:extLst>
              <a:ext uri="{FF2B5EF4-FFF2-40B4-BE49-F238E27FC236}">
                <a16:creationId xmlns:a16="http://schemas.microsoft.com/office/drawing/2014/main" id="{959B1D2B-78AB-5357-EF7E-1E6F716E721B}"/>
              </a:ext>
            </a:extLst>
          </p:cNvPr>
          <p:cNvSpPr txBox="1"/>
          <p:nvPr/>
        </p:nvSpPr>
        <p:spPr bwMode="auto">
          <a:xfrm>
            <a:off x="2197660" y="5232228"/>
            <a:ext cx="76034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784	781	769	751	728	718	702	692	681	671	652	551	433	303	165	28	0	0</a:t>
            </a:r>
          </a:p>
          <a:p>
            <a:pPr algn="l">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89625" algn="l"/>
                <a:tab pos="6276975" algn="l"/>
                <a:tab pos="6748463" algn="l"/>
                <a:tab pos="7175500" algn="l"/>
              </a:tabLst>
            </a:pPr>
            <a:r>
              <a:rPr lang="en-US" sz="1600" b="0" dirty="0">
                <a:solidFill>
                  <a:schemeClr val="accent3"/>
                </a:solidFill>
                <a:latin typeface="Calibri" panose="020F0502020204030204" pitchFamily="34" charset="0"/>
              </a:rPr>
              <a:t>390	386	382	368	358	342	328	319	310	304	297	250	195	140	83	17	0	0</a:t>
            </a:r>
          </a:p>
        </p:txBody>
      </p:sp>
    </p:spTree>
    <p:extLst>
      <p:ext uri="{BB962C8B-B14F-4D97-AF65-F5344CB8AC3E}">
        <p14:creationId xmlns:p14="http://schemas.microsoft.com/office/powerpoint/2010/main" val="3119422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7C7918-502D-4AFA-A025-A73CBDCF44B2}"/>
              </a:ext>
            </a:extLst>
          </p:cNvPr>
          <p:cNvSpPr>
            <a:spLocks noGrp="1"/>
          </p:cNvSpPr>
          <p:nvPr>
            <p:ph type="title"/>
          </p:nvPr>
        </p:nvSpPr>
        <p:spPr/>
        <p:txBody>
          <a:bodyPr/>
          <a:lstStyle/>
          <a:p>
            <a:r>
              <a:rPr lang="en-US" dirty="0"/>
              <a:t>KEYNOTE-522: </a:t>
            </a:r>
            <a:r>
              <a:rPr lang="en-US" dirty="0">
                <a:cs typeface="Calibri" panose="020F0502020204030204" pitchFamily="34" charset="0"/>
              </a:rPr>
              <a:t>EFS by </a:t>
            </a:r>
            <a:r>
              <a:rPr lang="en-US" dirty="0" err="1">
                <a:cs typeface="Calibri" panose="020F0502020204030204" pitchFamily="34" charset="0"/>
              </a:rPr>
              <a:t>pCR</a:t>
            </a:r>
            <a:endParaRPr lang="en-US" dirty="0">
              <a:cs typeface="Calibri" panose="020F0502020204030204" pitchFamily="34" charset="0"/>
            </a:endParaRPr>
          </a:p>
        </p:txBody>
      </p:sp>
      <p:sp>
        <p:nvSpPr>
          <p:cNvPr id="39" name="Text Placeholder 2">
            <a:extLst>
              <a:ext uri="{FF2B5EF4-FFF2-40B4-BE49-F238E27FC236}">
                <a16:creationId xmlns:a16="http://schemas.microsoft.com/office/drawing/2014/main" id="{13B28345-1BA4-411B-91A8-353AC9C846B1}"/>
              </a:ext>
            </a:extLst>
          </p:cNvPr>
          <p:cNvSpPr txBox="1">
            <a:spLocks/>
          </p:cNvSpPr>
          <p:nvPr/>
        </p:nvSpPr>
        <p:spPr>
          <a:xfrm>
            <a:off x="0" y="6608840"/>
            <a:ext cx="12192000" cy="249161"/>
          </a:xfrm>
          <a:prstGeom prst="rect">
            <a:avLst/>
          </a:prstGeom>
        </p:spPr>
        <p:txBody>
          <a:bodyPr vert="horz" lIns="121920" tIns="60960" rIns="121920" bIns="60960" rtlCol="0" anchor="b" anchorCtr="0">
            <a:noAutofit/>
          </a:bodyPr>
          <a:lstStyle>
            <a:lvl1pPr marL="0" indent="0" algn="l" defTabSz="342946" rtl="0" eaLnBrk="1" latinLnBrk="0" hangingPunct="1">
              <a:lnSpc>
                <a:spcPct val="100000"/>
              </a:lnSpc>
              <a:spcBef>
                <a:spcPts val="0"/>
              </a:spcBef>
              <a:buClr>
                <a:schemeClr val="accent1">
                  <a:lumMod val="75000"/>
                </a:schemeClr>
              </a:buClr>
              <a:buSzPct val="95000"/>
              <a:buFont typeface="Arial Black" panose="020B0A04020102020204" pitchFamily="34" charset="0"/>
              <a:buNone/>
              <a:defRPr sz="800" kern="600" spc="23">
                <a:solidFill>
                  <a:schemeClr val="tx1"/>
                </a:solidFill>
                <a:latin typeface="Arial" panose="020B0604020202020204" pitchFamily="34" charset="0"/>
                <a:ea typeface="+mn-ea"/>
                <a:cs typeface="Arial" panose="020B0604020202020204" pitchFamily="34" charset="0"/>
              </a:defRPr>
            </a:lvl1pPr>
            <a:lvl2pPr marL="170282" indent="0" algn="l" defTabSz="342946" rtl="0" eaLnBrk="1" latinLnBrk="0" hangingPunct="1">
              <a:lnSpc>
                <a:spcPct val="100000"/>
              </a:lnSpc>
              <a:spcBef>
                <a:spcPts val="0"/>
              </a:spcBef>
              <a:buClr>
                <a:schemeClr val="accent1">
                  <a:lumMod val="75000"/>
                </a:schemeClr>
              </a:buClr>
              <a:buSzPct val="100000"/>
              <a:buFont typeface="Arial Narrow" panose="020B0606020202030204" pitchFamily="34" charset="0"/>
              <a:buNone/>
              <a:defRPr sz="900" kern="600" spc="23">
                <a:solidFill>
                  <a:schemeClr val="tx1"/>
                </a:solidFill>
                <a:latin typeface="Arial" panose="020B0604020202020204" pitchFamily="34" charset="0"/>
                <a:ea typeface="+mn-ea"/>
                <a:cs typeface="Arial" panose="020B0604020202020204" pitchFamily="34" charset="0"/>
              </a:defRPr>
            </a:lvl2pPr>
            <a:lvl3pPr marL="345327" indent="0" algn="l" defTabSz="342946" rtl="0" eaLnBrk="1" latinLnBrk="0" hangingPunct="1">
              <a:lnSpc>
                <a:spcPct val="100000"/>
              </a:lnSpc>
              <a:spcBef>
                <a:spcPts val="0"/>
              </a:spcBef>
              <a:buClr>
                <a:schemeClr val="accent1">
                  <a:lumMod val="75000"/>
                </a:schemeClr>
              </a:buClr>
              <a:buSzPct val="95000"/>
              <a:buFont typeface="Wingdings" panose="05000000000000000000" pitchFamily="2" charset="2"/>
              <a:buNone/>
              <a:defRPr sz="900" kern="600" spc="23">
                <a:solidFill>
                  <a:schemeClr val="tx1"/>
                </a:solidFill>
                <a:latin typeface="Arial" panose="020B0604020202020204" pitchFamily="34" charset="0"/>
                <a:ea typeface="+mn-ea"/>
                <a:cs typeface="Arial" panose="020B0604020202020204" pitchFamily="34" charset="0"/>
              </a:defRPr>
            </a:lvl3pPr>
            <a:lvl4pPr marL="515609" indent="0" algn="l" defTabSz="342946" rtl="0" eaLnBrk="1" latinLnBrk="0" hangingPunct="1">
              <a:lnSpc>
                <a:spcPct val="100000"/>
              </a:lnSpc>
              <a:spcBef>
                <a:spcPts val="0"/>
              </a:spcBef>
              <a:buClr>
                <a:schemeClr val="accent1">
                  <a:lumMod val="75000"/>
                </a:schemeClr>
              </a:buClr>
              <a:buSzPct val="100000"/>
              <a:buFont typeface="Arial Narrow" panose="020B0606020202030204" pitchFamily="34" charset="0"/>
              <a:buNone/>
              <a:tabLst/>
              <a:defRPr sz="900" kern="600" spc="23">
                <a:solidFill>
                  <a:schemeClr val="tx1"/>
                </a:solidFill>
                <a:latin typeface="Arial" panose="020B0604020202020204" pitchFamily="34" charset="0"/>
                <a:ea typeface="+mn-ea"/>
                <a:cs typeface="Arial" panose="020B0604020202020204" pitchFamily="34" charset="0"/>
              </a:defRPr>
            </a:lvl4pPr>
            <a:lvl5pPr marL="685891" indent="0" algn="l" defTabSz="342946" rtl="0" eaLnBrk="1" latinLnBrk="0" hangingPunct="1">
              <a:lnSpc>
                <a:spcPct val="100000"/>
              </a:lnSpc>
              <a:spcBef>
                <a:spcPts val="0"/>
              </a:spcBef>
              <a:buClr>
                <a:schemeClr val="accent1">
                  <a:lumMod val="75000"/>
                </a:schemeClr>
              </a:buClr>
              <a:buSzPct val="90000"/>
              <a:buFont typeface="Arial Black" panose="020B0A04020102020204" pitchFamily="34" charset="0"/>
              <a:buNone/>
              <a:defRPr sz="900" kern="600" spc="23">
                <a:solidFill>
                  <a:schemeClr val="tx1"/>
                </a:solidFill>
                <a:latin typeface="Arial" panose="020B0604020202020204" pitchFamily="34" charset="0"/>
                <a:ea typeface="+mn-ea"/>
                <a:cs typeface="Arial" panose="020B0604020202020204" pitchFamily="34" charset="0"/>
              </a:defRPr>
            </a:lvl5pPr>
            <a:lvl6pPr marL="1886201" indent="-171473" algn="l" defTabSz="342946" rtl="0" eaLnBrk="1" latinLnBrk="0" hangingPunct="1">
              <a:spcBef>
                <a:spcPct val="20000"/>
              </a:spcBef>
              <a:buFont typeface="Arial"/>
              <a:buChar char="•"/>
              <a:defRPr sz="1500" kern="1200">
                <a:solidFill>
                  <a:schemeClr val="tx1"/>
                </a:solidFill>
                <a:latin typeface="+mn-lt"/>
                <a:ea typeface="+mn-ea"/>
                <a:cs typeface="+mn-cs"/>
              </a:defRPr>
            </a:lvl6pPr>
            <a:lvl7pPr marL="2229147" indent="-171473" algn="l" defTabSz="342946" rtl="0" eaLnBrk="1" latinLnBrk="0" hangingPunct="1">
              <a:spcBef>
                <a:spcPct val="20000"/>
              </a:spcBef>
              <a:buFont typeface="Arial"/>
              <a:buChar char="•"/>
              <a:defRPr sz="1500" kern="1200">
                <a:solidFill>
                  <a:schemeClr val="tx1"/>
                </a:solidFill>
                <a:latin typeface="+mn-lt"/>
                <a:ea typeface="+mn-ea"/>
                <a:cs typeface="+mn-cs"/>
              </a:defRPr>
            </a:lvl7pPr>
            <a:lvl8pPr marL="2572093" indent="-171473" algn="l" defTabSz="342946" rtl="0" eaLnBrk="1" latinLnBrk="0" hangingPunct="1">
              <a:spcBef>
                <a:spcPct val="20000"/>
              </a:spcBef>
              <a:buFont typeface="Arial"/>
              <a:buChar char="•"/>
              <a:defRPr sz="1500" kern="1200">
                <a:solidFill>
                  <a:schemeClr val="tx1"/>
                </a:solidFill>
                <a:latin typeface="+mn-lt"/>
                <a:ea typeface="+mn-ea"/>
                <a:cs typeface="+mn-cs"/>
              </a:defRPr>
            </a:lvl8pPr>
            <a:lvl9pPr marL="2915039" indent="-171473" algn="l" defTabSz="342946"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239" rtl="0" eaLnBrk="1" fontAlgn="auto" latinLnBrk="0" hangingPunct="1">
              <a:lnSpc>
                <a:spcPct val="100000"/>
              </a:lnSpc>
              <a:spcBef>
                <a:spcPts val="0"/>
              </a:spcBef>
              <a:spcAft>
                <a:spcPts val="0"/>
              </a:spcAft>
              <a:buClr>
                <a:srgbClr val="00877C">
                  <a:lumMod val="75000"/>
                </a:srgbClr>
              </a:buClr>
              <a:buSzPct val="95000"/>
              <a:buFont typeface="Arial Black" panose="020B0A04020102020204" pitchFamily="34" charset="0"/>
              <a:buNone/>
              <a:tabLst/>
              <a:defRPr/>
            </a:pPr>
            <a:endParaRPr kumimoji="0" lang="en-US" sz="1067" b="0" i="0" u="none" strike="noStrike" kern="600" cap="none" spc="23"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Text Box 15">
            <a:extLst>
              <a:ext uri="{FF2B5EF4-FFF2-40B4-BE49-F238E27FC236}">
                <a16:creationId xmlns:a16="http://schemas.microsoft.com/office/drawing/2014/main" id="{4F97E444-C354-40F9-938E-ABE3F806FB0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2021. Abstr VP7-2021. </a:t>
            </a:r>
            <a:r>
              <a:rPr lang="en-US" altLang="en-US" sz="1200" b="0" dirty="0">
                <a:solidFill>
                  <a:schemeClr val="bg2"/>
                </a:solidFill>
                <a:latin typeface="Calibri" panose="020F0502020204030204" pitchFamily="34" charset="0"/>
              </a:rPr>
              <a:t>Schmid. N </a:t>
            </a:r>
            <a:r>
              <a:rPr lang="en-US" altLang="en-US" sz="1200" b="0" dirty="0" err="1">
                <a:solidFill>
                  <a:schemeClr val="bg2"/>
                </a:solidFill>
                <a:latin typeface="Calibri" panose="020F0502020204030204" pitchFamily="34" charset="0"/>
              </a:rPr>
              <a:t>Engl</a:t>
            </a:r>
            <a:r>
              <a:rPr lang="en-US" altLang="en-US" sz="1200" b="0" dirty="0">
                <a:solidFill>
                  <a:schemeClr val="bg2"/>
                </a:solidFill>
                <a:latin typeface="Calibri" panose="020F0502020204030204" pitchFamily="34" charset="0"/>
              </a:rPr>
              <a:t> J Med. 2022;386:556. </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29" name="Group 28">
            <a:extLst>
              <a:ext uri="{FF2B5EF4-FFF2-40B4-BE49-F238E27FC236}">
                <a16:creationId xmlns:a16="http://schemas.microsoft.com/office/drawing/2014/main" id="{9C730DD2-F262-ADC6-AA92-8EB28126C242}"/>
              </a:ext>
            </a:extLst>
          </p:cNvPr>
          <p:cNvGrpSpPr/>
          <p:nvPr/>
        </p:nvGrpSpPr>
        <p:grpSpPr>
          <a:xfrm>
            <a:off x="9392911" y="6207927"/>
            <a:ext cx="2488502" cy="454909"/>
            <a:chOff x="9392911" y="6207927"/>
            <a:chExt cx="2488502" cy="454909"/>
          </a:xfrm>
        </p:grpSpPr>
        <p:pic>
          <p:nvPicPr>
            <p:cNvPr id="30" name="Picture 29" descr="A picture containing text, ax, wheel&#10;&#10;Description automatically generated">
              <a:extLst>
                <a:ext uri="{FF2B5EF4-FFF2-40B4-BE49-F238E27FC236}">
                  <a16:creationId xmlns:a16="http://schemas.microsoft.com/office/drawing/2014/main" id="{B2405393-EA80-78D4-A88C-4D23961F0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1" name="Rectangle 8">
              <a:extLst>
                <a:ext uri="{FF2B5EF4-FFF2-40B4-BE49-F238E27FC236}">
                  <a16:creationId xmlns:a16="http://schemas.microsoft.com/office/drawing/2014/main" id="{03862057-4BFD-81DB-5F46-2E2D1D8989D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481" name="Group 480">
            <a:extLst>
              <a:ext uri="{FF2B5EF4-FFF2-40B4-BE49-F238E27FC236}">
                <a16:creationId xmlns:a16="http://schemas.microsoft.com/office/drawing/2014/main" id="{6D15745C-25AC-010D-508E-E5BA99FA947D}"/>
              </a:ext>
            </a:extLst>
          </p:cNvPr>
          <p:cNvGrpSpPr/>
          <p:nvPr/>
        </p:nvGrpSpPr>
        <p:grpSpPr>
          <a:xfrm>
            <a:off x="1793375" y="1513047"/>
            <a:ext cx="8646025" cy="4846320"/>
            <a:chOff x="253147" y="1649191"/>
            <a:chExt cx="7082242" cy="4499153"/>
          </a:xfrm>
        </p:grpSpPr>
        <p:grpSp>
          <p:nvGrpSpPr>
            <p:cNvPr id="10" name="Group 9">
              <a:extLst>
                <a:ext uri="{FF2B5EF4-FFF2-40B4-BE49-F238E27FC236}">
                  <a16:creationId xmlns:a16="http://schemas.microsoft.com/office/drawing/2014/main" id="{83584154-07E0-456D-8A40-5470D42EAF97}"/>
                </a:ext>
              </a:extLst>
            </p:cNvPr>
            <p:cNvGrpSpPr/>
            <p:nvPr/>
          </p:nvGrpSpPr>
          <p:grpSpPr>
            <a:xfrm>
              <a:off x="5692029" y="2018523"/>
              <a:ext cx="558232" cy="3859666"/>
              <a:chOff x="6470515" y="732183"/>
              <a:chExt cx="418674" cy="2894754"/>
            </a:xfrm>
          </p:grpSpPr>
          <p:cxnSp>
            <p:nvCxnSpPr>
              <p:cNvPr id="14" name="Straight Connector 13">
                <a:extLst>
                  <a:ext uri="{FF2B5EF4-FFF2-40B4-BE49-F238E27FC236}">
                    <a16:creationId xmlns:a16="http://schemas.microsoft.com/office/drawing/2014/main" id="{1CC65AAF-ADF5-4D7F-887B-D35D9CB48850}"/>
                  </a:ext>
                </a:extLst>
              </p:cNvPr>
              <p:cNvCxnSpPr>
                <a:cxnSpLocks/>
              </p:cNvCxnSpPr>
              <p:nvPr/>
            </p:nvCxnSpPr>
            <p:spPr>
              <a:xfrm flipV="1">
                <a:off x="6470515" y="732980"/>
                <a:ext cx="0" cy="2893957"/>
              </a:xfrm>
              <a:prstGeom prst="line">
                <a:avLst/>
              </a:prstGeom>
              <a:ln w="12700" cap="flat" cmpd="sng" algn="ctr">
                <a:solidFill>
                  <a:schemeClr val="tx1"/>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DCDDEA8-8470-4B80-BF14-BC6F7394B6BE}"/>
                  </a:ext>
                </a:extLst>
              </p:cNvPr>
              <p:cNvSpPr txBox="1"/>
              <p:nvPr/>
            </p:nvSpPr>
            <p:spPr>
              <a:xfrm>
                <a:off x="6524512" y="732183"/>
                <a:ext cx="341440" cy="153841"/>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333" b="1" i="0" u="none" strike="noStrike" kern="600" cap="none" spc="4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94.4%</a:t>
                </a:r>
              </a:p>
            </p:txBody>
          </p:sp>
          <p:sp>
            <p:nvSpPr>
              <p:cNvPr id="16" name="TextBox 15">
                <a:extLst>
                  <a:ext uri="{FF2B5EF4-FFF2-40B4-BE49-F238E27FC236}">
                    <a16:creationId xmlns:a16="http://schemas.microsoft.com/office/drawing/2014/main" id="{B02F6817-EABF-413C-832B-A33B878120B9}"/>
                  </a:ext>
                </a:extLst>
              </p:cNvPr>
              <p:cNvSpPr txBox="1"/>
              <p:nvPr/>
            </p:nvSpPr>
            <p:spPr>
              <a:xfrm>
                <a:off x="6524512" y="1044888"/>
                <a:ext cx="341440" cy="153841"/>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333" b="1" i="0" u="none" strike="noStrike" kern="600" cap="none" spc="4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92.5%</a:t>
                </a:r>
              </a:p>
            </p:txBody>
          </p:sp>
          <p:sp>
            <p:nvSpPr>
              <p:cNvPr id="17" name="TextBox 16">
                <a:extLst>
                  <a:ext uri="{FF2B5EF4-FFF2-40B4-BE49-F238E27FC236}">
                    <a16:creationId xmlns:a16="http://schemas.microsoft.com/office/drawing/2014/main" id="{CB7460B0-34C2-4012-AED2-C0E025058541}"/>
                  </a:ext>
                </a:extLst>
              </p:cNvPr>
              <p:cNvSpPr txBox="1"/>
              <p:nvPr/>
            </p:nvSpPr>
            <p:spPr>
              <a:xfrm>
                <a:off x="6533101" y="2084960"/>
                <a:ext cx="341440" cy="153841"/>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333" b="1" i="0" u="none" strike="noStrike" kern="600" cap="none" spc="40" normalizeH="0" baseline="0" noProof="0" dirty="0">
                    <a:ln>
                      <a:noFill/>
                    </a:ln>
                    <a:solidFill>
                      <a:schemeClr val="accent3">
                        <a:lumMod val="60000"/>
                        <a:lumOff val="40000"/>
                      </a:schemeClr>
                    </a:solidFill>
                    <a:effectLst/>
                    <a:uLnTx/>
                    <a:uFillTx/>
                    <a:latin typeface="Calibri" panose="020F0502020204030204" pitchFamily="34" charset="0"/>
                    <a:ea typeface="+mn-ea"/>
                    <a:cs typeface="Calibri" panose="020F0502020204030204" pitchFamily="34" charset="0"/>
                  </a:rPr>
                  <a:t>56.8%</a:t>
                </a:r>
              </a:p>
            </p:txBody>
          </p:sp>
          <p:sp>
            <p:nvSpPr>
              <p:cNvPr id="18" name="TextBox 17">
                <a:extLst>
                  <a:ext uri="{FF2B5EF4-FFF2-40B4-BE49-F238E27FC236}">
                    <a16:creationId xmlns:a16="http://schemas.microsoft.com/office/drawing/2014/main" id="{7553F3ED-70CD-46BB-8816-5C5C58D37CE9}"/>
                  </a:ext>
                </a:extLst>
              </p:cNvPr>
              <p:cNvSpPr txBox="1"/>
              <p:nvPr/>
            </p:nvSpPr>
            <p:spPr>
              <a:xfrm>
                <a:off x="6547749" y="1430372"/>
                <a:ext cx="341440" cy="153841"/>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333" b="1" i="0" u="none" strike="noStrike" kern="600" cap="none" spc="40" normalizeH="0" baseline="0" noProof="0" dirty="0">
                    <a:ln>
                      <a:noFill/>
                    </a:ln>
                    <a:solidFill>
                      <a:schemeClr val="accent2"/>
                    </a:solidFill>
                    <a:effectLst/>
                    <a:uLnTx/>
                    <a:uFillTx/>
                    <a:latin typeface="Calibri" panose="020F0502020204030204" pitchFamily="34" charset="0"/>
                    <a:ea typeface="+mn-ea"/>
                    <a:cs typeface="Calibri" panose="020F0502020204030204" pitchFamily="34" charset="0"/>
                  </a:rPr>
                  <a:t>67.4%</a:t>
                </a:r>
              </a:p>
            </p:txBody>
          </p:sp>
        </p:grpSp>
        <p:grpSp>
          <p:nvGrpSpPr>
            <p:cNvPr id="9" name="Group 8">
              <a:extLst>
                <a:ext uri="{FF2B5EF4-FFF2-40B4-BE49-F238E27FC236}">
                  <a16:creationId xmlns:a16="http://schemas.microsoft.com/office/drawing/2014/main" id="{3D41A26C-5FEE-4F86-9A4A-0C4305167D8A}"/>
                </a:ext>
              </a:extLst>
            </p:cNvPr>
            <p:cNvGrpSpPr/>
            <p:nvPr/>
          </p:nvGrpSpPr>
          <p:grpSpPr>
            <a:xfrm>
              <a:off x="6382834" y="2018523"/>
              <a:ext cx="952555" cy="539715"/>
              <a:chOff x="7350101" y="732979"/>
              <a:chExt cx="714416" cy="404786"/>
            </a:xfrm>
          </p:grpSpPr>
          <p:sp>
            <p:nvSpPr>
              <p:cNvPr id="4" name="TextBox 3">
                <a:extLst>
                  <a:ext uri="{FF2B5EF4-FFF2-40B4-BE49-F238E27FC236}">
                    <a16:creationId xmlns:a16="http://schemas.microsoft.com/office/drawing/2014/main" id="{DA4CDD69-07DB-4E9E-8ED4-7BF67722BE4B}"/>
                  </a:ext>
                </a:extLst>
              </p:cNvPr>
              <p:cNvSpPr txBox="1"/>
              <p:nvPr/>
            </p:nvSpPr>
            <p:spPr>
              <a:xfrm>
                <a:off x="7416936" y="796873"/>
                <a:ext cx="647581" cy="25391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pCR</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Yes</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Right Brace 6">
                <a:extLst>
                  <a:ext uri="{FF2B5EF4-FFF2-40B4-BE49-F238E27FC236}">
                    <a16:creationId xmlns:a16="http://schemas.microsoft.com/office/drawing/2014/main" id="{EC498116-9EB2-4802-BE01-FFFB740A4F5C}"/>
                  </a:ext>
                </a:extLst>
              </p:cNvPr>
              <p:cNvSpPr/>
              <p:nvPr/>
            </p:nvSpPr>
            <p:spPr>
              <a:xfrm>
                <a:off x="7350101" y="732979"/>
                <a:ext cx="97722" cy="404786"/>
              </a:xfrm>
              <a:prstGeom prst="rightBrac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11" name="Group 10">
              <a:extLst>
                <a:ext uri="{FF2B5EF4-FFF2-40B4-BE49-F238E27FC236}">
                  <a16:creationId xmlns:a16="http://schemas.microsoft.com/office/drawing/2014/main" id="{8686A5CF-6282-4D80-8C55-F5A675DC98CC}"/>
                </a:ext>
              </a:extLst>
            </p:cNvPr>
            <p:cNvGrpSpPr/>
            <p:nvPr/>
          </p:nvGrpSpPr>
          <p:grpSpPr>
            <a:xfrm>
              <a:off x="6382832" y="3130805"/>
              <a:ext cx="900555" cy="996040"/>
              <a:chOff x="7350101" y="1567190"/>
              <a:chExt cx="675416" cy="747030"/>
            </a:xfrm>
          </p:grpSpPr>
          <p:sp>
            <p:nvSpPr>
              <p:cNvPr id="19" name="TextBox 18">
                <a:extLst>
                  <a:ext uri="{FF2B5EF4-FFF2-40B4-BE49-F238E27FC236}">
                    <a16:creationId xmlns:a16="http://schemas.microsoft.com/office/drawing/2014/main" id="{A154433F-29F6-442F-862C-2AAF3834069E}"/>
                  </a:ext>
                </a:extLst>
              </p:cNvPr>
              <p:cNvSpPr txBox="1"/>
              <p:nvPr/>
            </p:nvSpPr>
            <p:spPr>
              <a:xfrm>
                <a:off x="7416936" y="1819475"/>
                <a:ext cx="608581" cy="253916"/>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pCR</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No</a:t>
                </a:r>
                <a:endParaRPr kumimoji="0" lang="en-GB"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 name="Right Brace 19">
                <a:extLst>
                  <a:ext uri="{FF2B5EF4-FFF2-40B4-BE49-F238E27FC236}">
                    <a16:creationId xmlns:a16="http://schemas.microsoft.com/office/drawing/2014/main" id="{037F235E-548A-40AB-9624-09D03C46A41D}"/>
                  </a:ext>
                </a:extLst>
              </p:cNvPr>
              <p:cNvSpPr/>
              <p:nvPr/>
            </p:nvSpPr>
            <p:spPr>
              <a:xfrm>
                <a:off x="7350101" y="1567190"/>
                <a:ext cx="97722" cy="747030"/>
              </a:xfrm>
              <a:prstGeom prst="rightBrac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26" name="TextBox 25">
              <a:extLst>
                <a:ext uri="{FF2B5EF4-FFF2-40B4-BE49-F238E27FC236}">
                  <a16:creationId xmlns:a16="http://schemas.microsoft.com/office/drawing/2014/main" id="{C97192E9-D68E-4940-93D5-BCC07676F9C6}"/>
                </a:ext>
              </a:extLst>
            </p:cNvPr>
            <p:cNvSpPr txBox="1"/>
            <p:nvPr/>
          </p:nvSpPr>
          <p:spPr bwMode="auto">
            <a:xfrm>
              <a:off x="1110306" y="5108400"/>
              <a:ext cx="26600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
                  <a:srgbClr val="00877C">
                    <a:lumMod val="75000"/>
                  </a:srgbClr>
                </a:buClr>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Data cutoff date: March 23, 2021.</a:t>
              </a:r>
            </a:p>
          </p:txBody>
        </p:sp>
        <p:sp>
          <p:nvSpPr>
            <p:cNvPr id="28" name="TextBox 27">
              <a:extLst>
                <a:ext uri="{FF2B5EF4-FFF2-40B4-BE49-F238E27FC236}">
                  <a16:creationId xmlns:a16="http://schemas.microsoft.com/office/drawing/2014/main" id="{13C965B5-DCD6-4F60-9126-262079D79536}"/>
                </a:ext>
              </a:extLst>
            </p:cNvPr>
            <p:cNvSpPr txBox="1"/>
            <p:nvPr/>
          </p:nvSpPr>
          <p:spPr bwMode="auto">
            <a:xfrm>
              <a:off x="1663683" y="1649191"/>
              <a:ext cx="3444714" cy="3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KEYNOTE 522: EFS by pCR (ypT0/Tis ypN0)</a:t>
              </a:r>
            </a:p>
          </p:txBody>
        </p:sp>
        <p:grpSp>
          <p:nvGrpSpPr>
            <p:cNvPr id="24" name="Group 23">
              <a:extLst>
                <a:ext uri="{FF2B5EF4-FFF2-40B4-BE49-F238E27FC236}">
                  <a16:creationId xmlns:a16="http://schemas.microsoft.com/office/drawing/2014/main" id="{EC5D7669-0B4C-258F-4E43-48C95DD8F8C3}"/>
                </a:ext>
              </a:extLst>
            </p:cNvPr>
            <p:cNvGrpSpPr/>
            <p:nvPr/>
          </p:nvGrpSpPr>
          <p:grpSpPr>
            <a:xfrm>
              <a:off x="1222585" y="4154293"/>
              <a:ext cx="2928259" cy="954107"/>
              <a:chOff x="1764141" y="3915836"/>
              <a:chExt cx="2928259" cy="954107"/>
            </a:xfrm>
          </p:grpSpPr>
          <p:sp>
            <p:nvSpPr>
              <p:cNvPr id="2" name="TextBox 1">
                <a:extLst>
                  <a:ext uri="{FF2B5EF4-FFF2-40B4-BE49-F238E27FC236}">
                    <a16:creationId xmlns:a16="http://schemas.microsoft.com/office/drawing/2014/main" id="{CD3A03E5-18E9-74B1-0A25-7A38FAAD0CEA}"/>
                  </a:ext>
                </a:extLst>
              </p:cNvPr>
              <p:cNvSpPr txBox="1"/>
              <p:nvPr/>
            </p:nvSpPr>
            <p:spPr bwMode="auto">
              <a:xfrm>
                <a:off x="2030325" y="3915836"/>
                <a:ext cx="26620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Pembro + Chemo Responder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Pbo</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Chemo Responder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Pembro + Chemo Non-responder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Pbo</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Chemo Non-responder</a:t>
                </a:r>
              </a:p>
            </p:txBody>
          </p:sp>
          <p:cxnSp>
            <p:nvCxnSpPr>
              <p:cNvPr id="12" name="Straight Connector 11">
                <a:extLst>
                  <a:ext uri="{FF2B5EF4-FFF2-40B4-BE49-F238E27FC236}">
                    <a16:creationId xmlns:a16="http://schemas.microsoft.com/office/drawing/2014/main" id="{4C60C46F-196F-B7C8-5C88-D09060EA2049}"/>
                  </a:ext>
                </a:extLst>
              </p:cNvPr>
              <p:cNvCxnSpPr/>
              <p:nvPr/>
            </p:nvCxnSpPr>
            <p:spPr bwMode="auto">
              <a:xfrm>
                <a:off x="1767567" y="4070213"/>
                <a:ext cx="262758" cy="0"/>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6BE0501-2A64-E70F-565B-C3CE5A93EDFE}"/>
                  </a:ext>
                </a:extLst>
              </p:cNvPr>
              <p:cNvCxnSpPr/>
              <p:nvPr/>
            </p:nvCxnSpPr>
            <p:spPr bwMode="auto">
              <a:xfrm>
                <a:off x="1767567" y="4286501"/>
                <a:ext cx="262758" cy="0"/>
              </a:xfrm>
              <a:prstGeom prst="line">
                <a:avLst/>
              </a:prstGeom>
              <a:noFill/>
              <a:ln w="28575" cap="flat" cmpd="sng" algn="ctr">
                <a:solidFill>
                  <a:schemeClr val="accent3"/>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74712D3-8F6B-BDD9-F336-48FD6E5F1451}"/>
                  </a:ext>
                </a:extLst>
              </p:cNvPr>
              <p:cNvCxnSpPr/>
              <p:nvPr/>
            </p:nvCxnSpPr>
            <p:spPr bwMode="auto">
              <a:xfrm>
                <a:off x="1764141" y="4502791"/>
                <a:ext cx="262758" cy="0"/>
              </a:xfrm>
              <a:prstGeom prst="line">
                <a:avLst/>
              </a:prstGeom>
              <a:noFill/>
              <a:ln w="28575" cap="flat" cmpd="sng" algn="ctr">
                <a:solidFill>
                  <a:schemeClr val="accent2"/>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5AD4269-F034-8E8C-EA37-8E5950C9F805}"/>
                  </a:ext>
                </a:extLst>
              </p:cNvPr>
              <p:cNvCxnSpPr/>
              <p:nvPr/>
            </p:nvCxnSpPr>
            <p:spPr bwMode="auto">
              <a:xfrm>
                <a:off x="1764141" y="4729590"/>
                <a:ext cx="262758"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sp>
          <p:nvSpPr>
            <p:cNvPr id="21" name="TextBox 20">
              <a:extLst>
                <a:ext uri="{FF2B5EF4-FFF2-40B4-BE49-F238E27FC236}">
                  <a16:creationId xmlns:a16="http://schemas.microsoft.com/office/drawing/2014/main" id="{43AAF497-2C95-16C8-0C1E-BCC978169A5A}"/>
                </a:ext>
              </a:extLst>
            </p:cNvPr>
            <p:cNvSpPr txBox="1"/>
            <p:nvPr/>
          </p:nvSpPr>
          <p:spPr bwMode="auto">
            <a:xfrm rot="16200000">
              <a:off x="-331905" y="3485195"/>
              <a:ext cx="1472635" cy="3025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by pCR</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 name="TextBox 21">
              <a:extLst>
                <a:ext uri="{FF2B5EF4-FFF2-40B4-BE49-F238E27FC236}">
                  <a16:creationId xmlns:a16="http://schemas.microsoft.com/office/drawing/2014/main" id="{900E608D-E54F-79A1-3265-883DA71FC937}"/>
                </a:ext>
              </a:extLst>
            </p:cNvPr>
            <p:cNvSpPr txBox="1"/>
            <p:nvPr/>
          </p:nvSpPr>
          <p:spPr bwMode="auto">
            <a:xfrm>
              <a:off x="3496955" y="5779012"/>
              <a:ext cx="842477"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8" name="Freeform: Shape 7">
              <a:extLst>
                <a:ext uri="{FF2B5EF4-FFF2-40B4-BE49-F238E27FC236}">
                  <a16:creationId xmlns:a16="http://schemas.microsoft.com/office/drawing/2014/main" id="{F3BD25CE-BCB4-0F00-9396-A5294E17E32B}"/>
                </a:ext>
              </a:extLst>
            </p:cNvPr>
            <p:cNvSpPr/>
            <p:nvPr/>
          </p:nvSpPr>
          <p:spPr bwMode="auto">
            <a:xfrm>
              <a:off x="1016365" y="2095226"/>
              <a:ext cx="5670596" cy="3371439"/>
            </a:xfrm>
            <a:custGeom>
              <a:avLst/>
              <a:gdLst>
                <a:gd name="connsiteX0" fmla="*/ 0 w 5670596"/>
                <a:gd name="connsiteY0" fmla="*/ 0 h 3371439"/>
                <a:gd name="connsiteX1" fmla="*/ 0 w 5670596"/>
                <a:gd name="connsiteY1" fmla="*/ 3371439 h 3371439"/>
                <a:gd name="connsiteX2" fmla="*/ 5670596 w 5670596"/>
                <a:gd name="connsiteY2" fmla="*/ 3371439 h 3371439"/>
              </a:gdLst>
              <a:ahLst/>
              <a:cxnLst>
                <a:cxn ang="0">
                  <a:pos x="connsiteX0" y="connsiteY0"/>
                </a:cxn>
                <a:cxn ang="0">
                  <a:pos x="connsiteX1" y="connsiteY1"/>
                </a:cxn>
                <a:cxn ang="0">
                  <a:pos x="connsiteX2" y="connsiteY2"/>
                </a:cxn>
              </a:cxnLst>
              <a:rect l="l" t="t" r="r" b="b"/>
              <a:pathLst>
                <a:path w="5670596" h="3371439">
                  <a:moveTo>
                    <a:pt x="0" y="0"/>
                  </a:moveTo>
                  <a:lnTo>
                    <a:pt x="0" y="3371439"/>
                  </a:lnTo>
                  <a:lnTo>
                    <a:pt x="5670596" y="3371439"/>
                  </a:lnTo>
                </a:path>
              </a:pathLst>
            </a:custGeom>
            <a:noFill/>
            <a:ln w="28575">
              <a:solidFill>
                <a:schemeClr val="bg1"/>
              </a:solidFill>
              <a:miter lim="800000"/>
              <a:headEnd/>
              <a:tailEnd/>
            </a:ln>
          </p:spPr>
          <p:txBody>
            <a:bodyPr rtlCol="0" anchor="ctr"/>
            <a:lstStyle/>
            <a:p>
              <a:pPr algn="ctr"/>
              <a:endParaRPr lang="en-US"/>
            </a:p>
          </p:txBody>
        </p:sp>
        <p:grpSp>
          <p:nvGrpSpPr>
            <p:cNvPr id="27" name="Group 26">
              <a:extLst>
                <a:ext uri="{FF2B5EF4-FFF2-40B4-BE49-F238E27FC236}">
                  <a16:creationId xmlns:a16="http://schemas.microsoft.com/office/drawing/2014/main" id="{A2857F9D-7C74-D0DE-235E-6905B34909E1}"/>
                </a:ext>
              </a:extLst>
            </p:cNvPr>
            <p:cNvGrpSpPr/>
            <p:nvPr/>
          </p:nvGrpSpPr>
          <p:grpSpPr>
            <a:xfrm>
              <a:off x="912085" y="2106592"/>
              <a:ext cx="94912" cy="3358974"/>
              <a:chOff x="648182" y="2106592"/>
              <a:chExt cx="358815" cy="3358974"/>
            </a:xfrm>
          </p:grpSpPr>
          <p:cxnSp>
            <p:nvCxnSpPr>
              <p:cNvPr id="25" name="Straight Connector 24">
                <a:extLst>
                  <a:ext uri="{FF2B5EF4-FFF2-40B4-BE49-F238E27FC236}">
                    <a16:creationId xmlns:a16="http://schemas.microsoft.com/office/drawing/2014/main" id="{3292FB12-6075-8137-DC3A-79BB0E1EB1B2}"/>
                  </a:ext>
                </a:extLst>
              </p:cNvPr>
              <p:cNvCxnSpPr/>
              <p:nvPr/>
            </p:nvCxnSpPr>
            <p:spPr bwMode="auto">
              <a:xfrm>
                <a:off x="648182" y="5465566"/>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1ABBAE9-ACF4-2906-355B-66FA21A83167}"/>
                  </a:ext>
                </a:extLst>
              </p:cNvPr>
              <p:cNvCxnSpPr/>
              <p:nvPr/>
            </p:nvCxnSpPr>
            <p:spPr bwMode="auto">
              <a:xfrm>
                <a:off x="648182" y="4793772"/>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751DD49-28BD-654C-1396-689C6C5DE497}"/>
                  </a:ext>
                </a:extLst>
              </p:cNvPr>
              <p:cNvCxnSpPr/>
              <p:nvPr/>
            </p:nvCxnSpPr>
            <p:spPr bwMode="auto">
              <a:xfrm>
                <a:off x="648182" y="4121977"/>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5F41982-7A31-FA75-D061-D2FB3EE7E69C}"/>
                  </a:ext>
                </a:extLst>
              </p:cNvPr>
              <p:cNvCxnSpPr/>
              <p:nvPr/>
            </p:nvCxnSpPr>
            <p:spPr bwMode="auto">
              <a:xfrm>
                <a:off x="648182" y="3450182"/>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1EAD41D-B177-DDAB-CB1B-2C891C883A05}"/>
                  </a:ext>
                </a:extLst>
              </p:cNvPr>
              <p:cNvCxnSpPr/>
              <p:nvPr/>
            </p:nvCxnSpPr>
            <p:spPr bwMode="auto">
              <a:xfrm>
                <a:off x="648182" y="2778387"/>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5BFF924-6769-5DE0-40A7-96630B1710EF}"/>
                  </a:ext>
                </a:extLst>
              </p:cNvPr>
              <p:cNvCxnSpPr/>
              <p:nvPr/>
            </p:nvCxnSpPr>
            <p:spPr bwMode="auto">
              <a:xfrm>
                <a:off x="648182" y="2106592"/>
                <a:ext cx="3588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C0A1F1F2-0F80-569B-05A8-B5097B5E7889}"/>
                </a:ext>
              </a:extLst>
            </p:cNvPr>
            <p:cNvGrpSpPr/>
            <p:nvPr/>
          </p:nvGrpSpPr>
          <p:grpSpPr>
            <a:xfrm>
              <a:off x="1016257" y="5470197"/>
              <a:ext cx="5662338" cy="78706"/>
              <a:chOff x="1016257" y="5470196"/>
              <a:chExt cx="5662338" cy="368075"/>
            </a:xfrm>
          </p:grpSpPr>
          <p:cxnSp>
            <p:nvCxnSpPr>
              <p:cNvPr id="42" name="Straight Connector 41">
                <a:extLst>
                  <a:ext uri="{FF2B5EF4-FFF2-40B4-BE49-F238E27FC236}">
                    <a16:creationId xmlns:a16="http://schemas.microsoft.com/office/drawing/2014/main" id="{C70A6659-1F8D-5BEB-E93D-CD072D954032}"/>
                  </a:ext>
                </a:extLst>
              </p:cNvPr>
              <p:cNvCxnSpPr/>
              <p:nvPr/>
            </p:nvCxnSpPr>
            <p:spPr bwMode="auto">
              <a:xfrm>
                <a:off x="1016257"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5123F6D-8464-81BC-D294-52B29AC95A0E}"/>
                  </a:ext>
                </a:extLst>
              </p:cNvPr>
              <p:cNvCxnSpPr/>
              <p:nvPr/>
            </p:nvCxnSpPr>
            <p:spPr bwMode="auto">
              <a:xfrm>
                <a:off x="1349336"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8AEC18D-BEC6-888D-8269-793093C4DCAE}"/>
                  </a:ext>
                </a:extLst>
              </p:cNvPr>
              <p:cNvCxnSpPr/>
              <p:nvPr/>
            </p:nvCxnSpPr>
            <p:spPr bwMode="auto">
              <a:xfrm>
                <a:off x="1682415"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73DE1CA-9262-D923-2A00-46360ACA2334}"/>
                  </a:ext>
                </a:extLst>
              </p:cNvPr>
              <p:cNvCxnSpPr/>
              <p:nvPr/>
            </p:nvCxnSpPr>
            <p:spPr bwMode="auto">
              <a:xfrm>
                <a:off x="2015494"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984F002-784F-2AFB-D9C3-EE303062EAC8}"/>
                  </a:ext>
                </a:extLst>
              </p:cNvPr>
              <p:cNvCxnSpPr/>
              <p:nvPr/>
            </p:nvCxnSpPr>
            <p:spPr bwMode="auto">
              <a:xfrm>
                <a:off x="2348573"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ECBFC5E-150A-356A-B8A9-1CAD7797F0AF}"/>
                  </a:ext>
                </a:extLst>
              </p:cNvPr>
              <p:cNvCxnSpPr/>
              <p:nvPr/>
            </p:nvCxnSpPr>
            <p:spPr bwMode="auto">
              <a:xfrm>
                <a:off x="2681652"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17583FA-8BD8-3BD8-9C8D-7604EF5E1809}"/>
                  </a:ext>
                </a:extLst>
              </p:cNvPr>
              <p:cNvCxnSpPr/>
              <p:nvPr/>
            </p:nvCxnSpPr>
            <p:spPr bwMode="auto">
              <a:xfrm>
                <a:off x="3014731"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DCD06C5-268A-B7F1-36FA-BBC12FB171BC}"/>
                  </a:ext>
                </a:extLst>
              </p:cNvPr>
              <p:cNvCxnSpPr/>
              <p:nvPr/>
            </p:nvCxnSpPr>
            <p:spPr bwMode="auto">
              <a:xfrm>
                <a:off x="3347810"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0CEA8E6-7D49-B673-1D91-C83EEB78F3AE}"/>
                  </a:ext>
                </a:extLst>
              </p:cNvPr>
              <p:cNvCxnSpPr/>
              <p:nvPr/>
            </p:nvCxnSpPr>
            <p:spPr bwMode="auto">
              <a:xfrm>
                <a:off x="3680889"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F25F3C0-9A43-D40F-AEFA-12AA492DFCBA}"/>
                  </a:ext>
                </a:extLst>
              </p:cNvPr>
              <p:cNvCxnSpPr/>
              <p:nvPr/>
            </p:nvCxnSpPr>
            <p:spPr bwMode="auto">
              <a:xfrm>
                <a:off x="4013968"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B6A7671-76E7-C28A-6B38-DADEBF545314}"/>
                  </a:ext>
                </a:extLst>
              </p:cNvPr>
              <p:cNvCxnSpPr/>
              <p:nvPr/>
            </p:nvCxnSpPr>
            <p:spPr bwMode="auto">
              <a:xfrm>
                <a:off x="4347047"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A9B7CDE-7175-0787-E579-345FC232CBE0}"/>
                  </a:ext>
                </a:extLst>
              </p:cNvPr>
              <p:cNvCxnSpPr/>
              <p:nvPr/>
            </p:nvCxnSpPr>
            <p:spPr bwMode="auto">
              <a:xfrm>
                <a:off x="4680126"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C9F1925-2BBC-0F54-B73D-139C75621436}"/>
                  </a:ext>
                </a:extLst>
              </p:cNvPr>
              <p:cNvCxnSpPr/>
              <p:nvPr/>
            </p:nvCxnSpPr>
            <p:spPr bwMode="auto">
              <a:xfrm>
                <a:off x="5013205"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8FFCD36-1B3C-464D-D489-D241A1C66054}"/>
                  </a:ext>
                </a:extLst>
              </p:cNvPr>
              <p:cNvCxnSpPr/>
              <p:nvPr/>
            </p:nvCxnSpPr>
            <p:spPr bwMode="auto">
              <a:xfrm>
                <a:off x="5346284"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E16E2AF-B60A-AA61-01CA-5EE5688DEC52}"/>
                  </a:ext>
                </a:extLst>
              </p:cNvPr>
              <p:cNvCxnSpPr/>
              <p:nvPr/>
            </p:nvCxnSpPr>
            <p:spPr bwMode="auto">
              <a:xfrm>
                <a:off x="5679363"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76A0D1A-A772-9043-5576-F783CA2EFE5B}"/>
                  </a:ext>
                </a:extLst>
              </p:cNvPr>
              <p:cNvCxnSpPr/>
              <p:nvPr/>
            </p:nvCxnSpPr>
            <p:spPr bwMode="auto">
              <a:xfrm>
                <a:off x="6012442"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00F4421-025B-B9DA-8FA7-ECB9827E2EC6}"/>
                  </a:ext>
                </a:extLst>
              </p:cNvPr>
              <p:cNvCxnSpPr/>
              <p:nvPr/>
            </p:nvCxnSpPr>
            <p:spPr bwMode="auto">
              <a:xfrm>
                <a:off x="6345521"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270D18D-FE71-09C2-3E72-A53485AA3C0D}"/>
                  </a:ext>
                </a:extLst>
              </p:cNvPr>
              <p:cNvCxnSpPr/>
              <p:nvPr/>
            </p:nvCxnSpPr>
            <p:spPr bwMode="auto">
              <a:xfrm>
                <a:off x="6678595" y="5470196"/>
                <a:ext cx="0" cy="368075"/>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89F119D7-A3F4-3B27-6B7C-C9F022DC7753}"/>
                </a:ext>
              </a:extLst>
            </p:cNvPr>
            <p:cNvSpPr txBox="1"/>
            <p:nvPr/>
          </p:nvSpPr>
          <p:spPr bwMode="auto">
            <a:xfrm>
              <a:off x="666702" y="5289631"/>
              <a:ext cx="30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4DB83A9A-0BCA-FF10-9476-1337E184B6B3}"/>
                </a:ext>
              </a:extLst>
            </p:cNvPr>
            <p:cNvSpPr txBox="1"/>
            <p:nvPr/>
          </p:nvSpPr>
          <p:spPr bwMode="auto">
            <a:xfrm>
              <a:off x="557899" y="4611354"/>
              <a:ext cx="472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186F2947-0B76-0056-3463-BB054CED5F1D}"/>
                </a:ext>
              </a:extLst>
            </p:cNvPr>
            <p:cNvSpPr txBox="1"/>
            <p:nvPr/>
          </p:nvSpPr>
          <p:spPr bwMode="auto">
            <a:xfrm>
              <a:off x="557899" y="3935393"/>
              <a:ext cx="472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C46C1417-AD7B-44DC-9A03-DFD7E8E84C1E}"/>
                </a:ext>
              </a:extLst>
            </p:cNvPr>
            <p:cNvSpPr txBox="1"/>
            <p:nvPr/>
          </p:nvSpPr>
          <p:spPr bwMode="auto">
            <a:xfrm>
              <a:off x="557899" y="3247856"/>
              <a:ext cx="472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5" name="TextBox 64">
              <a:extLst>
                <a:ext uri="{FF2B5EF4-FFF2-40B4-BE49-F238E27FC236}">
                  <a16:creationId xmlns:a16="http://schemas.microsoft.com/office/drawing/2014/main" id="{B799F30D-FDEF-CC57-2542-2D130DD4FFA9}"/>
                </a:ext>
              </a:extLst>
            </p:cNvPr>
            <p:cNvSpPr txBox="1"/>
            <p:nvPr/>
          </p:nvSpPr>
          <p:spPr bwMode="auto">
            <a:xfrm>
              <a:off x="557899" y="2590414"/>
              <a:ext cx="472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6" name="TextBox 65">
              <a:extLst>
                <a:ext uri="{FF2B5EF4-FFF2-40B4-BE49-F238E27FC236}">
                  <a16:creationId xmlns:a16="http://schemas.microsoft.com/office/drawing/2014/main" id="{137C7F13-BC5E-4067-3763-2D938126DF6A}"/>
                </a:ext>
              </a:extLst>
            </p:cNvPr>
            <p:cNvSpPr txBox="1"/>
            <p:nvPr/>
          </p:nvSpPr>
          <p:spPr bwMode="auto">
            <a:xfrm>
              <a:off x="439839" y="1916767"/>
              <a:ext cx="5903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7" name="TextBox 66">
              <a:extLst>
                <a:ext uri="{FF2B5EF4-FFF2-40B4-BE49-F238E27FC236}">
                  <a16:creationId xmlns:a16="http://schemas.microsoft.com/office/drawing/2014/main" id="{69D84A5F-CA2B-04E5-987A-0BBAA0F82DE6}"/>
                </a:ext>
              </a:extLst>
            </p:cNvPr>
            <p:cNvSpPr txBox="1"/>
            <p:nvPr/>
          </p:nvSpPr>
          <p:spPr bwMode="auto">
            <a:xfrm>
              <a:off x="863471" y="5474826"/>
              <a:ext cx="30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8" name="TextBox 67">
              <a:extLst>
                <a:ext uri="{FF2B5EF4-FFF2-40B4-BE49-F238E27FC236}">
                  <a16:creationId xmlns:a16="http://schemas.microsoft.com/office/drawing/2014/main" id="{46A8CD2D-497A-B2A0-9F55-42D0F9966AB9}"/>
                </a:ext>
              </a:extLst>
            </p:cNvPr>
            <p:cNvSpPr txBox="1"/>
            <p:nvPr/>
          </p:nvSpPr>
          <p:spPr bwMode="auto">
            <a:xfrm>
              <a:off x="1199138" y="5474826"/>
              <a:ext cx="30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69" name="TextBox 68">
              <a:extLst>
                <a:ext uri="{FF2B5EF4-FFF2-40B4-BE49-F238E27FC236}">
                  <a16:creationId xmlns:a16="http://schemas.microsoft.com/office/drawing/2014/main" id="{55504D93-3801-7897-478D-8DC99601B1B9}"/>
                </a:ext>
              </a:extLst>
            </p:cNvPr>
            <p:cNvSpPr txBox="1"/>
            <p:nvPr/>
          </p:nvSpPr>
          <p:spPr bwMode="auto">
            <a:xfrm>
              <a:off x="1537118" y="5474826"/>
              <a:ext cx="30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0" name="TextBox 69">
              <a:extLst>
                <a:ext uri="{FF2B5EF4-FFF2-40B4-BE49-F238E27FC236}">
                  <a16:creationId xmlns:a16="http://schemas.microsoft.com/office/drawing/2014/main" id="{3EC58971-A95C-D9A6-12BB-4A34E4FCBDFD}"/>
                </a:ext>
              </a:extLst>
            </p:cNvPr>
            <p:cNvSpPr txBox="1"/>
            <p:nvPr/>
          </p:nvSpPr>
          <p:spPr bwMode="auto">
            <a:xfrm>
              <a:off x="1877414" y="5474826"/>
              <a:ext cx="30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71" name="TextBox 70">
              <a:extLst>
                <a:ext uri="{FF2B5EF4-FFF2-40B4-BE49-F238E27FC236}">
                  <a16:creationId xmlns:a16="http://schemas.microsoft.com/office/drawing/2014/main" id="{E72851E3-2A69-C25C-536F-B7DD44F0DA12}"/>
                </a:ext>
              </a:extLst>
            </p:cNvPr>
            <p:cNvSpPr txBox="1"/>
            <p:nvPr/>
          </p:nvSpPr>
          <p:spPr bwMode="auto">
            <a:xfrm>
              <a:off x="2129741"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72" name="TextBox 71">
              <a:extLst>
                <a:ext uri="{FF2B5EF4-FFF2-40B4-BE49-F238E27FC236}">
                  <a16:creationId xmlns:a16="http://schemas.microsoft.com/office/drawing/2014/main" id="{3CDBAAC7-F546-3C7E-5472-C61CD64AC74D}"/>
                </a:ext>
              </a:extLst>
            </p:cNvPr>
            <p:cNvSpPr txBox="1"/>
            <p:nvPr/>
          </p:nvSpPr>
          <p:spPr bwMode="auto">
            <a:xfrm>
              <a:off x="2486241"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73" name="TextBox 72">
              <a:extLst>
                <a:ext uri="{FF2B5EF4-FFF2-40B4-BE49-F238E27FC236}">
                  <a16:creationId xmlns:a16="http://schemas.microsoft.com/office/drawing/2014/main" id="{33606636-4D71-51BB-48F8-8FFE5208CEAC}"/>
                </a:ext>
              </a:extLst>
            </p:cNvPr>
            <p:cNvSpPr txBox="1"/>
            <p:nvPr/>
          </p:nvSpPr>
          <p:spPr bwMode="auto">
            <a:xfrm>
              <a:off x="2808018"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807018CF-5F7B-C3B6-BF15-02B1C306A901}"/>
                </a:ext>
              </a:extLst>
            </p:cNvPr>
            <p:cNvSpPr txBox="1"/>
            <p:nvPr/>
          </p:nvSpPr>
          <p:spPr bwMode="auto">
            <a:xfrm>
              <a:off x="3145999"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75" name="TextBox 74">
              <a:extLst>
                <a:ext uri="{FF2B5EF4-FFF2-40B4-BE49-F238E27FC236}">
                  <a16:creationId xmlns:a16="http://schemas.microsoft.com/office/drawing/2014/main" id="{203D9C19-71C2-4932-EA25-6B7FD5D8BF4E}"/>
                </a:ext>
              </a:extLst>
            </p:cNvPr>
            <p:cNvSpPr txBox="1"/>
            <p:nvPr/>
          </p:nvSpPr>
          <p:spPr bwMode="auto">
            <a:xfrm>
              <a:off x="3472405"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76" name="TextBox 75">
              <a:extLst>
                <a:ext uri="{FF2B5EF4-FFF2-40B4-BE49-F238E27FC236}">
                  <a16:creationId xmlns:a16="http://schemas.microsoft.com/office/drawing/2014/main" id="{EA604D3A-D5EB-4D8C-81D7-F768AA2C7939}"/>
                </a:ext>
              </a:extLst>
            </p:cNvPr>
            <p:cNvSpPr txBox="1"/>
            <p:nvPr/>
          </p:nvSpPr>
          <p:spPr bwMode="auto">
            <a:xfrm>
              <a:off x="3794181"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77" name="TextBox 76">
              <a:extLst>
                <a:ext uri="{FF2B5EF4-FFF2-40B4-BE49-F238E27FC236}">
                  <a16:creationId xmlns:a16="http://schemas.microsoft.com/office/drawing/2014/main" id="{9CC3C653-3AFF-74C0-313C-50C38FCE8FA0}"/>
                </a:ext>
              </a:extLst>
            </p:cNvPr>
            <p:cNvSpPr txBox="1"/>
            <p:nvPr/>
          </p:nvSpPr>
          <p:spPr bwMode="auto">
            <a:xfrm>
              <a:off x="4143736"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8" name="TextBox 77">
              <a:extLst>
                <a:ext uri="{FF2B5EF4-FFF2-40B4-BE49-F238E27FC236}">
                  <a16:creationId xmlns:a16="http://schemas.microsoft.com/office/drawing/2014/main" id="{D954EC33-E32B-4969-6BD6-03B47F2C9629}"/>
                </a:ext>
              </a:extLst>
            </p:cNvPr>
            <p:cNvSpPr txBox="1"/>
            <p:nvPr/>
          </p:nvSpPr>
          <p:spPr bwMode="auto">
            <a:xfrm>
              <a:off x="4458568"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79" name="TextBox 78">
              <a:extLst>
                <a:ext uri="{FF2B5EF4-FFF2-40B4-BE49-F238E27FC236}">
                  <a16:creationId xmlns:a16="http://schemas.microsoft.com/office/drawing/2014/main" id="{CAF111C3-5E19-AC46-FA05-E849C53479E8}"/>
                </a:ext>
              </a:extLst>
            </p:cNvPr>
            <p:cNvSpPr txBox="1"/>
            <p:nvPr/>
          </p:nvSpPr>
          <p:spPr bwMode="auto">
            <a:xfrm>
              <a:off x="4808123"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80" name="TextBox 79">
              <a:extLst>
                <a:ext uri="{FF2B5EF4-FFF2-40B4-BE49-F238E27FC236}">
                  <a16:creationId xmlns:a16="http://schemas.microsoft.com/office/drawing/2014/main" id="{AA6217B2-48A8-5FB6-4FFE-87D0152FF5E6}"/>
                </a:ext>
              </a:extLst>
            </p:cNvPr>
            <p:cNvSpPr txBox="1"/>
            <p:nvPr/>
          </p:nvSpPr>
          <p:spPr bwMode="auto">
            <a:xfrm>
              <a:off x="5139159"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81" name="TextBox 80">
              <a:extLst>
                <a:ext uri="{FF2B5EF4-FFF2-40B4-BE49-F238E27FC236}">
                  <a16:creationId xmlns:a16="http://schemas.microsoft.com/office/drawing/2014/main" id="{7EA6E394-BA34-5C6D-693F-5FC9ECC6780A}"/>
                </a:ext>
              </a:extLst>
            </p:cNvPr>
            <p:cNvSpPr txBox="1"/>
            <p:nvPr/>
          </p:nvSpPr>
          <p:spPr bwMode="auto">
            <a:xfrm>
              <a:off x="5467880"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82" name="TextBox 81">
              <a:extLst>
                <a:ext uri="{FF2B5EF4-FFF2-40B4-BE49-F238E27FC236}">
                  <a16:creationId xmlns:a16="http://schemas.microsoft.com/office/drawing/2014/main" id="{690D0A11-5A6B-32AB-D5B4-4C777917BE76}"/>
                </a:ext>
              </a:extLst>
            </p:cNvPr>
            <p:cNvSpPr txBox="1"/>
            <p:nvPr/>
          </p:nvSpPr>
          <p:spPr bwMode="auto">
            <a:xfrm>
              <a:off x="5803546"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83" name="TextBox 82">
              <a:extLst>
                <a:ext uri="{FF2B5EF4-FFF2-40B4-BE49-F238E27FC236}">
                  <a16:creationId xmlns:a16="http://schemas.microsoft.com/office/drawing/2014/main" id="{35D083D0-604A-A224-EB18-CD2513917AEB}"/>
                </a:ext>
              </a:extLst>
            </p:cNvPr>
            <p:cNvSpPr txBox="1"/>
            <p:nvPr/>
          </p:nvSpPr>
          <p:spPr bwMode="auto">
            <a:xfrm>
              <a:off x="6146157" y="5474826"/>
              <a:ext cx="458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84" name="TextBox 83">
              <a:extLst>
                <a:ext uri="{FF2B5EF4-FFF2-40B4-BE49-F238E27FC236}">
                  <a16:creationId xmlns:a16="http://schemas.microsoft.com/office/drawing/2014/main" id="{4F18E8DA-DA30-74A9-C488-F1CBB1886C68}"/>
                </a:ext>
              </a:extLst>
            </p:cNvPr>
            <p:cNvSpPr txBox="1"/>
            <p:nvPr/>
          </p:nvSpPr>
          <p:spPr bwMode="auto">
            <a:xfrm>
              <a:off x="6470248" y="5474826"/>
              <a:ext cx="458357" cy="3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85" name="Freeform: Shape 84">
              <a:extLst>
                <a:ext uri="{FF2B5EF4-FFF2-40B4-BE49-F238E27FC236}">
                  <a16:creationId xmlns:a16="http://schemas.microsoft.com/office/drawing/2014/main" id="{7DE4A6E4-C898-8EC8-F44B-0EAADB413510}"/>
                </a:ext>
              </a:extLst>
            </p:cNvPr>
            <p:cNvSpPr/>
            <p:nvPr/>
          </p:nvSpPr>
          <p:spPr bwMode="auto">
            <a:xfrm>
              <a:off x="1028487" y="2092710"/>
              <a:ext cx="5300796" cy="209467"/>
            </a:xfrm>
            <a:custGeom>
              <a:avLst/>
              <a:gdLst>
                <a:gd name="connsiteX0" fmla="*/ 5300796 w 5300796"/>
                <a:gd name="connsiteY0" fmla="*/ 209467 h 209467"/>
                <a:gd name="connsiteX1" fmla="*/ 4059459 w 5300796"/>
                <a:gd name="connsiteY1" fmla="*/ 209467 h 209467"/>
                <a:gd name="connsiteX2" fmla="*/ 4069676 w 5300796"/>
                <a:gd name="connsiteY2" fmla="*/ 199250 h 209467"/>
                <a:gd name="connsiteX3" fmla="*/ 3919830 w 5300796"/>
                <a:gd name="connsiteY3" fmla="*/ 199250 h 209467"/>
                <a:gd name="connsiteX4" fmla="*/ 3919830 w 5300796"/>
                <a:gd name="connsiteY4" fmla="*/ 165194 h 209467"/>
                <a:gd name="connsiteX5" fmla="*/ 3877260 w 5300796"/>
                <a:gd name="connsiteY5" fmla="*/ 165194 h 209467"/>
                <a:gd name="connsiteX6" fmla="*/ 3877260 w 5300796"/>
                <a:gd name="connsiteY6" fmla="*/ 156680 h 209467"/>
                <a:gd name="connsiteX7" fmla="*/ 3325555 w 5300796"/>
                <a:gd name="connsiteY7" fmla="*/ 156680 h 209467"/>
                <a:gd name="connsiteX8" fmla="*/ 3325555 w 5300796"/>
                <a:gd name="connsiteY8" fmla="*/ 151572 h 209467"/>
                <a:gd name="connsiteX9" fmla="*/ 3049703 w 5300796"/>
                <a:gd name="connsiteY9" fmla="*/ 151572 h 209467"/>
                <a:gd name="connsiteX10" fmla="*/ 3049703 w 5300796"/>
                <a:gd name="connsiteY10" fmla="*/ 139652 h 209467"/>
                <a:gd name="connsiteX11" fmla="*/ 2729578 w 5300796"/>
                <a:gd name="connsiteY11" fmla="*/ 139652 h 209467"/>
                <a:gd name="connsiteX12" fmla="*/ 2729578 w 5300796"/>
                <a:gd name="connsiteY12" fmla="*/ 122624 h 209467"/>
                <a:gd name="connsiteX13" fmla="*/ 2480970 w 5300796"/>
                <a:gd name="connsiteY13" fmla="*/ 122624 h 209467"/>
                <a:gd name="connsiteX14" fmla="*/ 2480970 w 5300796"/>
                <a:gd name="connsiteY14" fmla="*/ 110705 h 209467"/>
                <a:gd name="connsiteX15" fmla="*/ 2366883 w 5300796"/>
                <a:gd name="connsiteY15" fmla="*/ 110705 h 209467"/>
                <a:gd name="connsiteX16" fmla="*/ 2366883 w 5300796"/>
                <a:gd name="connsiteY16" fmla="*/ 110705 h 209467"/>
                <a:gd name="connsiteX17" fmla="*/ 2119978 w 5300796"/>
                <a:gd name="connsiteY17" fmla="*/ 110705 h 209467"/>
                <a:gd name="connsiteX18" fmla="*/ 2119978 w 5300796"/>
                <a:gd name="connsiteY18" fmla="*/ 95379 h 209467"/>
                <a:gd name="connsiteX19" fmla="*/ 1798150 w 5300796"/>
                <a:gd name="connsiteY19" fmla="*/ 95379 h 209467"/>
                <a:gd name="connsiteX20" fmla="*/ 1791339 w 5300796"/>
                <a:gd name="connsiteY20" fmla="*/ 88568 h 209467"/>
                <a:gd name="connsiteX21" fmla="*/ 1684063 w 5300796"/>
                <a:gd name="connsiteY21" fmla="*/ 88568 h 209467"/>
                <a:gd name="connsiteX22" fmla="*/ 1684063 w 5300796"/>
                <a:gd name="connsiteY22" fmla="*/ 71540 h 209467"/>
                <a:gd name="connsiteX23" fmla="*/ 1372452 w 5300796"/>
                <a:gd name="connsiteY23" fmla="*/ 71540 h 209467"/>
                <a:gd name="connsiteX24" fmla="*/ 1372452 w 5300796"/>
                <a:gd name="connsiteY24" fmla="*/ 66432 h 209467"/>
                <a:gd name="connsiteX25" fmla="*/ 1236228 w 5300796"/>
                <a:gd name="connsiteY25" fmla="*/ 66432 h 209467"/>
                <a:gd name="connsiteX26" fmla="*/ 1236228 w 5300796"/>
                <a:gd name="connsiteY26" fmla="*/ 49404 h 209467"/>
                <a:gd name="connsiteX27" fmla="*/ 1088085 w 5300796"/>
                <a:gd name="connsiteY27" fmla="*/ 49404 h 209467"/>
                <a:gd name="connsiteX28" fmla="*/ 1088085 w 5300796"/>
                <a:gd name="connsiteY28" fmla="*/ 35782 h 209467"/>
                <a:gd name="connsiteX29" fmla="*/ 900778 w 5300796"/>
                <a:gd name="connsiteY29" fmla="*/ 35782 h 209467"/>
                <a:gd name="connsiteX30" fmla="*/ 900778 w 5300796"/>
                <a:gd name="connsiteY30" fmla="*/ 28970 h 209467"/>
                <a:gd name="connsiteX31" fmla="*/ 820747 w 5300796"/>
                <a:gd name="connsiteY31" fmla="*/ 28970 h 209467"/>
                <a:gd name="connsiteX32" fmla="*/ 815638 w 5300796"/>
                <a:gd name="connsiteY32" fmla="*/ 23861 h 209467"/>
                <a:gd name="connsiteX33" fmla="*/ 808827 w 5300796"/>
                <a:gd name="connsiteY33" fmla="*/ 23 h 209467"/>
                <a:gd name="connsiteX34" fmla="*/ 0 w 5300796"/>
                <a:gd name="connsiteY34" fmla="*/ 23 h 20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300796" h="209467">
                  <a:moveTo>
                    <a:pt x="5300796" y="209467"/>
                  </a:moveTo>
                  <a:lnTo>
                    <a:pt x="4059459" y="209467"/>
                  </a:lnTo>
                  <a:lnTo>
                    <a:pt x="4069676" y="199250"/>
                  </a:lnTo>
                  <a:lnTo>
                    <a:pt x="3919830" y="199250"/>
                  </a:lnTo>
                  <a:lnTo>
                    <a:pt x="3919830" y="165194"/>
                  </a:lnTo>
                  <a:lnTo>
                    <a:pt x="3877260" y="165194"/>
                  </a:lnTo>
                  <a:lnTo>
                    <a:pt x="3877260" y="156680"/>
                  </a:lnTo>
                  <a:lnTo>
                    <a:pt x="3325555" y="156680"/>
                  </a:lnTo>
                  <a:lnTo>
                    <a:pt x="3325555" y="151572"/>
                  </a:lnTo>
                  <a:lnTo>
                    <a:pt x="3049703" y="151572"/>
                  </a:lnTo>
                  <a:lnTo>
                    <a:pt x="3049703" y="139652"/>
                  </a:lnTo>
                  <a:lnTo>
                    <a:pt x="2729578" y="139652"/>
                  </a:lnTo>
                  <a:lnTo>
                    <a:pt x="2729578" y="122624"/>
                  </a:lnTo>
                  <a:lnTo>
                    <a:pt x="2480970" y="122624"/>
                  </a:lnTo>
                  <a:lnTo>
                    <a:pt x="2480970" y="110705"/>
                  </a:lnTo>
                  <a:lnTo>
                    <a:pt x="2366883" y="110705"/>
                  </a:lnTo>
                  <a:lnTo>
                    <a:pt x="2366883" y="110705"/>
                  </a:lnTo>
                  <a:lnTo>
                    <a:pt x="2119978" y="110705"/>
                  </a:lnTo>
                  <a:lnTo>
                    <a:pt x="2119978" y="95379"/>
                  </a:lnTo>
                  <a:lnTo>
                    <a:pt x="1798150" y="95379"/>
                  </a:lnTo>
                  <a:lnTo>
                    <a:pt x="1791339" y="88568"/>
                  </a:lnTo>
                  <a:lnTo>
                    <a:pt x="1684063" y="88568"/>
                  </a:lnTo>
                  <a:lnTo>
                    <a:pt x="1684063" y="71540"/>
                  </a:lnTo>
                  <a:lnTo>
                    <a:pt x="1372452" y="71540"/>
                  </a:lnTo>
                  <a:lnTo>
                    <a:pt x="1372452" y="66432"/>
                  </a:lnTo>
                  <a:lnTo>
                    <a:pt x="1236228" y="66432"/>
                  </a:lnTo>
                  <a:lnTo>
                    <a:pt x="1236228" y="49404"/>
                  </a:lnTo>
                  <a:lnTo>
                    <a:pt x="1088085" y="49404"/>
                  </a:lnTo>
                  <a:lnTo>
                    <a:pt x="1088085" y="35782"/>
                  </a:lnTo>
                  <a:lnTo>
                    <a:pt x="900778" y="35782"/>
                  </a:lnTo>
                  <a:lnTo>
                    <a:pt x="900778" y="28970"/>
                  </a:lnTo>
                  <a:lnTo>
                    <a:pt x="820747" y="28970"/>
                  </a:lnTo>
                  <a:lnTo>
                    <a:pt x="815638" y="23861"/>
                  </a:lnTo>
                  <a:cubicBezTo>
                    <a:pt x="813814" y="-1675"/>
                    <a:pt x="821901" y="23"/>
                    <a:pt x="808827" y="23"/>
                  </a:cubicBezTo>
                  <a:lnTo>
                    <a:pt x="0" y="23"/>
                  </a:lnTo>
                </a:path>
              </a:pathLst>
            </a:custGeom>
            <a:noFill/>
            <a:ln w="28575">
              <a:solidFill>
                <a:schemeClr val="accent1"/>
              </a:solidFill>
              <a:miter lim="800000"/>
              <a:headEnd/>
              <a:tailEnd/>
            </a:ln>
          </p:spPr>
          <p:txBody>
            <a:bodyPr rtlCol="0" anchor="ctr"/>
            <a:lstStyle/>
            <a:p>
              <a:pPr algn="ctr"/>
              <a:endParaRPr lang="en-US"/>
            </a:p>
          </p:txBody>
        </p:sp>
        <p:grpSp>
          <p:nvGrpSpPr>
            <p:cNvPr id="197" name="Group 196">
              <a:extLst>
                <a:ext uri="{FF2B5EF4-FFF2-40B4-BE49-F238E27FC236}">
                  <a16:creationId xmlns:a16="http://schemas.microsoft.com/office/drawing/2014/main" id="{1C75BA7A-AD33-7455-5543-F7D5F2E9330D}"/>
                </a:ext>
              </a:extLst>
            </p:cNvPr>
            <p:cNvGrpSpPr/>
            <p:nvPr/>
          </p:nvGrpSpPr>
          <p:grpSpPr>
            <a:xfrm>
              <a:off x="1318647" y="2035445"/>
              <a:ext cx="5009828" cy="263471"/>
              <a:chOff x="1318647" y="2035445"/>
              <a:chExt cx="5009828" cy="263471"/>
            </a:xfrm>
          </p:grpSpPr>
          <p:grpSp>
            <p:nvGrpSpPr>
              <p:cNvPr id="196" name="Group 195">
                <a:extLst>
                  <a:ext uri="{FF2B5EF4-FFF2-40B4-BE49-F238E27FC236}">
                    <a16:creationId xmlns:a16="http://schemas.microsoft.com/office/drawing/2014/main" id="{6257BE15-B8EA-1A4E-0817-4D2BD42E6A6D}"/>
                  </a:ext>
                </a:extLst>
              </p:cNvPr>
              <p:cNvGrpSpPr/>
              <p:nvPr/>
            </p:nvGrpSpPr>
            <p:grpSpPr>
              <a:xfrm>
                <a:off x="4285283" y="2173638"/>
                <a:ext cx="2043192" cy="125278"/>
                <a:chOff x="4285283" y="2173638"/>
                <a:chExt cx="2043192" cy="125278"/>
              </a:xfrm>
            </p:grpSpPr>
            <p:cxnSp>
              <p:nvCxnSpPr>
                <p:cNvPr id="87" name="Straight Connector 86">
                  <a:extLst>
                    <a:ext uri="{FF2B5EF4-FFF2-40B4-BE49-F238E27FC236}">
                      <a16:creationId xmlns:a16="http://schemas.microsoft.com/office/drawing/2014/main" id="{0668240C-A54A-E228-CAB3-249615CE8947}"/>
                    </a:ext>
                  </a:extLst>
                </p:cNvPr>
                <p:cNvCxnSpPr/>
                <p:nvPr/>
              </p:nvCxnSpPr>
              <p:spPr bwMode="auto">
                <a:xfrm>
                  <a:off x="6328475"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518E38C-9407-2E0D-ADF2-1B9D81917165}"/>
                    </a:ext>
                  </a:extLst>
                </p:cNvPr>
                <p:cNvCxnSpPr/>
                <p:nvPr/>
              </p:nvCxnSpPr>
              <p:spPr bwMode="auto">
                <a:xfrm>
                  <a:off x="6221278"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01B0DE4-B638-30CD-FF5A-F30A136C80D4}"/>
                    </a:ext>
                  </a:extLst>
                </p:cNvPr>
                <p:cNvCxnSpPr/>
                <p:nvPr/>
              </p:nvCxnSpPr>
              <p:spPr bwMode="auto">
                <a:xfrm>
                  <a:off x="6205780"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E90BAC9-D1CD-5BD9-8071-D4B342724835}"/>
                    </a:ext>
                  </a:extLst>
                </p:cNvPr>
                <p:cNvCxnSpPr/>
                <p:nvPr/>
              </p:nvCxnSpPr>
              <p:spPr bwMode="auto">
                <a:xfrm>
                  <a:off x="6187698"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3EB6CD1-D888-F2F1-BACC-08482EE9FECC}"/>
                    </a:ext>
                  </a:extLst>
                </p:cNvPr>
                <p:cNvCxnSpPr/>
                <p:nvPr/>
              </p:nvCxnSpPr>
              <p:spPr bwMode="auto">
                <a:xfrm>
                  <a:off x="6121830"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7C9E50C-C9C5-979C-293D-3985261F5C47}"/>
                    </a:ext>
                  </a:extLst>
                </p:cNvPr>
                <p:cNvCxnSpPr/>
                <p:nvPr/>
              </p:nvCxnSpPr>
              <p:spPr bwMode="auto">
                <a:xfrm>
                  <a:off x="6080502"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5AB948D-A149-6AD1-18AD-C2FFF50D73E6}"/>
                    </a:ext>
                  </a:extLst>
                </p:cNvPr>
                <p:cNvCxnSpPr/>
                <p:nvPr/>
              </p:nvCxnSpPr>
              <p:spPr bwMode="auto">
                <a:xfrm>
                  <a:off x="6061129"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E1A68F7-2E9B-7F32-7492-6331C562AAED}"/>
                    </a:ext>
                  </a:extLst>
                </p:cNvPr>
                <p:cNvCxnSpPr/>
                <p:nvPr/>
              </p:nvCxnSpPr>
              <p:spPr bwMode="auto">
                <a:xfrm>
                  <a:off x="6041756"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8FAACC86-9551-F6C7-6DA3-91ED1E5A180F}"/>
                    </a:ext>
                  </a:extLst>
                </p:cNvPr>
                <p:cNvCxnSpPr/>
                <p:nvPr/>
              </p:nvCxnSpPr>
              <p:spPr bwMode="auto">
                <a:xfrm>
                  <a:off x="6035298"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219C871-E7E3-BF68-D2F9-865224DAB0C9}"/>
                    </a:ext>
                  </a:extLst>
                </p:cNvPr>
                <p:cNvCxnSpPr/>
                <p:nvPr/>
              </p:nvCxnSpPr>
              <p:spPr bwMode="auto">
                <a:xfrm>
                  <a:off x="6022383"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311DC63-6B43-5F7C-C2B5-DBAECF750DB1}"/>
                    </a:ext>
                  </a:extLst>
                </p:cNvPr>
                <p:cNvCxnSpPr/>
                <p:nvPr/>
              </p:nvCxnSpPr>
              <p:spPr bwMode="auto">
                <a:xfrm>
                  <a:off x="6004302"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3601B7D-1DF4-5D45-C686-8BCDB6AB27B8}"/>
                    </a:ext>
                  </a:extLst>
                </p:cNvPr>
                <p:cNvCxnSpPr/>
                <p:nvPr/>
              </p:nvCxnSpPr>
              <p:spPr bwMode="auto">
                <a:xfrm>
                  <a:off x="5987512"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EC98A9F-657F-1820-4B52-E8140F851F3F}"/>
                    </a:ext>
                  </a:extLst>
                </p:cNvPr>
                <p:cNvCxnSpPr/>
                <p:nvPr/>
              </p:nvCxnSpPr>
              <p:spPr bwMode="auto">
                <a:xfrm>
                  <a:off x="5956515"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E225957-9239-1A64-E8FD-1B945ECA7210}"/>
                    </a:ext>
                  </a:extLst>
                </p:cNvPr>
                <p:cNvCxnSpPr/>
                <p:nvPr/>
              </p:nvCxnSpPr>
              <p:spPr bwMode="auto">
                <a:xfrm>
                  <a:off x="5922935"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C2B2706-1F62-00CF-E559-7CA6FA511F82}"/>
                    </a:ext>
                  </a:extLst>
                </p:cNvPr>
                <p:cNvCxnSpPr/>
                <p:nvPr/>
              </p:nvCxnSpPr>
              <p:spPr bwMode="auto">
                <a:xfrm>
                  <a:off x="5939725"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582FE2C-A2A2-D4F7-AE6B-BC5456F1F1C9}"/>
                    </a:ext>
                  </a:extLst>
                </p:cNvPr>
                <p:cNvCxnSpPr/>
                <p:nvPr/>
              </p:nvCxnSpPr>
              <p:spPr bwMode="auto">
                <a:xfrm>
                  <a:off x="5893230"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7C07A3A-FC89-B555-AD78-6DE123ED5A28}"/>
                    </a:ext>
                  </a:extLst>
                </p:cNvPr>
                <p:cNvCxnSpPr/>
                <p:nvPr/>
              </p:nvCxnSpPr>
              <p:spPr bwMode="auto">
                <a:xfrm>
                  <a:off x="5902271"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734524A-67E6-2380-4471-597863101636}"/>
                    </a:ext>
                  </a:extLst>
                </p:cNvPr>
                <p:cNvCxnSpPr/>
                <p:nvPr/>
              </p:nvCxnSpPr>
              <p:spPr bwMode="auto">
                <a:xfrm>
                  <a:off x="5882898"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CDF090E-A1BA-18F2-87E4-5C1E2091C59D}"/>
                    </a:ext>
                  </a:extLst>
                </p:cNvPr>
                <p:cNvCxnSpPr/>
                <p:nvPr/>
              </p:nvCxnSpPr>
              <p:spPr bwMode="auto">
                <a:xfrm>
                  <a:off x="5846736"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515D98E-AF28-3ADA-1C37-55E62D7817CE}"/>
                    </a:ext>
                  </a:extLst>
                </p:cNvPr>
                <p:cNvCxnSpPr/>
                <p:nvPr/>
              </p:nvCxnSpPr>
              <p:spPr bwMode="auto">
                <a:xfrm>
                  <a:off x="5815739"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196DAD0-4794-0529-39FF-93CB0E8A9840}"/>
                    </a:ext>
                  </a:extLst>
                </p:cNvPr>
                <p:cNvCxnSpPr/>
                <p:nvPr/>
              </p:nvCxnSpPr>
              <p:spPr bwMode="auto">
                <a:xfrm>
                  <a:off x="5819614"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AD8EDC0-2085-2EE3-ACE7-DB6E4B800617}"/>
                    </a:ext>
                  </a:extLst>
                </p:cNvPr>
                <p:cNvCxnSpPr/>
                <p:nvPr/>
              </p:nvCxnSpPr>
              <p:spPr bwMode="auto">
                <a:xfrm>
                  <a:off x="5788617"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CC3009C-62D0-385B-A9BD-A088CF5C5A51}"/>
                    </a:ext>
                  </a:extLst>
                </p:cNvPr>
                <p:cNvCxnSpPr/>
                <p:nvPr/>
              </p:nvCxnSpPr>
              <p:spPr bwMode="auto">
                <a:xfrm>
                  <a:off x="5770535"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1E6ADD3-5280-94CE-8CCD-67CCC2905D91}"/>
                    </a:ext>
                  </a:extLst>
                </p:cNvPr>
                <p:cNvCxnSpPr/>
                <p:nvPr/>
              </p:nvCxnSpPr>
              <p:spPr bwMode="auto">
                <a:xfrm>
                  <a:off x="5747288"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93C4EFD-ADB2-530C-6B36-559FAF6F7222}"/>
                    </a:ext>
                  </a:extLst>
                </p:cNvPr>
                <p:cNvCxnSpPr/>
                <p:nvPr/>
              </p:nvCxnSpPr>
              <p:spPr bwMode="auto">
                <a:xfrm>
                  <a:off x="5725332"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BA6F1E5-04BB-8370-97D1-00E26C6F91BC}"/>
                    </a:ext>
                  </a:extLst>
                </p:cNvPr>
                <p:cNvCxnSpPr/>
                <p:nvPr/>
              </p:nvCxnSpPr>
              <p:spPr bwMode="auto">
                <a:xfrm>
                  <a:off x="5712417"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EE2574A-89B3-2C21-C7D6-46DCE373EF20}"/>
                    </a:ext>
                  </a:extLst>
                </p:cNvPr>
                <p:cNvCxnSpPr/>
                <p:nvPr/>
              </p:nvCxnSpPr>
              <p:spPr bwMode="auto">
                <a:xfrm>
                  <a:off x="5685295"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E73ECA7-5153-8D44-80ED-81A6C3CE7E7B}"/>
                    </a:ext>
                  </a:extLst>
                </p:cNvPr>
                <p:cNvCxnSpPr/>
                <p:nvPr/>
              </p:nvCxnSpPr>
              <p:spPr bwMode="auto">
                <a:xfrm>
                  <a:off x="5650423"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9EE6581-3DB4-C723-28B6-1B44E9F6D2FB}"/>
                    </a:ext>
                  </a:extLst>
                </p:cNvPr>
                <p:cNvCxnSpPr/>
                <p:nvPr/>
              </p:nvCxnSpPr>
              <p:spPr bwMode="auto">
                <a:xfrm>
                  <a:off x="5667213"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77A95E6-E742-9E93-1A7B-2647C2E10C4E}"/>
                    </a:ext>
                  </a:extLst>
                </p:cNvPr>
                <p:cNvCxnSpPr/>
                <p:nvPr/>
              </p:nvCxnSpPr>
              <p:spPr bwMode="auto">
                <a:xfrm>
                  <a:off x="5623301"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1F9BBA1-2736-9E3A-FA72-AEEA398B0F33}"/>
                    </a:ext>
                  </a:extLst>
                </p:cNvPr>
                <p:cNvCxnSpPr/>
                <p:nvPr/>
              </p:nvCxnSpPr>
              <p:spPr bwMode="auto">
                <a:xfrm>
                  <a:off x="5605220"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BEA080E-A397-B8F1-AF71-F663DF2F7DD6}"/>
                    </a:ext>
                  </a:extLst>
                </p:cNvPr>
                <p:cNvCxnSpPr/>
                <p:nvPr/>
              </p:nvCxnSpPr>
              <p:spPr bwMode="auto">
                <a:xfrm>
                  <a:off x="5576807"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F7C87A5-0728-97B9-85B2-10FDDB307D75}"/>
                    </a:ext>
                  </a:extLst>
                </p:cNvPr>
                <p:cNvCxnSpPr/>
                <p:nvPr/>
              </p:nvCxnSpPr>
              <p:spPr bwMode="auto">
                <a:xfrm>
                  <a:off x="5554851"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9F4A630-3907-25CC-84A8-A9C68A5C55D8}"/>
                    </a:ext>
                  </a:extLst>
                </p:cNvPr>
                <p:cNvCxnSpPr/>
                <p:nvPr/>
              </p:nvCxnSpPr>
              <p:spPr bwMode="auto">
                <a:xfrm>
                  <a:off x="5531603"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9083386-5E64-CDD2-5B84-B8518EAAC036}"/>
                    </a:ext>
                  </a:extLst>
                </p:cNvPr>
                <p:cNvCxnSpPr/>
                <p:nvPr/>
              </p:nvCxnSpPr>
              <p:spPr bwMode="auto">
                <a:xfrm>
                  <a:off x="5518688"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F6022FF-E067-7F02-5D7A-9617F3545CB6}"/>
                    </a:ext>
                  </a:extLst>
                </p:cNvPr>
                <p:cNvCxnSpPr/>
                <p:nvPr/>
              </p:nvCxnSpPr>
              <p:spPr bwMode="auto">
                <a:xfrm>
                  <a:off x="5498023"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5E3C1D2-CDBB-97F9-6193-D06A0F1187AD}"/>
                    </a:ext>
                  </a:extLst>
                </p:cNvPr>
                <p:cNvCxnSpPr/>
                <p:nvPr/>
              </p:nvCxnSpPr>
              <p:spPr bwMode="auto">
                <a:xfrm>
                  <a:off x="5465735"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8AAAE49-E802-58E1-AE10-86745C7B2CF3}"/>
                    </a:ext>
                  </a:extLst>
                </p:cNvPr>
                <p:cNvCxnSpPr/>
                <p:nvPr/>
              </p:nvCxnSpPr>
              <p:spPr bwMode="auto">
                <a:xfrm>
                  <a:off x="5442488"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C97D71A-FDB3-A17B-7F0A-1860E8D4BD19}"/>
                    </a:ext>
                  </a:extLst>
                </p:cNvPr>
                <p:cNvCxnSpPr/>
                <p:nvPr/>
              </p:nvCxnSpPr>
              <p:spPr bwMode="auto">
                <a:xfrm>
                  <a:off x="5415366"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C8417F0-8CEF-E520-6D7C-512973B5C4B0}"/>
                    </a:ext>
                  </a:extLst>
                </p:cNvPr>
                <p:cNvCxnSpPr/>
                <p:nvPr/>
              </p:nvCxnSpPr>
              <p:spPr bwMode="auto">
                <a:xfrm>
                  <a:off x="5388245"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8F572B9-FFAA-192A-6B71-712A4AE1204A}"/>
                    </a:ext>
                  </a:extLst>
                </p:cNvPr>
                <p:cNvCxnSpPr/>
                <p:nvPr/>
              </p:nvCxnSpPr>
              <p:spPr bwMode="auto">
                <a:xfrm>
                  <a:off x="5362414"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80BA028-FB00-FD03-D98D-A78AB92A23A0}"/>
                    </a:ext>
                  </a:extLst>
                </p:cNvPr>
                <p:cNvCxnSpPr/>
                <p:nvPr/>
              </p:nvCxnSpPr>
              <p:spPr bwMode="auto">
                <a:xfrm>
                  <a:off x="5346915"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EEEAD1B-BA4F-B016-F99A-2DFC104BC5FF}"/>
                    </a:ext>
                  </a:extLst>
                </p:cNvPr>
                <p:cNvCxnSpPr/>
                <p:nvPr/>
              </p:nvCxnSpPr>
              <p:spPr bwMode="auto">
                <a:xfrm>
                  <a:off x="5341749"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A7A5E08-8D78-F818-D411-CE1918A22728}"/>
                    </a:ext>
                  </a:extLst>
                </p:cNvPr>
                <p:cNvCxnSpPr/>
                <p:nvPr/>
              </p:nvCxnSpPr>
              <p:spPr bwMode="auto">
                <a:xfrm>
                  <a:off x="5315918"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BB3DD54-2C47-F1D7-8628-78EE0D75C7A1}"/>
                    </a:ext>
                  </a:extLst>
                </p:cNvPr>
                <p:cNvCxnSpPr/>
                <p:nvPr/>
              </p:nvCxnSpPr>
              <p:spPr bwMode="auto">
                <a:xfrm>
                  <a:off x="5300419"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263A0DF-EBF9-7283-E08D-6E48F427EAF9}"/>
                    </a:ext>
                  </a:extLst>
                </p:cNvPr>
                <p:cNvCxnSpPr/>
                <p:nvPr/>
              </p:nvCxnSpPr>
              <p:spPr bwMode="auto">
                <a:xfrm>
                  <a:off x="5296544"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9ECB13A-5F5C-2B7D-E75C-535D96EA045F}"/>
                    </a:ext>
                  </a:extLst>
                </p:cNvPr>
                <p:cNvCxnSpPr/>
                <p:nvPr/>
              </p:nvCxnSpPr>
              <p:spPr bwMode="auto">
                <a:xfrm>
                  <a:off x="5291378"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29A1AFAC-F845-219F-92AD-FD04502E97BD}"/>
                    </a:ext>
                  </a:extLst>
                </p:cNvPr>
                <p:cNvCxnSpPr/>
                <p:nvPr/>
              </p:nvCxnSpPr>
              <p:spPr bwMode="auto">
                <a:xfrm>
                  <a:off x="5282337"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A53C8AF-46E3-51B7-DD0F-7004E52C7B54}"/>
                    </a:ext>
                  </a:extLst>
                </p:cNvPr>
                <p:cNvCxnSpPr/>
                <p:nvPr/>
              </p:nvCxnSpPr>
              <p:spPr bwMode="auto">
                <a:xfrm>
                  <a:off x="5264256"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921EFEA-4827-77F7-9317-77DA691FD3CA}"/>
                    </a:ext>
                  </a:extLst>
                </p:cNvPr>
                <p:cNvCxnSpPr/>
                <p:nvPr/>
              </p:nvCxnSpPr>
              <p:spPr bwMode="auto">
                <a:xfrm>
                  <a:off x="5244883"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E038468-50D6-9FF5-B2E7-1E10D25DD93B}"/>
                    </a:ext>
                  </a:extLst>
                </p:cNvPr>
                <p:cNvCxnSpPr/>
                <p:nvPr/>
              </p:nvCxnSpPr>
              <p:spPr bwMode="auto">
                <a:xfrm>
                  <a:off x="5233259" y="2227882"/>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A591F36-0DF1-B7EC-59CD-C2E71F3134F4}"/>
                    </a:ext>
                  </a:extLst>
                </p:cNvPr>
                <p:cNvCxnSpPr/>
                <p:nvPr/>
              </p:nvCxnSpPr>
              <p:spPr bwMode="auto">
                <a:xfrm>
                  <a:off x="5224218"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AD1C549-35EC-4FFC-EE27-7BE8A239B2BA}"/>
                    </a:ext>
                  </a:extLst>
                </p:cNvPr>
                <p:cNvCxnSpPr/>
                <p:nvPr/>
              </p:nvCxnSpPr>
              <p:spPr bwMode="auto">
                <a:xfrm>
                  <a:off x="5199679"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F65EF1E-96E8-E70C-9F2B-08D453F7540F}"/>
                    </a:ext>
                  </a:extLst>
                </p:cNvPr>
                <p:cNvCxnSpPr/>
                <p:nvPr/>
              </p:nvCxnSpPr>
              <p:spPr bwMode="auto">
                <a:xfrm>
                  <a:off x="5185472"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0BC4A33-74BF-8489-FD66-0506B964DA05}"/>
                    </a:ext>
                  </a:extLst>
                </p:cNvPr>
                <p:cNvCxnSpPr/>
                <p:nvPr/>
              </p:nvCxnSpPr>
              <p:spPr bwMode="auto">
                <a:xfrm>
                  <a:off x="5153184"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83B6446-5B97-AB54-BDF1-70F0798DAB90}"/>
                    </a:ext>
                  </a:extLst>
                </p:cNvPr>
                <p:cNvCxnSpPr/>
                <p:nvPr/>
              </p:nvCxnSpPr>
              <p:spPr bwMode="auto">
                <a:xfrm>
                  <a:off x="5136394"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D80F081-7D87-35AF-7C6B-8CFF8A6066A7}"/>
                    </a:ext>
                  </a:extLst>
                </p:cNvPr>
                <p:cNvCxnSpPr/>
                <p:nvPr/>
              </p:nvCxnSpPr>
              <p:spPr bwMode="auto">
                <a:xfrm>
                  <a:off x="5114438"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81DAD99-B1A5-45C8-B713-CB8ECEBD0940}"/>
                    </a:ext>
                  </a:extLst>
                </p:cNvPr>
                <p:cNvCxnSpPr/>
                <p:nvPr/>
              </p:nvCxnSpPr>
              <p:spPr bwMode="auto">
                <a:xfrm>
                  <a:off x="5104106" y="2227882"/>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1CD832F-76A8-5CC6-EF08-7773F6790578}"/>
                    </a:ext>
                  </a:extLst>
                </p:cNvPr>
                <p:cNvCxnSpPr/>
                <p:nvPr/>
              </p:nvCxnSpPr>
              <p:spPr bwMode="auto">
                <a:xfrm>
                  <a:off x="5071818" y="2208510"/>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A5C18A7-1DAC-49F6-CA06-39334E038799}"/>
                    </a:ext>
                  </a:extLst>
                </p:cNvPr>
                <p:cNvCxnSpPr/>
                <p:nvPr/>
              </p:nvCxnSpPr>
              <p:spPr bwMode="auto">
                <a:xfrm>
                  <a:off x="5057611" y="2208510"/>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AF6AFEF-10A7-0BA4-6DE6-2A149EC9121B}"/>
                    </a:ext>
                  </a:extLst>
                </p:cNvPr>
                <p:cNvCxnSpPr/>
                <p:nvPr/>
              </p:nvCxnSpPr>
              <p:spPr bwMode="auto">
                <a:xfrm>
                  <a:off x="5031781" y="2208510"/>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AEF5A75-2AC0-C934-0C7D-8C58928EA70C}"/>
                    </a:ext>
                  </a:extLst>
                </p:cNvPr>
                <p:cNvCxnSpPr/>
                <p:nvPr/>
              </p:nvCxnSpPr>
              <p:spPr bwMode="auto">
                <a:xfrm>
                  <a:off x="5005951" y="2208510"/>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25B18B3-5B09-8D2F-4DFB-FDF889E8DD18}"/>
                    </a:ext>
                  </a:extLst>
                </p:cNvPr>
                <p:cNvCxnSpPr/>
                <p:nvPr/>
              </p:nvCxnSpPr>
              <p:spPr bwMode="auto">
                <a:xfrm>
                  <a:off x="4987870" y="2208510"/>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B16FABC-03B0-3110-542F-2A4F95236DD1}"/>
                    </a:ext>
                  </a:extLst>
                </p:cNvPr>
                <p:cNvCxnSpPr/>
                <p:nvPr/>
              </p:nvCxnSpPr>
              <p:spPr bwMode="auto">
                <a:xfrm>
                  <a:off x="4955582" y="2208510"/>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E499FBA-FA11-7BD9-B29F-6727AFEB56B5}"/>
                    </a:ext>
                  </a:extLst>
                </p:cNvPr>
                <p:cNvCxnSpPr/>
                <p:nvPr/>
              </p:nvCxnSpPr>
              <p:spPr bwMode="auto">
                <a:xfrm>
                  <a:off x="4936209" y="2203344"/>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F4FBFF8-0425-2072-A8D5-7F8FE2641564}"/>
                    </a:ext>
                  </a:extLst>
                </p:cNvPr>
                <p:cNvCxnSpPr/>
                <p:nvPr/>
              </p:nvCxnSpPr>
              <p:spPr bwMode="auto">
                <a:xfrm>
                  <a:off x="4915545"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DCFB4CB-58C9-FCC6-4911-A2B0C6294068}"/>
                    </a:ext>
                  </a:extLst>
                </p:cNvPr>
                <p:cNvCxnSpPr/>
                <p:nvPr/>
              </p:nvCxnSpPr>
              <p:spPr bwMode="auto">
                <a:xfrm>
                  <a:off x="4889715"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0F419AB-A1FA-7052-EAB8-7D298485712B}"/>
                    </a:ext>
                  </a:extLst>
                </p:cNvPr>
                <p:cNvCxnSpPr/>
                <p:nvPr/>
              </p:nvCxnSpPr>
              <p:spPr bwMode="auto">
                <a:xfrm>
                  <a:off x="4858718"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4A4A64B-9FAB-A565-4E1C-1970090E4BC4}"/>
                    </a:ext>
                  </a:extLst>
                </p:cNvPr>
                <p:cNvCxnSpPr/>
                <p:nvPr/>
              </p:nvCxnSpPr>
              <p:spPr bwMode="auto">
                <a:xfrm>
                  <a:off x="4839345"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5CE0CB7-6C50-6C93-98C6-8696C599782F}"/>
                    </a:ext>
                  </a:extLst>
                </p:cNvPr>
                <p:cNvCxnSpPr/>
                <p:nvPr/>
              </p:nvCxnSpPr>
              <p:spPr bwMode="auto">
                <a:xfrm>
                  <a:off x="4818680"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99FB65D-6318-CDBD-7408-16194C72C34D}"/>
                    </a:ext>
                  </a:extLst>
                </p:cNvPr>
                <p:cNvCxnSpPr/>
                <p:nvPr/>
              </p:nvCxnSpPr>
              <p:spPr bwMode="auto">
                <a:xfrm>
                  <a:off x="4807057"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9A454A2-D180-E2AB-1BE5-5CE44BEF8332}"/>
                    </a:ext>
                  </a:extLst>
                </p:cNvPr>
                <p:cNvCxnSpPr/>
                <p:nvPr/>
              </p:nvCxnSpPr>
              <p:spPr bwMode="auto">
                <a:xfrm>
                  <a:off x="4794142"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E8BA643-5AA8-A7D3-3959-F992528E1CE0}"/>
                    </a:ext>
                  </a:extLst>
                </p:cNvPr>
                <p:cNvCxnSpPr/>
                <p:nvPr/>
              </p:nvCxnSpPr>
              <p:spPr bwMode="auto">
                <a:xfrm>
                  <a:off x="4765729"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88A497E-DFBC-30C0-5F39-818DBA7A44D2}"/>
                    </a:ext>
                  </a:extLst>
                </p:cNvPr>
                <p:cNvCxnSpPr/>
                <p:nvPr/>
              </p:nvCxnSpPr>
              <p:spPr bwMode="auto">
                <a:xfrm>
                  <a:off x="4736024"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4C41B84-46B8-EC4C-9A12-C93BE20758C4}"/>
                    </a:ext>
                  </a:extLst>
                </p:cNvPr>
                <p:cNvCxnSpPr/>
                <p:nvPr/>
              </p:nvCxnSpPr>
              <p:spPr bwMode="auto">
                <a:xfrm>
                  <a:off x="4707611"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9A69F97-0A12-DD63-84AB-D2F131452D8D}"/>
                    </a:ext>
                  </a:extLst>
                </p:cNvPr>
                <p:cNvCxnSpPr/>
                <p:nvPr/>
              </p:nvCxnSpPr>
              <p:spPr bwMode="auto">
                <a:xfrm>
                  <a:off x="4680489"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9116B60-A832-7107-2A47-8F5DFE6EAB08}"/>
                    </a:ext>
                  </a:extLst>
                </p:cNvPr>
                <p:cNvCxnSpPr/>
                <p:nvPr/>
              </p:nvCxnSpPr>
              <p:spPr bwMode="auto">
                <a:xfrm>
                  <a:off x="4646910"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1092E47-8357-EE91-1114-C8C93C07F6DE}"/>
                    </a:ext>
                  </a:extLst>
                </p:cNvPr>
                <p:cNvCxnSpPr/>
                <p:nvPr/>
              </p:nvCxnSpPr>
              <p:spPr bwMode="auto">
                <a:xfrm>
                  <a:off x="4621079"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8847F90-6028-07F0-239A-EF7041559C1D}"/>
                    </a:ext>
                  </a:extLst>
                </p:cNvPr>
                <p:cNvCxnSpPr/>
                <p:nvPr/>
              </p:nvCxnSpPr>
              <p:spPr bwMode="auto">
                <a:xfrm>
                  <a:off x="4659825"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23979380-FB51-EC8D-9A44-0940AC25AEFE}"/>
                    </a:ext>
                  </a:extLst>
                </p:cNvPr>
                <p:cNvCxnSpPr/>
                <p:nvPr/>
              </p:nvCxnSpPr>
              <p:spPr bwMode="auto">
                <a:xfrm>
                  <a:off x="4602998" y="2185263"/>
                  <a:ext cx="0" cy="71034"/>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4C0E863-3ED0-0E16-C3D7-0CA53CE573F8}"/>
                    </a:ext>
                  </a:extLst>
                </p:cNvPr>
                <p:cNvCxnSpPr/>
                <p:nvPr/>
              </p:nvCxnSpPr>
              <p:spPr bwMode="auto">
                <a:xfrm>
                  <a:off x="4578459" y="2185263"/>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1A5D773-6753-4A53-5E77-233C9280C396}"/>
                    </a:ext>
                  </a:extLst>
                </p:cNvPr>
                <p:cNvCxnSpPr/>
                <p:nvPr/>
              </p:nvCxnSpPr>
              <p:spPr bwMode="auto">
                <a:xfrm>
                  <a:off x="4551337" y="2185263"/>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1277381-1772-D834-27FD-A471A6478FA2}"/>
                    </a:ext>
                  </a:extLst>
                </p:cNvPr>
                <p:cNvCxnSpPr/>
                <p:nvPr/>
              </p:nvCxnSpPr>
              <p:spPr bwMode="auto">
                <a:xfrm>
                  <a:off x="4534547" y="2185263"/>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EF10A54-9073-0929-702D-127682734D03}"/>
                    </a:ext>
                  </a:extLst>
                </p:cNvPr>
                <p:cNvCxnSpPr/>
                <p:nvPr/>
              </p:nvCxnSpPr>
              <p:spPr bwMode="auto">
                <a:xfrm>
                  <a:off x="4541005" y="2185263"/>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CE5B11D-DE12-7287-CD43-4A1E5CC161FE}"/>
                    </a:ext>
                  </a:extLst>
                </p:cNvPr>
                <p:cNvCxnSpPr/>
                <p:nvPr/>
              </p:nvCxnSpPr>
              <p:spPr bwMode="auto">
                <a:xfrm>
                  <a:off x="4512592" y="2185263"/>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39A2F3D-D92B-5833-6440-AE3EB33250AD}"/>
                    </a:ext>
                  </a:extLst>
                </p:cNvPr>
                <p:cNvCxnSpPr/>
                <p:nvPr/>
              </p:nvCxnSpPr>
              <p:spPr bwMode="auto">
                <a:xfrm>
                  <a:off x="4520341" y="2185263"/>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9B57F3DD-548F-B326-8899-EA9FA9E7D6CD}"/>
                    </a:ext>
                  </a:extLst>
                </p:cNvPr>
                <p:cNvCxnSpPr/>
                <p:nvPr/>
              </p:nvCxnSpPr>
              <p:spPr bwMode="auto">
                <a:xfrm>
                  <a:off x="4502260"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D6BDE43-B1FB-B23A-0394-1A74B7041D0D}"/>
                    </a:ext>
                  </a:extLst>
                </p:cNvPr>
                <p:cNvCxnSpPr/>
                <p:nvPr/>
              </p:nvCxnSpPr>
              <p:spPr bwMode="auto">
                <a:xfrm>
                  <a:off x="4493219"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1DA0CB1-1B87-5B0E-4056-D4A893321C1C}"/>
                    </a:ext>
                  </a:extLst>
                </p:cNvPr>
                <p:cNvCxnSpPr/>
                <p:nvPr/>
              </p:nvCxnSpPr>
              <p:spPr bwMode="auto">
                <a:xfrm>
                  <a:off x="4481595"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5D29331-147C-C92A-AC71-1538D8DBF8DD}"/>
                    </a:ext>
                  </a:extLst>
                </p:cNvPr>
                <p:cNvCxnSpPr/>
                <p:nvPr/>
              </p:nvCxnSpPr>
              <p:spPr bwMode="auto">
                <a:xfrm>
                  <a:off x="4473846"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E1B9DFD-4FE9-A56E-CACF-4FC5B5556759}"/>
                    </a:ext>
                  </a:extLst>
                </p:cNvPr>
                <p:cNvCxnSpPr/>
                <p:nvPr/>
              </p:nvCxnSpPr>
              <p:spPr bwMode="auto">
                <a:xfrm>
                  <a:off x="4453181"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37EF3D7-88EC-AA54-C261-5DAF0D0E3C89}"/>
                    </a:ext>
                  </a:extLst>
                </p:cNvPr>
                <p:cNvCxnSpPr/>
                <p:nvPr/>
              </p:nvCxnSpPr>
              <p:spPr bwMode="auto">
                <a:xfrm>
                  <a:off x="4446724"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68C8832C-C88E-0F8A-55A4-A5A11B3F1103}"/>
                    </a:ext>
                  </a:extLst>
                </p:cNvPr>
                <p:cNvCxnSpPr/>
                <p:nvPr/>
              </p:nvCxnSpPr>
              <p:spPr bwMode="auto">
                <a:xfrm>
                  <a:off x="4432517"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199858D-D3D8-7E8D-B3F9-1324CE154F15}"/>
                    </a:ext>
                  </a:extLst>
                </p:cNvPr>
                <p:cNvCxnSpPr/>
                <p:nvPr/>
              </p:nvCxnSpPr>
              <p:spPr bwMode="auto">
                <a:xfrm>
                  <a:off x="4423476"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CC69F8B-7475-5FE9-D289-2A7EBCFD0A44}"/>
                    </a:ext>
                  </a:extLst>
                </p:cNvPr>
                <p:cNvCxnSpPr/>
                <p:nvPr/>
              </p:nvCxnSpPr>
              <p:spPr bwMode="auto">
                <a:xfrm>
                  <a:off x="4405394"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2BEF54BF-05D5-8DBD-2274-6D27A58D2CE1}"/>
                    </a:ext>
                  </a:extLst>
                </p:cNvPr>
                <p:cNvCxnSpPr/>
                <p:nvPr/>
              </p:nvCxnSpPr>
              <p:spPr bwMode="auto">
                <a:xfrm>
                  <a:off x="4392478"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6B00A5DD-097A-57D4-18D3-20ED3DCDD7A4}"/>
                    </a:ext>
                  </a:extLst>
                </p:cNvPr>
                <p:cNvCxnSpPr/>
                <p:nvPr/>
              </p:nvCxnSpPr>
              <p:spPr bwMode="auto">
                <a:xfrm>
                  <a:off x="4373106" y="218138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DD3EA25-0B04-A853-9188-692405AA260E}"/>
                    </a:ext>
                  </a:extLst>
                </p:cNvPr>
                <p:cNvCxnSpPr/>
                <p:nvPr/>
              </p:nvCxnSpPr>
              <p:spPr bwMode="auto">
                <a:xfrm>
                  <a:off x="4364065" y="217363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4A512978-288E-45CE-98B8-4B20CDDA4714}"/>
                    </a:ext>
                  </a:extLst>
                </p:cNvPr>
                <p:cNvCxnSpPr/>
                <p:nvPr/>
              </p:nvCxnSpPr>
              <p:spPr bwMode="auto">
                <a:xfrm>
                  <a:off x="4349858" y="217363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8E0B3B5-D7AE-8266-6405-158CC5D9965E}"/>
                    </a:ext>
                  </a:extLst>
                </p:cNvPr>
                <p:cNvCxnSpPr/>
                <p:nvPr/>
              </p:nvCxnSpPr>
              <p:spPr bwMode="auto">
                <a:xfrm>
                  <a:off x="4338234" y="217363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1376892-3819-47F7-4096-3189543B2822}"/>
                    </a:ext>
                  </a:extLst>
                </p:cNvPr>
                <p:cNvCxnSpPr/>
                <p:nvPr/>
              </p:nvCxnSpPr>
              <p:spPr bwMode="auto">
                <a:xfrm>
                  <a:off x="4316278" y="217363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1A1CE83-A90B-2DE6-1AB1-805EF4EA58C0}"/>
                    </a:ext>
                  </a:extLst>
                </p:cNvPr>
                <p:cNvCxnSpPr/>
                <p:nvPr/>
              </p:nvCxnSpPr>
              <p:spPr bwMode="auto">
                <a:xfrm>
                  <a:off x="4309820" y="2173638"/>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042909C-A072-4E05-FE8D-F531277F3899}"/>
                    </a:ext>
                  </a:extLst>
                </p:cNvPr>
                <p:cNvCxnSpPr/>
                <p:nvPr/>
              </p:nvCxnSpPr>
              <p:spPr bwMode="auto">
                <a:xfrm>
                  <a:off x="4285283" y="2173638"/>
                  <a:ext cx="0" cy="71034"/>
                </a:xfrm>
                <a:prstGeom prst="line">
                  <a:avLst/>
                </a:prstGeom>
                <a:noFill/>
                <a:ln w="12700" cap="flat" cmpd="sng" algn="ctr">
                  <a:solidFill>
                    <a:schemeClr val="accent1"/>
                  </a:solidFill>
                  <a:prstDash val="solid"/>
                  <a:round/>
                  <a:headEnd type="none" w="med" len="med"/>
                  <a:tailEnd type="none" w="med" len="med"/>
                </a:ln>
                <a:effectLst/>
              </p:spPr>
            </p:cxnSp>
          </p:grpSp>
          <p:cxnSp>
            <p:nvCxnSpPr>
              <p:cNvPr id="191" name="Straight Connector 190">
                <a:extLst>
                  <a:ext uri="{FF2B5EF4-FFF2-40B4-BE49-F238E27FC236}">
                    <a16:creationId xmlns:a16="http://schemas.microsoft.com/office/drawing/2014/main" id="{2C88D7F0-924B-FCF5-D93C-475B425AA60E}"/>
                  </a:ext>
                </a:extLst>
              </p:cNvPr>
              <p:cNvCxnSpPr/>
              <p:nvPr/>
            </p:nvCxnSpPr>
            <p:spPr bwMode="auto">
              <a:xfrm>
                <a:off x="3683432" y="2146516"/>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E1F46559-4BD1-0EF0-94ED-B79260F43DD5}"/>
                  </a:ext>
                </a:extLst>
              </p:cNvPr>
              <p:cNvCxnSpPr/>
              <p:nvPr/>
            </p:nvCxnSpPr>
            <p:spPr bwMode="auto">
              <a:xfrm>
                <a:off x="3396713" y="2133601"/>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B599901E-FE06-46F7-89C8-4FDCD2D88D64}"/>
                  </a:ext>
                </a:extLst>
              </p:cNvPr>
              <p:cNvCxnSpPr/>
              <p:nvPr/>
            </p:nvCxnSpPr>
            <p:spPr bwMode="auto">
              <a:xfrm>
                <a:off x="2105187" y="2066441"/>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7778A81B-DFFD-487F-B43B-DAC0CC5D7E72}"/>
                  </a:ext>
                </a:extLst>
              </p:cNvPr>
              <p:cNvCxnSpPr/>
              <p:nvPr/>
            </p:nvCxnSpPr>
            <p:spPr bwMode="auto">
              <a:xfrm>
                <a:off x="1818468" y="2035445"/>
                <a:ext cx="0" cy="71034"/>
              </a:xfrm>
              <a:prstGeom prst="line">
                <a:avLst/>
              </a:prstGeom>
              <a:noFill/>
              <a:ln w="1270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06CFCAF-BCA0-A0E7-4205-9AC37A14B1AD}"/>
                  </a:ext>
                </a:extLst>
              </p:cNvPr>
              <p:cNvCxnSpPr/>
              <p:nvPr/>
            </p:nvCxnSpPr>
            <p:spPr bwMode="auto">
              <a:xfrm>
                <a:off x="1318647" y="2035445"/>
                <a:ext cx="0" cy="71034"/>
              </a:xfrm>
              <a:prstGeom prst="line">
                <a:avLst/>
              </a:prstGeom>
              <a:noFill/>
              <a:ln w="12700" cap="flat" cmpd="sng" algn="ctr">
                <a:solidFill>
                  <a:schemeClr val="accent1"/>
                </a:solidFill>
                <a:prstDash val="solid"/>
                <a:round/>
                <a:headEnd type="none" w="med" len="med"/>
                <a:tailEnd type="none" w="med" len="med"/>
              </a:ln>
              <a:effectLst/>
            </p:spPr>
          </p:cxnSp>
        </p:grpSp>
        <p:sp>
          <p:nvSpPr>
            <p:cNvPr id="198" name="Freeform: Shape 197">
              <a:extLst>
                <a:ext uri="{FF2B5EF4-FFF2-40B4-BE49-F238E27FC236}">
                  <a16:creationId xmlns:a16="http://schemas.microsoft.com/office/drawing/2014/main" id="{E4DAC46E-4818-0FD4-CBC0-080D084125A7}"/>
                </a:ext>
              </a:extLst>
            </p:cNvPr>
            <p:cNvSpPr/>
            <p:nvPr/>
          </p:nvSpPr>
          <p:spPr bwMode="auto">
            <a:xfrm>
              <a:off x="1031203" y="2092441"/>
              <a:ext cx="5206073" cy="261972"/>
            </a:xfrm>
            <a:custGeom>
              <a:avLst/>
              <a:gdLst>
                <a:gd name="connsiteX0" fmla="*/ 5206073 w 5206073"/>
                <a:gd name="connsiteY0" fmla="*/ 261972 h 261972"/>
                <a:gd name="connsiteX1" fmla="*/ 3504088 w 5206073"/>
                <a:gd name="connsiteY1" fmla="*/ 261972 h 261972"/>
                <a:gd name="connsiteX2" fmla="*/ 3504088 w 5206073"/>
                <a:gd name="connsiteY2" fmla="*/ 243617 h 261972"/>
                <a:gd name="connsiteX3" fmla="*/ 3228766 w 5206073"/>
                <a:gd name="connsiteY3" fmla="*/ 243617 h 261972"/>
                <a:gd name="connsiteX4" fmla="*/ 3228766 w 5206073"/>
                <a:gd name="connsiteY4" fmla="*/ 225263 h 261972"/>
                <a:gd name="connsiteX5" fmla="*/ 2594693 w 5206073"/>
                <a:gd name="connsiteY5" fmla="*/ 225263 h 261972"/>
                <a:gd name="connsiteX6" fmla="*/ 2594693 w 5206073"/>
                <a:gd name="connsiteY6" fmla="*/ 211914 h 261972"/>
                <a:gd name="connsiteX7" fmla="*/ 2562990 w 5206073"/>
                <a:gd name="connsiteY7" fmla="*/ 211914 h 261972"/>
                <a:gd name="connsiteX8" fmla="*/ 2554647 w 5206073"/>
                <a:gd name="connsiteY8" fmla="*/ 203571 h 261972"/>
                <a:gd name="connsiteX9" fmla="*/ 2317704 w 5206073"/>
                <a:gd name="connsiteY9" fmla="*/ 203571 h 261972"/>
                <a:gd name="connsiteX10" fmla="*/ 2317704 w 5206073"/>
                <a:gd name="connsiteY10" fmla="*/ 176873 h 261972"/>
                <a:gd name="connsiteX11" fmla="*/ 2205906 w 5206073"/>
                <a:gd name="connsiteY11" fmla="*/ 176873 h 261972"/>
                <a:gd name="connsiteX12" fmla="*/ 2205906 w 5206073"/>
                <a:gd name="connsiteY12" fmla="*/ 155181 h 261972"/>
                <a:gd name="connsiteX13" fmla="*/ 2170866 w 5206073"/>
                <a:gd name="connsiteY13" fmla="*/ 155181 h 261972"/>
                <a:gd name="connsiteX14" fmla="*/ 2170866 w 5206073"/>
                <a:gd name="connsiteY14" fmla="*/ 131820 h 261972"/>
                <a:gd name="connsiteX15" fmla="*/ 1526781 w 5206073"/>
                <a:gd name="connsiteY15" fmla="*/ 131820 h 261972"/>
                <a:gd name="connsiteX16" fmla="*/ 1526781 w 5206073"/>
                <a:gd name="connsiteY16" fmla="*/ 101785 h 261972"/>
                <a:gd name="connsiteX17" fmla="*/ 1480060 w 5206073"/>
                <a:gd name="connsiteY17" fmla="*/ 101785 h 261972"/>
                <a:gd name="connsiteX18" fmla="*/ 1480060 w 5206073"/>
                <a:gd name="connsiteY18" fmla="*/ 86768 h 261972"/>
                <a:gd name="connsiteX19" fmla="*/ 1451693 w 5206073"/>
                <a:gd name="connsiteY19" fmla="*/ 86768 h 261972"/>
                <a:gd name="connsiteX20" fmla="*/ 1451693 w 5206073"/>
                <a:gd name="connsiteY20" fmla="*/ 61739 h 261972"/>
                <a:gd name="connsiteX21" fmla="*/ 1416652 w 5206073"/>
                <a:gd name="connsiteY21" fmla="*/ 61739 h 261972"/>
                <a:gd name="connsiteX22" fmla="*/ 1416652 w 5206073"/>
                <a:gd name="connsiteY22" fmla="*/ 51727 h 261972"/>
                <a:gd name="connsiteX23" fmla="*/ 1366594 w 5206073"/>
                <a:gd name="connsiteY23" fmla="*/ 51727 h 261972"/>
                <a:gd name="connsiteX24" fmla="*/ 1366594 w 5206073"/>
                <a:gd name="connsiteY24" fmla="*/ 38378 h 261972"/>
                <a:gd name="connsiteX25" fmla="*/ 1024528 w 5206073"/>
                <a:gd name="connsiteY25" fmla="*/ 38378 h 261972"/>
                <a:gd name="connsiteX26" fmla="*/ 1024528 w 5206073"/>
                <a:gd name="connsiteY26" fmla="*/ 20023 h 261972"/>
                <a:gd name="connsiteX27" fmla="*/ 922743 w 5206073"/>
                <a:gd name="connsiteY27" fmla="*/ 20023 h 261972"/>
                <a:gd name="connsiteX28" fmla="*/ 922743 w 5206073"/>
                <a:gd name="connsiteY28" fmla="*/ 0 h 261972"/>
                <a:gd name="connsiteX29" fmla="*/ 0 w 5206073"/>
                <a:gd name="connsiteY29" fmla="*/ 0 h 26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06073" h="261972">
                  <a:moveTo>
                    <a:pt x="5206073" y="261972"/>
                  </a:moveTo>
                  <a:lnTo>
                    <a:pt x="3504088" y="261972"/>
                  </a:lnTo>
                  <a:lnTo>
                    <a:pt x="3504088" y="243617"/>
                  </a:lnTo>
                  <a:lnTo>
                    <a:pt x="3228766" y="243617"/>
                  </a:lnTo>
                  <a:lnTo>
                    <a:pt x="3228766" y="225263"/>
                  </a:lnTo>
                  <a:lnTo>
                    <a:pt x="2594693" y="225263"/>
                  </a:lnTo>
                  <a:lnTo>
                    <a:pt x="2594693" y="211914"/>
                  </a:lnTo>
                  <a:lnTo>
                    <a:pt x="2562990" y="211914"/>
                  </a:lnTo>
                  <a:lnTo>
                    <a:pt x="2554647" y="203571"/>
                  </a:lnTo>
                  <a:lnTo>
                    <a:pt x="2317704" y="203571"/>
                  </a:lnTo>
                  <a:lnTo>
                    <a:pt x="2317704" y="176873"/>
                  </a:lnTo>
                  <a:lnTo>
                    <a:pt x="2205906" y="176873"/>
                  </a:lnTo>
                  <a:lnTo>
                    <a:pt x="2205906" y="155181"/>
                  </a:lnTo>
                  <a:lnTo>
                    <a:pt x="2170866" y="155181"/>
                  </a:lnTo>
                  <a:lnTo>
                    <a:pt x="2170866" y="131820"/>
                  </a:lnTo>
                  <a:lnTo>
                    <a:pt x="1526781" y="131820"/>
                  </a:lnTo>
                  <a:lnTo>
                    <a:pt x="1526781" y="101785"/>
                  </a:lnTo>
                  <a:lnTo>
                    <a:pt x="1480060" y="101785"/>
                  </a:lnTo>
                  <a:lnTo>
                    <a:pt x="1480060" y="86768"/>
                  </a:lnTo>
                  <a:lnTo>
                    <a:pt x="1451693" y="86768"/>
                  </a:lnTo>
                  <a:lnTo>
                    <a:pt x="1451693" y="61739"/>
                  </a:lnTo>
                  <a:lnTo>
                    <a:pt x="1416652" y="61739"/>
                  </a:lnTo>
                  <a:lnTo>
                    <a:pt x="1416652" y="51727"/>
                  </a:lnTo>
                  <a:lnTo>
                    <a:pt x="1366594" y="51727"/>
                  </a:lnTo>
                  <a:lnTo>
                    <a:pt x="1366594" y="38378"/>
                  </a:lnTo>
                  <a:lnTo>
                    <a:pt x="1024528" y="38378"/>
                  </a:lnTo>
                  <a:lnTo>
                    <a:pt x="1024528" y="20023"/>
                  </a:lnTo>
                  <a:lnTo>
                    <a:pt x="922743" y="20023"/>
                  </a:lnTo>
                  <a:lnTo>
                    <a:pt x="922743"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283" name="Group 282">
              <a:extLst>
                <a:ext uri="{FF2B5EF4-FFF2-40B4-BE49-F238E27FC236}">
                  <a16:creationId xmlns:a16="http://schemas.microsoft.com/office/drawing/2014/main" id="{F0992A68-77BA-1B4D-6725-CBEA01345D4A}"/>
                </a:ext>
              </a:extLst>
            </p:cNvPr>
            <p:cNvGrpSpPr/>
            <p:nvPr/>
          </p:nvGrpSpPr>
          <p:grpSpPr>
            <a:xfrm>
              <a:off x="2327051" y="2055612"/>
              <a:ext cx="3754845" cy="300346"/>
              <a:chOff x="2327051" y="2055612"/>
              <a:chExt cx="3754845" cy="300346"/>
            </a:xfrm>
          </p:grpSpPr>
          <p:cxnSp>
            <p:nvCxnSpPr>
              <p:cNvPr id="199" name="Straight Connector 198">
                <a:extLst>
                  <a:ext uri="{FF2B5EF4-FFF2-40B4-BE49-F238E27FC236}">
                    <a16:creationId xmlns:a16="http://schemas.microsoft.com/office/drawing/2014/main" id="{0134F385-6DA7-B4B2-D171-E36CD0A47BCE}"/>
                  </a:ext>
                </a:extLst>
              </p:cNvPr>
              <p:cNvCxnSpPr/>
              <p:nvPr/>
            </p:nvCxnSpPr>
            <p:spPr bwMode="auto">
              <a:xfrm>
                <a:off x="2327051" y="2055612"/>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0590D7A-A73F-13E5-4451-6D93A0B0B22C}"/>
                  </a:ext>
                </a:extLst>
              </p:cNvPr>
              <p:cNvCxnSpPr/>
              <p:nvPr/>
            </p:nvCxnSpPr>
            <p:spPr bwMode="auto">
              <a:xfrm>
                <a:off x="2663333" y="215005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2D3867D-D4E1-D798-09F4-58419F1851F9}"/>
                  </a:ext>
                </a:extLst>
              </p:cNvPr>
              <p:cNvCxnSpPr/>
              <p:nvPr/>
            </p:nvCxnSpPr>
            <p:spPr bwMode="auto">
              <a:xfrm>
                <a:off x="2730589" y="2150057"/>
                <a:ext cx="0" cy="71034"/>
              </a:xfrm>
              <a:prstGeom prst="line">
                <a:avLst/>
              </a:prstGeom>
              <a:noFill/>
              <a:ln w="12700" cap="flat" cmpd="sng" algn="ctr">
                <a:solidFill>
                  <a:schemeClr val="accent3"/>
                </a:solidFill>
                <a:prstDash val="solid"/>
                <a:round/>
                <a:headEnd type="none" w="med" len="med"/>
                <a:tailEnd type="none" w="med" len="med"/>
              </a:ln>
              <a:effectLst/>
            </p:spPr>
          </p:cxnSp>
          <p:grpSp>
            <p:nvGrpSpPr>
              <p:cNvPr id="282" name="Group 281">
                <a:extLst>
                  <a:ext uri="{FF2B5EF4-FFF2-40B4-BE49-F238E27FC236}">
                    <a16:creationId xmlns:a16="http://schemas.microsoft.com/office/drawing/2014/main" id="{1159986C-C05B-2CD8-D5B9-BA2824A12C77}"/>
                  </a:ext>
                </a:extLst>
              </p:cNvPr>
              <p:cNvGrpSpPr/>
              <p:nvPr/>
            </p:nvGrpSpPr>
            <p:grpSpPr>
              <a:xfrm>
                <a:off x="4343310" y="2265967"/>
                <a:ext cx="1738586" cy="89991"/>
                <a:chOff x="4343310" y="2265967"/>
                <a:chExt cx="1738586" cy="89991"/>
              </a:xfrm>
            </p:grpSpPr>
            <p:cxnSp>
              <p:nvCxnSpPr>
                <p:cNvPr id="202" name="Straight Connector 201">
                  <a:extLst>
                    <a:ext uri="{FF2B5EF4-FFF2-40B4-BE49-F238E27FC236}">
                      <a16:creationId xmlns:a16="http://schemas.microsoft.com/office/drawing/2014/main" id="{36A4AAE9-EA2B-BF96-D89F-AD794B5FE76B}"/>
                    </a:ext>
                  </a:extLst>
                </p:cNvPr>
                <p:cNvCxnSpPr/>
                <p:nvPr/>
              </p:nvCxnSpPr>
              <p:spPr bwMode="auto">
                <a:xfrm>
                  <a:off x="4343310"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B9DFD64E-A702-E1FC-F90B-293F5329237A}"/>
                    </a:ext>
                  </a:extLst>
                </p:cNvPr>
                <p:cNvCxnSpPr/>
                <p:nvPr/>
              </p:nvCxnSpPr>
              <p:spPr bwMode="auto">
                <a:xfrm>
                  <a:off x="4354758"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C888343-9D88-BBA7-79BE-93DA3F42760F}"/>
                    </a:ext>
                  </a:extLst>
                </p:cNvPr>
                <p:cNvCxnSpPr/>
                <p:nvPr/>
              </p:nvCxnSpPr>
              <p:spPr bwMode="auto">
                <a:xfrm>
                  <a:off x="4369068"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A7E4BF8-CF77-1EDB-EADE-C0A080D588A0}"/>
                    </a:ext>
                  </a:extLst>
                </p:cNvPr>
                <p:cNvCxnSpPr/>
                <p:nvPr/>
              </p:nvCxnSpPr>
              <p:spPr bwMode="auto">
                <a:xfrm>
                  <a:off x="4395831"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E667B8C-06B6-1D8B-4CCC-88F975547C20}"/>
                    </a:ext>
                  </a:extLst>
                </p:cNvPr>
                <p:cNvCxnSpPr/>
                <p:nvPr/>
              </p:nvCxnSpPr>
              <p:spPr bwMode="auto">
                <a:xfrm>
                  <a:off x="4412558"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2966188-382C-3FF8-DBC8-12ADDEA9565C}"/>
                    </a:ext>
                  </a:extLst>
                </p:cNvPr>
                <p:cNvCxnSpPr/>
                <p:nvPr/>
              </p:nvCxnSpPr>
              <p:spPr bwMode="auto">
                <a:xfrm>
                  <a:off x="4422594"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B4B54956-4240-BDD4-31CD-8757F9A9CDDE}"/>
                    </a:ext>
                  </a:extLst>
                </p:cNvPr>
                <p:cNvCxnSpPr/>
                <p:nvPr/>
              </p:nvCxnSpPr>
              <p:spPr bwMode="auto">
                <a:xfrm>
                  <a:off x="4400292"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E431E37-95FC-27D6-AF8B-D28BD2D66AAE}"/>
                    </a:ext>
                  </a:extLst>
                </p:cNvPr>
                <p:cNvCxnSpPr/>
                <p:nvPr/>
              </p:nvCxnSpPr>
              <p:spPr bwMode="auto">
                <a:xfrm>
                  <a:off x="4437091"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6B7F4E1-802E-C61C-ED49-2B1B58FF45B9}"/>
                    </a:ext>
                  </a:extLst>
                </p:cNvPr>
                <p:cNvCxnSpPr/>
                <p:nvPr/>
              </p:nvCxnSpPr>
              <p:spPr bwMode="auto">
                <a:xfrm>
                  <a:off x="4472775"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5617A49C-CD92-69DA-A330-F868BD4D7C66}"/>
                    </a:ext>
                  </a:extLst>
                </p:cNvPr>
                <p:cNvCxnSpPr/>
                <p:nvPr/>
              </p:nvCxnSpPr>
              <p:spPr bwMode="auto">
                <a:xfrm>
                  <a:off x="4498423"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E51E1DE-457F-55FA-24A7-CF27B53EE9AD}"/>
                    </a:ext>
                  </a:extLst>
                </p:cNvPr>
                <p:cNvCxnSpPr/>
                <p:nvPr/>
              </p:nvCxnSpPr>
              <p:spPr bwMode="auto">
                <a:xfrm>
                  <a:off x="4502884"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FE300B5-6C51-3E65-5A69-6C252697BE0B}"/>
                    </a:ext>
                  </a:extLst>
                </p:cNvPr>
                <p:cNvCxnSpPr/>
                <p:nvPr/>
              </p:nvCxnSpPr>
              <p:spPr bwMode="auto">
                <a:xfrm>
                  <a:off x="4515150" y="2265967"/>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00F7D29-976B-1C31-3D71-631F08BB4E58}"/>
                    </a:ext>
                  </a:extLst>
                </p:cNvPr>
                <p:cNvCxnSpPr/>
                <p:nvPr/>
              </p:nvCxnSpPr>
              <p:spPr bwMode="auto">
                <a:xfrm>
                  <a:off x="4529647"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3003D265-3AF7-292F-8E33-C290E899BC38}"/>
                    </a:ext>
                  </a:extLst>
                </p:cNvPr>
                <p:cNvCxnSpPr/>
                <p:nvPr/>
              </p:nvCxnSpPr>
              <p:spPr bwMode="auto">
                <a:xfrm>
                  <a:off x="4538568"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310E01A2-778E-1D0F-6C28-47D1BAE9BD6C}"/>
                    </a:ext>
                  </a:extLst>
                </p:cNvPr>
                <p:cNvCxnSpPr/>
                <p:nvPr/>
              </p:nvCxnSpPr>
              <p:spPr bwMode="auto">
                <a:xfrm>
                  <a:off x="4576482"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99C3A9F-96A7-6085-A53B-5054FD0CB9F2}"/>
                    </a:ext>
                  </a:extLst>
                </p:cNvPr>
                <p:cNvCxnSpPr/>
                <p:nvPr/>
              </p:nvCxnSpPr>
              <p:spPr bwMode="auto">
                <a:xfrm>
                  <a:off x="4588748"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5231893-759D-EE2F-A2AF-AF2642111854}"/>
                    </a:ext>
                  </a:extLst>
                </p:cNvPr>
                <p:cNvCxnSpPr/>
                <p:nvPr/>
              </p:nvCxnSpPr>
              <p:spPr bwMode="auto">
                <a:xfrm>
                  <a:off x="4616626"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DA609C9C-A023-64C6-E492-7046355E31DD}"/>
                    </a:ext>
                  </a:extLst>
                </p:cNvPr>
                <p:cNvCxnSpPr/>
                <p:nvPr/>
              </p:nvCxnSpPr>
              <p:spPr bwMode="auto">
                <a:xfrm>
                  <a:off x="4654540"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4B3198E-9568-8B09-EBC9-5701E8CCB257}"/>
                    </a:ext>
                  </a:extLst>
                </p:cNvPr>
                <p:cNvCxnSpPr/>
                <p:nvPr/>
              </p:nvCxnSpPr>
              <p:spPr bwMode="auto">
                <a:xfrm>
                  <a:off x="4923285"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698D48F5-ACA1-E8EA-E715-ABB17B7BBB82}"/>
                    </a:ext>
                  </a:extLst>
                </p:cNvPr>
                <p:cNvCxnSpPr/>
                <p:nvPr/>
              </p:nvCxnSpPr>
              <p:spPr bwMode="auto">
                <a:xfrm>
                  <a:off x="4896522"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BDB5B60-6A9E-C49B-F778-E3924481E05C}"/>
                    </a:ext>
                  </a:extLst>
                </p:cNvPr>
                <p:cNvCxnSpPr/>
                <p:nvPr/>
              </p:nvCxnSpPr>
              <p:spPr bwMode="auto">
                <a:xfrm>
                  <a:off x="4888716"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5A638F4D-5B0A-0094-40B3-523BF88F7CF4}"/>
                    </a:ext>
                  </a:extLst>
                </p:cNvPr>
                <p:cNvCxnSpPr/>
                <p:nvPr/>
              </p:nvCxnSpPr>
              <p:spPr bwMode="auto">
                <a:xfrm>
                  <a:off x="4838535"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96B6DF31-ADE7-6376-F62F-0E0808751DA6}"/>
                    </a:ext>
                  </a:extLst>
                </p:cNvPr>
                <p:cNvCxnSpPr/>
                <p:nvPr/>
              </p:nvCxnSpPr>
              <p:spPr bwMode="auto">
                <a:xfrm>
                  <a:off x="4821808"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A74CF1E-C421-D4DD-B28B-9EBBEBDBF4C4}"/>
                    </a:ext>
                  </a:extLst>
                </p:cNvPr>
                <p:cNvCxnSpPr/>
                <p:nvPr/>
              </p:nvCxnSpPr>
              <p:spPr bwMode="auto">
                <a:xfrm>
                  <a:off x="469468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B955E79-F8E1-91EE-4EEA-5EBEA1F4B9C0}"/>
                    </a:ext>
                  </a:extLst>
                </p:cNvPr>
                <p:cNvCxnSpPr/>
                <p:nvPr/>
              </p:nvCxnSpPr>
              <p:spPr bwMode="auto">
                <a:xfrm>
                  <a:off x="4702490"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30D42462-44D2-63C0-3F47-2AC166D227BF}"/>
                    </a:ext>
                  </a:extLst>
                </p:cNvPr>
                <p:cNvCxnSpPr/>
                <p:nvPr/>
              </p:nvCxnSpPr>
              <p:spPr bwMode="auto">
                <a:xfrm>
                  <a:off x="4724792"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9EE0965-B387-269B-8FD1-5411ADEE0FA6}"/>
                    </a:ext>
                  </a:extLst>
                </p:cNvPr>
                <p:cNvCxnSpPr/>
                <p:nvPr/>
              </p:nvCxnSpPr>
              <p:spPr bwMode="auto">
                <a:xfrm>
                  <a:off x="4748209"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3CAE126E-BC43-106E-A0BE-86A2B63D77BF}"/>
                    </a:ext>
                  </a:extLst>
                </p:cNvPr>
                <p:cNvCxnSpPr/>
                <p:nvPr/>
              </p:nvCxnSpPr>
              <p:spPr bwMode="auto">
                <a:xfrm>
                  <a:off x="4754900"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02ADBD5-E8F0-F09D-7B33-70860B1C42C3}"/>
                    </a:ext>
                  </a:extLst>
                </p:cNvPr>
                <p:cNvCxnSpPr/>
                <p:nvPr/>
              </p:nvCxnSpPr>
              <p:spPr bwMode="auto">
                <a:xfrm>
                  <a:off x="4787238"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61EC363E-9327-876C-2515-CEBECAC81F1A}"/>
                    </a:ext>
                  </a:extLst>
                </p:cNvPr>
                <p:cNvCxnSpPr/>
                <p:nvPr/>
              </p:nvCxnSpPr>
              <p:spPr bwMode="auto">
                <a:xfrm>
                  <a:off x="4858606"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15F6A0E-264F-D604-64C5-FED7B2A4E9CC}"/>
                    </a:ext>
                  </a:extLst>
                </p:cNvPr>
                <p:cNvCxnSpPr/>
                <p:nvPr/>
              </p:nvCxnSpPr>
              <p:spPr bwMode="auto">
                <a:xfrm>
                  <a:off x="498461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C0B1B53-8BE7-7A3F-69E7-DA5B6BAFF9D1}"/>
                    </a:ext>
                  </a:extLst>
                </p:cNvPr>
                <p:cNvCxnSpPr/>
                <p:nvPr/>
              </p:nvCxnSpPr>
              <p:spPr bwMode="auto">
                <a:xfrm>
                  <a:off x="5011378"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9E6E2CB3-8DD7-0F71-CEFA-E39D15E89D6F}"/>
                    </a:ext>
                  </a:extLst>
                </p:cNvPr>
                <p:cNvCxnSpPr/>
                <p:nvPr/>
              </p:nvCxnSpPr>
              <p:spPr bwMode="auto">
                <a:xfrm>
                  <a:off x="5018069"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F0D3E8F7-03B8-A079-2BEA-4B5B1AC69C05}"/>
                    </a:ext>
                  </a:extLst>
                </p:cNvPr>
                <p:cNvCxnSpPr/>
                <p:nvPr/>
              </p:nvCxnSpPr>
              <p:spPr bwMode="auto">
                <a:xfrm>
                  <a:off x="502810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16C09FD-8900-A924-1B65-F3BD6B41BBAF}"/>
                    </a:ext>
                  </a:extLst>
                </p:cNvPr>
                <p:cNvCxnSpPr/>
                <p:nvPr/>
              </p:nvCxnSpPr>
              <p:spPr bwMode="auto">
                <a:xfrm>
                  <a:off x="5053753"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7C0B05F-A845-1957-FABB-C8C295A045F7}"/>
                    </a:ext>
                  </a:extLst>
                </p:cNvPr>
                <p:cNvCxnSpPr/>
                <p:nvPr/>
              </p:nvCxnSpPr>
              <p:spPr bwMode="auto">
                <a:xfrm>
                  <a:off x="5079401"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85E71C5-ECEB-60F7-C23B-E62D821A5D5A}"/>
                    </a:ext>
                  </a:extLst>
                </p:cNvPr>
                <p:cNvCxnSpPr/>
                <p:nvPr/>
              </p:nvCxnSpPr>
              <p:spPr bwMode="auto">
                <a:xfrm>
                  <a:off x="5090552"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5E8DD834-3287-25B3-A2D7-3ACAFFA8D575}"/>
                    </a:ext>
                  </a:extLst>
                </p:cNvPr>
                <p:cNvCxnSpPr/>
                <p:nvPr/>
              </p:nvCxnSpPr>
              <p:spPr bwMode="auto">
                <a:xfrm>
                  <a:off x="5101703"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61AB27A-3935-16B9-260D-758546C470F2}"/>
                    </a:ext>
                  </a:extLst>
                </p:cNvPr>
                <p:cNvCxnSpPr/>
                <p:nvPr/>
              </p:nvCxnSpPr>
              <p:spPr bwMode="auto">
                <a:xfrm>
                  <a:off x="5134042"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227E843-DB9A-71E2-A9DB-36EA6A7CFBEB}"/>
                    </a:ext>
                  </a:extLst>
                </p:cNvPr>
                <p:cNvCxnSpPr/>
                <p:nvPr/>
              </p:nvCxnSpPr>
              <p:spPr bwMode="auto">
                <a:xfrm>
                  <a:off x="5175301"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D4678D8-39CD-5A3D-E344-5155C3CB5F79}"/>
                    </a:ext>
                  </a:extLst>
                </p:cNvPr>
                <p:cNvCxnSpPr/>
                <p:nvPr/>
              </p:nvCxnSpPr>
              <p:spPr bwMode="auto">
                <a:xfrm>
                  <a:off x="5195374"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5814421-480E-B156-9614-999C8D4F92EB}"/>
                    </a:ext>
                  </a:extLst>
                </p:cNvPr>
                <p:cNvCxnSpPr/>
                <p:nvPr/>
              </p:nvCxnSpPr>
              <p:spPr bwMode="auto">
                <a:xfrm>
                  <a:off x="5223252"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875E123-9654-0440-F078-020E18AC4AA7}"/>
                    </a:ext>
                  </a:extLst>
                </p:cNvPr>
                <p:cNvCxnSpPr/>
                <p:nvPr/>
              </p:nvCxnSpPr>
              <p:spPr bwMode="auto">
                <a:xfrm>
                  <a:off x="5275663"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7A29AB5-B7FC-3FEF-8628-E566917B7D10}"/>
                    </a:ext>
                  </a:extLst>
                </p:cNvPr>
                <p:cNvCxnSpPr/>
                <p:nvPr/>
              </p:nvCxnSpPr>
              <p:spPr bwMode="auto">
                <a:xfrm>
                  <a:off x="5285699"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B450100-112A-998F-AD8A-331018AF07FC}"/>
                    </a:ext>
                  </a:extLst>
                </p:cNvPr>
                <p:cNvCxnSpPr/>
                <p:nvPr/>
              </p:nvCxnSpPr>
              <p:spPr bwMode="auto">
                <a:xfrm>
                  <a:off x="5239979"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3BBA5754-E600-3AD7-B022-E31B41863518}"/>
                    </a:ext>
                  </a:extLst>
                </p:cNvPr>
                <p:cNvCxnSpPr/>
                <p:nvPr/>
              </p:nvCxnSpPr>
              <p:spPr bwMode="auto">
                <a:xfrm>
                  <a:off x="5309117"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8C5C4850-CD6B-4769-7699-15CD13A5BC92}"/>
                    </a:ext>
                  </a:extLst>
                </p:cNvPr>
                <p:cNvCxnSpPr/>
                <p:nvPr/>
              </p:nvCxnSpPr>
              <p:spPr bwMode="auto">
                <a:xfrm>
                  <a:off x="5373794"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F05F61AB-5A76-40A8-BEC4-0D7895378F75}"/>
                    </a:ext>
                  </a:extLst>
                </p:cNvPr>
                <p:cNvCxnSpPr/>
                <p:nvPr/>
              </p:nvCxnSpPr>
              <p:spPr bwMode="auto">
                <a:xfrm>
                  <a:off x="5455198"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60EFA33E-73C4-920D-D139-6FF476F30554}"/>
                    </a:ext>
                  </a:extLst>
                </p:cNvPr>
                <p:cNvCxnSpPr/>
                <p:nvPr/>
              </p:nvCxnSpPr>
              <p:spPr bwMode="auto">
                <a:xfrm>
                  <a:off x="5467464"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7F685542-CE83-627B-E1A5-8B966BE2FF20}"/>
                    </a:ext>
                  </a:extLst>
                </p:cNvPr>
                <p:cNvCxnSpPr/>
                <p:nvPr/>
              </p:nvCxnSpPr>
              <p:spPr bwMode="auto">
                <a:xfrm>
                  <a:off x="5506493"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AE91CFA0-C6A4-8784-4FC7-7F028D403BB7}"/>
                    </a:ext>
                  </a:extLst>
                </p:cNvPr>
                <p:cNvCxnSpPr/>
                <p:nvPr/>
              </p:nvCxnSpPr>
              <p:spPr bwMode="auto">
                <a:xfrm>
                  <a:off x="5528796"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B2A050CB-174D-9325-7A29-603B41DD9608}"/>
                    </a:ext>
                  </a:extLst>
                </p:cNvPr>
                <p:cNvCxnSpPr/>
                <p:nvPr/>
              </p:nvCxnSpPr>
              <p:spPr bwMode="auto">
                <a:xfrm>
                  <a:off x="5749590"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42CF0F8-E28E-AB78-B5F9-93DE3C4346E8}"/>
                    </a:ext>
                  </a:extLst>
                </p:cNvPr>
                <p:cNvCxnSpPr/>
                <p:nvPr/>
              </p:nvCxnSpPr>
              <p:spPr bwMode="auto">
                <a:xfrm>
                  <a:off x="5768547"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342BADDC-7105-1999-E3E7-27F0F4F8EA12}"/>
                    </a:ext>
                  </a:extLst>
                </p:cNvPr>
                <p:cNvCxnSpPr/>
                <p:nvPr/>
              </p:nvCxnSpPr>
              <p:spPr bwMode="auto">
                <a:xfrm>
                  <a:off x="5791964"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DAC301F-82D4-08D1-340F-93B8E0A846F4}"/>
                    </a:ext>
                  </a:extLst>
                </p:cNvPr>
                <p:cNvCxnSpPr/>
                <p:nvPr/>
              </p:nvCxnSpPr>
              <p:spPr bwMode="auto">
                <a:xfrm>
                  <a:off x="5928009"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F2D1D63-BD40-A797-F62B-1BDC2CD2DB2E}"/>
                    </a:ext>
                  </a:extLst>
                </p:cNvPr>
                <p:cNvCxnSpPr/>
                <p:nvPr/>
              </p:nvCxnSpPr>
              <p:spPr bwMode="auto">
                <a:xfrm>
                  <a:off x="6008298"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3C46A056-2852-CBAD-A776-687C7F11F5CB}"/>
                    </a:ext>
                  </a:extLst>
                </p:cNvPr>
                <p:cNvCxnSpPr/>
                <p:nvPr/>
              </p:nvCxnSpPr>
              <p:spPr bwMode="auto">
                <a:xfrm>
                  <a:off x="6016104" y="2284924"/>
                  <a:ext cx="0" cy="71034"/>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8AF34FED-B941-E862-3A84-4C97E1613697}"/>
                    </a:ext>
                  </a:extLst>
                </p:cNvPr>
                <p:cNvCxnSpPr/>
                <p:nvPr/>
              </p:nvCxnSpPr>
              <p:spPr bwMode="auto">
                <a:xfrm>
                  <a:off x="5410593"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8CF3106-55E2-FE4B-CD9E-B7715391C1A4}"/>
                    </a:ext>
                  </a:extLst>
                </p:cNvPr>
                <p:cNvCxnSpPr/>
                <p:nvPr/>
              </p:nvCxnSpPr>
              <p:spPr bwMode="auto">
                <a:xfrm>
                  <a:off x="534368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3FEE5865-5F44-36FA-E557-ABB7DA1342FA}"/>
                    </a:ext>
                  </a:extLst>
                </p:cNvPr>
                <p:cNvCxnSpPr/>
                <p:nvPr/>
              </p:nvCxnSpPr>
              <p:spPr bwMode="auto">
                <a:xfrm>
                  <a:off x="5148538"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4BECFE5A-34B8-2291-662F-D568BF515FC8}"/>
                    </a:ext>
                  </a:extLst>
                </p:cNvPr>
                <p:cNvCxnSpPr/>
                <p:nvPr/>
              </p:nvCxnSpPr>
              <p:spPr bwMode="auto">
                <a:xfrm>
                  <a:off x="5137387"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A45C539F-4482-6943-7CBC-16AF7F004FAF}"/>
                    </a:ext>
                  </a:extLst>
                </p:cNvPr>
                <p:cNvCxnSpPr/>
                <p:nvPr/>
              </p:nvCxnSpPr>
              <p:spPr bwMode="auto">
                <a:xfrm>
                  <a:off x="543289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7D568972-500F-E7D0-F38C-9D1990BDA68C}"/>
                    </a:ext>
                  </a:extLst>
                </p:cNvPr>
                <p:cNvCxnSpPr/>
                <p:nvPr/>
              </p:nvCxnSpPr>
              <p:spPr bwMode="auto">
                <a:xfrm>
                  <a:off x="5578976"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40EB6AA-CBEB-BC1F-BA3F-A0368FF1CF2B}"/>
                    </a:ext>
                  </a:extLst>
                </p:cNvPr>
                <p:cNvCxnSpPr/>
                <p:nvPr/>
              </p:nvCxnSpPr>
              <p:spPr bwMode="auto">
                <a:xfrm>
                  <a:off x="5591242"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60481C87-F811-73E9-D940-526FD8B86570}"/>
                    </a:ext>
                  </a:extLst>
                </p:cNvPr>
                <p:cNvCxnSpPr/>
                <p:nvPr/>
              </p:nvCxnSpPr>
              <p:spPr bwMode="auto">
                <a:xfrm>
                  <a:off x="5606854"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03F7AB2D-65D6-FD97-2E16-69E729890879}"/>
                    </a:ext>
                  </a:extLst>
                </p:cNvPr>
                <p:cNvCxnSpPr/>
                <p:nvPr/>
              </p:nvCxnSpPr>
              <p:spPr bwMode="auto">
                <a:xfrm>
                  <a:off x="5624696"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BFEB0551-6BFE-A1EB-62EF-057BB1974FDE}"/>
                    </a:ext>
                  </a:extLst>
                </p:cNvPr>
                <p:cNvCxnSpPr/>
                <p:nvPr/>
              </p:nvCxnSpPr>
              <p:spPr bwMode="auto">
                <a:xfrm>
                  <a:off x="5654804"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A88D57B-9C23-08FC-BE02-9289AF3249C8}"/>
                    </a:ext>
                  </a:extLst>
                </p:cNvPr>
                <p:cNvCxnSpPr/>
                <p:nvPr/>
              </p:nvCxnSpPr>
              <p:spPr bwMode="auto">
                <a:xfrm>
                  <a:off x="566372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28C48937-1B4A-5F42-9B35-CF0DADA92485}"/>
                    </a:ext>
                  </a:extLst>
                </p:cNvPr>
                <p:cNvCxnSpPr/>
                <p:nvPr/>
              </p:nvCxnSpPr>
              <p:spPr bwMode="auto">
                <a:xfrm>
                  <a:off x="5680452"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0650ED29-DCB2-7DF3-A9A0-DEBA81373142}"/>
                    </a:ext>
                  </a:extLst>
                </p:cNvPr>
                <p:cNvCxnSpPr/>
                <p:nvPr/>
              </p:nvCxnSpPr>
              <p:spPr bwMode="auto">
                <a:xfrm>
                  <a:off x="5715021"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31D5F685-D724-AF3E-E2C1-A675DC92C89E}"/>
                    </a:ext>
                  </a:extLst>
                </p:cNvPr>
                <p:cNvCxnSpPr/>
                <p:nvPr/>
              </p:nvCxnSpPr>
              <p:spPr bwMode="auto">
                <a:xfrm>
                  <a:off x="5728402"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0B2C386-B28E-E5E1-7190-CA4B0553647E}"/>
                    </a:ext>
                  </a:extLst>
                </p:cNvPr>
                <p:cNvCxnSpPr/>
                <p:nvPr/>
              </p:nvCxnSpPr>
              <p:spPr bwMode="auto">
                <a:xfrm>
                  <a:off x="5828763"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D858D8AD-B35F-37C8-AB1E-CD32FDEC28BC}"/>
                    </a:ext>
                  </a:extLst>
                </p:cNvPr>
                <p:cNvCxnSpPr/>
                <p:nvPr/>
              </p:nvCxnSpPr>
              <p:spPr bwMode="auto">
                <a:xfrm>
                  <a:off x="5845490"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B1C1085-4972-B1BF-E23F-03705B996D60}"/>
                    </a:ext>
                  </a:extLst>
                </p:cNvPr>
                <p:cNvCxnSpPr/>
                <p:nvPr/>
              </p:nvCxnSpPr>
              <p:spPr bwMode="auto">
                <a:xfrm>
                  <a:off x="5851066"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9B5959A-4CD0-1D9B-749D-1787B9AC9CF1}"/>
                    </a:ext>
                  </a:extLst>
                </p:cNvPr>
                <p:cNvCxnSpPr/>
                <p:nvPr/>
              </p:nvCxnSpPr>
              <p:spPr bwMode="auto">
                <a:xfrm>
                  <a:off x="5873368"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99E0DD21-0A0E-9A57-B34D-A7ECCEE8FA81}"/>
                    </a:ext>
                  </a:extLst>
                </p:cNvPr>
                <p:cNvCxnSpPr/>
                <p:nvPr/>
              </p:nvCxnSpPr>
              <p:spPr bwMode="auto">
                <a:xfrm>
                  <a:off x="589455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6225583-1A5F-DE58-CE83-614AD0C7BCBE}"/>
                    </a:ext>
                  </a:extLst>
                </p:cNvPr>
                <p:cNvCxnSpPr/>
                <p:nvPr/>
              </p:nvCxnSpPr>
              <p:spPr bwMode="auto">
                <a:xfrm>
                  <a:off x="5965923"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220E952-CE14-7620-FE1A-200753854F00}"/>
                    </a:ext>
                  </a:extLst>
                </p:cNvPr>
                <p:cNvCxnSpPr/>
                <p:nvPr/>
              </p:nvCxnSpPr>
              <p:spPr bwMode="auto">
                <a:xfrm>
                  <a:off x="6054018"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47FD575B-A757-4BA2-173B-8074271801CD}"/>
                    </a:ext>
                  </a:extLst>
                </p:cNvPr>
                <p:cNvCxnSpPr/>
                <p:nvPr/>
              </p:nvCxnSpPr>
              <p:spPr bwMode="auto">
                <a:xfrm>
                  <a:off x="6066285" y="2284924"/>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8D177064-BC2E-D444-F34F-A5F6DB8F7692}"/>
                    </a:ext>
                  </a:extLst>
                </p:cNvPr>
                <p:cNvCxnSpPr/>
                <p:nvPr/>
              </p:nvCxnSpPr>
              <p:spPr bwMode="auto">
                <a:xfrm>
                  <a:off x="6081896" y="2284924"/>
                  <a:ext cx="0" cy="71034"/>
                </a:xfrm>
                <a:prstGeom prst="line">
                  <a:avLst/>
                </a:prstGeom>
                <a:noFill/>
                <a:ln w="12700" cap="flat" cmpd="sng" algn="ctr">
                  <a:solidFill>
                    <a:schemeClr val="accent3"/>
                  </a:solidFill>
                  <a:prstDash val="solid"/>
                  <a:round/>
                  <a:headEnd type="none" w="med" len="med"/>
                  <a:tailEnd type="none" w="med" len="med"/>
                </a:ln>
                <a:effectLst/>
              </p:spPr>
            </p:cxnSp>
          </p:grpSp>
        </p:grpSp>
        <p:sp>
          <p:nvSpPr>
            <p:cNvPr id="284" name="Freeform: Shape 283">
              <a:extLst>
                <a:ext uri="{FF2B5EF4-FFF2-40B4-BE49-F238E27FC236}">
                  <a16:creationId xmlns:a16="http://schemas.microsoft.com/office/drawing/2014/main" id="{AC8D62F3-0596-9A0A-879F-653642C924B7}"/>
                </a:ext>
              </a:extLst>
            </p:cNvPr>
            <p:cNvSpPr/>
            <p:nvPr/>
          </p:nvSpPr>
          <p:spPr bwMode="auto">
            <a:xfrm>
              <a:off x="1029343" y="2091283"/>
              <a:ext cx="5242789" cy="1183744"/>
            </a:xfrm>
            <a:custGeom>
              <a:avLst/>
              <a:gdLst>
                <a:gd name="connsiteX0" fmla="*/ 5242789 w 5242789"/>
                <a:gd name="connsiteY0" fmla="*/ 1183744 h 1183744"/>
                <a:gd name="connsiteX1" fmla="*/ 4434755 w 5242789"/>
                <a:gd name="connsiteY1" fmla="*/ 1183744 h 1183744"/>
                <a:gd name="connsiteX2" fmla="*/ 4434755 w 5242789"/>
                <a:gd name="connsiteY2" fmla="*/ 1154580 h 1183744"/>
                <a:gd name="connsiteX3" fmla="*/ 4239179 w 5242789"/>
                <a:gd name="connsiteY3" fmla="*/ 1154580 h 1183744"/>
                <a:gd name="connsiteX4" fmla="*/ 4239179 w 5242789"/>
                <a:gd name="connsiteY4" fmla="*/ 1121984 h 1183744"/>
                <a:gd name="connsiteX5" fmla="*/ 4077916 w 5242789"/>
                <a:gd name="connsiteY5" fmla="*/ 1121984 h 1183744"/>
                <a:gd name="connsiteX6" fmla="*/ 4077916 w 5242789"/>
                <a:gd name="connsiteY6" fmla="*/ 1103112 h 1183744"/>
                <a:gd name="connsiteX7" fmla="*/ 3878909 w 5242789"/>
                <a:gd name="connsiteY7" fmla="*/ 1103112 h 1183744"/>
                <a:gd name="connsiteX8" fmla="*/ 3878909 w 5242789"/>
                <a:gd name="connsiteY8" fmla="*/ 1084241 h 1183744"/>
                <a:gd name="connsiteX9" fmla="*/ 3599271 w 5242789"/>
                <a:gd name="connsiteY9" fmla="*/ 1084241 h 1183744"/>
                <a:gd name="connsiteX10" fmla="*/ 3599271 w 5242789"/>
                <a:gd name="connsiteY10" fmla="*/ 1075663 h 1183744"/>
                <a:gd name="connsiteX11" fmla="*/ 3552950 w 5242789"/>
                <a:gd name="connsiteY11" fmla="*/ 1075663 h 1183744"/>
                <a:gd name="connsiteX12" fmla="*/ 3552950 w 5242789"/>
                <a:gd name="connsiteY12" fmla="*/ 1055076 h 1183744"/>
                <a:gd name="connsiteX13" fmla="*/ 3240716 w 5242789"/>
                <a:gd name="connsiteY13" fmla="*/ 1055076 h 1183744"/>
                <a:gd name="connsiteX14" fmla="*/ 3240716 w 5242789"/>
                <a:gd name="connsiteY14" fmla="*/ 1039636 h 1183744"/>
                <a:gd name="connsiteX15" fmla="*/ 3081168 w 5242789"/>
                <a:gd name="connsiteY15" fmla="*/ 1039636 h 1183744"/>
                <a:gd name="connsiteX16" fmla="*/ 3081168 w 5242789"/>
                <a:gd name="connsiteY16" fmla="*/ 1022481 h 1183744"/>
                <a:gd name="connsiteX17" fmla="*/ 3019407 w 5242789"/>
                <a:gd name="connsiteY17" fmla="*/ 1022481 h 1183744"/>
                <a:gd name="connsiteX18" fmla="*/ 3019407 w 5242789"/>
                <a:gd name="connsiteY18" fmla="*/ 1000178 h 1183744"/>
                <a:gd name="connsiteX19" fmla="*/ 2916473 w 5242789"/>
                <a:gd name="connsiteY19" fmla="*/ 1000178 h 1183744"/>
                <a:gd name="connsiteX20" fmla="*/ 2916473 w 5242789"/>
                <a:gd name="connsiteY20" fmla="*/ 986454 h 1183744"/>
                <a:gd name="connsiteX21" fmla="*/ 2882162 w 5242789"/>
                <a:gd name="connsiteY21" fmla="*/ 986454 h 1183744"/>
                <a:gd name="connsiteX22" fmla="*/ 2882162 w 5242789"/>
                <a:gd name="connsiteY22" fmla="*/ 971013 h 1183744"/>
                <a:gd name="connsiteX23" fmla="*/ 2741485 w 5242789"/>
                <a:gd name="connsiteY23" fmla="*/ 971013 h 1183744"/>
                <a:gd name="connsiteX24" fmla="*/ 2741485 w 5242789"/>
                <a:gd name="connsiteY24" fmla="*/ 950427 h 1183744"/>
                <a:gd name="connsiteX25" fmla="*/ 2715751 w 5242789"/>
                <a:gd name="connsiteY25" fmla="*/ 950427 h 1183744"/>
                <a:gd name="connsiteX26" fmla="*/ 2715751 w 5242789"/>
                <a:gd name="connsiteY26" fmla="*/ 933271 h 1183744"/>
                <a:gd name="connsiteX27" fmla="*/ 2681440 w 5242789"/>
                <a:gd name="connsiteY27" fmla="*/ 933271 h 1183744"/>
                <a:gd name="connsiteX28" fmla="*/ 2678009 w 5242789"/>
                <a:gd name="connsiteY28" fmla="*/ 929840 h 1183744"/>
                <a:gd name="connsiteX29" fmla="*/ 2640266 w 5242789"/>
                <a:gd name="connsiteY29" fmla="*/ 929840 h 1183744"/>
                <a:gd name="connsiteX30" fmla="*/ 2640266 w 5242789"/>
                <a:gd name="connsiteY30" fmla="*/ 902391 h 1183744"/>
                <a:gd name="connsiteX31" fmla="*/ 2386361 w 5242789"/>
                <a:gd name="connsiteY31" fmla="*/ 902391 h 1183744"/>
                <a:gd name="connsiteX32" fmla="*/ 2386361 w 5242789"/>
                <a:gd name="connsiteY32" fmla="*/ 878373 h 1183744"/>
                <a:gd name="connsiteX33" fmla="*/ 2353765 w 5242789"/>
                <a:gd name="connsiteY33" fmla="*/ 878373 h 1183744"/>
                <a:gd name="connsiteX34" fmla="*/ 2353765 w 5242789"/>
                <a:gd name="connsiteY34" fmla="*/ 859501 h 1183744"/>
                <a:gd name="connsiteX35" fmla="*/ 2319454 w 5242789"/>
                <a:gd name="connsiteY35" fmla="*/ 859501 h 1183744"/>
                <a:gd name="connsiteX36" fmla="*/ 2319454 w 5242789"/>
                <a:gd name="connsiteY36" fmla="*/ 823474 h 1183744"/>
                <a:gd name="connsiteX37" fmla="*/ 2211373 w 5242789"/>
                <a:gd name="connsiteY37" fmla="*/ 823474 h 1183744"/>
                <a:gd name="connsiteX38" fmla="*/ 2211373 w 5242789"/>
                <a:gd name="connsiteY38" fmla="*/ 814896 h 1183744"/>
                <a:gd name="connsiteX39" fmla="*/ 2134172 w 5242789"/>
                <a:gd name="connsiteY39" fmla="*/ 814896 h 1183744"/>
                <a:gd name="connsiteX40" fmla="*/ 2134172 w 5242789"/>
                <a:gd name="connsiteY40" fmla="*/ 782300 h 1183744"/>
                <a:gd name="connsiteX41" fmla="*/ 2105007 w 5242789"/>
                <a:gd name="connsiteY41" fmla="*/ 782300 h 1183744"/>
                <a:gd name="connsiteX42" fmla="*/ 2105007 w 5242789"/>
                <a:gd name="connsiteY42" fmla="*/ 758282 h 1183744"/>
                <a:gd name="connsiteX43" fmla="*/ 1916295 w 5242789"/>
                <a:gd name="connsiteY43" fmla="*/ 758282 h 1183744"/>
                <a:gd name="connsiteX44" fmla="*/ 1916295 w 5242789"/>
                <a:gd name="connsiteY44" fmla="*/ 744558 h 1183744"/>
                <a:gd name="connsiteX45" fmla="*/ 1859681 w 5242789"/>
                <a:gd name="connsiteY45" fmla="*/ 744558 h 1183744"/>
                <a:gd name="connsiteX46" fmla="*/ 1859681 w 5242789"/>
                <a:gd name="connsiteY46" fmla="*/ 701669 h 1183744"/>
                <a:gd name="connsiteX47" fmla="*/ 1792773 w 5242789"/>
                <a:gd name="connsiteY47" fmla="*/ 701669 h 1183744"/>
                <a:gd name="connsiteX48" fmla="*/ 1792773 w 5242789"/>
                <a:gd name="connsiteY48" fmla="*/ 672504 h 1183744"/>
                <a:gd name="connsiteX49" fmla="*/ 1734444 w 5242789"/>
                <a:gd name="connsiteY49" fmla="*/ 672504 h 1183744"/>
                <a:gd name="connsiteX50" fmla="*/ 1734444 w 5242789"/>
                <a:gd name="connsiteY50" fmla="*/ 663926 h 1183744"/>
                <a:gd name="connsiteX51" fmla="*/ 1703564 w 5242789"/>
                <a:gd name="connsiteY51" fmla="*/ 663926 h 1183744"/>
                <a:gd name="connsiteX52" fmla="*/ 1703564 w 5242789"/>
                <a:gd name="connsiteY52" fmla="*/ 643339 h 1183744"/>
                <a:gd name="connsiteX53" fmla="*/ 1682977 w 5242789"/>
                <a:gd name="connsiteY53" fmla="*/ 643339 h 1183744"/>
                <a:gd name="connsiteX54" fmla="*/ 1682977 w 5242789"/>
                <a:gd name="connsiteY54" fmla="*/ 621037 h 1183744"/>
                <a:gd name="connsiteX55" fmla="*/ 1643519 w 5242789"/>
                <a:gd name="connsiteY55" fmla="*/ 621037 h 1183744"/>
                <a:gd name="connsiteX56" fmla="*/ 1643519 w 5242789"/>
                <a:gd name="connsiteY56" fmla="*/ 605597 h 1183744"/>
                <a:gd name="connsiteX57" fmla="*/ 1600629 w 5242789"/>
                <a:gd name="connsiteY57" fmla="*/ 605597 h 1183744"/>
                <a:gd name="connsiteX58" fmla="*/ 1600629 w 5242789"/>
                <a:gd name="connsiteY58" fmla="*/ 581579 h 1183744"/>
                <a:gd name="connsiteX59" fmla="*/ 1566318 w 5242789"/>
                <a:gd name="connsiteY59" fmla="*/ 581579 h 1183744"/>
                <a:gd name="connsiteX60" fmla="*/ 1566318 w 5242789"/>
                <a:gd name="connsiteY60" fmla="*/ 567854 h 1183744"/>
                <a:gd name="connsiteX61" fmla="*/ 1518282 w 5242789"/>
                <a:gd name="connsiteY61" fmla="*/ 567854 h 1183744"/>
                <a:gd name="connsiteX62" fmla="*/ 1518282 w 5242789"/>
                <a:gd name="connsiteY62" fmla="*/ 552414 h 1183744"/>
                <a:gd name="connsiteX63" fmla="*/ 1465099 w 5242789"/>
                <a:gd name="connsiteY63" fmla="*/ 552414 h 1183744"/>
                <a:gd name="connsiteX64" fmla="*/ 1465099 w 5242789"/>
                <a:gd name="connsiteY64" fmla="*/ 507809 h 1183744"/>
                <a:gd name="connsiteX65" fmla="*/ 1259230 w 5242789"/>
                <a:gd name="connsiteY65" fmla="*/ 507809 h 1183744"/>
                <a:gd name="connsiteX66" fmla="*/ 1259230 w 5242789"/>
                <a:gd name="connsiteY66" fmla="*/ 476929 h 1183744"/>
                <a:gd name="connsiteX67" fmla="*/ 1195754 w 5242789"/>
                <a:gd name="connsiteY67" fmla="*/ 476929 h 1183744"/>
                <a:gd name="connsiteX68" fmla="*/ 1195754 w 5242789"/>
                <a:gd name="connsiteY68" fmla="*/ 451195 h 1183744"/>
                <a:gd name="connsiteX69" fmla="*/ 1158012 w 5242789"/>
                <a:gd name="connsiteY69" fmla="*/ 451195 h 1183744"/>
                <a:gd name="connsiteX70" fmla="*/ 1158012 w 5242789"/>
                <a:gd name="connsiteY70" fmla="*/ 423746 h 1183744"/>
                <a:gd name="connsiteX71" fmla="*/ 1075664 w 5242789"/>
                <a:gd name="connsiteY71" fmla="*/ 423746 h 1183744"/>
                <a:gd name="connsiteX72" fmla="*/ 1075664 w 5242789"/>
                <a:gd name="connsiteY72" fmla="*/ 396297 h 1183744"/>
                <a:gd name="connsiteX73" fmla="*/ 1055077 w 5242789"/>
                <a:gd name="connsiteY73" fmla="*/ 396297 h 1183744"/>
                <a:gd name="connsiteX74" fmla="*/ 1055077 w 5242789"/>
                <a:gd name="connsiteY74" fmla="*/ 379141 h 1183744"/>
                <a:gd name="connsiteX75" fmla="*/ 1036206 w 5242789"/>
                <a:gd name="connsiteY75" fmla="*/ 360270 h 1183744"/>
                <a:gd name="connsiteX76" fmla="*/ 1022481 w 5242789"/>
                <a:gd name="connsiteY76" fmla="*/ 346545 h 1183744"/>
                <a:gd name="connsiteX77" fmla="*/ 989886 w 5242789"/>
                <a:gd name="connsiteY77" fmla="*/ 346545 h 1183744"/>
                <a:gd name="connsiteX78" fmla="*/ 989886 w 5242789"/>
                <a:gd name="connsiteY78" fmla="*/ 310518 h 1183744"/>
                <a:gd name="connsiteX79" fmla="*/ 917831 w 5242789"/>
                <a:gd name="connsiteY79" fmla="*/ 310518 h 1183744"/>
                <a:gd name="connsiteX80" fmla="*/ 917831 w 5242789"/>
                <a:gd name="connsiteY80" fmla="*/ 293362 h 1183744"/>
                <a:gd name="connsiteX81" fmla="*/ 859502 w 5242789"/>
                <a:gd name="connsiteY81" fmla="*/ 293362 h 1183744"/>
                <a:gd name="connsiteX82" fmla="*/ 859502 w 5242789"/>
                <a:gd name="connsiteY82" fmla="*/ 274491 h 1183744"/>
                <a:gd name="connsiteX83" fmla="*/ 826906 w 5242789"/>
                <a:gd name="connsiteY83" fmla="*/ 274491 h 1183744"/>
                <a:gd name="connsiteX84" fmla="*/ 826906 w 5242789"/>
                <a:gd name="connsiteY84" fmla="*/ 243611 h 1183744"/>
                <a:gd name="connsiteX85" fmla="*/ 799457 w 5242789"/>
                <a:gd name="connsiteY85" fmla="*/ 243611 h 1183744"/>
                <a:gd name="connsiteX86" fmla="*/ 799457 w 5242789"/>
                <a:gd name="connsiteY86" fmla="*/ 199006 h 1183744"/>
                <a:gd name="connsiteX87" fmla="*/ 780586 w 5242789"/>
                <a:gd name="connsiteY87" fmla="*/ 199006 h 1183744"/>
                <a:gd name="connsiteX88" fmla="*/ 780586 w 5242789"/>
                <a:gd name="connsiteY88" fmla="*/ 180135 h 1183744"/>
                <a:gd name="connsiteX89" fmla="*/ 681083 w 5242789"/>
                <a:gd name="connsiteY89" fmla="*/ 180135 h 1183744"/>
                <a:gd name="connsiteX90" fmla="*/ 681083 w 5242789"/>
                <a:gd name="connsiteY90" fmla="*/ 157832 h 1183744"/>
                <a:gd name="connsiteX91" fmla="*/ 645055 w 5242789"/>
                <a:gd name="connsiteY91" fmla="*/ 157832 h 1183744"/>
                <a:gd name="connsiteX92" fmla="*/ 645055 w 5242789"/>
                <a:gd name="connsiteY92" fmla="*/ 138961 h 1183744"/>
                <a:gd name="connsiteX93" fmla="*/ 600451 w 5242789"/>
                <a:gd name="connsiteY93" fmla="*/ 138961 h 1183744"/>
                <a:gd name="connsiteX94" fmla="*/ 600451 w 5242789"/>
                <a:gd name="connsiteY94" fmla="*/ 121805 h 1183744"/>
                <a:gd name="connsiteX95" fmla="*/ 559277 w 5242789"/>
                <a:gd name="connsiteY95" fmla="*/ 121805 h 1183744"/>
                <a:gd name="connsiteX96" fmla="*/ 559277 w 5242789"/>
                <a:gd name="connsiteY96" fmla="*/ 113227 h 1183744"/>
                <a:gd name="connsiteX97" fmla="*/ 533543 w 5242789"/>
                <a:gd name="connsiteY97" fmla="*/ 113227 h 1183744"/>
                <a:gd name="connsiteX98" fmla="*/ 533543 w 5242789"/>
                <a:gd name="connsiteY98" fmla="*/ 85778 h 1183744"/>
                <a:gd name="connsiteX99" fmla="*/ 492370 w 5242789"/>
                <a:gd name="connsiteY99" fmla="*/ 85778 h 1183744"/>
                <a:gd name="connsiteX100" fmla="*/ 492370 w 5242789"/>
                <a:gd name="connsiteY100" fmla="*/ 63476 h 1183744"/>
                <a:gd name="connsiteX101" fmla="*/ 451196 w 5242789"/>
                <a:gd name="connsiteY101" fmla="*/ 63476 h 1183744"/>
                <a:gd name="connsiteX102" fmla="*/ 451196 w 5242789"/>
                <a:gd name="connsiteY102" fmla="*/ 49751 h 1183744"/>
                <a:gd name="connsiteX103" fmla="*/ 392866 w 5242789"/>
                <a:gd name="connsiteY103" fmla="*/ 49751 h 1183744"/>
                <a:gd name="connsiteX104" fmla="*/ 392866 w 5242789"/>
                <a:gd name="connsiteY104" fmla="*/ 41173 h 1183744"/>
                <a:gd name="connsiteX105" fmla="*/ 313950 w 5242789"/>
                <a:gd name="connsiteY105" fmla="*/ 41173 h 1183744"/>
                <a:gd name="connsiteX106" fmla="*/ 313950 w 5242789"/>
                <a:gd name="connsiteY106" fmla="*/ 15440 h 1183744"/>
                <a:gd name="connsiteX107" fmla="*/ 241896 w 5242789"/>
                <a:gd name="connsiteY107" fmla="*/ 15440 h 1183744"/>
                <a:gd name="connsiteX108" fmla="*/ 241896 w 5242789"/>
                <a:gd name="connsiteY108" fmla="*/ 0 h 1183744"/>
                <a:gd name="connsiteX109" fmla="*/ 0 w 5242789"/>
                <a:gd name="connsiteY109" fmla="*/ 0 h 118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5242789" h="1183744">
                  <a:moveTo>
                    <a:pt x="5242789" y="1183744"/>
                  </a:moveTo>
                  <a:lnTo>
                    <a:pt x="4434755" y="1183744"/>
                  </a:lnTo>
                  <a:lnTo>
                    <a:pt x="4434755" y="1154580"/>
                  </a:lnTo>
                  <a:lnTo>
                    <a:pt x="4239179" y="1154580"/>
                  </a:lnTo>
                  <a:lnTo>
                    <a:pt x="4239179" y="1121984"/>
                  </a:lnTo>
                  <a:lnTo>
                    <a:pt x="4077916" y="1121984"/>
                  </a:lnTo>
                  <a:lnTo>
                    <a:pt x="4077916" y="1103112"/>
                  </a:lnTo>
                  <a:lnTo>
                    <a:pt x="3878909" y="1103112"/>
                  </a:lnTo>
                  <a:lnTo>
                    <a:pt x="3878909" y="1084241"/>
                  </a:lnTo>
                  <a:lnTo>
                    <a:pt x="3599271" y="1084241"/>
                  </a:lnTo>
                  <a:lnTo>
                    <a:pt x="3599271" y="1075663"/>
                  </a:lnTo>
                  <a:lnTo>
                    <a:pt x="3552950" y="1075663"/>
                  </a:lnTo>
                  <a:lnTo>
                    <a:pt x="3552950" y="1055076"/>
                  </a:lnTo>
                  <a:lnTo>
                    <a:pt x="3240716" y="1055076"/>
                  </a:lnTo>
                  <a:lnTo>
                    <a:pt x="3240716" y="1039636"/>
                  </a:lnTo>
                  <a:lnTo>
                    <a:pt x="3081168" y="1039636"/>
                  </a:lnTo>
                  <a:lnTo>
                    <a:pt x="3081168" y="1022481"/>
                  </a:lnTo>
                  <a:lnTo>
                    <a:pt x="3019407" y="1022481"/>
                  </a:lnTo>
                  <a:lnTo>
                    <a:pt x="3019407" y="1000178"/>
                  </a:lnTo>
                  <a:lnTo>
                    <a:pt x="2916473" y="1000178"/>
                  </a:lnTo>
                  <a:lnTo>
                    <a:pt x="2916473" y="986454"/>
                  </a:lnTo>
                  <a:lnTo>
                    <a:pt x="2882162" y="986454"/>
                  </a:lnTo>
                  <a:lnTo>
                    <a:pt x="2882162" y="971013"/>
                  </a:lnTo>
                  <a:lnTo>
                    <a:pt x="2741485" y="971013"/>
                  </a:lnTo>
                  <a:lnTo>
                    <a:pt x="2741485" y="950427"/>
                  </a:lnTo>
                  <a:lnTo>
                    <a:pt x="2715751" y="950427"/>
                  </a:lnTo>
                  <a:lnTo>
                    <a:pt x="2715751" y="933271"/>
                  </a:lnTo>
                  <a:lnTo>
                    <a:pt x="2681440" y="933271"/>
                  </a:lnTo>
                  <a:lnTo>
                    <a:pt x="2678009" y="929840"/>
                  </a:lnTo>
                  <a:lnTo>
                    <a:pt x="2640266" y="929840"/>
                  </a:lnTo>
                  <a:lnTo>
                    <a:pt x="2640266" y="902391"/>
                  </a:lnTo>
                  <a:lnTo>
                    <a:pt x="2386361" y="902391"/>
                  </a:lnTo>
                  <a:lnTo>
                    <a:pt x="2386361" y="878373"/>
                  </a:lnTo>
                  <a:lnTo>
                    <a:pt x="2353765" y="878373"/>
                  </a:lnTo>
                  <a:lnTo>
                    <a:pt x="2353765" y="859501"/>
                  </a:lnTo>
                  <a:lnTo>
                    <a:pt x="2319454" y="859501"/>
                  </a:lnTo>
                  <a:lnTo>
                    <a:pt x="2319454" y="823474"/>
                  </a:lnTo>
                  <a:lnTo>
                    <a:pt x="2211373" y="823474"/>
                  </a:lnTo>
                  <a:lnTo>
                    <a:pt x="2211373" y="814896"/>
                  </a:lnTo>
                  <a:lnTo>
                    <a:pt x="2134172" y="814896"/>
                  </a:lnTo>
                  <a:lnTo>
                    <a:pt x="2134172" y="782300"/>
                  </a:lnTo>
                  <a:lnTo>
                    <a:pt x="2105007" y="782300"/>
                  </a:lnTo>
                  <a:lnTo>
                    <a:pt x="2105007" y="758282"/>
                  </a:lnTo>
                  <a:lnTo>
                    <a:pt x="1916295" y="758282"/>
                  </a:lnTo>
                  <a:lnTo>
                    <a:pt x="1916295" y="744558"/>
                  </a:lnTo>
                  <a:lnTo>
                    <a:pt x="1859681" y="744558"/>
                  </a:lnTo>
                  <a:lnTo>
                    <a:pt x="1859681" y="701669"/>
                  </a:lnTo>
                  <a:lnTo>
                    <a:pt x="1792773" y="701669"/>
                  </a:lnTo>
                  <a:lnTo>
                    <a:pt x="1792773" y="672504"/>
                  </a:lnTo>
                  <a:lnTo>
                    <a:pt x="1734444" y="672504"/>
                  </a:lnTo>
                  <a:lnTo>
                    <a:pt x="1734444" y="663926"/>
                  </a:lnTo>
                  <a:lnTo>
                    <a:pt x="1703564" y="663926"/>
                  </a:lnTo>
                  <a:lnTo>
                    <a:pt x="1703564" y="643339"/>
                  </a:lnTo>
                  <a:lnTo>
                    <a:pt x="1682977" y="643339"/>
                  </a:lnTo>
                  <a:lnTo>
                    <a:pt x="1682977" y="621037"/>
                  </a:lnTo>
                  <a:lnTo>
                    <a:pt x="1643519" y="621037"/>
                  </a:lnTo>
                  <a:lnTo>
                    <a:pt x="1643519" y="605597"/>
                  </a:lnTo>
                  <a:lnTo>
                    <a:pt x="1600629" y="605597"/>
                  </a:lnTo>
                  <a:lnTo>
                    <a:pt x="1600629" y="581579"/>
                  </a:lnTo>
                  <a:lnTo>
                    <a:pt x="1566318" y="581579"/>
                  </a:lnTo>
                  <a:lnTo>
                    <a:pt x="1566318" y="567854"/>
                  </a:lnTo>
                  <a:lnTo>
                    <a:pt x="1518282" y="567854"/>
                  </a:lnTo>
                  <a:lnTo>
                    <a:pt x="1518282" y="552414"/>
                  </a:lnTo>
                  <a:lnTo>
                    <a:pt x="1465099" y="552414"/>
                  </a:lnTo>
                  <a:lnTo>
                    <a:pt x="1465099" y="507809"/>
                  </a:lnTo>
                  <a:lnTo>
                    <a:pt x="1259230" y="507809"/>
                  </a:lnTo>
                  <a:lnTo>
                    <a:pt x="1259230" y="476929"/>
                  </a:lnTo>
                  <a:lnTo>
                    <a:pt x="1195754" y="476929"/>
                  </a:lnTo>
                  <a:lnTo>
                    <a:pt x="1195754" y="451195"/>
                  </a:lnTo>
                  <a:lnTo>
                    <a:pt x="1158012" y="451195"/>
                  </a:lnTo>
                  <a:lnTo>
                    <a:pt x="1158012" y="423746"/>
                  </a:lnTo>
                  <a:lnTo>
                    <a:pt x="1075664" y="423746"/>
                  </a:lnTo>
                  <a:lnTo>
                    <a:pt x="1075664" y="396297"/>
                  </a:lnTo>
                  <a:lnTo>
                    <a:pt x="1055077" y="396297"/>
                  </a:lnTo>
                  <a:lnTo>
                    <a:pt x="1055077" y="379141"/>
                  </a:lnTo>
                  <a:lnTo>
                    <a:pt x="1036206" y="360270"/>
                  </a:lnTo>
                  <a:lnTo>
                    <a:pt x="1022481" y="346545"/>
                  </a:lnTo>
                  <a:lnTo>
                    <a:pt x="989886" y="346545"/>
                  </a:lnTo>
                  <a:lnTo>
                    <a:pt x="989886" y="310518"/>
                  </a:lnTo>
                  <a:lnTo>
                    <a:pt x="917831" y="310518"/>
                  </a:lnTo>
                  <a:lnTo>
                    <a:pt x="917831" y="293362"/>
                  </a:lnTo>
                  <a:lnTo>
                    <a:pt x="859502" y="293362"/>
                  </a:lnTo>
                  <a:lnTo>
                    <a:pt x="859502" y="274491"/>
                  </a:lnTo>
                  <a:lnTo>
                    <a:pt x="826906" y="274491"/>
                  </a:lnTo>
                  <a:lnTo>
                    <a:pt x="826906" y="243611"/>
                  </a:lnTo>
                  <a:lnTo>
                    <a:pt x="799457" y="243611"/>
                  </a:lnTo>
                  <a:lnTo>
                    <a:pt x="799457" y="199006"/>
                  </a:lnTo>
                  <a:lnTo>
                    <a:pt x="780586" y="199006"/>
                  </a:lnTo>
                  <a:lnTo>
                    <a:pt x="780586" y="180135"/>
                  </a:lnTo>
                  <a:lnTo>
                    <a:pt x="681083" y="180135"/>
                  </a:lnTo>
                  <a:lnTo>
                    <a:pt x="681083" y="157832"/>
                  </a:lnTo>
                  <a:lnTo>
                    <a:pt x="645055" y="157832"/>
                  </a:lnTo>
                  <a:lnTo>
                    <a:pt x="645055" y="138961"/>
                  </a:lnTo>
                  <a:lnTo>
                    <a:pt x="600451" y="138961"/>
                  </a:lnTo>
                  <a:lnTo>
                    <a:pt x="600451" y="121805"/>
                  </a:lnTo>
                  <a:lnTo>
                    <a:pt x="559277" y="121805"/>
                  </a:lnTo>
                  <a:lnTo>
                    <a:pt x="559277" y="113227"/>
                  </a:lnTo>
                  <a:lnTo>
                    <a:pt x="533543" y="113227"/>
                  </a:lnTo>
                  <a:lnTo>
                    <a:pt x="533543" y="85778"/>
                  </a:lnTo>
                  <a:lnTo>
                    <a:pt x="492370" y="85778"/>
                  </a:lnTo>
                  <a:lnTo>
                    <a:pt x="492370" y="63476"/>
                  </a:lnTo>
                  <a:lnTo>
                    <a:pt x="451196" y="63476"/>
                  </a:lnTo>
                  <a:lnTo>
                    <a:pt x="451196" y="49751"/>
                  </a:lnTo>
                  <a:lnTo>
                    <a:pt x="392866" y="49751"/>
                  </a:lnTo>
                  <a:lnTo>
                    <a:pt x="392866" y="41173"/>
                  </a:lnTo>
                  <a:lnTo>
                    <a:pt x="313950" y="41173"/>
                  </a:lnTo>
                  <a:lnTo>
                    <a:pt x="313950" y="15440"/>
                  </a:lnTo>
                  <a:lnTo>
                    <a:pt x="241896" y="15440"/>
                  </a:lnTo>
                  <a:lnTo>
                    <a:pt x="241896" y="0"/>
                  </a:lnTo>
                  <a:lnTo>
                    <a:pt x="0" y="0"/>
                  </a:lnTo>
                </a:path>
              </a:pathLst>
            </a:custGeom>
            <a:noFill/>
            <a:ln w="28575">
              <a:solidFill>
                <a:schemeClr val="accent2"/>
              </a:solidFill>
              <a:miter lim="800000"/>
              <a:headEnd/>
              <a:tailEnd/>
            </a:ln>
          </p:spPr>
          <p:txBody>
            <a:bodyPr rtlCol="0" anchor="ctr"/>
            <a:lstStyle/>
            <a:p>
              <a:pPr algn="ctr"/>
              <a:endParaRPr lang="en-US"/>
            </a:p>
          </p:txBody>
        </p:sp>
        <p:sp>
          <p:nvSpPr>
            <p:cNvPr id="285" name="Freeform: Shape 284">
              <a:extLst>
                <a:ext uri="{FF2B5EF4-FFF2-40B4-BE49-F238E27FC236}">
                  <a16:creationId xmlns:a16="http://schemas.microsoft.com/office/drawing/2014/main" id="{6C6E03F1-4375-13D3-58BA-48DC2639B106}"/>
                </a:ext>
              </a:extLst>
            </p:cNvPr>
            <p:cNvSpPr/>
            <p:nvPr/>
          </p:nvSpPr>
          <p:spPr bwMode="auto">
            <a:xfrm>
              <a:off x="1027628" y="2092998"/>
              <a:ext cx="5184459" cy="1734444"/>
            </a:xfrm>
            <a:custGeom>
              <a:avLst/>
              <a:gdLst>
                <a:gd name="connsiteX0" fmla="*/ 5184459 w 5184459"/>
                <a:gd name="connsiteY0" fmla="*/ 1734444 h 1734444"/>
                <a:gd name="connsiteX1" fmla="*/ 4825904 w 5184459"/>
                <a:gd name="connsiteY1" fmla="*/ 1734444 h 1734444"/>
                <a:gd name="connsiteX2" fmla="*/ 4825904 w 5184459"/>
                <a:gd name="connsiteY2" fmla="*/ 1598913 h 1734444"/>
                <a:gd name="connsiteX3" fmla="*/ 4647485 w 5184459"/>
                <a:gd name="connsiteY3" fmla="*/ 1598913 h 1734444"/>
                <a:gd name="connsiteX4" fmla="*/ 4647485 w 5184459"/>
                <a:gd name="connsiteY4" fmla="*/ 1532006 h 1734444"/>
                <a:gd name="connsiteX5" fmla="*/ 4407305 w 5184459"/>
                <a:gd name="connsiteY5" fmla="*/ 1532006 h 1734444"/>
                <a:gd name="connsiteX6" fmla="*/ 4407305 w 5184459"/>
                <a:gd name="connsiteY6" fmla="*/ 1490832 h 1734444"/>
                <a:gd name="connsiteX7" fmla="*/ 4029879 w 5184459"/>
                <a:gd name="connsiteY7" fmla="*/ 1490832 h 1734444"/>
                <a:gd name="connsiteX8" fmla="*/ 4029879 w 5184459"/>
                <a:gd name="connsiteY8" fmla="*/ 1461668 h 1734444"/>
                <a:gd name="connsiteX9" fmla="*/ 3775974 w 5184459"/>
                <a:gd name="connsiteY9" fmla="*/ 1461668 h 1734444"/>
                <a:gd name="connsiteX10" fmla="*/ 3775974 w 5184459"/>
                <a:gd name="connsiteY10" fmla="*/ 1437650 h 1734444"/>
                <a:gd name="connsiteX11" fmla="*/ 3384824 w 5184459"/>
                <a:gd name="connsiteY11" fmla="*/ 1437650 h 1734444"/>
                <a:gd name="connsiteX12" fmla="*/ 3384824 w 5184459"/>
                <a:gd name="connsiteY12" fmla="*/ 1406769 h 1734444"/>
                <a:gd name="connsiteX13" fmla="*/ 3340219 w 5184459"/>
                <a:gd name="connsiteY13" fmla="*/ 1406769 h 1734444"/>
                <a:gd name="connsiteX14" fmla="*/ 3340219 w 5184459"/>
                <a:gd name="connsiteY14" fmla="*/ 1375889 h 1734444"/>
                <a:gd name="connsiteX15" fmla="*/ 3208120 w 5184459"/>
                <a:gd name="connsiteY15" fmla="*/ 1375889 h 1734444"/>
                <a:gd name="connsiteX16" fmla="*/ 3208120 w 5184459"/>
                <a:gd name="connsiteY16" fmla="*/ 1355302 h 1734444"/>
                <a:gd name="connsiteX17" fmla="*/ 3101754 w 5184459"/>
                <a:gd name="connsiteY17" fmla="*/ 1355302 h 1734444"/>
                <a:gd name="connsiteX18" fmla="*/ 3101754 w 5184459"/>
                <a:gd name="connsiteY18" fmla="*/ 1339862 h 1734444"/>
                <a:gd name="connsiteX19" fmla="*/ 3033131 w 5184459"/>
                <a:gd name="connsiteY19" fmla="*/ 1339862 h 1734444"/>
                <a:gd name="connsiteX20" fmla="*/ 3033131 w 5184459"/>
                <a:gd name="connsiteY20" fmla="*/ 1317560 h 1734444"/>
                <a:gd name="connsiteX21" fmla="*/ 3000536 w 5184459"/>
                <a:gd name="connsiteY21" fmla="*/ 1317560 h 1734444"/>
                <a:gd name="connsiteX22" fmla="*/ 3000536 w 5184459"/>
                <a:gd name="connsiteY22" fmla="*/ 1302119 h 1734444"/>
                <a:gd name="connsiteX23" fmla="*/ 2938775 w 5184459"/>
                <a:gd name="connsiteY23" fmla="*/ 1302119 h 1734444"/>
                <a:gd name="connsiteX24" fmla="*/ 2938775 w 5184459"/>
                <a:gd name="connsiteY24" fmla="*/ 1272955 h 1734444"/>
                <a:gd name="connsiteX25" fmla="*/ 2806676 w 5184459"/>
                <a:gd name="connsiteY25" fmla="*/ 1272955 h 1734444"/>
                <a:gd name="connsiteX26" fmla="*/ 2806676 w 5184459"/>
                <a:gd name="connsiteY26" fmla="*/ 1259230 h 1734444"/>
                <a:gd name="connsiteX27" fmla="*/ 2789520 w 5184459"/>
                <a:gd name="connsiteY27" fmla="*/ 1259230 h 1734444"/>
                <a:gd name="connsiteX28" fmla="*/ 2789520 w 5184459"/>
                <a:gd name="connsiteY28" fmla="*/ 1240359 h 1734444"/>
                <a:gd name="connsiteX29" fmla="*/ 2708888 w 5184459"/>
                <a:gd name="connsiteY29" fmla="*/ 1240359 h 1734444"/>
                <a:gd name="connsiteX30" fmla="*/ 2708888 w 5184459"/>
                <a:gd name="connsiteY30" fmla="*/ 1218056 h 1734444"/>
                <a:gd name="connsiteX31" fmla="*/ 2693448 w 5184459"/>
                <a:gd name="connsiteY31" fmla="*/ 1218056 h 1734444"/>
                <a:gd name="connsiteX32" fmla="*/ 2693448 w 5184459"/>
                <a:gd name="connsiteY32" fmla="*/ 1194038 h 1734444"/>
                <a:gd name="connsiteX33" fmla="*/ 2660852 w 5184459"/>
                <a:gd name="connsiteY33" fmla="*/ 1194038 h 1734444"/>
                <a:gd name="connsiteX34" fmla="*/ 2660852 w 5184459"/>
                <a:gd name="connsiteY34" fmla="*/ 1178598 h 1734444"/>
                <a:gd name="connsiteX35" fmla="*/ 2609385 w 5184459"/>
                <a:gd name="connsiteY35" fmla="*/ 1178598 h 1734444"/>
                <a:gd name="connsiteX36" fmla="*/ 2609385 w 5184459"/>
                <a:gd name="connsiteY36" fmla="*/ 1161443 h 1734444"/>
                <a:gd name="connsiteX37" fmla="*/ 2554487 w 5184459"/>
                <a:gd name="connsiteY37" fmla="*/ 1161443 h 1734444"/>
                <a:gd name="connsiteX38" fmla="*/ 2554487 w 5184459"/>
                <a:gd name="connsiteY38" fmla="*/ 1142571 h 1734444"/>
                <a:gd name="connsiteX39" fmla="*/ 2533900 w 5184459"/>
                <a:gd name="connsiteY39" fmla="*/ 1142571 h 1734444"/>
                <a:gd name="connsiteX40" fmla="*/ 2533900 w 5184459"/>
                <a:gd name="connsiteY40" fmla="*/ 1103113 h 1734444"/>
                <a:gd name="connsiteX41" fmla="*/ 2506451 w 5184459"/>
                <a:gd name="connsiteY41" fmla="*/ 1103113 h 1734444"/>
                <a:gd name="connsiteX42" fmla="*/ 2506451 w 5184459"/>
                <a:gd name="connsiteY42" fmla="*/ 1080811 h 1734444"/>
                <a:gd name="connsiteX43" fmla="*/ 2437828 w 5184459"/>
                <a:gd name="connsiteY43" fmla="*/ 1080811 h 1734444"/>
                <a:gd name="connsiteX44" fmla="*/ 2437828 w 5184459"/>
                <a:gd name="connsiteY44" fmla="*/ 1060224 h 1734444"/>
                <a:gd name="connsiteX45" fmla="*/ 2267986 w 5184459"/>
                <a:gd name="connsiteY45" fmla="*/ 1060224 h 1734444"/>
                <a:gd name="connsiteX46" fmla="*/ 2267986 w 5184459"/>
                <a:gd name="connsiteY46" fmla="*/ 1024197 h 1734444"/>
                <a:gd name="connsiteX47" fmla="*/ 2190786 w 5184459"/>
                <a:gd name="connsiteY47" fmla="*/ 1024197 h 1734444"/>
                <a:gd name="connsiteX48" fmla="*/ 2190786 w 5184459"/>
                <a:gd name="connsiteY48" fmla="*/ 1001894 h 1734444"/>
                <a:gd name="connsiteX49" fmla="*/ 2147896 w 5184459"/>
                <a:gd name="connsiteY49" fmla="*/ 1001894 h 1734444"/>
                <a:gd name="connsiteX50" fmla="*/ 2147896 w 5184459"/>
                <a:gd name="connsiteY50" fmla="*/ 983023 h 1734444"/>
                <a:gd name="connsiteX51" fmla="*/ 2113585 w 5184459"/>
                <a:gd name="connsiteY51" fmla="*/ 983023 h 1734444"/>
                <a:gd name="connsiteX52" fmla="*/ 2113585 w 5184459"/>
                <a:gd name="connsiteY52" fmla="*/ 960721 h 1734444"/>
                <a:gd name="connsiteX53" fmla="*/ 2034668 w 5184459"/>
                <a:gd name="connsiteY53" fmla="*/ 960721 h 1734444"/>
                <a:gd name="connsiteX54" fmla="*/ 2034668 w 5184459"/>
                <a:gd name="connsiteY54" fmla="*/ 936703 h 1734444"/>
                <a:gd name="connsiteX55" fmla="*/ 1950605 w 5184459"/>
                <a:gd name="connsiteY55" fmla="*/ 936703 h 1734444"/>
                <a:gd name="connsiteX56" fmla="*/ 1950605 w 5184459"/>
                <a:gd name="connsiteY56" fmla="*/ 893813 h 1734444"/>
                <a:gd name="connsiteX57" fmla="*/ 1899138 w 5184459"/>
                <a:gd name="connsiteY57" fmla="*/ 893813 h 1734444"/>
                <a:gd name="connsiteX58" fmla="*/ 1899138 w 5184459"/>
                <a:gd name="connsiteY58" fmla="*/ 854355 h 1734444"/>
                <a:gd name="connsiteX59" fmla="*/ 1845955 w 5184459"/>
                <a:gd name="connsiteY59" fmla="*/ 854355 h 1734444"/>
                <a:gd name="connsiteX60" fmla="*/ 1845955 w 5184459"/>
                <a:gd name="connsiteY60" fmla="*/ 806319 h 1734444"/>
                <a:gd name="connsiteX61" fmla="*/ 1815075 w 5184459"/>
                <a:gd name="connsiteY61" fmla="*/ 806319 h 1734444"/>
                <a:gd name="connsiteX62" fmla="*/ 1815075 w 5184459"/>
                <a:gd name="connsiteY62" fmla="*/ 778870 h 1734444"/>
                <a:gd name="connsiteX63" fmla="*/ 1734443 w 5184459"/>
                <a:gd name="connsiteY63" fmla="*/ 778870 h 1734444"/>
                <a:gd name="connsiteX64" fmla="*/ 1734443 w 5184459"/>
                <a:gd name="connsiteY64" fmla="*/ 723972 h 1734444"/>
                <a:gd name="connsiteX65" fmla="*/ 1710425 w 5184459"/>
                <a:gd name="connsiteY65" fmla="*/ 723972 h 1734444"/>
                <a:gd name="connsiteX66" fmla="*/ 1710425 w 5184459"/>
                <a:gd name="connsiteY66" fmla="*/ 684513 h 1734444"/>
                <a:gd name="connsiteX67" fmla="*/ 1614353 w 5184459"/>
                <a:gd name="connsiteY67" fmla="*/ 684513 h 1734444"/>
                <a:gd name="connsiteX68" fmla="*/ 1614353 w 5184459"/>
                <a:gd name="connsiteY68" fmla="*/ 655349 h 1734444"/>
                <a:gd name="connsiteX69" fmla="*/ 1566317 w 5184459"/>
                <a:gd name="connsiteY69" fmla="*/ 655349 h 1734444"/>
                <a:gd name="connsiteX70" fmla="*/ 1566317 w 5184459"/>
                <a:gd name="connsiteY70" fmla="*/ 638193 h 1734444"/>
                <a:gd name="connsiteX71" fmla="*/ 1501125 w 5184459"/>
                <a:gd name="connsiteY71" fmla="*/ 638193 h 1734444"/>
                <a:gd name="connsiteX72" fmla="*/ 1501125 w 5184459"/>
                <a:gd name="connsiteY72" fmla="*/ 614175 h 1734444"/>
                <a:gd name="connsiteX73" fmla="*/ 1423925 w 5184459"/>
                <a:gd name="connsiteY73" fmla="*/ 614175 h 1734444"/>
                <a:gd name="connsiteX74" fmla="*/ 1423925 w 5184459"/>
                <a:gd name="connsiteY74" fmla="*/ 591873 h 1734444"/>
                <a:gd name="connsiteX75" fmla="*/ 1398191 w 5184459"/>
                <a:gd name="connsiteY75" fmla="*/ 591873 h 1734444"/>
                <a:gd name="connsiteX76" fmla="*/ 1398191 w 5184459"/>
                <a:gd name="connsiteY76" fmla="*/ 576432 h 1734444"/>
                <a:gd name="connsiteX77" fmla="*/ 1369026 w 5184459"/>
                <a:gd name="connsiteY77" fmla="*/ 576432 h 1734444"/>
                <a:gd name="connsiteX78" fmla="*/ 1369026 w 5184459"/>
                <a:gd name="connsiteY78" fmla="*/ 555846 h 1734444"/>
                <a:gd name="connsiteX79" fmla="*/ 1336431 w 5184459"/>
                <a:gd name="connsiteY79" fmla="*/ 555846 h 1734444"/>
                <a:gd name="connsiteX80" fmla="*/ 1336431 w 5184459"/>
                <a:gd name="connsiteY80" fmla="*/ 528396 h 1734444"/>
                <a:gd name="connsiteX81" fmla="*/ 1303835 w 5184459"/>
                <a:gd name="connsiteY81" fmla="*/ 528396 h 1734444"/>
                <a:gd name="connsiteX82" fmla="*/ 1303835 w 5184459"/>
                <a:gd name="connsiteY82" fmla="*/ 495800 h 1734444"/>
                <a:gd name="connsiteX83" fmla="*/ 1271239 w 5184459"/>
                <a:gd name="connsiteY83" fmla="*/ 495800 h 1734444"/>
                <a:gd name="connsiteX84" fmla="*/ 1271239 w 5184459"/>
                <a:gd name="connsiteY84" fmla="*/ 446049 h 1734444"/>
                <a:gd name="connsiteX85" fmla="*/ 1194038 w 5184459"/>
                <a:gd name="connsiteY85" fmla="*/ 446049 h 1734444"/>
                <a:gd name="connsiteX86" fmla="*/ 1194038 w 5184459"/>
                <a:gd name="connsiteY86" fmla="*/ 411737 h 1734444"/>
                <a:gd name="connsiteX87" fmla="*/ 1109975 w 5184459"/>
                <a:gd name="connsiteY87" fmla="*/ 411737 h 1734444"/>
                <a:gd name="connsiteX88" fmla="*/ 1109975 w 5184459"/>
                <a:gd name="connsiteY88" fmla="*/ 398013 h 1734444"/>
                <a:gd name="connsiteX89" fmla="*/ 988169 w 5184459"/>
                <a:gd name="connsiteY89" fmla="*/ 398013 h 1734444"/>
                <a:gd name="connsiteX90" fmla="*/ 988169 w 5184459"/>
                <a:gd name="connsiteY90" fmla="*/ 377426 h 1734444"/>
                <a:gd name="connsiteX91" fmla="*/ 936702 w 5184459"/>
                <a:gd name="connsiteY91" fmla="*/ 377426 h 1734444"/>
                <a:gd name="connsiteX92" fmla="*/ 936702 w 5184459"/>
                <a:gd name="connsiteY92" fmla="*/ 367133 h 1734444"/>
                <a:gd name="connsiteX93" fmla="*/ 916115 w 5184459"/>
                <a:gd name="connsiteY93" fmla="*/ 367133 h 1734444"/>
                <a:gd name="connsiteX94" fmla="*/ 916115 w 5184459"/>
                <a:gd name="connsiteY94" fmla="*/ 343115 h 1734444"/>
                <a:gd name="connsiteX95" fmla="*/ 890382 w 5184459"/>
                <a:gd name="connsiteY95" fmla="*/ 343115 h 1734444"/>
                <a:gd name="connsiteX96" fmla="*/ 890382 w 5184459"/>
                <a:gd name="connsiteY96" fmla="*/ 303656 h 1734444"/>
                <a:gd name="connsiteX97" fmla="*/ 821759 w 5184459"/>
                <a:gd name="connsiteY97" fmla="*/ 303656 h 1734444"/>
                <a:gd name="connsiteX98" fmla="*/ 821759 w 5184459"/>
                <a:gd name="connsiteY98" fmla="*/ 286501 h 1734444"/>
                <a:gd name="connsiteX99" fmla="*/ 789163 w 5184459"/>
                <a:gd name="connsiteY99" fmla="*/ 286501 h 1734444"/>
                <a:gd name="connsiteX100" fmla="*/ 789163 w 5184459"/>
                <a:gd name="connsiteY100" fmla="*/ 265914 h 1734444"/>
                <a:gd name="connsiteX101" fmla="*/ 749705 w 5184459"/>
                <a:gd name="connsiteY101" fmla="*/ 265914 h 1734444"/>
                <a:gd name="connsiteX102" fmla="*/ 749705 w 5184459"/>
                <a:gd name="connsiteY102" fmla="*/ 235034 h 1734444"/>
                <a:gd name="connsiteX103" fmla="*/ 723971 w 5184459"/>
                <a:gd name="connsiteY103" fmla="*/ 235034 h 1734444"/>
                <a:gd name="connsiteX104" fmla="*/ 723971 w 5184459"/>
                <a:gd name="connsiteY104" fmla="*/ 168126 h 1734444"/>
                <a:gd name="connsiteX105" fmla="*/ 681082 w 5184459"/>
                <a:gd name="connsiteY105" fmla="*/ 168126 h 1734444"/>
                <a:gd name="connsiteX106" fmla="*/ 681082 w 5184459"/>
                <a:gd name="connsiteY106" fmla="*/ 123521 h 1734444"/>
                <a:gd name="connsiteX107" fmla="*/ 646770 w 5184459"/>
                <a:gd name="connsiteY107" fmla="*/ 123521 h 1734444"/>
                <a:gd name="connsiteX108" fmla="*/ 646770 w 5184459"/>
                <a:gd name="connsiteY108" fmla="*/ 84063 h 1734444"/>
                <a:gd name="connsiteX109" fmla="*/ 363701 w 5184459"/>
                <a:gd name="connsiteY109" fmla="*/ 84063 h 1734444"/>
                <a:gd name="connsiteX110" fmla="*/ 363701 w 5184459"/>
                <a:gd name="connsiteY110" fmla="*/ 61761 h 1734444"/>
                <a:gd name="connsiteX111" fmla="*/ 271060 w 5184459"/>
                <a:gd name="connsiteY111" fmla="*/ 61761 h 1734444"/>
                <a:gd name="connsiteX112" fmla="*/ 271060 w 5184459"/>
                <a:gd name="connsiteY112" fmla="*/ 46321 h 1734444"/>
                <a:gd name="connsiteX113" fmla="*/ 204153 w 5184459"/>
                <a:gd name="connsiteY113" fmla="*/ 46321 h 1734444"/>
                <a:gd name="connsiteX114" fmla="*/ 204153 w 5184459"/>
                <a:gd name="connsiteY114" fmla="*/ 24018 h 1734444"/>
                <a:gd name="connsiteX115" fmla="*/ 166410 w 5184459"/>
                <a:gd name="connsiteY115" fmla="*/ 24018 h 1734444"/>
                <a:gd name="connsiteX116" fmla="*/ 166410 w 5184459"/>
                <a:gd name="connsiteY116" fmla="*/ 0 h 1734444"/>
                <a:gd name="connsiteX117" fmla="*/ 0 w 5184459"/>
                <a:gd name="connsiteY117" fmla="*/ 0 h 173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184459" h="1734444">
                  <a:moveTo>
                    <a:pt x="5184459" y="1734444"/>
                  </a:moveTo>
                  <a:lnTo>
                    <a:pt x="4825904" y="1734444"/>
                  </a:lnTo>
                  <a:lnTo>
                    <a:pt x="4825904" y="1598913"/>
                  </a:lnTo>
                  <a:lnTo>
                    <a:pt x="4647485" y="1598913"/>
                  </a:lnTo>
                  <a:lnTo>
                    <a:pt x="4647485" y="1532006"/>
                  </a:lnTo>
                  <a:lnTo>
                    <a:pt x="4407305" y="1532006"/>
                  </a:lnTo>
                  <a:lnTo>
                    <a:pt x="4407305" y="1490832"/>
                  </a:lnTo>
                  <a:lnTo>
                    <a:pt x="4029879" y="1490832"/>
                  </a:lnTo>
                  <a:lnTo>
                    <a:pt x="4029879" y="1461668"/>
                  </a:lnTo>
                  <a:lnTo>
                    <a:pt x="3775974" y="1461668"/>
                  </a:lnTo>
                  <a:lnTo>
                    <a:pt x="3775974" y="1437650"/>
                  </a:lnTo>
                  <a:lnTo>
                    <a:pt x="3384824" y="1437650"/>
                  </a:lnTo>
                  <a:lnTo>
                    <a:pt x="3384824" y="1406769"/>
                  </a:lnTo>
                  <a:lnTo>
                    <a:pt x="3340219" y="1406769"/>
                  </a:lnTo>
                  <a:lnTo>
                    <a:pt x="3340219" y="1375889"/>
                  </a:lnTo>
                  <a:lnTo>
                    <a:pt x="3208120" y="1375889"/>
                  </a:lnTo>
                  <a:lnTo>
                    <a:pt x="3208120" y="1355302"/>
                  </a:lnTo>
                  <a:lnTo>
                    <a:pt x="3101754" y="1355302"/>
                  </a:lnTo>
                  <a:lnTo>
                    <a:pt x="3101754" y="1339862"/>
                  </a:lnTo>
                  <a:lnTo>
                    <a:pt x="3033131" y="1339862"/>
                  </a:lnTo>
                  <a:lnTo>
                    <a:pt x="3033131" y="1317560"/>
                  </a:lnTo>
                  <a:lnTo>
                    <a:pt x="3000536" y="1317560"/>
                  </a:lnTo>
                  <a:lnTo>
                    <a:pt x="3000536" y="1302119"/>
                  </a:lnTo>
                  <a:lnTo>
                    <a:pt x="2938775" y="1302119"/>
                  </a:lnTo>
                  <a:lnTo>
                    <a:pt x="2938775" y="1272955"/>
                  </a:lnTo>
                  <a:lnTo>
                    <a:pt x="2806676" y="1272955"/>
                  </a:lnTo>
                  <a:lnTo>
                    <a:pt x="2806676" y="1259230"/>
                  </a:lnTo>
                  <a:lnTo>
                    <a:pt x="2789520" y="1259230"/>
                  </a:lnTo>
                  <a:lnTo>
                    <a:pt x="2789520" y="1240359"/>
                  </a:lnTo>
                  <a:lnTo>
                    <a:pt x="2708888" y="1240359"/>
                  </a:lnTo>
                  <a:lnTo>
                    <a:pt x="2708888" y="1218056"/>
                  </a:lnTo>
                  <a:lnTo>
                    <a:pt x="2693448" y="1218056"/>
                  </a:lnTo>
                  <a:lnTo>
                    <a:pt x="2693448" y="1194038"/>
                  </a:lnTo>
                  <a:lnTo>
                    <a:pt x="2660852" y="1194038"/>
                  </a:lnTo>
                  <a:lnTo>
                    <a:pt x="2660852" y="1178598"/>
                  </a:lnTo>
                  <a:lnTo>
                    <a:pt x="2609385" y="1178598"/>
                  </a:lnTo>
                  <a:lnTo>
                    <a:pt x="2609385" y="1161443"/>
                  </a:lnTo>
                  <a:lnTo>
                    <a:pt x="2554487" y="1161443"/>
                  </a:lnTo>
                  <a:lnTo>
                    <a:pt x="2554487" y="1142571"/>
                  </a:lnTo>
                  <a:lnTo>
                    <a:pt x="2533900" y="1142571"/>
                  </a:lnTo>
                  <a:lnTo>
                    <a:pt x="2533900" y="1103113"/>
                  </a:lnTo>
                  <a:lnTo>
                    <a:pt x="2506451" y="1103113"/>
                  </a:lnTo>
                  <a:lnTo>
                    <a:pt x="2506451" y="1080811"/>
                  </a:lnTo>
                  <a:lnTo>
                    <a:pt x="2437828" y="1080811"/>
                  </a:lnTo>
                  <a:lnTo>
                    <a:pt x="2437828" y="1060224"/>
                  </a:lnTo>
                  <a:lnTo>
                    <a:pt x="2267986" y="1060224"/>
                  </a:lnTo>
                  <a:lnTo>
                    <a:pt x="2267986" y="1024197"/>
                  </a:lnTo>
                  <a:lnTo>
                    <a:pt x="2190786" y="1024197"/>
                  </a:lnTo>
                  <a:lnTo>
                    <a:pt x="2190786" y="1001894"/>
                  </a:lnTo>
                  <a:lnTo>
                    <a:pt x="2147896" y="1001894"/>
                  </a:lnTo>
                  <a:lnTo>
                    <a:pt x="2147896" y="983023"/>
                  </a:lnTo>
                  <a:lnTo>
                    <a:pt x="2113585" y="983023"/>
                  </a:lnTo>
                  <a:lnTo>
                    <a:pt x="2113585" y="960721"/>
                  </a:lnTo>
                  <a:lnTo>
                    <a:pt x="2034668" y="960721"/>
                  </a:lnTo>
                  <a:lnTo>
                    <a:pt x="2034668" y="936703"/>
                  </a:lnTo>
                  <a:lnTo>
                    <a:pt x="1950605" y="936703"/>
                  </a:lnTo>
                  <a:lnTo>
                    <a:pt x="1950605" y="893813"/>
                  </a:lnTo>
                  <a:lnTo>
                    <a:pt x="1899138" y="893813"/>
                  </a:lnTo>
                  <a:lnTo>
                    <a:pt x="1899138" y="854355"/>
                  </a:lnTo>
                  <a:lnTo>
                    <a:pt x="1845955" y="854355"/>
                  </a:lnTo>
                  <a:lnTo>
                    <a:pt x="1845955" y="806319"/>
                  </a:lnTo>
                  <a:lnTo>
                    <a:pt x="1815075" y="806319"/>
                  </a:lnTo>
                  <a:lnTo>
                    <a:pt x="1815075" y="778870"/>
                  </a:lnTo>
                  <a:lnTo>
                    <a:pt x="1734443" y="778870"/>
                  </a:lnTo>
                  <a:lnTo>
                    <a:pt x="1734443" y="723972"/>
                  </a:lnTo>
                  <a:lnTo>
                    <a:pt x="1710425" y="723972"/>
                  </a:lnTo>
                  <a:lnTo>
                    <a:pt x="1710425" y="684513"/>
                  </a:lnTo>
                  <a:lnTo>
                    <a:pt x="1614353" y="684513"/>
                  </a:lnTo>
                  <a:lnTo>
                    <a:pt x="1614353" y="655349"/>
                  </a:lnTo>
                  <a:lnTo>
                    <a:pt x="1566317" y="655349"/>
                  </a:lnTo>
                  <a:lnTo>
                    <a:pt x="1566317" y="638193"/>
                  </a:lnTo>
                  <a:lnTo>
                    <a:pt x="1501125" y="638193"/>
                  </a:lnTo>
                  <a:lnTo>
                    <a:pt x="1501125" y="614175"/>
                  </a:lnTo>
                  <a:lnTo>
                    <a:pt x="1423925" y="614175"/>
                  </a:lnTo>
                  <a:lnTo>
                    <a:pt x="1423925" y="591873"/>
                  </a:lnTo>
                  <a:lnTo>
                    <a:pt x="1398191" y="591873"/>
                  </a:lnTo>
                  <a:lnTo>
                    <a:pt x="1398191" y="576432"/>
                  </a:lnTo>
                  <a:lnTo>
                    <a:pt x="1369026" y="576432"/>
                  </a:lnTo>
                  <a:lnTo>
                    <a:pt x="1369026" y="555846"/>
                  </a:lnTo>
                  <a:lnTo>
                    <a:pt x="1336431" y="555846"/>
                  </a:lnTo>
                  <a:lnTo>
                    <a:pt x="1336431" y="528396"/>
                  </a:lnTo>
                  <a:lnTo>
                    <a:pt x="1303835" y="528396"/>
                  </a:lnTo>
                  <a:lnTo>
                    <a:pt x="1303835" y="495800"/>
                  </a:lnTo>
                  <a:lnTo>
                    <a:pt x="1271239" y="495800"/>
                  </a:lnTo>
                  <a:lnTo>
                    <a:pt x="1271239" y="446049"/>
                  </a:lnTo>
                  <a:lnTo>
                    <a:pt x="1194038" y="446049"/>
                  </a:lnTo>
                  <a:lnTo>
                    <a:pt x="1194038" y="411737"/>
                  </a:lnTo>
                  <a:lnTo>
                    <a:pt x="1109975" y="411737"/>
                  </a:lnTo>
                  <a:lnTo>
                    <a:pt x="1109975" y="398013"/>
                  </a:lnTo>
                  <a:lnTo>
                    <a:pt x="988169" y="398013"/>
                  </a:lnTo>
                  <a:lnTo>
                    <a:pt x="988169" y="377426"/>
                  </a:lnTo>
                  <a:lnTo>
                    <a:pt x="936702" y="377426"/>
                  </a:lnTo>
                  <a:lnTo>
                    <a:pt x="936702" y="367133"/>
                  </a:lnTo>
                  <a:lnTo>
                    <a:pt x="916115" y="367133"/>
                  </a:lnTo>
                  <a:lnTo>
                    <a:pt x="916115" y="343115"/>
                  </a:lnTo>
                  <a:lnTo>
                    <a:pt x="890382" y="343115"/>
                  </a:lnTo>
                  <a:lnTo>
                    <a:pt x="890382" y="303656"/>
                  </a:lnTo>
                  <a:lnTo>
                    <a:pt x="821759" y="303656"/>
                  </a:lnTo>
                  <a:lnTo>
                    <a:pt x="821759" y="286501"/>
                  </a:lnTo>
                  <a:lnTo>
                    <a:pt x="789163" y="286501"/>
                  </a:lnTo>
                  <a:lnTo>
                    <a:pt x="789163" y="265914"/>
                  </a:lnTo>
                  <a:lnTo>
                    <a:pt x="749705" y="265914"/>
                  </a:lnTo>
                  <a:lnTo>
                    <a:pt x="749705" y="235034"/>
                  </a:lnTo>
                  <a:lnTo>
                    <a:pt x="723971" y="235034"/>
                  </a:lnTo>
                  <a:lnTo>
                    <a:pt x="723971" y="168126"/>
                  </a:lnTo>
                  <a:lnTo>
                    <a:pt x="681082" y="168126"/>
                  </a:lnTo>
                  <a:lnTo>
                    <a:pt x="681082" y="123521"/>
                  </a:lnTo>
                  <a:lnTo>
                    <a:pt x="646770" y="123521"/>
                  </a:lnTo>
                  <a:lnTo>
                    <a:pt x="646770" y="84063"/>
                  </a:lnTo>
                  <a:lnTo>
                    <a:pt x="363701" y="84063"/>
                  </a:lnTo>
                  <a:lnTo>
                    <a:pt x="363701" y="61761"/>
                  </a:lnTo>
                  <a:lnTo>
                    <a:pt x="271060" y="61761"/>
                  </a:lnTo>
                  <a:lnTo>
                    <a:pt x="271060" y="46321"/>
                  </a:lnTo>
                  <a:lnTo>
                    <a:pt x="204153" y="46321"/>
                  </a:lnTo>
                  <a:lnTo>
                    <a:pt x="204153" y="24018"/>
                  </a:lnTo>
                  <a:lnTo>
                    <a:pt x="166410" y="24018"/>
                  </a:lnTo>
                  <a:lnTo>
                    <a:pt x="166410" y="0"/>
                  </a:lnTo>
                  <a:lnTo>
                    <a:pt x="0" y="0"/>
                  </a:lnTo>
                </a:path>
              </a:pathLst>
            </a:custGeom>
            <a:noFill/>
            <a:ln w="28575">
              <a:solidFill>
                <a:schemeClr val="accent3">
                  <a:lumMod val="60000"/>
                  <a:lumOff val="40000"/>
                </a:schemeClr>
              </a:solidFill>
              <a:miter lim="800000"/>
              <a:headEnd/>
              <a:tailEnd/>
            </a:ln>
          </p:spPr>
          <p:txBody>
            <a:bodyPr rtlCol="0" anchor="ctr"/>
            <a:lstStyle/>
            <a:p>
              <a:pPr algn="ctr"/>
              <a:endParaRPr lang="en-US"/>
            </a:p>
          </p:txBody>
        </p:sp>
        <p:cxnSp>
          <p:nvCxnSpPr>
            <p:cNvPr id="287" name="Straight Connector 286">
              <a:extLst>
                <a:ext uri="{FF2B5EF4-FFF2-40B4-BE49-F238E27FC236}">
                  <a16:creationId xmlns:a16="http://schemas.microsoft.com/office/drawing/2014/main" id="{5A268443-3D51-4D5E-E03B-15BBA17AE580}"/>
                </a:ext>
              </a:extLst>
            </p:cNvPr>
            <p:cNvCxnSpPr/>
            <p:nvPr/>
          </p:nvCxnSpPr>
          <p:spPr bwMode="auto">
            <a:xfrm>
              <a:off x="6163150" y="2284535"/>
              <a:ext cx="0" cy="71034"/>
            </a:xfrm>
            <a:prstGeom prst="line">
              <a:avLst/>
            </a:prstGeom>
            <a:noFill/>
            <a:ln w="1270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CB51396-0175-7600-354F-BBDDB550DBAE}"/>
                </a:ext>
              </a:extLst>
            </p:cNvPr>
            <p:cNvCxnSpPr/>
            <p:nvPr/>
          </p:nvCxnSpPr>
          <p:spPr bwMode="auto">
            <a:xfrm>
              <a:off x="6237795" y="2284535"/>
              <a:ext cx="0" cy="71034"/>
            </a:xfrm>
            <a:prstGeom prst="line">
              <a:avLst/>
            </a:prstGeom>
            <a:noFill/>
            <a:ln w="12700" cap="flat" cmpd="sng" algn="ctr">
              <a:solidFill>
                <a:schemeClr val="accent3"/>
              </a:solidFill>
              <a:prstDash val="solid"/>
              <a:round/>
              <a:headEnd type="none" w="med" len="med"/>
              <a:tailEnd type="none" w="med" len="med"/>
            </a:ln>
            <a:effectLst/>
          </p:spPr>
        </p:cxnSp>
        <p:grpSp>
          <p:nvGrpSpPr>
            <p:cNvPr id="411" name="Group 410">
              <a:extLst>
                <a:ext uri="{FF2B5EF4-FFF2-40B4-BE49-F238E27FC236}">
                  <a16:creationId xmlns:a16="http://schemas.microsoft.com/office/drawing/2014/main" id="{A6E3A79C-24F7-4840-0334-9A7DBBDED2BA}"/>
                </a:ext>
              </a:extLst>
            </p:cNvPr>
            <p:cNvGrpSpPr/>
            <p:nvPr/>
          </p:nvGrpSpPr>
          <p:grpSpPr>
            <a:xfrm>
              <a:off x="1672789" y="2184232"/>
              <a:ext cx="4596497" cy="1089236"/>
              <a:chOff x="1672789" y="2184232"/>
              <a:chExt cx="4596497" cy="1089236"/>
            </a:xfrm>
          </p:grpSpPr>
          <p:grpSp>
            <p:nvGrpSpPr>
              <p:cNvPr id="410" name="Group 409">
                <a:extLst>
                  <a:ext uri="{FF2B5EF4-FFF2-40B4-BE49-F238E27FC236}">
                    <a16:creationId xmlns:a16="http://schemas.microsoft.com/office/drawing/2014/main" id="{A65AB1EE-32C4-A14A-2697-C6A8638840F4}"/>
                  </a:ext>
                </a:extLst>
              </p:cNvPr>
              <p:cNvGrpSpPr/>
              <p:nvPr/>
            </p:nvGrpSpPr>
            <p:grpSpPr>
              <a:xfrm>
                <a:off x="4287695" y="3071807"/>
                <a:ext cx="1981591" cy="201661"/>
                <a:chOff x="4287695" y="3071807"/>
                <a:chExt cx="1981591" cy="201661"/>
              </a:xfrm>
            </p:grpSpPr>
            <p:cxnSp>
              <p:nvCxnSpPr>
                <p:cNvPr id="289" name="Straight Connector 288">
                  <a:extLst>
                    <a:ext uri="{FF2B5EF4-FFF2-40B4-BE49-F238E27FC236}">
                      <a16:creationId xmlns:a16="http://schemas.microsoft.com/office/drawing/2014/main" id="{74E7DF61-4475-06F8-2263-E3928C8F83F1}"/>
                    </a:ext>
                  </a:extLst>
                </p:cNvPr>
                <p:cNvCxnSpPr/>
                <p:nvPr/>
              </p:nvCxnSpPr>
              <p:spPr bwMode="auto">
                <a:xfrm>
                  <a:off x="6269286"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35B0D139-5D38-2ECA-674B-A536FC58027C}"/>
                    </a:ext>
                  </a:extLst>
                </p:cNvPr>
                <p:cNvCxnSpPr/>
                <p:nvPr/>
              </p:nvCxnSpPr>
              <p:spPr bwMode="auto">
                <a:xfrm>
                  <a:off x="621330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4D37F96-E8DC-BB44-A0C6-FC99F2C8E033}"/>
                    </a:ext>
                  </a:extLst>
                </p:cNvPr>
                <p:cNvCxnSpPr/>
                <p:nvPr/>
              </p:nvCxnSpPr>
              <p:spPr bwMode="auto">
                <a:xfrm>
                  <a:off x="6152653"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53DC0436-5616-7A2D-E5DB-F98E79D6F33B}"/>
                    </a:ext>
                  </a:extLst>
                </p:cNvPr>
                <p:cNvCxnSpPr/>
                <p:nvPr/>
              </p:nvCxnSpPr>
              <p:spPr bwMode="auto">
                <a:xfrm>
                  <a:off x="6139824"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0963630-6EB9-5046-141D-DAF11C912471}"/>
                    </a:ext>
                  </a:extLst>
                </p:cNvPr>
                <p:cNvCxnSpPr/>
                <p:nvPr/>
              </p:nvCxnSpPr>
              <p:spPr bwMode="auto">
                <a:xfrm>
                  <a:off x="611183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44DB57E6-2C83-0164-7F9C-4593C2996EF4}"/>
                    </a:ext>
                  </a:extLst>
                </p:cNvPr>
                <p:cNvCxnSpPr/>
                <p:nvPr/>
              </p:nvCxnSpPr>
              <p:spPr bwMode="auto">
                <a:xfrm>
                  <a:off x="6125828"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26CB228-E722-1C61-F93A-4E2F49608AF5}"/>
                    </a:ext>
                  </a:extLst>
                </p:cNvPr>
                <p:cNvCxnSpPr/>
                <p:nvPr/>
              </p:nvCxnSpPr>
              <p:spPr bwMode="auto">
                <a:xfrm>
                  <a:off x="6093170"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4E44A5A1-73DD-3BC6-CAEC-62611A628252}"/>
                    </a:ext>
                  </a:extLst>
                </p:cNvPr>
                <p:cNvCxnSpPr/>
                <p:nvPr/>
              </p:nvCxnSpPr>
              <p:spPr bwMode="auto">
                <a:xfrm>
                  <a:off x="606401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2492FF4F-0DCE-97B2-6E35-C07545BEF91C}"/>
                    </a:ext>
                  </a:extLst>
                </p:cNvPr>
                <p:cNvCxnSpPr/>
                <p:nvPr/>
              </p:nvCxnSpPr>
              <p:spPr bwMode="auto">
                <a:xfrm>
                  <a:off x="6017359"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2C5A43D8-D810-8155-1C17-88B7DEA4F5E1}"/>
                    </a:ext>
                  </a:extLst>
                </p:cNvPr>
                <p:cNvCxnSpPr/>
                <p:nvPr/>
              </p:nvCxnSpPr>
              <p:spPr bwMode="auto">
                <a:xfrm>
                  <a:off x="6008028"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0EF796DE-9926-2E83-BE0F-B1DD1791F2DA}"/>
                    </a:ext>
                  </a:extLst>
                </p:cNvPr>
                <p:cNvCxnSpPr/>
                <p:nvPr/>
              </p:nvCxnSpPr>
              <p:spPr bwMode="auto">
                <a:xfrm>
                  <a:off x="6001030"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B9A16916-E3EE-0AC4-8023-35FD3833ED26}"/>
                    </a:ext>
                  </a:extLst>
                </p:cNvPr>
                <p:cNvCxnSpPr/>
                <p:nvPr/>
              </p:nvCxnSpPr>
              <p:spPr bwMode="auto">
                <a:xfrm>
                  <a:off x="5947379"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263860FA-4FD7-2993-3479-1793F3847978}"/>
                    </a:ext>
                  </a:extLst>
                </p:cNvPr>
                <p:cNvCxnSpPr/>
                <p:nvPr/>
              </p:nvCxnSpPr>
              <p:spPr bwMode="auto">
                <a:xfrm>
                  <a:off x="5927551"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973DB0C-F4BC-8A6B-7A13-DCFFC662D9D8}"/>
                    </a:ext>
                  </a:extLst>
                </p:cNvPr>
                <p:cNvCxnSpPr/>
                <p:nvPr/>
              </p:nvCxnSpPr>
              <p:spPr bwMode="auto">
                <a:xfrm>
                  <a:off x="5917054"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1473258B-667B-9E08-9A1A-F168A33220A1}"/>
                    </a:ext>
                  </a:extLst>
                </p:cNvPr>
                <p:cNvCxnSpPr/>
                <p:nvPr/>
              </p:nvCxnSpPr>
              <p:spPr bwMode="auto">
                <a:xfrm>
                  <a:off x="5897226"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6BEDE7BC-EC25-A36B-22CD-5249FB87C790}"/>
                    </a:ext>
                  </a:extLst>
                </p:cNvPr>
                <p:cNvCxnSpPr/>
                <p:nvPr/>
              </p:nvCxnSpPr>
              <p:spPr bwMode="auto">
                <a:xfrm>
                  <a:off x="5882064"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8DF9358-6159-99C6-30CF-3CFAFCD86DB1}"/>
                    </a:ext>
                  </a:extLst>
                </p:cNvPr>
                <p:cNvCxnSpPr/>
                <p:nvPr/>
              </p:nvCxnSpPr>
              <p:spPr bwMode="auto">
                <a:xfrm>
                  <a:off x="5871567"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5F23B1D1-CDB8-962D-5B79-EF83B2521811}"/>
                    </a:ext>
                  </a:extLst>
                </p:cNvPr>
                <p:cNvCxnSpPr/>
                <p:nvPr/>
              </p:nvCxnSpPr>
              <p:spPr bwMode="auto">
                <a:xfrm>
                  <a:off x="585407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6417837-9B93-0C78-4B76-7C0798FB144A}"/>
                    </a:ext>
                  </a:extLst>
                </p:cNvPr>
                <p:cNvCxnSpPr/>
                <p:nvPr/>
              </p:nvCxnSpPr>
              <p:spPr bwMode="auto">
                <a:xfrm>
                  <a:off x="586340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0CE8B45-7296-76C2-E390-7E53473757EB}"/>
                    </a:ext>
                  </a:extLst>
                </p:cNvPr>
                <p:cNvCxnSpPr/>
                <p:nvPr/>
              </p:nvCxnSpPr>
              <p:spPr bwMode="auto">
                <a:xfrm>
                  <a:off x="5843574"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E8E5475-ED40-6EAE-81E3-29856C106999}"/>
                    </a:ext>
                  </a:extLst>
                </p:cNvPr>
                <p:cNvCxnSpPr/>
                <p:nvPr/>
              </p:nvCxnSpPr>
              <p:spPr bwMode="auto">
                <a:xfrm>
                  <a:off x="5834244"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B0243441-B886-C112-21DB-C81DACBD53C8}"/>
                    </a:ext>
                  </a:extLst>
                </p:cNvPr>
                <p:cNvCxnSpPr/>
                <p:nvPr/>
              </p:nvCxnSpPr>
              <p:spPr bwMode="auto">
                <a:xfrm>
                  <a:off x="5807418"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1F78ED9A-5D39-BA46-938C-C0A6E9A0A479}"/>
                    </a:ext>
                  </a:extLst>
                </p:cNvPr>
                <p:cNvCxnSpPr/>
                <p:nvPr/>
              </p:nvCxnSpPr>
              <p:spPr bwMode="auto">
                <a:xfrm>
                  <a:off x="579342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80DE8DD3-036E-37D9-7B5E-79F3563465BE}"/>
                    </a:ext>
                  </a:extLst>
                </p:cNvPr>
                <p:cNvCxnSpPr/>
                <p:nvPr/>
              </p:nvCxnSpPr>
              <p:spPr bwMode="auto">
                <a:xfrm>
                  <a:off x="5773595"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4CCD17FD-F8B8-CDB4-E515-919CBE416F27}"/>
                    </a:ext>
                  </a:extLst>
                </p:cNvPr>
                <p:cNvCxnSpPr/>
                <p:nvPr/>
              </p:nvCxnSpPr>
              <p:spPr bwMode="auto">
                <a:xfrm>
                  <a:off x="5787591"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60A37042-BF9A-9911-19CC-8F1ACDC08277}"/>
                    </a:ext>
                  </a:extLst>
                </p:cNvPr>
                <p:cNvCxnSpPr/>
                <p:nvPr/>
              </p:nvCxnSpPr>
              <p:spPr bwMode="auto">
                <a:xfrm>
                  <a:off x="5765430"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F3DEC97-81A3-16A9-54A7-4BEA5B78B77C}"/>
                    </a:ext>
                  </a:extLst>
                </p:cNvPr>
                <p:cNvCxnSpPr/>
                <p:nvPr/>
              </p:nvCxnSpPr>
              <p:spPr bwMode="auto">
                <a:xfrm>
                  <a:off x="5749101"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86B88DEC-80AA-A6B2-3A9D-C3052C1483D8}"/>
                    </a:ext>
                  </a:extLst>
                </p:cNvPr>
                <p:cNvCxnSpPr/>
                <p:nvPr/>
              </p:nvCxnSpPr>
              <p:spPr bwMode="auto">
                <a:xfrm>
                  <a:off x="5733939"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EC27D6A-3588-86E3-DA56-1D89E7D4FEDD}"/>
                    </a:ext>
                  </a:extLst>
                </p:cNvPr>
                <p:cNvCxnSpPr/>
                <p:nvPr/>
              </p:nvCxnSpPr>
              <p:spPr bwMode="auto">
                <a:xfrm>
                  <a:off x="5731606"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59D7D280-875F-5E70-0DD3-392406E871C7}"/>
                    </a:ext>
                  </a:extLst>
                </p:cNvPr>
                <p:cNvCxnSpPr/>
                <p:nvPr/>
              </p:nvCxnSpPr>
              <p:spPr bwMode="auto">
                <a:xfrm>
                  <a:off x="5703614"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44D0BFA9-130B-429D-BE1D-E25F122FF91A}"/>
                    </a:ext>
                  </a:extLst>
                </p:cNvPr>
                <p:cNvCxnSpPr/>
                <p:nvPr/>
              </p:nvCxnSpPr>
              <p:spPr bwMode="auto">
                <a:xfrm>
                  <a:off x="5693117"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FEE055AD-7694-C942-3EF4-7EAD4101E208}"/>
                    </a:ext>
                  </a:extLst>
                </p:cNvPr>
                <p:cNvCxnSpPr/>
                <p:nvPr/>
              </p:nvCxnSpPr>
              <p:spPr bwMode="auto">
                <a:xfrm>
                  <a:off x="5676788"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3AE37DD-F15E-E248-04D6-96E1807AC724}"/>
                    </a:ext>
                  </a:extLst>
                </p:cNvPr>
                <p:cNvCxnSpPr/>
                <p:nvPr/>
              </p:nvCxnSpPr>
              <p:spPr bwMode="auto">
                <a:xfrm>
                  <a:off x="5669790"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4E458AC9-E41A-D6F5-F1B0-A504C0F4499F}"/>
                    </a:ext>
                  </a:extLst>
                </p:cNvPr>
                <p:cNvCxnSpPr/>
                <p:nvPr/>
              </p:nvCxnSpPr>
              <p:spPr bwMode="auto">
                <a:xfrm>
                  <a:off x="564996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2A44D179-B2F1-893C-7779-DD606E3D92F2}"/>
                    </a:ext>
                  </a:extLst>
                </p:cNvPr>
                <p:cNvCxnSpPr/>
                <p:nvPr/>
              </p:nvCxnSpPr>
              <p:spPr bwMode="auto">
                <a:xfrm>
                  <a:off x="5646463"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48934233-D15F-980D-DC78-4AE5E3EC5F6E}"/>
                    </a:ext>
                  </a:extLst>
                </p:cNvPr>
                <p:cNvCxnSpPr/>
                <p:nvPr/>
              </p:nvCxnSpPr>
              <p:spPr bwMode="auto">
                <a:xfrm>
                  <a:off x="5626635"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9AF26EA-A019-8F57-B28A-413EB5053543}"/>
                    </a:ext>
                  </a:extLst>
                </p:cNvPr>
                <p:cNvCxnSpPr/>
                <p:nvPr/>
              </p:nvCxnSpPr>
              <p:spPr bwMode="auto">
                <a:xfrm>
                  <a:off x="5588146"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A6FBAD4-88A2-B18C-D7CB-FDD78EF35F18}"/>
                    </a:ext>
                  </a:extLst>
                </p:cNvPr>
                <p:cNvCxnSpPr/>
                <p:nvPr/>
              </p:nvCxnSpPr>
              <p:spPr bwMode="auto">
                <a:xfrm>
                  <a:off x="5569485"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3AA6082C-E1CE-0B7E-CBCA-A6D52D92ED4D}"/>
                    </a:ext>
                  </a:extLst>
                </p:cNvPr>
                <p:cNvCxnSpPr/>
                <p:nvPr/>
              </p:nvCxnSpPr>
              <p:spPr bwMode="auto">
                <a:xfrm>
                  <a:off x="5540326"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564867D0-600E-7809-9314-67038A8E3F01}"/>
                    </a:ext>
                  </a:extLst>
                </p:cNvPr>
                <p:cNvCxnSpPr/>
                <p:nvPr/>
              </p:nvCxnSpPr>
              <p:spPr bwMode="auto">
                <a:xfrm>
                  <a:off x="5521664"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940A9177-18B3-36B1-19E4-E966682AD16D}"/>
                    </a:ext>
                  </a:extLst>
                </p:cNvPr>
                <p:cNvCxnSpPr/>
                <p:nvPr/>
              </p:nvCxnSpPr>
              <p:spPr bwMode="auto">
                <a:xfrm>
                  <a:off x="550650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43746BBE-7ED7-6EEB-D51B-62312343AA21}"/>
                    </a:ext>
                  </a:extLst>
                </p:cNvPr>
                <p:cNvCxnSpPr/>
                <p:nvPr/>
              </p:nvCxnSpPr>
              <p:spPr bwMode="auto">
                <a:xfrm>
                  <a:off x="5491340"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7E6459E-4847-9038-6176-11A4ED0D1777}"/>
                    </a:ext>
                  </a:extLst>
                </p:cNvPr>
                <p:cNvCxnSpPr/>
                <p:nvPr/>
              </p:nvCxnSpPr>
              <p:spPr bwMode="auto">
                <a:xfrm>
                  <a:off x="5480843"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67819CD-614C-FC28-8B59-BB355CBDAFFE}"/>
                    </a:ext>
                  </a:extLst>
                </p:cNvPr>
                <p:cNvCxnSpPr/>
                <p:nvPr/>
              </p:nvCxnSpPr>
              <p:spPr bwMode="auto">
                <a:xfrm>
                  <a:off x="5471512" y="320243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D0CFF80A-BB95-1F72-13F1-7339ABC4ACB6}"/>
                    </a:ext>
                  </a:extLst>
                </p:cNvPr>
                <p:cNvCxnSpPr/>
                <p:nvPr/>
              </p:nvCxnSpPr>
              <p:spPr bwMode="auto">
                <a:xfrm>
                  <a:off x="5450519"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B5EE214-2BC3-5E37-2D48-DF6FF6148156}"/>
                    </a:ext>
                  </a:extLst>
                </p:cNvPr>
                <p:cNvCxnSpPr/>
                <p:nvPr/>
              </p:nvCxnSpPr>
              <p:spPr bwMode="auto">
                <a:xfrm>
                  <a:off x="5448186"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62E58EF-AF45-4A94-1E13-AA86E79169D1}"/>
                    </a:ext>
                  </a:extLst>
                </p:cNvPr>
                <p:cNvCxnSpPr/>
                <p:nvPr/>
              </p:nvCxnSpPr>
              <p:spPr bwMode="auto">
                <a:xfrm>
                  <a:off x="5423693"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6B4D2F02-700C-8C23-4212-44E9EEC42AD4}"/>
                    </a:ext>
                  </a:extLst>
                </p:cNvPr>
                <p:cNvCxnSpPr/>
                <p:nvPr/>
              </p:nvCxnSpPr>
              <p:spPr bwMode="auto">
                <a:xfrm>
                  <a:off x="5410863"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4431FA2-A81E-5835-40DD-2D602CA4A7F5}"/>
                    </a:ext>
                  </a:extLst>
                </p:cNvPr>
                <p:cNvCxnSpPr/>
                <p:nvPr/>
              </p:nvCxnSpPr>
              <p:spPr bwMode="auto">
                <a:xfrm>
                  <a:off x="5391036"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1B34DD70-9B47-52CF-188F-5260E4BA28DB}"/>
                    </a:ext>
                  </a:extLst>
                </p:cNvPr>
                <p:cNvCxnSpPr/>
                <p:nvPr/>
              </p:nvCxnSpPr>
              <p:spPr bwMode="auto">
                <a:xfrm>
                  <a:off x="5402699"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A9615E8-F9E0-1A7C-FE93-D2634EFBCD22}"/>
                    </a:ext>
                  </a:extLst>
                </p:cNvPr>
                <p:cNvCxnSpPr/>
                <p:nvPr/>
              </p:nvCxnSpPr>
              <p:spPr bwMode="auto">
                <a:xfrm>
                  <a:off x="5367710"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6F1530B-1A51-670C-0390-D453A6C201F2}"/>
                    </a:ext>
                  </a:extLst>
                </p:cNvPr>
                <p:cNvCxnSpPr/>
                <p:nvPr/>
              </p:nvCxnSpPr>
              <p:spPr bwMode="auto">
                <a:xfrm>
                  <a:off x="5357213"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B51D9F37-0B0A-A93A-2557-0427B83BCB7F}"/>
                    </a:ext>
                  </a:extLst>
                </p:cNvPr>
                <p:cNvCxnSpPr/>
                <p:nvPr/>
              </p:nvCxnSpPr>
              <p:spPr bwMode="auto">
                <a:xfrm>
                  <a:off x="5343217"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DD531ED4-CEAD-6ABD-2DA0-4DB01B3C2D50}"/>
                    </a:ext>
                  </a:extLst>
                </p:cNvPr>
                <p:cNvCxnSpPr/>
                <p:nvPr/>
              </p:nvCxnSpPr>
              <p:spPr bwMode="auto">
                <a:xfrm>
                  <a:off x="5328054"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197E9944-A11C-9133-9D8B-570A80482A9F}"/>
                    </a:ext>
                  </a:extLst>
                </p:cNvPr>
                <p:cNvCxnSpPr/>
                <p:nvPr/>
              </p:nvCxnSpPr>
              <p:spPr bwMode="auto">
                <a:xfrm>
                  <a:off x="5312891"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83DB63C-5475-A026-37B2-23853E285B33}"/>
                    </a:ext>
                  </a:extLst>
                </p:cNvPr>
                <p:cNvCxnSpPr/>
                <p:nvPr/>
              </p:nvCxnSpPr>
              <p:spPr bwMode="auto">
                <a:xfrm>
                  <a:off x="5303561"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AF7014FD-1729-41A9-A64F-C81DF6125B37}"/>
                    </a:ext>
                  </a:extLst>
                </p:cNvPr>
                <p:cNvCxnSpPr/>
                <p:nvPr/>
              </p:nvCxnSpPr>
              <p:spPr bwMode="auto">
                <a:xfrm>
                  <a:off x="5295397" y="3174442"/>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63FBFF9-8640-6B77-72FE-633FD414368A}"/>
                    </a:ext>
                  </a:extLst>
                </p:cNvPr>
                <p:cNvCxnSpPr/>
                <p:nvPr/>
              </p:nvCxnSpPr>
              <p:spPr bwMode="auto">
                <a:xfrm>
                  <a:off x="5253409"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669D9CBB-FFCE-3F87-F78E-79F48B3F7E60}"/>
                    </a:ext>
                  </a:extLst>
                </p:cNvPr>
                <p:cNvCxnSpPr/>
                <p:nvPr/>
              </p:nvCxnSpPr>
              <p:spPr bwMode="auto">
                <a:xfrm>
                  <a:off x="5214921"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4FD3290C-1E0C-E438-3BFC-DEC78075740D}"/>
                    </a:ext>
                  </a:extLst>
                </p:cNvPr>
                <p:cNvCxnSpPr/>
                <p:nvPr/>
              </p:nvCxnSpPr>
              <p:spPr bwMode="auto">
                <a:xfrm>
                  <a:off x="5204424"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DB2423D9-BE50-6795-E9E0-E60315D9AF39}"/>
                    </a:ext>
                  </a:extLst>
                </p:cNvPr>
                <p:cNvCxnSpPr/>
                <p:nvPr/>
              </p:nvCxnSpPr>
              <p:spPr bwMode="auto">
                <a:xfrm>
                  <a:off x="5184596"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FBEDD36E-1854-4853-F322-FFBC7886E8DE}"/>
                    </a:ext>
                  </a:extLst>
                </p:cNvPr>
                <p:cNvCxnSpPr/>
                <p:nvPr/>
              </p:nvCxnSpPr>
              <p:spPr bwMode="auto">
                <a:xfrm>
                  <a:off x="5175266"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C61E0EE-E28E-8AD6-E245-94F9B621657C}"/>
                    </a:ext>
                  </a:extLst>
                </p:cNvPr>
                <p:cNvCxnSpPr/>
                <p:nvPr/>
              </p:nvCxnSpPr>
              <p:spPr bwMode="auto">
                <a:xfrm>
                  <a:off x="5162436"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51EDD028-D144-D944-F81B-4A4FF9B47726}"/>
                    </a:ext>
                  </a:extLst>
                </p:cNvPr>
                <p:cNvCxnSpPr/>
                <p:nvPr/>
              </p:nvCxnSpPr>
              <p:spPr bwMode="auto">
                <a:xfrm>
                  <a:off x="5150773"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7EF9E910-4BB9-44AB-BEEF-D81FC68E8CB3}"/>
                    </a:ext>
                  </a:extLst>
                </p:cNvPr>
                <p:cNvCxnSpPr/>
                <p:nvPr/>
              </p:nvCxnSpPr>
              <p:spPr bwMode="auto">
                <a:xfrm>
                  <a:off x="5116950"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69E33079-6B6C-1CC1-5ADC-9C026F4C98E2}"/>
                    </a:ext>
                  </a:extLst>
                </p:cNvPr>
                <p:cNvCxnSpPr/>
                <p:nvPr/>
              </p:nvCxnSpPr>
              <p:spPr bwMode="auto">
                <a:xfrm>
                  <a:off x="5107620" y="314411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A809B93-209A-C370-72A4-3053996FF0A6}"/>
                    </a:ext>
                  </a:extLst>
                </p:cNvPr>
                <p:cNvCxnSpPr/>
                <p:nvPr/>
              </p:nvCxnSpPr>
              <p:spPr bwMode="auto">
                <a:xfrm>
                  <a:off x="5093624"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AA61595A-2924-A35D-3724-01E54409B813}"/>
                    </a:ext>
                  </a:extLst>
                </p:cNvPr>
                <p:cNvCxnSpPr/>
                <p:nvPr/>
              </p:nvCxnSpPr>
              <p:spPr bwMode="auto">
                <a:xfrm>
                  <a:off x="5086626"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889933BC-4C28-ED56-DC28-8493B0E49999}"/>
                    </a:ext>
                  </a:extLst>
                </p:cNvPr>
                <p:cNvCxnSpPr/>
                <p:nvPr/>
              </p:nvCxnSpPr>
              <p:spPr bwMode="auto">
                <a:xfrm>
                  <a:off x="5074962"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340A5C99-338F-0B1C-4EC1-0266DAB0D023}"/>
                    </a:ext>
                  </a:extLst>
                </p:cNvPr>
                <p:cNvCxnSpPr/>
                <p:nvPr/>
              </p:nvCxnSpPr>
              <p:spPr bwMode="auto">
                <a:xfrm>
                  <a:off x="5067964"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BA385AE7-8CF0-BEC4-F88B-6898F3C7DFB1}"/>
                    </a:ext>
                  </a:extLst>
                </p:cNvPr>
                <p:cNvCxnSpPr/>
                <p:nvPr/>
              </p:nvCxnSpPr>
              <p:spPr bwMode="auto">
                <a:xfrm>
                  <a:off x="5056301"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172F4E6-7240-3D33-2D73-6B1584B79F34}"/>
                    </a:ext>
                  </a:extLst>
                </p:cNvPr>
                <p:cNvCxnSpPr/>
                <p:nvPr/>
              </p:nvCxnSpPr>
              <p:spPr bwMode="auto">
                <a:xfrm>
                  <a:off x="5045804"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0556FB67-99CF-9BAA-D3A4-89756A8956FF}"/>
                    </a:ext>
                  </a:extLst>
                </p:cNvPr>
                <p:cNvCxnSpPr/>
                <p:nvPr/>
              </p:nvCxnSpPr>
              <p:spPr bwMode="auto">
                <a:xfrm>
                  <a:off x="5036474"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6BD24D0F-226D-50E5-1755-FAC1B96441E3}"/>
                    </a:ext>
                  </a:extLst>
                </p:cNvPr>
                <p:cNvCxnSpPr/>
                <p:nvPr/>
              </p:nvCxnSpPr>
              <p:spPr bwMode="auto">
                <a:xfrm>
                  <a:off x="5029476"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4AECD591-383B-8A19-4DFE-15AEB0E516F6}"/>
                    </a:ext>
                  </a:extLst>
                </p:cNvPr>
                <p:cNvCxnSpPr/>
                <p:nvPr/>
              </p:nvCxnSpPr>
              <p:spPr bwMode="auto">
                <a:xfrm>
                  <a:off x="5007316"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E3BD9979-1B2F-3E8F-6EEC-770A2625621E}"/>
                    </a:ext>
                  </a:extLst>
                </p:cNvPr>
                <p:cNvCxnSpPr/>
                <p:nvPr/>
              </p:nvCxnSpPr>
              <p:spPr bwMode="auto">
                <a:xfrm>
                  <a:off x="4979325"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A5751E84-5C9B-3C38-6A80-E08A461CA920}"/>
                    </a:ext>
                  </a:extLst>
                </p:cNvPr>
                <p:cNvCxnSpPr/>
                <p:nvPr/>
              </p:nvCxnSpPr>
              <p:spPr bwMode="auto">
                <a:xfrm>
                  <a:off x="4968828"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5D605337-B9B0-0723-2AE5-3EFDD88A6116}"/>
                    </a:ext>
                  </a:extLst>
                </p:cNvPr>
                <p:cNvCxnSpPr/>
                <p:nvPr/>
              </p:nvCxnSpPr>
              <p:spPr bwMode="auto">
                <a:xfrm>
                  <a:off x="4957165"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E3138070-69D0-859A-FC66-9D92AA0D686B}"/>
                    </a:ext>
                  </a:extLst>
                </p:cNvPr>
                <p:cNvCxnSpPr/>
                <p:nvPr/>
              </p:nvCxnSpPr>
              <p:spPr bwMode="auto">
                <a:xfrm>
                  <a:off x="4947835"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F45BE9F4-8183-6191-1920-0D892F1AC24A}"/>
                    </a:ext>
                  </a:extLst>
                </p:cNvPr>
                <p:cNvCxnSpPr/>
                <p:nvPr/>
              </p:nvCxnSpPr>
              <p:spPr bwMode="auto">
                <a:xfrm>
                  <a:off x="4938504"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EF86041C-7957-626F-BF28-0714858344AF}"/>
                    </a:ext>
                  </a:extLst>
                </p:cNvPr>
                <p:cNvCxnSpPr/>
                <p:nvPr/>
              </p:nvCxnSpPr>
              <p:spPr bwMode="auto">
                <a:xfrm>
                  <a:off x="4932672" y="3121958"/>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7D5CDA20-4BDA-776C-B20E-47D75C93B32C}"/>
                    </a:ext>
                  </a:extLst>
                </p:cNvPr>
                <p:cNvCxnSpPr/>
                <p:nvPr/>
              </p:nvCxnSpPr>
              <p:spPr bwMode="auto">
                <a:xfrm>
                  <a:off x="4900014"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FED7EF3-4D86-BD67-0142-6D83D39F34A7}"/>
                    </a:ext>
                  </a:extLst>
                </p:cNvPr>
                <p:cNvCxnSpPr/>
                <p:nvPr/>
              </p:nvCxnSpPr>
              <p:spPr bwMode="auto">
                <a:xfrm>
                  <a:off x="4873189"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44BE1889-126E-E63D-AE7F-4E651FB5B353}"/>
                    </a:ext>
                  </a:extLst>
                </p:cNvPr>
                <p:cNvCxnSpPr/>
                <p:nvPr/>
              </p:nvCxnSpPr>
              <p:spPr bwMode="auto">
                <a:xfrm>
                  <a:off x="4887185"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30C75404-5688-2E11-E691-36EEF11C0AAD}"/>
                    </a:ext>
                  </a:extLst>
                </p:cNvPr>
                <p:cNvCxnSpPr/>
                <p:nvPr/>
              </p:nvCxnSpPr>
              <p:spPr bwMode="auto">
                <a:xfrm>
                  <a:off x="4856860"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20C75077-6E25-C99A-F086-217FD7142D4C}"/>
                    </a:ext>
                  </a:extLst>
                </p:cNvPr>
                <p:cNvCxnSpPr/>
                <p:nvPr/>
              </p:nvCxnSpPr>
              <p:spPr bwMode="auto">
                <a:xfrm>
                  <a:off x="4837032"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0B90214E-097F-C412-7967-04A13F786FF3}"/>
                    </a:ext>
                  </a:extLst>
                </p:cNvPr>
                <p:cNvCxnSpPr/>
                <p:nvPr/>
              </p:nvCxnSpPr>
              <p:spPr bwMode="auto">
                <a:xfrm>
                  <a:off x="4817205"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85B9BA7F-7F1E-A083-CA97-80CAA52650D7}"/>
                    </a:ext>
                  </a:extLst>
                </p:cNvPr>
                <p:cNvCxnSpPr/>
                <p:nvPr/>
              </p:nvCxnSpPr>
              <p:spPr bwMode="auto">
                <a:xfrm>
                  <a:off x="4846363"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74493928-86E9-6F95-B1A6-7D16FD9879FE}"/>
                    </a:ext>
                  </a:extLst>
                </p:cNvPr>
                <p:cNvCxnSpPr/>
                <p:nvPr/>
              </p:nvCxnSpPr>
              <p:spPr bwMode="auto">
                <a:xfrm>
                  <a:off x="4825369"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E107FAF8-C06D-A5FA-667F-4E6E0607DDA5}"/>
                    </a:ext>
                  </a:extLst>
                </p:cNvPr>
                <p:cNvCxnSpPr/>
                <p:nvPr/>
              </p:nvCxnSpPr>
              <p:spPr bwMode="auto">
                <a:xfrm>
                  <a:off x="4793878"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2E3D6465-ECD9-FEEB-480B-2C88C7E8666F}"/>
                    </a:ext>
                  </a:extLst>
                </p:cNvPr>
                <p:cNvCxnSpPr/>
                <p:nvPr/>
              </p:nvCxnSpPr>
              <p:spPr bwMode="auto">
                <a:xfrm>
                  <a:off x="4783381"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D26AE956-FF68-90F7-8FF6-8597289F9577}"/>
                    </a:ext>
                  </a:extLst>
                </p:cNvPr>
                <p:cNvCxnSpPr/>
                <p:nvPr/>
              </p:nvCxnSpPr>
              <p:spPr bwMode="auto">
                <a:xfrm>
                  <a:off x="4765886"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850FF765-18AF-6C64-E5A1-B95BACB077B5}"/>
                    </a:ext>
                  </a:extLst>
                </p:cNvPr>
                <p:cNvCxnSpPr/>
                <p:nvPr/>
              </p:nvCxnSpPr>
              <p:spPr bwMode="auto">
                <a:xfrm>
                  <a:off x="4750724"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949DE720-559F-364D-BB17-3F16BE5B9C22}"/>
                    </a:ext>
                  </a:extLst>
                </p:cNvPr>
                <p:cNvCxnSpPr/>
                <p:nvPr/>
              </p:nvCxnSpPr>
              <p:spPr bwMode="auto">
                <a:xfrm>
                  <a:off x="4739060"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43F1136E-4E12-8847-F1D9-63AB0ABB074E}"/>
                    </a:ext>
                  </a:extLst>
                </p:cNvPr>
                <p:cNvCxnSpPr/>
                <p:nvPr/>
              </p:nvCxnSpPr>
              <p:spPr bwMode="auto">
                <a:xfrm>
                  <a:off x="4715734"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B45D5AD8-2E8D-8678-FD58-BA0DC08CCEBA}"/>
                    </a:ext>
                  </a:extLst>
                </p:cNvPr>
                <p:cNvCxnSpPr/>
                <p:nvPr/>
              </p:nvCxnSpPr>
              <p:spPr bwMode="auto">
                <a:xfrm>
                  <a:off x="4641089" y="31009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02C1503C-8135-F34D-C865-5E683492B923}"/>
                    </a:ext>
                  </a:extLst>
                </p:cNvPr>
                <p:cNvCxnSpPr/>
                <p:nvPr/>
              </p:nvCxnSpPr>
              <p:spPr bwMode="auto">
                <a:xfrm>
                  <a:off x="4623594" y="3096299"/>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0511CACE-2405-81D5-B771-3071525B9646}"/>
                    </a:ext>
                  </a:extLst>
                </p:cNvPr>
                <p:cNvCxnSpPr/>
                <p:nvPr/>
              </p:nvCxnSpPr>
              <p:spPr bwMode="auto">
                <a:xfrm>
                  <a:off x="4618929" y="3096299"/>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D5D0568B-4CDE-0658-A09D-9C6F914CEDCF}"/>
                    </a:ext>
                  </a:extLst>
                </p:cNvPr>
                <p:cNvCxnSpPr/>
                <p:nvPr/>
              </p:nvCxnSpPr>
              <p:spPr bwMode="auto">
                <a:xfrm>
                  <a:off x="4601434" y="3096299"/>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6D1D86B8-2BFD-5454-B50E-4DD3C499747F}"/>
                    </a:ext>
                  </a:extLst>
                </p:cNvPr>
                <p:cNvCxnSpPr/>
                <p:nvPr/>
              </p:nvCxnSpPr>
              <p:spPr bwMode="auto">
                <a:xfrm>
                  <a:off x="4568777" y="3083470"/>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F0B26431-C930-9958-BC23-AE5FDB7EADE5}"/>
                    </a:ext>
                  </a:extLst>
                </p:cNvPr>
                <p:cNvCxnSpPr/>
                <p:nvPr/>
              </p:nvCxnSpPr>
              <p:spPr bwMode="auto">
                <a:xfrm>
                  <a:off x="4545450" y="3083470"/>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A76D8913-3DF7-33F3-BDDF-C585BC77B9A9}"/>
                    </a:ext>
                  </a:extLst>
                </p:cNvPr>
                <p:cNvCxnSpPr/>
                <p:nvPr/>
              </p:nvCxnSpPr>
              <p:spPr bwMode="auto">
                <a:xfrm>
                  <a:off x="4530288" y="3083470"/>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0C37E77B-51DF-3375-5F7C-AC5080E183AF}"/>
                    </a:ext>
                  </a:extLst>
                </p:cNvPr>
                <p:cNvCxnSpPr/>
                <p:nvPr/>
              </p:nvCxnSpPr>
              <p:spPr bwMode="auto">
                <a:xfrm>
                  <a:off x="4496465" y="3083470"/>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6621B321-D105-3639-5941-E87B5426C0D3}"/>
                    </a:ext>
                  </a:extLst>
                </p:cNvPr>
                <p:cNvCxnSpPr/>
                <p:nvPr/>
              </p:nvCxnSpPr>
              <p:spPr bwMode="auto">
                <a:xfrm>
                  <a:off x="4492966" y="3083470"/>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F64AE946-8E13-3AC5-492B-F37B7ED1ABFF}"/>
                    </a:ext>
                  </a:extLst>
                </p:cNvPr>
                <p:cNvCxnSpPr/>
                <p:nvPr/>
              </p:nvCxnSpPr>
              <p:spPr bwMode="auto">
                <a:xfrm>
                  <a:off x="4481303" y="3083470"/>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00D885EE-F380-683D-3002-C0698F104D28}"/>
                    </a:ext>
                  </a:extLst>
                </p:cNvPr>
                <p:cNvCxnSpPr/>
                <p:nvPr/>
              </p:nvCxnSpPr>
              <p:spPr bwMode="auto">
                <a:xfrm>
                  <a:off x="4469640" y="3083470"/>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0BAF9F2D-0CFF-FAF2-E7FA-B5C2ADCD1B0E}"/>
                    </a:ext>
                  </a:extLst>
                </p:cNvPr>
                <p:cNvCxnSpPr/>
                <p:nvPr/>
              </p:nvCxnSpPr>
              <p:spPr bwMode="auto">
                <a:xfrm>
                  <a:off x="4448646"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01161C54-9838-C768-6410-1FE6189F7547}"/>
                    </a:ext>
                  </a:extLst>
                </p:cNvPr>
                <p:cNvCxnSpPr/>
                <p:nvPr/>
              </p:nvCxnSpPr>
              <p:spPr bwMode="auto">
                <a:xfrm>
                  <a:off x="4435816"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31C5768C-E6E0-1E0E-719F-7F92F1C36B7C}"/>
                    </a:ext>
                  </a:extLst>
                </p:cNvPr>
                <p:cNvCxnSpPr/>
                <p:nvPr/>
              </p:nvCxnSpPr>
              <p:spPr bwMode="auto">
                <a:xfrm>
                  <a:off x="4421821"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22B4ACC3-A3E2-5F39-3392-D1AEAE6524E7}"/>
                    </a:ext>
                  </a:extLst>
                </p:cNvPr>
                <p:cNvCxnSpPr/>
                <p:nvPr/>
              </p:nvCxnSpPr>
              <p:spPr bwMode="auto">
                <a:xfrm>
                  <a:off x="4406659"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8C0581A5-8B07-BF14-7063-BD17877E6652}"/>
                    </a:ext>
                  </a:extLst>
                </p:cNvPr>
                <p:cNvCxnSpPr/>
                <p:nvPr/>
              </p:nvCxnSpPr>
              <p:spPr bwMode="auto">
                <a:xfrm>
                  <a:off x="4386832"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90F271B5-19A5-C448-7734-EBDFDA83B22E}"/>
                    </a:ext>
                  </a:extLst>
                </p:cNvPr>
                <p:cNvCxnSpPr/>
                <p:nvPr/>
              </p:nvCxnSpPr>
              <p:spPr bwMode="auto">
                <a:xfrm>
                  <a:off x="4370504"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FB529E7F-2C80-F580-6B51-A12ACC9842FF}"/>
                    </a:ext>
                  </a:extLst>
                </p:cNvPr>
                <p:cNvCxnSpPr/>
                <p:nvPr/>
              </p:nvCxnSpPr>
              <p:spPr bwMode="auto">
                <a:xfrm>
                  <a:off x="4356508"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55F744FB-9A57-B222-83DD-DCA2FB5AA606}"/>
                    </a:ext>
                  </a:extLst>
                </p:cNvPr>
                <p:cNvCxnSpPr/>
                <p:nvPr/>
              </p:nvCxnSpPr>
              <p:spPr bwMode="auto">
                <a:xfrm>
                  <a:off x="4322685"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3A6FED5F-A825-FEC9-EB89-3EF6ED58AC4F}"/>
                    </a:ext>
                  </a:extLst>
                </p:cNvPr>
                <p:cNvCxnSpPr/>
                <p:nvPr/>
              </p:nvCxnSpPr>
              <p:spPr bwMode="auto">
                <a:xfrm>
                  <a:off x="4313354"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4B3E1688-0DB4-A2C5-97B1-9F55B7688C1A}"/>
                    </a:ext>
                  </a:extLst>
                </p:cNvPr>
                <p:cNvCxnSpPr/>
                <p:nvPr/>
              </p:nvCxnSpPr>
              <p:spPr bwMode="auto">
                <a:xfrm>
                  <a:off x="4297026" y="307180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61BAD9E4-C8AE-3C0C-B1ED-47DD840FF268}"/>
                    </a:ext>
                  </a:extLst>
                </p:cNvPr>
                <p:cNvCxnSpPr/>
                <p:nvPr/>
              </p:nvCxnSpPr>
              <p:spPr bwMode="auto">
                <a:xfrm>
                  <a:off x="4287695" y="3071807"/>
                  <a:ext cx="0" cy="71034"/>
                </a:xfrm>
                <a:prstGeom prst="line">
                  <a:avLst/>
                </a:prstGeom>
                <a:noFill/>
                <a:ln w="12700" cap="flat" cmpd="sng" algn="ctr">
                  <a:solidFill>
                    <a:schemeClr val="accent2"/>
                  </a:solidFill>
                  <a:prstDash val="solid"/>
                  <a:round/>
                  <a:headEnd type="none" w="med" len="med"/>
                  <a:tailEnd type="none" w="med" len="med"/>
                </a:ln>
                <a:effectLst/>
              </p:spPr>
            </p:cxnSp>
          </p:grpSp>
          <p:cxnSp>
            <p:nvCxnSpPr>
              <p:cNvPr id="407" name="Straight Connector 406">
                <a:extLst>
                  <a:ext uri="{FF2B5EF4-FFF2-40B4-BE49-F238E27FC236}">
                    <a16:creationId xmlns:a16="http://schemas.microsoft.com/office/drawing/2014/main" id="{2EC8E306-980C-5AE3-87E4-285DE8CB99C5}"/>
                  </a:ext>
                </a:extLst>
              </p:cNvPr>
              <p:cNvCxnSpPr/>
              <p:nvPr/>
            </p:nvCxnSpPr>
            <p:spPr bwMode="auto">
              <a:xfrm>
                <a:off x="3811832" y="2990164"/>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D31F6F77-85EC-9C7E-661D-06D4039BAC2D}"/>
                  </a:ext>
                </a:extLst>
              </p:cNvPr>
              <p:cNvCxnSpPr/>
              <p:nvPr/>
            </p:nvCxnSpPr>
            <p:spPr bwMode="auto">
              <a:xfrm>
                <a:off x="3646214" y="2922517"/>
                <a:ext cx="0" cy="71034"/>
              </a:xfrm>
              <a:prstGeom prst="line">
                <a:avLst/>
              </a:prstGeom>
              <a:noFill/>
              <a:ln w="12700" cap="flat" cmpd="sng" algn="ctr">
                <a:solidFill>
                  <a:schemeClr val="accent2"/>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6726AB1E-5484-0B27-0913-3FA76152888A}"/>
                  </a:ext>
                </a:extLst>
              </p:cNvPr>
              <p:cNvCxnSpPr/>
              <p:nvPr/>
            </p:nvCxnSpPr>
            <p:spPr bwMode="auto">
              <a:xfrm>
                <a:off x="1672789" y="2184232"/>
                <a:ext cx="0" cy="71034"/>
              </a:xfrm>
              <a:prstGeom prst="line">
                <a:avLst/>
              </a:prstGeom>
              <a:noFill/>
              <a:ln w="12700" cap="flat" cmpd="sng" algn="ctr">
                <a:solidFill>
                  <a:schemeClr val="accent2"/>
                </a:solidFill>
                <a:prstDash val="solid"/>
                <a:round/>
                <a:headEnd type="none" w="med" len="med"/>
                <a:tailEnd type="none" w="med" len="med"/>
              </a:ln>
              <a:effectLst/>
            </p:spPr>
          </p:cxnSp>
        </p:grpSp>
        <p:cxnSp>
          <p:nvCxnSpPr>
            <p:cNvPr id="412" name="Straight Connector 411">
              <a:extLst>
                <a:ext uri="{FF2B5EF4-FFF2-40B4-BE49-F238E27FC236}">
                  <a16:creationId xmlns:a16="http://schemas.microsoft.com/office/drawing/2014/main" id="{521C5F8D-D79A-1194-7F56-E2E198544434}"/>
                </a:ext>
              </a:extLst>
            </p:cNvPr>
            <p:cNvCxnSpPr/>
            <p:nvPr/>
          </p:nvCxnSpPr>
          <p:spPr bwMode="auto">
            <a:xfrm>
              <a:off x="6209030"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82575580-76A8-EFDA-894F-5AA0FE626403}"/>
                </a:ext>
              </a:extLst>
            </p:cNvPr>
            <p:cNvCxnSpPr/>
            <p:nvPr/>
          </p:nvCxnSpPr>
          <p:spPr bwMode="auto">
            <a:xfrm>
              <a:off x="6165781"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E0837B5-F56D-E0A1-3077-12C43BF5EC70}"/>
                </a:ext>
              </a:extLst>
            </p:cNvPr>
            <p:cNvCxnSpPr/>
            <p:nvPr/>
          </p:nvCxnSpPr>
          <p:spPr bwMode="auto">
            <a:xfrm>
              <a:off x="6154660"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651B5CEB-08AF-0C01-8A05-2790AFBAE8EA}"/>
                </a:ext>
              </a:extLst>
            </p:cNvPr>
            <p:cNvCxnSpPr/>
            <p:nvPr/>
          </p:nvCxnSpPr>
          <p:spPr bwMode="auto">
            <a:xfrm>
              <a:off x="6143539"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6EC30E25-EBA4-283E-4694-A2159984F42E}"/>
                </a:ext>
              </a:extLst>
            </p:cNvPr>
            <p:cNvCxnSpPr/>
            <p:nvPr/>
          </p:nvCxnSpPr>
          <p:spPr bwMode="auto">
            <a:xfrm>
              <a:off x="6106469"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137A16FF-6392-6340-AF60-1346DA01FCBF}"/>
                </a:ext>
              </a:extLst>
            </p:cNvPr>
            <p:cNvCxnSpPr/>
            <p:nvPr/>
          </p:nvCxnSpPr>
          <p:spPr bwMode="auto">
            <a:xfrm>
              <a:off x="6082991"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19AEC0C8-9F0A-9B47-C69E-36210F06D019}"/>
                </a:ext>
              </a:extLst>
            </p:cNvPr>
            <p:cNvCxnSpPr/>
            <p:nvPr/>
          </p:nvCxnSpPr>
          <p:spPr bwMode="auto">
            <a:xfrm>
              <a:off x="6031093"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2EDB86E-5CBF-1C43-1FDB-D94AD578D3AB}"/>
                </a:ext>
              </a:extLst>
            </p:cNvPr>
            <p:cNvCxnSpPr/>
            <p:nvPr/>
          </p:nvCxnSpPr>
          <p:spPr bwMode="auto">
            <a:xfrm>
              <a:off x="6012558"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371E67DF-B6F6-971A-2C26-9A8E8638EF04}"/>
                </a:ext>
              </a:extLst>
            </p:cNvPr>
            <p:cNvCxnSpPr/>
            <p:nvPr/>
          </p:nvCxnSpPr>
          <p:spPr bwMode="auto">
            <a:xfrm>
              <a:off x="5955716"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09A20ACE-8B9A-C60F-32A9-715959CE5775}"/>
                </a:ext>
              </a:extLst>
            </p:cNvPr>
            <p:cNvCxnSpPr/>
            <p:nvPr/>
          </p:nvCxnSpPr>
          <p:spPr bwMode="auto">
            <a:xfrm>
              <a:off x="5929767"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59DB6407-111D-3BCB-95D9-6AAA214576BD}"/>
                </a:ext>
              </a:extLst>
            </p:cNvPr>
            <p:cNvCxnSpPr/>
            <p:nvPr/>
          </p:nvCxnSpPr>
          <p:spPr bwMode="auto">
            <a:xfrm>
              <a:off x="5874161" y="375519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83327F42-D450-B078-060B-60C147EFC8A9}"/>
                </a:ext>
              </a:extLst>
            </p:cNvPr>
            <p:cNvCxnSpPr/>
            <p:nvPr/>
          </p:nvCxnSpPr>
          <p:spPr bwMode="auto">
            <a:xfrm>
              <a:off x="5845741"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E44215E0-C7FA-6A16-79E7-D186B7DD4B62}"/>
                </a:ext>
              </a:extLst>
            </p:cNvPr>
            <p:cNvCxnSpPr/>
            <p:nvPr/>
          </p:nvCxnSpPr>
          <p:spPr bwMode="auto">
            <a:xfrm>
              <a:off x="5835856"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7096BEED-1E6B-1A12-1820-0DD3A59B2D2D}"/>
                </a:ext>
              </a:extLst>
            </p:cNvPr>
            <p:cNvCxnSpPr/>
            <p:nvPr/>
          </p:nvCxnSpPr>
          <p:spPr bwMode="auto">
            <a:xfrm>
              <a:off x="5825970"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205C3B27-6680-EC64-F3C0-F990C5F919C5}"/>
                </a:ext>
              </a:extLst>
            </p:cNvPr>
            <p:cNvCxnSpPr/>
            <p:nvPr/>
          </p:nvCxnSpPr>
          <p:spPr bwMode="auto">
            <a:xfrm>
              <a:off x="5788900"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A7EDF3A3-E3DE-34D7-3F8B-50BB145FB40D}"/>
                </a:ext>
              </a:extLst>
            </p:cNvPr>
            <p:cNvCxnSpPr/>
            <p:nvPr/>
          </p:nvCxnSpPr>
          <p:spPr bwMode="auto">
            <a:xfrm>
              <a:off x="5769129"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FBF06F78-5953-58F8-A721-FBE3C8524210}"/>
                </a:ext>
              </a:extLst>
            </p:cNvPr>
            <p:cNvCxnSpPr/>
            <p:nvPr/>
          </p:nvCxnSpPr>
          <p:spPr bwMode="auto">
            <a:xfrm>
              <a:off x="5759243"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01BA3960-071A-3B7F-3C00-07D49952F767}"/>
                </a:ext>
              </a:extLst>
            </p:cNvPr>
            <p:cNvCxnSpPr/>
            <p:nvPr/>
          </p:nvCxnSpPr>
          <p:spPr bwMode="auto">
            <a:xfrm>
              <a:off x="5737000"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626D56AD-2F21-75D1-4223-ECFB5E6F5EBD}"/>
                </a:ext>
              </a:extLst>
            </p:cNvPr>
            <p:cNvCxnSpPr/>
            <p:nvPr/>
          </p:nvCxnSpPr>
          <p:spPr bwMode="auto">
            <a:xfrm>
              <a:off x="5717229"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23CC7CED-9864-0AB8-F15E-AB24126DC8F6}"/>
                </a:ext>
              </a:extLst>
            </p:cNvPr>
            <p:cNvCxnSpPr/>
            <p:nvPr/>
          </p:nvCxnSpPr>
          <p:spPr bwMode="auto">
            <a:xfrm>
              <a:off x="5711051" y="361556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0E5F1A8C-9405-DB2A-601B-2790D6CF6EF0}"/>
                </a:ext>
              </a:extLst>
            </p:cNvPr>
            <p:cNvCxnSpPr/>
            <p:nvPr/>
          </p:nvCxnSpPr>
          <p:spPr bwMode="auto">
            <a:xfrm>
              <a:off x="5656681"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ED9DC773-4A78-1229-D585-1E76DB5D16F5}"/>
                </a:ext>
              </a:extLst>
            </p:cNvPr>
            <p:cNvCxnSpPr/>
            <p:nvPr/>
          </p:nvCxnSpPr>
          <p:spPr bwMode="auto">
            <a:xfrm>
              <a:off x="5648031"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0F92EB84-9BAE-15FB-C1D8-3D68B1CCE2F8}"/>
                </a:ext>
              </a:extLst>
            </p:cNvPr>
            <p:cNvCxnSpPr/>
            <p:nvPr/>
          </p:nvCxnSpPr>
          <p:spPr bwMode="auto">
            <a:xfrm>
              <a:off x="5636910"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A428ECCB-3350-B421-8F6A-5AEF2213969F}"/>
                </a:ext>
              </a:extLst>
            </p:cNvPr>
            <p:cNvCxnSpPr/>
            <p:nvPr/>
          </p:nvCxnSpPr>
          <p:spPr bwMode="auto">
            <a:xfrm>
              <a:off x="5625789"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67897C4A-0141-E81C-53EF-5D6649D2E432}"/>
                </a:ext>
              </a:extLst>
            </p:cNvPr>
            <p:cNvCxnSpPr/>
            <p:nvPr/>
          </p:nvCxnSpPr>
          <p:spPr bwMode="auto">
            <a:xfrm>
              <a:off x="5571419"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B80198F1-F56C-EF9B-6A09-3F6933A17E5F}"/>
                </a:ext>
              </a:extLst>
            </p:cNvPr>
            <p:cNvCxnSpPr/>
            <p:nvPr/>
          </p:nvCxnSpPr>
          <p:spPr bwMode="auto">
            <a:xfrm>
              <a:off x="5531877"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002FAA6E-CC0F-7175-103F-59D23D03DC96}"/>
                </a:ext>
              </a:extLst>
            </p:cNvPr>
            <p:cNvCxnSpPr/>
            <p:nvPr/>
          </p:nvCxnSpPr>
          <p:spPr bwMode="auto">
            <a:xfrm>
              <a:off x="5523228"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C020EB9A-0082-E2E7-0AEE-002817E1AE4C}"/>
                </a:ext>
              </a:extLst>
            </p:cNvPr>
            <p:cNvCxnSpPr/>
            <p:nvPr/>
          </p:nvCxnSpPr>
          <p:spPr bwMode="auto">
            <a:xfrm>
              <a:off x="5539291"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605888AC-F286-1AE5-C179-9D1B92D4A150}"/>
                </a:ext>
              </a:extLst>
            </p:cNvPr>
            <p:cNvCxnSpPr/>
            <p:nvPr/>
          </p:nvCxnSpPr>
          <p:spPr bwMode="auto">
            <a:xfrm>
              <a:off x="5473801"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544C516F-9DFA-1944-DFEE-731984CB2945}"/>
                </a:ext>
              </a:extLst>
            </p:cNvPr>
            <p:cNvCxnSpPr/>
            <p:nvPr/>
          </p:nvCxnSpPr>
          <p:spPr bwMode="auto">
            <a:xfrm>
              <a:off x="5470094" y="355501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EC6F0481-92D5-FFFE-A4E9-B7B9EDB197AA}"/>
                </a:ext>
              </a:extLst>
            </p:cNvPr>
            <p:cNvCxnSpPr/>
            <p:nvPr/>
          </p:nvCxnSpPr>
          <p:spPr bwMode="auto">
            <a:xfrm>
              <a:off x="5429317"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F1A54A59-F6BD-EDF3-66F2-02C3B6EA98ED}"/>
                </a:ext>
              </a:extLst>
            </p:cNvPr>
            <p:cNvCxnSpPr/>
            <p:nvPr/>
          </p:nvCxnSpPr>
          <p:spPr bwMode="auto">
            <a:xfrm>
              <a:off x="5381126"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FC23AE44-6852-E68F-ECAD-620E75A4850D}"/>
                </a:ext>
              </a:extLst>
            </p:cNvPr>
            <p:cNvCxnSpPr/>
            <p:nvPr/>
          </p:nvCxnSpPr>
          <p:spPr bwMode="auto">
            <a:xfrm>
              <a:off x="5368770"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D77B3D84-37B2-0327-19FF-A5975A647C18}"/>
                </a:ext>
              </a:extLst>
            </p:cNvPr>
            <p:cNvCxnSpPr/>
            <p:nvPr/>
          </p:nvCxnSpPr>
          <p:spPr bwMode="auto">
            <a:xfrm>
              <a:off x="5313163"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C4663F60-ED1C-8518-1A55-F789D0E1D02E}"/>
                </a:ext>
              </a:extLst>
            </p:cNvPr>
            <p:cNvCxnSpPr/>
            <p:nvPr/>
          </p:nvCxnSpPr>
          <p:spPr bwMode="auto">
            <a:xfrm>
              <a:off x="5154998"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1B793CC3-B09C-6D7D-C4F2-5C5B960EC674}"/>
                </a:ext>
              </a:extLst>
            </p:cNvPr>
            <p:cNvCxnSpPr/>
            <p:nvPr/>
          </p:nvCxnSpPr>
          <p:spPr bwMode="auto">
            <a:xfrm>
              <a:off x="5116692"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A543B729-DE15-18BF-731C-782F5A8F2239}"/>
                </a:ext>
              </a:extLst>
            </p:cNvPr>
            <p:cNvCxnSpPr/>
            <p:nvPr/>
          </p:nvCxnSpPr>
          <p:spPr bwMode="auto">
            <a:xfrm>
              <a:off x="5067265"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FE9F873A-3A2B-0B80-76B7-F038DF6D0227}"/>
                </a:ext>
              </a:extLst>
            </p:cNvPr>
            <p:cNvCxnSpPr/>
            <p:nvPr/>
          </p:nvCxnSpPr>
          <p:spPr bwMode="auto">
            <a:xfrm>
              <a:off x="5056144" y="3515473"/>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A74756C7-6E6B-8FD2-C9BE-F77DE3E9C256}"/>
                </a:ext>
              </a:extLst>
            </p:cNvPr>
            <p:cNvCxnSpPr/>
            <p:nvPr/>
          </p:nvCxnSpPr>
          <p:spPr bwMode="auto">
            <a:xfrm>
              <a:off x="5052437"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EF4E4D18-082B-4EC5-5BF8-6A8CB6745A29}"/>
                </a:ext>
              </a:extLst>
            </p:cNvPr>
            <p:cNvCxnSpPr/>
            <p:nvPr/>
          </p:nvCxnSpPr>
          <p:spPr bwMode="auto">
            <a:xfrm>
              <a:off x="5040080"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4ABE55FD-882F-8CE9-E5C6-D1B85AE92CD8}"/>
                </a:ext>
              </a:extLst>
            </p:cNvPr>
            <p:cNvCxnSpPr/>
            <p:nvPr/>
          </p:nvCxnSpPr>
          <p:spPr bwMode="auto">
            <a:xfrm>
              <a:off x="5021545"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C9700AB6-B433-D4E7-1046-4CA7B201CBD6}"/>
                </a:ext>
              </a:extLst>
            </p:cNvPr>
            <p:cNvCxnSpPr/>
            <p:nvPr/>
          </p:nvCxnSpPr>
          <p:spPr bwMode="auto">
            <a:xfrm>
              <a:off x="4999302"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98169A55-BD89-CCA1-327E-AA62ECCA823E}"/>
                </a:ext>
              </a:extLst>
            </p:cNvPr>
            <p:cNvCxnSpPr/>
            <p:nvPr/>
          </p:nvCxnSpPr>
          <p:spPr bwMode="auto">
            <a:xfrm>
              <a:off x="4982003"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B7F4DAAA-8354-A05C-BE96-4445B55B6DB5}"/>
                </a:ext>
              </a:extLst>
            </p:cNvPr>
            <p:cNvCxnSpPr/>
            <p:nvPr/>
          </p:nvCxnSpPr>
          <p:spPr bwMode="auto">
            <a:xfrm>
              <a:off x="4964703"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BE20973F-581B-82EA-2E5A-4C6EEF00005B}"/>
                </a:ext>
              </a:extLst>
            </p:cNvPr>
            <p:cNvCxnSpPr/>
            <p:nvPr/>
          </p:nvCxnSpPr>
          <p:spPr bwMode="auto">
            <a:xfrm>
              <a:off x="4925161"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1251033D-482D-A7BB-A597-A61A2D7E8C76}"/>
                </a:ext>
              </a:extLst>
            </p:cNvPr>
            <p:cNvCxnSpPr/>
            <p:nvPr/>
          </p:nvCxnSpPr>
          <p:spPr bwMode="auto">
            <a:xfrm>
              <a:off x="4883148"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4A8929FD-A62E-3496-6AD5-E4F9BE54BBAB}"/>
                </a:ext>
              </a:extLst>
            </p:cNvPr>
            <p:cNvCxnSpPr/>
            <p:nvPr/>
          </p:nvCxnSpPr>
          <p:spPr bwMode="auto">
            <a:xfrm>
              <a:off x="4872027"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ADECBF99-C828-6C49-29C8-2B7C8A809C4B}"/>
                </a:ext>
              </a:extLst>
            </p:cNvPr>
            <p:cNvCxnSpPr/>
            <p:nvPr/>
          </p:nvCxnSpPr>
          <p:spPr bwMode="auto">
            <a:xfrm>
              <a:off x="4852256"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B42D1656-8491-4098-8F6C-D77BB0BBD1AB}"/>
                </a:ext>
              </a:extLst>
            </p:cNvPr>
            <p:cNvCxnSpPr/>
            <p:nvPr/>
          </p:nvCxnSpPr>
          <p:spPr bwMode="auto">
            <a:xfrm>
              <a:off x="4832485"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A9EDDB3D-E28A-CFB3-EDFD-11AA0DB8E89A}"/>
                </a:ext>
              </a:extLst>
            </p:cNvPr>
            <p:cNvCxnSpPr/>
            <p:nvPr/>
          </p:nvCxnSpPr>
          <p:spPr bwMode="auto">
            <a:xfrm>
              <a:off x="4827543" y="3487052"/>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7EC06871-A7B0-F905-FE66-6444F141970B}"/>
                </a:ext>
              </a:extLst>
            </p:cNvPr>
            <p:cNvCxnSpPr/>
            <p:nvPr/>
          </p:nvCxnSpPr>
          <p:spPr bwMode="auto">
            <a:xfrm>
              <a:off x="4774408"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E051E4DD-8399-D280-7225-A07ADCB77418}"/>
                </a:ext>
              </a:extLst>
            </p:cNvPr>
            <p:cNvCxnSpPr/>
            <p:nvPr/>
          </p:nvCxnSpPr>
          <p:spPr bwMode="auto">
            <a:xfrm>
              <a:off x="4762052"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320EF713-C5D5-C57D-7FF8-179B806C803F}"/>
                </a:ext>
              </a:extLst>
            </p:cNvPr>
            <p:cNvCxnSpPr/>
            <p:nvPr/>
          </p:nvCxnSpPr>
          <p:spPr bwMode="auto">
            <a:xfrm>
              <a:off x="4748459"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D4009036-3357-F267-9F32-68CD757C2052}"/>
                </a:ext>
              </a:extLst>
            </p:cNvPr>
            <p:cNvCxnSpPr/>
            <p:nvPr/>
          </p:nvCxnSpPr>
          <p:spPr bwMode="auto">
            <a:xfrm>
              <a:off x="4729924"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4D8C4F5D-8B1C-BA97-B04D-2E6E5E3A81C0}"/>
                </a:ext>
              </a:extLst>
            </p:cNvPr>
            <p:cNvCxnSpPr/>
            <p:nvPr/>
          </p:nvCxnSpPr>
          <p:spPr bwMode="auto">
            <a:xfrm>
              <a:off x="4686675"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D59C4FB2-48B5-988F-E504-57999341F943}"/>
                </a:ext>
              </a:extLst>
            </p:cNvPr>
            <p:cNvCxnSpPr/>
            <p:nvPr/>
          </p:nvCxnSpPr>
          <p:spPr bwMode="auto">
            <a:xfrm>
              <a:off x="4678026"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20E78516-9017-7B37-4D2E-E81B99BB24B3}"/>
                </a:ext>
              </a:extLst>
            </p:cNvPr>
            <p:cNvCxnSpPr/>
            <p:nvPr/>
          </p:nvCxnSpPr>
          <p:spPr bwMode="auto">
            <a:xfrm>
              <a:off x="4669376"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36898180-9FD4-CE41-268D-992D0C45DF0D}"/>
                </a:ext>
              </a:extLst>
            </p:cNvPr>
            <p:cNvCxnSpPr/>
            <p:nvPr/>
          </p:nvCxnSpPr>
          <p:spPr bwMode="auto">
            <a:xfrm>
              <a:off x="4652076"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6EBC3862-D1C5-932D-36B2-29916D0ADBCF}"/>
                </a:ext>
              </a:extLst>
            </p:cNvPr>
            <p:cNvCxnSpPr/>
            <p:nvPr/>
          </p:nvCxnSpPr>
          <p:spPr bwMode="auto">
            <a:xfrm>
              <a:off x="4622419"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1E41282A-5529-5FE4-E607-A3C8054999C0}"/>
                </a:ext>
              </a:extLst>
            </p:cNvPr>
            <p:cNvCxnSpPr/>
            <p:nvPr/>
          </p:nvCxnSpPr>
          <p:spPr bwMode="auto">
            <a:xfrm>
              <a:off x="4603884"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0F0B1509-33E7-7C08-42BE-A285C415D480}"/>
                </a:ext>
              </a:extLst>
            </p:cNvPr>
            <p:cNvCxnSpPr/>
            <p:nvPr/>
          </p:nvCxnSpPr>
          <p:spPr bwMode="auto">
            <a:xfrm>
              <a:off x="4554457"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2658CA8E-29E6-8763-A1A6-30BBF2B4E01C}"/>
                </a:ext>
              </a:extLst>
            </p:cNvPr>
            <p:cNvCxnSpPr/>
            <p:nvPr/>
          </p:nvCxnSpPr>
          <p:spPr bwMode="auto">
            <a:xfrm>
              <a:off x="4506265"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BCEAC2E7-9841-BCAC-5CD7-28E466A6F2C3}"/>
                </a:ext>
              </a:extLst>
            </p:cNvPr>
            <p:cNvCxnSpPr/>
            <p:nvPr/>
          </p:nvCxnSpPr>
          <p:spPr bwMode="auto">
            <a:xfrm>
              <a:off x="4460545" y="345368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4FDD97F4-0DA3-14F0-E664-B690F504F6AD}"/>
                </a:ext>
              </a:extLst>
            </p:cNvPr>
            <p:cNvCxnSpPr/>
            <p:nvPr/>
          </p:nvCxnSpPr>
          <p:spPr bwMode="auto">
            <a:xfrm>
              <a:off x="4364162" y="3399318"/>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DF4DC135-448C-2DD1-67E5-3CD8B2EB16D5}"/>
                </a:ext>
              </a:extLst>
            </p:cNvPr>
            <p:cNvCxnSpPr/>
            <p:nvPr/>
          </p:nvCxnSpPr>
          <p:spPr bwMode="auto">
            <a:xfrm>
              <a:off x="2457515" y="2633199"/>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360FAF94-AB4D-1C3A-4A74-09B9819EFBFD}"/>
                </a:ext>
              </a:extLst>
            </p:cNvPr>
            <p:cNvCxnSpPr/>
            <p:nvPr/>
          </p:nvCxnSpPr>
          <p:spPr bwMode="auto">
            <a:xfrm>
              <a:off x="2356189" y="2560294"/>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D75F288E-5100-58B3-E51F-92A5DA59E95A}"/>
                </a:ext>
              </a:extLst>
            </p:cNvPr>
            <p:cNvCxnSpPr/>
            <p:nvPr/>
          </p:nvCxnSpPr>
          <p:spPr bwMode="auto">
            <a:xfrm>
              <a:off x="1026602" y="2025246"/>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FFD6B2A5-55FE-D37D-0DB5-D6DEF8171996}"/>
                </a:ext>
              </a:extLst>
            </p:cNvPr>
            <p:cNvCxnSpPr/>
            <p:nvPr/>
          </p:nvCxnSpPr>
          <p:spPr bwMode="auto">
            <a:xfrm>
              <a:off x="1436846" y="2104330"/>
              <a:ext cx="0" cy="71034"/>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grpSp>
    </p:spTree>
    <p:extLst>
      <p:ext uri="{BB962C8B-B14F-4D97-AF65-F5344CB8AC3E}">
        <p14:creationId xmlns:p14="http://schemas.microsoft.com/office/powerpoint/2010/main" val="3456006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D0794-AC94-1D4B-9303-55EAF9F528ED}"/>
              </a:ext>
            </a:extLst>
          </p:cNvPr>
          <p:cNvSpPr>
            <a:spLocks noGrp="1"/>
          </p:cNvSpPr>
          <p:nvPr>
            <p:ph type="title"/>
          </p:nvPr>
        </p:nvSpPr>
        <p:spPr/>
        <p:txBody>
          <a:bodyPr>
            <a:noAutofit/>
          </a:bodyPr>
          <a:lstStyle/>
          <a:p>
            <a:r>
              <a:rPr lang="en-US" dirty="0">
                <a:cs typeface="Calibri" panose="020F0502020204030204" pitchFamily="34" charset="0"/>
              </a:rPr>
              <a:t>Residual Cancer Burden and EFS After Neoadjuvant/Adjuvant Therapy in TNBC</a:t>
            </a:r>
          </a:p>
        </p:txBody>
      </p:sp>
      <p:sp>
        <p:nvSpPr>
          <p:cNvPr id="14" name="TextBox 13">
            <a:extLst>
              <a:ext uri="{FF2B5EF4-FFF2-40B4-BE49-F238E27FC236}">
                <a16:creationId xmlns:a16="http://schemas.microsoft.com/office/drawing/2014/main" id="{C2050A5A-9D3B-4508-BDA5-5FC6B5B6CC82}"/>
              </a:ext>
            </a:extLst>
          </p:cNvPr>
          <p:cNvSpPr txBox="1"/>
          <p:nvPr/>
        </p:nvSpPr>
        <p:spPr>
          <a:xfrm>
            <a:off x="1460500" y="1385801"/>
            <a:ext cx="3632148"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I-SPY2 3-year EFS by RCB for TNBC</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1,2</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FF2E2937-022D-4621-A711-88E8BF22A81E}"/>
              </a:ext>
            </a:extLst>
          </p:cNvPr>
          <p:cNvSpPr txBox="1"/>
          <p:nvPr/>
        </p:nvSpPr>
        <p:spPr>
          <a:xfrm>
            <a:off x="7657899" y="1451727"/>
            <a:ext cx="4100714"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KEYNOTE-522: RCB Shift With Pembrolizumab</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F68E1D33-171D-48FD-BCEB-581E49021A27}"/>
              </a:ext>
            </a:extLst>
          </p:cNvPr>
          <p:cNvSpPr txBox="1"/>
          <p:nvPr/>
        </p:nvSpPr>
        <p:spPr>
          <a:xfrm>
            <a:off x="4899268" y="1892743"/>
            <a:ext cx="157773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chemeClr val="accent1"/>
                </a:solidFill>
                <a:effectLst/>
                <a:uLnTx/>
                <a:uFillTx/>
                <a:latin typeface="Calibri" panose="020F0502020204030204" pitchFamily="34" charset="0"/>
                <a:ea typeface="+mn-ea"/>
                <a:cs typeface="Calibri" panose="020F0502020204030204" pitchFamily="34" charset="0"/>
              </a:rPr>
              <a:t>pCR</a:t>
            </a:r>
            <a:r>
              <a:rPr kumimoji="0" lang="en-US" sz="1400" b="1" i="0" u="none" strike="noStrike" kern="1200" cap="none" spc="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/RCB-0: 93%</a:t>
            </a:r>
          </a:p>
        </p:txBody>
      </p:sp>
      <p:sp>
        <p:nvSpPr>
          <p:cNvPr id="17" name="TextBox 16">
            <a:extLst>
              <a:ext uri="{FF2B5EF4-FFF2-40B4-BE49-F238E27FC236}">
                <a16:creationId xmlns:a16="http://schemas.microsoft.com/office/drawing/2014/main" id="{CB5D8FE9-AFE4-471A-9360-F53B9DD11390}"/>
              </a:ext>
            </a:extLst>
          </p:cNvPr>
          <p:cNvSpPr txBox="1"/>
          <p:nvPr/>
        </p:nvSpPr>
        <p:spPr>
          <a:xfrm>
            <a:off x="4899268" y="2313877"/>
            <a:ext cx="157773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RCB-I: 83%</a:t>
            </a:r>
          </a:p>
        </p:txBody>
      </p:sp>
      <p:sp>
        <p:nvSpPr>
          <p:cNvPr id="18" name="TextBox 17">
            <a:extLst>
              <a:ext uri="{FF2B5EF4-FFF2-40B4-BE49-F238E27FC236}">
                <a16:creationId xmlns:a16="http://schemas.microsoft.com/office/drawing/2014/main" id="{FDB560FF-05DA-4F77-A3D4-715033078758}"/>
              </a:ext>
            </a:extLst>
          </p:cNvPr>
          <p:cNvSpPr txBox="1"/>
          <p:nvPr/>
        </p:nvSpPr>
        <p:spPr>
          <a:xfrm>
            <a:off x="4952587" y="2776531"/>
            <a:ext cx="157773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accent4"/>
                </a:solidFill>
                <a:effectLst/>
                <a:uLnTx/>
                <a:uFillTx/>
                <a:latin typeface="Calibri" panose="020F0502020204030204" pitchFamily="34" charset="0"/>
                <a:ea typeface="+mn-ea"/>
                <a:cs typeface="Calibri" panose="020F0502020204030204" pitchFamily="34" charset="0"/>
              </a:rPr>
              <a:t>RCB-II: 72%</a:t>
            </a:r>
          </a:p>
        </p:txBody>
      </p:sp>
      <p:sp>
        <p:nvSpPr>
          <p:cNvPr id="3" name="TextBox 2">
            <a:extLst>
              <a:ext uri="{FF2B5EF4-FFF2-40B4-BE49-F238E27FC236}">
                <a16:creationId xmlns:a16="http://schemas.microsoft.com/office/drawing/2014/main" id="{7A9BD89C-947E-9609-5986-FE604D3CF483}"/>
              </a:ext>
            </a:extLst>
          </p:cNvPr>
          <p:cNvSpPr txBox="1"/>
          <p:nvPr/>
        </p:nvSpPr>
        <p:spPr bwMode="auto">
          <a:xfrm rot="16200000">
            <a:off x="6676592" y="3701744"/>
            <a:ext cx="1325299"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 name="TextBox 18">
            <a:extLst>
              <a:ext uri="{FF2B5EF4-FFF2-40B4-BE49-F238E27FC236}">
                <a16:creationId xmlns:a16="http://schemas.microsoft.com/office/drawing/2014/main" id="{288E6D09-50D5-41BE-B158-6D123D5F5CD3}"/>
              </a:ext>
            </a:extLst>
          </p:cNvPr>
          <p:cNvSpPr txBox="1"/>
          <p:nvPr/>
        </p:nvSpPr>
        <p:spPr>
          <a:xfrm>
            <a:off x="4952587" y="3551474"/>
            <a:ext cx="1577734"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Calibri" panose="020F0502020204030204" pitchFamily="34" charset="0"/>
                <a:ea typeface="+mn-ea"/>
                <a:cs typeface="Calibri" panose="020F0502020204030204" pitchFamily="34" charset="0"/>
              </a:rPr>
              <a:t>RCB-III: 41%</a:t>
            </a:r>
          </a:p>
        </p:txBody>
      </p:sp>
      <p:cxnSp>
        <p:nvCxnSpPr>
          <p:cNvPr id="49" name="Connector: Elbow 48">
            <a:extLst>
              <a:ext uri="{FF2B5EF4-FFF2-40B4-BE49-F238E27FC236}">
                <a16:creationId xmlns:a16="http://schemas.microsoft.com/office/drawing/2014/main" id="{DC4676A1-A1CA-4B9A-9EED-15F8C84DBFED}"/>
              </a:ext>
            </a:extLst>
          </p:cNvPr>
          <p:cNvCxnSpPr>
            <a:cxnSpLocks/>
          </p:cNvCxnSpPr>
          <p:nvPr/>
        </p:nvCxnSpPr>
        <p:spPr>
          <a:xfrm rot="16200000" flipH="1">
            <a:off x="6429011" y="2479790"/>
            <a:ext cx="636257" cy="932350"/>
          </a:xfrm>
          <a:prstGeom prst="bentConnector4">
            <a:avLst>
              <a:gd name="adj1" fmla="val -48292"/>
              <a:gd name="adj2" fmla="val 59724"/>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0" name="Right Brace 49">
            <a:extLst>
              <a:ext uri="{FF2B5EF4-FFF2-40B4-BE49-F238E27FC236}">
                <a16:creationId xmlns:a16="http://schemas.microsoft.com/office/drawing/2014/main" id="{A100819A-2913-403B-ACD4-6E1C22D4085A}"/>
              </a:ext>
            </a:extLst>
          </p:cNvPr>
          <p:cNvSpPr/>
          <p:nvPr/>
        </p:nvSpPr>
        <p:spPr>
          <a:xfrm>
            <a:off x="6193088" y="1972019"/>
            <a:ext cx="181327" cy="695667"/>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Rectangle 21">
            <a:extLst>
              <a:ext uri="{FF2B5EF4-FFF2-40B4-BE49-F238E27FC236}">
                <a16:creationId xmlns:a16="http://schemas.microsoft.com/office/drawing/2014/main" id="{645EDFA5-7208-4977-B5FE-C5A24EAC0BB1}"/>
              </a:ext>
            </a:extLst>
          </p:cNvPr>
          <p:cNvSpPr/>
          <p:nvPr/>
        </p:nvSpPr>
        <p:spPr>
          <a:xfrm>
            <a:off x="413947" y="6405930"/>
            <a:ext cx="7224542"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Symmans</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JAMA Oncol. 2021;7:1654. 2. Nanda. JAMA Oncol. 2020;6:1. 3. Schmid. SABCS 2019.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GS3-03.  </a:t>
            </a:r>
          </a:p>
        </p:txBody>
      </p:sp>
      <p:cxnSp>
        <p:nvCxnSpPr>
          <p:cNvPr id="20" name="Straight Arrow Connector 19">
            <a:extLst>
              <a:ext uri="{FF2B5EF4-FFF2-40B4-BE49-F238E27FC236}">
                <a16:creationId xmlns:a16="http://schemas.microsoft.com/office/drawing/2014/main" id="{FFE44D4B-84A4-C2F1-5D03-8795780714BC}"/>
              </a:ext>
            </a:extLst>
          </p:cNvPr>
          <p:cNvCxnSpPr>
            <a:cxnSpLocks/>
          </p:cNvCxnSpPr>
          <p:nvPr/>
        </p:nvCxnSpPr>
        <p:spPr>
          <a:xfrm flipH="1">
            <a:off x="8476416" y="5803463"/>
            <a:ext cx="2810424"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C7DFB29D-585E-901C-87A5-C8DCE68519C8}"/>
              </a:ext>
            </a:extLst>
          </p:cNvPr>
          <p:cNvGrpSpPr/>
          <p:nvPr/>
        </p:nvGrpSpPr>
        <p:grpSpPr>
          <a:xfrm>
            <a:off x="9392911" y="6207927"/>
            <a:ext cx="2488502" cy="454909"/>
            <a:chOff x="9392911" y="6207927"/>
            <a:chExt cx="2488502" cy="454909"/>
          </a:xfrm>
        </p:grpSpPr>
        <p:pic>
          <p:nvPicPr>
            <p:cNvPr id="26" name="Picture 25" descr="A picture containing text, ax, wheel&#10;&#10;Description automatically generated">
              <a:extLst>
                <a:ext uri="{FF2B5EF4-FFF2-40B4-BE49-F238E27FC236}">
                  <a16:creationId xmlns:a16="http://schemas.microsoft.com/office/drawing/2014/main" id="{235C2FAB-F5A7-6FDE-2CE0-E913D351F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7" name="Rectangle 8">
              <a:extLst>
                <a:ext uri="{FF2B5EF4-FFF2-40B4-BE49-F238E27FC236}">
                  <a16:creationId xmlns:a16="http://schemas.microsoft.com/office/drawing/2014/main" id="{8A450977-D8B3-0B12-D629-0BA3FACFD9C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C02CDEFE-6035-8DD4-C95B-7AD9FB2C1E22}"/>
              </a:ext>
            </a:extLst>
          </p:cNvPr>
          <p:cNvSpPr txBox="1"/>
          <p:nvPr/>
        </p:nvSpPr>
        <p:spPr bwMode="auto">
          <a:xfrm rot="16200000">
            <a:off x="-433251" y="2936617"/>
            <a:ext cx="2033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Event-Free Survival</a:t>
            </a:r>
          </a:p>
        </p:txBody>
      </p:sp>
      <p:sp>
        <p:nvSpPr>
          <p:cNvPr id="21" name="TextBox 20">
            <a:extLst>
              <a:ext uri="{FF2B5EF4-FFF2-40B4-BE49-F238E27FC236}">
                <a16:creationId xmlns:a16="http://schemas.microsoft.com/office/drawing/2014/main" id="{AF0F361A-5833-91C0-6804-B76BDB07464F}"/>
              </a:ext>
            </a:extLst>
          </p:cNvPr>
          <p:cNvSpPr txBox="1"/>
          <p:nvPr/>
        </p:nvSpPr>
        <p:spPr bwMode="auto">
          <a:xfrm>
            <a:off x="2726161" y="4765418"/>
            <a:ext cx="8008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5" name="Freeform: Shape 4">
            <a:extLst>
              <a:ext uri="{FF2B5EF4-FFF2-40B4-BE49-F238E27FC236}">
                <a16:creationId xmlns:a16="http://schemas.microsoft.com/office/drawing/2014/main" id="{3259346A-507E-F97C-6AAA-461FEF6604D9}"/>
              </a:ext>
            </a:extLst>
          </p:cNvPr>
          <p:cNvSpPr/>
          <p:nvPr/>
        </p:nvSpPr>
        <p:spPr bwMode="auto">
          <a:xfrm>
            <a:off x="1164771" y="1872343"/>
            <a:ext cx="3788229" cy="2663371"/>
          </a:xfrm>
          <a:custGeom>
            <a:avLst/>
            <a:gdLst>
              <a:gd name="connsiteX0" fmla="*/ 0 w 3788229"/>
              <a:gd name="connsiteY0" fmla="*/ 0 h 2663371"/>
              <a:gd name="connsiteX1" fmla="*/ 0 w 3788229"/>
              <a:gd name="connsiteY1" fmla="*/ 2663371 h 2663371"/>
              <a:gd name="connsiteX2" fmla="*/ 3788229 w 3788229"/>
              <a:gd name="connsiteY2" fmla="*/ 2663371 h 2663371"/>
            </a:gdLst>
            <a:ahLst/>
            <a:cxnLst>
              <a:cxn ang="0">
                <a:pos x="connsiteX0" y="connsiteY0"/>
              </a:cxn>
              <a:cxn ang="0">
                <a:pos x="connsiteX1" y="connsiteY1"/>
              </a:cxn>
              <a:cxn ang="0">
                <a:pos x="connsiteX2" y="connsiteY2"/>
              </a:cxn>
            </a:cxnLst>
            <a:rect l="l" t="t" r="r" b="b"/>
            <a:pathLst>
              <a:path w="3788229" h="2663371">
                <a:moveTo>
                  <a:pt x="0" y="0"/>
                </a:moveTo>
                <a:lnTo>
                  <a:pt x="0" y="2663371"/>
                </a:lnTo>
                <a:lnTo>
                  <a:pt x="3788229" y="2663371"/>
                </a:lnTo>
              </a:path>
            </a:pathLst>
          </a:custGeom>
          <a:noFill/>
          <a:ln w="28575">
            <a:solidFill>
              <a:schemeClr val="bg1"/>
            </a:solidFill>
            <a:miter lim="800000"/>
            <a:headEnd/>
            <a:tailEnd/>
          </a:ln>
        </p:spPr>
        <p:txBody>
          <a:bodyPr rtlCol="0" anchor="ctr"/>
          <a:lstStyle/>
          <a:p>
            <a:pPr algn="ctr"/>
            <a:endParaRPr lang="en-US"/>
          </a:p>
        </p:txBody>
      </p:sp>
      <p:grpSp>
        <p:nvGrpSpPr>
          <p:cNvPr id="10" name="Group 9">
            <a:extLst>
              <a:ext uri="{FF2B5EF4-FFF2-40B4-BE49-F238E27FC236}">
                <a16:creationId xmlns:a16="http://schemas.microsoft.com/office/drawing/2014/main" id="{57028EB6-F331-93F9-0AD3-A572DFF7C0AD}"/>
              </a:ext>
            </a:extLst>
          </p:cNvPr>
          <p:cNvGrpSpPr/>
          <p:nvPr/>
        </p:nvGrpSpPr>
        <p:grpSpPr>
          <a:xfrm>
            <a:off x="1066800" y="1875842"/>
            <a:ext cx="90165" cy="2659405"/>
            <a:chOff x="915870" y="1875842"/>
            <a:chExt cx="241095" cy="2659405"/>
          </a:xfrm>
        </p:grpSpPr>
        <p:cxnSp>
          <p:nvCxnSpPr>
            <p:cNvPr id="8" name="Straight Connector 7">
              <a:extLst>
                <a:ext uri="{FF2B5EF4-FFF2-40B4-BE49-F238E27FC236}">
                  <a16:creationId xmlns:a16="http://schemas.microsoft.com/office/drawing/2014/main" id="{FFABA95D-6762-E52D-51AA-88E1DB61B200}"/>
                </a:ext>
              </a:extLst>
            </p:cNvPr>
            <p:cNvCxnSpPr>
              <a:cxnSpLocks/>
            </p:cNvCxnSpPr>
            <p:nvPr/>
          </p:nvCxnSpPr>
          <p:spPr bwMode="auto">
            <a:xfrm>
              <a:off x="915870" y="4535247"/>
              <a:ext cx="24109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2EFDF12-D0B0-2980-5B2E-64E5C227EC57}"/>
                </a:ext>
              </a:extLst>
            </p:cNvPr>
            <p:cNvCxnSpPr>
              <a:cxnSpLocks/>
            </p:cNvCxnSpPr>
            <p:nvPr/>
          </p:nvCxnSpPr>
          <p:spPr bwMode="auto">
            <a:xfrm>
              <a:off x="915870" y="4003366"/>
              <a:ext cx="24109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1F0E2FC-23A9-B0D1-43A7-D370B0F22F35}"/>
                </a:ext>
              </a:extLst>
            </p:cNvPr>
            <p:cNvCxnSpPr>
              <a:cxnSpLocks/>
            </p:cNvCxnSpPr>
            <p:nvPr/>
          </p:nvCxnSpPr>
          <p:spPr bwMode="auto">
            <a:xfrm>
              <a:off x="915870" y="3471485"/>
              <a:ext cx="24109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81B88E1-6A5C-7850-0F57-1AA320FFB7C9}"/>
                </a:ext>
              </a:extLst>
            </p:cNvPr>
            <p:cNvCxnSpPr>
              <a:cxnSpLocks/>
            </p:cNvCxnSpPr>
            <p:nvPr/>
          </p:nvCxnSpPr>
          <p:spPr bwMode="auto">
            <a:xfrm>
              <a:off x="915870" y="2939604"/>
              <a:ext cx="24109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1F5CE20-E1A9-032D-5E9D-A690800EC6E1}"/>
                </a:ext>
              </a:extLst>
            </p:cNvPr>
            <p:cNvCxnSpPr>
              <a:cxnSpLocks/>
            </p:cNvCxnSpPr>
            <p:nvPr/>
          </p:nvCxnSpPr>
          <p:spPr bwMode="auto">
            <a:xfrm>
              <a:off x="915870" y="2407723"/>
              <a:ext cx="24109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2D8F529-5B15-C082-7188-CBF337438371}"/>
                </a:ext>
              </a:extLst>
            </p:cNvPr>
            <p:cNvCxnSpPr>
              <a:cxnSpLocks/>
            </p:cNvCxnSpPr>
            <p:nvPr/>
          </p:nvCxnSpPr>
          <p:spPr bwMode="auto">
            <a:xfrm>
              <a:off x="915870" y="1875842"/>
              <a:ext cx="24109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3668181E-DB67-2294-0ADF-02967AC52DDC}"/>
              </a:ext>
            </a:extLst>
          </p:cNvPr>
          <p:cNvGrpSpPr/>
          <p:nvPr/>
        </p:nvGrpSpPr>
        <p:grpSpPr>
          <a:xfrm>
            <a:off x="1165412" y="4529245"/>
            <a:ext cx="3784485" cy="90256"/>
            <a:chOff x="1165412" y="4529245"/>
            <a:chExt cx="3784485" cy="267562"/>
          </a:xfrm>
        </p:grpSpPr>
        <p:cxnSp>
          <p:nvCxnSpPr>
            <p:cNvPr id="12" name="Straight Connector 11">
              <a:extLst>
                <a:ext uri="{FF2B5EF4-FFF2-40B4-BE49-F238E27FC236}">
                  <a16:creationId xmlns:a16="http://schemas.microsoft.com/office/drawing/2014/main" id="{67218E82-09EB-750C-2A04-AE5A78327824}"/>
                </a:ext>
              </a:extLst>
            </p:cNvPr>
            <p:cNvCxnSpPr/>
            <p:nvPr/>
          </p:nvCxnSpPr>
          <p:spPr bwMode="auto">
            <a:xfrm>
              <a:off x="1165412" y="4529245"/>
              <a:ext cx="0" cy="267562"/>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907796A-1135-15DF-EB3D-464D0EB60E10}"/>
                </a:ext>
              </a:extLst>
            </p:cNvPr>
            <p:cNvCxnSpPr/>
            <p:nvPr/>
          </p:nvCxnSpPr>
          <p:spPr bwMode="auto">
            <a:xfrm>
              <a:off x="1922309" y="4529245"/>
              <a:ext cx="0" cy="267562"/>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758B575-34AB-8B02-E048-06538252E2E7}"/>
                </a:ext>
              </a:extLst>
            </p:cNvPr>
            <p:cNvCxnSpPr/>
            <p:nvPr/>
          </p:nvCxnSpPr>
          <p:spPr bwMode="auto">
            <a:xfrm>
              <a:off x="2679206" y="4529245"/>
              <a:ext cx="0" cy="26756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89F0EBD-5510-F35F-E3B8-4D05D8582C25}"/>
                </a:ext>
              </a:extLst>
            </p:cNvPr>
            <p:cNvCxnSpPr/>
            <p:nvPr/>
          </p:nvCxnSpPr>
          <p:spPr bwMode="auto">
            <a:xfrm>
              <a:off x="3436103" y="4529245"/>
              <a:ext cx="0" cy="267562"/>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BFE2206-C945-D2EE-0CFE-0110F7E7F058}"/>
                </a:ext>
              </a:extLst>
            </p:cNvPr>
            <p:cNvCxnSpPr/>
            <p:nvPr/>
          </p:nvCxnSpPr>
          <p:spPr bwMode="auto">
            <a:xfrm>
              <a:off x="4193000" y="4529245"/>
              <a:ext cx="0" cy="26756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5423A5D-F44E-D2E1-11C7-5CB44FFEBC12}"/>
                </a:ext>
              </a:extLst>
            </p:cNvPr>
            <p:cNvCxnSpPr/>
            <p:nvPr/>
          </p:nvCxnSpPr>
          <p:spPr bwMode="auto">
            <a:xfrm>
              <a:off x="4949897" y="4529245"/>
              <a:ext cx="0" cy="267562"/>
            </a:xfrm>
            <a:prstGeom prst="line">
              <a:avLst/>
            </a:prstGeom>
            <a:noFill/>
            <a:ln w="28575" cap="flat" cmpd="sng" algn="ctr">
              <a:solidFill>
                <a:schemeClr val="bg1"/>
              </a:solidFill>
              <a:prstDash val="solid"/>
              <a:round/>
              <a:headEnd type="none" w="med" len="med"/>
              <a:tailEnd type="none" w="med" len="med"/>
            </a:ln>
            <a:effectLst/>
          </p:spPr>
        </p:cxnSp>
      </p:grpSp>
      <p:sp>
        <p:nvSpPr>
          <p:cNvPr id="24" name="TextBox 23">
            <a:extLst>
              <a:ext uri="{FF2B5EF4-FFF2-40B4-BE49-F238E27FC236}">
                <a16:creationId xmlns:a16="http://schemas.microsoft.com/office/drawing/2014/main" id="{4AA69D20-A999-751A-90E1-571510124B7F}"/>
              </a:ext>
            </a:extLst>
          </p:cNvPr>
          <p:cNvSpPr txBox="1"/>
          <p:nvPr/>
        </p:nvSpPr>
        <p:spPr bwMode="auto">
          <a:xfrm>
            <a:off x="837073" y="4343883"/>
            <a:ext cx="400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6087D47B-7897-8358-448F-118C0BCAE3A9}"/>
              </a:ext>
            </a:extLst>
          </p:cNvPr>
          <p:cNvSpPr txBox="1"/>
          <p:nvPr/>
        </p:nvSpPr>
        <p:spPr bwMode="auto">
          <a:xfrm>
            <a:off x="1014927" y="4527536"/>
            <a:ext cx="400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491D2C45-B83B-853A-45A6-1E8631BED131}"/>
              </a:ext>
            </a:extLst>
          </p:cNvPr>
          <p:cNvSpPr txBox="1"/>
          <p:nvPr/>
        </p:nvSpPr>
        <p:spPr bwMode="auto">
          <a:xfrm>
            <a:off x="1772738" y="4527536"/>
            <a:ext cx="400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42" name="TextBox 41">
            <a:extLst>
              <a:ext uri="{FF2B5EF4-FFF2-40B4-BE49-F238E27FC236}">
                <a16:creationId xmlns:a16="http://schemas.microsoft.com/office/drawing/2014/main" id="{DF5C9C22-A920-03AA-2815-AF1AE5ECF70F}"/>
              </a:ext>
            </a:extLst>
          </p:cNvPr>
          <p:cNvSpPr txBox="1"/>
          <p:nvPr/>
        </p:nvSpPr>
        <p:spPr bwMode="auto">
          <a:xfrm>
            <a:off x="2540216" y="4527536"/>
            <a:ext cx="400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3" name="TextBox 42">
            <a:extLst>
              <a:ext uri="{FF2B5EF4-FFF2-40B4-BE49-F238E27FC236}">
                <a16:creationId xmlns:a16="http://schemas.microsoft.com/office/drawing/2014/main" id="{89898D1C-8C7B-1826-CAAD-8475B9D842BC}"/>
              </a:ext>
            </a:extLst>
          </p:cNvPr>
          <p:cNvSpPr txBox="1"/>
          <p:nvPr/>
        </p:nvSpPr>
        <p:spPr bwMode="auto">
          <a:xfrm>
            <a:off x="3288361" y="4527536"/>
            <a:ext cx="400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4" name="TextBox 43">
            <a:extLst>
              <a:ext uri="{FF2B5EF4-FFF2-40B4-BE49-F238E27FC236}">
                <a16:creationId xmlns:a16="http://schemas.microsoft.com/office/drawing/2014/main" id="{C06293A6-EF85-0030-2E67-2F6BB5D652E5}"/>
              </a:ext>
            </a:extLst>
          </p:cNvPr>
          <p:cNvSpPr txBox="1"/>
          <p:nvPr/>
        </p:nvSpPr>
        <p:spPr bwMode="auto">
          <a:xfrm>
            <a:off x="4042306" y="4527536"/>
            <a:ext cx="400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5" name="TextBox 44">
            <a:extLst>
              <a:ext uri="{FF2B5EF4-FFF2-40B4-BE49-F238E27FC236}">
                <a16:creationId xmlns:a16="http://schemas.microsoft.com/office/drawing/2014/main" id="{0ACA5942-14B0-E876-AE44-718B440736B7}"/>
              </a:ext>
            </a:extLst>
          </p:cNvPr>
          <p:cNvSpPr txBox="1"/>
          <p:nvPr/>
        </p:nvSpPr>
        <p:spPr bwMode="auto">
          <a:xfrm>
            <a:off x="4815582" y="4527536"/>
            <a:ext cx="400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46" name="TextBox 45">
            <a:extLst>
              <a:ext uri="{FF2B5EF4-FFF2-40B4-BE49-F238E27FC236}">
                <a16:creationId xmlns:a16="http://schemas.microsoft.com/office/drawing/2014/main" id="{F1629478-5A34-7862-443E-488BC570BF1C}"/>
              </a:ext>
            </a:extLst>
          </p:cNvPr>
          <p:cNvSpPr txBox="1"/>
          <p:nvPr/>
        </p:nvSpPr>
        <p:spPr bwMode="auto">
          <a:xfrm>
            <a:off x="680484" y="3802589"/>
            <a:ext cx="525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7" name="TextBox 46">
            <a:extLst>
              <a:ext uri="{FF2B5EF4-FFF2-40B4-BE49-F238E27FC236}">
                <a16:creationId xmlns:a16="http://schemas.microsoft.com/office/drawing/2014/main" id="{B8AF1E79-B6C4-5C7D-A033-D76FB63C2D6E}"/>
              </a:ext>
            </a:extLst>
          </p:cNvPr>
          <p:cNvSpPr txBox="1"/>
          <p:nvPr/>
        </p:nvSpPr>
        <p:spPr bwMode="auto">
          <a:xfrm>
            <a:off x="680484" y="3278694"/>
            <a:ext cx="525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8" name="TextBox 47">
            <a:extLst>
              <a:ext uri="{FF2B5EF4-FFF2-40B4-BE49-F238E27FC236}">
                <a16:creationId xmlns:a16="http://schemas.microsoft.com/office/drawing/2014/main" id="{C4BD4007-B52B-03FB-E67F-D777C2C85F16}"/>
              </a:ext>
            </a:extLst>
          </p:cNvPr>
          <p:cNvSpPr txBox="1"/>
          <p:nvPr/>
        </p:nvSpPr>
        <p:spPr bwMode="auto">
          <a:xfrm>
            <a:off x="680484" y="2743199"/>
            <a:ext cx="525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1" name="TextBox 50">
            <a:extLst>
              <a:ext uri="{FF2B5EF4-FFF2-40B4-BE49-F238E27FC236}">
                <a16:creationId xmlns:a16="http://schemas.microsoft.com/office/drawing/2014/main" id="{8EEF58C8-3971-9605-99B9-DC5D01E6B824}"/>
              </a:ext>
            </a:extLst>
          </p:cNvPr>
          <p:cNvSpPr txBox="1"/>
          <p:nvPr/>
        </p:nvSpPr>
        <p:spPr bwMode="auto">
          <a:xfrm>
            <a:off x="680484" y="2217371"/>
            <a:ext cx="525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2" name="TextBox 51">
            <a:extLst>
              <a:ext uri="{FF2B5EF4-FFF2-40B4-BE49-F238E27FC236}">
                <a16:creationId xmlns:a16="http://schemas.microsoft.com/office/drawing/2014/main" id="{290D54B4-7648-A2F5-41FB-4A4C066E080C}"/>
              </a:ext>
            </a:extLst>
          </p:cNvPr>
          <p:cNvSpPr txBox="1"/>
          <p:nvPr/>
        </p:nvSpPr>
        <p:spPr bwMode="auto">
          <a:xfrm>
            <a:off x="680484" y="1681878"/>
            <a:ext cx="525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8" name="Freeform: Shape 37">
            <a:extLst>
              <a:ext uri="{FF2B5EF4-FFF2-40B4-BE49-F238E27FC236}">
                <a16:creationId xmlns:a16="http://schemas.microsoft.com/office/drawing/2014/main" id="{FE42E3CE-B728-77E7-CEC7-648B8B7C0723}"/>
              </a:ext>
            </a:extLst>
          </p:cNvPr>
          <p:cNvSpPr/>
          <p:nvPr/>
        </p:nvSpPr>
        <p:spPr bwMode="auto">
          <a:xfrm>
            <a:off x="1165860" y="1897380"/>
            <a:ext cx="3788036" cy="193638"/>
          </a:xfrm>
          <a:custGeom>
            <a:avLst/>
            <a:gdLst>
              <a:gd name="connsiteX0" fmla="*/ 3788036 w 3788036"/>
              <a:gd name="connsiteY0" fmla="*/ 193638 h 193638"/>
              <a:gd name="connsiteX1" fmla="*/ 2376095 w 3788036"/>
              <a:gd name="connsiteY1" fmla="*/ 193638 h 193638"/>
              <a:gd name="connsiteX2" fmla="*/ 2376095 w 3788036"/>
              <a:gd name="connsiteY2" fmla="*/ 181535 h 193638"/>
              <a:gd name="connsiteX3" fmla="*/ 1640541 w 3788036"/>
              <a:gd name="connsiteY3" fmla="*/ 181535 h 193638"/>
              <a:gd name="connsiteX4" fmla="*/ 1640541 w 3788036"/>
              <a:gd name="connsiteY4" fmla="*/ 153296 h 193638"/>
              <a:gd name="connsiteX5" fmla="*/ 1445559 w 3788036"/>
              <a:gd name="connsiteY5" fmla="*/ 153296 h 193638"/>
              <a:gd name="connsiteX6" fmla="*/ 1445559 w 3788036"/>
              <a:gd name="connsiteY6" fmla="*/ 134471 h 193638"/>
              <a:gd name="connsiteX7" fmla="*/ 1332604 w 3788036"/>
              <a:gd name="connsiteY7" fmla="*/ 134471 h 193638"/>
              <a:gd name="connsiteX8" fmla="*/ 1332604 w 3788036"/>
              <a:gd name="connsiteY8" fmla="*/ 108921 h 193638"/>
              <a:gd name="connsiteX9" fmla="*/ 1207546 w 3788036"/>
              <a:gd name="connsiteY9" fmla="*/ 108921 h 193638"/>
              <a:gd name="connsiteX10" fmla="*/ 1207546 w 3788036"/>
              <a:gd name="connsiteY10" fmla="*/ 88751 h 193638"/>
              <a:gd name="connsiteX11" fmla="*/ 1094591 w 3788036"/>
              <a:gd name="connsiteY11" fmla="*/ 88751 h 193638"/>
              <a:gd name="connsiteX12" fmla="*/ 1094591 w 3788036"/>
              <a:gd name="connsiteY12" fmla="*/ 75304 h 193638"/>
              <a:gd name="connsiteX13" fmla="*/ 1005840 w 3788036"/>
              <a:gd name="connsiteY13" fmla="*/ 75304 h 193638"/>
              <a:gd name="connsiteX14" fmla="*/ 1005840 w 3788036"/>
              <a:gd name="connsiteY14" fmla="*/ 52444 h 193638"/>
              <a:gd name="connsiteX15" fmla="*/ 855233 w 3788036"/>
              <a:gd name="connsiteY15" fmla="*/ 52444 h 193638"/>
              <a:gd name="connsiteX16" fmla="*/ 855233 w 3788036"/>
              <a:gd name="connsiteY16" fmla="*/ 33618 h 193638"/>
              <a:gd name="connsiteX17" fmla="*/ 793376 w 3788036"/>
              <a:gd name="connsiteY17" fmla="*/ 33618 h 193638"/>
              <a:gd name="connsiteX18" fmla="*/ 793376 w 3788036"/>
              <a:gd name="connsiteY18" fmla="*/ 21515 h 193638"/>
              <a:gd name="connsiteX19" fmla="*/ 708660 w 3788036"/>
              <a:gd name="connsiteY19" fmla="*/ 21515 h 193638"/>
              <a:gd name="connsiteX20" fmla="*/ 708660 w 3788036"/>
              <a:gd name="connsiteY20" fmla="*/ 0 h 193638"/>
              <a:gd name="connsiteX21" fmla="*/ 0 w 3788036"/>
              <a:gd name="connsiteY21" fmla="*/ 0 h 19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88036" h="193638">
                <a:moveTo>
                  <a:pt x="3788036" y="193638"/>
                </a:moveTo>
                <a:lnTo>
                  <a:pt x="2376095" y="193638"/>
                </a:lnTo>
                <a:lnTo>
                  <a:pt x="2376095" y="181535"/>
                </a:lnTo>
                <a:lnTo>
                  <a:pt x="1640541" y="181535"/>
                </a:lnTo>
                <a:lnTo>
                  <a:pt x="1640541" y="153296"/>
                </a:lnTo>
                <a:lnTo>
                  <a:pt x="1445559" y="153296"/>
                </a:lnTo>
                <a:lnTo>
                  <a:pt x="1445559" y="134471"/>
                </a:lnTo>
                <a:lnTo>
                  <a:pt x="1332604" y="134471"/>
                </a:lnTo>
                <a:lnTo>
                  <a:pt x="1332604" y="108921"/>
                </a:lnTo>
                <a:lnTo>
                  <a:pt x="1207546" y="108921"/>
                </a:lnTo>
                <a:lnTo>
                  <a:pt x="1207546" y="88751"/>
                </a:lnTo>
                <a:lnTo>
                  <a:pt x="1094591" y="88751"/>
                </a:lnTo>
                <a:lnTo>
                  <a:pt x="1094591" y="75304"/>
                </a:lnTo>
                <a:lnTo>
                  <a:pt x="1005840" y="75304"/>
                </a:lnTo>
                <a:lnTo>
                  <a:pt x="1005840" y="52444"/>
                </a:lnTo>
                <a:lnTo>
                  <a:pt x="855233" y="52444"/>
                </a:lnTo>
                <a:lnTo>
                  <a:pt x="855233" y="33618"/>
                </a:lnTo>
                <a:lnTo>
                  <a:pt x="793376" y="33618"/>
                </a:lnTo>
                <a:lnTo>
                  <a:pt x="793376" y="21515"/>
                </a:lnTo>
                <a:lnTo>
                  <a:pt x="708660" y="21515"/>
                </a:lnTo>
                <a:lnTo>
                  <a:pt x="70866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9" name="Freeform: Shape 38">
            <a:extLst>
              <a:ext uri="{FF2B5EF4-FFF2-40B4-BE49-F238E27FC236}">
                <a16:creationId xmlns:a16="http://schemas.microsoft.com/office/drawing/2014/main" id="{5407AFEE-AC14-3370-B1DF-D4D3738383D6}"/>
              </a:ext>
            </a:extLst>
          </p:cNvPr>
          <p:cNvSpPr/>
          <p:nvPr/>
        </p:nvSpPr>
        <p:spPr bwMode="auto">
          <a:xfrm>
            <a:off x="1175273" y="1881244"/>
            <a:ext cx="3778623" cy="595704"/>
          </a:xfrm>
          <a:custGeom>
            <a:avLst/>
            <a:gdLst>
              <a:gd name="connsiteX0" fmla="*/ 3778623 w 3778623"/>
              <a:gd name="connsiteY0" fmla="*/ 595704 h 595704"/>
              <a:gd name="connsiteX1" fmla="*/ 3111649 w 3778623"/>
              <a:gd name="connsiteY1" fmla="*/ 595704 h 595704"/>
              <a:gd name="connsiteX2" fmla="*/ 3111649 w 3778623"/>
              <a:gd name="connsiteY2" fmla="*/ 504264 h 595704"/>
              <a:gd name="connsiteX3" fmla="*/ 2865568 w 3778623"/>
              <a:gd name="connsiteY3" fmla="*/ 504264 h 595704"/>
              <a:gd name="connsiteX4" fmla="*/ 2865568 w 3778623"/>
              <a:gd name="connsiteY4" fmla="*/ 439718 h 595704"/>
              <a:gd name="connsiteX5" fmla="*/ 2115222 w 3778623"/>
              <a:gd name="connsiteY5" fmla="*/ 439718 h 595704"/>
              <a:gd name="connsiteX6" fmla="*/ 2115222 w 3778623"/>
              <a:gd name="connsiteY6" fmla="*/ 379207 h 595704"/>
              <a:gd name="connsiteX7" fmla="*/ 1506071 w 3778623"/>
              <a:gd name="connsiteY7" fmla="*/ 379207 h 595704"/>
              <a:gd name="connsiteX8" fmla="*/ 1506071 w 3778623"/>
              <a:gd name="connsiteY8" fmla="*/ 320040 h 595704"/>
              <a:gd name="connsiteX9" fmla="*/ 1203512 w 3778623"/>
              <a:gd name="connsiteY9" fmla="*/ 320040 h 595704"/>
              <a:gd name="connsiteX10" fmla="*/ 1203512 w 3778623"/>
              <a:gd name="connsiteY10" fmla="*/ 272975 h 595704"/>
              <a:gd name="connsiteX11" fmla="*/ 732865 w 3778623"/>
              <a:gd name="connsiteY11" fmla="*/ 272975 h 595704"/>
              <a:gd name="connsiteX12" fmla="*/ 732865 w 3778623"/>
              <a:gd name="connsiteY12" fmla="*/ 216497 h 595704"/>
              <a:gd name="connsiteX13" fmla="*/ 652182 w 3778623"/>
              <a:gd name="connsiteY13" fmla="*/ 216497 h 595704"/>
              <a:gd name="connsiteX14" fmla="*/ 652182 w 3778623"/>
              <a:gd name="connsiteY14" fmla="*/ 154641 h 595704"/>
              <a:gd name="connsiteX15" fmla="*/ 527125 w 3778623"/>
              <a:gd name="connsiteY15" fmla="*/ 154641 h 595704"/>
              <a:gd name="connsiteX16" fmla="*/ 527125 w 3778623"/>
              <a:gd name="connsiteY16" fmla="*/ 96818 h 595704"/>
              <a:gd name="connsiteX17" fmla="*/ 539227 w 3778623"/>
              <a:gd name="connsiteY17" fmla="*/ 94129 h 595704"/>
              <a:gd name="connsiteX18" fmla="*/ 416859 w 3778623"/>
              <a:gd name="connsiteY18" fmla="*/ 94129 h 595704"/>
              <a:gd name="connsiteX19" fmla="*/ 416859 w 3778623"/>
              <a:gd name="connsiteY19" fmla="*/ 0 h 595704"/>
              <a:gd name="connsiteX20" fmla="*/ 0 w 3778623"/>
              <a:gd name="connsiteY20" fmla="*/ 0 h 595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78623" h="595704">
                <a:moveTo>
                  <a:pt x="3778623" y="595704"/>
                </a:moveTo>
                <a:lnTo>
                  <a:pt x="3111649" y="595704"/>
                </a:lnTo>
                <a:lnTo>
                  <a:pt x="3111649" y="504264"/>
                </a:lnTo>
                <a:lnTo>
                  <a:pt x="2865568" y="504264"/>
                </a:lnTo>
                <a:lnTo>
                  <a:pt x="2865568" y="439718"/>
                </a:lnTo>
                <a:lnTo>
                  <a:pt x="2115222" y="439718"/>
                </a:lnTo>
                <a:lnTo>
                  <a:pt x="2115222" y="379207"/>
                </a:lnTo>
                <a:lnTo>
                  <a:pt x="1506071" y="379207"/>
                </a:lnTo>
                <a:lnTo>
                  <a:pt x="1506071" y="320040"/>
                </a:lnTo>
                <a:lnTo>
                  <a:pt x="1203512" y="320040"/>
                </a:lnTo>
                <a:lnTo>
                  <a:pt x="1203512" y="272975"/>
                </a:lnTo>
                <a:lnTo>
                  <a:pt x="732865" y="272975"/>
                </a:lnTo>
                <a:lnTo>
                  <a:pt x="732865" y="216497"/>
                </a:lnTo>
                <a:lnTo>
                  <a:pt x="652182" y="216497"/>
                </a:lnTo>
                <a:lnTo>
                  <a:pt x="652182" y="154641"/>
                </a:lnTo>
                <a:lnTo>
                  <a:pt x="527125" y="154641"/>
                </a:lnTo>
                <a:lnTo>
                  <a:pt x="527125" y="96818"/>
                </a:lnTo>
                <a:lnTo>
                  <a:pt x="539227" y="94129"/>
                </a:lnTo>
                <a:lnTo>
                  <a:pt x="416859" y="94129"/>
                </a:lnTo>
                <a:lnTo>
                  <a:pt x="416859"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53" name="Freeform: Shape 52">
            <a:extLst>
              <a:ext uri="{FF2B5EF4-FFF2-40B4-BE49-F238E27FC236}">
                <a16:creationId xmlns:a16="http://schemas.microsoft.com/office/drawing/2014/main" id="{91DD2F6C-02B6-796C-535E-488B29024740}"/>
              </a:ext>
            </a:extLst>
          </p:cNvPr>
          <p:cNvSpPr/>
          <p:nvPr/>
        </p:nvSpPr>
        <p:spPr bwMode="auto">
          <a:xfrm>
            <a:off x="1171239" y="1905448"/>
            <a:ext cx="3790726" cy="949363"/>
          </a:xfrm>
          <a:custGeom>
            <a:avLst/>
            <a:gdLst>
              <a:gd name="connsiteX0" fmla="*/ 3790726 w 3790726"/>
              <a:gd name="connsiteY0" fmla="*/ 949363 h 949363"/>
              <a:gd name="connsiteX1" fmla="*/ 3497580 w 3790726"/>
              <a:gd name="connsiteY1" fmla="*/ 949363 h 949363"/>
              <a:gd name="connsiteX2" fmla="*/ 3497580 w 3790726"/>
              <a:gd name="connsiteY2" fmla="*/ 878093 h 949363"/>
              <a:gd name="connsiteX3" fmla="*/ 3467996 w 3790726"/>
              <a:gd name="connsiteY3" fmla="*/ 878093 h 949363"/>
              <a:gd name="connsiteX4" fmla="*/ 3467996 w 3790726"/>
              <a:gd name="connsiteY4" fmla="*/ 839097 h 949363"/>
              <a:gd name="connsiteX5" fmla="*/ 2975834 w 3790726"/>
              <a:gd name="connsiteY5" fmla="*/ 839097 h 949363"/>
              <a:gd name="connsiteX6" fmla="*/ 2975834 w 3790726"/>
              <a:gd name="connsiteY6" fmla="*/ 786653 h 949363"/>
              <a:gd name="connsiteX7" fmla="*/ 2636968 w 3790726"/>
              <a:gd name="connsiteY7" fmla="*/ 786653 h 949363"/>
              <a:gd name="connsiteX8" fmla="*/ 2636968 w 3790726"/>
              <a:gd name="connsiteY8" fmla="*/ 753036 h 949363"/>
              <a:gd name="connsiteX9" fmla="*/ 2365337 w 3790726"/>
              <a:gd name="connsiteY9" fmla="*/ 753036 h 949363"/>
              <a:gd name="connsiteX10" fmla="*/ 2365337 w 3790726"/>
              <a:gd name="connsiteY10" fmla="*/ 722107 h 949363"/>
              <a:gd name="connsiteX11" fmla="*/ 1960581 w 3790726"/>
              <a:gd name="connsiteY11" fmla="*/ 722107 h 949363"/>
              <a:gd name="connsiteX12" fmla="*/ 1960581 w 3790726"/>
              <a:gd name="connsiteY12" fmla="*/ 676387 h 949363"/>
              <a:gd name="connsiteX13" fmla="*/ 1787114 w 3790726"/>
              <a:gd name="connsiteY13" fmla="*/ 676387 h 949363"/>
              <a:gd name="connsiteX14" fmla="*/ 1787114 w 3790726"/>
              <a:gd name="connsiteY14" fmla="*/ 649493 h 949363"/>
              <a:gd name="connsiteX15" fmla="*/ 1690295 w 3790726"/>
              <a:gd name="connsiteY15" fmla="*/ 649493 h 949363"/>
              <a:gd name="connsiteX16" fmla="*/ 1690295 w 3790726"/>
              <a:gd name="connsiteY16" fmla="*/ 584947 h 949363"/>
              <a:gd name="connsiteX17" fmla="*/ 1476487 w 3790726"/>
              <a:gd name="connsiteY17" fmla="*/ 584947 h 949363"/>
              <a:gd name="connsiteX18" fmla="*/ 1476487 w 3790726"/>
              <a:gd name="connsiteY18" fmla="*/ 549985 h 949363"/>
              <a:gd name="connsiteX19" fmla="*/ 1441525 w 3790726"/>
              <a:gd name="connsiteY19" fmla="*/ 549985 h 949363"/>
              <a:gd name="connsiteX20" fmla="*/ 1441525 w 3790726"/>
              <a:gd name="connsiteY20" fmla="*/ 523091 h 949363"/>
              <a:gd name="connsiteX21" fmla="*/ 1375634 w 3790726"/>
              <a:gd name="connsiteY21" fmla="*/ 523091 h 949363"/>
              <a:gd name="connsiteX22" fmla="*/ 1375634 w 3790726"/>
              <a:gd name="connsiteY22" fmla="*/ 498886 h 949363"/>
              <a:gd name="connsiteX23" fmla="*/ 1303020 w 3790726"/>
              <a:gd name="connsiteY23" fmla="*/ 498886 h 949363"/>
              <a:gd name="connsiteX24" fmla="*/ 1303020 w 3790726"/>
              <a:gd name="connsiteY24" fmla="*/ 461234 h 949363"/>
              <a:gd name="connsiteX25" fmla="*/ 1156447 w 3790726"/>
              <a:gd name="connsiteY25" fmla="*/ 461234 h 949363"/>
              <a:gd name="connsiteX26" fmla="*/ 1156447 w 3790726"/>
              <a:gd name="connsiteY26" fmla="*/ 431651 h 949363"/>
              <a:gd name="connsiteX27" fmla="*/ 1120140 w 3790726"/>
              <a:gd name="connsiteY27" fmla="*/ 431651 h 949363"/>
              <a:gd name="connsiteX28" fmla="*/ 1120140 w 3790726"/>
              <a:gd name="connsiteY28" fmla="*/ 414170 h 949363"/>
              <a:gd name="connsiteX29" fmla="*/ 1085177 w 3790726"/>
              <a:gd name="connsiteY29" fmla="*/ 414170 h 949363"/>
              <a:gd name="connsiteX30" fmla="*/ 1085177 w 3790726"/>
              <a:gd name="connsiteY30" fmla="*/ 376518 h 949363"/>
              <a:gd name="connsiteX31" fmla="*/ 991048 w 3790726"/>
              <a:gd name="connsiteY31" fmla="*/ 376518 h 949363"/>
              <a:gd name="connsiteX32" fmla="*/ 991048 w 3790726"/>
              <a:gd name="connsiteY32" fmla="*/ 350968 h 949363"/>
              <a:gd name="connsiteX33" fmla="*/ 926502 w 3790726"/>
              <a:gd name="connsiteY33" fmla="*/ 350968 h 949363"/>
              <a:gd name="connsiteX34" fmla="*/ 926502 w 3790726"/>
              <a:gd name="connsiteY34" fmla="*/ 278354 h 949363"/>
              <a:gd name="connsiteX35" fmla="*/ 781274 w 3790726"/>
              <a:gd name="connsiteY35" fmla="*/ 278354 h 949363"/>
              <a:gd name="connsiteX36" fmla="*/ 781274 w 3790726"/>
              <a:gd name="connsiteY36" fmla="*/ 203051 h 949363"/>
              <a:gd name="connsiteX37" fmla="*/ 766482 w 3790726"/>
              <a:gd name="connsiteY37" fmla="*/ 203051 h 949363"/>
              <a:gd name="connsiteX38" fmla="*/ 766482 w 3790726"/>
              <a:gd name="connsiteY38" fmla="*/ 170778 h 949363"/>
              <a:gd name="connsiteX39" fmla="*/ 742277 w 3790726"/>
              <a:gd name="connsiteY39" fmla="*/ 170778 h 949363"/>
              <a:gd name="connsiteX40" fmla="*/ 742277 w 3790726"/>
              <a:gd name="connsiteY40" fmla="*/ 143884 h 949363"/>
              <a:gd name="connsiteX41" fmla="*/ 626633 w 3790726"/>
              <a:gd name="connsiteY41" fmla="*/ 143884 h 949363"/>
              <a:gd name="connsiteX42" fmla="*/ 626633 w 3790726"/>
              <a:gd name="connsiteY42" fmla="*/ 112956 h 949363"/>
              <a:gd name="connsiteX43" fmla="*/ 552674 w 3790726"/>
              <a:gd name="connsiteY43" fmla="*/ 112956 h 949363"/>
              <a:gd name="connsiteX44" fmla="*/ 552674 w 3790726"/>
              <a:gd name="connsiteY44" fmla="*/ 29584 h 949363"/>
              <a:gd name="connsiteX45" fmla="*/ 502920 w 3790726"/>
              <a:gd name="connsiteY45" fmla="*/ 29584 h 949363"/>
              <a:gd name="connsiteX46" fmla="*/ 502920 w 3790726"/>
              <a:gd name="connsiteY46" fmla="*/ 0 h 949363"/>
              <a:gd name="connsiteX47" fmla="*/ 0 w 3790726"/>
              <a:gd name="connsiteY47" fmla="*/ 0 h 94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90726" h="949363">
                <a:moveTo>
                  <a:pt x="3790726" y="949363"/>
                </a:moveTo>
                <a:lnTo>
                  <a:pt x="3497580" y="949363"/>
                </a:lnTo>
                <a:lnTo>
                  <a:pt x="3497580" y="878093"/>
                </a:lnTo>
                <a:lnTo>
                  <a:pt x="3467996" y="878093"/>
                </a:lnTo>
                <a:lnTo>
                  <a:pt x="3467996" y="839097"/>
                </a:lnTo>
                <a:lnTo>
                  <a:pt x="2975834" y="839097"/>
                </a:lnTo>
                <a:lnTo>
                  <a:pt x="2975834" y="786653"/>
                </a:lnTo>
                <a:lnTo>
                  <a:pt x="2636968" y="786653"/>
                </a:lnTo>
                <a:lnTo>
                  <a:pt x="2636968" y="753036"/>
                </a:lnTo>
                <a:lnTo>
                  <a:pt x="2365337" y="753036"/>
                </a:lnTo>
                <a:lnTo>
                  <a:pt x="2365337" y="722107"/>
                </a:lnTo>
                <a:lnTo>
                  <a:pt x="1960581" y="722107"/>
                </a:lnTo>
                <a:lnTo>
                  <a:pt x="1960581" y="676387"/>
                </a:lnTo>
                <a:lnTo>
                  <a:pt x="1787114" y="676387"/>
                </a:lnTo>
                <a:lnTo>
                  <a:pt x="1787114" y="649493"/>
                </a:lnTo>
                <a:lnTo>
                  <a:pt x="1690295" y="649493"/>
                </a:lnTo>
                <a:lnTo>
                  <a:pt x="1690295" y="584947"/>
                </a:lnTo>
                <a:lnTo>
                  <a:pt x="1476487" y="584947"/>
                </a:lnTo>
                <a:lnTo>
                  <a:pt x="1476487" y="549985"/>
                </a:lnTo>
                <a:lnTo>
                  <a:pt x="1441525" y="549985"/>
                </a:lnTo>
                <a:lnTo>
                  <a:pt x="1441525" y="523091"/>
                </a:lnTo>
                <a:lnTo>
                  <a:pt x="1375634" y="523091"/>
                </a:lnTo>
                <a:lnTo>
                  <a:pt x="1375634" y="498886"/>
                </a:lnTo>
                <a:lnTo>
                  <a:pt x="1303020" y="498886"/>
                </a:lnTo>
                <a:lnTo>
                  <a:pt x="1303020" y="461234"/>
                </a:lnTo>
                <a:lnTo>
                  <a:pt x="1156447" y="461234"/>
                </a:lnTo>
                <a:lnTo>
                  <a:pt x="1156447" y="431651"/>
                </a:lnTo>
                <a:lnTo>
                  <a:pt x="1120140" y="431651"/>
                </a:lnTo>
                <a:lnTo>
                  <a:pt x="1120140" y="414170"/>
                </a:lnTo>
                <a:lnTo>
                  <a:pt x="1085177" y="414170"/>
                </a:lnTo>
                <a:lnTo>
                  <a:pt x="1085177" y="376518"/>
                </a:lnTo>
                <a:lnTo>
                  <a:pt x="991048" y="376518"/>
                </a:lnTo>
                <a:lnTo>
                  <a:pt x="991048" y="350968"/>
                </a:lnTo>
                <a:lnTo>
                  <a:pt x="926502" y="350968"/>
                </a:lnTo>
                <a:lnTo>
                  <a:pt x="926502" y="278354"/>
                </a:lnTo>
                <a:lnTo>
                  <a:pt x="781274" y="278354"/>
                </a:lnTo>
                <a:lnTo>
                  <a:pt x="781274" y="203051"/>
                </a:lnTo>
                <a:lnTo>
                  <a:pt x="766482" y="203051"/>
                </a:lnTo>
                <a:lnTo>
                  <a:pt x="766482" y="170778"/>
                </a:lnTo>
                <a:lnTo>
                  <a:pt x="742277" y="170778"/>
                </a:lnTo>
                <a:lnTo>
                  <a:pt x="742277" y="143884"/>
                </a:lnTo>
                <a:lnTo>
                  <a:pt x="626633" y="143884"/>
                </a:lnTo>
                <a:lnTo>
                  <a:pt x="626633" y="112956"/>
                </a:lnTo>
                <a:lnTo>
                  <a:pt x="552674" y="112956"/>
                </a:lnTo>
                <a:lnTo>
                  <a:pt x="552674" y="29584"/>
                </a:lnTo>
                <a:lnTo>
                  <a:pt x="502920" y="29584"/>
                </a:lnTo>
                <a:lnTo>
                  <a:pt x="502920" y="0"/>
                </a:lnTo>
                <a:lnTo>
                  <a:pt x="0" y="0"/>
                </a:lnTo>
              </a:path>
            </a:pathLst>
          </a:custGeom>
          <a:noFill/>
          <a:ln w="28575">
            <a:solidFill>
              <a:schemeClr val="accent4"/>
            </a:solidFill>
            <a:miter lim="800000"/>
            <a:headEnd/>
            <a:tailEnd/>
          </a:ln>
        </p:spPr>
        <p:txBody>
          <a:bodyPr rtlCol="0" anchor="ctr"/>
          <a:lstStyle/>
          <a:p>
            <a:pPr algn="ctr"/>
            <a:endParaRPr lang="en-US"/>
          </a:p>
        </p:txBody>
      </p:sp>
      <p:sp>
        <p:nvSpPr>
          <p:cNvPr id="54" name="Freeform: Shape 53">
            <a:extLst>
              <a:ext uri="{FF2B5EF4-FFF2-40B4-BE49-F238E27FC236}">
                <a16:creationId xmlns:a16="http://schemas.microsoft.com/office/drawing/2014/main" id="{8FD76E47-AF70-1572-68F1-FB8269C3E471}"/>
              </a:ext>
            </a:extLst>
          </p:cNvPr>
          <p:cNvSpPr/>
          <p:nvPr/>
        </p:nvSpPr>
        <p:spPr bwMode="auto">
          <a:xfrm>
            <a:off x="1167205" y="1879899"/>
            <a:ext cx="3802828" cy="1820732"/>
          </a:xfrm>
          <a:custGeom>
            <a:avLst/>
            <a:gdLst>
              <a:gd name="connsiteX0" fmla="*/ 3802828 w 3802828"/>
              <a:gd name="connsiteY0" fmla="*/ 1820732 h 1820732"/>
              <a:gd name="connsiteX1" fmla="*/ 2678654 w 3802828"/>
              <a:gd name="connsiteY1" fmla="*/ 1820732 h 1820732"/>
              <a:gd name="connsiteX2" fmla="*/ 2678654 w 3802828"/>
              <a:gd name="connsiteY2" fmla="*/ 1725257 h 1820732"/>
              <a:gd name="connsiteX3" fmla="*/ 2563009 w 3802828"/>
              <a:gd name="connsiteY3" fmla="*/ 1725257 h 1820732"/>
              <a:gd name="connsiteX4" fmla="*/ 2563009 w 3802828"/>
              <a:gd name="connsiteY4" fmla="*/ 1640541 h 1820732"/>
              <a:gd name="connsiteX5" fmla="*/ 2376095 w 3802828"/>
              <a:gd name="connsiteY5" fmla="*/ 1640541 h 1820732"/>
              <a:gd name="connsiteX6" fmla="*/ 2376095 w 3802828"/>
              <a:gd name="connsiteY6" fmla="*/ 1555825 h 1820732"/>
              <a:gd name="connsiteX7" fmla="*/ 1791148 w 3802828"/>
              <a:gd name="connsiteY7" fmla="*/ 1555825 h 1820732"/>
              <a:gd name="connsiteX8" fmla="*/ 1791148 w 3802828"/>
              <a:gd name="connsiteY8" fmla="*/ 1476487 h 1820732"/>
              <a:gd name="connsiteX9" fmla="*/ 1179307 w 3802828"/>
              <a:gd name="connsiteY9" fmla="*/ 1476487 h 1820732"/>
              <a:gd name="connsiteX10" fmla="*/ 1179307 w 3802828"/>
              <a:gd name="connsiteY10" fmla="*/ 1402528 h 1820732"/>
              <a:gd name="connsiteX11" fmla="*/ 1156447 w 3802828"/>
              <a:gd name="connsiteY11" fmla="*/ 1402528 h 1820732"/>
              <a:gd name="connsiteX12" fmla="*/ 1156447 w 3802828"/>
              <a:gd name="connsiteY12" fmla="*/ 1325880 h 1820732"/>
              <a:gd name="connsiteX13" fmla="*/ 1122829 w 3802828"/>
              <a:gd name="connsiteY13" fmla="*/ 1325880 h 1820732"/>
              <a:gd name="connsiteX14" fmla="*/ 1122829 w 3802828"/>
              <a:gd name="connsiteY14" fmla="*/ 1253266 h 1820732"/>
              <a:gd name="connsiteX15" fmla="*/ 1063662 w 3802828"/>
              <a:gd name="connsiteY15" fmla="*/ 1253266 h 1820732"/>
              <a:gd name="connsiteX16" fmla="*/ 1063662 w 3802828"/>
              <a:gd name="connsiteY16" fmla="*/ 1180652 h 1820732"/>
              <a:gd name="connsiteX17" fmla="*/ 1035423 w 3802828"/>
              <a:gd name="connsiteY17" fmla="*/ 1180652 h 1820732"/>
              <a:gd name="connsiteX18" fmla="*/ 1035423 w 3802828"/>
              <a:gd name="connsiteY18" fmla="*/ 1108037 h 1820732"/>
              <a:gd name="connsiteX19" fmla="*/ 996427 w 3802828"/>
              <a:gd name="connsiteY19" fmla="*/ 1108037 h 1820732"/>
              <a:gd name="connsiteX20" fmla="*/ 996427 w 3802828"/>
              <a:gd name="connsiteY20" fmla="*/ 1036768 h 1820732"/>
              <a:gd name="connsiteX21" fmla="*/ 978946 w 3802828"/>
              <a:gd name="connsiteY21" fmla="*/ 1036768 h 1820732"/>
              <a:gd name="connsiteX22" fmla="*/ 978946 w 3802828"/>
              <a:gd name="connsiteY22" fmla="*/ 956086 h 1820732"/>
              <a:gd name="connsiteX23" fmla="*/ 969533 w 3802828"/>
              <a:gd name="connsiteY23" fmla="*/ 956086 h 1820732"/>
              <a:gd name="connsiteX24" fmla="*/ 969533 w 3802828"/>
              <a:gd name="connsiteY24" fmla="*/ 875403 h 1820732"/>
              <a:gd name="connsiteX25" fmla="*/ 914400 w 3802828"/>
              <a:gd name="connsiteY25" fmla="*/ 875403 h 1820732"/>
              <a:gd name="connsiteX26" fmla="*/ 914400 w 3802828"/>
              <a:gd name="connsiteY26" fmla="*/ 820270 h 1820732"/>
              <a:gd name="connsiteX27" fmla="*/ 797410 w 3802828"/>
              <a:gd name="connsiteY27" fmla="*/ 820270 h 1820732"/>
              <a:gd name="connsiteX28" fmla="*/ 797410 w 3802828"/>
              <a:gd name="connsiteY28" fmla="*/ 650837 h 1820732"/>
              <a:gd name="connsiteX29" fmla="*/ 767827 w 3802828"/>
              <a:gd name="connsiteY29" fmla="*/ 650837 h 1820732"/>
              <a:gd name="connsiteX30" fmla="*/ 767827 w 3802828"/>
              <a:gd name="connsiteY30" fmla="*/ 580913 h 1820732"/>
              <a:gd name="connsiteX31" fmla="*/ 754380 w 3802828"/>
              <a:gd name="connsiteY31" fmla="*/ 580913 h 1820732"/>
              <a:gd name="connsiteX32" fmla="*/ 754380 w 3802828"/>
              <a:gd name="connsiteY32" fmla="*/ 516367 h 1820732"/>
              <a:gd name="connsiteX33" fmla="*/ 735554 w 3802828"/>
              <a:gd name="connsiteY33" fmla="*/ 516367 h 1820732"/>
              <a:gd name="connsiteX34" fmla="*/ 735554 w 3802828"/>
              <a:gd name="connsiteY34" fmla="*/ 431650 h 1820732"/>
              <a:gd name="connsiteX35" fmla="*/ 661595 w 3802828"/>
              <a:gd name="connsiteY35" fmla="*/ 431650 h 1820732"/>
              <a:gd name="connsiteX36" fmla="*/ 661595 w 3802828"/>
              <a:gd name="connsiteY36" fmla="*/ 367105 h 1820732"/>
              <a:gd name="connsiteX37" fmla="*/ 632011 w 3802828"/>
              <a:gd name="connsiteY37" fmla="*/ 367105 h 1820732"/>
              <a:gd name="connsiteX38" fmla="*/ 632011 w 3802828"/>
              <a:gd name="connsiteY38" fmla="*/ 298525 h 1820732"/>
              <a:gd name="connsiteX39" fmla="*/ 588981 w 3802828"/>
              <a:gd name="connsiteY39" fmla="*/ 298525 h 1820732"/>
              <a:gd name="connsiteX40" fmla="*/ 588981 w 3802828"/>
              <a:gd name="connsiteY40" fmla="*/ 208429 h 1820732"/>
              <a:gd name="connsiteX41" fmla="*/ 477370 w 3802828"/>
              <a:gd name="connsiteY41" fmla="*/ 208429 h 1820732"/>
              <a:gd name="connsiteX42" fmla="*/ 477370 w 3802828"/>
              <a:gd name="connsiteY42" fmla="*/ 153296 h 1820732"/>
              <a:gd name="connsiteX43" fmla="*/ 458544 w 3802828"/>
              <a:gd name="connsiteY43" fmla="*/ 153296 h 1820732"/>
              <a:gd name="connsiteX44" fmla="*/ 458544 w 3802828"/>
              <a:gd name="connsiteY44" fmla="*/ 67235 h 1820732"/>
              <a:gd name="connsiteX45" fmla="*/ 371139 w 3802828"/>
              <a:gd name="connsiteY45" fmla="*/ 67235 h 1820732"/>
              <a:gd name="connsiteX46" fmla="*/ 371139 w 3802828"/>
              <a:gd name="connsiteY46" fmla="*/ 17481 h 1820732"/>
              <a:gd name="connsiteX47" fmla="*/ 0 w 3802828"/>
              <a:gd name="connsiteY47" fmla="*/ 17481 h 1820732"/>
              <a:gd name="connsiteX48" fmla="*/ 0 w 3802828"/>
              <a:gd name="connsiteY48" fmla="*/ 0 h 1820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802828" h="1820732">
                <a:moveTo>
                  <a:pt x="3802828" y="1820732"/>
                </a:moveTo>
                <a:lnTo>
                  <a:pt x="2678654" y="1820732"/>
                </a:lnTo>
                <a:lnTo>
                  <a:pt x="2678654" y="1725257"/>
                </a:lnTo>
                <a:lnTo>
                  <a:pt x="2563009" y="1725257"/>
                </a:lnTo>
                <a:lnTo>
                  <a:pt x="2563009" y="1640541"/>
                </a:lnTo>
                <a:lnTo>
                  <a:pt x="2376095" y="1640541"/>
                </a:lnTo>
                <a:lnTo>
                  <a:pt x="2376095" y="1555825"/>
                </a:lnTo>
                <a:lnTo>
                  <a:pt x="1791148" y="1555825"/>
                </a:lnTo>
                <a:lnTo>
                  <a:pt x="1791148" y="1476487"/>
                </a:lnTo>
                <a:lnTo>
                  <a:pt x="1179307" y="1476487"/>
                </a:lnTo>
                <a:lnTo>
                  <a:pt x="1179307" y="1402528"/>
                </a:lnTo>
                <a:lnTo>
                  <a:pt x="1156447" y="1402528"/>
                </a:lnTo>
                <a:lnTo>
                  <a:pt x="1156447" y="1325880"/>
                </a:lnTo>
                <a:lnTo>
                  <a:pt x="1122829" y="1325880"/>
                </a:lnTo>
                <a:lnTo>
                  <a:pt x="1122829" y="1253266"/>
                </a:lnTo>
                <a:lnTo>
                  <a:pt x="1063662" y="1253266"/>
                </a:lnTo>
                <a:lnTo>
                  <a:pt x="1063662" y="1180652"/>
                </a:lnTo>
                <a:lnTo>
                  <a:pt x="1035423" y="1180652"/>
                </a:lnTo>
                <a:lnTo>
                  <a:pt x="1035423" y="1108037"/>
                </a:lnTo>
                <a:lnTo>
                  <a:pt x="996427" y="1108037"/>
                </a:lnTo>
                <a:lnTo>
                  <a:pt x="996427" y="1036768"/>
                </a:lnTo>
                <a:lnTo>
                  <a:pt x="978946" y="1036768"/>
                </a:lnTo>
                <a:lnTo>
                  <a:pt x="978946" y="956086"/>
                </a:lnTo>
                <a:lnTo>
                  <a:pt x="969533" y="956086"/>
                </a:lnTo>
                <a:lnTo>
                  <a:pt x="969533" y="875403"/>
                </a:lnTo>
                <a:lnTo>
                  <a:pt x="914400" y="875403"/>
                </a:lnTo>
                <a:lnTo>
                  <a:pt x="914400" y="820270"/>
                </a:lnTo>
                <a:lnTo>
                  <a:pt x="797410" y="820270"/>
                </a:lnTo>
                <a:lnTo>
                  <a:pt x="797410" y="650837"/>
                </a:lnTo>
                <a:lnTo>
                  <a:pt x="767827" y="650837"/>
                </a:lnTo>
                <a:lnTo>
                  <a:pt x="767827" y="580913"/>
                </a:lnTo>
                <a:lnTo>
                  <a:pt x="754380" y="580913"/>
                </a:lnTo>
                <a:lnTo>
                  <a:pt x="754380" y="516367"/>
                </a:lnTo>
                <a:lnTo>
                  <a:pt x="735554" y="516367"/>
                </a:lnTo>
                <a:lnTo>
                  <a:pt x="735554" y="431650"/>
                </a:lnTo>
                <a:lnTo>
                  <a:pt x="661595" y="431650"/>
                </a:lnTo>
                <a:lnTo>
                  <a:pt x="661595" y="367105"/>
                </a:lnTo>
                <a:lnTo>
                  <a:pt x="632011" y="367105"/>
                </a:lnTo>
                <a:lnTo>
                  <a:pt x="632011" y="298525"/>
                </a:lnTo>
                <a:lnTo>
                  <a:pt x="588981" y="298525"/>
                </a:lnTo>
                <a:lnTo>
                  <a:pt x="588981" y="208429"/>
                </a:lnTo>
                <a:lnTo>
                  <a:pt x="477370" y="208429"/>
                </a:lnTo>
                <a:lnTo>
                  <a:pt x="477370" y="153296"/>
                </a:lnTo>
                <a:lnTo>
                  <a:pt x="458544" y="153296"/>
                </a:lnTo>
                <a:lnTo>
                  <a:pt x="458544" y="67235"/>
                </a:lnTo>
                <a:lnTo>
                  <a:pt x="371139" y="67235"/>
                </a:lnTo>
                <a:lnTo>
                  <a:pt x="371139" y="17481"/>
                </a:lnTo>
                <a:lnTo>
                  <a:pt x="0" y="17481"/>
                </a:lnTo>
                <a:lnTo>
                  <a:pt x="0" y="0"/>
                </a:lnTo>
              </a:path>
            </a:pathLst>
          </a:custGeom>
          <a:noFill/>
          <a:ln w="28575">
            <a:solidFill>
              <a:schemeClr val="accent6"/>
            </a:solidFill>
            <a:miter lim="800000"/>
            <a:headEnd/>
            <a:tailEnd/>
          </a:ln>
        </p:spPr>
        <p:txBody>
          <a:bodyPr rtlCol="0" anchor="ctr"/>
          <a:lstStyle/>
          <a:p>
            <a:pPr algn="ctr"/>
            <a:endParaRPr lang="en-US"/>
          </a:p>
        </p:txBody>
      </p:sp>
      <p:grpSp>
        <p:nvGrpSpPr>
          <p:cNvPr id="64" name="Group 63">
            <a:extLst>
              <a:ext uri="{FF2B5EF4-FFF2-40B4-BE49-F238E27FC236}">
                <a16:creationId xmlns:a16="http://schemas.microsoft.com/office/drawing/2014/main" id="{32B5A708-1561-1B98-DE4F-4EB8B383A9AB}"/>
              </a:ext>
            </a:extLst>
          </p:cNvPr>
          <p:cNvGrpSpPr/>
          <p:nvPr/>
        </p:nvGrpSpPr>
        <p:grpSpPr>
          <a:xfrm>
            <a:off x="2479638" y="3303942"/>
            <a:ext cx="2478292" cy="449132"/>
            <a:chOff x="2479638" y="3303942"/>
            <a:chExt cx="2478292" cy="449132"/>
          </a:xfrm>
        </p:grpSpPr>
        <p:cxnSp>
          <p:nvCxnSpPr>
            <p:cNvPr id="56" name="Straight Connector 55">
              <a:extLst>
                <a:ext uri="{FF2B5EF4-FFF2-40B4-BE49-F238E27FC236}">
                  <a16:creationId xmlns:a16="http://schemas.microsoft.com/office/drawing/2014/main" id="{946FBCDD-C3E3-D719-E9A1-5FEB81B5C0E0}"/>
                </a:ext>
              </a:extLst>
            </p:cNvPr>
            <p:cNvCxnSpPr>
              <a:cxnSpLocks/>
            </p:cNvCxnSpPr>
            <p:nvPr/>
          </p:nvCxnSpPr>
          <p:spPr bwMode="auto">
            <a:xfrm>
              <a:off x="3322769" y="3381935"/>
              <a:ext cx="0" cy="104887"/>
            </a:xfrm>
            <a:prstGeom prst="line">
              <a:avLst/>
            </a:prstGeom>
            <a:noFill/>
            <a:ln w="19050" cap="flat" cmpd="sng" algn="ctr">
              <a:solidFill>
                <a:schemeClr val="accent6"/>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E9AD6F1-B309-5EA4-3B7A-EDCA377990B1}"/>
                </a:ext>
              </a:extLst>
            </p:cNvPr>
            <p:cNvCxnSpPr>
              <a:cxnSpLocks/>
            </p:cNvCxnSpPr>
            <p:nvPr/>
          </p:nvCxnSpPr>
          <p:spPr bwMode="auto">
            <a:xfrm>
              <a:off x="2479638" y="3303942"/>
              <a:ext cx="0" cy="104887"/>
            </a:xfrm>
            <a:prstGeom prst="line">
              <a:avLst/>
            </a:prstGeom>
            <a:noFill/>
            <a:ln w="19050" cap="flat" cmpd="sng" algn="ctr">
              <a:solidFill>
                <a:schemeClr val="accent6"/>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D38ABB4-076C-0DD3-9B6C-223065D0DD66}"/>
                </a:ext>
              </a:extLst>
            </p:cNvPr>
            <p:cNvCxnSpPr>
              <a:cxnSpLocks/>
            </p:cNvCxnSpPr>
            <p:nvPr/>
          </p:nvCxnSpPr>
          <p:spPr bwMode="auto">
            <a:xfrm>
              <a:off x="3805518" y="3566160"/>
              <a:ext cx="0" cy="104887"/>
            </a:xfrm>
            <a:prstGeom prst="line">
              <a:avLst/>
            </a:prstGeom>
            <a:noFill/>
            <a:ln w="19050" cap="flat" cmpd="sng" algn="ctr">
              <a:solidFill>
                <a:schemeClr val="accent6"/>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863062B-8D79-BFE3-8B6F-3F4D3BBE265E}"/>
                </a:ext>
              </a:extLst>
            </p:cNvPr>
            <p:cNvCxnSpPr>
              <a:cxnSpLocks/>
            </p:cNvCxnSpPr>
            <p:nvPr/>
          </p:nvCxnSpPr>
          <p:spPr bwMode="auto">
            <a:xfrm>
              <a:off x="3874098" y="3648187"/>
              <a:ext cx="0" cy="104887"/>
            </a:xfrm>
            <a:prstGeom prst="line">
              <a:avLst/>
            </a:prstGeom>
            <a:noFill/>
            <a:ln w="19050" cap="flat" cmpd="sng" algn="ctr">
              <a:solidFill>
                <a:schemeClr val="accent6"/>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F5C12D0-7E4A-E6F7-7246-D8236A2C37F2}"/>
                </a:ext>
              </a:extLst>
            </p:cNvPr>
            <p:cNvCxnSpPr>
              <a:cxnSpLocks/>
            </p:cNvCxnSpPr>
            <p:nvPr/>
          </p:nvCxnSpPr>
          <p:spPr bwMode="auto">
            <a:xfrm>
              <a:off x="4775049" y="3648187"/>
              <a:ext cx="0" cy="104887"/>
            </a:xfrm>
            <a:prstGeom prst="line">
              <a:avLst/>
            </a:prstGeom>
            <a:noFill/>
            <a:ln w="19050" cap="flat" cmpd="sng" algn="ctr">
              <a:solidFill>
                <a:schemeClr val="accent6"/>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14AFCE6-5F2B-F9FD-EC2C-7A9831A1DF71}"/>
                </a:ext>
              </a:extLst>
            </p:cNvPr>
            <p:cNvCxnSpPr>
              <a:cxnSpLocks/>
            </p:cNvCxnSpPr>
            <p:nvPr/>
          </p:nvCxnSpPr>
          <p:spPr bwMode="auto">
            <a:xfrm>
              <a:off x="4831527" y="3648187"/>
              <a:ext cx="0" cy="104887"/>
            </a:xfrm>
            <a:prstGeom prst="line">
              <a:avLst/>
            </a:prstGeom>
            <a:noFill/>
            <a:ln w="19050" cap="flat" cmpd="sng" algn="ctr">
              <a:solidFill>
                <a:schemeClr val="accent6"/>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0B37798-7153-BFBA-AC4B-6D898F90E48D}"/>
                </a:ext>
              </a:extLst>
            </p:cNvPr>
            <p:cNvCxnSpPr>
              <a:cxnSpLocks/>
            </p:cNvCxnSpPr>
            <p:nvPr/>
          </p:nvCxnSpPr>
          <p:spPr bwMode="auto">
            <a:xfrm>
              <a:off x="4957930" y="3648187"/>
              <a:ext cx="0" cy="104887"/>
            </a:xfrm>
            <a:prstGeom prst="line">
              <a:avLst/>
            </a:prstGeom>
            <a:noFill/>
            <a:ln w="19050" cap="flat" cmpd="sng" algn="ctr">
              <a:solidFill>
                <a:schemeClr val="accent6"/>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E8AA832B-8AD5-A2D9-F94C-AFF9EF0ECF11}"/>
              </a:ext>
            </a:extLst>
          </p:cNvPr>
          <p:cNvGrpSpPr/>
          <p:nvPr/>
        </p:nvGrpSpPr>
        <p:grpSpPr>
          <a:xfrm>
            <a:off x="1398944" y="1823869"/>
            <a:ext cx="3568846" cy="1081144"/>
            <a:chOff x="1398944" y="1823869"/>
            <a:chExt cx="3568846" cy="1081144"/>
          </a:xfrm>
        </p:grpSpPr>
        <p:cxnSp>
          <p:nvCxnSpPr>
            <p:cNvPr id="65" name="Straight Connector 64">
              <a:extLst>
                <a:ext uri="{FF2B5EF4-FFF2-40B4-BE49-F238E27FC236}">
                  <a16:creationId xmlns:a16="http://schemas.microsoft.com/office/drawing/2014/main" id="{79EFA37E-A405-530C-6D4B-1016A72A0F6D}"/>
                </a:ext>
              </a:extLst>
            </p:cNvPr>
            <p:cNvCxnSpPr>
              <a:cxnSpLocks/>
            </p:cNvCxnSpPr>
            <p:nvPr/>
          </p:nvCxnSpPr>
          <p:spPr bwMode="auto">
            <a:xfrm>
              <a:off x="4967790" y="280012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1B81413-9022-FA5A-D9A9-8EED8AF02EF4}"/>
                </a:ext>
              </a:extLst>
            </p:cNvPr>
            <p:cNvCxnSpPr>
              <a:cxnSpLocks/>
            </p:cNvCxnSpPr>
            <p:nvPr/>
          </p:nvCxnSpPr>
          <p:spPr bwMode="auto">
            <a:xfrm>
              <a:off x="4952999" y="280012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83C9BFD-5447-8909-5A72-B777AFB013EF}"/>
                </a:ext>
              </a:extLst>
            </p:cNvPr>
            <p:cNvCxnSpPr>
              <a:cxnSpLocks/>
            </p:cNvCxnSpPr>
            <p:nvPr/>
          </p:nvCxnSpPr>
          <p:spPr bwMode="auto">
            <a:xfrm>
              <a:off x="4940896" y="280012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1DC7854-0C60-8E15-A732-27C7DBD1764C}"/>
                </a:ext>
              </a:extLst>
            </p:cNvPr>
            <p:cNvCxnSpPr>
              <a:cxnSpLocks/>
            </p:cNvCxnSpPr>
            <p:nvPr/>
          </p:nvCxnSpPr>
          <p:spPr bwMode="auto">
            <a:xfrm>
              <a:off x="4888452" y="280012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998560D-389C-1BF3-FBB3-CD07E686021C}"/>
                </a:ext>
              </a:extLst>
            </p:cNvPr>
            <p:cNvCxnSpPr>
              <a:cxnSpLocks/>
            </p:cNvCxnSpPr>
            <p:nvPr/>
          </p:nvCxnSpPr>
          <p:spPr bwMode="auto">
            <a:xfrm>
              <a:off x="4819872" y="280012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F1265DF-AFA2-505E-7CB8-A88E66BEE89F}"/>
                </a:ext>
              </a:extLst>
            </p:cNvPr>
            <p:cNvCxnSpPr>
              <a:cxnSpLocks/>
            </p:cNvCxnSpPr>
            <p:nvPr/>
          </p:nvCxnSpPr>
          <p:spPr bwMode="auto">
            <a:xfrm>
              <a:off x="4803736" y="280012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EE10898-544D-A02E-9C9A-7613CEF9B9DD}"/>
                </a:ext>
              </a:extLst>
            </p:cNvPr>
            <p:cNvCxnSpPr>
              <a:cxnSpLocks/>
            </p:cNvCxnSpPr>
            <p:nvPr/>
          </p:nvCxnSpPr>
          <p:spPr bwMode="auto">
            <a:xfrm>
              <a:off x="4766084" y="280012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251F19E-F347-892C-6DEC-127EEF0915D6}"/>
                </a:ext>
              </a:extLst>
            </p:cNvPr>
            <p:cNvCxnSpPr>
              <a:cxnSpLocks/>
            </p:cNvCxnSpPr>
            <p:nvPr/>
          </p:nvCxnSpPr>
          <p:spPr bwMode="auto">
            <a:xfrm>
              <a:off x="4651784" y="2750372"/>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EADBC37-8D36-E622-3E1F-21805284C1D7}"/>
                </a:ext>
              </a:extLst>
            </p:cNvPr>
            <p:cNvCxnSpPr>
              <a:cxnSpLocks/>
            </p:cNvCxnSpPr>
            <p:nvPr/>
          </p:nvCxnSpPr>
          <p:spPr bwMode="auto">
            <a:xfrm>
              <a:off x="4635648"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90340E7-9AB9-7C5F-6550-DEF3BCB934C5}"/>
                </a:ext>
              </a:extLst>
            </p:cNvPr>
            <p:cNvCxnSpPr>
              <a:cxnSpLocks/>
            </p:cNvCxnSpPr>
            <p:nvPr/>
          </p:nvCxnSpPr>
          <p:spPr bwMode="auto">
            <a:xfrm>
              <a:off x="4627580"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C022DEE-FB93-3A71-A6DD-9B4CC5722E4D}"/>
                </a:ext>
              </a:extLst>
            </p:cNvPr>
            <p:cNvCxnSpPr>
              <a:cxnSpLocks/>
            </p:cNvCxnSpPr>
            <p:nvPr/>
          </p:nvCxnSpPr>
          <p:spPr bwMode="auto">
            <a:xfrm>
              <a:off x="4486386"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D563314-0EB1-259D-A6D1-ABFAC3BF9E12}"/>
                </a:ext>
              </a:extLst>
            </p:cNvPr>
            <p:cNvCxnSpPr>
              <a:cxnSpLocks/>
            </p:cNvCxnSpPr>
            <p:nvPr/>
          </p:nvCxnSpPr>
          <p:spPr bwMode="auto">
            <a:xfrm>
              <a:off x="4470249"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BA09C12-7453-C74B-9981-A85AE30F86BB}"/>
                </a:ext>
              </a:extLst>
            </p:cNvPr>
            <p:cNvCxnSpPr>
              <a:cxnSpLocks/>
            </p:cNvCxnSpPr>
            <p:nvPr/>
          </p:nvCxnSpPr>
          <p:spPr bwMode="auto">
            <a:xfrm>
              <a:off x="4499832"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02F7B69-01FA-7794-A2DC-8551A94F69BB}"/>
                </a:ext>
              </a:extLst>
            </p:cNvPr>
            <p:cNvCxnSpPr>
              <a:cxnSpLocks/>
            </p:cNvCxnSpPr>
            <p:nvPr/>
          </p:nvCxnSpPr>
          <p:spPr bwMode="auto">
            <a:xfrm>
              <a:off x="4238959"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0E8AA6D-FE5C-178D-787A-2AA7430303CF}"/>
                </a:ext>
              </a:extLst>
            </p:cNvPr>
            <p:cNvCxnSpPr>
              <a:cxnSpLocks/>
            </p:cNvCxnSpPr>
            <p:nvPr/>
          </p:nvCxnSpPr>
          <p:spPr bwMode="auto">
            <a:xfrm>
              <a:off x="4185171"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ECD1A2A-A9D1-21B2-EA20-146BF8AC6D4B}"/>
                </a:ext>
              </a:extLst>
            </p:cNvPr>
            <p:cNvCxnSpPr>
              <a:cxnSpLocks/>
            </p:cNvCxnSpPr>
            <p:nvPr/>
          </p:nvCxnSpPr>
          <p:spPr bwMode="auto">
            <a:xfrm>
              <a:off x="4169035"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1954D07-E57A-8B24-E420-68E071A31B15}"/>
                </a:ext>
              </a:extLst>
            </p:cNvPr>
            <p:cNvCxnSpPr>
              <a:cxnSpLocks/>
            </p:cNvCxnSpPr>
            <p:nvPr/>
          </p:nvCxnSpPr>
          <p:spPr bwMode="auto">
            <a:xfrm>
              <a:off x="4151554" y="2683137"/>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9FD431E-71C8-BF65-6408-BEA62732C515}"/>
                </a:ext>
              </a:extLst>
            </p:cNvPr>
            <p:cNvCxnSpPr>
              <a:cxnSpLocks/>
            </p:cNvCxnSpPr>
            <p:nvPr/>
          </p:nvCxnSpPr>
          <p:spPr bwMode="auto">
            <a:xfrm>
              <a:off x="4126005"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C82C8F7-B49A-FB7A-1DE9-B47D4DF977D8}"/>
                </a:ext>
              </a:extLst>
            </p:cNvPr>
            <p:cNvCxnSpPr>
              <a:cxnSpLocks/>
            </p:cNvCxnSpPr>
            <p:nvPr/>
          </p:nvCxnSpPr>
          <p:spPr bwMode="auto">
            <a:xfrm>
              <a:off x="4096421"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88D1A83-7470-BE13-B3BC-F2BE0DC39F62}"/>
                </a:ext>
              </a:extLst>
            </p:cNvPr>
            <p:cNvCxnSpPr>
              <a:cxnSpLocks/>
            </p:cNvCxnSpPr>
            <p:nvPr/>
          </p:nvCxnSpPr>
          <p:spPr bwMode="auto">
            <a:xfrm>
              <a:off x="4027841"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E427293-EC33-AFFB-FACB-7F7A8A332511}"/>
                </a:ext>
              </a:extLst>
            </p:cNvPr>
            <p:cNvCxnSpPr>
              <a:cxnSpLocks/>
            </p:cNvCxnSpPr>
            <p:nvPr/>
          </p:nvCxnSpPr>
          <p:spPr bwMode="auto">
            <a:xfrm>
              <a:off x="3953882"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58FE5EF-7CD2-9065-DC1B-3FFF1A18D194}"/>
                </a:ext>
              </a:extLst>
            </p:cNvPr>
            <p:cNvCxnSpPr>
              <a:cxnSpLocks/>
            </p:cNvCxnSpPr>
            <p:nvPr/>
          </p:nvCxnSpPr>
          <p:spPr bwMode="auto">
            <a:xfrm>
              <a:off x="3926988"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038A4A5-02D6-C5B1-4835-FC1BB229887E}"/>
                </a:ext>
              </a:extLst>
            </p:cNvPr>
            <p:cNvCxnSpPr>
              <a:cxnSpLocks/>
            </p:cNvCxnSpPr>
            <p:nvPr/>
          </p:nvCxnSpPr>
          <p:spPr bwMode="auto">
            <a:xfrm>
              <a:off x="3843616"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378C44D-843B-E70E-CF56-439EE1D51D08}"/>
                </a:ext>
              </a:extLst>
            </p:cNvPr>
            <p:cNvCxnSpPr>
              <a:cxnSpLocks/>
            </p:cNvCxnSpPr>
            <p:nvPr/>
          </p:nvCxnSpPr>
          <p:spPr bwMode="auto">
            <a:xfrm>
              <a:off x="3814033"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BAA63AA-F9A2-0477-95F3-F1FA0401C578}"/>
                </a:ext>
              </a:extLst>
            </p:cNvPr>
            <p:cNvCxnSpPr>
              <a:cxnSpLocks/>
            </p:cNvCxnSpPr>
            <p:nvPr/>
          </p:nvCxnSpPr>
          <p:spPr bwMode="auto">
            <a:xfrm>
              <a:off x="3797897" y="2642796"/>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9571C7A-4853-50E0-B226-D24746141E5F}"/>
                </a:ext>
              </a:extLst>
            </p:cNvPr>
            <p:cNvCxnSpPr>
              <a:cxnSpLocks/>
            </p:cNvCxnSpPr>
            <p:nvPr/>
          </p:nvCxnSpPr>
          <p:spPr bwMode="auto">
            <a:xfrm>
              <a:off x="3715870" y="2602454"/>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62C2E39-5667-F4B7-50C8-DDA86B57AA1A}"/>
                </a:ext>
              </a:extLst>
            </p:cNvPr>
            <p:cNvCxnSpPr>
              <a:cxnSpLocks/>
            </p:cNvCxnSpPr>
            <p:nvPr/>
          </p:nvCxnSpPr>
          <p:spPr bwMode="auto">
            <a:xfrm>
              <a:off x="3507440"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EDBB86D-2C15-0D55-638D-6B3D0B04C6C9}"/>
                </a:ext>
              </a:extLst>
            </p:cNvPr>
            <p:cNvCxnSpPr>
              <a:cxnSpLocks/>
            </p:cNvCxnSpPr>
            <p:nvPr/>
          </p:nvCxnSpPr>
          <p:spPr bwMode="auto">
            <a:xfrm>
              <a:off x="3498027"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8D1E10E-BF7D-E57F-E2B8-87F3AF27758F}"/>
                </a:ext>
              </a:extLst>
            </p:cNvPr>
            <p:cNvCxnSpPr>
              <a:cxnSpLocks/>
            </p:cNvCxnSpPr>
            <p:nvPr/>
          </p:nvCxnSpPr>
          <p:spPr bwMode="auto">
            <a:xfrm>
              <a:off x="3464410"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B66A533-B065-A529-3AFB-BA41BB04B913}"/>
                </a:ext>
              </a:extLst>
            </p:cNvPr>
            <p:cNvCxnSpPr>
              <a:cxnSpLocks/>
            </p:cNvCxnSpPr>
            <p:nvPr/>
          </p:nvCxnSpPr>
          <p:spPr bwMode="auto">
            <a:xfrm>
              <a:off x="3448274"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35039E7-189D-3053-99A7-9165A46C6831}"/>
                </a:ext>
              </a:extLst>
            </p:cNvPr>
            <p:cNvCxnSpPr>
              <a:cxnSpLocks/>
            </p:cNvCxnSpPr>
            <p:nvPr/>
          </p:nvCxnSpPr>
          <p:spPr bwMode="auto">
            <a:xfrm>
              <a:off x="3434827"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B51F52E-4FE1-07DE-69E2-988CBD2171BF}"/>
                </a:ext>
              </a:extLst>
            </p:cNvPr>
            <p:cNvCxnSpPr>
              <a:cxnSpLocks/>
            </p:cNvCxnSpPr>
            <p:nvPr/>
          </p:nvCxnSpPr>
          <p:spPr bwMode="auto">
            <a:xfrm>
              <a:off x="3389107"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A6E1F06-6EA5-7893-E022-B9730AE6DCD1}"/>
                </a:ext>
              </a:extLst>
            </p:cNvPr>
            <p:cNvCxnSpPr>
              <a:cxnSpLocks/>
            </p:cNvCxnSpPr>
            <p:nvPr/>
          </p:nvCxnSpPr>
          <p:spPr bwMode="auto">
            <a:xfrm>
              <a:off x="3385073"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3AE628B-50EC-7442-DAE0-0A4EF2AE431F}"/>
                </a:ext>
              </a:extLst>
            </p:cNvPr>
            <p:cNvCxnSpPr>
              <a:cxnSpLocks/>
            </p:cNvCxnSpPr>
            <p:nvPr/>
          </p:nvCxnSpPr>
          <p:spPr bwMode="auto">
            <a:xfrm>
              <a:off x="3347421"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B739AD1-51A7-7E44-2ABD-34AE7E1429BF}"/>
                </a:ext>
              </a:extLst>
            </p:cNvPr>
            <p:cNvCxnSpPr>
              <a:cxnSpLocks/>
            </p:cNvCxnSpPr>
            <p:nvPr/>
          </p:nvCxnSpPr>
          <p:spPr bwMode="auto">
            <a:xfrm>
              <a:off x="3260015"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D139DEB-EF92-CBE4-49D3-6E46D70125A8}"/>
                </a:ext>
              </a:extLst>
            </p:cNvPr>
            <p:cNvCxnSpPr>
              <a:cxnSpLocks/>
            </p:cNvCxnSpPr>
            <p:nvPr/>
          </p:nvCxnSpPr>
          <p:spPr bwMode="auto">
            <a:xfrm>
              <a:off x="3208917"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40516A4-9010-4ED2-7F0E-98C7CB117530}"/>
                </a:ext>
              </a:extLst>
            </p:cNvPr>
            <p:cNvCxnSpPr>
              <a:cxnSpLocks/>
            </p:cNvCxnSpPr>
            <p:nvPr/>
          </p:nvCxnSpPr>
          <p:spPr bwMode="auto">
            <a:xfrm>
              <a:off x="3151095" y="2563458"/>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5271113-0EFE-F4AC-9A16-9CC8BD3DADC3}"/>
                </a:ext>
              </a:extLst>
            </p:cNvPr>
            <p:cNvCxnSpPr>
              <a:cxnSpLocks/>
            </p:cNvCxnSpPr>
            <p:nvPr/>
          </p:nvCxnSpPr>
          <p:spPr bwMode="auto">
            <a:xfrm>
              <a:off x="2996454" y="2537909"/>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EEBD3A8-41D9-DFC0-7FAA-24F15908EF5B}"/>
                </a:ext>
              </a:extLst>
            </p:cNvPr>
            <p:cNvCxnSpPr>
              <a:cxnSpLocks/>
            </p:cNvCxnSpPr>
            <p:nvPr/>
          </p:nvCxnSpPr>
          <p:spPr bwMode="auto">
            <a:xfrm>
              <a:off x="2806850" y="2439745"/>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2EB268E-B2DC-F230-E725-4265A37ADC7A}"/>
                </a:ext>
              </a:extLst>
            </p:cNvPr>
            <p:cNvCxnSpPr>
              <a:cxnSpLocks/>
            </p:cNvCxnSpPr>
            <p:nvPr/>
          </p:nvCxnSpPr>
          <p:spPr bwMode="auto">
            <a:xfrm>
              <a:off x="2744994" y="2439745"/>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AE2C5E1-2010-8A83-ECBB-9D7E3E7935E0}"/>
                </a:ext>
              </a:extLst>
            </p:cNvPr>
            <p:cNvCxnSpPr>
              <a:cxnSpLocks/>
            </p:cNvCxnSpPr>
            <p:nvPr/>
          </p:nvCxnSpPr>
          <p:spPr bwMode="auto">
            <a:xfrm>
              <a:off x="2755752" y="2439745"/>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D5077F4-87D1-B587-36B4-AE2EC416F16B}"/>
                </a:ext>
              </a:extLst>
            </p:cNvPr>
            <p:cNvCxnSpPr>
              <a:cxnSpLocks/>
            </p:cNvCxnSpPr>
            <p:nvPr/>
          </p:nvCxnSpPr>
          <p:spPr bwMode="auto">
            <a:xfrm>
              <a:off x="2287794" y="2260899"/>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A06D3A4-6A6F-0B7D-DF89-383415CB1F96}"/>
                </a:ext>
              </a:extLst>
            </p:cNvPr>
            <p:cNvCxnSpPr>
              <a:cxnSpLocks/>
            </p:cNvCxnSpPr>
            <p:nvPr/>
          </p:nvCxnSpPr>
          <p:spPr bwMode="auto">
            <a:xfrm>
              <a:off x="2270313" y="2260899"/>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C4B3E6A7-D9A8-D64C-0C41-8D4B4A853D6A}"/>
                </a:ext>
              </a:extLst>
            </p:cNvPr>
            <p:cNvCxnSpPr>
              <a:cxnSpLocks/>
            </p:cNvCxnSpPr>
            <p:nvPr/>
          </p:nvCxnSpPr>
          <p:spPr bwMode="auto">
            <a:xfrm>
              <a:off x="2199044" y="2224592"/>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B233C24-D209-6337-B779-9DB6AB48CD79}"/>
                </a:ext>
              </a:extLst>
            </p:cNvPr>
            <p:cNvCxnSpPr>
              <a:cxnSpLocks/>
            </p:cNvCxnSpPr>
            <p:nvPr/>
          </p:nvCxnSpPr>
          <p:spPr bwMode="auto">
            <a:xfrm>
              <a:off x="2178873" y="2224592"/>
              <a:ext cx="0" cy="104887"/>
            </a:xfrm>
            <a:prstGeom prst="line">
              <a:avLst/>
            </a:prstGeom>
            <a:noFill/>
            <a:ln w="19050" cap="flat" cmpd="sng" algn="ctr">
              <a:solidFill>
                <a:schemeClr val="accent4"/>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ACFF9E2-256B-9FF2-2677-5F70709B8D0F}"/>
                </a:ext>
              </a:extLst>
            </p:cNvPr>
            <p:cNvCxnSpPr>
              <a:cxnSpLocks/>
            </p:cNvCxnSpPr>
            <p:nvPr/>
          </p:nvCxnSpPr>
          <p:spPr bwMode="auto">
            <a:xfrm>
              <a:off x="1398944" y="1823869"/>
              <a:ext cx="0" cy="104887"/>
            </a:xfrm>
            <a:prstGeom prst="line">
              <a:avLst/>
            </a:prstGeom>
            <a:noFill/>
            <a:ln w="19050" cap="flat" cmpd="sng" algn="ctr">
              <a:solidFill>
                <a:schemeClr val="accent4"/>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8A6C0D70-28BF-0DFC-2AF4-329ED4F3399C}"/>
              </a:ext>
            </a:extLst>
          </p:cNvPr>
          <p:cNvGrpSpPr/>
          <p:nvPr/>
        </p:nvGrpSpPr>
        <p:grpSpPr>
          <a:xfrm>
            <a:off x="1906345" y="2051574"/>
            <a:ext cx="3048447" cy="470647"/>
            <a:chOff x="1906345" y="2051574"/>
            <a:chExt cx="3048447" cy="470647"/>
          </a:xfrm>
        </p:grpSpPr>
        <p:cxnSp>
          <p:nvCxnSpPr>
            <p:cNvPr id="112" name="Straight Connector 111">
              <a:extLst>
                <a:ext uri="{FF2B5EF4-FFF2-40B4-BE49-F238E27FC236}">
                  <a16:creationId xmlns:a16="http://schemas.microsoft.com/office/drawing/2014/main" id="{0C96F596-B167-5FEC-822A-E015789162E2}"/>
                </a:ext>
              </a:extLst>
            </p:cNvPr>
            <p:cNvCxnSpPr>
              <a:cxnSpLocks/>
            </p:cNvCxnSpPr>
            <p:nvPr/>
          </p:nvCxnSpPr>
          <p:spPr bwMode="auto">
            <a:xfrm>
              <a:off x="4954792"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745C4D5-8B88-E01F-650D-3B01B74EBA97}"/>
                </a:ext>
              </a:extLst>
            </p:cNvPr>
            <p:cNvCxnSpPr>
              <a:cxnSpLocks/>
            </p:cNvCxnSpPr>
            <p:nvPr/>
          </p:nvCxnSpPr>
          <p:spPr bwMode="auto">
            <a:xfrm>
              <a:off x="4921174"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17FC68A-EDD8-3791-BC20-F78AE1546B18}"/>
                </a:ext>
              </a:extLst>
            </p:cNvPr>
            <p:cNvCxnSpPr>
              <a:cxnSpLocks/>
            </p:cNvCxnSpPr>
            <p:nvPr/>
          </p:nvCxnSpPr>
          <p:spPr bwMode="auto">
            <a:xfrm>
              <a:off x="4836458"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0631B30-35DB-5DC1-170F-BF41E6110306}"/>
                </a:ext>
              </a:extLst>
            </p:cNvPr>
            <p:cNvCxnSpPr>
              <a:cxnSpLocks/>
            </p:cNvCxnSpPr>
            <p:nvPr/>
          </p:nvCxnSpPr>
          <p:spPr bwMode="auto">
            <a:xfrm>
              <a:off x="4754431"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9A0F93D-0ED0-E732-AB92-F493AFD75336}"/>
                </a:ext>
              </a:extLst>
            </p:cNvPr>
            <p:cNvCxnSpPr>
              <a:cxnSpLocks/>
            </p:cNvCxnSpPr>
            <p:nvPr/>
          </p:nvCxnSpPr>
          <p:spPr bwMode="auto">
            <a:xfrm>
              <a:off x="4726192"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47014320-0D42-5DB7-EFF8-C2E1E951E976}"/>
                </a:ext>
              </a:extLst>
            </p:cNvPr>
            <p:cNvCxnSpPr>
              <a:cxnSpLocks/>
            </p:cNvCxnSpPr>
            <p:nvPr/>
          </p:nvCxnSpPr>
          <p:spPr bwMode="auto">
            <a:xfrm>
              <a:off x="4580964"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09FEC30-90F7-8A7D-CD75-6C1EF14C8407}"/>
                </a:ext>
              </a:extLst>
            </p:cNvPr>
            <p:cNvCxnSpPr>
              <a:cxnSpLocks/>
            </p:cNvCxnSpPr>
            <p:nvPr/>
          </p:nvCxnSpPr>
          <p:spPr bwMode="auto">
            <a:xfrm>
              <a:off x="4571551"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A0E6CD56-76A6-F5AE-B53E-56480215424A}"/>
                </a:ext>
              </a:extLst>
            </p:cNvPr>
            <p:cNvCxnSpPr>
              <a:cxnSpLocks/>
            </p:cNvCxnSpPr>
            <p:nvPr/>
          </p:nvCxnSpPr>
          <p:spPr bwMode="auto">
            <a:xfrm>
              <a:off x="4473387" y="241733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A24F2DA-E6FE-67A1-DD32-0ABBCC9FC481}"/>
                </a:ext>
              </a:extLst>
            </p:cNvPr>
            <p:cNvCxnSpPr>
              <a:cxnSpLocks/>
            </p:cNvCxnSpPr>
            <p:nvPr/>
          </p:nvCxnSpPr>
          <p:spPr bwMode="auto">
            <a:xfrm>
              <a:off x="4146623" y="2336652"/>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05C45F5-1BB5-0568-A900-89868DD89850}"/>
                </a:ext>
              </a:extLst>
            </p:cNvPr>
            <p:cNvCxnSpPr>
              <a:cxnSpLocks/>
            </p:cNvCxnSpPr>
            <p:nvPr/>
          </p:nvCxnSpPr>
          <p:spPr bwMode="auto">
            <a:xfrm>
              <a:off x="3762037" y="2261348"/>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85CC07C-9350-774E-D449-13BC5A1310C4}"/>
                </a:ext>
              </a:extLst>
            </p:cNvPr>
            <p:cNvCxnSpPr>
              <a:cxnSpLocks/>
            </p:cNvCxnSpPr>
            <p:nvPr/>
          </p:nvCxnSpPr>
          <p:spPr bwMode="auto">
            <a:xfrm>
              <a:off x="3663874" y="2261348"/>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6AEF8DF-DBA8-4118-8E94-1B5D6E30D59E}"/>
                </a:ext>
              </a:extLst>
            </p:cNvPr>
            <p:cNvCxnSpPr>
              <a:cxnSpLocks/>
            </p:cNvCxnSpPr>
            <p:nvPr/>
          </p:nvCxnSpPr>
          <p:spPr bwMode="auto">
            <a:xfrm>
              <a:off x="3517301" y="2261348"/>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81A8B945-E6B1-4633-88E6-8C9DDF3F4C19}"/>
                </a:ext>
              </a:extLst>
            </p:cNvPr>
            <p:cNvCxnSpPr>
              <a:cxnSpLocks/>
            </p:cNvCxnSpPr>
            <p:nvPr/>
          </p:nvCxnSpPr>
          <p:spPr bwMode="auto">
            <a:xfrm>
              <a:off x="3480994" y="2261348"/>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462D5E8-6F69-12C6-5ECE-E418701DE575}"/>
                </a:ext>
              </a:extLst>
            </p:cNvPr>
            <p:cNvCxnSpPr>
              <a:cxnSpLocks/>
            </p:cNvCxnSpPr>
            <p:nvPr/>
          </p:nvCxnSpPr>
          <p:spPr bwMode="auto">
            <a:xfrm>
              <a:off x="3342489" y="2261348"/>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02F2132-94F3-527E-79B5-A6BD7F9B330C}"/>
                </a:ext>
              </a:extLst>
            </p:cNvPr>
            <p:cNvCxnSpPr>
              <a:cxnSpLocks/>
            </p:cNvCxnSpPr>
            <p:nvPr/>
          </p:nvCxnSpPr>
          <p:spPr bwMode="auto">
            <a:xfrm>
              <a:off x="2937733" y="220890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DFD7903-BA47-4752-A142-3688C1DD42C1}"/>
                </a:ext>
              </a:extLst>
            </p:cNvPr>
            <p:cNvCxnSpPr>
              <a:cxnSpLocks/>
            </p:cNvCxnSpPr>
            <p:nvPr/>
          </p:nvCxnSpPr>
          <p:spPr bwMode="auto">
            <a:xfrm>
              <a:off x="2846293" y="220890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642923F-105A-53D6-1100-16FF472F22FE}"/>
                </a:ext>
              </a:extLst>
            </p:cNvPr>
            <p:cNvCxnSpPr>
              <a:cxnSpLocks/>
            </p:cNvCxnSpPr>
            <p:nvPr/>
          </p:nvCxnSpPr>
          <p:spPr bwMode="auto">
            <a:xfrm>
              <a:off x="2804607" y="2208904"/>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5F4012C-1C6F-915A-5B19-7B9C665DC9F3}"/>
                </a:ext>
              </a:extLst>
            </p:cNvPr>
            <p:cNvCxnSpPr>
              <a:cxnSpLocks/>
            </p:cNvCxnSpPr>
            <p:nvPr/>
          </p:nvCxnSpPr>
          <p:spPr bwMode="auto">
            <a:xfrm>
              <a:off x="2674171" y="2147048"/>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9CACECF-0931-EFC6-D88E-115C58EF224A}"/>
                </a:ext>
              </a:extLst>
            </p:cNvPr>
            <p:cNvCxnSpPr>
              <a:cxnSpLocks/>
            </p:cNvCxnSpPr>
            <p:nvPr/>
          </p:nvCxnSpPr>
          <p:spPr bwMode="auto">
            <a:xfrm>
              <a:off x="2133600" y="2087881"/>
              <a:ext cx="0" cy="104887"/>
            </a:xfrm>
            <a:prstGeom prst="line">
              <a:avLst/>
            </a:prstGeom>
            <a:noFill/>
            <a:ln w="1905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5D1B061-BE22-7BB1-1943-A9822EF73179}"/>
                </a:ext>
              </a:extLst>
            </p:cNvPr>
            <p:cNvCxnSpPr>
              <a:cxnSpLocks/>
            </p:cNvCxnSpPr>
            <p:nvPr/>
          </p:nvCxnSpPr>
          <p:spPr bwMode="auto">
            <a:xfrm>
              <a:off x="1906345" y="2051574"/>
              <a:ext cx="0" cy="104887"/>
            </a:xfrm>
            <a:prstGeom prst="line">
              <a:avLst/>
            </a:prstGeom>
            <a:noFill/>
            <a:ln w="19050" cap="flat" cmpd="sng" algn="ctr">
              <a:solidFill>
                <a:schemeClr val="accent3"/>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158EEC11-9F08-8939-7C27-843C06779654}"/>
              </a:ext>
            </a:extLst>
          </p:cNvPr>
          <p:cNvGrpSpPr/>
          <p:nvPr/>
        </p:nvGrpSpPr>
        <p:grpSpPr>
          <a:xfrm>
            <a:off x="1803250" y="1842249"/>
            <a:ext cx="3156025" cy="303903"/>
            <a:chOff x="1803250" y="1842249"/>
            <a:chExt cx="3156025" cy="303903"/>
          </a:xfrm>
        </p:grpSpPr>
        <p:cxnSp>
          <p:nvCxnSpPr>
            <p:cNvPr id="133" name="Straight Connector 132">
              <a:extLst>
                <a:ext uri="{FF2B5EF4-FFF2-40B4-BE49-F238E27FC236}">
                  <a16:creationId xmlns:a16="http://schemas.microsoft.com/office/drawing/2014/main" id="{EA05E825-A6F8-F323-BD72-CAE7BFF5954D}"/>
                </a:ext>
              </a:extLst>
            </p:cNvPr>
            <p:cNvCxnSpPr>
              <a:cxnSpLocks/>
            </p:cNvCxnSpPr>
            <p:nvPr/>
          </p:nvCxnSpPr>
          <p:spPr bwMode="auto">
            <a:xfrm>
              <a:off x="4959275"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2F72DA5-AEB4-E2B7-CF43-7BE1C75C9D75}"/>
                </a:ext>
              </a:extLst>
            </p:cNvPr>
            <p:cNvCxnSpPr>
              <a:cxnSpLocks/>
            </p:cNvCxnSpPr>
            <p:nvPr/>
          </p:nvCxnSpPr>
          <p:spPr bwMode="auto">
            <a:xfrm>
              <a:off x="4924313"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16CCC5D-7055-9465-3D04-884083A67066}"/>
                </a:ext>
              </a:extLst>
            </p:cNvPr>
            <p:cNvCxnSpPr>
              <a:cxnSpLocks/>
            </p:cNvCxnSpPr>
            <p:nvPr/>
          </p:nvCxnSpPr>
          <p:spPr bwMode="auto">
            <a:xfrm>
              <a:off x="4886661"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59C4940-D690-7FCF-16C6-3A359B1FA2D2}"/>
                </a:ext>
              </a:extLst>
            </p:cNvPr>
            <p:cNvCxnSpPr>
              <a:cxnSpLocks/>
            </p:cNvCxnSpPr>
            <p:nvPr/>
          </p:nvCxnSpPr>
          <p:spPr bwMode="auto">
            <a:xfrm>
              <a:off x="4875903"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D3780D2-AD64-ED0E-BFAF-0F58590DDEE2}"/>
                </a:ext>
              </a:extLst>
            </p:cNvPr>
            <p:cNvCxnSpPr>
              <a:cxnSpLocks/>
            </p:cNvCxnSpPr>
            <p:nvPr/>
          </p:nvCxnSpPr>
          <p:spPr bwMode="auto">
            <a:xfrm>
              <a:off x="4861111"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789F4A2-3803-9DA8-3EF0-F6C176A2C6D7}"/>
                </a:ext>
              </a:extLst>
            </p:cNvPr>
            <p:cNvCxnSpPr>
              <a:cxnSpLocks/>
            </p:cNvCxnSpPr>
            <p:nvPr/>
          </p:nvCxnSpPr>
          <p:spPr bwMode="auto">
            <a:xfrm>
              <a:off x="4824804"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CBC64C0-58B4-C0BC-C896-6688751772E6}"/>
                </a:ext>
              </a:extLst>
            </p:cNvPr>
            <p:cNvCxnSpPr>
              <a:cxnSpLocks/>
            </p:cNvCxnSpPr>
            <p:nvPr/>
          </p:nvCxnSpPr>
          <p:spPr bwMode="auto">
            <a:xfrm>
              <a:off x="4734709"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D81049E-85B6-7BE9-61D9-327C1379FF2D}"/>
                </a:ext>
              </a:extLst>
            </p:cNvPr>
            <p:cNvCxnSpPr>
              <a:cxnSpLocks/>
            </p:cNvCxnSpPr>
            <p:nvPr/>
          </p:nvCxnSpPr>
          <p:spPr bwMode="auto">
            <a:xfrm>
              <a:off x="4698401"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79D785C-0C6C-CEB6-C312-5FD42C3E8984}"/>
                </a:ext>
              </a:extLst>
            </p:cNvPr>
            <p:cNvCxnSpPr>
              <a:cxnSpLocks/>
            </p:cNvCxnSpPr>
            <p:nvPr/>
          </p:nvCxnSpPr>
          <p:spPr bwMode="auto">
            <a:xfrm>
              <a:off x="4670163"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52D1CAC-3DBF-C22C-C86D-D70C4CD53F2E}"/>
                </a:ext>
              </a:extLst>
            </p:cNvPr>
            <p:cNvCxnSpPr>
              <a:cxnSpLocks/>
            </p:cNvCxnSpPr>
            <p:nvPr/>
          </p:nvCxnSpPr>
          <p:spPr bwMode="auto">
            <a:xfrm>
              <a:off x="4629822"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E5AD8E6-742B-52B7-79BB-3BBAB21B4784}"/>
                </a:ext>
              </a:extLst>
            </p:cNvPr>
            <p:cNvCxnSpPr>
              <a:cxnSpLocks/>
            </p:cNvCxnSpPr>
            <p:nvPr/>
          </p:nvCxnSpPr>
          <p:spPr bwMode="auto">
            <a:xfrm>
              <a:off x="4588136"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B8F5281-8566-75D7-ED89-1EB56F15423B}"/>
                </a:ext>
              </a:extLst>
            </p:cNvPr>
            <p:cNvCxnSpPr>
              <a:cxnSpLocks/>
            </p:cNvCxnSpPr>
            <p:nvPr/>
          </p:nvCxnSpPr>
          <p:spPr bwMode="auto">
            <a:xfrm>
              <a:off x="4547795"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9BC1E1B-8122-1BBB-6FE1-C2090A460F97}"/>
                </a:ext>
              </a:extLst>
            </p:cNvPr>
            <p:cNvCxnSpPr>
              <a:cxnSpLocks/>
            </p:cNvCxnSpPr>
            <p:nvPr/>
          </p:nvCxnSpPr>
          <p:spPr bwMode="auto">
            <a:xfrm>
              <a:off x="4534348"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035C588-ABCD-AE92-06EE-B6BB5990CA28}"/>
                </a:ext>
              </a:extLst>
            </p:cNvPr>
            <p:cNvCxnSpPr>
              <a:cxnSpLocks/>
            </p:cNvCxnSpPr>
            <p:nvPr/>
          </p:nvCxnSpPr>
          <p:spPr bwMode="auto">
            <a:xfrm>
              <a:off x="4499386"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EF9999C-46DF-B40D-E1BC-B0531E9DB265}"/>
                </a:ext>
              </a:extLst>
            </p:cNvPr>
            <p:cNvCxnSpPr>
              <a:cxnSpLocks/>
            </p:cNvCxnSpPr>
            <p:nvPr/>
          </p:nvCxnSpPr>
          <p:spPr bwMode="auto">
            <a:xfrm>
              <a:off x="4460389"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9FE0BC1-EBCF-1B82-CC88-4F7950E71FAF}"/>
                </a:ext>
              </a:extLst>
            </p:cNvPr>
            <p:cNvCxnSpPr>
              <a:cxnSpLocks/>
            </p:cNvCxnSpPr>
            <p:nvPr/>
          </p:nvCxnSpPr>
          <p:spPr bwMode="auto">
            <a:xfrm>
              <a:off x="4441563"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F3AF148-D1E7-20F4-5388-CCF8F5D8F927}"/>
                </a:ext>
              </a:extLst>
            </p:cNvPr>
            <p:cNvCxnSpPr>
              <a:cxnSpLocks/>
            </p:cNvCxnSpPr>
            <p:nvPr/>
          </p:nvCxnSpPr>
          <p:spPr bwMode="auto">
            <a:xfrm>
              <a:off x="4399877"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E41CFEB4-D0F6-4EF9-C5F1-203E96425B2B}"/>
                </a:ext>
              </a:extLst>
            </p:cNvPr>
            <p:cNvCxnSpPr>
              <a:cxnSpLocks/>
            </p:cNvCxnSpPr>
            <p:nvPr/>
          </p:nvCxnSpPr>
          <p:spPr bwMode="auto">
            <a:xfrm>
              <a:off x="4386430"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6401B5C-E332-36AD-24AE-8059174C3F09}"/>
                </a:ext>
              </a:extLst>
            </p:cNvPr>
            <p:cNvCxnSpPr>
              <a:cxnSpLocks/>
            </p:cNvCxnSpPr>
            <p:nvPr/>
          </p:nvCxnSpPr>
          <p:spPr bwMode="auto">
            <a:xfrm>
              <a:off x="4366259"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8C3354D-2825-B3A2-6875-CF7B18F06A60}"/>
                </a:ext>
              </a:extLst>
            </p:cNvPr>
            <p:cNvCxnSpPr>
              <a:cxnSpLocks/>
            </p:cNvCxnSpPr>
            <p:nvPr/>
          </p:nvCxnSpPr>
          <p:spPr bwMode="auto">
            <a:xfrm>
              <a:off x="4336676"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249C6E2-D18D-C214-49DA-0CB3AB93BBAB}"/>
                </a:ext>
              </a:extLst>
            </p:cNvPr>
            <p:cNvCxnSpPr>
              <a:cxnSpLocks/>
            </p:cNvCxnSpPr>
            <p:nvPr/>
          </p:nvCxnSpPr>
          <p:spPr bwMode="auto">
            <a:xfrm>
              <a:off x="4277509"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7ABD437-1581-1332-DC98-6D130F45342D}"/>
                </a:ext>
              </a:extLst>
            </p:cNvPr>
            <p:cNvCxnSpPr>
              <a:cxnSpLocks/>
            </p:cNvCxnSpPr>
            <p:nvPr/>
          </p:nvCxnSpPr>
          <p:spPr bwMode="auto">
            <a:xfrm>
              <a:off x="4249270"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C266B97-DD77-7737-B283-A23BD5D392CC}"/>
                </a:ext>
              </a:extLst>
            </p:cNvPr>
            <p:cNvCxnSpPr>
              <a:cxnSpLocks/>
            </p:cNvCxnSpPr>
            <p:nvPr/>
          </p:nvCxnSpPr>
          <p:spPr bwMode="auto">
            <a:xfrm>
              <a:off x="4200860"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61CDCF0-22AC-2709-DB6F-A4935C845030}"/>
                </a:ext>
              </a:extLst>
            </p:cNvPr>
            <p:cNvCxnSpPr>
              <a:cxnSpLocks/>
            </p:cNvCxnSpPr>
            <p:nvPr/>
          </p:nvCxnSpPr>
          <p:spPr bwMode="auto">
            <a:xfrm>
              <a:off x="4176656"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3FF3861-BC55-AC47-BDB7-015235DF2CF2}"/>
                </a:ext>
              </a:extLst>
            </p:cNvPr>
            <p:cNvCxnSpPr>
              <a:cxnSpLocks/>
            </p:cNvCxnSpPr>
            <p:nvPr/>
          </p:nvCxnSpPr>
          <p:spPr bwMode="auto">
            <a:xfrm>
              <a:off x="4149762"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809F9D3-8960-06BA-FACB-73A2EE7701B3}"/>
                </a:ext>
              </a:extLst>
            </p:cNvPr>
            <p:cNvCxnSpPr>
              <a:cxnSpLocks/>
            </p:cNvCxnSpPr>
            <p:nvPr/>
          </p:nvCxnSpPr>
          <p:spPr bwMode="auto">
            <a:xfrm>
              <a:off x="4087906"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94394708-BAC3-65C3-310D-390D57A7C02D}"/>
                </a:ext>
              </a:extLst>
            </p:cNvPr>
            <p:cNvCxnSpPr>
              <a:cxnSpLocks/>
            </p:cNvCxnSpPr>
            <p:nvPr/>
          </p:nvCxnSpPr>
          <p:spPr bwMode="auto">
            <a:xfrm>
              <a:off x="4008568"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E6A82F8-C2E7-B2F1-D422-E24087C40592}"/>
                </a:ext>
              </a:extLst>
            </p:cNvPr>
            <p:cNvCxnSpPr>
              <a:cxnSpLocks/>
            </p:cNvCxnSpPr>
            <p:nvPr/>
          </p:nvCxnSpPr>
          <p:spPr bwMode="auto">
            <a:xfrm>
              <a:off x="3925196"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6B91226-D046-2E01-F314-F19587808FFB}"/>
                </a:ext>
              </a:extLst>
            </p:cNvPr>
            <p:cNvCxnSpPr>
              <a:cxnSpLocks/>
            </p:cNvCxnSpPr>
            <p:nvPr/>
          </p:nvCxnSpPr>
          <p:spPr bwMode="auto">
            <a:xfrm>
              <a:off x="3902336"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667AC33-2C56-0498-CE2F-FB7079A029E0}"/>
                </a:ext>
              </a:extLst>
            </p:cNvPr>
            <p:cNvCxnSpPr>
              <a:cxnSpLocks/>
            </p:cNvCxnSpPr>
            <p:nvPr/>
          </p:nvCxnSpPr>
          <p:spPr bwMode="auto">
            <a:xfrm>
              <a:off x="3821654"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389B987-C29E-831E-1D17-20F84BC1F8EE}"/>
                </a:ext>
              </a:extLst>
            </p:cNvPr>
            <p:cNvCxnSpPr>
              <a:cxnSpLocks/>
            </p:cNvCxnSpPr>
            <p:nvPr/>
          </p:nvCxnSpPr>
          <p:spPr bwMode="auto">
            <a:xfrm>
              <a:off x="3757108"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857903F-B8B9-8002-6111-1599FDA5A0EA}"/>
                </a:ext>
              </a:extLst>
            </p:cNvPr>
            <p:cNvCxnSpPr>
              <a:cxnSpLocks/>
            </p:cNvCxnSpPr>
            <p:nvPr/>
          </p:nvCxnSpPr>
          <p:spPr bwMode="auto">
            <a:xfrm>
              <a:off x="3730214"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7FDF854-4F56-6B97-C4F5-DE0CC6460B33}"/>
                </a:ext>
              </a:extLst>
            </p:cNvPr>
            <p:cNvCxnSpPr>
              <a:cxnSpLocks/>
            </p:cNvCxnSpPr>
            <p:nvPr/>
          </p:nvCxnSpPr>
          <p:spPr bwMode="auto">
            <a:xfrm>
              <a:off x="3710044"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928C179-9BF1-59A3-1F8A-62271347B1B4}"/>
                </a:ext>
              </a:extLst>
            </p:cNvPr>
            <p:cNvCxnSpPr>
              <a:cxnSpLocks/>
            </p:cNvCxnSpPr>
            <p:nvPr/>
          </p:nvCxnSpPr>
          <p:spPr bwMode="auto">
            <a:xfrm>
              <a:off x="3668357"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668F652-6380-FA2E-A9EA-0CC63FA81FB0}"/>
                </a:ext>
              </a:extLst>
            </p:cNvPr>
            <p:cNvCxnSpPr>
              <a:cxnSpLocks/>
            </p:cNvCxnSpPr>
            <p:nvPr/>
          </p:nvCxnSpPr>
          <p:spPr bwMode="auto">
            <a:xfrm>
              <a:off x="3636084"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46441F8-EF96-A858-14AE-39D70EDBEC46}"/>
                </a:ext>
              </a:extLst>
            </p:cNvPr>
            <p:cNvCxnSpPr>
              <a:cxnSpLocks/>
            </p:cNvCxnSpPr>
            <p:nvPr/>
          </p:nvCxnSpPr>
          <p:spPr bwMode="auto">
            <a:xfrm>
              <a:off x="3726180"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21F30908-614C-8974-820D-6AC695EF193C}"/>
                </a:ext>
              </a:extLst>
            </p:cNvPr>
            <p:cNvCxnSpPr>
              <a:cxnSpLocks/>
            </p:cNvCxnSpPr>
            <p:nvPr/>
          </p:nvCxnSpPr>
          <p:spPr bwMode="auto">
            <a:xfrm>
              <a:off x="3564815" y="2041265"/>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C7FFB8E-608A-2DFC-9DF3-29F122EB4363}"/>
                </a:ext>
              </a:extLst>
            </p:cNvPr>
            <p:cNvCxnSpPr>
              <a:cxnSpLocks/>
            </p:cNvCxnSpPr>
            <p:nvPr/>
          </p:nvCxnSpPr>
          <p:spPr bwMode="auto">
            <a:xfrm>
              <a:off x="3519095"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D97EB46-AD81-59EE-E8BF-01F41C90A9F9}"/>
                </a:ext>
              </a:extLst>
            </p:cNvPr>
            <p:cNvCxnSpPr>
              <a:cxnSpLocks/>
            </p:cNvCxnSpPr>
            <p:nvPr/>
          </p:nvCxnSpPr>
          <p:spPr bwMode="auto">
            <a:xfrm>
              <a:off x="3486822"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1B3443B-CD4B-AD79-C3AD-05B9B3B62BC7}"/>
                </a:ext>
              </a:extLst>
            </p:cNvPr>
            <p:cNvCxnSpPr>
              <a:cxnSpLocks/>
            </p:cNvCxnSpPr>
            <p:nvPr/>
          </p:nvCxnSpPr>
          <p:spPr bwMode="auto">
            <a:xfrm>
              <a:off x="3450515"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30E3DEB-F120-1B4F-EF07-202CCE8C94A6}"/>
                </a:ext>
              </a:extLst>
            </p:cNvPr>
            <p:cNvCxnSpPr>
              <a:cxnSpLocks/>
            </p:cNvCxnSpPr>
            <p:nvPr/>
          </p:nvCxnSpPr>
          <p:spPr bwMode="auto">
            <a:xfrm>
              <a:off x="3342940"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42AAE07-47A0-BDA2-A8BB-FC244E23B0C5}"/>
                </a:ext>
              </a:extLst>
            </p:cNvPr>
            <p:cNvCxnSpPr>
              <a:cxnSpLocks/>
            </p:cNvCxnSpPr>
            <p:nvPr/>
          </p:nvCxnSpPr>
          <p:spPr bwMode="auto">
            <a:xfrm>
              <a:off x="3223261"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C3F2545-3C42-D6EC-D665-353313E35259}"/>
                </a:ext>
              </a:extLst>
            </p:cNvPr>
            <p:cNvCxnSpPr>
              <a:cxnSpLocks/>
            </p:cNvCxnSpPr>
            <p:nvPr/>
          </p:nvCxnSpPr>
          <p:spPr bwMode="auto">
            <a:xfrm>
              <a:off x="3190988"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384002A-C8C8-ADCD-069A-F13806006608}"/>
                </a:ext>
              </a:extLst>
            </p:cNvPr>
            <p:cNvCxnSpPr>
              <a:cxnSpLocks/>
            </p:cNvCxnSpPr>
            <p:nvPr/>
          </p:nvCxnSpPr>
          <p:spPr bwMode="auto">
            <a:xfrm>
              <a:off x="3154680"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966EF22-211F-F16A-5918-E828289A7BB4}"/>
                </a:ext>
              </a:extLst>
            </p:cNvPr>
            <p:cNvCxnSpPr>
              <a:cxnSpLocks/>
            </p:cNvCxnSpPr>
            <p:nvPr/>
          </p:nvCxnSpPr>
          <p:spPr bwMode="auto">
            <a:xfrm>
              <a:off x="2991970"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8C8F464C-922D-2F8B-AF52-82E2DD092791}"/>
                </a:ext>
              </a:extLst>
            </p:cNvPr>
            <p:cNvCxnSpPr>
              <a:cxnSpLocks/>
            </p:cNvCxnSpPr>
            <p:nvPr/>
          </p:nvCxnSpPr>
          <p:spPr bwMode="auto">
            <a:xfrm>
              <a:off x="2965076"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AC03C46E-C42D-5EB0-A26D-F0EB0FC1AF87}"/>
                </a:ext>
              </a:extLst>
            </p:cNvPr>
            <p:cNvCxnSpPr>
              <a:cxnSpLocks/>
            </p:cNvCxnSpPr>
            <p:nvPr/>
          </p:nvCxnSpPr>
          <p:spPr bwMode="auto">
            <a:xfrm>
              <a:off x="2895152" y="2019751"/>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D137CD8-2641-FF77-5462-F49E03769F06}"/>
                </a:ext>
              </a:extLst>
            </p:cNvPr>
            <p:cNvCxnSpPr>
              <a:cxnSpLocks/>
            </p:cNvCxnSpPr>
            <p:nvPr/>
          </p:nvCxnSpPr>
          <p:spPr bwMode="auto">
            <a:xfrm>
              <a:off x="2778162" y="1999580"/>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1BF3D2E-4AF8-2398-3A4E-9F7FCEA72E92}"/>
                </a:ext>
              </a:extLst>
            </p:cNvPr>
            <p:cNvCxnSpPr>
              <a:cxnSpLocks/>
            </p:cNvCxnSpPr>
            <p:nvPr/>
          </p:nvCxnSpPr>
          <p:spPr bwMode="auto">
            <a:xfrm>
              <a:off x="2696135" y="1999580"/>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20D9EB3-4CBF-D883-E182-196A6EBC75BE}"/>
                </a:ext>
              </a:extLst>
            </p:cNvPr>
            <p:cNvCxnSpPr>
              <a:cxnSpLocks/>
            </p:cNvCxnSpPr>
            <p:nvPr/>
          </p:nvCxnSpPr>
          <p:spPr bwMode="auto">
            <a:xfrm>
              <a:off x="2671930" y="1999580"/>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DF8184D3-D638-EAD9-B134-21E207C0F314}"/>
                </a:ext>
              </a:extLst>
            </p:cNvPr>
            <p:cNvCxnSpPr>
              <a:cxnSpLocks/>
            </p:cNvCxnSpPr>
            <p:nvPr/>
          </p:nvCxnSpPr>
          <p:spPr bwMode="auto">
            <a:xfrm>
              <a:off x="2558975" y="1980754"/>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533EAFE-DD45-9FDD-23CC-DD0D0D8B2E30}"/>
                </a:ext>
              </a:extLst>
            </p:cNvPr>
            <p:cNvCxnSpPr>
              <a:cxnSpLocks/>
            </p:cNvCxnSpPr>
            <p:nvPr/>
          </p:nvCxnSpPr>
          <p:spPr bwMode="auto">
            <a:xfrm>
              <a:off x="2327686" y="1933689"/>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0F16941-0809-B3C5-EEA7-9AC1C5B8F011}"/>
                </a:ext>
              </a:extLst>
            </p:cNvPr>
            <p:cNvCxnSpPr>
              <a:cxnSpLocks/>
            </p:cNvCxnSpPr>
            <p:nvPr/>
          </p:nvCxnSpPr>
          <p:spPr bwMode="auto">
            <a:xfrm>
              <a:off x="2299447" y="1933689"/>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E946096-8454-E3C0-8604-B60BE5DC4F49}"/>
                </a:ext>
              </a:extLst>
            </p:cNvPr>
            <p:cNvCxnSpPr>
              <a:cxnSpLocks/>
            </p:cNvCxnSpPr>
            <p:nvPr/>
          </p:nvCxnSpPr>
          <p:spPr bwMode="auto">
            <a:xfrm>
              <a:off x="2169010" y="1908140"/>
              <a:ext cx="0" cy="104887"/>
            </a:xfrm>
            <a:prstGeom prst="line">
              <a:avLst/>
            </a:prstGeom>
            <a:noFill/>
            <a:ln w="1905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01BA191-581E-E27E-7164-A9088220E7F4}"/>
                </a:ext>
              </a:extLst>
            </p:cNvPr>
            <p:cNvCxnSpPr>
              <a:cxnSpLocks/>
            </p:cNvCxnSpPr>
            <p:nvPr/>
          </p:nvCxnSpPr>
          <p:spPr bwMode="auto">
            <a:xfrm>
              <a:off x="1803250" y="1842249"/>
              <a:ext cx="0" cy="104887"/>
            </a:xfrm>
            <a:prstGeom prst="line">
              <a:avLst/>
            </a:prstGeom>
            <a:noFill/>
            <a:ln w="19050" cap="flat" cmpd="sng" algn="ctr">
              <a:solidFill>
                <a:schemeClr val="accent1"/>
              </a:solidFill>
              <a:prstDash val="solid"/>
              <a:round/>
              <a:headEnd type="none" w="med" len="med"/>
              <a:tailEnd type="none" w="med" len="med"/>
            </a:ln>
            <a:effectLst/>
          </p:spPr>
        </p:cxnSp>
      </p:grpSp>
      <p:cxnSp>
        <p:nvCxnSpPr>
          <p:cNvPr id="192" name="Straight Connector 191">
            <a:extLst>
              <a:ext uri="{FF2B5EF4-FFF2-40B4-BE49-F238E27FC236}">
                <a16:creationId xmlns:a16="http://schemas.microsoft.com/office/drawing/2014/main" id="{6874491B-DF03-1D3F-3F51-C453DE2E6B09}"/>
              </a:ext>
            </a:extLst>
          </p:cNvPr>
          <p:cNvCxnSpPr/>
          <p:nvPr/>
        </p:nvCxnSpPr>
        <p:spPr bwMode="auto">
          <a:xfrm>
            <a:off x="3436941" y="1838506"/>
            <a:ext cx="0" cy="2685288"/>
          </a:xfrm>
          <a:prstGeom prst="line">
            <a:avLst/>
          </a:prstGeom>
          <a:noFill/>
          <a:ln w="28575" cap="flat" cmpd="sng" algn="ctr">
            <a:solidFill>
              <a:schemeClr val="bg1"/>
            </a:solidFill>
            <a:prstDash val="dash"/>
            <a:round/>
            <a:headEnd type="none" w="med" len="med"/>
            <a:tailEnd type="none" w="med" len="med"/>
          </a:ln>
          <a:effectLst/>
        </p:spPr>
      </p:cxnSp>
      <p:sp>
        <p:nvSpPr>
          <p:cNvPr id="194" name="TextBox 193">
            <a:extLst>
              <a:ext uri="{FF2B5EF4-FFF2-40B4-BE49-F238E27FC236}">
                <a16:creationId xmlns:a16="http://schemas.microsoft.com/office/drawing/2014/main" id="{ADB29A5E-15E8-EE23-6A9F-22C9AD5613F2}"/>
              </a:ext>
            </a:extLst>
          </p:cNvPr>
          <p:cNvSpPr txBox="1"/>
          <p:nvPr/>
        </p:nvSpPr>
        <p:spPr bwMode="auto">
          <a:xfrm>
            <a:off x="234915" y="4966050"/>
            <a:ext cx="1250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No. at </a:t>
            </a:r>
            <a:r>
              <a:rPr lang="en-US" sz="1600" dirty="0">
                <a:solidFill>
                  <a:schemeClr val="bg1"/>
                </a:solidFill>
                <a:latin typeface="Calibri" panose="020F0502020204030204" pitchFamily="34" charset="0"/>
              </a:rPr>
              <a:t>Ri</a:t>
            </a:r>
            <a:r>
              <a:rPr lang="en-US" sz="1600" b="1" dirty="0">
                <a:solidFill>
                  <a:schemeClr val="bg1"/>
                </a:solidFill>
                <a:latin typeface="Calibri" panose="020F0502020204030204" pitchFamily="34" charset="0"/>
              </a:rPr>
              <a:t>sk</a:t>
            </a:r>
          </a:p>
        </p:txBody>
      </p:sp>
      <p:sp>
        <p:nvSpPr>
          <p:cNvPr id="195" name="TextBox 194">
            <a:extLst>
              <a:ext uri="{FF2B5EF4-FFF2-40B4-BE49-F238E27FC236}">
                <a16:creationId xmlns:a16="http://schemas.microsoft.com/office/drawing/2014/main" id="{9CE05E93-73A5-B4BE-73AC-74795C1F0BD5}"/>
              </a:ext>
            </a:extLst>
          </p:cNvPr>
          <p:cNvSpPr txBox="1"/>
          <p:nvPr/>
        </p:nvSpPr>
        <p:spPr bwMode="auto">
          <a:xfrm>
            <a:off x="416785" y="5208544"/>
            <a:ext cx="4943318"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700"/>
              </a:lnSpc>
              <a:spcAft>
                <a:spcPct val="0"/>
              </a:spcAft>
              <a:buClrTx/>
              <a:buFontTx/>
              <a:buNone/>
              <a:tabLst>
                <a:tab pos="542925" algn="l"/>
                <a:tab pos="1263650" algn="l"/>
                <a:tab pos="1285875" algn="l"/>
                <a:tab pos="2025650" algn="l"/>
                <a:tab pos="2819400" algn="l"/>
                <a:tab pos="3571875" algn="l"/>
                <a:tab pos="4349750" algn="l"/>
              </a:tabLst>
            </a:pPr>
            <a:r>
              <a:rPr lang="en-US" sz="1600" b="0" dirty="0">
                <a:solidFill>
                  <a:schemeClr val="bg1"/>
                </a:solidFill>
                <a:latin typeface="Calibri" panose="020F0502020204030204" pitchFamily="34" charset="0"/>
              </a:rPr>
              <a:t>0        140	 138	126	109	86	52</a:t>
            </a:r>
          </a:p>
          <a:p>
            <a:pPr algn="l">
              <a:lnSpc>
                <a:spcPts val="1700"/>
              </a:lnSpc>
              <a:spcAft>
                <a:spcPct val="0"/>
              </a:spcAft>
              <a:buClrTx/>
              <a:buFontTx/>
              <a:buNone/>
              <a:tabLst>
                <a:tab pos="588963" algn="l"/>
                <a:tab pos="1355725" algn="l"/>
                <a:tab pos="2101850" algn="l"/>
                <a:tab pos="2871788" algn="l"/>
                <a:tab pos="3589338" algn="l"/>
                <a:tab pos="4362450" algn="l"/>
              </a:tabLst>
            </a:pPr>
            <a:r>
              <a:rPr lang="en-US" sz="1600" b="0" dirty="0">
                <a:solidFill>
                  <a:schemeClr val="bg1"/>
                </a:solidFill>
                <a:latin typeface="Calibri" panose="020F0502020204030204" pitchFamily="34" charset="0"/>
              </a:rPr>
              <a:t>I           50	44	42	35	26	15</a:t>
            </a:r>
          </a:p>
          <a:p>
            <a:pPr algn="l">
              <a:lnSpc>
                <a:spcPts val="1700"/>
              </a:lnSpc>
              <a:spcAft>
                <a:spcPct val="0"/>
              </a:spcAft>
              <a:buClrTx/>
              <a:buFontTx/>
              <a:buNone/>
              <a:tabLst>
                <a:tab pos="593725" algn="l"/>
                <a:tab pos="1343025" algn="l"/>
                <a:tab pos="2097088" algn="l"/>
                <a:tab pos="2859088" algn="l"/>
                <a:tab pos="3622675" algn="l"/>
                <a:tab pos="4371975" algn="l"/>
              </a:tabLst>
            </a:pPr>
            <a:r>
              <a:rPr lang="en-US" sz="1600" b="0" dirty="0">
                <a:solidFill>
                  <a:schemeClr val="bg1"/>
                </a:solidFill>
                <a:latin typeface="Calibri" panose="020F0502020204030204" pitchFamily="34" charset="0"/>
              </a:rPr>
              <a:t>II          93	85	68	54           36	24</a:t>
            </a:r>
          </a:p>
          <a:p>
            <a:pPr algn="l">
              <a:lnSpc>
                <a:spcPts val="1700"/>
              </a:lnSpc>
              <a:spcAft>
                <a:spcPct val="0"/>
              </a:spcAft>
              <a:buClrTx/>
              <a:buFontTx/>
              <a:buNone/>
              <a:tabLst>
                <a:tab pos="611188" algn="l"/>
                <a:tab pos="627063" algn="l"/>
                <a:tab pos="1368425" algn="l"/>
                <a:tab pos="2114550" algn="l"/>
                <a:tab pos="2851150" algn="l"/>
                <a:tab pos="3652838" algn="l"/>
                <a:tab pos="4422775" algn="l"/>
              </a:tabLst>
            </a:pPr>
            <a:r>
              <a:rPr lang="en-US" sz="1600" b="0" dirty="0">
                <a:solidFill>
                  <a:schemeClr val="bg1"/>
                </a:solidFill>
                <a:latin typeface="Calibri" panose="020F0502020204030204" pitchFamily="34" charset="0"/>
              </a:rPr>
              <a:t>III         36             28            15	13	8	6</a:t>
            </a:r>
          </a:p>
        </p:txBody>
      </p:sp>
      <p:grpSp>
        <p:nvGrpSpPr>
          <p:cNvPr id="207" name="Group 206">
            <a:extLst>
              <a:ext uri="{FF2B5EF4-FFF2-40B4-BE49-F238E27FC236}">
                <a16:creationId xmlns:a16="http://schemas.microsoft.com/office/drawing/2014/main" id="{5ABA101F-7DFC-7897-767F-6CFA8FAC0276}"/>
              </a:ext>
            </a:extLst>
          </p:cNvPr>
          <p:cNvGrpSpPr/>
          <p:nvPr/>
        </p:nvGrpSpPr>
        <p:grpSpPr>
          <a:xfrm>
            <a:off x="7744350" y="2537792"/>
            <a:ext cx="45719" cy="2727739"/>
            <a:chOff x="7419008" y="2537792"/>
            <a:chExt cx="371061" cy="2727739"/>
          </a:xfrm>
        </p:grpSpPr>
        <p:cxnSp>
          <p:nvCxnSpPr>
            <p:cNvPr id="199" name="Straight Connector 198">
              <a:extLst>
                <a:ext uri="{FF2B5EF4-FFF2-40B4-BE49-F238E27FC236}">
                  <a16:creationId xmlns:a16="http://schemas.microsoft.com/office/drawing/2014/main" id="{5DEBACBC-1800-CE05-6C51-9BB65C7B6B02}"/>
                </a:ext>
              </a:extLst>
            </p:cNvPr>
            <p:cNvCxnSpPr/>
            <p:nvPr/>
          </p:nvCxnSpPr>
          <p:spPr bwMode="auto">
            <a:xfrm>
              <a:off x="7419008" y="5265531"/>
              <a:ext cx="371061"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0C5AD64-6355-9A91-1191-ED556A104673}"/>
                </a:ext>
              </a:extLst>
            </p:cNvPr>
            <p:cNvCxnSpPr/>
            <p:nvPr/>
          </p:nvCxnSpPr>
          <p:spPr bwMode="auto">
            <a:xfrm>
              <a:off x="7419008" y="4719984"/>
              <a:ext cx="371061"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ECC6B8E-8BA1-2BB9-9B7C-4843D397E03D}"/>
                </a:ext>
              </a:extLst>
            </p:cNvPr>
            <p:cNvCxnSpPr/>
            <p:nvPr/>
          </p:nvCxnSpPr>
          <p:spPr bwMode="auto">
            <a:xfrm>
              <a:off x="7419008" y="4174436"/>
              <a:ext cx="371061"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0BC1857-998C-0132-7D22-2BE8CB5B0E56}"/>
                </a:ext>
              </a:extLst>
            </p:cNvPr>
            <p:cNvCxnSpPr/>
            <p:nvPr/>
          </p:nvCxnSpPr>
          <p:spPr bwMode="auto">
            <a:xfrm>
              <a:off x="7419008" y="3628888"/>
              <a:ext cx="371061"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30C0D04-86E1-9648-FFE0-30FD7DCA1430}"/>
                </a:ext>
              </a:extLst>
            </p:cNvPr>
            <p:cNvCxnSpPr/>
            <p:nvPr/>
          </p:nvCxnSpPr>
          <p:spPr bwMode="auto">
            <a:xfrm>
              <a:off x="7419008" y="3083340"/>
              <a:ext cx="371061"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FCCBCF7-6AAE-2D9E-4AB3-9763EEB4B9E5}"/>
                </a:ext>
              </a:extLst>
            </p:cNvPr>
            <p:cNvCxnSpPr/>
            <p:nvPr/>
          </p:nvCxnSpPr>
          <p:spPr bwMode="auto">
            <a:xfrm>
              <a:off x="7419008" y="2537792"/>
              <a:ext cx="371061" cy="0"/>
            </a:xfrm>
            <a:prstGeom prst="line">
              <a:avLst/>
            </a:prstGeom>
            <a:noFill/>
            <a:ln w="28575" cap="flat" cmpd="sng" algn="ctr">
              <a:solidFill>
                <a:schemeClr val="bg1"/>
              </a:solidFill>
              <a:prstDash val="solid"/>
              <a:round/>
              <a:headEnd type="none" w="med" len="med"/>
              <a:tailEnd type="none" w="med" len="med"/>
            </a:ln>
            <a:effectLst/>
          </p:spPr>
        </p:cxnSp>
      </p:grpSp>
      <p:sp>
        <p:nvSpPr>
          <p:cNvPr id="208" name="TextBox 207">
            <a:extLst>
              <a:ext uri="{FF2B5EF4-FFF2-40B4-BE49-F238E27FC236}">
                <a16:creationId xmlns:a16="http://schemas.microsoft.com/office/drawing/2014/main" id="{309713DD-6AFC-0B76-84B7-74E307B92CA8}"/>
              </a:ext>
            </a:extLst>
          </p:cNvPr>
          <p:cNvSpPr txBox="1"/>
          <p:nvPr/>
        </p:nvSpPr>
        <p:spPr bwMode="auto">
          <a:xfrm>
            <a:off x="7374835" y="2374347"/>
            <a:ext cx="4770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9" name="TextBox 208">
            <a:extLst>
              <a:ext uri="{FF2B5EF4-FFF2-40B4-BE49-F238E27FC236}">
                <a16:creationId xmlns:a16="http://schemas.microsoft.com/office/drawing/2014/main" id="{0BD525BA-F34F-44A9-8C7A-DA4725DCF121}"/>
              </a:ext>
            </a:extLst>
          </p:cNvPr>
          <p:cNvSpPr txBox="1"/>
          <p:nvPr/>
        </p:nvSpPr>
        <p:spPr bwMode="auto">
          <a:xfrm>
            <a:off x="7454349" y="2926522"/>
            <a:ext cx="36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10" name="TextBox 209">
            <a:extLst>
              <a:ext uri="{FF2B5EF4-FFF2-40B4-BE49-F238E27FC236}">
                <a16:creationId xmlns:a16="http://schemas.microsoft.com/office/drawing/2014/main" id="{2F1CD108-7400-2F63-E794-42B66A5181CB}"/>
              </a:ext>
            </a:extLst>
          </p:cNvPr>
          <p:cNvSpPr txBox="1"/>
          <p:nvPr/>
        </p:nvSpPr>
        <p:spPr bwMode="auto">
          <a:xfrm>
            <a:off x="7454349" y="3463235"/>
            <a:ext cx="36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11" name="TextBox 210">
            <a:extLst>
              <a:ext uri="{FF2B5EF4-FFF2-40B4-BE49-F238E27FC236}">
                <a16:creationId xmlns:a16="http://schemas.microsoft.com/office/drawing/2014/main" id="{2DA63DF9-9DBA-FBB2-D225-80F8C48AD5ED}"/>
              </a:ext>
            </a:extLst>
          </p:cNvPr>
          <p:cNvSpPr txBox="1"/>
          <p:nvPr/>
        </p:nvSpPr>
        <p:spPr bwMode="auto">
          <a:xfrm>
            <a:off x="7454349" y="4013201"/>
            <a:ext cx="36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12" name="TextBox 211">
            <a:extLst>
              <a:ext uri="{FF2B5EF4-FFF2-40B4-BE49-F238E27FC236}">
                <a16:creationId xmlns:a16="http://schemas.microsoft.com/office/drawing/2014/main" id="{B0B70923-1460-B7BA-33E1-D7A18FC5351A}"/>
              </a:ext>
            </a:extLst>
          </p:cNvPr>
          <p:cNvSpPr txBox="1"/>
          <p:nvPr/>
        </p:nvSpPr>
        <p:spPr bwMode="auto">
          <a:xfrm>
            <a:off x="7454349" y="4572001"/>
            <a:ext cx="36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0</a:t>
            </a:r>
          </a:p>
        </p:txBody>
      </p:sp>
      <p:sp>
        <p:nvSpPr>
          <p:cNvPr id="213" name="TextBox 212">
            <a:extLst>
              <a:ext uri="{FF2B5EF4-FFF2-40B4-BE49-F238E27FC236}">
                <a16:creationId xmlns:a16="http://schemas.microsoft.com/office/drawing/2014/main" id="{2B205620-A13B-8BC8-BE25-1F315219809B}"/>
              </a:ext>
            </a:extLst>
          </p:cNvPr>
          <p:cNvSpPr txBox="1"/>
          <p:nvPr/>
        </p:nvSpPr>
        <p:spPr bwMode="auto">
          <a:xfrm>
            <a:off x="7544905" y="5113132"/>
            <a:ext cx="36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14" name="Rectangle 213">
            <a:extLst>
              <a:ext uri="{FF2B5EF4-FFF2-40B4-BE49-F238E27FC236}">
                <a16:creationId xmlns:a16="http://schemas.microsoft.com/office/drawing/2014/main" id="{99B6AFCF-97E4-A046-C9EE-BE94D060ABBD}"/>
              </a:ext>
            </a:extLst>
          </p:cNvPr>
          <p:cNvSpPr/>
          <p:nvPr/>
        </p:nvSpPr>
        <p:spPr bwMode="auto">
          <a:xfrm>
            <a:off x="7880626" y="3483113"/>
            <a:ext cx="724452" cy="17802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DCB9AB09-D229-B63E-7918-36F7110392D4}"/>
              </a:ext>
            </a:extLst>
          </p:cNvPr>
          <p:cNvSpPr/>
          <p:nvPr/>
        </p:nvSpPr>
        <p:spPr bwMode="auto">
          <a:xfrm>
            <a:off x="7880626" y="3246707"/>
            <a:ext cx="724452" cy="2399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7A48070F-BAC4-CD96-5CDD-3FD7DAB56D77}"/>
              </a:ext>
            </a:extLst>
          </p:cNvPr>
          <p:cNvSpPr/>
          <p:nvPr/>
        </p:nvSpPr>
        <p:spPr bwMode="auto">
          <a:xfrm>
            <a:off x="8604712" y="3831559"/>
            <a:ext cx="724452" cy="14318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82C2AF61-4E99-EB87-AC26-2E44C7027A1C}"/>
              </a:ext>
            </a:extLst>
          </p:cNvPr>
          <p:cNvSpPr/>
          <p:nvPr/>
        </p:nvSpPr>
        <p:spPr bwMode="auto">
          <a:xfrm>
            <a:off x="8604712" y="3529733"/>
            <a:ext cx="724452" cy="30033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BEE53A65-2DAA-7864-4B85-880E6115620E}"/>
              </a:ext>
            </a:extLst>
          </p:cNvPr>
          <p:cNvSpPr/>
          <p:nvPr/>
        </p:nvSpPr>
        <p:spPr bwMode="auto">
          <a:xfrm>
            <a:off x="10233950" y="4835267"/>
            <a:ext cx="724452" cy="428110"/>
          </a:xfrm>
          <a:prstGeom prst="rect">
            <a:avLst/>
          </a:prstGeom>
          <a:pattFill prst="pct90">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6F720653-C853-89CF-B026-6831BC048D8F}"/>
              </a:ext>
            </a:extLst>
          </p:cNvPr>
          <p:cNvSpPr/>
          <p:nvPr/>
        </p:nvSpPr>
        <p:spPr bwMode="auto">
          <a:xfrm>
            <a:off x="10233950" y="4704639"/>
            <a:ext cx="724452" cy="140514"/>
          </a:xfrm>
          <a:prstGeom prst="rect">
            <a:avLst/>
          </a:prstGeom>
          <a:pattFill prst="pct90">
            <a:fgClr>
              <a:schemeClr val="accent2"/>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36690913-E437-51C8-1F49-C6836F80D72D}"/>
              </a:ext>
            </a:extLst>
          </p:cNvPr>
          <p:cNvSpPr/>
          <p:nvPr/>
        </p:nvSpPr>
        <p:spPr bwMode="auto">
          <a:xfrm>
            <a:off x="10961451" y="4676503"/>
            <a:ext cx="724452" cy="586874"/>
          </a:xfrm>
          <a:prstGeom prst="rect">
            <a:avLst/>
          </a:prstGeom>
          <a:pattFill prst="pct90">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7DFD1AE1-FD80-5ACD-693D-E485F78C1303}"/>
              </a:ext>
            </a:extLst>
          </p:cNvPr>
          <p:cNvSpPr/>
          <p:nvPr/>
        </p:nvSpPr>
        <p:spPr bwMode="auto">
          <a:xfrm>
            <a:off x="10961451" y="4439361"/>
            <a:ext cx="724452" cy="241161"/>
          </a:xfrm>
          <a:prstGeom prst="rect">
            <a:avLst/>
          </a:prstGeom>
          <a:pattFill prst="pct90">
            <a:fgClr>
              <a:schemeClr val="accent3">
                <a:lumMod val="60000"/>
                <a:lumOff val="40000"/>
              </a:schemeClr>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Freeform: Shape 196">
            <a:extLst>
              <a:ext uri="{FF2B5EF4-FFF2-40B4-BE49-F238E27FC236}">
                <a16:creationId xmlns:a16="http://schemas.microsoft.com/office/drawing/2014/main" id="{C05A24D5-76A3-7017-05B0-0D7F54CBC9B9}"/>
              </a:ext>
            </a:extLst>
          </p:cNvPr>
          <p:cNvSpPr/>
          <p:nvPr/>
        </p:nvSpPr>
        <p:spPr bwMode="auto">
          <a:xfrm>
            <a:off x="7792278" y="2531165"/>
            <a:ext cx="3964609" cy="2734365"/>
          </a:xfrm>
          <a:custGeom>
            <a:avLst/>
            <a:gdLst>
              <a:gd name="connsiteX0" fmla="*/ 0 w 3964609"/>
              <a:gd name="connsiteY0" fmla="*/ 0 h 2734365"/>
              <a:gd name="connsiteX1" fmla="*/ 0 w 3964609"/>
              <a:gd name="connsiteY1" fmla="*/ 2734365 h 2734365"/>
              <a:gd name="connsiteX2" fmla="*/ 3964609 w 3964609"/>
              <a:gd name="connsiteY2" fmla="*/ 2734365 h 2734365"/>
            </a:gdLst>
            <a:ahLst/>
            <a:cxnLst>
              <a:cxn ang="0">
                <a:pos x="connsiteX0" y="connsiteY0"/>
              </a:cxn>
              <a:cxn ang="0">
                <a:pos x="connsiteX1" y="connsiteY1"/>
              </a:cxn>
              <a:cxn ang="0">
                <a:pos x="connsiteX2" y="connsiteY2"/>
              </a:cxn>
            </a:cxnLst>
            <a:rect l="l" t="t" r="r" b="b"/>
            <a:pathLst>
              <a:path w="3964609" h="2734365">
                <a:moveTo>
                  <a:pt x="0" y="0"/>
                </a:moveTo>
                <a:lnTo>
                  <a:pt x="0" y="2734365"/>
                </a:lnTo>
                <a:lnTo>
                  <a:pt x="3964609" y="2734365"/>
                </a:lnTo>
              </a:path>
            </a:pathLst>
          </a:custGeom>
          <a:noFill/>
          <a:ln w="28575">
            <a:solidFill>
              <a:schemeClr val="bg1"/>
            </a:solidFill>
            <a:miter lim="800000"/>
            <a:headEnd/>
            <a:tailEnd/>
          </a:ln>
        </p:spPr>
        <p:txBody>
          <a:bodyPr rtlCol="0" anchor="ctr"/>
          <a:lstStyle/>
          <a:p>
            <a:pPr algn="ctr"/>
            <a:endParaRPr lang="en-US"/>
          </a:p>
        </p:txBody>
      </p:sp>
      <p:sp>
        <p:nvSpPr>
          <p:cNvPr id="226" name="TextBox 225">
            <a:extLst>
              <a:ext uri="{FF2B5EF4-FFF2-40B4-BE49-F238E27FC236}">
                <a16:creationId xmlns:a16="http://schemas.microsoft.com/office/drawing/2014/main" id="{ECFE4347-9143-B1A5-7E96-F3423E7F9583}"/>
              </a:ext>
            </a:extLst>
          </p:cNvPr>
          <p:cNvSpPr txBox="1"/>
          <p:nvPr/>
        </p:nvSpPr>
        <p:spPr bwMode="auto">
          <a:xfrm>
            <a:off x="7978391" y="3201405"/>
            <a:ext cx="5908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8.5%</a:t>
            </a:r>
          </a:p>
        </p:txBody>
      </p:sp>
      <p:sp>
        <p:nvSpPr>
          <p:cNvPr id="227" name="TextBox 226">
            <a:extLst>
              <a:ext uri="{FF2B5EF4-FFF2-40B4-BE49-F238E27FC236}">
                <a16:creationId xmlns:a16="http://schemas.microsoft.com/office/drawing/2014/main" id="{866CD7F0-8DE3-A00A-30D0-D6546B77E944}"/>
              </a:ext>
            </a:extLst>
          </p:cNvPr>
          <p:cNvSpPr txBox="1"/>
          <p:nvPr/>
        </p:nvSpPr>
        <p:spPr bwMode="auto">
          <a:xfrm>
            <a:off x="7920111" y="4226337"/>
            <a:ext cx="657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65.6%</a:t>
            </a:r>
          </a:p>
        </p:txBody>
      </p:sp>
      <p:sp>
        <p:nvSpPr>
          <p:cNvPr id="228" name="TextBox 227">
            <a:extLst>
              <a:ext uri="{FF2B5EF4-FFF2-40B4-BE49-F238E27FC236}">
                <a16:creationId xmlns:a16="http://schemas.microsoft.com/office/drawing/2014/main" id="{2FA3CEB2-6695-9A59-E04A-DB10BB0BE5D8}"/>
              </a:ext>
            </a:extLst>
          </p:cNvPr>
          <p:cNvSpPr txBox="1"/>
          <p:nvPr/>
        </p:nvSpPr>
        <p:spPr bwMode="auto">
          <a:xfrm>
            <a:off x="8673737" y="4415246"/>
            <a:ext cx="657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52.7%</a:t>
            </a:r>
          </a:p>
        </p:txBody>
      </p:sp>
      <p:sp>
        <p:nvSpPr>
          <p:cNvPr id="229" name="TextBox 228">
            <a:extLst>
              <a:ext uri="{FF2B5EF4-FFF2-40B4-BE49-F238E27FC236}">
                <a16:creationId xmlns:a16="http://schemas.microsoft.com/office/drawing/2014/main" id="{F3BFEEF9-D766-B83D-240E-9AF22576CFE8}"/>
              </a:ext>
            </a:extLst>
          </p:cNvPr>
          <p:cNvSpPr txBox="1"/>
          <p:nvPr/>
        </p:nvSpPr>
        <p:spPr bwMode="auto">
          <a:xfrm>
            <a:off x="8673737" y="3520943"/>
            <a:ext cx="657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10.9%</a:t>
            </a:r>
          </a:p>
        </p:txBody>
      </p:sp>
      <p:sp>
        <p:nvSpPr>
          <p:cNvPr id="230" name="TextBox 229">
            <a:extLst>
              <a:ext uri="{FF2B5EF4-FFF2-40B4-BE49-F238E27FC236}">
                <a16:creationId xmlns:a16="http://schemas.microsoft.com/office/drawing/2014/main" id="{E90CDBCB-30A3-7CCA-5697-F064A36FB3D6}"/>
              </a:ext>
            </a:extLst>
          </p:cNvPr>
          <p:cNvSpPr txBox="1"/>
          <p:nvPr/>
        </p:nvSpPr>
        <p:spPr bwMode="auto">
          <a:xfrm>
            <a:off x="10301570" y="4923693"/>
            <a:ext cx="657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16.2%</a:t>
            </a:r>
          </a:p>
        </p:txBody>
      </p:sp>
      <p:sp>
        <p:nvSpPr>
          <p:cNvPr id="231" name="TextBox 230">
            <a:extLst>
              <a:ext uri="{FF2B5EF4-FFF2-40B4-BE49-F238E27FC236}">
                <a16:creationId xmlns:a16="http://schemas.microsoft.com/office/drawing/2014/main" id="{76E46AE6-604B-CF3B-4FFD-E26CC149C807}"/>
              </a:ext>
            </a:extLst>
          </p:cNvPr>
          <p:cNvSpPr txBox="1"/>
          <p:nvPr/>
        </p:nvSpPr>
        <p:spPr bwMode="auto">
          <a:xfrm>
            <a:off x="10339754" y="4626262"/>
            <a:ext cx="657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4.5%</a:t>
            </a:r>
          </a:p>
        </p:txBody>
      </p:sp>
      <p:sp>
        <p:nvSpPr>
          <p:cNvPr id="232" name="TextBox 231">
            <a:extLst>
              <a:ext uri="{FF2B5EF4-FFF2-40B4-BE49-F238E27FC236}">
                <a16:creationId xmlns:a16="http://schemas.microsoft.com/office/drawing/2014/main" id="{507A52FF-F081-5ABC-4DEB-DC74E2A931BF}"/>
              </a:ext>
            </a:extLst>
          </p:cNvPr>
          <p:cNvSpPr txBox="1"/>
          <p:nvPr/>
        </p:nvSpPr>
        <p:spPr bwMode="auto">
          <a:xfrm>
            <a:off x="11031080" y="4805122"/>
            <a:ext cx="657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21.9%</a:t>
            </a:r>
          </a:p>
        </p:txBody>
      </p:sp>
      <p:sp>
        <p:nvSpPr>
          <p:cNvPr id="233" name="TextBox 232">
            <a:extLst>
              <a:ext uri="{FF2B5EF4-FFF2-40B4-BE49-F238E27FC236}">
                <a16:creationId xmlns:a16="http://schemas.microsoft.com/office/drawing/2014/main" id="{02E41EB2-5CC4-4F63-01E7-1F37A8536C9E}"/>
              </a:ext>
            </a:extLst>
          </p:cNvPr>
          <p:cNvSpPr txBox="1"/>
          <p:nvPr/>
        </p:nvSpPr>
        <p:spPr bwMode="auto">
          <a:xfrm>
            <a:off x="11057206" y="4403188"/>
            <a:ext cx="657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latin typeface="Calibri" panose="020F0502020204030204" pitchFamily="34" charset="0"/>
              </a:rPr>
              <a:t>8.5%</a:t>
            </a:r>
          </a:p>
        </p:txBody>
      </p:sp>
      <p:sp>
        <p:nvSpPr>
          <p:cNvPr id="234" name="Rectangle 233">
            <a:extLst>
              <a:ext uri="{FF2B5EF4-FFF2-40B4-BE49-F238E27FC236}">
                <a16:creationId xmlns:a16="http://schemas.microsoft.com/office/drawing/2014/main" id="{4A489974-48EE-BAD3-939F-D51DC04E153F}"/>
              </a:ext>
            </a:extLst>
          </p:cNvPr>
          <p:cNvSpPr/>
          <p:nvPr/>
        </p:nvSpPr>
        <p:spPr bwMode="auto">
          <a:xfrm>
            <a:off x="10949392" y="2858105"/>
            <a:ext cx="127911" cy="1463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5CF4B8A7-9D7B-FA4E-958A-E8B14CBB1A8B}"/>
              </a:ext>
            </a:extLst>
          </p:cNvPr>
          <p:cNvSpPr/>
          <p:nvPr/>
        </p:nvSpPr>
        <p:spPr bwMode="auto">
          <a:xfrm>
            <a:off x="11158398" y="2858105"/>
            <a:ext cx="127911" cy="14635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424BBFBC-73E6-2F02-E79A-6C049DEC649A}"/>
              </a:ext>
            </a:extLst>
          </p:cNvPr>
          <p:cNvSpPr/>
          <p:nvPr/>
        </p:nvSpPr>
        <p:spPr bwMode="auto">
          <a:xfrm>
            <a:off x="11357355" y="2858105"/>
            <a:ext cx="127911" cy="146352"/>
          </a:xfrm>
          <a:prstGeom prst="rect">
            <a:avLst/>
          </a:prstGeom>
          <a:pattFill prst="pct90">
            <a:fgClr>
              <a:schemeClr val="accent1"/>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288D4064-DE4B-E373-771B-1D86AED7ABC7}"/>
              </a:ext>
            </a:extLst>
          </p:cNvPr>
          <p:cNvSpPr/>
          <p:nvPr/>
        </p:nvSpPr>
        <p:spPr bwMode="auto">
          <a:xfrm>
            <a:off x="11566361" y="2858105"/>
            <a:ext cx="127911" cy="146352"/>
          </a:xfrm>
          <a:prstGeom prst="rect">
            <a:avLst/>
          </a:prstGeom>
          <a:pattFill prst="pct90">
            <a:fgClr>
              <a:schemeClr val="accent2"/>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BE34937C-23E5-3176-639F-A21F6C81D1A8}"/>
              </a:ext>
            </a:extLst>
          </p:cNvPr>
          <p:cNvSpPr/>
          <p:nvPr/>
        </p:nvSpPr>
        <p:spPr bwMode="auto">
          <a:xfrm>
            <a:off x="10949392" y="3063093"/>
            <a:ext cx="127911" cy="146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0AD2A04F-508C-35DB-E0DB-74C2B0736D29}"/>
              </a:ext>
            </a:extLst>
          </p:cNvPr>
          <p:cNvSpPr/>
          <p:nvPr/>
        </p:nvSpPr>
        <p:spPr bwMode="auto">
          <a:xfrm>
            <a:off x="11158398" y="3063093"/>
            <a:ext cx="127911" cy="146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EEE4F84A-12F7-4DE7-DEDA-B140D0D98CC5}"/>
              </a:ext>
            </a:extLst>
          </p:cNvPr>
          <p:cNvSpPr/>
          <p:nvPr/>
        </p:nvSpPr>
        <p:spPr bwMode="auto">
          <a:xfrm>
            <a:off x="11357355" y="3063093"/>
            <a:ext cx="127911" cy="146352"/>
          </a:xfrm>
          <a:prstGeom prst="rect">
            <a:avLst/>
          </a:prstGeom>
          <a:pattFill prst="pct90">
            <a:fgClr>
              <a:schemeClr val="accent3"/>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C3DDC196-9FDA-8A03-1E90-265D5F7F777E}"/>
              </a:ext>
            </a:extLst>
          </p:cNvPr>
          <p:cNvSpPr/>
          <p:nvPr/>
        </p:nvSpPr>
        <p:spPr bwMode="auto">
          <a:xfrm>
            <a:off x="11566361" y="3063093"/>
            <a:ext cx="127911" cy="146352"/>
          </a:xfrm>
          <a:prstGeom prst="rect">
            <a:avLst/>
          </a:prstGeom>
          <a:pattFill prst="pct90">
            <a:fgClr>
              <a:schemeClr val="accent3">
                <a:lumMod val="60000"/>
                <a:lumOff val="40000"/>
              </a:schemeClr>
            </a:fgClr>
            <a:bgClr>
              <a:schemeClr val="tx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TextBox 241">
            <a:extLst>
              <a:ext uri="{FF2B5EF4-FFF2-40B4-BE49-F238E27FC236}">
                <a16:creationId xmlns:a16="http://schemas.microsoft.com/office/drawing/2014/main" id="{6A078A6A-6A92-5E85-9ADF-C63FBC0F8D43}"/>
              </a:ext>
            </a:extLst>
          </p:cNvPr>
          <p:cNvSpPr txBox="1"/>
          <p:nvPr/>
        </p:nvSpPr>
        <p:spPr bwMode="auto">
          <a:xfrm>
            <a:off x="11085341" y="2379450"/>
            <a:ext cx="6330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RCB</a:t>
            </a:r>
          </a:p>
        </p:txBody>
      </p:sp>
      <p:sp>
        <p:nvSpPr>
          <p:cNvPr id="243" name="TextBox 242">
            <a:extLst>
              <a:ext uri="{FF2B5EF4-FFF2-40B4-BE49-F238E27FC236}">
                <a16:creationId xmlns:a16="http://schemas.microsoft.com/office/drawing/2014/main" id="{733E8163-77C2-6ED8-81EF-18BCD227AD5F}"/>
              </a:ext>
            </a:extLst>
          </p:cNvPr>
          <p:cNvSpPr txBox="1"/>
          <p:nvPr/>
        </p:nvSpPr>
        <p:spPr bwMode="auto">
          <a:xfrm>
            <a:off x="11099410" y="2602523"/>
            <a:ext cx="2250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a:t>
            </a:r>
          </a:p>
        </p:txBody>
      </p:sp>
      <p:sp>
        <p:nvSpPr>
          <p:cNvPr id="244" name="TextBox 243">
            <a:extLst>
              <a:ext uri="{FF2B5EF4-FFF2-40B4-BE49-F238E27FC236}">
                <a16:creationId xmlns:a16="http://schemas.microsoft.com/office/drawing/2014/main" id="{B58D2102-1FC3-EE19-F888-ACF3B97A09A5}"/>
              </a:ext>
            </a:extLst>
          </p:cNvPr>
          <p:cNvSpPr txBox="1"/>
          <p:nvPr/>
        </p:nvSpPr>
        <p:spPr bwMode="auto">
          <a:xfrm>
            <a:off x="11280281" y="2602523"/>
            <a:ext cx="287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II</a:t>
            </a:r>
          </a:p>
        </p:txBody>
      </p:sp>
      <p:sp>
        <p:nvSpPr>
          <p:cNvPr id="245" name="TextBox 244">
            <a:extLst>
              <a:ext uri="{FF2B5EF4-FFF2-40B4-BE49-F238E27FC236}">
                <a16:creationId xmlns:a16="http://schemas.microsoft.com/office/drawing/2014/main" id="{C466A00B-5585-AE92-338B-9D71F176B85E}"/>
              </a:ext>
            </a:extLst>
          </p:cNvPr>
          <p:cNvSpPr txBox="1"/>
          <p:nvPr/>
        </p:nvSpPr>
        <p:spPr bwMode="auto">
          <a:xfrm>
            <a:off x="11457131" y="2602523"/>
            <a:ext cx="3436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III</a:t>
            </a:r>
          </a:p>
        </p:txBody>
      </p:sp>
      <p:sp>
        <p:nvSpPr>
          <p:cNvPr id="246" name="TextBox 245">
            <a:extLst>
              <a:ext uri="{FF2B5EF4-FFF2-40B4-BE49-F238E27FC236}">
                <a16:creationId xmlns:a16="http://schemas.microsoft.com/office/drawing/2014/main" id="{C8AE21D9-B5AB-E935-56DB-DBB43BDC676E}"/>
              </a:ext>
            </a:extLst>
          </p:cNvPr>
          <p:cNvSpPr txBox="1"/>
          <p:nvPr/>
        </p:nvSpPr>
        <p:spPr bwMode="auto">
          <a:xfrm>
            <a:off x="9517799" y="2765305"/>
            <a:ext cx="14650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dirty="0" err="1">
                <a:solidFill>
                  <a:schemeClr val="bg1"/>
                </a:solidFill>
                <a:latin typeface="Calibri" panose="020F0502020204030204" pitchFamily="34" charset="0"/>
              </a:rPr>
              <a:t>Pembro</a:t>
            </a:r>
            <a:r>
              <a:rPr lang="en-US" sz="1400" dirty="0">
                <a:solidFill>
                  <a:schemeClr val="bg1"/>
                </a:solidFill>
                <a:latin typeface="Calibri" panose="020F0502020204030204" pitchFamily="34" charset="0"/>
              </a:rPr>
              <a:t> + Chemo</a:t>
            </a:r>
          </a:p>
          <a:p>
            <a:pPr algn="l">
              <a:lnSpc>
                <a:spcPct val="100000"/>
              </a:lnSpc>
              <a:spcAft>
                <a:spcPct val="0"/>
              </a:spcAft>
              <a:buClrTx/>
              <a:buFontTx/>
              <a:buNone/>
            </a:pPr>
            <a:r>
              <a:rPr lang="en-US" sz="1400" dirty="0">
                <a:solidFill>
                  <a:schemeClr val="bg1"/>
                </a:solidFill>
                <a:latin typeface="Calibri" panose="020F0502020204030204" pitchFamily="34" charset="0"/>
              </a:rPr>
              <a:t>Placebo + Chemo</a:t>
            </a:r>
          </a:p>
        </p:txBody>
      </p:sp>
      <p:sp>
        <p:nvSpPr>
          <p:cNvPr id="247" name="TextBox 246">
            <a:extLst>
              <a:ext uri="{FF2B5EF4-FFF2-40B4-BE49-F238E27FC236}">
                <a16:creationId xmlns:a16="http://schemas.microsoft.com/office/drawing/2014/main" id="{0099DDA3-A1EC-A3F0-DB79-49D91F355A30}"/>
              </a:ext>
            </a:extLst>
          </p:cNvPr>
          <p:cNvSpPr txBox="1"/>
          <p:nvPr/>
        </p:nvSpPr>
        <p:spPr bwMode="auto">
          <a:xfrm>
            <a:off x="8186154" y="5302277"/>
            <a:ext cx="835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RCB 0-I</a:t>
            </a:r>
          </a:p>
        </p:txBody>
      </p:sp>
      <p:sp>
        <p:nvSpPr>
          <p:cNvPr id="248" name="TextBox 247">
            <a:extLst>
              <a:ext uri="{FF2B5EF4-FFF2-40B4-BE49-F238E27FC236}">
                <a16:creationId xmlns:a16="http://schemas.microsoft.com/office/drawing/2014/main" id="{FA39B10E-88E3-0D48-D37C-F835CE598390}"/>
              </a:ext>
            </a:extLst>
          </p:cNvPr>
          <p:cNvSpPr txBox="1"/>
          <p:nvPr/>
        </p:nvSpPr>
        <p:spPr bwMode="auto">
          <a:xfrm>
            <a:off x="10554905" y="5302277"/>
            <a:ext cx="835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RCB II-III</a:t>
            </a:r>
          </a:p>
        </p:txBody>
      </p:sp>
    </p:spTree>
    <p:extLst>
      <p:ext uri="{BB962C8B-B14F-4D97-AF65-F5344CB8AC3E}">
        <p14:creationId xmlns:p14="http://schemas.microsoft.com/office/powerpoint/2010/main" val="4094012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F6D7B-1B7B-6B49-A55E-A1E35C764CC8}"/>
              </a:ext>
            </a:extLst>
          </p:cNvPr>
          <p:cNvSpPr>
            <a:spLocks noGrp="1"/>
          </p:cNvSpPr>
          <p:nvPr>
            <p:ph type="title"/>
          </p:nvPr>
        </p:nvSpPr>
        <p:spPr/>
        <p:txBody>
          <a:bodyPr/>
          <a:lstStyle/>
          <a:p>
            <a:r>
              <a:rPr lang="en-US" dirty="0"/>
              <a:t>Immune Checkpoint Inhibitors in Early-Stage TNBC</a:t>
            </a:r>
          </a:p>
        </p:txBody>
      </p:sp>
      <p:graphicFrame>
        <p:nvGraphicFramePr>
          <p:cNvPr id="5" name="Content Placeholder 4">
            <a:extLst>
              <a:ext uri="{FF2B5EF4-FFF2-40B4-BE49-F238E27FC236}">
                <a16:creationId xmlns:a16="http://schemas.microsoft.com/office/drawing/2014/main" id="{22849CDE-5777-8F45-A5DA-866FA475596C}"/>
              </a:ext>
            </a:extLst>
          </p:cNvPr>
          <p:cNvGraphicFramePr>
            <a:graphicFrameLocks noGrp="1"/>
          </p:cNvGraphicFramePr>
          <p:nvPr>
            <p:ph idx="1"/>
            <p:extLst>
              <p:ext uri="{D42A27DB-BD31-4B8C-83A1-F6EECF244321}">
                <p14:modId xmlns:p14="http://schemas.microsoft.com/office/powerpoint/2010/main" val="163198590"/>
              </p:ext>
            </p:extLst>
          </p:nvPr>
        </p:nvGraphicFramePr>
        <p:xfrm>
          <a:off x="522288" y="1338231"/>
          <a:ext cx="11236324" cy="4389120"/>
        </p:xfrm>
        <a:graphic>
          <a:graphicData uri="http://schemas.openxmlformats.org/drawingml/2006/table">
            <a:tbl>
              <a:tblPr firstRow="1" bandRow="1">
                <a:tableStyleId>{5C22544A-7EE6-4342-B048-85BDC9FD1C3A}</a:tableStyleId>
              </a:tblPr>
              <a:tblGrid>
                <a:gridCol w="1940826">
                  <a:extLst>
                    <a:ext uri="{9D8B030D-6E8A-4147-A177-3AD203B41FA5}">
                      <a16:colId xmlns:a16="http://schemas.microsoft.com/office/drawing/2014/main" val="2301244887"/>
                    </a:ext>
                  </a:extLst>
                </a:gridCol>
                <a:gridCol w="1531017">
                  <a:extLst>
                    <a:ext uri="{9D8B030D-6E8A-4147-A177-3AD203B41FA5}">
                      <a16:colId xmlns:a16="http://schemas.microsoft.com/office/drawing/2014/main" val="405391856"/>
                    </a:ext>
                  </a:extLst>
                </a:gridCol>
                <a:gridCol w="1963412">
                  <a:extLst>
                    <a:ext uri="{9D8B030D-6E8A-4147-A177-3AD203B41FA5}">
                      <a16:colId xmlns:a16="http://schemas.microsoft.com/office/drawing/2014/main" val="3995851660"/>
                    </a:ext>
                  </a:extLst>
                </a:gridCol>
                <a:gridCol w="1793602">
                  <a:extLst>
                    <a:ext uri="{9D8B030D-6E8A-4147-A177-3AD203B41FA5}">
                      <a16:colId xmlns:a16="http://schemas.microsoft.com/office/drawing/2014/main" val="247723555"/>
                    </a:ext>
                  </a:extLst>
                </a:gridCol>
                <a:gridCol w="2077354">
                  <a:extLst>
                    <a:ext uri="{9D8B030D-6E8A-4147-A177-3AD203B41FA5}">
                      <a16:colId xmlns:a16="http://schemas.microsoft.com/office/drawing/2014/main" val="839253273"/>
                    </a:ext>
                  </a:extLst>
                </a:gridCol>
                <a:gridCol w="1930113">
                  <a:extLst>
                    <a:ext uri="{9D8B030D-6E8A-4147-A177-3AD203B41FA5}">
                      <a16:colId xmlns:a16="http://schemas.microsoft.com/office/drawing/2014/main" val="3070812020"/>
                    </a:ext>
                  </a:extLst>
                </a:gridCol>
              </a:tblGrid>
              <a:tr h="0">
                <a:tc>
                  <a:txBody>
                    <a:bodyPr/>
                    <a:lstStyle/>
                    <a:p>
                      <a:r>
                        <a:rPr lang="en-US" sz="1600" dirty="0">
                          <a:latin typeface="Calibri" panose="020F0502020204030204" pitchFamily="34" charset="0"/>
                          <a:cs typeface="Calibri" panose="020F0502020204030204" pitchFamily="34" charset="0"/>
                        </a:rPr>
                        <a:t>Variable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I-SPY2</a:t>
                      </a:r>
                      <a:r>
                        <a:rPr lang="en-US" sz="1600" baseline="30000" dirty="0">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KEYNOTE-522</a:t>
                      </a:r>
                      <a:r>
                        <a:rPr lang="en-US" sz="1600" b="1" baseline="30000" dirty="0">
                          <a:latin typeface="Calibri" panose="020F0502020204030204" pitchFamily="34" charset="0"/>
                          <a:cs typeface="Calibri" panose="020F0502020204030204" pitchFamily="34" charset="0"/>
                        </a:rPr>
                        <a:t>2,3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IMpassion031</a:t>
                      </a:r>
                      <a:r>
                        <a:rPr lang="en-US" sz="1600" baseline="30000" dirty="0">
                          <a:latin typeface="Calibri" panose="020F0502020204030204" pitchFamily="34" charset="0"/>
                          <a:cs typeface="Calibri" panose="020F0502020204030204" pitchFamily="34" charset="0"/>
                        </a:rPr>
                        <a:t>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NeoTRIPaPDL1</a:t>
                      </a:r>
                      <a:r>
                        <a:rPr lang="en-US" sz="1600" baseline="30000" dirty="0">
                          <a:latin typeface="Calibri" panose="020F0502020204030204" pitchFamily="34" charset="0"/>
                          <a:cs typeface="Calibri" panose="020F0502020204030204" pitchFamily="34" charset="0"/>
                        </a:rPr>
                        <a:t>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GeparNuevo</a:t>
                      </a:r>
                      <a:r>
                        <a:rPr lang="en-US" sz="1600" baseline="30000" dirty="0">
                          <a:latin typeface="Calibri" panose="020F0502020204030204" pitchFamily="34" charset="0"/>
                          <a:cs typeface="Calibri" panose="020F0502020204030204" pitchFamily="34" charset="0"/>
                        </a:rPr>
                        <a:t>6,7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11068585"/>
                  </a:ext>
                </a:extLst>
              </a:tr>
              <a:tr h="0">
                <a:tc>
                  <a:txBody>
                    <a:bodyPr/>
                    <a:lstStyle/>
                    <a:p>
                      <a:r>
                        <a:rPr lang="en-US" sz="1600" dirty="0">
                          <a:solidFill>
                            <a:schemeClr val="bg1"/>
                          </a:solidFill>
                          <a:latin typeface="Calibri" panose="020F0502020204030204" pitchFamily="34" charset="0"/>
                          <a:cs typeface="Calibri" panose="020F0502020204030204" pitchFamily="34" charset="0"/>
                        </a:rPr>
                        <a:t>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250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1174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333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280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174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66493603"/>
                  </a:ext>
                </a:extLst>
              </a:tr>
              <a:tr h="0">
                <a:tc>
                  <a:txBody>
                    <a:bodyPr/>
                    <a:lstStyle/>
                    <a:p>
                      <a:r>
                        <a:rPr lang="en-US" sz="1600" dirty="0">
                          <a:solidFill>
                            <a:schemeClr val="bg1"/>
                          </a:solidFill>
                          <a:latin typeface="Calibri" panose="020F0502020204030204" pitchFamily="34" charset="0"/>
                          <a:cs typeface="Calibri" panose="020F0502020204030204" pitchFamily="34" charset="0"/>
                        </a:rPr>
                        <a:t>ICI and # Cycles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Pembro x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Pembro x 17</a:t>
                      </a:r>
                      <a:r>
                        <a:rPr lang="en-US" sz="1600" b="0" baseline="30000" dirty="0">
                          <a:solidFill>
                            <a:schemeClr val="bg1"/>
                          </a:solidFill>
                          <a:latin typeface="Calibri" panose="020F0502020204030204" pitchFamily="34" charset="0"/>
                          <a:cs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Atezo x 1 year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Atezo x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err="1">
                          <a:solidFill>
                            <a:schemeClr val="bg1"/>
                          </a:solidFill>
                          <a:latin typeface="Calibri" panose="020F0502020204030204" pitchFamily="34" charset="0"/>
                          <a:cs typeface="Calibri" panose="020F0502020204030204" pitchFamily="34" charset="0"/>
                        </a:rPr>
                        <a:t>Durva</a:t>
                      </a:r>
                      <a:r>
                        <a:rPr lang="en-US" sz="1600" b="0" dirty="0">
                          <a:solidFill>
                            <a:schemeClr val="bg1"/>
                          </a:solidFill>
                          <a:latin typeface="Calibri" panose="020F0502020204030204" pitchFamily="34" charset="0"/>
                          <a:cs typeface="Calibri" panose="020F0502020204030204" pitchFamily="34" charset="0"/>
                        </a:rPr>
                        <a:t> x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39924446"/>
                  </a:ext>
                </a:extLst>
              </a:tr>
              <a:tr h="138222">
                <a:tc>
                  <a:txBody>
                    <a:bodyPr/>
                    <a:lstStyle/>
                    <a:p>
                      <a:r>
                        <a:rPr lang="en-US" sz="1600" dirty="0">
                          <a:solidFill>
                            <a:schemeClr val="bg1"/>
                          </a:solidFill>
                          <a:latin typeface="Calibri" panose="020F0502020204030204" pitchFamily="34" charset="0"/>
                          <a:cs typeface="Calibri" panose="020F0502020204030204" pitchFamily="34" charset="0"/>
                        </a:rPr>
                        <a:t>Stage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Stage II/III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Stage II/III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Stage II/III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T1cN1, T2N1, T3N0 and locally advanced</a:t>
                      </a:r>
                      <a:endParaRPr lang="en-US" sz="14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36.4% &lt;Stage IIA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10001800"/>
                  </a:ext>
                </a:extLst>
              </a:tr>
              <a:tr h="312818">
                <a:tc>
                  <a:txBody>
                    <a:bodyPr/>
                    <a:lstStyle/>
                    <a:p>
                      <a:r>
                        <a:rPr lang="en-US" sz="1600" dirty="0">
                          <a:solidFill>
                            <a:schemeClr val="bg1"/>
                          </a:solidFill>
                          <a:latin typeface="Calibri" panose="020F0502020204030204" pitchFamily="34" charset="0"/>
                          <a:cs typeface="Calibri" panose="020F0502020204030204" pitchFamily="34" charset="0"/>
                        </a:rPr>
                        <a:t>Chemo use pre-op</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Taxane and anthracycline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Paclitaxel, carboplatin; → doxorubicin or</a:t>
                      </a:r>
                    </a:p>
                    <a:p>
                      <a:pPr algn="ctr"/>
                      <a:r>
                        <a:rPr lang="en-US" sz="1600" b="0" dirty="0" err="1">
                          <a:solidFill>
                            <a:schemeClr val="bg1"/>
                          </a:solidFill>
                          <a:latin typeface="Calibri" panose="020F0502020204030204" pitchFamily="34" charset="0"/>
                          <a:cs typeface="Calibri" panose="020F0502020204030204" pitchFamily="34" charset="0"/>
                        </a:rPr>
                        <a:t>epirubicin</a:t>
                      </a:r>
                      <a:r>
                        <a:rPr lang="en-US" sz="1600" b="0" dirty="0">
                          <a:solidFill>
                            <a:schemeClr val="bg1"/>
                          </a:solidFill>
                          <a:latin typeface="Calibri" panose="020F0502020204030204" pitchFamily="34" charset="0"/>
                          <a:cs typeface="Calibri" panose="020F0502020204030204" pitchFamily="34" charset="0"/>
                        </a:rPr>
                        <a:t> plus cyclophosphamide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nab-paclitaxel, doxorubicin, and cyclophosphamide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No anthracyclines</a:t>
                      </a:r>
                      <a:r>
                        <a:rPr lang="en-US" sz="1600" b="0" baseline="0" dirty="0">
                          <a:solidFill>
                            <a:schemeClr val="bg1"/>
                          </a:solidFill>
                          <a:latin typeface="Calibri" panose="020F0502020204030204" pitchFamily="34" charset="0"/>
                          <a:cs typeface="Calibri" panose="020F0502020204030204" pitchFamily="34" charset="0"/>
                        </a:rPr>
                        <a:t>; received carboplatin and nab-paclitaxel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Nab-paclitaxel, </a:t>
                      </a:r>
                      <a:r>
                        <a:rPr lang="en-US" sz="1600" b="0" dirty="0" err="1">
                          <a:solidFill>
                            <a:schemeClr val="bg1"/>
                          </a:solidFill>
                          <a:latin typeface="Calibri" panose="020F0502020204030204" pitchFamily="34" charset="0"/>
                          <a:cs typeface="Calibri" panose="020F0502020204030204" pitchFamily="34" charset="0"/>
                        </a:rPr>
                        <a:t>epirubicin</a:t>
                      </a:r>
                      <a:r>
                        <a:rPr lang="en-US" sz="1600" b="0" dirty="0">
                          <a:solidFill>
                            <a:schemeClr val="bg1"/>
                          </a:solidFill>
                          <a:latin typeface="Calibri" panose="020F0502020204030204" pitchFamily="34" charset="0"/>
                          <a:cs typeface="Calibri" panose="020F0502020204030204" pitchFamily="34" charset="0"/>
                        </a:rPr>
                        <a:t>/cyclophosphamide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07341365"/>
                  </a:ext>
                </a:extLst>
              </a:tr>
              <a:tr h="138222">
                <a:tc>
                  <a:txBody>
                    <a:bodyPr/>
                    <a:lstStyle/>
                    <a:p>
                      <a:r>
                        <a:rPr lang="en-US" sz="1600" dirty="0">
                          <a:solidFill>
                            <a:schemeClr val="bg1"/>
                          </a:solidFill>
                          <a:latin typeface="Calibri" panose="020F0502020204030204" pitchFamily="34" charset="0"/>
                          <a:cs typeface="Calibri" panose="020F0502020204030204" pitchFamily="34" charset="0"/>
                        </a:rPr>
                        <a:t>Carboplatin use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Could be added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Included in regimen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Included in regimen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34720815"/>
                  </a:ext>
                </a:extLst>
              </a:tr>
              <a:tr h="138222">
                <a:tc>
                  <a:txBody>
                    <a:bodyPr/>
                    <a:lstStyle/>
                    <a:p>
                      <a:r>
                        <a:rPr lang="en-US" sz="1600" dirty="0" err="1">
                          <a:solidFill>
                            <a:schemeClr val="bg1"/>
                          </a:solidFill>
                          <a:latin typeface="Calibri" panose="020F0502020204030204" pitchFamily="34" charset="0"/>
                          <a:cs typeface="Calibri" panose="020F0502020204030204" pitchFamily="34" charset="0"/>
                        </a:rPr>
                        <a:t>pCR</a:t>
                      </a:r>
                      <a:r>
                        <a:rPr lang="en-US" sz="1600" dirty="0">
                          <a:solidFill>
                            <a:schemeClr val="bg1"/>
                          </a:solidFill>
                          <a:latin typeface="Calibri" panose="020F0502020204030204" pitchFamily="34" charset="0"/>
                          <a:cs typeface="Calibri" panose="020F0502020204030204" pitchFamily="34" charset="0"/>
                        </a:rPr>
                        <a:t> ICI vs control, %</a:t>
                      </a:r>
                      <a:endParaRPr lang="en-US" sz="1600" i="0" dirty="0">
                        <a:solidFill>
                          <a:schemeClr val="bg1"/>
                        </a:solidFill>
                        <a:latin typeface="Calibri" panose="020F0502020204030204" pitchFamily="34" charset="0"/>
                        <a:cs typeface="Calibri" panose="020F0502020204030204" pitchFamily="34" charset="0"/>
                      </a:endParaRPr>
                    </a:p>
                    <a:p>
                      <a:r>
                        <a:rPr lang="en-US" sz="1600" i="0" dirty="0">
                          <a:solidFill>
                            <a:schemeClr val="bg1"/>
                          </a:solidFill>
                          <a:latin typeface="Calibri" panose="020F0502020204030204" pitchFamily="34" charset="0"/>
                          <a:cs typeface="Calibri" panose="020F0502020204030204" pitchFamily="34" charset="0"/>
                        </a:rPr>
                        <a:t>   </a:t>
                      </a:r>
                      <a:r>
                        <a:rPr lang="en-US" sz="1600" i="1" dirty="0">
                          <a:solidFill>
                            <a:schemeClr val="bg1"/>
                          </a:solidFill>
                          <a:latin typeface="Calibri" panose="020F0502020204030204" pitchFamily="34" charset="0"/>
                          <a:cs typeface="Calibri" panose="020F0502020204030204" pitchFamily="34" charset="0"/>
                        </a:rPr>
                        <a:t>P</a:t>
                      </a:r>
                      <a:r>
                        <a:rPr lang="en-US" sz="1600" i="0" dirty="0">
                          <a:solidFill>
                            <a:schemeClr val="bg1"/>
                          </a:solidFill>
                          <a:latin typeface="Calibri" panose="020F0502020204030204" pitchFamily="34" charset="0"/>
                          <a:cs typeface="Calibri" panose="020F0502020204030204" pitchFamily="34" charset="0"/>
                        </a:rPr>
                        <a:t>-value</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60 vs 22</a:t>
                      </a:r>
                    </a:p>
                    <a:p>
                      <a:pPr algn="ctr"/>
                      <a:r>
                        <a:rPr lang="en-US" sz="1600" b="0" dirty="0">
                          <a:solidFill>
                            <a:schemeClr val="bg1"/>
                          </a:solidFill>
                          <a:latin typeface="Calibri" panose="020F0502020204030204" pitchFamily="34" charset="0"/>
                          <a:cs typeface="Calibri" panose="020F0502020204030204" pitchFamily="34" charset="0"/>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64.8 vs 51.2</a:t>
                      </a:r>
                    </a:p>
                    <a:p>
                      <a:pPr algn="ctr"/>
                      <a:r>
                        <a:rPr lang="en-US" sz="1600" b="0" i="1" dirty="0">
                          <a:solidFill>
                            <a:schemeClr val="bg1"/>
                          </a:solidFill>
                          <a:latin typeface="Calibri" panose="020F0502020204030204" pitchFamily="34" charset="0"/>
                          <a:cs typeface="Calibri" panose="020F0502020204030204" pitchFamily="34" charset="0"/>
                        </a:rPr>
                        <a:t>P</a:t>
                      </a:r>
                      <a:r>
                        <a:rPr lang="en-US" sz="1600" b="0" dirty="0">
                          <a:solidFill>
                            <a:schemeClr val="bg1"/>
                          </a:solidFill>
                          <a:latin typeface="Calibri" panose="020F0502020204030204" pitchFamily="34" charset="0"/>
                          <a:cs typeface="Calibri" panose="020F0502020204030204" pitchFamily="34" charset="0"/>
                        </a:rPr>
                        <a:t> &lt;.001*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57.6 vs 41.1</a:t>
                      </a:r>
                    </a:p>
                    <a:p>
                      <a:pPr algn="ctr"/>
                      <a:r>
                        <a:rPr lang="en-US" sz="1600" b="0" i="1" dirty="0">
                          <a:solidFill>
                            <a:schemeClr val="bg1"/>
                          </a:solidFill>
                          <a:latin typeface="Calibri" panose="020F0502020204030204" pitchFamily="34" charset="0"/>
                          <a:cs typeface="Calibri" panose="020F0502020204030204" pitchFamily="34" charset="0"/>
                        </a:rPr>
                        <a:t>P</a:t>
                      </a:r>
                      <a:r>
                        <a:rPr lang="en-US" sz="1600" b="0" dirty="0">
                          <a:solidFill>
                            <a:schemeClr val="bg1"/>
                          </a:solidFill>
                          <a:latin typeface="Calibri" panose="020F0502020204030204" pitchFamily="34" charset="0"/>
                          <a:cs typeface="Calibri" panose="020F0502020204030204" pitchFamily="34" charset="0"/>
                        </a:rPr>
                        <a:t> = .0044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48.6 vs 44.4</a:t>
                      </a:r>
                    </a:p>
                    <a:p>
                      <a:pPr algn="ctr"/>
                      <a:r>
                        <a:rPr lang="en-US" sz="1600" b="0" i="1" dirty="0">
                          <a:solidFill>
                            <a:schemeClr val="bg1"/>
                          </a:solidFill>
                          <a:latin typeface="Calibri" panose="020F0502020204030204" pitchFamily="34" charset="0"/>
                          <a:cs typeface="Calibri" panose="020F0502020204030204" pitchFamily="34" charset="0"/>
                        </a:rPr>
                        <a:t>P</a:t>
                      </a:r>
                      <a:r>
                        <a:rPr lang="en-US" sz="1600" b="0" dirty="0">
                          <a:solidFill>
                            <a:schemeClr val="bg1"/>
                          </a:solidFill>
                          <a:latin typeface="Calibri" panose="020F0502020204030204" pitchFamily="34" charset="0"/>
                          <a:cs typeface="Calibri" panose="020F0502020204030204" pitchFamily="34" charset="0"/>
                        </a:rPr>
                        <a:t> = .48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53.4 vs 44.2</a:t>
                      </a:r>
                      <a:endParaRPr lang="en-US" sz="1600" b="0" i="0" u="none" strike="noStrike" kern="1200" dirty="0">
                        <a:solidFill>
                          <a:schemeClr val="bg1"/>
                        </a:solidFill>
                        <a:effectLst/>
                        <a:latin typeface="Calibri" panose="020F0502020204030204" pitchFamily="34" charset="0"/>
                        <a:ea typeface="+mn-ea"/>
                        <a:cs typeface="Calibri" panose="020F0502020204030204" pitchFamily="34" charset="0"/>
                      </a:endParaRPr>
                    </a:p>
                    <a:p>
                      <a:pPr algn="ctr"/>
                      <a:r>
                        <a:rPr lang="en-US" sz="1600" b="0" i="1" u="none" strike="noStrike" kern="1200" dirty="0">
                          <a:solidFill>
                            <a:schemeClr val="bg1"/>
                          </a:solidFill>
                          <a:effectLst/>
                          <a:latin typeface="Calibri" panose="020F0502020204030204" pitchFamily="34" charset="0"/>
                          <a:ea typeface="+mn-ea"/>
                          <a:cs typeface="Calibri" panose="020F0502020204030204" pitchFamily="34" charset="0"/>
                        </a:rPr>
                        <a:t>P </a:t>
                      </a:r>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a:t>
                      </a:r>
                      <a:r>
                        <a:rPr lang="en-US" sz="1600" b="0" i="1" u="none" strike="noStrike" kern="1200" dirty="0">
                          <a:solidFill>
                            <a:schemeClr val="bg1"/>
                          </a:solidFill>
                          <a:effectLst/>
                          <a:latin typeface="Calibri" panose="020F0502020204030204" pitchFamily="34" charset="0"/>
                          <a:ea typeface="+mn-ea"/>
                          <a:cs typeface="Calibri" panose="020F0502020204030204" pitchFamily="34" charset="0"/>
                        </a:rPr>
                        <a:t>  </a:t>
                      </a:r>
                      <a:r>
                        <a:rPr lang="en-US" sz="1600" b="0" i="0" u="none" strike="noStrike" kern="1200" dirty="0">
                          <a:solidFill>
                            <a:schemeClr val="bg1"/>
                          </a:solidFill>
                          <a:effectLst/>
                          <a:latin typeface="Calibri" panose="020F0502020204030204" pitchFamily="34" charset="0"/>
                          <a:ea typeface="+mn-ea"/>
                          <a:cs typeface="Calibri" panose="020F0502020204030204" pitchFamily="34" charset="0"/>
                        </a:rPr>
                        <a:t>.287</a:t>
                      </a:r>
                      <a:endParaRPr lang="en-US" sz="16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95025152"/>
                  </a:ext>
                </a:extLst>
              </a:tr>
              <a:tr h="138222">
                <a:tc>
                  <a:txBody>
                    <a:bodyPr/>
                    <a:lstStyle/>
                    <a:p>
                      <a:r>
                        <a:rPr lang="en-US" sz="1600" dirty="0">
                          <a:solidFill>
                            <a:schemeClr val="bg1"/>
                          </a:solidFill>
                          <a:latin typeface="Calibri" panose="020F0502020204030204" pitchFamily="34" charset="0"/>
                          <a:cs typeface="Calibri" panose="020F0502020204030204" pitchFamily="34" charset="0"/>
                        </a:rPr>
                        <a:t>EFS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Similar (descriptive)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3-yr 84.5% vs 76.8%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3-yr 85.6% vs 77.2%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18139207"/>
                  </a:ext>
                </a:extLst>
              </a:tr>
            </a:tbl>
          </a:graphicData>
        </a:graphic>
      </p:graphicFrame>
      <p:sp>
        <p:nvSpPr>
          <p:cNvPr id="4" name="TextBox 3">
            <a:extLst>
              <a:ext uri="{FF2B5EF4-FFF2-40B4-BE49-F238E27FC236}">
                <a16:creationId xmlns:a16="http://schemas.microsoft.com/office/drawing/2014/main" id="{BD28A005-71F0-034F-85B0-E1E4F48B498C}"/>
              </a:ext>
            </a:extLst>
          </p:cNvPr>
          <p:cNvSpPr txBox="1"/>
          <p:nvPr/>
        </p:nvSpPr>
        <p:spPr>
          <a:xfrm>
            <a:off x="435019" y="6232901"/>
            <a:ext cx="8601773" cy="461665"/>
          </a:xfrm>
          <a:prstGeom prst="rect">
            <a:avLst/>
          </a:prstGeom>
          <a:noFill/>
        </p:spPr>
        <p:txBody>
          <a:bodyPr wrap="square" rtlCol="0">
            <a:spAutoFit/>
          </a:bodyPr>
          <a:lstStyle/>
          <a:p>
            <a:pPr lvl="0" defTabSz="914377" eaLnBrk="1" fontAlgn="auto" hangingPunct="1">
              <a:spcBef>
                <a:spcPts val="0"/>
              </a:spcBef>
              <a:spcAft>
                <a:spcPts val="0"/>
              </a:spcAf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1. Nanda. JAMA Oncol. 2020;6:676. 2. Schmid. NEJM. 2020;382:810. 3. </a:t>
            </a:r>
            <a:r>
              <a:rPr lang="en-US" altLang="en-US" sz="1200" b="0" dirty="0">
                <a:solidFill>
                  <a:schemeClr val="bg2"/>
                </a:solidFill>
                <a:latin typeface="Calibri" panose="020F0502020204030204" pitchFamily="34" charset="0"/>
              </a:rPr>
              <a:t>Schmid. N </a:t>
            </a:r>
            <a:r>
              <a:rPr lang="en-US" altLang="en-US" sz="1200" b="0" dirty="0" err="1">
                <a:solidFill>
                  <a:schemeClr val="bg2"/>
                </a:solidFill>
                <a:latin typeface="Calibri" panose="020F0502020204030204" pitchFamily="34" charset="0"/>
              </a:rPr>
              <a:t>Engl</a:t>
            </a:r>
            <a:r>
              <a:rPr lang="en-US" altLang="en-US" sz="1200" b="0" dirty="0">
                <a:solidFill>
                  <a:schemeClr val="bg2"/>
                </a:solidFill>
                <a:latin typeface="Calibri" panose="020F0502020204030204" pitchFamily="34" charset="0"/>
              </a:rPr>
              <a:t> J Med. 2022;386:556.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4. </a:t>
            </a:r>
            <a:r>
              <a:rPr kumimoji="0" lang="en-US" sz="1200" b="0" i="0" u="none" strike="noStrike" kern="1200" cap="none" spc="0" normalizeH="0" baseline="0" noProof="0" dirty="0" err="1">
                <a:ln>
                  <a:noFill/>
                </a:ln>
                <a:solidFill>
                  <a:schemeClr val="bg2"/>
                </a:solidFill>
                <a:effectLst/>
                <a:uLnTx/>
                <a:uFillTx/>
                <a:latin typeface="Calibri" panose="020F0502020204030204" pitchFamily="34" charset="0"/>
                <a:cs typeface="Calibri" panose="020F0502020204030204" pitchFamily="34" charset="0"/>
              </a:rPr>
              <a:t>Mittendorf</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Lancet. 2020;396:1090. 5. Gianni. Ann Oncol. 2022;33:534. 6. </a:t>
            </a:r>
            <a:r>
              <a:rPr kumimoji="0" lang="en-US" sz="1200" b="0" i="0" u="none" strike="noStrike" kern="1200" cap="none" spc="0" normalizeH="0" baseline="0" noProof="0" dirty="0" err="1">
                <a:ln>
                  <a:noFill/>
                </a:ln>
                <a:solidFill>
                  <a:schemeClr val="bg2"/>
                </a:solidFill>
                <a:effectLst/>
                <a:uLnTx/>
                <a:uFillTx/>
                <a:latin typeface="Calibri" panose="020F0502020204030204" pitchFamily="34" charset="0"/>
                <a:cs typeface="Calibri" panose="020F0502020204030204" pitchFamily="34" charset="0"/>
              </a:rPr>
              <a:t>Loibl</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Ann Oncol. 2019;30:1279. 7. </a:t>
            </a:r>
            <a:r>
              <a:rPr lang="en-US" sz="1200" b="0" dirty="0" err="1">
                <a:solidFill>
                  <a:schemeClr val="bg2"/>
                </a:solidFill>
                <a:latin typeface="Calibri" panose="020F0502020204030204" pitchFamily="34" charset="0"/>
                <a:cs typeface="Calibri" panose="020F0502020204030204" pitchFamily="34" charset="0"/>
              </a:rPr>
              <a:t>Loibl</a:t>
            </a:r>
            <a:r>
              <a:rPr lang="en-US" sz="1200" b="0" dirty="0">
                <a:solidFill>
                  <a:schemeClr val="bg2"/>
                </a:solidFill>
                <a:latin typeface="Calibri" panose="020F0502020204030204" pitchFamily="34" charset="0"/>
                <a:cs typeface="Calibri" panose="020F0502020204030204" pitchFamily="34" charset="0"/>
              </a:rPr>
              <a:t>.</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ASCO 2021. </a:t>
            </a:r>
            <a:r>
              <a:rPr kumimoji="0" lang="en-US" sz="1200" b="0" i="0" u="none" strike="noStrike" kern="1200" cap="none" spc="0" normalizeH="0" baseline="0" noProof="0" dirty="0" err="1">
                <a:ln>
                  <a:noFill/>
                </a:ln>
                <a:solidFill>
                  <a:schemeClr val="bg2"/>
                </a:solidFill>
                <a:effectLst/>
                <a:uLnTx/>
                <a:uFillTx/>
                <a:latin typeface="Calibri" panose="020F0502020204030204" pitchFamily="34" charset="0"/>
                <a:cs typeface="Calibri" panose="020F0502020204030204" pitchFamily="34" charset="0"/>
              </a:rPr>
              <a:t>Abstr</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506. </a:t>
            </a:r>
            <a:endParaRPr lang="en-US" sz="1200" b="0" dirty="0">
              <a:solidFill>
                <a:schemeClr val="bg2"/>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DE8A9DC-CC54-404A-8249-CE67B34943C3}"/>
              </a:ext>
            </a:extLst>
          </p:cNvPr>
          <p:cNvSpPr txBox="1"/>
          <p:nvPr/>
        </p:nvSpPr>
        <p:spPr>
          <a:xfrm>
            <a:off x="12272211" y="45720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65907521-B776-8F48-88BB-03E4574FF996}"/>
              </a:ext>
            </a:extLst>
          </p:cNvPr>
          <p:cNvSpPr/>
          <p:nvPr/>
        </p:nvSpPr>
        <p:spPr>
          <a:xfrm>
            <a:off x="2491426" y="1999709"/>
            <a:ext cx="1554480" cy="338328"/>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0" name="Rectangle 9">
            <a:extLst>
              <a:ext uri="{FF2B5EF4-FFF2-40B4-BE49-F238E27FC236}">
                <a16:creationId xmlns:a16="http://schemas.microsoft.com/office/drawing/2014/main" id="{6BB123E9-A2FF-486A-8E2B-B977F98A2980}"/>
              </a:ext>
            </a:extLst>
          </p:cNvPr>
          <p:cNvSpPr/>
          <p:nvPr/>
        </p:nvSpPr>
        <p:spPr>
          <a:xfrm>
            <a:off x="10072557" y="2007947"/>
            <a:ext cx="1376879" cy="338328"/>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2" name="Rectangle 11">
            <a:extLst>
              <a:ext uri="{FF2B5EF4-FFF2-40B4-BE49-F238E27FC236}">
                <a16:creationId xmlns:a16="http://schemas.microsoft.com/office/drawing/2014/main" id="{67BB1C81-396F-4984-97CC-335B51CC279D}"/>
              </a:ext>
            </a:extLst>
          </p:cNvPr>
          <p:cNvSpPr/>
          <p:nvPr/>
        </p:nvSpPr>
        <p:spPr>
          <a:xfrm>
            <a:off x="7850660" y="2920184"/>
            <a:ext cx="1906137" cy="852873"/>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grpSp>
        <p:nvGrpSpPr>
          <p:cNvPr id="16" name="Group 15">
            <a:extLst>
              <a:ext uri="{FF2B5EF4-FFF2-40B4-BE49-F238E27FC236}">
                <a16:creationId xmlns:a16="http://schemas.microsoft.com/office/drawing/2014/main" id="{62847AB4-892B-9958-0DE7-C2575DCFF1B2}"/>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11FB8F25-D702-D4F3-836B-40CCE95C3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D50374E2-9C2F-A9AE-FFF8-47127C219C4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Box 5">
            <a:extLst>
              <a:ext uri="{FF2B5EF4-FFF2-40B4-BE49-F238E27FC236}">
                <a16:creationId xmlns:a16="http://schemas.microsoft.com/office/drawing/2014/main" id="{77598A74-A90B-DA52-352F-446A095C0EE2}"/>
              </a:ext>
            </a:extLst>
          </p:cNvPr>
          <p:cNvSpPr txBox="1"/>
          <p:nvPr/>
        </p:nvSpPr>
        <p:spPr bwMode="auto">
          <a:xfrm>
            <a:off x="545538" y="5736891"/>
            <a:ext cx="31402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*Data for n = 602 presented.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8 cycles neoadjuvant; 9 cycles adjuvant.</a:t>
            </a:r>
          </a:p>
        </p:txBody>
      </p:sp>
    </p:spTree>
    <p:extLst>
      <p:ext uri="{BB962C8B-B14F-4D97-AF65-F5344CB8AC3E}">
        <p14:creationId xmlns:p14="http://schemas.microsoft.com/office/powerpoint/2010/main" val="1713284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D162-325D-674A-9DCB-C6221F4F267C}"/>
              </a:ext>
            </a:extLst>
          </p:cNvPr>
          <p:cNvSpPr>
            <a:spLocks noGrp="1"/>
          </p:cNvSpPr>
          <p:nvPr>
            <p:ph type="title"/>
          </p:nvPr>
        </p:nvSpPr>
        <p:spPr/>
        <p:txBody>
          <a:bodyPr vert="horz" lIns="91440" tIns="45720" rIns="91440" bIns="45720" rtlCol="0" anchor="ctr">
            <a:normAutofit/>
          </a:bodyPr>
          <a:lstStyle/>
          <a:p>
            <a:r>
              <a:rPr lang="en-US" sz="3600" kern="1200" dirty="0">
                <a:cs typeface="Calibri" panose="020F0502020204030204" pitchFamily="34" charset="0"/>
              </a:rPr>
              <a:t>KEYNOTE-522: Immune-Mediated AEs</a:t>
            </a:r>
          </a:p>
        </p:txBody>
      </p:sp>
      <p:sp>
        <p:nvSpPr>
          <p:cNvPr id="3" name="TextBox 2">
            <a:extLst>
              <a:ext uri="{FF2B5EF4-FFF2-40B4-BE49-F238E27FC236}">
                <a16:creationId xmlns:a16="http://schemas.microsoft.com/office/drawing/2014/main" id="{7D43CD07-BEDC-9E41-B093-27C51E1F2312}"/>
              </a:ext>
            </a:extLst>
          </p:cNvPr>
          <p:cNvSpPr txBox="1"/>
          <p:nvPr/>
        </p:nvSpPr>
        <p:spPr>
          <a:xfrm>
            <a:off x="870649" y="1340016"/>
            <a:ext cx="4819832"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600" cap="none" spc="4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Immune-Mediated AEs and Infusion Reactions (≥10% Patients) Across Both Phases</a:t>
            </a:r>
          </a:p>
        </p:txBody>
      </p:sp>
      <p:sp>
        <p:nvSpPr>
          <p:cNvPr id="6" name="TextBox 5">
            <a:extLst>
              <a:ext uri="{FF2B5EF4-FFF2-40B4-BE49-F238E27FC236}">
                <a16:creationId xmlns:a16="http://schemas.microsoft.com/office/drawing/2014/main" id="{792BD2CB-B790-D84B-B283-4F6E862400D0}"/>
              </a:ext>
            </a:extLst>
          </p:cNvPr>
          <p:cNvSpPr txBox="1"/>
          <p:nvPr/>
        </p:nvSpPr>
        <p:spPr>
          <a:xfrm>
            <a:off x="6799792" y="1374706"/>
            <a:ext cx="4388907"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Immune-Mediated AEs in the Adjuvant Phase (≥2% of Patients)</a:t>
            </a:r>
          </a:p>
        </p:txBody>
      </p:sp>
      <p:sp>
        <p:nvSpPr>
          <p:cNvPr id="20" name="TextBox 19">
            <a:extLst>
              <a:ext uri="{FF2B5EF4-FFF2-40B4-BE49-F238E27FC236}">
                <a16:creationId xmlns:a16="http://schemas.microsoft.com/office/drawing/2014/main" id="{4766B171-0B48-3247-A86B-317A063E7844}"/>
              </a:ext>
            </a:extLst>
          </p:cNvPr>
          <p:cNvSpPr txBox="1"/>
          <p:nvPr/>
        </p:nvSpPr>
        <p:spPr bwMode="auto">
          <a:xfrm>
            <a:off x="403965" y="6398868"/>
            <a:ext cx="7189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altLang="en-US" sz="1200" b="0" spc="-10" dirty="0">
                <a:solidFill>
                  <a:schemeClr val="bg2"/>
                </a:solidFill>
                <a:latin typeface="Calibri" panose="020F0502020204030204" pitchFamily="34" charset="0"/>
              </a:rPr>
              <a:t>Schmid. </a:t>
            </a:r>
            <a:r>
              <a:rPr lang="en-US" altLang="en-US" sz="1200" b="0" dirty="0">
                <a:solidFill>
                  <a:schemeClr val="bg2"/>
                </a:solidFill>
                <a:latin typeface="Calibri" panose="020F0502020204030204" pitchFamily="34" charset="0"/>
              </a:rPr>
              <a:t>N </a:t>
            </a:r>
            <a:r>
              <a:rPr lang="en-US" altLang="en-US" sz="1200" b="0" dirty="0" err="1">
                <a:solidFill>
                  <a:schemeClr val="bg2"/>
                </a:solidFill>
                <a:latin typeface="Calibri" panose="020F0502020204030204" pitchFamily="34" charset="0"/>
              </a:rPr>
              <a:t>Engl</a:t>
            </a:r>
            <a:r>
              <a:rPr lang="en-US" altLang="en-US" sz="1200" b="0" dirty="0">
                <a:solidFill>
                  <a:schemeClr val="bg2"/>
                </a:solidFill>
                <a:latin typeface="Calibri" panose="020F0502020204030204" pitchFamily="34" charset="0"/>
              </a:rPr>
              <a:t> J Med</a:t>
            </a:r>
            <a:r>
              <a:rPr lang="en-US" altLang="en-US" sz="1200" b="0" spc="-10" dirty="0">
                <a:solidFill>
                  <a:schemeClr val="bg2"/>
                </a:solidFill>
                <a:latin typeface="Calibri" panose="020F0502020204030204" pitchFamily="34" charset="0"/>
              </a:rPr>
              <a:t>. 2020;382.810</a:t>
            </a:r>
            <a:r>
              <a:rPr lang="en-US" altLang="en-US" sz="1200" b="0" dirty="0">
                <a:solidFill>
                  <a:schemeClr val="bg2"/>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VP7-2021. </a:t>
            </a:r>
            <a:r>
              <a:rPr lang="en-US" altLang="en-US" sz="1200" b="0" dirty="0">
                <a:solidFill>
                  <a:schemeClr val="bg2"/>
                </a:solidFill>
                <a:latin typeface="Calibri" panose="020F0502020204030204" pitchFamily="34" charset="0"/>
              </a:rPr>
              <a:t>Schmid. N </a:t>
            </a:r>
            <a:r>
              <a:rPr lang="en-US" altLang="en-US" sz="1200" b="0" dirty="0" err="1">
                <a:solidFill>
                  <a:schemeClr val="bg2"/>
                </a:solidFill>
                <a:latin typeface="Calibri" panose="020F0502020204030204" pitchFamily="34" charset="0"/>
              </a:rPr>
              <a:t>Engl</a:t>
            </a:r>
            <a:r>
              <a:rPr lang="en-US" altLang="en-US" sz="1200" b="0" dirty="0">
                <a:solidFill>
                  <a:schemeClr val="bg2"/>
                </a:solidFill>
                <a:latin typeface="Calibri" panose="020F0502020204030204" pitchFamily="34" charset="0"/>
              </a:rPr>
              <a:t> J Med. 2022;386:556.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3" name="Group 22">
            <a:extLst>
              <a:ext uri="{FF2B5EF4-FFF2-40B4-BE49-F238E27FC236}">
                <a16:creationId xmlns:a16="http://schemas.microsoft.com/office/drawing/2014/main" id="{AB26C47C-43EA-1A91-24B5-488557541EE2}"/>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1E8B1CA8-143E-78C0-4954-7E89DAE28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8">
              <a:extLst>
                <a:ext uri="{FF2B5EF4-FFF2-40B4-BE49-F238E27FC236}">
                  <a16:creationId xmlns:a16="http://schemas.microsoft.com/office/drawing/2014/main" id="{E3666E0E-C646-DB3A-CD51-5CA27719B5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Box 15">
            <a:extLst>
              <a:ext uri="{FF2B5EF4-FFF2-40B4-BE49-F238E27FC236}">
                <a16:creationId xmlns:a16="http://schemas.microsoft.com/office/drawing/2014/main" id="{BAE99A57-293A-ED08-B3C9-E7DDD471EB13}"/>
              </a:ext>
            </a:extLst>
          </p:cNvPr>
          <p:cNvSpPr txBox="1"/>
          <p:nvPr/>
        </p:nvSpPr>
        <p:spPr bwMode="auto">
          <a:xfrm rot="16200000">
            <a:off x="-14174" y="2989078"/>
            <a:ext cx="1114408" cy="307777"/>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t>
            </a:r>
          </a:p>
        </p:txBody>
      </p:sp>
      <p:sp>
        <p:nvSpPr>
          <p:cNvPr id="17" name="TextBox 16">
            <a:extLst>
              <a:ext uri="{FF2B5EF4-FFF2-40B4-BE49-F238E27FC236}">
                <a16:creationId xmlns:a16="http://schemas.microsoft.com/office/drawing/2014/main" id="{0B7B7BE6-4010-DC68-578B-C266402D404E}"/>
              </a:ext>
            </a:extLst>
          </p:cNvPr>
          <p:cNvSpPr txBox="1"/>
          <p:nvPr/>
        </p:nvSpPr>
        <p:spPr bwMode="auto">
          <a:xfrm rot="19305012">
            <a:off x="277460" y="4306608"/>
            <a:ext cx="12990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 reactions</a:t>
            </a:r>
          </a:p>
        </p:txBody>
      </p:sp>
      <p:sp>
        <p:nvSpPr>
          <p:cNvPr id="26" name="TextBox 25">
            <a:extLst>
              <a:ext uri="{FF2B5EF4-FFF2-40B4-BE49-F238E27FC236}">
                <a16:creationId xmlns:a16="http://schemas.microsoft.com/office/drawing/2014/main" id="{0640E729-E1F6-22E5-0895-3CBD23DAD7A6}"/>
              </a:ext>
            </a:extLst>
          </p:cNvPr>
          <p:cNvSpPr txBox="1"/>
          <p:nvPr/>
        </p:nvSpPr>
        <p:spPr bwMode="auto">
          <a:xfrm rot="19305012">
            <a:off x="818228" y="4264435"/>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27" name="TextBox 26">
            <a:extLst>
              <a:ext uri="{FF2B5EF4-FFF2-40B4-BE49-F238E27FC236}">
                <a16:creationId xmlns:a16="http://schemas.microsoft.com/office/drawing/2014/main" id="{712D0A5E-875F-79A8-8CB8-FABBE6DDB75D}"/>
              </a:ext>
            </a:extLst>
          </p:cNvPr>
          <p:cNvSpPr txBox="1"/>
          <p:nvPr/>
        </p:nvSpPr>
        <p:spPr bwMode="auto">
          <a:xfrm rot="19305012">
            <a:off x="1004493" y="4385475"/>
            <a:ext cx="1497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skin reactions</a:t>
            </a:r>
          </a:p>
        </p:txBody>
      </p:sp>
      <p:sp>
        <p:nvSpPr>
          <p:cNvPr id="28" name="TextBox 27">
            <a:extLst>
              <a:ext uri="{FF2B5EF4-FFF2-40B4-BE49-F238E27FC236}">
                <a16:creationId xmlns:a16="http://schemas.microsoft.com/office/drawing/2014/main" id="{BA288034-E9D8-4D99-442E-1DA711CF37DA}"/>
              </a:ext>
            </a:extLst>
          </p:cNvPr>
          <p:cNvSpPr txBox="1"/>
          <p:nvPr/>
        </p:nvSpPr>
        <p:spPr bwMode="auto">
          <a:xfrm rot="19305012">
            <a:off x="1686013" y="4276365"/>
            <a:ext cx="1224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Hyperthyroidism</a:t>
            </a:r>
          </a:p>
        </p:txBody>
      </p:sp>
      <p:sp>
        <p:nvSpPr>
          <p:cNvPr id="29" name="TextBox 28">
            <a:extLst>
              <a:ext uri="{FF2B5EF4-FFF2-40B4-BE49-F238E27FC236}">
                <a16:creationId xmlns:a16="http://schemas.microsoft.com/office/drawing/2014/main" id="{39CC052E-AFF3-6912-0BFA-04D43DD28E3E}"/>
              </a:ext>
            </a:extLst>
          </p:cNvPr>
          <p:cNvSpPr txBox="1"/>
          <p:nvPr/>
        </p:nvSpPr>
        <p:spPr bwMode="auto">
          <a:xfrm rot="19305012">
            <a:off x="1892965" y="4387471"/>
            <a:ext cx="14827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insufficiency</a:t>
            </a:r>
          </a:p>
        </p:txBody>
      </p:sp>
      <p:sp>
        <p:nvSpPr>
          <p:cNvPr id="30" name="TextBox 29">
            <a:extLst>
              <a:ext uri="{FF2B5EF4-FFF2-40B4-BE49-F238E27FC236}">
                <a16:creationId xmlns:a16="http://schemas.microsoft.com/office/drawing/2014/main" id="{572E636B-EE56-808A-1FEA-F75010BDC6AD}"/>
              </a:ext>
            </a:extLst>
          </p:cNvPr>
          <p:cNvSpPr txBox="1"/>
          <p:nvPr/>
        </p:nvSpPr>
        <p:spPr bwMode="auto">
          <a:xfrm rot="19305012">
            <a:off x="2844323" y="4219211"/>
            <a:ext cx="97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31" name="TextBox 30">
            <a:extLst>
              <a:ext uri="{FF2B5EF4-FFF2-40B4-BE49-F238E27FC236}">
                <a16:creationId xmlns:a16="http://schemas.microsoft.com/office/drawing/2014/main" id="{5F74AD36-B4E1-9E28-D9FF-7CEF512CEFB2}"/>
              </a:ext>
            </a:extLst>
          </p:cNvPr>
          <p:cNvSpPr txBox="1"/>
          <p:nvPr/>
        </p:nvSpPr>
        <p:spPr bwMode="auto">
          <a:xfrm rot="19305012">
            <a:off x="3340853" y="4198788"/>
            <a:ext cx="8365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Thyroiditis</a:t>
            </a:r>
          </a:p>
        </p:txBody>
      </p:sp>
      <p:sp>
        <p:nvSpPr>
          <p:cNvPr id="32" name="TextBox 31">
            <a:extLst>
              <a:ext uri="{FF2B5EF4-FFF2-40B4-BE49-F238E27FC236}">
                <a16:creationId xmlns:a16="http://schemas.microsoft.com/office/drawing/2014/main" id="{0F989FCB-E3CA-4A26-3890-FC64F3AE7C7F}"/>
              </a:ext>
            </a:extLst>
          </p:cNvPr>
          <p:cNvSpPr txBox="1"/>
          <p:nvPr/>
        </p:nvSpPr>
        <p:spPr bwMode="auto">
          <a:xfrm rot="19305012">
            <a:off x="3702110" y="4204812"/>
            <a:ext cx="980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Hypophysitis</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85E3E83C-A15C-5079-C2DD-E4FB69D971F3}"/>
              </a:ext>
            </a:extLst>
          </p:cNvPr>
          <p:cNvSpPr txBox="1"/>
          <p:nvPr/>
        </p:nvSpPr>
        <p:spPr bwMode="auto">
          <a:xfrm rot="19305012">
            <a:off x="4479590" y="4083176"/>
            <a:ext cx="566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Colitis</a:t>
            </a:r>
          </a:p>
        </p:txBody>
      </p:sp>
      <p:sp>
        <p:nvSpPr>
          <p:cNvPr id="34" name="TextBox 33">
            <a:extLst>
              <a:ext uri="{FF2B5EF4-FFF2-40B4-BE49-F238E27FC236}">
                <a16:creationId xmlns:a16="http://schemas.microsoft.com/office/drawing/2014/main" id="{203CA377-18A6-08E1-9765-18377AEE0228}"/>
              </a:ext>
            </a:extLst>
          </p:cNvPr>
          <p:cNvSpPr txBox="1"/>
          <p:nvPr/>
        </p:nvSpPr>
        <p:spPr bwMode="auto">
          <a:xfrm rot="19305012">
            <a:off x="4824617" y="4115142"/>
            <a:ext cx="7443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35" name="TextBox 34">
            <a:extLst>
              <a:ext uri="{FF2B5EF4-FFF2-40B4-BE49-F238E27FC236}">
                <a16:creationId xmlns:a16="http://schemas.microsoft.com/office/drawing/2014/main" id="{E9B69DB0-8137-F7EC-97F4-70B1E4D69F18}"/>
              </a:ext>
            </a:extLst>
          </p:cNvPr>
          <p:cNvSpPr txBox="1"/>
          <p:nvPr/>
        </p:nvSpPr>
        <p:spPr bwMode="auto">
          <a:xfrm rot="16200000">
            <a:off x="5915989" y="3008956"/>
            <a:ext cx="1114408" cy="307777"/>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t>
            </a:r>
          </a:p>
        </p:txBody>
      </p:sp>
      <p:graphicFrame>
        <p:nvGraphicFramePr>
          <p:cNvPr id="21" name="Table 43">
            <a:extLst>
              <a:ext uri="{FF2B5EF4-FFF2-40B4-BE49-F238E27FC236}">
                <a16:creationId xmlns:a16="http://schemas.microsoft.com/office/drawing/2014/main" id="{B2C6D161-125F-703C-BBE8-1A308C398DA2}"/>
              </a:ext>
            </a:extLst>
          </p:cNvPr>
          <p:cNvGraphicFramePr>
            <a:graphicFrameLocks noGrp="1"/>
          </p:cNvGraphicFramePr>
          <p:nvPr>
            <p:extLst>
              <p:ext uri="{D42A27DB-BD31-4B8C-83A1-F6EECF244321}">
                <p14:modId xmlns:p14="http://schemas.microsoft.com/office/powerpoint/2010/main" val="1562960038"/>
              </p:ext>
            </p:extLst>
          </p:nvPr>
        </p:nvGraphicFramePr>
        <p:xfrm>
          <a:off x="573638" y="5064683"/>
          <a:ext cx="4900677" cy="1201420"/>
        </p:xfrm>
        <a:graphic>
          <a:graphicData uri="http://schemas.openxmlformats.org/drawingml/2006/table">
            <a:tbl>
              <a:tblPr firstRow="1" bandRow="1">
                <a:tableStyleId>{93296810-A885-4BE3-A3E7-6D5BEEA58F35}</a:tableStyleId>
              </a:tblPr>
              <a:tblGrid>
                <a:gridCol w="1761871">
                  <a:extLst>
                    <a:ext uri="{9D8B030D-6E8A-4147-A177-3AD203B41FA5}">
                      <a16:colId xmlns:a16="http://schemas.microsoft.com/office/drawing/2014/main" val="3588539467"/>
                    </a:ext>
                  </a:extLst>
                </a:gridCol>
                <a:gridCol w="1569403">
                  <a:extLst>
                    <a:ext uri="{9D8B030D-6E8A-4147-A177-3AD203B41FA5}">
                      <a16:colId xmlns:a16="http://schemas.microsoft.com/office/drawing/2014/main" val="3985777907"/>
                    </a:ext>
                  </a:extLst>
                </a:gridCol>
                <a:gridCol w="1569403">
                  <a:extLst>
                    <a:ext uri="{9D8B030D-6E8A-4147-A177-3AD203B41FA5}">
                      <a16:colId xmlns:a16="http://schemas.microsoft.com/office/drawing/2014/main" val="2185216191"/>
                    </a:ext>
                  </a:extLst>
                </a:gridCol>
              </a:tblGrid>
              <a:tr h="231290">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Adverse Event,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1"/>
                          </a:solidFill>
                          <a:latin typeface="Calibri" panose="020F0502020204030204" pitchFamily="34" charset="0"/>
                          <a:cs typeface="Calibri" panose="020F0502020204030204" pitchFamily="34" charset="0"/>
                        </a:rPr>
                        <a:t>Pembro + CT/Pembro</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accent1"/>
                          </a:solidFill>
                          <a:latin typeface="Calibri" panose="020F0502020204030204" pitchFamily="34" charset="0"/>
                          <a:cs typeface="Calibri" panose="020F0502020204030204" pitchFamily="34" charset="0"/>
                        </a:rPr>
                        <a:t>(n = 783)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err="1">
                          <a:solidFill>
                            <a:schemeClr val="accent3"/>
                          </a:solidFill>
                          <a:latin typeface="Calibri" panose="020F0502020204030204" pitchFamily="34" charset="0"/>
                          <a:cs typeface="Calibri" panose="020F0502020204030204" pitchFamily="34" charset="0"/>
                        </a:rPr>
                        <a:t>Pbo</a:t>
                      </a:r>
                      <a:r>
                        <a:rPr lang="en-US" sz="1200" dirty="0">
                          <a:solidFill>
                            <a:schemeClr val="accent3"/>
                          </a:solidFill>
                          <a:latin typeface="Calibri" panose="020F0502020204030204" pitchFamily="34" charset="0"/>
                          <a:cs typeface="Calibri" panose="020F0502020204030204" pitchFamily="34" charset="0"/>
                        </a:rPr>
                        <a:t> + CT/</a:t>
                      </a:r>
                      <a:r>
                        <a:rPr lang="en-US" sz="1200" dirty="0" err="1">
                          <a:solidFill>
                            <a:schemeClr val="accent3"/>
                          </a:solidFill>
                          <a:latin typeface="Calibri" panose="020F0502020204030204" pitchFamily="34" charset="0"/>
                          <a:cs typeface="Calibri" panose="020F0502020204030204" pitchFamily="34" charset="0"/>
                        </a:rPr>
                        <a:t>Pbo</a:t>
                      </a:r>
                      <a:br>
                        <a:rPr lang="en-US" sz="1200" dirty="0">
                          <a:solidFill>
                            <a:schemeClr val="accent3"/>
                          </a:solidFill>
                          <a:latin typeface="Calibri" panose="020F0502020204030204" pitchFamily="34" charset="0"/>
                          <a:cs typeface="Calibri" panose="020F0502020204030204" pitchFamily="34" charset="0"/>
                        </a:rPr>
                      </a:br>
                      <a:r>
                        <a:rPr lang="en-US" sz="1200" dirty="0">
                          <a:solidFill>
                            <a:schemeClr val="accent3"/>
                          </a:solidFill>
                          <a:latin typeface="Calibri" panose="020F0502020204030204" pitchFamily="34" charset="0"/>
                          <a:cs typeface="Calibri" panose="020F0502020204030204" pitchFamily="34" charset="0"/>
                        </a:rPr>
                        <a:t>(n = 389)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403792"/>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Any grade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43.6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7267911"/>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Grade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73429442"/>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Led to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3375037"/>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Discontinuation any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885841"/>
                  </a:ext>
                </a:extLst>
              </a:tr>
            </a:tbl>
          </a:graphicData>
        </a:graphic>
      </p:graphicFrame>
      <p:sp>
        <p:nvSpPr>
          <p:cNvPr id="36" name="TextBox 35">
            <a:extLst>
              <a:ext uri="{FF2B5EF4-FFF2-40B4-BE49-F238E27FC236}">
                <a16:creationId xmlns:a16="http://schemas.microsoft.com/office/drawing/2014/main" id="{A42DC1D2-2955-E648-24A8-5C6C64F7CA8D}"/>
              </a:ext>
            </a:extLst>
          </p:cNvPr>
          <p:cNvSpPr txBox="1"/>
          <p:nvPr/>
        </p:nvSpPr>
        <p:spPr bwMode="auto">
          <a:xfrm rot="19276372">
            <a:off x="10477869" y="4241813"/>
            <a:ext cx="916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Myocarditis</a:t>
            </a:r>
          </a:p>
        </p:txBody>
      </p:sp>
      <p:sp>
        <p:nvSpPr>
          <p:cNvPr id="37" name="TextBox 36">
            <a:extLst>
              <a:ext uri="{FF2B5EF4-FFF2-40B4-BE49-F238E27FC236}">
                <a16:creationId xmlns:a16="http://schemas.microsoft.com/office/drawing/2014/main" id="{C7C11874-3F3E-B3DB-D25C-FFF0D92FE25C}"/>
              </a:ext>
            </a:extLst>
          </p:cNvPr>
          <p:cNvSpPr txBox="1"/>
          <p:nvPr/>
        </p:nvSpPr>
        <p:spPr bwMode="auto">
          <a:xfrm rot="19276372">
            <a:off x="6482122" y="4310458"/>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38" name="TextBox 37">
            <a:extLst>
              <a:ext uri="{FF2B5EF4-FFF2-40B4-BE49-F238E27FC236}">
                <a16:creationId xmlns:a16="http://schemas.microsoft.com/office/drawing/2014/main" id="{D1F15755-B85C-1981-75B4-E4C3E116C91B}"/>
              </a:ext>
            </a:extLst>
          </p:cNvPr>
          <p:cNvSpPr txBox="1"/>
          <p:nvPr/>
        </p:nvSpPr>
        <p:spPr bwMode="auto">
          <a:xfrm rot="19276372">
            <a:off x="6923707" y="4355538"/>
            <a:ext cx="12990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 reactions</a:t>
            </a:r>
          </a:p>
        </p:txBody>
      </p:sp>
      <p:sp>
        <p:nvSpPr>
          <p:cNvPr id="39" name="TextBox 38">
            <a:extLst>
              <a:ext uri="{FF2B5EF4-FFF2-40B4-BE49-F238E27FC236}">
                <a16:creationId xmlns:a16="http://schemas.microsoft.com/office/drawing/2014/main" id="{24516F4D-4C77-C833-00A2-D326562238FE}"/>
              </a:ext>
            </a:extLst>
          </p:cNvPr>
          <p:cNvSpPr txBox="1"/>
          <p:nvPr/>
        </p:nvSpPr>
        <p:spPr bwMode="auto">
          <a:xfrm rot="19276372">
            <a:off x="7264027" y="4446174"/>
            <a:ext cx="1497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skin reactions</a:t>
            </a:r>
          </a:p>
        </p:txBody>
      </p:sp>
      <p:sp>
        <p:nvSpPr>
          <p:cNvPr id="40" name="TextBox 39">
            <a:extLst>
              <a:ext uri="{FF2B5EF4-FFF2-40B4-BE49-F238E27FC236}">
                <a16:creationId xmlns:a16="http://schemas.microsoft.com/office/drawing/2014/main" id="{65FEAA4D-95F3-456C-6C35-83746D974322}"/>
              </a:ext>
            </a:extLst>
          </p:cNvPr>
          <p:cNvSpPr txBox="1"/>
          <p:nvPr/>
        </p:nvSpPr>
        <p:spPr bwMode="auto">
          <a:xfrm rot="19276372">
            <a:off x="8586987" y="4345264"/>
            <a:ext cx="1224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Hyperthyroidism</a:t>
            </a:r>
          </a:p>
        </p:txBody>
      </p:sp>
      <p:sp>
        <p:nvSpPr>
          <p:cNvPr id="41" name="TextBox 40">
            <a:extLst>
              <a:ext uri="{FF2B5EF4-FFF2-40B4-BE49-F238E27FC236}">
                <a16:creationId xmlns:a16="http://schemas.microsoft.com/office/drawing/2014/main" id="{0E8D27A6-CC21-ED1E-5F8C-074ED85DAA9A}"/>
              </a:ext>
            </a:extLst>
          </p:cNvPr>
          <p:cNvSpPr txBox="1"/>
          <p:nvPr/>
        </p:nvSpPr>
        <p:spPr bwMode="auto">
          <a:xfrm rot="19276372">
            <a:off x="8258593" y="4261046"/>
            <a:ext cx="97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42" name="TextBox 41">
            <a:extLst>
              <a:ext uri="{FF2B5EF4-FFF2-40B4-BE49-F238E27FC236}">
                <a16:creationId xmlns:a16="http://schemas.microsoft.com/office/drawing/2014/main" id="{7567EF4D-FB52-1274-45E8-F685EEC07A2A}"/>
              </a:ext>
            </a:extLst>
          </p:cNvPr>
          <p:cNvSpPr txBox="1"/>
          <p:nvPr/>
        </p:nvSpPr>
        <p:spPr bwMode="auto">
          <a:xfrm rot="19276372">
            <a:off x="8924576" y="4419192"/>
            <a:ext cx="14827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insufficiency</a:t>
            </a:r>
          </a:p>
        </p:txBody>
      </p:sp>
      <p:sp>
        <p:nvSpPr>
          <p:cNvPr id="43" name="TextBox 42">
            <a:extLst>
              <a:ext uri="{FF2B5EF4-FFF2-40B4-BE49-F238E27FC236}">
                <a16:creationId xmlns:a16="http://schemas.microsoft.com/office/drawing/2014/main" id="{A9BA940B-1C9A-CDB8-4140-876CFF30EAF7}"/>
              </a:ext>
            </a:extLst>
          </p:cNvPr>
          <p:cNvSpPr txBox="1"/>
          <p:nvPr/>
        </p:nvSpPr>
        <p:spPr bwMode="auto">
          <a:xfrm rot="19276372">
            <a:off x="10189670" y="4146960"/>
            <a:ext cx="566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Colitis</a:t>
            </a:r>
          </a:p>
        </p:txBody>
      </p:sp>
      <p:graphicFrame>
        <p:nvGraphicFramePr>
          <p:cNvPr id="44" name="Table 43">
            <a:extLst>
              <a:ext uri="{FF2B5EF4-FFF2-40B4-BE49-F238E27FC236}">
                <a16:creationId xmlns:a16="http://schemas.microsoft.com/office/drawing/2014/main" id="{E550C9A6-7B43-9FC2-A659-20F16CFF84BE}"/>
              </a:ext>
            </a:extLst>
          </p:cNvPr>
          <p:cNvGraphicFramePr>
            <a:graphicFrameLocks noGrp="1"/>
          </p:cNvGraphicFramePr>
          <p:nvPr>
            <p:extLst>
              <p:ext uri="{D42A27DB-BD31-4B8C-83A1-F6EECF244321}">
                <p14:modId xmlns:p14="http://schemas.microsoft.com/office/powerpoint/2010/main" val="1345999897"/>
              </p:ext>
            </p:extLst>
          </p:nvPr>
        </p:nvGraphicFramePr>
        <p:xfrm>
          <a:off x="6424611" y="5145119"/>
          <a:ext cx="4907407" cy="1201420"/>
        </p:xfrm>
        <a:graphic>
          <a:graphicData uri="http://schemas.openxmlformats.org/drawingml/2006/table">
            <a:tbl>
              <a:tblPr firstRow="1" bandRow="1">
                <a:tableStyleId>{93296810-A885-4BE3-A3E7-6D5BEEA58F35}</a:tableStyleId>
              </a:tblPr>
              <a:tblGrid>
                <a:gridCol w="1761871">
                  <a:extLst>
                    <a:ext uri="{9D8B030D-6E8A-4147-A177-3AD203B41FA5}">
                      <a16:colId xmlns:a16="http://schemas.microsoft.com/office/drawing/2014/main" val="3588539467"/>
                    </a:ext>
                  </a:extLst>
                </a:gridCol>
                <a:gridCol w="1572768">
                  <a:extLst>
                    <a:ext uri="{9D8B030D-6E8A-4147-A177-3AD203B41FA5}">
                      <a16:colId xmlns:a16="http://schemas.microsoft.com/office/drawing/2014/main" val="3985777907"/>
                    </a:ext>
                  </a:extLst>
                </a:gridCol>
                <a:gridCol w="1572768">
                  <a:extLst>
                    <a:ext uri="{9D8B030D-6E8A-4147-A177-3AD203B41FA5}">
                      <a16:colId xmlns:a16="http://schemas.microsoft.com/office/drawing/2014/main" val="2185216191"/>
                    </a:ext>
                  </a:extLst>
                </a:gridCol>
              </a:tblGrid>
              <a:tr h="285211">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Adverse Event,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1"/>
                          </a:solidFill>
                          <a:latin typeface="Calibri" panose="020F0502020204030204" pitchFamily="34" charset="0"/>
                          <a:cs typeface="Calibri" panose="020F0502020204030204" pitchFamily="34" charset="0"/>
                        </a:rPr>
                        <a:t>Pembro + CT/Pembro</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accent1"/>
                          </a:solidFill>
                          <a:latin typeface="Calibri" panose="020F0502020204030204" pitchFamily="34" charset="0"/>
                          <a:cs typeface="Calibri" panose="020F0502020204030204" pitchFamily="34" charset="0"/>
                        </a:rPr>
                        <a:t>(n = 588)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err="1">
                          <a:solidFill>
                            <a:schemeClr val="accent3"/>
                          </a:solidFill>
                          <a:latin typeface="Calibri" panose="020F0502020204030204" pitchFamily="34" charset="0"/>
                          <a:cs typeface="Calibri" panose="020F0502020204030204" pitchFamily="34" charset="0"/>
                        </a:rPr>
                        <a:t>Pbo</a:t>
                      </a:r>
                      <a:r>
                        <a:rPr lang="en-US" sz="1200" dirty="0">
                          <a:solidFill>
                            <a:schemeClr val="accent3"/>
                          </a:solidFill>
                          <a:latin typeface="Calibri" panose="020F0502020204030204" pitchFamily="34" charset="0"/>
                          <a:cs typeface="Calibri" panose="020F0502020204030204" pitchFamily="34" charset="0"/>
                        </a:rPr>
                        <a:t> + CT/</a:t>
                      </a:r>
                      <a:r>
                        <a:rPr lang="en-US" sz="1200" dirty="0" err="1">
                          <a:solidFill>
                            <a:schemeClr val="accent3"/>
                          </a:solidFill>
                          <a:latin typeface="Calibri" panose="020F0502020204030204" pitchFamily="34" charset="0"/>
                          <a:cs typeface="Calibri" panose="020F0502020204030204" pitchFamily="34" charset="0"/>
                        </a:rPr>
                        <a:t>Pbo</a:t>
                      </a:r>
                      <a:br>
                        <a:rPr lang="en-US" sz="1200" dirty="0">
                          <a:solidFill>
                            <a:schemeClr val="accent3"/>
                          </a:solidFill>
                          <a:latin typeface="Calibri" panose="020F0502020204030204" pitchFamily="34" charset="0"/>
                          <a:cs typeface="Calibri" panose="020F0502020204030204" pitchFamily="34" charset="0"/>
                        </a:rPr>
                      </a:br>
                      <a:r>
                        <a:rPr lang="en-US" sz="1200" dirty="0">
                          <a:solidFill>
                            <a:schemeClr val="accent3"/>
                          </a:solidFill>
                          <a:latin typeface="Calibri" panose="020F0502020204030204" pitchFamily="34" charset="0"/>
                          <a:cs typeface="Calibri" panose="020F0502020204030204" pitchFamily="34" charset="0"/>
                        </a:rPr>
                        <a:t>(n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403792"/>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Any grade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6.0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7267911"/>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Grade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73429442"/>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Led to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3375037"/>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Discontinuation any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885841"/>
                  </a:ext>
                </a:extLst>
              </a:tr>
            </a:tbl>
          </a:graphicData>
        </a:graphic>
      </p:graphicFrame>
      <p:grpSp>
        <p:nvGrpSpPr>
          <p:cNvPr id="60" name="Group 59">
            <a:extLst>
              <a:ext uri="{FF2B5EF4-FFF2-40B4-BE49-F238E27FC236}">
                <a16:creationId xmlns:a16="http://schemas.microsoft.com/office/drawing/2014/main" id="{381D6F6B-BE45-3A1E-7B79-9FBB8C7E9443}"/>
              </a:ext>
            </a:extLst>
          </p:cNvPr>
          <p:cNvGrpSpPr/>
          <p:nvPr/>
        </p:nvGrpSpPr>
        <p:grpSpPr>
          <a:xfrm>
            <a:off x="912596" y="2290907"/>
            <a:ext cx="75750" cy="1729605"/>
            <a:chOff x="782741" y="2440203"/>
            <a:chExt cx="205605" cy="1729605"/>
          </a:xfrm>
        </p:grpSpPr>
        <p:cxnSp>
          <p:nvCxnSpPr>
            <p:cNvPr id="7" name="Straight Connector 6">
              <a:extLst>
                <a:ext uri="{FF2B5EF4-FFF2-40B4-BE49-F238E27FC236}">
                  <a16:creationId xmlns:a16="http://schemas.microsoft.com/office/drawing/2014/main" id="{69B3D5E2-C2C7-8AFC-3698-3B56343EB12A}"/>
                </a:ext>
              </a:extLst>
            </p:cNvPr>
            <p:cNvCxnSpPr>
              <a:cxnSpLocks/>
            </p:cNvCxnSpPr>
            <p:nvPr/>
          </p:nvCxnSpPr>
          <p:spPr bwMode="auto">
            <a:xfrm>
              <a:off x="782741" y="4169808"/>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4BF0410-21DF-4EED-B4EF-6A1A4403427B}"/>
                </a:ext>
              </a:extLst>
            </p:cNvPr>
            <p:cNvCxnSpPr>
              <a:cxnSpLocks/>
            </p:cNvCxnSpPr>
            <p:nvPr/>
          </p:nvCxnSpPr>
          <p:spPr bwMode="auto">
            <a:xfrm>
              <a:off x="782741" y="399684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1D19913-60E2-C92E-AF29-E39C4F1E4144}"/>
                </a:ext>
              </a:extLst>
            </p:cNvPr>
            <p:cNvCxnSpPr>
              <a:cxnSpLocks/>
            </p:cNvCxnSpPr>
            <p:nvPr/>
          </p:nvCxnSpPr>
          <p:spPr bwMode="auto">
            <a:xfrm>
              <a:off x="782741" y="382388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DB23B56-B248-DC90-51E8-60DBEAF04DB1}"/>
                </a:ext>
              </a:extLst>
            </p:cNvPr>
            <p:cNvCxnSpPr>
              <a:cxnSpLocks/>
            </p:cNvCxnSpPr>
            <p:nvPr/>
          </p:nvCxnSpPr>
          <p:spPr bwMode="auto">
            <a:xfrm>
              <a:off x="782741" y="365092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E9E0570-EDEB-D7D2-0B2B-6EC99EA56727}"/>
                </a:ext>
              </a:extLst>
            </p:cNvPr>
            <p:cNvCxnSpPr>
              <a:cxnSpLocks/>
            </p:cNvCxnSpPr>
            <p:nvPr/>
          </p:nvCxnSpPr>
          <p:spPr bwMode="auto">
            <a:xfrm>
              <a:off x="782741" y="347796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DF7C47F-C674-9D66-0EFD-6E8FE9590502}"/>
                </a:ext>
              </a:extLst>
            </p:cNvPr>
            <p:cNvCxnSpPr>
              <a:cxnSpLocks/>
            </p:cNvCxnSpPr>
            <p:nvPr/>
          </p:nvCxnSpPr>
          <p:spPr bwMode="auto">
            <a:xfrm>
              <a:off x="782741" y="330500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E8F551A-E0EF-9193-8450-AEF06A774625}"/>
                </a:ext>
              </a:extLst>
            </p:cNvPr>
            <p:cNvCxnSpPr>
              <a:cxnSpLocks/>
            </p:cNvCxnSpPr>
            <p:nvPr/>
          </p:nvCxnSpPr>
          <p:spPr bwMode="auto">
            <a:xfrm>
              <a:off x="782741" y="313204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10FCE9C-DCEA-E8DC-7454-7CE4BAE1A6E5}"/>
                </a:ext>
              </a:extLst>
            </p:cNvPr>
            <p:cNvCxnSpPr>
              <a:cxnSpLocks/>
            </p:cNvCxnSpPr>
            <p:nvPr/>
          </p:nvCxnSpPr>
          <p:spPr bwMode="auto">
            <a:xfrm>
              <a:off x="782741" y="2959085"/>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A40D819-7216-DDE6-54F4-B0E09D60C133}"/>
                </a:ext>
              </a:extLst>
            </p:cNvPr>
            <p:cNvCxnSpPr>
              <a:cxnSpLocks/>
            </p:cNvCxnSpPr>
            <p:nvPr/>
          </p:nvCxnSpPr>
          <p:spPr bwMode="auto">
            <a:xfrm>
              <a:off x="782741" y="2786124"/>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76F905D-4730-8B7C-AC30-0998C54256F9}"/>
                </a:ext>
              </a:extLst>
            </p:cNvPr>
            <p:cNvCxnSpPr>
              <a:cxnSpLocks/>
            </p:cNvCxnSpPr>
            <p:nvPr/>
          </p:nvCxnSpPr>
          <p:spPr bwMode="auto">
            <a:xfrm>
              <a:off x="782741" y="2613164"/>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EB50E8B-E133-EF12-9DC8-646ECA990475}"/>
                </a:ext>
              </a:extLst>
            </p:cNvPr>
            <p:cNvCxnSpPr>
              <a:cxnSpLocks/>
            </p:cNvCxnSpPr>
            <p:nvPr/>
          </p:nvCxnSpPr>
          <p:spPr bwMode="auto">
            <a:xfrm>
              <a:off x="782741" y="2440203"/>
              <a:ext cx="205605" cy="0"/>
            </a:xfrm>
            <a:prstGeom prst="line">
              <a:avLst/>
            </a:prstGeom>
            <a:noFill/>
            <a:ln w="28575" cap="flat" cmpd="sng" algn="ctr">
              <a:solidFill>
                <a:schemeClr val="bg1"/>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26257B9E-8A90-CABC-D4AD-DA08D6DE51AF}"/>
              </a:ext>
            </a:extLst>
          </p:cNvPr>
          <p:cNvSpPr txBox="1"/>
          <p:nvPr/>
        </p:nvSpPr>
        <p:spPr bwMode="auto">
          <a:xfrm>
            <a:off x="723225" y="3858194"/>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30C7112E-787E-1A41-FC5D-CFAE2A03296D}"/>
              </a:ext>
            </a:extLst>
          </p:cNvPr>
          <p:cNvSpPr txBox="1"/>
          <p:nvPr/>
        </p:nvSpPr>
        <p:spPr bwMode="auto">
          <a:xfrm>
            <a:off x="723225" y="3690463"/>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5" name="TextBox 64">
            <a:extLst>
              <a:ext uri="{FF2B5EF4-FFF2-40B4-BE49-F238E27FC236}">
                <a16:creationId xmlns:a16="http://schemas.microsoft.com/office/drawing/2014/main" id="{9E7F9DB4-EA9E-21AC-0F17-B1D541AE358E}"/>
              </a:ext>
            </a:extLst>
          </p:cNvPr>
          <p:cNvSpPr txBox="1"/>
          <p:nvPr/>
        </p:nvSpPr>
        <p:spPr bwMode="auto">
          <a:xfrm>
            <a:off x="723225" y="3510108"/>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66" name="TextBox 65">
            <a:extLst>
              <a:ext uri="{FF2B5EF4-FFF2-40B4-BE49-F238E27FC236}">
                <a16:creationId xmlns:a16="http://schemas.microsoft.com/office/drawing/2014/main" id="{A325D726-F186-2C25-D3F0-B055CDFD70AA}"/>
              </a:ext>
            </a:extLst>
          </p:cNvPr>
          <p:cNvSpPr txBox="1"/>
          <p:nvPr/>
        </p:nvSpPr>
        <p:spPr bwMode="auto">
          <a:xfrm>
            <a:off x="723225" y="3347789"/>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7" name="TextBox 66">
            <a:extLst>
              <a:ext uri="{FF2B5EF4-FFF2-40B4-BE49-F238E27FC236}">
                <a16:creationId xmlns:a16="http://schemas.microsoft.com/office/drawing/2014/main" id="{755C1F7C-B496-9E9A-B132-F1F24E9CA0C2}"/>
              </a:ext>
            </a:extLst>
          </p:cNvPr>
          <p:cNvSpPr txBox="1"/>
          <p:nvPr/>
        </p:nvSpPr>
        <p:spPr bwMode="auto">
          <a:xfrm>
            <a:off x="719619" y="3172844"/>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8" name="TextBox 67">
            <a:extLst>
              <a:ext uri="{FF2B5EF4-FFF2-40B4-BE49-F238E27FC236}">
                <a16:creationId xmlns:a16="http://schemas.microsoft.com/office/drawing/2014/main" id="{9EE5001F-FB91-909A-7299-B967CD2F0C3A}"/>
              </a:ext>
            </a:extLst>
          </p:cNvPr>
          <p:cNvSpPr txBox="1"/>
          <p:nvPr/>
        </p:nvSpPr>
        <p:spPr bwMode="auto">
          <a:xfrm>
            <a:off x="633047" y="2999703"/>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9" name="TextBox 68">
            <a:extLst>
              <a:ext uri="{FF2B5EF4-FFF2-40B4-BE49-F238E27FC236}">
                <a16:creationId xmlns:a16="http://schemas.microsoft.com/office/drawing/2014/main" id="{A2C95F3C-5A0B-D724-1B59-4FC3F55184C4}"/>
              </a:ext>
            </a:extLst>
          </p:cNvPr>
          <p:cNvSpPr txBox="1"/>
          <p:nvPr/>
        </p:nvSpPr>
        <p:spPr bwMode="auto">
          <a:xfrm>
            <a:off x="633047" y="2831973"/>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0" name="TextBox 69">
            <a:extLst>
              <a:ext uri="{FF2B5EF4-FFF2-40B4-BE49-F238E27FC236}">
                <a16:creationId xmlns:a16="http://schemas.microsoft.com/office/drawing/2014/main" id="{F42F8E95-6CC5-7C78-4F7B-9234FBED9984}"/>
              </a:ext>
            </a:extLst>
          </p:cNvPr>
          <p:cNvSpPr txBox="1"/>
          <p:nvPr/>
        </p:nvSpPr>
        <p:spPr bwMode="auto">
          <a:xfrm>
            <a:off x="633047" y="2655225"/>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1" name="TextBox 70">
            <a:extLst>
              <a:ext uri="{FF2B5EF4-FFF2-40B4-BE49-F238E27FC236}">
                <a16:creationId xmlns:a16="http://schemas.microsoft.com/office/drawing/2014/main" id="{EAA16B80-84F3-A725-8763-A5C7F657D63C}"/>
              </a:ext>
            </a:extLst>
          </p:cNvPr>
          <p:cNvSpPr txBox="1"/>
          <p:nvPr/>
        </p:nvSpPr>
        <p:spPr bwMode="auto">
          <a:xfrm>
            <a:off x="633047" y="2478478"/>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2" name="TextBox 71">
            <a:extLst>
              <a:ext uri="{FF2B5EF4-FFF2-40B4-BE49-F238E27FC236}">
                <a16:creationId xmlns:a16="http://schemas.microsoft.com/office/drawing/2014/main" id="{A6865C47-FEC0-E617-F5F3-ECF6F70237C1}"/>
              </a:ext>
            </a:extLst>
          </p:cNvPr>
          <p:cNvSpPr txBox="1"/>
          <p:nvPr/>
        </p:nvSpPr>
        <p:spPr bwMode="auto">
          <a:xfrm>
            <a:off x="633047" y="2314354"/>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3" name="TextBox 72">
            <a:extLst>
              <a:ext uri="{FF2B5EF4-FFF2-40B4-BE49-F238E27FC236}">
                <a16:creationId xmlns:a16="http://schemas.microsoft.com/office/drawing/2014/main" id="{7FFF2BFD-68F6-B4F8-181E-B32BF22C52BB}"/>
              </a:ext>
            </a:extLst>
          </p:cNvPr>
          <p:cNvSpPr txBox="1"/>
          <p:nvPr/>
        </p:nvSpPr>
        <p:spPr bwMode="auto">
          <a:xfrm>
            <a:off x="633047" y="2130392"/>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4" name="Rectangle 73">
            <a:extLst>
              <a:ext uri="{FF2B5EF4-FFF2-40B4-BE49-F238E27FC236}">
                <a16:creationId xmlns:a16="http://schemas.microsoft.com/office/drawing/2014/main" id="{5B1CC53C-B314-7209-658E-92E8E9A237E0}"/>
              </a:ext>
            </a:extLst>
          </p:cNvPr>
          <p:cNvSpPr/>
          <p:nvPr/>
        </p:nvSpPr>
        <p:spPr bwMode="auto">
          <a:xfrm>
            <a:off x="1121808" y="2699841"/>
            <a:ext cx="147891" cy="13080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78CD0714-C5DD-EEAC-CC31-5CDDF14B7B46}"/>
              </a:ext>
            </a:extLst>
          </p:cNvPr>
          <p:cNvSpPr/>
          <p:nvPr/>
        </p:nvSpPr>
        <p:spPr bwMode="auto">
          <a:xfrm>
            <a:off x="1121808" y="2464272"/>
            <a:ext cx="147891" cy="23696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189143C0-155D-752B-C49B-4CF805B58E3F}"/>
              </a:ext>
            </a:extLst>
          </p:cNvPr>
          <p:cNvSpPr/>
          <p:nvPr/>
        </p:nvSpPr>
        <p:spPr bwMode="auto">
          <a:xfrm>
            <a:off x="1270956" y="3108255"/>
            <a:ext cx="147891" cy="8996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41FA4F2F-B70D-6DB9-1AA8-81D5A533BDC2}"/>
              </a:ext>
            </a:extLst>
          </p:cNvPr>
          <p:cNvSpPr/>
          <p:nvPr/>
        </p:nvSpPr>
        <p:spPr bwMode="auto">
          <a:xfrm>
            <a:off x="1270956" y="3021832"/>
            <a:ext cx="147891" cy="8781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517ECC23-69C2-43D3-09CA-F60223E20E4A}"/>
              </a:ext>
            </a:extLst>
          </p:cNvPr>
          <p:cNvSpPr/>
          <p:nvPr/>
        </p:nvSpPr>
        <p:spPr bwMode="auto">
          <a:xfrm>
            <a:off x="1569251" y="2766747"/>
            <a:ext cx="147891" cy="1241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3D5F8D66-16D9-0B6A-4011-B05F5DB99793}"/>
              </a:ext>
            </a:extLst>
          </p:cNvPr>
          <p:cNvSpPr/>
          <p:nvPr/>
        </p:nvSpPr>
        <p:spPr bwMode="auto">
          <a:xfrm>
            <a:off x="1569251" y="2716567"/>
            <a:ext cx="147891" cy="5018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59FF587-BC88-7D97-27F3-4473224AC8EB}"/>
              </a:ext>
            </a:extLst>
          </p:cNvPr>
          <p:cNvSpPr/>
          <p:nvPr/>
        </p:nvSpPr>
        <p:spPr bwMode="auto">
          <a:xfrm>
            <a:off x="1718399" y="3530605"/>
            <a:ext cx="147891" cy="4772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DE2ABCAE-3E38-5CFA-9607-39F6A3774737}"/>
              </a:ext>
            </a:extLst>
          </p:cNvPr>
          <p:cNvSpPr/>
          <p:nvPr/>
        </p:nvSpPr>
        <p:spPr bwMode="auto">
          <a:xfrm>
            <a:off x="2020875" y="3943201"/>
            <a:ext cx="147891" cy="646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27E50F6-C77B-FB95-A8EA-95220A34A30B}"/>
              </a:ext>
            </a:extLst>
          </p:cNvPr>
          <p:cNvSpPr/>
          <p:nvPr/>
        </p:nvSpPr>
        <p:spPr bwMode="auto">
          <a:xfrm>
            <a:off x="2020875" y="3530606"/>
            <a:ext cx="147891" cy="41398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8035A7F7-9D15-BC11-0F24-B1557D2FC270}"/>
              </a:ext>
            </a:extLst>
          </p:cNvPr>
          <p:cNvSpPr/>
          <p:nvPr/>
        </p:nvSpPr>
        <p:spPr bwMode="auto">
          <a:xfrm>
            <a:off x="2170023" y="3941005"/>
            <a:ext cx="14789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BA5DD6F3-AB8F-46FE-2AEC-645051EA9358}"/>
              </a:ext>
            </a:extLst>
          </p:cNvPr>
          <p:cNvSpPr/>
          <p:nvPr/>
        </p:nvSpPr>
        <p:spPr bwMode="auto">
          <a:xfrm>
            <a:off x="2463413" y="3577217"/>
            <a:ext cx="147891"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9FFA387-0F54-CF98-B8AA-484AF26A8898}"/>
              </a:ext>
            </a:extLst>
          </p:cNvPr>
          <p:cNvSpPr/>
          <p:nvPr/>
        </p:nvSpPr>
        <p:spPr bwMode="auto">
          <a:xfrm>
            <a:off x="2170023" y="3968953"/>
            <a:ext cx="147891"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62A202AA-3035-18AA-EEF0-ED45CA75B4C2}"/>
              </a:ext>
            </a:extLst>
          </p:cNvPr>
          <p:cNvSpPr/>
          <p:nvPr/>
        </p:nvSpPr>
        <p:spPr bwMode="auto">
          <a:xfrm>
            <a:off x="2463413" y="3604277"/>
            <a:ext cx="147891" cy="4036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709EFD5E-7A76-2379-0596-E06CE71E797A}"/>
              </a:ext>
            </a:extLst>
          </p:cNvPr>
          <p:cNvSpPr/>
          <p:nvPr/>
        </p:nvSpPr>
        <p:spPr bwMode="auto">
          <a:xfrm>
            <a:off x="2609896" y="3868200"/>
            <a:ext cx="147891" cy="1424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E2969457-4CBC-AA00-3855-B87E19EDC180}"/>
              </a:ext>
            </a:extLst>
          </p:cNvPr>
          <p:cNvSpPr/>
          <p:nvPr/>
        </p:nvSpPr>
        <p:spPr bwMode="auto">
          <a:xfrm>
            <a:off x="2915281" y="3798887"/>
            <a:ext cx="147891" cy="919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1960FFB2-AD77-5BC3-C235-82018E62A9C2}"/>
              </a:ext>
            </a:extLst>
          </p:cNvPr>
          <p:cNvSpPr/>
          <p:nvPr/>
        </p:nvSpPr>
        <p:spPr bwMode="auto">
          <a:xfrm>
            <a:off x="2915281" y="3892191"/>
            <a:ext cx="147891" cy="1156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854F4C01-2B9F-CDE9-E48B-D118C404EBBC}"/>
              </a:ext>
            </a:extLst>
          </p:cNvPr>
          <p:cNvSpPr/>
          <p:nvPr/>
        </p:nvSpPr>
        <p:spPr bwMode="auto">
          <a:xfrm>
            <a:off x="3360485" y="3910853"/>
            <a:ext cx="147891" cy="970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90D2508-A4B4-69C5-2899-B45BCF8D5171}"/>
              </a:ext>
            </a:extLst>
          </p:cNvPr>
          <p:cNvSpPr/>
          <p:nvPr/>
        </p:nvSpPr>
        <p:spPr bwMode="auto">
          <a:xfrm>
            <a:off x="3360485" y="3834875"/>
            <a:ext cx="147891" cy="773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ECCE927C-8AFF-A570-9546-C728FA670724}"/>
              </a:ext>
            </a:extLst>
          </p:cNvPr>
          <p:cNvSpPr/>
          <p:nvPr/>
        </p:nvSpPr>
        <p:spPr bwMode="auto">
          <a:xfrm>
            <a:off x="3509633" y="3897018"/>
            <a:ext cx="14789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D5039D25-14D1-28C2-5AB3-307ED49E33EE}"/>
              </a:ext>
            </a:extLst>
          </p:cNvPr>
          <p:cNvSpPr/>
          <p:nvPr/>
        </p:nvSpPr>
        <p:spPr bwMode="auto">
          <a:xfrm>
            <a:off x="3809688" y="3856202"/>
            <a:ext cx="147891" cy="773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C83E8B6-7D67-6174-F8F0-9462470CB91C}"/>
              </a:ext>
            </a:extLst>
          </p:cNvPr>
          <p:cNvSpPr/>
          <p:nvPr/>
        </p:nvSpPr>
        <p:spPr bwMode="auto">
          <a:xfrm>
            <a:off x="3509633" y="3940179"/>
            <a:ext cx="147891" cy="744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1BC1120-CC96-A061-1937-EC1BCA99AEEF}"/>
              </a:ext>
            </a:extLst>
          </p:cNvPr>
          <p:cNvSpPr/>
          <p:nvPr/>
        </p:nvSpPr>
        <p:spPr bwMode="auto">
          <a:xfrm>
            <a:off x="3809688" y="3880197"/>
            <a:ext cx="147891" cy="1276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67593C6D-CCE3-5291-757C-3F7C39604E3C}"/>
              </a:ext>
            </a:extLst>
          </p:cNvPr>
          <p:cNvSpPr/>
          <p:nvPr/>
        </p:nvSpPr>
        <p:spPr bwMode="auto">
          <a:xfrm>
            <a:off x="3958836" y="3916185"/>
            <a:ext cx="147891" cy="984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FA84481D-0147-AB71-FE4A-82DA8503F5CF}"/>
              </a:ext>
            </a:extLst>
          </p:cNvPr>
          <p:cNvSpPr/>
          <p:nvPr/>
        </p:nvSpPr>
        <p:spPr bwMode="auto">
          <a:xfrm>
            <a:off x="4256225" y="3862867"/>
            <a:ext cx="147891" cy="1133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C30231D-95A7-1D4C-1DED-B9980025E491}"/>
              </a:ext>
            </a:extLst>
          </p:cNvPr>
          <p:cNvSpPr/>
          <p:nvPr/>
        </p:nvSpPr>
        <p:spPr bwMode="auto">
          <a:xfrm>
            <a:off x="4256225" y="3976830"/>
            <a:ext cx="147891"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Freeform: Shape 101">
            <a:extLst>
              <a:ext uri="{FF2B5EF4-FFF2-40B4-BE49-F238E27FC236}">
                <a16:creationId xmlns:a16="http://schemas.microsoft.com/office/drawing/2014/main" id="{CCBC2CDF-E268-EBBD-9F89-439621F2FBC0}"/>
              </a:ext>
            </a:extLst>
          </p:cNvPr>
          <p:cNvSpPr/>
          <p:nvPr/>
        </p:nvSpPr>
        <p:spPr bwMode="auto">
          <a:xfrm>
            <a:off x="4405373" y="3997893"/>
            <a:ext cx="147891" cy="35990"/>
          </a:xfrm>
          <a:custGeom>
            <a:avLst/>
            <a:gdLst>
              <a:gd name="connsiteX0" fmla="*/ 0 w 147891"/>
              <a:gd name="connsiteY0" fmla="*/ 0 h 35990"/>
              <a:gd name="connsiteX1" fmla="*/ 147891 w 147891"/>
              <a:gd name="connsiteY1" fmla="*/ 0 h 35990"/>
              <a:gd name="connsiteX2" fmla="*/ 147891 w 147891"/>
              <a:gd name="connsiteY2" fmla="*/ 35990 h 35990"/>
              <a:gd name="connsiteX3" fmla="*/ 0 w 147891"/>
              <a:gd name="connsiteY3" fmla="*/ 35990 h 35990"/>
              <a:gd name="connsiteX4" fmla="*/ 0 w 147891"/>
              <a:gd name="connsiteY4" fmla="*/ 0 h 35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5990">
                <a:moveTo>
                  <a:pt x="0" y="0"/>
                </a:moveTo>
                <a:lnTo>
                  <a:pt x="147891" y="0"/>
                </a:lnTo>
                <a:lnTo>
                  <a:pt x="147891" y="35990"/>
                </a:lnTo>
                <a:lnTo>
                  <a:pt x="0" y="3599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7BC685AE-AB4C-F62A-83FC-29061B5CF532}"/>
              </a:ext>
            </a:extLst>
          </p:cNvPr>
          <p:cNvSpPr/>
          <p:nvPr/>
        </p:nvSpPr>
        <p:spPr bwMode="auto">
          <a:xfrm>
            <a:off x="4702760" y="3950842"/>
            <a:ext cx="147891" cy="570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E0DC26FC-B85F-6F17-4B7B-FF0DC9548A87}"/>
              </a:ext>
            </a:extLst>
          </p:cNvPr>
          <p:cNvSpPr/>
          <p:nvPr/>
        </p:nvSpPr>
        <p:spPr bwMode="auto">
          <a:xfrm>
            <a:off x="4702760" y="3878862"/>
            <a:ext cx="147891" cy="733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Freeform: Shape 108">
            <a:extLst>
              <a:ext uri="{FF2B5EF4-FFF2-40B4-BE49-F238E27FC236}">
                <a16:creationId xmlns:a16="http://schemas.microsoft.com/office/drawing/2014/main" id="{B7078F13-A50B-5B29-EDE2-6F6CDC213FE4}"/>
              </a:ext>
            </a:extLst>
          </p:cNvPr>
          <p:cNvSpPr/>
          <p:nvPr/>
        </p:nvSpPr>
        <p:spPr bwMode="auto">
          <a:xfrm>
            <a:off x="4851908" y="3988013"/>
            <a:ext cx="147891" cy="22660"/>
          </a:xfrm>
          <a:custGeom>
            <a:avLst/>
            <a:gdLst>
              <a:gd name="connsiteX0" fmla="*/ 0 w 147891"/>
              <a:gd name="connsiteY0" fmla="*/ 0 h 22660"/>
              <a:gd name="connsiteX1" fmla="*/ 147891 w 147891"/>
              <a:gd name="connsiteY1" fmla="*/ 0 h 22660"/>
              <a:gd name="connsiteX2" fmla="*/ 147891 w 147891"/>
              <a:gd name="connsiteY2" fmla="*/ 22660 h 22660"/>
              <a:gd name="connsiteX3" fmla="*/ 0 w 147891"/>
              <a:gd name="connsiteY3" fmla="*/ 22660 h 22660"/>
              <a:gd name="connsiteX4" fmla="*/ 0 w 147891"/>
              <a:gd name="connsiteY4" fmla="*/ 0 h 22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22660">
                <a:moveTo>
                  <a:pt x="0" y="0"/>
                </a:moveTo>
                <a:lnTo>
                  <a:pt x="147891" y="0"/>
                </a:lnTo>
                <a:lnTo>
                  <a:pt x="147891" y="22660"/>
                </a:lnTo>
                <a:lnTo>
                  <a:pt x="0" y="2266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Freeform: Shape 111">
            <a:extLst>
              <a:ext uri="{FF2B5EF4-FFF2-40B4-BE49-F238E27FC236}">
                <a16:creationId xmlns:a16="http://schemas.microsoft.com/office/drawing/2014/main" id="{60DD1B5B-973E-4E53-6AA0-DE5CCA23ECB4}"/>
              </a:ext>
            </a:extLst>
          </p:cNvPr>
          <p:cNvSpPr/>
          <p:nvPr/>
        </p:nvSpPr>
        <p:spPr bwMode="auto">
          <a:xfrm>
            <a:off x="4851908" y="3965397"/>
            <a:ext cx="147891" cy="27992"/>
          </a:xfrm>
          <a:custGeom>
            <a:avLst/>
            <a:gdLst>
              <a:gd name="connsiteX0" fmla="*/ 0 w 147891"/>
              <a:gd name="connsiteY0" fmla="*/ 0 h 27992"/>
              <a:gd name="connsiteX1" fmla="*/ 147891 w 147891"/>
              <a:gd name="connsiteY1" fmla="*/ 0 h 27992"/>
              <a:gd name="connsiteX2" fmla="*/ 147891 w 147891"/>
              <a:gd name="connsiteY2" fmla="*/ 27992 h 27992"/>
              <a:gd name="connsiteX3" fmla="*/ 0 w 147891"/>
              <a:gd name="connsiteY3" fmla="*/ 27992 h 27992"/>
              <a:gd name="connsiteX4" fmla="*/ 0 w 147891"/>
              <a:gd name="connsiteY4" fmla="*/ 0 h 27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27992">
                <a:moveTo>
                  <a:pt x="0" y="0"/>
                </a:moveTo>
                <a:lnTo>
                  <a:pt x="147891" y="0"/>
                </a:lnTo>
                <a:lnTo>
                  <a:pt x="147891" y="27992"/>
                </a:lnTo>
                <a:lnTo>
                  <a:pt x="0" y="27992"/>
                </a:lnTo>
                <a:lnTo>
                  <a:pt x="0" y="0"/>
                </a:lnTo>
                <a:close/>
              </a:path>
            </a:pathLst>
          </a:custGeom>
          <a:solidFill>
            <a:schemeClr val="accent3">
              <a:lumMod val="60000"/>
              <a:lumOff val="4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Freeform: Shape 117">
            <a:extLst>
              <a:ext uri="{FF2B5EF4-FFF2-40B4-BE49-F238E27FC236}">
                <a16:creationId xmlns:a16="http://schemas.microsoft.com/office/drawing/2014/main" id="{8A21D0CA-4B18-DC1B-272D-C23F869DCA65}"/>
              </a:ext>
            </a:extLst>
          </p:cNvPr>
          <p:cNvSpPr/>
          <p:nvPr/>
        </p:nvSpPr>
        <p:spPr bwMode="auto">
          <a:xfrm>
            <a:off x="5151963" y="3994557"/>
            <a:ext cx="147891" cy="31991"/>
          </a:xfrm>
          <a:custGeom>
            <a:avLst/>
            <a:gdLst>
              <a:gd name="connsiteX0" fmla="*/ 0 w 147891"/>
              <a:gd name="connsiteY0" fmla="*/ 0 h 31991"/>
              <a:gd name="connsiteX1" fmla="*/ 147891 w 147891"/>
              <a:gd name="connsiteY1" fmla="*/ 0 h 31991"/>
              <a:gd name="connsiteX2" fmla="*/ 147891 w 147891"/>
              <a:gd name="connsiteY2" fmla="*/ 31991 h 31991"/>
              <a:gd name="connsiteX3" fmla="*/ 0 w 147891"/>
              <a:gd name="connsiteY3" fmla="*/ 31991 h 31991"/>
              <a:gd name="connsiteX4" fmla="*/ 0 w 147891"/>
              <a:gd name="connsiteY4" fmla="*/ 0 h 31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1991">
                <a:moveTo>
                  <a:pt x="0" y="0"/>
                </a:moveTo>
                <a:lnTo>
                  <a:pt x="147891" y="0"/>
                </a:lnTo>
                <a:lnTo>
                  <a:pt x="147891" y="31991"/>
                </a:lnTo>
                <a:lnTo>
                  <a:pt x="0" y="31991"/>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Freeform: Shape 119">
            <a:extLst>
              <a:ext uri="{FF2B5EF4-FFF2-40B4-BE49-F238E27FC236}">
                <a16:creationId xmlns:a16="http://schemas.microsoft.com/office/drawing/2014/main" id="{DC60A8F2-75E0-17B4-E3AE-333B5224AAC0}"/>
              </a:ext>
            </a:extLst>
          </p:cNvPr>
          <p:cNvSpPr/>
          <p:nvPr/>
        </p:nvSpPr>
        <p:spPr bwMode="auto">
          <a:xfrm>
            <a:off x="5151963" y="3907915"/>
            <a:ext cx="147891" cy="85581"/>
          </a:xfrm>
          <a:custGeom>
            <a:avLst/>
            <a:gdLst>
              <a:gd name="connsiteX0" fmla="*/ 0 w 147891"/>
              <a:gd name="connsiteY0" fmla="*/ 0 h 31991"/>
              <a:gd name="connsiteX1" fmla="*/ 147891 w 147891"/>
              <a:gd name="connsiteY1" fmla="*/ 0 h 31991"/>
              <a:gd name="connsiteX2" fmla="*/ 147891 w 147891"/>
              <a:gd name="connsiteY2" fmla="*/ 31991 h 31991"/>
              <a:gd name="connsiteX3" fmla="*/ 0 w 147891"/>
              <a:gd name="connsiteY3" fmla="*/ 31991 h 31991"/>
              <a:gd name="connsiteX4" fmla="*/ 0 w 147891"/>
              <a:gd name="connsiteY4" fmla="*/ 0 h 31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1991">
                <a:moveTo>
                  <a:pt x="0" y="0"/>
                </a:moveTo>
                <a:lnTo>
                  <a:pt x="147891" y="0"/>
                </a:lnTo>
                <a:lnTo>
                  <a:pt x="147891" y="31991"/>
                </a:lnTo>
                <a:lnTo>
                  <a:pt x="0" y="31991"/>
                </a:lnTo>
                <a:lnTo>
                  <a:pt x="0" y="0"/>
                </a:ln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69DE4171-F846-10F7-CEED-8104C90A96D7}"/>
              </a:ext>
            </a:extLst>
          </p:cNvPr>
          <p:cNvSpPr/>
          <p:nvPr/>
        </p:nvSpPr>
        <p:spPr bwMode="auto">
          <a:xfrm>
            <a:off x="5301111" y="3956173"/>
            <a:ext cx="147891" cy="585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Freeform: Shape 3">
            <a:extLst>
              <a:ext uri="{FF2B5EF4-FFF2-40B4-BE49-F238E27FC236}">
                <a16:creationId xmlns:a16="http://schemas.microsoft.com/office/drawing/2014/main" id="{F7CCFA0B-B4CB-1BDE-4928-A595764F8E08}"/>
              </a:ext>
            </a:extLst>
          </p:cNvPr>
          <p:cNvSpPr/>
          <p:nvPr/>
        </p:nvSpPr>
        <p:spPr bwMode="auto">
          <a:xfrm>
            <a:off x="972114" y="2289104"/>
            <a:ext cx="4588232" cy="1731408"/>
          </a:xfrm>
          <a:custGeom>
            <a:avLst/>
            <a:gdLst>
              <a:gd name="connsiteX0" fmla="*/ 0 w 4588232"/>
              <a:gd name="connsiteY0" fmla="*/ 0 h 1731408"/>
              <a:gd name="connsiteX1" fmla="*/ 0 w 4588232"/>
              <a:gd name="connsiteY1" fmla="*/ 1731408 h 1731408"/>
              <a:gd name="connsiteX2" fmla="*/ 4588232 w 4588232"/>
              <a:gd name="connsiteY2" fmla="*/ 1731408 h 1731408"/>
            </a:gdLst>
            <a:ahLst/>
            <a:cxnLst>
              <a:cxn ang="0">
                <a:pos x="connsiteX0" y="connsiteY0"/>
              </a:cxn>
              <a:cxn ang="0">
                <a:pos x="connsiteX1" y="connsiteY1"/>
              </a:cxn>
              <a:cxn ang="0">
                <a:pos x="connsiteX2" y="connsiteY2"/>
              </a:cxn>
            </a:cxnLst>
            <a:rect l="l" t="t" r="r" b="b"/>
            <a:pathLst>
              <a:path w="4588232" h="1731408">
                <a:moveTo>
                  <a:pt x="0" y="0"/>
                </a:moveTo>
                <a:lnTo>
                  <a:pt x="0" y="1731408"/>
                </a:lnTo>
                <a:lnTo>
                  <a:pt x="4588232" y="1731408"/>
                </a:lnTo>
              </a:path>
            </a:pathLst>
          </a:custGeom>
          <a:noFill/>
          <a:ln w="28575">
            <a:solidFill>
              <a:schemeClr val="bg1"/>
            </a:solidFill>
            <a:miter lim="800000"/>
            <a:headEnd/>
            <a:tailEnd/>
          </a:ln>
        </p:spPr>
        <p:txBody>
          <a:bodyPr rtlCol="0" anchor="ctr"/>
          <a:lstStyle/>
          <a:p>
            <a:pPr algn="ctr"/>
            <a:endParaRPr lang="en-US"/>
          </a:p>
        </p:txBody>
      </p:sp>
      <p:sp>
        <p:nvSpPr>
          <p:cNvPr id="122" name="TextBox 121">
            <a:extLst>
              <a:ext uri="{FF2B5EF4-FFF2-40B4-BE49-F238E27FC236}">
                <a16:creationId xmlns:a16="http://schemas.microsoft.com/office/drawing/2014/main" id="{41016C93-FC95-79A2-D8DD-1AB66040B9E8}"/>
              </a:ext>
            </a:extLst>
          </p:cNvPr>
          <p:cNvSpPr txBox="1"/>
          <p:nvPr/>
        </p:nvSpPr>
        <p:spPr bwMode="auto">
          <a:xfrm>
            <a:off x="973049" y="2252670"/>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18.0</a:t>
            </a:r>
          </a:p>
        </p:txBody>
      </p:sp>
      <p:sp>
        <p:nvSpPr>
          <p:cNvPr id="123" name="TextBox 122">
            <a:extLst>
              <a:ext uri="{FF2B5EF4-FFF2-40B4-BE49-F238E27FC236}">
                <a16:creationId xmlns:a16="http://schemas.microsoft.com/office/drawing/2014/main" id="{E9CCDFD6-F667-4840-391D-EB71380B09AC}"/>
              </a:ext>
            </a:extLst>
          </p:cNvPr>
          <p:cNvSpPr txBox="1"/>
          <p:nvPr/>
        </p:nvSpPr>
        <p:spPr bwMode="auto">
          <a:xfrm>
            <a:off x="1174324" y="2824503"/>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11.6</a:t>
            </a:r>
          </a:p>
        </p:txBody>
      </p:sp>
      <p:sp>
        <p:nvSpPr>
          <p:cNvPr id="124" name="TextBox 123">
            <a:extLst>
              <a:ext uri="{FF2B5EF4-FFF2-40B4-BE49-F238E27FC236}">
                <a16:creationId xmlns:a16="http://schemas.microsoft.com/office/drawing/2014/main" id="{401E8EED-2C46-6563-91A0-81C93635105A}"/>
              </a:ext>
            </a:extLst>
          </p:cNvPr>
          <p:cNvSpPr txBox="1"/>
          <p:nvPr/>
        </p:nvSpPr>
        <p:spPr bwMode="auto">
          <a:xfrm>
            <a:off x="1431582" y="2516592"/>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15.1</a:t>
            </a:r>
          </a:p>
        </p:txBody>
      </p:sp>
      <p:sp>
        <p:nvSpPr>
          <p:cNvPr id="125" name="TextBox 124">
            <a:extLst>
              <a:ext uri="{FF2B5EF4-FFF2-40B4-BE49-F238E27FC236}">
                <a16:creationId xmlns:a16="http://schemas.microsoft.com/office/drawing/2014/main" id="{1E3EE7D5-2A18-A8F2-E2D7-A2D1520EE23A}"/>
              </a:ext>
            </a:extLst>
          </p:cNvPr>
          <p:cNvSpPr txBox="1"/>
          <p:nvPr/>
        </p:nvSpPr>
        <p:spPr bwMode="auto">
          <a:xfrm>
            <a:off x="1620861" y="3321690"/>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26" name="TextBox 125">
            <a:extLst>
              <a:ext uri="{FF2B5EF4-FFF2-40B4-BE49-F238E27FC236}">
                <a16:creationId xmlns:a16="http://schemas.microsoft.com/office/drawing/2014/main" id="{588E12AD-55F9-4692-1DA3-76471D0FA5CE}"/>
              </a:ext>
            </a:extLst>
          </p:cNvPr>
          <p:cNvSpPr txBox="1"/>
          <p:nvPr/>
        </p:nvSpPr>
        <p:spPr bwMode="auto">
          <a:xfrm>
            <a:off x="1904778" y="3321690"/>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27" name="TextBox 126">
            <a:extLst>
              <a:ext uri="{FF2B5EF4-FFF2-40B4-BE49-F238E27FC236}">
                <a16:creationId xmlns:a16="http://schemas.microsoft.com/office/drawing/2014/main" id="{7E5EDB57-9002-2499-6C59-89D069ED09CC}"/>
              </a:ext>
            </a:extLst>
          </p:cNvPr>
          <p:cNvSpPr txBox="1"/>
          <p:nvPr/>
        </p:nvSpPr>
        <p:spPr bwMode="auto">
          <a:xfrm>
            <a:off x="2078060" y="3724239"/>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28" name="TextBox 127">
            <a:extLst>
              <a:ext uri="{FF2B5EF4-FFF2-40B4-BE49-F238E27FC236}">
                <a16:creationId xmlns:a16="http://schemas.microsoft.com/office/drawing/2014/main" id="{C92F1CBF-02D3-F55C-654C-AEFEFE991CF1}"/>
              </a:ext>
            </a:extLst>
          </p:cNvPr>
          <p:cNvSpPr txBox="1"/>
          <p:nvPr/>
        </p:nvSpPr>
        <p:spPr bwMode="auto">
          <a:xfrm>
            <a:off x="2347315" y="3368343"/>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129" name="TextBox 128">
            <a:extLst>
              <a:ext uri="{FF2B5EF4-FFF2-40B4-BE49-F238E27FC236}">
                <a16:creationId xmlns:a16="http://schemas.microsoft.com/office/drawing/2014/main" id="{22057256-6B6E-2184-E132-34221EBF6B27}"/>
              </a:ext>
            </a:extLst>
          </p:cNvPr>
          <p:cNvSpPr txBox="1"/>
          <p:nvPr/>
        </p:nvSpPr>
        <p:spPr bwMode="auto">
          <a:xfrm>
            <a:off x="2520597" y="3662923"/>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30" name="TextBox 129">
            <a:extLst>
              <a:ext uri="{FF2B5EF4-FFF2-40B4-BE49-F238E27FC236}">
                <a16:creationId xmlns:a16="http://schemas.microsoft.com/office/drawing/2014/main" id="{A202A893-2893-3197-0DC0-9BCB58BA0BB0}"/>
              </a:ext>
            </a:extLst>
          </p:cNvPr>
          <p:cNvSpPr txBox="1"/>
          <p:nvPr/>
        </p:nvSpPr>
        <p:spPr bwMode="auto">
          <a:xfrm>
            <a:off x="2799183" y="3593610"/>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131" name="TextBox 130">
            <a:extLst>
              <a:ext uri="{FF2B5EF4-FFF2-40B4-BE49-F238E27FC236}">
                <a16:creationId xmlns:a16="http://schemas.microsoft.com/office/drawing/2014/main" id="{0645CC06-1B80-4782-58E9-87CD91C9B517}"/>
              </a:ext>
            </a:extLst>
          </p:cNvPr>
          <p:cNvSpPr txBox="1"/>
          <p:nvPr/>
        </p:nvSpPr>
        <p:spPr bwMode="auto">
          <a:xfrm>
            <a:off x="3008457" y="3806486"/>
            <a:ext cx="197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2" name="TextBox 131">
            <a:extLst>
              <a:ext uri="{FF2B5EF4-FFF2-40B4-BE49-F238E27FC236}">
                <a16:creationId xmlns:a16="http://schemas.microsoft.com/office/drawing/2014/main" id="{507AE3AA-9C8E-C68A-AEC9-2F92A40F0FEC}"/>
              </a:ext>
            </a:extLst>
          </p:cNvPr>
          <p:cNvSpPr txBox="1"/>
          <p:nvPr/>
        </p:nvSpPr>
        <p:spPr bwMode="auto">
          <a:xfrm>
            <a:off x="3249719" y="3618936"/>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133" name="TextBox 132">
            <a:extLst>
              <a:ext uri="{FF2B5EF4-FFF2-40B4-BE49-F238E27FC236}">
                <a16:creationId xmlns:a16="http://schemas.microsoft.com/office/drawing/2014/main" id="{591F5CD2-E277-EB54-F35C-B08451EBBDEB}"/>
              </a:ext>
            </a:extLst>
          </p:cNvPr>
          <p:cNvSpPr txBox="1"/>
          <p:nvPr/>
        </p:nvSpPr>
        <p:spPr bwMode="auto">
          <a:xfrm>
            <a:off x="3436331" y="367758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34" name="TextBox 133">
            <a:extLst>
              <a:ext uri="{FF2B5EF4-FFF2-40B4-BE49-F238E27FC236}">
                <a16:creationId xmlns:a16="http://schemas.microsoft.com/office/drawing/2014/main" id="{1386A6EC-0F9C-26F7-A9AA-5B4892EA6C04}"/>
              </a:ext>
            </a:extLst>
          </p:cNvPr>
          <p:cNvSpPr txBox="1"/>
          <p:nvPr/>
        </p:nvSpPr>
        <p:spPr bwMode="auto">
          <a:xfrm>
            <a:off x="3686925" y="3636264"/>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35" name="TextBox 134">
            <a:extLst>
              <a:ext uri="{FF2B5EF4-FFF2-40B4-BE49-F238E27FC236}">
                <a16:creationId xmlns:a16="http://schemas.microsoft.com/office/drawing/2014/main" id="{A4E1E31B-D4DA-D5D6-9870-F422121486E7}"/>
              </a:ext>
            </a:extLst>
          </p:cNvPr>
          <p:cNvSpPr txBox="1"/>
          <p:nvPr/>
        </p:nvSpPr>
        <p:spPr bwMode="auto">
          <a:xfrm>
            <a:off x="3864206" y="3705578"/>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136" name="TextBox 135">
            <a:extLst>
              <a:ext uri="{FF2B5EF4-FFF2-40B4-BE49-F238E27FC236}">
                <a16:creationId xmlns:a16="http://schemas.microsoft.com/office/drawing/2014/main" id="{3BE5130B-9883-4383-992D-510E03F4DCE2}"/>
              </a:ext>
            </a:extLst>
          </p:cNvPr>
          <p:cNvSpPr txBox="1"/>
          <p:nvPr/>
        </p:nvSpPr>
        <p:spPr bwMode="auto">
          <a:xfrm>
            <a:off x="4142791" y="365892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37" name="TextBox 136">
            <a:extLst>
              <a:ext uri="{FF2B5EF4-FFF2-40B4-BE49-F238E27FC236}">
                <a16:creationId xmlns:a16="http://schemas.microsoft.com/office/drawing/2014/main" id="{80B866CE-FA38-8F60-0149-7371504DE2D3}"/>
              </a:ext>
            </a:extLst>
          </p:cNvPr>
          <p:cNvSpPr txBox="1"/>
          <p:nvPr/>
        </p:nvSpPr>
        <p:spPr bwMode="auto">
          <a:xfrm>
            <a:off x="4317406" y="3798884"/>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138" name="TextBox 137">
            <a:extLst>
              <a:ext uri="{FF2B5EF4-FFF2-40B4-BE49-F238E27FC236}">
                <a16:creationId xmlns:a16="http://schemas.microsoft.com/office/drawing/2014/main" id="{341E5735-9E35-5225-7B31-4D15A6153B6A}"/>
              </a:ext>
            </a:extLst>
          </p:cNvPr>
          <p:cNvSpPr txBox="1"/>
          <p:nvPr/>
        </p:nvSpPr>
        <p:spPr bwMode="auto">
          <a:xfrm>
            <a:off x="4581328" y="3672253"/>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139" name="TextBox 138">
            <a:extLst>
              <a:ext uri="{FF2B5EF4-FFF2-40B4-BE49-F238E27FC236}">
                <a16:creationId xmlns:a16="http://schemas.microsoft.com/office/drawing/2014/main" id="{880E63E2-DF63-8705-5F71-5DA1C118E4B7}"/>
              </a:ext>
            </a:extLst>
          </p:cNvPr>
          <p:cNvSpPr txBox="1"/>
          <p:nvPr/>
        </p:nvSpPr>
        <p:spPr bwMode="auto">
          <a:xfrm>
            <a:off x="4762608" y="3761560"/>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0" name="TextBox 139">
            <a:extLst>
              <a:ext uri="{FF2B5EF4-FFF2-40B4-BE49-F238E27FC236}">
                <a16:creationId xmlns:a16="http://schemas.microsoft.com/office/drawing/2014/main" id="{AF339D21-33F7-E4FC-4874-4AEDCF2BB680}"/>
              </a:ext>
            </a:extLst>
          </p:cNvPr>
          <p:cNvSpPr txBox="1"/>
          <p:nvPr/>
        </p:nvSpPr>
        <p:spPr bwMode="auto">
          <a:xfrm>
            <a:off x="5021200" y="3694912"/>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41" name="TextBox 140">
            <a:extLst>
              <a:ext uri="{FF2B5EF4-FFF2-40B4-BE49-F238E27FC236}">
                <a16:creationId xmlns:a16="http://schemas.microsoft.com/office/drawing/2014/main" id="{71A6D24D-030C-8BE1-EAC0-2F0EF2E6F483}"/>
              </a:ext>
            </a:extLst>
          </p:cNvPr>
          <p:cNvSpPr txBox="1"/>
          <p:nvPr/>
        </p:nvSpPr>
        <p:spPr bwMode="auto">
          <a:xfrm>
            <a:off x="5221142" y="3745564"/>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2" name="TextBox 141">
            <a:extLst>
              <a:ext uri="{FF2B5EF4-FFF2-40B4-BE49-F238E27FC236}">
                <a16:creationId xmlns:a16="http://schemas.microsoft.com/office/drawing/2014/main" id="{095E6175-5974-00CA-3FB1-41BE655FD7A4}"/>
              </a:ext>
            </a:extLst>
          </p:cNvPr>
          <p:cNvSpPr txBox="1"/>
          <p:nvPr/>
        </p:nvSpPr>
        <p:spPr bwMode="auto">
          <a:xfrm>
            <a:off x="1851923" y="2252420"/>
            <a:ext cx="1911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Pembro + CT/Pembro</a:t>
            </a:r>
          </a:p>
          <a:p>
            <a:pPr algn="l">
              <a:lnSpc>
                <a:spcPct val="100000"/>
              </a:lnSpc>
              <a:spcAft>
                <a:spcPct val="0"/>
              </a:spcAft>
              <a:buClrTx/>
              <a:buFontTx/>
              <a:buNone/>
            </a:pPr>
            <a:r>
              <a:rPr lang="en-US" sz="1200" b="0" dirty="0" err="1">
                <a:solidFill>
                  <a:schemeClr val="bg1"/>
                </a:solidFill>
                <a:latin typeface="Calibri" panose="020F0502020204030204" pitchFamily="34" charset="0"/>
              </a:rPr>
              <a:t>Pbo</a:t>
            </a:r>
            <a:r>
              <a:rPr lang="en-US" sz="1200" b="0" dirty="0">
                <a:solidFill>
                  <a:schemeClr val="bg1"/>
                </a:solidFill>
                <a:latin typeface="Calibri" panose="020F0502020204030204" pitchFamily="34" charset="0"/>
              </a:rPr>
              <a:t> + CT/</a:t>
            </a:r>
            <a:r>
              <a:rPr lang="en-US" sz="1200" b="0" dirty="0" err="1">
                <a:solidFill>
                  <a:schemeClr val="bg1"/>
                </a:solidFill>
                <a:latin typeface="Calibri" panose="020F0502020204030204" pitchFamily="34" charset="0"/>
              </a:rPr>
              <a:t>Pbo</a:t>
            </a:r>
            <a:endParaRPr lang="en-US" sz="1200" b="0" dirty="0">
              <a:solidFill>
                <a:schemeClr val="bg1"/>
              </a:solidFill>
              <a:latin typeface="Calibri" panose="020F0502020204030204" pitchFamily="34" charset="0"/>
            </a:endParaRPr>
          </a:p>
        </p:txBody>
      </p:sp>
      <p:sp>
        <p:nvSpPr>
          <p:cNvPr id="143" name="TextBox 142">
            <a:extLst>
              <a:ext uri="{FF2B5EF4-FFF2-40B4-BE49-F238E27FC236}">
                <a16:creationId xmlns:a16="http://schemas.microsoft.com/office/drawing/2014/main" id="{E91CE6D9-2C5E-F4DF-9FDC-3671C2C6B588}"/>
              </a:ext>
            </a:extLst>
          </p:cNvPr>
          <p:cNvSpPr txBox="1"/>
          <p:nvPr/>
        </p:nvSpPr>
        <p:spPr bwMode="auto">
          <a:xfrm>
            <a:off x="3569513" y="1938205"/>
            <a:ext cx="5719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Grade</a:t>
            </a:r>
          </a:p>
        </p:txBody>
      </p:sp>
      <p:sp>
        <p:nvSpPr>
          <p:cNvPr id="144" name="TextBox 143">
            <a:extLst>
              <a:ext uri="{FF2B5EF4-FFF2-40B4-BE49-F238E27FC236}">
                <a16:creationId xmlns:a16="http://schemas.microsoft.com/office/drawing/2014/main" id="{BDF62780-A2AF-AFBE-68D4-E5606C584268}"/>
              </a:ext>
            </a:extLst>
          </p:cNvPr>
          <p:cNvSpPr txBox="1"/>
          <p:nvPr/>
        </p:nvSpPr>
        <p:spPr bwMode="auto">
          <a:xfrm>
            <a:off x="3539502" y="2090018"/>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1-2</a:t>
            </a:r>
          </a:p>
        </p:txBody>
      </p:sp>
      <p:sp>
        <p:nvSpPr>
          <p:cNvPr id="145" name="TextBox 144">
            <a:extLst>
              <a:ext uri="{FF2B5EF4-FFF2-40B4-BE49-F238E27FC236}">
                <a16:creationId xmlns:a16="http://schemas.microsoft.com/office/drawing/2014/main" id="{445FC349-3864-FD32-0C2B-5AE874644711}"/>
              </a:ext>
            </a:extLst>
          </p:cNvPr>
          <p:cNvSpPr txBox="1"/>
          <p:nvPr/>
        </p:nvSpPr>
        <p:spPr bwMode="auto">
          <a:xfrm>
            <a:off x="3793700" y="2090018"/>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3-5</a:t>
            </a:r>
          </a:p>
        </p:txBody>
      </p:sp>
      <p:sp>
        <p:nvSpPr>
          <p:cNvPr id="146" name="Rectangle 145">
            <a:extLst>
              <a:ext uri="{FF2B5EF4-FFF2-40B4-BE49-F238E27FC236}">
                <a16:creationId xmlns:a16="http://schemas.microsoft.com/office/drawing/2014/main" id="{A88F5EE9-053F-DDDC-AE35-ED5A25E7D092}"/>
              </a:ext>
            </a:extLst>
          </p:cNvPr>
          <p:cNvSpPr/>
          <p:nvPr/>
        </p:nvSpPr>
        <p:spPr bwMode="auto">
          <a:xfrm>
            <a:off x="3640122" y="2347745"/>
            <a:ext cx="169464" cy="123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4949FA0F-77F8-7C25-A326-C85762CFFB0F}"/>
              </a:ext>
            </a:extLst>
          </p:cNvPr>
          <p:cNvSpPr/>
          <p:nvPr/>
        </p:nvSpPr>
        <p:spPr bwMode="auto">
          <a:xfrm>
            <a:off x="3904909" y="2347745"/>
            <a:ext cx="169464" cy="1235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DAFE7B86-1B2F-14A1-7E08-7D08A1C12550}"/>
              </a:ext>
            </a:extLst>
          </p:cNvPr>
          <p:cNvSpPr/>
          <p:nvPr/>
        </p:nvSpPr>
        <p:spPr bwMode="auto">
          <a:xfrm>
            <a:off x="3640122" y="2490731"/>
            <a:ext cx="169464" cy="1235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57A59E26-7047-E5BA-08C9-7A2C753D2CB1}"/>
              </a:ext>
            </a:extLst>
          </p:cNvPr>
          <p:cNvSpPr/>
          <p:nvPr/>
        </p:nvSpPr>
        <p:spPr bwMode="auto">
          <a:xfrm>
            <a:off x="3904909" y="2490731"/>
            <a:ext cx="169464" cy="12356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4" name="Group 163">
            <a:extLst>
              <a:ext uri="{FF2B5EF4-FFF2-40B4-BE49-F238E27FC236}">
                <a16:creationId xmlns:a16="http://schemas.microsoft.com/office/drawing/2014/main" id="{AD2E127E-AD19-494F-8B5D-2B2E1C53FE95}"/>
              </a:ext>
            </a:extLst>
          </p:cNvPr>
          <p:cNvGrpSpPr/>
          <p:nvPr/>
        </p:nvGrpSpPr>
        <p:grpSpPr>
          <a:xfrm>
            <a:off x="6850536" y="2351309"/>
            <a:ext cx="61582" cy="1714966"/>
            <a:chOff x="6699378" y="2500605"/>
            <a:chExt cx="212740" cy="1714966"/>
          </a:xfrm>
        </p:grpSpPr>
        <p:cxnSp>
          <p:nvCxnSpPr>
            <p:cNvPr id="152" name="Straight Connector 151">
              <a:extLst>
                <a:ext uri="{FF2B5EF4-FFF2-40B4-BE49-F238E27FC236}">
                  <a16:creationId xmlns:a16="http://schemas.microsoft.com/office/drawing/2014/main" id="{5A55AB98-9D79-D825-1FF7-0C72F204D8DE}"/>
                </a:ext>
              </a:extLst>
            </p:cNvPr>
            <p:cNvCxnSpPr/>
            <p:nvPr/>
          </p:nvCxnSpPr>
          <p:spPr bwMode="auto">
            <a:xfrm>
              <a:off x="6699378" y="4215571"/>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021896C-A0FC-C819-6B4B-6592B64F3700}"/>
                </a:ext>
              </a:extLst>
            </p:cNvPr>
            <p:cNvCxnSpPr/>
            <p:nvPr/>
          </p:nvCxnSpPr>
          <p:spPr bwMode="auto">
            <a:xfrm>
              <a:off x="6699378" y="4044078"/>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A80AF08-580A-E3BA-7A8C-E5A35539B817}"/>
                </a:ext>
              </a:extLst>
            </p:cNvPr>
            <p:cNvCxnSpPr/>
            <p:nvPr/>
          </p:nvCxnSpPr>
          <p:spPr bwMode="auto">
            <a:xfrm>
              <a:off x="6699378" y="3872581"/>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C59F5C9-9360-9705-CF2B-F260BEC72A3B}"/>
                </a:ext>
              </a:extLst>
            </p:cNvPr>
            <p:cNvCxnSpPr/>
            <p:nvPr/>
          </p:nvCxnSpPr>
          <p:spPr bwMode="auto">
            <a:xfrm>
              <a:off x="6699378" y="3701084"/>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30F8649-9845-194C-B64F-BC916D8083D1}"/>
                </a:ext>
              </a:extLst>
            </p:cNvPr>
            <p:cNvCxnSpPr/>
            <p:nvPr/>
          </p:nvCxnSpPr>
          <p:spPr bwMode="auto">
            <a:xfrm>
              <a:off x="6699378" y="3529587"/>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6A4936BA-D9C7-CFC3-2D43-EB9EBFA20029}"/>
                </a:ext>
              </a:extLst>
            </p:cNvPr>
            <p:cNvCxnSpPr/>
            <p:nvPr/>
          </p:nvCxnSpPr>
          <p:spPr bwMode="auto">
            <a:xfrm>
              <a:off x="6699378" y="3358090"/>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805FC80-B300-1C84-7F6B-0BCF0191067F}"/>
                </a:ext>
              </a:extLst>
            </p:cNvPr>
            <p:cNvCxnSpPr/>
            <p:nvPr/>
          </p:nvCxnSpPr>
          <p:spPr bwMode="auto">
            <a:xfrm>
              <a:off x="6699378" y="3186593"/>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2269200-2C32-1B62-75E5-0FFEBB329832}"/>
                </a:ext>
              </a:extLst>
            </p:cNvPr>
            <p:cNvCxnSpPr/>
            <p:nvPr/>
          </p:nvCxnSpPr>
          <p:spPr bwMode="auto">
            <a:xfrm>
              <a:off x="6699378" y="3015096"/>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7ABA486-6389-F742-162C-B6AC74E4EC34}"/>
                </a:ext>
              </a:extLst>
            </p:cNvPr>
            <p:cNvCxnSpPr/>
            <p:nvPr/>
          </p:nvCxnSpPr>
          <p:spPr bwMode="auto">
            <a:xfrm>
              <a:off x="6699378" y="2843599"/>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3471890-F28C-1F9E-7B24-6181EBE8F250}"/>
                </a:ext>
              </a:extLst>
            </p:cNvPr>
            <p:cNvCxnSpPr/>
            <p:nvPr/>
          </p:nvCxnSpPr>
          <p:spPr bwMode="auto">
            <a:xfrm>
              <a:off x="6699378" y="2672102"/>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04A3074-BC5C-4B84-13D0-4933AD4FF19A}"/>
                </a:ext>
              </a:extLst>
            </p:cNvPr>
            <p:cNvCxnSpPr>
              <a:cxnSpLocks/>
            </p:cNvCxnSpPr>
            <p:nvPr/>
          </p:nvCxnSpPr>
          <p:spPr bwMode="auto">
            <a:xfrm>
              <a:off x="6699378" y="2500605"/>
              <a:ext cx="212740" cy="0"/>
            </a:xfrm>
            <a:prstGeom prst="line">
              <a:avLst/>
            </a:prstGeom>
            <a:noFill/>
            <a:ln w="28575" cap="flat" cmpd="sng" algn="ctr">
              <a:solidFill>
                <a:schemeClr val="bg1"/>
              </a:solidFill>
              <a:prstDash val="solid"/>
              <a:round/>
              <a:headEnd type="none" w="med" len="med"/>
              <a:tailEnd type="none" w="med" len="med"/>
            </a:ln>
            <a:effectLst/>
          </p:spPr>
        </p:cxnSp>
      </p:grpSp>
      <p:sp>
        <p:nvSpPr>
          <p:cNvPr id="165" name="TextBox 164">
            <a:extLst>
              <a:ext uri="{FF2B5EF4-FFF2-40B4-BE49-F238E27FC236}">
                <a16:creationId xmlns:a16="http://schemas.microsoft.com/office/drawing/2014/main" id="{DAB3BE98-319D-2A05-7A74-14CB95D8FAB2}"/>
              </a:ext>
            </a:extLst>
          </p:cNvPr>
          <p:cNvSpPr txBox="1"/>
          <p:nvPr/>
        </p:nvSpPr>
        <p:spPr bwMode="auto">
          <a:xfrm>
            <a:off x="6656460" y="3920717"/>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6" name="TextBox 165">
            <a:extLst>
              <a:ext uri="{FF2B5EF4-FFF2-40B4-BE49-F238E27FC236}">
                <a16:creationId xmlns:a16="http://schemas.microsoft.com/office/drawing/2014/main" id="{507BE144-F6F5-C3B4-6E33-C76121F754B2}"/>
              </a:ext>
            </a:extLst>
          </p:cNvPr>
          <p:cNvSpPr txBox="1"/>
          <p:nvPr/>
        </p:nvSpPr>
        <p:spPr bwMode="auto">
          <a:xfrm>
            <a:off x="6656460" y="3749034"/>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67" name="TextBox 166">
            <a:extLst>
              <a:ext uri="{FF2B5EF4-FFF2-40B4-BE49-F238E27FC236}">
                <a16:creationId xmlns:a16="http://schemas.microsoft.com/office/drawing/2014/main" id="{D96CBAA8-E98A-15EA-5862-8F288B5E4DDE}"/>
              </a:ext>
            </a:extLst>
          </p:cNvPr>
          <p:cNvSpPr txBox="1"/>
          <p:nvPr/>
        </p:nvSpPr>
        <p:spPr bwMode="auto">
          <a:xfrm>
            <a:off x="6656460" y="3564288"/>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68" name="TextBox 167">
            <a:extLst>
              <a:ext uri="{FF2B5EF4-FFF2-40B4-BE49-F238E27FC236}">
                <a16:creationId xmlns:a16="http://schemas.microsoft.com/office/drawing/2014/main" id="{E283C359-185C-15F2-68F4-ECE4F41E62E6}"/>
              </a:ext>
            </a:extLst>
          </p:cNvPr>
          <p:cNvSpPr txBox="1"/>
          <p:nvPr/>
        </p:nvSpPr>
        <p:spPr bwMode="auto">
          <a:xfrm>
            <a:off x="6656460" y="3400069"/>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69" name="TextBox 168">
            <a:extLst>
              <a:ext uri="{FF2B5EF4-FFF2-40B4-BE49-F238E27FC236}">
                <a16:creationId xmlns:a16="http://schemas.microsoft.com/office/drawing/2014/main" id="{1D12A49A-648F-79EA-78AD-F44516F97CED}"/>
              </a:ext>
            </a:extLst>
          </p:cNvPr>
          <p:cNvSpPr txBox="1"/>
          <p:nvPr/>
        </p:nvSpPr>
        <p:spPr bwMode="auto">
          <a:xfrm>
            <a:off x="6656460" y="3217189"/>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70" name="TextBox 169">
            <a:extLst>
              <a:ext uri="{FF2B5EF4-FFF2-40B4-BE49-F238E27FC236}">
                <a16:creationId xmlns:a16="http://schemas.microsoft.com/office/drawing/2014/main" id="{DFAECDA8-2970-677E-9464-661C2F2CA32F}"/>
              </a:ext>
            </a:extLst>
          </p:cNvPr>
          <p:cNvSpPr txBox="1"/>
          <p:nvPr/>
        </p:nvSpPr>
        <p:spPr bwMode="auto">
          <a:xfrm>
            <a:off x="6561287" y="3051105"/>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71" name="TextBox 170">
            <a:extLst>
              <a:ext uri="{FF2B5EF4-FFF2-40B4-BE49-F238E27FC236}">
                <a16:creationId xmlns:a16="http://schemas.microsoft.com/office/drawing/2014/main" id="{1F489495-73BE-8451-F2CD-60EA698A09B8}"/>
              </a:ext>
            </a:extLst>
          </p:cNvPr>
          <p:cNvSpPr txBox="1"/>
          <p:nvPr/>
        </p:nvSpPr>
        <p:spPr bwMode="auto">
          <a:xfrm>
            <a:off x="6561287" y="2883154"/>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72" name="TextBox 171">
            <a:extLst>
              <a:ext uri="{FF2B5EF4-FFF2-40B4-BE49-F238E27FC236}">
                <a16:creationId xmlns:a16="http://schemas.microsoft.com/office/drawing/2014/main" id="{A5A20B29-8FD4-B6C0-FCE0-514BB44E4EC5}"/>
              </a:ext>
            </a:extLst>
          </p:cNvPr>
          <p:cNvSpPr txBox="1"/>
          <p:nvPr/>
        </p:nvSpPr>
        <p:spPr bwMode="auto">
          <a:xfrm>
            <a:off x="6561287" y="2700274"/>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73" name="TextBox 172">
            <a:extLst>
              <a:ext uri="{FF2B5EF4-FFF2-40B4-BE49-F238E27FC236}">
                <a16:creationId xmlns:a16="http://schemas.microsoft.com/office/drawing/2014/main" id="{43D115A8-B70F-664F-D0C5-0D7FD5AFB069}"/>
              </a:ext>
            </a:extLst>
          </p:cNvPr>
          <p:cNvSpPr txBox="1"/>
          <p:nvPr/>
        </p:nvSpPr>
        <p:spPr bwMode="auto">
          <a:xfrm>
            <a:off x="6561287" y="2517394"/>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74" name="TextBox 173">
            <a:extLst>
              <a:ext uri="{FF2B5EF4-FFF2-40B4-BE49-F238E27FC236}">
                <a16:creationId xmlns:a16="http://schemas.microsoft.com/office/drawing/2014/main" id="{C72CB624-E910-BDE6-0843-E3A26E425C19}"/>
              </a:ext>
            </a:extLst>
          </p:cNvPr>
          <p:cNvSpPr txBox="1"/>
          <p:nvPr/>
        </p:nvSpPr>
        <p:spPr bwMode="auto">
          <a:xfrm>
            <a:off x="6561287" y="2345710"/>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75" name="TextBox 174">
            <a:extLst>
              <a:ext uri="{FF2B5EF4-FFF2-40B4-BE49-F238E27FC236}">
                <a16:creationId xmlns:a16="http://schemas.microsoft.com/office/drawing/2014/main" id="{8593B4DC-2718-81BE-01C2-5C90ABD02422}"/>
              </a:ext>
            </a:extLst>
          </p:cNvPr>
          <p:cNvSpPr txBox="1"/>
          <p:nvPr/>
        </p:nvSpPr>
        <p:spPr bwMode="auto">
          <a:xfrm>
            <a:off x="6561287" y="2183358"/>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76" name="TextBox 175">
            <a:extLst>
              <a:ext uri="{FF2B5EF4-FFF2-40B4-BE49-F238E27FC236}">
                <a16:creationId xmlns:a16="http://schemas.microsoft.com/office/drawing/2014/main" id="{939F798D-2CC7-711D-4503-7527EDA0B383}"/>
              </a:ext>
            </a:extLst>
          </p:cNvPr>
          <p:cNvSpPr txBox="1"/>
          <p:nvPr/>
        </p:nvSpPr>
        <p:spPr bwMode="auto">
          <a:xfrm>
            <a:off x="7040695" y="2316919"/>
            <a:ext cx="1911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Pembro + CT/Pembro</a:t>
            </a:r>
          </a:p>
          <a:p>
            <a:pPr algn="l">
              <a:lnSpc>
                <a:spcPct val="100000"/>
              </a:lnSpc>
              <a:spcAft>
                <a:spcPct val="0"/>
              </a:spcAft>
              <a:buClrTx/>
              <a:buFontTx/>
              <a:buNone/>
            </a:pPr>
            <a:r>
              <a:rPr lang="en-US" sz="1200" b="0" dirty="0" err="1">
                <a:solidFill>
                  <a:schemeClr val="bg1"/>
                </a:solidFill>
                <a:latin typeface="Calibri" panose="020F0502020204030204" pitchFamily="34" charset="0"/>
              </a:rPr>
              <a:t>Pbo</a:t>
            </a:r>
            <a:r>
              <a:rPr lang="en-US" sz="1200" b="0" dirty="0">
                <a:solidFill>
                  <a:schemeClr val="bg1"/>
                </a:solidFill>
                <a:latin typeface="Calibri" panose="020F0502020204030204" pitchFamily="34" charset="0"/>
              </a:rPr>
              <a:t> + CT/</a:t>
            </a:r>
            <a:r>
              <a:rPr lang="en-US" sz="1200" b="0" dirty="0" err="1">
                <a:solidFill>
                  <a:schemeClr val="bg1"/>
                </a:solidFill>
                <a:latin typeface="Calibri" panose="020F0502020204030204" pitchFamily="34" charset="0"/>
              </a:rPr>
              <a:t>Pbo</a:t>
            </a:r>
            <a:endParaRPr lang="en-US" sz="1200" b="0" dirty="0">
              <a:solidFill>
                <a:schemeClr val="bg1"/>
              </a:solidFill>
              <a:latin typeface="Calibri" panose="020F0502020204030204" pitchFamily="34" charset="0"/>
            </a:endParaRPr>
          </a:p>
        </p:txBody>
      </p:sp>
      <p:sp>
        <p:nvSpPr>
          <p:cNvPr id="177" name="TextBox 176">
            <a:extLst>
              <a:ext uri="{FF2B5EF4-FFF2-40B4-BE49-F238E27FC236}">
                <a16:creationId xmlns:a16="http://schemas.microsoft.com/office/drawing/2014/main" id="{69CF463D-1BF1-9913-070C-0A1A121BC4E9}"/>
              </a:ext>
            </a:extLst>
          </p:cNvPr>
          <p:cNvSpPr txBox="1"/>
          <p:nvPr/>
        </p:nvSpPr>
        <p:spPr bwMode="auto">
          <a:xfrm>
            <a:off x="8728274" y="2154517"/>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1-2</a:t>
            </a:r>
          </a:p>
        </p:txBody>
      </p:sp>
      <p:sp>
        <p:nvSpPr>
          <p:cNvPr id="178" name="TextBox 177">
            <a:extLst>
              <a:ext uri="{FF2B5EF4-FFF2-40B4-BE49-F238E27FC236}">
                <a16:creationId xmlns:a16="http://schemas.microsoft.com/office/drawing/2014/main" id="{4E8E4F85-B776-9DE8-24F0-90D46D6254EE}"/>
              </a:ext>
            </a:extLst>
          </p:cNvPr>
          <p:cNvSpPr txBox="1"/>
          <p:nvPr/>
        </p:nvSpPr>
        <p:spPr bwMode="auto">
          <a:xfrm>
            <a:off x="8982472" y="2154517"/>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3-5</a:t>
            </a:r>
          </a:p>
        </p:txBody>
      </p:sp>
      <p:sp>
        <p:nvSpPr>
          <p:cNvPr id="179" name="Rectangle 178">
            <a:extLst>
              <a:ext uri="{FF2B5EF4-FFF2-40B4-BE49-F238E27FC236}">
                <a16:creationId xmlns:a16="http://schemas.microsoft.com/office/drawing/2014/main" id="{ED2F0BA3-A215-5E10-A418-1669BB27BAD7}"/>
              </a:ext>
            </a:extLst>
          </p:cNvPr>
          <p:cNvSpPr/>
          <p:nvPr/>
        </p:nvSpPr>
        <p:spPr bwMode="auto">
          <a:xfrm>
            <a:off x="8828894" y="2412244"/>
            <a:ext cx="169464" cy="123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5B1BA191-1A9B-C9AE-C83A-ECB977C4AA09}"/>
              </a:ext>
            </a:extLst>
          </p:cNvPr>
          <p:cNvSpPr/>
          <p:nvPr/>
        </p:nvSpPr>
        <p:spPr bwMode="auto">
          <a:xfrm>
            <a:off x="9093681" y="2412244"/>
            <a:ext cx="169464" cy="1235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0A110C6C-6875-3F3C-BAE6-8367DD5E9C62}"/>
              </a:ext>
            </a:extLst>
          </p:cNvPr>
          <p:cNvSpPr/>
          <p:nvPr/>
        </p:nvSpPr>
        <p:spPr bwMode="auto">
          <a:xfrm>
            <a:off x="8828894" y="2555230"/>
            <a:ext cx="169464" cy="1235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C6092C15-62DF-588C-6630-556C43788E9C}"/>
              </a:ext>
            </a:extLst>
          </p:cNvPr>
          <p:cNvSpPr/>
          <p:nvPr/>
        </p:nvSpPr>
        <p:spPr bwMode="auto">
          <a:xfrm>
            <a:off x="9093681" y="2555230"/>
            <a:ext cx="169464" cy="12356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TextBox 182">
            <a:extLst>
              <a:ext uri="{FF2B5EF4-FFF2-40B4-BE49-F238E27FC236}">
                <a16:creationId xmlns:a16="http://schemas.microsoft.com/office/drawing/2014/main" id="{B751525B-FD69-504E-DD8F-2FA70BF99AD2}"/>
              </a:ext>
            </a:extLst>
          </p:cNvPr>
          <p:cNvSpPr txBox="1"/>
          <p:nvPr/>
        </p:nvSpPr>
        <p:spPr bwMode="auto">
          <a:xfrm>
            <a:off x="8775331" y="1982833"/>
            <a:ext cx="6108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Grade</a:t>
            </a:r>
          </a:p>
        </p:txBody>
      </p:sp>
      <p:sp>
        <p:nvSpPr>
          <p:cNvPr id="186" name="Rectangle 185">
            <a:extLst>
              <a:ext uri="{FF2B5EF4-FFF2-40B4-BE49-F238E27FC236}">
                <a16:creationId xmlns:a16="http://schemas.microsoft.com/office/drawing/2014/main" id="{DA653CA6-618C-963B-04F5-58A144C9768D}"/>
              </a:ext>
            </a:extLst>
          </p:cNvPr>
          <p:cNvSpPr/>
          <p:nvPr/>
        </p:nvSpPr>
        <p:spPr bwMode="auto">
          <a:xfrm>
            <a:off x="7080069" y="3814347"/>
            <a:ext cx="194076"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E99EB259-A395-74DA-AE8F-6B5BA40A2D5A}"/>
              </a:ext>
            </a:extLst>
          </p:cNvPr>
          <p:cNvSpPr/>
          <p:nvPr/>
        </p:nvSpPr>
        <p:spPr bwMode="auto">
          <a:xfrm>
            <a:off x="7080069" y="3834874"/>
            <a:ext cx="194076" cy="2258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13BB8C99-FC4B-8EA0-0ED3-4FD8AA49EEA9}"/>
              </a:ext>
            </a:extLst>
          </p:cNvPr>
          <p:cNvSpPr/>
          <p:nvPr/>
        </p:nvSpPr>
        <p:spPr bwMode="auto">
          <a:xfrm>
            <a:off x="7276012" y="3754632"/>
            <a:ext cx="194076" cy="3060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2F9D302C-0904-891F-AEBE-1036AB0D573F}"/>
              </a:ext>
            </a:extLst>
          </p:cNvPr>
          <p:cNvSpPr/>
          <p:nvPr/>
        </p:nvSpPr>
        <p:spPr bwMode="auto">
          <a:xfrm>
            <a:off x="7636174" y="3903922"/>
            <a:ext cx="194076" cy="1567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E24D914D-E788-CD89-398C-7D2B14DC3A56}"/>
              </a:ext>
            </a:extLst>
          </p:cNvPr>
          <p:cNvSpPr/>
          <p:nvPr/>
        </p:nvSpPr>
        <p:spPr bwMode="auto">
          <a:xfrm>
            <a:off x="7832117" y="3967370"/>
            <a:ext cx="194076" cy="933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8989B6EA-5896-03D7-6FF5-909A1263F23D}"/>
              </a:ext>
            </a:extLst>
          </p:cNvPr>
          <p:cNvSpPr/>
          <p:nvPr/>
        </p:nvSpPr>
        <p:spPr bwMode="auto">
          <a:xfrm>
            <a:off x="8196011" y="3993496"/>
            <a:ext cx="194076" cy="671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DF0412E5-226D-DEB1-0894-7A27755F34ED}"/>
              </a:ext>
            </a:extLst>
          </p:cNvPr>
          <p:cNvSpPr/>
          <p:nvPr/>
        </p:nvSpPr>
        <p:spPr bwMode="auto">
          <a:xfrm>
            <a:off x="8196011" y="3903923"/>
            <a:ext cx="194076" cy="877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5483C936-A761-4C75-4178-00256AF05606}"/>
              </a:ext>
            </a:extLst>
          </p:cNvPr>
          <p:cNvSpPr/>
          <p:nvPr/>
        </p:nvSpPr>
        <p:spPr bwMode="auto">
          <a:xfrm>
            <a:off x="8739052" y="4029885"/>
            <a:ext cx="194076"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21B9352B-50A6-C0E1-E2E2-C94D82B6E04E}"/>
              </a:ext>
            </a:extLst>
          </p:cNvPr>
          <p:cNvSpPr/>
          <p:nvPr/>
        </p:nvSpPr>
        <p:spPr bwMode="auto">
          <a:xfrm>
            <a:off x="8739052" y="3963983"/>
            <a:ext cx="194076" cy="682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Freeform: Shape 196">
            <a:extLst>
              <a:ext uri="{FF2B5EF4-FFF2-40B4-BE49-F238E27FC236}">
                <a16:creationId xmlns:a16="http://schemas.microsoft.com/office/drawing/2014/main" id="{AD933A12-509A-B568-7A48-BD9BAC11877E}"/>
              </a:ext>
            </a:extLst>
          </p:cNvPr>
          <p:cNvSpPr/>
          <p:nvPr/>
        </p:nvSpPr>
        <p:spPr bwMode="auto">
          <a:xfrm>
            <a:off x="8934995" y="4040901"/>
            <a:ext cx="194076" cy="21420"/>
          </a:xfrm>
          <a:custGeom>
            <a:avLst/>
            <a:gdLst>
              <a:gd name="connsiteX0" fmla="*/ 0 w 194076"/>
              <a:gd name="connsiteY0" fmla="*/ 0 h 21420"/>
              <a:gd name="connsiteX1" fmla="*/ 194076 w 194076"/>
              <a:gd name="connsiteY1" fmla="*/ 0 h 21420"/>
              <a:gd name="connsiteX2" fmla="*/ 194076 w 194076"/>
              <a:gd name="connsiteY2" fmla="*/ 21420 h 21420"/>
              <a:gd name="connsiteX3" fmla="*/ 0 w 194076"/>
              <a:gd name="connsiteY3" fmla="*/ 21420 h 21420"/>
              <a:gd name="connsiteX4" fmla="*/ 0 w 194076"/>
              <a:gd name="connsiteY4" fmla="*/ 0 h 2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21420">
                <a:moveTo>
                  <a:pt x="0" y="0"/>
                </a:moveTo>
                <a:lnTo>
                  <a:pt x="194076" y="0"/>
                </a:lnTo>
                <a:lnTo>
                  <a:pt x="194076" y="21420"/>
                </a:lnTo>
                <a:lnTo>
                  <a:pt x="0" y="21420"/>
                </a:lnTo>
                <a:lnTo>
                  <a:pt x="0" y="0"/>
                </a:lnTo>
                <a:close/>
              </a:path>
            </a:pathLst>
          </a:cu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Freeform: Shape 198">
            <a:extLst>
              <a:ext uri="{FF2B5EF4-FFF2-40B4-BE49-F238E27FC236}">
                <a16:creationId xmlns:a16="http://schemas.microsoft.com/office/drawing/2014/main" id="{130F9E3F-9752-347C-4391-37EB705E888E}"/>
              </a:ext>
            </a:extLst>
          </p:cNvPr>
          <p:cNvSpPr/>
          <p:nvPr/>
        </p:nvSpPr>
        <p:spPr bwMode="auto">
          <a:xfrm>
            <a:off x="8934995" y="4019483"/>
            <a:ext cx="194076" cy="21420"/>
          </a:xfrm>
          <a:custGeom>
            <a:avLst/>
            <a:gdLst>
              <a:gd name="connsiteX0" fmla="*/ 0 w 194076"/>
              <a:gd name="connsiteY0" fmla="*/ 0 h 21420"/>
              <a:gd name="connsiteX1" fmla="*/ 194076 w 194076"/>
              <a:gd name="connsiteY1" fmla="*/ 0 h 21420"/>
              <a:gd name="connsiteX2" fmla="*/ 194076 w 194076"/>
              <a:gd name="connsiteY2" fmla="*/ 21420 h 21420"/>
              <a:gd name="connsiteX3" fmla="*/ 0 w 194076"/>
              <a:gd name="connsiteY3" fmla="*/ 21420 h 21420"/>
              <a:gd name="connsiteX4" fmla="*/ 0 w 194076"/>
              <a:gd name="connsiteY4" fmla="*/ 0 h 2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21420">
                <a:moveTo>
                  <a:pt x="0" y="0"/>
                </a:moveTo>
                <a:lnTo>
                  <a:pt x="194076" y="0"/>
                </a:lnTo>
                <a:lnTo>
                  <a:pt x="194076" y="21420"/>
                </a:lnTo>
                <a:lnTo>
                  <a:pt x="0" y="21420"/>
                </a:lnTo>
                <a:lnTo>
                  <a:pt x="0" y="0"/>
                </a:lnTo>
                <a:close/>
              </a:path>
            </a:pathLst>
          </a:cu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D441ABEF-6EEC-0902-1DDB-B4DABA1285DB}"/>
              </a:ext>
            </a:extLst>
          </p:cNvPr>
          <p:cNvSpPr/>
          <p:nvPr/>
        </p:nvSpPr>
        <p:spPr bwMode="auto">
          <a:xfrm>
            <a:off x="9277152" y="3992689"/>
            <a:ext cx="194076" cy="679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D9A4222A-EF7E-6030-39E0-359AF5251F19}"/>
              </a:ext>
            </a:extLst>
          </p:cNvPr>
          <p:cNvSpPr/>
          <p:nvPr/>
        </p:nvSpPr>
        <p:spPr bwMode="auto">
          <a:xfrm>
            <a:off x="9473095" y="4014956"/>
            <a:ext cx="19407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32F83401-6C45-7606-E58A-FB48C8036F58}"/>
              </a:ext>
            </a:extLst>
          </p:cNvPr>
          <p:cNvSpPr/>
          <p:nvPr/>
        </p:nvSpPr>
        <p:spPr bwMode="auto">
          <a:xfrm>
            <a:off x="9840620" y="4024840"/>
            <a:ext cx="194076"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Freeform: Shape 204">
            <a:extLst>
              <a:ext uri="{FF2B5EF4-FFF2-40B4-BE49-F238E27FC236}">
                <a16:creationId xmlns:a16="http://schemas.microsoft.com/office/drawing/2014/main" id="{D0E99F37-DC0E-F42F-1B1A-9D53F1CC5D87}"/>
              </a:ext>
            </a:extLst>
          </p:cNvPr>
          <p:cNvSpPr/>
          <p:nvPr/>
        </p:nvSpPr>
        <p:spPr bwMode="auto">
          <a:xfrm>
            <a:off x="10389260" y="4045845"/>
            <a:ext cx="194076" cy="19770"/>
          </a:xfrm>
          <a:custGeom>
            <a:avLst/>
            <a:gdLst>
              <a:gd name="connsiteX0" fmla="*/ 0 w 194076"/>
              <a:gd name="connsiteY0" fmla="*/ 0 h 19770"/>
              <a:gd name="connsiteX1" fmla="*/ 194076 w 194076"/>
              <a:gd name="connsiteY1" fmla="*/ 0 h 19770"/>
              <a:gd name="connsiteX2" fmla="*/ 194076 w 194076"/>
              <a:gd name="connsiteY2" fmla="*/ 19770 h 19770"/>
              <a:gd name="connsiteX3" fmla="*/ 0 w 194076"/>
              <a:gd name="connsiteY3" fmla="*/ 19770 h 19770"/>
              <a:gd name="connsiteX4" fmla="*/ 0 w 194076"/>
              <a:gd name="connsiteY4" fmla="*/ 0 h 1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19770">
                <a:moveTo>
                  <a:pt x="0" y="0"/>
                </a:moveTo>
                <a:lnTo>
                  <a:pt x="194076" y="0"/>
                </a:lnTo>
                <a:lnTo>
                  <a:pt x="194076" y="19770"/>
                </a:lnTo>
                <a:lnTo>
                  <a:pt x="0" y="19770"/>
                </a:lnTo>
                <a:lnTo>
                  <a:pt x="0" y="0"/>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Freeform: Shape 206">
            <a:extLst>
              <a:ext uri="{FF2B5EF4-FFF2-40B4-BE49-F238E27FC236}">
                <a16:creationId xmlns:a16="http://schemas.microsoft.com/office/drawing/2014/main" id="{B1D7E6F0-C88D-7B08-8335-08ACB0468CAB}"/>
              </a:ext>
            </a:extLst>
          </p:cNvPr>
          <p:cNvSpPr/>
          <p:nvPr/>
        </p:nvSpPr>
        <p:spPr bwMode="auto">
          <a:xfrm>
            <a:off x="10946138" y="4045845"/>
            <a:ext cx="194076" cy="19770"/>
          </a:xfrm>
          <a:custGeom>
            <a:avLst/>
            <a:gdLst>
              <a:gd name="connsiteX0" fmla="*/ 0 w 194076"/>
              <a:gd name="connsiteY0" fmla="*/ 0 h 19770"/>
              <a:gd name="connsiteX1" fmla="*/ 194076 w 194076"/>
              <a:gd name="connsiteY1" fmla="*/ 0 h 19770"/>
              <a:gd name="connsiteX2" fmla="*/ 194076 w 194076"/>
              <a:gd name="connsiteY2" fmla="*/ 19770 h 19770"/>
              <a:gd name="connsiteX3" fmla="*/ 0 w 194076"/>
              <a:gd name="connsiteY3" fmla="*/ 19770 h 19770"/>
              <a:gd name="connsiteX4" fmla="*/ 0 w 194076"/>
              <a:gd name="connsiteY4" fmla="*/ 0 h 1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19770">
                <a:moveTo>
                  <a:pt x="0" y="0"/>
                </a:moveTo>
                <a:lnTo>
                  <a:pt x="194076" y="0"/>
                </a:lnTo>
                <a:lnTo>
                  <a:pt x="194076" y="19770"/>
                </a:lnTo>
                <a:lnTo>
                  <a:pt x="0" y="19770"/>
                </a:lnTo>
                <a:lnTo>
                  <a:pt x="0" y="0"/>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Freeform: Shape 149">
            <a:extLst>
              <a:ext uri="{FF2B5EF4-FFF2-40B4-BE49-F238E27FC236}">
                <a16:creationId xmlns:a16="http://schemas.microsoft.com/office/drawing/2014/main" id="{D48FA5E7-6732-23AD-3FEE-AA2030FCC705}"/>
              </a:ext>
            </a:extLst>
          </p:cNvPr>
          <p:cNvSpPr/>
          <p:nvPr/>
        </p:nvSpPr>
        <p:spPr bwMode="auto">
          <a:xfrm>
            <a:off x="6904653" y="2343843"/>
            <a:ext cx="4596260" cy="1722431"/>
          </a:xfrm>
          <a:custGeom>
            <a:avLst/>
            <a:gdLst>
              <a:gd name="connsiteX0" fmla="*/ 0 w 4596260"/>
              <a:gd name="connsiteY0" fmla="*/ 0 h 1718698"/>
              <a:gd name="connsiteX1" fmla="*/ 0 w 4596260"/>
              <a:gd name="connsiteY1" fmla="*/ 1718698 h 1718698"/>
              <a:gd name="connsiteX2" fmla="*/ 4596260 w 4596260"/>
              <a:gd name="connsiteY2" fmla="*/ 1718698 h 1718698"/>
            </a:gdLst>
            <a:ahLst/>
            <a:cxnLst>
              <a:cxn ang="0">
                <a:pos x="connsiteX0" y="connsiteY0"/>
              </a:cxn>
              <a:cxn ang="0">
                <a:pos x="connsiteX1" y="connsiteY1"/>
              </a:cxn>
              <a:cxn ang="0">
                <a:pos x="connsiteX2" y="connsiteY2"/>
              </a:cxn>
            </a:cxnLst>
            <a:rect l="l" t="t" r="r" b="b"/>
            <a:pathLst>
              <a:path w="4596260" h="1718698">
                <a:moveTo>
                  <a:pt x="0" y="0"/>
                </a:moveTo>
                <a:lnTo>
                  <a:pt x="0" y="1718698"/>
                </a:lnTo>
                <a:lnTo>
                  <a:pt x="4596260" y="1718698"/>
                </a:lnTo>
              </a:path>
            </a:pathLst>
          </a:custGeom>
          <a:noFill/>
          <a:ln w="28575">
            <a:solidFill>
              <a:schemeClr val="bg1"/>
            </a:solidFill>
            <a:miter lim="800000"/>
            <a:headEnd/>
            <a:tailEnd/>
          </a:ln>
        </p:spPr>
        <p:txBody>
          <a:bodyPr rtlCol="0" anchor="ctr"/>
          <a:lstStyle/>
          <a:p>
            <a:pPr algn="ctr"/>
            <a:endParaRPr lang="en-US"/>
          </a:p>
        </p:txBody>
      </p:sp>
      <p:sp>
        <p:nvSpPr>
          <p:cNvPr id="208" name="TextBox 207">
            <a:extLst>
              <a:ext uri="{FF2B5EF4-FFF2-40B4-BE49-F238E27FC236}">
                <a16:creationId xmlns:a16="http://schemas.microsoft.com/office/drawing/2014/main" id="{1DDE242E-A653-E2C5-6941-244F947413F9}"/>
              </a:ext>
            </a:extLst>
          </p:cNvPr>
          <p:cNvSpPr txBox="1"/>
          <p:nvPr/>
        </p:nvSpPr>
        <p:spPr bwMode="auto">
          <a:xfrm>
            <a:off x="6969210" y="3603863"/>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209" name="TextBox 208">
            <a:extLst>
              <a:ext uri="{FF2B5EF4-FFF2-40B4-BE49-F238E27FC236}">
                <a16:creationId xmlns:a16="http://schemas.microsoft.com/office/drawing/2014/main" id="{A15ED8A6-F3FE-C4DE-6123-AD70E2474301}"/>
              </a:ext>
            </a:extLst>
          </p:cNvPr>
          <p:cNvSpPr txBox="1"/>
          <p:nvPr/>
        </p:nvSpPr>
        <p:spPr bwMode="auto">
          <a:xfrm>
            <a:off x="7183394" y="3551141"/>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10" name="TextBox 209">
            <a:extLst>
              <a:ext uri="{FF2B5EF4-FFF2-40B4-BE49-F238E27FC236}">
                <a16:creationId xmlns:a16="http://schemas.microsoft.com/office/drawing/2014/main" id="{E6A2E06B-81C2-4958-3C45-0234993FEF82}"/>
              </a:ext>
            </a:extLst>
          </p:cNvPr>
          <p:cNvSpPr txBox="1"/>
          <p:nvPr/>
        </p:nvSpPr>
        <p:spPr bwMode="auto">
          <a:xfrm>
            <a:off x="7544211" y="3681299"/>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11" name="TextBox 210">
            <a:extLst>
              <a:ext uri="{FF2B5EF4-FFF2-40B4-BE49-F238E27FC236}">
                <a16:creationId xmlns:a16="http://schemas.microsoft.com/office/drawing/2014/main" id="{3D3FE3C7-41FB-D01F-4273-F26F8205D943}"/>
              </a:ext>
            </a:extLst>
          </p:cNvPr>
          <p:cNvSpPr txBox="1"/>
          <p:nvPr/>
        </p:nvSpPr>
        <p:spPr bwMode="auto">
          <a:xfrm>
            <a:off x="7751804" y="3755439"/>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2" name="TextBox 211">
            <a:extLst>
              <a:ext uri="{FF2B5EF4-FFF2-40B4-BE49-F238E27FC236}">
                <a16:creationId xmlns:a16="http://schemas.microsoft.com/office/drawing/2014/main" id="{E01E9FFC-06A3-041F-3B5B-DBEB8D2DA7B2}"/>
              </a:ext>
            </a:extLst>
          </p:cNvPr>
          <p:cNvSpPr txBox="1"/>
          <p:nvPr/>
        </p:nvSpPr>
        <p:spPr bwMode="auto">
          <a:xfrm>
            <a:off x="8109326" y="3687889"/>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13" name="TextBox 212">
            <a:extLst>
              <a:ext uri="{FF2B5EF4-FFF2-40B4-BE49-F238E27FC236}">
                <a16:creationId xmlns:a16="http://schemas.microsoft.com/office/drawing/2014/main" id="{5F73D7E9-3A31-DE81-1383-540362F19C06}"/>
              </a:ext>
            </a:extLst>
          </p:cNvPr>
          <p:cNvSpPr txBox="1"/>
          <p:nvPr/>
        </p:nvSpPr>
        <p:spPr bwMode="auto">
          <a:xfrm>
            <a:off x="8335043" y="3850998"/>
            <a:ext cx="2339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14" name="TextBox 213">
            <a:extLst>
              <a:ext uri="{FF2B5EF4-FFF2-40B4-BE49-F238E27FC236}">
                <a16:creationId xmlns:a16="http://schemas.microsoft.com/office/drawing/2014/main" id="{6307CE07-D79A-BD46-4F91-92A99B539A98}"/>
              </a:ext>
            </a:extLst>
          </p:cNvPr>
          <p:cNvSpPr txBox="1"/>
          <p:nvPr/>
        </p:nvSpPr>
        <p:spPr bwMode="auto">
          <a:xfrm>
            <a:off x="8648081" y="3748848"/>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5" name="TextBox 214">
            <a:extLst>
              <a:ext uri="{FF2B5EF4-FFF2-40B4-BE49-F238E27FC236}">
                <a16:creationId xmlns:a16="http://schemas.microsoft.com/office/drawing/2014/main" id="{0BDEF168-5B47-1159-3CBE-D1B699E90992}"/>
              </a:ext>
            </a:extLst>
          </p:cNvPr>
          <p:cNvSpPr txBox="1"/>
          <p:nvPr/>
        </p:nvSpPr>
        <p:spPr bwMode="auto">
          <a:xfrm>
            <a:off x="8852380" y="3813103"/>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16" name="TextBox 215">
            <a:extLst>
              <a:ext uri="{FF2B5EF4-FFF2-40B4-BE49-F238E27FC236}">
                <a16:creationId xmlns:a16="http://schemas.microsoft.com/office/drawing/2014/main" id="{5F6B6727-FA08-A416-9BB2-388A78A3E6E7}"/>
              </a:ext>
            </a:extLst>
          </p:cNvPr>
          <p:cNvSpPr txBox="1"/>
          <p:nvPr/>
        </p:nvSpPr>
        <p:spPr bwMode="auto">
          <a:xfrm>
            <a:off x="9198370" y="3775210"/>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0.9</a:t>
            </a:r>
          </a:p>
        </p:txBody>
      </p:sp>
      <p:sp>
        <p:nvSpPr>
          <p:cNvPr id="217" name="TextBox 216">
            <a:extLst>
              <a:ext uri="{FF2B5EF4-FFF2-40B4-BE49-F238E27FC236}">
                <a16:creationId xmlns:a16="http://schemas.microsoft.com/office/drawing/2014/main" id="{0C1F6765-AC98-C100-4A4B-9C5BDD739D8D}"/>
              </a:ext>
            </a:extLst>
          </p:cNvPr>
          <p:cNvSpPr txBox="1"/>
          <p:nvPr/>
        </p:nvSpPr>
        <p:spPr bwMode="auto">
          <a:xfrm>
            <a:off x="9399372" y="3813103"/>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18" name="TextBox 217">
            <a:extLst>
              <a:ext uri="{FF2B5EF4-FFF2-40B4-BE49-F238E27FC236}">
                <a16:creationId xmlns:a16="http://schemas.microsoft.com/office/drawing/2014/main" id="{784F2E22-756A-438A-9CE2-87A77B19E376}"/>
              </a:ext>
            </a:extLst>
          </p:cNvPr>
          <p:cNvSpPr txBox="1"/>
          <p:nvPr/>
        </p:nvSpPr>
        <p:spPr bwMode="auto">
          <a:xfrm>
            <a:off x="9740418" y="3809808"/>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219" name="TextBox 218">
            <a:extLst>
              <a:ext uri="{FF2B5EF4-FFF2-40B4-BE49-F238E27FC236}">
                <a16:creationId xmlns:a16="http://schemas.microsoft.com/office/drawing/2014/main" id="{2131F3F4-7AE1-8571-CAC2-E11A9AF18197}"/>
              </a:ext>
            </a:extLst>
          </p:cNvPr>
          <p:cNvSpPr txBox="1"/>
          <p:nvPr/>
        </p:nvSpPr>
        <p:spPr bwMode="auto">
          <a:xfrm>
            <a:off x="9982609" y="3841112"/>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0" name="TextBox 219">
            <a:extLst>
              <a:ext uri="{FF2B5EF4-FFF2-40B4-BE49-F238E27FC236}">
                <a16:creationId xmlns:a16="http://schemas.microsoft.com/office/drawing/2014/main" id="{D3C07A9C-E001-35B9-E8C6-8CB0728ABCB1}"/>
              </a:ext>
            </a:extLst>
          </p:cNvPr>
          <p:cNvSpPr txBox="1"/>
          <p:nvPr/>
        </p:nvSpPr>
        <p:spPr bwMode="auto">
          <a:xfrm>
            <a:off x="10536192" y="3841112"/>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1" name="TextBox 220">
            <a:extLst>
              <a:ext uri="{FF2B5EF4-FFF2-40B4-BE49-F238E27FC236}">
                <a16:creationId xmlns:a16="http://schemas.microsoft.com/office/drawing/2014/main" id="{10144E7D-C336-C11B-5AB4-92F21B80BB4C}"/>
              </a:ext>
            </a:extLst>
          </p:cNvPr>
          <p:cNvSpPr txBox="1"/>
          <p:nvPr/>
        </p:nvSpPr>
        <p:spPr bwMode="auto">
          <a:xfrm>
            <a:off x="11088127" y="3841112"/>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2" name="TextBox 221">
            <a:extLst>
              <a:ext uri="{FF2B5EF4-FFF2-40B4-BE49-F238E27FC236}">
                <a16:creationId xmlns:a16="http://schemas.microsoft.com/office/drawing/2014/main" id="{B22C260B-924C-3781-F4E7-EF203B21C9A9}"/>
              </a:ext>
            </a:extLst>
          </p:cNvPr>
          <p:cNvSpPr txBox="1"/>
          <p:nvPr/>
        </p:nvSpPr>
        <p:spPr bwMode="auto">
          <a:xfrm>
            <a:off x="10300590" y="3819695"/>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223" name="TextBox 222">
            <a:extLst>
              <a:ext uri="{FF2B5EF4-FFF2-40B4-BE49-F238E27FC236}">
                <a16:creationId xmlns:a16="http://schemas.microsoft.com/office/drawing/2014/main" id="{1A74CE82-9C0D-94F5-1E8A-7676F6F4EE13}"/>
              </a:ext>
            </a:extLst>
          </p:cNvPr>
          <p:cNvSpPr txBox="1"/>
          <p:nvPr/>
        </p:nvSpPr>
        <p:spPr bwMode="auto">
          <a:xfrm>
            <a:off x="10849230" y="3819695"/>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Tree>
    <p:extLst>
      <p:ext uri="{BB962C8B-B14F-4D97-AF65-F5344CB8AC3E}">
        <p14:creationId xmlns:p14="http://schemas.microsoft.com/office/powerpoint/2010/main" val="3769583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B284EC-9F5E-C449-9438-8F4F12A5C897}"/>
              </a:ext>
            </a:extLst>
          </p:cNvPr>
          <p:cNvSpPr>
            <a:spLocks noGrp="1"/>
          </p:cNvSpPr>
          <p:nvPr>
            <p:ph type="title"/>
          </p:nvPr>
        </p:nvSpPr>
        <p:spPr/>
        <p:txBody>
          <a:bodyPr/>
          <a:lstStyle/>
          <a:p>
            <a:r>
              <a:rPr lang="en-US" dirty="0"/>
              <a:t>CREATE-X: Adjuvant Capecitabine in HER2- EBC With Residual Disease After Neoadjuvant CT</a:t>
            </a:r>
          </a:p>
        </p:txBody>
      </p:sp>
      <p:sp>
        <p:nvSpPr>
          <p:cNvPr id="7171" name="Content Placeholder 1">
            <a:extLst>
              <a:ext uri="{FF2B5EF4-FFF2-40B4-BE49-F238E27FC236}">
                <a16:creationId xmlns:a16="http://schemas.microsoft.com/office/drawing/2014/main" id="{07FD608C-6846-4543-90C1-F58D3CDD16BC}"/>
              </a:ext>
            </a:extLst>
          </p:cNvPr>
          <p:cNvSpPr>
            <a:spLocks noGrp="1"/>
          </p:cNvSpPr>
          <p:nvPr>
            <p:ph idx="1"/>
          </p:nvPr>
        </p:nvSpPr>
        <p:spPr/>
        <p:txBody>
          <a:bodyPr/>
          <a:lstStyle/>
          <a:p>
            <a:r>
              <a:rPr lang="en-US" altLang="en-US" sz="2000" dirty="0"/>
              <a:t>Preplanned interim analysis of a randomized, open-label phase III trial</a:t>
            </a:r>
          </a:p>
          <a:p>
            <a:pPr lvl="1"/>
            <a:r>
              <a:rPr lang="en-US" altLang="en-US" sz="1800" dirty="0"/>
              <a:t>IDMC recommended early trial termination for efficacy</a:t>
            </a:r>
          </a:p>
        </p:txBody>
      </p:sp>
      <p:sp>
        <p:nvSpPr>
          <p:cNvPr id="7173" name="Text Box 45">
            <a:extLst>
              <a:ext uri="{FF2B5EF4-FFF2-40B4-BE49-F238E27FC236}">
                <a16:creationId xmlns:a16="http://schemas.microsoft.com/office/drawing/2014/main" id="{4D86064A-BAE3-4404-A7B1-53BC7D6903DA}"/>
              </a:ext>
            </a:extLst>
          </p:cNvPr>
          <p:cNvSpPr txBox="1">
            <a:spLocks noChangeArrowheads="1"/>
          </p:cNvSpPr>
          <p:nvPr/>
        </p:nvSpPr>
        <p:spPr bwMode="auto">
          <a:xfrm>
            <a:off x="1053975" y="3220894"/>
            <a:ext cx="33024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Patients aged 20-74 yr with HER2- stage I-IIIB EBC and residual disease (non-pCR, N+) after NACT and surgery; no prior oral fluoropyrimidines </a:t>
            </a:r>
            <a:br>
              <a:rPr lang="en-GB" altLang="en-US" sz="1600" b="0" dirty="0">
                <a:solidFill>
                  <a:schemeClr val="bg1"/>
                </a:solidFill>
                <a:latin typeface="Calibri" panose="020F0502020204030204" pitchFamily="34" charset="0"/>
                <a:cs typeface="Calibri" panose="020F0502020204030204" pitchFamily="34" charset="0"/>
              </a:rPr>
            </a:br>
            <a:r>
              <a:rPr lang="en-GB" altLang="en-US" sz="1600" b="0" dirty="0">
                <a:solidFill>
                  <a:schemeClr val="bg1"/>
                </a:solidFill>
                <a:latin typeface="Calibri" panose="020F0502020204030204" pitchFamily="34" charset="0"/>
                <a:cs typeface="Calibri" panose="020F0502020204030204" pitchFamily="34" charset="0"/>
              </a:rPr>
              <a:t>(N = 910)</a:t>
            </a:r>
            <a:endParaRPr lang="en-US" altLang="en-US" sz="1600" b="0" dirty="0">
              <a:solidFill>
                <a:schemeClr val="bg1"/>
              </a:solidFill>
              <a:latin typeface="Calibri" panose="020F0502020204030204" pitchFamily="34" charset="0"/>
              <a:cs typeface="Calibri" panose="020F0502020204030204" pitchFamily="34" charset="0"/>
            </a:endParaRPr>
          </a:p>
        </p:txBody>
      </p:sp>
      <p:sp>
        <p:nvSpPr>
          <p:cNvPr id="11270" name="Rectangle 49">
            <a:extLst>
              <a:ext uri="{FF2B5EF4-FFF2-40B4-BE49-F238E27FC236}">
                <a16:creationId xmlns:a16="http://schemas.microsoft.com/office/drawing/2014/main" id="{2EE268E8-FE85-4E7D-9230-50F9266136FD}"/>
              </a:ext>
            </a:extLst>
          </p:cNvPr>
          <p:cNvSpPr>
            <a:spLocks noChangeArrowheads="1"/>
          </p:cNvSpPr>
          <p:nvPr/>
        </p:nvSpPr>
        <p:spPr bwMode="auto">
          <a:xfrm>
            <a:off x="5300354" y="2833959"/>
            <a:ext cx="3564646" cy="1097280"/>
          </a:xfrm>
          <a:prstGeom prst="rect">
            <a:avLst/>
          </a:prstGeom>
          <a:solidFill>
            <a:schemeClr val="accent1"/>
          </a:solidFill>
          <a:ln w="9525">
            <a:noFill/>
            <a:miter lim="800000"/>
            <a:headEnd/>
            <a:tailEnd/>
          </a:ln>
        </p:spPr>
        <p:txBody>
          <a:bodyPr wrap="square" anchor="ctr" anchorCtr="1"/>
          <a:lstStyle/>
          <a:p>
            <a:pPr algn="ctr">
              <a:defRPr/>
            </a:pPr>
            <a:r>
              <a:rPr lang="en-US" altLang="en-US" sz="1600" b="1" dirty="0">
                <a:latin typeface="Calibri" panose="020F0502020204030204" pitchFamily="34" charset="0"/>
                <a:cs typeface="Calibri" panose="020F0502020204030204" pitchFamily="34" charset="0"/>
              </a:rPr>
              <a:t>Capecitabine </a:t>
            </a:r>
            <a:r>
              <a:rPr lang="en-US" altLang="en-US" sz="1600" b="0" dirty="0">
                <a:latin typeface="Calibri" panose="020F0502020204030204" pitchFamily="34" charset="0"/>
                <a:cs typeface="Calibri" panose="020F0502020204030204" pitchFamily="34" charset="0"/>
              </a:rPr>
              <a:t>1250 mg/m²/day BID on Days 1-14 Q3W for 6 or 8 cycles* +</a:t>
            </a:r>
            <a:endParaRPr lang="en-US" altLang="en-US" sz="1600" b="0" baseline="30000" dirty="0">
              <a:latin typeface="Calibri" panose="020F0502020204030204" pitchFamily="34" charset="0"/>
              <a:cs typeface="Calibri" panose="020F0502020204030204" pitchFamily="34" charset="0"/>
            </a:endParaRPr>
          </a:p>
          <a:p>
            <a:pPr algn="ctr">
              <a:defRPr/>
            </a:pPr>
            <a:r>
              <a:rPr lang="en-US" altLang="en-US" sz="1600" dirty="0">
                <a:latin typeface="Calibri" panose="020F0502020204030204" pitchFamily="34" charset="0"/>
                <a:cs typeface="Calibri" panose="020F0502020204030204" pitchFamily="34" charset="0"/>
              </a:rPr>
              <a:t>SoC</a:t>
            </a:r>
            <a:r>
              <a:rPr lang="en-US" altLang="en-US" sz="1600" baseline="30000" dirty="0">
                <a:latin typeface="Calibri" panose="020F0502020204030204" pitchFamily="34" charset="0"/>
                <a:cs typeface="Calibri" panose="020F0502020204030204" pitchFamily="34" charset="0"/>
              </a:rPr>
              <a:t>†</a:t>
            </a:r>
            <a:endParaRPr lang="en-US" altLang="en-US" sz="1600" dirty="0">
              <a:latin typeface="Calibri" panose="020F0502020204030204" pitchFamily="34" charset="0"/>
              <a:cs typeface="Calibri" panose="020F0502020204030204" pitchFamily="34" charset="0"/>
            </a:endParaRPr>
          </a:p>
          <a:p>
            <a:pPr algn="ctr">
              <a:defRPr/>
            </a:pPr>
            <a:r>
              <a:rPr lang="en-US" altLang="en-US" sz="1600" b="0" dirty="0">
                <a:latin typeface="Calibri" panose="020F0502020204030204" pitchFamily="34" charset="0"/>
                <a:cs typeface="Calibri" panose="020F0502020204030204" pitchFamily="34" charset="0"/>
              </a:rPr>
              <a:t>(n = 455)</a:t>
            </a:r>
          </a:p>
        </p:txBody>
      </p:sp>
      <p:sp>
        <p:nvSpPr>
          <p:cNvPr id="11271" name="Rectangle 50">
            <a:extLst>
              <a:ext uri="{FF2B5EF4-FFF2-40B4-BE49-F238E27FC236}">
                <a16:creationId xmlns:a16="http://schemas.microsoft.com/office/drawing/2014/main" id="{0416E61A-E7EC-401B-9A84-DEFB2EC4662F}"/>
              </a:ext>
            </a:extLst>
          </p:cNvPr>
          <p:cNvSpPr>
            <a:spLocks noChangeArrowheads="1"/>
          </p:cNvSpPr>
          <p:nvPr/>
        </p:nvSpPr>
        <p:spPr bwMode="auto">
          <a:xfrm>
            <a:off x="5300354" y="4080210"/>
            <a:ext cx="3564646" cy="1097280"/>
          </a:xfrm>
          <a:prstGeom prst="rect">
            <a:avLst/>
          </a:prstGeom>
          <a:solidFill>
            <a:schemeClr val="accent3"/>
          </a:solidFill>
          <a:ln w="9525">
            <a:noFill/>
            <a:miter lim="800000"/>
            <a:headEnd/>
            <a:tailEnd/>
          </a:ln>
        </p:spPr>
        <p:txBody>
          <a:bodyPr wrap="square" anchor="ctr" anchorCtr="1"/>
          <a:lstStyle/>
          <a:p>
            <a:pPr algn="ctr">
              <a:defRPr/>
            </a:pPr>
            <a:r>
              <a:rPr lang="en-US" altLang="en-US" sz="1600" b="1" dirty="0">
                <a:latin typeface="Calibri" panose="020F0502020204030204" pitchFamily="34" charset="0"/>
                <a:cs typeface="Calibri" panose="020F0502020204030204" pitchFamily="34" charset="0"/>
              </a:rPr>
              <a:t>SoC</a:t>
            </a:r>
            <a:r>
              <a:rPr lang="en-US" altLang="en-US" sz="1600" b="1" baseline="30000" dirty="0">
                <a:latin typeface="Calibri" panose="020F0502020204030204" pitchFamily="34" charset="0"/>
                <a:cs typeface="Calibri" panose="020F0502020204030204" pitchFamily="34" charset="0"/>
              </a:rPr>
              <a:t>†</a:t>
            </a:r>
          </a:p>
          <a:p>
            <a:pPr algn="ctr">
              <a:buFont typeface="Wingdings" pitchFamily="2" charset="2"/>
              <a:buNone/>
              <a:defRPr/>
            </a:pPr>
            <a:r>
              <a:rPr lang="en-US" altLang="en-US" sz="1600" b="0" dirty="0">
                <a:latin typeface="Calibri" panose="020F0502020204030204" pitchFamily="34" charset="0"/>
                <a:cs typeface="Calibri" panose="020F0502020204030204" pitchFamily="34" charset="0"/>
              </a:rPr>
              <a:t>(n = 455)</a:t>
            </a:r>
          </a:p>
        </p:txBody>
      </p:sp>
      <p:sp>
        <p:nvSpPr>
          <p:cNvPr id="7179" name="TextBox 1">
            <a:extLst>
              <a:ext uri="{FF2B5EF4-FFF2-40B4-BE49-F238E27FC236}">
                <a16:creationId xmlns:a16="http://schemas.microsoft.com/office/drawing/2014/main" id="{44CC5216-9C73-499E-9AFC-C1E5B6BBB1EA}"/>
              </a:ext>
            </a:extLst>
          </p:cNvPr>
          <p:cNvSpPr txBox="1">
            <a:spLocks noChangeArrowheads="1"/>
          </p:cNvSpPr>
          <p:nvPr/>
        </p:nvSpPr>
        <p:spPr bwMode="auto">
          <a:xfrm>
            <a:off x="3178258" y="2313477"/>
            <a:ext cx="3302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ER status, age, neoadjuvant CT, use of 5-FU, institution, node status</a:t>
            </a:r>
          </a:p>
        </p:txBody>
      </p:sp>
      <p:sp>
        <p:nvSpPr>
          <p:cNvPr id="7181" name="TextBox 4">
            <a:extLst>
              <a:ext uri="{FF2B5EF4-FFF2-40B4-BE49-F238E27FC236}">
                <a16:creationId xmlns:a16="http://schemas.microsoft.com/office/drawing/2014/main" id="{2DFFE1D9-F063-4536-93BD-05B7D29932D8}"/>
              </a:ext>
            </a:extLst>
          </p:cNvPr>
          <p:cNvSpPr txBox="1">
            <a:spLocks noChangeArrowheads="1"/>
          </p:cNvSpPr>
          <p:nvPr/>
        </p:nvSpPr>
        <p:spPr bwMode="auto">
          <a:xfrm>
            <a:off x="9025820" y="3577052"/>
            <a:ext cx="2532769"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*IDMC recommended increasing from 6 to 8 cycles following interim safety analysis of first 50 patients receiving 6 cycles.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Endocrine therapy if HR+ and radiotherapy if indicated.</a:t>
            </a:r>
            <a:endParaRPr lang="en-US" altLang="en-US" sz="1400" b="0" baseline="30000" dirty="0">
              <a:solidFill>
                <a:schemeClr val="bg1"/>
              </a:solidFill>
              <a:latin typeface="Calibri" panose="020F0502020204030204" pitchFamily="34" charset="0"/>
            </a:endParaRPr>
          </a:p>
        </p:txBody>
      </p:sp>
      <p:sp>
        <p:nvSpPr>
          <p:cNvPr id="17" name="Line 53">
            <a:extLst>
              <a:ext uri="{FF2B5EF4-FFF2-40B4-BE49-F238E27FC236}">
                <a16:creationId xmlns:a16="http://schemas.microsoft.com/office/drawing/2014/main" id="{A0F8C437-57FF-407E-836E-F2B4C1B8D144}"/>
              </a:ext>
            </a:extLst>
          </p:cNvPr>
          <p:cNvSpPr>
            <a:spLocks noChangeShapeType="1"/>
          </p:cNvSpPr>
          <p:nvPr/>
        </p:nvSpPr>
        <p:spPr bwMode="auto">
          <a:xfrm>
            <a:off x="4517234" y="427801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A7ADD4DA-87B0-4DAB-AD13-A539F0A31DCB}"/>
              </a:ext>
            </a:extLst>
          </p:cNvPr>
          <p:cNvSpPr>
            <a:spLocks noChangeShapeType="1"/>
          </p:cNvSpPr>
          <p:nvPr/>
        </p:nvSpPr>
        <p:spPr bwMode="auto">
          <a:xfrm flipV="1">
            <a:off x="4517234" y="336859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2" name="Group 21">
            <a:extLst>
              <a:ext uri="{FF2B5EF4-FFF2-40B4-BE49-F238E27FC236}">
                <a16:creationId xmlns:a16="http://schemas.microsoft.com/office/drawing/2014/main" id="{FE2A6E88-2B35-4830-982C-511CA264B974}"/>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4701A01D-F235-4DF8-B20B-20AC0803A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E8AC6EDB-EEF7-4EA8-BFBB-054F919AC46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E5DD490B-E3D6-8389-4214-0F37005041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Masuda. NEJM. 2017;376:2147.</a:t>
            </a:r>
          </a:p>
        </p:txBody>
      </p:sp>
      <p:cxnSp>
        <p:nvCxnSpPr>
          <p:cNvPr id="5" name="Straight Arrow Connector 4">
            <a:extLst>
              <a:ext uri="{FF2B5EF4-FFF2-40B4-BE49-F238E27FC236}">
                <a16:creationId xmlns:a16="http://schemas.microsoft.com/office/drawing/2014/main" id="{F7AC2872-7EDC-14DB-0198-3AD32077CB49}"/>
              </a:ext>
            </a:extLst>
          </p:cNvPr>
          <p:cNvCxnSpPr>
            <a:cxnSpLocks/>
            <a:stCxn id="7179" idx="2"/>
          </p:cNvCxnSpPr>
          <p:nvPr/>
        </p:nvCxnSpPr>
        <p:spPr bwMode="auto">
          <a:xfrm flipH="1">
            <a:off x="4828384" y="2836697"/>
            <a:ext cx="1094" cy="549758"/>
          </a:xfrm>
          <a:prstGeom prst="straightConnector1">
            <a:avLst/>
          </a:prstGeom>
          <a:noFill/>
          <a:ln w="28575" cap="flat" cmpd="sng" algn="ctr">
            <a:solidFill>
              <a:schemeClr val="bg1"/>
            </a:solidFill>
            <a:prstDash val="sysDot"/>
            <a:round/>
            <a:headEnd type="none" w="med" len="med"/>
            <a:tailEnd type="triangle"/>
          </a:ln>
          <a:effectLst/>
        </p:spPr>
      </p:cxnSp>
      <p:sp>
        <p:nvSpPr>
          <p:cNvPr id="25" name="Content Placeholder 2">
            <a:extLst>
              <a:ext uri="{FF2B5EF4-FFF2-40B4-BE49-F238E27FC236}">
                <a16:creationId xmlns:a16="http://schemas.microsoft.com/office/drawing/2014/main" id="{2BDD3260-7D48-2844-6F5E-3D793C3208F0}"/>
              </a:ext>
            </a:extLst>
          </p:cNvPr>
          <p:cNvSpPr txBox="1">
            <a:spLocks/>
          </p:cNvSpPr>
          <p:nvPr/>
        </p:nvSpPr>
        <p:spPr bwMode="auto">
          <a:xfrm>
            <a:off x="601820" y="4831976"/>
            <a:ext cx="5309278" cy="135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a:t>Primary endpoint: </a:t>
            </a:r>
            <a:r>
              <a:rPr lang="en-US" sz="2000" b="0" kern="0"/>
              <a:t>DFS</a:t>
            </a:r>
          </a:p>
          <a:p>
            <a:r>
              <a:rPr lang="en-US" sz="2000" b="1" kern="0"/>
              <a:t>Secondary endpoints:</a:t>
            </a:r>
            <a:r>
              <a:rPr lang="en-US" sz="2000" b="0" kern="0"/>
              <a:t> OS, time from first day of preoperative chemotherapy to recurrence or death, safety, cost effectiveness</a:t>
            </a:r>
          </a:p>
          <a:p>
            <a:endParaRPr lang="en-US" sz="2000" b="0" kern="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3">
            <a:extLst>
              <a:ext uri="{FF2B5EF4-FFF2-40B4-BE49-F238E27FC236}">
                <a16:creationId xmlns:a16="http://schemas.microsoft.com/office/drawing/2014/main" id="{91889251-4A14-4AC4-B898-E98C8E8B3212}"/>
              </a:ext>
            </a:extLst>
          </p:cNvPr>
          <p:cNvSpPr>
            <a:spLocks noGrp="1" noChangeArrowheads="1"/>
          </p:cNvSpPr>
          <p:nvPr>
            <p:ph type="title"/>
          </p:nvPr>
        </p:nvSpPr>
        <p:spPr/>
        <p:txBody>
          <a:bodyPr/>
          <a:lstStyle/>
          <a:p>
            <a:r>
              <a:rPr lang="en-US" altLang="en-US" dirty="0"/>
              <a:t>CREATE-X: DFS and OS</a:t>
            </a:r>
          </a:p>
        </p:txBody>
      </p:sp>
      <p:sp>
        <p:nvSpPr>
          <p:cNvPr id="10243" name="Content Placeholder 1">
            <a:extLst>
              <a:ext uri="{FF2B5EF4-FFF2-40B4-BE49-F238E27FC236}">
                <a16:creationId xmlns:a16="http://schemas.microsoft.com/office/drawing/2014/main" id="{DFC5A7E1-5785-48D7-B4F0-3B634E281488}"/>
              </a:ext>
            </a:extLst>
          </p:cNvPr>
          <p:cNvSpPr>
            <a:spLocks noGrp="1"/>
          </p:cNvSpPr>
          <p:nvPr>
            <p:ph idx="1"/>
          </p:nvPr>
        </p:nvSpPr>
        <p:spPr>
          <a:xfrm>
            <a:off x="604675" y="3123337"/>
            <a:ext cx="10877529" cy="3040396"/>
          </a:xfrm>
        </p:spPr>
        <p:txBody>
          <a:bodyPr/>
          <a:lstStyle/>
          <a:p>
            <a:r>
              <a:rPr lang="en-US" altLang="en-US" dirty="0"/>
              <a:t>Capecitabine significantly improved 5-yr DFS and OS rates in patients with HER2- BC and residual disease</a:t>
            </a:r>
          </a:p>
        </p:txBody>
      </p:sp>
      <p:grpSp>
        <p:nvGrpSpPr>
          <p:cNvPr id="11" name="Group 10">
            <a:extLst>
              <a:ext uri="{FF2B5EF4-FFF2-40B4-BE49-F238E27FC236}">
                <a16:creationId xmlns:a16="http://schemas.microsoft.com/office/drawing/2014/main" id="{41B8B587-EC34-427A-936D-5191199693D9}"/>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A53CB0E8-2586-4DAE-9F88-DD17BB69A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3B43858C-56EA-442B-871F-14644385565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180D098B-C0A1-BDEC-ECC2-CDE1ECA58AB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Masuda. NEJM. 2017;376:2147.</a:t>
            </a:r>
          </a:p>
        </p:txBody>
      </p:sp>
      <p:graphicFrame>
        <p:nvGraphicFramePr>
          <p:cNvPr id="16" name="Group 3">
            <a:extLst>
              <a:ext uri="{FF2B5EF4-FFF2-40B4-BE49-F238E27FC236}">
                <a16:creationId xmlns:a16="http://schemas.microsoft.com/office/drawing/2014/main" id="{08ACFC77-BA06-3469-B63B-3933018E5A07}"/>
              </a:ext>
            </a:extLst>
          </p:cNvPr>
          <p:cNvGraphicFramePr>
            <a:graphicFrameLocks/>
          </p:cNvGraphicFramePr>
          <p:nvPr>
            <p:extLst>
              <p:ext uri="{D42A27DB-BD31-4B8C-83A1-F6EECF244321}">
                <p14:modId xmlns:p14="http://schemas.microsoft.com/office/powerpoint/2010/main" val="280784935"/>
              </p:ext>
            </p:extLst>
          </p:nvPr>
        </p:nvGraphicFramePr>
        <p:xfrm>
          <a:off x="728282" y="1604963"/>
          <a:ext cx="10735055" cy="1371242"/>
        </p:xfrm>
        <a:graphic>
          <a:graphicData uri="http://schemas.openxmlformats.org/drawingml/2006/table">
            <a:tbl>
              <a:tblPr/>
              <a:tblGrid>
                <a:gridCol w="2708939">
                  <a:extLst>
                    <a:ext uri="{9D8B030D-6E8A-4147-A177-3AD203B41FA5}">
                      <a16:colId xmlns:a16="http://schemas.microsoft.com/office/drawing/2014/main" val="20000"/>
                    </a:ext>
                  </a:extLst>
                </a:gridCol>
                <a:gridCol w="2006529">
                  <a:extLst>
                    <a:ext uri="{9D8B030D-6E8A-4147-A177-3AD203B41FA5}">
                      <a16:colId xmlns:a16="http://schemas.microsoft.com/office/drawing/2014/main" val="20001"/>
                    </a:ext>
                  </a:extLst>
                </a:gridCol>
                <a:gridCol w="2006529">
                  <a:extLst>
                    <a:ext uri="{9D8B030D-6E8A-4147-A177-3AD203B41FA5}">
                      <a16:colId xmlns:a16="http://schemas.microsoft.com/office/drawing/2014/main" val="20002"/>
                    </a:ext>
                  </a:extLst>
                </a:gridCol>
                <a:gridCol w="2006529">
                  <a:extLst>
                    <a:ext uri="{9D8B030D-6E8A-4147-A177-3AD203B41FA5}">
                      <a16:colId xmlns:a16="http://schemas.microsoft.com/office/drawing/2014/main" val="20003"/>
                    </a:ext>
                  </a:extLst>
                </a:gridCol>
                <a:gridCol w="2006529">
                  <a:extLst>
                    <a:ext uri="{9D8B030D-6E8A-4147-A177-3AD203B41FA5}">
                      <a16:colId xmlns:a16="http://schemas.microsoft.com/office/drawing/2014/main" val="2000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5-Yr Rate, %</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800" b="1" dirty="0">
                          <a:solidFill>
                            <a:schemeClr val="tx1"/>
                          </a:solidFill>
                          <a:latin typeface="Calibri" panose="020F0502020204030204" pitchFamily="34" charset="0"/>
                          <a:cs typeface="Calibri" panose="020F0502020204030204" pitchFamily="34" charset="0"/>
                        </a:rPr>
                        <a:t>Capecitabine + SoC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443)</a:t>
                      </a:r>
                    </a:p>
                  </a:txBody>
                  <a:tcPr marL="91300" marR="91300" marT="45663" marB="4566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800" b="1" baseline="0" dirty="0">
                          <a:solidFill>
                            <a:schemeClr val="tx1"/>
                          </a:solidFill>
                          <a:latin typeface="Calibri" panose="020F0502020204030204" pitchFamily="34" charset="0"/>
                          <a:cs typeface="Calibri" panose="020F0502020204030204" pitchFamily="34" charset="0"/>
                        </a:rPr>
                        <a:t>SoC Alone</a:t>
                      </a:r>
                      <a:endParaRPr lang="en-US" altLang="en-US" sz="1800" b="1" dirty="0">
                        <a:solidFill>
                          <a:schemeClr val="tx1"/>
                        </a:solidFill>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444)</a:t>
                      </a:r>
                    </a:p>
                  </a:txBody>
                  <a:tcPr marL="91300" marR="91300" marT="45663" marB="45663"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HR (95% CI)</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Value</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DFS (primary endpoint)</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74.1</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67.6</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0.70 (0.53-0.93)</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.01</a:t>
                      </a:r>
                      <a:endParaRPr kumimoji="0" lang="en-US" sz="1800" b="0" i="0" u="none" strike="noStrike" cap="none" normalizeH="0" baseline="30000" dirty="0">
                        <a:ln>
                          <a:noFill/>
                        </a:ln>
                        <a:solidFill>
                          <a:sysClr val="windowText" lastClr="000000"/>
                        </a:solidFill>
                        <a:effectLst/>
                        <a:latin typeface="Calibri" panose="020F0502020204030204" pitchFamily="34" charset="0"/>
                        <a:cs typeface="Calibri" panose="020F0502020204030204" pitchFamily="34" charset="0"/>
                      </a:endParaRP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OS</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89.2</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83.6</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0.59 (0.39-0.90)</a:t>
                      </a: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rPr>
                        <a:t>.01</a:t>
                      </a:r>
                      <a:endParaRPr kumimoji="0" lang="en-US" sz="1800" b="0" i="0" u="none" strike="noStrike" cap="none" normalizeH="0" baseline="30000" dirty="0">
                        <a:ln>
                          <a:noFill/>
                        </a:ln>
                        <a:solidFill>
                          <a:sysClr val="windowText" lastClr="000000"/>
                        </a:solidFill>
                        <a:effectLst/>
                        <a:latin typeface="Calibri" panose="020F0502020204030204" pitchFamily="34" charset="0"/>
                        <a:cs typeface="Calibri" panose="020F0502020204030204" pitchFamily="34" charset="0"/>
                      </a:endParaRPr>
                    </a:p>
                  </a:txBody>
                  <a:tcPr marL="91300" marR="91300" marT="45659" marB="4565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04593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3">
            <a:extLst>
              <a:ext uri="{FF2B5EF4-FFF2-40B4-BE49-F238E27FC236}">
                <a16:creationId xmlns:a16="http://schemas.microsoft.com/office/drawing/2014/main" id="{124D4E37-3B4B-4FBD-8CAD-DCD449CF5BCC}"/>
              </a:ext>
            </a:extLst>
          </p:cNvPr>
          <p:cNvSpPr>
            <a:spLocks noGrp="1" noChangeArrowheads="1"/>
          </p:cNvSpPr>
          <p:nvPr>
            <p:ph type="title"/>
          </p:nvPr>
        </p:nvSpPr>
        <p:spPr/>
        <p:txBody>
          <a:bodyPr/>
          <a:lstStyle/>
          <a:p>
            <a:r>
              <a:rPr lang="en-US" altLang="en-US"/>
              <a:t>CREATE-X: DFS by Subgroup</a:t>
            </a:r>
          </a:p>
        </p:txBody>
      </p:sp>
      <p:graphicFrame>
        <p:nvGraphicFramePr>
          <p:cNvPr id="11" name="Group 3">
            <a:extLst>
              <a:ext uri="{FF2B5EF4-FFF2-40B4-BE49-F238E27FC236}">
                <a16:creationId xmlns:a16="http://schemas.microsoft.com/office/drawing/2014/main" id="{F9E5F3C5-B934-4B51-8D56-C1156A9276FA}"/>
              </a:ext>
            </a:extLst>
          </p:cNvPr>
          <p:cNvGraphicFramePr>
            <a:graphicFrameLocks/>
          </p:cNvGraphicFramePr>
          <p:nvPr>
            <p:extLst>
              <p:ext uri="{D42A27DB-BD31-4B8C-83A1-F6EECF244321}">
                <p14:modId xmlns:p14="http://schemas.microsoft.com/office/powerpoint/2010/main" val="1931620465"/>
              </p:ext>
            </p:extLst>
          </p:nvPr>
        </p:nvGraphicFramePr>
        <p:xfrm>
          <a:off x="522288" y="1610437"/>
          <a:ext cx="5376672" cy="4511400"/>
        </p:xfrm>
        <a:graphic>
          <a:graphicData uri="http://schemas.openxmlformats.org/drawingml/2006/table">
            <a:tbl>
              <a:tblPr/>
              <a:tblGrid>
                <a:gridCol w="3464966">
                  <a:extLst>
                    <a:ext uri="{9D8B030D-6E8A-4147-A177-3AD203B41FA5}">
                      <a16:colId xmlns:a16="http://schemas.microsoft.com/office/drawing/2014/main" val="20000"/>
                    </a:ext>
                  </a:extLst>
                </a:gridCol>
                <a:gridCol w="191170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Subgroup</a:t>
                      </a:r>
                    </a:p>
                  </a:txBody>
                  <a:tcPr marL="118872" marR="118872" marT="45750" marB="4575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HR for DFS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(95% CI)</a:t>
                      </a:r>
                    </a:p>
                  </a:txBody>
                  <a:tcPr marL="118872" marR="118872" marT="45750" marB="4575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Overall (N = 887)</a:t>
                      </a:r>
                    </a:p>
                  </a:txBody>
                  <a:tcPr marL="118872" marR="118872" marT="45750" marB="4575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0.70 (0.53-0.92)</a:t>
                      </a:r>
                    </a:p>
                  </a:txBody>
                  <a:tcPr marL="118872" marR="118872" marT="45750" marB="4575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3175"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Age</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 yr (n = 532)</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&lt;50 yr (n = 355)</a:t>
                      </a:r>
                    </a:p>
                  </a:txBody>
                  <a:tcPr marL="118872" marR="118872" marT="45750" marB="4575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0.72 (0.50-1.03)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0.68 (0.45-1.04)</a:t>
                      </a:r>
                    </a:p>
                  </a:txBody>
                  <a:tcPr marL="118872" marR="118872" marT="45750" marB="4575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111125" marR="0" lvl="0" indent="-111125"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HR status</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Positive (n = 601)</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Negative (n = 286)</a:t>
                      </a:r>
                    </a:p>
                  </a:txBody>
                  <a:tcPr marL="118872" marR="118872" marT="45750" marB="4575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0.81 (0.55-1.17)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0.58 (0.39-0.87)</a:t>
                      </a:r>
                    </a:p>
                  </a:txBody>
                  <a:tcPr marL="118872" marR="118872" marT="45750" marB="4575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111125" marR="0" lvl="0" indent="-111125"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 involved LNs</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 (n = 347)</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(n = 339)</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(n = 201)</a:t>
                      </a:r>
                    </a:p>
                  </a:txBody>
                  <a:tcPr marL="118872" marR="118872" marT="45750" marB="4575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0.87 (0.48-1.60)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0.54 (0.36-0.83)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0.81 (0.51-1.28)</a:t>
                      </a:r>
                    </a:p>
                  </a:txBody>
                  <a:tcPr marL="118872" marR="118872" marT="45750" marB="4575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Pathologic effect grade</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 1a, or 1b (n = 484)</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or 3 (n = 385)</a:t>
                      </a:r>
                    </a:p>
                  </a:txBody>
                  <a:tcPr marL="118872" marR="118872" marT="45750" marB="4575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0.62 (0.44-0.88)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0.84 (0.52-1.34)</a:t>
                      </a:r>
                    </a:p>
                  </a:txBody>
                  <a:tcPr marL="118872" marR="118872" marT="45750" marB="4575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bl>
          </a:graphicData>
        </a:graphic>
      </p:graphicFrame>
      <p:graphicFrame>
        <p:nvGraphicFramePr>
          <p:cNvPr id="12" name="Group 3">
            <a:extLst>
              <a:ext uri="{FF2B5EF4-FFF2-40B4-BE49-F238E27FC236}">
                <a16:creationId xmlns:a16="http://schemas.microsoft.com/office/drawing/2014/main" id="{7C528D44-2429-4AD3-A592-D16BD0136FBD}"/>
              </a:ext>
            </a:extLst>
          </p:cNvPr>
          <p:cNvGraphicFramePr>
            <a:graphicFrameLocks/>
          </p:cNvGraphicFramePr>
          <p:nvPr>
            <p:extLst>
              <p:ext uri="{D42A27DB-BD31-4B8C-83A1-F6EECF244321}">
                <p14:modId xmlns:p14="http://schemas.microsoft.com/office/powerpoint/2010/main" val="3932659935"/>
              </p:ext>
            </p:extLst>
          </p:nvPr>
        </p:nvGraphicFramePr>
        <p:xfrm>
          <a:off x="6384926" y="1610437"/>
          <a:ext cx="5376672" cy="3108920"/>
        </p:xfrm>
        <a:graphic>
          <a:graphicData uri="http://schemas.openxmlformats.org/drawingml/2006/table">
            <a:tbl>
              <a:tblPr/>
              <a:tblGrid>
                <a:gridCol w="3465576">
                  <a:extLst>
                    <a:ext uri="{9D8B030D-6E8A-4147-A177-3AD203B41FA5}">
                      <a16:colId xmlns:a16="http://schemas.microsoft.com/office/drawing/2014/main" val="20000"/>
                    </a:ext>
                  </a:extLst>
                </a:gridCol>
                <a:gridCol w="191109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Subgroup</a:t>
                      </a:r>
                    </a:p>
                  </a:txBody>
                  <a:tcPr marL="118872" marR="118872" marT="45715" marB="4571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HR for DFS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(95% CI)</a:t>
                      </a:r>
                    </a:p>
                  </a:txBody>
                  <a:tcPr marL="118872" marR="118872" marT="45715" marB="4571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Taxane use</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Yes (n = 853)</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 (n = 34)</a:t>
                      </a:r>
                    </a:p>
                  </a:txBody>
                  <a:tcPr marL="118872" marR="118872" marT="45715" marB="4571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0.70 (0.53-0.93)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0.80 (0.11-5.70)</a:t>
                      </a:r>
                    </a:p>
                  </a:txBody>
                  <a:tcPr marL="118872" marR="118872" marT="45715" marB="45715"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25" marR="0" lvl="0" indent="-111125"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5-FU use</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Yes (n = 533)</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 (n = 354)</a:t>
                      </a:r>
                    </a:p>
                  </a:txBody>
                  <a:tcPr marL="118872" marR="118872" marT="45715" marB="4571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0.75 (0.53-1.05)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0.63 (0.40-0.99)</a:t>
                      </a:r>
                    </a:p>
                  </a:txBody>
                  <a:tcPr marL="118872" marR="118872" marT="45715" marB="45715"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25" marR="0" lvl="0" indent="-111125"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Region</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Japan (n = 599)</a:t>
                      </a:r>
                    </a:p>
                    <a:p>
                      <a:pPr marL="285750" marR="0" lvl="0" indent="-17303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Korea (n = 288)</a:t>
                      </a:r>
                      <a:endPar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18872" marR="118872" marT="45715" marB="4571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0.74 (0.53-1.02)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0.62 (0.37-1.04)</a:t>
                      </a:r>
                    </a:p>
                  </a:txBody>
                  <a:tcPr marL="118872" marR="118872" marT="45715" marB="45715"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15" name="Group 14">
            <a:extLst>
              <a:ext uri="{FF2B5EF4-FFF2-40B4-BE49-F238E27FC236}">
                <a16:creationId xmlns:a16="http://schemas.microsoft.com/office/drawing/2014/main" id="{AA99CAC4-5974-48D8-8AAA-9FFD6AB6646C}"/>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346D01C2-8ED8-4FF2-8332-0C206F3FD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0CB774B5-65F8-484B-8268-A9C0B6158E2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 Box 15">
            <a:extLst>
              <a:ext uri="{FF2B5EF4-FFF2-40B4-BE49-F238E27FC236}">
                <a16:creationId xmlns:a16="http://schemas.microsoft.com/office/drawing/2014/main" id="{0CF6AA9E-E0C7-4650-FB87-4D4F945CCA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Masuda. NEJM. 2017;376:2147.</a:t>
            </a:r>
          </a:p>
        </p:txBody>
      </p:sp>
    </p:spTree>
    <p:extLst>
      <p:ext uri="{BB962C8B-B14F-4D97-AF65-F5344CB8AC3E}">
        <p14:creationId xmlns:p14="http://schemas.microsoft.com/office/powerpoint/2010/main" val="3476810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148D-0582-90D3-B88B-E31323A3B6FB}"/>
              </a:ext>
            </a:extLst>
          </p:cNvPr>
          <p:cNvSpPr>
            <a:spLocks noGrp="1"/>
          </p:cNvSpPr>
          <p:nvPr>
            <p:ph type="title"/>
          </p:nvPr>
        </p:nvSpPr>
        <p:spPr/>
        <p:txBody>
          <a:bodyPr/>
          <a:lstStyle/>
          <a:p>
            <a:r>
              <a:rPr lang="en-US" dirty="0"/>
              <a:t>Safety of Capecitabine + Immunotherapy: Evidence From Advanced Gastric/GEJ Cancers (KEYNOTE-062)</a:t>
            </a:r>
          </a:p>
        </p:txBody>
      </p:sp>
      <p:grpSp>
        <p:nvGrpSpPr>
          <p:cNvPr id="6" name="Group 5">
            <a:extLst>
              <a:ext uri="{FF2B5EF4-FFF2-40B4-BE49-F238E27FC236}">
                <a16:creationId xmlns:a16="http://schemas.microsoft.com/office/drawing/2014/main" id="{CE294238-AFF6-F2EE-0EE0-1EF0008B1B92}"/>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165E3FC8-FA44-41A9-DC8A-CD265ED780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17AD3EEC-D146-2FF5-511A-65BA8E9DA08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AC8DF710-1468-89ED-F6B6-961B135A160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lnSpc>
                <a:spcPct val="100000"/>
              </a:lnSpc>
              <a:spcBef>
                <a:spcPct val="50000"/>
              </a:spcBef>
              <a:spcAft>
                <a:spcPct val="0"/>
              </a:spcAft>
              <a:buClrTx/>
              <a:buFontTx/>
              <a:buNone/>
            </a:pPr>
            <a:r>
              <a:rPr lang="en-US" sz="1200" b="0" dirty="0" err="1">
                <a:solidFill>
                  <a:schemeClr val="bg2"/>
                </a:solidFill>
                <a:latin typeface="Calibri" panose="020F0502020204030204" pitchFamily="34" charset="0"/>
              </a:rPr>
              <a:t>Shitara</a:t>
            </a:r>
            <a:r>
              <a:rPr lang="en-US" sz="1200" b="0" dirty="0">
                <a:solidFill>
                  <a:schemeClr val="bg2"/>
                </a:solidFill>
                <a:latin typeface="Calibri" panose="020F0502020204030204" pitchFamily="34" charset="0"/>
              </a:rPr>
              <a:t>. JAMA Oncol. 2020;6:1.</a:t>
            </a:r>
          </a:p>
        </p:txBody>
      </p:sp>
      <p:sp>
        <p:nvSpPr>
          <p:cNvPr id="10" name="Content Placeholder 9">
            <a:extLst>
              <a:ext uri="{FF2B5EF4-FFF2-40B4-BE49-F238E27FC236}">
                <a16:creationId xmlns:a16="http://schemas.microsoft.com/office/drawing/2014/main" id="{B8929727-510A-4F54-23BE-C62E48E54C64}"/>
              </a:ext>
            </a:extLst>
          </p:cNvPr>
          <p:cNvSpPr>
            <a:spLocks noGrp="1"/>
          </p:cNvSpPr>
          <p:nvPr>
            <p:ph idx="1"/>
          </p:nvPr>
        </p:nvSpPr>
        <p:spPr>
          <a:xfrm>
            <a:off x="604675" y="5719483"/>
            <a:ext cx="10877529" cy="444250"/>
          </a:xfrm>
        </p:spPr>
        <p:txBody>
          <a:bodyPr/>
          <a:lstStyle/>
          <a:p>
            <a:r>
              <a:rPr lang="en-US" sz="2200" b="1" dirty="0"/>
              <a:t>Chemotherapy:</a:t>
            </a:r>
            <a:r>
              <a:rPr lang="en-US" sz="2200" dirty="0"/>
              <a:t> cisplatin 80 mg/m</a:t>
            </a:r>
            <a:r>
              <a:rPr lang="en-US" sz="2200" baseline="30000" dirty="0"/>
              <a:t>2</a:t>
            </a:r>
            <a:r>
              <a:rPr lang="en-US" sz="2200" dirty="0"/>
              <a:t> D1 + 5-FU 800 mg/m</a:t>
            </a:r>
            <a:r>
              <a:rPr lang="en-US" sz="2200" baseline="30000" dirty="0"/>
              <a:t>2</a:t>
            </a:r>
            <a:r>
              <a:rPr lang="en-US" sz="2200" dirty="0"/>
              <a:t> D1-5 Q3W </a:t>
            </a:r>
            <a:r>
              <a:rPr lang="en-US" sz="2200" i="1" dirty="0"/>
              <a:t>or</a:t>
            </a:r>
            <a:r>
              <a:rPr lang="en-US" sz="2200" dirty="0"/>
              <a:t> </a:t>
            </a:r>
            <a:br>
              <a:rPr lang="en-US" sz="2200" dirty="0"/>
            </a:br>
            <a:r>
              <a:rPr lang="en-US" sz="2200" dirty="0"/>
              <a:t>capecitabine 1000 mg/m</a:t>
            </a:r>
            <a:r>
              <a:rPr lang="en-US" sz="2200" baseline="30000" dirty="0"/>
              <a:t>2</a:t>
            </a:r>
            <a:r>
              <a:rPr lang="en-US" sz="2200" dirty="0"/>
              <a:t> BID D1-14 Q3W</a:t>
            </a:r>
          </a:p>
          <a:p>
            <a:endParaRPr lang="en-US" sz="2200" dirty="0"/>
          </a:p>
        </p:txBody>
      </p:sp>
      <p:graphicFrame>
        <p:nvGraphicFramePr>
          <p:cNvPr id="13" name="Content Placeholder 3">
            <a:extLst>
              <a:ext uri="{FF2B5EF4-FFF2-40B4-BE49-F238E27FC236}">
                <a16:creationId xmlns:a16="http://schemas.microsoft.com/office/drawing/2014/main" id="{B476905D-A958-3E68-DB5B-D37EE25954B0}"/>
              </a:ext>
            </a:extLst>
          </p:cNvPr>
          <p:cNvGraphicFramePr>
            <a:graphicFrameLocks/>
          </p:cNvGraphicFramePr>
          <p:nvPr>
            <p:extLst>
              <p:ext uri="{D42A27DB-BD31-4B8C-83A1-F6EECF244321}">
                <p14:modId xmlns:p14="http://schemas.microsoft.com/office/powerpoint/2010/main" val="3030856632"/>
              </p:ext>
            </p:extLst>
          </p:nvPr>
        </p:nvGraphicFramePr>
        <p:xfrm>
          <a:off x="728283" y="1604963"/>
          <a:ext cx="10735058" cy="4032250"/>
        </p:xfrm>
        <a:graphic>
          <a:graphicData uri="http://schemas.openxmlformats.org/drawingml/2006/table">
            <a:tbl>
              <a:tblPr>
                <a:tableStyleId>{93296810-A885-4BE3-A3E7-6D5BEEA58F35}</a:tableStyleId>
              </a:tblPr>
              <a:tblGrid>
                <a:gridCol w="2767952">
                  <a:extLst>
                    <a:ext uri="{9D8B030D-6E8A-4147-A177-3AD203B41FA5}">
                      <a16:colId xmlns:a16="http://schemas.microsoft.com/office/drawing/2014/main" val="3676783506"/>
                    </a:ext>
                  </a:extLst>
                </a:gridCol>
                <a:gridCol w="1327851">
                  <a:extLst>
                    <a:ext uri="{9D8B030D-6E8A-4147-A177-3AD203B41FA5}">
                      <a16:colId xmlns:a16="http://schemas.microsoft.com/office/drawing/2014/main" val="3870868796"/>
                    </a:ext>
                  </a:extLst>
                </a:gridCol>
                <a:gridCol w="1327851">
                  <a:extLst>
                    <a:ext uri="{9D8B030D-6E8A-4147-A177-3AD203B41FA5}">
                      <a16:colId xmlns:a16="http://schemas.microsoft.com/office/drawing/2014/main" val="3568261424"/>
                    </a:ext>
                  </a:extLst>
                </a:gridCol>
                <a:gridCol w="1327851">
                  <a:extLst>
                    <a:ext uri="{9D8B030D-6E8A-4147-A177-3AD203B41FA5}">
                      <a16:colId xmlns:a16="http://schemas.microsoft.com/office/drawing/2014/main" val="363674985"/>
                    </a:ext>
                  </a:extLst>
                </a:gridCol>
                <a:gridCol w="1327851">
                  <a:extLst>
                    <a:ext uri="{9D8B030D-6E8A-4147-A177-3AD203B41FA5}">
                      <a16:colId xmlns:a16="http://schemas.microsoft.com/office/drawing/2014/main" val="2766873813"/>
                    </a:ext>
                  </a:extLst>
                </a:gridCol>
                <a:gridCol w="1327851">
                  <a:extLst>
                    <a:ext uri="{9D8B030D-6E8A-4147-A177-3AD203B41FA5}">
                      <a16:colId xmlns:a16="http://schemas.microsoft.com/office/drawing/2014/main" val="817855201"/>
                    </a:ext>
                  </a:extLst>
                </a:gridCol>
                <a:gridCol w="1327851">
                  <a:extLst>
                    <a:ext uri="{9D8B030D-6E8A-4147-A177-3AD203B41FA5}">
                      <a16:colId xmlns:a16="http://schemas.microsoft.com/office/drawing/2014/main" val="386784853"/>
                    </a:ext>
                  </a:extLst>
                </a:gridCol>
              </a:tblGrid>
              <a:tr h="374650">
                <a:tc rowSpan="2">
                  <a:txBody>
                    <a:bodyPr/>
                    <a:lstStyle/>
                    <a:p>
                      <a:pPr algn="l" fontAlgn="ctr"/>
                      <a:r>
                        <a:rPr lang="en-US" sz="1400" b="1" i="0" u="none" strike="noStrike" dirty="0">
                          <a:solidFill>
                            <a:schemeClr val="tx1"/>
                          </a:solidFill>
                          <a:effectLst/>
                          <a:latin typeface="Calibri" panose="020F0502020204030204" pitchFamily="34" charset="0"/>
                          <a:cs typeface="Calibri" panose="020F0502020204030204" pitchFamily="34" charset="0"/>
                        </a:rPr>
                        <a:t>AE in &gt;15% of PD-L1 CPS ≥1 Population, n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algn="ctr" fontAlgn="ctr"/>
                      <a:r>
                        <a:rPr lang="en-US" sz="1400" b="1" u="none" strike="noStrike" dirty="0">
                          <a:solidFill>
                            <a:schemeClr val="tx1"/>
                          </a:solidFill>
                          <a:effectLst/>
                          <a:latin typeface="Calibri" panose="020F0502020204030204" pitchFamily="34" charset="0"/>
                          <a:cs typeface="Calibri" panose="020F0502020204030204" pitchFamily="34" charset="0"/>
                        </a:rPr>
                        <a:t>Pembrolizumab (n = 254) </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fontAlgn="b"/>
                      <a:r>
                        <a:rPr lang="en-US" sz="1400" b="1" u="none" strike="noStrike" dirty="0">
                          <a:solidFill>
                            <a:schemeClr val="tx1"/>
                          </a:solidFill>
                          <a:effectLst/>
                          <a:latin typeface="Calibri" panose="020F0502020204030204" pitchFamily="34" charset="0"/>
                          <a:cs typeface="Calibri" panose="020F0502020204030204" pitchFamily="34" charset="0"/>
                        </a:rPr>
                        <a:t>Pembrolizumab + CT (n = 250) </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b">
                    <a:lnL w="28575"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fontAlgn="b"/>
                      <a:r>
                        <a:rPr lang="en-US" sz="1400" b="1" u="none" strike="noStrike" dirty="0">
                          <a:solidFill>
                            <a:schemeClr val="tx1"/>
                          </a:solidFill>
                          <a:effectLst/>
                          <a:latin typeface="Calibri" panose="020F0502020204030204" pitchFamily="34" charset="0"/>
                          <a:cs typeface="Calibri" panose="020F0502020204030204" pitchFamily="34" charset="0"/>
                        </a:rPr>
                        <a:t>CT (n = 244)</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b">
                    <a:lnL w="28575" cap="flat" cmpd="sng" algn="ctr">
                      <a:solidFill>
                        <a:srgbClr val="FF0000"/>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4235178743"/>
                  </a:ext>
                </a:extLst>
              </a:tr>
              <a:tr h="184150">
                <a:tc vMerge="1">
                  <a:txBody>
                    <a:bodyPr/>
                    <a:lstStyle/>
                    <a:p>
                      <a:pPr algn="l" fontAlgn="ct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dirty="0">
                          <a:solidFill>
                            <a:schemeClr val="tx1"/>
                          </a:solidFill>
                          <a:effectLst/>
                          <a:latin typeface="Calibri" panose="020F0502020204030204" pitchFamily="34" charset="0"/>
                          <a:cs typeface="Calibri" panose="020F0502020204030204" pitchFamily="34" charset="0"/>
                        </a:rPr>
                        <a:t>Any Grade</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dirty="0">
                          <a:solidFill>
                            <a:schemeClr val="tx1"/>
                          </a:solidFill>
                          <a:effectLst/>
                          <a:latin typeface="Calibri" panose="020F0502020204030204" pitchFamily="34" charset="0"/>
                          <a:cs typeface="Calibri" panose="020F0502020204030204" pitchFamily="34" charset="0"/>
                        </a:rPr>
                        <a:t>Grade ≥3</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12700" cmpd="sng">
                      <a:noFill/>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dirty="0">
                          <a:solidFill>
                            <a:schemeClr val="tx1"/>
                          </a:solidFill>
                          <a:effectLst/>
                          <a:latin typeface="Calibri" panose="020F0502020204030204" pitchFamily="34" charset="0"/>
                          <a:cs typeface="Calibri" panose="020F0502020204030204" pitchFamily="34" charset="0"/>
                        </a:rPr>
                        <a:t>Any Grade</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28575" cap="flat" cmpd="sng" algn="ctr">
                      <a:solidFill>
                        <a:srgbClr val="FF0000"/>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dirty="0">
                          <a:solidFill>
                            <a:schemeClr val="tx1"/>
                          </a:solidFill>
                          <a:effectLst/>
                          <a:latin typeface="Calibri" panose="020F0502020204030204" pitchFamily="34" charset="0"/>
                          <a:cs typeface="Calibri" panose="020F0502020204030204" pitchFamily="34" charset="0"/>
                        </a:rPr>
                        <a:t>Grade ≥3</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12700" cmpd="sng">
                      <a:noFill/>
                    </a:lnL>
                    <a:lnR w="28575"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dirty="0">
                          <a:solidFill>
                            <a:schemeClr val="tx1"/>
                          </a:solidFill>
                          <a:effectLst/>
                          <a:latin typeface="Calibri" panose="020F0502020204030204" pitchFamily="34" charset="0"/>
                          <a:cs typeface="Calibri" panose="020F0502020204030204" pitchFamily="34" charset="0"/>
                        </a:rPr>
                        <a:t>Any Grade</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28575" cap="flat" cmpd="sng" algn="ctr">
                      <a:solidFill>
                        <a:srgbClr val="FF0000"/>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dirty="0">
                          <a:solidFill>
                            <a:schemeClr val="tx1"/>
                          </a:solidFill>
                          <a:effectLst/>
                          <a:latin typeface="Calibri" panose="020F0502020204030204" pitchFamily="34" charset="0"/>
                          <a:cs typeface="Calibri" panose="020F0502020204030204" pitchFamily="34" charset="0"/>
                        </a:rPr>
                        <a:t>Grade ≥3</a:t>
                      </a:r>
                      <a:endParaRPr lang="en-US" sz="1400" b="1" i="0" u="none" strike="noStrike" dirty="0">
                        <a:solidFill>
                          <a:schemeClr val="tx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63759702"/>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Any AE</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242 (95.3)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43 (16.9)</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244 (97.6)</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183 (73.2)</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240 (98.4)</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169 (69.3)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99797800"/>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Nausea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9 (3.5)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1 (0.4)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145 (58.0)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19 (7.6)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120 (49.2)</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 18 (7.4)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26171728"/>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Fatigue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25 (9.8)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 (0.4)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90 (36.0)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19 (7.6)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63 (25.8)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14 (5.7)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617687"/>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Anemia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13 (5.1)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4 (1.6)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90 (36.0)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30 (12.0)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80 (32.8)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35 (14.3)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3367298"/>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Neutropenia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0</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88 (35.2)</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 63 (25.2)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95 (38.9)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68 (27.9)</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63006571"/>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Decreased appetite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19 (7.5)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3 (1.2)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75 (30.0)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11 (4.4)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74 (30.3)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17 (7.0)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38989834"/>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Vomiting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9 (3.5)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0</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66 (26.4)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12 (4.8)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71 (29.1)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14 (5.7)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4418427"/>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Diarrhea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16 (6.3)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3 (1.2)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63 (25.2)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12 (4.8)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62 (25.4)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14 (5.7)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19185704"/>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PPE syndrome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a:solidFill>
                            <a:schemeClr val="bg1"/>
                          </a:solidFill>
                          <a:effectLst/>
                          <a:latin typeface="Calibri" panose="020F0502020204030204" pitchFamily="34" charset="0"/>
                          <a:ea typeface="+mn-ea"/>
                          <a:cs typeface="Calibri" panose="020F0502020204030204" pitchFamily="34" charset="0"/>
                        </a:rPr>
                        <a:t>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0</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59 (23.6)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12 (4.8)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44 (18.0)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8 (3.3)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90614838"/>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Neutrophil count decreased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2 (0.8) </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2 (0.8)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56 (22.4)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34 (13.6) </a:t>
                      </a: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37 (15.2) </a:t>
                      </a: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fontAlgn="ctr" latinLnBrk="0" hangingPunct="1"/>
                      <a:r>
                        <a:rPr lang="en-US" sz="1400" u="none" strike="noStrike" kern="1200" dirty="0">
                          <a:solidFill>
                            <a:schemeClr val="bg1"/>
                          </a:solidFill>
                          <a:effectLst/>
                          <a:latin typeface="Calibri" panose="020F0502020204030204" pitchFamily="34" charset="0"/>
                          <a:ea typeface="+mn-ea"/>
                          <a:cs typeface="Calibri" panose="020F0502020204030204" pitchFamily="34" charset="0"/>
                        </a:rPr>
                        <a:t>22 (9.0)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0115187"/>
                  </a:ext>
                </a:extLst>
              </a:tr>
              <a:tr h="184150">
                <a:tc>
                  <a:txBody>
                    <a:bodyPr/>
                    <a:lstStyle/>
                    <a:p>
                      <a:pPr algn="l" fontAlgn="ctr"/>
                      <a:r>
                        <a:rPr lang="en-US" sz="1400" u="none" strike="noStrike" dirty="0">
                          <a:solidFill>
                            <a:schemeClr val="bg1"/>
                          </a:solidFill>
                          <a:effectLst/>
                          <a:latin typeface="Calibri" panose="020F0502020204030204" pitchFamily="34" charset="0"/>
                          <a:cs typeface="Calibri" panose="020F0502020204030204" pitchFamily="34" charset="0"/>
                        </a:rPr>
                        <a:t>Mucosal inflammation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a:solidFill>
                            <a:schemeClr val="bg1"/>
                          </a:solidFill>
                          <a:effectLst/>
                          <a:latin typeface="Calibri" panose="020F0502020204030204" pitchFamily="34" charset="0"/>
                          <a:cs typeface="Calibri" panose="020F0502020204030204" pitchFamily="34" charset="0"/>
                        </a:rPr>
                        <a:t>2 (0.8) </a:t>
                      </a:r>
                      <a:endParaRPr lang="en-US" sz="1400" b="0" i="0" u="none" strike="noStrike">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ctr"/>
                      <a:r>
                        <a:rPr lang="en-US" sz="1400" u="none" strike="noStrike">
                          <a:solidFill>
                            <a:schemeClr val="bg1"/>
                          </a:solidFill>
                          <a:effectLst/>
                          <a:latin typeface="Calibri" panose="020F0502020204030204" pitchFamily="34" charset="0"/>
                          <a:cs typeface="Calibri" panose="020F0502020204030204" pitchFamily="34" charset="0"/>
                        </a:rPr>
                        <a:t>0</a:t>
                      </a:r>
                      <a:endParaRPr lang="en-US" sz="1400" b="0" i="0" u="none" strike="noStrike">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u="none" strike="noStrike">
                          <a:solidFill>
                            <a:schemeClr val="bg1"/>
                          </a:solidFill>
                          <a:effectLst/>
                          <a:latin typeface="Calibri" panose="020F0502020204030204" pitchFamily="34" charset="0"/>
                          <a:cs typeface="Calibri" panose="020F0502020204030204" pitchFamily="34" charset="0"/>
                        </a:rPr>
                        <a:t>41 (16.4) </a:t>
                      </a:r>
                      <a:endParaRPr lang="en-US" sz="1400" b="0" i="0" u="none" strike="noStrike">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b"/>
                      <a:r>
                        <a:rPr lang="en-US" sz="1400" u="none" strike="noStrike" dirty="0">
                          <a:solidFill>
                            <a:schemeClr val="bg1"/>
                          </a:solidFill>
                          <a:effectLst/>
                          <a:latin typeface="Calibri" panose="020F0502020204030204" pitchFamily="34" charset="0"/>
                          <a:cs typeface="Calibri" panose="020F0502020204030204" pitchFamily="34" charset="0"/>
                        </a:rPr>
                        <a:t>11 (4.4)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28575" cap="flat" cmpd="sng" algn="ctr">
                      <a:solidFill>
                        <a:srgbClr val="FF0000"/>
                      </a:solidFill>
                      <a:prstDash val="solid"/>
                      <a:round/>
                      <a:headEnd type="none" w="med" len="med"/>
                      <a:tailEnd type="none" w="med" len="med"/>
                    </a:lnR>
                    <a:lnT w="12700" cmpd="sng">
                      <a:noFill/>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fontAlgn="b"/>
                      <a:r>
                        <a:rPr lang="en-US" sz="1400" u="none" strike="noStrike" dirty="0">
                          <a:solidFill>
                            <a:schemeClr val="bg1"/>
                          </a:solidFill>
                          <a:effectLst/>
                          <a:latin typeface="Calibri" panose="020F0502020204030204" pitchFamily="34" charset="0"/>
                          <a:cs typeface="Calibri" panose="020F0502020204030204" pitchFamily="34" charset="0"/>
                        </a:rPr>
                        <a:t>34 (13.9) </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28575" cap="flat" cmpd="sng" algn="ctr">
                      <a:solidFill>
                        <a:srgbClr val="FF0000"/>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u="none" strike="noStrike" dirty="0">
                          <a:solidFill>
                            <a:schemeClr val="bg1"/>
                          </a:solidFill>
                          <a:effectLst/>
                          <a:latin typeface="Calibri" panose="020F0502020204030204" pitchFamily="34" charset="0"/>
                          <a:cs typeface="Calibri" panose="020F0502020204030204" pitchFamily="34" charset="0"/>
                        </a:rPr>
                        <a:t>15 (6.1)</a:t>
                      </a:r>
                      <a:endParaRPr lang="en-US" sz="1400" b="0" i="0" u="none" strike="noStrike"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40604287"/>
                  </a:ext>
                </a:extLst>
              </a:tr>
            </a:tbl>
          </a:graphicData>
        </a:graphic>
      </p:graphicFrame>
    </p:spTree>
    <p:extLst>
      <p:ext uri="{BB962C8B-B14F-4D97-AF65-F5344CB8AC3E}">
        <p14:creationId xmlns:p14="http://schemas.microsoft.com/office/powerpoint/2010/main" val="30640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OlympiA: Adjuvant Olaparib vs Placebo in </a:t>
            </a:r>
            <a:r>
              <a:rPr lang="en-US" altLang="en-US" i="1" dirty="0"/>
              <a:t>BRCA1/2</a:t>
            </a:r>
            <a:r>
              <a:rPr lang="en-US" altLang="en-US" dirty="0"/>
              <a:t>-Mutated HER2- Early Breast Cancer</a:t>
            </a:r>
          </a:p>
        </p:txBody>
      </p:sp>
      <p:sp>
        <p:nvSpPr>
          <p:cNvPr id="2" name="Content Placeholder 1">
            <a:extLst>
              <a:ext uri="{FF2B5EF4-FFF2-40B4-BE49-F238E27FC236}">
                <a16:creationId xmlns:a16="http://schemas.microsoft.com/office/drawing/2014/main" id="{1A8FD035-5AFB-E245-AA1D-44DA5DFE5794}"/>
              </a:ext>
            </a:extLst>
          </p:cNvPr>
          <p:cNvSpPr>
            <a:spLocks noGrp="1"/>
          </p:cNvSpPr>
          <p:nvPr>
            <p:ph idx="1"/>
          </p:nvPr>
        </p:nvSpPr>
        <p:spPr>
          <a:xfrm>
            <a:off x="604675" y="1513047"/>
            <a:ext cx="11136709" cy="502523"/>
          </a:xfrm>
        </p:spPr>
        <p:txBody>
          <a:bodyPr/>
          <a:lstStyle/>
          <a:p>
            <a:r>
              <a:rPr lang="en-US" sz="1800" kern="1200" dirty="0">
                <a:solidFill>
                  <a:srgbClr val="000000"/>
                </a:solidFill>
                <a:cs typeface="Arial" panose="020B0604020202020204" pitchFamily="34" charset="0"/>
              </a:rPr>
              <a:t>Prespecified interim analysis of international, randomized, double-blind phase III trial (data cutoff: Mar 27, 2020)</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2769385"/>
            <a:ext cx="257814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rPr>
              <a:t>Men and women with g</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rPr>
              <a:t>BRCA1/2</a:t>
            </a:r>
            <a:r>
              <a:rPr kumimoji="0" lang="en-GB" altLang="en-US" sz="1400" b="0" u="none" strike="noStrike" kern="1200" cap="none" spc="0" normalizeH="0" baseline="0" noProof="0" dirty="0">
                <a:ln>
                  <a:noFill/>
                </a:ln>
                <a:solidFill>
                  <a:srgbClr val="000000"/>
                </a:solidFill>
                <a:effectLst/>
                <a:uLnTx/>
                <a:uFillTx/>
                <a:latin typeface="Calibri" panose="020F0502020204030204" pitchFamily="34" charset="0"/>
              </a:rPr>
              <a:t>-mutated, HER2-, </a:t>
            </a:r>
            <a:br>
              <a:rPr kumimoji="0" lang="en-GB" altLang="en-US" sz="1400" b="0" u="none" strike="noStrike" kern="1200" cap="none" spc="0" normalizeH="0" baseline="0" noProof="0" dirty="0">
                <a:ln>
                  <a:noFill/>
                </a:ln>
                <a:solidFill>
                  <a:srgbClr val="000000"/>
                </a:solidFill>
                <a:effectLst/>
                <a:uLnTx/>
                <a:uFillTx/>
                <a:latin typeface="Calibri" panose="020F0502020204030204" pitchFamily="34" charset="0"/>
              </a:rPr>
            </a:br>
            <a:r>
              <a:rPr kumimoji="0" lang="en-GB" altLang="en-US" sz="1400" b="0" u="none" strike="noStrike" kern="1200" cap="none" spc="0" normalizeH="0" baseline="0" noProof="0" dirty="0">
                <a:ln>
                  <a:noFill/>
                </a:ln>
                <a:solidFill>
                  <a:srgbClr val="000000"/>
                </a:solidFill>
                <a:effectLst/>
                <a:uLnTx/>
                <a:uFillTx/>
                <a:latin typeface="Calibri" panose="020F0502020204030204" pitchFamily="34" charset="0"/>
              </a:rPr>
              <a:t>high-risk primary BC; completed definitive local tx and ≥6 cycles of (neo)adjuvant CT containing anthracyclines and/or taxanes; ECOG PS 0/1 </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400" b="0" i="0" dirty="0">
                <a:solidFill>
                  <a:srgbClr val="000000"/>
                </a:solidFill>
                <a:latin typeface="Calibri" panose="020F0502020204030204" pitchFamily="34" charset="0"/>
              </a:rPr>
              <a:t>(N = 1836)</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7475065" y="2390500"/>
            <a:ext cx="2578148" cy="120102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Olaparib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300 mg BID 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rPr>
              <a:t>(n = 921)</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7475065" y="3763129"/>
            <a:ext cx="2578148" cy="120102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BID</a:t>
            </a: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rPr>
              <a:t>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rPr>
              <a:t>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dirty="0">
                <a:solidFill>
                  <a:srgbClr val="FFFFFF"/>
                </a:solidFill>
                <a:latin typeface="Calibri" panose="020F0502020204030204" pitchFamily="34" charset="0"/>
              </a:rPr>
              <a:t>(n = 915)</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6648785" y="401280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6648785" y="299101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46">
            <a:extLst>
              <a:ext uri="{FF2B5EF4-FFF2-40B4-BE49-F238E27FC236}">
                <a16:creationId xmlns:a16="http://schemas.microsoft.com/office/drawing/2014/main" id="{16B1F746-C6CD-4C96-8E2C-8CF0B382267C}"/>
              </a:ext>
            </a:extLst>
          </p:cNvPr>
          <p:cNvSpPr>
            <a:spLocks noChangeArrowheads="1"/>
          </p:cNvSpPr>
          <p:nvPr/>
        </p:nvSpPr>
        <p:spPr bwMode="auto">
          <a:xfrm>
            <a:off x="4679749" y="1846415"/>
            <a:ext cx="45560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HR status (HR+ vs TNBC), prior CT (neoadjuvant vs adjuvant), prior platinum-based CT (yes vs no)</a:t>
            </a:r>
          </a:p>
        </p:txBody>
      </p:sp>
      <p:cxnSp>
        <p:nvCxnSpPr>
          <p:cNvPr id="22" name="Straight Arrow Connector 21">
            <a:extLst>
              <a:ext uri="{FF2B5EF4-FFF2-40B4-BE49-F238E27FC236}">
                <a16:creationId xmlns:a16="http://schemas.microsoft.com/office/drawing/2014/main" id="{EE6A3E45-AA4C-4320-BD7D-101DD4A6DF4F}"/>
              </a:ext>
            </a:extLst>
          </p:cNvPr>
          <p:cNvCxnSpPr>
            <a:cxnSpLocks/>
          </p:cNvCxnSpPr>
          <p:nvPr/>
        </p:nvCxnSpPr>
        <p:spPr bwMode="auto">
          <a:xfrm>
            <a:off x="6959936" y="2349207"/>
            <a:ext cx="0" cy="725267"/>
          </a:xfrm>
          <a:prstGeom prst="straightConnector1">
            <a:avLst/>
          </a:prstGeom>
          <a:noFill/>
          <a:ln w="28575" cap="flat" cmpd="sng" algn="ctr">
            <a:solidFill>
              <a:schemeClr val="bg1"/>
            </a:solidFill>
            <a:prstDash val="sysDash"/>
            <a:round/>
            <a:headEnd type="none" w="med" len="med"/>
            <a:tailEnd type="triangle"/>
          </a:ln>
          <a:effectLst/>
        </p:spPr>
      </p:cxnSp>
      <p:sp>
        <p:nvSpPr>
          <p:cNvPr id="17" name="Text Box 15">
            <a:extLst>
              <a:ext uri="{FF2B5EF4-FFF2-40B4-BE49-F238E27FC236}">
                <a16:creationId xmlns:a16="http://schemas.microsoft.com/office/drawing/2014/main" id="{F6776FBF-AE97-4271-9232-89B8BAFE107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Tutt. NEJM. 2021;384;2394. NCT02032823.</a:t>
            </a:r>
          </a:p>
        </p:txBody>
      </p:sp>
      <p:sp>
        <p:nvSpPr>
          <p:cNvPr id="24" name="Rectangle 49">
            <a:extLst>
              <a:ext uri="{FF2B5EF4-FFF2-40B4-BE49-F238E27FC236}">
                <a16:creationId xmlns:a16="http://schemas.microsoft.com/office/drawing/2014/main" id="{BF1BED0A-4EDE-4273-AC3F-31FBEE941C5D}"/>
              </a:ext>
            </a:extLst>
          </p:cNvPr>
          <p:cNvSpPr>
            <a:spLocks noChangeArrowheads="1"/>
          </p:cNvSpPr>
          <p:nvPr/>
        </p:nvSpPr>
        <p:spPr bwMode="auto">
          <a:xfrm>
            <a:off x="3752681" y="2390500"/>
            <a:ext cx="2578148" cy="1201022"/>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rPr>
              <a:t>TNBC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i="1" dirty="0">
                <a:solidFill>
                  <a:schemeClr val="bg1"/>
                </a:solidFill>
                <a:latin typeface="Calibri" panose="020F0502020204030204" pitchFamily="34" charset="0"/>
              </a:rPr>
              <a:t>Prior neoadjuvant tx:</a:t>
            </a:r>
            <a:r>
              <a:rPr lang="en-US" altLang="en-US" sz="1400" b="0" dirty="0">
                <a:solidFill>
                  <a:schemeClr val="bg1"/>
                </a:solidFill>
                <a:latin typeface="Calibri" panose="020F0502020204030204" pitchFamily="34" charset="0"/>
              </a:rPr>
              <a:t> no pCR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rPr>
              <a:t>Prio</a:t>
            </a:r>
            <a:r>
              <a:rPr lang="en-US" altLang="en-US" sz="1400" b="0" i="1" dirty="0">
                <a:solidFill>
                  <a:schemeClr val="bg1"/>
                </a:solidFill>
                <a:latin typeface="Calibri" panose="020F0502020204030204" pitchFamily="34" charset="0"/>
              </a:rPr>
              <a:t>r adjuvant tx:</a:t>
            </a:r>
            <a:r>
              <a:rPr lang="en-US" altLang="en-US" sz="1400" b="0" dirty="0">
                <a:solidFill>
                  <a:schemeClr val="bg1"/>
                </a:solidFill>
                <a:latin typeface="Calibri" panose="020F0502020204030204" pitchFamily="34" charset="0"/>
              </a:rPr>
              <a:t> ≥pN1 or ≥pT2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rPr>
              <a:t>(n = 1509*)</a:t>
            </a:r>
          </a:p>
        </p:txBody>
      </p:sp>
      <p:sp>
        <p:nvSpPr>
          <p:cNvPr id="26" name="Rectangle 49">
            <a:extLst>
              <a:ext uri="{FF2B5EF4-FFF2-40B4-BE49-F238E27FC236}">
                <a16:creationId xmlns:a16="http://schemas.microsoft.com/office/drawing/2014/main" id="{51727619-9D63-4167-99F8-44DBF35AD3D4}"/>
              </a:ext>
            </a:extLst>
          </p:cNvPr>
          <p:cNvSpPr>
            <a:spLocks noChangeArrowheads="1"/>
          </p:cNvSpPr>
          <p:nvPr/>
        </p:nvSpPr>
        <p:spPr bwMode="auto">
          <a:xfrm>
            <a:off x="3752681" y="3763129"/>
            <a:ext cx="2578148" cy="1201022"/>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chemeClr val="bg1"/>
                </a:solidFill>
                <a:effectLst/>
                <a:uLnTx/>
                <a:uFillTx/>
                <a:latin typeface="Calibri" panose="020F0502020204030204" pitchFamily="34" charset="0"/>
              </a:rPr>
              <a:t>HR+/HER2- 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0" i="1" dirty="0">
                <a:solidFill>
                  <a:schemeClr val="bg1"/>
                </a:solidFill>
                <a:latin typeface="Calibri" panose="020F0502020204030204" pitchFamily="34" charset="0"/>
              </a:rPr>
              <a:t>Prior neoadjuvant tx:</a:t>
            </a:r>
            <a:r>
              <a:rPr lang="en-US" altLang="en-US" sz="1400" b="0" dirty="0">
                <a:solidFill>
                  <a:schemeClr val="bg1"/>
                </a:solidFill>
                <a:latin typeface="Calibri" panose="020F0502020204030204" pitchFamily="34" charset="0"/>
              </a:rPr>
              <a:t> no pCR and CPS + EG score ≥3</a:t>
            </a:r>
            <a:r>
              <a:rPr lang="en-US" altLang="en-US" sz="1400" b="0" baseline="30000" dirty="0">
                <a:solidFill>
                  <a:schemeClr val="bg1"/>
                </a:solidFill>
                <a:latin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chemeClr val="bg1"/>
                </a:solidFill>
                <a:effectLst/>
                <a:uLnTx/>
                <a:uFillTx/>
                <a:latin typeface="Calibri" panose="020F0502020204030204" pitchFamily="34" charset="0"/>
              </a:rPr>
              <a:t>Prio</a:t>
            </a:r>
            <a:r>
              <a:rPr lang="en-US" altLang="en-US" sz="1400" b="0" i="1" dirty="0">
                <a:solidFill>
                  <a:schemeClr val="bg1"/>
                </a:solidFill>
                <a:latin typeface="Calibri" panose="020F0502020204030204" pitchFamily="34" charset="0"/>
              </a:rPr>
              <a:t>r adjuvant tx:</a:t>
            </a:r>
            <a:r>
              <a:rPr lang="en-US" altLang="en-US" sz="1400" b="0" dirty="0">
                <a:solidFill>
                  <a:schemeClr val="bg1"/>
                </a:solidFill>
                <a:latin typeface="Calibri" panose="020F0502020204030204" pitchFamily="34" charset="0"/>
              </a:rPr>
              <a:t> ≥4 LN+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rPr>
              <a:t>(n = 325)</a:t>
            </a:r>
          </a:p>
        </p:txBody>
      </p:sp>
      <p:cxnSp>
        <p:nvCxnSpPr>
          <p:cNvPr id="27" name="Straight Arrow Connector 26">
            <a:extLst>
              <a:ext uri="{FF2B5EF4-FFF2-40B4-BE49-F238E27FC236}">
                <a16:creationId xmlns:a16="http://schemas.microsoft.com/office/drawing/2014/main" id="{730021A1-B77E-4758-9A1C-AA9F40185781}"/>
              </a:ext>
            </a:extLst>
          </p:cNvPr>
          <p:cNvCxnSpPr>
            <a:cxnSpLocks/>
          </p:cNvCxnSpPr>
          <p:nvPr/>
        </p:nvCxnSpPr>
        <p:spPr bwMode="auto">
          <a:xfrm>
            <a:off x="3157087" y="2991011"/>
            <a:ext cx="484913"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084ED6E-5BDD-4392-BAA4-1D8256F1F0C7}"/>
              </a:ext>
            </a:extLst>
          </p:cNvPr>
          <p:cNvCxnSpPr>
            <a:cxnSpLocks/>
          </p:cNvCxnSpPr>
          <p:nvPr/>
        </p:nvCxnSpPr>
        <p:spPr bwMode="auto">
          <a:xfrm>
            <a:off x="3157087" y="4363640"/>
            <a:ext cx="484913" cy="0"/>
          </a:xfrm>
          <a:prstGeom prst="straightConnector1">
            <a:avLst/>
          </a:prstGeom>
          <a:noFill/>
          <a:ln w="28575" cap="flat" cmpd="sng" algn="ctr">
            <a:solidFill>
              <a:schemeClr val="bg1"/>
            </a:solidFill>
            <a:prstDash val="solid"/>
            <a:round/>
            <a:headEnd type="none" w="med" len="med"/>
            <a:tailEnd type="triangle"/>
          </a:ln>
          <a:effectLst/>
        </p:spPr>
      </p:cxnSp>
      <p:sp>
        <p:nvSpPr>
          <p:cNvPr id="29" name="Content Placeholder 2">
            <a:extLst>
              <a:ext uri="{FF2B5EF4-FFF2-40B4-BE49-F238E27FC236}">
                <a16:creationId xmlns:a16="http://schemas.microsoft.com/office/drawing/2014/main" id="{07475901-51E3-439A-93A6-DA77FB70FACD}"/>
              </a:ext>
            </a:extLst>
          </p:cNvPr>
          <p:cNvSpPr txBox="1">
            <a:spLocks/>
          </p:cNvSpPr>
          <p:nvPr/>
        </p:nvSpPr>
        <p:spPr bwMode="auto">
          <a:xfrm>
            <a:off x="601820" y="5069486"/>
            <a:ext cx="5309278" cy="111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b="1" kern="0" dirty="0"/>
              <a:t>Primary endpoint: </a:t>
            </a:r>
            <a:r>
              <a:rPr lang="en-US" sz="1800" b="0" kern="0" dirty="0"/>
              <a:t>iDFS</a:t>
            </a:r>
          </a:p>
          <a:p>
            <a:pPr>
              <a:spcAft>
                <a:spcPts val="0"/>
              </a:spcAft>
            </a:pPr>
            <a:r>
              <a:rPr lang="en-US" sz="1800" b="1" kern="0" dirty="0"/>
              <a:t>Secondary endpoints:</a:t>
            </a:r>
            <a:r>
              <a:rPr lang="en-US" sz="1800" b="0" kern="0" dirty="0"/>
              <a:t> distant DFS, OS, safety</a:t>
            </a:r>
            <a:endParaRPr lang="en-US" sz="1800" b="1" kern="0" dirty="0"/>
          </a:p>
        </p:txBody>
      </p:sp>
      <p:sp>
        <p:nvSpPr>
          <p:cNvPr id="30" name="Content Placeholder 3">
            <a:extLst>
              <a:ext uri="{FF2B5EF4-FFF2-40B4-BE49-F238E27FC236}">
                <a16:creationId xmlns:a16="http://schemas.microsoft.com/office/drawing/2014/main" id="{1CE7C60D-880D-4DEE-AFCA-DD52CD95C740}"/>
              </a:ext>
            </a:extLst>
          </p:cNvPr>
          <p:cNvSpPr txBox="1">
            <a:spLocks/>
          </p:cNvSpPr>
          <p:nvPr/>
        </p:nvSpPr>
        <p:spPr>
          <a:xfrm>
            <a:off x="6096000" y="5069486"/>
            <a:ext cx="5831993" cy="11201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Prespecified interim analysis of ITT population triggered when 165 invasive disease or death events occurred in first 900 patients enrolled (mature cohort); type I error rate controlled with superiority boundaries per hierarchical multiple-testing procedure</a:t>
            </a:r>
          </a:p>
        </p:txBody>
      </p:sp>
      <p:sp>
        <p:nvSpPr>
          <p:cNvPr id="23" name="Text Box 30">
            <a:extLst>
              <a:ext uri="{FF2B5EF4-FFF2-40B4-BE49-F238E27FC236}">
                <a16:creationId xmlns:a16="http://schemas.microsoft.com/office/drawing/2014/main" id="{FE0A4262-91C5-46C0-B69F-EEEE10910961}"/>
              </a:ext>
            </a:extLst>
          </p:cNvPr>
          <p:cNvSpPr txBox="1">
            <a:spLocks noChangeArrowheads="1"/>
          </p:cNvSpPr>
          <p:nvPr/>
        </p:nvSpPr>
        <p:spPr bwMode="auto">
          <a:xfrm>
            <a:off x="727077" y="5807632"/>
            <a:ext cx="5525557"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*Excluded n = 2 (both in olaparib arm) due to unconfirmed HER2- status. </a:t>
            </a:r>
            <a:br>
              <a:rPr lang="en-US" altLang="en-US" sz="1200" b="0" dirty="0">
                <a:solidFill>
                  <a:schemeClr val="bg1"/>
                </a:solidFill>
                <a:latin typeface="Calibri" panose="020F0502020204030204" pitchFamily="34" charset="0"/>
              </a:rPr>
            </a:b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Staging system for BC-specific survival after neoadjuvant tx incorporating pretreatment clinical stage, ER status, nuclear grade, pathologic stage (range: 0-6).</a:t>
            </a:r>
          </a:p>
        </p:txBody>
      </p:sp>
      <p:grpSp>
        <p:nvGrpSpPr>
          <p:cNvPr id="31" name="Group 30">
            <a:extLst>
              <a:ext uri="{FF2B5EF4-FFF2-40B4-BE49-F238E27FC236}">
                <a16:creationId xmlns:a16="http://schemas.microsoft.com/office/drawing/2014/main" id="{94F8B345-747C-4D95-A128-28B38F10FF48}"/>
              </a:ext>
            </a:extLst>
          </p:cNvPr>
          <p:cNvGrpSpPr/>
          <p:nvPr/>
        </p:nvGrpSpPr>
        <p:grpSpPr>
          <a:xfrm>
            <a:off x="9392911" y="6207927"/>
            <a:ext cx="2488502" cy="454909"/>
            <a:chOff x="9392911" y="6207927"/>
            <a:chExt cx="2488502" cy="454909"/>
          </a:xfrm>
        </p:grpSpPr>
        <p:pic>
          <p:nvPicPr>
            <p:cNvPr id="32" name="Picture 31" descr="A picture containing text, ax, wheel&#10;&#10;Description automatically generated">
              <a:extLst>
                <a:ext uri="{FF2B5EF4-FFF2-40B4-BE49-F238E27FC236}">
                  <a16:creationId xmlns:a16="http://schemas.microsoft.com/office/drawing/2014/main" id="{8B9C7B89-48BB-4360-BB6D-C2E9DEFF5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3" name="Rectangle 8">
              <a:extLst>
                <a:ext uri="{FF2B5EF4-FFF2-40B4-BE49-F238E27FC236}">
                  <a16:creationId xmlns:a16="http://schemas.microsoft.com/office/drawing/2014/main" id="{81144951-2634-4CE4-8D32-2F77DBF926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09493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B138-2627-45EF-AB62-EB903C7DF120}"/>
              </a:ext>
            </a:extLst>
          </p:cNvPr>
          <p:cNvSpPr>
            <a:spLocks noGrp="1"/>
          </p:cNvSpPr>
          <p:nvPr>
            <p:ph type="title"/>
          </p:nvPr>
        </p:nvSpPr>
        <p:spPr/>
        <p:txBody>
          <a:bodyPr/>
          <a:lstStyle/>
          <a:p>
            <a:r>
              <a:rPr lang="en-US" dirty="0"/>
              <a:t>OlympiA: iDFS (Primary Endpoint)</a:t>
            </a:r>
          </a:p>
        </p:txBody>
      </p:sp>
      <p:sp>
        <p:nvSpPr>
          <p:cNvPr id="3" name="Content Placeholder 2">
            <a:extLst>
              <a:ext uri="{FF2B5EF4-FFF2-40B4-BE49-F238E27FC236}">
                <a16:creationId xmlns:a16="http://schemas.microsoft.com/office/drawing/2014/main" id="{3A9E6C89-FF5F-45BE-AE39-6FFAA4D0943D}"/>
              </a:ext>
            </a:extLst>
          </p:cNvPr>
          <p:cNvSpPr>
            <a:spLocks noGrp="1"/>
          </p:cNvSpPr>
          <p:nvPr>
            <p:ph idx="1"/>
          </p:nvPr>
        </p:nvSpPr>
        <p:spPr>
          <a:xfrm>
            <a:off x="604675" y="5650425"/>
            <a:ext cx="10877529" cy="513308"/>
          </a:xfrm>
        </p:spPr>
        <p:txBody>
          <a:bodyPr/>
          <a:lstStyle/>
          <a:p>
            <a:r>
              <a:rPr lang="en-US" sz="2400" dirty="0"/>
              <a:t>In this prespecified interim analysis, adjuvant olaparib significantly improved iDFS vs placebo (</a:t>
            </a:r>
            <a:r>
              <a:rPr lang="en-US" sz="2400" i="1" dirty="0"/>
              <a:t>P </a:t>
            </a:r>
            <a:r>
              <a:rPr lang="en-US" sz="2400" dirty="0"/>
              <a:t>&lt;.001, crossing early-reporting efficacy boundary of </a:t>
            </a:r>
            <a:r>
              <a:rPr lang="en-US" sz="2400" i="1" dirty="0"/>
              <a:t>P </a:t>
            </a:r>
            <a:r>
              <a:rPr lang="en-US" sz="2400" dirty="0"/>
              <a:t>&lt;.005)</a:t>
            </a:r>
          </a:p>
        </p:txBody>
      </p:sp>
      <p:sp>
        <p:nvSpPr>
          <p:cNvPr id="9" name="Text Box 15">
            <a:extLst>
              <a:ext uri="{FF2B5EF4-FFF2-40B4-BE49-F238E27FC236}">
                <a16:creationId xmlns:a16="http://schemas.microsoft.com/office/drawing/2014/main" id="{BE942B88-9FE9-4A50-8672-2EFBE6BD75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Tutt. NEJM. 2021;384;2394.</a:t>
            </a:r>
          </a:p>
        </p:txBody>
      </p:sp>
      <p:sp>
        <p:nvSpPr>
          <p:cNvPr id="10" name="TextBox 9">
            <a:extLst>
              <a:ext uri="{FF2B5EF4-FFF2-40B4-BE49-F238E27FC236}">
                <a16:creationId xmlns:a16="http://schemas.microsoft.com/office/drawing/2014/main" id="{FB6D50A9-0C81-466C-9B16-D15A7371BDD3}"/>
              </a:ext>
            </a:extLst>
          </p:cNvPr>
          <p:cNvSpPr txBox="1"/>
          <p:nvPr/>
        </p:nvSpPr>
        <p:spPr bwMode="auto">
          <a:xfrm>
            <a:off x="3607310" y="4567265"/>
            <a:ext cx="5221498"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13" name="TextBox 12">
            <a:extLst>
              <a:ext uri="{FF2B5EF4-FFF2-40B4-BE49-F238E27FC236}">
                <a16:creationId xmlns:a16="http://schemas.microsoft.com/office/drawing/2014/main" id="{91060707-25A2-4D01-8921-D31292DEC660}"/>
              </a:ext>
            </a:extLst>
          </p:cNvPr>
          <p:cNvSpPr txBox="1"/>
          <p:nvPr/>
        </p:nvSpPr>
        <p:spPr bwMode="auto">
          <a:xfrm>
            <a:off x="1330415" y="4729083"/>
            <a:ext cx="1881028"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Risk, n</a:t>
            </a:r>
          </a:p>
        </p:txBody>
      </p:sp>
      <p:graphicFrame>
        <p:nvGraphicFramePr>
          <p:cNvPr id="14" name="Table 14">
            <a:extLst>
              <a:ext uri="{FF2B5EF4-FFF2-40B4-BE49-F238E27FC236}">
                <a16:creationId xmlns:a16="http://schemas.microsoft.com/office/drawing/2014/main" id="{CE1994C6-5F2C-4F75-9587-2ACEBBCCD852}"/>
              </a:ext>
            </a:extLst>
          </p:cNvPr>
          <p:cNvGraphicFramePr>
            <a:graphicFrameLocks noGrp="1"/>
          </p:cNvGraphicFramePr>
          <p:nvPr/>
        </p:nvGraphicFramePr>
        <p:xfrm>
          <a:off x="3710301" y="2971721"/>
          <a:ext cx="7858264" cy="1152144"/>
        </p:xfrm>
        <a:graphic>
          <a:graphicData uri="http://schemas.openxmlformats.org/drawingml/2006/table">
            <a:tbl>
              <a:tblPr firstRow="1" bandRow="1">
                <a:tableStyleId>{93296810-A885-4BE3-A3E7-6D5BEEA58F35}</a:tableStyleId>
              </a:tblPr>
              <a:tblGrid>
                <a:gridCol w="1363945">
                  <a:extLst>
                    <a:ext uri="{9D8B030D-6E8A-4147-A177-3AD203B41FA5}">
                      <a16:colId xmlns:a16="http://schemas.microsoft.com/office/drawing/2014/main" val="2759772878"/>
                    </a:ext>
                  </a:extLst>
                </a:gridCol>
                <a:gridCol w="1132609">
                  <a:extLst>
                    <a:ext uri="{9D8B030D-6E8A-4147-A177-3AD203B41FA5}">
                      <a16:colId xmlns:a16="http://schemas.microsoft.com/office/drawing/2014/main" val="1358440235"/>
                    </a:ext>
                  </a:extLst>
                </a:gridCol>
                <a:gridCol w="1548246">
                  <a:extLst>
                    <a:ext uri="{9D8B030D-6E8A-4147-A177-3AD203B41FA5}">
                      <a16:colId xmlns:a16="http://schemas.microsoft.com/office/drawing/2014/main" val="619376707"/>
                    </a:ext>
                  </a:extLst>
                </a:gridCol>
                <a:gridCol w="1330036">
                  <a:extLst>
                    <a:ext uri="{9D8B030D-6E8A-4147-A177-3AD203B41FA5}">
                      <a16:colId xmlns:a16="http://schemas.microsoft.com/office/drawing/2014/main" val="2037917895"/>
                    </a:ext>
                  </a:extLst>
                </a:gridCol>
                <a:gridCol w="2483428">
                  <a:extLst>
                    <a:ext uri="{9D8B030D-6E8A-4147-A177-3AD203B41FA5}">
                      <a16:colId xmlns:a16="http://schemas.microsoft.com/office/drawing/2014/main" val="2875013157"/>
                    </a:ext>
                  </a:extLst>
                </a:gridCol>
              </a:tblGrid>
              <a:tr h="147165">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Events, n</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3-Yr iDFS,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Difference,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Stratified HR for Invasive Disease/Death (99.5% CI)</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99398833"/>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1"/>
                          </a:solidFill>
                          <a:latin typeface="Calibri" panose="020F0502020204030204" pitchFamily="34" charset="0"/>
                          <a:cs typeface="Calibri" panose="020F0502020204030204" pitchFamily="34" charset="0"/>
                        </a:rPr>
                        <a:t>—</a:t>
                      </a:r>
                      <a:r>
                        <a:rPr lang="en-US" sz="1600" b="1" dirty="0">
                          <a:solidFill>
                            <a:srgbClr val="E5A750"/>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Olaparib</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106</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85.9</a:t>
                      </a:r>
                    </a:p>
                  </a:txBody>
                  <a:tcP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8.8</a:t>
                      </a:r>
                    </a:p>
                  </a:txBody>
                  <a:tcPr anchor="ct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0.58 (0.41-0.82; </a:t>
                      </a:r>
                      <a:br>
                        <a:rPr lang="en-US" sz="1600" dirty="0">
                          <a:solidFill>
                            <a:schemeClr val="bg1"/>
                          </a:solidFill>
                          <a:latin typeface="Calibri" panose="020F0502020204030204" pitchFamily="34" charset="0"/>
                          <a:cs typeface="Calibri" panose="020F0502020204030204" pitchFamily="34" charset="0"/>
                        </a:rPr>
                      </a:br>
                      <a:r>
                        <a:rPr lang="en-US" sz="1600" i="1" dirty="0">
                          <a:solidFill>
                            <a:schemeClr val="bg1"/>
                          </a:solidFill>
                          <a:latin typeface="Calibri" panose="020F0502020204030204" pitchFamily="34" charset="0"/>
                          <a:cs typeface="Calibri" panose="020F0502020204030204" pitchFamily="34" charset="0"/>
                        </a:rPr>
                        <a:t>P </a:t>
                      </a:r>
                      <a:r>
                        <a:rPr lang="en-US" sz="1600" i="0" dirty="0">
                          <a:solidFill>
                            <a:schemeClr val="bg1"/>
                          </a:solidFill>
                          <a:latin typeface="Calibri" panose="020F0502020204030204" pitchFamily="34" charset="0"/>
                          <a:cs typeface="Calibri" panose="020F0502020204030204" pitchFamily="34" charset="0"/>
                        </a:rPr>
                        <a:t>&lt;.001)</a:t>
                      </a:r>
                      <a:endParaRPr lang="en-US" sz="1600" dirty="0">
                        <a:solidFill>
                          <a:schemeClr val="bg1"/>
                        </a:solidFill>
                        <a:latin typeface="Calibri" panose="020F0502020204030204" pitchFamily="34" charset="0"/>
                        <a:cs typeface="Calibri" panose="020F0502020204030204" pitchFamily="34" charset="0"/>
                      </a:endParaRPr>
                    </a:p>
                  </a:txBody>
                  <a:tcPr anchor="ctr">
                    <a:lnT w="12700" cap="flat" cmpd="sng" algn="ctr">
                      <a:noFill/>
                      <a:prstDash val="solid"/>
                      <a:round/>
                      <a:headEnd type="none" w="med" len="med"/>
                      <a:tailEnd type="none" w="med" len="med"/>
                    </a:lnT>
                    <a:solidFill>
                      <a:schemeClr val="tx1"/>
                    </a:solidFill>
                  </a:tcPr>
                </a:tc>
                <a:extLst>
                  <a:ext uri="{0D108BD9-81ED-4DB2-BD59-A6C34878D82A}">
                    <a16:rowId xmlns:a16="http://schemas.microsoft.com/office/drawing/2014/main" val="2252869345"/>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1" dirty="0">
                          <a:solidFill>
                            <a:schemeClr val="accent3"/>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Placebo</a:t>
                      </a:r>
                    </a:p>
                  </a:txBody>
                  <a:tcP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178</a:t>
                      </a:r>
                    </a:p>
                  </a:txBody>
                  <a:tcPr>
                    <a:solidFill>
                      <a:schemeClr val="tx1"/>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77.1</a:t>
                      </a:r>
                    </a:p>
                  </a:txBody>
                  <a:tcPr>
                    <a:solidFill>
                      <a:schemeClr val="tx1"/>
                    </a:solidFill>
                  </a:tcPr>
                </a:tc>
                <a:tc vMerge="1">
                  <a:txBody>
                    <a:bodyPr/>
                    <a:lstStyle/>
                    <a:p>
                      <a:pPr algn="ctr"/>
                      <a:endParaRPr lang="en-US" sz="1200" dirty="0">
                        <a:solidFill>
                          <a:schemeClr val="bg1"/>
                        </a:solidFill>
                      </a:endParaRPr>
                    </a:p>
                  </a:txBody>
                  <a:tcPr/>
                </a:tc>
                <a:tc vMerge="1">
                  <a:txBody>
                    <a:bodyPr/>
                    <a:lstStyle/>
                    <a:p>
                      <a:pPr algn="ctr"/>
                      <a:endParaRPr lang="en-US" sz="1200" dirty="0">
                        <a:solidFill>
                          <a:schemeClr val="bg1"/>
                        </a:solidFill>
                      </a:endParaRPr>
                    </a:p>
                  </a:txBody>
                  <a:tcPr/>
                </a:tc>
                <a:extLst>
                  <a:ext uri="{0D108BD9-81ED-4DB2-BD59-A6C34878D82A}">
                    <a16:rowId xmlns:a16="http://schemas.microsoft.com/office/drawing/2014/main" val="1776023000"/>
                  </a:ext>
                </a:extLst>
              </a:tr>
            </a:tbl>
          </a:graphicData>
        </a:graphic>
      </p:graphicFrame>
      <p:cxnSp>
        <p:nvCxnSpPr>
          <p:cNvPr id="11" name="Straight Connector 10">
            <a:extLst>
              <a:ext uri="{FF2B5EF4-FFF2-40B4-BE49-F238E27FC236}">
                <a16:creationId xmlns:a16="http://schemas.microsoft.com/office/drawing/2014/main" id="{62F9C46E-1432-EC44-8B53-BA4F16BE5B59}"/>
              </a:ext>
            </a:extLst>
          </p:cNvPr>
          <p:cNvCxnSpPr>
            <a:cxnSpLocks/>
          </p:cNvCxnSpPr>
          <p:nvPr/>
        </p:nvCxnSpPr>
        <p:spPr bwMode="auto">
          <a:xfrm>
            <a:off x="3532909" y="4233146"/>
            <a:ext cx="552246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C95B05E-C289-3C41-ACB0-60A7B996495F}"/>
              </a:ext>
            </a:extLst>
          </p:cNvPr>
          <p:cNvCxnSpPr>
            <a:cxnSpLocks/>
          </p:cNvCxnSpPr>
          <p:nvPr/>
        </p:nvCxnSpPr>
        <p:spPr bwMode="auto">
          <a:xfrm flipV="1">
            <a:off x="3543301" y="1693718"/>
            <a:ext cx="0" cy="2545773"/>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231A170-0E79-734C-920E-134FA2E11202}"/>
              </a:ext>
            </a:extLst>
          </p:cNvPr>
          <p:cNvCxnSpPr>
            <a:cxnSpLocks/>
          </p:cNvCxnSpPr>
          <p:nvPr/>
        </p:nvCxnSpPr>
        <p:spPr bwMode="auto">
          <a:xfrm flipH="1">
            <a:off x="3480955" y="17041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4059102-135E-BC44-A6A2-D159BA7D479F}"/>
              </a:ext>
            </a:extLst>
          </p:cNvPr>
          <p:cNvCxnSpPr>
            <a:cxnSpLocks/>
          </p:cNvCxnSpPr>
          <p:nvPr/>
        </p:nvCxnSpPr>
        <p:spPr bwMode="auto">
          <a:xfrm flipH="1">
            <a:off x="3480955" y="2209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223B702-12A3-5A47-B519-41580911FC20}"/>
              </a:ext>
            </a:extLst>
          </p:cNvPr>
          <p:cNvCxnSpPr>
            <a:cxnSpLocks/>
          </p:cNvCxnSpPr>
          <p:nvPr/>
        </p:nvCxnSpPr>
        <p:spPr bwMode="auto">
          <a:xfrm flipH="1">
            <a:off x="3480955" y="27157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101BB32-7D7D-7449-BA94-C3706ABA9F9F}"/>
              </a:ext>
            </a:extLst>
          </p:cNvPr>
          <p:cNvCxnSpPr>
            <a:cxnSpLocks/>
          </p:cNvCxnSpPr>
          <p:nvPr/>
        </p:nvCxnSpPr>
        <p:spPr bwMode="auto">
          <a:xfrm flipH="1">
            <a:off x="3480955" y="32215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9408D7A-3D45-5646-AA53-EA335A5AFC47}"/>
              </a:ext>
            </a:extLst>
          </p:cNvPr>
          <p:cNvCxnSpPr>
            <a:cxnSpLocks/>
          </p:cNvCxnSpPr>
          <p:nvPr/>
        </p:nvCxnSpPr>
        <p:spPr bwMode="auto">
          <a:xfrm flipH="1">
            <a:off x="3480955" y="37273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3B9E6AE-CB94-9E4F-B59A-3C9C8375108C}"/>
              </a:ext>
            </a:extLst>
          </p:cNvPr>
          <p:cNvCxnSpPr>
            <a:cxnSpLocks/>
          </p:cNvCxnSpPr>
          <p:nvPr/>
        </p:nvCxnSpPr>
        <p:spPr bwMode="auto">
          <a:xfrm flipH="1">
            <a:off x="3480955" y="42331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4E8021F-02D7-FB4D-892E-291F336734B8}"/>
              </a:ext>
            </a:extLst>
          </p:cNvPr>
          <p:cNvCxnSpPr>
            <a:cxnSpLocks/>
          </p:cNvCxnSpPr>
          <p:nvPr/>
        </p:nvCxnSpPr>
        <p:spPr bwMode="auto">
          <a:xfrm>
            <a:off x="3543301"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4600257-5513-0741-B518-45AD8FEE537D}"/>
              </a:ext>
            </a:extLst>
          </p:cNvPr>
          <p:cNvCxnSpPr>
            <a:cxnSpLocks/>
          </p:cNvCxnSpPr>
          <p:nvPr/>
        </p:nvCxnSpPr>
        <p:spPr bwMode="auto">
          <a:xfrm>
            <a:off x="4298374"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4A3A52A-3CF7-6B4F-893D-F258F53B99C1}"/>
              </a:ext>
            </a:extLst>
          </p:cNvPr>
          <p:cNvCxnSpPr>
            <a:cxnSpLocks/>
          </p:cNvCxnSpPr>
          <p:nvPr/>
        </p:nvCxnSpPr>
        <p:spPr bwMode="auto">
          <a:xfrm>
            <a:off x="5053447"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4C75359-CE1C-CB4E-82A8-622272DFCF0A}"/>
              </a:ext>
            </a:extLst>
          </p:cNvPr>
          <p:cNvCxnSpPr>
            <a:cxnSpLocks/>
          </p:cNvCxnSpPr>
          <p:nvPr/>
        </p:nvCxnSpPr>
        <p:spPr bwMode="auto">
          <a:xfrm>
            <a:off x="5808520"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D2BC664-56DE-E844-802E-2ADAB4133DEC}"/>
              </a:ext>
            </a:extLst>
          </p:cNvPr>
          <p:cNvCxnSpPr>
            <a:cxnSpLocks/>
          </p:cNvCxnSpPr>
          <p:nvPr/>
        </p:nvCxnSpPr>
        <p:spPr bwMode="auto">
          <a:xfrm>
            <a:off x="6563593"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50EA537-0CAF-3341-9D9F-353E1CA3E0E7}"/>
              </a:ext>
            </a:extLst>
          </p:cNvPr>
          <p:cNvCxnSpPr>
            <a:cxnSpLocks/>
          </p:cNvCxnSpPr>
          <p:nvPr/>
        </p:nvCxnSpPr>
        <p:spPr bwMode="auto">
          <a:xfrm>
            <a:off x="7318666"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289396-3852-8144-87FF-9AAB4E7C4D55}"/>
              </a:ext>
            </a:extLst>
          </p:cNvPr>
          <p:cNvCxnSpPr>
            <a:cxnSpLocks/>
          </p:cNvCxnSpPr>
          <p:nvPr/>
        </p:nvCxnSpPr>
        <p:spPr bwMode="auto">
          <a:xfrm>
            <a:off x="8073739" y="42331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D5CCD8E-3496-4143-8CE8-E9CD8EA21F34}"/>
              </a:ext>
            </a:extLst>
          </p:cNvPr>
          <p:cNvCxnSpPr>
            <a:cxnSpLocks/>
          </p:cNvCxnSpPr>
          <p:nvPr/>
        </p:nvCxnSpPr>
        <p:spPr bwMode="auto">
          <a:xfrm>
            <a:off x="8828810" y="42331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C734F696-AD33-6A49-AFD1-EB5F62511F1B}"/>
              </a:ext>
            </a:extLst>
          </p:cNvPr>
          <p:cNvSpPr txBox="1"/>
          <p:nvPr/>
        </p:nvSpPr>
        <p:spPr bwMode="auto">
          <a:xfrm rot="16200000">
            <a:off x="1621423" y="2783961"/>
            <a:ext cx="252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38" name="TextBox 37">
            <a:extLst>
              <a:ext uri="{FF2B5EF4-FFF2-40B4-BE49-F238E27FC236}">
                <a16:creationId xmlns:a16="http://schemas.microsoft.com/office/drawing/2014/main" id="{7E541E82-829A-404C-A481-02A0F8CB5CF5}"/>
              </a:ext>
            </a:extLst>
          </p:cNvPr>
          <p:cNvSpPr txBox="1"/>
          <p:nvPr/>
        </p:nvSpPr>
        <p:spPr bwMode="auto">
          <a:xfrm>
            <a:off x="2885941" y="1472215"/>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0A69D2CF-D5A6-944F-8F3E-6942B6BEACCA}"/>
              </a:ext>
            </a:extLst>
          </p:cNvPr>
          <p:cNvSpPr txBox="1"/>
          <p:nvPr/>
        </p:nvSpPr>
        <p:spPr bwMode="auto">
          <a:xfrm>
            <a:off x="2849028" y="2015440"/>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06ABB018-41E7-C547-B30B-9BC47F3BA9BA}"/>
              </a:ext>
            </a:extLst>
          </p:cNvPr>
          <p:cNvSpPr txBox="1"/>
          <p:nvPr/>
        </p:nvSpPr>
        <p:spPr bwMode="auto">
          <a:xfrm>
            <a:off x="2849028" y="2521828"/>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4" name="TextBox 43">
            <a:extLst>
              <a:ext uri="{FF2B5EF4-FFF2-40B4-BE49-F238E27FC236}">
                <a16:creationId xmlns:a16="http://schemas.microsoft.com/office/drawing/2014/main" id="{2BBF606F-DEBF-1344-B7B7-2B5F30D41494}"/>
              </a:ext>
            </a:extLst>
          </p:cNvPr>
          <p:cNvSpPr txBox="1"/>
          <p:nvPr/>
        </p:nvSpPr>
        <p:spPr bwMode="auto">
          <a:xfrm>
            <a:off x="2849028" y="3028216"/>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FEB82210-7309-8C43-8651-642C6796E6BF}"/>
              </a:ext>
            </a:extLst>
          </p:cNvPr>
          <p:cNvSpPr txBox="1"/>
          <p:nvPr/>
        </p:nvSpPr>
        <p:spPr bwMode="auto">
          <a:xfrm>
            <a:off x="2849028" y="3534604"/>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A8B38A22-47ED-3F48-B0FC-FA90BB230C2F}"/>
              </a:ext>
            </a:extLst>
          </p:cNvPr>
          <p:cNvSpPr txBox="1"/>
          <p:nvPr/>
        </p:nvSpPr>
        <p:spPr bwMode="auto">
          <a:xfrm>
            <a:off x="2849028" y="4040989"/>
            <a:ext cx="6898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1CCCC994-1736-FF45-A994-84097CC488A6}"/>
              </a:ext>
            </a:extLst>
          </p:cNvPr>
          <p:cNvSpPr txBox="1"/>
          <p:nvPr/>
        </p:nvSpPr>
        <p:spPr bwMode="auto">
          <a:xfrm>
            <a:off x="8638351"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0" name="TextBox 49">
            <a:extLst>
              <a:ext uri="{FF2B5EF4-FFF2-40B4-BE49-F238E27FC236}">
                <a16:creationId xmlns:a16="http://schemas.microsoft.com/office/drawing/2014/main" id="{D94DDE43-99CE-7F49-AF15-10094E24F680}"/>
              </a:ext>
            </a:extLst>
          </p:cNvPr>
          <p:cNvSpPr txBox="1"/>
          <p:nvPr/>
        </p:nvSpPr>
        <p:spPr bwMode="auto">
          <a:xfrm>
            <a:off x="3334791"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40E52001-5046-204E-8D21-8FEB066112B8}"/>
              </a:ext>
            </a:extLst>
          </p:cNvPr>
          <p:cNvSpPr txBox="1"/>
          <p:nvPr/>
        </p:nvSpPr>
        <p:spPr bwMode="auto">
          <a:xfrm>
            <a:off x="4092442"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55FBA62A-FD29-2340-9B27-55BE8950B0D7}"/>
              </a:ext>
            </a:extLst>
          </p:cNvPr>
          <p:cNvSpPr txBox="1"/>
          <p:nvPr/>
        </p:nvSpPr>
        <p:spPr bwMode="auto">
          <a:xfrm>
            <a:off x="4850093"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20AE1F0E-D875-ED4E-8778-352D0D8BF89B}"/>
              </a:ext>
            </a:extLst>
          </p:cNvPr>
          <p:cNvSpPr txBox="1"/>
          <p:nvPr/>
        </p:nvSpPr>
        <p:spPr bwMode="auto">
          <a:xfrm>
            <a:off x="5607744"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4" name="TextBox 53">
            <a:extLst>
              <a:ext uri="{FF2B5EF4-FFF2-40B4-BE49-F238E27FC236}">
                <a16:creationId xmlns:a16="http://schemas.microsoft.com/office/drawing/2014/main" id="{4425F600-77F7-DE47-B95A-057296B7E063}"/>
              </a:ext>
            </a:extLst>
          </p:cNvPr>
          <p:cNvSpPr txBox="1"/>
          <p:nvPr/>
        </p:nvSpPr>
        <p:spPr bwMode="auto">
          <a:xfrm>
            <a:off x="6365395"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5" name="TextBox 54">
            <a:extLst>
              <a:ext uri="{FF2B5EF4-FFF2-40B4-BE49-F238E27FC236}">
                <a16:creationId xmlns:a16="http://schemas.microsoft.com/office/drawing/2014/main" id="{26412A30-C105-FA45-B0B1-764490BAA95E}"/>
              </a:ext>
            </a:extLst>
          </p:cNvPr>
          <p:cNvSpPr txBox="1"/>
          <p:nvPr/>
        </p:nvSpPr>
        <p:spPr bwMode="auto">
          <a:xfrm>
            <a:off x="7123046"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6" name="TextBox 55">
            <a:extLst>
              <a:ext uri="{FF2B5EF4-FFF2-40B4-BE49-F238E27FC236}">
                <a16:creationId xmlns:a16="http://schemas.microsoft.com/office/drawing/2014/main" id="{C38C5BBF-8C68-CF41-844F-2050BF2E2EFD}"/>
              </a:ext>
            </a:extLst>
          </p:cNvPr>
          <p:cNvSpPr txBox="1"/>
          <p:nvPr/>
        </p:nvSpPr>
        <p:spPr bwMode="auto">
          <a:xfrm>
            <a:off x="7880697" y="4237682"/>
            <a:ext cx="41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7" name="TextBox 56">
            <a:extLst>
              <a:ext uri="{FF2B5EF4-FFF2-40B4-BE49-F238E27FC236}">
                <a16:creationId xmlns:a16="http://schemas.microsoft.com/office/drawing/2014/main" id="{5EF2EDD5-BA7C-8547-A524-24D54E0699E7}"/>
              </a:ext>
            </a:extLst>
          </p:cNvPr>
          <p:cNvSpPr txBox="1"/>
          <p:nvPr/>
        </p:nvSpPr>
        <p:spPr bwMode="auto">
          <a:xfrm>
            <a:off x="2112357" y="5010272"/>
            <a:ext cx="10990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Olaparib</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Placebo</a:t>
            </a:r>
          </a:p>
        </p:txBody>
      </p:sp>
      <p:sp>
        <p:nvSpPr>
          <p:cNvPr id="65" name="TextBox 64">
            <a:extLst>
              <a:ext uri="{FF2B5EF4-FFF2-40B4-BE49-F238E27FC236}">
                <a16:creationId xmlns:a16="http://schemas.microsoft.com/office/drawing/2014/main" id="{0C611532-862E-4E40-9898-79BD9A0880B1}"/>
              </a:ext>
            </a:extLst>
          </p:cNvPr>
          <p:cNvSpPr txBox="1"/>
          <p:nvPr/>
        </p:nvSpPr>
        <p:spPr bwMode="auto">
          <a:xfrm>
            <a:off x="3177192"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921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915</a:t>
            </a:r>
          </a:p>
        </p:txBody>
      </p:sp>
      <p:sp>
        <p:nvSpPr>
          <p:cNvPr id="66" name="TextBox 65">
            <a:extLst>
              <a:ext uri="{FF2B5EF4-FFF2-40B4-BE49-F238E27FC236}">
                <a16:creationId xmlns:a16="http://schemas.microsoft.com/office/drawing/2014/main" id="{272B8AE3-BA5F-E547-96CE-0CC207FCE602}"/>
              </a:ext>
            </a:extLst>
          </p:cNvPr>
          <p:cNvSpPr txBox="1"/>
          <p:nvPr/>
        </p:nvSpPr>
        <p:spPr bwMode="auto">
          <a:xfrm>
            <a:off x="3941496"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820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807</a:t>
            </a:r>
          </a:p>
        </p:txBody>
      </p:sp>
      <p:sp>
        <p:nvSpPr>
          <p:cNvPr id="67" name="TextBox 66">
            <a:extLst>
              <a:ext uri="{FF2B5EF4-FFF2-40B4-BE49-F238E27FC236}">
                <a16:creationId xmlns:a16="http://schemas.microsoft.com/office/drawing/2014/main" id="{14AF01F4-8C8E-0C4E-9605-7EB9644129B2}"/>
              </a:ext>
            </a:extLst>
          </p:cNvPr>
          <p:cNvSpPr txBox="1"/>
          <p:nvPr/>
        </p:nvSpPr>
        <p:spPr bwMode="auto">
          <a:xfrm>
            <a:off x="4705800"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737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732</a:t>
            </a:r>
          </a:p>
        </p:txBody>
      </p:sp>
      <p:sp>
        <p:nvSpPr>
          <p:cNvPr id="68" name="TextBox 67">
            <a:extLst>
              <a:ext uri="{FF2B5EF4-FFF2-40B4-BE49-F238E27FC236}">
                <a16:creationId xmlns:a16="http://schemas.microsoft.com/office/drawing/2014/main" id="{A239ED4A-3CD3-E347-AE90-F2E7A5329764}"/>
              </a:ext>
            </a:extLst>
          </p:cNvPr>
          <p:cNvSpPr txBox="1"/>
          <p:nvPr/>
        </p:nvSpPr>
        <p:spPr bwMode="auto">
          <a:xfrm>
            <a:off x="5470104"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585</a:t>
            </a:r>
          </a:p>
        </p:txBody>
      </p:sp>
      <p:sp>
        <p:nvSpPr>
          <p:cNvPr id="69" name="TextBox 68">
            <a:extLst>
              <a:ext uri="{FF2B5EF4-FFF2-40B4-BE49-F238E27FC236}">
                <a16:creationId xmlns:a16="http://schemas.microsoft.com/office/drawing/2014/main" id="{8BAFAF00-3C91-D64D-A664-3A4988D56686}"/>
              </a:ext>
            </a:extLst>
          </p:cNvPr>
          <p:cNvSpPr txBox="1"/>
          <p:nvPr/>
        </p:nvSpPr>
        <p:spPr bwMode="auto">
          <a:xfrm>
            <a:off x="6234408"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477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452</a:t>
            </a:r>
          </a:p>
        </p:txBody>
      </p:sp>
      <p:sp>
        <p:nvSpPr>
          <p:cNvPr id="70" name="TextBox 69">
            <a:extLst>
              <a:ext uri="{FF2B5EF4-FFF2-40B4-BE49-F238E27FC236}">
                <a16:creationId xmlns:a16="http://schemas.microsoft.com/office/drawing/2014/main" id="{19DAB466-42B0-924A-9E5A-FE3AF1FE0405}"/>
              </a:ext>
            </a:extLst>
          </p:cNvPr>
          <p:cNvSpPr txBox="1"/>
          <p:nvPr/>
        </p:nvSpPr>
        <p:spPr bwMode="auto">
          <a:xfrm>
            <a:off x="6998712"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353</a:t>
            </a:r>
          </a:p>
        </p:txBody>
      </p:sp>
      <p:sp>
        <p:nvSpPr>
          <p:cNvPr id="71" name="TextBox 70">
            <a:extLst>
              <a:ext uri="{FF2B5EF4-FFF2-40B4-BE49-F238E27FC236}">
                <a16:creationId xmlns:a16="http://schemas.microsoft.com/office/drawing/2014/main" id="{AFE3BBB2-6E1B-F14F-99B9-91CCADAF6F6B}"/>
              </a:ext>
            </a:extLst>
          </p:cNvPr>
          <p:cNvSpPr txBox="1"/>
          <p:nvPr/>
        </p:nvSpPr>
        <p:spPr bwMode="auto">
          <a:xfrm>
            <a:off x="7763016"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256</a:t>
            </a:r>
          </a:p>
        </p:txBody>
      </p:sp>
      <p:sp>
        <p:nvSpPr>
          <p:cNvPr id="72" name="TextBox 71">
            <a:extLst>
              <a:ext uri="{FF2B5EF4-FFF2-40B4-BE49-F238E27FC236}">
                <a16:creationId xmlns:a16="http://schemas.microsoft.com/office/drawing/2014/main" id="{71B70A15-E332-1441-A122-751AC1B37370}"/>
              </a:ext>
            </a:extLst>
          </p:cNvPr>
          <p:cNvSpPr txBox="1"/>
          <p:nvPr/>
        </p:nvSpPr>
        <p:spPr bwMode="auto">
          <a:xfrm>
            <a:off x="8527320" y="5010272"/>
            <a:ext cx="7497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173</a:t>
            </a:r>
          </a:p>
        </p:txBody>
      </p:sp>
      <p:sp>
        <p:nvSpPr>
          <p:cNvPr id="73" name="TextBox 72">
            <a:extLst>
              <a:ext uri="{FF2B5EF4-FFF2-40B4-BE49-F238E27FC236}">
                <a16:creationId xmlns:a16="http://schemas.microsoft.com/office/drawing/2014/main" id="{6A0AA086-881F-6D48-AC6B-36A7F4B9F1D5}"/>
              </a:ext>
            </a:extLst>
          </p:cNvPr>
          <p:cNvSpPr txBox="1"/>
          <p:nvPr/>
        </p:nvSpPr>
        <p:spPr bwMode="auto">
          <a:xfrm>
            <a:off x="4683721" y="1469180"/>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93.3</a:t>
            </a:r>
          </a:p>
        </p:txBody>
      </p:sp>
      <p:sp>
        <p:nvSpPr>
          <p:cNvPr id="74" name="TextBox 73">
            <a:extLst>
              <a:ext uri="{FF2B5EF4-FFF2-40B4-BE49-F238E27FC236}">
                <a16:creationId xmlns:a16="http://schemas.microsoft.com/office/drawing/2014/main" id="{ADE0A9E6-0C23-3A4F-8D29-2868521A6705}"/>
              </a:ext>
            </a:extLst>
          </p:cNvPr>
          <p:cNvSpPr txBox="1"/>
          <p:nvPr/>
        </p:nvSpPr>
        <p:spPr bwMode="auto">
          <a:xfrm>
            <a:off x="4695745" y="2012367"/>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88.4</a:t>
            </a:r>
          </a:p>
        </p:txBody>
      </p:sp>
      <p:sp>
        <p:nvSpPr>
          <p:cNvPr id="75" name="TextBox 74">
            <a:extLst>
              <a:ext uri="{FF2B5EF4-FFF2-40B4-BE49-F238E27FC236}">
                <a16:creationId xmlns:a16="http://schemas.microsoft.com/office/drawing/2014/main" id="{EAF1E4C4-2E97-A14E-8621-FD53B07162E0}"/>
              </a:ext>
            </a:extLst>
          </p:cNvPr>
          <p:cNvSpPr txBox="1"/>
          <p:nvPr/>
        </p:nvSpPr>
        <p:spPr bwMode="auto">
          <a:xfrm>
            <a:off x="6199023" y="2143626"/>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81.5</a:t>
            </a:r>
          </a:p>
        </p:txBody>
      </p:sp>
      <p:sp>
        <p:nvSpPr>
          <p:cNvPr id="76" name="TextBox 75">
            <a:extLst>
              <a:ext uri="{FF2B5EF4-FFF2-40B4-BE49-F238E27FC236}">
                <a16:creationId xmlns:a16="http://schemas.microsoft.com/office/drawing/2014/main" id="{4BE4B830-0E9A-4546-BC5D-69F42E78DC56}"/>
              </a:ext>
            </a:extLst>
          </p:cNvPr>
          <p:cNvSpPr txBox="1"/>
          <p:nvPr/>
        </p:nvSpPr>
        <p:spPr bwMode="auto">
          <a:xfrm>
            <a:off x="6199023" y="1485984"/>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89.2</a:t>
            </a:r>
          </a:p>
        </p:txBody>
      </p:sp>
      <p:sp>
        <p:nvSpPr>
          <p:cNvPr id="77" name="TextBox 76">
            <a:extLst>
              <a:ext uri="{FF2B5EF4-FFF2-40B4-BE49-F238E27FC236}">
                <a16:creationId xmlns:a16="http://schemas.microsoft.com/office/drawing/2014/main" id="{F23E5B55-7920-9D4A-90E2-084F0FA5537D}"/>
              </a:ext>
            </a:extLst>
          </p:cNvPr>
          <p:cNvSpPr txBox="1"/>
          <p:nvPr/>
        </p:nvSpPr>
        <p:spPr bwMode="auto">
          <a:xfrm>
            <a:off x="7740418" y="1597986"/>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85.9</a:t>
            </a:r>
          </a:p>
        </p:txBody>
      </p:sp>
      <p:sp>
        <p:nvSpPr>
          <p:cNvPr id="78" name="TextBox 77">
            <a:extLst>
              <a:ext uri="{FF2B5EF4-FFF2-40B4-BE49-F238E27FC236}">
                <a16:creationId xmlns:a16="http://schemas.microsoft.com/office/drawing/2014/main" id="{266581BC-43D1-054F-9560-49D5411EDA26}"/>
              </a:ext>
            </a:extLst>
          </p:cNvPr>
          <p:cNvSpPr txBox="1"/>
          <p:nvPr/>
        </p:nvSpPr>
        <p:spPr bwMode="auto">
          <a:xfrm>
            <a:off x="7702301" y="2268634"/>
            <a:ext cx="74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77.1</a:t>
            </a:r>
          </a:p>
        </p:txBody>
      </p:sp>
      <p:sp>
        <p:nvSpPr>
          <p:cNvPr id="79" name="Freeform 78">
            <a:extLst>
              <a:ext uri="{FF2B5EF4-FFF2-40B4-BE49-F238E27FC236}">
                <a16:creationId xmlns:a16="http://schemas.microsoft.com/office/drawing/2014/main" id="{026A548B-113E-6E4E-8224-67BC5FB6D432}"/>
              </a:ext>
            </a:extLst>
          </p:cNvPr>
          <p:cNvSpPr/>
          <p:nvPr/>
        </p:nvSpPr>
        <p:spPr bwMode="auto">
          <a:xfrm>
            <a:off x="3548743" y="1681843"/>
            <a:ext cx="5453743" cy="402771"/>
          </a:xfrm>
          <a:custGeom>
            <a:avLst/>
            <a:gdLst>
              <a:gd name="connsiteX0" fmla="*/ 0 w 5453743"/>
              <a:gd name="connsiteY0" fmla="*/ 0 h 402771"/>
              <a:gd name="connsiteX1" fmla="*/ 174171 w 5453743"/>
              <a:gd name="connsiteY1" fmla="*/ 0 h 402771"/>
              <a:gd name="connsiteX2" fmla="*/ 174171 w 5453743"/>
              <a:gd name="connsiteY2" fmla="*/ 0 h 402771"/>
              <a:gd name="connsiteX3" fmla="*/ 185057 w 5453743"/>
              <a:gd name="connsiteY3" fmla="*/ 21771 h 402771"/>
              <a:gd name="connsiteX4" fmla="*/ 315686 w 5453743"/>
              <a:gd name="connsiteY4" fmla="*/ 21771 h 402771"/>
              <a:gd name="connsiteX5" fmla="*/ 375557 w 5453743"/>
              <a:gd name="connsiteY5" fmla="*/ 32657 h 402771"/>
              <a:gd name="connsiteX6" fmla="*/ 576943 w 5453743"/>
              <a:gd name="connsiteY6" fmla="*/ 32657 h 402771"/>
              <a:gd name="connsiteX7" fmla="*/ 664028 w 5453743"/>
              <a:gd name="connsiteY7" fmla="*/ 48986 h 402771"/>
              <a:gd name="connsiteX8" fmla="*/ 914400 w 5453743"/>
              <a:gd name="connsiteY8" fmla="*/ 54428 h 402771"/>
              <a:gd name="connsiteX9" fmla="*/ 979714 w 5453743"/>
              <a:gd name="connsiteY9" fmla="*/ 81643 h 402771"/>
              <a:gd name="connsiteX10" fmla="*/ 1039586 w 5453743"/>
              <a:gd name="connsiteY10" fmla="*/ 81643 h 402771"/>
              <a:gd name="connsiteX11" fmla="*/ 1072243 w 5453743"/>
              <a:gd name="connsiteY11" fmla="*/ 97971 h 402771"/>
              <a:gd name="connsiteX12" fmla="*/ 1126671 w 5453743"/>
              <a:gd name="connsiteY12" fmla="*/ 97971 h 402771"/>
              <a:gd name="connsiteX13" fmla="*/ 1186543 w 5453743"/>
              <a:gd name="connsiteY13" fmla="*/ 125186 h 402771"/>
              <a:gd name="connsiteX14" fmla="*/ 1257300 w 5453743"/>
              <a:gd name="connsiteY14" fmla="*/ 125186 h 402771"/>
              <a:gd name="connsiteX15" fmla="*/ 1360714 w 5453743"/>
              <a:gd name="connsiteY15" fmla="*/ 152400 h 402771"/>
              <a:gd name="connsiteX16" fmla="*/ 1534886 w 5453743"/>
              <a:gd name="connsiteY16" fmla="*/ 163286 h 402771"/>
              <a:gd name="connsiteX17" fmla="*/ 1817914 w 5453743"/>
              <a:gd name="connsiteY17" fmla="*/ 179614 h 402771"/>
              <a:gd name="connsiteX18" fmla="*/ 2106386 w 5453743"/>
              <a:gd name="connsiteY18" fmla="*/ 185057 h 402771"/>
              <a:gd name="connsiteX19" fmla="*/ 2122714 w 5453743"/>
              <a:gd name="connsiteY19" fmla="*/ 201386 h 402771"/>
              <a:gd name="connsiteX20" fmla="*/ 2296886 w 5453743"/>
              <a:gd name="connsiteY20" fmla="*/ 206828 h 402771"/>
              <a:gd name="connsiteX21" fmla="*/ 2345871 w 5453743"/>
              <a:gd name="connsiteY21" fmla="*/ 217714 h 402771"/>
              <a:gd name="connsiteX22" fmla="*/ 2476500 w 5453743"/>
              <a:gd name="connsiteY22" fmla="*/ 217714 h 402771"/>
              <a:gd name="connsiteX23" fmla="*/ 2492828 w 5453743"/>
              <a:gd name="connsiteY23" fmla="*/ 239486 h 402771"/>
              <a:gd name="connsiteX24" fmla="*/ 2857500 w 5453743"/>
              <a:gd name="connsiteY24" fmla="*/ 250371 h 402771"/>
              <a:gd name="connsiteX25" fmla="*/ 2890157 w 5453743"/>
              <a:gd name="connsiteY25" fmla="*/ 261257 h 402771"/>
              <a:gd name="connsiteX26" fmla="*/ 3113314 w 5453743"/>
              <a:gd name="connsiteY26" fmla="*/ 266700 h 402771"/>
              <a:gd name="connsiteX27" fmla="*/ 3113314 w 5453743"/>
              <a:gd name="connsiteY27" fmla="*/ 266700 h 402771"/>
              <a:gd name="connsiteX28" fmla="*/ 3124200 w 5453743"/>
              <a:gd name="connsiteY28" fmla="*/ 283028 h 402771"/>
              <a:gd name="connsiteX29" fmla="*/ 3401786 w 5453743"/>
              <a:gd name="connsiteY29" fmla="*/ 283028 h 402771"/>
              <a:gd name="connsiteX30" fmla="*/ 3401786 w 5453743"/>
              <a:gd name="connsiteY30" fmla="*/ 283028 h 402771"/>
              <a:gd name="connsiteX31" fmla="*/ 3418114 w 5453743"/>
              <a:gd name="connsiteY31" fmla="*/ 310243 h 402771"/>
              <a:gd name="connsiteX32" fmla="*/ 3722914 w 5453743"/>
              <a:gd name="connsiteY32" fmla="*/ 299357 h 402771"/>
              <a:gd name="connsiteX33" fmla="*/ 3744686 w 5453743"/>
              <a:gd name="connsiteY33" fmla="*/ 321128 h 402771"/>
              <a:gd name="connsiteX34" fmla="*/ 4071257 w 5453743"/>
              <a:gd name="connsiteY34" fmla="*/ 321128 h 402771"/>
              <a:gd name="connsiteX35" fmla="*/ 4098471 w 5453743"/>
              <a:gd name="connsiteY35" fmla="*/ 337457 h 402771"/>
              <a:gd name="connsiteX36" fmla="*/ 4337957 w 5453743"/>
              <a:gd name="connsiteY36" fmla="*/ 337457 h 402771"/>
              <a:gd name="connsiteX37" fmla="*/ 4365171 w 5453743"/>
              <a:gd name="connsiteY37" fmla="*/ 348343 h 402771"/>
              <a:gd name="connsiteX38" fmla="*/ 4490357 w 5453743"/>
              <a:gd name="connsiteY38" fmla="*/ 348343 h 402771"/>
              <a:gd name="connsiteX39" fmla="*/ 4501243 w 5453743"/>
              <a:gd name="connsiteY39" fmla="*/ 364671 h 402771"/>
              <a:gd name="connsiteX40" fmla="*/ 5121728 w 5453743"/>
              <a:gd name="connsiteY40" fmla="*/ 359228 h 402771"/>
              <a:gd name="connsiteX41" fmla="*/ 5138057 w 5453743"/>
              <a:gd name="connsiteY41" fmla="*/ 381000 h 402771"/>
              <a:gd name="connsiteX42" fmla="*/ 5214257 w 5453743"/>
              <a:gd name="connsiteY42" fmla="*/ 375557 h 402771"/>
              <a:gd name="connsiteX43" fmla="*/ 5219700 w 5453743"/>
              <a:gd name="connsiteY43" fmla="*/ 402771 h 402771"/>
              <a:gd name="connsiteX44" fmla="*/ 5453743 w 5453743"/>
              <a:gd name="connsiteY44" fmla="*/ 397328 h 40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5453743" h="402771">
                <a:moveTo>
                  <a:pt x="0" y="0"/>
                </a:moveTo>
                <a:lnTo>
                  <a:pt x="174171" y="0"/>
                </a:lnTo>
                <a:lnTo>
                  <a:pt x="174171" y="0"/>
                </a:lnTo>
                <a:lnTo>
                  <a:pt x="185057" y="21771"/>
                </a:lnTo>
                <a:lnTo>
                  <a:pt x="315686" y="21771"/>
                </a:lnTo>
                <a:lnTo>
                  <a:pt x="375557" y="32657"/>
                </a:lnTo>
                <a:lnTo>
                  <a:pt x="576943" y="32657"/>
                </a:lnTo>
                <a:lnTo>
                  <a:pt x="664028" y="48986"/>
                </a:lnTo>
                <a:lnTo>
                  <a:pt x="914400" y="54428"/>
                </a:lnTo>
                <a:lnTo>
                  <a:pt x="979714" y="81643"/>
                </a:lnTo>
                <a:lnTo>
                  <a:pt x="1039586" y="81643"/>
                </a:lnTo>
                <a:lnTo>
                  <a:pt x="1072243" y="97971"/>
                </a:lnTo>
                <a:lnTo>
                  <a:pt x="1126671" y="97971"/>
                </a:lnTo>
                <a:lnTo>
                  <a:pt x="1186543" y="125186"/>
                </a:lnTo>
                <a:lnTo>
                  <a:pt x="1257300" y="125186"/>
                </a:lnTo>
                <a:lnTo>
                  <a:pt x="1360714" y="152400"/>
                </a:lnTo>
                <a:lnTo>
                  <a:pt x="1534886" y="163286"/>
                </a:lnTo>
                <a:lnTo>
                  <a:pt x="1817914" y="179614"/>
                </a:lnTo>
                <a:lnTo>
                  <a:pt x="2106386" y="185057"/>
                </a:lnTo>
                <a:lnTo>
                  <a:pt x="2122714" y="201386"/>
                </a:lnTo>
                <a:lnTo>
                  <a:pt x="2296886" y="206828"/>
                </a:lnTo>
                <a:lnTo>
                  <a:pt x="2345871" y="217714"/>
                </a:lnTo>
                <a:lnTo>
                  <a:pt x="2476500" y="217714"/>
                </a:lnTo>
                <a:lnTo>
                  <a:pt x="2492828" y="239486"/>
                </a:lnTo>
                <a:lnTo>
                  <a:pt x="2857500" y="250371"/>
                </a:lnTo>
                <a:lnTo>
                  <a:pt x="2890157" y="261257"/>
                </a:lnTo>
                <a:lnTo>
                  <a:pt x="3113314" y="266700"/>
                </a:lnTo>
                <a:lnTo>
                  <a:pt x="3113314" y="266700"/>
                </a:lnTo>
                <a:lnTo>
                  <a:pt x="3124200" y="283028"/>
                </a:lnTo>
                <a:lnTo>
                  <a:pt x="3401786" y="283028"/>
                </a:lnTo>
                <a:lnTo>
                  <a:pt x="3401786" y="283028"/>
                </a:lnTo>
                <a:lnTo>
                  <a:pt x="3418114" y="310243"/>
                </a:lnTo>
                <a:lnTo>
                  <a:pt x="3722914" y="299357"/>
                </a:lnTo>
                <a:lnTo>
                  <a:pt x="3744686" y="321128"/>
                </a:lnTo>
                <a:lnTo>
                  <a:pt x="4071257" y="321128"/>
                </a:lnTo>
                <a:lnTo>
                  <a:pt x="4098471" y="337457"/>
                </a:lnTo>
                <a:lnTo>
                  <a:pt x="4337957" y="337457"/>
                </a:lnTo>
                <a:lnTo>
                  <a:pt x="4365171" y="348343"/>
                </a:lnTo>
                <a:lnTo>
                  <a:pt x="4490357" y="348343"/>
                </a:lnTo>
                <a:lnTo>
                  <a:pt x="4501243" y="364671"/>
                </a:lnTo>
                <a:lnTo>
                  <a:pt x="5121728" y="359228"/>
                </a:lnTo>
                <a:lnTo>
                  <a:pt x="5138057" y="381000"/>
                </a:lnTo>
                <a:lnTo>
                  <a:pt x="5214257" y="375557"/>
                </a:lnTo>
                <a:lnTo>
                  <a:pt x="5219700" y="402771"/>
                </a:lnTo>
                <a:lnTo>
                  <a:pt x="5453743" y="397328"/>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latin typeface="Calibri" panose="020F0502020204030204" pitchFamily="34" charset="0"/>
            </a:endParaRPr>
          </a:p>
        </p:txBody>
      </p:sp>
      <p:sp>
        <p:nvSpPr>
          <p:cNvPr id="80" name="Freeform 79">
            <a:extLst>
              <a:ext uri="{FF2B5EF4-FFF2-40B4-BE49-F238E27FC236}">
                <a16:creationId xmlns:a16="http://schemas.microsoft.com/office/drawing/2014/main" id="{01717354-7132-3449-88AB-08E3DF3898D4}"/>
              </a:ext>
            </a:extLst>
          </p:cNvPr>
          <p:cNvSpPr/>
          <p:nvPr/>
        </p:nvSpPr>
        <p:spPr bwMode="auto">
          <a:xfrm>
            <a:off x="3542097" y="1703672"/>
            <a:ext cx="5462337" cy="606391"/>
          </a:xfrm>
          <a:custGeom>
            <a:avLst/>
            <a:gdLst>
              <a:gd name="connsiteX0" fmla="*/ 0 w 5462337"/>
              <a:gd name="connsiteY0" fmla="*/ 0 h 606391"/>
              <a:gd name="connsiteX1" fmla="*/ 110690 w 5462337"/>
              <a:gd name="connsiteY1" fmla="*/ 0 h 606391"/>
              <a:gd name="connsiteX2" fmla="*/ 149191 w 5462337"/>
              <a:gd name="connsiteY2" fmla="*/ 19250 h 606391"/>
              <a:gd name="connsiteX3" fmla="*/ 336884 w 5462337"/>
              <a:gd name="connsiteY3" fmla="*/ 57751 h 606391"/>
              <a:gd name="connsiteX4" fmla="*/ 462012 w 5462337"/>
              <a:gd name="connsiteY4" fmla="*/ 96252 h 606391"/>
              <a:gd name="connsiteX5" fmla="*/ 510139 w 5462337"/>
              <a:gd name="connsiteY5" fmla="*/ 110690 h 606391"/>
              <a:gd name="connsiteX6" fmla="*/ 601579 w 5462337"/>
              <a:gd name="connsiteY6" fmla="*/ 110690 h 606391"/>
              <a:gd name="connsiteX7" fmla="*/ 635267 w 5462337"/>
              <a:gd name="connsiteY7" fmla="*/ 149191 h 606391"/>
              <a:gd name="connsiteX8" fmla="*/ 635267 w 5462337"/>
              <a:gd name="connsiteY8" fmla="*/ 149191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01579 w 5462337"/>
              <a:gd name="connsiteY6" fmla="*/ 110690 h 606391"/>
              <a:gd name="connsiteX7" fmla="*/ 635267 w 5462337"/>
              <a:gd name="connsiteY7" fmla="*/ 149191 h 606391"/>
              <a:gd name="connsiteX8" fmla="*/ 635267 w 5462337"/>
              <a:gd name="connsiteY8" fmla="*/ 149191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11204 w 5462337"/>
              <a:gd name="connsiteY6" fmla="*/ 120315 h 606391"/>
              <a:gd name="connsiteX7" fmla="*/ 635267 w 5462337"/>
              <a:gd name="connsiteY7" fmla="*/ 149191 h 606391"/>
              <a:gd name="connsiteX8" fmla="*/ 635267 w 5462337"/>
              <a:gd name="connsiteY8" fmla="*/ 149191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11204 w 5462337"/>
              <a:gd name="connsiteY6" fmla="*/ 120315 h 606391"/>
              <a:gd name="connsiteX7" fmla="*/ 635267 w 5462337"/>
              <a:gd name="connsiteY7" fmla="*/ 149191 h 606391"/>
              <a:gd name="connsiteX8" fmla="*/ 659330 w 5462337"/>
              <a:gd name="connsiteY8" fmla="*/ 144378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 name="connsiteX0" fmla="*/ 0 w 5462337"/>
              <a:gd name="connsiteY0" fmla="*/ 0 h 606391"/>
              <a:gd name="connsiteX1" fmla="*/ 110690 w 5462337"/>
              <a:gd name="connsiteY1" fmla="*/ 0 h 606391"/>
              <a:gd name="connsiteX2" fmla="*/ 149191 w 5462337"/>
              <a:gd name="connsiteY2" fmla="*/ 19250 h 606391"/>
              <a:gd name="connsiteX3" fmla="*/ 346509 w 5462337"/>
              <a:gd name="connsiteY3" fmla="*/ 67376 h 606391"/>
              <a:gd name="connsiteX4" fmla="*/ 462012 w 5462337"/>
              <a:gd name="connsiteY4" fmla="*/ 96252 h 606391"/>
              <a:gd name="connsiteX5" fmla="*/ 510139 w 5462337"/>
              <a:gd name="connsiteY5" fmla="*/ 110690 h 606391"/>
              <a:gd name="connsiteX6" fmla="*/ 611204 w 5462337"/>
              <a:gd name="connsiteY6" fmla="*/ 120315 h 606391"/>
              <a:gd name="connsiteX7" fmla="*/ 616016 w 5462337"/>
              <a:gd name="connsiteY7" fmla="*/ 139566 h 606391"/>
              <a:gd name="connsiteX8" fmla="*/ 659330 w 5462337"/>
              <a:gd name="connsiteY8" fmla="*/ 144378 h 606391"/>
              <a:gd name="connsiteX9" fmla="*/ 760396 w 5462337"/>
              <a:gd name="connsiteY9" fmla="*/ 178067 h 606391"/>
              <a:gd name="connsiteX10" fmla="*/ 880711 w 5462337"/>
              <a:gd name="connsiteY10" fmla="*/ 182880 h 606391"/>
              <a:gd name="connsiteX11" fmla="*/ 1063591 w 5462337"/>
              <a:gd name="connsiteY11" fmla="*/ 206943 h 606391"/>
              <a:gd name="connsiteX12" fmla="*/ 1121343 w 5462337"/>
              <a:gd name="connsiteY12" fmla="*/ 211755 h 606391"/>
              <a:gd name="connsiteX13" fmla="*/ 1155031 w 5462337"/>
              <a:gd name="connsiteY13" fmla="*/ 221381 h 606391"/>
              <a:gd name="connsiteX14" fmla="*/ 1390850 w 5462337"/>
              <a:gd name="connsiteY14" fmla="*/ 235819 h 606391"/>
              <a:gd name="connsiteX15" fmla="*/ 1467852 w 5462337"/>
              <a:gd name="connsiteY15" fmla="*/ 264694 h 606391"/>
              <a:gd name="connsiteX16" fmla="*/ 1515979 w 5462337"/>
              <a:gd name="connsiteY16" fmla="*/ 269507 h 606391"/>
              <a:gd name="connsiteX17" fmla="*/ 1564105 w 5462337"/>
              <a:gd name="connsiteY17" fmla="*/ 298383 h 606391"/>
              <a:gd name="connsiteX18" fmla="*/ 1718109 w 5462337"/>
              <a:gd name="connsiteY18" fmla="*/ 303195 h 606391"/>
              <a:gd name="connsiteX19" fmla="*/ 1727735 w 5462337"/>
              <a:gd name="connsiteY19" fmla="*/ 312821 h 606391"/>
              <a:gd name="connsiteX20" fmla="*/ 1872114 w 5462337"/>
              <a:gd name="connsiteY20" fmla="*/ 312821 h 606391"/>
              <a:gd name="connsiteX21" fmla="*/ 1920240 w 5462337"/>
              <a:gd name="connsiteY21" fmla="*/ 332071 h 606391"/>
              <a:gd name="connsiteX22" fmla="*/ 2074244 w 5462337"/>
              <a:gd name="connsiteY22" fmla="*/ 336884 h 606391"/>
              <a:gd name="connsiteX23" fmla="*/ 2074244 w 5462337"/>
              <a:gd name="connsiteY23" fmla="*/ 336884 h 606391"/>
              <a:gd name="connsiteX24" fmla="*/ 2074244 w 5462337"/>
              <a:gd name="connsiteY24" fmla="*/ 336884 h 606391"/>
              <a:gd name="connsiteX25" fmla="*/ 2074244 w 5462337"/>
              <a:gd name="connsiteY25" fmla="*/ 336884 h 606391"/>
              <a:gd name="connsiteX26" fmla="*/ 2122370 w 5462337"/>
              <a:gd name="connsiteY26" fmla="*/ 365760 h 606391"/>
              <a:gd name="connsiteX27" fmla="*/ 2334126 w 5462337"/>
              <a:gd name="connsiteY27" fmla="*/ 375385 h 606391"/>
              <a:gd name="connsiteX28" fmla="*/ 2334126 w 5462337"/>
              <a:gd name="connsiteY28" fmla="*/ 375385 h 606391"/>
              <a:gd name="connsiteX29" fmla="*/ 2334126 w 5462337"/>
              <a:gd name="connsiteY29" fmla="*/ 375385 h 606391"/>
              <a:gd name="connsiteX30" fmla="*/ 2646947 w 5462337"/>
              <a:gd name="connsiteY30" fmla="*/ 409073 h 606391"/>
              <a:gd name="connsiteX31" fmla="*/ 2699886 w 5462337"/>
              <a:gd name="connsiteY31" fmla="*/ 428324 h 606391"/>
              <a:gd name="connsiteX32" fmla="*/ 2877954 w 5462337"/>
              <a:gd name="connsiteY32" fmla="*/ 423511 h 606391"/>
              <a:gd name="connsiteX33" fmla="*/ 2892391 w 5462337"/>
              <a:gd name="connsiteY33" fmla="*/ 447574 h 606391"/>
              <a:gd name="connsiteX34" fmla="*/ 3113772 w 5462337"/>
              <a:gd name="connsiteY34" fmla="*/ 452387 h 606391"/>
              <a:gd name="connsiteX35" fmla="*/ 3113772 w 5462337"/>
              <a:gd name="connsiteY35" fmla="*/ 452387 h 606391"/>
              <a:gd name="connsiteX36" fmla="*/ 3118585 w 5462337"/>
              <a:gd name="connsiteY36" fmla="*/ 476450 h 606391"/>
              <a:gd name="connsiteX37" fmla="*/ 3489158 w 5462337"/>
              <a:gd name="connsiteY37" fmla="*/ 471637 h 606391"/>
              <a:gd name="connsiteX38" fmla="*/ 3493970 w 5462337"/>
              <a:gd name="connsiteY38" fmla="*/ 486075 h 606391"/>
              <a:gd name="connsiteX39" fmla="*/ 3667225 w 5462337"/>
              <a:gd name="connsiteY39" fmla="*/ 481263 h 606391"/>
              <a:gd name="connsiteX40" fmla="*/ 3672038 w 5462337"/>
              <a:gd name="connsiteY40" fmla="*/ 495701 h 606391"/>
              <a:gd name="connsiteX41" fmla="*/ 3806791 w 5462337"/>
              <a:gd name="connsiteY41" fmla="*/ 490888 h 606391"/>
              <a:gd name="connsiteX42" fmla="*/ 3840480 w 5462337"/>
              <a:gd name="connsiteY42" fmla="*/ 510139 h 606391"/>
              <a:gd name="connsiteX43" fmla="*/ 4023360 w 5462337"/>
              <a:gd name="connsiteY43" fmla="*/ 510139 h 606391"/>
              <a:gd name="connsiteX44" fmla="*/ 4042610 w 5462337"/>
              <a:gd name="connsiteY44" fmla="*/ 529389 h 606391"/>
              <a:gd name="connsiteX45" fmla="*/ 4153301 w 5462337"/>
              <a:gd name="connsiteY45" fmla="*/ 524576 h 606391"/>
              <a:gd name="connsiteX46" fmla="*/ 4316930 w 5462337"/>
              <a:gd name="connsiteY46" fmla="*/ 524576 h 606391"/>
              <a:gd name="connsiteX47" fmla="*/ 4316930 w 5462337"/>
              <a:gd name="connsiteY47" fmla="*/ 543827 h 606391"/>
              <a:gd name="connsiteX48" fmla="*/ 4470935 w 5462337"/>
              <a:gd name="connsiteY48" fmla="*/ 543827 h 606391"/>
              <a:gd name="connsiteX49" fmla="*/ 4485372 w 5462337"/>
              <a:gd name="connsiteY49" fmla="*/ 563077 h 606391"/>
              <a:gd name="connsiteX50" fmla="*/ 4745255 w 5462337"/>
              <a:gd name="connsiteY50" fmla="*/ 558265 h 606391"/>
              <a:gd name="connsiteX51" fmla="*/ 4745255 w 5462337"/>
              <a:gd name="connsiteY51" fmla="*/ 558265 h 606391"/>
              <a:gd name="connsiteX52" fmla="*/ 4745255 w 5462337"/>
              <a:gd name="connsiteY52" fmla="*/ 558265 h 606391"/>
              <a:gd name="connsiteX53" fmla="*/ 4750067 w 5462337"/>
              <a:gd name="connsiteY53" fmla="*/ 587141 h 606391"/>
              <a:gd name="connsiteX54" fmla="*/ 5178391 w 5462337"/>
              <a:gd name="connsiteY54" fmla="*/ 582328 h 606391"/>
              <a:gd name="connsiteX55" fmla="*/ 5236143 w 5462337"/>
              <a:gd name="connsiteY55" fmla="*/ 582328 h 606391"/>
              <a:gd name="connsiteX56" fmla="*/ 5240956 w 5462337"/>
              <a:gd name="connsiteY56" fmla="*/ 606391 h 606391"/>
              <a:gd name="connsiteX57" fmla="*/ 5462337 w 5462337"/>
              <a:gd name="connsiteY57" fmla="*/ 601579 h 60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462337" h="606391">
                <a:moveTo>
                  <a:pt x="0" y="0"/>
                </a:moveTo>
                <a:lnTo>
                  <a:pt x="110690" y="0"/>
                </a:lnTo>
                <a:lnTo>
                  <a:pt x="149191" y="19250"/>
                </a:lnTo>
                <a:lnTo>
                  <a:pt x="346509" y="67376"/>
                </a:lnTo>
                <a:lnTo>
                  <a:pt x="462012" y="96252"/>
                </a:lnTo>
                <a:lnTo>
                  <a:pt x="510139" y="110690"/>
                </a:lnTo>
                <a:lnTo>
                  <a:pt x="611204" y="120315"/>
                </a:lnTo>
                <a:lnTo>
                  <a:pt x="616016" y="139566"/>
                </a:lnTo>
                <a:lnTo>
                  <a:pt x="659330" y="144378"/>
                </a:lnTo>
                <a:lnTo>
                  <a:pt x="760396" y="178067"/>
                </a:lnTo>
                <a:lnTo>
                  <a:pt x="880711" y="182880"/>
                </a:lnTo>
                <a:lnTo>
                  <a:pt x="1063591" y="206943"/>
                </a:lnTo>
                <a:lnTo>
                  <a:pt x="1121343" y="211755"/>
                </a:lnTo>
                <a:lnTo>
                  <a:pt x="1155031" y="221381"/>
                </a:lnTo>
                <a:lnTo>
                  <a:pt x="1390850" y="235819"/>
                </a:lnTo>
                <a:lnTo>
                  <a:pt x="1467852" y="264694"/>
                </a:lnTo>
                <a:lnTo>
                  <a:pt x="1515979" y="269507"/>
                </a:lnTo>
                <a:lnTo>
                  <a:pt x="1564105" y="298383"/>
                </a:lnTo>
                <a:lnTo>
                  <a:pt x="1718109" y="303195"/>
                </a:lnTo>
                <a:lnTo>
                  <a:pt x="1727735" y="312821"/>
                </a:lnTo>
                <a:lnTo>
                  <a:pt x="1872114" y="312821"/>
                </a:lnTo>
                <a:lnTo>
                  <a:pt x="1920240" y="332071"/>
                </a:lnTo>
                <a:lnTo>
                  <a:pt x="2074244" y="336884"/>
                </a:lnTo>
                <a:lnTo>
                  <a:pt x="2074244" y="336884"/>
                </a:lnTo>
                <a:lnTo>
                  <a:pt x="2074244" y="336884"/>
                </a:lnTo>
                <a:lnTo>
                  <a:pt x="2074244" y="336884"/>
                </a:lnTo>
                <a:lnTo>
                  <a:pt x="2122370" y="365760"/>
                </a:lnTo>
                <a:lnTo>
                  <a:pt x="2334126" y="375385"/>
                </a:lnTo>
                <a:lnTo>
                  <a:pt x="2334126" y="375385"/>
                </a:lnTo>
                <a:lnTo>
                  <a:pt x="2334126" y="375385"/>
                </a:lnTo>
                <a:lnTo>
                  <a:pt x="2646947" y="409073"/>
                </a:lnTo>
                <a:lnTo>
                  <a:pt x="2699886" y="428324"/>
                </a:lnTo>
                <a:lnTo>
                  <a:pt x="2877954" y="423511"/>
                </a:lnTo>
                <a:lnTo>
                  <a:pt x="2892391" y="447574"/>
                </a:lnTo>
                <a:lnTo>
                  <a:pt x="3113772" y="452387"/>
                </a:lnTo>
                <a:lnTo>
                  <a:pt x="3113772" y="452387"/>
                </a:lnTo>
                <a:lnTo>
                  <a:pt x="3118585" y="476450"/>
                </a:lnTo>
                <a:lnTo>
                  <a:pt x="3489158" y="471637"/>
                </a:lnTo>
                <a:lnTo>
                  <a:pt x="3493970" y="486075"/>
                </a:lnTo>
                <a:lnTo>
                  <a:pt x="3667225" y="481263"/>
                </a:lnTo>
                <a:lnTo>
                  <a:pt x="3672038" y="495701"/>
                </a:lnTo>
                <a:lnTo>
                  <a:pt x="3806791" y="490888"/>
                </a:lnTo>
                <a:lnTo>
                  <a:pt x="3840480" y="510139"/>
                </a:lnTo>
                <a:lnTo>
                  <a:pt x="4023360" y="510139"/>
                </a:lnTo>
                <a:lnTo>
                  <a:pt x="4042610" y="529389"/>
                </a:lnTo>
                <a:lnTo>
                  <a:pt x="4153301" y="524576"/>
                </a:lnTo>
                <a:lnTo>
                  <a:pt x="4316930" y="524576"/>
                </a:lnTo>
                <a:lnTo>
                  <a:pt x="4316930" y="543827"/>
                </a:lnTo>
                <a:lnTo>
                  <a:pt x="4470935" y="543827"/>
                </a:lnTo>
                <a:lnTo>
                  <a:pt x="4485372" y="563077"/>
                </a:lnTo>
                <a:lnTo>
                  <a:pt x="4745255" y="558265"/>
                </a:lnTo>
                <a:lnTo>
                  <a:pt x="4745255" y="558265"/>
                </a:lnTo>
                <a:lnTo>
                  <a:pt x="4745255" y="558265"/>
                </a:lnTo>
                <a:lnTo>
                  <a:pt x="4750067" y="587141"/>
                </a:lnTo>
                <a:lnTo>
                  <a:pt x="5178391" y="582328"/>
                </a:lnTo>
                <a:lnTo>
                  <a:pt x="5236143" y="582328"/>
                </a:lnTo>
                <a:lnTo>
                  <a:pt x="5240956" y="606391"/>
                </a:lnTo>
                <a:lnTo>
                  <a:pt x="5462337" y="601579"/>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latin typeface="Calibri" panose="020F0502020204030204" pitchFamily="34" charset="0"/>
            </a:endParaRPr>
          </a:p>
        </p:txBody>
      </p:sp>
      <p:sp>
        <p:nvSpPr>
          <p:cNvPr id="4" name="TextBox 3">
            <a:extLst>
              <a:ext uri="{FF2B5EF4-FFF2-40B4-BE49-F238E27FC236}">
                <a16:creationId xmlns:a16="http://schemas.microsoft.com/office/drawing/2014/main" id="{EBBB367C-BD40-4579-9A0C-6AFDD132DDF3}"/>
              </a:ext>
            </a:extLst>
          </p:cNvPr>
          <p:cNvSpPr txBox="1"/>
          <p:nvPr/>
        </p:nvSpPr>
        <p:spPr bwMode="auto">
          <a:xfrm>
            <a:off x="9081642" y="1962052"/>
            <a:ext cx="15521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l-GR" sz="2400" b="0" dirty="0">
                <a:solidFill>
                  <a:schemeClr val="bg1"/>
                </a:solidFill>
                <a:latin typeface="Calibri" panose="020F0502020204030204" pitchFamily="34" charset="0"/>
                <a:cs typeface="Calibri" panose="020F0502020204030204" pitchFamily="34" charset="0"/>
              </a:rPr>
              <a:t>Δ</a:t>
            </a:r>
            <a:r>
              <a:rPr lang="en-US" sz="2400" b="0" dirty="0">
                <a:solidFill>
                  <a:schemeClr val="bg1"/>
                </a:solidFill>
                <a:latin typeface="Calibri" panose="020F0502020204030204" pitchFamily="34" charset="0"/>
              </a:rPr>
              <a:t>8.8% </a:t>
            </a:r>
          </a:p>
        </p:txBody>
      </p:sp>
      <p:grpSp>
        <p:nvGrpSpPr>
          <p:cNvPr id="61" name="Group 60">
            <a:extLst>
              <a:ext uri="{FF2B5EF4-FFF2-40B4-BE49-F238E27FC236}">
                <a16:creationId xmlns:a16="http://schemas.microsoft.com/office/drawing/2014/main" id="{D35FE6A3-5873-94ED-D6B7-48B5B3099BD8}"/>
              </a:ext>
            </a:extLst>
          </p:cNvPr>
          <p:cNvGrpSpPr/>
          <p:nvPr/>
        </p:nvGrpSpPr>
        <p:grpSpPr>
          <a:xfrm>
            <a:off x="9392911" y="6207927"/>
            <a:ext cx="2488502" cy="454909"/>
            <a:chOff x="9392911" y="6207927"/>
            <a:chExt cx="2488502" cy="454909"/>
          </a:xfrm>
        </p:grpSpPr>
        <p:pic>
          <p:nvPicPr>
            <p:cNvPr id="62" name="Picture 61" descr="A picture containing text, ax, wheel&#10;&#10;Description automatically generated">
              <a:extLst>
                <a:ext uri="{FF2B5EF4-FFF2-40B4-BE49-F238E27FC236}">
                  <a16:creationId xmlns:a16="http://schemas.microsoft.com/office/drawing/2014/main" id="{9BD9B380-35AF-62D6-B19E-2CF289071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3" name="Rectangle 8">
              <a:extLst>
                <a:ext uri="{FF2B5EF4-FFF2-40B4-BE49-F238E27FC236}">
                  <a16:creationId xmlns:a16="http://schemas.microsoft.com/office/drawing/2014/main" id="{65A98267-87C3-3BB4-EA32-E2A0BF669E6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45692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38A45-8627-5F49-AC6F-3DD943B68552}"/>
              </a:ext>
            </a:extLst>
          </p:cNvPr>
          <p:cNvSpPr>
            <a:spLocks noGrp="1"/>
          </p:cNvSpPr>
          <p:nvPr>
            <p:ph type="title"/>
          </p:nvPr>
        </p:nvSpPr>
        <p:spPr/>
        <p:txBody>
          <a:bodyPr/>
          <a:lstStyle/>
          <a:p>
            <a:r>
              <a:rPr lang="en-US" dirty="0"/>
              <a:t>Considerations in the Treatment of Early-Stage TNBC</a:t>
            </a:r>
          </a:p>
        </p:txBody>
      </p:sp>
      <p:sp>
        <p:nvSpPr>
          <p:cNvPr id="6" name="TextBox 5">
            <a:extLst>
              <a:ext uri="{FF2B5EF4-FFF2-40B4-BE49-F238E27FC236}">
                <a16:creationId xmlns:a16="http://schemas.microsoft.com/office/drawing/2014/main" id="{404670D7-578D-BF4B-B624-179CC08D906A}"/>
              </a:ext>
            </a:extLst>
          </p:cNvPr>
          <p:cNvSpPr txBox="1"/>
          <p:nvPr/>
        </p:nvSpPr>
        <p:spPr>
          <a:xfrm>
            <a:off x="473816" y="2030340"/>
            <a:ext cx="1005840" cy="369332"/>
          </a:xfrm>
          <a:prstGeom prst="rect">
            <a:avLst/>
          </a:prstGeom>
          <a:solidFill>
            <a:schemeClr val="tx1"/>
          </a:solidFill>
          <a:ln w="38100">
            <a:solidFill>
              <a:schemeClr val="bg1"/>
            </a:solidFill>
          </a:ln>
        </p:spPr>
        <p:txBody>
          <a:bodyPr wrap="none" rtlCol="0">
            <a:spAutoFit/>
          </a:bodyPr>
          <a:lstStyle/>
          <a:p>
            <a:r>
              <a:rPr lang="en-US" b="0" dirty="0">
                <a:solidFill>
                  <a:schemeClr val="bg1"/>
                </a:solidFill>
                <a:latin typeface="Calibri" panose="020F0502020204030204" pitchFamily="34" charset="0"/>
              </a:rPr>
              <a:t>T1c, N0</a:t>
            </a:r>
          </a:p>
        </p:txBody>
      </p:sp>
      <p:sp>
        <p:nvSpPr>
          <p:cNvPr id="7" name="TextBox 6">
            <a:extLst>
              <a:ext uri="{FF2B5EF4-FFF2-40B4-BE49-F238E27FC236}">
                <a16:creationId xmlns:a16="http://schemas.microsoft.com/office/drawing/2014/main" id="{7DC7D297-5318-A14B-85EB-867EFDF1DE4B}"/>
              </a:ext>
            </a:extLst>
          </p:cNvPr>
          <p:cNvSpPr txBox="1"/>
          <p:nvPr/>
        </p:nvSpPr>
        <p:spPr>
          <a:xfrm>
            <a:off x="473816" y="3115989"/>
            <a:ext cx="1005840" cy="646331"/>
          </a:xfrm>
          <a:prstGeom prst="rect">
            <a:avLst/>
          </a:prstGeom>
          <a:solidFill>
            <a:schemeClr val="tx1"/>
          </a:solidFill>
          <a:ln w="38100">
            <a:solidFill>
              <a:schemeClr val="bg1"/>
            </a:solidFill>
          </a:ln>
        </p:spPr>
        <p:txBody>
          <a:bodyPr wrap="square" rtlCol="0">
            <a:spAutoFit/>
          </a:bodyPr>
          <a:lstStyle/>
          <a:p>
            <a:r>
              <a:rPr lang="en-US" b="0" dirty="0">
                <a:solidFill>
                  <a:schemeClr val="bg1"/>
                </a:solidFill>
                <a:latin typeface="Calibri" panose="020F0502020204030204" pitchFamily="34" charset="0"/>
              </a:rPr>
              <a:t>T ≥2cm, any N+</a:t>
            </a:r>
          </a:p>
        </p:txBody>
      </p:sp>
      <p:sp>
        <p:nvSpPr>
          <p:cNvPr id="8" name="TextBox 7">
            <a:extLst>
              <a:ext uri="{FF2B5EF4-FFF2-40B4-BE49-F238E27FC236}">
                <a16:creationId xmlns:a16="http://schemas.microsoft.com/office/drawing/2014/main" id="{F4E88E73-FECC-2A41-9843-9F0482A32CCD}"/>
              </a:ext>
            </a:extLst>
          </p:cNvPr>
          <p:cNvSpPr txBox="1"/>
          <p:nvPr/>
        </p:nvSpPr>
        <p:spPr>
          <a:xfrm>
            <a:off x="609759" y="5161903"/>
            <a:ext cx="10735449" cy="1141338"/>
          </a:xfrm>
          <a:prstGeom prst="rect">
            <a:avLst/>
          </a:prstGeom>
          <a:noFill/>
        </p:spPr>
        <p:txBody>
          <a:bodyPr wrap="square" rtlCol="0">
            <a:spAutoFit/>
          </a:bodyPr>
          <a:lstStyle/>
          <a:p>
            <a:pPr marL="285750" indent="-285750">
              <a:lnSpc>
                <a:spcPct val="90000"/>
              </a:lnSpc>
              <a:spcBef>
                <a:spcPts val="1000"/>
              </a:spcBef>
              <a:spcAft>
                <a:spcPts val="700"/>
              </a:spcAft>
              <a:buFont typeface="Wingdings" panose="05000000000000000000" pitchFamily="2" charset="2"/>
              <a:buChar char="§"/>
            </a:pPr>
            <a:r>
              <a:rPr lang="en-US" sz="2000" dirty="0">
                <a:solidFill>
                  <a:schemeClr val="bg1"/>
                </a:solidFill>
                <a:latin typeface="Calibri" panose="020F0502020204030204" pitchFamily="34" charset="0"/>
              </a:rPr>
              <a:t>Ongoing trials: </a:t>
            </a:r>
            <a:r>
              <a:rPr lang="en-US" sz="2000" b="0" dirty="0">
                <a:solidFill>
                  <a:schemeClr val="bg1"/>
                </a:solidFill>
                <a:latin typeface="Calibri" panose="020F0502020204030204" pitchFamily="34" charset="0"/>
              </a:rPr>
              <a:t>Tailoring neoadjuvant therapy to response; optimizing post-neoadjuvant therapy – ADCs, checkpoint inhibitor?</a:t>
            </a:r>
          </a:p>
          <a:p>
            <a:pPr marL="285750" indent="-285750">
              <a:lnSpc>
                <a:spcPct val="90000"/>
              </a:lnSpc>
              <a:spcBef>
                <a:spcPts val="1000"/>
              </a:spcBef>
              <a:spcAft>
                <a:spcPts val="700"/>
              </a:spcAft>
              <a:buFont typeface="Wingdings" panose="05000000000000000000" pitchFamily="2" charset="2"/>
              <a:buChar char="§"/>
            </a:pPr>
            <a:r>
              <a:rPr lang="en-US" sz="2000" dirty="0" err="1">
                <a:solidFill>
                  <a:schemeClr val="bg1"/>
                </a:solidFill>
                <a:latin typeface="Calibri" panose="020F0502020204030204" pitchFamily="34" charset="0"/>
              </a:rPr>
              <a:t>g</a:t>
            </a:r>
            <a:r>
              <a:rPr lang="en-US" sz="2000" i="1" dirty="0" err="1">
                <a:solidFill>
                  <a:schemeClr val="bg1"/>
                </a:solidFill>
                <a:latin typeface="Calibri" panose="020F0502020204030204" pitchFamily="34" charset="0"/>
              </a:rPr>
              <a:t>BRCA</a:t>
            </a:r>
            <a:r>
              <a:rPr lang="en-US" sz="2000" dirty="0">
                <a:solidFill>
                  <a:schemeClr val="bg1"/>
                </a:solidFill>
                <a:latin typeface="Calibri" panose="020F0502020204030204" pitchFamily="34" charset="0"/>
              </a:rPr>
              <a:t> mutation: </a:t>
            </a:r>
            <a:r>
              <a:rPr lang="en-US" sz="2000" b="0" dirty="0">
                <a:solidFill>
                  <a:schemeClr val="bg1"/>
                </a:solidFill>
                <a:latin typeface="Calibri" panose="020F0502020204030204" pitchFamily="34" charset="0"/>
              </a:rPr>
              <a:t>neoadjuvant in addition to adjuvant PARP inhibitors?</a:t>
            </a:r>
          </a:p>
        </p:txBody>
      </p:sp>
      <p:sp>
        <p:nvSpPr>
          <p:cNvPr id="11" name="TextBox 10">
            <a:extLst>
              <a:ext uri="{FF2B5EF4-FFF2-40B4-BE49-F238E27FC236}">
                <a16:creationId xmlns:a16="http://schemas.microsoft.com/office/drawing/2014/main" id="{8ECC6DA3-37CA-8141-911F-0367D6277094}"/>
              </a:ext>
            </a:extLst>
          </p:cNvPr>
          <p:cNvSpPr txBox="1"/>
          <p:nvPr/>
        </p:nvSpPr>
        <p:spPr>
          <a:xfrm>
            <a:off x="2158129" y="1891841"/>
            <a:ext cx="1571777" cy="646331"/>
          </a:xfrm>
          <a:prstGeom prst="rect">
            <a:avLst/>
          </a:prstGeom>
          <a:noFill/>
          <a:ln w="38100">
            <a:solidFill>
              <a:schemeClr val="accent5"/>
            </a:solidFill>
          </a:ln>
        </p:spPr>
        <p:txBody>
          <a:bodyPr wrap="square" rtlCol="0">
            <a:spAutoFit/>
          </a:bodyPr>
          <a:lstStyle/>
          <a:p>
            <a:pPr algn="ctr"/>
            <a:r>
              <a:rPr lang="en-US" b="0" dirty="0">
                <a:solidFill>
                  <a:schemeClr val="bg1"/>
                </a:solidFill>
                <a:latin typeface="Calibri" panose="020F0502020204030204" pitchFamily="34" charset="0"/>
              </a:rPr>
              <a:t>Neoadjuvant Tx</a:t>
            </a:r>
          </a:p>
        </p:txBody>
      </p:sp>
      <p:sp>
        <p:nvSpPr>
          <p:cNvPr id="12" name="TextBox 11">
            <a:extLst>
              <a:ext uri="{FF2B5EF4-FFF2-40B4-BE49-F238E27FC236}">
                <a16:creationId xmlns:a16="http://schemas.microsoft.com/office/drawing/2014/main" id="{42B17950-9AC7-0944-9C73-A68E3CE58827}"/>
              </a:ext>
            </a:extLst>
          </p:cNvPr>
          <p:cNvSpPr txBox="1"/>
          <p:nvPr/>
        </p:nvSpPr>
        <p:spPr>
          <a:xfrm>
            <a:off x="4075550" y="1891841"/>
            <a:ext cx="2579927" cy="646331"/>
          </a:xfrm>
          <a:prstGeom prst="rect">
            <a:avLst/>
          </a:prstGeom>
          <a:noFill/>
          <a:ln w="38100">
            <a:solidFill>
              <a:schemeClr val="accent6"/>
            </a:solidFill>
          </a:ln>
        </p:spPr>
        <p:txBody>
          <a:bodyPr wrap="square" rtlCol="0">
            <a:spAutoFit/>
          </a:bodyPr>
          <a:lstStyle/>
          <a:p>
            <a:pPr algn="ctr"/>
            <a:r>
              <a:rPr lang="en-US" b="0" dirty="0">
                <a:solidFill>
                  <a:schemeClr val="bg1"/>
                </a:solidFill>
                <a:latin typeface="Calibri" panose="020F0502020204030204" pitchFamily="34" charset="0"/>
              </a:rPr>
              <a:t>Taxane/platinum vs T/AC vs TC (high risk vs low)</a:t>
            </a:r>
          </a:p>
        </p:txBody>
      </p:sp>
      <p:sp>
        <p:nvSpPr>
          <p:cNvPr id="14" name="TextBox 13">
            <a:extLst>
              <a:ext uri="{FF2B5EF4-FFF2-40B4-BE49-F238E27FC236}">
                <a16:creationId xmlns:a16="http://schemas.microsoft.com/office/drawing/2014/main" id="{DA4802E0-7621-B946-A2DF-23CBCDDC5ECD}"/>
              </a:ext>
            </a:extLst>
          </p:cNvPr>
          <p:cNvSpPr txBox="1"/>
          <p:nvPr/>
        </p:nvSpPr>
        <p:spPr>
          <a:xfrm>
            <a:off x="4075550" y="3254488"/>
            <a:ext cx="2644762" cy="369332"/>
          </a:xfrm>
          <a:prstGeom prst="rect">
            <a:avLst/>
          </a:prstGeom>
          <a:noFill/>
          <a:ln w="38100">
            <a:solidFill>
              <a:schemeClr val="accent6"/>
            </a:solidFill>
          </a:ln>
        </p:spPr>
        <p:txBody>
          <a:bodyPr wrap="square" rtlCol="0">
            <a:spAutoFit/>
          </a:bodyPr>
          <a:lstStyle/>
          <a:p>
            <a:r>
              <a:rPr lang="en-US" b="0" dirty="0" err="1">
                <a:solidFill>
                  <a:schemeClr val="bg1"/>
                </a:solidFill>
                <a:latin typeface="Calibri" panose="020F0502020204030204" pitchFamily="34" charset="0"/>
              </a:rPr>
              <a:t>TCa</a:t>
            </a:r>
            <a:r>
              <a:rPr lang="en-US" b="0" dirty="0">
                <a:solidFill>
                  <a:schemeClr val="bg1"/>
                </a:solidFill>
                <a:latin typeface="Calibri" panose="020F0502020204030204" pitchFamily="34" charset="0"/>
              </a:rPr>
              <a:t>/AC + pembrolizumab</a:t>
            </a:r>
          </a:p>
        </p:txBody>
      </p:sp>
      <p:sp>
        <p:nvSpPr>
          <p:cNvPr id="16" name="TextBox 15">
            <a:extLst>
              <a:ext uri="{FF2B5EF4-FFF2-40B4-BE49-F238E27FC236}">
                <a16:creationId xmlns:a16="http://schemas.microsoft.com/office/drawing/2014/main" id="{58129188-9B5B-F041-9555-326943B3C4EE}"/>
              </a:ext>
            </a:extLst>
          </p:cNvPr>
          <p:cNvSpPr txBox="1"/>
          <p:nvPr/>
        </p:nvSpPr>
        <p:spPr>
          <a:xfrm>
            <a:off x="6683143" y="2679507"/>
            <a:ext cx="897298" cy="369332"/>
          </a:xfrm>
          <a:prstGeom prst="rect">
            <a:avLst/>
          </a:prstGeom>
          <a:noFill/>
          <a:ln w="38100">
            <a:solidFill>
              <a:srgbClr val="00823B"/>
            </a:solidFill>
          </a:ln>
        </p:spPr>
        <p:txBody>
          <a:bodyPr wrap="none" rtlCol="0">
            <a:spAutoFit/>
          </a:bodyPr>
          <a:lstStyle/>
          <a:p>
            <a:pPr algn="ctr"/>
            <a:r>
              <a:rPr lang="en-US" b="0" dirty="0">
                <a:solidFill>
                  <a:schemeClr val="bg1"/>
                </a:solidFill>
                <a:latin typeface="Calibri" panose="020F0502020204030204" pitchFamily="34" charset="0"/>
              </a:rPr>
              <a:t>Surgery</a:t>
            </a:r>
          </a:p>
        </p:txBody>
      </p:sp>
      <p:sp>
        <p:nvSpPr>
          <p:cNvPr id="17" name="TextBox 16">
            <a:extLst>
              <a:ext uri="{FF2B5EF4-FFF2-40B4-BE49-F238E27FC236}">
                <a16:creationId xmlns:a16="http://schemas.microsoft.com/office/drawing/2014/main" id="{1C6832C4-5984-0D49-B062-33338A945309}"/>
              </a:ext>
            </a:extLst>
          </p:cNvPr>
          <p:cNvSpPr txBox="1"/>
          <p:nvPr/>
        </p:nvSpPr>
        <p:spPr>
          <a:xfrm>
            <a:off x="9559106" y="2709537"/>
            <a:ext cx="1547218" cy="369332"/>
          </a:xfrm>
          <a:prstGeom prst="rect">
            <a:avLst/>
          </a:prstGeom>
          <a:noFill/>
          <a:ln w="38100">
            <a:solidFill>
              <a:schemeClr val="accent1"/>
            </a:solidFill>
          </a:ln>
        </p:spPr>
        <p:txBody>
          <a:bodyPr wrap="none" rtlCol="0">
            <a:spAutoFit/>
          </a:bodyPr>
          <a:lstStyle/>
          <a:p>
            <a:pPr algn="ctr"/>
            <a:r>
              <a:rPr lang="en-US" b="0" dirty="0">
                <a:solidFill>
                  <a:schemeClr val="bg1"/>
                </a:solidFill>
                <a:latin typeface="Calibri" panose="020F0502020204030204" pitchFamily="34" charset="0"/>
              </a:rPr>
              <a:t>Olaparib x 1 </a:t>
            </a:r>
            <a:r>
              <a:rPr lang="en-US" b="0" dirty="0" err="1">
                <a:solidFill>
                  <a:schemeClr val="bg1"/>
                </a:solidFill>
                <a:latin typeface="Calibri" panose="020F0502020204030204" pitchFamily="34" charset="0"/>
              </a:rPr>
              <a:t>yr</a:t>
            </a:r>
            <a:endParaRPr lang="en-US"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237CE6DF-5EDD-5B40-83DA-9BF17358725A}"/>
              </a:ext>
            </a:extLst>
          </p:cNvPr>
          <p:cNvSpPr txBox="1"/>
          <p:nvPr/>
        </p:nvSpPr>
        <p:spPr>
          <a:xfrm>
            <a:off x="9495606" y="1221945"/>
            <a:ext cx="2364365" cy="369332"/>
          </a:xfrm>
          <a:prstGeom prst="rect">
            <a:avLst/>
          </a:prstGeom>
          <a:noFill/>
          <a:ln w="38100">
            <a:solidFill>
              <a:schemeClr val="accent1"/>
            </a:solidFill>
          </a:ln>
        </p:spPr>
        <p:txBody>
          <a:bodyPr wrap="none" rtlCol="0">
            <a:spAutoFit/>
          </a:bodyPr>
          <a:lstStyle/>
          <a:p>
            <a:pPr algn="ctr"/>
            <a:r>
              <a:rPr lang="en-US" b="0" dirty="0">
                <a:solidFill>
                  <a:schemeClr val="bg1"/>
                </a:solidFill>
                <a:latin typeface="Calibri" panose="020F0502020204030204" pitchFamily="34" charset="0"/>
              </a:rPr>
              <a:t>Capecitabine x 8 cycles</a:t>
            </a:r>
          </a:p>
        </p:txBody>
      </p:sp>
      <p:sp>
        <p:nvSpPr>
          <p:cNvPr id="19" name="TextBox 18">
            <a:extLst>
              <a:ext uri="{FF2B5EF4-FFF2-40B4-BE49-F238E27FC236}">
                <a16:creationId xmlns:a16="http://schemas.microsoft.com/office/drawing/2014/main" id="{A932EF1D-DD6E-3647-BDC5-BD8E555FD103}"/>
              </a:ext>
            </a:extLst>
          </p:cNvPr>
          <p:cNvSpPr txBox="1"/>
          <p:nvPr/>
        </p:nvSpPr>
        <p:spPr>
          <a:xfrm>
            <a:off x="7580440" y="3546958"/>
            <a:ext cx="886968" cy="369332"/>
          </a:xfrm>
          <a:prstGeom prst="rect">
            <a:avLst/>
          </a:prstGeom>
          <a:noFill/>
          <a:ln w="38100">
            <a:solidFill>
              <a:schemeClr val="accent3"/>
            </a:solidFill>
          </a:ln>
        </p:spPr>
        <p:txBody>
          <a:bodyPr wrap="square" rtlCol="0">
            <a:spAutoFit/>
          </a:bodyPr>
          <a:lstStyle/>
          <a:p>
            <a:pPr algn="ctr"/>
            <a:r>
              <a:rPr lang="en-US" b="0" dirty="0" err="1">
                <a:solidFill>
                  <a:schemeClr val="bg1"/>
                </a:solidFill>
                <a:latin typeface="Calibri" panose="020F0502020204030204" pitchFamily="34" charset="0"/>
              </a:rPr>
              <a:t>pCR</a:t>
            </a:r>
            <a:endParaRPr lang="en-US" b="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25EF69B3-C2DB-FD4C-8A4C-A8A0F8A9B6A5}"/>
              </a:ext>
            </a:extLst>
          </p:cNvPr>
          <p:cNvSpPr txBox="1"/>
          <p:nvPr/>
        </p:nvSpPr>
        <p:spPr>
          <a:xfrm>
            <a:off x="7580441" y="1816337"/>
            <a:ext cx="888385" cy="369332"/>
          </a:xfrm>
          <a:prstGeom prst="rect">
            <a:avLst/>
          </a:prstGeom>
          <a:noFill/>
          <a:ln w="38100">
            <a:solidFill>
              <a:schemeClr val="accent3"/>
            </a:solidFill>
          </a:ln>
        </p:spPr>
        <p:txBody>
          <a:bodyPr wrap="none" rtlCol="0">
            <a:spAutoFit/>
          </a:bodyPr>
          <a:lstStyle/>
          <a:p>
            <a:pPr algn="ctr"/>
            <a:r>
              <a:rPr lang="en-US" b="0" dirty="0">
                <a:solidFill>
                  <a:schemeClr val="bg1"/>
                </a:solidFill>
                <a:latin typeface="Calibri" panose="020F0502020204030204" pitchFamily="34" charset="0"/>
              </a:rPr>
              <a:t>No </a:t>
            </a:r>
            <a:r>
              <a:rPr lang="en-US" b="0" dirty="0" err="1">
                <a:solidFill>
                  <a:schemeClr val="bg1"/>
                </a:solidFill>
                <a:latin typeface="Calibri" panose="020F0502020204030204" pitchFamily="34" charset="0"/>
              </a:rPr>
              <a:t>pCR</a:t>
            </a:r>
            <a:endParaRPr lang="en-US" b="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908147B7-84D6-DA46-A5A4-5D49A41AF4DB}"/>
              </a:ext>
            </a:extLst>
          </p:cNvPr>
          <p:cNvSpPr txBox="1"/>
          <p:nvPr/>
        </p:nvSpPr>
        <p:spPr>
          <a:xfrm>
            <a:off x="9559106" y="3788247"/>
            <a:ext cx="1737360" cy="646331"/>
          </a:xfrm>
          <a:prstGeom prst="rect">
            <a:avLst/>
          </a:prstGeom>
          <a:noFill/>
          <a:ln w="38100">
            <a:solidFill>
              <a:schemeClr val="accent1"/>
            </a:solidFill>
          </a:ln>
        </p:spPr>
        <p:txBody>
          <a:bodyPr wrap="square" rtlCol="0">
            <a:spAutoFit/>
          </a:bodyPr>
          <a:lstStyle/>
          <a:p>
            <a:pPr algn="ctr"/>
            <a:r>
              <a:rPr lang="en-US" b="0" dirty="0">
                <a:solidFill>
                  <a:schemeClr val="bg1"/>
                </a:solidFill>
                <a:latin typeface="Calibri" panose="020F0502020204030204" pitchFamily="34" charset="0"/>
              </a:rPr>
              <a:t>Complete 1 </a:t>
            </a:r>
            <a:r>
              <a:rPr lang="en-US" b="0" dirty="0" err="1">
                <a:solidFill>
                  <a:schemeClr val="bg1"/>
                </a:solidFill>
                <a:latin typeface="Calibri" panose="020F0502020204030204" pitchFamily="34" charset="0"/>
              </a:rPr>
              <a:t>yr</a:t>
            </a:r>
            <a:r>
              <a:rPr lang="en-US" b="0" dirty="0">
                <a:solidFill>
                  <a:schemeClr val="bg1"/>
                </a:solidFill>
                <a:latin typeface="Calibri" panose="020F0502020204030204" pitchFamily="34" charset="0"/>
              </a:rPr>
              <a:t> pembrolizumab</a:t>
            </a:r>
          </a:p>
        </p:txBody>
      </p:sp>
      <p:sp>
        <p:nvSpPr>
          <p:cNvPr id="32" name="TextBox 31">
            <a:extLst>
              <a:ext uri="{FF2B5EF4-FFF2-40B4-BE49-F238E27FC236}">
                <a16:creationId xmlns:a16="http://schemas.microsoft.com/office/drawing/2014/main" id="{11148FB1-0742-6B4D-8FA8-EFB807A6F216}"/>
              </a:ext>
            </a:extLst>
          </p:cNvPr>
          <p:cNvSpPr txBox="1"/>
          <p:nvPr/>
        </p:nvSpPr>
        <p:spPr>
          <a:xfrm>
            <a:off x="8218747" y="2274430"/>
            <a:ext cx="1016881" cy="307777"/>
          </a:xfrm>
          <a:prstGeom prst="rect">
            <a:avLst/>
          </a:prstGeom>
          <a:noFill/>
          <a:ln w="19050">
            <a:noFill/>
          </a:ln>
        </p:spPr>
        <p:txBody>
          <a:bodyPr wrap="none" rtlCol="0">
            <a:spAutoFit/>
          </a:bodyPr>
          <a:lstStyle/>
          <a:p>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a:t>
            </a:r>
            <a:r>
              <a:rPr lang="en-US" sz="1400" b="0" dirty="0">
                <a:solidFill>
                  <a:schemeClr val="bg1"/>
                </a:solidFill>
                <a:latin typeface="Calibri" panose="020F0502020204030204" pitchFamily="34" charset="0"/>
              </a:rPr>
              <a:t> mut</a:t>
            </a:r>
          </a:p>
        </p:txBody>
      </p:sp>
      <p:sp>
        <p:nvSpPr>
          <p:cNvPr id="33" name="TextBox 32">
            <a:extLst>
              <a:ext uri="{FF2B5EF4-FFF2-40B4-BE49-F238E27FC236}">
                <a16:creationId xmlns:a16="http://schemas.microsoft.com/office/drawing/2014/main" id="{89E617FD-FD61-4648-BF8A-C76186CE476C}"/>
              </a:ext>
            </a:extLst>
          </p:cNvPr>
          <p:cNvSpPr txBox="1"/>
          <p:nvPr/>
        </p:nvSpPr>
        <p:spPr>
          <a:xfrm>
            <a:off x="8239147" y="1347352"/>
            <a:ext cx="958917" cy="307777"/>
          </a:xfrm>
          <a:prstGeom prst="rect">
            <a:avLst/>
          </a:prstGeom>
          <a:noFill/>
          <a:ln w="19050">
            <a:noFill/>
          </a:ln>
        </p:spPr>
        <p:txBody>
          <a:bodyPr wrap="none" rtlCol="0">
            <a:spAutoFit/>
          </a:bodyPr>
          <a:lstStyle/>
          <a:p>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 </a:t>
            </a:r>
            <a:r>
              <a:rPr lang="en-US" sz="1400" b="0" dirty="0">
                <a:solidFill>
                  <a:schemeClr val="bg1"/>
                </a:solidFill>
                <a:latin typeface="Calibri" panose="020F0502020204030204" pitchFamily="34" charset="0"/>
              </a:rPr>
              <a:t>WT</a:t>
            </a:r>
          </a:p>
        </p:txBody>
      </p:sp>
      <p:sp>
        <p:nvSpPr>
          <p:cNvPr id="63" name="TextBox 62">
            <a:extLst>
              <a:ext uri="{FF2B5EF4-FFF2-40B4-BE49-F238E27FC236}">
                <a16:creationId xmlns:a16="http://schemas.microsoft.com/office/drawing/2014/main" id="{C19DB080-2142-7F4A-ADC1-4BD423A4640C}"/>
              </a:ext>
            </a:extLst>
          </p:cNvPr>
          <p:cNvSpPr txBox="1"/>
          <p:nvPr/>
        </p:nvSpPr>
        <p:spPr>
          <a:xfrm>
            <a:off x="9495606" y="1829037"/>
            <a:ext cx="2560320" cy="646331"/>
          </a:xfrm>
          <a:prstGeom prst="rect">
            <a:avLst/>
          </a:prstGeom>
          <a:noFill/>
          <a:ln w="38100">
            <a:solidFill>
              <a:schemeClr val="accent1"/>
            </a:solidFill>
            <a:prstDash val="sysDot"/>
          </a:ln>
        </p:spPr>
        <p:txBody>
          <a:bodyPr wrap="square" rtlCol="0">
            <a:spAutoFit/>
          </a:bodyPr>
          <a:lstStyle/>
          <a:p>
            <a:pPr algn="ctr"/>
            <a:r>
              <a:rPr lang="en-US" b="0" dirty="0">
                <a:solidFill>
                  <a:schemeClr val="bg1"/>
                </a:solidFill>
                <a:latin typeface="Calibri" panose="020F0502020204030204" pitchFamily="34" charset="0"/>
              </a:rPr>
              <a:t>Complete 1 </a:t>
            </a:r>
            <a:r>
              <a:rPr lang="en-US" b="0" dirty="0" err="1">
                <a:solidFill>
                  <a:schemeClr val="bg1"/>
                </a:solidFill>
                <a:latin typeface="Calibri" panose="020F0502020204030204" pitchFamily="34" charset="0"/>
              </a:rPr>
              <a:t>yr</a:t>
            </a:r>
            <a:r>
              <a:rPr lang="en-US" b="0" dirty="0">
                <a:solidFill>
                  <a:schemeClr val="bg1"/>
                </a:solidFill>
                <a:latin typeface="Calibri" panose="020F0502020204030204" pitchFamily="34" charset="0"/>
              </a:rPr>
              <a:t> </a:t>
            </a:r>
          </a:p>
          <a:p>
            <a:pPr algn="ctr"/>
            <a:r>
              <a:rPr lang="en-US" b="0" dirty="0">
                <a:solidFill>
                  <a:schemeClr val="bg1"/>
                </a:solidFill>
                <a:latin typeface="Calibri" panose="020F0502020204030204" pitchFamily="34" charset="0"/>
              </a:rPr>
              <a:t>Pembrolizumab (9 cycles)</a:t>
            </a:r>
          </a:p>
        </p:txBody>
      </p:sp>
      <p:cxnSp>
        <p:nvCxnSpPr>
          <p:cNvPr id="69" name="Straight Arrow Connector 68">
            <a:extLst>
              <a:ext uri="{FF2B5EF4-FFF2-40B4-BE49-F238E27FC236}">
                <a16:creationId xmlns:a16="http://schemas.microsoft.com/office/drawing/2014/main" id="{BFA896A8-CC33-A549-9DAE-57D7D1F0D855}"/>
              </a:ext>
            </a:extLst>
          </p:cNvPr>
          <p:cNvCxnSpPr>
            <a:cxnSpLocks/>
          </p:cNvCxnSpPr>
          <p:nvPr/>
        </p:nvCxnSpPr>
        <p:spPr>
          <a:xfrm>
            <a:off x="10509719" y="2491136"/>
            <a:ext cx="0" cy="22069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107E2B80-1729-A94B-9783-70CC61BC758A}"/>
              </a:ext>
            </a:extLst>
          </p:cNvPr>
          <p:cNvSpPr txBox="1"/>
          <p:nvPr/>
        </p:nvSpPr>
        <p:spPr>
          <a:xfrm>
            <a:off x="473816" y="4459471"/>
            <a:ext cx="1003186" cy="646331"/>
          </a:xfrm>
          <a:prstGeom prst="rect">
            <a:avLst/>
          </a:prstGeom>
          <a:solidFill>
            <a:schemeClr val="tx1"/>
          </a:solidFill>
          <a:ln w="38100">
            <a:solidFill>
              <a:schemeClr val="bg1"/>
            </a:solidFill>
          </a:ln>
        </p:spPr>
        <p:txBody>
          <a:bodyPr wrap="square" rtlCol="0">
            <a:spAutoFit/>
          </a:bodyPr>
          <a:lstStyle/>
          <a:p>
            <a:r>
              <a:rPr lang="en-US" b="0" dirty="0">
                <a:solidFill>
                  <a:schemeClr val="bg1"/>
                </a:solidFill>
                <a:latin typeface="Calibri" panose="020F0502020204030204" pitchFamily="34" charset="0"/>
              </a:rPr>
              <a:t>T1a/b, N0</a:t>
            </a:r>
          </a:p>
        </p:txBody>
      </p:sp>
      <p:sp>
        <p:nvSpPr>
          <p:cNvPr id="83" name="TextBox 82">
            <a:extLst>
              <a:ext uri="{FF2B5EF4-FFF2-40B4-BE49-F238E27FC236}">
                <a16:creationId xmlns:a16="http://schemas.microsoft.com/office/drawing/2014/main" id="{38B7810B-A6C8-9142-B3F3-C1E96D50384A}"/>
              </a:ext>
            </a:extLst>
          </p:cNvPr>
          <p:cNvSpPr txBox="1"/>
          <p:nvPr/>
        </p:nvSpPr>
        <p:spPr>
          <a:xfrm>
            <a:off x="2158129" y="4597970"/>
            <a:ext cx="1572768" cy="369332"/>
          </a:xfrm>
          <a:prstGeom prst="rect">
            <a:avLst/>
          </a:prstGeom>
          <a:noFill/>
          <a:ln w="38100">
            <a:solidFill>
              <a:srgbClr val="00823B"/>
            </a:solidFill>
          </a:ln>
        </p:spPr>
        <p:txBody>
          <a:bodyPr wrap="none" rtlCol="0">
            <a:spAutoFit/>
          </a:bodyPr>
          <a:lstStyle/>
          <a:p>
            <a:pPr algn="ctr"/>
            <a:r>
              <a:rPr lang="en-US" b="0" dirty="0">
                <a:solidFill>
                  <a:schemeClr val="bg1"/>
                </a:solidFill>
                <a:latin typeface="Calibri" panose="020F0502020204030204" pitchFamily="34" charset="0"/>
              </a:rPr>
              <a:t>Surgery</a:t>
            </a:r>
          </a:p>
        </p:txBody>
      </p:sp>
      <p:sp>
        <p:nvSpPr>
          <p:cNvPr id="84" name="TextBox 83">
            <a:extLst>
              <a:ext uri="{FF2B5EF4-FFF2-40B4-BE49-F238E27FC236}">
                <a16:creationId xmlns:a16="http://schemas.microsoft.com/office/drawing/2014/main" id="{FBE745CE-2B37-634A-9DA2-D49441C9C4DC}"/>
              </a:ext>
            </a:extLst>
          </p:cNvPr>
          <p:cNvSpPr txBox="1"/>
          <p:nvPr/>
        </p:nvSpPr>
        <p:spPr>
          <a:xfrm>
            <a:off x="4075550" y="4597970"/>
            <a:ext cx="1750929" cy="369332"/>
          </a:xfrm>
          <a:prstGeom prst="rect">
            <a:avLst/>
          </a:prstGeom>
          <a:noFill/>
          <a:ln w="38100">
            <a:solidFill>
              <a:schemeClr val="accent6"/>
            </a:solidFill>
          </a:ln>
        </p:spPr>
        <p:txBody>
          <a:bodyPr wrap="none" rtlCol="0">
            <a:spAutoFit/>
          </a:bodyPr>
          <a:lstStyle/>
          <a:p>
            <a:r>
              <a:rPr lang="en-US" b="0" dirty="0">
                <a:solidFill>
                  <a:schemeClr val="bg1"/>
                </a:solidFill>
                <a:latin typeface="Calibri" panose="020F0502020204030204" pitchFamily="34" charset="0"/>
              </a:rPr>
              <a:t>± chemotherapy</a:t>
            </a:r>
          </a:p>
        </p:txBody>
      </p:sp>
      <p:sp>
        <p:nvSpPr>
          <p:cNvPr id="85" name="TextBox 84">
            <a:extLst>
              <a:ext uri="{FF2B5EF4-FFF2-40B4-BE49-F238E27FC236}">
                <a16:creationId xmlns:a16="http://schemas.microsoft.com/office/drawing/2014/main" id="{C6604FDA-D676-0742-AF5E-65302C2B8F96}"/>
              </a:ext>
            </a:extLst>
          </p:cNvPr>
          <p:cNvSpPr txBox="1"/>
          <p:nvPr/>
        </p:nvSpPr>
        <p:spPr>
          <a:xfrm>
            <a:off x="6444672" y="4597970"/>
            <a:ext cx="5111336" cy="369332"/>
          </a:xfrm>
          <a:prstGeom prst="rect">
            <a:avLst/>
          </a:prstGeom>
          <a:noFill/>
          <a:ln w="38100">
            <a:solidFill>
              <a:schemeClr val="accent1"/>
            </a:solidFill>
          </a:ln>
        </p:spPr>
        <p:txBody>
          <a:bodyPr wrap="none" rtlCol="0">
            <a:spAutoFit/>
          </a:bodyPr>
          <a:lstStyle/>
          <a:p>
            <a:r>
              <a:rPr lang="en-US" b="0" dirty="0">
                <a:solidFill>
                  <a:schemeClr val="bg1"/>
                </a:solidFill>
                <a:latin typeface="Calibri" panose="020F0502020204030204" pitchFamily="34" charset="0"/>
              </a:rPr>
              <a:t>taxane/carboplatin vs docetaxel/cyclophosphamide</a:t>
            </a:r>
          </a:p>
        </p:txBody>
      </p:sp>
      <p:sp>
        <p:nvSpPr>
          <p:cNvPr id="46" name="TextBox 45">
            <a:extLst>
              <a:ext uri="{FF2B5EF4-FFF2-40B4-BE49-F238E27FC236}">
                <a16:creationId xmlns:a16="http://schemas.microsoft.com/office/drawing/2014/main" id="{0D6AB0E9-BDBC-4CEC-8AE2-BEB3A0F3BFC2}"/>
              </a:ext>
            </a:extLst>
          </p:cNvPr>
          <p:cNvSpPr txBox="1"/>
          <p:nvPr/>
        </p:nvSpPr>
        <p:spPr>
          <a:xfrm>
            <a:off x="2158129" y="3115989"/>
            <a:ext cx="1571777" cy="646331"/>
          </a:xfrm>
          <a:prstGeom prst="rect">
            <a:avLst/>
          </a:prstGeom>
          <a:noFill/>
          <a:ln w="38100">
            <a:solidFill>
              <a:schemeClr val="accent5"/>
            </a:solidFill>
          </a:ln>
        </p:spPr>
        <p:txBody>
          <a:bodyPr wrap="square" rtlCol="0">
            <a:spAutoFit/>
          </a:bodyPr>
          <a:lstStyle/>
          <a:p>
            <a:pPr algn="ctr"/>
            <a:r>
              <a:rPr lang="en-US" b="0" dirty="0">
                <a:solidFill>
                  <a:schemeClr val="bg1"/>
                </a:solidFill>
                <a:latin typeface="Calibri" panose="020F0502020204030204" pitchFamily="34" charset="0"/>
              </a:rPr>
              <a:t>Neoadjuvant Tx</a:t>
            </a:r>
          </a:p>
        </p:txBody>
      </p:sp>
      <p:cxnSp>
        <p:nvCxnSpPr>
          <p:cNvPr id="9" name="Straight Arrow Connector 8">
            <a:extLst>
              <a:ext uri="{FF2B5EF4-FFF2-40B4-BE49-F238E27FC236}">
                <a16:creationId xmlns:a16="http://schemas.microsoft.com/office/drawing/2014/main" id="{8322D480-443C-429C-AB89-050C9B5AC1D6}"/>
              </a:ext>
            </a:extLst>
          </p:cNvPr>
          <p:cNvCxnSpPr>
            <a:cxnSpLocks/>
          </p:cNvCxnSpPr>
          <p:nvPr/>
        </p:nvCxnSpPr>
        <p:spPr bwMode="auto">
          <a:xfrm>
            <a:off x="1539631" y="221500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8B3FEDB8-4623-49D3-946A-414DD5B435CB}"/>
              </a:ext>
            </a:extLst>
          </p:cNvPr>
          <p:cNvCxnSpPr>
            <a:cxnSpLocks/>
          </p:cNvCxnSpPr>
          <p:nvPr/>
        </p:nvCxnSpPr>
        <p:spPr bwMode="auto">
          <a:xfrm>
            <a:off x="3771942" y="221500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12C1C96A-AE83-4FC7-9FFF-EB53DB3A2057}"/>
              </a:ext>
            </a:extLst>
          </p:cNvPr>
          <p:cNvCxnSpPr>
            <a:cxnSpLocks/>
          </p:cNvCxnSpPr>
          <p:nvPr/>
        </p:nvCxnSpPr>
        <p:spPr bwMode="auto">
          <a:xfrm>
            <a:off x="1539631" y="3439154"/>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C17357B2-E27F-43AB-BBCC-71334F0925A2}"/>
              </a:ext>
            </a:extLst>
          </p:cNvPr>
          <p:cNvCxnSpPr>
            <a:cxnSpLocks/>
          </p:cNvCxnSpPr>
          <p:nvPr/>
        </p:nvCxnSpPr>
        <p:spPr bwMode="auto">
          <a:xfrm>
            <a:off x="3755306" y="342150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00D42D87-F189-4F39-AFCD-943FBEE86F26}"/>
              </a:ext>
            </a:extLst>
          </p:cNvPr>
          <p:cNvCxnSpPr>
            <a:cxnSpLocks/>
          </p:cNvCxnSpPr>
          <p:nvPr/>
        </p:nvCxnSpPr>
        <p:spPr bwMode="auto">
          <a:xfrm>
            <a:off x="1539631" y="478263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2B6D0E21-B6F6-4AA4-805C-F8A721DBEE78}"/>
              </a:ext>
            </a:extLst>
          </p:cNvPr>
          <p:cNvCxnSpPr>
            <a:cxnSpLocks/>
          </p:cNvCxnSpPr>
          <p:nvPr/>
        </p:nvCxnSpPr>
        <p:spPr bwMode="auto">
          <a:xfrm>
            <a:off x="3771942" y="478263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FE7C7123-9EE2-4B59-9297-190EFA3309C1}"/>
              </a:ext>
            </a:extLst>
          </p:cNvPr>
          <p:cNvCxnSpPr>
            <a:cxnSpLocks/>
          </p:cNvCxnSpPr>
          <p:nvPr/>
        </p:nvCxnSpPr>
        <p:spPr bwMode="auto">
          <a:xfrm>
            <a:off x="5851574" y="478263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B6928A15-76C9-40D0-8723-32DDFD11E536}"/>
              </a:ext>
            </a:extLst>
          </p:cNvPr>
          <p:cNvCxnSpPr>
            <a:cxnSpLocks/>
          </p:cNvCxnSpPr>
          <p:nvPr/>
        </p:nvCxnSpPr>
        <p:spPr>
          <a:xfrm>
            <a:off x="10509719" y="1564738"/>
            <a:ext cx="0" cy="22069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12707AE-2A5E-4BCB-9B73-30E96204FA35}"/>
              </a:ext>
            </a:extLst>
          </p:cNvPr>
          <p:cNvCxnSpPr>
            <a:cxnSpLocks/>
          </p:cNvCxnSpPr>
          <p:nvPr/>
        </p:nvCxnSpPr>
        <p:spPr bwMode="auto">
          <a:xfrm>
            <a:off x="6720312" y="2215006"/>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935D5E10-7D25-4B75-AA7C-10CD5F09CB30}"/>
              </a:ext>
            </a:extLst>
          </p:cNvPr>
          <p:cNvCxnSpPr>
            <a:cxnSpLocks/>
          </p:cNvCxnSpPr>
          <p:nvPr/>
        </p:nvCxnSpPr>
        <p:spPr bwMode="auto">
          <a:xfrm flipV="1">
            <a:off x="6720312" y="3113133"/>
            <a:ext cx="373473" cy="390315"/>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4E7586A2-6695-4DDA-A056-B186F3091EF7}"/>
              </a:ext>
            </a:extLst>
          </p:cNvPr>
          <p:cNvCxnSpPr>
            <a:cxnSpLocks/>
          </p:cNvCxnSpPr>
          <p:nvPr/>
        </p:nvCxnSpPr>
        <p:spPr bwMode="auto">
          <a:xfrm flipV="1">
            <a:off x="7216131" y="2189015"/>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62A9C223-FB5E-4A0C-9DC0-56D2D7E184C9}"/>
              </a:ext>
            </a:extLst>
          </p:cNvPr>
          <p:cNvCxnSpPr>
            <a:cxnSpLocks/>
          </p:cNvCxnSpPr>
          <p:nvPr/>
        </p:nvCxnSpPr>
        <p:spPr bwMode="auto">
          <a:xfrm>
            <a:off x="7216131" y="3170702"/>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F9DB7951-FA90-494F-8513-95E0E82B6071}"/>
              </a:ext>
            </a:extLst>
          </p:cNvPr>
          <p:cNvCxnSpPr>
            <a:cxnSpLocks/>
          </p:cNvCxnSpPr>
          <p:nvPr/>
        </p:nvCxnSpPr>
        <p:spPr bwMode="auto">
          <a:xfrm flipV="1">
            <a:off x="8547100" y="1430658"/>
            <a:ext cx="842469" cy="529872"/>
          </a:xfrm>
          <a:prstGeom prst="straightConnector1">
            <a:avLst/>
          </a:prstGeom>
          <a:noFill/>
          <a:ln w="28575" cap="flat" cmpd="sng" algn="ctr">
            <a:solidFill>
              <a:schemeClr val="bg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1C4E2D5E-AB1C-4EAB-BAED-8CCF5AD04E4D}"/>
              </a:ext>
            </a:extLst>
          </p:cNvPr>
          <p:cNvCxnSpPr>
            <a:cxnSpLocks/>
          </p:cNvCxnSpPr>
          <p:nvPr/>
        </p:nvCxnSpPr>
        <p:spPr bwMode="auto">
          <a:xfrm>
            <a:off x="8532285" y="2013083"/>
            <a:ext cx="857284" cy="362433"/>
          </a:xfrm>
          <a:prstGeom prst="straightConnector1">
            <a:avLst/>
          </a:prstGeom>
          <a:noFill/>
          <a:ln w="28575" cap="flat" cmpd="sng" algn="ctr">
            <a:solidFill>
              <a:schemeClr val="bg1"/>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A52A8137-333A-4284-A9E2-C668D5434AF1}"/>
              </a:ext>
            </a:extLst>
          </p:cNvPr>
          <p:cNvCxnSpPr>
            <a:cxnSpLocks/>
          </p:cNvCxnSpPr>
          <p:nvPr/>
        </p:nvCxnSpPr>
        <p:spPr bwMode="auto">
          <a:xfrm>
            <a:off x="8547100" y="3762320"/>
            <a:ext cx="948506" cy="390204"/>
          </a:xfrm>
          <a:prstGeom prst="straightConnector1">
            <a:avLst/>
          </a:prstGeom>
          <a:noFill/>
          <a:ln w="28575" cap="flat" cmpd="sng" algn="ctr">
            <a:solidFill>
              <a:schemeClr val="bg1"/>
            </a:solidFill>
            <a:prstDash val="solid"/>
            <a:round/>
            <a:headEnd type="none" w="med" len="med"/>
            <a:tailEnd type="triangle"/>
          </a:ln>
          <a:effectLst/>
        </p:spPr>
      </p:cxnSp>
      <p:grpSp>
        <p:nvGrpSpPr>
          <p:cNvPr id="100" name="Group 99">
            <a:extLst>
              <a:ext uri="{FF2B5EF4-FFF2-40B4-BE49-F238E27FC236}">
                <a16:creationId xmlns:a16="http://schemas.microsoft.com/office/drawing/2014/main" id="{2710254C-1637-41B2-A046-74CFF25AB47B}"/>
              </a:ext>
            </a:extLst>
          </p:cNvPr>
          <p:cNvGrpSpPr/>
          <p:nvPr/>
        </p:nvGrpSpPr>
        <p:grpSpPr>
          <a:xfrm>
            <a:off x="9392911" y="6207927"/>
            <a:ext cx="2488502" cy="454909"/>
            <a:chOff x="9392911" y="6207927"/>
            <a:chExt cx="2488502" cy="454909"/>
          </a:xfrm>
        </p:grpSpPr>
        <p:pic>
          <p:nvPicPr>
            <p:cNvPr id="101" name="Picture 100" descr="A picture containing text, ax, wheel&#10;&#10;Description automatically generated">
              <a:extLst>
                <a:ext uri="{FF2B5EF4-FFF2-40B4-BE49-F238E27FC236}">
                  <a16:creationId xmlns:a16="http://schemas.microsoft.com/office/drawing/2014/main" id="{7C154FF8-74FB-46AA-B86B-E758F6280C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2" name="Rectangle 8">
              <a:extLst>
                <a:ext uri="{FF2B5EF4-FFF2-40B4-BE49-F238E27FC236}">
                  <a16:creationId xmlns:a16="http://schemas.microsoft.com/office/drawing/2014/main" id="{29E4E6F1-4709-4E9F-A8C2-6CCA63B18E7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90042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8E65-08CB-C589-99E7-2B83FF76CA5B}"/>
              </a:ext>
            </a:extLst>
          </p:cNvPr>
          <p:cNvSpPr>
            <a:spLocks noGrp="1"/>
          </p:cNvSpPr>
          <p:nvPr>
            <p:ph type="title"/>
          </p:nvPr>
        </p:nvSpPr>
        <p:spPr/>
        <p:txBody>
          <a:bodyPr/>
          <a:lstStyle/>
          <a:p>
            <a:r>
              <a:rPr lang="en-US" dirty="0"/>
              <a:t>Clinical Questions That Remain for Early-Stage TNBC:</a:t>
            </a:r>
            <a:br>
              <a:rPr lang="en-US" dirty="0"/>
            </a:br>
            <a:r>
              <a:rPr lang="en-US" dirty="0"/>
              <a:t>More Questions Than Answers?</a:t>
            </a:r>
          </a:p>
        </p:txBody>
      </p:sp>
      <p:sp>
        <p:nvSpPr>
          <p:cNvPr id="4" name="Rectangle 3">
            <a:extLst>
              <a:ext uri="{FF2B5EF4-FFF2-40B4-BE49-F238E27FC236}">
                <a16:creationId xmlns:a16="http://schemas.microsoft.com/office/drawing/2014/main" id="{A7E9BC5E-B55E-9D88-E5EE-20F6FAF2D6DC}"/>
              </a:ext>
            </a:extLst>
          </p:cNvPr>
          <p:cNvSpPr/>
          <p:nvPr/>
        </p:nvSpPr>
        <p:spPr bwMode="auto">
          <a:xfrm>
            <a:off x="669987" y="1619181"/>
            <a:ext cx="2103120" cy="623978"/>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dirty="0">
                <a:latin typeface="Calibri" panose="020F0502020204030204" pitchFamily="34" charset="0"/>
              </a:rPr>
              <a:t>Neoadjuvant Immunotherapy</a:t>
            </a:r>
            <a:endParaRPr lang="en-US" sz="180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D2305021-1862-7DC5-AEF1-42206A8ECFF8}"/>
              </a:ext>
            </a:extLst>
          </p:cNvPr>
          <p:cNvSpPr/>
          <p:nvPr/>
        </p:nvSpPr>
        <p:spPr bwMode="auto">
          <a:xfrm>
            <a:off x="2863589" y="1619181"/>
            <a:ext cx="2103120" cy="623978"/>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Immunotherapy</a:t>
            </a:r>
          </a:p>
        </p:txBody>
      </p:sp>
      <p:sp>
        <p:nvSpPr>
          <p:cNvPr id="6" name="Rectangle 5">
            <a:extLst>
              <a:ext uri="{FF2B5EF4-FFF2-40B4-BE49-F238E27FC236}">
                <a16:creationId xmlns:a16="http://schemas.microsoft.com/office/drawing/2014/main" id="{D1D93030-FDF0-4387-40E2-CEF2F6A3158B}"/>
              </a:ext>
            </a:extLst>
          </p:cNvPr>
          <p:cNvSpPr/>
          <p:nvPr/>
        </p:nvSpPr>
        <p:spPr bwMode="auto">
          <a:xfrm>
            <a:off x="5057191" y="1619181"/>
            <a:ext cx="2103120" cy="623978"/>
          </a:xfrm>
          <a:prstGeom prst="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CT Backbone</a:t>
            </a:r>
          </a:p>
        </p:txBody>
      </p:sp>
      <p:sp>
        <p:nvSpPr>
          <p:cNvPr id="7" name="Rectangle 6">
            <a:extLst>
              <a:ext uri="{FF2B5EF4-FFF2-40B4-BE49-F238E27FC236}">
                <a16:creationId xmlns:a16="http://schemas.microsoft.com/office/drawing/2014/main" id="{365D9670-9C7F-43E3-3F1A-CDDBC1559E0E}"/>
              </a:ext>
            </a:extLst>
          </p:cNvPr>
          <p:cNvSpPr/>
          <p:nvPr/>
        </p:nvSpPr>
        <p:spPr bwMode="auto">
          <a:xfrm>
            <a:off x="7250793" y="1619181"/>
            <a:ext cx="2103120" cy="623978"/>
          </a:xfrm>
          <a:prstGeom prst="rect">
            <a:avLst/>
          </a:prstGeom>
          <a:solidFill>
            <a:schemeClr val="accent6"/>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dirty="0">
                <a:latin typeface="Calibri" panose="020F0502020204030204" pitchFamily="34" charset="0"/>
              </a:rPr>
              <a:t>ADCs</a:t>
            </a:r>
            <a:endParaRPr lang="en-US" sz="180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DDC3D719-1E19-2B72-A682-DF2EBCF37F19}"/>
              </a:ext>
            </a:extLst>
          </p:cNvPr>
          <p:cNvSpPr/>
          <p:nvPr/>
        </p:nvSpPr>
        <p:spPr bwMode="auto">
          <a:xfrm>
            <a:off x="9444395" y="1619181"/>
            <a:ext cx="2103120" cy="623978"/>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Post </a:t>
            </a:r>
            <a:r>
              <a:rPr lang="en-US" dirty="0">
                <a:latin typeface="Calibri" panose="020F0502020204030204" pitchFamily="34" charset="0"/>
              </a:rPr>
              <a:t>N</a:t>
            </a:r>
            <a:r>
              <a:rPr lang="en-US" sz="1800" dirty="0">
                <a:solidFill>
                  <a:schemeClr val="tx1"/>
                </a:solidFill>
                <a:latin typeface="Calibri" panose="020F0502020204030204" pitchFamily="34" charset="0"/>
              </a:rPr>
              <a:t>eoadjuvant </a:t>
            </a:r>
            <a:r>
              <a:rPr lang="en-US" dirty="0">
                <a:latin typeface="Calibri" panose="020F0502020204030204" pitchFamily="34" charset="0"/>
              </a:rPr>
              <a:t>T</a:t>
            </a:r>
            <a:r>
              <a:rPr lang="en-US" sz="1800" dirty="0">
                <a:solidFill>
                  <a:schemeClr val="tx1"/>
                </a:solidFill>
                <a:latin typeface="Calibri" panose="020F0502020204030204" pitchFamily="34" charset="0"/>
              </a:rPr>
              <a:t>herapy</a:t>
            </a:r>
          </a:p>
        </p:txBody>
      </p:sp>
      <p:sp>
        <p:nvSpPr>
          <p:cNvPr id="9" name="TextBox 8">
            <a:extLst>
              <a:ext uri="{FF2B5EF4-FFF2-40B4-BE49-F238E27FC236}">
                <a16:creationId xmlns:a16="http://schemas.microsoft.com/office/drawing/2014/main" id="{5AAECA1E-CE94-1A4D-3DD8-954924D66DE4}"/>
              </a:ext>
            </a:extLst>
          </p:cNvPr>
          <p:cNvSpPr txBox="1"/>
          <p:nvPr/>
        </p:nvSpPr>
        <p:spPr bwMode="auto">
          <a:xfrm>
            <a:off x="669987" y="2243159"/>
            <a:ext cx="210312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Does everyone benefit?</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Biomarker selection</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Balance risk and cost: who will benefit from CT alone</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Balance risk and toxicity: who can avoid immunotherapy? </a:t>
            </a:r>
          </a:p>
        </p:txBody>
      </p:sp>
      <p:sp>
        <p:nvSpPr>
          <p:cNvPr id="10" name="TextBox 9">
            <a:extLst>
              <a:ext uri="{FF2B5EF4-FFF2-40B4-BE49-F238E27FC236}">
                <a16:creationId xmlns:a16="http://schemas.microsoft.com/office/drawing/2014/main" id="{C62B0C47-A678-85E0-7AF1-6F20301DB604}"/>
              </a:ext>
            </a:extLst>
          </p:cNvPr>
          <p:cNvSpPr txBox="1"/>
          <p:nvPr/>
        </p:nvSpPr>
        <p:spPr bwMode="auto">
          <a:xfrm>
            <a:off x="2863589" y="2243159"/>
            <a:ext cx="2178962"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Combining immunotherapy with AKT or PARP inhibitors?</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Optimal duration of immunotherapy in patients who achieve </a:t>
            </a:r>
            <a:r>
              <a:rPr lang="en-US" sz="1600" b="0" dirty="0" err="1">
                <a:solidFill>
                  <a:schemeClr val="bg1"/>
                </a:solidFill>
                <a:latin typeface="Calibri" panose="020F0502020204030204" pitchFamily="34" charset="0"/>
              </a:rPr>
              <a:t>pCR</a:t>
            </a:r>
            <a:r>
              <a:rPr lang="en-US" sz="1600" b="0" dirty="0">
                <a:solidFill>
                  <a:schemeClr val="bg1"/>
                </a:solidFill>
                <a:latin typeface="Calibri" panose="020F0502020204030204" pitchFamily="34" charset="0"/>
              </a:rPr>
              <a:t> vs non-</a:t>
            </a:r>
            <a:r>
              <a:rPr lang="en-US" sz="1600" b="0" dirty="0" err="1">
                <a:solidFill>
                  <a:schemeClr val="bg1"/>
                </a:solidFill>
                <a:latin typeface="Calibri" panose="020F0502020204030204" pitchFamily="34" charset="0"/>
              </a:rPr>
              <a:t>pCR</a:t>
            </a:r>
            <a:endParaRPr lang="en-US" sz="1600" b="0" dirty="0">
              <a:solidFill>
                <a:schemeClr val="bg1"/>
              </a:solidFill>
              <a:latin typeface="Calibri" panose="020F0502020204030204" pitchFamily="34" charset="0"/>
            </a:endParaRP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Impact of adjuvant immunotherapy?</a:t>
            </a:r>
          </a:p>
        </p:txBody>
      </p:sp>
      <p:sp>
        <p:nvSpPr>
          <p:cNvPr id="11" name="TextBox 10">
            <a:extLst>
              <a:ext uri="{FF2B5EF4-FFF2-40B4-BE49-F238E27FC236}">
                <a16:creationId xmlns:a16="http://schemas.microsoft.com/office/drawing/2014/main" id="{01B0A8EE-C3F5-E345-2A8B-163372512BB4}"/>
              </a:ext>
            </a:extLst>
          </p:cNvPr>
          <p:cNvSpPr txBox="1"/>
          <p:nvPr/>
        </p:nvSpPr>
        <p:spPr bwMode="auto">
          <a:xfrm>
            <a:off x="7250793" y="2243159"/>
            <a:ext cx="210312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Role for ADCs?</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Sacituzumab govitecan</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Trastuzumab deruxtecan</a:t>
            </a:r>
          </a:p>
          <a:p>
            <a:pPr marL="285750" indent="-285750" algn="l">
              <a:lnSpc>
                <a:spcPct val="100000"/>
              </a:lnSpc>
              <a:spcBef>
                <a:spcPct val="50000"/>
              </a:spcBef>
              <a:spcAft>
                <a:spcPct val="0"/>
              </a:spcAft>
              <a:buClrTx/>
              <a:buFont typeface="Arial" panose="020B0604020202020204" pitchFamily="34" charset="0"/>
              <a:buChar char="•"/>
            </a:pPr>
            <a:endParaRPr lang="en-US" sz="16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11194433-146F-73C4-8A38-AF5D059612C9}"/>
              </a:ext>
            </a:extLst>
          </p:cNvPr>
          <p:cNvSpPr txBox="1"/>
          <p:nvPr/>
        </p:nvSpPr>
        <p:spPr bwMode="auto">
          <a:xfrm>
            <a:off x="9459035" y="2243159"/>
            <a:ext cx="2088480"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Optimal post-neoadjuvant therapy?</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Pembrolizumab plus other post-neoadjuvant therapies?</a:t>
            </a:r>
          </a:p>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Capecitabine still relevant?</a:t>
            </a:r>
          </a:p>
          <a:p>
            <a:pPr algn="l">
              <a:lnSpc>
                <a:spcPct val="100000"/>
              </a:lnSpc>
              <a:spcBef>
                <a:spcPct val="50000"/>
              </a:spcBef>
              <a:spcAft>
                <a:spcPct val="0"/>
              </a:spcAft>
              <a:buClrTx/>
              <a:buFontTx/>
              <a:buNone/>
            </a:pPr>
            <a:endParaRPr lang="en-US" sz="16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7FB0E6C6-973A-8897-87EA-F2E26D8CA1E0}"/>
              </a:ext>
            </a:extLst>
          </p:cNvPr>
          <p:cNvSpPr txBox="1"/>
          <p:nvPr/>
        </p:nvSpPr>
        <p:spPr bwMode="auto">
          <a:xfrm>
            <a:off x="5071831" y="2243159"/>
            <a:ext cx="2103120"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Optimal CT backbone?</a:t>
            </a:r>
          </a:p>
          <a:p>
            <a:pPr marL="285750" indent="-285750" eaLnBrk="1" hangingPunct="1">
              <a:lnSpc>
                <a:spcPct val="90000"/>
              </a:lnSpc>
              <a:spcBef>
                <a:spcPts val="600"/>
              </a:spcBef>
              <a:spcAft>
                <a:spcPts val="0"/>
              </a:spcAft>
              <a:buClr>
                <a:srgbClr val="000000"/>
              </a:buClr>
              <a:buFont typeface="Wingdings" panose="05000000000000000000" pitchFamily="2" charset="2"/>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Platinum improves pCR (CALGB 40603, </a:t>
            </a: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BrighTNess</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EFS (</a:t>
            </a:r>
            <a:r>
              <a:rPr kumimoji="0" lang="en-US" sz="1600" b="0"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BrighTNess</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but not OS; increase toxicity</a:t>
            </a:r>
          </a:p>
          <a:p>
            <a:pPr marL="285750" indent="-285750" eaLnBrk="1" hangingPunct="1">
              <a:lnSpc>
                <a:spcPct val="90000"/>
              </a:lnSpc>
              <a:spcBef>
                <a:spcPts val="600"/>
              </a:spcBef>
              <a:spcAft>
                <a:spcPts val="0"/>
              </a:spcAft>
              <a:buClr>
                <a:srgbClr val="000000"/>
              </a:buClr>
              <a:buFont typeface="Wingdings" panose="05000000000000000000" pitchFamily="2" charset="2"/>
              <a:buChar char="§"/>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Anthracyclines </a:t>
            </a:r>
            <a:r>
              <a:rPr lang="en-US" sz="1600" b="0" kern="0" dirty="0">
                <a:solidFill>
                  <a:srgbClr val="000000"/>
                </a:solidFill>
                <a:latin typeface="Calibri" panose="020F0502020204030204" pitchFamily="34" charset="0"/>
                <a:cs typeface="Calibri" panose="020F0502020204030204" pitchFamily="34" charset="0"/>
              </a:rPr>
              <a:t>modulate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tumor microenvironment?</a:t>
            </a:r>
          </a:p>
          <a:p>
            <a:pPr marL="285750" indent="-285750" algn="l">
              <a:lnSpc>
                <a:spcPct val="100000"/>
              </a:lnSpc>
              <a:spcBef>
                <a:spcPct val="50000"/>
              </a:spcBef>
              <a:spcAft>
                <a:spcPct val="0"/>
              </a:spcAft>
              <a:buClrTx/>
              <a:buFont typeface="Arial" panose="020B0604020202020204" pitchFamily="34" charset="0"/>
              <a:buChar char="•"/>
            </a:pPr>
            <a:endParaRPr lang="en-US" sz="1600" b="0" dirty="0">
              <a:solidFill>
                <a:schemeClr val="bg1"/>
              </a:solidFill>
              <a:latin typeface="Calibri" panose="020F0502020204030204" pitchFamily="34" charset="0"/>
            </a:endParaRPr>
          </a:p>
        </p:txBody>
      </p:sp>
      <p:grpSp>
        <p:nvGrpSpPr>
          <p:cNvPr id="15" name="Group 14">
            <a:extLst>
              <a:ext uri="{FF2B5EF4-FFF2-40B4-BE49-F238E27FC236}">
                <a16:creationId xmlns:a16="http://schemas.microsoft.com/office/drawing/2014/main" id="{6135170D-EFEC-64B9-619B-F73036778FF6}"/>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D5EE87DE-D0FB-ECFA-1A3F-AB3F028E9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EA7C8A48-0EAA-02E0-F915-1A77FC88171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1609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6C2F0-7E40-4C8E-B052-4DE5736FFF75}"/>
              </a:ext>
            </a:extLst>
          </p:cNvPr>
          <p:cNvSpPr>
            <a:spLocks noGrp="1"/>
          </p:cNvSpPr>
          <p:nvPr>
            <p:ph type="title"/>
          </p:nvPr>
        </p:nvSpPr>
        <p:spPr/>
        <p:txBody>
          <a:bodyPr/>
          <a:lstStyle/>
          <a:p>
            <a:r>
              <a:rPr lang="en-US" dirty="0"/>
              <a:t>Engaging the Patient in Discussion</a:t>
            </a:r>
          </a:p>
        </p:txBody>
      </p:sp>
      <p:sp>
        <p:nvSpPr>
          <p:cNvPr id="3" name="Content Placeholder 2">
            <a:extLst>
              <a:ext uri="{FF2B5EF4-FFF2-40B4-BE49-F238E27FC236}">
                <a16:creationId xmlns:a16="http://schemas.microsoft.com/office/drawing/2014/main" id="{E941CB2C-9BC7-4893-BC17-45208BB5262B}"/>
              </a:ext>
            </a:extLst>
          </p:cNvPr>
          <p:cNvSpPr>
            <a:spLocks noGrp="1"/>
          </p:cNvSpPr>
          <p:nvPr>
            <p:ph idx="1"/>
          </p:nvPr>
        </p:nvSpPr>
        <p:spPr/>
        <p:txBody>
          <a:bodyPr/>
          <a:lstStyle/>
          <a:p>
            <a:r>
              <a:rPr lang="en-US" dirty="0"/>
              <a:t>When discussing treatment options</a:t>
            </a:r>
          </a:p>
          <a:p>
            <a:pPr lvl="1"/>
            <a:r>
              <a:rPr lang="en-US" dirty="0"/>
              <a:t>Educate patients about benefits vs toxicities of each therapy</a:t>
            </a:r>
          </a:p>
          <a:p>
            <a:pPr lvl="1"/>
            <a:r>
              <a:rPr lang="en-US" dirty="0"/>
              <a:t>Solicit patient treatment goals and concerns</a:t>
            </a:r>
          </a:p>
          <a:p>
            <a:r>
              <a:rPr lang="en-US" dirty="0"/>
              <a:t>Screen patients for AEs during clinic visits</a:t>
            </a:r>
          </a:p>
          <a:p>
            <a:r>
              <a:rPr lang="en-US" dirty="0"/>
              <a:t>Provide supportive care as needed</a:t>
            </a:r>
          </a:p>
        </p:txBody>
      </p:sp>
      <p:grpSp>
        <p:nvGrpSpPr>
          <p:cNvPr id="8" name="Group 7">
            <a:extLst>
              <a:ext uri="{FF2B5EF4-FFF2-40B4-BE49-F238E27FC236}">
                <a16:creationId xmlns:a16="http://schemas.microsoft.com/office/drawing/2014/main" id="{54E851A9-C58F-4A6D-AD8E-F6A85F50889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CB6AB151-6E0E-443D-A435-1406CD9E8B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B43EF9D2-4183-43CD-BA50-849E222E005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93366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HER2- EBC!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 commentary</a:t>
            </a:r>
            <a:r>
              <a:rPr lang="en-US" sz="2200" b="0" dirty="0"/>
              <a:t> on integrating biomarker testing into the management of </a:t>
            </a:r>
            <a:br>
              <a:rPr lang="en-US" sz="2200" b="0" dirty="0"/>
            </a:br>
            <a:r>
              <a:rPr lang="en-US" sz="2200" b="0" dirty="0"/>
              <a:t>HER2- early breast cancer</a:t>
            </a:r>
            <a:endParaRPr lang="en-US" sz="2200" dirty="0">
              <a:solidFill>
                <a:srgbClr val="E1471D"/>
              </a:solidFill>
            </a:endParaRPr>
          </a:p>
          <a:p>
            <a:pPr eaLnBrk="1" hangingPunct="1">
              <a:buClr>
                <a:schemeClr val="accent6"/>
              </a:buClr>
              <a:defRPr/>
            </a:pPr>
            <a:r>
              <a:rPr lang="en-US" sz="2200" dirty="0">
                <a:solidFill>
                  <a:srgbClr val="E1471D"/>
                </a:solidFill>
              </a:rPr>
              <a:t>Additional text modules </a:t>
            </a:r>
            <a:r>
              <a:rPr lang="en-US" sz="2200" b="0" dirty="0"/>
              <a:t>on key studies in HER2- early breast cancer</a:t>
            </a:r>
          </a:p>
          <a:p>
            <a:pPr>
              <a:buClr>
                <a:schemeClr val="tx2">
                  <a:lumMod val="20000"/>
                  <a:lumOff val="80000"/>
                </a:schemeClr>
              </a:buClr>
              <a:defRPr/>
            </a:pPr>
            <a:r>
              <a:rPr lang="en-US" sz="2200" dirty="0">
                <a:solidFill>
                  <a:srgbClr val="E1471D"/>
                </a:solidFill>
              </a:rPr>
              <a:t>Downloadable slidesets </a:t>
            </a:r>
            <a:r>
              <a:rPr lang="en-US" sz="2200" b="0" dirty="0"/>
              <a:t>on key studies in HER2- early breast cancer</a:t>
            </a:r>
          </a:p>
          <a:p>
            <a:pPr>
              <a:buClr>
                <a:schemeClr val="tx2">
                  <a:lumMod val="20000"/>
                  <a:lumOff val="80000"/>
                </a:schemeClr>
              </a:buClr>
              <a:defRPr/>
            </a:pPr>
            <a:r>
              <a:rPr lang="en-US" sz="2200" dirty="0">
                <a:solidFill>
                  <a:srgbClr val="E1471D"/>
                </a:solidFill>
              </a:rPr>
              <a:t>Interactive Decision Support Tool</a:t>
            </a:r>
            <a:r>
              <a:rPr lang="en-US" sz="2200" b="0" dirty="0"/>
              <a:t> on HER2- early breast cancer focused on high-risk disease</a:t>
            </a:r>
            <a:r>
              <a:rPr lang="en-US" sz="2200" b="0" dirty="0">
                <a:latin typeface="Arial" panose="020B0604020202020204" pitchFamily="34" charset="0"/>
                <a:cs typeface="Arial" panose="020B0604020202020204" pitchFamily="34" charset="0"/>
              </a:rPr>
              <a:t>—</a:t>
            </a:r>
            <a:r>
              <a:rPr lang="en-US" sz="2200" b="0" i="1" dirty="0"/>
              <a:t>coming soon</a:t>
            </a:r>
            <a:r>
              <a:rPr lang="en-US" sz="2200" b="0" dirty="0"/>
              <a:t>!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Calibri" panose="020F0502020204030204" pitchFamily="34" charset="0"/>
              <a:cs typeface="Calibri" panose="020F050202020403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56M7VY3CDVN5-767402972-3</_dlc_DocId>
    <_dlc_DocIdUrl xmlns="d54cbe69-32bd-412a-b004-9152f949605e">
      <Url>https://intranet.clinicaloptions.com/mews/oncology/ONC_2022_Adj_Breast_BRCA_ICI_CDK46_SST_DT_(PRP4480)/CME_CE_CPE-Certified_Micro_Text_Module_Slides__4/_layouts/15/DocIdRedir.aspx?ID=56M7VY3CDVN5-767402972-3</Url>
      <Description>56M7VY3CDVN5-767402972-3</Description>
    </_dlc_DocIdUrl>
    <Document_x0020_Category xmlns="aed54222-8877-4a32-b2f7-c42a9b386ba2">Slides - Online (non-CME)-New</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437C5202549912428D007E8E5BCF3F77" ma:contentTypeVersion="1" ma:contentTypeDescription="Create a new document." ma:contentTypeScope="" ma:versionID="ac2ec615663bf28e3d23e53c18d2b6fb">
  <xsd:schema xmlns:xsd="http://www.w3.org/2001/XMLSchema" xmlns:xs="http://www.w3.org/2001/XMLSchema" xmlns:p="http://schemas.microsoft.com/office/2006/metadata/properties" xmlns:ns2="d54cbe69-32bd-412a-b004-9152f949605e" xmlns:ns3="aed54222-8877-4a32-b2f7-c42a9b386ba2" targetNamespace="http://schemas.microsoft.com/office/2006/metadata/properties" ma:root="true" ma:fieldsID="3732dc865f1da5e70e1f5f2ae08ae978" ns2:_="" ns3:_="">
    <xsd:import namespace="d54cbe69-32bd-412a-b004-9152f949605e"/>
    <xsd:import namespace="aed54222-8877-4a32-b2f7-c42a9b386ba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ed54222-8877-4a32-b2f7-c42a9b386ba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aed54222-8877-4a32-b2f7-c42a9b386ba2"/>
    <ds:schemaRef ds:uri="http://purl.org/dc/elements/1.1/"/>
    <ds:schemaRef ds:uri="http://purl.org/dc/terms/"/>
    <ds:schemaRef ds:uri="http://schemas.microsoft.com/office/2006/metadata/properties"/>
    <ds:schemaRef ds:uri="http://www.w3.org/XML/1998/namespace"/>
    <ds:schemaRef ds:uri="d54cbe69-32bd-412a-b004-9152f949605e"/>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3B7C75A3-2533-4CCB-AA95-B61849A7AD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ed54222-8877-4a32-b2f7-c42a9b386b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11038</TotalTime>
  <Words>3983</Words>
  <Application>Microsoft Office PowerPoint</Application>
  <PresentationFormat>Widescreen</PresentationFormat>
  <Paragraphs>786</Paragraphs>
  <Slides>21</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Arial Black</vt:lpstr>
      <vt:lpstr>Calibri</vt:lpstr>
      <vt:lpstr>System Font Regular</vt:lpstr>
      <vt:lpstr>Wingdings</vt:lpstr>
      <vt:lpstr>2017_HTAA_Diabetes</vt:lpstr>
      <vt:lpstr>1_2017_HTAA_Diabetes</vt:lpstr>
      <vt:lpstr>Immune Checkpoint Inhibition in Early-Stage TNBC</vt:lpstr>
      <vt:lpstr>About These Slides</vt:lpstr>
      <vt:lpstr>Faculty</vt:lpstr>
      <vt:lpstr>TNBC is Responsive to NAC With Outcomes Similar to  Non-TNBC </vt:lpstr>
      <vt:lpstr>Immunotherapy in Breast Cancer:  Early-Stage vs Metastatic Breast Cancer</vt:lpstr>
      <vt:lpstr>KEYNOTE-522: Neoadjuvant Pembrolizumab or Placebo + CT Followed by Adjuvant Pembrolizumab or Placebo </vt:lpstr>
      <vt:lpstr>KEYNOTE-522: EFS at Interim Analysis 4</vt:lpstr>
      <vt:lpstr>KEYNOTE-522: EFS by pCR</vt:lpstr>
      <vt:lpstr>Residual Cancer Burden and EFS After Neoadjuvant/Adjuvant Therapy in TNBC</vt:lpstr>
      <vt:lpstr>Immune Checkpoint Inhibitors in Early-Stage TNBC</vt:lpstr>
      <vt:lpstr>KEYNOTE-522: Immune-Mediated AEs</vt:lpstr>
      <vt:lpstr>CREATE-X: Adjuvant Capecitabine in HER2- EBC With Residual Disease After Neoadjuvant CT</vt:lpstr>
      <vt:lpstr>CREATE-X: DFS and OS</vt:lpstr>
      <vt:lpstr>CREATE-X: DFS by Subgroup</vt:lpstr>
      <vt:lpstr>Safety of Capecitabine + Immunotherapy: Evidence From Advanced Gastric/GEJ Cancers (KEYNOTE-062)</vt:lpstr>
      <vt:lpstr>OlympiA: Adjuvant Olaparib vs Placebo in BRCA1/2-Mutated HER2- Early Breast Cancer</vt:lpstr>
      <vt:lpstr>OlympiA: iDFS (Primary Endpoint)</vt:lpstr>
      <vt:lpstr>Considerations in the Treatment of Early-Stage TNBC</vt:lpstr>
      <vt:lpstr>Clinical Questions That Remain for Early-Stage TNBC: More Questions Than Answers?</vt:lpstr>
      <vt:lpstr>Engaging the Patient in Discussion</vt:lpstr>
      <vt:lpstr>Go Online for More CCO  Coverage of HER2- EBC!</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Immune Checkpoint Inhibition in Early-Stage TNBC</dc:title>
  <dc:creator>Preferred User</dc:creator>
  <cp:lastModifiedBy>Natalia Kolenko</cp:lastModifiedBy>
  <cp:revision>714</cp:revision>
  <cp:lastPrinted>2016-09-26T20:21:49Z</cp:lastPrinted>
  <dcterms:created xsi:type="dcterms:W3CDTF">2005-05-27T15:08:01Z</dcterms:created>
  <dcterms:modified xsi:type="dcterms:W3CDTF">2022-09-13T19:08:43Z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99fca1f0-54a0-42f1-b712-8494610c3b6c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0x010100437C5202549912428D007E8E5BCF3F77</vt:lpwstr>
  </property>
</Properties>
</file>