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87" r:id="rId6"/>
    <p:sldMasterId id="2147484701" r:id="rId7"/>
    <p:sldMasterId id="2147484726" r:id="rId8"/>
  </p:sldMasterIdLst>
  <p:notesMasterIdLst>
    <p:notesMasterId r:id="rId30"/>
  </p:notesMasterIdLst>
  <p:handoutMasterIdLst>
    <p:handoutMasterId r:id="rId31"/>
  </p:handoutMasterIdLst>
  <p:sldIdLst>
    <p:sldId id="321" r:id="rId9"/>
    <p:sldId id="308" r:id="rId10"/>
    <p:sldId id="2147471217" r:id="rId11"/>
    <p:sldId id="2147475215" r:id="rId12"/>
    <p:sldId id="2147473810" r:id="rId13"/>
    <p:sldId id="2147473772" r:id="rId14"/>
    <p:sldId id="2147473739" r:id="rId15"/>
    <p:sldId id="2147475217" r:id="rId16"/>
    <p:sldId id="2147473741" r:id="rId17"/>
    <p:sldId id="2147473744" r:id="rId18"/>
    <p:sldId id="2147473813" r:id="rId19"/>
    <p:sldId id="2147473747" r:id="rId20"/>
    <p:sldId id="2147473749" r:id="rId21"/>
    <p:sldId id="2147473743" r:id="rId22"/>
    <p:sldId id="2147473777" r:id="rId23"/>
    <p:sldId id="2147473746" r:id="rId24"/>
    <p:sldId id="2147473751" r:id="rId25"/>
    <p:sldId id="2147473752" r:id="rId26"/>
    <p:sldId id="561" r:id="rId27"/>
    <p:sldId id="2147475218" r:id="rId28"/>
    <p:sldId id="587" r:id="rId29"/>
  </p:sldIdLst>
  <p:sldSz cx="12192000" cy="6858000"/>
  <p:notesSz cx="7315200" cy="9601200"/>
  <p:custDataLst>
    <p:tags r:id="rId3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52" userDrawn="1">
          <p15:clr>
            <a:srgbClr val="A4A3A4"/>
          </p15:clr>
        </p15:guide>
        <p15:guide id="2" orient="horz" pos="1008" userDrawn="1">
          <p15:clr>
            <a:srgbClr val="A4A3A4"/>
          </p15:clr>
        </p15:guide>
        <p15:guide id="3" orient="horz" pos="4032" userDrawn="1">
          <p15:clr>
            <a:srgbClr val="A4A3A4"/>
          </p15:clr>
        </p15:guide>
        <p15:guide id="4" orient="horz" pos="168" userDrawn="1">
          <p15:clr>
            <a:srgbClr val="A4A3A4"/>
          </p15:clr>
        </p15:guide>
        <p15:guide id="5" orient="horz" pos="264" userDrawn="1">
          <p15:clr>
            <a:srgbClr val="A4A3A4"/>
          </p15:clr>
        </p15:guide>
        <p15:guide id="6" orient="horz" pos="3888" userDrawn="1">
          <p15:clr>
            <a:srgbClr val="A4A3A4"/>
          </p15:clr>
        </p15:guide>
        <p15:guide id="7" orient="horz" userDrawn="1">
          <p15:clr>
            <a:srgbClr val="A4A3A4"/>
          </p15:clr>
        </p15:guide>
        <p15:guide id="8" pos="336" userDrawn="1">
          <p15:clr>
            <a:srgbClr val="A4A3A4"/>
          </p15:clr>
        </p15:guide>
        <p15:guide id="9" pos="7407" userDrawn="1">
          <p15:clr>
            <a:srgbClr val="A4A3A4"/>
          </p15:clr>
        </p15:guide>
        <p15:guide id="10" pos="3840"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4" clrIdx="14">
    <p:extLst>
      <p:ext uri="{19B8F6BF-5375-455C-9EA6-DF929625EA0E}">
        <p15:presenceInfo xmlns:p15="http://schemas.microsoft.com/office/powerpoint/2012/main" userId="S::jeimers@clinicaloptions.com::e496f3f7-6a48-4339-9b0c-9f426a43f948" providerId="AD"/>
      </p:ext>
    </p:extLst>
  </p:cmAuthor>
  <p:cmAuthor id="16" name="Kemi Obajimi" initials="KO" lastIdx="35" clrIdx="15">
    <p:extLst>
      <p:ext uri="{19B8F6BF-5375-455C-9EA6-DF929625EA0E}">
        <p15:presenceInfo xmlns:p15="http://schemas.microsoft.com/office/powerpoint/2012/main" userId="S::kobajimi@clinicaloptions.com::81894e25-3cbc-45b7-be28-dda6fb8d19a9" providerId="AD"/>
      </p:ext>
    </p:extLst>
  </p:cmAuthor>
  <p:cmAuthor id="17" name="CLINICALOPTIONS\tquill" initials="C" lastIdx="2" clrIdx="16">
    <p:extLst>
      <p:ext uri="{19B8F6BF-5375-455C-9EA6-DF929625EA0E}">
        <p15:presenceInfo xmlns:p15="http://schemas.microsoft.com/office/powerpoint/2012/main" userId="CLINICALOPTIONS\tquill" providerId="None"/>
      </p:ext>
    </p:extLst>
  </p:cmAuthor>
  <p:cmAuthor id="18" name="aboecler@clinicaloptions.com" initials="a" lastIdx="1" clrIdx="17">
    <p:extLst>
      <p:ext uri="{19B8F6BF-5375-455C-9EA6-DF929625EA0E}">
        <p15:presenceInfo xmlns:p15="http://schemas.microsoft.com/office/powerpoint/2012/main" userId="aboecler@clinicaloptions.com" providerId="None"/>
      </p:ext>
    </p:extLst>
  </p:cmAuthor>
  <p:cmAuthor id="19" name="CLINICALOPTIONS\krosenthal" initials="C" lastIdx="14" clrIdx="18">
    <p:extLst>
      <p:ext uri="{19B8F6BF-5375-455C-9EA6-DF929625EA0E}">
        <p15:presenceInfo xmlns:p15="http://schemas.microsoft.com/office/powerpoint/2012/main" userId="CLINICALOPTIONS\krosenthal" providerId="None"/>
      </p:ext>
    </p:extLst>
  </p:cmAuthor>
  <p:cmAuthor id="20" name="Christy Seals" initials="CS" lastIdx="1" clrIdx="19">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FF00FF"/>
    <a:srgbClr val="00823B"/>
    <a:srgbClr val="FF471D"/>
    <a:srgbClr val="046376"/>
    <a:srgbClr val="CDCDCF"/>
    <a:srgbClr val="015873"/>
    <a:srgbClr val="013763"/>
    <a:srgbClr val="033453"/>
    <a:srgbClr val="0062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87" autoAdjust="0"/>
    <p:restoredTop sz="84554" autoAdjust="0"/>
  </p:normalViewPr>
  <p:slideViewPr>
    <p:cSldViewPr snapToGrid="0">
      <p:cViewPr varScale="1">
        <p:scale>
          <a:sx n="72" d="100"/>
          <a:sy n="72" d="100"/>
        </p:scale>
        <p:origin x="792" y="67"/>
      </p:cViewPr>
      <p:guideLst>
        <p:guide orient="horz" pos="4152"/>
        <p:guide orient="horz" pos="1008"/>
        <p:guide orient="horz" pos="4032"/>
        <p:guide orient="horz" pos="168"/>
        <p:guide orient="horz" pos="264"/>
        <p:guide orient="horz" pos="3888"/>
        <p:guide orient="horz"/>
        <p:guide pos="336"/>
        <p:guide pos="7407"/>
        <p:guide pos="3840"/>
        <p:guide pos="453"/>
        <p:guide pos="7248"/>
      </p:guideLst>
    </p:cSldViewPr>
  </p:slideViewPr>
  <p:notesTextViewPr>
    <p:cViewPr>
      <p:scale>
        <a:sx n="1" d="1"/>
        <a:sy n="1" d="1"/>
      </p:scale>
      <p:origin x="0" y="0"/>
    </p:cViewPr>
  </p:notesTextViewPr>
  <p:sorterViewPr>
    <p:cViewPr varScale="1">
      <p:scale>
        <a:sx n="1" d="1"/>
        <a:sy n="1" d="1"/>
      </p:scale>
      <p:origin x="0" y="-2622"/>
    </p:cViewPr>
  </p:sorterViewPr>
  <p:notesViewPr>
    <p:cSldViewPr snapToGrid="0">
      <p:cViewPr>
        <p:scale>
          <a:sx n="1" d="2"/>
          <a:sy n="1" d="2"/>
        </p:scale>
        <p:origin x="3331" y="341"/>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21" Type="http://schemas.openxmlformats.org/officeDocument/2006/relationships/slide" Target="slides/slide13.xml"/><Relationship Id="rId34" Type="http://schemas.openxmlformats.org/officeDocument/2006/relationships/presProps" Target="presProps.xml"/><Relationship Id="rId7" Type="http://schemas.openxmlformats.org/officeDocument/2006/relationships/slideMaster" Target="slideMasters/slideMaster2.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notesMaster" Target="notesMasters/notesMaster1.xml"/><Relationship Id="rId35" Type="http://schemas.openxmlformats.org/officeDocument/2006/relationships/viewProps" Target="viewProps.xml"/><Relationship Id="rId8" Type="http://schemas.openxmlformats.org/officeDocument/2006/relationships/slideMaster" Target="slideMasters/slideMaster3.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24785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456663" rtl="0" eaLnBrk="1" fontAlgn="auto" latinLnBrk="0" hangingPunct="1">
              <a:lnSpc>
                <a:spcPct val="100000"/>
              </a:lnSpc>
              <a:spcBef>
                <a:spcPct val="0"/>
              </a:spcBef>
              <a:spcAft>
                <a:spcPts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456663" rtl="0" eaLnBrk="1" fontAlgn="auto" latinLnBrk="0" hangingPunct="1">
                <a:lnSpc>
                  <a:spcPct val="100000"/>
                </a:lnSpc>
                <a:spcBef>
                  <a:spcPct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23903502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latin typeface="Arial" panose="020B0604020202020204" pitchFamily="34" charset="0"/>
                <a:cs typeface="Arial" panose="020B0604020202020204" pitchFamily="34" charset="0"/>
              </a:rPr>
              <a:t>CT, chemotherapy; Dato-DXd, datopotamab deruxtecan; HR, hormone receptor; MBC, metastatic breast cancer; </a:t>
            </a:r>
            <a:r>
              <a:rPr lang="en-US" sz="1200" i="1" dirty="0">
                <a:solidFill>
                  <a:schemeClr val="bg1"/>
                </a:solidFill>
                <a:latin typeface="Arial" panose="020B0604020202020204" pitchFamily="34" charset="0"/>
                <a:cs typeface="Arial" panose="020B0604020202020204" pitchFamily="34" charset="0"/>
              </a:rPr>
              <a:t>ORR, objective response rate; OS, overall survival; PFS, progression-free survival; SG, sacituzumab govitecan; </a:t>
            </a:r>
            <a:r>
              <a:rPr lang="en-US" i="1" dirty="0">
                <a:latin typeface="Arial" panose="020B0604020202020204" pitchFamily="34" charset="0"/>
                <a:cs typeface="Arial" panose="020B0604020202020204" pitchFamily="34" charset="0"/>
              </a:rPr>
              <a:t>T-DXd, trastuzumab deruxtecan.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84202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CT, chemotherapy; ILD, interstitial lung disease; TEAE, treatment-emergent adverse event; T-DXd, trastuzumab deruxtecan.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786387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ILD, interstitial lung disease; TEAE, treatment-emergent adverse event; T-DXd, trastuzumab deruxtecan.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120591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T-DXd, trastuzumab deruxtecan.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261365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ASCO, American Society of Clinical Oncology; AUC, area under the curve.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5998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ADC, antibody</a:t>
            </a:r>
            <a:r>
              <a:rPr lang="en-US" i="1" dirty="0">
                <a:latin typeface="Arial" panose="020B0604020202020204" pitchFamily="34" charset="0"/>
                <a:cs typeface="Arial" panose="020B0604020202020204" pitchFamily="34" charset="0"/>
              </a:rPr>
              <a:t>–</a:t>
            </a:r>
            <a:r>
              <a:rPr lang="en-US" i="1" dirty="0"/>
              <a:t>drug conjugate; BC, breast cancer; ILD, interstitial lung disease;</a:t>
            </a:r>
            <a:r>
              <a:rPr lang="en-US" b="0" i="1" dirty="0"/>
              <a:t> T-DM1, trastuzumab emtansine; </a:t>
            </a:r>
            <a:r>
              <a:rPr lang="en-US" i="1" dirty="0"/>
              <a:t>T-DXd, trastuzumab deruxtecan.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9477549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f/u, follow-up; Gr, grade; ILD, interstitial lung disease; T-DXd, trastuzumab deruxtecan.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5348152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ILD, interstitial lung disease; Ref, reference; SpO</a:t>
            </a:r>
            <a:r>
              <a:rPr lang="en-US" i="1" baseline="-25000" dirty="0"/>
              <a:t>2</a:t>
            </a:r>
            <a:r>
              <a:rPr lang="en-US" i="1" dirty="0"/>
              <a:t>, oxygen saturation; T-DXd, trastuzumab deruxtecan.</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642805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Arial" panose="020B0604020202020204" pitchFamily="34" charset="0"/>
                <a:ea typeface="+mn-ea"/>
                <a:cs typeface="Arial" panose="020B0604020202020204" pitchFamily="34" charset="0"/>
              </a:rPr>
              <a:t>BAL, bronchoalveolar lavage; CBC, complete blood count; CT, chemotherapy; ID, infectious disease; ILD, interstitial lung disease; PFT, pulmonary function test; PK, pharmacokinetics; T-DXd, trastuzumab deruxtecan.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8590E0-3D29-4DE2-8790-7C44331C3E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2896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Arial" panose="020B0604020202020204" pitchFamily="34" charset="0"/>
                <a:ea typeface="+mn-ea"/>
                <a:cs typeface="Arial" panose="020B0604020202020204" pitchFamily="34" charset="0"/>
              </a:rPr>
              <a:t>CT, chemotherapy; f/u, follow-up; T-DM1, trastuzumab emtansine; T-DXd, trastuzumab deruxtecan.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1235659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CT, chemotherapy; d/c, discontinuation; SG, sacituzumab govitecan; TEAE, treatment-emergent adverse event.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8590E0-3D29-4DE2-8790-7C44331C3E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51516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ea typeface="Calibri" panose="020F0502020204030204" pitchFamily="34" charset="0"/>
              </a:rPr>
              <a:t>AE, adverse event; CT, chemotherapy; SG, sacituzumab govitecan; TNBC, triple-negative breast cancer.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8590E0-3D29-4DE2-8790-7C44331C3E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5351516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ANC, </a:t>
            </a:r>
            <a:r>
              <a:rPr lang="en-US" i="1" dirty="0">
                <a:ea typeface="Calibri" panose="020F0502020204030204" pitchFamily="34" charset="0"/>
              </a:rPr>
              <a:t>absolute neutrophil count; CINV, chemotherapy-induced nausea and vomiting; </a:t>
            </a:r>
            <a:r>
              <a:rPr lang="en-US" i="1" dirty="0"/>
              <a:t>G-CSF, </a:t>
            </a:r>
            <a:r>
              <a:rPr lang="en-US" i="1" dirty="0">
                <a:ea typeface="Calibri" panose="020F0502020204030204" pitchFamily="34" charset="0"/>
              </a:rPr>
              <a:t>granulocyte colony-stimulating factor; SG, sacituzumab govitecan.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8590E0-3D29-4DE2-8790-7C44331C3E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00652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ea typeface="Calibri" panose="020F0502020204030204" pitchFamily="34" charset="0"/>
              </a:rPr>
              <a:t>SG, sacituzumab govitecan.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8590E0-3D29-4DE2-8790-7C44331C3E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06872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effectLst/>
                <a:latin typeface="Arial" panose="020B0604020202020204" pitchFamily="34" charset="0"/>
                <a:ea typeface="Calibri" panose="020F0502020204030204" pitchFamily="34" charset="0"/>
                <a:cs typeface="Arial" panose="020B0604020202020204" pitchFamily="34" charset="0"/>
              </a:rPr>
              <a:t>AE, adverse event; BC, breast cancer; CT, chemotherapy; </a:t>
            </a:r>
            <a:r>
              <a:rPr lang="en-US" i="1" dirty="0">
                <a:latin typeface="Arial" panose="020B0604020202020204" pitchFamily="34" charset="0"/>
                <a:ea typeface="Calibri" panose="020F0502020204030204" pitchFamily="34" charset="0"/>
                <a:cs typeface="Arial" panose="020B0604020202020204" pitchFamily="34" charset="0"/>
              </a:rPr>
              <a:t>SG, sacituzumab govitecan; </a:t>
            </a:r>
            <a:r>
              <a:rPr lang="en-US" sz="1200" i="1" kern="1200" dirty="0">
                <a:solidFill>
                  <a:schemeClr val="tx1"/>
                </a:solidFill>
                <a:effectLst/>
                <a:latin typeface="Arial" panose="020B0604020202020204" pitchFamily="34" charset="0"/>
                <a:ea typeface="+mn-ea"/>
                <a:cs typeface="Arial" panose="020B0604020202020204" pitchFamily="34" charset="0"/>
              </a:rPr>
              <a:t>T-DXd, trastuzumab deruxtecan; </a:t>
            </a:r>
            <a:r>
              <a:rPr lang="en-US" sz="1200" i="1" dirty="0">
                <a:effectLst/>
                <a:latin typeface="Arial" panose="020B0604020202020204" pitchFamily="34" charset="0"/>
                <a:ea typeface="Calibri" panose="020F0502020204030204" pitchFamily="34" charset="0"/>
                <a:cs typeface="Arial" panose="020B0604020202020204" pitchFamily="34" charset="0"/>
              </a:rPr>
              <a:t>TNBC, triple-negative breast cancer</a:t>
            </a:r>
            <a:r>
              <a:rPr lang="en-US" sz="1200" b="0" i="1" dirty="0">
                <a:effectLst/>
                <a:latin typeface="Arial" panose="020B0604020202020204" pitchFamily="34" charset="0"/>
                <a:ea typeface="Calibri" panose="020F050202020403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1" dirty="0">
              <a:effectLst/>
              <a:latin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8590E0-3D29-4DE2-8790-7C44331C3E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2890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Dato-DXd, datopotamab deruxtecan; G-CSF, granulocyte colony-stimulating factor; ILD, interstitial lung disease; IRR, infusion-related reaction;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372055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ABC, advanced breast cancer; Gr, grade; ILD, interstitial lung disease; PCT, physician’s choice of treatment; T-Duo, trastuzumab duocarmazine; TEAE, treatment-emergent adverse event.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8590E0-3D29-4DE2-8790-7C44331C3E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0437369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165665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19F7E57-1200-650E-071F-3DB88F8574DC}"/>
              </a:ext>
            </a:extLst>
          </p:cNvPr>
          <p:cNvPicPr>
            <a:picLocks noChangeAspect="1"/>
          </p:cNvPicPr>
          <p:nvPr userDrawn="1"/>
        </p:nvPicPr>
        <p:blipFill>
          <a:blip r:embed="rId2"/>
          <a:stretch>
            <a:fillRect/>
          </a:stretch>
        </p:blipFill>
        <p:spPr>
          <a:xfrm>
            <a:off x="6096000" y="3669064"/>
            <a:ext cx="6100604" cy="3188933"/>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3" name="Picture 2">
            <a:extLst>
              <a:ext uri="{FF2B5EF4-FFF2-40B4-BE49-F238E27FC236}">
                <a16:creationId xmlns:a16="http://schemas.microsoft.com/office/drawing/2014/main" id="{B36EFF57-63E1-9ECC-3677-264037E3E3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37235841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0643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F93E4C38-5600-86DF-5FEB-967392A918CC}"/>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D9270212-B457-1D8C-AF6B-61F5B784C09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F732CDB9-F331-533B-827C-86906E81814C}"/>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449500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AB21D994-0B61-D1B1-430C-C5928213455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588511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6484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8" name="Group 7">
            <a:extLst>
              <a:ext uri="{FF2B5EF4-FFF2-40B4-BE49-F238E27FC236}">
                <a16:creationId xmlns:a16="http://schemas.microsoft.com/office/drawing/2014/main" id="{76E1ADED-847A-EF1B-6325-EB61D1C29376}"/>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9DEDEC3B-6B87-8627-554B-1F81FF5723B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5B1F85EA-3967-BF05-29C2-35DBF6EA693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50358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483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655D74E2-49E5-7DBF-BB0B-18ADA834B5B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1236F0C5-0B7E-C292-C9BB-BBA6761469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B5EDECBE-08A3-547B-9739-90C4DEBD626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184475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974883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6" name="Group 5">
            <a:extLst>
              <a:ext uri="{FF2B5EF4-FFF2-40B4-BE49-F238E27FC236}">
                <a16:creationId xmlns:a16="http://schemas.microsoft.com/office/drawing/2014/main" id="{7240C9AC-D696-BBEC-AFBA-04824DBE7E88}"/>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298034B1-4175-9382-C350-352A730EC0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71090E4E-519F-D6EC-E48F-94BC1061A34E}"/>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8577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644722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01F3B34-1961-AD1F-E9AA-E908760BF1E2}"/>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66C2B01-C256-D173-A9B7-5DCC857E78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02B39172-D53B-945F-DB31-B004AE4627A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813664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FD3CB02A-26A0-CDFE-3AA6-D442A06BFB8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6680213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CF1B6F-2595-4F76-B421-450ACB0F9C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81908" y="3666839"/>
            <a:ext cx="6110092" cy="3213832"/>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2115448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41725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04581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071591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716220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8864401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198205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6831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pic>
        <p:nvPicPr>
          <p:cNvPr id="2" name="Picture 1">
            <a:extLst>
              <a:ext uri="{FF2B5EF4-FFF2-40B4-BE49-F238E27FC236}">
                <a16:creationId xmlns:a16="http://schemas.microsoft.com/office/drawing/2014/main" id="{05CFDA6E-B779-CF59-6AF8-77CD3A3FDD6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324270137"/>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01702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AAA942B0-8E96-D04E-36CD-704490DCE196}"/>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1CC8B62D-F91F-FD37-CA51-8F9318E233C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B99F91C6-8E31-6DBC-2965-8CC51703B71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3303314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E8AA3BC3-918E-2BB8-A2AB-1ED40E83C8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2837221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967447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BC1AE95A-AB85-B310-B8A7-848824EF080C}"/>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2952A908-2DA6-F4CE-F1EA-D9B305ACFC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F342C90A-7E4B-1FC8-FF07-55E00E0C367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061031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683896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C3164A5-81E2-CACE-D628-55766E012390}"/>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4808476F-8B6F-2C37-4D4D-1E03D5C5C99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7D56BC55-C626-C694-B9A8-B1001912CB7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593131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8238665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016B4473-676A-4419-6862-84CF67D03531}"/>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83CC623B-A7EB-E337-FF6A-43384012CD2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EB730F05-F523-D16F-6776-B3FED98555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89263518"/>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17318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4EBAD77-96E4-2EEE-81C1-9BAF56CFA8B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45B29D16-24A9-4898-7153-1DF0392165A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4F1D1F70-2827-2859-EB25-5EAD4EFF846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274493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E52CF34-9296-6729-9218-D60A5AF4F21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9958077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3406445"/>
      </p:ext>
    </p:extLst>
  </p:cSld>
  <p:clrMap bg1="dk2" tx1="lt1" bg2="dk1" tx2="lt2" accent1="accent1" accent2="accent2" accent3="accent3" accent4="accent4" accent5="accent5" accent6="accent6" hlink="hlink" folHlink="folHlink"/>
  <p:sldLayoutIdLst>
    <p:sldLayoutId id="2147484688" r:id="rId1"/>
    <p:sldLayoutId id="2147484689" r:id="rId2"/>
    <p:sldLayoutId id="2147484690" r:id="rId3"/>
    <p:sldLayoutId id="2147484691" r:id="rId4"/>
    <p:sldLayoutId id="2147484692" r:id="rId5"/>
    <p:sldLayoutId id="2147484693" r:id="rId6"/>
    <p:sldLayoutId id="2147484694" r:id="rId7"/>
    <p:sldLayoutId id="2147484695" r:id="rId8"/>
    <p:sldLayoutId id="2147484696" r:id="rId9"/>
    <p:sldLayoutId id="2147484697" r:id="rId10"/>
    <p:sldLayoutId id="2147484698" r:id="rId11"/>
    <p:sldLayoutId id="2147484699" r:id="rId12"/>
    <p:sldLayoutId id="2147484700"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0352016"/>
      </p:ext>
    </p:extLst>
  </p:cSld>
  <p:clrMap bg1="dk2" tx1="lt1" bg2="dk1" tx2="lt2" accent1="accent1" accent2="accent2" accent3="accent3" accent4="accent4" accent5="accent5" accent6="accent6" hlink="hlink" folHlink="folHlink"/>
  <p:sldLayoutIdLst>
    <p:sldLayoutId id="2147484702" r:id="rId1"/>
    <p:sldLayoutId id="2147484703" r:id="rId2"/>
    <p:sldLayoutId id="2147484704" r:id="rId3"/>
    <p:sldLayoutId id="2147484705" r:id="rId4"/>
    <p:sldLayoutId id="2147484706" r:id="rId5"/>
    <p:sldLayoutId id="2147484707" r:id="rId6"/>
    <p:sldLayoutId id="2147484708" r:id="rId7"/>
    <p:sldLayoutId id="214748470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0914204"/>
      </p:ext>
    </p:extLst>
  </p:cSld>
  <p:clrMap bg1="dk2" tx1="lt1" bg2="dk1" tx2="lt2" accent1="accent1" accent2="accent2" accent3="accent3" accent4="accent4" accent5="accent5" accent6="accent6" hlink="hlink" folHlink="folHlink"/>
  <p:sldLayoutIdLst>
    <p:sldLayoutId id="2147484727" r:id="rId1"/>
    <p:sldLayoutId id="2147484728" r:id="rId2"/>
    <p:sldLayoutId id="2147484729" r:id="rId3"/>
    <p:sldLayoutId id="2147484730" r:id="rId4"/>
    <p:sldLayoutId id="2147484731" r:id="rId5"/>
    <p:sldLayoutId id="2147484732" r:id="rId6"/>
    <p:sldLayoutId id="2147484733" r:id="rId7"/>
    <p:sldLayoutId id="2147484734" r:id="rId8"/>
    <p:sldLayoutId id="2147484735" r:id="rId9"/>
    <p:sldLayoutId id="2147484736" r:id="rId10"/>
    <p:sldLayoutId id="2147484737" r:id="rId11"/>
    <p:sldLayoutId id="2147484738" r:id="rId12"/>
    <p:sldLayoutId id="2147484739"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86">
          <p15:clr>
            <a:srgbClr val="F26B43"/>
          </p15:clr>
        </p15:guide>
        <p15:guide id="2" pos="329">
          <p15:clr>
            <a:srgbClr val="F26B43"/>
          </p15:clr>
        </p15:guide>
        <p15:guide id="3" pos="448">
          <p15:clr>
            <a:srgbClr val="F26B43"/>
          </p15:clr>
        </p15:guide>
        <p15:guide id="4" pos="7232">
          <p15:clr>
            <a:srgbClr val="F26B43"/>
          </p15:clr>
        </p15:guide>
        <p15:guide id="5" pos="7415">
          <p15:clr>
            <a:srgbClr val="F26B43"/>
          </p15:clr>
        </p15:guide>
        <p15:guide id="6" orient="horz" pos="4151">
          <p15:clr>
            <a:srgbClr val="F26B43"/>
          </p15:clr>
        </p15:guide>
        <p15:guide id="7" orient="horz" pos="168">
          <p15:clr>
            <a:srgbClr val="F26B43"/>
          </p15:clr>
        </p15:guide>
        <p15:guide id="8" orient="horz" pos="1006">
          <p15:clr>
            <a:srgbClr val="F26B43"/>
          </p15:clr>
        </p15:guide>
        <p15:guide id="9" orient="horz" pos="403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3.xml"/><Relationship Id="rId5" Type="http://schemas.openxmlformats.org/officeDocument/2006/relationships/image" Target="../media/image2.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Autofit/>
          </a:bodyPr>
          <a:lstStyle/>
          <a:p>
            <a:r>
              <a:rPr lang="en-US" sz="3600" b="1" dirty="0">
                <a:solidFill>
                  <a:schemeClr val="bg2"/>
                </a:solidFill>
                <a:effectLst/>
                <a:ea typeface="Times New Roman" panose="02020603050405020304" pitchFamily="18" charset="0"/>
                <a:cs typeface="Calibri" panose="020F0502020204030204" pitchFamily="34" charset="0"/>
              </a:rPr>
              <a:t>Optimizing Outcomes and Quality of Life for Patients With Advanced Breast Cancer Through Effective Management of ADC-Associated Toxicities</a:t>
            </a:r>
            <a:endParaRPr lang="en-US" altLang="en-US" sz="3600" dirty="0">
              <a:solidFill>
                <a:schemeClr val="bg2"/>
              </a:solidFill>
              <a:cs typeface="Calibri" panose="020F0502020204030204" pitchFamily="34" charset="0"/>
            </a:endParaRP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Provided by Clinical Care Options, LLC</a:t>
            </a:r>
          </a:p>
        </p:txBody>
      </p:sp>
      <p:sp>
        <p:nvSpPr>
          <p:cNvPr id="2" name="Text Box 21">
            <a:extLst>
              <a:ext uri="{FF2B5EF4-FFF2-40B4-BE49-F238E27FC236}">
                <a16:creationId xmlns:a16="http://schemas.microsoft.com/office/drawing/2014/main" id="{EB0A1BB9-9C6B-AF20-85E2-2B93020A88ED}"/>
              </a:ext>
            </a:extLst>
          </p:cNvPr>
          <p:cNvSpPr txBox="1">
            <a:spLocks noChangeArrowheads="1"/>
          </p:cNvSpPr>
          <p:nvPr/>
        </p:nvSpPr>
        <p:spPr bwMode="auto">
          <a:xfrm>
            <a:off x="435015" y="6400800"/>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and Daiichi Sankyo, Inc.</a:t>
            </a:r>
          </a:p>
        </p:txBody>
      </p:sp>
      <p:sp>
        <p:nvSpPr>
          <p:cNvPr id="4" name="Rectangle 14">
            <a:extLst>
              <a:ext uri="{FF2B5EF4-FFF2-40B4-BE49-F238E27FC236}">
                <a16:creationId xmlns:a16="http://schemas.microsoft.com/office/drawing/2014/main" id="{03CAD44A-46E0-ABF6-D4AC-CA59E2D71638}"/>
              </a:ext>
            </a:extLst>
          </p:cNvPr>
          <p:cNvSpPr>
            <a:spLocks noGrp="1" noChangeArrowheads="1"/>
          </p:cNvSpPr>
          <p:nvPr>
            <p:ph type="subTitle" idx="1"/>
          </p:nvPr>
        </p:nvSpPr>
        <p:spPr>
          <a:xfrm>
            <a:off x="609600" y="4041650"/>
            <a:ext cx="5181600" cy="2359149"/>
          </a:xfrm>
        </p:spPr>
        <p:txBody>
          <a:bodyPr/>
          <a:lstStyle/>
          <a:p>
            <a:pPr marL="0" marR="0" indent="0">
              <a:lnSpc>
                <a:spcPct val="90000"/>
              </a:lnSpc>
              <a:spcBef>
                <a:spcPts val="0"/>
              </a:spcBef>
              <a:spcAft>
                <a:spcPts val="0"/>
              </a:spcAft>
              <a:buNone/>
            </a:pPr>
            <a:r>
              <a:rPr lang="en-US" sz="1800" dirty="0"/>
              <a:t>Komal Jhaveri, MD, FACP</a:t>
            </a:r>
            <a:br>
              <a:rPr lang="en-US" sz="1800" dirty="0"/>
            </a:br>
            <a:r>
              <a:rPr lang="en-US" sz="1800" b="0" dirty="0">
                <a:effectLst/>
                <a:ea typeface="Times New Roman" panose="02020603050405020304" pitchFamily="18" charset="0"/>
                <a:cs typeface="Calibri" panose="020F0502020204030204" pitchFamily="34" charset="0"/>
              </a:rPr>
              <a:t>Associate Attending Physician</a:t>
            </a:r>
          </a:p>
          <a:p>
            <a:pPr marL="0" marR="0" indent="0">
              <a:lnSpc>
                <a:spcPct val="90000"/>
              </a:lnSpc>
              <a:spcBef>
                <a:spcPts val="0"/>
              </a:spcBef>
              <a:spcAft>
                <a:spcPts val="0"/>
              </a:spcAft>
              <a:buNone/>
            </a:pPr>
            <a:r>
              <a:rPr lang="en-US" sz="1800" b="0" dirty="0">
                <a:effectLst/>
                <a:ea typeface="Times New Roman" panose="02020603050405020304" pitchFamily="18" charset="0"/>
                <a:cs typeface="Calibri" panose="020F0502020204030204" pitchFamily="34" charset="0"/>
              </a:rPr>
              <a:t>Breast Medicine Service/Medicine</a:t>
            </a:r>
          </a:p>
          <a:p>
            <a:pPr marL="0" marR="0" indent="0">
              <a:lnSpc>
                <a:spcPct val="90000"/>
              </a:lnSpc>
              <a:spcBef>
                <a:spcPts val="0"/>
              </a:spcBef>
              <a:spcAft>
                <a:spcPts val="0"/>
              </a:spcAft>
              <a:buNone/>
            </a:pPr>
            <a:r>
              <a:rPr lang="en-US" sz="1800" b="0" dirty="0">
                <a:effectLst/>
                <a:ea typeface="Times New Roman" panose="02020603050405020304" pitchFamily="18" charset="0"/>
                <a:cs typeface="Calibri" panose="020F0502020204030204" pitchFamily="34" charset="0"/>
              </a:rPr>
              <a:t>Memorial Sloan Kettering Cancer Center</a:t>
            </a:r>
            <a:endParaRPr lang="en-US" sz="1800" dirty="0"/>
          </a:p>
          <a:p>
            <a:pPr marL="0" marR="0" indent="0">
              <a:lnSpc>
                <a:spcPct val="90000"/>
              </a:lnSpc>
              <a:spcBef>
                <a:spcPts val="0"/>
              </a:spcBef>
              <a:spcAft>
                <a:spcPts val="0"/>
              </a:spcAft>
              <a:buNone/>
            </a:pPr>
            <a:r>
              <a:rPr lang="en-US" sz="1800" b="0" dirty="0"/>
              <a:t>Patricia and James Cayne Chair for Junior Faculty</a:t>
            </a:r>
          </a:p>
          <a:p>
            <a:pPr marL="0" marR="0" indent="0">
              <a:lnSpc>
                <a:spcPct val="90000"/>
              </a:lnSpc>
              <a:spcBef>
                <a:spcPts val="0"/>
              </a:spcBef>
              <a:spcAft>
                <a:spcPts val="0"/>
              </a:spcAft>
              <a:buNone/>
            </a:pPr>
            <a:r>
              <a:rPr lang="en-US" sz="1800" b="0" dirty="0">
                <a:effectLst/>
                <a:ea typeface="Times New Roman" panose="02020603050405020304" pitchFamily="18" charset="0"/>
                <a:cs typeface="Calibri" panose="020F0502020204030204" pitchFamily="34" charset="0"/>
              </a:rPr>
              <a:t>Associate Professor of Medicine</a:t>
            </a:r>
            <a:br>
              <a:rPr lang="en-US" sz="1800" b="0" dirty="0">
                <a:effectLst/>
                <a:ea typeface="Times New Roman" panose="02020603050405020304" pitchFamily="18" charset="0"/>
                <a:cs typeface="Calibri" panose="020F0502020204030204" pitchFamily="34" charset="0"/>
              </a:rPr>
            </a:br>
            <a:r>
              <a:rPr lang="en-US" sz="1800" b="0" dirty="0">
                <a:ea typeface="Times New Roman" panose="02020603050405020304" pitchFamily="18" charset="0"/>
                <a:cs typeface="Calibri" panose="020F0502020204030204" pitchFamily="34" charset="0"/>
              </a:rPr>
              <a:t>Weill Cornell Medical College</a:t>
            </a:r>
            <a:br>
              <a:rPr lang="en-US" sz="1800" b="0" dirty="0">
                <a:effectLst/>
                <a:ea typeface="Times New Roman" panose="02020603050405020304" pitchFamily="18" charset="0"/>
                <a:cs typeface="Calibri" panose="020F0502020204030204" pitchFamily="34" charset="0"/>
              </a:rPr>
            </a:br>
            <a:r>
              <a:rPr lang="en-US" sz="1800" b="0" dirty="0">
                <a:effectLst/>
                <a:ea typeface="Times New Roman" panose="02020603050405020304" pitchFamily="18" charset="0"/>
                <a:cs typeface="Calibri" panose="020F0502020204030204" pitchFamily="34" charset="0"/>
              </a:rPr>
              <a:t>New York, New York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 Disclosures</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a:xfrm>
            <a:off x="604675" y="1513047"/>
            <a:ext cx="10877529" cy="5106826"/>
          </a:xfrm>
        </p:spPr>
        <p:txBody>
          <a:bodyPr/>
          <a:lstStyle/>
          <a:p>
            <a:pPr marL="0" indent="0">
              <a:buClr>
                <a:srgbClr val="000000"/>
              </a:buClr>
              <a:buNone/>
            </a:pPr>
            <a:r>
              <a:rPr lang="en-US" sz="2400" dirty="0">
                <a:cs typeface="Calibri" panose="020F0502020204030204" pitchFamily="34" charset="0"/>
              </a:rPr>
              <a:t>The </a:t>
            </a:r>
            <a:r>
              <a:rPr lang="en-US" sz="2400" b="1" i="1" dirty="0">
                <a:cs typeface="Calibri" panose="020F0502020204030204" pitchFamily="34" charset="0"/>
              </a:rPr>
              <a:t>faculty</a:t>
            </a:r>
            <a:r>
              <a:rPr lang="en-US" sz="2400" dirty="0">
                <a:cs typeface="Calibri" panose="020F0502020204030204" pitchFamily="34" charset="0"/>
              </a:rPr>
              <a:t> reported the following relevant financial relationships or relationships to products or devices they have with ineligible companies related to the content of this educational activity.</a:t>
            </a:r>
          </a:p>
          <a:p>
            <a:pPr marL="0" indent="0">
              <a:buNone/>
            </a:pPr>
            <a:r>
              <a:rPr lang="en-US" sz="2400" b="1" i="0" dirty="0">
                <a:solidFill>
                  <a:srgbClr val="E1471D"/>
                </a:solidFill>
                <a:effectLst/>
                <a:cs typeface="Calibri" panose="020F0502020204030204" pitchFamily="34" charset="0"/>
              </a:rPr>
              <a:t>Komal Jhaveri, MD, FACP: </a:t>
            </a:r>
            <a:r>
              <a:rPr lang="en-US" sz="2400" b="0" i="1" dirty="0">
                <a:solidFill>
                  <a:srgbClr val="181818"/>
                </a:solidFill>
                <a:effectLst/>
                <a:cs typeface="Calibri" panose="020F0502020204030204" pitchFamily="34" charset="0"/>
              </a:rPr>
              <a:t>consultant/advisor/speaker: </a:t>
            </a:r>
            <a:r>
              <a:rPr lang="en-US" sz="2400" b="0" i="0" dirty="0">
                <a:solidFill>
                  <a:srgbClr val="181818"/>
                </a:solidFill>
                <a:effectLst/>
                <a:cs typeface="Calibri" panose="020F0502020204030204" pitchFamily="34" charset="0"/>
              </a:rPr>
              <a:t>AbbVie, AstraZeneca, Blueprint Medicines, Bristol Myers Squibb, Daiichi Sankyo, Eisai, Genentech/Roche, Jounce Therapeutics, Lilly/Loxo Oncology, Menarini/Stemline, Novartis, Pfizer, Scorpion Therapeutics, Seattle Genetics, Sun Pharma Advanced Research Company, Taiho Oncology; </a:t>
            </a:r>
            <a:r>
              <a:rPr lang="en-US" sz="2400" b="0" i="1" dirty="0">
                <a:solidFill>
                  <a:srgbClr val="181818"/>
                </a:solidFill>
                <a:effectLst/>
                <a:cs typeface="Calibri" panose="020F0502020204030204" pitchFamily="34" charset="0"/>
              </a:rPr>
              <a:t>researcher (paid to institution): </a:t>
            </a:r>
            <a:r>
              <a:rPr lang="en-US" sz="2400" b="0" i="0" dirty="0">
                <a:solidFill>
                  <a:srgbClr val="181818"/>
                </a:solidFill>
                <a:effectLst/>
                <a:cs typeface="Calibri" panose="020F0502020204030204" pitchFamily="34" charset="0"/>
              </a:rPr>
              <a:t>ADC Therapeutics, AstraZeneca, Blueprint Medicine, Debiopharm, Genentech, Gilead, Lilly, Merck, Novartis, Novita Pharmaceuticals, Pfizer, Puma Biotechnology, Scorpion Therapeutics, Zymeworks.</a:t>
            </a:r>
            <a:endParaRPr lang="en-US" altLang="en-US" sz="2400" dirty="0">
              <a:cs typeface="Calibri" panose="020F0502020204030204" pitchFamily="34" charset="0"/>
            </a:endParaRPr>
          </a:p>
        </p:txBody>
      </p:sp>
    </p:spTree>
    <p:extLst>
      <p:ext uri="{BB962C8B-B14F-4D97-AF65-F5344CB8AC3E}">
        <p14:creationId xmlns:p14="http://schemas.microsoft.com/office/powerpoint/2010/main" val="3148691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8"/>
            <a:ext cx="10872444" cy="743036"/>
          </a:xfrm>
        </p:spPr>
        <p:txBody>
          <a:bodyPr/>
          <a:lstStyle/>
          <a:p>
            <a:r>
              <a:rPr lang="en-US" dirty="0"/>
              <a:t>ADCs in HR-Positive Metastatic Breast Cancer</a:t>
            </a:r>
            <a:endParaRPr lang="en-US" altLang="en-US" dirty="0"/>
          </a:p>
        </p:txBody>
      </p:sp>
      <p:sp>
        <p:nvSpPr>
          <p:cNvPr id="2" name="Text Box 15">
            <a:extLst>
              <a:ext uri="{FF2B5EF4-FFF2-40B4-BE49-F238E27FC236}">
                <a16:creationId xmlns:a16="http://schemas.microsoft.com/office/drawing/2014/main" id="{DE4CA07B-A46E-F7A2-6928-C004E86242DF}"/>
              </a:ext>
            </a:extLst>
          </p:cNvPr>
          <p:cNvSpPr txBox="1">
            <a:spLocks noChangeArrowheads="1"/>
          </p:cNvSpPr>
          <p:nvPr/>
        </p:nvSpPr>
        <p:spPr bwMode="auto">
          <a:xfrm>
            <a:off x="442010" y="6216144"/>
            <a:ext cx="8384885"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Modi. ESMO 2023. Abstr 3760. 2.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Modi. NEJM. 2022;387:9</a:t>
            </a:r>
            <a:r>
              <a:rPr lang="en-US" sz="1200" b="0" dirty="0">
                <a:solidFill>
                  <a:schemeClr val="bg2"/>
                </a:solidFill>
                <a:latin typeface="Calibri" panose="020F0502020204030204" pitchFamily="34" charset="0"/>
                <a:cs typeface="Calibri" panose="020F0502020204030204" pitchFamily="34" charset="0"/>
              </a:rPr>
              <a:t>. 3. Rugo. JCO. 2022;40:3365.</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a:p>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4.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cs typeface="Calibri" panose="020F0502020204030204" pitchFamily="34" charset="0"/>
              </a:rPr>
              <a:t>Rugo. Lancet. 2023;402:1423. 5. Bardia. ESMO 2023. Abstr LBA11. 6. Okajima. Mol Cancer Ther. 2021;20:2329.</a:t>
            </a:r>
            <a:endParaRPr lang="en-US" sz="1200" b="0" dirty="0">
              <a:solidFill>
                <a:schemeClr val="bg2"/>
              </a:solidFill>
              <a:latin typeface="Calibri" panose="020F0502020204030204" pitchFamily="34" charset="0"/>
              <a:cs typeface="Calibri" panose="020F0502020204030204" pitchFamily="34" charset="0"/>
            </a:endParaRPr>
          </a:p>
        </p:txBody>
      </p:sp>
      <p:graphicFrame>
        <p:nvGraphicFramePr>
          <p:cNvPr id="5" name="Table 4">
            <a:extLst>
              <a:ext uri="{FF2B5EF4-FFF2-40B4-BE49-F238E27FC236}">
                <a16:creationId xmlns:a16="http://schemas.microsoft.com/office/drawing/2014/main" id="{8BD250AF-FD78-3E2F-1A0F-29FBBB44E54D}"/>
              </a:ext>
            </a:extLst>
          </p:cNvPr>
          <p:cNvGraphicFramePr>
            <a:graphicFrameLocks noGrp="1"/>
          </p:cNvGraphicFramePr>
          <p:nvPr>
            <p:extLst>
              <p:ext uri="{D42A27DB-BD31-4B8C-83A1-F6EECF244321}">
                <p14:modId xmlns:p14="http://schemas.microsoft.com/office/powerpoint/2010/main" val="258011045"/>
              </p:ext>
            </p:extLst>
          </p:nvPr>
        </p:nvGraphicFramePr>
        <p:xfrm>
          <a:off x="709797" y="1121957"/>
          <a:ext cx="10811635" cy="4754880"/>
        </p:xfrm>
        <a:graphic>
          <a:graphicData uri="http://schemas.openxmlformats.org/drawingml/2006/table">
            <a:tbl>
              <a:tblPr firstRow="1" bandRow="1">
                <a:tableStyleId>{5C22544A-7EE6-4342-B048-85BDC9FD1C3A}</a:tableStyleId>
              </a:tblPr>
              <a:tblGrid>
                <a:gridCol w="1950054">
                  <a:extLst>
                    <a:ext uri="{9D8B030D-6E8A-4147-A177-3AD203B41FA5}">
                      <a16:colId xmlns:a16="http://schemas.microsoft.com/office/drawing/2014/main" val="1207755356"/>
                    </a:ext>
                  </a:extLst>
                </a:gridCol>
                <a:gridCol w="3055434">
                  <a:extLst>
                    <a:ext uri="{9D8B030D-6E8A-4147-A177-3AD203B41FA5}">
                      <a16:colId xmlns:a16="http://schemas.microsoft.com/office/drawing/2014/main" val="2094698836"/>
                    </a:ext>
                  </a:extLst>
                </a:gridCol>
                <a:gridCol w="2898936">
                  <a:extLst>
                    <a:ext uri="{9D8B030D-6E8A-4147-A177-3AD203B41FA5}">
                      <a16:colId xmlns:a16="http://schemas.microsoft.com/office/drawing/2014/main" val="2923430681"/>
                    </a:ext>
                  </a:extLst>
                </a:gridCol>
                <a:gridCol w="2907211">
                  <a:extLst>
                    <a:ext uri="{9D8B030D-6E8A-4147-A177-3AD203B41FA5}">
                      <a16:colId xmlns:a16="http://schemas.microsoft.com/office/drawing/2014/main" val="3837634760"/>
                    </a:ext>
                  </a:extLst>
                </a:gridCol>
              </a:tblGrid>
              <a:tr h="213540">
                <a:tc>
                  <a:txBody>
                    <a:bodyPr/>
                    <a:lstStyle/>
                    <a:p>
                      <a:r>
                        <a:rPr lang="en-US" sz="1500" dirty="0">
                          <a:latin typeface="Calibri" panose="020F0502020204030204" pitchFamily="34" charset="0"/>
                          <a:cs typeface="Calibri" panose="020F0502020204030204" pitchFamily="34" charset="0"/>
                        </a:rPr>
                        <a:t>Characteristic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500" dirty="0">
                          <a:latin typeface="Calibri" panose="020F0502020204030204" pitchFamily="34" charset="0"/>
                          <a:cs typeface="Calibri" panose="020F0502020204030204" pitchFamily="34" charset="0"/>
                        </a:rPr>
                        <a:t>T-DXd</a:t>
                      </a:r>
                      <a:r>
                        <a:rPr lang="en-US" sz="1500" baseline="30000" dirty="0">
                          <a:latin typeface="Calibri" panose="020F0502020204030204" pitchFamily="34" charset="0"/>
                          <a:cs typeface="Calibri" panose="020F0502020204030204" pitchFamily="34" charset="0"/>
                        </a:rPr>
                        <a:t>1,2</a:t>
                      </a:r>
                      <a:r>
                        <a:rPr lang="en-US" sz="1500" baseline="0" dirty="0">
                          <a:latin typeface="Calibri" panose="020F0502020204030204" pitchFamily="34" charset="0"/>
                          <a:cs typeface="Calibri" panose="020F0502020204030204" pitchFamily="34" charset="0"/>
                        </a:rPr>
                        <a: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500" dirty="0">
                          <a:latin typeface="Calibri" panose="020F0502020204030204" pitchFamily="34" charset="0"/>
                          <a:cs typeface="Calibri" panose="020F0502020204030204" pitchFamily="34" charset="0"/>
                        </a:rPr>
                        <a:t>SG</a:t>
                      </a:r>
                      <a:r>
                        <a:rPr lang="en-US" sz="1500" baseline="30000" dirty="0">
                          <a:latin typeface="Calibri" panose="020F0502020204030204" pitchFamily="34" charset="0"/>
                          <a:cs typeface="Calibri" panose="020F0502020204030204" pitchFamily="34" charset="0"/>
                        </a:rPr>
                        <a:t>3,4</a:t>
                      </a:r>
                      <a:r>
                        <a:rPr lang="en-US" sz="1500" baseline="0" dirty="0">
                          <a:latin typeface="Calibri" panose="020F0502020204030204" pitchFamily="34" charset="0"/>
                          <a:cs typeface="Calibri" panose="020F0502020204030204" pitchFamily="34" charset="0"/>
                        </a:rPr>
                        <a: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500" dirty="0">
                          <a:latin typeface="Calibri" panose="020F0502020204030204" pitchFamily="34" charset="0"/>
                          <a:cs typeface="Calibri" panose="020F0502020204030204" pitchFamily="34" charset="0"/>
                        </a:rPr>
                        <a:t>Dato-DXd</a:t>
                      </a:r>
                      <a:r>
                        <a:rPr lang="en-US" sz="1500" baseline="30000" dirty="0">
                          <a:latin typeface="Calibri" panose="020F0502020204030204" pitchFamily="34" charset="0"/>
                          <a:cs typeface="Calibri" panose="020F0502020204030204" pitchFamily="34" charset="0"/>
                        </a:rPr>
                        <a:t>5,6†</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1594978"/>
                  </a:ext>
                </a:extLst>
              </a:tr>
              <a:tr h="213540">
                <a:tc>
                  <a:txBody>
                    <a:bodyPr/>
                    <a:lstStyle/>
                    <a:p>
                      <a:r>
                        <a:rPr lang="en-US" sz="1500" dirty="0">
                          <a:solidFill>
                            <a:schemeClr val="bg1"/>
                          </a:solidFill>
                          <a:latin typeface="Calibri" panose="020F0502020204030204" pitchFamily="34" charset="0"/>
                          <a:cs typeface="Calibri" panose="020F0502020204030204" pitchFamily="34" charset="0"/>
                        </a:rPr>
                        <a:t>Target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cs typeface="Calibri" panose="020F0502020204030204" pitchFamily="34" charset="0"/>
                        </a:rPr>
                        <a:t>HER2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cs typeface="Calibri" panose="020F0502020204030204" pitchFamily="34" charset="0"/>
                        </a:rPr>
                        <a:t>TROP-2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cs typeface="Calibri" panose="020F0502020204030204" pitchFamily="34" charset="0"/>
                        </a:rPr>
                        <a:t>TROP-2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59822244"/>
                  </a:ext>
                </a:extLst>
              </a:tr>
              <a:tr h="366069">
                <a:tc>
                  <a:txBody>
                    <a:bodyPr/>
                    <a:lstStyle/>
                    <a:p>
                      <a:r>
                        <a:rPr lang="en-US" sz="1500" dirty="0">
                          <a:solidFill>
                            <a:schemeClr val="bg1"/>
                          </a:solidFill>
                          <a:latin typeface="Calibri" panose="020F0502020204030204" pitchFamily="34" charset="0"/>
                          <a:cs typeface="Calibri" panose="020F0502020204030204" pitchFamily="34" charset="0"/>
                        </a:rPr>
                        <a:t>Cytotoxic payload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b="0" i="0" kern="1200" dirty="0">
                          <a:solidFill>
                            <a:schemeClr val="bg1"/>
                          </a:solidFill>
                          <a:effectLst/>
                          <a:latin typeface="Calibri" panose="020F0502020204030204" pitchFamily="34" charset="0"/>
                          <a:ea typeface="+mn-ea"/>
                          <a:cs typeface="Calibri" panose="020F0502020204030204" pitchFamily="34" charset="0"/>
                        </a:rPr>
                        <a:t>TOPO-I inhibitor </a:t>
                      </a:r>
                      <a:br>
                        <a:rPr lang="en-US" sz="1500" b="0" i="0" kern="1200" dirty="0">
                          <a:solidFill>
                            <a:schemeClr val="bg1"/>
                          </a:solidFill>
                          <a:effectLst/>
                          <a:latin typeface="Calibri" panose="020F0502020204030204" pitchFamily="34" charset="0"/>
                          <a:ea typeface="+mn-ea"/>
                          <a:cs typeface="Calibri" panose="020F0502020204030204" pitchFamily="34" charset="0"/>
                        </a:rPr>
                      </a:br>
                      <a:r>
                        <a:rPr lang="en-US" sz="1500" b="0" i="0" kern="1200" dirty="0">
                          <a:solidFill>
                            <a:schemeClr val="bg1"/>
                          </a:solidFill>
                          <a:effectLst/>
                          <a:latin typeface="Calibri" panose="020F0502020204030204" pitchFamily="34" charset="0"/>
                          <a:ea typeface="+mn-ea"/>
                          <a:cs typeface="Calibri" panose="020F0502020204030204" pitchFamily="34" charset="0"/>
                        </a:rPr>
                        <a:t>(exatecan derivative; DXd)</a:t>
                      </a:r>
                      <a:endParaRPr lang="en-US" sz="1500" b="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b="0" i="0" kern="1200" dirty="0">
                          <a:solidFill>
                            <a:schemeClr val="bg1"/>
                          </a:solidFill>
                          <a:effectLst/>
                          <a:latin typeface="Calibri" panose="020F0502020204030204" pitchFamily="34" charset="0"/>
                          <a:ea typeface="+mn-ea"/>
                          <a:cs typeface="Calibri" panose="020F0502020204030204" pitchFamily="34" charset="0"/>
                        </a:rPr>
                        <a:t>TOPO-I inhibitor (camptothecin derivative; </a:t>
                      </a:r>
                      <a:r>
                        <a:rPr lang="en-US" sz="1500" b="0" dirty="0">
                          <a:solidFill>
                            <a:schemeClr val="bg1"/>
                          </a:solidFill>
                          <a:latin typeface="Calibri" panose="020F0502020204030204" pitchFamily="34" charset="0"/>
                          <a:cs typeface="Calibri" panose="020F0502020204030204" pitchFamily="34" charset="0"/>
                        </a:rPr>
                        <a:t>SN-38)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0" i="0" kern="1200" dirty="0">
                          <a:solidFill>
                            <a:schemeClr val="bg1"/>
                          </a:solidFill>
                          <a:effectLst/>
                          <a:latin typeface="Calibri" panose="020F0502020204030204" pitchFamily="34" charset="0"/>
                          <a:ea typeface="+mn-ea"/>
                          <a:cs typeface="Calibri" panose="020F0502020204030204" pitchFamily="34" charset="0"/>
                        </a:rPr>
                        <a:t>TOPO-I inhibitor </a:t>
                      </a:r>
                      <a:br>
                        <a:rPr lang="en-US" sz="1500" b="0" i="0" kern="1200" dirty="0">
                          <a:solidFill>
                            <a:schemeClr val="bg1"/>
                          </a:solidFill>
                          <a:effectLst/>
                          <a:latin typeface="Calibri" panose="020F0502020204030204" pitchFamily="34" charset="0"/>
                          <a:ea typeface="+mn-ea"/>
                          <a:cs typeface="Calibri" panose="020F0502020204030204" pitchFamily="34" charset="0"/>
                        </a:rPr>
                      </a:br>
                      <a:r>
                        <a:rPr lang="en-US" sz="1500" b="0" i="0" kern="1200" dirty="0">
                          <a:solidFill>
                            <a:schemeClr val="bg1"/>
                          </a:solidFill>
                          <a:effectLst/>
                          <a:latin typeface="Calibri" panose="020F0502020204030204" pitchFamily="34" charset="0"/>
                          <a:ea typeface="+mn-ea"/>
                          <a:cs typeface="Calibri" panose="020F0502020204030204" pitchFamily="34" charset="0"/>
                        </a:rPr>
                        <a:t>(exatecan derivative; DXd)</a:t>
                      </a:r>
                      <a:endParaRPr lang="en-US" sz="1500" b="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32894481"/>
                  </a:ext>
                </a:extLst>
              </a:tr>
              <a:tr h="213540">
                <a:tc>
                  <a:txBody>
                    <a:bodyPr/>
                    <a:lstStyle/>
                    <a:p>
                      <a:r>
                        <a:rPr lang="en-US" sz="1500" dirty="0">
                          <a:solidFill>
                            <a:schemeClr val="bg1"/>
                          </a:solidFill>
                          <a:latin typeface="Calibri" panose="020F0502020204030204" pitchFamily="34" charset="0"/>
                          <a:cs typeface="Calibri" panose="020F0502020204030204" pitchFamily="34" charset="0"/>
                        </a:rPr>
                        <a:t>Drug-to-antibody ratio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cs typeface="Calibri" panose="020F0502020204030204" pitchFamily="34" charset="0"/>
                        </a:rPr>
                        <a:t>~8:1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cs typeface="Calibri" panose="020F0502020204030204" pitchFamily="34" charset="0"/>
                        </a:rPr>
                        <a:t>~8:1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cs typeface="Calibri" panose="020F0502020204030204" pitchFamily="34" charset="0"/>
                        </a:rPr>
                        <a:t>4:1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93094372"/>
                  </a:ext>
                </a:extLst>
              </a:tr>
              <a:tr h="366069">
                <a:tc>
                  <a:txBody>
                    <a:bodyPr/>
                    <a:lstStyle/>
                    <a:p>
                      <a:r>
                        <a:rPr lang="en-US" sz="1500" b="1" dirty="0">
                          <a:solidFill>
                            <a:schemeClr val="tx1"/>
                          </a:solidFill>
                          <a:latin typeface="Calibri" panose="020F0502020204030204" pitchFamily="34" charset="0"/>
                          <a:cs typeface="Calibri" panose="020F0502020204030204" pitchFamily="34" charset="0"/>
                        </a:rPr>
                        <a:t>Phase III Study in MBC</a:t>
                      </a:r>
                    </a:p>
                    <a:p>
                      <a:r>
                        <a:rPr lang="en-US" sz="1500" b="1" dirty="0">
                          <a:solidFill>
                            <a:schemeClr val="tx1"/>
                          </a:solidFill>
                          <a:latin typeface="Calibri" panose="020F0502020204030204" pitchFamily="34" charset="0"/>
                          <a:cs typeface="Calibri" panose="020F0502020204030204" pitchFamily="34" charset="0"/>
                        </a:rPr>
                        <a:t>(Trial ID)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p>
                      <a:pPr algn="ctr"/>
                      <a:r>
                        <a:rPr lang="en-US" sz="1500" b="1" dirty="0">
                          <a:solidFill>
                            <a:schemeClr val="tx1"/>
                          </a:solidFill>
                          <a:latin typeface="Calibri" panose="020F0502020204030204" pitchFamily="34" charset="0"/>
                          <a:cs typeface="Calibri" panose="020F0502020204030204" pitchFamily="34" charset="0"/>
                        </a:rPr>
                        <a:t>DESTINY-Breast04</a:t>
                      </a:r>
                      <a:r>
                        <a:rPr lang="en-US" sz="1500" b="1" baseline="30000" dirty="0">
                          <a:solidFill>
                            <a:schemeClr val="tx1"/>
                          </a:solidFill>
                          <a:latin typeface="Calibri" panose="020F0502020204030204" pitchFamily="34" charset="0"/>
                          <a:cs typeface="Calibri" panose="020F0502020204030204" pitchFamily="34" charset="0"/>
                        </a:rPr>
                        <a:t>1,2</a:t>
                      </a:r>
                      <a:endParaRPr lang="en-US" sz="1500" b="1" dirty="0">
                        <a:solidFill>
                          <a:schemeClr val="tx1"/>
                        </a:solidFill>
                        <a:latin typeface="Calibri" panose="020F0502020204030204" pitchFamily="34" charset="0"/>
                        <a:cs typeface="Calibri" panose="020F0502020204030204" pitchFamily="34" charset="0"/>
                      </a:endParaRPr>
                    </a:p>
                    <a:p>
                      <a:pPr algn="ctr"/>
                      <a:r>
                        <a:rPr lang="en-US" sz="1500" b="1" dirty="0">
                          <a:solidFill>
                            <a:schemeClr val="tx1"/>
                          </a:solidFill>
                          <a:latin typeface="Calibri" panose="020F0502020204030204" pitchFamily="34" charset="0"/>
                          <a:cs typeface="Calibri" panose="020F0502020204030204" pitchFamily="34" charset="0"/>
                        </a:rPr>
                        <a:t>(NCT03734029)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p>
                      <a:pPr algn="ctr"/>
                      <a:r>
                        <a:rPr lang="en-US" sz="1500" b="1" dirty="0">
                          <a:solidFill>
                            <a:schemeClr val="tx1"/>
                          </a:solidFill>
                          <a:latin typeface="Calibri" panose="020F0502020204030204" pitchFamily="34" charset="0"/>
                          <a:cs typeface="Calibri" panose="020F0502020204030204" pitchFamily="34" charset="0"/>
                        </a:rPr>
                        <a:t>TROPiCS-02</a:t>
                      </a:r>
                      <a:r>
                        <a:rPr lang="en-US" sz="1500" b="1" baseline="30000" dirty="0">
                          <a:solidFill>
                            <a:schemeClr val="tx1"/>
                          </a:solidFill>
                          <a:latin typeface="Calibri" panose="020F0502020204030204" pitchFamily="34" charset="0"/>
                          <a:cs typeface="Calibri" panose="020F0502020204030204" pitchFamily="34" charset="0"/>
                        </a:rPr>
                        <a:t>3,4</a:t>
                      </a:r>
                      <a:endParaRPr lang="en-US" sz="1500" b="1" dirty="0">
                        <a:solidFill>
                          <a:schemeClr val="tx1"/>
                        </a:solidFill>
                        <a:latin typeface="Calibri" panose="020F0502020204030204" pitchFamily="34" charset="0"/>
                        <a:cs typeface="Calibri" panose="020F0502020204030204" pitchFamily="34" charset="0"/>
                      </a:endParaRPr>
                    </a:p>
                    <a:p>
                      <a:pPr algn="ctr"/>
                      <a:r>
                        <a:rPr lang="en-US" sz="1500" b="1" dirty="0">
                          <a:solidFill>
                            <a:schemeClr val="tx1"/>
                          </a:solidFill>
                          <a:latin typeface="Calibri" panose="020F0502020204030204" pitchFamily="34" charset="0"/>
                          <a:cs typeface="Calibri" panose="020F0502020204030204" pitchFamily="34" charset="0"/>
                        </a:rPr>
                        <a:t>(NCT03901339)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p>
                      <a:pPr algn="ctr"/>
                      <a:r>
                        <a:rPr lang="en-US" sz="1500" b="1" dirty="0">
                          <a:solidFill>
                            <a:schemeClr val="tx1"/>
                          </a:solidFill>
                          <a:latin typeface="Calibri" panose="020F0502020204030204" pitchFamily="34" charset="0"/>
                          <a:cs typeface="Calibri" panose="020F0502020204030204" pitchFamily="34" charset="0"/>
                        </a:rPr>
                        <a:t>TROPION-Breast01</a:t>
                      </a:r>
                      <a:r>
                        <a:rPr lang="en-US" sz="1500" b="1" baseline="30000" dirty="0">
                          <a:solidFill>
                            <a:schemeClr val="tx1"/>
                          </a:solidFill>
                          <a:latin typeface="Calibri" panose="020F0502020204030204" pitchFamily="34" charset="0"/>
                          <a:cs typeface="Calibri" panose="020F0502020204030204" pitchFamily="34" charset="0"/>
                        </a:rPr>
                        <a:t>5,6</a:t>
                      </a:r>
                      <a:endParaRPr lang="en-US" sz="1500" b="1" dirty="0">
                        <a:solidFill>
                          <a:schemeClr val="tx1"/>
                        </a:solidFill>
                        <a:latin typeface="Calibri" panose="020F0502020204030204" pitchFamily="34" charset="0"/>
                        <a:cs typeface="Calibri" panose="020F0502020204030204" pitchFamily="34" charset="0"/>
                      </a:endParaRPr>
                    </a:p>
                    <a:p>
                      <a:pPr algn="ctr"/>
                      <a:r>
                        <a:rPr lang="en-US" sz="1500" b="1" dirty="0">
                          <a:solidFill>
                            <a:schemeClr val="tx1"/>
                          </a:solidFill>
                          <a:latin typeface="Calibri" panose="020F0502020204030204" pitchFamily="34" charset="0"/>
                          <a:cs typeface="Calibri" panose="020F0502020204030204" pitchFamily="34" charset="0"/>
                        </a:rPr>
                        <a:t>(NCT05104866)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455853379"/>
                  </a:ext>
                </a:extLst>
              </a:tr>
              <a:tr h="223141">
                <a:tc>
                  <a:txBody>
                    <a:bodyPr/>
                    <a:lstStyle/>
                    <a:p>
                      <a:pPr marL="0" indent="0">
                        <a:buFont typeface="Wingdings" panose="05000000000000000000" pitchFamily="2" charset="2"/>
                        <a:buNone/>
                      </a:pPr>
                      <a:r>
                        <a:rPr lang="en-US" sz="1500" dirty="0">
                          <a:solidFill>
                            <a:schemeClr val="bg1"/>
                          </a:solidFill>
                          <a:latin typeface="Calibri" panose="020F0502020204030204" pitchFamily="34" charset="0"/>
                          <a:cs typeface="Calibri" panose="020F0502020204030204" pitchFamily="34" charset="0"/>
                        </a:rPr>
                        <a:t>Treatment arms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cs typeface="Calibri" panose="020F0502020204030204" pitchFamily="34" charset="0"/>
                        </a:rPr>
                        <a:t>T-DXd vs CT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cs typeface="Calibri" panose="020F0502020204030204" pitchFamily="34" charset="0"/>
                        </a:rPr>
                        <a:t>SG vs CT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cs typeface="Calibri" panose="020F0502020204030204" pitchFamily="34" charset="0"/>
                        </a:rPr>
                        <a:t>Dato-DXd vs CT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85028831"/>
                  </a:ext>
                </a:extLst>
              </a:tr>
              <a:tr h="213540">
                <a:tc>
                  <a:txBody>
                    <a:bodyPr/>
                    <a:lstStyle/>
                    <a:p>
                      <a:r>
                        <a:rPr lang="en-US" sz="1500" dirty="0">
                          <a:solidFill>
                            <a:schemeClr val="bg1"/>
                          </a:solidFill>
                          <a:latin typeface="Calibri" panose="020F0502020204030204" pitchFamily="34" charset="0"/>
                          <a:cs typeface="Calibri" panose="020F0502020204030204" pitchFamily="34" charset="0"/>
                        </a:rPr>
                        <a:t>Dosing schedule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cs typeface="Calibri" panose="020F0502020204030204" pitchFamily="34" charset="0"/>
                        </a:rPr>
                        <a:t>5.4 mg/kg (Q3W)</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cs typeface="Calibri" panose="020F0502020204030204" pitchFamily="34" charset="0"/>
                        </a:rPr>
                        <a:t>10 mg/kg D1, D8 (Q3W)</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cs typeface="Calibri" panose="020F0502020204030204" pitchFamily="34" charset="0"/>
                        </a:rPr>
                        <a:t>6 mg/kg (Q3W)</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95712023"/>
                  </a:ext>
                </a:extLst>
              </a:tr>
              <a:tr h="213540">
                <a:tc>
                  <a:txBody>
                    <a:bodyPr/>
                    <a:lstStyle/>
                    <a:p>
                      <a:r>
                        <a:rPr lang="en-US" sz="1500" dirty="0">
                          <a:solidFill>
                            <a:schemeClr val="bg1"/>
                          </a:solidFill>
                          <a:latin typeface="Calibri" panose="020F0502020204030204" pitchFamily="34" charset="0"/>
                          <a:cs typeface="Calibri" panose="020F0502020204030204" pitchFamily="34" charset="0"/>
                        </a:rPr>
                        <a:t>Prior lines of CT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cs typeface="Calibri" panose="020F0502020204030204" pitchFamily="34" charset="0"/>
                        </a:rPr>
                        <a:t>1-2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cs typeface="Calibri" panose="020F0502020204030204" pitchFamily="34" charset="0"/>
                        </a:rPr>
                        <a:t>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cs typeface="Calibri" panose="020F0502020204030204" pitchFamily="34" charset="0"/>
                        </a:rPr>
                        <a:t>1-2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11453198"/>
                  </a:ext>
                </a:extLst>
              </a:tr>
              <a:tr h="213540">
                <a:tc>
                  <a:txBody>
                    <a:bodyPr/>
                    <a:lstStyle/>
                    <a:p>
                      <a:r>
                        <a:rPr lang="en-US" sz="1500" b="1" dirty="0">
                          <a:solidFill>
                            <a:schemeClr val="tx1"/>
                          </a:solidFill>
                          <a:latin typeface="Calibri" panose="020F0502020204030204" pitchFamily="34" charset="0"/>
                          <a:cs typeface="Calibri" panose="020F0502020204030204" pitchFamily="34" charset="0"/>
                        </a:rPr>
                        <a:t>Outcome in HR+ MBC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p>
                      <a:pPr algn="ctr"/>
                      <a:r>
                        <a:rPr lang="en-US" sz="1500" b="1" dirty="0">
                          <a:solidFill>
                            <a:schemeClr val="tx1"/>
                          </a:solidFill>
                          <a:latin typeface="Calibri" panose="020F0502020204030204" pitchFamily="34" charset="0"/>
                          <a:cs typeface="Calibri" panose="020F0502020204030204" pitchFamily="34" charset="0"/>
                        </a:rPr>
                        <a:t>T-DXd</a:t>
                      </a:r>
                      <a:r>
                        <a:rPr lang="en-US" sz="1500" b="1" baseline="30000" dirty="0">
                          <a:solidFill>
                            <a:schemeClr val="tx1"/>
                          </a:solidFill>
                          <a:latin typeface="Calibri" panose="020F0502020204030204" pitchFamily="34" charset="0"/>
                          <a:cs typeface="Calibri" panose="020F0502020204030204" pitchFamily="34" charset="0"/>
                        </a:rPr>
                        <a:t>1,2</a:t>
                      </a:r>
                      <a:r>
                        <a:rPr lang="en-US" sz="1500" b="1" baseline="0" dirty="0">
                          <a:solidFill>
                            <a:schemeClr val="tx1"/>
                          </a:solidFill>
                          <a:latin typeface="Calibri" panose="020F0502020204030204" pitchFamily="34" charset="0"/>
                          <a:cs typeface="Calibri" panose="020F050202020403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p>
                      <a:pPr algn="ctr"/>
                      <a:r>
                        <a:rPr lang="en-US" sz="1500" b="1" dirty="0">
                          <a:solidFill>
                            <a:schemeClr val="tx1"/>
                          </a:solidFill>
                          <a:latin typeface="Calibri" panose="020F0502020204030204" pitchFamily="34" charset="0"/>
                          <a:cs typeface="Calibri" panose="020F0502020204030204" pitchFamily="34" charset="0"/>
                        </a:rPr>
                        <a:t>SG</a:t>
                      </a:r>
                      <a:r>
                        <a:rPr lang="en-US" sz="1500" b="1" baseline="30000" dirty="0">
                          <a:solidFill>
                            <a:schemeClr val="tx1"/>
                          </a:solidFill>
                          <a:latin typeface="Calibri" panose="020F0502020204030204" pitchFamily="34" charset="0"/>
                          <a:cs typeface="Calibri" panose="020F0502020204030204" pitchFamily="34" charset="0"/>
                        </a:rPr>
                        <a:t>3,4</a:t>
                      </a:r>
                      <a:r>
                        <a:rPr lang="en-US" sz="1500" b="1" baseline="0" dirty="0">
                          <a:solidFill>
                            <a:schemeClr val="tx1"/>
                          </a:solidFill>
                          <a:latin typeface="Calibri" panose="020F0502020204030204" pitchFamily="34" charset="0"/>
                          <a:cs typeface="Calibri" panose="020F050202020403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p>
                      <a:pPr algn="ctr"/>
                      <a:r>
                        <a:rPr lang="en-US" sz="1500" b="1" dirty="0">
                          <a:solidFill>
                            <a:schemeClr val="tx1"/>
                          </a:solidFill>
                          <a:latin typeface="Calibri" panose="020F0502020204030204" pitchFamily="34" charset="0"/>
                          <a:cs typeface="Calibri" panose="020F0502020204030204" pitchFamily="34" charset="0"/>
                        </a:rPr>
                        <a:t>Dato-DXd</a:t>
                      </a:r>
                      <a:r>
                        <a:rPr lang="en-US" sz="1500" b="1" baseline="30000" dirty="0">
                          <a:solidFill>
                            <a:schemeClr val="tx1"/>
                          </a:solidFill>
                          <a:latin typeface="Calibri" panose="020F0502020204030204" pitchFamily="34" charset="0"/>
                          <a:cs typeface="Calibri" panose="020F0502020204030204" pitchFamily="34" charset="0"/>
                        </a:rPr>
                        <a:t>5,6†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861739955"/>
                  </a:ext>
                </a:extLst>
              </a:tr>
              <a:tr h="366069">
                <a:tc>
                  <a:txBody>
                    <a:bodyPr/>
                    <a:lstStyle/>
                    <a:p>
                      <a:r>
                        <a:rPr lang="en-US" sz="1500" dirty="0">
                          <a:solidFill>
                            <a:schemeClr val="bg1"/>
                          </a:solidFill>
                          <a:latin typeface="Calibri" panose="020F0502020204030204" pitchFamily="34" charset="0"/>
                          <a:cs typeface="Calibri" panose="020F0502020204030204" pitchFamily="34" charset="0"/>
                        </a:rPr>
                        <a:t>Median PFS, mo</a:t>
                      </a:r>
                    </a:p>
                    <a:p>
                      <a:r>
                        <a:rPr lang="en-US" sz="1500" dirty="0">
                          <a:solidFill>
                            <a:schemeClr val="bg1"/>
                          </a:solidFill>
                          <a:latin typeface="Calibri" panose="020F0502020204030204" pitchFamily="34" charset="0"/>
                          <a:cs typeface="Calibri" panose="020F0502020204030204" pitchFamily="34" charset="0"/>
                        </a:rPr>
                        <a:t>Hazard ratio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cs typeface="Calibri" panose="020F0502020204030204" pitchFamily="34" charset="0"/>
                        </a:rPr>
                        <a:t>9.6 vs 4.2</a:t>
                      </a:r>
                    </a:p>
                    <a:p>
                      <a:pPr algn="ctr"/>
                      <a:r>
                        <a:rPr lang="en-US" sz="1500" dirty="0">
                          <a:solidFill>
                            <a:schemeClr val="bg1"/>
                          </a:solidFill>
                          <a:latin typeface="Calibri" panose="020F0502020204030204" pitchFamily="34" charset="0"/>
                          <a:cs typeface="Calibri" panose="020F0502020204030204" pitchFamily="34" charset="0"/>
                        </a:rPr>
                        <a:t>0.37 (0.30-0.46)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cs typeface="Calibri" panose="020F0502020204030204" pitchFamily="34" charset="0"/>
                        </a:rPr>
                        <a:t>5.5 vs 4.0</a:t>
                      </a:r>
                    </a:p>
                    <a:p>
                      <a:pPr algn="ctr"/>
                      <a:r>
                        <a:rPr lang="en-US" sz="1500" dirty="0">
                          <a:solidFill>
                            <a:schemeClr val="bg1"/>
                          </a:solidFill>
                          <a:latin typeface="Calibri" panose="020F0502020204030204" pitchFamily="34" charset="0"/>
                          <a:cs typeface="Calibri" panose="020F0502020204030204" pitchFamily="34" charset="0"/>
                        </a:rPr>
                        <a:t>0.66 (0.53-0.83)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cs typeface="Calibri" panose="020F0502020204030204" pitchFamily="34" charset="0"/>
                        </a:rPr>
                        <a:t>6.9 vs 4.9</a:t>
                      </a:r>
                    </a:p>
                    <a:p>
                      <a:pPr algn="ctr"/>
                      <a:r>
                        <a:rPr lang="en-US" sz="1500" dirty="0">
                          <a:solidFill>
                            <a:schemeClr val="bg1"/>
                          </a:solidFill>
                          <a:latin typeface="Calibri" panose="020F0502020204030204" pitchFamily="34" charset="0"/>
                          <a:cs typeface="Calibri" panose="020F0502020204030204" pitchFamily="34" charset="0"/>
                        </a:rPr>
                        <a:t>0.63 (0.52-0.76)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00164301"/>
                  </a:ext>
                </a:extLst>
              </a:tr>
              <a:tr h="366069">
                <a:tc>
                  <a:txBody>
                    <a:bodyPr/>
                    <a:lstStyle/>
                    <a:p>
                      <a:r>
                        <a:rPr lang="en-US" sz="1500" dirty="0">
                          <a:solidFill>
                            <a:schemeClr val="bg1"/>
                          </a:solidFill>
                          <a:latin typeface="Calibri" panose="020F0502020204030204" pitchFamily="34" charset="0"/>
                          <a:cs typeface="Calibri" panose="020F0502020204030204" pitchFamily="34" charset="0"/>
                        </a:rPr>
                        <a:t>Median OS, mo</a:t>
                      </a:r>
                    </a:p>
                    <a:p>
                      <a:r>
                        <a:rPr lang="en-US" sz="1500" dirty="0">
                          <a:solidFill>
                            <a:schemeClr val="bg1"/>
                          </a:solidFill>
                          <a:latin typeface="Calibri" panose="020F0502020204030204" pitchFamily="34" charset="0"/>
                          <a:cs typeface="Calibri" panose="020F0502020204030204" pitchFamily="34" charset="0"/>
                        </a:rPr>
                        <a:t>Hazard ratio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cs typeface="Calibri" panose="020F0502020204030204" pitchFamily="34" charset="0"/>
                        </a:rPr>
                        <a:t>23.9 vs 17.6</a:t>
                      </a:r>
                    </a:p>
                    <a:p>
                      <a:pPr algn="ctr"/>
                      <a:r>
                        <a:rPr lang="en-US" sz="1500" dirty="0">
                          <a:solidFill>
                            <a:schemeClr val="bg1"/>
                          </a:solidFill>
                          <a:latin typeface="Calibri" panose="020F0502020204030204" pitchFamily="34" charset="0"/>
                          <a:cs typeface="Calibri" panose="020F0502020204030204" pitchFamily="34" charset="0"/>
                        </a:rPr>
                        <a:t>0.69 (0.55-0.87)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cs typeface="Calibri" panose="020F0502020204030204" pitchFamily="34" charset="0"/>
                        </a:rPr>
                        <a:t>14.4 vs 11.2 </a:t>
                      </a:r>
                    </a:p>
                    <a:p>
                      <a:pPr algn="ctr"/>
                      <a:r>
                        <a:rPr lang="en-US" sz="1500" dirty="0">
                          <a:solidFill>
                            <a:schemeClr val="bg1"/>
                          </a:solidFill>
                          <a:latin typeface="Calibri" panose="020F0502020204030204" pitchFamily="34" charset="0"/>
                          <a:cs typeface="Calibri" panose="020F0502020204030204" pitchFamily="34" charset="0"/>
                        </a:rPr>
                        <a:t>0.79 (0.65-0.96)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cs typeface="Calibri" panose="020F0502020204030204" pitchFamily="34" charset="0"/>
                        </a:rPr>
                        <a:t>Not mature</a:t>
                      </a:r>
                    </a:p>
                    <a:p>
                      <a:pPr algn="ctr"/>
                      <a:r>
                        <a:rPr lang="en-US" sz="1500" dirty="0">
                          <a:solidFill>
                            <a:schemeClr val="bg1"/>
                          </a:solidFill>
                          <a:latin typeface="Calibri" panose="020F0502020204030204" pitchFamily="34" charset="0"/>
                          <a:cs typeface="Calibri" panose="020F0502020204030204" pitchFamily="34" charset="0"/>
                        </a:rPr>
                        <a:t>0.84 (0.62-1.14)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2826297"/>
                  </a:ext>
                </a:extLst>
              </a:tr>
              <a:tr h="213540">
                <a:tc>
                  <a:txBody>
                    <a:bodyPr/>
                    <a:lstStyle/>
                    <a:p>
                      <a:r>
                        <a:rPr lang="en-US" sz="1500" dirty="0">
                          <a:solidFill>
                            <a:schemeClr val="bg1"/>
                          </a:solidFill>
                          <a:latin typeface="Calibri" panose="020F0502020204030204" pitchFamily="34" charset="0"/>
                          <a:cs typeface="Calibri" panose="020F0502020204030204" pitchFamily="34" charset="0"/>
                        </a:rPr>
                        <a:t>ORR,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cs typeface="Calibri" panose="020F0502020204030204" pitchFamily="34" charset="0"/>
                        </a:rPr>
                        <a:t>52.6% vs 16.3%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cs typeface="Calibri" panose="020F0502020204030204" pitchFamily="34" charset="0"/>
                        </a:rPr>
                        <a:t>21% vs 14%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cs typeface="Calibri" panose="020F0502020204030204" pitchFamily="34" charset="0"/>
                        </a:rPr>
                        <a:t>36.4% vs 22.9%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92973005"/>
                  </a:ext>
                </a:extLst>
              </a:tr>
            </a:tbl>
          </a:graphicData>
        </a:graphic>
      </p:graphicFrame>
      <p:sp>
        <p:nvSpPr>
          <p:cNvPr id="9276" name="TextBox 9275">
            <a:extLst>
              <a:ext uri="{FF2B5EF4-FFF2-40B4-BE49-F238E27FC236}">
                <a16:creationId xmlns:a16="http://schemas.microsoft.com/office/drawing/2014/main" id="{36DAE1E3-F015-FD04-D335-7B09600A1F93}"/>
              </a:ext>
            </a:extLst>
          </p:cNvPr>
          <p:cNvSpPr txBox="1"/>
          <p:nvPr/>
        </p:nvSpPr>
        <p:spPr bwMode="auto">
          <a:xfrm>
            <a:off x="670567" y="5877619"/>
            <a:ext cx="37042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*FDA approved.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Not approved.</a:t>
            </a:r>
          </a:p>
        </p:txBody>
      </p:sp>
    </p:spTree>
    <p:extLst>
      <p:ext uri="{BB962C8B-B14F-4D97-AF65-F5344CB8AC3E}">
        <p14:creationId xmlns:p14="http://schemas.microsoft.com/office/powerpoint/2010/main" val="2938902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11E6D268-888F-3665-EC51-F58576F95085}"/>
              </a:ext>
            </a:extLst>
          </p:cNvPr>
          <p:cNvSpPr>
            <a:spLocks noGrp="1"/>
          </p:cNvSpPr>
          <p:nvPr>
            <p:ph type="title"/>
          </p:nvPr>
        </p:nvSpPr>
        <p:spPr>
          <a:xfrm>
            <a:off x="609759" y="238127"/>
            <a:ext cx="10872444" cy="1103313"/>
          </a:xfrm>
        </p:spPr>
        <p:txBody>
          <a:bodyPr/>
          <a:lstStyle/>
          <a:p>
            <a:r>
              <a:rPr lang="en-US" altLang="en-US" dirty="0"/>
              <a:t>DESTINY-Breast04</a:t>
            </a:r>
            <a:r>
              <a:rPr lang="en-US" dirty="0"/>
              <a:t>: T-DXd</a:t>
            </a:r>
            <a:r>
              <a:rPr lang="en-US" dirty="0">
                <a:cs typeface="Calibri" panose="020F0502020204030204" pitchFamily="34" charset="0"/>
              </a:rPr>
              <a:t>–</a:t>
            </a:r>
            <a:r>
              <a:rPr lang="en-US" dirty="0"/>
              <a:t>Related AEs</a:t>
            </a:r>
          </a:p>
        </p:txBody>
      </p:sp>
      <p:sp>
        <p:nvSpPr>
          <p:cNvPr id="7" name="Content Placeholder 6">
            <a:extLst>
              <a:ext uri="{FF2B5EF4-FFF2-40B4-BE49-F238E27FC236}">
                <a16:creationId xmlns:a16="http://schemas.microsoft.com/office/drawing/2014/main" id="{095F01DD-2143-73A4-7833-EAF316BFB6E2}"/>
              </a:ext>
            </a:extLst>
          </p:cNvPr>
          <p:cNvSpPr>
            <a:spLocks noGrp="1"/>
          </p:cNvSpPr>
          <p:nvPr>
            <p:ph idx="1"/>
          </p:nvPr>
        </p:nvSpPr>
        <p:spPr>
          <a:xfrm>
            <a:off x="7348682" y="1512888"/>
            <a:ext cx="4527495" cy="4651375"/>
          </a:xfrm>
        </p:spPr>
        <p:txBody>
          <a:bodyPr/>
          <a:lstStyle/>
          <a:p>
            <a:pPr>
              <a:spcAft>
                <a:spcPts val="0"/>
              </a:spcAft>
            </a:pPr>
            <a:r>
              <a:rPr lang="en-US" sz="2200" b="1" dirty="0"/>
              <a:t>Most common TEAEs associated with treatment discontinuation</a:t>
            </a:r>
          </a:p>
          <a:p>
            <a:pPr lvl="1">
              <a:spcAft>
                <a:spcPts val="0"/>
              </a:spcAft>
            </a:pPr>
            <a:r>
              <a:rPr lang="en-US" sz="2000" dirty="0"/>
              <a:t>T-DXd: ILD/pneumonitis (8.2%)</a:t>
            </a:r>
          </a:p>
          <a:p>
            <a:pPr lvl="1">
              <a:spcAft>
                <a:spcPts val="0"/>
              </a:spcAft>
            </a:pPr>
            <a:r>
              <a:rPr lang="en-US" sz="2000" dirty="0"/>
              <a:t>CT: peripheral sensory neuropathy (2.3%)</a:t>
            </a:r>
          </a:p>
          <a:p>
            <a:pPr>
              <a:spcAft>
                <a:spcPts val="0"/>
              </a:spcAft>
            </a:pPr>
            <a:r>
              <a:rPr lang="en-US" sz="2200" b="1" dirty="0"/>
              <a:t>Most common TEAEs associated with dose reduction</a:t>
            </a:r>
          </a:p>
          <a:p>
            <a:pPr lvl="1">
              <a:spcAft>
                <a:spcPts val="0"/>
              </a:spcAft>
            </a:pPr>
            <a:r>
              <a:rPr lang="en-US" sz="2000" dirty="0"/>
              <a:t>T-DXd: nausea and fatigue (4.6%)</a:t>
            </a:r>
          </a:p>
          <a:p>
            <a:pPr lvl="1">
              <a:spcAft>
                <a:spcPts val="0"/>
              </a:spcAft>
            </a:pPr>
            <a:r>
              <a:rPr lang="en-US" sz="2000" dirty="0"/>
              <a:t>CT: neutropenia (14.0%)</a:t>
            </a:r>
          </a:p>
          <a:p>
            <a:pPr>
              <a:spcAft>
                <a:spcPts val="0"/>
              </a:spcAft>
            </a:pPr>
            <a:r>
              <a:rPr lang="en-US" sz="2200" b="1" dirty="0"/>
              <a:t>Total on-treatment deaths</a:t>
            </a:r>
          </a:p>
          <a:p>
            <a:pPr lvl="1">
              <a:spcAft>
                <a:spcPts val="0"/>
              </a:spcAft>
            </a:pPr>
            <a:r>
              <a:rPr lang="en-US" sz="2000" dirty="0"/>
              <a:t>T-DXd: 3.8%</a:t>
            </a:r>
          </a:p>
          <a:p>
            <a:pPr lvl="1">
              <a:spcAft>
                <a:spcPts val="0"/>
              </a:spcAft>
            </a:pPr>
            <a:r>
              <a:rPr lang="en-US" sz="2000" dirty="0"/>
              <a:t>CT: 4.7%</a:t>
            </a:r>
          </a:p>
        </p:txBody>
      </p:sp>
      <p:sp>
        <p:nvSpPr>
          <p:cNvPr id="11" name="Text Box 11">
            <a:extLst>
              <a:ext uri="{FF2B5EF4-FFF2-40B4-BE49-F238E27FC236}">
                <a16:creationId xmlns:a16="http://schemas.microsoft.com/office/drawing/2014/main" id="{5C0A28DC-601A-C7DA-1CAE-CC68FE5B5A93}"/>
              </a:ext>
            </a:extLst>
          </p:cNvPr>
          <p:cNvSpPr txBox="1">
            <a:spLocks noChangeArrowheads="1"/>
          </p:cNvSpPr>
          <p:nvPr/>
        </p:nvSpPr>
        <p:spPr bwMode="auto">
          <a:xfrm>
            <a:off x="430913" y="6403507"/>
            <a:ext cx="85613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Modi. ASCO 2022. Abstr LBA3. Modi. NEJM. 2022;387:9.</a:t>
            </a:r>
          </a:p>
        </p:txBody>
      </p:sp>
      <p:sp>
        <p:nvSpPr>
          <p:cNvPr id="13" name="TextBox 12">
            <a:extLst>
              <a:ext uri="{FF2B5EF4-FFF2-40B4-BE49-F238E27FC236}">
                <a16:creationId xmlns:a16="http://schemas.microsoft.com/office/drawing/2014/main" id="{81FAF478-2057-6BD2-072C-7599C2E2970B}"/>
              </a:ext>
            </a:extLst>
          </p:cNvPr>
          <p:cNvSpPr txBox="1"/>
          <p:nvPr/>
        </p:nvSpPr>
        <p:spPr bwMode="auto">
          <a:xfrm>
            <a:off x="5734017" y="3506523"/>
            <a:ext cx="166063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T-DXd, any </a:t>
            </a:r>
            <a:r>
              <a:rPr lang="en-US" sz="1600" b="0" dirty="0">
                <a:solidFill>
                  <a:srgbClr val="000000"/>
                </a:solidFill>
                <a:latin typeface="Calibri" panose="020F0502020204030204" pitchFamily="34" charset="0"/>
              </a:rPr>
              <a:t>g</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rade</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T-DXd, </a:t>
            </a:r>
            <a:r>
              <a:rPr lang="en-US" sz="1600" b="0" dirty="0">
                <a:solidFill>
                  <a:srgbClr val="000000"/>
                </a:solidFill>
                <a:latin typeface="Calibri" panose="020F0502020204030204" pitchFamily="34" charset="0"/>
              </a:rPr>
              <a:t>g</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rade ≥3</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CT, any grade</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CT, grade ≥3</a:t>
            </a:r>
          </a:p>
        </p:txBody>
      </p:sp>
      <p:sp>
        <p:nvSpPr>
          <p:cNvPr id="14" name="Rectangle 13">
            <a:extLst>
              <a:ext uri="{FF2B5EF4-FFF2-40B4-BE49-F238E27FC236}">
                <a16:creationId xmlns:a16="http://schemas.microsoft.com/office/drawing/2014/main" id="{613B1EB2-38B8-4572-CBF7-0E1ADC7F5A8A}"/>
              </a:ext>
            </a:extLst>
          </p:cNvPr>
          <p:cNvSpPr/>
          <p:nvPr/>
        </p:nvSpPr>
        <p:spPr bwMode="auto">
          <a:xfrm>
            <a:off x="5628914" y="3603743"/>
            <a:ext cx="134007" cy="13400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Rectangle 14">
            <a:extLst>
              <a:ext uri="{FF2B5EF4-FFF2-40B4-BE49-F238E27FC236}">
                <a16:creationId xmlns:a16="http://schemas.microsoft.com/office/drawing/2014/main" id="{803DF739-1483-E5B4-D5CF-E8DD32878819}"/>
              </a:ext>
            </a:extLst>
          </p:cNvPr>
          <p:cNvSpPr/>
          <p:nvPr/>
        </p:nvSpPr>
        <p:spPr bwMode="auto">
          <a:xfrm>
            <a:off x="5628914" y="4356604"/>
            <a:ext cx="134007" cy="13400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6FB36357-698E-C8C3-CEB5-F501271176BE}"/>
              </a:ext>
            </a:extLst>
          </p:cNvPr>
          <p:cNvSpPr/>
          <p:nvPr/>
        </p:nvSpPr>
        <p:spPr bwMode="auto">
          <a:xfrm>
            <a:off x="5628914" y="3854697"/>
            <a:ext cx="134007" cy="13400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Rectangle 16">
            <a:extLst>
              <a:ext uri="{FF2B5EF4-FFF2-40B4-BE49-F238E27FC236}">
                <a16:creationId xmlns:a16="http://schemas.microsoft.com/office/drawing/2014/main" id="{033E8659-1C95-C8A4-32AC-BB0C0B6C45BE}"/>
              </a:ext>
            </a:extLst>
          </p:cNvPr>
          <p:cNvSpPr/>
          <p:nvPr/>
        </p:nvSpPr>
        <p:spPr bwMode="auto">
          <a:xfrm>
            <a:off x="5628914" y="4105651"/>
            <a:ext cx="134007" cy="134007"/>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9" name="Straight Connector 18">
            <a:extLst>
              <a:ext uri="{FF2B5EF4-FFF2-40B4-BE49-F238E27FC236}">
                <a16:creationId xmlns:a16="http://schemas.microsoft.com/office/drawing/2014/main" id="{F71AAD80-B56E-DA04-D141-F5F2B1BBB78A}"/>
              </a:ext>
            </a:extLst>
          </p:cNvPr>
          <p:cNvCxnSpPr/>
          <p:nvPr/>
        </p:nvCxnSpPr>
        <p:spPr bwMode="auto">
          <a:xfrm>
            <a:off x="2304986" y="5396072"/>
            <a:ext cx="40914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020CEFD-6E60-CA86-766C-E80356C7AA71}"/>
              </a:ext>
            </a:extLst>
          </p:cNvPr>
          <p:cNvCxnSpPr>
            <a:cxnSpLocks/>
          </p:cNvCxnSpPr>
          <p:nvPr/>
        </p:nvCxnSpPr>
        <p:spPr bwMode="auto">
          <a:xfrm>
            <a:off x="2311659" y="53893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D092E6D-4CA7-58AA-929F-ECAFE530FF6D}"/>
              </a:ext>
            </a:extLst>
          </p:cNvPr>
          <p:cNvCxnSpPr>
            <a:cxnSpLocks/>
          </p:cNvCxnSpPr>
          <p:nvPr/>
        </p:nvCxnSpPr>
        <p:spPr bwMode="auto">
          <a:xfrm>
            <a:off x="2821003" y="53893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24DCBD6-10C5-7995-C22A-620C62A6F16D}"/>
              </a:ext>
            </a:extLst>
          </p:cNvPr>
          <p:cNvCxnSpPr>
            <a:cxnSpLocks/>
          </p:cNvCxnSpPr>
          <p:nvPr/>
        </p:nvCxnSpPr>
        <p:spPr bwMode="auto">
          <a:xfrm>
            <a:off x="3330347" y="53893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F63BD6B-A1E0-05DF-9BBC-3A336D4084CC}"/>
              </a:ext>
            </a:extLst>
          </p:cNvPr>
          <p:cNvCxnSpPr>
            <a:cxnSpLocks/>
          </p:cNvCxnSpPr>
          <p:nvPr/>
        </p:nvCxnSpPr>
        <p:spPr bwMode="auto">
          <a:xfrm>
            <a:off x="3839691" y="53893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ADA960B-7976-938F-1779-C9B3CE19DFC7}"/>
              </a:ext>
            </a:extLst>
          </p:cNvPr>
          <p:cNvCxnSpPr>
            <a:cxnSpLocks/>
          </p:cNvCxnSpPr>
          <p:nvPr/>
        </p:nvCxnSpPr>
        <p:spPr bwMode="auto">
          <a:xfrm>
            <a:off x="4349035" y="53893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33E6382-4DB1-1E30-552D-DEC89033808C}"/>
              </a:ext>
            </a:extLst>
          </p:cNvPr>
          <p:cNvCxnSpPr>
            <a:cxnSpLocks/>
          </p:cNvCxnSpPr>
          <p:nvPr/>
        </p:nvCxnSpPr>
        <p:spPr bwMode="auto">
          <a:xfrm>
            <a:off x="4858379" y="53893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38B264E4-6887-F0DD-A675-ED7AF85BFDD2}"/>
              </a:ext>
            </a:extLst>
          </p:cNvPr>
          <p:cNvCxnSpPr>
            <a:cxnSpLocks/>
          </p:cNvCxnSpPr>
          <p:nvPr/>
        </p:nvCxnSpPr>
        <p:spPr bwMode="auto">
          <a:xfrm>
            <a:off x="5367723" y="53893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D2A6BB4-CCD2-1BA0-BF2B-7BA41657C588}"/>
              </a:ext>
            </a:extLst>
          </p:cNvPr>
          <p:cNvCxnSpPr>
            <a:cxnSpLocks/>
          </p:cNvCxnSpPr>
          <p:nvPr/>
        </p:nvCxnSpPr>
        <p:spPr bwMode="auto">
          <a:xfrm>
            <a:off x="5877067" y="538939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C3C7D64-9F02-60F6-6E26-0479FE76A468}"/>
              </a:ext>
            </a:extLst>
          </p:cNvPr>
          <p:cNvCxnSpPr>
            <a:cxnSpLocks/>
          </p:cNvCxnSpPr>
          <p:nvPr/>
        </p:nvCxnSpPr>
        <p:spPr bwMode="auto">
          <a:xfrm>
            <a:off x="6386413" y="5389398"/>
            <a:ext cx="0" cy="64008"/>
          </a:xfrm>
          <a:prstGeom prst="line">
            <a:avLst/>
          </a:prstGeom>
          <a:noFill/>
          <a:ln w="28575" cap="flat" cmpd="sng" algn="ctr">
            <a:solidFill>
              <a:schemeClr val="bg1"/>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23958451-D497-FB2A-D60F-2C343281849F}"/>
              </a:ext>
            </a:extLst>
          </p:cNvPr>
          <p:cNvSpPr txBox="1"/>
          <p:nvPr/>
        </p:nvSpPr>
        <p:spPr bwMode="auto">
          <a:xfrm>
            <a:off x="2318334" y="5703097"/>
            <a:ext cx="40914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Experiencing Drug-Related TEAE (%)</a:t>
            </a:r>
          </a:p>
        </p:txBody>
      </p:sp>
      <p:sp>
        <p:nvSpPr>
          <p:cNvPr id="32" name="TextBox 31">
            <a:extLst>
              <a:ext uri="{FF2B5EF4-FFF2-40B4-BE49-F238E27FC236}">
                <a16:creationId xmlns:a16="http://schemas.microsoft.com/office/drawing/2014/main" id="{BE788A74-1232-EA7F-78B6-3AD930FE4F29}"/>
              </a:ext>
            </a:extLst>
          </p:cNvPr>
          <p:cNvSpPr txBox="1"/>
          <p:nvPr/>
        </p:nvSpPr>
        <p:spPr bwMode="auto">
          <a:xfrm>
            <a:off x="2084729" y="5393848"/>
            <a:ext cx="453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3" name="TextBox 32">
            <a:extLst>
              <a:ext uri="{FF2B5EF4-FFF2-40B4-BE49-F238E27FC236}">
                <a16:creationId xmlns:a16="http://schemas.microsoft.com/office/drawing/2014/main" id="{ABC4220A-4098-942E-B72B-574CB0428399}"/>
              </a:ext>
            </a:extLst>
          </p:cNvPr>
          <p:cNvSpPr txBox="1"/>
          <p:nvPr/>
        </p:nvSpPr>
        <p:spPr bwMode="auto">
          <a:xfrm>
            <a:off x="2593934" y="5393848"/>
            <a:ext cx="453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4" name="TextBox 33">
            <a:extLst>
              <a:ext uri="{FF2B5EF4-FFF2-40B4-BE49-F238E27FC236}">
                <a16:creationId xmlns:a16="http://schemas.microsoft.com/office/drawing/2014/main" id="{177E9C79-0617-1FDE-A97C-F9C2AF8723F4}"/>
              </a:ext>
            </a:extLst>
          </p:cNvPr>
          <p:cNvSpPr txBox="1"/>
          <p:nvPr/>
        </p:nvSpPr>
        <p:spPr bwMode="auto">
          <a:xfrm>
            <a:off x="3103139" y="5393848"/>
            <a:ext cx="453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5" name="TextBox 34">
            <a:extLst>
              <a:ext uri="{FF2B5EF4-FFF2-40B4-BE49-F238E27FC236}">
                <a16:creationId xmlns:a16="http://schemas.microsoft.com/office/drawing/2014/main" id="{5E20A3BC-F890-C8E6-6F06-881179E8D63E}"/>
              </a:ext>
            </a:extLst>
          </p:cNvPr>
          <p:cNvSpPr txBox="1"/>
          <p:nvPr/>
        </p:nvSpPr>
        <p:spPr bwMode="auto">
          <a:xfrm>
            <a:off x="3612344" y="5393848"/>
            <a:ext cx="453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6" name="TextBox 35">
            <a:extLst>
              <a:ext uri="{FF2B5EF4-FFF2-40B4-BE49-F238E27FC236}">
                <a16:creationId xmlns:a16="http://schemas.microsoft.com/office/drawing/2014/main" id="{930323B8-462A-4818-A89B-71821B39D353}"/>
              </a:ext>
            </a:extLst>
          </p:cNvPr>
          <p:cNvSpPr txBox="1"/>
          <p:nvPr/>
        </p:nvSpPr>
        <p:spPr bwMode="auto">
          <a:xfrm>
            <a:off x="4121549" y="5393848"/>
            <a:ext cx="453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7" name="TextBox 36">
            <a:extLst>
              <a:ext uri="{FF2B5EF4-FFF2-40B4-BE49-F238E27FC236}">
                <a16:creationId xmlns:a16="http://schemas.microsoft.com/office/drawing/2014/main" id="{E46F1755-621F-6311-E48A-F01EBECE1BDE}"/>
              </a:ext>
            </a:extLst>
          </p:cNvPr>
          <p:cNvSpPr txBox="1"/>
          <p:nvPr/>
        </p:nvSpPr>
        <p:spPr bwMode="auto">
          <a:xfrm>
            <a:off x="4630754" y="5393848"/>
            <a:ext cx="453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8" name="TextBox 37">
            <a:extLst>
              <a:ext uri="{FF2B5EF4-FFF2-40B4-BE49-F238E27FC236}">
                <a16:creationId xmlns:a16="http://schemas.microsoft.com/office/drawing/2014/main" id="{DC9DB52B-2A58-7513-3913-491D0942624E}"/>
              </a:ext>
            </a:extLst>
          </p:cNvPr>
          <p:cNvSpPr txBox="1"/>
          <p:nvPr/>
        </p:nvSpPr>
        <p:spPr bwMode="auto">
          <a:xfrm>
            <a:off x="5139959" y="5393848"/>
            <a:ext cx="453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9" name="TextBox 38">
            <a:extLst>
              <a:ext uri="{FF2B5EF4-FFF2-40B4-BE49-F238E27FC236}">
                <a16:creationId xmlns:a16="http://schemas.microsoft.com/office/drawing/2014/main" id="{0054ABF0-027E-8CD2-1D87-3740A717567F}"/>
              </a:ext>
            </a:extLst>
          </p:cNvPr>
          <p:cNvSpPr txBox="1"/>
          <p:nvPr/>
        </p:nvSpPr>
        <p:spPr bwMode="auto">
          <a:xfrm>
            <a:off x="5649164" y="5393848"/>
            <a:ext cx="453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0" name="TextBox 39">
            <a:extLst>
              <a:ext uri="{FF2B5EF4-FFF2-40B4-BE49-F238E27FC236}">
                <a16:creationId xmlns:a16="http://schemas.microsoft.com/office/drawing/2014/main" id="{551397CC-4913-DB88-7321-D43015F89653}"/>
              </a:ext>
            </a:extLst>
          </p:cNvPr>
          <p:cNvSpPr txBox="1"/>
          <p:nvPr/>
        </p:nvSpPr>
        <p:spPr bwMode="auto">
          <a:xfrm>
            <a:off x="6158371" y="5393848"/>
            <a:ext cx="453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1" name="TextBox 40">
            <a:extLst>
              <a:ext uri="{FF2B5EF4-FFF2-40B4-BE49-F238E27FC236}">
                <a16:creationId xmlns:a16="http://schemas.microsoft.com/office/drawing/2014/main" id="{289FDD44-9FEA-24C0-CD78-66A9E78D2BD3}"/>
              </a:ext>
            </a:extLst>
          </p:cNvPr>
          <p:cNvSpPr txBox="1"/>
          <p:nvPr/>
        </p:nvSpPr>
        <p:spPr bwMode="auto">
          <a:xfrm>
            <a:off x="226033" y="1518406"/>
            <a:ext cx="2052707" cy="3936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45000"/>
              </a:lnSpc>
              <a:spcBef>
                <a:spcPct val="50000"/>
              </a:spcBef>
              <a:spcAft>
                <a:spcPct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Nausea</a:t>
            </a:r>
            <a:b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Fatigue</a:t>
            </a:r>
            <a:b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Alopecia</a:t>
            </a:r>
            <a:b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Vomiting</a:t>
            </a:r>
            <a:b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Neutropenia</a:t>
            </a:r>
            <a:b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Anemia</a:t>
            </a:r>
            <a:b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Decreased appetite</a:t>
            </a:r>
            <a:b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Thrombocytopenia</a:t>
            </a:r>
            <a:b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Transaminases increased</a:t>
            </a:r>
            <a:b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Leukopenia</a:t>
            </a:r>
            <a:b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Diarrhea</a:t>
            </a:r>
            <a:b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Constipation</a:t>
            </a:r>
          </a:p>
        </p:txBody>
      </p:sp>
      <p:grpSp>
        <p:nvGrpSpPr>
          <p:cNvPr id="162" name="Group 161">
            <a:extLst>
              <a:ext uri="{FF2B5EF4-FFF2-40B4-BE49-F238E27FC236}">
                <a16:creationId xmlns:a16="http://schemas.microsoft.com/office/drawing/2014/main" id="{310AD44F-3F9F-9A36-0AA3-989DEC9465B5}"/>
              </a:ext>
            </a:extLst>
          </p:cNvPr>
          <p:cNvGrpSpPr/>
          <p:nvPr/>
        </p:nvGrpSpPr>
        <p:grpSpPr>
          <a:xfrm>
            <a:off x="2526631" y="1606500"/>
            <a:ext cx="3068759" cy="3698967"/>
            <a:chOff x="2526631" y="1771390"/>
            <a:chExt cx="3068759" cy="3698967"/>
          </a:xfrm>
        </p:grpSpPr>
        <p:grpSp>
          <p:nvGrpSpPr>
            <p:cNvPr id="92" name="Group 91">
              <a:extLst>
                <a:ext uri="{FF2B5EF4-FFF2-40B4-BE49-F238E27FC236}">
                  <a16:creationId xmlns:a16="http://schemas.microsoft.com/office/drawing/2014/main" id="{DB462519-D592-C448-B6C2-480A1960802E}"/>
                </a:ext>
              </a:extLst>
            </p:cNvPr>
            <p:cNvGrpSpPr/>
            <p:nvPr/>
          </p:nvGrpSpPr>
          <p:grpSpPr>
            <a:xfrm>
              <a:off x="3765176" y="4870430"/>
              <a:ext cx="1001289" cy="290020"/>
              <a:chOff x="4382797" y="1939832"/>
              <a:chExt cx="1001289" cy="290020"/>
            </a:xfrm>
          </p:grpSpPr>
          <p:sp>
            <p:nvSpPr>
              <p:cNvPr id="94" name="Rectangle 93">
                <a:extLst>
                  <a:ext uri="{FF2B5EF4-FFF2-40B4-BE49-F238E27FC236}">
                    <a16:creationId xmlns:a16="http://schemas.microsoft.com/office/drawing/2014/main" id="{ED2C7518-6A39-F003-936B-D82A78F38849}"/>
                  </a:ext>
                </a:extLst>
              </p:cNvPr>
              <p:cNvSpPr/>
              <p:nvPr/>
            </p:nvSpPr>
            <p:spPr bwMode="auto">
              <a:xfrm>
                <a:off x="4382797" y="1939832"/>
                <a:ext cx="938210" cy="29002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 name="Rectangle 94">
                <a:extLst>
                  <a:ext uri="{FF2B5EF4-FFF2-40B4-BE49-F238E27FC236}">
                    <a16:creationId xmlns:a16="http://schemas.microsoft.com/office/drawing/2014/main" id="{6C56AE18-A447-1BA3-A0A0-5F95C55D47B9}"/>
                  </a:ext>
                </a:extLst>
              </p:cNvPr>
              <p:cNvSpPr/>
              <p:nvPr/>
            </p:nvSpPr>
            <p:spPr bwMode="auto">
              <a:xfrm>
                <a:off x="4907942" y="1939832"/>
                <a:ext cx="192506" cy="2900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 name="Rectangle 92">
                <a:extLst>
                  <a:ext uri="{FF2B5EF4-FFF2-40B4-BE49-F238E27FC236}">
                    <a16:creationId xmlns:a16="http://schemas.microsoft.com/office/drawing/2014/main" id="{01377354-0829-4E84-9F08-9EBCA90F1227}"/>
                  </a:ext>
                </a:extLst>
              </p:cNvPr>
              <p:cNvSpPr/>
              <p:nvPr/>
            </p:nvSpPr>
            <p:spPr bwMode="auto">
              <a:xfrm>
                <a:off x="4928955" y="1939832"/>
                <a:ext cx="292750" cy="2900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 name="Rectangle 95">
                <a:extLst>
                  <a:ext uri="{FF2B5EF4-FFF2-40B4-BE49-F238E27FC236}">
                    <a16:creationId xmlns:a16="http://schemas.microsoft.com/office/drawing/2014/main" id="{9649D946-9989-066A-518D-E102964ED013}"/>
                  </a:ext>
                </a:extLst>
              </p:cNvPr>
              <p:cNvSpPr/>
              <p:nvPr/>
            </p:nvSpPr>
            <p:spPr bwMode="auto">
              <a:xfrm>
                <a:off x="4986881" y="1939832"/>
                <a:ext cx="397205" cy="29002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87" name="Group 86">
              <a:extLst>
                <a:ext uri="{FF2B5EF4-FFF2-40B4-BE49-F238E27FC236}">
                  <a16:creationId xmlns:a16="http://schemas.microsoft.com/office/drawing/2014/main" id="{58A03654-D547-BCA7-5301-C81CDC2FBFB3}"/>
                </a:ext>
              </a:extLst>
            </p:cNvPr>
            <p:cNvGrpSpPr/>
            <p:nvPr/>
          </p:nvGrpSpPr>
          <p:grpSpPr>
            <a:xfrm>
              <a:off x="3740351" y="4560526"/>
              <a:ext cx="1354396" cy="290020"/>
              <a:chOff x="4357972" y="1939832"/>
              <a:chExt cx="1354396" cy="290020"/>
            </a:xfrm>
          </p:grpSpPr>
          <p:sp>
            <p:nvSpPr>
              <p:cNvPr id="88" name="Rectangle 87">
                <a:extLst>
                  <a:ext uri="{FF2B5EF4-FFF2-40B4-BE49-F238E27FC236}">
                    <a16:creationId xmlns:a16="http://schemas.microsoft.com/office/drawing/2014/main" id="{97FA5EEB-788D-33BD-AA92-180CFD2A6EE8}"/>
                  </a:ext>
                </a:extLst>
              </p:cNvPr>
              <p:cNvSpPr/>
              <p:nvPr/>
            </p:nvSpPr>
            <p:spPr bwMode="auto">
              <a:xfrm>
                <a:off x="4924817" y="1939832"/>
                <a:ext cx="520316" cy="2900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Rectangle 88">
                <a:extLst>
                  <a:ext uri="{FF2B5EF4-FFF2-40B4-BE49-F238E27FC236}">
                    <a16:creationId xmlns:a16="http://schemas.microsoft.com/office/drawing/2014/main" id="{F02FD3FD-BB77-D292-1927-C1DAC9B84CE2}"/>
                  </a:ext>
                </a:extLst>
              </p:cNvPr>
              <p:cNvSpPr/>
              <p:nvPr/>
            </p:nvSpPr>
            <p:spPr bwMode="auto">
              <a:xfrm>
                <a:off x="4357972" y="1939832"/>
                <a:ext cx="561692" cy="29002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Rectangle 89">
                <a:extLst>
                  <a:ext uri="{FF2B5EF4-FFF2-40B4-BE49-F238E27FC236}">
                    <a16:creationId xmlns:a16="http://schemas.microsoft.com/office/drawing/2014/main" id="{7807AEB0-0B07-382E-287C-BC0AD24C0ED4}"/>
                  </a:ext>
                </a:extLst>
              </p:cNvPr>
              <p:cNvSpPr/>
              <p:nvPr/>
            </p:nvSpPr>
            <p:spPr bwMode="auto">
              <a:xfrm>
                <a:off x="4780002" y="1939832"/>
                <a:ext cx="150805" cy="2900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Rectangle 90">
                <a:extLst>
                  <a:ext uri="{FF2B5EF4-FFF2-40B4-BE49-F238E27FC236}">
                    <a16:creationId xmlns:a16="http://schemas.microsoft.com/office/drawing/2014/main" id="{D87ADA92-978E-BA9E-E33A-CCB0A90A3DC6}"/>
                  </a:ext>
                </a:extLst>
              </p:cNvPr>
              <p:cNvSpPr/>
              <p:nvPr/>
            </p:nvSpPr>
            <p:spPr bwMode="auto">
              <a:xfrm>
                <a:off x="5400636" y="1939832"/>
                <a:ext cx="311732" cy="29002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82" name="Group 81">
              <a:extLst>
                <a:ext uri="{FF2B5EF4-FFF2-40B4-BE49-F238E27FC236}">
                  <a16:creationId xmlns:a16="http://schemas.microsoft.com/office/drawing/2014/main" id="{80403F60-4AA1-FA84-C4B0-C73D66BDE249}"/>
                </a:ext>
              </a:extLst>
            </p:cNvPr>
            <p:cNvGrpSpPr/>
            <p:nvPr/>
          </p:nvGrpSpPr>
          <p:grpSpPr>
            <a:xfrm>
              <a:off x="3715526" y="4250622"/>
              <a:ext cx="1175065" cy="290020"/>
              <a:chOff x="4333147" y="1939832"/>
              <a:chExt cx="1175065" cy="290020"/>
            </a:xfrm>
          </p:grpSpPr>
          <p:sp>
            <p:nvSpPr>
              <p:cNvPr id="84" name="Rectangle 83">
                <a:extLst>
                  <a:ext uri="{FF2B5EF4-FFF2-40B4-BE49-F238E27FC236}">
                    <a16:creationId xmlns:a16="http://schemas.microsoft.com/office/drawing/2014/main" id="{DBD55C21-28ED-504A-6F11-4A59A28E96FE}"/>
                  </a:ext>
                </a:extLst>
              </p:cNvPr>
              <p:cNvSpPr/>
              <p:nvPr/>
            </p:nvSpPr>
            <p:spPr bwMode="auto">
              <a:xfrm>
                <a:off x="4333147" y="1939832"/>
                <a:ext cx="557554" cy="29002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Rectangle 84">
                <a:extLst>
                  <a:ext uri="{FF2B5EF4-FFF2-40B4-BE49-F238E27FC236}">
                    <a16:creationId xmlns:a16="http://schemas.microsoft.com/office/drawing/2014/main" id="{0B33EF8A-4A6A-3780-6F87-04665A2EE901}"/>
                  </a:ext>
                </a:extLst>
              </p:cNvPr>
              <p:cNvSpPr/>
              <p:nvPr/>
            </p:nvSpPr>
            <p:spPr bwMode="auto">
              <a:xfrm>
                <a:off x="4858615" y="1939832"/>
                <a:ext cx="146667" cy="2900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Rectangle 82">
                <a:extLst>
                  <a:ext uri="{FF2B5EF4-FFF2-40B4-BE49-F238E27FC236}">
                    <a16:creationId xmlns:a16="http://schemas.microsoft.com/office/drawing/2014/main" id="{BADE5613-CFF8-4D6D-B8E0-7C4049421A6E}"/>
                  </a:ext>
                </a:extLst>
              </p:cNvPr>
              <p:cNvSpPr/>
              <p:nvPr/>
            </p:nvSpPr>
            <p:spPr bwMode="auto">
              <a:xfrm>
                <a:off x="4928955" y="1939832"/>
                <a:ext cx="292750" cy="2900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Rectangle 85">
                <a:extLst>
                  <a:ext uri="{FF2B5EF4-FFF2-40B4-BE49-F238E27FC236}">
                    <a16:creationId xmlns:a16="http://schemas.microsoft.com/office/drawing/2014/main" id="{74FA41BF-7A85-5ACD-91AE-6991F1139F8B}"/>
                  </a:ext>
                </a:extLst>
              </p:cNvPr>
              <p:cNvSpPr/>
              <p:nvPr/>
            </p:nvSpPr>
            <p:spPr bwMode="auto">
              <a:xfrm>
                <a:off x="5131695" y="1939832"/>
                <a:ext cx="376517" cy="29002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7" name="Group 76">
              <a:extLst>
                <a:ext uri="{FF2B5EF4-FFF2-40B4-BE49-F238E27FC236}">
                  <a16:creationId xmlns:a16="http://schemas.microsoft.com/office/drawing/2014/main" id="{F329E9DE-4BA3-38A7-6785-4861A658EC4A}"/>
                </a:ext>
              </a:extLst>
            </p:cNvPr>
            <p:cNvGrpSpPr/>
            <p:nvPr/>
          </p:nvGrpSpPr>
          <p:grpSpPr>
            <a:xfrm>
              <a:off x="3711388" y="3940718"/>
              <a:ext cx="839923" cy="290020"/>
              <a:chOff x="4329009" y="1939832"/>
              <a:chExt cx="839923" cy="290020"/>
            </a:xfrm>
          </p:grpSpPr>
          <p:sp>
            <p:nvSpPr>
              <p:cNvPr id="79" name="Rectangle 78">
                <a:extLst>
                  <a:ext uri="{FF2B5EF4-FFF2-40B4-BE49-F238E27FC236}">
                    <a16:creationId xmlns:a16="http://schemas.microsoft.com/office/drawing/2014/main" id="{17A7F3A7-8298-CD16-CC68-3CDE47A16AC2}"/>
                  </a:ext>
                </a:extLst>
              </p:cNvPr>
              <p:cNvSpPr/>
              <p:nvPr/>
            </p:nvSpPr>
            <p:spPr bwMode="auto">
              <a:xfrm>
                <a:off x="4329009" y="1939832"/>
                <a:ext cx="545141" cy="29002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Rectangle 79">
                <a:extLst>
                  <a:ext uri="{FF2B5EF4-FFF2-40B4-BE49-F238E27FC236}">
                    <a16:creationId xmlns:a16="http://schemas.microsoft.com/office/drawing/2014/main" id="{E0067256-910B-9F0E-F8B4-627A2EB13F1D}"/>
                  </a:ext>
                </a:extLst>
              </p:cNvPr>
              <p:cNvSpPr/>
              <p:nvPr/>
            </p:nvSpPr>
            <p:spPr bwMode="auto">
              <a:xfrm>
                <a:off x="4808640" y="1939832"/>
                <a:ext cx="192506" cy="2900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 name="Rectangle 77">
                <a:extLst>
                  <a:ext uri="{FF2B5EF4-FFF2-40B4-BE49-F238E27FC236}">
                    <a16:creationId xmlns:a16="http://schemas.microsoft.com/office/drawing/2014/main" id="{38F55037-44E8-D63B-004F-2164A42D49A2}"/>
                  </a:ext>
                </a:extLst>
              </p:cNvPr>
              <p:cNvSpPr/>
              <p:nvPr/>
            </p:nvSpPr>
            <p:spPr bwMode="auto">
              <a:xfrm>
                <a:off x="4928955" y="1939832"/>
                <a:ext cx="157228" cy="2900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Rectangle 80">
                <a:extLst>
                  <a:ext uri="{FF2B5EF4-FFF2-40B4-BE49-F238E27FC236}">
                    <a16:creationId xmlns:a16="http://schemas.microsoft.com/office/drawing/2014/main" id="{99EFB8E0-6155-31F4-8DCF-11CBD648055E}"/>
                  </a:ext>
                </a:extLst>
              </p:cNvPr>
              <p:cNvSpPr/>
              <p:nvPr/>
            </p:nvSpPr>
            <p:spPr bwMode="auto">
              <a:xfrm>
                <a:off x="4957917" y="1939832"/>
                <a:ext cx="211015" cy="29002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2" name="Group 71">
              <a:extLst>
                <a:ext uri="{FF2B5EF4-FFF2-40B4-BE49-F238E27FC236}">
                  <a16:creationId xmlns:a16="http://schemas.microsoft.com/office/drawing/2014/main" id="{6ED1D84A-4C36-F4AD-E5AF-356728AB4F9A}"/>
                </a:ext>
              </a:extLst>
            </p:cNvPr>
            <p:cNvGrpSpPr/>
            <p:nvPr/>
          </p:nvGrpSpPr>
          <p:grpSpPr>
            <a:xfrm>
              <a:off x="3587262" y="3630814"/>
              <a:ext cx="1129551" cy="290020"/>
              <a:chOff x="4204883" y="1939832"/>
              <a:chExt cx="1129551" cy="290020"/>
            </a:xfrm>
          </p:grpSpPr>
          <p:sp>
            <p:nvSpPr>
              <p:cNvPr id="74" name="Rectangle 73">
                <a:extLst>
                  <a:ext uri="{FF2B5EF4-FFF2-40B4-BE49-F238E27FC236}">
                    <a16:creationId xmlns:a16="http://schemas.microsoft.com/office/drawing/2014/main" id="{41D42C27-317E-1716-2926-0A67BD64FE1F}"/>
                  </a:ext>
                </a:extLst>
              </p:cNvPr>
              <p:cNvSpPr/>
              <p:nvPr/>
            </p:nvSpPr>
            <p:spPr bwMode="auto">
              <a:xfrm>
                <a:off x="4204883" y="1939832"/>
                <a:ext cx="698230" cy="29002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Rectangle 74">
                <a:extLst>
                  <a:ext uri="{FF2B5EF4-FFF2-40B4-BE49-F238E27FC236}">
                    <a16:creationId xmlns:a16="http://schemas.microsoft.com/office/drawing/2014/main" id="{E5374113-04BA-1030-FD48-F5032830B694}"/>
                  </a:ext>
                </a:extLst>
              </p:cNvPr>
              <p:cNvSpPr/>
              <p:nvPr/>
            </p:nvSpPr>
            <p:spPr bwMode="auto">
              <a:xfrm>
                <a:off x="4878978" y="1939832"/>
                <a:ext cx="192506" cy="2900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Rectangle 72">
                <a:extLst>
                  <a:ext uri="{FF2B5EF4-FFF2-40B4-BE49-F238E27FC236}">
                    <a16:creationId xmlns:a16="http://schemas.microsoft.com/office/drawing/2014/main" id="{1116DDAF-823F-0C59-7160-2D4C76758FAF}"/>
                  </a:ext>
                </a:extLst>
              </p:cNvPr>
              <p:cNvSpPr/>
              <p:nvPr/>
            </p:nvSpPr>
            <p:spPr bwMode="auto">
              <a:xfrm>
                <a:off x="4928955" y="1939832"/>
                <a:ext cx="292750" cy="2900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Rectangle 75">
                <a:extLst>
                  <a:ext uri="{FF2B5EF4-FFF2-40B4-BE49-F238E27FC236}">
                    <a16:creationId xmlns:a16="http://schemas.microsoft.com/office/drawing/2014/main" id="{F59DC420-B742-1E0B-4F5D-F19C7EE063EA}"/>
                  </a:ext>
                </a:extLst>
              </p:cNvPr>
              <p:cNvSpPr/>
              <p:nvPr/>
            </p:nvSpPr>
            <p:spPr bwMode="auto">
              <a:xfrm>
                <a:off x="4957917" y="1939832"/>
                <a:ext cx="376517" cy="29002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67" name="Group 66">
              <a:extLst>
                <a:ext uri="{FF2B5EF4-FFF2-40B4-BE49-F238E27FC236}">
                  <a16:creationId xmlns:a16="http://schemas.microsoft.com/office/drawing/2014/main" id="{971F1A7C-DA51-2CC1-BB7E-D8315B918D8A}"/>
                </a:ext>
              </a:extLst>
            </p:cNvPr>
            <p:cNvGrpSpPr/>
            <p:nvPr/>
          </p:nvGrpSpPr>
          <p:grpSpPr>
            <a:xfrm>
              <a:off x="3487960" y="3320910"/>
              <a:ext cx="1399909" cy="290020"/>
              <a:chOff x="4006280" y="1939832"/>
              <a:chExt cx="1399909" cy="290020"/>
            </a:xfrm>
          </p:grpSpPr>
          <p:sp>
            <p:nvSpPr>
              <p:cNvPr id="68" name="Rectangle 67">
                <a:extLst>
                  <a:ext uri="{FF2B5EF4-FFF2-40B4-BE49-F238E27FC236}">
                    <a16:creationId xmlns:a16="http://schemas.microsoft.com/office/drawing/2014/main" id="{4ED73FDA-87E7-A41C-6A7D-53507EEBEEE6}"/>
                  </a:ext>
                </a:extLst>
              </p:cNvPr>
              <p:cNvSpPr/>
              <p:nvPr/>
            </p:nvSpPr>
            <p:spPr bwMode="auto">
              <a:xfrm>
                <a:off x="4825516" y="1939832"/>
                <a:ext cx="396189" cy="2900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Rectangle 68">
                <a:extLst>
                  <a:ext uri="{FF2B5EF4-FFF2-40B4-BE49-F238E27FC236}">
                    <a16:creationId xmlns:a16="http://schemas.microsoft.com/office/drawing/2014/main" id="{C4363821-01D7-DB68-69CD-873352665358}"/>
                  </a:ext>
                </a:extLst>
              </p:cNvPr>
              <p:cNvSpPr/>
              <p:nvPr/>
            </p:nvSpPr>
            <p:spPr bwMode="auto">
              <a:xfrm>
                <a:off x="4006280" y="1939832"/>
                <a:ext cx="640305" cy="29002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16E9A054-0BBE-A0AD-60D9-EB8D9B7F0045}"/>
                  </a:ext>
                </a:extLst>
              </p:cNvPr>
              <p:cNvSpPr/>
              <p:nvPr/>
            </p:nvSpPr>
            <p:spPr bwMode="auto">
              <a:xfrm>
                <a:off x="4631051" y="1939832"/>
                <a:ext cx="204592" cy="2900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13BB2FCF-D43B-2C07-1064-3675B723B120}"/>
                  </a:ext>
                </a:extLst>
              </p:cNvPr>
              <p:cNvSpPr/>
              <p:nvPr/>
            </p:nvSpPr>
            <p:spPr bwMode="auto">
              <a:xfrm>
                <a:off x="4953781" y="1939832"/>
                <a:ext cx="452408" cy="29002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62" name="Group 61">
              <a:extLst>
                <a:ext uri="{FF2B5EF4-FFF2-40B4-BE49-F238E27FC236}">
                  <a16:creationId xmlns:a16="http://schemas.microsoft.com/office/drawing/2014/main" id="{D1B7C894-95B6-37C2-47A9-C8F27E004EC0}"/>
                </a:ext>
              </a:extLst>
            </p:cNvPr>
            <p:cNvGrpSpPr/>
            <p:nvPr/>
          </p:nvGrpSpPr>
          <p:grpSpPr>
            <a:xfrm>
              <a:off x="3486544" y="3011006"/>
              <a:ext cx="2108846" cy="290020"/>
              <a:chOff x="3144252" y="1939832"/>
              <a:chExt cx="2108846" cy="290020"/>
            </a:xfrm>
          </p:grpSpPr>
          <p:sp>
            <p:nvSpPr>
              <p:cNvPr id="66" name="Rectangle 65">
                <a:extLst>
                  <a:ext uri="{FF2B5EF4-FFF2-40B4-BE49-F238E27FC236}">
                    <a16:creationId xmlns:a16="http://schemas.microsoft.com/office/drawing/2014/main" id="{8DB57179-6B03-0AE3-B7C3-63F4DE202ED0}"/>
                  </a:ext>
                </a:extLst>
              </p:cNvPr>
              <p:cNvSpPr/>
              <p:nvPr/>
            </p:nvSpPr>
            <p:spPr bwMode="auto">
              <a:xfrm>
                <a:off x="4597949" y="1939832"/>
                <a:ext cx="655149" cy="29002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CC690B06-C477-770E-8537-742013C19CB9}"/>
                  </a:ext>
                </a:extLst>
              </p:cNvPr>
              <p:cNvSpPr/>
              <p:nvPr/>
            </p:nvSpPr>
            <p:spPr bwMode="auto">
              <a:xfrm>
                <a:off x="3911116" y="1939832"/>
                <a:ext cx="1083023" cy="2900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Rectangle 63">
                <a:extLst>
                  <a:ext uri="{FF2B5EF4-FFF2-40B4-BE49-F238E27FC236}">
                    <a16:creationId xmlns:a16="http://schemas.microsoft.com/office/drawing/2014/main" id="{0CF142CB-3500-508B-0299-7E89AE60867A}"/>
                  </a:ext>
                </a:extLst>
              </p:cNvPr>
              <p:cNvSpPr/>
              <p:nvPr/>
            </p:nvSpPr>
            <p:spPr bwMode="auto">
              <a:xfrm>
                <a:off x="3144252" y="1939832"/>
                <a:ext cx="551711" cy="29002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Rectangle 64">
                <a:extLst>
                  <a:ext uri="{FF2B5EF4-FFF2-40B4-BE49-F238E27FC236}">
                    <a16:creationId xmlns:a16="http://schemas.microsoft.com/office/drawing/2014/main" id="{4A13621B-B05B-5D33-0C86-352374B07D1B}"/>
                  </a:ext>
                </a:extLst>
              </p:cNvPr>
              <p:cNvSpPr/>
              <p:nvPr/>
            </p:nvSpPr>
            <p:spPr bwMode="auto">
              <a:xfrm>
                <a:off x="3621487" y="1939832"/>
                <a:ext cx="347555" cy="2900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7" name="Group 56">
              <a:extLst>
                <a:ext uri="{FF2B5EF4-FFF2-40B4-BE49-F238E27FC236}">
                  <a16:creationId xmlns:a16="http://schemas.microsoft.com/office/drawing/2014/main" id="{76E8152F-83F8-3AD3-244E-48A2C5D31226}"/>
                </a:ext>
              </a:extLst>
            </p:cNvPr>
            <p:cNvGrpSpPr/>
            <p:nvPr/>
          </p:nvGrpSpPr>
          <p:grpSpPr>
            <a:xfrm>
              <a:off x="3463135" y="2701102"/>
              <a:ext cx="1104727" cy="290020"/>
              <a:chOff x="4080756" y="1939832"/>
              <a:chExt cx="1104727" cy="290020"/>
            </a:xfrm>
          </p:grpSpPr>
          <p:sp>
            <p:nvSpPr>
              <p:cNvPr id="60" name="Rectangle 59">
                <a:extLst>
                  <a:ext uri="{FF2B5EF4-FFF2-40B4-BE49-F238E27FC236}">
                    <a16:creationId xmlns:a16="http://schemas.microsoft.com/office/drawing/2014/main" id="{725F06FA-1341-35F8-D9FC-9CF85D71CC8C}"/>
                  </a:ext>
                </a:extLst>
              </p:cNvPr>
              <p:cNvSpPr/>
              <p:nvPr/>
            </p:nvSpPr>
            <p:spPr bwMode="auto">
              <a:xfrm>
                <a:off x="4771402" y="1939832"/>
                <a:ext cx="192506" cy="2900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BF876984-B6FA-88C1-CCAF-9738353F64BB}"/>
                  </a:ext>
                </a:extLst>
              </p:cNvPr>
              <p:cNvSpPr/>
              <p:nvPr/>
            </p:nvSpPr>
            <p:spPr bwMode="auto">
              <a:xfrm>
                <a:off x="4930625" y="1939832"/>
                <a:ext cx="254858" cy="29002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27F5FE6C-A533-BEA0-3258-9A689242658E}"/>
                  </a:ext>
                </a:extLst>
              </p:cNvPr>
              <p:cNvSpPr/>
              <p:nvPr/>
            </p:nvSpPr>
            <p:spPr bwMode="auto">
              <a:xfrm>
                <a:off x="4080756" y="1939832"/>
                <a:ext cx="826495" cy="29002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2" name="Group 51">
              <a:extLst>
                <a:ext uri="{FF2B5EF4-FFF2-40B4-BE49-F238E27FC236}">
                  <a16:creationId xmlns:a16="http://schemas.microsoft.com/office/drawing/2014/main" id="{53F0C52E-3653-11E0-8F7D-68F1E6187FA4}"/>
                </a:ext>
              </a:extLst>
            </p:cNvPr>
            <p:cNvGrpSpPr/>
            <p:nvPr/>
          </p:nvGrpSpPr>
          <p:grpSpPr>
            <a:xfrm>
              <a:off x="3363833" y="2391198"/>
              <a:ext cx="1780565" cy="290020"/>
              <a:chOff x="3981454" y="1939832"/>
              <a:chExt cx="1780565" cy="290020"/>
            </a:xfrm>
          </p:grpSpPr>
          <p:sp>
            <p:nvSpPr>
              <p:cNvPr id="56" name="Rectangle 55">
                <a:extLst>
                  <a:ext uri="{FF2B5EF4-FFF2-40B4-BE49-F238E27FC236}">
                    <a16:creationId xmlns:a16="http://schemas.microsoft.com/office/drawing/2014/main" id="{E10EF018-947B-B412-61E9-5C11A7EEE784}"/>
                  </a:ext>
                </a:extLst>
              </p:cNvPr>
              <p:cNvSpPr/>
              <p:nvPr/>
            </p:nvSpPr>
            <p:spPr bwMode="auto">
              <a:xfrm>
                <a:off x="4839599" y="1939832"/>
                <a:ext cx="922420" cy="29002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FBCFD0FB-8E6B-ADCE-D077-C54773AE537C}"/>
                  </a:ext>
                </a:extLst>
              </p:cNvPr>
              <p:cNvSpPr/>
              <p:nvPr/>
            </p:nvSpPr>
            <p:spPr bwMode="auto">
              <a:xfrm>
                <a:off x="3981454" y="1939832"/>
                <a:ext cx="947501" cy="29002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6" name="Group 45">
              <a:extLst>
                <a:ext uri="{FF2B5EF4-FFF2-40B4-BE49-F238E27FC236}">
                  <a16:creationId xmlns:a16="http://schemas.microsoft.com/office/drawing/2014/main" id="{8476E6D6-3FD9-3B75-D913-BDF1559BE3A5}"/>
                </a:ext>
              </a:extLst>
            </p:cNvPr>
            <p:cNvGrpSpPr/>
            <p:nvPr/>
          </p:nvGrpSpPr>
          <p:grpSpPr>
            <a:xfrm>
              <a:off x="3144252" y="2081294"/>
              <a:ext cx="2261937" cy="290020"/>
              <a:chOff x="3144252" y="1939832"/>
              <a:chExt cx="2261937" cy="290020"/>
            </a:xfrm>
          </p:grpSpPr>
          <p:sp>
            <p:nvSpPr>
              <p:cNvPr id="44" name="Rectangle 43">
                <a:extLst>
                  <a:ext uri="{FF2B5EF4-FFF2-40B4-BE49-F238E27FC236}">
                    <a16:creationId xmlns:a16="http://schemas.microsoft.com/office/drawing/2014/main" id="{BAAEA5BD-CDFD-AD1F-2BDC-3C9EF96B7391}"/>
                  </a:ext>
                </a:extLst>
              </p:cNvPr>
              <p:cNvSpPr/>
              <p:nvPr/>
            </p:nvSpPr>
            <p:spPr bwMode="auto">
              <a:xfrm>
                <a:off x="4331368" y="1939832"/>
                <a:ext cx="890337" cy="2900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8913B46E-36FE-FEB7-48F6-7324B6FB9DBE}"/>
                  </a:ext>
                </a:extLst>
              </p:cNvPr>
              <p:cNvSpPr/>
              <p:nvPr/>
            </p:nvSpPr>
            <p:spPr bwMode="auto">
              <a:xfrm>
                <a:off x="3144252" y="1939832"/>
                <a:ext cx="1163053" cy="29002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82859C03-7F40-C2BD-2A0D-6FA427030880}"/>
                  </a:ext>
                </a:extLst>
              </p:cNvPr>
              <p:cNvSpPr/>
              <p:nvPr/>
            </p:nvSpPr>
            <p:spPr bwMode="auto">
              <a:xfrm>
                <a:off x="4154906" y="1939832"/>
                <a:ext cx="192506" cy="2900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C92692BC-631B-AAB6-CEAF-0A87D364EDEC}"/>
                  </a:ext>
                </a:extLst>
              </p:cNvPr>
              <p:cNvSpPr/>
              <p:nvPr/>
            </p:nvSpPr>
            <p:spPr bwMode="auto">
              <a:xfrm>
                <a:off x="4483769" y="1939832"/>
                <a:ext cx="922420" cy="29002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7" name="Group 46">
              <a:extLst>
                <a:ext uri="{FF2B5EF4-FFF2-40B4-BE49-F238E27FC236}">
                  <a16:creationId xmlns:a16="http://schemas.microsoft.com/office/drawing/2014/main" id="{89C1476E-DC4F-13F1-3EAA-294A2075C9B0}"/>
                </a:ext>
              </a:extLst>
            </p:cNvPr>
            <p:cNvGrpSpPr/>
            <p:nvPr/>
          </p:nvGrpSpPr>
          <p:grpSpPr>
            <a:xfrm>
              <a:off x="2526631" y="1771390"/>
              <a:ext cx="2430380" cy="290020"/>
              <a:chOff x="3152273" y="1939832"/>
              <a:chExt cx="2430380" cy="290020"/>
            </a:xfrm>
          </p:grpSpPr>
          <p:sp>
            <p:nvSpPr>
              <p:cNvPr id="50" name="Rectangle 49">
                <a:extLst>
                  <a:ext uri="{FF2B5EF4-FFF2-40B4-BE49-F238E27FC236}">
                    <a16:creationId xmlns:a16="http://schemas.microsoft.com/office/drawing/2014/main" id="{3DCA8372-E2C7-8F92-9F13-18CE80A8944F}"/>
                  </a:ext>
                </a:extLst>
              </p:cNvPr>
              <p:cNvSpPr/>
              <p:nvPr/>
            </p:nvSpPr>
            <p:spPr bwMode="auto">
              <a:xfrm>
                <a:off x="4796590" y="1939832"/>
                <a:ext cx="192506" cy="2900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CFDF91F0-8F65-8E7D-A5D6-5172C3D01653}"/>
                  </a:ext>
                </a:extLst>
              </p:cNvPr>
              <p:cNvSpPr/>
              <p:nvPr/>
            </p:nvSpPr>
            <p:spPr bwMode="auto">
              <a:xfrm>
                <a:off x="3152273" y="1939832"/>
                <a:ext cx="1700463" cy="29002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93A128EF-C106-D7D3-C62D-0EF30066CA66}"/>
                  </a:ext>
                </a:extLst>
              </p:cNvPr>
              <p:cNvSpPr/>
              <p:nvPr/>
            </p:nvSpPr>
            <p:spPr bwMode="auto">
              <a:xfrm>
                <a:off x="4981074" y="1939832"/>
                <a:ext cx="601579" cy="29002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7" name="Group 96">
              <a:extLst>
                <a:ext uri="{FF2B5EF4-FFF2-40B4-BE49-F238E27FC236}">
                  <a16:creationId xmlns:a16="http://schemas.microsoft.com/office/drawing/2014/main" id="{4D76290D-7DD9-BB21-430D-E5D846DA0314}"/>
                </a:ext>
              </a:extLst>
            </p:cNvPr>
            <p:cNvGrpSpPr/>
            <p:nvPr/>
          </p:nvGrpSpPr>
          <p:grpSpPr>
            <a:xfrm>
              <a:off x="3785864" y="5180337"/>
              <a:ext cx="856475" cy="290020"/>
              <a:chOff x="4403485" y="1939832"/>
              <a:chExt cx="856475" cy="290020"/>
            </a:xfrm>
          </p:grpSpPr>
          <p:sp>
            <p:nvSpPr>
              <p:cNvPr id="99" name="Rectangle 98">
                <a:extLst>
                  <a:ext uri="{FF2B5EF4-FFF2-40B4-BE49-F238E27FC236}">
                    <a16:creationId xmlns:a16="http://schemas.microsoft.com/office/drawing/2014/main" id="{78B509B7-F37D-4009-A21D-4CE00B0AA220}"/>
                  </a:ext>
                </a:extLst>
              </p:cNvPr>
              <p:cNvSpPr/>
              <p:nvPr/>
            </p:nvSpPr>
            <p:spPr bwMode="auto">
              <a:xfrm>
                <a:off x="4403485" y="1939832"/>
                <a:ext cx="536866" cy="29002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Rectangle 100">
                <a:extLst>
                  <a:ext uri="{FF2B5EF4-FFF2-40B4-BE49-F238E27FC236}">
                    <a16:creationId xmlns:a16="http://schemas.microsoft.com/office/drawing/2014/main" id="{2768E115-528B-4718-DA4E-55CC92FCBE9F}"/>
                  </a:ext>
                </a:extLst>
              </p:cNvPr>
              <p:cNvSpPr/>
              <p:nvPr/>
            </p:nvSpPr>
            <p:spPr bwMode="auto">
              <a:xfrm>
                <a:off x="4933092" y="1939832"/>
                <a:ext cx="326868" cy="29002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106" name="Group 105">
            <a:extLst>
              <a:ext uri="{FF2B5EF4-FFF2-40B4-BE49-F238E27FC236}">
                <a16:creationId xmlns:a16="http://schemas.microsoft.com/office/drawing/2014/main" id="{C447FA6D-FA61-57BA-DE09-B888792AB215}"/>
              </a:ext>
            </a:extLst>
          </p:cNvPr>
          <p:cNvGrpSpPr/>
          <p:nvPr/>
        </p:nvGrpSpPr>
        <p:grpSpPr>
          <a:xfrm>
            <a:off x="2179832" y="1597128"/>
            <a:ext cx="3149029" cy="307777"/>
            <a:chOff x="2167846" y="1762018"/>
            <a:chExt cx="3149029" cy="307777"/>
          </a:xfrm>
        </p:grpSpPr>
        <p:sp>
          <p:nvSpPr>
            <p:cNvPr id="102" name="TextBox 101">
              <a:extLst>
                <a:ext uri="{FF2B5EF4-FFF2-40B4-BE49-F238E27FC236}">
                  <a16:creationId xmlns:a16="http://schemas.microsoft.com/office/drawing/2014/main" id="{55F80BB0-3C9C-3704-9883-C3FF626B7C88}"/>
                </a:ext>
              </a:extLst>
            </p:cNvPr>
            <p:cNvSpPr txBox="1"/>
            <p:nvPr/>
          </p:nvSpPr>
          <p:spPr bwMode="auto">
            <a:xfrm>
              <a:off x="2167846"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73</a:t>
              </a:r>
            </a:p>
          </p:txBody>
        </p:sp>
        <p:sp>
          <p:nvSpPr>
            <p:cNvPr id="103" name="TextBox 102">
              <a:extLst>
                <a:ext uri="{FF2B5EF4-FFF2-40B4-BE49-F238E27FC236}">
                  <a16:creationId xmlns:a16="http://schemas.microsoft.com/office/drawing/2014/main" id="{467C4F09-02B8-68E4-83B2-E0C870667932}"/>
                </a:ext>
              </a:extLst>
            </p:cNvPr>
            <p:cNvSpPr txBox="1"/>
            <p:nvPr/>
          </p:nvSpPr>
          <p:spPr bwMode="auto">
            <a:xfrm>
              <a:off x="3919590"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104" name="TextBox 103">
              <a:extLst>
                <a:ext uri="{FF2B5EF4-FFF2-40B4-BE49-F238E27FC236}">
                  <a16:creationId xmlns:a16="http://schemas.microsoft.com/office/drawing/2014/main" id="{2DCD11AA-F457-2C70-B666-BF59BC756D1C}"/>
                </a:ext>
              </a:extLst>
            </p:cNvPr>
            <p:cNvSpPr txBox="1"/>
            <p:nvPr/>
          </p:nvSpPr>
          <p:spPr bwMode="auto">
            <a:xfrm>
              <a:off x="4202129"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5" name="TextBox 104">
              <a:extLst>
                <a:ext uri="{FF2B5EF4-FFF2-40B4-BE49-F238E27FC236}">
                  <a16:creationId xmlns:a16="http://schemas.microsoft.com/office/drawing/2014/main" id="{E9DA66A1-D0BF-2621-2C09-0FB72E5EA219}"/>
                </a:ext>
              </a:extLst>
            </p:cNvPr>
            <p:cNvSpPr txBox="1"/>
            <p:nvPr/>
          </p:nvSpPr>
          <p:spPr bwMode="auto">
            <a:xfrm>
              <a:off x="4864812"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grpSp>
      <p:grpSp>
        <p:nvGrpSpPr>
          <p:cNvPr id="107" name="Group 106">
            <a:extLst>
              <a:ext uri="{FF2B5EF4-FFF2-40B4-BE49-F238E27FC236}">
                <a16:creationId xmlns:a16="http://schemas.microsoft.com/office/drawing/2014/main" id="{65E1BCB8-6AF0-DDC4-AB06-5DE4BABAC2A2}"/>
              </a:ext>
            </a:extLst>
          </p:cNvPr>
          <p:cNvGrpSpPr/>
          <p:nvPr/>
        </p:nvGrpSpPr>
        <p:grpSpPr>
          <a:xfrm>
            <a:off x="2765459" y="1906442"/>
            <a:ext cx="2994917" cy="307777"/>
            <a:chOff x="2753473" y="1762018"/>
            <a:chExt cx="2994917" cy="307777"/>
          </a:xfrm>
        </p:grpSpPr>
        <p:sp>
          <p:nvSpPr>
            <p:cNvPr id="108" name="TextBox 107">
              <a:extLst>
                <a:ext uri="{FF2B5EF4-FFF2-40B4-BE49-F238E27FC236}">
                  <a16:creationId xmlns:a16="http://schemas.microsoft.com/office/drawing/2014/main" id="{886CCF31-EE2E-7931-27E5-A01FFE53D02A}"/>
                </a:ext>
              </a:extLst>
            </p:cNvPr>
            <p:cNvSpPr txBox="1"/>
            <p:nvPr/>
          </p:nvSpPr>
          <p:spPr bwMode="auto">
            <a:xfrm>
              <a:off x="2753473"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109" name="TextBox 108">
              <a:extLst>
                <a:ext uri="{FF2B5EF4-FFF2-40B4-BE49-F238E27FC236}">
                  <a16:creationId xmlns:a16="http://schemas.microsoft.com/office/drawing/2014/main" id="{346BFD9E-BC36-C35C-1827-011AB2C6758A}"/>
                </a:ext>
              </a:extLst>
            </p:cNvPr>
            <p:cNvSpPr txBox="1"/>
            <p:nvPr/>
          </p:nvSpPr>
          <p:spPr bwMode="auto">
            <a:xfrm>
              <a:off x="3847670"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110" name="TextBox 109">
              <a:extLst>
                <a:ext uri="{FF2B5EF4-FFF2-40B4-BE49-F238E27FC236}">
                  <a16:creationId xmlns:a16="http://schemas.microsoft.com/office/drawing/2014/main" id="{D03D9CA7-1A8F-D85C-F5C2-0F2CCC676136}"/>
                </a:ext>
              </a:extLst>
            </p:cNvPr>
            <p:cNvSpPr txBox="1"/>
            <p:nvPr/>
          </p:nvSpPr>
          <p:spPr bwMode="auto">
            <a:xfrm>
              <a:off x="4325419"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111" name="TextBox 110">
              <a:extLst>
                <a:ext uri="{FF2B5EF4-FFF2-40B4-BE49-F238E27FC236}">
                  <a16:creationId xmlns:a16="http://schemas.microsoft.com/office/drawing/2014/main" id="{3EEEF15C-A579-C3DB-5D5C-CA62BE7C0C8C}"/>
                </a:ext>
              </a:extLst>
            </p:cNvPr>
            <p:cNvSpPr txBox="1"/>
            <p:nvPr/>
          </p:nvSpPr>
          <p:spPr bwMode="auto">
            <a:xfrm>
              <a:off x="5296327"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grpSp>
      <p:grpSp>
        <p:nvGrpSpPr>
          <p:cNvPr id="112" name="Group 111">
            <a:extLst>
              <a:ext uri="{FF2B5EF4-FFF2-40B4-BE49-F238E27FC236}">
                <a16:creationId xmlns:a16="http://schemas.microsoft.com/office/drawing/2014/main" id="{003783F4-B35C-05A6-4266-AE830F94C5C5}"/>
              </a:ext>
            </a:extLst>
          </p:cNvPr>
          <p:cNvGrpSpPr/>
          <p:nvPr/>
        </p:nvGrpSpPr>
        <p:grpSpPr>
          <a:xfrm>
            <a:off x="2981217" y="2215756"/>
            <a:ext cx="2532579" cy="307777"/>
            <a:chOff x="2969231" y="1762018"/>
            <a:chExt cx="2532579" cy="307777"/>
          </a:xfrm>
        </p:grpSpPr>
        <p:sp>
          <p:nvSpPr>
            <p:cNvPr id="113" name="TextBox 112">
              <a:extLst>
                <a:ext uri="{FF2B5EF4-FFF2-40B4-BE49-F238E27FC236}">
                  <a16:creationId xmlns:a16="http://schemas.microsoft.com/office/drawing/2014/main" id="{52EA10C9-4903-9E66-454A-C0FF362485D0}"/>
                </a:ext>
              </a:extLst>
            </p:cNvPr>
            <p:cNvSpPr txBox="1"/>
            <p:nvPr/>
          </p:nvSpPr>
          <p:spPr bwMode="auto">
            <a:xfrm>
              <a:off x="2969231"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a:t>
              </a:r>
            </a:p>
          </p:txBody>
        </p:sp>
        <p:sp>
          <p:nvSpPr>
            <p:cNvPr id="114" name="TextBox 113">
              <a:extLst>
                <a:ext uri="{FF2B5EF4-FFF2-40B4-BE49-F238E27FC236}">
                  <a16:creationId xmlns:a16="http://schemas.microsoft.com/office/drawing/2014/main" id="{4F3EE40B-EF00-09CA-F13D-39FB823C8CC1}"/>
                </a:ext>
              </a:extLst>
            </p:cNvPr>
            <p:cNvSpPr txBox="1"/>
            <p:nvPr/>
          </p:nvSpPr>
          <p:spPr bwMode="auto">
            <a:xfrm>
              <a:off x="3991509"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15" name="TextBox 114">
              <a:extLst>
                <a:ext uri="{FF2B5EF4-FFF2-40B4-BE49-F238E27FC236}">
                  <a16:creationId xmlns:a16="http://schemas.microsoft.com/office/drawing/2014/main" id="{C01596EA-6198-9A32-06C2-2B59DCDA59C4}"/>
                </a:ext>
              </a:extLst>
            </p:cNvPr>
            <p:cNvSpPr txBox="1"/>
            <p:nvPr/>
          </p:nvSpPr>
          <p:spPr bwMode="auto">
            <a:xfrm>
              <a:off x="4150759"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16" name="TextBox 115">
              <a:extLst>
                <a:ext uri="{FF2B5EF4-FFF2-40B4-BE49-F238E27FC236}">
                  <a16:creationId xmlns:a16="http://schemas.microsoft.com/office/drawing/2014/main" id="{762C790E-9111-E7DC-B416-27C4D1B47717}"/>
                </a:ext>
              </a:extLst>
            </p:cNvPr>
            <p:cNvSpPr txBox="1"/>
            <p:nvPr/>
          </p:nvSpPr>
          <p:spPr bwMode="auto">
            <a:xfrm>
              <a:off x="5049747"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grpSp>
      <p:grpSp>
        <p:nvGrpSpPr>
          <p:cNvPr id="117" name="Group 116">
            <a:extLst>
              <a:ext uri="{FF2B5EF4-FFF2-40B4-BE49-F238E27FC236}">
                <a16:creationId xmlns:a16="http://schemas.microsoft.com/office/drawing/2014/main" id="{BD28F0E5-9FB1-737E-E4F5-2301BD1C899A}"/>
              </a:ext>
            </a:extLst>
          </p:cNvPr>
          <p:cNvGrpSpPr/>
          <p:nvPr/>
        </p:nvGrpSpPr>
        <p:grpSpPr>
          <a:xfrm>
            <a:off x="3104506" y="2525070"/>
            <a:ext cx="1833937" cy="307777"/>
            <a:chOff x="3092520" y="1762018"/>
            <a:chExt cx="1833937" cy="307777"/>
          </a:xfrm>
        </p:grpSpPr>
        <p:sp>
          <p:nvSpPr>
            <p:cNvPr id="118" name="TextBox 117">
              <a:extLst>
                <a:ext uri="{FF2B5EF4-FFF2-40B4-BE49-F238E27FC236}">
                  <a16:creationId xmlns:a16="http://schemas.microsoft.com/office/drawing/2014/main" id="{FCD517CC-4B18-CFB2-B4FD-CB9D65D50859}"/>
                </a:ext>
              </a:extLst>
            </p:cNvPr>
            <p:cNvSpPr txBox="1"/>
            <p:nvPr/>
          </p:nvSpPr>
          <p:spPr bwMode="auto">
            <a:xfrm>
              <a:off x="3092520"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a:t>
              </a:r>
            </a:p>
          </p:txBody>
        </p:sp>
        <p:sp>
          <p:nvSpPr>
            <p:cNvPr id="119" name="TextBox 118">
              <a:extLst>
                <a:ext uri="{FF2B5EF4-FFF2-40B4-BE49-F238E27FC236}">
                  <a16:creationId xmlns:a16="http://schemas.microsoft.com/office/drawing/2014/main" id="{EA7ADECD-C2EC-3405-1D10-1F74A95C38A2}"/>
                </a:ext>
              </a:extLst>
            </p:cNvPr>
            <p:cNvSpPr txBox="1"/>
            <p:nvPr/>
          </p:nvSpPr>
          <p:spPr bwMode="auto">
            <a:xfrm>
              <a:off x="3960687"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120" name="TextBox 119">
              <a:extLst>
                <a:ext uri="{FF2B5EF4-FFF2-40B4-BE49-F238E27FC236}">
                  <a16:creationId xmlns:a16="http://schemas.microsoft.com/office/drawing/2014/main" id="{428A8434-8E77-55BD-5943-38BC0006F424}"/>
                </a:ext>
              </a:extLst>
            </p:cNvPr>
            <p:cNvSpPr txBox="1"/>
            <p:nvPr/>
          </p:nvSpPr>
          <p:spPr bwMode="auto">
            <a:xfrm>
              <a:off x="4171306"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21" name="TextBox 120">
              <a:extLst>
                <a:ext uri="{FF2B5EF4-FFF2-40B4-BE49-F238E27FC236}">
                  <a16:creationId xmlns:a16="http://schemas.microsoft.com/office/drawing/2014/main" id="{33A3CE05-1A49-36A0-A648-DF24065F872E}"/>
                </a:ext>
              </a:extLst>
            </p:cNvPr>
            <p:cNvSpPr txBox="1"/>
            <p:nvPr/>
          </p:nvSpPr>
          <p:spPr bwMode="auto">
            <a:xfrm>
              <a:off x="4474394"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grpSp>
      <p:grpSp>
        <p:nvGrpSpPr>
          <p:cNvPr id="122" name="Group 121">
            <a:extLst>
              <a:ext uri="{FF2B5EF4-FFF2-40B4-BE49-F238E27FC236}">
                <a16:creationId xmlns:a16="http://schemas.microsoft.com/office/drawing/2014/main" id="{79CCCADB-4C6F-680C-696C-BFC44FA41EC9}"/>
              </a:ext>
            </a:extLst>
          </p:cNvPr>
          <p:cNvGrpSpPr/>
          <p:nvPr/>
        </p:nvGrpSpPr>
        <p:grpSpPr>
          <a:xfrm>
            <a:off x="3125054" y="2834384"/>
            <a:ext cx="2840804" cy="307777"/>
            <a:chOff x="3113068" y="1762018"/>
            <a:chExt cx="2840804" cy="307777"/>
          </a:xfrm>
        </p:grpSpPr>
        <p:sp>
          <p:nvSpPr>
            <p:cNvPr id="123" name="TextBox 122">
              <a:extLst>
                <a:ext uri="{FF2B5EF4-FFF2-40B4-BE49-F238E27FC236}">
                  <a16:creationId xmlns:a16="http://schemas.microsoft.com/office/drawing/2014/main" id="{6A5605A2-9108-F3AB-F45C-188FBD653A90}"/>
                </a:ext>
              </a:extLst>
            </p:cNvPr>
            <p:cNvSpPr txBox="1"/>
            <p:nvPr/>
          </p:nvSpPr>
          <p:spPr bwMode="auto">
            <a:xfrm>
              <a:off x="3113068"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124" name="TextBox 123">
              <a:extLst>
                <a:ext uri="{FF2B5EF4-FFF2-40B4-BE49-F238E27FC236}">
                  <a16:creationId xmlns:a16="http://schemas.microsoft.com/office/drawing/2014/main" id="{A4AF42D4-8CBD-5443-0588-592F96065662}"/>
                </a:ext>
              </a:extLst>
            </p:cNvPr>
            <p:cNvSpPr txBox="1"/>
            <p:nvPr/>
          </p:nvSpPr>
          <p:spPr bwMode="auto">
            <a:xfrm>
              <a:off x="3611366"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125" name="TextBox 124">
              <a:extLst>
                <a:ext uri="{FF2B5EF4-FFF2-40B4-BE49-F238E27FC236}">
                  <a16:creationId xmlns:a16="http://schemas.microsoft.com/office/drawing/2014/main" id="{CAF8200E-4EAC-F234-0230-C665DFA872D1}"/>
                </a:ext>
              </a:extLst>
            </p:cNvPr>
            <p:cNvSpPr txBox="1"/>
            <p:nvPr/>
          </p:nvSpPr>
          <p:spPr bwMode="auto">
            <a:xfrm>
              <a:off x="5219270"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41</a:t>
              </a:r>
            </a:p>
          </p:txBody>
        </p:sp>
        <p:sp>
          <p:nvSpPr>
            <p:cNvPr id="126" name="TextBox 125">
              <a:extLst>
                <a:ext uri="{FF2B5EF4-FFF2-40B4-BE49-F238E27FC236}">
                  <a16:creationId xmlns:a16="http://schemas.microsoft.com/office/drawing/2014/main" id="{644BDBFC-CEE9-EAF6-3E78-698BFEC28D89}"/>
                </a:ext>
              </a:extLst>
            </p:cNvPr>
            <p:cNvSpPr txBox="1"/>
            <p:nvPr/>
          </p:nvSpPr>
          <p:spPr bwMode="auto">
            <a:xfrm>
              <a:off x="5501809"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a:t>
              </a:r>
            </a:p>
          </p:txBody>
        </p:sp>
      </p:grpSp>
      <p:grpSp>
        <p:nvGrpSpPr>
          <p:cNvPr id="127" name="Group 126">
            <a:extLst>
              <a:ext uri="{FF2B5EF4-FFF2-40B4-BE49-F238E27FC236}">
                <a16:creationId xmlns:a16="http://schemas.microsoft.com/office/drawing/2014/main" id="{0E7562D0-4EC0-0889-053C-9E96B5B7B342}"/>
              </a:ext>
            </a:extLst>
          </p:cNvPr>
          <p:cNvGrpSpPr/>
          <p:nvPr/>
        </p:nvGrpSpPr>
        <p:grpSpPr>
          <a:xfrm>
            <a:off x="3125055" y="3143698"/>
            <a:ext cx="2131887" cy="307777"/>
            <a:chOff x="3113069" y="1762018"/>
            <a:chExt cx="2131887" cy="307777"/>
          </a:xfrm>
        </p:grpSpPr>
        <p:sp>
          <p:nvSpPr>
            <p:cNvPr id="128" name="TextBox 127">
              <a:extLst>
                <a:ext uri="{FF2B5EF4-FFF2-40B4-BE49-F238E27FC236}">
                  <a16:creationId xmlns:a16="http://schemas.microsoft.com/office/drawing/2014/main" id="{28024309-D835-8D82-5D91-21655A99E0EC}"/>
                </a:ext>
              </a:extLst>
            </p:cNvPr>
            <p:cNvSpPr txBox="1"/>
            <p:nvPr/>
          </p:nvSpPr>
          <p:spPr bwMode="auto">
            <a:xfrm>
              <a:off x="3113069"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129" name="TextBox 128">
              <a:extLst>
                <a:ext uri="{FF2B5EF4-FFF2-40B4-BE49-F238E27FC236}">
                  <a16:creationId xmlns:a16="http://schemas.microsoft.com/office/drawing/2014/main" id="{3BA7829A-8782-A556-79CD-6A5D51521168}"/>
                </a:ext>
              </a:extLst>
            </p:cNvPr>
            <p:cNvSpPr txBox="1"/>
            <p:nvPr/>
          </p:nvSpPr>
          <p:spPr bwMode="auto">
            <a:xfrm>
              <a:off x="3796300"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130" name="TextBox 129">
              <a:extLst>
                <a:ext uri="{FF2B5EF4-FFF2-40B4-BE49-F238E27FC236}">
                  <a16:creationId xmlns:a16="http://schemas.microsoft.com/office/drawing/2014/main" id="{DF1F6087-891B-2163-A7C4-CCD367ED447B}"/>
                </a:ext>
              </a:extLst>
            </p:cNvPr>
            <p:cNvSpPr txBox="1"/>
            <p:nvPr/>
          </p:nvSpPr>
          <p:spPr bwMode="auto">
            <a:xfrm>
              <a:off x="4284323"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131" name="TextBox 130">
              <a:extLst>
                <a:ext uri="{FF2B5EF4-FFF2-40B4-BE49-F238E27FC236}">
                  <a16:creationId xmlns:a16="http://schemas.microsoft.com/office/drawing/2014/main" id="{E8CDC97D-8C10-E9EE-2FAA-1DBAB52B768A}"/>
                </a:ext>
              </a:extLst>
            </p:cNvPr>
            <p:cNvSpPr txBox="1"/>
            <p:nvPr/>
          </p:nvSpPr>
          <p:spPr bwMode="auto">
            <a:xfrm>
              <a:off x="4792893"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a:t>
              </a:r>
            </a:p>
          </p:txBody>
        </p:sp>
      </p:grpSp>
      <p:grpSp>
        <p:nvGrpSpPr>
          <p:cNvPr id="132" name="Group 131">
            <a:extLst>
              <a:ext uri="{FF2B5EF4-FFF2-40B4-BE49-F238E27FC236}">
                <a16:creationId xmlns:a16="http://schemas.microsoft.com/office/drawing/2014/main" id="{2D84C8F1-D773-BCEA-884F-94C6619B95FF}"/>
              </a:ext>
            </a:extLst>
          </p:cNvPr>
          <p:cNvGrpSpPr/>
          <p:nvPr/>
        </p:nvGrpSpPr>
        <p:grpSpPr>
          <a:xfrm>
            <a:off x="3207248" y="3453012"/>
            <a:ext cx="1885308" cy="307777"/>
            <a:chOff x="3195262" y="1762018"/>
            <a:chExt cx="1885308" cy="307777"/>
          </a:xfrm>
        </p:grpSpPr>
        <p:sp>
          <p:nvSpPr>
            <p:cNvPr id="133" name="TextBox 132">
              <a:extLst>
                <a:ext uri="{FF2B5EF4-FFF2-40B4-BE49-F238E27FC236}">
                  <a16:creationId xmlns:a16="http://schemas.microsoft.com/office/drawing/2014/main" id="{6C7C81F0-B246-A663-5C4B-B337C26E2809}"/>
                </a:ext>
              </a:extLst>
            </p:cNvPr>
            <p:cNvSpPr txBox="1"/>
            <p:nvPr/>
          </p:nvSpPr>
          <p:spPr bwMode="auto">
            <a:xfrm>
              <a:off x="3195262"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p>
          </p:txBody>
        </p:sp>
        <p:sp>
          <p:nvSpPr>
            <p:cNvPr id="134" name="TextBox 133">
              <a:extLst>
                <a:ext uri="{FF2B5EF4-FFF2-40B4-BE49-F238E27FC236}">
                  <a16:creationId xmlns:a16="http://schemas.microsoft.com/office/drawing/2014/main" id="{C3FDF0C7-63D1-C75E-23F3-B8588783C788}"/>
                </a:ext>
              </a:extLst>
            </p:cNvPr>
            <p:cNvSpPr txBox="1"/>
            <p:nvPr/>
          </p:nvSpPr>
          <p:spPr bwMode="auto">
            <a:xfrm>
              <a:off x="3919590"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35" name="TextBox 134">
              <a:extLst>
                <a:ext uri="{FF2B5EF4-FFF2-40B4-BE49-F238E27FC236}">
                  <a16:creationId xmlns:a16="http://schemas.microsoft.com/office/drawing/2014/main" id="{EC388CCB-F62D-975D-6F62-EFCB804096F9}"/>
                </a:ext>
              </a:extLst>
            </p:cNvPr>
            <p:cNvSpPr txBox="1"/>
            <p:nvPr/>
          </p:nvSpPr>
          <p:spPr bwMode="auto">
            <a:xfrm>
              <a:off x="4202129"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136" name="TextBox 135">
              <a:extLst>
                <a:ext uri="{FF2B5EF4-FFF2-40B4-BE49-F238E27FC236}">
                  <a16:creationId xmlns:a16="http://schemas.microsoft.com/office/drawing/2014/main" id="{E8D9DF11-F496-2236-3E47-D980804A785A}"/>
                </a:ext>
              </a:extLst>
            </p:cNvPr>
            <p:cNvSpPr txBox="1"/>
            <p:nvPr/>
          </p:nvSpPr>
          <p:spPr bwMode="auto">
            <a:xfrm>
              <a:off x="4628507"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grpSp>
      <p:grpSp>
        <p:nvGrpSpPr>
          <p:cNvPr id="137" name="Group 136">
            <a:extLst>
              <a:ext uri="{FF2B5EF4-FFF2-40B4-BE49-F238E27FC236}">
                <a16:creationId xmlns:a16="http://schemas.microsoft.com/office/drawing/2014/main" id="{950FEA30-5909-C321-9535-06AE4FC5AC0C}"/>
              </a:ext>
            </a:extLst>
          </p:cNvPr>
          <p:cNvGrpSpPr/>
          <p:nvPr/>
        </p:nvGrpSpPr>
        <p:grpSpPr>
          <a:xfrm>
            <a:off x="3320263" y="3762326"/>
            <a:ext cx="1556535" cy="307777"/>
            <a:chOff x="3308277" y="1762018"/>
            <a:chExt cx="1556535" cy="307777"/>
          </a:xfrm>
        </p:grpSpPr>
        <p:sp>
          <p:nvSpPr>
            <p:cNvPr id="138" name="TextBox 137">
              <a:extLst>
                <a:ext uri="{FF2B5EF4-FFF2-40B4-BE49-F238E27FC236}">
                  <a16:creationId xmlns:a16="http://schemas.microsoft.com/office/drawing/2014/main" id="{1EE18A97-F55E-B606-E62D-748AF474C1BA}"/>
                </a:ext>
              </a:extLst>
            </p:cNvPr>
            <p:cNvSpPr txBox="1"/>
            <p:nvPr/>
          </p:nvSpPr>
          <p:spPr bwMode="auto">
            <a:xfrm>
              <a:off x="3308277"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39" name="TextBox 138">
              <a:extLst>
                <a:ext uri="{FF2B5EF4-FFF2-40B4-BE49-F238E27FC236}">
                  <a16:creationId xmlns:a16="http://schemas.microsoft.com/office/drawing/2014/main" id="{CF490156-E009-FA61-2014-E6FA169BB9BF}"/>
                </a:ext>
              </a:extLst>
            </p:cNvPr>
            <p:cNvSpPr txBox="1"/>
            <p:nvPr/>
          </p:nvSpPr>
          <p:spPr bwMode="auto">
            <a:xfrm>
              <a:off x="3878494"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140" name="TextBox 139">
              <a:extLst>
                <a:ext uri="{FF2B5EF4-FFF2-40B4-BE49-F238E27FC236}">
                  <a16:creationId xmlns:a16="http://schemas.microsoft.com/office/drawing/2014/main" id="{6CD3D4E8-08BF-5FE7-CB39-410086186B1C}"/>
                </a:ext>
              </a:extLst>
            </p:cNvPr>
            <p:cNvSpPr txBox="1"/>
            <p:nvPr/>
          </p:nvSpPr>
          <p:spPr bwMode="auto">
            <a:xfrm>
              <a:off x="4202129"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141" name="TextBox 140">
              <a:extLst>
                <a:ext uri="{FF2B5EF4-FFF2-40B4-BE49-F238E27FC236}">
                  <a16:creationId xmlns:a16="http://schemas.microsoft.com/office/drawing/2014/main" id="{63A689E0-6B86-57E7-E201-F5AC98F32A41}"/>
                </a:ext>
              </a:extLst>
            </p:cNvPr>
            <p:cNvSpPr txBox="1"/>
            <p:nvPr/>
          </p:nvSpPr>
          <p:spPr bwMode="auto">
            <a:xfrm>
              <a:off x="4412749"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grpSp>
      <p:grpSp>
        <p:nvGrpSpPr>
          <p:cNvPr id="142" name="Group 141">
            <a:extLst>
              <a:ext uri="{FF2B5EF4-FFF2-40B4-BE49-F238E27FC236}">
                <a16:creationId xmlns:a16="http://schemas.microsoft.com/office/drawing/2014/main" id="{B5510FCB-B0B4-6393-85DF-12C179D9091D}"/>
              </a:ext>
            </a:extLst>
          </p:cNvPr>
          <p:cNvGrpSpPr/>
          <p:nvPr/>
        </p:nvGrpSpPr>
        <p:grpSpPr>
          <a:xfrm>
            <a:off x="3340812" y="4071640"/>
            <a:ext cx="1916130" cy="307777"/>
            <a:chOff x="3328826" y="1762018"/>
            <a:chExt cx="1916130" cy="307777"/>
          </a:xfrm>
        </p:grpSpPr>
        <p:sp>
          <p:nvSpPr>
            <p:cNvPr id="143" name="TextBox 142">
              <a:extLst>
                <a:ext uri="{FF2B5EF4-FFF2-40B4-BE49-F238E27FC236}">
                  <a16:creationId xmlns:a16="http://schemas.microsoft.com/office/drawing/2014/main" id="{2AED09DF-0EA1-F151-3048-4FCAC66C7288}"/>
                </a:ext>
              </a:extLst>
            </p:cNvPr>
            <p:cNvSpPr txBox="1"/>
            <p:nvPr/>
          </p:nvSpPr>
          <p:spPr bwMode="auto">
            <a:xfrm>
              <a:off x="3328826"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44" name="TextBox 143">
              <a:extLst>
                <a:ext uri="{FF2B5EF4-FFF2-40B4-BE49-F238E27FC236}">
                  <a16:creationId xmlns:a16="http://schemas.microsoft.com/office/drawing/2014/main" id="{CE480656-B85E-0C0D-DA54-D0409785D172}"/>
                </a:ext>
              </a:extLst>
            </p:cNvPr>
            <p:cNvSpPr txBox="1"/>
            <p:nvPr/>
          </p:nvSpPr>
          <p:spPr bwMode="auto">
            <a:xfrm>
              <a:off x="3919590"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45" name="TextBox 144">
              <a:extLst>
                <a:ext uri="{FF2B5EF4-FFF2-40B4-BE49-F238E27FC236}">
                  <a16:creationId xmlns:a16="http://schemas.microsoft.com/office/drawing/2014/main" id="{C6F2F396-F42C-D72A-85AC-F0EBFBB0C58C}"/>
                </a:ext>
              </a:extLst>
            </p:cNvPr>
            <p:cNvSpPr txBox="1"/>
            <p:nvPr/>
          </p:nvSpPr>
          <p:spPr bwMode="auto">
            <a:xfrm>
              <a:off x="4345967"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146" name="TextBox 145">
              <a:extLst>
                <a:ext uri="{FF2B5EF4-FFF2-40B4-BE49-F238E27FC236}">
                  <a16:creationId xmlns:a16="http://schemas.microsoft.com/office/drawing/2014/main" id="{6ACB0519-5854-DAD5-7537-9E3C39C93487}"/>
                </a:ext>
              </a:extLst>
            </p:cNvPr>
            <p:cNvSpPr txBox="1"/>
            <p:nvPr/>
          </p:nvSpPr>
          <p:spPr bwMode="auto">
            <a:xfrm>
              <a:off x="4792893"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a:t>
              </a:r>
            </a:p>
          </p:txBody>
        </p:sp>
      </p:grpSp>
      <p:grpSp>
        <p:nvGrpSpPr>
          <p:cNvPr id="147" name="Group 146">
            <a:extLst>
              <a:ext uri="{FF2B5EF4-FFF2-40B4-BE49-F238E27FC236}">
                <a16:creationId xmlns:a16="http://schemas.microsoft.com/office/drawing/2014/main" id="{8F6DB73A-2BBE-5436-A5F1-90B9FCB8010E}"/>
              </a:ext>
            </a:extLst>
          </p:cNvPr>
          <p:cNvGrpSpPr/>
          <p:nvPr/>
        </p:nvGrpSpPr>
        <p:grpSpPr>
          <a:xfrm>
            <a:off x="3371634" y="4380954"/>
            <a:ext cx="2090791" cy="307777"/>
            <a:chOff x="3359648" y="1762018"/>
            <a:chExt cx="2090791" cy="307777"/>
          </a:xfrm>
        </p:grpSpPr>
        <p:sp>
          <p:nvSpPr>
            <p:cNvPr id="148" name="TextBox 147">
              <a:extLst>
                <a:ext uri="{FF2B5EF4-FFF2-40B4-BE49-F238E27FC236}">
                  <a16:creationId xmlns:a16="http://schemas.microsoft.com/office/drawing/2014/main" id="{2B9E5EE6-3ABD-5075-5FF4-014EB528D640}"/>
                </a:ext>
              </a:extLst>
            </p:cNvPr>
            <p:cNvSpPr txBox="1"/>
            <p:nvPr/>
          </p:nvSpPr>
          <p:spPr bwMode="auto">
            <a:xfrm>
              <a:off x="3359648"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a:t>
              </a:r>
            </a:p>
          </p:txBody>
        </p:sp>
        <p:sp>
          <p:nvSpPr>
            <p:cNvPr id="149" name="TextBox 148">
              <a:extLst>
                <a:ext uri="{FF2B5EF4-FFF2-40B4-BE49-F238E27FC236}">
                  <a16:creationId xmlns:a16="http://schemas.microsoft.com/office/drawing/2014/main" id="{EC8276F3-F422-7208-70D5-79E6B3AFD2AA}"/>
                </a:ext>
              </a:extLst>
            </p:cNvPr>
            <p:cNvSpPr txBox="1"/>
            <p:nvPr/>
          </p:nvSpPr>
          <p:spPr bwMode="auto">
            <a:xfrm>
              <a:off x="3837397"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50" name="TextBox 149">
              <a:extLst>
                <a:ext uri="{FF2B5EF4-FFF2-40B4-BE49-F238E27FC236}">
                  <a16:creationId xmlns:a16="http://schemas.microsoft.com/office/drawing/2014/main" id="{323AADE8-0FE0-5A2A-1945-6CDF70B64FC9}"/>
                </a:ext>
              </a:extLst>
            </p:cNvPr>
            <p:cNvSpPr txBox="1"/>
            <p:nvPr/>
          </p:nvSpPr>
          <p:spPr bwMode="auto">
            <a:xfrm>
              <a:off x="4654192"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p:txBody>
        </p:sp>
        <p:sp>
          <p:nvSpPr>
            <p:cNvPr id="151" name="TextBox 150">
              <a:extLst>
                <a:ext uri="{FF2B5EF4-FFF2-40B4-BE49-F238E27FC236}">
                  <a16:creationId xmlns:a16="http://schemas.microsoft.com/office/drawing/2014/main" id="{10A6BC14-891F-AE95-7948-CEF133B75C86}"/>
                </a:ext>
              </a:extLst>
            </p:cNvPr>
            <p:cNvSpPr txBox="1"/>
            <p:nvPr/>
          </p:nvSpPr>
          <p:spPr bwMode="auto">
            <a:xfrm>
              <a:off x="4998376"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a:t>
              </a:r>
            </a:p>
          </p:txBody>
        </p:sp>
      </p:grpSp>
      <p:grpSp>
        <p:nvGrpSpPr>
          <p:cNvPr id="152" name="Group 151">
            <a:extLst>
              <a:ext uri="{FF2B5EF4-FFF2-40B4-BE49-F238E27FC236}">
                <a16:creationId xmlns:a16="http://schemas.microsoft.com/office/drawing/2014/main" id="{1FDDDAE1-ABE0-D4B0-AD37-44A3380B197B}"/>
              </a:ext>
            </a:extLst>
          </p:cNvPr>
          <p:cNvGrpSpPr/>
          <p:nvPr/>
        </p:nvGrpSpPr>
        <p:grpSpPr>
          <a:xfrm>
            <a:off x="3381908" y="4690268"/>
            <a:ext cx="1751744" cy="307777"/>
            <a:chOff x="3369922" y="1762018"/>
            <a:chExt cx="1751744" cy="307777"/>
          </a:xfrm>
        </p:grpSpPr>
        <p:sp>
          <p:nvSpPr>
            <p:cNvPr id="153" name="TextBox 152">
              <a:extLst>
                <a:ext uri="{FF2B5EF4-FFF2-40B4-BE49-F238E27FC236}">
                  <a16:creationId xmlns:a16="http://schemas.microsoft.com/office/drawing/2014/main" id="{FAD398A0-AD56-5FB9-0CB2-492CD70E2F47}"/>
                </a:ext>
              </a:extLst>
            </p:cNvPr>
            <p:cNvSpPr txBox="1"/>
            <p:nvPr/>
          </p:nvSpPr>
          <p:spPr bwMode="auto">
            <a:xfrm>
              <a:off x="3369922"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154" name="TextBox 153">
              <a:extLst>
                <a:ext uri="{FF2B5EF4-FFF2-40B4-BE49-F238E27FC236}">
                  <a16:creationId xmlns:a16="http://schemas.microsoft.com/office/drawing/2014/main" id="{7826E5BE-557B-52F3-95B1-95445057FCE7}"/>
                </a:ext>
              </a:extLst>
            </p:cNvPr>
            <p:cNvSpPr txBox="1"/>
            <p:nvPr/>
          </p:nvSpPr>
          <p:spPr bwMode="auto">
            <a:xfrm>
              <a:off x="3970961"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155" name="TextBox 154">
              <a:extLst>
                <a:ext uri="{FF2B5EF4-FFF2-40B4-BE49-F238E27FC236}">
                  <a16:creationId xmlns:a16="http://schemas.microsoft.com/office/drawing/2014/main" id="{26A99F16-A6FE-0A47-D8E9-76328212F7C1}"/>
                </a:ext>
              </a:extLst>
            </p:cNvPr>
            <p:cNvSpPr txBox="1"/>
            <p:nvPr/>
          </p:nvSpPr>
          <p:spPr bwMode="auto">
            <a:xfrm>
              <a:off x="4202129"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56" name="TextBox 155">
              <a:extLst>
                <a:ext uri="{FF2B5EF4-FFF2-40B4-BE49-F238E27FC236}">
                  <a16:creationId xmlns:a16="http://schemas.microsoft.com/office/drawing/2014/main" id="{5C861E1B-4F9E-7477-8F57-33BA639FC5E7}"/>
                </a:ext>
              </a:extLst>
            </p:cNvPr>
            <p:cNvSpPr txBox="1"/>
            <p:nvPr/>
          </p:nvSpPr>
          <p:spPr bwMode="auto">
            <a:xfrm>
              <a:off x="4669603"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grpSp>
      <p:grpSp>
        <p:nvGrpSpPr>
          <p:cNvPr id="157" name="Group 156">
            <a:extLst>
              <a:ext uri="{FF2B5EF4-FFF2-40B4-BE49-F238E27FC236}">
                <a16:creationId xmlns:a16="http://schemas.microsoft.com/office/drawing/2014/main" id="{75BE870C-84FF-7C18-A72A-F53FAA91AEA9}"/>
              </a:ext>
            </a:extLst>
          </p:cNvPr>
          <p:cNvGrpSpPr/>
          <p:nvPr/>
        </p:nvGrpSpPr>
        <p:grpSpPr>
          <a:xfrm>
            <a:off x="3423005" y="4999587"/>
            <a:ext cx="1587357" cy="307777"/>
            <a:chOff x="3411019" y="1762018"/>
            <a:chExt cx="1587357" cy="307777"/>
          </a:xfrm>
        </p:grpSpPr>
        <p:sp>
          <p:nvSpPr>
            <p:cNvPr id="158" name="TextBox 157">
              <a:extLst>
                <a:ext uri="{FF2B5EF4-FFF2-40B4-BE49-F238E27FC236}">
                  <a16:creationId xmlns:a16="http://schemas.microsoft.com/office/drawing/2014/main" id="{73D9B510-8A6F-BC48-A421-A93F3983D532}"/>
                </a:ext>
              </a:extLst>
            </p:cNvPr>
            <p:cNvSpPr txBox="1"/>
            <p:nvPr/>
          </p:nvSpPr>
          <p:spPr bwMode="auto">
            <a:xfrm>
              <a:off x="3411019"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159" name="TextBox 158">
              <a:extLst>
                <a:ext uri="{FF2B5EF4-FFF2-40B4-BE49-F238E27FC236}">
                  <a16:creationId xmlns:a16="http://schemas.microsoft.com/office/drawing/2014/main" id="{75EC5198-87B4-D8CB-9556-04B58EECFE53}"/>
                </a:ext>
              </a:extLst>
            </p:cNvPr>
            <p:cNvSpPr txBox="1"/>
            <p:nvPr/>
          </p:nvSpPr>
          <p:spPr bwMode="auto">
            <a:xfrm>
              <a:off x="4001784"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60" name="TextBox 159">
              <a:extLst>
                <a:ext uri="{FF2B5EF4-FFF2-40B4-BE49-F238E27FC236}">
                  <a16:creationId xmlns:a16="http://schemas.microsoft.com/office/drawing/2014/main" id="{BE0C8F14-FCB3-BC0F-3456-FE41D97114A0}"/>
                </a:ext>
              </a:extLst>
            </p:cNvPr>
            <p:cNvSpPr txBox="1"/>
            <p:nvPr/>
          </p:nvSpPr>
          <p:spPr bwMode="auto">
            <a:xfrm>
              <a:off x="4171307"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61" name="TextBox 160">
              <a:extLst>
                <a:ext uri="{FF2B5EF4-FFF2-40B4-BE49-F238E27FC236}">
                  <a16:creationId xmlns:a16="http://schemas.microsoft.com/office/drawing/2014/main" id="{36648ECC-7EC9-C450-C1C8-F547BC043ECE}"/>
                </a:ext>
              </a:extLst>
            </p:cNvPr>
            <p:cNvSpPr txBox="1"/>
            <p:nvPr/>
          </p:nvSpPr>
          <p:spPr bwMode="auto">
            <a:xfrm>
              <a:off x="4546313" y="1762018"/>
              <a:ext cx="45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grpSp>
    </p:spTree>
    <p:extLst>
      <p:ext uri="{BB962C8B-B14F-4D97-AF65-F5344CB8AC3E}">
        <p14:creationId xmlns:p14="http://schemas.microsoft.com/office/powerpoint/2010/main" val="115164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DESTINY-Breast04</a:t>
            </a:r>
            <a:r>
              <a:rPr lang="en-US" dirty="0"/>
              <a:t>: Drug-Related TEAEs by Age</a:t>
            </a:r>
            <a:endParaRPr lang="en-US" altLang="en-US" dirty="0"/>
          </a:p>
        </p:txBody>
      </p:sp>
      <p:sp>
        <p:nvSpPr>
          <p:cNvPr id="8" name="Rectangle 3">
            <a:extLst>
              <a:ext uri="{FF2B5EF4-FFF2-40B4-BE49-F238E27FC236}">
                <a16:creationId xmlns:a16="http://schemas.microsoft.com/office/drawing/2014/main" id="{FDA14087-BB4C-DAB1-B77B-F47452C31E04}"/>
              </a:ext>
            </a:extLst>
          </p:cNvPr>
          <p:cNvSpPr>
            <a:spLocks noGrp="1" noChangeArrowheads="1"/>
          </p:cNvSpPr>
          <p:nvPr>
            <p:ph idx="1"/>
          </p:nvPr>
        </p:nvSpPr>
        <p:spPr>
          <a:xfrm>
            <a:off x="727073" y="5844458"/>
            <a:ext cx="10603536" cy="527252"/>
          </a:xfrm>
          <a:noFill/>
        </p:spPr>
        <p:txBody>
          <a:bodyPr anchor="ctr"/>
          <a:lstStyle/>
          <a:p>
            <a:pPr marL="0" indent="0" algn="ctr">
              <a:spcBef>
                <a:spcPts val="700"/>
              </a:spcBef>
              <a:spcAft>
                <a:spcPts val="300"/>
              </a:spcAft>
              <a:buNone/>
            </a:pPr>
            <a:r>
              <a:rPr lang="en-US" sz="2000" b="1" dirty="0"/>
              <a:t>Toxicity profile for T-DXd was consistent and independent of age</a:t>
            </a:r>
          </a:p>
        </p:txBody>
      </p:sp>
      <p:graphicFrame>
        <p:nvGraphicFramePr>
          <p:cNvPr id="4" name="Group 32">
            <a:extLst>
              <a:ext uri="{FF2B5EF4-FFF2-40B4-BE49-F238E27FC236}">
                <a16:creationId xmlns:a16="http://schemas.microsoft.com/office/drawing/2014/main" id="{353CAA4B-6F1B-10F9-2A07-8A36FE17DC74}"/>
              </a:ext>
            </a:extLst>
          </p:cNvPr>
          <p:cNvGraphicFramePr>
            <a:graphicFrameLocks noGrp="1"/>
          </p:cNvGraphicFramePr>
          <p:nvPr>
            <p:extLst>
              <p:ext uri="{D42A27DB-BD31-4B8C-83A1-F6EECF244321}">
                <p14:modId xmlns:p14="http://schemas.microsoft.com/office/powerpoint/2010/main" val="1316052940"/>
              </p:ext>
            </p:extLst>
          </p:nvPr>
        </p:nvGraphicFramePr>
        <p:xfrm>
          <a:off x="727073" y="1595154"/>
          <a:ext cx="10779127" cy="4297760"/>
        </p:xfrm>
        <a:graphic>
          <a:graphicData uri="http://schemas.openxmlformats.org/drawingml/2006/table">
            <a:tbl>
              <a:tblPr/>
              <a:tblGrid>
                <a:gridCol w="4962111">
                  <a:extLst>
                    <a:ext uri="{9D8B030D-6E8A-4147-A177-3AD203B41FA5}">
                      <a16:colId xmlns:a16="http://schemas.microsoft.com/office/drawing/2014/main" val="20000"/>
                    </a:ext>
                  </a:extLst>
                </a:gridCol>
                <a:gridCol w="1346371">
                  <a:extLst>
                    <a:ext uri="{9D8B030D-6E8A-4147-A177-3AD203B41FA5}">
                      <a16:colId xmlns:a16="http://schemas.microsoft.com/office/drawing/2014/main" val="20002"/>
                    </a:ext>
                  </a:extLst>
                </a:gridCol>
                <a:gridCol w="1449939">
                  <a:extLst>
                    <a:ext uri="{9D8B030D-6E8A-4147-A177-3AD203B41FA5}">
                      <a16:colId xmlns:a16="http://schemas.microsoft.com/office/drawing/2014/main" val="913536120"/>
                    </a:ext>
                  </a:extLst>
                </a:gridCol>
                <a:gridCol w="1570767">
                  <a:extLst>
                    <a:ext uri="{9D8B030D-6E8A-4147-A177-3AD203B41FA5}">
                      <a16:colId xmlns:a16="http://schemas.microsoft.com/office/drawing/2014/main" val="2963431700"/>
                    </a:ext>
                  </a:extLst>
                </a:gridCol>
                <a:gridCol w="1449939">
                  <a:extLst>
                    <a:ext uri="{9D8B030D-6E8A-4147-A177-3AD203B41FA5}">
                      <a16:colId xmlns:a16="http://schemas.microsoft.com/office/drawing/2014/main" val="4107339673"/>
                    </a:ext>
                  </a:extLst>
                </a:gridCol>
              </a:tblGrid>
              <a:tr h="316778">
                <a:tc row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TEAE,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&lt;65 Yr of Age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algn="ctr"/>
                      <a:endParaRPr lang="en-US" sz="2000" b="1" baseline="0" dirty="0">
                        <a:solidFill>
                          <a:schemeClr val="tx1"/>
                        </a:solidFill>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spcBef>
                          <a:spcPts val="0"/>
                        </a:spcBef>
                        <a:spcAft>
                          <a:spcPts val="0"/>
                        </a:spcAft>
                      </a:pPr>
                      <a:r>
                        <a:rPr lang="en-US" sz="1800" b="1" baseline="0" dirty="0">
                          <a:solidFill>
                            <a:schemeClr val="tx1"/>
                          </a:solidFill>
                          <a:latin typeface="Calibri" panose="020F0502020204030204" pitchFamily="34" charset="0"/>
                          <a:cs typeface="Calibri" panose="020F0502020204030204" pitchFamily="34" charset="0"/>
                        </a:rPr>
                        <a:t>≥65 Yr of Age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algn="ctr"/>
                      <a:endParaRPr lang="en-US" sz="2000" b="1" baseline="0" dirty="0">
                        <a:solidFill>
                          <a:schemeClr val="tx1"/>
                        </a:solidFill>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835071683"/>
                  </a:ext>
                </a:extLst>
              </a:tr>
              <a:tr h="554352">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T-DXd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289)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T-DXd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554352">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grade</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258 (89.3)</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115 (39.8)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92 (73.0)</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71 (56.3)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67 (81.7)</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39 (47.6)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38 (82.6)</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28 (60.9)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74221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Most prevalent (any grade)</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Nausea</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Vomiting</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Neutropenia</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Anemia</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Thrombocytopenia</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ILD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Bef>
                          <a:spcPts val="0"/>
                        </a:spcBef>
                        <a:spcAft>
                          <a:spcPts val="0"/>
                        </a:spcAft>
                      </a:pPr>
                      <a:endParaRPr lang="en-US" sz="1800" b="0" dirty="0">
                        <a:solidFill>
                          <a:schemeClr val="bg1"/>
                        </a:solidFill>
                        <a:latin typeface="Calibri" panose="020F0502020204030204" pitchFamily="34" charset="0"/>
                        <a:cs typeface="Calibri" panose="020F0502020204030204" pitchFamily="34" charset="0"/>
                      </a:endParaRP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213 (73.7)</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102 (35.3)</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97 (33.6)</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93 (32.2)</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74 (25.6)</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29 (10.0)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Bef>
                          <a:spcPts val="0"/>
                        </a:spcBef>
                        <a:spcAft>
                          <a:spcPts val="0"/>
                        </a:spcAft>
                      </a:pPr>
                      <a:endParaRPr lang="en-US" sz="1800" b="0" dirty="0">
                        <a:solidFill>
                          <a:schemeClr val="bg1"/>
                        </a:solidFill>
                        <a:latin typeface="Calibri" panose="020F0502020204030204" pitchFamily="34" charset="0"/>
                        <a:cs typeface="Calibri" panose="020F0502020204030204" pitchFamily="34" charset="0"/>
                      </a:endParaRP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27 (21.4)</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11 (8.1)</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65 (51.6)</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26 (20.8)</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9 (7.1)</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1 (0.8)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Bef>
                          <a:spcPts val="0"/>
                        </a:spcBef>
                        <a:spcAft>
                          <a:spcPts val="0"/>
                        </a:spcAft>
                      </a:pPr>
                      <a:endParaRPr lang="en-US" sz="1800" b="0" dirty="0">
                        <a:solidFill>
                          <a:schemeClr val="bg1"/>
                        </a:solidFill>
                        <a:latin typeface="Calibri" panose="020F0502020204030204" pitchFamily="34" charset="0"/>
                        <a:cs typeface="Calibri" panose="020F0502020204030204" pitchFamily="34" charset="0"/>
                      </a:endParaRP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58 (70.7)</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24 (29.3)</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26 (31.7)</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30 (36.6)</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14 (17.1)</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14 (17.1)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Bef>
                          <a:spcPts val="0"/>
                        </a:spcBef>
                        <a:spcAft>
                          <a:spcPts val="0"/>
                        </a:spcAft>
                      </a:pPr>
                      <a:endParaRPr lang="en-US" sz="1800" b="0" dirty="0">
                        <a:solidFill>
                          <a:schemeClr val="bg1"/>
                        </a:solidFill>
                        <a:latin typeface="Calibri" panose="020F0502020204030204" pitchFamily="34" charset="0"/>
                        <a:cs typeface="Calibri" panose="020F0502020204030204" pitchFamily="34" charset="0"/>
                      </a:endParaRP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14 (30.4)</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6 (13.0)</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23 (50.0)</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13 (28.3)</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7 (15.2)</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14914781"/>
                  </a:ext>
                </a:extLst>
              </a:tr>
              <a:tr h="554352">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Associated with drug discontinuation</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ILD/pneumonitis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40 (13.8)</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25 (8.7)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12 (9.5)</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20 (24.4)</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12 (14.6)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2 (4.3)</a:t>
                      </a:r>
                    </a:p>
                    <a:p>
                      <a:pPr algn="ctr">
                        <a:spcBef>
                          <a:spcPts val="0"/>
                        </a:spcBef>
                        <a:spcAft>
                          <a:spcPts val="0"/>
                        </a:spcAft>
                      </a:pPr>
                      <a:r>
                        <a:rPr lang="en-US" sz="18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2" name="Text Box 15">
            <a:extLst>
              <a:ext uri="{FF2B5EF4-FFF2-40B4-BE49-F238E27FC236}">
                <a16:creationId xmlns:a16="http://schemas.microsoft.com/office/drawing/2014/main" id="{DE4CA07B-A46E-F7A2-6928-C004E86242DF}"/>
              </a:ext>
            </a:extLst>
          </p:cNvPr>
          <p:cNvSpPr txBox="1">
            <a:spLocks noChangeArrowheads="1"/>
          </p:cNvSpPr>
          <p:nvPr/>
        </p:nvSpPr>
        <p:spPr bwMode="auto">
          <a:xfrm>
            <a:off x="434696" y="640517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Cameron. ESMO 2023. Abstr 192MO.</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17753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1023032" cy="1103313"/>
          </a:xfrm>
        </p:spPr>
        <p:txBody>
          <a:bodyPr/>
          <a:lstStyle/>
          <a:p>
            <a:r>
              <a:rPr lang="en-US" altLang="en-US" dirty="0"/>
              <a:t>Summary of AEs of Interest With T-DXd </a:t>
            </a:r>
            <a:br>
              <a:rPr lang="en-US" altLang="en-US" dirty="0"/>
            </a:br>
            <a:r>
              <a:rPr lang="en-US" altLang="en-US" dirty="0"/>
              <a:t>From Phase III Trials</a:t>
            </a:r>
          </a:p>
        </p:txBody>
      </p:sp>
      <p:sp>
        <p:nvSpPr>
          <p:cNvPr id="8" name="Rectangle 3">
            <a:extLst>
              <a:ext uri="{FF2B5EF4-FFF2-40B4-BE49-F238E27FC236}">
                <a16:creationId xmlns:a16="http://schemas.microsoft.com/office/drawing/2014/main" id="{FDA14087-BB4C-DAB1-B77B-F47452C31E04}"/>
              </a:ext>
            </a:extLst>
          </p:cNvPr>
          <p:cNvSpPr>
            <a:spLocks noGrp="1" noChangeArrowheads="1"/>
          </p:cNvSpPr>
          <p:nvPr>
            <p:ph idx="1"/>
          </p:nvPr>
        </p:nvSpPr>
        <p:spPr>
          <a:xfrm>
            <a:off x="609759" y="4612783"/>
            <a:ext cx="11023033" cy="1327920"/>
          </a:xfrm>
        </p:spPr>
        <p:txBody>
          <a:bodyPr/>
          <a:lstStyle/>
          <a:p>
            <a:pPr>
              <a:spcBef>
                <a:spcPts val="700"/>
              </a:spcBef>
              <a:spcAft>
                <a:spcPts val="300"/>
              </a:spcAft>
            </a:pPr>
            <a:r>
              <a:rPr lang="en-GB" altLang="en-US" sz="2000" dirty="0"/>
              <a:t>Significant nausea is very common; t</a:t>
            </a:r>
            <a:r>
              <a:rPr lang="en-US" sz="2000" b="0" dirty="0"/>
              <a:t>reat with primary prophylaxis</a:t>
            </a:r>
          </a:p>
          <a:p>
            <a:pPr>
              <a:spcBef>
                <a:spcPts val="700"/>
              </a:spcBef>
              <a:spcAft>
                <a:spcPts val="300"/>
              </a:spcAft>
            </a:pPr>
            <a:r>
              <a:rPr lang="en-US" sz="2000" b="0" dirty="0"/>
              <a:t>Diarrhea is observed in approximately one third of patients but is rarely grade &gt;2</a:t>
            </a:r>
          </a:p>
          <a:p>
            <a:pPr>
              <a:spcBef>
                <a:spcPts val="700"/>
              </a:spcBef>
              <a:spcAft>
                <a:spcPts val="300"/>
              </a:spcAft>
            </a:pPr>
            <a:r>
              <a:rPr lang="en-US" sz="2000" b="0" dirty="0"/>
              <a:t>Grade ≥3 neutropenia is uncommon</a:t>
            </a:r>
            <a:endParaRPr lang="en-GB" alt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28969" y="640037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1. </a:t>
            </a:r>
            <a:r>
              <a:rPr lang="fr-FR" sz="1200" b="0" dirty="0">
                <a:solidFill>
                  <a:schemeClr val="bg2"/>
                </a:solidFill>
                <a:effectLst/>
                <a:latin typeface="Calibri" panose="020F0502020204030204" pitchFamily="34" charset="0"/>
                <a:ea typeface="Calibri" panose="020F0502020204030204" pitchFamily="34" charset="0"/>
                <a:cs typeface="Calibri" panose="020F0502020204030204" pitchFamily="34" charset="0"/>
              </a:rPr>
              <a:t>André</a:t>
            </a:r>
            <a:r>
              <a:rPr lang="en-US" sz="1200" b="0" dirty="0">
                <a:solidFill>
                  <a:schemeClr val="bg2"/>
                </a:solidFill>
                <a:latin typeface="Calibri" panose="020F0502020204030204" pitchFamily="34" charset="0"/>
                <a:ea typeface="Calibri" panose="020F0502020204030204" pitchFamily="34" charset="0"/>
                <a:cs typeface="Calibri" panose="020F0502020204030204" pitchFamily="34" charset="0"/>
              </a:rPr>
              <a:t>. Lancet. 2023;401:1773.</a:t>
            </a: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 2. Hurvitz. Lancet. 2023;401:105. 3.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Modi. NEJM. 2022;387:9</a:t>
            </a: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a:t>
            </a:r>
          </a:p>
        </p:txBody>
      </p:sp>
      <p:graphicFrame>
        <p:nvGraphicFramePr>
          <p:cNvPr id="4" name="Group 32">
            <a:extLst>
              <a:ext uri="{FF2B5EF4-FFF2-40B4-BE49-F238E27FC236}">
                <a16:creationId xmlns:a16="http://schemas.microsoft.com/office/drawing/2014/main" id="{353CAA4B-6F1B-10F9-2A07-8A36FE17DC74}"/>
              </a:ext>
            </a:extLst>
          </p:cNvPr>
          <p:cNvGraphicFramePr>
            <a:graphicFrameLocks noGrp="1"/>
          </p:cNvGraphicFramePr>
          <p:nvPr>
            <p:extLst>
              <p:ext uri="{D42A27DB-BD31-4B8C-83A1-F6EECF244321}">
                <p14:modId xmlns:p14="http://schemas.microsoft.com/office/powerpoint/2010/main" val="1976021006"/>
              </p:ext>
            </p:extLst>
          </p:nvPr>
        </p:nvGraphicFramePr>
        <p:xfrm>
          <a:off x="727073" y="1600200"/>
          <a:ext cx="10603535" cy="2926208"/>
        </p:xfrm>
        <a:graphic>
          <a:graphicData uri="http://schemas.openxmlformats.org/drawingml/2006/table">
            <a:tbl>
              <a:tblPr/>
              <a:tblGrid>
                <a:gridCol w="1727369">
                  <a:extLst>
                    <a:ext uri="{9D8B030D-6E8A-4147-A177-3AD203B41FA5}">
                      <a16:colId xmlns:a16="http://schemas.microsoft.com/office/drawing/2014/main" val="20000"/>
                    </a:ext>
                  </a:extLst>
                </a:gridCol>
                <a:gridCol w="1455311">
                  <a:extLst>
                    <a:ext uri="{9D8B030D-6E8A-4147-A177-3AD203B41FA5}">
                      <a16:colId xmlns:a16="http://schemas.microsoft.com/office/drawing/2014/main" val="20002"/>
                    </a:ext>
                  </a:extLst>
                </a:gridCol>
                <a:gridCol w="1484171">
                  <a:extLst>
                    <a:ext uri="{9D8B030D-6E8A-4147-A177-3AD203B41FA5}">
                      <a16:colId xmlns:a16="http://schemas.microsoft.com/office/drawing/2014/main" val="913536120"/>
                    </a:ext>
                  </a:extLst>
                </a:gridCol>
                <a:gridCol w="1484171">
                  <a:extLst>
                    <a:ext uri="{9D8B030D-6E8A-4147-A177-3AD203B41FA5}">
                      <a16:colId xmlns:a16="http://schemas.microsoft.com/office/drawing/2014/main" val="3111889501"/>
                    </a:ext>
                  </a:extLst>
                </a:gridCol>
                <a:gridCol w="1484171">
                  <a:extLst>
                    <a:ext uri="{9D8B030D-6E8A-4147-A177-3AD203B41FA5}">
                      <a16:colId xmlns:a16="http://schemas.microsoft.com/office/drawing/2014/main" val="2963431700"/>
                    </a:ext>
                  </a:extLst>
                </a:gridCol>
                <a:gridCol w="1484171">
                  <a:extLst>
                    <a:ext uri="{9D8B030D-6E8A-4147-A177-3AD203B41FA5}">
                      <a16:colId xmlns:a16="http://schemas.microsoft.com/office/drawing/2014/main" val="4107339673"/>
                    </a:ext>
                  </a:extLst>
                </a:gridCol>
                <a:gridCol w="1484171">
                  <a:extLst>
                    <a:ext uri="{9D8B030D-6E8A-4147-A177-3AD203B41FA5}">
                      <a16:colId xmlns:a16="http://schemas.microsoft.com/office/drawing/2014/main" val="3710441781"/>
                    </a:ext>
                  </a:extLst>
                </a:gridCol>
              </a:tblGrid>
              <a:tr h="297461">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AE of </a:t>
                      </a:r>
                      <a:b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Interest,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Calibri" panose="020F0502020204030204" pitchFamily="34" charset="0"/>
                          <a:cs typeface="Calibri" panose="020F0502020204030204" pitchFamily="34" charset="0"/>
                        </a:rPr>
                        <a:t>DESTINY-Breast02 (n = 404)</a:t>
                      </a:r>
                      <a:r>
                        <a:rPr lang="en-US" sz="1800" b="1" baseline="30000" dirty="0">
                          <a:solidFill>
                            <a:schemeClr val="tx1"/>
                          </a:solidFill>
                          <a:latin typeface="Calibri" panose="020F0502020204030204" pitchFamily="34" charset="0"/>
                          <a:cs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algn="ctr"/>
                      <a:endParaRPr lang="en-US" sz="2000" b="1" baseline="30000" dirty="0">
                        <a:solidFill>
                          <a:schemeClr val="bg1"/>
                        </a:solidFill>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Calibri" panose="020F0502020204030204" pitchFamily="34" charset="0"/>
                          <a:cs typeface="Calibri" panose="020F0502020204030204" pitchFamily="34" charset="0"/>
                        </a:rPr>
                        <a:t>DESTINY-Breast03 (n = 257)</a:t>
                      </a:r>
                      <a:r>
                        <a:rPr lang="en-US" sz="1800" b="1" baseline="30000" dirty="0">
                          <a:solidFill>
                            <a:schemeClr val="tx1"/>
                          </a:solidFill>
                          <a:latin typeface="Calibri" panose="020F0502020204030204" pitchFamily="34" charset="0"/>
                          <a:cs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algn="ctr"/>
                      <a:endParaRPr lang="en-US" sz="2000" b="1" baseline="30000" dirty="0">
                        <a:solidFill>
                          <a:schemeClr val="bg1"/>
                        </a:solidFill>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latin typeface="Calibri" panose="020F0502020204030204" pitchFamily="34" charset="0"/>
                          <a:cs typeface="Calibri" panose="020F0502020204030204" pitchFamily="34" charset="0"/>
                        </a:rPr>
                        <a:t>DESTINY-Breast04 (n = 371)</a:t>
                      </a:r>
                      <a:r>
                        <a:rPr lang="en-US" sz="1800" b="1" baseline="30000" dirty="0">
                          <a:solidFill>
                            <a:schemeClr val="tx1"/>
                          </a:solidFill>
                          <a:latin typeface="Calibri" panose="020F0502020204030204" pitchFamily="34" charset="0"/>
                          <a:cs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algn="ctr"/>
                      <a:endParaRPr lang="en-US" sz="2000" b="1" baseline="30000" dirty="0">
                        <a:solidFill>
                          <a:schemeClr val="bg1"/>
                        </a:solidFill>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570684533"/>
                  </a:ext>
                </a:extLst>
              </a:tr>
              <a:tr h="297461">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AE of Interest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baseline="0" dirty="0">
                          <a:solidFill>
                            <a:schemeClr val="tx1"/>
                          </a:solidFill>
                          <a:latin typeface="Calibri" panose="020F0502020204030204" pitchFamily="34" charset="0"/>
                          <a:cs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baseline="0" dirty="0">
                          <a:solidFill>
                            <a:schemeClr val="tx1"/>
                          </a:solidFill>
                          <a:latin typeface="Calibri" panose="020F0502020204030204" pitchFamily="34" charset="0"/>
                          <a:cs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baseline="0" dirty="0">
                          <a:solidFill>
                            <a:schemeClr val="tx1"/>
                          </a:solidFill>
                          <a:latin typeface="Calibri" panose="020F0502020204030204" pitchFamily="34" charset="0"/>
                          <a:cs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baseline="0" dirty="0">
                          <a:solidFill>
                            <a:schemeClr val="tx1"/>
                          </a:solidFill>
                          <a:latin typeface="Calibri" panose="020F0502020204030204" pitchFamily="34" charset="0"/>
                          <a:cs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baseline="0" dirty="0">
                          <a:solidFill>
                            <a:schemeClr val="tx1"/>
                          </a:solidFill>
                          <a:latin typeface="Calibri" panose="020F0502020204030204" pitchFamily="34" charset="0"/>
                          <a:cs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baseline="0" dirty="0">
                          <a:solidFill>
                            <a:schemeClr val="tx1"/>
                          </a:solidFill>
                          <a:latin typeface="Calibri" panose="020F0502020204030204" pitchFamily="34" charset="0"/>
                          <a:cs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9746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Nausea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73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77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73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9746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Vomiting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38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52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34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14914781"/>
                  </a:ext>
                </a:extLst>
              </a:tr>
              <a:tr h="29746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Alopecia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37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&lt;1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40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&lt;1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38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746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Fatigue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36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31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48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9746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Diarrhea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27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32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22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67673188"/>
                  </a:ext>
                </a:extLst>
              </a:tr>
              <a:tr h="29746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Neutropenia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31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33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800" b="0" dirty="0">
                          <a:solidFill>
                            <a:schemeClr val="bg1"/>
                          </a:solidFill>
                          <a:latin typeface="Calibri" panose="020F0502020204030204" pitchFamily="34" charset="0"/>
                          <a:cs typeface="Calibri" panose="020F0502020204030204" pitchFamily="34" charset="0"/>
                        </a:rPr>
                        <a:t>14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97158273"/>
                  </a:ext>
                </a:extLst>
              </a:tr>
            </a:tbl>
          </a:graphicData>
        </a:graphic>
      </p:graphicFrame>
      <p:sp>
        <p:nvSpPr>
          <p:cNvPr id="6" name="TextBox 5">
            <a:extLst>
              <a:ext uri="{FF2B5EF4-FFF2-40B4-BE49-F238E27FC236}">
                <a16:creationId xmlns:a16="http://schemas.microsoft.com/office/drawing/2014/main" id="{9A651894-6908-DFA1-B150-69D79D0CEF22}"/>
              </a:ext>
            </a:extLst>
          </p:cNvPr>
          <p:cNvSpPr txBox="1"/>
          <p:nvPr/>
        </p:nvSpPr>
        <p:spPr bwMode="auto">
          <a:xfrm>
            <a:off x="727074" y="2303622"/>
            <a:ext cx="10603534" cy="409598"/>
          </a:xfrm>
          <a:prstGeom prst="rect">
            <a:avLst/>
          </a:prstGeom>
          <a:noFill/>
          <a:ln w="3810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 name="TextBox 6">
            <a:extLst>
              <a:ext uri="{FF2B5EF4-FFF2-40B4-BE49-F238E27FC236}">
                <a16:creationId xmlns:a16="http://schemas.microsoft.com/office/drawing/2014/main" id="{B3BF68C5-6426-A8AA-53A6-F89E9668F0BD}"/>
              </a:ext>
            </a:extLst>
          </p:cNvPr>
          <p:cNvSpPr txBox="1"/>
          <p:nvPr/>
        </p:nvSpPr>
        <p:spPr bwMode="auto">
          <a:xfrm>
            <a:off x="719138" y="3782784"/>
            <a:ext cx="10603534" cy="361997"/>
          </a:xfrm>
          <a:prstGeom prst="rect">
            <a:avLst/>
          </a:prstGeom>
          <a:noFill/>
          <a:ln w="3810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32061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8"/>
            <a:ext cx="10872444" cy="789162"/>
          </a:xfrm>
        </p:spPr>
        <p:txBody>
          <a:bodyPr/>
          <a:lstStyle/>
          <a:p>
            <a:r>
              <a:rPr lang="en-US" dirty="0"/>
              <a:t>ASCO Antiemetic Guidelines Update 2020</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36284" y="640037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Hesketh. JCO. 2020;38:2782.</a:t>
            </a:r>
          </a:p>
        </p:txBody>
      </p:sp>
      <p:graphicFrame>
        <p:nvGraphicFramePr>
          <p:cNvPr id="3" name="Table 6">
            <a:extLst>
              <a:ext uri="{FF2B5EF4-FFF2-40B4-BE49-F238E27FC236}">
                <a16:creationId xmlns:a16="http://schemas.microsoft.com/office/drawing/2014/main" id="{75647EA4-441C-5A69-EAAB-F9FF13D60D87}"/>
              </a:ext>
            </a:extLst>
          </p:cNvPr>
          <p:cNvGraphicFramePr>
            <a:graphicFrameLocks noGrp="1"/>
          </p:cNvGraphicFramePr>
          <p:nvPr>
            <p:extLst>
              <p:ext uri="{D42A27DB-BD31-4B8C-83A1-F6EECF244321}">
                <p14:modId xmlns:p14="http://schemas.microsoft.com/office/powerpoint/2010/main" val="2331246844"/>
              </p:ext>
            </p:extLst>
          </p:nvPr>
        </p:nvGraphicFramePr>
        <p:xfrm>
          <a:off x="713389" y="1125269"/>
          <a:ext cx="10807803" cy="3922776"/>
        </p:xfrm>
        <a:graphic>
          <a:graphicData uri="http://schemas.openxmlformats.org/drawingml/2006/table">
            <a:tbl>
              <a:tblPr firstRow="1" bandRow="1">
                <a:tableStyleId>{00A15C55-8517-42AA-B614-E9B94910E393}</a:tableStyleId>
              </a:tblPr>
              <a:tblGrid>
                <a:gridCol w="3630788">
                  <a:extLst>
                    <a:ext uri="{9D8B030D-6E8A-4147-A177-3AD203B41FA5}">
                      <a16:colId xmlns:a16="http://schemas.microsoft.com/office/drawing/2014/main" val="3084253653"/>
                    </a:ext>
                  </a:extLst>
                </a:gridCol>
                <a:gridCol w="4358644">
                  <a:extLst>
                    <a:ext uri="{9D8B030D-6E8A-4147-A177-3AD203B41FA5}">
                      <a16:colId xmlns:a16="http://schemas.microsoft.com/office/drawing/2014/main" val="862721740"/>
                    </a:ext>
                  </a:extLst>
                </a:gridCol>
                <a:gridCol w="2818371">
                  <a:extLst>
                    <a:ext uri="{9D8B030D-6E8A-4147-A177-3AD203B41FA5}">
                      <a16:colId xmlns:a16="http://schemas.microsoft.com/office/drawing/2014/main" val="1749042388"/>
                    </a:ext>
                  </a:extLst>
                </a:gridCol>
              </a:tblGrid>
              <a:tr h="370840">
                <a:tc>
                  <a:txBody>
                    <a:bodyPr/>
                    <a:lstStyle/>
                    <a:p>
                      <a:pPr algn="ctr"/>
                      <a:r>
                        <a:rPr lang="en-US" sz="1600" b="1" dirty="0">
                          <a:latin typeface="Calibri" panose="020F0502020204030204" pitchFamily="34" charset="0"/>
                          <a:cs typeface="Calibri" panose="020F0502020204030204" pitchFamily="34" charset="0"/>
                        </a:rPr>
                        <a:t>High Emetic–Risk </a:t>
                      </a:r>
                    </a:p>
                    <a:p>
                      <a:pPr algn="ctr"/>
                      <a:r>
                        <a:rPr lang="en-US" sz="1600" b="1" dirty="0">
                          <a:latin typeface="Calibri" panose="020F0502020204030204" pitchFamily="34" charset="0"/>
                          <a:cs typeface="Calibri" panose="020F0502020204030204" pitchFamily="34" charset="0"/>
                        </a:rPr>
                        <a:t>Antineoplastic Agents</a:t>
                      </a: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Moderate Emetic–Risk </a:t>
                      </a:r>
                    </a:p>
                    <a:p>
                      <a:pPr algn="ctr"/>
                      <a:r>
                        <a:rPr lang="en-US" sz="1600" b="1" dirty="0">
                          <a:latin typeface="Calibri" panose="020F0502020204030204" pitchFamily="34" charset="0"/>
                          <a:cs typeface="Calibri" panose="020F0502020204030204" pitchFamily="34" charset="0"/>
                        </a:rPr>
                        <a:t>Antineoplastic Agents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Low Emetic–Risk Antineoplastic Agents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02599951"/>
                  </a:ext>
                </a:extLst>
              </a:tr>
              <a:tr h="370840">
                <a:tc rowSpan="3">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lang="en-US" sz="1400" b="1" dirty="0">
                          <a:solidFill>
                            <a:schemeClr val="bg1"/>
                          </a:solidFill>
                          <a:latin typeface="Calibri" panose="020F0502020204030204" pitchFamily="34" charset="0"/>
                          <a:cs typeface="Calibri" panose="020F0502020204030204" pitchFamily="34" charset="0"/>
                        </a:rPr>
                        <a:t>Day 1 of treatment</a:t>
                      </a:r>
                      <a:r>
                        <a:rPr lang="en-US" sz="1400" dirty="0">
                          <a:solidFill>
                            <a:schemeClr val="bg1"/>
                          </a:solidFill>
                          <a:latin typeface="Calibri" panose="020F0502020204030204" pitchFamily="34" charset="0"/>
                          <a:cs typeface="Calibri" panose="020F0502020204030204" pitchFamily="34" charset="0"/>
                        </a:rPr>
                        <a:t>: Offer 4-drug</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combination with:</a:t>
                      </a:r>
                    </a:p>
                    <a:p>
                      <a:pPr marL="176400" marR="0" lvl="0" indent="-177750" algn="l" defTabSz="914400" rtl="0" eaLnBrk="1" fontAlgn="auto" latinLnBrk="0" hangingPunct="1">
                        <a:lnSpc>
                          <a:spcPct val="90000"/>
                        </a:lnSpc>
                        <a:spcBef>
                          <a:spcPts val="0"/>
                        </a:spcBef>
                        <a:spcAft>
                          <a:spcPts val="600"/>
                        </a:spcAft>
                        <a:buClrTx/>
                        <a:buSzPct val="85000"/>
                        <a:buFont typeface="Wingdings" pitchFamily="2" charset="2"/>
                        <a:buChar char="§"/>
                        <a:tabLst/>
                        <a:defRPr/>
                      </a:pPr>
                      <a:r>
                        <a:rPr lang="en-US" sz="1400" kern="1200" dirty="0">
                          <a:solidFill>
                            <a:schemeClr val="bg1"/>
                          </a:solidFill>
                          <a:latin typeface="Calibri" panose="020F0502020204030204" pitchFamily="34" charset="0"/>
                          <a:ea typeface="+mn-ea"/>
                          <a:cs typeface="Calibri" panose="020F0502020204030204" pitchFamily="34" charset="0"/>
                        </a:rPr>
                        <a:t>NK</a:t>
                      </a:r>
                      <a:r>
                        <a:rPr lang="en-US" sz="1400" kern="1200" baseline="-25000" dirty="0">
                          <a:solidFill>
                            <a:schemeClr val="bg1"/>
                          </a:solidFill>
                          <a:latin typeface="Calibri" panose="020F0502020204030204" pitchFamily="34" charset="0"/>
                          <a:ea typeface="+mn-ea"/>
                          <a:cs typeface="Calibri" panose="020F0502020204030204" pitchFamily="34" charset="0"/>
                        </a:rPr>
                        <a:t>1</a:t>
                      </a:r>
                      <a:r>
                        <a:rPr lang="en-US" sz="1400" kern="1200" dirty="0">
                          <a:solidFill>
                            <a:schemeClr val="bg1"/>
                          </a:solidFill>
                          <a:latin typeface="Calibri" panose="020F0502020204030204" pitchFamily="34" charset="0"/>
                          <a:ea typeface="+mn-ea"/>
                          <a:cs typeface="Calibri" panose="020F0502020204030204" pitchFamily="34" charset="0"/>
                        </a:rPr>
                        <a:t> receptor antagonist</a:t>
                      </a:r>
                    </a:p>
                    <a:p>
                      <a:pPr marL="176400" indent="-177750" algn="l" defTabSz="914400" rtl="0" eaLnBrk="1" latinLnBrk="0" hangingPunct="1">
                        <a:lnSpc>
                          <a:spcPct val="90000"/>
                        </a:lnSpc>
                        <a:spcAft>
                          <a:spcPts val="600"/>
                        </a:spcAft>
                        <a:buClrTx/>
                        <a:buSzPct val="85000"/>
                        <a:buFont typeface="Wingdings" pitchFamily="2" charset="2"/>
                        <a:buChar char="§"/>
                      </a:pPr>
                      <a:r>
                        <a:rPr lang="en-US" sz="1400" kern="1200" dirty="0">
                          <a:solidFill>
                            <a:schemeClr val="bg1"/>
                          </a:solidFill>
                          <a:latin typeface="Calibri" panose="020F0502020204030204" pitchFamily="34" charset="0"/>
                          <a:ea typeface="+mn-ea"/>
                          <a:cs typeface="Calibri" panose="020F0502020204030204" pitchFamily="34" charset="0"/>
                        </a:rPr>
                        <a:t>5-HT</a:t>
                      </a:r>
                      <a:r>
                        <a:rPr lang="en-US" sz="1400" kern="1200" baseline="-25000" dirty="0">
                          <a:solidFill>
                            <a:schemeClr val="bg1"/>
                          </a:solidFill>
                          <a:latin typeface="Calibri" panose="020F0502020204030204" pitchFamily="34" charset="0"/>
                          <a:ea typeface="+mn-ea"/>
                          <a:cs typeface="Calibri" panose="020F0502020204030204" pitchFamily="34" charset="0"/>
                        </a:rPr>
                        <a:t>3</a:t>
                      </a:r>
                      <a:r>
                        <a:rPr lang="en-US" sz="1400" kern="1200" dirty="0">
                          <a:solidFill>
                            <a:schemeClr val="bg1"/>
                          </a:solidFill>
                          <a:latin typeface="Calibri" panose="020F0502020204030204" pitchFamily="34" charset="0"/>
                          <a:ea typeface="+mn-ea"/>
                          <a:cs typeface="Calibri" panose="020F0502020204030204" pitchFamily="34" charset="0"/>
                        </a:rPr>
                        <a:t> receptor antagonist</a:t>
                      </a:r>
                    </a:p>
                    <a:p>
                      <a:pPr marL="176400" indent="-177750">
                        <a:lnSpc>
                          <a:spcPct val="90000"/>
                        </a:lnSpc>
                        <a:spcAft>
                          <a:spcPts val="600"/>
                        </a:spcAft>
                        <a:buClrTx/>
                        <a:buSzPct val="85000"/>
                        <a:buFont typeface="Wingdings" pitchFamily="2" charset="2"/>
                        <a:buChar char="§"/>
                      </a:pPr>
                      <a:r>
                        <a:rPr lang="en-US" sz="1400" dirty="0">
                          <a:solidFill>
                            <a:schemeClr val="bg1"/>
                          </a:solidFill>
                          <a:latin typeface="Calibri" panose="020F0502020204030204" pitchFamily="34" charset="0"/>
                          <a:cs typeface="Calibri" panose="020F0502020204030204" pitchFamily="34" charset="0"/>
                        </a:rPr>
                        <a:t>Dexamethasone</a:t>
                      </a:r>
                    </a:p>
                    <a:p>
                      <a:pPr marL="176400" indent="-177750">
                        <a:lnSpc>
                          <a:spcPct val="90000"/>
                        </a:lnSpc>
                        <a:spcAft>
                          <a:spcPts val="600"/>
                        </a:spcAft>
                        <a:buClrTx/>
                        <a:buSzPct val="85000"/>
                        <a:buFont typeface="Wingdings" pitchFamily="2" charset="2"/>
                        <a:buChar char="§"/>
                      </a:pPr>
                      <a:r>
                        <a:rPr lang="en-US" sz="1400" dirty="0">
                          <a:solidFill>
                            <a:schemeClr val="bg1"/>
                          </a:solidFill>
                          <a:latin typeface="Calibri" panose="020F0502020204030204" pitchFamily="34" charset="0"/>
                          <a:cs typeface="Calibri" panose="020F0502020204030204" pitchFamily="34" charset="0"/>
                        </a:rPr>
                        <a:t>Olanzapine</a:t>
                      </a:r>
                    </a:p>
                    <a:p>
                      <a:pPr marL="0" indent="0">
                        <a:lnSpc>
                          <a:spcPct val="90000"/>
                        </a:lnSpc>
                        <a:spcBef>
                          <a:spcPts val="600"/>
                        </a:spcBef>
                        <a:spcAft>
                          <a:spcPts val="600"/>
                        </a:spcAft>
                        <a:buFont typeface="Arial" panose="020B0604020202020204" pitchFamily="34" charset="0"/>
                        <a:buNone/>
                      </a:pPr>
                      <a:r>
                        <a:rPr lang="en-US" sz="1400" b="1" dirty="0">
                          <a:solidFill>
                            <a:schemeClr val="bg1"/>
                          </a:solidFill>
                          <a:latin typeface="Calibri" panose="020F0502020204030204" pitchFamily="34" charset="0"/>
                          <a:cs typeface="Calibri" panose="020F0502020204030204" pitchFamily="34" charset="0"/>
                        </a:rPr>
                        <a:t>Days 2-4 of treatment: </a:t>
                      </a:r>
                    </a:p>
                    <a:p>
                      <a:pPr marL="176400" indent="-177750" algn="l" defTabSz="914400" rtl="0" eaLnBrk="1" latinLnBrk="0" hangingPunct="1">
                        <a:lnSpc>
                          <a:spcPct val="90000"/>
                        </a:lnSpc>
                        <a:spcBef>
                          <a:spcPts val="600"/>
                        </a:spcBef>
                        <a:spcAft>
                          <a:spcPts val="600"/>
                        </a:spcAft>
                        <a:buClrTx/>
                        <a:buSzPct val="85000"/>
                        <a:buFont typeface="Wingdings" pitchFamily="2" charset="2"/>
                        <a:buChar char="§"/>
                      </a:pPr>
                      <a:r>
                        <a:rPr lang="en-US" sz="1400" kern="1200" dirty="0">
                          <a:solidFill>
                            <a:schemeClr val="bg1"/>
                          </a:solidFill>
                          <a:latin typeface="Calibri" panose="020F0502020204030204" pitchFamily="34" charset="0"/>
                          <a:ea typeface="+mn-ea"/>
                          <a:cs typeface="Calibri" panose="020F0502020204030204" pitchFamily="34" charset="0"/>
                        </a:rPr>
                        <a:t>Patients receiving cisplatin or high-risk single agent, continue both dexamethasone and olanzapine</a:t>
                      </a:r>
                    </a:p>
                    <a:p>
                      <a:pPr marL="176400" indent="-177750" algn="l" defTabSz="914400" rtl="0" eaLnBrk="1" latinLnBrk="0" hangingPunct="1">
                        <a:lnSpc>
                          <a:spcPct val="90000"/>
                        </a:lnSpc>
                        <a:spcBef>
                          <a:spcPts val="600"/>
                        </a:spcBef>
                        <a:spcAft>
                          <a:spcPts val="600"/>
                        </a:spcAft>
                        <a:buClrTx/>
                        <a:buSzPct val="85000"/>
                        <a:buFont typeface="Wingdings" pitchFamily="2" charset="2"/>
                        <a:buChar char="§"/>
                      </a:pPr>
                      <a:r>
                        <a:rPr lang="en-US" sz="1400" kern="1200" dirty="0">
                          <a:solidFill>
                            <a:schemeClr val="bg1"/>
                          </a:solidFill>
                          <a:latin typeface="Calibri" panose="020F0502020204030204" pitchFamily="34" charset="0"/>
                          <a:ea typeface="+mn-ea"/>
                          <a:cs typeface="Calibri" panose="020F0502020204030204" pitchFamily="34" charset="0"/>
                        </a:rPr>
                        <a:t>Patients receiving anthracycline with cyclophosphamide, continue only olanzapine</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nSpc>
                          <a:spcPct val="90000"/>
                        </a:lnSpc>
                        <a:spcAft>
                          <a:spcPts val="600"/>
                        </a:spcAft>
                      </a:pPr>
                      <a:r>
                        <a:rPr lang="en-US" sz="1400" b="1" dirty="0">
                          <a:solidFill>
                            <a:schemeClr val="bg1"/>
                          </a:solidFill>
                          <a:latin typeface="Calibri" panose="020F0502020204030204" pitchFamily="34" charset="0"/>
                          <a:cs typeface="Calibri" panose="020F0502020204030204" pitchFamily="34" charset="0"/>
                        </a:rPr>
                        <a:t>Day 1 of treatment: </a:t>
                      </a:r>
                      <a:r>
                        <a:rPr lang="en-US" sz="1400" b="0" dirty="0">
                          <a:solidFill>
                            <a:schemeClr val="bg1"/>
                          </a:solidFill>
                          <a:latin typeface="Calibri" panose="020F0502020204030204" pitchFamily="34" charset="0"/>
                          <a:cs typeface="Calibri" panose="020F0502020204030204" pitchFamily="34" charset="0"/>
                        </a:rPr>
                        <a:t>For </a:t>
                      </a:r>
                      <a:r>
                        <a:rPr lang="en-US" sz="1400" dirty="0">
                          <a:solidFill>
                            <a:schemeClr val="bg1"/>
                          </a:solidFill>
                          <a:latin typeface="Calibri" panose="020F0502020204030204" pitchFamily="34" charset="0"/>
                          <a:cs typeface="Calibri" panose="020F0502020204030204" pitchFamily="34" charset="0"/>
                        </a:rPr>
                        <a:t>adults treated with carboplatin AUC ≥4 mg/mL/min, offer 3-drug combination with:</a:t>
                      </a:r>
                    </a:p>
                    <a:p>
                      <a:pPr marL="176400" indent="-177750">
                        <a:lnSpc>
                          <a:spcPct val="90000"/>
                        </a:lnSpc>
                        <a:spcAft>
                          <a:spcPts val="600"/>
                        </a:spcAft>
                        <a:buClrTx/>
                        <a:buSzPct val="85000"/>
                        <a:buFont typeface="Wingdings" pitchFamily="2" charset="2"/>
                        <a:buChar char="§"/>
                      </a:pPr>
                      <a:r>
                        <a:rPr lang="en-US" sz="1400" dirty="0">
                          <a:solidFill>
                            <a:schemeClr val="bg1"/>
                          </a:solidFill>
                          <a:latin typeface="Calibri" panose="020F0502020204030204" pitchFamily="34" charset="0"/>
                          <a:cs typeface="Calibri" panose="020F0502020204030204" pitchFamily="34" charset="0"/>
                        </a:rPr>
                        <a:t>NK</a:t>
                      </a:r>
                      <a:r>
                        <a:rPr lang="en-US" sz="1400" baseline="-25000" dirty="0">
                          <a:solidFill>
                            <a:schemeClr val="bg1"/>
                          </a:solidFill>
                          <a:latin typeface="Calibri" panose="020F0502020204030204" pitchFamily="34" charset="0"/>
                          <a:cs typeface="Calibri" panose="020F0502020204030204" pitchFamily="34" charset="0"/>
                        </a:rPr>
                        <a:t>1</a:t>
                      </a:r>
                      <a:r>
                        <a:rPr lang="en-US" sz="1400" dirty="0">
                          <a:solidFill>
                            <a:schemeClr val="bg1"/>
                          </a:solidFill>
                          <a:latin typeface="Calibri" panose="020F0502020204030204" pitchFamily="34" charset="0"/>
                          <a:cs typeface="Calibri" panose="020F0502020204030204" pitchFamily="34" charset="0"/>
                        </a:rPr>
                        <a:t> receptor antagonist</a:t>
                      </a:r>
                    </a:p>
                    <a:p>
                      <a:pPr marL="176400" indent="-177750">
                        <a:lnSpc>
                          <a:spcPct val="90000"/>
                        </a:lnSpc>
                        <a:spcAft>
                          <a:spcPts val="600"/>
                        </a:spcAft>
                        <a:buClrTx/>
                        <a:buSzPct val="85000"/>
                        <a:buFont typeface="Wingdings" pitchFamily="2" charset="2"/>
                        <a:buChar char="§"/>
                      </a:pPr>
                      <a:r>
                        <a:rPr lang="en-US" sz="1400" dirty="0">
                          <a:solidFill>
                            <a:schemeClr val="bg1"/>
                          </a:solidFill>
                          <a:latin typeface="Calibri" panose="020F0502020204030204" pitchFamily="34" charset="0"/>
                          <a:cs typeface="Calibri" panose="020F0502020204030204" pitchFamily="34" charset="0"/>
                        </a:rPr>
                        <a:t>5-HT</a:t>
                      </a:r>
                      <a:r>
                        <a:rPr lang="en-US" sz="1400" baseline="-25000" dirty="0">
                          <a:solidFill>
                            <a:schemeClr val="bg1"/>
                          </a:solidFill>
                          <a:latin typeface="Calibri" panose="020F0502020204030204" pitchFamily="34" charset="0"/>
                          <a:cs typeface="Calibri" panose="020F0502020204030204" pitchFamily="34" charset="0"/>
                        </a:rPr>
                        <a:t>3</a:t>
                      </a:r>
                      <a:r>
                        <a:rPr lang="en-US" sz="1400" dirty="0">
                          <a:solidFill>
                            <a:schemeClr val="bg1"/>
                          </a:solidFill>
                          <a:latin typeface="Calibri" panose="020F0502020204030204" pitchFamily="34" charset="0"/>
                          <a:cs typeface="Calibri" panose="020F0502020204030204" pitchFamily="34" charset="0"/>
                        </a:rPr>
                        <a:t> receptor antagonist</a:t>
                      </a:r>
                    </a:p>
                    <a:p>
                      <a:pPr marL="176400" indent="-177750">
                        <a:lnSpc>
                          <a:spcPct val="90000"/>
                        </a:lnSpc>
                        <a:spcAft>
                          <a:spcPts val="600"/>
                        </a:spcAft>
                        <a:buClrTx/>
                        <a:buSzPct val="85000"/>
                        <a:buFont typeface="Wingdings" pitchFamily="2" charset="2"/>
                        <a:buChar char="§"/>
                      </a:pPr>
                      <a:r>
                        <a:rPr lang="en-US" sz="1400" dirty="0">
                          <a:solidFill>
                            <a:schemeClr val="bg1"/>
                          </a:solidFill>
                          <a:latin typeface="Calibri" panose="020F0502020204030204" pitchFamily="34" charset="0"/>
                          <a:cs typeface="Calibri" panose="020F0502020204030204" pitchFamily="34" charset="0"/>
                        </a:rPr>
                        <a:t>Dexamethasone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rowSpan="3">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Adults should be offered a single dose of either of the following before antineoplastic treatment:</a:t>
                      </a:r>
                    </a:p>
                    <a:p>
                      <a:pPr marL="177750" indent="-177750">
                        <a:lnSpc>
                          <a:spcPct val="90000"/>
                        </a:lnSpc>
                        <a:spcBef>
                          <a:spcPts val="300"/>
                        </a:spcBef>
                        <a:spcAft>
                          <a:spcPts val="600"/>
                        </a:spcAft>
                        <a:buClrTx/>
                        <a:buSzPct val="85000"/>
                        <a:buFont typeface="Wingdings" pitchFamily="2" charset="2"/>
                        <a:buChar char="§"/>
                      </a:pPr>
                      <a:r>
                        <a:rPr lang="en-US" sz="1400" dirty="0">
                          <a:solidFill>
                            <a:schemeClr val="bg1"/>
                          </a:solidFill>
                          <a:latin typeface="Calibri" panose="020F0502020204030204" pitchFamily="34" charset="0"/>
                          <a:cs typeface="Calibri" panose="020F0502020204030204" pitchFamily="34" charset="0"/>
                        </a:rPr>
                        <a:t>5-HT</a:t>
                      </a:r>
                      <a:r>
                        <a:rPr lang="en-US" sz="1400" baseline="-25000" dirty="0">
                          <a:solidFill>
                            <a:schemeClr val="bg1"/>
                          </a:solidFill>
                          <a:latin typeface="Calibri" panose="020F0502020204030204" pitchFamily="34" charset="0"/>
                          <a:cs typeface="Calibri" panose="020F0502020204030204" pitchFamily="34" charset="0"/>
                        </a:rPr>
                        <a:t>3</a:t>
                      </a:r>
                      <a:r>
                        <a:rPr lang="en-US" sz="1400" dirty="0">
                          <a:solidFill>
                            <a:schemeClr val="bg1"/>
                          </a:solidFill>
                          <a:latin typeface="Calibri" panose="020F0502020204030204" pitchFamily="34" charset="0"/>
                          <a:cs typeface="Calibri" panose="020F0502020204030204" pitchFamily="34" charset="0"/>
                        </a:rPr>
                        <a:t> receptor antagonist</a:t>
                      </a:r>
                    </a:p>
                    <a:p>
                      <a:pPr marL="177750" indent="-177750">
                        <a:lnSpc>
                          <a:spcPct val="90000"/>
                        </a:lnSpc>
                        <a:spcAft>
                          <a:spcPts val="600"/>
                        </a:spcAft>
                        <a:buClrTx/>
                        <a:buSzPct val="85000"/>
                        <a:buFont typeface="Wingdings" pitchFamily="2" charset="2"/>
                        <a:buChar char="§"/>
                      </a:pPr>
                      <a:r>
                        <a:rPr lang="en-US" sz="1400" dirty="0">
                          <a:solidFill>
                            <a:schemeClr val="bg1"/>
                          </a:solidFill>
                          <a:latin typeface="Calibri" panose="020F0502020204030204" pitchFamily="34" charset="0"/>
                          <a:cs typeface="Calibri" panose="020F0502020204030204" pitchFamily="34" charset="0"/>
                        </a:rPr>
                        <a:t>Dexamethasone 8 mg</a:t>
                      </a:r>
                    </a:p>
                    <a:p>
                      <a:pPr marL="0" marR="0" lvl="0" indent="0" algn="l" defTabSz="914400" rtl="0" eaLnBrk="1" fontAlgn="auto" latinLnBrk="0" hangingPunct="1">
                        <a:lnSpc>
                          <a:spcPct val="90000"/>
                        </a:lnSpc>
                        <a:spcBef>
                          <a:spcPts val="0"/>
                        </a:spcBef>
                        <a:spcAft>
                          <a:spcPts val="600"/>
                        </a:spcAft>
                        <a:buClrTx/>
                        <a:buSzTx/>
                        <a:buFontTx/>
                        <a:buNone/>
                        <a:tabLst/>
                        <a:defRPr/>
                      </a:pPr>
                      <a:endParaRPr lang="en-US" sz="1400" dirty="0">
                        <a:solidFill>
                          <a:schemeClr val="tx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62757616"/>
                  </a:ext>
                </a:extLst>
              </a:tr>
              <a:tr h="370840">
                <a:tc vMerge="1">
                  <a:txBody>
                    <a:bodyPr/>
                    <a:lstStyle/>
                    <a:p>
                      <a:pPr marL="285750" indent="-285750">
                        <a:buFont typeface="Arial" panose="020B0604020202020204" pitchFamily="34" charset="0"/>
                        <a:buChar char="•"/>
                      </a:pPr>
                      <a:endParaRPr lang="en-US" sz="1400" dirty="0"/>
                    </a:p>
                  </a:txBody>
                  <a:tcPr/>
                </a:tc>
                <a:tc>
                  <a:txBody>
                    <a:bodyPr/>
                    <a:lstStyle/>
                    <a:p>
                      <a:pPr marL="0" indent="0">
                        <a:lnSpc>
                          <a:spcPct val="90000"/>
                        </a:lnSpc>
                        <a:spcAft>
                          <a:spcPts val="600"/>
                        </a:spcAft>
                        <a:buFont typeface="Arial" panose="020B0604020202020204" pitchFamily="34" charset="0"/>
                        <a:buNone/>
                      </a:pPr>
                      <a:r>
                        <a:rPr lang="en-US" sz="1400" b="1" dirty="0">
                          <a:solidFill>
                            <a:schemeClr val="bg1"/>
                          </a:solidFill>
                          <a:latin typeface="Calibri" panose="020F0502020204030204" pitchFamily="34" charset="0"/>
                          <a:cs typeface="Calibri" panose="020F0502020204030204" pitchFamily="34" charset="0"/>
                        </a:rPr>
                        <a:t>Day 1 of treatment: </a:t>
                      </a:r>
                      <a:r>
                        <a:rPr lang="en-US" sz="1400" dirty="0">
                          <a:solidFill>
                            <a:schemeClr val="bg1"/>
                          </a:solidFill>
                          <a:latin typeface="Calibri" panose="020F0502020204030204" pitchFamily="34" charset="0"/>
                          <a:cs typeface="Calibri" panose="020F0502020204030204" pitchFamily="34" charset="0"/>
                        </a:rPr>
                        <a:t>For adults receiving moderate emetic–risk antineoplastic agents (excluding carboplatin </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AUC ≥4 mg/mL/min), offer 2-drug combination with:</a:t>
                      </a:r>
                    </a:p>
                    <a:p>
                      <a:pPr marL="177750" indent="-177750">
                        <a:lnSpc>
                          <a:spcPct val="90000"/>
                        </a:lnSpc>
                        <a:spcAft>
                          <a:spcPts val="600"/>
                        </a:spcAft>
                        <a:buClrTx/>
                        <a:buSzPct val="85000"/>
                        <a:buFont typeface="Wingdings" pitchFamily="2" charset="2"/>
                        <a:buChar char="§"/>
                      </a:pPr>
                      <a:r>
                        <a:rPr lang="en-US" sz="1400" dirty="0">
                          <a:solidFill>
                            <a:schemeClr val="bg1"/>
                          </a:solidFill>
                          <a:latin typeface="Calibri" panose="020F0502020204030204" pitchFamily="34" charset="0"/>
                          <a:cs typeface="Calibri" panose="020F0502020204030204" pitchFamily="34" charset="0"/>
                        </a:rPr>
                        <a:t>5-HT</a:t>
                      </a:r>
                      <a:r>
                        <a:rPr lang="en-US" sz="1400" baseline="-25000" dirty="0">
                          <a:solidFill>
                            <a:schemeClr val="bg1"/>
                          </a:solidFill>
                          <a:latin typeface="Calibri" panose="020F0502020204030204" pitchFamily="34" charset="0"/>
                          <a:cs typeface="Calibri" panose="020F0502020204030204" pitchFamily="34" charset="0"/>
                        </a:rPr>
                        <a:t>3</a:t>
                      </a:r>
                      <a:r>
                        <a:rPr lang="en-US" sz="1400" dirty="0">
                          <a:solidFill>
                            <a:schemeClr val="bg1"/>
                          </a:solidFill>
                          <a:latin typeface="Calibri" panose="020F0502020204030204" pitchFamily="34" charset="0"/>
                          <a:cs typeface="Calibri" panose="020F0502020204030204" pitchFamily="34" charset="0"/>
                        </a:rPr>
                        <a:t> receptor antagonist</a:t>
                      </a:r>
                    </a:p>
                    <a:p>
                      <a:pPr marL="177750" indent="-177750">
                        <a:lnSpc>
                          <a:spcPct val="90000"/>
                        </a:lnSpc>
                        <a:spcAft>
                          <a:spcPts val="600"/>
                        </a:spcAft>
                        <a:buClrTx/>
                        <a:buSzPct val="85000"/>
                        <a:buFont typeface="Wingdings" pitchFamily="2" charset="2"/>
                        <a:buChar char="§"/>
                      </a:pPr>
                      <a:r>
                        <a:rPr lang="en-US" sz="1400" dirty="0">
                          <a:solidFill>
                            <a:schemeClr val="bg1"/>
                          </a:solidFill>
                          <a:latin typeface="Calibri" panose="020F0502020204030204" pitchFamily="34" charset="0"/>
                          <a:cs typeface="Calibri" panose="020F0502020204030204" pitchFamily="34" charset="0"/>
                        </a:rPr>
                        <a:t>Dexamethasone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vMerge="1">
                  <a:txBody>
                    <a:bodyPr/>
                    <a:lstStyle/>
                    <a:p>
                      <a:endParaRPr lang="en-US" sz="1400" dirty="0"/>
                    </a:p>
                  </a:txBody>
                  <a:tcPr/>
                </a:tc>
                <a:extLst>
                  <a:ext uri="{0D108BD9-81ED-4DB2-BD59-A6C34878D82A}">
                    <a16:rowId xmlns:a16="http://schemas.microsoft.com/office/drawing/2014/main" val="3362242097"/>
                  </a:ext>
                </a:extLst>
              </a:tr>
              <a:tr h="370840">
                <a:tc vMerge="1">
                  <a:txBody>
                    <a:bodyPr/>
                    <a:lstStyle/>
                    <a:p>
                      <a:pPr marL="0" indent="0">
                        <a:lnSpc>
                          <a:spcPct val="90000"/>
                        </a:lnSpc>
                        <a:spcBef>
                          <a:spcPts val="600"/>
                        </a:spcBef>
                        <a:spcAft>
                          <a:spcPts val="600"/>
                        </a:spcAft>
                        <a:buFont typeface="Arial" panose="020B0604020202020204" pitchFamily="34" charset="0"/>
                        <a:buNone/>
                      </a:pPr>
                      <a:endParaRPr lang="en-US" sz="1200" dirty="0">
                        <a:solidFill>
                          <a:schemeClr val="tx1"/>
                        </a:solidFill>
                      </a:endParaRPr>
                    </a:p>
                  </a:txBody>
                  <a:tcP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marL="0" indent="0">
                        <a:lnSpc>
                          <a:spcPct val="90000"/>
                        </a:lnSpc>
                        <a:spcAft>
                          <a:spcPts val="600"/>
                        </a:spcAft>
                        <a:buClr>
                          <a:schemeClr val="accent4"/>
                        </a:buClr>
                        <a:buSzPct val="85000"/>
                        <a:buFont typeface="Wingdings" pitchFamily="2" charset="2"/>
                        <a:buNone/>
                      </a:pPr>
                      <a:r>
                        <a:rPr lang="en-US" sz="1400" b="1" dirty="0">
                          <a:solidFill>
                            <a:schemeClr val="bg1"/>
                          </a:solidFill>
                          <a:latin typeface="Calibri" panose="020F0502020204030204" pitchFamily="34" charset="0"/>
                          <a:cs typeface="Calibri" panose="020F0502020204030204" pitchFamily="34" charset="0"/>
                        </a:rPr>
                        <a:t>Days 2-3 of treatment: </a:t>
                      </a:r>
                      <a:r>
                        <a:rPr lang="en-US" sz="1400" b="0" dirty="0">
                          <a:solidFill>
                            <a:schemeClr val="bg1"/>
                          </a:solidFill>
                          <a:latin typeface="Calibri" panose="020F0502020204030204" pitchFamily="34" charset="0"/>
                          <a:cs typeface="Calibri" panose="020F0502020204030204" pitchFamily="34" charset="0"/>
                        </a:rPr>
                        <a:t>For </a:t>
                      </a:r>
                      <a:r>
                        <a:rPr lang="en-US" sz="1400" dirty="0">
                          <a:solidFill>
                            <a:schemeClr val="bg1"/>
                          </a:solidFill>
                          <a:latin typeface="Calibri" panose="020F0502020204030204" pitchFamily="34" charset="0"/>
                          <a:cs typeface="Calibri" panose="020F0502020204030204" pitchFamily="34" charset="0"/>
                        </a:rPr>
                        <a:t>adults receiving moderate emetic–risk antineoplastic agents known to cause delayed nausea and vomiting, offer dexamethasone</a:t>
                      </a:r>
                      <a:br>
                        <a:rPr lang="en-US" sz="1400" dirty="0">
                          <a:solidFill>
                            <a:schemeClr val="bg1"/>
                          </a:solidFill>
                          <a:latin typeface="Calibri" panose="020F0502020204030204" pitchFamily="34" charset="0"/>
                          <a:cs typeface="Calibri" panose="020F0502020204030204" pitchFamily="34" charset="0"/>
                        </a:rPr>
                      </a:br>
                      <a:endParaRPr lang="en-US" sz="140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vMerge="1">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lang="en-US" sz="1200"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2088752878"/>
                  </a:ext>
                </a:extLst>
              </a:tr>
            </a:tbl>
          </a:graphicData>
        </a:graphic>
      </p:graphicFrame>
      <p:graphicFrame>
        <p:nvGraphicFramePr>
          <p:cNvPr id="5" name="Table 9">
            <a:extLst>
              <a:ext uri="{FF2B5EF4-FFF2-40B4-BE49-F238E27FC236}">
                <a16:creationId xmlns:a16="http://schemas.microsoft.com/office/drawing/2014/main" id="{C4587A81-BBF2-AAEF-70FB-49F47BF32767}"/>
              </a:ext>
            </a:extLst>
          </p:cNvPr>
          <p:cNvGraphicFramePr>
            <a:graphicFrameLocks noGrp="1"/>
          </p:cNvGraphicFramePr>
          <p:nvPr>
            <p:extLst>
              <p:ext uri="{D42A27DB-BD31-4B8C-83A1-F6EECF244321}">
                <p14:modId xmlns:p14="http://schemas.microsoft.com/office/powerpoint/2010/main" val="2867049073"/>
              </p:ext>
            </p:extLst>
          </p:nvPr>
        </p:nvGraphicFramePr>
        <p:xfrm>
          <a:off x="712553" y="5044624"/>
          <a:ext cx="10807803" cy="1130724"/>
        </p:xfrm>
        <a:graphic>
          <a:graphicData uri="http://schemas.openxmlformats.org/drawingml/2006/table">
            <a:tbl>
              <a:tblPr firstRow="1" bandRow="1">
                <a:tableStyleId>{5C22544A-7EE6-4342-B048-85BDC9FD1C3A}</a:tableStyleId>
              </a:tblPr>
              <a:tblGrid>
                <a:gridCol w="2702021">
                  <a:extLst>
                    <a:ext uri="{9D8B030D-6E8A-4147-A177-3AD203B41FA5}">
                      <a16:colId xmlns:a16="http://schemas.microsoft.com/office/drawing/2014/main" val="849963274"/>
                    </a:ext>
                  </a:extLst>
                </a:gridCol>
                <a:gridCol w="2702021">
                  <a:extLst>
                    <a:ext uri="{9D8B030D-6E8A-4147-A177-3AD203B41FA5}">
                      <a16:colId xmlns:a16="http://schemas.microsoft.com/office/drawing/2014/main" val="2702147174"/>
                    </a:ext>
                  </a:extLst>
                </a:gridCol>
                <a:gridCol w="2702021">
                  <a:extLst>
                    <a:ext uri="{9D8B030D-6E8A-4147-A177-3AD203B41FA5}">
                      <a16:colId xmlns:a16="http://schemas.microsoft.com/office/drawing/2014/main" val="2681541643"/>
                    </a:ext>
                  </a:extLst>
                </a:gridCol>
                <a:gridCol w="2701740">
                  <a:extLst>
                    <a:ext uri="{9D8B030D-6E8A-4147-A177-3AD203B41FA5}">
                      <a16:colId xmlns:a16="http://schemas.microsoft.com/office/drawing/2014/main" val="458804872"/>
                    </a:ext>
                  </a:extLst>
                </a:gridCol>
              </a:tblGrid>
              <a:tr h="399204">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latin typeface="Calibri" panose="020F0502020204030204" pitchFamily="34" charset="0"/>
                          <a:cs typeface="Calibri" panose="020F0502020204030204" pitchFamily="34" charset="0"/>
                        </a:rPr>
                        <a:t>5-HT</a:t>
                      </a:r>
                      <a:r>
                        <a:rPr lang="en-US" sz="1600" b="1" baseline="-25000" dirty="0">
                          <a:latin typeface="Calibri" panose="020F0502020204030204" pitchFamily="34" charset="0"/>
                          <a:cs typeface="Calibri" panose="020F0502020204030204" pitchFamily="34" charset="0"/>
                        </a:rPr>
                        <a:t>3</a:t>
                      </a:r>
                      <a:r>
                        <a:rPr lang="en-US" sz="1600" b="1" dirty="0">
                          <a:latin typeface="Calibri" panose="020F0502020204030204" pitchFamily="34" charset="0"/>
                          <a:cs typeface="Calibri" panose="020F0502020204030204" pitchFamily="34" charset="0"/>
                        </a:rPr>
                        <a:t> Receptor Antagonists</a:t>
                      </a: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latin typeface="Calibri" panose="020F0502020204030204" pitchFamily="34" charset="0"/>
                          <a:cs typeface="Calibri" panose="020F0502020204030204" pitchFamily="34" charset="0"/>
                        </a:rPr>
                        <a:t>NK</a:t>
                      </a:r>
                      <a:r>
                        <a:rPr lang="en-US" sz="1600" b="1" baseline="-25000" dirty="0">
                          <a:latin typeface="Calibri" panose="020F0502020204030204" pitchFamily="34" charset="0"/>
                          <a:cs typeface="Calibri" panose="020F0502020204030204" pitchFamily="34" charset="0"/>
                        </a:rPr>
                        <a:t>1</a:t>
                      </a:r>
                      <a:r>
                        <a:rPr lang="en-US" sz="1600" b="1" dirty="0">
                          <a:latin typeface="Calibri" panose="020F0502020204030204" pitchFamily="34" charset="0"/>
                          <a:cs typeface="Calibri" panose="020F0502020204030204" pitchFamily="34" charset="0"/>
                        </a:rPr>
                        <a:t> Receptor Antagonists</a:t>
                      </a: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endParaRPr lang="en-US"/>
                    </a:p>
                  </a:txBody>
                  <a:tcPr/>
                </a:tc>
                <a:extLst>
                  <a:ext uri="{0D108BD9-81ED-4DB2-BD59-A6C34878D82A}">
                    <a16:rowId xmlns:a16="http://schemas.microsoft.com/office/drawing/2014/main" val="1163269531"/>
                  </a:ext>
                </a:extLst>
              </a:tr>
              <a:tr h="720000">
                <a:tc>
                  <a:txBody>
                    <a:bodyPr/>
                    <a:lstStyle/>
                    <a:p>
                      <a:pPr marL="176400" indent="-176400">
                        <a:buClrTx/>
                        <a:buSzPct val="85000"/>
                        <a:buFont typeface="Wingdings" pitchFamily="2" charset="2"/>
                        <a:buChar char="§"/>
                      </a:pPr>
                      <a:r>
                        <a:rPr lang="en-US" sz="1400" dirty="0">
                          <a:solidFill>
                            <a:schemeClr val="bg1"/>
                          </a:solidFill>
                          <a:latin typeface="Calibri" panose="020F0502020204030204" pitchFamily="34" charset="0"/>
                          <a:cs typeface="Calibri" panose="020F0502020204030204" pitchFamily="34" charset="0"/>
                        </a:rPr>
                        <a:t>Granisetron</a:t>
                      </a:r>
                    </a:p>
                    <a:p>
                      <a:pPr marL="176400" indent="-176400">
                        <a:buClrTx/>
                        <a:buSzPct val="85000"/>
                        <a:buFont typeface="Wingdings" pitchFamily="2" charset="2"/>
                        <a:buChar char="§"/>
                      </a:pPr>
                      <a:r>
                        <a:rPr lang="en-US" sz="1400" dirty="0">
                          <a:solidFill>
                            <a:schemeClr val="bg1"/>
                          </a:solidFill>
                          <a:latin typeface="Calibri" panose="020F0502020204030204" pitchFamily="34" charset="0"/>
                          <a:cs typeface="Calibri" panose="020F0502020204030204" pitchFamily="34" charset="0"/>
                        </a:rPr>
                        <a:t>Ondansetron</a:t>
                      </a:r>
                    </a:p>
                    <a:p>
                      <a:pPr marL="176400" indent="-176400">
                        <a:buClrTx/>
                        <a:buSzPct val="85000"/>
                        <a:buFont typeface="Wingdings" pitchFamily="2" charset="2"/>
                        <a:buChar char="§"/>
                      </a:pPr>
                      <a:r>
                        <a:rPr lang="en-US" sz="1400" dirty="0">
                          <a:solidFill>
                            <a:schemeClr val="bg1"/>
                          </a:solidFill>
                          <a:latin typeface="Calibri" panose="020F0502020204030204" pitchFamily="34" charset="0"/>
                          <a:cs typeface="Calibri" panose="020F0502020204030204" pitchFamily="34" charset="0"/>
                        </a:rPr>
                        <a:t>Palonsetron </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176400" indent="-176400">
                        <a:buClrTx/>
                        <a:buSzPct val="85000"/>
                        <a:buFont typeface="Wingdings" pitchFamily="2" charset="2"/>
                        <a:buChar char="§"/>
                      </a:pPr>
                      <a:r>
                        <a:rPr lang="en-US" sz="1400" dirty="0">
                          <a:solidFill>
                            <a:schemeClr val="bg1"/>
                          </a:solidFill>
                          <a:latin typeface="Calibri" panose="020F0502020204030204" pitchFamily="34" charset="0"/>
                          <a:cs typeface="Calibri" panose="020F0502020204030204" pitchFamily="34" charset="0"/>
                        </a:rPr>
                        <a:t>Dolasetron</a:t>
                      </a:r>
                    </a:p>
                    <a:p>
                      <a:pPr marL="176400" indent="-176400">
                        <a:buClrTx/>
                        <a:buSzPct val="85000"/>
                        <a:buFont typeface="Wingdings" pitchFamily="2" charset="2"/>
                        <a:buChar char="§"/>
                      </a:pPr>
                      <a:r>
                        <a:rPr lang="en-US" sz="1400" dirty="0">
                          <a:solidFill>
                            <a:schemeClr val="bg1"/>
                          </a:solidFill>
                          <a:latin typeface="Calibri" panose="020F0502020204030204" pitchFamily="34" charset="0"/>
                          <a:cs typeface="Calibri" panose="020F0502020204030204" pitchFamily="34" charset="0"/>
                        </a:rPr>
                        <a:t>Tropisetron</a:t>
                      </a:r>
                    </a:p>
                    <a:p>
                      <a:pPr marL="176400" indent="-176400">
                        <a:buClrTx/>
                        <a:buSzPct val="85000"/>
                        <a:buFont typeface="Wingdings" pitchFamily="2" charset="2"/>
                        <a:buChar char="§"/>
                      </a:pPr>
                      <a:r>
                        <a:rPr lang="en-US" sz="1400" dirty="0">
                          <a:solidFill>
                            <a:schemeClr val="bg1"/>
                          </a:solidFill>
                          <a:latin typeface="Calibri" panose="020F0502020204030204" pitchFamily="34" charset="0"/>
                          <a:cs typeface="Calibri" panose="020F0502020204030204" pitchFamily="34" charset="0"/>
                        </a:rPr>
                        <a:t>Ramosetron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176400" indent="-176400">
                        <a:buClrTx/>
                        <a:buSzPct val="85000"/>
                        <a:buFont typeface="Wingdings" pitchFamily="2" charset="2"/>
                        <a:buChar char="§"/>
                      </a:pPr>
                      <a:r>
                        <a:rPr lang="en-US" sz="1400" dirty="0">
                          <a:solidFill>
                            <a:schemeClr val="bg1"/>
                          </a:solidFill>
                          <a:latin typeface="Calibri" panose="020F0502020204030204" pitchFamily="34" charset="0"/>
                          <a:cs typeface="Calibri" panose="020F0502020204030204" pitchFamily="34" charset="0"/>
                        </a:rPr>
                        <a:t>Aprepitant</a:t>
                      </a:r>
                    </a:p>
                    <a:p>
                      <a:pPr marL="176400" indent="-176400">
                        <a:buClrTx/>
                        <a:buSzPct val="85000"/>
                        <a:buFont typeface="Wingdings" pitchFamily="2" charset="2"/>
                        <a:buChar char="§"/>
                      </a:pPr>
                      <a:r>
                        <a:rPr lang="en-US" sz="1400" dirty="0">
                          <a:solidFill>
                            <a:schemeClr val="bg1"/>
                          </a:solidFill>
                          <a:latin typeface="Calibri" panose="020F0502020204030204" pitchFamily="34" charset="0"/>
                          <a:cs typeface="Calibri" panose="020F0502020204030204" pitchFamily="34" charset="0"/>
                        </a:rPr>
                        <a:t>Fosaprepitant</a:t>
                      </a:r>
                    </a:p>
                    <a:p>
                      <a:pPr marL="176400" indent="-176400">
                        <a:buClrTx/>
                        <a:buSzPct val="85000"/>
                        <a:buFont typeface="Wingdings" pitchFamily="2" charset="2"/>
                        <a:buChar char="§"/>
                      </a:pPr>
                      <a:r>
                        <a:rPr lang="en-US" sz="1400" dirty="0">
                          <a:solidFill>
                            <a:schemeClr val="bg1"/>
                          </a:solidFill>
                          <a:latin typeface="Calibri" panose="020F0502020204030204" pitchFamily="34" charset="0"/>
                          <a:cs typeface="Calibri" panose="020F0502020204030204" pitchFamily="34" charset="0"/>
                        </a:rPr>
                        <a:t>Rolapitant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176400" indent="-176400">
                        <a:buClrTx/>
                        <a:buSzPct val="85000"/>
                        <a:buFont typeface="Wingdings" pitchFamily="2" charset="2"/>
                        <a:buChar char="§"/>
                      </a:pPr>
                      <a:r>
                        <a:rPr lang="en-US" sz="1400" dirty="0">
                          <a:solidFill>
                            <a:schemeClr val="bg1"/>
                          </a:solidFill>
                          <a:latin typeface="Calibri" panose="020F0502020204030204" pitchFamily="34" charset="0"/>
                          <a:cs typeface="Calibri" panose="020F0502020204030204" pitchFamily="34" charset="0"/>
                        </a:rPr>
                        <a:t>Netupitant/palonosetron</a:t>
                      </a:r>
                    </a:p>
                    <a:p>
                      <a:pPr marL="176400" indent="-176400">
                        <a:buClrTx/>
                        <a:buSzPct val="85000"/>
                        <a:buFont typeface="Wingdings" pitchFamily="2" charset="2"/>
                        <a:buChar char="§"/>
                      </a:pPr>
                      <a:r>
                        <a:rPr lang="en-US" sz="1400" dirty="0">
                          <a:solidFill>
                            <a:schemeClr val="bg1"/>
                          </a:solidFill>
                          <a:latin typeface="Calibri" panose="020F0502020204030204" pitchFamily="34" charset="0"/>
                          <a:cs typeface="Calibri" panose="020F0502020204030204" pitchFamily="34" charset="0"/>
                        </a:rPr>
                        <a:t>Fosnetupitant/palonosetron</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7007045"/>
                  </a:ext>
                </a:extLst>
              </a:tr>
            </a:tbl>
          </a:graphicData>
        </a:graphic>
      </p:graphicFrame>
    </p:spTree>
    <p:extLst>
      <p:ext uri="{BB962C8B-B14F-4D97-AF65-F5344CB8AC3E}">
        <p14:creationId xmlns:p14="http://schemas.microsoft.com/office/powerpoint/2010/main" val="2994058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11E6D268-888F-3665-EC51-F58576F95085}"/>
              </a:ext>
            </a:extLst>
          </p:cNvPr>
          <p:cNvSpPr>
            <a:spLocks noGrp="1"/>
          </p:cNvSpPr>
          <p:nvPr>
            <p:ph type="title"/>
          </p:nvPr>
        </p:nvSpPr>
        <p:spPr/>
        <p:txBody>
          <a:bodyPr/>
          <a:lstStyle/>
          <a:p>
            <a:r>
              <a:rPr lang="en-US" dirty="0"/>
              <a:t>ADCs: Interstitial Lung Disease</a:t>
            </a:r>
          </a:p>
        </p:txBody>
      </p:sp>
      <p:sp>
        <p:nvSpPr>
          <p:cNvPr id="3" name="Content Placeholder 1">
            <a:extLst>
              <a:ext uri="{FF2B5EF4-FFF2-40B4-BE49-F238E27FC236}">
                <a16:creationId xmlns:a16="http://schemas.microsoft.com/office/drawing/2014/main" id="{500E7067-8045-70C3-C88E-EE22494747E7}"/>
              </a:ext>
            </a:extLst>
          </p:cNvPr>
          <p:cNvSpPr txBox="1">
            <a:spLocks/>
          </p:cNvSpPr>
          <p:nvPr/>
        </p:nvSpPr>
        <p:spPr>
          <a:xfrm>
            <a:off x="601820" y="1510730"/>
            <a:ext cx="5309278" cy="467873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Lung toxicity is frequent with oncology drugs, including taxanes and anthracyclines</a:t>
            </a:r>
          </a:p>
          <a:p>
            <a:r>
              <a:rPr lang="en-US" sz="2000" b="0" kern="0" dirty="0"/>
              <a:t>ILD is characterized by ineffective gas exchange due to alveolitis, disrupted </a:t>
            </a:r>
            <a:br>
              <a:rPr lang="en-US" sz="2000" b="0" kern="0" dirty="0"/>
            </a:br>
            <a:r>
              <a:rPr lang="en-US" sz="2000" b="0" kern="0" dirty="0"/>
              <a:t>alveolar structures, and fibrosis </a:t>
            </a:r>
          </a:p>
          <a:p>
            <a:r>
              <a:rPr lang="en-US" sz="2000" b="0" kern="0" dirty="0"/>
              <a:t>Specific mechanism with ADCs unknown; theories include:</a:t>
            </a:r>
          </a:p>
          <a:p>
            <a:pPr lvl="1"/>
            <a:r>
              <a:rPr lang="en-US" sz="1800" b="0" kern="0" dirty="0"/>
              <a:t>Target-independent uptake of payload in immune cells</a:t>
            </a:r>
          </a:p>
          <a:p>
            <a:pPr lvl="1"/>
            <a:r>
              <a:rPr lang="en-US" sz="1800" b="0" kern="0" dirty="0"/>
              <a:t>Bystander effect of released payload</a:t>
            </a:r>
          </a:p>
          <a:p>
            <a:pPr lvl="1"/>
            <a:r>
              <a:rPr lang="en-US" sz="1800" b="0" kern="0" dirty="0"/>
              <a:t>Damage from circulating payload after release</a:t>
            </a:r>
          </a:p>
          <a:p>
            <a:r>
              <a:rPr lang="en-US" sz="2000" b="0" kern="0" dirty="0"/>
              <a:t>Early diagnosis and intervention are important to averting serious outcome</a:t>
            </a:r>
          </a:p>
        </p:txBody>
      </p:sp>
      <p:graphicFrame>
        <p:nvGraphicFramePr>
          <p:cNvPr id="4" name="Content Placeholder 4">
            <a:extLst>
              <a:ext uri="{FF2B5EF4-FFF2-40B4-BE49-F238E27FC236}">
                <a16:creationId xmlns:a16="http://schemas.microsoft.com/office/drawing/2014/main" id="{F6545B95-D15D-4BB9-5190-F4B384CD8CAD}"/>
              </a:ext>
            </a:extLst>
          </p:cNvPr>
          <p:cNvGraphicFramePr>
            <a:graphicFrameLocks/>
          </p:cNvGraphicFramePr>
          <p:nvPr>
            <p:extLst>
              <p:ext uri="{D42A27DB-BD31-4B8C-83A1-F6EECF244321}">
                <p14:modId xmlns:p14="http://schemas.microsoft.com/office/powerpoint/2010/main" val="4065442824"/>
              </p:ext>
            </p:extLst>
          </p:nvPr>
        </p:nvGraphicFramePr>
        <p:xfrm>
          <a:off x="6100581" y="1464324"/>
          <a:ext cx="5381623" cy="4754880"/>
        </p:xfrm>
        <a:graphic>
          <a:graphicData uri="http://schemas.openxmlformats.org/drawingml/2006/table">
            <a:tbl>
              <a:tblPr firstRow="1" bandRow="1">
                <a:tableStyleId>{793D81CF-94F2-401A-BA57-92F5A7B2D0C5}</a:tableStyleId>
              </a:tblPr>
              <a:tblGrid>
                <a:gridCol w="2645205">
                  <a:extLst>
                    <a:ext uri="{9D8B030D-6E8A-4147-A177-3AD203B41FA5}">
                      <a16:colId xmlns:a16="http://schemas.microsoft.com/office/drawing/2014/main" val="4094498409"/>
                    </a:ext>
                  </a:extLst>
                </a:gridCol>
                <a:gridCol w="1368209">
                  <a:extLst>
                    <a:ext uri="{9D8B030D-6E8A-4147-A177-3AD203B41FA5}">
                      <a16:colId xmlns:a16="http://schemas.microsoft.com/office/drawing/2014/main" val="2345018750"/>
                    </a:ext>
                  </a:extLst>
                </a:gridCol>
                <a:gridCol w="1368209">
                  <a:extLst>
                    <a:ext uri="{9D8B030D-6E8A-4147-A177-3AD203B41FA5}">
                      <a16:colId xmlns:a16="http://schemas.microsoft.com/office/drawing/2014/main" val="1734635527"/>
                    </a:ext>
                  </a:extLst>
                </a:gridCol>
              </a:tblGrid>
              <a:tr h="254100">
                <a:tc>
                  <a:txBody>
                    <a:bodyPr/>
                    <a:lstStyle/>
                    <a:p>
                      <a:r>
                        <a:rPr lang="en-US" sz="1600" dirty="0">
                          <a:solidFill>
                            <a:schemeClr val="tx1"/>
                          </a:solidFill>
                          <a:latin typeface="Calibri" panose="020F0502020204030204" pitchFamily="34" charset="0"/>
                          <a:cs typeface="Calibri" panose="020F0502020204030204" pitchFamily="34" charset="0"/>
                        </a:rPr>
                        <a:t>ILD Event, %</a:t>
                      </a:r>
                    </a:p>
                  </a:txBody>
                  <a:tcPr marL="91921" marR="91921" anchor="ctr">
                    <a:lnL w="12700" cmpd="sng">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Calibri" panose="020F0502020204030204" pitchFamily="34" charset="0"/>
                          <a:cs typeface="Calibri" panose="020F0502020204030204" pitchFamily="34" charset="0"/>
                        </a:rPr>
                        <a:t>All-Grade</a:t>
                      </a:r>
                      <a:r>
                        <a:rPr lang="en-US" sz="1600" baseline="0" dirty="0">
                          <a:solidFill>
                            <a:schemeClr val="tx1"/>
                          </a:solidFill>
                          <a:latin typeface="Calibri" panose="020F0502020204030204" pitchFamily="34" charset="0"/>
                          <a:cs typeface="Calibri" panose="020F0502020204030204" pitchFamily="34" charset="0"/>
                        </a:rPr>
                        <a:t> ILD</a:t>
                      </a:r>
                      <a:endParaRPr lang="en-US" sz="1600" baseline="30000" dirty="0">
                        <a:solidFill>
                          <a:schemeClr val="tx1"/>
                        </a:solidFill>
                        <a:latin typeface="Calibri" panose="020F0502020204030204" pitchFamily="34" charset="0"/>
                        <a:cs typeface="Calibri" panose="020F0502020204030204" pitchFamily="34" charset="0"/>
                      </a:endParaRPr>
                    </a:p>
                  </a:txBody>
                  <a:tcPr marL="91921" marR="91921"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latin typeface="Calibri" panose="020F0502020204030204" pitchFamily="34" charset="0"/>
                          <a:cs typeface="Calibri" panose="020F0502020204030204" pitchFamily="34" charset="0"/>
                        </a:rPr>
                        <a:t>Fatal ILD</a:t>
                      </a:r>
                    </a:p>
                  </a:txBody>
                  <a:tcPr marL="91921" marR="91921" anchor="ctr">
                    <a:lnL>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31970601"/>
                  </a:ext>
                </a:extLst>
              </a:tr>
              <a:tr h="993302">
                <a:tc>
                  <a:txBody>
                    <a:bodyPr/>
                    <a:lstStyle/>
                    <a:p>
                      <a:r>
                        <a:rPr lang="en-US" sz="1600" dirty="0">
                          <a:solidFill>
                            <a:schemeClr val="bg1"/>
                          </a:solidFill>
                          <a:latin typeface="Calibri" panose="020F0502020204030204" pitchFamily="34" charset="0"/>
                          <a:cs typeface="Calibri" panose="020F0502020204030204" pitchFamily="34" charset="0"/>
                        </a:rPr>
                        <a:t>T-DM1</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Advanced HER2+ BC</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Early HER2+ BC</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Advanced HER2+ BC, </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with atezolizumab</a:t>
                      </a:r>
                    </a:p>
                  </a:txBody>
                  <a:tcPr marL="91921" marR="91921">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0.5</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2.6</a:t>
                      </a:r>
                    </a:p>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4.0</a:t>
                      </a:r>
                    </a:p>
                  </a:txBody>
                  <a:tcPr marL="91921" marR="91921">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0.2</a:t>
                      </a:r>
                    </a:p>
                    <a:p>
                      <a:pPr algn="ctr"/>
                      <a:r>
                        <a:rPr lang="en-US" sz="1600" dirty="0">
                          <a:solidFill>
                            <a:schemeClr val="bg1"/>
                          </a:solidFill>
                          <a:latin typeface="Calibri" panose="020F0502020204030204" pitchFamily="34" charset="0"/>
                          <a:cs typeface="Calibri" panose="020F0502020204030204" pitchFamily="34" charset="0"/>
                        </a:rPr>
                        <a:t>0</a:t>
                      </a:r>
                    </a:p>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0</a:t>
                      </a:r>
                    </a:p>
                  </a:txBody>
                  <a:tcPr marL="91921" marR="91921">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27389852"/>
                  </a:ext>
                </a:extLst>
              </a:tr>
              <a:tr h="1917304">
                <a:tc>
                  <a:txBody>
                    <a:bodyPr/>
                    <a:lstStyle/>
                    <a:p>
                      <a:r>
                        <a:rPr lang="en-US" sz="1600" dirty="0">
                          <a:solidFill>
                            <a:schemeClr val="bg1"/>
                          </a:solidFill>
                          <a:latin typeface="Calibri" panose="020F0502020204030204" pitchFamily="34" charset="0"/>
                          <a:cs typeface="Calibri" panose="020F0502020204030204" pitchFamily="34" charset="0"/>
                        </a:rPr>
                        <a:t>T-DXd</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Advanced HER2+ BC:</a:t>
                      </a:r>
                      <a:r>
                        <a:rPr lang="en-US" sz="1600" baseline="0" dirty="0">
                          <a:solidFill>
                            <a:schemeClr val="bg1"/>
                          </a:solidFill>
                          <a:latin typeface="Calibri" panose="020F0502020204030204" pitchFamily="34" charset="0"/>
                          <a:cs typeface="Calibri" panose="020F0502020204030204" pitchFamily="34" charset="0"/>
                        </a:rPr>
                        <a:t> </a:t>
                      </a:r>
                      <a:br>
                        <a:rPr lang="en-US" sz="1600" baseline="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DESTINY-Breast01</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Advanced HER2+ BC    DESTINY-Breast02</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Advanced HER2+ BC: </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DESTINY-Breast03</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Advanced</a:t>
                      </a:r>
                      <a:r>
                        <a:rPr lang="en-US" sz="1600" baseline="0" dirty="0">
                          <a:solidFill>
                            <a:schemeClr val="bg1"/>
                          </a:solidFill>
                          <a:latin typeface="Calibri" panose="020F0502020204030204" pitchFamily="34" charset="0"/>
                          <a:cs typeface="Calibri" panose="020F0502020204030204" pitchFamily="34" charset="0"/>
                        </a:rPr>
                        <a:t> HER2+ and HER2-expressing BC, </a:t>
                      </a:r>
                      <a:br>
                        <a:rPr lang="en-US" sz="1600" baseline="0" dirty="0">
                          <a:solidFill>
                            <a:schemeClr val="bg1"/>
                          </a:solidFill>
                          <a:latin typeface="Calibri" panose="020F0502020204030204" pitchFamily="34" charset="0"/>
                          <a:cs typeface="Calibri" panose="020F0502020204030204" pitchFamily="34" charset="0"/>
                        </a:rPr>
                      </a:br>
                      <a:r>
                        <a:rPr lang="en-US" sz="1600" baseline="0" dirty="0">
                          <a:solidFill>
                            <a:schemeClr val="bg1"/>
                          </a:solidFill>
                          <a:latin typeface="Calibri" panose="020F0502020204030204" pitchFamily="34" charset="0"/>
                          <a:cs typeface="Calibri" panose="020F0502020204030204" pitchFamily="34" charset="0"/>
                        </a:rPr>
                        <a:t>with nivolumab</a:t>
                      </a:r>
                      <a:endParaRPr lang="en-US" sz="1600" dirty="0">
                        <a:solidFill>
                          <a:schemeClr val="bg1"/>
                        </a:solidFill>
                        <a:latin typeface="Calibri" panose="020F0502020204030204" pitchFamily="34" charset="0"/>
                        <a:cs typeface="Calibri" panose="020F0502020204030204" pitchFamily="34" charset="0"/>
                      </a:endParaRPr>
                    </a:p>
                  </a:txBody>
                  <a:tcPr marL="91921" marR="91921">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15.2</a:t>
                      </a:r>
                    </a:p>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10.4</a:t>
                      </a:r>
                    </a:p>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15.2</a:t>
                      </a:r>
                    </a:p>
                    <a:p>
                      <a:pPr algn="ctr"/>
                      <a:endParaRPr lang="en-US" sz="1600" dirty="0">
                        <a:solidFill>
                          <a:schemeClr val="bg1"/>
                        </a:solidFill>
                        <a:latin typeface="Calibri" panose="020F0502020204030204" pitchFamily="34" charset="0"/>
                        <a:cs typeface="Calibri" panose="020F0502020204030204" pitchFamily="34" charset="0"/>
                      </a:endParaRPr>
                    </a:p>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10.4</a:t>
                      </a:r>
                    </a:p>
                  </a:txBody>
                  <a:tcPr marL="91921" marR="91921">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2.7</a:t>
                      </a:r>
                    </a:p>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0.5</a:t>
                      </a:r>
                    </a:p>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0</a:t>
                      </a:r>
                    </a:p>
                    <a:p>
                      <a:pPr algn="ctr"/>
                      <a:endParaRPr lang="en-US" sz="1600" dirty="0">
                        <a:solidFill>
                          <a:schemeClr val="bg1"/>
                        </a:solidFill>
                        <a:latin typeface="Calibri" panose="020F0502020204030204" pitchFamily="34" charset="0"/>
                        <a:cs typeface="Calibri" panose="020F0502020204030204" pitchFamily="34" charset="0"/>
                      </a:endParaRPr>
                    </a:p>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2.1</a:t>
                      </a:r>
                    </a:p>
                  </a:txBody>
                  <a:tcPr marL="91921" marR="91921">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62997971"/>
                  </a:ext>
                </a:extLst>
              </a:tr>
              <a:tr h="438901">
                <a:tc>
                  <a:txBody>
                    <a:bodyPr/>
                    <a:lstStyle/>
                    <a:p>
                      <a:r>
                        <a:rPr lang="en-US" sz="1600" dirty="0">
                          <a:solidFill>
                            <a:schemeClr val="bg1"/>
                          </a:solidFill>
                          <a:latin typeface="Calibri" panose="020F0502020204030204" pitchFamily="34" charset="0"/>
                          <a:cs typeface="Calibri" panose="020F0502020204030204" pitchFamily="34" charset="0"/>
                        </a:rPr>
                        <a:t>Trastuzumab duocarmazine</a:t>
                      </a:r>
                      <a:endParaRPr lang="en-US" sz="1600" baseline="0" dirty="0">
                        <a:solidFill>
                          <a:schemeClr val="bg1"/>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en-US" sz="1600" baseline="0" dirty="0">
                          <a:solidFill>
                            <a:schemeClr val="bg1"/>
                          </a:solidFill>
                          <a:latin typeface="Calibri" panose="020F0502020204030204" pitchFamily="34" charset="0"/>
                          <a:cs typeface="Calibri" panose="020F0502020204030204" pitchFamily="34" charset="0"/>
                        </a:rPr>
                        <a:t>Advanced HER2+ BC</a:t>
                      </a:r>
                      <a:endParaRPr lang="en-US" sz="1600" dirty="0">
                        <a:solidFill>
                          <a:schemeClr val="bg1"/>
                        </a:solidFill>
                        <a:latin typeface="Calibri" panose="020F0502020204030204" pitchFamily="34" charset="0"/>
                        <a:cs typeface="Calibri" panose="020F0502020204030204" pitchFamily="34" charset="0"/>
                      </a:endParaRPr>
                    </a:p>
                  </a:txBody>
                  <a:tcPr marL="91921" marR="91921">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7.6</a:t>
                      </a:r>
                    </a:p>
                  </a:txBody>
                  <a:tcPr marL="91921" marR="91921">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0.7</a:t>
                      </a:r>
                    </a:p>
                  </a:txBody>
                  <a:tcPr marL="91921" marR="91921">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bl>
          </a:graphicData>
        </a:graphic>
      </p:graphicFrame>
      <p:sp>
        <p:nvSpPr>
          <p:cNvPr id="5" name="TextBox 4">
            <a:extLst>
              <a:ext uri="{FF2B5EF4-FFF2-40B4-BE49-F238E27FC236}">
                <a16:creationId xmlns:a16="http://schemas.microsoft.com/office/drawing/2014/main" id="{5B124C82-D796-8D83-26A7-AE690B054E22}"/>
              </a:ext>
            </a:extLst>
          </p:cNvPr>
          <p:cNvSpPr txBox="1"/>
          <p:nvPr/>
        </p:nvSpPr>
        <p:spPr>
          <a:xfrm>
            <a:off x="6084094" y="1098084"/>
            <a:ext cx="538162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Rates of ILD With ADCs in Clinical Trials</a:t>
            </a:r>
          </a:p>
        </p:txBody>
      </p:sp>
      <p:sp>
        <p:nvSpPr>
          <p:cNvPr id="6" name="Text Box 15">
            <a:extLst>
              <a:ext uri="{FF2B5EF4-FFF2-40B4-BE49-F238E27FC236}">
                <a16:creationId xmlns:a16="http://schemas.microsoft.com/office/drawing/2014/main" id="{1D45473B-C92F-F732-41EE-4859C850E94E}"/>
              </a:ext>
            </a:extLst>
          </p:cNvPr>
          <p:cNvSpPr txBox="1">
            <a:spLocks noChangeArrowheads="1"/>
          </p:cNvSpPr>
          <p:nvPr/>
        </p:nvSpPr>
        <p:spPr bwMode="auto">
          <a:xfrm>
            <a:off x="434695" y="6407202"/>
            <a:ext cx="908860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Tarantino. JAMA Oncol. 2021;7:1873. </a:t>
            </a:r>
            <a:r>
              <a:rPr lang="fr-FR" sz="1200" b="0" dirty="0">
                <a:solidFill>
                  <a:schemeClr val="bg2"/>
                </a:solidFill>
                <a:effectLst/>
                <a:latin typeface="Calibri" panose="020F0502020204030204" pitchFamily="34" charset="0"/>
                <a:ea typeface="Calibri" panose="020F0502020204030204" pitchFamily="34" charset="0"/>
                <a:cs typeface="Calibri" panose="020F0502020204030204" pitchFamily="34" charset="0"/>
              </a:rPr>
              <a:t>André</a:t>
            </a:r>
            <a:r>
              <a:rPr lang="en-US" sz="1200" b="0" dirty="0">
                <a:solidFill>
                  <a:schemeClr val="bg2"/>
                </a:solidFill>
                <a:latin typeface="Calibri" panose="020F0502020204030204" pitchFamily="34" charset="0"/>
                <a:ea typeface="Calibri" panose="020F0502020204030204" pitchFamily="34" charset="0"/>
                <a:cs typeface="Calibri" panose="020F0502020204030204" pitchFamily="34" charset="0"/>
              </a:rPr>
              <a:t>. Lancet. 2023;401:1773.</a:t>
            </a: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 Hurvitz. Lancet. 2023;401:105.</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spTree>
    <p:extLst>
      <p:ext uri="{BB962C8B-B14F-4D97-AF65-F5344CB8AC3E}">
        <p14:creationId xmlns:p14="http://schemas.microsoft.com/office/powerpoint/2010/main" val="949941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8" y="238127"/>
            <a:ext cx="11350593" cy="1103313"/>
          </a:xfrm>
        </p:spPr>
        <p:txBody>
          <a:bodyPr/>
          <a:lstStyle/>
          <a:p>
            <a:r>
              <a:rPr lang="en-US" dirty="0"/>
              <a:t>T-DXd: Occurrence of Treatment-Related ILD/Pneumonitis in Phase III Trials for Advanced Breast Cancer</a:t>
            </a:r>
            <a:endParaRPr lang="en-US" altLang="en-US" dirty="0"/>
          </a:p>
        </p:txBody>
      </p:sp>
      <p:graphicFrame>
        <p:nvGraphicFramePr>
          <p:cNvPr id="4" name="Group 32">
            <a:extLst>
              <a:ext uri="{FF2B5EF4-FFF2-40B4-BE49-F238E27FC236}">
                <a16:creationId xmlns:a16="http://schemas.microsoft.com/office/drawing/2014/main" id="{353CAA4B-6F1B-10F9-2A07-8A36FE17DC74}"/>
              </a:ext>
            </a:extLst>
          </p:cNvPr>
          <p:cNvGraphicFramePr>
            <a:graphicFrameLocks noGrp="1"/>
          </p:cNvGraphicFramePr>
          <p:nvPr>
            <p:extLst>
              <p:ext uri="{D42A27DB-BD31-4B8C-83A1-F6EECF244321}">
                <p14:modId xmlns:p14="http://schemas.microsoft.com/office/powerpoint/2010/main" val="2581437278"/>
              </p:ext>
            </p:extLst>
          </p:nvPr>
        </p:nvGraphicFramePr>
        <p:xfrm>
          <a:off x="719138" y="1608023"/>
          <a:ext cx="10989755" cy="2926112"/>
        </p:xfrm>
        <a:graphic>
          <a:graphicData uri="http://schemas.openxmlformats.org/drawingml/2006/table">
            <a:tbl>
              <a:tblPr/>
              <a:tblGrid>
                <a:gridCol w="1844683">
                  <a:extLst>
                    <a:ext uri="{9D8B030D-6E8A-4147-A177-3AD203B41FA5}">
                      <a16:colId xmlns:a16="http://schemas.microsoft.com/office/drawing/2014/main" val="384818162"/>
                    </a:ext>
                  </a:extLst>
                </a:gridCol>
                <a:gridCol w="1756611">
                  <a:extLst>
                    <a:ext uri="{9D8B030D-6E8A-4147-A177-3AD203B41FA5}">
                      <a16:colId xmlns:a16="http://schemas.microsoft.com/office/drawing/2014/main" val="20000"/>
                    </a:ext>
                  </a:extLst>
                </a:gridCol>
                <a:gridCol w="966158">
                  <a:extLst>
                    <a:ext uri="{9D8B030D-6E8A-4147-A177-3AD203B41FA5}">
                      <a16:colId xmlns:a16="http://schemas.microsoft.com/office/drawing/2014/main" val="20002"/>
                    </a:ext>
                  </a:extLst>
                </a:gridCol>
                <a:gridCol w="1228302">
                  <a:extLst>
                    <a:ext uri="{9D8B030D-6E8A-4147-A177-3AD203B41FA5}">
                      <a16:colId xmlns:a16="http://schemas.microsoft.com/office/drawing/2014/main" val="913536120"/>
                    </a:ext>
                  </a:extLst>
                </a:gridCol>
                <a:gridCol w="826975">
                  <a:extLst>
                    <a:ext uri="{9D8B030D-6E8A-4147-A177-3AD203B41FA5}">
                      <a16:colId xmlns:a16="http://schemas.microsoft.com/office/drawing/2014/main" val="3111889501"/>
                    </a:ext>
                  </a:extLst>
                </a:gridCol>
                <a:gridCol w="960751">
                  <a:extLst>
                    <a:ext uri="{9D8B030D-6E8A-4147-A177-3AD203B41FA5}">
                      <a16:colId xmlns:a16="http://schemas.microsoft.com/office/drawing/2014/main" val="2963431700"/>
                    </a:ext>
                  </a:extLst>
                </a:gridCol>
                <a:gridCol w="924266">
                  <a:extLst>
                    <a:ext uri="{9D8B030D-6E8A-4147-A177-3AD203B41FA5}">
                      <a16:colId xmlns:a16="http://schemas.microsoft.com/office/drawing/2014/main" val="4107339673"/>
                    </a:ext>
                  </a:extLst>
                </a:gridCol>
                <a:gridCol w="790491">
                  <a:extLst>
                    <a:ext uri="{9D8B030D-6E8A-4147-A177-3AD203B41FA5}">
                      <a16:colId xmlns:a16="http://schemas.microsoft.com/office/drawing/2014/main" val="3710441781"/>
                    </a:ext>
                  </a:extLst>
                </a:gridCol>
                <a:gridCol w="741845">
                  <a:extLst>
                    <a:ext uri="{9D8B030D-6E8A-4147-A177-3AD203B41FA5}">
                      <a16:colId xmlns:a16="http://schemas.microsoft.com/office/drawing/2014/main" val="3976130093"/>
                    </a:ext>
                  </a:extLst>
                </a:gridCol>
                <a:gridCol w="949673">
                  <a:extLst>
                    <a:ext uri="{9D8B030D-6E8A-4147-A177-3AD203B41FA5}">
                      <a16:colId xmlns:a16="http://schemas.microsoft.com/office/drawing/2014/main" val="4265359691"/>
                    </a:ext>
                  </a:extLst>
                </a:gridCol>
              </a:tblGrid>
              <a:tr h="0">
                <a:tc>
                  <a:txBody>
                    <a:bodyPr/>
                    <a:lstStyle/>
                    <a:p>
                      <a:pPr marL="0" marR="0" lvl="0" indent="0" algn="l" defTabSz="914400" rtl="0" eaLnBrk="1" fontAlgn="base" latinLnBrk="0" hangingPunct="1">
                        <a:lnSpc>
                          <a:spcPct val="100000"/>
                        </a:lnSpc>
                        <a:spcBef>
                          <a:spcPts val="1000"/>
                        </a:spcBef>
                        <a:spcAft>
                          <a:spcPts val="7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Trial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1000"/>
                        </a:spcBef>
                        <a:spcAft>
                          <a:spcPts val="7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Treatment Arms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spcBef>
                          <a:spcPts val="1000"/>
                        </a:spcBef>
                        <a:spcAft>
                          <a:spcPts val="700"/>
                        </a:spcAft>
                      </a:pPr>
                      <a:r>
                        <a:rPr lang="en-US" sz="1600" b="1" baseline="0" dirty="0">
                          <a:solidFill>
                            <a:schemeClr val="tx1"/>
                          </a:solidFill>
                          <a:latin typeface="Calibri" panose="020F0502020204030204" pitchFamily="34" charset="0"/>
                          <a:cs typeface="Calibri" panose="020F0502020204030204" pitchFamily="34" charset="0"/>
                        </a:rPr>
                        <a:t>Median f/u,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spcBef>
                          <a:spcPts val="1000"/>
                        </a:spcBef>
                        <a:spcAft>
                          <a:spcPts val="700"/>
                        </a:spcAft>
                      </a:pPr>
                      <a:r>
                        <a:rPr lang="en-US" sz="1600" b="1" baseline="0" dirty="0">
                          <a:solidFill>
                            <a:schemeClr val="tx1"/>
                          </a:solidFill>
                          <a:latin typeface="Calibri" panose="020F0502020204030204" pitchFamily="34" charset="0"/>
                          <a:cs typeface="Calibri" panose="020F0502020204030204" pitchFamily="34" charset="0"/>
                        </a:rPr>
                        <a:t>Median Time to Event, Day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spcBef>
                          <a:spcPts val="1000"/>
                        </a:spcBef>
                        <a:spcAft>
                          <a:spcPts val="700"/>
                        </a:spcAft>
                      </a:pPr>
                      <a:r>
                        <a:rPr lang="en-US" sz="1600" b="1" baseline="0" dirty="0">
                          <a:solidFill>
                            <a:schemeClr val="tx1"/>
                          </a:solidFill>
                          <a:latin typeface="Calibri" panose="020F0502020204030204" pitchFamily="34" charset="0"/>
                          <a:cs typeface="Calibri" panose="020F0502020204030204" pitchFamily="34" charset="0"/>
                        </a:rPr>
                        <a:t>Gr 1,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ts val="1000"/>
                        </a:spcBef>
                        <a:spcAft>
                          <a:spcPts val="70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Gr 2,      </a:t>
                      </a:r>
                      <a:r>
                        <a:rPr lang="en-US" sz="1600" b="1" baseline="0" dirty="0">
                          <a:solidFill>
                            <a:schemeClr val="tx1"/>
                          </a:solidFill>
                          <a:latin typeface="Calibri" panose="020F0502020204030204" pitchFamily="34" charset="0"/>
                          <a:cs typeface="Calibri" panose="020F0502020204030204" pitchFamily="34" charset="0"/>
                        </a:rPr>
                        <a:t>n (%)</a:t>
                      </a: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ts val="1000"/>
                        </a:spcBef>
                        <a:spcAft>
                          <a:spcPts val="70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Gr 3,     </a:t>
                      </a:r>
                      <a:r>
                        <a:rPr lang="en-US" sz="1600" b="1" baseline="0" dirty="0">
                          <a:solidFill>
                            <a:schemeClr val="tx1"/>
                          </a:solidFill>
                          <a:latin typeface="Calibri" panose="020F0502020204030204" pitchFamily="34" charset="0"/>
                          <a:cs typeface="Calibri" panose="020F0502020204030204" pitchFamily="34" charset="0"/>
                        </a:rPr>
                        <a:t>n (%)</a:t>
                      </a: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ts val="1000"/>
                        </a:spcBef>
                        <a:spcAft>
                          <a:spcPts val="70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Gr 4,  </a:t>
                      </a:r>
                      <a:r>
                        <a:rPr lang="en-US" sz="1600" b="1" baseline="0" dirty="0">
                          <a:solidFill>
                            <a:schemeClr val="tx1"/>
                          </a:solidFill>
                          <a:latin typeface="Calibri" panose="020F0502020204030204" pitchFamily="34" charset="0"/>
                          <a:cs typeface="Calibri" panose="020F0502020204030204" pitchFamily="34" charset="0"/>
                        </a:rPr>
                        <a:t>n (%)</a:t>
                      </a: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ts val="1000"/>
                        </a:spcBef>
                        <a:spcAft>
                          <a:spcPts val="70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Gr 5,   </a:t>
                      </a:r>
                      <a:r>
                        <a:rPr lang="en-US" sz="1600" b="1" baseline="0" dirty="0">
                          <a:solidFill>
                            <a:schemeClr val="tx1"/>
                          </a:solidFill>
                          <a:latin typeface="Calibri" panose="020F0502020204030204" pitchFamily="34" charset="0"/>
                          <a:cs typeface="Calibri" panose="020F0502020204030204" pitchFamily="34" charset="0"/>
                        </a:rPr>
                        <a:t>n (%)</a:t>
                      </a: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ts val="1000"/>
                        </a:spcBef>
                        <a:spcAft>
                          <a:spcPts val="70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Any Gr,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1000"/>
                        </a:spcBef>
                        <a:spcAft>
                          <a:spcPts val="700"/>
                        </a:spcAft>
                        <a:buClrTx/>
                        <a:buSzTx/>
                        <a:buFontTx/>
                        <a:buNone/>
                        <a:tabLst/>
                        <a:defRPr/>
                      </a:pPr>
                      <a:r>
                        <a:rPr lang="en-US" sz="1500" b="0" dirty="0">
                          <a:solidFill>
                            <a:schemeClr val="bg1"/>
                          </a:solidFill>
                          <a:latin typeface="+mn-lt"/>
                          <a:cs typeface="Calibri" panose="020F0502020204030204" pitchFamily="34" charset="0"/>
                        </a:rPr>
                        <a:t>DESTINY-Breast02</a:t>
                      </a:r>
                      <a:r>
                        <a:rPr lang="en-US" sz="1500" b="0" baseline="30000" dirty="0">
                          <a:solidFill>
                            <a:schemeClr val="bg1"/>
                          </a:solidFill>
                          <a:latin typeface="+mn-lt"/>
                          <a:cs typeface="Calibri" panose="020F0502020204030204" pitchFamily="34" charset="0"/>
                        </a:rPr>
                        <a:t>1</a:t>
                      </a:r>
                      <a:r>
                        <a:rPr lang="en-US" sz="1500" b="0" dirty="0">
                          <a:solidFill>
                            <a:schemeClr val="bg1"/>
                          </a:solidFill>
                          <a:latin typeface="+mn-lt"/>
                          <a:cs typeface="Calibri" panose="020F0502020204030204" pitchFamily="34" charset="0"/>
                        </a:rPr>
                        <a:t>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indent="-285750" algn="l">
                        <a:spcBef>
                          <a:spcPts val="700"/>
                        </a:spcBef>
                        <a:spcAft>
                          <a:spcPts val="500"/>
                        </a:spcAft>
                        <a:buFont typeface="Wingdings" panose="05000000000000000000" pitchFamily="2" charset="2"/>
                        <a:buChar char="§"/>
                      </a:pPr>
                      <a:r>
                        <a:rPr lang="en-US" sz="1500" b="0" dirty="0">
                          <a:solidFill>
                            <a:schemeClr val="bg1"/>
                          </a:solidFill>
                          <a:latin typeface="Calibri" panose="020F0502020204030204" pitchFamily="34" charset="0"/>
                          <a:cs typeface="Calibri" panose="020F0502020204030204" pitchFamily="34" charset="0"/>
                        </a:rPr>
                        <a:t>T-DXd (n = 404)</a:t>
                      </a:r>
                    </a:p>
                    <a:p>
                      <a:pPr marL="285750" marR="0" lvl="0" indent="-285750" algn="l" defTabSz="914400" rtl="0" eaLnBrk="1" fontAlgn="auto" latinLnBrk="0" hangingPunct="1">
                        <a:lnSpc>
                          <a:spcPct val="100000"/>
                        </a:lnSpc>
                        <a:spcBef>
                          <a:spcPts val="700"/>
                        </a:spcBef>
                        <a:spcAft>
                          <a:spcPts val="500"/>
                        </a:spcAft>
                        <a:buClrTx/>
                        <a:buSzTx/>
                        <a:buFont typeface="Wingdings" panose="05000000000000000000" pitchFamily="2" charset="2"/>
                        <a:buChar char="§"/>
                        <a:tabLst/>
                        <a:defRPr/>
                      </a:pPr>
                      <a:r>
                        <a:rPr lang="en-US" sz="1500" b="0" dirty="0">
                          <a:solidFill>
                            <a:schemeClr val="bg1"/>
                          </a:solidFill>
                          <a:latin typeface="Calibri" panose="020F0502020204030204" pitchFamily="34" charset="0"/>
                          <a:cs typeface="Calibri" panose="020F0502020204030204" pitchFamily="34" charset="0"/>
                        </a:rPr>
                        <a:t>CT (n = 195)</a:t>
                      </a:r>
                    </a:p>
                  </a:txBody>
                  <a:tcPr marL="10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21.5</a:t>
                      </a:r>
                    </a:p>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18.6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209.5</a:t>
                      </a:r>
                    </a:p>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700"/>
                        </a:spcBef>
                        <a:spcAft>
                          <a:spcPts val="500"/>
                        </a:spcAft>
                        <a:buClrTx/>
                        <a:buSzTx/>
                        <a:buFontTx/>
                        <a:buNone/>
                        <a:tabLst/>
                        <a:defRPr/>
                      </a:pPr>
                      <a:r>
                        <a:rPr lang="en-US" sz="1500" b="0" dirty="0">
                          <a:solidFill>
                            <a:schemeClr val="bg1"/>
                          </a:solidFill>
                          <a:latin typeface="Calibri" panose="020F0502020204030204" pitchFamily="34" charset="0"/>
                          <a:cs typeface="Calibri" panose="020F0502020204030204" pitchFamily="34" charset="0"/>
                        </a:rPr>
                        <a:t>11 (2.7)</a:t>
                      </a:r>
                    </a:p>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700"/>
                        </a:spcBef>
                        <a:spcAft>
                          <a:spcPts val="500"/>
                        </a:spcAft>
                        <a:buClrTx/>
                        <a:buSzTx/>
                        <a:buFontTx/>
                        <a:buNone/>
                        <a:tabLst/>
                        <a:defRPr/>
                      </a:pPr>
                      <a:r>
                        <a:rPr lang="en-US" sz="1500" b="0" dirty="0">
                          <a:solidFill>
                            <a:schemeClr val="bg1"/>
                          </a:solidFill>
                          <a:latin typeface="Calibri" panose="020F0502020204030204" pitchFamily="34" charset="0"/>
                          <a:cs typeface="Calibri" panose="020F0502020204030204" pitchFamily="34" charset="0"/>
                        </a:rPr>
                        <a:t>26 (6.4)</a:t>
                      </a:r>
                    </a:p>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00000"/>
                        </a:lnSpc>
                        <a:spcBef>
                          <a:spcPts val="700"/>
                        </a:spcBef>
                        <a:spcAft>
                          <a:spcPts val="500"/>
                        </a:spcAft>
                        <a:buClrTx/>
                        <a:buSzTx/>
                        <a:buFontTx/>
                        <a:buNone/>
                        <a:tabLst/>
                        <a:defRPr/>
                      </a:pPr>
                      <a:r>
                        <a:rPr lang="en-US" sz="1500" b="0" dirty="0">
                          <a:solidFill>
                            <a:schemeClr val="bg1"/>
                          </a:solidFill>
                          <a:latin typeface="Calibri" panose="020F0502020204030204" pitchFamily="34" charset="0"/>
                          <a:cs typeface="Calibri" panose="020F0502020204030204" pitchFamily="34" charset="0"/>
                        </a:rPr>
                        <a:t>3 (0.7)</a:t>
                      </a:r>
                    </a:p>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1 (0.5)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0</a:t>
                      </a:r>
                    </a:p>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2 (0.5)</a:t>
                      </a:r>
                    </a:p>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42 (10.4)</a:t>
                      </a:r>
                    </a:p>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1 (0.5)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1000"/>
                        </a:spcBef>
                        <a:spcAft>
                          <a:spcPts val="700"/>
                        </a:spcAft>
                        <a:buClrTx/>
                        <a:buSzTx/>
                        <a:buFontTx/>
                        <a:buNone/>
                        <a:tabLst/>
                        <a:defRPr/>
                      </a:pPr>
                      <a:r>
                        <a:rPr lang="en-US" sz="1500" b="0" dirty="0">
                          <a:solidFill>
                            <a:schemeClr val="bg1"/>
                          </a:solidFill>
                          <a:latin typeface="+mn-lt"/>
                        </a:rPr>
                        <a:t>DESTINY-Breast03</a:t>
                      </a:r>
                      <a:r>
                        <a:rPr lang="en-US" sz="1500" b="0" baseline="30000" dirty="0">
                          <a:solidFill>
                            <a:schemeClr val="bg1"/>
                          </a:solidFill>
                          <a:latin typeface="+mn-lt"/>
                        </a:rPr>
                        <a:t>2</a:t>
                      </a:r>
                      <a:r>
                        <a:rPr lang="en-US" sz="1500" b="0" dirty="0">
                          <a:solidFill>
                            <a:schemeClr val="bg1"/>
                          </a:solidFill>
                          <a:latin typeface="+mn-lt"/>
                        </a:rPr>
                        <a:t>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indent="-285750" algn="l">
                        <a:spcBef>
                          <a:spcPts val="700"/>
                        </a:spcBef>
                        <a:spcAft>
                          <a:spcPts val="500"/>
                        </a:spcAft>
                        <a:buFont typeface="Wingdings" panose="05000000000000000000" pitchFamily="2" charset="2"/>
                        <a:buChar char="§"/>
                      </a:pPr>
                      <a:r>
                        <a:rPr lang="en-US" sz="1500" b="0" dirty="0">
                          <a:solidFill>
                            <a:schemeClr val="bg1"/>
                          </a:solidFill>
                          <a:latin typeface="Calibri" panose="020F0502020204030204" pitchFamily="34" charset="0"/>
                          <a:cs typeface="Calibri" panose="020F0502020204030204" pitchFamily="34" charset="0"/>
                        </a:rPr>
                        <a:t>T-DXd (n = 257)</a:t>
                      </a:r>
                    </a:p>
                    <a:p>
                      <a:pPr marL="285750" marR="0" lvl="0" indent="-285750" algn="l" defTabSz="914400" rtl="0" eaLnBrk="1" fontAlgn="auto" latinLnBrk="0" hangingPunct="1">
                        <a:lnSpc>
                          <a:spcPct val="100000"/>
                        </a:lnSpc>
                        <a:spcBef>
                          <a:spcPts val="700"/>
                        </a:spcBef>
                        <a:spcAft>
                          <a:spcPts val="500"/>
                        </a:spcAft>
                        <a:buClrTx/>
                        <a:buSzTx/>
                        <a:buFont typeface="Wingdings" panose="05000000000000000000" pitchFamily="2" charset="2"/>
                        <a:buChar char="§"/>
                        <a:tabLst/>
                        <a:defRPr/>
                      </a:pPr>
                      <a:r>
                        <a:rPr lang="en-US" sz="1500" b="0" dirty="0">
                          <a:solidFill>
                            <a:schemeClr val="bg1"/>
                          </a:solidFill>
                          <a:latin typeface="Calibri" panose="020F0502020204030204" pitchFamily="34" charset="0"/>
                          <a:cs typeface="Calibri" panose="020F0502020204030204" pitchFamily="34" charset="0"/>
                        </a:rPr>
                        <a:t>T-DM1 (n = 261)</a:t>
                      </a:r>
                    </a:p>
                  </a:txBody>
                  <a:tcPr marL="108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28.4</a:t>
                      </a:r>
                    </a:p>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26.5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NR</a:t>
                      </a:r>
                    </a:p>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NR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11 (4.3)</a:t>
                      </a:r>
                    </a:p>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4 (1.5)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26 (10.1)</a:t>
                      </a:r>
                    </a:p>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3 (1.1)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2 (0.8)</a:t>
                      </a:r>
                    </a:p>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1 (0.4)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0</a:t>
                      </a:r>
                    </a:p>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0</a:t>
                      </a:r>
                    </a:p>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39 (15.2)</a:t>
                      </a:r>
                    </a:p>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8 (3.1)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14914781"/>
                  </a:ext>
                </a:extLst>
              </a:tr>
              <a:tr h="0">
                <a:tc>
                  <a:txBody>
                    <a:bodyPr/>
                    <a:lstStyle/>
                    <a:p>
                      <a:pPr marL="0" marR="0" lvl="0" indent="0" algn="l" defTabSz="914400" rtl="0" eaLnBrk="1" fontAlgn="base" latinLnBrk="0" hangingPunct="1">
                        <a:lnSpc>
                          <a:spcPct val="100000"/>
                        </a:lnSpc>
                        <a:spcBef>
                          <a:spcPts val="1000"/>
                        </a:spcBef>
                        <a:spcAft>
                          <a:spcPts val="700"/>
                        </a:spcAft>
                        <a:buClrTx/>
                        <a:buSzTx/>
                        <a:buFontTx/>
                        <a:buNone/>
                        <a:tabLst/>
                        <a:defRPr/>
                      </a:pPr>
                      <a:r>
                        <a:rPr lang="en-US" sz="1500" b="0" dirty="0">
                          <a:solidFill>
                            <a:schemeClr val="bg1"/>
                          </a:solidFill>
                          <a:latin typeface="+mn-lt"/>
                        </a:rPr>
                        <a:t>DESTINY-Breast04</a:t>
                      </a:r>
                      <a:r>
                        <a:rPr lang="en-US" sz="1500" b="0" baseline="30000" dirty="0">
                          <a:solidFill>
                            <a:schemeClr val="bg1"/>
                          </a:solidFill>
                          <a:latin typeface="+mn-lt"/>
                        </a:rPr>
                        <a:t>3</a:t>
                      </a:r>
                      <a:r>
                        <a:rPr lang="en-US" sz="1500" b="0" dirty="0">
                          <a:solidFill>
                            <a:schemeClr val="bg1"/>
                          </a:solidFill>
                          <a:latin typeface="+mn-lt"/>
                        </a:rPr>
                        <a:t>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indent="-285750" algn="l">
                        <a:spcBef>
                          <a:spcPts val="700"/>
                        </a:spcBef>
                        <a:spcAft>
                          <a:spcPts val="500"/>
                        </a:spcAft>
                        <a:buFont typeface="Wingdings" panose="05000000000000000000" pitchFamily="2" charset="2"/>
                        <a:buChar char="§"/>
                      </a:pPr>
                      <a:r>
                        <a:rPr lang="en-US" sz="1500" b="0" dirty="0">
                          <a:solidFill>
                            <a:schemeClr val="bg1"/>
                          </a:solidFill>
                          <a:latin typeface="Calibri" panose="020F0502020204030204" pitchFamily="34" charset="0"/>
                          <a:cs typeface="Calibri" panose="020F0502020204030204" pitchFamily="34" charset="0"/>
                        </a:rPr>
                        <a:t>T-DXd (n = 371)</a:t>
                      </a:r>
                    </a:p>
                    <a:p>
                      <a:pPr marL="285750" marR="0" lvl="0" indent="-285750" algn="l" defTabSz="914400" rtl="0" eaLnBrk="1" fontAlgn="auto" latinLnBrk="0" hangingPunct="1">
                        <a:lnSpc>
                          <a:spcPct val="100000"/>
                        </a:lnSpc>
                        <a:spcBef>
                          <a:spcPts val="700"/>
                        </a:spcBef>
                        <a:spcAft>
                          <a:spcPts val="500"/>
                        </a:spcAft>
                        <a:buClrTx/>
                        <a:buSzTx/>
                        <a:buFont typeface="Wingdings" panose="05000000000000000000" pitchFamily="2" charset="2"/>
                        <a:buChar char="§"/>
                        <a:tabLst/>
                        <a:defRPr/>
                      </a:pPr>
                      <a:r>
                        <a:rPr lang="en-US" sz="1500" b="0" dirty="0">
                          <a:solidFill>
                            <a:schemeClr val="bg1"/>
                          </a:solidFill>
                          <a:latin typeface="Calibri" panose="020F0502020204030204" pitchFamily="34" charset="0"/>
                          <a:cs typeface="Calibri" panose="020F0502020204030204" pitchFamily="34" charset="0"/>
                        </a:rPr>
                        <a:t>CT (n = 172)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18.4</a:t>
                      </a:r>
                    </a:p>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18.4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129</a:t>
                      </a:r>
                    </a:p>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13 (3.5)</a:t>
                      </a:r>
                    </a:p>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1 (0.6)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24 (6.5)</a:t>
                      </a:r>
                    </a:p>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5 (1.3)</a:t>
                      </a:r>
                    </a:p>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0</a:t>
                      </a:r>
                    </a:p>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3 (0.8)</a:t>
                      </a:r>
                    </a:p>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45 (12.1)</a:t>
                      </a:r>
                    </a:p>
                    <a:p>
                      <a:pPr algn="ctr">
                        <a:spcBef>
                          <a:spcPts val="700"/>
                        </a:spcBef>
                        <a:spcAft>
                          <a:spcPts val="500"/>
                        </a:spcAft>
                      </a:pPr>
                      <a:r>
                        <a:rPr lang="en-US" sz="1500" b="0" dirty="0">
                          <a:solidFill>
                            <a:schemeClr val="bg1"/>
                          </a:solidFill>
                          <a:latin typeface="Calibri" panose="020F0502020204030204" pitchFamily="34" charset="0"/>
                          <a:cs typeface="Calibri" panose="020F0502020204030204" pitchFamily="34" charset="0"/>
                        </a:rPr>
                        <a:t>1 (0.6)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9" name="TextBox 8">
            <a:extLst>
              <a:ext uri="{FF2B5EF4-FFF2-40B4-BE49-F238E27FC236}">
                <a16:creationId xmlns:a16="http://schemas.microsoft.com/office/drawing/2014/main" id="{8B2D2D4C-EA6B-F3FA-D5C4-556F180726C8}"/>
              </a:ext>
            </a:extLst>
          </p:cNvPr>
          <p:cNvSpPr txBox="1"/>
          <p:nvPr/>
        </p:nvSpPr>
        <p:spPr bwMode="auto">
          <a:xfrm>
            <a:off x="10777927" y="1600200"/>
            <a:ext cx="929893" cy="2926080"/>
          </a:xfrm>
          <a:prstGeom prst="rect">
            <a:avLst/>
          </a:prstGeom>
          <a:noFill/>
          <a:ln w="3810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Text Box 11">
            <a:extLst>
              <a:ext uri="{FF2B5EF4-FFF2-40B4-BE49-F238E27FC236}">
                <a16:creationId xmlns:a16="http://schemas.microsoft.com/office/drawing/2014/main" id="{4F77E66D-C5B3-4646-A394-4C03926582EB}"/>
              </a:ext>
            </a:extLst>
          </p:cNvPr>
          <p:cNvSpPr txBox="1">
            <a:spLocks noChangeArrowheads="1"/>
          </p:cNvSpPr>
          <p:nvPr/>
        </p:nvSpPr>
        <p:spPr bwMode="auto">
          <a:xfrm>
            <a:off x="428969" y="640768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1. </a:t>
            </a:r>
            <a:r>
              <a:rPr lang="fr-FR" sz="1200" b="0" dirty="0">
                <a:solidFill>
                  <a:schemeClr val="bg2"/>
                </a:solidFill>
                <a:effectLst/>
                <a:latin typeface="Calibri" panose="020F0502020204030204" pitchFamily="34" charset="0"/>
                <a:ea typeface="Calibri" panose="020F0502020204030204" pitchFamily="34" charset="0"/>
                <a:cs typeface="Calibri" panose="020F0502020204030204" pitchFamily="34" charset="0"/>
              </a:rPr>
              <a:t>André</a:t>
            </a:r>
            <a:r>
              <a:rPr lang="en-US" sz="1200" b="0" dirty="0">
                <a:solidFill>
                  <a:schemeClr val="bg2"/>
                </a:solidFill>
                <a:latin typeface="Calibri" panose="020F0502020204030204" pitchFamily="34" charset="0"/>
                <a:ea typeface="Calibri" panose="020F0502020204030204" pitchFamily="34" charset="0"/>
                <a:cs typeface="Calibri" panose="020F0502020204030204" pitchFamily="34" charset="0"/>
              </a:rPr>
              <a:t>. Lancet. 2023;401:1773.</a:t>
            </a: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 2. Hurvitz. Lancet. 2023;401:105. 3.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Modi. NEJM. 2022;387:9</a:t>
            </a: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641027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36" name="Freeform: Shape 9235">
            <a:extLst>
              <a:ext uri="{FF2B5EF4-FFF2-40B4-BE49-F238E27FC236}">
                <a16:creationId xmlns:a16="http://schemas.microsoft.com/office/drawing/2014/main" id="{E9268AF6-0D32-8DA9-E73A-692DFB408D45}"/>
              </a:ext>
            </a:extLst>
          </p:cNvPr>
          <p:cNvSpPr/>
          <p:nvPr/>
        </p:nvSpPr>
        <p:spPr bwMode="auto">
          <a:xfrm>
            <a:off x="1469711" y="2598769"/>
            <a:ext cx="4567881" cy="1182130"/>
          </a:xfrm>
          <a:custGeom>
            <a:avLst/>
            <a:gdLst>
              <a:gd name="connsiteX0" fmla="*/ 4567881 w 4567881"/>
              <a:gd name="connsiteY0" fmla="*/ 0 h 1182130"/>
              <a:gd name="connsiteX1" fmla="*/ 3991233 w 4567881"/>
              <a:gd name="connsiteY1" fmla="*/ 0 h 1182130"/>
              <a:gd name="connsiteX2" fmla="*/ 3991233 w 4567881"/>
              <a:gd name="connsiteY2" fmla="*/ 53546 h 1182130"/>
              <a:gd name="connsiteX3" fmla="*/ 2104768 w 4567881"/>
              <a:gd name="connsiteY3" fmla="*/ 53546 h 1182130"/>
              <a:gd name="connsiteX4" fmla="*/ 2104768 w 4567881"/>
              <a:gd name="connsiteY4" fmla="*/ 74140 h 1182130"/>
              <a:gd name="connsiteX5" fmla="*/ 1902941 w 4567881"/>
              <a:gd name="connsiteY5" fmla="*/ 74140 h 1182130"/>
              <a:gd name="connsiteX6" fmla="*/ 1902941 w 4567881"/>
              <a:gd name="connsiteY6" fmla="*/ 86497 h 1182130"/>
              <a:gd name="connsiteX7" fmla="*/ 1775254 w 4567881"/>
              <a:gd name="connsiteY7" fmla="*/ 86497 h 1182130"/>
              <a:gd name="connsiteX8" fmla="*/ 1775254 w 4567881"/>
              <a:gd name="connsiteY8" fmla="*/ 102973 h 1182130"/>
              <a:gd name="connsiteX9" fmla="*/ 1421027 w 4567881"/>
              <a:gd name="connsiteY9" fmla="*/ 102973 h 1182130"/>
              <a:gd name="connsiteX10" fmla="*/ 1421027 w 4567881"/>
              <a:gd name="connsiteY10" fmla="*/ 115330 h 1182130"/>
              <a:gd name="connsiteX11" fmla="*/ 1392195 w 4567881"/>
              <a:gd name="connsiteY11" fmla="*/ 115330 h 1182130"/>
              <a:gd name="connsiteX12" fmla="*/ 1392195 w 4567881"/>
              <a:gd name="connsiteY12" fmla="*/ 131805 h 1182130"/>
              <a:gd name="connsiteX13" fmla="*/ 1210962 w 4567881"/>
              <a:gd name="connsiteY13" fmla="*/ 131805 h 1182130"/>
              <a:gd name="connsiteX14" fmla="*/ 1210962 w 4567881"/>
              <a:gd name="connsiteY14" fmla="*/ 160638 h 1182130"/>
              <a:gd name="connsiteX15" fmla="*/ 1165654 w 4567881"/>
              <a:gd name="connsiteY15" fmla="*/ 160638 h 1182130"/>
              <a:gd name="connsiteX16" fmla="*/ 1165654 w 4567881"/>
              <a:gd name="connsiteY16" fmla="*/ 189470 h 1182130"/>
              <a:gd name="connsiteX17" fmla="*/ 1083276 w 4567881"/>
              <a:gd name="connsiteY17" fmla="*/ 189470 h 1182130"/>
              <a:gd name="connsiteX18" fmla="*/ 1083276 w 4567881"/>
              <a:gd name="connsiteY18" fmla="*/ 226540 h 1182130"/>
              <a:gd name="connsiteX19" fmla="*/ 934995 w 4567881"/>
              <a:gd name="connsiteY19" fmla="*/ 226540 h 1182130"/>
              <a:gd name="connsiteX20" fmla="*/ 934995 w 4567881"/>
              <a:gd name="connsiteY20" fmla="*/ 280086 h 1182130"/>
              <a:gd name="connsiteX21" fmla="*/ 836141 w 4567881"/>
              <a:gd name="connsiteY21" fmla="*/ 280086 h 1182130"/>
              <a:gd name="connsiteX22" fmla="*/ 836141 w 4567881"/>
              <a:gd name="connsiteY22" fmla="*/ 313038 h 1182130"/>
              <a:gd name="connsiteX23" fmla="*/ 724930 w 4567881"/>
              <a:gd name="connsiteY23" fmla="*/ 313038 h 1182130"/>
              <a:gd name="connsiteX24" fmla="*/ 724930 w 4567881"/>
              <a:gd name="connsiteY24" fmla="*/ 354227 h 1182130"/>
              <a:gd name="connsiteX25" fmla="*/ 700216 w 4567881"/>
              <a:gd name="connsiteY25" fmla="*/ 354227 h 1182130"/>
              <a:gd name="connsiteX26" fmla="*/ 700216 w 4567881"/>
              <a:gd name="connsiteY26" fmla="*/ 391297 h 1182130"/>
              <a:gd name="connsiteX27" fmla="*/ 687860 w 4567881"/>
              <a:gd name="connsiteY27" fmla="*/ 391297 h 1182130"/>
              <a:gd name="connsiteX28" fmla="*/ 687860 w 4567881"/>
              <a:gd name="connsiteY28" fmla="*/ 448962 h 1182130"/>
              <a:gd name="connsiteX29" fmla="*/ 679622 w 4567881"/>
              <a:gd name="connsiteY29" fmla="*/ 448962 h 1182130"/>
              <a:gd name="connsiteX30" fmla="*/ 679622 w 4567881"/>
              <a:gd name="connsiteY30" fmla="*/ 506627 h 1182130"/>
              <a:gd name="connsiteX31" fmla="*/ 601362 w 4567881"/>
              <a:gd name="connsiteY31" fmla="*/ 506627 h 1182130"/>
              <a:gd name="connsiteX32" fmla="*/ 601362 w 4567881"/>
              <a:gd name="connsiteY32" fmla="*/ 531340 h 1182130"/>
              <a:gd name="connsiteX33" fmla="*/ 576649 w 4567881"/>
              <a:gd name="connsiteY33" fmla="*/ 531340 h 1182130"/>
              <a:gd name="connsiteX34" fmla="*/ 576649 w 4567881"/>
              <a:gd name="connsiteY34" fmla="*/ 568411 h 1182130"/>
              <a:gd name="connsiteX35" fmla="*/ 477795 w 4567881"/>
              <a:gd name="connsiteY35" fmla="*/ 568411 h 1182130"/>
              <a:gd name="connsiteX36" fmla="*/ 477795 w 4567881"/>
              <a:gd name="connsiteY36" fmla="*/ 589005 h 1182130"/>
              <a:gd name="connsiteX37" fmla="*/ 457200 w 4567881"/>
              <a:gd name="connsiteY37" fmla="*/ 589005 h 1182130"/>
              <a:gd name="connsiteX38" fmla="*/ 457200 w 4567881"/>
              <a:gd name="connsiteY38" fmla="*/ 638432 h 1182130"/>
              <a:gd name="connsiteX39" fmla="*/ 428368 w 4567881"/>
              <a:gd name="connsiteY39" fmla="*/ 638432 h 1182130"/>
              <a:gd name="connsiteX40" fmla="*/ 428368 w 4567881"/>
              <a:gd name="connsiteY40" fmla="*/ 683740 h 1182130"/>
              <a:gd name="connsiteX41" fmla="*/ 411892 w 4567881"/>
              <a:gd name="connsiteY41" fmla="*/ 683740 h 1182130"/>
              <a:gd name="connsiteX42" fmla="*/ 411892 w 4567881"/>
              <a:gd name="connsiteY42" fmla="*/ 704335 h 1182130"/>
              <a:gd name="connsiteX43" fmla="*/ 362465 w 4567881"/>
              <a:gd name="connsiteY43" fmla="*/ 704335 h 1182130"/>
              <a:gd name="connsiteX44" fmla="*/ 362465 w 4567881"/>
              <a:gd name="connsiteY44" fmla="*/ 733168 h 1182130"/>
              <a:gd name="connsiteX45" fmla="*/ 341870 w 4567881"/>
              <a:gd name="connsiteY45" fmla="*/ 733168 h 1182130"/>
              <a:gd name="connsiteX46" fmla="*/ 341870 w 4567881"/>
              <a:gd name="connsiteY46" fmla="*/ 844378 h 1182130"/>
              <a:gd name="connsiteX47" fmla="*/ 317157 w 4567881"/>
              <a:gd name="connsiteY47" fmla="*/ 844378 h 1182130"/>
              <a:gd name="connsiteX48" fmla="*/ 317157 w 4567881"/>
              <a:gd name="connsiteY48" fmla="*/ 897924 h 1182130"/>
              <a:gd name="connsiteX49" fmla="*/ 214184 w 4567881"/>
              <a:gd name="connsiteY49" fmla="*/ 897924 h 1182130"/>
              <a:gd name="connsiteX50" fmla="*/ 214184 w 4567881"/>
              <a:gd name="connsiteY50" fmla="*/ 1005016 h 1182130"/>
              <a:gd name="connsiteX51" fmla="*/ 185352 w 4567881"/>
              <a:gd name="connsiteY51" fmla="*/ 1005016 h 1182130"/>
              <a:gd name="connsiteX52" fmla="*/ 185352 w 4567881"/>
              <a:gd name="connsiteY52" fmla="*/ 1042086 h 1182130"/>
              <a:gd name="connsiteX53" fmla="*/ 152400 w 4567881"/>
              <a:gd name="connsiteY53" fmla="*/ 1042086 h 1182130"/>
              <a:gd name="connsiteX54" fmla="*/ 152400 w 4567881"/>
              <a:gd name="connsiteY54" fmla="*/ 1062681 h 1182130"/>
              <a:gd name="connsiteX55" fmla="*/ 115330 w 4567881"/>
              <a:gd name="connsiteY55" fmla="*/ 1062681 h 1182130"/>
              <a:gd name="connsiteX56" fmla="*/ 115330 w 4567881"/>
              <a:gd name="connsiteY56" fmla="*/ 1079157 h 1182130"/>
              <a:gd name="connsiteX57" fmla="*/ 102973 w 4567881"/>
              <a:gd name="connsiteY57" fmla="*/ 1079157 h 1182130"/>
              <a:gd name="connsiteX58" fmla="*/ 102973 w 4567881"/>
              <a:gd name="connsiteY58" fmla="*/ 1153297 h 1182130"/>
              <a:gd name="connsiteX59" fmla="*/ 78260 w 4567881"/>
              <a:gd name="connsiteY59" fmla="*/ 1153297 h 1182130"/>
              <a:gd name="connsiteX60" fmla="*/ 78260 w 4567881"/>
              <a:gd name="connsiteY60" fmla="*/ 1169773 h 1182130"/>
              <a:gd name="connsiteX61" fmla="*/ 78260 w 4567881"/>
              <a:gd name="connsiteY61" fmla="*/ 1182130 h 1182130"/>
              <a:gd name="connsiteX62" fmla="*/ 0 w 4567881"/>
              <a:gd name="connsiteY62" fmla="*/ 1182130 h 118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567881" h="1182130">
                <a:moveTo>
                  <a:pt x="4567881" y="0"/>
                </a:moveTo>
                <a:lnTo>
                  <a:pt x="3991233" y="0"/>
                </a:lnTo>
                <a:lnTo>
                  <a:pt x="3991233" y="53546"/>
                </a:lnTo>
                <a:lnTo>
                  <a:pt x="2104768" y="53546"/>
                </a:lnTo>
                <a:lnTo>
                  <a:pt x="2104768" y="74140"/>
                </a:lnTo>
                <a:lnTo>
                  <a:pt x="1902941" y="74140"/>
                </a:lnTo>
                <a:lnTo>
                  <a:pt x="1902941" y="86497"/>
                </a:lnTo>
                <a:lnTo>
                  <a:pt x="1775254" y="86497"/>
                </a:lnTo>
                <a:lnTo>
                  <a:pt x="1775254" y="102973"/>
                </a:lnTo>
                <a:lnTo>
                  <a:pt x="1421027" y="102973"/>
                </a:lnTo>
                <a:lnTo>
                  <a:pt x="1421027" y="115330"/>
                </a:lnTo>
                <a:lnTo>
                  <a:pt x="1392195" y="115330"/>
                </a:lnTo>
                <a:lnTo>
                  <a:pt x="1392195" y="131805"/>
                </a:lnTo>
                <a:lnTo>
                  <a:pt x="1210962" y="131805"/>
                </a:lnTo>
                <a:lnTo>
                  <a:pt x="1210962" y="160638"/>
                </a:lnTo>
                <a:lnTo>
                  <a:pt x="1165654" y="160638"/>
                </a:lnTo>
                <a:lnTo>
                  <a:pt x="1165654" y="189470"/>
                </a:lnTo>
                <a:lnTo>
                  <a:pt x="1083276" y="189470"/>
                </a:lnTo>
                <a:lnTo>
                  <a:pt x="1083276" y="226540"/>
                </a:lnTo>
                <a:lnTo>
                  <a:pt x="934995" y="226540"/>
                </a:lnTo>
                <a:lnTo>
                  <a:pt x="934995" y="280086"/>
                </a:lnTo>
                <a:lnTo>
                  <a:pt x="836141" y="280086"/>
                </a:lnTo>
                <a:lnTo>
                  <a:pt x="836141" y="313038"/>
                </a:lnTo>
                <a:lnTo>
                  <a:pt x="724930" y="313038"/>
                </a:lnTo>
                <a:lnTo>
                  <a:pt x="724930" y="354227"/>
                </a:lnTo>
                <a:lnTo>
                  <a:pt x="700216" y="354227"/>
                </a:lnTo>
                <a:lnTo>
                  <a:pt x="700216" y="391297"/>
                </a:lnTo>
                <a:lnTo>
                  <a:pt x="687860" y="391297"/>
                </a:lnTo>
                <a:lnTo>
                  <a:pt x="687860" y="448962"/>
                </a:lnTo>
                <a:lnTo>
                  <a:pt x="679622" y="448962"/>
                </a:lnTo>
                <a:lnTo>
                  <a:pt x="679622" y="506627"/>
                </a:lnTo>
                <a:lnTo>
                  <a:pt x="601362" y="506627"/>
                </a:lnTo>
                <a:lnTo>
                  <a:pt x="601362" y="531340"/>
                </a:lnTo>
                <a:lnTo>
                  <a:pt x="576649" y="531340"/>
                </a:lnTo>
                <a:lnTo>
                  <a:pt x="576649" y="568411"/>
                </a:lnTo>
                <a:lnTo>
                  <a:pt x="477795" y="568411"/>
                </a:lnTo>
                <a:lnTo>
                  <a:pt x="477795" y="589005"/>
                </a:lnTo>
                <a:lnTo>
                  <a:pt x="457200" y="589005"/>
                </a:lnTo>
                <a:lnTo>
                  <a:pt x="457200" y="638432"/>
                </a:lnTo>
                <a:lnTo>
                  <a:pt x="428368" y="638432"/>
                </a:lnTo>
                <a:lnTo>
                  <a:pt x="428368" y="683740"/>
                </a:lnTo>
                <a:lnTo>
                  <a:pt x="411892" y="683740"/>
                </a:lnTo>
                <a:lnTo>
                  <a:pt x="411892" y="704335"/>
                </a:lnTo>
                <a:lnTo>
                  <a:pt x="362465" y="704335"/>
                </a:lnTo>
                <a:lnTo>
                  <a:pt x="362465" y="733168"/>
                </a:lnTo>
                <a:lnTo>
                  <a:pt x="341870" y="733168"/>
                </a:lnTo>
                <a:lnTo>
                  <a:pt x="341870" y="844378"/>
                </a:lnTo>
                <a:lnTo>
                  <a:pt x="317157" y="844378"/>
                </a:lnTo>
                <a:lnTo>
                  <a:pt x="317157" y="897924"/>
                </a:lnTo>
                <a:lnTo>
                  <a:pt x="214184" y="897924"/>
                </a:lnTo>
                <a:lnTo>
                  <a:pt x="214184" y="1005016"/>
                </a:lnTo>
                <a:lnTo>
                  <a:pt x="185352" y="1005016"/>
                </a:lnTo>
                <a:lnTo>
                  <a:pt x="185352" y="1042086"/>
                </a:lnTo>
                <a:lnTo>
                  <a:pt x="152400" y="1042086"/>
                </a:lnTo>
                <a:lnTo>
                  <a:pt x="152400" y="1062681"/>
                </a:lnTo>
                <a:lnTo>
                  <a:pt x="115330" y="1062681"/>
                </a:lnTo>
                <a:lnTo>
                  <a:pt x="115330" y="1079157"/>
                </a:lnTo>
                <a:lnTo>
                  <a:pt x="102973" y="1079157"/>
                </a:lnTo>
                <a:lnTo>
                  <a:pt x="102973" y="1153297"/>
                </a:lnTo>
                <a:lnTo>
                  <a:pt x="78260" y="1153297"/>
                </a:lnTo>
                <a:lnTo>
                  <a:pt x="78260" y="1169773"/>
                </a:lnTo>
                <a:lnTo>
                  <a:pt x="78260" y="1182130"/>
                </a:lnTo>
                <a:lnTo>
                  <a:pt x="0" y="118213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38" name="Freeform: Shape 9237">
            <a:extLst>
              <a:ext uri="{FF2B5EF4-FFF2-40B4-BE49-F238E27FC236}">
                <a16:creationId xmlns:a16="http://schemas.microsoft.com/office/drawing/2014/main" id="{B6AA764A-A423-9522-2F79-BB4BBBFF42AC}"/>
              </a:ext>
            </a:extLst>
          </p:cNvPr>
          <p:cNvSpPr/>
          <p:nvPr/>
        </p:nvSpPr>
        <p:spPr bwMode="auto">
          <a:xfrm>
            <a:off x="1449796" y="2652060"/>
            <a:ext cx="4009534" cy="1140643"/>
          </a:xfrm>
          <a:custGeom>
            <a:avLst/>
            <a:gdLst>
              <a:gd name="connsiteX0" fmla="*/ 0 w 4009534"/>
              <a:gd name="connsiteY0" fmla="*/ 1140643 h 1140643"/>
              <a:gd name="connsiteX1" fmla="*/ 103695 w 4009534"/>
              <a:gd name="connsiteY1" fmla="*/ 1140643 h 1140643"/>
              <a:gd name="connsiteX2" fmla="*/ 103695 w 4009534"/>
              <a:gd name="connsiteY2" fmla="*/ 1115505 h 1140643"/>
              <a:gd name="connsiteX3" fmla="*/ 128833 w 4009534"/>
              <a:gd name="connsiteY3" fmla="*/ 1115505 h 1140643"/>
              <a:gd name="connsiteX4" fmla="*/ 128833 w 4009534"/>
              <a:gd name="connsiteY4" fmla="*/ 1046375 h 1140643"/>
              <a:gd name="connsiteX5" fmla="*/ 241955 w 4009534"/>
              <a:gd name="connsiteY5" fmla="*/ 1046375 h 1140643"/>
              <a:gd name="connsiteX6" fmla="*/ 241955 w 4009534"/>
              <a:gd name="connsiteY6" fmla="*/ 992957 h 1140643"/>
              <a:gd name="connsiteX7" fmla="*/ 251381 w 4009534"/>
              <a:gd name="connsiteY7" fmla="*/ 992957 h 1140643"/>
              <a:gd name="connsiteX8" fmla="*/ 251381 w 4009534"/>
              <a:gd name="connsiteY8" fmla="*/ 952107 h 1140643"/>
              <a:gd name="connsiteX9" fmla="*/ 336223 w 4009534"/>
              <a:gd name="connsiteY9" fmla="*/ 952107 h 1140643"/>
              <a:gd name="connsiteX10" fmla="*/ 336223 w 4009534"/>
              <a:gd name="connsiteY10" fmla="*/ 920685 h 1140643"/>
              <a:gd name="connsiteX11" fmla="*/ 351934 w 4009534"/>
              <a:gd name="connsiteY11" fmla="*/ 920685 h 1140643"/>
              <a:gd name="connsiteX12" fmla="*/ 351934 w 4009534"/>
              <a:gd name="connsiteY12" fmla="*/ 879835 h 1140643"/>
              <a:gd name="connsiteX13" fmla="*/ 367645 w 4009534"/>
              <a:gd name="connsiteY13" fmla="*/ 879835 h 1140643"/>
              <a:gd name="connsiteX14" fmla="*/ 367645 w 4009534"/>
              <a:gd name="connsiteY14" fmla="*/ 744718 h 1140643"/>
              <a:gd name="connsiteX15" fmla="*/ 377072 w 4009534"/>
              <a:gd name="connsiteY15" fmla="*/ 744718 h 1140643"/>
              <a:gd name="connsiteX16" fmla="*/ 377072 w 4009534"/>
              <a:gd name="connsiteY16" fmla="*/ 703868 h 1140643"/>
              <a:gd name="connsiteX17" fmla="*/ 468198 w 4009534"/>
              <a:gd name="connsiteY17" fmla="*/ 703868 h 1140643"/>
              <a:gd name="connsiteX18" fmla="*/ 468198 w 4009534"/>
              <a:gd name="connsiteY18" fmla="*/ 590747 h 1140643"/>
              <a:gd name="connsiteX19" fmla="*/ 597031 w 4009534"/>
              <a:gd name="connsiteY19" fmla="*/ 590747 h 1140643"/>
              <a:gd name="connsiteX20" fmla="*/ 597031 w 4009534"/>
              <a:gd name="connsiteY20" fmla="*/ 534186 h 1140643"/>
              <a:gd name="connsiteX21" fmla="*/ 615885 w 4009534"/>
              <a:gd name="connsiteY21" fmla="*/ 534186 h 1140643"/>
              <a:gd name="connsiteX22" fmla="*/ 615885 w 4009534"/>
              <a:gd name="connsiteY22" fmla="*/ 496478 h 1140643"/>
              <a:gd name="connsiteX23" fmla="*/ 641023 w 4009534"/>
              <a:gd name="connsiteY23" fmla="*/ 496478 h 1140643"/>
              <a:gd name="connsiteX24" fmla="*/ 641023 w 4009534"/>
              <a:gd name="connsiteY24" fmla="*/ 477625 h 1140643"/>
              <a:gd name="connsiteX25" fmla="*/ 694441 w 4009534"/>
              <a:gd name="connsiteY25" fmla="*/ 477625 h 1140643"/>
              <a:gd name="connsiteX26" fmla="*/ 694441 w 4009534"/>
              <a:gd name="connsiteY26" fmla="*/ 386499 h 1140643"/>
              <a:gd name="connsiteX27" fmla="*/ 710153 w 4009534"/>
              <a:gd name="connsiteY27" fmla="*/ 386499 h 1140643"/>
              <a:gd name="connsiteX28" fmla="*/ 710153 w 4009534"/>
              <a:gd name="connsiteY28" fmla="*/ 355076 h 1140643"/>
              <a:gd name="connsiteX29" fmla="*/ 719579 w 4009534"/>
              <a:gd name="connsiteY29" fmla="*/ 345650 h 1140643"/>
              <a:gd name="connsiteX30" fmla="*/ 719579 w 4009534"/>
              <a:gd name="connsiteY30" fmla="*/ 251382 h 1140643"/>
              <a:gd name="connsiteX31" fmla="*/ 832701 w 4009534"/>
              <a:gd name="connsiteY31" fmla="*/ 251382 h 1140643"/>
              <a:gd name="connsiteX32" fmla="*/ 832701 w 4009534"/>
              <a:gd name="connsiteY32" fmla="*/ 223101 h 1140643"/>
              <a:gd name="connsiteX33" fmla="*/ 848412 w 4009534"/>
              <a:gd name="connsiteY33" fmla="*/ 223101 h 1140643"/>
              <a:gd name="connsiteX34" fmla="*/ 848412 w 4009534"/>
              <a:gd name="connsiteY34" fmla="*/ 197963 h 1140643"/>
              <a:gd name="connsiteX35" fmla="*/ 942680 w 4009534"/>
              <a:gd name="connsiteY35" fmla="*/ 197963 h 1140643"/>
              <a:gd name="connsiteX36" fmla="*/ 942680 w 4009534"/>
              <a:gd name="connsiteY36" fmla="*/ 169683 h 1140643"/>
              <a:gd name="connsiteX37" fmla="*/ 961534 w 4009534"/>
              <a:gd name="connsiteY37" fmla="*/ 169683 h 1140643"/>
              <a:gd name="connsiteX38" fmla="*/ 961534 w 4009534"/>
              <a:gd name="connsiteY38" fmla="*/ 103695 h 1140643"/>
              <a:gd name="connsiteX39" fmla="*/ 1791093 w 4009534"/>
              <a:gd name="connsiteY39" fmla="*/ 103695 h 1140643"/>
              <a:gd name="connsiteX40" fmla="*/ 1791093 w 4009534"/>
              <a:gd name="connsiteY40" fmla="*/ 87984 h 1140643"/>
              <a:gd name="connsiteX41" fmla="*/ 2127315 w 4009534"/>
              <a:gd name="connsiteY41" fmla="*/ 87984 h 1140643"/>
              <a:gd name="connsiteX42" fmla="*/ 2127315 w 4009534"/>
              <a:gd name="connsiteY42" fmla="*/ 50276 h 1140643"/>
              <a:gd name="connsiteX43" fmla="*/ 2139885 w 4009534"/>
              <a:gd name="connsiteY43" fmla="*/ 50276 h 1140643"/>
              <a:gd name="connsiteX44" fmla="*/ 2139885 w 4009534"/>
              <a:gd name="connsiteY44" fmla="*/ 25138 h 1140643"/>
              <a:gd name="connsiteX45" fmla="*/ 4009534 w 4009534"/>
              <a:gd name="connsiteY45" fmla="*/ 25138 h 1140643"/>
              <a:gd name="connsiteX46" fmla="*/ 4009534 w 4009534"/>
              <a:gd name="connsiteY46" fmla="*/ 0 h 1140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009534" h="1140643">
                <a:moveTo>
                  <a:pt x="0" y="1140643"/>
                </a:moveTo>
                <a:lnTo>
                  <a:pt x="103695" y="1140643"/>
                </a:lnTo>
                <a:lnTo>
                  <a:pt x="103695" y="1115505"/>
                </a:lnTo>
                <a:lnTo>
                  <a:pt x="128833" y="1115505"/>
                </a:lnTo>
                <a:lnTo>
                  <a:pt x="128833" y="1046375"/>
                </a:lnTo>
                <a:lnTo>
                  <a:pt x="241955" y="1046375"/>
                </a:lnTo>
                <a:lnTo>
                  <a:pt x="241955" y="992957"/>
                </a:lnTo>
                <a:lnTo>
                  <a:pt x="251381" y="992957"/>
                </a:lnTo>
                <a:lnTo>
                  <a:pt x="251381" y="952107"/>
                </a:lnTo>
                <a:lnTo>
                  <a:pt x="336223" y="952107"/>
                </a:lnTo>
                <a:lnTo>
                  <a:pt x="336223" y="920685"/>
                </a:lnTo>
                <a:lnTo>
                  <a:pt x="351934" y="920685"/>
                </a:lnTo>
                <a:lnTo>
                  <a:pt x="351934" y="879835"/>
                </a:lnTo>
                <a:lnTo>
                  <a:pt x="367645" y="879835"/>
                </a:lnTo>
                <a:lnTo>
                  <a:pt x="367645" y="744718"/>
                </a:lnTo>
                <a:lnTo>
                  <a:pt x="377072" y="744718"/>
                </a:lnTo>
                <a:lnTo>
                  <a:pt x="377072" y="703868"/>
                </a:lnTo>
                <a:lnTo>
                  <a:pt x="468198" y="703868"/>
                </a:lnTo>
                <a:lnTo>
                  <a:pt x="468198" y="590747"/>
                </a:lnTo>
                <a:lnTo>
                  <a:pt x="597031" y="590747"/>
                </a:lnTo>
                <a:lnTo>
                  <a:pt x="597031" y="534186"/>
                </a:lnTo>
                <a:lnTo>
                  <a:pt x="615885" y="534186"/>
                </a:lnTo>
                <a:lnTo>
                  <a:pt x="615885" y="496478"/>
                </a:lnTo>
                <a:lnTo>
                  <a:pt x="641023" y="496478"/>
                </a:lnTo>
                <a:lnTo>
                  <a:pt x="641023" y="477625"/>
                </a:lnTo>
                <a:lnTo>
                  <a:pt x="694441" y="477625"/>
                </a:lnTo>
                <a:lnTo>
                  <a:pt x="694441" y="386499"/>
                </a:lnTo>
                <a:lnTo>
                  <a:pt x="710153" y="386499"/>
                </a:lnTo>
                <a:lnTo>
                  <a:pt x="710153" y="355076"/>
                </a:lnTo>
                <a:lnTo>
                  <a:pt x="719579" y="345650"/>
                </a:lnTo>
                <a:lnTo>
                  <a:pt x="719579" y="251382"/>
                </a:lnTo>
                <a:lnTo>
                  <a:pt x="832701" y="251382"/>
                </a:lnTo>
                <a:lnTo>
                  <a:pt x="832701" y="223101"/>
                </a:lnTo>
                <a:lnTo>
                  <a:pt x="848412" y="223101"/>
                </a:lnTo>
                <a:lnTo>
                  <a:pt x="848412" y="197963"/>
                </a:lnTo>
                <a:lnTo>
                  <a:pt x="942680" y="197963"/>
                </a:lnTo>
                <a:lnTo>
                  <a:pt x="942680" y="169683"/>
                </a:lnTo>
                <a:lnTo>
                  <a:pt x="961534" y="169683"/>
                </a:lnTo>
                <a:lnTo>
                  <a:pt x="961534" y="103695"/>
                </a:lnTo>
                <a:lnTo>
                  <a:pt x="1791093" y="103695"/>
                </a:lnTo>
                <a:lnTo>
                  <a:pt x="1791093" y="87984"/>
                </a:lnTo>
                <a:lnTo>
                  <a:pt x="2127315" y="87984"/>
                </a:lnTo>
                <a:lnTo>
                  <a:pt x="2127315" y="50276"/>
                </a:lnTo>
                <a:lnTo>
                  <a:pt x="2139885" y="50276"/>
                </a:lnTo>
                <a:lnTo>
                  <a:pt x="2139885" y="25138"/>
                </a:lnTo>
                <a:lnTo>
                  <a:pt x="4009534" y="25138"/>
                </a:lnTo>
                <a:lnTo>
                  <a:pt x="4009534"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28969" y="640768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Powell. ESMO Open. 2022;7:100554</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t>
            </a:r>
          </a:p>
        </p:txBody>
      </p:sp>
      <p:sp>
        <p:nvSpPr>
          <p:cNvPr id="10" name="Rectangle 2">
            <a:extLst>
              <a:ext uri="{FF2B5EF4-FFF2-40B4-BE49-F238E27FC236}">
                <a16:creationId xmlns:a16="http://schemas.microsoft.com/office/drawing/2014/main" id="{40FB42E1-D0BA-31EB-E7CC-196D8FA163DF}"/>
              </a:ext>
            </a:extLst>
          </p:cNvPr>
          <p:cNvSpPr>
            <a:spLocks noGrp="1" noChangeArrowheads="1"/>
          </p:cNvSpPr>
          <p:nvPr>
            <p:ph type="title"/>
          </p:nvPr>
        </p:nvSpPr>
        <p:spPr/>
        <p:txBody>
          <a:bodyPr/>
          <a:lstStyle/>
          <a:p>
            <a:r>
              <a:rPr lang="en-US" dirty="0"/>
              <a:t>ILD Risk Factors: Pooled Analysis from 9 Phase I/II Trials of T-DXd Monotherapy</a:t>
            </a:r>
            <a:endParaRPr lang="en-US" altLang="en-US" dirty="0"/>
          </a:p>
        </p:txBody>
      </p:sp>
      <p:sp>
        <p:nvSpPr>
          <p:cNvPr id="15" name="TextBox 14">
            <a:extLst>
              <a:ext uri="{FF2B5EF4-FFF2-40B4-BE49-F238E27FC236}">
                <a16:creationId xmlns:a16="http://schemas.microsoft.com/office/drawing/2014/main" id="{5B0B6502-A703-7948-0107-05099923B229}"/>
              </a:ext>
            </a:extLst>
          </p:cNvPr>
          <p:cNvSpPr txBox="1"/>
          <p:nvPr/>
        </p:nvSpPr>
        <p:spPr>
          <a:xfrm>
            <a:off x="1427015" y="1497341"/>
            <a:ext cx="443746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Time to First Adjudicated Drug-Related ILD Event</a:t>
            </a:r>
            <a:endParaRPr kumimoji="0" lang="en-US" sz="1600" b="1" i="0" u="none" strike="noStrike" kern="1200" cap="none" spc="0" normalizeH="0" baseline="30000" noProof="0" dirty="0">
              <a:ln>
                <a:noFill/>
              </a:ln>
              <a:solidFill>
                <a:srgbClr val="000000"/>
              </a:solidFill>
              <a:effectLst/>
              <a:uLnTx/>
              <a:uFillTx/>
              <a:latin typeface="Calibri"/>
              <a:ea typeface="+mn-ea"/>
              <a:cs typeface="Arial" panose="020B0604020202020204" pitchFamily="34" charset="0"/>
            </a:endParaRPr>
          </a:p>
        </p:txBody>
      </p:sp>
      <p:sp>
        <p:nvSpPr>
          <p:cNvPr id="16" name="TextBox 15">
            <a:extLst>
              <a:ext uri="{FF2B5EF4-FFF2-40B4-BE49-F238E27FC236}">
                <a16:creationId xmlns:a16="http://schemas.microsoft.com/office/drawing/2014/main" id="{087208DB-22BE-FDF9-E12D-AFAD7B25685E}"/>
              </a:ext>
            </a:extLst>
          </p:cNvPr>
          <p:cNvSpPr txBox="1"/>
          <p:nvPr/>
        </p:nvSpPr>
        <p:spPr>
          <a:xfrm>
            <a:off x="6993829" y="1479866"/>
            <a:ext cx="443746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Subgroup Analysis</a:t>
            </a:r>
            <a:endParaRPr kumimoji="0" lang="en-US" sz="1600" b="1" i="0" u="none" strike="noStrike" kern="1200" cap="none" spc="0" normalizeH="0" baseline="30000" noProof="0" dirty="0">
              <a:ln>
                <a:noFill/>
              </a:ln>
              <a:solidFill>
                <a:srgbClr val="000000"/>
              </a:solidFill>
              <a:effectLst/>
              <a:uLnTx/>
              <a:uFillTx/>
              <a:latin typeface="Calibri"/>
              <a:ea typeface="+mn-ea"/>
              <a:cs typeface="Arial" panose="020B0604020202020204" pitchFamily="34" charset="0"/>
            </a:endParaRPr>
          </a:p>
        </p:txBody>
      </p:sp>
      <p:sp>
        <p:nvSpPr>
          <p:cNvPr id="17" name="Text Placeholder 4">
            <a:extLst>
              <a:ext uri="{FF2B5EF4-FFF2-40B4-BE49-F238E27FC236}">
                <a16:creationId xmlns:a16="http://schemas.microsoft.com/office/drawing/2014/main" id="{5276ABFF-9A16-0E5B-28B9-3787ED992B5D}"/>
              </a:ext>
            </a:extLst>
          </p:cNvPr>
          <p:cNvSpPr txBox="1">
            <a:spLocks/>
          </p:cNvSpPr>
          <p:nvPr/>
        </p:nvSpPr>
        <p:spPr>
          <a:xfrm>
            <a:off x="438336" y="5648573"/>
            <a:ext cx="11039505" cy="63049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1200" b="0" i="0" u="none" strike="noStrike" kern="0" cap="none" spc="0" normalizeH="0" noProof="0" dirty="0">
                <a:ln>
                  <a:noFill/>
                </a:ln>
                <a:solidFill>
                  <a:srgbClr val="000000"/>
                </a:solidFill>
                <a:effectLst/>
                <a:uLnTx/>
                <a:uFillTx/>
                <a:latin typeface="Calibri" panose="020F0502020204030204" pitchFamily="34" charset="0"/>
                <a:ea typeface="+mn-ea"/>
                <a:cs typeface="+mn-cs"/>
              </a:rPr>
              <a:t>*</a:t>
            </a: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Hazard ratios are presented relative to reference categories indicated. </a:t>
            </a:r>
            <a:r>
              <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Includes asthma, chronic obstructive pulmonary disease, prior ILD/pneumonitis, pulmonary fibrosis, pulmonary emphysema, and radiation pneumonitis. </a:t>
            </a:r>
            <a:r>
              <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Due to differences in data collection among studies, some data were not collected for all patients; thus, number of patients may not add up to total population. </a:t>
            </a:r>
            <a:r>
              <a:rPr kumimoji="0" lang="en-US" sz="12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Determined by Cockcroft-Gault formula.</a:t>
            </a:r>
          </a:p>
        </p:txBody>
      </p:sp>
      <p:sp>
        <p:nvSpPr>
          <p:cNvPr id="2" name="TextBox 1">
            <a:extLst>
              <a:ext uri="{FF2B5EF4-FFF2-40B4-BE49-F238E27FC236}">
                <a16:creationId xmlns:a16="http://schemas.microsoft.com/office/drawing/2014/main" id="{45F2625E-FED0-F5EB-CA79-D92949F7D695}"/>
              </a:ext>
            </a:extLst>
          </p:cNvPr>
          <p:cNvSpPr txBox="1"/>
          <p:nvPr/>
        </p:nvSpPr>
        <p:spPr bwMode="auto">
          <a:xfrm rot="16200000">
            <a:off x="-420441" y="2792466"/>
            <a:ext cx="23455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Probability of ILD</a:t>
            </a:r>
          </a:p>
        </p:txBody>
      </p:sp>
      <p:sp>
        <p:nvSpPr>
          <p:cNvPr id="3" name="TextBox 2">
            <a:extLst>
              <a:ext uri="{FF2B5EF4-FFF2-40B4-BE49-F238E27FC236}">
                <a16:creationId xmlns:a16="http://schemas.microsoft.com/office/drawing/2014/main" id="{621816E0-8BC1-E88A-3CAD-07AE2E0CD6E8}"/>
              </a:ext>
            </a:extLst>
          </p:cNvPr>
          <p:cNvSpPr txBox="1"/>
          <p:nvPr/>
        </p:nvSpPr>
        <p:spPr bwMode="auto">
          <a:xfrm>
            <a:off x="2416594" y="4086662"/>
            <a:ext cx="24704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to First ILD Event</a:t>
            </a:r>
          </a:p>
        </p:txBody>
      </p:sp>
      <p:sp>
        <p:nvSpPr>
          <p:cNvPr id="4" name="Freeform: Shape 3">
            <a:extLst>
              <a:ext uri="{FF2B5EF4-FFF2-40B4-BE49-F238E27FC236}">
                <a16:creationId xmlns:a16="http://schemas.microsoft.com/office/drawing/2014/main" id="{8D6EBCF5-7BEB-B561-2ED3-738735D2999B}"/>
              </a:ext>
            </a:extLst>
          </p:cNvPr>
          <p:cNvSpPr/>
          <p:nvPr/>
        </p:nvSpPr>
        <p:spPr bwMode="auto">
          <a:xfrm>
            <a:off x="1313192" y="1927385"/>
            <a:ext cx="4880919" cy="1993557"/>
          </a:xfrm>
          <a:custGeom>
            <a:avLst/>
            <a:gdLst>
              <a:gd name="connsiteX0" fmla="*/ 0 w 4880919"/>
              <a:gd name="connsiteY0" fmla="*/ 0 h 1993557"/>
              <a:gd name="connsiteX1" fmla="*/ 0 w 4880919"/>
              <a:gd name="connsiteY1" fmla="*/ 1993557 h 1993557"/>
              <a:gd name="connsiteX2" fmla="*/ 4880919 w 4880919"/>
              <a:gd name="connsiteY2" fmla="*/ 1993557 h 1993557"/>
            </a:gdLst>
            <a:ahLst/>
            <a:cxnLst>
              <a:cxn ang="0">
                <a:pos x="connsiteX0" y="connsiteY0"/>
              </a:cxn>
              <a:cxn ang="0">
                <a:pos x="connsiteX1" y="connsiteY1"/>
              </a:cxn>
              <a:cxn ang="0">
                <a:pos x="connsiteX2" y="connsiteY2"/>
              </a:cxn>
            </a:cxnLst>
            <a:rect l="l" t="t" r="r" b="b"/>
            <a:pathLst>
              <a:path w="4880919" h="1993557">
                <a:moveTo>
                  <a:pt x="0" y="0"/>
                </a:moveTo>
                <a:lnTo>
                  <a:pt x="0" y="1993557"/>
                </a:lnTo>
                <a:lnTo>
                  <a:pt x="4880919" y="1993557"/>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1" name="Group 20">
            <a:extLst>
              <a:ext uri="{FF2B5EF4-FFF2-40B4-BE49-F238E27FC236}">
                <a16:creationId xmlns:a16="http://schemas.microsoft.com/office/drawing/2014/main" id="{82D5050D-8F1C-4E74-B03F-62C871F131D6}"/>
              </a:ext>
            </a:extLst>
          </p:cNvPr>
          <p:cNvGrpSpPr/>
          <p:nvPr/>
        </p:nvGrpSpPr>
        <p:grpSpPr>
          <a:xfrm>
            <a:off x="1239052" y="2079785"/>
            <a:ext cx="70022" cy="1709351"/>
            <a:chOff x="1153297" y="2277762"/>
            <a:chExt cx="148282" cy="1709351"/>
          </a:xfrm>
        </p:grpSpPr>
        <p:cxnSp>
          <p:nvCxnSpPr>
            <p:cNvPr id="6" name="Straight Connector 5">
              <a:extLst>
                <a:ext uri="{FF2B5EF4-FFF2-40B4-BE49-F238E27FC236}">
                  <a16:creationId xmlns:a16="http://schemas.microsoft.com/office/drawing/2014/main" id="{11FF8D4A-D8B0-44C4-0135-9C9B80562FC2}"/>
                </a:ext>
              </a:extLst>
            </p:cNvPr>
            <p:cNvCxnSpPr>
              <a:cxnSpLocks/>
            </p:cNvCxnSpPr>
            <p:nvPr/>
          </p:nvCxnSpPr>
          <p:spPr bwMode="auto">
            <a:xfrm>
              <a:off x="1153297" y="2277762"/>
              <a:ext cx="148282"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DD7A1ED2-DA26-9B4D-9509-CC744361708C}"/>
                </a:ext>
              </a:extLst>
            </p:cNvPr>
            <p:cNvCxnSpPr>
              <a:cxnSpLocks/>
            </p:cNvCxnSpPr>
            <p:nvPr/>
          </p:nvCxnSpPr>
          <p:spPr bwMode="auto">
            <a:xfrm>
              <a:off x="1153297" y="2619632"/>
              <a:ext cx="148282"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BC5989CE-910C-BDA0-32F6-4A778E36D65A}"/>
                </a:ext>
              </a:extLst>
            </p:cNvPr>
            <p:cNvCxnSpPr>
              <a:cxnSpLocks/>
            </p:cNvCxnSpPr>
            <p:nvPr/>
          </p:nvCxnSpPr>
          <p:spPr bwMode="auto">
            <a:xfrm>
              <a:off x="1153297" y="2961502"/>
              <a:ext cx="14828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A69D976-7418-2327-7612-BBAFBCA077D6}"/>
                </a:ext>
              </a:extLst>
            </p:cNvPr>
            <p:cNvCxnSpPr>
              <a:cxnSpLocks/>
            </p:cNvCxnSpPr>
            <p:nvPr/>
          </p:nvCxnSpPr>
          <p:spPr bwMode="auto">
            <a:xfrm>
              <a:off x="1153297" y="3303372"/>
              <a:ext cx="14828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C5C20BF-F6ED-ED01-0BCF-ECC695D7C57E}"/>
                </a:ext>
              </a:extLst>
            </p:cNvPr>
            <p:cNvCxnSpPr>
              <a:cxnSpLocks/>
            </p:cNvCxnSpPr>
            <p:nvPr/>
          </p:nvCxnSpPr>
          <p:spPr bwMode="auto">
            <a:xfrm>
              <a:off x="1153297" y="3645242"/>
              <a:ext cx="14828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AE89BA9-C148-64CA-F1B8-275E5DF85F06}"/>
                </a:ext>
              </a:extLst>
            </p:cNvPr>
            <p:cNvCxnSpPr>
              <a:cxnSpLocks/>
            </p:cNvCxnSpPr>
            <p:nvPr/>
          </p:nvCxnSpPr>
          <p:spPr bwMode="auto">
            <a:xfrm>
              <a:off x="1153297" y="3987113"/>
              <a:ext cx="148282"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18" name="Group 9217">
            <a:extLst>
              <a:ext uri="{FF2B5EF4-FFF2-40B4-BE49-F238E27FC236}">
                <a16:creationId xmlns:a16="http://schemas.microsoft.com/office/drawing/2014/main" id="{D7C8C31A-5D7A-0A0F-EC7B-3EF37AB89C2D}"/>
              </a:ext>
            </a:extLst>
          </p:cNvPr>
          <p:cNvGrpSpPr/>
          <p:nvPr/>
        </p:nvGrpSpPr>
        <p:grpSpPr>
          <a:xfrm>
            <a:off x="1444998" y="3933299"/>
            <a:ext cx="4625548" cy="61783"/>
            <a:chOff x="1437503" y="4131276"/>
            <a:chExt cx="4625548" cy="181232"/>
          </a:xfrm>
        </p:grpSpPr>
        <p:cxnSp>
          <p:nvCxnSpPr>
            <p:cNvPr id="23" name="Straight Connector 22">
              <a:extLst>
                <a:ext uri="{FF2B5EF4-FFF2-40B4-BE49-F238E27FC236}">
                  <a16:creationId xmlns:a16="http://schemas.microsoft.com/office/drawing/2014/main" id="{1F2A0AAB-AB0B-18BA-5D09-97C07A691D73}"/>
                </a:ext>
              </a:extLst>
            </p:cNvPr>
            <p:cNvCxnSpPr>
              <a:cxnSpLocks/>
            </p:cNvCxnSpPr>
            <p:nvPr/>
          </p:nvCxnSpPr>
          <p:spPr bwMode="auto">
            <a:xfrm>
              <a:off x="1437503" y="4131276"/>
              <a:ext cx="0" cy="181232"/>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52C4D3F-DDD7-BBF7-BFEB-CFE2EDBD73F5}"/>
                </a:ext>
              </a:extLst>
            </p:cNvPr>
            <p:cNvCxnSpPr>
              <a:cxnSpLocks/>
            </p:cNvCxnSpPr>
            <p:nvPr/>
          </p:nvCxnSpPr>
          <p:spPr bwMode="auto">
            <a:xfrm>
              <a:off x="1951453" y="4131276"/>
              <a:ext cx="0" cy="181232"/>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3E3FA51-1A0B-55CD-3C18-9FB4C6C1C99D}"/>
                </a:ext>
              </a:extLst>
            </p:cNvPr>
            <p:cNvCxnSpPr>
              <a:cxnSpLocks/>
            </p:cNvCxnSpPr>
            <p:nvPr/>
          </p:nvCxnSpPr>
          <p:spPr bwMode="auto">
            <a:xfrm>
              <a:off x="2465403" y="4131276"/>
              <a:ext cx="0" cy="181232"/>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3D152D1-3EBC-F18C-C4A9-3F8AD47A440D}"/>
                </a:ext>
              </a:extLst>
            </p:cNvPr>
            <p:cNvCxnSpPr>
              <a:cxnSpLocks/>
            </p:cNvCxnSpPr>
            <p:nvPr/>
          </p:nvCxnSpPr>
          <p:spPr bwMode="auto">
            <a:xfrm>
              <a:off x="2979353" y="4131276"/>
              <a:ext cx="0" cy="181232"/>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E653A94D-4809-59E1-3C3B-273E52F313DD}"/>
                </a:ext>
              </a:extLst>
            </p:cNvPr>
            <p:cNvCxnSpPr>
              <a:cxnSpLocks/>
            </p:cNvCxnSpPr>
            <p:nvPr/>
          </p:nvCxnSpPr>
          <p:spPr bwMode="auto">
            <a:xfrm>
              <a:off x="3493303" y="4131276"/>
              <a:ext cx="0" cy="181232"/>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B824130-F5C1-AF82-60E4-4532F6F28E1B}"/>
                </a:ext>
              </a:extLst>
            </p:cNvPr>
            <p:cNvCxnSpPr>
              <a:cxnSpLocks/>
            </p:cNvCxnSpPr>
            <p:nvPr/>
          </p:nvCxnSpPr>
          <p:spPr bwMode="auto">
            <a:xfrm>
              <a:off x="4007253" y="4131276"/>
              <a:ext cx="0" cy="181232"/>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04B178B-FF22-05F7-AF40-B14A80E8F8D8}"/>
                </a:ext>
              </a:extLst>
            </p:cNvPr>
            <p:cNvCxnSpPr>
              <a:cxnSpLocks/>
            </p:cNvCxnSpPr>
            <p:nvPr/>
          </p:nvCxnSpPr>
          <p:spPr bwMode="auto">
            <a:xfrm>
              <a:off x="4521203" y="4131276"/>
              <a:ext cx="0" cy="181232"/>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0BB958A-D78D-CB52-5A91-7B43AF430795}"/>
                </a:ext>
              </a:extLst>
            </p:cNvPr>
            <p:cNvCxnSpPr>
              <a:cxnSpLocks/>
            </p:cNvCxnSpPr>
            <p:nvPr/>
          </p:nvCxnSpPr>
          <p:spPr bwMode="auto">
            <a:xfrm>
              <a:off x="5035153" y="4131276"/>
              <a:ext cx="0" cy="181232"/>
            </a:xfrm>
            <a:prstGeom prst="line">
              <a:avLst/>
            </a:prstGeom>
            <a:noFill/>
            <a:ln w="28575" cap="flat" cmpd="sng" algn="ctr">
              <a:solidFill>
                <a:schemeClr val="bg1"/>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17AB5877-00EB-7563-6FBC-2FEA36283AA6}"/>
                </a:ext>
              </a:extLst>
            </p:cNvPr>
            <p:cNvCxnSpPr>
              <a:cxnSpLocks/>
            </p:cNvCxnSpPr>
            <p:nvPr/>
          </p:nvCxnSpPr>
          <p:spPr bwMode="auto">
            <a:xfrm>
              <a:off x="5549103" y="4131276"/>
              <a:ext cx="0" cy="181232"/>
            </a:xfrm>
            <a:prstGeom prst="line">
              <a:avLst/>
            </a:prstGeom>
            <a:noFill/>
            <a:ln w="28575" cap="flat" cmpd="sng" algn="ctr">
              <a:solidFill>
                <a:schemeClr val="bg1"/>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6810705B-F8AB-60FC-6498-DC104A1BC9C8}"/>
                </a:ext>
              </a:extLst>
            </p:cNvPr>
            <p:cNvCxnSpPr>
              <a:cxnSpLocks/>
            </p:cNvCxnSpPr>
            <p:nvPr/>
          </p:nvCxnSpPr>
          <p:spPr bwMode="auto">
            <a:xfrm>
              <a:off x="6063051" y="4131276"/>
              <a:ext cx="0" cy="181232"/>
            </a:xfrm>
            <a:prstGeom prst="line">
              <a:avLst/>
            </a:prstGeom>
            <a:noFill/>
            <a:ln w="28575" cap="flat" cmpd="sng" algn="ctr">
              <a:solidFill>
                <a:schemeClr val="bg1"/>
              </a:solidFill>
              <a:prstDash val="solid"/>
              <a:round/>
              <a:headEnd type="none" w="med" len="med"/>
              <a:tailEnd type="none" w="med" len="med"/>
            </a:ln>
            <a:effectLst/>
          </p:spPr>
        </p:cxnSp>
      </p:grpSp>
      <p:sp>
        <p:nvSpPr>
          <p:cNvPr id="9219" name="TextBox 9218">
            <a:extLst>
              <a:ext uri="{FF2B5EF4-FFF2-40B4-BE49-F238E27FC236}">
                <a16:creationId xmlns:a16="http://schemas.microsoft.com/office/drawing/2014/main" id="{A39996AA-E146-95C5-A710-1FF50EE47BD6}"/>
              </a:ext>
            </a:extLst>
          </p:cNvPr>
          <p:cNvSpPr txBox="1"/>
          <p:nvPr/>
        </p:nvSpPr>
        <p:spPr bwMode="auto">
          <a:xfrm>
            <a:off x="827160" y="1931504"/>
            <a:ext cx="5148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0.25</a:t>
            </a:r>
          </a:p>
        </p:txBody>
      </p:sp>
      <p:sp>
        <p:nvSpPr>
          <p:cNvPr id="9220" name="TextBox 9219">
            <a:extLst>
              <a:ext uri="{FF2B5EF4-FFF2-40B4-BE49-F238E27FC236}">
                <a16:creationId xmlns:a16="http://schemas.microsoft.com/office/drawing/2014/main" id="{112F035D-7FD9-7B0A-01B7-91336FE597FB}"/>
              </a:ext>
            </a:extLst>
          </p:cNvPr>
          <p:cNvSpPr txBox="1"/>
          <p:nvPr/>
        </p:nvSpPr>
        <p:spPr bwMode="auto">
          <a:xfrm>
            <a:off x="827160" y="2273374"/>
            <a:ext cx="5354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0.20</a:t>
            </a:r>
          </a:p>
        </p:txBody>
      </p:sp>
      <p:sp>
        <p:nvSpPr>
          <p:cNvPr id="9222" name="TextBox 9221">
            <a:extLst>
              <a:ext uri="{FF2B5EF4-FFF2-40B4-BE49-F238E27FC236}">
                <a16:creationId xmlns:a16="http://schemas.microsoft.com/office/drawing/2014/main" id="{40078363-20FC-75D3-22AF-EE0E77231540}"/>
              </a:ext>
            </a:extLst>
          </p:cNvPr>
          <p:cNvSpPr txBox="1"/>
          <p:nvPr/>
        </p:nvSpPr>
        <p:spPr bwMode="auto">
          <a:xfrm>
            <a:off x="827160" y="2611125"/>
            <a:ext cx="5354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0.15</a:t>
            </a:r>
          </a:p>
        </p:txBody>
      </p:sp>
      <p:sp>
        <p:nvSpPr>
          <p:cNvPr id="9223" name="TextBox 9222">
            <a:extLst>
              <a:ext uri="{FF2B5EF4-FFF2-40B4-BE49-F238E27FC236}">
                <a16:creationId xmlns:a16="http://schemas.microsoft.com/office/drawing/2014/main" id="{FCD6BCD3-FD6E-AA64-4AF2-D986B4600332}"/>
              </a:ext>
            </a:extLst>
          </p:cNvPr>
          <p:cNvSpPr txBox="1"/>
          <p:nvPr/>
        </p:nvSpPr>
        <p:spPr bwMode="auto">
          <a:xfrm>
            <a:off x="827160" y="2952996"/>
            <a:ext cx="5354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0.10</a:t>
            </a:r>
          </a:p>
        </p:txBody>
      </p:sp>
      <p:sp>
        <p:nvSpPr>
          <p:cNvPr id="9224" name="TextBox 9223">
            <a:extLst>
              <a:ext uri="{FF2B5EF4-FFF2-40B4-BE49-F238E27FC236}">
                <a16:creationId xmlns:a16="http://schemas.microsoft.com/office/drawing/2014/main" id="{50D1582F-0AE9-ADDF-22ED-A6C6903A7255}"/>
              </a:ext>
            </a:extLst>
          </p:cNvPr>
          <p:cNvSpPr txBox="1"/>
          <p:nvPr/>
        </p:nvSpPr>
        <p:spPr bwMode="auto">
          <a:xfrm>
            <a:off x="827160" y="3294867"/>
            <a:ext cx="5354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0.05</a:t>
            </a:r>
          </a:p>
        </p:txBody>
      </p:sp>
      <p:sp>
        <p:nvSpPr>
          <p:cNvPr id="9225" name="TextBox 9224">
            <a:extLst>
              <a:ext uri="{FF2B5EF4-FFF2-40B4-BE49-F238E27FC236}">
                <a16:creationId xmlns:a16="http://schemas.microsoft.com/office/drawing/2014/main" id="{4F2716A0-7F23-0E63-D530-12E04BF62C06}"/>
              </a:ext>
            </a:extLst>
          </p:cNvPr>
          <p:cNvSpPr txBox="1"/>
          <p:nvPr/>
        </p:nvSpPr>
        <p:spPr bwMode="auto">
          <a:xfrm>
            <a:off x="1041345" y="3636737"/>
            <a:ext cx="243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226" name="TextBox 9225">
            <a:extLst>
              <a:ext uri="{FF2B5EF4-FFF2-40B4-BE49-F238E27FC236}">
                <a16:creationId xmlns:a16="http://schemas.microsoft.com/office/drawing/2014/main" id="{FFC9114E-BB4B-AE4E-3A01-1182E73A44D3}"/>
              </a:ext>
            </a:extLst>
          </p:cNvPr>
          <p:cNvSpPr txBox="1"/>
          <p:nvPr/>
        </p:nvSpPr>
        <p:spPr bwMode="auto">
          <a:xfrm>
            <a:off x="1309074" y="3908586"/>
            <a:ext cx="243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227" name="TextBox 9226">
            <a:extLst>
              <a:ext uri="{FF2B5EF4-FFF2-40B4-BE49-F238E27FC236}">
                <a16:creationId xmlns:a16="http://schemas.microsoft.com/office/drawing/2014/main" id="{F36E4CD3-F89F-ACF2-BCC8-74A8A1906259}"/>
              </a:ext>
            </a:extLst>
          </p:cNvPr>
          <p:cNvSpPr txBox="1"/>
          <p:nvPr/>
        </p:nvSpPr>
        <p:spPr bwMode="auto">
          <a:xfrm>
            <a:off x="1823939" y="3908586"/>
            <a:ext cx="243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9228" name="TextBox 9227">
            <a:extLst>
              <a:ext uri="{FF2B5EF4-FFF2-40B4-BE49-F238E27FC236}">
                <a16:creationId xmlns:a16="http://schemas.microsoft.com/office/drawing/2014/main" id="{E88EE5E5-A83D-592D-1F25-238C21A0F65E}"/>
              </a:ext>
            </a:extLst>
          </p:cNvPr>
          <p:cNvSpPr txBox="1"/>
          <p:nvPr/>
        </p:nvSpPr>
        <p:spPr bwMode="auto">
          <a:xfrm>
            <a:off x="2301733" y="3908586"/>
            <a:ext cx="378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9229" name="TextBox 9228">
            <a:extLst>
              <a:ext uri="{FF2B5EF4-FFF2-40B4-BE49-F238E27FC236}">
                <a16:creationId xmlns:a16="http://schemas.microsoft.com/office/drawing/2014/main" id="{AAB6EB9C-DD84-D1E3-B293-236E3FC562B3}"/>
              </a:ext>
            </a:extLst>
          </p:cNvPr>
          <p:cNvSpPr txBox="1"/>
          <p:nvPr/>
        </p:nvSpPr>
        <p:spPr bwMode="auto">
          <a:xfrm>
            <a:off x="2808360" y="3908586"/>
            <a:ext cx="378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9230" name="TextBox 9229">
            <a:extLst>
              <a:ext uri="{FF2B5EF4-FFF2-40B4-BE49-F238E27FC236}">
                <a16:creationId xmlns:a16="http://schemas.microsoft.com/office/drawing/2014/main" id="{D02C1A20-62FD-CB93-C8AC-AAA4C97B838F}"/>
              </a:ext>
            </a:extLst>
          </p:cNvPr>
          <p:cNvSpPr txBox="1"/>
          <p:nvPr/>
        </p:nvSpPr>
        <p:spPr bwMode="auto">
          <a:xfrm>
            <a:off x="3323225" y="3908586"/>
            <a:ext cx="378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9231" name="TextBox 9230">
            <a:extLst>
              <a:ext uri="{FF2B5EF4-FFF2-40B4-BE49-F238E27FC236}">
                <a16:creationId xmlns:a16="http://schemas.microsoft.com/office/drawing/2014/main" id="{B2F9ACF6-8FA3-2D99-CD02-6B1329745818}"/>
              </a:ext>
            </a:extLst>
          </p:cNvPr>
          <p:cNvSpPr txBox="1"/>
          <p:nvPr/>
        </p:nvSpPr>
        <p:spPr bwMode="auto">
          <a:xfrm>
            <a:off x="3838090" y="3908586"/>
            <a:ext cx="378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9232" name="TextBox 9231">
            <a:extLst>
              <a:ext uri="{FF2B5EF4-FFF2-40B4-BE49-F238E27FC236}">
                <a16:creationId xmlns:a16="http://schemas.microsoft.com/office/drawing/2014/main" id="{3E4BA7EE-3E5F-BC6A-875E-EE734A0B97BF}"/>
              </a:ext>
            </a:extLst>
          </p:cNvPr>
          <p:cNvSpPr txBox="1"/>
          <p:nvPr/>
        </p:nvSpPr>
        <p:spPr bwMode="auto">
          <a:xfrm>
            <a:off x="4344717" y="3908586"/>
            <a:ext cx="378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9233" name="TextBox 9232">
            <a:extLst>
              <a:ext uri="{FF2B5EF4-FFF2-40B4-BE49-F238E27FC236}">
                <a16:creationId xmlns:a16="http://schemas.microsoft.com/office/drawing/2014/main" id="{D19B1DCA-F8B8-1A2F-A6B4-7188D679DAC7}"/>
              </a:ext>
            </a:extLst>
          </p:cNvPr>
          <p:cNvSpPr txBox="1"/>
          <p:nvPr/>
        </p:nvSpPr>
        <p:spPr bwMode="auto">
          <a:xfrm>
            <a:off x="4859582" y="3908586"/>
            <a:ext cx="378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9234" name="TextBox 9233">
            <a:extLst>
              <a:ext uri="{FF2B5EF4-FFF2-40B4-BE49-F238E27FC236}">
                <a16:creationId xmlns:a16="http://schemas.microsoft.com/office/drawing/2014/main" id="{D4FE2E78-08C0-20E7-3F0A-108935988C83}"/>
              </a:ext>
            </a:extLst>
          </p:cNvPr>
          <p:cNvSpPr txBox="1"/>
          <p:nvPr/>
        </p:nvSpPr>
        <p:spPr bwMode="auto">
          <a:xfrm>
            <a:off x="5378567" y="3908586"/>
            <a:ext cx="378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9235" name="TextBox 9234">
            <a:extLst>
              <a:ext uri="{FF2B5EF4-FFF2-40B4-BE49-F238E27FC236}">
                <a16:creationId xmlns:a16="http://schemas.microsoft.com/office/drawing/2014/main" id="{BB478C80-5217-7238-CFB3-F32F1DE7273C}"/>
              </a:ext>
            </a:extLst>
          </p:cNvPr>
          <p:cNvSpPr txBox="1"/>
          <p:nvPr/>
        </p:nvSpPr>
        <p:spPr bwMode="auto">
          <a:xfrm>
            <a:off x="5885193" y="3908586"/>
            <a:ext cx="378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grpSp>
        <p:nvGrpSpPr>
          <p:cNvPr id="9245" name="Group 9244">
            <a:extLst>
              <a:ext uri="{FF2B5EF4-FFF2-40B4-BE49-F238E27FC236}">
                <a16:creationId xmlns:a16="http://schemas.microsoft.com/office/drawing/2014/main" id="{6890B775-4B7F-2EB3-7B3F-DE8FCFB2F5E2}"/>
              </a:ext>
            </a:extLst>
          </p:cNvPr>
          <p:cNvGrpSpPr/>
          <p:nvPr/>
        </p:nvGrpSpPr>
        <p:grpSpPr>
          <a:xfrm>
            <a:off x="5990373" y="2542081"/>
            <a:ext cx="94268" cy="97410"/>
            <a:chOff x="5982878" y="2740058"/>
            <a:chExt cx="94268" cy="97410"/>
          </a:xfrm>
        </p:grpSpPr>
        <p:cxnSp>
          <p:nvCxnSpPr>
            <p:cNvPr id="9240" name="Straight Connector 9239">
              <a:extLst>
                <a:ext uri="{FF2B5EF4-FFF2-40B4-BE49-F238E27FC236}">
                  <a16:creationId xmlns:a16="http://schemas.microsoft.com/office/drawing/2014/main" id="{C4524A9B-96D2-5684-8320-70DBF6A78E98}"/>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7D04FA21-DF06-93D1-E1D5-1E617D1C99FB}"/>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46" name="Group 9245">
            <a:extLst>
              <a:ext uri="{FF2B5EF4-FFF2-40B4-BE49-F238E27FC236}">
                <a16:creationId xmlns:a16="http://schemas.microsoft.com/office/drawing/2014/main" id="{D5CB89FF-D8B1-7730-E2B2-C76F798314F1}"/>
              </a:ext>
            </a:extLst>
          </p:cNvPr>
          <p:cNvGrpSpPr/>
          <p:nvPr/>
        </p:nvGrpSpPr>
        <p:grpSpPr>
          <a:xfrm>
            <a:off x="5817548" y="2542081"/>
            <a:ext cx="94268" cy="97410"/>
            <a:chOff x="5982878" y="2740058"/>
            <a:chExt cx="94268" cy="97410"/>
          </a:xfrm>
        </p:grpSpPr>
        <p:cxnSp>
          <p:nvCxnSpPr>
            <p:cNvPr id="9247" name="Straight Connector 9246">
              <a:extLst>
                <a:ext uri="{FF2B5EF4-FFF2-40B4-BE49-F238E27FC236}">
                  <a16:creationId xmlns:a16="http://schemas.microsoft.com/office/drawing/2014/main" id="{CBF9303E-E95F-3FC1-B71D-0229041E2594}"/>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98F38B14-1FD2-128E-4B2E-CF0984A81252}"/>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49" name="Group 9248">
            <a:extLst>
              <a:ext uri="{FF2B5EF4-FFF2-40B4-BE49-F238E27FC236}">
                <a16:creationId xmlns:a16="http://schemas.microsoft.com/office/drawing/2014/main" id="{E54254E4-7E8D-256E-6051-4B78D67F0FD4}"/>
              </a:ext>
            </a:extLst>
          </p:cNvPr>
          <p:cNvGrpSpPr/>
          <p:nvPr/>
        </p:nvGrpSpPr>
        <p:grpSpPr>
          <a:xfrm>
            <a:off x="5795553" y="2542081"/>
            <a:ext cx="94268" cy="97410"/>
            <a:chOff x="5982878" y="2740058"/>
            <a:chExt cx="94268" cy="97410"/>
          </a:xfrm>
        </p:grpSpPr>
        <p:cxnSp>
          <p:nvCxnSpPr>
            <p:cNvPr id="9250" name="Straight Connector 9249">
              <a:extLst>
                <a:ext uri="{FF2B5EF4-FFF2-40B4-BE49-F238E27FC236}">
                  <a16:creationId xmlns:a16="http://schemas.microsoft.com/office/drawing/2014/main" id="{62C6E753-3268-48EC-E5AF-13AC991722F1}"/>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42157BC2-3974-F7E6-79A8-10EDE12ADEF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52" name="Group 9251">
            <a:extLst>
              <a:ext uri="{FF2B5EF4-FFF2-40B4-BE49-F238E27FC236}">
                <a16:creationId xmlns:a16="http://schemas.microsoft.com/office/drawing/2014/main" id="{88ACC6B0-0B2A-63D5-FFED-276614794A17}"/>
              </a:ext>
            </a:extLst>
          </p:cNvPr>
          <p:cNvGrpSpPr/>
          <p:nvPr/>
        </p:nvGrpSpPr>
        <p:grpSpPr>
          <a:xfrm>
            <a:off x="5405911" y="2595500"/>
            <a:ext cx="94268" cy="97410"/>
            <a:chOff x="5982878" y="2740058"/>
            <a:chExt cx="94268" cy="97410"/>
          </a:xfrm>
        </p:grpSpPr>
        <p:cxnSp>
          <p:nvCxnSpPr>
            <p:cNvPr id="9253" name="Straight Connector 9252">
              <a:extLst>
                <a:ext uri="{FF2B5EF4-FFF2-40B4-BE49-F238E27FC236}">
                  <a16:creationId xmlns:a16="http://schemas.microsoft.com/office/drawing/2014/main" id="{78EC4D1C-654A-2583-5B0C-06E6AA4D4F1C}"/>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A682151F-BDEB-26F1-46C6-EC096E1CC2A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55" name="Group 9254">
            <a:extLst>
              <a:ext uri="{FF2B5EF4-FFF2-40B4-BE49-F238E27FC236}">
                <a16:creationId xmlns:a16="http://schemas.microsoft.com/office/drawing/2014/main" id="{C3D9FF85-533B-3218-0770-78FF1F6BF3BB}"/>
              </a:ext>
            </a:extLst>
          </p:cNvPr>
          <p:cNvGrpSpPr/>
          <p:nvPr/>
        </p:nvGrpSpPr>
        <p:grpSpPr>
          <a:xfrm>
            <a:off x="5412196" y="2626922"/>
            <a:ext cx="94268" cy="97410"/>
            <a:chOff x="5982878" y="2740058"/>
            <a:chExt cx="94268" cy="97410"/>
          </a:xfrm>
        </p:grpSpPr>
        <p:cxnSp>
          <p:nvCxnSpPr>
            <p:cNvPr id="9256" name="Straight Connector 9255">
              <a:extLst>
                <a:ext uri="{FF2B5EF4-FFF2-40B4-BE49-F238E27FC236}">
                  <a16:creationId xmlns:a16="http://schemas.microsoft.com/office/drawing/2014/main" id="{9C0AE530-ADFF-CFF7-8ABB-7369463363FA}"/>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D44E3BF8-AD50-DFAA-EF30-E9E5770F10A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58" name="Group 9257">
            <a:extLst>
              <a:ext uri="{FF2B5EF4-FFF2-40B4-BE49-F238E27FC236}">
                <a16:creationId xmlns:a16="http://schemas.microsoft.com/office/drawing/2014/main" id="{C114114F-CAEA-D347-7F5E-ED5891BD0B50}"/>
              </a:ext>
            </a:extLst>
          </p:cNvPr>
          <p:cNvGrpSpPr/>
          <p:nvPr/>
        </p:nvGrpSpPr>
        <p:grpSpPr>
          <a:xfrm>
            <a:off x="5248798" y="2579788"/>
            <a:ext cx="94268" cy="97410"/>
            <a:chOff x="5982878" y="2740058"/>
            <a:chExt cx="94268" cy="97410"/>
          </a:xfrm>
        </p:grpSpPr>
        <p:cxnSp>
          <p:nvCxnSpPr>
            <p:cNvPr id="9259" name="Straight Connector 9258">
              <a:extLst>
                <a:ext uri="{FF2B5EF4-FFF2-40B4-BE49-F238E27FC236}">
                  <a16:creationId xmlns:a16="http://schemas.microsoft.com/office/drawing/2014/main" id="{1A8C4CDA-40D6-81A4-4228-91A1B9AC19DC}"/>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C3BCCA02-18CB-C513-77BA-54C5B679A01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61" name="Group 9260">
            <a:extLst>
              <a:ext uri="{FF2B5EF4-FFF2-40B4-BE49-F238E27FC236}">
                <a16:creationId xmlns:a16="http://schemas.microsoft.com/office/drawing/2014/main" id="{23EAA940-1D42-43B7-6128-0DDC6844AC04}"/>
              </a:ext>
            </a:extLst>
          </p:cNvPr>
          <p:cNvGrpSpPr/>
          <p:nvPr/>
        </p:nvGrpSpPr>
        <p:grpSpPr>
          <a:xfrm>
            <a:off x="5248798" y="2623780"/>
            <a:ext cx="94268" cy="97410"/>
            <a:chOff x="5982878" y="2740058"/>
            <a:chExt cx="94268" cy="97410"/>
          </a:xfrm>
        </p:grpSpPr>
        <p:cxnSp>
          <p:nvCxnSpPr>
            <p:cNvPr id="9262" name="Straight Connector 9261">
              <a:extLst>
                <a:ext uri="{FF2B5EF4-FFF2-40B4-BE49-F238E27FC236}">
                  <a16:creationId xmlns:a16="http://schemas.microsoft.com/office/drawing/2014/main" id="{2EF1035F-AF03-1A4F-67E3-D0B078C92DA3}"/>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360CE05E-3223-04C4-CAC1-824D21CF16E7}"/>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64" name="Group 9263">
            <a:extLst>
              <a:ext uri="{FF2B5EF4-FFF2-40B4-BE49-F238E27FC236}">
                <a16:creationId xmlns:a16="http://schemas.microsoft.com/office/drawing/2014/main" id="{DCAE2672-1787-599F-43DE-B2A3011A70FD}"/>
              </a:ext>
            </a:extLst>
          </p:cNvPr>
          <p:cNvGrpSpPr/>
          <p:nvPr/>
        </p:nvGrpSpPr>
        <p:grpSpPr>
          <a:xfrm>
            <a:off x="4965994" y="2586073"/>
            <a:ext cx="94268" cy="97410"/>
            <a:chOff x="5982878" y="2740058"/>
            <a:chExt cx="94268" cy="97410"/>
          </a:xfrm>
        </p:grpSpPr>
        <p:cxnSp>
          <p:nvCxnSpPr>
            <p:cNvPr id="9265" name="Straight Connector 9264">
              <a:extLst>
                <a:ext uri="{FF2B5EF4-FFF2-40B4-BE49-F238E27FC236}">
                  <a16:creationId xmlns:a16="http://schemas.microsoft.com/office/drawing/2014/main" id="{23D17C0A-A910-171C-ECF3-6B9F6FCE6811}"/>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30995872-D5F0-9D81-8C92-F9FBF9B5C53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67" name="Group 9266">
            <a:extLst>
              <a:ext uri="{FF2B5EF4-FFF2-40B4-BE49-F238E27FC236}">
                <a16:creationId xmlns:a16="http://schemas.microsoft.com/office/drawing/2014/main" id="{88F6E836-E544-AC14-C51C-92A27543F9A8}"/>
              </a:ext>
            </a:extLst>
          </p:cNvPr>
          <p:cNvGrpSpPr/>
          <p:nvPr/>
        </p:nvGrpSpPr>
        <p:grpSpPr>
          <a:xfrm>
            <a:off x="4965994" y="2608069"/>
            <a:ext cx="94268" cy="97410"/>
            <a:chOff x="5982878" y="2740058"/>
            <a:chExt cx="94268" cy="97410"/>
          </a:xfrm>
        </p:grpSpPr>
        <p:cxnSp>
          <p:nvCxnSpPr>
            <p:cNvPr id="9268" name="Straight Connector 9267">
              <a:extLst>
                <a:ext uri="{FF2B5EF4-FFF2-40B4-BE49-F238E27FC236}">
                  <a16:creationId xmlns:a16="http://schemas.microsoft.com/office/drawing/2014/main" id="{3A9A5CD3-37C7-A934-1D63-4B61EADD80A0}"/>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529F39F5-BF59-D620-5C41-25A8532CF3ED}"/>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70" name="Group 9269">
            <a:extLst>
              <a:ext uri="{FF2B5EF4-FFF2-40B4-BE49-F238E27FC236}">
                <a16:creationId xmlns:a16="http://schemas.microsoft.com/office/drawing/2014/main" id="{8A23046C-A295-41F8-9B48-8F235B917CD3}"/>
              </a:ext>
            </a:extLst>
          </p:cNvPr>
          <p:cNvGrpSpPr/>
          <p:nvPr/>
        </p:nvGrpSpPr>
        <p:grpSpPr>
          <a:xfrm>
            <a:off x="4890580" y="2586073"/>
            <a:ext cx="94268" cy="97410"/>
            <a:chOff x="5982878" y="2740058"/>
            <a:chExt cx="94268" cy="97410"/>
          </a:xfrm>
        </p:grpSpPr>
        <p:cxnSp>
          <p:nvCxnSpPr>
            <p:cNvPr id="9271" name="Straight Connector 9270">
              <a:extLst>
                <a:ext uri="{FF2B5EF4-FFF2-40B4-BE49-F238E27FC236}">
                  <a16:creationId xmlns:a16="http://schemas.microsoft.com/office/drawing/2014/main" id="{F282B635-91A9-D823-5950-C9F40197D797}"/>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91ECE429-AA8D-AC32-6A64-A0D4100EFEF7}"/>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73" name="Group 9272">
            <a:extLst>
              <a:ext uri="{FF2B5EF4-FFF2-40B4-BE49-F238E27FC236}">
                <a16:creationId xmlns:a16="http://schemas.microsoft.com/office/drawing/2014/main" id="{1E3C24F6-1F26-1EB8-A4A7-30094A3E64E1}"/>
              </a:ext>
            </a:extLst>
          </p:cNvPr>
          <p:cNvGrpSpPr/>
          <p:nvPr/>
        </p:nvGrpSpPr>
        <p:grpSpPr>
          <a:xfrm>
            <a:off x="4890580" y="2608069"/>
            <a:ext cx="94268" cy="97410"/>
            <a:chOff x="5982878" y="2740058"/>
            <a:chExt cx="94268" cy="97410"/>
          </a:xfrm>
        </p:grpSpPr>
        <p:cxnSp>
          <p:nvCxnSpPr>
            <p:cNvPr id="9274" name="Straight Connector 9273">
              <a:extLst>
                <a:ext uri="{FF2B5EF4-FFF2-40B4-BE49-F238E27FC236}">
                  <a16:creationId xmlns:a16="http://schemas.microsoft.com/office/drawing/2014/main" id="{9DCEEFF4-1A26-F0ED-3410-E8B4597A9EA0}"/>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71AC6A3D-4244-9EE6-63B8-390A95AD830D}"/>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76" name="Group 9275">
            <a:extLst>
              <a:ext uri="{FF2B5EF4-FFF2-40B4-BE49-F238E27FC236}">
                <a16:creationId xmlns:a16="http://schemas.microsoft.com/office/drawing/2014/main" id="{5C2F63E0-40CA-E532-E996-4522675967B3}"/>
              </a:ext>
            </a:extLst>
          </p:cNvPr>
          <p:cNvGrpSpPr/>
          <p:nvPr/>
        </p:nvGrpSpPr>
        <p:grpSpPr>
          <a:xfrm>
            <a:off x="4830877" y="2586073"/>
            <a:ext cx="94268" cy="97410"/>
            <a:chOff x="5982878" y="2740058"/>
            <a:chExt cx="94268" cy="97410"/>
          </a:xfrm>
        </p:grpSpPr>
        <p:cxnSp>
          <p:nvCxnSpPr>
            <p:cNvPr id="9277" name="Straight Connector 9276">
              <a:extLst>
                <a:ext uri="{FF2B5EF4-FFF2-40B4-BE49-F238E27FC236}">
                  <a16:creationId xmlns:a16="http://schemas.microsoft.com/office/drawing/2014/main" id="{B92B7B48-0F33-C26A-D918-A8BD80EB9F5B}"/>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A3804665-F3F6-78D3-FB20-670E7DC775E2}"/>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79" name="Group 9278">
            <a:extLst>
              <a:ext uri="{FF2B5EF4-FFF2-40B4-BE49-F238E27FC236}">
                <a16:creationId xmlns:a16="http://schemas.microsoft.com/office/drawing/2014/main" id="{56C86410-7023-8F4C-F0F2-314720424DEE}"/>
              </a:ext>
            </a:extLst>
          </p:cNvPr>
          <p:cNvGrpSpPr/>
          <p:nvPr/>
        </p:nvGrpSpPr>
        <p:grpSpPr>
          <a:xfrm>
            <a:off x="4830877" y="2608069"/>
            <a:ext cx="94268" cy="97410"/>
            <a:chOff x="5982878" y="2740058"/>
            <a:chExt cx="94268" cy="97410"/>
          </a:xfrm>
        </p:grpSpPr>
        <p:cxnSp>
          <p:nvCxnSpPr>
            <p:cNvPr id="9280" name="Straight Connector 9279">
              <a:extLst>
                <a:ext uri="{FF2B5EF4-FFF2-40B4-BE49-F238E27FC236}">
                  <a16:creationId xmlns:a16="http://schemas.microsoft.com/office/drawing/2014/main" id="{BA8D90A7-445A-1BCB-7555-26B2757001DE}"/>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B30B9AFF-2DD3-66C7-0568-D7EA1A80E7E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82" name="Group 9281">
            <a:extLst>
              <a:ext uri="{FF2B5EF4-FFF2-40B4-BE49-F238E27FC236}">
                <a16:creationId xmlns:a16="http://schemas.microsoft.com/office/drawing/2014/main" id="{F1C736DB-2FAB-A961-2B66-C96FA9741E3E}"/>
              </a:ext>
            </a:extLst>
          </p:cNvPr>
          <p:cNvGrpSpPr/>
          <p:nvPr/>
        </p:nvGrpSpPr>
        <p:grpSpPr>
          <a:xfrm>
            <a:off x="4478943" y="2586073"/>
            <a:ext cx="94268" cy="97410"/>
            <a:chOff x="5982878" y="2740058"/>
            <a:chExt cx="94268" cy="97410"/>
          </a:xfrm>
        </p:grpSpPr>
        <p:cxnSp>
          <p:nvCxnSpPr>
            <p:cNvPr id="9283" name="Straight Connector 9282">
              <a:extLst>
                <a:ext uri="{FF2B5EF4-FFF2-40B4-BE49-F238E27FC236}">
                  <a16:creationId xmlns:a16="http://schemas.microsoft.com/office/drawing/2014/main" id="{365BA88A-6B18-CB9F-E4DB-863F8312A0E7}"/>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83D7372B-1528-154C-A358-303D0521A285}"/>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85" name="Group 9284">
            <a:extLst>
              <a:ext uri="{FF2B5EF4-FFF2-40B4-BE49-F238E27FC236}">
                <a16:creationId xmlns:a16="http://schemas.microsoft.com/office/drawing/2014/main" id="{96FADAAC-0724-883F-8FF4-F17E5C19C031}"/>
              </a:ext>
            </a:extLst>
          </p:cNvPr>
          <p:cNvGrpSpPr/>
          <p:nvPr/>
        </p:nvGrpSpPr>
        <p:grpSpPr>
          <a:xfrm>
            <a:off x="4475800" y="2630065"/>
            <a:ext cx="94268" cy="97410"/>
            <a:chOff x="5982878" y="2740058"/>
            <a:chExt cx="94268" cy="97410"/>
          </a:xfrm>
        </p:grpSpPr>
        <p:cxnSp>
          <p:nvCxnSpPr>
            <p:cNvPr id="9286" name="Straight Connector 9285">
              <a:extLst>
                <a:ext uri="{FF2B5EF4-FFF2-40B4-BE49-F238E27FC236}">
                  <a16:creationId xmlns:a16="http://schemas.microsoft.com/office/drawing/2014/main" id="{97062584-18DF-45A0-D782-8AEC341F845A}"/>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E6D77FE6-0A00-E9BB-8B05-FFC2A3431C2A}"/>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88" name="Group 9287">
            <a:extLst>
              <a:ext uri="{FF2B5EF4-FFF2-40B4-BE49-F238E27FC236}">
                <a16:creationId xmlns:a16="http://schemas.microsoft.com/office/drawing/2014/main" id="{066FC01F-C945-D7D8-9A13-E3AED6B81F50}"/>
              </a:ext>
            </a:extLst>
          </p:cNvPr>
          <p:cNvGrpSpPr/>
          <p:nvPr/>
        </p:nvGrpSpPr>
        <p:grpSpPr>
          <a:xfrm>
            <a:off x="4299833" y="2630065"/>
            <a:ext cx="94268" cy="97410"/>
            <a:chOff x="5982878" y="2740058"/>
            <a:chExt cx="94268" cy="97410"/>
          </a:xfrm>
        </p:grpSpPr>
        <p:cxnSp>
          <p:nvCxnSpPr>
            <p:cNvPr id="9289" name="Straight Connector 9288">
              <a:extLst>
                <a:ext uri="{FF2B5EF4-FFF2-40B4-BE49-F238E27FC236}">
                  <a16:creationId xmlns:a16="http://schemas.microsoft.com/office/drawing/2014/main" id="{5BF9DA3B-0416-95CC-5283-B6DE7EE00ACD}"/>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93EB9C65-2A13-D12E-D838-394C49A17BC4}"/>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91" name="Group 9290">
            <a:extLst>
              <a:ext uri="{FF2B5EF4-FFF2-40B4-BE49-F238E27FC236}">
                <a16:creationId xmlns:a16="http://schemas.microsoft.com/office/drawing/2014/main" id="{72E25469-90A0-9BE5-F3CF-AC5CE51C92D5}"/>
              </a:ext>
            </a:extLst>
          </p:cNvPr>
          <p:cNvGrpSpPr/>
          <p:nvPr/>
        </p:nvGrpSpPr>
        <p:grpSpPr>
          <a:xfrm>
            <a:off x="4299833" y="2601784"/>
            <a:ext cx="94268" cy="97410"/>
            <a:chOff x="5982878" y="2740058"/>
            <a:chExt cx="94268" cy="97410"/>
          </a:xfrm>
        </p:grpSpPr>
        <p:cxnSp>
          <p:nvCxnSpPr>
            <p:cNvPr id="9292" name="Straight Connector 9291">
              <a:extLst>
                <a:ext uri="{FF2B5EF4-FFF2-40B4-BE49-F238E27FC236}">
                  <a16:creationId xmlns:a16="http://schemas.microsoft.com/office/drawing/2014/main" id="{0C43B826-79D0-492B-E480-C4955A40A25A}"/>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522747F2-5CFB-EA04-7FAC-96B94B3E8E0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94" name="Group 9293">
            <a:extLst>
              <a:ext uri="{FF2B5EF4-FFF2-40B4-BE49-F238E27FC236}">
                <a16:creationId xmlns:a16="http://schemas.microsoft.com/office/drawing/2014/main" id="{F1D3A5CE-AD05-0AA3-0743-56F28BDFA6BC}"/>
              </a:ext>
            </a:extLst>
          </p:cNvPr>
          <p:cNvGrpSpPr/>
          <p:nvPr/>
        </p:nvGrpSpPr>
        <p:grpSpPr>
          <a:xfrm>
            <a:off x="4249557" y="2601784"/>
            <a:ext cx="94268" cy="97410"/>
            <a:chOff x="5982878" y="2740058"/>
            <a:chExt cx="94268" cy="97410"/>
          </a:xfrm>
        </p:grpSpPr>
        <p:cxnSp>
          <p:nvCxnSpPr>
            <p:cNvPr id="9295" name="Straight Connector 9294">
              <a:extLst>
                <a:ext uri="{FF2B5EF4-FFF2-40B4-BE49-F238E27FC236}">
                  <a16:creationId xmlns:a16="http://schemas.microsoft.com/office/drawing/2014/main" id="{C6E49CD0-5007-03F7-572A-A59B24E66029}"/>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CB699C84-7E71-90C6-A25A-43A305FAF067}"/>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97" name="Group 9296">
            <a:extLst>
              <a:ext uri="{FF2B5EF4-FFF2-40B4-BE49-F238E27FC236}">
                <a16:creationId xmlns:a16="http://schemas.microsoft.com/office/drawing/2014/main" id="{DD62D613-5965-05AB-87F2-ACA4BE11A841}"/>
              </a:ext>
            </a:extLst>
          </p:cNvPr>
          <p:cNvGrpSpPr/>
          <p:nvPr/>
        </p:nvGrpSpPr>
        <p:grpSpPr>
          <a:xfrm>
            <a:off x="4249557" y="2626923"/>
            <a:ext cx="94268" cy="97410"/>
            <a:chOff x="5982878" y="2740058"/>
            <a:chExt cx="94268" cy="97410"/>
          </a:xfrm>
        </p:grpSpPr>
        <p:cxnSp>
          <p:nvCxnSpPr>
            <p:cNvPr id="9298" name="Straight Connector 9297">
              <a:extLst>
                <a:ext uri="{FF2B5EF4-FFF2-40B4-BE49-F238E27FC236}">
                  <a16:creationId xmlns:a16="http://schemas.microsoft.com/office/drawing/2014/main" id="{38B86B98-0197-C0CD-FFC8-F1679DBE3F72}"/>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79E13413-2B91-5483-D5CB-F060EF0D059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00" name="Group 9299">
            <a:extLst>
              <a:ext uri="{FF2B5EF4-FFF2-40B4-BE49-F238E27FC236}">
                <a16:creationId xmlns:a16="http://schemas.microsoft.com/office/drawing/2014/main" id="{72A8CB1C-0E83-2F48-36D7-0BB1651804E8}"/>
              </a:ext>
            </a:extLst>
          </p:cNvPr>
          <p:cNvGrpSpPr/>
          <p:nvPr/>
        </p:nvGrpSpPr>
        <p:grpSpPr>
          <a:xfrm>
            <a:off x="4218134" y="2608069"/>
            <a:ext cx="94268" cy="97410"/>
            <a:chOff x="5982878" y="2740058"/>
            <a:chExt cx="94268" cy="97410"/>
          </a:xfrm>
        </p:grpSpPr>
        <p:cxnSp>
          <p:nvCxnSpPr>
            <p:cNvPr id="9301" name="Straight Connector 9300">
              <a:extLst>
                <a:ext uri="{FF2B5EF4-FFF2-40B4-BE49-F238E27FC236}">
                  <a16:creationId xmlns:a16="http://schemas.microsoft.com/office/drawing/2014/main" id="{7E4861C6-8E23-1B35-C80A-7AF613219666}"/>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02" name="Straight Connector 9301">
              <a:extLst>
                <a:ext uri="{FF2B5EF4-FFF2-40B4-BE49-F238E27FC236}">
                  <a16:creationId xmlns:a16="http://schemas.microsoft.com/office/drawing/2014/main" id="{9BC42F59-47CA-752E-7BC4-7CC32C4F1E8D}"/>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03" name="Group 9302">
            <a:extLst>
              <a:ext uri="{FF2B5EF4-FFF2-40B4-BE49-F238E27FC236}">
                <a16:creationId xmlns:a16="http://schemas.microsoft.com/office/drawing/2014/main" id="{3B157E16-83F9-640C-B758-AE81E41F09A3}"/>
              </a:ext>
            </a:extLst>
          </p:cNvPr>
          <p:cNvGrpSpPr/>
          <p:nvPr/>
        </p:nvGrpSpPr>
        <p:grpSpPr>
          <a:xfrm>
            <a:off x="4208707" y="2608069"/>
            <a:ext cx="94268" cy="97410"/>
            <a:chOff x="5982878" y="2740058"/>
            <a:chExt cx="94268" cy="97410"/>
          </a:xfrm>
        </p:grpSpPr>
        <p:cxnSp>
          <p:nvCxnSpPr>
            <p:cNvPr id="9304" name="Straight Connector 9303">
              <a:extLst>
                <a:ext uri="{FF2B5EF4-FFF2-40B4-BE49-F238E27FC236}">
                  <a16:creationId xmlns:a16="http://schemas.microsoft.com/office/drawing/2014/main" id="{CBE2553B-314F-B27A-7E79-65D8F7FAF2CD}"/>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05" name="Straight Connector 9304">
              <a:extLst>
                <a:ext uri="{FF2B5EF4-FFF2-40B4-BE49-F238E27FC236}">
                  <a16:creationId xmlns:a16="http://schemas.microsoft.com/office/drawing/2014/main" id="{21493C11-51CD-AA38-3D2A-B63C752F1F5B}"/>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06" name="Group 9305">
            <a:extLst>
              <a:ext uri="{FF2B5EF4-FFF2-40B4-BE49-F238E27FC236}">
                <a16:creationId xmlns:a16="http://schemas.microsoft.com/office/drawing/2014/main" id="{3A99EC92-03AA-B3CE-3B13-DBAE67C246F1}"/>
              </a:ext>
            </a:extLst>
          </p:cNvPr>
          <p:cNvGrpSpPr/>
          <p:nvPr/>
        </p:nvGrpSpPr>
        <p:grpSpPr>
          <a:xfrm>
            <a:off x="4192996" y="2608069"/>
            <a:ext cx="94268" cy="97410"/>
            <a:chOff x="5982878" y="2740058"/>
            <a:chExt cx="94268" cy="97410"/>
          </a:xfrm>
        </p:grpSpPr>
        <p:cxnSp>
          <p:nvCxnSpPr>
            <p:cNvPr id="9307" name="Straight Connector 9306">
              <a:extLst>
                <a:ext uri="{FF2B5EF4-FFF2-40B4-BE49-F238E27FC236}">
                  <a16:creationId xmlns:a16="http://schemas.microsoft.com/office/drawing/2014/main" id="{A0DE0EAA-2C13-76F5-02A1-4E6E6A20E8E6}"/>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08" name="Straight Connector 9307">
              <a:extLst>
                <a:ext uri="{FF2B5EF4-FFF2-40B4-BE49-F238E27FC236}">
                  <a16:creationId xmlns:a16="http://schemas.microsoft.com/office/drawing/2014/main" id="{8EB53E9A-5C2B-BBC7-5C84-0E4C5F30550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09" name="Group 9308">
            <a:extLst>
              <a:ext uri="{FF2B5EF4-FFF2-40B4-BE49-F238E27FC236}">
                <a16:creationId xmlns:a16="http://schemas.microsoft.com/office/drawing/2014/main" id="{E2F94296-AD7E-3B76-2E60-9106C20E1F45}"/>
              </a:ext>
            </a:extLst>
          </p:cNvPr>
          <p:cNvGrpSpPr/>
          <p:nvPr/>
        </p:nvGrpSpPr>
        <p:grpSpPr>
          <a:xfrm>
            <a:off x="4123866" y="2601784"/>
            <a:ext cx="94268" cy="97410"/>
            <a:chOff x="5982878" y="2740058"/>
            <a:chExt cx="94268" cy="97410"/>
          </a:xfrm>
        </p:grpSpPr>
        <p:cxnSp>
          <p:nvCxnSpPr>
            <p:cNvPr id="9310" name="Straight Connector 9309">
              <a:extLst>
                <a:ext uri="{FF2B5EF4-FFF2-40B4-BE49-F238E27FC236}">
                  <a16:creationId xmlns:a16="http://schemas.microsoft.com/office/drawing/2014/main" id="{0745A1C8-9696-B5C9-4167-81DB31965296}"/>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11" name="Straight Connector 9310">
              <a:extLst>
                <a:ext uri="{FF2B5EF4-FFF2-40B4-BE49-F238E27FC236}">
                  <a16:creationId xmlns:a16="http://schemas.microsoft.com/office/drawing/2014/main" id="{A1CAD05C-122E-B4FC-004E-CDBDC76588A3}"/>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12" name="Group 9311">
            <a:extLst>
              <a:ext uri="{FF2B5EF4-FFF2-40B4-BE49-F238E27FC236}">
                <a16:creationId xmlns:a16="http://schemas.microsoft.com/office/drawing/2014/main" id="{4BE496A7-8180-2CD9-2D6D-C82012579451}"/>
              </a:ext>
            </a:extLst>
          </p:cNvPr>
          <p:cNvGrpSpPr/>
          <p:nvPr/>
        </p:nvGrpSpPr>
        <p:grpSpPr>
          <a:xfrm>
            <a:off x="4123866" y="2620637"/>
            <a:ext cx="94268" cy="97410"/>
            <a:chOff x="5982878" y="2740058"/>
            <a:chExt cx="94268" cy="97410"/>
          </a:xfrm>
        </p:grpSpPr>
        <p:cxnSp>
          <p:nvCxnSpPr>
            <p:cNvPr id="9313" name="Straight Connector 9312">
              <a:extLst>
                <a:ext uri="{FF2B5EF4-FFF2-40B4-BE49-F238E27FC236}">
                  <a16:creationId xmlns:a16="http://schemas.microsoft.com/office/drawing/2014/main" id="{B96CAA6B-B395-2790-4858-533B578F285F}"/>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14" name="Straight Connector 9313">
              <a:extLst>
                <a:ext uri="{FF2B5EF4-FFF2-40B4-BE49-F238E27FC236}">
                  <a16:creationId xmlns:a16="http://schemas.microsoft.com/office/drawing/2014/main" id="{F8CFDF83-B4F7-FC26-C016-721BB83FAC95}"/>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15" name="Group 9314">
            <a:extLst>
              <a:ext uri="{FF2B5EF4-FFF2-40B4-BE49-F238E27FC236}">
                <a16:creationId xmlns:a16="http://schemas.microsoft.com/office/drawing/2014/main" id="{851417A1-DB90-6950-5B38-759F74227E1A}"/>
              </a:ext>
            </a:extLst>
          </p:cNvPr>
          <p:cNvGrpSpPr/>
          <p:nvPr/>
        </p:nvGrpSpPr>
        <p:grpSpPr>
          <a:xfrm>
            <a:off x="4076732" y="2620637"/>
            <a:ext cx="94268" cy="97410"/>
            <a:chOff x="5982878" y="2740058"/>
            <a:chExt cx="94268" cy="97410"/>
          </a:xfrm>
        </p:grpSpPr>
        <p:cxnSp>
          <p:nvCxnSpPr>
            <p:cNvPr id="9316" name="Straight Connector 9315">
              <a:extLst>
                <a:ext uri="{FF2B5EF4-FFF2-40B4-BE49-F238E27FC236}">
                  <a16:creationId xmlns:a16="http://schemas.microsoft.com/office/drawing/2014/main" id="{11277DB5-B6CA-5115-D735-720E0018C637}"/>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2383E348-C936-CF0B-1EC0-DA03869973D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18" name="Group 9317">
            <a:extLst>
              <a:ext uri="{FF2B5EF4-FFF2-40B4-BE49-F238E27FC236}">
                <a16:creationId xmlns:a16="http://schemas.microsoft.com/office/drawing/2014/main" id="{823FEE71-EFE0-6EB9-2FDD-600F9CD56B6D}"/>
              </a:ext>
            </a:extLst>
          </p:cNvPr>
          <p:cNvGrpSpPr/>
          <p:nvPr/>
        </p:nvGrpSpPr>
        <p:grpSpPr>
          <a:xfrm>
            <a:off x="4064163" y="2620637"/>
            <a:ext cx="94268" cy="97410"/>
            <a:chOff x="5982878" y="2740058"/>
            <a:chExt cx="94268" cy="97410"/>
          </a:xfrm>
        </p:grpSpPr>
        <p:cxnSp>
          <p:nvCxnSpPr>
            <p:cNvPr id="9319" name="Straight Connector 9318">
              <a:extLst>
                <a:ext uri="{FF2B5EF4-FFF2-40B4-BE49-F238E27FC236}">
                  <a16:creationId xmlns:a16="http://schemas.microsoft.com/office/drawing/2014/main" id="{3532388F-EA28-190E-F682-04A7B1C62659}"/>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20" name="Straight Connector 9319">
              <a:extLst>
                <a:ext uri="{FF2B5EF4-FFF2-40B4-BE49-F238E27FC236}">
                  <a16:creationId xmlns:a16="http://schemas.microsoft.com/office/drawing/2014/main" id="{30DD5CAA-A3F0-537A-9E8B-CBD3F2CB509A}"/>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21" name="Group 9320">
            <a:extLst>
              <a:ext uri="{FF2B5EF4-FFF2-40B4-BE49-F238E27FC236}">
                <a16:creationId xmlns:a16="http://schemas.microsoft.com/office/drawing/2014/main" id="{C18208D5-692F-1EDE-8E8A-1D82DE8A9921}"/>
              </a:ext>
            </a:extLst>
          </p:cNvPr>
          <p:cNvGrpSpPr/>
          <p:nvPr/>
        </p:nvGrpSpPr>
        <p:grpSpPr>
          <a:xfrm>
            <a:off x="4064163" y="2604925"/>
            <a:ext cx="94268" cy="97410"/>
            <a:chOff x="5982878" y="2740058"/>
            <a:chExt cx="94268" cy="97410"/>
          </a:xfrm>
        </p:grpSpPr>
        <p:cxnSp>
          <p:nvCxnSpPr>
            <p:cNvPr id="9322" name="Straight Connector 9321">
              <a:extLst>
                <a:ext uri="{FF2B5EF4-FFF2-40B4-BE49-F238E27FC236}">
                  <a16:creationId xmlns:a16="http://schemas.microsoft.com/office/drawing/2014/main" id="{0EF9A3D8-6D12-FF86-FE85-C2B47E2F8CFB}"/>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23" name="Straight Connector 9322">
              <a:extLst>
                <a:ext uri="{FF2B5EF4-FFF2-40B4-BE49-F238E27FC236}">
                  <a16:creationId xmlns:a16="http://schemas.microsoft.com/office/drawing/2014/main" id="{F7BF0CD1-4FAE-E63F-EB6D-6E368102A03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24" name="Group 9323">
            <a:extLst>
              <a:ext uri="{FF2B5EF4-FFF2-40B4-BE49-F238E27FC236}">
                <a16:creationId xmlns:a16="http://schemas.microsoft.com/office/drawing/2014/main" id="{4D9D69FF-E6A6-34A9-E0F0-28E35F14BEF6}"/>
              </a:ext>
            </a:extLst>
          </p:cNvPr>
          <p:cNvGrpSpPr/>
          <p:nvPr/>
        </p:nvGrpSpPr>
        <p:grpSpPr>
          <a:xfrm>
            <a:off x="4079874" y="2604925"/>
            <a:ext cx="94268" cy="97410"/>
            <a:chOff x="5982878" y="2740058"/>
            <a:chExt cx="94268" cy="97410"/>
          </a:xfrm>
        </p:grpSpPr>
        <p:cxnSp>
          <p:nvCxnSpPr>
            <p:cNvPr id="9325" name="Straight Connector 9324">
              <a:extLst>
                <a:ext uri="{FF2B5EF4-FFF2-40B4-BE49-F238E27FC236}">
                  <a16:creationId xmlns:a16="http://schemas.microsoft.com/office/drawing/2014/main" id="{6F6E6DA9-FEDA-2202-34A2-CFF194DE6E23}"/>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26" name="Straight Connector 9325">
              <a:extLst>
                <a:ext uri="{FF2B5EF4-FFF2-40B4-BE49-F238E27FC236}">
                  <a16:creationId xmlns:a16="http://schemas.microsoft.com/office/drawing/2014/main" id="{AA72351B-5CBA-E1FB-9CCB-95B18795A8D5}"/>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27" name="Group 9326">
            <a:extLst>
              <a:ext uri="{FF2B5EF4-FFF2-40B4-BE49-F238E27FC236}">
                <a16:creationId xmlns:a16="http://schemas.microsoft.com/office/drawing/2014/main" id="{A4D27F02-CE9A-7085-1CB7-18231B6CB5FD}"/>
              </a:ext>
            </a:extLst>
          </p:cNvPr>
          <p:cNvGrpSpPr/>
          <p:nvPr/>
        </p:nvGrpSpPr>
        <p:grpSpPr>
          <a:xfrm>
            <a:off x="4032740" y="2604925"/>
            <a:ext cx="94268" cy="97410"/>
            <a:chOff x="5982878" y="2740058"/>
            <a:chExt cx="94268" cy="97410"/>
          </a:xfrm>
        </p:grpSpPr>
        <p:cxnSp>
          <p:nvCxnSpPr>
            <p:cNvPr id="9328" name="Straight Connector 9327">
              <a:extLst>
                <a:ext uri="{FF2B5EF4-FFF2-40B4-BE49-F238E27FC236}">
                  <a16:creationId xmlns:a16="http://schemas.microsoft.com/office/drawing/2014/main" id="{FC28B9AD-4F86-FB40-A78B-FFA73B967068}"/>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29" name="Straight Connector 9328">
              <a:extLst>
                <a:ext uri="{FF2B5EF4-FFF2-40B4-BE49-F238E27FC236}">
                  <a16:creationId xmlns:a16="http://schemas.microsoft.com/office/drawing/2014/main" id="{039859BC-7C57-8E4D-CDD2-73F5CF94253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30" name="Group 9329">
            <a:extLst>
              <a:ext uri="{FF2B5EF4-FFF2-40B4-BE49-F238E27FC236}">
                <a16:creationId xmlns:a16="http://schemas.microsoft.com/office/drawing/2014/main" id="{CF38D122-0923-5618-D3E3-B48E56B9ACDC}"/>
              </a:ext>
            </a:extLst>
          </p:cNvPr>
          <p:cNvGrpSpPr/>
          <p:nvPr/>
        </p:nvGrpSpPr>
        <p:grpSpPr>
          <a:xfrm>
            <a:off x="4023313" y="2604925"/>
            <a:ext cx="94268" cy="97410"/>
            <a:chOff x="5982878" y="2740058"/>
            <a:chExt cx="94268" cy="97410"/>
          </a:xfrm>
        </p:grpSpPr>
        <p:cxnSp>
          <p:nvCxnSpPr>
            <p:cNvPr id="9331" name="Straight Connector 9330">
              <a:extLst>
                <a:ext uri="{FF2B5EF4-FFF2-40B4-BE49-F238E27FC236}">
                  <a16:creationId xmlns:a16="http://schemas.microsoft.com/office/drawing/2014/main" id="{92A49AF1-4EE1-4F0F-E8F1-311B0A7404D6}"/>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32" name="Straight Connector 9331">
              <a:extLst>
                <a:ext uri="{FF2B5EF4-FFF2-40B4-BE49-F238E27FC236}">
                  <a16:creationId xmlns:a16="http://schemas.microsoft.com/office/drawing/2014/main" id="{5C1096DD-5C34-6915-14CD-4CC181D71192}"/>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33" name="Group 9332">
            <a:extLst>
              <a:ext uri="{FF2B5EF4-FFF2-40B4-BE49-F238E27FC236}">
                <a16:creationId xmlns:a16="http://schemas.microsoft.com/office/drawing/2014/main" id="{DA7B067A-EA08-4491-C7DD-B6EF881F99D1}"/>
              </a:ext>
            </a:extLst>
          </p:cNvPr>
          <p:cNvGrpSpPr/>
          <p:nvPr/>
        </p:nvGrpSpPr>
        <p:grpSpPr>
          <a:xfrm>
            <a:off x="4007602" y="2604925"/>
            <a:ext cx="94268" cy="97410"/>
            <a:chOff x="5982878" y="2740058"/>
            <a:chExt cx="94268" cy="97410"/>
          </a:xfrm>
        </p:grpSpPr>
        <p:cxnSp>
          <p:nvCxnSpPr>
            <p:cNvPr id="9334" name="Straight Connector 9333">
              <a:extLst>
                <a:ext uri="{FF2B5EF4-FFF2-40B4-BE49-F238E27FC236}">
                  <a16:creationId xmlns:a16="http://schemas.microsoft.com/office/drawing/2014/main" id="{0019EA02-57BB-EE28-335C-78973CF055B1}"/>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35" name="Straight Connector 9334">
              <a:extLst>
                <a:ext uri="{FF2B5EF4-FFF2-40B4-BE49-F238E27FC236}">
                  <a16:creationId xmlns:a16="http://schemas.microsoft.com/office/drawing/2014/main" id="{CDB66E73-0BB3-B03A-A989-DFBE9FD1C198}"/>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36" name="Group 9335">
            <a:extLst>
              <a:ext uri="{FF2B5EF4-FFF2-40B4-BE49-F238E27FC236}">
                <a16:creationId xmlns:a16="http://schemas.microsoft.com/office/drawing/2014/main" id="{D30EB383-E121-5230-F90A-C7EC666642A2}"/>
              </a:ext>
            </a:extLst>
          </p:cNvPr>
          <p:cNvGrpSpPr/>
          <p:nvPr/>
        </p:nvGrpSpPr>
        <p:grpSpPr>
          <a:xfrm>
            <a:off x="4007602" y="2620636"/>
            <a:ext cx="94268" cy="97410"/>
            <a:chOff x="5982878" y="2740058"/>
            <a:chExt cx="94268" cy="97410"/>
          </a:xfrm>
        </p:grpSpPr>
        <p:cxnSp>
          <p:nvCxnSpPr>
            <p:cNvPr id="9337" name="Straight Connector 9336">
              <a:extLst>
                <a:ext uri="{FF2B5EF4-FFF2-40B4-BE49-F238E27FC236}">
                  <a16:creationId xmlns:a16="http://schemas.microsoft.com/office/drawing/2014/main" id="{DC090790-E225-D915-F878-A0B471BECAAD}"/>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38" name="Straight Connector 9337">
              <a:extLst>
                <a:ext uri="{FF2B5EF4-FFF2-40B4-BE49-F238E27FC236}">
                  <a16:creationId xmlns:a16="http://schemas.microsoft.com/office/drawing/2014/main" id="{38196207-66EF-755A-8B92-95B5B611070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39" name="Group 9338">
            <a:extLst>
              <a:ext uri="{FF2B5EF4-FFF2-40B4-BE49-F238E27FC236}">
                <a16:creationId xmlns:a16="http://schemas.microsoft.com/office/drawing/2014/main" id="{26750A53-91DC-2A65-B315-B2152959FAD0}"/>
              </a:ext>
            </a:extLst>
          </p:cNvPr>
          <p:cNvGrpSpPr/>
          <p:nvPr/>
        </p:nvGrpSpPr>
        <p:grpSpPr>
          <a:xfrm>
            <a:off x="3947899" y="2620636"/>
            <a:ext cx="94268" cy="97410"/>
            <a:chOff x="5982878" y="2740058"/>
            <a:chExt cx="94268" cy="97410"/>
          </a:xfrm>
        </p:grpSpPr>
        <p:cxnSp>
          <p:nvCxnSpPr>
            <p:cNvPr id="9340" name="Straight Connector 9339">
              <a:extLst>
                <a:ext uri="{FF2B5EF4-FFF2-40B4-BE49-F238E27FC236}">
                  <a16:creationId xmlns:a16="http://schemas.microsoft.com/office/drawing/2014/main" id="{E50A763B-FBE9-44A7-C28F-D38ADBBB39C3}"/>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41" name="Straight Connector 9340">
              <a:extLst>
                <a:ext uri="{FF2B5EF4-FFF2-40B4-BE49-F238E27FC236}">
                  <a16:creationId xmlns:a16="http://schemas.microsoft.com/office/drawing/2014/main" id="{23C0B672-DACB-C981-3170-8941E2563259}"/>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42" name="Group 9341">
            <a:extLst>
              <a:ext uri="{FF2B5EF4-FFF2-40B4-BE49-F238E27FC236}">
                <a16:creationId xmlns:a16="http://schemas.microsoft.com/office/drawing/2014/main" id="{D247CAB6-B79B-811B-91ED-63824375721D}"/>
              </a:ext>
            </a:extLst>
          </p:cNvPr>
          <p:cNvGrpSpPr/>
          <p:nvPr/>
        </p:nvGrpSpPr>
        <p:grpSpPr>
          <a:xfrm>
            <a:off x="3935330" y="2620636"/>
            <a:ext cx="94268" cy="97410"/>
            <a:chOff x="5982878" y="2740058"/>
            <a:chExt cx="94268" cy="97410"/>
          </a:xfrm>
        </p:grpSpPr>
        <p:cxnSp>
          <p:nvCxnSpPr>
            <p:cNvPr id="9343" name="Straight Connector 9342">
              <a:extLst>
                <a:ext uri="{FF2B5EF4-FFF2-40B4-BE49-F238E27FC236}">
                  <a16:creationId xmlns:a16="http://schemas.microsoft.com/office/drawing/2014/main" id="{D7E43621-5270-2611-5D6A-3BB2341C7250}"/>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44" name="Straight Connector 9343">
              <a:extLst>
                <a:ext uri="{FF2B5EF4-FFF2-40B4-BE49-F238E27FC236}">
                  <a16:creationId xmlns:a16="http://schemas.microsoft.com/office/drawing/2014/main" id="{7C0858E2-2E56-A5E0-5807-40024A7DE110}"/>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45" name="Group 9344">
            <a:extLst>
              <a:ext uri="{FF2B5EF4-FFF2-40B4-BE49-F238E27FC236}">
                <a16:creationId xmlns:a16="http://schemas.microsoft.com/office/drawing/2014/main" id="{5C331B41-D151-8F0D-A33A-22B79915A7DA}"/>
              </a:ext>
            </a:extLst>
          </p:cNvPr>
          <p:cNvGrpSpPr/>
          <p:nvPr/>
        </p:nvGrpSpPr>
        <p:grpSpPr>
          <a:xfrm>
            <a:off x="3935330" y="2598640"/>
            <a:ext cx="94268" cy="97410"/>
            <a:chOff x="5982878" y="2740058"/>
            <a:chExt cx="94268" cy="97410"/>
          </a:xfrm>
        </p:grpSpPr>
        <p:cxnSp>
          <p:nvCxnSpPr>
            <p:cNvPr id="9346" name="Straight Connector 9345">
              <a:extLst>
                <a:ext uri="{FF2B5EF4-FFF2-40B4-BE49-F238E27FC236}">
                  <a16:creationId xmlns:a16="http://schemas.microsoft.com/office/drawing/2014/main" id="{BDCAAFF4-5425-3BB7-4A07-70AEC8305A63}"/>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47" name="Straight Connector 9346">
              <a:extLst>
                <a:ext uri="{FF2B5EF4-FFF2-40B4-BE49-F238E27FC236}">
                  <a16:creationId xmlns:a16="http://schemas.microsoft.com/office/drawing/2014/main" id="{015A5B43-DCCC-5A01-6AD0-68CD9C45ABC3}"/>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48" name="Group 9347">
            <a:extLst>
              <a:ext uri="{FF2B5EF4-FFF2-40B4-BE49-F238E27FC236}">
                <a16:creationId xmlns:a16="http://schemas.microsoft.com/office/drawing/2014/main" id="{583C66F9-8D3A-6773-C465-1BF60E819145}"/>
              </a:ext>
            </a:extLst>
          </p:cNvPr>
          <p:cNvGrpSpPr/>
          <p:nvPr/>
        </p:nvGrpSpPr>
        <p:grpSpPr>
          <a:xfrm>
            <a:off x="3947899" y="2598640"/>
            <a:ext cx="94268" cy="97410"/>
            <a:chOff x="5982878" y="2740058"/>
            <a:chExt cx="94268" cy="97410"/>
          </a:xfrm>
        </p:grpSpPr>
        <p:cxnSp>
          <p:nvCxnSpPr>
            <p:cNvPr id="9349" name="Straight Connector 9348">
              <a:extLst>
                <a:ext uri="{FF2B5EF4-FFF2-40B4-BE49-F238E27FC236}">
                  <a16:creationId xmlns:a16="http://schemas.microsoft.com/office/drawing/2014/main" id="{C6DBC789-A9B9-AD37-A846-A2D52BCDB269}"/>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50" name="Straight Connector 9349">
              <a:extLst>
                <a:ext uri="{FF2B5EF4-FFF2-40B4-BE49-F238E27FC236}">
                  <a16:creationId xmlns:a16="http://schemas.microsoft.com/office/drawing/2014/main" id="{9E50AE00-9163-86CF-AE63-1865E628913D}"/>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51" name="Group 9350">
            <a:extLst>
              <a:ext uri="{FF2B5EF4-FFF2-40B4-BE49-F238E27FC236}">
                <a16:creationId xmlns:a16="http://schemas.microsoft.com/office/drawing/2014/main" id="{06AF5A4C-BC41-C910-CE4D-28CF016F2D06}"/>
              </a:ext>
            </a:extLst>
          </p:cNvPr>
          <p:cNvGrpSpPr/>
          <p:nvPr/>
        </p:nvGrpSpPr>
        <p:grpSpPr>
          <a:xfrm>
            <a:off x="3903907" y="2598640"/>
            <a:ext cx="94268" cy="97410"/>
            <a:chOff x="5982878" y="2740058"/>
            <a:chExt cx="94268" cy="97410"/>
          </a:xfrm>
        </p:grpSpPr>
        <p:cxnSp>
          <p:nvCxnSpPr>
            <p:cNvPr id="9352" name="Straight Connector 9351">
              <a:extLst>
                <a:ext uri="{FF2B5EF4-FFF2-40B4-BE49-F238E27FC236}">
                  <a16:creationId xmlns:a16="http://schemas.microsoft.com/office/drawing/2014/main" id="{A7CB1590-975E-9576-E4EA-DBD7A4C17963}"/>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53" name="Straight Connector 9352">
              <a:extLst>
                <a:ext uri="{FF2B5EF4-FFF2-40B4-BE49-F238E27FC236}">
                  <a16:creationId xmlns:a16="http://schemas.microsoft.com/office/drawing/2014/main" id="{A7173F5C-D7BA-6DA8-47C9-07B10560F9F8}"/>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54" name="Group 9353">
            <a:extLst>
              <a:ext uri="{FF2B5EF4-FFF2-40B4-BE49-F238E27FC236}">
                <a16:creationId xmlns:a16="http://schemas.microsoft.com/office/drawing/2014/main" id="{E6EC1335-61F5-7AD4-B45F-69EB58CFA40D}"/>
              </a:ext>
            </a:extLst>
          </p:cNvPr>
          <p:cNvGrpSpPr/>
          <p:nvPr/>
        </p:nvGrpSpPr>
        <p:grpSpPr>
          <a:xfrm>
            <a:off x="3903907" y="2623779"/>
            <a:ext cx="94268" cy="97410"/>
            <a:chOff x="5982878" y="2740058"/>
            <a:chExt cx="94268" cy="97410"/>
          </a:xfrm>
        </p:grpSpPr>
        <p:cxnSp>
          <p:nvCxnSpPr>
            <p:cNvPr id="9355" name="Straight Connector 9354">
              <a:extLst>
                <a:ext uri="{FF2B5EF4-FFF2-40B4-BE49-F238E27FC236}">
                  <a16:creationId xmlns:a16="http://schemas.microsoft.com/office/drawing/2014/main" id="{B5D7C59C-6439-46CA-9D7A-8D180E24F413}"/>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56" name="Straight Connector 9355">
              <a:extLst>
                <a:ext uri="{FF2B5EF4-FFF2-40B4-BE49-F238E27FC236}">
                  <a16:creationId xmlns:a16="http://schemas.microsoft.com/office/drawing/2014/main" id="{6E073A5C-A10F-80D6-B112-C10507A4EFB6}"/>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57" name="Group 9356">
            <a:extLst>
              <a:ext uri="{FF2B5EF4-FFF2-40B4-BE49-F238E27FC236}">
                <a16:creationId xmlns:a16="http://schemas.microsoft.com/office/drawing/2014/main" id="{AFB74F10-3C27-3911-8A13-5D83B4147604}"/>
              </a:ext>
            </a:extLst>
          </p:cNvPr>
          <p:cNvGrpSpPr/>
          <p:nvPr/>
        </p:nvGrpSpPr>
        <p:grpSpPr>
          <a:xfrm>
            <a:off x="3847347" y="2623779"/>
            <a:ext cx="94268" cy="97410"/>
            <a:chOff x="5982878" y="2740058"/>
            <a:chExt cx="94268" cy="97410"/>
          </a:xfrm>
        </p:grpSpPr>
        <p:cxnSp>
          <p:nvCxnSpPr>
            <p:cNvPr id="9358" name="Straight Connector 9357">
              <a:extLst>
                <a:ext uri="{FF2B5EF4-FFF2-40B4-BE49-F238E27FC236}">
                  <a16:creationId xmlns:a16="http://schemas.microsoft.com/office/drawing/2014/main" id="{E8DF480A-3D8E-D54D-325D-123C3A1B3061}"/>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59" name="Straight Connector 9358">
              <a:extLst>
                <a:ext uri="{FF2B5EF4-FFF2-40B4-BE49-F238E27FC236}">
                  <a16:creationId xmlns:a16="http://schemas.microsoft.com/office/drawing/2014/main" id="{0FDFB60A-F38E-E329-D939-6F91A9C4231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60" name="Group 9359">
            <a:extLst>
              <a:ext uri="{FF2B5EF4-FFF2-40B4-BE49-F238E27FC236}">
                <a16:creationId xmlns:a16="http://schemas.microsoft.com/office/drawing/2014/main" id="{662D6D99-9BDC-E1D9-4933-F5B414735758}"/>
              </a:ext>
            </a:extLst>
          </p:cNvPr>
          <p:cNvGrpSpPr/>
          <p:nvPr/>
        </p:nvGrpSpPr>
        <p:grpSpPr>
          <a:xfrm>
            <a:off x="3834777" y="2623779"/>
            <a:ext cx="94268" cy="97410"/>
            <a:chOff x="5982878" y="2740058"/>
            <a:chExt cx="94268" cy="97410"/>
          </a:xfrm>
        </p:grpSpPr>
        <p:cxnSp>
          <p:nvCxnSpPr>
            <p:cNvPr id="9361" name="Straight Connector 9360">
              <a:extLst>
                <a:ext uri="{FF2B5EF4-FFF2-40B4-BE49-F238E27FC236}">
                  <a16:creationId xmlns:a16="http://schemas.microsoft.com/office/drawing/2014/main" id="{E0C34ED1-A113-9A94-1CCD-32B389F1516C}"/>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62" name="Straight Connector 9361">
              <a:extLst>
                <a:ext uri="{FF2B5EF4-FFF2-40B4-BE49-F238E27FC236}">
                  <a16:creationId xmlns:a16="http://schemas.microsoft.com/office/drawing/2014/main" id="{72BAC348-B652-47DE-6427-D212286DB780}"/>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63" name="Group 9362">
            <a:extLst>
              <a:ext uri="{FF2B5EF4-FFF2-40B4-BE49-F238E27FC236}">
                <a16:creationId xmlns:a16="http://schemas.microsoft.com/office/drawing/2014/main" id="{BCB15167-E035-7286-30DD-BF9272EFF069}"/>
              </a:ext>
            </a:extLst>
          </p:cNvPr>
          <p:cNvGrpSpPr/>
          <p:nvPr/>
        </p:nvGrpSpPr>
        <p:grpSpPr>
          <a:xfrm>
            <a:off x="3834777" y="2598641"/>
            <a:ext cx="94268" cy="97410"/>
            <a:chOff x="5982878" y="2740058"/>
            <a:chExt cx="94268" cy="97410"/>
          </a:xfrm>
        </p:grpSpPr>
        <p:cxnSp>
          <p:nvCxnSpPr>
            <p:cNvPr id="9364" name="Straight Connector 9363">
              <a:extLst>
                <a:ext uri="{FF2B5EF4-FFF2-40B4-BE49-F238E27FC236}">
                  <a16:creationId xmlns:a16="http://schemas.microsoft.com/office/drawing/2014/main" id="{F81045B8-A871-FEB0-F6D1-15D3869A240E}"/>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65" name="Straight Connector 9364">
              <a:extLst>
                <a:ext uri="{FF2B5EF4-FFF2-40B4-BE49-F238E27FC236}">
                  <a16:creationId xmlns:a16="http://schemas.microsoft.com/office/drawing/2014/main" id="{6BB11B51-BB96-4925-6A48-54B89419F185}"/>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66" name="Group 9365">
            <a:extLst>
              <a:ext uri="{FF2B5EF4-FFF2-40B4-BE49-F238E27FC236}">
                <a16:creationId xmlns:a16="http://schemas.microsoft.com/office/drawing/2014/main" id="{F8589327-05D7-10A2-947B-3975CD6CDA3D}"/>
              </a:ext>
            </a:extLst>
          </p:cNvPr>
          <p:cNvGrpSpPr/>
          <p:nvPr/>
        </p:nvGrpSpPr>
        <p:grpSpPr>
          <a:xfrm>
            <a:off x="3847346" y="2598641"/>
            <a:ext cx="94268" cy="97410"/>
            <a:chOff x="5982878" y="2740058"/>
            <a:chExt cx="94268" cy="97410"/>
          </a:xfrm>
        </p:grpSpPr>
        <p:cxnSp>
          <p:nvCxnSpPr>
            <p:cNvPr id="9367" name="Straight Connector 9366">
              <a:extLst>
                <a:ext uri="{FF2B5EF4-FFF2-40B4-BE49-F238E27FC236}">
                  <a16:creationId xmlns:a16="http://schemas.microsoft.com/office/drawing/2014/main" id="{2010DB25-E6B0-E4E3-9C9A-62DA298FA732}"/>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68" name="Straight Connector 9367">
              <a:extLst>
                <a:ext uri="{FF2B5EF4-FFF2-40B4-BE49-F238E27FC236}">
                  <a16:creationId xmlns:a16="http://schemas.microsoft.com/office/drawing/2014/main" id="{CCD3D12D-61C3-99CF-5B3F-BF606FCB88C1}"/>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69" name="Group 9368">
            <a:extLst>
              <a:ext uri="{FF2B5EF4-FFF2-40B4-BE49-F238E27FC236}">
                <a16:creationId xmlns:a16="http://schemas.microsoft.com/office/drawing/2014/main" id="{BCF976DB-4B82-812E-84A8-A9D3AE59F735}"/>
              </a:ext>
            </a:extLst>
          </p:cNvPr>
          <p:cNvGrpSpPr/>
          <p:nvPr/>
        </p:nvGrpSpPr>
        <p:grpSpPr>
          <a:xfrm>
            <a:off x="3793927" y="2598641"/>
            <a:ext cx="94268" cy="97410"/>
            <a:chOff x="5982878" y="2740058"/>
            <a:chExt cx="94268" cy="97410"/>
          </a:xfrm>
        </p:grpSpPr>
        <p:cxnSp>
          <p:nvCxnSpPr>
            <p:cNvPr id="9370" name="Straight Connector 9369">
              <a:extLst>
                <a:ext uri="{FF2B5EF4-FFF2-40B4-BE49-F238E27FC236}">
                  <a16:creationId xmlns:a16="http://schemas.microsoft.com/office/drawing/2014/main" id="{2C5BA799-F9EA-2CA9-6A88-3AE385612B4A}"/>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71" name="Straight Connector 9370">
              <a:extLst>
                <a:ext uri="{FF2B5EF4-FFF2-40B4-BE49-F238E27FC236}">
                  <a16:creationId xmlns:a16="http://schemas.microsoft.com/office/drawing/2014/main" id="{CDFD009B-0B18-86CC-655C-76FC443F0258}"/>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72" name="Group 9371">
            <a:extLst>
              <a:ext uri="{FF2B5EF4-FFF2-40B4-BE49-F238E27FC236}">
                <a16:creationId xmlns:a16="http://schemas.microsoft.com/office/drawing/2014/main" id="{CADBB2EA-9CB3-F49D-B7D2-CDFEA4C8EF83}"/>
              </a:ext>
            </a:extLst>
          </p:cNvPr>
          <p:cNvGrpSpPr/>
          <p:nvPr/>
        </p:nvGrpSpPr>
        <p:grpSpPr>
          <a:xfrm>
            <a:off x="3775074" y="2598641"/>
            <a:ext cx="94268" cy="97410"/>
            <a:chOff x="5982878" y="2740058"/>
            <a:chExt cx="94268" cy="97410"/>
          </a:xfrm>
        </p:grpSpPr>
        <p:cxnSp>
          <p:nvCxnSpPr>
            <p:cNvPr id="9373" name="Straight Connector 9372">
              <a:extLst>
                <a:ext uri="{FF2B5EF4-FFF2-40B4-BE49-F238E27FC236}">
                  <a16:creationId xmlns:a16="http://schemas.microsoft.com/office/drawing/2014/main" id="{5DD57617-1A81-5137-9FB1-4097EFB0F86E}"/>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74" name="Straight Connector 9373">
              <a:extLst>
                <a:ext uri="{FF2B5EF4-FFF2-40B4-BE49-F238E27FC236}">
                  <a16:creationId xmlns:a16="http://schemas.microsoft.com/office/drawing/2014/main" id="{0E879D15-1E16-D63C-D59C-44C16B587D1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75" name="Group 9374">
            <a:extLst>
              <a:ext uri="{FF2B5EF4-FFF2-40B4-BE49-F238E27FC236}">
                <a16:creationId xmlns:a16="http://schemas.microsoft.com/office/drawing/2014/main" id="{35786268-4892-191E-E13F-2B508D229D80}"/>
              </a:ext>
            </a:extLst>
          </p:cNvPr>
          <p:cNvGrpSpPr/>
          <p:nvPr/>
        </p:nvGrpSpPr>
        <p:grpSpPr>
          <a:xfrm>
            <a:off x="3775074" y="2620637"/>
            <a:ext cx="94268" cy="97410"/>
            <a:chOff x="5982878" y="2740058"/>
            <a:chExt cx="94268" cy="97410"/>
          </a:xfrm>
        </p:grpSpPr>
        <p:cxnSp>
          <p:nvCxnSpPr>
            <p:cNvPr id="9376" name="Straight Connector 9375">
              <a:extLst>
                <a:ext uri="{FF2B5EF4-FFF2-40B4-BE49-F238E27FC236}">
                  <a16:creationId xmlns:a16="http://schemas.microsoft.com/office/drawing/2014/main" id="{BC42EF9F-BE64-1D64-82FA-16D563EF82E7}"/>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77" name="Straight Connector 9376">
              <a:extLst>
                <a:ext uri="{FF2B5EF4-FFF2-40B4-BE49-F238E27FC236}">
                  <a16:creationId xmlns:a16="http://schemas.microsoft.com/office/drawing/2014/main" id="{3DB025E5-77C0-D953-1AA1-CC88C230BDBE}"/>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78" name="Group 9377">
            <a:extLst>
              <a:ext uri="{FF2B5EF4-FFF2-40B4-BE49-F238E27FC236}">
                <a16:creationId xmlns:a16="http://schemas.microsoft.com/office/drawing/2014/main" id="{42545890-66D8-D069-8743-AC74C56956C7}"/>
              </a:ext>
            </a:extLst>
          </p:cNvPr>
          <p:cNvGrpSpPr/>
          <p:nvPr/>
        </p:nvGrpSpPr>
        <p:grpSpPr>
          <a:xfrm>
            <a:off x="3790785" y="2620637"/>
            <a:ext cx="94268" cy="97410"/>
            <a:chOff x="5982878" y="2740058"/>
            <a:chExt cx="94268" cy="97410"/>
          </a:xfrm>
        </p:grpSpPr>
        <p:cxnSp>
          <p:nvCxnSpPr>
            <p:cNvPr id="9379" name="Straight Connector 9378">
              <a:extLst>
                <a:ext uri="{FF2B5EF4-FFF2-40B4-BE49-F238E27FC236}">
                  <a16:creationId xmlns:a16="http://schemas.microsoft.com/office/drawing/2014/main" id="{99D056E4-064E-B982-A9CF-9F1394274882}"/>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80" name="Straight Connector 9379">
              <a:extLst>
                <a:ext uri="{FF2B5EF4-FFF2-40B4-BE49-F238E27FC236}">
                  <a16:creationId xmlns:a16="http://schemas.microsoft.com/office/drawing/2014/main" id="{DC79310E-24AD-A191-EA64-12348AE559D4}"/>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81" name="Group 9380">
            <a:extLst>
              <a:ext uri="{FF2B5EF4-FFF2-40B4-BE49-F238E27FC236}">
                <a16:creationId xmlns:a16="http://schemas.microsoft.com/office/drawing/2014/main" id="{5AC23ED3-7049-77F6-5C27-DC6D86DCFFF8}"/>
              </a:ext>
            </a:extLst>
          </p:cNvPr>
          <p:cNvGrpSpPr/>
          <p:nvPr/>
        </p:nvGrpSpPr>
        <p:grpSpPr>
          <a:xfrm>
            <a:off x="3743651" y="2620637"/>
            <a:ext cx="94268" cy="97410"/>
            <a:chOff x="5982878" y="2740058"/>
            <a:chExt cx="94268" cy="97410"/>
          </a:xfrm>
        </p:grpSpPr>
        <p:cxnSp>
          <p:nvCxnSpPr>
            <p:cNvPr id="9382" name="Straight Connector 9381">
              <a:extLst>
                <a:ext uri="{FF2B5EF4-FFF2-40B4-BE49-F238E27FC236}">
                  <a16:creationId xmlns:a16="http://schemas.microsoft.com/office/drawing/2014/main" id="{36C66CB5-2F6E-0CD6-D5A3-333E4D9EF9C3}"/>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83" name="Straight Connector 9382">
              <a:extLst>
                <a:ext uri="{FF2B5EF4-FFF2-40B4-BE49-F238E27FC236}">
                  <a16:creationId xmlns:a16="http://schemas.microsoft.com/office/drawing/2014/main" id="{AFE15085-61FE-2848-729B-ED4650F601D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84" name="Group 9383">
            <a:extLst>
              <a:ext uri="{FF2B5EF4-FFF2-40B4-BE49-F238E27FC236}">
                <a16:creationId xmlns:a16="http://schemas.microsoft.com/office/drawing/2014/main" id="{1415DE8C-4FF1-4599-5582-DB81F0765116}"/>
              </a:ext>
            </a:extLst>
          </p:cNvPr>
          <p:cNvGrpSpPr/>
          <p:nvPr/>
        </p:nvGrpSpPr>
        <p:grpSpPr>
          <a:xfrm>
            <a:off x="3743651" y="2595498"/>
            <a:ext cx="94268" cy="97410"/>
            <a:chOff x="5982878" y="2740058"/>
            <a:chExt cx="94268" cy="97410"/>
          </a:xfrm>
        </p:grpSpPr>
        <p:cxnSp>
          <p:nvCxnSpPr>
            <p:cNvPr id="9385" name="Straight Connector 9384">
              <a:extLst>
                <a:ext uri="{FF2B5EF4-FFF2-40B4-BE49-F238E27FC236}">
                  <a16:creationId xmlns:a16="http://schemas.microsoft.com/office/drawing/2014/main" id="{B60FC7E5-A65C-39C3-AA2C-ECC2712A9A57}"/>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86" name="Straight Connector 9385">
              <a:extLst>
                <a:ext uri="{FF2B5EF4-FFF2-40B4-BE49-F238E27FC236}">
                  <a16:creationId xmlns:a16="http://schemas.microsoft.com/office/drawing/2014/main" id="{4B13D0AF-BB70-0304-1548-753398380E2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87" name="Group 9386">
            <a:extLst>
              <a:ext uri="{FF2B5EF4-FFF2-40B4-BE49-F238E27FC236}">
                <a16:creationId xmlns:a16="http://schemas.microsoft.com/office/drawing/2014/main" id="{08737F7B-1DD2-AA6C-6E8E-9CFB82E4B129}"/>
              </a:ext>
            </a:extLst>
          </p:cNvPr>
          <p:cNvGrpSpPr/>
          <p:nvPr/>
        </p:nvGrpSpPr>
        <p:grpSpPr>
          <a:xfrm>
            <a:off x="3291164" y="2630063"/>
            <a:ext cx="94268" cy="97410"/>
            <a:chOff x="5982878" y="2740058"/>
            <a:chExt cx="94268" cy="97410"/>
          </a:xfrm>
        </p:grpSpPr>
        <p:cxnSp>
          <p:nvCxnSpPr>
            <p:cNvPr id="9388" name="Straight Connector 9387">
              <a:extLst>
                <a:ext uri="{FF2B5EF4-FFF2-40B4-BE49-F238E27FC236}">
                  <a16:creationId xmlns:a16="http://schemas.microsoft.com/office/drawing/2014/main" id="{ECF24F55-356F-9708-69CF-38BE92A78ED1}"/>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89" name="Straight Connector 9388">
              <a:extLst>
                <a:ext uri="{FF2B5EF4-FFF2-40B4-BE49-F238E27FC236}">
                  <a16:creationId xmlns:a16="http://schemas.microsoft.com/office/drawing/2014/main" id="{1069991F-FC7E-024C-5AD1-DCC5D47208FD}"/>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90" name="Group 9389">
            <a:extLst>
              <a:ext uri="{FF2B5EF4-FFF2-40B4-BE49-F238E27FC236}">
                <a16:creationId xmlns:a16="http://schemas.microsoft.com/office/drawing/2014/main" id="{8D3B2190-DF9D-A6DD-834B-A8EFBB82E83D}"/>
              </a:ext>
            </a:extLst>
          </p:cNvPr>
          <p:cNvGrpSpPr/>
          <p:nvPr/>
        </p:nvGrpSpPr>
        <p:grpSpPr>
          <a:xfrm>
            <a:off x="3253456" y="2630063"/>
            <a:ext cx="94268" cy="97410"/>
            <a:chOff x="5982878" y="2740058"/>
            <a:chExt cx="94268" cy="97410"/>
          </a:xfrm>
        </p:grpSpPr>
        <p:cxnSp>
          <p:nvCxnSpPr>
            <p:cNvPr id="9391" name="Straight Connector 9390">
              <a:extLst>
                <a:ext uri="{FF2B5EF4-FFF2-40B4-BE49-F238E27FC236}">
                  <a16:creationId xmlns:a16="http://schemas.microsoft.com/office/drawing/2014/main" id="{9510EA6A-D72B-869D-AF64-289EDE43C71F}"/>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92" name="Straight Connector 9391">
              <a:extLst>
                <a:ext uri="{FF2B5EF4-FFF2-40B4-BE49-F238E27FC236}">
                  <a16:creationId xmlns:a16="http://schemas.microsoft.com/office/drawing/2014/main" id="{BE4DB75B-883B-F602-F76B-522A1EF12001}"/>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93" name="Group 9392">
            <a:extLst>
              <a:ext uri="{FF2B5EF4-FFF2-40B4-BE49-F238E27FC236}">
                <a16:creationId xmlns:a16="http://schemas.microsoft.com/office/drawing/2014/main" id="{6E321D14-E6CC-3A16-D3EB-FF7082C7D5F2}"/>
              </a:ext>
            </a:extLst>
          </p:cNvPr>
          <p:cNvGrpSpPr/>
          <p:nvPr/>
        </p:nvGrpSpPr>
        <p:grpSpPr>
          <a:xfrm>
            <a:off x="3181184" y="2645774"/>
            <a:ext cx="94268" cy="97410"/>
            <a:chOff x="5982878" y="2740058"/>
            <a:chExt cx="94268" cy="97410"/>
          </a:xfrm>
        </p:grpSpPr>
        <p:cxnSp>
          <p:nvCxnSpPr>
            <p:cNvPr id="9394" name="Straight Connector 9393">
              <a:extLst>
                <a:ext uri="{FF2B5EF4-FFF2-40B4-BE49-F238E27FC236}">
                  <a16:creationId xmlns:a16="http://schemas.microsoft.com/office/drawing/2014/main" id="{D620C13C-785E-4861-5EB0-94782A5C69CB}"/>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95" name="Straight Connector 9394">
              <a:extLst>
                <a:ext uri="{FF2B5EF4-FFF2-40B4-BE49-F238E27FC236}">
                  <a16:creationId xmlns:a16="http://schemas.microsoft.com/office/drawing/2014/main" id="{698F4948-C9B7-C442-A68A-B8726BE0F868}"/>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96" name="Group 9395">
            <a:extLst>
              <a:ext uri="{FF2B5EF4-FFF2-40B4-BE49-F238E27FC236}">
                <a16:creationId xmlns:a16="http://schemas.microsoft.com/office/drawing/2014/main" id="{98224185-1949-881D-0502-13701A6A3A46}"/>
              </a:ext>
            </a:extLst>
          </p:cNvPr>
          <p:cNvGrpSpPr/>
          <p:nvPr/>
        </p:nvGrpSpPr>
        <p:grpSpPr>
          <a:xfrm>
            <a:off x="3090058" y="2645774"/>
            <a:ext cx="94268" cy="97410"/>
            <a:chOff x="5982878" y="2740058"/>
            <a:chExt cx="94268" cy="97410"/>
          </a:xfrm>
        </p:grpSpPr>
        <p:cxnSp>
          <p:nvCxnSpPr>
            <p:cNvPr id="9397" name="Straight Connector 9396">
              <a:extLst>
                <a:ext uri="{FF2B5EF4-FFF2-40B4-BE49-F238E27FC236}">
                  <a16:creationId xmlns:a16="http://schemas.microsoft.com/office/drawing/2014/main" id="{DCDCE98B-D6BB-BBEF-DB84-A73016F6183C}"/>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98" name="Straight Connector 9397">
              <a:extLst>
                <a:ext uri="{FF2B5EF4-FFF2-40B4-BE49-F238E27FC236}">
                  <a16:creationId xmlns:a16="http://schemas.microsoft.com/office/drawing/2014/main" id="{8D40BA22-CCD9-5252-E5F3-748499DDE488}"/>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99" name="Group 9398">
            <a:extLst>
              <a:ext uri="{FF2B5EF4-FFF2-40B4-BE49-F238E27FC236}">
                <a16:creationId xmlns:a16="http://schemas.microsoft.com/office/drawing/2014/main" id="{B2A6DD02-93FE-58D5-6847-63529DCECC66}"/>
              </a:ext>
            </a:extLst>
          </p:cNvPr>
          <p:cNvGrpSpPr/>
          <p:nvPr/>
        </p:nvGrpSpPr>
        <p:grpSpPr>
          <a:xfrm>
            <a:off x="3049208" y="2645774"/>
            <a:ext cx="94268" cy="97410"/>
            <a:chOff x="5982878" y="2740058"/>
            <a:chExt cx="94268" cy="97410"/>
          </a:xfrm>
        </p:grpSpPr>
        <p:cxnSp>
          <p:nvCxnSpPr>
            <p:cNvPr id="9400" name="Straight Connector 9399">
              <a:extLst>
                <a:ext uri="{FF2B5EF4-FFF2-40B4-BE49-F238E27FC236}">
                  <a16:creationId xmlns:a16="http://schemas.microsoft.com/office/drawing/2014/main" id="{240011AA-663C-4C46-B6E2-02C46ABE9099}"/>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01" name="Straight Connector 9400">
              <a:extLst>
                <a:ext uri="{FF2B5EF4-FFF2-40B4-BE49-F238E27FC236}">
                  <a16:creationId xmlns:a16="http://schemas.microsoft.com/office/drawing/2014/main" id="{63ED2D3B-6A13-6D94-2CBC-23C671A1997E}"/>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02" name="Group 9401">
            <a:extLst>
              <a:ext uri="{FF2B5EF4-FFF2-40B4-BE49-F238E27FC236}">
                <a16:creationId xmlns:a16="http://schemas.microsoft.com/office/drawing/2014/main" id="{F05E0B0C-2DD2-93D5-A61A-B4CED0546671}"/>
              </a:ext>
            </a:extLst>
          </p:cNvPr>
          <p:cNvGrpSpPr/>
          <p:nvPr/>
        </p:nvGrpSpPr>
        <p:grpSpPr>
          <a:xfrm>
            <a:off x="2772689" y="2674054"/>
            <a:ext cx="94268" cy="97410"/>
            <a:chOff x="5982878" y="2740058"/>
            <a:chExt cx="94268" cy="97410"/>
          </a:xfrm>
        </p:grpSpPr>
        <p:cxnSp>
          <p:nvCxnSpPr>
            <p:cNvPr id="9403" name="Straight Connector 9402">
              <a:extLst>
                <a:ext uri="{FF2B5EF4-FFF2-40B4-BE49-F238E27FC236}">
                  <a16:creationId xmlns:a16="http://schemas.microsoft.com/office/drawing/2014/main" id="{05C9DACF-9E48-D7ED-22E3-AA821D233C63}"/>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04" name="Straight Connector 9403">
              <a:extLst>
                <a:ext uri="{FF2B5EF4-FFF2-40B4-BE49-F238E27FC236}">
                  <a16:creationId xmlns:a16="http://schemas.microsoft.com/office/drawing/2014/main" id="{579D79B2-7E68-F99E-E030-C0F59EFAB57B}"/>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05" name="Group 9404">
            <a:extLst>
              <a:ext uri="{FF2B5EF4-FFF2-40B4-BE49-F238E27FC236}">
                <a16:creationId xmlns:a16="http://schemas.microsoft.com/office/drawing/2014/main" id="{DF5691D6-A2DE-51FE-44B8-488247C94B5C}"/>
              </a:ext>
            </a:extLst>
          </p:cNvPr>
          <p:cNvGrpSpPr/>
          <p:nvPr/>
        </p:nvGrpSpPr>
        <p:grpSpPr>
          <a:xfrm>
            <a:off x="2596722" y="2705476"/>
            <a:ext cx="94268" cy="97410"/>
            <a:chOff x="5982878" y="2740058"/>
            <a:chExt cx="94268" cy="97410"/>
          </a:xfrm>
        </p:grpSpPr>
        <p:cxnSp>
          <p:nvCxnSpPr>
            <p:cNvPr id="9406" name="Straight Connector 9405">
              <a:extLst>
                <a:ext uri="{FF2B5EF4-FFF2-40B4-BE49-F238E27FC236}">
                  <a16:creationId xmlns:a16="http://schemas.microsoft.com/office/drawing/2014/main" id="{7EE836DF-1365-0DF1-73A9-A13CF59F53CA}"/>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07" name="Straight Connector 9406">
              <a:extLst>
                <a:ext uri="{FF2B5EF4-FFF2-40B4-BE49-F238E27FC236}">
                  <a16:creationId xmlns:a16="http://schemas.microsoft.com/office/drawing/2014/main" id="{9A87FBCA-61BB-6D8B-3EEE-CFBC904B1C96}"/>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08" name="Group 9407">
            <a:extLst>
              <a:ext uri="{FF2B5EF4-FFF2-40B4-BE49-F238E27FC236}">
                <a16:creationId xmlns:a16="http://schemas.microsoft.com/office/drawing/2014/main" id="{85C40D45-3B5A-77F2-3426-C071854E7C35}"/>
              </a:ext>
            </a:extLst>
          </p:cNvPr>
          <p:cNvGrpSpPr/>
          <p:nvPr/>
        </p:nvGrpSpPr>
        <p:grpSpPr>
          <a:xfrm>
            <a:off x="2537019" y="2746326"/>
            <a:ext cx="94268" cy="97410"/>
            <a:chOff x="5982878" y="2740058"/>
            <a:chExt cx="94268" cy="97410"/>
          </a:xfrm>
        </p:grpSpPr>
        <p:cxnSp>
          <p:nvCxnSpPr>
            <p:cNvPr id="9409" name="Straight Connector 9408">
              <a:extLst>
                <a:ext uri="{FF2B5EF4-FFF2-40B4-BE49-F238E27FC236}">
                  <a16:creationId xmlns:a16="http://schemas.microsoft.com/office/drawing/2014/main" id="{22A7FA19-99E2-594F-D909-303A980A8E43}"/>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10" name="Straight Connector 9409">
              <a:extLst>
                <a:ext uri="{FF2B5EF4-FFF2-40B4-BE49-F238E27FC236}">
                  <a16:creationId xmlns:a16="http://schemas.microsoft.com/office/drawing/2014/main" id="{A738CE39-203D-A3D2-C757-E250EAB191B1}"/>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11" name="Group 9410">
            <a:extLst>
              <a:ext uri="{FF2B5EF4-FFF2-40B4-BE49-F238E27FC236}">
                <a16:creationId xmlns:a16="http://schemas.microsoft.com/office/drawing/2014/main" id="{E062FCF8-79D3-2153-92EA-8CA43C9984F4}"/>
              </a:ext>
            </a:extLst>
          </p:cNvPr>
          <p:cNvGrpSpPr/>
          <p:nvPr/>
        </p:nvGrpSpPr>
        <p:grpSpPr>
          <a:xfrm>
            <a:off x="2496169" y="2740041"/>
            <a:ext cx="94268" cy="97410"/>
            <a:chOff x="5982878" y="2740058"/>
            <a:chExt cx="94268" cy="97410"/>
          </a:xfrm>
        </p:grpSpPr>
        <p:cxnSp>
          <p:nvCxnSpPr>
            <p:cNvPr id="9412" name="Straight Connector 9411">
              <a:extLst>
                <a:ext uri="{FF2B5EF4-FFF2-40B4-BE49-F238E27FC236}">
                  <a16:creationId xmlns:a16="http://schemas.microsoft.com/office/drawing/2014/main" id="{A6F8B06D-CEF0-8800-BE32-694D267D52FA}"/>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13" name="Straight Connector 9412">
              <a:extLst>
                <a:ext uri="{FF2B5EF4-FFF2-40B4-BE49-F238E27FC236}">
                  <a16:creationId xmlns:a16="http://schemas.microsoft.com/office/drawing/2014/main" id="{2FF53B66-F7CE-E077-8703-E5BD41CA179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14" name="Group 9413">
            <a:extLst>
              <a:ext uri="{FF2B5EF4-FFF2-40B4-BE49-F238E27FC236}">
                <a16:creationId xmlns:a16="http://schemas.microsoft.com/office/drawing/2014/main" id="{3D9BAED3-8F8B-F6ED-E678-32764A02EBB7}"/>
              </a:ext>
            </a:extLst>
          </p:cNvPr>
          <p:cNvGrpSpPr/>
          <p:nvPr/>
        </p:nvGrpSpPr>
        <p:grpSpPr>
          <a:xfrm>
            <a:off x="2423896" y="2768322"/>
            <a:ext cx="94268" cy="97410"/>
            <a:chOff x="5982878" y="2740058"/>
            <a:chExt cx="94268" cy="97410"/>
          </a:xfrm>
        </p:grpSpPr>
        <p:cxnSp>
          <p:nvCxnSpPr>
            <p:cNvPr id="9415" name="Straight Connector 9414">
              <a:extLst>
                <a:ext uri="{FF2B5EF4-FFF2-40B4-BE49-F238E27FC236}">
                  <a16:creationId xmlns:a16="http://schemas.microsoft.com/office/drawing/2014/main" id="{EED00DAA-8F09-7B3F-5E60-3A7F7E4B43D2}"/>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16" name="Straight Connector 9415">
              <a:extLst>
                <a:ext uri="{FF2B5EF4-FFF2-40B4-BE49-F238E27FC236}">
                  <a16:creationId xmlns:a16="http://schemas.microsoft.com/office/drawing/2014/main" id="{E7789EBD-E983-9B20-76F6-121EDF2A359D}"/>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17" name="Group 9416">
            <a:extLst>
              <a:ext uri="{FF2B5EF4-FFF2-40B4-BE49-F238E27FC236}">
                <a16:creationId xmlns:a16="http://schemas.microsoft.com/office/drawing/2014/main" id="{69308D61-36D4-F644-D0DB-E755C93B4400}"/>
              </a:ext>
            </a:extLst>
          </p:cNvPr>
          <p:cNvGrpSpPr/>
          <p:nvPr/>
        </p:nvGrpSpPr>
        <p:grpSpPr>
          <a:xfrm>
            <a:off x="2430181" y="2768322"/>
            <a:ext cx="94268" cy="97410"/>
            <a:chOff x="5982878" y="2740058"/>
            <a:chExt cx="94268" cy="97410"/>
          </a:xfrm>
        </p:grpSpPr>
        <p:cxnSp>
          <p:nvCxnSpPr>
            <p:cNvPr id="9418" name="Straight Connector 9417">
              <a:extLst>
                <a:ext uri="{FF2B5EF4-FFF2-40B4-BE49-F238E27FC236}">
                  <a16:creationId xmlns:a16="http://schemas.microsoft.com/office/drawing/2014/main" id="{48BF1E3C-2D16-E7E2-70EF-3B33AC696B5F}"/>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19" name="Straight Connector 9418">
              <a:extLst>
                <a:ext uri="{FF2B5EF4-FFF2-40B4-BE49-F238E27FC236}">
                  <a16:creationId xmlns:a16="http://schemas.microsoft.com/office/drawing/2014/main" id="{FC5C73A3-40AC-9F60-5E87-965659A7DED3}"/>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20" name="Group 9419">
            <a:extLst>
              <a:ext uri="{FF2B5EF4-FFF2-40B4-BE49-F238E27FC236}">
                <a16:creationId xmlns:a16="http://schemas.microsoft.com/office/drawing/2014/main" id="{D114B81B-72C0-F3C6-B625-525B5D019883}"/>
              </a:ext>
            </a:extLst>
          </p:cNvPr>
          <p:cNvGrpSpPr/>
          <p:nvPr/>
        </p:nvGrpSpPr>
        <p:grpSpPr>
          <a:xfrm>
            <a:off x="2386189" y="2768322"/>
            <a:ext cx="94268" cy="97410"/>
            <a:chOff x="5982878" y="2740058"/>
            <a:chExt cx="94268" cy="97410"/>
          </a:xfrm>
        </p:grpSpPr>
        <p:cxnSp>
          <p:nvCxnSpPr>
            <p:cNvPr id="9421" name="Straight Connector 9420">
              <a:extLst>
                <a:ext uri="{FF2B5EF4-FFF2-40B4-BE49-F238E27FC236}">
                  <a16:creationId xmlns:a16="http://schemas.microsoft.com/office/drawing/2014/main" id="{58E3397D-4BB9-9487-98D5-2DB5B63C4834}"/>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22" name="Straight Connector 9421">
              <a:extLst>
                <a:ext uri="{FF2B5EF4-FFF2-40B4-BE49-F238E27FC236}">
                  <a16:creationId xmlns:a16="http://schemas.microsoft.com/office/drawing/2014/main" id="{37F361D5-632D-9E9A-13DD-BFD513EA291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23" name="Group 9422">
            <a:extLst>
              <a:ext uri="{FF2B5EF4-FFF2-40B4-BE49-F238E27FC236}">
                <a16:creationId xmlns:a16="http://schemas.microsoft.com/office/drawing/2014/main" id="{C8F34ABE-C03C-597B-C777-2859ED218A1D}"/>
              </a:ext>
            </a:extLst>
          </p:cNvPr>
          <p:cNvGrpSpPr/>
          <p:nvPr/>
        </p:nvGrpSpPr>
        <p:grpSpPr>
          <a:xfrm>
            <a:off x="2354767" y="2765180"/>
            <a:ext cx="94268" cy="97410"/>
            <a:chOff x="5982878" y="2740058"/>
            <a:chExt cx="94268" cy="97410"/>
          </a:xfrm>
        </p:grpSpPr>
        <p:cxnSp>
          <p:nvCxnSpPr>
            <p:cNvPr id="9424" name="Straight Connector 9423">
              <a:extLst>
                <a:ext uri="{FF2B5EF4-FFF2-40B4-BE49-F238E27FC236}">
                  <a16:creationId xmlns:a16="http://schemas.microsoft.com/office/drawing/2014/main" id="{BE10DE84-2416-9B47-3E70-77923BFB7FE7}"/>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25" name="Straight Connector 9424">
              <a:extLst>
                <a:ext uri="{FF2B5EF4-FFF2-40B4-BE49-F238E27FC236}">
                  <a16:creationId xmlns:a16="http://schemas.microsoft.com/office/drawing/2014/main" id="{7D9DFE5E-4653-26BA-50B9-5C59964DCA48}"/>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26" name="Group 9425">
            <a:extLst>
              <a:ext uri="{FF2B5EF4-FFF2-40B4-BE49-F238E27FC236}">
                <a16:creationId xmlns:a16="http://schemas.microsoft.com/office/drawing/2014/main" id="{910881BC-F7C7-18C0-DCD2-CFFC81345729}"/>
              </a:ext>
            </a:extLst>
          </p:cNvPr>
          <p:cNvGrpSpPr/>
          <p:nvPr/>
        </p:nvGrpSpPr>
        <p:grpSpPr>
          <a:xfrm>
            <a:off x="2301348" y="2812314"/>
            <a:ext cx="94268" cy="97410"/>
            <a:chOff x="5982878" y="2740058"/>
            <a:chExt cx="94268" cy="97410"/>
          </a:xfrm>
        </p:grpSpPr>
        <p:cxnSp>
          <p:nvCxnSpPr>
            <p:cNvPr id="9427" name="Straight Connector 9426">
              <a:extLst>
                <a:ext uri="{FF2B5EF4-FFF2-40B4-BE49-F238E27FC236}">
                  <a16:creationId xmlns:a16="http://schemas.microsoft.com/office/drawing/2014/main" id="{780B1532-27DC-14BA-AFD7-0E9D2A3AEA3F}"/>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28" name="Straight Connector 9427">
              <a:extLst>
                <a:ext uri="{FF2B5EF4-FFF2-40B4-BE49-F238E27FC236}">
                  <a16:creationId xmlns:a16="http://schemas.microsoft.com/office/drawing/2014/main" id="{12D5C5A5-2ED5-1D6A-990E-02758547CF2B}"/>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29" name="Group 9428">
            <a:extLst>
              <a:ext uri="{FF2B5EF4-FFF2-40B4-BE49-F238E27FC236}">
                <a16:creationId xmlns:a16="http://schemas.microsoft.com/office/drawing/2014/main" id="{DC3F6AFC-2E91-BF8A-24B5-57D81DBD43E5}"/>
              </a:ext>
            </a:extLst>
          </p:cNvPr>
          <p:cNvGrpSpPr/>
          <p:nvPr/>
        </p:nvGrpSpPr>
        <p:grpSpPr>
          <a:xfrm>
            <a:off x="2285637" y="2821741"/>
            <a:ext cx="94268" cy="97410"/>
            <a:chOff x="5982878" y="2740058"/>
            <a:chExt cx="94268" cy="97410"/>
          </a:xfrm>
        </p:grpSpPr>
        <p:cxnSp>
          <p:nvCxnSpPr>
            <p:cNvPr id="9430" name="Straight Connector 9429">
              <a:extLst>
                <a:ext uri="{FF2B5EF4-FFF2-40B4-BE49-F238E27FC236}">
                  <a16:creationId xmlns:a16="http://schemas.microsoft.com/office/drawing/2014/main" id="{00A756CA-FA76-588E-BC46-C951904395B6}"/>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31" name="Straight Connector 9430">
              <a:extLst>
                <a:ext uri="{FF2B5EF4-FFF2-40B4-BE49-F238E27FC236}">
                  <a16:creationId xmlns:a16="http://schemas.microsoft.com/office/drawing/2014/main" id="{71F011A1-311C-C80C-2EEB-14B16F49C2C8}"/>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32" name="Group 9431">
            <a:extLst>
              <a:ext uri="{FF2B5EF4-FFF2-40B4-BE49-F238E27FC236}">
                <a16:creationId xmlns:a16="http://schemas.microsoft.com/office/drawing/2014/main" id="{BF9E299C-F471-9184-1DC5-B228FB339993}"/>
              </a:ext>
            </a:extLst>
          </p:cNvPr>
          <p:cNvGrpSpPr/>
          <p:nvPr/>
        </p:nvGrpSpPr>
        <p:grpSpPr>
          <a:xfrm>
            <a:off x="2260499" y="2840594"/>
            <a:ext cx="94268" cy="97410"/>
            <a:chOff x="5982878" y="2740058"/>
            <a:chExt cx="94268" cy="97410"/>
          </a:xfrm>
        </p:grpSpPr>
        <p:cxnSp>
          <p:nvCxnSpPr>
            <p:cNvPr id="9433" name="Straight Connector 9432">
              <a:extLst>
                <a:ext uri="{FF2B5EF4-FFF2-40B4-BE49-F238E27FC236}">
                  <a16:creationId xmlns:a16="http://schemas.microsoft.com/office/drawing/2014/main" id="{13F4E1D9-B0E3-FDDE-561C-6BE4B2C46A8D}"/>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34" name="Straight Connector 9433">
              <a:extLst>
                <a:ext uri="{FF2B5EF4-FFF2-40B4-BE49-F238E27FC236}">
                  <a16:creationId xmlns:a16="http://schemas.microsoft.com/office/drawing/2014/main" id="{B582E6EF-3FAF-2206-342A-5E9A263674E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35" name="Group 9434">
            <a:extLst>
              <a:ext uri="{FF2B5EF4-FFF2-40B4-BE49-F238E27FC236}">
                <a16:creationId xmlns:a16="http://schemas.microsoft.com/office/drawing/2014/main" id="{8A1CAD52-4179-A021-7C3D-54161C9ED56D}"/>
              </a:ext>
            </a:extLst>
          </p:cNvPr>
          <p:cNvGrpSpPr/>
          <p:nvPr/>
        </p:nvGrpSpPr>
        <p:grpSpPr>
          <a:xfrm>
            <a:off x="2210222" y="2862590"/>
            <a:ext cx="94268" cy="97410"/>
            <a:chOff x="5982878" y="2740058"/>
            <a:chExt cx="94268" cy="97410"/>
          </a:xfrm>
        </p:grpSpPr>
        <p:cxnSp>
          <p:nvCxnSpPr>
            <p:cNvPr id="9436" name="Straight Connector 9435">
              <a:extLst>
                <a:ext uri="{FF2B5EF4-FFF2-40B4-BE49-F238E27FC236}">
                  <a16:creationId xmlns:a16="http://schemas.microsoft.com/office/drawing/2014/main" id="{439CA4C6-9EE8-DFF0-0282-8AA0CD41BD93}"/>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37" name="Straight Connector 9436">
              <a:extLst>
                <a:ext uri="{FF2B5EF4-FFF2-40B4-BE49-F238E27FC236}">
                  <a16:creationId xmlns:a16="http://schemas.microsoft.com/office/drawing/2014/main" id="{2A8FD28C-C9B3-C7AD-94EC-6A75CBF2B8A2}"/>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38" name="Group 9437">
            <a:extLst>
              <a:ext uri="{FF2B5EF4-FFF2-40B4-BE49-F238E27FC236}">
                <a16:creationId xmlns:a16="http://schemas.microsoft.com/office/drawing/2014/main" id="{38832C00-2FFF-A638-088C-31702CD65668}"/>
              </a:ext>
            </a:extLst>
          </p:cNvPr>
          <p:cNvGrpSpPr/>
          <p:nvPr/>
        </p:nvGrpSpPr>
        <p:grpSpPr>
          <a:xfrm>
            <a:off x="2169373" y="2862590"/>
            <a:ext cx="94268" cy="97410"/>
            <a:chOff x="5982878" y="2740058"/>
            <a:chExt cx="94268" cy="97410"/>
          </a:xfrm>
        </p:grpSpPr>
        <p:cxnSp>
          <p:nvCxnSpPr>
            <p:cNvPr id="9439" name="Straight Connector 9438">
              <a:extLst>
                <a:ext uri="{FF2B5EF4-FFF2-40B4-BE49-F238E27FC236}">
                  <a16:creationId xmlns:a16="http://schemas.microsoft.com/office/drawing/2014/main" id="{7CD3724D-CEFB-4168-B12A-E27A1491CD65}"/>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40" name="Straight Connector 9439">
              <a:extLst>
                <a:ext uri="{FF2B5EF4-FFF2-40B4-BE49-F238E27FC236}">
                  <a16:creationId xmlns:a16="http://schemas.microsoft.com/office/drawing/2014/main" id="{6BE7F4DC-39CA-724A-0C90-68DD20276D5E}"/>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41" name="Group 9440">
            <a:extLst>
              <a:ext uri="{FF2B5EF4-FFF2-40B4-BE49-F238E27FC236}">
                <a16:creationId xmlns:a16="http://schemas.microsoft.com/office/drawing/2014/main" id="{DE50B385-2CA4-3FD7-C25D-CB63C4226702}"/>
              </a:ext>
            </a:extLst>
          </p:cNvPr>
          <p:cNvGrpSpPr/>
          <p:nvPr/>
        </p:nvGrpSpPr>
        <p:grpSpPr>
          <a:xfrm>
            <a:off x="2125381" y="2897155"/>
            <a:ext cx="94268" cy="97410"/>
            <a:chOff x="5982878" y="2740058"/>
            <a:chExt cx="94268" cy="97410"/>
          </a:xfrm>
        </p:grpSpPr>
        <p:cxnSp>
          <p:nvCxnSpPr>
            <p:cNvPr id="9442" name="Straight Connector 9441">
              <a:extLst>
                <a:ext uri="{FF2B5EF4-FFF2-40B4-BE49-F238E27FC236}">
                  <a16:creationId xmlns:a16="http://schemas.microsoft.com/office/drawing/2014/main" id="{FCBF2984-67EB-4426-018F-A7E13F07625D}"/>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43" name="Straight Connector 9442">
              <a:extLst>
                <a:ext uri="{FF2B5EF4-FFF2-40B4-BE49-F238E27FC236}">
                  <a16:creationId xmlns:a16="http://schemas.microsoft.com/office/drawing/2014/main" id="{99FEA119-C49B-61E3-C177-0E641D32FE7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44" name="Group 9443">
            <a:extLst>
              <a:ext uri="{FF2B5EF4-FFF2-40B4-BE49-F238E27FC236}">
                <a16:creationId xmlns:a16="http://schemas.microsoft.com/office/drawing/2014/main" id="{38137CD1-1150-75FB-F1F6-05548278960C}"/>
              </a:ext>
            </a:extLst>
          </p:cNvPr>
          <p:cNvGrpSpPr/>
          <p:nvPr/>
        </p:nvGrpSpPr>
        <p:grpSpPr>
          <a:xfrm>
            <a:off x="2071963" y="3057411"/>
            <a:ext cx="94268" cy="97410"/>
            <a:chOff x="5982878" y="2740058"/>
            <a:chExt cx="94268" cy="97410"/>
          </a:xfrm>
        </p:grpSpPr>
        <p:cxnSp>
          <p:nvCxnSpPr>
            <p:cNvPr id="9445" name="Straight Connector 9444">
              <a:extLst>
                <a:ext uri="{FF2B5EF4-FFF2-40B4-BE49-F238E27FC236}">
                  <a16:creationId xmlns:a16="http://schemas.microsoft.com/office/drawing/2014/main" id="{54469DD9-56BA-A80B-705E-A2273B03F797}"/>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46" name="Straight Connector 9445">
              <a:extLst>
                <a:ext uri="{FF2B5EF4-FFF2-40B4-BE49-F238E27FC236}">
                  <a16:creationId xmlns:a16="http://schemas.microsoft.com/office/drawing/2014/main" id="{96A8B7F2-04ED-A6BF-58F4-FD997976EB15}"/>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47" name="Group 9446">
            <a:extLst>
              <a:ext uri="{FF2B5EF4-FFF2-40B4-BE49-F238E27FC236}">
                <a16:creationId xmlns:a16="http://schemas.microsoft.com/office/drawing/2014/main" id="{6273C01F-F80F-C933-1D4D-9C64C3DA345B}"/>
              </a:ext>
            </a:extLst>
          </p:cNvPr>
          <p:cNvGrpSpPr/>
          <p:nvPr/>
        </p:nvGrpSpPr>
        <p:grpSpPr>
          <a:xfrm>
            <a:off x="2043682" y="3057411"/>
            <a:ext cx="94268" cy="97410"/>
            <a:chOff x="5982878" y="2740058"/>
            <a:chExt cx="94268" cy="97410"/>
          </a:xfrm>
        </p:grpSpPr>
        <p:cxnSp>
          <p:nvCxnSpPr>
            <p:cNvPr id="9448" name="Straight Connector 9447">
              <a:extLst>
                <a:ext uri="{FF2B5EF4-FFF2-40B4-BE49-F238E27FC236}">
                  <a16:creationId xmlns:a16="http://schemas.microsoft.com/office/drawing/2014/main" id="{E2DA3213-A6A1-FDE0-DEA1-608A5B70AA00}"/>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49" name="Straight Connector 9448">
              <a:extLst>
                <a:ext uri="{FF2B5EF4-FFF2-40B4-BE49-F238E27FC236}">
                  <a16:creationId xmlns:a16="http://schemas.microsoft.com/office/drawing/2014/main" id="{419D00FD-9EE6-D457-4458-C66E008B46E5}"/>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50" name="Group 9449">
            <a:extLst>
              <a:ext uri="{FF2B5EF4-FFF2-40B4-BE49-F238E27FC236}">
                <a16:creationId xmlns:a16="http://schemas.microsoft.com/office/drawing/2014/main" id="{B6F6C04E-AFAE-707E-DF78-8A0D76A44EBA}"/>
              </a:ext>
            </a:extLst>
          </p:cNvPr>
          <p:cNvGrpSpPr/>
          <p:nvPr/>
        </p:nvGrpSpPr>
        <p:grpSpPr>
          <a:xfrm>
            <a:off x="1983979" y="3113971"/>
            <a:ext cx="94268" cy="97410"/>
            <a:chOff x="5982878" y="2740058"/>
            <a:chExt cx="94268" cy="97410"/>
          </a:xfrm>
        </p:grpSpPr>
        <p:cxnSp>
          <p:nvCxnSpPr>
            <p:cNvPr id="9451" name="Straight Connector 9450">
              <a:extLst>
                <a:ext uri="{FF2B5EF4-FFF2-40B4-BE49-F238E27FC236}">
                  <a16:creationId xmlns:a16="http://schemas.microsoft.com/office/drawing/2014/main" id="{0EDD278D-18FF-B71C-4F35-C1FCF20122C9}"/>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52" name="Straight Connector 9451">
              <a:extLst>
                <a:ext uri="{FF2B5EF4-FFF2-40B4-BE49-F238E27FC236}">
                  <a16:creationId xmlns:a16="http://schemas.microsoft.com/office/drawing/2014/main" id="{87210D0C-4F0D-94EE-A095-4CC1F8D2786E}"/>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56" name="Group 9455">
            <a:extLst>
              <a:ext uri="{FF2B5EF4-FFF2-40B4-BE49-F238E27FC236}">
                <a16:creationId xmlns:a16="http://schemas.microsoft.com/office/drawing/2014/main" id="{E005E351-3F8B-6936-B9AF-EACAD2332270}"/>
              </a:ext>
            </a:extLst>
          </p:cNvPr>
          <p:cNvGrpSpPr/>
          <p:nvPr/>
        </p:nvGrpSpPr>
        <p:grpSpPr>
          <a:xfrm>
            <a:off x="1961984" y="3113971"/>
            <a:ext cx="94268" cy="97410"/>
            <a:chOff x="5982878" y="2740058"/>
            <a:chExt cx="94268" cy="97410"/>
          </a:xfrm>
        </p:grpSpPr>
        <p:cxnSp>
          <p:nvCxnSpPr>
            <p:cNvPr id="9457" name="Straight Connector 9456">
              <a:extLst>
                <a:ext uri="{FF2B5EF4-FFF2-40B4-BE49-F238E27FC236}">
                  <a16:creationId xmlns:a16="http://schemas.microsoft.com/office/drawing/2014/main" id="{5187D7ED-2DB4-382B-950D-8906497F408A}"/>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58" name="Straight Connector 9457">
              <a:extLst>
                <a:ext uri="{FF2B5EF4-FFF2-40B4-BE49-F238E27FC236}">
                  <a16:creationId xmlns:a16="http://schemas.microsoft.com/office/drawing/2014/main" id="{7256079B-8066-1571-DCB3-985F54B7E623}"/>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59" name="Group 9458">
            <a:extLst>
              <a:ext uri="{FF2B5EF4-FFF2-40B4-BE49-F238E27FC236}">
                <a16:creationId xmlns:a16="http://schemas.microsoft.com/office/drawing/2014/main" id="{5C9F6968-A398-687D-5BC1-31AF17817170}"/>
              </a:ext>
            </a:extLst>
          </p:cNvPr>
          <p:cNvGrpSpPr/>
          <p:nvPr/>
        </p:nvGrpSpPr>
        <p:grpSpPr>
          <a:xfrm>
            <a:off x="1939988" y="3113971"/>
            <a:ext cx="94268" cy="97410"/>
            <a:chOff x="5982878" y="2740058"/>
            <a:chExt cx="94268" cy="97410"/>
          </a:xfrm>
        </p:grpSpPr>
        <p:cxnSp>
          <p:nvCxnSpPr>
            <p:cNvPr id="9460" name="Straight Connector 9459">
              <a:extLst>
                <a:ext uri="{FF2B5EF4-FFF2-40B4-BE49-F238E27FC236}">
                  <a16:creationId xmlns:a16="http://schemas.microsoft.com/office/drawing/2014/main" id="{12C1A99B-B8E1-4B31-51F7-B458D56C522B}"/>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61" name="Straight Connector 9460">
              <a:extLst>
                <a:ext uri="{FF2B5EF4-FFF2-40B4-BE49-F238E27FC236}">
                  <a16:creationId xmlns:a16="http://schemas.microsoft.com/office/drawing/2014/main" id="{8861C495-E626-8FBD-7635-4E440728A35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62" name="Group 9461">
            <a:extLst>
              <a:ext uri="{FF2B5EF4-FFF2-40B4-BE49-F238E27FC236}">
                <a16:creationId xmlns:a16="http://schemas.microsoft.com/office/drawing/2014/main" id="{E8792E2D-B0C5-7B35-F6AE-A0A512DCF7CA}"/>
              </a:ext>
            </a:extLst>
          </p:cNvPr>
          <p:cNvGrpSpPr/>
          <p:nvPr/>
        </p:nvGrpSpPr>
        <p:grpSpPr>
          <a:xfrm>
            <a:off x="1914850" y="3113971"/>
            <a:ext cx="94268" cy="97410"/>
            <a:chOff x="5982878" y="2740058"/>
            <a:chExt cx="94268" cy="97410"/>
          </a:xfrm>
        </p:grpSpPr>
        <p:cxnSp>
          <p:nvCxnSpPr>
            <p:cNvPr id="9463" name="Straight Connector 9462">
              <a:extLst>
                <a:ext uri="{FF2B5EF4-FFF2-40B4-BE49-F238E27FC236}">
                  <a16:creationId xmlns:a16="http://schemas.microsoft.com/office/drawing/2014/main" id="{D73619DC-6740-0D3A-A78E-E95ACB00FEDF}"/>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64" name="Straight Connector 9463">
              <a:extLst>
                <a:ext uri="{FF2B5EF4-FFF2-40B4-BE49-F238E27FC236}">
                  <a16:creationId xmlns:a16="http://schemas.microsoft.com/office/drawing/2014/main" id="{0011579D-D198-CD64-76D8-15B3F44AC1AA}"/>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65" name="Group 9464">
            <a:extLst>
              <a:ext uri="{FF2B5EF4-FFF2-40B4-BE49-F238E27FC236}">
                <a16:creationId xmlns:a16="http://schemas.microsoft.com/office/drawing/2014/main" id="{E76FE192-573D-64EA-5FB0-394F49B26D67}"/>
              </a:ext>
            </a:extLst>
          </p:cNvPr>
          <p:cNvGrpSpPr/>
          <p:nvPr/>
        </p:nvGrpSpPr>
        <p:grpSpPr>
          <a:xfrm>
            <a:off x="1889712" y="3113971"/>
            <a:ext cx="94268" cy="97410"/>
            <a:chOff x="5982878" y="2740058"/>
            <a:chExt cx="94268" cy="97410"/>
          </a:xfrm>
        </p:grpSpPr>
        <p:cxnSp>
          <p:nvCxnSpPr>
            <p:cNvPr id="9466" name="Straight Connector 9465">
              <a:extLst>
                <a:ext uri="{FF2B5EF4-FFF2-40B4-BE49-F238E27FC236}">
                  <a16:creationId xmlns:a16="http://schemas.microsoft.com/office/drawing/2014/main" id="{461F5CD8-3444-7A25-2341-E56DD0E4889C}"/>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67" name="Straight Connector 9466">
              <a:extLst>
                <a:ext uri="{FF2B5EF4-FFF2-40B4-BE49-F238E27FC236}">
                  <a16:creationId xmlns:a16="http://schemas.microsoft.com/office/drawing/2014/main" id="{9FE03C6B-489D-1F43-4020-A726586F57E1}"/>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68" name="Group 9467">
            <a:extLst>
              <a:ext uri="{FF2B5EF4-FFF2-40B4-BE49-F238E27FC236}">
                <a16:creationId xmlns:a16="http://schemas.microsoft.com/office/drawing/2014/main" id="{B1D599B2-775A-FB57-E6F0-B99F732F63A4}"/>
              </a:ext>
            </a:extLst>
          </p:cNvPr>
          <p:cNvGrpSpPr/>
          <p:nvPr/>
        </p:nvGrpSpPr>
        <p:grpSpPr>
          <a:xfrm>
            <a:off x="1839436" y="3231023"/>
            <a:ext cx="94268" cy="97410"/>
            <a:chOff x="5982878" y="2740058"/>
            <a:chExt cx="94268" cy="97410"/>
          </a:xfrm>
        </p:grpSpPr>
        <p:cxnSp>
          <p:nvCxnSpPr>
            <p:cNvPr id="9469" name="Straight Connector 9468">
              <a:extLst>
                <a:ext uri="{FF2B5EF4-FFF2-40B4-BE49-F238E27FC236}">
                  <a16:creationId xmlns:a16="http://schemas.microsoft.com/office/drawing/2014/main" id="{23605A7B-C7AE-C15B-2B6C-C65EC65A53F8}"/>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70" name="Straight Connector 9469">
              <a:extLst>
                <a:ext uri="{FF2B5EF4-FFF2-40B4-BE49-F238E27FC236}">
                  <a16:creationId xmlns:a16="http://schemas.microsoft.com/office/drawing/2014/main" id="{FBFF033C-F84F-5D1E-7779-03D2E59686C0}"/>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71" name="Group 9470">
            <a:extLst>
              <a:ext uri="{FF2B5EF4-FFF2-40B4-BE49-F238E27FC236}">
                <a16:creationId xmlns:a16="http://schemas.microsoft.com/office/drawing/2014/main" id="{6F781D5A-BC0C-CEDC-E591-DD6361C66703}"/>
              </a:ext>
            </a:extLst>
          </p:cNvPr>
          <p:cNvGrpSpPr/>
          <p:nvPr/>
        </p:nvGrpSpPr>
        <p:grpSpPr>
          <a:xfrm>
            <a:off x="1795444" y="3231023"/>
            <a:ext cx="94268" cy="97410"/>
            <a:chOff x="5982878" y="2740058"/>
            <a:chExt cx="94268" cy="97410"/>
          </a:xfrm>
        </p:grpSpPr>
        <p:cxnSp>
          <p:nvCxnSpPr>
            <p:cNvPr id="9472" name="Straight Connector 9471">
              <a:extLst>
                <a:ext uri="{FF2B5EF4-FFF2-40B4-BE49-F238E27FC236}">
                  <a16:creationId xmlns:a16="http://schemas.microsoft.com/office/drawing/2014/main" id="{5947D067-2129-76F0-21CE-C313CF626857}"/>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73" name="Straight Connector 9472">
              <a:extLst>
                <a:ext uri="{FF2B5EF4-FFF2-40B4-BE49-F238E27FC236}">
                  <a16:creationId xmlns:a16="http://schemas.microsoft.com/office/drawing/2014/main" id="{1C2B514C-B764-628A-E760-D3F3DD81727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74" name="Group 9473">
            <a:extLst>
              <a:ext uri="{FF2B5EF4-FFF2-40B4-BE49-F238E27FC236}">
                <a16:creationId xmlns:a16="http://schemas.microsoft.com/office/drawing/2014/main" id="{EFF586B7-15FC-A8DD-DB0F-DF391FA84632}"/>
              </a:ext>
            </a:extLst>
          </p:cNvPr>
          <p:cNvGrpSpPr/>
          <p:nvPr/>
        </p:nvGrpSpPr>
        <p:grpSpPr>
          <a:xfrm>
            <a:off x="1782875" y="3231023"/>
            <a:ext cx="94268" cy="97410"/>
            <a:chOff x="5982878" y="2740058"/>
            <a:chExt cx="94268" cy="97410"/>
          </a:xfrm>
        </p:grpSpPr>
        <p:cxnSp>
          <p:nvCxnSpPr>
            <p:cNvPr id="9475" name="Straight Connector 9474">
              <a:extLst>
                <a:ext uri="{FF2B5EF4-FFF2-40B4-BE49-F238E27FC236}">
                  <a16:creationId xmlns:a16="http://schemas.microsoft.com/office/drawing/2014/main" id="{0AE4EFAF-4F3F-1825-FBEB-8C6AE70C32F8}"/>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76" name="Straight Connector 9475">
              <a:extLst>
                <a:ext uri="{FF2B5EF4-FFF2-40B4-BE49-F238E27FC236}">
                  <a16:creationId xmlns:a16="http://schemas.microsoft.com/office/drawing/2014/main" id="{3C2B28C5-9D6E-123E-2F05-8CFC270F51E7}"/>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77" name="Group 9476">
            <a:extLst>
              <a:ext uri="{FF2B5EF4-FFF2-40B4-BE49-F238E27FC236}">
                <a16:creationId xmlns:a16="http://schemas.microsoft.com/office/drawing/2014/main" id="{B1C4A3E9-17AE-2E15-75D4-142C597AF9DF}"/>
              </a:ext>
            </a:extLst>
          </p:cNvPr>
          <p:cNvGrpSpPr/>
          <p:nvPr/>
        </p:nvGrpSpPr>
        <p:grpSpPr>
          <a:xfrm>
            <a:off x="1770306" y="3268730"/>
            <a:ext cx="94268" cy="97410"/>
            <a:chOff x="5982878" y="2740058"/>
            <a:chExt cx="94268" cy="97410"/>
          </a:xfrm>
        </p:grpSpPr>
        <p:cxnSp>
          <p:nvCxnSpPr>
            <p:cNvPr id="9478" name="Straight Connector 9477">
              <a:extLst>
                <a:ext uri="{FF2B5EF4-FFF2-40B4-BE49-F238E27FC236}">
                  <a16:creationId xmlns:a16="http://schemas.microsoft.com/office/drawing/2014/main" id="{B2CFFEDF-8F61-1CC3-00D3-C7804507577A}"/>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79" name="Straight Connector 9478">
              <a:extLst>
                <a:ext uri="{FF2B5EF4-FFF2-40B4-BE49-F238E27FC236}">
                  <a16:creationId xmlns:a16="http://schemas.microsoft.com/office/drawing/2014/main" id="{F3DEA160-EFE4-FE1A-82B4-67C47856E704}"/>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80" name="Group 9479">
            <a:extLst>
              <a:ext uri="{FF2B5EF4-FFF2-40B4-BE49-F238E27FC236}">
                <a16:creationId xmlns:a16="http://schemas.microsoft.com/office/drawing/2014/main" id="{C11BA334-F5AF-22FF-6D51-7982B5D7426E}"/>
              </a:ext>
            </a:extLst>
          </p:cNvPr>
          <p:cNvGrpSpPr/>
          <p:nvPr/>
        </p:nvGrpSpPr>
        <p:grpSpPr>
          <a:xfrm>
            <a:off x="1779733" y="3259303"/>
            <a:ext cx="94268" cy="97410"/>
            <a:chOff x="5982878" y="2740058"/>
            <a:chExt cx="94268" cy="97410"/>
          </a:xfrm>
        </p:grpSpPr>
        <p:cxnSp>
          <p:nvCxnSpPr>
            <p:cNvPr id="9481" name="Straight Connector 9480">
              <a:extLst>
                <a:ext uri="{FF2B5EF4-FFF2-40B4-BE49-F238E27FC236}">
                  <a16:creationId xmlns:a16="http://schemas.microsoft.com/office/drawing/2014/main" id="{38CBD1D3-F983-2066-7178-1067672A19B4}"/>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82" name="Straight Connector 9481">
              <a:extLst>
                <a:ext uri="{FF2B5EF4-FFF2-40B4-BE49-F238E27FC236}">
                  <a16:creationId xmlns:a16="http://schemas.microsoft.com/office/drawing/2014/main" id="{DBE31BD6-EE6D-1FF4-6BCC-7472DF9E832A}"/>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83" name="Group 9482">
            <a:extLst>
              <a:ext uri="{FF2B5EF4-FFF2-40B4-BE49-F238E27FC236}">
                <a16:creationId xmlns:a16="http://schemas.microsoft.com/office/drawing/2014/main" id="{9E2BAA4C-0296-A189-293D-62C3EEFB259B}"/>
              </a:ext>
            </a:extLst>
          </p:cNvPr>
          <p:cNvGrpSpPr/>
          <p:nvPr/>
        </p:nvGrpSpPr>
        <p:grpSpPr>
          <a:xfrm>
            <a:off x="1754595" y="3362998"/>
            <a:ext cx="94268" cy="97410"/>
            <a:chOff x="5982878" y="2740058"/>
            <a:chExt cx="94268" cy="97410"/>
          </a:xfrm>
        </p:grpSpPr>
        <p:cxnSp>
          <p:nvCxnSpPr>
            <p:cNvPr id="9484" name="Straight Connector 9483">
              <a:extLst>
                <a:ext uri="{FF2B5EF4-FFF2-40B4-BE49-F238E27FC236}">
                  <a16:creationId xmlns:a16="http://schemas.microsoft.com/office/drawing/2014/main" id="{2DD2C5CE-DF93-DBB8-529E-0B1C2392928D}"/>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85" name="Straight Connector 9484">
              <a:extLst>
                <a:ext uri="{FF2B5EF4-FFF2-40B4-BE49-F238E27FC236}">
                  <a16:creationId xmlns:a16="http://schemas.microsoft.com/office/drawing/2014/main" id="{B4AB18BF-23CF-B599-8A99-9F697FAFC6D6}"/>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86" name="Group 9485">
            <a:extLst>
              <a:ext uri="{FF2B5EF4-FFF2-40B4-BE49-F238E27FC236}">
                <a16:creationId xmlns:a16="http://schemas.microsoft.com/office/drawing/2014/main" id="{03812022-D4AC-513A-EE49-C9D9E7CC563D}"/>
              </a:ext>
            </a:extLst>
          </p:cNvPr>
          <p:cNvGrpSpPr/>
          <p:nvPr/>
        </p:nvGrpSpPr>
        <p:grpSpPr>
          <a:xfrm>
            <a:off x="1742026" y="3441554"/>
            <a:ext cx="94268" cy="97410"/>
            <a:chOff x="5982878" y="2740058"/>
            <a:chExt cx="94268" cy="97410"/>
          </a:xfrm>
        </p:grpSpPr>
        <p:cxnSp>
          <p:nvCxnSpPr>
            <p:cNvPr id="9487" name="Straight Connector 9486">
              <a:extLst>
                <a:ext uri="{FF2B5EF4-FFF2-40B4-BE49-F238E27FC236}">
                  <a16:creationId xmlns:a16="http://schemas.microsoft.com/office/drawing/2014/main" id="{2ED98F14-5EAE-3B0E-504B-4B5A2D1736F8}"/>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88" name="Straight Connector 9487">
              <a:extLst>
                <a:ext uri="{FF2B5EF4-FFF2-40B4-BE49-F238E27FC236}">
                  <a16:creationId xmlns:a16="http://schemas.microsoft.com/office/drawing/2014/main" id="{AC3EBC54-21DA-D9F5-33C3-32C372123612}"/>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89" name="Group 9488">
            <a:extLst>
              <a:ext uri="{FF2B5EF4-FFF2-40B4-BE49-F238E27FC236}">
                <a16:creationId xmlns:a16="http://schemas.microsoft.com/office/drawing/2014/main" id="{0378E864-7FAB-E3E1-A067-BF2C6F6A71C8}"/>
              </a:ext>
            </a:extLst>
          </p:cNvPr>
          <p:cNvGrpSpPr/>
          <p:nvPr/>
        </p:nvGrpSpPr>
        <p:grpSpPr>
          <a:xfrm>
            <a:off x="1726315" y="3441554"/>
            <a:ext cx="94268" cy="97410"/>
            <a:chOff x="5982878" y="2740058"/>
            <a:chExt cx="94268" cy="97410"/>
          </a:xfrm>
        </p:grpSpPr>
        <p:cxnSp>
          <p:nvCxnSpPr>
            <p:cNvPr id="9490" name="Straight Connector 9489">
              <a:extLst>
                <a:ext uri="{FF2B5EF4-FFF2-40B4-BE49-F238E27FC236}">
                  <a16:creationId xmlns:a16="http://schemas.microsoft.com/office/drawing/2014/main" id="{F2452552-9BCB-8F6C-93CD-E159C0040B95}"/>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91" name="Straight Connector 9490">
              <a:extLst>
                <a:ext uri="{FF2B5EF4-FFF2-40B4-BE49-F238E27FC236}">
                  <a16:creationId xmlns:a16="http://schemas.microsoft.com/office/drawing/2014/main" id="{6AFD2F66-336D-C39F-7C74-664F1EBDA464}"/>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92" name="Group 9491">
            <a:extLst>
              <a:ext uri="{FF2B5EF4-FFF2-40B4-BE49-F238E27FC236}">
                <a16:creationId xmlns:a16="http://schemas.microsoft.com/office/drawing/2014/main" id="{C10CB348-9E32-B95D-5299-941D0A835531}"/>
              </a:ext>
            </a:extLst>
          </p:cNvPr>
          <p:cNvGrpSpPr/>
          <p:nvPr/>
        </p:nvGrpSpPr>
        <p:grpSpPr>
          <a:xfrm>
            <a:off x="1716888" y="3441554"/>
            <a:ext cx="94268" cy="97410"/>
            <a:chOff x="5982878" y="2740058"/>
            <a:chExt cx="94268" cy="97410"/>
          </a:xfrm>
        </p:grpSpPr>
        <p:cxnSp>
          <p:nvCxnSpPr>
            <p:cNvPr id="9493" name="Straight Connector 9492">
              <a:extLst>
                <a:ext uri="{FF2B5EF4-FFF2-40B4-BE49-F238E27FC236}">
                  <a16:creationId xmlns:a16="http://schemas.microsoft.com/office/drawing/2014/main" id="{2112872E-8748-C7AE-8462-456A53B9629E}"/>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94" name="Straight Connector 9493">
              <a:extLst>
                <a:ext uri="{FF2B5EF4-FFF2-40B4-BE49-F238E27FC236}">
                  <a16:creationId xmlns:a16="http://schemas.microsoft.com/office/drawing/2014/main" id="{6B95A09A-D0F9-FE13-F5DD-9B1EF85CE321}"/>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95" name="Group 9494">
            <a:extLst>
              <a:ext uri="{FF2B5EF4-FFF2-40B4-BE49-F238E27FC236}">
                <a16:creationId xmlns:a16="http://schemas.microsoft.com/office/drawing/2014/main" id="{3B08B442-391F-9882-6EFD-A795CAB144F1}"/>
              </a:ext>
            </a:extLst>
          </p:cNvPr>
          <p:cNvGrpSpPr/>
          <p:nvPr/>
        </p:nvGrpSpPr>
        <p:grpSpPr>
          <a:xfrm>
            <a:off x="1660328" y="3441554"/>
            <a:ext cx="94268" cy="97410"/>
            <a:chOff x="5982878" y="2740058"/>
            <a:chExt cx="94268" cy="97410"/>
          </a:xfrm>
        </p:grpSpPr>
        <p:cxnSp>
          <p:nvCxnSpPr>
            <p:cNvPr id="9496" name="Straight Connector 9495">
              <a:extLst>
                <a:ext uri="{FF2B5EF4-FFF2-40B4-BE49-F238E27FC236}">
                  <a16:creationId xmlns:a16="http://schemas.microsoft.com/office/drawing/2014/main" id="{3163D570-EC27-EF83-1810-38045D5F353D}"/>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97" name="Straight Connector 9496">
              <a:extLst>
                <a:ext uri="{FF2B5EF4-FFF2-40B4-BE49-F238E27FC236}">
                  <a16:creationId xmlns:a16="http://schemas.microsoft.com/office/drawing/2014/main" id="{5F25E8C2-7661-5910-10A4-8056228A8294}"/>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98" name="Group 9497">
            <a:extLst>
              <a:ext uri="{FF2B5EF4-FFF2-40B4-BE49-F238E27FC236}">
                <a16:creationId xmlns:a16="http://schemas.microsoft.com/office/drawing/2014/main" id="{397DA5D1-AF30-F0A0-72E3-16E2980E0665}"/>
              </a:ext>
            </a:extLst>
          </p:cNvPr>
          <p:cNvGrpSpPr/>
          <p:nvPr/>
        </p:nvGrpSpPr>
        <p:grpSpPr>
          <a:xfrm>
            <a:off x="1676039" y="3441554"/>
            <a:ext cx="94268" cy="97410"/>
            <a:chOff x="5982878" y="2740058"/>
            <a:chExt cx="94268" cy="97410"/>
          </a:xfrm>
        </p:grpSpPr>
        <p:cxnSp>
          <p:nvCxnSpPr>
            <p:cNvPr id="9499" name="Straight Connector 9498">
              <a:extLst>
                <a:ext uri="{FF2B5EF4-FFF2-40B4-BE49-F238E27FC236}">
                  <a16:creationId xmlns:a16="http://schemas.microsoft.com/office/drawing/2014/main" id="{A98858A1-2E56-4896-3912-445666DF1E4C}"/>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00" name="Straight Connector 9499">
              <a:extLst>
                <a:ext uri="{FF2B5EF4-FFF2-40B4-BE49-F238E27FC236}">
                  <a16:creationId xmlns:a16="http://schemas.microsoft.com/office/drawing/2014/main" id="{60322EE2-1C91-8902-083E-A8582F03118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01" name="Group 9500">
            <a:extLst>
              <a:ext uri="{FF2B5EF4-FFF2-40B4-BE49-F238E27FC236}">
                <a16:creationId xmlns:a16="http://schemas.microsoft.com/office/drawing/2014/main" id="{3D81E8D1-0283-0CDA-614D-7A2532FB2A35}"/>
              </a:ext>
            </a:extLst>
          </p:cNvPr>
          <p:cNvGrpSpPr/>
          <p:nvPr/>
        </p:nvGrpSpPr>
        <p:grpSpPr>
          <a:xfrm>
            <a:off x="1641474" y="3507542"/>
            <a:ext cx="94268" cy="97410"/>
            <a:chOff x="5982878" y="2740058"/>
            <a:chExt cx="94268" cy="97410"/>
          </a:xfrm>
        </p:grpSpPr>
        <p:cxnSp>
          <p:nvCxnSpPr>
            <p:cNvPr id="9502" name="Straight Connector 9501">
              <a:extLst>
                <a:ext uri="{FF2B5EF4-FFF2-40B4-BE49-F238E27FC236}">
                  <a16:creationId xmlns:a16="http://schemas.microsoft.com/office/drawing/2014/main" id="{5B87D2E6-B5F0-C364-9E53-15CB3A75A297}"/>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03" name="Straight Connector 9502">
              <a:extLst>
                <a:ext uri="{FF2B5EF4-FFF2-40B4-BE49-F238E27FC236}">
                  <a16:creationId xmlns:a16="http://schemas.microsoft.com/office/drawing/2014/main" id="{FC809582-DE95-C0FB-A3BF-9BF18F7D0694}"/>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04" name="Group 9503">
            <a:extLst>
              <a:ext uri="{FF2B5EF4-FFF2-40B4-BE49-F238E27FC236}">
                <a16:creationId xmlns:a16="http://schemas.microsoft.com/office/drawing/2014/main" id="{263913A7-D409-FACB-494F-0041B7C65A5D}"/>
              </a:ext>
            </a:extLst>
          </p:cNvPr>
          <p:cNvGrpSpPr/>
          <p:nvPr/>
        </p:nvGrpSpPr>
        <p:grpSpPr>
          <a:xfrm>
            <a:off x="1638331" y="3548392"/>
            <a:ext cx="94268" cy="97410"/>
            <a:chOff x="5982878" y="2740058"/>
            <a:chExt cx="94268" cy="97410"/>
          </a:xfrm>
        </p:grpSpPr>
        <p:cxnSp>
          <p:nvCxnSpPr>
            <p:cNvPr id="9505" name="Straight Connector 9504">
              <a:extLst>
                <a:ext uri="{FF2B5EF4-FFF2-40B4-BE49-F238E27FC236}">
                  <a16:creationId xmlns:a16="http://schemas.microsoft.com/office/drawing/2014/main" id="{7CAD4CA8-F1B0-FFFB-EB73-18304F4C95F8}"/>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06" name="Straight Connector 9505">
              <a:extLst>
                <a:ext uri="{FF2B5EF4-FFF2-40B4-BE49-F238E27FC236}">
                  <a16:creationId xmlns:a16="http://schemas.microsoft.com/office/drawing/2014/main" id="{37431804-D27C-2B9B-99BE-FF58379944D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07" name="Group 9506">
            <a:extLst>
              <a:ext uri="{FF2B5EF4-FFF2-40B4-BE49-F238E27FC236}">
                <a16:creationId xmlns:a16="http://schemas.microsoft.com/office/drawing/2014/main" id="{4997C772-17B9-966E-B56E-E18816FFF53D}"/>
              </a:ext>
            </a:extLst>
          </p:cNvPr>
          <p:cNvGrpSpPr/>
          <p:nvPr/>
        </p:nvGrpSpPr>
        <p:grpSpPr>
          <a:xfrm>
            <a:off x="1606909" y="3548392"/>
            <a:ext cx="94268" cy="97410"/>
            <a:chOff x="5982878" y="2740058"/>
            <a:chExt cx="94268" cy="97410"/>
          </a:xfrm>
        </p:grpSpPr>
        <p:cxnSp>
          <p:nvCxnSpPr>
            <p:cNvPr id="9508" name="Straight Connector 9507">
              <a:extLst>
                <a:ext uri="{FF2B5EF4-FFF2-40B4-BE49-F238E27FC236}">
                  <a16:creationId xmlns:a16="http://schemas.microsoft.com/office/drawing/2014/main" id="{1689EC2F-3F93-2CE6-7D07-4EF6B1236885}"/>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09" name="Straight Connector 9508">
              <a:extLst>
                <a:ext uri="{FF2B5EF4-FFF2-40B4-BE49-F238E27FC236}">
                  <a16:creationId xmlns:a16="http://schemas.microsoft.com/office/drawing/2014/main" id="{4AB5474A-8F3F-7AAF-A5AA-8E3E14C90DE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10" name="Group 9509">
            <a:extLst>
              <a:ext uri="{FF2B5EF4-FFF2-40B4-BE49-F238E27FC236}">
                <a16:creationId xmlns:a16="http://schemas.microsoft.com/office/drawing/2014/main" id="{0C740658-CC18-366D-3DF1-1AA1BD1E30E7}"/>
              </a:ext>
            </a:extLst>
          </p:cNvPr>
          <p:cNvGrpSpPr/>
          <p:nvPr/>
        </p:nvGrpSpPr>
        <p:grpSpPr>
          <a:xfrm>
            <a:off x="1578628" y="3570388"/>
            <a:ext cx="94268" cy="97410"/>
            <a:chOff x="5982878" y="2740058"/>
            <a:chExt cx="94268" cy="97410"/>
          </a:xfrm>
        </p:grpSpPr>
        <p:cxnSp>
          <p:nvCxnSpPr>
            <p:cNvPr id="9511" name="Straight Connector 9510">
              <a:extLst>
                <a:ext uri="{FF2B5EF4-FFF2-40B4-BE49-F238E27FC236}">
                  <a16:creationId xmlns:a16="http://schemas.microsoft.com/office/drawing/2014/main" id="{3900A521-D371-DE87-A9FD-809FA2E15F38}"/>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12" name="Straight Connector 9511">
              <a:extLst>
                <a:ext uri="{FF2B5EF4-FFF2-40B4-BE49-F238E27FC236}">
                  <a16:creationId xmlns:a16="http://schemas.microsoft.com/office/drawing/2014/main" id="{689CF1B9-C932-30DE-ACF0-631CE49A5C92}"/>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13" name="Group 9512">
            <a:extLst>
              <a:ext uri="{FF2B5EF4-FFF2-40B4-BE49-F238E27FC236}">
                <a16:creationId xmlns:a16="http://schemas.microsoft.com/office/drawing/2014/main" id="{1F202E11-E023-49F5-07B4-8B8E93D25F37}"/>
              </a:ext>
            </a:extLst>
          </p:cNvPr>
          <p:cNvGrpSpPr/>
          <p:nvPr/>
        </p:nvGrpSpPr>
        <p:grpSpPr>
          <a:xfrm>
            <a:off x="1550348" y="3579815"/>
            <a:ext cx="94268" cy="97410"/>
            <a:chOff x="5982878" y="2740058"/>
            <a:chExt cx="94268" cy="97410"/>
          </a:xfrm>
        </p:grpSpPr>
        <p:cxnSp>
          <p:nvCxnSpPr>
            <p:cNvPr id="9514" name="Straight Connector 9513">
              <a:extLst>
                <a:ext uri="{FF2B5EF4-FFF2-40B4-BE49-F238E27FC236}">
                  <a16:creationId xmlns:a16="http://schemas.microsoft.com/office/drawing/2014/main" id="{D6413AE2-0E7C-1E1B-E43F-302CCC0D1543}"/>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15" name="Straight Connector 9514">
              <a:extLst>
                <a:ext uri="{FF2B5EF4-FFF2-40B4-BE49-F238E27FC236}">
                  <a16:creationId xmlns:a16="http://schemas.microsoft.com/office/drawing/2014/main" id="{1B596C20-F5CA-2C0D-C19D-A8895934096B}"/>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16" name="Group 9515">
            <a:extLst>
              <a:ext uri="{FF2B5EF4-FFF2-40B4-BE49-F238E27FC236}">
                <a16:creationId xmlns:a16="http://schemas.microsoft.com/office/drawing/2014/main" id="{525E22DD-B27E-2794-9C47-781AADA5F485}"/>
              </a:ext>
            </a:extLst>
          </p:cNvPr>
          <p:cNvGrpSpPr/>
          <p:nvPr/>
        </p:nvGrpSpPr>
        <p:grpSpPr>
          <a:xfrm>
            <a:off x="1528352" y="3611237"/>
            <a:ext cx="94268" cy="97410"/>
            <a:chOff x="5982878" y="2740058"/>
            <a:chExt cx="94268" cy="97410"/>
          </a:xfrm>
        </p:grpSpPr>
        <p:cxnSp>
          <p:nvCxnSpPr>
            <p:cNvPr id="9517" name="Straight Connector 9516">
              <a:extLst>
                <a:ext uri="{FF2B5EF4-FFF2-40B4-BE49-F238E27FC236}">
                  <a16:creationId xmlns:a16="http://schemas.microsoft.com/office/drawing/2014/main" id="{E8C4A324-6998-629F-09B8-167110862B1D}"/>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18" name="Straight Connector 9517">
              <a:extLst>
                <a:ext uri="{FF2B5EF4-FFF2-40B4-BE49-F238E27FC236}">
                  <a16:creationId xmlns:a16="http://schemas.microsoft.com/office/drawing/2014/main" id="{6F1B09A3-2316-9048-A145-F237819A1C93}"/>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19" name="Group 9518">
            <a:extLst>
              <a:ext uri="{FF2B5EF4-FFF2-40B4-BE49-F238E27FC236}">
                <a16:creationId xmlns:a16="http://schemas.microsoft.com/office/drawing/2014/main" id="{D6329CEC-46BC-11EE-D711-A527ED06F76A}"/>
              </a:ext>
            </a:extLst>
          </p:cNvPr>
          <p:cNvGrpSpPr/>
          <p:nvPr/>
        </p:nvGrpSpPr>
        <p:grpSpPr>
          <a:xfrm>
            <a:off x="1522067" y="3626949"/>
            <a:ext cx="94268" cy="97410"/>
            <a:chOff x="5982878" y="2740058"/>
            <a:chExt cx="94268" cy="97410"/>
          </a:xfrm>
        </p:grpSpPr>
        <p:cxnSp>
          <p:nvCxnSpPr>
            <p:cNvPr id="9520" name="Straight Connector 9519">
              <a:extLst>
                <a:ext uri="{FF2B5EF4-FFF2-40B4-BE49-F238E27FC236}">
                  <a16:creationId xmlns:a16="http://schemas.microsoft.com/office/drawing/2014/main" id="{1B634D9B-CA6B-21AE-AF87-E2FFA3268A33}"/>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21" name="Straight Connector 9520">
              <a:extLst>
                <a:ext uri="{FF2B5EF4-FFF2-40B4-BE49-F238E27FC236}">
                  <a16:creationId xmlns:a16="http://schemas.microsoft.com/office/drawing/2014/main" id="{0ED6740B-0788-5B10-C73D-40DBE5FF892E}"/>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22" name="Group 9521">
            <a:extLst>
              <a:ext uri="{FF2B5EF4-FFF2-40B4-BE49-F238E27FC236}">
                <a16:creationId xmlns:a16="http://schemas.microsoft.com/office/drawing/2014/main" id="{D21AB315-BDB3-0973-531F-E6DED91C3430}"/>
              </a:ext>
            </a:extLst>
          </p:cNvPr>
          <p:cNvGrpSpPr/>
          <p:nvPr/>
        </p:nvGrpSpPr>
        <p:grpSpPr>
          <a:xfrm>
            <a:off x="1603766" y="3595526"/>
            <a:ext cx="94268" cy="97410"/>
            <a:chOff x="5982878" y="2740058"/>
            <a:chExt cx="94268" cy="97410"/>
          </a:xfrm>
        </p:grpSpPr>
        <p:cxnSp>
          <p:nvCxnSpPr>
            <p:cNvPr id="9523" name="Straight Connector 9522">
              <a:extLst>
                <a:ext uri="{FF2B5EF4-FFF2-40B4-BE49-F238E27FC236}">
                  <a16:creationId xmlns:a16="http://schemas.microsoft.com/office/drawing/2014/main" id="{4C876661-CA52-486C-841C-55CC00A08AD9}"/>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24" name="Straight Connector 9523">
              <a:extLst>
                <a:ext uri="{FF2B5EF4-FFF2-40B4-BE49-F238E27FC236}">
                  <a16:creationId xmlns:a16="http://schemas.microsoft.com/office/drawing/2014/main" id="{70018D96-FEAD-9858-03F2-EB50DC2FEA4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25" name="Group 9524">
            <a:extLst>
              <a:ext uri="{FF2B5EF4-FFF2-40B4-BE49-F238E27FC236}">
                <a16:creationId xmlns:a16="http://schemas.microsoft.com/office/drawing/2014/main" id="{5749806F-BCD6-5612-8C15-1A4498C55589}"/>
              </a:ext>
            </a:extLst>
          </p:cNvPr>
          <p:cNvGrpSpPr/>
          <p:nvPr/>
        </p:nvGrpSpPr>
        <p:grpSpPr>
          <a:xfrm>
            <a:off x="1575486" y="3598668"/>
            <a:ext cx="94268" cy="97410"/>
            <a:chOff x="5982878" y="2740058"/>
            <a:chExt cx="94268" cy="97410"/>
          </a:xfrm>
        </p:grpSpPr>
        <p:cxnSp>
          <p:nvCxnSpPr>
            <p:cNvPr id="9526" name="Straight Connector 9525">
              <a:extLst>
                <a:ext uri="{FF2B5EF4-FFF2-40B4-BE49-F238E27FC236}">
                  <a16:creationId xmlns:a16="http://schemas.microsoft.com/office/drawing/2014/main" id="{277BB958-F8DD-35E8-941B-42CD4009ED44}"/>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27" name="Straight Connector 9526">
              <a:extLst>
                <a:ext uri="{FF2B5EF4-FFF2-40B4-BE49-F238E27FC236}">
                  <a16:creationId xmlns:a16="http://schemas.microsoft.com/office/drawing/2014/main" id="{8BCB386B-B4E1-84E9-0A12-79280553922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28" name="Group 9527">
            <a:extLst>
              <a:ext uri="{FF2B5EF4-FFF2-40B4-BE49-F238E27FC236}">
                <a16:creationId xmlns:a16="http://schemas.microsoft.com/office/drawing/2014/main" id="{7A285406-6AD9-D857-9AB9-7912A4880B08}"/>
              </a:ext>
            </a:extLst>
          </p:cNvPr>
          <p:cNvGrpSpPr/>
          <p:nvPr/>
        </p:nvGrpSpPr>
        <p:grpSpPr>
          <a:xfrm>
            <a:off x="1518925" y="3667798"/>
            <a:ext cx="94268" cy="97410"/>
            <a:chOff x="5982878" y="2740058"/>
            <a:chExt cx="94268" cy="97410"/>
          </a:xfrm>
        </p:grpSpPr>
        <p:cxnSp>
          <p:nvCxnSpPr>
            <p:cNvPr id="9529" name="Straight Connector 9528">
              <a:extLst>
                <a:ext uri="{FF2B5EF4-FFF2-40B4-BE49-F238E27FC236}">
                  <a16:creationId xmlns:a16="http://schemas.microsoft.com/office/drawing/2014/main" id="{9EA01AA9-7B8B-40F3-6A59-4B3290D818F2}"/>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30" name="Straight Connector 9529">
              <a:extLst>
                <a:ext uri="{FF2B5EF4-FFF2-40B4-BE49-F238E27FC236}">
                  <a16:creationId xmlns:a16="http://schemas.microsoft.com/office/drawing/2014/main" id="{C31989DF-22B4-B5A1-45EB-F6108277BDF0}"/>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31" name="Group 9530">
            <a:extLst>
              <a:ext uri="{FF2B5EF4-FFF2-40B4-BE49-F238E27FC236}">
                <a16:creationId xmlns:a16="http://schemas.microsoft.com/office/drawing/2014/main" id="{6F04C4DC-B59E-69B4-8CA1-2062A5A983CF}"/>
              </a:ext>
            </a:extLst>
          </p:cNvPr>
          <p:cNvGrpSpPr/>
          <p:nvPr/>
        </p:nvGrpSpPr>
        <p:grpSpPr>
          <a:xfrm>
            <a:off x="1509498" y="3683509"/>
            <a:ext cx="94268" cy="97410"/>
            <a:chOff x="5982878" y="2740058"/>
            <a:chExt cx="94268" cy="97410"/>
          </a:xfrm>
        </p:grpSpPr>
        <p:cxnSp>
          <p:nvCxnSpPr>
            <p:cNvPr id="9532" name="Straight Connector 9531">
              <a:extLst>
                <a:ext uri="{FF2B5EF4-FFF2-40B4-BE49-F238E27FC236}">
                  <a16:creationId xmlns:a16="http://schemas.microsoft.com/office/drawing/2014/main" id="{4345D601-8AB1-F18B-5964-9BAAA7364733}"/>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33" name="Straight Connector 9532">
              <a:extLst>
                <a:ext uri="{FF2B5EF4-FFF2-40B4-BE49-F238E27FC236}">
                  <a16:creationId xmlns:a16="http://schemas.microsoft.com/office/drawing/2014/main" id="{1292AA06-2E8B-ADFA-815E-D03421FE00E8}"/>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34" name="Group 9533">
            <a:extLst>
              <a:ext uri="{FF2B5EF4-FFF2-40B4-BE49-F238E27FC236}">
                <a16:creationId xmlns:a16="http://schemas.microsoft.com/office/drawing/2014/main" id="{D4ED299C-B5BE-BC44-9C95-7707762869AC}"/>
              </a:ext>
            </a:extLst>
          </p:cNvPr>
          <p:cNvGrpSpPr/>
          <p:nvPr/>
        </p:nvGrpSpPr>
        <p:grpSpPr>
          <a:xfrm>
            <a:off x="1503214" y="3708647"/>
            <a:ext cx="94268" cy="97410"/>
            <a:chOff x="5982878" y="2740058"/>
            <a:chExt cx="94268" cy="97410"/>
          </a:xfrm>
        </p:grpSpPr>
        <p:cxnSp>
          <p:nvCxnSpPr>
            <p:cNvPr id="9535" name="Straight Connector 9534">
              <a:extLst>
                <a:ext uri="{FF2B5EF4-FFF2-40B4-BE49-F238E27FC236}">
                  <a16:creationId xmlns:a16="http://schemas.microsoft.com/office/drawing/2014/main" id="{84453E25-65B2-6E14-1B22-9357D8787B86}"/>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36" name="Straight Connector 9535">
              <a:extLst>
                <a:ext uri="{FF2B5EF4-FFF2-40B4-BE49-F238E27FC236}">
                  <a16:creationId xmlns:a16="http://schemas.microsoft.com/office/drawing/2014/main" id="{C0E27AC0-ED90-1751-FA4E-A13EA9F2E65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37" name="Group 9536">
            <a:extLst>
              <a:ext uri="{FF2B5EF4-FFF2-40B4-BE49-F238E27FC236}">
                <a16:creationId xmlns:a16="http://schemas.microsoft.com/office/drawing/2014/main" id="{60ED87D3-D99E-ADD1-68D2-B8EA75F1D29C}"/>
              </a:ext>
            </a:extLst>
          </p:cNvPr>
          <p:cNvGrpSpPr/>
          <p:nvPr/>
        </p:nvGrpSpPr>
        <p:grpSpPr>
          <a:xfrm>
            <a:off x="1503214" y="3718074"/>
            <a:ext cx="94268" cy="97410"/>
            <a:chOff x="5982878" y="2740058"/>
            <a:chExt cx="94268" cy="97410"/>
          </a:xfrm>
        </p:grpSpPr>
        <p:cxnSp>
          <p:nvCxnSpPr>
            <p:cNvPr id="9538" name="Straight Connector 9537">
              <a:extLst>
                <a:ext uri="{FF2B5EF4-FFF2-40B4-BE49-F238E27FC236}">
                  <a16:creationId xmlns:a16="http://schemas.microsoft.com/office/drawing/2014/main" id="{358D08E2-0FC4-5C18-3525-30B70D590A1B}"/>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39" name="Straight Connector 9538">
              <a:extLst>
                <a:ext uri="{FF2B5EF4-FFF2-40B4-BE49-F238E27FC236}">
                  <a16:creationId xmlns:a16="http://schemas.microsoft.com/office/drawing/2014/main" id="{96CE10FF-4A56-E7B0-3E33-26DFAF2AB0A7}"/>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40" name="Group 9539">
            <a:extLst>
              <a:ext uri="{FF2B5EF4-FFF2-40B4-BE49-F238E27FC236}">
                <a16:creationId xmlns:a16="http://schemas.microsoft.com/office/drawing/2014/main" id="{DC2E3090-7D8B-A802-A6AF-5773AA4DBA3D}"/>
              </a:ext>
            </a:extLst>
          </p:cNvPr>
          <p:cNvGrpSpPr/>
          <p:nvPr/>
        </p:nvGrpSpPr>
        <p:grpSpPr>
          <a:xfrm>
            <a:off x="1452937" y="3718074"/>
            <a:ext cx="94268" cy="97410"/>
            <a:chOff x="5982878" y="2740058"/>
            <a:chExt cx="94268" cy="97410"/>
          </a:xfrm>
        </p:grpSpPr>
        <p:cxnSp>
          <p:nvCxnSpPr>
            <p:cNvPr id="9541" name="Straight Connector 9540">
              <a:extLst>
                <a:ext uri="{FF2B5EF4-FFF2-40B4-BE49-F238E27FC236}">
                  <a16:creationId xmlns:a16="http://schemas.microsoft.com/office/drawing/2014/main" id="{05003F1A-80C4-E643-8E73-D22A3E20A76E}"/>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42" name="Straight Connector 9541">
              <a:extLst>
                <a:ext uri="{FF2B5EF4-FFF2-40B4-BE49-F238E27FC236}">
                  <a16:creationId xmlns:a16="http://schemas.microsoft.com/office/drawing/2014/main" id="{1C6576E5-221E-B9E8-4A81-EED56A4CC634}"/>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sp>
        <p:nvSpPr>
          <p:cNvPr id="9544" name="TextBox 9543">
            <a:extLst>
              <a:ext uri="{FF2B5EF4-FFF2-40B4-BE49-F238E27FC236}">
                <a16:creationId xmlns:a16="http://schemas.microsoft.com/office/drawing/2014/main" id="{F7CF0883-2AF9-5243-2D75-C13F41797550}"/>
              </a:ext>
            </a:extLst>
          </p:cNvPr>
          <p:cNvSpPr txBox="1"/>
          <p:nvPr/>
        </p:nvSpPr>
        <p:spPr bwMode="auto">
          <a:xfrm>
            <a:off x="1273828" y="4276231"/>
            <a:ext cx="20770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Pooled population (</a:t>
            </a:r>
            <a:r>
              <a:rPr kumimoji="0" lang="en-US" sz="1200" b="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1150)</a:t>
            </a:r>
          </a:p>
        </p:txBody>
      </p:sp>
      <p:sp>
        <p:nvSpPr>
          <p:cNvPr id="9545" name="TextBox 9544">
            <a:extLst>
              <a:ext uri="{FF2B5EF4-FFF2-40B4-BE49-F238E27FC236}">
                <a16:creationId xmlns:a16="http://schemas.microsoft.com/office/drawing/2014/main" id="{B8F75B66-A95F-A31C-DA84-F471CCCB9020}"/>
              </a:ext>
            </a:extLst>
          </p:cNvPr>
          <p:cNvSpPr txBox="1"/>
          <p:nvPr/>
        </p:nvSpPr>
        <p:spPr bwMode="auto">
          <a:xfrm>
            <a:off x="3369722" y="4279373"/>
            <a:ext cx="32962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 breast cancer (5.4 mg/kg Q3W</a:t>
            </a:r>
            <a:r>
              <a:rPr lang="en-US" sz="1200" b="0" dirty="0">
                <a:solidFill>
                  <a:srgbClr val="000000"/>
                </a:solidFill>
                <a:latin typeface="Calibri" panose="020F0502020204030204" pitchFamily="34" charset="0"/>
              </a:rPr>
              <a:t>; </a:t>
            </a:r>
            <a:r>
              <a:rPr kumimoji="0" lang="en-US" sz="1200" b="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245)</a:t>
            </a:r>
          </a:p>
        </p:txBody>
      </p:sp>
      <p:cxnSp>
        <p:nvCxnSpPr>
          <p:cNvPr id="9547" name="Straight Connector 9546">
            <a:extLst>
              <a:ext uri="{FF2B5EF4-FFF2-40B4-BE49-F238E27FC236}">
                <a16:creationId xmlns:a16="http://schemas.microsoft.com/office/drawing/2014/main" id="{654BF8FF-4635-582B-74DF-1EF8BFA03B91}"/>
              </a:ext>
            </a:extLst>
          </p:cNvPr>
          <p:cNvCxnSpPr>
            <a:cxnSpLocks/>
          </p:cNvCxnSpPr>
          <p:nvPr/>
        </p:nvCxnSpPr>
        <p:spPr bwMode="auto">
          <a:xfrm>
            <a:off x="3262885" y="4414873"/>
            <a:ext cx="172824" cy="0"/>
          </a:xfrm>
          <a:prstGeom prst="line">
            <a:avLst/>
          </a:prstGeom>
          <a:noFill/>
          <a:ln w="28575" cap="flat" cmpd="sng" algn="ctr">
            <a:solidFill>
              <a:schemeClr val="accent3"/>
            </a:solidFill>
            <a:prstDash val="solid"/>
            <a:round/>
            <a:headEnd type="none" w="med" len="med"/>
            <a:tailEnd type="none" w="med" len="med"/>
          </a:ln>
          <a:effectLst/>
        </p:spPr>
      </p:cxnSp>
      <p:grpSp>
        <p:nvGrpSpPr>
          <p:cNvPr id="9549" name="Group 9548">
            <a:extLst>
              <a:ext uri="{FF2B5EF4-FFF2-40B4-BE49-F238E27FC236}">
                <a16:creationId xmlns:a16="http://schemas.microsoft.com/office/drawing/2014/main" id="{B9D834FC-972C-ADED-9131-3BE3CD8F5AA0}"/>
              </a:ext>
            </a:extLst>
          </p:cNvPr>
          <p:cNvGrpSpPr/>
          <p:nvPr/>
        </p:nvGrpSpPr>
        <p:grpSpPr>
          <a:xfrm>
            <a:off x="3303735" y="4361454"/>
            <a:ext cx="94268" cy="97410"/>
            <a:chOff x="5982878" y="2740058"/>
            <a:chExt cx="94268" cy="97410"/>
          </a:xfrm>
        </p:grpSpPr>
        <p:cxnSp>
          <p:nvCxnSpPr>
            <p:cNvPr id="9550" name="Straight Connector 9549">
              <a:extLst>
                <a:ext uri="{FF2B5EF4-FFF2-40B4-BE49-F238E27FC236}">
                  <a16:creationId xmlns:a16="http://schemas.microsoft.com/office/drawing/2014/main" id="{4592478A-17CE-4922-1912-5C668170A773}"/>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51" name="Straight Connector 9550">
              <a:extLst>
                <a:ext uri="{FF2B5EF4-FFF2-40B4-BE49-F238E27FC236}">
                  <a16:creationId xmlns:a16="http://schemas.microsoft.com/office/drawing/2014/main" id="{A7CAA262-5D8D-24EE-9B26-B313BB08BFC2}"/>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cxnSp>
        <p:nvCxnSpPr>
          <p:cNvPr id="9552" name="Straight Connector 9551">
            <a:extLst>
              <a:ext uri="{FF2B5EF4-FFF2-40B4-BE49-F238E27FC236}">
                <a16:creationId xmlns:a16="http://schemas.microsoft.com/office/drawing/2014/main" id="{EC80B9FD-CDCB-365C-D55A-CE125C065270}"/>
              </a:ext>
            </a:extLst>
          </p:cNvPr>
          <p:cNvCxnSpPr>
            <a:cxnSpLocks/>
          </p:cNvCxnSpPr>
          <p:nvPr/>
        </p:nvCxnSpPr>
        <p:spPr bwMode="auto">
          <a:xfrm>
            <a:off x="1160707" y="4414873"/>
            <a:ext cx="172824" cy="0"/>
          </a:xfrm>
          <a:prstGeom prst="line">
            <a:avLst/>
          </a:prstGeom>
          <a:noFill/>
          <a:ln w="28575" cap="flat" cmpd="sng" algn="ctr">
            <a:solidFill>
              <a:schemeClr val="accent1"/>
            </a:solidFill>
            <a:prstDash val="solid"/>
            <a:round/>
            <a:headEnd type="none" w="med" len="med"/>
            <a:tailEnd type="none" w="med" len="med"/>
          </a:ln>
          <a:effectLst/>
        </p:spPr>
      </p:cxnSp>
      <p:grpSp>
        <p:nvGrpSpPr>
          <p:cNvPr id="9553" name="Group 9552">
            <a:extLst>
              <a:ext uri="{FF2B5EF4-FFF2-40B4-BE49-F238E27FC236}">
                <a16:creationId xmlns:a16="http://schemas.microsoft.com/office/drawing/2014/main" id="{7E296DFC-C912-A037-5E4B-0E6FBB0109BC}"/>
              </a:ext>
            </a:extLst>
          </p:cNvPr>
          <p:cNvGrpSpPr/>
          <p:nvPr/>
        </p:nvGrpSpPr>
        <p:grpSpPr>
          <a:xfrm>
            <a:off x="1201557" y="4361454"/>
            <a:ext cx="94268" cy="97410"/>
            <a:chOff x="5982878" y="2740058"/>
            <a:chExt cx="94268" cy="97410"/>
          </a:xfrm>
        </p:grpSpPr>
        <p:cxnSp>
          <p:nvCxnSpPr>
            <p:cNvPr id="9554" name="Straight Connector 9553">
              <a:extLst>
                <a:ext uri="{FF2B5EF4-FFF2-40B4-BE49-F238E27FC236}">
                  <a16:creationId xmlns:a16="http://schemas.microsoft.com/office/drawing/2014/main" id="{7B740F48-AE19-4D81-A478-83F80276EAE7}"/>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55" name="Straight Connector 9554">
              <a:extLst>
                <a:ext uri="{FF2B5EF4-FFF2-40B4-BE49-F238E27FC236}">
                  <a16:creationId xmlns:a16="http://schemas.microsoft.com/office/drawing/2014/main" id="{77229398-6629-6FCE-DA65-82C09E2F47D9}"/>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sp>
        <p:nvSpPr>
          <p:cNvPr id="9556" name="TextBox 9555">
            <a:extLst>
              <a:ext uri="{FF2B5EF4-FFF2-40B4-BE49-F238E27FC236}">
                <a16:creationId xmlns:a16="http://schemas.microsoft.com/office/drawing/2014/main" id="{2318CF59-C21B-D979-E2D3-63B44AD029A0}"/>
              </a:ext>
            </a:extLst>
          </p:cNvPr>
          <p:cNvSpPr txBox="1"/>
          <p:nvPr/>
        </p:nvSpPr>
        <p:spPr bwMode="auto">
          <a:xfrm>
            <a:off x="240694" y="4477218"/>
            <a:ext cx="20115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a:t>
            </a:r>
            <a:r>
              <a:rPr lang="en-US" sz="1200" dirty="0">
                <a:solidFill>
                  <a:srgbClr val="000000"/>
                </a:solidFill>
                <a:latin typeface="Calibri" panose="020F0502020204030204" pitchFamily="34" charset="0"/>
              </a:rPr>
              <a:t>R</a:t>
            </a: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isk, n (events)</a:t>
            </a:r>
          </a:p>
        </p:txBody>
      </p:sp>
      <p:sp>
        <p:nvSpPr>
          <p:cNvPr id="9557" name="TextBox 9556">
            <a:extLst>
              <a:ext uri="{FF2B5EF4-FFF2-40B4-BE49-F238E27FC236}">
                <a16:creationId xmlns:a16="http://schemas.microsoft.com/office/drawing/2014/main" id="{7FF112FE-E018-54BF-38FF-252FA9E2E9F0}"/>
              </a:ext>
            </a:extLst>
          </p:cNvPr>
          <p:cNvSpPr txBox="1"/>
          <p:nvPr/>
        </p:nvSpPr>
        <p:spPr bwMode="auto">
          <a:xfrm>
            <a:off x="-38512" y="4643996"/>
            <a:ext cx="13359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Pooled population</a:t>
            </a:r>
          </a:p>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 breast cancer</a:t>
            </a:r>
          </a:p>
        </p:txBody>
      </p:sp>
      <p:sp>
        <p:nvSpPr>
          <p:cNvPr id="9558" name="TextBox 9557">
            <a:extLst>
              <a:ext uri="{FF2B5EF4-FFF2-40B4-BE49-F238E27FC236}">
                <a16:creationId xmlns:a16="http://schemas.microsoft.com/office/drawing/2014/main" id="{8EEA2DE0-964C-57C3-2340-CE7A565C4626}"/>
              </a:ext>
            </a:extLst>
          </p:cNvPr>
          <p:cNvSpPr txBox="1"/>
          <p:nvPr/>
        </p:nvSpPr>
        <p:spPr bwMode="auto">
          <a:xfrm>
            <a:off x="1169186" y="4643996"/>
            <a:ext cx="5308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ts val="0"/>
              </a:spcBef>
              <a:spcAft>
                <a:spcPct val="0"/>
              </a:spcAft>
              <a:buClrTx/>
              <a:buSzTx/>
              <a:buFontTx/>
              <a:buNone/>
              <a:tabLst>
                <a:tab pos="460375" algn="l"/>
                <a:tab pos="995363" algn="l"/>
                <a:tab pos="1506538" algn="l"/>
                <a:tab pos="2041525" algn="l"/>
                <a:tab pos="2541588" algn="l"/>
                <a:tab pos="3070225" algn="l"/>
                <a:tab pos="3617913" algn="l"/>
                <a:tab pos="4111625" algn="l"/>
                <a:tab pos="4670425" algn="l"/>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1150(0)	547(101)	262(154)	142(170)	84(174)	35(176)	13(176)	7(176)	4(177)	0(177)</a:t>
            </a:r>
          </a:p>
          <a:p>
            <a:pPr marL="0" marR="0" lvl="0" indent="0" algn="l" defTabSz="914400" rtl="0" eaLnBrk="0" fontAlgn="base" latinLnBrk="0" hangingPunct="0">
              <a:lnSpc>
                <a:spcPct val="90000"/>
              </a:lnSpc>
              <a:spcBef>
                <a:spcPts val="0"/>
              </a:spcBef>
              <a:spcAft>
                <a:spcPct val="0"/>
              </a:spcAft>
              <a:buClrTx/>
              <a:buSzTx/>
              <a:buFontTx/>
              <a:buNone/>
              <a:tabLst>
                <a:tab pos="460375" algn="l"/>
                <a:tab pos="1046163" algn="l"/>
                <a:tab pos="1535113" algn="l"/>
                <a:tab pos="2047875" algn="l"/>
                <a:tab pos="2541588" algn="l"/>
                <a:tab pos="3100388" algn="l"/>
                <a:tab pos="3617913" algn="l"/>
                <a:tab pos="4111625" algn="l"/>
                <a:tab pos="4670425" algn="l"/>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245(0)	170(20)	95(37)	66(37)	45(38)	11(40)	2(40)	1(40)	0(40)	0(40)</a:t>
            </a:r>
          </a:p>
        </p:txBody>
      </p:sp>
      <p:sp>
        <p:nvSpPr>
          <p:cNvPr id="9559" name="TextBox 9558">
            <a:extLst>
              <a:ext uri="{FF2B5EF4-FFF2-40B4-BE49-F238E27FC236}">
                <a16:creationId xmlns:a16="http://schemas.microsoft.com/office/drawing/2014/main" id="{F9501A64-9141-0E81-CB25-B91C0BA45D6F}"/>
              </a:ext>
            </a:extLst>
          </p:cNvPr>
          <p:cNvSpPr txBox="1"/>
          <p:nvPr/>
        </p:nvSpPr>
        <p:spPr bwMode="auto">
          <a:xfrm>
            <a:off x="597570" y="4885535"/>
            <a:ext cx="7326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ILD Rate</a:t>
            </a:r>
          </a:p>
        </p:txBody>
      </p:sp>
      <p:sp>
        <p:nvSpPr>
          <p:cNvPr id="9560" name="TextBox 9559">
            <a:extLst>
              <a:ext uri="{FF2B5EF4-FFF2-40B4-BE49-F238E27FC236}">
                <a16:creationId xmlns:a16="http://schemas.microsoft.com/office/drawing/2014/main" id="{1B730AF1-E6CB-E523-DDC7-BB0A7B92AF84}"/>
              </a:ext>
            </a:extLst>
          </p:cNvPr>
          <p:cNvSpPr txBox="1"/>
          <p:nvPr/>
        </p:nvSpPr>
        <p:spPr bwMode="auto">
          <a:xfrm>
            <a:off x="-38512" y="5046562"/>
            <a:ext cx="13359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Pooled population</a:t>
            </a:r>
          </a:p>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 breast cancer</a:t>
            </a:r>
          </a:p>
        </p:txBody>
      </p:sp>
      <p:sp>
        <p:nvSpPr>
          <p:cNvPr id="9561" name="TextBox 9560">
            <a:extLst>
              <a:ext uri="{FF2B5EF4-FFF2-40B4-BE49-F238E27FC236}">
                <a16:creationId xmlns:a16="http://schemas.microsoft.com/office/drawing/2014/main" id="{6822DA0F-3C0F-C03E-1F75-2535724EE402}"/>
              </a:ext>
            </a:extLst>
          </p:cNvPr>
          <p:cNvSpPr txBox="1"/>
          <p:nvPr/>
        </p:nvSpPr>
        <p:spPr bwMode="auto">
          <a:xfrm>
            <a:off x="1318711" y="5058064"/>
            <a:ext cx="5308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ts val="0"/>
              </a:spcBef>
              <a:spcAft>
                <a:spcPct val="0"/>
              </a:spcAft>
              <a:buClrTx/>
              <a:buSzTx/>
              <a:buFontTx/>
              <a:buNone/>
              <a:tabLst>
                <a:tab pos="419100" algn="l"/>
                <a:tab pos="908050" algn="l"/>
                <a:tab pos="1420813" algn="l"/>
                <a:tab pos="1938338" algn="l"/>
                <a:tab pos="2444750" algn="l"/>
                <a:tab pos="2955925" algn="l"/>
                <a:tab pos="3479800" algn="l"/>
                <a:tab pos="4002088" algn="l"/>
                <a:tab pos="4514850" algn="l"/>
              </a:tabLst>
              <a:defRPr/>
            </a:pPr>
            <a:r>
              <a:rPr kumimoji="0" lang="en-US" sz="10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0	9.2%	14.3%	16.0%	16.4%	16.6%	16.6%	16.6%	17.5%	17.5%</a:t>
            </a:r>
          </a:p>
          <a:p>
            <a:pPr marL="0" marR="0" lvl="0" indent="0" algn="l" defTabSz="914400" rtl="0" eaLnBrk="0" fontAlgn="base" latinLnBrk="0" hangingPunct="0">
              <a:lnSpc>
                <a:spcPct val="90000"/>
              </a:lnSpc>
              <a:spcBef>
                <a:spcPts val="0"/>
              </a:spcBef>
              <a:spcAft>
                <a:spcPct val="0"/>
              </a:spcAft>
              <a:buClrTx/>
              <a:buSzTx/>
              <a:buFontTx/>
              <a:buNone/>
              <a:tabLst>
                <a:tab pos="419100" algn="l"/>
                <a:tab pos="908050" algn="l"/>
                <a:tab pos="1420813" algn="l"/>
                <a:tab pos="1938338" algn="l"/>
                <a:tab pos="2444750" algn="l"/>
                <a:tab pos="2955925" algn="l"/>
                <a:tab pos="3479800" algn="l"/>
                <a:tab pos="4002088" algn="l"/>
                <a:tab pos="4514850" algn="l"/>
              </a:tabLst>
              <a:defRPr/>
            </a:pPr>
            <a:r>
              <a:rPr kumimoji="0" lang="en-US" sz="1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0	8.2%	15.1%	15.1%	15.5%	16.3%	16.3%	16.3%	16.3%	16.3%</a:t>
            </a:r>
          </a:p>
        </p:txBody>
      </p:sp>
      <p:cxnSp>
        <p:nvCxnSpPr>
          <p:cNvPr id="9563" name="Straight Connector 9562">
            <a:extLst>
              <a:ext uri="{FF2B5EF4-FFF2-40B4-BE49-F238E27FC236}">
                <a16:creationId xmlns:a16="http://schemas.microsoft.com/office/drawing/2014/main" id="{66AAE44C-7742-17FD-0F72-183791A6BBE0}"/>
              </a:ext>
            </a:extLst>
          </p:cNvPr>
          <p:cNvCxnSpPr>
            <a:cxnSpLocks/>
          </p:cNvCxnSpPr>
          <p:nvPr/>
        </p:nvCxnSpPr>
        <p:spPr bwMode="auto">
          <a:xfrm>
            <a:off x="9677026" y="5370427"/>
            <a:ext cx="2173933" cy="0"/>
          </a:xfrm>
          <a:prstGeom prst="line">
            <a:avLst/>
          </a:prstGeom>
          <a:noFill/>
          <a:ln w="28575" cap="flat" cmpd="sng" algn="ctr">
            <a:solidFill>
              <a:schemeClr val="bg1"/>
            </a:solidFill>
            <a:prstDash val="solid"/>
            <a:round/>
            <a:headEnd type="none" w="med" len="med"/>
            <a:tailEnd type="none" w="med" len="med"/>
          </a:ln>
          <a:effectLst/>
        </p:spPr>
      </p:cxnSp>
      <p:graphicFrame>
        <p:nvGraphicFramePr>
          <p:cNvPr id="9594" name="Table 9594">
            <a:extLst>
              <a:ext uri="{FF2B5EF4-FFF2-40B4-BE49-F238E27FC236}">
                <a16:creationId xmlns:a16="http://schemas.microsoft.com/office/drawing/2014/main" id="{C0BED049-ACE3-4A56-A3B2-059DB824836D}"/>
              </a:ext>
            </a:extLst>
          </p:cNvPr>
          <p:cNvGraphicFramePr>
            <a:graphicFrameLocks noGrp="1"/>
          </p:cNvGraphicFramePr>
          <p:nvPr>
            <p:extLst>
              <p:ext uri="{D42A27DB-BD31-4B8C-83A1-F6EECF244321}">
                <p14:modId xmlns:p14="http://schemas.microsoft.com/office/powerpoint/2010/main" val="1006719148"/>
              </p:ext>
            </p:extLst>
          </p:nvPr>
        </p:nvGraphicFramePr>
        <p:xfrm>
          <a:off x="6424211" y="1781737"/>
          <a:ext cx="5525248" cy="3576133"/>
        </p:xfrm>
        <a:graphic>
          <a:graphicData uri="http://schemas.openxmlformats.org/drawingml/2006/table">
            <a:tbl>
              <a:tblPr firstRow="1" bandRow="1">
                <a:tableStyleId>{93296810-A885-4BE3-A3E7-6D5BEEA58F35}</a:tableStyleId>
              </a:tblPr>
              <a:tblGrid>
                <a:gridCol w="1579177">
                  <a:extLst>
                    <a:ext uri="{9D8B030D-6E8A-4147-A177-3AD203B41FA5}">
                      <a16:colId xmlns:a16="http://schemas.microsoft.com/office/drawing/2014/main" val="2535231153"/>
                    </a:ext>
                  </a:extLst>
                </a:gridCol>
                <a:gridCol w="821093">
                  <a:extLst>
                    <a:ext uri="{9D8B030D-6E8A-4147-A177-3AD203B41FA5}">
                      <a16:colId xmlns:a16="http://schemas.microsoft.com/office/drawing/2014/main" val="1700280139"/>
                    </a:ext>
                  </a:extLst>
                </a:gridCol>
                <a:gridCol w="980172">
                  <a:extLst>
                    <a:ext uri="{9D8B030D-6E8A-4147-A177-3AD203B41FA5}">
                      <a16:colId xmlns:a16="http://schemas.microsoft.com/office/drawing/2014/main" val="722491124"/>
                    </a:ext>
                  </a:extLst>
                </a:gridCol>
                <a:gridCol w="2144806">
                  <a:extLst>
                    <a:ext uri="{9D8B030D-6E8A-4147-A177-3AD203B41FA5}">
                      <a16:colId xmlns:a16="http://schemas.microsoft.com/office/drawing/2014/main" val="2939764386"/>
                    </a:ext>
                  </a:extLst>
                </a:gridCol>
              </a:tblGrid>
              <a:tr h="287566">
                <a:tc>
                  <a:txBody>
                    <a:bodyPr/>
                    <a:lstStyle/>
                    <a:p>
                      <a:pPr>
                        <a:lnSpc>
                          <a:spcPct val="90000"/>
                        </a:lnSpc>
                      </a:pPr>
                      <a:r>
                        <a:rPr lang="en-US" sz="1100" dirty="0"/>
                        <a:t>Potential Risk Factor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100" dirty="0"/>
                        <a:t>Patients</a:t>
                      </a:r>
                      <a:r>
                        <a:rPr lang="en-US" sz="1100" i="0" dirty="0"/>
                        <a:t>, n</a:t>
                      </a:r>
                      <a:br>
                        <a:rPr lang="en-US" sz="1100" i="0" dirty="0"/>
                      </a:br>
                      <a:r>
                        <a:rPr lang="en-US" sz="1100" i="0" dirty="0"/>
                        <a:t>(N = 1150)</a:t>
                      </a:r>
                      <a:endParaRPr lang="en-US" sz="11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lnSpc>
                          <a:spcPct val="90000"/>
                        </a:lnSpc>
                      </a:pPr>
                      <a:r>
                        <a:rPr lang="en-US" sz="1100" dirty="0"/>
                        <a:t>HR</a:t>
                      </a:r>
                      <a:r>
                        <a:rPr lang="en-US" sz="1100" baseline="0" dirty="0"/>
                        <a:t>*</a:t>
                      </a:r>
                      <a:br>
                        <a:rPr lang="en-US" sz="1100" dirty="0"/>
                      </a:br>
                      <a:r>
                        <a:rPr lang="en-US" sz="1100" dirty="0"/>
                        <a:t>(95% Cl)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457200" indent="0" algn="l">
                        <a:lnSpc>
                          <a:spcPct val="90000"/>
                        </a:lnSpc>
                      </a:pPr>
                      <a:r>
                        <a:rPr lang="en-US" sz="1100" dirty="0"/>
                        <a:t>HR</a:t>
                      </a:r>
                      <a:r>
                        <a:rPr lang="en-US" sz="1100" baseline="0" dirty="0"/>
                        <a:t>* </a:t>
                      </a:r>
                      <a:r>
                        <a:rPr lang="en-US" sz="1100" dirty="0"/>
                        <a:t>(95% Cl)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395430390"/>
                  </a:ext>
                </a:extLst>
              </a:tr>
              <a:tr h="309626">
                <a:tc>
                  <a:txBody>
                    <a:bodyPr/>
                    <a:lstStyle/>
                    <a:p>
                      <a:pPr>
                        <a:lnSpc>
                          <a:spcPct val="80000"/>
                        </a:lnSpc>
                      </a:pPr>
                      <a:r>
                        <a:rPr lang="en-US" sz="900" b="1" dirty="0">
                          <a:solidFill>
                            <a:schemeClr val="bg1"/>
                          </a:solidFill>
                        </a:rPr>
                        <a:t>Age group, yr</a:t>
                      </a:r>
                      <a:br>
                        <a:rPr lang="en-US" sz="900" dirty="0">
                          <a:solidFill>
                            <a:schemeClr val="bg1"/>
                          </a:solidFill>
                        </a:rPr>
                      </a:br>
                      <a:r>
                        <a:rPr lang="en-US" sz="900" dirty="0">
                          <a:solidFill>
                            <a:schemeClr val="bg1"/>
                          </a:solidFill>
                        </a:rPr>
                        <a:t>&lt;65 </a:t>
                      </a:r>
                      <a:br>
                        <a:rPr lang="en-US" sz="900" dirty="0">
                          <a:solidFill>
                            <a:schemeClr val="bg1"/>
                          </a:solidFill>
                        </a:rPr>
                      </a:br>
                      <a:r>
                        <a:rPr lang="en-US" sz="900" dirty="0">
                          <a:solidFill>
                            <a:schemeClr val="bg1"/>
                          </a:solidFill>
                        </a:rPr>
                        <a:t>≥65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80000"/>
                        </a:lnSpc>
                      </a:pPr>
                      <a:br>
                        <a:rPr lang="en-US" sz="900" dirty="0">
                          <a:solidFill>
                            <a:schemeClr val="bg1"/>
                          </a:solidFill>
                        </a:rPr>
                      </a:br>
                      <a:r>
                        <a:rPr lang="en-US" sz="900" dirty="0">
                          <a:solidFill>
                            <a:schemeClr val="bg1"/>
                          </a:solidFill>
                        </a:rPr>
                        <a:t>754</a:t>
                      </a:r>
                      <a:br>
                        <a:rPr lang="en-US" sz="900" dirty="0">
                          <a:solidFill>
                            <a:schemeClr val="bg1"/>
                          </a:solidFill>
                        </a:rPr>
                      </a:br>
                      <a:r>
                        <a:rPr lang="en-US" sz="900" dirty="0">
                          <a:solidFill>
                            <a:schemeClr val="bg1"/>
                          </a:solidFill>
                        </a:rPr>
                        <a:t>396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80000"/>
                        </a:lnSpc>
                      </a:pPr>
                      <a:br>
                        <a:rPr lang="en-US" sz="900" dirty="0">
                          <a:solidFill>
                            <a:schemeClr val="bg1"/>
                          </a:solidFill>
                        </a:rPr>
                      </a:br>
                      <a:r>
                        <a:rPr lang="en-US" sz="900" dirty="0">
                          <a:solidFill>
                            <a:schemeClr val="bg1"/>
                          </a:solidFill>
                        </a:rPr>
                        <a:t>1.56 (1.02-2.38)</a:t>
                      </a:r>
                      <a:br>
                        <a:rPr lang="en-US" sz="900" dirty="0">
                          <a:solidFill>
                            <a:schemeClr val="bg1"/>
                          </a:solidFill>
                        </a:rPr>
                      </a:br>
                      <a:r>
                        <a:rPr lang="en-US" sz="900" dirty="0">
                          <a:solidFill>
                            <a:schemeClr val="bg1"/>
                          </a:solidFill>
                        </a:rPr>
                        <a:t>Ref</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nSpc>
                          <a:spcPct val="80000"/>
                        </a:lnSpc>
                      </a:pPr>
                      <a:endParaRPr lang="en-US" sz="9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79621662"/>
                  </a:ext>
                </a:extLst>
              </a:tr>
              <a:tr h="309626">
                <a:tc>
                  <a:txBody>
                    <a:bodyPr/>
                    <a:lstStyle/>
                    <a:p>
                      <a:pPr>
                        <a:lnSpc>
                          <a:spcPct val="80000"/>
                        </a:lnSpc>
                      </a:pPr>
                      <a:r>
                        <a:rPr lang="en-US" sz="900" b="1" dirty="0">
                          <a:solidFill>
                            <a:schemeClr val="bg1"/>
                          </a:solidFill>
                        </a:rPr>
                        <a:t>Country</a:t>
                      </a:r>
                      <a:br>
                        <a:rPr lang="en-US" sz="900" dirty="0">
                          <a:solidFill>
                            <a:schemeClr val="bg1"/>
                          </a:solidFill>
                        </a:rPr>
                      </a:br>
                      <a:r>
                        <a:rPr lang="en-US" sz="900" dirty="0">
                          <a:solidFill>
                            <a:schemeClr val="bg1"/>
                          </a:solidFill>
                        </a:rPr>
                        <a:t>Japan</a:t>
                      </a:r>
                      <a:br>
                        <a:rPr lang="en-US" sz="900" dirty="0">
                          <a:solidFill>
                            <a:schemeClr val="bg1"/>
                          </a:solidFill>
                        </a:rPr>
                      </a:br>
                      <a:r>
                        <a:rPr lang="en-US" sz="900" dirty="0">
                          <a:solidFill>
                            <a:schemeClr val="bg1"/>
                          </a:solidFill>
                        </a:rPr>
                        <a:t>Non-Japan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80000"/>
                        </a:lnSpc>
                      </a:pPr>
                      <a:endParaRPr lang="en-US" sz="900" dirty="0">
                        <a:solidFill>
                          <a:schemeClr val="bg1"/>
                        </a:solidFill>
                      </a:endParaRPr>
                    </a:p>
                    <a:p>
                      <a:pPr algn="ctr">
                        <a:lnSpc>
                          <a:spcPct val="80000"/>
                        </a:lnSpc>
                      </a:pPr>
                      <a:r>
                        <a:rPr lang="en-US" sz="900" dirty="0">
                          <a:solidFill>
                            <a:schemeClr val="bg1"/>
                          </a:solidFill>
                        </a:rPr>
                        <a:t>506</a:t>
                      </a:r>
                    </a:p>
                    <a:p>
                      <a:pPr algn="ctr">
                        <a:lnSpc>
                          <a:spcPct val="80000"/>
                        </a:lnSpc>
                      </a:pPr>
                      <a:r>
                        <a:rPr lang="en-US" sz="900" dirty="0">
                          <a:solidFill>
                            <a:schemeClr val="bg1"/>
                          </a:solidFill>
                        </a:rPr>
                        <a:t>644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80000"/>
                        </a:lnSpc>
                      </a:pPr>
                      <a:endParaRPr lang="en-US" sz="900" dirty="0">
                        <a:solidFill>
                          <a:schemeClr val="bg1"/>
                        </a:solidFill>
                      </a:endParaRPr>
                    </a:p>
                    <a:p>
                      <a:pPr algn="ctr">
                        <a:lnSpc>
                          <a:spcPct val="80000"/>
                        </a:lnSpc>
                      </a:pPr>
                      <a:r>
                        <a:rPr lang="en-US" sz="900" dirty="0">
                          <a:solidFill>
                            <a:schemeClr val="bg1"/>
                          </a:solidFill>
                        </a:rPr>
                        <a:t>2.08 (1.45-2.98)</a:t>
                      </a:r>
                    </a:p>
                    <a:p>
                      <a:pPr algn="ctr">
                        <a:lnSpc>
                          <a:spcPct val="80000"/>
                        </a:lnSpc>
                      </a:pPr>
                      <a:r>
                        <a:rPr lang="en-US" sz="900" dirty="0">
                          <a:solidFill>
                            <a:schemeClr val="bg1"/>
                          </a:solidFill>
                        </a:rPr>
                        <a:t>Ref</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nSpc>
                          <a:spcPct val="80000"/>
                        </a:lnSpc>
                      </a:pPr>
                      <a:endParaRPr lang="en-US" sz="9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8884781"/>
                  </a:ext>
                </a:extLst>
              </a:tr>
              <a:tr h="309626">
                <a:tc>
                  <a:txBody>
                    <a:bodyPr/>
                    <a:lstStyle/>
                    <a:p>
                      <a:pPr>
                        <a:lnSpc>
                          <a:spcPct val="80000"/>
                        </a:lnSpc>
                      </a:pPr>
                      <a:r>
                        <a:rPr lang="en-US" sz="900" b="1" dirty="0">
                          <a:solidFill>
                            <a:schemeClr val="bg1"/>
                          </a:solidFill>
                        </a:rPr>
                        <a:t>Lung comorbidities</a:t>
                      </a:r>
                      <a:r>
                        <a:rPr lang="en-US" sz="900" b="1" kern="1200" baseline="30000" dirty="0">
                          <a:solidFill>
                            <a:schemeClr val="bg1"/>
                          </a:solidFill>
                          <a:effectLst/>
                          <a:latin typeface="Calibri" panose="020F0502020204030204" pitchFamily="34" charset="0"/>
                          <a:ea typeface="+mn-ea"/>
                          <a:cs typeface="Calibri" panose="020F0502020204030204" pitchFamily="34" charset="0"/>
                        </a:rPr>
                        <a:t>†</a:t>
                      </a:r>
                      <a:br>
                        <a:rPr lang="en-US" sz="900" dirty="0">
                          <a:solidFill>
                            <a:schemeClr val="bg1"/>
                          </a:solidFill>
                        </a:rPr>
                      </a:br>
                      <a:r>
                        <a:rPr lang="en-US" sz="900" dirty="0">
                          <a:solidFill>
                            <a:schemeClr val="bg1"/>
                          </a:solidFill>
                        </a:rPr>
                        <a:t>Yes</a:t>
                      </a:r>
                    </a:p>
                    <a:p>
                      <a:pPr>
                        <a:lnSpc>
                          <a:spcPct val="80000"/>
                        </a:lnSpc>
                      </a:pPr>
                      <a:r>
                        <a:rPr lang="en-US" sz="900" dirty="0">
                          <a:solidFill>
                            <a:schemeClr val="bg1"/>
                          </a:solidFill>
                        </a:rPr>
                        <a:t>No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80000"/>
                        </a:lnSpc>
                      </a:pPr>
                      <a:endParaRPr lang="en-US" sz="900" dirty="0">
                        <a:solidFill>
                          <a:schemeClr val="bg1"/>
                        </a:solidFill>
                      </a:endParaRPr>
                    </a:p>
                    <a:p>
                      <a:pPr algn="ctr">
                        <a:lnSpc>
                          <a:spcPct val="80000"/>
                        </a:lnSpc>
                      </a:pPr>
                      <a:r>
                        <a:rPr lang="en-US" sz="900" dirty="0">
                          <a:solidFill>
                            <a:schemeClr val="bg1"/>
                          </a:solidFill>
                        </a:rPr>
                        <a:t>81</a:t>
                      </a:r>
                    </a:p>
                    <a:p>
                      <a:pPr algn="ctr">
                        <a:lnSpc>
                          <a:spcPct val="80000"/>
                        </a:lnSpc>
                      </a:pPr>
                      <a:r>
                        <a:rPr lang="en-US" sz="900" dirty="0">
                          <a:solidFill>
                            <a:schemeClr val="bg1"/>
                          </a:solidFill>
                        </a:rPr>
                        <a:t>1069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80000"/>
                        </a:lnSpc>
                      </a:pPr>
                      <a:endParaRPr lang="en-US" sz="900" dirty="0">
                        <a:solidFill>
                          <a:schemeClr val="bg1"/>
                        </a:solidFill>
                      </a:endParaRPr>
                    </a:p>
                    <a:p>
                      <a:pPr algn="ctr">
                        <a:lnSpc>
                          <a:spcPct val="80000"/>
                        </a:lnSpc>
                      </a:pPr>
                      <a:r>
                        <a:rPr lang="en-US" sz="900" dirty="0">
                          <a:solidFill>
                            <a:schemeClr val="bg1"/>
                          </a:solidFill>
                        </a:rPr>
                        <a:t>1.75 (1.03-2.98)</a:t>
                      </a:r>
                    </a:p>
                    <a:p>
                      <a:pPr algn="ctr">
                        <a:lnSpc>
                          <a:spcPct val="80000"/>
                        </a:lnSpc>
                      </a:pPr>
                      <a:r>
                        <a:rPr lang="en-US" sz="900" dirty="0">
                          <a:solidFill>
                            <a:schemeClr val="bg1"/>
                          </a:solidFill>
                        </a:rPr>
                        <a:t>Ref</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nSpc>
                          <a:spcPct val="80000"/>
                        </a:lnSpc>
                      </a:pPr>
                      <a:endParaRPr lang="en-US" sz="9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82125264"/>
                  </a:ext>
                </a:extLst>
              </a:tr>
              <a:tr h="389877">
                <a:tc>
                  <a:txBody>
                    <a:bodyPr/>
                    <a:lstStyle/>
                    <a:p>
                      <a:pPr>
                        <a:lnSpc>
                          <a:spcPct val="80000"/>
                        </a:lnSpc>
                      </a:pPr>
                      <a:r>
                        <a:rPr lang="en-US" sz="900" b="1" dirty="0">
                          <a:solidFill>
                            <a:schemeClr val="bg1"/>
                          </a:solidFill>
                        </a:rPr>
                        <a:t>Baseline renal function</a:t>
                      </a:r>
                      <a:r>
                        <a:rPr lang="en-US" sz="900" b="1" kern="1200" baseline="30000" dirty="0">
                          <a:solidFill>
                            <a:schemeClr val="bg1"/>
                          </a:solidFill>
                          <a:effectLst/>
                          <a:latin typeface="Calibri" panose="020F0502020204030204" pitchFamily="34" charset="0"/>
                          <a:ea typeface="+mn-ea"/>
                          <a:cs typeface="Calibri" panose="020F0502020204030204" pitchFamily="34" charset="0"/>
                        </a:rPr>
                        <a:t>‡§</a:t>
                      </a:r>
                      <a:br>
                        <a:rPr lang="en-US" sz="900" baseline="30000" dirty="0">
                          <a:solidFill>
                            <a:schemeClr val="bg1"/>
                          </a:solidFill>
                        </a:rPr>
                      </a:br>
                      <a:r>
                        <a:rPr lang="en-US" sz="900" baseline="0" dirty="0">
                          <a:solidFill>
                            <a:schemeClr val="bg1"/>
                          </a:solidFill>
                        </a:rPr>
                        <a:t>Normal</a:t>
                      </a:r>
                      <a:br>
                        <a:rPr lang="en-US" sz="900" baseline="0" dirty="0">
                          <a:solidFill>
                            <a:schemeClr val="bg1"/>
                          </a:solidFill>
                        </a:rPr>
                      </a:br>
                      <a:r>
                        <a:rPr lang="en-US" sz="900" baseline="0" dirty="0">
                          <a:solidFill>
                            <a:schemeClr val="bg1"/>
                          </a:solidFill>
                        </a:rPr>
                        <a:t>Mild decrease</a:t>
                      </a:r>
                    </a:p>
                    <a:p>
                      <a:pPr>
                        <a:lnSpc>
                          <a:spcPct val="80000"/>
                        </a:lnSpc>
                      </a:pPr>
                      <a:r>
                        <a:rPr lang="en-US" sz="900" baseline="0" dirty="0">
                          <a:solidFill>
                            <a:schemeClr val="bg1"/>
                          </a:solidFill>
                        </a:rPr>
                        <a:t>Moderate/severe decrease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80000"/>
                        </a:lnSpc>
                      </a:pPr>
                      <a:endParaRPr lang="en-US" sz="900" dirty="0">
                        <a:solidFill>
                          <a:schemeClr val="bg1"/>
                        </a:solidFill>
                      </a:endParaRPr>
                    </a:p>
                    <a:p>
                      <a:pPr algn="ctr">
                        <a:lnSpc>
                          <a:spcPct val="80000"/>
                        </a:lnSpc>
                      </a:pPr>
                      <a:r>
                        <a:rPr lang="en-US" sz="900" dirty="0">
                          <a:solidFill>
                            <a:schemeClr val="bg1"/>
                          </a:solidFill>
                        </a:rPr>
                        <a:t>470</a:t>
                      </a:r>
                    </a:p>
                    <a:p>
                      <a:pPr algn="ctr">
                        <a:lnSpc>
                          <a:spcPct val="80000"/>
                        </a:lnSpc>
                      </a:pPr>
                      <a:r>
                        <a:rPr lang="en-US" sz="900" dirty="0">
                          <a:solidFill>
                            <a:schemeClr val="bg1"/>
                          </a:solidFill>
                        </a:rPr>
                        <a:t>458</a:t>
                      </a:r>
                    </a:p>
                    <a:p>
                      <a:pPr algn="ctr">
                        <a:lnSpc>
                          <a:spcPct val="80000"/>
                        </a:lnSpc>
                      </a:pPr>
                      <a:r>
                        <a:rPr lang="en-US" sz="900" dirty="0">
                          <a:solidFill>
                            <a:schemeClr val="bg1"/>
                          </a:solidFill>
                        </a:rPr>
                        <a:t>196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80000"/>
                        </a:lnSpc>
                      </a:pPr>
                      <a:endParaRPr lang="en-US" sz="900" dirty="0">
                        <a:solidFill>
                          <a:schemeClr val="bg1"/>
                        </a:solidFill>
                      </a:endParaRPr>
                    </a:p>
                    <a:p>
                      <a:pPr algn="ctr">
                        <a:lnSpc>
                          <a:spcPct val="80000"/>
                        </a:lnSpc>
                      </a:pPr>
                      <a:r>
                        <a:rPr lang="en-US" sz="900" dirty="0">
                          <a:solidFill>
                            <a:schemeClr val="bg1"/>
                          </a:solidFill>
                        </a:rPr>
                        <a:t>Ref</a:t>
                      </a:r>
                    </a:p>
                    <a:p>
                      <a:pPr algn="ctr">
                        <a:lnSpc>
                          <a:spcPct val="80000"/>
                        </a:lnSpc>
                      </a:pPr>
                      <a:r>
                        <a:rPr lang="en-US" sz="900" dirty="0">
                          <a:solidFill>
                            <a:schemeClr val="bg1"/>
                          </a:solidFill>
                        </a:rPr>
                        <a:t>1.24 (0.83-1.84)</a:t>
                      </a:r>
                    </a:p>
                    <a:p>
                      <a:pPr algn="ctr">
                        <a:lnSpc>
                          <a:spcPct val="80000"/>
                        </a:lnSpc>
                      </a:pPr>
                      <a:r>
                        <a:rPr lang="en-US" sz="900" dirty="0">
                          <a:solidFill>
                            <a:schemeClr val="bg1"/>
                          </a:solidFill>
                        </a:rPr>
                        <a:t>2.73 (1.65-4.52)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nSpc>
                          <a:spcPct val="80000"/>
                        </a:lnSpc>
                      </a:pPr>
                      <a:endParaRPr lang="en-US" sz="9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44684428"/>
                  </a:ext>
                </a:extLst>
              </a:tr>
              <a:tr h="309626">
                <a:tc>
                  <a:txBody>
                    <a:bodyPr/>
                    <a:lstStyle/>
                    <a:p>
                      <a:pPr>
                        <a:lnSpc>
                          <a:spcPct val="80000"/>
                        </a:lnSpc>
                      </a:pPr>
                      <a:r>
                        <a:rPr lang="en-US" sz="900" b="1" dirty="0">
                          <a:solidFill>
                            <a:schemeClr val="bg1"/>
                          </a:solidFill>
                        </a:rPr>
                        <a:t>Time since disease diagnosis</a:t>
                      </a:r>
                      <a:r>
                        <a:rPr lang="en-US" sz="900" b="1" kern="1200" baseline="30000" dirty="0">
                          <a:solidFill>
                            <a:schemeClr val="bg1"/>
                          </a:solidFill>
                          <a:effectLst/>
                          <a:latin typeface="Calibri" panose="020F0502020204030204" pitchFamily="34" charset="0"/>
                          <a:ea typeface="+mn-ea"/>
                          <a:cs typeface="Calibri" panose="020F0502020204030204" pitchFamily="34" charset="0"/>
                        </a:rPr>
                        <a:t>‡</a:t>
                      </a:r>
                      <a:endParaRPr lang="en-US" sz="900" b="1" baseline="30000" dirty="0">
                        <a:solidFill>
                          <a:schemeClr val="bg1"/>
                        </a:solidFill>
                      </a:endParaRPr>
                    </a:p>
                    <a:p>
                      <a:pPr>
                        <a:lnSpc>
                          <a:spcPct val="80000"/>
                        </a:lnSpc>
                      </a:pPr>
                      <a:r>
                        <a:rPr lang="en-US" sz="900" baseline="0" dirty="0">
                          <a:solidFill>
                            <a:schemeClr val="bg1"/>
                          </a:solidFill>
                        </a:rPr>
                        <a:t>0 to ≤4 yr</a:t>
                      </a:r>
                      <a:br>
                        <a:rPr lang="en-US" sz="900" baseline="0" dirty="0">
                          <a:solidFill>
                            <a:schemeClr val="bg1"/>
                          </a:solidFill>
                        </a:rPr>
                      </a:br>
                      <a:r>
                        <a:rPr lang="en-US" sz="900" baseline="0" dirty="0">
                          <a:solidFill>
                            <a:schemeClr val="bg1"/>
                          </a:solidFill>
                        </a:rPr>
                        <a:t>&gt;4 yr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80000"/>
                        </a:lnSpc>
                      </a:pPr>
                      <a:endParaRPr lang="en-US" sz="900" dirty="0">
                        <a:solidFill>
                          <a:schemeClr val="bg1"/>
                        </a:solidFill>
                      </a:endParaRPr>
                    </a:p>
                    <a:p>
                      <a:pPr algn="ctr">
                        <a:lnSpc>
                          <a:spcPct val="80000"/>
                        </a:lnSpc>
                      </a:pPr>
                      <a:r>
                        <a:rPr lang="en-US" sz="900" dirty="0">
                          <a:solidFill>
                            <a:schemeClr val="bg1"/>
                          </a:solidFill>
                        </a:rPr>
                        <a:t>624</a:t>
                      </a:r>
                    </a:p>
                    <a:p>
                      <a:pPr algn="ctr">
                        <a:lnSpc>
                          <a:spcPct val="80000"/>
                        </a:lnSpc>
                      </a:pPr>
                      <a:r>
                        <a:rPr lang="en-US" sz="900" dirty="0">
                          <a:solidFill>
                            <a:schemeClr val="bg1"/>
                          </a:solidFill>
                        </a:rPr>
                        <a:t>403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80000"/>
                        </a:lnSpc>
                      </a:pPr>
                      <a:endParaRPr lang="en-US" sz="900" dirty="0">
                        <a:solidFill>
                          <a:schemeClr val="bg1"/>
                        </a:solidFill>
                      </a:endParaRPr>
                    </a:p>
                    <a:p>
                      <a:pPr algn="ctr">
                        <a:lnSpc>
                          <a:spcPct val="80000"/>
                        </a:lnSpc>
                      </a:pPr>
                      <a:r>
                        <a:rPr lang="en-US" sz="900" dirty="0">
                          <a:solidFill>
                            <a:schemeClr val="bg1"/>
                          </a:solidFill>
                        </a:rPr>
                        <a:t>Ref</a:t>
                      </a:r>
                    </a:p>
                    <a:p>
                      <a:pPr algn="ctr">
                        <a:lnSpc>
                          <a:spcPct val="80000"/>
                        </a:lnSpc>
                      </a:pPr>
                      <a:r>
                        <a:rPr lang="en-US" sz="900" dirty="0">
                          <a:solidFill>
                            <a:schemeClr val="bg1"/>
                          </a:solidFill>
                        </a:rPr>
                        <a:t>1.82 (1.20-2.75)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nSpc>
                          <a:spcPct val="80000"/>
                        </a:lnSpc>
                      </a:pPr>
                      <a:endParaRPr lang="en-US" sz="9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8456800"/>
                  </a:ext>
                </a:extLst>
              </a:tr>
              <a:tr h="437909">
                <a:tc>
                  <a:txBody>
                    <a:bodyPr/>
                    <a:lstStyle/>
                    <a:p>
                      <a:pPr>
                        <a:lnSpc>
                          <a:spcPct val="80000"/>
                        </a:lnSpc>
                      </a:pPr>
                      <a:r>
                        <a:rPr lang="en-US" sz="900" b="1" dirty="0">
                          <a:solidFill>
                            <a:schemeClr val="bg1"/>
                          </a:solidFill>
                        </a:rPr>
                        <a:t>Dose</a:t>
                      </a:r>
                      <a:br>
                        <a:rPr lang="en-US" sz="900" dirty="0">
                          <a:solidFill>
                            <a:schemeClr val="bg1"/>
                          </a:solidFill>
                        </a:rPr>
                      </a:br>
                      <a:r>
                        <a:rPr lang="en-US" sz="900" dirty="0">
                          <a:solidFill>
                            <a:schemeClr val="bg1"/>
                          </a:solidFill>
                        </a:rPr>
                        <a:t>5.4 mg/kg Q3W</a:t>
                      </a:r>
                      <a:br>
                        <a:rPr lang="en-US" sz="900" dirty="0">
                          <a:solidFill>
                            <a:schemeClr val="bg1"/>
                          </a:solidFill>
                        </a:rPr>
                      </a:br>
                      <a:r>
                        <a:rPr lang="en-US" sz="900" dirty="0">
                          <a:solidFill>
                            <a:schemeClr val="bg1"/>
                          </a:solidFill>
                        </a:rPr>
                        <a:t>6.4 mg/kg Q3W</a:t>
                      </a:r>
                    </a:p>
                    <a:p>
                      <a:pPr>
                        <a:lnSpc>
                          <a:spcPct val="80000"/>
                        </a:lnSpc>
                      </a:pPr>
                      <a:r>
                        <a:rPr lang="en-US" sz="900" dirty="0">
                          <a:solidFill>
                            <a:schemeClr val="bg1"/>
                          </a:solidFill>
                        </a:rPr>
                        <a:t>&gt;6.4 mg/kg Q3W</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80000"/>
                        </a:lnSpc>
                      </a:pPr>
                      <a:endParaRPr lang="en-US" sz="900" dirty="0">
                        <a:solidFill>
                          <a:schemeClr val="bg1"/>
                        </a:solidFill>
                      </a:endParaRPr>
                    </a:p>
                    <a:p>
                      <a:pPr algn="ctr">
                        <a:lnSpc>
                          <a:spcPct val="80000"/>
                        </a:lnSpc>
                      </a:pPr>
                      <a:r>
                        <a:rPr lang="en-US" sz="900" dirty="0">
                          <a:solidFill>
                            <a:schemeClr val="bg1"/>
                          </a:solidFill>
                        </a:rPr>
                        <a:t>315</a:t>
                      </a:r>
                    </a:p>
                    <a:p>
                      <a:pPr algn="ctr">
                        <a:lnSpc>
                          <a:spcPct val="80000"/>
                        </a:lnSpc>
                      </a:pPr>
                      <a:r>
                        <a:rPr lang="en-US" sz="900" dirty="0">
                          <a:solidFill>
                            <a:schemeClr val="bg1"/>
                          </a:solidFill>
                        </a:rPr>
                        <a:t>808</a:t>
                      </a:r>
                    </a:p>
                    <a:p>
                      <a:pPr algn="ctr">
                        <a:lnSpc>
                          <a:spcPct val="80000"/>
                        </a:lnSpc>
                      </a:pPr>
                      <a:r>
                        <a:rPr lang="en-US" sz="900" dirty="0">
                          <a:solidFill>
                            <a:schemeClr val="bg1"/>
                          </a:solidFill>
                        </a:rPr>
                        <a:t>27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80000"/>
                        </a:lnSpc>
                      </a:pPr>
                      <a:endParaRPr lang="en-US" sz="900" dirty="0">
                        <a:solidFill>
                          <a:schemeClr val="bg1"/>
                        </a:solidFill>
                      </a:endParaRPr>
                    </a:p>
                    <a:p>
                      <a:pPr algn="ctr">
                        <a:lnSpc>
                          <a:spcPct val="80000"/>
                        </a:lnSpc>
                      </a:pPr>
                      <a:r>
                        <a:rPr lang="en-US" sz="900" dirty="0">
                          <a:solidFill>
                            <a:schemeClr val="bg1"/>
                          </a:solidFill>
                        </a:rPr>
                        <a:t>Ref</a:t>
                      </a:r>
                    </a:p>
                    <a:p>
                      <a:pPr algn="ctr">
                        <a:lnSpc>
                          <a:spcPct val="80000"/>
                        </a:lnSpc>
                      </a:pPr>
                      <a:r>
                        <a:rPr lang="en-US" sz="900" dirty="0">
                          <a:solidFill>
                            <a:schemeClr val="bg1"/>
                          </a:solidFill>
                        </a:rPr>
                        <a:t>1.30 (0.85-1.99)</a:t>
                      </a:r>
                    </a:p>
                    <a:p>
                      <a:pPr algn="ctr">
                        <a:lnSpc>
                          <a:spcPct val="80000"/>
                        </a:lnSpc>
                      </a:pPr>
                      <a:r>
                        <a:rPr lang="en-US" sz="900" dirty="0">
                          <a:solidFill>
                            <a:schemeClr val="bg1"/>
                          </a:solidFill>
                        </a:rPr>
                        <a:t>2.92 (1.32-6.42)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nSpc>
                          <a:spcPct val="80000"/>
                        </a:lnSpc>
                      </a:pPr>
                      <a:endParaRPr lang="en-US" sz="9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75845454"/>
                  </a:ext>
                </a:extLst>
              </a:tr>
              <a:tr h="309626">
                <a:tc>
                  <a:txBody>
                    <a:bodyPr/>
                    <a:lstStyle/>
                    <a:p>
                      <a:pPr>
                        <a:lnSpc>
                          <a:spcPct val="80000"/>
                        </a:lnSpc>
                      </a:pPr>
                      <a:r>
                        <a:rPr lang="en-US" sz="900" b="1" dirty="0">
                          <a:solidFill>
                            <a:schemeClr val="bg1"/>
                          </a:solidFill>
                        </a:rPr>
                        <a:t>Baseline SpO</a:t>
                      </a:r>
                      <a:r>
                        <a:rPr lang="en-US" sz="900" b="1" baseline="-25000" dirty="0">
                          <a:solidFill>
                            <a:schemeClr val="bg1"/>
                          </a:solidFill>
                        </a:rPr>
                        <a:t>2</a:t>
                      </a:r>
                      <a:r>
                        <a:rPr lang="en-US" sz="900" b="1" kern="1200" baseline="30000" dirty="0">
                          <a:solidFill>
                            <a:schemeClr val="bg1"/>
                          </a:solidFill>
                          <a:effectLst/>
                          <a:latin typeface="Calibri" panose="020F0502020204030204" pitchFamily="34" charset="0"/>
                          <a:ea typeface="+mn-ea"/>
                          <a:cs typeface="Calibri" panose="020F0502020204030204" pitchFamily="34" charset="0"/>
                        </a:rPr>
                        <a:t>‡</a:t>
                      </a:r>
                      <a:endParaRPr lang="en-US" sz="900" b="1" baseline="30000" dirty="0">
                        <a:solidFill>
                          <a:schemeClr val="bg1"/>
                        </a:solidFill>
                      </a:endParaRPr>
                    </a:p>
                    <a:p>
                      <a:pPr>
                        <a:lnSpc>
                          <a:spcPct val="80000"/>
                        </a:lnSpc>
                      </a:pPr>
                      <a:r>
                        <a:rPr lang="en-US" sz="900" baseline="0" dirty="0">
                          <a:solidFill>
                            <a:schemeClr val="bg1"/>
                          </a:solidFill>
                        </a:rPr>
                        <a:t>≥95%</a:t>
                      </a:r>
                    </a:p>
                    <a:p>
                      <a:pPr>
                        <a:lnSpc>
                          <a:spcPct val="80000"/>
                        </a:lnSpc>
                      </a:pPr>
                      <a:r>
                        <a:rPr lang="en-US" sz="900" baseline="0" dirty="0">
                          <a:solidFill>
                            <a:schemeClr val="bg1"/>
                          </a:solidFill>
                        </a:rPr>
                        <a:t>&lt;95%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80000"/>
                        </a:lnSpc>
                      </a:pPr>
                      <a:endParaRPr lang="en-US" sz="900" dirty="0">
                        <a:solidFill>
                          <a:schemeClr val="bg1"/>
                        </a:solidFill>
                      </a:endParaRPr>
                    </a:p>
                    <a:p>
                      <a:pPr algn="ctr">
                        <a:lnSpc>
                          <a:spcPct val="80000"/>
                        </a:lnSpc>
                      </a:pPr>
                      <a:r>
                        <a:rPr lang="en-US" sz="900" dirty="0">
                          <a:solidFill>
                            <a:schemeClr val="bg1"/>
                          </a:solidFill>
                        </a:rPr>
                        <a:t>1080</a:t>
                      </a:r>
                    </a:p>
                    <a:p>
                      <a:pPr algn="ctr">
                        <a:lnSpc>
                          <a:spcPct val="80000"/>
                        </a:lnSpc>
                      </a:pPr>
                      <a:r>
                        <a:rPr lang="en-US" sz="900" dirty="0">
                          <a:solidFill>
                            <a:schemeClr val="bg1"/>
                          </a:solidFill>
                        </a:rPr>
                        <a:t>57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80000"/>
                        </a:lnSpc>
                      </a:pPr>
                      <a:endParaRPr lang="en-US" sz="900" dirty="0">
                        <a:solidFill>
                          <a:schemeClr val="bg1"/>
                        </a:solidFill>
                      </a:endParaRPr>
                    </a:p>
                    <a:p>
                      <a:pPr algn="ctr">
                        <a:lnSpc>
                          <a:spcPct val="80000"/>
                        </a:lnSpc>
                      </a:pPr>
                      <a:r>
                        <a:rPr lang="en-US" sz="900" dirty="0">
                          <a:solidFill>
                            <a:schemeClr val="bg1"/>
                          </a:solidFill>
                        </a:rPr>
                        <a:t>Ref</a:t>
                      </a:r>
                    </a:p>
                    <a:p>
                      <a:pPr algn="ctr">
                        <a:lnSpc>
                          <a:spcPct val="80000"/>
                        </a:lnSpc>
                      </a:pPr>
                      <a:r>
                        <a:rPr lang="en-US" sz="900" dirty="0">
                          <a:solidFill>
                            <a:schemeClr val="bg1"/>
                          </a:solidFill>
                        </a:rPr>
                        <a:t>2.14 (1.11-4.13)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nSpc>
                          <a:spcPct val="80000"/>
                        </a:lnSpc>
                      </a:pPr>
                      <a:endParaRPr lang="en-US" sz="9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53717497"/>
                  </a:ext>
                </a:extLst>
              </a:tr>
            </a:tbl>
          </a:graphicData>
        </a:graphic>
      </p:graphicFrame>
      <p:grpSp>
        <p:nvGrpSpPr>
          <p:cNvPr id="9580" name="Group 9579">
            <a:extLst>
              <a:ext uri="{FF2B5EF4-FFF2-40B4-BE49-F238E27FC236}">
                <a16:creationId xmlns:a16="http://schemas.microsoft.com/office/drawing/2014/main" id="{45BC1199-1C8D-5070-92E1-985B9B444E6A}"/>
              </a:ext>
            </a:extLst>
          </p:cNvPr>
          <p:cNvGrpSpPr/>
          <p:nvPr/>
        </p:nvGrpSpPr>
        <p:grpSpPr>
          <a:xfrm>
            <a:off x="9692086" y="5383808"/>
            <a:ext cx="2149953" cy="53527"/>
            <a:chOff x="9591727" y="5383808"/>
            <a:chExt cx="2149953" cy="209643"/>
          </a:xfrm>
        </p:grpSpPr>
        <p:cxnSp>
          <p:nvCxnSpPr>
            <p:cNvPr id="9566" name="Straight Connector 9565">
              <a:extLst>
                <a:ext uri="{FF2B5EF4-FFF2-40B4-BE49-F238E27FC236}">
                  <a16:creationId xmlns:a16="http://schemas.microsoft.com/office/drawing/2014/main" id="{F185EA6F-6B9C-AA0E-B6B6-09BBC502F999}"/>
                </a:ext>
              </a:extLst>
            </p:cNvPr>
            <p:cNvCxnSpPr/>
            <p:nvPr/>
          </p:nvCxnSpPr>
          <p:spPr bwMode="auto">
            <a:xfrm>
              <a:off x="11741680" y="5383808"/>
              <a:ext cx="0" cy="209643"/>
            </a:xfrm>
            <a:prstGeom prst="line">
              <a:avLst/>
            </a:prstGeom>
            <a:noFill/>
            <a:ln w="28575" cap="flat" cmpd="sng" algn="ctr">
              <a:solidFill>
                <a:schemeClr val="bg1"/>
              </a:solidFill>
              <a:prstDash val="solid"/>
              <a:round/>
              <a:headEnd type="none" w="med" len="med"/>
              <a:tailEnd type="none" w="med" len="med"/>
            </a:ln>
            <a:effectLst/>
          </p:spPr>
        </p:cxnSp>
        <p:cxnSp>
          <p:nvCxnSpPr>
            <p:cNvPr id="9570" name="Straight Connector 9569">
              <a:extLst>
                <a:ext uri="{FF2B5EF4-FFF2-40B4-BE49-F238E27FC236}">
                  <a16:creationId xmlns:a16="http://schemas.microsoft.com/office/drawing/2014/main" id="{7163D657-D90B-6D58-8AFD-FB503958760C}"/>
                </a:ext>
              </a:extLst>
            </p:cNvPr>
            <p:cNvCxnSpPr/>
            <p:nvPr/>
          </p:nvCxnSpPr>
          <p:spPr bwMode="auto">
            <a:xfrm>
              <a:off x="11532039" y="5383808"/>
              <a:ext cx="0" cy="209643"/>
            </a:xfrm>
            <a:prstGeom prst="line">
              <a:avLst/>
            </a:prstGeom>
            <a:noFill/>
            <a:ln w="28575" cap="flat" cmpd="sng" algn="ctr">
              <a:solidFill>
                <a:schemeClr val="bg1"/>
              </a:solidFill>
              <a:prstDash val="solid"/>
              <a:round/>
              <a:headEnd type="none" w="med" len="med"/>
              <a:tailEnd type="none" w="med" len="med"/>
            </a:ln>
            <a:effectLst/>
          </p:spPr>
        </p:cxnSp>
        <p:cxnSp>
          <p:nvCxnSpPr>
            <p:cNvPr id="9571" name="Straight Connector 9570">
              <a:extLst>
                <a:ext uri="{FF2B5EF4-FFF2-40B4-BE49-F238E27FC236}">
                  <a16:creationId xmlns:a16="http://schemas.microsoft.com/office/drawing/2014/main" id="{753CAEFB-F81A-59D6-DA87-A8DD50B2D1A5}"/>
                </a:ext>
              </a:extLst>
            </p:cNvPr>
            <p:cNvCxnSpPr/>
            <p:nvPr/>
          </p:nvCxnSpPr>
          <p:spPr bwMode="auto">
            <a:xfrm>
              <a:off x="11317936" y="5383808"/>
              <a:ext cx="0" cy="209643"/>
            </a:xfrm>
            <a:prstGeom prst="line">
              <a:avLst/>
            </a:prstGeom>
            <a:noFill/>
            <a:ln w="28575" cap="flat" cmpd="sng" algn="ctr">
              <a:solidFill>
                <a:schemeClr val="bg1"/>
              </a:solidFill>
              <a:prstDash val="solid"/>
              <a:round/>
              <a:headEnd type="none" w="med" len="med"/>
              <a:tailEnd type="none" w="med" len="med"/>
            </a:ln>
            <a:effectLst/>
          </p:spPr>
        </p:cxnSp>
        <p:cxnSp>
          <p:nvCxnSpPr>
            <p:cNvPr id="9572" name="Straight Connector 9571">
              <a:extLst>
                <a:ext uri="{FF2B5EF4-FFF2-40B4-BE49-F238E27FC236}">
                  <a16:creationId xmlns:a16="http://schemas.microsoft.com/office/drawing/2014/main" id="{FEF805AB-045F-ABC0-58BC-FE07BD3A7FF9}"/>
                </a:ext>
              </a:extLst>
            </p:cNvPr>
            <p:cNvCxnSpPr/>
            <p:nvPr/>
          </p:nvCxnSpPr>
          <p:spPr bwMode="auto">
            <a:xfrm>
              <a:off x="11112753" y="5383808"/>
              <a:ext cx="0" cy="209643"/>
            </a:xfrm>
            <a:prstGeom prst="line">
              <a:avLst/>
            </a:prstGeom>
            <a:noFill/>
            <a:ln w="28575" cap="flat" cmpd="sng" algn="ctr">
              <a:solidFill>
                <a:schemeClr val="bg1"/>
              </a:solidFill>
              <a:prstDash val="solid"/>
              <a:round/>
              <a:headEnd type="none" w="med" len="med"/>
              <a:tailEnd type="none" w="med" len="med"/>
            </a:ln>
            <a:effectLst/>
          </p:spPr>
        </p:cxnSp>
        <p:cxnSp>
          <p:nvCxnSpPr>
            <p:cNvPr id="9573" name="Straight Connector 9572">
              <a:extLst>
                <a:ext uri="{FF2B5EF4-FFF2-40B4-BE49-F238E27FC236}">
                  <a16:creationId xmlns:a16="http://schemas.microsoft.com/office/drawing/2014/main" id="{FB0C8F6E-32F5-6600-D356-A4751AC85846}"/>
                </a:ext>
              </a:extLst>
            </p:cNvPr>
            <p:cNvCxnSpPr/>
            <p:nvPr/>
          </p:nvCxnSpPr>
          <p:spPr bwMode="auto">
            <a:xfrm>
              <a:off x="10907571" y="5383808"/>
              <a:ext cx="0" cy="209643"/>
            </a:xfrm>
            <a:prstGeom prst="line">
              <a:avLst/>
            </a:prstGeom>
            <a:noFill/>
            <a:ln w="28575" cap="flat" cmpd="sng" algn="ctr">
              <a:solidFill>
                <a:schemeClr val="bg1"/>
              </a:solidFill>
              <a:prstDash val="solid"/>
              <a:round/>
              <a:headEnd type="none" w="med" len="med"/>
              <a:tailEnd type="none" w="med" len="med"/>
            </a:ln>
            <a:effectLst/>
          </p:spPr>
        </p:cxnSp>
        <p:cxnSp>
          <p:nvCxnSpPr>
            <p:cNvPr id="9574" name="Straight Connector 9573">
              <a:extLst>
                <a:ext uri="{FF2B5EF4-FFF2-40B4-BE49-F238E27FC236}">
                  <a16:creationId xmlns:a16="http://schemas.microsoft.com/office/drawing/2014/main" id="{7FD76AC7-02B9-9BF8-CCB8-2C3227F93543}"/>
                </a:ext>
              </a:extLst>
            </p:cNvPr>
            <p:cNvCxnSpPr/>
            <p:nvPr/>
          </p:nvCxnSpPr>
          <p:spPr bwMode="auto">
            <a:xfrm>
              <a:off x="10702388" y="5383808"/>
              <a:ext cx="0" cy="209643"/>
            </a:xfrm>
            <a:prstGeom prst="line">
              <a:avLst/>
            </a:prstGeom>
            <a:noFill/>
            <a:ln w="28575" cap="flat" cmpd="sng" algn="ctr">
              <a:solidFill>
                <a:schemeClr val="bg1"/>
              </a:solidFill>
              <a:prstDash val="solid"/>
              <a:round/>
              <a:headEnd type="none" w="med" len="med"/>
              <a:tailEnd type="none" w="med" len="med"/>
            </a:ln>
            <a:effectLst/>
          </p:spPr>
        </p:cxnSp>
        <p:cxnSp>
          <p:nvCxnSpPr>
            <p:cNvPr id="9575" name="Straight Connector 9574">
              <a:extLst>
                <a:ext uri="{FF2B5EF4-FFF2-40B4-BE49-F238E27FC236}">
                  <a16:creationId xmlns:a16="http://schemas.microsoft.com/office/drawing/2014/main" id="{6468AEEF-5935-FC66-7A97-99904699656F}"/>
                </a:ext>
              </a:extLst>
            </p:cNvPr>
            <p:cNvCxnSpPr/>
            <p:nvPr/>
          </p:nvCxnSpPr>
          <p:spPr bwMode="auto">
            <a:xfrm>
              <a:off x="10488285" y="5383808"/>
              <a:ext cx="0" cy="209643"/>
            </a:xfrm>
            <a:prstGeom prst="line">
              <a:avLst/>
            </a:prstGeom>
            <a:noFill/>
            <a:ln w="28575" cap="flat" cmpd="sng" algn="ctr">
              <a:solidFill>
                <a:schemeClr val="bg1"/>
              </a:solidFill>
              <a:prstDash val="solid"/>
              <a:round/>
              <a:headEnd type="none" w="med" len="med"/>
              <a:tailEnd type="none" w="med" len="med"/>
            </a:ln>
            <a:effectLst/>
          </p:spPr>
        </p:cxnSp>
        <p:cxnSp>
          <p:nvCxnSpPr>
            <p:cNvPr id="9576" name="Straight Connector 9575">
              <a:extLst>
                <a:ext uri="{FF2B5EF4-FFF2-40B4-BE49-F238E27FC236}">
                  <a16:creationId xmlns:a16="http://schemas.microsoft.com/office/drawing/2014/main" id="{FA502C7F-9AA9-9EB1-79D1-5A9065E5B02B}"/>
                </a:ext>
              </a:extLst>
            </p:cNvPr>
            <p:cNvCxnSpPr/>
            <p:nvPr/>
          </p:nvCxnSpPr>
          <p:spPr bwMode="auto">
            <a:xfrm>
              <a:off x="10274181" y="5383808"/>
              <a:ext cx="0" cy="209643"/>
            </a:xfrm>
            <a:prstGeom prst="line">
              <a:avLst/>
            </a:prstGeom>
            <a:noFill/>
            <a:ln w="28575" cap="flat" cmpd="sng" algn="ctr">
              <a:solidFill>
                <a:schemeClr val="bg1"/>
              </a:solidFill>
              <a:prstDash val="solid"/>
              <a:round/>
              <a:headEnd type="none" w="med" len="med"/>
              <a:tailEnd type="none" w="med" len="med"/>
            </a:ln>
            <a:effectLst/>
          </p:spPr>
        </p:cxnSp>
        <p:cxnSp>
          <p:nvCxnSpPr>
            <p:cNvPr id="9577" name="Straight Connector 9576">
              <a:extLst>
                <a:ext uri="{FF2B5EF4-FFF2-40B4-BE49-F238E27FC236}">
                  <a16:creationId xmlns:a16="http://schemas.microsoft.com/office/drawing/2014/main" id="{7F96348B-D62D-3559-44D0-4CF2971ECA5F}"/>
                </a:ext>
              </a:extLst>
            </p:cNvPr>
            <p:cNvCxnSpPr/>
            <p:nvPr/>
          </p:nvCxnSpPr>
          <p:spPr bwMode="auto">
            <a:xfrm>
              <a:off x="10068999" y="5383808"/>
              <a:ext cx="0" cy="209643"/>
            </a:xfrm>
            <a:prstGeom prst="line">
              <a:avLst/>
            </a:prstGeom>
            <a:noFill/>
            <a:ln w="28575" cap="flat" cmpd="sng" algn="ctr">
              <a:solidFill>
                <a:schemeClr val="bg1"/>
              </a:solidFill>
              <a:prstDash val="solid"/>
              <a:round/>
              <a:headEnd type="none" w="med" len="med"/>
              <a:tailEnd type="none" w="med" len="med"/>
            </a:ln>
            <a:effectLst/>
          </p:spPr>
        </p:cxnSp>
        <p:cxnSp>
          <p:nvCxnSpPr>
            <p:cNvPr id="9578" name="Straight Connector 9577">
              <a:extLst>
                <a:ext uri="{FF2B5EF4-FFF2-40B4-BE49-F238E27FC236}">
                  <a16:creationId xmlns:a16="http://schemas.microsoft.com/office/drawing/2014/main" id="{9E6C4841-2008-4338-CF26-F0C9AB37ABF7}"/>
                </a:ext>
              </a:extLst>
            </p:cNvPr>
            <p:cNvCxnSpPr/>
            <p:nvPr/>
          </p:nvCxnSpPr>
          <p:spPr bwMode="auto">
            <a:xfrm>
              <a:off x="9792450" y="5383808"/>
              <a:ext cx="0" cy="209643"/>
            </a:xfrm>
            <a:prstGeom prst="line">
              <a:avLst/>
            </a:prstGeom>
            <a:noFill/>
            <a:ln w="28575" cap="flat" cmpd="sng" algn="ctr">
              <a:solidFill>
                <a:schemeClr val="bg1"/>
              </a:solidFill>
              <a:prstDash val="solid"/>
              <a:round/>
              <a:headEnd type="none" w="med" len="med"/>
              <a:tailEnd type="none" w="med" len="med"/>
            </a:ln>
            <a:effectLst/>
          </p:spPr>
        </p:cxnSp>
        <p:cxnSp>
          <p:nvCxnSpPr>
            <p:cNvPr id="9579" name="Straight Connector 9578">
              <a:extLst>
                <a:ext uri="{FF2B5EF4-FFF2-40B4-BE49-F238E27FC236}">
                  <a16:creationId xmlns:a16="http://schemas.microsoft.com/office/drawing/2014/main" id="{95C7946F-4348-368D-3356-954F71F3593F}"/>
                </a:ext>
              </a:extLst>
            </p:cNvPr>
            <p:cNvCxnSpPr/>
            <p:nvPr/>
          </p:nvCxnSpPr>
          <p:spPr bwMode="auto">
            <a:xfrm>
              <a:off x="9591727" y="5383808"/>
              <a:ext cx="0" cy="209643"/>
            </a:xfrm>
            <a:prstGeom prst="line">
              <a:avLst/>
            </a:prstGeom>
            <a:noFill/>
            <a:ln w="28575" cap="flat" cmpd="sng" algn="ctr">
              <a:solidFill>
                <a:schemeClr val="bg1"/>
              </a:solidFill>
              <a:prstDash val="solid"/>
              <a:round/>
              <a:headEnd type="none" w="med" len="med"/>
              <a:tailEnd type="none" w="med" len="med"/>
            </a:ln>
            <a:effectLst/>
          </p:spPr>
        </p:cxnSp>
      </p:grpSp>
      <p:sp>
        <p:nvSpPr>
          <p:cNvPr id="9581" name="TextBox 9580">
            <a:extLst>
              <a:ext uri="{FF2B5EF4-FFF2-40B4-BE49-F238E27FC236}">
                <a16:creationId xmlns:a16="http://schemas.microsoft.com/office/drawing/2014/main" id="{76224EB4-A15D-6DD7-5043-E45FE70E22B5}"/>
              </a:ext>
            </a:extLst>
          </p:cNvPr>
          <p:cNvSpPr txBox="1"/>
          <p:nvPr/>
        </p:nvSpPr>
        <p:spPr bwMode="auto">
          <a:xfrm>
            <a:off x="10206599" y="5382262"/>
            <a:ext cx="35360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a:t>
            </a:r>
          </a:p>
        </p:txBody>
      </p:sp>
      <p:sp>
        <p:nvSpPr>
          <p:cNvPr id="9582" name="TextBox 9581">
            <a:extLst>
              <a:ext uri="{FF2B5EF4-FFF2-40B4-BE49-F238E27FC236}">
                <a16:creationId xmlns:a16="http://schemas.microsoft.com/office/drawing/2014/main" id="{36C7D4AF-50DB-D3D5-04A4-BC59EB30917F}"/>
              </a:ext>
            </a:extLst>
          </p:cNvPr>
          <p:cNvSpPr txBox="1"/>
          <p:nvPr/>
        </p:nvSpPr>
        <p:spPr bwMode="auto">
          <a:xfrm>
            <a:off x="9956811" y="5382262"/>
            <a:ext cx="4338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0.25</a:t>
            </a:r>
          </a:p>
        </p:txBody>
      </p:sp>
      <p:sp>
        <p:nvSpPr>
          <p:cNvPr id="9583" name="TextBox 9582">
            <a:extLst>
              <a:ext uri="{FF2B5EF4-FFF2-40B4-BE49-F238E27FC236}">
                <a16:creationId xmlns:a16="http://schemas.microsoft.com/office/drawing/2014/main" id="{029D1AD9-3DFB-7043-CB69-6D2F2E55F6EC}"/>
              </a:ext>
            </a:extLst>
          </p:cNvPr>
          <p:cNvSpPr txBox="1"/>
          <p:nvPr/>
        </p:nvSpPr>
        <p:spPr bwMode="auto">
          <a:xfrm>
            <a:off x="9715945" y="5382262"/>
            <a:ext cx="4338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a:t>
            </a:r>
          </a:p>
        </p:txBody>
      </p:sp>
      <p:sp>
        <p:nvSpPr>
          <p:cNvPr id="9584" name="TextBox 9583">
            <a:extLst>
              <a:ext uri="{FF2B5EF4-FFF2-40B4-BE49-F238E27FC236}">
                <a16:creationId xmlns:a16="http://schemas.microsoft.com/office/drawing/2014/main" id="{1F20F13E-0BE6-018B-AC67-1340EF44AC56}"/>
              </a:ext>
            </a:extLst>
          </p:cNvPr>
          <p:cNvSpPr txBox="1"/>
          <p:nvPr/>
        </p:nvSpPr>
        <p:spPr bwMode="auto">
          <a:xfrm>
            <a:off x="9479539" y="5382262"/>
            <a:ext cx="4338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0.05</a:t>
            </a:r>
          </a:p>
        </p:txBody>
      </p:sp>
      <p:sp>
        <p:nvSpPr>
          <p:cNvPr id="9585" name="TextBox 9584">
            <a:extLst>
              <a:ext uri="{FF2B5EF4-FFF2-40B4-BE49-F238E27FC236}">
                <a16:creationId xmlns:a16="http://schemas.microsoft.com/office/drawing/2014/main" id="{07A47155-6A60-B070-C3F2-A48DFEEFEA73}"/>
              </a:ext>
            </a:extLst>
          </p:cNvPr>
          <p:cNvSpPr txBox="1"/>
          <p:nvPr/>
        </p:nvSpPr>
        <p:spPr bwMode="auto">
          <a:xfrm>
            <a:off x="10456386" y="5382262"/>
            <a:ext cx="25101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9586" name="TextBox 9585">
            <a:extLst>
              <a:ext uri="{FF2B5EF4-FFF2-40B4-BE49-F238E27FC236}">
                <a16:creationId xmlns:a16="http://schemas.microsoft.com/office/drawing/2014/main" id="{F75E6C9B-8177-6C9A-E5FE-9A9301B3CD44}"/>
              </a:ext>
            </a:extLst>
          </p:cNvPr>
          <p:cNvSpPr txBox="1"/>
          <p:nvPr/>
        </p:nvSpPr>
        <p:spPr bwMode="auto">
          <a:xfrm>
            <a:off x="10692792" y="5382262"/>
            <a:ext cx="25101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9587" name="TextBox 9586">
            <a:extLst>
              <a:ext uri="{FF2B5EF4-FFF2-40B4-BE49-F238E27FC236}">
                <a16:creationId xmlns:a16="http://schemas.microsoft.com/office/drawing/2014/main" id="{A7CE57E8-8859-4A59-F8BF-99C1D9E3F1C6}"/>
              </a:ext>
            </a:extLst>
          </p:cNvPr>
          <p:cNvSpPr txBox="1"/>
          <p:nvPr/>
        </p:nvSpPr>
        <p:spPr bwMode="auto">
          <a:xfrm>
            <a:off x="10880133" y="5382262"/>
            <a:ext cx="25101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9588" name="TextBox 9587">
            <a:extLst>
              <a:ext uri="{FF2B5EF4-FFF2-40B4-BE49-F238E27FC236}">
                <a16:creationId xmlns:a16="http://schemas.microsoft.com/office/drawing/2014/main" id="{5562A5FD-EB4F-67E0-C771-EEF1382525C3}"/>
              </a:ext>
            </a:extLst>
          </p:cNvPr>
          <p:cNvSpPr txBox="1"/>
          <p:nvPr/>
        </p:nvSpPr>
        <p:spPr bwMode="auto">
          <a:xfrm>
            <a:off x="11080855" y="5382262"/>
            <a:ext cx="25101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9589" name="TextBox 9588">
            <a:extLst>
              <a:ext uri="{FF2B5EF4-FFF2-40B4-BE49-F238E27FC236}">
                <a16:creationId xmlns:a16="http://schemas.microsoft.com/office/drawing/2014/main" id="{F94AAC2F-EDEA-AB77-59E0-EB90DBD52F1F}"/>
              </a:ext>
            </a:extLst>
          </p:cNvPr>
          <p:cNvSpPr txBox="1"/>
          <p:nvPr/>
        </p:nvSpPr>
        <p:spPr bwMode="auto">
          <a:xfrm>
            <a:off x="11263736" y="5382262"/>
            <a:ext cx="32944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9590" name="TextBox 9589">
            <a:extLst>
              <a:ext uri="{FF2B5EF4-FFF2-40B4-BE49-F238E27FC236}">
                <a16:creationId xmlns:a16="http://schemas.microsoft.com/office/drawing/2014/main" id="{7A5E019B-2767-A5D2-4DE6-7B9F846ED884}"/>
              </a:ext>
            </a:extLst>
          </p:cNvPr>
          <p:cNvSpPr txBox="1"/>
          <p:nvPr/>
        </p:nvSpPr>
        <p:spPr bwMode="auto">
          <a:xfrm>
            <a:off x="11477841" y="5382262"/>
            <a:ext cx="32944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9591" name="TextBox 9590">
            <a:extLst>
              <a:ext uri="{FF2B5EF4-FFF2-40B4-BE49-F238E27FC236}">
                <a16:creationId xmlns:a16="http://schemas.microsoft.com/office/drawing/2014/main" id="{B3447A08-1B83-F260-C4E5-0D43A02AD48F}"/>
              </a:ext>
            </a:extLst>
          </p:cNvPr>
          <p:cNvSpPr txBox="1"/>
          <p:nvPr/>
        </p:nvSpPr>
        <p:spPr bwMode="auto">
          <a:xfrm>
            <a:off x="11690697" y="5382262"/>
            <a:ext cx="32944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64</a:t>
            </a:r>
          </a:p>
        </p:txBody>
      </p:sp>
      <p:cxnSp>
        <p:nvCxnSpPr>
          <p:cNvPr id="9593" name="Straight Connector 9592">
            <a:extLst>
              <a:ext uri="{FF2B5EF4-FFF2-40B4-BE49-F238E27FC236}">
                <a16:creationId xmlns:a16="http://schemas.microsoft.com/office/drawing/2014/main" id="{ADB8B8EF-40FC-5F52-2913-BE207BAABFE8}"/>
              </a:ext>
            </a:extLst>
          </p:cNvPr>
          <p:cNvCxnSpPr/>
          <p:nvPr/>
        </p:nvCxnSpPr>
        <p:spPr bwMode="auto">
          <a:xfrm>
            <a:off x="10582505" y="2199020"/>
            <a:ext cx="0" cy="3162486"/>
          </a:xfrm>
          <a:prstGeom prst="line">
            <a:avLst/>
          </a:prstGeom>
          <a:noFill/>
          <a:ln w="28575" cap="flat" cmpd="sng" algn="ctr">
            <a:solidFill>
              <a:schemeClr val="accent3"/>
            </a:solidFill>
            <a:prstDash val="dash"/>
            <a:round/>
            <a:headEnd type="none" w="med" len="med"/>
            <a:tailEnd type="none" w="med" len="med"/>
          </a:ln>
          <a:effectLst/>
        </p:spPr>
      </p:cxnSp>
      <p:sp>
        <p:nvSpPr>
          <p:cNvPr id="9595" name="Oval 9594">
            <a:extLst>
              <a:ext uri="{FF2B5EF4-FFF2-40B4-BE49-F238E27FC236}">
                <a16:creationId xmlns:a16="http://schemas.microsoft.com/office/drawing/2014/main" id="{6EF0E516-4A46-6672-75CF-B1BF161ADC1E}"/>
              </a:ext>
            </a:extLst>
          </p:cNvPr>
          <p:cNvSpPr/>
          <p:nvPr/>
        </p:nvSpPr>
        <p:spPr bwMode="auto">
          <a:xfrm>
            <a:off x="10691798" y="2361838"/>
            <a:ext cx="65005" cy="65005"/>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96" name="Oval 9595">
            <a:extLst>
              <a:ext uri="{FF2B5EF4-FFF2-40B4-BE49-F238E27FC236}">
                <a16:creationId xmlns:a16="http://schemas.microsoft.com/office/drawing/2014/main" id="{58FC2A53-FB95-2930-94C3-9E8EAD4C5A37}"/>
              </a:ext>
            </a:extLst>
          </p:cNvPr>
          <p:cNvSpPr/>
          <p:nvPr/>
        </p:nvSpPr>
        <p:spPr bwMode="auto">
          <a:xfrm>
            <a:off x="10769803" y="2777868"/>
            <a:ext cx="65005" cy="65005"/>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97" name="Oval 9596">
            <a:extLst>
              <a:ext uri="{FF2B5EF4-FFF2-40B4-BE49-F238E27FC236}">
                <a16:creationId xmlns:a16="http://schemas.microsoft.com/office/drawing/2014/main" id="{F2EBDD47-C4EA-0A79-5BC1-BB190187E4F7}"/>
              </a:ext>
            </a:extLst>
          </p:cNvPr>
          <p:cNvSpPr/>
          <p:nvPr/>
        </p:nvSpPr>
        <p:spPr bwMode="auto">
          <a:xfrm>
            <a:off x="10726467" y="3189565"/>
            <a:ext cx="65005" cy="65005"/>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98" name="Oval 9597">
            <a:extLst>
              <a:ext uri="{FF2B5EF4-FFF2-40B4-BE49-F238E27FC236}">
                <a16:creationId xmlns:a16="http://schemas.microsoft.com/office/drawing/2014/main" id="{05E0B02A-3D24-D77B-A4DD-057CB511D8A8}"/>
              </a:ext>
            </a:extLst>
          </p:cNvPr>
          <p:cNvSpPr/>
          <p:nvPr/>
        </p:nvSpPr>
        <p:spPr bwMode="auto">
          <a:xfrm>
            <a:off x="10622459" y="3735604"/>
            <a:ext cx="65005" cy="65005"/>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00" name="Oval 9599">
            <a:extLst>
              <a:ext uri="{FF2B5EF4-FFF2-40B4-BE49-F238E27FC236}">
                <a16:creationId xmlns:a16="http://schemas.microsoft.com/office/drawing/2014/main" id="{615C2A4E-C1AC-67ED-8111-AB05D5E4D3E5}"/>
              </a:ext>
            </a:extLst>
          </p:cNvPr>
          <p:cNvSpPr/>
          <p:nvPr/>
        </p:nvSpPr>
        <p:spPr bwMode="auto">
          <a:xfrm>
            <a:off x="10852143" y="3843944"/>
            <a:ext cx="65005" cy="65005"/>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01" name="Oval 9600">
            <a:extLst>
              <a:ext uri="{FF2B5EF4-FFF2-40B4-BE49-F238E27FC236}">
                <a16:creationId xmlns:a16="http://schemas.microsoft.com/office/drawing/2014/main" id="{C2D1BE6C-240A-4202-9F31-BD67F2E274B8}"/>
              </a:ext>
            </a:extLst>
          </p:cNvPr>
          <p:cNvSpPr/>
          <p:nvPr/>
        </p:nvSpPr>
        <p:spPr bwMode="auto">
          <a:xfrm>
            <a:off x="10730801" y="4259974"/>
            <a:ext cx="65005" cy="65005"/>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02" name="Oval 9601">
            <a:extLst>
              <a:ext uri="{FF2B5EF4-FFF2-40B4-BE49-F238E27FC236}">
                <a16:creationId xmlns:a16="http://schemas.microsoft.com/office/drawing/2014/main" id="{19E8D9F1-6A6F-3B3A-07F9-B29757DAE59C}"/>
              </a:ext>
            </a:extLst>
          </p:cNvPr>
          <p:cNvSpPr/>
          <p:nvPr/>
        </p:nvSpPr>
        <p:spPr bwMode="auto">
          <a:xfrm>
            <a:off x="10631127" y="4693338"/>
            <a:ext cx="65005" cy="65005"/>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03" name="Oval 9602">
            <a:extLst>
              <a:ext uri="{FF2B5EF4-FFF2-40B4-BE49-F238E27FC236}">
                <a16:creationId xmlns:a16="http://schemas.microsoft.com/office/drawing/2014/main" id="{6F650775-7566-2DAA-A5A5-EE84250D47DD}"/>
              </a:ext>
            </a:extLst>
          </p:cNvPr>
          <p:cNvSpPr/>
          <p:nvPr/>
        </p:nvSpPr>
        <p:spPr bwMode="auto">
          <a:xfrm>
            <a:off x="10873811" y="4797345"/>
            <a:ext cx="65005" cy="65005"/>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04" name="Oval 9603">
            <a:extLst>
              <a:ext uri="{FF2B5EF4-FFF2-40B4-BE49-F238E27FC236}">
                <a16:creationId xmlns:a16="http://schemas.microsoft.com/office/drawing/2014/main" id="{097EC4C5-E7BC-1F6B-DDB6-79E26DEA97A3}"/>
              </a:ext>
            </a:extLst>
          </p:cNvPr>
          <p:cNvSpPr/>
          <p:nvPr/>
        </p:nvSpPr>
        <p:spPr bwMode="auto">
          <a:xfrm>
            <a:off x="10787138" y="5209042"/>
            <a:ext cx="65005" cy="65005"/>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614" name="Group 9613">
            <a:extLst>
              <a:ext uri="{FF2B5EF4-FFF2-40B4-BE49-F238E27FC236}">
                <a16:creationId xmlns:a16="http://schemas.microsoft.com/office/drawing/2014/main" id="{6D8CC0E3-C1EB-5EA6-2F74-B0674F485170}"/>
              </a:ext>
            </a:extLst>
          </p:cNvPr>
          <p:cNvGrpSpPr/>
          <p:nvPr/>
        </p:nvGrpSpPr>
        <p:grpSpPr>
          <a:xfrm>
            <a:off x="10595634" y="2369446"/>
            <a:ext cx="259556" cy="52285"/>
            <a:chOff x="10495275" y="2369446"/>
            <a:chExt cx="259556" cy="52285"/>
          </a:xfrm>
        </p:grpSpPr>
        <p:cxnSp>
          <p:nvCxnSpPr>
            <p:cNvPr id="9606" name="Straight Connector 9605">
              <a:extLst>
                <a:ext uri="{FF2B5EF4-FFF2-40B4-BE49-F238E27FC236}">
                  <a16:creationId xmlns:a16="http://schemas.microsoft.com/office/drawing/2014/main" id="{E88FFF25-689E-0281-F3F1-85767AE304FA}"/>
                </a:ext>
              </a:extLst>
            </p:cNvPr>
            <p:cNvCxnSpPr>
              <a:cxnSpLocks/>
            </p:cNvCxnSpPr>
            <p:nvPr/>
          </p:nvCxnSpPr>
          <p:spPr bwMode="auto">
            <a:xfrm>
              <a:off x="10504766" y="2396508"/>
              <a:ext cx="242684" cy="0"/>
            </a:xfrm>
            <a:prstGeom prst="line">
              <a:avLst/>
            </a:prstGeom>
            <a:noFill/>
            <a:ln w="28575" cap="flat" cmpd="sng" algn="ctr">
              <a:solidFill>
                <a:schemeClr val="bg1"/>
              </a:solidFill>
              <a:prstDash val="solid"/>
              <a:round/>
              <a:headEnd type="none" w="med" len="med"/>
              <a:tailEnd type="none" w="med" len="med"/>
            </a:ln>
            <a:effectLst/>
          </p:spPr>
        </p:cxnSp>
        <p:cxnSp>
          <p:nvCxnSpPr>
            <p:cNvPr id="9608" name="Straight Connector 9607">
              <a:extLst>
                <a:ext uri="{FF2B5EF4-FFF2-40B4-BE49-F238E27FC236}">
                  <a16:creationId xmlns:a16="http://schemas.microsoft.com/office/drawing/2014/main" id="{70623BE7-DF26-005C-018D-F3AFBF5193E5}"/>
                </a:ext>
              </a:extLst>
            </p:cNvPr>
            <p:cNvCxnSpPr>
              <a:cxnSpLocks/>
            </p:cNvCxnSpPr>
            <p:nvPr/>
          </p:nvCxnSpPr>
          <p:spPr bwMode="auto">
            <a:xfrm>
              <a:off x="10754831" y="2369446"/>
              <a:ext cx="0" cy="52285"/>
            </a:xfrm>
            <a:prstGeom prst="line">
              <a:avLst/>
            </a:prstGeom>
            <a:noFill/>
            <a:ln w="28575" cap="flat" cmpd="sng" algn="ctr">
              <a:solidFill>
                <a:schemeClr val="bg1"/>
              </a:solidFill>
              <a:prstDash val="solid"/>
              <a:round/>
              <a:headEnd type="none" w="med" len="med"/>
              <a:tailEnd type="none" w="med" len="med"/>
            </a:ln>
            <a:effectLst/>
          </p:spPr>
        </p:cxnSp>
        <p:cxnSp>
          <p:nvCxnSpPr>
            <p:cNvPr id="9613" name="Straight Connector 9612">
              <a:extLst>
                <a:ext uri="{FF2B5EF4-FFF2-40B4-BE49-F238E27FC236}">
                  <a16:creationId xmlns:a16="http://schemas.microsoft.com/office/drawing/2014/main" id="{3B49054C-99FB-64E7-DCCE-560A553C9830}"/>
                </a:ext>
              </a:extLst>
            </p:cNvPr>
            <p:cNvCxnSpPr>
              <a:cxnSpLocks/>
            </p:cNvCxnSpPr>
            <p:nvPr/>
          </p:nvCxnSpPr>
          <p:spPr bwMode="auto">
            <a:xfrm>
              <a:off x="10495275" y="2369446"/>
              <a:ext cx="0" cy="52285"/>
            </a:xfrm>
            <a:prstGeom prst="line">
              <a:avLst/>
            </a:prstGeom>
            <a:noFill/>
            <a:ln w="28575" cap="flat" cmpd="sng" algn="ctr">
              <a:solidFill>
                <a:schemeClr val="bg1"/>
              </a:solidFill>
              <a:prstDash val="solid"/>
              <a:round/>
              <a:headEnd type="none" w="med" len="med"/>
              <a:tailEnd type="none" w="med" len="med"/>
            </a:ln>
            <a:effectLst/>
          </p:spPr>
        </p:cxnSp>
      </p:grpSp>
      <p:grpSp>
        <p:nvGrpSpPr>
          <p:cNvPr id="9615" name="Group 9614">
            <a:extLst>
              <a:ext uri="{FF2B5EF4-FFF2-40B4-BE49-F238E27FC236}">
                <a16:creationId xmlns:a16="http://schemas.microsoft.com/office/drawing/2014/main" id="{D4997E47-316E-6005-551C-541EE5BF1C70}"/>
              </a:ext>
            </a:extLst>
          </p:cNvPr>
          <p:cNvGrpSpPr/>
          <p:nvPr/>
        </p:nvGrpSpPr>
        <p:grpSpPr>
          <a:xfrm>
            <a:off x="10702790" y="2786063"/>
            <a:ext cx="213207" cy="52387"/>
            <a:chOff x="10495275" y="2369446"/>
            <a:chExt cx="259556" cy="52285"/>
          </a:xfrm>
        </p:grpSpPr>
        <p:cxnSp>
          <p:nvCxnSpPr>
            <p:cNvPr id="9616" name="Straight Connector 9615">
              <a:extLst>
                <a:ext uri="{FF2B5EF4-FFF2-40B4-BE49-F238E27FC236}">
                  <a16:creationId xmlns:a16="http://schemas.microsoft.com/office/drawing/2014/main" id="{EE0962A6-27F4-4E00-788F-E6874265FDE1}"/>
                </a:ext>
              </a:extLst>
            </p:cNvPr>
            <p:cNvCxnSpPr>
              <a:cxnSpLocks/>
            </p:cNvCxnSpPr>
            <p:nvPr/>
          </p:nvCxnSpPr>
          <p:spPr bwMode="auto">
            <a:xfrm>
              <a:off x="10504766" y="2396508"/>
              <a:ext cx="242684" cy="0"/>
            </a:xfrm>
            <a:prstGeom prst="line">
              <a:avLst/>
            </a:prstGeom>
            <a:noFill/>
            <a:ln w="28575" cap="flat" cmpd="sng" algn="ctr">
              <a:solidFill>
                <a:schemeClr val="bg1"/>
              </a:solidFill>
              <a:prstDash val="solid"/>
              <a:round/>
              <a:headEnd type="none" w="med" len="med"/>
              <a:tailEnd type="none" w="med" len="med"/>
            </a:ln>
            <a:effectLst/>
          </p:spPr>
        </p:cxnSp>
        <p:cxnSp>
          <p:nvCxnSpPr>
            <p:cNvPr id="9617" name="Straight Connector 9616">
              <a:extLst>
                <a:ext uri="{FF2B5EF4-FFF2-40B4-BE49-F238E27FC236}">
                  <a16:creationId xmlns:a16="http://schemas.microsoft.com/office/drawing/2014/main" id="{9BA57259-9ADC-6B5A-C2E6-E6AB3685AE92}"/>
                </a:ext>
              </a:extLst>
            </p:cNvPr>
            <p:cNvCxnSpPr>
              <a:cxnSpLocks/>
            </p:cNvCxnSpPr>
            <p:nvPr/>
          </p:nvCxnSpPr>
          <p:spPr bwMode="auto">
            <a:xfrm>
              <a:off x="10754831" y="2369446"/>
              <a:ext cx="0" cy="52285"/>
            </a:xfrm>
            <a:prstGeom prst="line">
              <a:avLst/>
            </a:prstGeom>
            <a:noFill/>
            <a:ln w="28575" cap="flat" cmpd="sng" algn="ctr">
              <a:solidFill>
                <a:schemeClr val="bg1"/>
              </a:solidFill>
              <a:prstDash val="solid"/>
              <a:round/>
              <a:headEnd type="none" w="med" len="med"/>
              <a:tailEnd type="none" w="med" len="med"/>
            </a:ln>
            <a:effectLst/>
          </p:spPr>
        </p:cxnSp>
        <p:cxnSp>
          <p:nvCxnSpPr>
            <p:cNvPr id="9618" name="Straight Connector 9617">
              <a:extLst>
                <a:ext uri="{FF2B5EF4-FFF2-40B4-BE49-F238E27FC236}">
                  <a16:creationId xmlns:a16="http://schemas.microsoft.com/office/drawing/2014/main" id="{189DA08D-E3A4-B5E6-D2A7-E746DF16FEAC}"/>
                </a:ext>
              </a:extLst>
            </p:cNvPr>
            <p:cNvCxnSpPr>
              <a:cxnSpLocks/>
            </p:cNvCxnSpPr>
            <p:nvPr/>
          </p:nvCxnSpPr>
          <p:spPr bwMode="auto">
            <a:xfrm>
              <a:off x="10495275" y="2369446"/>
              <a:ext cx="0" cy="52285"/>
            </a:xfrm>
            <a:prstGeom prst="line">
              <a:avLst/>
            </a:prstGeom>
            <a:noFill/>
            <a:ln w="28575" cap="flat" cmpd="sng" algn="ctr">
              <a:solidFill>
                <a:schemeClr val="bg1"/>
              </a:solidFill>
              <a:prstDash val="solid"/>
              <a:round/>
              <a:headEnd type="none" w="med" len="med"/>
              <a:tailEnd type="none" w="med" len="med"/>
            </a:ln>
            <a:effectLst/>
          </p:spPr>
        </p:cxnSp>
      </p:grpSp>
      <p:grpSp>
        <p:nvGrpSpPr>
          <p:cNvPr id="9619" name="Group 9618">
            <a:extLst>
              <a:ext uri="{FF2B5EF4-FFF2-40B4-BE49-F238E27FC236}">
                <a16:creationId xmlns:a16="http://schemas.microsoft.com/office/drawing/2014/main" id="{51661F17-51A2-741E-DA1F-FF42BD8298C4}"/>
              </a:ext>
            </a:extLst>
          </p:cNvPr>
          <p:cNvGrpSpPr/>
          <p:nvPr/>
        </p:nvGrpSpPr>
        <p:grpSpPr>
          <a:xfrm>
            <a:off x="10607540" y="3198019"/>
            <a:ext cx="308457" cy="50006"/>
            <a:chOff x="10495275" y="2369446"/>
            <a:chExt cx="259556" cy="52285"/>
          </a:xfrm>
        </p:grpSpPr>
        <p:cxnSp>
          <p:nvCxnSpPr>
            <p:cNvPr id="9620" name="Straight Connector 9619">
              <a:extLst>
                <a:ext uri="{FF2B5EF4-FFF2-40B4-BE49-F238E27FC236}">
                  <a16:creationId xmlns:a16="http://schemas.microsoft.com/office/drawing/2014/main" id="{ACBDA4FE-4FB3-EC06-C760-CA4B9BFF4044}"/>
                </a:ext>
              </a:extLst>
            </p:cNvPr>
            <p:cNvCxnSpPr>
              <a:cxnSpLocks/>
            </p:cNvCxnSpPr>
            <p:nvPr/>
          </p:nvCxnSpPr>
          <p:spPr bwMode="auto">
            <a:xfrm>
              <a:off x="10504766" y="2396508"/>
              <a:ext cx="242684" cy="0"/>
            </a:xfrm>
            <a:prstGeom prst="line">
              <a:avLst/>
            </a:prstGeom>
            <a:noFill/>
            <a:ln w="28575" cap="flat" cmpd="sng" algn="ctr">
              <a:solidFill>
                <a:schemeClr val="bg1"/>
              </a:solidFill>
              <a:prstDash val="solid"/>
              <a:round/>
              <a:headEnd type="none" w="med" len="med"/>
              <a:tailEnd type="none" w="med" len="med"/>
            </a:ln>
            <a:effectLst/>
          </p:spPr>
        </p:cxnSp>
        <p:cxnSp>
          <p:nvCxnSpPr>
            <p:cNvPr id="9621" name="Straight Connector 9620">
              <a:extLst>
                <a:ext uri="{FF2B5EF4-FFF2-40B4-BE49-F238E27FC236}">
                  <a16:creationId xmlns:a16="http://schemas.microsoft.com/office/drawing/2014/main" id="{61CB7ED5-0345-69C0-ACD7-A4FC18EA741B}"/>
                </a:ext>
              </a:extLst>
            </p:cNvPr>
            <p:cNvCxnSpPr>
              <a:cxnSpLocks/>
            </p:cNvCxnSpPr>
            <p:nvPr/>
          </p:nvCxnSpPr>
          <p:spPr bwMode="auto">
            <a:xfrm>
              <a:off x="10754831" y="2369446"/>
              <a:ext cx="0" cy="52285"/>
            </a:xfrm>
            <a:prstGeom prst="line">
              <a:avLst/>
            </a:prstGeom>
            <a:noFill/>
            <a:ln w="28575" cap="flat" cmpd="sng" algn="ctr">
              <a:solidFill>
                <a:schemeClr val="bg1"/>
              </a:solidFill>
              <a:prstDash val="solid"/>
              <a:round/>
              <a:headEnd type="none" w="med" len="med"/>
              <a:tailEnd type="none" w="med" len="med"/>
            </a:ln>
            <a:effectLst/>
          </p:spPr>
        </p:cxnSp>
        <p:cxnSp>
          <p:nvCxnSpPr>
            <p:cNvPr id="9622" name="Straight Connector 9621">
              <a:extLst>
                <a:ext uri="{FF2B5EF4-FFF2-40B4-BE49-F238E27FC236}">
                  <a16:creationId xmlns:a16="http://schemas.microsoft.com/office/drawing/2014/main" id="{E242A8CA-78F7-4033-24F2-C9A30042C1B5}"/>
                </a:ext>
              </a:extLst>
            </p:cNvPr>
            <p:cNvCxnSpPr>
              <a:cxnSpLocks/>
            </p:cNvCxnSpPr>
            <p:nvPr/>
          </p:nvCxnSpPr>
          <p:spPr bwMode="auto">
            <a:xfrm>
              <a:off x="10495275" y="2369446"/>
              <a:ext cx="0" cy="52285"/>
            </a:xfrm>
            <a:prstGeom prst="line">
              <a:avLst/>
            </a:prstGeom>
            <a:noFill/>
            <a:ln w="28575" cap="flat" cmpd="sng" algn="ctr">
              <a:solidFill>
                <a:schemeClr val="bg1"/>
              </a:solidFill>
              <a:prstDash val="solid"/>
              <a:round/>
              <a:headEnd type="none" w="med" len="med"/>
              <a:tailEnd type="none" w="med" len="med"/>
            </a:ln>
            <a:effectLst/>
          </p:spPr>
        </p:cxnSp>
      </p:grpSp>
      <p:grpSp>
        <p:nvGrpSpPr>
          <p:cNvPr id="9623" name="Group 9622">
            <a:extLst>
              <a:ext uri="{FF2B5EF4-FFF2-40B4-BE49-F238E27FC236}">
                <a16:creationId xmlns:a16="http://schemas.microsoft.com/office/drawing/2014/main" id="{6236A96A-3A40-6016-67A3-6A430BD12D04}"/>
              </a:ext>
            </a:extLst>
          </p:cNvPr>
          <p:cNvGrpSpPr/>
          <p:nvPr/>
        </p:nvGrpSpPr>
        <p:grpSpPr>
          <a:xfrm>
            <a:off x="10538485" y="3745707"/>
            <a:ext cx="234638" cy="57150"/>
            <a:chOff x="10495275" y="2369446"/>
            <a:chExt cx="259556" cy="52285"/>
          </a:xfrm>
        </p:grpSpPr>
        <p:cxnSp>
          <p:nvCxnSpPr>
            <p:cNvPr id="9624" name="Straight Connector 9623">
              <a:extLst>
                <a:ext uri="{FF2B5EF4-FFF2-40B4-BE49-F238E27FC236}">
                  <a16:creationId xmlns:a16="http://schemas.microsoft.com/office/drawing/2014/main" id="{0F95784A-4039-407D-2C34-8E450D3852CC}"/>
                </a:ext>
              </a:extLst>
            </p:cNvPr>
            <p:cNvCxnSpPr>
              <a:cxnSpLocks/>
            </p:cNvCxnSpPr>
            <p:nvPr/>
          </p:nvCxnSpPr>
          <p:spPr bwMode="auto">
            <a:xfrm>
              <a:off x="10504766" y="2396508"/>
              <a:ext cx="242684" cy="0"/>
            </a:xfrm>
            <a:prstGeom prst="line">
              <a:avLst/>
            </a:prstGeom>
            <a:noFill/>
            <a:ln w="28575" cap="flat" cmpd="sng" algn="ctr">
              <a:solidFill>
                <a:schemeClr val="bg1"/>
              </a:solidFill>
              <a:prstDash val="solid"/>
              <a:round/>
              <a:headEnd type="none" w="med" len="med"/>
              <a:tailEnd type="none" w="med" len="med"/>
            </a:ln>
            <a:effectLst/>
          </p:spPr>
        </p:cxnSp>
        <p:cxnSp>
          <p:nvCxnSpPr>
            <p:cNvPr id="9625" name="Straight Connector 9624">
              <a:extLst>
                <a:ext uri="{FF2B5EF4-FFF2-40B4-BE49-F238E27FC236}">
                  <a16:creationId xmlns:a16="http://schemas.microsoft.com/office/drawing/2014/main" id="{1356FD6F-D7B4-9F90-F03D-BFA17311FB84}"/>
                </a:ext>
              </a:extLst>
            </p:cNvPr>
            <p:cNvCxnSpPr>
              <a:cxnSpLocks/>
            </p:cNvCxnSpPr>
            <p:nvPr/>
          </p:nvCxnSpPr>
          <p:spPr bwMode="auto">
            <a:xfrm>
              <a:off x="10754831" y="2369446"/>
              <a:ext cx="0" cy="52285"/>
            </a:xfrm>
            <a:prstGeom prst="line">
              <a:avLst/>
            </a:prstGeom>
            <a:noFill/>
            <a:ln w="28575" cap="flat" cmpd="sng" algn="ctr">
              <a:solidFill>
                <a:schemeClr val="bg1"/>
              </a:solidFill>
              <a:prstDash val="solid"/>
              <a:round/>
              <a:headEnd type="none" w="med" len="med"/>
              <a:tailEnd type="none" w="med" len="med"/>
            </a:ln>
            <a:effectLst/>
          </p:spPr>
        </p:cxnSp>
        <p:cxnSp>
          <p:nvCxnSpPr>
            <p:cNvPr id="9626" name="Straight Connector 9625">
              <a:extLst>
                <a:ext uri="{FF2B5EF4-FFF2-40B4-BE49-F238E27FC236}">
                  <a16:creationId xmlns:a16="http://schemas.microsoft.com/office/drawing/2014/main" id="{B3A2D591-DBE4-2613-1844-2D8BD78A4F14}"/>
                </a:ext>
              </a:extLst>
            </p:cNvPr>
            <p:cNvCxnSpPr>
              <a:cxnSpLocks/>
            </p:cNvCxnSpPr>
            <p:nvPr/>
          </p:nvCxnSpPr>
          <p:spPr bwMode="auto">
            <a:xfrm>
              <a:off x="10495275" y="2369446"/>
              <a:ext cx="0" cy="52285"/>
            </a:xfrm>
            <a:prstGeom prst="line">
              <a:avLst/>
            </a:prstGeom>
            <a:noFill/>
            <a:ln w="28575" cap="flat" cmpd="sng" algn="ctr">
              <a:solidFill>
                <a:schemeClr val="bg1"/>
              </a:solidFill>
              <a:prstDash val="solid"/>
              <a:round/>
              <a:headEnd type="none" w="med" len="med"/>
              <a:tailEnd type="none" w="med" len="med"/>
            </a:ln>
            <a:effectLst/>
          </p:spPr>
        </p:cxnSp>
      </p:grpSp>
      <p:grpSp>
        <p:nvGrpSpPr>
          <p:cNvPr id="9627" name="Group 9626">
            <a:extLst>
              <a:ext uri="{FF2B5EF4-FFF2-40B4-BE49-F238E27FC236}">
                <a16:creationId xmlns:a16="http://schemas.microsoft.com/office/drawing/2014/main" id="{E3EC8159-5D38-0F04-B3D7-536F36DFE7EF}"/>
              </a:ext>
            </a:extLst>
          </p:cNvPr>
          <p:cNvGrpSpPr/>
          <p:nvPr/>
        </p:nvGrpSpPr>
        <p:grpSpPr>
          <a:xfrm>
            <a:off x="10740891" y="3855244"/>
            <a:ext cx="301312" cy="52388"/>
            <a:chOff x="10495275" y="2369446"/>
            <a:chExt cx="259556" cy="52285"/>
          </a:xfrm>
        </p:grpSpPr>
        <p:cxnSp>
          <p:nvCxnSpPr>
            <p:cNvPr id="9628" name="Straight Connector 9627">
              <a:extLst>
                <a:ext uri="{FF2B5EF4-FFF2-40B4-BE49-F238E27FC236}">
                  <a16:creationId xmlns:a16="http://schemas.microsoft.com/office/drawing/2014/main" id="{8F99C743-8595-F8F3-BABB-E41BDB979703}"/>
                </a:ext>
              </a:extLst>
            </p:cNvPr>
            <p:cNvCxnSpPr>
              <a:cxnSpLocks/>
            </p:cNvCxnSpPr>
            <p:nvPr/>
          </p:nvCxnSpPr>
          <p:spPr bwMode="auto">
            <a:xfrm>
              <a:off x="10504766" y="2396508"/>
              <a:ext cx="242684" cy="0"/>
            </a:xfrm>
            <a:prstGeom prst="line">
              <a:avLst/>
            </a:prstGeom>
            <a:noFill/>
            <a:ln w="28575" cap="flat" cmpd="sng" algn="ctr">
              <a:solidFill>
                <a:schemeClr val="bg1"/>
              </a:solidFill>
              <a:prstDash val="solid"/>
              <a:round/>
              <a:headEnd type="none" w="med" len="med"/>
              <a:tailEnd type="none" w="med" len="med"/>
            </a:ln>
            <a:effectLst/>
          </p:spPr>
        </p:cxnSp>
        <p:cxnSp>
          <p:nvCxnSpPr>
            <p:cNvPr id="9629" name="Straight Connector 9628">
              <a:extLst>
                <a:ext uri="{FF2B5EF4-FFF2-40B4-BE49-F238E27FC236}">
                  <a16:creationId xmlns:a16="http://schemas.microsoft.com/office/drawing/2014/main" id="{9FCC8FB3-E344-E403-58D5-7C52DA700B3E}"/>
                </a:ext>
              </a:extLst>
            </p:cNvPr>
            <p:cNvCxnSpPr>
              <a:cxnSpLocks/>
            </p:cNvCxnSpPr>
            <p:nvPr/>
          </p:nvCxnSpPr>
          <p:spPr bwMode="auto">
            <a:xfrm>
              <a:off x="10754831" y="2369446"/>
              <a:ext cx="0" cy="52285"/>
            </a:xfrm>
            <a:prstGeom prst="line">
              <a:avLst/>
            </a:prstGeom>
            <a:noFill/>
            <a:ln w="28575" cap="flat" cmpd="sng" algn="ctr">
              <a:solidFill>
                <a:schemeClr val="bg1"/>
              </a:solidFill>
              <a:prstDash val="solid"/>
              <a:round/>
              <a:headEnd type="none" w="med" len="med"/>
              <a:tailEnd type="none" w="med" len="med"/>
            </a:ln>
            <a:effectLst/>
          </p:spPr>
        </p:cxnSp>
        <p:cxnSp>
          <p:nvCxnSpPr>
            <p:cNvPr id="9630" name="Straight Connector 9629">
              <a:extLst>
                <a:ext uri="{FF2B5EF4-FFF2-40B4-BE49-F238E27FC236}">
                  <a16:creationId xmlns:a16="http://schemas.microsoft.com/office/drawing/2014/main" id="{623B2AD5-4C79-AF16-7237-8E4E359245C0}"/>
                </a:ext>
              </a:extLst>
            </p:cNvPr>
            <p:cNvCxnSpPr>
              <a:cxnSpLocks/>
            </p:cNvCxnSpPr>
            <p:nvPr/>
          </p:nvCxnSpPr>
          <p:spPr bwMode="auto">
            <a:xfrm>
              <a:off x="10495275" y="2369446"/>
              <a:ext cx="0" cy="52285"/>
            </a:xfrm>
            <a:prstGeom prst="line">
              <a:avLst/>
            </a:prstGeom>
            <a:noFill/>
            <a:ln w="28575" cap="flat" cmpd="sng" algn="ctr">
              <a:solidFill>
                <a:schemeClr val="bg1"/>
              </a:solidFill>
              <a:prstDash val="solid"/>
              <a:round/>
              <a:headEnd type="none" w="med" len="med"/>
              <a:tailEnd type="none" w="med" len="med"/>
            </a:ln>
            <a:effectLst/>
          </p:spPr>
        </p:cxnSp>
      </p:grpSp>
      <p:grpSp>
        <p:nvGrpSpPr>
          <p:cNvPr id="9631" name="Group 9630">
            <a:extLst>
              <a:ext uri="{FF2B5EF4-FFF2-40B4-BE49-F238E27FC236}">
                <a16:creationId xmlns:a16="http://schemas.microsoft.com/office/drawing/2014/main" id="{6EC72D28-7DE2-CDDF-D64B-0F7AD6380CB9}"/>
              </a:ext>
            </a:extLst>
          </p:cNvPr>
          <p:cNvGrpSpPr/>
          <p:nvPr/>
        </p:nvGrpSpPr>
        <p:grpSpPr>
          <a:xfrm>
            <a:off x="10648022" y="4267200"/>
            <a:ext cx="246543" cy="59532"/>
            <a:chOff x="10495275" y="2369446"/>
            <a:chExt cx="259556" cy="52285"/>
          </a:xfrm>
        </p:grpSpPr>
        <p:cxnSp>
          <p:nvCxnSpPr>
            <p:cNvPr id="9632" name="Straight Connector 9631">
              <a:extLst>
                <a:ext uri="{FF2B5EF4-FFF2-40B4-BE49-F238E27FC236}">
                  <a16:creationId xmlns:a16="http://schemas.microsoft.com/office/drawing/2014/main" id="{C160E247-A56B-431A-DE1A-26D7CD6F371E}"/>
                </a:ext>
              </a:extLst>
            </p:cNvPr>
            <p:cNvCxnSpPr>
              <a:cxnSpLocks/>
            </p:cNvCxnSpPr>
            <p:nvPr/>
          </p:nvCxnSpPr>
          <p:spPr bwMode="auto">
            <a:xfrm>
              <a:off x="10504766" y="2396508"/>
              <a:ext cx="242684" cy="0"/>
            </a:xfrm>
            <a:prstGeom prst="line">
              <a:avLst/>
            </a:prstGeom>
            <a:noFill/>
            <a:ln w="28575" cap="flat" cmpd="sng" algn="ctr">
              <a:solidFill>
                <a:schemeClr val="bg1"/>
              </a:solidFill>
              <a:prstDash val="solid"/>
              <a:round/>
              <a:headEnd type="none" w="med" len="med"/>
              <a:tailEnd type="none" w="med" len="med"/>
            </a:ln>
            <a:effectLst/>
          </p:spPr>
        </p:cxnSp>
        <p:cxnSp>
          <p:nvCxnSpPr>
            <p:cNvPr id="9633" name="Straight Connector 9632">
              <a:extLst>
                <a:ext uri="{FF2B5EF4-FFF2-40B4-BE49-F238E27FC236}">
                  <a16:creationId xmlns:a16="http://schemas.microsoft.com/office/drawing/2014/main" id="{D6EED1E2-17F8-9B6E-9AAD-12442F215E49}"/>
                </a:ext>
              </a:extLst>
            </p:cNvPr>
            <p:cNvCxnSpPr>
              <a:cxnSpLocks/>
            </p:cNvCxnSpPr>
            <p:nvPr/>
          </p:nvCxnSpPr>
          <p:spPr bwMode="auto">
            <a:xfrm>
              <a:off x="10754831" y="2369446"/>
              <a:ext cx="0" cy="52285"/>
            </a:xfrm>
            <a:prstGeom prst="line">
              <a:avLst/>
            </a:prstGeom>
            <a:noFill/>
            <a:ln w="28575" cap="flat" cmpd="sng" algn="ctr">
              <a:solidFill>
                <a:schemeClr val="bg1"/>
              </a:solidFill>
              <a:prstDash val="solid"/>
              <a:round/>
              <a:headEnd type="none" w="med" len="med"/>
              <a:tailEnd type="none" w="med" len="med"/>
            </a:ln>
            <a:effectLst/>
          </p:spPr>
        </p:cxnSp>
        <p:cxnSp>
          <p:nvCxnSpPr>
            <p:cNvPr id="9634" name="Straight Connector 9633">
              <a:extLst>
                <a:ext uri="{FF2B5EF4-FFF2-40B4-BE49-F238E27FC236}">
                  <a16:creationId xmlns:a16="http://schemas.microsoft.com/office/drawing/2014/main" id="{EBB8EF48-5223-202A-D7EC-EE737811A97F}"/>
                </a:ext>
              </a:extLst>
            </p:cNvPr>
            <p:cNvCxnSpPr>
              <a:cxnSpLocks/>
            </p:cNvCxnSpPr>
            <p:nvPr/>
          </p:nvCxnSpPr>
          <p:spPr bwMode="auto">
            <a:xfrm>
              <a:off x="10495275" y="2369446"/>
              <a:ext cx="0" cy="52285"/>
            </a:xfrm>
            <a:prstGeom prst="line">
              <a:avLst/>
            </a:prstGeom>
            <a:noFill/>
            <a:ln w="28575" cap="flat" cmpd="sng" algn="ctr">
              <a:solidFill>
                <a:schemeClr val="bg1"/>
              </a:solidFill>
              <a:prstDash val="solid"/>
              <a:round/>
              <a:headEnd type="none" w="med" len="med"/>
              <a:tailEnd type="none" w="med" len="med"/>
            </a:ln>
            <a:effectLst/>
          </p:spPr>
        </p:cxnSp>
      </p:grpSp>
      <p:grpSp>
        <p:nvGrpSpPr>
          <p:cNvPr id="9635" name="Group 9634">
            <a:extLst>
              <a:ext uri="{FF2B5EF4-FFF2-40B4-BE49-F238E27FC236}">
                <a16:creationId xmlns:a16="http://schemas.microsoft.com/office/drawing/2014/main" id="{E87C83B5-B311-DC6F-10E0-F309C7ECC67F}"/>
              </a:ext>
            </a:extLst>
          </p:cNvPr>
          <p:cNvGrpSpPr/>
          <p:nvPr/>
        </p:nvGrpSpPr>
        <p:grpSpPr>
          <a:xfrm>
            <a:off x="10538484" y="4702969"/>
            <a:ext cx="256069" cy="54770"/>
            <a:chOff x="10495275" y="2369446"/>
            <a:chExt cx="259556" cy="52285"/>
          </a:xfrm>
        </p:grpSpPr>
        <p:cxnSp>
          <p:nvCxnSpPr>
            <p:cNvPr id="9636" name="Straight Connector 9635">
              <a:extLst>
                <a:ext uri="{FF2B5EF4-FFF2-40B4-BE49-F238E27FC236}">
                  <a16:creationId xmlns:a16="http://schemas.microsoft.com/office/drawing/2014/main" id="{012E3BB8-24DD-D283-7CAD-EE6E79DA2BD5}"/>
                </a:ext>
              </a:extLst>
            </p:cNvPr>
            <p:cNvCxnSpPr>
              <a:cxnSpLocks/>
            </p:cNvCxnSpPr>
            <p:nvPr/>
          </p:nvCxnSpPr>
          <p:spPr bwMode="auto">
            <a:xfrm>
              <a:off x="10504766" y="2396508"/>
              <a:ext cx="242684" cy="0"/>
            </a:xfrm>
            <a:prstGeom prst="line">
              <a:avLst/>
            </a:prstGeom>
            <a:noFill/>
            <a:ln w="28575" cap="flat" cmpd="sng" algn="ctr">
              <a:solidFill>
                <a:schemeClr val="bg1"/>
              </a:solidFill>
              <a:prstDash val="solid"/>
              <a:round/>
              <a:headEnd type="none" w="med" len="med"/>
              <a:tailEnd type="none" w="med" len="med"/>
            </a:ln>
            <a:effectLst/>
          </p:spPr>
        </p:cxnSp>
        <p:cxnSp>
          <p:nvCxnSpPr>
            <p:cNvPr id="9637" name="Straight Connector 9636">
              <a:extLst>
                <a:ext uri="{FF2B5EF4-FFF2-40B4-BE49-F238E27FC236}">
                  <a16:creationId xmlns:a16="http://schemas.microsoft.com/office/drawing/2014/main" id="{0CCDC6F7-F71E-B98B-13FE-40CC428DB388}"/>
                </a:ext>
              </a:extLst>
            </p:cNvPr>
            <p:cNvCxnSpPr>
              <a:cxnSpLocks/>
            </p:cNvCxnSpPr>
            <p:nvPr/>
          </p:nvCxnSpPr>
          <p:spPr bwMode="auto">
            <a:xfrm>
              <a:off x="10754831" y="2369446"/>
              <a:ext cx="0" cy="52285"/>
            </a:xfrm>
            <a:prstGeom prst="line">
              <a:avLst/>
            </a:prstGeom>
            <a:noFill/>
            <a:ln w="28575" cap="flat" cmpd="sng" algn="ctr">
              <a:solidFill>
                <a:schemeClr val="bg1"/>
              </a:solidFill>
              <a:prstDash val="solid"/>
              <a:round/>
              <a:headEnd type="none" w="med" len="med"/>
              <a:tailEnd type="none" w="med" len="med"/>
            </a:ln>
            <a:effectLst/>
          </p:spPr>
        </p:cxnSp>
        <p:cxnSp>
          <p:nvCxnSpPr>
            <p:cNvPr id="9638" name="Straight Connector 9637">
              <a:extLst>
                <a:ext uri="{FF2B5EF4-FFF2-40B4-BE49-F238E27FC236}">
                  <a16:creationId xmlns:a16="http://schemas.microsoft.com/office/drawing/2014/main" id="{6EAC148A-2D0B-59A5-F1F6-7453557513CF}"/>
                </a:ext>
              </a:extLst>
            </p:cNvPr>
            <p:cNvCxnSpPr>
              <a:cxnSpLocks/>
            </p:cNvCxnSpPr>
            <p:nvPr/>
          </p:nvCxnSpPr>
          <p:spPr bwMode="auto">
            <a:xfrm>
              <a:off x="10495275" y="2369446"/>
              <a:ext cx="0" cy="52285"/>
            </a:xfrm>
            <a:prstGeom prst="line">
              <a:avLst/>
            </a:prstGeom>
            <a:noFill/>
            <a:ln w="28575" cap="flat" cmpd="sng" algn="ctr">
              <a:solidFill>
                <a:schemeClr val="bg1"/>
              </a:solidFill>
              <a:prstDash val="solid"/>
              <a:round/>
              <a:headEnd type="none" w="med" len="med"/>
              <a:tailEnd type="none" w="med" len="med"/>
            </a:ln>
            <a:effectLst/>
          </p:spPr>
        </p:cxnSp>
      </p:grpSp>
      <p:grpSp>
        <p:nvGrpSpPr>
          <p:cNvPr id="9639" name="Group 9638">
            <a:extLst>
              <a:ext uri="{FF2B5EF4-FFF2-40B4-BE49-F238E27FC236}">
                <a16:creationId xmlns:a16="http://schemas.microsoft.com/office/drawing/2014/main" id="{DC8723ED-3561-D14E-28AA-BE2AC47A463E}"/>
              </a:ext>
            </a:extLst>
          </p:cNvPr>
          <p:cNvGrpSpPr/>
          <p:nvPr/>
        </p:nvGrpSpPr>
        <p:grpSpPr>
          <a:xfrm>
            <a:off x="10674215" y="4807742"/>
            <a:ext cx="479907" cy="52389"/>
            <a:chOff x="10495275" y="2369446"/>
            <a:chExt cx="259556" cy="52285"/>
          </a:xfrm>
        </p:grpSpPr>
        <p:cxnSp>
          <p:nvCxnSpPr>
            <p:cNvPr id="9640" name="Straight Connector 9639">
              <a:extLst>
                <a:ext uri="{FF2B5EF4-FFF2-40B4-BE49-F238E27FC236}">
                  <a16:creationId xmlns:a16="http://schemas.microsoft.com/office/drawing/2014/main" id="{861D9E92-3528-3ABF-0745-61F7FEBDCBB0}"/>
                </a:ext>
              </a:extLst>
            </p:cNvPr>
            <p:cNvCxnSpPr>
              <a:cxnSpLocks/>
            </p:cNvCxnSpPr>
            <p:nvPr/>
          </p:nvCxnSpPr>
          <p:spPr bwMode="auto">
            <a:xfrm>
              <a:off x="10495965" y="2396508"/>
              <a:ext cx="251485" cy="0"/>
            </a:xfrm>
            <a:prstGeom prst="line">
              <a:avLst/>
            </a:prstGeom>
            <a:noFill/>
            <a:ln w="28575" cap="flat" cmpd="sng" algn="ctr">
              <a:solidFill>
                <a:schemeClr val="bg1"/>
              </a:solidFill>
              <a:prstDash val="solid"/>
              <a:round/>
              <a:headEnd type="none" w="med" len="med"/>
              <a:tailEnd type="none" w="med" len="med"/>
            </a:ln>
            <a:effectLst/>
          </p:spPr>
        </p:cxnSp>
        <p:cxnSp>
          <p:nvCxnSpPr>
            <p:cNvPr id="9641" name="Straight Connector 9640">
              <a:extLst>
                <a:ext uri="{FF2B5EF4-FFF2-40B4-BE49-F238E27FC236}">
                  <a16:creationId xmlns:a16="http://schemas.microsoft.com/office/drawing/2014/main" id="{C7673048-E6D8-3132-4BB1-0CF03C8C9520}"/>
                </a:ext>
              </a:extLst>
            </p:cNvPr>
            <p:cNvCxnSpPr>
              <a:cxnSpLocks/>
            </p:cNvCxnSpPr>
            <p:nvPr/>
          </p:nvCxnSpPr>
          <p:spPr bwMode="auto">
            <a:xfrm>
              <a:off x="10754831" y="2369446"/>
              <a:ext cx="0" cy="52285"/>
            </a:xfrm>
            <a:prstGeom prst="line">
              <a:avLst/>
            </a:prstGeom>
            <a:noFill/>
            <a:ln w="28575" cap="flat" cmpd="sng" algn="ctr">
              <a:solidFill>
                <a:schemeClr val="bg1"/>
              </a:solidFill>
              <a:prstDash val="solid"/>
              <a:round/>
              <a:headEnd type="none" w="med" len="med"/>
              <a:tailEnd type="none" w="med" len="med"/>
            </a:ln>
            <a:effectLst/>
          </p:spPr>
        </p:cxnSp>
        <p:cxnSp>
          <p:nvCxnSpPr>
            <p:cNvPr id="9642" name="Straight Connector 9641">
              <a:extLst>
                <a:ext uri="{FF2B5EF4-FFF2-40B4-BE49-F238E27FC236}">
                  <a16:creationId xmlns:a16="http://schemas.microsoft.com/office/drawing/2014/main" id="{6AA6A7E0-AEBF-255C-6D7F-CC15C0CF899E}"/>
                </a:ext>
              </a:extLst>
            </p:cNvPr>
            <p:cNvCxnSpPr>
              <a:cxnSpLocks/>
            </p:cNvCxnSpPr>
            <p:nvPr/>
          </p:nvCxnSpPr>
          <p:spPr bwMode="auto">
            <a:xfrm>
              <a:off x="10495275" y="2369446"/>
              <a:ext cx="0" cy="52285"/>
            </a:xfrm>
            <a:prstGeom prst="line">
              <a:avLst/>
            </a:prstGeom>
            <a:noFill/>
            <a:ln w="28575" cap="flat" cmpd="sng" algn="ctr">
              <a:solidFill>
                <a:schemeClr val="bg1"/>
              </a:solidFill>
              <a:prstDash val="solid"/>
              <a:round/>
              <a:headEnd type="none" w="med" len="med"/>
              <a:tailEnd type="none" w="med" len="med"/>
            </a:ln>
            <a:effectLst/>
          </p:spPr>
        </p:cxnSp>
      </p:grpSp>
      <p:grpSp>
        <p:nvGrpSpPr>
          <p:cNvPr id="9644" name="Group 9643">
            <a:extLst>
              <a:ext uri="{FF2B5EF4-FFF2-40B4-BE49-F238E27FC236}">
                <a16:creationId xmlns:a16="http://schemas.microsoft.com/office/drawing/2014/main" id="{AD0A254A-1C6A-BE8E-1418-2E796A51766B}"/>
              </a:ext>
            </a:extLst>
          </p:cNvPr>
          <p:cNvGrpSpPr/>
          <p:nvPr/>
        </p:nvGrpSpPr>
        <p:grpSpPr>
          <a:xfrm>
            <a:off x="10619448" y="5219700"/>
            <a:ext cx="391800" cy="52387"/>
            <a:chOff x="10495275" y="2369446"/>
            <a:chExt cx="259556" cy="52285"/>
          </a:xfrm>
        </p:grpSpPr>
        <p:cxnSp>
          <p:nvCxnSpPr>
            <p:cNvPr id="9645" name="Straight Connector 9644">
              <a:extLst>
                <a:ext uri="{FF2B5EF4-FFF2-40B4-BE49-F238E27FC236}">
                  <a16:creationId xmlns:a16="http://schemas.microsoft.com/office/drawing/2014/main" id="{27848A08-A0BB-524B-CA0D-409A8298508D}"/>
                </a:ext>
              </a:extLst>
            </p:cNvPr>
            <p:cNvCxnSpPr>
              <a:cxnSpLocks/>
            </p:cNvCxnSpPr>
            <p:nvPr/>
          </p:nvCxnSpPr>
          <p:spPr bwMode="auto">
            <a:xfrm>
              <a:off x="10495965" y="2396508"/>
              <a:ext cx="256740" cy="0"/>
            </a:xfrm>
            <a:prstGeom prst="line">
              <a:avLst/>
            </a:prstGeom>
            <a:noFill/>
            <a:ln w="28575" cap="flat" cmpd="sng" algn="ctr">
              <a:solidFill>
                <a:schemeClr val="bg1"/>
              </a:solidFill>
              <a:prstDash val="solid"/>
              <a:round/>
              <a:headEnd type="none" w="med" len="med"/>
              <a:tailEnd type="none" w="med" len="med"/>
            </a:ln>
            <a:effectLst/>
          </p:spPr>
        </p:cxnSp>
        <p:cxnSp>
          <p:nvCxnSpPr>
            <p:cNvPr id="9646" name="Straight Connector 9645">
              <a:extLst>
                <a:ext uri="{FF2B5EF4-FFF2-40B4-BE49-F238E27FC236}">
                  <a16:creationId xmlns:a16="http://schemas.microsoft.com/office/drawing/2014/main" id="{E4485EC6-D629-C783-C858-9CFF70DE3D16}"/>
                </a:ext>
              </a:extLst>
            </p:cNvPr>
            <p:cNvCxnSpPr>
              <a:cxnSpLocks/>
            </p:cNvCxnSpPr>
            <p:nvPr/>
          </p:nvCxnSpPr>
          <p:spPr bwMode="auto">
            <a:xfrm>
              <a:off x="10754831" y="2369446"/>
              <a:ext cx="0" cy="52285"/>
            </a:xfrm>
            <a:prstGeom prst="line">
              <a:avLst/>
            </a:prstGeom>
            <a:noFill/>
            <a:ln w="28575" cap="flat" cmpd="sng" algn="ctr">
              <a:solidFill>
                <a:schemeClr val="bg1"/>
              </a:solidFill>
              <a:prstDash val="solid"/>
              <a:round/>
              <a:headEnd type="none" w="med" len="med"/>
              <a:tailEnd type="none" w="med" len="med"/>
            </a:ln>
            <a:effectLst/>
          </p:spPr>
        </p:cxnSp>
        <p:cxnSp>
          <p:nvCxnSpPr>
            <p:cNvPr id="9647" name="Straight Connector 9646">
              <a:extLst>
                <a:ext uri="{FF2B5EF4-FFF2-40B4-BE49-F238E27FC236}">
                  <a16:creationId xmlns:a16="http://schemas.microsoft.com/office/drawing/2014/main" id="{8079923D-975D-E5C4-6544-B6155137C7AD}"/>
                </a:ext>
              </a:extLst>
            </p:cNvPr>
            <p:cNvCxnSpPr>
              <a:cxnSpLocks/>
            </p:cNvCxnSpPr>
            <p:nvPr/>
          </p:nvCxnSpPr>
          <p:spPr bwMode="auto">
            <a:xfrm>
              <a:off x="10495275" y="2369446"/>
              <a:ext cx="0" cy="52285"/>
            </a:xfrm>
            <a:prstGeom prst="line">
              <a:avLst/>
            </a:prstGeom>
            <a:noFill/>
            <a:ln w="28575" cap="flat" cmpd="sng" algn="ctr">
              <a:solidFill>
                <a:schemeClr val="bg1"/>
              </a:solidFill>
              <a:prstDash val="solid"/>
              <a:round/>
              <a:headEnd type="none" w="med" len="med"/>
              <a:tailEnd type="none" w="med" len="med"/>
            </a:ln>
            <a:effectLst/>
          </p:spPr>
        </p:cxnSp>
      </p:grpSp>
      <p:cxnSp>
        <p:nvCxnSpPr>
          <p:cNvPr id="7" name="Straight Connector 6">
            <a:extLst>
              <a:ext uri="{FF2B5EF4-FFF2-40B4-BE49-F238E27FC236}">
                <a16:creationId xmlns:a16="http://schemas.microsoft.com/office/drawing/2014/main" id="{8A369590-C03D-94ED-5DB8-F74420E632FC}"/>
              </a:ext>
            </a:extLst>
          </p:cNvPr>
          <p:cNvCxnSpPr>
            <a:cxnSpLocks/>
          </p:cNvCxnSpPr>
          <p:nvPr/>
        </p:nvCxnSpPr>
        <p:spPr bwMode="auto">
          <a:xfrm>
            <a:off x="2471715" y="2831177"/>
            <a:ext cx="0" cy="1077409"/>
          </a:xfrm>
          <a:prstGeom prst="line">
            <a:avLst/>
          </a:prstGeom>
          <a:noFill/>
          <a:ln w="28575" cap="flat" cmpd="sng" algn="ctr">
            <a:solidFill>
              <a:schemeClr val="tx2"/>
            </a:solidFill>
            <a:prstDash val="dash"/>
            <a:round/>
            <a:headEnd type="none" w="med" len="med"/>
            <a:tailEnd type="none" w="med" len="med"/>
          </a:ln>
          <a:effectLst/>
        </p:spPr>
      </p:cxnSp>
    </p:spTree>
    <p:extLst>
      <p:ext uri="{BB962C8B-B14F-4D97-AF65-F5344CB8AC3E}">
        <p14:creationId xmlns:p14="http://schemas.microsoft.com/office/powerpoint/2010/main" val="1271050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593FE0DA-E6C8-FA02-AFD1-3FA887FAEAD5}"/>
              </a:ext>
            </a:extLst>
          </p:cNvPr>
          <p:cNvSpPr>
            <a:spLocks noGrp="1"/>
          </p:cNvSpPr>
          <p:nvPr>
            <p:ph type="title"/>
          </p:nvPr>
        </p:nvSpPr>
        <p:spPr>
          <a:xfrm>
            <a:off x="609759" y="238127"/>
            <a:ext cx="11141055" cy="1103313"/>
          </a:xfrm>
        </p:spPr>
        <p:txBody>
          <a:bodyPr/>
          <a:lstStyle/>
          <a:p>
            <a:r>
              <a:rPr lang="en-US" dirty="0"/>
              <a:t>Strategies to Manage ILD Associated With T-DXd</a:t>
            </a:r>
          </a:p>
        </p:txBody>
      </p:sp>
      <p:sp>
        <p:nvSpPr>
          <p:cNvPr id="18" name="Right Arrow 17">
            <a:extLst>
              <a:ext uri="{FF2B5EF4-FFF2-40B4-BE49-F238E27FC236}">
                <a16:creationId xmlns:a16="http://schemas.microsoft.com/office/drawing/2014/main" id="{C6DEF6CA-B55C-14BE-6404-BA3A0F2F22F0}"/>
              </a:ext>
            </a:extLst>
          </p:cNvPr>
          <p:cNvSpPr/>
          <p:nvPr/>
        </p:nvSpPr>
        <p:spPr>
          <a:xfrm>
            <a:off x="3161272" y="3217873"/>
            <a:ext cx="540581" cy="733200"/>
          </a:xfrm>
          <a:prstGeom prst="rightArrow">
            <a:avLst/>
          </a:prstGeom>
          <a:solidFill>
            <a:schemeClr val="accent1"/>
          </a:soli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Calibri" panose="020F0502020204030204"/>
              <a:ea typeface="+mn-ea"/>
              <a:cs typeface="Calibri" panose="020F0502020204030204" pitchFamily="34" charset="0"/>
            </a:endParaRPr>
          </a:p>
        </p:txBody>
      </p:sp>
      <p:sp>
        <p:nvSpPr>
          <p:cNvPr id="19" name="TextBox 18">
            <a:extLst>
              <a:ext uri="{FF2B5EF4-FFF2-40B4-BE49-F238E27FC236}">
                <a16:creationId xmlns:a16="http://schemas.microsoft.com/office/drawing/2014/main" id="{52E6E313-8B73-FE36-F698-305A162ECBD8}"/>
              </a:ext>
            </a:extLst>
          </p:cNvPr>
          <p:cNvSpPr txBox="1"/>
          <p:nvPr/>
        </p:nvSpPr>
        <p:spPr>
          <a:xfrm>
            <a:off x="3841083" y="1920188"/>
            <a:ext cx="3600258" cy="4329390"/>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4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Assessments should include:</a:t>
            </a:r>
            <a:endPar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endParaRPr>
          </a:p>
          <a:p>
            <a:pPr marL="174625" marR="0" lvl="0" indent="-174625" algn="l" defTabSz="457200" rtl="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1200" cap="none" spc="0" normalizeH="0" baseline="0" noProof="0" dirty="0">
                <a:ln>
                  <a:noFill/>
                </a:ln>
                <a:solidFill>
                  <a:srgbClr val="E1471D"/>
                </a:solidFill>
                <a:effectLst/>
                <a:uLnTx/>
                <a:uFillTx/>
                <a:latin typeface="Calibri" panose="020F0502020204030204"/>
                <a:ea typeface="+mn-ea"/>
                <a:cs typeface="Calibri" panose="020F0502020204030204" pitchFamily="34" charset="0"/>
              </a:rPr>
              <a:t>High-resolution CT </a:t>
            </a:r>
          </a:p>
          <a:p>
            <a:pPr marL="174625" marR="0" lvl="0" indent="-174625" algn="l" defTabSz="457200" rtl="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1200" cap="none" spc="0" normalizeH="0" baseline="0" noProof="0" dirty="0">
                <a:ln>
                  <a:noFill/>
                </a:ln>
                <a:solidFill>
                  <a:srgbClr val="E1471D"/>
                </a:solidFill>
                <a:effectLst/>
                <a:uLnTx/>
                <a:uFillTx/>
                <a:latin typeface="Calibri" panose="020F0502020204030204"/>
                <a:ea typeface="+mn-ea"/>
                <a:cs typeface="Calibri" panose="020F0502020204030204" pitchFamily="34" charset="0"/>
              </a:rPr>
              <a:t>Pulmonologist consult; if indicated, </a:t>
            </a:r>
            <a:br>
              <a:rPr kumimoji="0" lang="en-US" sz="1600" b="0" i="0" u="none" strike="noStrike" kern="1200" cap="none" spc="0" normalizeH="0" baseline="0" noProof="0" dirty="0">
                <a:ln>
                  <a:noFill/>
                </a:ln>
                <a:solidFill>
                  <a:srgbClr val="E1471D"/>
                </a:solidFill>
                <a:effectLst/>
                <a:uLnTx/>
                <a:uFillTx/>
                <a:latin typeface="Calibri" panose="020F0502020204030204"/>
                <a:ea typeface="+mn-ea"/>
                <a:cs typeface="Calibri" panose="020F0502020204030204" pitchFamily="34" charset="0"/>
              </a:rPr>
            </a:br>
            <a:r>
              <a:rPr kumimoji="0" lang="en-US" sz="1600" b="0" i="0" u="none" strike="noStrike" kern="1200" cap="none" spc="0" normalizeH="0" baseline="0" noProof="0" dirty="0">
                <a:ln>
                  <a:noFill/>
                </a:ln>
                <a:solidFill>
                  <a:srgbClr val="E1471D"/>
                </a:solidFill>
                <a:effectLst/>
                <a:uLnTx/>
                <a:uFillTx/>
                <a:latin typeface="Calibri" panose="020F0502020204030204"/>
                <a:ea typeface="+mn-ea"/>
                <a:cs typeface="Calibri" panose="020F0502020204030204" pitchFamily="34" charset="0"/>
              </a:rPr>
              <a:t>ID consult</a:t>
            </a:r>
          </a:p>
          <a:p>
            <a:pPr marL="174625" marR="0" lvl="0" indent="-174625" algn="l" defTabSz="457200" rtl="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Blood culture and CBC; other blood tests as needed</a:t>
            </a:r>
          </a:p>
          <a:p>
            <a:pPr marL="174625" marR="0" lvl="0" indent="-174625" algn="l" defTabSz="457200" rtl="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Consider bronchoscopy and BAL if indicated and feasible</a:t>
            </a:r>
          </a:p>
          <a:p>
            <a:pPr marL="174625" marR="0" lvl="0" indent="-174625" algn="l" defTabSz="457200" rtl="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PFTs and pulse oximetry </a:t>
            </a:r>
          </a:p>
          <a:p>
            <a:pPr marL="174625" marR="0" lvl="0" indent="-174625" algn="l" defTabSz="457200" rtl="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Arterial blood gases, if indicated </a:t>
            </a:r>
          </a:p>
          <a:p>
            <a:pPr marL="174625" marR="0" lvl="0" indent="-174625" algn="l" defTabSz="457200" rtl="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As soon as ILD suspected, collect 1 blood sample for PK assessment, if feasible </a:t>
            </a:r>
          </a:p>
          <a:p>
            <a:pPr marL="174625" marR="0" lvl="0" indent="-174625" algn="l" defTabSz="457200" rtl="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Rule out other causes of ILD </a:t>
            </a:r>
            <a:b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(eg, progression, infection, other drugs, radiotherapy)</a:t>
            </a:r>
          </a:p>
          <a:p>
            <a:pPr marL="174625" marR="0" lvl="0" indent="-174625" algn="l" defTabSz="457200" rtl="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All ILD events should be followed until resolution and after drug discontinuation</a:t>
            </a:r>
          </a:p>
        </p:txBody>
      </p:sp>
      <p:sp>
        <p:nvSpPr>
          <p:cNvPr id="20" name="Rectangle: Rounded Corners 19">
            <a:extLst>
              <a:ext uri="{FF2B5EF4-FFF2-40B4-BE49-F238E27FC236}">
                <a16:creationId xmlns:a16="http://schemas.microsoft.com/office/drawing/2014/main" id="{C35EC3D5-A2BE-C79E-6C84-97642926EA54}"/>
              </a:ext>
            </a:extLst>
          </p:cNvPr>
          <p:cNvSpPr/>
          <p:nvPr/>
        </p:nvSpPr>
        <p:spPr>
          <a:xfrm>
            <a:off x="450886" y="1612204"/>
            <a:ext cx="2692431" cy="4637373"/>
          </a:xfrm>
          <a:prstGeom prst="roundRect">
            <a:avLst>
              <a:gd name="adj" fmla="val 585"/>
            </a:avLst>
          </a:prstGeom>
          <a:noFill/>
          <a:ln w="19050" cap="flat" cmpd="sng" algn="ctr">
            <a:solidFill>
              <a:schemeClr val="accent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Calibri" panose="020F0502020204030204"/>
              <a:ea typeface="+mn-ea"/>
              <a:cs typeface="Calibri" panose="020F0502020204030204" pitchFamily="34" charset="0"/>
            </a:endParaRPr>
          </a:p>
        </p:txBody>
      </p:sp>
      <p:sp>
        <p:nvSpPr>
          <p:cNvPr id="21" name="Rectangle: Rounded Corners 20">
            <a:extLst>
              <a:ext uri="{FF2B5EF4-FFF2-40B4-BE49-F238E27FC236}">
                <a16:creationId xmlns:a16="http://schemas.microsoft.com/office/drawing/2014/main" id="{7B3B9542-04BB-601A-BD4A-08E6E5FCAC54}"/>
              </a:ext>
            </a:extLst>
          </p:cNvPr>
          <p:cNvSpPr/>
          <p:nvPr/>
        </p:nvSpPr>
        <p:spPr>
          <a:xfrm>
            <a:off x="454476" y="1611184"/>
            <a:ext cx="2718366" cy="313812"/>
          </a:xfrm>
          <a:prstGeom prst="roundRect">
            <a:avLst>
              <a:gd name="adj" fmla="val 0"/>
            </a:avLst>
          </a:prstGeom>
          <a:solidFill>
            <a:schemeClr val="accent1"/>
          </a:solidFill>
          <a:ln w="1905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a:ea typeface="+mn-ea"/>
                <a:cs typeface="Calibri" panose="020F0502020204030204" pitchFamily="34" charset="0"/>
              </a:rPr>
              <a:t>Monitor</a:t>
            </a:r>
            <a:r>
              <a:rPr kumimoji="0" lang="en-US" sz="1600" b="0" i="0" u="none" strike="noStrike" kern="0" cap="none" spc="0" normalizeH="0" baseline="0" noProof="0" dirty="0">
                <a:ln>
                  <a:noFill/>
                </a:ln>
                <a:solidFill>
                  <a:srgbClr val="FFFFFF"/>
                </a:solidFill>
                <a:effectLst/>
                <a:uLnTx/>
                <a:uFillTx/>
                <a:latin typeface="Calibri" panose="020F0502020204030204"/>
                <a:ea typeface="+mn-ea"/>
                <a:cs typeface="Calibri" panose="020F0502020204030204" pitchFamily="34" charset="0"/>
              </a:rPr>
              <a:t> </a:t>
            </a:r>
          </a:p>
        </p:txBody>
      </p:sp>
      <p:sp>
        <p:nvSpPr>
          <p:cNvPr id="22" name="TextBox 21">
            <a:extLst>
              <a:ext uri="{FF2B5EF4-FFF2-40B4-BE49-F238E27FC236}">
                <a16:creationId xmlns:a16="http://schemas.microsoft.com/office/drawing/2014/main" id="{540FA118-B955-C815-7F94-A8D73175380A}"/>
              </a:ext>
            </a:extLst>
          </p:cNvPr>
          <p:cNvSpPr txBox="1"/>
          <p:nvPr/>
        </p:nvSpPr>
        <p:spPr>
          <a:xfrm>
            <a:off x="943643" y="1948870"/>
            <a:ext cx="1722648"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Suspected ILD</a:t>
            </a:r>
          </a:p>
        </p:txBody>
      </p:sp>
      <p:sp>
        <p:nvSpPr>
          <p:cNvPr id="23" name="TextBox 22">
            <a:extLst>
              <a:ext uri="{FF2B5EF4-FFF2-40B4-BE49-F238E27FC236}">
                <a16:creationId xmlns:a16="http://schemas.microsoft.com/office/drawing/2014/main" id="{613BBA83-93C9-9FE5-6951-FDCDEFA9F81F}"/>
              </a:ext>
            </a:extLst>
          </p:cNvPr>
          <p:cNvSpPr txBox="1"/>
          <p:nvPr/>
        </p:nvSpPr>
        <p:spPr>
          <a:xfrm>
            <a:off x="493028" y="2670758"/>
            <a:ext cx="2623879" cy="375487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a:ea typeface="+mn-ea"/>
                <a:cs typeface="Calibri" panose="020F0502020204030204" pitchFamily="34" charset="0"/>
              </a:rPr>
              <a:t>Urge patients to immediately report cough, dyspnea, fever, and/or new or worsening pulmonary symptoms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endParaRPr>
          </a:p>
          <a:p>
            <a:pPr marL="174625" marR="0" lvl="0" indent="-174625" algn="l" defTabSz="457200" rtl="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Monitor patients for signs/symptoms of ILD</a:t>
            </a:r>
          </a:p>
          <a:p>
            <a:pPr marL="174625" marR="0" lvl="0" indent="-174625" algn="l" defTabSz="457200" rtl="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Promptly investigate </a:t>
            </a:r>
            <a:b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evidence of ILD</a:t>
            </a:r>
          </a:p>
          <a:p>
            <a:pPr marL="174625" marR="0" lvl="0" indent="-174625" algn="l" defTabSz="457200" rtl="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Evaluate patients with suspected ILD by radiographic imaging and assess as follows </a:t>
            </a:r>
          </a:p>
          <a:p>
            <a:pPr marL="242888" marR="0" lvl="0" indent="-171450"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endParaRPr>
          </a:p>
        </p:txBody>
      </p:sp>
      <p:sp>
        <p:nvSpPr>
          <p:cNvPr id="24" name="Arrow: Down 23">
            <a:extLst>
              <a:ext uri="{FF2B5EF4-FFF2-40B4-BE49-F238E27FC236}">
                <a16:creationId xmlns:a16="http://schemas.microsoft.com/office/drawing/2014/main" id="{C98ABB24-CFC6-5FEA-DE6F-6E55F2E7BE17}"/>
              </a:ext>
            </a:extLst>
          </p:cNvPr>
          <p:cNvSpPr/>
          <p:nvPr/>
        </p:nvSpPr>
        <p:spPr>
          <a:xfrm>
            <a:off x="1573397" y="2289547"/>
            <a:ext cx="463141" cy="338554"/>
          </a:xfrm>
          <a:prstGeom prst="downArrow">
            <a:avLst>
              <a:gd name="adj1" fmla="val 50000"/>
              <a:gd name="adj2" fmla="val 65442"/>
            </a:avLst>
          </a:prstGeom>
          <a:solidFill>
            <a:schemeClr val="accent1"/>
          </a:soli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Calibri" panose="020F0502020204030204"/>
              <a:ea typeface="+mn-ea"/>
              <a:cs typeface="Calibri" panose="020F0502020204030204" pitchFamily="34" charset="0"/>
            </a:endParaRPr>
          </a:p>
        </p:txBody>
      </p:sp>
      <p:sp>
        <p:nvSpPr>
          <p:cNvPr id="25" name="Rectangle: Rounded Corners 24">
            <a:extLst>
              <a:ext uri="{FF2B5EF4-FFF2-40B4-BE49-F238E27FC236}">
                <a16:creationId xmlns:a16="http://schemas.microsoft.com/office/drawing/2014/main" id="{90AD6EB1-598D-8C38-9812-7F03E9D9901D}"/>
              </a:ext>
            </a:extLst>
          </p:cNvPr>
          <p:cNvSpPr/>
          <p:nvPr/>
        </p:nvSpPr>
        <p:spPr>
          <a:xfrm>
            <a:off x="3710504" y="1612205"/>
            <a:ext cx="3800890" cy="4637373"/>
          </a:xfrm>
          <a:prstGeom prst="roundRect">
            <a:avLst>
              <a:gd name="adj" fmla="val 728"/>
            </a:avLst>
          </a:prstGeom>
          <a:noFill/>
          <a:ln w="19050" cap="flat" cmpd="sng" algn="ctr">
            <a:solidFill>
              <a:schemeClr val="accent3"/>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Calibri" panose="020F0502020204030204"/>
              <a:ea typeface="+mn-ea"/>
              <a:cs typeface="Calibri" panose="020F0502020204030204" pitchFamily="34" charset="0"/>
            </a:endParaRPr>
          </a:p>
        </p:txBody>
      </p:sp>
      <p:sp>
        <p:nvSpPr>
          <p:cNvPr id="26" name="Rectangle: Rounded Corners 25">
            <a:extLst>
              <a:ext uri="{FF2B5EF4-FFF2-40B4-BE49-F238E27FC236}">
                <a16:creationId xmlns:a16="http://schemas.microsoft.com/office/drawing/2014/main" id="{F0695D04-3253-0A28-EF5B-0B49A9950997}"/>
              </a:ext>
            </a:extLst>
          </p:cNvPr>
          <p:cNvSpPr/>
          <p:nvPr/>
        </p:nvSpPr>
        <p:spPr>
          <a:xfrm>
            <a:off x="3710789" y="1609361"/>
            <a:ext cx="3800890" cy="313812"/>
          </a:xfrm>
          <a:prstGeom prst="roundRect">
            <a:avLst>
              <a:gd name="adj" fmla="val 0"/>
            </a:avLst>
          </a:prstGeom>
          <a:solidFill>
            <a:srgbClr val="E1471D"/>
          </a:solidFill>
          <a:ln w="1905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a:ea typeface="+mn-ea"/>
                <a:cs typeface="Calibri" panose="020F0502020204030204" pitchFamily="34" charset="0"/>
              </a:rPr>
              <a:t>Confirm</a:t>
            </a:r>
          </a:p>
        </p:txBody>
      </p:sp>
      <p:sp>
        <p:nvSpPr>
          <p:cNvPr id="27" name="Rectangle: Rounded Corners 26">
            <a:extLst>
              <a:ext uri="{FF2B5EF4-FFF2-40B4-BE49-F238E27FC236}">
                <a16:creationId xmlns:a16="http://schemas.microsoft.com/office/drawing/2014/main" id="{2A27D01A-C786-6A34-B956-D2FF5087917F}"/>
              </a:ext>
            </a:extLst>
          </p:cNvPr>
          <p:cNvSpPr/>
          <p:nvPr/>
        </p:nvSpPr>
        <p:spPr>
          <a:xfrm>
            <a:off x="8072499" y="1612204"/>
            <a:ext cx="3678599" cy="4600993"/>
          </a:xfrm>
          <a:prstGeom prst="roundRect">
            <a:avLst>
              <a:gd name="adj" fmla="val 0"/>
            </a:avLst>
          </a:prstGeom>
          <a:noFill/>
          <a:ln w="19050" cap="flat" cmpd="sng" algn="ctr">
            <a:solidFill>
              <a:schemeClr val="accent4"/>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Calibri" panose="020F0502020204030204"/>
              <a:ea typeface="+mn-ea"/>
              <a:cs typeface="Calibri" panose="020F0502020204030204" pitchFamily="34" charset="0"/>
            </a:endParaRPr>
          </a:p>
        </p:txBody>
      </p:sp>
      <p:sp>
        <p:nvSpPr>
          <p:cNvPr id="28" name="Rectangle: Rounded Corners 27">
            <a:extLst>
              <a:ext uri="{FF2B5EF4-FFF2-40B4-BE49-F238E27FC236}">
                <a16:creationId xmlns:a16="http://schemas.microsoft.com/office/drawing/2014/main" id="{0BF67719-5CC2-44B4-064F-90F23CB4DBB7}"/>
              </a:ext>
            </a:extLst>
          </p:cNvPr>
          <p:cNvSpPr/>
          <p:nvPr/>
        </p:nvSpPr>
        <p:spPr>
          <a:xfrm>
            <a:off x="8072215" y="1611928"/>
            <a:ext cx="3678599" cy="313812"/>
          </a:xfrm>
          <a:prstGeom prst="roundRect">
            <a:avLst>
              <a:gd name="adj" fmla="val 0"/>
            </a:avLst>
          </a:prstGeom>
          <a:solidFill>
            <a:schemeClr val="accent4"/>
          </a:solidFill>
          <a:ln w="1905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panose="020F0502020204030204"/>
                <a:ea typeface="+mn-ea"/>
                <a:cs typeface="Calibri" panose="020F0502020204030204" pitchFamily="34" charset="0"/>
              </a:rPr>
              <a:t>Manage</a:t>
            </a:r>
          </a:p>
        </p:txBody>
      </p:sp>
      <p:sp>
        <p:nvSpPr>
          <p:cNvPr id="30" name="Right Arrow 17">
            <a:extLst>
              <a:ext uri="{FF2B5EF4-FFF2-40B4-BE49-F238E27FC236}">
                <a16:creationId xmlns:a16="http://schemas.microsoft.com/office/drawing/2014/main" id="{D7E490C2-D6BB-413E-E6AD-1D69A97E6AB7}"/>
              </a:ext>
            </a:extLst>
          </p:cNvPr>
          <p:cNvSpPr/>
          <p:nvPr/>
        </p:nvSpPr>
        <p:spPr>
          <a:xfrm>
            <a:off x="7513963" y="3217873"/>
            <a:ext cx="540581" cy="733200"/>
          </a:xfrm>
          <a:prstGeom prst="rightArrow">
            <a:avLst/>
          </a:prstGeom>
          <a:solidFill>
            <a:srgbClr val="E1471D"/>
          </a:soli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Calibri" panose="020F0502020204030204"/>
              <a:ea typeface="+mn-ea"/>
              <a:cs typeface="Calibri" panose="020F0502020204030204" pitchFamily="34" charset="0"/>
            </a:endParaRPr>
          </a:p>
        </p:txBody>
      </p:sp>
      <p:sp>
        <p:nvSpPr>
          <p:cNvPr id="31" name="Text Box 15">
            <a:extLst>
              <a:ext uri="{FF2B5EF4-FFF2-40B4-BE49-F238E27FC236}">
                <a16:creationId xmlns:a16="http://schemas.microsoft.com/office/drawing/2014/main" id="{0303EF15-279C-BBA6-8DAB-E2A708263406}"/>
              </a:ext>
            </a:extLst>
          </p:cNvPr>
          <p:cNvSpPr txBox="1">
            <a:spLocks noChangeArrowheads="1"/>
          </p:cNvSpPr>
          <p:nvPr/>
        </p:nvSpPr>
        <p:spPr bwMode="auto">
          <a:xfrm>
            <a:off x="438150" y="6403079"/>
            <a:ext cx="908860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pt-BR" altLang="en-US" sz="1200" b="0" spc="-10" dirty="0">
                <a:solidFill>
                  <a:srgbClr val="455560"/>
                </a:solidFill>
                <a:latin typeface="Calibri" panose="020F0502020204030204" pitchFamily="34" charset="0"/>
              </a:rPr>
              <a:t>T</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rastuzumab deruxtecan PI. Tarantino. JAMA Oncol. 2021;7:1873. </a:t>
            </a:r>
          </a:p>
        </p:txBody>
      </p:sp>
      <p:sp>
        <p:nvSpPr>
          <p:cNvPr id="2" name="TextBox 1">
            <a:extLst>
              <a:ext uri="{FF2B5EF4-FFF2-40B4-BE49-F238E27FC236}">
                <a16:creationId xmlns:a16="http://schemas.microsoft.com/office/drawing/2014/main" id="{A9DE2C96-93DA-82DB-8ABB-1B8CFDB21556}"/>
              </a:ext>
            </a:extLst>
          </p:cNvPr>
          <p:cNvSpPr txBox="1"/>
          <p:nvPr/>
        </p:nvSpPr>
        <p:spPr>
          <a:xfrm>
            <a:off x="8187970" y="1895705"/>
            <a:ext cx="3473981" cy="4324261"/>
          </a:xfrm>
          <a:prstGeom prst="rect">
            <a:avLst/>
          </a:prstGeom>
          <a:noFill/>
          <a:ln>
            <a:noFill/>
          </a:ln>
        </p:spPr>
        <p:txBody>
          <a:bodyPr wrap="square" rtlCol="0">
            <a:spAutoFit/>
          </a:bodyPr>
          <a:lstStyle/>
          <a:p>
            <a:pPr marL="127000" marR="0" lvl="0" indent="-127000" algn="l" defTabSz="457200" rtl="0" eaLnBrk="1" fontAlgn="auto" latinLnBrk="0" hangingPunct="1">
              <a:lnSpc>
                <a:spcPct val="100000"/>
              </a:lnSpc>
              <a:spcBef>
                <a:spcPts val="0"/>
              </a:spcBef>
              <a:spcAft>
                <a:spcPts val="200"/>
              </a:spcAft>
              <a:buClrTx/>
              <a:buSzTx/>
              <a:buFont typeface="Wingdings" pitchFamily="2" charset="2"/>
              <a:buChar char="§"/>
              <a:tabLst/>
              <a:defRPr/>
            </a:pPr>
            <a:r>
              <a:rPr kumimoji="0" lang="en-US" b="1"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Grade 1</a:t>
            </a:r>
            <a:r>
              <a:rPr kumimoji="0" lang="en-US"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 </a:t>
            </a:r>
            <a:r>
              <a:rPr kumimoji="0" lang="en-US" b="1"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 </a:t>
            </a:r>
            <a:r>
              <a:rPr kumimoji="0" lang="en-US"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Hold until resolved to </a:t>
            </a:r>
            <a:br>
              <a:rPr kumimoji="0" lang="en-US"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br>
            <a:r>
              <a:rPr kumimoji="0" lang="en-US"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grade 0; consider corticosteroids </a:t>
            </a:r>
            <a:br>
              <a:rPr kumimoji="0" lang="en-US"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br>
            <a:r>
              <a:rPr kumimoji="0" lang="en-US"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(0.5 mg/kg/day prednisolone), then: </a:t>
            </a:r>
          </a:p>
          <a:p>
            <a:pPr marL="288925" marR="0" lvl="1" indent="-109538"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b="0" i="1" u="none" strike="noStrike" kern="1200" cap="none" spc="0" normalizeH="0" baseline="0" noProof="0" dirty="0">
                <a:ln>
                  <a:noFill/>
                </a:ln>
                <a:solidFill>
                  <a:srgbClr val="E1471D"/>
                </a:solidFill>
                <a:effectLst/>
                <a:uLnTx/>
                <a:uFillTx/>
                <a:latin typeface="Calibri" panose="020F0502020204030204"/>
                <a:ea typeface="+mn-ea"/>
                <a:cs typeface="Calibri" panose="020F0502020204030204" pitchFamily="34" charset="0"/>
              </a:rPr>
              <a:t>If resolved ≤28 days from onset: </a:t>
            </a:r>
            <a:br>
              <a:rPr kumimoji="0" lang="en-US" b="0" i="1" u="none" strike="noStrike" kern="1200" cap="none" spc="0" normalizeH="0" baseline="0" noProof="0" dirty="0">
                <a:ln>
                  <a:noFill/>
                </a:ln>
                <a:solidFill>
                  <a:srgbClr val="E1471D"/>
                </a:solidFill>
                <a:effectLst/>
                <a:uLnTx/>
                <a:uFillTx/>
                <a:latin typeface="Calibri" panose="020F0502020204030204"/>
                <a:ea typeface="+mn-ea"/>
                <a:cs typeface="Calibri" panose="020F0502020204030204" pitchFamily="34" charset="0"/>
              </a:rPr>
            </a:br>
            <a:r>
              <a:rPr kumimoji="0" lang="en-US" b="0" i="0" u="none" strike="noStrike" kern="1200" cap="none" spc="0" normalizeH="0" baseline="0" noProof="0" dirty="0">
                <a:ln>
                  <a:noFill/>
                </a:ln>
                <a:solidFill>
                  <a:srgbClr val="E1471D"/>
                </a:solidFill>
                <a:effectLst/>
                <a:uLnTx/>
                <a:uFillTx/>
                <a:latin typeface="Calibri" panose="020F0502020204030204"/>
                <a:ea typeface="+mn-ea"/>
                <a:cs typeface="Calibri" panose="020F0502020204030204" pitchFamily="34" charset="0"/>
              </a:rPr>
              <a:t>Maintain dose </a:t>
            </a:r>
          </a:p>
          <a:p>
            <a:pPr marL="288925" marR="0" lvl="1" indent="-109538"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b="0" i="1" u="none" strike="noStrike" kern="1200" cap="none" spc="0" normalizeH="0" baseline="0" noProof="0" dirty="0">
                <a:ln>
                  <a:noFill/>
                </a:ln>
                <a:solidFill>
                  <a:srgbClr val="E1471D"/>
                </a:solidFill>
                <a:effectLst/>
                <a:uLnTx/>
                <a:uFillTx/>
                <a:latin typeface="Calibri" panose="020F0502020204030204"/>
                <a:ea typeface="+mn-ea"/>
                <a:cs typeface="Calibri" panose="020F0502020204030204" pitchFamily="34" charset="0"/>
              </a:rPr>
              <a:t>If resolved &gt;28 days after onset: </a:t>
            </a:r>
            <a:br>
              <a:rPr kumimoji="0" lang="en-US" b="0" i="1" u="none" strike="noStrike" kern="1200" cap="none" spc="0" normalizeH="0" baseline="0" noProof="0" dirty="0">
                <a:ln>
                  <a:noFill/>
                </a:ln>
                <a:solidFill>
                  <a:srgbClr val="E1471D"/>
                </a:solidFill>
                <a:effectLst/>
                <a:uLnTx/>
                <a:uFillTx/>
                <a:latin typeface="Calibri" panose="020F0502020204030204"/>
                <a:ea typeface="+mn-ea"/>
                <a:cs typeface="Calibri" panose="020F0502020204030204" pitchFamily="34" charset="0"/>
              </a:rPr>
            </a:br>
            <a:r>
              <a:rPr kumimoji="0" lang="en-US" b="0" i="0" u="none" strike="noStrike" kern="1200" cap="none" spc="0" normalizeH="0" baseline="0" noProof="0" dirty="0">
                <a:ln>
                  <a:noFill/>
                </a:ln>
                <a:solidFill>
                  <a:srgbClr val="E1471D"/>
                </a:solidFill>
                <a:effectLst/>
                <a:uLnTx/>
                <a:uFillTx/>
                <a:latin typeface="Calibri" panose="020F0502020204030204"/>
                <a:ea typeface="+mn-ea"/>
                <a:cs typeface="Calibri" panose="020F0502020204030204" pitchFamily="34" charset="0"/>
              </a:rPr>
              <a:t>Reduce dose by 1 level </a:t>
            </a:r>
          </a:p>
          <a:p>
            <a:pPr marL="127000" marR="0" lvl="0" indent="-127000" algn="l" defTabSz="457200" rtl="0" eaLnBrk="1" fontAlgn="auto" latinLnBrk="0" hangingPunct="1">
              <a:lnSpc>
                <a:spcPct val="100000"/>
              </a:lnSpc>
              <a:spcBef>
                <a:spcPts val="0"/>
              </a:spcBef>
              <a:spcAft>
                <a:spcPts val="200"/>
              </a:spcAft>
              <a:buClrTx/>
              <a:buSzTx/>
              <a:buFont typeface="Wingdings" pitchFamily="2" charset="2"/>
              <a:buChar char="§"/>
              <a:tabLst/>
              <a:defRPr/>
            </a:pPr>
            <a:r>
              <a:rPr kumimoji="0" lang="en-US" b="1"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Grades 2-4: </a:t>
            </a:r>
            <a:r>
              <a:rPr kumimoji="0" lang="en-US"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Permanently discontinue treatment and promptly initiate systemic corticosteroid treatment, eg, </a:t>
            </a:r>
            <a:br>
              <a:rPr kumimoji="0" lang="en-US"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br>
            <a:r>
              <a:rPr kumimoji="0" lang="en-US" b="0" i="0" u="none" strike="no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rPr>
              <a:t>≥1 mg/kg/day prednisolone or equivalent for ≥14 days followed by taper for ≥4 wk </a:t>
            </a:r>
            <a:endParaRPr kumimoji="0" lang="en-US" b="0" i="0" u="none" strike="sngStrike" kern="1200" cap="none" spc="0" normalizeH="0" baseline="0" noProof="0" dirty="0">
              <a:ln>
                <a:noFill/>
              </a:ln>
              <a:solidFill>
                <a:srgbClr val="000000"/>
              </a:solidFill>
              <a:effectLst/>
              <a:uLnTx/>
              <a:uFillTx/>
              <a:latin typeface="Calibri" panose="020F0502020204030204"/>
              <a:ea typeface="+mn-ea"/>
              <a:cs typeface="Calibri" panose="020F0502020204030204" pitchFamily="34" charset="0"/>
            </a:endParaRPr>
          </a:p>
        </p:txBody>
      </p:sp>
    </p:spTree>
    <p:extLst>
      <p:ext uri="{BB962C8B-B14F-4D97-AF65-F5344CB8AC3E}">
        <p14:creationId xmlns:p14="http://schemas.microsoft.com/office/powerpoint/2010/main" val="12994177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200" dirty="0"/>
              <a:t>Occurrence of Left Ventricular Dysfunction:</a:t>
            </a:r>
            <a:br>
              <a:rPr lang="en-US" altLang="en-US" sz="3200" dirty="0"/>
            </a:br>
            <a:r>
              <a:rPr lang="en-US" altLang="en-US" sz="3200" dirty="0"/>
              <a:t>Summary of Events in Phase III Trials of T-DXd in Breast Cancer</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24499" y="640359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a:t>
            </a:r>
            <a:r>
              <a:rPr lang="fr-FR" sz="1200" b="0" dirty="0">
                <a:solidFill>
                  <a:schemeClr val="bg2"/>
                </a:solidFill>
                <a:effectLst/>
                <a:latin typeface="Calibri" panose="020F0502020204030204" pitchFamily="34" charset="0"/>
                <a:ea typeface="Calibri" panose="020F0502020204030204" pitchFamily="34" charset="0"/>
                <a:cs typeface="Calibri" panose="020F0502020204030204" pitchFamily="34" charset="0"/>
              </a:rPr>
              <a:t>André</a:t>
            </a:r>
            <a:r>
              <a:rPr lang="en-US" sz="1200" b="0" dirty="0">
                <a:solidFill>
                  <a:schemeClr val="bg2"/>
                </a:solidFill>
                <a:latin typeface="Calibri" panose="020F0502020204030204" pitchFamily="34" charset="0"/>
                <a:ea typeface="Calibri" panose="020F0502020204030204" pitchFamily="34" charset="0"/>
                <a:cs typeface="Calibri" panose="020F0502020204030204" pitchFamily="34" charset="0"/>
              </a:rPr>
              <a:t>. Lancet. 2023;401:1773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2. Cortes. ESMO 2021. Abstr LBA1. 3.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Modi. NEJM. 2022;387:9</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t>
            </a:r>
          </a:p>
        </p:txBody>
      </p:sp>
      <p:graphicFrame>
        <p:nvGraphicFramePr>
          <p:cNvPr id="4" name="Group 32">
            <a:extLst>
              <a:ext uri="{FF2B5EF4-FFF2-40B4-BE49-F238E27FC236}">
                <a16:creationId xmlns:a16="http://schemas.microsoft.com/office/drawing/2014/main" id="{353CAA4B-6F1B-10F9-2A07-8A36FE17DC74}"/>
              </a:ext>
            </a:extLst>
          </p:cNvPr>
          <p:cNvGraphicFramePr>
            <a:graphicFrameLocks noGrp="1"/>
          </p:cNvGraphicFramePr>
          <p:nvPr>
            <p:extLst>
              <p:ext uri="{D42A27DB-BD31-4B8C-83A1-F6EECF244321}">
                <p14:modId xmlns:p14="http://schemas.microsoft.com/office/powerpoint/2010/main" val="3050610163"/>
              </p:ext>
            </p:extLst>
          </p:nvPr>
        </p:nvGraphicFramePr>
        <p:xfrm>
          <a:off x="727071" y="1596455"/>
          <a:ext cx="10755132" cy="931192"/>
        </p:xfrm>
        <a:graphic>
          <a:graphicData uri="http://schemas.openxmlformats.org/drawingml/2006/table">
            <a:tbl>
              <a:tblPr/>
              <a:tblGrid>
                <a:gridCol w="3020324">
                  <a:extLst>
                    <a:ext uri="{9D8B030D-6E8A-4147-A177-3AD203B41FA5}">
                      <a16:colId xmlns:a16="http://schemas.microsoft.com/office/drawing/2014/main" val="20000"/>
                    </a:ext>
                  </a:extLst>
                </a:gridCol>
                <a:gridCol w="2544628">
                  <a:extLst>
                    <a:ext uri="{9D8B030D-6E8A-4147-A177-3AD203B41FA5}">
                      <a16:colId xmlns:a16="http://schemas.microsoft.com/office/drawing/2014/main" val="20002"/>
                    </a:ext>
                  </a:extLst>
                </a:gridCol>
                <a:gridCol w="2595090">
                  <a:extLst>
                    <a:ext uri="{9D8B030D-6E8A-4147-A177-3AD203B41FA5}">
                      <a16:colId xmlns:a16="http://schemas.microsoft.com/office/drawing/2014/main" val="913536120"/>
                    </a:ext>
                  </a:extLst>
                </a:gridCol>
                <a:gridCol w="2595090">
                  <a:extLst>
                    <a:ext uri="{9D8B030D-6E8A-4147-A177-3AD203B41FA5}">
                      <a16:colId xmlns:a16="http://schemas.microsoft.com/office/drawing/2014/main" val="3111889501"/>
                    </a:ext>
                  </a:extLst>
                </a:gridCol>
              </a:tblGrid>
              <a:tr h="29794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lang="en-US" sz="1600" b="1" dirty="0">
                          <a:solidFill>
                            <a:schemeClr val="tx1"/>
                          </a:solidFill>
                          <a:latin typeface="Calibri" panose="020F0502020204030204" pitchFamily="34" charset="0"/>
                          <a:cs typeface="Calibri" panose="020F0502020204030204" pitchFamily="34" charset="0"/>
                        </a:rPr>
                        <a:t>DESTINY-Breast02</a:t>
                      </a:r>
                      <a:r>
                        <a:rPr lang="en-US" sz="1600" b="1" baseline="30000" dirty="0">
                          <a:solidFill>
                            <a:schemeClr val="tx1"/>
                          </a:solidFill>
                          <a:latin typeface="Calibri" panose="020F0502020204030204" pitchFamily="34" charset="0"/>
                          <a:cs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baseline="0" dirty="0">
                          <a:solidFill>
                            <a:schemeClr val="tx1"/>
                          </a:solidFill>
                          <a:latin typeface="Calibri" panose="020F0502020204030204" pitchFamily="34" charset="0"/>
                          <a:cs typeface="Calibri" panose="020F0502020204030204" pitchFamily="34" charset="0"/>
                        </a:rPr>
                        <a:t>Median f/u,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baseline="0" dirty="0">
                          <a:solidFill>
                            <a:schemeClr val="tx1"/>
                          </a:solidFill>
                          <a:latin typeface="Calibri" panose="020F0502020204030204" pitchFamily="34" charset="0"/>
                          <a:cs typeface="Calibri" panose="020F0502020204030204" pitchFamily="34" charset="0"/>
                        </a:rPr>
                        <a:t>Any Grade,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baseline="0" dirty="0">
                          <a:solidFill>
                            <a:schemeClr val="tx1"/>
                          </a:solidFill>
                          <a:latin typeface="Calibri" panose="020F0502020204030204" pitchFamily="34" charset="0"/>
                          <a:cs typeface="Calibri" panose="020F0502020204030204" pitchFamily="34" charset="0"/>
                        </a:rPr>
                        <a:t>Grade ≥3,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97948">
                <a:tc>
                  <a:txBody>
                    <a:bodyPr/>
                    <a:lstStyle/>
                    <a:p>
                      <a:r>
                        <a:rPr lang="en-US" sz="1600" b="0" dirty="0">
                          <a:solidFill>
                            <a:schemeClr val="bg1"/>
                          </a:solidFill>
                          <a:latin typeface="Calibri" panose="020F0502020204030204" pitchFamily="34" charset="0"/>
                          <a:cs typeface="Calibri" panose="020F0502020204030204" pitchFamily="34" charset="0"/>
                        </a:rPr>
                        <a:t>T-DXd (n = 404)</a:t>
                      </a:r>
                    </a:p>
                  </a:txBody>
                  <a:tcPr marL="36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b="1" dirty="0">
                          <a:solidFill>
                            <a:srgbClr val="E1471D"/>
                          </a:solidFill>
                          <a:latin typeface="Calibri" panose="020F0502020204030204" pitchFamily="34" charset="0"/>
                          <a:cs typeface="Calibri" panose="020F0502020204030204" pitchFamily="34" charset="0"/>
                        </a:rPr>
                        <a:t>18 (4.5)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b="1" dirty="0">
                          <a:solidFill>
                            <a:srgbClr val="E1471D"/>
                          </a:solidFill>
                          <a:latin typeface="Calibri" panose="020F0502020204030204" pitchFamily="34" charset="0"/>
                          <a:cs typeface="Calibri" panose="020F0502020204030204" pitchFamily="34" charset="0"/>
                        </a:rPr>
                        <a:t>2 (0.5)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97948">
                <a:tc>
                  <a:txBody>
                    <a:bodyPr/>
                    <a:lstStyle/>
                    <a:p>
                      <a:r>
                        <a:rPr lang="en-US" sz="1600" b="0" dirty="0">
                          <a:solidFill>
                            <a:schemeClr val="bg1"/>
                          </a:solidFill>
                          <a:latin typeface="Calibri" panose="020F0502020204030204" pitchFamily="34" charset="0"/>
                          <a:cs typeface="Calibri" panose="020F0502020204030204" pitchFamily="34" charset="0"/>
                        </a:rPr>
                        <a:t>CT (n = 195)</a:t>
                      </a:r>
                    </a:p>
                  </a:txBody>
                  <a:tcPr marL="36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18.6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b="0" dirty="0">
                          <a:solidFill>
                            <a:schemeClr val="bg1"/>
                          </a:solidFill>
                          <a:latin typeface="Calibri" panose="020F0502020204030204" pitchFamily="34" charset="0"/>
                          <a:cs typeface="Calibri" panose="020F0502020204030204" pitchFamily="34" charset="0"/>
                        </a:rPr>
                        <a:t>3 (1.5)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 (0.5)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14914781"/>
                  </a:ext>
                </a:extLst>
              </a:tr>
            </a:tbl>
          </a:graphicData>
        </a:graphic>
      </p:graphicFrame>
      <p:graphicFrame>
        <p:nvGraphicFramePr>
          <p:cNvPr id="3" name="Group 32">
            <a:extLst>
              <a:ext uri="{FF2B5EF4-FFF2-40B4-BE49-F238E27FC236}">
                <a16:creationId xmlns:a16="http://schemas.microsoft.com/office/drawing/2014/main" id="{5F6A582D-FD00-08E8-82A0-7BC41CD74C1B}"/>
              </a:ext>
            </a:extLst>
          </p:cNvPr>
          <p:cNvGraphicFramePr>
            <a:graphicFrameLocks noGrp="1"/>
          </p:cNvGraphicFramePr>
          <p:nvPr>
            <p:extLst>
              <p:ext uri="{D42A27DB-BD31-4B8C-83A1-F6EECF244321}">
                <p14:modId xmlns:p14="http://schemas.microsoft.com/office/powerpoint/2010/main" val="195875313"/>
              </p:ext>
            </p:extLst>
          </p:nvPr>
        </p:nvGraphicFramePr>
        <p:xfrm>
          <a:off x="727071" y="2709289"/>
          <a:ext cx="10755133" cy="1253256"/>
        </p:xfrm>
        <a:graphic>
          <a:graphicData uri="http://schemas.openxmlformats.org/drawingml/2006/table">
            <a:tbl>
              <a:tblPr/>
              <a:tblGrid>
                <a:gridCol w="2032171">
                  <a:extLst>
                    <a:ext uri="{9D8B030D-6E8A-4147-A177-3AD203B41FA5}">
                      <a16:colId xmlns:a16="http://schemas.microsoft.com/office/drawing/2014/main" val="20000"/>
                    </a:ext>
                  </a:extLst>
                </a:gridCol>
                <a:gridCol w="1443790">
                  <a:extLst>
                    <a:ext uri="{9D8B030D-6E8A-4147-A177-3AD203B41FA5}">
                      <a16:colId xmlns:a16="http://schemas.microsoft.com/office/drawing/2014/main" val="20002"/>
                    </a:ext>
                  </a:extLst>
                </a:gridCol>
                <a:gridCol w="1315452">
                  <a:extLst>
                    <a:ext uri="{9D8B030D-6E8A-4147-A177-3AD203B41FA5}">
                      <a16:colId xmlns:a16="http://schemas.microsoft.com/office/drawing/2014/main" val="913536120"/>
                    </a:ext>
                  </a:extLst>
                </a:gridCol>
                <a:gridCol w="1203158">
                  <a:extLst>
                    <a:ext uri="{9D8B030D-6E8A-4147-A177-3AD203B41FA5}">
                      <a16:colId xmlns:a16="http://schemas.microsoft.com/office/drawing/2014/main" val="3111889501"/>
                    </a:ext>
                  </a:extLst>
                </a:gridCol>
                <a:gridCol w="1235242">
                  <a:extLst>
                    <a:ext uri="{9D8B030D-6E8A-4147-A177-3AD203B41FA5}">
                      <a16:colId xmlns:a16="http://schemas.microsoft.com/office/drawing/2014/main" val="4148856490"/>
                    </a:ext>
                  </a:extLst>
                </a:gridCol>
                <a:gridCol w="1251284">
                  <a:extLst>
                    <a:ext uri="{9D8B030D-6E8A-4147-A177-3AD203B41FA5}">
                      <a16:colId xmlns:a16="http://schemas.microsoft.com/office/drawing/2014/main" val="1442579241"/>
                    </a:ext>
                  </a:extLst>
                </a:gridCol>
                <a:gridCol w="1203158">
                  <a:extLst>
                    <a:ext uri="{9D8B030D-6E8A-4147-A177-3AD203B41FA5}">
                      <a16:colId xmlns:a16="http://schemas.microsoft.com/office/drawing/2014/main" val="2484634984"/>
                    </a:ext>
                  </a:extLst>
                </a:gridCol>
                <a:gridCol w="1070878">
                  <a:extLst>
                    <a:ext uri="{9D8B030D-6E8A-4147-A177-3AD203B41FA5}">
                      <a16:colId xmlns:a16="http://schemas.microsoft.com/office/drawing/2014/main" val="3121990895"/>
                    </a:ext>
                  </a:extLst>
                </a:gridCol>
              </a:tblGrid>
              <a:tr h="68034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lang="en-US" sz="1600" b="1" dirty="0">
                          <a:solidFill>
                            <a:schemeClr val="tx1"/>
                          </a:solidFill>
                          <a:latin typeface="Calibri" panose="020F0502020204030204" pitchFamily="34" charset="0"/>
                          <a:cs typeface="Calibri" panose="020F0502020204030204" pitchFamily="34" charset="0"/>
                        </a:rPr>
                        <a:t>DESTINY-Breast03</a:t>
                      </a:r>
                      <a:r>
                        <a:rPr lang="en-US" sz="1600" b="1" baseline="30000" dirty="0">
                          <a:solidFill>
                            <a:schemeClr val="tx1"/>
                          </a:solidFill>
                          <a:latin typeface="Calibri" panose="020F0502020204030204" pitchFamily="34" charset="0"/>
                          <a:cs typeface="Calibri" panose="020F0502020204030204" pitchFamily="34" charset="0"/>
                        </a:rPr>
                        <a:t>2</a:t>
                      </a:r>
                      <a:endParaRPr lang="en-US" sz="1600" b="1" dirty="0">
                        <a:solidFill>
                          <a:schemeClr val="tx1"/>
                        </a:solidFill>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baseline="0" dirty="0">
                          <a:solidFill>
                            <a:schemeClr val="tx1"/>
                          </a:solidFill>
                          <a:latin typeface="Calibri" panose="020F0502020204030204" pitchFamily="34" charset="0"/>
                          <a:cs typeface="Calibri" panose="020F0502020204030204" pitchFamily="34" charset="0"/>
                        </a:rPr>
                        <a:t>Median f/u,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baseline="0" dirty="0">
                          <a:solidFill>
                            <a:schemeClr val="tx1"/>
                          </a:solidFill>
                          <a:latin typeface="Calibri" panose="020F0502020204030204" pitchFamily="34" charset="0"/>
                          <a:cs typeface="Calibri" panose="020F0502020204030204" pitchFamily="34" charset="0"/>
                        </a:rPr>
                        <a:t>Any Grade,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baseline="0" dirty="0">
                          <a:solidFill>
                            <a:schemeClr val="tx1"/>
                          </a:solidFill>
                          <a:latin typeface="Calibri" panose="020F0502020204030204" pitchFamily="34" charset="0"/>
                          <a:cs typeface="Calibri" panose="020F0502020204030204" pitchFamily="34" charset="0"/>
                        </a:rPr>
                        <a:t>Grade 1,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Grade 2,    </a:t>
                      </a:r>
                      <a:r>
                        <a:rPr lang="en-US" sz="1600" b="1" baseline="0" dirty="0">
                          <a:solidFill>
                            <a:schemeClr val="tx1"/>
                          </a:solidFill>
                          <a:latin typeface="Calibri" panose="020F0502020204030204" pitchFamily="34" charset="0"/>
                          <a:cs typeface="Calibri" panose="020F0502020204030204" pitchFamily="34" charset="0"/>
                        </a:rPr>
                        <a:t>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Grade 3,     </a:t>
                      </a:r>
                      <a:r>
                        <a:rPr lang="en-US" sz="1600" b="1" baseline="0" dirty="0">
                          <a:solidFill>
                            <a:schemeClr val="tx1"/>
                          </a:solidFill>
                          <a:latin typeface="Calibri" panose="020F0502020204030204" pitchFamily="34" charset="0"/>
                          <a:cs typeface="Calibri" panose="020F0502020204030204" pitchFamily="34" charset="0"/>
                        </a:rPr>
                        <a:t>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Grade 4,   </a:t>
                      </a:r>
                      <a:r>
                        <a:rPr lang="en-US" sz="1600" b="1" baseline="0" dirty="0">
                          <a:solidFill>
                            <a:schemeClr val="tx1"/>
                          </a:solidFill>
                          <a:latin typeface="Calibri" panose="020F0502020204030204" pitchFamily="34" charset="0"/>
                          <a:cs typeface="Calibri" panose="020F0502020204030204" pitchFamily="34" charset="0"/>
                        </a:rPr>
                        <a:t>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Grade 5, </a:t>
                      </a:r>
                      <a:r>
                        <a:rPr lang="en-US" sz="1600" b="1" baseline="0" dirty="0">
                          <a:solidFill>
                            <a:schemeClr val="tx1"/>
                          </a:solidFill>
                          <a:latin typeface="Calibri" panose="020F0502020204030204" pitchFamily="34" charset="0"/>
                          <a:cs typeface="Calibri" panose="020F0502020204030204" pitchFamily="34" charset="0"/>
                        </a:rPr>
                        <a:t>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86454">
                <a:tc>
                  <a:txBody>
                    <a:bodyPr/>
                    <a:lstStyle/>
                    <a:p>
                      <a:r>
                        <a:rPr lang="en-US" sz="1600" b="0" dirty="0">
                          <a:solidFill>
                            <a:schemeClr val="bg1"/>
                          </a:solidFill>
                          <a:latin typeface="Calibri" panose="020F0502020204030204" pitchFamily="34" charset="0"/>
                          <a:cs typeface="Calibri" panose="020F0502020204030204" pitchFamily="34" charset="0"/>
                        </a:rPr>
                        <a:t>T-DXd (n = 257)</a:t>
                      </a:r>
                    </a:p>
                  </a:txBody>
                  <a:tcPr marL="36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16.2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b="1" dirty="0">
                          <a:solidFill>
                            <a:srgbClr val="E1471D"/>
                          </a:solidFill>
                          <a:latin typeface="Calibri" panose="020F0502020204030204" pitchFamily="34" charset="0"/>
                          <a:cs typeface="Calibri" panose="020F0502020204030204" pitchFamily="34" charset="0"/>
                        </a:rPr>
                        <a:t>7 (2.7)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 (0.4)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6 (2.3)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86454">
                <a:tc>
                  <a:txBody>
                    <a:bodyPr/>
                    <a:lstStyle/>
                    <a:p>
                      <a:r>
                        <a:rPr lang="en-US" sz="1600" b="0" dirty="0">
                          <a:solidFill>
                            <a:schemeClr val="bg1"/>
                          </a:solidFill>
                          <a:latin typeface="Calibri" panose="020F0502020204030204" pitchFamily="34" charset="0"/>
                          <a:cs typeface="Calibri" panose="020F0502020204030204" pitchFamily="34" charset="0"/>
                        </a:rPr>
                        <a:t>T-DM1 (n = 261)</a:t>
                      </a:r>
                    </a:p>
                  </a:txBody>
                  <a:tcPr marL="36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 (0.4)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 (0.4)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14914781"/>
                  </a:ext>
                </a:extLst>
              </a:tr>
            </a:tbl>
          </a:graphicData>
        </a:graphic>
      </p:graphicFrame>
      <p:graphicFrame>
        <p:nvGraphicFramePr>
          <p:cNvPr id="10" name="Group 32">
            <a:extLst>
              <a:ext uri="{FF2B5EF4-FFF2-40B4-BE49-F238E27FC236}">
                <a16:creationId xmlns:a16="http://schemas.microsoft.com/office/drawing/2014/main" id="{065286E6-CB7B-6C51-CC7A-4CC45943B9A3}"/>
              </a:ext>
            </a:extLst>
          </p:cNvPr>
          <p:cNvGraphicFramePr>
            <a:graphicFrameLocks noGrp="1"/>
          </p:cNvGraphicFramePr>
          <p:nvPr>
            <p:extLst>
              <p:ext uri="{D42A27DB-BD31-4B8C-83A1-F6EECF244321}">
                <p14:modId xmlns:p14="http://schemas.microsoft.com/office/powerpoint/2010/main" val="4085383541"/>
              </p:ext>
            </p:extLst>
          </p:nvPr>
        </p:nvGraphicFramePr>
        <p:xfrm>
          <a:off x="719051" y="4135710"/>
          <a:ext cx="10755133" cy="1253256"/>
        </p:xfrm>
        <a:graphic>
          <a:graphicData uri="http://schemas.openxmlformats.org/drawingml/2006/table">
            <a:tbl>
              <a:tblPr/>
              <a:tblGrid>
                <a:gridCol w="2032171">
                  <a:extLst>
                    <a:ext uri="{9D8B030D-6E8A-4147-A177-3AD203B41FA5}">
                      <a16:colId xmlns:a16="http://schemas.microsoft.com/office/drawing/2014/main" val="20000"/>
                    </a:ext>
                  </a:extLst>
                </a:gridCol>
                <a:gridCol w="1443790">
                  <a:extLst>
                    <a:ext uri="{9D8B030D-6E8A-4147-A177-3AD203B41FA5}">
                      <a16:colId xmlns:a16="http://schemas.microsoft.com/office/drawing/2014/main" val="20002"/>
                    </a:ext>
                  </a:extLst>
                </a:gridCol>
                <a:gridCol w="1315452">
                  <a:extLst>
                    <a:ext uri="{9D8B030D-6E8A-4147-A177-3AD203B41FA5}">
                      <a16:colId xmlns:a16="http://schemas.microsoft.com/office/drawing/2014/main" val="913536120"/>
                    </a:ext>
                  </a:extLst>
                </a:gridCol>
                <a:gridCol w="1203158">
                  <a:extLst>
                    <a:ext uri="{9D8B030D-6E8A-4147-A177-3AD203B41FA5}">
                      <a16:colId xmlns:a16="http://schemas.microsoft.com/office/drawing/2014/main" val="3111889501"/>
                    </a:ext>
                  </a:extLst>
                </a:gridCol>
                <a:gridCol w="1235242">
                  <a:extLst>
                    <a:ext uri="{9D8B030D-6E8A-4147-A177-3AD203B41FA5}">
                      <a16:colId xmlns:a16="http://schemas.microsoft.com/office/drawing/2014/main" val="4148856490"/>
                    </a:ext>
                  </a:extLst>
                </a:gridCol>
                <a:gridCol w="1251284">
                  <a:extLst>
                    <a:ext uri="{9D8B030D-6E8A-4147-A177-3AD203B41FA5}">
                      <a16:colId xmlns:a16="http://schemas.microsoft.com/office/drawing/2014/main" val="1442579241"/>
                    </a:ext>
                  </a:extLst>
                </a:gridCol>
                <a:gridCol w="1203158">
                  <a:extLst>
                    <a:ext uri="{9D8B030D-6E8A-4147-A177-3AD203B41FA5}">
                      <a16:colId xmlns:a16="http://schemas.microsoft.com/office/drawing/2014/main" val="2484634984"/>
                    </a:ext>
                  </a:extLst>
                </a:gridCol>
                <a:gridCol w="1070878">
                  <a:extLst>
                    <a:ext uri="{9D8B030D-6E8A-4147-A177-3AD203B41FA5}">
                      <a16:colId xmlns:a16="http://schemas.microsoft.com/office/drawing/2014/main" val="3121990895"/>
                    </a:ext>
                  </a:extLst>
                </a:gridCol>
              </a:tblGrid>
              <a:tr h="68034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lang="en-US" sz="1600" b="1" dirty="0">
                          <a:solidFill>
                            <a:schemeClr val="tx1"/>
                          </a:solidFill>
                          <a:latin typeface="Calibri" panose="020F0502020204030204" pitchFamily="34" charset="0"/>
                          <a:cs typeface="Calibri" panose="020F0502020204030204" pitchFamily="34" charset="0"/>
                        </a:rPr>
                        <a:t>DESTINY-Breast04</a:t>
                      </a:r>
                      <a:r>
                        <a:rPr lang="en-US" sz="1600" b="1" baseline="30000" dirty="0">
                          <a:solidFill>
                            <a:schemeClr val="tx1"/>
                          </a:solidFill>
                          <a:latin typeface="Calibri" panose="020F0502020204030204" pitchFamily="34" charset="0"/>
                          <a:cs typeface="Calibri" panose="020F0502020204030204" pitchFamily="34" charset="0"/>
                        </a:rPr>
                        <a:t>3</a:t>
                      </a:r>
                      <a:endParaRPr lang="en-US" sz="1600" b="1" dirty="0">
                        <a:solidFill>
                          <a:schemeClr val="tx1"/>
                        </a:solidFill>
                        <a:latin typeface="Calibri" panose="020F0502020204030204" pitchFamily="34" charset="0"/>
                        <a:cs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baseline="0" dirty="0">
                          <a:solidFill>
                            <a:schemeClr val="tx1"/>
                          </a:solidFill>
                          <a:latin typeface="Calibri" panose="020F0502020204030204" pitchFamily="34" charset="0"/>
                          <a:cs typeface="Calibri" panose="020F0502020204030204" pitchFamily="34" charset="0"/>
                        </a:rPr>
                        <a:t>Median f/u,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baseline="0" dirty="0">
                          <a:solidFill>
                            <a:schemeClr val="tx1"/>
                          </a:solidFill>
                          <a:latin typeface="Calibri" panose="020F0502020204030204" pitchFamily="34" charset="0"/>
                          <a:cs typeface="Calibri" panose="020F0502020204030204" pitchFamily="34" charset="0"/>
                        </a:rPr>
                        <a:t>Any Grade,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600" b="1" baseline="0" dirty="0">
                          <a:solidFill>
                            <a:schemeClr val="tx1"/>
                          </a:solidFill>
                          <a:latin typeface="Calibri" panose="020F0502020204030204" pitchFamily="34" charset="0"/>
                          <a:cs typeface="Calibri" panose="020F0502020204030204" pitchFamily="34" charset="0"/>
                        </a:rPr>
                        <a:t>Grade 1,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Grade 2,    </a:t>
                      </a:r>
                      <a:r>
                        <a:rPr lang="en-US" sz="1600" b="1" baseline="0" dirty="0">
                          <a:solidFill>
                            <a:schemeClr val="tx1"/>
                          </a:solidFill>
                          <a:latin typeface="Calibri" panose="020F0502020204030204" pitchFamily="34" charset="0"/>
                          <a:cs typeface="Calibri" panose="020F0502020204030204" pitchFamily="34" charset="0"/>
                        </a:rPr>
                        <a:t>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Grade 3,     </a:t>
                      </a:r>
                      <a:r>
                        <a:rPr lang="en-US" sz="1600" b="1" baseline="0" dirty="0">
                          <a:solidFill>
                            <a:schemeClr val="tx1"/>
                          </a:solidFill>
                          <a:latin typeface="Calibri" panose="020F0502020204030204" pitchFamily="34" charset="0"/>
                          <a:cs typeface="Calibri" panose="020F0502020204030204" pitchFamily="34" charset="0"/>
                        </a:rPr>
                        <a:t>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Grade 4,   </a:t>
                      </a:r>
                      <a:r>
                        <a:rPr lang="en-US" sz="1600" b="1" baseline="0" dirty="0">
                          <a:solidFill>
                            <a:schemeClr val="tx1"/>
                          </a:solidFill>
                          <a:latin typeface="Calibri" panose="020F0502020204030204" pitchFamily="34" charset="0"/>
                          <a:cs typeface="Calibri" panose="020F0502020204030204" pitchFamily="34" charset="0"/>
                        </a:rPr>
                        <a:t>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Grade 5, </a:t>
                      </a:r>
                      <a:r>
                        <a:rPr lang="en-US" sz="1600" b="1" baseline="0" dirty="0">
                          <a:solidFill>
                            <a:schemeClr val="tx1"/>
                          </a:solidFill>
                          <a:latin typeface="Calibri" panose="020F0502020204030204" pitchFamily="34" charset="0"/>
                          <a:cs typeface="Calibri" panose="020F0502020204030204" pitchFamily="34" charset="0"/>
                        </a:rPr>
                        <a:t>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86454">
                <a:tc>
                  <a:txBody>
                    <a:bodyPr/>
                    <a:lstStyle/>
                    <a:p>
                      <a:r>
                        <a:rPr lang="en-US" sz="1600" dirty="0">
                          <a:solidFill>
                            <a:schemeClr val="bg1"/>
                          </a:solidFill>
                          <a:latin typeface="Calibri" panose="020F0502020204030204" pitchFamily="34" charset="0"/>
                          <a:cs typeface="Calibri" panose="020F0502020204030204" pitchFamily="34" charset="0"/>
                        </a:rPr>
                        <a:t>T-DXd (n = 371)</a:t>
                      </a:r>
                    </a:p>
                  </a:txBody>
                  <a:tcPr marL="36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18.4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b="1" dirty="0">
                          <a:solidFill>
                            <a:srgbClr val="E1471D"/>
                          </a:solidFill>
                          <a:latin typeface="Calibri" panose="020F0502020204030204" pitchFamily="34" charset="0"/>
                          <a:cs typeface="Calibri" panose="020F0502020204030204" pitchFamily="34" charset="0"/>
                        </a:rPr>
                        <a:t>18 (4.9)</a:t>
                      </a:r>
                      <a:endParaRPr lang="en-US" sz="1600" b="1" baseline="30000" dirty="0">
                        <a:solidFill>
                          <a:srgbClr val="E1471D"/>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b="1" dirty="0">
                          <a:solidFill>
                            <a:srgbClr val="E1471D"/>
                          </a:solidFill>
                          <a:latin typeface="Calibri" panose="020F0502020204030204" pitchFamily="34" charset="0"/>
                          <a:cs typeface="Calibri" panose="020F0502020204030204" pitchFamily="34" charset="0"/>
                        </a:rPr>
                        <a:t>1 (0.3)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b="1" dirty="0">
                          <a:solidFill>
                            <a:srgbClr val="E1471D"/>
                          </a:solidFill>
                          <a:latin typeface="Calibri" panose="020F0502020204030204" pitchFamily="34" charset="0"/>
                          <a:cs typeface="Calibri" panose="020F0502020204030204" pitchFamily="34" charset="0"/>
                        </a:rPr>
                        <a:t>15 (4.0)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b="1" dirty="0">
                          <a:solidFill>
                            <a:srgbClr val="E1471D"/>
                          </a:solidFill>
                          <a:latin typeface="Calibri" panose="020F0502020204030204" pitchFamily="34" charset="0"/>
                          <a:cs typeface="Calibri" panose="020F0502020204030204" pitchFamily="34" charset="0"/>
                        </a:rPr>
                        <a:t>2 (0.5)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86454">
                <a:tc>
                  <a:txBody>
                    <a:bodyPr/>
                    <a:lstStyle/>
                    <a:p>
                      <a:r>
                        <a:rPr lang="en-US" sz="1600" dirty="0">
                          <a:solidFill>
                            <a:schemeClr val="bg1"/>
                          </a:solidFill>
                          <a:latin typeface="Calibri" panose="020F0502020204030204" pitchFamily="34" charset="0"/>
                          <a:cs typeface="Calibri" panose="020F0502020204030204" pitchFamily="34" charset="0"/>
                        </a:rPr>
                        <a:t>CT (n = 172)</a:t>
                      </a:r>
                    </a:p>
                  </a:txBody>
                  <a:tcPr marL="36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18.4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b="1" dirty="0">
                          <a:solidFill>
                            <a:srgbClr val="E1471D"/>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b="1" dirty="0">
                          <a:solidFill>
                            <a:srgbClr val="E1471D"/>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b="1" dirty="0">
                          <a:solidFill>
                            <a:srgbClr val="E1471D"/>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b="1" dirty="0">
                          <a:solidFill>
                            <a:srgbClr val="E1471D"/>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14914781"/>
                  </a:ext>
                </a:extLst>
              </a:tr>
            </a:tbl>
          </a:graphicData>
        </a:graphic>
      </p:graphicFrame>
      <p:sp>
        <p:nvSpPr>
          <p:cNvPr id="11" name="TextBox 10">
            <a:extLst>
              <a:ext uri="{FF2B5EF4-FFF2-40B4-BE49-F238E27FC236}">
                <a16:creationId xmlns:a16="http://schemas.microsoft.com/office/drawing/2014/main" id="{97EE97EC-0AA4-9981-1909-E58AB644E17F}"/>
              </a:ext>
            </a:extLst>
          </p:cNvPr>
          <p:cNvSpPr txBox="1"/>
          <p:nvPr/>
        </p:nvSpPr>
        <p:spPr bwMode="auto">
          <a:xfrm>
            <a:off x="617254" y="5570608"/>
            <a:ext cx="1075513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Why is there a higher incidence of all-grade left ventricular dysfunction in DESTINY-Breast02 and DESTINY-Breast04 vs DESTINY-Breast03?</a:t>
            </a:r>
          </a:p>
        </p:txBody>
      </p:sp>
    </p:spTree>
    <p:extLst>
      <p:ext uri="{BB962C8B-B14F-4D97-AF65-F5344CB8AC3E}">
        <p14:creationId xmlns:p14="http://schemas.microsoft.com/office/powerpoint/2010/main" val="2240148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9715438-5495-FAE9-E8FE-F43B3F078CFE}"/>
              </a:ext>
            </a:extLst>
          </p:cNvPr>
          <p:cNvSpPr>
            <a:spLocks noGrp="1" noChangeArrowheads="1"/>
          </p:cNvSpPr>
          <p:nvPr>
            <p:ph type="title"/>
          </p:nvPr>
        </p:nvSpPr>
        <p:spPr/>
        <p:txBody>
          <a:bodyPr/>
          <a:lstStyle/>
          <a:p>
            <a:r>
              <a:rPr lang="en-US" altLang="en-US" dirty="0"/>
              <a:t>TROPiCS-02 Trial of SG vs Chemotherapy: </a:t>
            </a:r>
            <a:br>
              <a:rPr lang="en-US" altLang="en-US" dirty="0"/>
            </a:br>
            <a:r>
              <a:rPr lang="en-US" altLang="en-US" dirty="0"/>
              <a:t>Safety Summary</a:t>
            </a:r>
          </a:p>
        </p:txBody>
      </p:sp>
      <p:sp>
        <p:nvSpPr>
          <p:cNvPr id="3" name="Rectangle 3">
            <a:extLst>
              <a:ext uri="{FF2B5EF4-FFF2-40B4-BE49-F238E27FC236}">
                <a16:creationId xmlns:a16="http://schemas.microsoft.com/office/drawing/2014/main" id="{AB1FEA90-4F1A-9BD8-99FB-B9AC809D3E24}"/>
              </a:ext>
            </a:extLst>
          </p:cNvPr>
          <p:cNvSpPr>
            <a:spLocks noGrp="1" noChangeArrowheads="1"/>
          </p:cNvSpPr>
          <p:nvPr>
            <p:ph idx="1"/>
          </p:nvPr>
        </p:nvSpPr>
        <p:spPr>
          <a:xfrm>
            <a:off x="617538" y="5027131"/>
            <a:ext cx="11023033" cy="1370004"/>
          </a:xfrm>
        </p:spPr>
        <p:txBody>
          <a:bodyPr/>
          <a:lstStyle/>
          <a:p>
            <a:r>
              <a:rPr lang="en-GB" altLang="en-US" sz="2000" dirty="0"/>
              <a:t>Most common serious TEAEs (≥2%):</a:t>
            </a:r>
          </a:p>
          <a:p>
            <a:pPr lvl="1"/>
            <a:r>
              <a:rPr lang="en-GB" altLang="en-US" sz="1800" dirty="0"/>
              <a:t>Sacituzumab govitecan: diarrhea (5%), febrile neutropenia (4%), neutropenia (3%), neutropenic colitis (2%)</a:t>
            </a:r>
          </a:p>
          <a:p>
            <a:pPr lvl="1"/>
            <a:r>
              <a:rPr lang="en-GB" altLang="en-US" sz="1800" dirty="0"/>
              <a:t>Physician’s choice of CT: febrile neutropenia (4%), pneumonia (2%), nausea (2%), dyspnea (2%)</a:t>
            </a:r>
          </a:p>
          <a:p>
            <a:pPr lvl="1"/>
            <a:endParaRPr lang="en-US" altLang="en-US" sz="1800" dirty="0"/>
          </a:p>
        </p:txBody>
      </p:sp>
      <p:graphicFrame>
        <p:nvGraphicFramePr>
          <p:cNvPr id="4" name="Group 3">
            <a:extLst>
              <a:ext uri="{FF2B5EF4-FFF2-40B4-BE49-F238E27FC236}">
                <a16:creationId xmlns:a16="http://schemas.microsoft.com/office/drawing/2014/main" id="{2D936FDC-BC7D-8F05-D284-EE10880F68EB}"/>
              </a:ext>
            </a:extLst>
          </p:cNvPr>
          <p:cNvGraphicFramePr>
            <a:graphicFrameLocks/>
          </p:cNvGraphicFramePr>
          <p:nvPr>
            <p:extLst>
              <p:ext uri="{D42A27DB-BD31-4B8C-83A1-F6EECF244321}">
                <p14:modId xmlns:p14="http://schemas.microsoft.com/office/powerpoint/2010/main" val="2195762474"/>
              </p:ext>
            </p:extLst>
          </p:nvPr>
        </p:nvGraphicFramePr>
        <p:xfrm>
          <a:off x="720724" y="1591715"/>
          <a:ext cx="10785474" cy="3109072"/>
        </p:xfrm>
        <a:graphic>
          <a:graphicData uri="http://schemas.openxmlformats.org/drawingml/2006/table">
            <a:tbl>
              <a:tblPr/>
              <a:tblGrid>
                <a:gridCol w="4071176">
                  <a:extLst>
                    <a:ext uri="{9D8B030D-6E8A-4147-A177-3AD203B41FA5}">
                      <a16:colId xmlns:a16="http://schemas.microsoft.com/office/drawing/2014/main" val="20000"/>
                    </a:ext>
                  </a:extLst>
                </a:gridCol>
                <a:gridCol w="3357149">
                  <a:extLst>
                    <a:ext uri="{9D8B030D-6E8A-4147-A177-3AD203B41FA5}">
                      <a16:colId xmlns:a16="http://schemas.microsoft.com/office/drawing/2014/main" val="20001"/>
                    </a:ext>
                  </a:extLst>
                </a:gridCol>
                <a:gridCol w="3357149">
                  <a:extLst>
                    <a:ext uri="{9D8B030D-6E8A-4147-A177-3AD203B41FA5}">
                      <a16:colId xmlns:a16="http://schemas.microsoft.com/office/drawing/2014/main" val="20002"/>
                    </a:ext>
                  </a:extLst>
                </a:gridCol>
              </a:tblGrid>
              <a:tr h="1497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Safety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a:t>
                      </a:r>
                      <a:r>
                        <a:rPr lang="en-GB" altLang="en-US" sz="1800" b="0" dirty="0">
                          <a:solidFill>
                            <a:schemeClr val="bg1"/>
                          </a:solidFill>
                          <a:latin typeface="Calibri" panose="020F0502020204030204" pitchFamily="34" charset="0"/>
                        </a:rPr>
                        <a:t>≥3 TEAE</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198 (74)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149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TEAEs leading to d/c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450701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TEAEs leading to dose delay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178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109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7051544"/>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TEAEs leading to dose reductions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90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51289499"/>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Serious 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9368926"/>
                  </a:ext>
                </a:extLst>
              </a:tr>
              <a:tr h="1497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TEAEs leading to 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Treatment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03207459"/>
                  </a:ext>
                </a:extLst>
              </a:tr>
            </a:tbl>
          </a:graphicData>
        </a:graphic>
      </p:graphicFrame>
      <p:sp>
        <p:nvSpPr>
          <p:cNvPr id="5" name="TextBox 4">
            <a:extLst>
              <a:ext uri="{FF2B5EF4-FFF2-40B4-BE49-F238E27FC236}">
                <a16:creationId xmlns:a16="http://schemas.microsoft.com/office/drawing/2014/main" id="{F9AB2048-CC60-1930-AEEA-3CDBF70FE48D}"/>
              </a:ext>
            </a:extLst>
          </p:cNvPr>
          <p:cNvSpPr txBox="1"/>
          <p:nvPr/>
        </p:nvSpPr>
        <p:spPr bwMode="auto">
          <a:xfrm flipH="1">
            <a:off x="720725" y="4715777"/>
            <a:ext cx="69651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*Treatment-related TEAE leading to death included septic shock due to neutropenic colitis.</a:t>
            </a:r>
          </a:p>
        </p:txBody>
      </p:sp>
      <p:sp>
        <p:nvSpPr>
          <p:cNvPr id="7" name="Text Box 15">
            <a:extLst>
              <a:ext uri="{FF2B5EF4-FFF2-40B4-BE49-F238E27FC236}">
                <a16:creationId xmlns:a16="http://schemas.microsoft.com/office/drawing/2014/main" id="{C55CF05D-30D3-1879-1D1C-1665ECFC24F6}"/>
              </a:ext>
            </a:extLst>
          </p:cNvPr>
          <p:cNvSpPr txBox="1">
            <a:spLocks noChangeArrowheads="1"/>
          </p:cNvSpPr>
          <p:nvPr/>
        </p:nvSpPr>
        <p:spPr bwMode="auto">
          <a:xfrm>
            <a:off x="427381" y="640085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cs typeface="Calibri" panose="020F0502020204030204" pitchFamily="34" charset="0"/>
              </a:rPr>
              <a:t>Rugo. Lancet. 2023;402:1423.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261072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2754E220-CE10-B631-019F-0C4F5B7BDA3B}"/>
              </a:ext>
            </a:extLst>
          </p:cNvPr>
          <p:cNvSpPr>
            <a:spLocks noGrp="1"/>
          </p:cNvSpPr>
          <p:nvPr>
            <p:ph type="title"/>
          </p:nvPr>
        </p:nvSpPr>
        <p:spPr/>
        <p:txBody>
          <a:bodyPr/>
          <a:lstStyle/>
          <a:p>
            <a:r>
              <a:rPr lang="en-US" dirty="0"/>
              <a:t>Treatment-Related AEs With SG</a:t>
            </a:r>
          </a:p>
        </p:txBody>
      </p:sp>
      <p:sp>
        <p:nvSpPr>
          <p:cNvPr id="10" name="Footer Placeholder 4">
            <a:extLst>
              <a:ext uri="{FF2B5EF4-FFF2-40B4-BE49-F238E27FC236}">
                <a16:creationId xmlns:a16="http://schemas.microsoft.com/office/drawing/2014/main" id="{449A600B-506B-75CD-55B6-036103585AF2}"/>
              </a:ext>
            </a:extLst>
          </p:cNvPr>
          <p:cNvSpPr txBox="1">
            <a:spLocks/>
          </p:cNvSpPr>
          <p:nvPr/>
        </p:nvSpPr>
        <p:spPr>
          <a:xfrm>
            <a:off x="491610" y="6224930"/>
            <a:ext cx="9949543" cy="405761"/>
          </a:xfrm>
          <a:prstGeom prst="rect">
            <a:avLst/>
          </a:prstGeom>
        </p:spPr>
        <p:txBody>
          <a:bodyPr vert="horz" lIns="27432" tIns="0" rIns="0" bIns="0" rtlCol="0" anchor="b" anchorCtr="0"/>
          <a:lstStyle>
            <a:defPPr>
              <a:defRPr lang="en-US"/>
            </a:defPPr>
            <a:lvl1pPr algn="l" rtl="0" eaLnBrk="0" fontAlgn="base" hangingPunct="0">
              <a:spcBef>
                <a:spcPct val="0"/>
              </a:spcBef>
              <a:spcAft>
                <a:spcPct val="0"/>
              </a:spcAft>
              <a:defRPr sz="1200" b="1" kern="1200">
                <a:solidFill>
                  <a:schemeClr val="tx1"/>
                </a:solidFill>
                <a:latin typeface="Calibri" panose="020F0502020204030204" pitchFamily="34" charset="0"/>
                <a:ea typeface="+mn-ea"/>
                <a:cs typeface="Calibri" panose="020F050202020403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R="0" lvl="0" algn="l" defTabSz="914400" rtl="0" eaLnBrk="1" fontAlgn="auto" latinLnBrk="0" hangingPunct="1">
              <a:lnSpc>
                <a:spcPct val="100000"/>
              </a:lnSpc>
              <a:spcBef>
                <a:spcPts val="0"/>
              </a:spcBef>
              <a:spcAft>
                <a:spcPts val="0"/>
              </a:spcAft>
              <a:buClrTx/>
              <a:buSzTx/>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Calibri" panose="020F0502020204030204" pitchFamily="34" charset="0"/>
                <a:cs typeface="Calibri" panose="020F0502020204030204" pitchFamily="34" charset="0"/>
              </a:rPr>
              <a:t>1. Spring. Oncologist. 2021;26:827. 2.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Bardia. NEJM. 2021;384:1529. </a:t>
            </a:r>
          </a:p>
          <a:p>
            <a:pPr marR="0" lvl="0" algn="l" defTabSz="914400" rtl="0" eaLnBrk="1" fontAlgn="auto" latinLnBrk="0" hangingPunct="1">
              <a:lnSpc>
                <a:spcPct val="100000"/>
              </a:lnSpc>
              <a:spcBef>
                <a:spcPts val="0"/>
              </a:spcBef>
              <a:spcAft>
                <a:spcPts val="0"/>
              </a:spcAft>
              <a:buClrTx/>
              <a:buSzTx/>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3. Rugo. NPJ Breast Cancer. 2022;8:98.</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Calibri" panose="020F0502020204030204" pitchFamily="34" charset="0"/>
                <a:cs typeface="Calibri" panose="020F0502020204030204" pitchFamily="34" charset="0"/>
              </a:rPr>
              <a:t> 4. Sacituzumab govitecan PI.  </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11" name="TextBox 10">
            <a:extLst>
              <a:ext uri="{FF2B5EF4-FFF2-40B4-BE49-F238E27FC236}">
                <a16:creationId xmlns:a16="http://schemas.microsoft.com/office/drawing/2014/main" id="{060E7132-9163-91D9-D722-2EA488919CEC}"/>
              </a:ext>
            </a:extLst>
          </p:cNvPr>
          <p:cNvSpPr txBox="1"/>
          <p:nvPr/>
        </p:nvSpPr>
        <p:spPr>
          <a:xfrm>
            <a:off x="1621180" y="1480283"/>
            <a:ext cx="522752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AEs: Phase III ASCENT Trial of SG in Metastatic TNBC</a:t>
            </a:r>
            <a:r>
              <a:rPr kumimoji="0" lang="en-US" sz="1800" b="1" i="0" u="none" strike="noStrike" kern="1200" cap="none" spc="0" normalizeH="0" baseline="30000" noProof="0" dirty="0">
                <a:ln>
                  <a:noFill/>
                </a:ln>
                <a:solidFill>
                  <a:srgbClr val="000000"/>
                </a:solidFill>
                <a:effectLst/>
                <a:uLnTx/>
                <a:uFillTx/>
                <a:latin typeface="Calibri" panose="020F0502020204030204"/>
                <a:ea typeface="+mn-ea"/>
                <a:cs typeface="Arial" panose="020B0604020202020204" pitchFamily="34" charset="0"/>
              </a:rPr>
              <a:t>1</a:t>
            </a:r>
          </a:p>
        </p:txBody>
      </p:sp>
      <p:sp>
        <p:nvSpPr>
          <p:cNvPr id="12" name="TextBox 11">
            <a:extLst>
              <a:ext uri="{FF2B5EF4-FFF2-40B4-BE49-F238E27FC236}">
                <a16:creationId xmlns:a16="http://schemas.microsoft.com/office/drawing/2014/main" id="{7CDDBED1-248A-555E-354B-8890569C73D8}"/>
              </a:ext>
            </a:extLst>
          </p:cNvPr>
          <p:cNvSpPr txBox="1"/>
          <p:nvPr/>
        </p:nvSpPr>
        <p:spPr>
          <a:xfrm>
            <a:off x="7885910" y="1611723"/>
            <a:ext cx="3746457" cy="2962349"/>
          </a:xfrm>
          <a:prstGeom prst="rect">
            <a:avLst/>
          </a:prstGeom>
          <a:solidFill>
            <a:schemeClr val="accent1"/>
          </a:solidFill>
        </p:spPr>
        <p:txBody>
          <a:bodyPr wrap="square" rtlCol="0">
            <a:spAutoFit/>
          </a:bodyPr>
          <a:lstStyle/>
          <a:p>
            <a:pPr marR="0" lvl="0" algn="l" defTabSz="914400" rtl="0" eaLnBrk="1" fontAlgn="auto" latinLnBrk="0" hangingPunct="1">
              <a:lnSpc>
                <a:spcPct val="100000"/>
              </a:lnSpc>
              <a:spcBef>
                <a:spcPts val="1000"/>
              </a:spcBef>
              <a:spcAft>
                <a:spcPts val="700"/>
              </a:spcAft>
              <a:buClrTx/>
              <a:buSzTx/>
              <a:tabLst/>
              <a:defRPr/>
            </a:pPr>
            <a:r>
              <a:rPr lang="en-US" dirty="0">
                <a:solidFill>
                  <a:srgbClr val="FFFFFF"/>
                </a:solidFill>
                <a:latin typeface="Calibri" panose="020F0502020204030204"/>
              </a:rPr>
              <a:t>SG-Related AEs</a:t>
            </a:r>
            <a:r>
              <a:rPr lang="en-US" baseline="30000" dirty="0">
                <a:solidFill>
                  <a:srgbClr val="FFFFFF"/>
                </a:solidFill>
                <a:latin typeface="Calibri" panose="020F0502020204030204"/>
              </a:rPr>
              <a:t>1-4</a:t>
            </a:r>
            <a:endParaRPr kumimoji="0" lang="en-US" sz="1800" i="0" u="none" strike="noStrike" kern="1200" cap="none" spc="0" normalizeH="0" baseline="30000" noProof="0" dirty="0">
              <a:ln>
                <a:noFill/>
              </a:ln>
              <a:solidFill>
                <a:srgbClr val="FFFFFF"/>
              </a:solidFill>
              <a:effectLst/>
              <a:uLnTx/>
              <a:uFillTx/>
              <a:latin typeface="Calibri" panose="020F0502020204030204"/>
              <a:ea typeface="+mn-ea"/>
              <a:cs typeface="Arial" panose="020B0604020202020204" pitchFamily="34" charset="0"/>
            </a:endParaRPr>
          </a:p>
          <a:p>
            <a:pPr marL="285750" marR="0" lvl="0" indent="-285750" algn="l" defTabSz="914400" rtl="0" eaLnBrk="1" fontAlgn="auto" latinLnBrk="0" hangingPunct="1">
              <a:lnSpc>
                <a:spcPct val="100000"/>
              </a:lnSpc>
              <a:spcBef>
                <a:spcPts val="1000"/>
              </a:spcBef>
              <a:spcAft>
                <a:spcPts val="7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Arial" panose="020B0604020202020204" pitchFamily="34" charset="0"/>
              </a:rPr>
              <a:t>AEs of interest: neutropenia and</a:t>
            </a:r>
            <a:b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Arial" panose="020B0604020202020204" pitchFamily="34" charset="0"/>
              </a:rPr>
            </a:b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Arial" panose="020B0604020202020204" pitchFamily="34" charset="0"/>
              </a:rPr>
              <a:t>diarrhea are expected with </a:t>
            </a:r>
            <a:b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Arial" panose="020B0604020202020204" pitchFamily="34" charset="0"/>
              </a:rPr>
            </a:b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Arial" panose="020B0604020202020204" pitchFamily="34" charset="0"/>
              </a:rPr>
              <a:t>SN-38 payload</a:t>
            </a:r>
          </a:p>
          <a:p>
            <a:pPr marL="285750" marR="0" lvl="0" indent="-285750" algn="l" defTabSz="914400" rtl="0" eaLnBrk="1" fontAlgn="auto" latinLnBrk="0" hangingPunct="1">
              <a:lnSpc>
                <a:spcPct val="100000"/>
              </a:lnSpc>
              <a:spcBef>
                <a:spcPts val="1000"/>
              </a:spcBef>
              <a:spcAft>
                <a:spcPts val="7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Arial" panose="020B0604020202020204" pitchFamily="34" charset="0"/>
              </a:rPr>
              <a:t>Neutropenia: most frequent</a:t>
            </a:r>
            <a:b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Arial" panose="020B0604020202020204" pitchFamily="34" charset="0"/>
              </a:rPr>
            </a:b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Arial" panose="020B0604020202020204" pitchFamily="34" charset="0"/>
              </a:rPr>
              <a:t>grade 3/4 toxicity</a:t>
            </a:r>
          </a:p>
          <a:p>
            <a:pPr marL="285750" marR="0" lvl="0" indent="-285750" algn="l" defTabSz="914400" rtl="0" eaLnBrk="1" fontAlgn="auto" latinLnBrk="0" hangingPunct="1">
              <a:lnSpc>
                <a:spcPct val="100000"/>
              </a:lnSpc>
              <a:spcBef>
                <a:spcPts val="1000"/>
              </a:spcBef>
              <a:spcAft>
                <a:spcPts val="7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Arial" panose="020B0604020202020204" pitchFamily="34" charset="0"/>
              </a:rPr>
              <a:t>Grade 1 /2 nausea, diarrhea,</a:t>
            </a:r>
            <a:b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Arial" panose="020B0604020202020204" pitchFamily="34" charset="0"/>
              </a:rPr>
            </a:br>
            <a:r>
              <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Arial" panose="020B0604020202020204" pitchFamily="34" charset="0"/>
              </a:rPr>
              <a:t>alopecia, and fatigue are common</a:t>
            </a:r>
          </a:p>
        </p:txBody>
      </p:sp>
      <p:grpSp>
        <p:nvGrpSpPr>
          <p:cNvPr id="13" name="Group 12">
            <a:extLst>
              <a:ext uri="{FF2B5EF4-FFF2-40B4-BE49-F238E27FC236}">
                <a16:creationId xmlns:a16="http://schemas.microsoft.com/office/drawing/2014/main" id="{8DCD22E1-91D6-5A89-E47F-F8C38ACCF2B2}"/>
              </a:ext>
            </a:extLst>
          </p:cNvPr>
          <p:cNvGrpSpPr/>
          <p:nvPr/>
        </p:nvGrpSpPr>
        <p:grpSpPr>
          <a:xfrm>
            <a:off x="2704005" y="2326100"/>
            <a:ext cx="1471861" cy="738664"/>
            <a:chOff x="7743387" y="4602165"/>
            <a:chExt cx="1471861" cy="738664"/>
          </a:xfrm>
        </p:grpSpPr>
        <p:sp>
          <p:nvSpPr>
            <p:cNvPr id="14" name="TextBox 13">
              <a:extLst>
                <a:ext uri="{FF2B5EF4-FFF2-40B4-BE49-F238E27FC236}">
                  <a16:creationId xmlns:a16="http://schemas.microsoft.com/office/drawing/2014/main" id="{82916CC1-39A5-6754-489D-6BF510D3B476}"/>
                </a:ext>
              </a:extLst>
            </p:cNvPr>
            <p:cNvSpPr txBox="1"/>
            <p:nvPr/>
          </p:nvSpPr>
          <p:spPr>
            <a:xfrm>
              <a:off x="8017933" y="4602165"/>
              <a:ext cx="119731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Grade 1/2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Grade 3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a:ea typeface="+mn-ea"/>
                  <a:cs typeface="Arial" panose="020B0604020202020204" pitchFamily="34" charset="0"/>
                </a:rPr>
                <a:t>Grade 4 (%)</a:t>
              </a:r>
            </a:p>
          </p:txBody>
        </p:sp>
        <p:sp>
          <p:nvSpPr>
            <p:cNvPr id="15" name="Rectangle 14">
              <a:extLst>
                <a:ext uri="{FF2B5EF4-FFF2-40B4-BE49-F238E27FC236}">
                  <a16:creationId xmlns:a16="http://schemas.microsoft.com/office/drawing/2014/main" id="{A99CF22C-50A4-3236-8D79-A4F509B84A7D}"/>
                </a:ext>
              </a:extLst>
            </p:cNvPr>
            <p:cNvSpPr/>
            <p:nvPr/>
          </p:nvSpPr>
          <p:spPr>
            <a:xfrm>
              <a:off x="7922682" y="4693502"/>
              <a:ext cx="134135" cy="134135"/>
            </a:xfrm>
            <a:prstGeom prst="rect">
              <a:avLst/>
            </a:prstGeom>
            <a:solidFill>
              <a:schemeClr val="accent2">
                <a:lumMod val="20000"/>
                <a:lumOff val="80000"/>
              </a:schemeClr>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6" name="Rectangle 15">
              <a:extLst>
                <a:ext uri="{FF2B5EF4-FFF2-40B4-BE49-F238E27FC236}">
                  <a16:creationId xmlns:a16="http://schemas.microsoft.com/office/drawing/2014/main" id="{6BF9C86B-697E-62C2-0685-D4C53CC152C0}"/>
                </a:ext>
              </a:extLst>
            </p:cNvPr>
            <p:cNvSpPr/>
            <p:nvPr/>
          </p:nvSpPr>
          <p:spPr>
            <a:xfrm>
              <a:off x="7922682" y="4907594"/>
              <a:ext cx="134135" cy="134135"/>
            </a:xfrm>
            <a:prstGeom prst="rect">
              <a:avLst/>
            </a:prstGeom>
            <a:solidFill>
              <a:srgbClr val="157EC0"/>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17" name="Rectangle 16">
              <a:extLst>
                <a:ext uri="{FF2B5EF4-FFF2-40B4-BE49-F238E27FC236}">
                  <a16:creationId xmlns:a16="http://schemas.microsoft.com/office/drawing/2014/main" id="{214F82CE-24B4-CC01-7EBA-36130D2B49AE}"/>
                </a:ext>
              </a:extLst>
            </p:cNvPr>
            <p:cNvSpPr/>
            <p:nvPr/>
          </p:nvSpPr>
          <p:spPr>
            <a:xfrm>
              <a:off x="7922682" y="5121685"/>
              <a:ext cx="134135" cy="134135"/>
            </a:xfrm>
            <a:prstGeom prst="rect">
              <a:avLst/>
            </a:prstGeom>
            <a:solidFill>
              <a:schemeClr val="accent1"/>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2" name="Rectangle 1">
              <a:extLst>
                <a:ext uri="{FF2B5EF4-FFF2-40B4-BE49-F238E27FC236}">
                  <a16:creationId xmlns:a16="http://schemas.microsoft.com/office/drawing/2014/main" id="{18BE24A2-1AB8-7664-6B5B-0D52714DF6FB}"/>
                </a:ext>
              </a:extLst>
            </p:cNvPr>
            <p:cNvSpPr/>
            <p:nvPr/>
          </p:nvSpPr>
          <p:spPr>
            <a:xfrm>
              <a:off x="7745181" y="5121685"/>
              <a:ext cx="134135" cy="134135"/>
            </a:xfrm>
            <a:prstGeom prst="rect">
              <a:avLst/>
            </a:prstGeom>
            <a:solidFill>
              <a:schemeClr val="accent3"/>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3" name="Rectangle 2">
              <a:extLst>
                <a:ext uri="{FF2B5EF4-FFF2-40B4-BE49-F238E27FC236}">
                  <a16:creationId xmlns:a16="http://schemas.microsoft.com/office/drawing/2014/main" id="{39D8FD4C-4084-9CCF-06A5-205FDB33AC26}"/>
                </a:ext>
              </a:extLst>
            </p:cNvPr>
            <p:cNvSpPr/>
            <p:nvPr/>
          </p:nvSpPr>
          <p:spPr>
            <a:xfrm>
              <a:off x="7743387" y="4907594"/>
              <a:ext cx="134135" cy="134135"/>
            </a:xfrm>
            <a:prstGeom prst="rect">
              <a:avLst/>
            </a:prstGeom>
            <a:solidFill>
              <a:schemeClr val="accent3">
                <a:lumMod val="60000"/>
                <a:lumOff val="40000"/>
              </a:schemeClr>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4" name="Rectangle 3">
              <a:extLst>
                <a:ext uri="{FF2B5EF4-FFF2-40B4-BE49-F238E27FC236}">
                  <a16:creationId xmlns:a16="http://schemas.microsoft.com/office/drawing/2014/main" id="{5B9721A5-0613-AC4E-6AE8-DCCD1D2C46C4}"/>
                </a:ext>
              </a:extLst>
            </p:cNvPr>
            <p:cNvSpPr/>
            <p:nvPr/>
          </p:nvSpPr>
          <p:spPr>
            <a:xfrm>
              <a:off x="7743387" y="4693502"/>
              <a:ext cx="134135" cy="134135"/>
            </a:xfrm>
            <a:prstGeom prst="rect">
              <a:avLst/>
            </a:prstGeom>
            <a:solidFill>
              <a:schemeClr val="accent3">
                <a:lumMod val="20000"/>
                <a:lumOff val="80000"/>
              </a:schemeClr>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grpSp>
      <p:sp>
        <p:nvSpPr>
          <p:cNvPr id="18" name="TextBox 17">
            <a:extLst>
              <a:ext uri="{FF2B5EF4-FFF2-40B4-BE49-F238E27FC236}">
                <a16:creationId xmlns:a16="http://schemas.microsoft.com/office/drawing/2014/main" id="{AF71C5C9-BC35-A078-C3E9-C2F926475F98}"/>
              </a:ext>
            </a:extLst>
          </p:cNvPr>
          <p:cNvSpPr txBox="1"/>
          <p:nvPr/>
        </p:nvSpPr>
        <p:spPr>
          <a:xfrm rot="16200000">
            <a:off x="-61323" y="3349422"/>
            <a:ext cx="132529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Patients (%)</a:t>
            </a:r>
          </a:p>
        </p:txBody>
      </p:sp>
      <p:sp>
        <p:nvSpPr>
          <p:cNvPr id="19" name="TextBox 18">
            <a:extLst>
              <a:ext uri="{FF2B5EF4-FFF2-40B4-BE49-F238E27FC236}">
                <a16:creationId xmlns:a16="http://schemas.microsoft.com/office/drawing/2014/main" id="{F94149DF-0765-BBAC-CD60-91CE2E962EEE}"/>
              </a:ext>
            </a:extLst>
          </p:cNvPr>
          <p:cNvSpPr txBox="1"/>
          <p:nvPr/>
        </p:nvSpPr>
        <p:spPr>
          <a:xfrm rot="19522176">
            <a:off x="629385" y="5471016"/>
            <a:ext cx="1125052" cy="3077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Neutropenia</a:t>
            </a:r>
          </a:p>
        </p:txBody>
      </p:sp>
      <p:sp>
        <p:nvSpPr>
          <p:cNvPr id="20" name="Freeform: Shape 19">
            <a:extLst>
              <a:ext uri="{FF2B5EF4-FFF2-40B4-BE49-F238E27FC236}">
                <a16:creationId xmlns:a16="http://schemas.microsoft.com/office/drawing/2014/main" id="{DD978A3D-B941-9942-551D-8860CAD65691}"/>
              </a:ext>
            </a:extLst>
          </p:cNvPr>
          <p:cNvSpPr/>
          <p:nvPr/>
        </p:nvSpPr>
        <p:spPr>
          <a:xfrm>
            <a:off x="1167504" y="1954030"/>
            <a:ext cx="6553200" cy="3117997"/>
          </a:xfrm>
          <a:custGeom>
            <a:avLst/>
            <a:gdLst>
              <a:gd name="connsiteX0" fmla="*/ 0 w 6584950"/>
              <a:gd name="connsiteY0" fmla="*/ 0 h 3136900"/>
              <a:gd name="connsiteX1" fmla="*/ 0 w 6584950"/>
              <a:gd name="connsiteY1" fmla="*/ 3136900 h 3136900"/>
              <a:gd name="connsiteX2" fmla="*/ 6584950 w 6584950"/>
              <a:gd name="connsiteY2" fmla="*/ 3136900 h 3136900"/>
            </a:gdLst>
            <a:ahLst/>
            <a:cxnLst>
              <a:cxn ang="0">
                <a:pos x="connsiteX0" y="connsiteY0"/>
              </a:cxn>
              <a:cxn ang="0">
                <a:pos x="connsiteX1" y="connsiteY1"/>
              </a:cxn>
              <a:cxn ang="0">
                <a:pos x="connsiteX2" y="connsiteY2"/>
              </a:cxn>
            </a:cxnLst>
            <a:rect l="l" t="t" r="r" b="b"/>
            <a:pathLst>
              <a:path w="6584950" h="3136900">
                <a:moveTo>
                  <a:pt x="0" y="0"/>
                </a:moveTo>
                <a:lnTo>
                  <a:pt x="0" y="3136900"/>
                </a:lnTo>
                <a:lnTo>
                  <a:pt x="6584950" y="3136900"/>
                </a:lnTo>
              </a:path>
            </a:pathLst>
          </a:custGeom>
          <a:noFill/>
          <a:ln w="285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21" name="TextBox 20">
            <a:extLst>
              <a:ext uri="{FF2B5EF4-FFF2-40B4-BE49-F238E27FC236}">
                <a16:creationId xmlns:a16="http://schemas.microsoft.com/office/drawing/2014/main" id="{465EB44B-3FEC-7D83-D5C6-A388420A99EB}"/>
              </a:ext>
            </a:extLst>
          </p:cNvPr>
          <p:cNvSpPr txBox="1"/>
          <p:nvPr/>
        </p:nvSpPr>
        <p:spPr>
          <a:xfrm rot="19522176">
            <a:off x="1638443" y="5366876"/>
            <a:ext cx="758541" cy="3077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Anemia</a:t>
            </a:r>
          </a:p>
        </p:txBody>
      </p:sp>
      <p:sp>
        <p:nvSpPr>
          <p:cNvPr id="22" name="TextBox 21">
            <a:extLst>
              <a:ext uri="{FF2B5EF4-FFF2-40B4-BE49-F238E27FC236}">
                <a16:creationId xmlns:a16="http://schemas.microsoft.com/office/drawing/2014/main" id="{A1489B08-6DCA-3B9B-4DE7-0F58A339EF0E}"/>
              </a:ext>
            </a:extLst>
          </p:cNvPr>
          <p:cNvSpPr txBox="1"/>
          <p:nvPr/>
        </p:nvSpPr>
        <p:spPr>
          <a:xfrm rot="19522176">
            <a:off x="2248349" y="5446512"/>
            <a:ext cx="1038811" cy="3077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Leukopenia</a:t>
            </a:r>
          </a:p>
        </p:txBody>
      </p:sp>
      <p:sp>
        <p:nvSpPr>
          <p:cNvPr id="23" name="TextBox 22">
            <a:extLst>
              <a:ext uri="{FF2B5EF4-FFF2-40B4-BE49-F238E27FC236}">
                <a16:creationId xmlns:a16="http://schemas.microsoft.com/office/drawing/2014/main" id="{4D49B275-756D-B451-D81B-2AA6530288BB}"/>
              </a:ext>
            </a:extLst>
          </p:cNvPr>
          <p:cNvSpPr txBox="1"/>
          <p:nvPr/>
        </p:nvSpPr>
        <p:spPr>
          <a:xfrm rot="19522176">
            <a:off x="2848833" y="5473476"/>
            <a:ext cx="1125052" cy="480131"/>
          </a:xfrm>
          <a:prstGeom prst="rect">
            <a:avLst/>
          </a:prstGeom>
          <a:noFill/>
        </p:spPr>
        <p:txBody>
          <a:bodyPr wrap="none" rtlCol="0">
            <a:sp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Febrile </a:t>
            </a:r>
            <a:b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Neutropenia</a:t>
            </a:r>
          </a:p>
        </p:txBody>
      </p:sp>
      <p:sp>
        <p:nvSpPr>
          <p:cNvPr id="24" name="TextBox 23">
            <a:extLst>
              <a:ext uri="{FF2B5EF4-FFF2-40B4-BE49-F238E27FC236}">
                <a16:creationId xmlns:a16="http://schemas.microsoft.com/office/drawing/2014/main" id="{15F26746-9EC8-85F2-F11F-08EA58F0E4E7}"/>
              </a:ext>
            </a:extLst>
          </p:cNvPr>
          <p:cNvSpPr txBox="1"/>
          <p:nvPr/>
        </p:nvSpPr>
        <p:spPr>
          <a:xfrm rot="19522176">
            <a:off x="3828752" y="5388284"/>
            <a:ext cx="833883" cy="3077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Diarrhea</a:t>
            </a:r>
          </a:p>
        </p:txBody>
      </p:sp>
      <p:sp>
        <p:nvSpPr>
          <p:cNvPr id="25" name="TextBox 24">
            <a:extLst>
              <a:ext uri="{FF2B5EF4-FFF2-40B4-BE49-F238E27FC236}">
                <a16:creationId xmlns:a16="http://schemas.microsoft.com/office/drawing/2014/main" id="{9BB4C8BC-49E1-0B35-AFDF-FFA4F68E238C}"/>
              </a:ext>
            </a:extLst>
          </p:cNvPr>
          <p:cNvSpPr txBox="1"/>
          <p:nvPr/>
        </p:nvSpPr>
        <p:spPr>
          <a:xfrm rot="19522176">
            <a:off x="4608078" y="5360955"/>
            <a:ext cx="737702" cy="3077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Nausea</a:t>
            </a:r>
          </a:p>
        </p:txBody>
      </p:sp>
      <p:sp>
        <p:nvSpPr>
          <p:cNvPr id="26" name="TextBox 25">
            <a:extLst>
              <a:ext uri="{FF2B5EF4-FFF2-40B4-BE49-F238E27FC236}">
                <a16:creationId xmlns:a16="http://schemas.microsoft.com/office/drawing/2014/main" id="{2CCCB5EB-AA60-4483-1F47-C91EC5847DC9}"/>
              </a:ext>
            </a:extLst>
          </p:cNvPr>
          <p:cNvSpPr txBox="1"/>
          <p:nvPr/>
        </p:nvSpPr>
        <p:spPr>
          <a:xfrm rot="19522176">
            <a:off x="5275776" y="5395024"/>
            <a:ext cx="857607" cy="3077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Vomiting</a:t>
            </a:r>
          </a:p>
        </p:txBody>
      </p:sp>
      <p:sp>
        <p:nvSpPr>
          <p:cNvPr id="27" name="TextBox 26">
            <a:extLst>
              <a:ext uri="{FF2B5EF4-FFF2-40B4-BE49-F238E27FC236}">
                <a16:creationId xmlns:a16="http://schemas.microsoft.com/office/drawing/2014/main" id="{3F1B1B04-D23E-6777-A388-B99D1E6A03C1}"/>
              </a:ext>
            </a:extLst>
          </p:cNvPr>
          <p:cNvSpPr txBox="1"/>
          <p:nvPr/>
        </p:nvSpPr>
        <p:spPr>
          <a:xfrm rot="19522176">
            <a:off x="6060478" y="5357712"/>
            <a:ext cx="726289" cy="3077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Fatigue</a:t>
            </a:r>
          </a:p>
        </p:txBody>
      </p:sp>
      <p:sp>
        <p:nvSpPr>
          <p:cNvPr id="28" name="TextBox 27">
            <a:extLst>
              <a:ext uri="{FF2B5EF4-FFF2-40B4-BE49-F238E27FC236}">
                <a16:creationId xmlns:a16="http://schemas.microsoft.com/office/drawing/2014/main" id="{E1144B4D-5379-5354-4757-FFCF58CEFC18}"/>
              </a:ext>
            </a:extLst>
          </p:cNvPr>
          <p:cNvSpPr txBox="1"/>
          <p:nvPr/>
        </p:nvSpPr>
        <p:spPr>
          <a:xfrm rot="19522176">
            <a:off x="6764472" y="5386917"/>
            <a:ext cx="829073" cy="307777"/>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Alopecia</a:t>
            </a:r>
          </a:p>
        </p:txBody>
      </p:sp>
      <p:grpSp>
        <p:nvGrpSpPr>
          <p:cNvPr id="29" name="Group 28">
            <a:extLst>
              <a:ext uri="{FF2B5EF4-FFF2-40B4-BE49-F238E27FC236}">
                <a16:creationId xmlns:a16="http://schemas.microsoft.com/office/drawing/2014/main" id="{7BEB0005-0EE3-8799-F4F9-12F993335F5B}"/>
              </a:ext>
            </a:extLst>
          </p:cNvPr>
          <p:cNvGrpSpPr/>
          <p:nvPr/>
        </p:nvGrpSpPr>
        <p:grpSpPr>
          <a:xfrm>
            <a:off x="1246016" y="5041950"/>
            <a:ext cx="589282" cy="307777"/>
            <a:chOff x="1081812" y="5469170"/>
            <a:chExt cx="589282" cy="307777"/>
          </a:xfrm>
        </p:grpSpPr>
        <p:sp>
          <p:nvSpPr>
            <p:cNvPr id="30" name="TextBox 29">
              <a:extLst>
                <a:ext uri="{FF2B5EF4-FFF2-40B4-BE49-F238E27FC236}">
                  <a16:creationId xmlns:a16="http://schemas.microsoft.com/office/drawing/2014/main" id="{0BB449F8-12B0-7382-A099-29C428C2645D}"/>
                </a:ext>
              </a:extLst>
            </p:cNvPr>
            <p:cNvSpPr txBox="1"/>
            <p:nvPr/>
          </p:nvSpPr>
          <p:spPr>
            <a:xfrm>
              <a:off x="1081812" y="5469170"/>
              <a:ext cx="380232"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SG</a:t>
              </a:r>
            </a:p>
          </p:txBody>
        </p:sp>
        <p:sp>
          <p:nvSpPr>
            <p:cNvPr id="31" name="TextBox 30">
              <a:extLst>
                <a:ext uri="{FF2B5EF4-FFF2-40B4-BE49-F238E27FC236}">
                  <a16:creationId xmlns:a16="http://schemas.microsoft.com/office/drawing/2014/main" id="{B68C8F94-D4F8-AF33-DDD1-74B9BED5C796}"/>
                </a:ext>
              </a:extLst>
            </p:cNvPr>
            <p:cNvSpPr txBox="1"/>
            <p:nvPr/>
          </p:nvSpPr>
          <p:spPr>
            <a:xfrm>
              <a:off x="1261110" y="5469170"/>
              <a:ext cx="409984"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CT</a:t>
              </a:r>
            </a:p>
          </p:txBody>
        </p:sp>
      </p:grpSp>
      <p:grpSp>
        <p:nvGrpSpPr>
          <p:cNvPr id="32" name="Group 31">
            <a:extLst>
              <a:ext uri="{FF2B5EF4-FFF2-40B4-BE49-F238E27FC236}">
                <a16:creationId xmlns:a16="http://schemas.microsoft.com/office/drawing/2014/main" id="{22F295FC-01E4-517C-42E5-A4FA2BB7A34A}"/>
              </a:ext>
            </a:extLst>
          </p:cNvPr>
          <p:cNvGrpSpPr/>
          <p:nvPr/>
        </p:nvGrpSpPr>
        <p:grpSpPr>
          <a:xfrm>
            <a:off x="1957260" y="5041950"/>
            <a:ext cx="589282" cy="307777"/>
            <a:chOff x="1081812" y="5469170"/>
            <a:chExt cx="589282" cy="307777"/>
          </a:xfrm>
        </p:grpSpPr>
        <p:sp>
          <p:nvSpPr>
            <p:cNvPr id="33" name="TextBox 32">
              <a:extLst>
                <a:ext uri="{FF2B5EF4-FFF2-40B4-BE49-F238E27FC236}">
                  <a16:creationId xmlns:a16="http://schemas.microsoft.com/office/drawing/2014/main" id="{D14E7917-353C-72C3-476A-1EB4C992B203}"/>
                </a:ext>
              </a:extLst>
            </p:cNvPr>
            <p:cNvSpPr txBox="1"/>
            <p:nvPr/>
          </p:nvSpPr>
          <p:spPr>
            <a:xfrm>
              <a:off x="1081812" y="5469170"/>
              <a:ext cx="380232"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SG</a:t>
              </a:r>
            </a:p>
          </p:txBody>
        </p:sp>
        <p:sp>
          <p:nvSpPr>
            <p:cNvPr id="34" name="TextBox 33">
              <a:extLst>
                <a:ext uri="{FF2B5EF4-FFF2-40B4-BE49-F238E27FC236}">
                  <a16:creationId xmlns:a16="http://schemas.microsoft.com/office/drawing/2014/main" id="{7B7789E4-D655-54DA-ADD9-2BACAC66CDFB}"/>
                </a:ext>
              </a:extLst>
            </p:cNvPr>
            <p:cNvSpPr txBox="1"/>
            <p:nvPr/>
          </p:nvSpPr>
          <p:spPr>
            <a:xfrm>
              <a:off x="1261110" y="5469170"/>
              <a:ext cx="409984"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rgbClr val="000000"/>
                  </a:solidFill>
                  <a:latin typeface="Calibri" panose="020F0502020204030204"/>
                </a:rPr>
                <a:t> CT</a:t>
              </a:r>
              <a:endPar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endParaRPr>
            </a:p>
          </p:txBody>
        </p:sp>
      </p:grpSp>
      <p:grpSp>
        <p:nvGrpSpPr>
          <p:cNvPr id="35" name="Group 34">
            <a:extLst>
              <a:ext uri="{FF2B5EF4-FFF2-40B4-BE49-F238E27FC236}">
                <a16:creationId xmlns:a16="http://schemas.microsoft.com/office/drawing/2014/main" id="{D9CFC33A-F64F-05C3-D2F1-0DE8353C5EB5}"/>
              </a:ext>
            </a:extLst>
          </p:cNvPr>
          <p:cNvGrpSpPr/>
          <p:nvPr/>
        </p:nvGrpSpPr>
        <p:grpSpPr>
          <a:xfrm>
            <a:off x="2689020" y="5041950"/>
            <a:ext cx="589282" cy="307777"/>
            <a:chOff x="1081812" y="5469170"/>
            <a:chExt cx="589282" cy="307777"/>
          </a:xfrm>
        </p:grpSpPr>
        <p:sp>
          <p:nvSpPr>
            <p:cNvPr id="36" name="TextBox 35">
              <a:extLst>
                <a:ext uri="{FF2B5EF4-FFF2-40B4-BE49-F238E27FC236}">
                  <a16:creationId xmlns:a16="http://schemas.microsoft.com/office/drawing/2014/main" id="{C882FE8F-2435-419D-57A7-02012ABC52ED}"/>
                </a:ext>
              </a:extLst>
            </p:cNvPr>
            <p:cNvSpPr txBox="1"/>
            <p:nvPr/>
          </p:nvSpPr>
          <p:spPr>
            <a:xfrm>
              <a:off x="1081812" y="5469170"/>
              <a:ext cx="380232"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SG</a:t>
              </a:r>
            </a:p>
          </p:txBody>
        </p:sp>
        <p:sp>
          <p:nvSpPr>
            <p:cNvPr id="37" name="TextBox 36">
              <a:extLst>
                <a:ext uri="{FF2B5EF4-FFF2-40B4-BE49-F238E27FC236}">
                  <a16:creationId xmlns:a16="http://schemas.microsoft.com/office/drawing/2014/main" id="{317544FC-A3D3-4BFE-277C-911372B0F26A}"/>
                </a:ext>
              </a:extLst>
            </p:cNvPr>
            <p:cNvSpPr txBox="1"/>
            <p:nvPr/>
          </p:nvSpPr>
          <p:spPr>
            <a:xfrm>
              <a:off x="1261110" y="5469170"/>
              <a:ext cx="409984"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CT</a:t>
              </a:r>
            </a:p>
          </p:txBody>
        </p:sp>
      </p:grpSp>
      <p:grpSp>
        <p:nvGrpSpPr>
          <p:cNvPr id="38" name="Group 37">
            <a:extLst>
              <a:ext uri="{FF2B5EF4-FFF2-40B4-BE49-F238E27FC236}">
                <a16:creationId xmlns:a16="http://schemas.microsoft.com/office/drawing/2014/main" id="{8D9586E9-7782-F204-A9C0-CCA05E7F7DDA}"/>
              </a:ext>
            </a:extLst>
          </p:cNvPr>
          <p:cNvGrpSpPr/>
          <p:nvPr/>
        </p:nvGrpSpPr>
        <p:grpSpPr>
          <a:xfrm>
            <a:off x="3413487" y="5041950"/>
            <a:ext cx="589282" cy="307777"/>
            <a:chOff x="1081812" y="5469170"/>
            <a:chExt cx="589282" cy="307777"/>
          </a:xfrm>
        </p:grpSpPr>
        <p:sp>
          <p:nvSpPr>
            <p:cNvPr id="39" name="TextBox 38">
              <a:extLst>
                <a:ext uri="{FF2B5EF4-FFF2-40B4-BE49-F238E27FC236}">
                  <a16:creationId xmlns:a16="http://schemas.microsoft.com/office/drawing/2014/main" id="{6C5605AF-642A-34D1-9A01-4F259F54844C}"/>
                </a:ext>
              </a:extLst>
            </p:cNvPr>
            <p:cNvSpPr txBox="1"/>
            <p:nvPr/>
          </p:nvSpPr>
          <p:spPr>
            <a:xfrm>
              <a:off x="1081812" y="5469170"/>
              <a:ext cx="380232"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SG</a:t>
              </a:r>
            </a:p>
          </p:txBody>
        </p:sp>
        <p:sp>
          <p:nvSpPr>
            <p:cNvPr id="40" name="TextBox 39">
              <a:extLst>
                <a:ext uri="{FF2B5EF4-FFF2-40B4-BE49-F238E27FC236}">
                  <a16:creationId xmlns:a16="http://schemas.microsoft.com/office/drawing/2014/main" id="{5DA156E1-0E36-BABA-CDDA-4D73B3A48408}"/>
                </a:ext>
              </a:extLst>
            </p:cNvPr>
            <p:cNvSpPr txBox="1"/>
            <p:nvPr/>
          </p:nvSpPr>
          <p:spPr>
            <a:xfrm>
              <a:off x="1261110" y="5469170"/>
              <a:ext cx="409984"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CT</a:t>
              </a:r>
            </a:p>
          </p:txBody>
        </p:sp>
      </p:grpSp>
      <p:grpSp>
        <p:nvGrpSpPr>
          <p:cNvPr id="41" name="Group 40">
            <a:extLst>
              <a:ext uri="{FF2B5EF4-FFF2-40B4-BE49-F238E27FC236}">
                <a16:creationId xmlns:a16="http://schemas.microsoft.com/office/drawing/2014/main" id="{07942E7D-49B3-5360-2BAF-2B46C0DF95BB}"/>
              </a:ext>
            </a:extLst>
          </p:cNvPr>
          <p:cNvGrpSpPr/>
          <p:nvPr/>
        </p:nvGrpSpPr>
        <p:grpSpPr>
          <a:xfrm>
            <a:off x="4154934" y="5041950"/>
            <a:ext cx="589282" cy="307777"/>
            <a:chOff x="1081812" y="5469170"/>
            <a:chExt cx="589282" cy="307777"/>
          </a:xfrm>
        </p:grpSpPr>
        <p:sp>
          <p:nvSpPr>
            <p:cNvPr id="42" name="TextBox 41">
              <a:extLst>
                <a:ext uri="{FF2B5EF4-FFF2-40B4-BE49-F238E27FC236}">
                  <a16:creationId xmlns:a16="http://schemas.microsoft.com/office/drawing/2014/main" id="{E4E7D24F-4A84-9DFF-7F3D-798307FCE467}"/>
                </a:ext>
              </a:extLst>
            </p:cNvPr>
            <p:cNvSpPr txBox="1"/>
            <p:nvPr/>
          </p:nvSpPr>
          <p:spPr>
            <a:xfrm>
              <a:off x="1081812" y="5469170"/>
              <a:ext cx="380232"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SG</a:t>
              </a:r>
            </a:p>
          </p:txBody>
        </p:sp>
        <p:sp>
          <p:nvSpPr>
            <p:cNvPr id="43" name="TextBox 42">
              <a:extLst>
                <a:ext uri="{FF2B5EF4-FFF2-40B4-BE49-F238E27FC236}">
                  <a16:creationId xmlns:a16="http://schemas.microsoft.com/office/drawing/2014/main" id="{1CDB0B2B-D310-0E92-AD7B-97507481EE4E}"/>
                </a:ext>
              </a:extLst>
            </p:cNvPr>
            <p:cNvSpPr txBox="1"/>
            <p:nvPr/>
          </p:nvSpPr>
          <p:spPr>
            <a:xfrm>
              <a:off x="1261110" y="5469170"/>
              <a:ext cx="409984"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CT</a:t>
              </a:r>
            </a:p>
          </p:txBody>
        </p:sp>
      </p:grpSp>
      <p:grpSp>
        <p:nvGrpSpPr>
          <p:cNvPr id="44" name="Group 43">
            <a:extLst>
              <a:ext uri="{FF2B5EF4-FFF2-40B4-BE49-F238E27FC236}">
                <a16:creationId xmlns:a16="http://schemas.microsoft.com/office/drawing/2014/main" id="{4089181C-A13E-3BE7-3EC9-5C873DAB490A}"/>
              </a:ext>
            </a:extLst>
          </p:cNvPr>
          <p:cNvGrpSpPr/>
          <p:nvPr/>
        </p:nvGrpSpPr>
        <p:grpSpPr>
          <a:xfrm>
            <a:off x="4877652" y="5041950"/>
            <a:ext cx="589282" cy="307777"/>
            <a:chOff x="1081812" y="5469170"/>
            <a:chExt cx="589282" cy="307777"/>
          </a:xfrm>
        </p:grpSpPr>
        <p:sp>
          <p:nvSpPr>
            <p:cNvPr id="45" name="TextBox 44">
              <a:extLst>
                <a:ext uri="{FF2B5EF4-FFF2-40B4-BE49-F238E27FC236}">
                  <a16:creationId xmlns:a16="http://schemas.microsoft.com/office/drawing/2014/main" id="{072E7CE5-562B-3B5C-81BB-B187861A58EB}"/>
                </a:ext>
              </a:extLst>
            </p:cNvPr>
            <p:cNvSpPr txBox="1"/>
            <p:nvPr/>
          </p:nvSpPr>
          <p:spPr>
            <a:xfrm>
              <a:off x="1081812" y="5469170"/>
              <a:ext cx="380232"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SG</a:t>
              </a:r>
            </a:p>
          </p:txBody>
        </p:sp>
        <p:sp>
          <p:nvSpPr>
            <p:cNvPr id="46" name="TextBox 45">
              <a:extLst>
                <a:ext uri="{FF2B5EF4-FFF2-40B4-BE49-F238E27FC236}">
                  <a16:creationId xmlns:a16="http://schemas.microsoft.com/office/drawing/2014/main" id="{23C3EE3D-D5A8-D7F2-4C6E-C34F8FFB5137}"/>
                </a:ext>
              </a:extLst>
            </p:cNvPr>
            <p:cNvSpPr txBox="1"/>
            <p:nvPr/>
          </p:nvSpPr>
          <p:spPr>
            <a:xfrm>
              <a:off x="1261110" y="5469170"/>
              <a:ext cx="409984"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CT</a:t>
              </a:r>
            </a:p>
          </p:txBody>
        </p:sp>
      </p:grpSp>
      <p:grpSp>
        <p:nvGrpSpPr>
          <p:cNvPr id="47" name="Group 46">
            <a:extLst>
              <a:ext uri="{FF2B5EF4-FFF2-40B4-BE49-F238E27FC236}">
                <a16:creationId xmlns:a16="http://schemas.microsoft.com/office/drawing/2014/main" id="{255180F8-190B-4345-4253-64867BDA9076}"/>
              </a:ext>
            </a:extLst>
          </p:cNvPr>
          <p:cNvGrpSpPr/>
          <p:nvPr/>
        </p:nvGrpSpPr>
        <p:grpSpPr>
          <a:xfrm>
            <a:off x="5604137" y="5041950"/>
            <a:ext cx="589282" cy="307777"/>
            <a:chOff x="1081812" y="5469170"/>
            <a:chExt cx="589282" cy="307777"/>
          </a:xfrm>
        </p:grpSpPr>
        <p:sp>
          <p:nvSpPr>
            <p:cNvPr id="48" name="TextBox 47">
              <a:extLst>
                <a:ext uri="{FF2B5EF4-FFF2-40B4-BE49-F238E27FC236}">
                  <a16:creationId xmlns:a16="http://schemas.microsoft.com/office/drawing/2014/main" id="{B45F4F96-7972-5366-25E5-32EF93C4CA7A}"/>
                </a:ext>
              </a:extLst>
            </p:cNvPr>
            <p:cNvSpPr txBox="1"/>
            <p:nvPr/>
          </p:nvSpPr>
          <p:spPr>
            <a:xfrm>
              <a:off x="1081812" y="5469170"/>
              <a:ext cx="380232"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SG</a:t>
              </a:r>
            </a:p>
          </p:txBody>
        </p:sp>
        <p:sp>
          <p:nvSpPr>
            <p:cNvPr id="49" name="TextBox 48">
              <a:extLst>
                <a:ext uri="{FF2B5EF4-FFF2-40B4-BE49-F238E27FC236}">
                  <a16:creationId xmlns:a16="http://schemas.microsoft.com/office/drawing/2014/main" id="{22FB6CCC-BF09-00B5-7D07-A3F9686049A9}"/>
                </a:ext>
              </a:extLst>
            </p:cNvPr>
            <p:cNvSpPr txBox="1"/>
            <p:nvPr/>
          </p:nvSpPr>
          <p:spPr>
            <a:xfrm>
              <a:off x="1261110" y="5469170"/>
              <a:ext cx="409984"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CT</a:t>
              </a:r>
            </a:p>
          </p:txBody>
        </p:sp>
      </p:grpSp>
      <p:grpSp>
        <p:nvGrpSpPr>
          <p:cNvPr id="50" name="Group 49">
            <a:extLst>
              <a:ext uri="{FF2B5EF4-FFF2-40B4-BE49-F238E27FC236}">
                <a16:creationId xmlns:a16="http://schemas.microsoft.com/office/drawing/2014/main" id="{0C889A74-CA59-0615-FCF9-70DC3310AF64}"/>
              </a:ext>
            </a:extLst>
          </p:cNvPr>
          <p:cNvGrpSpPr/>
          <p:nvPr/>
        </p:nvGrpSpPr>
        <p:grpSpPr>
          <a:xfrm>
            <a:off x="6335604" y="5041950"/>
            <a:ext cx="589282" cy="307777"/>
            <a:chOff x="1081812" y="5469170"/>
            <a:chExt cx="589282" cy="307777"/>
          </a:xfrm>
        </p:grpSpPr>
        <p:sp>
          <p:nvSpPr>
            <p:cNvPr id="51" name="TextBox 50">
              <a:extLst>
                <a:ext uri="{FF2B5EF4-FFF2-40B4-BE49-F238E27FC236}">
                  <a16:creationId xmlns:a16="http://schemas.microsoft.com/office/drawing/2014/main" id="{B0FFAA53-49B5-ECC4-C3FC-3C5079C1DB1C}"/>
                </a:ext>
              </a:extLst>
            </p:cNvPr>
            <p:cNvSpPr txBox="1"/>
            <p:nvPr/>
          </p:nvSpPr>
          <p:spPr>
            <a:xfrm>
              <a:off x="1081812" y="5469170"/>
              <a:ext cx="380232"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SG</a:t>
              </a:r>
            </a:p>
          </p:txBody>
        </p:sp>
        <p:sp>
          <p:nvSpPr>
            <p:cNvPr id="52" name="TextBox 51">
              <a:extLst>
                <a:ext uri="{FF2B5EF4-FFF2-40B4-BE49-F238E27FC236}">
                  <a16:creationId xmlns:a16="http://schemas.microsoft.com/office/drawing/2014/main" id="{9E1AA2E1-DC87-AD98-4CDA-1CF7B717F54B}"/>
                </a:ext>
              </a:extLst>
            </p:cNvPr>
            <p:cNvSpPr txBox="1"/>
            <p:nvPr/>
          </p:nvSpPr>
          <p:spPr>
            <a:xfrm>
              <a:off x="1261110" y="5469170"/>
              <a:ext cx="409984"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CT</a:t>
              </a:r>
            </a:p>
          </p:txBody>
        </p:sp>
      </p:grpSp>
      <p:grpSp>
        <p:nvGrpSpPr>
          <p:cNvPr id="53" name="Group 52">
            <a:extLst>
              <a:ext uri="{FF2B5EF4-FFF2-40B4-BE49-F238E27FC236}">
                <a16:creationId xmlns:a16="http://schemas.microsoft.com/office/drawing/2014/main" id="{526AA512-82AD-24E4-2408-465A6E2EF76A}"/>
              </a:ext>
            </a:extLst>
          </p:cNvPr>
          <p:cNvGrpSpPr/>
          <p:nvPr/>
        </p:nvGrpSpPr>
        <p:grpSpPr>
          <a:xfrm>
            <a:off x="7067889" y="5041950"/>
            <a:ext cx="589282" cy="307777"/>
            <a:chOff x="1081812" y="5469170"/>
            <a:chExt cx="589282" cy="307777"/>
          </a:xfrm>
        </p:grpSpPr>
        <p:sp>
          <p:nvSpPr>
            <p:cNvPr id="54" name="TextBox 53">
              <a:extLst>
                <a:ext uri="{FF2B5EF4-FFF2-40B4-BE49-F238E27FC236}">
                  <a16:creationId xmlns:a16="http://schemas.microsoft.com/office/drawing/2014/main" id="{088BA320-D576-938D-71A8-21C83B720DF4}"/>
                </a:ext>
              </a:extLst>
            </p:cNvPr>
            <p:cNvSpPr txBox="1"/>
            <p:nvPr/>
          </p:nvSpPr>
          <p:spPr>
            <a:xfrm>
              <a:off x="1081812" y="5469170"/>
              <a:ext cx="380232"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SG</a:t>
              </a:r>
            </a:p>
          </p:txBody>
        </p:sp>
        <p:sp>
          <p:nvSpPr>
            <p:cNvPr id="55" name="TextBox 54">
              <a:extLst>
                <a:ext uri="{FF2B5EF4-FFF2-40B4-BE49-F238E27FC236}">
                  <a16:creationId xmlns:a16="http://schemas.microsoft.com/office/drawing/2014/main" id="{801139C8-3C53-DF81-592F-D371CFF106B8}"/>
                </a:ext>
              </a:extLst>
            </p:cNvPr>
            <p:cNvSpPr txBox="1"/>
            <p:nvPr/>
          </p:nvSpPr>
          <p:spPr>
            <a:xfrm>
              <a:off x="1261110" y="5469170"/>
              <a:ext cx="409984"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 CT</a:t>
              </a:r>
            </a:p>
          </p:txBody>
        </p:sp>
      </p:grpSp>
      <p:graphicFrame>
        <p:nvGraphicFramePr>
          <p:cNvPr id="56" name="Table 4">
            <a:extLst>
              <a:ext uri="{FF2B5EF4-FFF2-40B4-BE49-F238E27FC236}">
                <a16:creationId xmlns:a16="http://schemas.microsoft.com/office/drawing/2014/main" id="{7C0769EE-81D8-1460-7608-10925DBA63D8}"/>
              </a:ext>
            </a:extLst>
          </p:cNvPr>
          <p:cNvGraphicFramePr>
            <a:graphicFrameLocks noGrp="1"/>
          </p:cNvGraphicFramePr>
          <p:nvPr>
            <p:extLst>
              <p:ext uri="{D42A27DB-BD31-4B8C-83A1-F6EECF244321}">
                <p14:modId xmlns:p14="http://schemas.microsoft.com/office/powerpoint/2010/main" val="954396209"/>
              </p:ext>
            </p:extLst>
          </p:nvPr>
        </p:nvGraphicFramePr>
        <p:xfrm>
          <a:off x="708611" y="1721620"/>
          <a:ext cx="340192" cy="3581784"/>
        </p:xfrm>
        <a:graphic>
          <a:graphicData uri="http://schemas.openxmlformats.org/drawingml/2006/table">
            <a:tbl>
              <a:tblPr firstRow="1" bandRow="1"/>
              <a:tblGrid>
                <a:gridCol w="340192">
                  <a:extLst>
                    <a:ext uri="{9D8B030D-6E8A-4147-A177-3AD203B41FA5}">
                      <a16:colId xmlns:a16="http://schemas.microsoft.com/office/drawing/2014/main" val="4163529555"/>
                    </a:ext>
                  </a:extLst>
                </a:gridCol>
              </a:tblGrid>
              <a:tr h="44772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r">
                        <a:spcAft>
                          <a:spcPts val="1200"/>
                        </a:spcAft>
                      </a:pPr>
                      <a:r>
                        <a:rPr lang="en-US" sz="1400" dirty="0">
                          <a:solidFill>
                            <a:schemeClr val="bg1"/>
                          </a:solidFill>
                          <a:latin typeface="+mn-lt"/>
                          <a:cs typeface="Arial" panose="020B0604020202020204" pitchFamily="34" charset="0"/>
                        </a:rPr>
                        <a:t>70</a:t>
                      </a: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74129939"/>
                  </a:ext>
                </a:extLst>
              </a:tr>
              <a:tr h="44772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r">
                        <a:spcAft>
                          <a:spcPts val="1200"/>
                        </a:spcAft>
                      </a:pPr>
                      <a:r>
                        <a:rPr lang="en-US" sz="1400" dirty="0">
                          <a:solidFill>
                            <a:schemeClr val="bg1"/>
                          </a:solidFill>
                          <a:latin typeface="+mn-lt"/>
                          <a:cs typeface="Arial" panose="020B0604020202020204" pitchFamily="34" charset="0"/>
                        </a:rPr>
                        <a:t>60</a:t>
                      </a: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66594105"/>
                  </a:ext>
                </a:extLst>
              </a:tr>
              <a:tr h="44772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r">
                        <a:spcAft>
                          <a:spcPts val="1200"/>
                        </a:spcAft>
                      </a:pPr>
                      <a:r>
                        <a:rPr lang="en-US" sz="1400" dirty="0">
                          <a:solidFill>
                            <a:schemeClr val="bg1"/>
                          </a:solidFill>
                          <a:latin typeface="+mn-lt"/>
                          <a:cs typeface="Arial" panose="020B0604020202020204" pitchFamily="34" charset="0"/>
                        </a:rPr>
                        <a:t>50</a:t>
                      </a: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802811533"/>
                  </a:ext>
                </a:extLst>
              </a:tr>
              <a:tr h="44772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r">
                        <a:spcAft>
                          <a:spcPts val="1200"/>
                        </a:spcAft>
                      </a:pPr>
                      <a:r>
                        <a:rPr lang="en-US" sz="1400" dirty="0">
                          <a:solidFill>
                            <a:schemeClr val="bg1"/>
                          </a:solidFill>
                          <a:latin typeface="+mn-lt"/>
                          <a:cs typeface="Arial" panose="020B0604020202020204" pitchFamily="34" charset="0"/>
                        </a:rPr>
                        <a:t>40</a:t>
                      </a: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771872267"/>
                  </a:ext>
                </a:extLst>
              </a:tr>
              <a:tr h="44772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r">
                        <a:spcAft>
                          <a:spcPts val="1200"/>
                        </a:spcAft>
                      </a:pPr>
                      <a:r>
                        <a:rPr lang="en-US" sz="1400" dirty="0">
                          <a:solidFill>
                            <a:schemeClr val="bg1"/>
                          </a:solidFill>
                          <a:latin typeface="+mn-lt"/>
                          <a:cs typeface="Arial" panose="020B0604020202020204" pitchFamily="34" charset="0"/>
                        </a:rPr>
                        <a:t>30</a:t>
                      </a: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484388992"/>
                  </a:ext>
                </a:extLst>
              </a:tr>
              <a:tr h="44772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r">
                        <a:spcAft>
                          <a:spcPts val="1200"/>
                        </a:spcAft>
                      </a:pPr>
                      <a:r>
                        <a:rPr lang="en-US" sz="1400" dirty="0">
                          <a:solidFill>
                            <a:schemeClr val="bg1"/>
                          </a:solidFill>
                          <a:latin typeface="+mn-lt"/>
                          <a:cs typeface="Arial" panose="020B0604020202020204" pitchFamily="34" charset="0"/>
                        </a:rPr>
                        <a:t>20</a:t>
                      </a: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819723964"/>
                  </a:ext>
                </a:extLst>
              </a:tr>
              <a:tr h="44772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r">
                        <a:spcAft>
                          <a:spcPts val="1200"/>
                        </a:spcAft>
                      </a:pPr>
                      <a:r>
                        <a:rPr lang="en-US" sz="1400" dirty="0">
                          <a:solidFill>
                            <a:schemeClr val="bg1"/>
                          </a:solidFill>
                          <a:latin typeface="+mn-lt"/>
                          <a:cs typeface="Arial" panose="020B0604020202020204" pitchFamily="34" charset="0"/>
                        </a:rPr>
                        <a:t>10</a:t>
                      </a: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733318832"/>
                  </a:ext>
                </a:extLst>
              </a:tr>
              <a:tr h="44772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r">
                        <a:spcAft>
                          <a:spcPts val="1200"/>
                        </a:spcAft>
                      </a:pPr>
                      <a:r>
                        <a:rPr lang="en-US" sz="1400" dirty="0">
                          <a:solidFill>
                            <a:schemeClr val="bg1"/>
                          </a:solidFill>
                          <a:latin typeface="+mn-lt"/>
                          <a:cs typeface="Arial" panose="020B0604020202020204" pitchFamily="34" charset="0"/>
                        </a:rPr>
                        <a:t>0</a:t>
                      </a: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354192668"/>
                  </a:ext>
                </a:extLst>
              </a:tr>
            </a:tbl>
          </a:graphicData>
        </a:graphic>
      </p:graphicFrame>
      <p:grpSp>
        <p:nvGrpSpPr>
          <p:cNvPr id="57" name="Group 56">
            <a:extLst>
              <a:ext uri="{FF2B5EF4-FFF2-40B4-BE49-F238E27FC236}">
                <a16:creationId xmlns:a16="http://schemas.microsoft.com/office/drawing/2014/main" id="{B7F639D9-0B3E-9C93-C0B1-B808314A4628}"/>
              </a:ext>
            </a:extLst>
          </p:cNvPr>
          <p:cNvGrpSpPr/>
          <p:nvPr/>
        </p:nvGrpSpPr>
        <p:grpSpPr>
          <a:xfrm>
            <a:off x="1094253" y="1954267"/>
            <a:ext cx="82601" cy="3122210"/>
            <a:chOff x="866607" y="2381487"/>
            <a:chExt cx="859828" cy="3122210"/>
          </a:xfrm>
        </p:grpSpPr>
        <p:cxnSp>
          <p:nvCxnSpPr>
            <p:cNvPr id="58" name="Straight Connector 57">
              <a:extLst>
                <a:ext uri="{FF2B5EF4-FFF2-40B4-BE49-F238E27FC236}">
                  <a16:creationId xmlns:a16="http://schemas.microsoft.com/office/drawing/2014/main" id="{9D3F25C8-6848-D9C5-724A-8E36C22B8BBF}"/>
                </a:ext>
              </a:extLst>
            </p:cNvPr>
            <p:cNvCxnSpPr>
              <a:cxnSpLocks/>
            </p:cNvCxnSpPr>
            <p:nvPr/>
          </p:nvCxnSpPr>
          <p:spPr>
            <a:xfrm>
              <a:off x="866607" y="2381487"/>
              <a:ext cx="859828" cy="0"/>
            </a:xfrm>
            <a:prstGeom prst="line">
              <a:avLst/>
            </a:prstGeom>
            <a:noFill/>
            <a:ln w="28575" cap="flat" cmpd="sng" algn="ctr">
              <a:solidFill>
                <a:srgbClr val="000000"/>
              </a:solidFill>
              <a:prstDash val="solid"/>
            </a:ln>
            <a:effectLst/>
          </p:spPr>
        </p:cxnSp>
        <p:cxnSp>
          <p:nvCxnSpPr>
            <p:cNvPr id="59" name="Straight Connector 58">
              <a:extLst>
                <a:ext uri="{FF2B5EF4-FFF2-40B4-BE49-F238E27FC236}">
                  <a16:creationId xmlns:a16="http://schemas.microsoft.com/office/drawing/2014/main" id="{511ACE2D-2A56-8EA6-65DC-39F0765D9AC2}"/>
                </a:ext>
              </a:extLst>
            </p:cNvPr>
            <p:cNvCxnSpPr>
              <a:cxnSpLocks/>
            </p:cNvCxnSpPr>
            <p:nvPr/>
          </p:nvCxnSpPr>
          <p:spPr>
            <a:xfrm>
              <a:off x="866607" y="2808207"/>
              <a:ext cx="859828" cy="0"/>
            </a:xfrm>
            <a:prstGeom prst="line">
              <a:avLst/>
            </a:prstGeom>
            <a:noFill/>
            <a:ln w="28575" cap="flat" cmpd="sng" algn="ctr">
              <a:solidFill>
                <a:srgbClr val="000000"/>
              </a:solidFill>
              <a:prstDash val="solid"/>
            </a:ln>
            <a:effectLst/>
          </p:spPr>
        </p:cxnSp>
        <p:cxnSp>
          <p:nvCxnSpPr>
            <p:cNvPr id="60" name="Straight Connector 59">
              <a:extLst>
                <a:ext uri="{FF2B5EF4-FFF2-40B4-BE49-F238E27FC236}">
                  <a16:creationId xmlns:a16="http://schemas.microsoft.com/office/drawing/2014/main" id="{E6634B56-512F-1F2A-B06B-70B6C2DED1DE}"/>
                </a:ext>
              </a:extLst>
            </p:cNvPr>
            <p:cNvCxnSpPr>
              <a:cxnSpLocks/>
            </p:cNvCxnSpPr>
            <p:nvPr/>
          </p:nvCxnSpPr>
          <p:spPr>
            <a:xfrm>
              <a:off x="866607" y="3275567"/>
              <a:ext cx="859828" cy="0"/>
            </a:xfrm>
            <a:prstGeom prst="line">
              <a:avLst/>
            </a:prstGeom>
            <a:noFill/>
            <a:ln w="28575" cap="flat" cmpd="sng" algn="ctr">
              <a:solidFill>
                <a:srgbClr val="000000"/>
              </a:solidFill>
              <a:prstDash val="solid"/>
            </a:ln>
            <a:effectLst/>
          </p:spPr>
        </p:cxnSp>
        <p:cxnSp>
          <p:nvCxnSpPr>
            <p:cNvPr id="61" name="Straight Connector 60">
              <a:extLst>
                <a:ext uri="{FF2B5EF4-FFF2-40B4-BE49-F238E27FC236}">
                  <a16:creationId xmlns:a16="http://schemas.microsoft.com/office/drawing/2014/main" id="{B4134418-DCE9-AD79-5D76-49C2B6DD1837}"/>
                </a:ext>
              </a:extLst>
            </p:cNvPr>
            <p:cNvCxnSpPr>
              <a:cxnSpLocks/>
            </p:cNvCxnSpPr>
            <p:nvPr/>
          </p:nvCxnSpPr>
          <p:spPr>
            <a:xfrm>
              <a:off x="866607" y="3702287"/>
              <a:ext cx="859828" cy="0"/>
            </a:xfrm>
            <a:prstGeom prst="line">
              <a:avLst/>
            </a:prstGeom>
            <a:noFill/>
            <a:ln w="28575" cap="flat" cmpd="sng" algn="ctr">
              <a:solidFill>
                <a:srgbClr val="000000"/>
              </a:solidFill>
              <a:prstDash val="solid"/>
            </a:ln>
            <a:effectLst/>
          </p:spPr>
        </p:cxnSp>
        <p:cxnSp>
          <p:nvCxnSpPr>
            <p:cNvPr id="62" name="Straight Connector 61">
              <a:extLst>
                <a:ext uri="{FF2B5EF4-FFF2-40B4-BE49-F238E27FC236}">
                  <a16:creationId xmlns:a16="http://schemas.microsoft.com/office/drawing/2014/main" id="{E4A7C0CB-3603-C652-5324-AB52E3033609}"/>
                </a:ext>
              </a:extLst>
            </p:cNvPr>
            <p:cNvCxnSpPr>
              <a:cxnSpLocks/>
            </p:cNvCxnSpPr>
            <p:nvPr/>
          </p:nvCxnSpPr>
          <p:spPr>
            <a:xfrm>
              <a:off x="866607" y="4182897"/>
              <a:ext cx="859828" cy="0"/>
            </a:xfrm>
            <a:prstGeom prst="line">
              <a:avLst/>
            </a:prstGeom>
            <a:noFill/>
            <a:ln w="28575" cap="flat" cmpd="sng" algn="ctr">
              <a:solidFill>
                <a:srgbClr val="000000"/>
              </a:solidFill>
              <a:prstDash val="solid"/>
            </a:ln>
            <a:effectLst/>
          </p:spPr>
        </p:cxnSp>
        <p:cxnSp>
          <p:nvCxnSpPr>
            <p:cNvPr id="63" name="Straight Connector 62">
              <a:extLst>
                <a:ext uri="{FF2B5EF4-FFF2-40B4-BE49-F238E27FC236}">
                  <a16:creationId xmlns:a16="http://schemas.microsoft.com/office/drawing/2014/main" id="{5015859A-004F-7C63-F306-225261E06E7F}"/>
                </a:ext>
              </a:extLst>
            </p:cNvPr>
            <p:cNvCxnSpPr>
              <a:cxnSpLocks/>
            </p:cNvCxnSpPr>
            <p:nvPr/>
          </p:nvCxnSpPr>
          <p:spPr>
            <a:xfrm>
              <a:off x="866607" y="4609617"/>
              <a:ext cx="859828" cy="0"/>
            </a:xfrm>
            <a:prstGeom prst="line">
              <a:avLst/>
            </a:prstGeom>
            <a:noFill/>
            <a:ln w="28575" cap="flat" cmpd="sng" algn="ctr">
              <a:solidFill>
                <a:srgbClr val="000000"/>
              </a:solidFill>
              <a:prstDash val="solid"/>
            </a:ln>
            <a:effectLst/>
          </p:spPr>
        </p:cxnSp>
        <p:cxnSp>
          <p:nvCxnSpPr>
            <p:cNvPr id="9216" name="Straight Connector 9215">
              <a:extLst>
                <a:ext uri="{FF2B5EF4-FFF2-40B4-BE49-F238E27FC236}">
                  <a16:creationId xmlns:a16="http://schemas.microsoft.com/office/drawing/2014/main" id="{D701F6D5-2570-C93B-0F1B-A7B36FB8E5C3}"/>
                </a:ext>
              </a:extLst>
            </p:cNvPr>
            <p:cNvCxnSpPr>
              <a:cxnSpLocks/>
            </p:cNvCxnSpPr>
            <p:nvPr/>
          </p:nvCxnSpPr>
          <p:spPr>
            <a:xfrm>
              <a:off x="866607" y="5076977"/>
              <a:ext cx="859828" cy="0"/>
            </a:xfrm>
            <a:prstGeom prst="line">
              <a:avLst/>
            </a:prstGeom>
            <a:noFill/>
            <a:ln w="28575" cap="flat" cmpd="sng" algn="ctr">
              <a:solidFill>
                <a:srgbClr val="000000"/>
              </a:solidFill>
              <a:prstDash val="solid"/>
            </a:ln>
            <a:effectLst/>
          </p:spPr>
        </p:cxnSp>
        <p:cxnSp>
          <p:nvCxnSpPr>
            <p:cNvPr id="9217" name="Straight Connector 9216">
              <a:extLst>
                <a:ext uri="{FF2B5EF4-FFF2-40B4-BE49-F238E27FC236}">
                  <a16:creationId xmlns:a16="http://schemas.microsoft.com/office/drawing/2014/main" id="{FD37DC03-E6EC-C150-A1F8-1D8179D7582C}"/>
                </a:ext>
              </a:extLst>
            </p:cNvPr>
            <p:cNvCxnSpPr>
              <a:cxnSpLocks/>
            </p:cNvCxnSpPr>
            <p:nvPr/>
          </p:nvCxnSpPr>
          <p:spPr>
            <a:xfrm>
              <a:off x="866607" y="5503697"/>
              <a:ext cx="859828" cy="0"/>
            </a:xfrm>
            <a:prstGeom prst="line">
              <a:avLst/>
            </a:prstGeom>
            <a:noFill/>
            <a:ln w="28575" cap="flat" cmpd="sng" algn="ctr">
              <a:solidFill>
                <a:srgbClr val="000000"/>
              </a:solidFill>
              <a:prstDash val="solid"/>
            </a:ln>
            <a:effectLst/>
          </p:spPr>
        </p:cxnSp>
      </p:grpSp>
      <p:grpSp>
        <p:nvGrpSpPr>
          <p:cNvPr id="9218" name="Group 9217">
            <a:extLst>
              <a:ext uri="{FF2B5EF4-FFF2-40B4-BE49-F238E27FC236}">
                <a16:creationId xmlns:a16="http://schemas.microsoft.com/office/drawing/2014/main" id="{F9FB50D2-83C2-D71E-E9BB-1114BADA03B0}"/>
              </a:ext>
            </a:extLst>
          </p:cNvPr>
          <p:cNvGrpSpPr/>
          <p:nvPr/>
        </p:nvGrpSpPr>
        <p:grpSpPr>
          <a:xfrm rot="5400000">
            <a:off x="4399802" y="1848284"/>
            <a:ext cx="89386" cy="6545771"/>
            <a:chOff x="866607" y="1487407"/>
            <a:chExt cx="859830" cy="4016290"/>
          </a:xfrm>
        </p:grpSpPr>
        <p:cxnSp>
          <p:nvCxnSpPr>
            <p:cNvPr id="9219" name="Straight Connector 9218">
              <a:extLst>
                <a:ext uri="{FF2B5EF4-FFF2-40B4-BE49-F238E27FC236}">
                  <a16:creationId xmlns:a16="http://schemas.microsoft.com/office/drawing/2014/main" id="{42D60B65-5F4C-538E-0D0C-1F178A9FCB66}"/>
                </a:ext>
              </a:extLst>
            </p:cNvPr>
            <p:cNvCxnSpPr>
              <a:cxnSpLocks/>
            </p:cNvCxnSpPr>
            <p:nvPr/>
          </p:nvCxnSpPr>
          <p:spPr>
            <a:xfrm>
              <a:off x="866607" y="2381487"/>
              <a:ext cx="859828" cy="0"/>
            </a:xfrm>
            <a:prstGeom prst="line">
              <a:avLst/>
            </a:prstGeom>
            <a:noFill/>
            <a:ln w="28575" cap="flat" cmpd="sng" algn="ctr">
              <a:solidFill>
                <a:srgbClr val="000000"/>
              </a:solidFill>
              <a:prstDash val="solid"/>
            </a:ln>
            <a:effectLst/>
          </p:spPr>
        </p:cxnSp>
        <p:cxnSp>
          <p:nvCxnSpPr>
            <p:cNvPr id="9220" name="Straight Connector 9219">
              <a:extLst>
                <a:ext uri="{FF2B5EF4-FFF2-40B4-BE49-F238E27FC236}">
                  <a16:creationId xmlns:a16="http://schemas.microsoft.com/office/drawing/2014/main" id="{4CFAF933-1DDB-3B15-76AB-9E0C915E27B1}"/>
                </a:ext>
              </a:extLst>
            </p:cNvPr>
            <p:cNvCxnSpPr>
              <a:cxnSpLocks/>
            </p:cNvCxnSpPr>
            <p:nvPr/>
          </p:nvCxnSpPr>
          <p:spPr>
            <a:xfrm>
              <a:off x="866607" y="2808207"/>
              <a:ext cx="859828" cy="0"/>
            </a:xfrm>
            <a:prstGeom prst="line">
              <a:avLst/>
            </a:prstGeom>
            <a:noFill/>
            <a:ln w="28575" cap="flat" cmpd="sng" algn="ctr">
              <a:solidFill>
                <a:srgbClr val="000000"/>
              </a:solidFill>
              <a:prstDash val="solid"/>
            </a:ln>
            <a:effectLst/>
          </p:spPr>
        </p:cxnSp>
        <p:cxnSp>
          <p:nvCxnSpPr>
            <p:cNvPr id="9222" name="Straight Connector 9221">
              <a:extLst>
                <a:ext uri="{FF2B5EF4-FFF2-40B4-BE49-F238E27FC236}">
                  <a16:creationId xmlns:a16="http://schemas.microsoft.com/office/drawing/2014/main" id="{64160AFE-9EDF-F313-913F-576FB973755A}"/>
                </a:ext>
              </a:extLst>
            </p:cNvPr>
            <p:cNvCxnSpPr>
              <a:cxnSpLocks/>
            </p:cNvCxnSpPr>
            <p:nvPr/>
          </p:nvCxnSpPr>
          <p:spPr>
            <a:xfrm>
              <a:off x="866607" y="3275567"/>
              <a:ext cx="859828" cy="0"/>
            </a:xfrm>
            <a:prstGeom prst="line">
              <a:avLst/>
            </a:prstGeom>
            <a:noFill/>
            <a:ln w="28575" cap="flat" cmpd="sng" algn="ctr">
              <a:solidFill>
                <a:srgbClr val="000000"/>
              </a:solidFill>
              <a:prstDash val="solid"/>
            </a:ln>
            <a:effectLst/>
          </p:spPr>
        </p:cxnSp>
        <p:cxnSp>
          <p:nvCxnSpPr>
            <p:cNvPr id="9223" name="Straight Connector 9222">
              <a:extLst>
                <a:ext uri="{FF2B5EF4-FFF2-40B4-BE49-F238E27FC236}">
                  <a16:creationId xmlns:a16="http://schemas.microsoft.com/office/drawing/2014/main" id="{5FDEC934-0512-93E1-327C-DC2A2796773B}"/>
                </a:ext>
              </a:extLst>
            </p:cNvPr>
            <p:cNvCxnSpPr>
              <a:cxnSpLocks/>
            </p:cNvCxnSpPr>
            <p:nvPr/>
          </p:nvCxnSpPr>
          <p:spPr>
            <a:xfrm>
              <a:off x="866607" y="3702287"/>
              <a:ext cx="859828" cy="0"/>
            </a:xfrm>
            <a:prstGeom prst="line">
              <a:avLst/>
            </a:prstGeom>
            <a:noFill/>
            <a:ln w="28575" cap="flat" cmpd="sng" algn="ctr">
              <a:solidFill>
                <a:srgbClr val="000000"/>
              </a:solidFill>
              <a:prstDash val="solid"/>
            </a:ln>
            <a:effectLst/>
          </p:spPr>
        </p:cxnSp>
        <p:cxnSp>
          <p:nvCxnSpPr>
            <p:cNvPr id="9224" name="Straight Connector 9223">
              <a:extLst>
                <a:ext uri="{FF2B5EF4-FFF2-40B4-BE49-F238E27FC236}">
                  <a16:creationId xmlns:a16="http://schemas.microsoft.com/office/drawing/2014/main" id="{480C4F7A-865E-FE2B-FE16-B69E6FB28E1C}"/>
                </a:ext>
              </a:extLst>
            </p:cNvPr>
            <p:cNvCxnSpPr>
              <a:cxnSpLocks/>
            </p:cNvCxnSpPr>
            <p:nvPr/>
          </p:nvCxnSpPr>
          <p:spPr>
            <a:xfrm>
              <a:off x="866607" y="4182897"/>
              <a:ext cx="859828" cy="0"/>
            </a:xfrm>
            <a:prstGeom prst="line">
              <a:avLst/>
            </a:prstGeom>
            <a:noFill/>
            <a:ln w="28575" cap="flat" cmpd="sng" algn="ctr">
              <a:solidFill>
                <a:srgbClr val="000000"/>
              </a:solidFill>
              <a:prstDash val="solid"/>
            </a:ln>
            <a:effectLst/>
          </p:spPr>
        </p:cxnSp>
        <p:cxnSp>
          <p:nvCxnSpPr>
            <p:cNvPr id="9225" name="Straight Connector 9224">
              <a:extLst>
                <a:ext uri="{FF2B5EF4-FFF2-40B4-BE49-F238E27FC236}">
                  <a16:creationId xmlns:a16="http://schemas.microsoft.com/office/drawing/2014/main" id="{D73D48E1-326B-5E68-2991-52E866462758}"/>
                </a:ext>
              </a:extLst>
            </p:cNvPr>
            <p:cNvCxnSpPr>
              <a:cxnSpLocks/>
            </p:cNvCxnSpPr>
            <p:nvPr/>
          </p:nvCxnSpPr>
          <p:spPr>
            <a:xfrm>
              <a:off x="866607" y="4609617"/>
              <a:ext cx="859828" cy="0"/>
            </a:xfrm>
            <a:prstGeom prst="line">
              <a:avLst/>
            </a:prstGeom>
            <a:noFill/>
            <a:ln w="28575" cap="flat" cmpd="sng" algn="ctr">
              <a:solidFill>
                <a:srgbClr val="000000"/>
              </a:solidFill>
              <a:prstDash val="solid"/>
            </a:ln>
            <a:effectLst/>
          </p:spPr>
        </p:cxnSp>
        <p:cxnSp>
          <p:nvCxnSpPr>
            <p:cNvPr id="9226" name="Straight Connector 9225">
              <a:extLst>
                <a:ext uri="{FF2B5EF4-FFF2-40B4-BE49-F238E27FC236}">
                  <a16:creationId xmlns:a16="http://schemas.microsoft.com/office/drawing/2014/main" id="{19955AD1-2908-244B-E10D-EC6CFCD501EA}"/>
                </a:ext>
              </a:extLst>
            </p:cNvPr>
            <p:cNvCxnSpPr>
              <a:cxnSpLocks/>
            </p:cNvCxnSpPr>
            <p:nvPr/>
          </p:nvCxnSpPr>
          <p:spPr>
            <a:xfrm>
              <a:off x="866607" y="5076977"/>
              <a:ext cx="859828" cy="0"/>
            </a:xfrm>
            <a:prstGeom prst="line">
              <a:avLst/>
            </a:prstGeom>
            <a:noFill/>
            <a:ln w="28575" cap="flat" cmpd="sng" algn="ctr">
              <a:solidFill>
                <a:srgbClr val="000000"/>
              </a:solidFill>
              <a:prstDash val="solid"/>
            </a:ln>
            <a:effectLst/>
          </p:spPr>
        </p:cxnSp>
        <p:cxnSp>
          <p:nvCxnSpPr>
            <p:cNvPr id="9227" name="Straight Connector 9226">
              <a:extLst>
                <a:ext uri="{FF2B5EF4-FFF2-40B4-BE49-F238E27FC236}">
                  <a16:creationId xmlns:a16="http://schemas.microsoft.com/office/drawing/2014/main" id="{0252C742-6D59-7CA0-B363-7B2E21C23E91}"/>
                </a:ext>
              </a:extLst>
            </p:cNvPr>
            <p:cNvCxnSpPr>
              <a:cxnSpLocks/>
            </p:cNvCxnSpPr>
            <p:nvPr/>
          </p:nvCxnSpPr>
          <p:spPr>
            <a:xfrm>
              <a:off x="866607" y="5503697"/>
              <a:ext cx="859828" cy="0"/>
            </a:xfrm>
            <a:prstGeom prst="line">
              <a:avLst/>
            </a:prstGeom>
            <a:noFill/>
            <a:ln w="28575" cap="flat" cmpd="sng" algn="ctr">
              <a:solidFill>
                <a:srgbClr val="000000"/>
              </a:solidFill>
              <a:prstDash val="solid"/>
            </a:ln>
            <a:effectLst/>
          </p:spPr>
        </p:cxnSp>
        <p:cxnSp>
          <p:nvCxnSpPr>
            <p:cNvPr id="9228" name="Straight Connector 9227">
              <a:extLst>
                <a:ext uri="{FF2B5EF4-FFF2-40B4-BE49-F238E27FC236}">
                  <a16:creationId xmlns:a16="http://schemas.microsoft.com/office/drawing/2014/main" id="{D3C2347B-3595-4B9E-996D-9DDD9B78E525}"/>
                </a:ext>
              </a:extLst>
            </p:cNvPr>
            <p:cNvCxnSpPr>
              <a:cxnSpLocks/>
            </p:cNvCxnSpPr>
            <p:nvPr/>
          </p:nvCxnSpPr>
          <p:spPr>
            <a:xfrm>
              <a:off x="866608" y="1920180"/>
              <a:ext cx="859828" cy="0"/>
            </a:xfrm>
            <a:prstGeom prst="line">
              <a:avLst/>
            </a:prstGeom>
            <a:noFill/>
            <a:ln w="28575" cap="flat" cmpd="sng" algn="ctr">
              <a:solidFill>
                <a:srgbClr val="000000"/>
              </a:solidFill>
              <a:prstDash val="solid"/>
            </a:ln>
            <a:effectLst/>
          </p:spPr>
        </p:cxnSp>
        <p:cxnSp>
          <p:nvCxnSpPr>
            <p:cNvPr id="9229" name="Straight Connector 9228">
              <a:extLst>
                <a:ext uri="{FF2B5EF4-FFF2-40B4-BE49-F238E27FC236}">
                  <a16:creationId xmlns:a16="http://schemas.microsoft.com/office/drawing/2014/main" id="{8AE4EA7E-C305-DAF1-7FE1-86DEEDE9350D}"/>
                </a:ext>
              </a:extLst>
            </p:cNvPr>
            <p:cNvCxnSpPr>
              <a:cxnSpLocks/>
            </p:cNvCxnSpPr>
            <p:nvPr/>
          </p:nvCxnSpPr>
          <p:spPr>
            <a:xfrm>
              <a:off x="866609" y="1487407"/>
              <a:ext cx="859828" cy="0"/>
            </a:xfrm>
            <a:prstGeom prst="line">
              <a:avLst/>
            </a:prstGeom>
            <a:noFill/>
            <a:ln w="28575" cap="flat" cmpd="sng" algn="ctr">
              <a:solidFill>
                <a:srgbClr val="000000"/>
              </a:solidFill>
              <a:prstDash val="solid"/>
            </a:ln>
            <a:effectLst/>
          </p:spPr>
        </p:cxnSp>
      </p:grpSp>
      <p:sp>
        <p:nvSpPr>
          <p:cNvPr id="9230" name="Rectangle 9229">
            <a:extLst>
              <a:ext uri="{FF2B5EF4-FFF2-40B4-BE49-F238E27FC236}">
                <a16:creationId xmlns:a16="http://schemas.microsoft.com/office/drawing/2014/main" id="{272B2C18-04D1-5B44-3907-10DE6C44A5C8}"/>
              </a:ext>
            </a:extLst>
          </p:cNvPr>
          <p:cNvSpPr/>
          <p:nvPr/>
        </p:nvSpPr>
        <p:spPr>
          <a:xfrm>
            <a:off x="7398248" y="4336928"/>
            <a:ext cx="134135" cy="719686"/>
          </a:xfrm>
          <a:prstGeom prst="rect">
            <a:avLst/>
          </a:prstGeom>
          <a:solidFill>
            <a:schemeClr val="accent3">
              <a:lumMod val="20000"/>
              <a:lumOff val="80000"/>
            </a:schemeClr>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31" name="Rectangle 9230">
            <a:extLst>
              <a:ext uri="{FF2B5EF4-FFF2-40B4-BE49-F238E27FC236}">
                <a16:creationId xmlns:a16="http://schemas.microsoft.com/office/drawing/2014/main" id="{A3D7774D-FA72-A312-CD5C-CA3464FEE845}"/>
              </a:ext>
            </a:extLst>
          </p:cNvPr>
          <p:cNvSpPr/>
          <p:nvPr/>
        </p:nvSpPr>
        <p:spPr>
          <a:xfrm>
            <a:off x="7210044" y="3027180"/>
            <a:ext cx="134135" cy="2029434"/>
          </a:xfrm>
          <a:prstGeom prst="rect">
            <a:avLst/>
          </a:prstGeom>
          <a:solidFill>
            <a:schemeClr val="accent2">
              <a:lumMod val="20000"/>
              <a:lumOff val="80000"/>
            </a:schemeClr>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32" name="Rectangle 9231">
            <a:extLst>
              <a:ext uri="{FF2B5EF4-FFF2-40B4-BE49-F238E27FC236}">
                <a16:creationId xmlns:a16="http://schemas.microsoft.com/office/drawing/2014/main" id="{5351DBB3-691F-1423-D1EE-7C1F69CF8DB2}"/>
              </a:ext>
            </a:extLst>
          </p:cNvPr>
          <p:cNvSpPr/>
          <p:nvPr/>
        </p:nvSpPr>
        <p:spPr>
          <a:xfrm>
            <a:off x="6665172" y="3735206"/>
            <a:ext cx="134135" cy="1118692"/>
          </a:xfrm>
          <a:prstGeom prst="rect">
            <a:avLst/>
          </a:prstGeom>
          <a:solidFill>
            <a:schemeClr val="accent3">
              <a:lumMod val="20000"/>
              <a:lumOff val="80000"/>
            </a:schemeClr>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33" name="Rectangle 9232">
            <a:extLst>
              <a:ext uri="{FF2B5EF4-FFF2-40B4-BE49-F238E27FC236}">
                <a16:creationId xmlns:a16="http://schemas.microsoft.com/office/drawing/2014/main" id="{DE059DB1-548B-DAFD-7E95-DD3F17073F3A}"/>
              </a:ext>
            </a:extLst>
          </p:cNvPr>
          <p:cNvSpPr/>
          <p:nvPr/>
        </p:nvSpPr>
        <p:spPr>
          <a:xfrm>
            <a:off x="6474587" y="3071630"/>
            <a:ext cx="134135" cy="1890135"/>
          </a:xfrm>
          <a:prstGeom prst="rect">
            <a:avLst/>
          </a:prstGeom>
          <a:solidFill>
            <a:schemeClr val="accent2">
              <a:lumMod val="20000"/>
              <a:lumOff val="80000"/>
            </a:schemeClr>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34" name="Rectangle 9233">
            <a:extLst>
              <a:ext uri="{FF2B5EF4-FFF2-40B4-BE49-F238E27FC236}">
                <a16:creationId xmlns:a16="http://schemas.microsoft.com/office/drawing/2014/main" id="{4E10995F-56C1-F180-422F-1E047866FE5D}"/>
              </a:ext>
            </a:extLst>
          </p:cNvPr>
          <p:cNvSpPr/>
          <p:nvPr/>
        </p:nvSpPr>
        <p:spPr>
          <a:xfrm>
            <a:off x="6665172" y="4853898"/>
            <a:ext cx="134135" cy="202122"/>
          </a:xfrm>
          <a:prstGeom prst="rect">
            <a:avLst/>
          </a:prstGeom>
          <a:solidFill>
            <a:schemeClr val="accent3">
              <a:lumMod val="60000"/>
              <a:lumOff val="40000"/>
            </a:schemeClr>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35" name="Rectangle 9234">
            <a:extLst>
              <a:ext uri="{FF2B5EF4-FFF2-40B4-BE49-F238E27FC236}">
                <a16:creationId xmlns:a16="http://schemas.microsoft.com/office/drawing/2014/main" id="{32A32AB8-B697-90C6-2FE1-C832918452EC}"/>
              </a:ext>
            </a:extLst>
          </p:cNvPr>
          <p:cNvSpPr/>
          <p:nvPr/>
        </p:nvSpPr>
        <p:spPr>
          <a:xfrm>
            <a:off x="6474906" y="4961764"/>
            <a:ext cx="134135" cy="94255"/>
          </a:xfrm>
          <a:prstGeom prst="rect">
            <a:avLst/>
          </a:prstGeom>
          <a:solidFill>
            <a:schemeClr val="accent2"/>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36" name="Rectangle 9235">
            <a:extLst>
              <a:ext uri="{FF2B5EF4-FFF2-40B4-BE49-F238E27FC236}">
                <a16:creationId xmlns:a16="http://schemas.microsoft.com/office/drawing/2014/main" id="{652CE7C2-C57C-F670-EDC3-BD1890FCCFEB}"/>
              </a:ext>
            </a:extLst>
          </p:cNvPr>
          <p:cNvSpPr/>
          <p:nvPr/>
        </p:nvSpPr>
        <p:spPr>
          <a:xfrm>
            <a:off x="5934965" y="4624204"/>
            <a:ext cx="134135" cy="432409"/>
          </a:xfrm>
          <a:prstGeom prst="rect">
            <a:avLst/>
          </a:prstGeom>
          <a:solidFill>
            <a:schemeClr val="accent3">
              <a:lumMod val="20000"/>
              <a:lumOff val="80000"/>
            </a:schemeClr>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37" name="Rectangle 9236">
            <a:extLst>
              <a:ext uri="{FF2B5EF4-FFF2-40B4-BE49-F238E27FC236}">
                <a16:creationId xmlns:a16="http://schemas.microsoft.com/office/drawing/2014/main" id="{FD507FE1-E909-D34B-3714-6208D2467862}"/>
              </a:ext>
            </a:extLst>
          </p:cNvPr>
          <p:cNvSpPr/>
          <p:nvPr/>
        </p:nvSpPr>
        <p:spPr>
          <a:xfrm>
            <a:off x="5750015" y="3789180"/>
            <a:ext cx="134135" cy="1243687"/>
          </a:xfrm>
          <a:prstGeom prst="rect">
            <a:avLst/>
          </a:prstGeom>
          <a:solidFill>
            <a:schemeClr val="accent2">
              <a:lumMod val="20000"/>
              <a:lumOff val="80000"/>
            </a:schemeClr>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38" name="Rectangle 9237">
            <a:extLst>
              <a:ext uri="{FF2B5EF4-FFF2-40B4-BE49-F238E27FC236}">
                <a16:creationId xmlns:a16="http://schemas.microsoft.com/office/drawing/2014/main" id="{319FA7A5-414E-5723-18F4-7AFE0F3A5406}"/>
              </a:ext>
            </a:extLst>
          </p:cNvPr>
          <p:cNvSpPr/>
          <p:nvPr/>
        </p:nvSpPr>
        <p:spPr>
          <a:xfrm>
            <a:off x="5750334" y="5032867"/>
            <a:ext cx="134135" cy="27432"/>
          </a:xfrm>
          <a:prstGeom prst="rect">
            <a:avLst/>
          </a:prstGeom>
          <a:solidFill>
            <a:schemeClr val="accent2"/>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39" name="Rectangle 9238">
            <a:extLst>
              <a:ext uri="{FF2B5EF4-FFF2-40B4-BE49-F238E27FC236}">
                <a16:creationId xmlns:a16="http://schemas.microsoft.com/office/drawing/2014/main" id="{C0FDA325-47B1-DADE-21C3-30F3DF3B8C42}"/>
              </a:ext>
            </a:extLst>
          </p:cNvPr>
          <p:cNvSpPr/>
          <p:nvPr/>
        </p:nvSpPr>
        <p:spPr>
          <a:xfrm>
            <a:off x="5201232" y="3906656"/>
            <a:ext cx="134135" cy="1149958"/>
          </a:xfrm>
          <a:prstGeom prst="rect">
            <a:avLst/>
          </a:prstGeom>
          <a:solidFill>
            <a:schemeClr val="accent3">
              <a:lumMod val="20000"/>
              <a:lumOff val="80000"/>
            </a:schemeClr>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40" name="Rectangle 9239">
            <a:extLst>
              <a:ext uri="{FF2B5EF4-FFF2-40B4-BE49-F238E27FC236}">
                <a16:creationId xmlns:a16="http://schemas.microsoft.com/office/drawing/2014/main" id="{EE2A4DB4-5EC3-0D47-908C-E824F354678C}"/>
              </a:ext>
            </a:extLst>
          </p:cNvPr>
          <p:cNvSpPr/>
          <p:nvPr/>
        </p:nvSpPr>
        <p:spPr>
          <a:xfrm>
            <a:off x="5031822" y="2525530"/>
            <a:ext cx="135388" cy="2469356"/>
          </a:xfrm>
          <a:prstGeom prst="rect">
            <a:avLst/>
          </a:prstGeom>
          <a:solidFill>
            <a:schemeClr val="accent2">
              <a:lumMod val="20000"/>
              <a:lumOff val="80000"/>
            </a:schemeClr>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41" name="Rectangle 9240">
            <a:extLst>
              <a:ext uri="{FF2B5EF4-FFF2-40B4-BE49-F238E27FC236}">
                <a16:creationId xmlns:a16="http://schemas.microsoft.com/office/drawing/2014/main" id="{4E481FD1-C3AB-BD1C-8243-A86D4AFC7EA7}"/>
              </a:ext>
            </a:extLst>
          </p:cNvPr>
          <p:cNvSpPr/>
          <p:nvPr/>
        </p:nvSpPr>
        <p:spPr>
          <a:xfrm>
            <a:off x="5032116" y="4992505"/>
            <a:ext cx="134135" cy="63514"/>
          </a:xfrm>
          <a:prstGeom prst="rect">
            <a:avLst/>
          </a:prstGeom>
          <a:solidFill>
            <a:schemeClr val="accent2"/>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42" name="Rectangle 9241">
            <a:extLst>
              <a:ext uri="{FF2B5EF4-FFF2-40B4-BE49-F238E27FC236}">
                <a16:creationId xmlns:a16="http://schemas.microsoft.com/office/drawing/2014/main" id="{CE070D5C-110B-468C-5314-47E6A9FFD77D}"/>
              </a:ext>
            </a:extLst>
          </p:cNvPr>
          <p:cNvSpPr/>
          <p:nvPr/>
        </p:nvSpPr>
        <p:spPr>
          <a:xfrm>
            <a:off x="4474346" y="4541658"/>
            <a:ext cx="134135" cy="514956"/>
          </a:xfrm>
          <a:prstGeom prst="rect">
            <a:avLst/>
          </a:prstGeom>
          <a:solidFill>
            <a:schemeClr val="accent3">
              <a:lumMod val="20000"/>
              <a:lumOff val="80000"/>
            </a:schemeClr>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43" name="Rectangle 9242">
            <a:extLst>
              <a:ext uri="{FF2B5EF4-FFF2-40B4-BE49-F238E27FC236}">
                <a16:creationId xmlns:a16="http://schemas.microsoft.com/office/drawing/2014/main" id="{E601FA53-C0E1-C1F9-73F3-A792409A4C58}"/>
              </a:ext>
            </a:extLst>
          </p:cNvPr>
          <p:cNvSpPr/>
          <p:nvPr/>
        </p:nvSpPr>
        <p:spPr>
          <a:xfrm>
            <a:off x="4285618" y="2433455"/>
            <a:ext cx="134135" cy="2190749"/>
          </a:xfrm>
          <a:prstGeom prst="rect">
            <a:avLst/>
          </a:prstGeom>
          <a:solidFill>
            <a:schemeClr val="accent2">
              <a:lumMod val="20000"/>
              <a:lumOff val="80000"/>
            </a:schemeClr>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44" name="Rectangle 9243">
            <a:extLst>
              <a:ext uri="{FF2B5EF4-FFF2-40B4-BE49-F238E27FC236}">
                <a16:creationId xmlns:a16="http://schemas.microsoft.com/office/drawing/2014/main" id="{73BC5022-C256-75CE-5751-EC93B12E7A01}"/>
              </a:ext>
            </a:extLst>
          </p:cNvPr>
          <p:cNvSpPr/>
          <p:nvPr/>
        </p:nvSpPr>
        <p:spPr>
          <a:xfrm>
            <a:off x="4285618" y="4624204"/>
            <a:ext cx="134135" cy="431816"/>
          </a:xfrm>
          <a:prstGeom prst="rect">
            <a:avLst/>
          </a:prstGeom>
          <a:solidFill>
            <a:schemeClr val="accent2"/>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45" name="Rectangle 9244">
            <a:extLst>
              <a:ext uri="{FF2B5EF4-FFF2-40B4-BE49-F238E27FC236}">
                <a16:creationId xmlns:a16="http://schemas.microsoft.com/office/drawing/2014/main" id="{43CCCCE3-40B1-31B9-639D-DDF3ADD2F02D}"/>
              </a:ext>
            </a:extLst>
          </p:cNvPr>
          <p:cNvSpPr/>
          <p:nvPr/>
        </p:nvSpPr>
        <p:spPr>
          <a:xfrm>
            <a:off x="3746418" y="4988055"/>
            <a:ext cx="134135" cy="68558"/>
          </a:xfrm>
          <a:prstGeom prst="rect">
            <a:avLst/>
          </a:prstGeom>
          <a:solidFill>
            <a:schemeClr val="accent3">
              <a:lumMod val="20000"/>
              <a:lumOff val="80000"/>
            </a:schemeClr>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46" name="Rectangle 9245">
            <a:extLst>
              <a:ext uri="{FF2B5EF4-FFF2-40B4-BE49-F238E27FC236}">
                <a16:creationId xmlns:a16="http://schemas.microsoft.com/office/drawing/2014/main" id="{76A74B25-1C85-37EC-A083-6A94A5D9AB96}"/>
              </a:ext>
            </a:extLst>
          </p:cNvPr>
          <p:cNvSpPr/>
          <p:nvPr/>
        </p:nvSpPr>
        <p:spPr>
          <a:xfrm>
            <a:off x="3561787" y="5032867"/>
            <a:ext cx="134135" cy="27432"/>
          </a:xfrm>
          <a:prstGeom prst="rect">
            <a:avLst/>
          </a:prstGeom>
          <a:solidFill>
            <a:schemeClr val="accent1"/>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47" name="Rectangle 9246">
            <a:extLst>
              <a:ext uri="{FF2B5EF4-FFF2-40B4-BE49-F238E27FC236}">
                <a16:creationId xmlns:a16="http://schemas.microsoft.com/office/drawing/2014/main" id="{BF912A66-BD04-45DE-E1FA-A94C4D1D0D93}"/>
              </a:ext>
            </a:extLst>
          </p:cNvPr>
          <p:cNvSpPr/>
          <p:nvPr/>
        </p:nvSpPr>
        <p:spPr>
          <a:xfrm>
            <a:off x="3561787" y="4816723"/>
            <a:ext cx="134135" cy="216041"/>
          </a:xfrm>
          <a:prstGeom prst="rect">
            <a:avLst/>
          </a:prstGeom>
          <a:solidFill>
            <a:schemeClr val="accent2"/>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48" name="Rectangle 9247">
            <a:extLst>
              <a:ext uri="{FF2B5EF4-FFF2-40B4-BE49-F238E27FC236}">
                <a16:creationId xmlns:a16="http://schemas.microsoft.com/office/drawing/2014/main" id="{CEC27A31-D162-574C-C0E0-B10196DB5DD5}"/>
              </a:ext>
            </a:extLst>
          </p:cNvPr>
          <p:cNvSpPr/>
          <p:nvPr/>
        </p:nvSpPr>
        <p:spPr>
          <a:xfrm>
            <a:off x="3010455" y="5032867"/>
            <a:ext cx="134135" cy="27432"/>
          </a:xfrm>
          <a:prstGeom prst="rect">
            <a:avLst/>
          </a:prstGeom>
          <a:solidFill>
            <a:schemeClr val="accent3"/>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49" name="Rectangle 9248">
            <a:extLst>
              <a:ext uri="{FF2B5EF4-FFF2-40B4-BE49-F238E27FC236}">
                <a16:creationId xmlns:a16="http://schemas.microsoft.com/office/drawing/2014/main" id="{63DE9F10-30D5-D867-2706-1FF6F9E85A1B}"/>
              </a:ext>
            </a:extLst>
          </p:cNvPr>
          <p:cNvSpPr/>
          <p:nvPr/>
        </p:nvSpPr>
        <p:spPr>
          <a:xfrm>
            <a:off x="3010455" y="4810605"/>
            <a:ext cx="134135" cy="222159"/>
          </a:xfrm>
          <a:prstGeom prst="rect">
            <a:avLst/>
          </a:prstGeom>
          <a:solidFill>
            <a:schemeClr val="accent3">
              <a:lumMod val="60000"/>
              <a:lumOff val="40000"/>
            </a:schemeClr>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50" name="Rectangle 9249">
            <a:extLst>
              <a:ext uri="{FF2B5EF4-FFF2-40B4-BE49-F238E27FC236}">
                <a16:creationId xmlns:a16="http://schemas.microsoft.com/office/drawing/2014/main" id="{923D4D7C-3AD1-9D6A-C163-17A238A29765}"/>
              </a:ext>
            </a:extLst>
          </p:cNvPr>
          <p:cNvSpPr/>
          <p:nvPr/>
        </p:nvSpPr>
        <p:spPr>
          <a:xfrm>
            <a:off x="3012385" y="4594661"/>
            <a:ext cx="131758" cy="216041"/>
          </a:xfrm>
          <a:prstGeom prst="rect">
            <a:avLst/>
          </a:prstGeom>
          <a:solidFill>
            <a:schemeClr val="accent3">
              <a:lumMod val="20000"/>
              <a:lumOff val="80000"/>
            </a:schemeClr>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51" name="Rectangle 9250">
            <a:extLst>
              <a:ext uri="{FF2B5EF4-FFF2-40B4-BE49-F238E27FC236}">
                <a16:creationId xmlns:a16="http://schemas.microsoft.com/office/drawing/2014/main" id="{48B6831A-40AF-F501-65D0-035C94E9B8AF}"/>
              </a:ext>
            </a:extLst>
          </p:cNvPr>
          <p:cNvSpPr/>
          <p:nvPr/>
        </p:nvSpPr>
        <p:spPr>
          <a:xfrm>
            <a:off x="2831134" y="5032867"/>
            <a:ext cx="134135" cy="27432"/>
          </a:xfrm>
          <a:prstGeom prst="rect">
            <a:avLst/>
          </a:prstGeom>
          <a:solidFill>
            <a:schemeClr val="accent1"/>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52" name="Rectangle 9251">
            <a:extLst>
              <a:ext uri="{FF2B5EF4-FFF2-40B4-BE49-F238E27FC236}">
                <a16:creationId xmlns:a16="http://schemas.microsoft.com/office/drawing/2014/main" id="{662B5FA8-D475-E22E-A2E1-FA624E437574}"/>
              </a:ext>
            </a:extLst>
          </p:cNvPr>
          <p:cNvSpPr/>
          <p:nvPr/>
        </p:nvSpPr>
        <p:spPr>
          <a:xfrm>
            <a:off x="2831134" y="4585229"/>
            <a:ext cx="134135" cy="447535"/>
          </a:xfrm>
          <a:prstGeom prst="rect">
            <a:avLst/>
          </a:prstGeom>
          <a:solidFill>
            <a:schemeClr val="accent2"/>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53" name="Rectangle 9252">
            <a:extLst>
              <a:ext uri="{FF2B5EF4-FFF2-40B4-BE49-F238E27FC236}">
                <a16:creationId xmlns:a16="http://schemas.microsoft.com/office/drawing/2014/main" id="{2E55A5D9-F2CC-16FD-1DBF-EA8F36647307}"/>
              </a:ext>
            </a:extLst>
          </p:cNvPr>
          <p:cNvSpPr/>
          <p:nvPr/>
        </p:nvSpPr>
        <p:spPr>
          <a:xfrm>
            <a:off x="2830104" y="4369188"/>
            <a:ext cx="134135" cy="216041"/>
          </a:xfrm>
          <a:prstGeom prst="rect">
            <a:avLst/>
          </a:prstGeom>
          <a:solidFill>
            <a:schemeClr val="accent2">
              <a:lumMod val="20000"/>
              <a:lumOff val="80000"/>
            </a:schemeClr>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54" name="Rectangle 9253">
            <a:extLst>
              <a:ext uri="{FF2B5EF4-FFF2-40B4-BE49-F238E27FC236}">
                <a16:creationId xmlns:a16="http://schemas.microsoft.com/office/drawing/2014/main" id="{403BC876-A986-3706-CD6C-C2DE747073F8}"/>
              </a:ext>
            </a:extLst>
          </p:cNvPr>
          <p:cNvSpPr/>
          <p:nvPr/>
        </p:nvSpPr>
        <p:spPr>
          <a:xfrm>
            <a:off x="2275667" y="3789180"/>
            <a:ext cx="134135" cy="1060268"/>
          </a:xfrm>
          <a:prstGeom prst="rect">
            <a:avLst/>
          </a:prstGeom>
          <a:solidFill>
            <a:schemeClr val="accent3">
              <a:lumMod val="20000"/>
              <a:lumOff val="80000"/>
            </a:schemeClr>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55" name="Rectangle 9254">
            <a:extLst>
              <a:ext uri="{FF2B5EF4-FFF2-40B4-BE49-F238E27FC236}">
                <a16:creationId xmlns:a16="http://schemas.microsoft.com/office/drawing/2014/main" id="{F934CBEE-A2BA-753F-1285-56802299D1D6}"/>
              </a:ext>
            </a:extLst>
          </p:cNvPr>
          <p:cNvSpPr/>
          <p:nvPr/>
        </p:nvSpPr>
        <p:spPr>
          <a:xfrm>
            <a:off x="2275667" y="4849075"/>
            <a:ext cx="134135" cy="206945"/>
          </a:xfrm>
          <a:prstGeom prst="rect">
            <a:avLst/>
          </a:prstGeom>
          <a:solidFill>
            <a:schemeClr val="accent3">
              <a:lumMod val="60000"/>
              <a:lumOff val="40000"/>
            </a:schemeClr>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56" name="Rectangle 9255">
            <a:extLst>
              <a:ext uri="{FF2B5EF4-FFF2-40B4-BE49-F238E27FC236}">
                <a16:creationId xmlns:a16="http://schemas.microsoft.com/office/drawing/2014/main" id="{CE627758-7C87-7415-1A64-9F30106AE19F}"/>
              </a:ext>
            </a:extLst>
          </p:cNvPr>
          <p:cNvSpPr/>
          <p:nvPr/>
        </p:nvSpPr>
        <p:spPr>
          <a:xfrm>
            <a:off x="2100458" y="3563756"/>
            <a:ext cx="134135" cy="1149350"/>
          </a:xfrm>
          <a:prstGeom prst="rect">
            <a:avLst/>
          </a:prstGeom>
          <a:solidFill>
            <a:schemeClr val="accent2">
              <a:lumMod val="20000"/>
              <a:lumOff val="80000"/>
            </a:schemeClr>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57" name="Rectangle 9256">
            <a:extLst>
              <a:ext uri="{FF2B5EF4-FFF2-40B4-BE49-F238E27FC236}">
                <a16:creationId xmlns:a16="http://schemas.microsoft.com/office/drawing/2014/main" id="{C197B220-7D8B-5DDE-5852-5A608DCC9E86}"/>
              </a:ext>
            </a:extLst>
          </p:cNvPr>
          <p:cNvSpPr/>
          <p:nvPr/>
        </p:nvSpPr>
        <p:spPr>
          <a:xfrm>
            <a:off x="2100458" y="4713106"/>
            <a:ext cx="134135" cy="342914"/>
          </a:xfrm>
          <a:prstGeom prst="rect">
            <a:avLst/>
          </a:prstGeom>
          <a:solidFill>
            <a:schemeClr val="accent2"/>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58" name="Rectangle 9257">
            <a:extLst>
              <a:ext uri="{FF2B5EF4-FFF2-40B4-BE49-F238E27FC236}">
                <a16:creationId xmlns:a16="http://schemas.microsoft.com/office/drawing/2014/main" id="{53FDB514-0801-8BB1-B8E7-C3BB7B8C38AF}"/>
              </a:ext>
            </a:extLst>
          </p:cNvPr>
          <p:cNvSpPr/>
          <p:nvPr/>
        </p:nvSpPr>
        <p:spPr>
          <a:xfrm>
            <a:off x="1554113" y="4494030"/>
            <a:ext cx="134135" cy="566269"/>
          </a:xfrm>
          <a:prstGeom prst="rect">
            <a:avLst/>
          </a:prstGeom>
          <a:solidFill>
            <a:schemeClr val="accent3"/>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59" name="Rectangle 9258">
            <a:extLst>
              <a:ext uri="{FF2B5EF4-FFF2-40B4-BE49-F238E27FC236}">
                <a16:creationId xmlns:a16="http://schemas.microsoft.com/office/drawing/2014/main" id="{63EF0ECE-D28F-72A1-4088-468E1D489FDD}"/>
              </a:ext>
            </a:extLst>
          </p:cNvPr>
          <p:cNvSpPr/>
          <p:nvPr/>
        </p:nvSpPr>
        <p:spPr>
          <a:xfrm>
            <a:off x="1554237" y="3290706"/>
            <a:ext cx="134135" cy="1203324"/>
          </a:xfrm>
          <a:prstGeom prst="rect">
            <a:avLst/>
          </a:prstGeom>
          <a:solidFill>
            <a:schemeClr val="accent3">
              <a:lumMod val="60000"/>
              <a:lumOff val="40000"/>
            </a:schemeClr>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60" name="Rectangle 9259">
            <a:extLst>
              <a:ext uri="{FF2B5EF4-FFF2-40B4-BE49-F238E27FC236}">
                <a16:creationId xmlns:a16="http://schemas.microsoft.com/office/drawing/2014/main" id="{EFD5B27A-0679-6E73-E82E-0397159198DA}"/>
              </a:ext>
            </a:extLst>
          </p:cNvPr>
          <p:cNvSpPr/>
          <p:nvPr/>
        </p:nvSpPr>
        <p:spPr>
          <a:xfrm>
            <a:off x="1554237" y="3164744"/>
            <a:ext cx="134135" cy="125962"/>
          </a:xfrm>
          <a:prstGeom prst="rect">
            <a:avLst/>
          </a:prstGeom>
          <a:solidFill>
            <a:schemeClr val="accent3">
              <a:lumMod val="20000"/>
              <a:lumOff val="80000"/>
            </a:schemeClr>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61" name="Rectangle 9260">
            <a:extLst>
              <a:ext uri="{FF2B5EF4-FFF2-40B4-BE49-F238E27FC236}">
                <a16:creationId xmlns:a16="http://schemas.microsoft.com/office/drawing/2014/main" id="{40493F74-E00B-734B-A8C1-A342DA95C611}"/>
              </a:ext>
            </a:extLst>
          </p:cNvPr>
          <p:cNvSpPr/>
          <p:nvPr/>
        </p:nvSpPr>
        <p:spPr>
          <a:xfrm>
            <a:off x="1366018" y="4313054"/>
            <a:ext cx="134135" cy="747245"/>
          </a:xfrm>
          <a:prstGeom prst="rect">
            <a:avLst/>
          </a:prstGeom>
          <a:solidFill>
            <a:schemeClr val="accent1"/>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262" name="Rectangle 9261">
            <a:extLst>
              <a:ext uri="{FF2B5EF4-FFF2-40B4-BE49-F238E27FC236}">
                <a16:creationId xmlns:a16="http://schemas.microsoft.com/office/drawing/2014/main" id="{42F55682-E078-B879-CEEA-2F160D757339}"/>
              </a:ext>
            </a:extLst>
          </p:cNvPr>
          <p:cNvSpPr/>
          <p:nvPr/>
        </p:nvSpPr>
        <p:spPr>
          <a:xfrm>
            <a:off x="1366915" y="2265411"/>
            <a:ext cx="131899" cy="2047643"/>
          </a:xfrm>
          <a:prstGeom prst="rect">
            <a:avLst/>
          </a:prstGeom>
          <a:solidFill>
            <a:schemeClr val="accent2"/>
          </a:solidFill>
          <a:ln w="3175" cap="flat" cmpd="sng" algn="ctr">
            <a:solidFill>
              <a:srgbClr val="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1779829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7FE40BC-FA26-FA35-6ECC-8BA50BD98A61}"/>
              </a:ext>
            </a:extLst>
          </p:cNvPr>
          <p:cNvSpPr>
            <a:spLocks noGrp="1"/>
          </p:cNvSpPr>
          <p:nvPr>
            <p:ph type="title"/>
          </p:nvPr>
        </p:nvSpPr>
        <p:spPr/>
        <p:txBody>
          <a:bodyPr/>
          <a:lstStyle/>
          <a:p>
            <a:r>
              <a:rPr lang="en-US" dirty="0"/>
              <a:t>Management of Common and Potentially Severe Toxicities Associated With SG</a:t>
            </a:r>
          </a:p>
        </p:txBody>
      </p:sp>
      <p:graphicFrame>
        <p:nvGraphicFramePr>
          <p:cNvPr id="3" name="Content Placeholder 5">
            <a:extLst>
              <a:ext uri="{FF2B5EF4-FFF2-40B4-BE49-F238E27FC236}">
                <a16:creationId xmlns:a16="http://schemas.microsoft.com/office/drawing/2014/main" id="{52566EEF-42F8-C4E9-A43C-A2FC669BCADA}"/>
              </a:ext>
            </a:extLst>
          </p:cNvPr>
          <p:cNvGraphicFramePr>
            <a:graphicFrameLocks/>
          </p:cNvGraphicFramePr>
          <p:nvPr>
            <p:extLst>
              <p:ext uri="{D42A27DB-BD31-4B8C-83A1-F6EECF244321}">
                <p14:modId xmlns:p14="http://schemas.microsoft.com/office/powerpoint/2010/main" val="3260019486"/>
              </p:ext>
            </p:extLst>
          </p:nvPr>
        </p:nvGraphicFramePr>
        <p:xfrm>
          <a:off x="394872" y="1607178"/>
          <a:ext cx="11395393" cy="4512483"/>
        </p:xfrm>
        <a:graphic>
          <a:graphicData uri="http://schemas.openxmlformats.org/drawingml/2006/table">
            <a:tbl>
              <a:tblPr firstRow="1" bandRow="1"/>
              <a:tblGrid>
                <a:gridCol w="1820592">
                  <a:extLst>
                    <a:ext uri="{9D8B030D-6E8A-4147-A177-3AD203B41FA5}">
                      <a16:colId xmlns:a16="http://schemas.microsoft.com/office/drawing/2014/main" val="2795458477"/>
                    </a:ext>
                  </a:extLst>
                </a:gridCol>
                <a:gridCol w="9574801">
                  <a:extLst>
                    <a:ext uri="{9D8B030D-6E8A-4147-A177-3AD203B41FA5}">
                      <a16:colId xmlns:a16="http://schemas.microsoft.com/office/drawing/2014/main" val="771382905"/>
                    </a:ext>
                  </a:extLst>
                </a:gridCol>
              </a:tblGrid>
              <a:tr h="343410">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l"/>
                      <a:r>
                        <a:rPr lang="en-US" sz="1400" dirty="0">
                          <a:latin typeface="Calibri" panose="020F0502020204030204" pitchFamily="34" charset="0"/>
                          <a:cs typeface="Calibri" panose="020F0502020204030204" pitchFamily="34" charset="0"/>
                        </a:rPr>
                        <a:t>Toxicity</a:t>
                      </a:r>
                    </a:p>
                  </a:txBody>
                  <a:tcPr marL="85807" marR="85807">
                    <a:lnL w="12700" cmpd="sng">
                      <a:noFill/>
                    </a:lnL>
                    <a:lnR>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l"/>
                      <a:r>
                        <a:rPr lang="en-US" sz="1400" dirty="0">
                          <a:latin typeface="Calibri" panose="020F0502020204030204" pitchFamily="34" charset="0"/>
                          <a:cs typeface="Calibri" panose="020F0502020204030204" pitchFamily="34" charset="0"/>
                        </a:rPr>
                        <a:t>Management Strategy</a:t>
                      </a:r>
                    </a:p>
                  </a:txBody>
                  <a:tcPr marL="85807" marR="85807">
                    <a:lnL>
                      <a:noFill/>
                    </a:lnL>
                    <a:lnR w="12700" cmpd="sng">
                      <a:noFill/>
                    </a:lnR>
                    <a:lnT w="12700" cmpd="sng">
                      <a:noFill/>
                    </a:lnT>
                    <a:lnB w="127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2470777574"/>
                  </a:ext>
                </a:extLst>
              </a:tr>
              <a:tr h="106457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en-US" sz="1500" b="1" dirty="0">
                          <a:solidFill>
                            <a:schemeClr val="bg1"/>
                          </a:solidFill>
                          <a:latin typeface="Calibri" panose="020F0502020204030204" pitchFamily="34" charset="0"/>
                          <a:cs typeface="Calibri" panose="020F0502020204030204" pitchFamily="34" charset="0"/>
                        </a:rPr>
                        <a:t>Neutropenia: potential for</a:t>
                      </a:r>
                      <a:br>
                        <a:rPr lang="en-US" sz="1500" b="1" dirty="0">
                          <a:solidFill>
                            <a:schemeClr val="bg1"/>
                          </a:solidFill>
                          <a:latin typeface="Calibri" panose="020F0502020204030204" pitchFamily="34" charset="0"/>
                          <a:cs typeface="Calibri" panose="020F0502020204030204" pitchFamily="34" charset="0"/>
                        </a:rPr>
                      </a:br>
                      <a:r>
                        <a:rPr lang="en-US" sz="1500" b="1" dirty="0">
                          <a:solidFill>
                            <a:schemeClr val="bg1"/>
                          </a:solidFill>
                          <a:latin typeface="Calibri" panose="020F0502020204030204" pitchFamily="34" charset="0"/>
                          <a:cs typeface="Calibri" panose="020F0502020204030204" pitchFamily="34" charset="0"/>
                        </a:rPr>
                        <a:t>severe</a:t>
                      </a:r>
                      <a:r>
                        <a:rPr lang="en-US" sz="1500" b="1" baseline="0" dirty="0">
                          <a:solidFill>
                            <a:schemeClr val="bg1"/>
                          </a:solidFill>
                          <a:latin typeface="Calibri" panose="020F0502020204030204" pitchFamily="34" charset="0"/>
                          <a:cs typeface="Calibri" panose="020F0502020204030204" pitchFamily="34" charset="0"/>
                        </a:rPr>
                        <a:t> neutropenia</a:t>
                      </a:r>
                      <a:endParaRPr lang="en-US" sz="1500" b="1" dirty="0">
                        <a:solidFill>
                          <a:schemeClr val="bg1"/>
                        </a:solidFill>
                        <a:latin typeface="Calibri" panose="020F0502020204030204" pitchFamily="34" charset="0"/>
                        <a:cs typeface="Calibri" panose="020F0502020204030204" pitchFamily="34" charset="0"/>
                      </a:endParaRPr>
                    </a:p>
                  </a:txBody>
                  <a:tcPr marL="85807" marR="85807">
                    <a:lnL w="12700" cmpd="sng">
                      <a:noFill/>
                    </a:lnL>
                    <a:lnR>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indent="-285750" algn="l">
                        <a:buFont typeface="Wingdings" panose="05000000000000000000" pitchFamily="2" charset="2"/>
                        <a:buChar char="§"/>
                      </a:pPr>
                      <a:r>
                        <a:rPr lang="en-US" sz="1500" b="1" dirty="0">
                          <a:solidFill>
                            <a:schemeClr val="bg1"/>
                          </a:solidFill>
                          <a:latin typeface="Calibri" panose="020F0502020204030204" pitchFamily="34" charset="0"/>
                          <a:cs typeface="Calibri" panose="020F0502020204030204" pitchFamily="34" charset="0"/>
                        </a:rPr>
                        <a:t>Suspect UGT1A1*28 genotype if prolonged neutropenia</a:t>
                      </a:r>
                      <a:r>
                        <a:rPr lang="en-US" sz="1500" b="1" baseline="0" dirty="0">
                          <a:solidFill>
                            <a:schemeClr val="bg1"/>
                          </a:solidFill>
                          <a:latin typeface="Calibri" panose="020F0502020204030204" pitchFamily="34" charset="0"/>
                          <a:cs typeface="Calibri" panose="020F0502020204030204" pitchFamily="34" charset="0"/>
                        </a:rPr>
                        <a:t> unresponsive to treatment</a:t>
                      </a:r>
                      <a:endParaRPr lang="en-US" sz="1500" b="1" dirty="0">
                        <a:solidFill>
                          <a:schemeClr val="bg1"/>
                        </a:solidFill>
                        <a:latin typeface="Calibri" panose="020F0502020204030204" pitchFamily="34" charset="0"/>
                        <a:cs typeface="Calibri" panose="020F0502020204030204" pitchFamily="34" charset="0"/>
                      </a:endParaRPr>
                    </a:p>
                    <a:p>
                      <a:pPr marL="285750" indent="-285750" algn="l">
                        <a:buFont typeface="Wingdings" panose="05000000000000000000" pitchFamily="2" charset="2"/>
                        <a:buChar char="§"/>
                      </a:pPr>
                      <a:r>
                        <a:rPr lang="en-US" sz="1500" b="1" dirty="0">
                          <a:solidFill>
                            <a:schemeClr val="bg1"/>
                          </a:solidFill>
                          <a:latin typeface="Calibri" panose="020F0502020204030204" pitchFamily="34" charset="0"/>
                          <a:cs typeface="Calibri" panose="020F0502020204030204" pitchFamily="34" charset="0"/>
                        </a:rPr>
                        <a:t>Monitor regularly and withhold if ANC &lt;1500/mm</a:t>
                      </a:r>
                      <a:r>
                        <a:rPr lang="en-US" sz="1500" b="1" baseline="30000" dirty="0">
                          <a:solidFill>
                            <a:schemeClr val="bg1"/>
                          </a:solidFill>
                          <a:latin typeface="Calibri" panose="020F0502020204030204" pitchFamily="34" charset="0"/>
                          <a:cs typeface="Calibri" panose="020F0502020204030204" pitchFamily="34" charset="0"/>
                        </a:rPr>
                        <a:t>3</a:t>
                      </a:r>
                      <a:r>
                        <a:rPr lang="en-US" sz="1500" b="1" dirty="0">
                          <a:solidFill>
                            <a:schemeClr val="bg1"/>
                          </a:solidFill>
                          <a:latin typeface="Calibri" panose="020F0502020204030204" pitchFamily="34" charset="0"/>
                          <a:cs typeface="Calibri" panose="020F0502020204030204" pitchFamily="34" charset="0"/>
                        </a:rPr>
                        <a:t> on Day 1 or &lt;1000/mm</a:t>
                      </a:r>
                      <a:r>
                        <a:rPr lang="en-US" sz="1500" b="1" baseline="30000" dirty="0">
                          <a:solidFill>
                            <a:schemeClr val="bg1"/>
                          </a:solidFill>
                          <a:latin typeface="Calibri" panose="020F0502020204030204" pitchFamily="34" charset="0"/>
                          <a:cs typeface="Calibri" panose="020F0502020204030204" pitchFamily="34" charset="0"/>
                        </a:rPr>
                        <a:t>3</a:t>
                      </a:r>
                      <a:r>
                        <a:rPr lang="en-US" sz="1500" b="1" dirty="0">
                          <a:solidFill>
                            <a:schemeClr val="bg1"/>
                          </a:solidFill>
                          <a:latin typeface="Calibri" panose="020F0502020204030204" pitchFamily="34" charset="0"/>
                          <a:cs typeface="Calibri" panose="020F0502020204030204" pitchFamily="34" charset="0"/>
                        </a:rPr>
                        <a:t> on Day 8, or neutropenic fever</a:t>
                      </a:r>
                    </a:p>
                    <a:p>
                      <a:pPr marL="285750" indent="-285750" algn="l">
                        <a:buFont typeface="Wingdings" panose="05000000000000000000" pitchFamily="2" charset="2"/>
                        <a:buChar char="§"/>
                      </a:pPr>
                      <a:r>
                        <a:rPr lang="en-US" sz="1500" b="1" dirty="0">
                          <a:solidFill>
                            <a:schemeClr val="bg1"/>
                          </a:solidFill>
                          <a:latin typeface="Calibri" panose="020F0502020204030204" pitchFamily="34" charset="0"/>
                          <a:cs typeface="Calibri" panose="020F0502020204030204" pitchFamily="34" charset="0"/>
                        </a:rPr>
                        <a:t>Manage with G-CSF and dose reductions for grade 4 lasting ≥7 days or grade 3 febrile neutropenia</a:t>
                      </a:r>
                    </a:p>
                    <a:p>
                      <a:pPr marL="285750" indent="-285750" algn="l">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Use anti-infective treatment in patients with febrile neutropenia</a:t>
                      </a:r>
                    </a:p>
                  </a:txBody>
                  <a:tcPr marL="85807" marR="85807">
                    <a:lnL>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371598706"/>
                  </a:ext>
                </a:extLst>
              </a:tr>
              <a:tr h="106457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en-US" sz="1500" b="1" dirty="0">
                          <a:solidFill>
                            <a:schemeClr val="bg1"/>
                          </a:solidFill>
                          <a:latin typeface="Calibri" panose="020F0502020204030204" pitchFamily="34" charset="0"/>
                          <a:cs typeface="Calibri" panose="020F0502020204030204" pitchFamily="34" charset="0"/>
                        </a:rPr>
                        <a:t>Diarrhea: potential for severe diarrhea</a:t>
                      </a:r>
                    </a:p>
                  </a:txBody>
                  <a:tcPr marL="85807" marR="85807">
                    <a:lnL w="12700" cmpd="sng">
                      <a:noFill/>
                    </a:lnL>
                    <a:lnR>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400" kern="1200" dirty="0">
                          <a:solidFill>
                            <a:schemeClr val="bg1"/>
                          </a:solidFill>
                          <a:effectLst/>
                          <a:latin typeface="Calibri" panose="020F0502020204030204" pitchFamily="34" charset="0"/>
                          <a:cs typeface="Calibri" panose="020F0502020204030204" pitchFamily="34" charset="0"/>
                        </a:rPr>
                        <a:t>Prophylaxis not recommended</a:t>
                      </a:r>
                      <a:r>
                        <a:rPr lang="en-US" sz="1400" kern="1200" baseline="0" dirty="0">
                          <a:solidFill>
                            <a:schemeClr val="bg1"/>
                          </a:solidFill>
                          <a:effectLst/>
                          <a:latin typeface="Calibri" panose="020F0502020204030204" pitchFamily="34" charset="0"/>
                          <a:cs typeface="Calibri" panose="020F0502020204030204" pitchFamily="34" charset="0"/>
                        </a:rPr>
                        <a:t> unless prior history of diarrhea, </a:t>
                      </a:r>
                      <a:r>
                        <a:rPr lang="en-US" sz="1500" b="1" kern="1200" baseline="0" dirty="0">
                          <a:solidFill>
                            <a:schemeClr val="bg1"/>
                          </a:solidFill>
                          <a:effectLst/>
                          <a:latin typeface="Calibri" panose="020F0502020204030204" pitchFamily="34" charset="0"/>
                          <a:cs typeface="Calibri" panose="020F0502020204030204" pitchFamily="34" charset="0"/>
                        </a:rPr>
                        <a:t>but educate patients about loperamide prior to first dose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500" b="1" kern="1200" dirty="0">
                          <a:solidFill>
                            <a:schemeClr val="bg1"/>
                          </a:solidFill>
                          <a:effectLst/>
                          <a:latin typeface="Calibri" panose="020F0502020204030204" pitchFamily="34" charset="0"/>
                          <a:cs typeface="Calibri" panose="020F0502020204030204" pitchFamily="34" charset="0"/>
                        </a:rPr>
                        <a:t>For early diarrhea of any severity, administer atropine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500" b="1" kern="1200" dirty="0">
                          <a:solidFill>
                            <a:schemeClr val="bg1"/>
                          </a:solidFill>
                          <a:effectLst/>
                          <a:latin typeface="Calibri" panose="020F0502020204030204" pitchFamily="34" charset="0"/>
                          <a:cs typeface="Calibri" panose="020F0502020204030204" pitchFamily="34" charset="0"/>
                        </a:rPr>
                        <a:t>For late diarrhea, rule out infectious etiologies and administer loperamide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500" b="1" kern="1200" dirty="0">
                          <a:solidFill>
                            <a:schemeClr val="bg1"/>
                          </a:solidFill>
                          <a:effectLst/>
                          <a:latin typeface="Calibri" panose="020F0502020204030204" pitchFamily="34" charset="0"/>
                          <a:cs typeface="Calibri" panose="020F0502020204030204" pitchFamily="34" charset="0"/>
                        </a:rPr>
                        <a:t>Manage with fluids, electrolyte substitution, dose reductions; withhold for grade ≥3 until resolution </a:t>
                      </a:r>
                      <a:endParaRPr lang="en-US" sz="1500" b="1" kern="1200" dirty="0">
                        <a:solidFill>
                          <a:schemeClr val="bg1"/>
                        </a:solidFill>
                        <a:effectLst/>
                        <a:latin typeface="Calibri" panose="020F0502020204030204" pitchFamily="34" charset="0"/>
                        <a:ea typeface="+mn-ea"/>
                        <a:cs typeface="Calibri" panose="020F0502020204030204" pitchFamily="34" charset="0"/>
                      </a:endParaRPr>
                    </a:p>
                  </a:txBody>
                  <a:tcPr marL="85807" marR="85807">
                    <a:lnL>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859014602"/>
                  </a:ext>
                </a:extLst>
              </a:tr>
              <a:tr h="824184">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en-US" sz="1400" dirty="0">
                          <a:solidFill>
                            <a:schemeClr val="bg1"/>
                          </a:solidFill>
                          <a:latin typeface="Calibri" panose="020F0502020204030204" pitchFamily="34" charset="0"/>
                          <a:cs typeface="Calibri" panose="020F0502020204030204" pitchFamily="34" charset="0"/>
                        </a:rPr>
                        <a:t>Nausea/vomiting</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&gt;30%-90% risk of emesis</a:t>
                      </a:r>
                    </a:p>
                  </a:txBody>
                  <a:tcPr marL="85807" marR="85807">
                    <a:lnL w="12700" cmpd="sng">
                      <a:noFill/>
                    </a:lnL>
                    <a:lnR>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500" b="1" kern="1200" dirty="0">
                          <a:solidFill>
                            <a:schemeClr val="bg1"/>
                          </a:solidFill>
                          <a:effectLst/>
                          <a:latin typeface="Calibri" panose="020F0502020204030204" pitchFamily="34" charset="0"/>
                          <a:cs typeface="Calibri" panose="020F0502020204030204" pitchFamily="34" charset="0"/>
                        </a:rPr>
                        <a:t>Premedicate with 2- to 3-drug regimen for CINV (eg, dexamethasone + 5-HT</a:t>
                      </a:r>
                      <a:r>
                        <a:rPr lang="en-US" sz="1500" b="1" kern="1200" baseline="-25000" dirty="0">
                          <a:solidFill>
                            <a:schemeClr val="bg1"/>
                          </a:solidFill>
                          <a:effectLst/>
                          <a:latin typeface="Calibri" panose="020F0502020204030204" pitchFamily="34" charset="0"/>
                          <a:cs typeface="Calibri" panose="020F0502020204030204" pitchFamily="34" charset="0"/>
                        </a:rPr>
                        <a:t>3</a:t>
                      </a:r>
                      <a:r>
                        <a:rPr lang="en-US" sz="1500" b="1" kern="1200" dirty="0">
                          <a:solidFill>
                            <a:schemeClr val="bg1"/>
                          </a:solidFill>
                          <a:effectLst/>
                          <a:latin typeface="Calibri" panose="020F0502020204030204" pitchFamily="34" charset="0"/>
                          <a:cs typeface="Calibri" panose="020F0502020204030204" pitchFamily="34" charset="0"/>
                        </a:rPr>
                        <a:t> receptor antagonist or </a:t>
                      </a:r>
                      <a:br>
                        <a:rPr lang="en-US" sz="1500" b="1" kern="1200" dirty="0">
                          <a:solidFill>
                            <a:schemeClr val="bg1"/>
                          </a:solidFill>
                          <a:effectLst/>
                          <a:latin typeface="Calibri" panose="020F0502020204030204" pitchFamily="34" charset="0"/>
                          <a:cs typeface="Calibri" panose="020F0502020204030204" pitchFamily="34" charset="0"/>
                        </a:rPr>
                      </a:br>
                      <a:r>
                        <a:rPr lang="en-US" sz="1500" b="1" kern="1200" dirty="0">
                          <a:solidFill>
                            <a:schemeClr val="bg1"/>
                          </a:solidFill>
                          <a:effectLst/>
                          <a:latin typeface="Calibri" panose="020F0502020204030204" pitchFamily="34" charset="0"/>
                          <a:cs typeface="Calibri" panose="020F0502020204030204" pitchFamily="34" charset="0"/>
                        </a:rPr>
                        <a:t>NK</a:t>
                      </a:r>
                      <a:r>
                        <a:rPr lang="en-US" sz="1500" b="1" kern="1200" baseline="-25000" dirty="0">
                          <a:solidFill>
                            <a:schemeClr val="bg1"/>
                          </a:solidFill>
                          <a:effectLst/>
                          <a:latin typeface="Calibri" panose="020F0502020204030204" pitchFamily="34" charset="0"/>
                          <a:cs typeface="Calibri" panose="020F0502020204030204" pitchFamily="34" charset="0"/>
                        </a:rPr>
                        <a:t>1</a:t>
                      </a:r>
                      <a:r>
                        <a:rPr lang="en-US" sz="1500" b="1" kern="1200" dirty="0">
                          <a:solidFill>
                            <a:schemeClr val="bg1"/>
                          </a:solidFill>
                          <a:effectLst/>
                          <a:latin typeface="Calibri" panose="020F0502020204030204" pitchFamily="34" charset="0"/>
                          <a:cs typeface="Calibri" panose="020F0502020204030204" pitchFamily="34" charset="0"/>
                        </a:rPr>
                        <a:t> receptor antagonist)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400" kern="1200" dirty="0">
                          <a:solidFill>
                            <a:schemeClr val="bg1"/>
                          </a:solidFill>
                          <a:effectLst/>
                          <a:latin typeface="Calibri" panose="020F0502020204030204" pitchFamily="34" charset="0"/>
                          <a:cs typeface="Calibri" panose="020F0502020204030204" pitchFamily="34" charset="0"/>
                        </a:rPr>
                        <a:t>Onset may be delayed (median</a:t>
                      </a:r>
                      <a:r>
                        <a:rPr lang="en-US" sz="1400" kern="1200" baseline="0" dirty="0">
                          <a:solidFill>
                            <a:schemeClr val="bg1"/>
                          </a:solidFill>
                          <a:effectLst/>
                          <a:latin typeface="Calibri" panose="020F0502020204030204" pitchFamily="34" charset="0"/>
                          <a:cs typeface="Calibri" panose="020F0502020204030204" pitchFamily="34" charset="0"/>
                        </a:rPr>
                        <a:t> 8/24.5 days in trials): </a:t>
                      </a:r>
                      <a:r>
                        <a:rPr lang="en-US" sz="1400" kern="1200" dirty="0">
                          <a:solidFill>
                            <a:schemeClr val="bg1"/>
                          </a:solidFill>
                          <a:effectLst/>
                          <a:latin typeface="Calibri" panose="020F0502020204030204" pitchFamily="34" charset="0"/>
                          <a:cs typeface="Calibri" panose="020F0502020204030204" pitchFamily="34" charset="0"/>
                        </a:rPr>
                        <a:t>Provide patient with take-home antiemetics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400" kern="1200" dirty="0">
                          <a:solidFill>
                            <a:schemeClr val="bg1"/>
                          </a:solidFill>
                          <a:effectLst/>
                          <a:latin typeface="Calibri" panose="020F0502020204030204" pitchFamily="34" charset="0"/>
                          <a:cs typeface="Calibri" panose="020F0502020204030204" pitchFamily="34" charset="0"/>
                        </a:rPr>
                        <a:t>Manage with antiemetics, dose reductions; withhold if high grade</a:t>
                      </a:r>
                      <a:endParaRPr lang="en-US" sz="1400" kern="1200" dirty="0">
                        <a:solidFill>
                          <a:schemeClr val="bg1"/>
                        </a:solidFill>
                        <a:effectLst/>
                        <a:latin typeface="Calibri" panose="020F0502020204030204" pitchFamily="34" charset="0"/>
                        <a:ea typeface="+mn-ea"/>
                        <a:cs typeface="Calibri" panose="020F0502020204030204" pitchFamily="34" charset="0"/>
                      </a:endParaRPr>
                    </a:p>
                  </a:txBody>
                  <a:tcPr marL="85807" marR="85807">
                    <a:lnL>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333935357"/>
                  </a:ext>
                </a:extLst>
              </a:tr>
              <a:tr h="106457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l"/>
                      <a:r>
                        <a:rPr lang="en-US" sz="1400" dirty="0">
                          <a:solidFill>
                            <a:schemeClr val="bg1"/>
                          </a:solidFill>
                          <a:latin typeface="Calibri" panose="020F0502020204030204" pitchFamily="34" charset="0"/>
                          <a:cs typeface="Calibri" panose="020F0502020204030204" pitchFamily="34" charset="0"/>
                        </a:rPr>
                        <a:t>Hypersensitivity</a:t>
                      </a:r>
                    </a:p>
                  </a:txBody>
                  <a:tcPr marL="85807" marR="85807">
                    <a:lnL w="12700" cmpd="sng">
                      <a:noFill/>
                    </a:lnL>
                    <a:lnR>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57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400" b="1" dirty="0">
                          <a:solidFill>
                            <a:schemeClr val="bg1"/>
                          </a:solidFill>
                          <a:latin typeface="Calibri" panose="020F0502020204030204" pitchFamily="34" charset="0"/>
                          <a:cs typeface="Calibri" panose="020F0502020204030204" pitchFamily="34" charset="0"/>
                        </a:rPr>
                        <a:t>Occurs within 24 hr of dosing; 37% all grade (1% grade 3 or 4)</a:t>
                      </a:r>
                    </a:p>
                    <a:p>
                      <a:pPr marL="2857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400" dirty="0">
                          <a:solidFill>
                            <a:schemeClr val="bg1"/>
                          </a:solidFill>
                          <a:latin typeface="Calibri" panose="020F0502020204030204" pitchFamily="34" charset="0"/>
                          <a:cs typeface="Calibri" panose="020F0502020204030204" pitchFamily="34" charset="0"/>
                        </a:rPr>
                        <a:t>Premedicate with antipyretics, H</a:t>
                      </a:r>
                      <a:r>
                        <a:rPr lang="en-US" sz="1400" baseline="-25000" dirty="0">
                          <a:solidFill>
                            <a:schemeClr val="bg1"/>
                          </a:solidFill>
                          <a:latin typeface="Calibri" panose="020F0502020204030204" pitchFamily="34" charset="0"/>
                          <a:cs typeface="Calibri" panose="020F0502020204030204" pitchFamily="34" charset="0"/>
                        </a:rPr>
                        <a:t>1</a:t>
                      </a:r>
                      <a:r>
                        <a:rPr lang="en-US" sz="1400" dirty="0">
                          <a:solidFill>
                            <a:schemeClr val="bg1"/>
                          </a:solidFill>
                          <a:latin typeface="Calibri" panose="020F0502020204030204" pitchFamily="34" charset="0"/>
                          <a:cs typeface="Calibri" panose="020F0502020204030204" pitchFamily="34" charset="0"/>
                        </a:rPr>
                        <a:t> and H</a:t>
                      </a:r>
                      <a:r>
                        <a:rPr lang="en-US" sz="1400" baseline="-25000" dirty="0">
                          <a:solidFill>
                            <a:schemeClr val="bg1"/>
                          </a:solidFill>
                          <a:latin typeface="Calibri" panose="020F0502020204030204" pitchFamily="34" charset="0"/>
                          <a:cs typeface="Calibri" panose="020F0502020204030204" pitchFamily="34" charset="0"/>
                        </a:rPr>
                        <a:t>2</a:t>
                      </a:r>
                      <a:r>
                        <a:rPr lang="en-US" sz="1400" dirty="0">
                          <a:solidFill>
                            <a:schemeClr val="bg1"/>
                          </a:solidFill>
                          <a:latin typeface="Calibri" panose="020F0502020204030204" pitchFamily="34" charset="0"/>
                          <a:cs typeface="Calibri" panose="020F0502020204030204" pitchFamily="34" charset="0"/>
                        </a:rPr>
                        <a:t> blockers; corticosteroids for patients with prior infusion reactions</a:t>
                      </a:r>
                    </a:p>
                    <a:p>
                      <a:pPr marL="2857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400" dirty="0">
                          <a:solidFill>
                            <a:schemeClr val="bg1"/>
                          </a:solidFill>
                          <a:latin typeface="Calibri" panose="020F0502020204030204" pitchFamily="34" charset="0"/>
                          <a:cs typeface="Calibri" panose="020F0502020204030204" pitchFamily="34" charset="0"/>
                        </a:rPr>
                        <a:t>Observe patients during and for ≥30 min after each infusion</a:t>
                      </a:r>
                    </a:p>
                    <a:p>
                      <a:pPr marL="2857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400" dirty="0">
                          <a:solidFill>
                            <a:schemeClr val="bg1"/>
                          </a:solidFill>
                          <a:latin typeface="Calibri" panose="020F0502020204030204" pitchFamily="34" charset="0"/>
                          <a:cs typeface="Calibri" panose="020F0502020204030204" pitchFamily="34" charset="0"/>
                        </a:rPr>
                        <a:t>Have emergency equipment available for immediate use during and after infusion</a:t>
                      </a:r>
                    </a:p>
                  </a:txBody>
                  <a:tcPr marL="85807" marR="85807">
                    <a:lnL>
                      <a:noFill/>
                    </a:lnL>
                    <a:lnR w="12700" cmpd="sng">
                      <a:noFill/>
                    </a:lnR>
                    <a:lnT w="12700" cmpd="sng">
                      <a:noFill/>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1946763959"/>
                  </a:ext>
                </a:extLst>
              </a:tr>
            </a:tbl>
          </a:graphicData>
        </a:graphic>
      </p:graphicFrame>
      <p:sp>
        <p:nvSpPr>
          <p:cNvPr id="4" name="Footer Placeholder 1">
            <a:extLst>
              <a:ext uri="{FF2B5EF4-FFF2-40B4-BE49-F238E27FC236}">
                <a16:creationId xmlns:a16="http://schemas.microsoft.com/office/drawing/2014/main" id="{FAABEB34-2DD1-B494-D6AD-3E9D8D951A19}"/>
              </a:ext>
            </a:extLst>
          </p:cNvPr>
          <p:cNvSpPr txBox="1">
            <a:spLocks/>
          </p:cNvSpPr>
          <p:nvPr/>
        </p:nvSpPr>
        <p:spPr>
          <a:xfrm>
            <a:off x="429329" y="6226555"/>
            <a:ext cx="5458142" cy="434721"/>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Calibri" panose="020F0502020204030204" pitchFamily="34" charset="0"/>
                <a:cs typeface="Calibri" panose="020F0502020204030204" pitchFamily="34" charset="0"/>
              </a:rPr>
              <a:t>Fleming. J Adv Pract Oncol. 2021;12;747. </a:t>
            </a: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rPr>
              <a:t>Rugo. NPJ Breast Cancer. 2022;8:98. </a:t>
            </a: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Calibri" panose="020F0502020204030204" pitchFamily="34" charset="0"/>
                <a:cs typeface="Calibri" panose="020F0502020204030204" pitchFamily="34" charset="0"/>
              </a:rPr>
              <a:t>Sacituzumab govitecan PI. Spring. Oncologist. 2021;26:827. </a:t>
            </a:r>
            <a:endPar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130884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55B9CD8-D94D-D9E4-969D-C90A0687778C}"/>
              </a:ext>
            </a:extLst>
          </p:cNvPr>
          <p:cNvSpPr>
            <a:spLocks noGrp="1"/>
          </p:cNvSpPr>
          <p:nvPr>
            <p:ph type="title"/>
          </p:nvPr>
        </p:nvSpPr>
        <p:spPr/>
        <p:txBody>
          <a:bodyPr/>
          <a:lstStyle/>
          <a:p>
            <a:r>
              <a:rPr lang="en-US" dirty="0"/>
              <a:t>Counseling Patients Receiving SG </a:t>
            </a:r>
          </a:p>
        </p:txBody>
      </p:sp>
      <p:sp>
        <p:nvSpPr>
          <p:cNvPr id="3" name="Footer Placeholder 6">
            <a:extLst>
              <a:ext uri="{FF2B5EF4-FFF2-40B4-BE49-F238E27FC236}">
                <a16:creationId xmlns:a16="http://schemas.microsoft.com/office/drawing/2014/main" id="{2E86DCCA-E6CC-3DDE-17ED-3EFB7FBF8776}"/>
              </a:ext>
            </a:extLst>
          </p:cNvPr>
          <p:cNvSpPr txBox="1">
            <a:spLocks/>
          </p:cNvSpPr>
          <p:nvPr/>
        </p:nvSpPr>
        <p:spPr>
          <a:xfrm>
            <a:off x="420688" y="6394203"/>
            <a:ext cx="9949543" cy="324613"/>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Calibri" panose="020F0502020204030204" pitchFamily="34" charset="0"/>
                <a:cs typeface="Calibri" panose="020F0502020204030204" pitchFamily="34" charset="0"/>
              </a:rPr>
              <a:t>Fleming. J Adv Pract Oncol. 2021;12;747. Sacituzumab govitecan PI. Spring. Oncologist. 2021;26:827.</a:t>
            </a:r>
            <a:endPar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endParaRPr>
          </a:p>
        </p:txBody>
      </p:sp>
      <p:sp>
        <p:nvSpPr>
          <p:cNvPr id="4" name="Content Placeholder 1">
            <a:extLst>
              <a:ext uri="{FF2B5EF4-FFF2-40B4-BE49-F238E27FC236}">
                <a16:creationId xmlns:a16="http://schemas.microsoft.com/office/drawing/2014/main" id="{50914EA4-16F6-3520-3D92-EE0630BD85EF}"/>
              </a:ext>
            </a:extLst>
          </p:cNvPr>
          <p:cNvSpPr txBox="1">
            <a:spLocks/>
          </p:cNvSpPr>
          <p:nvPr/>
        </p:nvSpPr>
        <p:spPr>
          <a:xfrm>
            <a:off x="609600" y="1503836"/>
            <a:ext cx="11348191" cy="110331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Educate patients on hair loss (complete) and offer prescription for wig</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Educate patients to recognize advers</a:t>
            </a:r>
            <a:r>
              <a:rPr lang="en-US" sz="2400" b="0" kern="0" dirty="0">
                <a:solidFill>
                  <a:srgbClr val="000000"/>
                </a:solidFill>
              </a:rPr>
              <a:t>e events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that require urgent intervention</a:t>
            </a:r>
          </a:p>
        </p:txBody>
      </p:sp>
      <p:graphicFrame>
        <p:nvGraphicFramePr>
          <p:cNvPr id="5" name="Content Placeholder 5">
            <a:extLst>
              <a:ext uri="{FF2B5EF4-FFF2-40B4-BE49-F238E27FC236}">
                <a16:creationId xmlns:a16="http://schemas.microsoft.com/office/drawing/2014/main" id="{3E121A94-1C8E-0104-AE67-F90E883C9567}"/>
              </a:ext>
            </a:extLst>
          </p:cNvPr>
          <p:cNvGraphicFramePr>
            <a:graphicFrameLocks/>
          </p:cNvGraphicFramePr>
          <p:nvPr>
            <p:extLst>
              <p:ext uri="{D42A27DB-BD31-4B8C-83A1-F6EECF244321}">
                <p14:modId xmlns:p14="http://schemas.microsoft.com/office/powerpoint/2010/main" val="3356305895"/>
              </p:ext>
            </p:extLst>
          </p:nvPr>
        </p:nvGraphicFramePr>
        <p:xfrm>
          <a:off x="533400" y="2738272"/>
          <a:ext cx="11237975" cy="2826194"/>
        </p:xfrm>
        <a:graphic>
          <a:graphicData uri="http://schemas.openxmlformats.org/drawingml/2006/table">
            <a:tbl>
              <a:tblPr firstRow="1" bandRow="1">
                <a:tableStyleId>{9DCAF9ED-07DC-4A11-8D7F-57B35C25682E}</a:tableStyleId>
              </a:tblPr>
              <a:tblGrid>
                <a:gridCol w="1970174">
                  <a:extLst>
                    <a:ext uri="{9D8B030D-6E8A-4147-A177-3AD203B41FA5}">
                      <a16:colId xmlns:a16="http://schemas.microsoft.com/office/drawing/2014/main" val="2795458477"/>
                    </a:ext>
                  </a:extLst>
                </a:gridCol>
                <a:gridCol w="2972780">
                  <a:extLst>
                    <a:ext uri="{9D8B030D-6E8A-4147-A177-3AD203B41FA5}">
                      <a16:colId xmlns:a16="http://schemas.microsoft.com/office/drawing/2014/main" val="771382905"/>
                    </a:ext>
                  </a:extLst>
                </a:gridCol>
                <a:gridCol w="3147510">
                  <a:extLst>
                    <a:ext uri="{9D8B030D-6E8A-4147-A177-3AD203B41FA5}">
                      <a16:colId xmlns:a16="http://schemas.microsoft.com/office/drawing/2014/main" val="20002"/>
                    </a:ext>
                  </a:extLst>
                </a:gridCol>
                <a:gridCol w="3147511">
                  <a:extLst>
                    <a:ext uri="{9D8B030D-6E8A-4147-A177-3AD203B41FA5}">
                      <a16:colId xmlns:a16="http://schemas.microsoft.com/office/drawing/2014/main" val="20003"/>
                    </a:ext>
                  </a:extLst>
                </a:gridCol>
              </a:tblGrid>
              <a:tr h="509714">
                <a:tc>
                  <a:txBody>
                    <a:bodyPr/>
                    <a:lstStyle/>
                    <a:p>
                      <a:pPr algn="l"/>
                      <a:r>
                        <a:rPr lang="en-US" sz="2000" dirty="0">
                          <a:latin typeface="Calibri" panose="020F0502020204030204" pitchFamily="34" charset="0"/>
                          <a:cs typeface="Calibri" panose="020F0502020204030204" pitchFamily="34" charset="0"/>
                        </a:rPr>
                        <a:t>Toxicity</a:t>
                      </a:r>
                    </a:p>
                  </a:txBody>
                  <a:tcPr marL="85807" marR="85807" anchor="ctr">
                    <a:lnL w="12700" cmpd="sng">
                      <a:noFill/>
                    </a:lnL>
                    <a:lnR>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p>
                      <a:pPr algn="l"/>
                      <a:r>
                        <a:rPr lang="en-US" sz="2000" dirty="0">
                          <a:latin typeface="Calibri" panose="020F0502020204030204" pitchFamily="34" charset="0"/>
                          <a:cs typeface="Calibri" panose="020F0502020204030204" pitchFamily="34" charset="0"/>
                        </a:rPr>
                        <a:t>Call Immediately If:</a:t>
                      </a:r>
                    </a:p>
                  </a:txBody>
                  <a:tcPr marL="85807" marR="85807" anchor="ctr">
                    <a:lnL>
                      <a:noFill/>
                    </a:lnL>
                    <a:lnR>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p>
                      <a:pPr algn="l"/>
                      <a:endParaRPr lang="en-US" sz="2000" dirty="0">
                        <a:latin typeface="Calibri" panose="020F0502020204030204" pitchFamily="34" charset="0"/>
                        <a:cs typeface="Calibri" panose="020F0502020204030204" pitchFamily="34" charset="0"/>
                      </a:endParaRPr>
                    </a:p>
                  </a:txBody>
                  <a:tcPr marL="85807" marR="85807">
                    <a:lnL>
                      <a:noFill/>
                    </a:lnL>
                    <a:lnR>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p>
                      <a:pPr algn="l"/>
                      <a:endParaRPr lang="en-US" sz="2000" dirty="0">
                        <a:latin typeface="Calibri" panose="020F0502020204030204" pitchFamily="34" charset="0"/>
                        <a:cs typeface="Calibri" panose="020F0502020204030204" pitchFamily="34" charset="0"/>
                      </a:endParaRPr>
                    </a:p>
                  </a:txBody>
                  <a:tcPr marL="85807" marR="85807">
                    <a:lnL>
                      <a:noFill/>
                    </a:lnL>
                    <a:lnR w="12700" cmpd="sng">
                      <a:noFill/>
                    </a:lnR>
                    <a:lnT w="12700" cmpd="sng">
                      <a:noFill/>
                    </a:lnT>
                    <a:lnB w="127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2470777574"/>
                  </a:ext>
                </a:extLst>
              </a:tr>
              <a:tr h="1146856">
                <a:tc>
                  <a:txBody>
                    <a:bodyPr/>
                    <a:lstStyle/>
                    <a:p>
                      <a:pPr algn="l"/>
                      <a:r>
                        <a:rPr lang="en-US" sz="2000" dirty="0">
                          <a:solidFill>
                            <a:schemeClr val="bg1"/>
                          </a:solidFill>
                          <a:latin typeface="Calibri" panose="020F0502020204030204" pitchFamily="34" charset="0"/>
                          <a:cs typeface="Calibri" panose="020F0502020204030204" pitchFamily="34" charset="0"/>
                        </a:rPr>
                        <a:t>Hypersensitivity</a:t>
                      </a:r>
                    </a:p>
                  </a:txBody>
                  <a:tcPr marL="85807" marR="85807">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342900" indent="-342900" algn="l">
                        <a:buFont typeface="Wingdings" panose="05000000000000000000" pitchFamily="2" charset="2"/>
                        <a:buChar char="§"/>
                      </a:pPr>
                      <a:r>
                        <a:rPr lang="en-US" sz="2000" dirty="0">
                          <a:solidFill>
                            <a:schemeClr val="bg1"/>
                          </a:solidFill>
                          <a:latin typeface="Calibri" panose="020F0502020204030204" pitchFamily="34" charset="0"/>
                          <a:cs typeface="Calibri" panose="020F0502020204030204" pitchFamily="34" charset="0"/>
                        </a:rPr>
                        <a:t>Facial, lip, </a:t>
                      </a:r>
                      <a:br>
                        <a:rPr lang="en-US" sz="2000" dirty="0">
                          <a:solidFill>
                            <a:schemeClr val="bg1"/>
                          </a:solidFill>
                          <a:latin typeface="Calibri" panose="020F0502020204030204" pitchFamily="34" charset="0"/>
                          <a:cs typeface="Calibri" panose="020F0502020204030204" pitchFamily="34" charset="0"/>
                        </a:rPr>
                      </a:br>
                      <a:r>
                        <a:rPr lang="en-US" sz="2000" dirty="0">
                          <a:solidFill>
                            <a:schemeClr val="bg1"/>
                          </a:solidFill>
                          <a:latin typeface="Calibri" panose="020F0502020204030204" pitchFamily="34" charset="0"/>
                          <a:cs typeface="Calibri" panose="020F0502020204030204" pitchFamily="34" charset="0"/>
                        </a:rPr>
                        <a:t>tongue swelling</a:t>
                      </a:r>
                    </a:p>
                    <a:p>
                      <a:pPr marL="342900" indent="-342900" algn="l">
                        <a:buFont typeface="Wingdings" panose="05000000000000000000" pitchFamily="2" charset="2"/>
                        <a:buChar char="§"/>
                      </a:pPr>
                      <a:r>
                        <a:rPr lang="en-US" sz="2000" dirty="0">
                          <a:solidFill>
                            <a:schemeClr val="bg1"/>
                          </a:solidFill>
                          <a:latin typeface="Calibri" panose="020F0502020204030204" pitchFamily="34" charset="0"/>
                          <a:cs typeface="Calibri" panose="020F0502020204030204" pitchFamily="34" charset="0"/>
                        </a:rPr>
                        <a:t>Urticaria, pruritus, rash</a:t>
                      </a:r>
                    </a:p>
                    <a:p>
                      <a:pPr marL="342900" indent="-342900" algn="l">
                        <a:buFont typeface="Wingdings" panose="05000000000000000000" pitchFamily="2" charset="2"/>
                        <a:buChar char="§"/>
                      </a:pPr>
                      <a:r>
                        <a:rPr lang="en-US" sz="2000" dirty="0">
                          <a:solidFill>
                            <a:schemeClr val="bg1"/>
                          </a:solidFill>
                          <a:latin typeface="Calibri" panose="020F0502020204030204" pitchFamily="34" charset="0"/>
                          <a:cs typeface="Calibri" panose="020F0502020204030204" pitchFamily="34" charset="0"/>
                        </a:rPr>
                        <a:t>Difficulty</a:t>
                      </a:r>
                      <a:r>
                        <a:rPr lang="en-US" sz="2000" baseline="0" dirty="0">
                          <a:solidFill>
                            <a:schemeClr val="bg1"/>
                          </a:solidFill>
                          <a:latin typeface="Calibri" panose="020F0502020204030204" pitchFamily="34" charset="0"/>
                          <a:cs typeface="Calibri" panose="020F0502020204030204" pitchFamily="34" charset="0"/>
                        </a:rPr>
                        <a:t> breathing </a:t>
                      </a:r>
                      <a:endParaRPr lang="en-US" sz="2000" dirty="0">
                        <a:solidFill>
                          <a:schemeClr val="bg1"/>
                        </a:solidFill>
                        <a:latin typeface="Calibri" panose="020F0502020204030204" pitchFamily="34" charset="0"/>
                        <a:cs typeface="Calibri" panose="020F0502020204030204" pitchFamily="34" charset="0"/>
                      </a:endParaRPr>
                    </a:p>
                  </a:txBody>
                  <a:tcPr marL="85807" marR="85807">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342900" indent="-342900" algn="l">
                        <a:buFont typeface="Wingdings" panose="05000000000000000000" pitchFamily="2" charset="2"/>
                        <a:buChar char="§"/>
                      </a:pPr>
                      <a:r>
                        <a:rPr lang="en-US" sz="2000" dirty="0">
                          <a:solidFill>
                            <a:schemeClr val="bg1"/>
                          </a:solidFill>
                          <a:latin typeface="Calibri" panose="020F0502020204030204" pitchFamily="34" charset="0"/>
                          <a:cs typeface="Calibri" panose="020F0502020204030204" pitchFamily="34" charset="0"/>
                        </a:rPr>
                        <a:t>Lightheadedness, dizziness</a:t>
                      </a:r>
                    </a:p>
                    <a:p>
                      <a:pPr marL="342900" indent="-342900" algn="l">
                        <a:buFont typeface="Wingdings" panose="05000000000000000000" pitchFamily="2" charset="2"/>
                        <a:buChar char="§"/>
                      </a:pPr>
                      <a:r>
                        <a:rPr lang="en-US" sz="2000" dirty="0">
                          <a:solidFill>
                            <a:schemeClr val="bg1"/>
                          </a:solidFill>
                          <a:latin typeface="Calibri" panose="020F0502020204030204" pitchFamily="34" charset="0"/>
                          <a:cs typeface="Calibri" panose="020F0502020204030204" pitchFamily="34" charset="0"/>
                        </a:rPr>
                        <a:t>Chills </a:t>
                      </a:r>
                    </a:p>
                    <a:p>
                      <a:pPr marL="342900" indent="-342900" algn="l">
                        <a:buFont typeface="Wingdings" panose="05000000000000000000" pitchFamily="2" charset="2"/>
                        <a:buChar char="§"/>
                      </a:pPr>
                      <a:r>
                        <a:rPr lang="en-US" sz="2000" dirty="0">
                          <a:solidFill>
                            <a:schemeClr val="bg1"/>
                          </a:solidFill>
                          <a:latin typeface="Calibri" panose="020F0502020204030204" pitchFamily="34" charset="0"/>
                          <a:cs typeface="Calibri" panose="020F0502020204030204" pitchFamily="34" charset="0"/>
                        </a:rPr>
                        <a:t>Wheezing </a:t>
                      </a:r>
                    </a:p>
                  </a:txBody>
                  <a:tcPr marL="85807" marR="85807">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342900" indent="-342900" algn="l">
                        <a:buFont typeface="Wingdings" panose="05000000000000000000" pitchFamily="2" charset="2"/>
                        <a:buChar char="§"/>
                      </a:pPr>
                      <a:r>
                        <a:rPr lang="en-US" sz="2000" dirty="0">
                          <a:solidFill>
                            <a:schemeClr val="bg1"/>
                          </a:solidFill>
                          <a:latin typeface="Calibri" panose="020F0502020204030204" pitchFamily="34" charset="0"/>
                          <a:cs typeface="Calibri" panose="020F0502020204030204" pitchFamily="34" charset="0"/>
                        </a:rPr>
                        <a:t>Hypotension</a:t>
                      </a:r>
                    </a:p>
                    <a:p>
                      <a:pPr marL="342900" indent="-342900" algn="l">
                        <a:buFont typeface="Wingdings" panose="05000000000000000000" pitchFamily="2" charset="2"/>
                        <a:buChar char="§"/>
                      </a:pPr>
                      <a:r>
                        <a:rPr lang="en-US" sz="2000" dirty="0">
                          <a:solidFill>
                            <a:schemeClr val="bg1"/>
                          </a:solidFill>
                          <a:latin typeface="Calibri" panose="020F0502020204030204" pitchFamily="34" charset="0"/>
                          <a:cs typeface="Calibri" panose="020F0502020204030204" pitchFamily="34" charset="0"/>
                        </a:rPr>
                        <a:t>Flushing </a:t>
                      </a:r>
                    </a:p>
                    <a:p>
                      <a:pPr marL="342900" indent="-342900" algn="l">
                        <a:buFont typeface="Wingdings" panose="05000000000000000000" pitchFamily="2" charset="2"/>
                        <a:buChar char="§"/>
                      </a:pPr>
                      <a:r>
                        <a:rPr lang="en-US" sz="2000" dirty="0">
                          <a:solidFill>
                            <a:schemeClr val="bg1"/>
                          </a:solidFill>
                          <a:latin typeface="Calibri" panose="020F0502020204030204" pitchFamily="34" charset="0"/>
                          <a:cs typeface="Calibri" panose="020F0502020204030204" pitchFamily="34" charset="0"/>
                        </a:rPr>
                        <a:t>Fever onset within 24</a:t>
                      </a:r>
                      <a:r>
                        <a:rPr lang="en-US" sz="2000" baseline="0" dirty="0">
                          <a:solidFill>
                            <a:schemeClr val="bg1"/>
                          </a:solidFill>
                          <a:latin typeface="Calibri" panose="020F0502020204030204" pitchFamily="34" charset="0"/>
                          <a:cs typeface="Calibri" panose="020F0502020204030204" pitchFamily="34" charset="0"/>
                        </a:rPr>
                        <a:t> hr</a:t>
                      </a:r>
                      <a:endParaRPr lang="en-US" sz="2000" dirty="0">
                        <a:solidFill>
                          <a:schemeClr val="bg1"/>
                        </a:solidFill>
                        <a:latin typeface="Calibri" panose="020F0502020204030204" pitchFamily="34" charset="0"/>
                        <a:cs typeface="Calibri" panose="020F0502020204030204" pitchFamily="34" charset="0"/>
                      </a:endParaRPr>
                    </a:p>
                  </a:txBody>
                  <a:tcPr marL="85807" marR="85807">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71598706"/>
                  </a:ext>
                </a:extLst>
              </a:tr>
              <a:tr h="807047">
                <a:tc>
                  <a:txBody>
                    <a:bodyPr/>
                    <a:lstStyle/>
                    <a:p>
                      <a:pPr algn="l"/>
                      <a:r>
                        <a:rPr lang="en-US" sz="2000" dirty="0">
                          <a:solidFill>
                            <a:schemeClr val="bg1"/>
                          </a:solidFill>
                          <a:latin typeface="Calibri" panose="020F0502020204030204" pitchFamily="34" charset="0"/>
                          <a:cs typeface="Calibri" panose="020F0502020204030204" pitchFamily="34" charset="0"/>
                        </a:rPr>
                        <a:t>Gastrointestinal</a:t>
                      </a:r>
                    </a:p>
                  </a:txBody>
                  <a:tcPr marL="85807" marR="85807">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000" kern="1200" dirty="0">
                          <a:solidFill>
                            <a:schemeClr val="bg1"/>
                          </a:solidFill>
                          <a:effectLst/>
                          <a:latin typeface="Calibri" panose="020F0502020204030204" pitchFamily="34" charset="0"/>
                          <a:cs typeface="Calibri" panose="020F0502020204030204" pitchFamily="34" charset="0"/>
                        </a:rPr>
                        <a:t>Black or bloody stools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000" kern="1200" dirty="0">
                          <a:solidFill>
                            <a:schemeClr val="bg1"/>
                          </a:solidFill>
                          <a:effectLst/>
                          <a:latin typeface="Calibri" panose="020F0502020204030204" pitchFamily="34" charset="0"/>
                          <a:cs typeface="Calibri" panose="020F0502020204030204" pitchFamily="34" charset="0"/>
                        </a:rPr>
                        <a:t>Symptoms of dehydration</a:t>
                      </a:r>
                      <a:endParaRPr lang="en-US" sz="2000" kern="1200" dirty="0">
                        <a:solidFill>
                          <a:schemeClr val="bg1"/>
                        </a:solidFill>
                        <a:effectLst/>
                        <a:latin typeface="Calibri" panose="020F0502020204030204" pitchFamily="34" charset="0"/>
                        <a:ea typeface="+mn-ea"/>
                        <a:cs typeface="Calibri" panose="020F0502020204030204" pitchFamily="34" charset="0"/>
                      </a:endParaRPr>
                    </a:p>
                  </a:txBody>
                  <a:tcPr marL="85807" marR="85807">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000" kern="1200" dirty="0">
                          <a:solidFill>
                            <a:schemeClr val="bg1"/>
                          </a:solidFill>
                          <a:effectLst/>
                          <a:latin typeface="Calibri" panose="020F0502020204030204" pitchFamily="34" charset="0"/>
                          <a:cs typeface="Calibri" panose="020F0502020204030204" pitchFamily="34" charset="0"/>
                        </a:rPr>
                        <a:t>Inability</a:t>
                      </a:r>
                      <a:r>
                        <a:rPr lang="en-US" sz="2000" kern="1200" baseline="0" dirty="0">
                          <a:solidFill>
                            <a:schemeClr val="bg1"/>
                          </a:solidFill>
                          <a:effectLst/>
                          <a:latin typeface="Calibri" panose="020F0502020204030204" pitchFamily="34" charset="0"/>
                          <a:cs typeface="Calibri" panose="020F0502020204030204" pitchFamily="34" charset="0"/>
                        </a:rPr>
                        <a:t> to take fluids by mouth due to nausea</a:t>
                      </a:r>
                      <a:endParaRPr lang="en-US" sz="2000" kern="1200" dirty="0">
                        <a:solidFill>
                          <a:schemeClr val="bg1"/>
                        </a:solidFill>
                        <a:effectLst/>
                        <a:latin typeface="Calibri" panose="020F0502020204030204" pitchFamily="34" charset="0"/>
                        <a:ea typeface="+mn-ea"/>
                        <a:cs typeface="Calibri" panose="020F0502020204030204" pitchFamily="34" charset="0"/>
                      </a:endParaRPr>
                    </a:p>
                  </a:txBody>
                  <a:tcPr marL="85807" marR="85807">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000" kern="1200" dirty="0">
                          <a:solidFill>
                            <a:schemeClr val="bg1"/>
                          </a:solidFill>
                          <a:effectLst/>
                          <a:latin typeface="Calibri" panose="020F0502020204030204" pitchFamily="34" charset="0"/>
                          <a:cs typeface="Calibri" panose="020F0502020204030204" pitchFamily="34" charset="0"/>
                        </a:rPr>
                        <a:t>Onset of vomiting or diarrhea within 24 hr of prophylaxis</a:t>
                      </a:r>
                      <a:endParaRPr lang="en-US" sz="2000" kern="1200" dirty="0">
                        <a:solidFill>
                          <a:schemeClr val="bg1"/>
                        </a:solidFill>
                        <a:effectLst/>
                        <a:latin typeface="Calibri" panose="020F0502020204030204" pitchFamily="34" charset="0"/>
                        <a:ea typeface="+mn-ea"/>
                        <a:cs typeface="Calibri" panose="020F0502020204030204" pitchFamily="34" charset="0"/>
                      </a:endParaRPr>
                    </a:p>
                  </a:txBody>
                  <a:tcPr marL="85807" marR="85807">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59014602"/>
                  </a:ext>
                </a:extLst>
              </a:tr>
            </a:tbl>
          </a:graphicData>
        </a:graphic>
      </p:graphicFrame>
    </p:spTree>
    <p:extLst>
      <p:ext uri="{BB962C8B-B14F-4D97-AF65-F5344CB8AC3E}">
        <p14:creationId xmlns:p14="http://schemas.microsoft.com/office/powerpoint/2010/main" val="42740965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5286861A-1272-7D15-E15F-F51302F90A9D}"/>
              </a:ext>
            </a:extLst>
          </p:cNvPr>
          <p:cNvSpPr>
            <a:spLocks noGrp="1"/>
          </p:cNvSpPr>
          <p:nvPr>
            <p:ph type="title"/>
          </p:nvPr>
        </p:nvSpPr>
        <p:spPr>
          <a:xfrm>
            <a:off x="609759" y="238127"/>
            <a:ext cx="11141055" cy="1103313"/>
          </a:xfrm>
        </p:spPr>
        <p:txBody>
          <a:bodyPr/>
          <a:lstStyle/>
          <a:p>
            <a:r>
              <a:rPr lang="en-US" b="1" dirty="0"/>
              <a:t>SG and T-DXd: Dosage and Administration Strategies</a:t>
            </a:r>
            <a:endParaRPr lang="en-US" dirty="0"/>
          </a:p>
        </p:txBody>
      </p:sp>
      <p:sp>
        <p:nvSpPr>
          <p:cNvPr id="3" name="Footer Placeholder 4">
            <a:extLst>
              <a:ext uri="{FF2B5EF4-FFF2-40B4-BE49-F238E27FC236}">
                <a16:creationId xmlns:a16="http://schemas.microsoft.com/office/drawing/2014/main" id="{F67F85D8-9820-F7DB-24D7-B0D271307E00}"/>
              </a:ext>
            </a:extLst>
          </p:cNvPr>
          <p:cNvSpPr txBox="1">
            <a:spLocks/>
          </p:cNvSpPr>
          <p:nvPr/>
        </p:nvSpPr>
        <p:spPr>
          <a:xfrm>
            <a:off x="435318" y="6406007"/>
            <a:ext cx="8559539" cy="341548"/>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Calibri" panose="020F0502020204030204" pitchFamily="34" charset="0"/>
                <a:cs typeface="Calibri" panose="020F0502020204030204" pitchFamily="34" charset="0"/>
              </a:rPr>
              <a:t>Sacituzumab govitecan PI. </a:t>
            </a: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rPr>
              <a:t>Trastuzumab deruxtecan PI.</a:t>
            </a:r>
          </a:p>
        </p:txBody>
      </p:sp>
      <p:graphicFrame>
        <p:nvGraphicFramePr>
          <p:cNvPr id="4" name="Content Placeholder 4">
            <a:extLst>
              <a:ext uri="{FF2B5EF4-FFF2-40B4-BE49-F238E27FC236}">
                <a16:creationId xmlns:a16="http://schemas.microsoft.com/office/drawing/2014/main" id="{63F87E5C-0224-780F-B974-1F1FE1B259F6}"/>
              </a:ext>
            </a:extLst>
          </p:cNvPr>
          <p:cNvGraphicFramePr>
            <a:graphicFrameLocks/>
          </p:cNvGraphicFramePr>
          <p:nvPr>
            <p:extLst>
              <p:ext uri="{D42A27DB-BD31-4B8C-83A1-F6EECF244321}">
                <p14:modId xmlns:p14="http://schemas.microsoft.com/office/powerpoint/2010/main" val="2361538963"/>
              </p:ext>
            </p:extLst>
          </p:nvPr>
        </p:nvGraphicFramePr>
        <p:xfrm>
          <a:off x="497334" y="1600200"/>
          <a:ext cx="11255340" cy="3322320"/>
        </p:xfrm>
        <a:graphic>
          <a:graphicData uri="http://schemas.openxmlformats.org/drawingml/2006/table">
            <a:tbl>
              <a:tblPr firstRow="1" bandRow="1">
                <a:tableStyleId>{9DCAF9ED-07DC-4A11-8D7F-57B35C25682E}</a:tableStyleId>
              </a:tblPr>
              <a:tblGrid>
                <a:gridCol w="1554481">
                  <a:extLst>
                    <a:ext uri="{9D8B030D-6E8A-4147-A177-3AD203B41FA5}">
                      <a16:colId xmlns:a16="http://schemas.microsoft.com/office/drawing/2014/main" val="4094498409"/>
                    </a:ext>
                  </a:extLst>
                </a:gridCol>
                <a:gridCol w="2487168">
                  <a:extLst>
                    <a:ext uri="{9D8B030D-6E8A-4147-A177-3AD203B41FA5}">
                      <a16:colId xmlns:a16="http://schemas.microsoft.com/office/drawing/2014/main" val="2345018750"/>
                    </a:ext>
                  </a:extLst>
                </a:gridCol>
                <a:gridCol w="906823">
                  <a:extLst>
                    <a:ext uri="{9D8B030D-6E8A-4147-A177-3AD203B41FA5}">
                      <a16:colId xmlns:a16="http://schemas.microsoft.com/office/drawing/2014/main" val="1052017788"/>
                    </a:ext>
                  </a:extLst>
                </a:gridCol>
                <a:gridCol w="958553">
                  <a:extLst>
                    <a:ext uri="{9D8B030D-6E8A-4147-A177-3AD203B41FA5}">
                      <a16:colId xmlns:a16="http://schemas.microsoft.com/office/drawing/2014/main" val="20003"/>
                    </a:ext>
                  </a:extLst>
                </a:gridCol>
                <a:gridCol w="877824">
                  <a:extLst>
                    <a:ext uri="{9D8B030D-6E8A-4147-A177-3AD203B41FA5}">
                      <a16:colId xmlns:a16="http://schemas.microsoft.com/office/drawing/2014/main" val="20004"/>
                    </a:ext>
                  </a:extLst>
                </a:gridCol>
                <a:gridCol w="4470491">
                  <a:extLst>
                    <a:ext uri="{9D8B030D-6E8A-4147-A177-3AD203B41FA5}">
                      <a16:colId xmlns:a16="http://schemas.microsoft.com/office/drawing/2014/main" val="2303289435"/>
                    </a:ext>
                  </a:extLst>
                </a:gridCol>
              </a:tblGrid>
              <a:tr h="169396">
                <a:tc>
                  <a:txBody>
                    <a:bodyPr/>
                    <a:lstStyle/>
                    <a:p>
                      <a:r>
                        <a:rPr lang="en-US" sz="2000" dirty="0">
                          <a:solidFill>
                            <a:schemeClr val="tx1"/>
                          </a:solidFill>
                          <a:latin typeface="Calibri" panose="020F0502020204030204" pitchFamily="34" charset="0"/>
                          <a:cs typeface="Calibri" panose="020F0502020204030204" pitchFamily="34" charset="0"/>
                        </a:rPr>
                        <a:t>Agent</a:t>
                      </a:r>
                    </a:p>
                  </a:txBody>
                  <a:tcPr marL="91921" marR="91921" anchor="ctr">
                    <a:lnL w="12700" cmpd="sng">
                      <a:noFill/>
                    </a:lnL>
                    <a:lnR>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latin typeface="Calibri" panose="020F0502020204030204" pitchFamily="34" charset="0"/>
                          <a:cs typeface="Calibri" panose="020F0502020204030204" pitchFamily="34" charset="0"/>
                        </a:rPr>
                        <a:t>Starting Dose</a:t>
                      </a:r>
                    </a:p>
                  </a:txBody>
                  <a:tcPr marL="91921" marR="91921" anchor="ctr">
                    <a:lnL>
                      <a:noFill/>
                    </a:lnL>
                    <a:lnR>
                      <a:noFill/>
                    </a:lnR>
                    <a:lnT w="12700" cmpd="sng">
                      <a:noFill/>
                    </a:lnT>
                    <a:lnB w="12700" cmpd="sng">
                      <a:noFill/>
                    </a:lnB>
                    <a:lnTlToBr w="12700" cmpd="sng">
                      <a:noFill/>
                      <a:prstDash val="solid"/>
                    </a:lnTlToBr>
                    <a:lnBlToTr w="12700" cmpd="sng">
                      <a:noFill/>
                      <a:prstDash val="solid"/>
                    </a:lnBlToTr>
                    <a:solidFill>
                      <a:srgbClr val="E1471D"/>
                    </a:solidFill>
                  </a:tcPr>
                </a:tc>
                <a:tc gridSpan="3">
                  <a:txBody>
                    <a:bodyPr/>
                    <a:lstStyle/>
                    <a:p>
                      <a:pPr algn="ctr"/>
                      <a:r>
                        <a:rPr lang="en-US" sz="2000" dirty="0">
                          <a:solidFill>
                            <a:schemeClr val="tx1"/>
                          </a:solidFill>
                          <a:latin typeface="Calibri" panose="020F0502020204030204" pitchFamily="34" charset="0"/>
                          <a:cs typeface="Calibri" panose="020F0502020204030204" pitchFamily="34" charset="0"/>
                        </a:rPr>
                        <a:t>Dose Reduction for AE</a:t>
                      </a:r>
                    </a:p>
                  </a:txBody>
                  <a:tcPr marL="91921" marR="91921" anchor="ctr">
                    <a:lnL>
                      <a:noFill/>
                    </a:lnL>
                    <a:lnR>
                      <a:noFill/>
                    </a:lnR>
                    <a:lnT w="12700" cmpd="sng">
                      <a:noFill/>
                    </a:lnT>
                    <a:lnB w="12700" cmpd="sng">
                      <a:noFill/>
                    </a:lnB>
                    <a:lnTlToBr w="12700" cmpd="sng">
                      <a:noFill/>
                      <a:prstDash val="solid"/>
                    </a:lnTlToBr>
                    <a:lnBlToTr w="12700" cmpd="sng">
                      <a:noFill/>
                      <a:prstDash val="solid"/>
                    </a:lnBlToTr>
                    <a:solidFill>
                      <a:srgbClr val="E1471D"/>
                    </a:solidFill>
                  </a:tcPr>
                </a:tc>
                <a:tc hMerge="1">
                  <a:txBody>
                    <a:bodyPr/>
                    <a:lstStyle/>
                    <a:p>
                      <a:endParaRPr lang="en-US"/>
                    </a:p>
                  </a:txBody>
                  <a:tcPr/>
                </a:tc>
                <a:tc hMerge="1">
                  <a:txBody>
                    <a:bodyPr/>
                    <a:lstStyle/>
                    <a:p>
                      <a:endParaRPr lang="en-US"/>
                    </a:p>
                  </a:txBody>
                  <a:tcPr/>
                </a:tc>
                <a:tc>
                  <a:txBody>
                    <a:bodyPr/>
                    <a:lstStyle/>
                    <a:p>
                      <a:pPr algn="ctr"/>
                      <a:r>
                        <a:rPr lang="en-US" sz="2000" dirty="0">
                          <a:solidFill>
                            <a:schemeClr val="tx1"/>
                          </a:solidFill>
                          <a:latin typeface="Calibri" panose="020F0502020204030204" pitchFamily="34" charset="0"/>
                          <a:cs typeface="Calibri" panose="020F0502020204030204" pitchFamily="34" charset="0"/>
                        </a:rPr>
                        <a:t>Indication in</a:t>
                      </a:r>
                      <a:r>
                        <a:rPr lang="en-US" sz="2000" baseline="0" dirty="0">
                          <a:solidFill>
                            <a:schemeClr val="tx1"/>
                          </a:solidFill>
                          <a:latin typeface="Calibri" panose="020F0502020204030204" pitchFamily="34" charset="0"/>
                          <a:cs typeface="Calibri" panose="020F0502020204030204" pitchFamily="34" charset="0"/>
                        </a:rPr>
                        <a:t> Breast Cancer</a:t>
                      </a:r>
                      <a:endParaRPr lang="en-US" sz="2000" dirty="0">
                        <a:solidFill>
                          <a:schemeClr val="tx1"/>
                        </a:solidFill>
                        <a:latin typeface="Calibri" panose="020F0502020204030204" pitchFamily="34" charset="0"/>
                        <a:cs typeface="Calibri" panose="020F0502020204030204" pitchFamily="34" charset="0"/>
                      </a:endParaRPr>
                    </a:p>
                  </a:txBody>
                  <a:tcPr marL="91921" marR="91921" anchor="ctr">
                    <a:lnL>
                      <a:noFill/>
                    </a:lnL>
                    <a:lnR w="12700" cmpd="sng">
                      <a:noFill/>
                    </a:lnR>
                    <a:lnT w="12700" cmpd="sng">
                      <a:noFill/>
                    </a:lnT>
                    <a:lnB w="127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931970601"/>
                  </a:ext>
                </a:extLst>
              </a:tr>
              <a:tr h="690613">
                <a:tc>
                  <a:txBody>
                    <a:bodyPr/>
                    <a:lstStyle/>
                    <a:p>
                      <a:r>
                        <a:rPr lang="en-US" sz="2000" dirty="0">
                          <a:solidFill>
                            <a:schemeClr val="bg1"/>
                          </a:solidFill>
                          <a:latin typeface="Calibri" panose="020F0502020204030204" pitchFamily="34" charset="0"/>
                          <a:cs typeface="Calibri" panose="020F0502020204030204" pitchFamily="34" charset="0"/>
                        </a:rPr>
                        <a:t>SG </a:t>
                      </a:r>
                      <a:br>
                        <a:rPr lang="en-US" sz="2000" dirty="0">
                          <a:solidFill>
                            <a:schemeClr val="bg1"/>
                          </a:solidFill>
                          <a:latin typeface="Calibri" panose="020F0502020204030204" pitchFamily="34" charset="0"/>
                          <a:cs typeface="Calibri" panose="020F0502020204030204" pitchFamily="34" charset="0"/>
                        </a:rPr>
                      </a:br>
                      <a:r>
                        <a:rPr lang="en-US" sz="2000" dirty="0">
                          <a:solidFill>
                            <a:schemeClr val="bg1"/>
                          </a:solidFill>
                          <a:latin typeface="Calibri" panose="020F0502020204030204" pitchFamily="34" charset="0"/>
                          <a:cs typeface="Calibri" panose="020F0502020204030204" pitchFamily="34" charset="0"/>
                        </a:rPr>
                        <a:t>IV infusion</a:t>
                      </a:r>
                    </a:p>
                  </a:txBody>
                  <a:tcPr marL="91921" marR="91921" anchor="ctr">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2000" baseline="0" dirty="0">
                          <a:solidFill>
                            <a:schemeClr val="bg1"/>
                          </a:solidFill>
                          <a:latin typeface="Calibri" panose="020F0502020204030204" pitchFamily="34" charset="0"/>
                          <a:cs typeface="Calibri" panose="020F0502020204030204" pitchFamily="34" charset="0"/>
                        </a:rPr>
                        <a:t>10 mg/kg on Days 1 and 8 of 21-day cycle</a:t>
                      </a:r>
                    </a:p>
                    <a:p>
                      <a:pPr marL="342900" indent="-342900">
                        <a:buFont typeface="Wingdings" panose="05000000000000000000" pitchFamily="2" charset="2"/>
                        <a:buChar char="§"/>
                      </a:pPr>
                      <a:r>
                        <a:rPr lang="en-US" sz="2000" baseline="0" dirty="0">
                          <a:solidFill>
                            <a:schemeClr val="bg1"/>
                          </a:solidFill>
                          <a:latin typeface="Calibri" panose="020F0502020204030204" pitchFamily="34" charset="0"/>
                          <a:cs typeface="Calibri" panose="020F0502020204030204" pitchFamily="34" charset="0"/>
                        </a:rPr>
                        <a:t>Monitor during and for 30 min after infusion</a:t>
                      </a:r>
                      <a:endParaRPr lang="en-US" sz="2000" dirty="0">
                        <a:solidFill>
                          <a:schemeClr val="bg1"/>
                        </a:solidFill>
                        <a:latin typeface="Calibri" panose="020F0502020204030204" pitchFamily="34" charset="0"/>
                        <a:cs typeface="Calibri" panose="020F0502020204030204" pitchFamily="34" charset="0"/>
                      </a:endParaRPr>
                    </a:p>
                  </a:txBody>
                  <a:tcPr marL="91921" marR="91921"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7.5</a:t>
                      </a:r>
                      <a:r>
                        <a:rPr lang="en-US" sz="2000" baseline="0" dirty="0">
                          <a:solidFill>
                            <a:schemeClr val="bg1"/>
                          </a:solidFill>
                          <a:latin typeface="Calibri" panose="020F0502020204030204" pitchFamily="34" charset="0"/>
                          <a:cs typeface="Calibri" panose="020F0502020204030204" pitchFamily="34" charset="0"/>
                        </a:rPr>
                        <a:t> mg/kg</a:t>
                      </a:r>
                      <a:endParaRPr lang="en-US" sz="2000" dirty="0">
                        <a:solidFill>
                          <a:schemeClr val="bg1"/>
                        </a:solidFill>
                        <a:latin typeface="Calibri" panose="020F0502020204030204" pitchFamily="34" charset="0"/>
                        <a:cs typeface="Calibri" panose="020F0502020204030204" pitchFamily="34" charset="0"/>
                      </a:endParaRPr>
                    </a:p>
                  </a:txBody>
                  <a:tcPr marL="91921" marR="91921"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5 mg/kg</a:t>
                      </a:r>
                    </a:p>
                  </a:txBody>
                  <a:tcPr marL="91921" marR="91921"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d/c</a:t>
                      </a:r>
                    </a:p>
                  </a:txBody>
                  <a:tcPr marL="91921" marR="91921"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Unresectable</a:t>
                      </a:r>
                      <a:r>
                        <a:rPr lang="en-US" sz="2000" baseline="0" dirty="0">
                          <a:solidFill>
                            <a:schemeClr val="bg1"/>
                          </a:solidFill>
                          <a:latin typeface="Calibri" panose="020F0502020204030204" pitchFamily="34" charset="0"/>
                          <a:cs typeface="Calibri" panose="020F0502020204030204" pitchFamily="34" charset="0"/>
                        </a:rPr>
                        <a:t> locally advanced or metastatic TNBC after ≥2 prior systemic therapies, ≥1 in metastatic setting </a:t>
                      </a:r>
                      <a:endParaRPr lang="en-US" sz="2000" dirty="0">
                        <a:solidFill>
                          <a:schemeClr val="bg1"/>
                        </a:solidFill>
                        <a:latin typeface="Calibri" panose="020F0502020204030204" pitchFamily="34" charset="0"/>
                        <a:cs typeface="Calibri" panose="020F0502020204030204" pitchFamily="34" charset="0"/>
                      </a:endParaRPr>
                    </a:p>
                  </a:txBody>
                  <a:tcPr marL="91921" marR="91921" anchor="ctr">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27389852"/>
                  </a:ext>
                </a:extLst>
              </a:tr>
              <a:tr h="560309">
                <a:tc>
                  <a:txBody>
                    <a:bodyPr/>
                    <a:lstStyle/>
                    <a:p>
                      <a:r>
                        <a:rPr lang="en-US" sz="2000" dirty="0">
                          <a:solidFill>
                            <a:schemeClr val="bg1"/>
                          </a:solidFill>
                          <a:latin typeface="Calibri" panose="020F0502020204030204" pitchFamily="34" charset="0"/>
                          <a:cs typeface="Calibri" panose="020F0502020204030204" pitchFamily="34" charset="0"/>
                        </a:rPr>
                        <a:t>T-DXd</a:t>
                      </a:r>
                      <a:br>
                        <a:rPr lang="en-US" sz="2000" dirty="0">
                          <a:solidFill>
                            <a:schemeClr val="bg1"/>
                          </a:solidFill>
                          <a:latin typeface="Calibri" panose="020F0502020204030204" pitchFamily="34" charset="0"/>
                          <a:cs typeface="Calibri" panose="020F0502020204030204" pitchFamily="34" charset="0"/>
                        </a:rPr>
                      </a:br>
                      <a:r>
                        <a:rPr lang="en-US" sz="2000" dirty="0">
                          <a:solidFill>
                            <a:schemeClr val="bg1"/>
                          </a:solidFill>
                          <a:latin typeface="Calibri" panose="020F0502020204030204" pitchFamily="34" charset="0"/>
                          <a:cs typeface="Calibri" panose="020F0502020204030204" pitchFamily="34" charset="0"/>
                        </a:rPr>
                        <a:t>IV infusion</a:t>
                      </a:r>
                    </a:p>
                  </a:txBody>
                  <a:tcPr marL="91921" marR="91921" anchor="ctr">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indent="0">
                        <a:buFont typeface="Arial" charset="0"/>
                        <a:buNone/>
                      </a:pPr>
                      <a:r>
                        <a:rPr lang="en-US" sz="2000" dirty="0">
                          <a:solidFill>
                            <a:schemeClr val="bg1"/>
                          </a:solidFill>
                          <a:latin typeface="Calibri" panose="020F0502020204030204" pitchFamily="34" charset="0"/>
                          <a:cs typeface="Calibri" panose="020F0502020204030204" pitchFamily="34" charset="0"/>
                        </a:rPr>
                        <a:t>5.4 mg/kg every</a:t>
                      </a:r>
                      <a:r>
                        <a:rPr lang="en-US" sz="2000" baseline="0" dirty="0">
                          <a:solidFill>
                            <a:schemeClr val="bg1"/>
                          </a:solidFill>
                          <a:latin typeface="Calibri" panose="020F0502020204030204" pitchFamily="34" charset="0"/>
                          <a:cs typeface="Calibri" panose="020F0502020204030204" pitchFamily="34" charset="0"/>
                        </a:rPr>
                        <a:t> 3 wk </a:t>
                      </a:r>
                    </a:p>
                    <a:p>
                      <a:pPr marL="342900" indent="-342900">
                        <a:buFont typeface="Wingdings" panose="05000000000000000000" pitchFamily="2" charset="2"/>
                        <a:buChar char="§"/>
                      </a:pPr>
                      <a:r>
                        <a:rPr lang="en-US" sz="2000" baseline="0" dirty="0">
                          <a:solidFill>
                            <a:schemeClr val="bg1"/>
                          </a:solidFill>
                          <a:latin typeface="Calibri" panose="020F0502020204030204" pitchFamily="34" charset="0"/>
                          <a:cs typeface="Calibri" panose="020F0502020204030204" pitchFamily="34" charset="0"/>
                        </a:rPr>
                        <a:t>Prophylactic antiemetics recommended</a:t>
                      </a:r>
                      <a:endParaRPr lang="en-US" sz="2000" dirty="0">
                        <a:solidFill>
                          <a:schemeClr val="bg1"/>
                        </a:solidFill>
                        <a:latin typeface="Calibri" panose="020F0502020204030204" pitchFamily="34" charset="0"/>
                        <a:cs typeface="Calibri" panose="020F0502020204030204" pitchFamily="34" charset="0"/>
                      </a:endParaRPr>
                    </a:p>
                  </a:txBody>
                  <a:tcPr marL="91921" marR="91921"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4.4 mg/kg</a:t>
                      </a:r>
                    </a:p>
                  </a:txBody>
                  <a:tcPr marL="91921" marR="91921"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3.2 mg/kg</a:t>
                      </a:r>
                    </a:p>
                  </a:txBody>
                  <a:tcPr marL="91921" marR="91921"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d/c</a:t>
                      </a:r>
                    </a:p>
                  </a:txBody>
                  <a:tcPr marL="91921" marR="91921"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Unresectable, metastatic HER2-low disease after prior</a:t>
                      </a:r>
                      <a:r>
                        <a:rPr lang="en-US" sz="2000" baseline="0" dirty="0">
                          <a:solidFill>
                            <a:schemeClr val="bg1"/>
                          </a:solidFill>
                          <a:latin typeface="Calibri" panose="020F0502020204030204" pitchFamily="34" charset="0"/>
                          <a:cs typeface="Calibri" panose="020F0502020204030204" pitchFamily="34" charset="0"/>
                        </a:rPr>
                        <a:t> CT in metastatic BC </a:t>
                      </a:r>
                      <a:br>
                        <a:rPr lang="en-US" sz="2000" baseline="0" dirty="0">
                          <a:solidFill>
                            <a:schemeClr val="bg1"/>
                          </a:solidFill>
                          <a:latin typeface="Calibri" panose="020F0502020204030204" pitchFamily="34" charset="0"/>
                          <a:cs typeface="Calibri" panose="020F0502020204030204" pitchFamily="34" charset="0"/>
                        </a:rPr>
                      </a:br>
                      <a:r>
                        <a:rPr lang="en-US" sz="2000" baseline="0" dirty="0">
                          <a:solidFill>
                            <a:schemeClr val="bg1"/>
                          </a:solidFill>
                          <a:latin typeface="Calibri" panose="020F0502020204030204" pitchFamily="34" charset="0"/>
                          <a:cs typeface="Calibri" panose="020F0502020204030204" pitchFamily="34" charset="0"/>
                        </a:rPr>
                        <a:t>or early progression (≤12 mo) </a:t>
                      </a:r>
                      <a:br>
                        <a:rPr lang="en-US" sz="2000" baseline="0" dirty="0">
                          <a:solidFill>
                            <a:schemeClr val="bg1"/>
                          </a:solidFill>
                          <a:latin typeface="Calibri" panose="020F0502020204030204" pitchFamily="34" charset="0"/>
                          <a:cs typeface="Calibri" panose="020F0502020204030204" pitchFamily="34" charset="0"/>
                        </a:rPr>
                      </a:br>
                      <a:r>
                        <a:rPr lang="en-US" sz="2000" baseline="0" dirty="0">
                          <a:solidFill>
                            <a:schemeClr val="bg1"/>
                          </a:solidFill>
                          <a:latin typeface="Calibri" panose="020F0502020204030204" pitchFamily="34" charset="0"/>
                          <a:cs typeface="Calibri" panose="020F0502020204030204" pitchFamily="34" charset="0"/>
                        </a:rPr>
                        <a:t>with adjuvant CT</a:t>
                      </a:r>
                      <a:endParaRPr lang="en-US" sz="2000" dirty="0">
                        <a:solidFill>
                          <a:schemeClr val="bg1"/>
                        </a:solidFill>
                        <a:latin typeface="Calibri" panose="020F0502020204030204" pitchFamily="34" charset="0"/>
                        <a:cs typeface="Calibri" panose="020F0502020204030204" pitchFamily="34" charset="0"/>
                      </a:endParaRPr>
                    </a:p>
                  </a:txBody>
                  <a:tcPr marL="91921" marR="91921" anchor="ctr">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6213474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a:xfrm>
            <a:off x="609759" y="238128"/>
            <a:ext cx="11141055" cy="774956"/>
          </a:xfrm>
        </p:spPr>
        <p:txBody>
          <a:bodyPr/>
          <a:lstStyle/>
          <a:p>
            <a:r>
              <a:rPr lang="en-US" dirty="0"/>
              <a:t>TROPION-Breast01: Safety of Dato-DXd</a:t>
            </a:r>
          </a:p>
        </p:txBody>
      </p:sp>
      <p:sp>
        <p:nvSpPr>
          <p:cNvPr id="8" name="Content Placeholder 7">
            <a:extLst>
              <a:ext uri="{FF2B5EF4-FFF2-40B4-BE49-F238E27FC236}">
                <a16:creationId xmlns:a16="http://schemas.microsoft.com/office/drawing/2014/main" id="{E973307F-41EF-C9A3-AD2D-6644731634BD}"/>
              </a:ext>
            </a:extLst>
          </p:cNvPr>
          <p:cNvSpPr>
            <a:spLocks noGrp="1"/>
          </p:cNvSpPr>
          <p:nvPr>
            <p:ph sz="half" idx="4294967295"/>
          </p:nvPr>
        </p:nvSpPr>
        <p:spPr>
          <a:xfrm>
            <a:off x="609759" y="4623972"/>
            <a:ext cx="4941888" cy="1717675"/>
          </a:xfrm>
        </p:spPr>
        <p:txBody>
          <a:bodyPr/>
          <a:lstStyle/>
          <a:p>
            <a:pPr>
              <a:spcBef>
                <a:spcPts val="600"/>
              </a:spcBef>
              <a:spcAft>
                <a:spcPts val="200"/>
              </a:spcAft>
            </a:pPr>
            <a:r>
              <a:rPr lang="en-US" sz="1600" dirty="0"/>
              <a:t>No single TRAE led to treatment discontinuation in ≥1% of either arm</a:t>
            </a:r>
          </a:p>
          <a:p>
            <a:pPr>
              <a:spcBef>
                <a:spcPts val="600"/>
              </a:spcBef>
              <a:spcAft>
                <a:spcPts val="200"/>
              </a:spcAft>
            </a:pPr>
            <a:r>
              <a:rPr lang="en-US" sz="1600" dirty="0"/>
              <a:t>Most common TRAEs leading to dose interruptions with Dato-DXd were nonhematologic, including fatigue, IRRs, ILD, and stomatitis (1% each)</a:t>
            </a:r>
          </a:p>
          <a:p>
            <a:pPr lvl="1">
              <a:spcBef>
                <a:spcPts val="600"/>
              </a:spcBef>
              <a:spcAft>
                <a:spcPts val="200"/>
              </a:spcAft>
            </a:pPr>
            <a:r>
              <a:rPr lang="en-US" sz="1400" dirty="0"/>
              <a:t>Most common TRAEs leading to dose interruptions with CT were neutropenia (17%) and leukopenia (3%)</a:t>
            </a:r>
          </a:p>
        </p:txBody>
      </p:sp>
      <p:sp>
        <p:nvSpPr>
          <p:cNvPr id="7" name="Text Box 11">
            <a:extLst>
              <a:ext uri="{FF2B5EF4-FFF2-40B4-BE49-F238E27FC236}">
                <a16:creationId xmlns:a16="http://schemas.microsoft.com/office/drawing/2014/main" id="{AB698AFF-524E-720E-69DE-5196AE3D529C}"/>
              </a:ext>
            </a:extLst>
          </p:cNvPr>
          <p:cNvSpPr txBox="1">
            <a:spLocks noChangeArrowheads="1"/>
          </p:cNvSpPr>
          <p:nvPr/>
        </p:nvSpPr>
        <p:spPr bwMode="auto">
          <a:xfrm>
            <a:off x="421654" y="640768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Bardia. SABCS 2023. Abstr GS02-01.</a:t>
            </a:r>
          </a:p>
        </p:txBody>
      </p:sp>
      <p:graphicFrame>
        <p:nvGraphicFramePr>
          <p:cNvPr id="10" name="object 4">
            <a:extLst>
              <a:ext uri="{FF2B5EF4-FFF2-40B4-BE49-F238E27FC236}">
                <a16:creationId xmlns:a16="http://schemas.microsoft.com/office/drawing/2014/main" id="{B1AB38C8-5A40-09EE-1872-2CAEC098FC9D}"/>
              </a:ext>
            </a:extLst>
          </p:cNvPr>
          <p:cNvGraphicFramePr>
            <a:graphicFrameLocks noGrp="1"/>
          </p:cNvGraphicFramePr>
          <p:nvPr>
            <p:extLst>
              <p:ext uri="{D42A27DB-BD31-4B8C-83A1-F6EECF244321}">
                <p14:modId xmlns:p14="http://schemas.microsoft.com/office/powerpoint/2010/main" val="1157530181"/>
              </p:ext>
            </p:extLst>
          </p:nvPr>
        </p:nvGraphicFramePr>
        <p:xfrm>
          <a:off x="727694" y="1165002"/>
          <a:ext cx="4587256" cy="3136392"/>
        </p:xfrm>
        <a:graphic>
          <a:graphicData uri="http://schemas.openxmlformats.org/drawingml/2006/table">
            <a:tbl>
              <a:tblPr firstRow="1" bandRow="1">
                <a:tableStyleId>{2D5ABB26-0587-4C30-8999-92F81FD0307C}</a:tableStyleId>
              </a:tblPr>
              <a:tblGrid>
                <a:gridCol w="2022434">
                  <a:extLst>
                    <a:ext uri="{9D8B030D-6E8A-4147-A177-3AD203B41FA5}">
                      <a16:colId xmlns:a16="http://schemas.microsoft.com/office/drawing/2014/main" val="20000"/>
                    </a:ext>
                  </a:extLst>
                </a:gridCol>
                <a:gridCol w="1372370">
                  <a:extLst>
                    <a:ext uri="{9D8B030D-6E8A-4147-A177-3AD203B41FA5}">
                      <a16:colId xmlns:a16="http://schemas.microsoft.com/office/drawing/2014/main" val="20002"/>
                    </a:ext>
                  </a:extLst>
                </a:gridCol>
                <a:gridCol w="1192452">
                  <a:extLst>
                    <a:ext uri="{9D8B030D-6E8A-4147-A177-3AD203B41FA5}">
                      <a16:colId xmlns:a16="http://schemas.microsoft.com/office/drawing/2014/main" val="20003"/>
                    </a:ext>
                  </a:extLst>
                </a:gridCol>
              </a:tblGrid>
              <a:tr h="357598">
                <a:tc>
                  <a:txBody>
                    <a:bodyPr/>
                    <a:lstStyle/>
                    <a:p>
                      <a:pPr marL="81915" algn="l">
                        <a:lnSpc>
                          <a:spcPct val="90000"/>
                        </a:lnSpc>
                        <a:spcBef>
                          <a:spcPts val="0"/>
                        </a:spcBef>
                      </a:pPr>
                      <a:r>
                        <a:rPr lang="en-US" sz="1400" b="1" dirty="0">
                          <a:solidFill>
                            <a:schemeClr val="tx1"/>
                          </a:solidFill>
                          <a:latin typeface="Calibri" panose="020F0502020204030204" pitchFamily="34" charset="0"/>
                          <a:cs typeface="Calibri" panose="020F0502020204030204" pitchFamily="34" charset="0"/>
                        </a:rPr>
                        <a:t>TRAE, n (%)</a:t>
                      </a:r>
                      <a:endParaRPr sz="1400" b="1" dirty="0">
                        <a:solidFill>
                          <a:schemeClr val="tx1"/>
                        </a:solidFill>
                        <a:latin typeface="Calibri" panose="020F0502020204030204" pitchFamily="34" charset="0"/>
                        <a:cs typeface="Calibri" panose="020F0502020204030204" pitchFamily="34" charset="0"/>
                      </a:endParaRPr>
                    </a:p>
                  </a:txBody>
                  <a:tcPr anchor="ctr">
                    <a:solidFill>
                      <a:schemeClr val="accent3"/>
                    </a:solidFill>
                  </a:tcPr>
                </a:tc>
                <a:tc>
                  <a:txBody>
                    <a:bodyPr/>
                    <a:lstStyle/>
                    <a:p>
                      <a:pPr marL="236854" marR="140970" indent="-90170" algn="ctr">
                        <a:lnSpc>
                          <a:spcPct val="90000"/>
                        </a:lnSpc>
                        <a:spcBef>
                          <a:spcPts val="0"/>
                        </a:spcBef>
                      </a:pPr>
                      <a:r>
                        <a:rPr sz="1400" b="1" spc="-10" dirty="0">
                          <a:solidFill>
                            <a:schemeClr val="tx1"/>
                          </a:solidFill>
                          <a:latin typeface="Calibri" panose="020F0502020204030204" pitchFamily="34" charset="0"/>
                          <a:cs typeface="Calibri" panose="020F0502020204030204" pitchFamily="34" charset="0"/>
                        </a:rPr>
                        <a:t>Dato</a:t>
                      </a:r>
                      <a:r>
                        <a:rPr lang="en-US" sz="1400" b="1" spc="-10" dirty="0">
                          <a:solidFill>
                            <a:schemeClr val="tx1"/>
                          </a:solidFill>
                          <a:latin typeface="Calibri" panose="020F0502020204030204" pitchFamily="34" charset="0"/>
                          <a:cs typeface="Calibri" panose="020F0502020204030204" pitchFamily="34" charset="0"/>
                        </a:rPr>
                        <a:t>-</a:t>
                      </a:r>
                      <a:r>
                        <a:rPr sz="1400" b="1" spc="-25" dirty="0">
                          <a:solidFill>
                            <a:schemeClr val="tx1"/>
                          </a:solidFill>
                          <a:latin typeface="Calibri" panose="020F0502020204030204" pitchFamily="34" charset="0"/>
                          <a:cs typeface="Calibri" panose="020F0502020204030204" pitchFamily="34" charset="0"/>
                        </a:rPr>
                        <a:t>DXd</a:t>
                      </a:r>
                      <a:endParaRPr lang="en-US" sz="1400" b="1" spc="-25" dirty="0">
                        <a:solidFill>
                          <a:schemeClr val="tx1"/>
                        </a:solidFill>
                        <a:latin typeface="Calibri" panose="020F0502020204030204" pitchFamily="34" charset="0"/>
                        <a:cs typeface="Calibri" panose="020F0502020204030204" pitchFamily="34" charset="0"/>
                      </a:endParaRPr>
                    </a:p>
                    <a:p>
                      <a:pPr marL="236854" marR="140970" indent="-90170" algn="ctr">
                        <a:lnSpc>
                          <a:spcPct val="90000"/>
                        </a:lnSpc>
                        <a:spcBef>
                          <a:spcPts val="0"/>
                        </a:spcBef>
                      </a:pPr>
                      <a:r>
                        <a:rPr lang="en-US" sz="1400" b="1" spc="-25"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n </a:t>
                      </a:r>
                      <a:r>
                        <a:rPr sz="1400" b="1" spc="-10"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 360)</a:t>
                      </a:r>
                      <a:endParaRPr sz="1400" dirty="0">
                        <a:solidFill>
                          <a:schemeClr val="tx1"/>
                        </a:solidFill>
                        <a:latin typeface="Calibri" panose="020F0502020204030204" pitchFamily="34" charset="0"/>
                        <a:cs typeface="Calibri" panose="020F0502020204030204" pitchFamily="34" charset="0"/>
                      </a:endParaRPr>
                    </a:p>
                  </a:txBody>
                  <a:tcPr anchor="ctr">
                    <a:solidFill>
                      <a:schemeClr val="accent3"/>
                    </a:solidFill>
                  </a:tcPr>
                </a:tc>
                <a:tc>
                  <a:txBody>
                    <a:bodyPr/>
                    <a:lstStyle/>
                    <a:p>
                      <a:pPr marL="238125" marR="153035" indent="-100965" algn="ctr">
                        <a:lnSpc>
                          <a:spcPct val="90000"/>
                        </a:lnSpc>
                        <a:spcBef>
                          <a:spcPts val="0"/>
                        </a:spcBef>
                      </a:pPr>
                      <a:r>
                        <a:rPr lang="en-US" sz="1400" b="1" spc="-10" dirty="0">
                          <a:solidFill>
                            <a:schemeClr val="tx1"/>
                          </a:solidFill>
                          <a:latin typeface="Calibri" panose="020F0502020204030204" pitchFamily="34" charset="0"/>
                          <a:cs typeface="Calibri" panose="020F0502020204030204" pitchFamily="34" charset="0"/>
                        </a:rPr>
                        <a:t>CT</a:t>
                      </a:r>
                      <a:r>
                        <a:rPr sz="1400" b="1" spc="-10" dirty="0">
                          <a:solidFill>
                            <a:schemeClr val="tx1"/>
                          </a:solidFill>
                          <a:latin typeface="Calibri" panose="020F0502020204030204" pitchFamily="34" charset="0"/>
                          <a:cs typeface="Calibri" panose="020F0502020204030204" pitchFamily="34" charset="0"/>
                        </a:rPr>
                        <a:t> </a:t>
                      </a:r>
                      <a:endParaRPr lang="en-US" sz="1400" b="1" spc="-10" dirty="0">
                        <a:solidFill>
                          <a:schemeClr val="tx1"/>
                        </a:solidFill>
                        <a:latin typeface="Calibri" panose="020F0502020204030204" pitchFamily="34" charset="0"/>
                        <a:cs typeface="Calibri" panose="020F0502020204030204" pitchFamily="34" charset="0"/>
                      </a:endParaRPr>
                    </a:p>
                    <a:p>
                      <a:pPr marL="238125" marR="153035" indent="-100965" algn="ctr">
                        <a:lnSpc>
                          <a:spcPct val="90000"/>
                        </a:lnSpc>
                        <a:spcBef>
                          <a:spcPts val="0"/>
                        </a:spcBef>
                      </a:pPr>
                      <a:r>
                        <a:rPr lang="en-US" sz="1400" b="1" spc="-10" dirty="0">
                          <a:solidFill>
                            <a:schemeClr val="tx1"/>
                          </a:solidFill>
                          <a:latin typeface="Calibri" panose="020F0502020204030204" pitchFamily="34" charset="0"/>
                          <a:cs typeface="Calibri" panose="020F0502020204030204" pitchFamily="34" charset="0"/>
                        </a:rPr>
                        <a:t>(n </a:t>
                      </a:r>
                      <a:r>
                        <a:rPr sz="1400" b="1" spc="-10"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 351)</a:t>
                      </a:r>
                      <a:endParaRPr sz="1400" dirty="0">
                        <a:solidFill>
                          <a:schemeClr val="tx1"/>
                        </a:solidFill>
                        <a:latin typeface="Calibri" panose="020F0502020204030204" pitchFamily="34" charset="0"/>
                        <a:cs typeface="Calibri" panose="020F0502020204030204" pitchFamily="34" charset="0"/>
                      </a:endParaRPr>
                    </a:p>
                  </a:txBody>
                  <a:tcPr anchor="ctr">
                    <a:solidFill>
                      <a:schemeClr val="accent3"/>
                    </a:solidFill>
                  </a:tcPr>
                </a:tc>
                <a:extLst>
                  <a:ext uri="{0D108BD9-81ED-4DB2-BD59-A6C34878D82A}">
                    <a16:rowId xmlns:a16="http://schemas.microsoft.com/office/drawing/2014/main" val="10000"/>
                  </a:ext>
                </a:extLst>
              </a:tr>
              <a:tr h="357598">
                <a:tc>
                  <a:txBody>
                    <a:bodyPr/>
                    <a:lstStyle/>
                    <a:p>
                      <a:pPr marL="81280">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All grades</a:t>
                      </a:r>
                      <a:endParaRPr lang="en-US" sz="1400" b="0" spc="-25" dirty="0">
                        <a:solidFill>
                          <a:schemeClr val="bg1"/>
                        </a:solidFill>
                        <a:latin typeface="Calibri" panose="020F0502020204030204" pitchFamily="34" charset="0"/>
                        <a:cs typeface="Calibri" panose="020F0502020204030204" pitchFamily="34" charset="0"/>
                      </a:endParaRPr>
                    </a:p>
                    <a:p>
                      <a:pPr marL="367030" indent="-285750">
                        <a:lnSpc>
                          <a:spcPct val="9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Grade ≥3</a:t>
                      </a:r>
                      <a:endParaRPr sz="1400" b="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337 (94)</a:t>
                      </a:r>
                    </a:p>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75 (21)</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marR="1397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303 (86)</a:t>
                      </a:r>
                    </a:p>
                    <a:p>
                      <a:pPr marR="1397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157 (45)</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extLst>
                  <a:ext uri="{0D108BD9-81ED-4DB2-BD59-A6C34878D82A}">
                    <a16:rowId xmlns:a16="http://schemas.microsoft.com/office/drawing/2014/main" val="10001"/>
                  </a:ext>
                </a:extLst>
              </a:tr>
              <a:tr h="357598">
                <a:tc>
                  <a:txBody>
                    <a:bodyPr/>
                    <a:lstStyle/>
                    <a:p>
                      <a:pPr marL="81915">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Associated with </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dose reduction</a:t>
                      </a:r>
                      <a:endParaRPr lang="en-US" sz="1400" b="0" spc="-25"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75 (21)</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marR="1270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106 (30)</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extLst>
                  <a:ext uri="{0D108BD9-81ED-4DB2-BD59-A6C34878D82A}">
                    <a16:rowId xmlns:a16="http://schemas.microsoft.com/office/drawing/2014/main" val="10002"/>
                  </a:ext>
                </a:extLst>
              </a:tr>
              <a:tr h="357598">
                <a:tc>
                  <a:txBody>
                    <a:bodyPr/>
                    <a:lstStyle/>
                    <a:p>
                      <a:pPr marL="81280">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Associated with </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dose interruption</a:t>
                      </a:r>
                      <a:endParaRPr lang="en-US" sz="1400" b="0" spc="-25"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43 (12)</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marR="1524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86 (25)</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extLst>
                  <a:ext uri="{0D108BD9-81ED-4DB2-BD59-A6C34878D82A}">
                    <a16:rowId xmlns:a16="http://schemas.microsoft.com/office/drawing/2014/main" val="10004"/>
                  </a:ext>
                </a:extLst>
              </a:tr>
              <a:tr h="357598">
                <a:tc>
                  <a:txBody>
                    <a:bodyPr/>
                    <a:lstStyle/>
                    <a:p>
                      <a:pPr marL="81280">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Associated with discontinuation</a:t>
                      </a:r>
                    </a:p>
                  </a:txBody>
                  <a:tcPr anchor="ctr">
                    <a:solidFill>
                      <a:schemeClr val="tx1">
                        <a:lumMod val="95000"/>
                      </a:schemeClr>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9 (3)</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9 (3)</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extLst>
                  <a:ext uri="{0D108BD9-81ED-4DB2-BD59-A6C34878D82A}">
                    <a16:rowId xmlns:a16="http://schemas.microsoft.com/office/drawing/2014/main" val="10010"/>
                  </a:ext>
                </a:extLst>
              </a:tr>
              <a:tr h="220870">
                <a:tc>
                  <a:txBody>
                    <a:bodyPr/>
                    <a:lstStyle/>
                    <a:p>
                      <a:pPr marL="81280">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Associated with death</a:t>
                      </a:r>
                    </a:p>
                  </a:txBody>
                  <a:tcPr anchor="ctr">
                    <a:solidFill>
                      <a:schemeClr val="tx2"/>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0</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marR="1524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1 (0.3)*</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extLst>
                  <a:ext uri="{0D108BD9-81ED-4DB2-BD59-A6C34878D82A}">
                    <a16:rowId xmlns:a16="http://schemas.microsoft.com/office/drawing/2014/main" val="10014"/>
                  </a:ext>
                </a:extLst>
              </a:tr>
              <a:tr h="357598">
                <a:tc>
                  <a:txBody>
                    <a:bodyPr/>
                    <a:lstStyle/>
                    <a:p>
                      <a:pPr marL="81280">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Serious TRAEs</a:t>
                      </a:r>
                      <a:endParaRPr lang="en-US" sz="1400" b="0" spc="-25" dirty="0">
                        <a:solidFill>
                          <a:schemeClr val="bg1"/>
                        </a:solidFill>
                        <a:latin typeface="Calibri" panose="020F0502020204030204" pitchFamily="34" charset="0"/>
                        <a:cs typeface="Calibri" panose="020F0502020204030204" pitchFamily="34" charset="0"/>
                      </a:endParaRPr>
                    </a:p>
                    <a:p>
                      <a:pPr marL="367030" indent="-285750">
                        <a:lnSpc>
                          <a:spcPct val="9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Grade ≥3</a:t>
                      </a:r>
                      <a:endParaRPr lang="en-US" sz="1400" b="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21 (6)</a:t>
                      </a:r>
                    </a:p>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17 (5)</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marR="1524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32 (9)</a:t>
                      </a:r>
                    </a:p>
                    <a:p>
                      <a:pPr marR="1524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31 (8)</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extLst>
                  <a:ext uri="{0D108BD9-81ED-4DB2-BD59-A6C34878D82A}">
                    <a16:rowId xmlns:a16="http://schemas.microsoft.com/office/drawing/2014/main" val="1970842418"/>
                  </a:ext>
                </a:extLst>
              </a:tr>
            </a:tbl>
          </a:graphicData>
        </a:graphic>
      </p:graphicFrame>
      <p:graphicFrame>
        <p:nvGraphicFramePr>
          <p:cNvPr id="3" name="object 4">
            <a:extLst>
              <a:ext uri="{FF2B5EF4-FFF2-40B4-BE49-F238E27FC236}">
                <a16:creationId xmlns:a16="http://schemas.microsoft.com/office/drawing/2014/main" id="{0562306E-9290-E08C-C16D-AF03C0FC6C35}"/>
              </a:ext>
            </a:extLst>
          </p:cNvPr>
          <p:cNvGraphicFramePr>
            <a:graphicFrameLocks noGrp="1"/>
          </p:cNvGraphicFramePr>
          <p:nvPr>
            <p:extLst>
              <p:ext uri="{D42A27DB-BD31-4B8C-83A1-F6EECF244321}">
                <p14:modId xmlns:p14="http://schemas.microsoft.com/office/powerpoint/2010/main" val="2555320400"/>
              </p:ext>
            </p:extLst>
          </p:nvPr>
        </p:nvGraphicFramePr>
        <p:xfrm>
          <a:off x="5551484" y="1165002"/>
          <a:ext cx="5930720" cy="2468880"/>
        </p:xfrm>
        <a:graphic>
          <a:graphicData uri="http://schemas.openxmlformats.org/drawingml/2006/table">
            <a:tbl>
              <a:tblPr firstRow="1" bandRow="1">
                <a:tableStyleId>{2D5ABB26-0587-4C30-8999-92F81FD0307C}</a:tableStyleId>
              </a:tblPr>
              <a:tblGrid>
                <a:gridCol w="2678116">
                  <a:extLst>
                    <a:ext uri="{9D8B030D-6E8A-4147-A177-3AD203B41FA5}">
                      <a16:colId xmlns:a16="http://schemas.microsoft.com/office/drawing/2014/main" val="20000"/>
                    </a:ext>
                  </a:extLst>
                </a:gridCol>
                <a:gridCol w="1710920">
                  <a:extLst>
                    <a:ext uri="{9D8B030D-6E8A-4147-A177-3AD203B41FA5}">
                      <a16:colId xmlns:a16="http://schemas.microsoft.com/office/drawing/2014/main" val="20002"/>
                    </a:ext>
                  </a:extLst>
                </a:gridCol>
                <a:gridCol w="1541684">
                  <a:extLst>
                    <a:ext uri="{9D8B030D-6E8A-4147-A177-3AD203B41FA5}">
                      <a16:colId xmlns:a16="http://schemas.microsoft.com/office/drawing/2014/main" val="20003"/>
                    </a:ext>
                  </a:extLst>
                </a:gridCol>
              </a:tblGrid>
              <a:tr h="430962">
                <a:tc>
                  <a:txBody>
                    <a:bodyPr/>
                    <a:lstStyle/>
                    <a:p>
                      <a:pPr marL="81915" algn="l">
                        <a:lnSpc>
                          <a:spcPct val="90000"/>
                        </a:lnSpc>
                        <a:spcBef>
                          <a:spcPts val="0"/>
                        </a:spcBef>
                      </a:pPr>
                      <a:r>
                        <a:rPr lang="en-US" sz="1400" b="1" dirty="0">
                          <a:solidFill>
                            <a:schemeClr val="tx1"/>
                          </a:solidFill>
                          <a:latin typeface="Calibri" panose="020F0502020204030204" pitchFamily="34" charset="0"/>
                          <a:cs typeface="Calibri" panose="020F0502020204030204" pitchFamily="34" charset="0"/>
                        </a:rPr>
                        <a:t>Treatment-Related Neutropenia, </a:t>
                      </a:r>
                    </a:p>
                    <a:p>
                      <a:pPr marL="81915" algn="l">
                        <a:lnSpc>
                          <a:spcPct val="90000"/>
                        </a:lnSpc>
                        <a:spcBef>
                          <a:spcPts val="0"/>
                        </a:spcBef>
                      </a:pPr>
                      <a:r>
                        <a:rPr lang="en-US" sz="1400" b="1" dirty="0">
                          <a:solidFill>
                            <a:schemeClr val="tx1"/>
                          </a:solidFill>
                          <a:latin typeface="Calibri" panose="020F0502020204030204" pitchFamily="34" charset="0"/>
                          <a:cs typeface="Calibri" panose="020F0502020204030204" pitchFamily="34" charset="0"/>
                        </a:rPr>
                        <a:t>n (%)</a:t>
                      </a:r>
                      <a:endParaRPr sz="1400" b="1" dirty="0">
                        <a:solidFill>
                          <a:schemeClr val="tx1"/>
                        </a:solidFill>
                        <a:latin typeface="Calibri" panose="020F0502020204030204" pitchFamily="34" charset="0"/>
                        <a:cs typeface="Calibri" panose="020F0502020204030204" pitchFamily="34" charset="0"/>
                      </a:endParaRPr>
                    </a:p>
                  </a:txBody>
                  <a:tcPr anchor="ctr">
                    <a:solidFill>
                      <a:schemeClr val="accent3"/>
                    </a:solidFill>
                  </a:tcPr>
                </a:tc>
                <a:tc>
                  <a:txBody>
                    <a:bodyPr/>
                    <a:lstStyle/>
                    <a:p>
                      <a:pPr marL="236854" marR="140970" indent="-90170" algn="ctr">
                        <a:lnSpc>
                          <a:spcPct val="90000"/>
                        </a:lnSpc>
                        <a:spcBef>
                          <a:spcPts val="0"/>
                        </a:spcBef>
                      </a:pPr>
                      <a:r>
                        <a:rPr sz="1400" b="1" spc="-10" dirty="0">
                          <a:solidFill>
                            <a:schemeClr val="tx1"/>
                          </a:solidFill>
                          <a:latin typeface="Calibri" panose="020F0502020204030204" pitchFamily="34" charset="0"/>
                          <a:cs typeface="Calibri" panose="020F0502020204030204" pitchFamily="34" charset="0"/>
                        </a:rPr>
                        <a:t>Dato</a:t>
                      </a:r>
                      <a:r>
                        <a:rPr lang="en-US" sz="1400" b="1" spc="-10" dirty="0">
                          <a:solidFill>
                            <a:schemeClr val="tx1"/>
                          </a:solidFill>
                          <a:latin typeface="Calibri" panose="020F0502020204030204" pitchFamily="34" charset="0"/>
                          <a:cs typeface="Calibri" panose="020F0502020204030204" pitchFamily="34" charset="0"/>
                        </a:rPr>
                        <a:t>-</a:t>
                      </a:r>
                      <a:r>
                        <a:rPr sz="1400" b="1" spc="-25" dirty="0">
                          <a:solidFill>
                            <a:schemeClr val="tx1"/>
                          </a:solidFill>
                          <a:latin typeface="Calibri" panose="020F0502020204030204" pitchFamily="34" charset="0"/>
                          <a:cs typeface="Calibri" panose="020F0502020204030204" pitchFamily="34" charset="0"/>
                        </a:rPr>
                        <a:t>DXd</a:t>
                      </a:r>
                      <a:endParaRPr lang="en-US" sz="1400" b="1" spc="-25" dirty="0">
                        <a:solidFill>
                          <a:schemeClr val="tx1"/>
                        </a:solidFill>
                        <a:latin typeface="Calibri" panose="020F0502020204030204" pitchFamily="34" charset="0"/>
                        <a:cs typeface="Calibri" panose="020F0502020204030204" pitchFamily="34" charset="0"/>
                      </a:endParaRPr>
                    </a:p>
                    <a:p>
                      <a:pPr marL="236854" marR="140970" indent="-90170" algn="ctr">
                        <a:lnSpc>
                          <a:spcPct val="90000"/>
                        </a:lnSpc>
                        <a:spcBef>
                          <a:spcPts val="0"/>
                        </a:spcBef>
                      </a:pPr>
                      <a:r>
                        <a:rPr lang="en-US" sz="1400" b="1" spc="-25"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n </a:t>
                      </a:r>
                      <a:r>
                        <a:rPr sz="1400" b="1" spc="-10"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 360)</a:t>
                      </a:r>
                      <a:endParaRPr sz="1400" dirty="0">
                        <a:solidFill>
                          <a:schemeClr val="tx1"/>
                        </a:solidFill>
                        <a:latin typeface="Calibri" panose="020F0502020204030204" pitchFamily="34" charset="0"/>
                        <a:cs typeface="Calibri" panose="020F0502020204030204" pitchFamily="34" charset="0"/>
                      </a:endParaRPr>
                    </a:p>
                  </a:txBody>
                  <a:tcPr anchor="ctr">
                    <a:solidFill>
                      <a:schemeClr val="accent3"/>
                    </a:solidFill>
                  </a:tcPr>
                </a:tc>
                <a:tc>
                  <a:txBody>
                    <a:bodyPr/>
                    <a:lstStyle/>
                    <a:p>
                      <a:pPr marL="238125" marR="153035" indent="-100965" algn="ctr">
                        <a:lnSpc>
                          <a:spcPct val="90000"/>
                        </a:lnSpc>
                        <a:spcBef>
                          <a:spcPts val="0"/>
                        </a:spcBef>
                      </a:pPr>
                      <a:r>
                        <a:rPr lang="en-US" sz="1400" b="1" spc="-10" dirty="0">
                          <a:solidFill>
                            <a:schemeClr val="tx1"/>
                          </a:solidFill>
                          <a:latin typeface="Calibri" panose="020F0502020204030204" pitchFamily="34" charset="0"/>
                          <a:cs typeface="Calibri" panose="020F0502020204030204" pitchFamily="34" charset="0"/>
                        </a:rPr>
                        <a:t>CT</a:t>
                      </a:r>
                    </a:p>
                    <a:p>
                      <a:pPr marL="238125" marR="153035" indent="-100965" algn="ctr">
                        <a:lnSpc>
                          <a:spcPct val="90000"/>
                        </a:lnSpc>
                        <a:spcBef>
                          <a:spcPts val="0"/>
                        </a:spcBef>
                      </a:pPr>
                      <a:r>
                        <a:rPr lang="en-US" sz="1400" b="1" spc="-10" dirty="0">
                          <a:solidFill>
                            <a:schemeClr val="tx1"/>
                          </a:solidFill>
                          <a:latin typeface="Calibri" panose="020F0502020204030204" pitchFamily="34" charset="0"/>
                          <a:cs typeface="Calibri" panose="020F0502020204030204" pitchFamily="34" charset="0"/>
                        </a:rPr>
                        <a:t>(n </a:t>
                      </a:r>
                      <a:r>
                        <a:rPr sz="1400" b="1" spc="-10"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 351)</a:t>
                      </a:r>
                      <a:endParaRPr sz="1400" dirty="0">
                        <a:solidFill>
                          <a:schemeClr val="tx1"/>
                        </a:solidFill>
                        <a:latin typeface="Calibri" panose="020F0502020204030204" pitchFamily="34" charset="0"/>
                        <a:cs typeface="Calibri" panose="020F0502020204030204" pitchFamily="34" charset="0"/>
                      </a:endParaRPr>
                    </a:p>
                  </a:txBody>
                  <a:tcPr anchor="ctr">
                    <a:solidFill>
                      <a:schemeClr val="accent3"/>
                    </a:solidFill>
                  </a:tcPr>
                </a:tc>
                <a:extLst>
                  <a:ext uri="{0D108BD9-81ED-4DB2-BD59-A6C34878D82A}">
                    <a16:rowId xmlns:a16="http://schemas.microsoft.com/office/drawing/2014/main" val="10000"/>
                  </a:ext>
                </a:extLst>
              </a:tr>
              <a:tr h="436282">
                <a:tc>
                  <a:txBody>
                    <a:bodyPr/>
                    <a:lstStyle/>
                    <a:p>
                      <a:pPr marL="81280">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All grades</a:t>
                      </a:r>
                      <a:endParaRPr lang="en-US" sz="1400" b="0" spc="-25" dirty="0">
                        <a:solidFill>
                          <a:schemeClr val="bg1"/>
                        </a:solidFill>
                        <a:latin typeface="Calibri" panose="020F0502020204030204" pitchFamily="34" charset="0"/>
                        <a:cs typeface="Calibri" panose="020F0502020204030204" pitchFamily="34" charset="0"/>
                      </a:endParaRPr>
                    </a:p>
                    <a:p>
                      <a:pPr marL="367030" indent="-285750">
                        <a:lnSpc>
                          <a:spcPct val="9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Grade ≥3</a:t>
                      </a:r>
                      <a:endParaRPr sz="1400" b="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39 (11)</a:t>
                      </a:r>
                    </a:p>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4 (1)</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marR="1397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149 (42)</a:t>
                      </a:r>
                    </a:p>
                    <a:p>
                      <a:pPr marR="1397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108 (31)</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extLst>
                  <a:ext uri="{0D108BD9-81ED-4DB2-BD59-A6C34878D82A}">
                    <a16:rowId xmlns:a16="http://schemas.microsoft.com/office/drawing/2014/main" val="10001"/>
                  </a:ext>
                </a:extLst>
              </a:tr>
              <a:tr h="216146">
                <a:tc>
                  <a:txBody>
                    <a:bodyPr/>
                    <a:lstStyle/>
                    <a:p>
                      <a:pPr marL="81915">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Leading to dose reduction</a:t>
                      </a:r>
                      <a:endParaRPr lang="en-US" sz="1400" b="0" spc="-25"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1 (0.3)</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marR="1270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45 (13)</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extLst>
                  <a:ext uri="{0D108BD9-81ED-4DB2-BD59-A6C34878D82A}">
                    <a16:rowId xmlns:a16="http://schemas.microsoft.com/office/drawing/2014/main" val="10002"/>
                  </a:ext>
                </a:extLst>
              </a:tr>
              <a:tr h="224127">
                <a:tc>
                  <a:txBody>
                    <a:bodyPr/>
                    <a:lstStyle/>
                    <a:p>
                      <a:pPr marL="81280">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Leading to dose interruption</a:t>
                      </a:r>
                      <a:endParaRPr lang="en-US" sz="1400" b="0" spc="-25"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0</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marR="1524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60 (17)</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extLst>
                  <a:ext uri="{0D108BD9-81ED-4DB2-BD59-A6C34878D82A}">
                    <a16:rowId xmlns:a16="http://schemas.microsoft.com/office/drawing/2014/main" val="10004"/>
                  </a:ext>
                </a:extLst>
              </a:tr>
              <a:tr h="167596">
                <a:tc>
                  <a:txBody>
                    <a:bodyPr/>
                    <a:lstStyle/>
                    <a:p>
                      <a:pPr marL="81280">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Leading to discontinuation</a:t>
                      </a:r>
                    </a:p>
                  </a:txBody>
                  <a:tcPr anchor="ctr">
                    <a:solidFill>
                      <a:schemeClr val="tx1">
                        <a:lumMod val="95000"/>
                      </a:schemeClr>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0</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1 (0.3)</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extLst>
                  <a:ext uri="{0D108BD9-81ED-4DB2-BD59-A6C34878D82A}">
                    <a16:rowId xmlns:a16="http://schemas.microsoft.com/office/drawing/2014/main" val="10010"/>
                  </a:ext>
                </a:extLst>
              </a:tr>
              <a:tr h="550673">
                <a:tc>
                  <a:txBody>
                    <a:bodyPr/>
                    <a:lstStyle/>
                    <a:p>
                      <a:pPr marL="81280">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G-CSF usage</a:t>
                      </a:r>
                      <a:endParaRPr lang="en-US" sz="1400" b="0" spc="-25" dirty="0">
                        <a:solidFill>
                          <a:schemeClr val="bg1"/>
                        </a:solidFill>
                        <a:latin typeface="Calibri" panose="020F0502020204030204" pitchFamily="34" charset="0"/>
                        <a:cs typeface="Calibri" panose="020F0502020204030204" pitchFamily="34" charset="0"/>
                      </a:endParaRPr>
                    </a:p>
                    <a:p>
                      <a:pPr marL="367030" indent="-285750">
                        <a:lnSpc>
                          <a:spcPct val="9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On treatment</a:t>
                      </a:r>
                    </a:p>
                    <a:p>
                      <a:pPr marL="367030" indent="-285750">
                        <a:lnSpc>
                          <a:spcPct val="9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Post treatment</a:t>
                      </a:r>
                      <a:endParaRPr lang="en-US" sz="1400" b="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algn="ctr">
                        <a:lnSpc>
                          <a:spcPct val="9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10 (3)</a:t>
                      </a:r>
                    </a:p>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1 (0.3)</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marR="15240" algn="ctr">
                        <a:lnSpc>
                          <a:spcPct val="9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marR="1524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81 (22)</a:t>
                      </a:r>
                    </a:p>
                    <a:p>
                      <a:pPr marR="1524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30 (8)</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extLst>
                  <a:ext uri="{0D108BD9-81ED-4DB2-BD59-A6C34878D82A}">
                    <a16:rowId xmlns:a16="http://schemas.microsoft.com/office/drawing/2014/main" val="10014"/>
                  </a:ext>
                </a:extLst>
              </a:tr>
            </a:tbl>
          </a:graphicData>
        </a:graphic>
      </p:graphicFrame>
      <p:graphicFrame>
        <p:nvGraphicFramePr>
          <p:cNvPr id="6" name="object 4">
            <a:extLst>
              <a:ext uri="{FF2B5EF4-FFF2-40B4-BE49-F238E27FC236}">
                <a16:creationId xmlns:a16="http://schemas.microsoft.com/office/drawing/2014/main" id="{68659D16-89E1-1CE9-458B-51DDA93FC6C3}"/>
              </a:ext>
            </a:extLst>
          </p:cNvPr>
          <p:cNvGraphicFramePr>
            <a:graphicFrameLocks noGrp="1"/>
          </p:cNvGraphicFramePr>
          <p:nvPr>
            <p:extLst>
              <p:ext uri="{D42A27DB-BD31-4B8C-83A1-F6EECF244321}">
                <p14:modId xmlns:p14="http://schemas.microsoft.com/office/powerpoint/2010/main" val="3203498705"/>
              </p:ext>
            </p:extLst>
          </p:nvPr>
        </p:nvGraphicFramePr>
        <p:xfrm>
          <a:off x="5551483" y="3853069"/>
          <a:ext cx="5930719" cy="1801368"/>
        </p:xfrm>
        <a:graphic>
          <a:graphicData uri="http://schemas.openxmlformats.org/drawingml/2006/table">
            <a:tbl>
              <a:tblPr firstRow="1" bandRow="1">
                <a:tableStyleId>{2D5ABB26-0587-4C30-8999-92F81FD0307C}</a:tableStyleId>
              </a:tblPr>
              <a:tblGrid>
                <a:gridCol w="2614741">
                  <a:extLst>
                    <a:ext uri="{9D8B030D-6E8A-4147-A177-3AD203B41FA5}">
                      <a16:colId xmlns:a16="http://schemas.microsoft.com/office/drawing/2014/main" val="20000"/>
                    </a:ext>
                  </a:extLst>
                </a:gridCol>
                <a:gridCol w="1774294">
                  <a:extLst>
                    <a:ext uri="{9D8B030D-6E8A-4147-A177-3AD203B41FA5}">
                      <a16:colId xmlns:a16="http://schemas.microsoft.com/office/drawing/2014/main" val="20002"/>
                    </a:ext>
                  </a:extLst>
                </a:gridCol>
                <a:gridCol w="1541684">
                  <a:extLst>
                    <a:ext uri="{9D8B030D-6E8A-4147-A177-3AD203B41FA5}">
                      <a16:colId xmlns:a16="http://schemas.microsoft.com/office/drawing/2014/main" val="20003"/>
                    </a:ext>
                  </a:extLst>
                </a:gridCol>
              </a:tblGrid>
              <a:tr h="0">
                <a:tc>
                  <a:txBody>
                    <a:bodyPr/>
                    <a:lstStyle/>
                    <a:p>
                      <a:pPr marL="81915" algn="l">
                        <a:lnSpc>
                          <a:spcPct val="90000"/>
                        </a:lnSpc>
                        <a:spcBef>
                          <a:spcPts val="0"/>
                        </a:spcBef>
                      </a:pPr>
                      <a:r>
                        <a:rPr lang="en-US" sz="1400" b="1" dirty="0">
                          <a:solidFill>
                            <a:schemeClr val="tx1"/>
                          </a:solidFill>
                          <a:latin typeface="Calibri" panose="020F0502020204030204" pitchFamily="34" charset="0"/>
                          <a:cs typeface="Calibri" panose="020F0502020204030204" pitchFamily="34" charset="0"/>
                        </a:rPr>
                        <a:t>Treatment-Related Stomatitis, </a:t>
                      </a:r>
                    </a:p>
                    <a:p>
                      <a:pPr marL="81915" algn="l">
                        <a:lnSpc>
                          <a:spcPct val="90000"/>
                        </a:lnSpc>
                        <a:spcBef>
                          <a:spcPts val="0"/>
                        </a:spcBef>
                      </a:pPr>
                      <a:r>
                        <a:rPr lang="en-US" sz="1400" b="1" dirty="0">
                          <a:solidFill>
                            <a:schemeClr val="tx1"/>
                          </a:solidFill>
                          <a:latin typeface="Calibri" panose="020F0502020204030204" pitchFamily="34" charset="0"/>
                          <a:cs typeface="Calibri" panose="020F0502020204030204" pitchFamily="34" charset="0"/>
                        </a:rPr>
                        <a:t>n (%)</a:t>
                      </a:r>
                      <a:endParaRPr sz="1400" b="1" dirty="0">
                        <a:solidFill>
                          <a:schemeClr val="tx1"/>
                        </a:solidFill>
                        <a:latin typeface="Calibri" panose="020F0502020204030204" pitchFamily="34" charset="0"/>
                        <a:cs typeface="Calibri" panose="020F0502020204030204" pitchFamily="34" charset="0"/>
                      </a:endParaRPr>
                    </a:p>
                  </a:txBody>
                  <a:tcPr anchor="ctr">
                    <a:solidFill>
                      <a:schemeClr val="accent3"/>
                    </a:solidFill>
                  </a:tcPr>
                </a:tc>
                <a:tc>
                  <a:txBody>
                    <a:bodyPr/>
                    <a:lstStyle/>
                    <a:p>
                      <a:pPr marL="236854" marR="140970" indent="-90170" algn="ctr">
                        <a:lnSpc>
                          <a:spcPct val="90000"/>
                        </a:lnSpc>
                        <a:spcBef>
                          <a:spcPts val="0"/>
                        </a:spcBef>
                      </a:pPr>
                      <a:r>
                        <a:rPr sz="1400" b="1" spc="-10" dirty="0">
                          <a:solidFill>
                            <a:schemeClr val="tx1"/>
                          </a:solidFill>
                          <a:latin typeface="Calibri" panose="020F0502020204030204" pitchFamily="34" charset="0"/>
                          <a:cs typeface="Calibri" panose="020F0502020204030204" pitchFamily="34" charset="0"/>
                        </a:rPr>
                        <a:t>Dato</a:t>
                      </a:r>
                      <a:r>
                        <a:rPr lang="en-US" sz="1400" b="1" spc="-10" dirty="0">
                          <a:solidFill>
                            <a:schemeClr val="tx1"/>
                          </a:solidFill>
                          <a:latin typeface="Calibri" panose="020F0502020204030204" pitchFamily="34" charset="0"/>
                          <a:cs typeface="Calibri" panose="020F0502020204030204" pitchFamily="34" charset="0"/>
                        </a:rPr>
                        <a:t>-</a:t>
                      </a:r>
                      <a:r>
                        <a:rPr sz="1400" b="1" spc="-25" dirty="0">
                          <a:solidFill>
                            <a:schemeClr val="tx1"/>
                          </a:solidFill>
                          <a:latin typeface="Calibri" panose="020F0502020204030204" pitchFamily="34" charset="0"/>
                          <a:cs typeface="Calibri" panose="020F0502020204030204" pitchFamily="34" charset="0"/>
                        </a:rPr>
                        <a:t>DXd</a:t>
                      </a:r>
                      <a:endParaRPr lang="en-US" sz="1400" b="1" spc="-25" dirty="0">
                        <a:solidFill>
                          <a:schemeClr val="tx1"/>
                        </a:solidFill>
                        <a:latin typeface="Calibri" panose="020F0502020204030204" pitchFamily="34" charset="0"/>
                        <a:cs typeface="Calibri" panose="020F0502020204030204" pitchFamily="34" charset="0"/>
                      </a:endParaRPr>
                    </a:p>
                    <a:p>
                      <a:pPr marL="236854" marR="140970" indent="-90170" algn="ctr">
                        <a:lnSpc>
                          <a:spcPct val="90000"/>
                        </a:lnSpc>
                        <a:spcBef>
                          <a:spcPts val="0"/>
                        </a:spcBef>
                      </a:pPr>
                      <a:r>
                        <a:rPr lang="en-US" sz="1400" b="1" spc="-25"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n </a:t>
                      </a:r>
                      <a:r>
                        <a:rPr sz="1400" b="1" spc="-10"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 360)</a:t>
                      </a:r>
                      <a:endParaRPr sz="1400" dirty="0">
                        <a:solidFill>
                          <a:schemeClr val="tx1"/>
                        </a:solidFill>
                        <a:latin typeface="Calibri" panose="020F0502020204030204" pitchFamily="34" charset="0"/>
                        <a:cs typeface="Calibri" panose="020F0502020204030204" pitchFamily="34" charset="0"/>
                      </a:endParaRPr>
                    </a:p>
                  </a:txBody>
                  <a:tcPr anchor="ctr">
                    <a:solidFill>
                      <a:schemeClr val="accent3"/>
                    </a:solidFill>
                  </a:tcPr>
                </a:tc>
                <a:tc>
                  <a:txBody>
                    <a:bodyPr/>
                    <a:lstStyle/>
                    <a:p>
                      <a:pPr marL="238125" marR="153035" indent="-100965" algn="ctr">
                        <a:lnSpc>
                          <a:spcPct val="90000"/>
                        </a:lnSpc>
                        <a:spcBef>
                          <a:spcPts val="0"/>
                        </a:spcBef>
                      </a:pPr>
                      <a:r>
                        <a:rPr lang="en-US" sz="1400" b="1" spc="-10" dirty="0">
                          <a:solidFill>
                            <a:schemeClr val="tx1"/>
                          </a:solidFill>
                          <a:latin typeface="Calibri" panose="020F0502020204030204" pitchFamily="34" charset="0"/>
                          <a:cs typeface="Calibri" panose="020F0502020204030204" pitchFamily="34" charset="0"/>
                        </a:rPr>
                        <a:t>CT</a:t>
                      </a:r>
                    </a:p>
                    <a:p>
                      <a:pPr marL="238125" marR="153035" indent="-100965" algn="ctr">
                        <a:lnSpc>
                          <a:spcPct val="90000"/>
                        </a:lnSpc>
                        <a:spcBef>
                          <a:spcPts val="0"/>
                        </a:spcBef>
                      </a:pPr>
                      <a:r>
                        <a:rPr lang="en-US" sz="1400" b="1" spc="-10" dirty="0">
                          <a:solidFill>
                            <a:schemeClr val="tx1"/>
                          </a:solidFill>
                          <a:latin typeface="Calibri" panose="020F0502020204030204" pitchFamily="34" charset="0"/>
                          <a:cs typeface="Calibri" panose="020F0502020204030204" pitchFamily="34" charset="0"/>
                        </a:rPr>
                        <a:t>(n </a:t>
                      </a:r>
                      <a:r>
                        <a:rPr sz="1400" b="1" spc="-10"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 351)</a:t>
                      </a:r>
                      <a:endParaRPr sz="1400" dirty="0">
                        <a:solidFill>
                          <a:schemeClr val="tx1"/>
                        </a:solidFill>
                        <a:latin typeface="Calibri" panose="020F0502020204030204" pitchFamily="34" charset="0"/>
                        <a:cs typeface="Calibri" panose="020F0502020204030204" pitchFamily="34" charset="0"/>
                      </a:endParaRPr>
                    </a:p>
                  </a:txBody>
                  <a:tcPr anchor="ctr">
                    <a:solidFill>
                      <a:schemeClr val="accent3"/>
                    </a:solidFill>
                  </a:tcPr>
                </a:tc>
                <a:extLst>
                  <a:ext uri="{0D108BD9-81ED-4DB2-BD59-A6C34878D82A}">
                    <a16:rowId xmlns:a16="http://schemas.microsoft.com/office/drawing/2014/main" val="10000"/>
                  </a:ext>
                </a:extLst>
              </a:tr>
              <a:tr h="0">
                <a:tc>
                  <a:txBody>
                    <a:bodyPr/>
                    <a:lstStyle/>
                    <a:p>
                      <a:pPr marL="81280">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All grades</a:t>
                      </a:r>
                      <a:endParaRPr lang="en-US" sz="1400" b="0" spc="-25" dirty="0">
                        <a:solidFill>
                          <a:schemeClr val="bg1"/>
                        </a:solidFill>
                        <a:latin typeface="Calibri" panose="020F0502020204030204" pitchFamily="34" charset="0"/>
                        <a:cs typeface="Calibri" panose="020F0502020204030204" pitchFamily="34" charset="0"/>
                      </a:endParaRPr>
                    </a:p>
                    <a:p>
                      <a:pPr marL="367030" indent="-285750">
                        <a:lnSpc>
                          <a:spcPct val="9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Grade ≥3</a:t>
                      </a:r>
                      <a:endParaRPr sz="1400" b="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180 (50)</a:t>
                      </a:r>
                    </a:p>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23 (6)</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marR="1397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46 (13)</a:t>
                      </a:r>
                    </a:p>
                    <a:p>
                      <a:pPr marR="1397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9 (3)</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extLst>
                  <a:ext uri="{0D108BD9-81ED-4DB2-BD59-A6C34878D82A}">
                    <a16:rowId xmlns:a16="http://schemas.microsoft.com/office/drawing/2014/main" val="10001"/>
                  </a:ext>
                </a:extLst>
              </a:tr>
              <a:tr h="0">
                <a:tc>
                  <a:txBody>
                    <a:bodyPr/>
                    <a:lstStyle/>
                    <a:p>
                      <a:pPr marL="81915">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Leading to dose reduction</a:t>
                      </a:r>
                      <a:endParaRPr lang="en-US" sz="1400" b="0" spc="-25"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44 (12)</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marR="1270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5 (1)</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extLst>
                  <a:ext uri="{0D108BD9-81ED-4DB2-BD59-A6C34878D82A}">
                    <a16:rowId xmlns:a16="http://schemas.microsoft.com/office/drawing/2014/main" val="10002"/>
                  </a:ext>
                </a:extLst>
              </a:tr>
              <a:tr h="0">
                <a:tc>
                  <a:txBody>
                    <a:bodyPr/>
                    <a:lstStyle/>
                    <a:p>
                      <a:pPr marL="81280">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Leading to dose interruption</a:t>
                      </a:r>
                      <a:endParaRPr lang="en-US" sz="1400" b="0" spc="-25"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5 (1)</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tc>
                  <a:txBody>
                    <a:bodyPr/>
                    <a:lstStyle/>
                    <a:p>
                      <a:pPr marR="15240"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3 (1)</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2"/>
                    </a:solidFill>
                  </a:tcPr>
                </a:tc>
                <a:extLst>
                  <a:ext uri="{0D108BD9-81ED-4DB2-BD59-A6C34878D82A}">
                    <a16:rowId xmlns:a16="http://schemas.microsoft.com/office/drawing/2014/main" val="10004"/>
                  </a:ext>
                </a:extLst>
              </a:tr>
              <a:tr h="0">
                <a:tc>
                  <a:txBody>
                    <a:bodyPr/>
                    <a:lstStyle/>
                    <a:p>
                      <a:pPr marL="81280">
                        <a:lnSpc>
                          <a:spcPct val="90000"/>
                        </a:lnSpc>
                        <a:spcBef>
                          <a:spcPts val="0"/>
                        </a:spcBef>
                      </a:pPr>
                      <a:r>
                        <a:rPr lang="en-US" sz="1400" b="0" dirty="0">
                          <a:solidFill>
                            <a:schemeClr val="bg1"/>
                          </a:solidFill>
                          <a:latin typeface="Calibri" panose="020F0502020204030204" pitchFamily="34" charset="0"/>
                          <a:cs typeface="Calibri" panose="020F0502020204030204" pitchFamily="34" charset="0"/>
                        </a:rPr>
                        <a:t>Leading to discontinuation</a:t>
                      </a:r>
                    </a:p>
                  </a:txBody>
                  <a:tcPr anchor="ctr">
                    <a:solidFill>
                      <a:schemeClr val="tx1">
                        <a:lumMod val="95000"/>
                      </a:schemeClr>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1 (0.3)</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tc>
                  <a:txBody>
                    <a:bodyPr/>
                    <a:lstStyle/>
                    <a:p>
                      <a:pPr algn="ctr">
                        <a:lnSpc>
                          <a:spcPct val="90000"/>
                        </a:lnSpc>
                        <a:spcBef>
                          <a:spcPts val="0"/>
                        </a:spcBef>
                      </a:pPr>
                      <a:r>
                        <a:rPr lang="en-US" sz="1400" dirty="0">
                          <a:solidFill>
                            <a:schemeClr val="bg1"/>
                          </a:solidFill>
                          <a:latin typeface="Calibri" panose="020F0502020204030204" pitchFamily="34" charset="0"/>
                          <a:cs typeface="Calibri" panose="020F0502020204030204" pitchFamily="34" charset="0"/>
                        </a:rPr>
                        <a:t>0</a:t>
                      </a:r>
                      <a:endParaRPr sz="1400" dirty="0">
                        <a:solidFill>
                          <a:schemeClr val="bg1"/>
                        </a:solidFill>
                        <a:latin typeface="Calibri" panose="020F0502020204030204" pitchFamily="34" charset="0"/>
                        <a:cs typeface="Calibri" panose="020F0502020204030204" pitchFamily="34" charset="0"/>
                      </a:endParaRPr>
                    </a:p>
                  </a:txBody>
                  <a:tcPr anchor="ctr">
                    <a:solidFill>
                      <a:schemeClr val="tx1">
                        <a:lumMod val="95000"/>
                      </a:schemeClr>
                    </a:solidFill>
                  </a:tcPr>
                </a:tc>
                <a:extLst>
                  <a:ext uri="{0D108BD9-81ED-4DB2-BD59-A6C34878D82A}">
                    <a16:rowId xmlns:a16="http://schemas.microsoft.com/office/drawing/2014/main" val="10010"/>
                  </a:ext>
                </a:extLst>
              </a:tr>
            </a:tbl>
          </a:graphicData>
        </a:graphic>
      </p:graphicFrame>
      <p:sp>
        <p:nvSpPr>
          <p:cNvPr id="5" name="TextBox 4">
            <a:extLst>
              <a:ext uri="{FF2B5EF4-FFF2-40B4-BE49-F238E27FC236}">
                <a16:creationId xmlns:a16="http://schemas.microsoft.com/office/drawing/2014/main" id="{8648D953-27A4-B33F-2A83-B08A0B71F5EF}"/>
              </a:ext>
            </a:extLst>
          </p:cNvPr>
          <p:cNvSpPr txBox="1"/>
          <p:nvPr/>
        </p:nvSpPr>
        <p:spPr bwMode="auto">
          <a:xfrm>
            <a:off x="657887" y="4307016"/>
            <a:ext cx="28219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ts val="600"/>
              </a:spcBef>
              <a:spcAft>
                <a:spcPts val="2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*Death due to febrile neutropenia.</a:t>
            </a:r>
          </a:p>
        </p:txBody>
      </p:sp>
    </p:spTree>
    <p:extLst>
      <p:ext uri="{BB962C8B-B14F-4D97-AF65-F5344CB8AC3E}">
        <p14:creationId xmlns:p14="http://schemas.microsoft.com/office/powerpoint/2010/main" val="11324082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F687A-2333-C34B-3129-E67B159A49ED}"/>
              </a:ext>
            </a:extLst>
          </p:cNvPr>
          <p:cNvSpPr>
            <a:spLocks noGrp="1"/>
          </p:cNvSpPr>
          <p:nvPr>
            <p:ph type="title"/>
          </p:nvPr>
        </p:nvSpPr>
        <p:spPr/>
        <p:txBody>
          <a:bodyPr/>
          <a:lstStyle/>
          <a:p>
            <a:r>
              <a:rPr lang="en-US" dirty="0"/>
              <a:t>TULIP: Trastuzumab Duocarmazine vs Physician’s Choice of Treatment in HER2-Positive ABC: Toxicity</a:t>
            </a:r>
          </a:p>
        </p:txBody>
      </p:sp>
      <p:sp>
        <p:nvSpPr>
          <p:cNvPr id="4" name="Text Box 15">
            <a:extLst>
              <a:ext uri="{FF2B5EF4-FFF2-40B4-BE49-F238E27FC236}">
                <a16:creationId xmlns:a16="http://schemas.microsoft.com/office/drawing/2014/main" id="{CE593027-33E8-8504-77B2-F392B16185DA}"/>
              </a:ext>
            </a:extLst>
          </p:cNvPr>
          <p:cNvSpPr txBox="1">
            <a:spLocks noChangeArrowheads="1"/>
          </p:cNvSpPr>
          <p:nvPr/>
        </p:nvSpPr>
        <p:spPr bwMode="auto">
          <a:xfrm>
            <a:off x="435056" y="64035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cs typeface="Calibri" panose="020F0502020204030204" pitchFamily="34" charset="0"/>
              </a:rPr>
              <a:t>Aftimos. ESMO Congress 2023. Abstr </a:t>
            </a:r>
            <a:r>
              <a:rPr lang="en-US" sz="1200" b="0" i="0" dirty="0">
                <a:solidFill>
                  <a:schemeClr val="bg2"/>
                </a:solidFill>
                <a:effectLst/>
                <a:latin typeface="Calibri" panose="020F0502020204030204" pitchFamily="34" charset="0"/>
                <a:cs typeface="Calibri" panose="020F0502020204030204" pitchFamily="34" charset="0"/>
              </a:rPr>
              <a:t>386MO</a:t>
            </a:r>
            <a:r>
              <a:rPr lang="en-US" sz="1200" b="0" dirty="0">
                <a:solidFill>
                  <a:schemeClr val="bg2"/>
                </a:solidFill>
                <a:latin typeface="Calibri" panose="020F0502020204030204" pitchFamily="34" charset="0"/>
                <a:cs typeface="Calibri" panose="020F0502020204030204" pitchFamily="34" charset="0"/>
              </a:rPr>
              <a:t>.</a:t>
            </a:r>
            <a:endParaRPr lang="en-US" sz="1200" b="0" i="0" dirty="0">
              <a:solidFill>
                <a:schemeClr val="bg2"/>
              </a:solidFill>
              <a:effectLst/>
              <a:latin typeface="Calibri" panose="020F0502020204030204" pitchFamily="34" charset="0"/>
              <a:cs typeface="Calibri" panose="020F0502020204030204" pitchFamily="34" charset="0"/>
            </a:endParaRPr>
          </a:p>
        </p:txBody>
      </p:sp>
      <p:graphicFrame>
        <p:nvGraphicFramePr>
          <p:cNvPr id="5" name="Group 3">
            <a:extLst>
              <a:ext uri="{FF2B5EF4-FFF2-40B4-BE49-F238E27FC236}">
                <a16:creationId xmlns:a16="http://schemas.microsoft.com/office/drawing/2014/main" id="{428E38F9-5272-F623-64D8-DB11137A0F00}"/>
              </a:ext>
            </a:extLst>
          </p:cNvPr>
          <p:cNvGraphicFramePr>
            <a:graphicFrameLocks/>
          </p:cNvGraphicFramePr>
          <p:nvPr>
            <p:extLst>
              <p:ext uri="{D42A27DB-BD31-4B8C-83A1-F6EECF244321}">
                <p14:modId xmlns:p14="http://schemas.microsoft.com/office/powerpoint/2010/main" val="3859593861"/>
              </p:ext>
            </p:extLst>
          </p:nvPr>
        </p:nvGraphicFramePr>
        <p:xfrm>
          <a:off x="727076" y="1455421"/>
          <a:ext cx="8529220" cy="4868974"/>
        </p:xfrm>
        <a:graphic>
          <a:graphicData uri="http://schemas.openxmlformats.org/drawingml/2006/table">
            <a:tbl>
              <a:tblPr/>
              <a:tblGrid>
                <a:gridCol w="2369050">
                  <a:extLst>
                    <a:ext uri="{9D8B030D-6E8A-4147-A177-3AD203B41FA5}">
                      <a16:colId xmlns:a16="http://schemas.microsoft.com/office/drawing/2014/main" val="20000"/>
                    </a:ext>
                  </a:extLst>
                </a:gridCol>
                <a:gridCol w="2128973">
                  <a:extLst>
                    <a:ext uri="{9D8B030D-6E8A-4147-A177-3AD203B41FA5}">
                      <a16:colId xmlns:a16="http://schemas.microsoft.com/office/drawing/2014/main" val="3645442283"/>
                    </a:ext>
                  </a:extLst>
                </a:gridCol>
                <a:gridCol w="1031322">
                  <a:extLst>
                    <a:ext uri="{9D8B030D-6E8A-4147-A177-3AD203B41FA5}">
                      <a16:colId xmlns:a16="http://schemas.microsoft.com/office/drawing/2014/main" val="20001"/>
                    </a:ext>
                  </a:extLst>
                </a:gridCol>
                <a:gridCol w="1114197">
                  <a:extLst>
                    <a:ext uri="{9D8B030D-6E8A-4147-A177-3AD203B41FA5}">
                      <a16:colId xmlns:a16="http://schemas.microsoft.com/office/drawing/2014/main" val="20002"/>
                    </a:ext>
                  </a:extLst>
                </a:gridCol>
                <a:gridCol w="983673">
                  <a:extLst>
                    <a:ext uri="{9D8B030D-6E8A-4147-A177-3AD203B41FA5}">
                      <a16:colId xmlns:a16="http://schemas.microsoft.com/office/drawing/2014/main" val="1662506314"/>
                    </a:ext>
                  </a:extLst>
                </a:gridCol>
                <a:gridCol w="902005">
                  <a:extLst>
                    <a:ext uri="{9D8B030D-6E8A-4147-A177-3AD203B41FA5}">
                      <a16:colId xmlns:a16="http://schemas.microsoft.com/office/drawing/2014/main" val="2763031072"/>
                    </a:ext>
                  </a:extLst>
                </a:gridCol>
              </a:tblGrid>
              <a:tr h="304297">
                <a:tc rowSpan="2"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TEAEs in ≥15% of Patients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T-Duo (n = 288)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PCT (n = 137)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04297">
                <a:tc gridSpan="2"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971226335"/>
                  </a:ext>
                </a:extLst>
              </a:tr>
              <a:tr h="304297">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0" i="0" u="none" strike="noStrike" cap="none" normalizeH="0" baseline="0" dirty="0">
                          <a:ln>
                            <a:noFill/>
                          </a:ln>
                          <a:solidFill>
                            <a:schemeClr val="bg1"/>
                          </a:solidFill>
                          <a:effectLst/>
                          <a:latin typeface="Calibri" panose="020F0502020204030204" pitchFamily="34" charset="0"/>
                        </a:rPr>
                        <a:t>≥1 TEAE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278 (96.5)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151 (52.4)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132 (96.4)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66 (48.2)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34521853"/>
                  </a:ext>
                </a:extLst>
              </a:tr>
              <a:tr h="3042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System Organ Class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Preferred Term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493665248"/>
                  </a:ext>
                </a:extLst>
              </a:tr>
              <a:tr h="9432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Eye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Conjunctivitis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Keratitis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Dry eye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Lacrimation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110 (38.2)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110 (38.2)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87 (30.2)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53 (18.4)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16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36 (12.5)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12 (4.2)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11 (8.0)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15 (10.9)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0429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General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 (33.7)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73029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Gastrointestinal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Vomiting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(25.7)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(20.8)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(31.4)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(35.8)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0429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Skin and SC tissue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Alopecia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(21.5)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08071759"/>
                  </a:ext>
                </a:extLst>
              </a:tr>
              <a:tr h="517294">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Metabolism and nutrition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Decreased appetite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(21.5)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(19.8)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(10.9)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(17.5)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43456808"/>
                  </a:ext>
                </a:extLst>
              </a:tr>
              <a:tr h="327294">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Blood and lymphatic system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(24.1)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983517009"/>
                  </a:ext>
                </a:extLst>
              </a:tr>
              <a:tr h="517294">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Lung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Pneumonitis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ILD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81122190"/>
                  </a:ext>
                </a:extLst>
              </a:tr>
            </a:tbl>
          </a:graphicData>
        </a:graphic>
      </p:graphicFrame>
      <p:sp>
        <p:nvSpPr>
          <p:cNvPr id="8" name="Content Placeholder 13">
            <a:extLst>
              <a:ext uri="{FF2B5EF4-FFF2-40B4-BE49-F238E27FC236}">
                <a16:creationId xmlns:a16="http://schemas.microsoft.com/office/drawing/2014/main" id="{DF7F33A0-595E-5248-1DE9-EA91FEEDA0CC}"/>
              </a:ext>
            </a:extLst>
          </p:cNvPr>
          <p:cNvSpPr txBox="1">
            <a:spLocks/>
          </p:cNvSpPr>
          <p:nvPr/>
        </p:nvSpPr>
        <p:spPr>
          <a:xfrm>
            <a:off x="9410776" y="1452279"/>
            <a:ext cx="2713491" cy="467946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600"/>
              </a:spcBef>
              <a:spcAft>
                <a:spcPts val="300"/>
              </a:spcAft>
              <a:buClr>
                <a:srgbClr val="000000"/>
              </a:buClr>
              <a:buSzTx/>
              <a:buNone/>
              <a:tabLst/>
              <a:defRPr/>
            </a:pPr>
            <a:r>
              <a:rPr lang="en-US" sz="1800" kern="0" dirty="0">
                <a:solidFill>
                  <a:srgbClr val="000000"/>
                </a:solidFill>
              </a:rPr>
              <a:t>Ocular Toxicity</a:t>
            </a:r>
          </a:p>
          <a:p>
            <a:pPr marL="342900" marR="0" lvl="0" indent="-342900" algn="l" defTabSz="914400" rtl="0" eaLnBrk="1" fontAlgn="base" latinLnBrk="0" hangingPunct="1">
              <a:lnSpc>
                <a:spcPct val="90000"/>
              </a:lnSpc>
              <a:spcBef>
                <a:spcPts val="600"/>
              </a:spcBef>
              <a:spcAft>
                <a:spcPts val="300"/>
              </a:spcAft>
              <a:buClr>
                <a:srgbClr val="000000"/>
              </a:buClr>
              <a:buSzTx/>
              <a:buFont typeface="Wingdings" panose="05000000000000000000" pitchFamily="2" charset="2"/>
              <a:buChar char="§"/>
              <a:tabLst/>
              <a:defRPr/>
            </a:pPr>
            <a:r>
              <a:rPr lang="en-US" sz="1600" b="0" kern="0" dirty="0">
                <a:solidFill>
                  <a:srgbClr val="000000"/>
                </a:solidFill>
              </a:rPr>
              <a:t>Reported in 78.1%</a:t>
            </a:r>
            <a:br>
              <a:rPr lang="en-US" sz="1600" b="0" kern="0" dirty="0">
                <a:solidFill>
                  <a:srgbClr val="000000"/>
                </a:solidFill>
              </a:rPr>
            </a:br>
            <a:r>
              <a:rPr lang="en-US" sz="1600" b="0" kern="0" dirty="0">
                <a:solidFill>
                  <a:srgbClr val="000000"/>
                </a:solidFill>
              </a:rPr>
              <a:t>(T-Duo) vs 29.9% (PCT)</a:t>
            </a:r>
          </a:p>
          <a:p>
            <a:pPr lvl="1" indent="-342900">
              <a:spcBef>
                <a:spcPts val="600"/>
              </a:spcBef>
              <a:spcAft>
                <a:spcPts val="300"/>
              </a:spcAft>
              <a:buClr>
                <a:srgbClr val="000000"/>
              </a:buClr>
              <a:buFont typeface="Calibri" panose="020F0502020204030204" pitchFamily="34" charset="0"/>
              <a:buChar char="‒"/>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Grade ≥3 events occurred in 21.2% </a:t>
            </a:r>
            <a:b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of patients who received T-Duo</a:t>
            </a:r>
          </a:p>
          <a:p>
            <a:pPr marL="342900" marR="0" lvl="0" indent="-342900" algn="l" defTabSz="914400" rtl="0" eaLnBrk="1" fontAlgn="base" latinLnBrk="0" hangingPunct="1">
              <a:lnSpc>
                <a:spcPct val="90000"/>
              </a:lnSpc>
              <a:spcBef>
                <a:spcPts val="600"/>
              </a:spcBef>
              <a:spcAft>
                <a:spcPts val="300"/>
              </a:spcAft>
              <a:buClr>
                <a:srgbClr val="000000"/>
              </a:buClr>
              <a:buSzTx/>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Discontinued T-Duo: 21.5%</a:t>
            </a:r>
          </a:p>
          <a:p>
            <a:pPr marL="342900" marR="0" lvl="0" indent="-342900" algn="l" defTabSz="914400" rtl="0" eaLnBrk="1" fontAlgn="base" latinLnBrk="0" hangingPunct="1">
              <a:lnSpc>
                <a:spcPct val="90000"/>
              </a:lnSpc>
              <a:spcBef>
                <a:spcPts val="600"/>
              </a:spcBef>
              <a:spcAft>
                <a:spcPts val="300"/>
              </a:spcAft>
              <a:buClr>
                <a:srgbClr val="000000"/>
              </a:buClr>
              <a:buSzTx/>
              <a:buFont typeface="Wingdings" panose="05000000000000000000" pitchFamily="2" charset="2"/>
              <a:buChar char="§"/>
              <a:tabLst/>
              <a:defRPr/>
            </a:pPr>
            <a:r>
              <a:rPr lang="en-US" sz="1600" b="0" kern="0" dirty="0">
                <a:solidFill>
                  <a:srgbClr val="000000"/>
                </a:solidFill>
              </a:rPr>
              <a:t>Dose modification of </a:t>
            </a:r>
            <a:br>
              <a:rPr lang="en-US" sz="1600" b="0" kern="0" dirty="0">
                <a:solidFill>
                  <a:srgbClr val="000000"/>
                </a:solidFill>
              </a:rPr>
            </a:br>
            <a:r>
              <a:rPr lang="en-US" sz="1600" b="0" kern="0" dirty="0">
                <a:solidFill>
                  <a:srgbClr val="000000"/>
                </a:solidFill>
              </a:rPr>
              <a:t>T-Duo: 22.9% </a:t>
            </a:r>
          </a:p>
          <a:p>
            <a:pPr marL="0" marR="0" lvl="0" indent="0" algn="l" defTabSz="914400" rtl="0" eaLnBrk="1" fontAlgn="base" latinLnBrk="0" hangingPunct="1">
              <a:lnSpc>
                <a:spcPct val="90000"/>
              </a:lnSpc>
              <a:spcBef>
                <a:spcPts val="600"/>
              </a:spcBef>
              <a:spcAft>
                <a:spcPts val="300"/>
              </a:spcAft>
              <a:buClr>
                <a:srgbClr val="000000"/>
              </a:buClr>
              <a:buSzTx/>
              <a:buNone/>
              <a:tabLst/>
              <a:defRPr/>
            </a:pPr>
            <a:r>
              <a:rPr kumimoji="0" lang="en-US" sz="18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ILD/Pneumonitis</a:t>
            </a:r>
          </a:p>
          <a:p>
            <a:pPr marL="342900" marR="0" lvl="0" indent="-342900" algn="l" defTabSz="914400" rtl="0" eaLnBrk="1" fontAlgn="base" latinLnBrk="0" hangingPunct="1">
              <a:lnSpc>
                <a:spcPct val="90000"/>
              </a:lnSpc>
              <a:spcBef>
                <a:spcPts val="600"/>
              </a:spcBef>
              <a:spcAft>
                <a:spcPts val="300"/>
              </a:spcAft>
              <a:buClr>
                <a:srgbClr val="000000"/>
              </a:buClr>
              <a:buSzTx/>
              <a:buFont typeface="Wingdings" panose="05000000000000000000" pitchFamily="2" charset="2"/>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Discontinued T-Duo: 5.2%</a:t>
            </a:r>
          </a:p>
          <a:p>
            <a:pPr marL="342900" marR="0" lvl="0" indent="-342900" algn="l" defTabSz="914400" rtl="0" eaLnBrk="1" fontAlgn="base" latinLnBrk="0" hangingPunct="1">
              <a:lnSpc>
                <a:spcPct val="90000"/>
              </a:lnSpc>
              <a:spcBef>
                <a:spcPts val="600"/>
              </a:spcBef>
              <a:spcAft>
                <a:spcPts val="300"/>
              </a:spcAft>
              <a:buClr>
                <a:srgbClr val="000000"/>
              </a:buClr>
              <a:buSzTx/>
              <a:buFont typeface="Wingdings" panose="05000000000000000000" pitchFamily="2" charset="2"/>
              <a:buChar char="§"/>
              <a:tabLst/>
              <a:defRPr/>
            </a:pPr>
            <a:r>
              <a:rPr lang="en-US" sz="1600" b="0" kern="0" dirty="0">
                <a:solidFill>
                  <a:srgbClr val="000000"/>
                </a:solidFill>
              </a:rPr>
              <a:t>Dose modification of </a:t>
            </a:r>
            <a:br>
              <a:rPr lang="en-US" sz="1600" b="0" kern="0" dirty="0">
                <a:solidFill>
                  <a:srgbClr val="000000"/>
                </a:solidFill>
              </a:rPr>
            </a:br>
            <a:r>
              <a:rPr lang="en-US" sz="1600" b="0" kern="0" dirty="0">
                <a:solidFill>
                  <a:srgbClr val="000000"/>
                </a:solidFill>
              </a:rPr>
              <a:t>T-Duo: 2.1% </a:t>
            </a:r>
          </a:p>
          <a:p>
            <a:pPr marL="342900" marR="0" lvl="0" indent="-342900" algn="l" defTabSz="914400" rtl="0" eaLnBrk="1" fontAlgn="base" latinLnBrk="0" hangingPunct="1">
              <a:lnSpc>
                <a:spcPct val="90000"/>
              </a:lnSpc>
              <a:spcBef>
                <a:spcPts val="600"/>
              </a:spcBef>
              <a:spcAft>
                <a:spcPts val="300"/>
              </a:spcAft>
              <a:buClr>
                <a:srgbClr val="000000"/>
              </a:buClr>
              <a:buSzTx/>
              <a:buFont typeface="Wingdings" panose="05000000000000000000" pitchFamily="2" charset="2"/>
              <a:buChar char="§"/>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600"/>
              </a:spcBef>
              <a:spcAft>
                <a:spcPts val="300"/>
              </a:spcAft>
              <a:buClr>
                <a:srgbClr val="000000"/>
              </a:buClr>
              <a:buSzTx/>
              <a:buFont typeface="Wingdings" panose="05000000000000000000" pitchFamily="2" charset="2"/>
              <a:buChar char="§"/>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0" name="TextBox 9">
            <a:extLst>
              <a:ext uri="{FF2B5EF4-FFF2-40B4-BE49-F238E27FC236}">
                <a16:creationId xmlns:a16="http://schemas.microsoft.com/office/drawing/2014/main" id="{71317843-9E07-92EC-5389-8A844FBAEC9D}"/>
              </a:ext>
            </a:extLst>
          </p:cNvPr>
          <p:cNvSpPr txBox="1"/>
          <p:nvPr/>
        </p:nvSpPr>
        <p:spPr bwMode="auto">
          <a:xfrm>
            <a:off x="727076" y="2646218"/>
            <a:ext cx="8529220" cy="942109"/>
          </a:xfrm>
          <a:prstGeom prst="rect">
            <a:avLst/>
          </a:prstGeom>
          <a:noFill/>
          <a:ln w="3810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018085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Breast Cancer!</a:t>
            </a:r>
          </a:p>
        </p:txBody>
      </p:sp>
      <p:sp>
        <p:nvSpPr>
          <p:cNvPr id="8" name="Rectangle 2">
            <a:extLst>
              <a:ext uri="{FF2B5EF4-FFF2-40B4-BE49-F238E27FC236}">
                <a16:creationId xmlns:a16="http://schemas.microsoft.com/office/drawing/2014/main" id="{C6188FE0-28F8-0A95-6A1B-3DC9A29A7E23}"/>
              </a:ext>
            </a:extLst>
          </p:cNvPr>
          <p:cNvSpPr>
            <a:spLocks noGrp="1" noChangeArrowheads="1"/>
          </p:cNvSpPr>
          <p:nvPr>
            <p:ph sz="quarter" idx="10"/>
          </p:nvPr>
        </p:nvSpPr>
        <p:spPr>
          <a:xfrm>
            <a:off x="609759" y="1784264"/>
            <a:ext cx="10896441" cy="2605717"/>
          </a:xfrm>
        </p:spPr>
        <p:txBody>
          <a:bodyPr rtlCol="0">
            <a:noAutofit/>
          </a:bodyPr>
          <a:lstStyle/>
          <a:p>
            <a:pPr>
              <a:buClr>
                <a:schemeClr val="accent6"/>
              </a:buClr>
              <a:defRPr/>
            </a:pPr>
            <a:r>
              <a:rPr lang="en-US" sz="2400" dirty="0">
                <a:solidFill>
                  <a:srgbClr val="E1471D"/>
                </a:solidFill>
              </a:rPr>
              <a:t>Downloadable slides </a:t>
            </a:r>
            <a:endParaRPr lang="en-US" sz="2400" b="0" dirty="0"/>
          </a:p>
          <a:p>
            <a:pPr>
              <a:buClr>
                <a:schemeClr val="tx2">
                  <a:lumMod val="20000"/>
                  <a:lumOff val="80000"/>
                </a:schemeClr>
              </a:buClr>
              <a:defRPr/>
            </a:pPr>
            <a:r>
              <a:rPr lang="en-US" sz="2400" dirty="0">
                <a:solidFill>
                  <a:schemeClr val="hlink"/>
                </a:solidFill>
              </a:rPr>
              <a:t>Other expert-authored text-based modules</a:t>
            </a:r>
            <a:endParaRPr lang="en-US" sz="2400" b="0" i="1" dirty="0"/>
          </a:p>
          <a:p>
            <a:pPr marL="0" marR="0" lvl="0" indent="0" algn="l" defTabSz="914400" rtl="0" eaLnBrk="1" fontAlgn="base" latinLnBrk="0" hangingPunct="1">
              <a:lnSpc>
                <a:spcPct val="90000"/>
              </a:lnSpc>
              <a:spcBef>
                <a:spcPts val="1000"/>
              </a:spcBef>
              <a:spcAft>
                <a:spcPts val="700"/>
              </a:spcAft>
              <a:buClr>
                <a:srgbClr val="CDCDCF">
                  <a:lumMod val="20000"/>
                  <a:lumOff val="80000"/>
                </a:srgbClr>
              </a:buClr>
              <a:buSzTx/>
              <a:buFontTx/>
              <a:buNone/>
              <a:tabLst/>
              <a:defRPr/>
            </a:pP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Podcast</a:t>
            </a:r>
            <a:endParaRPr kumimoji="0" lang="en-US" sz="24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7" name="Content Placeholder 4">
            <a:extLst>
              <a:ext uri="{FF2B5EF4-FFF2-40B4-BE49-F238E27FC236}">
                <a16:creationId xmlns:a16="http://schemas.microsoft.com/office/drawing/2014/main" id="{AFB3B8AA-B29D-E366-3117-47248DB73E96}"/>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Tx/>
              <a:buNone/>
              <a:defRPr sz="2400" b="1">
                <a:solidFill>
                  <a:srgbClr val="E1471D"/>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Tx/>
              <a:buNone/>
              <a:tabLst/>
              <a:defRPr/>
            </a:pPr>
            <a:r>
              <a:rPr kumimoji="0" lang="en-US" sz="2400" b="1" i="0" u="none" strike="noStrike" kern="1200" cap="none" spc="0" normalizeH="0" baseline="0" noProof="0" dirty="0">
                <a:ln>
                  <a:noFill/>
                </a:ln>
                <a:solidFill>
                  <a:srgbClr val="00823B"/>
                </a:solidFill>
                <a:effectLst/>
                <a:uLnTx/>
                <a:uFillTx/>
                <a:latin typeface="Calibri" panose="020F0502020204030204" pitchFamily="34" charset="0"/>
                <a:ea typeface="+mn-ea"/>
                <a:cs typeface="+mn-cs"/>
                <a:hlinkClick r:id="rId3"/>
              </a:rPr>
              <a:t>clinicaloptions.com</a:t>
            </a:r>
            <a:r>
              <a:rPr kumimoji="0" lang="en-US" sz="2400" b="1" i="0" u="sng" strike="noStrike" kern="1200" cap="none" spc="0" normalizeH="0" baseline="0" noProof="0" dirty="0">
                <a:ln>
                  <a:noFill/>
                </a:ln>
                <a:solidFill>
                  <a:srgbClr val="E1471D"/>
                </a:solidFill>
                <a:effectLst/>
                <a:uLnTx/>
                <a:uFillTx/>
                <a:latin typeface="Calibri" panose="020F0502020204030204" pitchFamily="34" charset="0"/>
                <a:ea typeface="+mn-ea"/>
                <a:cs typeface="+mn-cs"/>
                <a:hlinkClick r:id="rId3"/>
              </a:rPr>
              <a:t>/oncology</a:t>
            </a:r>
            <a:endParaRPr kumimoji="0" lang="en-US" sz="2400" b="1" i="0" u="sng" strike="noStrike" kern="1200" cap="none" spc="0" normalizeH="0" baseline="0" noProof="0" dirty="0">
              <a:ln>
                <a:noFill/>
              </a:ln>
              <a:solidFill>
                <a:srgbClr val="E1471D"/>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6333076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4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1cc43b41-a58a-404c-ab3b-d97ca67478fb">Slides - Online (non-CME)</Document_x0020_Category>
    <_dlc_DocId xmlns="d54cbe69-32bd-412a-b004-9152f949605e">56M7VY3CDVN5-1761677163-3</_dlc_DocId>
    <_dlc_DocIdUrl xmlns="d54cbe69-32bd-412a-b004-9152f949605e">
      <Url>https://intranet.clinicaloptions.com/mews/oncology/ONC_2023_Breast_HER2-low_and_TROP2_CI_(PRP6711)/CME-Certified_Micro_Text_Module__3_with_download_slides/_layouts/15/DocIdRedir.aspx?ID=56M7VY3CDVN5-1761677163-3</Url>
      <Description>56M7VY3CDVN5-1761677163-3</Description>
    </_dlc_DocIdUrl>
  </documentManagement>
</p:propertie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ocument" ma:contentTypeID="0x0101002922EB5B3C26C64B846D0F736EC8C181" ma:contentTypeVersion="1" ma:contentTypeDescription="Create a new document." ma:contentTypeScope="" ma:versionID="8a1f0a2f4123bbd4621688b96248b7f0">
  <xsd:schema xmlns:xsd="http://www.w3.org/2001/XMLSchema" xmlns:xs="http://www.w3.org/2001/XMLSchema" xmlns:p="http://schemas.microsoft.com/office/2006/metadata/properties" xmlns:ns2="d54cbe69-32bd-412a-b004-9152f949605e" xmlns:ns3="1cc43b41-a58a-404c-ab3b-d97ca67478fb" targetNamespace="http://schemas.microsoft.com/office/2006/metadata/properties" ma:root="true" ma:fieldsID="ff87409944652c5a2b4fe09faa19a0a0" ns2:_="" ns3:_="">
    <xsd:import namespace="d54cbe69-32bd-412a-b004-9152f949605e"/>
    <xsd:import namespace="1cc43b41-a58a-404c-ab3b-d97ca67478fb"/>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cc43b41-a58a-404c-ab3b-d97ca67478fb"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A55BC3-5A03-47C2-8EC3-D964C3B5E779}">
  <ds:schemaRefs>
    <ds:schemaRef ds:uri="http://schemas.openxmlformats.org/package/2006/metadata/core-properties"/>
    <ds:schemaRef ds:uri="1cc43b41-a58a-404c-ab3b-d97ca67478fb"/>
    <ds:schemaRef ds:uri="http://schemas.microsoft.com/office/2006/metadata/properties"/>
    <ds:schemaRef ds:uri="http://purl.org/dc/terms/"/>
    <ds:schemaRef ds:uri="http://purl.org/dc/dcmitype/"/>
    <ds:schemaRef ds:uri="http://schemas.microsoft.com/office/2006/documentManagement/types"/>
    <ds:schemaRef ds:uri="http://purl.org/dc/elements/1.1/"/>
    <ds:schemaRef ds:uri="http://schemas.microsoft.com/office/infopath/2007/PartnerControls"/>
    <ds:schemaRef ds:uri="d54cbe69-32bd-412a-b004-9152f949605e"/>
    <ds:schemaRef ds:uri="http://www.w3.org/XML/1998/namespace"/>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8B5B5EAF-514B-4C98-9998-102ED19E1C38}">
  <ds:schemaRefs>
    <ds:schemaRef ds:uri="http://schemas.microsoft.com/sharepoint/events"/>
  </ds:schemaRefs>
</ds:datastoreItem>
</file>

<file path=customXml/itemProps5.xml><?xml version="1.0" encoding="utf-8"?>
<ds:datastoreItem xmlns:ds="http://schemas.openxmlformats.org/officeDocument/2006/customXml" ds:itemID="{8E0FED75-1D59-4067-ACAC-0309184922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1cc43b41-a58a-404c-ab3b-d97ca67478f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9497</TotalTime>
  <Words>4822</Words>
  <Application>Microsoft Office PowerPoint</Application>
  <PresentationFormat>Widescreen</PresentationFormat>
  <Paragraphs>1014</Paragraphs>
  <Slides>21</Slides>
  <Notes>21</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21</vt:i4>
      </vt:variant>
    </vt:vector>
  </HeadingPairs>
  <TitlesOfParts>
    <vt:vector size="28" baseType="lpstr">
      <vt:lpstr>Arial</vt:lpstr>
      <vt:lpstr>Calibri</vt:lpstr>
      <vt:lpstr>Times</vt:lpstr>
      <vt:lpstr>Wingdings</vt:lpstr>
      <vt:lpstr>2_2022_CCO_Template</vt:lpstr>
      <vt:lpstr>2017_HTAA_Diabetes</vt:lpstr>
      <vt:lpstr>4_2022_CCO_Template</vt:lpstr>
      <vt:lpstr>Optimizing Outcomes and Quality of Life for Patients With Advanced Breast Cancer Through Effective Management of ADC-Associated Toxicities</vt:lpstr>
      <vt:lpstr>About These Slides</vt:lpstr>
      <vt:lpstr>Faculty Disclosures</vt:lpstr>
      <vt:lpstr>ADCs in HR-Positive Metastatic Breast Cancer</vt:lpstr>
      <vt:lpstr>DESTINY-Breast04: T-DXd–Related AEs</vt:lpstr>
      <vt:lpstr>DESTINY-Breast04: Drug-Related TEAEs by Age</vt:lpstr>
      <vt:lpstr>Summary of AEs of Interest With T-DXd  From Phase III Trials</vt:lpstr>
      <vt:lpstr>ASCO Antiemetic Guidelines Update 2020</vt:lpstr>
      <vt:lpstr>ADCs: Interstitial Lung Disease</vt:lpstr>
      <vt:lpstr>T-DXd: Occurrence of Treatment-Related ILD/Pneumonitis in Phase III Trials for Advanced Breast Cancer</vt:lpstr>
      <vt:lpstr>ILD Risk Factors: Pooled Analysis from 9 Phase I/II Trials of T-DXd Monotherapy</vt:lpstr>
      <vt:lpstr>Strategies to Manage ILD Associated With T-DXd</vt:lpstr>
      <vt:lpstr>Occurrence of Left Ventricular Dysfunction: Summary of Events in Phase III Trials of T-DXd in Breast Cancer</vt:lpstr>
      <vt:lpstr>TROPiCS-02 Trial of SG vs Chemotherapy:  Safety Summary</vt:lpstr>
      <vt:lpstr>Treatment-Related AEs With SG</vt:lpstr>
      <vt:lpstr>Management of Common and Potentially Severe Toxicities Associated With SG</vt:lpstr>
      <vt:lpstr>Counseling Patients Receiving SG </vt:lpstr>
      <vt:lpstr>SG and T-DXd: Dosage and Administration Strategies</vt:lpstr>
      <vt:lpstr>TROPION-Breast01: Safety of Dato-DXd</vt:lpstr>
      <vt:lpstr>TULIP: Trastuzumab Duocarmazine vs Physician’s Choice of Treatment in HER2-Positive ABC: Toxicity</vt:lpstr>
      <vt:lpstr>Go Online for More CCO  Coverage of Breast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Optimizing Outcomes and Quality of Life for Patients With Advanced Breast Cancer Through Effective Management of ADC-Associated Toxicities</dc:title>
  <dc:creator>Preferred User</dc:creator>
  <cp:lastModifiedBy>vwenzel@clinicaloptions.com</cp:lastModifiedBy>
  <cp:revision>28</cp:revision>
  <cp:lastPrinted>2016-09-26T20:21:49Z</cp:lastPrinted>
  <dcterms:created xsi:type="dcterms:W3CDTF">2005-05-27T15:08:01Z</dcterms:created>
  <dcterms:modified xsi:type="dcterms:W3CDTF">2024-02-07T14:42:25Z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cbe4e65d-da32-4a88-af4b-836fb0f3ce3f</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0x0101002922EB5B3C26C64B846D0F736EC8C181</vt:lpwstr>
  </property>
  <property fmtid="{D5CDD505-2E9C-101B-9397-08002B2CF9AE}" pid="9" name="MediaServiceImageTags">
    <vt:lpwstr/>
  </property>
</Properties>
</file>