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43"/>
  </p:notesMasterIdLst>
  <p:handoutMasterIdLst>
    <p:handoutMasterId r:id="rId44"/>
  </p:handoutMasterIdLst>
  <p:sldIdLst>
    <p:sldId id="2141412117" r:id="rId7"/>
    <p:sldId id="308" r:id="rId8"/>
    <p:sldId id="2147470264" r:id="rId9"/>
    <p:sldId id="2141412121" r:id="rId10"/>
    <p:sldId id="2147470247" r:id="rId11"/>
    <p:sldId id="2147470248" r:id="rId12"/>
    <p:sldId id="2147470249" r:id="rId13"/>
    <p:sldId id="2141412123" r:id="rId14"/>
    <p:sldId id="2147470250" r:id="rId15"/>
    <p:sldId id="2147470251" r:id="rId16"/>
    <p:sldId id="328" r:id="rId17"/>
    <p:sldId id="2141412044" r:id="rId18"/>
    <p:sldId id="330" r:id="rId19"/>
    <p:sldId id="2141411846" r:id="rId20"/>
    <p:sldId id="2141412060" r:id="rId21"/>
    <p:sldId id="2147470252" r:id="rId22"/>
    <p:sldId id="2147470253" r:id="rId23"/>
    <p:sldId id="2141412125" r:id="rId24"/>
    <p:sldId id="10608" r:id="rId25"/>
    <p:sldId id="2147473974" r:id="rId26"/>
    <p:sldId id="2141412210" r:id="rId27"/>
    <p:sldId id="2141412205" r:id="rId28"/>
    <p:sldId id="2147473774" r:id="rId29"/>
    <p:sldId id="2147473975" r:id="rId30"/>
    <p:sldId id="2141412061" r:id="rId31"/>
    <p:sldId id="2147473977" r:id="rId32"/>
    <p:sldId id="2147473964" r:id="rId33"/>
    <p:sldId id="2147473976" r:id="rId34"/>
    <p:sldId id="2147473959" r:id="rId35"/>
    <p:sldId id="2147473961" r:id="rId36"/>
    <p:sldId id="2141412258" r:id="rId37"/>
    <p:sldId id="2147470254" r:id="rId38"/>
    <p:sldId id="2141412083" r:id="rId39"/>
    <p:sldId id="2141412114" r:id="rId40"/>
    <p:sldId id="2147470262" r:id="rId41"/>
    <p:sldId id="586" r:id="rId42"/>
  </p:sldIdLst>
  <p:sldSz cx="12192000" cy="6858000"/>
  <p:notesSz cx="7315200" cy="9601200"/>
  <p:custDataLst>
    <p:tags r:id="rId45"/>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894" userDrawn="1">
          <p15:clr>
            <a:srgbClr val="A4A3A4"/>
          </p15:clr>
        </p15:guide>
        <p15:guide id="7" orient="horz" userDrawn="1">
          <p15:clr>
            <a:srgbClr val="A4A3A4"/>
          </p15:clr>
        </p15:guide>
        <p15:guide id="8" pos="329" userDrawn="1">
          <p15:clr>
            <a:srgbClr val="A4A3A4"/>
          </p15:clr>
        </p15:guide>
        <p15:guide id="9" pos="7392" userDrawn="1">
          <p15:clr>
            <a:srgbClr val="A4A3A4"/>
          </p15:clr>
        </p15:guide>
        <p15:guide id="11" pos="453"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6" clrIdx="3"/>
  <p:cmAuthor id="3" name="ralfieri" initials="ra" lastIdx="2" clrIdx="8"/>
  <p:cmAuthor id="4" name="Megan Capel" initials="MC" lastIdx="12"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2" clrIdx="11">
    <p:extLst>
      <p:ext uri="{19B8F6BF-5375-455C-9EA6-DF929625EA0E}">
        <p15:presenceInfo xmlns:p15="http://schemas.microsoft.com/office/powerpoint/2012/main" userId="S::skelley@clinicaloptions.com::16bcb5eb-2eda-4b05-8f8e-003f962fc12c" providerId="AD"/>
      </p:ext>
    </p:extLst>
  </p:cmAuthor>
  <p:cmAuthor id="13" name="Jerfiz Constanzo" initials="JC" lastIdx="129" clrIdx="12">
    <p:extLst>
      <p:ext uri="{19B8F6BF-5375-455C-9EA6-DF929625EA0E}">
        <p15:presenceInfo xmlns:p15="http://schemas.microsoft.com/office/powerpoint/2012/main" userId="S::jconstanzo@clinicaloptions.com::7388c342-66f0-4154-bcdf-657d8197f1ae" providerId="AD"/>
      </p:ext>
    </p:extLst>
  </p:cmAuthor>
  <p:cmAuthor id="14" name="Kara Nyberg" initials="KN" lastIdx="14" clrIdx="13">
    <p:extLst>
      <p:ext uri="{19B8F6BF-5375-455C-9EA6-DF929625EA0E}">
        <p15:presenceInfo xmlns:p15="http://schemas.microsoft.com/office/powerpoint/2012/main" userId="Kara Nyberg" providerId="None"/>
      </p:ext>
    </p:extLst>
  </p:cmAuthor>
  <p:cmAuthor id="15" name="Kara Nyberg" initials="KN [2]" lastIdx="4" clrIdx="14">
    <p:extLst>
      <p:ext uri="{19B8F6BF-5375-455C-9EA6-DF929625EA0E}">
        <p15:presenceInfo xmlns:p15="http://schemas.microsoft.com/office/powerpoint/2012/main" userId="847826e6ed1ce72d" providerId="Windows Live"/>
      </p:ext>
    </p:extLst>
  </p:cmAuthor>
  <p:cmAuthor id="16" name="CLINICALOPTIONS\tquill" initials="C" lastIdx="29" clrIdx="15">
    <p:extLst>
      <p:ext uri="{19B8F6BF-5375-455C-9EA6-DF929625EA0E}">
        <p15:presenceInfo xmlns:p15="http://schemas.microsoft.com/office/powerpoint/2012/main" userId="CLINICALOPTIONS\tquill" providerId="None"/>
      </p:ext>
    </p:extLst>
  </p:cmAuthor>
  <p:cmAuthor id="17" name="Gordon Kelley" initials="GK" lastIdx="54" clrIdx="16">
    <p:extLst>
      <p:ext uri="{19B8F6BF-5375-455C-9EA6-DF929625EA0E}">
        <p15:presenceInfo xmlns:p15="http://schemas.microsoft.com/office/powerpoint/2012/main" userId="S::gkelley@clinicaloptions.com::7e3d11cf-7436-4611-80d7-51121a63678e" providerId="AD"/>
      </p:ext>
    </p:extLst>
  </p:cmAuthor>
  <p:cmAuthor id="18" name="jconstanzo@clinicaloptions.com" initials="j" lastIdx="10" clrIdx="17">
    <p:extLst>
      <p:ext uri="{19B8F6BF-5375-455C-9EA6-DF929625EA0E}">
        <p15:presenceInfo xmlns:p15="http://schemas.microsoft.com/office/powerpoint/2012/main" userId="jconstanzo@clinicaloptions.com" providerId="None"/>
      </p:ext>
    </p:extLst>
  </p:cmAuthor>
  <p:cmAuthor id="19" name="Halla, Kimberly" initials="HK" lastIdx="2" clrIdx="18">
    <p:extLst>
      <p:ext uri="{19B8F6BF-5375-455C-9EA6-DF929625EA0E}">
        <p15:presenceInfo xmlns:p15="http://schemas.microsoft.com/office/powerpoint/2012/main" userId="S::Kimberly.Halla@usoncology.com::df3c414f-c0a1-4daa-86ca-2b73943154c0" providerId="AD"/>
      </p:ext>
    </p:extLst>
  </p:cmAuthor>
  <p:cmAuthor id="20" name="Eloise Chapman" initials="EC" lastIdx="13" clrIdx="19">
    <p:extLst>
      <p:ext uri="{19B8F6BF-5375-455C-9EA6-DF929625EA0E}">
        <p15:presenceInfo xmlns:p15="http://schemas.microsoft.com/office/powerpoint/2012/main" userId="S::elc9120@med.cornell.edu::3284c10a-72b1-4ac7-a6cc-7c0b0cf13447" providerId="AD"/>
      </p:ext>
    </p:extLst>
  </p:cmAuthor>
  <p:cmAuthor id="21" name="Dussadee Royal" initials="DR" lastIdx="5" clrIdx="20">
    <p:extLst>
      <p:ext uri="{19B8F6BF-5375-455C-9EA6-DF929625EA0E}">
        <p15:presenceInfo xmlns:p15="http://schemas.microsoft.com/office/powerpoint/2012/main" userId="S::droyal@clinicaloptions.com::51beead8-6fa0-4b98-aeba-37044af35e17" providerId="AD"/>
      </p:ext>
    </p:extLst>
  </p:cmAuthor>
  <p:cmAuthor id="22" name="aboecler@clinicaloptions.com" initials="a" lastIdx="2" clrIdx="21">
    <p:extLst>
      <p:ext uri="{19B8F6BF-5375-455C-9EA6-DF929625EA0E}">
        <p15:presenceInfo xmlns:p15="http://schemas.microsoft.com/office/powerpoint/2012/main" userId="aboecler@clinicaloptions.com" providerId="None"/>
      </p:ext>
    </p:extLst>
  </p:cmAuthor>
  <p:cmAuthor id="23" name="Andrea Boecler" initials="AB" lastIdx="8" clrIdx="22">
    <p:extLst>
      <p:ext uri="{19B8F6BF-5375-455C-9EA6-DF929625EA0E}">
        <p15:presenceInfo xmlns:p15="http://schemas.microsoft.com/office/powerpoint/2012/main" userId="S::aboecler@clinicaloptions.com::28e82037-1239-4052-943b-ae184e0bc2af" providerId="AD"/>
      </p:ext>
    </p:extLst>
  </p:cmAuthor>
  <p:cmAuthor id="24" name="LT Fowler" initials="LF" lastIdx="2" clrIdx="23">
    <p:extLst>
      <p:ext uri="{19B8F6BF-5375-455C-9EA6-DF929625EA0E}">
        <p15:presenceInfo xmlns:p15="http://schemas.microsoft.com/office/powerpoint/2012/main" userId="S::lfowler@practicingclinicians.com::bdc4c4d6-9ded-467c-b80c-330a0ea8ffe4" providerId="AD"/>
      </p:ext>
    </p:extLst>
  </p:cmAuthor>
  <p:cmAuthor id="25" name="Christy Seals" initials="CS" lastIdx="2" clrIdx="24">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F4AB33"/>
    <a:srgbClr val="CFC7E0"/>
    <a:srgbClr val="ED9077"/>
    <a:srgbClr val="015873"/>
    <a:srgbClr val="00823B"/>
    <a:srgbClr val="046376"/>
    <a:srgbClr val="013763"/>
    <a:srgbClr val="033453"/>
    <a:srgbClr val="0062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8DEE14-FA63-427C-AF12-9E88CFE6B0BC}" v="108" dt="2023-06-09T21:50:16.606"/>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2" autoAdjust="0"/>
    <p:restoredTop sz="89139" autoAdjust="0"/>
  </p:normalViewPr>
  <p:slideViewPr>
    <p:cSldViewPr snapToGrid="0" showGuides="1">
      <p:cViewPr varScale="1">
        <p:scale>
          <a:sx n="61" d="100"/>
          <a:sy n="61" d="100"/>
        </p:scale>
        <p:origin x="978" y="72"/>
      </p:cViewPr>
      <p:guideLst>
        <p:guide orient="horz" pos="4128"/>
        <p:guide orient="horz" pos="1008"/>
        <p:guide orient="horz" pos="4032"/>
        <p:guide orient="horz" pos="151"/>
        <p:guide orient="horz" pos="258"/>
        <p:guide orient="horz" pos="3894"/>
        <p:guide orient="horz"/>
        <p:guide pos="329"/>
        <p:guide pos="7392"/>
        <p:guide pos="453"/>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9472"/>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tags" Target="tags/tag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 Id="rId48" Type="http://schemas.openxmlformats.org/officeDocument/2006/relationships/viewProps" Target="viewProps.xml"/><Relationship Id="rId8" Type="http://schemas.openxmlformats.org/officeDocument/2006/relationships/slide" Target="slides/slide2.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commentAuthors" Target="commentAuthors.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40140388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4192494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b="0" i="1" u="none" strike="noStrike" kern="1200" cap="none" spc="0" normalizeH="0" baseline="0" noProof="0" dirty="0">
                <a:ln>
                  <a:noFill/>
                </a:ln>
                <a:solidFill>
                  <a:srgbClr val="1D2E5A"/>
                </a:solidFill>
                <a:effectLst/>
                <a:uLnTx/>
                <a:uFillTx/>
                <a:latin typeface="+mn-lt"/>
                <a:ea typeface="+mn-ea"/>
                <a:cs typeface="Arial" panose="020B0604020202020204" pitchFamily="34" charset="0"/>
              </a:rPr>
              <a:t>EC, endometrial cancer; FIGO, International Federation of Gynecology and Obstetrics</a:t>
            </a:r>
            <a:r>
              <a:rPr kumimoji="0" lang="en-US" b="0" i="1" u="none" strike="noStrike" kern="1200" cap="none" spc="0" normalizeH="0" baseline="0" noProof="0" dirty="0">
                <a:ln>
                  <a:noFill/>
                </a:ln>
                <a:solidFill>
                  <a:srgbClr val="1D2E5A"/>
                </a:solidFill>
                <a:effectLst/>
                <a:uLnTx/>
                <a:uFillTx/>
                <a:latin typeface="+mn-lt"/>
                <a:ea typeface="+mn-ea"/>
                <a:cs typeface="Calibri" panose="020F0502020204030204" pitchFamily="34" charset="0"/>
              </a:rPr>
              <a:t>; OS, overall survival.</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83249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 endometrial cancer; aOR, adjusted odds ratio; PMB, postmenopausal bleeding.</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40081670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ACOG, American College of Obstetrics and Gynecology; AUC, area under the curve; EC, endometrial cancer; NPV, negative predictive value; PMB, postmenopausal bleeding; PPV, positive predicted value; TVUS, transvaginal ultrasound.</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852245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EC, endometrial cancer; ER, estrogen receptor; PgR, progesterone receptor.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272377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i="1" dirty="0"/>
              <a:t>AAPC, average annual percent change; AI/AN, American Indian/Alaska Native; API, Asian Pacific Islander; NS, not significant.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5954058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 endometrial cancer;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5519542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EC, endometrial cancer.</a:t>
            </a:r>
          </a:p>
          <a:p>
            <a:endParaRPr lang="en-US" b="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4699308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dMMR, deficient mismatch repair; MSI, microsatellite instability; NSMP, </a:t>
            </a:r>
            <a:r>
              <a:rPr lang="en-US" b="0" i="1" dirty="0">
                <a:solidFill>
                  <a:srgbClr val="4D5156"/>
                </a:solidFill>
                <a:effectLst/>
                <a:latin typeface="Roboto" panose="02000000000000000000" pitchFamily="2" charset="0"/>
              </a:rPr>
              <a:t>p53-mutant and non-specific molecular profile; </a:t>
            </a:r>
            <a:r>
              <a:rPr lang="en-US" i="1" dirty="0"/>
              <a:t>OS, overall survival; TCGA, The Cancer Genome Atlas.</a:t>
            </a:r>
          </a:p>
          <a:p>
            <a:endParaRPr lang="en-US" b="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30192330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MMRd, deficient mismatch repair; </a:t>
            </a:r>
            <a:r>
              <a:rPr lang="en-US" b="0" i="1" dirty="0">
                <a:solidFill>
                  <a:srgbClr val="1D2E5A"/>
                </a:solidFill>
                <a:effectLst/>
                <a:latin typeface="+mn-lt"/>
              </a:rPr>
              <a:t>IHC, immunohistochemistry</a:t>
            </a:r>
            <a:r>
              <a:rPr lang="en-US" sz="1200" i="1" dirty="0">
                <a:solidFill>
                  <a:srgbClr val="1D2E5A"/>
                </a:solidFill>
                <a:latin typeface="+mn-lt"/>
              </a:rPr>
              <a: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17517519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 endometrial carcinoma; FISH, fluorescence in situ hybridization; IHC, immunohistochemistry.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3661688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 endometrial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27503117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t>CP, carboplatin/paclitaxel; dMMR, mismatch repair deficient; EBRT, external beam radiation therapy; EC, endometrial cancer; IO, immuno-oncology; LHRH, luteinizing hormone‒releasing hormone; mAb, </a:t>
            </a:r>
            <a:r>
              <a:rPr lang="en-US" sz="1200" b="0" i="1" dirty="0">
                <a:solidFill>
                  <a:srgbClr val="FFFFFF"/>
                </a:solidFill>
                <a:latin typeface="Arial"/>
                <a:cs typeface="Calibri" panose="020F0502020204030204" pitchFamily="34" charset="0"/>
              </a:rPr>
              <a:t>monoclonal antibody</a:t>
            </a:r>
            <a:r>
              <a:rPr lang="en-US" sz="1200" b="0" dirty="0">
                <a:solidFill>
                  <a:srgbClr val="FFFFFF"/>
                </a:solidFill>
                <a:latin typeface="Arial"/>
                <a:cs typeface="Calibri" panose="020F0502020204030204" pitchFamily="34" charset="0"/>
              </a:rPr>
              <a:t>; </a:t>
            </a:r>
            <a:r>
              <a:rPr lang="en-US" sz="1200" b="0" i="1" dirty="0"/>
              <a:t>MSI, microsatellite instability; pMMR, mismatch repair proficient; RT, radiation therapy; tx, therapy.</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40201988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 endometrial cancer; RR, relative risk.</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17950964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 complete response; DoR, duration of response; EC, endometrial cancer; MMRd, defective mismatch repair; MSI-H, microsatellite instability-high; NR, not reached; OS, overall survival; PFS, progression-free survival; PR, partial response; SD, stable disease.</a:t>
            </a:r>
            <a:endParaRPr lang="en-US" sz="1100" i="1" u="none" dirty="0"/>
          </a:p>
          <a:p>
            <a:endParaRPr lang="en-US" sz="1100" i="1" u="non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6B53C8-14E4-49A7-A1A5-3BF810B81EB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63930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i="1" dirty="0"/>
              <a:t>BICR, blinded independent central review; CT, chemotherapy DoR, </a:t>
            </a:r>
            <a:r>
              <a:rPr lang="en-US" sz="1200" b="0" i="1" kern="0" dirty="0"/>
              <a:t>duration of response; </a:t>
            </a:r>
            <a:r>
              <a:rPr lang="en-US" i="1" dirty="0"/>
              <a:t>dMMR, mismatch repair deficient; EC, endometrial cancer; ECOG PS, </a:t>
            </a:r>
            <a:r>
              <a:rPr lang="en-US" b="0" i="1" dirty="0">
                <a:solidFill>
                  <a:srgbClr val="4D5156"/>
                </a:solidFill>
                <a:effectLst/>
                <a:latin typeface="Roboto"/>
              </a:rPr>
              <a:t>Eastern Cooperative Oncology Group performance status; </a:t>
            </a:r>
            <a:r>
              <a:rPr lang="en-US" i="1" dirty="0"/>
              <a:t>MMR, mismatch repair; ORR, overall response rate; OS, overall survival; PD, progressive disease; PFS, progression-free survival; pMMR, mismatch repair proficient.</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2358808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dMMR, mismatch repair deficient; ECOG PS, </a:t>
            </a:r>
            <a:r>
              <a:rPr lang="en-US" b="0" i="1" dirty="0">
                <a:solidFill>
                  <a:srgbClr val="4D5156"/>
                </a:solidFill>
                <a:effectLst/>
                <a:latin typeface="Roboto"/>
              </a:rPr>
              <a:t>Eastern Cooperative Oncology Group performance status;</a:t>
            </a:r>
            <a:r>
              <a:rPr lang="en-US" i="1" dirty="0"/>
              <a:t> H, high; L, low; MMR, mismatch repair; NS, not specified; pMMR, mismatch repair proficient.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26436238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response; DoR, duration of response; PD, progressive disease; pMMR, mismatch repair proficient; PR, partial response; SD, stable disease.</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31685140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i="1" dirty="0"/>
              <a:t>LEN, lenvatinib; MMR, mismatch repair; OS, overall survival; pembro, pembrolizumab; PFS, progression-free survival; pMMR, mismatch repair proficient; TPC, treatment of physician choice.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007621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i="1" dirty="0"/>
              <a:t>AE, adverse event; TEAE, treatment-emergent adverse event; TPC, treatment of physician choice; UTI, urinary track infection.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40915870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EC, endometrial carcinoma; irAE, immune-related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2653616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AUC, area under the curve; BICR, blinded independent central review; CT, chemotherapy; DCR, disease control rate; DoR, duration of response; EC, endometrial cancer; ECOG, Eastern Cooperative Oncology Group; </a:t>
            </a:r>
            <a:r>
              <a:rPr lang="en-US" sz="1200" b="0" i="1" kern="0" dirty="0"/>
              <a:t>HRQoL, health-related quality of life; </a:t>
            </a:r>
            <a:r>
              <a:rPr lang="en-US" b="0" i="1" dirty="0"/>
              <a:t>MMR, mismatch repair; ORR, objective response rate; OS, overall survival; PFS, progression-free survival; PFS2, second progression-free survival; PRO, patient-reported outcome; PS, performance status.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36730895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CT, chemotherapy; dMMR, mismatch repair deficient; MSI-H, microsatellite instability‒high; MSS, microsatellite stable; PFS, progression-free survival; pMMR, mismatch repair proficient.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dirty="0"/>
          </a:p>
        </p:txBody>
      </p:sp>
    </p:spTree>
    <p:extLst>
      <p:ext uri="{BB962C8B-B14F-4D97-AF65-F5344CB8AC3E}">
        <p14:creationId xmlns:p14="http://schemas.microsoft.com/office/powerpoint/2010/main" val="9061715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AUC, area under the curve; BICR, blinded independent central review; CT, chemotherapy; DoR, duration of response; dMMR, mismatch repair deficient; EC, endometrial cancer; ECOG, Eastern Cooperative Oncology Group; IHC, immunohistochemistry; MMR, mismatch repair; OS, overall survival; ORR, overall response rate; pMMR, mismatch repair proficient; PFS, progression-free survival; PRO, patient-reported outcome; PS, performance status; QoL, quality of life; RECIST, Response Evaluation Criteria in Solid Tumors.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33634203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CT, chemotherapy; NR, not reached; pMMR, mismatch repair proficient; PFS, progression-free survival; RECIST, Response Evaluation Criteria in Solid Tumors</a:t>
            </a:r>
            <a:r>
              <a:rPr lang="en-US" b="0" dirty="0"/>
              <a:t>.</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dirty="0"/>
          </a:p>
        </p:txBody>
      </p:sp>
    </p:spTree>
    <p:extLst>
      <p:ext uri="{BB962C8B-B14F-4D97-AF65-F5344CB8AC3E}">
        <p14:creationId xmlns:p14="http://schemas.microsoft.com/office/powerpoint/2010/main" val="5745893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i="1" dirty="0">
                <a:latin typeface="Arial" panose="020B0604020202020204" pitchFamily="34" charset="0"/>
              </a:rPr>
              <a:t>irAE, immune-related adverse event.</a:t>
            </a:r>
          </a:p>
          <a:p>
            <a:endParaRPr lang="en-US" altLang="en-US" dirty="0">
              <a:latin typeface="Arial" panose="020B0604020202020204" pitchFamily="34" charset="0"/>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D3970-D378-4924-B9AD-6E0809535C20}"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459258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first-line; CR, complete response; PR, partial response; QoL, </a:t>
            </a:r>
            <a:r>
              <a:rPr lang="en-US" sz="1200" b="0" i="1" kern="0" dirty="0"/>
              <a:t>Quality of life;</a:t>
            </a:r>
            <a:r>
              <a:rPr lang="en-US" i="1" dirty="0"/>
              <a:t> WT, wild type.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dirty="0"/>
          </a:p>
        </p:txBody>
      </p:sp>
    </p:spTree>
    <p:extLst>
      <p:ext uri="{BB962C8B-B14F-4D97-AF65-F5344CB8AC3E}">
        <p14:creationId xmlns:p14="http://schemas.microsoft.com/office/powerpoint/2010/main" val="38517698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HCP, healthcare professional.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dirty="0"/>
          </a:p>
        </p:txBody>
      </p:sp>
    </p:spTree>
    <p:extLst>
      <p:ext uri="{BB962C8B-B14F-4D97-AF65-F5344CB8AC3E}">
        <p14:creationId xmlns:p14="http://schemas.microsoft.com/office/powerpoint/2010/main" val="12618789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34</a:t>
            </a:fld>
            <a:endParaRPr lang="en-US" altLang="en-US" dirty="0"/>
          </a:p>
        </p:txBody>
      </p:sp>
    </p:spTree>
    <p:extLst>
      <p:ext uri="{BB962C8B-B14F-4D97-AF65-F5344CB8AC3E}">
        <p14:creationId xmlns:p14="http://schemas.microsoft.com/office/powerpoint/2010/main" val="39640190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36</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2D4F5519-7B4A-D396-8465-728A472E197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oup 6">
            <a:extLst>
              <a:ext uri="{FF2B5EF4-FFF2-40B4-BE49-F238E27FC236}">
                <a16:creationId xmlns:a16="http://schemas.microsoft.com/office/drawing/2014/main" id="{7D42E79D-C37F-932C-D43B-01FF7DC455EF}"/>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2F4BA8CC-BE93-A18F-0BF6-AA83BDB85FD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3AEDBC91-BFBE-645D-F002-98D31AF22BEE}"/>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9820972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3" name="Rectangle 2">
            <a:extLst>
              <a:ext uri="{FF2B5EF4-FFF2-40B4-BE49-F238E27FC236}">
                <a16:creationId xmlns:a16="http://schemas.microsoft.com/office/drawing/2014/main" id="{E8863986-FCA3-CB5C-2518-08C8D7309CC7}"/>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6" name="Straight Connector 5">
            <a:extLst>
              <a:ext uri="{FF2B5EF4-FFF2-40B4-BE49-F238E27FC236}">
                <a16:creationId xmlns:a16="http://schemas.microsoft.com/office/drawing/2014/main" id="{17F9533A-0E36-CA93-9F55-6D35191D3D2A}"/>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9BC1A463-5603-3D16-D9E4-AAC42863AB6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7CA1E1DF-E768-AB93-CA88-F3BCAA0A0088}"/>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73E3966F-DFAA-CB1B-2633-5EFE3A0DFF9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B7A5BE73-F2A3-5342-C95B-959A7C32BCF4}"/>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7967234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6" name="Group 5">
            <a:extLst>
              <a:ext uri="{FF2B5EF4-FFF2-40B4-BE49-F238E27FC236}">
                <a16:creationId xmlns:a16="http://schemas.microsoft.com/office/drawing/2014/main" id="{A5F50AE9-BEBF-4793-0565-437D917CC742}"/>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0E6E2523-3C82-8893-763E-4F6C674ACC7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070F6D95-F2F2-F8A9-4C81-D1ABC913916F}"/>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005545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cxnSp>
        <p:nvCxnSpPr>
          <p:cNvPr id="4" name="Straight Connector 3">
            <a:extLst>
              <a:ext uri="{FF2B5EF4-FFF2-40B4-BE49-F238E27FC236}">
                <a16:creationId xmlns:a16="http://schemas.microsoft.com/office/drawing/2014/main" id="{99BE7A29-37CA-C754-7F12-72F29DE295D9}"/>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5" name="Content Placeholder 9">
            <a:extLst>
              <a:ext uri="{FF2B5EF4-FFF2-40B4-BE49-F238E27FC236}">
                <a16:creationId xmlns:a16="http://schemas.microsoft.com/office/drawing/2014/main" id="{22C4E748-57BE-40ED-8B34-2DCBE1510AB5}"/>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6" name="Rectangle 5">
            <a:extLst>
              <a:ext uri="{FF2B5EF4-FFF2-40B4-BE49-F238E27FC236}">
                <a16:creationId xmlns:a16="http://schemas.microsoft.com/office/drawing/2014/main" id="{07278736-7000-7794-AD9F-02EA428A8955}"/>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825061A6-8614-4D14-43B3-602062C26D07}"/>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3" name="Content Placeholder 7">
            <a:extLst>
              <a:ext uri="{FF2B5EF4-FFF2-40B4-BE49-F238E27FC236}">
                <a16:creationId xmlns:a16="http://schemas.microsoft.com/office/drawing/2014/main" id="{E7801DE8-C3CF-9144-CDD1-0AB1B6608189}"/>
              </a:ext>
            </a:extLst>
          </p:cNvPr>
          <p:cNvSpPr>
            <a:spLocks noGrp="1"/>
          </p:cNvSpPr>
          <p:nvPr>
            <p:ph sz="quarter" idx="10"/>
          </p:nvPr>
        </p:nvSpPr>
        <p:spPr>
          <a:xfrm>
            <a:off x="762159" y="20478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pic>
        <p:nvPicPr>
          <p:cNvPr id="8" name="Picture 7">
            <a:extLst>
              <a:ext uri="{FF2B5EF4-FFF2-40B4-BE49-F238E27FC236}">
                <a16:creationId xmlns:a16="http://schemas.microsoft.com/office/drawing/2014/main" id="{0D14CD67-FF18-03C7-B4CF-9EEB13BA3D8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3" name="Straight Connector 2">
            <a:extLst>
              <a:ext uri="{FF2B5EF4-FFF2-40B4-BE49-F238E27FC236}">
                <a16:creationId xmlns:a16="http://schemas.microsoft.com/office/drawing/2014/main" id="{1E8192EC-E360-6BC8-B157-1EF03376CF28}"/>
              </a:ext>
            </a:extLst>
          </p:cNvPr>
          <p:cNvCxnSpPr/>
          <p:nvPr userDrawn="1"/>
        </p:nvCxnSpPr>
        <p:spPr>
          <a:xfrm>
            <a:off x="1" y="67421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59" r:id="rId6"/>
    <p:sldLayoutId id="2147484660" r:id="rId7"/>
    <p:sldLayoutId id="2147484661" r:id="rId8"/>
    <p:sldLayoutId id="2147484662"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4.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hyperlink" Target="http://www.clinicaloptions.com/immuneAEtool" TargetMode="External"/><Relationship Id="rId7"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clinicaltrials.gov" TargetMode="External"/><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34.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hyperlink" Target="https://www.clinicaloptions.com/oncology/programs/2021/gynonc-expert-guidance" TargetMode="External"/><Relationship Id="rId2" Type="http://schemas.openxmlformats.org/officeDocument/2006/relationships/notesSlide" Target="../notesSlides/notesSlide32.xml"/><Relationship Id="rId1" Type="http://schemas.openxmlformats.org/officeDocument/2006/relationships/slideLayout" Target="../slideLayouts/slideLayout9.xml"/><Relationship Id="rId6" Type="http://schemas.openxmlformats.org/officeDocument/2006/relationships/hyperlink" Target="http://www.clinicaloptions.com/CervicalTool2022" TargetMode="External"/><Relationship Id="rId5" Type="http://schemas.openxmlformats.org/officeDocument/2006/relationships/hyperlink" Target="http://www.clinicaloptions.com/immuneAETool" TargetMode="External"/><Relationship Id="rId4" Type="http://schemas.openxmlformats.org/officeDocument/2006/relationships/hyperlink" Target="http://www.clinicaloptions.com/GYNCI2022too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598489" y="1600200"/>
            <a:ext cx="10883899" cy="2057400"/>
          </a:xfrm>
        </p:spPr>
        <p:txBody>
          <a:bodyPr>
            <a:normAutofit/>
          </a:bodyPr>
          <a:lstStyle/>
          <a:p>
            <a:r>
              <a:rPr lang="en-US" sz="4000" dirty="0"/>
              <a:t>Improving Provider Awareness About </a:t>
            </a:r>
            <a:br>
              <a:rPr lang="en-US" sz="4000" dirty="0"/>
            </a:br>
            <a:r>
              <a:rPr lang="en-US" sz="4000" dirty="0"/>
              <a:t>Healthcare Equity: Improving All Patients’ </a:t>
            </a:r>
            <a:br>
              <a:rPr lang="en-US" sz="4000" dirty="0"/>
            </a:br>
            <a:r>
              <a:rPr lang="en-US" sz="4000" dirty="0"/>
              <a:t>Access to Care in Endometrial Cancer</a:t>
            </a:r>
            <a:endParaRPr lang="en-US" altLang="en-US" sz="4000" dirty="0"/>
          </a:p>
        </p:txBody>
      </p:sp>
      <p:pic>
        <p:nvPicPr>
          <p:cNvPr id="2" name="Picture 1" descr="Text, logo&#10;&#10;Description automatically generated">
            <a:extLst>
              <a:ext uri="{FF2B5EF4-FFF2-40B4-BE49-F238E27FC236}">
                <a16:creationId xmlns:a16="http://schemas.microsoft.com/office/drawing/2014/main" id="{66080536-2E9A-4F9C-A86B-B2ADBE40EB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1783" y="403057"/>
            <a:ext cx="3341338" cy="542455"/>
          </a:xfrm>
          <a:prstGeom prst="rect">
            <a:avLst/>
          </a:prstGeom>
        </p:spPr>
      </p:pic>
      <p:sp>
        <p:nvSpPr>
          <p:cNvPr id="4" name="Text Box 19">
            <a:extLst>
              <a:ext uri="{FF2B5EF4-FFF2-40B4-BE49-F238E27FC236}">
                <a16:creationId xmlns:a16="http://schemas.microsoft.com/office/drawing/2014/main" id="{6A577040-56AC-2D4C-0C76-5BFF797BE483}"/>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 in partnership with Smart Patients</a:t>
            </a:r>
          </a:p>
        </p:txBody>
      </p:sp>
      <p:sp>
        <p:nvSpPr>
          <p:cNvPr id="5" name="Text Box 21">
            <a:extLst>
              <a:ext uri="{FF2B5EF4-FFF2-40B4-BE49-F238E27FC236}">
                <a16:creationId xmlns:a16="http://schemas.microsoft.com/office/drawing/2014/main" id="{9CDF8BFC-49DF-B5AD-B29C-AF09A5BA300B}"/>
              </a:ext>
            </a:extLst>
          </p:cNvPr>
          <p:cNvSpPr txBox="1">
            <a:spLocks noChangeArrowheads="1"/>
          </p:cNvSpPr>
          <p:nvPr/>
        </p:nvSpPr>
        <p:spPr bwMode="auto">
          <a:xfrm>
            <a:off x="423864" y="6223602"/>
            <a:ext cx="54641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Eisai; GSK; Karyopharm Therapeutics Inc.; Merck Sharp &amp; Dohme, LLC; and Seagen and Genmab.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5" name="Group 4">
            <a:extLst>
              <a:ext uri="{FF2B5EF4-FFF2-40B4-BE49-F238E27FC236}">
                <a16:creationId xmlns:a16="http://schemas.microsoft.com/office/drawing/2014/main" id="{621BB24B-E738-A5A5-8309-E3B6267D7D6B}"/>
              </a:ext>
            </a:extLst>
          </p:cNvPr>
          <p:cNvGrpSpPr/>
          <p:nvPr/>
        </p:nvGrpSpPr>
        <p:grpSpPr>
          <a:xfrm>
            <a:off x="4156075" y="3434848"/>
            <a:ext cx="4509943" cy="615278"/>
            <a:chOff x="4156075" y="3330939"/>
            <a:chExt cx="4509943" cy="615278"/>
          </a:xfrm>
        </p:grpSpPr>
        <p:sp>
          <p:nvSpPr>
            <p:cNvPr id="6" name="Rectangle 7">
              <a:extLst>
                <a:ext uri="{FF2B5EF4-FFF2-40B4-BE49-F238E27FC236}">
                  <a16:creationId xmlns:a16="http://schemas.microsoft.com/office/drawing/2014/main" id="{051AA4A4-A50E-1568-58F4-E996A0BD0FF4}"/>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222D266C-3A0C-1A87-2BAB-3AC7558A832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556F4-8ADB-27C4-9A5F-210A3EF9F611}"/>
              </a:ext>
            </a:extLst>
          </p:cNvPr>
          <p:cNvSpPr>
            <a:spLocks noGrp="1"/>
          </p:cNvSpPr>
          <p:nvPr>
            <p:ph type="title"/>
          </p:nvPr>
        </p:nvSpPr>
        <p:spPr/>
        <p:txBody>
          <a:bodyPr/>
          <a:lstStyle/>
          <a:p>
            <a:r>
              <a:rPr lang="en-US" dirty="0"/>
              <a:t>Faculty and Disclosures</a:t>
            </a:r>
          </a:p>
        </p:txBody>
      </p:sp>
      <p:sp>
        <p:nvSpPr>
          <p:cNvPr id="4" name="Content Placeholder 4">
            <a:extLst>
              <a:ext uri="{FF2B5EF4-FFF2-40B4-BE49-F238E27FC236}">
                <a16:creationId xmlns:a16="http://schemas.microsoft.com/office/drawing/2014/main" id="{B15415F8-FA47-EFE9-096D-2A217DA53A2C}"/>
              </a:ext>
            </a:extLst>
          </p:cNvPr>
          <p:cNvSpPr txBox="1">
            <a:spLocks noGrp="1"/>
          </p:cNvSpPr>
          <p:nvPr>
            <p:ph idx="1"/>
          </p:nvPr>
        </p:nvSpPr>
        <p:spPr>
          <a:xfrm>
            <a:off x="604838" y="1512888"/>
            <a:ext cx="10877550" cy="465137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en-US" altLang="en-US" sz="2600" b="1" kern="0" dirty="0">
                <a:solidFill>
                  <a:schemeClr val="accent3"/>
                </a:solidFill>
                <a:cs typeface="Calibri" panose="020F0502020204030204" pitchFamily="34" charset="0"/>
              </a:rPr>
              <a:t>Shannon N. Westin, MD, MPH</a:t>
            </a:r>
          </a:p>
          <a:p>
            <a:pPr marL="0" marR="0" indent="0">
              <a:spcBef>
                <a:spcPts val="0"/>
              </a:spcBef>
              <a:spcAft>
                <a:spcPts val="750"/>
              </a:spcAft>
              <a:buNone/>
            </a:pPr>
            <a:r>
              <a:rPr lang="en-US" sz="2400" b="0" dirty="0">
                <a:effectLst/>
                <a:ea typeface="Times New Roman" panose="02020603050405020304" pitchFamily="18" charset="0"/>
                <a:cs typeface="Calibri" panose="020F0502020204030204" pitchFamily="34" charset="0"/>
              </a:rPr>
              <a:t>Professor</a:t>
            </a:r>
            <a:br>
              <a:rPr lang="en-US" sz="2400" b="0" dirty="0">
                <a:effectLst/>
                <a:ea typeface="Times New Roman" panose="02020603050405020304" pitchFamily="18" charset="0"/>
                <a:cs typeface="Calibri" panose="020F0502020204030204" pitchFamily="34" charset="0"/>
              </a:rPr>
            </a:br>
            <a:r>
              <a:rPr lang="en-US" sz="2400" b="0" dirty="0">
                <a:effectLst/>
                <a:ea typeface="Times New Roman" panose="02020603050405020304" pitchFamily="18" charset="0"/>
                <a:cs typeface="Calibri" panose="020F0502020204030204" pitchFamily="34" charset="0"/>
              </a:rPr>
              <a:t>Division of Surgery</a:t>
            </a:r>
            <a:br>
              <a:rPr lang="en-US" sz="2400" b="0" dirty="0">
                <a:effectLst/>
                <a:ea typeface="Times New Roman" panose="02020603050405020304" pitchFamily="18" charset="0"/>
                <a:cs typeface="Calibri" panose="020F0502020204030204" pitchFamily="34" charset="0"/>
              </a:rPr>
            </a:br>
            <a:r>
              <a:rPr lang="en-US" sz="2400" b="0" dirty="0">
                <a:effectLst/>
                <a:ea typeface="Times New Roman" panose="02020603050405020304" pitchFamily="18" charset="0"/>
                <a:cs typeface="Calibri" panose="020F0502020204030204" pitchFamily="34" charset="0"/>
              </a:rPr>
              <a:t>Department of Gynecologic Oncology and Reproductive Medicine</a:t>
            </a:r>
            <a:br>
              <a:rPr lang="en-US" sz="2400" b="0" dirty="0">
                <a:effectLst/>
                <a:ea typeface="Times New Roman" panose="02020603050405020304" pitchFamily="18" charset="0"/>
                <a:cs typeface="Calibri" panose="020F0502020204030204" pitchFamily="34" charset="0"/>
              </a:rPr>
            </a:br>
            <a:r>
              <a:rPr lang="en-US" sz="2400" b="0" dirty="0">
                <a:effectLst/>
                <a:ea typeface="Times New Roman" panose="02020603050405020304" pitchFamily="18" charset="0"/>
                <a:cs typeface="Calibri" panose="020F0502020204030204" pitchFamily="34" charset="0"/>
              </a:rPr>
              <a:t>University of Texas MD Anderson Cancer Center</a:t>
            </a:r>
            <a:br>
              <a:rPr lang="en-US" sz="2400" b="0" dirty="0">
                <a:effectLst/>
                <a:ea typeface="Times New Roman" panose="02020603050405020304" pitchFamily="18" charset="0"/>
                <a:cs typeface="Calibri" panose="020F0502020204030204" pitchFamily="34" charset="0"/>
              </a:rPr>
            </a:br>
            <a:r>
              <a:rPr lang="en-US" sz="2400" b="0" dirty="0">
                <a:effectLst/>
                <a:ea typeface="Times New Roman" panose="02020603050405020304" pitchFamily="18" charset="0"/>
                <a:cs typeface="Calibri" panose="020F0502020204030204" pitchFamily="34" charset="0"/>
              </a:rPr>
              <a:t>Houston, Texas</a:t>
            </a:r>
          </a:p>
          <a:p>
            <a:pPr marL="0" marR="0" indent="0">
              <a:spcBef>
                <a:spcPts val="0"/>
              </a:spcBef>
              <a:spcAft>
                <a:spcPts val="750"/>
              </a:spcAft>
              <a:buNone/>
            </a:pPr>
            <a:endParaRPr lang="en-US" sz="2400" dirty="0">
              <a:ea typeface="Times New Roman" panose="02020603050405020304" pitchFamily="18" charset="0"/>
              <a:cs typeface="Calibri" panose="020F0502020204030204" pitchFamily="34" charset="0"/>
            </a:endParaRPr>
          </a:p>
          <a:p>
            <a:pPr marL="0" indent="0">
              <a:spcBef>
                <a:spcPts val="0"/>
              </a:spcBef>
              <a:spcAft>
                <a:spcPts val="750"/>
              </a:spcAft>
              <a:buNone/>
            </a:pPr>
            <a:r>
              <a:rPr lang="en-US" altLang="en-US" sz="2400" b="1" kern="0" dirty="0">
                <a:solidFill>
                  <a:schemeClr val="accent3"/>
                </a:solidFill>
                <a:cs typeface="Calibri" panose="020F0502020204030204" pitchFamily="34" charset="0"/>
              </a:rPr>
              <a:t>Shannon N. Westin, MD, MPH: </a:t>
            </a:r>
            <a:r>
              <a:rPr lang="en-US" sz="2400" b="0" i="1" dirty="0">
                <a:solidFill>
                  <a:srgbClr val="181818"/>
                </a:solidFill>
                <a:effectLst/>
                <a:cs typeface="Calibri" panose="020F0502020204030204" pitchFamily="34" charset="0"/>
              </a:rPr>
              <a:t>consultant/advisor/speaker: </a:t>
            </a:r>
            <a:r>
              <a:rPr lang="en-US" sz="2400" b="0" i="0" dirty="0">
                <a:solidFill>
                  <a:srgbClr val="181818"/>
                </a:solidFill>
                <a:effectLst/>
                <a:cs typeface="Calibri" panose="020F0502020204030204" pitchFamily="34" charset="0"/>
              </a:rPr>
              <a:t>AstraZeneca, Caris, Clovis, Eisai, EQRX, Genentech/Roche, GlaxoSmithKline, ImmunoGen, Lilly, Merck, Mereo, Mersana, NGM Bio, Nuvectis, Seagen, Verastem, Vincerx, Zentalis; </a:t>
            </a:r>
            <a:r>
              <a:rPr lang="en-US" sz="2400" b="0" i="1" dirty="0">
                <a:solidFill>
                  <a:srgbClr val="181818"/>
                </a:solidFill>
                <a:effectLst/>
                <a:cs typeface="Calibri" panose="020F0502020204030204" pitchFamily="34" charset="0"/>
              </a:rPr>
              <a:t>researcher: </a:t>
            </a:r>
            <a:r>
              <a:rPr lang="en-US" sz="2400" b="0" i="0" dirty="0">
                <a:solidFill>
                  <a:srgbClr val="181818"/>
                </a:solidFill>
                <a:effectLst/>
                <a:cs typeface="Calibri" panose="020F0502020204030204" pitchFamily="34" charset="0"/>
              </a:rPr>
              <a:t>AstraZeneca, AvengeBio, Bayer, Bio-Path, Clovis, Genentech/Roche, GlaxoSmithKline, Mereo, Novartis, Zentalis.</a:t>
            </a:r>
            <a:endParaRPr lang="en-US" altLang="en-US" sz="2400" b="1" kern="0" dirty="0">
              <a:solidFill>
                <a:schemeClr val="accent3"/>
              </a:solidFill>
              <a:cs typeface="Calibri" panose="020F0502020204030204" pitchFamily="34" charset="0"/>
            </a:endParaRPr>
          </a:p>
          <a:p>
            <a:pPr marL="0" marR="0" indent="0">
              <a:spcBef>
                <a:spcPts val="0"/>
              </a:spcBef>
              <a:spcAft>
                <a:spcPts val="750"/>
              </a:spcAft>
              <a:buNone/>
            </a:pPr>
            <a:endParaRPr lang="en-US" sz="1800" b="0" dirty="0">
              <a:effectLst/>
              <a:ea typeface="Times New Roman" panose="02020603050405020304" pitchFamily="18" charset="0"/>
              <a:cs typeface="Calibri" panose="020F0502020204030204" pitchFamily="34" charset="0"/>
            </a:endParaRPr>
          </a:p>
          <a:p>
            <a:pPr marL="0" indent="0">
              <a:spcBef>
                <a:spcPts val="0"/>
              </a:spcBef>
              <a:spcAft>
                <a:spcPts val="0"/>
              </a:spcAft>
              <a:buFont typeface="Wingdings" panose="05000000000000000000" pitchFamily="2" charset="2"/>
              <a:buNone/>
            </a:pPr>
            <a:endParaRPr lang="en-US" altLang="en-US" sz="2000" b="0" dirty="0">
              <a:solidFill>
                <a:srgbClr val="333333"/>
              </a:solidFill>
              <a:cs typeface="Calibri" panose="020F0502020204030204" pitchFamily="34" charset="0"/>
            </a:endParaRPr>
          </a:p>
        </p:txBody>
      </p:sp>
    </p:spTree>
    <p:extLst>
      <p:ext uri="{BB962C8B-B14F-4D97-AF65-F5344CB8AC3E}">
        <p14:creationId xmlns:p14="http://schemas.microsoft.com/office/powerpoint/2010/main" val="687507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0DBC20-2F28-4735-AF7B-7F14F96B3C58}"/>
              </a:ext>
            </a:extLst>
          </p:cNvPr>
          <p:cNvSpPr>
            <a:spLocks noGrp="1"/>
          </p:cNvSpPr>
          <p:nvPr>
            <p:ph type="title"/>
          </p:nvPr>
        </p:nvSpPr>
        <p:spPr/>
        <p:txBody>
          <a:bodyPr/>
          <a:lstStyle/>
          <a:p>
            <a:r>
              <a:rPr lang="en-US" sz="4000" dirty="0">
                <a:effectLst/>
                <a:latin typeface="Calibri" panose="020F0502020204030204" pitchFamily="34" charset="0"/>
                <a:ea typeface="Calibri" panose="020F0502020204030204" pitchFamily="34" charset="0"/>
                <a:cs typeface="Times New Roman" panose="02020603050405020304" pitchFamily="18" charset="0"/>
              </a:rPr>
              <a:t>Improving Provider Awareness About Healthcar</a:t>
            </a:r>
            <a:r>
              <a:rPr lang="en-US" sz="4000" dirty="0">
                <a:ea typeface="Calibri" panose="020F0502020204030204" pitchFamily="34" charset="0"/>
                <a:cs typeface="Times New Roman" panose="02020603050405020304" pitchFamily="18" charset="0"/>
              </a:rPr>
              <a:t>e Equity in Endometrial Cancers</a:t>
            </a:r>
            <a:endParaRPr lang="en-US" dirty="0"/>
          </a:p>
        </p:txBody>
      </p:sp>
    </p:spTree>
    <p:extLst>
      <p:ext uri="{BB962C8B-B14F-4D97-AF65-F5344CB8AC3E}">
        <p14:creationId xmlns:p14="http://schemas.microsoft.com/office/powerpoint/2010/main" val="2102063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60A8F6-426A-4E0D-9936-7843D4B69C12}"/>
              </a:ext>
            </a:extLst>
          </p:cNvPr>
          <p:cNvSpPr>
            <a:spLocks noGrp="1"/>
          </p:cNvSpPr>
          <p:nvPr>
            <p:ph type="title"/>
          </p:nvPr>
        </p:nvSpPr>
        <p:spPr/>
        <p:txBody>
          <a:bodyPr/>
          <a:lstStyle/>
          <a:p>
            <a:r>
              <a:rPr lang="en-US" dirty="0"/>
              <a:t>Endometrial Cancer: Overview</a:t>
            </a:r>
          </a:p>
        </p:txBody>
      </p:sp>
      <p:sp>
        <p:nvSpPr>
          <p:cNvPr id="4" name="Content Placeholder 3">
            <a:extLst>
              <a:ext uri="{FF2B5EF4-FFF2-40B4-BE49-F238E27FC236}">
                <a16:creationId xmlns:a16="http://schemas.microsoft.com/office/drawing/2014/main" id="{D6FF4CAE-F1C2-4176-9210-E54ADDBFC5E0}"/>
              </a:ext>
            </a:extLst>
          </p:cNvPr>
          <p:cNvSpPr>
            <a:spLocks noGrp="1"/>
          </p:cNvSpPr>
          <p:nvPr>
            <p:ph idx="1"/>
          </p:nvPr>
        </p:nvSpPr>
        <p:spPr>
          <a:xfrm>
            <a:off x="604676" y="1513047"/>
            <a:ext cx="6333536" cy="4650686"/>
          </a:xfrm>
        </p:spPr>
        <p:txBody>
          <a:bodyPr/>
          <a:lstStyle/>
          <a:p>
            <a:pPr>
              <a:spcBef>
                <a:spcPts val="700"/>
              </a:spcBef>
            </a:pPr>
            <a:r>
              <a:rPr lang="en-US" sz="1800" dirty="0">
                <a:effectLst/>
                <a:ea typeface="Times New Roman" panose="02020603050405020304" pitchFamily="18" charset="0"/>
              </a:rPr>
              <a:t>Endometrial cancer (uterine or corpus cancer): most common gynecologic malignancy in the US and developed nations</a:t>
            </a:r>
            <a:r>
              <a:rPr lang="en-US" sz="1800" baseline="30000" dirty="0">
                <a:effectLst/>
                <a:ea typeface="Times New Roman" panose="02020603050405020304" pitchFamily="18" charset="0"/>
              </a:rPr>
              <a:t>1</a:t>
            </a:r>
          </a:p>
          <a:p>
            <a:pPr lvl="1">
              <a:spcBef>
                <a:spcPts val="700"/>
              </a:spcBef>
            </a:pPr>
            <a:r>
              <a:rPr lang="en-US" sz="1600" dirty="0">
                <a:ea typeface="Times New Roman" panose="02020603050405020304" pitchFamily="18" charset="0"/>
              </a:rPr>
              <a:t>Incidence: 65,950 women</a:t>
            </a:r>
            <a:endParaRPr lang="en-US" sz="1600" baseline="30000" dirty="0">
              <a:ea typeface="Times New Roman" panose="02020603050405020304" pitchFamily="18" charset="0"/>
            </a:endParaRPr>
          </a:p>
          <a:p>
            <a:pPr lvl="1">
              <a:spcBef>
                <a:spcPts val="700"/>
              </a:spcBef>
            </a:pPr>
            <a:r>
              <a:rPr lang="en-US" sz="1600" dirty="0">
                <a:ea typeface="Times New Roman" panose="02020603050405020304" pitchFamily="18" charset="0"/>
              </a:rPr>
              <a:t>12,550 women die from this disease</a:t>
            </a:r>
            <a:endParaRPr lang="en-US" sz="1600" baseline="30000" dirty="0">
              <a:ea typeface="Times New Roman" panose="02020603050405020304" pitchFamily="18" charset="0"/>
            </a:endParaRPr>
          </a:p>
          <a:p>
            <a:pPr lvl="1">
              <a:spcBef>
                <a:spcPts val="700"/>
              </a:spcBef>
            </a:pPr>
            <a:r>
              <a:rPr lang="en-US" sz="1600" dirty="0">
                <a:ea typeface="Times New Roman" panose="02020603050405020304" pitchFamily="18" charset="0"/>
              </a:rPr>
              <a:t>Incidence has increased 5% since 2000</a:t>
            </a:r>
          </a:p>
          <a:p>
            <a:pPr lvl="1">
              <a:spcBef>
                <a:spcPts val="700"/>
              </a:spcBef>
            </a:pPr>
            <a:r>
              <a:rPr lang="en-US" sz="1600" dirty="0">
                <a:ea typeface="Times New Roman" panose="02020603050405020304" pitchFamily="18" charset="0"/>
              </a:rPr>
              <a:t>Median age at diagnosis is 63 yr</a:t>
            </a:r>
          </a:p>
          <a:p>
            <a:pPr>
              <a:spcBef>
                <a:spcPts val="700"/>
              </a:spcBef>
            </a:pPr>
            <a:r>
              <a:rPr lang="en-US" sz="1800" dirty="0">
                <a:effectLst/>
                <a:ea typeface="Times New Roman" panose="02020603050405020304" pitchFamily="18" charset="0"/>
              </a:rPr>
              <a:t>Age-adjusted incidence steadily increasing and</a:t>
            </a:r>
            <a:r>
              <a:rPr lang="en-US" sz="1800" dirty="0">
                <a:ea typeface="Times New Roman" panose="02020603050405020304" pitchFamily="18" charset="0"/>
              </a:rPr>
              <a:t> ~67% of women with EC are diagnosed with early-stage disease</a:t>
            </a:r>
            <a:r>
              <a:rPr lang="en-US" sz="1800" baseline="30000" dirty="0">
                <a:ea typeface="Times New Roman" panose="02020603050405020304" pitchFamily="18" charset="0"/>
              </a:rPr>
              <a:t>1</a:t>
            </a:r>
            <a:r>
              <a:rPr lang="en-US" sz="1800" dirty="0">
                <a:ea typeface="Times New Roman" panose="02020603050405020304" pitchFamily="18" charset="0"/>
              </a:rPr>
              <a:t> </a:t>
            </a:r>
          </a:p>
          <a:p>
            <a:pPr>
              <a:spcBef>
                <a:spcPts val="700"/>
              </a:spcBef>
            </a:pPr>
            <a:r>
              <a:rPr lang="en-US" sz="1800" dirty="0">
                <a:effectLst/>
                <a:ea typeface="Times New Roman" panose="02020603050405020304" pitchFamily="18" charset="0"/>
              </a:rPr>
              <a:t>Advanced EC is treated with surgery along with chemotherapy, and radiation therapy in appropriate cases</a:t>
            </a:r>
            <a:r>
              <a:rPr lang="en-US" sz="1800" baseline="30000" dirty="0">
                <a:effectLst/>
                <a:ea typeface="Times New Roman" panose="02020603050405020304" pitchFamily="18" charset="0"/>
              </a:rPr>
              <a:t>2,3</a:t>
            </a:r>
          </a:p>
          <a:p>
            <a:pPr>
              <a:spcBef>
                <a:spcPts val="700"/>
              </a:spcBef>
            </a:pPr>
            <a:r>
              <a:rPr lang="en-US" sz="1800" dirty="0"/>
              <a:t>EC can be classified by histology as endometrioid or </a:t>
            </a:r>
            <a:br>
              <a:rPr lang="en-US" sz="1800" dirty="0"/>
            </a:br>
            <a:r>
              <a:rPr lang="en-US" sz="1800" dirty="0"/>
              <a:t>nonendometrioid</a:t>
            </a:r>
            <a:r>
              <a:rPr lang="en-US" sz="1800" baseline="30000" dirty="0"/>
              <a:t>4</a:t>
            </a:r>
          </a:p>
          <a:p>
            <a:endParaRPr lang="en-US" dirty="0"/>
          </a:p>
        </p:txBody>
      </p:sp>
      <p:graphicFrame>
        <p:nvGraphicFramePr>
          <p:cNvPr id="7" name="Content Placeholder 5">
            <a:extLst>
              <a:ext uri="{FF2B5EF4-FFF2-40B4-BE49-F238E27FC236}">
                <a16:creationId xmlns:a16="http://schemas.microsoft.com/office/drawing/2014/main" id="{7F083143-7DC6-49AD-874E-895501B6B426}"/>
              </a:ext>
            </a:extLst>
          </p:cNvPr>
          <p:cNvGraphicFramePr>
            <a:graphicFrameLocks/>
          </p:cNvGraphicFramePr>
          <p:nvPr>
            <p:extLst>
              <p:ext uri="{D42A27DB-BD31-4B8C-83A1-F6EECF244321}">
                <p14:modId xmlns:p14="http://schemas.microsoft.com/office/powerpoint/2010/main" val="2804647988"/>
              </p:ext>
            </p:extLst>
          </p:nvPr>
        </p:nvGraphicFramePr>
        <p:xfrm>
          <a:off x="7208520" y="1600413"/>
          <a:ext cx="4273868" cy="2286040"/>
        </p:xfrm>
        <a:graphic>
          <a:graphicData uri="http://schemas.openxmlformats.org/drawingml/2006/table">
            <a:tbl>
              <a:tblPr firstRow="1" bandRow="1">
                <a:effectLst/>
                <a:tableStyleId>{5940675A-B579-460E-94D1-54222C63F5DA}</a:tableStyleId>
              </a:tblPr>
              <a:tblGrid>
                <a:gridCol w="2219017">
                  <a:extLst>
                    <a:ext uri="{9D8B030D-6E8A-4147-A177-3AD203B41FA5}">
                      <a16:colId xmlns:a16="http://schemas.microsoft.com/office/drawing/2014/main" val="20000"/>
                    </a:ext>
                  </a:extLst>
                </a:gridCol>
                <a:gridCol w="2054851">
                  <a:extLst>
                    <a:ext uri="{9D8B030D-6E8A-4147-A177-3AD203B41FA5}">
                      <a16:colId xmlns:a16="http://schemas.microsoft.com/office/drawing/2014/main" val="20001"/>
                    </a:ext>
                  </a:extLst>
                </a:gridCol>
              </a:tblGrid>
              <a:tr h="0">
                <a:tc rowSpan="2">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Clinical Stage</a:t>
                      </a:r>
                      <a:r>
                        <a:rPr kumimoji="0" lang="en-US" altLang="en-US" sz="1800" b="1" i="0" u="none" strike="noStrike" cap="none" normalizeH="0" baseline="30000" dirty="0">
                          <a:ln>
                            <a:noFill/>
                          </a:ln>
                          <a:solidFill>
                            <a:schemeClr val="tx1"/>
                          </a:solidFill>
                          <a:effectLst/>
                          <a:latin typeface="Calibri" panose="020F0502020204030204" pitchFamily="34" charset="0"/>
                          <a:ea typeface="ＭＳ Ｐゴシック" charset="-128"/>
                          <a:cs typeface="Calibri" panose="020F0502020204030204" pitchFamily="34" charset="0"/>
                        </a:rPr>
                        <a:t>5,6</a:t>
                      </a:r>
                    </a:p>
                  </a:txBody>
                  <a:tcPr marL="125542" marR="125542" marT="45725" marB="45725" anchor="ctr"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Outcome</a:t>
                      </a:r>
                    </a:p>
                  </a:txBody>
                  <a:tcPr marL="125542" marR="125542" marT="45725" marB="45725" anchor="ctr"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0">
                <a:tc vMerge="1">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bg1"/>
                          </a:solidFill>
                          <a:effectLst/>
                          <a:latin typeface="+mn-lt"/>
                          <a:ea typeface="ＭＳ Ｐゴシック" charset="-128"/>
                        </a:rPr>
                        <a:t>Stage</a:t>
                      </a:r>
                    </a:p>
                  </a:txBody>
                  <a:tcPr marL="125542" marR="125542" marT="45725" marB="45725" horzOverflow="overflow">
                    <a:lnL w="9525" cap="flat" cmpd="sng" algn="ctr">
                      <a:solidFill>
                        <a:schemeClr val="accent4"/>
                      </a:solidFill>
                      <a:prstDash val="solid"/>
                      <a:round/>
                      <a:headEnd type="none" w="med" len="med"/>
                      <a:tailEnd type="none" w="med" len="med"/>
                    </a:lnL>
                    <a:lnR w="9525" cap="flat" cmpd="sng" algn="ctr">
                      <a:solidFill>
                        <a:schemeClr val="accent4"/>
                      </a:solidFill>
                      <a:prstDash val="solid"/>
                      <a:round/>
                      <a:headEnd type="none" w="med" len="med"/>
                      <a:tailEnd type="none" w="med" len="med"/>
                    </a:lnR>
                    <a:lnT w="9525" cap="flat" cmpd="sng" algn="ctr">
                      <a:solidFill>
                        <a:schemeClr val="accent4"/>
                      </a:solidFill>
                      <a:prstDash val="solid"/>
                      <a:round/>
                      <a:headEnd type="none" w="med" len="med"/>
                      <a:tailEnd type="none" w="med" len="med"/>
                    </a:lnT>
                    <a:lnB w="9525" cap="flat" cmpd="sng" algn="ctr">
                      <a:solidFill>
                        <a:schemeClr val="accent4"/>
                      </a:solidFill>
                      <a:prstDash val="solid"/>
                      <a:round/>
                      <a:headEnd type="none" w="med" len="med"/>
                      <a:tailEnd type="none" w="med" len="med"/>
                    </a:lnB>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5-Yr OS, %</a:t>
                      </a:r>
                    </a:p>
                  </a:txBody>
                  <a:tcPr marL="125542" marR="125542" marT="45725" marB="45725" anchor="ctr"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FIGO stage </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lang="en-US"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 or II</a:t>
                      </a:r>
                    </a:p>
                  </a:txBody>
                  <a:tcPr marL="125542" marR="125542" marT="45725" marB="45725" anchor="ctr"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lang="en-US" altLang="en-US" sz="1800" b="0" kern="1200" dirty="0">
                        <a:solidFill>
                          <a:schemeClr val="bg1"/>
                        </a:solidFill>
                        <a:effectLst/>
                        <a:latin typeface="Calibri" panose="020F0502020204030204" pitchFamily="34" charset="0"/>
                        <a:ea typeface="+mn-ea"/>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pPr>
                      <a:r>
                        <a:rPr lang="en-US" altLang="en-US" sz="1800" b="0" kern="1200" dirty="0">
                          <a:solidFill>
                            <a:schemeClr val="bg1"/>
                          </a:solidFill>
                          <a:effectLst/>
                          <a:latin typeface="Calibri" panose="020F0502020204030204" pitchFamily="34" charset="0"/>
                          <a:ea typeface="+mn-ea"/>
                          <a:cs typeface="Calibri" panose="020F0502020204030204" pitchFamily="34" charset="0"/>
                        </a:rPr>
                        <a:t>74-91</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11"/>
                  </a:ext>
                </a:extLst>
              </a:tr>
              <a:tr h="132571">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FIGO stage</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8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III </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8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IV</a:t>
                      </a:r>
                    </a:p>
                  </a:txBody>
                  <a:tcPr marL="125542" marR="125542" marT="45725" marB="45725" anchor="ctr"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lang="en-US" altLang="en-US" sz="1800" b="0" kern="1200" dirty="0">
                        <a:solidFill>
                          <a:schemeClr val="bg1"/>
                        </a:solidFill>
                        <a:effectLst/>
                        <a:latin typeface="Calibri" panose="020F0502020204030204" pitchFamily="34" charset="0"/>
                        <a:ea typeface="+mn-ea"/>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1800" b="0" kern="1200" dirty="0">
                          <a:solidFill>
                            <a:schemeClr val="bg1"/>
                          </a:solidFill>
                          <a:effectLst/>
                          <a:latin typeface="Calibri" panose="020F0502020204030204" pitchFamily="34" charset="0"/>
                          <a:ea typeface="+mn-ea"/>
                          <a:cs typeface="Calibri" panose="020F0502020204030204" pitchFamily="34" charset="0"/>
                        </a:rPr>
                        <a:t>57-66</a:t>
                      </a:r>
                    </a:p>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1800" b="0" kern="1200" dirty="0">
                          <a:solidFill>
                            <a:schemeClr val="bg1"/>
                          </a:solidFill>
                          <a:effectLst/>
                          <a:latin typeface="Calibri" panose="020F0502020204030204" pitchFamily="34" charset="0"/>
                          <a:ea typeface="+mn-ea"/>
                          <a:cs typeface="Calibri" panose="020F0502020204030204" pitchFamily="34" charset="0"/>
                        </a:rPr>
                        <a:t>20-26</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11" name="TextBox 10">
            <a:extLst>
              <a:ext uri="{FF2B5EF4-FFF2-40B4-BE49-F238E27FC236}">
                <a16:creationId xmlns:a16="http://schemas.microsoft.com/office/drawing/2014/main" id="{06F438CF-6565-4312-9382-C46EFD08B5AF}"/>
              </a:ext>
            </a:extLst>
          </p:cNvPr>
          <p:cNvSpPr txBox="1"/>
          <p:nvPr/>
        </p:nvSpPr>
        <p:spPr bwMode="auto">
          <a:xfrm>
            <a:off x="436373" y="6003911"/>
            <a:ext cx="881244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nchor="b" anchorCtr="0">
            <a:spAutoFit/>
          </a:bodyPr>
          <a:lstStyle/>
          <a:p>
            <a:pPr>
              <a:spcBef>
                <a:spcPct val="50000"/>
              </a:spcBef>
            </a:pPr>
            <a:r>
              <a:rPr lang="en-US" sz="1200" b="0" kern="1200" dirty="0">
                <a:solidFill>
                  <a:srgbClr val="455560"/>
                </a:solidFill>
                <a:latin typeface="Calibri" panose="020F0502020204030204" pitchFamily="34" charset="0"/>
                <a:cs typeface="Calibri" panose="020F0502020204030204" pitchFamily="34" charset="0"/>
              </a:rPr>
              <a:t>1. National Cancer Institute. Surveillance, Epidemiology, and End Results (SEER) Program. seer.cancer.gov/statfacts/html/corp.html. 2. NCCN </a:t>
            </a:r>
            <a:r>
              <a:rPr lang="en-US" sz="1200" b="0" dirty="0">
                <a:solidFill>
                  <a:srgbClr val="455560"/>
                </a:solidFill>
                <a:latin typeface="Calibri" panose="020F0502020204030204" pitchFamily="34" charset="0"/>
                <a:cs typeface="Calibri" panose="020F0502020204030204" pitchFamily="34" charset="0"/>
              </a:rPr>
              <a:t>u</a:t>
            </a:r>
            <a:r>
              <a:rPr lang="en-US" sz="1200" b="0" kern="1200" dirty="0">
                <a:solidFill>
                  <a:srgbClr val="455560"/>
                </a:solidFill>
                <a:latin typeface="Calibri" panose="020F0502020204030204" pitchFamily="34" charset="0"/>
                <a:cs typeface="Calibri" panose="020F0502020204030204" pitchFamily="34" charset="0"/>
              </a:rPr>
              <a:t>terine </a:t>
            </a:r>
            <a:r>
              <a:rPr lang="en-US" sz="1200" b="0" dirty="0">
                <a:solidFill>
                  <a:srgbClr val="455560"/>
                </a:solidFill>
                <a:latin typeface="Calibri" panose="020F0502020204030204" pitchFamily="34" charset="0"/>
                <a:cs typeface="Calibri" panose="020F0502020204030204" pitchFamily="34" charset="0"/>
              </a:rPr>
              <a:t>c</a:t>
            </a:r>
            <a:r>
              <a:rPr lang="en-US" sz="1200" b="0" kern="1200" dirty="0">
                <a:solidFill>
                  <a:srgbClr val="455560"/>
                </a:solidFill>
                <a:latin typeface="Calibri" panose="020F0502020204030204" pitchFamily="34" charset="0"/>
                <a:cs typeface="Calibri" panose="020F0502020204030204" pitchFamily="34" charset="0"/>
              </a:rPr>
              <a:t>ancer guidelines. v</a:t>
            </a:r>
            <a:r>
              <a:rPr lang="en-US" sz="1200" b="0" dirty="0">
                <a:solidFill>
                  <a:srgbClr val="455560"/>
                </a:solidFill>
                <a:latin typeface="Calibri" panose="020F0502020204030204" pitchFamily="34" charset="0"/>
                <a:cs typeface="Calibri" panose="020F0502020204030204" pitchFamily="34" charset="0"/>
              </a:rPr>
              <a:t>2</a:t>
            </a:r>
            <a:r>
              <a:rPr lang="en-US" sz="1200" b="0" kern="1200" dirty="0">
                <a:solidFill>
                  <a:srgbClr val="455560"/>
                </a:solidFill>
                <a:latin typeface="Calibri" panose="020F0502020204030204" pitchFamily="34" charset="0"/>
                <a:cs typeface="Calibri" panose="020F0502020204030204" pitchFamily="34" charset="0"/>
              </a:rPr>
              <a:t>.2023. www.nccn.org. 3. Makker. Oncology (Williston Park). 2019;33:239. 4. Murali. Lancet. 2014;15:E268. </a:t>
            </a:r>
            <a:br>
              <a:rPr lang="en-US" sz="1200" b="0" kern="1200" dirty="0">
                <a:solidFill>
                  <a:srgbClr val="455560"/>
                </a:solidFill>
                <a:latin typeface="Calibri" panose="020F0502020204030204" pitchFamily="34" charset="0"/>
                <a:cs typeface="Calibri" panose="020F0502020204030204" pitchFamily="34" charset="0"/>
              </a:rPr>
            </a:br>
            <a:r>
              <a:rPr lang="en-US" sz="1200" b="0" kern="1200" dirty="0">
                <a:solidFill>
                  <a:srgbClr val="455560"/>
                </a:solidFill>
                <a:latin typeface="Calibri" panose="020F0502020204030204" pitchFamily="34" charset="0"/>
                <a:cs typeface="Calibri" panose="020F0502020204030204" pitchFamily="34" charset="0"/>
              </a:rPr>
              <a:t>5. Siegel. CA Cancer J Clin. 2013;63:11. 6. Creasman. Int J Gynacol Obstet. 2006;95:S105. 7. Chapman-Davis. Ann Surg Oncol. 2023;30:48.</a:t>
            </a:r>
          </a:p>
        </p:txBody>
      </p:sp>
      <p:sp>
        <p:nvSpPr>
          <p:cNvPr id="8" name="Content Placeholder 3">
            <a:extLst>
              <a:ext uri="{FF2B5EF4-FFF2-40B4-BE49-F238E27FC236}">
                <a16:creationId xmlns:a16="http://schemas.microsoft.com/office/drawing/2014/main" id="{64ACF041-4654-3903-FE1B-9A112187B8EE}"/>
              </a:ext>
            </a:extLst>
          </p:cNvPr>
          <p:cNvSpPr txBox="1">
            <a:spLocks/>
          </p:cNvSpPr>
          <p:nvPr/>
        </p:nvSpPr>
        <p:spPr bwMode="auto">
          <a:xfrm>
            <a:off x="6858000" y="3877334"/>
            <a:ext cx="5023413" cy="134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indent="-223838">
              <a:spcBef>
                <a:spcPts val="700"/>
              </a:spcBef>
            </a:pPr>
            <a:r>
              <a:rPr lang="en-US" sz="1800" b="0" kern="0" dirty="0">
                <a:ea typeface="Times New Roman" panose="02020603050405020304" pitchFamily="18" charset="0"/>
              </a:rPr>
              <a:t>Non-Hispanic Black women have a-2 fold higher likelihood to die from endometrial cancer when compared with non-Hispanic White women</a:t>
            </a:r>
            <a:r>
              <a:rPr lang="en-US" sz="1800" b="0" kern="0" baseline="30000" dirty="0">
                <a:ea typeface="Times New Roman" panose="02020603050405020304" pitchFamily="18" charset="0"/>
              </a:rPr>
              <a:t>1</a:t>
            </a:r>
            <a:endParaRPr lang="en-US" sz="1800" b="0" kern="0" dirty="0">
              <a:ea typeface="Times New Roman" panose="02020603050405020304" pitchFamily="18" charset="0"/>
            </a:endParaRPr>
          </a:p>
          <a:p>
            <a:pPr indent="-223838">
              <a:spcBef>
                <a:spcPts val="700"/>
              </a:spcBef>
            </a:pPr>
            <a:r>
              <a:rPr lang="en-US" sz="1800" kern="0" dirty="0">
                <a:solidFill>
                  <a:schemeClr val="accent3"/>
                </a:solidFill>
              </a:rPr>
              <a:t>Data from 2004 to 2019 indicate non-Hispanic Black women were more likely to be diagnosed with regional and metastatic disease than localized disease vs White women</a:t>
            </a:r>
            <a:r>
              <a:rPr lang="en-US" sz="1800" kern="0" baseline="30000" dirty="0">
                <a:solidFill>
                  <a:schemeClr val="accent3"/>
                </a:solidFill>
              </a:rPr>
              <a:t>7</a:t>
            </a:r>
          </a:p>
          <a:p>
            <a:endParaRPr lang="en-US" b="0" kern="0" dirty="0"/>
          </a:p>
        </p:txBody>
      </p:sp>
    </p:spTree>
    <p:extLst>
      <p:ext uri="{BB962C8B-B14F-4D97-AF65-F5344CB8AC3E}">
        <p14:creationId xmlns:p14="http://schemas.microsoft.com/office/powerpoint/2010/main" val="3891102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80919-744B-4CFA-98B4-E72E84CE5462}"/>
              </a:ext>
            </a:extLst>
          </p:cNvPr>
          <p:cNvSpPr>
            <a:spLocks noGrp="1"/>
          </p:cNvSpPr>
          <p:nvPr>
            <p:ph type="title"/>
          </p:nvPr>
        </p:nvSpPr>
        <p:spPr/>
        <p:txBody>
          <a:bodyPr/>
          <a:lstStyle/>
          <a:p>
            <a:r>
              <a:rPr lang="en-US" dirty="0"/>
              <a:t>Evaluation of Black Patients With </a:t>
            </a:r>
            <a:br>
              <a:rPr lang="en-US" dirty="0"/>
            </a:br>
            <a:r>
              <a:rPr lang="en-US" dirty="0"/>
              <a:t>Postmenopausal Bleeding</a:t>
            </a:r>
          </a:p>
        </p:txBody>
      </p:sp>
      <p:sp>
        <p:nvSpPr>
          <p:cNvPr id="3" name="Content Placeholder 2">
            <a:extLst>
              <a:ext uri="{FF2B5EF4-FFF2-40B4-BE49-F238E27FC236}">
                <a16:creationId xmlns:a16="http://schemas.microsoft.com/office/drawing/2014/main" id="{F23E17CD-ABC5-4C38-BB38-535F7D27D1BD}"/>
              </a:ext>
            </a:extLst>
          </p:cNvPr>
          <p:cNvSpPr>
            <a:spLocks noGrp="1"/>
          </p:cNvSpPr>
          <p:nvPr>
            <p:ph idx="1"/>
          </p:nvPr>
        </p:nvSpPr>
        <p:spPr/>
        <p:txBody>
          <a:bodyPr/>
          <a:lstStyle/>
          <a:p>
            <a:r>
              <a:rPr lang="en-US" sz="2000" dirty="0"/>
              <a:t>Successful screening for EC requires both patient report of symptoms and appropriate workup </a:t>
            </a:r>
          </a:p>
          <a:p>
            <a:r>
              <a:rPr lang="en-US" sz="2000" dirty="0"/>
              <a:t>Black patients are less likely to report PMB </a:t>
            </a:r>
            <a:r>
              <a:rPr lang="en-US" sz="2000" u="sng" dirty="0"/>
              <a:t>and</a:t>
            </a:r>
            <a:r>
              <a:rPr lang="en-US" sz="2000" dirty="0"/>
              <a:t> receive guideline-concordant care</a:t>
            </a:r>
          </a:p>
          <a:p>
            <a:endParaRPr lang="en-US" sz="300" dirty="0"/>
          </a:p>
          <a:p>
            <a:endParaRPr lang="en-US" sz="1400" dirty="0"/>
          </a:p>
          <a:p>
            <a:endParaRPr lang="en-US" sz="2000" dirty="0"/>
          </a:p>
          <a:p>
            <a:endParaRPr lang="en-US" sz="2000" dirty="0"/>
          </a:p>
          <a:p>
            <a:endParaRPr lang="en-US" sz="2000" dirty="0"/>
          </a:p>
          <a:p>
            <a:endParaRPr lang="en-US" sz="2000" dirty="0"/>
          </a:p>
          <a:p>
            <a:pPr marL="0" indent="0">
              <a:buNone/>
            </a:pPr>
            <a:endParaRPr lang="en-US" sz="600" dirty="0"/>
          </a:p>
          <a:p>
            <a:r>
              <a:rPr lang="en-US" sz="2000" dirty="0"/>
              <a:t>Nonguideline-concordant pathways are associated with a higher rate of advanced-stage EC at diagnosis (aOR: 1.90-2.88)</a:t>
            </a:r>
          </a:p>
          <a:p>
            <a:endParaRPr lang="en-US" sz="2000" dirty="0"/>
          </a:p>
        </p:txBody>
      </p:sp>
      <p:sp>
        <p:nvSpPr>
          <p:cNvPr id="4" name="TextBox 3">
            <a:extLst>
              <a:ext uri="{FF2B5EF4-FFF2-40B4-BE49-F238E27FC236}">
                <a16:creationId xmlns:a16="http://schemas.microsoft.com/office/drawing/2014/main" id="{91B4C1FB-C967-4B9A-AA86-234ADEC230BE}"/>
              </a:ext>
            </a:extLst>
          </p:cNvPr>
          <p:cNvSpPr txBox="1"/>
          <p:nvPr/>
        </p:nvSpPr>
        <p:spPr bwMode="auto">
          <a:xfrm>
            <a:off x="409967" y="6377292"/>
            <a:ext cx="895836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rgbClr val="455560"/>
                </a:solidFill>
                <a:latin typeface="Calibri" panose="020F0502020204030204" pitchFamily="34" charset="0"/>
                <a:cs typeface="Calibri" panose="020F0502020204030204" pitchFamily="34" charset="0"/>
              </a:rPr>
              <a:t>Doll. Am J Obstet Gynecol 2018;219:593.e1.</a:t>
            </a:r>
            <a:endParaRPr lang="en-US" sz="1200" b="0" kern="1200" dirty="0">
              <a:solidFill>
                <a:srgbClr val="455560"/>
              </a:solidFill>
              <a:latin typeface="Calibri" panose="020F0502020204030204" pitchFamily="34" charset="0"/>
              <a:cs typeface="Calibri" panose="020F0502020204030204" pitchFamily="34" charset="0"/>
            </a:endParaRPr>
          </a:p>
        </p:txBody>
      </p:sp>
      <p:graphicFrame>
        <p:nvGraphicFramePr>
          <p:cNvPr id="8" name="Content Placeholder 5">
            <a:extLst>
              <a:ext uri="{FF2B5EF4-FFF2-40B4-BE49-F238E27FC236}">
                <a16:creationId xmlns:a16="http://schemas.microsoft.com/office/drawing/2014/main" id="{007F6368-248E-2A4C-AC7E-9EFB4AB73792}"/>
              </a:ext>
            </a:extLst>
          </p:cNvPr>
          <p:cNvGraphicFramePr>
            <a:graphicFrameLocks/>
          </p:cNvGraphicFramePr>
          <p:nvPr>
            <p:extLst>
              <p:ext uri="{D42A27DB-BD31-4B8C-83A1-F6EECF244321}">
                <p14:modId xmlns:p14="http://schemas.microsoft.com/office/powerpoint/2010/main" val="3238200888"/>
              </p:ext>
            </p:extLst>
          </p:nvPr>
        </p:nvGraphicFramePr>
        <p:xfrm>
          <a:off x="719138" y="2481052"/>
          <a:ext cx="10763065" cy="2560360"/>
        </p:xfrm>
        <a:graphic>
          <a:graphicData uri="http://schemas.openxmlformats.org/drawingml/2006/table">
            <a:tbl>
              <a:tblPr firstRow="1" bandRow="1">
                <a:effectLst/>
                <a:tableStyleId>{5940675A-B579-460E-94D1-54222C63F5DA}</a:tableStyleId>
              </a:tblPr>
              <a:tblGrid>
                <a:gridCol w="6252047">
                  <a:extLst>
                    <a:ext uri="{9D8B030D-6E8A-4147-A177-3AD203B41FA5}">
                      <a16:colId xmlns:a16="http://schemas.microsoft.com/office/drawing/2014/main" val="20000"/>
                    </a:ext>
                  </a:extLst>
                </a:gridCol>
                <a:gridCol w="2255509">
                  <a:extLst>
                    <a:ext uri="{9D8B030D-6E8A-4147-A177-3AD203B41FA5}">
                      <a16:colId xmlns:a16="http://schemas.microsoft.com/office/drawing/2014/main" val="20001"/>
                    </a:ext>
                  </a:extLst>
                </a:gridCol>
                <a:gridCol w="2255509">
                  <a:extLst>
                    <a:ext uri="{9D8B030D-6E8A-4147-A177-3AD203B41FA5}">
                      <a16:colId xmlns:a16="http://schemas.microsoft.com/office/drawing/2014/main" val="2130287644"/>
                    </a:ext>
                  </a:extLst>
                </a:gridCol>
              </a:tblGrid>
              <a:tr h="0">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Frequency of Recognition and Evaluation of PMB, by Race, </a:t>
                      </a:r>
                      <a:b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br>
                      <a: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Prior to Diagnosis of EC, %</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White Patients</a:t>
                      </a:r>
                      <a:b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br>
                      <a: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(N = 4354)</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Black Patients</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(N = 537)</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Guideline-concordant care</a:t>
                      </a:r>
                      <a:endParaRPr kumimoji="0" lang="en-US" altLang="en-US" sz="1600" b="0" i="0" u="none" strike="noStrike" cap="none" normalizeH="0" baseline="3000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Report of PMB + ≥1 diagnostic procedure</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79</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b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b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70*</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11"/>
                  </a:ext>
                </a:extLst>
              </a:tr>
              <a:tr h="0">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Nonguideline-concordant care</a:t>
                      </a:r>
                      <a:endParaRPr kumimoji="0" lang="en-US" altLang="en-US" sz="1600" b="0" i="0" u="none" strike="noStrike" cap="none" normalizeH="0" baseline="3000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10004"/>
                  </a:ext>
                </a:extLst>
              </a:tr>
              <a:tr h="139456">
                <a:tc>
                  <a:txBody>
                    <a:bodyPr/>
                    <a:lstStyle/>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None</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Report of PMB only</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≥1 diagnostic procedure only</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Alternative bleeding characterization</a:t>
                      </a:r>
                      <a:r>
                        <a:rPr kumimoji="0" lang="en-US" altLang="en-US" sz="1600" b="0" i="0" u="none" strike="noStrike" cap="none" normalizeH="0" baseline="30000" dirty="0">
                          <a:ln>
                            <a:noFill/>
                          </a:ln>
                          <a:solidFill>
                            <a:schemeClr val="bg1"/>
                          </a:solidFill>
                          <a:effectLst/>
                          <a:latin typeface="Calibri" panose="020F0502020204030204" pitchFamily="34" charset="0"/>
                          <a:ea typeface="ＭＳ Ｐゴシック" charset="-128"/>
                          <a:cs typeface="Calibri" panose="020F0502020204030204" pitchFamily="34" charset="0"/>
                        </a:rPr>
                        <a:t>†</a:t>
                      </a: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 ± ≥1 diagnostic procedure</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5.3</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5.4</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7.5</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3.1</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8.6</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7.3</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10.4</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3.7</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08332600"/>
                  </a:ext>
                </a:extLst>
              </a:tr>
            </a:tbl>
          </a:graphicData>
        </a:graphic>
      </p:graphicFrame>
      <p:sp>
        <p:nvSpPr>
          <p:cNvPr id="10" name="TextBox 9">
            <a:extLst>
              <a:ext uri="{FF2B5EF4-FFF2-40B4-BE49-F238E27FC236}">
                <a16:creationId xmlns:a16="http://schemas.microsoft.com/office/drawing/2014/main" id="{3815EA8A-9A8F-B043-B7DF-A8DBCF8D936A}"/>
              </a:ext>
            </a:extLst>
          </p:cNvPr>
          <p:cNvSpPr txBox="1"/>
          <p:nvPr/>
        </p:nvSpPr>
        <p:spPr bwMode="auto">
          <a:xfrm>
            <a:off x="705955" y="5062041"/>
            <a:ext cx="22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400" b="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cs typeface="Calibri" panose="020F0502020204030204" pitchFamily="34" charset="0"/>
              </a:rPr>
              <a:t>P &lt;</a:t>
            </a:r>
            <a:r>
              <a:rPr lang="en-US" sz="1400" b="0" dirty="0">
                <a:solidFill>
                  <a:schemeClr val="bg1"/>
                </a:solidFill>
                <a:latin typeface="Calibri" panose="020F0502020204030204" pitchFamily="34" charset="0"/>
                <a:cs typeface="Calibri" panose="020F0502020204030204" pitchFamily="34" charset="0"/>
              </a:rPr>
              <a:t>.001. </a:t>
            </a:r>
            <a:r>
              <a:rPr lang="en-US" altLang="en-US" sz="1400" b="0" baseline="30000" dirty="0">
                <a:solidFill>
                  <a:schemeClr val="bg1"/>
                </a:solidFill>
                <a:latin typeface="Calibri" panose="020F0502020204030204" pitchFamily="34" charset="0"/>
                <a:ea typeface="ＭＳ Ｐゴシック" charset="-128"/>
                <a:cs typeface="Calibri" panose="020F0502020204030204" pitchFamily="34" charset="0"/>
              </a:rPr>
              <a:t>†</a:t>
            </a:r>
            <a:r>
              <a:rPr lang="en-US" altLang="en-US" sz="1400" b="0" dirty="0">
                <a:solidFill>
                  <a:schemeClr val="bg1"/>
                </a:solidFill>
                <a:latin typeface="Calibri" panose="020F0502020204030204" pitchFamily="34" charset="0"/>
                <a:ea typeface="ＭＳ Ｐゴシック" charset="-128"/>
                <a:cs typeface="Calibri" panose="020F0502020204030204" pitchFamily="34" charset="0"/>
              </a:rPr>
              <a:t>e</a:t>
            </a:r>
            <a:r>
              <a:rPr lang="en-US" sz="1400" b="0" dirty="0">
                <a:solidFill>
                  <a:schemeClr val="bg1"/>
                </a:solidFill>
                <a:latin typeface="Calibri" panose="020F0502020204030204" pitchFamily="34" charset="0"/>
                <a:cs typeface="Calibri" panose="020F0502020204030204" pitchFamily="34" charset="0"/>
              </a:rPr>
              <a:t>g, menorrhagia.</a:t>
            </a:r>
          </a:p>
        </p:txBody>
      </p:sp>
    </p:spTree>
    <p:extLst>
      <p:ext uri="{BB962C8B-B14F-4D97-AF65-F5344CB8AC3E}">
        <p14:creationId xmlns:p14="http://schemas.microsoft.com/office/powerpoint/2010/main" val="1817014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1F2F7E3-1E41-42C4-6840-9F087360EF30}"/>
              </a:ext>
            </a:extLst>
          </p:cNvPr>
          <p:cNvSpPr>
            <a:spLocks noGrp="1"/>
          </p:cNvSpPr>
          <p:nvPr>
            <p:ph sz="half" idx="2"/>
          </p:nvPr>
        </p:nvSpPr>
        <p:spPr/>
        <p:txBody>
          <a:bodyPr/>
          <a:lstStyle/>
          <a:p>
            <a:r>
              <a:rPr lang="en-US" sz="2200" dirty="0"/>
              <a:t>Extrinsic factors contributing to disparities in endometrial cancer diagnosis and morbidity include:</a:t>
            </a:r>
          </a:p>
          <a:p>
            <a:pPr lvl="1"/>
            <a:r>
              <a:rPr lang="en-US" sz="2000" dirty="0"/>
              <a:t>Decrease sensitivity in screening methods</a:t>
            </a:r>
          </a:p>
          <a:p>
            <a:pPr lvl="1"/>
            <a:r>
              <a:rPr lang="en-US" sz="2000" dirty="0"/>
              <a:t>Decreased guideline concordant care</a:t>
            </a:r>
          </a:p>
          <a:p>
            <a:pPr lvl="1"/>
            <a:r>
              <a:rPr lang="en-US" sz="2000" dirty="0"/>
              <a:t>Decreased access to care</a:t>
            </a:r>
          </a:p>
          <a:p>
            <a:pPr lvl="1"/>
            <a:r>
              <a:rPr lang="en-US" sz="2000" dirty="0"/>
              <a:t>Higher likelihood of diagnosis at a later stage</a:t>
            </a:r>
          </a:p>
          <a:p>
            <a:endParaRPr lang="en-US" dirty="0"/>
          </a:p>
        </p:txBody>
      </p:sp>
      <p:sp>
        <p:nvSpPr>
          <p:cNvPr id="2" name="Title 1">
            <a:extLst>
              <a:ext uri="{FF2B5EF4-FFF2-40B4-BE49-F238E27FC236}">
                <a16:creationId xmlns:a16="http://schemas.microsoft.com/office/drawing/2014/main" id="{9F980919-744B-4CFA-98B4-E72E84CE5462}"/>
              </a:ext>
            </a:extLst>
          </p:cNvPr>
          <p:cNvSpPr>
            <a:spLocks noGrp="1"/>
          </p:cNvSpPr>
          <p:nvPr>
            <p:ph type="title"/>
          </p:nvPr>
        </p:nvSpPr>
        <p:spPr/>
        <p:txBody>
          <a:bodyPr/>
          <a:lstStyle/>
          <a:p>
            <a:r>
              <a:rPr lang="en-US" dirty="0"/>
              <a:t>Inaccuracy of US Clinical Guidelines for</a:t>
            </a:r>
            <a:br>
              <a:rPr lang="en-US" dirty="0"/>
            </a:br>
            <a:r>
              <a:rPr lang="en-US" dirty="0"/>
              <a:t>Endometrial Cancer Diagnosis Based on Race</a:t>
            </a:r>
          </a:p>
        </p:txBody>
      </p:sp>
      <p:sp>
        <p:nvSpPr>
          <p:cNvPr id="3" name="Content Placeholder 2">
            <a:extLst>
              <a:ext uri="{FF2B5EF4-FFF2-40B4-BE49-F238E27FC236}">
                <a16:creationId xmlns:a16="http://schemas.microsoft.com/office/drawing/2014/main" id="{F23E17CD-ABC5-4C38-BB38-535F7D27D1BD}"/>
              </a:ext>
            </a:extLst>
          </p:cNvPr>
          <p:cNvSpPr>
            <a:spLocks noGrp="1"/>
          </p:cNvSpPr>
          <p:nvPr>
            <p:ph sz="half" idx="1"/>
          </p:nvPr>
        </p:nvSpPr>
        <p:spPr/>
        <p:txBody>
          <a:bodyPr/>
          <a:lstStyle/>
          <a:p>
            <a:r>
              <a:rPr lang="en-US" sz="2200" dirty="0"/>
              <a:t>ACOG guidelines recommend endometrial biopsy for diagnostic confirmation of EC only if endometrial thickness &gt;4 mm via TVUS</a:t>
            </a:r>
          </a:p>
          <a:p>
            <a:r>
              <a:rPr lang="en-US" sz="2200" dirty="0"/>
              <a:t>Study assessing predicted performance ≥4 mm threshold using a simulated cohort of US Black women with PMB found:</a:t>
            </a:r>
          </a:p>
          <a:p>
            <a:pPr lvl="1"/>
            <a:r>
              <a:rPr lang="en-US" sz="2200" b="1" dirty="0">
                <a:solidFill>
                  <a:srgbClr val="E1471D"/>
                </a:solidFill>
              </a:rPr>
              <a:t>&gt;50% missed cases and 8-fold higher frequency of false-negative results</a:t>
            </a:r>
            <a:r>
              <a:rPr lang="en-US" sz="2200" b="1" dirty="0"/>
              <a:t> for Black women vs the general population</a:t>
            </a:r>
          </a:p>
          <a:p>
            <a:endParaRPr lang="en-US" sz="2200" dirty="0"/>
          </a:p>
        </p:txBody>
      </p:sp>
      <p:sp>
        <p:nvSpPr>
          <p:cNvPr id="4" name="TextBox 3">
            <a:extLst>
              <a:ext uri="{FF2B5EF4-FFF2-40B4-BE49-F238E27FC236}">
                <a16:creationId xmlns:a16="http://schemas.microsoft.com/office/drawing/2014/main" id="{B884F2F0-3FED-4404-B768-AA466B538DEC}"/>
              </a:ext>
            </a:extLst>
          </p:cNvPr>
          <p:cNvSpPr txBox="1"/>
          <p:nvPr/>
        </p:nvSpPr>
        <p:spPr bwMode="auto">
          <a:xfrm>
            <a:off x="430287" y="6377292"/>
            <a:ext cx="895836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rgbClr val="455560"/>
                </a:solidFill>
                <a:latin typeface="Calibri" panose="020F0502020204030204" pitchFamily="34" charset="0"/>
                <a:cs typeface="Calibri" panose="020F0502020204030204" pitchFamily="34" charset="0"/>
              </a:rPr>
              <a:t>Romano. Ethn Dis. 2021;30:543. </a:t>
            </a:r>
            <a:r>
              <a:rPr lang="en-US" sz="1200" b="0" kern="1200" dirty="0">
                <a:solidFill>
                  <a:srgbClr val="455560"/>
                </a:solidFill>
                <a:latin typeface="Calibri" panose="020F0502020204030204" pitchFamily="34" charset="0"/>
                <a:cs typeface="Calibri" panose="020F0502020204030204" pitchFamily="34" charset="0"/>
              </a:rPr>
              <a:t>Chapman-Davis. Ann Surg Oncol. 2023;30:48.</a:t>
            </a:r>
          </a:p>
        </p:txBody>
      </p:sp>
    </p:spTree>
    <p:extLst>
      <p:ext uri="{BB962C8B-B14F-4D97-AF65-F5344CB8AC3E}">
        <p14:creationId xmlns:p14="http://schemas.microsoft.com/office/powerpoint/2010/main" val="2037443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1A45D95-45B2-44D3-8693-71066CA271D2}"/>
              </a:ext>
            </a:extLst>
          </p:cNvPr>
          <p:cNvSpPr>
            <a:spLocks noGrp="1"/>
          </p:cNvSpPr>
          <p:nvPr>
            <p:ph sz="half" idx="2"/>
          </p:nvPr>
        </p:nvSpPr>
        <p:spPr/>
        <p:txBody>
          <a:bodyPr/>
          <a:lstStyle/>
          <a:p>
            <a:r>
              <a:rPr lang="en-US" sz="2000" dirty="0"/>
              <a:t>Low-grade tumors with high circulating levels of estrogen have a favorable prognosis and carry mutations</a:t>
            </a:r>
            <a:r>
              <a:rPr lang="en-US" sz="2000" baseline="30000" dirty="0"/>
              <a:t>2</a:t>
            </a:r>
          </a:p>
          <a:p>
            <a:pPr lvl="1"/>
            <a:r>
              <a:rPr lang="en-US" sz="1800" dirty="0"/>
              <a:t>Aberrations in PI3K/AKT pathway including </a:t>
            </a:r>
            <a:r>
              <a:rPr lang="en-US" sz="1800" i="1" dirty="0"/>
              <a:t>PTEN, PI3KCA </a:t>
            </a:r>
            <a:r>
              <a:rPr lang="en-US" sz="1800" dirty="0"/>
              <a:t>are common alterations in low-grade tumors</a:t>
            </a:r>
          </a:p>
          <a:p>
            <a:pPr lvl="1"/>
            <a:r>
              <a:rPr lang="en-US" sz="1800" dirty="0"/>
              <a:t>ER/PgR expression is high</a:t>
            </a:r>
          </a:p>
          <a:p>
            <a:pPr>
              <a:spcBef>
                <a:spcPts val="600"/>
              </a:spcBef>
              <a:spcAft>
                <a:spcPts val="0"/>
              </a:spcAft>
            </a:pPr>
            <a:r>
              <a:rPr lang="en-US" sz="2000" dirty="0">
                <a:solidFill>
                  <a:schemeClr val="accent3"/>
                </a:solidFill>
              </a:rPr>
              <a:t>High-risk, estrogen-independent, aggressive EC </a:t>
            </a:r>
            <a:r>
              <a:rPr lang="en-US" sz="2000" i="1" dirty="0">
                <a:solidFill>
                  <a:schemeClr val="accent3"/>
                </a:solidFill>
              </a:rPr>
              <a:t>occurs more frequently in Black women</a:t>
            </a:r>
            <a:r>
              <a:rPr lang="en-US" sz="2000" i="1" baseline="30000" dirty="0">
                <a:solidFill>
                  <a:schemeClr val="accent3"/>
                </a:solidFill>
              </a:rPr>
              <a:t>3-5</a:t>
            </a:r>
          </a:p>
          <a:p>
            <a:pPr lvl="1">
              <a:spcBef>
                <a:spcPts val="600"/>
              </a:spcBef>
              <a:spcAft>
                <a:spcPts val="0"/>
              </a:spcAft>
            </a:pPr>
            <a:r>
              <a:rPr lang="en-US" sz="1800" dirty="0">
                <a:effectLst/>
                <a:ea typeface="Times New Roman" panose="02020603050405020304" pitchFamily="18" charset="0"/>
              </a:rPr>
              <a:t>Papillary serous/ carcinosarcoma</a:t>
            </a:r>
          </a:p>
          <a:p>
            <a:pPr lvl="1">
              <a:spcBef>
                <a:spcPts val="600"/>
              </a:spcBef>
              <a:spcAft>
                <a:spcPts val="0"/>
              </a:spcAft>
            </a:pPr>
            <a:r>
              <a:rPr lang="en-US" sz="1800" i="1" dirty="0">
                <a:effectLst/>
                <a:ea typeface="Times New Roman" panose="02020603050405020304" pitchFamily="18" charset="0"/>
              </a:rPr>
              <a:t>P53</a:t>
            </a:r>
            <a:r>
              <a:rPr lang="en-US" sz="1800" dirty="0">
                <a:effectLst/>
                <a:ea typeface="Times New Roman" panose="02020603050405020304" pitchFamily="18" charset="0"/>
              </a:rPr>
              <a:t>, </a:t>
            </a:r>
            <a:r>
              <a:rPr lang="en-US" sz="1800" i="1" dirty="0">
                <a:effectLst/>
                <a:ea typeface="Times New Roman" panose="02020603050405020304" pitchFamily="18" charset="0"/>
              </a:rPr>
              <a:t>PPP2R1A</a:t>
            </a:r>
            <a:r>
              <a:rPr lang="en-US" sz="1800" dirty="0">
                <a:effectLst/>
                <a:ea typeface="Times New Roman" panose="02020603050405020304" pitchFamily="18" charset="0"/>
              </a:rPr>
              <a:t>, </a:t>
            </a:r>
            <a:r>
              <a:rPr lang="en-US" sz="1800" i="1" dirty="0">
                <a:effectLst/>
                <a:ea typeface="Times New Roman" panose="02020603050405020304" pitchFamily="18" charset="0"/>
              </a:rPr>
              <a:t>FBXW7,</a:t>
            </a:r>
            <a:r>
              <a:rPr lang="en-US" sz="1800" dirty="0">
                <a:effectLst/>
                <a:ea typeface="Times New Roman" panose="02020603050405020304" pitchFamily="18" charset="0"/>
              </a:rPr>
              <a:t> and </a:t>
            </a:r>
            <a:r>
              <a:rPr lang="en-US" sz="1800" i="1" dirty="0">
                <a:effectLst/>
                <a:ea typeface="Times New Roman" panose="02020603050405020304" pitchFamily="18" charset="0"/>
              </a:rPr>
              <a:t>PIK3R1</a:t>
            </a:r>
            <a:r>
              <a:rPr lang="en-US" sz="1800" dirty="0">
                <a:effectLst/>
                <a:ea typeface="Times New Roman" panose="02020603050405020304" pitchFamily="18" charset="0"/>
              </a:rPr>
              <a:t> mutations are more common</a:t>
            </a:r>
          </a:p>
          <a:p>
            <a:pPr lvl="1">
              <a:spcBef>
                <a:spcPts val="600"/>
              </a:spcBef>
              <a:spcAft>
                <a:spcPts val="0"/>
              </a:spcAft>
            </a:pPr>
            <a:r>
              <a:rPr lang="en-US" sz="1800" dirty="0"/>
              <a:t>HER2 protein expression and/or gene amplification is high </a:t>
            </a:r>
          </a:p>
          <a:p>
            <a:endParaRPr lang="en-US" dirty="0"/>
          </a:p>
        </p:txBody>
      </p:sp>
      <p:sp>
        <p:nvSpPr>
          <p:cNvPr id="2" name="Title 1">
            <a:extLst>
              <a:ext uri="{FF2B5EF4-FFF2-40B4-BE49-F238E27FC236}">
                <a16:creationId xmlns:a16="http://schemas.microsoft.com/office/drawing/2014/main" id="{10015C36-337A-4B13-9779-FAE89AF226FB}"/>
              </a:ext>
            </a:extLst>
          </p:cNvPr>
          <p:cNvSpPr>
            <a:spLocks noGrp="1"/>
          </p:cNvSpPr>
          <p:nvPr>
            <p:ph type="title"/>
          </p:nvPr>
        </p:nvSpPr>
        <p:spPr/>
        <p:txBody>
          <a:bodyPr/>
          <a:lstStyle/>
          <a:p>
            <a:r>
              <a:rPr lang="en-US" dirty="0"/>
              <a:t>Risk Factors and Genetic Determinants of Poor Outcomes in Women With Endometrial Cancer</a:t>
            </a:r>
            <a:endParaRPr lang="en-US" dirty="0">
              <a:highlight>
                <a:srgbClr val="FFFF00"/>
              </a:highlight>
            </a:endParaRPr>
          </a:p>
        </p:txBody>
      </p:sp>
      <p:sp>
        <p:nvSpPr>
          <p:cNvPr id="4" name="Content Placeholder 3">
            <a:extLst>
              <a:ext uri="{FF2B5EF4-FFF2-40B4-BE49-F238E27FC236}">
                <a16:creationId xmlns:a16="http://schemas.microsoft.com/office/drawing/2014/main" id="{D0532FD4-6C3C-409F-8382-68FA97FDD792}"/>
              </a:ext>
            </a:extLst>
          </p:cNvPr>
          <p:cNvSpPr>
            <a:spLocks noGrp="1"/>
          </p:cNvSpPr>
          <p:nvPr>
            <p:ph sz="half" idx="1"/>
          </p:nvPr>
        </p:nvSpPr>
        <p:spPr/>
        <p:txBody>
          <a:bodyPr/>
          <a:lstStyle/>
          <a:p>
            <a:r>
              <a:rPr lang="en-US" sz="2000" dirty="0"/>
              <a:t>Risk factors for developing endometrial cancer</a:t>
            </a:r>
            <a:r>
              <a:rPr lang="en-US" sz="2000" baseline="30000" dirty="0"/>
              <a:t>1</a:t>
            </a:r>
          </a:p>
          <a:p>
            <a:pPr lvl="1"/>
            <a:r>
              <a:rPr lang="en-US" sz="1800" dirty="0"/>
              <a:t>70% due to excess body weight and insufficient physical activity</a:t>
            </a:r>
          </a:p>
          <a:p>
            <a:pPr lvl="1"/>
            <a:r>
              <a:rPr lang="en-US" sz="1800" dirty="0"/>
              <a:t>30% other factors</a:t>
            </a:r>
          </a:p>
          <a:p>
            <a:pPr lvl="2"/>
            <a:r>
              <a:rPr lang="en-US" sz="1600" dirty="0"/>
              <a:t>Lynch syndrome (40%-60%)</a:t>
            </a:r>
          </a:p>
          <a:p>
            <a:pPr lvl="2"/>
            <a:r>
              <a:rPr lang="en-US" sz="1600" dirty="0"/>
              <a:t>Type 2 diabetes </a:t>
            </a:r>
          </a:p>
          <a:p>
            <a:pPr lvl="2"/>
            <a:r>
              <a:rPr lang="en-US" sz="1600" dirty="0"/>
              <a:t>Previous history of polycystic ovary syndrome</a:t>
            </a:r>
          </a:p>
          <a:p>
            <a:pPr lvl="2"/>
            <a:r>
              <a:rPr lang="en-US" sz="1600" dirty="0"/>
              <a:t>Use of postmenopausal estrogen</a:t>
            </a:r>
          </a:p>
          <a:p>
            <a:pPr lvl="2"/>
            <a:r>
              <a:rPr lang="en-US" sz="1600" dirty="0"/>
              <a:t>Late-onset menopause</a:t>
            </a:r>
          </a:p>
          <a:p>
            <a:pPr lvl="2"/>
            <a:r>
              <a:rPr lang="en-US" sz="1600" dirty="0"/>
              <a:t>Tamoxifen use for breast cancer</a:t>
            </a:r>
            <a:endParaRPr lang="en-US" sz="2000" dirty="0"/>
          </a:p>
        </p:txBody>
      </p:sp>
      <p:sp>
        <p:nvSpPr>
          <p:cNvPr id="9" name="TextBox 8">
            <a:extLst>
              <a:ext uri="{FF2B5EF4-FFF2-40B4-BE49-F238E27FC236}">
                <a16:creationId xmlns:a16="http://schemas.microsoft.com/office/drawing/2014/main" id="{4237A0A4-DDBA-4463-A5BE-A472AF8D5AE0}"/>
              </a:ext>
            </a:extLst>
          </p:cNvPr>
          <p:cNvSpPr txBox="1"/>
          <p:nvPr/>
        </p:nvSpPr>
        <p:spPr bwMode="auto">
          <a:xfrm>
            <a:off x="437039" y="6189654"/>
            <a:ext cx="865553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kern="1200" dirty="0">
                <a:solidFill>
                  <a:srgbClr val="455560"/>
                </a:solidFill>
                <a:latin typeface="Calibri" panose="020F0502020204030204" pitchFamily="34" charset="0"/>
                <a:cs typeface="Calibri" panose="020F0502020204030204" pitchFamily="34" charset="0"/>
              </a:rPr>
              <a:t>1. Cancer facts and figures 2021. </a:t>
            </a:r>
            <a:r>
              <a:rPr lang="en-US" sz="1200" b="0" dirty="0">
                <a:solidFill>
                  <a:srgbClr val="455560"/>
                </a:solidFill>
                <a:latin typeface="Calibri" panose="020F0502020204030204" pitchFamily="34" charset="0"/>
                <a:cs typeface="Calibri" panose="020F0502020204030204" pitchFamily="34" charset="0"/>
              </a:rPr>
              <a:t>www.cancer.org</a:t>
            </a:r>
            <a:r>
              <a:rPr lang="en-US" sz="1200" b="0" kern="1200" dirty="0">
                <a:solidFill>
                  <a:srgbClr val="455560"/>
                </a:solidFill>
                <a:latin typeface="Calibri" panose="020F0502020204030204" pitchFamily="34" charset="0"/>
                <a:cs typeface="Calibri" panose="020F0502020204030204" pitchFamily="34" charset="0"/>
              </a:rPr>
              <a:t>. 2. Maxwell. Clin Cancer Res. 2000;6:2999. 3. Francies. Am J Cancer Res. </a:t>
            </a:r>
            <a:br>
              <a:rPr lang="en-US" sz="1200" b="0" kern="1200" dirty="0">
                <a:solidFill>
                  <a:srgbClr val="455560"/>
                </a:solidFill>
                <a:latin typeface="Calibri" panose="020F0502020204030204" pitchFamily="34" charset="0"/>
                <a:cs typeface="Calibri" panose="020F0502020204030204" pitchFamily="34" charset="0"/>
              </a:rPr>
            </a:br>
            <a:r>
              <a:rPr lang="en-US" sz="1200" b="0" kern="1200" dirty="0">
                <a:solidFill>
                  <a:srgbClr val="455560"/>
                </a:solidFill>
                <a:latin typeface="Calibri" panose="020F0502020204030204" pitchFamily="34" charset="0"/>
                <a:cs typeface="Calibri" panose="020F0502020204030204" pitchFamily="34" charset="0"/>
              </a:rPr>
              <a:t>2020;10:3061. 4. Kohler. Am J Obstet Gynecol. 1996;175:1246. 5. Clifford. Am J Obstet Gynecol. 1997;176:S229.</a:t>
            </a:r>
          </a:p>
        </p:txBody>
      </p:sp>
    </p:spTree>
    <p:extLst>
      <p:ext uri="{BB962C8B-B14F-4D97-AF65-F5344CB8AC3E}">
        <p14:creationId xmlns:p14="http://schemas.microsoft.com/office/powerpoint/2010/main" val="705857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9F0406E-26C2-42F2-95B1-F2E2A68BB899}"/>
              </a:ext>
            </a:extLst>
          </p:cNvPr>
          <p:cNvGrpSpPr/>
          <p:nvPr/>
        </p:nvGrpSpPr>
        <p:grpSpPr>
          <a:xfrm>
            <a:off x="6512927" y="1835396"/>
            <a:ext cx="286915" cy="3315435"/>
            <a:chOff x="6400800" y="1647438"/>
            <a:chExt cx="313150" cy="3514653"/>
          </a:xfrm>
        </p:grpSpPr>
        <p:sp>
          <p:nvSpPr>
            <p:cNvPr id="6" name="TextBox 5">
              <a:extLst>
                <a:ext uri="{FF2B5EF4-FFF2-40B4-BE49-F238E27FC236}">
                  <a16:creationId xmlns:a16="http://schemas.microsoft.com/office/drawing/2014/main" id="{9862F1FA-D7E8-40C9-B327-AFBF45706C8C}"/>
                </a:ext>
              </a:extLst>
            </p:cNvPr>
            <p:cNvSpPr txBox="1"/>
            <p:nvPr/>
          </p:nvSpPr>
          <p:spPr>
            <a:xfrm>
              <a:off x="6400800" y="1647438"/>
              <a:ext cx="313150" cy="302706"/>
            </a:xfrm>
            <a:prstGeom prst="rect">
              <a:avLst/>
            </a:prstGeom>
            <a:noFill/>
          </p:spPr>
          <p:txBody>
            <a:bodyPr wrap="none" rtlCol="0">
              <a:spAutoFit/>
            </a:bodyPr>
            <a:lstStyle/>
            <a:p>
              <a:pPr algn="r"/>
              <a:r>
                <a:rPr lang="en-US" sz="1600" b="0" dirty="0">
                  <a:solidFill>
                    <a:schemeClr val="bg1"/>
                  </a:solidFill>
                  <a:latin typeface="Calibri" panose="020F0502020204030204" pitchFamily="34" charset="0"/>
                  <a:cs typeface="Calibri" panose="020F0502020204030204" pitchFamily="34" charset="0"/>
                </a:rPr>
                <a:t>10</a:t>
              </a:r>
            </a:p>
          </p:txBody>
        </p:sp>
        <p:sp>
          <p:nvSpPr>
            <p:cNvPr id="7" name="TextBox 6">
              <a:extLst>
                <a:ext uri="{FF2B5EF4-FFF2-40B4-BE49-F238E27FC236}">
                  <a16:creationId xmlns:a16="http://schemas.microsoft.com/office/drawing/2014/main" id="{DFDF5141-4119-488B-BDFD-01898610874E}"/>
                </a:ext>
              </a:extLst>
            </p:cNvPr>
            <p:cNvSpPr txBox="1"/>
            <p:nvPr/>
          </p:nvSpPr>
          <p:spPr>
            <a:xfrm>
              <a:off x="6468486" y="2286675"/>
              <a:ext cx="230138" cy="302706"/>
            </a:xfrm>
            <a:prstGeom prst="rect">
              <a:avLst/>
            </a:prstGeom>
            <a:noFill/>
          </p:spPr>
          <p:txBody>
            <a:bodyPr wrap="none" rtlCol="0">
              <a:spAutoFit/>
            </a:bodyPr>
            <a:lstStyle/>
            <a:p>
              <a:pPr algn="r"/>
              <a:r>
                <a:rPr lang="en-US" sz="1600" b="0" dirty="0">
                  <a:solidFill>
                    <a:schemeClr val="bg1"/>
                  </a:solidFill>
                  <a:latin typeface="Calibri" panose="020F0502020204030204" pitchFamily="34" charset="0"/>
                  <a:cs typeface="Calibri" panose="020F0502020204030204" pitchFamily="34" charset="0"/>
                </a:rPr>
                <a:t>8</a:t>
              </a:r>
            </a:p>
          </p:txBody>
        </p:sp>
        <p:sp>
          <p:nvSpPr>
            <p:cNvPr id="8" name="TextBox 7">
              <a:extLst>
                <a:ext uri="{FF2B5EF4-FFF2-40B4-BE49-F238E27FC236}">
                  <a16:creationId xmlns:a16="http://schemas.microsoft.com/office/drawing/2014/main" id="{79424225-AC52-4633-A5C5-5B0317A5803F}"/>
                </a:ext>
              </a:extLst>
            </p:cNvPr>
            <p:cNvSpPr txBox="1"/>
            <p:nvPr/>
          </p:nvSpPr>
          <p:spPr>
            <a:xfrm>
              <a:off x="6468486" y="2908637"/>
              <a:ext cx="230138" cy="302706"/>
            </a:xfrm>
            <a:prstGeom prst="rect">
              <a:avLst/>
            </a:prstGeom>
            <a:noFill/>
          </p:spPr>
          <p:txBody>
            <a:bodyPr wrap="none" rtlCol="0">
              <a:spAutoFit/>
            </a:bodyPr>
            <a:lstStyle/>
            <a:p>
              <a:pPr algn="r"/>
              <a:r>
                <a:rPr lang="en-US" sz="1600" b="0" dirty="0">
                  <a:solidFill>
                    <a:schemeClr val="bg1"/>
                  </a:solidFill>
                  <a:latin typeface="Calibri" panose="020F0502020204030204" pitchFamily="34" charset="0"/>
                  <a:cs typeface="Calibri" panose="020F0502020204030204" pitchFamily="34" charset="0"/>
                </a:rPr>
                <a:t>6</a:t>
              </a:r>
            </a:p>
          </p:txBody>
        </p:sp>
        <p:sp>
          <p:nvSpPr>
            <p:cNvPr id="9" name="TextBox 8">
              <a:extLst>
                <a:ext uri="{FF2B5EF4-FFF2-40B4-BE49-F238E27FC236}">
                  <a16:creationId xmlns:a16="http://schemas.microsoft.com/office/drawing/2014/main" id="{C361006D-79CF-4C47-81FA-3C1FFA1814A7}"/>
                </a:ext>
              </a:extLst>
            </p:cNvPr>
            <p:cNvSpPr txBox="1"/>
            <p:nvPr/>
          </p:nvSpPr>
          <p:spPr>
            <a:xfrm>
              <a:off x="6468486" y="3598458"/>
              <a:ext cx="230138" cy="302706"/>
            </a:xfrm>
            <a:prstGeom prst="rect">
              <a:avLst/>
            </a:prstGeom>
            <a:noFill/>
          </p:spPr>
          <p:txBody>
            <a:bodyPr wrap="none" rtlCol="0">
              <a:spAutoFit/>
            </a:bodyPr>
            <a:lstStyle/>
            <a:p>
              <a:pPr algn="r"/>
              <a:r>
                <a:rPr lang="en-US" sz="1600" b="0" dirty="0">
                  <a:solidFill>
                    <a:schemeClr val="bg1"/>
                  </a:solidFill>
                  <a:latin typeface="Calibri" panose="020F0502020204030204" pitchFamily="34" charset="0"/>
                  <a:cs typeface="Calibri" panose="020F0502020204030204" pitchFamily="34" charset="0"/>
                </a:rPr>
                <a:t>4</a:t>
              </a:r>
            </a:p>
          </p:txBody>
        </p:sp>
        <p:sp>
          <p:nvSpPr>
            <p:cNvPr id="10" name="TextBox 9">
              <a:extLst>
                <a:ext uri="{FF2B5EF4-FFF2-40B4-BE49-F238E27FC236}">
                  <a16:creationId xmlns:a16="http://schemas.microsoft.com/office/drawing/2014/main" id="{16BB3429-0A97-4511-8CE9-7EBEEC899443}"/>
                </a:ext>
              </a:extLst>
            </p:cNvPr>
            <p:cNvSpPr txBox="1"/>
            <p:nvPr/>
          </p:nvSpPr>
          <p:spPr>
            <a:xfrm>
              <a:off x="6468486" y="4238277"/>
              <a:ext cx="230138" cy="302706"/>
            </a:xfrm>
            <a:prstGeom prst="rect">
              <a:avLst/>
            </a:prstGeom>
            <a:noFill/>
          </p:spPr>
          <p:txBody>
            <a:bodyPr wrap="none" rtlCol="0">
              <a:spAutoFit/>
            </a:bodyPr>
            <a:lstStyle/>
            <a:p>
              <a:pPr algn="r"/>
              <a:r>
                <a:rPr lang="en-US" sz="1600" b="0" dirty="0">
                  <a:solidFill>
                    <a:schemeClr val="bg1"/>
                  </a:solidFill>
                  <a:latin typeface="Calibri" panose="020F0502020204030204" pitchFamily="34" charset="0"/>
                  <a:cs typeface="Calibri" panose="020F0502020204030204" pitchFamily="34" charset="0"/>
                </a:rPr>
                <a:t>2</a:t>
              </a:r>
            </a:p>
          </p:txBody>
        </p:sp>
        <p:sp>
          <p:nvSpPr>
            <p:cNvPr id="11" name="TextBox 10">
              <a:extLst>
                <a:ext uri="{FF2B5EF4-FFF2-40B4-BE49-F238E27FC236}">
                  <a16:creationId xmlns:a16="http://schemas.microsoft.com/office/drawing/2014/main" id="{945EF65B-2BCF-4A3D-A31B-BC4007524A98}"/>
                </a:ext>
              </a:extLst>
            </p:cNvPr>
            <p:cNvSpPr txBox="1"/>
            <p:nvPr/>
          </p:nvSpPr>
          <p:spPr>
            <a:xfrm>
              <a:off x="6468486" y="4859385"/>
              <a:ext cx="230138" cy="302706"/>
            </a:xfrm>
            <a:prstGeom prst="rect">
              <a:avLst/>
            </a:prstGeom>
            <a:noFill/>
          </p:spPr>
          <p:txBody>
            <a:bodyPr wrap="none" rtlCol="0">
              <a:spAutoFit/>
            </a:bodyPr>
            <a:lstStyle/>
            <a:p>
              <a:pPr algn="r"/>
              <a:r>
                <a:rPr lang="en-US" sz="1600" b="0" dirty="0">
                  <a:solidFill>
                    <a:schemeClr val="bg1"/>
                  </a:solidFill>
                  <a:latin typeface="Calibri" panose="020F0502020204030204" pitchFamily="34" charset="0"/>
                  <a:cs typeface="Calibri" panose="020F0502020204030204" pitchFamily="34" charset="0"/>
                </a:rPr>
                <a:t>0</a:t>
              </a:r>
            </a:p>
          </p:txBody>
        </p:sp>
      </p:grpSp>
      <p:sp>
        <p:nvSpPr>
          <p:cNvPr id="12" name="Title 1">
            <a:extLst>
              <a:ext uri="{FF2B5EF4-FFF2-40B4-BE49-F238E27FC236}">
                <a16:creationId xmlns:a16="http://schemas.microsoft.com/office/drawing/2014/main" id="{E3CD6B0F-D4C4-4353-B359-887A23221D05}"/>
              </a:ext>
            </a:extLst>
          </p:cNvPr>
          <p:cNvSpPr>
            <a:spLocks noGrp="1"/>
          </p:cNvSpPr>
          <p:nvPr>
            <p:ph type="title"/>
          </p:nvPr>
        </p:nvSpPr>
        <p:spPr/>
        <p:txBody>
          <a:bodyPr/>
          <a:lstStyle/>
          <a:p>
            <a:r>
              <a:rPr lang="en-US" dirty="0"/>
              <a:t>Increasing Incidence and Mortality of </a:t>
            </a:r>
            <a:br>
              <a:rPr lang="en-US" dirty="0"/>
            </a:br>
            <a:r>
              <a:rPr lang="en-US" dirty="0"/>
              <a:t>Endometrial Cancer in the United States</a:t>
            </a:r>
          </a:p>
        </p:txBody>
      </p:sp>
      <p:sp>
        <p:nvSpPr>
          <p:cNvPr id="16" name="TextBox 15">
            <a:extLst>
              <a:ext uri="{FF2B5EF4-FFF2-40B4-BE49-F238E27FC236}">
                <a16:creationId xmlns:a16="http://schemas.microsoft.com/office/drawing/2014/main" id="{8D397D17-8FAD-4E3C-8C3D-83A6DA322572}"/>
              </a:ext>
            </a:extLst>
          </p:cNvPr>
          <p:cNvSpPr txBox="1"/>
          <p:nvPr/>
        </p:nvSpPr>
        <p:spPr bwMode="auto">
          <a:xfrm>
            <a:off x="447773" y="6197625"/>
            <a:ext cx="567362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kern="1200" dirty="0">
                <a:solidFill>
                  <a:srgbClr val="455560"/>
                </a:solidFill>
                <a:latin typeface="Calibri" panose="020F0502020204030204" pitchFamily="34" charset="0"/>
                <a:cs typeface="Calibri" panose="020F0502020204030204" pitchFamily="34" charset="0"/>
              </a:rPr>
              <a:t>1. US CDC. Gynecologic Cancer Incidence, United States—2012-2016. September 2019. 2. Henley. MMWR Morb Mortal Wkly Rep. 2018;67:1333. </a:t>
            </a:r>
          </a:p>
        </p:txBody>
      </p:sp>
      <p:sp>
        <p:nvSpPr>
          <p:cNvPr id="17" name="TextBox 16">
            <a:extLst>
              <a:ext uri="{FF2B5EF4-FFF2-40B4-BE49-F238E27FC236}">
                <a16:creationId xmlns:a16="http://schemas.microsoft.com/office/drawing/2014/main" id="{019A8C11-CA3F-4C63-B63F-9CC42F52630A}"/>
              </a:ext>
            </a:extLst>
          </p:cNvPr>
          <p:cNvSpPr txBox="1"/>
          <p:nvPr/>
        </p:nvSpPr>
        <p:spPr bwMode="auto">
          <a:xfrm>
            <a:off x="1075298" y="5493949"/>
            <a:ext cx="516159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Yr of diagnosis</a:t>
            </a:r>
          </a:p>
        </p:txBody>
      </p:sp>
      <p:grpSp>
        <p:nvGrpSpPr>
          <p:cNvPr id="18" name="Group 17">
            <a:extLst>
              <a:ext uri="{FF2B5EF4-FFF2-40B4-BE49-F238E27FC236}">
                <a16:creationId xmlns:a16="http://schemas.microsoft.com/office/drawing/2014/main" id="{3A9BF3B6-BD27-4918-859E-7450F75470DF}"/>
              </a:ext>
            </a:extLst>
          </p:cNvPr>
          <p:cNvGrpSpPr/>
          <p:nvPr/>
        </p:nvGrpSpPr>
        <p:grpSpPr>
          <a:xfrm>
            <a:off x="1260730" y="5012140"/>
            <a:ext cx="4835086" cy="613876"/>
            <a:chOff x="5222008" y="5600660"/>
            <a:chExt cx="6395219" cy="703648"/>
          </a:xfrm>
        </p:grpSpPr>
        <p:sp>
          <p:nvSpPr>
            <p:cNvPr id="19" name="TextBox 18">
              <a:extLst>
                <a:ext uri="{FF2B5EF4-FFF2-40B4-BE49-F238E27FC236}">
                  <a16:creationId xmlns:a16="http://schemas.microsoft.com/office/drawing/2014/main" id="{D2550B9D-7663-4F2E-8658-D4581A2C1064}"/>
                </a:ext>
              </a:extLst>
            </p:cNvPr>
            <p:cNvSpPr txBox="1"/>
            <p:nvPr/>
          </p:nvSpPr>
          <p:spPr bwMode="auto">
            <a:xfrm rot="16200000">
              <a:off x="5024073"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1999</a:t>
              </a:r>
            </a:p>
          </p:txBody>
        </p:sp>
        <p:sp>
          <p:nvSpPr>
            <p:cNvPr id="20" name="TextBox 19">
              <a:extLst>
                <a:ext uri="{FF2B5EF4-FFF2-40B4-BE49-F238E27FC236}">
                  <a16:creationId xmlns:a16="http://schemas.microsoft.com/office/drawing/2014/main" id="{E8D40EB9-BD91-4EBA-9055-9A7D8843A671}"/>
                </a:ext>
              </a:extLst>
            </p:cNvPr>
            <p:cNvSpPr txBox="1"/>
            <p:nvPr/>
          </p:nvSpPr>
          <p:spPr bwMode="auto">
            <a:xfrm rot="16200000">
              <a:off x="5414262"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2000</a:t>
              </a:r>
            </a:p>
          </p:txBody>
        </p:sp>
        <p:sp>
          <p:nvSpPr>
            <p:cNvPr id="21" name="TextBox 20">
              <a:extLst>
                <a:ext uri="{FF2B5EF4-FFF2-40B4-BE49-F238E27FC236}">
                  <a16:creationId xmlns:a16="http://schemas.microsoft.com/office/drawing/2014/main" id="{18A6D61F-4905-434E-87CC-641CA88982B1}"/>
                </a:ext>
              </a:extLst>
            </p:cNvPr>
            <p:cNvSpPr txBox="1"/>
            <p:nvPr/>
          </p:nvSpPr>
          <p:spPr bwMode="auto">
            <a:xfrm rot="16200000">
              <a:off x="5791392"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2001</a:t>
              </a:r>
            </a:p>
          </p:txBody>
        </p:sp>
        <p:sp>
          <p:nvSpPr>
            <p:cNvPr id="22" name="TextBox 21">
              <a:extLst>
                <a:ext uri="{FF2B5EF4-FFF2-40B4-BE49-F238E27FC236}">
                  <a16:creationId xmlns:a16="http://schemas.microsoft.com/office/drawing/2014/main" id="{515DB28A-DA08-4627-B9DD-F72BBB4CFD52}"/>
                </a:ext>
              </a:extLst>
            </p:cNvPr>
            <p:cNvSpPr txBox="1"/>
            <p:nvPr/>
          </p:nvSpPr>
          <p:spPr bwMode="auto">
            <a:xfrm rot="16200000">
              <a:off x="6175337"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2002</a:t>
              </a:r>
            </a:p>
          </p:txBody>
        </p:sp>
        <p:sp>
          <p:nvSpPr>
            <p:cNvPr id="23" name="TextBox 22">
              <a:extLst>
                <a:ext uri="{FF2B5EF4-FFF2-40B4-BE49-F238E27FC236}">
                  <a16:creationId xmlns:a16="http://schemas.microsoft.com/office/drawing/2014/main" id="{252C575A-B16A-440C-9FF0-3C90C082C3A0}"/>
                </a:ext>
              </a:extLst>
            </p:cNvPr>
            <p:cNvSpPr txBox="1"/>
            <p:nvPr/>
          </p:nvSpPr>
          <p:spPr bwMode="auto">
            <a:xfrm rot="16200000">
              <a:off x="6552467"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2003</a:t>
              </a:r>
            </a:p>
          </p:txBody>
        </p:sp>
        <p:sp>
          <p:nvSpPr>
            <p:cNvPr id="24" name="TextBox 23">
              <a:extLst>
                <a:ext uri="{FF2B5EF4-FFF2-40B4-BE49-F238E27FC236}">
                  <a16:creationId xmlns:a16="http://schemas.microsoft.com/office/drawing/2014/main" id="{FA6562AA-214E-4DEC-81D3-EE6879699BAF}"/>
                </a:ext>
              </a:extLst>
            </p:cNvPr>
            <p:cNvSpPr txBox="1"/>
            <p:nvPr/>
          </p:nvSpPr>
          <p:spPr bwMode="auto">
            <a:xfrm rot="16200000">
              <a:off x="6936026"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2004</a:t>
              </a:r>
            </a:p>
          </p:txBody>
        </p:sp>
        <p:sp>
          <p:nvSpPr>
            <p:cNvPr id="25" name="TextBox 24">
              <a:extLst>
                <a:ext uri="{FF2B5EF4-FFF2-40B4-BE49-F238E27FC236}">
                  <a16:creationId xmlns:a16="http://schemas.microsoft.com/office/drawing/2014/main" id="{E6F557E1-5E91-4713-889E-E364C51FA663}"/>
                </a:ext>
              </a:extLst>
            </p:cNvPr>
            <p:cNvSpPr txBox="1"/>
            <p:nvPr/>
          </p:nvSpPr>
          <p:spPr bwMode="auto">
            <a:xfrm rot="16200000">
              <a:off x="7313156"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2005</a:t>
              </a:r>
            </a:p>
          </p:txBody>
        </p:sp>
        <p:sp>
          <p:nvSpPr>
            <p:cNvPr id="26" name="TextBox 25">
              <a:extLst>
                <a:ext uri="{FF2B5EF4-FFF2-40B4-BE49-F238E27FC236}">
                  <a16:creationId xmlns:a16="http://schemas.microsoft.com/office/drawing/2014/main" id="{BE060502-FC97-4667-9398-9ABD9AA92362}"/>
                </a:ext>
              </a:extLst>
            </p:cNvPr>
            <p:cNvSpPr txBox="1"/>
            <p:nvPr/>
          </p:nvSpPr>
          <p:spPr bwMode="auto">
            <a:xfrm rot="16200000">
              <a:off x="7690288"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2006</a:t>
              </a:r>
            </a:p>
          </p:txBody>
        </p:sp>
        <p:sp>
          <p:nvSpPr>
            <p:cNvPr id="27" name="TextBox 26">
              <a:extLst>
                <a:ext uri="{FF2B5EF4-FFF2-40B4-BE49-F238E27FC236}">
                  <a16:creationId xmlns:a16="http://schemas.microsoft.com/office/drawing/2014/main" id="{EF3CAC74-497F-4389-A816-3B4D68D4728A}"/>
                </a:ext>
              </a:extLst>
            </p:cNvPr>
            <p:cNvSpPr txBox="1"/>
            <p:nvPr/>
          </p:nvSpPr>
          <p:spPr bwMode="auto">
            <a:xfrm rot="16200000">
              <a:off x="8068541"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2007</a:t>
              </a:r>
            </a:p>
          </p:txBody>
        </p:sp>
        <p:sp>
          <p:nvSpPr>
            <p:cNvPr id="28" name="TextBox 27">
              <a:extLst>
                <a:ext uri="{FF2B5EF4-FFF2-40B4-BE49-F238E27FC236}">
                  <a16:creationId xmlns:a16="http://schemas.microsoft.com/office/drawing/2014/main" id="{AE053148-23E8-4E14-9702-8DD586DD0A74}"/>
                </a:ext>
              </a:extLst>
            </p:cNvPr>
            <p:cNvSpPr txBox="1"/>
            <p:nvPr/>
          </p:nvSpPr>
          <p:spPr bwMode="auto">
            <a:xfrm rot="16200000">
              <a:off x="8445672"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2008</a:t>
              </a:r>
            </a:p>
          </p:txBody>
        </p:sp>
        <p:sp>
          <p:nvSpPr>
            <p:cNvPr id="29" name="TextBox 28">
              <a:extLst>
                <a:ext uri="{FF2B5EF4-FFF2-40B4-BE49-F238E27FC236}">
                  <a16:creationId xmlns:a16="http://schemas.microsoft.com/office/drawing/2014/main" id="{A4F1B629-2541-4AE8-A633-7BACAD137497}"/>
                </a:ext>
              </a:extLst>
            </p:cNvPr>
            <p:cNvSpPr txBox="1"/>
            <p:nvPr/>
          </p:nvSpPr>
          <p:spPr bwMode="auto">
            <a:xfrm rot="16200000">
              <a:off x="8828224"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2009</a:t>
              </a:r>
            </a:p>
          </p:txBody>
        </p:sp>
        <p:sp>
          <p:nvSpPr>
            <p:cNvPr id="30" name="TextBox 29">
              <a:extLst>
                <a:ext uri="{FF2B5EF4-FFF2-40B4-BE49-F238E27FC236}">
                  <a16:creationId xmlns:a16="http://schemas.microsoft.com/office/drawing/2014/main" id="{D07F8E17-F5DD-4950-9E72-BC9BDE1F17F6}"/>
                </a:ext>
              </a:extLst>
            </p:cNvPr>
            <p:cNvSpPr txBox="1"/>
            <p:nvPr/>
          </p:nvSpPr>
          <p:spPr bwMode="auto">
            <a:xfrm rot="16200000">
              <a:off x="9225868"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2010</a:t>
              </a:r>
            </a:p>
          </p:txBody>
        </p:sp>
        <p:sp>
          <p:nvSpPr>
            <p:cNvPr id="31" name="TextBox 30">
              <a:extLst>
                <a:ext uri="{FF2B5EF4-FFF2-40B4-BE49-F238E27FC236}">
                  <a16:creationId xmlns:a16="http://schemas.microsoft.com/office/drawing/2014/main" id="{C8F22E1D-7047-482D-A45C-4F390E019569}"/>
                </a:ext>
              </a:extLst>
            </p:cNvPr>
            <p:cNvSpPr txBox="1"/>
            <p:nvPr/>
          </p:nvSpPr>
          <p:spPr bwMode="auto">
            <a:xfrm rot="16200000">
              <a:off x="9602999"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2011</a:t>
              </a:r>
            </a:p>
          </p:txBody>
        </p:sp>
        <p:sp>
          <p:nvSpPr>
            <p:cNvPr id="32" name="TextBox 31">
              <a:extLst>
                <a:ext uri="{FF2B5EF4-FFF2-40B4-BE49-F238E27FC236}">
                  <a16:creationId xmlns:a16="http://schemas.microsoft.com/office/drawing/2014/main" id="{B7F5BCFA-2B5A-432C-AA5F-0560B77875BA}"/>
                </a:ext>
              </a:extLst>
            </p:cNvPr>
            <p:cNvSpPr txBox="1"/>
            <p:nvPr/>
          </p:nvSpPr>
          <p:spPr bwMode="auto">
            <a:xfrm rot="16200000">
              <a:off x="9980130"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2012</a:t>
              </a:r>
            </a:p>
          </p:txBody>
        </p:sp>
        <p:sp>
          <p:nvSpPr>
            <p:cNvPr id="33" name="TextBox 32">
              <a:extLst>
                <a:ext uri="{FF2B5EF4-FFF2-40B4-BE49-F238E27FC236}">
                  <a16:creationId xmlns:a16="http://schemas.microsoft.com/office/drawing/2014/main" id="{C24044C1-B25D-4F6D-944E-C1AE2909DE67}"/>
                </a:ext>
              </a:extLst>
            </p:cNvPr>
            <p:cNvSpPr txBox="1"/>
            <p:nvPr/>
          </p:nvSpPr>
          <p:spPr bwMode="auto">
            <a:xfrm rot="16200000">
              <a:off x="10357261"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2013</a:t>
              </a:r>
            </a:p>
          </p:txBody>
        </p:sp>
        <p:sp>
          <p:nvSpPr>
            <p:cNvPr id="34" name="TextBox 33">
              <a:extLst>
                <a:ext uri="{FF2B5EF4-FFF2-40B4-BE49-F238E27FC236}">
                  <a16:creationId xmlns:a16="http://schemas.microsoft.com/office/drawing/2014/main" id="{6F07F314-5594-41CB-A4B5-6B968E035A3A}"/>
                </a:ext>
              </a:extLst>
            </p:cNvPr>
            <p:cNvSpPr txBox="1"/>
            <p:nvPr/>
          </p:nvSpPr>
          <p:spPr bwMode="auto">
            <a:xfrm rot="16200000">
              <a:off x="10734392"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2014</a:t>
              </a:r>
            </a:p>
          </p:txBody>
        </p:sp>
        <p:sp>
          <p:nvSpPr>
            <p:cNvPr id="35" name="TextBox 34">
              <a:extLst>
                <a:ext uri="{FF2B5EF4-FFF2-40B4-BE49-F238E27FC236}">
                  <a16:creationId xmlns:a16="http://schemas.microsoft.com/office/drawing/2014/main" id="{66185D6D-7CFB-4542-831B-799ABA5CDD2B}"/>
                </a:ext>
              </a:extLst>
            </p:cNvPr>
            <p:cNvSpPr txBox="1"/>
            <p:nvPr/>
          </p:nvSpPr>
          <p:spPr bwMode="auto">
            <a:xfrm rot="16200000">
              <a:off x="11111515"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2015</a:t>
              </a:r>
            </a:p>
          </p:txBody>
        </p:sp>
      </p:grpSp>
      <p:sp>
        <p:nvSpPr>
          <p:cNvPr id="36" name="TextBox 35">
            <a:extLst>
              <a:ext uri="{FF2B5EF4-FFF2-40B4-BE49-F238E27FC236}">
                <a16:creationId xmlns:a16="http://schemas.microsoft.com/office/drawing/2014/main" id="{C8772D54-A09C-4E06-8169-32CFDAB9DEA8}"/>
              </a:ext>
            </a:extLst>
          </p:cNvPr>
          <p:cNvSpPr txBox="1"/>
          <p:nvPr/>
        </p:nvSpPr>
        <p:spPr bwMode="auto">
          <a:xfrm>
            <a:off x="1429553" y="1500443"/>
            <a:ext cx="460251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Rate of Uterine Cancer Over Time by Ethnicity</a:t>
            </a:r>
            <a:r>
              <a:rPr lang="en-US" baseline="30000" dirty="0">
                <a:solidFill>
                  <a:schemeClr val="bg1"/>
                </a:solidFill>
                <a:latin typeface="Calibri" panose="020F0502020204030204" pitchFamily="34" charset="0"/>
              </a:rPr>
              <a:t>1</a:t>
            </a:r>
          </a:p>
        </p:txBody>
      </p:sp>
      <p:cxnSp>
        <p:nvCxnSpPr>
          <p:cNvPr id="37" name="Straight Connector 36">
            <a:extLst>
              <a:ext uri="{FF2B5EF4-FFF2-40B4-BE49-F238E27FC236}">
                <a16:creationId xmlns:a16="http://schemas.microsoft.com/office/drawing/2014/main" id="{C3F70DD9-A304-45C2-B1C1-657BF3E12D39}"/>
              </a:ext>
            </a:extLst>
          </p:cNvPr>
          <p:cNvCxnSpPr>
            <a:cxnSpLocks/>
          </p:cNvCxnSpPr>
          <p:nvPr/>
        </p:nvCxnSpPr>
        <p:spPr bwMode="auto">
          <a:xfrm>
            <a:off x="1417082" y="5025946"/>
            <a:ext cx="461499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634499A-3183-4E5D-B720-95BFE207A844}"/>
              </a:ext>
            </a:extLst>
          </p:cNvPr>
          <p:cNvCxnSpPr>
            <a:cxnSpLocks/>
          </p:cNvCxnSpPr>
          <p:nvPr/>
        </p:nvCxnSpPr>
        <p:spPr bwMode="auto">
          <a:xfrm flipV="1">
            <a:off x="1424334" y="1976400"/>
            <a:ext cx="0" cy="3049546"/>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4196FC99-A2C5-4575-9913-ED4F56CD279A}"/>
              </a:ext>
            </a:extLst>
          </p:cNvPr>
          <p:cNvCxnSpPr>
            <a:cxnSpLocks/>
          </p:cNvCxnSpPr>
          <p:nvPr/>
        </p:nvCxnSpPr>
        <p:spPr bwMode="auto">
          <a:xfrm flipH="1">
            <a:off x="1424334" y="5025946"/>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17B9E796-7F2D-47A6-9D2F-CC79653CAEF8}"/>
              </a:ext>
            </a:extLst>
          </p:cNvPr>
          <p:cNvCxnSpPr>
            <a:cxnSpLocks/>
          </p:cNvCxnSpPr>
          <p:nvPr/>
        </p:nvCxnSpPr>
        <p:spPr bwMode="auto">
          <a:xfrm flipH="1">
            <a:off x="1711411" y="5025946"/>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EB4BFFD8-EB85-430E-91DC-D284761E6259}"/>
              </a:ext>
            </a:extLst>
          </p:cNvPr>
          <p:cNvCxnSpPr>
            <a:cxnSpLocks/>
          </p:cNvCxnSpPr>
          <p:nvPr/>
        </p:nvCxnSpPr>
        <p:spPr bwMode="auto">
          <a:xfrm flipH="1">
            <a:off x="1998489" y="5025946"/>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64E0259-2FFA-45AE-B635-18F9A958C6F1}"/>
              </a:ext>
            </a:extLst>
          </p:cNvPr>
          <p:cNvCxnSpPr>
            <a:cxnSpLocks/>
          </p:cNvCxnSpPr>
          <p:nvPr/>
        </p:nvCxnSpPr>
        <p:spPr bwMode="auto">
          <a:xfrm flipH="1">
            <a:off x="2285566" y="5025946"/>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2D6A689-E5B5-4571-A998-B28A23179D6E}"/>
              </a:ext>
            </a:extLst>
          </p:cNvPr>
          <p:cNvCxnSpPr>
            <a:cxnSpLocks/>
          </p:cNvCxnSpPr>
          <p:nvPr/>
        </p:nvCxnSpPr>
        <p:spPr bwMode="auto">
          <a:xfrm flipH="1">
            <a:off x="2572644" y="5025946"/>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CFD616F-3F1D-40A2-B26A-E80B25AC7BB4}"/>
              </a:ext>
            </a:extLst>
          </p:cNvPr>
          <p:cNvCxnSpPr>
            <a:cxnSpLocks/>
          </p:cNvCxnSpPr>
          <p:nvPr/>
        </p:nvCxnSpPr>
        <p:spPr bwMode="auto">
          <a:xfrm flipH="1">
            <a:off x="2859722" y="5025946"/>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ED33198C-0A36-4C7C-9E0A-038C0FF81DE9}"/>
              </a:ext>
            </a:extLst>
          </p:cNvPr>
          <p:cNvCxnSpPr>
            <a:cxnSpLocks/>
          </p:cNvCxnSpPr>
          <p:nvPr/>
        </p:nvCxnSpPr>
        <p:spPr bwMode="auto">
          <a:xfrm flipH="1">
            <a:off x="3146799" y="5025946"/>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6C2F0EE0-2B8D-4D6D-9114-73002D588263}"/>
              </a:ext>
            </a:extLst>
          </p:cNvPr>
          <p:cNvCxnSpPr>
            <a:cxnSpLocks/>
          </p:cNvCxnSpPr>
          <p:nvPr/>
        </p:nvCxnSpPr>
        <p:spPr bwMode="auto">
          <a:xfrm flipH="1">
            <a:off x="3433878" y="5025946"/>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701A988-9E00-49EE-81DA-07221782D135}"/>
              </a:ext>
            </a:extLst>
          </p:cNvPr>
          <p:cNvCxnSpPr>
            <a:cxnSpLocks/>
          </p:cNvCxnSpPr>
          <p:nvPr/>
        </p:nvCxnSpPr>
        <p:spPr bwMode="auto">
          <a:xfrm flipH="1">
            <a:off x="3720955" y="5025946"/>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C44E80D6-DDEC-4F7A-8B45-33D65E03612E}"/>
              </a:ext>
            </a:extLst>
          </p:cNvPr>
          <p:cNvCxnSpPr>
            <a:cxnSpLocks/>
          </p:cNvCxnSpPr>
          <p:nvPr/>
        </p:nvCxnSpPr>
        <p:spPr bwMode="auto">
          <a:xfrm flipH="1">
            <a:off x="4008033" y="5025946"/>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32742B18-34C7-47DC-9C58-C67D7EC73D85}"/>
              </a:ext>
            </a:extLst>
          </p:cNvPr>
          <p:cNvCxnSpPr>
            <a:cxnSpLocks/>
          </p:cNvCxnSpPr>
          <p:nvPr/>
        </p:nvCxnSpPr>
        <p:spPr bwMode="auto">
          <a:xfrm flipH="1">
            <a:off x="4295111" y="5025946"/>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D4DE20A6-BF6B-4719-B5F7-C4DFF379752F}"/>
              </a:ext>
            </a:extLst>
          </p:cNvPr>
          <p:cNvCxnSpPr>
            <a:cxnSpLocks/>
          </p:cNvCxnSpPr>
          <p:nvPr/>
        </p:nvCxnSpPr>
        <p:spPr bwMode="auto">
          <a:xfrm flipH="1">
            <a:off x="4582188" y="5025946"/>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DB2B416-3553-4ABA-B212-35D6B866F9ED}"/>
              </a:ext>
            </a:extLst>
          </p:cNvPr>
          <p:cNvCxnSpPr>
            <a:cxnSpLocks/>
          </p:cNvCxnSpPr>
          <p:nvPr/>
        </p:nvCxnSpPr>
        <p:spPr bwMode="auto">
          <a:xfrm flipH="1">
            <a:off x="4869266" y="5025946"/>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F04CBE51-A525-4217-A1E8-A741DF246C41}"/>
              </a:ext>
            </a:extLst>
          </p:cNvPr>
          <p:cNvCxnSpPr>
            <a:cxnSpLocks/>
          </p:cNvCxnSpPr>
          <p:nvPr/>
        </p:nvCxnSpPr>
        <p:spPr bwMode="auto">
          <a:xfrm flipH="1">
            <a:off x="5156344" y="5025946"/>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F9C16B8A-EB15-4882-86A2-9A336C91DBCE}"/>
              </a:ext>
            </a:extLst>
          </p:cNvPr>
          <p:cNvCxnSpPr>
            <a:cxnSpLocks/>
          </p:cNvCxnSpPr>
          <p:nvPr/>
        </p:nvCxnSpPr>
        <p:spPr bwMode="auto">
          <a:xfrm flipH="1">
            <a:off x="5443422" y="5025946"/>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ACF24995-639F-4788-B7AC-ED0F1D17D4F7}"/>
              </a:ext>
            </a:extLst>
          </p:cNvPr>
          <p:cNvCxnSpPr>
            <a:cxnSpLocks/>
          </p:cNvCxnSpPr>
          <p:nvPr/>
        </p:nvCxnSpPr>
        <p:spPr bwMode="auto">
          <a:xfrm flipH="1">
            <a:off x="5730499" y="5025946"/>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0E5FE40F-C3E6-46C7-A779-8BD216D536CC}"/>
              </a:ext>
            </a:extLst>
          </p:cNvPr>
          <p:cNvCxnSpPr>
            <a:cxnSpLocks/>
          </p:cNvCxnSpPr>
          <p:nvPr/>
        </p:nvCxnSpPr>
        <p:spPr bwMode="auto">
          <a:xfrm flipH="1">
            <a:off x="6017571" y="5025946"/>
            <a:ext cx="0" cy="52144"/>
          </a:xfrm>
          <a:prstGeom prst="line">
            <a:avLst/>
          </a:prstGeom>
          <a:noFill/>
          <a:ln w="28575" cap="flat" cmpd="sng" algn="ctr">
            <a:solidFill>
              <a:schemeClr val="bg1"/>
            </a:solidFill>
            <a:prstDash val="solid"/>
            <a:round/>
            <a:headEnd type="none" w="med" len="med"/>
            <a:tailEnd type="none" w="med" len="med"/>
          </a:ln>
          <a:effectLst/>
        </p:spPr>
      </p:cxnSp>
      <p:grpSp>
        <p:nvGrpSpPr>
          <p:cNvPr id="56" name="Group 55">
            <a:extLst>
              <a:ext uri="{FF2B5EF4-FFF2-40B4-BE49-F238E27FC236}">
                <a16:creationId xmlns:a16="http://schemas.microsoft.com/office/drawing/2014/main" id="{0DFF4488-7669-477A-9829-237211ECB948}"/>
              </a:ext>
            </a:extLst>
          </p:cNvPr>
          <p:cNvGrpSpPr/>
          <p:nvPr/>
        </p:nvGrpSpPr>
        <p:grpSpPr>
          <a:xfrm>
            <a:off x="951681" y="1826158"/>
            <a:ext cx="472906" cy="3309702"/>
            <a:chOff x="946786" y="1826158"/>
            <a:chExt cx="472906" cy="3309702"/>
          </a:xfrm>
        </p:grpSpPr>
        <p:sp>
          <p:nvSpPr>
            <p:cNvPr id="57" name="TextBox 56">
              <a:extLst>
                <a:ext uri="{FF2B5EF4-FFF2-40B4-BE49-F238E27FC236}">
                  <a16:creationId xmlns:a16="http://schemas.microsoft.com/office/drawing/2014/main" id="{C81BD58F-82EB-44F3-8F34-BA6723625CA4}"/>
                </a:ext>
              </a:extLst>
            </p:cNvPr>
            <p:cNvSpPr txBox="1"/>
            <p:nvPr/>
          </p:nvSpPr>
          <p:spPr bwMode="auto">
            <a:xfrm>
              <a:off x="977343" y="1826158"/>
              <a:ext cx="442349"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58" name="TextBox 57">
              <a:extLst>
                <a:ext uri="{FF2B5EF4-FFF2-40B4-BE49-F238E27FC236}">
                  <a16:creationId xmlns:a16="http://schemas.microsoft.com/office/drawing/2014/main" id="{88AB5C7C-696F-4331-857B-70198AE2905B}"/>
                </a:ext>
              </a:extLst>
            </p:cNvPr>
            <p:cNvSpPr txBox="1"/>
            <p:nvPr/>
          </p:nvSpPr>
          <p:spPr bwMode="auto">
            <a:xfrm>
              <a:off x="977343" y="2323487"/>
              <a:ext cx="442349"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25</a:t>
              </a:r>
            </a:p>
          </p:txBody>
        </p:sp>
        <p:sp>
          <p:nvSpPr>
            <p:cNvPr id="59" name="TextBox 58">
              <a:extLst>
                <a:ext uri="{FF2B5EF4-FFF2-40B4-BE49-F238E27FC236}">
                  <a16:creationId xmlns:a16="http://schemas.microsoft.com/office/drawing/2014/main" id="{01D629DF-A07F-45CE-9B9C-2602775CF986}"/>
                </a:ext>
              </a:extLst>
            </p:cNvPr>
            <p:cNvSpPr txBox="1"/>
            <p:nvPr/>
          </p:nvSpPr>
          <p:spPr bwMode="auto">
            <a:xfrm>
              <a:off x="987636" y="2833702"/>
              <a:ext cx="43205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60" name="TextBox 59">
              <a:extLst>
                <a:ext uri="{FF2B5EF4-FFF2-40B4-BE49-F238E27FC236}">
                  <a16:creationId xmlns:a16="http://schemas.microsoft.com/office/drawing/2014/main" id="{84E91B41-A4ED-4F19-9D7F-E6B622DE49CC}"/>
                </a:ext>
              </a:extLst>
            </p:cNvPr>
            <p:cNvSpPr txBox="1"/>
            <p:nvPr/>
          </p:nvSpPr>
          <p:spPr bwMode="auto">
            <a:xfrm>
              <a:off x="946786" y="3335423"/>
              <a:ext cx="47290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61" name="TextBox 60">
              <a:extLst>
                <a:ext uri="{FF2B5EF4-FFF2-40B4-BE49-F238E27FC236}">
                  <a16:creationId xmlns:a16="http://schemas.microsoft.com/office/drawing/2014/main" id="{34E68823-8C50-4AF6-B70E-827DE7B36C25}"/>
                </a:ext>
              </a:extLst>
            </p:cNvPr>
            <p:cNvSpPr txBox="1"/>
            <p:nvPr/>
          </p:nvSpPr>
          <p:spPr bwMode="auto">
            <a:xfrm>
              <a:off x="977343" y="3829723"/>
              <a:ext cx="442349"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62" name="TextBox 61">
              <a:extLst>
                <a:ext uri="{FF2B5EF4-FFF2-40B4-BE49-F238E27FC236}">
                  <a16:creationId xmlns:a16="http://schemas.microsoft.com/office/drawing/2014/main" id="{02DA1C23-09AE-4CBE-BEB3-1FB91DE873C5}"/>
                </a:ext>
              </a:extLst>
            </p:cNvPr>
            <p:cNvSpPr txBox="1"/>
            <p:nvPr/>
          </p:nvSpPr>
          <p:spPr bwMode="auto">
            <a:xfrm>
              <a:off x="1079268" y="4341224"/>
              <a:ext cx="340424" cy="2758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sp>
          <p:nvSpPr>
            <p:cNvPr id="63" name="TextBox 62">
              <a:extLst>
                <a:ext uri="{FF2B5EF4-FFF2-40B4-BE49-F238E27FC236}">
                  <a16:creationId xmlns:a16="http://schemas.microsoft.com/office/drawing/2014/main" id="{9B3F6985-B1BD-47CA-9CB7-BE3058E40718}"/>
                </a:ext>
              </a:extLst>
            </p:cNvPr>
            <p:cNvSpPr txBox="1"/>
            <p:nvPr/>
          </p:nvSpPr>
          <p:spPr bwMode="auto">
            <a:xfrm>
              <a:off x="1079268" y="4860053"/>
              <a:ext cx="340424" cy="2758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sp>
        <p:nvSpPr>
          <p:cNvPr id="64" name="TextBox 63">
            <a:extLst>
              <a:ext uri="{FF2B5EF4-FFF2-40B4-BE49-F238E27FC236}">
                <a16:creationId xmlns:a16="http://schemas.microsoft.com/office/drawing/2014/main" id="{422A7A1B-EBB6-499B-9560-A7C0E987B9D4}"/>
              </a:ext>
            </a:extLst>
          </p:cNvPr>
          <p:cNvSpPr txBox="1"/>
          <p:nvPr/>
        </p:nvSpPr>
        <p:spPr bwMode="auto">
          <a:xfrm rot="16200000">
            <a:off x="-663767" y="3257685"/>
            <a:ext cx="3093928" cy="546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600" dirty="0">
                <a:solidFill>
                  <a:schemeClr val="bg1"/>
                </a:solidFill>
                <a:latin typeface="Calibri" panose="020F0502020204030204" pitchFamily="34" charset="0"/>
              </a:rPr>
              <a:t>Rate of Uterine Cancer </a:t>
            </a:r>
            <a:br>
              <a:rPr lang="en-US" sz="1600" b="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(per 100,000 Women)</a:t>
            </a:r>
          </a:p>
        </p:txBody>
      </p:sp>
      <p:grpSp>
        <p:nvGrpSpPr>
          <p:cNvPr id="65" name="Group 64">
            <a:extLst>
              <a:ext uri="{FF2B5EF4-FFF2-40B4-BE49-F238E27FC236}">
                <a16:creationId xmlns:a16="http://schemas.microsoft.com/office/drawing/2014/main" id="{BCB9D605-D6D7-4333-8204-8319B7EAA8F9}"/>
              </a:ext>
            </a:extLst>
          </p:cNvPr>
          <p:cNvGrpSpPr/>
          <p:nvPr/>
        </p:nvGrpSpPr>
        <p:grpSpPr>
          <a:xfrm>
            <a:off x="1901883" y="4139339"/>
            <a:ext cx="4077422" cy="830997"/>
            <a:chOff x="6056601" y="4512386"/>
            <a:chExt cx="4336686" cy="1020049"/>
          </a:xfrm>
        </p:grpSpPr>
        <p:sp>
          <p:nvSpPr>
            <p:cNvPr id="66" name="TextBox 65">
              <a:extLst>
                <a:ext uri="{FF2B5EF4-FFF2-40B4-BE49-F238E27FC236}">
                  <a16:creationId xmlns:a16="http://schemas.microsoft.com/office/drawing/2014/main" id="{3896B3F1-7E29-4EDB-852A-FF7AC115F5CC}"/>
                </a:ext>
              </a:extLst>
            </p:cNvPr>
            <p:cNvSpPr txBox="1"/>
            <p:nvPr/>
          </p:nvSpPr>
          <p:spPr bwMode="auto">
            <a:xfrm>
              <a:off x="6056601" y="4512386"/>
              <a:ext cx="2036468" cy="10200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Black (AAPC = 2.4)</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White (AAPC = 0.5)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AI/AN (AAPC = 2.7)</a:t>
              </a:r>
            </a:p>
          </p:txBody>
        </p:sp>
        <p:sp>
          <p:nvSpPr>
            <p:cNvPr id="67" name="TextBox 66">
              <a:extLst>
                <a:ext uri="{FF2B5EF4-FFF2-40B4-BE49-F238E27FC236}">
                  <a16:creationId xmlns:a16="http://schemas.microsoft.com/office/drawing/2014/main" id="{BF49A40C-2232-4E6A-B94C-0128E8E88FAA}"/>
                </a:ext>
              </a:extLst>
            </p:cNvPr>
            <p:cNvSpPr txBox="1"/>
            <p:nvPr/>
          </p:nvSpPr>
          <p:spPr bwMode="auto">
            <a:xfrm>
              <a:off x="8305742" y="4512386"/>
              <a:ext cx="2087545" cy="10200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Overall (AAPC = 0.7)</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Hispanic (AAPC = 1.8)</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API (AAPC = 2.0)</a:t>
              </a:r>
            </a:p>
          </p:txBody>
        </p:sp>
      </p:grpSp>
      <p:grpSp>
        <p:nvGrpSpPr>
          <p:cNvPr id="68" name="Group 67">
            <a:extLst>
              <a:ext uri="{FF2B5EF4-FFF2-40B4-BE49-F238E27FC236}">
                <a16:creationId xmlns:a16="http://schemas.microsoft.com/office/drawing/2014/main" id="{85A7174C-A3D4-41B5-A8DF-742800267BC7}"/>
              </a:ext>
            </a:extLst>
          </p:cNvPr>
          <p:cNvGrpSpPr/>
          <p:nvPr/>
        </p:nvGrpSpPr>
        <p:grpSpPr>
          <a:xfrm>
            <a:off x="1646164" y="4309271"/>
            <a:ext cx="249465" cy="465787"/>
            <a:chOff x="5720656" y="4720976"/>
            <a:chExt cx="327719" cy="571754"/>
          </a:xfrm>
        </p:grpSpPr>
        <p:cxnSp>
          <p:nvCxnSpPr>
            <p:cNvPr id="69" name="Straight Connector 68">
              <a:extLst>
                <a:ext uri="{FF2B5EF4-FFF2-40B4-BE49-F238E27FC236}">
                  <a16:creationId xmlns:a16="http://schemas.microsoft.com/office/drawing/2014/main" id="{4BED1B3B-BF35-4ACE-9FAE-B88862C6CFA1}"/>
                </a:ext>
              </a:extLst>
            </p:cNvPr>
            <p:cNvCxnSpPr>
              <a:cxnSpLocks/>
            </p:cNvCxnSpPr>
            <p:nvPr/>
          </p:nvCxnSpPr>
          <p:spPr bwMode="auto">
            <a:xfrm>
              <a:off x="5720656" y="4720976"/>
              <a:ext cx="327719" cy="0"/>
            </a:xfrm>
            <a:prstGeom prst="line">
              <a:avLst/>
            </a:prstGeom>
            <a:noFill/>
            <a:ln w="28575"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09C39DC0-BDA7-43CA-BAEB-3073B941079C}"/>
                </a:ext>
              </a:extLst>
            </p:cNvPr>
            <p:cNvCxnSpPr>
              <a:cxnSpLocks/>
            </p:cNvCxnSpPr>
            <p:nvPr/>
          </p:nvCxnSpPr>
          <p:spPr bwMode="auto">
            <a:xfrm>
              <a:off x="5720656" y="5025964"/>
              <a:ext cx="327719" cy="0"/>
            </a:xfrm>
            <a:prstGeom prst="line">
              <a:avLst/>
            </a:prstGeom>
            <a:noFill/>
            <a:ln w="28575" cap="flat" cmpd="sng" algn="ctr">
              <a:solidFill>
                <a:schemeClr val="accent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1F6C1052-EE1D-4C5D-9F96-318DEC65C824}"/>
                </a:ext>
              </a:extLst>
            </p:cNvPr>
            <p:cNvCxnSpPr>
              <a:cxnSpLocks/>
            </p:cNvCxnSpPr>
            <p:nvPr/>
          </p:nvCxnSpPr>
          <p:spPr bwMode="auto">
            <a:xfrm>
              <a:off x="5720656" y="5292730"/>
              <a:ext cx="327719"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72" name="Group 71">
            <a:extLst>
              <a:ext uri="{FF2B5EF4-FFF2-40B4-BE49-F238E27FC236}">
                <a16:creationId xmlns:a16="http://schemas.microsoft.com/office/drawing/2014/main" id="{7461947E-255B-418B-9978-4B0473BE92D3}"/>
              </a:ext>
            </a:extLst>
          </p:cNvPr>
          <p:cNvGrpSpPr/>
          <p:nvPr/>
        </p:nvGrpSpPr>
        <p:grpSpPr>
          <a:xfrm>
            <a:off x="3742481" y="4286076"/>
            <a:ext cx="249464" cy="489851"/>
            <a:chOff x="6321789" y="4692513"/>
            <a:chExt cx="327719" cy="601294"/>
          </a:xfrm>
        </p:grpSpPr>
        <p:cxnSp>
          <p:nvCxnSpPr>
            <p:cNvPr id="73" name="Straight Connector 72">
              <a:extLst>
                <a:ext uri="{FF2B5EF4-FFF2-40B4-BE49-F238E27FC236}">
                  <a16:creationId xmlns:a16="http://schemas.microsoft.com/office/drawing/2014/main" id="{6C741BE5-364A-4F25-8485-2A4820566763}"/>
                </a:ext>
              </a:extLst>
            </p:cNvPr>
            <p:cNvCxnSpPr>
              <a:cxnSpLocks/>
            </p:cNvCxnSpPr>
            <p:nvPr/>
          </p:nvCxnSpPr>
          <p:spPr bwMode="auto">
            <a:xfrm>
              <a:off x="6321789" y="4692513"/>
              <a:ext cx="327719" cy="0"/>
            </a:xfrm>
            <a:prstGeom prst="line">
              <a:avLst/>
            </a:prstGeom>
            <a:noFill/>
            <a:ln w="28575" cap="flat" cmpd="sng" algn="ctr">
              <a:solidFill>
                <a:schemeClr val="accent5"/>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7C43D3AD-A138-4305-8EF9-9F7D6012409A}"/>
                </a:ext>
              </a:extLst>
            </p:cNvPr>
            <p:cNvCxnSpPr>
              <a:cxnSpLocks/>
            </p:cNvCxnSpPr>
            <p:nvPr/>
          </p:nvCxnSpPr>
          <p:spPr bwMode="auto">
            <a:xfrm>
              <a:off x="6321789" y="5025972"/>
              <a:ext cx="327718" cy="0"/>
            </a:xfrm>
            <a:prstGeom prst="line">
              <a:avLst/>
            </a:prstGeom>
            <a:noFill/>
            <a:ln w="28575" cap="flat" cmpd="sng" algn="ctr">
              <a:solidFill>
                <a:schemeClr val="accent6"/>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8D5C1C10-35C7-4046-AB36-392721FD6768}"/>
                </a:ext>
              </a:extLst>
            </p:cNvPr>
            <p:cNvCxnSpPr>
              <a:cxnSpLocks/>
            </p:cNvCxnSpPr>
            <p:nvPr/>
          </p:nvCxnSpPr>
          <p:spPr bwMode="auto">
            <a:xfrm>
              <a:off x="6321789" y="5293807"/>
              <a:ext cx="327718" cy="0"/>
            </a:xfrm>
            <a:prstGeom prst="line">
              <a:avLst/>
            </a:prstGeom>
            <a:noFill/>
            <a:ln w="28575" cap="flat" cmpd="sng" algn="ctr">
              <a:solidFill>
                <a:schemeClr val="tx2">
                  <a:lumMod val="50000"/>
                </a:schemeClr>
              </a:solidFill>
              <a:prstDash val="solid"/>
              <a:round/>
              <a:headEnd type="none" w="med" len="med"/>
              <a:tailEnd type="none" w="med" len="med"/>
            </a:ln>
            <a:effectLst/>
          </p:spPr>
        </p:cxnSp>
      </p:grpSp>
      <p:sp>
        <p:nvSpPr>
          <p:cNvPr id="76" name="Freeform 82">
            <a:extLst>
              <a:ext uri="{FF2B5EF4-FFF2-40B4-BE49-F238E27FC236}">
                <a16:creationId xmlns:a16="http://schemas.microsoft.com/office/drawing/2014/main" id="{A141B936-85F0-4117-BBCB-FFA530CB2696}"/>
              </a:ext>
            </a:extLst>
          </p:cNvPr>
          <p:cNvSpPr/>
          <p:nvPr/>
        </p:nvSpPr>
        <p:spPr bwMode="auto">
          <a:xfrm>
            <a:off x="1429167" y="2284198"/>
            <a:ext cx="4593103" cy="878278"/>
          </a:xfrm>
          <a:custGeom>
            <a:avLst/>
            <a:gdLst>
              <a:gd name="connsiteX0" fmla="*/ 0 w 6033911"/>
              <a:gd name="connsiteY0" fmla="*/ 1078089 h 1078089"/>
              <a:gd name="connsiteX1" fmla="*/ 2043289 w 6033911"/>
              <a:gd name="connsiteY1" fmla="*/ 750711 h 1078089"/>
              <a:gd name="connsiteX2" fmla="*/ 2906889 w 6033911"/>
              <a:gd name="connsiteY2" fmla="*/ 609600 h 1078089"/>
              <a:gd name="connsiteX3" fmla="*/ 3307644 w 6033911"/>
              <a:gd name="connsiteY3" fmla="*/ 547511 h 1078089"/>
              <a:gd name="connsiteX4" fmla="*/ 4148667 w 6033911"/>
              <a:gd name="connsiteY4" fmla="*/ 395111 h 1078089"/>
              <a:gd name="connsiteX5" fmla="*/ 4837289 w 6033911"/>
              <a:gd name="connsiteY5" fmla="*/ 254000 h 1078089"/>
              <a:gd name="connsiteX6" fmla="*/ 5441244 w 6033911"/>
              <a:gd name="connsiteY6" fmla="*/ 129822 h 1078089"/>
              <a:gd name="connsiteX7" fmla="*/ 6033911 w 6033911"/>
              <a:gd name="connsiteY7" fmla="*/ 0 h 1078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33911" h="1078089">
                <a:moveTo>
                  <a:pt x="0" y="1078089"/>
                </a:moveTo>
                <a:lnTo>
                  <a:pt x="2043289" y="750711"/>
                </a:lnTo>
                <a:lnTo>
                  <a:pt x="2906889" y="609600"/>
                </a:lnTo>
                <a:lnTo>
                  <a:pt x="3307644" y="547511"/>
                </a:lnTo>
                <a:lnTo>
                  <a:pt x="4148667" y="395111"/>
                </a:lnTo>
                <a:lnTo>
                  <a:pt x="4837289" y="254000"/>
                </a:lnTo>
                <a:lnTo>
                  <a:pt x="5441244" y="129822"/>
                </a:lnTo>
                <a:lnTo>
                  <a:pt x="6033911" y="0"/>
                </a:lnTo>
              </a:path>
            </a:pathLst>
          </a:custGeom>
          <a:noFill/>
          <a:ln w="28575">
            <a:solidFill>
              <a:schemeClr val="accent1"/>
            </a:solidFill>
            <a:miter lim="800000"/>
            <a:headEnd/>
            <a:tailEnd/>
          </a:ln>
        </p:spPr>
        <p:txBody>
          <a:bodyPr rtlCol="0" anchor="ctr"/>
          <a:lstStyle/>
          <a:p>
            <a:pPr algn="ctr"/>
            <a:endParaRPr lang="en-US" dirty="0"/>
          </a:p>
        </p:txBody>
      </p:sp>
      <p:sp>
        <p:nvSpPr>
          <p:cNvPr id="77" name="Freeform 83">
            <a:extLst>
              <a:ext uri="{FF2B5EF4-FFF2-40B4-BE49-F238E27FC236}">
                <a16:creationId xmlns:a16="http://schemas.microsoft.com/office/drawing/2014/main" id="{3DBE893A-DBBE-4AD4-955F-E02A0425A65A}"/>
              </a:ext>
            </a:extLst>
          </p:cNvPr>
          <p:cNvSpPr/>
          <p:nvPr/>
        </p:nvSpPr>
        <p:spPr bwMode="auto">
          <a:xfrm>
            <a:off x="1433463" y="2256609"/>
            <a:ext cx="4550137" cy="298891"/>
          </a:xfrm>
          <a:custGeom>
            <a:avLst/>
            <a:gdLst>
              <a:gd name="connsiteX0" fmla="*/ 0 w 5977467"/>
              <a:gd name="connsiteY0" fmla="*/ 265289 h 366889"/>
              <a:gd name="connsiteX1" fmla="*/ 874889 w 5977467"/>
              <a:gd name="connsiteY1" fmla="*/ 338667 h 366889"/>
              <a:gd name="connsiteX2" fmla="*/ 1224845 w 5977467"/>
              <a:gd name="connsiteY2" fmla="*/ 349956 h 366889"/>
              <a:gd name="connsiteX3" fmla="*/ 1507067 w 5977467"/>
              <a:gd name="connsiteY3" fmla="*/ 366889 h 366889"/>
              <a:gd name="connsiteX4" fmla="*/ 2472267 w 5977467"/>
              <a:gd name="connsiteY4" fmla="*/ 299156 h 366889"/>
              <a:gd name="connsiteX5" fmla="*/ 3104445 w 5977467"/>
              <a:gd name="connsiteY5" fmla="*/ 242711 h 366889"/>
              <a:gd name="connsiteX6" fmla="*/ 3646312 w 5977467"/>
              <a:gd name="connsiteY6" fmla="*/ 197556 h 366889"/>
              <a:gd name="connsiteX7" fmla="*/ 4227689 w 5977467"/>
              <a:gd name="connsiteY7" fmla="*/ 169334 h 366889"/>
              <a:gd name="connsiteX8" fmla="*/ 4746978 w 5977467"/>
              <a:gd name="connsiteY8" fmla="*/ 107245 h 366889"/>
              <a:gd name="connsiteX9" fmla="*/ 5424312 w 5977467"/>
              <a:gd name="connsiteY9" fmla="*/ 56445 h 366889"/>
              <a:gd name="connsiteX10" fmla="*/ 5977467 w 5977467"/>
              <a:gd name="connsiteY10" fmla="*/ 0 h 36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77467" h="366889">
                <a:moveTo>
                  <a:pt x="0" y="265289"/>
                </a:moveTo>
                <a:lnTo>
                  <a:pt x="874889" y="338667"/>
                </a:lnTo>
                <a:lnTo>
                  <a:pt x="1224845" y="349956"/>
                </a:lnTo>
                <a:lnTo>
                  <a:pt x="1507067" y="366889"/>
                </a:lnTo>
                <a:lnTo>
                  <a:pt x="2472267" y="299156"/>
                </a:lnTo>
                <a:lnTo>
                  <a:pt x="3104445" y="242711"/>
                </a:lnTo>
                <a:lnTo>
                  <a:pt x="3646312" y="197556"/>
                </a:lnTo>
                <a:lnTo>
                  <a:pt x="4227689" y="169334"/>
                </a:lnTo>
                <a:lnTo>
                  <a:pt x="4746978" y="107245"/>
                </a:lnTo>
                <a:lnTo>
                  <a:pt x="5424312" y="56445"/>
                </a:lnTo>
                <a:lnTo>
                  <a:pt x="5977467" y="0"/>
                </a:lnTo>
              </a:path>
            </a:pathLst>
          </a:custGeom>
          <a:noFill/>
          <a:ln w="28575">
            <a:solidFill>
              <a:schemeClr val="accent3"/>
            </a:solidFill>
            <a:miter lim="800000"/>
            <a:headEnd/>
            <a:tailEnd/>
          </a:ln>
        </p:spPr>
        <p:txBody>
          <a:bodyPr rtlCol="0" anchor="ctr"/>
          <a:lstStyle/>
          <a:p>
            <a:pPr algn="ctr"/>
            <a:endParaRPr lang="en-US" dirty="0"/>
          </a:p>
        </p:txBody>
      </p:sp>
      <p:sp>
        <p:nvSpPr>
          <p:cNvPr id="78" name="Freeform 84">
            <a:extLst>
              <a:ext uri="{FF2B5EF4-FFF2-40B4-BE49-F238E27FC236}">
                <a16:creationId xmlns:a16="http://schemas.microsoft.com/office/drawing/2014/main" id="{78ACE420-6ACF-4EC3-8F0B-72F729C32B17}"/>
              </a:ext>
            </a:extLst>
          </p:cNvPr>
          <p:cNvSpPr/>
          <p:nvPr/>
        </p:nvSpPr>
        <p:spPr bwMode="auto">
          <a:xfrm>
            <a:off x="1429167" y="2629073"/>
            <a:ext cx="4550137" cy="813903"/>
          </a:xfrm>
          <a:custGeom>
            <a:avLst/>
            <a:gdLst>
              <a:gd name="connsiteX0" fmla="*/ 0 w 5977467"/>
              <a:gd name="connsiteY0" fmla="*/ 999067 h 999067"/>
              <a:gd name="connsiteX1" fmla="*/ 1027289 w 5977467"/>
              <a:gd name="connsiteY1" fmla="*/ 857956 h 999067"/>
              <a:gd name="connsiteX2" fmla="*/ 1952978 w 5977467"/>
              <a:gd name="connsiteY2" fmla="*/ 722489 h 999067"/>
              <a:gd name="connsiteX3" fmla="*/ 2596444 w 5977467"/>
              <a:gd name="connsiteY3" fmla="*/ 609600 h 999067"/>
              <a:gd name="connsiteX4" fmla="*/ 3341511 w 5977467"/>
              <a:gd name="connsiteY4" fmla="*/ 474134 h 999067"/>
              <a:gd name="connsiteX5" fmla="*/ 3905956 w 5977467"/>
              <a:gd name="connsiteY5" fmla="*/ 389467 h 999067"/>
              <a:gd name="connsiteX6" fmla="*/ 4549422 w 5977467"/>
              <a:gd name="connsiteY6" fmla="*/ 270934 h 999067"/>
              <a:gd name="connsiteX7" fmla="*/ 5096933 w 5977467"/>
              <a:gd name="connsiteY7" fmla="*/ 163689 h 999067"/>
              <a:gd name="connsiteX8" fmla="*/ 5621867 w 5977467"/>
              <a:gd name="connsiteY8" fmla="*/ 67734 h 999067"/>
              <a:gd name="connsiteX9" fmla="*/ 5977467 w 5977467"/>
              <a:gd name="connsiteY9" fmla="*/ 0 h 999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77467" h="999067">
                <a:moveTo>
                  <a:pt x="0" y="999067"/>
                </a:moveTo>
                <a:lnTo>
                  <a:pt x="1027289" y="857956"/>
                </a:lnTo>
                <a:lnTo>
                  <a:pt x="1952978" y="722489"/>
                </a:lnTo>
                <a:lnTo>
                  <a:pt x="2596444" y="609600"/>
                </a:lnTo>
                <a:lnTo>
                  <a:pt x="3341511" y="474134"/>
                </a:lnTo>
                <a:lnTo>
                  <a:pt x="3905956" y="389467"/>
                </a:lnTo>
                <a:lnTo>
                  <a:pt x="4549422" y="270934"/>
                </a:lnTo>
                <a:lnTo>
                  <a:pt x="5096933" y="163689"/>
                </a:lnTo>
                <a:lnTo>
                  <a:pt x="5621867" y="67734"/>
                </a:lnTo>
                <a:lnTo>
                  <a:pt x="5977467" y="0"/>
                </a:lnTo>
              </a:path>
            </a:pathLst>
          </a:custGeom>
          <a:noFill/>
          <a:ln w="28575">
            <a:solidFill>
              <a:schemeClr val="accent4"/>
            </a:solidFill>
            <a:miter lim="800000"/>
            <a:headEnd/>
            <a:tailEnd/>
          </a:ln>
        </p:spPr>
        <p:txBody>
          <a:bodyPr rtlCol="0" anchor="ctr"/>
          <a:lstStyle/>
          <a:p>
            <a:pPr algn="ctr"/>
            <a:endParaRPr lang="en-US" dirty="0"/>
          </a:p>
        </p:txBody>
      </p:sp>
      <p:sp>
        <p:nvSpPr>
          <p:cNvPr id="79" name="Freeform 85">
            <a:extLst>
              <a:ext uri="{FF2B5EF4-FFF2-40B4-BE49-F238E27FC236}">
                <a16:creationId xmlns:a16="http://schemas.microsoft.com/office/drawing/2014/main" id="{6172BB5B-5606-48A1-9BDA-7A88757B80EE}"/>
              </a:ext>
            </a:extLst>
          </p:cNvPr>
          <p:cNvSpPr/>
          <p:nvPr/>
        </p:nvSpPr>
        <p:spPr bwMode="auto">
          <a:xfrm>
            <a:off x="1424870" y="2334780"/>
            <a:ext cx="4605993" cy="340276"/>
          </a:xfrm>
          <a:custGeom>
            <a:avLst/>
            <a:gdLst>
              <a:gd name="connsiteX0" fmla="*/ 0 w 6050844"/>
              <a:gd name="connsiteY0" fmla="*/ 333022 h 417689"/>
              <a:gd name="connsiteX1" fmla="*/ 677333 w 6050844"/>
              <a:gd name="connsiteY1" fmla="*/ 383822 h 417689"/>
              <a:gd name="connsiteX2" fmla="*/ 1382888 w 6050844"/>
              <a:gd name="connsiteY2" fmla="*/ 406400 h 417689"/>
              <a:gd name="connsiteX3" fmla="*/ 1529644 w 6050844"/>
              <a:gd name="connsiteY3" fmla="*/ 417689 h 417689"/>
              <a:gd name="connsiteX4" fmla="*/ 2274711 w 6050844"/>
              <a:gd name="connsiteY4" fmla="*/ 338667 h 417689"/>
              <a:gd name="connsiteX5" fmla="*/ 2720622 w 6050844"/>
              <a:gd name="connsiteY5" fmla="*/ 321733 h 417689"/>
              <a:gd name="connsiteX6" fmla="*/ 3149600 w 6050844"/>
              <a:gd name="connsiteY6" fmla="*/ 270933 h 417689"/>
              <a:gd name="connsiteX7" fmla="*/ 3488266 w 6050844"/>
              <a:gd name="connsiteY7" fmla="*/ 231422 h 417689"/>
              <a:gd name="connsiteX8" fmla="*/ 4109155 w 6050844"/>
              <a:gd name="connsiteY8" fmla="*/ 174978 h 417689"/>
              <a:gd name="connsiteX9" fmla="*/ 4453466 w 6050844"/>
              <a:gd name="connsiteY9" fmla="*/ 141111 h 417689"/>
              <a:gd name="connsiteX10" fmla="*/ 4905022 w 6050844"/>
              <a:gd name="connsiteY10" fmla="*/ 101600 h 417689"/>
              <a:gd name="connsiteX11" fmla="*/ 5565422 w 6050844"/>
              <a:gd name="connsiteY11" fmla="*/ 28222 h 417689"/>
              <a:gd name="connsiteX12" fmla="*/ 6050844 w 6050844"/>
              <a:gd name="connsiteY12" fmla="*/ 0 h 417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50844" h="417689">
                <a:moveTo>
                  <a:pt x="0" y="333022"/>
                </a:moveTo>
                <a:lnTo>
                  <a:pt x="677333" y="383822"/>
                </a:lnTo>
                <a:lnTo>
                  <a:pt x="1382888" y="406400"/>
                </a:lnTo>
                <a:lnTo>
                  <a:pt x="1529644" y="417689"/>
                </a:lnTo>
                <a:lnTo>
                  <a:pt x="2274711" y="338667"/>
                </a:lnTo>
                <a:lnTo>
                  <a:pt x="2720622" y="321733"/>
                </a:lnTo>
                <a:lnTo>
                  <a:pt x="3149600" y="270933"/>
                </a:lnTo>
                <a:lnTo>
                  <a:pt x="3488266" y="231422"/>
                </a:lnTo>
                <a:lnTo>
                  <a:pt x="4109155" y="174978"/>
                </a:lnTo>
                <a:lnTo>
                  <a:pt x="4453466" y="141111"/>
                </a:lnTo>
                <a:lnTo>
                  <a:pt x="4905022" y="101600"/>
                </a:lnTo>
                <a:lnTo>
                  <a:pt x="5565422" y="28222"/>
                </a:lnTo>
                <a:lnTo>
                  <a:pt x="6050844" y="0"/>
                </a:lnTo>
              </a:path>
            </a:pathLst>
          </a:custGeom>
          <a:noFill/>
          <a:ln w="28575">
            <a:solidFill>
              <a:schemeClr val="accent5"/>
            </a:solidFill>
            <a:miter lim="800000"/>
            <a:headEnd/>
            <a:tailEnd/>
          </a:ln>
        </p:spPr>
        <p:txBody>
          <a:bodyPr rtlCol="0" anchor="ctr"/>
          <a:lstStyle/>
          <a:p>
            <a:pPr algn="ctr"/>
            <a:endParaRPr lang="en-US" dirty="0"/>
          </a:p>
        </p:txBody>
      </p:sp>
      <p:sp>
        <p:nvSpPr>
          <p:cNvPr id="80" name="Freeform 86">
            <a:extLst>
              <a:ext uri="{FF2B5EF4-FFF2-40B4-BE49-F238E27FC236}">
                <a16:creationId xmlns:a16="http://schemas.microsoft.com/office/drawing/2014/main" id="{871DEBB5-210C-4097-AC9B-CA36A4066EAD}"/>
              </a:ext>
            </a:extLst>
          </p:cNvPr>
          <p:cNvSpPr/>
          <p:nvPr/>
        </p:nvSpPr>
        <p:spPr bwMode="auto">
          <a:xfrm>
            <a:off x="1429167" y="2684252"/>
            <a:ext cx="4597401" cy="565593"/>
          </a:xfrm>
          <a:custGeom>
            <a:avLst/>
            <a:gdLst>
              <a:gd name="connsiteX0" fmla="*/ 0 w 6039556"/>
              <a:gd name="connsiteY0" fmla="*/ 694266 h 694266"/>
              <a:gd name="connsiteX1" fmla="*/ 812800 w 6039556"/>
              <a:gd name="connsiteY1" fmla="*/ 609600 h 694266"/>
              <a:gd name="connsiteX2" fmla="*/ 1845733 w 6039556"/>
              <a:gd name="connsiteY2" fmla="*/ 519289 h 694266"/>
              <a:gd name="connsiteX3" fmla="*/ 2466622 w 6039556"/>
              <a:gd name="connsiteY3" fmla="*/ 423333 h 694266"/>
              <a:gd name="connsiteX4" fmla="*/ 3364089 w 6039556"/>
              <a:gd name="connsiteY4" fmla="*/ 327377 h 694266"/>
              <a:gd name="connsiteX5" fmla="*/ 4504267 w 6039556"/>
              <a:gd name="connsiteY5" fmla="*/ 191911 h 694266"/>
              <a:gd name="connsiteX6" fmla="*/ 5243689 w 6039556"/>
              <a:gd name="connsiteY6" fmla="*/ 112889 h 694266"/>
              <a:gd name="connsiteX7" fmla="*/ 6039556 w 6039556"/>
              <a:gd name="connsiteY7" fmla="*/ 0 h 694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39556" h="694266">
                <a:moveTo>
                  <a:pt x="0" y="694266"/>
                </a:moveTo>
                <a:lnTo>
                  <a:pt x="812800" y="609600"/>
                </a:lnTo>
                <a:lnTo>
                  <a:pt x="1845733" y="519289"/>
                </a:lnTo>
                <a:lnTo>
                  <a:pt x="2466622" y="423333"/>
                </a:lnTo>
                <a:lnTo>
                  <a:pt x="3364089" y="327377"/>
                </a:lnTo>
                <a:lnTo>
                  <a:pt x="4504267" y="191911"/>
                </a:lnTo>
                <a:lnTo>
                  <a:pt x="5243689" y="112889"/>
                </a:lnTo>
                <a:lnTo>
                  <a:pt x="6039556" y="0"/>
                </a:lnTo>
              </a:path>
            </a:pathLst>
          </a:custGeom>
          <a:noFill/>
          <a:ln w="28575">
            <a:solidFill>
              <a:schemeClr val="accent6"/>
            </a:solidFill>
            <a:miter lim="800000"/>
            <a:headEnd/>
            <a:tailEnd/>
          </a:ln>
        </p:spPr>
        <p:txBody>
          <a:bodyPr rtlCol="0" anchor="ctr"/>
          <a:lstStyle/>
          <a:p>
            <a:pPr algn="ctr"/>
            <a:endParaRPr lang="en-US" dirty="0"/>
          </a:p>
        </p:txBody>
      </p:sp>
      <p:sp>
        <p:nvSpPr>
          <p:cNvPr id="81" name="Freeform 87">
            <a:extLst>
              <a:ext uri="{FF2B5EF4-FFF2-40B4-BE49-F238E27FC236}">
                <a16:creationId xmlns:a16="http://schemas.microsoft.com/office/drawing/2014/main" id="{FE396098-46B3-45E3-A877-F02D43DC8C0B}"/>
              </a:ext>
            </a:extLst>
          </p:cNvPr>
          <p:cNvSpPr/>
          <p:nvPr/>
        </p:nvSpPr>
        <p:spPr bwMode="auto">
          <a:xfrm>
            <a:off x="1424870" y="3038323"/>
            <a:ext cx="4571619" cy="556397"/>
          </a:xfrm>
          <a:custGeom>
            <a:avLst/>
            <a:gdLst>
              <a:gd name="connsiteX0" fmla="*/ 0 w 6005688"/>
              <a:gd name="connsiteY0" fmla="*/ 682978 h 682978"/>
              <a:gd name="connsiteX1" fmla="*/ 841022 w 6005688"/>
              <a:gd name="connsiteY1" fmla="*/ 581378 h 682978"/>
              <a:gd name="connsiteX2" fmla="*/ 1631244 w 6005688"/>
              <a:gd name="connsiteY2" fmla="*/ 513644 h 682978"/>
              <a:gd name="connsiteX3" fmla="*/ 2714977 w 6005688"/>
              <a:gd name="connsiteY3" fmla="*/ 400755 h 682978"/>
              <a:gd name="connsiteX4" fmla="*/ 3550355 w 6005688"/>
              <a:gd name="connsiteY4" fmla="*/ 321733 h 682978"/>
              <a:gd name="connsiteX5" fmla="*/ 4509911 w 6005688"/>
              <a:gd name="connsiteY5" fmla="*/ 197555 h 682978"/>
              <a:gd name="connsiteX6" fmla="*/ 5232400 w 6005688"/>
              <a:gd name="connsiteY6" fmla="*/ 95955 h 682978"/>
              <a:gd name="connsiteX7" fmla="*/ 5734755 w 6005688"/>
              <a:gd name="connsiteY7" fmla="*/ 45155 h 682978"/>
              <a:gd name="connsiteX8" fmla="*/ 6005688 w 6005688"/>
              <a:gd name="connsiteY8" fmla="*/ 0 h 68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5688" h="682978">
                <a:moveTo>
                  <a:pt x="0" y="682978"/>
                </a:moveTo>
                <a:lnTo>
                  <a:pt x="841022" y="581378"/>
                </a:lnTo>
                <a:lnTo>
                  <a:pt x="1631244" y="513644"/>
                </a:lnTo>
                <a:lnTo>
                  <a:pt x="2714977" y="400755"/>
                </a:lnTo>
                <a:lnTo>
                  <a:pt x="3550355" y="321733"/>
                </a:lnTo>
                <a:lnTo>
                  <a:pt x="4509911" y="197555"/>
                </a:lnTo>
                <a:lnTo>
                  <a:pt x="5232400" y="95955"/>
                </a:lnTo>
                <a:lnTo>
                  <a:pt x="5734755" y="45155"/>
                </a:lnTo>
                <a:lnTo>
                  <a:pt x="6005688" y="0"/>
                </a:lnTo>
              </a:path>
            </a:pathLst>
          </a:custGeom>
          <a:noFill/>
          <a:ln w="28575">
            <a:solidFill>
              <a:schemeClr val="tx2">
                <a:lumMod val="50000"/>
              </a:schemeClr>
            </a:solidFill>
            <a:miter lim="800000"/>
            <a:headEnd/>
            <a:tailEnd/>
          </a:ln>
        </p:spPr>
        <p:txBody>
          <a:bodyPr rtlCol="0" anchor="ctr"/>
          <a:lstStyle/>
          <a:p>
            <a:pPr algn="ctr"/>
            <a:endParaRPr lang="en-US" dirty="0"/>
          </a:p>
        </p:txBody>
      </p:sp>
      <p:sp>
        <p:nvSpPr>
          <p:cNvPr id="82" name="TextBox 81">
            <a:extLst>
              <a:ext uri="{FF2B5EF4-FFF2-40B4-BE49-F238E27FC236}">
                <a16:creationId xmlns:a16="http://schemas.microsoft.com/office/drawing/2014/main" id="{B1C411D5-AB18-4D4A-8134-F43BBB872F7D}"/>
              </a:ext>
            </a:extLst>
          </p:cNvPr>
          <p:cNvSpPr txBox="1"/>
          <p:nvPr/>
        </p:nvSpPr>
        <p:spPr>
          <a:xfrm rot="16200000">
            <a:off x="4767602" y="3239859"/>
            <a:ext cx="3092977" cy="535531"/>
          </a:xfrm>
          <a:prstGeom prst="rect">
            <a:avLst/>
          </a:prstGeom>
          <a:noFill/>
        </p:spPr>
        <p:txBody>
          <a:bodyPr wrap="square" rtlCol="0">
            <a:spAutoFit/>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Rate of Uterine Cancer Deaths</a:t>
            </a:r>
          </a:p>
          <a:p>
            <a:pPr algn="ctr">
              <a:lnSpc>
                <a:spcPct val="90000"/>
              </a:lnSpc>
            </a:pPr>
            <a:r>
              <a:rPr lang="en-US" sz="1600" dirty="0">
                <a:solidFill>
                  <a:schemeClr val="bg1"/>
                </a:solidFill>
                <a:latin typeface="Calibri" panose="020F0502020204030204" pitchFamily="34" charset="0"/>
                <a:cs typeface="Calibri" panose="020F0502020204030204" pitchFamily="34" charset="0"/>
              </a:rPr>
              <a:t>(per 100,000 Women)</a:t>
            </a:r>
          </a:p>
        </p:txBody>
      </p:sp>
      <p:grpSp>
        <p:nvGrpSpPr>
          <p:cNvPr id="83" name="Group 82">
            <a:extLst>
              <a:ext uri="{FF2B5EF4-FFF2-40B4-BE49-F238E27FC236}">
                <a16:creationId xmlns:a16="http://schemas.microsoft.com/office/drawing/2014/main" id="{32A1B04B-5317-42BA-86BC-42E365E75D7E}"/>
              </a:ext>
            </a:extLst>
          </p:cNvPr>
          <p:cNvGrpSpPr/>
          <p:nvPr/>
        </p:nvGrpSpPr>
        <p:grpSpPr>
          <a:xfrm>
            <a:off x="7029054" y="2824855"/>
            <a:ext cx="3998282" cy="671162"/>
            <a:chOff x="7653895" y="1857942"/>
            <a:chExt cx="4363884" cy="711491"/>
          </a:xfrm>
        </p:grpSpPr>
        <p:sp>
          <p:nvSpPr>
            <p:cNvPr id="84" name="TextBox 83">
              <a:extLst>
                <a:ext uri="{FF2B5EF4-FFF2-40B4-BE49-F238E27FC236}">
                  <a16:creationId xmlns:a16="http://schemas.microsoft.com/office/drawing/2014/main" id="{E8897A3C-9238-4E21-8324-C987814D03E5}"/>
                </a:ext>
              </a:extLst>
            </p:cNvPr>
            <p:cNvSpPr txBox="1"/>
            <p:nvPr/>
          </p:nvSpPr>
          <p:spPr>
            <a:xfrm>
              <a:off x="7813196" y="1866006"/>
              <a:ext cx="1766974" cy="703427"/>
            </a:xfrm>
            <a:prstGeom prst="rect">
              <a:avLst/>
            </a:prstGeom>
            <a:noFill/>
          </p:spPr>
          <p:txBody>
            <a:bodyPr wrap="none" rtlCol="0">
              <a:spAutoFit/>
            </a:bodyPr>
            <a:lstStyle/>
            <a:p>
              <a:r>
                <a:rPr lang="en-US" sz="1600" b="0" dirty="0">
                  <a:solidFill>
                    <a:schemeClr val="bg1"/>
                  </a:solidFill>
                  <a:latin typeface="Calibri" panose="020F0502020204030204" pitchFamily="34" charset="0"/>
                  <a:cs typeface="Calibri" panose="020F0502020204030204" pitchFamily="34" charset="0"/>
                </a:rPr>
                <a:t>Black (AAPC = 1.5)</a:t>
              </a:r>
            </a:p>
            <a:p>
              <a:r>
                <a:rPr lang="en-US" sz="1600" b="0" dirty="0">
                  <a:solidFill>
                    <a:schemeClr val="bg1"/>
                  </a:solidFill>
                  <a:latin typeface="Calibri" panose="020F0502020204030204" pitchFamily="34" charset="0"/>
                  <a:cs typeface="Calibri" panose="020F0502020204030204" pitchFamily="34" charset="0"/>
                </a:rPr>
                <a:t>White (AAPC = 1.0)</a:t>
              </a:r>
            </a:p>
            <a:p>
              <a:r>
                <a:rPr lang="en-US" sz="1600" b="0" dirty="0">
                  <a:solidFill>
                    <a:schemeClr val="bg1"/>
                  </a:solidFill>
                  <a:latin typeface="Calibri" panose="020F0502020204030204" pitchFamily="34" charset="0"/>
                  <a:cs typeface="Calibri" panose="020F0502020204030204" pitchFamily="34" charset="0"/>
                </a:rPr>
                <a:t>AI/AN (AAPC = 1.4 [NS])</a:t>
              </a:r>
            </a:p>
          </p:txBody>
        </p:sp>
        <p:sp>
          <p:nvSpPr>
            <p:cNvPr id="85" name="TextBox 84">
              <a:extLst>
                <a:ext uri="{FF2B5EF4-FFF2-40B4-BE49-F238E27FC236}">
                  <a16:creationId xmlns:a16="http://schemas.microsoft.com/office/drawing/2014/main" id="{038F255B-EDB5-49F3-BA74-322185E117C0}"/>
                </a:ext>
              </a:extLst>
            </p:cNvPr>
            <p:cNvSpPr txBox="1"/>
            <p:nvPr/>
          </p:nvSpPr>
          <p:spPr>
            <a:xfrm>
              <a:off x="10419845" y="1857942"/>
              <a:ext cx="1597934" cy="703427"/>
            </a:xfrm>
            <a:prstGeom prst="rect">
              <a:avLst/>
            </a:prstGeom>
            <a:noFill/>
          </p:spPr>
          <p:txBody>
            <a:bodyPr wrap="none" rtlCol="0">
              <a:spAutoFit/>
            </a:bodyPr>
            <a:lstStyle/>
            <a:p>
              <a:r>
                <a:rPr lang="en-US" sz="1600" b="0" dirty="0">
                  <a:solidFill>
                    <a:schemeClr val="bg1"/>
                  </a:solidFill>
                  <a:latin typeface="Calibri" panose="020F0502020204030204" pitchFamily="34" charset="0"/>
                  <a:cs typeface="Calibri" panose="020F0502020204030204" pitchFamily="34" charset="0"/>
                </a:rPr>
                <a:t>Overall (AAPC = 1.1)</a:t>
              </a:r>
            </a:p>
            <a:p>
              <a:r>
                <a:rPr lang="en-US" sz="1600" b="0" dirty="0">
                  <a:solidFill>
                    <a:schemeClr val="bg1"/>
                  </a:solidFill>
                  <a:latin typeface="Calibri" panose="020F0502020204030204" pitchFamily="34" charset="0"/>
                  <a:cs typeface="Calibri" panose="020F0502020204030204" pitchFamily="34" charset="0"/>
                </a:rPr>
                <a:t>Hispanic (AAPC = 1.7)</a:t>
              </a:r>
            </a:p>
            <a:p>
              <a:r>
                <a:rPr lang="en-US" sz="1600" b="0" dirty="0">
                  <a:solidFill>
                    <a:schemeClr val="bg1"/>
                  </a:solidFill>
                  <a:latin typeface="Calibri" panose="020F0502020204030204" pitchFamily="34" charset="0"/>
                  <a:cs typeface="Calibri" panose="020F0502020204030204" pitchFamily="34" charset="0"/>
                </a:rPr>
                <a:t>API (AAPC = 2.5)</a:t>
              </a:r>
            </a:p>
          </p:txBody>
        </p:sp>
        <p:cxnSp>
          <p:nvCxnSpPr>
            <p:cNvPr id="86" name="Straight Connector 85">
              <a:extLst>
                <a:ext uri="{FF2B5EF4-FFF2-40B4-BE49-F238E27FC236}">
                  <a16:creationId xmlns:a16="http://schemas.microsoft.com/office/drawing/2014/main" id="{57913655-1370-48E1-8215-6BFE9E15096C}"/>
                </a:ext>
              </a:extLst>
            </p:cNvPr>
            <p:cNvCxnSpPr>
              <a:cxnSpLocks/>
            </p:cNvCxnSpPr>
            <p:nvPr/>
          </p:nvCxnSpPr>
          <p:spPr>
            <a:xfrm>
              <a:off x="7653895" y="2045180"/>
              <a:ext cx="208427" cy="0"/>
            </a:xfrm>
            <a:prstGeom prst="line">
              <a:avLst/>
            </a:prstGeom>
            <a:ln w="28575">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E01EFC99-95EE-4F4E-89F6-FC2E6DD00DC0}"/>
                </a:ext>
              </a:extLst>
            </p:cNvPr>
            <p:cNvCxnSpPr>
              <a:cxnSpLocks/>
            </p:cNvCxnSpPr>
            <p:nvPr/>
          </p:nvCxnSpPr>
          <p:spPr>
            <a:xfrm>
              <a:off x="7653895" y="2301560"/>
              <a:ext cx="208427" cy="0"/>
            </a:xfrm>
            <a:prstGeom prst="line">
              <a:avLst/>
            </a:prstGeom>
            <a:ln w="28575">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CDB1727B-82ED-4895-B967-174277042C14}"/>
                </a:ext>
              </a:extLst>
            </p:cNvPr>
            <p:cNvCxnSpPr>
              <a:cxnSpLocks/>
            </p:cNvCxnSpPr>
            <p:nvPr/>
          </p:nvCxnSpPr>
          <p:spPr>
            <a:xfrm>
              <a:off x="7653895" y="2548395"/>
              <a:ext cx="218869" cy="0"/>
            </a:xfrm>
            <a:prstGeom prst="line">
              <a:avLst/>
            </a:prstGeom>
            <a:ln w="28575">
              <a:solidFill>
                <a:schemeClr val="accent4"/>
              </a:solidFill>
              <a:prstDash val="solid"/>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65F16087-B82D-49A4-824A-EB479BD7B8F6}"/>
                </a:ext>
              </a:extLst>
            </p:cNvPr>
            <p:cNvCxnSpPr>
              <a:cxnSpLocks/>
            </p:cNvCxnSpPr>
            <p:nvPr/>
          </p:nvCxnSpPr>
          <p:spPr>
            <a:xfrm>
              <a:off x="10182398" y="2066857"/>
              <a:ext cx="208427" cy="0"/>
            </a:xfrm>
            <a:prstGeom prst="line">
              <a:avLst/>
            </a:prstGeom>
            <a:ln w="28575">
              <a:solidFill>
                <a:schemeClr val="accent5"/>
              </a:solidFill>
              <a:prstDash val="solid"/>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3AFD8AD5-61AC-4B07-B2E6-34F44ABC8477}"/>
                </a:ext>
              </a:extLst>
            </p:cNvPr>
            <p:cNvCxnSpPr>
              <a:cxnSpLocks/>
            </p:cNvCxnSpPr>
            <p:nvPr/>
          </p:nvCxnSpPr>
          <p:spPr>
            <a:xfrm>
              <a:off x="10182398" y="2312353"/>
              <a:ext cx="217858" cy="1"/>
            </a:xfrm>
            <a:prstGeom prst="line">
              <a:avLst/>
            </a:prstGeom>
            <a:ln w="28575">
              <a:solidFill>
                <a:schemeClr val="accent6"/>
              </a:solidFill>
              <a:prstDash val="soli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709D225D-02E0-4F8F-9D96-20787130E948}"/>
                </a:ext>
              </a:extLst>
            </p:cNvPr>
            <p:cNvCxnSpPr>
              <a:cxnSpLocks/>
            </p:cNvCxnSpPr>
            <p:nvPr/>
          </p:nvCxnSpPr>
          <p:spPr>
            <a:xfrm>
              <a:off x="10182398" y="2544968"/>
              <a:ext cx="217858" cy="0"/>
            </a:xfrm>
            <a:prstGeom prst="line">
              <a:avLst/>
            </a:prstGeom>
            <a:ln w="28575">
              <a:solidFill>
                <a:schemeClr val="tx2">
                  <a:lumMod val="50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92" name="Group 91">
            <a:extLst>
              <a:ext uri="{FF2B5EF4-FFF2-40B4-BE49-F238E27FC236}">
                <a16:creationId xmlns:a16="http://schemas.microsoft.com/office/drawing/2014/main" id="{DCE43E37-81AB-41E7-AF59-62E72213C8EF}"/>
              </a:ext>
            </a:extLst>
          </p:cNvPr>
          <p:cNvGrpSpPr/>
          <p:nvPr/>
        </p:nvGrpSpPr>
        <p:grpSpPr>
          <a:xfrm>
            <a:off x="6644525" y="5044202"/>
            <a:ext cx="4910600" cy="523738"/>
            <a:chOff x="6569923" y="5047925"/>
            <a:chExt cx="5314886" cy="555209"/>
          </a:xfrm>
        </p:grpSpPr>
        <p:sp>
          <p:nvSpPr>
            <p:cNvPr id="93" name="TextBox 92">
              <a:extLst>
                <a:ext uri="{FF2B5EF4-FFF2-40B4-BE49-F238E27FC236}">
                  <a16:creationId xmlns:a16="http://schemas.microsoft.com/office/drawing/2014/main" id="{A068B255-5C3A-420D-BFA2-84EBBE25A3D0}"/>
                </a:ext>
              </a:extLst>
            </p:cNvPr>
            <p:cNvSpPr txBox="1"/>
            <p:nvPr/>
          </p:nvSpPr>
          <p:spPr>
            <a:xfrm rot="16200000">
              <a:off x="6448736"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1999</a:t>
              </a:r>
            </a:p>
          </p:txBody>
        </p:sp>
        <p:sp>
          <p:nvSpPr>
            <p:cNvPr id="94" name="TextBox 93">
              <a:extLst>
                <a:ext uri="{FF2B5EF4-FFF2-40B4-BE49-F238E27FC236}">
                  <a16:creationId xmlns:a16="http://schemas.microsoft.com/office/drawing/2014/main" id="{6CE8E5EF-35C2-45F8-847E-21282849F537}"/>
                </a:ext>
              </a:extLst>
            </p:cNvPr>
            <p:cNvSpPr txBox="1"/>
            <p:nvPr/>
          </p:nvSpPr>
          <p:spPr>
            <a:xfrm rot="16200000">
              <a:off x="7022589"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2001</a:t>
              </a:r>
            </a:p>
          </p:txBody>
        </p:sp>
        <p:sp>
          <p:nvSpPr>
            <p:cNvPr id="95" name="TextBox 94">
              <a:extLst>
                <a:ext uri="{FF2B5EF4-FFF2-40B4-BE49-F238E27FC236}">
                  <a16:creationId xmlns:a16="http://schemas.microsoft.com/office/drawing/2014/main" id="{C91DCA24-6147-4048-92A4-5961A1E6E258}"/>
                </a:ext>
              </a:extLst>
            </p:cNvPr>
            <p:cNvSpPr txBox="1"/>
            <p:nvPr/>
          </p:nvSpPr>
          <p:spPr>
            <a:xfrm rot="16200000">
              <a:off x="7631377"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2003</a:t>
              </a:r>
            </a:p>
          </p:txBody>
        </p:sp>
        <p:sp>
          <p:nvSpPr>
            <p:cNvPr id="96" name="TextBox 95">
              <a:extLst>
                <a:ext uri="{FF2B5EF4-FFF2-40B4-BE49-F238E27FC236}">
                  <a16:creationId xmlns:a16="http://schemas.microsoft.com/office/drawing/2014/main" id="{9AFD04BF-03F2-41B7-A482-8B9CF5A6A6DE}"/>
                </a:ext>
              </a:extLst>
            </p:cNvPr>
            <p:cNvSpPr txBox="1"/>
            <p:nvPr/>
          </p:nvSpPr>
          <p:spPr>
            <a:xfrm rot="16200000">
              <a:off x="8220492"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2005</a:t>
              </a:r>
            </a:p>
          </p:txBody>
        </p:sp>
        <p:sp>
          <p:nvSpPr>
            <p:cNvPr id="97" name="TextBox 96">
              <a:extLst>
                <a:ext uri="{FF2B5EF4-FFF2-40B4-BE49-F238E27FC236}">
                  <a16:creationId xmlns:a16="http://schemas.microsoft.com/office/drawing/2014/main" id="{E945CEDB-8568-448F-A1EF-CEE018B289B8}"/>
                </a:ext>
              </a:extLst>
            </p:cNvPr>
            <p:cNvSpPr txBox="1"/>
            <p:nvPr/>
          </p:nvSpPr>
          <p:spPr>
            <a:xfrm rot="16200000">
              <a:off x="8832881"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2007</a:t>
              </a:r>
            </a:p>
          </p:txBody>
        </p:sp>
        <p:sp>
          <p:nvSpPr>
            <p:cNvPr id="98" name="TextBox 97">
              <a:extLst>
                <a:ext uri="{FF2B5EF4-FFF2-40B4-BE49-F238E27FC236}">
                  <a16:creationId xmlns:a16="http://schemas.microsoft.com/office/drawing/2014/main" id="{AD81296C-8DD5-4E85-884D-B60B295F7A10}"/>
                </a:ext>
              </a:extLst>
            </p:cNvPr>
            <p:cNvSpPr txBox="1"/>
            <p:nvPr/>
          </p:nvSpPr>
          <p:spPr>
            <a:xfrm rot="16200000">
              <a:off x="9396851"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2009</a:t>
              </a:r>
            </a:p>
          </p:txBody>
        </p:sp>
        <p:sp>
          <p:nvSpPr>
            <p:cNvPr id="99" name="TextBox 98">
              <a:extLst>
                <a:ext uri="{FF2B5EF4-FFF2-40B4-BE49-F238E27FC236}">
                  <a16:creationId xmlns:a16="http://schemas.microsoft.com/office/drawing/2014/main" id="{5AD92EED-26AB-4328-9FE3-085AC862DAC3}"/>
                </a:ext>
              </a:extLst>
            </p:cNvPr>
            <p:cNvSpPr txBox="1"/>
            <p:nvPr/>
          </p:nvSpPr>
          <p:spPr>
            <a:xfrm rot="16200000">
              <a:off x="9974920"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2011</a:t>
              </a:r>
            </a:p>
          </p:txBody>
        </p:sp>
        <p:sp>
          <p:nvSpPr>
            <p:cNvPr id="100" name="TextBox 99">
              <a:extLst>
                <a:ext uri="{FF2B5EF4-FFF2-40B4-BE49-F238E27FC236}">
                  <a16:creationId xmlns:a16="http://schemas.microsoft.com/office/drawing/2014/main" id="{9BFE5B8B-82E3-45B7-87BD-523C409A8088}"/>
                </a:ext>
              </a:extLst>
            </p:cNvPr>
            <p:cNvSpPr txBox="1"/>
            <p:nvPr/>
          </p:nvSpPr>
          <p:spPr>
            <a:xfrm rot="16200000">
              <a:off x="10582898"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2013</a:t>
              </a:r>
            </a:p>
          </p:txBody>
        </p:sp>
        <p:sp>
          <p:nvSpPr>
            <p:cNvPr id="101" name="TextBox 100">
              <a:extLst>
                <a:ext uri="{FF2B5EF4-FFF2-40B4-BE49-F238E27FC236}">
                  <a16:creationId xmlns:a16="http://schemas.microsoft.com/office/drawing/2014/main" id="{08A0D480-8574-437F-829E-E2EFCCAC6AB0}"/>
                </a:ext>
              </a:extLst>
            </p:cNvPr>
            <p:cNvSpPr txBox="1"/>
            <p:nvPr/>
          </p:nvSpPr>
          <p:spPr>
            <a:xfrm rot="16200000">
              <a:off x="11158889"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2015</a:t>
              </a:r>
            </a:p>
          </p:txBody>
        </p:sp>
        <p:sp>
          <p:nvSpPr>
            <p:cNvPr id="102" name="TextBox 101">
              <a:extLst>
                <a:ext uri="{FF2B5EF4-FFF2-40B4-BE49-F238E27FC236}">
                  <a16:creationId xmlns:a16="http://schemas.microsoft.com/office/drawing/2014/main" id="{64CC457D-7B36-470F-B22C-3140F3F284D7}"/>
                </a:ext>
              </a:extLst>
            </p:cNvPr>
            <p:cNvSpPr txBox="1"/>
            <p:nvPr/>
          </p:nvSpPr>
          <p:spPr>
            <a:xfrm rot="16200000">
              <a:off x="6745466"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2000</a:t>
              </a:r>
            </a:p>
          </p:txBody>
        </p:sp>
        <p:sp>
          <p:nvSpPr>
            <p:cNvPr id="103" name="TextBox 102">
              <a:extLst>
                <a:ext uri="{FF2B5EF4-FFF2-40B4-BE49-F238E27FC236}">
                  <a16:creationId xmlns:a16="http://schemas.microsoft.com/office/drawing/2014/main" id="{671B8A2D-A9A1-462B-BD82-A1826393CC57}"/>
                </a:ext>
              </a:extLst>
            </p:cNvPr>
            <p:cNvSpPr txBox="1"/>
            <p:nvPr/>
          </p:nvSpPr>
          <p:spPr>
            <a:xfrm rot="16200000">
              <a:off x="7328603"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2002</a:t>
              </a:r>
            </a:p>
          </p:txBody>
        </p:sp>
        <p:sp>
          <p:nvSpPr>
            <p:cNvPr id="104" name="TextBox 103">
              <a:extLst>
                <a:ext uri="{FF2B5EF4-FFF2-40B4-BE49-F238E27FC236}">
                  <a16:creationId xmlns:a16="http://schemas.microsoft.com/office/drawing/2014/main" id="{EBB5F7AA-D256-44FD-A433-26C4FE3AC821}"/>
                </a:ext>
              </a:extLst>
            </p:cNvPr>
            <p:cNvSpPr txBox="1"/>
            <p:nvPr/>
          </p:nvSpPr>
          <p:spPr>
            <a:xfrm rot="16200000">
              <a:off x="7928673"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2004</a:t>
              </a:r>
            </a:p>
          </p:txBody>
        </p:sp>
        <p:sp>
          <p:nvSpPr>
            <p:cNvPr id="105" name="TextBox 104">
              <a:extLst>
                <a:ext uri="{FF2B5EF4-FFF2-40B4-BE49-F238E27FC236}">
                  <a16:creationId xmlns:a16="http://schemas.microsoft.com/office/drawing/2014/main" id="{7C662CD9-5DBA-4A97-8327-CE2C976928F5}"/>
                </a:ext>
              </a:extLst>
            </p:cNvPr>
            <p:cNvSpPr txBox="1"/>
            <p:nvPr/>
          </p:nvSpPr>
          <p:spPr>
            <a:xfrm rot="16200000">
              <a:off x="8512311"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2006</a:t>
              </a:r>
            </a:p>
          </p:txBody>
        </p:sp>
        <p:sp>
          <p:nvSpPr>
            <p:cNvPr id="106" name="TextBox 105">
              <a:extLst>
                <a:ext uri="{FF2B5EF4-FFF2-40B4-BE49-F238E27FC236}">
                  <a16:creationId xmlns:a16="http://schemas.microsoft.com/office/drawing/2014/main" id="{9AD26143-8A06-4B03-A7D5-2CB9071B6CE0}"/>
                </a:ext>
              </a:extLst>
            </p:cNvPr>
            <p:cNvSpPr txBox="1"/>
            <p:nvPr/>
          </p:nvSpPr>
          <p:spPr>
            <a:xfrm rot="16200000">
              <a:off x="9124699"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2008</a:t>
              </a:r>
            </a:p>
          </p:txBody>
        </p:sp>
        <p:sp>
          <p:nvSpPr>
            <p:cNvPr id="107" name="TextBox 106">
              <a:extLst>
                <a:ext uri="{FF2B5EF4-FFF2-40B4-BE49-F238E27FC236}">
                  <a16:creationId xmlns:a16="http://schemas.microsoft.com/office/drawing/2014/main" id="{05E141E8-AEA9-4088-9F82-963730CB9B72}"/>
                </a:ext>
              </a:extLst>
            </p:cNvPr>
            <p:cNvSpPr txBox="1"/>
            <p:nvPr/>
          </p:nvSpPr>
          <p:spPr>
            <a:xfrm rot="16200000">
              <a:off x="9688798"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2010</a:t>
              </a:r>
            </a:p>
          </p:txBody>
        </p:sp>
        <p:sp>
          <p:nvSpPr>
            <p:cNvPr id="108" name="TextBox 107">
              <a:extLst>
                <a:ext uri="{FF2B5EF4-FFF2-40B4-BE49-F238E27FC236}">
                  <a16:creationId xmlns:a16="http://schemas.microsoft.com/office/drawing/2014/main" id="{87BB6201-4A1F-4937-99BF-99A415185CBE}"/>
                </a:ext>
              </a:extLst>
            </p:cNvPr>
            <p:cNvSpPr txBox="1"/>
            <p:nvPr/>
          </p:nvSpPr>
          <p:spPr>
            <a:xfrm rot="16200000">
              <a:off x="10272638" y="5174170"/>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2012</a:t>
              </a:r>
            </a:p>
          </p:txBody>
        </p:sp>
        <p:sp>
          <p:nvSpPr>
            <p:cNvPr id="109" name="TextBox 108">
              <a:extLst>
                <a:ext uri="{FF2B5EF4-FFF2-40B4-BE49-F238E27FC236}">
                  <a16:creationId xmlns:a16="http://schemas.microsoft.com/office/drawing/2014/main" id="{9758A093-B50B-4713-8058-1D654B1A4976}"/>
                </a:ext>
              </a:extLst>
            </p:cNvPr>
            <p:cNvSpPr txBox="1"/>
            <p:nvPr/>
          </p:nvSpPr>
          <p:spPr>
            <a:xfrm rot="16200000">
              <a:off x="10891120"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2014</a:t>
              </a:r>
            </a:p>
          </p:txBody>
        </p:sp>
        <p:sp>
          <p:nvSpPr>
            <p:cNvPr id="110" name="TextBox 109">
              <a:extLst>
                <a:ext uri="{FF2B5EF4-FFF2-40B4-BE49-F238E27FC236}">
                  <a16:creationId xmlns:a16="http://schemas.microsoft.com/office/drawing/2014/main" id="{91276C8B-2C62-4614-A40B-47BE80138ED0}"/>
                </a:ext>
              </a:extLst>
            </p:cNvPr>
            <p:cNvSpPr txBox="1"/>
            <p:nvPr/>
          </p:nvSpPr>
          <p:spPr>
            <a:xfrm rot="16200000">
              <a:off x="11455845"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2016</a:t>
              </a:r>
            </a:p>
          </p:txBody>
        </p:sp>
      </p:grpSp>
      <p:sp>
        <p:nvSpPr>
          <p:cNvPr id="111" name="TextBox 110">
            <a:extLst>
              <a:ext uri="{FF2B5EF4-FFF2-40B4-BE49-F238E27FC236}">
                <a16:creationId xmlns:a16="http://schemas.microsoft.com/office/drawing/2014/main" id="{DF89EEB1-A073-4A57-99CA-B481CA4D5B7D}"/>
              </a:ext>
            </a:extLst>
          </p:cNvPr>
          <p:cNvSpPr txBox="1"/>
          <p:nvPr/>
        </p:nvSpPr>
        <p:spPr>
          <a:xfrm>
            <a:off x="6787116" y="5496797"/>
            <a:ext cx="4615551"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Yr of Deaths</a:t>
            </a:r>
          </a:p>
        </p:txBody>
      </p:sp>
      <p:sp>
        <p:nvSpPr>
          <p:cNvPr id="112" name="Freeform 44">
            <a:extLst>
              <a:ext uri="{FF2B5EF4-FFF2-40B4-BE49-F238E27FC236}">
                <a16:creationId xmlns:a16="http://schemas.microsoft.com/office/drawing/2014/main" id="{64F1EF8C-ADF0-45CF-9B31-6EC3446C782C}"/>
              </a:ext>
            </a:extLst>
          </p:cNvPr>
          <p:cNvSpPr/>
          <p:nvPr/>
        </p:nvSpPr>
        <p:spPr>
          <a:xfrm>
            <a:off x="6784404" y="2283735"/>
            <a:ext cx="4632169" cy="610957"/>
          </a:xfrm>
          <a:custGeom>
            <a:avLst/>
            <a:gdLst>
              <a:gd name="connsiteX0" fmla="*/ 0 w 6359549"/>
              <a:gd name="connsiteY0" fmla="*/ 673768 h 673768"/>
              <a:gd name="connsiteX1" fmla="*/ 2385690 w 6359549"/>
              <a:gd name="connsiteY1" fmla="*/ 591266 h 673768"/>
              <a:gd name="connsiteX2" fmla="*/ 3368842 w 6359549"/>
              <a:gd name="connsiteY2" fmla="*/ 543140 h 673768"/>
              <a:gd name="connsiteX3" fmla="*/ 4922635 w 6359549"/>
              <a:gd name="connsiteY3" fmla="*/ 268132 h 673768"/>
              <a:gd name="connsiteX4" fmla="*/ 6359549 w 6359549"/>
              <a:gd name="connsiteY4" fmla="*/ 0 h 673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9549" h="673768">
                <a:moveTo>
                  <a:pt x="0" y="673768"/>
                </a:moveTo>
                <a:lnTo>
                  <a:pt x="2385690" y="591266"/>
                </a:lnTo>
                <a:cubicBezTo>
                  <a:pt x="2947164" y="569495"/>
                  <a:pt x="2946018" y="596996"/>
                  <a:pt x="3368842" y="543140"/>
                </a:cubicBezTo>
                <a:cubicBezTo>
                  <a:pt x="3791666" y="489284"/>
                  <a:pt x="4922635" y="268132"/>
                  <a:pt x="4922635" y="268132"/>
                </a:cubicBezTo>
                <a:lnTo>
                  <a:pt x="6359549" y="0"/>
                </a:lnTo>
              </a:path>
            </a:pathLst>
          </a:custGeom>
          <a:noFill/>
          <a:ln w="28575">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0" dirty="0">
              <a:solidFill>
                <a:schemeClr val="bg1"/>
              </a:solidFill>
              <a:latin typeface="Calibri" panose="020F0502020204030204" pitchFamily="34" charset="0"/>
              <a:cs typeface="Calibri" panose="020F0502020204030204" pitchFamily="34" charset="0"/>
            </a:endParaRPr>
          </a:p>
        </p:txBody>
      </p:sp>
      <p:sp>
        <p:nvSpPr>
          <p:cNvPr id="113" name="Freeform 56">
            <a:extLst>
              <a:ext uri="{FF2B5EF4-FFF2-40B4-BE49-F238E27FC236}">
                <a16:creationId xmlns:a16="http://schemas.microsoft.com/office/drawing/2014/main" id="{24F6DD31-D53A-40C8-99D6-6B53F1E1F6B5}"/>
              </a:ext>
            </a:extLst>
          </p:cNvPr>
          <p:cNvSpPr/>
          <p:nvPr/>
        </p:nvSpPr>
        <p:spPr>
          <a:xfrm>
            <a:off x="6779386" y="3543055"/>
            <a:ext cx="4627151" cy="249370"/>
          </a:xfrm>
          <a:custGeom>
            <a:avLst/>
            <a:gdLst>
              <a:gd name="connsiteX0" fmla="*/ 0 w 6338924"/>
              <a:gd name="connsiteY0" fmla="*/ 275007 h 275007"/>
              <a:gd name="connsiteX1" fmla="*/ 1285660 w 6338924"/>
              <a:gd name="connsiteY1" fmla="*/ 268132 h 275007"/>
              <a:gd name="connsiteX2" fmla="*/ 2028181 w 6338924"/>
              <a:gd name="connsiteY2" fmla="*/ 254382 h 275007"/>
              <a:gd name="connsiteX3" fmla="*/ 2750075 w 6338924"/>
              <a:gd name="connsiteY3" fmla="*/ 247506 h 275007"/>
              <a:gd name="connsiteX4" fmla="*/ 3753853 w 6338924"/>
              <a:gd name="connsiteY4" fmla="*/ 240631 h 275007"/>
              <a:gd name="connsiteX5" fmla="*/ 6338924 w 6338924"/>
              <a:gd name="connsiteY5" fmla="*/ 0 h 27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8924" h="275007">
                <a:moveTo>
                  <a:pt x="0" y="275007"/>
                </a:moveTo>
                <a:lnTo>
                  <a:pt x="1285660" y="268132"/>
                </a:lnTo>
                <a:lnTo>
                  <a:pt x="2028181" y="254382"/>
                </a:lnTo>
                <a:lnTo>
                  <a:pt x="2750075" y="247506"/>
                </a:lnTo>
                <a:cubicBezTo>
                  <a:pt x="3037687" y="245214"/>
                  <a:pt x="3155712" y="281882"/>
                  <a:pt x="3753853" y="240631"/>
                </a:cubicBezTo>
                <a:cubicBezTo>
                  <a:pt x="4351995" y="199380"/>
                  <a:pt x="5345459" y="99690"/>
                  <a:pt x="6338924" y="0"/>
                </a:cubicBezTo>
              </a:path>
            </a:pathLst>
          </a:custGeom>
          <a:noFill/>
          <a:ln w="28575">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0" dirty="0">
              <a:solidFill>
                <a:schemeClr val="bg1"/>
              </a:solidFill>
              <a:latin typeface="Calibri" panose="020F0502020204030204" pitchFamily="34" charset="0"/>
              <a:cs typeface="Calibri" panose="020F0502020204030204" pitchFamily="34" charset="0"/>
            </a:endParaRPr>
          </a:p>
        </p:txBody>
      </p:sp>
      <p:sp>
        <p:nvSpPr>
          <p:cNvPr id="114" name="Freeform 57">
            <a:extLst>
              <a:ext uri="{FF2B5EF4-FFF2-40B4-BE49-F238E27FC236}">
                <a16:creationId xmlns:a16="http://schemas.microsoft.com/office/drawing/2014/main" id="{3D365DEE-E2B3-472D-AF00-7C9131097056}"/>
              </a:ext>
            </a:extLst>
          </p:cNvPr>
          <p:cNvSpPr/>
          <p:nvPr/>
        </p:nvSpPr>
        <p:spPr>
          <a:xfrm>
            <a:off x="6779385" y="3661504"/>
            <a:ext cx="4607076" cy="205731"/>
          </a:xfrm>
          <a:custGeom>
            <a:avLst/>
            <a:gdLst>
              <a:gd name="connsiteX0" fmla="*/ 0 w 6318298"/>
              <a:gd name="connsiteY0" fmla="*/ 226881 h 226881"/>
              <a:gd name="connsiteX1" fmla="*/ 1533167 w 6318298"/>
              <a:gd name="connsiteY1" fmla="*/ 220006 h 226881"/>
              <a:gd name="connsiteX2" fmla="*/ 2090057 w 6318298"/>
              <a:gd name="connsiteY2" fmla="*/ 199381 h 226881"/>
              <a:gd name="connsiteX3" fmla="*/ 2763826 w 6318298"/>
              <a:gd name="connsiteY3" fmla="*/ 220006 h 226881"/>
              <a:gd name="connsiteX4" fmla="*/ 3911982 w 6318298"/>
              <a:gd name="connsiteY4" fmla="*/ 185630 h 226881"/>
              <a:gd name="connsiteX5" fmla="*/ 6318298 w 6318298"/>
              <a:gd name="connsiteY5" fmla="*/ 0 h 226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18298" h="226881">
                <a:moveTo>
                  <a:pt x="0" y="226881"/>
                </a:moveTo>
                <a:lnTo>
                  <a:pt x="1533167" y="220006"/>
                </a:lnTo>
                <a:cubicBezTo>
                  <a:pt x="1881510" y="215423"/>
                  <a:pt x="1884947" y="199381"/>
                  <a:pt x="2090057" y="199381"/>
                </a:cubicBezTo>
                <a:cubicBezTo>
                  <a:pt x="2295167" y="199381"/>
                  <a:pt x="2460172" y="222298"/>
                  <a:pt x="2763826" y="220006"/>
                </a:cubicBezTo>
                <a:cubicBezTo>
                  <a:pt x="3067480" y="217714"/>
                  <a:pt x="3319570" y="222298"/>
                  <a:pt x="3911982" y="185630"/>
                </a:cubicBezTo>
                <a:cubicBezTo>
                  <a:pt x="4504394" y="148962"/>
                  <a:pt x="5411346" y="74481"/>
                  <a:pt x="6318298" y="0"/>
                </a:cubicBezTo>
              </a:path>
            </a:pathLst>
          </a:custGeom>
          <a:noFill/>
          <a:ln w="28575">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0" dirty="0">
              <a:solidFill>
                <a:schemeClr val="bg1"/>
              </a:solidFill>
              <a:latin typeface="Calibri" panose="020F0502020204030204" pitchFamily="34" charset="0"/>
              <a:cs typeface="Calibri" panose="020F0502020204030204" pitchFamily="34" charset="0"/>
            </a:endParaRPr>
          </a:p>
        </p:txBody>
      </p:sp>
      <p:sp>
        <p:nvSpPr>
          <p:cNvPr id="115" name="Freeform 58">
            <a:extLst>
              <a:ext uri="{FF2B5EF4-FFF2-40B4-BE49-F238E27FC236}">
                <a16:creationId xmlns:a16="http://schemas.microsoft.com/office/drawing/2014/main" id="{8A4EDA99-2A5D-43C9-A928-67B59E2842AB}"/>
              </a:ext>
            </a:extLst>
          </p:cNvPr>
          <p:cNvSpPr/>
          <p:nvPr/>
        </p:nvSpPr>
        <p:spPr>
          <a:xfrm>
            <a:off x="6779386" y="3854767"/>
            <a:ext cx="4632169" cy="286776"/>
          </a:xfrm>
          <a:custGeom>
            <a:avLst/>
            <a:gdLst>
              <a:gd name="connsiteX0" fmla="*/ 0 w 6345799"/>
              <a:gd name="connsiteY0" fmla="*/ 316259 h 316259"/>
              <a:gd name="connsiteX1" fmla="*/ 749396 w 6345799"/>
              <a:gd name="connsiteY1" fmla="*/ 281883 h 316259"/>
              <a:gd name="connsiteX2" fmla="*/ 1876927 w 6345799"/>
              <a:gd name="connsiteY2" fmla="*/ 240632 h 316259"/>
              <a:gd name="connsiteX3" fmla="*/ 2970081 w 6345799"/>
              <a:gd name="connsiteY3" fmla="*/ 178755 h 316259"/>
              <a:gd name="connsiteX4" fmla="*/ 4076987 w 6345799"/>
              <a:gd name="connsiteY4" fmla="*/ 116878 h 316259"/>
              <a:gd name="connsiteX5" fmla="*/ 6345799 w 6345799"/>
              <a:gd name="connsiteY5" fmla="*/ 0 h 316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45799" h="316259">
                <a:moveTo>
                  <a:pt x="0" y="316259"/>
                </a:moveTo>
                <a:lnTo>
                  <a:pt x="749396" y="281883"/>
                </a:lnTo>
                <a:lnTo>
                  <a:pt x="1876927" y="240632"/>
                </a:lnTo>
                <a:cubicBezTo>
                  <a:pt x="2247041" y="223444"/>
                  <a:pt x="2970081" y="178755"/>
                  <a:pt x="2970081" y="178755"/>
                </a:cubicBezTo>
                <a:lnTo>
                  <a:pt x="4076987" y="116878"/>
                </a:lnTo>
                <a:lnTo>
                  <a:pt x="6345799" y="0"/>
                </a:lnTo>
              </a:path>
            </a:pathLst>
          </a:custGeom>
          <a:noFill/>
          <a:ln w="28575">
            <a:solidFill>
              <a:schemeClr val="accent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0" dirty="0">
              <a:solidFill>
                <a:schemeClr val="bg1"/>
              </a:solidFill>
              <a:latin typeface="Calibri" panose="020F0502020204030204" pitchFamily="34" charset="0"/>
              <a:cs typeface="Calibri" panose="020F0502020204030204" pitchFamily="34" charset="0"/>
            </a:endParaRPr>
          </a:p>
        </p:txBody>
      </p:sp>
      <p:sp>
        <p:nvSpPr>
          <p:cNvPr id="116" name="Freeform 60">
            <a:extLst>
              <a:ext uri="{FF2B5EF4-FFF2-40B4-BE49-F238E27FC236}">
                <a16:creationId xmlns:a16="http://schemas.microsoft.com/office/drawing/2014/main" id="{63012CB1-504F-4AD8-A974-74211DA7E907}"/>
              </a:ext>
            </a:extLst>
          </p:cNvPr>
          <p:cNvSpPr/>
          <p:nvPr/>
        </p:nvSpPr>
        <p:spPr>
          <a:xfrm>
            <a:off x="6784404" y="3998155"/>
            <a:ext cx="4607076" cy="230668"/>
          </a:xfrm>
          <a:custGeom>
            <a:avLst/>
            <a:gdLst>
              <a:gd name="connsiteX0" fmla="*/ 0 w 6325173"/>
              <a:gd name="connsiteY0" fmla="*/ 254382 h 254382"/>
              <a:gd name="connsiteX1" fmla="*/ 1938803 w 6325173"/>
              <a:gd name="connsiteY1" fmla="*/ 192506 h 254382"/>
              <a:gd name="connsiteX2" fmla="*/ 3774478 w 6325173"/>
              <a:gd name="connsiteY2" fmla="*/ 110003 h 254382"/>
              <a:gd name="connsiteX3" fmla="*/ 6325173 w 6325173"/>
              <a:gd name="connsiteY3" fmla="*/ 0 h 254382"/>
            </a:gdLst>
            <a:ahLst/>
            <a:cxnLst>
              <a:cxn ang="0">
                <a:pos x="connsiteX0" y="connsiteY0"/>
              </a:cxn>
              <a:cxn ang="0">
                <a:pos x="connsiteX1" y="connsiteY1"/>
              </a:cxn>
              <a:cxn ang="0">
                <a:pos x="connsiteX2" y="connsiteY2"/>
              </a:cxn>
              <a:cxn ang="0">
                <a:pos x="connsiteX3" y="connsiteY3"/>
              </a:cxn>
            </a:cxnLst>
            <a:rect l="l" t="t" r="r" b="b"/>
            <a:pathLst>
              <a:path w="6325173" h="254382">
                <a:moveTo>
                  <a:pt x="0" y="254382"/>
                </a:moveTo>
                <a:lnTo>
                  <a:pt x="1938803" y="192506"/>
                </a:lnTo>
                <a:lnTo>
                  <a:pt x="3774478" y="110003"/>
                </a:lnTo>
                <a:lnTo>
                  <a:pt x="6325173" y="0"/>
                </a:lnTo>
              </a:path>
            </a:pathLst>
          </a:custGeom>
          <a:noFill/>
          <a:ln w="28575">
            <a:solidFill>
              <a:schemeClr val="accent4"/>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0" dirty="0">
              <a:solidFill>
                <a:schemeClr val="bg1"/>
              </a:solidFill>
              <a:latin typeface="Calibri" panose="020F0502020204030204" pitchFamily="34" charset="0"/>
              <a:cs typeface="Calibri" panose="020F0502020204030204" pitchFamily="34" charset="0"/>
            </a:endParaRPr>
          </a:p>
        </p:txBody>
      </p:sp>
      <p:sp>
        <p:nvSpPr>
          <p:cNvPr id="117" name="Freeform 62">
            <a:extLst>
              <a:ext uri="{FF2B5EF4-FFF2-40B4-BE49-F238E27FC236}">
                <a16:creationId xmlns:a16="http://schemas.microsoft.com/office/drawing/2014/main" id="{B9855C64-6BE9-46C3-83A7-EEB59A2C484D}"/>
              </a:ext>
            </a:extLst>
          </p:cNvPr>
          <p:cNvSpPr/>
          <p:nvPr/>
        </p:nvSpPr>
        <p:spPr>
          <a:xfrm>
            <a:off x="6784404" y="4072967"/>
            <a:ext cx="4617114" cy="330416"/>
          </a:xfrm>
          <a:custGeom>
            <a:avLst/>
            <a:gdLst>
              <a:gd name="connsiteX0" fmla="*/ 0 w 6325173"/>
              <a:gd name="connsiteY0" fmla="*/ 364385 h 364385"/>
              <a:gd name="connsiteX1" fmla="*/ 3437594 w 6325173"/>
              <a:gd name="connsiteY1" fmla="*/ 185630 h 364385"/>
              <a:gd name="connsiteX2" fmla="*/ 6325173 w 6325173"/>
              <a:gd name="connsiteY2" fmla="*/ 0 h 364385"/>
            </a:gdLst>
            <a:ahLst/>
            <a:cxnLst>
              <a:cxn ang="0">
                <a:pos x="connsiteX0" y="connsiteY0"/>
              </a:cxn>
              <a:cxn ang="0">
                <a:pos x="connsiteX1" y="connsiteY1"/>
              </a:cxn>
              <a:cxn ang="0">
                <a:pos x="connsiteX2" y="connsiteY2"/>
              </a:cxn>
            </a:cxnLst>
            <a:rect l="l" t="t" r="r" b="b"/>
            <a:pathLst>
              <a:path w="6325173" h="364385">
                <a:moveTo>
                  <a:pt x="0" y="364385"/>
                </a:moveTo>
                <a:lnTo>
                  <a:pt x="3437594" y="185630"/>
                </a:lnTo>
                <a:lnTo>
                  <a:pt x="6325173" y="0"/>
                </a:lnTo>
              </a:path>
            </a:pathLst>
          </a:custGeom>
          <a:noFill/>
          <a:ln w="28575">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0" dirty="0">
              <a:solidFill>
                <a:schemeClr val="bg1"/>
              </a:solidFill>
              <a:latin typeface="Calibri" panose="020F0502020204030204" pitchFamily="34" charset="0"/>
              <a:cs typeface="Calibri" panose="020F0502020204030204" pitchFamily="34" charset="0"/>
            </a:endParaRPr>
          </a:p>
        </p:txBody>
      </p:sp>
      <p:cxnSp>
        <p:nvCxnSpPr>
          <p:cNvPr id="118" name="Straight Connector 117">
            <a:extLst>
              <a:ext uri="{FF2B5EF4-FFF2-40B4-BE49-F238E27FC236}">
                <a16:creationId xmlns:a16="http://schemas.microsoft.com/office/drawing/2014/main" id="{1CEB0FFD-B959-48D6-AD8F-54CDFA4C21F1}"/>
              </a:ext>
            </a:extLst>
          </p:cNvPr>
          <p:cNvCxnSpPr/>
          <p:nvPr/>
        </p:nvCxnSpPr>
        <p:spPr>
          <a:xfrm>
            <a:off x="11404603" y="5030472"/>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DE735282-FCDB-4AAD-9C97-C8CD796144F4}"/>
              </a:ext>
            </a:extLst>
          </p:cNvPr>
          <p:cNvCxnSpPr/>
          <p:nvPr/>
        </p:nvCxnSpPr>
        <p:spPr>
          <a:xfrm>
            <a:off x="11128806" y="5030472"/>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93E27005-82EC-4294-AE00-22A7D079CE01}"/>
              </a:ext>
            </a:extLst>
          </p:cNvPr>
          <p:cNvCxnSpPr/>
          <p:nvPr/>
        </p:nvCxnSpPr>
        <p:spPr>
          <a:xfrm>
            <a:off x="10869233" y="5027762"/>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BB331F95-28B4-4791-9684-FCE8ADFC61F7}"/>
              </a:ext>
            </a:extLst>
          </p:cNvPr>
          <p:cNvCxnSpPr/>
          <p:nvPr/>
        </p:nvCxnSpPr>
        <p:spPr>
          <a:xfrm>
            <a:off x="10586483" y="5027762"/>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09918562-A608-48D0-A8A7-E7D190BCB2D9}"/>
              </a:ext>
            </a:extLst>
          </p:cNvPr>
          <p:cNvCxnSpPr/>
          <p:nvPr/>
        </p:nvCxnSpPr>
        <p:spPr>
          <a:xfrm>
            <a:off x="10315827" y="5027762"/>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975D5233-6F53-4CC0-B77B-CB688FB4A472}"/>
              </a:ext>
            </a:extLst>
          </p:cNvPr>
          <p:cNvCxnSpPr/>
          <p:nvPr/>
        </p:nvCxnSpPr>
        <p:spPr>
          <a:xfrm>
            <a:off x="10033078" y="5027762"/>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6F96C7EA-4AE2-4048-B791-C6D21AA94CF1}"/>
              </a:ext>
            </a:extLst>
          </p:cNvPr>
          <p:cNvCxnSpPr/>
          <p:nvPr/>
        </p:nvCxnSpPr>
        <p:spPr>
          <a:xfrm>
            <a:off x="9773505" y="5025053"/>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DB185277-B939-4EB5-918A-663C8A444FD0}"/>
              </a:ext>
            </a:extLst>
          </p:cNvPr>
          <p:cNvCxnSpPr/>
          <p:nvPr/>
        </p:nvCxnSpPr>
        <p:spPr>
          <a:xfrm>
            <a:off x="9490755" y="5025053"/>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9528E2C9-AAD5-4B2B-B414-95659075F0A8}"/>
              </a:ext>
            </a:extLst>
          </p:cNvPr>
          <p:cNvCxnSpPr/>
          <p:nvPr/>
        </p:nvCxnSpPr>
        <p:spPr>
          <a:xfrm>
            <a:off x="9244582" y="5030472"/>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1F5CC249-D498-4F3C-84F0-B94A825E1ED0}"/>
              </a:ext>
            </a:extLst>
          </p:cNvPr>
          <p:cNvCxnSpPr/>
          <p:nvPr/>
        </p:nvCxnSpPr>
        <p:spPr>
          <a:xfrm>
            <a:off x="8961833" y="5030472"/>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DE371081-9405-4944-8451-8CE263351F9B}"/>
              </a:ext>
            </a:extLst>
          </p:cNvPr>
          <p:cNvCxnSpPr/>
          <p:nvPr/>
        </p:nvCxnSpPr>
        <p:spPr>
          <a:xfrm>
            <a:off x="8702260" y="5027762"/>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EBCC1FB0-A9D9-4429-99D2-44E449BA6D2C}"/>
              </a:ext>
            </a:extLst>
          </p:cNvPr>
          <p:cNvCxnSpPr/>
          <p:nvPr/>
        </p:nvCxnSpPr>
        <p:spPr>
          <a:xfrm>
            <a:off x="8419511" y="5027762"/>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CC21F619-3CFA-46F0-B61E-92616D5D3A7C}"/>
              </a:ext>
            </a:extLst>
          </p:cNvPr>
          <p:cNvCxnSpPr/>
          <p:nvPr/>
        </p:nvCxnSpPr>
        <p:spPr>
          <a:xfrm>
            <a:off x="8148854" y="5027762"/>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5E88E5DD-693A-44DA-9A22-E78B4EA74B50}"/>
              </a:ext>
            </a:extLst>
          </p:cNvPr>
          <p:cNvCxnSpPr/>
          <p:nvPr/>
        </p:nvCxnSpPr>
        <p:spPr>
          <a:xfrm>
            <a:off x="7866105" y="5027762"/>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1F724BC1-E46F-4D1B-A5FB-1259A0EBEBF0}"/>
              </a:ext>
            </a:extLst>
          </p:cNvPr>
          <p:cNvCxnSpPr/>
          <p:nvPr/>
        </p:nvCxnSpPr>
        <p:spPr>
          <a:xfrm>
            <a:off x="7606532" y="5025053"/>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13C71A48-2F4C-4DC3-93C6-EF21D9AC851D}"/>
              </a:ext>
            </a:extLst>
          </p:cNvPr>
          <p:cNvCxnSpPr/>
          <p:nvPr/>
        </p:nvCxnSpPr>
        <p:spPr>
          <a:xfrm>
            <a:off x="7323783" y="5025053"/>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377BF79D-8FD4-4590-AD80-45B2A3CDEA56}"/>
              </a:ext>
            </a:extLst>
          </p:cNvPr>
          <p:cNvCxnSpPr/>
          <p:nvPr/>
        </p:nvCxnSpPr>
        <p:spPr>
          <a:xfrm>
            <a:off x="7066527" y="5025053"/>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F9E32D8F-09C1-4710-9D7F-FB8E3C6043B6}"/>
              </a:ext>
            </a:extLst>
          </p:cNvPr>
          <p:cNvCxnSpPr/>
          <p:nvPr/>
        </p:nvCxnSpPr>
        <p:spPr>
          <a:xfrm>
            <a:off x="6783778" y="5025053"/>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7562DA65-F1C6-4393-B59F-2E0F0619533F}"/>
              </a:ext>
            </a:extLst>
          </p:cNvPr>
          <p:cNvCxnSpPr>
            <a:cxnSpLocks/>
          </p:cNvCxnSpPr>
          <p:nvPr/>
        </p:nvCxnSpPr>
        <p:spPr>
          <a:xfrm flipH="1">
            <a:off x="6733793" y="5025053"/>
            <a:ext cx="4672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D36CFC5E-F7D9-4A7C-8EE4-6DC895B30A1A}"/>
              </a:ext>
            </a:extLst>
          </p:cNvPr>
          <p:cNvCxnSpPr>
            <a:cxnSpLocks/>
          </p:cNvCxnSpPr>
          <p:nvPr/>
        </p:nvCxnSpPr>
        <p:spPr bwMode="auto">
          <a:xfrm>
            <a:off x="6700070" y="5024877"/>
            <a:ext cx="4716503"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29D93ACE-4131-4902-9394-8C02C11DFDF4}"/>
              </a:ext>
            </a:extLst>
          </p:cNvPr>
          <p:cNvCxnSpPr>
            <a:cxnSpLocks/>
          </p:cNvCxnSpPr>
          <p:nvPr/>
        </p:nvCxnSpPr>
        <p:spPr bwMode="auto">
          <a:xfrm flipV="1">
            <a:off x="6782805" y="1991084"/>
            <a:ext cx="0" cy="3041131"/>
          </a:xfrm>
          <a:prstGeom prst="line">
            <a:avLst/>
          </a:prstGeom>
          <a:noFill/>
          <a:ln w="28575" cap="flat" cmpd="sng" algn="ctr">
            <a:solidFill>
              <a:schemeClr val="bg1"/>
            </a:solidFill>
            <a:prstDash val="solid"/>
            <a:round/>
            <a:headEnd type="none" w="med" len="med"/>
            <a:tailEnd type="none" w="med" len="med"/>
          </a:ln>
          <a:effectLst/>
        </p:spPr>
      </p:cxnSp>
      <p:sp>
        <p:nvSpPr>
          <p:cNvPr id="139" name="TextBox 138">
            <a:extLst>
              <a:ext uri="{FF2B5EF4-FFF2-40B4-BE49-F238E27FC236}">
                <a16:creationId xmlns:a16="http://schemas.microsoft.com/office/drawing/2014/main" id="{83E955E3-E4BA-4D17-B3BE-C531D3F2333B}"/>
              </a:ext>
            </a:extLst>
          </p:cNvPr>
          <p:cNvSpPr txBox="1"/>
          <p:nvPr/>
        </p:nvSpPr>
        <p:spPr bwMode="auto">
          <a:xfrm>
            <a:off x="6864793" y="1500443"/>
            <a:ext cx="492147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Endometrial Cancer Survival by Race</a:t>
            </a:r>
            <a:r>
              <a:rPr lang="en-US" baseline="30000" dirty="0">
                <a:solidFill>
                  <a:schemeClr val="bg1"/>
                </a:solidFill>
                <a:latin typeface="Calibri" panose="020F0502020204030204" pitchFamily="34" charset="0"/>
              </a:rPr>
              <a:t>2</a:t>
            </a:r>
          </a:p>
        </p:txBody>
      </p:sp>
      <p:grpSp>
        <p:nvGrpSpPr>
          <p:cNvPr id="140" name="Group 139">
            <a:extLst>
              <a:ext uri="{FF2B5EF4-FFF2-40B4-BE49-F238E27FC236}">
                <a16:creationId xmlns:a16="http://schemas.microsoft.com/office/drawing/2014/main" id="{90C4FDBE-567C-481C-9082-0FB121D7183D}"/>
              </a:ext>
            </a:extLst>
          </p:cNvPr>
          <p:cNvGrpSpPr/>
          <p:nvPr/>
        </p:nvGrpSpPr>
        <p:grpSpPr>
          <a:xfrm>
            <a:off x="1354486" y="1984159"/>
            <a:ext cx="75068" cy="3041787"/>
            <a:chOff x="1380830" y="1984159"/>
            <a:chExt cx="48724" cy="3041787"/>
          </a:xfrm>
        </p:grpSpPr>
        <p:cxnSp>
          <p:nvCxnSpPr>
            <p:cNvPr id="141" name="Straight Connector 140">
              <a:extLst>
                <a:ext uri="{FF2B5EF4-FFF2-40B4-BE49-F238E27FC236}">
                  <a16:creationId xmlns:a16="http://schemas.microsoft.com/office/drawing/2014/main" id="{4E580292-2676-436B-B491-20D1B34353C0}"/>
                </a:ext>
              </a:extLst>
            </p:cNvPr>
            <p:cNvCxnSpPr>
              <a:cxnSpLocks/>
            </p:cNvCxnSpPr>
            <p:nvPr/>
          </p:nvCxnSpPr>
          <p:spPr bwMode="auto">
            <a:xfrm flipH="1">
              <a:off x="1380830" y="1984159"/>
              <a:ext cx="48724"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8CE44EB1-FE0F-41CE-ADFC-B46F3724F961}"/>
                </a:ext>
              </a:extLst>
            </p:cNvPr>
            <p:cNvCxnSpPr>
              <a:cxnSpLocks/>
            </p:cNvCxnSpPr>
            <p:nvPr/>
          </p:nvCxnSpPr>
          <p:spPr bwMode="auto">
            <a:xfrm flipH="1">
              <a:off x="1380830" y="2491124"/>
              <a:ext cx="48724"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E594C547-8977-4D19-868D-7F1858B3409B}"/>
                </a:ext>
              </a:extLst>
            </p:cNvPr>
            <p:cNvCxnSpPr>
              <a:cxnSpLocks/>
            </p:cNvCxnSpPr>
            <p:nvPr/>
          </p:nvCxnSpPr>
          <p:spPr bwMode="auto">
            <a:xfrm flipH="1">
              <a:off x="1380830" y="2998089"/>
              <a:ext cx="48724"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479147EC-A911-4044-82F0-6CA95B208481}"/>
                </a:ext>
              </a:extLst>
            </p:cNvPr>
            <p:cNvCxnSpPr>
              <a:cxnSpLocks/>
            </p:cNvCxnSpPr>
            <p:nvPr/>
          </p:nvCxnSpPr>
          <p:spPr bwMode="auto">
            <a:xfrm flipH="1">
              <a:off x="1380830" y="3505053"/>
              <a:ext cx="48724"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E9AE55DB-738D-4DCF-8BCC-0090BB5EFEB4}"/>
                </a:ext>
              </a:extLst>
            </p:cNvPr>
            <p:cNvCxnSpPr>
              <a:cxnSpLocks/>
            </p:cNvCxnSpPr>
            <p:nvPr/>
          </p:nvCxnSpPr>
          <p:spPr bwMode="auto">
            <a:xfrm flipH="1">
              <a:off x="1380830" y="4012018"/>
              <a:ext cx="48724"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01128260-EC9F-4AF3-87B5-40E2B06FCE14}"/>
                </a:ext>
              </a:extLst>
            </p:cNvPr>
            <p:cNvCxnSpPr>
              <a:cxnSpLocks/>
            </p:cNvCxnSpPr>
            <p:nvPr/>
          </p:nvCxnSpPr>
          <p:spPr bwMode="auto">
            <a:xfrm flipH="1">
              <a:off x="1380830" y="4518982"/>
              <a:ext cx="48724"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2B1EF67E-87E1-41F7-A329-766A27C230E1}"/>
                </a:ext>
              </a:extLst>
            </p:cNvPr>
            <p:cNvCxnSpPr>
              <a:cxnSpLocks/>
            </p:cNvCxnSpPr>
            <p:nvPr/>
          </p:nvCxnSpPr>
          <p:spPr bwMode="auto">
            <a:xfrm flipH="1">
              <a:off x="1380830" y="5025946"/>
              <a:ext cx="4872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8" name="Group 147">
            <a:extLst>
              <a:ext uri="{FF2B5EF4-FFF2-40B4-BE49-F238E27FC236}">
                <a16:creationId xmlns:a16="http://schemas.microsoft.com/office/drawing/2014/main" id="{6856567A-44DF-4759-A767-D63079474683}"/>
              </a:ext>
            </a:extLst>
          </p:cNvPr>
          <p:cNvGrpSpPr/>
          <p:nvPr/>
        </p:nvGrpSpPr>
        <p:grpSpPr>
          <a:xfrm>
            <a:off x="6707529" y="2007849"/>
            <a:ext cx="72988" cy="2450504"/>
            <a:chOff x="6733793" y="2007849"/>
            <a:chExt cx="46724" cy="2450504"/>
          </a:xfrm>
        </p:grpSpPr>
        <p:cxnSp>
          <p:nvCxnSpPr>
            <p:cNvPr id="149" name="Straight Connector 148">
              <a:extLst>
                <a:ext uri="{FF2B5EF4-FFF2-40B4-BE49-F238E27FC236}">
                  <a16:creationId xmlns:a16="http://schemas.microsoft.com/office/drawing/2014/main" id="{4B817AC5-40D4-489A-9C68-7ACF260DF9BC}"/>
                </a:ext>
              </a:extLst>
            </p:cNvPr>
            <p:cNvCxnSpPr>
              <a:cxnSpLocks/>
            </p:cNvCxnSpPr>
            <p:nvPr/>
          </p:nvCxnSpPr>
          <p:spPr>
            <a:xfrm flipH="1">
              <a:off x="6733793" y="4458353"/>
              <a:ext cx="4672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7CB750E3-E235-447E-8A88-4DFBB6BF6E77}"/>
                </a:ext>
              </a:extLst>
            </p:cNvPr>
            <p:cNvCxnSpPr>
              <a:cxnSpLocks/>
            </p:cNvCxnSpPr>
            <p:nvPr/>
          </p:nvCxnSpPr>
          <p:spPr>
            <a:xfrm flipH="1">
              <a:off x="6733793" y="3859410"/>
              <a:ext cx="4672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D2387CC4-6504-4E22-9BCC-C28EBE976FDE}"/>
                </a:ext>
              </a:extLst>
            </p:cNvPr>
            <p:cNvCxnSpPr>
              <a:cxnSpLocks/>
            </p:cNvCxnSpPr>
            <p:nvPr/>
          </p:nvCxnSpPr>
          <p:spPr>
            <a:xfrm flipH="1">
              <a:off x="6733793" y="3214263"/>
              <a:ext cx="4672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A35F3B3D-32FD-4FD4-A274-00E335F5AC5A}"/>
                </a:ext>
              </a:extLst>
            </p:cNvPr>
            <p:cNvCxnSpPr>
              <a:cxnSpLocks/>
            </p:cNvCxnSpPr>
            <p:nvPr/>
          </p:nvCxnSpPr>
          <p:spPr>
            <a:xfrm flipH="1">
              <a:off x="6733793" y="2615320"/>
              <a:ext cx="4672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B114FE69-5BCA-4FB5-8DF8-4111C7EDC7D3}"/>
                </a:ext>
              </a:extLst>
            </p:cNvPr>
            <p:cNvCxnSpPr>
              <a:cxnSpLocks/>
            </p:cNvCxnSpPr>
            <p:nvPr/>
          </p:nvCxnSpPr>
          <p:spPr>
            <a:xfrm flipH="1">
              <a:off x="6733793" y="2007849"/>
              <a:ext cx="4672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84711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9685D-B5D3-4325-883B-1F861815DE0D}"/>
              </a:ext>
            </a:extLst>
          </p:cNvPr>
          <p:cNvSpPr>
            <a:spLocks noGrp="1"/>
          </p:cNvSpPr>
          <p:nvPr>
            <p:ph type="title"/>
          </p:nvPr>
        </p:nvSpPr>
        <p:spPr/>
        <p:txBody>
          <a:bodyPr/>
          <a:lstStyle/>
          <a:p>
            <a:r>
              <a:rPr lang="en-US" dirty="0"/>
              <a:t>Health Disparities in Endometrial Cancer</a:t>
            </a:r>
          </a:p>
        </p:txBody>
      </p:sp>
      <p:sp>
        <p:nvSpPr>
          <p:cNvPr id="3" name="Content Placeholder 2">
            <a:extLst>
              <a:ext uri="{FF2B5EF4-FFF2-40B4-BE49-F238E27FC236}">
                <a16:creationId xmlns:a16="http://schemas.microsoft.com/office/drawing/2014/main" id="{5E165BB7-6915-4315-8F69-2A44A9B4CCB2}"/>
              </a:ext>
            </a:extLst>
          </p:cNvPr>
          <p:cNvSpPr>
            <a:spLocks noGrp="1"/>
          </p:cNvSpPr>
          <p:nvPr>
            <p:ph idx="1"/>
          </p:nvPr>
        </p:nvSpPr>
        <p:spPr/>
        <p:txBody>
          <a:bodyPr/>
          <a:lstStyle/>
          <a:p>
            <a:r>
              <a:rPr lang="en-US" sz="2400" dirty="0"/>
              <a:t>Despite a 5-yr OS rate of &gt;80%, Black women continue to have poor outcomes</a:t>
            </a:r>
            <a:r>
              <a:rPr lang="en-US" sz="2400" baseline="30000" dirty="0"/>
              <a:t>1</a:t>
            </a:r>
          </a:p>
          <a:p>
            <a:r>
              <a:rPr lang="en-US" sz="2400" dirty="0"/>
              <a:t>Despite lower incidence for EC development, Black patients account for a higher proportion of deaths with a 5-yr OS 19% worse than White women</a:t>
            </a:r>
            <a:r>
              <a:rPr lang="en-US" sz="2400" baseline="30000" dirty="0"/>
              <a:t>2-4</a:t>
            </a:r>
          </a:p>
          <a:p>
            <a:r>
              <a:rPr lang="en-US" sz="2400" dirty="0"/>
              <a:t>Delay in diagnosis is a key contributor to disparity in gynecologic malignancies</a:t>
            </a:r>
            <a:r>
              <a:rPr lang="en-US" sz="2400" baseline="30000" dirty="0"/>
              <a:t>5</a:t>
            </a:r>
          </a:p>
          <a:p>
            <a:r>
              <a:rPr lang="en-US" sz="2400" dirty="0"/>
              <a:t>Black women more likely to present with advanced disease</a:t>
            </a:r>
            <a:r>
              <a:rPr lang="en-US" sz="2400" baseline="30000" dirty="0"/>
              <a:t>4,6,7</a:t>
            </a:r>
          </a:p>
          <a:p>
            <a:pPr lvl="1">
              <a:buFont typeface="System Font Regular"/>
              <a:buChar char="–"/>
            </a:pPr>
            <a:r>
              <a:rPr lang="en-US" sz="2200" dirty="0">
                <a:solidFill>
                  <a:schemeClr val="accent3"/>
                </a:solidFill>
              </a:rPr>
              <a:t>Identifying health disparities </a:t>
            </a:r>
            <a:r>
              <a:rPr lang="en-US" sz="2200" dirty="0"/>
              <a:t>and </a:t>
            </a:r>
            <a:r>
              <a:rPr lang="en-US" sz="2200" u="sng" dirty="0">
                <a:solidFill>
                  <a:schemeClr val="accent3"/>
                </a:solidFill>
              </a:rPr>
              <a:t>promoting early diagnosis </a:t>
            </a:r>
            <a:r>
              <a:rPr lang="en-US" sz="2200" dirty="0"/>
              <a:t>are </a:t>
            </a:r>
            <a:r>
              <a:rPr lang="en-US" sz="2200" u="sng" dirty="0">
                <a:solidFill>
                  <a:schemeClr val="accent3"/>
                </a:solidFill>
              </a:rPr>
              <a:t>key to improving outcomes for Black patients</a:t>
            </a:r>
          </a:p>
          <a:p>
            <a:pPr lvl="1">
              <a:buFont typeface="System Font Regular"/>
              <a:buChar char="–"/>
            </a:pPr>
            <a:r>
              <a:rPr lang="en-US" sz="2200" dirty="0"/>
              <a:t>Black women are more likely to receive less care due to lack of insurance or </a:t>
            </a:r>
            <a:br>
              <a:rPr lang="en-US" sz="2200" dirty="0"/>
            </a:br>
            <a:r>
              <a:rPr lang="en-US" sz="2200" dirty="0"/>
              <a:t>low-income status</a:t>
            </a:r>
          </a:p>
          <a:p>
            <a:endParaRPr lang="en-US" dirty="0"/>
          </a:p>
        </p:txBody>
      </p:sp>
      <p:sp>
        <p:nvSpPr>
          <p:cNvPr id="7" name="TextBox 6">
            <a:extLst>
              <a:ext uri="{FF2B5EF4-FFF2-40B4-BE49-F238E27FC236}">
                <a16:creationId xmlns:a16="http://schemas.microsoft.com/office/drawing/2014/main" id="{C662C3AE-D30B-4868-871D-B18AB034004A}"/>
              </a:ext>
            </a:extLst>
          </p:cNvPr>
          <p:cNvSpPr txBox="1"/>
          <p:nvPr/>
        </p:nvSpPr>
        <p:spPr bwMode="auto">
          <a:xfrm>
            <a:off x="439974" y="6012752"/>
            <a:ext cx="7778475"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kern="1200" dirty="0">
                <a:solidFill>
                  <a:srgbClr val="455560"/>
                </a:solidFill>
                <a:latin typeface="Calibri" panose="020F0502020204030204" pitchFamily="34" charset="0"/>
                <a:cs typeface="Calibri" panose="020F0502020204030204" pitchFamily="34" charset="0"/>
              </a:rPr>
              <a:t>1. Rauh-Hain. Obstet Gynecol. 2015;125:843. 2. Wright. Cancer. 2009;115:1276. 3. Long. Gynecol Oncol. 2013;130:652. </a:t>
            </a:r>
            <a:br>
              <a:rPr lang="en-US" sz="1200" b="0" kern="1200" dirty="0">
                <a:solidFill>
                  <a:srgbClr val="455560"/>
                </a:solidFill>
                <a:latin typeface="Calibri" panose="020F0502020204030204" pitchFamily="34" charset="0"/>
                <a:cs typeface="Calibri" panose="020F0502020204030204" pitchFamily="34" charset="0"/>
              </a:rPr>
            </a:br>
            <a:r>
              <a:rPr lang="en-US" sz="1200" b="0" kern="1200" dirty="0">
                <a:solidFill>
                  <a:srgbClr val="455560"/>
                </a:solidFill>
                <a:latin typeface="Calibri" panose="020F0502020204030204" pitchFamily="34" charset="0"/>
                <a:cs typeface="Calibri" panose="020F0502020204030204" pitchFamily="34" charset="0"/>
              </a:rPr>
              <a:t>4. Mukerji. Gynecol Oncol. 2018;148:527. 5. Doll. Am J Obstet Gynecol. 2018;218:474. 6. Bregar. Gynecol Oncol. 2017;145:114. 7. Sud. Gynecol Oncol. 2018;148:349</a:t>
            </a:r>
          </a:p>
        </p:txBody>
      </p:sp>
    </p:spTree>
    <p:extLst>
      <p:ext uri="{BB962C8B-B14F-4D97-AF65-F5344CB8AC3E}">
        <p14:creationId xmlns:p14="http://schemas.microsoft.com/office/powerpoint/2010/main" val="3114835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A8B012D-99C9-414F-81CA-CF57B59A042E}"/>
              </a:ext>
            </a:extLst>
          </p:cNvPr>
          <p:cNvSpPr>
            <a:spLocks noGrp="1"/>
          </p:cNvSpPr>
          <p:nvPr>
            <p:ph type="title"/>
          </p:nvPr>
        </p:nvSpPr>
        <p:spPr/>
        <p:txBody>
          <a:bodyPr/>
          <a:lstStyle/>
          <a:p>
            <a:r>
              <a:rPr lang="en-US" sz="3600" dirty="0"/>
              <a:t>High-Volume Treatment Centers Are Associated With Better Outcomes for Black </a:t>
            </a:r>
            <a:r>
              <a:rPr lang="en-US" dirty="0"/>
              <a:t>Patients</a:t>
            </a:r>
            <a:r>
              <a:rPr lang="en-US" sz="3600" dirty="0"/>
              <a:t> With EC</a:t>
            </a:r>
            <a:endParaRPr lang="en-US" dirty="0">
              <a:highlight>
                <a:srgbClr val="FFFF00"/>
              </a:highlight>
            </a:endParaRPr>
          </a:p>
        </p:txBody>
      </p:sp>
      <p:sp>
        <p:nvSpPr>
          <p:cNvPr id="4" name="Content Placeholder 3">
            <a:extLst>
              <a:ext uri="{FF2B5EF4-FFF2-40B4-BE49-F238E27FC236}">
                <a16:creationId xmlns:a16="http://schemas.microsoft.com/office/drawing/2014/main" id="{49437B44-743C-4675-AE22-09BB8F5E9B28}"/>
              </a:ext>
            </a:extLst>
          </p:cNvPr>
          <p:cNvSpPr>
            <a:spLocks noGrp="1"/>
          </p:cNvSpPr>
          <p:nvPr>
            <p:ph idx="1"/>
          </p:nvPr>
        </p:nvSpPr>
        <p:spPr/>
        <p:txBody>
          <a:bodyPr/>
          <a:lstStyle/>
          <a:p>
            <a:r>
              <a:rPr lang="en-US" sz="2400" dirty="0"/>
              <a:t>Black patients are more likely to receive quality care at high-volume treatment centers, which have been associated with decreased racial disparity</a:t>
            </a:r>
            <a:r>
              <a:rPr lang="en-US" sz="2400" baseline="30000" dirty="0"/>
              <a:t>1</a:t>
            </a:r>
          </a:p>
          <a:p>
            <a:pPr lvl="1"/>
            <a:r>
              <a:rPr lang="en-US" sz="2400" dirty="0"/>
              <a:t>Fewer number of surgery complications and improved outcomes have been reported for Black patients receiving treatment at high-volume centers</a:t>
            </a:r>
          </a:p>
          <a:p>
            <a:endParaRPr lang="en-US" dirty="0"/>
          </a:p>
        </p:txBody>
      </p:sp>
      <p:sp>
        <p:nvSpPr>
          <p:cNvPr id="8" name="TextBox 7">
            <a:extLst>
              <a:ext uri="{FF2B5EF4-FFF2-40B4-BE49-F238E27FC236}">
                <a16:creationId xmlns:a16="http://schemas.microsoft.com/office/drawing/2014/main" id="{66B9A614-EC62-486F-B8CE-AA445C810E02}"/>
              </a:ext>
            </a:extLst>
          </p:cNvPr>
          <p:cNvSpPr txBox="1"/>
          <p:nvPr/>
        </p:nvSpPr>
        <p:spPr bwMode="auto">
          <a:xfrm>
            <a:off x="422372" y="6372636"/>
            <a:ext cx="567362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dirty="0">
                <a:solidFill>
                  <a:srgbClr val="455560"/>
                </a:solidFill>
                <a:latin typeface="Calibri" panose="020F0502020204030204" pitchFamily="34" charset="0"/>
                <a:cs typeface="Calibri" panose="020F0502020204030204" pitchFamily="34" charset="0"/>
              </a:rPr>
              <a:t>1. Buskwofie. Gynecol Oncol. 2018;149:329. 2. Wright. Obstet Gynecol. 2011;117:1051.</a:t>
            </a:r>
            <a:endParaRPr lang="en-US" sz="1200" b="0" kern="1200" dirty="0">
              <a:solidFill>
                <a:srgbClr val="455560"/>
              </a:solidFill>
              <a:latin typeface="Calibri" panose="020F0502020204030204" pitchFamily="34" charset="0"/>
              <a:cs typeface="Calibri" panose="020F0502020204030204" pitchFamily="34" charset="0"/>
            </a:endParaRPr>
          </a:p>
        </p:txBody>
      </p:sp>
      <p:graphicFrame>
        <p:nvGraphicFramePr>
          <p:cNvPr id="10" name="Content Placeholder 5">
            <a:extLst>
              <a:ext uri="{FF2B5EF4-FFF2-40B4-BE49-F238E27FC236}">
                <a16:creationId xmlns:a16="http://schemas.microsoft.com/office/drawing/2014/main" id="{885A15F0-F033-4453-BBB0-ED673593CDA2}"/>
              </a:ext>
            </a:extLst>
          </p:cNvPr>
          <p:cNvGraphicFramePr>
            <a:graphicFrameLocks/>
          </p:cNvGraphicFramePr>
          <p:nvPr>
            <p:extLst>
              <p:ext uri="{D42A27DB-BD31-4B8C-83A1-F6EECF244321}">
                <p14:modId xmlns:p14="http://schemas.microsoft.com/office/powerpoint/2010/main" val="427806352"/>
              </p:ext>
            </p:extLst>
          </p:nvPr>
        </p:nvGraphicFramePr>
        <p:xfrm>
          <a:off x="719138" y="3201165"/>
          <a:ext cx="10763250" cy="2846521"/>
        </p:xfrm>
        <a:graphic>
          <a:graphicData uri="http://schemas.openxmlformats.org/drawingml/2006/table">
            <a:tbl>
              <a:tblPr firstRow="1" bandRow="1">
                <a:effectLst/>
              </a:tblPr>
              <a:tblGrid>
                <a:gridCol w="5304739">
                  <a:extLst>
                    <a:ext uri="{9D8B030D-6E8A-4147-A177-3AD203B41FA5}">
                      <a16:colId xmlns:a16="http://schemas.microsoft.com/office/drawing/2014/main" val="20000"/>
                    </a:ext>
                  </a:extLst>
                </a:gridCol>
                <a:gridCol w="2806141">
                  <a:extLst>
                    <a:ext uri="{9D8B030D-6E8A-4147-A177-3AD203B41FA5}">
                      <a16:colId xmlns:a16="http://schemas.microsoft.com/office/drawing/2014/main" val="20001"/>
                    </a:ext>
                  </a:extLst>
                </a:gridCol>
                <a:gridCol w="2652370">
                  <a:extLst>
                    <a:ext uri="{9D8B030D-6E8A-4147-A177-3AD203B41FA5}">
                      <a16:colId xmlns:a16="http://schemas.microsoft.com/office/drawing/2014/main" val="3903185980"/>
                    </a:ext>
                  </a:extLst>
                </a:gridCol>
              </a:tblGrid>
              <a:tr h="298719">
                <a:tc rowSpan="2">
                  <a:txBody>
                    <a:bodyPr/>
                    <a:lstStyle>
                      <a:lvl1pPr marL="0" algn="l" defTabSz="457200" rtl="0" eaLnBrk="0" latinLnBrk="0" hangingPunct="0">
                        <a:lnSpc>
                          <a:spcPct val="130000"/>
                        </a:lnSpc>
                        <a:spcAft>
                          <a:spcPct val="20000"/>
                        </a:spcAft>
                        <a:buClr>
                          <a:srgbClr val="FF0000"/>
                        </a:buClr>
                        <a:buSzPct val="110000"/>
                        <a:buFont typeface="Wingdings" charset="2"/>
                        <a:defRPr sz="2400" b="1" kern="1200">
                          <a:solidFill>
                            <a:schemeClr val="tx1"/>
                          </a:solidFill>
                          <a:latin typeface="Arial" charset="0"/>
                          <a:ea typeface="ＭＳ Ｐゴシック" charset="-128"/>
                        </a:defRPr>
                      </a:lvl1pPr>
                      <a:lvl2pPr marL="742950" indent="-285750" algn="l" defTabSz="457200" rtl="0" eaLnBrk="0" latinLnBrk="0" hangingPunct="0">
                        <a:lnSpc>
                          <a:spcPct val="130000"/>
                        </a:lnSpc>
                        <a:spcAft>
                          <a:spcPct val="20000"/>
                        </a:spcAft>
                        <a:buClr>
                          <a:srgbClr val="FF0000"/>
                        </a:buClr>
                        <a:buSzPct val="80000"/>
                        <a:defRPr sz="2400" b="1" kern="1200">
                          <a:solidFill>
                            <a:schemeClr val="tx1"/>
                          </a:solidFill>
                          <a:latin typeface="Arial" charset="0"/>
                          <a:ea typeface="ＭＳ Ｐゴシック" charset="-128"/>
                        </a:defRPr>
                      </a:lvl2pPr>
                      <a:lvl3pPr marL="1143000" indent="-228600" algn="l" defTabSz="457200" rtl="0" eaLnBrk="0" latinLnBrk="0" hangingPunct="0">
                        <a:lnSpc>
                          <a:spcPct val="130000"/>
                        </a:lnSpc>
                        <a:spcAft>
                          <a:spcPct val="20000"/>
                        </a:spcAft>
                        <a:buClr>
                          <a:srgbClr val="FF0000"/>
                        </a:buClr>
                        <a:buSzPct val="110000"/>
                        <a:defRPr sz="2400" b="1" kern="1200">
                          <a:solidFill>
                            <a:schemeClr val="tx1"/>
                          </a:solidFill>
                          <a:latin typeface="Arial" charset="0"/>
                          <a:ea typeface="ＭＳ Ｐゴシック" charset="-128"/>
                        </a:defRPr>
                      </a:lvl3pPr>
                      <a:lvl4pPr marL="1600200" indent="-228600" algn="l" defTabSz="457200" rtl="0" eaLnBrk="0" latinLnBrk="0" hangingPunct="0">
                        <a:lnSpc>
                          <a:spcPct val="130000"/>
                        </a:lnSpc>
                        <a:spcAft>
                          <a:spcPct val="20000"/>
                        </a:spcAft>
                        <a:buClr>
                          <a:srgbClr val="FF0000"/>
                        </a:buClr>
                        <a:buSzPct val="85000"/>
                        <a:defRPr sz="2400" b="1" kern="1200">
                          <a:solidFill>
                            <a:schemeClr val="tx1"/>
                          </a:solidFill>
                          <a:latin typeface="Arial" charset="0"/>
                          <a:ea typeface="ＭＳ Ｐゴシック" charset="-128"/>
                        </a:defRPr>
                      </a:lvl4pPr>
                      <a:lvl5pPr marL="2057400" indent="-228600" algn="l" defTabSz="457200" rtl="0" eaLnBrk="0" latinLnBrk="0" hangingPunct="0">
                        <a:lnSpc>
                          <a:spcPct val="130000"/>
                        </a:lnSpc>
                        <a:spcBef>
                          <a:spcPct val="20000"/>
                        </a:spcBef>
                        <a:defRPr sz="1800" kern="1200">
                          <a:solidFill>
                            <a:schemeClr val="tx1"/>
                          </a:solidFill>
                          <a:latin typeface="Times New Roman" charset="0"/>
                          <a:ea typeface="ＭＳ Ｐゴシック" charset="-128"/>
                        </a:defRPr>
                      </a:lvl5pPr>
                      <a:lvl6pPr marL="25146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6pPr>
                      <a:lvl7pPr marL="29718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7pPr>
                      <a:lvl8pPr marL="34290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8pPr>
                      <a:lvl9pPr marL="38862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Adjusted 2-Yr Survival Differential Between </a:t>
                      </a:r>
                      <a:br>
                        <a:rPr kumimoji="0" lang="en-US" altLang="en-US" sz="1800" b="1" i="0" u="none" strike="noStrike" kern="1200"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br>
                      <a:r>
                        <a:rPr kumimoji="0" lang="en-US" altLang="en-US" sz="1800" b="1" i="0" u="none" strike="noStrike" kern="1200"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Black and White Patients With EC, % (95% CI)</a:t>
                      </a:r>
                      <a:r>
                        <a:rPr kumimoji="0" lang="en-US" altLang="en-US" sz="1800" b="1" i="0" u="none" strike="noStrike" kern="1200" cap="none" normalizeH="0" baseline="30000" dirty="0">
                          <a:ln>
                            <a:noFill/>
                          </a:ln>
                          <a:solidFill>
                            <a:schemeClr val="tx1"/>
                          </a:solidFill>
                          <a:effectLst/>
                          <a:latin typeface="Calibri" panose="020F0502020204030204" pitchFamily="34" charset="0"/>
                          <a:ea typeface="ＭＳ Ｐゴシック" charset="-128"/>
                          <a:cs typeface="Calibri" panose="020F0502020204030204" pitchFamily="34" charset="0"/>
                        </a:rPr>
                        <a:t>2</a:t>
                      </a:r>
                      <a:endParaRPr kumimoji="0" lang="en-US" altLang="en-US" sz="1800" b="1" i="0" u="none" strike="noStrike" cap="none" normalizeH="0" baseline="30000" dirty="0">
                        <a:ln>
                          <a:noFill/>
                        </a:ln>
                        <a:solidFill>
                          <a:schemeClr val="tx1"/>
                        </a:solidFill>
                        <a:effectLst/>
                        <a:latin typeface="Calibri" panose="020F0502020204030204" pitchFamily="34" charset="0"/>
                        <a:ea typeface="ＭＳ Ｐゴシック" charset="-128"/>
                        <a:cs typeface="Calibri" panose="020F0502020204030204" pitchFamily="34" charset="0"/>
                      </a:endParaRPr>
                    </a:p>
                  </a:txBody>
                  <a:tcPr marL="125542" marR="125542" marT="45725" marB="4572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lvl1pPr marL="0" algn="l" defTabSz="457200" rtl="0" eaLnBrk="0" latinLnBrk="0" hangingPunct="0">
                        <a:lnSpc>
                          <a:spcPct val="130000"/>
                        </a:lnSpc>
                        <a:spcAft>
                          <a:spcPct val="20000"/>
                        </a:spcAft>
                        <a:buClr>
                          <a:srgbClr val="FF0000"/>
                        </a:buClr>
                        <a:buSzPct val="110000"/>
                        <a:buFont typeface="Wingdings" charset="2"/>
                        <a:defRPr sz="2400" b="1" kern="1200">
                          <a:solidFill>
                            <a:schemeClr val="tx1"/>
                          </a:solidFill>
                          <a:latin typeface="Arial" charset="0"/>
                          <a:ea typeface="ＭＳ Ｐゴシック" charset="-128"/>
                        </a:defRPr>
                      </a:lvl1pPr>
                      <a:lvl2pPr marL="742950" indent="-285750" algn="l" defTabSz="457200" rtl="0" eaLnBrk="0" latinLnBrk="0" hangingPunct="0">
                        <a:lnSpc>
                          <a:spcPct val="130000"/>
                        </a:lnSpc>
                        <a:spcAft>
                          <a:spcPct val="20000"/>
                        </a:spcAft>
                        <a:buClr>
                          <a:srgbClr val="FF0000"/>
                        </a:buClr>
                        <a:buSzPct val="80000"/>
                        <a:defRPr sz="2400" b="1" kern="1200">
                          <a:solidFill>
                            <a:schemeClr val="tx1"/>
                          </a:solidFill>
                          <a:latin typeface="Arial" charset="0"/>
                          <a:ea typeface="ＭＳ Ｐゴシック" charset="-128"/>
                        </a:defRPr>
                      </a:lvl2pPr>
                      <a:lvl3pPr marL="1143000" indent="-228600" algn="l" defTabSz="457200" rtl="0" eaLnBrk="0" latinLnBrk="0" hangingPunct="0">
                        <a:lnSpc>
                          <a:spcPct val="130000"/>
                        </a:lnSpc>
                        <a:spcAft>
                          <a:spcPct val="20000"/>
                        </a:spcAft>
                        <a:buClr>
                          <a:srgbClr val="FF0000"/>
                        </a:buClr>
                        <a:buSzPct val="110000"/>
                        <a:defRPr sz="2400" b="1" kern="1200">
                          <a:solidFill>
                            <a:schemeClr val="tx1"/>
                          </a:solidFill>
                          <a:latin typeface="Arial" charset="0"/>
                          <a:ea typeface="ＭＳ Ｐゴシック" charset="-128"/>
                        </a:defRPr>
                      </a:lvl3pPr>
                      <a:lvl4pPr marL="1600200" indent="-228600" algn="l" defTabSz="457200" rtl="0" eaLnBrk="0" latinLnBrk="0" hangingPunct="0">
                        <a:lnSpc>
                          <a:spcPct val="130000"/>
                        </a:lnSpc>
                        <a:spcAft>
                          <a:spcPct val="20000"/>
                        </a:spcAft>
                        <a:buClr>
                          <a:srgbClr val="FF0000"/>
                        </a:buClr>
                        <a:buSzPct val="85000"/>
                        <a:defRPr sz="2400" b="1" kern="1200">
                          <a:solidFill>
                            <a:schemeClr val="tx1"/>
                          </a:solidFill>
                          <a:latin typeface="Arial" charset="0"/>
                          <a:ea typeface="ＭＳ Ｐゴシック" charset="-128"/>
                        </a:defRPr>
                      </a:lvl4pPr>
                      <a:lvl5pPr marL="2057400" indent="-228600" algn="l" defTabSz="457200" rtl="0" eaLnBrk="0" latinLnBrk="0" hangingPunct="0">
                        <a:lnSpc>
                          <a:spcPct val="130000"/>
                        </a:lnSpc>
                        <a:spcBef>
                          <a:spcPct val="20000"/>
                        </a:spcBef>
                        <a:defRPr sz="1800" kern="1200">
                          <a:solidFill>
                            <a:schemeClr val="tx1"/>
                          </a:solidFill>
                          <a:latin typeface="Times New Roman" charset="0"/>
                          <a:ea typeface="ＭＳ Ｐゴシック" charset="-128"/>
                        </a:defRPr>
                      </a:lvl5pPr>
                      <a:lvl6pPr marL="25146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6pPr>
                      <a:lvl7pPr marL="29718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7pPr>
                      <a:lvl8pPr marL="34290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8pPr>
                      <a:lvl9pPr marL="38862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Treatment Provider</a:t>
                      </a:r>
                    </a:p>
                  </a:txBody>
                  <a:tcPr marL="125542" marR="125542" marT="45725" marB="45725"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extLst>
                  <a:ext uri="{0D108BD9-81ED-4DB2-BD59-A6C34878D82A}">
                    <a16:rowId xmlns:a16="http://schemas.microsoft.com/office/drawing/2014/main" val="10000"/>
                  </a:ext>
                </a:extLst>
              </a:tr>
              <a:tr h="438551">
                <a:tc vMerge="1">
                  <a:txBody>
                    <a:bodyPr/>
                    <a:lstStyle/>
                    <a:p>
                      <a:endParaRPr lang="en-US"/>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High-Volume Center</a:t>
                      </a:r>
                    </a:p>
                  </a:txBody>
                  <a:tcPr marL="125542" marR="125542" marT="45725" marB="4572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Low-Volume Center</a:t>
                      </a:r>
                    </a:p>
                  </a:txBody>
                  <a:tcPr marL="125542" marR="125542" marT="45725" marB="4572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536264226"/>
                  </a:ext>
                </a:extLst>
              </a:tr>
              <a:tr h="482541">
                <a:tc row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Early-stage type I tumors</a:t>
                      </a:r>
                    </a:p>
                  </a:txBody>
                  <a:tcPr marL="125542" marR="125542" marT="45725" marB="4572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lang="en-US" sz="1800" kern="1200" dirty="0">
                          <a:solidFill>
                            <a:schemeClr val="bg1"/>
                          </a:solidFill>
                          <a:effectLst/>
                          <a:latin typeface="Calibri" panose="020F0502020204030204" pitchFamily="34" charset="0"/>
                          <a:ea typeface="+mn-ea"/>
                          <a:cs typeface="Calibri" panose="020F0502020204030204" pitchFamily="34" charset="0"/>
                        </a:rPr>
                        <a:t>0.5</a:t>
                      </a:r>
                    </a:p>
                    <a:p>
                      <a:pPr marL="0" marR="0" lvl="0" indent="0" algn="ctr" defTabSz="457200" rtl="0" eaLnBrk="1" fontAlgn="base" latinLnBrk="0" hangingPunct="1">
                        <a:lnSpc>
                          <a:spcPct val="100000"/>
                        </a:lnSpc>
                        <a:spcBef>
                          <a:spcPct val="0"/>
                        </a:spcBef>
                        <a:spcAft>
                          <a:spcPct val="0"/>
                        </a:spcAft>
                        <a:buClrTx/>
                        <a:buSzTx/>
                        <a:buFontTx/>
                        <a:buNone/>
                        <a:tabLst/>
                      </a:pPr>
                      <a:r>
                        <a:rPr lang="en-US" sz="1800" kern="1200" dirty="0">
                          <a:solidFill>
                            <a:schemeClr val="bg1"/>
                          </a:solidFill>
                          <a:effectLst/>
                          <a:latin typeface="Calibri" panose="020F0502020204030204" pitchFamily="34" charset="0"/>
                          <a:ea typeface="+mn-ea"/>
                          <a:cs typeface="Calibri" panose="020F0502020204030204" pitchFamily="34" charset="0"/>
                        </a:rPr>
                        <a:t>(-0.9 to 0) </a:t>
                      </a:r>
                      <a:endParaRPr lang="en-US" altLang="en-US" sz="1800" kern="1200" dirty="0">
                        <a:solidFill>
                          <a:schemeClr val="bg1"/>
                        </a:solidFill>
                        <a:effectLst/>
                        <a:latin typeface="Calibri" panose="020F0502020204030204" pitchFamily="34" charset="0"/>
                        <a:ea typeface="+mn-ea"/>
                        <a:cs typeface="Calibri" panose="020F0502020204030204" pitchFamily="34" charset="0"/>
                      </a:endParaRPr>
                    </a:p>
                  </a:txBody>
                  <a:tcPr marL="125542" marR="125542" marT="45725" marB="4572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lang="en-US" sz="1800" kern="1200" dirty="0">
                          <a:solidFill>
                            <a:schemeClr val="bg1"/>
                          </a:solidFill>
                          <a:effectLst/>
                          <a:latin typeface="Calibri" panose="020F0502020204030204" pitchFamily="34" charset="0"/>
                          <a:ea typeface="+mn-ea"/>
                          <a:cs typeface="Calibri" panose="020F0502020204030204" pitchFamily="34" charset="0"/>
                        </a:rPr>
                        <a:t>-1.4</a:t>
                      </a:r>
                    </a:p>
                    <a:p>
                      <a:pPr marL="0" marR="0" lvl="0" indent="0" algn="ctr" defTabSz="457200" rtl="0" eaLnBrk="1" fontAlgn="base" latinLnBrk="0" hangingPunct="1">
                        <a:lnSpc>
                          <a:spcPct val="100000"/>
                        </a:lnSpc>
                        <a:spcBef>
                          <a:spcPct val="0"/>
                        </a:spcBef>
                        <a:spcAft>
                          <a:spcPct val="0"/>
                        </a:spcAft>
                        <a:buClrTx/>
                        <a:buSzTx/>
                        <a:buFontTx/>
                        <a:buNone/>
                        <a:tabLst/>
                      </a:pPr>
                      <a:r>
                        <a:rPr lang="en-US" sz="1800" kern="1200" dirty="0">
                          <a:solidFill>
                            <a:schemeClr val="bg1"/>
                          </a:solidFill>
                          <a:effectLst/>
                          <a:latin typeface="Calibri" panose="020F0502020204030204" pitchFamily="34" charset="0"/>
                          <a:ea typeface="+mn-ea"/>
                          <a:cs typeface="Calibri" panose="020F0502020204030204" pitchFamily="34" charset="0"/>
                        </a:rPr>
                        <a:t>(-2.4 to -0.5) </a:t>
                      </a:r>
                      <a:endParaRPr lang="en-US" altLang="en-US" sz="1600" b="0" kern="1200" dirty="0">
                        <a:solidFill>
                          <a:schemeClr val="bg1"/>
                        </a:solidFill>
                        <a:effectLst/>
                        <a:latin typeface="Calibri" panose="020F0502020204030204" pitchFamily="34" charset="0"/>
                        <a:ea typeface="+mn-ea"/>
                        <a:cs typeface="Calibri" panose="020F0502020204030204" pitchFamily="34" charset="0"/>
                      </a:endParaRPr>
                    </a:p>
                  </a:txBody>
                  <a:tcPr marL="125542" marR="125542" marT="45725" marB="4572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11"/>
                  </a:ext>
                </a:extLst>
              </a:tr>
              <a:tr h="275741">
                <a:tc vMerge="1">
                  <a:txBody>
                    <a:bodyPr/>
                    <a:lstStyle/>
                    <a:p>
                      <a:endParaRPr lang="en-US"/>
                    </a:p>
                  </a:txBody>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en-US" sz="1800" b="0" i="1" kern="1200" dirty="0">
                          <a:solidFill>
                            <a:schemeClr val="bg1"/>
                          </a:solidFill>
                          <a:effectLst/>
                          <a:latin typeface="Calibri" panose="020F0502020204030204" pitchFamily="34" charset="0"/>
                          <a:ea typeface="+mn-ea"/>
                          <a:cs typeface="Calibri" panose="020F0502020204030204" pitchFamily="34" charset="0"/>
                        </a:rPr>
                        <a:t>P </a:t>
                      </a:r>
                      <a:r>
                        <a:rPr lang="en-US" altLang="en-US" sz="1800" b="0" i="0" kern="1200" dirty="0">
                          <a:solidFill>
                            <a:schemeClr val="bg1"/>
                          </a:solidFill>
                          <a:effectLst/>
                          <a:latin typeface="Calibri" panose="020F0502020204030204" pitchFamily="34" charset="0"/>
                          <a:ea typeface="+mn-ea"/>
                          <a:cs typeface="Calibri" panose="020F0502020204030204" pitchFamily="34" charset="0"/>
                        </a:rPr>
                        <a:t>&lt;</a:t>
                      </a:r>
                      <a:r>
                        <a:rPr lang="en-US" sz="1800" i="0" kern="1200" dirty="0">
                          <a:solidFill>
                            <a:schemeClr val="bg1"/>
                          </a:solidFill>
                          <a:effectLst/>
                          <a:latin typeface="Calibri" panose="020F0502020204030204" pitchFamily="34" charset="0"/>
                          <a:ea typeface="+mn-ea"/>
                          <a:cs typeface="Calibri" panose="020F0502020204030204" pitchFamily="34" charset="0"/>
                        </a:rPr>
                        <a:t>.</a:t>
                      </a:r>
                      <a:r>
                        <a:rPr lang="en-US" sz="1800" kern="1200" dirty="0">
                          <a:solidFill>
                            <a:schemeClr val="bg1"/>
                          </a:solidFill>
                          <a:effectLst/>
                          <a:latin typeface="Calibri" panose="020F0502020204030204" pitchFamily="34" charset="0"/>
                          <a:ea typeface="+mn-ea"/>
                          <a:cs typeface="Calibri" panose="020F0502020204030204" pitchFamily="34" charset="0"/>
                        </a:rPr>
                        <a:t>0001</a:t>
                      </a:r>
                      <a:endParaRPr lang="en-US" altLang="en-US" sz="1800" b="0" i="1" kern="1200" dirty="0">
                        <a:solidFill>
                          <a:schemeClr val="bg1"/>
                        </a:solidFill>
                        <a:effectLst/>
                        <a:latin typeface="Calibri" panose="020F0502020204030204" pitchFamily="34" charset="0"/>
                        <a:ea typeface="+mn-ea"/>
                        <a:cs typeface="Calibri" panose="020F0502020204030204" pitchFamily="34" charset="0"/>
                      </a:endParaRPr>
                    </a:p>
                  </a:txBody>
                  <a:tcPr marL="125542" marR="125542" marT="45725" marB="4572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lang="en-US" altLang="en-US" sz="2000" b="0" kern="1200" dirty="0">
                        <a:solidFill>
                          <a:schemeClr val="tx1"/>
                        </a:solidFill>
                        <a:effectLst/>
                        <a:latin typeface="+mn-lt"/>
                        <a:ea typeface="+mn-ea"/>
                        <a:cs typeface="+mn-cs"/>
                      </a:endParaRPr>
                    </a:p>
                  </a:txBody>
                  <a:tcPr marL="125542" marR="125542" marT="45725" marB="45725" horzOverflow="overflow">
                    <a:lnL w="9525" cap="flat" cmpd="sng" algn="ctr">
                      <a:solidFill>
                        <a:schemeClr val="accent4"/>
                      </a:solidFill>
                      <a:prstDash val="solid"/>
                      <a:round/>
                      <a:headEnd type="none" w="med" len="med"/>
                      <a:tailEnd type="none" w="med" len="med"/>
                    </a:lnL>
                    <a:lnR w="9525" cap="flat" cmpd="sng" algn="ctr">
                      <a:solidFill>
                        <a:schemeClr val="accent4"/>
                      </a:solidFill>
                      <a:prstDash val="solid"/>
                      <a:round/>
                      <a:headEnd type="none" w="med" len="med"/>
                      <a:tailEnd type="none" w="med" len="med"/>
                    </a:lnR>
                    <a:lnT w="9525" cap="flat" cmpd="sng" algn="ctr">
                      <a:solidFill>
                        <a:schemeClr val="accent4"/>
                      </a:solidFill>
                      <a:prstDash val="solid"/>
                      <a:round/>
                      <a:headEnd type="none" w="med" len="med"/>
                      <a:tailEnd type="none" w="med" len="med"/>
                    </a:lnT>
                    <a:lnB w="9525" cap="flat" cmpd="sng" algn="ctr">
                      <a:solidFill>
                        <a:schemeClr val="accent4"/>
                      </a:solidFill>
                      <a:prstDash val="solid"/>
                      <a:round/>
                      <a:headEnd type="none" w="med" len="med"/>
                      <a:tailEnd type="none" w="med" len="med"/>
                    </a:lnB>
                    <a:solidFill>
                      <a:schemeClr val="bg1"/>
                    </a:solidFill>
                  </a:tcPr>
                </a:tc>
                <a:extLst>
                  <a:ext uri="{0D108BD9-81ED-4DB2-BD59-A6C34878D82A}">
                    <a16:rowId xmlns:a16="http://schemas.microsoft.com/office/drawing/2014/main" val="1328922925"/>
                  </a:ext>
                </a:extLst>
              </a:tr>
              <a:tr h="482541">
                <a:tc rowSpan="2">
                  <a:txBody>
                    <a:bodyPr/>
                    <a:lstStyle>
                      <a:lvl1pPr marL="0" algn="l" defTabSz="457200" rtl="0" eaLnBrk="0" latinLnBrk="0" hangingPunct="0">
                        <a:lnSpc>
                          <a:spcPct val="130000"/>
                        </a:lnSpc>
                        <a:spcAft>
                          <a:spcPct val="20000"/>
                        </a:spcAft>
                        <a:buClr>
                          <a:srgbClr val="FF0000"/>
                        </a:buClr>
                        <a:buSzPct val="110000"/>
                        <a:buFont typeface="Wingdings" charset="2"/>
                        <a:defRPr sz="2400" b="1" kern="1200">
                          <a:solidFill>
                            <a:schemeClr val="tx1"/>
                          </a:solidFill>
                          <a:latin typeface="Arial" charset="0"/>
                          <a:ea typeface="ＭＳ Ｐゴシック" charset="-128"/>
                        </a:defRPr>
                      </a:lvl1pPr>
                      <a:lvl2pPr marL="742950" indent="-285750" algn="l" defTabSz="457200" rtl="0" eaLnBrk="0" latinLnBrk="0" hangingPunct="0">
                        <a:lnSpc>
                          <a:spcPct val="130000"/>
                        </a:lnSpc>
                        <a:spcAft>
                          <a:spcPct val="20000"/>
                        </a:spcAft>
                        <a:buClr>
                          <a:srgbClr val="FF0000"/>
                        </a:buClr>
                        <a:buSzPct val="80000"/>
                        <a:defRPr sz="2400" b="1" kern="1200">
                          <a:solidFill>
                            <a:schemeClr val="tx1"/>
                          </a:solidFill>
                          <a:latin typeface="Arial" charset="0"/>
                          <a:ea typeface="ＭＳ Ｐゴシック" charset="-128"/>
                        </a:defRPr>
                      </a:lvl2pPr>
                      <a:lvl3pPr marL="1143000" indent="-228600" algn="l" defTabSz="457200" rtl="0" eaLnBrk="0" latinLnBrk="0" hangingPunct="0">
                        <a:lnSpc>
                          <a:spcPct val="130000"/>
                        </a:lnSpc>
                        <a:spcAft>
                          <a:spcPct val="20000"/>
                        </a:spcAft>
                        <a:buClr>
                          <a:srgbClr val="FF0000"/>
                        </a:buClr>
                        <a:buSzPct val="110000"/>
                        <a:defRPr sz="2400" b="1" kern="1200">
                          <a:solidFill>
                            <a:schemeClr val="tx1"/>
                          </a:solidFill>
                          <a:latin typeface="Arial" charset="0"/>
                          <a:ea typeface="ＭＳ Ｐゴシック" charset="-128"/>
                        </a:defRPr>
                      </a:lvl3pPr>
                      <a:lvl4pPr marL="1600200" indent="-228600" algn="l" defTabSz="457200" rtl="0" eaLnBrk="0" latinLnBrk="0" hangingPunct="0">
                        <a:lnSpc>
                          <a:spcPct val="130000"/>
                        </a:lnSpc>
                        <a:spcAft>
                          <a:spcPct val="20000"/>
                        </a:spcAft>
                        <a:buClr>
                          <a:srgbClr val="FF0000"/>
                        </a:buClr>
                        <a:buSzPct val="85000"/>
                        <a:defRPr sz="2400" b="1" kern="1200">
                          <a:solidFill>
                            <a:schemeClr val="tx1"/>
                          </a:solidFill>
                          <a:latin typeface="Arial" charset="0"/>
                          <a:ea typeface="ＭＳ Ｐゴシック" charset="-128"/>
                        </a:defRPr>
                      </a:lvl4pPr>
                      <a:lvl5pPr marL="2057400" indent="-228600" algn="l" defTabSz="457200" rtl="0" eaLnBrk="0" latinLnBrk="0" hangingPunct="0">
                        <a:lnSpc>
                          <a:spcPct val="130000"/>
                        </a:lnSpc>
                        <a:spcBef>
                          <a:spcPct val="20000"/>
                        </a:spcBef>
                        <a:defRPr sz="1800" kern="1200">
                          <a:solidFill>
                            <a:schemeClr val="tx1"/>
                          </a:solidFill>
                          <a:latin typeface="Times New Roman" charset="0"/>
                          <a:ea typeface="ＭＳ Ｐゴシック" charset="-128"/>
                        </a:defRPr>
                      </a:lvl5pPr>
                      <a:lvl6pPr marL="25146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6pPr>
                      <a:lvl7pPr marL="29718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7pPr>
                      <a:lvl8pPr marL="34290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8pPr>
                      <a:lvl9pPr marL="38862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kern="1200"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Advanced-stage type I tumors</a:t>
                      </a:r>
                    </a:p>
                  </a:txBody>
                  <a:tcPr marL="125542" marR="125542" marT="45725" marB="4572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457200" rtl="0" eaLnBrk="0" latinLnBrk="0" hangingPunct="0">
                        <a:lnSpc>
                          <a:spcPct val="130000"/>
                        </a:lnSpc>
                        <a:spcAft>
                          <a:spcPct val="20000"/>
                        </a:spcAft>
                        <a:buClr>
                          <a:srgbClr val="FF0000"/>
                        </a:buClr>
                        <a:buSzPct val="110000"/>
                        <a:buFont typeface="Wingdings" charset="2"/>
                        <a:defRPr sz="2400" b="1" kern="1200">
                          <a:solidFill>
                            <a:schemeClr val="tx1"/>
                          </a:solidFill>
                          <a:latin typeface="Arial" charset="0"/>
                          <a:ea typeface="ＭＳ Ｐゴシック" charset="-128"/>
                        </a:defRPr>
                      </a:lvl1pPr>
                      <a:lvl2pPr marL="742950" indent="-285750" algn="l" defTabSz="457200" rtl="0" eaLnBrk="0" latinLnBrk="0" hangingPunct="0">
                        <a:lnSpc>
                          <a:spcPct val="130000"/>
                        </a:lnSpc>
                        <a:spcAft>
                          <a:spcPct val="20000"/>
                        </a:spcAft>
                        <a:buClr>
                          <a:srgbClr val="FF0000"/>
                        </a:buClr>
                        <a:buSzPct val="80000"/>
                        <a:defRPr sz="2400" b="1" kern="1200">
                          <a:solidFill>
                            <a:schemeClr val="tx1"/>
                          </a:solidFill>
                          <a:latin typeface="Arial" charset="0"/>
                          <a:ea typeface="ＭＳ Ｐゴシック" charset="-128"/>
                        </a:defRPr>
                      </a:lvl2pPr>
                      <a:lvl3pPr marL="1143000" indent="-228600" algn="l" defTabSz="457200" rtl="0" eaLnBrk="0" latinLnBrk="0" hangingPunct="0">
                        <a:lnSpc>
                          <a:spcPct val="130000"/>
                        </a:lnSpc>
                        <a:spcAft>
                          <a:spcPct val="20000"/>
                        </a:spcAft>
                        <a:buClr>
                          <a:srgbClr val="FF0000"/>
                        </a:buClr>
                        <a:buSzPct val="110000"/>
                        <a:defRPr sz="2400" b="1" kern="1200">
                          <a:solidFill>
                            <a:schemeClr val="tx1"/>
                          </a:solidFill>
                          <a:latin typeface="Arial" charset="0"/>
                          <a:ea typeface="ＭＳ Ｐゴシック" charset="-128"/>
                        </a:defRPr>
                      </a:lvl3pPr>
                      <a:lvl4pPr marL="1600200" indent="-228600" algn="l" defTabSz="457200" rtl="0" eaLnBrk="0" latinLnBrk="0" hangingPunct="0">
                        <a:lnSpc>
                          <a:spcPct val="130000"/>
                        </a:lnSpc>
                        <a:spcAft>
                          <a:spcPct val="20000"/>
                        </a:spcAft>
                        <a:buClr>
                          <a:srgbClr val="FF0000"/>
                        </a:buClr>
                        <a:buSzPct val="85000"/>
                        <a:defRPr sz="2400" b="1" kern="1200">
                          <a:solidFill>
                            <a:schemeClr val="tx1"/>
                          </a:solidFill>
                          <a:latin typeface="Arial" charset="0"/>
                          <a:ea typeface="ＭＳ Ｐゴシック" charset="-128"/>
                        </a:defRPr>
                      </a:lvl4pPr>
                      <a:lvl5pPr marL="2057400" indent="-228600" algn="l" defTabSz="457200" rtl="0" eaLnBrk="0" latinLnBrk="0" hangingPunct="0">
                        <a:lnSpc>
                          <a:spcPct val="130000"/>
                        </a:lnSpc>
                        <a:spcBef>
                          <a:spcPct val="20000"/>
                        </a:spcBef>
                        <a:defRPr sz="1800" kern="1200">
                          <a:solidFill>
                            <a:schemeClr val="tx1"/>
                          </a:solidFill>
                          <a:latin typeface="Times New Roman" charset="0"/>
                          <a:ea typeface="ＭＳ Ｐゴシック" charset="-128"/>
                        </a:defRPr>
                      </a:lvl5pPr>
                      <a:lvl6pPr marL="25146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6pPr>
                      <a:lvl7pPr marL="29718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7pPr>
                      <a:lvl8pPr marL="34290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8pPr>
                      <a:lvl9pPr marL="38862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sz="1800" b="0" kern="1200" dirty="0">
                          <a:solidFill>
                            <a:schemeClr val="bg1"/>
                          </a:solidFill>
                          <a:effectLst/>
                          <a:latin typeface="Calibri" panose="020F0502020204030204" pitchFamily="34" charset="0"/>
                          <a:ea typeface="ＭＳ Ｐゴシック" charset="-128"/>
                          <a:cs typeface="Calibri" panose="020F0502020204030204" pitchFamily="34" charset="0"/>
                        </a:rPr>
                        <a:t>1.2</a:t>
                      </a:r>
                    </a:p>
                    <a:p>
                      <a:pPr marL="0" marR="0" lvl="0" indent="0" algn="ctr" defTabSz="457200" rtl="0" eaLnBrk="1" fontAlgn="base" latinLnBrk="0" hangingPunct="1">
                        <a:lnSpc>
                          <a:spcPct val="100000"/>
                        </a:lnSpc>
                        <a:spcBef>
                          <a:spcPct val="0"/>
                        </a:spcBef>
                        <a:spcAft>
                          <a:spcPct val="0"/>
                        </a:spcAft>
                        <a:buClrTx/>
                        <a:buSzTx/>
                        <a:buFontTx/>
                        <a:buNone/>
                        <a:tabLst/>
                        <a:defRPr/>
                      </a:pPr>
                      <a:r>
                        <a:rPr lang="en-US" sz="1800" b="0" kern="1200" dirty="0">
                          <a:solidFill>
                            <a:schemeClr val="bg1"/>
                          </a:solidFill>
                          <a:effectLst/>
                          <a:latin typeface="Calibri" panose="020F0502020204030204" pitchFamily="34" charset="0"/>
                          <a:ea typeface="ＭＳ Ｐゴシック" charset="-128"/>
                          <a:cs typeface="Calibri" panose="020F0502020204030204" pitchFamily="34" charset="0"/>
                        </a:rPr>
                        <a:t>(-2.9 to 5.3) </a:t>
                      </a:r>
                      <a:endParaRPr lang="en-US" altLang="en-US" sz="1600" b="0" kern="1200" dirty="0">
                        <a:solidFill>
                          <a:schemeClr val="bg1"/>
                        </a:solidFill>
                        <a:effectLst/>
                        <a:latin typeface="Calibri" panose="020F0502020204030204" pitchFamily="34" charset="0"/>
                        <a:ea typeface="+mn-ea"/>
                        <a:cs typeface="Calibri" panose="020F0502020204030204" pitchFamily="34" charset="0"/>
                      </a:endParaRPr>
                    </a:p>
                  </a:txBody>
                  <a:tcPr marL="125542" marR="125542" marT="45725" marB="4572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457200" rtl="0" eaLnBrk="0" latinLnBrk="0" hangingPunct="0">
                        <a:lnSpc>
                          <a:spcPct val="130000"/>
                        </a:lnSpc>
                        <a:spcAft>
                          <a:spcPct val="20000"/>
                        </a:spcAft>
                        <a:buClr>
                          <a:srgbClr val="FF0000"/>
                        </a:buClr>
                        <a:buSzPct val="110000"/>
                        <a:buFont typeface="Wingdings" charset="2"/>
                        <a:defRPr sz="2400" b="1" kern="1200">
                          <a:solidFill>
                            <a:schemeClr val="tx1"/>
                          </a:solidFill>
                          <a:latin typeface="Arial" charset="0"/>
                          <a:ea typeface="ＭＳ Ｐゴシック" charset="-128"/>
                        </a:defRPr>
                      </a:lvl1pPr>
                      <a:lvl2pPr marL="742950" indent="-285750" algn="l" defTabSz="457200" rtl="0" eaLnBrk="0" latinLnBrk="0" hangingPunct="0">
                        <a:lnSpc>
                          <a:spcPct val="130000"/>
                        </a:lnSpc>
                        <a:spcAft>
                          <a:spcPct val="20000"/>
                        </a:spcAft>
                        <a:buClr>
                          <a:srgbClr val="FF0000"/>
                        </a:buClr>
                        <a:buSzPct val="80000"/>
                        <a:defRPr sz="2400" b="1" kern="1200">
                          <a:solidFill>
                            <a:schemeClr val="tx1"/>
                          </a:solidFill>
                          <a:latin typeface="Arial" charset="0"/>
                          <a:ea typeface="ＭＳ Ｐゴシック" charset="-128"/>
                        </a:defRPr>
                      </a:lvl2pPr>
                      <a:lvl3pPr marL="1143000" indent="-228600" algn="l" defTabSz="457200" rtl="0" eaLnBrk="0" latinLnBrk="0" hangingPunct="0">
                        <a:lnSpc>
                          <a:spcPct val="130000"/>
                        </a:lnSpc>
                        <a:spcAft>
                          <a:spcPct val="20000"/>
                        </a:spcAft>
                        <a:buClr>
                          <a:srgbClr val="FF0000"/>
                        </a:buClr>
                        <a:buSzPct val="110000"/>
                        <a:defRPr sz="2400" b="1" kern="1200">
                          <a:solidFill>
                            <a:schemeClr val="tx1"/>
                          </a:solidFill>
                          <a:latin typeface="Arial" charset="0"/>
                          <a:ea typeface="ＭＳ Ｐゴシック" charset="-128"/>
                        </a:defRPr>
                      </a:lvl3pPr>
                      <a:lvl4pPr marL="1600200" indent="-228600" algn="l" defTabSz="457200" rtl="0" eaLnBrk="0" latinLnBrk="0" hangingPunct="0">
                        <a:lnSpc>
                          <a:spcPct val="130000"/>
                        </a:lnSpc>
                        <a:spcAft>
                          <a:spcPct val="20000"/>
                        </a:spcAft>
                        <a:buClr>
                          <a:srgbClr val="FF0000"/>
                        </a:buClr>
                        <a:buSzPct val="85000"/>
                        <a:defRPr sz="2400" b="1" kern="1200">
                          <a:solidFill>
                            <a:schemeClr val="tx1"/>
                          </a:solidFill>
                          <a:latin typeface="Arial" charset="0"/>
                          <a:ea typeface="ＭＳ Ｐゴシック" charset="-128"/>
                        </a:defRPr>
                      </a:lvl4pPr>
                      <a:lvl5pPr marL="2057400" indent="-228600" algn="l" defTabSz="457200" rtl="0" eaLnBrk="0" latinLnBrk="0" hangingPunct="0">
                        <a:lnSpc>
                          <a:spcPct val="130000"/>
                        </a:lnSpc>
                        <a:spcBef>
                          <a:spcPct val="20000"/>
                        </a:spcBef>
                        <a:defRPr sz="1800" kern="1200">
                          <a:solidFill>
                            <a:schemeClr val="tx1"/>
                          </a:solidFill>
                          <a:latin typeface="Times New Roman" charset="0"/>
                          <a:ea typeface="ＭＳ Ｐゴシック" charset="-128"/>
                        </a:defRPr>
                      </a:lvl5pPr>
                      <a:lvl6pPr marL="25146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6pPr>
                      <a:lvl7pPr marL="29718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7pPr>
                      <a:lvl8pPr marL="34290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8pPr>
                      <a:lvl9pPr marL="38862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sz="1800" b="0" kern="1200" dirty="0">
                          <a:solidFill>
                            <a:schemeClr val="bg1"/>
                          </a:solidFill>
                          <a:effectLst/>
                          <a:latin typeface="Calibri" panose="020F0502020204030204" pitchFamily="34" charset="0"/>
                          <a:ea typeface="ＭＳ Ｐゴシック" charset="-128"/>
                          <a:cs typeface="Calibri" panose="020F0502020204030204" pitchFamily="34" charset="0"/>
                        </a:rPr>
                        <a:t>-12.4</a:t>
                      </a:r>
                    </a:p>
                    <a:p>
                      <a:pPr marL="0" marR="0" lvl="0" indent="0" algn="ctr" defTabSz="457200" rtl="0" eaLnBrk="1" fontAlgn="base" latinLnBrk="0" hangingPunct="1">
                        <a:lnSpc>
                          <a:spcPct val="100000"/>
                        </a:lnSpc>
                        <a:spcBef>
                          <a:spcPct val="0"/>
                        </a:spcBef>
                        <a:spcAft>
                          <a:spcPct val="0"/>
                        </a:spcAft>
                        <a:buClrTx/>
                        <a:buSzTx/>
                        <a:buFontTx/>
                        <a:buNone/>
                        <a:tabLst/>
                        <a:defRPr/>
                      </a:pPr>
                      <a:r>
                        <a:rPr lang="en-US" sz="1800" b="0" kern="1200" dirty="0">
                          <a:solidFill>
                            <a:schemeClr val="bg1"/>
                          </a:solidFill>
                          <a:effectLst/>
                          <a:latin typeface="Calibri" panose="020F0502020204030204" pitchFamily="34" charset="0"/>
                          <a:ea typeface="ＭＳ Ｐゴシック" charset="-128"/>
                          <a:cs typeface="Calibri" panose="020F0502020204030204" pitchFamily="34" charset="0"/>
                        </a:rPr>
                        <a:t>(-24.0 to -0.9)</a:t>
                      </a:r>
                      <a:endParaRPr lang="en-US" altLang="en-US" sz="1600" b="0" kern="1200" dirty="0">
                        <a:solidFill>
                          <a:schemeClr val="bg1"/>
                        </a:solidFill>
                        <a:effectLst/>
                        <a:latin typeface="Calibri" panose="020F0502020204030204" pitchFamily="34" charset="0"/>
                        <a:ea typeface="+mn-ea"/>
                        <a:cs typeface="Calibri" panose="020F0502020204030204" pitchFamily="34" charset="0"/>
                      </a:endParaRPr>
                    </a:p>
                  </a:txBody>
                  <a:tcPr marL="125542" marR="125542" marT="45725" marB="4572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275741">
                <a:tc vMerge="1">
                  <a:txBody>
                    <a:bodyPr/>
                    <a:lstStyle/>
                    <a:p>
                      <a:endParaRPr lang="en-US"/>
                    </a:p>
                  </a:txBody>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sz="1800" i="1" kern="1200" dirty="0">
                          <a:solidFill>
                            <a:schemeClr val="bg1"/>
                          </a:solidFill>
                          <a:effectLst/>
                          <a:latin typeface="Calibri" panose="020F0502020204030204" pitchFamily="34" charset="0"/>
                          <a:ea typeface="+mn-ea"/>
                          <a:cs typeface="Calibri" panose="020F0502020204030204" pitchFamily="34" charset="0"/>
                        </a:rPr>
                        <a:t>P </a:t>
                      </a:r>
                      <a:r>
                        <a:rPr lang="en-US" sz="1800" kern="1200" dirty="0">
                          <a:solidFill>
                            <a:schemeClr val="bg1"/>
                          </a:solidFill>
                          <a:effectLst/>
                          <a:latin typeface="Calibri" panose="020F0502020204030204" pitchFamily="34" charset="0"/>
                          <a:ea typeface="+mn-ea"/>
                          <a:cs typeface="Calibri" panose="020F0502020204030204" pitchFamily="34" charset="0"/>
                        </a:rPr>
                        <a:t>&lt;.0001</a:t>
                      </a:r>
                      <a:endParaRPr lang="en-US" altLang="en-US" sz="1800" b="0" kern="1200" dirty="0">
                        <a:solidFill>
                          <a:schemeClr val="bg1"/>
                        </a:solidFill>
                        <a:effectLst/>
                        <a:latin typeface="Calibri" panose="020F0502020204030204" pitchFamily="34" charset="0"/>
                        <a:ea typeface="+mn-ea"/>
                        <a:cs typeface="Calibri" panose="020F0502020204030204" pitchFamily="34" charset="0"/>
                      </a:endParaRPr>
                    </a:p>
                  </a:txBody>
                  <a:tcPr marL="125542" marR="125542" marT="45725" marB="4572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lang="en-US" altLang="en-US" sz="2000" b="0" kern="1200" dirty="0">
                        <a:solidFill>
                          <a:schemeClr val="tx1"/>
                        </a:solidFill>
                        <a:effectLst/>
                        <a:latin typeface="+mn-lt"/>
                        <a:ea typeface="+mn-ea"/>
                        <a:cs typeface="+mn-cs"/>
                      </a:endParaRPr>
                    </a:p>
                  </a:txBody>
                  <a:tcPr marL="125542" marR="125542" marT="45725" marB="45725" horzOverflow="overflow">
                    <a:lnL w="9525" cap="flat" cmpd="sng" algn="ctr">
                      <a:solidFill>
                        <a:schemeClr val="accent4"/>
                      </a:solidFill>
                      <a:prstDash val="solid"/>
                      <a:round/>
                      <a:headEnd type="none" w="med" len="med"/>
                      <a:tailEnd type="none" w="med" len="med"/>
                    </a:lnL>
                    <a:lnR w="9525" cap="flat" cmpd="sng" algn="ctr">
                      <a:solidFill>
                        <a:schemeClr val="accent4"/>
                      </a:solidFill>
                      <a:prstDash val="solid"/>
                      <a:round/>
                      <a:headEnd type="none" w="med" len="med"/>
                      <a:tailEnd type="none" w="med" len="med"/>
                    </a:lnR>
                    <a:lnT w="9525" cap="flat" cmpd="sng" algn="ctr">
                      <a:solidFill>
                        <a:schemeClr val="accent4"/>
                      </a:solidFill>
                      <a:prstDash val="solid"/>
                      <a:round/>
                      <a:headEnd type="none" w="med" len="med"/>
                      <a:tailEnd type="none" w="med" len="med"/>
                    </a:lnT>
                    <a:lnB w="9525" cap="flat" cmpd="sng" algn="ctr">
                      <a:solidFill>
                        <a:schemeClr val="accent4"/>
                      </a:solidFill>
                      <a:prstDash val="solid"/>
                      <a:round/>
                      <a:headEnd type="none" w="med" len="med"/>
                      <a:tailEnd type="none" w="med" len="med"/>
                    </a:lnB>
                    <a:solidFill>
                      <a:schemeClr val="bg1"/>
                    </a:solidFill>
                  </a:tcPr>
                </a:tc>
                <a:extLst>
                  <a:ext uri="{0D108BD9-81ED-4DB2-BD59-A6C34878D82A}">
                    <a16:rowId xmlns:a16="http://schemas.microsoft.com/office/drawing/2014/main" val="3643448861"/>
                  </a:ext>
                </a:extLst>
              </a:tr>
            </a:tbl>
          </a:graphicData>
        </a:graphic>
      </p:graphicFrame>
    </p:spTree>
    <p:extLst>
      <p:ext uri="{BB962C8B-B14F-4D97-AF65-F5344CB8AC3E}">
        <p14:creationId xmlns:p14="http://schemas.microsoft.com/office/powerpoint/2010/main" val="26906776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0DBC20-2F28-4735-AF7B-7F14F96B3C58}"/>
              </a:ext>
            </a:extLst>
          </p:cNvPr>
          <p:cNvSpPr>
            <a:spLocks noGrp="1"/>
          </p:cNvSpPr>
          <p:nvPr>
            <p:ph type="title"/>
          </p:nvPr>
        </p:nvSpPr>
        <p:spPr/>
        <p:txBody>
          <a:bodyPr/>
          <a:lstStyle/>
          <a:p>
            <a:br>
              <a:rPr lang="en-US" sz="4400" dirty="0"/>
            </a:br>
            <a:br>
              <a:rPr lang="en-US" sz="4800" dirty="0"/>
            </a:br>
            <a:r>
              <a:rPr lang="en-US" sz="3600" dirty="0"/>
              <a:t>Molecular Classification and </a:t>
            </a:r>
            <a:br>
              <a:rPr lang="en-US" sz="3600" dirty="0"/>
            </a:br>
            <a:r>
              <a:rPr lang="en-US" sz="3600" dirty="0"/>
              <a:t>Opportunities for Expanding Access to Care Through Technology in Endometrial Cancer</a:t>
            </a:r>
          </a:p>
        </p:txBody>
      </p:sp>
    </p:spTree>
    <p:extLst>
      <p:ext uri="{BB962C8B-B14F-4D97-AF65-F5344CB8AC3E}">
        <p14:creationId xmlns:p14="http://schemas.microsoft.com/office/powerpoint/2010/main" val="28211066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7" name="Group 156">
            <a:extLst>
              <a:ext uri="{FF2B5EF4-FFF2-40B4-BE49-F238E27FC236}">
                <a16:creationId xmlns:a16="http://schemas.microsoft.com/office/drawing/2014/main" id="{488990CC-1686-46D6-B71A-6BE5CA56BE19}"/>
              </a:ext>
            </a:extLst>
          </p:cNvPr>
          <p:cNvGrpSpPr/>
          <p:nvPr/>
        </p:nvGrpSpPr>
        <p:grpSpPr>
          <a:xfrm>
            <a:off x="7745186" y="1191986"/>
            <a:ext cx="3799114" cy="1235528"/>
            <a:chOff x="7745186" y="1191986"/>
            <a:chExt cx="3799114" cy="1235528"/>
          </a:xfrm>
        </p:grpSpPr>
        <p:sp>
          <p:nvSpPr>
            <p:cNvPr id="158" name="Freeform 96">
              <a:extLst>
                <a:ext uri="{FF2B5EF4-FFF2-40B4-BE49-F238E27FC236}">
                  <a16:creationId xmlns:a16="http://schemas.microsoft.com/office/drawing/2014/main" id="{624F2F5F-DDD4-4609-877B-A32BBF827C47}"/>
                </a:ext>
              </a:extLst>
            </p:cNvPr>
            <p:cNvSpPr/>
            <p:nvPr/>
          </p:nvSpPr>
          <p:spPr bwMode="auto">
            <a:xfrm>
              <a:off x="7864929" y="1289957"/>
              <a:ext cx="3679371" cy="1137557"/>
            </a:xfrm>
            <a:custGeom>
              <a:avLst/>
              <a:gdLst>
                <a:gd name="connsiteX0" fmla="*/ 3679371 w 3679371"/>
                <a:gd name="connsiteY0" fmla="*/ 1137557 h 1137557"/>
                <a:gd name="connsiteX1" fmla="*/ 3184071 w 3679371"/>
                <a:gd name="connsiteY1" fmla="*/ 1137557 h 1137557"/>
                <a:gd name="connsiteX2" fmla="*/ 3184071 w 3679371"/>
                <a:gd name="connsiteY2" fmla="*/ 1094014 h 1137557"/>
                <a:gd name="connsiteX3" fmla="*/ 3173185 w 3679371"/>
                <a:gd name="connsiteY3" fmla="*/ 1104900 h 1137557"/>
                <a:gd name="connsiteX4" fmla="*/ 3173185 w 3679371"/>
                <a:gd name="connsiteY4" fmla="*/ 1104900 h 1137557"/>
                <a:gd name="connsiteX5" fmla="*/ 3173185 w 3679371"/>
                <a:gd name="connsiteY5" fmla="*/ 1066800 h 1137557"/>
                <a:gd name="connsiteX6" fmla="*/ 3048000 w 3679371"/>
                <a:gd name="connsiteY6" fmla="*/ 1066800 h 1137557"/>
                <a:gd name="connsiteX7" fmla="*/ 3048000 w 3679371"/>
                <a:gd name="connsiteY7" fmla="*/ 1066800 h 1137557"/>
                <a:gd name="connsiteX8" fmla="*/ 3048000 w 3679371"/>
                <a:gd name="connsiteY8" fmla="*/ 1066800 h 1137557"/>
                <a:gd name="connsiteX9" fmla="*/ 3053442 w 3679371"/>
                <a:gd name="connsiteY9" fmla="*/ 1028700 h 1137557"/>
                <a:gd name="connsiteX10" fmla="*/ 2525485 w 3679371"/>
                <a:gd name="connsiteY10" fmla="*/ 1034143 h 1137557"/>
                <a:gd name="connsiteX11" fmla="*/ 2530928 w 3679371"/>
                <a:gd name="connsiteY11" fmla="*/ 1006929 h 1137557"/>
                <a:gd name="connsiteX12" fmla="*/ 1888671 w 3679371"/>
                <a:gd name="connsiteY12" fmla="*/ 1012372 h 1137557"/>
                <a:gd name="connsiteX13" fmla="*/ 1894114 w 3679371"/>
                <a:gd name="connsiteY13" fmla="*/ 985157 h 1137557"/>
                <a:gd name="connsiteX14" fmla="*/ 1828800 w 3679371"/>
                <a:gd name="connsiteY14" fmla="*/ 985157 h 1137557"/>
                <a:gd name="connsiteX15" fmla="*/ 1834242 w 3679371"/>
                <a:gd name="connsiteY15" fmla="*/ 963386 h 1137557"/>
                <a:gd name="connsiteX16" fmla="*/ 1676400 w 3679371"/>
                <a:gd name="connsiteY16" fmla="*/ 957943 h 1137557"/>
                <a:gd name="connsiteX17" fmla="*/ 1687285 w 3679371"/>
                <a:gd name="connsiteY17" fmla="*/ 930729 h 1137557"/>
                <a:gd name="connsiteX18" fmla="*/ 1616528 w 3679371"/>
                <a:gd name="connsiteY18" fmla="*/ 930729 h 1137557"/>
                <a:gd name="connsiteX19" fmla="*/ 1616528 w 3679371"/>
                <a:gd name="connsiteY19" fmla="*/ 930729 h 1137557"/>
                <a:gd name="connsiteX20" fmla="*/ 1616528 w 3679371"/>
                <a:gd name="connsiteY20" fmla="*/ 930729 h 1137557"/>
                <a:gd name="connsiteX21" fmla="*/ 1616528 w 3679371"/>
                <a:gd name="connsiteY21" fmla="*/ 930729 h 1137557"/>
                <a:gd name="connsiteX22" fmla="*/ 1621971 w 3679371"/>
                <a:gd name="connsiteY22" fmla="*/ 876300 h 1137557"/>
                <a:gd name="connsiteX23" fmla="*/ 1621971 w 3679371"/>
                <a:gd name="connsiteY23" fmla="*/ 876300 h 1137557"/>
                <a:gd name="connsiteX24" fmla="*/ 1583871 w 3679371"/>
                <a:gd name="connsiteY24" fmla="*/ 854529 h 1137557"/>
                <a:gd name="connsiteX25" fmla="*/ 1469571 w 3679371"/>
                <a:gd name="connsiteY25" fmla="*/ 854529 h 1137557"/>
                <a:gd name="connsiteX26" fmla="*/ 1469571 w 3679371"/>
                <a:gd name="connsiteY26" fmla="*/ 854529 h 1137557"/>
                <a:gd name="connsiteX27" fmla="*/ 1469571 w 3679371"/>
                <a:gd name="connsiteY27" fmla="*/ 854529 h 1137557"/>
                <a:gd name="connsiteX28" fmla="*/ 1469571 w 3679371"/>
                <a:gd name="connsiteY28" fmla="*/ 854529 h 1137557"/>
                <a:gd name="connsiteX29" fmla="*/ 1469571 w 3679371"/>
                <a:gd name="connsiteY29" fmla="*/ 854529 h 1137557"/>
                <a:gd name="connsiteX30" fmla="*/ 1469571 w 3679371"/>
                <a:gd name="connsiteY30" fmla="*/ 805543 h 1137557"/>
                <a:gd name="connsiteX31" fmla="*/ 1164771 w 3679371"/>
                <a:gd name="connsiteY31" fmla="*/ 810986 h 1137557"/>
                <a:gd name="connsiteX32" fmla="*/ 1175657 w 3679371"/>
                <a:gd name="connsiteY32" fmla="*/ 762000 h 1137557"/>
                <a:gd name="connsiteX33" fmla="*/ 1072242 w 3679371"/>
                <a:gd name="connsiteY33" fmla="*/ 756557 h 1137557"/>
                <a:gd name="connsiteX34" fmla="*/ 1083128 w 3679371"/>
                <a:gd name="connsiteY34" fmla="*/ 718457 h 1137557"/>
                <a:gd name="connsiteX35" fmla="*/ 957942 w 3679371"/>
                <a:gd name="connsiteY35" fmla="*/ 718457 h 1137557"/>
                <a:gd name="connsiteX36" fmla="*/ 968828 w 3679371"/>
                <a:gd name="connsiteY36" fmla="*/ 685800 h 1137557"/>
                <a:gd name="connsiteX37" fmla="*/ 914400 w 3679371"/>
                <a:gd name="connsiteY37" fmla="*/ 685800 h 1137557"/>
                <a:gd name="connsiteX38" fmla="*/ 914400 w 3679371"/>
                <a:gd name="connsiteY38" fmla="*/ 685800 h 1137557"/>
                <a:gd name="connsiteX39" fmla="*/ 914400 w 3679371"/>
                <a:gd name="connsiteY39" fmla="*/ 685800 h 1137557"/>
                <a:gd name="connsiteX40" fmla="*/ 914400 w 3679371"/>
                <a:gd name="connsiteY40" fmla="*/ 685800 h 1137557"/>
                <a:gd name="connsiteX41" fmla="*/ 914400 w 3679371"/>
                <a:gd name="connsiteY41" fmla="*/ 685800 h 1137557"/>
                <a:gd name="connsiteX42" fmla="*/ 925285 w 3679371"/>
                <a:gd name="connsiteY42" fmla="*/ 653143 h 1137557"/>
                <a:gd name="connsiteX43" fmla="*/ 827314 w 3679371"/>
                <a:gd name="connsiteY43" fmla="*/ 653143 h 1137557"/>
                <a:gd name="connsiteX44" fmla="*/ 832757 w 3679371"/>
                <a:gd name="connsiteY44" fmla="*/ 593272 h 1137557"/>
                <a:gd name="connsiteX45" fmla="*/ 756557 w 3679371"/>
                <a:gd name="connsiteY45" fmla="*/ 587829 h 1137557"/>
                <a:gd name="connsiteX46" fmla="*/ 756557 w 3679371"/>
                <a:gd name="connsiteY46" fmla="*/ 533400 h 1137557"/>
                <a:gd name="connsiteX47" fmla="*/ 707571 w 3679371"/>
                <a:gd name="connsiteY47" fmla="*/ 538843 h 1137557"/>
                <a:gd name="connsiteX48" fmla="*/ 707571 w 3679371"/>
                <a:gd name="connsiteY48" fmla="*/ 506186 h 1137557"/>
                <a:gd name="connsiteX49" fmla="*/ 576942 w 3679371"/>
                <a:gd name="connsiteY49" fmla="*/ 511629 h 1137557"/>
                <a:gd name="connsiteX50" fmla="*/ 582385 w 3679371"/>
                <a:gd name="connsiteY50" fmla="*/ 489857 h 1137557"/>
                <a:gd name="connsiteX51" fmla="*/ 582385 w 3679371"/>
                <a:gd name="connsiteY51" fmla="*/ 489857 h 1137557"/>
                <a:gd name="connsiteX52" fmla="*/ 549728 w 3679371"/>
                <a:gd name="connsiteY52" fmla="*/ 457200 h 1137557"/>
                <a:gd name="connsiteX53" fmla="*/ 500742 w 3679371"/>
                <a:gd name="connsiteY53" fmla="*/ 457200 h 1137557"/>
                <a:gd name="connsiteX54" fmla="*/ 506185 w 3679371"/>
                <a:gd name="connsiteY54" fmla="*/ 381000 h 1137557"/>
                <a:gd name="connsiteX55" fmla="*/ 478971 w 3679371"/>
                <a:gd name="connsiteY55" fmla="*/ 386443 h 1137557"/>
                <a:gd name="connsiteX56" fmla="*/ 484414 w 3679371"/>
                <a:gd name="connsiteY56" fmla="*/ 337457 h 1137557"/>
                <a:gd name="connsiteX57" fmla="*/ 429985 w 3679371"/>
                <a:gd name="connsiteY57" fmla="*/ 337457 h 1137557"/>
                <a:gd name="connsiteX58" fmla="*/ 440871 w 3679371"/>
                <a:gd name="connsiteY58" fmla="*/ 310243 h 1137557"/>
                <a:gd name="connsiteX59" fmla="*/ 440871 w 3679371"/>
                <a:gd name="connsiteY59" fmla="*/ 310243 h 1137557"/>
                <a:gd name="connsiteX60" fmla="*/ 402771 w 3679371"/>
                <a:gd name="connsiteY60" fmla="*/ 277586 h 1137557"/>
                <a:gd name="connsiteX61" fmla="*/ 332014 w 3679371"/>
                <a:gd name="connsiteY61" fmla="*/ 288472 h 1137557"/>
                <a:gd name="connsiteX62" fmla="*/ 337457 w 3679371"/>
                <a:gd name="connsiteY62" fmla="*/ 228600 h 1137557"/>
                <a:gd name="connsiteX63" fmla="*/ 272142 w 3679371"/>
                <a:gd name="connsiteY63" fmla="*/ 228600 h 1137557"/>
                <a:gd name="connsiteX64" fmla="*/ 272142 w 3679371"/>
                <a:gd name="connsiteY64" fmla="*/ 146957 h 1137557"/>
                <a:gd name="connsiteX65" fmla="*/ 223157 w 3679371"/>
                <a:gd name="connsiteY65" fmla="*/ 146957 h 1137557"/>
                <a:gd name="connsiteX66" fmla="*/ 223157 w 3679371"/>
                <a:gd name="connsiteY66" fmla="*/ 146957 h 1137557"/>
                <a:gd name="connsiteX67" fmla="*/ 185057 w 3679371"/>
                <a:gd name="connsiteY67" fmla="*/ 108857 h 1137557"/>
                <a:gd name="connsiteX68" fmla="*/ 190500 w 3679371"/>
                <a:gd name="connsiteY68" fmla="*/ 81643 h 1137557"/>
                <a:gd name="connsiteX69" fmla="*/ 141514 w 3679371"/>
                <a:gd name="connsiteY69" fmla="*/ 87086 h 1137557"/>
                <a:gd name="connsiteX70" fmla="*/ 141514 w 3679371"/>
                <a:gd name="connsiteY70" fmla="*/ 87086 h 1137557"/>
                <a:gd name="connsiteX71" fmla="*/ 141514 w 3679371"/>
                <a:gd name="connsiteY71" fmla="*/ 38100 h 1137557"/>
                <a:gd name="connsiteX72" fmla="*/ 65314 w 3679371"/>
                <a:gd name="connsiteY72" fmla="*/ 38100 h 1137557"/>
                <a:gd name="connsiteX73" fmla="*/ 70757 w 3679371"/>
                <a:gd name="connsiteY73" fmla="*/ 0 h 1137557"/>
                <a:gd name="connsiteX74" fmla="*/ 0 w 3679371"/>
                <a:gd name="connsiteY74" fmla="*/ 0 h 1137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679371" h="1137557">
                  <a:moveTo>
                    <a:pt x="3679371" y="1137557"/>
                  </a:moveTo>
                  <a:lnTo>
                    <a:pt x="3184071" y="1137557"/>
                  </a:lnTo>
                  <a:lnTo>
                    <a:pt x="3184071" y="1094014"/>
                  </a:lnTo>
                  <a:lnTo>
                    <a:pt x="3173185" y="1104900"/>
                  </a:lnTo>
                  <a:lnTo>
                    <a:pt x="3173185" y="1104900"/>
                  </a:lnTo>
                  <a:lnTo>
                    <a:pt x="3173185" y="1066800"/>
                  </a:lnTo>
                  <a:lnTo>
                    <a:pt x="3048000" y="1066800"/>
                  </a:lnTo>
                  <a:lnTo>
                    <a:pt x="3048000" y="1066800"/>
                  </a:lnTo>
                  <a:lnTo>
                    <a:pt x="3048000" y="1066800"/>
                  </a:lnTo>
                  <a:lnTo>
                    <a:pt x="3053442" y="1028700"/>
                  </a:lnTo>
                  <a:lnTo>
                    <a:pt x="2525485" y="1034143"/>
                  </a:lnTo>
                  <a:lnTo>
                    <a:pt x="2530928" y="1006929"/>
                  </a:lnTo>
                  <a:lnTo>
                    <a:pt x="1888671" y="1012372"/>
                  </a:lnTo>
                  <a:lnTo>
                    <a:pt x="1894114" y="985157"/>
                  </a:lnTo>
                  <a:lnTo>
                    <a:pt x="1828800" y="985157"/>
                  </a:lnTo>
                  <a:lnTo>
                    <a:pt x="1834242" y="963386"/>
                  </a:lnTo>
                  <a:lnTo>
                    <a:pt x="1676400" y="957943"/>
                  </a:lnTo>
                  <a:lnTo>
                    <a:pt x="1687285" y="930729"/>
                  </a:lnTo>
                  <a:lnTo>
                    <a:pt x="1616528" y="930729"/>
                  </a:lnTo>
                  <a:lnTo>
                    <a:pt x="1616528" y="930729"/>
                  </a:lnTo>
                  <a:lnTo>
                    <a:pt x="1616528" y="930729"/>
                  </a:lnTo>
                  <a:lnTo>
                    <a:pt x="1616528" y="930729"/>
                  </a:lnTo>
                  <a:lnTo>
                    <a:pt x="1621971" y="876300"/>
                  </a:lnTo>
                  <a:lnTo>
                    <a:pt x="1621971" y="876300"/>
                  </a:lnTo>
                  <a:lnTo>
                    <a:pt x="1583871" y="854529"/>
                  </a:lnTo>
                  <a:lnTo>
                    <a:pt x="1469571" y="854529"/>
                  </a:lnTo>
                  <a:lnTo>
                    <a:pt x="1469571" y="854529"/>
                  </a:lnTo>
                  <a:lnTo>
                    <a:pt x="1469571" y="854529"/>
                  </a:lnTo>
                  <a:lnTo>
                    <a:pt x="1469571" y="854529"/>
                  </a:lnTo>
                  <a:lnTo>
                    <a:pt x="1469571" y="854529"/>
                  </a:lnTo>
                  <a:lnTo>
                    <a:pt x="1469571" y="805543"/>
                  </a:lnTo>
                  <a:lnTo>
                    <a:pt x="1164771" y="810986"/>
                  </a:lnTo>
                  <a:lnTo>
                    <a:pt x="1175657" y="762000"/>
                  </a:lnTo>
                  <a:lnTo>
                    <a:pt x="1072242" y="756557"/>
                  </a:lnTo>
                  <a:lnTo>
                    <a:pt x="1083128" y="718457"/>
                  </a:lnTo>
                  <a:lnTo>
                    <a:pt x="957942" y="718457"/>
                  </a:lnTo>
                  <a:lnTo>
                    <a:pt x="968828" y="685800"/>
                  </a:lnTo>
                  <a:lnTo>
                    <a:pt x="914400" y="685800"/>
                  </a:lnTo>
                  <a:lnTo>
                    <a:pt x="914400" y="685800"/>
                  </a:lnTo>
                  <a:lnTo>
                    <a:pt x="914400" y="685800"/>
                  </a:lnTo>
                  <a:lnTo>
                    <a:pt x="914400" y="685800"/>
                  </a:lnTo>
                  <a:lnTo>
                    <a:pt x="914400" y="685800"/>
                  </a:lnTo>
                  <a:lnTo>
                    <a:pt x="925285" y="653143"/>
                  </a:lnTo>
                  <a:lnTo>
                    <a:pt x="827314" y="653143"/>
                  </a:lnTo>
                  <a:lnTo>
                    <a:pt x="832757" y="593272"/>
                  </a:lnTo>
                  <a:lnTo>
                    <a:pt x="756557" y="587829"/>
                  </a:lnTo>
                  <a:lnTo>
                    <a:pt x="756557" y="533400"/>
                  </a:lnTo>
                  <a:lnTo>
                    <a:pt x="707571" y="538843"/>
                  </a:lnTo>
                  <a:lnTo>
                    <a:pt x="707571" y="506186"/>
                  </a:lnTo>
                  <a:lnTo>
                    <a:pt x="576942" y="511629"/>
                  </a:lnTo>
                  <a:lnTo>
                    <a:pt x="582385" y="489857"/>
                  </a:lnTo>
                  <a:lnTo>
                    <a:pt x="582385" y="489857"/>
                  </a:lnTo>
                  <a:lnTo>
                    <a:pt x="549728" y="457200"/>
                  </a:lnTo>
                  <a:lnTo>
                    <a:pt x="500742" y="457200"/>
                  </a:lnTo>
                  <a:lnTo>
                    <a:pt x="506185" y="381000"/>
                  </a:lnTo>
                  <a:lnTo>
                    <a:pt x="478971" y="386443"/>
                  </a:lnTo>
                  <a:lnTo>
                    <a:pt x="484414" y="337457"/>
                  </a:lnTo>
                  <a:lnTo>
                    <a:pt x="429985" y="337457"/>
                  </a:lnTo>
                  <a:lnTo>
                    <a:pt x="440871" y="310243"/>
                  </a:lnTo>
                  <a:lnTo>
                    <a:pt x="440871" y="310243"/>
                  </a:lnTo>
                  <a:lnTo>
                    <a:pt x="402771" y="277586"/>
                  </a:lnTo>
                  <a:lnTo>
                    <a:pt x="332014" y="288472"/>
                  </a:lnTo>
                  <a:lnTo>
                    <a:pt x="337457" y="228600"/>
                  </a:lnTo>
                  <a:lnTo>
                    <a:pt x="272142" y="228600"/>
                  </a:lnTo>
                  <a:lnTo>
                    <a:pt x="272142" y="146957"/>
                  </a:lnTo>
                  <a:lnTo>
                    <a:pt x="223157" y="146957"/>
                  </a:lnTo>
                  <a:lnTo>
                    <a:pt x="223157" y="146957"/>
                  </a:lnTo>
                  <a:lnTo>
                    <a:pt x="185057" y="108857"/>
                  </a:lnTo>
                  <a:lnTo>
                    <a:pt x="190500" y="81643"/>
                  </a:lnTo>
                  <a:lnTo>
                    <a:pt x="141514" y="87086"/>
                  </a:lnTo>
                  <a:lnTo>
                    <a:pt x="141514" y="87086"/>
                  </a:lnTo>
                  <a:lnTo>
                    <a:pt x="141514" y="38100"/>
                  </a:lnTo>
                  <a:lnTo>
                    <a:pt x="65314" y="38100"/>
                  </a:lnTo>
                  <a:lnTo>
                    <a:pt x="70757"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59" name="Freeform 97">
              <a:extLst>
                <a:ext uri="{FF2B5EF4-FFF2-40B4-BE49-F238E27FC236}">
                  <a16:creationId xmlns:a16="http://schemas.microsoft.com/office/drawing/2014/main" id="{AF3EACD5-1C8F-49CA-B98D-8D77570EF5BC}"/>
                </a:ext>
              </a:extLst>
            </p:cNvPr>
            <p:cNvSpPr/>
            <p:nvPr/>
          </p:nvSpPr>
          <p:spPr bwMode="auto">
            <a:xfrm>
              <a:off x="7745186" y="1191986"/>
              <a:ext cx="103414" cy="81643"/>
            </a:xfrm>
            <a:custGeom>
              <a:avLst/>
              <a:gdLst>
                <a:gd name="connsiteX0" fmla="*/ 0 w 103414"/>
                <a:gd name="connsiteY0" fmla="*/ 0 h 81643"/>
                <a:gd name="connsiteX1" fmla="*/ 5443 w 103414"/>
                <a:gd name="connsiteY1" fmla="*/ 59871 h 81643"/>
                <a:gd name="connsiteX2" fmla="*/ 5443 w 103414"/>
                <a:gd name="connsiteY2" fmla="*/ 59871 h 81643"/>
                <a:gd name="connsiteX3" fmla="*/ 48985 w 103414"/>
                <a:gd name="connsiteY3" fmla="*/ 81643 h 81643"/>
                <a:gd name="connsiteX4" fmla="*/ 103414 w 103414"/>
                <a:gd name="connsiteY4" fmla="*/ 81643 h 81643"/>
                <a:gd name="connsiteX5" fmla="*/ 103414 w 103414"/>
                <a:gd name="connsiteY5" fmla="*/ 81643 h 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14" h="81643">
                  <a:moveTo>
                    <a:pt x="0" y="0"/>
                  </a:moveTo>
                  <a:lnTo>
                    <a:pt x="5443" y="59871"/>
                  </a:lnTo>
                  <a:lnTo>
                    <a:pt x="5443" y="59871"/>
                  </a:lnTo>
                  <a:lnTo>
                    <a:pt x="48985" y="81643"/>
                  </a:lnTo>
                  <a:lnTo>
                    <a:pt x="103414" y="81643"/>
                  </a:lnTo>
                  <a:lnTo>
                    <a:pt x="103414" y="81643"/>
                  </a:lnTo>
                </a:path>
              </a:pathLst>
            </a:custGeom>
            <a:noFill/>
            <a:ln w="28575">
              <a:solidFill>
                <a:schemeClr val="accent1"/>
              </a:solidFill>
              <a:miter lim="800000"/>
              <a:headEnd/>
              <a:tailEnd/>
            </a:ln>
          </p:spPr>
          <p:txBody>
            <a:bodyPr rtlCol="0" anchor="ctr"/>
            <a:lstStyle/>
            <a:p>
              <a:pPr algn="ctr"/>
              <a:endParaRPr lang="en-US" dirty="0"/>
            </a:p>
          </p:txBody>
        </p:sp>
      </p:grpSp>
      <p:grpSp>
        <p:nvGrpSpPr>
          <p:cNvPr id="160" name="Group 159">
            <a:extLst>
              <a:ext uri="{FF2B5EF4-FFF2-40B4-BE49-F238E27FC236}">
                <a16:creationId xmlns:a16="http://schemas.microsoft.com/office/drawing/2014/main" id="{6EC01C92-C5A9-4027-9BD5-4784D8B875F1}"/>
              </a:ext>
            </a:extLst>
          </p:cNvPr>
          <p:cNvGrpSpPr/>
          <p:nvPr/>
        </p:nvGrpSpPr>
        <p:grpSpPr>
          <a:xfrm>
            <a:off x="7652657" y="1197429"/>
            <a:ext cx="3891643" cy="664028"/>
            <a:chOff x="7652657" y="1197429"/>
            <a:chExt cx="3891643" cy="664028"/>
          </a:xfrm>
        </p:grpSpPr>
        <p:sp>
          <p:nvSpPr>
            <p:cNvPr id="161" name="Freeform 93">
              <a:extLst>
                <a:ext uri="{FF2B5EF4-FFF2-40B4-BE49-F238E27FC236}">
                  <a16:creationId xmlns:a16="http://schemas.microsoft.com/office/drawing/2014/main" id="{13E636C1-9FFA-4BD0-9115-5B835048A38E}"/>
                </a:ext>
              </a:extLst>
            </p:cNvPr>
            <p:cNvSpPr/>
            <p:nvPr/>
          </p:nvSpPr>
          <p:spPr bwMode="auto">
            <a:xfrm>
              <a:off x="10619014" y="1779814"/>
              <a:ext cx="925286" cy="81643"/>
            </a:xfrm>
            <a:custGeom>
              <a:avLst/>
              <a:gdLst>
                <a:gd name="connsiteX0" fmla="*/ 925286 w 925286"/>
                <a:gd name="connsiteY0" fmla="*/ 81643 h 81643"/>
                <a:gd name="connsiteX1" fmla="*/ 745672 w 925286"/>
                <a:gd name="connsiteY1" fmla="*/ 81643 h 81643"/>
                <a:gd name="connsiteX2" fmla="*/ 745672 w 925286"/>
                <a:gd name="connsiteY2" fmla="*/ 70757 h 81643"/>
                <a:gd name="connsiteX3" fmla="*/ 625929 w 925286"/>
                <a:gd name="connsiteY3" fmla="*/ 70757 h 81643"/>
                <a:gd name="connsiteX4" fmla="*/ 609600 w 925286"/>
                <a:gd name="connsiteY4" fmla="*/ 54428 h 81643"/>
                <a:gd name="connsiteX5" fmla="*/ 348343 w 925286"/>
                <a:gd name="connsiteY5" fmla="*/ 54428 h 81643"/>
                <a:gd name="connsiteX6" fmla="*/ 348343 w 925286"/>
                <a:gd name="connsiteY6" fmla="*/ 21772 h 81643"/>
                <a:gd name="connsiteX7" fmla="*/ 141515 w 925286"/>
                <a:gd name="connsiteY7" fmla="*/ 21772 h 81643"/>
                <a:gd name="connsiteX8" fmla="*/ 141515 w 925286"/>
                <a:gd name="connsiteY8" fmla="*/ 0 h 81643"/>
                <a:gd name="connsiteX9" fmla="*/ 0 w 925286"/>
                <a:gd name="connsiteY9" fmla="*/ 0 h 81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5286" h="81643">
                  <a:moveTo>
                    <a:pt x="925286" y="81643"/>
                  </a:moveTo>
                  <a:lnTo>
                    <a:pt x="745672" y="81643"/>
                  </a:lnTo>
                  <a:lnTo>
                    <a:pt x="745672" y="70757"/>
                  </a:lnTo>
                  <a:lnTo>
                    <a:pt x="625929" y="70757"/>
                  </a:lnTo>
                  <a:lnTo>
                    <a:pt x="609600" y="54428"/>
                  </a:lnTo>
                  <a:lnTo>
                    <a:pt x="348343" y="54428"/>
                  </a:lnTo>
                  <a:lnTo>
                    <a:pt x="348343" y="21772"/>
                  </a:lnTo>
                  <a:lnTo>
                    <a:pt x="141515" y="21772"/>
                  </a:lnTo>
                  <a:lnTo>
                    <a:pt x="141515" y="0"/>
                  </a:lnTo>
                  <a:lnTo>
                    <a:pt x="0" y="0"/>
                  </a:lnTo>
                </a:path>
              </a:pathLst>
            </a:custGeom>
            <a:noFill/>
            <a:ln w="28575">
              <a:solidFill>
                <a:schemeClr val="accent4"/>
              </a:solidFill>
              <a:miter lim="800000"/>
              <a:headEnd/>
              <a:tailEnd/>
            </a:ln>
          </p:spPr>
          <p:txBody>
            <a:bodyPr rtlCol="0" anchor="ctr"/>
            <a:lstStyle/>
            <a:p>
              <a:pPr algn="ctr"/>
              <a:endParaRPr lang="en-US" dirty="0"/>
            </a:p>
          </p:txBody>
        </p:sp>
        <p:sp>
          <p:nvSpPr>
            <p:cNvPr id="162" name="Freeform 94">
              <a:extLst>
                <a:ext uri="{FF2B5EF4-FFF2-40B4-BE49-F238E27FC236}">
                  <a16:creationId xmlns:a16="http://schemas.microsoft.com/office/drawing/2014/main" id="{A49225C4-4C1F-4AA6-84DB-59753B67D3A7}"/>
                </a:ext>
              </a:extLst>
            </p:cNvPr>
            <p:cNvSpPr/>
            <p:nvPr/>
          </p:nvSpPr>
          <p:spPr bwMode="auto">
            <a:xfrm>
              <a:off x="7652657" y="1197429"/>
              <a:ext cx="2960914" cy="587828"/>
            </a:xfrm>
            <a:custGeom>
              <a:avLst/>
              <a:gdLst>
                <a:gd name="connsiteX0" fmla="*/ 0 w 2960914"/>
                <a:gd name="connsiteY0" fmla="*/ 0 h 587828"/>
                <a:gd name="connsiteX1" fmla="*/ 0 w 2960914"/>
                <a:gd name="connsiteY1" fmla="*/ 65314 h 587828"/>
                <a:gd name="connsiteX2" fmla="*/ 70757 w 2960914"/>
                <a:gd name="connsiteY2" fmla="*/ 65314 h 587828"/>
                <a:gd name="connsiteX3" fmla="*/ 70757 w 2960914"/>
                <a:gd name="connsiteY3" fmla="*/ 92528 h 587828"/>
                <a:gd name="connsiteX4" fmla="*/ 103414 w 2960914"/>
                <a:gd name="connsiteY4" fmla="*/ 92528 h 587828"/>
                <a:gd name="connsiteX5" fmla="*/ 103414 w 2960914"/>
                <a:gd name="connsiteY5" fmla="*/ 108857 h 587828"/>
                <a:gd name="connsiteX6" fmla="*/ 174172 w 2960914"/>
                <a:gd name="connsiteY6" fmla="*/ 108857 h 587828"/>
                <a:gd name="connsiteX7" fmla="*/ 174172 w 2960914"/>
                <a:gd name="connsiteY7" fmla="*/ 125185 h 587828"/>
                <a:gd name="connsiteX8" fmla="*/ 239486 w 2960914"/>
                <a:gd name="connsiteY8" fmla="*/ 125185 h 587828"/>
                <a:gd name="connsiteX9" fmla="*/ 239486 w 2960914"/>
                <a:gd name="connsiteY9" fmla="*/ 146957 h 587828"/>
                <a:gd name="connsiteX10" fmla="*/ 386443 w 2960914"/>
                <a:gd name="connsiteY10" fmla="*/ 146957 h 587828"/>
                <a:gd name="connsiteX11" fmla="*/ 386443 w 2960914"/>
                <a:gd name="connsiteY11" fmla="*/ 157842 h 587828"/>
                <a:gd name="connsiteX12" fmla="*/ 500743 w 2960914"/>
                <a:gd name="connsiteY12" fmla="*/ 157842 h 587828"/>
                <a:gd name="connsiteX13" fmla="*/ 500743 w 2960914"/>
                <a:gd name="connsiteY13" fmla="*/ 179614 h 587828"/>
                <a:gd name="connsiteX14" fmla="*/ 566057 w 2960914"/>
                <a:gd name="connsiteY14" fmla="*/ 179614 h 587828"/>
                <a:gd name="connsiteX15" fmla="*/ 566057 w 2960914"/>
                <a:gd name="connsiteY15" fmla="*/ 201385 h 587828"/>
                <a:gd name="connsiteX16" fmla="*/ 707572 w 2960914"/>
                <a:gd name="connsiteY16" fmla="*/ 201385 h 587828"/>
                <a:gd name="connsiteX17" fmla="*/ 707572 w 2960914"/>
                <a:gd name="connsiteY17" fmla="*/ 201385 h 587828"/>
                <a:gd name="connsiteX18" fmla="*/ 789214 w 2960914"/>
                <a:gd name="connsiteY18" fmla="*/ 201385 h 587828"/>
                <a:gd name="connsiteX19" fmla="*/ 789214 w 2960914"/>
                <a:gd name="connsiteY19" fmla="*/ 266700 h 587828"/>
                <a:gd name="connsiteX20" fmla="*/ 947057 w 2960914"/>
                <a:gd name="connsiteY20" fmla="*/ 266700 h 587828"/>
                <a:gd name="connsiteX21" fmla="*/ 947057 w 2960914"/>
                <a:gd name="connsiteY21" fmla="*/ 293914 h 587828"/>
                <a:gd name="connsiteX22" fmla="*/ 1115786 w 2960914"/>
                <a:gd name="connsiteY22" fmla="*/ 293914 h 587828"/>
                <a:gd name="connsiteX23" fmla="*/ 1115786 w 2960914"/>
                <a:gd name="connsiteY23" fmla="*/ 326571 h 587828"/>
                <a:gd name="connsiteX24" fmla="*/ 1197429 w 2960914"/>
                <a:gd name="connsiteY24" fmla="*/ 326571 h 587828"/>
                <a:gd name="connsiteX25" fmla="*/ 1197429 w 2960914"/>
                <a:gd name="connsiteY25" fmla="*/ 326571 h 587828"/>
                <a:gd name="connsiteX26" fmla="*/ 1197429 w 2960914"/>
                <a:gd name="connsiteY26" fmla="*/ 326571 h 587828"/>
                <a:gd name="connsiteX27" fmla="*/ 1197429 w 2960914"/>
                <a:gd name="connsiteY27" fmla="*/ 370114 h 587828"/>
                <a:gd name="connsiteX28" fmla="*/ 1306286 w 2960914"/>
                <a:gd name="connsiteY28" fmla="*/ 370114 h 587828"/>
                <a:gd name="connsiteX29" fmla="*/ 1306286 w 2960914"/>
                <a:gd name="connsiteY29" fmla="*/ 386442 h 587828"/>
                <a:gd name="connsiteX30" fmla="*/ 1387929 w 2960914"/>
                <a:gd name="connsiteY30" fmla="*/ 386442 h 587828"/>
                <a:gd name="connsiteX31" fmla="*/ 1387929 w 2960914"/>
                <a:gd name="connsiteY31" fmla="*/ 413657 h 587828"/>
                <a:gd name="connsiteX32" fmla="*/ 1387929 w 2960914"/>
                <a:gd name="connsiteY32" fmla="*/ 413657 h 587828"/>
                <a:gd name="connsiteX33" fmla="*/ 1415143 w 2960914"/>
                <a:gd name="connsiteY33" fmla="*/ 440871 h 587828"/>
                <a:gd name="connsiteX34" fmla="*/ 1529443 w 2960914"/>
                <a:gd name="connsiteY34" fmla="*/ 440871 h 587828"/>
                <a:gd name="connsiteX35" fmla="*/ 1725386 w 2960914"/>
                <a:gd name="connsiteY35" fmla="*/ 440871 h 587828"/>
                <a:gd name="connsiteX36" fmla="*/ 1725386 w 2960914"/>
                <a:gd name="connsiteY36" fmla="*/ 473528 h 587828"/>
                <a:gd name="connsiteX37" fmla="*/ 1790700 w 2960914"/>
                <a:gd name="connsiteY37" fmla="*/ 473528 h 587828"/>
                <a:gd name="connsiteX38" fmla="*/ 1790700 w 2960914"/>
                <a:gd name="connsiteY38" fmla="*/ 473528 h 587828"/>
                <a:gd name="connsiteX39" fmla="*/ 1856014 w 2960914"/>
                <a:gd name="connsiteY39" fmla="*/ 473528 h 587828"/>
                <a:gd name="connsiteX40" fmla="*/ 1856014 w 2960914"/>
                <a:gd name="connsiteY40" fmla="*/ 522514 h 587828"/>
                <a:gd name="connsiteX41" fmla="*/ 2046514 w 2960914"/>
                <a:gd name="connsiteY41" fmla="*/ 522514 h 587828"/>
                <a:gd name="connsiteX42" fmla="*/ 2046514 w 2960914"/>
                <a:gd name="connsiteY42" fmla="*/ 522514 h 587828"/>
                <a:gd name="connsiteX43" fmla="*/ 2046514 w 2960914"/>
                <a:gd name="connsiteY43" fmla="*/ 522514 h 587828"/>
                <a:gd name="connsiteX44" fmla="*/ 2046514 w 2960914"/>
                <a:gd name="connsiteY44" fmla="*/ 522514 h 587828"/>
                <a:gd name="connsiteX45" fmla="*/ 2046514 w 2960914"/>
                <a:gd name="connsiteY45" fmla="*/ 571500 h 587828"/>
                <a:gd name="connsiteX46" fmla="*/ 2944586 w 2960914"/>
                <a:gd name="connsiteY46" fmla="*/ 571500 h 587828"/>
                <a:gd name="connsiteX47" fmla="*/ 2960914 w 2960914"/>
                <a:gd name="connsiteY47" fmla="*/ 587828 h 587828"/>
                <a:gd name="connsiteX48" fmla="*/ 2960914 w 2960914"/>
                <a:gd name="connsiteY48" fmla="*/ 587828 h 587828"/>
                <a:gd name="connsiteX0" fmla="*/ 0 w 2960914"/>
                <a:gd name="connsiteY0" fmla="*/ 0 h 587828"/>
                <a:gd name="connsiteX1" fmla="*/ 0 w 2960914"/>
                <a:gd name="connsiteY1" fmla="*/ 65314 h 587828"/>
                <a:gd name="connsiteX2" fmla="*/ 70757 w 2960914"/>
                <a:gd name="connsiteY2" fmla="*/ 65314 h 587828"/>
                <a:gd name="connsiteX3" fmla="*/ 70757 w 2960914"/>
                <a:gd name="connsiteY3" fmla="*/ 92528 h 587828"/>
                <a:gd name="connsiteX4" fmla="*/ 103414 w 2960914"/>
                <a:gd name="connsiteY4" fmla="*/ 92528 h 587828"/>
                <a:gd name="connsiteX5" fmla="*/ 103414 w 2960914"/>
                <a:gd name="connsiteY5" fmla="*/ 108857 h 587828"/>
                <a:gd name="connsiteX6" fmla="*/ 174172 w 2960914"/>
                <a:gd name="connsiteY6" fmla="*/ 108857 h 587828"/>
                <a:gd name="connsiteX7" fmla="*/ 174172 w 2960914"/>
                <a:gd name="connsiteY7" fmla="*/ 125185 h 587828"/>
                <a:gd name="connsiteX8" fmla="*/ 239486 w 2960914"/>
                <a:gd name="connsiteY8" fmla="*/ 125185 h 587828"/>
                <a:gd name="connsiteX9" fmla="*/ 239486 w 2960914"/>
                <a:gd name="connsiteY9" fmla="*/ 146957 h 587828"/>
                <a:gd name="connsiteX10" fmla="*/ 386443 w 2960914"/>
                <a:gd name="connsiteY10" fmla="*/ 146957 h 587828"/>
                <a:gd name="connsiteX11" fmla="*/ 386443 w 2960914"/>
                <a:gd name="connsiteY11" fmla="*/ 157842 h 587828"/>
                <a:gd name="connsiteX12" fmla="*/ 500743 w 2960914"/>
                <a:gd name="connsiteY12" fmla="*/ 157842 h 587828"/>
                <a:gd name="connsiteX13" fmla="*/ 500743 w 2960914"/>
                <a:gd name="connsiteY13" fmla="*/ 179614 h 587828"/>
                <a:gd name="connsiteX14" fmla="*/ 566057 w 2960914"/>
                <a:gd name="connsiteY14" fmla="*/ 179614 h 587828"/>
                <a:gd name="connsiteX15" fmla="*/ 566057 w 2960914"/>
                <a:gd name="connsiteY15" fmla="*/ 201385 h 587828"/>
                <a:gd name="connsiteX16" fmla="*/ 707572 w 2960914"/>
                <a:gd name="connsiteY16" fmla="*/ 201385 h 587828"/>
                <a:gd name="connsiteX17" fmla="*/ 707572 w 2960914"/>
                <a:gd name="connsiteY17" fmla="*/ 201385 h 587828"/>
                <a:gd name="connsiteX18" fmla="*/ 723899 w 2960914"/>
                <a:gd name="connsiteY18" fmla="*/ 228599 h 587828"/>
                <a:gd name="connsiteX19" fmla="*/ 789214 w 2960914"/>
                <a:gd name="connsiteY19" fmla="*/ 266700 h 587828"/>
                <a:gd name="connsiteX20" fmla="*/ 947057 w 2960914"/>
                <a:gd name="connsiteY20" fmla="*/ 266700 h 587828"/>
                <a:gd name="connsiteX21" fmla="*/ 947057 w 2960914"/>
                <a:gd name="connsiteY21" fmla="*/ 293914 h 587828"/>
                <a:gd name="connsiteX22" fmla="*/ 1115786 w 2960914"/>
                <a:gd name="connsiteY22" fmla="*/ 293914 h 587828"/>
                <a:gd name="connsiteX23" fmla="*/ 1115786 w 2960914"/>
                <a:gd name="connsiteY23" fmla="*/ 326571 h 587828"/>
                <a:gd name="connsiteX24" fmla="*/ 1197429 w 2960914"/>
                <a:gd name="connsiteY24" fmla="*/ 326571 h 587828"/>
                <a:gd name="connsiteX25" fmla="*/ 1197429 w 2960914"/>
                <a:gd name="connsiteY25" fmla="*/ 326571 h 587828"/>
                <a:gd name="connsiteX26" fmla="*/ 1197429 w 2960914"/>
                <a:gd name="connsiteY26" fmla="*/ 326571 h 587828"/>
                <a:gd name="connsiteX27" fmla="*/ 1197429 w 2960914"/>
                <a:gd name="connsiteY27" fmla="*/ 370114 h 587828"/>
                <a:gd name="connsiteX28" fmla="*/ 1306286 w 2960914"/>
                <a:gd name="connsiteY28" fmla="*/ 370114 h 587828"/>
                <a:gd name="connsiteX29" fmla="*/ 1306286 w 2960914"/>
                <a:gd name="connsiteY29" fmla="*/ 386442 h 587828"/>
                <a:gd name="connsiteX30" fmla="*/ 1387929 w 2960914"/>
                <a:gd name="connsiteY30" fmla="*/ 386442 h 587828"/>
                <a:gd name="connsiteX31" fmla="*/ 1387929 w 2960914"/>
                <a:gd name="connsiteY31" fmla="*/ 413657 h 587828"/>
                <a:gd name="connsiteX32" fmla="*/ 1387929 w 2960914"/>
                <a:gd name="connsiteY32" fmla="*/ 413657 h 587828"/>
                <a:gd name="connsiteX33" fmla="*/ 1415143 w 2960914"/>
                <a:gd name="connsiteY33" fmla="*/ 440871 h 587828"/>
                <a:gd name="connsiteX34" fmla="*/ 1529443 w 2960914"/>
                <a:gd name="connsiteY34" fmla="*/ 440871 h 587828"/>
                <a:gd name="connsiteX35" fmla="*/ 1725386 w 2960914"/>
                <a:gd name="connsiteY35" fmla="*/ 440871 h 587828"/>
                <a:gd name="connsiteX36" fmla="*/ 1725386 w 2960914"/>
                <a:gd name="connsiteY36" fmla="*/ 473528 h 587828"/>
                <a:gd name="connsiteX37" fmla="*/ 1790700 w 2960914"/>
                <a:gd name="connsiteY37" fmla="*/ 473528 h 587828"/>
                <a:gd name="connsiteX38" fmla="*/ 1790700 w 2960914"/>
                <a:gd name="connsiteY38" fmla="*/ 473528 h 587828"/>
                <a:gd name="connsiteX39" fmla="*/ 1856014 w 2960914"/>
                <a:gd name="connsiteY39" fmla="*/ 473528 h 587828"/>
                <a:gd name="connsiteX40" fmla="*/ 1856014 w 2960914"/>
                <a:gd name="connsiteY40" fmla="*/ 522514 h 587828"/>
                <a:gd name="connsiteX41" fmla="*/ 2046514 w 2960914"/>
                <a:gd name="connsiteY41" fmla="*/ 522514 h 587828"/>
                <a:gd name="connsiteX42" fmla="*/ 2046514 w 2960914"/>
                <a:gd name="connsiteY42" fmla="*/ 522514 h 587828"/>
                <a:gd name="connsiteX43" fmla="*/ 2046514 w 2960914"/>
                <a:gd name="connsiteY43" fmla="*/ 522514 h 587828"/>
                <a:gd name="connsiteX44" fmla="*/ 2046514 w 2960914"/>
                <a:gd name="connsiteY44" fmla="*/ 522514 h 587828"/>
                <a:gd name="connsiteX45" fmla="*/ 2046514 w 2960914"/>
                <a:gd name="connsiteY45" fmla="*/ 571500 h 587828"/>
                <a:gd name="connsiteX46" fmla="*/ 2944586 w 2960914"/>
                <a:gd name="connsiteY46" fmla="*/ 571500 h 587828"/>
                <a:gd name="connsiteX47" fmla="*/ 2960914 w 2960914"/>
                <a:gd name="connsiteY47" fmla="*/ 587828 h 587828"/>
                <a:gd name="connsiteX48" fmla="*/ 2960914 w 2960914"/>
                <a:gd name="connsiteY48" fmla="*/ 587828 h 587828"/>
                <a:gd name="connsiteX0" fmla="*/ 0 w 2960914"/>
                <a:gd name="connsiteY0" fmla="*/ 0 h 587828"/>
                <a:gd name="connsiteX1" fmla="*/ 0 w 2960914"/>
                <a:gd name="connsiteY1" fmla="*/ 65314 h 587828"/>
                <a:gd name="connsiteX2" fmla="*/ 70757 w 2960914"/>
                <a:gd name="connsiteY2" fmla="*/ 65314 h 587828"/>
                <a:gd name="connsiteX3" fmla="*/ 70757 w 2960914"/>
                <a:gd name="connsiteY3" fmla="*/ 92528 h 587828"/>
                <a:gd name="connsiteX4" fmla="*/ 103414 w 2960914"/>
                <a:gd name="connsiteY4" fmla="*/ 92528 h 587828"/>
                <a:gd name="connsiteX5" fmla="*/ 103414 w 2960914"/>
                <a:gd name="connsiteY5" fmla="*/ 108857 h 587828"/>
                <a:gd name="connsiteX6" fmla="*/ 174172 w 2960914"/>
                <a:gd name="connsiteY6" fmla="*/ 108857 h 587828"/>
                <a:gd name="connsiteX7" fmla="*/ 174172 w 2960914"/>
                <a:gd name="connsiteY7" fmla="*/ 125185 h 587828"/>
                <a:gd name="connsiteX8" fmla="*/ 239486 w 2960914"/>
                <a:gd name="connsiteY8" fmla="*/ 125185 h 587828"/>
                <a:gd name="connsiteX9" fmla="*/ 239486 w 2960914"/>
                <a:gd name="connsiteY9" fmla="*/ 146957 h 587828"/>
                <a:gd name="connsiteX10" fmla="*/ 386443 w 2960914"/>
                <a:gd name="connsiteY10" fmla="*/ 146957 h 587828"/>
                <a:gd name="connsiteX11" fmla="*/ 386443 w 2960914"/>
                <a:gd name="connsiteY11" fmla="*/ 157842 h 587828"/>
                <a:gd name="connsiteX12" fmla="*/ 500743 w 2960914"/>
                <a:gd name="connsiteY12" fmla="*/ 157842 h 587828"/>
                <a:gd name="connsiteX13" fmla="*/ 500743 w 2960914"/>
                <a:gd name="connsiteY13" fmla="*/ 179614 h 587828"/>
                <a:gd name="connsiteX14" fmla="*/ 566057 w 2960914"/>
                <a:gd name="connsiteY14" fmla="*/ 179614 h 587828"/>
                <a:gd name="connsiteX15" fmla="*/ 566057 w 2960914"/>
                <a:gd name="connsiteY15" fmla="*/ 201385 h 587828"/>
                <a:gd name="connsiteX16" fmla="*/ 707572 w 2960914"/>
                <a:gd name="connsiteY16" fmla="*/ 201385 h 587828"/>
                <a:gd name="connsiteX17" fmla="*/ 707572 w 2960914"/>
                <a:gd name="connsiteY17" fmla="*/ 201385 h 587828"/>
                <a:gd name="connsiteX18" fmla="*/ 789213 w 2960914"/>
                <a:gd name="connsiteY18" fmla="*/ 239484 h 587828"/>
                <a:gd name="connsiteX19" fmla="*/ 789214 w 2960914"/>
                <a:gd name="connsiteY19" fmla="*/ 266700 h 587828"/>
                <a:gd name="connsiteX20" fmla="*/ 947057 w 2960914"/>
                <a:gd name="connsiteY20" fmla="*/ 266700 h 587828"/>
                <a:gd name="connsiteX21" fmla="*/ 947057 w 2960914"/>
                <a:gd name="connsiteY21" fmla="*/ 293914 h 587828"/>
                <a:gd name="connsiteX22" fmla="*/ 1115786 w 2960914"/>
                <a:gd name="connsiteY22" fmla="*/ 293914 h 587828"/>
                <a:gd name="connsiteX23" fmla="*/ 1115786 w 2960914"/>
                <a:gd name="connsiteY23" fmla="*/ 326571 h 587828"/>
                <a:gd name="connsiteX24" fmla="*/ 1197429 w 2960914"/>
                <a:gd name="connsiteY24" fmla="*/ 326571 h 587828"/>
                <a:gd name="connsiteX25" fmla="*/ 1197429 w 2960914"/>
                <a:gd name="connsiteY25" fmla="*/ 326571 h 587828"/>
                <a:gd name="connsiteX26" fmla="*/ 1197429 w 2960914"/>
                <a:gd name="connsiteY26" fmla="*/ 326571 h 587828"/>
                <a:gd name="connsiteX27" fmla="*/ 1197429 w 2960914"/>
                <a:gd name="connsiteY27" fmla="*/ 370114 h 587828"/>
                <a:gd name="connsiteX28" fmla="*/ 1306286 w 2960914"/>
                <a:gd name="connsiteY28" fmla="*/ 370114 h 587828"/>
                <a:gd name="connsiteX29" fmla="*/ 1306286 w 2960914"/>
                <a:gd name="connsiteY29" fmla="*/ 386442 h 587828"/>
                <a:gd name="connsiteX30" fmla="*/ 1387929 w 2960914"/>
                <a:gd name="connsiteY30" fmla="*/ 386442 h 587828"/>
                <a:gd name="connsiteX31" fmla="*/ 1387929 w 2960914"/>
                <a:gd name="connsiteY31" fmla="*/ 413657 h 587828"/>
                <a:gd name="connsiteX32" fmla="*/ 1387929 w 2960914"/>
                <a:gd name="connsiteY32" fmla="*/ 413657 h 587828"/>
                <a:gd name="connsiteX33" fmla="*/ 1415143 w 2960914"/>
                <a:gd name="connsiteY33" fmla="*/ 440871 h 587828"/>
                <a:gd name="connsiteX34" fmla="*/ 1529443 w 2960914"/>
                <a:gd name="connsiteY34" fmla="*/ 440871 h 587828"/>
                <a:gd name="connsiteX35" fmla="*/ 1725386 w 2960914"/>
                <a:gd name="connsiteY35" fmla="*/ 440871 h 587828"/>
                <a:gd name="connsiteX36" fmla="*/ 1725386 w 2960914"/>
                <a:gd name="connsiteY36" fmla="*/ 473528 h 587828"/>
                <a:gd name="connsiteX37" fmla="*/ 1790700 w 2960914"/>
                <a:gd name="connsiteY37" fmla="*/ 473528 h 587828"/>
                <a:gd name="connsiteX38" fmla="*/ 1790700 w 2960914"/>
                <a:gd name="connsiteY38" fmla="*/ 473528 h 587828"/>
                <a:gd name="connsiteX39" fmla="*/ 1856014 w 2960914"/>
                <a:gd name="connsiteY39" fmla="*/ 473528 h 587828"/>
                <a:gd name="connsiteX40" fmla="*/ 1856014 w 2960914"/>
                <a:gd name="connsiteY40" fmla="*/ 522514 h 587828"/>
                <a:gd name="connsiteX41" fmla="*/ 2046514 w 2960914"/>
                <a:gd name="connsiteY41" fmla="*/ 522514 h 587828"/>
                <a:gd name="connsiteX42" fmla="*/ 2046514 w 2960914"/>
                <a:gd name="connsiteY42" fmla="*/ 522514 h 587828"/>
                <a:gd name="connsiteX43" fmla="*/ 2046514 w 2960914"/>
                <a:gd name="connsiteY43" fmla="*/ 522514 h 587828"/>
                <a:gd name="connsiteX44" fmla="*/ 2046514 w 2960914"/>
                <a:gd name="connsiteY44" fmla="*/ 522514 h 587828"/>
                <a:gd name="connsiteX45" fmla="*/ 2046514 w 2960914"/>
                <a:gd name="connsiteY45" fmla="*/ 571500 h 587828"/>
                <a:gd name="connsiteX46" fmla="*/ 2944586 w 2960914"/>
                <a:gd name="connsiteY46" fmla="*/ 571500 h 587828"/>
                <a:gd name="connsiteX47" fmla="*/ 2960914 w 2960914"/>
                <a:gd name="connsiteY47" fmla="*/ 587828 h 587828"/>
                <a:gd name="connsiteX48" fmla="*/ 2960914 w 2960914"/>
                <a:gd name="connsiteY48" fmla="*/ 587828 h 587828"/>
                <a:gd name="connsiteX0" fmla="*/ 0 w 2960914"/>
                <a:gd name="connsiteY0" fmla="*/ 0 h 587828"/>
                <a:gd name="connsiteX1" fmla="*/ 0 w 2960914"/>
                <a:gd name="connsiteY1" fmla="*/ 65314 h 587828"/>
                <a:gd name="connsiteX2" fmla="*/ 70757 w 2960914"/>
                <a:gd name="connsiteY2" fmla="*/ 65314 h 587828"/>
                <a:gd name="connsiteX3" fmla="*/ 70757 w 2960914"/>
                <a:gd name="connsiteY3" fmla="*/ 92528 h 587828"/>
                <a:gd name="connsiteX4" fmla="*/ 103414 w 2960914"/>
                <a:gd name="connsiteY4" fmla="*/ 92528 h 587828"/>
                <a:gd name="connsiteX5" fmla="*/ 103414 w 2960914"/>
                <a:gd name="connsiteY5" fmla="*/ 108857 h 587828"/>
                <a:gd name="connsiteX6" fmla="*/ 174172 w 2960914"/>
                <a:gd name="connsiteY6" fmla="*/ 108857 h 587828"/>
                <a:gd name="connsiteX7" fmla="*/ 174172 w 2960914"/>
                <a:gd name="connsiteY7" fmla="*/ 125185 h 587828"/>
                <a:gd name="connsiteX8" fmla="*/ 239486 w 2960914"/>
                <a:gd name="connsiteY8" fmla="*/ 125185 h 587828"/>
                <a:gd name="connsiteX9" fmla="*/ 239486 w 2960914"/>
                <a:gd name="connsiteY9" fmla="*/ 146957 h 587828"/>
                <a:gd name="connsiteX10" fmla="*/ 386443 w 2960914"/>
                <a:gd name="connsiteY10" fmla="*/ 146957 h 587828"/>
                <a:gd name="connsiteX11" fmla="*/ 386443 w 2960914"/>
                <a:gd name="connsiteY11" fmla="*/ 157842 h 587828"/>
                <a:gd name="connsiteX12" fmla="*/ 500743 w 2960914"/>
                <a:gd name="connsiteY12" fmla="*/ 157842 h 587828"/>
                <a:gd name="connsiteX13" fmla="*/ 500743 w 2960914"/>
                <a:gd name="connsiteY13" fmla="*/ 179614 h 587828"/>
                <a:gd name="connsiteX14" fmla="*/ 566057 w 2960914"/>
                <a:gd name="connsiteY14" fmla="*/ 179614 h 587828"/>
                <a:gd name="connsiteX15" fmla="*/ 566057 w 2960914"/>
                <a:gd name="connsiteY15" fmla="*/ 201385 h 587828"/>
                <a:gd name="connsiteX16" fmla="*/ 707572 w 2960914"/>
                <a:gd name="connsiteY16" fmla="*/ 201385 h 587828"/>
                <a:gd name="connsiteX17" fmla="*/ 702129 w 2960914"/>
                <a:gd name="connsiteY17" fmla="*/ 299357 h 587828"/>
                <a:gd name="connsiteX18" fmla="*/ 789213 w 2960914"/>
                <a:gd name="connsiteY18" fmla="*/ 239484 h 587828"/>
                <a:gd name="connsiteX19" fmla="*/ 789214 w 2960914"/>
                <a:gd name="connsiteY19" fmla="*/ 266700 h 587828"/>
                <a:gd name="connsiteX20" fmla="*/ 947057 w 2960914"/>
                <a:gd name="connsiteY20" fmla="*/ 266700 h 587828"/>
                <a:gd name="connsiteX21" fmla="*/ 947057 w 2960914"/>
                <a:gd name="connsiteY21" fmla="*/ 293914 h 587828"/>
                <a:gd name="connsiteX22" fmla="*/ 1115786 w 2960914"/>
                <a:gd name="connsiteY22" fmla="*/ 293914 h 587828"/>
                <a:gd name="connsiteX23" fmla="*/ 1115786 w 2960914"/>
                <a:gd name="connsiteY23" fmla="*/ 326571 h 587828"/>
                <a:gd name="connsiteX24" fmla="*/ 1197429 w 2960914"/>
                <a:gd name="connsiteY24" fmla="*/ 326571 h 587828"/>
                <a:gd name="connsiteX25" fmla="*/ 1197429 w 2960914"/>
                <a:gd name="connsiteY25" fmla="*/ 326571 h 587828"/>
                <a:gd name="connsiteX26" fmla="*/ 1197429 w 2960914"/>
                <a:gd name="connsiteY26" fmla="*/ 326571 h 587828"/>
                <a:gd name="connsiteX27" fmla="*/ 1197429 w 2960914"/>
                <a:gd name="connsiteY27" fmla="*/ 370114 h 587828"/>
                <a:gd name="connsiteX28" fmla="*/ 1306286 w 2960914"/>
                <a:gd name="connsiteY28" fmla="*/ 370114 h 587828"/>
                <a:gd name="connsiteX29" fmla="*/ 1306286 w 2960914"/>
                <a:gd name="connsiteY29" fmla="*/ 386442 h 587828"/>
                <a:gd name="connsiteX30" fmla="*/ 1387929 w 2960914"/>
                <a:gd name="connsiteY30" fmla="*/ 386442 h 587828"/>
                <a:gd name="connsiteX31" fmla="*/ 1387929 w 2960914"/>
                <a:gd name="connsiteY31" fmla="*/ 413657 h 587828"/>
                <a:gd name="connsiteX32" fmla="*/ 1387929 w 2960914"/>
                <a:gd name="connsiteY32" fmla="*/ 413657 h 587828"/>
                <a:gd name="connsiteX33" fmla="*/ 1415143 w 2960914"/>
                <a:gd name="connsiteY33" fmla="*/ 440871 h 587828"/>
                <a:gd name="connsiteX34" fmla="*/ 1529443 w 2960914"/>
                <a:gd name="connsiteY34" fmla="*/ 440871 h 587828"/>
                <a:gd name="connsiteX35" fmla="*/ 1725386 w 2960914"/>
                <a:gd name="connsiteY35" fmla="*/ 440871 h 587828"/>
                <a:gd name="connsiteX36" fmla="*/ 1725386 w 2960914"/>
                <a:gd name="connsiteY36" fmla="*/ 473528 h 587828"/>
                <a:gd name="connsiteX37" fmla="*/ 1790700 w 2960914"/>
                <a:gd name="connsiteY37" fmla="*/ 473528 h 587828"/>
                <a:gd name="connsiteX38" fmla="*/ 1790700 w 2960914"/>
                <a:gd name="connsiteY38" fmla="*/ 473528 h 587828"/>
                <a:gd name="connsiteX39" fmla="*/ 1856014 w 2960914"/>
                <a:gd name="connsiteY39" fmla="*/ 473528 h 587828"/>
                <a:gd name="connsiteX40" fmla="*/ 1856014 w 2960914"/>
                <a:gd name="connsiteY40" fmla="*/ 522514 h 587828"/>
                <a:gd name="connsiteX41" fmla="*/ 2046514 w 2960914"/>
                <a:gd name="connsiteY41" fmla="*/ 522514 h 587828"/>
                <a:gd name="connsiteX42" fmla="*/ 2046514 w 2960914"/>
                <a:gd name="connsiteY42" fmla="*/ 522514 h 587828"/>
                <a:gd name="connsiteX43" fmla="*/ 2046514 w 2960914"/>
                <a:gd name="connsiteY43" fmla="*/ 522514 h 587828"/>
                <a:gd name="connsiteX44" fmla="*/ 2046514 w 2960914"/>
                <a:gd name="connsiteY44" fmla="*/ 522514 h 587828"/>
                <a:gd name="connsiteX45" fmla="*/ 2046514 w 2960914"/>
                <a:gd name="connsiteY45" fmla="*/ 571500 h 587828"/>
                <a:gd name="connsiteX46" fmla="*/ 2944586 w 2960914"/>
                <a:gd name="connsiteY46" fmla="*/ 571500 h 587828"/>
                <a:gd name="connsiteX47" fmla="*/ 2960914 w 2960914"/>
                <a:gd name="connsiteY47" fmla="*/ 587828 h 587828"/>
                <a:gd name="connsiteX48" fmla="*/ 2960914 w 2960914"/>
                <a:gd name="connsiteY48" fmla="*/ 587828 h 587828"/>
                <a:gd name="connsiteX0" fmla="*/ 0 w 2960914"/>
                <a:gd name="connsiteY0" fmla="*/ 0 h 587828"/>
                <a:gd name="connsiteX1" fmla="*/ 0 w 2960914"/>
                <a:gd name="connsiteY1" fmla="*/ 65314 h 587828"/>
                <a:gd name="connsiteX2" fmla="*/ 70757 w 2960914"/>
                <a:gd name="connsiteY2" fmla="*/ 65314 h 587828"/>
                <a:gd name="connsiteX3" fmla="*/ 70757 w 2960914"/>
                <a:gd name="connsiteY3" fmla="*/ 92528 h 587828"/>
                <a:gd name="connsiteX4" fmla="*/ 103414 w 2960914"/>
                <a:gd name="connsiteY4" fmla="*/ 92528 h 587828"/>
                <a:gd name="connsiteX5" fmla="*/ 103414 w 2960914"/>
                <a:gd name="connsiteY5" fmla="*/ 108857 h 587828"/>
                <a:gd name="connsiteX6" fmla="*/ 174172 w 2960914"/>
                <a:gd name="connsiteY6" fmla="*/ 108857 h 587828"/>
                <a:gd name="connsiteX7" fmla="*/ 174172 w 2960914"/>
                <a:gd name="connsiteY7" fmla="*/ 125185 h 587828"/>
                <a:gd name="connsiteX8" fmla="*/ 239486 w 2960914"/>
                <a:gd name="connsiteY8" fmla="*/ 125185 h 587828"/>
                <a:gd name="connsiteX9" fmla="*/ 239486 w 2960914"/>
                <a:gd name="connsiteY9" fmla="*/ 146957 h 587828"/>
                <a:gd name="connsiteX10" fmla="*/ 386443 w 2960914"/>
                <a:gd name="connsiteY10" fmla="*/ 146957 h 587828"/>
                <a:gd name="connsiteX11" fmla="*/ 386443 w 2960914"/>
                <a:gd name="connsiteY11" fmla="*/ 157842 h 587828"/>
                <a:gd name="connsiteX12" fmla="*/ 500743 w 2960914"/>
                <a:gd name="connsiteY12" fmla="*/ 157842 h 587828"/>
                <a:gd name="connsiteX13" fmla="*/ 500743 w 2960914"/>
                <a:gd name="connsiteY13" fmla="*/ 179614 h 587828"/>
                <a:gd name="connsiteX14" fmla="*/ 566057 w 2960914"/>
                <a:gd name="connsiteY14" fmla="*/ 179614 h 587828"/>
                <a:gd name="connsiteX15" fmla="*/ 566057 w 2960914"/>
                <a:gd name="connsiteY15" fmla="*/ 201385 h 587828"/>
                <a:gd name="connsiteX16" fmla="*/ 707572 w 2960914"/>
                <a:gd name="connsiteY16" fmla="*/ 201385 h 587828"/>
                <a:gd name="connsiteX17" fmla="*/ 718458 w 2960914"/>
                <a:gd name="connsiteY17" fmla="*/ 239485 h 587828"/>
                <a:gd name="connsiteX18" fmla="*/ 789213 w 2960914"/>
                <a:gd name="connsiteY18" fmla="*/ 239484 h 587828"/>
                <a:gd name="connsiteX19" fmla="*/ 789214 w 2960914"/>
                <a:gd name="connsiteY19" fmla="*/ 266700 h 587828"/>
                <a:gd name="connsiteX20" fmla="*/ 947057 w 2960914"/>
                <a:gd name="connsiteY20" fmla="*/ 266700 h 587828"/>
                <a:gd name="connsiteX21" fmla="*/ 947057 w 2960914"/>
                <a:gd name="connsiteY21" fmla="*/ 293914 h 587828"/>
                <a:gd name="connsiteX22" fmla="*/ 1115786 w 2960914"/>
                <a:gd name="connsiteY22" fmla="*/ 293914 h 587828"/>
                <a:gd name="connsiteX23" fmla="*/ 1115786 w 2960914"/>
                <a:gd name="connsiteY23" fmla="*/ 326571 h 587828"/>
                <a:gd name="connsiteX24" fmla="*/ 1197429 w 2960914"/>
                <a:gd name="connsiteY24" fmla="*/ 326571 h 587828"/>
                <a:gd name="connsiteX25" fmla="*/ 1197429 w 2960914"/>
                <a:gd name="connsiteY25" fmla="*/ 326571 h 587828"/>
                <a:gd name="connsiteX26" fmla="*/ 1197429 w 2960914"/>
                <a:gd name="connsiteY26" fmla="*/ 326571 h 587828"/>
                <a:gd name="connsiteX27" fmla="*/ 1197429 w 2960914"/>
                <a:gd name="connsiteY27" fmla="*/ 370114 h 587828"/>
                <a:gd name="connsiteX28" fmla="*/ 1306286 w 2960914"/>
                <a:gd name="connsiteY28" fmla="*/ 370114 h 587828"/>
                <a:gd name="connsiteX29" fmla="*/ 1306286 w 2960914"/>
                <a:gd name="connsiteY29" fmla="*/ 386442 h 587828"/>
                <a:gd name="connsiteX30" fmla="*/ 1387929 w 2960914"/>
                <a:gd name="connsiteY30" fmla="*/ 386442 h 587828"/>
                <a:gd name="connsiteX31" fmla="*/ 1387929 w 2960914"/>
                <a:gd name="connsiteY31" fmla="*/ 413657 h 587828"/>
                <a:gd name="connsiteX32" fmla="*/ 1387929 w 2960914"/>
                <a:gd name="connsiteY32" fmla="*/ 413657 h 587828"/>
                <a:gd name="connsiteX33" fmla="*/ 1415143 w 2960914"/>
                <a:gd name="connsiteY33" fmla="*/ 440871 h 587828"/>
                <a:gd name="connsiteX34" fmla="*/ 1529443 w 2960914"/>
                <a:gd name="connsiteY34" fmla="*/ 440871 h 587828"/>
                <a:gd name="connsiteX35" fmla="*/ 1725386 w 2960914"/>
                <a:gd name="connsiteY35" fmla="*/ 440871 h 587828"/>
                <a:gd name="connsiteX36" fmla="*/ 1725386 w 2960914"/>
                <a:gd name="connsiteY36" fmla="*/ 473528 h 587828"/>
                <a:gd name="connsiteX37" fmla="*/ 1790700 w 2960914"/>
                <a:gd name="connsiteY37" fmla="*/ 473528 h 587828"/>
                <a:gd name="connsiteX38" fmla="*/ 1790700 w 2960914"/>
                <a:gd name="connsiteY38" fmla="*/ 473528 h 587828"/>
                <a:gd name="connsiteX39" fmla="*/ 1856014 w 2960914"/>
                <a:gd name="connsiteY39" fmla="*/ 473528 h 587828"/>
                <a:gd name="connsiteX40" fmla="*/ 1856014 w 2960914"/>
                <a:gd name="connsiteY40" fmla="*/ 522514 h 587828"/>
                <a:gd name="connsiteX41" fmla="*/ 2046514 w 2960914"/>
                <a:gd name="connsiteY41" fmla="*/ 522514 h 587828"/>
                <a:gd name="connsiteX42" fmla="*/ 2046514 w 2960914"/>
                <a:gd name="connsiteY42" fmla="*/ 522514 h 587828"/>
                <a:gd name="connsiteX43" fmla="*/ 2046514 w 2960914"/>
                <a:gd name="connsiteY43" fmla="*/ 522514 h 587828"/>
                <a:gd name="connsiteX44" fmla="*/ 2046514 w 2960914"/>
                <a:gd name="connsiteY44" fmla="*/ 522514 h 587828"/>
                <a:gd name="connsiteX45" fmla="*/ 2046514 w 2960914"/>
                <a:gd name="connsiteY45" fmla="*/ 571500 h 587828"/>
                <a:gd name="connsiteX46" fmla="*/ 2944586 w 2960914"/>
                <a:gd name="connsiteY46" fmla="*/ 571500 h 587828"/>
                <a:gd name="connsiteX47" fmla="*/ 2960914 w 2960914"/>
                <a:gd name="connsiteY47" fmla="*/ 587828 h 587828"/>
                <a:gd name="connsiteX48" fmla="*/ 2960914 w 2960914"/>
                <a:gd name="connsiteY48" fmla="*/ 587828 h 587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960914" h="587828">
                  <a:moveTo>
                    <a:pt x="0" y="0"/>
                  </a:moveTo>
                  <a:lnTo>
                    <a:pt x="0" y="65314"/>
                  </a:lnTo>
                  <a:lnTo>
                    <a:pt x="70757" y="65314"/>
                  </a:lnTo>
                  <a:lnTo>
                    <a:pt x="70757" y="92528"/>
                  </a:lnTo>
                  <a:lnTo>
                    <a:pt x="103414" y="92528"/>
                  </a:lnTo>
                  <a:lnTo>
                    <a:pt x="103414" y="108857"/>
                  </a:lnTo>
                  <a:lnTo>
                    <a:pt x="174172" y="108857"/>
                  </a:lnTo>
                  <a:lnTo>
                    <a:pt x="174172" y="125185"/>
                  </a:lnTo>
                  <a:lnTo>
                    <a:pt x="239486" y="125185"/>
                  </a:lnTo>
                  <a:lnTo>
                    <a:pt x="239486" y="146957"/>
                  </a:lnTo>
                  <a:lnTo>
                    <a:pt x="386443" y="146957"/>
                  </a:lnTo>
                  <a:lnTo>
                    <a:pt x="386443" y="157842"/>
                  </a:lnTo>
                  <a:lnTo>
                    <a:pt x="500743" y="157842"/>
                  </a:lnTo>
                  <a:lnTo>
                    <a:pt x="500743" y="179614"/>
                  </a:lnTo>
                  <a:lnTo>
                    <a:pt x="566057" y="179614"/>
                  </a:lnTo>
                  <a:lnTo>
                    <a:pt x="566057" y="201385"/>
                  </a:lnTo>
                  <a:lnTo>
                    <a:pt x="707572" y="201385"/>
                  </a:lnTo>
                  <a:lnTo>
                    <a:pt x="718458" y="239485"/>
                  </a:lnTo>
                  <a:lnTo>
                    <a:pt x="789213" y="239484"/>
                  </a:lnTo>
                  <a:cubicBezTo>
                    <a:pt x="789213" y="248556"/>
                    <a:pt x="789214" y="257628"/>
                    <a:pt x="789214" y="266700"/>
                  </a:cubicBezTo>
                  <a:lnTo>
                    <a:pt x="947057" y="266700"/>
                  </a:lnTo>
                  <a:lnTo>
                    <a:pt x="947057" y="293914"/>
                  </a:lnTo>
                  <a:lnTo>
                    <a:pt x="1115786" y="293914"/>
                  </a:lnTo>
                  <a:lnTo>
                    <a:pt x="1115786" y="326571"/>
                  </a:lnTo>
                  <a:lnTo>
                    <a:pt x="1197429" y="326571"/>
                  </a:lnTo>
                  <a:lnTo>
                    <a:pt x="1197429" y="326571"/>
                  </a:lnTo>
                  <a:lnTo>
                    <a:pt x="1197429" y="326571"/>
                  </a:lnTo>
                  <a:lnTo>
                    <a:pt x="1197429" y="370114"/>
                  </a:lnTo>
                  <a:lnTo>
                    <a:pt x="1306286" y="370114"/>
                  </a:lnTo>
                  <a:lnTo>
                    <a:pt x="1306286" y="386442"/>
                  </a:lnTo>
                  <a:lnTo>
                    <a:pt x="1387929" y="386442"/>
                  </a:lnTo>
                  <a:lnTo>
                    <a:pt x="1387929" y="413657"/>
                  </a:lnTo>
                  <a:lnTo>
                    <a:pt x="1387929" y="413657"/>
                  </a:lnTo>
                  <a:lnTo>
                    <a:pt x="1415143" y="440871"/>
                  </a:lnTo>
                  <a:lnTo>
                    <a:pt x="1529443" y="440871"/>
                  </a:lnTo>
                  <a:lnTo>
                    <a:pt x="1725386" y="440871"/>
                  </a:lnTo>
                  <a:lnTo>
                    <a:pt x="1725386" y="473528"/>
                  </a:lnTo>
                  <a:lnTo>
                    <a:pt x="1790700" y="473528"/>
                  </a:lnTo>
                  <a:lnTo>
                    <a:pt x="1790700" y="473528"/>
                  </a:lnTo>
                  <a:lnTo>
                    <a:pt x="1856014" y="473528"/>
                  </a:lnTo>
                  <a:lnTo>
                    <a:pt x="1856014" y="522514"/>
                  </a:lnTo>
                  <a:lnTo>
                    <a:pt x="2046514" y="522514"/>
                  </a:lnTo>
                  <a:lnTo>
                    <a:pt x="2046514" y="522514"/>
                  </a:lnTo>
                  <a:lnTo>
                    <a:pt x="2046514" y="522514"/>
                  </a:lnTo>
                  <a:lnTo>
                    <a:pt x="2046514" y="522514"/>
                  </a:lnTo>
                  <a:lnTo>
                    <a:pt x="2046514" y="571500"/>
                  </a:lnTo>
                  <a:lnTo>
                    <a:pt x="2944586" y="571500"/>
                  </a:lnTo>
                  <a:lnTo>
                    <a:pt x="2960914" y="587828"/>
                  </a:lnTo>
                  <a:lnTo>
                    <a:pt x="2960914" y="587828"/>
                  </a:lnTo>
                </a:path>
              </a:pathLst>
            </a:custGeom>
            <a:noFill/>
            <a:ln w="28575">
              <a:solidFill>
                <a:schemeClr val="accent4"/>
              </a:solidFill>
              <a:miter lim="800000"/>
              <a:headEnd/>
              <a:tailEnd/>
            </a:ln>
          </p:spPr>
          <p:txBody>
            <a:bodyPr rtlCol="0" anchor="ctr"/>
            <a:lstStyle/>
            <a:p>
              <a:pPr algn="ctr"/>
              <a:endParaRPr lang="en-US" dirty="0"/>
            </a:p>
          </p:txBody>
        </p:sp>
      </p:grpSp>
      <p:sp>
        <p:nvSpPr>
          <p:cNvPr id="163" name="Title 8">
            <a:extLst>
              <a:ext uri="{FF2B5EF4-FFF2-40B4-BE49-F238E27FC236}">
                <a16:creationId xmlns:a16="http://schemas.microsoft.com/office/drawing/2014/main" id="{7579165D-8293-49B0-99C4-6C7341223600}"/>
              </a:ext>
            </a:extLst>
          </p:cNvPr>
          <p:cNvSpPr>
            <a:spLocks noGrp="1"/>
          </p:cNvSpPr>
          <p:nvPr>
            <p:ph type="title"/>
          </p:nvPr>
        </p:nvSpPr>
        <p:spPr/>
        <p:txBody>
          <a:bodyPr/>
          <a:lstStyle/>
          <a:p>
            <a:r>
              <a:rPr lang="en-US" dirty="0"/>
              <a:t>TCGA Molecular Classification and Outcomes</a:t>
            </a:r>
          </a:p>
        </p:txBody>
      </p:sp>
      <p:sp>
        <p:nvSpPr>
          <p:cNvPr id="164" name="Content Placeholder 16">
            <a:extLst>
              <a:ext uri="{FF2B5EF4-FFF2-40B4-BE49-F238E27FC236}">
                <a16:creationId xmlns:a16="http://schemas.microsoft.com/office/drawing/2014/main" id="{3AE9458A-00F3-4162-8712-0CF6614B0E23}"/>
              </a:ext>
            </a:extLst>
          </p:cNvPr>
          <p:cNvSpPr>
            <a:spLocks noGrp="1"/>
          </p:cNvSpPr>
          <p:nvPr>
            <p:ph idx="1"/>
          </p:nvPr>
        </p:nvSpPr>
        <p:spPr>
          <a:xfrm>
            <a:off x="604676" y="5619059"/>
            <a:ext cx="5982816" cy="608841"/>
          </a:xfrm>
        </p:spPr>
        <p:txBody>
          <a:bodyPr/>
          <a:lstStyle/>
          <a:p>
            <a:r>
              <a:rPr lang="en-US" sz="1800" dirty="0"/>
              <a:t>Prognostic value of molecular classification of high-risk endometrial cancer for benefit from chemotherapy </a:t>
            </a:r>
          </a:p>
        </p:txBody>
      </p:sp>
      <p:sp>
        <p:nvSpPr>
          <p:cNvPr id="165" name="Content Placeholder 17">
            <a:extLst>
              <a:ext uri="{FF2B5EF4-FFF2-40B4-BE49-F238E27FC236}">
                <a16:creationId xmlns:a16="http://schemas.microsoft.com/office/drawing/2014/main" id="{EC3BA46E-6D38-4698-B0C0-534309D4A6F6}"/>
              </a:ext>
            </a:extLst>
          </p:cNvPr>
          <p:cNvSpPr txBox="1">
            <a:spLocks/>
          </p:cNvSpPr>
          <p:nvPr/>
        </p:nvSpPr>
        <p:spPr>
          <a:xfrm>
            <a:off x="6587491" y="5086324"/>
            <a:ext cx="5624511" cy="146687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250"/>
              </a:spcBef>
              <a:spcAft>
                <a:spcPts val="0"/>
              </a:spcAft>
            </a:pPr>
            <a:r>
              <a:rPr lang="en-US" sz="1800" b="0" kern="0" dirty="0"/>
              <a:t>410 patients with successful molecular testing</a:t>
            </a:r>
          </a:p>
          <a:p>
            <a:pPr lvl="1">
              <a:spcBef>
                <a:spcPts val="250"/>
              </a:spcBef>
              <a:spcAft>
                <a:spcPts val="0"/>
              </a:spcAft>
            </a:pPr>
            <a:r>
              <a:rPr lang="en-US" sz="1600" b="0" kern="0" dirty="0"/>
              <a:t>23% </a:t>
            </a:r>
            <a:r>
              <a:rPr lang="en-US" sz="1600" b="0" i="1" kern="0" dirty="0"/>
              <a:t>p53</a:t>
            </a:r>
            <a:r>
              <a:rPr lang="en-US" sz="1600" b="0" kern="0" dirty="0"/>
              <a:t>abn: </a:t>
            </a:r>
            <a:r>
              <a:rPr lang="en-US" sz="1600" b="0" i="1" kern="0" dirty="0"/>
              <a:t>p53</a:t>
            </a:r>
            <a:r>
              <a:rPr lang="en-US" sz="1600" b="0" kern="0" dirty="0"/>
              <a:t> abnormal</a:t>
            </a:r>
          </a:p>
          <a:p>
            <a:pPr lvl="1">
              <a:spcBef>
                <a:spcPts val="250"/>
              </a:spcBef>
              <a:spcAft>
                <a:spcPts val="0"/>
              </a:spcAft>
            </a:pPr>
            <a:r>
              <a:rPr lang="en-US" sz="1600" b="0" kern="0" dirty="0"/>
              <a:t>12% </a:t>
            </a:r>
            <a:r>
              <a:rPr lang="en-US" sz="1600" b="0" i="1" kern="0" dirty="0"/>
              <a:t>POLE</a:t>
            </a:r>
            <a:r>
              <a:rPr lang="en-US" sz="1600" b="0" kern="0" dirty="0"/>
              <a:t>mut: </a:t>
            </a:r>
            <a:r>
              <a:rPr lang="en-US" sz="1600" b="0" i="1" kern="0" dirty="0"/>
              <a:t>POLE</a:t>
            </a:r>
            <a:r>
              <a:rPr lang="en-US" sz="1600" b="0" kern="0" dirty="0"/>
              <a:t> ultramutated</a:t>
            </a:r>
          </a:p>
          <a:p>
            <a:pPr lvl="1">
              <a:spcBef>
                <a:spcPts val="250"/>
              </a:spcBef>
              <a:spcAft>
                <a:spcPts val="0"/>
              </a:spcAft>
            </a:pPr>
            <a:r>
              <a:rPr lang="en-US" sz="1600" b="0" kern="0" dirty="0"/>
              <a:t>33% dMMR: mismatch repair deficient</a:t>
            </a:r>
          </a:p>
          <a:p>
            <a:pPr lvl="1">
              <a:spcBef>
                <a:spcPts val="250"/>
              </a:spcBef>
              <a:spcAft>
                <a:spcPts val="0"/>
              </a:spcAft>
            </a:pPr>
            <a:r>
              <a:rPr lang="en-US" sz="1600" b="0" kern="0" dirty="0"/>
              <a:t>32% NSMP: no specific molecular profile</a:t>
            </a:r>
          </a:p>
          <a:p>
            <a:endParaRPr lang="en-US" sz="1800" b="0" kern="0" dirty="0"/>
          </a:p>
        </p:txBody>
      </p:sp>
      <p:sp>
        <p:nvSpPr>
          <p:cNvPr id="166" name="TextBox 165">
            <a:extLst>
              <a:ext uri="{FF2B5EF4-FFF2-40B4-BE49-F238E27FC236}">
                <a16:creationId xmlns:a16="http://schemas.microsoft.com/office/drawing/2014/main" id="{F433CF0F-E59A-41DB-901B-97B469FFD211}"/>
              </a:ext>
            </a:extLst>
          </p:cNvPr>
          <p:cNvSpPr txBox="1"/>
          <p:nvPr/>
        </p:nvSpPr>
        <p:spPr bwMode="auto">
          <a:xfrm>
            <a:off x="445495" y="6366139"/>
            <a:ext cx="772695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pPr>
            <a:r>
              <a:rPr lang="en-US" sz="1200" b="0" kern="1200" dirty="0">
                <a:solidFill>
                  <a:srgbClr val="455560"/>
                </a:solidFill>
                <a:latin typeface="Calibri" panose="020F0502020204030204" pitchFamily="34" charset="0"/>
                <a:cs typeface="Calibri" panose="020F0502020204030204" pitchFamily="34" charset="0"/>
              </a:rPr>
              <a:t>MacKay. Oncotarget. 2017;8:84579. León-Castillo. JCO. 2020;38:3388.</a:t>
            </a:r>
          </a:p>
        </p:txBody>
      </p:sp>
      <p:sp>
        <p:nvSpPr>
          <p:cNvPr id="170" name="Rectangle 169">
            <a:extLst>
              <a:ext uri="{FF2B5EF4-FFF2-40B4-BE49-F238E27FC236}">
                <a16:creationId xmlns:a16="http://schemas.microsoft.com/office/drawing/2014/main" id="{79C3736A-59D7-4C31-997A-1DEA8AA58C37}"/>
              </a:ext>
            </a:extLst>
          </p:cNvPr>
          <p:cNvSpPr/>
          <p:nvPr/>
        </p:nvSpPr>
        <p:spPr bwMode="auto">
          <a:xfrm>
            <a:off x="6492140" y="1610785"/>
            <a:ext cx="377190" cy="1851659"/>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TextBox 170">
            <a:extLst>
              <a:ext uri="{FF2B5EF4-FFF2-40B4-BE49-F238E27FC236}">
                <a16:creationId xmlns:a16="http://schemas.microsoft.com/office/drawing/2014/main" id="{D02314F1-230E-44E0-A3F6-2A70312DE948}"/>
              </a:ext>
            </a:extLst>
          </p:cNvPr>
          <p:cNvSpPr txBox="1"/>
          <p:nvPr/>
        </p:nvSpPr>
        <p:spPr bwMode="auto">
          <a:xfrm rot="16200000">
            <a:off x="5506875" y="2258978"/>
            <a:ext cx="2204392" cy="369332"/>
          </a:xfrm>
          <a:prstGeom prst="rect">
            <a:avLst/>
          </a:prstGeom>
          <a:solidFill>
            <a:schemeClr val="tx1"/>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Probability (%)</a:t>
            </a:r>
          </a:p>
        </p:txBody>
      </p:sp>
      <p:cxnSp>
        <p:nvCxnSpPr>
          <p:cNvPr id="172" name="Straight Arrow Connector 171">
            <a:extLst>
              <a:ext uri="{FF2B5EF4-FFF2-40B4-BE49-F238E27FC236}">
                <a16:creationId xmlns:a16="http://schemas.microsoft.com/office/drawing/2014/main" id="{4BF5382D-3491-4128-A84D-B8C4D86C1E55}"/>
              </a:ext>
            </a:extLst>
          </p:cNvPr>
          <p:cNvCxnSpPr/>
          <p:nvPr/>
        </p:nvCxnSpPr>
        <p:spPr bwMode="auto">
          <a:xfrm flipH="1">
            <a:off x="2102956" y="2402810"/>
            <a:ext cx="563224" cy="515837"/>
          </a:xfrm>
          <a:prstGeom prst="straightConnector1">
            <a:avLst/>
          </a:prstGeom>
          <a:noFill/>
          <a:ln w="28575" cap="flat" cmpd="sng" algn="ctr">
            <a:solidFill>
              <a:schemeClr val="bg1"/>
            </a:solidFill>
            <a:prstDash val="solid"/>
            <a:round/>
            <a:headEnd type="none" w="med" len="med"/>
            <a:tailEnd type="triangle"/>
          </a:ln>
          <a:effectLst/>
        </p:spPr>
      </p:cxnSp>
      <p:cxnSp>
        <p:nvCxnSpPr>
          <p:cNvPr id="173" name="Straight Arrow Connector 172">
            <a:extLst>
              <a:ext uri="{FF2B5EF4-FFF2-40B4-BE49-F238E27FC236}">
                <a16:creationId xmlns:a16="http://schemas.microsoft.com/office/drawing/2014/main" id="{337B8B21-1CAE-4B0F-BF13-948F2FB52CFD}"/>
              </a:ext>
            </a:extLst>
          </p:cNvPr>
          <p:cNvCxnSpPr/>
          <p:nvPr/>
        </p:nvCxnSpPr>
        <p:spPr bwMode="auto">
          <a:xfrm>
            <a:off x="2865679" y="2402810"/>
            <a:ext cx="526161" cy="515837"/>
          </a:xfrm>
          <a:prstGeom prst="straightConnector1">
            <a:avLst/>
          </a:prstGeom>
          <a:noFill/>
          <a:ln w="28575" cap="flat" cmpd="sng" algn="ctr">
            <a:solidFill>
              <a:schemeClr val="bg1"/>
            </a:solidFill>
            <a:prstDash val="solid"/>
            <a:round/>
            <a:headEnd type="none" w="med" len="med"/>
            <a:tailEnd type="triangle"/>
          </a:ln>
          <a:effectLst/>
        </p:spPr>
      </p:cxnSp>
      <p:cxnSp>
        <p:nvCxnSpPr>
          <p:cNvPr id="174" name="Straight Arrow Connector 173">
            <a:extLst>
              <a:ext uri="{FF2B5EF4-FFF2-40B4-BE49-F238E27FC236}">
                <a16:creationId xmlns:a16="http://schemas.microsoft.com/office/drawing/2014/main" id="{FA280B9B-3CE9-4AFC-AF77-8A78E471655E}"/>
              </a:ext>
            </a:extLst>
          </p:cNvPr>
          <p:cNvCxnSpPr/>
          <p:nvPr/>
        </p:nvCxnSpPr>
        <p:spPr bwMode="auto">
          <a:xfrm>
            <a:off x="3628165" y="3180056"/>
            <a:ext cx="526161" cy="515837"/>
          </a:xfrm>
          <a:prstGeom prst="straightConnector1">
            <a:avLst/>
          </a:prstGeom>
          <a:noFill/>
          <a:ln w="28575" cap="flat" cmpd="sng" algn="ctr">
            <a:solidFill>
              <a:schemeClr val="bg1"/>
            </a:solidFill>
            <a:prstDash val="solid"/>
            <a:round/>
            <a:headEnd type="none" w="med" len="med"/>
            <a:tailEnd type="triangle"/>
          </a:ln>
          <a:effectLst/>
        </p:spPr>
      </p:cxnSp>
      <p:cxnSp>
        <p:nvCxnSpPr>
          <p:cNvPr id="175" name="Straight Arrow Connector 174">
            <a:extLst>
              <a:ext uri="{FF2B5EF4-FFF2-40B4-BE49-F238E27FC236}">
                <a16:creationId xmlns:a16="http://schemas.microsoft.com/office/drawing/2014/main" id="{5F1195AC-F8B9-4404-B252-1B299D0A94C9}"/>
              </a:ext>
            </a:extLst>
          </p:cNvPr>
          <p:cNvCxnSpPr/>
          <p:nvPr/>
        </p:nvCxnSpPr>
        <p:spPr bwMode="auto">
          <a:xfrm>
            <a:off x="4423524" y="3932947"/>
            <a:ext cx="526161" cy="515837"/>
          </a:xfrm>
          <a:prstGeom prst="straightConnector1">
            <a:avLst/>
          </a:prstGeom>
          <a:noFill/>
          <a:ln w="28575" cap="flat" cmpd="sng" algn="ctr">
            <a:solidFill>
              <a:schemeClr val="bg1"/>
            </a:solidFill>
            <a:prstDash val="solid"/>
            <a:round/>
            <a:headEnd type="none" w="med" len="med"/>
            <a:tailEnd type="triangle"/>
          </a:ln>
          <a:effectLst/>
        </p:spPr>
      </p:cxnSp>
      <p:cxnSp>
        <p:nvCxnSpPr>
          <p:cNvPr id="176" name="Straight Arrow Connector 175">
            <a:extLst>
              <a:ext uri="{FF2B5EF4-FFF2-40B4-BE49-F238E27FC236}">
                <a16:creationId xmlns:a16="http://schemas.microsoft.com/office/drawing/2014/main" id="{D728EA86-96F2-47A2-9CFE-5FADD27D7739}"/>
              </a:ext>
            </a:extLst>
          </p:cNvPr>
          <p:cNvCxnSpPr/>
          <p:nvPr/>
        </p:nvCxnSpPr>
        <p:spPr bwMode="auto">
          <a:xfrm flipH="1">
            <a:off x="2892701" y="3155173"/>
            <a:ext cx="563224" cy="515837"/>
          </a:xfrm>
          <a:prstGeom prst="straightConnector1">
            <a:avLst/>
          </a:prstGeom>
          <a:noFill/>
          <a:ln w="28575" cap="flat" cmpd="sng" algn="ctr">
            <a:solidFill>
              <a:schemeClr val="bg1"/>
            </a:solidFill>
            <a:prstDash val="solid"/>
            <a:round/>
            <a:headEnd type="none" w="med" len="med"/>
            <a:tailEnd type="triangle"/>
          </a:ln>
          <a:effectLst/>
        </p:spPr>
      </p:cxnSp>
      <p:cxnSp>
        <p:nvCxnSpPr>
          <p:cNvPr id="177" name="Straight Arrow Connector 176">
            <a:extLst>
              <a:ext uri="{FF2B5EF4-FFF2-40B4-BE49-F238E27FC236}">
                <a16:creationId xmlns:a16="http://schemas.microsoft.com/office/drawing/2014/main" id="{C47F242D-72CA-4E55-832F-80F43B8874AF}"/>
              </a:ext>
            </a:extLst>
          </p:cNvPr>
          <p:cNvCxnSpPr/>
          <p:nvPr/>
        </p:nvCxnSpPr>
        <p:spPr bwMode="auto">
          <a:xfrm flipH="1">
            <a:off x="3688060" y="3951867"/>
            <a:ext cx="563224" cy="515837"/>
          </a:xfrm>
          <a:prstGeom prst="straightConnector1">
            <a:avLst/>
          </a:prstGeom>
          <a:noFill/>
          <a:ln w="28575" cap="flat" cmpd="sng" algn="ctr">
            <a:solidFill>
              <a:schemeClr val="bg1"/>
            </a:solidFill>
            <a:prstDash val="solid"/>
            <a:round/>
            <a:headEnd type="none" w="med" len="med"/>
            <a:tailEnd type="triangle"/>
          </a:ln>
          <a:effectLst/>
        </p:spPr>
      </p:cxnSp>
      <p:sp>
        <p:nvSpPr>
          <p:cNvPr id="178" name="TextBox 177">
            <a:extLst>
              <a:ext uri="{FF2B5EF4-FFF2-40B4-BE49-F238E27FC236}">
                <a16:creationId xmlns:a16="http://schemas.microsoft.com/office/drawing/2014/main" id="{03535C53-8B47-46CF-9FA7-3B152C379A5F}"/>
              </a:ext>
            </a:extLst>
          </p:cNvPr>
          <p:cNvSpPr txBox="1"/>
          <p:nvPr/>
        </p:nvSpPr>
        <p:spPr bwMode="auto">
          <a:xfrm>
            <a:off x="3029198" y="2283882"/>
            <a:ext cx="18809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POLE</a:t>
            </a:r>
            <a:r>
              <a:rPr lang="en-US" sz="1400" b="0" dirty="0">
                <a:solidFill>
                  <a:schemeClr val="bg1"/>
                </a:solidFill>
                <a:latin typeface="Calibri" panose="020F0502020204030204" pitchFamily="34" charset="0"/>
              </a:rPr>
              <a:t> sequencing</a:t>
            </a:r>
          </a:p>
        </p:txBody>
      </p:sp>
      <p:sp>
        <p:nvSpPr>
          <p:cNvPr id="179" name="TextBox 178">
            <a:extLst>
              <a:ext uri="{FF2B5EF4-FFF2-40B4-BE49-F238E27FC236}">
                <a16:creationId xmlns:a16="http://schemas.microsoft.com/office/drawing/2014/main" id="{EC4CB99C-BB84-43E2-B642-F5611B223C6D}"/>
              </a:ext>
            </a:extLst>
          </p:cNvPr>
          <p:cNvSpPr txBox="1"/>
          <p:nvPr/>
        </p:nvSpPr>
        <p:spPr bwMode="auto">
          <a:xfrm>
            <a:off x="4587013" y="3773545"/>
            <a:ext cx="1458981"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TP53</a:t>
            </a:r>
            <a:r>
              <a:rPr lang="en-US" sz="1400" b="0" dirty="0">
                <a:solidFill>
                  <a:schemeClr val="bg1"/>
                </a:solidFill>
                <a:latin typeface="Calibri" panose="020F0502020204030204" pitchFamily="34" charset="0"/>
              </a:rPr>
              <a:t> sequencing or IHC</a:t>
            </a:r>
          </a:p>
        </p:txBody>
      </p:sp>
      <p:sp>
        <p:nvSpPr>
          <p:cNvPr id="180" name="TextBox 179">
            <a:extLst>
              <a:ext uri="{FF2B5EF4-FFF2-40B4-BE49-F238E27FC236}">
                <a16:creationId xmlns:a16="http://schemas.microsoft.com/office/drawing/2014/main" id="{3267E7B4-7912-4A6D-AE47-39EF123D70E8}"/>
              </a:ext>
            </a:extLst>
          </p:cNvPr>
          <p:cNvSpPr txBox="1"/>
          <p:nvPr/>
        </p:nvSpPr>
        <p:spPr bwMode="auto">
          <a:xfrm>
            <a:off x="2401325" y="2089117"/>
            <a:ext cx="705189"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100</a:t>
            </a:r>
          </a:p>
        </p:txBody>
      </p:sp>
      <p:sp>
        <p:nvSpPr>
          <p:cNvPr id="181" name="TextBox 180">
            <a:extLst>
              <a:ext uri="{FF2B5EF4-FFF2-40B4-BE49-F238E27FC236}">
                <a16:creationId xmlns:a16="http://schemas.microsoft.com/office/drawing/2014/main" id="{AF3C34D1-1163-44A6-8F03-660ABEB506FA}"/>
              </a:ext>
            </a:extLst>
          </p:cNvPr>
          <p:cNvSpPr txBox="1"/>
          <p:nvPr/>
        </p:nvSpPr>
        <p:spPr bwMode="auto">
          <a:xfrm>
            <a:off x="3209003" y="2869072"/>
            <a:ext cx="705189"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95</a:t>
            </a:r>
          </a:p>
        </p:txBody>
      </p:sp>
      <p:sp>
        <p:nvSpPr>
          <p:cNvPr id="182" name="TextBox 181">
            <a:extLst>
              <a:ext uri="{FF2B5EF4-FFF2-40B4-BE49-F238E27FC236}">
                <a16:creationId xmlns:a16="http://schemas.microsoft.com/office/drawing/2014/main" id="{32027C52-CCC4-45F5-B2E0-CC9338277417}"/>
              </a:ext>
            </a:extLst>
          </p:cNvPr>
          <p:cNvSpPr txBox="1"/>
          <p:nvPr/>
        </p:nvSpPr>
        <p:spPr bwMode="auto">
          <a:xfrm>
            <a:off x="3927002" y="3629504"/>
            <a:ext cx="705189"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70</a:t>
            </a:r>
          </a:p>
        </p:txBody>
      </p:sp>
      <p:sp>
        <p:nvSpPr>
          <p:cNvPr id="183" name="TextBox 182">
            <a:extLst>
              <a:ext uri="{FF2B5EF4-FFF2-40B4-BE49-F238E27FC236}">
                <a16:creationId xmlns:a16="http://schemas.microsoft.com/office/drawing/2014/main" id="{3825BC2E-0BF7-4C9D-998A-7E6E23081C9C}"/>
              </a:ext>
            </a:extLst>
          </p:cNvPr>
          <p:cNvSpPr txBox="1"/>
          <p:nvPr/>
        </p:nvSpPr>
        <p:spPr bwMode="auto">
          <a:xfrm>
            <a:off x="801754" y="3421919"/>
            <a:ext cx="1317309" cy="307777"/>
          </a:xfrm>
          <a:prstGeom prst="rect">
            <a:avLst/>
          </a:prstGeom>
          <a:solidFill>
            <a:schemeClr val="accent3"/>
          </a:solidFill>
          <a:ln>
            <a:noFill/>
          </a:ln>
        </p:spPr>
        <p:txBody>
          <a:bodyPr wrap="square" rtlCol="0">
            <a:spAutoFit/>
          </a:bodyPr>
          <a:lstStyle/>
          <a:p>
            <a:pPr algn="ctr">
              <a:lnSpc>
                <a:spcPct val="100000"/>
              </a:lnSpc>
              <a:spcBef>
                <a:spcPct val="50000"/>
              </a:spcBef>
              <a:spcAft>
                <a:spcPct val="0"/>
              </a:spcAft>
              <a:buClrTx/>
              <a:buFontTx/>
              <a:buNone/>
            </a:pPr>
            <a:r>
              <a:rPr lang="en-US" sz="1400" i="1" dirty="0">
                <a:latin typeface="Calibri" panose="020F0502020204030204" pitchFamily="34" charset="0"/>
              </a:rPr>
              <a:t>POLE</a:t>
            </a:r>
            <a:r>
              <a:rPr lang="en-US" sz="1400" dirty="0">
                <a:latin typeface="Calibri" panose="020F0502020204030204" pitchFamily="34" charset="0"/>
              </a:rPr>
              <a:t> (~5%)</a:t>
            </a:r>
            <a:endParaRPr lang="en-US" sz="1400" b="0" dirty="0">
              <a:latin typeface="Calibri" panose="020F0502020204030204" pitchFamily="34" charset="0"/>
            </a:endParaRPr>
          </a:p>
        </p:txBody>
      </p:sp>
      <p:sp>
        <p:nvSpPr>
          <p:cNvPr id="184" name="TextBox 183">
            <a:extLst>
              <a:ext uri="{FF2B5EF4-FFF2-40B4-BE49-F238E27FC236}">
                <a16:creationId xmlns:a16="http://schemas.microsoft.com/office/drawing/2014/main" id="{33ED6011-C051-49F8-AC47-8D49F4AA8A9B}"/>
              </a:ext>
            </a:extLst>
          </p:cNvPr>
          <p:cNvSpPr txBox="1"/>
          <p:nvPr/>
        </p:nvSpPr>
        <p:spPr bwMode="auto">
          <a:xfrm>
            <a:off x="2135180" y="4037106"/>
            <a:ext cx="1306638" cy="307777"/>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MSI (~25%)</a:t>
            </a:r>
            <a:endParaRPr lang="en-US" sz="1400" b="0" dirty="0">
              <a:latin typeface="Calibri" panose="020F0502020204030204" pitchFamily="34" charset="0"/>
            </a:endParaRPr>
          </a:p>
        </p:txBody>
      </p:sp>
      <p:sp>
        <p:nvSpPr>
          <p:cNvPr id="185" name="TextBox 184">
            <a:extLst>
              <a:ext uri="{FF2B5EF4-FFF2-40B4-BE49-F238E27FC236}">
                <a16:creationId xmlns:a16="http://schemas.microsoft.com/office/drawing/2014/main" id="{4867D205-26FC-4361-9880-822B0C18C633}"/>
              </a:ext>
            </a:extLst>
          </p:cNvPr>
          <p:cNvSpPr txBox="1"/>
          <p:nvPr/>
        </p:nvSpPr>
        <p:spPr bwMode="auto">
          <a:xfrm>
            <a:off x="2475699" y="5025086"/>
            <a:ext cx="1782219" cy="523220"/>
          </a:xfrm>
          <a:prstGeom prst="rect">
            <a:avLst/>
          </a:prstGeom>
          <a:solidFill>
            <a:schemeClr val="accent5"/>
          </a:solid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Copy number low (~40%)</a:t>
            </a:r>
            <a:endParaRPr lang="en-US" sz="1400" b="0" dirty="0">
              <a:solidFill>
                <a:schemeClr val="bg1"/>
              </a:solidFill>
              <a:latin typeface="Calibri" panose="020F0502020204030204" pitchFamily="34" charset="0"/>
            </a:endParaRPr>
          </a:p>
        </p:txBody>
      </p:sp>
      <p:sp>
        <p:nvSpPr>
          <p:cNvPr id="186" name="TextBox 185">
            <a:extLst>
              <a:ext uri="{FF2B5EF4-FFF2-40B4-BE49-F238E27FC236}">
                <a16:creationId xmlns:a16="http://schemas.microsoft.com/office/drawing/2014/main" id="{E1FA64C8-0E08-4243-BBE4-0836341BF1E9}"/>
              </a:ext>
            </a:extLst>
          </p:cNvPr>
          <p:cNvSpPr txBox="1"/>
          <p:nvPr/>
        </p:nvSpPr>
        <p:spPr bwMode="auto">
          <a:xfrm>
            <a:off x="4330673" y="5022276"/>
            <a:ext cx="1723417" cy="523220"/>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Copy number high (~30%)</a:t>
            </a:r>
            <a:endParaRPr lang="en-US" sz="1400" b="0" dirty="0">
              <a:latin typeface="Calibri" panose="020F0502020204030204" pitchFamily="34" charset="0"/>
            </a:endParaRPr>
          </a:p>
        </p:txBody>
      </p:sp>
      <p:sp>
        <p:nvSpPr>
          <p:cNvPr id="187" name="TextBox 186">
            <a:extLst>
              <a:ext uri="{FF2B5EF4-FFF2-40B4-BE49-F238E27FC236}">
                <a16:creationId xmlns:a16="http://schemas.microsoft.com/office/drawing/2014/main" id="{309805D3-E8BB-4618-B21E-38CD6C68C759}"/>
              </a:ext>
            </a:extLst>
          </p:cNvPr>
          <p:cNvSpPr txBox="1"/>
          <p:nvPr/>
        </p:nvSpPr>
        <p:spPr bwMode="auto">
          <a:xfrm>
            <a:off x="2475698" y="4483960"/>
            <a:ext cx="1775586"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TP53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wild-type</a:t>
            </a:r>
          </a:p>
        </p:txBody>
      </p:sp>
      <p:sp>
        <p:nvSpPr>
          <p:cNvPr id="188" name="TextBox 187">
            <a:extLst>
              <a:ext uri="{FF2B5EF4-FFF2-40B4-BE49-F238E27FC236}">
                <a16:creationId xmlns:a16="http://schemas.microsoft.com/office/drawing/2014/main" id="{9F212419-A109-4A37-BC24-BC4E65F4EF85}"/>
              </a:ext>
            </a:extLst>
          </p:cNvPr>
          <p:cNvSpPr txBox="1"/>
          <p:nvPr/>
        </p:nvSpPr>
        <p:spPr bwMode="auto">
          <a:xfrm>
            <a:off x="4284543" y="4483960"/>
            <a:ext cx="1775586"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TP53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mutant</a:t>
            </a:r>
          </a:p>
        </p:txBody>
      </p:sp>
      <p:sp>
        <p:nvSpPr>
          <p:cNvPr id="189" name="TextBox 188">
            <a:extLst>
              <a:ext uri="{FF2B5EF4-FFF2-40B4-BE49-F238E27FC236}">
                <a16:creationId xmlns:a16="http://schemas.microsoft.com/office/drawing/2014/main" id="{AFC88264-CAC8-43C8-82E5-A30AFED547D3}"/>
              </a:ext>
            </a:extLst>
          </p:cNvPr>
          <p:cNvSpPr txBox="1"/>
          <p:nvPr/>
        </p:nvSpPr>
        <p:spPr bwMode="auto">
          <a:xfrm>
            <a:off x="3718836" y="2933472"/>
            <a:ext cx="188094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 marker IHC</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PMS2</a:t>
            </a:r>
            <a:r>
              <a:rPr lang="en-US" sz="1400" b="0" dirty="0">
                <a:solidFill>
                  <a:schemeClr val="bg1"/>
                </a:solidFill>
                <a:latin typeface="Calibri" panose="020F0502020204030204" pitchFamily="34" charset="0"/>
              </a:rPr>
              <a:t> and </a:t>
            </a:r>
            <a:r>
              <a:rPr lang="en-US" sz="1400" b="0" i="1" dirty="0">
                <a:solidFill>
                  <a:schemeClr val="bg1"/>
                </a:solidFill>
                <a:latin typeface="Calibri" panose="020F0502020204030204" pitchFamily="34" charset="0"/>
              </a:rPr>
              <a:t>MSH6</a:t>
            </a:r>
            <a:r>
              <a:rPr lang="en-US" sz="1400" b="0" dirty="0">
                <a:solidFill>
                  <a:schemeClr val="bg1"/>
                </a:solidFill>
                <a:latin typeface="Calibri" panose="020F0502020204030204" pitchFamily="34" charset="0"/>
              </a:rPr>
              <a:t>)</a:t>
            </a:r>
          </a:p>
        </p:txBody>
      </p:sp>
      <p:sp>
        <p:nvSpPr>
          <p:cNvPr id="190" name="TextBox 189">
            <a:extLst>
              <a:ext uri="{FF2B5EF4-FFF2-40B4-BE49-F238E27FC236}">
                <a16:creationId xmlns:a16="http://schemas.microsoft.com/office/drawing/2014/main" id="{642417E9-6E2F-4F04-856D-EB42D3C25A36}"/>
              </a:ext>
            </a:extLst>
          </p:cNvPr>
          <p:cNvSpPr txBox="1"/>
          <p:nvPr/>
        </p:nvSpPr>
        <p:spPr bwMode="auto">
          <a:xfrm>
            <a:off x="1841334" y="3725207"/>
            <a:ext cx="18809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PMS2</a:t>
            </a:r>
            <a:r>
              <a:rPr lang="en-US" sz="1400" b="0" i="1" dirty="0">
                <a:solidFill>
                  <a:schemeClr val="bg1"/>
                </a:solidFill>
                <a:latin typeface="Calibri" panose="020F0502020204030204" pitchFamily="34" charset="0"/>
              </a:rPr>
              <a:t> </a:t>
            </a:r>
            <a:r>
              <a:rPr lang="en-US" sz="1400" b="0" dirty="0">
                <a:solidFill>
                  <a:schemeClr val="bg1"/>
                </a:solidFill>
                <a:latin typeface="Calibri" panose="020F0502020204030204" pitchFamily="34" charset="0"/>
              </a:rPr>
              <a:t>or MSH6 loss</a:t>
            </a:r>
          </a:p>
        </p:txBody>
      </p:sp>
      <p:sp>
        <p:nvSpPr>
          <p:cNvPr id="191" name="TextBox 190">
            <a:extLst>
              <a:ext uri="{FF2B5EF4-FFF2-40B4-BE49-F238E27FC236}">
                <a16:creationId xmlns:a16="http://schemas.microsoft.com/office/drawing/2014/main" id="{07C092DF-4DBC-45F0-BF8E-093D20F109B6}"/>
              </a:ext>
            </a:extLst>
          </p:cNvPr>
          <p:cNvSpPr txBox="1"/>
          <p:nvPr/>
        </p:nvSpPr>
        <p:spPr bwMode="auto">
          <a:xfrm>
            <a:off x="246509" y="2914889"/>
            <a:ext cx="238867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POLE</a:t>
            </a:r>
            <a:r>
              <a:rPr lang="en-US" sz="1400" b="0" dirty="0">
                <a:solidFill>
                  <a:schemeClr val="bg1"/>
                </a:solidFill>
                <a:latin typeface="Calibri" panose="020F0502020204030204" pitchFamily="34" charset="0"/>
              </a:rPr>
              <a:t> hotspot or exonuclease domain mutation</a:t>
            </a:r>
          </a:p>
        </p:txBody>
      </p:sp>
      <p:sp>
        <p:nvSpPr>
          <p:cNvPr id="192" name="TextBox 191">
            <a:extLst>
              <a:ext uri="{FF2B5EF4-FFF2-40B4-BE49-F238E27FC236}">
                <a16:creationId xmlns:a16="http://schemas.microsoft.com/office/drawing/2014/main" id="{1BEB7C37-2571-4CD3-A28B-C8E64E57587F}"/>
              </a:ext>
            </a:extLst>
          </p:cNvPr>
          <p:cNvSpPr txBox="1"/>
          <p:nvPr/>
        </p:nvSpPr>
        <p:spPr bwMode="auto">
          <a:xfrm>
            <a:off x="296836" y="1878027"/>
            <a:ext cx="518956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 hypothetical patients with newly diagnosed endometrial cancer</a:t>
            </a:r>
          </a:p>
        </p:txBody>
      </p:sp>
      <p:sp>
        <p:nvSpPr>
          <p:cNvPr id="193" name="TextBox 192">
            <a:extLst>
              <a:ext uri="{FF2B5EF4-FFF2-40B4-BE49-F238E27FC236}">
                <a16:creationId xmlns:a16="http://schemas.microsoft.com/office/drawing/2014/main" id="{26FCDD9D-B7B2-4217-975E-7AC56DC0F3E7}"/>
              </a:ext>
            </a:extLst>
          </p:cNvPr>
          <p:cNvSpPr txBox="1"/>
          <p:nvPr/>
        </p:nvSpPr>
        <p:spPr bwMode="auto">
          <a:xfrm>
            <a:off x="358140" y="1502783"/>
            <a:ext cx="566166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Divided Into TCGA subgroups</a:t>
            </a:r>
          </a:p>
        </p:txBody>
      </p:sp>
      <p:cxnSp>
        <p:nvCxnSpPr>
          <p:cNvPr id="194" name="Straight Connector 193">
            <a:extLst>
              <a:ext uri="{FF2B5EF4-FFF2-40B4-BE49-F238E27FC236}">
                <a16:creationId xmlns:a16="http://schemas.microsoft.com/office/drawing/2014/main" id="{BA15AD15-473A-4E7F-B39C-0D26EBD97668}"/>
              </a:ext>
            </a:extLst>
          </p:cNvPr>
          <p:cNvCxnSpPr/>
          <p:nvPr/>
        </p:nvCxnSpPr>
        <p:spPr bwMode="auto">
          <a:xfrm flipV="1">
            <a:off x="7438447" y="1206054"/>
            <a:ext cx="0" cy="2339786"/>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4E2EBFE1-A962-471B-BE0F-37F459FC2240}"/>
              </a:ext>
            </a:extLst>
          </p:cNvPr>
          <p:cNvCxnSpPr>
            <a:cxnSpLocks/>
          </p:cNvCxnSpPr>
          <p:nvPr/>
        </p:nvCxnSpPr>
        <p:spPr bwMode="auto">
          <a:xfrm>
            <a:off x="7447280" y="3545840"/>
            <a:ext cx="4145280" cy="0"/>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0D4D992A-1B69-44F1-B7A7-A6CF76C3BBF6}"/>
              </a:ext>
            </a:extLst>
          </p:cNvPr>
          <p:cNvCxnSpPr>
            <a:cxnSpLocks/>
          </p:cNvCxnSpPr>
          <p:nvPr/>
        </p:nvCxnSpPr>
        <p:spPr bwMode="auto">
          <a:xfrm flipH="1">
            <a:off x="7366000" y="12162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22C1C578-F0C1-4310-A890-A6F55B2BC11D}"/>
              </a:ext>
            </a:extLst>
          </p:cNvPr>
          <p:cNvCxnSpPr>
            <a:cxnSpLocks/>
          </p:cNvCxnSpPr>
          <p:nvPr/>
        </p:nvCxnSpPr>
        <p:spPr bwMode="auto">
          <a:xfrm flipH="1">
            <a:off x="7366000" y="179862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67CE71DF-E919-4AA8-B081-ADD621913F2E}"/>
              </a:ext>
            </a:extLst>
          </p:cNvPr>
          <p:cNvCxnSpPr>
            <a:cxnSpLocks/>
          </p:cNvCxnSpPr>
          <p:nvPr/>
        </p:nvCxnSpPr>
        <p:spPr bwMode="auto">
          <a:xfrm flipH="1">
            <a:off x="7366000" y="2381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498262BA-27EE-4CB0-8DA9-F775ECABA24E}"/>
              </a:ext>
            </a:extLst>
          </p:cNvPr>
          <p:cNvCxnSpPr>
            <a:cxnSpLocks/>
          </p:cNvCxnSpPr>
          <p:nvPr/>
        </p:nvCxnSpPr>
        <p:spPr bwMode="auto">
          <a:xfrm flipH="1">
            <a:off x="7366000" y="29634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65360812-822D-4C22-B513-11E79C8522DA}"/>
              </a:ext>
            </a:extLst>
          </p:cNvPr>
          <p:cNvCxnSpPr>
            <a:cxnSpLocks/>
          </p:cNvCxnSpPr>
          <p:nvPr/>
        </p:nvCxnSpPr>
        <p:spPr bwMode="auto">
          <a:xfrm flipH="1">
            <a:off x="7366000" y="35458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4C5DF11C-F23F-4953-AA32-14C75945D210}"/>
              </a:ext>
            </a:extLst>
          </p:cNvPr>
          <p:cNvCxnSpPr>
            <a:cxnSpLocks/>
          </p:cNvCxnSpPr>
          <p:nvPr/>
        </p:nvCxnSpPr>
        <p:spPr bwMode="auto">
          <a:xfrm>
            <a:off x="7438447" y="35458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27ECA2DD-BDCE-4AF6-8924-C90E004CCA0A}"/>
              </a:ext>
            </a:extLst>
          </p:cNvPr>
          <p:cNvCxnSpPr>
            <a:cxnSpLocks/>
          </p:cNvCxnSpPr>
          <p:nvPr/>
        </p:nvCxnSpPr>
        <p:spPr bwMode="auto">
          <a:xfrm>
            <a:off x="8269535" y="35458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56CCB675-217C-4FC4-A657-708573DF6852}"/>
              </a:ext>
            </a:extLst>
          </p:cNvPr>
          <p:cNvCxnSpPr>
            <a:cxnSpLocks/>
          </p:cNvCxnSpPr>
          <p:nvPr/>
        </p:nvCxnSpPr>
        <p:spPr bwMode="auto">
          <a:xfrm>
            <a:off x="9100623" y="35458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E2BE269E-5A17-4B49-BB70-26CCCDD7EEFA}"/>
              </a:ext>
            </a:extLst>
          </p:cNvPr>
          <p:cNvCxnSpPr>
            <a:cxnSpLocks/>
          </p:cNvCxnSpPr>
          <p:nvPr/>
        </p:nvCxnSpPr>
        <p:spPr bwMode="auto">
          <a:xfrm>
            <a:off x="9931711" y="35458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A5C981E1-1FF7-420C-8410-A7E31E662CAD}"/>
              </a:ext>
            </a:extLst>
          </p:cNvPr>
          <p:cNvCxnSpPr>
            <a:cxnSpLocks/>
          </p:cNvCxnSpPr>
          <p:nvPr/>
        </p:nvCxnSpPr>
        <p:spPr bwMode="auto">
          <a:xfrm>
            <a:off x="10762799" y="35458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558B1D37-1467-46F7-A37C-141D9C2C0FE8}"/>
              </a:ext>
            </a:extLst>
          </p:cNvPr>
          <p:cNvCxnSpPr>
            <a:cxnSpLocks/>
          </p:cNvCxnSpPr>
          <p:nvPr/>
        </p:nvCxnSpPr>
        <p:spPr bwMode="auto">
          <a:xfrm>
            <a:off x="11593887" y="3545840"/>
            <a:ext cx="0" cy="64008"/>
          </a:xfrm>
          <a:prstGeom prst="line">
            <a:avLst/>
          </a:prstGeom>
          <a:noFill/>
          <a:ln w="28575" cap="flat" cmpd="sng" algn="ctr">
            <a:solidFill>
              <a:schemeClr val="bg1"/>
            </a:solidFill>
            <a:prstDash val="solid"/>
            <a:round/>
            <a:headEnd type="none" w="med" len="med"/>
            <a:tailEnd type="none" w="med" len="med"/>
          </a:ln>
          <a:effectLst/>
        </p:spPr>
      </p:cxnSp>
      <p:sp>
        <p:nvSpPr>
          <p:cNvPr id="207" name="TextBox 206">
            <a:extLst>
              <a:ext uri="{FF2B5EF4-FFF2-40B4-BE49-F238E27FC236}">
                <a16:creationId xmlns:a16="http://schemas.microsoft.com/office/drawing/2014/main" id="{F4513321-E57B-4385-BBD5-033A230E3B71}"/>
              </a:ext>
            </a:extLst>
          </p:cNvPr>
          <p:cNvSpPr txBox="1"/>
          <p:nvPr/>
        </p:nvSpPr>
        <p:spPr bwMode="auto">
          <a:xfrm>
            <a:off x="7970435" y="2333307"/>
            <a:ext cx="1300480"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p53abn</a:t>
            </a:r>
            <a:br>
              <a:rPr lang="en-US" b="0" dirty="0">
                <a:solidFill>
                  <a:schemeClr val="bg1"/>
                </a:solidFill>
                <a:latin typeface="Calibri" panose="020F0502020204030204" pitchFamily="34" charset="0"/>
              </a:rPr>
            </a:br>
            <a:r>
              <a:rPr lang="en-US" b="0" i="1" dirty="0">
                <a:solidFill>
                  <a:schemeClr val="bg1"/>
                </a:solidFill>
                <a:latin typeface="Calibri" panose="020F0502020204030204" pitchFamily="34" charset="0"/>
              </a:rPr>
              <a:t>POLE</a:t>
            </a:r>
            <a:r>
              <a:rPr lang="en-US" b="0" dirty="0">
                <a:solidFill>
                  <a:schemeClr val="bg1"/>
                </a:solidFill>
                <a:latin typeface="Calibri" panose="020F0502020204030204" pitchFamily="34" charset="0"/>
              </a:rPr>
              <a:t>mut</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dMMR</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NSMP</a:t>
            </a:r>
          </a:p>
        </p:txBody>
      </p:sp>
      <p:sp>
        <p:nvSpPr>
          <p:cNvPr id="208" name="TextBox 207">
            <a:extLst>
              <a:ext uri="{FF2B5EF4-FFF2-40B4-BE49-F238E27FC236}">
                <a16:creationId xmlns:a16="http://schemas.microsoft.com/office/drawing/2014/main" id="{DDC92B49-5CBC-4080-AE66-7B5A8227EF40}"/>
              </a:ext>
            </a:extLst>
          </p:cNvPr>
          <p:cNvSpPr txBox="1"/>
          <p:nvPr/>
        </p:nvSpPr>
        <p:spPr bwMode="auto">
          <a:xfrm>
            <a:off x="8757409" y="3127494"/>
            <a:ext cx="285115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Log-rank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&lt;.001</a:t>
            </a:r>
          </a:p>
        </p:txBody>
      </p:sp>
      <p:cxnSp>
        <p:nvCxnSpPr>
          <p:cNvPr id="209" name="Straight Connector 208">
            <a:extLst>
              <a:ext uri="{FF2B5EF4-FFF2-40B4-BE49-F238E27FC236}">
                <a16:creationId xmlns:a16="http://schemas.microsoft.com/office/drawing/2014/main" id="{166363B6-32EE-4A1D-9327-FC62E6541EAA}"/>
              </a:ext>
            </a:extLst>
          </p:cNvPr>
          <p:cNvCxnSpPr>
            <a:cxnSpLocks/>
          </p:cNvCxnSpPr>
          <p:nvPr/>
        </p:nvCxnSpPr>
        <p:spPr bwMode="auto">
          <a:xfrm>
            <a:off x="7630160" y="2535814"/>
            <a:ext cx="367577" cy="0"/>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6000ED99-1116-4F5C-B439-7E86CCB2B30D}"/>
              </a:ext>
            </a:extLst>
          </p:cNvPr>
          <p:cNvCxnSpPr>
            <a:cxnSpLocks/>
          </p:cNvCxnSpPr>
          <p:nvPr/>
        </p:nvCxnSpPr>
        <p:spPr bwMode="auto">
          <a:xfrm>
            <a:off x="7630160" y="2799974"/>
            <a:ext cx="367577" cy="0"/>
          </a:xfrm>
          <a:prstGeom prst="line">
            <a:avLst/>
          </a:prstGeom>
          <a:noFill/>
          <a:ln w="28575" cap="flat" cmpd="sng" algn="ctr">
            <a:solidFill>
              <a:schemeClr val="accent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9B246550-3C34-47DD-8E6B-CB92E1E67650}"/>
              </a:ext>
            </a:extLst>
          </p:cNvPr>
          <p:cNvCxnSpPr>
            <a:cxnSpLocks/>
          </p:cNvCxnSpPr>
          <p:nvPr/>
        </p:nvCxnSpPr>
        <p:spPr bwMode="auto">
          <a:xfrm>
            <a:off x="7630160" y="3064134"/>
            <a:ext cx="367577" cy="0"/>
          </a:xfrm>
          <a:prstGeom prst="line">
            <a:avLst/>
          </a:prstGeom>
          <a:noFill/>
          <a:ln w="28575" cap="flat" cmpd="sng" algn="ctr">
            <a:solidFill>
              <a:schemeClr val="accent4"/>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7FEE5A4E-ACEF-4BC7-8FA7-720EBCD9BF56}"/>
              </a:ext>
            </a:extLst>
          </p:cNvPr>
          <p:cNvCxnSpPr>
            <a:cxnSpLocks/>
          </p:cNvCxnSpPr>
          <p:nvPr/>
        </p:nvCxnSpPr>
        <p:spPr bwMode="auto">
          <a:xfrm>
            <a:off x="7630160" y="3328294"/>
            <a:ext cx="367577" cy="0"/>
          </a:xfrm>
          <a:prstGeom prst="line">
            <a:avLst/>
          </a:prstGeom>
          <a:noFill/>
          <a:ln w="28575" cap="flat" cmpd="sng" algn="ctr">
            <a:solidFill>
              <a:schemeClr val="accent5"/>
            </a:solidFill>
            <a:prstDash val="solid"/>
            <a:round/>
            <a:headEnd type="none" w="med" len="med"/>
            <a:tailEnd type="none" w="med" len="med"/>
          </a:ln>
          <a:effectLst/>
        </p:spPr>
      </p:cxnSp>
      <p:sp>
        <p:nvSpPr>
          <p:cNvPr id="213" name="TextBox 212">
            <a:extLst>
              <a:ext uri="{FF2B5EF4-FFF2-40B4-BE49-F238E27FC236}">
                <a16:creationId xmlns:a16="http://schemas.microsoft.com/office/drawing/2014/main" id="{681A3AB0-D585-464D-B086-181B9645D50B}"/>
              </a:ext>
            </a:extLst>
          </p:cNvPr>
          <p:cNvSpPr txBox="1"/>
          <p:nvPr/>
        </p:nvSpPr>
        <p:spPr bwMode="auto">
          <a:xfrm>
            <a:off x="6663292" y="1036154"/>
            <a:ext cx="71424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14" name="TextBox 213">
            <a:extLst>
              <a:ext uri="{FF2B5EF4-FFF2-40B4-BE49-F238E27FC236}">
                <a16:creationId xmlns:a16="http://schemas.microsoft.com/office/drawing/2014/main" id="{4BCAD584-1F71-405A-AE34-5070D74C195E}"/>
              </a:ext>
            </a:extLst>
          </p:cNvPr>
          <p:cNvSpPr txBox="1"/>
          <p:nvPr/>
        </p:nvSpPr>
        <p:spPr bwMode="auto">
          <a:xfrm>
            <a:off x="6663292" y="1615512"/>
            <a:ext cx="71424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215" name="TextBox 214">
            <a:extLst>
              <a:ext uri="{FF2B5EF4-FFF2-40B4-BE49-F238E27FC236}">
                <a16:creationId xmlns:a16="http://schemas.microsoft.com/office/drawing/2014/main" id="{D8F78187-CE67-4E7F-AA31-209B687ABEB5}"/>
              </a:ext>
            </a:extLst>
          </p:cNvPr>
          <p:cNvSpPr txBox="1"/>
          <p:nvPr/>
        </p:nvSpPr>
        <p:spPr bwMode="auto">
          <a:xfrm>
            <a:off x="6663292" y="2194870"/>
            <a:ext cx="71424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216" name="TextBox 215">
            <a:extLst>
              <a:ext uri="{FF2B5EF4-FFF2-40B4-BE49-F238E27FC236}">
                <a16:creationId xmlns:a16="http://schemas.microsoft.com/office/drawing/2014/main" id="{E50E9616-1536-48C4-8C96-1A7C19D051F3}"/>
              </a:ext>
            </a:extLst>
          </p:cNvPr>
          <p:cNvSpPr txBox="1"/>
          <p:nvPr/>
        </p:nvSpPr>
        <p:spPr bwMode="auto">
          <a:xfrm>
            <a:off x="6663292" y="2774228"/>
            <a:ext cx="71424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217" name="TextBox 216">
            <a:extLst>
              <a:ext uri="{FF2B5EF4-FFF2-40B4-BE49-F238E27FC236}">
                <a16:creationId xmlns:a16="http://schemas.microsoft.com/office/drawing/2014/main" id="{99E45B13-FFDA-40AC-8662-D627F96E5B0B}"/>
              </a:ext>
            </a:extLst>
          </p:cNvPr>
          <p:cNvSpPr txBox="1"/>
          <p:nvPr/>
        </p:nvSpPr>
        <p:spPr bwMode="auto">
          <a:xfrm>
            <a:off x="6663292" y="3353584"/>
            <a:ext cx="71424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18" name="TextBox 217">
            <a:extLst>
              <a:ext uri="{FF2B5EF4-FFF2-40B4-BE49-F238E27FC236}">
                <a16:creationId xmlns:a16="http://schemas.microsoft.com/office/drawing/2014/main" id="{762A7616-0C2F-4E06-B164-C409CFBD5B4A}"/>
              </a:ext>
            </a:extLst>
          </p:cNvPr>
          <p:cNvSpPr txBox="1"/>
          <p:nvPr/>
        </p:nvSpPr>
        <p:spPr bwMode="auto">
          <a:xfrm>
            <a:off x="7556242" y="3733800"/>
            <a:ext cx="417855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Yr Since Random Assignment</a:t>
            </a:r>
          </a:p>
        </p:txBody>
      </p:sp>
      <p:sp>
        <p:nvSpPr>
          <p:cNvPr id="219" name="TextBox 218">
            <a:extLst>
              <a:ext uri="{FF2B5EF4-FFF2-40B4-BE49-F238E27FC236}">
                <a16:creationId xmlns:a16="http://schemas.microsoft.com/office/drawing/2014/main" id="{CC8B6634-E180-4B03-BFAA-706370A7D795}"/>
              </a:ext>
            </a:extLst>
          </p:cNvPr>
          <p:cNvSpPr txBox="1"/>
          <p:nvPr/>
        </p:nvSpPr>
        <p:spPr bwMode="auto">
          <a:xfrm>
            <a:off x="11326732" y="3546473"/>
            <a:ext cx="52998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220" name="TextBox 219">
            <a:extLst>
              <a:ext uri="{FF2B5EF4-FFF2-40B4-BE49-F238E27FC236}">
                <a16:creationId xmlns:a16="http://schemas.microsoft.com/office/drawing/2014/main" id="{3DFF66B2-B797-4737-B9DB-FF2103A6AA1C}"/>
              </a:ext>
            </a:extLst>
          </p:cNvPr>
          <p:cNvSpPr txBox="1"/>
          <p:nvPr/>
        </p:nvSpPr>
        <p:spPr bwMode="auto">
          <a:xfrm>
            <a:off x="7182427" y="3546473"/>
            <a:ext cx="52998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21" name="TextBox 220">
            <a:extLst>
              <a:ext uri="{FF2B5EF4-FFF2-40B4-BE49-F238E27FC236}">
                <a16:creationId xmlns:a16="http://schemas.microsoft.com/office/drawing/2014/main" id="{C254A88E-18DA-4CE1-8C0A-73FDB7101CEF}"/>
              </a:ext>
            </a:extLst>
          </p:cNvPr>
          <p:cNvSpPr txBox="1"/>
          <p:nvPr/>
        </p:nvSpPr>
        <p:spPr bwMode="auto">
          <a:xfrm>
            <a:off x="8011288" y="3546473"/>
            <a:ext cx="52998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222" name="TextBox 221">
            <a:extLst>
              <a:ext uri="{FF2B5EF4-FFF2-40B4-BE49-F238E27FC236}">
                <a16:creationId xmlns:a16="http://schemas.microsoft.com/office/drawing/2014/main" id="{BF71F1D1-C3E1-47E2-9D7A-BE43EDDFB75C}"/>
              </a:ext>
            </a:extLst>
          </p:cNvPr>
          <p:cNvSpPr txBox="1"/>
          <p:nvPr/>
        </p:nvSpPr>
        <p:spPr bwMode="auto">
          <a:xfrm>
            <a:off x="8840149" y="3546473"/>
            <a:ext cx="52998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223" name="TextBox 222">
            <a:extLst>
              <a:ext uri="{FF2B5EF4-FFF2-40B4-BE49-F238E27FC236}">
                <a16:creationId xmlns:a16="http://schemas.microsoft.com/office/drawing/2014/main" id="{0BB138FA-775D-47F6-A540-4E69B3A9E075}"/>
              </a:ext>
            </a:extLst>
          </p:cNvPr>
          <p:cNvSpPr txBox="1"/>
          <p:nvPr/>
        </p:nvSpPr>
        <p:spPr bwMode="auto">
          <a:xfrm>
            <a:off x="9669010" y="3546473"/>
            <a:ext cx="52998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224" name="TextBox 223">
            <a:extLst>
              <a:ext uri="{FF2B5EF4-FFF2-40B4-BE49-F238E27FC236}">
                <a16:creationId xmlns:a16="http://schemas.microsoft.com/office/drawing/2014/main" id="{BC2B5317-27FB-4C1C-9CA0-69C43ED8F722}"/>
              </a:ext>
            </a:extLst>
          </p:cNvPr>
          <p:cNvSpPr txBox="1"/>
          <p:nvPr/>
        </p:nvSpPr>
        <p:spPr bwMode="auto">
          <a:xfrm>
            <a:off x="10497871" y="3546473"/>
            <a:ext cx="52998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225" name="TextBox 224">
            <a:extLst>
              <a:ext uri="{FF2B5EF4-FFF2-40B4-BE49-F238E27FC236}">
                <a16:creationId xmlns:a16="http://schemas.microsoft.com/office/drawing/2014/main" id="{1053868C-1310-43CF-ACCD-4DB7D7FC9C69}"/>
              </a:ext>
            </a:extLst>
          </p:cNvPr>
          <p:cNvSpPr txBox="1"/>
          <p:nvPr/>
        </p:nvSpPr>
        <p:spPr bwMode="auto">
          <a:xfrm>
            <a:off x="6262525" y="3861573"/>
            <a:ext cx="1509875" cy="116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p53abn</a:t>
            </a:r>
            <a:br>
              <a:rPr lang="en-US" sz="1400" b="0"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POLE</a:t>
            </a:r>
            <a:r>
              <a:rPr lang="en-US" sz="1400" b="0" dirty="0">
                <a:solidFill>
                  <a:schemeClr val="bg1"/>
                </a:solidFill>
                <a:latin typeface="Calibri" panose="020F0502020204030204" pitchFamily="34" charset="0"/>
              </a:rPr>
              <a:t>mut</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dMMR</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NSMP</a:t>
            </a:r>
          </a:p>
        </p:txBody>
      </p:sp>
      <p:sp>
        <p:nvSpPr>
          <p:cNvPr id="226" name="TextBox 225">
            <a:extLst>
              <a:ext uri="{FF2B5EF4-FFF2-40B4-BE49-F238E27FC236}">
                <a16:creationId xmlns:a16="http://schemas.microsoft.com/office/drawing/2014/main" id="{8C286A43-5044-4136-94D4-4FD0A7B28E7F}"/>
              </a:ext>
            </a:extLst>
          </p:cNvPr>
          <p:cNvSpPr txBox="1"/>
          <p:nvPr/>
        </p:nvSpPr>
        <p:spPr bwMode="auto">
          <a:xfrm>
            <a:off x="7138670" y="4077017"/>
            <a:ext cx="616961"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51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137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129</a:t>
            </a:r>
          </a:p>
        </p:txBody>
      </p:sp>
      <p:sp>
        <p:nvSpPr>
          <p:cNvPr id="227" name="TextBox 226">
            <a:extLst>
              <a:ext uri="{FF2B5EF4-FFF2-40B4-BE49-F238E27FC236}">
                <a16:creationId xmlns:a16="http://schemas.microsoft.com/office/drawing/2014/main" id="{68FD9DE0-E38B-4BA9-9E32-0768519C213D}"/>
              </a:ext>
            </a:extLst>
          </p:cNvPr>
          <p:cNvSpPr txBox="1"/>
          <p:nvPr/>
        </p:nvSpPr>
        <p:spPr bwMode="auto">
          <a:xfrm>
            <a:off x="7963821" y="4077017"/>
            <a:ext cx="616961"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50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124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122</a:t>
            </a:r>
          </a:p>
        </p:txBody>
      </p:sp>
      <p:sp>
        <p:nvSpPr>
          <p:cNvPr id="228" name="TextBox 227">
            <a:extLst>
              <a:ext uri="{FF2B5EF4-FFF2-40B4-BE49-F238E27FC236}">
                <a16:creationId xmlns:a16="http://schemas.microsoft.com/office/drawing/2014/main" id="{3904998B-4B74-4238-8B98-FFAA429E0409}"/>
              </a:ext>
            </a:extLst>
          </p:cNvPr>
          <p:cNvSpPr txBox="1"/>
          <p:nvPr/>
        </p:nvSpPr>
        <p:spPr bwMode="auto">
          <a:xfrm>
            <a:off x="8788972" y="4077017"/>
            <a:ext cx="616961"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50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112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113</a:t>
            </a:r>
          </a:p>
        </p:txBody>
      </p:sp>
      <p:sp>
        <p:nvSpPr>
          <p:cNvPr id="229" name="TextBox 228">
            <a:extLst>
              <a:ext uri="{FF2B5EF4-FFF2-40B4-BE49-F238E27FC236}">
                <a16:creationId xmlns:a16="http://schemas.microsoft.com/office/drawing/2014/main" id="{175C0981-6C51-4092-864A-241B3A9D37FA}"/>
              </a:ext>
            </a:extLst>
          </p:cNvPr>
          <p:cNvSpPr txBox="1"/>
          <p:nvPr/>
        </p:nvSpPr>
        <p:spPr bwMode="auto">
          <a:xfrm>
            <a:off x="9614123" y="4077017"/>
            <a:ext cx="616961"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102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105</a:t>
            </a:r>
          </a:p>
        </p:txBody>
      </p:sp>
      <p:sp>
        <p:nvSpPr>
          <p:cNvPr id="230" name="TextBox 229">
            <a:extLst>
              <a:ext uri="{FF2B5EF4-FFF2-40B4-BE49-F238E27FC236}">
                <a16:creationId xmlns:a16="http://schemas.microsoft.com/office/drawing/2014/main" id="{9854CFA7-FCBE-45B8-A24D-FDAD96538D12}"/>
              </a:ext>
            </a:extLst>
          </p:cNvPr>
          <p:cNvSpPr txBox="1"/>
          <p:nvPr/>
        </p:nvSpPr>
        <p:spPr bwMode="auto">
          <a:xfrm>
            <a:off x="10439274" y="4077017"/>
            <a:ext cx="616961"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94</a:t>
            </a:r>
          </a:p>
        </p:txBody>
      </p:sp>
      <p:sp>
        <p:nvSpPr>
          <p:cNvPr id="231" name="TextBox 230">
            <a:extLst>
              <a:ext uri="{FF2B5EF4-FFF2-40B4-BE49-F238E27FC236}">
                <a16:creationId xmlns:a16="http://schemas.microsoft.com/office/drawing/2014/main" id="{0159EAE5-0B49-4275-869A-5F80B16B1387}"/>
              </a:ext>
            </a:extLst>
          </p:cNvPr>
          <p:cNvSpPr txBox="1"/>
          <p:nvPr/>
        </p:nvSpPr>
        <p:spPr bwMode="auto">
          <a:xfrm>
            <a:off x="11264427" y="4077017"/>
            <a:ext cx="616961"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74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69</a:t>
            </a:r>
          </a:p>
        </p:txBody>
      </p:sp>
      <p:grpSp>
        <p:nvGrpSpPr>
          <p:cNvPr id="232" name="Group 231">
            <a:extLst>
              <a:ext uri="{FF2B5EF4-FFF2-40B4-BE49-F238E27FC236}">
                <a16:creationId xmlns:a16="http://schemas.microsoft.com/office/drawing/2014/main" id="{E1A228C4-AE92-484D-9559-BEB102BAE81C}"/>
              </a:ext>
            </a:extLst>
          </p:cNvPr>
          <p:cNvGrpSpPr/>
          <p:nvPr/>
        </p:nvGrpSpPr>
        <p:grpSpPr>
          <a:xfrm>
            <a:off x="7581900" y="1191986"/>
            <a:ext cx="3907971" cy="604157"/>
            <a:chOff x="7581900" y="1191986"/>
            <a:chExt cx="3907971" cy="604157"/>
          </a:xfrm>
        </p:grpSpPr>
        <p:sp>
          <p:nvSpPr>
            <p:cNvPr id="233" name="Freeform 90">
              <a:extLst>
                <a:ext uri="{FF2B5EF4-FFF2-40B4-BE49-F238E27FC236}">
                  <a16:creationId xmlns:a16="http://schemas.microsoft.com/office/drawing/2014/main" id="{FB39B5D2-C7D4-4739-AB8F-141827050F6F}"/>
                </a:ext>
              </a:extLst>
            </p:cNvPr>
            <p:cNvSpPr/>
            <p:nvPr/>
          </p:nvSpPr>
          <p:spPr bwMode="auto">
            <a:xfrm>
              <a:off x="7581900" y="1191986"/>
              <a:ext cx="887186" cy="141514"/>
            </a:xfrm>
            <a:custGeom>
              <a:avLst/>
              <a:gdLst>
                <a:gd name="connsiteX0" fmla="*/ 0 w 887186"/>
                <a:gd name="connsiteY0" fmla="*/ 0 h 141514"/>
                <a:gd name="connsiteX1" fmla="*/ 250371 w 887186"/>
                <a:gd name="connsiteY1" fmla="*/ 0 h 141514"/>
                <a:gd name="connsiteX2" fmla="*/ 250371 w 887186"/>
                <a:gd name="connsiteY2" fmla="*/ 48985 h 141514"/>
                <a:gd name="connsiteX3" fmla="*/ 522514 w 887186"/>
                <a:gd name="connsiteY3" fmla="*/ 48985 h 141514"/>
                <a:gd name="connsiteX4" fmla="*/ 522514 w 887186"/>
                <a:gd name="connsiteY4" fmla="*/ 97971 h 141514"/>
                <a:gd name="connsiteX5" fmla="*/ 522514 w 887186"/>
                <a:gd name="connsiteY5" fmla="*/ 97971 h 141514"/>
                <a:gd name="connsiteX6" fmla="*/ 549728 w 887186"/>
                <a:gd name="connsiteY6" fmla="*/ 125185 h 141514"/>
                <a:gd name="connsiteX7" fmla="*/ 707571 w 887186"/>
                <a:gd name="connsiteY7" fmla="*/ 125185 h 141514"/>
                <a:gd name="connsiteX8" fmla="*/ 707571 w 887186"/>
                <a:gd name="connsiteY8" fmla="*/ 141514 h 141514"/>
                <a:gd name="connsiteX9" fmla="*/ 887186 w 887186"/>
                <a:gd name="connsiteY9" fmla="*/ 141514 h 141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7186" h="141514">
                  <a:moveTo>
                    <a:pt x="0" y="0"/>
                  </a:moveTo>
                  <a:lnTo>
                    <a:pt x="250371" y="0"/>
                  </a:lnTo>
                  <a:lnTo>
                    <a:pt x="250371" y="48985"/>
                  </a:lnTo>
                  <a:lnTo>
                    <a:pt x="522514" y="48985"/>
                  </a:lnTo>
                  <a:lnTo>
                    <a:pt x="522514" y="97971"/>
                  </a:lnTo>
                  <a:lnTo>
                    <a:pt x="522514" y="97971"/>
                  </a:lnTo>
                  <a:lnTo>
                    <a:pt x="549728" y="125185"/>
                  </a:lnTo>
                  <a:lnTo>
                    <a:pt x="707571" y="125185"/>
                  </a:lnTo>
                  <a:lnTo>
                    <a:pt x="707571" y="141514"/>
                  </a:lnTo>
                  <a:lnTo>
                    <a:pt x="887186" y="141514"/>
                  </a:lnTo>
                </a:path>
              </a:pathLst>
            </a:custGeom>
            <a:noFill/>
            <a:ln w="28575">
              <a:solidFill>
                <a:schemeClr val="accent5"/>
              </a:solidFill>
              <a:miter lim="800000"/>
              <a:headEnd/>
              <a:tailEnd/>
            </a:ln>
          </p:spPr>
          <p:txBody>
            <a:bodyPr rtlCol="0" anchor="ctr"/>
            <a:lstStyle/>
            <a:p>
              <a:pPr algn="ctr"/>
              <a:endParaRPr lang="en-US" dirty="0"/>
            </a:p>
          </p:txBody>
        </p:sp>
        <p:sp>
          <p:nvSpPr>
            <p:cNvPr id="234" name="Freeform 91">
              <a:extLst>
                <a:ext uri="{FF2B5EF4-FFF2-40B4-BE49-F238E27FC236}">
                  <a16:creationId xmlns:a16="http://schemas.microsoft.com/office/drawing/2014/main" id="{99325797-4163-41E9-AA41-3C5C0BDF9EDB}"/>
                </a:ext>
              </a:extLst>
            </p:cNvPr>
            <p:cNvSpPr/>
            <p:nvPr/>
          </p:nvSpPr>
          <p:spPr bwMode="auto">
            <a:xfrm>
              <a:off x="8447314" y="1333500"/>
              <a:ext cx="3042557" cy="462643"/>
            </a:xfrm>
            <a:custGeom>
              <a:avLst/>
              <a:gdLst>
                <a:gd name="connsiteX0" fmla="*/ 0 w 3042557"/>
                <a:gd name="connsiteY0" fmla="*/ 0 h 462643"/>
                <a:gd name="connsiteX1" fmla="*/ 119743 w 3042557"/>
                <a:gd name="connsiteY1" fmla="*/ 0 h 462643"/>
                <a:gd name="connsiteX2" fmla="*/ 119743 w 3042557"/>
                <a:gd name="connsiteY2" fmla="*/ 27214 h 462643"/>
                <a:gd name="connsiteX3" fmla="*/ 190500 w 3042557"/>
                <a:gd name="connsiteY3" fmla="*/ 27214 h 462643"/>
                <a:gd name="connsiteX4" fmla="*/ 190500 w 3042557"/>
                <a:gd name="connsiteY4" fmla="*/ 54429 h 462643"/>
                <a:gd name="connsiteX5" fmla="*/ 429986 w 3042557"/>
                <a:gd name="connsiteY5" fmla="*/ 54429 h 462643"/>
                <a:gd name="connsiteX6" fmla="*/ 429986 w 3042557"/>
                <a:gd name="connsiteY6" fmla="*/ 103414 h 462643"/>
                <a:gd name="connsiteX7" fmla="*/ 538843 w 3042557"/>
                <a:gd name="connsiteY7" fmla="*/ 103414 h 462643"/>
                <a:gd name="connsiteX8" fmla="*/ 538843 w 3042557"/>
                <a:gd name="connsiteY8" fmla="*/ 119743 h 462643"/>
                <a:gd name="connsiteX9" fmla="*/ 620486 w 3042557"/>
                <a:gd name="connsiteY9" fmla="*/ 119743 h 462643"/>
                <a:gd name="connsiteX10" fmla="*/ 620486 w 3042557"/>
                <a:gd name="connsiteY10" fmla="*/ 146957 h 462643"/>
                <a:gd name="connsiteX11" fmla="*/ 620486 w 3042557"/>
                <a:gd name="connsiteY11" fmla="*/ 146957 h 462643"/>
                <a:gd name="connsiteX12" fmla="*/ 674915 w 3042557"/>
                <a:gd name="connsiteY12" fmla="*/ 146957 h 462643"/>
                <a:gd name="connsiteX13" fmla="*/ 745672 w 3042557"/>
                <a:gd name="connsiteY13" fmla="*/ 146957 h 462643"/>
                <a:gd name="connsiteX14" fmla="*/ 745672 w 3042557"/>
                <a:gd name="connsiteY14" fmla="*/ 146957 h 462643"/>
                <a:gd name="connsiteX15" fmla="*/ 745672 w 3042557"/>
                <a:gd name="connsiteY15" fmla="*/ 146957 h 462643"/>
                <a:gd name="connsiteX16" fmla="*/ 745672 w 3042557"/>
                <a:gd name="connsiteY16" fmla="*/ 195943 h 462643"/>
                <a:gd name="connsiteX17" fmla="*/ 827315 w 3042557"/>
                <a:gd name="connsiteY17" fmla="*/ 195943 h 462643"/>
                <a:gd name="connsiteX18" fmla="*/ 827315 w 3042557"/>
                <a:gd name="connsiteY18" fmla="*/ 217714 h 462643"/>
                <a:gd name="connsiteX19" fmla="*/ 887186 w 3042557"/>
                <a:gd name="connsiteY19" fmla="*/ 217714 h 462643"/>
                <a:gd name="connsiteX20" fmla="*/ 887186 w 3042557"/>
                <a:gd name="connsiteY20" fmla="*/ 250371 h 462643"/>
                <a:gd name="connsiteX21" fmla="*/ 1175657 w 3042557"/>
                <a:gd name="connsiteY21" fmla="*/ 250371 h 462643"/>
                <a:gd name="connsiteX22" fmla="*/ 1175657 w 3042557"/>
                <a:gd name="connsiteY22" fmla="*/ 250371 h 462643"/>
                <a:gd name="connsiteX23" fmla="*/ 1415143 w 3042557"/>
                <a:gd name="connsiteY23" fmla="*/ 250371 h 462643"/>
                <a:gd name="connsiteX24" fmla="*/ 1415143 w 3042557"/>
                <a:gd name="connsiteY24" fmla="*/ 288471 h 462643"/>
                <a:gd name="connsiteX25" fmla="*/ 1551215 w 3042557"/>
                <a:gd name="connsiteY25" fmla="*/ 288471 h 462643"/>
                <a:gd name="connsiteX26" fmla="*/ 1551215 w 3042557"/>
                <a:gd name="connsiteY26" fmla="*/ 310243 h 462643"/>
                <a:gd name="connsiteX27" fmla="*/ 1785257 w 3042557"/>
                <a:gd name="connsiteY27" fmla="*/ 310243 h 462643"/>
                <a:gd name="connsiteX28" fmla="*/ 1801586 w 3042557"/>
                <a:gd name="connsiteY28" fmla="*/ 326572 h 462643"/>
                <a:gd name="connsiteX29" fmla="*/ 1866900 w 3042557"/>
                <a:gd name="connsiteY29" fmla="*/ 326572 h 462643"/>
                <a:gd name="connsiteX30" fmla="*/ 1866900 w 3042557"/>
                <a:gd name="connsiteY30" fmla="*/ 348343 h 462643"/>
                <a:gd name="connsiteX31" fmla="*/ 1932215 w 3042557"/>
                <a:gd name="connsiteY31" fmla="*/ 348343 h 462643"/>
                <a:gd name="connsiteX32" fmla="*/ 1932215 w 3042557"/>
                <a:gd name="connsiteY32" fmla="*/ 359229 h 462643"/>
                <a:gd name="connsiteX33" fmla="*/ 2182586 w 3042557"/>
                <a:gd name="connsiteY33" fmla="*/ 359229 h 462643"/>
                <a:gd name="connsiteX34" fmla="*/ 2182586 w 3042557"/>
                <a:gd name="connsiteY34" fmla="*/ 386443 h 462643"/>
                <a:gd name="connsiteX35" fmla="*/ 2623457 w 3042557"/>
                <a:gd name="connsiteY35" fmla="*/ 386443 h 462643"/>
                <a:gd name="connsiteX36" fmla="*/ 2623457 w 3042557"/>
                <a:gd name="connsiteY36" fmla="*/ 402771 h 462643"/>
                <a:gd name="connsiteX37" fmla="*/ 2906486 w 3042557"/>
                <a:gd name="connsiteY37" fmla="*/ 402771 h 462643"/>
                <a:gd name="connsiteX38" fmla="*/ 2928258 w 3042557"/>
                <a:gd name="connsiteY38" fmla="*/ 424543 h 462643"/>
                <a:gd name="connsiteX39" fmla="*/ 2988129 w 3042557"/>
                <a:gd name="connsiteY39" fmla="*/ 424543 h 462643"/>
                <a:gd name="connsiteX40" fmla="*/ 2988129 w 3042557"/>
                <a:gd name="connsiteY40" fmla="*/ 446314 h 462643"/>
                <a:gd name="connsiteX41" fmla="*/ 3042557 w 3042557"/>
                <a:gd name="connsiteY41" fmla="*/ 446314 h 462643"/>
                <a:gd name="connsiteX42" fmla="*/ 3042557 w 3042557"/>
                <a:gd name="connsiteY42" fmla="*/ 462643 h 462643"/>
                <a:gd name="connsiteX43" fmla="*/ 3042557 w 3042557"/>
                <a:gd name="connsiteY43" fmla="*/ 462643 h 462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042557" h="462643">
                  <a:moveTo>
                    <a:pt x="0" y="0"/>
                  </a:moveTo>
                  <a:lnTo>
                    <a:pt x="119743" y="0"/>
                  </a:lnTo>
                  <a:lnTo>
                    <a:pt x="119743" y="27214"/>
                  </a:lnTo>
                  <a:lnTo>
                    <a:pt x="190500" y="27214"/>
                  </a:lnTo>
                  <a:lnTo>
                    <a:pt x="190500" y="54429"/>
                  </a:lnTo>
                  <a:lnTo>
                    <a:pt x="429986" y="54429"/>
                  </a:lnTo>
                  <a:lnTo>
                    <a:pt x="429986" y="103414"/>
                  </a:lnTo>
                  <a:lnTo>
                    <a:pt x="538843" y="103414"/>
                  </a:lnTo>
                  <a:lnTo>
                    <a:pt x="538843" y="119743"/>
                  </a:lnTo>
                  <a:lnTo>
                    <a:pt x="620486" y="119743"/>
                  </a:lnTo>
                  <a:lnTo>
                    <a:pt x="620486" y="146957"/>
                  </a:lnTo>
                  <a:lnTo>
                    <a:pt x="620486" y="146957"/>
                  </a:lnTo>
                  <a:lnTo>
                    <a:pt x="674915" y="146957"/>
                  </a:lnTo>
                  <a:lnTo>
                    <a:pt x="745672" y="146957"/>
                  </a:lnTo>
                  <a:lnTo>
                    <a:pt x="745672" y="146957"/>
                  </a:lnTo>
                  <a:lnTo>
                    <a:pt x="745672" y="146957"/>
                  </a:lnTo>
                  <a:lnTo>
                    <a:pt x="745672" y="195943"/>
                  </a:lnTo>
                  <a:lnTo>
                    <a:pt x="827315" y="195943"/>
                  </a:lnTo>
                  <a:lnTo>
                    <a:pt x="827315" y="217714"/>
                  </a:lnTo>
                  <a:lnTo>
                    <a:pt x="887186" y="217714"/>
                  </a:lnTo>
                  <a:lnTo>
                    <a:pt x="887186" y="250371"/>
                  </a:lnTo>
                  <a:lnTo>
                    <a:pt x="1175657" y="250371"/>
                  </a:lnTo>
                  <a:lnTo>
                    <a:pt x="1175657" y="250371"/>
                  </a:lnTo>
                  <a:lnTo>
                    <a:pt x="1415143" y="250371"/>
                  </a:lnTo>
                  <a:lnTo>
                    <a:pt x="1415143" y="288471"/>
                  </a:lnTo>
                  <a:lnTo>
                    <a:pt x="1551215" y="288471"/>
                  </a:lnTo>
                  <a:lnTo>
                    <a:pt x="1551215" y="310243"/>
                  </a:lnTo>
                  <a:lnTo>
                    <a:pt x="1785257" y="310243"/>
                  </a:lnTo>
                  <a:lnTo>
                    <a:pt x="1801586" y="326572"/>
                  </a:lnTo>
                  <a:lnTo>
                    <a:pt x="1866900" y="326572"/>
                  </a:lnTo>
                  <a:lnTo>
                    <a:pt x="1866900" y="348343"/>
                  </a:lnTo>
                  <a:lnTo>
                    <a:pt x="1932215" y="348343"/>
                  </a:lnTo>
                  <a:lnTo>
                    <a:pt x="1932215" y="359229"/>
                  </a:lnTo>
                  <a:lnTo>
                    <a:pt x="2182586" y="359229"/>
                  </a:lnTo>
                  <a:lnTo>
                    <a:pt x="2182586" y="386443"/>
                  </a:lnTo>
                  <a:lnTo>
                    <a:pt x="2623457" y="386443"/>
                  </a:lnTo>
                  <a:lnTo>
                    <a:pt x="2623457" y="402771"/>
                  </a:lnTo>
                  <a:lnTo>
                    <a:pt x="2906486" y="402771"/>
                  </a:lnTo>
                  <a:lnTo>
                    <a:pt x="2928258" y="424543"/>
                  </a:lnTo>
                  <a:lnTo>
                    <a:pt x="2988129" y="424543"/>
                  </a:lnTo>
                  <a:lnTo>
                    <a:pt x="2988129" y="446314"/>
                  </a:lnTo>
                  <a:lnTo>
                    <a:pt x="3042557" y="446314"/>
                  </a:lnTo>
                  <a:lnTo>
                    <a:pt x="3042557" y="462643"/>
                  </a:lnTo>
                  <a:lnTo>
                    <a:pt x="3042557" y="462643"/>
                  </a:lnTo>
                </a:path>
              </a:pathLst>
            </a:custGeom>
            <a:noFill/>
            <a:ln w="28575">
              <a:solidFill>
                <a:schemeClr val="accent5"/>
              </a:solidFill>
              <a:miter lim="800000"/>
              <a:headEnd/>
              <a:tailEnd/>
            </a:ln>
          </p:spPr>
          <p:txBody>
            <a:bodyPr rtlCol="0" anchor="ctr"/>
            <a:lstStyle/>
            <a:p>
              <a:pPr algn="ctr"/>
              <a:endParaRPr lang="en-US" dirty="0"/>
            </a:p>
          </p:txBody>
        </p:sp>
      </p:grpSp>
      <p:sp>
        <p:nvSpPr>
          <p:cNvPr id="235" name="Freeform 86">
            <a:extLst>
              <a:ext uri="{FF2B5EF4-FFF2-40B4-BE49-F238E27FC236}">
                <a16:creationId xmlns:a16="http://schemas.microsoft.com/office/drawing/2014/main" id="{9B0E4DC2-7050-490B-90FC-236AEC6B30B8}"/>
              </a:ext>
            </a:extLst>
          </p:cNvPr>
          <p:cNvSpPr/>
          <p:nvPr/>
        </p:nvSpPr>
        <p:spPr bwMode="auto">
          <a:xfrm>
            <a:off x="7614557" y="1186543"/>
            <a:ext cx="3918857" cy="65314"/>
          </a:xfrm>
          <a:custGeom>
            <a:avLst/>
            <a:gdLst>
              <a:gd name="connsiteX0" fmla="*/ 0 w 3918857"/>
              <a:gd name="connsiteY0" fmla="*/ 0 h 65314"/>
              <a:gd name="connsiteX1" fmla="*/ 0 w 3918857"/>
              <a:gd name="connsiteY1" fmla="*/ 65314 h 65314"/>
              <a:gd name="connsiteX2" fmla="*/ 3918857 w 3918857"/>
              <a:gd name="connsiteY2" fmla="*/ 65314 h 65314"/>
            </a:gdLst>
            <a:ahLst/>
            <a:cxnLst>
              <a:cxn ang="0">
                <a:pos x="connsiteX0" y="connsiteY0"/>
              </a:cxn>
              <a:cxn ang="0">
                <a:pos x="connsiteX1" y="connsiteY1"/>
              </a:cxn>
              <a:cxn ang="0">
                <a:pos x="connsiteX2" y="connsiteY2"/>
              </a:cxn>
            </a:cxnLst>
            <a:rect l="l" t="t" r="r" b="b"/>
            <a:pathLst>
              <a:path w="3918857" h="65314">
                <a:moveTo>
                  <a:pt x="0" y="0"/>
                </a:moveTo>
                <a:lnTo>
                  <a:pt x="0" y="65314"/>
                </a:lnTo>
                <a:lnTo>
                  <a:pt x="3918857" y="65314"/>
                </a:lnTo>
              </a:path>
            </a:pathLst>
          </a:custGeom>
          <a:noFill/>
          <a:ln w="28575">
            <a:solidFill>
              <a:schemeClr val="accent3"/>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2581244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EFF7CC0-2C53-48DE-A75B-606D589E3FCF}"/>
              </a:ext>
            </a:extLst>
          </p:cNvPr>
          <p:cNvSpPr>
            <a:spLocks noGrp="1"/>
          </p:cNvSpPr>
          <p:nvPr>
            <p:ph sz="half" idx="2"/>
          </p:nvPr>
        </p:nvSpPr>
        <p:spPr>
          <a:xfrm>
            <a:off x="714953" y="1417890"/>
            <a:ext cx="5107211" cy="4665746"/>
          </a:xfrm>
        </p:spPr>
        <p:txBody>
          <a:bodyPr/>
          <a:lstStyle/>
          <a:p>
            <a:pPr marL="0" indent="0">
              <a:buNone/>
            </a:pPr>
            <a:r>
              <a:rPr lang="en-US" sz="2200" dirty="0"/>
              <a:t>MMRd testing by IHC to test for MLH1, MSH2, MSH6, and PMS2 protein loss</a:t>
            </a:r>
          </a:p>
          <a:p>
            <a:pPr marL="0" indent="0">
              <a:buNone/>
            </a:pPr>
            <a:endParaRPr lang="en-US" sz="2200" b="1" dirty="0"/>
          </a:p>
          <a:p>
            <a:pPr marL="0" indent="0">
              <a:buNone/>
            </a:pPr>
            <a:endParaRPr lang="en-US" sz="2200" b="1" dirty="0"/>
          </a:p>
          <a:p>
            <a:pPr marL="0" indent="0">
              <a:buNone/>
            </a:pPr>
            <a:endParaRPr lang="en-US" sz="2200" b="1" dirty="0"/>
          </a:p>
          <a:p>
            <a:pPr marL="0" indent="0">
              <a:buNone/>
            </a:pPr>
            <a:endParaRPr lang="en-US" dirty="0"/>
          </a:p>
        </p:txBody>
      </p:sp>
      <p:sp>
        <p:nvSpPr>
          <p:cNvPr id="2" name="Title 1">
            <a:extLst>
              <a:ext uri="{FF2B5EF4-FFF2-40B4-BE49-F238E27FC236}">
                <a16:creationId xmlns:a16="http://schemas.microsoft.com/office/drawing/2014/main" id="{BB413C74-83C8-4689-A433-6605B82107A0}"/>
              </a:ext>
            </a:extLst>
          </p:cNvPr>
          <p:cNvSpPr>
            <a:spLocks noGrp="1"/>
          </p:cNvSpPr>
          <p:nvPr>
            <p:ph type="title"/>
          </p:nvPr>
        </p:nvSpPr>
        <p:spPr/>
        <p:txBody>
          <a:bodyPr/>
          <a:lstStyle/>
          <a:p>
            <a:r>
              <a:rPr lang="en-US" sz="3600" dirty="0"/>
              <a:t>Recommendations for Molecular Testing to Inform Treatment Decisions in</a:t>
            </a:r>
            <a:r>
              <a:rPr lang="en-US" dirty="0"/>
              <a:t> </a:t>
            </a:r>
            <a:r>
              <a:rPr lang="en-US" sz="3600" dirty="0"/>
              <a:t>Endometrial Cancer</a:t>
            </a:r>
            <a:endParaRPr lang="en-US" dirty="0"/>
          </a:p>
        </p:txBody>
      </p:sp>
      <p:sp>
        <p:nvSpPr>
          <p:cNvPr id="3" name="Content Placeholder 2">
            <a:extLst>
              <a:ext uri="{FF2B5EF4-FFF2-40B4-BE49-F238E27FC236}">
                <a16:creationId xmlns:a16="http://schemas.microsoft.com/office/drawing/2014/main" id="{8F2F50A7-8D40-48C9-9C94-182C08512F41}"/>
              </a:ext>
            </a:extLst>
          </p:cNvPr>
          <p:cNvSpPr>
            <a:spLocks noGrp="1"/>
          </p:cNvSpPr>
          <p:nvPr>
            <p:ph sz="half" idx="1"/>
          </p:nvPr>
        </p:nvSpPr>
        <p:spPr>
          <a:xfrm>
            <a:off x="6032886" y="1417890"/>
            <a:ext cx="5309279" cy="4795167"/>
          </a:xfrm>
        </p:spPr>
        <p:txBody>
          <a:bodyPr/>
          <a:lstStyle/>
          <a:p>
            <a:pPr marL="0" indent="0" algn="ctr">
              <a:spcBef>
                <a:spcPts val="600"/>
              </a:spcBef>
              <a:spcAft>
                <a:spcPts val="0"/>
              </a:spcAft>
              <a:buNone/>
            </a:pPr>
            <a:r>
              <a:rPr lang="en-US" sz="2200" kern="0" dirty="0"/>
              <a:t>Reflex testing for MLH1 promoter methylation status is recommended </a:t>
            </a:r>
          </a:p>
          <a:p>
            <a:pPr marL="0" indent="0" algn="ctr">
              <a:spcBef>
                <a:spcPts val="600"/>
              </a:spcBef>
              <a:spcAft>
                <a:spcPts val="0"/>
              </a:spcAft>
              <a:buNone/>
            </a:pPr>
            <a:r>
              <a:rPr lang="en-US" sz="2200" kern="0" dirty="0"/>
              <a:t>if MLH1 protein loss</a:t>
            </a:r>
          </a:p>
          <a:p>
            <a:endParaRPr lang="en-US" sz="2000" baseline="30000" dirty="0"/>
          </a:p>
          <a:p>
            <a:endParaRPr lang="en-US" sz="2200" dirty="0"/>
          </a:p>
        </p:txBody>
      </p:sp>
      <p:sp>
        <p:nvSpPr>
          <p:cNvPr id="4" name="TextBox 3">
            <a:extLst>
              <a:ext uri="{FF2B5EF4-FFF2-40B4-BE49-F238E27FC236}">
                <a16:creationId xmlns:a16="http://schemas.microsoft.com/office/drawing/2014/main" id="{2407A3A1-F3D9-46C5-BC0F-25985837016D}"/>
              </a:ext>
            </a:extLst>
          </p:cNvPr>
          <p:cNvSpPr txBox="1"/>
          <p:nvPr/>
        </p:nvSpPr>
        <p:spPr bwMode="auto">
          <a:xfrm>
            <a:off x="431208" y="6004560"/>
            <a:ext cx="8958367"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kern="1200" dirty="0">
                <a:solidFill>
                  <a:srgbClr val="455560"/>
                </a:solidFill>
                <a:latin typeface="Calibri" panose="020F0502020204030204" pitchFamily="34" charset="0"/>
                <a:cs typeface="Calibri" panose="020F0502020204030204" pitchFamily="34" charset="0"/>
              </a:rPr>
              <a:t> ACOG Practice Bulletin No. 147: Lynch syndrome. Obstet Gynecol. 2014;124:1042. Cho. Int J Gynecol Pathol. 2019;38:S11. </a:t>
            </a:r>
            <a:br>
              <a:rPr lang="en-US" sz="1200" b="0" kern="1200" dirty="0">
                <a:solidFill>
                  <a:srgbClr val="455560"/>
                </a:solidFill>
                <a:latin typeface="Calibri" panose="020F0502020204030204" pitchFamily="34" charset="0"/>
                <a:cs typeface="Calibri" panose="020F0502020204030204" pitchFamily="34" charset="0"/>
              </a:rPr>
            </a:br>
            <a:r>
              <a:rPr lang="en-US" sz="1200" b="0" kern="1200" dirty="0">
                <a:solidFill>
                  <a:srgbClr val="455560"/>
                </a:solidFill>
                <a:latin typeface="Calibri" panose="020F0502020204030204" pitchFamily="34" charset="0"/>
                <a:cs typeface="Calibri" panose="020F0502020204030204" pitchFamily="34" charset="0"/>
              </a:rPr>
              <a:t>Concin. Int J Gynecol Cancer. 2021:12. Crosbie. Genet Med. 2019;21:2390. Ryan. Genet Med. 2019;21:2167. </a:t>
            </a:r>
            <a:br>
              <a:rPr lang="en-US" sz="1200" b="0" kern="1200" dirty="0">
                <a:solidFill>
                  <a:srgbClr val="455560"/>
                </a:solidFill>
                <a:latin typeface="Calibri" panose="020F0502020204030204" pitchFamily="34" charset="0"/>
                <a:cs typeface="Calibri" panose="020F0502020204030204" pitchFamily="34" charset="0"/>
              </a:rPr>
            </a:br>
            <a:r>
              <a:rPr lang="en-US" sz="1200" b="0" kern="1200" dirty="0">
                <a:solidFill>
                  <a:srgbClr val="455560"/>
                </a:solidFill>
                <a:latin typeface="Calibri" panose="020F0502020204030204" pitchFamily="34" charset="0"/>
                <a:cs typeface="Calibri" panose="020F0502020204030204" pitchFamily="34" charset="0"/>
              </a:rPr>
              <a:t>Takeda. Genes (basel). 2016;7:86. Richman. Int J Oncol. 2015; 47:1189.</a:t>
            </a:r>
          </a:p>
        </p:txBody>
      </p:sp>
      <p:pic>
        <p:nvPicPr>
          <p:cNvPr id="1026" name="Picture 2">
            <a:extLst>
              <a:ext uri="{FF2B5EF4-FFF2-40B4-BE49-F238E27FC236}">
                <a16:creationId xmlns:a16="http://schemas.microsoft.com/office/drawing/2014/main" id="{85EFB427-C9DB-4706-9636-7AC11CA6A33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554"/>
          <a:stretch/>
        </p:blipFill>
        <p:spPr bwMode="auto">
          <a:xfrm rot="16200000">
            <a:off x="1121629" y="1850012"/>
            <a:ext cx="3982800" cy="4382847"/>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513E6D13-4F5A-4180-BBF8-7FB9BC483F2A}"/>
              </a:ext>
            </a:extLst>
          </p:cNvPr>
          <p:cNvSpPr/>
          <p:nvPr/>
        </p:nvSpPr>
        <p:spPr bwMode="auto">
          <a:xfrm>
            <a:off x="921605" y="4187060"/>
            <a:ext cx="4382847" cy="139700"/>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14" name="Picture 13" descr="Histogram&#10;&#10;Description automatically generated">
            <a:extLst>
              <a:ext uri="{FF2B5EF4-FFF2-40B4-BE49-F238E27FC236}">
                <a16:creationId xmlns:a16="http://schemas.microsoft.com/office/drawing/2014/main" id="{A6999C3D-D38A-4B19-BE59-88237D968AF4}"/>
              </a:ext>
            </a:extLst>
          </p:cNvPr>
          <p:cNvPicPr>
            <a:picLocks noChangeAspect="1"/>
          </p:cNvPicPr>
          <p:nvPr/>
        </p:nvPicPr>
        <p:blipFill rotWithShape="1">
          <a:blip r:embed="rId4">
            <a:extLst>
              <a:ext uri="{28A0092B-C50C-407E-A947-70E740481C1C}">
                <a14:useLocalDpi xmlns:a14="http://schemas.microsoft.com/office/drawing/2010/main" val="0"/>
              </a:ext>
            </a:extLst>
          </a:blip>
          <a:srcRect l="21097"/>
          <a:stretch/>
        </p:blipFill>
        <p:spPr>
          <a:xfrm>
            <a:off x="7459069" y="2809841"/>
            <a:ext cx="4017978" cy="2479925"/>
          </a:xfrm>
          <a:prstGeom prst="rect">
            <a:avLst/>
          </a:prstGeom>
        </p:spPr>
      </p:pic>
      <p:sp>
        <p:nvSpPr>
          <p:cNvPr id="6" name="TextBox 5">
            <a:extLst>
              <a:ext uri="{FF2B5EF4-FFF2-40B4-BE49-F238E27FC236}">
                <a16:creationId xmlns:a16="http://schemas.microsoft.com/office/drawing/2014/main" id="{610B29B8-3683-4E80-9CAF-C864647AB32D}"/>
              </a:ext>
            </a:extLst>
          </p:cNvPr>
          <p:cNvSpPr txBox="1"/>
          <p:nvPr/>
        </p:nvSpPr>
        <p:spPr bwMode="auto">
          <a:xfrm>
            <a:off x="5862274" y="3452589"/>
            <a:ext cx="126778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Methylated</a:t>
            </a:r>
          </a:p>
        </p:txBody>
      </p:sp>
      <p:sp>
        <p:nvSpPr>
          <p:cNvPr id="13" name="TextBox 12">
            <a:extLst>
              <a:ext uri="{FF2B5EF4-FFF2-40B4-BE49-F238E27FC236}">
                <a16:creationId xmlns:a16="http://schemas.microsoft.com/office/drawing/2014/main" id="{3921E449-939F-4942-BB36-A439B0F5C83A}"/>
              </a:ext>
            </a:extLst>
          </p:cNvPr>
          <p:cNvSpPr txBox="1"/>
          <p:nvPr/>
        </p:nvSpPr>
        <p:spPr bwMode="auto">
          <a:xfrm>
            <a:off x="5862274" y="4641662"/>
            <a:ext cx="152426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Unmethylated</a:t>
            </a:r>
          </a:p>
        </p:txBody>
      </p:sp>
    </p:spTree>
    <p:extLst>
      <p:ext uri="{BB962C8B-B14F-4D97-AF65-F5344CB8AC3E}">
        <p14:creationId xmlns:p14="http://schemas.microsoft.com/office/powerpoint/2010/main" val="2762684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B2FDB4D-FB6C-4AB0-9A22-7A0C35C20A89}"/>
              </a:ext>
            </a:extLst>
          </p:cNvPr>
          <p:cNvSpPr>
            <a:spLocks noGrp="1"/>
          </p:cNvSpPr>
          <p:nvPr>
            <p:ph sz="half" idx="2"/>
          </p:nvPr>
        </p:nvSpPr>
        <p:spPr/>
        <p:txBody>
          <a:bodyPr/>
          <a:lstStyle/>
          <a:p>
            <a:pPr marL="0" indent="0">
              <a:buNone/>
            </a:pPr>
            <a:r>
              <a:rPr lang="en-US" dirty="0"/>
              <a:t>Testing for </a:t>
            </a:r>
            <a:r>
              <a:rPr lang="en-US" i="1" dirty="0"/>
              <a:t>HER2</a:t>
            </a:r>
            <a:r>
              <a:rPr lang="en-US" baseline="30000" dirty="0"/>
              <a:t>1,2</a:t>
            </a:r>
          </a:p>
          <a:p>
            <a:r>
              <a:rPr lang="en-US" sz="2600" dirty="0"/>
              <a:t>Can be associated with significant intratumor heterogeneity </a:t>
            </a:r>
          </a:p>
          <a:p>
            <a:pPr lvl="1"/>
            <a:r>
              <a:rPr lang="en-US" sz="2000" dirty="0"/>
              <a:t>5%-50% intratumor staining intensity</a:t>
            </a:r>
          </a:p>
          <a:p>
            <a:endParaRPr lang="en-US" i="1" baseline="30000" dirty="0"/>
          </a:p>
          <a:p>
            <a:endParaRPr lang="en-US" i="1" baseline="30000" dirty="0"/>
          </a:p>
          <a:p>
            <a:endParaRPr lang="en-US" i="1" baseline="30000" dirty="0"/>
          </a:p>
        </p:txBody>
      </p:sp>
      <p:sp>
        <p:nvSpPr>
          <p:cNvPr id="3" name="Title 2">
            <a:extLst>
              <a:ext uri="{FF2B5EF4-FFF2-40B4-BE49-F238E27FC236}">
                <a16:creationId xmlns:a16="http://schemas.microsoft.com/office/drawing/2014/main" id="{AAC9142C-1C20-4BF8-9F9D-D444AE3EF527}"/>
              </a:ext>
            </a:extLst>
          </p:cNvPr>
          <p:cNvSpPr>
            <a:spLocks noGrp="1"/>
          </p:cNvSpPr>
          <p:nvPr>
            <p:ph type="title"/>
          </p:nvPr>
        </p:nvSpPr>
        <p:spPr/>
        <p:txBody>
          <a:bodyPr/>
          <a:lstStyle/>
          <a:p>
            <a:r>
              <a:rPr lang="en-US" dirty="0"/>
              <a:t>HER2 is an Actionable Biomarker in Patients With EC</a:t>
            </a:r>
          </a:p>
        </p:txBody>
      </p:sp>
      <p:sp>
        <p:nvSpPr>
          <p:cNvPr id="4" name="Content Placeholder 3">
            <a:extLst>
              <a:ext uri="{FF2B5EF4-FFF2-40B4-BE49-F238E27FC236}">
                <a16:creationId xmlns:a16="http://schemas.microsoft.com/office/drawing/2014/main" id="{C3E9CD96-8EA4-445C-9C45-ACEE45904872}"/>
              </a:ext>
            </a:extLst>
          </p:cNvPr>
          <p:cNvSpPr>
            <a:spLocks noGrp="1"/>
          </p:cNvSpPr>
          <p:nvPr>
            <p:ph sz="half" idx="1"/>
          </p:nvPr>
        </p:nvSpPr>
        <p:spPr>
          <a:xfrm>
            <a:off x="601820" y="1510730"/>
            <a:ext cx="4804369" cy="4678738"/>
          </a:xfrm>
        </p:spPr>
        <p:txBody>
          <a:bodyPr/>
          <a:lstStyle/>
          <a:p>
            <a:r>
              <a:rPr lang="en-US" sz="2600" i="1" dirty="0"/>
              <a:t>HER2 </a:t>
            </a:r>
            <a:r>
              <a:rPr lang="en-US" sz="2600" dirty="0"/>
              <a:t>overexpression and/or gene amplification is seen in 25%-30% of EC</a:t>
            </a:r>
            <a:r>
              <a:rPr lang="en-US" sz="2600" baseline="30000" dirty="0"/>
              <a:t>1,2</a:t>
            </a:r>
          </a:p>
          <a:p>
            <a:pPr lvl="1"/>
            <a:r>
              <a:rPr lang="en-US" sz="2400" dirty="0"/>
              <a:t>HER2-positive status in EC is associated with response to targeted therapy (trastuzumab) </a:t>
            </a:r>
          </a:p>
          <a:p>
            <a:pPr lvl="1"/>
            <a:r>
              <a:rPr lang="en-US" sz="2400" dirty="0"/>
              <a:t>Carboplatin, paclitaxel, </a:t>
            </a:r>
            <a:br>
              <a:rPr lang="en-US" sz="2400" dirty="0"/>
            </a:br>
            <a:r>
              <a:rPr lang="en-US" sz="2400" dirty="0"/>
              <a:t>and trastuzumab is the recommended treatment </a:t>
            </a:r>
            <a:br>
              <a:rPr lang="en-US" sz="2400" dirty="0"/>
            </a:br>
            <a:r>
              <a:rPr lang="en-US" sz="2400" dirty="0"/>
              <a:t>for stage III/IV or recurrent HER2-positive EC</a:t>
            </a:r>
            <a:r>
              <a:rPr lang="en-US" sz="2400" baseline="30000" dirty="0"/>
              <a:t>3</a:t>
            </a:r>
            <a:r>
              <a:rPr lang="en-US" sz="2400" dirty="0"/>
              <a:t> </a:t>
            </a:r>
          </a:p>
          <a:p>
            <a:endParaRPr lang="en-US" dirty="0"/>
          </a:p>
          <a:p>
            <a:endParaRPr lang="en-US" dirty="0"/>
          </a:p>
          <a:p>
            <a:endParaRPr lang="en-US" i="1" dirty="0"/>
          </a:p>
        </p:txBody>
      </p:sp>
      <p:sp>
        <p:nvSpPr>
          <p:cNvPr id="5" name="TextBox 4">
            <a:extLst>
              <a:ext uri="{FF2B5EF4-FFF2-40B4-BE49-F238E27FC236}">
                <a16:creationId xmlns:a16="http://schemas.microsoft.com/office/drawing/2014/main" id="{8850C7BB-92B3-4CAF-9A9F-3F460EC48D1E}"/>
              </a:ext>
            </a:extLst>
          </p:cNvPr>
          <p:cNvSpPr txBox="1"/>
          <p:nvPr/>
        </p:nvSpPr>
        <p:spPr bwMode="auto">
          <a:xfrm>
            <a:off x="429100" y="6377616"/>
            <a:ext cx="876700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ts val="0"/>
              </a:spcBef>
            </a:pPr>
            <a:r>
              <a:rPr lang="en-US" sz="1200" b="0" kern="1200" dirty="0">
                <a:solidFill>
                  <a:srgbClr val="455560"/>
                </a:solidFill>
                <a:latin typeface="Calibri" panose="020F0502020204030204" pitchFamily="34" charset="0"/>
                <a:cs typeface="Calibri" panose="020F0502020204030204" pitchFamily="34" charset="0"/>
              </a:rPr>
              <a:t>1. Buza. Arch Pathol Lab Med. 2020;145:687. 2. Fader. Clin Cancer Res. 2020;26:3928. 3. NCCN </a:t>
            </a:r>
            <a:r>
              <a:rPr lang="en-US" sz="1200" b="0" dirty="0">
                <a:solidFill>
                  <a:srgbClr val="455560"/>
                </a:solidFill>
                <a:latin typeface="Calibri" panose="020F0502020204030204" pitchFamily="34" charset="0"/>
                <a:cs typeface="Calibri" panose="020F0502020204030204" pitchFamily="34" charset="0"/>
              </a:rPr>
              <a:t>u</a:t>
            </a:r>
            <a:r>
              <a:rPr lang="en-US" sz="1200" b="0" kern="1200" dirty="0">
                <a:solidFill>
                  <a:srgbClr val="455560"/>
                </a:solidFill>
                <a:latin typeface="Calibri" panose="020F0502020204030204" pitchFamily="34" charset="0"/>
                <a:cs typeface="Calibri" panose="020F0502020204030204" pitchFamily="34" charset="0"/>
              </a:rPr>
              <a:t>terine </a:t>
            </a:r>
            <a:r>
              <a:rPr lang="en-US" sz="1200" b="0" dirty="0">
                <a:solidFill>
                  <a:srgbClr val="455560"/>
                </a:solidFill>
                <a:latin typeface="Calibri" panose="020F0502020204030204" pitchFamily="34" charset="0"/>
                <a:cs typeface="Calibri" panose="020F0502020204030204" pitchFamily="34" charset="0"/>
              </a:rPr>
              <a:t>c</a:t>
            </a:r>
            <a:r>
              <a:rPr lang="en-US" sz="1200" b="0" kern="1200" dirty="0">
                <a:solidFill>
                  <a:srgbClr val="455560"/>
                </a:solidFill>
                <a:latin typeface="Calibri" panose="020F0502020204030204" pitchFamily="34" charset="0"/>
                <a:cs typeface="Calibri" panose="020F0502020204030204" pitchFamily="34" charset="0"/>
              </a:rPr>
              <a:t>ancer guidelines. v.3.2021. </a:t>
            </a:r>
          </a:p>
        </p:txBody>
      </p:sp>
      <p:graphicFrame>
        <p:nvGraphicFramePr>
          <p:cNvPr id="13" name="Content Placeholder 5">
            <a:extLst>
              <a:ext uri="{FF2B5EF4-FFF2-40B4-BE49-F238E27FC236}">
                <a16:creationId xmlns:a16="http://schemas.microsoft.com/office/drawing/2014/main" id="{ED3F3415-503D-4262-8D0F-CA3772DC3407}"/>
              </a:ext>
            </a:extLst>
          </p:cNvPr>
          <p:cNvGraphicFramePr>
            <a:graphicFrameLocks/>
          </p:cNvGraphicFramePr>
          <p:nvPr>
            <p:extLst>
              <p:ext uri="{D42A27DB-BD31-4B8C-83A1-F6EECF244321}">
                <p14:modId xmlns:p14="http://schemas.microsoft.com/office/powerpoint/2010/main" val="3065656558"/>
              </p:ext>
            </p:extLst>
          </p:nvPr>
        </p:nvGraphicFramePr>
        <p:xfrm>
          <a:off x="5325122" y="3657621"/>
          <a:ext cx="6433491" cy="1689649"/>
        </p:xfrm>
        <a:graphic>
          <a:graphicData uri="http://schemas.openxmlformats.org/drawingml/2006/table">
            <a:tbl>
              <a:tblPr firstRow="1" bandRow="1">
                <a:effectLst/>
                <a:tableStyleId>{5940675A-B579-460E-94D1-54222C63F5DA}</a:tableStyleId>
              </a:tblPr>
              <a:tblGrid>
                <a:gridCol w="2222579">
                  <a:extLst>
                    <a:ext uri="{9D8B030D-6E8A-4147-A177-3AD203B41FA5}">
                      <a16:colId xmlns:a16="http://schemas.microsoft.com/office/drawing/2014/main" val="20000"/>
                    </a:ext>
                  </a:extLst>
                </a:gridCol>
                <a:gridCol w="4210912">
                  <a:extLst>
                    <a:ext uri="{9D8B030D-6E8A-4147-A177-3AD203B41FA5}">
                      <a16:colId xmlns:a16="http://schemas.microsoft.com/office/drawing/2014/main" val="3163761977"/>
                    </a:ext>
                  </a:extLst>
                </a:gridCol>
              </a:tblGrid>
              <a:tr h="0">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Parameter/Cutoff</a:t>
                      </a:r>
                      <a:r>
                        <a:rPr kumimoji="0" lang="en-US" altLang="en-US" sz="1600" b="1" i="0" u="none" strike="noStrike" cap="none" normalizeH="0" baseline="30000" dirty="0">
                          <a:ln>
                            <a:noFill/>
                          </a:ln>
                          <a:solidFill>
                            <a:schemeClr val="tx1"/>
                          </a:solidFill>
                          <a:effectLst/>
                          <a:latin typeface="Calibri" panose="020F0502020204030204" pitchFamily="34" charset="0"/>
                          <a:ea typeface="ＭＳ Ｐゴシック" charset="-128"/>
                          <a:cs typeface="Calibri" panose="020F0502020204030204" pitchFamily="34" charset="0"/>
                        </a:rPr>
                        <a:t>1,2</a:t>
                      </a:r>
                    </a:p>
                  </a:txBody>
                  <a:tcPr marL="125542" marR="125542" marT="45725" marB="45725"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Endometrial Serous Carcinoma</a:t>
                      </a:r>
                    </a:p>
                  </a:txBody>
                  <a:tcPr marL="125542" marR="125542" marT="45725" marB="45725" horzOverflow="overflow">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31378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HER2 IHC 3+</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(protein level)</a:t>
                      </a:r>
                    </a:p>
                  </a:txBody>
                  <a:tcPr marL="125542" marR="125542" marT="45725" marB="45725" anchor="ctr"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&gt;30%, strong complete or basolateral/lateral</a:t>
                      </a:r>
                    </a:p>
                  </a:txBody>
                  <a:tcPr marL="125542" marR="125542" marT="45725" marB="45725" anchor="ctr" horzOverflow="overflow">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11"/>
                  </a:ext>
                </a:extLst>
              </a:tr>
              <a:tr h="77522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1"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HER2 </a:t>
                      </a: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FISH</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(gene amplification)</a:t>
                      </a:r>
                    </a:p>
                  </a:txBody>
                  <a:tcPr marL="125542" marR="125542" marT="45725" marB="45725" anchor="ctr"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HER2/CEP17 ratio ≥2.0</a:t>
                      </a:r>
                    </a:p>
                  </a:txBody>
                  <a:tcPr marL="125542" marR="125542" marT="45725" marB="45725" anchor="ctr" horzOverflow="overflow">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1261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0DBC20-2F28-4735-AF7B-7F14F96B3C58}"/>
              </a:ext>
            </a:extLst>
          </p:cNvPr>
          <p:cNvSpPr>
            <a:spLocks noGrp="1"/>
          </p:cNvSpPr>
          <p:nvPr>
            <p:ph type="title"/>
          </p:nvPr>
        </p:nvSpPr>
        <p:spPr>
          <a:xfrm>
            <a:off x="719139" y="330201"/>
            <a:ext cx="10763250" cy="5250792"/>
          </a:xfrm>
        </p:spPr>
        <p:txBody>
          <a:bodyPr/>
          <a:lstStyle/>
          <a:p>
            <a:br>
              <a:rPr lang="en-US" dirty="0"/>
            </a:br>
            <a:r>
              <a:rPr lang="en-US" dirty="0"/>
              <a:t>Individualizing EC Care With Current and Emerging Practice-Changing Clinical Data</a:t>
            </a:r>
            <a:endParaRPr lang="en-US" sz="3600" dirty="0"/>
          </a:p>
        </p:txBody>
      </p:sp>
    </p:spTree>
    <p:extLst>
      <p:ext uri="{BB962C8B-B14F-4D97-AF65-F5344CB8AC3E}">
        <p14:creationId xmlns:p14="http://schemas.microsoft.com/office/powerpoint/2010/main" val="15647215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DABEE-3783-7746-9CDF-0983E220DCAC}"/>
              </a:ext>
            </a:extLst>
          </p:cNvPr>
          <p:cNvSpPr>
            <a:spLocks noGrp="1"/>
          </p:cNvSpPr>
          <p:nvPr>
            <p:ph type="title"/>
          </p:nvPr>
        </p:nvSpPr>
        <p:spPr/>
        <p:txBody>
          <a:bodyPr/>
          <a:lstStyle/>
          <a:p>
            <a:r>
              <a:rPr lang="en-US" dirty="0"/>
              <a:t>Recommendations for the Management of</a:t>
            </a:r>
            <a:br>
              <a:rPr lang="en-US" dirty="0"/>
            </a:br>
            <a:r>
              <a:rPr lang="en-US" dirty="0"/>
              <a:t>Newly Diagnosed or Relapsed/Recurrent EC</a:t>
            </a:r>
          </a:p>
        </p:txBody>
      </p:sp>
      <p:sp>
        <p:nvSpPr>
          <p:cNvPr id="12" name="Rectangle: Rounded Corners 11">
            <a:extLst>
              <a:ext uri="{FF2B5EF4-FFF2-40B4-BE49-F238E27FC236}">
                <a16:creationId xmlns:a16="http://schemas.microsoft.com/office/drawing/2014/main" id="{C2F47975-0FBD-0C93-0F1C-E697B0DFD4C2}"/>
              </a:ext>
            </a:extLst>
          </p:cNvPr>
          <p:cNvSpPr/>
          <p:nvPr/>
        </p:nvSpPr>
        <p:spPr>
          <a:xfrm>
            <a:off x="2495681" y="2036680"/>
            <a:ext cx="1721773" cy="579320"/>
          </a:xfrm>
          <a:prstGeom prst="roundRect">
            <a:avLst>
              <a:gd name="adj" fmla="val 0"/>
            </a:avLst>
          </a:prstGeom>
          <a:solidFill>
            <a:schemeClr val="accent5"/>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Newly Diagnosed*: Treatments</a:t>
            </a:r>
            <a:r>
              <a:rPr lang="en-US" sz="1200" baseline="30000" dirty="0">
                <a:solidFill>
                  <a:srgbClr val="FFFFFF"/>
                </a:solidFill>
                <a:latin typeface="Calibri" panose="020F0502020204030204" pitchFamily="34" charset="0"/>
                <a:cs typeface="Calibri" panose="020F0502020204030204" pitchFamily="34" charset="0"/>
              </a:rPr>
              <a:t>1-3</a:t>
            </a:r>
            <a:endParaRPr kumimoji="0" lang="en-US" sz="1200" b="1" i="0" u="none" strike="noStrike" kern="1200" cap="none" spc="0" normalizeH="0" baseline="3000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13" name="Rectangle: Rounded Corners 12">
            <a:extLst>
              <a:ext uri="{FF2B5EF4-FFF2-40B4-BE49-F238E27FC236}">
                <a16:creationId xmlns:a16="http://schemas.microsoft.com/office/drawing/2014/main" id="{49F6A68D-11CD-C232-FCC4-1F32B8417D90}"/>
              </a:ext>
            </a:extLst>
          </p:cNvPr>
          <p:cNvSpPr/>
          <p:nvPr/>
        </p:nvSpPr>
        <p:spPr>
          <a:xfrm>
            <a:off x="196946" y="3568597"/>
            <a:ext cx="1564749" cy="1380435"/>
          </a:xfrm>
          <a:prstGeom prst="roundRect">
            <a:avLst>
              <a:gd name="adj" fmla="val 0"/>
            </a:avLst>
          </a:prstGeom>
          <a:solidFill>
            <a:schemeClr val="accent2"/>
          </a:solidFill>
          <a:ln w="13970" cap="flat" cmpd="sng" algn="ctr">
            <a:noFill/>
            <a:prstDash val="solid"/>
          </a:ln>
          <a:effectLst/>
        </p:spPr>
        <p:txBody>
          <a:bodyPr rtlCol="0" anchor="t"/>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115888" marR="0" lvl="0" indent="-114300" defTabSz="685800" rtl="0" eaLnBrk="0" fontAlgn="base" latinLnBrk="0" hangingPunct="0">
              <a:lnSpc>
                <a:spcPct val="100000"/>
              </a:lnSpc>
              <a:spcBef>
                <a:spcPts val="600"/>
              </a:spcBef>
              <a:spcAft>
                <a:spcPct val="0"/>
              </a:spcAft>
              <a:buClrTx/>
              <a:buSzTx/>
              <a:buFont typeface="Wingdings" panose="05000000000000000000" pitchFamily="2" charset="2"/>
              <a:buChar char="§"/>
              <a:tabLst/>
              <a:defRPr/>
            </a:pPr>
            <a:r>
              <a:rPr kumimoji="0" lang="en-US" sz="105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Surgery ± RT</a:t>
            </a:r>
          </a:p>
          <a:p>
            <a:pPr marL="115888" indent="-114300" defTabSz="685800">
              <a:spcBef>
                <a:spcPts val="6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Frail/comorbidities: </a:t>
            </a:r>
            <a:r>
              <a:rPr lang="en-US" sz="1050" b="0" dirty="0">
                <a:latin typeface="Calibri" panose="020F0502020204030204" pitchFamily="34" charset="0"/>
                <a:cs typeface="Calibri" panose="020F0502020204030204" pitchFamily="34" charset="0"/>
              </a:rPr>
              <a:t>external RT and/or vaginal brachytherapy is recommended</a:t>
            </a:r>
            <a:endParaRPr kumimoji="0" lang="en-US" sz="105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a:p>
            <a:pPr marL="115888" marR="0" lvl="0" indent="-114300" defTabSz="685800" rtl="0" eaLnBrk="0" fontAlgn="base" latinLnBrk="0" hangingPunct="0">
              <a:lnSpc>
                <a:spcPct val="100000"/>
              </a:lnSpc>
              <a:spcBef>
                <a:spcPts val="600"/>
              </a:spcBef>
              <a:spcAft>
                <a:spcPct val="0"/>
              </a:spcAft>
              <a:buClrTx/>
              <a:buSzTx/>
              <a:buFont typeface="Wingdings" panose="05000000000000000000" pitchFamily="2" charset="2"/>
              <a:buChar char="§"/>
              <a:tabLst/>
              <a:defRPr/>
            </a:pPr>
            <a:r>
              <a:rPr lang="en-US" sz="1050" b="0" dirty="0">
                <a:solidFill>
                  <a:srgbClr val="FFFFFF"/>
                </a:solidFill>
                <a:latin typeface="Calibri" panose="020F0502020204030204" pitchFamily="34" charset="0"/>
                <a:cs typeface="Calibri" panose="020F0502020204030204" pitchFamily="34" charset="0"/>
              </a:rPr>
              <a:t>Fertility-sparing hormonal tx</a:t>
            </a:r>
            <a:endParaRPr kumimoji="0" lang="en-US" sz="105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14" name="Rectangle: Rounded Corners 13">
            <a:extLst>
              <a:ext uri="{FF2B5EF4-FFF2-40B4-BE49-F238E27FC236}">
                <a16:creationId xmlns:a16="http://schemas.microsoft.com/office/drawing/2014/main" id="{5F023EFC-44CA-5607-18EA-412A5A62AA24}"/>
              </a:ext>
            </a:extLst>
          </p:cNvPr>
          <p:cNvSpPr/>
          <p:nvPr/>
        </p:nvSpPr>
        <p:spPr>
          <a:xfrm>
            <a:off x="426878" y="2916636"/>
            <a:ext cx="1098734" cy="457200"/>
          </a:xfrm>
          <a:prstGeom prst="roundRect">
            <a:avLst>
              <a:gd name="adj" fmla="val 0"/>
            </a:avLst>
          </a:prstGeom>
          <a:solidFill>
            <a:srgbClr val="015873"/>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Stage I </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Endometrioid</a:t>
            </a:r>
          </a:p>
        </p:txBody>
      </p:sp>
      <p:sp>
        <p:nvSpPr>
          <p:cNvPr id="15" name="Rectangle: Rounded Corners 14">
            <a:extLst>
              <a:ext uri="{FF2B5EF4-FFF2-40B4-BE49-F238E27FC236}">
                <a16:creationId xmlns:a16="http://schemas.microsoft.com/office/drawing/2014/main" id="{04D72F99-39A4-89AA-F7E6-4A76E91932BB}"/>
              </a:ext>
            </a:extLst>
          </p:cNvPr>
          <p:cNvSpPr/>
          <p:nvPr/>
        </p:nvSpPr>
        <p:spPr>
          <a:xfrm>
            <a:off x="2004857" y="2928115"/>
            <a:ext cx="1168861" cy="457200"/>
          </a:xfrm>
          <a:prstGeom prst="roundRect">
            <a:avLst>
              <a:gd name="adj" fmla="val 0"/>
            </a:avLst>
          </a:prstGeom>
          <a:solidFill>
            <a:srgbClr val="015873"/>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Stage II</a:t>
            </a:r>
          </a:p>
        </p:txBody>
      </p:sp>
      <p:sp>
        <p:nvSpPr>
          <p:cNvPr id="16" name="Rectangle: Rounded Corners 15">
            <a:extLst>
              <a:ext uri="{FF2B5EF4-FFF2-40B4-BE49-F238E27FC236}">
                <a16:creationId xmlns:a16="http://schemas.microsoft.com/office/drawing/2014/main" id="{620B4267-94B6-28DA-EEC0-F72F5050DC15}"/>
              </a:ext>
            </a:extLst>
          </p:cNvPr>
          <p:cNvSpPr/>
          <p:nvPr/>
        </p:nvSpPr>
        <p:spPr>
          <a:xfrm>
            <a:off x="3611256" y="2931177"/>
            <a:ext cx="1168861" cy="490251"/>
          </a:xfrm>
          <a:prstGeom prst="roundRect">
            <a:avLst>
              <a:gd name="adj" fmla="val 0"/>
            </a:avLst>
          </a:prstGeom>
          <a:solidFill>
            <a:srgbClr val="015873"/>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Stage IIIA-IIIC</a:t>
            </a:r>
          </a:p>
          <a:p>
            <a:pPr marL="0" marR="0" lvl="0" indent="0" algn="ctr" defTabSz="685800" rtl="0" eaLnBrk="0" fontAlgn="base" latinLnBrk="0" hangingPunct="0">
              <a:lnSpc>
                <a:spcPct val="100000"/>
              </a:lnSpc>
              <a:spcBef>
                <a:spcPct val="0"/>
              </a:spcBef>
              <a:spcAft>
                <a:spcPct val="0"/>
              </a:spcAft>
              <a:buClrTx/>
              <a:buSzTx/>
              <a:buFontTx/>
              <a:buNone/>
              <a:tabLst/>
              <a:defRPr/>
            </a:pPr>
            <a:r>
              <a:rPr lang="en-US" sz="1200" dirty="0">
                <a:solidFill>
                  <a:srgbClr val="FFFFFF"/>
                </a:solidFill>
                <a:latin typeface="Calibri" panose="020F0502020204030204" pitchFamily="34" charset="0"/>
                <a:cs typeface="Calibri" panose="020F0502020204030204" pitchFamily="34" charset="0"/>
              </a:rPr>
              <a:t>(lymph node involvement)</a:t>
            </a:r>
            <a:endParaRPr kumimoji="0" lang="en-US" sz="1200" b="1" i="0" u="none" strike="noStrike" kern="1200" cap="none" spc="0" normalizeH="0" baseline="-2500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17" name="Rectangle: Rounded Corners 16">
            <a:extLst>
              <a:ext uri="{FF2B5EF4-FFF2-40B4-BE49-F238E27FC236}">
                <a16:creationId xmlns:a16="http://schemas.microsoft.com/office/drawing/2014/main" id="{33A1D0DB-431B-B962-51AE-13E34F65D295}"/>
              </a:ext>
            </a:extLst>
          </p:cNvPr>
          <p:cNvSpPr/>
          <p:nvPr/>
        </p:nvSpPr>
        <p:spPr>
          <a:xfrm>
            <a:off x="1803451" y="3573525"/>
            <a:ext cx="1564749" cy="1243890"/>
          </a:xfrm>
          <a:prstGeom prst="roundRect">
            <a:avLst>
              <a:gd name="adj" fmla="val 0"/>
            </a:avLst>
          </a:prstGeom>
          <a:solidFill>
            <a:schemeClr val="accent2"/>
          </a:solidFill>
          <a:ln w="13970" cap="flat" cmpd="sng" algn="ctr">
            <a:noFill/>
            <a:prstDash val="solid"/>
          </a:ln>
          <a:effectLst/>
        </p:spPr>
        <p:txBody>
          <a:bodyPr rtlCol="0" anchor="t"/>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r>
              <a:rPr lang="en-US" sz="1050" b="0" dirty="0">
                <a:latin typeface="Calibri" panose="020F0502020204030204" pitchFamily="34" charset="0"/>
                <a:cs typeface="Calibri" panose="020F0502020204030204" pitchFamily="34" charset="0"/>
              </a:rPr>
              <a:t>Surgery (to remove uterus, connective tissue, upper part of vagina, both fallopian tubes, and ovaries) + external RT and/or vaginal brachytherapy</a:t>
            </a:r>
          </a:p>
        </p:txBody>
      </p:sp>
      <p:sp>
        <p:nvSpPr>
          <p:cNvPr id="18" name="Rectangle: Rounded Corners 17">
            <a:extLst>
              <a:ext uri="{FF2B5EF4-FFF2-40B4-BE49-F238E27FC236}">
                <a16:creationId xmlns:a16="http://schemas.microsoft.com/office/drawing/2014/main" id="{7E163501-60C8-CAE3-A75F-1BA9BD2435E6}"/>
              </a:ext>
            </a:extLst>
          </p:cNvPr>
          <p:cNvSpPr/>
          <p:nvPr/>
        </p:nvSpPr>
        <p:spPr>
          <a:xfrm>
            <a:off x="5081899" y="2864659"/>
            <a:ext cx="2123140" cy="576354"/>
          </a:xfrm>
          <a:prstGeom prst="roundRect">
            <a:avLst>
              <a:gd name="adj" fmla="val 0"/>
            </a:avLst>
          </a:prstGeom>
          <a:solidFill>
            <a:srgbClr val="015873"/>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Stage IVA-IVB</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(spread into bladder or </a:t>
            </a:r>
            <a:b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b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lymph nodes outside pelvis)</a:t>
            </a:r>
            <a:endParaRPr kumimoji="0" lang="en-US" sz="1200" b="1" i="0" u="none" strike="noStrike" kern="1200" cap="none" spc="0" normalizeH="0" baseline="-25000" noProof="0" dirty="0">
              <a:ln>
                <a:noFill/>
              </a:ln>
              <a:solidFill>
                <a:srgbClr val="FFFFFF"/>
              </a:solidFill>
              <a:effectLst/>
              <a:uLnTx/>
              <a:uFillTx/>
              <a:latin typeface="Calibri" panose="020F0502020204030204" pitchFamily="34" charset="0"/>
              <a:cs typeface="Calibri" panose="020F0502020204030204" pitchFamily="34" charset="0"/>
            </a:endParaRPr>
          </a:p>
        </p:txBody>
      </p:sp>
      <p:cxnSp>
        <p:nvCxnSpPr>
          <p:cNvPr id="19" name="Straight Connector 18">
            <a:extLst>
              <a:ext uri="{FF2B5EF4-FFF2-40B4-BE49-F238E27FC236}">
                <a16:creationId xmlns:a16="http://schemas.microsoft.com/office/drawing/2014/main" id="{1D384365-E186-96A7-048B-BC6ABEEF4A5D}"/>
              </a:ext>
            </a:extLst>
          </p:cNvPr>
          <p:cNvCxnSpPr>
            <a:cxnSpLocks/>
          </p:cNvCxnSpPr>
          <p:nvPr/>
        </p:nvCxnSpPr>
        <p:spPr>
          <a:xfrm flipH="1">
            <a:off x="4631493" y="3313763"/>
            <a:ext cx="1" cy="93997"/>
          </a:xfrm>
          <a:prstGeom prst="line">
            <a:avLst/>
          </a:prstGeom>
          <a:noFill/>
          <a:ln w="12700" cap="flat" cmpd="sng" algn="ctr">
            <a:solidFill>
              <a:srgbClr val="000000">
                <a:lumMod val="65000"/>
                <a:lumOff val="35000"/>
              </a:srgbClr>
            </a:solidFill>
            <a:prstDash val="sysDot"/>
          </a:ln>
          <a:effectLst/>
        </p:spPr>
      </p:cxnSp>
      <p:cxnSp>
        <p:nvCxnSpPr>
          <p:cNvPr id="20" name="Connector: Elbow 19">
            <a:extLst>
              <a:ext uri="{FF2B5EF4-FFF2-40B4-BE49-F238E27FC236}">
                <a16:creationId xmlns:a16="http://schemas.microsoft.com/office/drawing/2014/main" id="{646C84D8-4510-1890-2461-7AA191961248}"/>
              </a:ext>
            </a:extLst>
          </p:cNvPr>
          <p:cNvCxnSpPr>
            <a:cxnSpLocks/>
            <a:stCxn id="27" idx="1"/>
            <a:endCxn id="12" idx="0"/>
          </p:cNvCxnSpPr>
          <p:nvPr/>
        </p:nvCxnSpPr>
        <p:spPr>
          <a:xfrm rot="10800000" flipV="1">
            <a:off x="3356568" y="1656510"/>
            <a:ext cx="1065876" cy="380169"/>
          </a:xfrm>
          <a:prstGeom prst="bentConnector2">
            <a:avLst/>
          </a:prstGeom>
          <a:noFill/>
          <a:ln w="28575" cap="flat" cmpd="sng" algn="ctr">
            <a:solidFill>
              <a:srgbClr val="000000"/>
            </a:solidFill>
            <a:prstDash val="solid"/>
            <a:tailEnd type="triangle"/>
          </a:ln>
          <a:effectLst/>
        </p:spPr>
      </p:cxnSp>
      <p:cxnSp>
        <p:nvCxnSpPr>
          <p:cNvPr id="21" name="Connector: Elbow 20">
            <a:extLst>
              <a:ext uri="{FF2B5EF4-FFF2-40B4-BE49-F238E27FC236}">
                <a16:creationId xmlns:a16="http://schemas.microsoft.com/office/drawing/2014/main" id="{D095E32C-052B-DAB3-FC3B-28314A3DACAD}"/>
              </a:ext>
            </a:extLst>
          </p:cNvPr>
          <p:cNvCxnSpPr>
            <a:cxnSpLocks/>
            <a:stCxn id="27" idx="3"/>
            <a:endCxn id="31" idx="0"/>
          </p:cNvCxnSpPr>
          <p:nvPr/>
        </p:nvCxnSpPr>
        <p:spPr>
          <a:xfrm>
            <a:off x="6524681" y="1656511"/>
            <a:ext cx="1752202" cy="455859"/>
          </a:xfrm>
          <a:prstGeom prst="bentConnector2">
            <a:avLst/>
          </a:prstGeom>
          <a:noFill/>
          <a:ln w="28575" cap="flat" cmpd="sng" algn="ctr">
            <a:solidFill>
              <a:srgbClr val="000000"/>
            </a:solidFill>
            <a:prstDash val="solid"/>
            <a:tailEnd type="triangle"/>
          </a:ln>
          <a:effectLst/>
        </p:spPr>
      </p:cxnSp>
      <p:cxnSp>
        <p:nvCxnSpPr>
          <p:cNvPr id="22" name="Connector: Elbow 21">
            <a:extLst>
              <a:ext uri="{FF2B5EF4-FFF2-40B4-BE49-F238E27FC236}">
                <a16:creationId xmlns:a16="http://schemas.microsoft.com/office/drawing/2014/main" id="{EA3F66F2-33D6-0227-B674-B763EBF1416C}"/>
              </a:ext>
            </a:extLst>
          </p:cNvPr>
          <p:cNvCxnSpPr>
            <a:cxnSpLocks/>
            <a:stCxn id="12" idx="2"/>
            <a:endCxn id="14" idx="0"/>
          </p:cNvCxnSpPr>
          <p:nvPr/>
        </p:nvCxnSpPr>
        <p:spPr>
          <a:xfrm rot="5400000">
            <a:off x="2016089" y="1576157"/>
            <a:ext cx="300636" cy="2380323"/>
          </a:xfrm>
          <a:prstGeom prst="bentConnector3">
            <a:avLst>
              <a:gd name="adj1" fmla="val 50000"/>
            </a:avLst>
          </a:prstGeom>
          <a:noFill/>
          <a:ln w="28575" cap="flat" cmpd="sng" algn="ctr">
            <a:solidFill>
              <a:srgbClr val="000000"/>
            </a:solidFill>
            <a:prstDash val="sysDot"/>
            <a:tailEnd type="triangle"/>
          </a:ln>
          <a:effectLst/>
        </p:spPr>
      </p:cxnSp>
      <p:cxnSp>
        <p:nvCxnSpPr>
          <p:cNvPr id="23" name="Connector: Elbow 22">
            <a:extLst>
              <a:ext uri="{FF2B5EF4-FFF2-40B4-BE49-F238E27FC236}">
                <a16:creationId xmlns:a16="http://schemas.microsoft.com/office/drawing/2014/main" id="{2A02D052-1956-A843-752A-49BC56E6F48C}"/>
              </a:ext>
            </a:extLst>
          </p:cNvPr>
          <p:cNvCxnSpPr>
            <a:cxnSpLocks/>
            <a:stCxn id="12" idx="2"/>
            <a:endCxn id="16" idx="0"/>
          </p:cNvCxnSpPr>
          <p:nvPr/>
        </p:nvCxnSpPr>
        <p:spPr>
          <a:xfrm rot="16200000" flipH="1">
            <a:off x="3618539" y="2354028"/>
            <a:ext cx="315177" cy="839119"/>
          </a:xfrm>
          <a:prstGeom prst="bentConnector3">
            <a:avLst>
              <a:gd name="adj1" fmla="val 50000"/>
            </a:avLst>
          </a:prstGeom>
          <a:noFill/>
          <a:ln w="28575" cap="flat" cmpd="sng" algn="ctr">
            <a:solidFill>
              <a:srgbClr val="000000"/>
            </a:solidFill>
            <a:prstDash val="sysDot"/>
            <a:tailEnd type="triangle"/>
          </a:ln>
          <a:effectLst/>
        </p:spPr>
      </p:cxnSp>
      <p:cxnSp>
        <p:nvCxnSpPr>
          <p:cNvPr id="24" name="Straight Arrow Connector 23">
            <a:extLst>
              <a:ext uri="{FF2B5EF4-FFF2-40B4-BE49-F238E27FC236}">
                <a16:creationId xmlns:a16="http://schemas.microsoft.com/office/drawing/2014/main" id="{FB8755A8-728D-87C8-A3EA-8BA9F1B90A95}"/>
              </a:ext>
            </a:extLst>
          </p:cNvPr>
          <p:cNvCxnSpPr>
            <a:endCxn id="15" idx="0"/>
          </p:cNvCxnSpPr>
          <p:nvPr/>
        </p:nvCxnSpPr>
        <p:spPr bwMode="auto">
          <a:xfrm>
            <a:off x="2588010" y="2783631"/>
            <a:ext cx="1278" cy="144484"/>
          </a:xfrm>
          <a:prstGeom prst="straightConnector1">
            <a:avLst/>
          </a:prstGeom>
          <a:noFill/>
          <a:ln w="28575" cap="flat" cmpd="sng" algn="ctr">
            <a:solidFill>
              <a:srgbClr val="000000"/>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13937669-35F4-3357-D28C-796FE583B836}"/>
              </a:ext>
            </a:extLst>
          </p:cNvPr>
          <p:cNvCxnSpPr>
            <a:cxnSpLocks/>
            <a:stCxn id="14" idx="2"/>
            <a:endCxn id="13" idx="0"/>
          </p:cNvCxnSpPr>
          <p:nvPr/>
        </p:nvCxnSpPr>
        <p:spPr bwMode="auto">
          <a:xfrm>
            <a:off x="976245" y="3373836"/>
            <a:ext cx="3076" cy="194761"/>
          </a:xfrm>
          <a:prstGeom prst="straightConnector1">
            <a:avLst/>
          </a:prstGeom>
          <a:noFill/>
          <a:ln w="28575" cap="flat" cmpd="sng" algn="ctr">
            <a:solidFill>
              <a:srgbClr val="000000"/>
            </a:solidFill>
            <a:prstDash val="sysDot"/>
            <a:round/>
            <a:headEnd type="none" w="med" len="med"/>
            <a:tailEnd type="triangle"/>
          </a:ln>
          <a:effectLst/>
        </p:spPr>
      </p:cxnSp>
      <p:cxnSp>
        <p:nvCxnSpPr>
          <p:cNvPr id="26" name="Straight Arrow Connector 25">
            <a:extLst>
              <a:ext uri="{FF2B5EF4-FFF2-40B4-BE49-F238E27FC236}">
                <a16:creationId xmlns:a16="http://schemas.microsoft.com/office/drawing/2014/main" id="{1557BE5B-77EF-8D4D-B92D-C8539CAA2382}"/>
              </a:ext>
            </a:extLst>
          </p:cNvPr>
          <p:cNvCxnSpPr>
            <a:cxnSpLocks/>
            <a:stCxn id="15" idx="2"/>
            <a:endCxn id="17" idx="0"/>
          </p:cNvCxnSpPr>
          <p:nvPr/>
        </p:nvCxnSpPr>
        <p:spPr bwMode="auto">
          <a:xfrm flipH="1">
            <a:off x="2585826" y="3385315"/>
            <a:ext cx="3462" cy="188210"/>
          </a:xfrm>
          <a:prstGeom prst="straightConnector1">
            <a:avLst/>
          </a:prstGeom>
          <a:noFill/>
          <a:ln w="28575" cap="flat" cmpd="sng" algn="ctr">
            <a:solidFill>
              <a:srgbClr val="000000"/>
            </a:solidFill>
            <a:prstDash val="sysDot"/>
            <a:round/>
            <a:headEnd type="none" w="med" len="med"/>
            <a:tailEnd type="triangle"/>
          </a:ln>
          <a:effectLst/>
        </p:spPr>
      </p:cxnSp>
      <p:sp>
        <p:nvSpPr>
          <p:cNvPr id="27" name="Rectangle: Rounded Corners 26">
            <a:extLst>
              <a:ext uri="{FF2B5EF4-FFF2-40B4-BE49-F238E27FC236}">
                <a16:creationId xmlns:a16="http://schemas.microsoft.com/office/drawing/2014/main" id="{CDF77B5D-C4C2-737B-3308-CB5E71B8EC8E}"/>
              </a:ext>
            </a:extLst>
          </p:cNvPr>
          <p:cNvSpPr/>
          <p:nvPr/>
        </p:nvSpPr>
        <p:spPr>
          <a:xfrm>
            <a:off x="4422444" y="1388709"/>
            <a:ext cx="2102237" cy="535604"/>
          </a:xfrm>
          <a:prstGeom prst="roundRect">
            <a:avLst>
              <a:gd name="adj" fmla="val 0"/>
            </a:avLst>
          </a:prstGeom>
          <a:solidFill>
            <a:srgbClr val="682E74"/>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Initial Diagnosis</a:t>
            </a:r>
            <a:endParaRPr kumimoji="0" lang="en-US" sz="1200" b="1" i="0" u="none" strike="noStrike" kern="1200" cap="none" spc="0" normalizeH="0" baseline="30000" noProof="0" dirty="0">
              <a:ln>
                <a:noFill/>
              </a:ln>
              <a:solidFill>
                <a:prstClr val="white"/>
              </a:solidFill>
              <a:effectLst/>
              <a:uLnTx/>
              <a:uFillTx/>
              <a:latin typeface="Calibri" panose="020F0502020204030204" pitchFamily="34" charset="0"/>
              <a:cs typeface="Calibri" panose="020F0502020204030204" pitchFamily="34" charset="0"/>
            </a:endParaRP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Colposcopy/Biopsy</a:t>
            </a:r>
          </a:p>
        </p:txBody>
      </p:sp>
      <p:cxnSp>
        <p:nvCxnSpPr>
          <p:cNvPr id="28" name="Connector: Elbow 27">
            <a:extLst>
              <a:ext uri="{FF2B5EF4-FFF2-40B4-BE49-F238E27FC236}">
                <a16:creationId xmlns:a16="http://schemas.microsoft.com/office/drawing/2014/main" id="{008B040B-FB5A-DA55-AA3A-E2B8BFBFF417}"/>
              </a:ext>
            </a:extLst>
          </p:cNvPr>
          <p:cNvCxnSpPr>
            <a:cxnSpLocks/>
            <a:stCxn id="27" idx="3"/>
            <a:endCxn id="38" idx="0"/>
          </p:cNvCxnSpPr>
          <p:nvPr/>
        </p:nvCxnSpPr>
        <p:spPr>
          <a:xfrm>
            <a:off x="6524681" y="1656511"/>
            <a:ext cx="4423764" cy="440782"/>
          </a:xfrm>
          <a:prstGeom prst="bentConnector2">
            <a:avLst/>
          </a:prstGeom>
          <a:noFill/>
          <a:ln w="28575" cap="flat" cmpd="sng" algn="ctr">
            <a:solidFill>
              <a:srgbClr val="000000"/>
            </a:solidFill>
            <a:prstDash val="solid"/>
            <a:tailEnd type="triangle"/>
          </a:ln>
          <a:effectLst/>
        </p:spPr>
      </p:cxnSp>
      <p:sp>
        <p:nvSpPr>
          <p:cNvPr id="29" name="Text Box 15">
            <a:extLst>
              <a:ext uri="{FF2B5EF4-FFF2-40B4-BE49-F238E27FC236}">
                <a16:creationId xmlns:a16="http://schemas.microsoft.com/office/drawing/2014/main" id="{64BCED21-92A1-D89E-3834-787A554DBDFE}"/>
              </a:ext>
            </a:extLst>
          </p:cNvPr>
          <p:cNvSpPr txBox="1">
            <a:spLocks noChangeArrowheads="1"/>
          </p:cNvSpPr>
          <p:nvPr/>
        </p:nvSpPr>
        <p:spPr bwMode="auto">
          <a:xfrm>
            <a:off x="114248" y="5878350"/>
            <a:ext cx="4914344" cy="769441"/>
          </a:xfrm>
          <a:prstGeom prst="rect">
            <a:avLst/>
          </a:prstGeom>
          <a:noFill/>
          <a:ln>
            <a:noFill/>
          </a:ln>
        </p:spPr>
        <p:txBody>
          <a:bodyPr wrap="square" rtlCol="0">
            <a:spAutoFit/>
          </a:bodyPr>
          <a:lstStyle>
            <a:defPPr>
              <a:defRPr lang="en-US"/>
            </a:defPPr>
            <a:lvl1pPr>
              <a:spcBef>
                <a:spcPct val="50000"/>
              </a:spcBef>
              <a:defRPr sz="1200" b="0">
                <a:solidFill>
                  <a:srgbClr val="455560"/>
                </a:solidFill>
                <a:latin typeface="Calibri" panose="020F0502020204030204" pitchFamily="34" charset="0"/>
                <a:cs typeface="Calibri" panose="020F050202020403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spcBef>
                <a:spcPts val="0"/>
              </a:spcBef>
            </a:pPr>
            <a:r>
              <a:rPr lang="en-US" altLang="en-US" sz="1100" dirty="0"/>
              <a:t>1. cancer.org/cancer/endometrial-cancer/treating/by-stage.html. </a:t>
            </a:r>
            <a:br>
              <a:rPr lang="en-US" altLang="en-US" sz="1100" dirty="0"/>
            </a:br>
            <a:r>
              <a:rPr lang="en-US" altLang="en-US" sz="1100" dirty="0"/>
              <a:t>2. </a:t>
            </a:r>
            <a:r>
              <a:rPr lang="en-US" sz="1100" dirty="0"/>
              <a:t>Concin. Int J Gynecol Cancer. 2021;31:12. 3. </a:t>
            </a:r>
            <a:r>
              <a:rPr lang="en-US" sz="1100" b="0" kern="1200" dirty="0">
                <a:solidFill>
                  <a:srgbClr val="455560"/>
                </a:solidFill>
                <a:latin typeface="Calibri" panose="020F0502020204030204" pitchFamily="34" charset="0"/>
                <a:cs typeface="Calibri" panose="020F0502020204030204" pitchFamily="34" charset="0"/>
              </a:rPr>
              <a:t>Miller. JCO. 2020;38:3841-3850. </a:t>
            </a:r>
            <a:br>
              <a:rPr lang="en-US" sz="1100" b="0" kern="1200" dirty="0">
                <a:solidFill>
                  <a:srgbClr val="455560"/>
                </a:solidFill>
                <a:latin typeface="Calibri" panose="020F0502020204030204" pitchFamily="34" charset="0"/>
                <a:cs typeface="Calibri" panose="020F0502020204030204" pitchFamily="34" charset="0"/>
              </a:rPr>
            </a:br>
            <a:r>
              <a:rPr lang="en-US" sz="1100" b="0" kern="1200" dirty="0">
                <a:solidFill>
                  <a:srgbClr val="455560"/>
                </a:solidFill>
                <a:latin typeface="Calibri" panose="020F0502020204030204" pitchFamily="34" charset="0"/>
                <a:cs typeface="Calibri" panose="020F0502020204030204" pitchFamily="34" charset="0"/>
              </a:rPr>
              <a:t>4. Fader. Clin Cancer Res. 2020;26:3928. 5. NCCN. Clinical practice guidelines in oncology: </a:t>
            </a:r>
            <a:r>
              <a:rPr lang="en-US" sz="1100" b="0" dirty="0">
                <a:solidFill>
                  <a:srgbClr val="455560"/>
                </a:solidFill>
                <a:latin typeface="Calibri" panose="020F0502020204030204" pitchFamily="34" charset="0"/>
                <a:cs typeface="Calibri" panose="020F0502020204030204" pitchFamily="34" charset="0"/>
              </a:rPr>
              <a:t>u</a:t>
            </a:r>
            <a:r>
              <a:rPr lang="en-US" sz="1100" b="0" kern="1200" dirty="0">
                <a:solidFill>
                  <a:srgbClr val="455560"/>
                </a:solidFill>
                <a:latin typeface="Calibri" panose="020F0502020204030204" pitchFamily="34" charset="0"/>
                <a:cs typeface="Calibri" panose="020F0502020204030204" pitchFamily="34" charset="0"/>
              </a:rPr>
              <a:t>terine </a:t>
            </a:r>
            <a:r>
              <a:rPr lang="en-US" sz="1100" b="0" dirty="0">
                <a:solidFill>
                  <a:srgbClr val="455560"/>
                </a:solidFill>
                <a:latin typeface="Calibri" panose="020F0502020204030204" pitchFamily="34" charset="0"/>
                <a:cs typeface="Calibri" panose="020F0502020204030204" pitchFamily="34" charset="0"/>
              </a:rPr>
              <a:t>c</a:t>
            </a:r>
            <a:r>
              <a:rPr lang="en-US" sz="1100" b="0" kern="1200" dirty="0">
                <a:solidFill>
                  <a:srgbClr val="455560"/>
                </a:solidFill>
                <a:latin typeface="Calibri" panose="020F0502020204030204" pitchFamily="34" charset="0"/>
                <a:cs typeface="Calibri" panose="020F0502020204030204" pitchFamily="34" charset="0"/>
              </a:rPr>
              <a:t>ancer. v.2.2023. nccn.org. </a:t>
            </a:r>
            <a:endParaRPr lang="en-US" sz="1100" dirty="0"/>
          </a:p>
        </p:txBody>
      </p:sp>
      <p:cxnSp>
        <p:nvCxnSpPr>
          <p:cNvPr id="30" name="Connector: Elbow 29">
            <a:extLst>
              <a:ext uri="{FF2B5EF4-FFF2-40B4-BE49-F238E27FC236}">
                <a16:creationId xmlns:a16="http://schemas.microsoft.com/office/drawing/2014/main" id="{1BD7EA75-6962-35B0-3A6B-6EA93FD0A824}"/>
              </a:ext>
            </a:extLst>
          </p:cNvPr>
          <p:cNvCxnSpPr>
            <a:cxnSpLocks/>
            <a:stCxn id="12" idx="2"/>
            <a:endCxn id="18" idx="0"/>
          </p:cNvCxnSpPr>
          <p:nvPr/>
        </p:nvCxnSpPr>
        <p:spPr>
          <a:xfrm rot="16200000" flipH="1">
            <a:off x="4625689" y="1346878"/>
            <a:ext cx="248659" cy="2786901"/>
          </a:xfrm>
          <a:prstGeom prst="bentConnector3">
            <a:avLst>
              <a:gd name="adj1" fmla="val 50000"/>
            </a:avLst>
          </a:prstGeom>
          <a:noFill/>
          <a:ln w="28575" cap="flat" cmpd="sng" algn="ctr">
            <a:solidFill>
              <a:srgbClr val="000000"/>
            </a:solidFill>
            <a:prstDash val="sysDot"/>
            <a:tailEnd type="triangle"/>
          </a:ln>
          <a:effectLst/>
        </p:spPr>
      </p:cxnSp>
      <p:sp>
        <p:nvSpPr>
          <p:cNvPr id="31" name="Rectangle: Rounded Corners 30">
            <a:extLst>
              <a:ext uri="{FF2B5EF4-FFF2-40B4-BE49-F238E27FC236}">
                <a16:creationId xmlns:a16="http://schemas.microsoft.com/office/drawing/2014/main" id="{143F3C32-DE3D-D00F-6C9C-B45489702470}"/>
              </a:ext>
            </a:extLst>
          </p:cNvPr>
          <p:cNvSpPr/>
          <p:nvPr/>
        </p:nvSpPr>
        <p:spPr>
          <a:xfrm>
            <a:off x="7328747" y="2112370"/>
            <a:ext cx="1896272" cy="579319"/>
          </a:xfrm>
          <a:prstGeom prst="roundRect">
            <a:avLst>
              <a:gd name="adj" fmla="val 0"/>
            </a:avLst>
          </a:prstGeom>
          <a:solidFill>
            <a:schemeClr val="accent4"/>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Local Recurrence</a:t>
            </a:r>
          </a:p>
        </p:txBody>
      </p:sp>
      <p:sp>
        <p:nvSpPr>
          <p:cNvPr id="32" name="Rectangle: Rounded Corners 31">
            <a:extLst>
              <a:ext uri="{FF2B5EF4-FFF2-40B4-BE49-F238E27FC236}">
                <a16:creationId xmlns:a16="http://schemas.microsoft.com/office/drawing/2014/main" id="{3FA91027-CCE0-C03F-EAE1-4907CDBC834C}"/>
              </a:ext>
            </a:extLst>
          </p:cNvPr>
          <p:cNvSpPr/>
          <p:nvPr/>
        </p:nvSpPr>
        <p:spPr>
          <a:xfrm>
            <a:off x="8717653" y="2916637"/>
            <a:ext cx="1126901" cy="1114104"/>
          </a:xfrm>
          <a:prstGeom prst="roundRect">
            <a:avLst>
              <a:gd name="adj" fmla="val 0"/>
            </a:avLst>
          </a:prstGeom>
          <a:solidFill>
            <a:srgbClr val="4DA1BB">
              <a:lumMod val="75000"/>
            </a:srgbClr>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defTabSz="685800">
              <a:spcBef>
                <a:spcPts val="600"/>
              </a:spcBef>
            </a:pPr>
            <a:r>
              <a:rPr lang="en-US" sz="1050" dirty="0">
                <a:solidFill>
                  <a:srgbClr val="FFFFFF"/>
                </a:solidFill>
                <a:latin typeface="Calibri" panose="020F0502020204030204" pitchFamily="34" charset="0"/>
                <a:cs typeface="Calibri" panose="020F0502020204030204" pitchFamily="34" charset="0"/>
              </a:rPr>
              <a:t>Palliative RT </a:t>
            </a:r>
          </a:p>
          <a:p>
            <a:pPr marL="115888" indent="-115888" defTabSz="685800">
              <a:spcBef>
                <a:spcPts val="600"/>
              </a:spcBef>
              <a:buFont typeface="Wingdings" panose="05000000000000000000" pitchFamily="2" charset="2"/>
              <a:buChar char="§"/>
            </a:pPr>
            <a:r>
              <a:rPr lang="en-US" sz="1050" b="0" dirty="0">
                <a:solidFill>
                  <a:srgbClr val="FFFFFF"/>
                </a:solidFill>
                <a:latin typeface="Calibri" panose="020F0502020204030204" pitchFamily="34" charset="0"/>
                <a:cs typeface="Calibri" panose="020F0502020204030204" pitchFamily="34" charset="0"/>
              </a:rPr>
              <a:t>Reduce bleeding/pain from pelvic disease or metastases</a:t>
            </a:r>
          </a:p>
        </p:txBody>
      </p:sp>
      <p:cxnSp>
        <p:nvCxnSpPr>
          <p:cNvPr id="33" name="Connector: Elbow 32">
            <a:extLst>
              <a:ext uri="{FF2B5EF4-FFF2-40B4-BE49-F238E27FC236}">
                <a16:creationId xmlns:a16="http://schemas.microsoft.com/office/drawing/2014/main" id="{58A5BBB9-AA4E-3A37-CDB1-464F0C2A723B}"/>
              </a:ext>
            </a:extLst>
          </p:cNvPr>
          <p:cNvCxnSpPr>
            <a:cxnSpLocks/>
            <a:stCxn id="31" idx="2"/>
            <a:endCxn id="32" idx="0"/>
          </p:cNvCxnSpPr>
          <p:nvPr/>
        </p:nvCxnSpPr>
        <p:spPr>
          <a:xfrm rot="16200000" flipH="1">
            <a:off x="8666519" y="2302052"/>
            <a:ext cx="224948" cy="1004221"/>
          </a:xfrm>
          <a:prstGeom prst="bentConnector3">
            <a:avLst>
              <a:gd name="adj1" fmla="val 50000"/>
            </a:avLst>
          </a:prstGeom>
          <a:noFill/>
          <a:ln w="28575" cap="flat" cmpd="sng" algn="ctr">
            <a:solidFill>
              <a:schemeClr val="bg1"/>
            </a:solidFill>
            <a:prstDash val="sysDot"/>
            <a:tailEnd type="triangle"/>
          </a:ln>
          <a:effectLst/>
        </p:spPr>
      </p:cxnSp>
      <p:cxnSp>
        <p:nvCxnSpPr>
          <p:cNvPr id="34" name="Connector: Elbow 33">
            <a:extLst>
              <a:ext uri="{FF2B5EF4-FFF2-40B4-BE49-F238E27FC236}">
                <a16:creationId xmlns:a16="http://schemas.microsoft.com/office/drawing/2014/main" id="{C373ED69-BCFE-C312-F379-C307DE3E655D}"/>
              </a:ext>
            </a:extLst>
          </p:cNvPr>
          <p:cNvCxnSpPr>
            <a:cxnSpLocks/>
            <a:stCxn id="31" idx="2"/>
            <a:endCxn id="49" idx="0"/>
          </p:cNvCxnSpPr>
          <p:nvPr/>
        </p:nvCxnSpPr>
        <p:spPr>
          <a:xfrm rot="5400000">
            <a:off x="7968568" y="2608320"/>
            <a:ext cx="224947" cy="391685"/>
          </a:xfrm>
          <a:prstGeom prst="bentConnector3">
            <a:avLst>
              <a:gd name="adj1" fmla="val 50000"/>
            </a:avLst>
          </a:prstGeom>
          <a:noFill/>
          <a:ln w="28575" cap="flat" cmpd="sng" algn="ctr">
            <a:solidFill>
              <a:schemeClr val="bg1"/>
            </a:solidFill>
            <a:prstDash val="sysDot"/>
            <a:tailEnd type="triangle"/>
          </a:ln>
          <a:effectLst/>
        </p:spPr>
      </p:cxnSp>
      <p:cxnSp>
        <p:nvCxnSpPr>
          <p:cNvPr id="35" name="Straight Arrow Connector 34">
            <a:extLst>
              <a:ext uri="{FF2B5EF4-FFF2-40B4-BE49-F238E27FC236}">
                <a16:creationId xmlns:a16="http://schemas.microsoft.com/office/drawing/2014/main" id="{6166606A-036E-F12B-E9C6-368994201074}"/>
              </a:ext>
            </a:extLst>
          </p:cNvPr>
          <p:cNvCxnSpPr>
            <a:cxnSpLocks/>
            <a:endCxn id="50" idx="0"/>
          </p:cNvCxnSpPr>
          <p:nvPr/>
        </p:nvCxnSpPr>
        <p:spPr bwMode="auto">
          <a:xfrm>
            <a:off x="8551302" y="2682649"/>
            <a:ext cx="0" cy="2406622"/>
          </a:xfrm>
          <a:prstGeom prst="straightConnector1">
            <a:avLst/>
          </a:prstGeom>
          <a:noFill/>
          <a:ln w="28575" cap="flat" cmpd="sng" algn="ctr">
            <a:solidFill>
              <a:schemeClr val="bg1"/>
            </a:solidFill>
            <a:prstDash val="sysDot"/>
            <a:tailEnd type="triangle"/>
          </a:ln>
          <a:effectLst/>
        </p:spPr>
      </p:cxnSp>
      <p:cxnSp>
        <p:nvCxnSpPr>
          <p:cNvPr id="36" name="Straight Arrow Connector 35">
            <a:extLst>
              <a:ext uri="{FF2B5EF4-FFF2-40B4-BE49-F238E27FC236}">
                <a16:creationId xmlns:a16="http://schemas.microsoft.com/office/drawing/2014/main" id="{078A9352-4E3B-51CE-F0FC-DA60304EFD03}"/>
              </a:ext>
            </a:extLst>
          </p:cNvPr>
          <p:cNvCxnSpPr>
            <a:cxnSpLocks/>
          </p:cNvCxnSpPr>
          <p:nvPr/>
        </p:nvCxnSpPr>
        <p:spPr bwMode="auto">
          <a:xfrm>
            <a:off x="11562944" y="2634929"/>
            <a:ext cx="0" cy="1773644"/>
          </a:xfrm>
          <a:prstGeom prst="straightConnector1">
            <a:avLst/>
          </a:prstGeom>
          <a:noFill/>
          <a:ln w="28575" cap="flat" cmpd="sng" algn="ctr">
            <a:solidFill>
              <a:srgbClr val="000000"/>
            </a:solidFill>
            <a:prstDash val="sysDot"/>
            <a:round/>
            <a:headEnd type="none" w="med" len="med"/>
            <a:tailEnd type="triangle"/>
          </a:ln>
          <a:effectLst/>
        </p:spPr>
      </p:cxnSp>
      <p:cxnSp>
        <p:nvCxnSpPr>
          <p:cNvPr id="37" name="Straight Arrow Connector 36">
            <a:extLst>
              <a:ext uri="{FF2B5EF4-FFF2-40B4-BE49-F238E27FC236}">
                <a16:creationId xmlns:a16="http://schemas.microsoft.com/office/drawing/2014/main" id="{B3A51CBC-E64F-6F6A-AA58-60EC8EAD9CF3}"/>
              </a:ext>
            </a:extLst>
          </p:cNvPr>
          <p:cNvCxnSpPr>
            <a:cxnSpLocks/>
          </p:cNvCxnSpPr>
          <p:nvPr/>
        </p:nvCxnSpPr>
        <p:spPr bwMode="auto">
          <a:xfrm>
            <a:off x="10446582" y="2552499"/>
            <a:ext cx="992" cy="300637"/>
          </a:xfrm>
          <a:prstGeom prst="straightConnector1">
            <a:avLst/>
          </a:prstGeom>
          <a:noFill/>
          <a:ln w="28575" cap="flat" cmpd="sng" algn="ctr">
            <a:solidFill>
              <a:srgbClr val="000000"/>
            </a:solidFill>
            <a:prstDash val="sysDot"/>
            <a:round/>
            <a:headEnd type="none" w="med" len="med"/>
            <a:tailEnd type="triangle"/>
          </a:ln>
          <a:effectLst/>
        </p:spPr>
      </p:cxnSp>
      <p:sp>
        <p:nvSpPr>
          <p:cNvPr id="38" name="Rectangle: Rounded Corners 37">
            <a:extLst>
              <a:ext uri="{FF2B5EF4-FFF2-40B4-BE49-F238E27FC236}">
                <a16:creationId xmlns:a16="http://schemas.microsoft.com/office/drawing/2014/main" id="{B36CA24E-ECFF-A44C-3D00-D946A04C12FA}"/>
              </a:ext>
            </a:extLst>
          </p:cNvPr>
          <p:cNvSpPr/>
          <p:nvPr/>
        </p:nvSpPr>
        <p:spPr>
          <a:xfrm>
            <a:off x="9934365" y="2097293"/>
            <a:ext cx="2028159" cy="601136"/>
          </a:xfrm>
          <a:prstGeom prst="roundRect">
            <a:avLst>
              <a:gd name="adj" fmla="val 0"/>
            </a:avLst>
          </a:prstGeom>
          <a:solidFill>
            <a:schemeClr val="bg2"/>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Systemic Recurrence</a:t>
            </a:r>
          </a:p>
        </p:txBody>
      </p:sp>
      <p:sp>
        <p:nvSpPr>
          <p:cNvPr id="39" name="Rectangle: Rounded Corners 38">
            <a:extLst>
              <a:ext uri="{FF2B5EF4-FFF2-40B4-BE49-F238E27FC236}">
                <a16:creationId xmlns:a16="http://schemas.microsoft.com/office/drawing/2014/main" id="{B2EE3124-9D9D-BF45-1527-C5AA456F2261}"/>
              </a:ext>
            </a:extLst>
          </p:cNvPr>
          <p:cNvSpPr/>
          <p:nvPr/>
        </p:nvSpPr>
        <p:spPr>
          <a:xfrm>
            <a:off x="9934365" y="2845114"/>
            <a:ext cx="2028159" cy="1445187"/>
          </a:xfrm>
          <a:prstGeom prst="roundRect">
            <a:avLst>
              <a:gd name="adj" fmla="val 0"/>
            </a:avLst>
          </a:prstGeom>
          <a:solidFill>
            <a:schemeClr val="accent4">
              <a:lumMod val="75000"/>
            </a:schemeClr>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defTabSz="685800">
              <a:spcBef>
                <a:spcPts val="0"/>
              </a:spcBef>
            </a:pPr>
            <a:r>
              <a:rPr lang="en-US" sz="1050" dirty="0">
                <a:solidFill>
                  <a:srgbClr val="FFFFFF"/>
                </a:solidFill>
                <a:latin typeface="Calibri" panose="020F0502020204030204" pitchFamily="34" charset="0"/>
                <a:cs typeface="Calibri" panose="020F0502020204030204" pitchFamily="34" charset="0"/>
              </a:rPr>
              <a:t>Hormonal therapy</a:t>
            </a:r>
          </a:p>
          <a:p>
            <a:pPr marL="119063" lvl="1" indent="-119063" defTabSz="685800">
              <a:spcBef>
                <a:spcPts val="0"/>
              </a:spcBef>
              <a:buFont typeface="Wingdings" panose="05000000000000000000" pitchFamily="2" charset="2"/>
              <a:buChar char="§"/>
            </a:pPr>
            <a:r>
              <a:rPr lang="en-US" sz="1050" b="0" dirty="0">
                <a:solidFill>
                  <a:srgbClr val="FFFFFF"/>
                </a:solidFill>
                <a:latin typeface="Calibri" panose="020F0502020204030204" pitchFamily="34" charset="0"/>
                <a:cs typeface="Calibri" panose="020F0502020204030204" pitchFamily="34" charset="0"/>
              </a:rPr>
              <a:t>Progestogens</a:t>
            </a:r>
          </a:p>
          <a:p>
            <a:pPr marL="119063" lvl="1" indent="-119063" defTabSz="685800">
              <a:spcBef>
                <a:spcPts val="0"/>
              </a:spcBef>
              <a:buFont typeface="Wingdings" panose="05000000000000000000" pitchFamily="2" charset="2"/>
              <a:buChar char="§"/>
            </a:pPr>
            <a:r>
              <a:rPr lang="en-US" sz="1050" b="0" dirty="0">
                <a:solidFill>
                  <a:srgbClr val="FFFFFF"/>
                </a:solidFill>
                <a:latin typeface="Calibri" panose="020F0502020204030204" pitchFamily="34" charset="0"/>
                <a:cs typeface="Calibri" panose="020F0502020204030204" pitchFamily="34" charset="0"/>
              </a:rPr>
              <a:t>Aromatase inhibitor </a:t>
            </a:r>
            <a:br>
              <a:rPr lang="en-US" sz="1050" b="0" dirty="0">
                <a:solidFill>
                  <a:srgbClr val="FFFFFF"/>
                </a:solidFill>
                <a:latin typeface="Calibri" panose="020F0502020204030204" pitchFamily="34" charset="0"/>
                <a:cs typeface="Calibri" panose="020F0502020204030204" pitchFamily="34" charset="0"/>
              </a:rPr>
            </a:br>
            <a:r>
              <a:rPr lang="en-US" sz="1050" b="0" dirty="0">
                <a:solidFill>
                  <a:srgbClr val="FFFFFF"/>
                </a:solidFill>
                <a:latin typeface="Calibri" panose="020F0502020204030204" pitchFamily="34" charset="0"/>
                <a:cs typeface="Calibri" panose="020F0502020204030204" pitchFamily="34" charset="0"/>
              </a:rPr>
              <a:t>(letrozole, fulvestrant)</a:t>
            </a:r>
          </a:p>
          <a:p>
            <a:pPr marL="119063" lvl="1" indent="-119063" defTabSz="685800">
              <a:spcBef>
                <a:spcPts val="0"/>
              </a:spcBef>
              <a:buFont typeface="Wingdings" panose="05000000000000000000" pitchFamily="2" charset="2"/>
              <a:buChar char="§"/>
            </a:pPr>
            <a:r>
              <a:rPr lang="en-US" sz="1050" b="0" dirty="0">
                <a:solidFill>
                  <a:srgbClr val="FFFFFF"/>
                </a:solidFill>
                <a:latin typeface="Calibri" panose="020F0502020204030204" pitchFamily="34" charset="0"/>
                <a:cs typeface="Calibri" panose="020F0502020204030204" pitchFamily="34" charset="0"/>
              </a:rPr>
              <a:t>Estrogen modulators (tamoxifen)</a:t>
            </a:r>
          </a:p>
          <a:p>
            <a:pPr marL="0" lvl="1" defTabSz="685800">
              <a:spcBef>
                <a:spcPts val="0"/>
              </a:spcBef>
            </a:pPr>
            <a:r>
              <a:rPr lang="en-US" sz="1050" b="0" dirty="0">
                <a:solidFill>
                  <a:srgbClr val="FFFFFF"/>
                </a:solidFill>
                <a:latin typeface="Calibri" panose="020F0502020204030204" pitchFamily="34" charset="0"/>
                <a:cs typeface="Calibri" panose="020F0502020204030204" pitchFamily="34" charset="0"/>
              </a:rPr>
              <a:t>Other: IO + SoC chemotherapy</a:t>
            </a:r>
          </a:p>
          <a:p>
            <a:pPr marL="171450" lvl="1" indent="-171450" defTabSz="685800">
              <a:spcBef>
                <a:spcPts val="0"/>
              </a:spcBef>
              <a:buFont typeface="Wingdings" panose="05000000000000000000" pitchFamily="2" charset="2"/>
              <a:buChar char="§"/>
            </a:pPr>
            <a:r>
              <a:rPr lang="en-US" sz="1050" b="0" dirty="0">
                <a:solidFill>
                  <a:srgbClr val="FFFFFF"/>
                </a:solidFill>
                <a:latin typeface="Calibri" panose="020F0502020204030204" pitchFamily="34" charset="0"/>
                <a:cs typeface="Calibri" panose="020F0502020204030204" pitchFamily="34" charset="0"/>
              </a:rPr>
              <a:t>CP + pembrolizumab</a:t>
            </a:r>
            <a:r>
              <a:rPr lang="en-US" sz="1050" b="0" baseline="30000" dirty="0">
                <a:solidFill>
                  <a:srgbClr val="FFFFFF"/>
                </a:solidFill>
                <a:latin typeface="Calibri" panose="020F0502020204030204" pitchFamily="34" charset="0"/>
                <a:cs typeface="Calibri" panose="020F0502020204030204" pitchFamily="34" charset="0"/>
              </a:rPr>
              <a:t>†</a:t>
            </a:r>
            <a:r>
              <a:rPr lang="en-US" sz="1050" b="0" dirty="0">
                <a:solidFill>
                  <a:srgbClr val="FFFFFF"/>
                </a:solidFill>
                <a:latin typeface="Calibri" panose="020F0502020204030204" pitchFamily="34" charset="0"/>
                <a:cs typeface="Calibri" panose="020F0502020204030204" pitchFamily="34" charset="0"/>
              </a:rPr>
              <a:t> </a:t>
            </a:r>
          </a:p>
          <a:p>
            <a:pPr marL="171450" lvl="1" indent="-171450" defTabSz="685800">
              <a:spcBef>
                <a:spcPts val="0"/>
              </a:spcBef>
              <a:buFont typeface="Wingdings" panose="05000000000000000000" pitchFamily="2" charset="2"/>
              <a:buChar char="§"/>
            </a:pPr>
            <a:r>
              <a:rPr lang="en-US" sz="1050" b="0" dirty="0">
                <a:solidFill>
                  <a:srgbClr val="FFFFFF"/>
                </a:solidFill>
                <a:latin typeface="Calibri" panose="020F0502020204030204" pitchFamily="34" charset="0"/>
                <a:cs typeface="Calibri" panose="020F0502020204030204" pitchFamily="34" charset="0"/>
              </a:rPr>
              <a:t>CP + dostarlimab</a:t>
            </a:r>
            <a:r>
              <a:rPr lang="en-US" sz="1050" b="0" baseline="30000" dirty="0">
                <a:solidFill>
                  <a:srgbClr val="FFFFFF"/>
                </a:solidFill>
                <a:latin typeface="Calibri" panose="020F0502020204030204" pitchFamily="34" charset="0"/>
                <a:cs typeface="Calibri" panose="020F0502020204030204" pitchFamily="34" charset="0"/>
              </a:rPr>
              <a:t>‡</a:t>
            </a:r>
            <a:r>
              <a:rPr lang="en-US" sz="1050" b="0" dirty="0">
                <a:solidFill>
                  <a:srgbClr val="FFFFFF"/>
                </a:solidFill>
                <a:latin typeface="Calibri" panose="020F0502020204030204" pitchFamily="34" charset="0"/>
                <a:cs typeface="Calibri" panose="020F0502020204030204" pitchFamily="34" charset="0"/>
              </a:rPr>
              <a:t> </a:t>
            </a:r>
          </a:p>
        </p:txBody>
      </p:sp>
      <p:sp>
        <p:nvSpPr>
          <p:cNvPr id="40" name="Rectangle: Rounded Corners 39">
            <a:extLst>
              <a:ext uri="{FF2B5EF4-FFF2-40B4-BE49-F238E27FC236}">
                <a16:creationId xmlns:a16="http://schemas.microsoft.com/office/drawing/2014/main" id="{5692F2BE-D7F5-67C5-E389-27776652BE68}"/>
              </a:ext>
            </a:extLst>
          </p:cNvPr>
          <p:cNvSpPr/>
          <p:nvPr/>
        </p:nvSpPr>
        <p:spPr>
          <a:xfrm>
            <a:off x="9934366" y="4387683"/>
            <a:ext cx="2028158" cy="1576552"/>
          </a:xfrm>
          <a:prstGeom prst="roundRect">
            <a:avLst>
              <a:gd name="adj" fmla="val 0"/>
            </a:avLst>
          </a:prstGeom>
          <a:solidFill>
            <a:schemeClr val="accent4">
              <a:lumMod val="75000"/>
            </a:schemeClr>
          </a:solidFill>
          <a:ln w="13970" cap="flat" cmpd="sng" algn="ctr">
            <a:noFill/>
            <a:prstDash val="solid"/>
          </a:ln>
          <a:effectLst/>
        </p:spPr>
        <p:txBody>
          <a:bodyPr lIns="0" rIns="0"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58738" defTabSz="685800">
              <a:spcBef>
                <a:spcPts val="600"/>
              </a:spcBef>
            </a:pPr>
            <a:r>
              <a:rPr lang="en-US" sz="1000" dirty="0">
                <a:solidFill>
                  <a:srgbClr val="FFFFFF"/>
                </a:solidFill>
                <a:latin typeface="Calibri" panose="020F0502020204030204" pitchFamily="34" charset="0"/>
                <a:cs typeface="Calibri" panose="020F0502020204030204" pitchFamily="34" charset="0"/>
              </a:rPr>
              <a:t>Other systemic treatments</a:t>
            </a:r>
          </a:p>
          <a:p>
            <a:pPr marL="173038" lvl="1" indent="-115888" defTabSz="685800">
              <a:spcBef>
                <a:spcPts val="0"/>
              </a:spcBef>
              <a:buFont typeface="Wingdings" panose="05000000000000000000" pitchFamily="2" charset="2"/>
              <a:buChar char="§"/>
            </a:pPr>
            <a:r>
              <a:rPr lang="en-US" sz="1000" b="0" dirty="0">
                <a:solidFill>
                  <a:srgbClr val="FFFFFF"/>
                </a:solidFill>
                <a:latin typeface="Calibri" panose="020F0502020204030204" pitchFamily="34" charset="0"/>
                <a:cs typeface="Calibri" panose="020F0502020204030204" pitchFamily="34" charset="0"/>
              </a:rPr>
              <a:t>Platinum tx rechallenge</a:t>
            </a:r>
          </a:p>
          <a:p>
            <a:pPr marL="173038" lvl="1" indent="-115888" defTabSz="685800">
              <a:spcBef>
                <a:spcPts val="0"/>
              </a:spcBef>
              <a:buFont typeface="Wingdings" panose="05000000000000000000" pitchFamily="2" charset="2"/>
              <a:buChar char="§"/>
            </a:pPr>
            <a:r>
              <a:rPr lang="en-US" sz="1000" b="0" dirty="0">
                <a:solidFill>
                  <a:srgbClr val="FFFFFF"/>
                </a:solidFill>
                <a:latin typeface="Calibri" panose="020F0502020204030204" pitchFamily="34" charset="0"/>
                <a:cs typeface="Calibri" panose="020F0502020204030204" pitchFamily="34" charset="0"/>
              </a:rPr>
              <a:t>Doxorubicin + paclitaxel  </a:t>
            </a:r>
          </a:p>
          <a:p>
            <a:pPr marL="173038" lvl="1" indent="-115888" defTabSz="685800">
              <a:spcBef>
                <a:spcPts val="0"/>
              </a:spcBef>
              <a:buFont typeface="Wingdings" panose="05000000000000000000" pitchFamily="2" charset="2"/>
              <a:buChar char="§"/>
            </a:pPr>
            <a:r>
              <a:rPr lang="en-US" sz="1000" b="0" dirty="0">
                <a:solidFill>
                  <a:srgbClr val="FFFFFF"/>
                </a:solidFill>
                <a:latin typeface="Calibri" panose="020F0502020204030204" pitchFamily="34" charset="0"/>
                <a:cs typeface="Calibri" panose="020F0502020204030204" pitchFamily="34" charset="0"/>
              </a:rPr>
              <a:t>Anti</a:t>
            </a:r>
            <a:r>
              <a:rPr lang="en-US" sz="1000" b="0" dirty="0">
                <a:solidFill>
                  <a:srgbClr val="FFFFFF"/>
                </a:solidFill>
                <a:latin typeface="Calibri" panose="020F0502020204030204" pitchFamily="34" charset="0"/>
                <a:cs typeface="Calibri" panose="020F0502020204030204" pitchFamily="34" charset="0"/>
                <a:sym typeface="Symbol" panose="05050102010706020507" pitchFamily="18" charset="2"/>
              </a:rPr>
              <a:t></a:t>
            </a:r>
            <a:r>
              <a:rPr lang="en-US" sz="1000" b="0" dirty="0">
                <a:solidFill>
                  <a:srgbClr val="FFFFFF"/>
                </a:solidFill>
                <a:latin typeface="Calibri" panose="020F0502020204030204" pitchFamily="34" charset="0"/>
                <a:cs typeface="Calibri" panose="020F0502020204030204" pitchFamily="34" charset="0"/>
              </a:rPr>
              <a:t>PD-1 mAb: pembrolizumab </a:t>
            </a:r>
            <a:br>
              <a:rPr lang="en-US" sz="1000" b="0" dirty="0">
                <a:solidFill>
                  <a:srgbClr val="FFFFFF"/>
                </a:solidFill>
                <a:latin typeface="Calibri" panose="020F0502020204030204" pitchFamily="34" charset="0"/>
                <a:cs typeface="Calibri" panose="020F0502020204030204" pitchFamily="34" charset="0"/>
              </a:rPr>
            </a:br>
            <a:r>
              <a:rPr lang="en-US" sz="1000" b="0" dirty="0">
                <a:solidFill>
                  <a:srgbClr val="FFFFFF"/>
                </a:solidFill>
                <a:latin typeface="Calibri" panose="020F0502020204030204" pitchFamily="34" charset="0"/>
                <a:cs typeface="Calibri" panose="020F0502020204030204" pitchFamily="34" charset="0"/>
              </a:rPr>
              <a:t>in MSI-high/dMMR tumors or dostarlimab in dMMR tumors</a:t>
            </a:r>
          </a:p>
          <a:p>
            <a:pPr marL="173038" lvl="1" indent="-115888" defTabSz="685800">
              <a:spcBef>
                <a:spcPts val="0"/>
              </a:spcBef>
              <a:buFont typeface="Wingdings" panose="05000000000000000000" pitchFamily="2" charset="2"/>
              <a:buChar char="§"/>
            </a:pPr>
            <a:r>
              <a:rPr lang="en-US" sz="1000" b="0" dirty="0">
                <a:solidFill>
                  <a:srgbClr val="FFFFFF"/>
                </a:solidFill>
                <a:latin typeface="Calibri" panose="020F0502020204030204" pitchFamily="34" charset="0"/>
                <a:cs typeface="Calibri" panose="020F0502020204030204" pitchFamily="34" charset="0"/>
              </a:rPr>
              <a:t>Lenvatinib + pembrolizumab in MSI-stable/pMMR tumors</a:t>
            </a:r>
          </a:p>
          <a:p>
            <a:pPr marL="173038" lvl="1" indent="-115888" defTabSz="685800">
              <a:spcBef>
                <a:spcPts val="0"/>
              </a:spcBef>
              <a:buFont typeface="Wingdings" panose="05000000000000000000" pitchFamily="2" charset="2"/>
              <a:buChar char="§"/>
            </a:pPr>
            <a:r>
              <a:rPr lang="en-US" sz="1000" b="0" dirty="0">
                <a:solidFill>
                  <a:srgbClr val="FFFFFF"/>
                </a:solidFill>
                <a:latin typeface="Calibri" panose="020F0502020204030204" pitchFamily="34" charset="0"/>
                <a:cs typeface="Calibri" panose="020F0502020204030204" pitchFamily="34" charset="0"/>
              </a:rPr>
              <a:t>Paclitaxel + carboplatin + trastuzumab</a:t>
            </a:r>
            <a:r>
              <a:rPr lang="en-US" sz="1000" b="0" baseline="30000" dirty="0">
                <a:solidFill>
                  <a:srgbClr val="FFFFFF"/>
                </a:solidFill>
                <a:latin typeface="Calibri" panose="020F0502020204030204" pitchFamily="34" charset="0"/>
                <a:cs typeface="Calibri" panose="020F0502020204030204" pitchFamily="34" charset="0"/>
              </a:rPr>
              <a:t>4,5</a:t>
            </a:r>
          </a:p>
        </p:txBody>
      </p:sp>
      <p:sp>
        <p:nvSpPr>
          <p:cNvPr id="41" name="Rectangle: Rounded Corners 40">
            <a:extLst>
              <a:ext uri="{FF2B5EF4-FFF2-40B4-BE49-F238E27FC236}">
                <a16:creationId xmlns:a16="http://schemas.microsoft.com/office/drawing/2014/main" id="{C3EB338A-0073-4F76-E2E5-015FCA7D27C6}"/>
              </a:ext>
            </a:extLst>
          </p:cNvPr>
          <p:cNvSpPr/>
          <p:nvPr/>
        </p:nvSpPr>
        <p:spPr>
          <a:xfrm>
            <a:off x="9238515" y="1892444"/>
            <a:ext cx="643717" cy="360231"/>
          </a:xfrm>
          <a:prstGeom prst="roundRect">
            <a:avLst/>
          </a:prstGeom>
          <a:solidFill>
            <a:srgbClr val="E1471D"/>
          </a:solidFill>
          <a:ln w="13970" cap="flat" cmpd="sng" algn="ctr">
            <a:solidFill>
              <a:srgbClr val="4DA1BB"/>
            </a:solid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1L</a:t>
            </a:r>
          </a:p>
        </p:txBody>
      </p:sp>
      <p:sp>
        <p:nvSpPr>
          <p:cNvPr id="42" name="Rectangle: Rounded Corners 41">
            <a:extLst>
              <a:ext uri="{FF2B5EF4-FFF2-40B4-BE49-F238E27FC236}">
                <a16:creationId xmlns:a16="http://schemas.microsoft.com/office/drawing/2014/main" id="{AC245130-446B-BEDF-5A8C-DBD6D9BA94BD}"/>
              </a:ext>
            </a:extLst>
          </p:cNvPr>
          <p:cNvSpPr/>
          <p:nvPr/>
        </p:nvSpPr>
        <p:spPr>
          <a:xfrm>
            <a:off x="9292033" y="4408573"/>
            <a:ext cx="619940" cy="301583"/>
          </a:xfrm>
          <a:prstGeom prst="roundRect">
            <a:avLst>
              <a:gd name="adj" fmla="val 24200"/>
            </a:avLst>
          </a:prstGeom>
          <a:solidFill>
            <a:srgbClr val="E1471D"/>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2L+</a:t>
            </a:r>
          </a:p>
        </p:txBody>
      </p:sp>
      <p:sp>
        <p:nvSpPr>
          <p:cNvPr id="44" name="Rectangle: Rounded Corners 43">
            <a:extLst>
              <a:ext uri="{FF2B5EF4-FFF2-40B4-BE49-F238E27FC236}">
                <a16:creationId xmlns:a16="http://schemas.microsoft.com/office/drawing/2014/main" id="{7D7ED942-957B-16D8-52D7-00DFD90AADC9}"/>
              </a:ext>
            </a:extLst>
          </p:cNvPr>
          <p:cNvSpPr/>
          <p:nvPr/>
        </p:nvSpPr>
        <p:spPr>
          <a:xfrm>
            <a:off x="3421767" y="3565525"/>
            <a:ext cx="1564749" cy="1831211"/>
          </a:xfrm>
          <a:prstGeom prst="roundRect">
            <a:avLst>
              <a:gd name="adj" fmla="val 0"/>
            </a:avLst>
          </a:prstGeom>
          <a:solidFill>
            <a:schemeClr val="accent2"/>
          </a:solidFill>
          <a:ln w="13970" cap="flat" cmpd="sng" algn="ctr">
            <a:noFill/>
            <a:prstDash val="solid"/>
          </a:ln>
          <a:effectLst/>
        </p:spPr>
        <p:txBody>
          <a:bodyPr rtlCol="0" anchor="t"/>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115888" indent="-114300" defTabSz="685800">
              <a:spcBef>
                <a:spcPts val="6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Surgery, platinum-based chemotherapy* ± RT</a:t>
            </a:r>
          </a:p>
          <a:p>
            <a:pPr marL="115888" indent="-114300" defTabSz="685800">
              <a:spcBef>
                <a:spcPts val="6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Frail/comorbidities: external RT and/or vaginal brachytherapy  recommended</a:t>
            </a:r>
          </a:p>
          <a:p>
            <a:pPr marL="115888" indent="-114300" defTabSz="685800">
              <a:spcBef>
                <a:spcPts val="6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High grade: omentectomy ± peritoneal biopsies</a:t>
            </a:r>
          </a:p>
        </p:txBody>
      </p:sp>
      <p:cxnSp>
        <p:nvCxnSpPr>
          <p:cNvPr id="45" name="Straight Arrow Connector 44">
            <a:extLst>
              <a:ext uri="{FF2B5EF4-FFF2-40B4-BE49-F238E27FC236}">
                <a16:creationId xmlns:a16="http://schemas.microsoft.com/office/drawing/2014/main" id="{32403EEA-8747-DADA-E0D8-950A3FAE7719}"/>
              </a:ext>
            </a:extLst>
          </p:cNvPr>
          <p:cNvCxnSpPr>
            <a:cxnSpLocks/>
            <a:stCxn id="16" idx="2"/>
            <a:endCxn id="44" idx="0"/>
          </p:cNvCxnSpPr>
          <p:nvPr/>
        </p:nvCxnSpPr>
        <p:spPr bwMode="auto">
          <a:xfrm>
            <a:off x="4195687" y="3421428"/>
            <a:ext cx="8455" cy="144097"/>
          </a:xfrm>
          <a:prstGeom prst="straightConnector1">
            <a:avLst/>
          </a:prstGeom>
          <a:noFill/>
          <a:ln w="28575" cap="flat" cmpd="sng" algn="ctr">
            <a:solidFill>
              <a:srgbClr val="000000"/>
            </a:solidFill>
            <a:prstDash val="sysDot"/>
            <a:round/>
            <a:headEnd type="none" w="med" len="med"/>
            <a:tailEnd type="triangle"/>
          </a:ln>
          <a:effectLst/>
        </p:spPr>
      </p:cxnSp>
      <p:sp>
        <p:nvSpPr>
          <p:cNvPr id="46" name="TextBox 45">
            <a:extLst>
              <a:ext uri="{FF2B5EF4-FFF2-40B4-BE49-F238E27FC236}">
                <a16:creationId xmlns:a16="http://schemas.microsoft.com/office/drawing/2014/main" id="{D5184127-4C62-81CE-18C6-4F36A5CABA75}"/>
              </a:ext>
            </a:extLst>
          </p:cNvPr>
          <p:cNvSpPr txBox="1"/>
          <p:nvPr/>
        </p:nvSpPr>
        <p:spPr bwMode="auto">
          <a:xfrm>
            <a:off x="128372" y="4983853"/>
            <a:ext cx="32398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pPr>
            <a:r>
              <a:rPr lang="en-US" sz="1000" b="0" dirty="0">
                <a:solidFill>
                  <a:srgbClr val="000000"/>
                </a:solidFill>
                <a:latin typeface="Calibri" panose="020F0502020204030204" pitchFamily="34" charset="0"/>
                <a:cs typeface="Calibri" panose="020F0502020204030204" pitchFamily="34" charset="0"/>
              </a:rPr>
              <a:t>*Paclitaxel, carboplatin, doxorubicin or liposomal doxorubicin, and docetaxel.</a:t>
            </a:r>
          </a:p>
        </p:txBody>
      </p:sp>
      <p:sp>
        <p:nvSpPr>
          <p:cNvPr id="47" name="Rectangle: Rounded Corners 46">
            <a:extLst>
              <a:ext uri="{FF2B5EF4-FFF2-40B4-BE49-F238E27FC236}">
                <a16:creationId xmlns:a16="http://schemas.microsoft.com/office/drawing/2014/main" id="{9EEFA4C4-2518-BAC6-C060-90323765DCF6}"/>
              </a:ext>
            </a:extLst>
          </p:cNvPr>
          <p:cNvSpPr/>
          <p:nvPr/>
        </p:nvSpPr>
        <p:spPr>
          <a:xfrm>
            <a:off x="5098027" y="3565406"/>
            <a:ext cx="2115548" cy="2344883"/>
          </a:xfrm>
          <a:prstGeom prst="roundRect">
            <a:avLst>
              <a:gd name="adj" fmla="val 0"/>
            </a:avLst>
          </a:prstGeom>
          <a:solidFill>
            <a:schemeClr val="accent2"/>
          </a:solidFill>
          <a:ln w="13970" cap="flat" cmpd="sng" algn="ctr">
            <a:noFill/>
            <a:prstDash val="solid"/>
          </a:ln>
          <a:effectLst/>
        </p:spPr>
        <p:txBody>
          <a:bodyPr rtlCol="0" anchor="t"/>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115888" indent="-114300" defTabSz="685800">
              <a:spcBef>
                <a:spcPts val="6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Hysterectomy to prevent excessive bleeding ± RT</a:t>
            </a:r>
          </a:p>
          <a:p>
            <a:pPr marL="115888" indent="-114300" defTabSz="685800">
              <a:spcBef>
                <a:spcPts val="6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Hormone tx in endometrioid type (progestin, tamoxifen, LHRH agonist, aromatase inhibitors)</a:t>
            </a:r>
          </a:p>
          <a:p>
            <a:pPr marL="115888" indent="-114300" defTabSz="685800">
              <a:spcBef>
                <a:spcPts val="6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Combination chemotherapy</a:t>
            </a:r>
          </a:p>
          <a:p>
            <a:pPr marL="115888" indent="-114300" defTabSz="685800">
              <a:spcBef>
                <a:spcPts val="6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Targeted tx (lenvatinib, bevacizumab, everolimus/letrozole, temsirolimus)</a:t>
            </a:r>
          </a:p>
          <a:p>
            <a:pPr marL="115888" indent="-114300" defTabSz="685800">
              <a:spcBef>
                <a:spcPts val="6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Immunotherapy (pembrolizumab)</a:t>
            </a:r>
          </a:p>
        </p:txBody>
      </p:sp>
      <p:cxnSp>
        <p:nvCxnSpPr>
          <p:cNvPr id="48" name="Straight Arrow Connector 47">
            <a:extLst>
              <a:ext uri="{FF2B5EF4-FFF2-40B4-BE49-F238E27FC236}">
                <a16:creationId xmlns:a16="http://schemas.microsoft.com/office/drawing/2014/main" id="{C777D047-3518-D529-8AEF-0EFEA084C519}"/>
              </a:ext>
            </a:extLst>
          </p:cNvPr>
          <p:cNvCxnSpPr>
            <a:cxnSpLocks/>
            <a:stCxn id="18" idx="2"/>
            <a:endCxn id="47" idx="0"/>
          </p:cNvCxnSpPr>
          <p:nvPr/>
        </p:nvCxnSpPr>
        <p:spPr bwMode="auto">
          <a:xfrm>
            <a:off x="6143469" y="3441013"/>
            <a:ext cx="12332" cy="124393"/>
          </a:xfrm>
          <a:prstGeom prst="straightConnector1">
            <a:avLst/>
          </a:prstGeom>
          <a:noFill/>
          <a:ln w="28575" cap="flat" cmpd="sng" algn="ctr">
            <a:solidFill>
              <a:srgbClr val="000000"/>
            </a:solidFill>
            <a:prstDash val="sysDot"/>
            <a:round/>
            <a:headEnd type="none" w="med" len="med"/>
            <a:tailEnd type="triangle"/>
          </a:ln>
          <a:effectLst/>
        </p:spPr>
      </p:cxnSp>
      <p:sp>
        <p:nvSpPr>
          <p:cNvPr id="49" name="Rectangle: Rounded Corners 48">
            <a:extLst>
              <a:ext uri="{FF2B5EF4-FFF2-40B4-BE49-F238E27FC236}">
                <a16:creationId xmlns:a16="http://schemas.microsoft.com/office/drawing/2014/main" id="{8140D62A-5910-C077-3E3F-782AB57F6D32}"/>
              </a:ext>
            </a:extLst>
          </p:cNvPr>
          <p:cNvSpPr/>
          <p:nvPr/>
        </p:nvSpPr>
        <p:spPr>
          <a:xfrm>
            <a:off x="7290640" y="2916636"/>
            <a:ext cx="1189115" cy="1900779"/>
          </a:xfrm>
          <a:prstGeom prst="roundRect">
            <a:avLst>
              <a:gd name="adj" fmla="val 0"/>
            </a:avLst>
          </a:prstGeom>
          <a:solidFill>
            <a:srgbClr val="4DA1BB">
              <a:lumMod val="75000"/>
            </a:srgbClr>
          </a:solidFill>
          <a:ln w="13970" cap="flat" cmpd="sng" algn="ctr">
            <a:noFill/>
            <a:prstDash val="solid"/>
          </a:ln>
          <a:effectLst/>
        </p:spPr>
        <p:txBody>
          <a:bodyPr rtlCol="0" anchor="t"/>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defTabSz="685800">
              <a:spcBef>
                <a:spcPts val="600"/>
              </a:spcBef>
            </a:pPr>
            <a:r>
              <a:rPr lang="en-US" sz="1050" dirty="0">
                <a:solidFill>
                  <a:srgbClr val="FFFFFF"/>
                </a:solidFill>
                <a:latin typeface="Calibri" panose="020F0502020204030204" pitchFamily="34" charset="0"/>
                <a:cs typeface="Calibri" panose="020F0502020204030204" pitchFamily="34" charset="0"/>
              </a:rPr>
              <a:t>Surgery or RT</a:t>
            </a:r>
          </a:p>
          <a:p>
            <a:pPr marL="115888" indent="-114300" defTabSz="685800">
              <a:spcBef>
                <a:spcPts val="600"/>
              </a:spcBef>
              <a:buFont typeface="Wingdings" panose="05000000000000000000" pitchFamily="2" charset="2"/>
              <a:buChar char="§"/>
            </a:pPr>
            <a:r>
              <a:rPr lang="en-US" sz="1050" b="0" dirty="0">
                <a:solidFill>
                  <a:srgbClr val="FFFFFF"/>
                </a:solidFill>
                <a:latin typeface="Calibri" panose="020F0502020204030204" pitchFamily="34" charset="0"/>
                <a:cs typeface="Calibri" panose="020F0502020204030204" pitchFamily="34" charset="0"/>
              </a:rPr>
              <a:t>Surgical removal of isolated or locoregional recurrence</a:t>
            </a:r>
          </a:p>
          <a:p>
            <a:pPr marL="115888" indent="-114300" defTabSz="685800">
              <a:spcBef>
                <a:spcPts val="600"/>
              </a:spcBef>
              <a:buFont typeface="Wingdings" panose="05000000000000000000" pitchFamily="2" charset="2"/>
              <a:buChar char="§"/>
            </a:pPr>
            <a:r>
              <a:rPr lang="en-US" sz="1050" b="0" dirty="0">
                <a:solidFill>
                  <a:srgbClr val="FFFFFF"/>
                </a:solidFill>
                <a:latin typeface="Calibri" panose="020F0502020204030204" pitchFamily="34" charset="0"/>
                <a:cs typeface="Calibri" panose="020F0502020204030204" pitchFamily="34" charset="0"/>
              </a:rPr>
              <a:t>Surgery only if macroscopic disease removal can be achieved</a:t>
            </a:r>
          </a:p>
        </p:txBody>
      </p:sp>
      <p:sp>
        <p:nvSpPr>
          <p:cNvPr id="50" name="Rectangle: Rounded Corners 49">
            <a:extLst>
              <a:ext uri="{FF2B5EF4-FFF2-40B4-BE49-F238E27FC236}">
                <a16:creationId xmlns:a16="http://schemas.microsoft.com/office/drawing/2014/main" id="{B014CA25-4227-D7C4-A256-765D14B9B525}"/>
              </a:ext>
            </a:extLst>
          </p:cNvPr>
          <p:cNvSpPr/>
          <p:nvPr/>
        </p:nvSpPr>
        <p:spPr>
          <a:xfrm>
            <a:off x="7285122" y="5089271"/>
            <a:ext cx="2532360" cy="837083"/>
          </a:xfrm>
          <a:prstGeom prst="roundRect">
            <a:avLst>
              <a:gd name="adj" fmla="val 0"/>
            </a:avLst>
          </a:prstGeom>
          <a:solidFill>
            <a:srgbClr val="4DA1BB">
              <a:lumMod val="75000"/>
            </a:srgbClr>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115888" lvl="1" indent="-114300" defTabSz="685800">
              <a:spcBef>
                <a:spcPts val="5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EBRT ± chemotherapy + brachytherapy </a:t>
            </a:r>
          </a:p>
          <a:p>
            <a:pPr marL="115888" lvl="1" indent="-114300" defTabSz="685800">
              <a:spcBef>
                <a:spcPts val="5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Systemic tx can be considered before/after RT</a:t>
            </a:r>
          </a:p>
          <a:p>
            <a:pPr marL="115888" lvl="1" indent="-114300" defTabSz="685800">
              <a:spcBef>
                <a:spcPts val="5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Oligometastatic: radical local tx</a:t>
            </a:r>
          </a:p>
        </p:txBody>
      </p:sp>
      <p:sp>
        <p:nvSpPr>
          <p:cNvPr id="3" name="TextBox 2">
            <a:extLst>
              <a:ext uri="{FF2B5EF4-FFF2-40B4-BE49-F238E27FC236}">
                <a16:creationId xmlns:a16="http://schemas.microsoft.com/office/drawing/2014/main" id="{B7F93246-A6FA-237E-8E88-286EB95D9911}"/>
              </a:ext>
            </a:extLst>
          </p:cNvPr>
          <p:cNvSpPr txBox="1"/>
          <p:nvPr/>
        </p:nvSpPr>
        <p:spPr bwMode="auto">
          <a:xfrm>
            <a:off x="5099031" y="5925367"/>
            <a:ext cx="59854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pPr>
            <a:r>
              <a:rPr lang="en-US" sz="900" b="0" baseline="30000" dirty="0">
                <a:solidFill>
                  <a:srgbClr val="000000"/>
                </a:solidFill>
                <a:latin typeface="Calibri" panose="020F0502020204030204" pitchFamily="34" charset="0"/>
                <a:cs typeface="Calibri" panose="020F0502020204030204" pitchFamily="34" charset="0"/>
              </a:rPr>
              <a:t>†</a:t>
            </a:r>
            <a:r>
              <a:rPr lang="en-US" sz="900" b="0" dirty="0">
                <a:solidFill>
                  <a:srgbClr val="000000"/>
                </a:solidFill>
                <a:latin typeface="Calibri" panose="020F0502020204030204" pitchFamily="34" charset="0"/>
                <a:cs typeface="Calibri" panose="020F0502020204030204" pitchFamily="34" charset="0"/>
              </a:rPr>
              <a:t>NCCN category 1 (excluding carcinosarcoma): for stage III or IVA with measurable disease or stage IVB with or without measurable disease. </a:t>
            </a:r>
            <a:r>
              <a:rPr lang="en-US" sz="900" b="0" baseline="30000" dirty="0">
                <a:solidFill>
                  <a:srgbClr val="000000"/>
                </a:solidFill>
                <a:latin typeface="Calibri" panose="020F0502020204030204" pitchFamily="34" charset="0"/>
                <a:cs typeface="Calibri" panose="020F0502020204030204" pitchFamily="34" charset="0"/>
              </a:rPr>
              <a:t>‡</a:t>
            </a:r>
            <a:r>
              <a:rPr lang="en-US" sz="900" b="0" dirty="0">
                <a:solidFill>
                  <a:srgbClr val="000000"/>
                </a:solidFill>
                <a:latin typeface="Calibri" panose="020F0502020204030204" pitchFamily="34" charset="0"/>
                <a:cs typeface="Calibri" panose="020F0502020204030204" pitchFamily="34" charset="0"/>
              </a:rPr>
              <a:t>NCCN category 1: for stage IIIA, IIIB, or IIIC1 with measurable disease; stage IIIC1 with carcinosarcoma, clear-cell, serous, or mixed histology, regardless of the presence of measurable disease; and stage IIIC2 or stage IV, regardless of presence of measurable disease.</a:t>
            </a:r>
          </a:p>
        </p:txBody>
      </p:sp>
    </p:spTree>
    <p:extLst>
      <p:ext uri="{BB962C8B-B14F-4D97-AF65-F5344CB8AC3E}">
        <p14:creationId xmlns:p14="http://schemas.microsoft.com/office/powerpoint/2010/main" val="35009692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5A9AC60-D449-4A72-99C3-ACF0C436ED1E}"/>
              </a:ext>
            </a:extLst>
          </p:cNvPr>
          <p:cNvSpPr>
            <a:spLocks noGrp="1"/>
          </p:cNvSpPr>
          <p:nvPr>
            <p:ph type="title"/>
          </p:nvPr>
        </p:nvSpPr>
        <p:spPr/>
        <p:txBody>
          <a:bodyPr/>
          <a:lstStyle/>
          <a:p>
            <a:r>
              <a:rPr lang="en-US" dirty="0"/>
              <a:t>Suboptimal Receipt of Guideline-Based Treatment in Black Patients Compared With White Patients</a:t>
            </a:r>
          </a:p>
        </p:txBody>
      </p:sp>
      <p:sp>
        <p:nvSpPr>
          <p:cNvPr id="4" name="Content Placeholder 3">
            <a:extLst>
              <a:ext uri="{FF2B5EF4-FFF2-40B4-BE49-F238E27FC236}">
                <a16:creationId xmlns:a16="http://schemas.microsoft.com/office/drawing/2014/main" id="{820CC913-B93F-4E9D-A581-ABDBDF3B36DF}"/>
              </a:ext>
            </a:extLst>
          </p:cNvPr>
          <p:cNvSpPr>
            <a:spLocks noGrp="1"/>
          </p:cNvSpPr>
          <p:nvPr>
            <p:ph idx="1"/>
          </p:nvPr>
        </p:nvSpPr>
        <p:spPr>
          <a:xfrm>
            <a:off x="604675" y="1836821"/>
            <a:ext cx="10877529" cy="4326912"/>
          </a:xfrm>
        </p:spPr>
        <p:txBody>
          <a:bodyPr/>
          <a:lstStyle/>
          <a:p>
            <a:endParaRPr lang="en-US" sz="1800" dirty="0"/>
          </a:p>
          <a:p>
            <a:endParaRPr lang="en-US" sz="1800" dirty="0"/>
          </a:p>
          <a:p>
            <a:endParaRPr lang="en-US" sz="1800" dirty="0"/>
          </a:p>
          <a:p>
            <a:pPr marL="0" indent="0">
              <a:buNone/>
            </a:pPr>
            <a:endParaRPr lang="en-US" sz="1800" dirty="0"/>
          </a:p>
          <a:p>
            <a:endParaRPr lang="en-US" sz="1800" dirty="0"/>
          </a:p>
          <a:p>
            <a:endParaRPr lang="en-US" sz="1800" dirty="0"/>
          </a:p>
          <a:p>
            <a:endParaRPr lang="en-US" sz="1800" dirty="0"/>
          </a:p>
          <a:p>
            <a:endParaRPr lang="en-US" sz="500" dirty="0"/>
          </a:p>
          <a:p>
            <a:r>
              <a:rPr lang="en-US" sz="2200" dirty="0"/>
              <a:t>Analyses suggest optimal adherence to guideline-based care may improve outcomes for both Black and White patients, but does not eliminate racial disparities in EC outcomes</a:t>
            </a:r>
            <a:endParaRPr lang="en-US" sz="2200" dirty="0">
              <a:highlight>
                <a:srgbClr val="FFFF00"/>
              </a:highlight>
            </a:endParaRPr>
          </a:p>
        </p:txBody>
      </p:sp>
      <p:graphicFrame>
        <p:nvGraphicFramePr>
          <p:cNvPr id="5" name="Content Placeholder 5">
            <a:extLst>
              <a:ext uri="{FF2B5EF4-FFF2-40B4-BE49-F238E27FC236}">
                <a16:creationId xmlns:a16="http://schemas.microsoft.com/office/drawing/2014/main" id="{3B25F4FD-6D48-564D-8D6A-631F8B1538D9}"/>
              </a:ext>
            </a:extLst>
          </p:cNvPr>
          <p:cNvGraphicFramePr>
            <a:graphicFrameLocks/>
          </p:cNvGraphicFramePr>
          <p:nvPr>
            <p:extLst>
              <p:ext uri="{D42A27DB-BD31-4B8C-83A1-F6EECF244321}">
                <p14:modId xmlns:p14="http://schemas.microsoft.com/office/powerpoint/2010/main" val="2071781692"/>
              </p:ext>
            </p:extLst>
          </p:nvPr>
        </p:nvGraphicFramePr>
        <p:xfrm>
          <a:off x="719137" y="1604156"/>
          <a:ext cx="10763252" cy="3688110"/>
        </p:xfrm>
        <a:graphic>
          <a:graphicData uri="http://schemas.openxmlformats.org/drawingml/2006/table">
            <a:tbl>
              <a:tblPr firstRow="1" bandRow="1">
                <a:effectLst/>
                <a:tableStyleId>{5940675A-B579-460E-94D1-54222C63F5DA}</a:tableStyleId>
              </a:tblPr>
              <a:tblGrid>
                <a:gridCol w="4458919">
                  <a:extLst>
                    <a:ext uri="{9D8B030D-6E8A-4147-A177-3AD203B41FA5}">
                      <a16:colId xmlns:a16="http://schemas.microsoft.com/office/drawing/2014/main" val="20000"/>
                    </a:ext>
                  </a:extLst>
                </a:gridCol>
                <a:gridCol w="1818168">
                  <a:extLst>
                    <a:ext uri="{9D8B030D-6E8A-4147-A177-3AD203B41FA5}">
                      <a16:colId xmlns:a16="http://schemas.microsoft.com/office/drawing/2014/main" val="20001"/>
                    </a:ext>
                  </a:extLst>
                </a:gridCol>
                <a:gridCol w="1818168">
                  <a:extLst>
                    <a:ext uri="{9D8B030D-6E8A-4147-A177-3AD203B41FA5}">
                      <a16:colId xmlns:a16="http://schemas.microsoft.com/office/drawing/2014/main" val="2130287644"/>
                    </a:ext>
                  </a:extLst>
                </a:gridCol>
                <a:gridCol w="2667997">
                  <a:extLst>
                    <a:ext uri="{9D8B030D-6E8A-4147-A177-3AD203B41FA5}">
                      <a16:colId xmlns:a16="http://schemas.microsoft.com/office/drawing/2014/main" val="3163761977"/>
                    </a:ext>
                  </a:extLst>
                </a:gridCol>
              </a:tblGrid>
              <a:tr h="175354">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Adherence to Quality Metrics and </a:t>
                      </a:r>
                      <a:b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br>
                      <a: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Short- and Long-term Outcomes, %</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White Women</a:t>
                      </a:r>
                      <a:b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br>
                      <a: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(N = 275,173)</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Black Women</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(N = 35,035)</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Adjusted RR (95% CI)</a:t>
                      </a:r>
                    </a:p>
                  </a:txBody>
                  <a:tcPr marL="125542" marR="125542" marT="45725" marB="45725" anchor="ctr"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17535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Adherence to quality metrics</a:t>
                      </a:r>
                      <a:endParaRPr kumimoji="0" lang="en-US" altLang="en-US" sz="1600" b="1" i="0" u="none" strike="noStrike" cap="none" normalizeH="0" baseline="3000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Time to surgery &lt;6 wk of diagnosis</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Minimally invasive surgery</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Pelvic lymphadenectomy</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Adjuvant radiotherapy</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Chemotherapy for stage III/IV disease</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Perfect adherence to all 5 metrics</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75.6</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72.9</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74.2</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52.3</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73.2</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50.0</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65.8</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58.5</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71.3</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48.1</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72.7</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38.3</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0.89 (0.87-0.90)</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0.87 (0.84-0.90)</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0.98 (0.96-0.99)</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1.02 (0.98-1.06)</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0.97 (0.95-0.99)</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0.84 (0.82-0.86)</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11"/>
                  </a:ext>
                </a:extLst>
              </a:tr>
              <a:tr h="77522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Short- and long-term outcomes</a:t>
                      </a:r>
                      <a:endParaRPr kumimoji="0" lang="en-US" altLang="en-US" sz="1600" b="1" i="0" u="none" strike="noStrike" cap="none" normalizeH="0" baseline="3000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30-day readmission (after surgery stage I)</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30-day mortality (stage I-III)</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90-day mortality (stage I-III)</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5-yr mortality</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3.5</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0.4</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0.9</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16.2</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5.2</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0.8</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1.9</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31.0</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1.24 (1.10-1.39)</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1.56 (1.30-1.88)</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1.29 (1.13-1.46)</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1.27 (1.23-1.31)</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6" name="TextBox 5">
            <a:extLst>
              <a:ext uri="{FF2B5EF4-FFF2-40B4-BE49-F238E27FC236}">
                <a16:creationId xmlns:a16="http://schemas.microsoft.com/office/drawing/2014/main" id="{6AA44228-1EA6-7541-8E21-792D78CFF881}"/>
              </a:ext>
            </a:extLst>
          </p:cNvPr>
          <p:cNvSpPr txBox="1"/>
          <p:nvPr/>
        </p:nvSpPr>
        <p:spPr bwMode="auto">
          <a:xfrm>
            <a:off x="430287" y="6375649"/>
            <a:ext cx="950509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rgbClr val="455560"/>
                </a:solidFill>
                <a:latin typeface="Calibri" panose="020F0502020204030204" pitchFamily="34" charset="0"/>
                <a:cs typeface="Calibri" panose="020F0502020204030204" pitchFamily="34" charset="0"/>
              </a:rPr>
              <a:t>Huang. Am J Obstet Gynecol. 2020;223:396.e1.</a:t>
            </a:r>
            <a:endParaRPr lang="en-US" sz="1200" b="0" kern="1200" dirty="0">
              <a:solidFill>
                <a:srgbClr val="455560"/>
              </a:solidFill>
              <a:latin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DDBC43D1-7A0F-4870-8C71-48C5B82D1139}"/>
              </a:ext>
            </a:extLst>
          </p:cNvPr>
          <p:cNvSpPr/>
          <p:nvPr/>
        </p:nvSpPr>
        <p:spPr bwMode="auto">
          <a:xfrm>
            <a:off x="709612" y="3198281"/>
            <a:ext cx="10772776" cy="25103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 name="Rectangle 6">
            <a:extLst>
              <a:ext uri="{FF2B5EF4-FFF2-40B4-BE49-F238E27FC236}">
                <a16:creationId xmlns:a16="http://schemas.microsoft.com/office/drawing/2014/main" id="{3398B6D6-0745-466C-B5FA-F079032E4916}"/>
              </a:ext>
            </a:extLst>
          </p:cNvPr>
          <p:cNvSpPr/>
          <p:nvPr/>
        </p:nvSpPr>
        <p:spPr bwMode="auto">
          <a:xfrm>
            <a:off x="719138" y="4273213"/>
            <a:ext cx="10763250" cy="1019053"/>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3198507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8AF8F35-C73D-492B-AB2F-200956464686}"/>
              </a:ext>
            </a:extLst>
          </p:cNvPr>
          <p:cNvSpPr>
            <a:spLocks noGrp="1"/>
          </p:cNvSpPr>
          <p:nvPr>
            <p:ph type="title"/>
          </p:nvPr>
        </p:nvSpPr>
        <p:spPr/>
        <p:txBody>
          <a:bodyPr/>
          <a:lstStyle/>
          <a:p>
            <a:r>
              <a:rPr lang="en-US" dirty="0"/>
              <a:t>Recent Data for Approved Single-Agent Immunotherapies in Recurrent Endometrial Cancer</a:t>
            </a:r>
          </a:p>
        </p:txBody>
      </p:sp>
      <p:graphicFrame>
        <p:nvGraphicFramePr>
          <p:cNvPr id="7" name="Table 6">
            <a:extLst>
              <a:ext uri="{FF2B5EF4-FFF2-40B4-BE49-F238E27FC236}">
                <a16:creationId xmlns:a16="http://schemas.microsoft.com/office/drawing/2014/main" id="{4B6EFBD8-CC02-D2D1-0D9C-44EE8503EC53}"/>
              </a:ext>
            </a:extLst>
          </p:cNvPr>
          <p:cNvGraphicFramePr>
            <a:graphicFrameLocks noGrp="1"/>
          </p:cNvGraphicFramePr>
          <p:nvPr>
            <p:extLst>
              <p:ext uri="{D42A27DB-BD31-4B8C-83A1-F6EECF244321}">
                <p14:modId xmlns:p14="http://schemas.microsoft.com/office/powerpoint/2010/main" val="1632790225"/>
              </p:ext>
            </p:extLst>
          </p:nvPr>
        </p:nvGraphicFramePr>
        <p:xfrm>
          <a:off x="522288" y="1600200"/>
          <a:ext cx="10959916" cy="3829812"/>
        </p:xfrm>
        <a:graphic>
          <a:graphicData uri="http://schemas.openxmlformats.org/drawingml/2006/table">
            <a:tbl>
              <a:tblPr firstRow="1"/>
              <a:tblGrid>
                <a:gridCol w="4003158">
                  <a:extLst>
                    <a:ext uri="{9D8B030D-6E8A-4147-A177-3AD203B41FA5}">
                      <a16:colId xmlns:a16="http://schemas.microsoft.com/office/drawing/2014/main" val="2900061001"/>
                    </a:ext>
                  </a:extLst>
                </a:gridCol>
                <a:gridCol w="2927570">
                  <a:extLst>
                    <a:ext uri="{9D8B030D-6E8A-4147-A177-3AD203B41FA5}">
                      <a16:colId xmlns:a16="http://schemas.microsoft.com/office/drawing/2014/main" val="1183103750"/>
                    </a:ext>
                  </a:extLst>
                </a:gridCol>
                <a:gridCol w="2014594">
                  <a:extLst>
                    <a:ext uri="{9D8B030D-6E8A-4147-A177-3AD203B41FA5}">
                      <a16:colId xmlns:a16="http://schemas.microsoft.com/office/drawing/2014/main" val="1445954675"/>
                    </a:ext>
                  </a:extLst>
                </a:gridCol>
                <a:gridCol w="2014594">
                  <a:extLst>
                    <a:ext uri="{9D8B030D-6E8A-4147-A177-3AD203B41FA5}">
                      <a16:colId xmlns:a16="http://schemas.microsoft.com/office/drawing/2014/main" val="3321016771"/>
                    </a:ext>
                  </a:extLst>
                </a:gridCol>
              </a:tblGrid>
              <a:tr h="0">
                <a:tc row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Parameter</a:t>
                      </a:r>
                    </a:p>
                  </a:txBody>
                  <a:tcPr anchor="ct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row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800" dirty="0">
                          <a:latin typeface="Calibri" panose="020F0502020204030204" pitchFamily="34" charset="0"/>
                          <a:cs typeface="Calibri" panose="020F0502020204030204" pitchFamily="34" charset="0"/>
                        </a:rPr>
                        <a:t>KEYNOTE-158</a:t>
                      </a:r>
                      <a:r>
                        <a:rPr lang="en-US" sz="1800" baseline="30000" dirty="0">
                          <a:latin typeface="Calibri" panose="020F0502020204030204" pitchFamily="34" charset="0"/>
                          <a:cs typeface="Calibri" panose="020F0502020204030204" pitchFamily="34" charset="0"/>
                        </a:rPr>
                        <a:t>1</a:t>
                      </a:r>
                      <a:r>
                        <a:rPr lang="en-US" sz="1800" baseline="0" dirty="0">
                          <a:latin typeface="Calibri" panose="020F0502020204030204" pitchFamily="34" charset="0"/>
                          <a:cs typeface="Calibri" panose="020F0502020204030204" pitchFamily="34" charset="0"/>
                        </a:rPr>
                        <a:t>:</a:t>
                      </a:r>
                      <a:r>
                        <a:rPr lang="en-US" sz="1800" dirty="0">
                          <a:latin typeface="Calibri" panose="020F0502020204030204" pitchFamily="34" charset="0"/>
                          <a:cs typeface="Calibri" panose="020F050202020403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Pembrolizumab in MSI-H EC </a:t>
                      </a:r>
                      <a:r>
                        <a:rPr lang="en-US" sz="1800" b="1" dirty="0">
                          <a:latin typeface="Calibri" panose="020F0502020204030204" pitchFamily="34" charset="0"/>
                          <a:cs typeface="Calibri" panose="020F0502020204030204" pitchFamily="34" charset="0"/>
                        </a:rPr>
                        <a:t>Cohorts D + K</a:t>
                      </a:r>
                      <a:endParaRPr lang="en-US" sz="1800" dirty="0">
                        <a:latin typeface="Calibri" panose="020F0502020204030204" pitchFamily="34" charset="0"/>
                        <a:cs typeface="Calibri" panose="020F0502020204030204" pitchFamily="34" charset="0"/>
                      </a:endParaRPr>
                    </a:p>
                    <a:p>
                      <a:pPr algn="ctr"/>
                      <a:r>
                        <a:rPr lang="en-US" sz="1800" dirty="0">
                          <a:latin typeface="Calibri" panose="020F0502020204030204" pitchFamily="34" charset="0"/>
                          <a:cs typeface="Calibri" panose="020F0502020204030204" pitchFamily="34" charset="0"/>
                        </a:rPr>
                        <a:t> (n = 99)</a:t>
                      </a:r>
                      <a:endParaRPr lang="en-US" sz="1800" b="1"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800" dirty="0">
                          <a:latin typeface="Calibri" panose="020F0502020204030204" pitchFamily="34" charset="0"/>
                          <a:cs typeface="Calibri" panose="020F0502020204030204" pitchFamily="34" charset="0"/>
                        </a:rPr>
                        <a:t>GARNET</a:t>
                      </a:r>
                      <a:r>
                        <a:rPr lang="en-US" sz="1800" baseline="30000" dirty="0">
                          <a:latin typeface="Calibri" panose="020F0502020204030204" pitchFamily="34" charset="0"/>
                          <a:cs typeface="Calibri" panose="020F0502020204030204" pitchFamily="34" charset="0"/>
                        </a:rPr>
                        <a:t>2</a:t>
                      </a:r>
                      <a:r>
                        <a:rPr lang="en-US" sz="1800" baseline="0" dirty="0">
                          <a:latin typeface="Calibri" panose="020F0502020204030204" pitchFamily="34" charset="0"/>
                          <a:cs typeface="Calibri" panose="020F0502020204030204" pitchFamily="34" charset="0"/>
                        </a:rPr>
                        <a:t>: Dostarlimab</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lnSpc>
                          <a:spcPct val="95000"/>
                        </a:lnSpc>
                      </a:pPr>
                      <a:endParaRPr lang="en-US" sz="16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1C2E57"/>
                    </a:solidFill>
                  </a:tcPr>
                </a:tc>
                <a:extLst>
                  <a:ext uri="{0D108BD9-81ED-4DB2-BD59-A6C34878D82A}">
                    <a16:rowId xmlns:a16="http://schemas.microsoft.com/office/drawing/2014/main" val="120294399"/>
                  </a:ext>
                </a:extLst>
              </a:tr>
              <a:tr h="0">
                <a:tc vMerge="1">
                  <a:txBody>
                    <a:bodyPr/>
                    <a:lstStyle/>
                    <a:p>
                      <a:endParaRPr lang="en-US"/>
                    </a:p>
                  </a:txBody>
                  <a:tcPr/>
                </a:tc>
                <a:tc vMerge="1">
                  <a:txBody>
                    <a:bodyPr/>
                    <a:lstStyle/>
                    <a:p>
                      <a:endParaRPr lang="en-US"/>
                    </a:p>
                  </a:txBody>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5000"/>
                        </a:lnSpc>
                      </a:pPr>
                      <a:r>
                        <a:rPr lang="en-US" sz="1800" b="1" dirty="0">
                          <a:solidFill>
                            <a:schemeClr val="tx1"/>
                          </a:solidFill>
                          <a:latin typeface="Calibri" panose="020F0502020204030204" pitchFamily="34" charset="0"/>
                          <a:cs typeface="Calibri" panose="020F0502020204030204" pitchFamily="34" charset="0"/>
                        </a:rPr>
                        <a:t>Cohort A1</a:t>
                      </a:r>
                      <a:r>
                        <a:rPr lang="en-US" sz="1800" b="1" baseline="30000" dirty="0">
                          <a:solidFill>
                            <a:schemeClr val="tx1"/>
                          </a:solidFill>
                          <a:latin typeface="Calibri" panose="020F0502020204030204" pitchFamily="34" charset="0"/>
                          <a:cs typeface="Calibri" panose="020F0502020204030204" pitchFamily="34" charset="0"/>
                        </a:rPr>
                        <a:t>†</a:t>
                      </a:r>
                    </a:p>
                    <a:p>
                      <a:pPr algn="ctr">
                        <a:lnSpc>
                          <a:spcPct val="95000"/>
                        </a:lnSpc>
                      </a:pPr>
                      <a:r>
                        <a:rPr lang="en-US" sz="1800" b="1" dirty="0">
                          <a:solidFill>
                            <a:schemeClr val="tx1"/>
                          </a:solidFill>
                          <a:latin typeface="Calibri" panose="020F0502020204030204" pitchFamily="34" charset="0"/>
                          <a:cs typeface="Calibri" panose="020F0502020204030204" pitchFamily="34" charset="0"/>
                        </a:rPr>
                        <a:t>MMRd EC</a:t>
                      </a:r>
                    </a:p>
                    <a:p>
                      <a:pPr algn="ctr">
                        <a:lnSpc>
                          <a:spcPct val="95000"/>
                        </a:lnSpc>
                      </a:pPr>
                      <a:r>
                        <a:rPr lang="en-US" sz="1800" b="1" dirty="0">
                          <a:solidFill>
                            <a:schemeClr val="tx1"/>
                          </a:solidFill>
                          <a:latin typeface="Calibri" panose="020F0502020204030204" pitchFamily="34" charset="0"/>
                          <a:cs typeface="Calibri" panose="020F0502020204030204" pitchFamily="34" charset="0"/>
                        </a:rPr>
                        <a:t>(n = 106*)</a:t>
                      </a:r>
                    </a:p>
                  </a:txBody>
                  <a:tcPr>
                    <a:lnL w="12700" cmpd="sng">
                      <a:noFill/>
                    </a:lnL>
                    <a:lnR w="12700" cmpd="sng">
                      <a:noFill/>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5000"/>
                        </a:lnSpc>
                      </a:pPr>
                      <a:r>
                        <a:rPr lang="en-US" sz="1800" b="1" dirty="0">
                          <a:solidFill>
                            <a:schemeClr val="tx1"/>
                          </a:solidFill>
                          <a:latin typeface="Calibri" panose="020F0502020204030204" pitchFamily="34" charset="0"/>
                          <a:cs typeface="Calibri" panose="020F0502020204030204" pitchFamily="34" charset="0"/>
                        </a:rPr>
                        <a:t>Cohort A2</a:t>
                      </a:r>
                      <a:r>
                        <a:rPr lang="en-US" sz="1800" b="1" baseline="30000" dirty="0">
                          <a:solidFill>
                            <a:schemeClr val="tx1"/>
                          </a:solidFill>
                          <a:latin typeface="Calibri" panose="020F0502020204030204" pitchFamily="34" charset="0"/>
                          <a:cs typeface="Calibri" panose="020F0502020204030204" pitchFamily="34" charset="0"/>
                        </a:rPr>
                        <a:t>†</a:t>
                      </a:r>
                      <a:endParaRPr lang="en-US" sz="1800" b="1" dirty="0">
                        <a:solidFill>
                          <a:schemeClr val="tx1"/>
                        </a:solidFill>
                        <a:latin typeface="Calibri" panose="020F0502020204030204" pitchFamily="34" charset="0"/>
                        <a:cs typeface="Calibri" panose="020F0502020204030204" pitchFamily="34" charset="0"/>
                      </a:endParaRPr>
                    </a:p>
                    <a:p>
                      <a:pPr algn="ctr">
                        <a:lnSpc>
                          <a:spcPct val="95000"/>
                        </a:lnSpc>
                      </a:pPr>
                      <a:r>
                        <a:rPr lang="en-US" sz="1800" b="1" dirty="0">
                          <a:solidFill>
                            <a:schemeClr val="tx1"/>
                          </a:solidFill>
                          <a:latin typeface="Calibri" panose="020F0502020204030204" pitchFamily="34" charset="0"/>
                          <a:cs typeface="Calibri" panose="020F0502020204030204" pitchFamily="34" charset="0"/>
                        </a:rPr>
                        <a:t>pMMR EC</a:t>
                      </a:r>
                    </a:p>
                    <a:p>
                      <a:pPr algn="ctr">
                        <a:lnSpc>
                          <a:spcPct val="95000"/>
                        </a:lnSpc>
                      </a:pPr>
                      <a:r>
                        <a:rPr lang="en-US" sz="1800" b="1" dirty="0">
                          <a:solidFill>
                            <a:schemeClr val="tx1"/>
                          </a:solidFill>
                          <a:latin typeface="Calibri" panose="020F0502020204030204" pitchFamily="34" charset="0"/>
                          <a:cs typeface="Calibri" panose="020F0502020204030204" pitchFamily="34" charset="0"/>
                        </a:rPr>
                        <a:t>(n = 142)</a:t>
                      </a:r>
                      <a:r>
                        <a:rPr lang="en-US" sz="1800" b="1" baseline="30000" dirty="0">
                          <a:solidFill>
                            <a:schemeClr val="tx1"/>
                          </a:solidFill>
                          <a:latin typeface="Calibri" panose="020F0502020204030204" pitchFamily="34" charset="0"/>
                          <a:cs typeface="Calibri" panose="020F0502020204030204" pitchFamily="34" charset="0"/>
                        </a:rPr>
                        <a:t>2</a:t>
                      </a:r>
                    </a:p>
                  </a:txBody>
                  <a:tcPr>
                    <a:lnL w="12700" cmpd="sng">
                      <a:noFill/>
                    </a:lnL>
                    <a:lnR w="12700" cmpd="sng">
                      <a:noFill/>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632487975"/>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95250" marR="0">
                        <a:spcBef>
                          <a:spcPts val="0"/>
                        </a:spcBef>
                        <a:spcAft>
                          <a:spcPts val="0"/>
                        </a:spcAft>
                      </a:pPr>
                      <a:r>
                        <a:rPr lang="en-US" sz="1800" b="1" dirty="0">
                          <a:solidFill>
                            <a:schemeClr val="bg1"/>
                          </a:solidFill>
                          <a:effectLst/>
                          <a:latin typeface="Calibri" panose="020F0502020204030204" pitchFamily="34" charset="0"/>
                          <a:cs typeface="Calibri" panose="020F0502020204030204" pitchFamily="34" charset="0"/>
                        </a:rPr>
                        <a:t>ORR, % (95% CI)</a:t>
                      </a:r>
                    </a:p>
                  </a:txBody>
                  <a:tcPr anchor="ctr">
                    <a:lnL w="38100" cap="flat" cmpd="sng" algn="ctr">
                      <a:noFill/>
                      <a:prstDash val="solid"/>
                      <a:round/>
                      <a:headEnd type="none" w="med" len="med"/>
                      <a:tailEnd type="none" w="med" len="med"/>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95250" marR="0" algn="ctr">
                        <a:spcBef>
                          <a:spcPts val="0"/>
                        </a:spcBef>
                        <a:spcAft>
                          <a:spcPts val="0"/>
                        </a:spcAft>
                      </a:pPr>
                      <a:r>
                        <a:rPr lang="en-US" sz="1800" b="1" baseline="0" dirty="0">
                          <a:solidFill>
                            <a:schemeClr val="bg1"/>
                          </a:solidFill>
                          <a:effectLst/>
                          <a:latin typeface="Calibri" panose="020F0502020204030204" pitchFamily="34" charset="0"/>
                          <a:cs typeface="Calibri" panose="020F0502020204030204" pitchFamily="34" charset="0"/>
                        </a:rPr>
                        <a:t>48 (37-60)</a:t>
                      </a:r>
                    </a:p>
                  </a:txBody>
                  <a:tcPr anchor="ctr">
                    <a:lnL w="12700" cmpd="sng">
                      <a:noFill/>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95250" marR="0" algn="ctr">
                        <a:spcBef>
                          <a:spcPts val="0"/>
                        </a:spcBef>
                        <a:spcAft>
                          <a:spcPts val="0"/>
                        </a:spcAft>
                      </a:pPr>
                      <a:r>
                        <a:rPr kumimoji="0" lang="en-US" sz="16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43.4 (33.8-53.4)</a:t>
                      </a:r>
                      <a:endParaRPr lang="en-US" sz="1800" b="1" baseline="0" dirty="0">
                        <a:solidFill>
                          <a:schemeClr val="bg1"/>
                        </a:solidFill>
                        <a:effectLst/>
                        <a:latin typeface="Calibri" panose="020F0502020204030204" pitchFamily="34" charset="0"/>
                        <a:cs typeface="Calibri" panose="020F0502020204030204" pitchFamily="34" charset="0"/>
                      </a:endParaRPr>
                    </a:p>
                  </a:txBody>
                  <a:tcPr anchor="ctr">
                    <a:lnL w="12700" cmpd="sng">
                      <a:noFill/>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95250" marR="0" algn="ctr">
                        <a:spcBef>
                          <a:spcPts val="0"/>
                        </a:spcBef>
                        <a:spcAft>
                          <a:spcPts val="0"/>
                        </a:spcAft>
                      </a:pPr>
                      <a:r>
                        <a:rPr lang="en-US" sz="1800" b="1" dirty="0">
                          <a:solidFill>
                            <a:schemeClr val="bg1"/>
                          </a:solidFill>
                          <a:latin typeface="Calibri" panose="020F0502020204030204" pitchFamily="34" charset="0"/>
                          <a:cs typeface="Calibri" panose="020F0502020204030204" pitchFamily="34" charset="0"/>
                        </a:rPr>
                        <a:t>13.4 (8.3-20.1)</a:t>
                      </a:r>
                      <a:endParaRPr lang="en-US" sz="1800" b="1" baseline="0" dirty="0">
                        <a:solidFill>
                          <a:schemeClr val="bg1"/>
                        </a:solidFill>
                        <a:effectLst/>
                        <a:latin typeface="Calibri" panose="020F0502020204030204" pitchFamily="34" charset="0"/>
                        <a:cs typeface="Calibri" panose="020F0502020204030204" pitchFamily="34" charset="0"/>
                      </a:endParaRPr>
                    </a:p>
                  </a:txBody>
                  <a:tcPr anchor="ctr">
                    <a:lnL w="12700" cmpd="sng">
                      <a:noFill/>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780868509"/>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95250" marR="0">
                        <a:spcBef>
                          <a:spcPts val="0"/>
                        </a:spcBef>
                        <a:spcAft>
                          <a:spcPts val="0"/>
                        </a:spcAft>
                      </a:pPr>
                      <a:r>
                        <a:rPr lang="en-US" sz="1800" b="1" dirty="0">
                          <a:solidFill>
                            <a:schemeClr val="bg1"/>
                          </a:solidFill>
                          <a:effectLst/>
                          <a:latin typeface="Calibri" panose="020F0502020204030204" pitchFamily="34" charset="0"/>
                          <a:cs typeface="Calibri" panose="020F0502020204030204" pitchFamily="34" charset="0"/>
                        </a:rPr>
                        <a:t>Best overall response n (%)</a:t>
                      </a:r>
                    </a:p>
                  </a:txBody>
                  <a:tcPr anchor="ctr">
                    <a:lnL w="12700" cmpd="sng">
                      <a:noFill/>
                    </a:lnL>
                    <a:lnR w="12700" cmpd="sng">
                      <a:noFill/>
                    </a:lnR>
                    <a:lnT w="381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95250" marR="0" algn="ctr">
                        <a:spcBef>
                          <a:spcPts val="0"/>
                        </a:spcBef>
                        <a:spcAft>
                          <a:spcPts val="0"/>
                        </a:spcAft>
                      </a:pPr>
                      <a:endParaRPr lang="en-US" sz="1800" dirty="0">
                        <a:solidFill>
                          <a:schemeClr val="bg1"/>
                        </a:solidFill>
                        <a:effectLst/>
                        <a:latin typeface="Calibri" panose="020F0502020204030204" pitchFamily="34" charset="0"/>
                        <a:cs typeface="Calibri" panose="020F0502020204030204" pitchFamily="34" charset="0"/>
                      </a:endParaRPr>
                    </a:p>
                  </a:txBody>
                  <a:tcPr anchor="ctr">
                    <a:lnL w="12700" cmpd="sng">
                      <a:noFill/>
                    </a:lnL>
                    <a:lnR w="12700" cmpd="sng">
                      <a:noFill/>
                    </a:lnR>
                    <a:lnT w="381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95250" marR="0" algn="ctr">
                        <a:spcBef>
                          <a:spcPts val="0"/>
                        </a:spcBef>
                        <a:spcAft>
                          <a:spcPts val="0"/>
                        </a:spcAft>
                      </a:pPr>
                      <a:endParaRPr lang="en-US" sz="1800" dirty="0">
                        <a:solidFill>
                          <a:schemeClr val="bg1"/>
                        </a:solidFill>
                        <a:effectLst/>
                        <a:latin typeface="Calibri" panose="020F0502020204030204" pitchFamily="34" charset="0"/>
                        <a:cs typeface="Calibri" panose="020F0502020204030204" pitchFamily="34" charset="0"/>
                      </a:endParaRPr>
                    </a:p>
                  </a:txBody>
                  <a:tcPr anchor="ctr">
                    <a:lnL w="12700" cmpd="sng">
                      <a:noFill/>
                    </a:lnL>
                    <a:lnR w="12700" cmpd="sng">
                      <a:noFill/>
                    </a:lnR>
                    <a:lnT w="381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95250" marR="0" algn="ctr">
                        <a:spcBef>
                          <a:spcPts val="0"/>
                        </a:spcBef>
                        <a:spcAft>
                          <a:spcPts val="0"/>
                        </a:spcAft>
                      </a:pPr>
                      <a:endParaRPr lang="en-US" sz="1800" dirty="0">
                        <a:solidFill>
                          <a:schemeClr val="bg1"/>
                        </a:solidFill>
                        <a:effectLst/>
                        <a:latin typeface="Calibri" panose="020F0502020204030204" pitchFamily="34" charset="0"/>
                        <a:cs typeface="Calibri" panose="020F0502020204030204" pitchFamily="34" charset="0"/>
                      </a:endParaRPr>
                    </a:p>
                  </a:txBody>
                  <a:tcPr anchor="ctr">
                    <a:lnL w="12700" cmpd="sng">
                      <a:noFill/>
                    </a:lnL>
                    <a:lnR w="12700" cmpd="sng">
                      <a:noFill/>
                    </a:lnR>
                    <a:lnT w="381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2272359684"/>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522288" marR="0" indent="-285750">
                        <a:spcBef>
                          <a:spcPts val="0"/>
                        </a:spcBef>
                        <a:spcAft>
                          <a:spcPts val="0"/>
                        </a:spcAft>
                        <a:buFont typeface="Wingdings" panose="05000000000000000000" pitchFamily="2" charset="2"/>
                        <a:buChar char="§"/>
                        <a:tabLst/>
                      </a:pPr>
                      <a:r>
                        <a:rPr lang="en-US" sz="1800" dirty="0">
                          <a:solidFill>
                            <a:schemeClr val="bg1"/>
                          </a:solidFill>
                          <a:effectLst/>
                          <a:latin typeface="Calibri" panose="020F0502020204030204" pitchFamily="34" charset="0"/>
                          <a:cs typeface="Calibri" panose="020F0502020204030204" pitchFamily="34" charset="0"/>
                        </a:rPr>
                        <a:t>CR</a:t>
                      </a:r>
                      <a:endParaRPr lang="en-US" sz="1800" b="1" dirty="0">
                        <a:solidFill>
                          <a:schemeClr val="bg1"/>
                        </a:solidFill>
                        <a:effectLst/>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95250" marR="0" algn="ctr">
                        <a:spcBef>
                          <a:spcPts val="0"/>
                        </a:spcBef>
                        <a:spcAft>
                          <a:spcPts val="0"/>
                        </a:spcAft>
                      </a:pPr>
                      <a:r>
                        <a:rPr lang="en-US" sz="1800" dirty="0">
                          <a:solidFill>
                            <a:schemeClr val="bg1"/>
                          </a:solidFill>
                          <a:effectLst/>
                          <a:latin typeface="Calibri" panose="020F0502020204030204" pitchFamily="34" charset="0"/>
                          <a:cs typeface="Calibri" panose="020F0502020204030204" pitchFamily="34" charset="0"/>
                        </a:rPr>
                        <a:t>11 (14)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9525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11 (10.4)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9525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3 (2.1)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3410471726"/>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522288" marR="0" indent="-285750" algn="l" defTabSz="914400" rtl="0" eaLnBrk="1" latinLnBrk="0" hangingPunct="1">
                        <a:spcBef>
                          <a:spcPts val="0"/>
                        </a:spcBef>
                        <a:spcAft>
                          <a:spcPts val="0"/>
                        </a:spcAft>
                        <a:buFont typeface="Wingdings" panose="05000000000000000000" pitchFamily="2" charset="2"/>
                        <a:buChar char="§"/>
                        <a:tabLst/>
                      </a:pPr>
                      <a:r>
                        <a:rPr lang="en-US" sz="1800" kern="1200" dirty="0">
                          <a:solidFill>
                            <a:schemeClr val="bg1"/>
                          </a:solidFill>
                          <a:effectLst/>
                          <a:latin typeface="Calibri" panose="020F0502020204030204" pitchFamily="34" charset="0"/>
                          <a:ea typeface="+mn-ea"/>
                          <a:cs typeface="Calibri" panose="020F0502020204030204" pitchFamily="34" charset="0"/>
                        </a:rPr>
                        <a:t>PR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95250" marR="0" algn="ctr">
                        <a:spcBef>
                          <a:spcPts val="0"/>
                        </a:spcBef>
                        <a:spcAft>
                          <a:spcPts val="0"/>
                        </a:spcAft>
                      </a:pPr>
                      <a:r>
                        <a:rPr lang="en-US" sz="1800" dirty="0">
                          <a:solidFill>
                            <a:schemeClr val="bg1"/>
                          </a:solidFill>
                          <a:effectLst/>
                          <a:latin typeface="Calibri" panose="020F0502020204030204" pitchFamily="34" charset="0"/>
                          <a:cs typeface="Calibri" panose="020F0502020204030204" pitchFamily="34" charset="0"/>
                        </a:rPr>
                        <a:t>27 (34)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9525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35 (33.0)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9525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16 (11.3)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385648630"/>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522288" marR="0" indent="-285750" algn="l" defTabSz="914400" rtl="0" eaLnBrk="1" latinLnBrk="0" hangingPunct="1">
                        <a:spcBef>
                          <a:spcPts val="0"/>
                        </a:spcBef>
                        <a:spcAft>
                          <a:spcPts val="0"/>
                        </a:spcAft>
                        <a:buFont typeface="Wingdings" panose="05000000000000000000" pitchFamily="2" charset="2"/>
                        <a:buChar char="§"/>
                        <a:tabLst/>
                      </a:pPr>
                      <a:r>
                        <a:rPr lang="en-US" sz="1800" kern="1200" dirty="0">
                          <a:solidFill>
                            <a:schemeClr val="bg1"/>
                          </a:solidFill>
                          <a:effectLst/>
                          <a:latin typeface="Calibri" panose="020F0502020204030204" pitchFamily="34" charset="0"/>
                          <a:ea typeface="+mn-ea"/>
                          <a:cs typeface="Calibri" panose="020F0502020204030204" pitchFamily="34" charset="0"/>
                        </a:rPr>
                        <a:t>SD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95250" marR="0" algn="ctr">
                        <a:spcBef>
                          <a:spcPts val="0"/>
                        </a:spcBef>
                        <a:spcAft>
                          <a:spcPts val="0"/>
                        </a:spcAft>
                      </a:pPr>
                      <a:r>
                        <a:rPr lang="en-US" sz="1800" dirty="0">
                          <a:solidFill>
                            <a:schemeClr val="bg1"/>
                          </a:solidFill>
                          <a:effectLst/>
                          <a:latin typeface="Calibri" panose="020F0502020204030204" pitchFamily="34" charset="0"/>
                          <a:cs typeface="Calibri" panose="020F0502020204030204" pitchFamily="34" charset="0"/>
                        </a:rPr>
                        <a:t>14 (18)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9525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13 (12.3)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9525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31 (21.8)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67032707"/>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522288" marR="0" indent="-285750" algn="l" defTabSz="914400" rtl="0" eaLnBrk="1" latinLnBrk="0" hangingPunct="1">
                        <a:spcBef>
                          <a:spcPts val="0"/>
                        </a:spcBef>
                        <a:spcAft>
                          <a:spcPts val="0"/>
                        </a:spcAft>
                        <a:buFont typeface="Wingdings" panose="05000000000000000000" pitchFamily="2" charset="2"/>
                        <a:buChar char="§"/>
                        <a:tabLst/>
                      </a:pPr>
                      <a:r>
                        <a:rPr lang="en-US" sz="1800" kern="1200" dirty="0">
                          <a:solidFill>
                            <a:schemeClr val="bg1"/>
                          </a:solidFill>
                          <a:effectLst/>
                          <a:latin typeface="Calibri" panose="020F0502020204030204" pitchFamily="34" charset="0"/>
                          <a:ea typeface="+mn-ea"/>
                          <a:cs typeface="Calibri" panose="020F0502020204030204" pitchFamily="34" charset="0"/>
                        </a:rPr>
                        <a:t>PD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95250" marR="0" algn="ctr">
                        <a:spcBef>
                          <a:spcPts val="0"/>
                        </a:spcBef>
                        <a:spcAft>
                          <a:spcPts val="0"/>
                        </a:spcAft>
                      </a:pPr>
                      <a:r>
                        <a:rPr lang="en-US" sz="1800" dirty="0">
                          <a:solidFill>
                            <a:schemeClr val="bg1"/>
                          </a:solidFill>
                          <a:effectLst/>
                          <a:latin typeface="Calibri" panose="020F0502020204030204" pitchFamily="34" charset="0"/>
                          <a:cs typeface="Calibri" panose="020F0502020204030204" pitchFamily="34" charset="0"/>
                        </a:rPr>
                        <a:t>23 (29)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9525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39 (36.8)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9525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77 (54.2)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3491111052"/>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Median DoR, mo (range)</a:t>
                      </a:r>
                    </a:p>
                  </a:txBody>
                  <a:tcPr marL="121920" marR="121920" marT="60960" marB="60960" anchor="ctr">
                    <a:lnL w="38100" cap="flat" cmpd="sng" algn="ctr">
                      <a:noFill/>
                      <a:prstDash val="solid"/>
                      <a:round/>
                      <a:headEnd type="none" w="med" len="med"/>
                      <a:tailEnd type="none" w="med" len="med"/>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NR (2.9-49.7+)</a:t>
                      </a:r>
                    </a:p>
                  </a:txBody>
                  <a:tcPr marL="121920" marR="121920" marT="60960" marB="60960" anchor="ctr">
                    <a:lnL w="12700" cmpd="sng">
                      <a:noFill/>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NR</a:t>
                      </a:r>
                    </a:p>
                  </a:txBody>
                  <a:tcPr marL="121920" marR="121920" marT="60960" marB="60960" anchor="ctr">
                    <a:lnL w="12700" cmpd="sng">
                      <a:noFill/>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NR</a:t>
                      </a:r>
                    </a:p>
                  </a:txBody>
                  <a:tcPr marL="121920" marR="121920" marT="60960" marB="60960" anchor="ctr">
                    <a:lnL w="12700" cmpd="sng">
                      <a:noFill/>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368402865"/>
                  </a:ext>
                </a:extLst>
              </a:tr>
            </a:tbl>
          </a:graphicData>
        </a:graphic>
      </p:graphicFrame>
      <p:sp>
        <p:nvSpPr>
          <p:cNvPr id="8" name="Text Box 11">
            <a:extLst>
              <a:ext uri="{FF2B5EF4-FFF2-40B4-BE49-F238E27FC236}">
                <a16:creationId xmlns:a16="http://schemas.microsoft.com/office/drawing/2014/main" id="{68CAEC61-8813-9F1E-0577-2C08696AAAF7}"/>
              </a:ext>
            </a:extLst>
          </p:cNvPr>
          <p:cNvSpPr txBox="1">
            <a:spLocks noChangeArrowheads="1"/>
          </p:cNvSpPr>
          <p:nvPr/>
        </p:nvSpPr>
        <p:spPr bwMode="auto">
          <a:xfrm>
            <a:off x="350032" y="6515452"/>
            <a:ext cx="9608007" cy="269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15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 </a:t>
            </a:r>
            <a:r>
              <a:rPr kumimoji="0" lang="en-US" altLang="en-US" sz="115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rPr>
              <a:t>O’Malley. JCO. 2022;40:752. </a:t>
            </a:r>
            <a:r>
              <a:rPr kumimoji="0" lang="en-GB" sz="11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rPr>
              <a:t>Oaknin. J Immunother Cancer. 2022;10:e003777.</a:t>
            </a:r>
            <a:r>
              <a:rPr kumimoji="0" lang="en-US" altLang="en-US" sz="115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rPr>
              <a:t> </a:t>
            </a:r>
          </a:p>
        </p:txBody>
      </p:sp>
      <p:sp>
        <p:nvSpPr>
          <p:cNvPr id="10" name="Text Box 11">
            <a:extLst>
              <a:ext uri="{FF2B5EF4-FFF2-40B4-BE49-F238E27FC236}">
                <a16:creationId xmlns:a16="http://schemas.microsoft.com/office/drawing/2014/main" id="{EC3BC665-A616-9421-6114-A0F7776A0714}"/>
              </a:ext>
            </a:extLst>
          </p:cNvPr>
          <p:cNvSpPr txBox="1">
            <a:spLocks noChangeArrowheads="1"/>
          </p:cNvSpPr>
          <p:nvPr/>
        </p:nvSpPr>
        <p:spPr bwMode="auto">
          <a:xfrm>
            <a:off x="365530" y="6188232"/>
            <a:ext cx="102798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5000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*3 patients were not evaluable for a response. †Median follow-up time for Cohort A1 was 13.8 mo (9.5-22.1) and Cohort A2 was 11.5 mo(11.0-25.1).</a:t>
            </a:r>
          </a:p>
        </p:txBody>
      </p:sp>
    </p:spTree>
    <p:extLst>
      <p:ext uri="{BB962C8B-B14F-4D97-AF65-F5344CB8AC3E}">
        <p14:creationId xmlns:p14="http://schemas.microsoft.com/office/powerpoint/2010/main" val="504744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Study 309/KEYNOTE-775: Lenvatinib + Pembrolizumab After Platinum in Advanced EC</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p:txBody>
          <a:bodyPr/>
          <a:lstStyle/>
          <a:p>
            <a:r>
              <a:rPr lang="en-US" sz="2200" dirty="0"/>
              <a:t>Confirmatory, randomized, open-label phase III study</a:t>
            </a:r>
          </a:p>
        </p:txBody>
      </p:sp>
      <p:sp>
        <p:nvSpPr>
          <p:cNvPr id="17" name="Text Box 15">
            <a:extLst>
              <a:ext uri="{FF2B5EF4-FFF2-40B4-BE49-F238E27FC236}">
                <a16:creationId xmlns:a16="http://schemas.microsoft.com/office/drawing/2014/main" id="{ABE7250B-8202-2841-80F3-BEA37B3D4C62}"/>
              </a:ext>
            </a:extLst>
          </p:cNvPr>
          <p:cNvSpPr txBox="1">
            <a:spLocks noChangeArrowheads="1"/>
          </p:cNvSpPr>
          <p:nvPr/>
        </p:nvSpPr>
        <p:spPr bwMode="auto">
          <a:xfrm>
            <a:off x="422912" y="6368603"/>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Makker. NEJM. 2022;386:437. Makker. JCO. 2023</a:t>
            </a:r>
            <a:r>
              <a:rPr lang="en-US" altLang="en-US" sz="1200" b="0" spc="-10" dirty="0">
                <a:solidFill>
                  <a:schemeClr val="bg2"/>
                </a:solidFill>
                <a:latin typeface="Calibri" panose="020F0502020204030204" pitchFamily="34" charset="0"/>
                <a:cs typeface="+mn-cs"/>
              </a:rPr>
              <a:t>;41:2904.</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7" name="Content Placeholder 2">
            <a:extLst>
              <a:ext uri="{FF2B5EF4-FFF2-40B4-BE49-F238E27FC236}">
                <a16:creationId xmlns:a16="http://schemas.microsoft.com/office/drawing/2014/main" id="{1E8F8DFB-FD56-194E-903B-9E1700D96D57}"/>
              </a:ext>
            </a:extLst>
          </p:cNvPr>
          <p:cNvSpPr txBox="1">
            <a:spLocks/>
          </p:cNvSpPr>
          <p:nvPr/>
        </p:nvSpPr>
        <p:spPr bwMode="auto">
          <a:xfrm>
            <a:off x="604681" y="5015348"/>
            <a:ext cx="5309231" cy="5718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kern="0" dirty="0"/>
              <a:t>Primary endpoints: </a:t>
            </a:r>
            <a:r>
              <a:rPr lang="en-US" sz="2200" b="0" kern="0" dirty="0"/>
              <a:t>PFS by BICR, OS</a:t>
            </a:r>
          </a:p>
        </p:txBody>
      </p:sp>
      <p:grpSp>
        <p:nvGrpSpPr>
          <p:cNvPr id="8" name="Group 7">
            <a:extLst>
              <a:ext uri="{FF2B5EF4-FFF2-40B4-BE49-F238E27FC236}">
                <a16:creationId xmlns:a16="http://schemas.microsoft.com/office/drawing/2014/main" id="{53463584-DD22-4F39-B62E-EE14E8032214}"/>
              </a:ext>
            </a:extLst>
          </p:cNvPr>
          <p:cNvGrpSpPr/>
          <p:nvPr/>
        </p:nvGrpSpPr>
        <p:grpSpPr>
          <a:xfrm>
            <a:off x="839861" y="2043612"/>
            <a:ext cx="10521186" cy="2666243"/>
            <a:chOff x="728102" y="1993212"/>
            <a:chExt cx="10521186" cy="2666243"/>
          </a:xfrm>
        </p:grpSpPr>
        <p:sp>
          <p:nvSpPr>
            <p:cNvPr id="11" name="Rectangle 49">
              <a:extLst>
                <a:ext uri="{FF2B5EF4-FFF2-40B4-BE49-F238E27FC236}">
                  <a16:creationId xmlns:a16="http://schemas.microsoft.com/office/drawing/2014/main" id="{50647660-E1C3-0243-AC47-370587C82323}"/>
                </a:ext>
              </a:extLst>
            </p:cNvPr>
            <p:cNvSpPr>
              <a:spLocks noChangeArrowheads="1"/>
            </p:cNvSpPr>
            <p:nvPr/>
          </p:nvSpPr>
          <p:spPr bwMode="auto">
            <a:xfrm>
              <a:off x="5372759" y="2711635"/>
              <a:ext cx="3799833" cy="89168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Lenvatinib </a:t>
              </a:r>
              <a:r>
                <a:rPr lang="en-US" altLang="en-US" sz="1600" b="0" dirty="0">
                  <a:solidFill>
                    <a:schemeClr val="tx1"/>
                  </a:solidFill>
                  <a:latin typeface="Calibri" panose="020F0502020204030204" pitchFamily="34" charset="0"/>
                </a:rPr>
                <a:t>20 mg PO QD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Pembrolizumab</a:t>
              </a:r>
              <a:r>
                <a:rPr lang="en-US" altLang="en-US" sz="1600" b="0" dirty="0">
                  <a:solidFill>
                    <a:schemeClr val="tx1"/>
                  </a:solidFill>
                  <a:latin typeface="Calibri" panose="020F0502020204030204" pitchFamily="34" charset="0"/>
                </a:rPr>
                <a:t> 200 mg IV Q3W</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411)</a:t>
              </a:r>
            </a:p>
          </p:txBody>
        </p:sp>
        <p:sp>
          <p:nvSpPr>
            <p:cNvPr id="12" name="Rectangle 50">
              <a:extLst>
                <a:ext uri="{FF2B5EF4-FFF2-40B4-BE49-F238E27FC236}">
                  <a16:creationId xmlns:a16="http://schemas.microsoft.com/office/drawing/2014/main" id="{B9C2D476-F627-1D4D-BC52-EEEFC9D3E56A}"/>
                </a:ext>
              </a:extLst>
            </p:cNvPr>
            <p:cNvSpPr>
              <a:spLocks noChangeArrowheads="1"/>
            </p:cNvSpPr>
            <p:nvPr/>
          </p:nvSpPr>
          <p:spPr bwMode="auto">
            <a:xfrm>
              <a:off x="5370306" y="3777888"/>
              <a:ext cx="3799833" cy="83792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Doxorubicin </a:t>
              </a:r>
              <a:r>
                <a:rPr lang="en-US" altLang="en-US" sz="1600" b="0" dirty="0">
                  <a:solidFill>
                    <a:schemeClr val="tx1"/>
                  </a:solidFill>
                  <a:latin typeface="Calibri" panose="020F0502020204030204" pitchFamily="34" charset="0"/>
                </a:rPr>
                <a:t>60 mg/m</a:t>
              </a:r>
              <a:r>
                <a:rPr lang="en-US" altLang="en-US" sz="1600" b="0" baseline="30000" dirty="0">
                  <a:solidFill>
                    <a:schemeClr val="tx1"/>
                  </a:solidFill>
                  <a:latin typeface="Calibri" panose="020F0502020204030204" pitchFamily="34" charset="0"/>
                </a:rPr>
                <a:t>2</a:t>
              </a:r>
              <a:r>
                <a:rPr lang="en-US" altLang="en-US" sz="1600" b="0" dirty="0">
                  <a:solidFill>
                    <a:schemeClr val="tx1"/>
                  </a:solidFill>
                  <a:latin typeface="Calibri" panose="020F0502020204030204" pitchFamily="34" charset="0"/>
                </a:rPr>
                <a:t> IV Q3W or</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Paclitaxel</a:t>
              </a:r>
              <a:r>
                <a:rPr lang="en-US" altLang="en-US" sz="1600" b="0" dirty="0">
                  <a:solidFill>
                    <a:schemeClr val="tx1"/>
                  </a:solidFill>
                  <a:latin typeface="Calibri" panose="020F0502020204030204" pitchFamily="34" charset="0"/>
                </a:rPr>
                <a:t> 80 mg/m</a:t>
              </a:r>
              <a:r>
                <a:rPr lang="en-US" altLang="en-US" sz="1600" b="0" baseline="30000" dirty="0">
                  <a:solidFill>
                    <a:schemeClr val="tx1"/>
                  </a:solidFill>
                  <a:latin typeface="Calibri" panose="020F0502020204030204" pitchFamily="34" charset="0"/>
                </a:rPr>
                <a:t>2</a:t>
              </a:r>
              <a:r>
                <a:rPr lang="en-US" altLang="en-US" sz="1600" b="0" dirty="0">
                  <a:solidFill>
                    <a:schemeClr val="tx1"/>
                  </a:solidFill>
                  <a:latin typeface="Calibri" panose="020F0502020204030204" pitchFamily="34" charset="0"/>
                </a:rPr>
                <a:t> IV QW 3 wk on/1 wk off</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416)</a:t>
              </a:r>
            </a:p>
          </p:txBody>
        </p:sp>
        <p:sp>
          <p:nvSpPr>
            <p:cNvPr id="15" name="Line 53">
              <a:extLst>
                <a:ext uri="{FF2B5EF4-FFF2-40B4-BE49-F238E27FC236}">
                  <a16:creationId xmlns:a16="http://schemas.microsoft.com/office/drawing/2014/main" id="{9FAA287E-A35E-A34E-ADFB-A5DA31C157B4}"/>
                </a:ext>
              </a:extLst>
            </p:cNvPr>
            <p:cNvSpPr>
              <a:spLocks noChangeShapeType="1"/>
            </p:cNvSpPr>
            <p:nvPr/>
          </p:nvSpPr>
          <p:spPr bwMode="auto">
            <a:xfrm>
              <a:off x="4201469" y="3953938"/>
              <a:ext cx="1041179" cy="183029"/>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16" name="Line 54">
              <a:extLst>
                <a:ext uri="{FF2B5EF4-FFF2-40B4-BE49-F238E27FC236}">
                  <a16:creationId xmlns:a16="http://schemas.microsoft.com/office/drawing/2014/main" id="{53512544-20EA-3A49-AA69-90667D5E0FA2}"/>
                </a:ext>
              </a:extLst>
            </p:cNvPr>
            <p:cNvSpPr>
              <a:spLocks noChangeShapeType="1"/>
            </p:cNvSpPr>
            <p:nvPr/>
          </p:nvSpPr>
          <p:spPr bwMode="auto">
            <a:xfrm flipV="1">
              <a:off x="4181240" y="3272412"/>
              <a:ext cx="1041179" cy="209542"/>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27" name="Text Box 45">
              <a:extLst>
                <a:ext uri="{FF2B5EF4-FFF2-40B4-BE49-F238E27FC236}">
                  <a16:creationId xmlns:a16="http://schemas.microsoft.com/office/drawing/2014/main" id="{B5B30D23-1C94-954F-A31F-D8D28A13E0A2}"/>
                </a:ext>
              </a:extLst>
            </p:cNvPr>
            <p:cNvSpPr txBox="1">
              <a:spLocks noChangeArrowheads="1"/>
            </p:cNvSpPr>
            <p:nvPr/>
          </p:nvSpPr>
          <p:spPr bwMode="auto">
            <a:xfrm>
              <a:off x="728102" y="2905129"/>
              <a:ext cx="3503852" cy="1754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advanced, metastatic, or recurrent EC with measurable disease after 1 previous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platinum-based CT*; ECOG PS 0/1; tissue available for MMR testing</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827)</a:t>
              </a:r>
              <a:endParaRPr lang="en-US" altLang="en-US" sz="1800" b="0" dirty="0">
                <a:solidFill>
                  <a:schemeClr val="bg1"/>
                </a:solidFill>
                <a:latin typeface="Calibri" panose="020F0502020204030204" pitchFamily="34" charset="0"/>
              </a:endParaRPr>
            </a:p>
          </p:txBody>
        </p:sp>
        <p:sp>
          <p:nvSpPr>
            <p:cNvPr id="29" name="Text Box 45">
              <a:extLst>
                <a:ext uri="{FF2B5EF4-FFF2-40B4-BE49-F238E27FC236}">
                  <a16:creationId xmlns:a16="http://schemas.microsoft.com/office/drawing/2014/main" id="{5F43EAF4-E516-C84E-8FA9-C5704B802E8F}"/>
                </a:ext>
              </a:extLst>
            </p:cNvPr>
            <p:cNvSpPr txBox="1">
              <a:spLocks noChangeArrowheads="1"/>
            </p:cNvSpPr>
            <p:nvPr/>
          </p:nvSpPr>
          <p:spPr bwMode="auto">
            <a:xfrm>
              <a:off x="9785983" y="3255435"/>
              <a:ext cx="146330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i="1" dirty="0">
                  <a:solidFill>
                    <a:schemeClr val="bg1"/>
                  </a:solidFill>
                  <a:latin typeface="Calibri" panose="020F0502020204030204" pitchFamily="34" charset="0"/>
                </a:rPr>
                <a:t>Until PD or unacceptable toxicity</a:t>
              </a:r>
              <a:endParaRPr lang="en-US" altLang="en-US" sz="1600" b="0" i="1" dirty="0">
                <a:solidFill>
                  <a:schemeClr val="bg1"/>
                </a:solidFill>
                <a:latin typeface="Calibri" panose="020F0502020204030204" pitchFamily="34" charset="0"/>
              </a:endParaRPr>
            </a:p>
          </p:txBody>
        </p:sp>
        <p:cxnSp>
          <p:nvCxnSpPr>
            <p:cNvPr id="9" name="Straight Arrow Connector 8">
              <a:extLst>
                <a:ext uri="{FF2B5EF4-FFF2-40B4-BE49-F238E27FC236}">
                  <a16:creationId xmlns:a16="http://schemas.microsoft.com/office/drawing/2014/main" id="{8B4D1745-B3FD-A740-9359-2D5BE385DD35}"/>
                </a:ext>
              </a:extLst>
            </p:cNvPr>
            <p:cNvCxnSpPr/>
            <p:nvPr/>
          </p:nvCxnSpPr>
          <p:spPr bwMode="auto">
            <a:xfrm>
              <a:off x="9254926" y="3670933"/>
              <a:ext cx="506642" cy="0"/>
            </a:xfrm>
            <a:prstGeom prst="straightConnector1">
              <a:avLst/>
            </a:prstGeom>
            <a:noFill/>
            <a:ln w="28575" cap="flat" cmpd="sng" algn="ctr">
              <a:solidFill>
                <a:schemeClr val="bg1"/>
              </a:solidFill>
              <a:prstDash val="solid"/>
              <a:round/>
              <a:headEnd type="none" w="med" len="med"/>
              <a:tailEnd type="triangle"/>
            </a:ln>
            <a:effectLst/>
          </p:spPr>
        </p:cxnSp>
        <p:sp>
          <p:nvSpPr>
            <p:cNvPr id="4" name="TextBox 3">
              <a:extLst>
                <a:ext uri="{FF2B5EF4-FFF2-40B4-BE49-F238E27FC236}">
                  <a16:creationId xmlns:a16="http://schemas.microsoft.com/office/drawing/2014/main" id="{B77523CB-C338-8F47-9608-9BF2B2674BA2}"/>
                </a:ext>
              </a:extLst>
            </p:cNvPr>
            <p:cNvSpPr txBox="1"/>
            <p:nvPr/>
          </p:nvSpPr>
          <p:spPr bwMode="auto">
            <a:xfrm>
              <a:off x="2203451" y="1993212"/>
              <a:ext cx="487062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MMR status (pMMR vs dMMR), within pMMR by region, ECOG PS 0 vs 1, prior history of pelvic radiation</a:t>
              </a:r>
            </a:p>
          </p:txBody>
        </p:sp>
        <p:cxnSp>
          <p:nvCxnSpPr>
            <p:cNvPr id="10" name="Straight Arrow Connector 9">
              <a:extLst>
                <a:ext uri="{FF2B5EF4-FFF2-40B4-BE49-F238E27FC236}">
                  <a16:creationId xmlns:a16="http://schemas.microsoft.com/office/drawing/2014/main" id="{212E7230-EB3B-4B4B-A497-78E6B85C431E}"/>
                </a:ext>
              </a:extLst>
            </p:cNvPr>
            <p:cNvCxnSpPr/>
            <p:nvPr/>
          </p:nvCxnSpPr>
          <p:spPr bwMode="auto">
            <a:xfrm>
              <a:off x="4639309" y="2630936"/>
              <a:ext cx="0" cy="641476"/>
            </a:xfrm>
            <a:prstGeom prst="straightConnector1">
              <a:avLst/>
            </a:prstGeom>
            <a:noFill/>
            <a:ln w="28575" cap="flat" cmpd="sng" algn="ctr">
              <a:solidFill>
                <a:schemeClr val="bg1"/>
              </a:solidFill>
              <a:prstDash val="solid"/>
              <a:round/>
              <a:headEnd type="none" w="med" len="med"/>
              <a:tailEnd type="triangle"/>
            </a:ln>
            <a:effectLst/>
          </p:spPr>
        </p:cxnSp>
      </p:grpSp>
      <p:sp>
        <p:nvSpPr>
          <p:cNvPr id="21" name="Content Placeholder 2">
            <a:extLst>
              <a:ext uri="{FF2B5EF4-FFF2-40B4-BE49-F238E27FC236}">
                <a16:creationId xmlns:a16="http://schemas.microsoft.com/office/drawing/2014/main" id="{41535FE2-C1C1-4659-A373-CC98FF7AB2EC}"/>
              </a:ext>
            </a:extLst>
          </p:cNvPr>
          <p:cNvSpPr txBox="1">
            <a:spLocks/>
          </p:cNvSpPr>
          <p:nvPr/>
        </p:nvSpPr>
        <p:spPr bwMode="auto">
          <a:xfrm>
            <a:off x="5985163" y="5015348"/>
            <a:ext cx="5773449" cy="13978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kern="0" dirty="0"/>
              <a:t>Secondary endpoints: </a:t>
            </a:r>
            <a:r>
              <a:rPr lang="en-US" sz="2200" b="0" kern="0" dirty="0"/>
              <a:t>ORR, health-related quality of life, pharmacokinetics, safety</a:t>
            </a:r>
          </a:p>
          <a:p>
            <a:r>
              <a:rPr lang="en-US" sz="2200" kern="0" dirty="0"/>
              <a:t>Key exploratory endpoint: </a:t>
            </a:r>
            <a:r>
              <a:rPr lang="en-US" sz="2200" b="0" kern="0" dirty="0"/>
              <a:t>DoR</a:t>
            </a:r>
          </a:p>
        </p:txBody>
      </p:sp>
      <p:sp>
        <p:nvSpPr>
          <p:cNvPr id="13" name="TextBox 12">
            <a:extLst>
              <a:ext uri="{FF2B5EF4-FFF2-40B4-BE49-F238E27FC236}">
                <a16:creationId xmlns:a16="http://schemas.microsoft.com/office/drawing/2014/main" id="{BAA01D0A-166D-4D43-B523-28B99231F002}"/>
              </a:ext>
            </a:extLst>
          </p:cNvPr>
          <p:cNvSpPr txBox="1"/>
          <p:nvPr/>
        </p:nvSpPr>
        <p:spPr bwMode="auto">
          <a:xfrm>
            <a:off x="623964" y="6011536"/>
            <a:ext cx="513010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 prior regimens allowed if 1 was in neoadjuvant/adjuvant setting.</a:t>
            </a:r>
          </a:p>
        </p:txBody>
      </p:sp>
      <p:sp>
        <p:nvSpPr>
          <p:cNvPr id="22" name="TextBox 21">
            <a:extLst>
              <a:ext uri="{FF2B5EF4-FFF2-40B4-BE49-F238E27FC236}">
                <a16:creationId xmlns:a16="http://schemas.microsoft.com/office/drawing/2014/main" id="{6A042A82-72BE-4090-90A6-09172DAC54C3}"/>
              </a:ext>
            </a:extLst>
          </p:cNvPr>
          <p:cNvSpPr txBox="1"/>
          <p:nvPr/>
        </p:nvSpPr>
        <p:spPr>
          <a:xfrm>
            <a:off x="7288595" y="1274562"/>
            <a:ext cx="4470018" cy="1328023"/>
          </a:xfrm>
          <a:prstGeom prst="roundRect">
            <a:avLst/>
          </a:prstGeom>
          <a:noFill/>
          <a:ln w="38100">
            <a:solidFill>
              <a:schemeClr val="accent3"/>
            </a:solidFill>
          </a:ln>
        </p:spPr>
        <p:txBody>
          <a:bodyPr wrap="square" rtlCol="0">
            <a:spAutoFit/>
          </a:bodyPr>
          <a:lstStyle/>
          <a:p>
            <a:pPr algn="ctr" eaLnBrk="1" fontAlgn="auto" hangingPunct="1">
              <a:spcBef>
                <a:spcPts val="0"/>
              </a:spcBef>
              <a:spcAft>
                <a:spcPts val="0"/>
              </a:spcAft>
            </a:pPr>
            <a:r>
              <a:rPr lang="en-US" dirty="0">
                <a:solidFill>
                  <a:prstClr val="black"/>
                </a:solidFill>
                <a:latin typeface="Calibri"/>
                <a:cs typeface="+mn-cs"/>
              </a:rPr>
              <a:t>FDA Accelerated Approval September 2019 </a:t>
            </a:r>
          </a:p>
          <a:p>
            <a:pPr algn="ctr" eaLnBrk="1" fontAlgn="auto" hangingPunct="1">
              <a:spcBef>
                <a:spcPts val="0"/>
              </a:spcBef>
              <a:spcAft>
                <a:spcPts val="0"/>
              </a:spcAft>
            </a:pPr>
            <a:r>
              <a:rPr lang="en-US" dirty="0">
                <a:solidFill>
                  <a:prstClr val="black"/>
                </a:solidFill>
                <a:latin typeface="Calibri"/>
                <a:cs typeface="+mn-cs"/>
              </a:rPr>
              <a:t>FDA Priority Review May 2021</a:t>
            </a:r>
            <a:br>
              <a:rPr lang="en-US" b="0" dirty="0">
                <a:solidFill>
                  <a:prstClr val="black"/>
                </a:solidFill>
                <a:latin typeface="Calibri"/>
                <a:cs typeface="+mn-cs"/>
              </a:rPr>
            </a:br>
            <a:r>
              <a:rPr lang="en-US" b="0" dirty="0">
                <a:solidFill>
                  <a:prstClr val="black"/>
                </a:solidFill>
                <a:latin typeface="Calibri"/>
                <a:cs typeface="+mn-cs"/>
              </a:rPr>
              <a:t>For patients with endometrial cancer </a:t>
            </a:r>
            <a:br>
              <a:rPr lang="en-US" b="0" dirty="0">
                <a:solidFill>
                  <a:prstClr val="black"/>
                </a:solidFill>
                <a:latin typeface="Calibri"/>
                <a:cs typeface="+mn-cs"/>
              </a:rPr>
            </a:br>
            <a:r>
              <a:rPr lang="en-US" b="0" dirty="0">
                <a:solidFill>
                  <a:prstClr val="black"/>
                </a:solidFill>
                <a:latin typeface="Calibri"/>
                <a:cs typeface="+mn-cs"/>
              </a:rPr>
              <a:t>who are not MSI-H or dMMR</a:t>
            </a:r>
          </a:p>
        </p:txBody>
      </p:sp>
    </p:spTree>
    <p:extLst>
      <p:ext uri="{BB962C8B-B14F-4D97-AF65-F5344CB8AC3E}">
        <p14:creationId xmlns:p14="http://schemas.microsoft.com/office/powerpoint/2010/main" val="19567372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Study 309/KEYNOTE-775: Baseline Characteristics</a:t>
            </a:r>
          </a:p>
        </p:txBody>
      </p:sp>
      <p:sp>
        <p:nvSpPr>
          <p:cNvPr id="12" name="Text Box 15">
            <a:extLst>
              <a:ext uri="{FF2B5EF4-FFF2-40B4-BE49-F238E27FC236}">
                <a16:creationId xmlns:a16="http://schemas.microsoft.com/office/drawing/2014/main" id="{9AA83ECF-5339-6C4D-8905-FF8DA0730096}"/>
              </a:ext>
            </a:extLst>
          </p:cNvPr>
          <p:cNvSpPr txBox="1">
            <a:spLocks noChangeArrowheads="1"/>
          </p:cNvSpPr>
          <p:nvPr/>
        </p:nvSpPr>
        <p:spPr bwMode="auto">
          <a:xfrm>
            <a:off x="422911" y="63990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Makker. NEJM. 2022;386:437. Makker. JCO. 2023</a:t>
            </a:r>
            <a:r>
              <a:rPr lang="en-US" altLang="en-US" sz="1200" b="0" spc="-10" dirty="0">
                <a:solidFill>
                  <a:schemeClr val="bg2"/>
                </a:solidFill>
                <a:latin typeface="Calibri" panose="020F0502020204030204" pitchFamily="34" charset="0"/>
                <a:cs typeface="+mn-cs"/>
              </a:rPr>
              <a:t>;41:2904.</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0" name="Group 155">
            <a:extLst>
              <a:ext uri="{FF2B5EF4-FFF2-40B4-BE49-F238E27FC236}">
                <a16:creationId xmlns:a16="http://schemas.microsoft.com/office/drawing/2014/main" id="{36E9B4BB-2205-4537-8E46-E09541BD59CE}"/>
              </a:ext>
            </a:extLst>
          </p:cNvPr>
          <p:cNvGraphicFramePr>
            <a:graphicFrameLocks/>
          </p:cNvGraphicFramePr>
          <p:nvPr>
            <p:extLst>
              <p:ext uri="{D42A27DB-BD31-4B8C-83A1-F6EECF244321}">
                <p14:modId xmlns:p14="http://schemas.microsoft.com/office/powerpoint/2010/main" val="1235140864"/>
              </p:ext>
            </p:extLst>
          </p:nvPr>
        </p:nvGraphicFramePr>
        <p:xfrm>
          <a:off x="719138" y="1605280"/>
          <a:ext cx="5183822" cy="4206780"/>
        </p:xfrm>
        <a:graphic>
          <a:graphicData uri="http://schemas.openxmlformats.org/drawingml/2006/table">
            <a:tbl>
              <a:tblPr/>
              <a:tblGrid>
                <a:gridCol w="1852252">
                  <a:extLst>
                    <a:ext uri="{9D8B030D-6E8A-4147-A177-3AD203B41FA5}">
                      <a16:colId xmlns:a16="http://schemas.microsoft.com/office/drawing/2014/main" val="20000"/>
                    </a:ext>
                  </a:extLst>
                </a:gridCol>
                <a:gridCol w="1669462">
                  <a:extLst>
                    <a:ext uri="{9D8B030D-6E8A-4147-A177-3AD203B41FA5}">
                      <a16:colId xmlns:a16="http://schemas.microsoft.com/office/drawing/2014/main" val="363386565"/>
                    </a:ext>
                  </a:extLst>
                </a:gridCol>
                <a:gridCol w="1662108">
                  <a:extLst>
                    <a:ext uri="{9D8B030D-6E8A-4147-A177-3AD203B41FA5}">
                      <a16:colId xmlns:a16="http://schemas.microsoft.com/office/drawing/2014/main" val="1238656420"/>
                    </a:ext>
                  </a:extLst>
                </a:gridCol>
              </a:tblGrid>
              <a:tr h="587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r>
                        <a:rPr kumimoji="0" lang="en-US" sz="1600" b="1" i="0" u="none" strike="noStrike" cap="none" normalizeH="0" baseline="30000" dirty="0">
                          <a:ln>
                            <a:noFill/>
                          </a:ln>
                          <a:solidFill>
                            <a:schemeClr val="tx1"/>
                          </a:solidFill>
                          <a:effectLst/>
                          <a:latin typeface="Calibri" panose="020F0502020204030204" pitchFamily="34" charset="0"/>
                        </a:rPr>
                        <a:t>1,2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algn="ctr"/>
                      <a:r>
                        <a:rPr lang="en-US" sz="1600" b="1" dirty="0">
                          <a:latin typeface="Calibri" panose="020F0502020204030204" pitchFamily="34" charset="0"/>
                          <a:cs typeface="Calibri" panose="020F0502020204030204" pitchFamily="34" charset="0"/>
                        </a:rPr>
                        <a:t>Lenvatinib + Pembrolizumab</a:t>
                      </a:r>
                    </a:p>
                    <a:p>
                      <a:pPr algn="ctr"/>
                      <a:r>
                        <a:rPr lang="en-US" sz="1600" b="1" dirty="0">
                          <a:latin typeface="Calibri" panose="020F0502020204030204" pitchFamily="34" charset="0"/>
                          <a:cs typeface="Calibri" panose="020F0502020204030204" pitchFamily="34" charset="0"/>
                        </a:rPr>
                        <a:t>(n = 411)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b="1" dirty="0">
                          <a:latin typeface="Calibri" panose="020F0502020204030204" pitchFamily="34" charset="0"/>
                          <a:cs typeface="Calibri" panose="020F0502020204030204" pitchFamily="34" charset="0"/>
                        </a:rPr>
                        <a:t>Doxorubicin or Paclitaxel</a:t>
                      </a:r>
                    </a:p>
                    <a:p>
                      <a:pPr algn="ctr"/>
                      <a:r>
                        <a:rPr lang="en-US" sz="1600" b="1" dirty="0">
                          <a:latin typeface="Calibri" panose="020F0502020204030204" pitchFamily="34" charset="0"/>
                          <a:cs typeface="Calibri" panose="020F0502020204030204" pitchFamily="34" charset="0"/>
                        </a:rPr>
                        <a:t>(n = 416)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153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(30-82)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(35-86)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10001"/>
                  </a:ext>
                </a:extLst>
              </a:tr>
              <a:tr h="153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MMR status,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pMMR/dMMR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84.2/15.8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84.4/15.6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33419570"/>
                  </a:ext>
                </a:extLst>
              </a:tr>
              <a:tr h="153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history of pelvic radiation,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99895952"/>
                  </a:ext>
                </a:extLst>
              </a:tr>
              <a:tr h="153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59.9/39.9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57.9/42.1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038510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Race,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Asian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81290147"/>
                  </a:ext>
                </a:extLst>
              </a:tr>
            </a:tbl>
          </a:graphicData>
        </a:graphic>
      </p:graphicFrame>
      <p:graphicFrame>
        <p:nvGraphicFramePr>
          <p:cNvPr id="11" name="Group 155">
            <a:extLst>
              <a:ext uri="{FF2B5EF4-FFF2-40B4-BE49-F238E27FC236}">
                <a16:creationId xmlns:a16="http://schemas.microsoft.com/office/drawing/2014/main" id="{58ABBC7E-23C1-4FC9-A95A-D1D4AE19BBE7}"/>
              </a:ext>
            </a:extLst>
          </p:cNvPr>
          <p:cNvGraphicFramePr>
            <a:graphicFrameLocks/>
          </p:cNvGraphicFramePr>
          <p:nvPr>
            <p:extLst>
              <p:ext uri="{D42A27DB-BD31-4B8C-83A1-F6EECF244321}">
                <p14:modId xmlns:p14="http://schemas.microsoft.com/office/powerpoint/2010/main" val="3427781020"/>
              </p:ext>
            </p:extLst>
          </p:nvPr>
        </p:nvGraphicFramePr>
        <p:xfrm>
          <a:off x="6096000" y="1604804"/>
          <a:ext cx="5638800" cy="3688296"/>
        </p:xfrm>
        <a:graphic>
          <a:graphicData uri="http://schemas.openxmlformats.org/drawingml/2006/table">
            <a:tbl>
              <a:tblPr/>
              <a:tblGrid>
                <a:gridCol w="2382489">
                  <a:extLst>
                    <a:ext uri="{9D8B030D-6E8A-4147-A177-3AD203B41FA5}">
                      <a16:colId xmlns:a16="http://schemas.microsoft.com/office/drawing/2014/main" val="20000"/>
                    </a:ext>
                  </a:extLst>
                </a:gridCol>
                <a:gridCol w="1632952">
                  <a:extLst>
                    <a:ext uri="{9D8B030D-6E8A-4147-A177-3AD203B41FA5}">
                      <a16:colId xmlns:a16="http://schemas.microsoft.com/office/drawing/2014/main" val="363386565"/>
                    </a:ext>
                  </a:extLst>
                </a:gridCol>
                <a:gridCol w="1623359">
                  <a:extLst>
                    <a:ext uri="{9D8B030D-6E8A-4147-A177-3AD203B41FA5}">
                      <a16:colId xmlns:a16="http://schemas.microsoft.com/office/drawing/2014/main" val="1238656420"/>
                    </a:ext>
                  </a:extLst>
                </a:gridCol>
              </a:tblGrid>
              <a:tr h="587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 %</a:t>
                      </a:r>
                      <a:r>
                        <a:rPr kumimoji="0" lang="en-US" sz="1600" b="1" i="0" u="none" strike="noStrike" cap="none" normalizeH="0" baseline="30000" dirty="0">
                          <a:ln>
                            <a:noFill/>
                          </a:ln>
                          <a:solidFill>
                            <a:schemeClr val="tx1"/>
                          </a:solidFill>
                          <a:effectLst/>
                          <a:latin typeface="Calibri" panose="020F0502020204030204" pitchFamily="34" charset="0"/>
                        </a:rPr>
                        <a:t>1,2</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algn="ctr"/>
                      <a:r>
                        <a:rPr lang="en-US" sz="1600" b="1" dirty="0">
                          <a:latin typeface="Calibri" panose="020F0502020204030204" pitchFamily="34" charset="0"/>
                          <a:cs typeface="Calibri" panose="020F0502020204030204" pitchFamily="34" charset="0"/>
                        </a:rPr>
                        <a:t>Lenvatinib + Pembrolizumab</a:t>
                      </a:r>
                    </a:p>
                    <a:p>
                      <a:pPr algn="ctr"/>
                      <a:r>
                        <a:rPr lang="en-US" sz="1600" b="1" dirty="0">
                          <a:latin typeface="Calibri" panose="020F0502020204030204" pitchFamily="34" charset="0"/>
                          <a:cs typeface="Calibri" panose="020F0502020204030204" pitchFamily="34" charset="0"/>
                        </a:rPr>
                        <a:t>(n = 411)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b="1" dirty="0">
                          <a:latin typeface="Calibri" panose="020F0502020204030204" pitchFamily="34" charset="0"/>
                          <a:cs typeface="Calibri" panose="020F0502020204030204" pitchFamily="34" charset="0"/>
                        </a:rPr>
                        <a:t>Doxorubicin or Paclitaxel</a:t>
                      </a:r>
                    </a:p>
                    <a:p>
                      <a:pPr algn="ctr"/>
                      <a:r>
                        <a:rPr lang="en-US" sz="1600" b="1" dirty="0">
                          <a:latin typeface="Calibri" panose="020F0502020204030204" pitchFamily="34" charset="0"/>
                          <a:cs typeface="Calibri" panose="020F0502020204030204" pitchFamily="34" charset="0"/>
                        </a:rPr>
                        <a:t>(n = 416)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Histology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Endometrioid: H/L/NS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Serous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Clear cell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Mixed</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22.9/14.4/21.9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21.6/13.0/26.4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59839741"/>
                  </a:ext>
                </a:extLst>
              </a:tr>
              <a:tr h="153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Previous lines of systemic therapy 1/≥2</a:t>
                      </a:r>
                      <a:r>
                        <a:rPr kumimoji="0" lang="en-US" sz="1600" b="1" i="0" u="none" strike="noStrike" cap="none" normalizeH="0" baseline="30000" dirty="0">
                          <a:ln>
                            <a:noFill/>
                          </a:ln>
                          <a:solidFill>
                            <a:schemeClr val="bg2">
                              <a:lumMod val="10000"/>
                            </a:schemeClr>
                          </a:solidFill>
                          <a:effectLst/>
                          <a:latin typeface="Calibri" panose="020F0502020204030204" pitchFamily="34" charset="0"/>
                        </a:rPr>
                        <a:t>1</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Platinum based </a:t>
                      </a:r>
                    </a:p>
                    <a:p>
                      <a:pPr marL="742950" marR="0" lvl="1" indent="-285750" algn="l" defTabSz="914400" rtl="0" eaLnBrk="1" fontAlgn="base" latinLnBrk="0" hangingPunct="1">
                        <a:lnSpc>
                          <a:spcPct val="100000"/>
                        </a:lnSpc>
                        <a:spcBef>
                          <a:spcPct val="0"/>
                        </a:spcBef>
                        <a:spcAft>
                          <a:spcPct val="0"/>
                        </a:spcAft>
                        <a:buClr>
                          <a:schemeClr val="bg1"/>
                        </a:buClr>
                        <a:buSzTx/>
                        <a:buFont typeface="Calibri" panose="020F0502020204030204" pitchFamily="34" charset="0"/>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Neoadjuvant/adjuvant</a:t>
                      </a:r>
                    </a:p>
                    <a:p>
                      <a:pPr marL="742950" marR="0" lvl="1" indent="-285750" algn="l" defTabSz="914400" rtl="0" eaLnBrk="1" fontAlgn="base" latinLnBrk="0" hangingPunct="1">
                        <a:lnSpc>
                          <a:spcPct val="100000"/>
                        </a:lnSpc>
                        <a:spcBef>
                          <a:spcPct val="0"/>
                        </a:spcBef>
                        <a:spcAft>
                          <a:spcPct val="0"/>
                        </a:spcAft>
                        <a:buClr>
                          <a:schemeClr val="bg1"/>
                        </a:buClr>
                        <a:buSzTx/>
                        <a:buFont typeface="Calibri" panose="020F0502020204030204" pitchFamily="34" charset="0"/>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72.3/27.7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79.3/20.2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66.6/33.4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75.7/24.3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28547806"/>
                  </a:ext>
                </a:extLst>
              </a:tr>
            </a:tbl>
          </a:graphicData>
        </a:graphic>
      </p:graphicFrame>
    </p:spTree>
    <p:extLst>
      <p:ext uri="{BB962C8B-B14F-4D97-AF65-F5344CB8AC3E}">
        <p14:creationId xmlns:p14="http://schemas.microsoft.com/office/powerpoint/2010/main" val="979437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Study 309/KEYNOTE-775: Responses</a:t>
            </a:r>
          </a:p>
        </p:txBody>
      </p:sp>
      <p:sp>
        <p:nvSpPr>
          <p:cNvPr id="17" name="Text Box 15">
            <a:extLst>
              <a:ext uri="{FF2B5EF4-FFF2-40B4-BE49-F238E27FC236}">
                <a16:creationId xmlns:a16="http://schemas.microsoft.com/office/drawing/2014/main" id="{ABE7250B-8202-2841-80F3-BEA37B3D4C62}"/>
              </a:ext>
            </a:extLst>
          </p:cNvPr>
          <p:cNvSpPr txBox="1">
            <a:spLocks noChangeArrowheads="1"/>
          </p:cNvSpPr>
          <p:nvPr/>
        </p:nvSpPr>
        <p:spPr bwMode="auto">
          <a:xfrm>
            <a:off x="422912" y="6368603"/>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Makker. NEJM. 2022;386:437. Makker. JCO. 2023</a:t>
            </a:r>
            <a:r>
              <a:rPr lang="en-US" altLang="en-US" sz="1200" b="0" spc="-10" dirty="0">
                <a:solidFill>
                  <a:schemeClr val="bg2"/>
                </a:solidFill>
                <a:latin typeface="Calibri" panose="020F0502020204030204" pitchFamily="34" charset="0"/>
                <a:cs typeface="+mn-cs"/>
              </a:rPr>
              <a:t>;41:2904.</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7" name="Group 155">
            <a:extLst>
              <a:ext uri="{FF2B5EF4-FFF2-40B4-BE49-F238E27FC236}">
                <a16:creationId xmlns:a16="http://schemas.microsoft.com/office/drawing/2014/main" id="{08D55F0E-5D58-5046-706D-C419E4F0A2B7}"/>
              </a:ext>
            </a:extLst>
          </p:cNvPr>
          <p:cNvGraphicFramePr>
            <a:graphicFrameLocks/>
          </p:cNvGraphicFramePr>
          <p:nvPr>
            <p:extLst>
              <p:ext uri="{D42A27DB-BD31-4B8C-83A1-F6EECF244321}">
                <p14:modId xmlns:p14="http://schemas.microsoft.com/office/powerpoint/2010/main" val="780140099"/>
              </p:ext>
            </p:extLst>
          </p:nvPr>
        </p:nvGraphicFramePr>
        <p:xfrm>
          <a:off x="522289" y="1600200"/>
          <a:ext cx="11212511" cy="4216708"/>
        </p:xfrm>
        <a:graphic>
          <a:graphicData uri="http://schemas.openxmlformats.org/drawingml/2006/table">
            <a:tbl>
              <a:tblPr/>
              <a:tblGrid>
                <a:gridCol w="3867996">
                  <a:extLst>
                    <a:ext uri="{9D8B030D-6E8A-4147-A177-3AD203B41FA5}">
                      <a16:colId xmlns:a16="http://schemas.microsoft.com/office/drawing/2014/main" val="20000"/>
                    </a:ext>
                  </a:extLst>
                </a:gridCol>
                <a:gridCol w="1654493">
                  <a:extLst>
                    <a:ext uri="{9D8B030D-6E8A-4147-A177-3AD203B41FA5}">
                      <a16:colId xmlns:a16="http://schemas.microsoft.com/office/drawing/2014/main" val="1238656420"/>
                    </a:ext>
                  </a:extLst>
                </a:gridCol>
                <a:gridCol w="1896674">
                  <a:extLst>
                    <a:ext uri="{9D8B030D-6E8A-4147-A177-3AD203B41FA5}">
                      <a16:colId xmlns:a16="http://schemas.microsoft.com/office/drawing/2014/main" val="2296767606"/>
                    </a:ext>
                  </a:extLst>
                </a:gridCol>
                <a:gridCol w="1896674">
                  <a:extLst>
                    <a:ext uri="{9D8B030D-6E8A-4147-A177-3AD203B41FA5}">
                      <a16:colId xmlns:a16="http://schemas.microsoft.com/office/drawing/2014/main" val="1328308896"/>
                    </a:ext>
                  </a:extLst>
                </a:gridCol>
                <a:gridCol w="1896674">
                  <a:extLst>
                    <a:ext uri="{9D8B030D-6E8A-4147-A177-3AD203B41FA5}">
                      <a16:colId xmlns:a16="http://schemas.microsoft.com/office/drawing/2014/main" val="3105812049"/>
                    </a:ext>
                  </a:extLst>
                </a:gridCol>
              </a:tblGrid>
              <a:tr h="284422">
                <a:tc row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Parameter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1600" b="1" dirty="0">
                          <a:solidFill>
                            <a:schemeClr val="tx1"/>
                          </a:solidFill>
                          <a:latin typeface="Calibri" panose="020F0502020204030204" pitchFamily="34" charset="0"/>
                          <a:cs typeface="Calibri" panose="020F0502020204030204" pitchFamily="34" charset="0"/>
                        </a:rPr>
                        <a:t>pMMR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endParaRPr lang="en-US"/>
                    </a:p>
                  </a:txBody>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1600" b="1" i="0" dirty="0">
                          <a:solidFill>
                            <a:schemeClr val="tx1"/>
                          </a:solidFill>
                          <a:latin typeface="Calibri" panose="020F0502020204030204" pitchFamily="34" charset="0"/>
                          <a:cs typeface="Calibri" panose="020F0502020204030204" pitchFamily="34" charset="0"/>
                        </a:rPr>
                        <a:t>Overall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algn="ctr"/>
                      <a:endParaRPr lang="en-US" sz="1600" b="1" i="0"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4482"/>
                    </a:solidFill>
                  </a:tcPr>
                </a:tc>
                <a:extLst>
                  <a:ext uri="{0D108BD9-81ED-4DB2-BD59-A6C34878D82A}">
                    <a16:rowId xmlns:a16="http://schemas.microsoft.com/office/drawing/2014/main" val="45661163"/>
                  </a:ext>
                </a:extLst>
              </a:tr>
              <a:tr h="71105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1600" b="1" dirty="0">
                          <a:solidFill>
                            <a:schemeClr val="tx1"/>
                          </a:solidFill>
                          <a:latin typeface="Calibri" panose="020F0502020204030204" pitchFamily="34" charset="0"/>
                          <a:cs typeface="Calibri" panose="020F0502020204030204" pitchFamily="34" charset="0"/>
                        </a:rPr>
                        <a:t>Lenvatinib + Pembrolizumab</a:t>
                      </a:r>
                    </a:p>
                    <a:p>
                      <a:pPr algn="ctr"/>
                      <a:r>
                        <a:rPr lang="en-US" sz="1600" b="1" dirty="0">
                          <a:solidFill>
                            <a:schemeClr val="tx1"/>
                          </a:solidFill>
                          <a:latin typeface="Calibri" panose="020F0502020204030204" pitchFamily="34" charset="0"/>
                          <a:cs typeface="Calibri" panose="020F0502020204030204" pitchFamily="34" charset="0"/>
                        </a:rPr>
                        <a:t>(n = 346)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1600" b="1" dirty="0">
                          <a:solidFill>
                            <a:schemeClr val="tx1"/>
                          </a:solidFill>
                          <a:latin typeface="Calibri" panose="020F0502020204030204" pitchFamily="34" charset="0"/>
                          <a:cs typeface="Calibri" panose="020F0502020204030204" pitchFamily="34" charset="0"/>
                        </a:rPr>
                        <a:t>Doxorubicin or Paclitaxel</a:t>
                      </a:r>
                    </a:p>
                    <a:p>
                      <a:pPr algn="ctr"/>
                      <a:r>
                        <a:rPr lang="en-US" sz="1600" b="1" dirty="0">
                          <a:solidFill>
                            <a:schemeClr val="tx1"/>
                          </a:solidFill>
                          <a:latin typeface="Calibri" panose="020F0502020204030204" pitchFamily="34" charset="0"/>
                          <a:cs typeface="Calibri" panose="020F0502020204030204" pitchFamily="34" charset="0"/>
                        </a:rPr>
                        <a:t>(n = 351)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1600" b="1" dirty="0">
                          <a:solidFill>
                            <a:schemeClr val="tx1"/>
                          </a:solidFill>
                          <a:latin typeface="Calibri" panose="020F0502020204030204" pitchFamily="34" charset="0"/>
                          <a:cs typeface="Calibri" panose="020F0502020204030204" pitchFamily="34" charset="0"/>
                        </a:rPr>
                        <a:t>Lenvatinib + Pembrolizumab</a:t>
                      </a:r>
                    </a:p>
                    <a:p>
                      <a:pPr algn="ctr"/>
                      <a:r>
                        <a:rPr lang="en-US" sz="1600" b="1" dirty="0">
                          <a:solidFill>
                            <a:schemeClr val="tx1"/>
                          </a:solidFill>
                          <a:latin typeface="Calibri" panose="020F0502020204030204" pitchFamily="34" charset="0"/>
                          <a:cs typeface="Calibri" panose="020F0502020204030204" pitchFamily="34" charset="0"/>
                        </a:rPr>
                        <a:t>(n = 411)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1600" b="1" dirty="0">
                          <a:solidFill>
                            <a:schemeClr val="tx1"/>
                          </a:solidFill>
                          <a:latin typeface="Calibri" panose="020F0502020204030204" pitchFamily="34" charset="0"/>
                          <a:cs typeface="Calibri" panose="020F0502020204030204" pitchFamily="34" charset="0"/>
                        </a:rPr>
                        <a:t>Doxorubicin or Paclitaxel</a:t>
                      </a:r>
                    </a:p>
                    <a:p>
                      <a:pPr algn="ctr"/>
                      <a:r>
                        <a:rPr lang="en-US" sz="1600" b="1" dirty="0">
                          <a:solidFill>
                            <a:schemeClr val="tx1"/>
                          </a:solidFill>
                          <a:latin typeface="Calibri" panose="020F0502020204030204" pitchFamily="34" charset="0"/>
                          <a:cs typeface="Calibri" panose="020F0502020204030204" pitchFamily="34" charset="0"/>
                        </a:rPr>
                        <a:t>(n = 416)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49771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ORR, % (95% CI)</a:t>
                      </a:r>
                    </a:p>
                  </a:txBody>
                  <a:tcPr marL="121881" marR="121881" marT="45774" marB="45774" anchor="ctr"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30.3 (25.5-35.5)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15.1 (11.5-19.3)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31.9 (27.4-36.6)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14.7 (11.4-18.4)</a:t>
                      </a:r>
                    </a:p>
                  </a:txBody>
                  <a:tcPr marL="121881" marR="121881" marT="45774" marB="45774"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28450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txBody>
                  <a:tcPr marL="121881" marR="121881" marT="45774" marB="45774" anchor="ctr"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38100" cap="flat" cmpd="sng" algn="ctr">
                      <a:noFill/>
                      <a:prstDash val="solid"/>
                      <a:round/>
                      <a:headEnd type="none" w="med" len="med"/>
                      <a:tailEnd type="none" w="med" len="med"/>
                    </a:lnB>
                    <a:lnTlToBr>
                      <a:noFill/>
                    </a:lnTlToBr>
                    <a:lnBlToTr>
                      <a:noFill/>
                    </a:lnBlToTr>
                    <a:solidFill>
                      <a:srgbClr val="CDCDCF"/>
                    </a:solid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1"/>
                          </a:solidFill>
                          <a:effectLst/>
                          <a:latin typeface="Calibri" panose="020F0502020204030204" pitchFamily="34" charset="0"/>
                        </a:rPr>
                        <a:t>P</a:t>
                      </a:r>
                      <a:r>
                        <a:rPr kumimoji="0" lang="en-US" sz="1600" b="0" i="0" u="none" strike="noStrike" cap="none" normalizeH="0" baseline="0" dirty="0">
                          <a:ln>
                            <a:noFill/>
                          </a:ln>
                          <a:solidFill>
                            <a:schemeClr val="bg1"/>
                          </a:solidFill>
                          <a:effectLst/>
                          <a:latin typeface="Calibri" panose="020F0502020204030204" pitchFamily="34" charset="0"/>
                        </a:rPr>
                        <a:t> &lt;.0001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1"/>
                          </a:solidFill>
                          <a:effectLst/>
                          <a:latin typeface="Calibri" panose="020F0502020204030204" pitchFamily="34" charset="0"/>
                        </a:rPr>
                        <a:t>P</a:t>
                      </a:r>
                      <a:r>
                        <a:rPr kumimoji="0" lang="en-US" sz="1600" b="0" i="0" u="none" strike="noStrike" cap="none" normalizeH="0" baseline="0" dirty="0">
                          <a:ln>
                            <a:noFill/>
                          </a:ln>
                          <a:solidFill>
                            <a:schemeClr val="bg1"/>
                          </a:solidFill>
                          <a:effectLst/>
                          <a:latin typeface="Calibri" panose="020F0502020204030204" pitchFamily="34" charset="0"/>
                        </a:rPr>
                        <a:t> &lt;.0001</a:t>
                      </a:r>
                    </a:p>
                  </a:txBody>
                  <a:tcPr marL="121881" marR="121881" marT="45774" marB="45774"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2956551511"/>
                  </a:ext>
                </a:extLst>
              </a:tr>
              <a:tr h="135108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Best overall response, %</a:t>
                      </a:r>
                    </a:p>
                    <a:p>
                      <a:pPr marL="398463"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CR</a:t>
                      </a:r>
                    </a:p>
                    <a:p>
                      <a:pPr marL="398463"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PR</a:t>
                      </a:r>
                    </a:p>
                    <a:p>
                      <a:pPr marL="398463"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SD</a:t>
                      </a:r>
                    </a:p>
                    <a:p>
                      <a:pPr marL="398463"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PD</a:t>
                      </a:r>
                    </a:p>
                    <a:p>
                      <a:pPr marL="398463"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Not evaluable/assessed</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0.6/4.9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2.0/12.5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1.2/5.1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1.9/13.7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533419570"/>
                  </a:ext>
                </a:extLst>
              </a:tr>
              <a:tr h="28450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Median DoR, mo (range)</a:t>
                      </a:r>
                    </a:p>
                  </a:txBody>
                  <a:tcPr marL="121881" marR="121881" marT="45774" marB="45774" anchor="ctr"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9.2 (1.6-23.7)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5.7 (0-24.2)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14.4 (1.6-23.7)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5.7 (0-24.2)</a:t>
                      </a:r>
                    </a:p>
                  </a:txBody>
                  <a:tcPr marL="121881" marR="121881" marT="45774" marB="45774"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099895952"/>
                  </a:ext>
                </a:extLst>
              </a:tr>
              <a:tr h="28450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Median time to response, mo (range)</a:t>
                      </a:r>
                    </a:p>
                  </a:txBody>
                  <a:tcPr marL="121881" marR="121881" marT="45774" marB="45774" anchor="ctr"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2.1 (1.5-9.4)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3.5 (1.0-7.4)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3.1 (1.5-16.3)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2.1 (1.0-7.4)</a:t>
                      </a:r>
                    </a:p>
                  </a:txBody>
                  <a:tcPr marL="121881" marR="121881" marT="45774" marB="45774"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30385109"/>
                  </a:ext>
                </a:extLst>
              </a:tr>
            </a:tbl>
          </a:graphicData>
        </a:graphic>
      </p:graphicFrame>
    </p:spTree>
    <p:extLst>
      <p:ext uri="{BB962C8B-B14F-4D97-AF65-F5344CB8AC3E}">
        <p14:creationId xmlns:p14="http://schemas.microsoft.com/office/powerpoint/2010/main" val="2378519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Study 309/KEYNOTE-775: PFS and OS Benefit</a:t>
            </a:r>
            <a:br>
              <a:rPr lang="en-US" dirty="0"/>
            </a:br>
            <a:endParaRPr lang="en-US" dirty="0"/>
          </a:p>
        </p:txBody>
      </p:sp>
      <p:sp>
        <p:nvSpPr>
          <p:cNvPr id="5" name="TextBox 4">
            <a:extLst>
              <a:ext uri="{FF2B5EF4-FFF2-40B4-BE49-F238E27FC236}">
                <a16:creationId xmlns:a16="http://schemas.microsoft.com/office/drawing/2014/main" id="{1E31C576-38E8-4DF9-ADBE-26DADD2A42AE}"/>
              </a:ext>
            </a:extLst>
          </p:cNvPr>
          <p:cNvSpPr txBox="1"/>
          <p:nvPr/>
        </p:nvSpPr>
        <p:spPr bwMode="auto">
          <a:xfrm>
            <a:off x="1741927" y="907203"/>
            <a:ext cx="322250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pMMR</a:t>
            </a:r>
          </a:p>
        </p:txBody>
      </p:sp>
      <p:sp>
        <p:nvSpPr>
          <p:cNvPr id="28" name="Text Box 15">
            <a:extLst>
              <a:ext uri="{FF2B5EF4-FFF2-40B4-BE49-F238E27FC236}">
                <a16:creationId xmlns:a16="http://schemas.microsoft.com/office/drawing/2014/main" id="{C80632D8-5F7C-BA7F-ABB4-E5D2FCC7A8EF}"/>
              </a:ext>
            </a:extLst>
          </p:cNvPr>
          <p:cNvSpPr txBox="1">
            <a:spLocks noChangeArrowheads="1"/>
          </p:cNvSpPr>
          <p:nvPr/>
        </p:nvSpPr>
        <p:spPr bwMode="auto">
          <a:xfrm>
            <a:off x="422912" y="6367641"/>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Makker. NEJM. 2022;386:437. Makker. JCO. 2023</a:t>
            </a:r>
            <a:r>
              <a:rPr lang="en-US" altLang="en-US" sz="1200" b="0" spc="-10" dirty="0">
                <a:solidFill>
                  <a:schemeClr val="bg2"/>
                </a:solidFill>
                <a:latin typeface="Calibri" panose="020F0502020204030204" pitchFamily="34" charset="0"/>
                <a:cs typeface="+mn-cs"/>
              </a:rPr>
              <a:t>;41:2904.</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0" name="TextBox 29">
            <a:extLst>
              <a:ext uri="{FF2B5EF4-FFF2-40B4-BE49-F238E27FC236}">
                <a16:creationId xmlns:a16="http://schemas.microsoft.com/office/drawing/2014/main" id="{74AB1C2E-A4B9-8676-CB80-BE23FEF51026}"/>
              </a:ext>
            </a:extLst>
          </p:cNvPr>
          <p:cNvSpPr txBox="1"/>
          <p:nvPr/>
        </p:nvSpPr>
        <p:spPr bwMode="auto">
          <a:xfrm>
            <a:off x="7851775" y="863264"/>
            <a:ext cx="3184867"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All Comers</a:t>
            </a:r>
          </a:p>
        </p:txBody>
      </p:sp>
      <p:sp>
        <p:nvSpPr>
          <p:cNvPr id="3" name="Rectangle 2">
            <a:extLst>
              <a:ext uri="{FF2B5EF4-FFF2-40B4-BE49-F238E27FC236}">
                <a16:creationId xmlns:a16="http://schemas.microsoft.com/office/drawing/2014/main" id="{636C7128-A55A-7E16-AF90-939B90A77DB4}"/>
              </a:ext>
            </a:extLst>
          </p:cNvPr>
          <p:cNvSpPr/>
          <p:nvPr/>
        </p:nvSpPr>
        <p:spPr bwMode="auto">
          <a:xfrm>
            <a:off x="609759" y="1177371"/>
            <a:ext cx="463667" cy="244937"/>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73705BF8-2442-8C23-E9F7-5E2C3E7B2B06}"/>
              </a:ext>
            </a:extLst>
          </p:cNvPr>
          <p:cNvSpPr/>
          <p:nvPr/>
        </p:nvSpPr>
        <p:spPr bwMode="auto">
          <a:xfrm>
            <a:off x="6600781" y="950095"/>
            <a:ext cx="463667" cy="244937"/>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Rectangle 6">
            <a:extLst>
              <a:ext uri="{FF2B5EF4-FFF2-40B4-BE49-F238E27FC236}">
                <a16:creationId xmlns:a16="http://schemas.microsoft.com/office/drawing/2014/main" id="{F6046358-EE63-B370-8F95-D90DD04B5D9E}"/>
              </a:ext>
            </a:extLst>
          </p:cNvPr>
          <p:cNvSpPr/>
          <p:nvPr/>
        </p:nvSpPr>
        <p:spPr bwMode="auto">
          <a:xfrm>
            <a:off x="6388086" y="3706553"/>
            <a:ext cx="463667" cy="244937"/>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9" name="Straight Connector 8">
            <a:extLst>
              <a:ext uri="{FF2B5EF4-FFF2-40B4-BE49-F238E27FC236}">
                <a16:creationId xmlns:a16="http://schemas.microsoft.com/office/drawing/2014/main" id="{1B0BD2E6-D8A6-3478-B376-26AD6B8BD961}"/>
              </a:ext>
            </a:extLst>
          </p:cNvPr>
          <p:cNvCxnSpPr>
            <a:cxnSpLocks/>
          </p:cNvCxnSpPr>
          <p:nvPr/>
        </p:nvCxnSpPr>
        <p:spPr bwMode="auto">
          <a:xfrm>
            <a:off x="1501254" y="1439368"/>
            <a:ext cx="0" cy="154608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EECA036B-F3B9-AEBF-72C6-1C1139E181B5}"/>
              </a:ext>
            </a:extLst>
          </p:cNvPr>
          <p:cNvCxnSpPr/>
          <p:nvPr/>
        </p:nvCxnSpPr>
        <p:spPr bwMode="auto">
          <a:xfrm>
            <a:off x="1436427" y="1446192"/>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C5B4BDFF-FC7D-6840-E310-A0BF431D011E}"/>
              </a:ext>
            </a:extLst>
          </p:cNvPr>
          <p:cNvCxnSpPr/>
          <p:nvPr/>
        </p:nvCxnSpPr>
        <p:spPr bwMode="auto">
          <a:xfrm>
            <a:off x="1436427" y="1746442"/>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ECC82A05-8072-AF11-923B-9F312B920820}"/>
              </a:ext>
            </a:extLst>
          </p:cNvPr>
          <p:cNvCxnSpPr/>
          <p:nvPr/>
        </p:nvCxnSpPr>
        <p:spPr bwMode="auto">
          <a:xfrm>
            <a:off x="1436427" y="2056928"/>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9BCBEED-C3A1-AB5C-60FC-DCC87E2F7F2D}"/>
              </a:ext>
            </a:extLst>
          </p:cNvPr>
          <p:cNvCxnSpPr/>
          <p:nvPr/>
        </p:nvCxnSpPr>
        <p:spPr bwMode="auto">
          <a:xfrm>
            <a:off x="1436427" y="236059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BBFBE74-58EA-6B1E-0D4B-6E37D5D4C344}"/>
              </a:ext>
            </a:extLst>
          </p:cNvPr>
          <p:cNvCxnSpPr/>
          <p:nvPr/>
        </p:nvCxnSpPr>
        <p:spPr bwMode="auto">
          <a:xfrm>
            <a:off x="1436427" y="2664253"/>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8E9641E-42AE-5CFD-458D-2834EBA76A7F}"/>
              </a:ext>
            </a:extLst>
          </p:cNvPr>
          <p:cNvCxnSpPr/>
          <p:nvPr/>
        </p:nvCxnSpPr>
        <p:spPr bwMode="auto">
          <a:xfrm>
            <a:off x="1436427" y="2967916"/>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5ACF0CA8-6838-4FB3-C2E9-020C1861555A}"/>
              </a:ext>
            </a:extLst>
          </p:cNvPr>
          <p:cNvCxnSpPr>
            <a:cxnSpLocks/>
          </p:cNvCxnSpPr>
          <p:nvPr/>
        </p:nvCxnSpPr>
        <p:spPr bwMode="auto">
          <a:xfrm>
            <a:off x="1494430" y="2967916"/>
            <a:ext cx="3804313"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51C6D48-FCCF-CE39-4840-6B0242C7C878}"/>
              </a:ext>
            </a:extLst>
          </p:cNvPr>
          <p:cNvCxnSpPr>
            <a:cxnSpLocks/>
          </p:cNvCxnSpPr>
          <p:nvPr/>
        </p:nvCxnSpPr>
        <p:spPr bwMode="auto">
          <a:xfrm rot="16200000">
            <a:off x="1467136"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D37FA0E-051C-65A4-148A-BA249C070545}"/>
              </a:ext>
            </a:extLst>
          </p:cNvPr>
          <p:cNvCxnSpPr>
            <a:cxnSpLocks/>
          </p:cNvCxnSpPr>
          <p:nvPr/>
        </p:nvCxnSpPr>
        <p:spPr bwMode="auto">
          <a:xfrm rot="16200000">
            <a:off x="1736680"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DD8EE7D-C8ED-60E6-DAC6-20EB31A30F39}"/>
              </a:ext>
            </a:extLst>
          </p:cNvPr>
          <p:cNvCxnSpPr>
            <a:cxnSpLocks/>
          </p:cNvCxnSpPr>
          <p:nvPr/>
        </p:nvCxnSpPr>
        <p:spPr bwMode="auto">
          <a:xfrm rot="16200000">
            <a:off x="2009636"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884D503-2169-91FB-F31B-7B65C0F5B031}"/>
              </a:ext>
            </a:extLst>
          </p:cNvPr>
          <p:cNvCxnSpPr>
            <a:cxnSpLocks/>
          </p:cNvCxnSpPr>
          <p:nvPr/>
        </p:nvCxnSpPr>
        <p:spPr bwMode="auto">
          <a:xfrm rot="16200000">
            <a:off x="2279180"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36F9072-1F39-FBF5-C157-A90E9BF3D6C9}"/>
              </a:ext>
            </a:extLst>
          </p:cNvPr>
          <p:cNvCxnSpPr>
            <a:cxnSpLocks/>
          </p:cNvCxnSpPr>
          <p:nvPr/>
        </p:nvCxnSpPr>
        <p:spPr bwMode="auto">
          <a:xfrm rot="16200000">
            <a:off x="2545313"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A71A079-6B58-4A22-1B02-43092DBF2A72}"/>
              </a:ext>
            </a:extLst>
          </p:cNvPr>
          <p:cNvCxnSpPr>
            <a:cxnSpLocks/>
          </p:cNvCxnSpPr>
          <p:nvPr/>
        </p:nvCxnSpPr>
        <p:spPr bwMode="auto">
          <a:xfrm rot="16200000">
            <a:off x="2825093"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C114981-A084-5826-7775-9E69744C5605}"/>
              </a:ext>
            </a:extLst>
          </p:cNvPr>
          <p:cNvCxnSpPr>
            <a:cxnSpLocks/>
          </p:cNvCxnSpPr>
          <p:nvPr/>
        </p:nvCxnSpPr>
        <p:spPr bwMode="auto">
          <a:xfrm rot="16200000">
            <a:off x="3091226"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78EBB6FE-A187-059F-4014-6D1966E465E3}"/>
              </a:ext>
            </a:extLst>
          </p:cNvPr>
          <p:cNvCxnSpPr>
            <a:cxnSpLocks/>
          </p:cNvCxnSpPr>
          <p:nvPr/>
        </p:nvCxnSpPr>
        <p:spPr bwMode="auto">
          <a:xfrm rot="16200000">
            <a:off x="3357359"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14A1F68D-2B78-B7B1-CDC2-CF69B9929D63}"/>
              </a:ext>
            </a:extLst>
          </p:cNvPr>
          <p:cNvCxnSpPr>
            <a:cxnSpLocks/>
          </p:cNvCxnSpPr>
          <p:nvPr/>
        </p:nvCxnSpPr>
        <p:spPr bwMode="auto">
          <a:xfrm rot="16200000">
            <a:off x="3637139"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AE1432EA-26A2-D23B-51AC-1321431BF6B6}"/>
              </a:ext>
            </a:extLst>
          </p:cNvPr>
          <p:cNvCxnSpPr>
            <a:cxnSpLocks/>
          </p:cNvCxnSpPr>
          <p:nvPr/>
        </p:nvCxnSpPr>
        <p:spPr bwMode="auto">
          <a:xfrm rot="16200000">
            <a:off x="3896447" y="3000330"/>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EE1462A-5004-AE73-BE85-B4E84D75BEC7}"/>
              </a:ext>
            </a:extLst>
          </p:cNvPr>
          <p:cNvCxnSpPr>
            <a:cxnSpLocks/>
          </p:cNvCxnSpPr>
          <p:nvPr/>
        </p:nvCxnSpPr>
        <p:spPr bwMode="auto">
          <a:xfrm rot="16200000">
            <a:off x="4169402" y="3000330"/>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6D5FADC9-A358-0809-CCDB-B340FFA76D39}"/>
              </a:ext>
            </a:extLst>
          </p:cNvPr>
          <p:cNvCxnSpPr>
            <a:cxnSpLocks/>
          </p:cNvCxnSpPr>
          <p:nvPr/>
        </p:nvCxnSpPr>
        <p:spPr bwMode="auto">
          <a:xfrm rot="16200000">
            <a:off x="4442359" y="3000330"/>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49A61AE4-C2C0-A941-5C12-27145BDB5C3E}"/>
              </a:ext>
            </a:extLst>
          </p:cNvPr>
          <p:cNvCxnSpPr>
            <a:cxnSpLocks/>
          </p:cNvCxnSpPr>
          <p:nvPr/>
        </p:nvCxnSpPr>
        <p:spPr bwMode="auto">
          <a:xfrm rot="16200000">
            <a:off x="4715315" y="3000330"/>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BAF0372C-A5EF-1E39-4657-DB78B5B0EA6C}"/>
              </a:ext>
            </a:extLst>
          </p:cNvPr>
          <p:cNvCxnSpPr>
            <a:cxnSpLocks/>
          </p:cNvCxnSpPr>
          <p:nvPr/>
        </p:nvCxnSpPr>
        <p:spPr bwMode="auto">
          <a:xfrm rot="16200000">
            <a:off x="4984859" y="3000330"/>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FFD00683-B1D9-9F14-E3E9-6F0B5B1BAA82}"/>
              </a:ext>
            </a:extLst>
          </p:cNvPr>
          <p:cNvCxnSpPr>
            <a:cxnSpLocks/>
          </p:cNvCxnSpPr>
          <p:nvPr/>
        </p:nvCxnSpPr>
        <p:spPr bwMode="auto">
          <a:xfrm rot="16200000">
            <a:off x="5250992" y="3000330"/>
            <a:ext cx="64827" cy="0"/>
          </a:xfrm>
          <a:prstGeom prst="line">
            <a:avLst/>
          </a:prstGeom>
          <a:noFill/>
          <a:ln w="28575" cap="flat" cmpd="sng" algn="ctr">
            <a:solidFill>
              <a:schemeClr val="bg1"/>
            </a:solidFill>
            <a:prstDash val="solid"/>
            <a:round/>
            <a:headEnd type="none" w="med" len="med"/>
            <a:tailEnd type="none" w="med" len="med"/>
          </a:ln>
          <a:effectLst/>
        </p:spPr>
      </p:cxnSp>
      <p:sp>
        <p:nvSpPr>
          <p:cNvPr id="47" name="TextBox 46">
            <a:extLst>
              <a:ext uri="{FF2B5EF4-FFF2-40B4-BE49-F238E27FC236}">
                <a16:creationId xmlns:a16="http://schemas.microsoft.com/office/drawing/2014/main" id="{8AFCBAE4-C398-FE98-EC06-67E1D5643347}"/>
              </a:ext>
            </a:extLst>
          </p:cNvPr>
          <p:cNvSpPr txBox="1"/>
          <p:nvPr/>
        </p:nvSpPr>
        <p:spPr bwMode="auto">
          <a:xfrm>
            <a:off x="1155477" y="13414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8" name="TextBox 47">
            <a:extLst>
              <a:ext uri="{FF2B5EF4-FFF2-40B4-BE49-F238E27FC236}">
                <a16:creationId xmlns:a16="http://schemas.microsoft.com/office/drawing/2014/main" id="{1332BCC1-CB51-6842-B775-21B70D865E30}"/>
              </a:ext>
            </a:extLst>
          </p:cNvPr>
          <p:cNvSpPr txBox="1"/>
          <p:nvPr/>
        </p:nvSpPr>
        <p:spPr bwMode="auto">
          <a:xfrm>
            <a:off x="1155477" y="1648514"/>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9" name="TextBox 48">
            <a:extLst>
              <a:ext uri="{FF2B5EF4-FFF2-40B4-BE49-F238E27FC236}">
                <a16:creationId xmlns:a16="http://schemas.microsoft.com/office/drawing/2014/main" id="{E8745D11-91A5-E7B1-9178-D770700C534E}"/>
              </a:ext>
            </a:extLst>
          </p:cNvPr>
          <p:cNvSpPr txBox="1"/>
          <p:nvPr/>
        </p:nvSpPr>
        <p:spPr bwMode="auto">
          <a:xfrm>
            <a:off x="1155477" y="1952177"/>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50" name="TextBox 49">
            <a:extLst>
              <a:ext uri="{FF2B5EF4-FFF2-40B4-BE49-F238E27FC236}">
                <a16:creationId xmlns:a16="http://schemas.microsoft.com/office/drawing/2014/main" id="{F473283F-18E2-8177-B224-86A0814DD5E9}"/>
              </a:ext>
            </a:extLst>
          </p:cNvPr>
          <p:cNvSpPr txBox="1"/>
          <p:nvPr/>
        </p:nvSpPr>
        <p:spPr bwMode="auto">
          <a:xfrm>
            <a:off x="1155477" y="22558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51" name="TextBox 50">
            <a:extLst>
              <a:ext uri="{FF2B5EF4-FFF2-40B4-BE49-F238E27FC236}">
                <a16:creationId xmlns:a16="http://schemas.microsoft.com/office/drawing/2014/main" id="{348B0CE3-F5D4-2A31-3375-175C7053E6F5}"/>
              </a:ext>
            </a:extLst>
          </p:cNvPr>
          <p:cNvSpPr txBox="1"/>
          <p:nvPr/>
        </p:nvSpPr>
        <p:spPr bwMode="auto">
          <a:xfrm>
            <a:off x="1155477" y="2562914"/>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52" name="TextBox 51">
            <a:extLst>
              <a:ext uri="{FF2B5EF4-FFF2-40B4-BE49-F238E27FC236}">
                <a16:creationId xmlns:a16="http://schemas.microsoft.com/office/drawing/2014/main" id="{0930DA19-D497-FD6B-B5C0-B1A8960F160E}"/>
              </a:ext>
            </a:extLst>
          </p:cNvPr>
          <p:cNvSpPr txBox="1"/>
          <p:nvPr/>
        </p:nvSpPr>
        <p:spPr bwMode="auto">
          <a:xfrm>
            <a:off x="1155477" y="2866577"/>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3" name="TextBox 52">
            <a:extLst>
              <a:ext uri="{FF2B5EF4-FFF2-40B4-BE49-F238E27FC236}">
                <a16:creationId xmlns:a16="http://schemas.microsoft.com/office/drawing/2014/main" id="{7B3AF1B4-F425-3D57-B287-0CFBE515C184}"/>
              </a:ext>
            </a:extLst>
          </p:cNvPr>
          <p:cNvSpPr txBox="1"/>
          <p:nvPr/>
        </p:nvSpPr>
        <p:spPr bwMode="auto">
          <a:xfrm>
            <a:off x="1369896"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4" name="TextBox 53">
            <a:extLst>
              <a:ext uri="{FF2B5EF4-FFF2-40B4-BE49-F238E27FC236}">
                <a16:creationId xmlns:a16="http://schemas.microsoft.com/office/drawing/2014/main" id="{2A116853-59F6-58D3-9724-F9BEBF893971}"/>
              </a:ext>
            </a:extLst>
          </p:cNvPr>
          <p:cNvSpPr txBox="1"/>
          <p:nvPr/>
        </p:nvSpPr>
        <p:spPr bwMode="auto">
          <a:xfrm>
            <a:off x="1639440"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55" name="TextBox 54">
            <a:extLst>
              <a:ext uri="{FF2B5EF4-FFF2-40B4-BE49-F238E27FC236}">
                <a16:creationId xmlns:a16="http://schemas.microsoft.com/office/drawing/2014/main" id="{8D9307D4-0108-8BE9-6C42-339C91FC9D91}"/>
              </a:ext>
            </a:extLst>
          </p:cNvPr>
          <p:cNvSpPr txBox="1"/>
          <p:nvPr/>
        </p:nvSpPr>
        <p:spPr bwMode="auto">
          <a:xfrm>
            <a:off x="1908983"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56" name="TextBox 55">
            <a:extLst>
              <a:ext uri="{FF2B5EF4-FFF2-40B4-BE49-F238E27FC236}">
                <a16:creationId xmlns:a16="http://schemas.microsoft.com/office/drawing/2014/main" id="{417D88AC-E4E3-51F4-E477-40B56D02A394}"/>
              </a:ext>
            </a:extLst>
          </p:cNvPr>
          <p:cNvSpPr txBox="1"/>
          <p:nvPr/>
        </p:nvSpPr>
        <p:spPr bwMode="auto">
          <a:xfrm>
            <a:off x="2192174"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57" name="TextBox 56">
            <a:extLst>
              <a:ext uri="{FF2B5EF4-FFF2-40B4-BE49-F238E27FC236}">
                <a16:creationId xmlns:a16="http://schemas.microsoft.com/office/drawing/2014/main" id="{8EC428E4-6629-1C29-A8E3-38962A6548F0}"/>
              </a:ext>
            </a:extLst>
          </p:cNvPr>
          <p:cNvSpPr txBox="1"/>
          <p:nvPr/>
        </p:nvSpPr>
        <p:spPr bwMode="auto">
          <a:xfrm>
            <a:off x="2454893"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58" name="TextBox 57">
            <a:extLst>
              <a:ext uri="{FF2B5EF4-FFF2-40B4-BE49-F238E27FC236}">
                <a16:creationId xmlns:a16="http://schemas.microsoft.com/office/drawing/2014/main" id="{EA32BD6E-D7EC-9C09-A2C0-AE74F7AE698A}"/>
              </a:ext>
            </a:extLst>
          </p:cNvPr>
          <p:cNvSpPr txBox="1"/>
          <p:nvPr/>
        </p:nvSpPr>
        <p:spPr bwMode="auto">
          <a:xfrm>
            <a:off x="2734672"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59" name="TextBox 58">
            <a:extLst>
              <a:ext uri="{FF2B5EF4-FFF2-40B4-BE49-F238E27FC236}">
                <a16:creationId xmlns:a16="http://schemas.microsoft.com/office/drawing/2014/main" id="{CF8FEE7D-962B-5E3D-3E98-3F0EF811BA56}"/>
              </a:ext>
            </a:extLst>
          </p:cNvPr>
          <p:cNvSpPr txBox="1"/>
          <p:nvPr/>
        </p:nvSpPr>
        <p:spPr bwMode="auto">
          <a:xfrm>
            <a:off x="2990568"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60" name="TextBox 59">
            <a:extLst>
              <a:ext uri="{FF2B5EF4-FFF2-40B4-BE49-F238E27FC236}">
                <a16:creationId xmlns:a16="http://schemas.microsoft.com/office/drawing/2014/main" id="{276CD1A7-AE62-7082-AA49-A98A0EBC47ED}"/>
              </a:ext>
            </a:extLst>
          </p:cNvPr>
          <p:cNvSpPr txBox="1"/>
          <p:nvPr/>
        </p:nvSpPr>
        <p:spPr bwMode="auto">
          <a:xfrm>
            <a:off x="3260112"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61" name="TextBox 60">
            <a:extLst>
              <a:ext uri="{FF2B5EF4-FFF2-40B4-BE49-F238E27FC236}">
                <a16:creationId xmlns:a16="http://schemas.microsoft.com/office/drawing/2014/main" id="{34D27633-2E4D-57D7-610E-0FB309B7B8DD}"/>
              </a:ext>
            </a:extLst>
          </p:cNvPr>
          <p:cNvSpPr txBox="1"/>
          <p:nvPr/>
        </p:nvSpPr>
        <p:spPr bwMode="auto">
          <a:xfrm>
            <a:off x="3541604"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62" name="TextBox 61">
            <a:extLst>
              <a:ext uri="{FF2B5EF4-FFF2-40B4-BE49-F238E27FC236}">
                <a16:creationId xmlns:a16="http://schemas.microsoft.com/office/drawing/2014/main" id="{5FF19A98-4FBA-A700-2861-98BAF9FA5924}"/>
              </a:ext>
            </a:extLst>
          </p:cNvPr>
          <p:cNvSpPr txBox="1"/>
          <p:nvPr/>
        </p:nvSpPr>
        <p:spPr bwMode="auto">
          <a:xfrm>
            <a:off x="3800912"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63" name="TextBox 62">
            <a:extLst>
              <a:ext uri="{FF2B5EF4-FFF2-40B4-BE49-F238E27FC236}">
                <a16:creationId xmlns:a16="http://schemas.microsoft.com/office/drawing/2014/main" id="{C60EF366-A156-62AA-F4DB-F1E723000D01}"/>
              </a:ext>
            </a:extLst>
          </p:cNvPr>
          <p:cNvSpPr txBox="1"/>
          <p:nvPr/>
        </p:nvSpPr>
        <p:spPr bwMode="auto">
          <a:xfrm>
            <a:off x="4084103"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64" name="TextBox 63">
            <a:extLst>
              <a:ext uri="{FF2B5EF4-FFF2-40B4-BE49-F238E27FC236}">
                <a16:creationId xmlns:a16="http://schemas.microsoft.com/office/drawing/2014/main" id="{E7248A4A-9B49-5D0A-F294-A0CA799E06BC}"/>
              </a:ext>
            </a:extLst>
          </p:cNvPr>
          <p:cNvSpPr txBox="1"/>
          <p:nvPr/>
        </p:nvSpPr>
        <p:spPr bwMode="auto">
          <a:xfrm>
            <a:off x="4346822"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65" name="TextBox 64">
            <a:extLst>
              <a:ext uri="{FF2B5EF4-FFF2-40B4-BE49-F238E27FC236}">
                <a16:creationId xmlns:a16="http://schemas.microsoft.com/office/drawing/2014/main" id="{03FCC5C1-52EC-524B-9437-9959B68B43F6}"/>
              </a:ext>
            </a:extLst>
          </p:cNvPr>
          <p:cNvSpPr txBox="1"/>
          <p:nvPr/>
        </p:nvSpPr>
        <p:spPr bwMode="auto">
          <a:xfrm>
            <a:off x="4623190"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66" name="TextBox 65">
            <a:extLst>
              <a:ext uri="{FF2B5EF4-FFF2-40B4-BE49-F238E27FC236}">
                <a16:creationId xmlns:a16="http://schemas.microsoft.com/office/drawing/2014/main" id="{B06B5467-5BE0-0A78-8ED3-67B60EE24EA9}"/>
              </a:ext>
            </a:extLst>
          </p:cNvPr>
          <p:cNvSpPr txBox="1"/>
          <p:nvPr/>
        </p:nvSpPr>
        <p:spPr bwMode="auto">
          <a:xfrm>
            <a:off x="4902969"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67" name="TextBox 66">
            <a:extLst>
              <a:ext uri="{FF2B5EF4-FFF2-40B4-BE49-F238E27FC236}">
                <a16:creationId xmlns:a16="http://schemas.microsoft.com/office/drawing/2014/main" id="{878D7ED2-3530-9B29-E279-F677A0CC2ED8}"/>
              </a:ext>
            </a:extLst>
          </p:cNvPr>
          <p:cNvSpPr txBox="1"/>
          <p:nvPr/>
        </p:nvSpPr>
        <p:spPr bwMode="auto">
          <a:xfrm>
            <a:off x="5169100"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68" name="TextBox 67">
            <a:extLst>
              <a:ext uri="{FF2B5EF4-FFF2-40B4-BE49-F238E27FC236}">
                <a16:creationId xmlns:a16="http://schemas.microsoft.com/office/drawing/2014/main" id="{D12F949C-6C57-1DBA-BEE3-555C25D438DA}"/>
              </a:ext>
            </a:extLst>
          </p:cNvPr>
          <p:cNvSpPr txBox="1"/>
          <p:nvPr/>
        </p:nvSpPr>
        <p:spPr bwMode="auto">
          <a:xfrm>
            <a:off x="1494430" y="3148723"/>
            <a:ext cx="380431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Time (Mo)</a:t>
            </a:r>
          </a:p>
        </p:txBody>
      </p:sp>
      <p:sp>
        <p:nvSpPr>
          <p:cNvPr id="69" name="TextBox 68">
            <a:extLst>
              <a:ext uri="{FF2B5EF4-FFF2-40B4-BE49-F238E27FC236}">
                <a16:creationId xmlns:a16="http://schemas.microsoft.com/office/drawing/2014/main" id="{8C642DFA-610C-57AA-1661-2199B50F3167}"/>
              </a:ext>
            </a:extLst>
          </p:cNvPr>
          <p:cNvSpPr txBox="1"/>
          <p:nvPr/>
        </p:nvSpPr>
        <p:spPr bwMode="auto">
          <a:xfrm rot="16200000">
            <a:off x="329737" y="1966924"/>
            <a:ext cx="1450713"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Without Progression (%)</a:t>
            </a:r>
          </a:p>
        </p:txBody>
      </p:sp>
      <p:cxnSp>
        <p:nvCxnSpPr>
          <p:cNvPr id="72" name="Straight Connector 71">
            <a:extLst>
              <a:ext uri="{FF2B5EF4-FFF2-40B4-BE49-F238E27FC236}">
                <a16:creationId xmlns:a16="http://schemas.microsoft.com/office/drawing/2014/main" id="{AEF9FA76-692D-2878-1CBB-2344C17A4EEC}"/>
              </a:ext>
            </a:extLst>
          </p:cNvPr>
          <p:cNvCxnSpPr/>
          <p:nvPr/>
        </p:nvCxnSpPr>
        <p:spPr bwMode="auto">
          <a:xfrm>
            <a:off x="1618648" y="146824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9F5E715E-CB45-E004-B615-8B4161EFF75E}"/>
              </a:ext>
            </a:extLst>
          </p:cNvPr>
          <p:cNvCxnSpPr/>
          <p:nvPr/>
        </p:nvCxnSpPr>
        <p:spPr bwMode="auto">
          <a:xfrm>
            <a:off x="1697230" y="1965921"/>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EC869068-22FF-0D92-8A44-8608D6FC3A25}"/>
              </a:ext>
            </a:extLst>
          </p:cNvPr>
          <p:cNvCxnSpPr/>
          <p:nvPr/>
        </p:nvCxnSpPr>
        <p:spPr bwMode="auto">
          <a:xfrm>
            <a:off x="1813911" y="200878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C0E71658-37F3-035B-574F-A1ABB79B21FD}"/>
              </a:ext>
            </a:extLst>
          </p:cNvPr>
          <p:cNvCxnSpPr/>
          <p:nvPr/>
        </p:nvCxnSpPr>
        <p:spPr bwMode="auto">
          <a:xfrm>
            <a:off x="1844868" y="218737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CBC036C8-5E79-3D87-F307-9F9BA98F2B21}"/>
              </a:ext>
            </a:extLst>
          </p:cNvPr>
          <p:cNvCxnSpPr/>
          <p:nvPr/>
        </p:nvCxnSpPr>
        <p:spPr bwMode="auto">
          <a:xfrm>
            <a:off x="1863918" y="223500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00C2ADB0-9D79-9004-8E93-B0B73BD11BC5}"/>
              </a:ext>
            </a:extLst>
          </p:cNvPr>
          <p:cNvCxnSpPr/>
          <p:nvPr/>
        </p:nvCxnSpPr>
        <p:spPr bwMode="auto">
          <a:xfrm>
            <a:off x="1885349" y="223976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ABCA9CD-83F0-C86D-5C52-69DF011521E0}"/>
              </a:ext>
            </a:extLst>
          </p:cNvPr>
          <p:cNvCxnSpPr/>
          <p:nvPr/>
        </p:nvCxnSpPr>
        <p:spPr bwMode="auto">
          <a:xfrm>
            <a:off x="1923449" y="2251671"/>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9142BA85-0D88-F0A8-ACB2-F24A4B441F2C}"/>
              </a:ext>
            </a:extLst>
          </p:cNvPr>
          <p:cNvCxnSpPr/>
          <p:nvPr/>
        </p:nvCxnSpPr>
        <p:spPr bwMode="auto">
          <a:xfrm>
            <a:off x="1940118" y="225405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7EBA0634-E98C-B16D-8260-C0AEA05DBAA4}"/>
              </a:ext>
            </a:extLst>
          </p:cNvPr>
          <p:cNvCxnSpPr/>
          <p:nvPr/>
        </p:nvCxnSpPr>
        <p:spPr bwMode="auto">
          <a:xfrm>
            <a:off x="1975837" y="228262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4DB2D496-57B2-3FB6-A055-D16CA435F289}"/>
              </a:ext>
            </a:extLst>
          </p:cNvPr>
          <p:cNvCxnSpPr/>
          <p:nvPr/>
        </p:nvCxnSpPr>
        <p:spPr bwMode="auto">
          <a:xfrm>
            <a:off x="1992506" y="228262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6005C5FD-0D90-5CD7-43E9-B3609D340E64}"/>
              </a:ext>
            </a:extLst>
          </p:cNvPr>
          <p:cNvCxnSpPr/>
          <p:nvPr/>
        </p:nvCxnSpPr>
        <p:spPr bwMode="auto">
          <a:xfrm>
            <a:off x="2018700" y="237787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5D271E54-E348-2B09-1F01-9BF0B835E83A}"/>
              </a:ext>
            </a:extLst>
          </p:cNvPr>
          <p:cNvCxnSpPr/>
          <p:nvPr/>
        </p:nvCxnSpPr>
        <p:spPr bwMode="auto">
          <a:xfrm>
            <a:off x="2044894" y="238025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F04303E2-3819-F9DB-0E46-F0234F53C42E}"/>
              </a:ext>
            </a:extLst>
          </p:cNvPr>
          <p:cNvCxnSpPr/>
          <p:nvPr/>
        </p:nvCxnSpPr>
        <p:spPr bwMode="auto">
          <a:xfrm>
            <a:off x="2104425" y="246836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FDE9EB45-EB15-3808-B743-FB4BD9AACDA5}"/>
              </a:ext>
            </a:extLst>
          </p:cNvPr>
          <p:cNvCxnSpPr/>
          <p:nvPr/>
        </p:nvCxnSpPr>
        <p:spPr bwMode="auto">
          <a:xfrm>
            <a:off x="2152050" y="248741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7B562F19-4519-E1EA-7B93-671491805DDB}"/>
              </a:ext>
            </a:extLst>
          </p:cNvPr>
          <p:cNvCxnSpPr/>
          <p:nvPr/>
        </p:nvCxnSpPr>
        <p:spPr bwMode="auto">
          <a:xfrm>
            <a:off x="2171100" y="248979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2B95CFF5-58A7-9826-6656-BD2E42A12055}"/>
              </a:ext>
            </a:extLst>
          </p:cNvPr>
          <p:cNvCxnSpPr/>
          <p:nvPr/>
        </p:nvCxnSpPr>
        <p:spPr bwMode="auto">
          <a:xfrm>
            <a:off x="2183006" y="257552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267E53CB-6F3E-BC93-4B42-ED0111E0ED58}"/>
              </a:ext>
            </a:extLst>
          </p:cNvPr>
          <p:cNvCxnSpPr/>
          <p:nvPr/>
        </p:nvCxnSpPr>
        <p:spPr bwMode="auto">
          <a:xfrm>
            <a:off x="2206819" y="258266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7E953259-1C67-943B-BBB5-FFB943E457D8}"/>
              </a:ext>
            </a:extLst>
          </p:cNvPr>
          <p:cNvCxnSpPr/>
          <p:nvPr/>
        </p:nvCxnSpPr>
        <p:spPr bwMode="auto">
          <a:xfrm>
            <a:off x="2225869" y="260171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1774B893-8204-FE90-CFFD-8C5C76C5CAC2}"/>
              </a:ext>
            </a:extLst>
          </p:cNvPr>
          <p:cNvCxnSpPr/>
          <p:nvPr/>
        </p:nvCxnSpPr>
        <p:spPr bwMode="auto">
          <a:xfrm>
            <a:off x="2273494" y="262076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A9F96EDB-D185-13E1-F636-38BCF1F29CCE}"/>
              </a:ext>
            </a:extLst>
          </p:cNvPr>
          <p:cNvCxnSpPr/>
          <p:nvPr/>
        </p:nvCxnSpPr>
        <p:spPr bwMode="auto">
          <a:xfrm>
            <a:off x="2347312" y="2706489"/>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2D37A787-89E5-2300-E860-6BDA8B8F1C25}"/>
              </a:ext>
            </a:extLst>
          </p:cNvPr>
          <p:cNvCxnSpPr/>
          <p:nvPr/>
        </p:nvCxnSpPr>
        <p:spPr bwMode="auto">
          <a:xfrm>
            <a:off x="2425894" y="2706489"/>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F70BA46B-B301-87CB-AC5F-94C141025633}"/>
              </a:ext>
            </a:extLst>
          </p:cNvPr>
          <p:cNvCxnSpPr/>
          <p:nvPr/>
        </p:nvCxnSpPr>
        <p:spPr bwMode="auto">
          <a:xfrm>
            <a:off x="2511619" y="2706489"/>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BF808DFB-4C96-8365-68BA-90F48BDD1BBD}"/>
              </a:ext>
            </a:extLst>
          </p:cNvPr>
          <p:cNvCxnSpPr/>
          <p:nvPr/>
        </p:nvCxnSpPr>
        <p:spPr bwMode="auto">
          <a:xfrm>
            <a:off x="2542576" y="2706489"/>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45FEB5D7-DEA4-31ED-DC54-1E504390FA43}"/>
              </a:ext>
            </a:extLst>
          </p:cNvPr>
          <p:cNvCxnSpPr/>
          <p:nvPr/>
        </p:nvCxnSpPr>
        <p:spPr bwMode="auto">
          <a:xfrm>
            <a:off x="3442688" y="285551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527CA66D-651A-C9B4-76E2-07896E474F5B}"/>
              </a:ext>
            </a:extLst>
          </p:cNvPr>
          <p:cNvCxnSpPr/>
          <p:nvPr/>
        </p:nvCxnSpPr>
        <p:spPr bwMode="auto">
          <a:xfrm>
            <a:off x="3683194" y="287555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4E6D46BD-1F2C-5421-2E97-6586995B4EF4}"/>
              </a:ext>
            </a:extLst>
          </p:cNvPr>
          <p:cNvCxnSpPr/>
          <p:nvPr/>
        </p:nvCxnSpPr>
        <p:spPr bwMode="auto">
          <a:xfrm>
            <a:off x="3957038" y="288746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CC0C6B84-3155-B95A-4A48-48E5C04CF754}"/>
              </a:ext>
            </a:extLst>
          </p:cNvPr>
          <p:cNvCxnSpPr/>
          <p:nvPr/>
        </p:nvCxnSpPr>
        <p:spPr bwMode="auto">
          <a:xfrm>
            <a:off x="4492820" y="288746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C7C4575D-8200-7722-80E9-0697BA1589FE}"/>
              </a:ext>
            </a:extLst>
          </p:cNvPr>
          <p:cNvCxnSpPr/>
          <p:nvPr/>
        </p:nvCxnSpPr>
        <p:spPr bwMode="auto">
          <a:xfrm>
            <a:off x="4995264" y="2924175"/>
            <a:ext cx="0" cy="72152"/>
          </a:xfrm>
          <a:prstGeom prst="line">
            <a:avLst/>
          </a:prstGeom>
          <a:noFill/>
          <a:ln w="19050" cap="flat" cmpd="sng" algn="ctr">
            <a:solidFill>
              <a:schemeClr val="accent3"/>
            </a:solidFill>
            <a:prstDash val="solid"/>
            <a:round/>
            <a:headEnd type="none" w="med" len="med"/>
            <a:tailEnd type="none" w="med" len="med"/>
          </a:ln>
          <a:effectLst/>
        </p:spPr>
      </p:cxnSp>
      <p:grpSp>
        <p:nvGrpSpPr>
          <p:cNvPr id="103" name="Group 102">
            <a:extLst>
              <a:ext uri="{FF2B5EF4-FFF2-40B4-BE49-F238E27FC236}">
                <a16:creationId xmlns:a16="http://schemas.microsoft.com/office/drawing/2014/main" id="{8EE380D2-4719-7B5E-F8C6-C73DB8BA4CBD}"/>
              </a:ext>
            </a:extLst>
          </p:cNvPr>
          <p:cNvGrpSpPr/>
          <p:nvPr/>
        </p:nvGrpSpPr>
        <p:grpSpPr>
          <a:xfrm>
            <a:off x="1507332" y="1445419"/>
            <a:ext cx="3488531" cy="1507331"/>
            <a:chOff x="1507332" y="1445419"/>
            <a:chExt cx="3488531" cy="1507331"/>
          </a:xfrm>
        </p:grpSpPr>
        <p:sp>
          <p:nvSpPr>
            <p:cNvPr id="100" name="Freeform: Shape 99">
              <a:extLst>
                <a:ext uri="{FF2B5EF4-FFF2-40B4-BE49-F238E27FC236}">
                  <a16:creationId xmlns:a16="http://schemas.microsoft.com/office/drawing/2014/main" id="{6A222E64-DD36-AB1C-F726-D532A610330D}"/>
                </a:ext>
              </a:extLst>
            </p:cNvPr>
            <p:cNvSpPr/>
            <p:nvPr/>
          </p:nvSpPr>
          <p:spPr bwMode="auto">
            <a:xfrm>
              <a:off x="1507332" y="1445419"/>
              <a:ext cx="664368" cy="1057274"/>
            </a:xfrm>
            <a:custGeom>
              <a:avLst/>
              <a:gdLst>
                <a:gd name="connsiteX0" fmla="*/ 0 w 657225"/>
                <a:gd name="connsiteY0" fmla="*/ 0 h 1059656"/>
                <a:gd name="connsiteX1" fmla="*/ 69057 w 657225"/>
                <a:gd name="connsiteY1" fmla="*/ 21431 h 1059656"/>
                <a:gd name="connsiteX2" fmla="*/ 69057 w 657225"/>
                <a:gd name="connsiteY2" fmla="*/ 42862 h 1059656"/>
                <a:gd name="connsiteX3" fmla="*/ 90488 w 657225"/>
                <a:gd name="connsiteY3" fmla="*/ 42862 h 1059656"/>
                <a:gd name="connsiteX4" fmla="*/ 100013 w 657225"/>
                <a:gd name="connsiteY4" fmla="*/ 52387 h 1059656"/>
                <a:gd name="connsiteX5" fmla="*/ 119063 w 657225"/>
                <a:gd name="connsiteY5" fmla="*/ 52387 h 1059656"/>
                <a:gd name="connsiteX6" fmla="*/ 119063 w 657225"/>
                <a:gd name="connsiteY6" fmla="*/ 71437 h 1059656"/>
                <a:gd name="connsiteX7" fmla="*/ 128588 w 657225"/>
                <a:gd name="connsiteY7" fmla="*/ 71437 h 1059656"/>
                <a:gd name="connsiteX8" fmla="*/ 128588 w 657225"/>
                <a:gd name="connsiteY8" fmla="*/ 97631 h 1059656"/>
                <a:gd name="connsiteX9" fmla="*/ 145257 w 657225"/>
                <a:gd name="connsiteY9" fmla="*/ 97631 h 1059656"/>
                <a:gd name="connsiteX10" fmla="*/ 145257 w 657225"/>
                <a:gd name="connsiteY10" fmla="*/ 159544 h 1059656"/>
                <a:gd name="connsiteX11" fmla="*/ 157163 w 657225"/>
                <a:gd name="connsiteY11" fmla="*/ 159544 h 1059656"/>
                <a:gd name="connsiteX12" fmla="*/ 157163 w 657225"/>
                <a:gd name="connsiteY12" fmla="*/ 369094 h 1059656"/>
                <a:gd name="connsiteX13" fmla="*/ 176213 w 657225"/>
                <a:gd name="connsiteY13" fmla="*/ 369094 h 1059656"/>
                <a:gd name="connsiteX14" fmla="*/ 176213 w 657225"/>
                <a:gd name="connsiteY14" fmla="*/ 411956 h 1059656"/>
                <a:gd name="connsiteX15" fmla="*/ 180975 w 657225"/>
                <a:gd name="connsiteY15" fmla="*/ 411956 h 1059656"/>
                <a:gd name="connsiteX16" fmla="*/ 180975 w 657225"/>
                <a:gd name="connsiteY16" fmla="*/ 476250 h 1059656"/>
                <a:gd name="connsiteX17" fmla="*/ 188119 w 657225"/>
                <a:gd name="connsiteY17" fmla="*/ 476250 h 1059656"/>
                <a:gd name="connsiteX18" fmla="*/ 188119 w 657225"/>
                <a:gd name="connsiteY18" fmla="*/ 564356 h 1059656"/>
                <a:gd name="connsiteX19" fmla="*/ 230982 w 657225"/>
                <a:gd name="connsiteY19" fmla="*/ 564356 h 1059656"/>
                <a:gd name="connsiteX20" fmla="*/ 230982 w 657225"/>
                <a:gd name="connsiteY20" fmla="*/ 569119 h 1059656"/>
                <a:gd name="connsiteX21" fmla="*/ 261938 w 657225"/>
                <a:gd name="connsiteY21" fmla="*/ 569119 h 1059656"/>
                <a:gd name="connsiteX22" fmla="*/ 261938 w 657225"/>
                <a:gd name="connsiteY22" fmla="*/ 569119 h 1059656"/>
                <a:gd name="connsiteX23" fmla="*/ 288132 w 657225"/>
                <a:gd name="connsiteY23" fmla="*/ 569119 h 1059656"/>
                <a:gd name="connsiteX24" fmla="*/ 288132 w 657225"/>
                <a:gd name="connsiteY24" fmla="*/ 595312 h 1059656"/>
                <a:gd name="connsiteX25" fmla="*/ 309563 w 657225"/>
                <a:gd name="connsiteY25" fmla="*/ 595312 h 1059656"/>
                <a:gd name="connsiteX26" fmla="*/ 309563 w 657225"/>
                <a:gd name="connsiteY26" fmla="*/ 633412 h 1059656"/>
                <a:gd name="connsiteX27" fmla="*/ 328613 w 657225"/>
                <a:gd name="connsiteY27" fmla="*/ 633412 h 1059656"/>
                <a:gd name="connsiteX28" fmla="*/ 328613 w 657225"/>
                <a:gd name="connsiteY28" fmla="*/ 678656 h 1059656"/>
                <a:gd name="connsiteX29" fmla="*/ 330994 w 657225"/>
                <a:gd name="connsiteY29" fmla="*/ 676275 h 1059656"/>
                <a:gd name="connsiteX30" fmla="*/ 330994 w 657225"/>
                <a:gd name="connsiteY30" fmla="*/ 733425 h 1059656"/>
                <a:gd name="connsiteX31" fmla="*/ 340519 w 657225"/>
                <a:gd name="connsiteY31" fmla="*/ 733425 h 1059656"/>
                <a:gd name="connsiteX32" fmla="*/ 340519 w 657225"/>
                <a:gd name="connsiteY32" fmla="*/ 797719 h 1059656"/>
                <a:gd name="connsiteX33" fmla="*/ 361950 w 657225"/>
                <a:gd name="connsiteY33" fmla="*/ 797719 h 1059656"/>
                <a:gd name="connsiteX34" fmla="*/ 361950 w 657225"/>
                <a:gd name="connsiteY34" fmla="*/ 823912 h 1059656"/>
                <a:gd name="connsiteX35" fmla="*/ 395288 w 657225"/>
                <a:gd name="connsiteY35" fmla="*/ 823912 h 1059656"/>
                <a:gd name="connsiteX36" fmla="*/ 395288 w 657225"/>
                <a:gd name="connsiteY36" fmla="*/ 831056 h 1059656"/>
                <a:gd name="connsiteX37" fmla="*/ 438150 w 657225"/>
                <a:gd name="connsiteY37" fmla="*/ 831056 h 1059656"/>
                <a:gd name="connsiteX38" fmla="*/ 445294 w 657225"/>
                <a:gd name="connsiteY38" fmla="*/ 838200 h 1059656"/>
                <a:gd name="connsiteX39" fmla="*/ 445294 w 657225"/>
                <a:gd name="connsiteY39" fmla="*/ 866775 h 1059656"/>
                <a:gd name="connsiteX40" fmla="*/ 490538 w 657225"/>
                <a:gd name="connsiteY40" fmla="*/ 866775 h 1059656"/>
                <a:gd name="connsiteX41" fmla="*/ 490538 w 657225"/>
                <a:gd name="connsiteY41" fmla="*/ 931069 h 1059656"/>
                <a:gd name="connsiteX42" fmla="*/ 507207 w 657225"/>
                <a:gd name="connsiteY42" fmla="*/ 931069 h 1059656"/>
                <a:gd name="connsiteX43" fmla="*/ 507207 w 657225"/>
                <a:gd name="connsiteY43" fmla="*/ 966787 h 1059656"/>
                <a:gd name="connsiteX44" fmla="*/ 540544 w 657225"/>
                <a:gd name="connsiteY44" fmla="*/ 966787 h 1059656"/>
                <a:gd name="connsiteX45" fmla="*/ 540544 w 657225"/>
                <a:gd name="connsiteY45" fmla="*/ 983456 h 1059656"/>
                <a:gd name="connsiteX46" fmla="*/ 554832 w 657225"/>
                <a:gd name="connsiteY46" fmla="*/ 983456 h 1059656"/>
                <a:gd name="connsiteX47" fmla="*/ 554832 w 657225"/>
                <a:gd name="connsiteY47" fmla="*/ 1000125 h 1059656"/>
                <a:gd name="connsiteX48" fmla="*/ 566738 w 657225"/>
                <a:gd name="connsiteY48" fmla="*/ 1000125 h 1059656"/>
                <a:gd name="connsiteX49" fmla="*/ 566738 w 657225"/>
                <a:gd name="connsiteY49" fmla="*/ 1014412 h 1059656"/>
                <a:gd name="connsiteX50" fmla="*/ 583407 w 657225"/>
                <a:gd name="connsiteY50" fmla="*/ 1014412 h 1059656"/>
                <a:gd name="connsiteX51" fmla="*/ 583407 w 657225"/>
                <a:gd name="connsiteY51" fmla="*/ 1052512 h 1059656"/>
                <a:gd name="connsiteX52" fmla="*/ 602457 w 657225"/>
                <a:gd name="connsiteY52" fmla="*/ 1052512 h 1059656"/>
                <a:gd name="connsiteX53" fmla="*/ 657225 w 657225"/>
                <a:gd name="connsiteY53" fmla="*/ 1052512 h 1059656"/>
                <a:gd name="connsiteX54" fmla="*/ 650082 w 657225"/>
                <a:gd name="connsiteY54" fmla="*/ 1059656 h 1059656"/>
                <a:gd name="connsiteX0" fmla="*/ 0 w 657225"/>
                <a:gd name="connsiteY0" fmla="*/ 0 h 1057274"/>
                <a:gd name="connsiteX1" fmla="*/ 69057 w 657225"/>
                <a:gd name="connsiteY1" fmla="*/ 21431 h 1057274"/>
                <a:gd name="connsiteX2" fmla="*/ 69057 w 657225"/>
                <a:gd name="connsiteY2" fmla="*/ 42862 h 1057274"/>
                <a:gd name="connsiteX3" fmla="*/ 90488 w 657225"/>
                <a:gd name="connsiteY3" fmla="*/ 42862 h 1057274"/>
                <a:gd name="connsiteX4" fmla="*/ 100013 w 657225"/>
                <a:gd name="connsiteY4" fmla="*/ 52387 h 1057274"/>
                <a:gd name="connsiteX5" fmla="*/ 119063 w 657225"/>
                <a:gd name="connsiteY5" fmla="*/ 52387 h 1057274"/>
                <a:gd name="connsiteX6" fmla="*/ 119063 w 657225"/>
                <a:gd name="connsiteY6" fmla="*/ 71437 h 1057274"/>
                <a:gd name="connsiteX7" fmla="*/ 128588 w 657225"/>
                <a:gd name="connsiteY7" fmla="*/ 71437 h 1057274"/>
                <a:gd name="connsiteX8" fmla="*/ 128588 w 657225"/>
                <a:gd name="connsiteY8" fmla="*/ 97631 h 1057274"/>
                <a:gd name="connsiteX9" fmla="*/ 145257 w 657225"/>
                <a:gd name="connsiteY9" fmla="*/ 97631 h 1057274"/>
                <a:gd name="connsiteX10" fmla="*/ 145257 w 657225"/>
                <a:gd name="connsiteY10" fmla="*/ 159544 h 1057274"/>
                <a:gd name="connsiteX11" fmla="*/ 157163 w 657225"/>
                <a:gd name="connsiteY11" fmla="*/ 159544 h 1057274"/>
                <a:gd name="connsiteX12" fmla="*/ 157163 w 657225"/>
                <a:gd name="connsiteY12" fmla="*/ 369094 h 1057274"/>
                <a:gd name="connsiteX13" fmla="*/ 176213 w 657225"/>
                <a:gd name="connsiteY13" fmla="*/ 369094 h 1057274"/>
                <a:gd name="connsiteX14" fmla="*/ 176213 w 657225"/>
                <a:gd name="connsiteY14" fmla="*/ 411956 h 1057274"/>
                <a:gd name="connsiteX15" fmla="*/ 180975 w 657225"/>
                <a:gd name="connsiteY15" fmla="*/ 411956 h 1057274"/>
                <a:gd name="connsiteX16" fmla="*/ 180975 w 657225"/>
                <a:gd name="connsiteY16" fmla="*/ 476250 h 1057274"/>
                <a:gd name="connsiteX17" fmla="*/ 188119 w 657225"/>
                <a:gd name="connsiteY17" fmla="*/ 476250 h 1057274"/>
                <a:gd name="connsiteX18" fmla="*/ 188119 w 657225"/>
                <a:gd name="connsiteY18" fmla="*/ 564356 h 1057274"/>
                <a:gd name="connsiteX19" fmla="*/ 230982 w 657225"/>
                <a:gd name="connsiteY19" fmla="*/ 564356 h 1057274"/>
                <a:gd name="connsiteX20" fmla="*/ 230982 w 657225"/>
                <a:gd name="connsiteY20" fmla="*/ 569119 h 1057274"/>
                <a:gd name="connsiteX21" fmla="*/ 261938 w 657225"/>
                <a:gd name="connsiteY21" fmla="*/ 569119 h 1057274"/>
                <a:gd name="connsiteX22" fmla="*/ 261938 w 657225"/>
                <a:gd name="connsiteY22" fmla="*/ 569119 h 1057274"/>
                <a:gd name="connsiteX23" fmla="*/ 288132 w 657225"/>
                <a:gd name="connsiteY23" fmla="*/ 569119 h 1057274"/>
                <a:gd name="connsiteX24" fmla="*/ 288132 w 657225"/>
                <a:gd name="connsiteY24" fmla="*/ 595312 h 1057274"/>
                <a:gd name="connsiteX25" fmla="*/ 309563 w 657225"/>
                <a:gd name="connsiteY25" fmla="*/ 595312 h 1057274"/>
                <a:gd name="connsiteX26" fmla="*/ 309563 w 657225"/>
                <a:gd name="connsiteY26" fmla="*/ 633412 h 1057274"/>
                <a:gd name="connsiteX27" fmla="*/ 328613 w 657225"/>
                <a:gd name="connsiteY27" fmla="*/ 633412 h 1057274"/>
                <a:gd name="connsiteX28" fmla="*/ 328613 w 657225"/>
                <a:gd name="connsiteY28" fmla="*/ 678656 h 1057274"/>
                <a:gd name="connsiteX29" fmla="*/ 330994 w 657225"/>
                <a:gd name="connsiteY29" fmla="*/ 676275 h 1057274"/>
                <a:gd name="connsiteX30" fmla="*/ 330994 w 657225"/>
                <a:gd name="connsiteY30" fmla="*/ 733425 h 1057274"/>
                <a:gd name="connsiteX31" fmla="*/ 340519 w 657225"/>
                <a:gd name="connsiteY31" fmla="*/ 733425 h 1057274"/>
                <a:gd name="connsiteX32" fmla="*/ 340519 w 657225"/>
                <a:gd name="connsiteY32" fmla="*/ 797719 h 1057274"/>
                <a:gd name="connsiteX33" fmla="*/ 361950 w 657225"/>
                <a:gd name="connsiteY33" fmla="*/ 797719 h 1057274"/>
                <a:gd name="connsiteX34" fmla="*/ 361950 w 657225"/>
                <a:gd name="connsiteY34" fmla="*/ 823912 h 1057274"/>
                <a:gd name="connsiteX35" fmla="*/ 395288 w 657225"/>
                <a:gd name="connsiteY35" fmla="*/ 823912 h 1057274"/>
                <a:gd name="connsiteX36" fmla="*/ 395288 w 657225"/>
                <a:gd name="connsiteY36" fmla="*/ 831056 h 1057274"/>
                <a:gd name="connsiteX37" fmla="*/ 438150 w 657225"/>
                <a:gd name="connsiteY37" fmla="*/ 831056 h 1057274"/>
                <a:gd name="connsiteX38" fmla="*/ 445294 w 657225"/>
                <a:gd name="connsiteY38" fmla="*/ 838200 h 1057274"/>
                <a:gd name="connsiteX39" fmla="*/ 445294 w 657225"/>
                <a:gd name="connsiteY39" fmla="*/ 866775 h 1057274"/>
                <a:gd name="connsiteX40" fmla="*/ 490538 w 657225"/>
                <a:gd name="connsiteY40" fmla="*/ 866775 h 1057274"/>
                <a:gd name="connsiteX41" fmla="*/ 490538 w 657225"/>
                <a:gd name="connsiteY41" fmla="*/ 931069 h 1057274"/>
                <a:gd name="connsiteX42" fmla="*/ 507207 w 657225"/>
                <a:gd name="connsiteY42" fmla="*/ 931069 h 1057274"/>
                <a:gd name="connsiteX43" fmla="*/ 507207 w 657225"/>
                <a:gd name="connsiteY43" fmla="*/ 966787 h 1057274"/>
                <a:gd name="connsiteX44" fmla="*/ 540544 w 657225"/>
                <a:gd name="connsiteY44" fmla="*/ 966787 h 1057274"/>
                <a:gd name="connsiteX45" fmla="*/ 540544 w 657225"/>
                <a:gd name="connsiteY45" fmla="*/ 983456 h 1057274"/>
                <a:gd name="connsiteX46" fmla="*/ 554832 w 657225"/>
                <a:gd name="connsiteY46" fmla="*/ 983456 h 1057274"/>
                <a:gd name="connsiteX47" fmla="*/ 554832 w 657225"/>
                <a:gd name="connsiteY47" fmla="*/ 1000125 h 1057274"/>
                <a:gd name="connsiteX48" fmla="*/ 566738 w 657225"/>
                <a:gd name="connsiteY48" fmla="*/ 1000125 h 1057274"/>
                <a:gd name="connsiteX49" fmla="*/ 566738 w 657225"/>
                <a:gd name="connsiteY49" fmla="*/ 1014412 h 1057274"/>
                <a:gd name="connsiteX50" fmla="*/ 583407 w 657225"/>
                <a:gd name="connsiteY50" fmla="*/ 1014412 h 1057274"/>
                <a:gd name="connsiteX51" fmla="*/ 583407 w 657225"/>
                <a:gd name="connsiteY51" fmla="*/ 1052512 h 1057274"/>
                <a:gd name="connsiteX52" fmla="*/ 602457 w 657225"/>
                <a:gd name="connsiteY52" fmla="*/ 1052512 h 1057274"/>
                <a:gd name="connsiteX53" fmla="*/ 657225 w 657225"/>
                <a:gd name="connsiteY53" fmla="*/ 1052512 h 1057274"/>
                <a:gd name="connsiteX54" fmla="*/ 633414 w 657225"/>
                <a:gd name="connsiteY54" fmla="*/ 1057274 h 1057274"/>
                <a:gd name="connsiteX0" fmla="*/ 0 w 642937"/>
                <a:gd name="connsiteY0" fmla="*/ 0 h 1057274"/>
                <a:gd name="connsiteX1" fmla="*/ 69057 w 642937"/>
                <a:gd name="connsiteY1" fmla="*/ 21431 h 1057274"/>
                <a:gd name="connsiteX2" fmla="*/ 69057 w 642937"/>
                <a:gd name="connsiteY2" fmla="*/ 42862 h 1057274"/>
                <a:gd name="connsiteX3" fmla="*/ 90488 w 642937"/>
                <a:gd name="connsiteY3" fmla="*/ 42862 h 1057274"/>
                <a:gd name="connsiteX4" fmla="*/ 100013 w 642937"/>
                <a:gd name="connsiteY4" fmla="*/ 52387 h 1057274"/>
                <a:gd name="connsiteX5" fmla="*/ 119063 w 642937"/>
                <a:gd name="connsiteY5" fmla="*/ 52387 h 1057274"/>
                <a:gd name="connsiteX6" fmla="*/ 119063 w 642937"/>
                <a:gd name="connsiteY6" fmla="*/ 71437 h 1057274"/>
                <a:gd name="connsiteX7" fmla="*/ 128588 w 642937"/>
                <a:gd name="connsiteY7" fmla="*/ 71437 h 1057274"/>
                <a:gd name="connsiteX8" fmla="*/ 128588 w 642937"/>
                <a:gd name="connsiteY8" fmla="*/ 97631 h 1057274"/>
                <a:gd name="connsiteX9" fmla="*/ 145257 w 642937"/>
                <a:gd name="connsiteY9" fmla="*/ 97631 h 1057274"/>
                <a:gd name="connsiteX10" fmla="*/ 145257 w 642937"/>
                <a:gd name="connsiteY10" fmla="*/ 159544 h 1057274"/>
                <a:gd name="connsiteX11" fmla="*/ 157163 w 642937"/>
                <a:gd name="connsiteY11" fmla="*/ 159544 h 1057274"/>
                <a:gd name="connsiteX12" fmla="*/ 157163 w 642937"/>
                <a:gd name="connsiteY12" fmla="*/ 369094 h 1057274"/>
                <a:gd name="connsiteX13" fmla="*/ 176213 w 642937"/>
                <a:gd name="connsiteY13" fmla="*/ 369094 h 1057274"/>
                <a:gd name="connsiteX14" fmla="*/ 176213 w 642937"/>
                <a:gd name="connsiteY14" fmla="*/ 411956 h 1057274"/>
                <a:gd name="connsiteX15" fmla="*/ 180975 w 642937"/>
                <a:gd name="connsiteY15" fmla="*/ 411956 h 1057274"/>
                <a:gd name="connsiteX16" fmla="*/ 180975 w 642937"/>
                <a:gd name="connsiteY16" fmla="*/ 476250 h 1057274"/>
                <a:gd name="connsiteX17" fmla="*/ 188119 w 642937"/>
                <a:gd name="connsiteY17" fmla="*/ 476250 h 1057274"/>
                <a:gd name="connsiteX18" fmla="*/ 188119 w 642937"/>
                <a:gd name="connsiteY18" fmla="*/ 564356 h 1057274"/>
                <a:gd name="connsiteX19" fmla="*/ 230982 w 642937"/>
                <a:gd name="connsiteY19" fmla="*/ 564356 h 1057274"/>
                <a:gd name="connsiteX20" fmla="*/ 230982 w 642937"/>
                <a:gd name="connsiteY20" fmla="*/ 569119 h 1057274"/>
                <a:gd name="connsiteX21" fmla="*/ 261938 w 642937"/>
                <a:gd name="connsiteY21" fmla="*/ 569119 h 1057274"/>
                <a:gd name="connsiteX22" fmla="*/ 261938 w 642937"/>
                <a:gd name="connsiteY22" fmla="*/ 569119 h 1057274"/>
                <a:gd name="connsiteX23" fmla="*/ 288132 w 642937"/>
                <a:gd name="connsiteY23" fmla="*/ 569119 h 1057274"/>
                <a:gd name="connsiteX24" fmla="*/ 288132 w 642937"/>
                <a:gd name="connsiteY24" fmla="*/ 595312 h 1057274"/>
                <a:gd name="connsiteX25" fmla="*/ 309563 w 642937"/>
                <a:gd name="connsiteY25" fmla="*/ 595312 h 1057274"/>
                <a:gd name="connsiteX26" fmla="*/ 309563 w 642937"/>
                <a:gd name="connsiteY26" fmla="*/ 633412 h 1057274"/>
                <a:gd name="connsiteX27" fmla="*/ 328613 w 642937"/>
                <a:gd name="connsiteY27" fmla="*/ 633412 h 1057274"/>
                <a:gd name="connsiteX28" fmla="*/ 328613 w 642937"/>
                <a:gd name="connsiteY28" fmla="*/ 678656 h 1057274"/>
                <a:gd name="connsiteX29" fmla="*/ 330994 w 642937"/>
                <a:gd name="connsiteY29" fmla="*/ 676275 h 1057274"/>
                <a:gd name="connsiteX30" fmla="*/ 330994 w 642937"/>
                <a:gd name="connsiteY30" fmla="*/ 733425 h 1057274"/>
                <a:gd name="connsiteX31" fmla="*/ 340519 w 642937"/>
                <a:gd name="connsiteY31" fmla="*/ 733425 h 1057274"/>
                <a:gd name="connsiteX32" fmla="*/ 340519 w 642937"/>
                <a:gd name="connsiteY32" fmla="*/ 797719 h 1057274"/>
                <a:gd name="connsiteX33" fmla="*/ 361950 w 642937"/>
                <a:gd name="connsiteY33" fmla="*/ 797719 h 1057274"/>
                <a:gd name="connsiteX34" fmla="*/ 361950 w 642937"/>
                <a:gd name="connsiteY34" fmla="*/ 823912 h 1057274"/>
                <a:gd name="connsiteX35" fmla="*/ 395288 w 642937"/>
                <a:gd name="connsiteY35" fmla="*/ 823912 h 1057274"/>
                <a:gd name="connsiteX36" fmla="*/ 395288 w 642937"/>
                <a:gd name="connsiteY36" fmla="*/ 831056 h 1057274"/>
                <a:gd name="connsiteX37" fmla="*/ 438150 w 642937"/>
                <a:gd name="connsiteY37" fmla="*/ 831056 h 1057274"/>
                <a:gd name="connsiteX38" fmla="*/ 445294 w 642937"/>
                <a:gd name="connsiteY38" fmla="*/ 838200 h 1057274"/>
                <a:gd name="connsiteX39" fmla="*/ 445294 w 642937"/>
                <a:gd name="connsiteY39" fmla="*/ 866775 h 1057274"/>
                <a:gd name="connsiteX40" fmla="*/ 490538 w 642937"/>
                <a:gd name="connsiteY40" fmla="*/ 866775 h 1057274"/>
                <a:gd name="connsiteX41" fmla="*/ 490538 w 642937"/>
                <a:gd name="connsiteY41" fmla="*/ 931069 h 1057274"/>
                <a:gd name="connsiteX42" fmla="*/ 507207 w 642937"/>
                <a:gd name="connsiteY42" fmla="*/ 931069 h 1057274"/>
                <a:gd name="connsiteX43" fmla="*/ 507207 w 642937"/>
                <a:gd name="connsiteY43" fmla="*/ 966787 h 1057274"/>
                <a:gd name="connsiteX44" fmla="*/ 540544 w 642937"/>
                <a:gd name="connsiteY44" fmla="*/ 966787 h 1057274"/>
                <a:gd name="connsiteX45" fmla="*/ 540544 w 642937"/>
                <a:gd name="connsiteY45" fmla="*/ 983456 h 1057274"/>
                <a:gd name="connsiteX46" fmla="*/ 554832 w 642937"/>
                <a:gd name="connsiteY46" fmla="*/ 983456 h 1057274"/>
                <a:gd name="connsiteX47" fmla="*/ 554832 w 642937"/>
                <a:gd name="connsiteY47" fmla="*/ 1000125 h 1057274"/>
                <a:gd name="connsiteX48" fmla="*/ 566738 w 642937"/>
                <a:gd name="connsiteY48" fmla="*/ 1000125 h 1057274"/>
                <a:gd name="connsiteX49" fmla="*/ 566738 w 642937"/>
                <a:gd name="connsiteY49" fmla="*/ 1014412 h 1057274"/>
                <a:gd name="connsiteX50" fmla="*/ 583407 w 642937"/>
                <a:gd name="connsiteY50" fmla="*/ 1014412 h 1057274"/>
                <a:gd name="connsiteX51" fmla="*/ 583407 w 642937"/>
                <a:gd name="connsiteY51" fmla="*/ 1052512 h 1057274"/>
                <a:gd name="connsiteX52" fmla="*/ 602457 w 642937"/>
                <a:gd name="connsiteY52" fmla="*/ 1052512 h 1057274"/>
                <a:gd name="connsiteX53" fmla="*/ 642937 w 642937"/>
                <a:gd name="connsiteY53" fmla="*/ 1047750 h 1057274"/>
                <a:gd name="connsiteX54" fmla="*/ 633414 w 642937"/>
                <a:gd name="connsiteY54" fmla="*/ 1057274 h 1057274"/>
                <a:gd name="connsiteX0" fmla="*/ 0 w 664368"/>
                <a:gd name="connsiteY0" fmla="*/ 0 h 1057274"/>
                <a:gd name="connsiteX1" fmla="*/ 69057 w 664368"/>
                <a:gd name="connsiteY1" fmla="*/ 21431 h 1057274"/>
                <a:gd name="connsiteX2" fmla="*/ 69057 w 664368"/>
                <a:gd name="connsiteY2" fmla="*/ 42862 h 1057274"/>
                <a:gd name="connsiteX3" fmla="*/ 90488 w 664368"/>
                <a:gd name="connsiteY3" fmla="*/ 42862 h 1057274"/>
                <a:gd name="connsiteX4" fmla="*/ 100013 w 664368"/>
                <a:gd name="connsiteY4" fmla="*/ 52387 h 1057274"/>
                <a:gd name="connsiteX5" fmla="*/ 119063 w 664368"/>
                <a:gd name="connsiteY5" fmla="*/ 52387 h 1057274"/>
                <a:gd name="connsiteX6" fmla="*/ 119063 w 664368"/>
                <a:gd name="connsiteY6" fmla="*/ 71437 h 1057274"/>
                <a:gd name="connsiteX7" fmla="*/ 128588 w 664368"/>
                <a:gd name="connsiteY7" fmla="*/ 71437 h 1057274"/>
                <a:gd name="connsiteX8" fmla="*/ 128588 w 664368"/>
                <a:gd name="connsiteY8" fmla="*/ 97631 h 1057274"/>
                <a:gd name="connsiteX9" fmla="*/ 145257 w 664368"/>
                <a:gd name="connsiteY9" fmla="*/ 97631 h 1057274"/>
                <a:gd name="connsiteX10" fmla="*/ 145257 w 664368"/>
                <a:gd name="connsiteY10" fmla="*/ 159544 h 1057274"/>
                <a:gd name="connsiteX11" fmla="*/ 157163 w 664368"/>
                <a:gd name="connsiteY11" fmla="*/ 159544 h 1057274"/>
                <a:gd name="connsiteX12" fmla="*/ 157163 w 664368"/>
                <a:gd name="connsiteY12" fmla="*/ 369094 h 1057274"/>
                <a:gd name="connsiteX13" fmla="*/ 176213 w 664368"/>
                <a:gd name="connsiteY13" fmla="*/ 369094 h 1057274"/>
                <a:gd name="connsiteX14" fmla="*/ 176213 w 664368"/>
                <a:gd name="connsiteY14" fmla="*/ 411956 h 1057274"/>
                <a:gd name="connsiteX15" fmla="*/ 180975 w 664368"/>
                <a:gd name="connsiteY15" fmla="*/ 411956 h 1057274"/>
                <a:gd name="connsiteX16" fmla="*/ 180975 w 664368"/>
                <a:gd name="connsiteY16" fmla="*/ 476250 h 1057274"/>
                <a:gd name="connsiteX17" fmla="*/ 188119 w 664368"/>
                <a:gd name="connsiteY17" fmla="*/ 476250 h 1057274"/>
                <a:gd name="connsiteX18" fmla="*/ 188119 w 664368"/>
                <a:gd name="connsiteY18" fmla="*/ 564356 h 1057274"/>
                <a:gd name="connsiteX19" fmla="*/ 230982 w 664368"/>
                <a:gd name="connsiteY19" fmla="*/ 564356 h 1057274"/>
                <a:gd name="connsiteX20" fmla="*/ 230982 w 664368"/>
                <a:gd name="connsiteY20" fmla="*/ 569119 h 1057274"/>
                <a:gd name="connsiteX21" fmla="*/ 261938 w 664368"/>
                <a:gd name="connsiteY21" fmla="*/ 569119 h 1057274"/>
                <a:gd name="connsiteX22" fmla="*/ 261938 w 664368"/>
                <a:gd name="connsiteY22" fmla="*/ 569119 h 1057274"/>
                <a:gd name="connsiteX23" fmla="*/ 288132 w 664368"/>
                <a:gd name="connsiteY23" fmla="*/ 569119 h 1057274"/>
                <a:gd name="connsiteX24" fmla="*/ 288132 w 664368"/>
                <a:gd name="connsiteY24" fmla="*/ 595312 h 1057274"/>
                <a:gd name="connsiteX25" fmla="*/ 309563 w 664368"/>
                <a:gd name="connsiteY25" fmla="*/ 595312 h 1057274"/>
                <a:gd name="connsiteX26" fmla="*/ 309563 w 664368"/>
                <a:gd name="connsiteY26" fmla="*/ 633412 h 1057274"/>
                <a:gd name="connsiteX27" fmla="*/ 328613 w 664368"/>
                <a:gd name="connsiteY27" fmla="*/ 633412 h 1057274"/>
                <a:gd name="connsiteX28" fmla="*/ 328613 w 664368"/>
                <a:gd name="connsiteY28" fmla="*/ 678656 h 1057274"/>
                <a:gd name="connsiteX29" fmla="*/ 330994 w 664368"/>
                <a:gd name="connsiteY29" fmla="*/ 676275 h 1057274"/>
                <a:gd name="connsiteX30" fmla="*/ 330994 w 664368"/>
                <a:gd name="connsiteY30" fmla="*/ 733425 h 1057274"/>
                <a:gd name="connsiteX31" fmla="*/ 340519 w 664368"/>
                <a:gd name="connsiteY31" fmla="*/ 733425 h 1057274"/>
                <a:gd name="connsiteX32" fmla="*/ 340519 w 664368"/>
                <a:gd name="connsiteY32" fmla="*/ 797719 h 1057274"/>
                <a:gd name="connsiteX33" fmla="*/ 361950 w 664368"/>
                <a:gd name="connsiteY33" fmla="*/ 797719 h 1057274"/>
                <a:gd name="connsiteX34" fmla="*/ 361950 w 664368"/>
                <a:gd name="connsiteY34" fmla="*/ 823912 h 1057274"/>
                <a:gd name="connsiteX35" fmla="*/ 395288 w 664368"/>
                <a:gd name="connsiteY35" fmla="*/ 823912 h 1057274"/>
                <a:gd name="connsiteX36" fmla="*/ 395288 w 664368"/>
                <a:gd name="connsiteY36" fmla="*/ 831056 h 1057274"/>
                <a:gd name="connsiteX37" fmla="*/ 438150 w 664368"/>
                <a:gd name="connsiteY37" fmla="*/ 831056 h 1057274"/>
                <a:gd name="connsiteX38" fmla="*/ 445294 w 664368"/>
                <a:gd name="connsiteY38" fmla="*/ 838200 h 1057274"/>
                <a:gd name="connsiteX39" fmla="*/ 445294 w 664368"/>
                <a:gd name="connsiteY39" fmla="*/ 866775 h 1057274"/>
                <a:gd name="connsiteX40" fmla="*/ 490538 w 664368"/>
                <a:gd name="connsiteY40" fmla="*/ 866775 h 1057274"/>
                <a:gd name="connsiteX41" fmla="*/ 490538 w 664368"/>
                <a:gd name="connsiteY41" fmla="*/ 931069 h 1057274"/>
                <a:gd name="connsiteX42" fmla="*/ 507207 w 664368"/>
                <a:gd name="connsiteY42" fmla="*/ 931069 h 1057274"/>
                <a:gd name="connsiteX43" fmla="*/ 507207 w 664368"/>
                <a:gd name="connsiteY43" fmla="*/ 966787 h 1057274"/>
                <a:gd name="connsiteX44" fmla="*/ 540544 w 664368"/>
                <a:gd name="connsiteY44" fmla="*/ 966787 h 1057274"/>
                <a:gd name="connsiteX45" fmla="*/ 540544 w 664368"/>
                <a:gd name="connsiteY45" fmla="*/ 983456 h 1057274"/>
                <a:gd name="connsiteX46" fmla="*/ 554832 w 664368"/>
                <a:gd name="connsiteY46" fmla="*/ 983456 h 1057274"/>
                <a:gd name="connsiteX47" fmla="*/ 554832 w 664368"/>
                <a:gd name="connsiteY47" fmla="*/ 1000125 h 1057274"/>
                <a:gd name="connsiteX48" fmla="*/ 566738 w 664368"/>
                <a:gd name="connsiteY48" fmla="*/ 1000125 h 1057274"/>
                <a:gd name="connsiteX49" fmla="*/ 566738 w 664368"/>
                <a:gd name="connsiteY49" fmla="*/ 1014412 h 1057274"/>
                <a:gd name="connsiteX50" fmla="*/ 583407 w 664368"/>
                <a:gd name="connsiteY50" fmla="*/ 1014412 h 1057274"/>
                <a:gd name="connsiteX51" fmla="*/ 583407 w 664368"/>
                <a:gd name="connsiteY51" fmla="*/ 1052512 h 1057274"/>
                <a:gd name="connsiteX52" fmla="*/ 602457 w 664368"/>
                <a:gd name="connsiteY52" fmla="*/ 1052512 h 1057274"/>
                <a:gd name="connsiteX53" fmla="*/ 664368 w 664368"/>
                <a:gd name="connsiteY53" fmla="*/ 1054894 h 1057274"/>
                <a:gd name="connsiteX54" fmla="*/ 633414 w 664368"/>
                <a:gd name="connsiteY54" fmla="*/ 1057274 h 105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64368" h="1057274">
                  <a:moveTo>
                    <a:pt x="0" y="0"/>
                  </a:moveTo>
                  <a:lnTo>
                    <a:pt x="69057" y="21431"/>
                  </a:lnTo>
                  <a:lnTo>
                    <a:pt x="69057" y="42862"/>
                  </a:lnTo>
                  <a:lnTo>
                    <a:pt x="90488" y="42862"/>
                  </a:lnTo>
                  <a:lnTo>
                    <a:pt x="100013" y="52387"/>
                  </a:lnTo>
                  <a:lnTo>
                    <a:pt x="119063" y="52387"/>
                  </a:lnTo>
                  <a:lnTo>
                    <a:pt x="119063" y="71437"/>
                  </a:lnTo>
                  <a:lnTo>
                    <a:pt x="128588" y="71437"/>
                  </a:lnTo>
                  <a:lnTo>
                    <a:pt x="128588" y="97631"/>
                  </a:lnTo>
                  <a:lnTo>
                    <a:pt x="145257" y="97631"/>
                  </a:lnTo>
                  <a:lnTo>
                    <a:pt x="145257" y="159544"/>
                  </a:lnTo>
                  <a:lnTo>
                    <a:pt x="157163" y="159544"/>
                  </a:lnTo>
                  <a:lnTo>
                    <a:pt x="157163" y="369094"/>
                  </a:lnTo>
                  <a:lnTo>
                    <a:pt x="176213" y="369094"/>
                  </a:lnTo>
                  <a:lnTo>
                    <a:pt x="176213" y="411956"/>
                  </a:lnTo>
                  <a:lnTo>
                    <a:pt x="180975" y="411956"/>
                  </a:lnTo>
                  <a:lnTo>
                    <a:pt x="180975" y="476250"/>
                  </a:lnTo>
                  <a:lnTo>
                    <a:pt x="188119" y="476250"/>
                  </a:lnTo>
                  <a:lnTo>
                    <a:pt x="188119" y="564356"/>
                  </a:lnTo>
                  <a:lnTo>
                    <a:pt x="230982" y="564356"/>
                  </a:lnTo>
                  <a:lnTo>
                    <a:pt x="230982" y="569119"/>
                  </a:lnTo>
                  <a:lnTo>
                    <a:pt x="261938" y="569119"/>
                  </a:lnTo>
                  <a:lnTo>
                    <a:pt x="261938" y="569119"/>
                  </a:lnTo>
                  <a:lnTo>
                    <a:pt x="288132" y="569119"/>
                  </a:lnTo>
                  <a:lnTo>
                    <a:pt x="288132" y="595312"/>
                  </a:lnTo>
                  <a:lnTo>
                    <a:pt x="309563" y="595312"/>
                  </a:lnTo>
                  <a:lnTo>
                    <a:pt x="309563" y="633412"/>
                  </a:lnTo>
                  <a:lnTo>
                    <a:pt x="328613" y="633412"/>
                  </a:lnTo>
                  <a:lnTo>
                    <a:pt x="328613" y="678656"/>
                  </a:lnTo>
                  <a:lnTo>
                    <a:pt x="330994" y="676275"/>
                  </a:lnTo>
                  <a:lnTo>
                    <a:pt x="330994" y="733425"/>
                  </a:lnTo>
                  <a:lnTo>
                    <a:pt x="340519" y="733425"/>
                  </a:lnTo>
                  <a:lnTo>
                    <a:pt x="340519" y="797719"/>
                  </a:lnTo>
                  <a:lnTo>
                    <a:pt x="361950" y="797719"/>
                  </a:lnTo>
                  <a:lnTo>
                    <a:pt x="361950" y="823912"/>
                  </a:lnTo>
                  <a:lnTo>
                    <a:pt x="395288" y="823912"/>
                  </a:lnTo>
                  <a:lnTo>
                    <a:pt x="395288" y="831056"/>
                  </a:lnTo>
                  <a:lnTo>
                    <a:pt x="438150" y="831056"/>
                  </a:lnTo>
                  <a:lnTo>
                    <a:pt x="445294" y="838200"/>
                  </a:lnTo>
                  <a:lnTo>
                    <a:pt x="445294" y="866775"/>
                  </a:lnTo>
                  <a:lnTo>
                    <a:pt x="490538" y="866775"/>
                  </a:lnTo>
                  <a:lnTo>
                    <a:pt x="490538" y="931069"/>
                  </a:lnTo>
                  <a:lnTo>
                    <a:pt x="507207" y="931069"/>
                  </a:lnTo>
                  <a:lnTo>
                    <a:pt x="507207" y="966787"/>
                  </a:lnTo>
                  <a:lnTo>
                    <a:pt x="540544" y="966787"/>
                  </a:lnTo>
                  <a:lnTo>
                    <a:pt x="540544" y="983456"/>
                  </a:lnTo>
                  <a:lnTo>
                    <a:pt x="554832" y="983456"/>
                  </a:lnTo>
                  <a:lnTo>
                    <a:pt x="554832" y="1000125"/>
                  </a:lnTo>
                  <a:lnTo>
                    <a:pt x="566738" y="1000125"/>
                  </a:lnTo>
                  <a:lnTo>
                    <a:pt x="566738" y="1014412"/>
                  </a:lnTo>
                  <a:lnTo>
                    <a:pt x="583407" y="1014412"/>
                  </a:lnTo>
                  <a:lnTo>
                    <a:pt x="583407" y="1052512"/>
                  </a:lnTo>
                  <a:lnTo>
                    <a:pt x="602457" y="1052512"/>
                  </a:lnTo>
                  <a:lnTo>
                    <a:pt x="664368" y="1054894"/>
                  </a:lnTo>
                  <a:lnTo>
                    <a:pt x="633414" y="1057274"/>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a:t>
              </a:r>
            </a:p>
          </p:txBody>
        </p:sp>
        <p:sp>
          <p:nvSpPr>
            <p:cNvPr id="101" name="Freeform: Shape 100">
              <a:extLst>
                <a:ext uri="{FF2B5EF4-FFF2-40B4-BE49-F238E27FC236}">
                  <a16:creationId xmlns:a16="http://schemas.microsoft.com/office/drawing/2014/main" id="{EE2C1B65-337B-348D-89FA-1923AEA04E37}"/>
                </a:ext>
              </a:extLst>
            </p:cNvPr>
            <p:cNvSpPr/>
            <p:nvPr/>
          </p:nvSpPr>
          <p:spPr bwMode="auto">
            <a:xfrm>
              <a:off x="2171700" y="2536031"/>
              <a:ext cx="1790700" cy="388144"/>
            </a:xfrm>
            <a:custGeom>
              <a:avLst/>
              <a:gdLst>
                <a:gd name="connsiteX0" fmla="*/ 0 w 1790700"/>
                <a:gd name="connsiteY0" fmla="*/ 0 h 388144"/>
                <a:gd name="connsiteX1" fmla="*/ 0 w 1790700"/>
                <a:gd name="connsiteY1" fmla="*/ 69057 h 388144"/>
                <a:gd name="connsiteX2" fmla="*/ 42863 w 1790700"/>
                <a:gd name="connsiteY2" fmla="*/ 69057 h 388144"/>
                <a:gd name="connsiteX3" fmla="*/ 42863 w 1790700"/>
                <a:gd name="connsiteY3" fmla="*/ 92869 h 388144"/>
                <a:gd name="connsiteX4" fmla="*/ 54769 w 1790700"/>
                <a:gd name="connsiteY4" fmla="*/ 92869 h 388144"/>
                <a:gd name="connsiteX5" fmla="*/ 54769 w 1790700"/>
                <a:gd name="connsiteY5" fmla="*/ 92869 h 388144"/>
                <a:gd name="connsiteX6" fmla="*/ 54769 w 1790700"/>
                <a:gd name="connsiteY6" fmla="*/ 114300 h 388144"/>
                <a:gd name="connsiteX7" fmla="*/ 123825 w 1790700"/>
                <a:gd name="connsiteY7" fmla="*/ 114300 h 388144"/>
                <a:gd name="connsiteX8" fmla="*/ 123825 w 1790700"/>
                <a:gd name="connsiteY8" fmla="*/ 140494 h 388144"/>
                <a:gd name="connsiteX9" fmla="*/ 164306 w 1790700"/>
                <a:gd name="connsiteY9" fmla="*/ 140494 h 388144"/>
                <a:gd name="connsiteX10" fmla="*/ 164306 w 1790700"/>
                <a:gd name="connsiteY10" fmla="*/ 207169 h 388144"/>
                <a:gd name="connsiteX11" fmla="*/ 381000 w 1790700"/>
                <a:gd name="connsiteY11" fmla="*/ 207169 h 388144"/>
                <a:gd name="connsiteX12" fmla="*/ 381000 w 1790700"/>
                <a:gd name="connsiteY12" fmla="*/ 230982 h 388144"/>
                <a:gd name="connsiteX13" fmla="*/ 423863 w 1790700"/>
                <a:gd name="connsiteY13" fmla="*/ 230982 h 388144"/>
                <a:gd name="connsiteX14" fmla="*/ 423863 w 1790700"/>
                <a:gd name="connsiteY14" fmla="*/ 235744 h 388144"/>
                <a:gd name="connsiteX15" fmla="*/ 481013 w 1790700"/>
                <a:gd name="connsiteY15" fmla="*/ 235744 h 388144"/>
                <a:gd name="connsiteX16" fmla="*/ 481013 w 1790700"/>
                <a:gd name="connsiteY16" fmla="*/ 247650 h 388144"/>
                <a:gd name="connsiteX17" fmla="*/ 521494 w 1790700"/>
                <a:gd name="connsiteY17" fmla="*/ 247650 h 388144"/>
                <a:gd name="connsiteX18" fmla="*/ 521494 w 1790700"/>
                <a:gd name="connsiteY18" fmla="*/ 264319 h 388144"/>
                <a:gd name="connsiteX19" fmla="*/ 542925 w 1790700"/>
                <a:gd name="connsiteY19" fmla="*/ 264319 h 388144"/>
                <a:gd name="connsiteX20" fmla="*/ 542925 w 1790700"/>
                <a:gd name="connsiteY20" fmla="*/ 273844 h 388144"/>
                <a:gd name="connsiteX21" fmla="*/ 678656 w 1790700"/>
                <a:gd name="connsiteY21" fmla="*/ 273844 h 388144"/>
                <a:gd name="connsiteX22" fmla="*/ 678656 w 1790700"/>
                <a:gd name="connsiteY22" fmla="*/ 292894 h 388144"/>
                <a:gd name="connsiteX23" fmla="*/ 814388 w 1790700"/>
                <a:gd name="connsiteY23" fmla="*/ 292894 h 388144"/>
                <a:gd name="connsiteX24" fmla="*/ 814388 w 1790700"/>
                <a:gd name="connsiteY24" fmla="*/ 307182 h 388144"/>
                <a:gd name="connsiteX25" fmla="*/ 831056 w 1790700"/>
                <a:gd name="connsiteY25" fmla="*/ 307182 h 388144"/>
                <a:gd name="connsiteX26" fmla="*/ 831056 w 1790700"/>
                <a:gd name="connsiteY26" fmla="*/ 321469 h 388144"/>
                <a:gd name="connsiteX27" fmla="*/ 900113 w 1790700"/>
                <a:gd name="connsiteY27" fmla="*/ 321469 h 388144"/>
                <a:gd name="connsiteX28" fmla="*/ 900113 w 1790700"/>
                <a:gd name="connsiteY28" fmla="*/ 326232 h 388144"/>
                <a:gd name="connsiteX29" fmla="*/ 1012031 w 1790700"/>
                <a:gd name="connsiteY29" fmla="*/ 326232 h 388144"/>
                <a:gd name="connsiteX30" fmla="*/ 1012031 w 1790700"/>
                <a:gd name="connsiteY30" fmla="*/ 340519 h 388144"/>
                <a:gd name="connsiteX31" fmla="*/ 1047750 w 1790700"/>
                <a:gd name="connsiteY31" fmla="*/ 340519 h 388144"/>
                <a:gd name="connsiteX32" fmla="*/ 1047750 w 1790700"/>
                <a:gd name="connsiteY32" fmla="*/ 354807 h 388144"/>
                <a:gd name="connsiteX33" fmla="*/ 1412081 w 1790700"/>
                <a:gd name="connsiteY33" fmla="*/ 354807 h 388144"/>
                <a:gd name="connsiteX34" fmla="*/ 1416844 w 1790700"/>
                <a:gd name="connsiteY34" fmla="*/ 373857 h 388144"/>
                <a:gd name="connsiteX35" fmla="*/ 1585913 w 1790700"/>
                <a:gd name="connsiteY35" fmla="*/ 373857 h 388144"/>
                <a:gd name="connsiteX36" fmla="*/ 1585913 w 1790700"/>
                <a:gd name="connsiteY36" fmla="*/ 388144 h 388144"/>
                <a:gd name="connsiteX37" fmla="*/ 1790700 w 1790700"/>
                <a:gd name="connsiteY37" fmla="*/ 388144 h 38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790700" h="388144">
                  <a:moveTo>
                    <a:pt x="0" y="0"/>
                  </a:moveTo>
                  <a:lnTo>
                    <a:pt x="0" y="69057"/>
                  </a:lnTo>
                  <a:lnTo>
                    <a:pt x="42863" y="69057"/>
                  </a:lnTo>
                  <a:lnTo>
                    <a:pt x="42863" y="92869"/>
                  </a:lnTo>
                  <a:lnTo>
                    <a:pt x="54769" y="92869"/>
                  </a:lnTo>
                  <a:lnTo>
                    <a:pt x="54769" y="92869"/>
                  </a:lnTo>
                  <a:lnTo>
                    <a:pt x="54769" y="114300"/>
                  </a:lnTo>
                  <a:lnTo>
                    <a:pt x="123825" y="114300"/>
                  </a:lnTo>
                  <a:lnTo>
                    <a:pt x="123825" y="140494"/>
                  </a:lnTo>
                  <a:lnTo>
                    <a:pt x="164306" y="140494"/>
                  </a:lnTo>
                  <a:lnTo>
                    <a:pt x="164306" y="207169"/>
                  </a:lnTo>
                  <a:lnTo>
                    <a:pt x="381000" y="207169"/>
                  </a:lnTo>
                  <a:lnTo>
                    <a:pt x="381000" y="230982"/>
                  </a:lnTo>
                  <a:lnTo>
                    <a:pt x="423863" y="230982"/>
                  </a:lnTo>
                  <a:lnTo>
                    <a:pt x="423863" y="235744"/>
                  </a:lnTo>
                  <a:lnTo>
                    <a:pt x="481013" y="235744"/>
                  </a:lnTo>
                  <a:lnTo>
                    <a:pt x="481013" y="247650"/>
                  </a:lnTo>
                  <a:lnTo>
                    <a:pt x="521494" y="247650"/>
                  </a:lnTo>
                  <a:lnTo>
                    <a:pt x="521494" y="264319"/>
                  </a:lnTo>
                  <a:lnTo>
                    <a:pt x="542925" y="264319"/>
                  </a:lnTo>
                  <a:lnTo>
                    <a:pt x="542925" y="273844"/>
                  </a:lnTo>
                  <a:lnTo>
                    <a:pt x="678656" y="273844"/>
                  </a:lnTo>
                  <a:lnTo>
                    <a:pt x="678656" y="292894"/>
                  </a:lnTo>
                  <a:lnTo>
                    <a:pt x="814388" y="292894"/>
                  </a:lnTo>
                  <a:lnTo>
                    <a:pt x="814388" y="307182"/>
                  </a:lnTo>
                  <a:lnTo>
                    <a:pt x="831056" y="307182"/>
                  </a:lnTo>
                  <a:lnTo>
                    <a:pt x="831056" y="321469"/>
                  </a:lnTo>
                  <a:lnTo>
                    <a:pt x="900113" y="321469"/>
                  </a:lnTo>
                  <a:lnTo>
                    <a:pt x="900113" y="326232"/>
                  </a:lnTo>
                  <a:lnTo>
                    <a:pt x="1012031" y="326232"/>
                  </a:lnTo>
                  <a:lnTo>
                    <a:pt x="1012031" y="340519"/>
                  </a:lnTo>
                  <a:lnTo>
                    <a:pt x="1047750" y="340519"/>
                  </a:lnTo>
                  <a:lnTo>
                    <a:pt x="1047750" y="354807"/>
                  </a:lnTo>
                  <a:lnTo>
                    <a:pt x="1412081" y="354807"/>
                  </a:lnTo>
                  <a:lnTo>
                    <a:pt x="1416844" y="373857"/>
                  </a:lnTo>
                  <a:lnTo>
                    <a:pt x="1585913" y="373857"/>
                  </a:lnTo>
                  <a:lnTo>
                    <a:pt x="1585913" y="388144"/>
                  </a:lnTo>
                  <a:lnTo>
                    <a:pt x="1790700" y="388144"/>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 name="Freeform: Shape 101">
              <a:extLst>
                <a:ext uri="{FF2B5EF4-FFF2-40B4-BE49-F238E27FC236}">
                  <a16:creationId xmlns:a16="http://schemas.microsoft.com/office/drawing/2014/main" id="{47E1A465-0742-A776-E41D-732508088A43}"/>
                </a:ext>
              </a:extLst>
            </p:cNvPr>
            <p:cNvSpPr/>
            <p:nvPr/>
          </p:nvSpPr>
          <p:spPr bwMode="auto">
            <a:xfrm>
              <a:off x="3960019" y="2921794"/>
              <a:ext cx="1035844" cy="30956"/>
            </a:xfrm>
            <a:custGeom>
              <a:avLst/>
              <a:gdLst>
                <a:gd name="connsiteX0" fmla="*/ 0 w 1035844"/>
                <a:gd name="connsiteY0" fmla="*/ 0 h 30956"/>
                <a:gd name="connsiteX1" fmla="*/ 607219 w 1035844"/>
                <a:gd name="connsiteY1" fmla="*/ 0 h 30956"/>
                <a:gd name="connsiteX2" fmla="*/ 607219 w 1035844"/>
                <a:gd name="connsiteY2" fmla="*/ 30956 h 30956"/>
                <a:gd name="connsiteX3" fmla="*/ 1035844 w 1035844"/>
                <a:gd name="connsiteY3" fmla="*/ 30956 h 30956"/>
              </a:gdLst>
              <a:ahLst/>
              <a:cxnLst>
                <a:cxn ang="0">
                  <a:pos x="connsiteX0" y="connsiteY0"/>
                </a:cxn>
                <a:cxn ang="0">
                  <a:pos x="connsiteX1" y="connsiteY1"/>
                </a:cxn>
                <a:cxn ang="0">
                  <a:pos x="connsiteX2" y="connsiteY2"/>
                </a:cxn>
                <a:cxn ang="0">
                  <a:pos x="connsiteX3" y="connsiteY3"/>
                </a:cxn>
              </a:cxnLst>
              <a:rect l="l" t="t" r="r" b="b"/>
              <a:pathLst>
                <a:path w="1035844" h="30956">
                  <a:moveTo>
                    <a:pt x="0" y="0"/>
                  </a:moveTo>
                  <a:lnTo>
                    <a:pt x="607219" y="0"/>
                  </a:lnTo>
                  <a:lnTo>
                    <a:pt x="607219" y="30956"/>
                  </a:lnTo>
                  <a:lnTo>
                    <a:pt x="1035844" y="30956"/>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cxnSp>
        <p:nvCxnSpPr>
          <p:cNvPr id="112" name="Straight Connector 111">
            <a:extLst>
              <a:ext uri="{FF2B5EF4-FFF2-40B4-BE49-F238E27FC236}">
                <a16:creationId xmlns:a16="http://schemas.microsoft.com/office/drawing/2014/main" id="{F3A09DAD-3CE8-28C7-66E9-4F51E4B86088}"/>
              </a:ext>
            </a:extLst>
          </p:cNvPr>
          <p:cNvCxnSpPr/>
          <p:nvPr/>
        </p:nvCxnSpPr>
        <p:spPr bwMode="auto">
          <a:xfrm>
            <a:off x="1505012" y="141124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A1D2D4F9-AFFB-A113-5008-0C9F9B7764BC}"/>
              </a:ext>
            </a:extLst>
          </p:cNvPr>
          <p:cNvCxnSpPr/>
          <p:nvPr/>
        </p:nvCxnSpPr>
        <p:spPr bwMode="auto">
          <a:xfrm>
            <a:off x="1531206" y="142077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808688AF-F85C-BED2-DB17-7F14354C7C46}"/>
              </a:ext>
            </a:extLst>
          </p:cNvPr>
          <p:cNvCxnSpPr/>
          <p:nvPr/>
        </p:nvCxnSpPr>
        <p:spPr bwMode="auto">
          <a:xfrm>
            <a:off x="1543112" y="142077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B55213CF-4368-46A1-0838-A12C5CC96307}"/>
              </a:ext>
            </a:extLst>
          </p:cNvPr>
          <p:cNvCxnSpPr/>
          <p:nvPr/>
        </p:nvCxnSpPr>
        <p:spPr bwMode="auto">
          <a:xfrm>
            <a:off x="1571687" y="144220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6025FE3F-2A91-F410-4471-99C9FB0CFDA2}"/>
              </a:ext>
            </a:extLst>
          </p:cNvPr>
          <p:cNvCxnSpPr/>
          <p:nvPr/>
        </p:nvCxnSpPr>
        <p:spPr bwMode="auto">
          <a:xfrm>
            <a:off x="1583594" y="144220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CE5146B4-9F54-222D-08AD-922D78E54C2E}"/>
              </a:ext>
            </a:extLst>
          </p:cNvPr>
          <p:cNvCxnSpPr/>
          <p:nvPr/>
        </p:nvCxnSpPr>
        <p:spPr bwMode="auto">
          <a:xfrm>
            <a:off x="1664556" y="151602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FD85040E-FCA7-C994-3FE5-3DD0161E8798}"/>
              </a:ext>
            </a:extLst>
          </p:cNvPr>
          <p:cNvCxnSpPr/>
          <p:nvPr/>
        </p:nvCxnSpPr>
        <p:spPr bwMode="auto">
          <a:xfrm>
            <a:off x="1771712" y="172557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00AB5208-8A57-8C69-BF35-D397BA256434}"/>
              </a:ext>
            </a:extLst>
          </p:cNvPr>
          <p:cNvCxnSpPr/>
          <p:nvPr/>
        </p:nvCxnSpPr>
        <p:spPr bwMode="auto">
          <a:xfrm>
            <a:off x="1790762" y="172557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E57CA7AD-A9BA-4A23-0BBD-093FB28F1BE3}"/>
              </a:ext>
            </a:extLst>
          </p:cNvPr>
          <p:cNvCxnSpPr/>
          <p:nvPr/>
        </p:nvCxnSpPr>
        <p:spPr bwMode="auto">
          <a:xfrm>
            <a:off x="1928874" y="1977983"/>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FB6BFE0A-9943-D429-CD24-AB72CA10F6D5}"/>
              </a:ext>
            </a:extLst>
          </p:cNvPr>
          <p:cNvCxnSpPr/>
          <p:nvPr/>
        </p:nvCxnSpPr>
        <p:spPr bwMode="auto">
          <a:xfrm>
            <a:off x="2107467" y="2168483"/>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0F629114-98E2-CF0D-8391-C9E252A82D56}"/>
              </a:ext>
            </a:extLst>
          </p:cNvPr>
          <p:cNvCxnSpPr/>
          <p:nvPr/>
        </p:nvCxnSpPr>
        <p:spPr bwMode="auto">
          <a:xfrm>
            <a:off x="2012217" y="211371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BBFA24F0-C8C3-6EDA-DA01-D16091AA00FB}"/>
              </a:ext>
            </a:extLst>
          </p:cNvPr>
          <p:cNvCxnSpPr/>
          <p:nvPr/>
        </p:nvCxnSpPr>
        <p:spPr bwMode="auto">
          <a:xfrm>
            <a:off x="2343211" y="238994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F17D7047-4902-487F-30AA-F0F25AF404A2}"/>
              </a:ext>
            </a:extLst>
          </p:cNvPr>
          <p:cNvCxnSpPr/>
          <p:nvPr/>
        </p:nvCxnSpPr>
        <p:spPr bwMode="auto">
          <a:xfrm>
            <a:off x="2531330" y="250185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884DA7D5-BE95-EA88-95B6-771167EFEA2D}"/>
              </a:ext>
            </a:extLst>
          </p:cNvPr>
          <p:cNvCxnSpPr/>
          <p:nvPr/>
        </p:nvCxnSpPr>
        <p:spPr bwMode="auto">
          <a:xfrm>
            <a:off x="2674205" y="257805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0152E8BF-8921-1263-9F5C-DC40D48C1C98}"/>
              </a:ext>
            </a:extLst>
          </p:cNvPr>
          <p:cNvCxnSpPr/>
          <p:nvPr/>
        </p:nvCxnSpPr>
        <p:spPr bwMode="auto">
          <a:xfrm>
            <a:off x="2698017" y="258996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4733EE72-4DE6-063A-A5A9-F8BCE1B6E7AB}"/>
              </a:ext>
            </a:extLst>
          </p:cNvPr>
          <p:cNvCxnSpPr/>
          <p:nvPr/>
        </p:nvCxnSpPr>
        <p:spPr bwMode="auto">
          <a:xfrm>
            <a:off x="2907567" y="261139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28BFB481-E1C3-AE81-A5D1-06A93C439ED5}"/>
              </a:ext>
            </a:extLst>
          </p:cNvPr>
          <p:cNvCxnSpPr/>
          <p:nvPr/>
        </p:nvCxnSpPr>
        <p:spPr bwMode="auto">
          <a:xfrm>
            <a:off x="2926617" y="261139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B3A1FCD8-841B-061A-95D1-0249BA2A2979}"/>
              </a:ext>
            </a:extLst>
          </p:cNvPr>
          <p:cNvCxnSpPr/>
          <p:nvPr/>
        </p:nvCxnSpPr>
        <p:spPr bwMode="auto">
          <a:xfrm>
            <a:off x="3171886" y="26709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60077D08-D2EA-5B4A-AE7E-42E4C7C1100D}"/>
              </a:ext>
            </a:extLst>
          </p:cNvPr>
          <p:cNvCxnSpPr/>
          <p:nvPr/>
        </p:nvCxnSpPr>
        <p:spPr bwMode="auto">
          <a:xfrm>
            <a:off x="3455254" y="270664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E77D2211-6BC5-670E-D062-2C83AAA6522F}"/>
              </a:ext>
            </a:extLst>
          </p:cNvPr>
          <p:cNvCxnSpPr/>
          <p:nvPr/>
        </p:nvCxnSpPr>
        <p:spPr bwMode="auto">
          <a:xfrm>
            <a:off x="3548123" y="2718553"/>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D74B48EA-9A40-0C41-3C5B-5BC13CDA46C8}"/>
              </a:ext>
            </a:extLst>
          </p:cNvPr>
          <p:cNvCxnSpPr/>
          <p:nvPr/>
        </p:nvCxnSpPr>
        <p:spPr bwMode="auto">
          <a:xfrm>
            <a:off x="3671948" y="272331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6E07B8FE-3946-B482-8CFC-F286553AE061}"/>
              </a:ext>
            </a:extLst>
          </p:cNvPr>
          <p:cNvCxnSpPr/>
          <p:nvPr/>
        </p:nvCxnSpPr>
        <p:spPr bwMode="auto">
          <a:xfrm>
            <a:off x="3752910" y="273045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1933D1E5-9021-AD82-CB6C-03E35C399840}"/>
              </a:ext>
            </a:extLst>
          </p:cNvPr>
          <p:cNvCxnSpPr/>
          <p:nvPr/>
        </p:nvCxnSpPr>
        <p:spPr bwMode="auto">
          <a:xfrm>
            <a:off x="3791010" y="273045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D3F03523-D6AB-62A0-F224-7AB141C42A9A}"/>
              </a:ext>
            </a:extLst>
          </p:cNvPr>
          <p:cNvCxnSpPr/>
          <p:nvPr/>
        </p:nvCxnSpPr>
        <p:spPr bwMode="auto">
          <a:xfrm>
            <a:off x="3814823" y="27423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5D0B5452-A7B1-9D36-C621-173A0E1977AE}"/>
              </a:ext>
            </a:extLst>
          </p:cNvPr>
          <p:cNvCxnSpPr/>
          <p:nvPr/>
        </p:nvCxnSpPr>
        <p:spPr bwMode="auto">
          <a:xfrm>
            <a:off x="3841016" y="27423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ECEDBF46-FF36-CC64-3693-79E16DBAE3EA}"/>
              </a:ext>
            </a:extLst>
          </p:cNvPr>
          <p:cNvCxnSpPr/>
          <p:nvPr/>
        </p:nvCxnSpPr>
        <p:spPr bwMode="auto">
          <a:xfrm>
            <a:off x="3910073" y="274474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1A0658B9-56F6-8667-7400-3D52A37AAE66}"/>
              </a:ext>
            </a:extLst>
          </p:cNvPr>
          <p:cNvCxnSpPr/>
          <p:nvPr/>
        </p:nvCxnSpPr>
        <p:spPr bwMode="auto">
          <a:xfrm>
            <a:off x="3926742" y="274474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EC1ACEA6-0BBA-BCE6-310C-F8848633A4C3}"/>
              </a:ext>
            </a:extLst>
          </p:cNvPr>
          <p:cNvCxnSpPr/>
          <p:nvPr/>
        </p:nvCxnSpPr>
        <p:spPr bwMode="auto">
          <a:xfrm>
            <a:off x="3945792" y="274474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0FA58674-C376-5011-F38E-62743DC345E0}"/>
              </a:ext>
            </a:extLst>
          </p:cNvPr>
          <p:cNvCxnSpPr/>
          <p:nvPr/>
        </p:nvCxnSpPr>
        <p:spPr bwMode="auto">
          <a:xfrm>
            <a:off x="4062473" y="275903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2E1AC761-6C52-95F0-BED2-DE75D08E9207}"/>
              </a:ext>
            </a:extLst>
          </p:cNvPr>
          <p:cNvCxnSpPr/>
          <p:nvPr/>
        </p:nvCxnSpPr>
        <p:spPr bwMode="auto">
          <a:xfrm>
            <a:off x="4098192" y="275903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F4F5BDE7-EF83-415D-D313-D806346F8F63}"/>
              </a:ext>
            </a:extLst>
          </p:cNvPr>
          <p:cNvCxnSpPr/>
          <p:nvPr/>
        </p:nvCxnSpPr>
        <p:spPr bwMode="auto">
          <a:xfrm>
            <a:off x="4138674" y="275903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CA60F99E-3F45-9F15-25F2-90F069AF004F}"/>
              </a:ext>
            </a:extLst>
          </p:cNvPr>
          <p:cNvCxnSpPr/>
          <p:nvPr/>
        </p:nvCxnSpPr>
        <p:spPr bwMode="auto">
          <a:xfrm>
            <a:off x="4248211" y="276617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2388BA5D-C874-9A15-3C8C-60249738510E}"/>
              </a:ext>
            </a:extLst>
          </p:cNvPr>
          <p:cNvCxnSpPr/>
          <p:nvPr/>
        </p:nvCxnSpPr>
        <p:spPr bwMode="auto">
          <a:xfrm>
            <a:off x="4355368" y="278284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CCE53DC8-46FC-4DB4-0B71-AEF24AE1CC17}"/>
              </a:ext>
            </a:extLst>
          </p:cNvPr>
          <p:cNvCxnSpPr/>
          <p:nvPr/>
        </p:nvCxnSpPr>
        <p:spPr bwMode="auto">
          <a:xfrm>
            <a:off x="4491099" y="278284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8DB5C967-577C-E374-101B-EF93755C19F2}"/>
              </a:ext>
            </a:extLst>
          </p:cNvPr>
          <p:cNvCxnSpPr/>
          <p:nvPr/>
        </p:nvCxnSpPr>
        <p:spPr bwMode="auto">
          <a:xfrm>
            <a:off x="4567299" y="278284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6A2960D4-4DB4-4768-9D33-DC934C9D40D6}"/>
              </a:ext>
            </a:extLst>
          </p:cNvPr>
          <p:cNvCxnSpPr/>
          <p:nvPr/>
        </p:nvCxnSpPr>
        <p:spPr bwMode="auto">
          <a:xfrm>
            <a:off x="4576824" y="279713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1850415D-00FB-CFAD-652F-6DAE1F69760F}"/>
              </a:ext>
            </a:extLst>
          </p:cNvPr>
          <p:cNvCxnSpPr/>
          <p:nvPr/>
        </p:nvCxnSpPr>
        <p:spPr bwMode="auto">
          <a:xfrm>
            <a:off x="4655405" y="279713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8AD88297-236D-12C8-EAC5-7D3893F03271}"/>
              </a:ext>
            </a:extLst>
          </p:cNvPr>
          <p:cNvCxnSpPr/>
          <p:nvPr/>
        </p:nvCxnSpPr>
        <p:spPr bwMode="auto">
          <a:xfrm>
            <a:off x="4674455" y="279713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744EBDAA-4C16-6662-4F57-4AEEB2130BE0}"/>
              </a:ext>
            </a:extLst>
          </p:cNvPr>
          <p:cNvCxnSpPr/>
          <p:nvPr/>
        </p:nvCxnSpPr>
        <p:spPr bwMode="auto">
          <a:xfrm>
            <a:off x="4691124" y="279713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BF556476-12D3-33B5-7A6C-149B771D09B4}"/>
              </a:ext>
            </a:extLst>
          </p:cNvPr>
          <p:cNvCxnSpPr/>
          <p:nvPr/>
        </p:nvCxnSpPr>
        <p:spPr bwMode="auto">
          <a:xfrm>
            <a:off x="4736368" y="279713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4215C09D-E543-8ACF-909E-C017FDFD9AA8}"/>
              </a:ext>
            </a:extLst>
          </p:cNvPr>
          <p:cNvCxnSpPr/>
          <p:nvPr/>
        </p:nvCxnSpPr>
        <p:spPr bwMode="auto">
          <a:xfrm>
            <a:off x="4850668" y="279713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775DA6E1-7C90-8919-EF29-6EA6C02F9F07}"/>
              </a:ext>
            </a:extLst>
          </p:cNvPr>
          <p:cNvCxnSpPr/>
          <p:nvPr/>
        </p:nvCxnSpPr>
        <p:spPr bwMode="auto">
          <a:xfrm>
            <a:off x="4895912" y="279713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57BC0D89-AC6C-7A6D-11E2-32C02C2368B5}"/>
              </a:ext>
            </a:extLst>
          </p:cNvPr>
          <p:cNvCxnSpPr/>
          <p:nvPr/>
        </p:nvCxnSpPr>
        <p:spPr bwMode="auto">
          <a:xfrm>
            <a:off x="5055455" y="279713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721DA0F8-EDF2-9E8E-AFEA-F2043CAD1311}"/>
              </a:ext>
            </a:extLst>
          </p:cNvPr>
          <p:cNvCxnSpPr/>
          <p:nvPr/>
        </p:nvCxnSpPr>
        <p:spPr bwMode="auto">
          <a:xfrm>
            <a:off x="5074505" y="279713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CAA0FD95-E3B6-416F-13D6-0630EC5F3F84}"/>
              </a:ext>
            </a:extLst>
          </p:cNvPr>
          <p:cNvCxnSpPr/>
          <p:nvPr/>
        </p:nvCxnSpPr>
        <p:spPr bwMode="auto">
          <a:xfrm>
            <a:off x="5234049" y="279713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70E5B7A1-0A53-3D3C-43D5-7638AD93F3BA}"/>
              </a:ext>
            </a:extLst>
          </p:cNvPr>
          <p:cNvCxnSpPr/>
          <p:nvPr/>
        </p:nvCxnSpPr>
        <p:spPr bwMode="auto">
          <a:xfrm>
            <a:off x="5255481" y="2797135"/>
            <a:ext cx="0" cy="72152"/>
          </a:xfrm>
          <a:prstGeom prst="line">
            <a:avLst/>
          </a:prstGeom>
          <a:noFill/>
          <a:ln w="19050" cap="flat" cmpd="sng" algn="ctr">
            <a:solidFill>
              <a:schemeClr val="accent1"/>
            </a:solidFill>
            <a:prstDash val="solid"/>
            <a:round/>
            <a:headEnd type="none" w="med" len="med"/>
            <a:tailEnd type="none" w="med" len="med"/>
          </a:ln>
          <a:effectLst/>
        </p:spPr>
      </p:cxnSp>
      <p:sp>
        <p:nvSpPr>
          <p:cNvPr id="158" name="Freeform: Shape 157">
            <a:extLst>
              <a:ext uri="{FF2B5EF4-FFF2-40B4-BE49-F238E27FC236}">
                <a16:creationId xmlns:a16="http://schemas.microsoft.com/office/drawing/2014/main" id="{32776F43-7BE7-C4EB-0595-14E56DD70F33}"/>
              </a:ext>
            </a:extLst>
          </p:cNvPr>
          <p:cNvSpPr/>
          <p:nvPr/>
        </p:nvSpPr>
        <p:spPr bwMode="auto">
          <a:xfrm>
            <a:off x="1503680" y="1445260"/>
            <a:ext cx="3736340" cy="1374140"/>
          </a:xfrm>
          <a:custGeom>
            <a:avLst/>
            <a:gdLst>
              <a:gd name="connsiteX0" fmla="*/ 0 w 3736340"/>
              <a:gd name="connsiteY0" fmla="*/ 0 h 1374140"/>
              <a:gd name="connsiteX1" fmla="*/ 73660 w 3736340"/>
              <a:gd name="connsiteY1" fmla="*/ 0 h 1374140"/>
              <a:gd name="connsiteX2" fmla="*/ 73660 w 3736340"/>
              <a:gd name="connsiteY2" fmla="*/ 43180 h 1374140"/>
              <a:gd name="connsiteX3" fmla="*/ 93980 w 3736340"/>
              <a:gd name="connsiteY3" fmla="*/ 43180 h 1374140"/>
              <a:gd name="connsiteX4" fmla="*/ 93980 w 3736340"/>
              <a:gd name="connsiteY4" fmla="*/ 55880 h 1374140"/>
              <a:gd name="connsiteX5" fmla="*/ 116840 w 3736340"/>
              <a:gd name="connsiteY5" fmla="*/ 55880 h 1374140"/>
              <a:gd name="connsiteX6" fmla="*/ 116840 w 3736340"/>
              <a:gd name="connsiteY6" fmla="*/ 66040 h 1374140"/>
              <a:gd name="connsiteX7" fmla="*/ 139700 w 3736340"/>
              <a:gd name="connsiteY7" fmla="*/ 66040 h 1374140"/>
              <a:gd name="connsiteX8" fmla="*/ 139700 w 3736340"/>
              <a:gd name="connsiteY8" fmla="*/ 93980 h 1374140"/>
              <a:gd name="connsiteX9" fmla="*/ 165100 w 3736340"/>
              <a:gd name="connsiteY9" fmla="*/ 93980 h 1374140"/>
              <a:gd name="connsiteX10" fmla="*/ 165100 w 3736340"/>
              <a:gd name="connsiteY10" fmla="*/ 137160 h 1374140"/>
              <a:gd name="connsiteX11" fmla="*/ 170180 w 3736340"/>
              <a:gd name="connsiteY11" fmla="*/ 137160 h 1374140"/>
              <a:gd name="connsiteX12" fmla="*/ 170180 w 3736340"/>
              <a:gd name="connsiteY12" fmla="*/ 226060 h 1374140"/>
              <a:gd name="connsiteX13" fmla="*/ 185420 w 3736340"/>
              <a:gd name="connsiteY13" fmla="*/ 226060 h 1374140"/>
              <a:gd name="connsiteX14" fmla="*/ 185420 w 3736340"/>
              <a:gd name="connsiteY14" fmla="*/ 292100 h 1374140"/>
              <a:gd name="connsiteX15" fmla="*/ 208280 w 3736340"/>
              <a:gd name="connsiteY15" fmla="*/ 292100 h 1374140"/>
              <a:gd name="connsiteX16" fmla="*/ 208280 w 3736340"/>
              <a:gd name="connsiteY16" fmla="*/ 299720 h 1374140"/>
              <a:gd name="connsiteX17" fmla="*/ 246380 w 3736340"/>
              <a:gd name="connsiteY17" fmla="*/ 299720 h 1374140"/>
              <a:gd name="connsiteX18" fmla="*/ 246380 w 3736340"/>
              <a:gd name="connsiteY18" fmla="*/ 309880 h 1374140"/>
              <a:gd name="connsiteX19" fmla="*/ 289560 w 3736340"/>
              <a:gd name="connsiteY19" fmla="*/ 309880 h 1374140"/>
              <a:gd name="connsiteX20" fmla="*/ 289560 w 3736340"/>
              <a:gd name="connsiteY20" fmla="*/ 327660 h 1374140"/>
              <a:gd name="connsiteX21" fmla="*/ 307340 w 3736340"/>
              <a:gd name="connsiteY21" fmla="*/ 327660 h 1374140"/>
              <a:gd name="connsiteX22" fmla="*/ 307340 w 3736340"/>
              <a:gd name="connsiteY22" fmla="*/ 350520 h 1374140"/>
              <a:gd name="connsiteX23" fmla="*/ 327660 w 3736340"/>
              <a:gd name="connsiteY23" fmla="*/ 350520 h 1374140"/>
              <a:gd name="connsiteX24" fmla="*/ 327660 w 3736340"/>
              <a:gd name="connsiteY24" fmla="*/ 408940 h 1374140"/>
              <a:gd name="connsiteX25" fmla="*/ 335280 w 3736340"/>
              <a:gd name="connsiteY25" fmla="*/ 408940 h 1374140"/>
              <a:gd name="connsiteX26" fmla="*/ 335280 w 3736340"/>
              <a:gd name="connsiteY26" fmla="*/ 469900 h 1374140"/>
              <a:gd name="connsiteX27" fmla="*/ 347980 w 3736340"/>
              <a:gd name="connsiteY27" fmla="*/ 469900 h 1374140"/>
              <a:gd name="connsiteX28" fmla="*/ 347980 w 3736340"/>
              <a:gd name="connsiteY28" fmla="*/ 510540 h 1374140"/>
              <a:gd name="connsiteX29" fmla="*/ 355600 w 3736340"/>
              <a:gd name="connsiteY29" fmla="*/ 510540 h 1374140"/>
              <a:gd name="connsiteX30" fmla="*/ 355600 w 3736340"/>
              <a:gd name="connsiteY30" fmla="*/ 535940 h 1374140"/>
              <a:gd name="connsiteX31" fmla="*/ 370840 w 3736340"/>
              <a:gd name="connsiteY31" fmla="*/ 535940 h 1374140"/>
              <a:gd name="connsiteX32" fmla="*/ 370840 w 3736340"/>
              <a:gd name="connsiteY32" fmla="*/ 535940 h 1374140"/>
              <a:gd name="connsiteX33" fmla="*/ 386080 w 3736340"/>
              <a:gd name="connsiteY33" fmla="*/ 551180 h 1374140"/>
              <a:gd name="connsiteX34" fmla="*/ 396240 w 3736340"/>
              <a:gd name="connsiteY34" fmla="*/ 561340 h 1374140"/>
              <a:gd name="connsiteX35" fmla="*/ 444500 w 3736340"/>
              <a:gd name="connsiteY35" fmla="*/ 561340 h 1374140"/>
              <a:gd name="connsiteX36" fmla="*/ 444500 w 3736340"/>
              <a:gd name="connsiteY36" fmla="*/ 579120 h 1374140"/>
              <a:gd name="connsiteX37" fmla="*/ 474980 w 3736340"/>
              <a:gd name="connsiteY37" fmla="*/ 579120 h 1374140"/>
              <a:gd name="connsiteX38" fmla="*/ 474980 w 3736340"/>
              <a:gd name="connsiteY38" fmla="*/ 596900 h 1374140"/>
              <a:gd name="connsiteX39" fmla="*/ 495300 w 3736340"/>
              <a:gd name="connsiteY39" fmla="*/ 596900 h 1374140"/>
              <a:gd name="connsiteX40" fmla="*/ 495300 w 3736340"/>
              <a:gd name="connsiteY40" fmla="*/ 655320 h 1374140"/>
              <a:gd name="connsiteX41" fmla="*/ 510540 w 3736340"/>
              <a:gd name="connsiteY41" fmla="*/ 655320 h 1374140"/>
              <a:gd name="connsiteX42" fmla="*/ 510540 w 3736340"/>
              <a:gd name="connsiteY42" fmla="*/ 721360 h 1374140"/>
              <a:gd name="connsiteX43" fmla="*/ 551180 w 3736340"/>
              <a:gd name="connsiteY43" fmla="*/ 721360 h 1374140"/>
              <a:gd name="connsiteX44" fmla="*/ 551180 w 3736340"/>
              <a:gd name="connsiteY44" fmla="*/ 744220 h 1374140"/>
              <a:gd name="connsiteX45" fmla="*/ 584200 w 3736340"/>
              <a:gd name="connsiteY45" fmla="*/ 744220 h 1374140"/>
              <a:gd name="connsiteX46" fmla="*/ 584200 w 3736340"/>
              <a:gd name="connsiteY46" fmla="*/ 767080 h 1374140"/>
              <a:gd name="connsiteX47" fmla="*/ 652780 w 3736340"/>
              <a:gd name="connsiteY47" fmla="*/ 767080 h 1374140"/>
              <a:gd name="connsiteX48" fmla="*/ 652780 w 3736340"/>
              <a:gd name="connsiteY48" fmla="*/ 802640 h 1374140"/>
              <a:gd name="connsiteX49" fmla="*/ 662940 w 3736340"/>
              <a:gd name="connsiteY49" fmla="*/ 802640 h 1374140"/>
              <a:gd name="connsiteX50" fmla="*/ 662940 w 3736340"/>
              <a:gd name="connsiteY50" fmla="*/ 835660 h 1374140"/>
              <a:gd name="connsiteX51" fmla="*/ 670560 w 3736340"/>
              <a:gd name="connsiteY51" fmla="*/ 835660 h 1374140"/>
              <a:gd name="connsiteX52" fmla="*/ 670560 w 3736340"/>
              <a:gd name="connsiteY52" fmla="*/ 871220 h 1374140"/>
              <a:gd name="connsiteX53" fmla="*/ 690880 w 3736340"/>
              <a:gd name="connsiteY53" fmla="*/ 871220 h 1374140"/>
              <a:gd name="connsiteX54" fmla="*/ 690880 w 3736340"/>
              <a:gd name="connsiteY54" fmla="*/ 901700 h 1374140"/>
              <a:gd name="connsiteX55" fmla="*/ 708660 w 3736340"/>
              <a:gd name="connsiteY55" fmla="*/ 901700 h 1374140"/>
              <a:gd name="connsiteX56" fmla="*/ 708660 w 3736340"/>
              <a:gd name="connsiteY56" fmla="*/ 924560 h 1374140"/>
              <a:gd name="connsiteX57" fmla="*/ 734060 w 3736340"/>
              <a:gd name="connsiteY57" fmla="*/ 924560 h 1374140"/>
              <a:gd name="connsiteX58" fmla="*/ 734060 w 3736340"/>
              <a:gd name="connsiteY58" fmla="*/ 939800 h 1374140"/>
              <a:gd name="connsiteX59" fmla="*/ 795020 w 3736340"/>
              <a:gd name="connsiteY59" fmla="*/ 939800 h 1374140"/>
              <a:gd name="connsiteX60" fmla="*/ 795020 w 3736340"/>
              <a:gd name="connsiteY60" fmla="*/ 949960 h 1374140"/>
              <a:gd name="connsiteX61" fmla="*/ 815340 w 3736340"/>
              <a:gd name="connsiteY61" fmla="*/ 949960 h 1374140"/>
              <a:gd name="connsiteX62" fmla="*/ 815340 w 3736340"/>
              <a:gd name="connsiteY62" fmla="*/ 975360 h 1374140"/>
              <a:gd name="connsiteX63" fmla="*/ 840740 w 3736340"/>
              <a:gd name="connsiteY63" fmla="*/ 975360 h 1374140"/>
              <a:gd name="connsiteX64" fmla="*/ 840740 w 3736340"/>
              <a:gd name="connsiteY64" fmla="*/ 1005840 h 1374140"/>
              <a:gd name="connsiteX65" fmla="*/ 868680 w 3736340"/>
              <a:gd name="connsiteY65" fmla="*/ 1005840 h 1374140"/>
              <a:gd name="connsiteX66" fmla="*/ 868680 w 3736340"/>
              <a:gd name="connsiteY66" fmla="*/ 1016000 h 1374140"/>
              <a:gd name="connsiteX67" fmla="*/ 901700 w 3736340"/>
              <a:gd name="connsiteY67" fmla="*/ 1016000 h 1374140"/>
              <a:gd name="connsiteX68" fmla="*/ 901700 w 3736340"/>
              <a:gd name="connsiteY68" fmla="*/ 1018540 h 1374140"/>
              <a:gd name="connsiteX69" fmla="*/ 934720 w 3736340"/>
              <a:gd name="connsiteY69" fmla="*/ 1018540 h 1374140"/>
              <a:gd name="connsiteX70" fmla="*/ 934720 w 3736340"/>
              <a:gd name="connsiteY70" fmla="*/ 1026160 h 1374140"/>
              <a:gd name="connsiteX71" fmla="*/ 980440 w 3736340"/>
              <a:gd name="connsiteY71" fmla="*/ 1026160 h 1374140"/>
              <a:gd name="connsiteX72" fmla="*/ 980440 w 3736340"/>
              <a:gd name="connsiteY72" fmla="*/ 1041400 h 1374140"/>
              <a:gd name="connsiteX73" fmla="*/ 995680 w 3736340"/>
              <a:gd name="connsiteY73" fmla="*/ 1041400 h 1374140"/>
              <a:gd name="connsiteX74" fmla="*/ 995680 w 3736340"/>
              <a:gd name="connsiteY74" fmla="*/ 1071880 h 1374140"/>
              <a:gd name="connsiteX75" fmla="*/ 1003300 w 3736340"/>
              <a:gd name="connsiteY75" fmla="*/ 1071880 h 1374140"/>
              <a:gd name="connsiteX76" fmla="*/ 1003300 w 3736340"/>
              <a:gd name="connsiteY76" fmla="*/ 1092200 h 1374140"/>
              <a:gd name="connsiteX77" fmla="*/ 1051560 w 3736340"/>
              <a:gd name="connsiteY77" fmla="*/ 1092200 h 1374140"/>
              <a:gd name="connsiteX78" fmla="*/ 1051560 w 3736340"/>
              <a:gd name="connsiteY78" fmla="*/ 1107440 h 1374140"/>
              <a:gd name="connsiteX79" fmla="*/ 1097280 w 3736340"/>
              <a:gd name="connsiteY79" fmla="*/ 1107440 h 1374140"/>
              <a:gd name="connsiteX80" fmla="*/ 1097280 w 3736340"/>
              <a:gd name="connsiteY80" fmla="*/ 1120140 h 1374140"/>
              <a:gd name="connsiteX81" fmla="*/ 1158240 w 3736340"/>
              <a:gd name="connsiteY81" fmla="*/ 1120140 h 1374140"/>
              <a:gd name="connsiteX82" fmla="*/ 1158240 w 3736340"/>
              <a:gd name="connsiteY82" fmla="*/ 1153160 h 1374140"/>
              <a:gd name="connsiteX83" fmla="*/ 1170940 w 3736340"/>
              <a:gd name="connsiteY83" fmla="*/ 1153160 h 1374140"/>
              <a:gd name="connsiteX84" fmla="*/ 1170940 w 3736340"/>
              <a:gd name="connsiteY84" fmla="*/ 1176020 h 1374140"/>
              <a:gd name="connsiteX85" fmla="*/ 1249680 w 3736340"/>
              <a:gd name="connsiteY85" fmla="*/ 1176020 h 1374140"/>
              <a:gd name="connsiteX86" fmla="*/ 1249680 w 3736340"/>
              <a:gd name="connsiteY86" fmla="*/ 1183640 h 1374140"/>
              <a:gd name="connsiteX87" fmla="*/ 1333500 w 3736340"/>
              <a:gd name="connsiteY87" fmla="*/ 1183640 h 1374140"/>
              <a:gd name="connsiteX88" fmla="*/ 1333500 w 3736340"/>
              <a:gd name="connsiteY88" fmla="*/ 1193800 h 1374140"/>
              <a:gd name="connsiteX89" fmla="*/ 1353820 w 3736340"/>
              <a:gd name="connsiteY89" fmla="*/ 1193800 h 1374140"/>
              <a:gd name="connsiteX90" fmla="*/ 1353820 w 3736340"/>
              <a:gd name="connsiteY90" fmla="*/ 1203960 h 1374140"/>
              <a:gd name="connsiteX91" fmla="*/ 1506220 w 3736340"/>
              <a:gd name="connsiteY91" fmla="*/ 1203960 h 1374140"/>
              <a:gd name="connsiteX92" fmla="*/ 1506220 w 3736340"/>
              <a:gd name="connsiteY92" fmla="*/ 1214120 h 1374140"/>
              <a:gd name="connsiteX93" fmla="*/ 1574800 w 3736340"/>
              <a:gd name="connsiteY93" fmla="*/ 1214120 h 1374140"/>
              <a:gd name="connsiteX94" fmla="*/ 1577340 w 3736340"/>
              <a:gd name="connsiteY94" fmla="*/ 1221740 h 1374140"/>
              <a:gd name="connsiteX95" fmla="*/ 1640840 w 3736340"/>
              <a:gd name="connsiteY95" fmla="*/ 1221740 h 1374140"/>
              <a:gd name="connsiteX96" fmla="*/ 1640840 w 3736340"/>
              <a:gd name="connsiteY96" fmla="*/ 1247140 h 1374140"/>
              <a:gd name="connsiteX97" fmla="*/ 1663700 w 3736340"/>
              <a:gd name="connsiteY97" fmla="*/ 1247140 h 1374140"/>
              <a:gd name="connsiteX98" fmla="*/ 1681480 w 3736340"/>
              <a:gd name="connsiteY98" fmla="*/ 1264920 h 1374140"/>
              <a:gd name="connsiteX99" fmla="*/ 1767840 w 3736340"/>
              <a:gd name="connsiteY99" fmla="*/ 1264920 h 1374140"/>
              <a:gd name="connsiteX100" fmla="*/ 1770380 w 3736340"/>
              <a:gd name="connsiteY100" fmla="*/ 1275080 h 1374140"/>
              <a:gd name="connsiteX101" fmla="*/ 1811020 w 3736340"/>
              <a:gd name="connsiteY101" fmla="*/ 1277620 h 1374140"/>
              <a:gd name="connsiteX102" fmla="*/ 1811020 w 3736340"/>
              <a:gd name="connsiteY102" fmla="*/ 1287780 h 1374140"/>
              <a:gd name="connsiteX103" fmla="*/ 1920240 w 3736340"/>
              <a:gd name="connsiteY103" fmla="*/ 1287780 h 1374140"/>
              <a:gd name="connsiteX104" fmla="*/ 1920240 w 3736340"/>
              <a:gd name="connsiteY104" fmla="*/ 1297940 h 1374140"/>
              <a:gd name="connsiteX105" fmla="*/ 1991360 w 3736340"/>
              <a:gd name="connsiteY105" fmla="*/ 1297940 h 1374140"/>
              <a:gd name="connsiteX106" fmla="*/ 1991360 w 3736340"/>
              <a:gd name="connsiteY106" fmla="*/ 1308100 h 1374140"/>
              <a:gd name="connsiteX107" fmla="*/ 2016760 w 3736340"/>
              <a:gd name="connsiteY107" fmla="*/ 1308100 h 1374140"/>
              <a:gd name="connsiteX108" fmla="*/ 2016760 w 3736340"/>
              <a:gd name="connsiteY108" fmla="*/ 1318260 h 1374140"/>
              <a:gd name="connsiteX109" fmla="*/ 2288540 w 3736340"/>
              <a:gd name="connsiteY109" fmla="*/ 1318260 h 1374140"/>
              <a:gd name="connsiteX110" fmla="*/ 2288540 w 3736340"/>
              <a:gd name="connsiteY110" fmla="*/ 1336040 h 1374140"/>
              <a:gd name="connsiteX111" fmla="*/ 2499360 w 3736340"/>
              <a:gd name="connsiteY111" fmla="*/ 1336040 h 1374140"/>
              <a:gd name="connsiteX112" fmla="*/ 2499360 w 3736340"/>
              <a:gd name="connsiteY112" fmla="*/ 1336040 h 1374140"/>
              <a:gd name="connsiteX113" fmla="*/ 2522220 w 3736340"/>
              <a:gd name="connsiteY113" fmla="*/ 1336040 h 1374140"/>
              <a:gd name="connsiteX114" fmla="*/ 2522220 w 3736340"/>
              <a:gd name="connsiteY114" fmla="*/ 1348740 h 1374140"/>
              <a:gd name="connsiteX115" fmla="*/ 2722880 w 3736340"/>
              <a:gd name="connsiteY115" fmla="*/ 1348740 h 1374140"/>
              <a:gd name="connsiteX116" fmla="*/ 2722880 w 3736340"/>
              <a:gd name="connsiteY116" fmla="*/ 1358900 h 1374140"/>
              <a:gd name="connsiteX117" fmla="*/ 2745740 w 3736340"/>
              <a:gd name="connsiteY117" fmla="*/ 1358900 h 1374140"/>
              <a:gd name="connsiteX118" fmla="*/ 2745740 w 3736340"/>
              <a:gd name="connsiteY118" fmla="*/ 1371600 h 1374140"/>
              <a:gd name="connsiteX119" fmla="*/ 2783840 w 3736340"/>
              <a:gd name="connsiteY119" fmla="*/ 1374140 h 1374140"/>
              <a:gd name="connsiteX120" fmla="*/ 3736340 w 3736340"/>
              <a:gd name="connsiteY120" fmla="*/ 1374140 h 1374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3736340" h="1374140">
                <a:moveTo>
                  <a:pt x="0" y="0"/>
                </a:moveTo>
                <a:lnTo>
                  <a:pt x="73660" y="0"/>
                </a:lnTo>
                <a:lnTo>
                  <a:pt x="73660" y="43180"/>
                </a:lnTo>
                <a:lnTo>
                  <a:pt x="93980" y="43180"/>
                </a:lnTo>
                <a:lnTo>
                  <a:pt x="93980" y="55880"/>
                </a:lnTo>
                <a:lnTo>
                  <a:pt x="116840" y="55880"/>
                </a:lnTo>
                <a:lnTo>
                  <a:pt x="116840" y="66040"/>
                </a:lnTo>
                <a:lnTo>
                  <a:pt x="139700" y="66040"/>
                </a:lnTo>
                <a:lnTo>
                  <a:pt x="139700" y="93980"/>
                </a:lnTo>
                <a:lnTo>
                  <a:pt x="165100" y="93980"/>
                </a:lnTo>
                <a:lnTo>
                  <a:pt x="165100" y="137160"/>
                </a:lnTo>
                <a:lnTo>
                  <a:pt x="170180" y="137160"/>
                </a:lnTo>
                <a:lnTo>
                  <a:pt x="170180" y="226060"/>
                </a:lnTo>
                <a:lnTo>
                  <a:pt x="185420" y="226060"/>
                </a:lnTo>
                <a:lnTo>
                  <a:pt x="185420" y="292100"/>
                </a:lnTo>
                <a:lnTo>
                  <a:pt x="208280" y="292100"/>
                </a:lnTo>
                <a:lnTo>
                  <a:pt x="208280" y="299720"/>
                </a:lnTo>
                <a:lnTo>
                  <a:pt x="246380" y="299720"/>
                </a:lnTo>
                <a:lnTo>
                  <a:pt x="246380" y="309880"/>
                </a:lnTo>
                <a:lnTo>
                  <a:pt x="289560" y="309880"/>
                </a:lnTo>
                <a:lnTo>
                  <a:pt x="289560" y="327660"/>
                </a:lnTo>
                <a:lnTo>
                  <a:pt x="307340" y="327660"/>
                </a:lnTo>
                <a:lnTo>
                  <a:pt x="307340" y="350520"/>
                </a:lnTo>
                <a:lnTo>
                  <a:pt x="327660" y="350520"/>
                </a:lnTo>
                <a:lnTo>
                  <a:pt x="327660" y="408940"/>
                </a:lnTo>
                <a:lnTo>
                  <a:pt x="335280" y="408940"/>
                </a:lnTo>
                <a:lnTo>
                  <a:pt x="335280" y="469900"/>
                </a:lnTo>
                <a:lnTo>
                  <a:pt x="347980" y="469900"/>
                </a:lnTo>
                <a:lnTo>
                  <a:pt x="347980" y="510540"/>
                </a:lnTo>
                <a:lnTo>
                  <a:pt x="355600" y="510540"/>
                </a:lnTo>
                <a:lnTo>
                  <a:pt x="355600" y="535940"/>
                </a:lnTo>
                <a:lnTo>
                  <a:pt x="370840" y="535940"/>
                </a:lnTo>
                <a:lnTo>
                  <a:pt x="370840" y="535940"/>
                </a:lnTo>
                <a:lnTo>
                  <a:pt x="386080" y="551180"/>
                </a:lnTo>
                <a:lnTo>
                  <a:pt x="396240" y="561340"/>
                </a:lnTo>
                <a:lnTo>
                  <a:pt x="444500" y="561340"/>
                </a:lnTo>
                <a:lnTo>
                  <a:pt x="444500" y="579120"/>
                </a:lnTo>
                <a:lnTo>
                  <a:pt x="474980" y="579120"/>
                </a:lnTo>
                <a:lnTo>
                  <a:pt x="474980" y="596900"/>
                </a:lnTo>
                <a:lnTo>
                  <a:pt x="495300" y="596900"/>
                </a:lnTo>
                <a:lnTo>
                  <a:pt x="495300" y="655320"/>
                </a:lnTo>
                <a:lnTo>
                  <a:pt x="510540" y="655320"/>
                </a:lnTo>
                <a:lnTo>
                  <a:pt x="510540" y="721360"/>
                </a:lnTo>
                <a:lnTo>
                  <a:pt x="551180" y="721360"/>
                </a:lnTo>
                <a:lnTo>
                  <a:pt x="551180" y="744220"/>
                </a:lnTo>
                <a:lnTo>
                  <a:pt x="584200" y="744220"/>
                </a:lnTo>
                <a:lnTo>
                  <a:pt x="584200" y="767080"/>
                </a:lnTo>
                <a:lnTo>
                  <a:pt x="652780" y="767080"/>
                </a:lnTo>
                <a:lnTo>
                  <a:pt x="652780" y="802640"/>
                </a:lnTo>
                <a:lnTo>
                  <a:pt x="662940" y="802640"/>
                </a:lnTo>
                <a:lnTo>
                  <a:pt x="662940" y="835660"/>
                </a:lnTo>
                <a:lnTo>
                  <a:pt x="670560" y="835660"/>
                </a:lnTo>
                <a:lnTo>
                  <a:pt x="670560" y="871220"/>
                </a:lnTo>
                <a:lnTo>
                  <a:pt x="690880" y="871220"/>
                </a:lnTo>
                <a:lnTo>
                  <a:pt x="690880" y="901700"/>
                </a:lnTo>
                <a:lnTo>
                  <a:pt x="708660" y="901700"/>
                </a:lnTo>
                <a:lnTo>
                  <a:pt x="708660" y="924560"/>
                </a:lnTo>
                <a:lnTo>
                  <a:pt x="734060" y="924560"/>
                </a:lnTo>
                <a:lnTo>
                  <a:pt x="734060" y="939800"/>
                </a:lnTo>
                <a:lnTo>
                  <a:pt x="795020" y="939800"/>
                </a:lnTo>
                <a:lnTo>
                  <a:pt x="795020" y="949960"/>
                </a:lnTo>
                <a:lnTo>
                  <a:pt x="815340" y="949960"/>
                </a:lnTo>
                <a:lnTo>
                  <a:pt x="815340" y="975360"/>
                </a:lnTo>
                <a:lnTo>
                  <a:pt x="840740" y="975360"/>
                </a:lnTo>
                <a:lnTo>
                  <a:pt x="840740" y="1005840"/>
                </a:lnTo>
                <a:lnTo>
                  <a:pt x="868680" y="1005840"/>
                </a:lnTo>
                <a:lnTo>
                  <a:pt x="868680" y="1016000"/>
                </a:lnTo>
                <a:lnTo>
                  <a:pt x="901700" y="1016000"/>
                </a:lnTo>
                <a:lnTo>
                  <a:pt x="901700" y="1018540"/>
                </a:lnTo>
                <a:lnTo>
                  <a:pt x="934720" y="1018540"/>
                </a:lnTo>
                <a:lnTo>
                  <a:pt x="934720" y="1026160"/>
                </a:lnTo>
                <a:lnTo>
                  <a:pt x="980440" y="1026160"/>
                </a:lnTo>
                <a:lnTo>
                  <a:pt x="980440" y="1041400"/>
                </a:lnTo>
                <a:lnTo>
                  <a:pt x="995680" y="1041400"/>
                </a:lnTo>
                <a:lnTo>
                  <a:pt x="995680" y="1071880"/>
                </a:lnTo>
                <a:lnTo>
                  <a:pt x="1003300" y="1071880"/>
                </a:lnTo>
                <a:lnTo>
                  <a:pt x="1003300" y="1092200"/>
                </a:lnTo>
                <a:lnTo>
                  <a:pt x="1051560" y="1092200"/>
                </a:lnTo>
                <a:lnTo>
                  <a:pt x="1051560" y="1107440"/>
                </a:lnTo>
                <a:lnTo>
                  <a:pt x="1097280" y="1107440"/>
                </a:lnTo>
                <a:lnTo>
                  <a:pt x="1097280" y="1120140"/>
                </a:lnTo>
                <a:lnTo>
                  <a:pt x="1158240" y="1120140"/>
                </a:lnTo>
                <a:lnTo>
                  <a:pt x="1158240" y="1153160"/>
                </a:lnTo>
                <a:lnTo>
                  <a:pt x="1170940" y="1153160"/>
                </a:lnTo>
                <a:lnTo>
                  <a:pt x="1170940" y="1176020"/>
                </a:lnTo>
                <a:lnTo>
                  <a:pt x="1249680" y="1176020"/>
                </a:lnTo>
                <a:lnTo>
                  <a:pt x="1249680" y="1183640"/>
                </a:lnTo>
                <a:lnTo>
                  <a:pt x="1333500" y="1183640"/>
                </a:lnTo>
                <a:lnTo>
                  <a:pt x="1333500" y="1193800"/>
                </a:lnTo>
                <a:lnTo>
                  <a:pt x="1353820" y="1193800"/>
                </a:lnTo>
                <a:lnTo>
                  <a:pt x="1353820" y="1203960"/>
                </a:lnTo>
                <a:lnTo>
                  <a:pt x="1506220" y="1203960"/>
                </a:lnTo>
                <a:lnTo>
                  <a:pt x="1506220" y="1214120"/>
                </a:lnTo>
                <a:lnTo>
                  <a:pt x="1574800" y="1214120"/>
                </a:lnTo>
                <a:lnTo>
                  <a:pt x="1577340" y="1221740"/>
                </a:lnTo>
                <a:lnTo>
                  <a:pt x="1640840" y="1221740"/>
                </a:lnTo>
                <a:lnTo>
                  <a:pt x="1640840" y="1247140"/>
                </a:lnTo>
                <a:lnTo>
                  <a:pt x="1663700" y="1247140"/>
                </a:lnTo>
                <a:lnTo>
                  <a:pt x="1681480" y="1264920"/>
                </a:lnTo>
                <a:lnTo>
                  <a:pt x="1767840" y="1264920"/>
                </a:lnTo>
                <a:lnTo>
                  <a:pt x="1770380" y="1275080"/>
                </a:lnTo>
                <a:lnTo>
                  <a:pt x="1811020" y="1277620"/>
                </a:lnTo>
                <a:lnTo>
                  <a:pt x="1811020" y="1287780"/>
                </a:lnTo>
                <a:lnTo>
                  <a:pt x="1920240" y="1287780"/>
                </a:lnTo>
                <a:lnTo>
                  <a:pt x="1920240" y="1297940"/>
                </a:lnTo>
                <a:lnTo>
                  <a:pt x="1991360" y="1297940"/>
                </a:lnTo>
                <a:lnTo>
                  <a:pt x="1991360" y="1308100"/>
                </a:lnTo>
                <a:lnTo>
                  <a:pt x="2016760" y="1308100"/>
                </a:lnTo>
                <a:lnTo>
                  <a:pt x="2016760" y="1318260"/>
                </a:lnTo>
                <a:lnTo>
                  <a:pt x="2288540" y="1318260"/>
                </a:lnTo>
                <a:lnTo>
                  <a:pt x="2288540" y="1336040"/>
                </a:lnTo>
                <a:lnTo>
                  <a:pt x="2499360" y="1336040"/>
                </a:lnTo>
                <a:lnTo>
                  <a:pt x="2499360" y="1336040"/>
                </a:lnTo>
                <a:lnTo>
                  <a:pt x="2522220" y="1336040"/>
                </a:lnTo>
                <a:lnTo>
                  <a:pt x="2522220" y="1348740"/>
                </a:lnTo>
                <a:lnTo>
                  <a:pt x="2722880" y="1348740"/>
                </a:lnTo>
                <a:lnTo>
                  <a:pt x="2722880" y="1358900"/>
                </a:lnTo>
                <a:lnTo>
                  <a:pt x="2745740" y="1358900"/>
                </a:lnTo>
                <a:lnTo>
                  <a:pt x="2745740" y="1371600"/>
                </a:lnTo>
                <a:lnTo>
                  <a:pt x="2783840" y="1374140"/>
                </a:lnTo>
                <a:lnTo>
                  <a:pt x="3736340" y="137414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0" name="TextBox 159">
            <a:extLst>
              <a:ext uri="{FF2B5EF4-FFF2-40B4-BE49-F238E27FC236}">
                <a16:creationId xmlns:a16="http://schemas.microsoft.com/office/drawing/2014/main" id="{8BEAE3AC-3404-A3F7-8B33-272644A66038}"/>
              </a:ext>
            </a:extLst>
          </p:cNvPr>
          <p:cNvSpPr txBox="1"/>
          <p:nvPr/>
        </p:nvSpPr>
        <p:spPr bwMode="auto">
          <a:xfrm>
            <a:off x="3525357" y="1252418"/>
            <a:ext cx="1811166"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nchor="b" anchorCtr="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PFS, Mo (95% CI)</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6.7 (5.6-7.4)</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3.8 (3.6-5.0)</a:t>
            </a:r>
          </a:p>
        </p:txBody>
      </p:sp>
      <p:grpSp>
        <p:nvGrpSpPr>
          <p:cNvPr id="161" name="Group 160">
            <a:extLst>
              <a:ext uri="{FF2B5EF4-FFF2-40B4-BE49-F238E27FC236}">
                <a16:creationId xmlns:a16="http://schemas.microsoft.com/office/drawing/2014/main" id="{F586F2DC-E253-666D-A2EC-D970AD42F4FC}"/>
              </a:ext>
            </a:extLst>
          </p:cNvPr>
          <p:cNvGrpSpPr/>
          <p:nvPr/>
        </p:nvGrpSpPr>
        <p:grpSpPr>
          <a:xfrm>
            <a:off x="3136548" y="1439703"/>
            <a:ext cx="1277359" cy="646331"/>
            <a:chOff x="2735165" y="2303954"/>
            <a:chExt cx="1335253" cy="826083"/>
          </a:xfrm>
        </p:grpSpPr>
        <p:sp>
          <p:nvSpPr>
            <p:cNvPr id="162" name="TextBox 161">
              <a:extLst>
                <a:ext uri="{FF2B5EF4-FFF2-40B4-BE49-F238E27FC236}">
                  <a16:creationId xmlns:a16="http://schemas.microsoft.com/office/drawing/2014/main" id="{B78A90FD-7AAC-2426-BDD5-D4B6BB05B6A0}"/>
                </a:ext>
              </a:extLst>
            </p:cNvPr>
            <p:cNvSpPr txBox="1"/>
            <p:nvPr/>
          </p:nvSpPr>
          <p:spPr bwMode="auto">
            <a:xfrm>
              <a:off x="2911266" y="2303954"/>
              <a:ext cx="1159152" cy="8260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LEN + pembro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Chemotherapy</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Censored</a:t>
              </a:r>
            </a:p>
          </p:txBody>
        </p:sp>
        <p:cxnSp>
          <p:nvCxnSpPr>
            <p:cNvPr id="163" name="Straight Connector 162">
              <a:extLst>
                <a:ext uri="{FF2B5EF4-FFF2-40B4-BE49-F238E27FC236}">
                  <a16:creationId xmlns:a16="http://schemas.microsoft.com/office/drawing/2014/main" id="{32DC793C-CC4B-EF64-D601-F418263734EE}"/>
                </a:ext>
              </a:extLst>
            </p:cNvPr>
            <p:cNvCxnSpPr/>
            <p:nvPr/>
          </p:nvCxnSpPr>
          <p:spPr bwMode="auto">
            <a:xfrm>
              <a:off x="2735165" y="2456529"/>
              <a:ext cx="209353" cy="0"/>
            </a:xfrm>
            <a:prstGeom prst="line">
              <a:avLst/>
            </a:prstGeom>
            <a:noFill/>
            <a:ln w="28575"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A999B770-481C-80B4-AF35-494BDB6170C1}"/>
                </a:ext>
              </a:extLst>
            </p:cNvPr>
            <p:cNvCxnSpPr/>
            <p:nvPr/>
          </p:nvCxnSpPr>
          <p:spPr bwMode="auto">
            <a:xfrm>
              <a:off x="2735165" y="2667118"/>
              <a:ext cx="209353" cy="0"/>
            </a:xfrm>
            <a:prstGeom prst="line">
              <a:avLst/>
            </a:prstGeom>
            <a:noFill/>
            <a:ln w="28575" cap="flat" cmpd="sng" algn="ctr">
              <a:solidFill>
                <a:schemeClr val="accent3"/>
              </a:solidFill>
              <a:prstDash val="solid"/>
              <a:round/>
              <a:headEnd type="none" w="med" len="med"/>
              <a:tailEnd type="none" w="med" len="med"/>
            </a:ln>
            <a:effectLst/>
          </p:spPr>
        </p:cxnSp>
      </p:grpSp>
      <p:sp>
        <p:nvSpPr>
          <p:cNvPr id="165" name="TextBox 164">
            <a:extLst>
              <a:ext uri="{FF2B5EF4-FFF2-40B4-BE49-F238E27FC236}">
                <a16:creationId xmlns:a16="http://schemas.microsoft.com/office/drawing/2014/main" id="{F0DD3F9C-7C2A-79EE-526F-471CEB39564C}"/>
              </a:ext>
            </a:extLst>
          </p:cNvPr>
          <p:cNvSpPr txBox="1"/>
          <p:nvPr/>
        </p:nvSpPr>
        <p:spPr bwMode="auto">
          <a:xfrm>
            <a:off x="3638593" y="1999016"/>
            <a:ext cx="2027222"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for progression or death, </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0.60 (0.50-0.72)</a:t>
            </a:r>
          </a:p>
        </p:txBody>
      </p:sp>
      <p:graphicFrame>
        <p:nvGraphicFramePr>
          <p:cNvPr id="167" name="Table 167">
            <a:extLst>
              <a:ext uri="{FF2B5EF4-FFF2-40B4-BE49-F238E27FC236}">
                <a16:creationId xmlns:a16="http://schemas.microsoft.com/office/drawing/2014/main" id="{D76FE25C-4FFF-27CE-C17A-8B12082FE9B0}"/>
              </a:ext>
            </a:extLst>
          </p:cNvPr>
          <p:cNvGraphicFramePr>
            <a:graphicFrameLocks noGrp="1"/>
          </p:cNvGraphicFramePr>
          <p:nvPr/>
        </p:nvGraphicFramePr>
        <p:xfrm>
          <a:off x="502738" y="3240858"/>
          <a:ext cx="4930934" cy="480060"/>
        </p:xfrm>
        <a:graphic>
          <a:graphicData uri="http://schemas.openxmlformats.org/drawingml/2006/table">
            <a:tbl>
              <a:tblPr firstRow="1" bandRow="1">
                <a:tableStyleId>{93296810-A885-4BE3-A3E7-6D5BEEA58F35}</a:tableStyleId>
              </a:tblPr>
              <a:tblGrid>
                <a:gridCol w="855509">
                  <a:extLst>
                    <a:ext uri="{9D8B030D-6E8A-4147-A177-3AD203B41FA5}">
                      <a16:colId xmlns:a16="http://schemas.microsoft.com/office/drawing/2014/main" val="2088947100"/>
                    </a:ext>
                  </a:extLst>
                </a:gridCol>
                <a:gridCol w="271695">
                  <a:extLst>
                    <a:ext uri="{9D8B030D-6E8A-4147-A177-3AD203B41FA5}">
                      <a16:colId xmlns:a16="http://schemas.microsoft.com/office/drawing/2014/main" val="2805439361"/>
                    </a:ext>
                  </a:extLst>
                </a:gridCol>
                <a:gridCol w="271695">
                  <a:extLst>
                    <a:ext uri="{9D8B030D-6E8A-4147-A177-3AD203B41FA5}">
                      <a16:colId xmlns:a16="http://schemas.microsoft.com/office/drawing/2014/main" val="637038133"/>
                    </a:ext>
                  </a:extLst>
                </a:gridCol>
                <a:gridCol w="271695">
                  <a:extLst>
                    <a:ext uri="{9D8B030D-6E8A-4147-A177-3AD203B41FA5}">
                      <a16:colId xmlns:a16="http://schemas.microsoft.com/office/drawing/2014/main" val="281554751"/>
                    </a:ext>
                  </a:extLst>
                </a:gridCol>
                <a:gridCol w="271695">
                  <a:extLst>
                    <a:ext uri="{9D8B030D-6E8A-4147-A177-3AD203B41FA5}">
                      <a16:colId xmlns:a16="http://schemas.microsoft.com/office/drawing/2014/main" val="146333827"/>
                    </a:ext>
                  </a:extLst>
                </a:gridCol>
                <a:gridCol w="271695">
                  <a:extLst>
                    <a:ext uri="{9D8B030D-6E8A-4147-A177-3AD203B41FA5}">
                      <a16:colId xmlns:a16="http://schemas.microsoft.com/office/drawing/2014/main" val="3594535462"/>
                    </a:ext>
                  </a:extLst>
                </a:gridCol>
                <a:gridCol w="271695">
                  <a:extLst>
                    <a:ext uri="{9D8B030D-6E8A-4147-A177-3AD203B41FA5}">
                      <a16:colId xmlns:a16="http://schemas.microsoft.com/office/drawing/2014/main" val="1431239169"/>
                    </a:ext>
                  </a:extLst>
                </a:gridCol>
                <a:gridCol w="271695">
                  <a:extLst>
                    <a:ext uri="{9D8B030D-6E8A-4147-A177-3AD203B41FA5}">
                      <a16:colId xmlns:a16="http://schemas.microsoft.com/office/drawing/2014/main" val="812137047"/>
                    </a:ext>
                  </a:extLst>
                </a:gridCol>
                <a:gridCol w="271695">
                  <a:extLst>
                    <a:ext uri="{9D8B030D-6E8A-4147-A177-3AD203B41FA5}">
                      <a16:colId xmlns:a16="http://schemas.microsoft.com/office/drawing/2014/main" val="724972688"/>
                    </a:ext>
                  </a:extLst>
                </a:gridCol>
                <a:gridCol w="271695">
                  <a:extLst>
                    <a:ext uri="{9D8B030D-6E8A-4147-A177-3AD203B41FA5}">
                      <a16:colId xmlns:a16="http://schemas.microsoft.com/office/drawing/2014/main" val="510150440"/>
                    </a:ext>
                  </a:extLst>
                </a:gridCol>
                <a:gridCol w="271695">
                  <a:extLst>
                    <a:ext uri="{9D8B030D-6E8A-4147-A177-3AD203B41FA5}">
                      <a16:colId xmlns:a16="http://schemas.microsoft.com/office/drawing/2014/main" val="3291850107"/>
                    </a:ext>
                  </a:extLst>
                </a:gridCol>
                <a:gridCol w="271695">
                  <a:extLst>
                    <a:ext uri="{9D8B030D-6E8A-4147-A177-3AD203B41FA5}">
                      <a16:colId xmlns:a16="http://schemas.microsoft.com/office/drawing/2014/main" val="4156254455"/>
                    </a:ext>
                  </a:extLst>
                </a:gridCol>
                <a:gridCol w="271695">
                  <a:extLst>
                    <a:ext uri="{9D8B030D-6E8A-4147-A177-3AD203B41FA5}">
                      <a16:colId xmlns:a16="http://schemas.microsoft.com/office/drawing/2014/main" val="3486683261"/>
                    </a:ext>
                  </a:extLst>
                </a:gridCol>
                <a:gridCol w="271695">
                  <a:extLst>
                    <a:ext uri="{9D8B030D-6E8A-4147-A177-3AD203B41FA5}">
                      <a16:colId xmlns:a16="http://schemas.microsoft.com/office/drawing/2014/main" val="2548090715"/>
                    </a:ext>
                  </a:extLst>
                </a:gridCol>
                <a:gridCol w="271695">
                  <a:extLst>
                    <a:ext uri="{9D8B030D-6E8A-4147-A177-3AD203B41FA5}">
                      <a16:colId xmlns:a16="http://schemas.microsoft.com/office/drawing/2014/main" val="456336669"/>
                    </a:ext>
                  </a:extLst>
                </a:gridCol>
                <a:gridCol w="271695">
                  <a:extLst>
                    <a:ext uri="{9D8B030D-6E8A-4147-A177-3AD203B41FA5}">
                      <a16:colId xmlns:a16="http://schemas.microsoft.com/office/drawing/2014/main" val="2436984095"/>
                    </a:ext>
                  </a:extLst>
                </a:gridCol>
              </a:tblGrid>
              <a:tr h="147046">
                <a:tc gridSpan="16">
                  <a:txBody>
                    <a:bodyPr/>
                    <a:lstStyle/>
                    <a:p>
                      <a:pPr algn="l"/>
                      <a:r>
                        <a:rPr lang="en-US" sz="1050" b="1" dirty="0">
                          <a:solidFill>
                            <a:schemeClr val="bg1"/>
                          </a:solidFill>
                          <a:latin typeface="Calibri" panose="020F0502020204030204" pitchFamily="34" charset="0"/>
                          <a:cs typeface="Calibri" panose="020F0502020204030204" pitchFamily="34" charset="0"/>
                        </a:rPr>
                        <a:t>No. at risk:</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869170800"/>
                  </a:ext>
                </a:extLst>
              </a:tr>
              <a:tr h="147046">
                <a:tc>
                  <a:txBody>
                    <a:bodyPr/>
                    <a:lstStyle/>
                    <a:p>
                      <a:pPr algn="ctr"/>
                      <a:r>
                        <a:rPr lang="en-US" sz="1050" b="0" dirty="0">
                          <a:solidFill>
                            <a:schemeClr val="bg1"/>
                          </a:solidFill>
                          <a:latin typeface="Calibri" panose="020F0502020204030204" pitchFamily="34" charset="0"/>
                          <a:cs typeface="Calibri" panose="020F0502020204030204" pitchFamily="34" charset="0"/>
                        </a:rPr>
                        <a:t>LEN + pembro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80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83690406"/>
                  </a:ext>
                </a:extLst>
              </a:tr>
              <a:tr h="147046">
                <a:tc>
                  <a:txBody>
                    <a:bodyPr/>
                    <a:lstStyle/>
                    <a:p>
                      <a:pPr algn="ctr"/>
                      <a:r>
                        <a:rPr lang="en-US" sz="1050" b="0" dirty="0">
                          <a:solidFill>
                            <a:schemeClr val="bg1"/>
                          </a:solidFill>
                          <a:latin typeface="Calibri" panose="020F0502020204030204" pitchFamily="34" charset="0"/>
                          <a:cs typeface="Calibri" panose="020F0502020204030204" pitchFamily="34" charset="0"/>
                        </a:rPr>
                        <a:t>Chemotherapy</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177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3837802"/>
                  </a:ext>
                </a:extLst>
              </a:tr>
            </a:tbl>
          </a:graphicData>
        </a:graphic>
      </p:graphicFrame>
      <p:cxnSp>
        <p:nvCxnSpPr>
          <p:cNvPr id="169" name="Straight Connector 168">
            <a:extLst>
              <a:ext uri="{FF2B5EF4-FFF2-40B4-BE49-F238E27FC236}">
                <a16:creationId xmlns:a16="http://schemas.microsoft.com/office/drawing/2014/main" id="{15763A7F-C40F-3374-CDCC-CED6B9FF9E61}"/>
              </a:ext>
            </a:extLst>
          </p:cNvPr>
          <p:cNvCxnSpPr>
            <a:cxnSpLocks/>
          </p:cNvCxnSpPr>
          <p:nvPr/>
        </p:nvCxnSpPr>
        <p:spPr bwMode="auto">
          <a:xfrm>
            <a:off x="3182807" y="4455323"/>
            <a:ext cx="0" cy="92683"/>
          </a:xfrm>
          <a:prstGeom prst="line">
            <a:avLst/>
          </a:prstGeom>
          <a:noFill/>
          <a:ln w="19050" cap="flat" cmpd="sng" algn="ctr">
            <a:solidFill>
              <a:schemeClr val="bg1"/>
            </a:solidFill>
            <a:prstDash val="solid"/>
            <a:round/>
            <a:headEnd type="none" w="med" len="med"/>
            <a:tailEnd type="none" w="med" len="med"/>
          </a:ln>
          <a:effectLst/>
        </p:spPr>
      </p:cxnSp>
      <p:graphicFrame>
        <p:nvGraphicFramePr>
          <p:cNvPr id="302" name="Table 167">
            <a:extLst>
              <a:ext uri="{FF2B5EF4-FFF2-40B4-BE49-F238E27FC236}">
                <a16:creationId xmlns:a16="http://schemas.microsoft.com/office/drawing/2014/main" id="{A9F43C64-8A9B-AD49-9C6B-B66F57188E4E}"/>
              </a:ext>
            </a:extLst>
          </p:cNvPr>
          <p:cNvGraphicFramePr>
            <a:graphicFrameLocks noGrp="1"/>
          </p:cNvGraphicFramePr>
          <p:nvPr/>
        </p:nvGraphicFramePr>
        <p:xfrm>
          <a:off x="6265807" y="3240858"/>
          <a:ext cx="4930934" cy="480060"/>
        </p:xfrm>
        <a:graphic>
          <a:graphicData uri="http://schemas.openxmlformats.org/drawingml/2006/table">
            <a:tbl>
              <a:tblPr firstRow="1" bandRow="1">
                <a:tableStyleId>{93296810-A885-4BE3-A3E7-6D5BEEA58F35}</a:tableStyleId>
              </a:tblPr>
              <a:tblGrid>
                <a:gridCol w="855509">
                  <a:extLst>
                    <a:ext uri="{9D8B030D-6E8A-4147-A177-3AD203B41FA5}">
                      <a16:colId xmlns:a16="http://schemas.microsoft.com/office/drawing/2014/main" val="2088947100"/>
                    </a:ext>
                  </a:extLst>
                </a:gridCol>
                <a:gridCol w="271695">
                  <a:extLst>
                    <a:ext uri="{9D8B030D-6E8A-4147-A177-3AD203B41FA5}">
                      <a16:colId xmlns:a16="http://schemas.microsoft.com/office/drawing/2014/main" val="2805439361"/>
                    </a:ext>
                  </a:extLst>
                </a:gridCol>
                <a:gridCol w="271695">
                  <a:extLst>
                    <a:ext uri="{9D8B030D-6E8A-4147-A177-3AD203B41FA5}">
                      <a16:colId xmlns:a16="http://schemas.microsoft.com/office/drawing/2014/main" val="637038133"/>
                    </a:ext>
                  </a:extLst>
                </a:gridCol>
                <a:gridCol w="271695">
                  <a:extLst>
                    <a:ext uri="{9D8B030D-6E8A-4147-A177-3AD203B41FA5}">
                      <a16:colId xmlns:a16="http://schemas.microsoft.com/office/drawing/2014/main" val="281554751"/>
                    </a:ext>
                  </a:extLst>
                </a:gridCol>
                <a:gridCol w="271695">
                  <a:extLst>
                    <a:ext uri="{9D8B030D-6E8A-4147-A177-3AD203B41FA5}">
                      <a16:colId xmlns:a16="http://schemas.microsoft.com/office/drawing/2014/main" val="146333827"/>
                    </a:ext>
                  </a:extLst>
                </a:gridCol>
                <a:gridCol w="271695">
                  <a:extLst>
                    <a:ext uri="{9D8B030D-6E8A-4147-A177-3AD203B41FA5}">
                      <a16:colId xmlns:a16="http://schemas.microsoft.com/office/drawing/2014/main" val="3594535462"/>
                    </a:ext>
                  </a:extLst>
                </a:gridCol>
                <a:gridCol w="271695">
                  <a:extLst>
                    <a:ext uri="{9D8B030D-6E8A-4147-A177-3AD203B41FA5}">
                      <a16:colId xmlns:a16="http://schemas.microsoft.com/office/drawing/2014/main" val="1431239169"/>
                    </a:ext>
                  </a:extLst>
                </a:gridCol>
                <a:gridCol w="271695">
                  <a:extLst>
                    <a:ext uri="{9D8B030D-6E8A-4147-A177-3AD203B41FA5}">
                      <a16:colId xmlns:a16="http://schemas.microsoft.com/office/drawing/2014/main" val="812137047"/>
                    </a:ext>
                  </a:extLst>
                </a:gridCol>
                <a:gridCol w="271695">
                  <a:extLst>
                    <a:ext uri="{9D8B030D-6E8A-4147-A177-3AD203B41FA5}">
                      <a16:colId xmlns:a16="http://schemas.microsoft.com/office/drawing/2014/main" val="724972688"/>
                    </a:ext>
                  </a:extLst>
                </a:gridCol>
                <a:gridCol w="271695">
                  <a:extLst>
                    <a:ext uri="{9D8B030D-6E8A-4147-A177-3AD203B41FA5}">
                      <a16:colId xmlns:a16="http://schemas.microsoft.com/office/drawing/2014/main" val="510150440"/>
                    </a:ext>
                  </a:extLst>
                </a:gridCol>
                <a:gridCol w="271695">
                  <a:extLst>
                    <a:ext uri="{9D8B030D-6E8A-4147-A177-3AD203B41FA5}">
                      <a16:colId xmlns:a16="http://schemas.microsoft.com/office/drawing/2014/main" val="3291850107"/>
                    </a:ext>
                  </a:extLst>
                </a:gridCol>
                <a:gridCol w="271695">
                  <a:extLst>
                    <a:ext uri="{9D8B030D-6E8A-4147-A177-3AD203B41FA5}">
                      <a16:colId xmlns:a16="http://schemas.microsoft.com/office/drawing/2014/main" val="4156254455"/>
                    </a:ext>
                  </a:extLst>
                </a:gridCol>
                <a:gridCol w="271695">
                  <a:extLst>
                    <a:ext uri="{9D8B030D-6E8A-4147-A177-3AD203B41FA5}">
                      <a16:colId xmlns:a16="http://schemas.microsoft.com/office/drawing/2014/main" val="3486683261"/>
                    </a:ext>
                  </a:extLst>
                </a:gridCol>
                <a:gridCol w="271695">
                  <a:extLst>
                    <a:ext uri="{9D8B030D-6E8A-4147-A177-3AD203B41FA5}">
                      <a16:colId xmlns:a16="http://schemas.microsoft.com/office/drawing/2014/main" val="2548090715"/>
                    </a:ext>
                  </a:extLst>
                </a:gridCol>
                <a:gridCol w="271695">
                  <a:extLst>
                    <a:ext uri="{9D8B030D-6E8A-4147-A177-3AD203B41FA5}">
                      <a16:colId xmlns:a16="http://schemas.microsoft.com/office/drawing/2014/main" val="456336669"/>
                    </a:ext>
                  </a:extLst>
                </a:gridCol>
                <a:gridCol w="271695">
                  <a:extLst>
                    <a:ext uri="{9D8B030D-6E8A-4147-A177-3AD203B41FA5}">
                      <a16:colId xmlns:a16="http://schemas.microsoft.com/office/drawing/2014/main" val="2436984095"/>
                    </a:ext>
                  </a:extLst>
                </a:gridCol>
              </a:tblGrid>
              <a:tr h="147046">
                <a:tc gridSpan="16">
                  <a:txBody>
                    <a:bodyPr/>
                    <a:lstStyle/>
                    <a:p>
                      <a:pPr algn="l"/>
                      <a:r>
                        <a:rPr lang="en-US" sz="1050" b="1" dirty="0">
                          <a:solidFill>
                            <a:schemeClr val="bg1"/>
                          </a:solidFill>
                          <a:latin typeface="Calibri" panose="020F0502020204030204" pitchFamily="34" charset="0"/>
                          <a:cs typeface="Calibri" panose="020F0502020204030204" pitchFamily="34" charset="0"/>
                        </a:rPr>
                        <a:t>No. at risk:</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869170800"/>
                  </a:ext>
                </a:extLst>
              </a:tr>
              <a:tr h="147046">
                <a:tc>
                  <a:txBody>
                    <a:bodyPr/>
                    <a:lstStyle/>
                    <a:p>
                      <a:pPr algn="ctr"/>
                      <a:r>
                        <a:rPr lang="en-US" sz="1050" b="0" dirty="0">
                          <a:solidFill>
                            <a:schemeClr val="bg1"/>
                          </a:solidFill>
                          <a:latin typeface="Calibri" panose="020F0502020204030204" pitchFamily="34" charset="0"/>
                          <a:cs typeface="Calibri" panose="020F0502020204030204" pitchFamily="34" charset="0"/>
                        </a:rPr>
                        <a:t>LEN + pembro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411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109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87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79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57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83690406"/>
                  </a:ext>
                </a:extLst>
              </a:tr>
              <a:tr h="147046">
                <a:tc>
                  <a:txBody>
                    <a:bodyPr/>
                    <a:lstStyle/>
                    <a:p>
                      <a:pPr algn="ctr"/>
                      <a:r>
                        <a:rPr lang="en-US" sz="1050" b="0" dirty="0">
                          <a:solidFill>
                            <a:schemeClr val="bg1"/>
                          </a:solidFill>
                          <a:latin typeface="Calibri" panose="020F0502020204030204" pitchFamily="34" charset="0"/>
                          <a:cs typeface="Calibri" panose="020F0502020204030204" pitchFamily="34" charset="0"/>
                        </a:rPr>
                        <a:t>Chemotherapy</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416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95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3837802"/>
                  </a:ext>
                </a:extLst>
              </a:tr>
            </a:tbl>
          </a:graphicData>
        </a:graphic>
      </p:graphicFrame>
      <p:cxnSp>
        <p:nvCxnSpPr>
          <p:cNvPr id="171" name="Straight Connector 170">
            <a:extLst>
              <a:ext uri="{FF2B5EF4-FFF2-40B4-BE49-F238E27FC236}">
                <a16:creationId xmlns:a16="http://schemas.microsoft.com/office/drawing/2014/main" id="{F1C6C398-74B8-3A88-732E-F1B62799C843}"/>
              </a:ext>
            </a:extLst>
          </p:cNvPr>
          <p:cNvCxnSpPr>
            <a:cxnSpLocks/>
          </p:cNvCxnSpPr>
          <p:nvPr/>
        </p:nvCxnSpPr>
        <p:spPr bwMode="auto">
          <a:xfrm>
            <a:off x="7264323" y="1439368"/>
            <a:ext cx="0" cy="154608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C82F847B-6E78-118E-404E-143CB4021866}"/>
              </a:ext>
            </a:extLst>
          </p:cNvPr>
          <p:cNvCxnSpPr/>
          <p:nvPr/>
        </p:nvCxnSpPr>
        <p:spPr bwMode="auto">
          <a:xfrm>
            <a:off x="7199496" y="1446192"/>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DB12EB2E-606C-E155-2956-228415633C75}"/>
              </a:ext>
            </a:extLst>
          </p:cNvPr>
          <p:cNvCxnSpPr/>
          <p:nvPr/>
        </p:nvCxnSpPr>
        <p:spPr bwMode="auto">
          <a:xfrm>
            <a:off x="7199496" y="1746442"/>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286829BC-38D2-3F4E-4835-E99F0392FA2A}"/>
              </a:ext>
            </a:extLst>
          </p:cNvPr>
          <p:cNvCxnSpPr/>
          <p:nvPr/>
        </p:nvCxnSpPr>
        <p:spPr bwMode="auto">
          <a:xfrm>
            <a:off x="7199496" y="2056928"/>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8319FE2C-F82F-D9D6-9630-4E246CB77C48}"/>
              </a:ext>
            </a:extLst>
          </p:cNvPr>
          <p:cNvCxnSpPr/>
          <p:nvPr/>
        </p:nvCxnSpPr>
        <p:spPr bwMode="auto">
          <a:xfrm>
            <a:off x="7199496" y="236059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7A5C1842-C3C0-D266-8ACD-D12007F1B0B6}"/>
              </a:ext>
            </a:extLst>
          </p:cNvPr>
          <p:cNvCxnSpPr/>
          <p:nvPr/>
        </p:nvCxnSpPr>
        <p:spPr bwMode="auto">
          <a:xfrm>
            <a:off x="7199496" y="2664253"/>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2241D0E9-7D29-BC3F-8C92-E989EB708E28}"/>
              </a:ext>
            </a:extLst>
          </p:cNvPr>
          <p:cNvCxnSpPr/>
          <p:nvPr/>
        </p:nvCxnSpPr>
        <p:spPr bwMode="auto">
          <a:xfrm>
            <a:off x="7199496" y="2967916"/>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FED4F63D-4C7F-E0F1-6A0F-9C1AA8785E2B}"/>
              </a:ext>
            </a:extLst>
          </p:cNvPr>
          <p:cNvCxnSpPr>
            <a:cxnSpLocks/>
          </p:cNvCxnSpPr>
          <p:nvPr/>
        </p:nvCxnSpPr>
        <p:spPr bwMode="auto">
          <a:xfrm>
            <a:off x="7257499" y="2967916"/>
            <a:ext cx="3804313"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56226C9E-C42F-D1C9-2842-4C286E74C321}"/>
              </a:ext>
            </a:extLst>
          </p:cNvPr>
          <p:cNvCxnSpPr>
            <a:cxnSpLocks/>
          </p:cNvCxnSpPr>
          <p:nvPr/>
        </p:nvCxnSpPr>
        <p:spPr bwMode="auto">
          <a:xfrm rot="16200000">
            <a:off x="7230205"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2AC50B71-4008-3D2D-24D3-EB0E2ECF6CB2}"/>
              </a:ext>
            </a:extLst>
          </p:cNvPr>
          <p:cNvCxnSpPr>
            <a:cxnSpLocks/>
          </p:cNvCxnSpPr>
          <p:nvPr/>
        </p:nvCxnSpPr>
        <p:spPr bwMode="auto">
          <a:xfrm rot="16200000">
            <a:off x="7499749"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9FF525FC-6DFA-FA0E-45C0-659CBEA94473}"/>
              </a:ext>
            </a:extLst>
          </p:cNvPr>
          <p:cNvCxnSpPr>
            <a:cxnSpLocks/>
          </p:cNvCxnSpPr>
          <p:nvPr/>
        </p:nvCxnSpPr>
        <p:spPr bwMode="auto">
          <a:xfrm rot="16200000">
            <a:off x="7772705"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B7424C59-4585-E465-E7DD-1D608687C2A5}"/>
              </a:ext>
            </a:extLst>
          </p:cNvPr>
          <p:cNvCxnSpPr>
            <a:cxnSpLocks/>
          </p:cNvCxnSpPr>
          <p:nvPr/>
        </p:nvCxnSpPr>
        <p:spPr bwMode="auto">
          <a:xfrm rot="16200000">
            <a:off x="8042249"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E2F5D33F-6DCF-D2AB-B395-CB4720602F7D}"/>
              </a:ext>
            </a:extLst>
          </p:cNvPr>
          <p:cNvCxnSpPr>
            <a:cxnSpLocks/>
          </p:cNvCxnSpPr>
          <p:nvPr/>
        </p:nvCxnSpPr>
        <p:spPr bwMode="auto">
          <a:xfrm rot="16200000">
            <a:off x="8308382"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CB54AF68-31F1-BEF2-50F4-F66F0E6476CA}"/>
              </a:ext>
            </a:extLst>
          </p:cNvPr>
          <p:cNvCxnSpPr>
            <a:cxnSpLocks/>
          </p:cNvCxnSpPr>
          <p:nvPr/>
        </p:nvCxnSpPr>
        <p:spPr bwMode="auto">
          <a:xfrm rot="16200000">
            <a:off x="8588162"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0B891CBE-A0CA-974C-D8F4-23C39214C7B4}"/>
              </a:ext>
            </a:extLst>
          </p:cNvPr>
          <p:cNvCxnSpPr>
            <a:cxnSpLocks/>
          </p:cNvCxnSpPr>
          <p:nvPr/>
        </p:nvCxnSpPr>
        <p:spPr bwMode="auto">
          <a:xfrm rot="16200000">
            <a:off x="8854295"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21F11394-5214-F70A-4CC4-304FD403BDA0}"/>
              </a:ext>
            </a:extLst>
          </p:cNvPr>
          <p:cNvCxnSpPr>
            <a:cxnSpLocks/>
          </p:cNvCxnSpPr>
          <p:nvPr/>
        </p:nvCxnSpPr>
        <p:spPr bwMode="auto">
          <a:xfrm rot="16200000">
            <a:off x="9120428"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5B49F355-DFA5-2DBC-5D8B-A30E92503330}"/>
              </a:ext>
            </a:extLst>
          </p:cNvPr>
          <p:cNvCxnSpPr>
            <a:cxnSpLocks/>
          </p:cNvCxnSpPr>
          <p:nvPr/>
        </p:nvCxnSpPr>
        <p:spPr bwMode="auto">
          <a:xfrm rot="16200000">
            <a:off x="9400208"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850731E7-660E-7D26-092A-5556312BC437}"/>
              </a:ext>
            </a:extLst>
          </p:cNvPr>
          <p:cNvCxnSpPr>
            <a:cxnSpLocks/>
          </p:cNvCxnSpPr>
          <p:nvPr/>
        </p:nvCxnSpPr>
        <p:spPr bwMode="auto">
          <a:xfrm rot="16200000">
            <a:off x="9659516" y="3000330"/>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94B43C89-D236-D897-0B21-4550837C634C}"/>
              </a:ext>
            </a:extLst>
          </p:cNvPr>
          <p:cNvCxnSpPr>
            <a:cxnSpLocks/>
          </p:cNvCxnSpPr>
          <p:nvPr/>
        </p:nvCxnSpPr>
        <p:spPr bwMode="auto">
          <a:xfrm rot="16200000">
            <a:off x="9932471" y="3000330"/>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0D43DC3F-291D-09A3-2300-604800B0BE92}"/>
              </a:ext>
            </a:extLst>
          </p:cNvPr>
          <p:cNvCxnSpPr>
            <a:cxnSpLocks/>
          </p:cNvCxnSpPr>
          <p:nvPr/>
        </p:nvCxnSpPr>
        <p:spPr bwMode="auto">
          <a:xfrm rot="16200000">
            <a:off x="10205428" y="3000330"/>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9335243D-8BEB-87F6-5B07-C5C6D6D5B165}"/>
              </a:ext>
            </a:extLst>
          </p:cNvPr>
          <p:cNvCxnSpPr>
            <a:cxnSpLocks/>
          </p:cNvCxnSpPr>
          <p:nvPr/>
        </p:nvCxnSpPr>
        <p:spPr bwMode="auto">
          <a:xfrm rot="16200000">
            <a:off x="10478384" y="3000330"/>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7EB2C5E7-E458-CAF9-8F84-6F23F908FA60}"/>
              </a:ext>
            </a:extLst>
          </p:cNvPr>
          <p:cNvCxnSpPr>
            <a:cxnSpLocks/>
          </p:cNvCxnSpPr>
          <p:nvPr/>
        </p:nvCxnSpPr>
        <p:spPr bwMode="auto">
          <a:xfrm rot="16200000">
            <a:off x="10747928" y="3000330"/>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4FD1846C-3F0A-38BC-9A28-A364D8EFBD46}"/>
              </a:ext>
            </a:extLst>
          </p:cNvPr>
          <p:cNvCxnSpPr>
            <a:cxnSpLocks/>
          </p:cNvCxnSpPr>
          <p:nvPr/>
        </p:nvCxnSpPr>
        <p:spPr bwMode="auto">
          <a:xfrm rot="16200000">
            <a:off x="11014061" y="3000330"/>
            <a:ext cx="64827" cy="0"/>
          </a:xfrm>
          <a:prstGeom prst="line">
            <a:avLst/>
          </a:prstGeom>
          <a:noFill/>
          <a:ln w="28575" cap="flat" cmpd="sng" algn="ctr">
            <a:solidFill>
              <a:schemeClr val="bg1"/>
            </a:solidFill>
            <a:prstDash val="solid"/>
            <a:round/>
            <a:headEnd type="none" w="med" len="med"/>
            <a:tailEnd type="none" w="med" len="med"/>
          </a:ln>
          <a:effectLst/>
        </p:spPr>
      </p:cxnSp>
      <p:sp>
        <p:nvSpPr>
          <p:cNvPr id="194" name="TextBox 193">
            <a:extLst>
              <a:ext uri="{FF2B5EF4-FFF2-40B4-BE49-F238E27FC236}">
                <a16:creationId xmlns:a16="http://schemas.microsoft.com/office/drawing/2014/main" id="{FCF4F244-6D0F-C944-7C0B-DBAB0CD04CF2}"/>
              </a:ext>
            </a:extLst>
          </p:cNvPr>
          <p:cNvSpPr txBox="1"/>
          <p:nvPr/>
        </p:nvSpPr>
        <p:spPr bwMode="auto">
          <a:xfrm>
            <a:off x="6918546" y="13414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95" name="TextBox 194">
            <a:extLst>
              <a:ext uri="{FF2B5EF4-FFF2-40B4-BE49-F238E27FC236}">
                <a16:creationId xmlns:a16="http://schemas.microsoft.com/office/drawing/2014/main" id="{8A2605B2-3554-6FF2-D27E-69A697C0CC89}"/>
              </a:ext>
            </a:extLst>
          </p:cNvPr>
          <p:cNvSpPr txBox="1"/>
          <p:nvPr/>
        </p:nvSpPr>
        <p:spPr bwMode="auto">
          <a:xfrm>
            <a:off x="6918546" y="1648514"/>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96" name="TextBox 195">
            <a:extLst>
              <a:ext uri="{FF2B5EF4-FFF2-40B4-BE49-F238E27FC236}">
                <a16:creationId xmlns:a16="http://schemas.microsoft.com/office/drawing/2014/main" id="{91E8A1EE-FE8B-8D05-9096-BC3FBD3E3399}"/>
              </a:ext>
            </a:extLst>
          </p:cNvPr>
          <p:cNvSpPr txBox="1"/>
          <p:nvPr/>
        </p:nvSpPr>
        <p:spPr bwMode="auto">
          <a:xfrm>
            <a:off x="6918546" y="1952177"/>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97" name="TextBox 196">
            <a:extLst>
              <a:ext uri="{FF2B5EF4-FFF2-40B4-BE49-F238E27FC236}">
                <a16:creationId xmlns:a16="http://schemas.microsoft.com/office/drawing/2014/main" id="{72496526-994C-5CAC-70CB-CBEC1C1CC435}"/>
              </a:ext>
            </a:extLst>
          </p:cNvPr>
          <p:cNvSpPr txBox="1"/>
          <p:nvPr/>
        </p:nvSpPr>
        <p:spPr bwMode="auto">
          <a:xfrm>
            <a:off x="6918546" y="22558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98" name="TextBox 197">
            <a:extLst>
              <a:ext uri="{FF2B5EF4-FFF2-40B4-BE49-F238E27FC236}">
                <a16:creationId xmlns:a16="http://schemas.microsoft.com/office/drawing/2014/main" id="{9FCD068F-E2F2-2493-331A-F9D6C7E9E529}"/>
              </a:ext>
            </a:extLst>
          </p:cNvPr>
          <p:cNvSpPr txBox="1"/>
          <p:nvPr/>
        </p:nvSpPr>
        <p:spPr bwMode="auto">
          <a:xfrm>
            <a:off x="6918546" y="2562914"/>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99" name="TextBox 198">
            <a:extLst>
              <a:ext uri="{FF2B5EF4-FFF2-40B4-BE49-F238E27FC236}">
                <a16:creationId xmlns:a16="http://schemas.microsoft.com/office/drawing/2014/main" id="{A331A473-82E6-895A-7562-49FE4F534D92}"/>
              </a:ext>
            </a:extLst>
          </p:cNvPr>
          <p:cNvSpPr txBox="1"/>
          <p:nvPr/>
        </p:nvSpPr>
        <p:spPr bwMode="auto">
          <a:xfrm>
            <a:off x="6918546" y="2866577"/>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00" name="TextBox 199">
            <a:extLst>
              <a:ext uri="{FF2B5EF4-FFF2-40B4-BE49-F238E27FC236}">
                <a16:creationId xmlns:a16="http://schemas.microsoft.com/office/drawing/2014/main" id="{1CA5ED5F-CCD2-F311-D424-3C0618886376}"/>
              </a:ext>
            </a:extLst>
          </p:cNvPr>
          <p:cNvSpPr txBox="1"/>
          <p:nvPr/>
        </p:nvSpPr>
        <p:spPr bwMode="auto">
          <a:xfrm>
            <a:off x="7132965"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01" name="TextBox 200">
            <a:extLst>
              <a:ext uri="{FF2B5EF4-FFF2-40B4-BE49-F238E27FC236}">
                <a16:creationId xmlns:a16="http://schemas.microsoft.com/office/drawing/2014/main" id="{46DC5C99-2847-D58A-3FD7-99ABB087A228}"/>
              </a:ext>
            </a:extLst>
          </p:cNvPr>
          <p:cNvSpPr txBox="1"/>
          <p:nvPr/>
        </p:nvSpPr>
        <p:spPr bwMode="auto">
          <a:xfrm>
            <a:off x="7402509"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202" name="TextBox 201">
            <a:extLst>
              <a:ext uri="{FF2B5EF4-FFF2-40B4-BE49-F238E27FC236}">
                <a16:creationId xmlns:a16="http://schemas.microsoft.com/office/drawing/2014/main" id="{1BDED93D-131D-8684-04E8-3401F96E02E4}"/>
              </a:ext>
            </a:extLst>
          </p:cNvPr>
          <p:cNvSpPr txBox="1"/>
          <p:nvPr/>
        </p:nvSpPr>
        <p:spPr bwMode="auto">
          <a:xfrm>
            <a:off x="7672052"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203" name="TextBox 202">
            <a:extLst>
              <a:ext uri="{FF2B5EF4-FFF2-40B4-BE49-F238E27FC236}">
                <a16:creationId xmlns:a16="http://schemas.microsoft.com/office/drawing/2014/main" id="{355CA5F5-F33D-95D2-B0E1-00888BE55E32}"/>
              </a:ext>
            </a:extLst>
          </p:cNvPr>
          <p:cNvSpPr txBox="1"/>
          <p:nvPr/>
        </p:nvSpPr>
        <p:spPr bwMode="auto">
          <a:xfrm>
            <a:off x="7955243"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204" name="TextBox 203">
            <a:extLst>
              <a:ext uri="{FF2B5EF4-FFF2-40B4-BE49-F238E27FC236}">
                <a16:creationId xmlns:a16="http://schemas.microsoft.com/office/drawing/2014/main" id="{8F7257B3-E076-32FD-345D-5109BAB0EB26}"/>
              </a:ext>
            </a:extLst>
          </p:cNvPr>
          <p:cNvSpPr txBox="1"/>
          <p:nvPr/>
        </p:nvSpPr>
        <p:spPr bwMode="auto">
          <a:xfrm>
            <a:off x="8217962"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205" name="TextBox 204">
            <a:extLst>
              <a:ext uri="{FF2B5EF4-FFF2-40B4-BE49-F238E27FC236}">
                <a16:creationId xmlns:a16="http://schemas.microsoft.com/office/drawing/2014/main" id="{01D99EB1-582D-CF93-F030-911CEEFF096A}"/>
              </a:ext>
            </a:extLst>
          </p:cNvPr>
          <p:cNvSpPr txBox="1"/>
          <p:nvPr/>
        </p:nvSpPr>
        <p:spPr bwMode="auto">
          <a:xfrm>
            <a:off x="8497741"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206" name="TextBox 205">
            <a:extLst>
              <a:ext uri="{FF2B5EF4-FFF2-40B4-BE49-F238E27FC236}">
                <a16:creationId xmlns:a16="http://schemas.microsoft.com/office/drawing/2014/main" id="{EA684DE2-572D-5FD5-CD5B-A0F6751E7BD5}"/>
              </a:ext>
            </a:extLst>
          </p:cNvPr>
          <p:cNvSpPr txBox="1"/>
          <p:nvPr/>
        </p:nvSpPr>
        <p:spPr bwMode="auto">
          <a:xfrm>
            <a:off x="8753637"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207" name="TextBox 206">
            <a:extLst>
              <a:ext uri="{FF2B5EF4-FFF2-40B4-BE49-F238E27FC236}">
                <a16:creationId xmlns:a16="http://schemas.microsoft.com/office/drawing/2014/main" id="{9273B2D9-4ACE-A47A-8EF8-937EFA871398}"/>
              </a:ext>
            </a:extLst>
          </p:cNvPr>
          <p:cNvSpPr txBox="1"/>
          <p:nvPr/>
        </p:nvSpPr>
        <p:spPr bwMode="auto">
          <a:xfrm>
            <a:off x="9023181"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208" name="TextBox 207">
            <a:extLst>
              <a:ext uri="{FF2B5EF4-FFF2-40B4-BE49-F238E27FC236}">
                <a16:creationId xmlns:a16="http://schemas.microsoft.com/office/drawing/2014/main" id="{5A484C3D-B3DD-B4D6-D7F1-01C8F895BE37}"/>
              </a:ext>
            </a:extLst>
          </p:cNvPr>
          <p:cNvSpPr txBox="1"/>
          <p:nvPr/>
        </p:nvSpPr>
        <p:spPr bwMode="auto">
          <a:xfrm>
            <a:off x="9304673"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209" name="TextBox 208">
            <a:extLst>
              <a:ext uri="{FF2B5EF4-FFF2-40B4-BE49-F238E27FC236}">
                <a16:creationId xmlns:a16="http://schemas.microsoft.com/office/drawing/2014/main" id="{B739F7AE-74F6-BFC9-F99E-4FF1B9B60552}"/>
              </a:ext>
            </a:extLst>
          </p:cNvPr>
          <p:cNvSpPr txBox="1"/>
          <p:nvPr/>
        </p:nvSpPr>
        <p:spPr bwMode="auto">
          <a:xfrm>
            <a:off x="9563981"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210" name="TextBox 209">
            <a:extLst>
              <a:ext uri="{FF2B5EF4-FFF2-40B4-BE49-F238E27FC236}">
                <a16:creationId xmlns:a16="http://schemas.microsoft.com/office/drawing/2014/main" id="{09B965BC-38FF-57A4-A68B-C411177BB831}"/>
              </a:ext>
            </a:extLst>
          </p:cNvPr>
          <p:cNvSpPr txBox="1"/>
          <p:nvPr/>
        </p:nvSpPr>
        <p:spPr bwMode="auto">
          <a:xfrm>
            <a:off x="9847172"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211" name="TextBox 210">
            <a:extLst>
              <a:ext uri="{FF2B5EF4-FFF2-40B4-BE49-F238E27FC236}">
                <a16:creationId xmlns:a16="http://schemas.microsoft.com/office/drawing/2014/main" id="{05D56FAF-0698-CB4A-1651-8AC2FBAB929C}"/>
              </a:ext>
            </a:extLst>
          </p:cNvPr>
          <p:cNvSpPr txBox="1"/>
          <p:nvPr/>
        </p:nvSpPr>
        <p:spPr bwMode="auto">
          <a:xfrm>
            <a:off x="10109891"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212" name="TextBox 211">
            <a:extLst>
              <a:ext uri="{FF2B5EF4-FFF2-40B4-BE49-F238E27FC236}">
                <a16:creationId xmlns:a16="http://schemas.microsoft.com/office/drawing/2014/main" id="{5D38B321-D56F-400E-5C9D-F866EC9097C4}"/>
              </a:ext>
            </a:extLst>
          </p:cNvPr>
          <p:cNvSpPr txBox="1"/>
          <p:nvPr/>
        </p:nvSpPr>
        <p:spPr bwMode="auto">
          <a:xfrm>
            <a:off x="10386259"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213" name="TextBox 212">
            <a:extLst>
              <a:ext uri="{FF2B5EF4-FFF2-40B4-BE49-F238E27FC236}">
                <a16:creationId xmlns:a16="http://schemas.microsoft.com/office/drawing/2014/main" id="{2327A775-DED3-376B-EF9C-F4B502EF72C3}"/>
              </a:ext>
            </a:extLst>
          </p:cNvPr>
          <p:cNvSpPr txBox="1"/>
          <p:nvPr/>
        </p:nvSpPr>
        <p:spPr bwMode="auto">
          <a:xfrm>
            <a:off x="10666038"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214" name="TextBox 213">
            <a:extLst>
              <a:ext uri="{FF2B5EF4-FFF2-40B4-BE49-F238E27FC236}">
                <a16:creationId xmlns:a16="http://schemas.microsoft.com/office/drawing/2014/main" id="{6DEE87A9-1DBC-C16B-9696-33CDA2994F31}"/>
              </a:ext>
            </a:extLst>
          </p:cNvPr>
          <p:cNvSpPr txBox="1"/>
          <p:nvPr/>
        </p:nvSpPr>
        <p:spPr bwMode="auto">
          <a:xfrm>
            <a:off x="10932169"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215" name="TextBox 214">
            <a:extLst>
              <a:ext uri="{FF2B5EF4-FFF2-40B4-BE49-F238E27FC236}">
                <a16:creationId xmlns:a16="http://schemas.microsoft.com/office/drawing/2014/main" id="{73A3521A-54B4-B8A5-E0B5-6965B3DBAE5A}"/>
              </a:ext>
            </a:extLst>
          </p:cNvPr>
          <p:cNvSpPr txBox="1"/>
          <p:nvPr/>
        </p:nvSpPr>
        <p:spPr bwMode="auto">
          <a:xfrm>
            <a:off x="7257499" y="3148723"/>
            <a:ext cx="380431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Time (Mo)</a:t>
            </a:r>
          </a:p>
        </p:txBody>
      </p:sp>
      <p:sp>
        <p:nvSpPr>
          <p:cNvPr id="216" name="TextBox 215">
            <a:extLst>
              <a:ext uri="{FF2B5EF4-FFF2-40B4-BE49-F238E27FC236}">
                <a16:creationId xmlns:a16="http://schemas.microsoft.com/office/drawing/2014/main" id="{BE00A850-4D12-7A91-3216-4D785118BF9D}"/>
              </a:ext>
            </a:extLst>
          </p:cNvPr>
          <p:cNvSpPr txBox="1"/>
          <p:nvPr/>
        </p:nvSpPr>
        <p:spPr bwMode="auto">
          <a:xfrm rot="16200000">
            <a:off x="6092806" y="1966924"/>
            <a:ext cx="1450713"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Without Progression (%)</a:t>
            </a:r>
          </a:p>
        </p:txBody>
      </p:sp>
      <p:sp>
        <p:nvSpPr>
          <p:cNvPr id="296" name="TextBox 295">
            <a:extLst>
              <a:ext uri="{FF2B5EF4-FFF2-40B4-BE49-F238E27FC236}">
                <a16:creationId xmlns:a16="http://schemas.microsoft.com/office/drawing/2014/main" id="{1C9624C1-85DC-3265-B574-2187105FA072}"/>
              </a:ext>
            </a:extLst>
          </p:cNvPr>
          <p:cNvSpPr txBox="1"/>
          <p:nvPr/>
        </p:nvSpPr>
        <p:spPr bwMode="auto">
          <a:xfrm>
            <a:off x="9544262" y="1252418"/>
            <a:ext cx="1811166"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nchor="b" anchorCtr="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PFS, Mo (95% CI)</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7.3 (5.7-7.6)</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3.8 (3.6-4.2)</a:t>
            </a:r>
          </a:p>
        </p:txBody>
      </p:sp>
      <p:grpSp>
        <p:nvGrpSpPr>
          <p:cNvPr id="297" name="Group 296">
            <a:extLst>
              <a:ext uri="{FF2B5EF4-FFF2-40B4-BE49-F238E27FC236}">
                <a16:creationId xmlns:a16="http://schemas.microsoft.com/office/drawing/2014/main" id="{51F30E44-43C8-CD5D-38B4-00457CBF5950}"/>
              </a:ext>
            </a:extLst>
          </p:cNvPr>
          <p:cNvGrpSpPr/>
          <p:nvPr/>
        </p:nvGrpSpPr>
        <p:grpSpPr>
          <a:xfrm>
            <a:off x="9054652" y="1436013"/>
            <a:ext cx="1277359" cy="646331"/>
            <a:chOff x="2735165" y="2282310"/>
            <a:chExt cx="1335253" cy="826083"/>
          </a:xfrm>
        </p:grpSpPr>
        <p:sp>
          <p:nvSpPr>
            <p:cNvPr id="298" name="TextBox 297">
              <a:extLst>
                <a:ext uri="{FF2B5EF4-FFF2-40B4-BE49-F238E27FC236}">
                  <a16:creationId xmlns:a16="http://schemas.microsoft.com/office/drawing/2014/main" id="{CF656BEF-F38F-C230-A3A9-98D47162C75A}"/>
                </a:ext>
              </a:extLst>
            </p:cNvPr>
            <p:cNvSpPr txBox="1"/>
            <p:nvPr/>
          </p:nvSpPr>
          <p:spPr bwMode="auto">
            <a:xfrm>
              <a:off x="2911266" y="2282310"/>
              <a:ext cx="1159152" cy="8260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LEN + pembro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Chemotherapy</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Censored</a:t>
              </a:r>
            </a:p>
          </p:txBody>
        </p:sp>
        <p:cxnSp>
          <p:nvCxnSpPr>
            <p:cNvPr id="299" name="Straight Connector 298">
              <a:extLst>
                <a:ext uri="{FF2B5EF4-FFF2-40B4-BE49-F238E27FC236}">
                  <a16:creationId xmlns:a16="http://schemas.microsoft.com/office/drawing/2014/main" id="{CB407CB1-E902-482D-511F-78BC7305737E}"/>
                </a:ext>
              </a:extLst>
            </p:cNvPr>
            <p:cNvCxnSpPr/>
            <p:nvPr/>
          </p:nvCxnSpPr>
          <p:spPr bwMode="auto">
            <a:xfrm>
              <a:off x="2735165" y="2456529"/>
              <a:ext cx="209353" cy="0"/>
            </a:xfrm>
            <a:prstGeom prst="line">
              <a:avLst/>
            </a:prstGeom>
            <a:noFill/>
            <a:ln w="28575"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2BD9EDB4-AE82-45C6-F99A-07A9C0604DCA}"/>
                </a:ext>
              </a:extLst>
            </p:cNvPr>
            <p:cNvCxnSpPr/>
            <p:nvPr/>
          </p:nvCxnSpPr>
          <p:spPr bwMode="auto">
            <a:xfrm>
              <a:off x="2735165" y="2667118"/>
              <a:ext cx="209353" cy="0"/>
            </a:xfrm>
            <a:prstGeom prst="line">
              <a:avLst/>
            </a:prstGeom>
            <a:noFill/>
            <a:ln w="28575" cap="flat" cmpd="sng" algn="ctr">
              <a:solidFill>
                <a:schemeClr val="accent3"/>
              </a:solidFill>
              <a:prstDash val="solid"/>
              <a:round/>
              <a:headEnd type="none" w="med" len="med"/>
              <a:tailEnd type="none" w="med" len="med"/>
            </a:ln>
            <a:effectLst/>
          </p:spPr>
        </p:cxnSp>
      </p:grpSp>
      <p:sp>
        <p:nvSpPr>
          <p:cNvPr id="301" name="TextBox 300">
            <a:extLst>
              <a:ext uri="{FF2B5EF4-FFF2-40B4-BE49-F238E27FC236}">
                <a16:creationId xmlns:a16="http://schemas.microsoft.com/office/drawing/2014/main" id="{345F75DB-D0E4-897F-3168-B9AF05CA9BE5}"/>
              </a:ext>
            </a:extLst>
          </p:cNvPr>
          <p:cNvSpPr txBox="1"/>
          <p:nvPr/>
        </p:nvSpPr>
        <p:spPr bwMode="auto">
          <a:xfrm>
            <a:off x="9365306" y="1999016"/>
            <a:ext cx="2027222"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for progression or death, </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0.56 (0.48-0.66)</a:t>
            </a:r>
          </a:p>
        </p:txBody>
      </p:sp>
      <p:cxnSp>
        <p:nvCxnSpPr>
          <p:cNvPr id="303" name="Straight Connector 302">
            <a:extLst>
              <a:ext uri="{FF2B5EF4-FFF2-40B4-BE49-F238E27FC236}">
                <a16:creationId xmlns:a16="http://schemas.microsoft.com/office/drawing/2014/main" id="{6F4099D9-5589-3BDC-3AF0-C12E8E9E0306}"/>
              </a:ext>
            </a:extLst>
          </p:cNvPr>
          <p:cNvCxnSpPr>
            <a:cxnSpLocks/>
          </p:cNvCxnSpPr>
          <p:nvPr/>
        </p:nvCxnSpPr>
        <p:spPr bwMode="auto">
          <a:xfrm>
            <a:off x="9167586" y="1904314"/>
            <a:ext cx="0" cy="92683"/>
          </a:xfrm>
          <a:prstGeom prst="line">
            <a:avLst/>
          </a:prstGeom>
          <a:noFill/>
          <a:ln w="19050" cap="flat" cmpd="sng" algn="ctr">
            <a:solidFill>
              <a:schemeClr val="bg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9E426223-D132-3D77-6E48-AC63B6A7A0F1}"/>
              </a:ext>
            </a:extLst>
          </p:cNvPr>
          <p:cNvCxnSpPr/>
          <p:nvPr/>
        </p:nvCxnSpPr>
        <p:spPr bwMode="auto">
          <a:xfrm>
            <a:off x="7290056" y="1425483"/>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2782D3C6-795A-725B-3872-7A0034338212}"/>
              </a:ext>
            </a:extLst>
          </p:cNvPr>
          <p:cNvCxnSpPr/>
          <p:nvPr/>
        </p:nvCxnSpPr>
        <p:spPr bwMode="auto">
          <a:xfrm>
            <a:off x="7459125" y="195650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3F6397E8-1FF0-4A1C-EFD8-84095CDBC98D}"/>
              </a:ext>
            </a:extLst>
          </p:cNvPr>
          <p:cNvCxnSpPr/>
          <p:nvPr/>
        </p:nvCxnSpPr>
        <p:spPr bwMode="auto">
          <a:xfrm>
            <a:off x="7575806" y="201365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6AB7D76E-D253-8226-5DE6-27327D2F5BF4}"/>
              </a:ext>
            </a:extLst>
          </p:cNvPr>
          <p:cNvCxnSpPr/>
          <p:nvPr/>
        </p:nvCxnSpPr>
        <p:spPr bwMode="auto">
          <a:xfrm>
            <a:off x="7599618" y="218034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3175E5B5-DD8C-19FC-D6A6-E18EC921EAB1}"/>
              </a:ext>
            </a:extLst>
          </p:cNvPr>
          <p:cNvCxnSpPr/>
          <p:nvPr/>
        </p:nvCxnSpPr>
        <p:spPr bwMode="auto">
          <a:xfrm>
            <a:off x="7621049" y="224939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3BAC40B5-6CC2-EEBE-D935-0DF0A8165837}"/>
              </a:ext>
            </a:extLst>
          </p:cNvPr>
          <p:cNvCxnSpPr/>
          <p:nvPr/>
        </p:nvCxnSpPr>
        <p:spPr bwMode="auto">
          <a:xfrm>
            <a:off x="7642481" y="226130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26D32289-C104-9880-E8C8-8A5BFBF1F17F}"/>
              </a:ext>
            </a:extLst>
          </p:cNvPr>
          <p:cNvCxnSpPr/>
          <p:nvPr/>
        </p:nvCxnSpPr>
        <p:spPr bwMode="auto">
          <a:xfrm>
            <a:off x="7685343" y="2277971"/>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514BAE10-BCFD-CFC6-88E1-3C93DD5C5C3E}"/>
              </a:ext>
            </a:extLst>
          </p:cNvPr>
          <p:cNvCxnSpPr/>
          <p:nvPr/>
        </p:nvCxnSpPr>
        <p:spPr bwMode="auto">
          <a:xfrm>
            <a:off x="7709156" y="2282733"/>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DD084DAB-F307-06B3-EADB-6645BE8EF210}"/>
              </a:ext>
            </a:extLst>
          </p:cNvPr>
          <p:cNvCxnSpPr/>
          <p:nvPr/>
        </p:nvCxnSpPr>
        <p:spPr bwMode="auto">
          <a:xfrm>
            <a:off x="7747256" y="230892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59676A7A-244C-6AB6-7CC8-637D930064CE}"/>
              </a:ext>
            </a:extLst>
          </p:cNvPr>
          <p:cNvCxnSpPr/>
          <p:nvPr/>
        </p:nvCxnSpPr>
        <p:spPr bwMode="auto">
          <a:xfrm>
            <a:off x="7766306" y="237560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26392EFC-217B-34F9-FF98-71DB6380F848}"/>
              </a:ext>
            </a:extLst>
          </p:cNvPr>
          <p:cNvCxnSpPr/>
          <p:nvPr/>
        </p:nvCxnSpPr>
        <p:spPr bwMode="auto">
          <a:xfrm>
            <a:off x="7790119" y="240417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2350F8DD-9820-121B-43CD-966062245B0A}"/>
              </a:ext>
            </a:extLst>
          </p:cNvPr>
          <p:cNvCxnSpPr/>
          <p:nvPr/>
        </p:nvCxnSpPr>
        <p:spPr bwMode="auto">
          <a:xfrm>
            <a:off x="7813931" y="242799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D598EBB5-0D69-9D61-AC96-9C6185BC0646}"/>
              </a:ext>
            </a:extLst>
          </p:cNvPr>
          <p:cNvCxnSpPr/>
          <p:nvPr/>
        </p:nvCxnSpPr>
        <p:spPr bwMode="auto">
          <a:xfrm>
            <a:off x="7871081" y="2489903"/>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85951C33-A7D9-7E04-BDB8-ADAD00C30777}"/>
              </a:ext>
            </a:extLst>
          </p:cNvPr>
          <p:cNvCxnSpPr/>
          <p:nvPr/>
        </p:nvCxnSpPr>
        <p:spPr bwMode="auto">
          <a:xfrm>
            <a:off x="7916325" y="252324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88541718-B2AB-CAF1-0637-6CF8A8785F87}"/>
              </a:ext>
            </a:extLst>
          </p:cNvPr>
          <p:cNvCxnSpPr/>
          <p:nvPr/>
        </p:nvCxnSpPr>
        <p:spPr bwMode="auto">
          <a:xfrm>
            <a:off x="7930612" y="252324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1D49FE42-EF5C-87E4-20C1-E03A1BA82DD8}"/>
              </a:ext>
            </a:extLst>
          </p:cNvPr>
          <p:cNvCxnSpPr/>
          <p:nvPr/>
        </p:nvCxnSpPr>
        <p:spPr bwMode="auto">
          <a:xfrm>
            <a:off x="7942518" y="260420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3C7EF656-6FA1-EEC6-3D63-60CAED7EC71E}"/>
              </a:ext>
            </a:extLst>
          </p:cNvPr>
          <p:cNvCxnSpPr/>
          <p:nvPr/>
        </p:nvCxnSpPr>
        <p:spPr bwMode="auto">
          <a:xfrm>
            <a:off x="7963949" y="260420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B8A7C2E0-E5E9-D917-4C40-328FEFE444D7}"/>
              </a:ext>
            </a:extLst>
          </p:cNvPr>
          <p:cNvCxnSpPr/>
          <p:nvPr/>
        </p:nvCxnSpPr>
        <p:spPr bwMode="auto">
          <a:xfrm>
            <a:off x="7985380" y="263039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3E893C76-DEED-9144-537D-334FBA3188A8}"/>
              </a:ext>
            </a:extLst>
          </p:cNvPr>
          <p:cNvCxnSpPr/>
          <p:nvPr/>
        </p:nvCxnSpPr>
        <p:spPr bwMode="auto">
          <a:xfrm>
            <a:off x="8013955" y="2639921"/>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44F55D07-15F0-2E89-063D-CBE434297A1D}"/>
              </a:ext>
            </a:extLst>
          </p:cNvPr>
          <p:cNvCxnSpPr/>
          <p:nvPr/>
        </p:nvCxnSpPr>
        <p:spPr bwMode="auto">
          <a:xfrm>
            <a:off x="8035386" y="2639921"/>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5F26E526-1DBA-E4D8-856D-231E2B5D913E}"/>
              </a:ext>
            </a:extLst>
          </p:cNvPr>
          <p:cNvCxnSpPr/>
          <p:nvPr/>
        </p:nvCxnSpPr>
        <p:spPr bwMode="auto">
          <a:xfrm>
            <a:off x="8106823" y="270897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CCECFE0B-71AF-528C-93DD-5EF4A8EB7C7C}"/>
              </a:ext>
            </a:extLst>
          </p:cNvPr>
          <p:cNvCxnSpPr/>
          <p:nvPr/>
        </p:nvCxnSpPr>
        <p:spPr bwMode="auto">
          <a:xfrm>
            <a:off x="8180641" y="270897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8D709F4A-A194-A723-4935-541B1D426F99}"/>
              </a:ext>
            </a:extLst>
          </p:cNvPr>
          <p:cNvCxnSpPr/>
          <p:nvPr/>
        </p:nvCxnSpPr>
        <p:spPr bwMode="auto">
          <a:xfrm>
            <a:off x="8280654" y="270897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27200712-187F-826E-9983-874A6E5CFDD9}"/>
              </a:ext>
            </a:extLst>
          </p:cNvPr>
          <p:cNvCxnSpPr/>
          <p:nvPr/>
        </p:nvCxnSpPr>
        <p:spPr bwMode="auto">
          <a:xfrm>
            <a:off x="8304467" y="2732789"/>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E20B13D5-FB09-86C6-5DA3-D10DBF9B05D8}"/>
              </a:ext>
            </a:extLst>
          </p:cNvPr>
          <p:cNvCxnSpPr/>
          <p:nvPr/>
        </p:nvCxnSpPr>
        <p:spPr bwMode="auto">
          <a:xfrm>
            <a:off x="8425910" y="2751839"/>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25FA80EB-7254-1792-3C39-93F0629CD50E}"/>
              </a:ext>
            </a:extLst>
          </p:cNvPr>
          <p:cNvCxnSpPr/>
          <p:nvPr/>
        </p:nvCxnSpPr>
        <p:spPr bwMode="auto">
          <a:xfrm>
            <a:off x="8997410" y="284470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3E691C04-50C8-05F2-078F-A6D1D6823881}"/>
              </a:ext>
            </a:extLst>
          </p:cNvPr>
          <p:cNvCxnSpPr/>
          <p:nvPr/>
        </p:nvCxnSpPr>
        <p:spPr bwMode="auto">
          <a:xfrm>
            <a:off x="9202198" y="286137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2CA8A8E1-2B2A-D654-551A-ADC7985D0176}"/>
              </a:ext>
            </a:extLst>
          </p:cNvPr>
          <p:cNvCxnSpPr/>
          <p:nvPr/>
        </p:nvCxnSpPr>
        <p:spPr bwMode="auto">
          <a:xfrm>
            <a:off x="9447467" y="286613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B877B44B-5769-CE5C-3BE5-9371CB0B3E5F}"/>
              </a:ext>
            </a:extLst>
          </p:cNvPr>
          <p:cNvCxnSpPr/>
          <p:nvPr/>
        </p:nvCxnSpPr>
        <p:spPr bwMode="auto">
          <a:xfrm>
            <a:off x="9718930" y="287804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3C559C5E-75FC-BEE0-198F-5AC41F0BD029}"/>
              </a:ext>
            </a:extLst>
          </p:cNvPr>
          <p:cNvCxnSpPr/>
          <p:nvPr/>
        </p:nvCxnSpPr>
        <p:spPr bwMode="auto">
          <a:xfrm>
            <a:off x="10259474" y="287804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A078FB58-81C6-AA0C-EEAA-89929EBA8AD7}"/>
              </a:ext>
            </a:extLst>
          </p:cNvPr>
          <p:cNvCxnSpPr/>
          <p:nvPr/>
        </p:nvCxnSpPr>
        <p:spPr bwMode="auto">
          <a:xfrm>
            <a:off x="10342818" y="289233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5EF47950-E4C3-EFE1-7B71-CF6796190A05}"/>
              </a:ext>
            </a:extLst>
          </p:cNvPr>
          <p:cNvCxnSpPr/>
          <p:nvPr/>
        </p:nvCxnSpPr>
        <p:spPr bwMode="auto">
          <a:xfrm>
            <a:off x="10385680" y="289233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B1587B1E-DB06-118D-6BF7-D6C77B97C42B}"/>
              </a:ext>
            </a:extLst>
          </p:cNvPr>
          <p:cNvCxnSpPr/>
          <p:nvPr/>
        </p:nvCxnSpPr>
        <p:spPr bwMode="auto">
          <a:xfrm>
            <a:off x="10752393" y="2892332"/>
            <a:ext cx="0" cy="72152"/>
          </a:xfrm>
          <a:prstGeom prst="line">
            <a:avLst/>
          </a:prstGeom>
          <a:noFill/>
          <a:ln w="19050" cap="flat" cmpd="sng" algn="ctr">
            <a:solidFill>
              <a:schemeClr val="accent3"/>
            </a:solidFill>
            <a:prstDash val="solid"/>
            <a:round/>
            <a:headEnd type="none" w="med" len="med"/>
            <a:tailEnd type="none" w="med" len="med"/>
          </a:ln>
          <a:effectLst/>
        </p:spPr>
      </p:cxnSp>
      <p:sp>
        <p:nvSpPr>
          <p:cNvPr id="339" name="Freeform: Shape 338">
            <a:extLst>
              <a:ext uri="{FF2B5EF4-FFF2-40B4-BE49-F238E27FC236}">
                <a16:creationId xmlns:a16="http://schemas.microsoft.com/office/drawing/2014/main" id="{26931A28-397F-DC91-7AB9-4D8CC1006C56}"/>
              </a:ext>
            </a:extLst>
          </p:cNvPr>
          <p:cNvSpPr/>
          <p:nvPr/>
        </p:nvSpPr>
        <p:spPr bwMode="auto">
          <a:xfrm>
            <a:off x="7290800" y="1461155"/>
            <a:ext cx="3469064" cy="1470581"/>
          </a:xfrm>
          <a:custGeom>
            <a:avLst/>
            <a:gdLst>
              <a:gd name="connsiteX0" fmla="*/ 0 w 3469064"/>
              <a:gd name="connsiteY0" fmla="*/ 0 h 1470581"/>
              <a:gd name="connsiteX1" fmla="*/ 75415 w 3469064"/>
              <a:gd name="connsiteY1" fmla="*/ 0 h 1470581"/>
              <a:gd name="connsiteX2" fmla="*/ 75415 w 3469064"/>
              <a:gd name="connsiteY2" fmla="*/ 43991 h 1470581"/>
              <a:gd name="connsiteX3" fmla="*/ 97411 w 3469064"/>
              <a:gd name="connsiteY3" fmla="*/ 43991 h 1470581"/>
              <a:gd name="connsiteX4" fmla="*/ 97411 w 3469064"/>
              <a:gd name="connsiteY4" fmla="*/ 87983 h 1470581"/>
              <a:gd name="connsiteX5" fmla="*/ 128833 w 3469064"/>
              <a:gd name="connsiteY5" fmla="*/ 87983 h 1470581"/>
              <a:gd name="connsiteX6" fmla="*/ 128833 w 3469064"/>
              <a:gd name="connsiteY6" fmla="*/ 191678 h 1470581"/>
              <a:gd name="connsiteX7" fmla="*/ 147687 w 3469064"/>
              <a:gd name="connsiteY7" fmla="*/ 191678 h 1470581"/>
              <a:gd name="connsiteX8" fmla="*/ 147687 w 3469064"/>
              <a:gd name="connsiteY8" fmla="*/ 292231 h 1470581"/>
              <a:gd name="connsiteX9" fmla="*/ 144545 w 3469064"/>
              <a:gd name="connsiteY9" fmla="*/ 292231 h 1470581"/>
              <a:gd name="connsiteX10" fmla="*/ 144545 w 3469064"/>
              <a:gd name="connsiteY10" fmla="*/ 465055 h 1470581"/>
              <a:gd name="connsiteX11" fmla="*/ 153972 w 3469064"/>
              <a:gd name="connsiteY11" fmla="*/ 465055 h 1470581"/>
              <a:gd name="connsiteX12" fmla="*/ 153972 w 3469064"/>
              <a:gd name="connsiteY12" fmla="*/ 515332 h 1470581"/>
              <a:gd name="connsiteX13" fmla="*/ 172825 w 3469064"/>
              <a:gd name="connsiteY13" fmla="*/ 515332 h 1470581"/>
              <a:gd name="connsiteX14" fmla="*/ 172825 w 3469064"/>
              <a:gd name="connsiteY14" fmla="*/ 537327 h 1470581"/>
              <a:gd name="connsiteX15" fmla="*/ 216817 w 3469064"/>
              <a:gd name="connsiteY15" fmla="*/ 537327 h 1470581"/>
              <a:gd name="connsiteX16" fmla="*/ 216817 w 3469064"/>
              <a:gd name="connsiteY16" fmla="*/ 549897 h 1470581"/>
              <a:gd name="connsiteX17" fmla="*/ 245097 w 3469064"/>
              <a:gd name="connsiteY17" fmla="*/ 549897 h 1470581"/>
              <a:gd name="connsiteX18" fmla="*/ 245097 w 3469064"/>
              <a:gd name="connsiteY18" fmla="*/ 571892 h 1470581"/>
              <a:gd name="connsiteX19" fmla="*/ 270235 w 3469064"/>
              <a:gd name="connsiteY19" fmla="*/ 571892 h 1470581"/>
              <a:gd name="connsiteX20" fmla="*/ 270235 w 3469064"/>
              <a:gd name="connsiteY20" fmla="*/ 587604 h 1470581"/>
              <a:gd name="connsiteX21" fmla="*/ 292231 w 3469064"/>
              <a:gd name="connsiteY21" fmla="*/ 587604 h 1470581"/>
              <a:gd name="connsiteX22" fmla="*/ 292231 w 3469064"/>
              <a:gd name="connsiteY22" fmla="*/ 625311 h 1470581"/>
              <a:gd name="connsiteX23" fmla="*/ 292231 w 3469064"/>
              <a:gd name="connsiteY23" fmla="*/ 666160 h 1470581"/>
              <a:gd name="connsiteX24" fmla="*/ 304800 w 3469064"/>
              <a:gd name="connsiteY24" fmla="*/ 666160 h 1470581"/>
              <a:gd name="connsiteX25" fmla="*/ 307943 w 3469064"/>
              <a:gd name="connsiteY25" fmla="*/ 766713 h 1470581"/>
              <a:gd name="connsiteX26" fmla="*/ 329939 w 3469064"/>
              <a:gd name="connsiteY26" fmla="*/ 766713 h 1470581"/>
              <a:gd name="connsiteX27" fmla="*/ 329939 w 3469064"/>
              <a:gd name="connsiteY27" fmla="*/ 820132 h 1470581"/>
              <a:gd name="connsiteX28" fmla="*/ 351934 w 3469064"/>
              <a:gd name="connsiteY28" fmla="*/ 820132 h 1470581"/>
              <a:gd name="connsiteX29" fmla="*/ 351934 w 3469064"/>
              <a:gd name="connsiteY29" fmla="*/ 832701 h 1470581"/>
              <a:gd name="connsiteX30" fmla="*/ 386499 w 3469064"/>
              <a:gd name="connsiteY30" fmla="*/ 832701 h 1470581"/>
              <a:gd name="connsiteX31" fmla="*/ 386499 w 3469064"/>
              <a:gd name="connsiteY31" fmla="*/ 854697 h 1470581"/>
              <a:gd name="connsiteX32" fmla="*/ 424207 w 3469064"/>
              <a:gd name="connsiteY32" fmla="*/ 854697 h 1470581"/>
              <a:gd name="connsiteX33" fmla="*/ 436776 w 3469064"/>
              <a:gd name="connsiteY33" fmla="*/ 867266 h 1470581"/>
              <a:gd name="connsiteX34" fmla="*/ 461914 w 3469064"/>
              <a:gd name="connsiteY34" fmla="*/ 892404 h 1470581"/>
              <a:gd name="connsiteX35" fmla="*/ 461914 w 3469064"/>
              <a:gd name="connsiteY35" fmla="*/ 955249 h 1470581"/>
              <a:gd name="connsiteX36" fmla="*/ 496479 w 3469064"/>
              <a:gd name="connsiteY36" fmla="*/ 955249 h 1470581"/>
              <a:gd name="connsiteX37" fmla="*/ 496479 w 3469064"/>
              <a:gd name="connsiteY37" fmla="*/ 986672 h 1470581"/>
              <a:gd name="connsiteX38" fmla="*/ 521617 w 3469064"/>
              <a:gd name="connsiteY38" fmla="*/ 986672 h 1470581"/>
              <a:gd name="connsiteX39" fmla="*/ 521617 w 3469064"/>
              <a:gd name="connsiteY39" fmla="*/ 1021237 h 1470581"/>
              <a:gd name="connsiteX40" fmla="*/ 556182 w 3469064"/>
              <a:gd name="connsiteY40" fmla="*/ 1021237 h 1470581"/>
              <a:gd name="connsiteX41" fmla="*/ 556182 w 3469064"/>
              <a:gd name="connsiteY41" fmla="*/ 1049517 h 1470581"/>
              <a:gd name="connsiteX42" fmla="*/ 581320 w 3469064"/>
              <a:gd name="connsiteY42" fmla="*/ 1049517 h 1470581"/>
              <a:gd name="connsiteX43" fmla="*/ 581320 w 3469064"/>
              <a:gd name="connsiteY43" fmla="*/ 1068371 h 1470581"/>
              <a:gd name="connsiteX44" fmla="*/ 637881 w 3469064"/>
              <a:gd name="connsiteY44" fmla="*/ 1068371 h 1470581"/>
              <a:gd name="connsiteX45" fmla="*/ 637881 w 3469064"/>
              <a:gd name="connsiteY45" fmla="*/ 1153212 h 1470581"/>
              <a:gd name="connsiteX46" fmla="*/ 666161 w 3469064"/>
              <a:gd name="connsiteY46" fmla="*/ 1153212 h 1470581"/>
              <a:gd name="connsiteX47" fmla="*/ 666161 w 3469064"/>
              <a:gd name="connsiteY47" fmla="*/ 1187777 h 1470581"/>
              <a:gd name="connsiteX48" fmla="*/ 681873 w 3469064"/>
              <a:gd name="connsiteY48" fmla="*/ 1187777 h 1470581"/>
              <a:gd name="connsiteX49" fmla="*/ 694442 w 3469064"/>
              <a:gd name="connsiteY49" fmla="*/ 1200346 h 1470581"/>
              <a:gd name="connsiteX50" fmla="*/ 757287 w 3469064"/>
              <a:gd name="connsiteY50" fmla="*/ 1200346 h 1470581"/>
              <a:gd name="connsiteX51" fmla="*/ 757287 w 3469064"/>
              <a:gd name="connsiteY51" fmla="*/ 1228626 h 1470581"/>
              <a:gd name="connsiteX52" fmla="*/ 791852 w 3469064"/>
              <a:gd name="connsiteY52" fmla="*/ 1228626 h 1470581"/>
              <a:gd name="connsiteX53" fmla="*/ 791852 w 3469064"/>
              <a:gd name="connsiteY53" fmla="*/ 1238053 h 1470581"/>
              <a:gd name="connsiteX54" fmla="*/ 816990 w 3469064"/>
              <a:gd name="connsiteY54" fmla="*/ 1238053 h 1470581"/>
              <a:gd name="connsiteX55" fmla="*/ 816990 w 3469064"/>
              <a:gd name="connsiteY55" fmla="*/ 1291472 h 1470581"/>
              <a:gd name="connsiteX56" fmla="*/ 996099 w 3469064"/>
              <a:gd name="connsiteY56" fmla="*/ 1291472 h 1470581"/>
              <a:gd name="connsiteX57" fmla="*/ 996099 w 3469064"/>
              <a:gd name="connsiteY57" fmla="*/ 1300899 h 1470581"/>
              <a:gd name="connsiteX58" fmla="*/ 1062087 w 3469064"/>
              <a:gd name="connsiteY58" fmla="*/ 1300899 h 1470581"/>
              <a:gd name="connsiteX59" fmla="*/ 1062087 w 3469064"/>
              <a:gd name="connsiteY59" fmla="*/ 1319752 h 1470581"/>
              <a:gd name="connsiteX60" fmla="*/ 1118648 w 3469064"/>
              <a:gd name="connsiteY60" fmla="*/ 1319752 h 1470581"/>
              <a:gd name="connsiteX61" fmla="*/ 1118648 w 3469064"/>
              <a:gd name="connsiteY61" fmla="*/ 1335464 h 1470581"/>
              <a:gd name="connsiteX62" fmla="*/ 1165782 w 3469064"/>
              <a:gd name="connsiteY62" fmla="*/ 1335464 h 1470581"/>
              <a:gd name="connsiteX63" fmla="*/ 1165782 w 3469064"/>
              <a:gd name="connsiteY63" fmla="*/ 1363744 h 1470581"/>
              <a:gd name="connsiteX64" fmla="*/ 1319753 w 3469064"/>
              <a:gd name="connsiteY64" fmla="*/ 1363744 h 1470581"/>
              <a:gd name="connsiteX65" fmla="*/ 1319753 w 3469064"/>
              <a:gd name="connsiteY65" fmla="*/ 1376313 h 1470581"/>
              <a:gd name="connsiteX66" fmla="*/ 1458013 w 3469064"/>
              <a:gd name="connsiteY66" fmla="*/ 1376313 h 1470581"/>
              <a:gd name="connsiteX67" fmla="*/ 1458013 w 3469064"/>
              <a:gd name="connsiteY67" fmla="*/ 1388882 h 1470581"/>
              <a:gd name="connsiteX68" fmla="*/ 1536570 w 3469064"/>
              <a:gd name="connsiteY68" fmla="*/ 1388882 h 1470581"/>
              <a:gd name="connsiteX69" fmla="*/ 1536570 w 3469064"/>
              <a:gd name="connsiteY69" fmla="*/ 1401451 h 1470581"/>
              <a:gd name="connsiteX70" fmla="*/ 1662260 w 3469064"/>
              <a:gd name="connsiteY70" fmla="*/ 1401451 h 1470581"/>
              <a:gd name="connsiteX71" fmla="*/ 1662260 w 3469064"/>
              <a:gd name="connsiteY71" fmla="*/ 1401451 h 1470581"/>
              <a:gd name="connsiteX72" fmla="*/ 1662260 w 3469064"/>
              <a:gd name="connsiteY72" fmla="*/ 1420305 h 1470581"/>
              <a:gd name="connsiteX73" fmla="*/ 1913642 w 3469064"/>
              <a:gd name="connsiteY73" fmla="*/ 1420305 h 1470581"/>
              <a:gd name="connsiteX74" fmla="*/ 1913642 w 3469064"/>
              <a:gd name="connsiteY74" fmla="*/ 1436016 h 1470581"/>
              <a:gd name="connsiteX75" fmla="*/ 2039332 w 3469064"/>
              <a:gd name="connsiteY75" fmla="*/ 1436016 h 1470581"/>
              <a:gd name="connsiteX76" fmla="*/ 2039332 w 3469064"/>
              <a:gd name="connsiteY76" fmla="*/ 1445443 h 1470581"/>
              <a:gd name="connsiteX77" fmla="*/ 2224726 w 3469064"/>
              <a:gd name="connsiteY77" fmla="*/ 1445443 h 1470581"/>
              <a:gd name="connsiteX78" fmla="*/ 2224726 w 3469064"/>
              <a:gd name="connsiteY78" fmla="*/ 1458012 h 1470581"/>
              <a:gd name="connsiteX79" fmla="*/ 3026005 w 3469064"/>
              <a:gd name="connsiteY79" fmla="*/ 1458012 h 1470581"/>
              <a:gd name="connsiteX80" fmla="*/ 3026005 w 3469064"/>
              <a:gd name="connsiteY80" fmla="*/ 1470581 h 1470581"/>
              <a:gd name="connsiteX81" fmla="*/ 3469064 w 3469064"/>
              <a:gd name="connsiteY81" fmla="*/ 1470581 h 1470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469064" h="1470581">
                <a:moveTo>
                  <a:pt x="0" y="0"/>
                </a:moveTo>
                <a:lnTo>
                  <a:pt x="75415" y="0"/>
                </a:lnTo>
                <a:lnTo>
                  <a:pt x="75415" y="43991"/>
                </a:lnTo>
                <a:lnTo>
                  <a:pt x="97411" y="43991"/>
                </a:lnTo>
                <a:lnTo>
                  <a:pt x="97411" y="87983"/>
                </a:lnTo>
                <a:lnTo>
                  <a:pt x="128833" y="87983"/>
                </a:lnTo>
                <a:lnTo>
                  <a:pt x="128833" y="191678"/>
                </a:lnTo>
                <a:lnTo>
                  <a:pt x="147687" y="191678"/>
                </a:lnTo>
                <a:lnTo>
                  <a:pt x="147687" y="292231"/>
                </a:lnTo>
                <a:lnTo>
                  <a:pt x="144545" y="292231"/>
                </a:lnTo>
                <a:lnTo>
                  <a:pt x="144545" y="465055"/>
                </a:lnTo>
                <a:lnTo>
                  <a:pt x="153972" y="465055"/>
                </a:lnTo>
                <a:lnTo>
                  <a:pt x="153972" y="515332"/>
                </a:lnTo>
                <a:lnTo>
                  <a:pt x="172825" y="515332"/>
                </a:lnTo>
                <a:lnTo>
                  <a:pt x="172825" y="537327"/>
                </a:lnTo>
                <a:lnTo>
                  <a:pt x="216817" y="537327"/>
                </a:lnTo>
                <a:lnTo>
                  <a:pt x="216817" y="549897"/>
                </a:lnTo>
                <a:lnTo>
                  <a:pt x="245097" y="549897"/>
                </a:lnTo>
                <a:lnTo>
                  <a:pt x="245097" y="571892"/>
                </a:lnTo>
                <a:lnTo>
                  <a:pt x="270235" y="571892"/>
                </a:lnTo>
                <a:lnTo>
                  <a:pt x="270235" y="587604"/>
                </a:lnTo>
                <a:lnTo>
                  <a:pt x="292231" y="587604"/>
                </a:lnTo>
                <a:lnTo>
                  <a:pt x="292231" y="625311"/>
                </a:lnTo>
                <a:lnTo>
                  <a:pt x="292231" y="666160"/>
                </a:lnTo>
                <a:lnTo>
                  <a:pt x="304800" y="666160"/>
                </a:lnTo>
                <a:lnTo>
                  <a:pt x="307943" y="766713"/>
                </a:lnTo>
                <a:lnTo>
                  <a:pt x="329939" y="766713"/>
                </a:lnTo>
                <a:lnTo>
                  <a:pt x="329939" y="820132"/>
                </a:lnTo>
                <a:lnTo>
                  <a:pt x="351934" y="820132"/>
                </a:lnTo>
                <a:lnTo>
                  <a:pt x="351934" y="832701"/>
                </a:lnTo>
                <a:lnTo>
                  <a:pt x="386499" y="832701"/>
                </a:lnTo>
                <a:lnTo>
                  <a:pt x="386499" y="854697"/>
                </a:lnTo>
                <a:lnTo>
                  <a:pt x="424207" y="854697"/>
                </a:lnTo>
                <a:lnTo>
                  <a:pt x="436776" y="867266"/>
                </a:lnTo>
                <a:lnTo>
                  <a:pt x="461914" y="892404"/>
                </a:lnTo>
                <a:lnTo>
                  <a:pt x="461914" y="955249"/>
                </a:lnTo>
                <a:lnTo>
                  <a:pt x="496479" y="955249"/>
                </a:lnTo>
                <a:lnTo>
                  <a:pt x="496479" y="986672"/>
                </a:lnTo>
                <a:lnTo>
                  <a:pt x="521617" y="986672"/>
                </a:lnTo>
                <a:lnTo>
                  <a:pt x="521617" y="1021237"/>
                </a:lnTo>
                <a:lnTo>
                  <a:pt x="556182" y="1021237"/>
                </a:lnTo>
                <a:lnTo>
                  <a:pt x="556182" y="1049517"/>
                </a:lnTo>
                <a:lnTo>
                  <a:pt x="581320" y="1049517"/>
                </a:lnTo>
                <a:lnTo>
                  <a:pt x="581320" y="1068371"/>
                </a:lnTo>
                <a:lnTo>
                  <a:pt x="637881" y="1068371"/>
                </a:lnTo>
                <a:lnTo>
                  <a:pt x="637881" y="1153212"/>
                </a:lnTo>
                <a:lnTo>
                  <a:pt x="666161" y="1153212"/>
                </a:lnTo>
                <a:lnTo>
                  <a:pt x="666161" y="1187777"/>
                </a:lnTo>
                <a:lnTo>
                  <a:pt x="681873" y="1187777"/>
                </a:lnTo>
                <a:lnTo>
                  <a:pt x="694442" y="1200346"/>
                </a:lnTo>
                <a:lnTo>
                  <a:pt x="757287" y="1200346"/>
                </a:lnTo>
                <a:lnTo>
                  <a:pt x="757287" y="1228626"/>
                </a:lnTo>
                <a:lnTo>
                  <a:pt x="791852" y="1228626"/>
                </a:lnTo>
                <a:lnTo>
                  <a:pt x="791852" y="1238053"/>
                </a:lnTo>
                <a:lnTo>
                  <a:pt x="816990" y="1238053"/>
                </a:lnTo>
                <a:lnTo>
                  <a:pt x="816990" y="1291472"/>
                </a:lnTo>
                <a:lnTo>
                  <a:pt x="996099" y="1291472"/>
                </a:lnTo>
                <a:lnTo>
                  <a:pt x="996099" y="1300899"/>
                </a:lnTo>
                <a:lnTo>
                  <a:pt x="1062087" y="1300899"/>
                </a:lnTo>
                <a:lnTo>
                  <a:pt x="1062087" y="1319752"/>
                </a:lnTo>
                <a:lnTo>
                  <a:pt x="1118648" y="1319752"/>
                </a:lnTo>
                <a:lnTo>
                  <a:pt x="1118648" y="1335464"/>
                </a:lnTo>
                <a:lnTo>
                  <a:pt x="1165782" y="1335464"/>
                </a:lnTo>
                <a:lnTo>
                  <a:pt x="1165782" y="1363744"/>
                </a:lnTo>
                <a:lnTo>
                  <a:pt x="1319753" y="1363744"/>
                </a:lnTo>
                <a:lnTo>
                  <a:pt x="1319753" y="1376313"/>
                </a:lnTo>
                <a:lnTo>
                  <a:pt x="1458013" y="1376313"/>
                </a:lnTo>
                <a:lnTo>
                  <a:pt x="1458013" y="1388882"/>
                </a:lnTo>
                <a:lnTo>
                  <a:pt x="1536570" y="1388882"/>
                </a:lnTo>
                <a:lnTo>
                  <a:pt x="1536570" y="1401451"/>
                </a:lnTo>
                <a:lnTo>
                  <a:pt x="1662260" y="1401451"/>
                </a:lnTo>
                <a:lnTo>
                  <a:pt x="1662260" y="1401451"/>
                </a:lnTo>
                <a:lnTo>
                  <a:pt x="1662260" y="1420305"/>
                </a:lnTo>
                <a:lnTo>
                  <a:pt x="1913642" y="1420305"/>
                </a:lnTo>
                <a:lnTo>
                  <a:pt x="1913642" y="1436016"/>
                </a:lnTo>
                <a:lnTo>
                  <a:pt x="2039332" y="1436016"/>
                </a:lnTo>
                <a:lnTo>
                  <a:pt x="2039332" y="1445443"/>
                </a:lnTo>
                <a:lnTo>
                  <a:pt x="2224726" y="1445443"/>
                </a:lnTo>
                <a:lnTo>
                  <a:pt x="2224726" y="1458012"/>
                </a:lnTo>
                <a:lnTo>
                  <a:pt x="3026005" y="1458012"/>
                </a:lnTo>
                <a:lnTo>
                  <a:pt x="3026005" y="1470581"/>
                </a:lnTo>
                <a:lnTo>
                  <a:pt x="3469064" y="1470581"/>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340" name="Straight Connector 339">
            <a:extLst>
              <a:ext uri="{FF2B5EF4-FFF2-40B4-BE49-F238E27FC236}">
                <a16:creationId xmlns:a16="http://schemas.microsoft.com/office/drawing/2014/main" id="{8EEA938A-0CA4-2044-F229-13CCAF9B0261}"/>
              </a:ext>
            </a:extLst>
          </p:cNvPr>
          <p:cNvCxnSpPr/>
          <p:nvPr/>
        </p:nvCxnSpPr>
        <p:spPr bwMode="auto">
          <a:xfrm>
            <a:off x="7273556" y="1408253"/>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E567C538-C51C-0EA6-F9DD-FF8C5EE1267D}"/>
              </a:ext>
            </a:extLst>
          </p:cNvPr>
          <p:cNvCxnSpPr/>
          <p:nvPr/>
        </p:nvCxnSpPr>
        <p:spPr bwMode="auto">
          <a:xfrm>
            <a:off x="7304979" y="1408253"/>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4953E91D-1849-FDE7-6626-F9CDF799A46F}"/>
              </a:ext>
            </a:extLst>
          </p:cNvPr>
          <p:cNvCxnSpPr/>
          <p:nvPr/>
        </p:nvCxnSpPr>
        <p:spPr bwMode="auto">
          <a:xfrm>
            <a:off x="7323832" y="1436534"/>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52F94B1B-2B52-6CA7-D648-07CBC918A171}"/>
              </a:ext>
            </a:extLst>
          </p:cNvPr>
          <p:cNvCxnSpPr/>
          <p:nvPr/>
        </p:nvCxnSpPr>
        <p:spPr bwMode="auto">
          <a:xfrm>
            <a:off x="7342685" y="1436534"/>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4C70EE62-E347-775F-1983-5B858D7F11AD}"/>
              </a:ext>
            </a:extLst>
          </p:cNvPr>
          <p:cNvCxnSpPr/>
          <p:nvPr/>
        </p:nvCxnSpPr>
        <p:spPr bwMode="auto">
          <a:xfrm>
            <a:off x="7364681" y="14585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040EDD00-57A7-9A59-64C3-CB11ECE07A22}"/>
              </a:ext>
            </a:extLst>
          </p:cNvPr>
          <p:cNvCxnSpPr/>
          <p:nvPr/>
        </p:nvCxnSpPr>
        <p:spPr bwMode="auto">
          <a:xfrm>
            <a:off x="7408673" y="147109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3D779BBF-E1EF-85DA-84F7-31797CA3FFC3}"/>
              </a:ext>
            </a:extLst>
          </p:cNvPr>
          <p:cNvCxnSpPr/>
          <p:nvPr/>
        </p:nvCxnSpPr>
        <p:spPr bwMode="auto">
          <a:xfrm>
            <a:off x="7452664" y="1684773"/>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A044CC13-3D5A-93C9-505C-8ACBC33A547A}"/>
              </a:ext>
            </a:extLst>
          </p:cNvPr>
          <p:cNvCxnSpPr/>
          <p:nvPr/>
        </p:nvCxnSpPr>
        <p:spPr bwMode="auto">
          <a:xfrm>
            <a:off x="7528079" y="170362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B1DC2536-1794-7D6B-E276-D4CED6D5B638}"/>
              </a:ext>
            </a:extLst>
          </p:cNvPr>
          <p:cNvCxnSpPr/>
          <p:nvPr/>
        </p:nvCxnSpPr>
        <p:spPr bwMode="auto">
          <a:xfrm>
            <a:off x="7553217" y="170991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E6F33D12-1008-03F2-7ED5-84243B596867}"/>
              </a:ext>
            </a:extLst>
          </p:cNvPr>
          <p:cNvCxnSpPr/>
          <p:nvPr/>
        </p:nvCxnSpPr>
        <p:spPr bwMode="auto">
          <a:xfrm>
            <a:off x="7685193" y="196757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27623253-C864-AEF6-D51F-3C1A666CD4BC}"/>
              </a:ext>
            </a:extLst>
          </p:cNvPr>
          <p:cNvCxnSpPr/>
          <p:nvPr/>
        </p:nvCxnSpPr>
        <p:spPr bwMode="auto">
          <a:xfrm>
            <a:off x="7612921" y="189216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1018C6A9-E532-506A-C5AC-4EA3F65C0959}"/>
              </a:ext>
            </a:extLst>
          </p:cNvPr>
          <p:cNvCxnSpPr/>
          <p:nvPr/>
        </p:nvCxnSpPr>
        <p:spPr bwMode="auto">
          <a:xfrm>
            <a:off x="7597210" y="184188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5711E2ED-77BB-B71B-6DE1-52E062378821}"/>
              </a:ext>
            </a:extLst>
          </p:cNvPr>
          <p:cNvCxnSpPr/>
          <p:nvPr/>
        </p:nvCxnSpPr>
        <p:spPr bwMode="auto">
          <a:xfrm>
            <a:off x="7744896" y="2017853"/>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BA1D0B41-FF52-559F-60F0-9ECFD288127D}"/>
              </a:ext>
            </a:extLst>
          </p:cNvPr>
          <p:cNvCxnSpPr/>
          <p:nvPr/>
        </p:nvCxnSpPr>
        <p:spPr bwMode="auto">
          <a:xfrm>
            <a:off x="7766891" y="209012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DFCB4AA9-C6BC-8088-41C2-942DF01723E2}"/>
              </a:ext>
            </a:extLst>
          </p:cNvPr>
          <p:cNvCxnSpPr/>
          <p:nvPr/>
        </p:nvCxnSpPr>
        <p:spPr bwMode="auto">
          <a:xfrm>
            <a:off x="7814025" y="212469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5AB24E56-8BBE-05DB-208E-E4F9EBDD15A3}"/>
              </a:ext>
            </a:extLst>
          </p:cNvPr>
          <p:cNvCxnSpPr/>
          <p:nvPr/>
        </p:nvCxnSpPr>
        <p:spPr bwMode="auto">
          <a:xfrm>
            <a:off x="7861159" y="214668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B44AA13F-E3C9-F201-FA56-C9FFB82C33D4}"/>
              </a:ext>
            </a:extLst>
          </p:cNvPr>
          <p:cNvCxnSpPr/>
          <p:nvPr/>
        </p:nvCxnSpPr>
        <p:spPr bwMode="auto">
          <a:xfrm>
            <a:off x="7942858" y="2253523"/>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B5BDD96B-346A-E584-1ED8-35B50E0D1AA9}"/>
              </a:ext>
            </a:extLst>
          </p:cNvPr>
          <p:cNvCxnSpPr/>
          <p:nvPr/>
        </p:nvCxnSpPr>
        <p:spPr bwMode="auto">
          <a:xfrm>
            <a:off x="8099971" y="2350934"/>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1ED8D0D9-EC36-DE5E-CC25-1B3E1B7C734A}"/>
              </a:ext>
            </a:extLst>
          </p:cNvPr>
          <p:cNvCxnSpPr/>
          <p:nvPr/>
        </p:nvCxnSpPr>
        <p:spPr bwMode="auto">
          <a:xfrm>
            <a:off x="8288507" y="245462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B8F42416-D8ED-CC8A-E794-704B027FE808}"/>
              </a:ext>
            </a:extLst>
          </p:cNvPr>
          <p:cNvCxnSpPr/>
          <p:nvPr/>
        </p:nvCxnSpPr>
        <p:spPr bwMode="auto">
          <a:xfrm>
            <a:off x="8429910" y="252061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A0B7C8DC-F5BF-5FDD-9DB9-ADB1BE9F3E2F}"/>
              </a:ext>
            </a:extLst>
          </p:cNvPr>
          <p:cNvCxnSpPr/>
          <p:nvPr/>
        </p:nvCxnSpPr>
        <p:spPr bwMode="auto">
          <a:xfrm>
            <a:off x="8448764" y="252375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EAD3803F-E511-D8CE-E45E-02A2002FE101}"/>
              </a:ext>
            </a:extLst>
          </p:cNvPr>
          <p:cNvCxnSpPr/>
          <p:nvPr/>
        </p:nvCxnSpPr>
        <p:spPr bwMode="auto">
          <a:xfrm>
            <a:off x="8675007" y="256775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411DE689-1A6F-88F1-B799-A7A6DAACD099}"/>
              </a:ext>
            </a:extLst>
          </p:cNvPr>
          <p:cNvCxnSpPr/>
          <p:nvPr/>
        </p:nvCxnSpPr>
        <p:spPr bwMode="auto">
          <a:xfrm>
            <a:off x="8687577" y="256775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DC3B58A0-B080-11DC-9001-BF41890F703C}"/>
              </a:ext>
            </a:extLst>
          </p:cNvPr>
          <p:cNvCxnSpPr/>
          <p:nvPr/>
        </p:nvCxnSpPr>
        <p:spPr bwMode="auto">
          <a:xfrm>
            <a:off x="8923247" y="262431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4A29137E-DD27-B50F-F77F-C6D195238DA9}"/>
              </a:ext>
            </a:extLst>
          </p:cNvPr>
          <p:cNvCxnSpPr/>
          <p:nvPr/>
        </p:nvCxnSpPr>
        <p:spPr bwMode="auto">
          <a:xfrm>
            <a:off x="9218620" y="266201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6B5C281B-057A-6C1F-53C7-B4E6AFE73B59}"/>
              </a:ext>
            </a:extLst>
          </p:cNvPr>
          <p:cNvCxnSpPr/>
          <p:nvPr/>
        </p:nvCxnSpPr>
        <p:spPr bwMode="auto">
          <a:xfrm>
            <a:off x="9300319" y="266201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2DCBD07E-8D26-36A1-DABF-BCE909E09583}"/>
              </a:ext>
            </a:extLst>
          </p:cNvPr>
          <p:cNvCxnSpPr/>
          <p:nvPr/>
        </p:nvCxnSpPr>
        <p:spPr bwMode="auto">
          <a:xfrm>
            <a:off x="9432294" y="267458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5D58C794-2FCD-2040-8E45-6FA586C5F9EA}"/>
              </a:ext>
            </a:extLst>
          </p:cNvPr>
          <p:cNvCxnSpPr/>
          <p:nvPr/>
        </p:nvCxnSpPr>
        <p:spPr bwMode="auto">
          <a:xfrm>
            <a:off x="9501423" y="267458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0ED8A895-866B-DF3B-153B-ED8E6B0BF47D}"/>
              </a:ext>
            </a:extLst>
          </p:cNvPr>
          <p:cNvCxnSpPr/>
          <p:nvPr/>
        </p:nvCxnSpPr>
        <p:spPr bwMode="auto">
          <a:xfrm>
            <a:off x="9548557" y="267458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44DF6816-6E17-C813-660D-E044A3159AA4}"/>
              </a:ext>
            </a:extLst>
          </p:cNvPr>
          <p:cNvCxnSpPr/>
          <p:nvPr/>
        </p:nvCxnSpPr>
        <p:spPr bwMode="auto">
          <a:xfrm>
            <a:off x="9573695" y="26777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10842901-AEB5-EFF9-2504-C89C8E7E79BA}"/>
              </a:ext>
            </a:extLst>
          </p:cNvPr>
          <p:cNvCxnSpPr/>
          <p:nvPr/>
        </p:nvCxnSpPr>
        <p:spPr bwMode="auto">
          <a:xfrm>
            <a:off x="9592548" y="269344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1F8B358E-0866-51E4-5519-0A6A3AAC619F}"/>
              </a:ext>
            </a:extLst>
          </p:cNvPr>
          <p:cNvCxnSpPr/>
          <p:nvPr/>
        </p:nvCxnSpPr>
        <p:spPr bwMode="auto">
          <a:xfrm>
            <a:off x="9667963" y="269344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0ED71053-0E7A-0F11-73D4-43C966EE901D}"/>
              </a:ext>
            </a:extLst>
          </p:cNvPr>
          <p:cNvCxnSpPr/>
          <p:nvPr/>
        </p:nvCxnSpPr>
        <p:spPr bwMode="auto">
          <a:xfrm>
            <a:off x="9680532" y="269344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33E4486F-E029-180D-E5E7-7368637FD90D}"/>
              </a:ext>
            </a:extLst>
          </p:cNvPr>
          <p:cNvCxnSpPr/>
          <p:nvPr/>
        </p:nvCxnSpPr>
        <p:spPr bwMode="auto">
          <a:xfrm>
            <a:off x="9708812" y="269344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A4B51109-E1E3-B7BC-D3B6-9BA0E1CFD828}"/>
              </a:ext>
            </a:extLst>
          </p:cNvPr>
          <p:cNvCxnSpPr/>
          <p:nvPr/>
        </p:nvCxnSpPr>
        <p:spPr bwMode="auto">
          <a:xfrm>
            <a:off x="9752804" y="269344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49DAC655-E547-33E4-25BE-1D04EFC5F6D7}"/>
              </a:ext>
            </a:extLst>
          </p:cNvPr>
          <p:cNvCxnSpPr/>
          <p:nvPr/>
        </p:nvCxnSpPr>
        <p:spPr bwMode="auto">
          <a:xfrm>
            <a:off x="9812507" y="270601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69CBF499-5C2F-1970-77FA-1608E3D7ABF7}"/>
              </a:ext>
            </a:extLst>
          </p:cNvPr>
          <p:cNvCxnSpPr/>
          <p:nvPr/>
        </p:nvCxnSpPr>
        <p:spPr bwMode="auto">
          <a:xfrm>
            <a:off x="9856499" y="270601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59443411-6B5A-2ED1-7F49-B9D4F0B571EB}"/>
              </a:ext>
            </a:extLst>
          </p:cNvPr>
          <p:cNvCxnSpPr/>
          <p:nvPr/>
        </p:nvCxnSpPr>
        <p:spPr bwMode="auto">
          <a:xfrm>
            <a:off x="9903633" y="270601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132EDBE0-48E9-8D6B-3B7B-1AF934D96B52}"/>
              </a:ext>
            </a:extLst>
          </p:cNvPr>
          <p:cNvCxnSpPr/>
          <p:nvPr/>
        </p:nvCxnSpPr>
        <p:spPr bwMode="auto">
          <a:xfrm>
            <a:off x="9935056" y="270601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F4BDE94B-1AE2-AC8A-35CC-9593545F882D}"/>
              </a:ext>
            </a:extLst>
          </p:cNvPr>
          <p:cNvCxnSpPr/>
          <p:nvPr/>
        </p:nvCxnSpPr>
        <p:spPr bwMode="auto">
          <a:xfrm>
            <a:off x="9994759" y="271229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A08A0FB7-61E0-A910-E851-ACE23420B0D4}"/>
              </a:ext>
            </a:extLst>
          </p:cNvPr>
          <p:cNvCxnSpPr/>
          <p:nvPr/>
        </p:nvCxnSpPr>
        <p:spPr bwMode="auto">
          <a:xfrm>
            <a:off x="10010470" y="271543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9E0BFBD2-3C36-DD85-6ADD-40B1C3562899}"/>
              </a:ext>
            </a:extLst>
          </p:cNvPr>
          <p:cNvCxnSpPr/>
          <p:nvPr/>
        </p:nvCxnSpPr>
        <p:spPr bwMode="auto">
          <a:xfrm>
            <a:off x="10098453" y="271543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9CB19977-EAC4-77AE-4536-7A54257D7C45}"/>
              </a:ext>
            </a:extLst>
          </p:cNvPr>
          <p:cNvCxnSpPr/>
          <p:nvPr/>
        </p:nvCxnSpPr>
        <p:spPr bwMode="auto">
          <a:xfrm>
            <a:off x="10133018" y="271543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E5F549BC-C668-BCAA-B174-DB13A9D4EC2A}"/>
              </a:ext>
            </a:extLst>
          </p:cNvPr>
          <p:cNvCxnSpPr/>
          <p:nvPr/>
        </p:nvCxnSpPr>
        <p:spPr bwMode="auto">
          <a:xfrm>
            <a:off x="10230428" y="273743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293ADC53-8E14-7562-99BE-EB20332E3C7E}"/>
              </a:ext>
            </a:extLst>
          </p:cNvPr>
          <p:cNvCxnSpPr/>
          <p:nvPr/>
        </p:nvCxnSpPr>
        <p:spPr bwMode="auto">
          <a:xfrm>
            <a:off x="10252424" y="273743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217D5EAA-FE62-6A1A-7872-159EDFFA28F1}"/>
              </a:ext>
            </a:extLst>
          </p:cNvPr>
          <p:cNvCxnSpPr/>
          <p:nvPr/>
        </p:nvCxnSpPr>
        <p:spPr bwMode="auto">
          <a:xfrm>
            <a:off x="10268135" y="273743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D5B83D1E-3A07-3496-EB29-0580C24591BF}"/>
              </a:ext>
            </a:extLst>
          </p:cNvPr>
          <p:cNvCxnSpPr/>
          <p:nvPr/>
        </p:nvCxnSpPr>
        <p:spPr bwMode="auto">
          <a:xfrm>
            <a:off x="10327838" y="273743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60FD274C-6412-0D16-E922-1185D86C9E43}"/>
              </a:ext>
            </a:extLst>
          </p:cNvPr>
          <p:cNvCxnSpPr/>
          <p:nvPr/>
        </p:nvCxnSpPr>
        <p:spPr bwMode="auto">
          <a:xfrm>
            <a:off x="10340408" y="27594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148DD15A-2FB3-05AB-797B-ED0C7756E1CD}"/>
              </a:ext>
            </a:extLst>
          </p:cNvPr>
          <p:cNvCxnSpPr/>
          <p:nvPr/>
        </p:nvCxnSpPr>
        <p:spPr bwMode="auto">
          <a:xfrm>
            <a:off x="10400111" y="27594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2B4E3881-38E8-C5D7-A871-55FDCEBD76DC}"/>
              </a:ext>
            </a:extLst>
          </p:cNvPr>
          <p:cNvCxnSpPr/>
          <p:nvPr/>
        </p:nvCxnSpPr>
        <p:spPr bwMode="auto">
          <a:xfrm>
            <a:off x="10422106" y="27594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DC550A31-8994-4B8F-A41D-262FAD1B364F}"/>
              </a:ext>
            </a:extLst>
          </p:cNvPr>
          <p:cNvCxnSpPr/>
          <p:nvPr/>
        </p:nvCxnSpPr>
        <p:spPr bwMode="auto">
          <a:xfrm>
            <a:off x="10447244" y="27594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9002360A-4D16-2417-E0B3-168D4ED5F67A}"/>
              </a:ext>
            </a:extLst>
          </p:cNvPr>
          <p:cNvCxnSpPr/>
          <p:nvPr/>
        </p:nvCxnSpPr>
        <p:spPr bwMode="auto">
          <a:xfrm>
            <a:off x="10497520" y="27594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EE22F3E3-B8DA-1B92-12F4-60B945BA1E00}"/>
              </a:ext>
            </a:extLst>
          </p:cNvPr>
          <p:cNvCxnSpPr/>
          <p:nvPr/>
        </p:nvCxnSpPr>
        <p:spPr bwMode="auto">
          <a:xfrm>
            <a:off x="10519516" y="27594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DBB00832-F1BA-508D-715E-DBA9A96389E3}"/>
              </a:ext>
            </a:extLst>
          </p:cNvPr>
          <p:cNvCxnSpPr/>
          <p:nvPr/>
        </p:nvCxnSpPr>
        <p:spPr bwMode="auto">
          <a:xfrm>
            <a:off x="10576077" y="27594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FF34EDD0-B23C-C947-38E4-A9723903DC39}"/>
              </a:ext>
            </a:extLst>
          </p:cNvPr>
          <p:cNvCxnSpPr/>
          <p:nvPr/>
        </p:nvCxnSpPr>
        <p:spPr bwMode="auto">
          <a:xfrm>
            <a:off x="10610641" y="27594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9B968769-4F48-69E2-4E95-98544CFDE128}"/>
              </a:ext>
            </a:extLst>
          </p:cNvPr>
          <p:cNvCxnSpPr/>
          <p:nvPr/>
        </p:nvCxnSpPr>
        <p:spPr bwMode="auto">
          <a:xfrm>
            <a:off x="10632637" y="27594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02032E3F-F40B-49F7-D6BD-69404022C5FD}"/>
              </a:ext>
            </a:extLst>
          </p:cNvPr>
          <p:cNvCxnSpPr/>
          <p:nvPr/>
        </p:nvCxnSpPr>
        <p:spPr bwMode="auto">
          <a:xfrm>
            <a:off x="10654633" y="27594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0C5E2435-EC74-FCD9-5BBF-81D9AEDE1ED7}"/>
              </a:ext>
            </a:extLst>
          </p:cNvPr>
          <p:cNvCxnSpPr/>
          <p:nvPr/>
        </p:nvCxnSpPr>
        <p:spPr bwMode="auto">
          <a:xfrm>
            <a:off x="10742616" y="27594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B2A55FD5-5AD2-4A19-9FAE-0819858660FC}"/>
              </a:ext>
            </a:extLst>
          </p:cNvPr>
          <p:cNvCxnSpPr/>
          <p:nvPr/>
        </p:nvCxnSpPr>
        <p:spPr bwMode="auto">
          <a:xfrm>
            <a:off x="10799177" y="27594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0E431557-EC88-BD74-58A7-9C4B44E5F709}"/>
              </a:ext>
            </a:extLst>
          </p:cNvPr>
          <p:cNvCxnSpPr/>
          <p:nvPr/>
        </p:nvCxnSpPr>
        <p:spPr bwMode="auto">
          <a:xfrm>
            <a:off x="10827458" y="27594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60BAB8EA-0C76-E79C-51F0-552AF30EE850}"/>
              </a:ext>
            </a:extLst>
          </p:cNvPr>
          <p:cNvCxnSpPr/>
          <p:nvPr/>
        </p:nvCxnSpPr>
        <p:spPr bwMode="auto">
          <a:xfrm>
            <a:off x="10993998" y="27594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8BF49547-5DED-808E-9D45-6362B60CC4A8}"/>
              </a:ext>
            </a:extLst>
          </p:cNvPr>
          <p:cNvCxnSpPr/>
          <p:nvPr/>
        </p:nvCxnSpPr>
        <p:spPr bwMode="auto">
          <a:xfrm>
            <a:off x="11009709" y="2759428"/>
            <a:ext cx="0" cy="72152"/>
          </a:xfrm>
          <a:prstGeom prst="line">
            <a:avLst/>
          </a:prstGeom>
          <a:noFill/>
          <a:ln w="19050" cap="flat" cmpd="sng" algn="ctr">
            <a:solidFill>
              <a:schemeClr val="accent1"/>
            </a:solidFill>
            <a:prstDash val="solid"/>
            <a:round/>
            <a:headEnd type="none" w="med" len="med"/>
            <a:tailEnd type="none" w="med" len="med"/>
          </a:ln>
          <a:effectLst/>
        </p:spPr>
      </p:cxnSp>
      <p:sp>
        <p:nvSpPr>
          <p:cNvPr id="404" name="Freeform: Shape 403">
            <a:extLst>
              <a:ext uri="{FF2B5EF4-FFF2-40B4-BE49-F238E27FC236}">
                <a16:creationId xmlns:a16="http://schemas.microsoft.com/office/drawing/2014/main" id="{44A57848-A0E4-B0B8-516B-CBC53E22F3EB}"/>
              </a:ext>
            </a:extLst>
          </p:cNvPr>
          <p:cNvSpPr/>
          <p:nvPr/>
        </p:nvSpPr>
        <p:spPr bwMode="auto">
          <a:xfrm>
            <a:off x="7275299" y="1447315"/>
            <a:ext cx="3744963" cy="1345391"/>
          </a:xfrm>
          <a:custGeom>
            <a:avLst/>
            <a:gdLst>
              <a:gd name="connsiteX0" fmla="*/ 0 w 3744963"/>
              <a:gd name="connsiteY0" fmla="*/ 0 h 1345391"/>
              <a:gd name="connsiteX1" fmla="*/ 52418 w 3744963"/>
              <a:gd name="connsiteY1" fmla="*/ 0 h 1345391"/>
              <a:gd name="connsiteX2" fmla="*/ 52418 w 3744963"/>
              <a:gd name="connsiteY2" fmla="*/ 32033 h 1345391"/>
              <a:gd name="connsiteX3" fmla="*/ 93188 w 3744963"/>
              <a:gd name="connsiteY3" fmla="*/ 32033 h 1345391"/>
              <a:gd name="connsiteX4" fmla="*/ 93188 w 3744963"/>
              <a:gd name="connsiteY4" fmla="*/ 58242 h 1345391"/>
              <a:gd name="connsiteX5" fmla="*/ 142693 w 3744963"/>
              <a:gd name="connsiteY5" fmla="*/ 58242 h 1345391"/>
              <a:gd name="connsiteX6" fmla="*/ 145605 w 3744963"/>
              <a:gd name="connsiteY6" fmla="*/ 119396 h 1345391"/>
              <a:gd name="connsiteX7" fmla="*/ 160166 w 3744963"/>
              <a:gd name="connsiteY7" fmla="*/ 119396 h 1345391"/>
              <a:gd name="connsiteX8" fmla="*/ 160166 w 3744963"/>
              <a:gd name="connsiteY8" fmla="*/ 203847 h 1345391"/>
              <a:gd name="connsiteX9" fmla="*/ 180551 w 3744963"/>
              <a:gd name="connsiteY9" fmla="*/ 203847 h 1345391"/>
              <a:gd name="connsiteX10" fmla="*/ 180551 w 3744963"/>
              <a:gd name="connsiteY10" fmla="*/ 282474 h 1345391"/>
              <a:gd name="connsiteX11" fmla="*/ 200935 w 3744963"/>
              <a:gd name="connsiteY11" fmla="*/ 282474 h 1345391"/>
              <a:gd name="connsiteX12" fmla="*/ 200935 w 3744963"/>
              <a:gd name="connsiteY12" fmla="*/ 288298 h 1345391"/>
              <a:gd name="connsiteX13" fmla="*/ 276650 w 3744963"/>
              <a:gd name="connsiteY13" fmla="*/ 288298 h 1345391"/>
              <a:gd name="connsiteX14" fmla="*/ 276650 w 3744963"/>
              <a:gd name="connsiteY14" fmla="*/ 305770 h 1345391"/>
              <a:gd name="connsiteX15" fmla="*/ 299947 w 3744963"/>
              <a:gd name="connsiteY15" fmla="*/ 305770 h 1345391"/>
              <a:gd name="connsiteX16" fmla="*/ 299947 w 3744963"/>
              <a:gd name="connsiteY16" fmla="*/ 337803 h 1345391"/>
              <a:gd name="connsiteX17" fmla="*/ 317419 w 3744963"/>
              <a:gd name="connsiteY17" fmla="*/ 337803 h 1345391"/>
              <a:gd name="connsiteX18" fmla="*/ 317419 w 3744963"/>
              <a:gd name="connsiteY18" fmla="*/ 457200 h 1345391"/>
              <a:gd name="connsiteX19" fmla="*/ 317419 w 3744963"/>
              <a:gd name="connsiteY19" fmla="*/ 457200 h 1345391"/>
              <a:gd name="connsiteX20" fmla="*/ 346540 w 3744963"/>
              <a:gd name="connsiteY20" fmla="*/ 457200 h 1345391"/>
              <a:gd name="connsiteX21" fmla="*/ 349452 w 3744963"/>
              <a:gd name="connsiteY21" fmla="*/ 524178 h 1345391"/>
              <a:gd name="connsiteX22" fmla="*/ 372749 w 3744963"/>
              <a:gd name="connsiteY22" fmla="*/ 524178 h 1345391"/>
              <a:gd name="connsiteX23" fmla="*/ 372749 w 3744963"/>
              <a:gd name="connsiteY23" fmla="*/ 538739 h 1345391"/>
              <a:gd name="connsiteX24" fmla="*/ 413519 w 3744963"/>
              <a:gd name="connsiteY24" fmla="*/ 538739 h 1345391"/>
              <a:gd name="connsiteX25" fmla="*/ 413519 w 3744963"/>
              <a:gd name="connsiteY25" fmla="*/ 556211 h 1345391"/>
              <a:gd name="connsiteX26" fmla="*/ 439728 w 3744963"/>
              <a:gd name="connsiteY26" fmla="*/ 556211 h 1345391"/>
              <a:gd name="connsiteX27" fmla="*/ 439728 w 3744963"/>
              <a:gd name="connsiteY27" fmla="*/ 567860 h 1345391"/>
              <a:gd name="connsiteX28" fmla="*/ 471761 w 3744963"/>
              <a:gd name="connsiteY28" fmla="*/ 567860 h 1345391"/>
              <a:gd name="connsiteX29" fmla="*/ 474673 w 3744963"/>
              <a:gd name="connsiteY29" fmla="*/ 637750 h 1345391"/>
              <a:gd name="connsiteX30" fmla="*/ 489233 w 3744963"/>
              <a:gd name="connsiteY30" fmla="*/ 637750 h 1345391"/>
              <a:gd name="connsiteX31" fmla="*/ 489233 w 3744963"/>
              <a:gd name="connsiteY31" fmla="*/ 695992 h 1345391"/>
              <a:gd name="connsiteX32" fmla="*/ 544563 w 3744963"/>
              <a:gd name="connsiteY32" fmla="*/ 695992 h 1345391"/>
              <a:gd name="connsiteX33" fmla="*/ 544563 w 3744963"/>
              <a:gd name="connsiteY33" fmla="*/ 722201 h 1345391"/>
              <a:gd name="connsiteX34" fmla="*/ 591157 w 3744963"/>
              <a:gd name="connsiteY34" fmla="*/ 722201 h 1345391"/>
              <a:gd name="connsiteX35" fmla="*/ 591157 w 3744963"/>
              <a:gd name="connsiteY35" fmla="*/ 745498 h 1345391"/>
              <a:gd name="connsiteX36" fmla="*/ 649399 w 3744963"/>
              <a:gd name="connsiteY36" fmla="*/ 745498 h 1345391"/>
              <a:gd name="connsiteX37" fmla="*/ 649399 w 3744963"/>
              <a:gd name="connsiteY37" fmla="*/ 795003 h 1345391"/>
              <a:gd name="connsiteX38" fmla="*/ 663959 w 3744963"/>
              <a:gd name="connsiteY38" fmla="*/ 795003 h 1345391"/>
              <a:gd name="connsiteX39" fmla="*/ 663959 w 3744963"/>
              <a:gd name="connsiteY39" fmla="*/ 859070 h 1345391"/>
              <a:gd name="connsiteX40" fmla="*/ 695993 w 3744963"/>
              <a:gd name="connsiteY40" fmla="*/ 859070 h 1345391"/>
              <a:gd name="connsiteX41" fmla="*/ 695993 w 3744963"/>
              <a:gd name="connsiteY41" fmla="*/ 873630 h 1345391"/>
              <a:gd name="connsiteX42" fmla="*/ 722202 w 3744963"/>
              <a:gd name="connsiteY42" fmla="*/ 873630 h 1345391"/>
              <a:gd name="connsiteX43" fmla="*/ 722202 w 3744963"/>
              <a:gd name="connsiteY43" fmla="*/ 891103 h 1345391"/>
              <a:gd name="connsiteX44" fmla="*/ 774619 w 3744963"/>
              <a:gd name="connsiteY44" fmla="*/ 891103 h 1345391"/>
              <a:gd name="connsiteX45" fmla="*/ 774619 w 3744963"/>
              <a:gd name="connsiteY45" fmla="*/ 908575 h 1345391"/>
              <a:gd name="connsiteX46" fmla="*/ 800828 w 3744963"/>
              <a:gd name="connsiteY46" fmla="*/ 908575 h 1345391"/>
              <a:gd name="connsiteX47" fmla="*/ 800828 w 3744963"/>
              <a:gd name="connsiteY47" fmla="*/ 928960 h 1345391"/>
              <a:gd name="connsiteX48" fmla="*/ 827037 w 3744963"/>
              <a:gd name="connsiteY48" fmla="*/ 928960 h 1345391"/>
              <a:gd name="connsiteX49" fmla="*/ 841598 w 3744963"/>
              <a:gd name="connsiteY49" fmla="*/ 943521 h 1345391"/>
              <a:gd name="connsiteX50" fmla="*/ 856158 w 3744963"/>
              <a:gd name="connsiteY50" fmla="*/ 958081 h 1345391"/>
              <a:gd name="connsiteX51" fmla="*/ 856158 w 3744963"/>
              <a:gd name="connsiteY51" fmla="*/ 972642 h 1345391"/>
              <a:gd name="connsiteX52" fmla="*/ 923137 w 3744963"/>
              <a:gd name="connsiteY52" fmla="*/ 972642 h 1345391"/>
              <a:gd name="connsiteX53" fmla="*/ 923137 w 3744963"/>
              <a:gd name="connsiteY53" fmla="*/ 978466 h 1345391"/>
              <a:gd name="connsiteX54" fmla="*/ 955170 w 3744963"/>
              <a:gd name="connsiteY54" fmla="*/ 978466 h 1345391"/>
              <a:gd name="connsiteX55" fmla="*/ 955170 w 3744963"/>
              <a:gd name="connsiteY55" fmla="*/ 1001763 h 1345391"/>
              <a:gd name="connsiteX56" fmla="*/ 987203 w 3744963"/>
              <a:gd name="connsiteY56" fmla="*/ 1001763 h 1345391"/>
              <a:gd name="connsiteX57" fmla="*/ 987203 w 3744963"/>
              <a:gd name="connsiteY57" fmla="*/ 1022147 h 1345391"/>
              <a:gd name="connsiteX58" fmla="*/ 998851 w 3744963"/>
              <a:gd name="connsiteY58" fmla="*/ 1022147 h 1345391"/>
              <a:gd name="connsiteX59" fmla="*/ 998851 w 3744963"/>
              <a:gd name="connsiteY59" fmla="*/ 1036708 h 1345391"/>
              <a:gd name="connsiteX60" fmla="*/ 1036709 w 3744963"/>
              <a:gd name="connsiteY60" fmla="*/ 1036708 h 1345391"/>
              <a:gd name="connsiteX61" fmla="*/ 1036709 w 3744963"/>
              <a:gd name="connsiteY61" fmla="*/ 1054181 h 1345391"/>
              <a:gd name="connsiteX62" fmla="*/ 1080390 w 3744963"/>
              <a:gd name="connsiteY62" fmla="*/ 1054181 h 1345391"/>
              <a:gd name="connsiteX63" fmla="*/ 1080390 w 3744963"/>
              <a:gd name="connsiteY63" fmla="*/ 1057093 h 1345391"/>
              <a:gd name="connsiteX64" fmla="*/ 1138632 w 3744963"/>
              <a:gd name="connsiteY64" fmla="*/ 1057093 h 1345391"/>
              <a:gd name="connsiteX65" fmla="*/ 1138632 w 3744963"/>
              <a:gd name="connsiteY65" fmla="*/ 1077477 h 1345391"/>
              <a:gd name="connsiteX66" fmla="*/ 1161929 w 3744963"/>
              <a:gd name="connsiteY66" fmla="*/ 1077477 h 1345391"/>
              <a:gd name="connsiteX67" fmla="*/ 1161929 w 3744963"/>
              <a:gd name="connsiteY67" fmla="*/ 1109510 h 1345391"/>
              <a:gd name="connsiteX68" fmla="*/ 1214347 w 3744963"/>
              <a:gd name="connsiteY68" fmla="*/ 1109510 h 1345391"/>
              <a:gd name="connsiteX69" fmla="*/ 1214347 w 3744963"/>
              <a:gd name="connsiteY69" fmla="*/ 1118247 h 1345391"/>
              <a:gd name="connsiteX70" fmla="*/ 1325007 w 3744963"/>
              <a:gd name="connsiteY70" fmla="*/ 1124071 h 1345391"/>
              <a:gd name="connsiteX71" fmla="*/ 1325007 w 3744963"/>
              <a:gd name="connsiteY71" fmla="*/ 1141544 h 1345391"/>
              <a:gd name="connsiteX72" fmla="*/ 1371600 w 3744963"/>
              <a:gd name="connsiteY72" fmla="*/ 1141544 h 1345391"/>
              <a:gd name="connsiteX73" fmla="*/ 1374512 w 3744963"/>
              <a:gd name="connsiteY73" fmla="*/ 1144456 h 1345391"/>
              <a:gd name="connsiteX74" fmla="*/ 1485172 w 3744963"/>
              <a:gd name="connsiteY74" fmla="*/ 1144456 h 1345391"/>
              <a:gd name="connsiteX75" fmla="*/ 1485172 w 3744963"/>
              <a:gd name="connsiteY75" fmla="*/ 1164840 h 1345391"/>
              <a:gd name="connsiteX76" fmla="*/ 1552151 w 3744963"/>
              <a:gd name="connsiteY76" fmla="*/ 1164840 h 1345391"/>
              <a:gd name="connsiteX77" fmla="*/ 1552151 w 3744963"/>
              <a:gd name="connsiteY77" fmla="*/ 1173577 h 1345391"/>
              <a:gd name="connsiteX78" fmla="*/ 1630777 w 3744963"/>
              <a:gd name="connsiteY78" fmla="*/ 1173577 h 1345391"/>
              <a:gd name="connsiteX79" fmla="*/ 1630777 w 3744963"/>
              <a:gd name="connsiteY79" fmla="*/ 1185225 h 1345391"/>
              <a:gd name="connsiteX80" fmla="*/ 1654074 w 3744963"/>
              <a:gd name="connsiteY80" fmla="*/ 1185225 h 1345391"/>
              <a:gd name="connsiteX81" fmla="*/ 1654074 w 3744963"/>
              <a:gd name="connsiteY81" fmla="*/ 1214346 h 1345391"/>
              <a:gd name="connsiteX82" fmla="*/ 1796767 w 3744963"/>
              <a:gd name="connsiteY82" fmla="*/ 1214346 h 1345391"/>
              <a:gd name="connsiteX83" fmla="*/ 1796767 w 3744963"/>
              <a:gd name="connsiteY83" fmla="*/ 1225995 h 1345391"/>
              <a:gd name="connsiteX84" fmla="*/ 1828800 w 3744963"/>
              <a:gd name="connsiteY84" fmla="*/ 1225995 h 1345391"/>
              <a:gd name="connsiteX85" fmla="*/ 1828800 w 3744963"/>
              <a:gd name="connsiteY85" fmla="*/ 1231819 h 1345391"/>
              <a:gd name="connsiteX86" fmla="*/ 1904515 w 3744963"/>
              <a:gd name="connsiteY86" fmla="*/ 1231819 h 1345391"/>
              <a:gd name="connsiteX87" fmla="*/ 1904515 w 3744963"/>
              <a:gd name="connsiteY87" fmla="*/ 1231819 h 1345391"/>
              <a:gd name="connsiteX88" fmla="*/ 1983142 w 3744963"/>
              <a:gd name="connsiteY88" fmla="*/ 1231819 h 1345391"/>
              <a:gd name="connsiteX89" fmla="*/ 1983142 w 3744963"/>
              <a:gd name="connsiteY89" fmla="*/ 1258028 h 1345391"/>
              <a:gd name="connsiteX90" fmla="*/ 2318033 w 3744963"/>
              <a:gd name="connsiteY90" fmla="*/ 1258028 h 1345391"/>
              <a:gd name="connsiteX91" fmla="*/ 2320945 w 3744963"/>
              <a:gd name="connsiteY91" fmla="*/ 1278412 h 1345391"/>
              <a:gd name="connsiteX92" fmla="*/ 2516056 w 3744963"/>
              <a:gd name="connsiteY92" fmla="*/ 1278412 h 1345391"/>
              <a:gd name="connsiteX93" fmla="*/ 2516056 w 3744963"/>
              <a:gd name="connsiteY93" fmla="*/ 1287149 h 1345391"/>
              <a:gd name="connsiteX94" fmla="*/ 2737376 w 3744963"/>
              <a:gd name="connsiteY94" fmla="*/ 1287149 h 1345391"/>
              <a:gd name="connsiteX95" fmla="*/ 2737376 w 3744963"/>
              <a:gd name="connsiteY95" fmla="*/ 1298797 h 1345391"/>
              <a:gd name="connsiteX96" fmla="*/ 2993641 w 3744963"/>
              <a:gd name="connsiteY96" fmla="*/ 1298797 h 1345391"/>
              <a:gd name="connsiteX97" fmla="*/ 2993641 w 3744963"/>
              <a:gd name="connsiteY97" fmla="*/ 1319182 h 1345391"/>
              <a:gd name="connsiteX98" fmla="*/ 3078092 w 3744963"/>
              <a:gd name="connsiteY98" fmla="*/ 1319182 h 1345391"/>
              <a:gd name="connsiteX99" fmla="*/ 3078092 w 3744963"/>
              <a:gd name="connsiteY99" fmla="*/ 1345391 h 1345391"/>
              <a:gd name="connsiteX100" fmla="*/ 3744963 w 3744963"/>
              <a:gd name="connsiteY100" fmla="*/ 1345391 h 1345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744963" h="1345391">
                <a:moveTo>
                  <a:pt x="0" y="0"/>
                </a:moveTo>
                <a:lnTo>
                  <a:pt x="52418" y="0"/>
                </a:lnTo>
                <a:lnTo>
                  <a:pt x="52418" y="32033"/>
                </a:lnTo>
                <a:lnTo>
                  <a:pt x="93188" y="32033"/>
                </a:lnTo>
                <a:lnTo>
                  <a:pt x="93188" y="58242"/>
                </a:lnTo>
                <a:lnTo>
                  <a:pt x="142693" y="58242"/>
                </a:lnTo>
                <a:lnTo>
                  <a:pt x="145605" y="119396"/>
                </a:lnTo>
                <a:lnTo>
                  <a:pt x="160166" y="119396"/>
                </a:lnTo>
                <a:lnTo>
                  <a:pt x="160166" y="203847"/>
                </a:lnTo>
                <a:lnTo>
                  <a:pt x="180551" y="203847"/>
                </a:lnTo>
                <a:lnTo>
                  <a:pt x="180551" y="282474"/>
                </a:lnTo>
                <a:lnTo>
                  <a:pt x="200935" y="282474"/>
                </a:lnTo>
                <a:lnTo>
                  <a:pt x="200935" y="288298"/>
                </a:lnTo>
                <a:lnTo>
                  <a:pt x="276650" y="288298"/>
                </a:lnTo>
                <a:lnTo>
                  <a:pt x="276650" y="305770"/>
                </a:lnTo>
                <a:lnTo>
                  <a:pt x="299947" y="305770"/>
                </a:lnTo>
                <a:lnTo>
                  <a:pt x="299947" y="337803"/>
                </a:lnTo>
                <a:lnTo>
                  <a:pt x="317419" y="337803"/>
                </a:lnTo>
                <a:lnTo>
                  <a:pt x="317419" y="457200"/>
                </a:lnTo>
                <a:lnTo>
                  <a:pt x="317419" y="457200"/>
                </a:lnTo>
                <a:lnTo>
                  <a:pt x="346540" y="457200"/>
                </a:lnTo>
                <a:lnTo>
                  <a:pt x="349452" y="524178"/>
                </a:lnTo>
                <a:lnTo>
                  <a:pt x="372749" y="524178"/>
                </a:lnTo>
                <a:lnTo>
                  <a:pt x="372749" y="538739"/>
                </a:lnTo>
                <a:lnTo>
                  <a:pt x="413519" y="538739"/>
                </a:lnTo>
                <a:lnTo>
                  <a:pt x="413519" y="556211"/>
                </a:lnTo>
                <a:lnTo>
                  <a:pt x="439728" y="556211"/>
                </a:lnTo>
                <a:lnTo>
                  <a:pt x="439728" y="567860"/>
                </a:lnTo>
                <a:lnTo>
                  <a:pt x="471761" y="567860"/>
                </a:lnTo>
                <a:lnTo>
                  <a:pt x="474673" y="637750"/>
                </a:lnTo>
                <a:lnTo>
                  <a:pt x="489233" y="637750"/>
                </a:lnTo>
                <a:lnTo>
                  <a:pt x="489233" y="695992"/>
                </a:lnTo>
                <a:lnTo>
                  <a:pt x="544563" y="695992"/>
                </a:lnTo>
                <a:lnTo>
                  <a:pt x="544563" y="722201"/>
                </a:lnTo>
                <a:lnTo>
                  <a:pt x="591157" y="722201"/>
                </a:lnTo>
                <a:lnTo>
                  <a:pt x="591157" y="745498"/>
                </a:lnTo>
                <a:lnTo>
                  <a:pt x="649399" y="745498"/>
                </a:lnTo>
                <a:lnTo>
                  <a:pt x="649399" y="795003"/>
                </a:lnTo>
                <a:lnTo>
                  <a:pt x="663959" y="795003"/>
                </a:lnTo>
                <a:lnTo>
                  <a:pt x="663959" y="859070"/>
                </a:lnTo>
                <a:lnTo>
                  <a:pt x="695993" y="859070"/>
                </a:lnTo>
                <a:lnTo>
                  <a:pt x="695993" y="873630"/>
                </a:lnTo>
                <a:lnTo>
                  <a:pt x="722202" y="873630"/>
                </a:lnTo>
                <a:lnTo>
                  <a:pt x="722202" y="891103"/>
                </a:lnTo>
                <a:lnTo>
                  <a:pt x="774619" y="891103"/>
                </a:lnTo>
                <a:lnTo>
                  <a:pt x="774619" y="908575"/>
                </a:lnTo>
                <a:lnTo>
                  <a:pt x="800828" y="908575"/>
                </a:lnTo>
                <a:lnTo>
                  <a:pt x="800828" y="928960"/>
                </a:lnTo>
                <a:lnTo>
                  <a:pt x="827037" y="928960"/>
                </a:lnTo>
                <a:lnTo>
                  <a:pt x="841598" y="943521"/>
                </a:lnTo>
                <a:lnTo>
                  <a:pt x="856158" y="958081"/>
                </a:lnTo>
                <a:lnTo>
                  <a:pt x="856158" y="972642"/>
                </a:lnTo>
                <a:lnTo>
                  <a:pt x="923137" y="972642"/>
                </a:lnTo>
                <a:lnTo>
                  <a:pt x="923137" y="978466"/>
                </a:lnTo>
                <a:lnTo>
                  <a:pt x="955170" y="978466"/>
                </a:lnTo>
                <a:lnTo>
                  <a:pt x="955170" y="1001763"/>
                </a:lnTo>
                <a:lnTo>
                  <a:pt x="987203" y="1001763"/>
                </a:lnTo>
                <a:lnTo>
                  <a:pt x="987203" y="1022147"/>
                </a:lnTo>
                <a:lnTo>
                  <a:pt x="998851" y="1022147"/>
                </a:lnTo>
                <a:lnTo>
                  <a:pt x="998851" y="1036708"/>
                </a:lnTo>
                <a:lnTo>
                  <a:pt x="1036709" y="1036708"/>
                </a:lnTo>
                <a:lnTo>
                  <a:pt x="1036709" y="1054181"/>
                </a:lnTo>
                <a:lnTo>
                  <a:pt x="1080390" y="1054181"/>
                </a:lnTo>
                <a:lnTo>
                  <a:pt x="1080390" y="1057093"/>
                </a:lnTo>
                <a:lnTo>
                  <a:pt x="1138632" y="1057093"/>
                </a:lnTo>
                <a:lnTo>
                  <a:pt x="1138632" y="1077477"/>
                </a:lnTo>
                <a:lnTo>
                  <a:pt x="1161929" y="1077477"/>
                </a:lnTo>
                <a:lnTo>
                  <a:pt x="1161929" y="1109510"/>
                </a:lnTo>
                <a:lnTo>
                  <a:pt x="1214347" y="1109510"/>
                </a:lnTo>
                <a:lnTo>
                  <a:pt x="1214347" y="1118247"/>
                </a:lnTo>
                <a:lnTo>
                  <a:pt x="1325007" y="1124071"/>
                </a:lnTo>
                <a:lnTo>
                  <a:pt x="1325007" y="1141544"/>
                </a:lnTo>
                <a:lnTo>
                  <a:pt x="1371600" y="1141544"/>
                </a:lnTo>
                <a:lnTo>
                  <a:pt x="1374512" y="1144456"/>
                </a:lnTo>
                <a:lnTo>
                  <a:pt x="1485172" y="1144456"/>
                </a:lnTo>
                <a:lnTo>
                  <a:pt x="1485172" y="1164840"/>
                </a:lnTo>
                <a:lnTo>
                  <a:pt x="1552151" y="1164840"/>
                </a:lnTo>
                <a:lnTo>
                  <a:pt x="1552151" y="1173577"/>
                </a:lnTo>
                <a:lnTo>
                  <a:pt x="1630777" y="1173577"/>
                </a:lnTo>
                <a:lnTo>
                  <a:pt x="1630777" y="1185225"/>
                </a:lnTo>
                <a:lnTo>
                  <a:pt x="1654074" y="1185225"/>
                </a:lnTo>
                <a:lnTo>
                  <a:pt x="1654074" y="1214346"/>
                </a:lnTo>
                <a:lnTo>
                  <a:pt x="1796767" y="1214346"/>
                </a:lnTo>
                <a:lnTo>
                  <a:pt x="1796767" y="1225995"/>
                </a:lnTo>
                <a:lnTo>
                  <a:pt x="1828800" y="1225995"/>
                </a:lnTo>
                <a:lnTo>
                  <a:pt x="1828800" y="1231819"/>
                </a:lnTo>
                <a:lnTo>
                  <a:pt x="1904515" y="1231819"/>
                </a:lnTo>
                <a:lnTo>
                  <a:pt x="1904515" y="1231819"/>
                </a:lnTo>
                <a:lnTo>
                  <a:pt x="1983142" y="1231819"/>
                </a:lnTo>
                <a:lnTo>
                  <a:pt x="1983142" y="1258028"/>
                </a:lnTo>
                <a:lnTo>
                  <a:pt x="2318033" y="1258028"/>
                </a:lnTo>
                <a:lnTo>
                  <a:pt x="2320945" y="1278412"/>
                </a:lnTo>
                <a:lnTo>
                  <a:pt x="2516056" y="1278412"/>
                </a:lnTo>
                <a:lnTo>
                  <a:pt x="2516056" y="1287149"/>
                </a:lnTo>
                <a:lnTo>
                  <a:pt x="2737376" y="1287149"/>
                </a:lnTo>
                <a:lnTo>
                  <a:pt x="2737376" y="1298797"/>
                </a:lnTo>
                <a:lnTo>
                  <a:pt x="2993641" y="1298797"/>
                </a:lnTo>
                <a:lnTo>
                  <a:pt x="2993641" y="1319182"/>
                </a:lnTo>
                <a:lnTo>
                  <a:pt x="3078092" y="1319182"/>
                </a:lnTo>
                <a:lnTo>
                  <a:pt x="3078092" y="1345391"/>
                </a:lnTo>
                <a:lnTo>
                  <a:pt x="3744963" y="1345391"/>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405" name="Straight Connector 404">
            <a:extLst>
              <a:ext uri="{FF2B5EF4-FFF2-40B4-BE49-F238E27FC236}">
                <a16:creationId xmlns:a16="http://schemas.microsoft.com/office/drawing/2014/main" id="{4BC04939-7D2A-B336-CF27-65C6BD55CDE4}"/>
              </a:ext>
            </a:extLst>
          </p:cNvPr>
          <p:cNvCxnSpPr>
            <a:cxnSpLocks/>
          </p:cNvCxnSpPr>
          <p:nvPr/>
        </p:nvCxnSpPr>
        <p:spPr bwMode="auto">
          <a:xfrm>
            <a:off x="1501254" y="3998920"/>
            <a:ext cx="0" cy="1546080"/>
          </a:xfrm>
          <a:prstGeom prst="line">
            <a:avLst/>
          </a:prstGeom>
          <a:noFill/>
          <a:ln w="28575" cap="flat" cmpd="sng" algn="ctr">
            <a:solidFill>
              <a:schemeClr val="bg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F6921B6A-F512-563E-8F32-8135E4E5D783}"/>
              </a:ext>
            </a:extLst>
          </p:cNvPr>
          <p:cNvCxnSpPr/>
          <p:nvPr/>
        </p:nvCxnSpPr>
        <p:spPr bwMode="auto">
          <a:xfrm>
            <a:off x="1436427" y="4005744"/>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E6F32BDB-085D-5250-7AFF-07EF5EA0BCF3}"/>
              </a:ext>
            </a:extLst>
          </p:cNvPr>
          <p:cNvCxnSpPr/>
          <p:nvPr/>
        </p:nvCxnSpPr>
        <p:spPr bwMode="auto">
          <a:xfrm>
            <a:off x="1436427" y="4305994"/>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0604F824-A8B2-A658-49F2-2723C3EAF1C0}"/>
              </a:ext>
            </a:extLst>
          </p:cNvPr>
          <p:cNvCxnSpPr/>
          <p:nvPr/>
        </p:nvCxnSpPr>
        <p:spPr bwMode="auto">
          <a:xfrm>
            <a:off x="1436427" y="4616480"/>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8363FDA0-EC33-5342-631D-6DD8E726816C}"/>
              </a:ext>
            </a:extLst>
          </p:cNvPr>
          <p:cNvCxnSpPr/>
          <p:nvPr/>
        </p:nvCxnSpPr>
        <p:spPr bwMode="auto">
          <a:xfrm>
            <a:off x="1436427" y="4920143"/>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EB97C17C-83F1-983D-4188-C3D8DBF69CFB}"/>
              </a:ext>
            </a:extLst>
          </p:cNvPr>
          <p:cNvCxnSpPr/>
          <p:nvPr/>
        </p:nvCxnSpPr>
        <p:spPr bwMode="auto">
          <a:xfrm>
            <a:off x="1436427" y="5223805"/>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CD1FBFEF-510C-1D2D-6213-2E1C938DD617}"/>
              </a:ext>
            </a:extLst>
          </p:cNvPr>
          <p:cNvCxnSpPr/>
          <p:nvPr/>
        </p:nvCxnSpPr>
        <p:spPr bwMode="auto">
          <a:xfrm>
            <a:off x="1436427" y="5527468"/>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17CA2796-F625-6FA8-0F3F-AEA599C624D0}"/>
              </a:ext>
            </a:extLst>
          </p:cNvPr>
          <p:cNvCxnSpPr>
            <a:cxnSpLocks/>
          </p:cNvCxnSpPr>
          <p:nvPr/>
        </p:nvCxnSpPr>
        <p:spPr bwMode="auto">
          <a:xfrm>
            <a:off x="1494430" y="5527468"/>
            <a:ext cx="3966381" cy="0"/>
          </a:xfrm>
          <a:prstGeom prst="line">
            <a:avLst/>
          </a:prstGeom>
          <a:noFill/>
          <a:ln w="28575" cap="flat" cmpd="sng" algn="ctr">
            <a:solidFill>
              <a:schemeClr val="bg1"/>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6553205E-20F2-27CC-F0D6-546B45EA122F}"/>
              </a:ext>
            </a:extLst>
          </p:cNvPr>
          <p:cNvCxnSpPr>
            <a:cxnSpLocks/>
          </p:cNvCxnSpPr>
          <p:nvPr/>
        </p:nvCxnSpPr>
        <p:spPr bwMode="auto">
          <a:xfrm rot="16200000">
            <a:off x="1467136"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9695051B-35AA-C08D-D613-DA24A38C82AF}"/>
              </a:ext>
            </a:extLst>
          </p:cNvPr>
          <p:cNvCxnSpPr>
            <a:cxnSpLocks/>
          </p:cNvCxnSpPr>
          <p:nvPr/>
        </p:nvCxnSpPr>
        <p:spPr bwMode="auto">
          <a:xfrm rot="16200000">
            <a:off x="1730766"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D156DF6F-6E54-48E0-EAAE-CD490AEA5A2D}"/>
              </a:ext>
            </a:extLst>
          </p:cNvPr>
          <p:cNvCxnSpPr>
            <a:cxnSpLocks/>
          </p:cNvCxnSpPr>
          <p:nvPr/>
        </p:nvCxnSpPr>
        <p:spPr bwMode="auto">
          <a:xfrm rot="16200000">
            <a:off x="1994396"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5926B048-145B-95C4-EE49-14B2F3FA66C5}"/>
              </a:ext>
            </a:extLst>
          </p:cNvPr>
          <p:cNvCxnSpPr>
            <a:cxnSpLocks/>
          </p:cNvCxnSpPr>
          <p:nvPr/>
        </p:nvCxnSpPr>
        <p:spPr bwMode="auto">
          <a:xfrm rot="16200000">
            <a:off x="2258026"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A32450F2-6546-2FB6-3722-48DD9B7AC937}"/>
              </a:ext>
            </a:extLst>
          </p:cNvPr>
          <p:cNvCxnSpPr>
            <a:cxnSpLocks/>
          </p:cNvCxnSpPr>
          <p:nvPr/>
        </p:nvCxnSpPr>
        <p:spPr bwMode="auto">
          <a:xfrm rot="16200000">
            <a:off x="2521656"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73061046-0AAC-8A89-8031-D19D75B85296}"/>
              </a:ext>
            </a:extLst>
          </p:cNvPr>
          <p:cNvCxnSpPr>
            <a:cxnSpLocks/>
          </p:cNvCxnSpPr>
          <p:nvPr/>
        </p:nvCxnSpPr>
        <p:spPr bwMode="auto">
          <a:xfrm rot="16200000">
            <a:off x="2785286"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3787641C-0650-93AB-60E8-C9EEFB5CE7D4}"/>
              </a:ext>
            </a:extLst>
          </p:cNvPr>
          <p:cNvCxnSpPr>
            <a:cxnSpLocks/>
          </p:cNvCxnSpPr>
          <p:nvPr/>
        </p:nvCxnSpPr>
        <p:spPr bwMode="auto">
          <a:xfrm rot="16200000">
            <a:off x="3048916"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42079C8A-A80A-E3F2-A899-869C513EDE7C}"/>
              </a:ext>
            </a:extLst>
          </p:cNvPr>
          <p:cNvCxnSpPr>
            <a:cxnSpLocks/>
          </p:cNvCxnSpPr>
          <p:nvPr/>
        </p:nvCxnSpPr>
        <p:spPr bwMode="auto">
          <a:xfrm rot="16200000">
            <a:off x="3312546"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9C83B5CF-4C40-1A31-6A9E-FB3B254B82C8}"/>
              </a:ext>
            </a:extLst>
          </p:cNvPr>
          <p:cNvCxnSpPr>
            <a:cxnSpLocks/>
          </p:cNvCxnSpPr>
          <p:nvPr/>
        </p:nvCxnSpPr>
        <p:spPr bwMode="auto">
          <a:xfrm rot="16200000">
            <a:off x="3576176"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3DD1B4F5-3A1B-7D01-A7FF-78AB743C4A09}"/>
              </a:ext>
            </a:extLst>
          </p:cNvPr>
          <p:cNvCxnSpPr>
            <a:cxnSpLocks/>
          </p:cNvCxnSpPr>
          <p:nvPr/>
        </p:nvCxnSpPr>
        <p:spPr bwMode="auto">
          <a:xfrm rot="16200000">
            <a:off x="3839806" y="5559882"/>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91CCEA76-B1C0-16B5-7E98-49E7057C65E8}"/>
              </a:ext>
            </a:extLst>
          </p:cNvPr>
          <p:cNvCxnSpPr>
            <a:cxnSpLocks/>
          </p:cNvCxnSpPr>
          <p:nvPr/>
        </p:nvCxnSpPr>
        <p:spPr bwMode="auto">
          <a:xfrm rot="16200000">
            <a:off x="4103436" y="5559882"/>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76744953-EF60-4FDC-3840-F9F2ECF444D6}"/>
              </a:ext>
            </a:extLst>
          </p:cNvPr>
          <p:cNvCxnSpPr>
            <a:cxnSpLocks/>
          </p:cNvCxnSpPr>
          <p:nvPr/>
        </p:nvCxnSpPr>
        <p:spPr bwMode="auto">
          <a:xfrm rot="16200000">
            <a:off x="4367066" y="5559882"/>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5D706246-333D-51AD-5307-6E4F7B057581}"/>
              </a:ext>
            </a:extLst>
          </p:cNvPr>
          <p:cNvCxnSpPr>
            <a:cxnSpLocks/>
          </p:cNvCxnSpPr>
          <p:nvPr/>
        </p:nvCxnSpPr>
        <p:spPr bwMode="auto">
          <a:xfrm rot="16200000">
            <a:off x="4630696" y="5559882"/>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F25A50B3-B095-6987-E035-C7F516EB4174}"/>
              </a:ext>
            </a:extLst>
          </p:cNvPr>
          <p:cNvCxnSpPr>
            <a:cxnSpLocks/>
          </p:cNvCxnSpPr>
          <p:nvPr/>
        </p:nvCxnSpPr>
        <p:spPr bwMode="auto">
          <a:xfrm rot="16200000">
            <a:off x="4894326" y="5559882"/>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6ACD5384-B078-FAF8-0E59-87D1FA476DF3}"/>
              </a:ext>
            </a:extLst>
          </p:cNvPr>
          <p:cNvCxnSpPr>
            <a:cxnSpLocks/>
          </p:cNvCxnSpPr>
          <p:nvPr/>
        </p:nvCxnSpPr>
        <p:spPr bwMode="auto">
          <a:xfrm rot="16200000">
            <a:off x="5157956" y="5559882"/>
            <a:ext cx="64827" cy="0"/>
          </a:xfrm>
          <a:prstGeom prst="line">
            <a:avLst/>
          </a:prstGeom>
          <a:noFill/>
          <a:ln w="28575" cap="flat" cmpd="sng" algn="ctr">
            <a:solidFill>
              <a:schemeClr val="bg1"/>
            </a:solidFill>
            <a:prstDash val="solid"/>
            <a:round/>
            <a:headEnd type="none" w="med" len="med"/>
            <a:tailEnd type="none" w="med" len="med"/>
          </a:ln>
          <a:effectLst/>
        </p:spPr>
      </p:cxnSp>
      <p:sp>
        <p:nvSpPr>
          <p:cNvPr id="428" name="TextBox 427">
            <a:extLst>
              <a:ext uri="{FF2B5EF4-FFF2-40B4-BE49-F238E27FC236}">
                <a16:creationId xmlns:a16="http://schemas.microsoft.com/office/drawing/2014/main" id="{AE8A2671-6487-6DFC-F241-21684AC771ED}"/>
              </a:ext>
            </a:extLst>
          </p:cNvPr>
          <p:cNvSpPr txBox="1"/>
          <p:nvPr/>
        </p:nvSpPr>
        <p:spPr bwMode="auto">
          <a:xfrm>
            <a:off x="1155477" y="3900992"/>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29" name="TextBox 428">
            <a:extLst>
              <a:ext uri="{FF2B5EF4-FFF2-40B4-BE49-F238E27FC236}">
                <a16:creationId xmlns:a16="http://schemas.microsoft.com/office/drawing/2014/main" id="{0F58951D-51AD-CB26-4BE0-D844F133AB20}"/>
              </a:ext>
            </a:extLst>
          </p:cNvPr>
          <p:cNvSpPr txBox="1"/>
          <p:nvPr/>
        </p:nvSpPr>
        <p:spPr bwMode="auto">
          <a:xfrm>
            <a:off x="1155477" y="4208066"/>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30" name="TextBox 429">
            <a:extLst>
              <a:ext uri="{FF2B5EF4-FFF2-40B4-BE49-F238E27FC236}">
                <a16:creationId xmlns:a16="http://schemas.microsoft.com/office/drawing/2014/main" id="{0CEFA1B1-DF64-7948-4A91-08D82A99AA32}"/>
              </a:ext>
            </a:extLst>
          </p:cNvPr>
          <p:cNvSpPr txBox="1"/>
          <p:nvPr/>
        </p:nvSpPr>
        <p:spPr bwMode="auto">
          <a:xfrm>
            <a:off x="1155477" y="4511729"/>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31" name="TextBox 430">
            <a:extLst>
              <a:ext uri="{FF2B5EF4-FFF2-40B4-BE49-F238E27FC236}">
                <a16:creationId xmlns:a16="http://schemas.microsoft.com/office/drawing/2014/main" id="{0BFF50DD-2354-89B5-63A6-8F7988B03595}"/>
              </a:ext>
            </a:extLst>
          </p:cNvPr>
          <p:cNvSpPr txBox="1"/>
          <p:nvPr/>
        </p:nvSpPr>
        <p:spPr bwMode="auto">
          <a:xfrm>
            <a:off x="1155477" y="4815392"/>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32" name="TextBox 431">
            <a:extLst>
              <a:ext uri="{FF2B5EF4-FFF2-40B4-BE49-F238E27FC236}">
                <a16:creationId xmlns:a16="http://schemas.microsoft.com/office/drawing/2014/main" id="{54FD30E5-B471-0327-6B61-DB2F94266828}"/>
              </a:ext>
            </a:extLst>
          </p:cNvPr>
          <p:cNvSpPr txBox="1"/>
          <p:nvPr/>
        </p:nvSpPr>
        <p:spPr bwMode="auto">
          <a:xfrm>
            <a:off x="1155477" y="5122466"/>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33" name="TextBox 432">
            <a:extLst>
              <a:ext uri="{FF2B5EF4-FFF2-40B4-BE49-F238E27FC236}">
                <a16:creationId xmlns:a16="http://schemas.microsoft.com/office/drawing/2014/main" id="{3D421CD4-4D02-C64A-1EEC-35AB5700500A}"/>
              </a:ext>
            </a:extLst>
          </p:cNvPr>
          <p:cNvSpPr txBox="1"/>
          <p:nvPr/>
        </p:nvSpPr>
        <p:spPr bwMode="auto">
          <a:xfrm>
            <a:off x="1155477" y="5426129"/>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34" name="TextBox 433">
            <a:extLst>
              <a:ext uri="{FF2B5EF4-FFF2-40B4-BE49-F238E27FC236}">
                <a16:creationId xmlns:a16="http://schemas.microsoft.com/office/drawing/2014/main" id="{20D07211-B739-E4A0-F16B-B3F17B0EA8FF}"/>
              </a:ext>
            </a:extLst>
          </p:cNvPr>
          <p:cNvSpPr txBox="1"/>
          <p:nvPr/>
        </p:nvSpPr>
        <p:spPr bwMode="auto">
          <a:xfrm>
            <a:off x="1369896"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35" name="TextBox 434">
            <a:extLst>
              <a:ext uri="{FF2B5EF4-FFF2-40B4-BE49-F238E27FC236}">
                <a16:creationId xmlns:a16="http://schemas.microsoft.com/office/drawing/2014/main" id="{9B07551B-7A48-FB98-950F-9D373C05BB83}"/>
              </a:ext>
            </a:extLst>
          </p:cNvPr>
          <p:cNvSpPr txBox="1"/>
          <p:nvPr/>
        </p:nvSpPr>
        <p:spPr bwMode="auto">
          <a:xfrm>
            <a:off x="1633712"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436" name="TextBox 435">
            <a:extLst>
              <a:ext uri="{FF2B5EF4-FFF2-40B4-BE49-F238E27FC236}">
                <a16:creationId xmlns:a16="http://schemas.microsoft.com/office/drawing/2014/main" id="{F3AB2AA0-BAD3-8503-2FA1-4A45E7672F38}"/>
              </a:ext>
            </a:extLst>
          </p:cNvPr>
          <p:cNvSpPr txBox="1"/>
          <p:nvPr/>
        </p:nvSpPr>
        <p:spPr bwMode="auto">
          <a:xfrm>
            <a:off x="1897528"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437" name="TextBox 436">
            <a:extLst>
              <a:ext uri="{FF2B5EF4-FFF2-40B4-BE49-F238E27FC236}">
                <a16:creationId xmlns:a16="http://schemas.microsoft.com/office/drawing/2014/main" id="{DE24D084-E178-47C5-B18E-3E59B957B769}"/>
              </a:ext>
            </a:extLst>
          </p:cNvPr>
          <p:cNvSpPr txBox="1"/>
          <p:nvPr/>
        </p:nvSpPr>
        <p:spPr bwMode="auto">
          <a:xfrm>
            <a:off x="2161344"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438" name="TextBox 437">
            <a:extLst>
              <a:ext uri="{FF2B5EF4-FFF2-40B4-BE49-F238E27FC236}">
                <a16:creationId xmlns:a16="http://schemas.microsoft.com/office/drawing/2014/main" id="{227540A3-D2D9-AB10-11B1-E6A403D0111D}"/>
              </a:ext>
            </a:extLst>
          </p:cNvPr>
          <p:cNvSpPr txBox="1"/>
          <p:nvPr/>
        </p:nvSpPr>
        <p:spPr bwMode="auto">
          <a:xfrm>
            <a:off x="2425160"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439" name="TextBox 438">
            <a:extLst>
              <a:ext uri="{FF2B5EF4-FFF2-40B4-BE49-F238E27FC236}">
                <a16:creationId xmlns:a16="http://schemas.microsoft.com/office/drawing/2014/main" id="{B01F31B5-2DB8-F193-D23E-457F2BBDD8C3}"/>
              </a:ext>
            </a:extLst>
          </p:cNvPr>
          <p:cNvSpPr txBox="1"/>
          <p:nvPr/>
        </p:nvSpPr>
        <p:spPr bwMode="auto">
          <a:xfrm>
            <a:off x="2688976"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440" name="TextBox 439">
            <a:extLst>
              <a:ext uri="{FF2B5EF4-FFF2-40B4-BE49-F238E27FC236}">
                <a16:creationId xmlns:a16="http://schemas.microsoft.com/office/drawing/2014/main" id="{C37BCFD0-E62E-054F-DF53-A71D4E6A15E3}"/>
              </a:ext>
            </a:extLst>
          </p:cNvPr>
          <p:cNvSpPr txBox="1"/>
          <p:nvPr/>
        </p:nvSpPr>
        <p:spPr bwMode="auto">
          <a:xfrm>
            <a:off x="2952792"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441" name="TextBox 440">
            <a:extLst>
              <a:ext uri="{FF2B5EF4-FFF2-40B4-BE49-F238E27FC236}">
                <a16:creationId xmlns:a16="http://schemas.microsoft.com/office/drawing/2014/main" id="{CD1FF763-4208-AF6A-195E-40765D6DFCD8}"/>
              </a:ext>
            </a:extLst>
          </p:cNvPr>
          <p:cNvSpPr txBox="1"/>
          <p:nvPr/>
        </p:nvSpPr>
        <p:spPr bwMode="auto">
          <a:xfrm>
            <a:off x="3216608"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442" name="TextBox 441">
            <a:extLst>
              <a:ext uri="{FF2B5EF4-FFF2-40B4-BE49-F238E27FC236}">
                <a16:creationId xmlns:a16="http://schemas.microsoft.com/office/drawing/2014/main" id="{551ED57F-1C75-6FA5-AB9C-764D9C93E129}"/>
              </a:ext>
            </a:extLst>
          </p:cNvPr>
          <p:cNvSpPr txBox="1"/>
          <p:nvPr/>
        </p:nvSpPr>
        <p:spPr bwMode="auto">
          <a:xfrm>
            <a:off x="3480424"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443" name="TextBox 442">
            <a:extLst>
              <a:ext uri="{FF2B5EF4-FFF2-40B4-BE49-F238E27FC236}">
                <a16:creationId xmlns:a16="http://schemas.microsoft.com/office/drawing/2014/main" id="{A2C6509C-B210-8556-5A6A-6BAED1338CC9}"/>
              </a:ext>
            </a:extLst>
          </p:cNvPr>
          <p:cNvSpPr txBox="1"/>
          <p:nvPr/>
        </p:nvSpPr>
        <p:spPr bwMode="auto">
          <a:xfrm>
            <a:off x="3744240"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444" name="TextBox 443">
            <a:extLst>
              <a:ext uri="{FF2B5EF4-FFF2-40B4-BE49-F238E27FC236}">
                <a16:creationId xmlns:a16="http://schemas.microsoft.com/office/drawing/2014/main" id="{E8BD19B1-B40A-B7AF-CB52-6FD165738B12}"/>
              </a:ext>
            </a:extLst>
          </p:cNvPr>
          <p:cNvSpPr txBox="1"/>
          <p:nvPr/>
        </p:nvSpPr>
        <p:spPr bwMode="auto">
          <a:xfrm>
            <a:off x="4008056"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445" name="TextBox 444">
            <a:extLst>
              <a:ext uri="{FF2B5EF4-FFF2-40B4-BE49-F238E27FC236}">
                <a16:creationId xmlns:a16="http://schemas.microsoft.com/office/drawing/2014/main" id="{461928D0-91B7-360D-F2FD-7909C4321CA8}"/>
              </a:ext>
            </a:extLst>
          </p:cNvPr>
          <p:cNvSpPr txBox="1"/>
          <p:nvPr/>
        </p:nvSpPr>
        <p:spPr bwMode="auto">
          <a:xfrm>
            <a:off x="4271872"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446" name="TextBox 445">
            <a:extLst>
              <a:ext uri="{FF2B5EF4-FFF2-40B4-BE49-F238E27FC236}">
                <a16:creationId xmlns:a16="http://schemas.microsoft.com/office/drawing/2014/main" id="{5B3D2EED-DEAE-7630-FBAC-C9FD51190DA1}"/>
              </a:ext>
            </a:extLst>
          </p:cNvPr>
          <p:cNvSpPr txBox="1"/>
          <p:nvPr/>
        </p:nvSpPr>
        <p:spPr bwMode="auto">
          <a:xfrm>
            <a:off x="4535688"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447" name="TextBox 446">
            <a:extLst>
              <a:ext uri="{FF2B5EF4-FFF2-40B4-BE49-F238E27FC236}">
                <a16:creationId xmlns:a16="http://schemas.microsoft.com/office/drawing/2014/main" id="{4CCB477A-CC48-5F6B-880B-F4DF48374962}"/>
              </a:ext>
            </a:extLst>
          </p:cNvPr>
          <p:cNvSpPr txBox="1"/>
          <p:nvPr/>
        </p:nvSpPr>
        <p:spPr bwMode="auto">
          <a:xfrm>
            <a:off x="4799504"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448" name="TextBox 447">
            <a:extLst>
              <a:ext uri="{FF2B5EF4-FFF2-40B4-BE49-F238E27FC236}">
                <a16:creationId xmlns:a16="http://schemas.microsoft.com/office/drawing/2014/main" id="{1E72E96D-5D9A-9496-EBF8-8C9C5626CDD2}"/>
              </a:ext>
            </a:extLst>
          </p:cNvPr>
          <p:cNvSpPr txBox="1"/>
          <p:nvPr/>
        </p:nvSpPr>
        <p:spPr bwMode="auto">
          <a:xfrm>
            <a:off x="5063321"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449" name="TextBox 448">
            <a:extLst>
              <a:ext uri="{FF2B5EF4-FFF2-40B4-BE49-F238E27FC236}">
                <a16:creationId xmlns:a16="http://schemas.microsoft.com/office/drawing/2014/main" id="{1F686A80-6E81-F3D7-5795-883281FE4FFE}"/>
              </a:ext>
            </a:extLst>
          </p:cNvPr>
          <p:cNvSpPr txBox="1"/>
          <p:nvPr/>
        </p:nvSpPr>
        <p:spPr bwMode="auto">
          <a:xfrm>
            <a:off x="1494430" y="5708275"/>
            <a:ext cx="380431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Time (Mo)</a:t>
            </a:r>
          </a:p>
        </p:txBody>
      </p:sp>
      <p:sp>
        <p:nvSpPr>
          <p:cNvPr id="450" name="TextBox 449">
            <a:extLst>
              <a:ext uri="{FF2B5EF4-FFF2-40B4-BE49-F238E27FC236}">
                <a16:creationId xmlns:a16="http://schemas.microsoft.com/office/drawing/2014/main" id="{F2B7FBA9-286E-2D15-BD3D-CE14E7274E4F}"/>
              </a:ext>
            </a:extLst>
          </p:cNvPr>
          <p:cNvSpPr txBox="1"/>
          <p:nvPr/>
        </p:nvSpPr>
        <p:spPr bwMode="auto">
          <a:xfrm rot="16200000">
            <a:off x="329737" y="4526476"/>
            <a:ext cx="1450713"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Who Were Alive (%)</a:t>
            </a:r>
          </a:p>
        </p:txBody>
      </p:sp>
      <p:sp>
        <p:nvSpPr>
          <p:cNvPr id="451" name="TextBox 450">
            <a:extLst>
              <a:ext uri="{FF2B5EF4-FFF2-40B4-BE49-F238E27FC236}">
                <a16:creationId xmlns:a16="http://schemas.microsoft.com/office/drawing/2014/main" id="{52B840D8-9216-032B-2ACC-88DE713F67E7}"/>
              </a:ext>
            </a:extLst>
          </p:cNvPr>
          <p:cNvSpPr txBox="1"/>
          <p:nvPr/>
        </p:nvSpPr>
        <p:spPr bwMode="auto">
          <a:xfrm>
            <a:off x="3628162" y="3811970"/>
            <a:ext cx="1811166"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nchor="b" anchorCtr="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OS, Mo (95% CI)</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18.0 (14.9-20.5)</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12.2 (11.0-14.1)</a:t>
            </a:r>
          </a:p>
        </p:txBody>
      </p:sp>
      <p:grpSp>
        <p:nvGrpSpPr>
          <p:cNvPr id="452" name="Group 451">
            <a:extLst>
              <a:ext uri="{FF2B5EF4-FFF2-40B4-BE49-F238E27FC236}">
                <a16:creationId xmlns:a16="http://schemas.microsoft.com/office/drawing/2014/main" id="{00071F1A-A267-DD0A-24DC-9394268B40A8}"/>
              </a:ext>
            </a:extLst>
          </p:cNvPr>
          <p:cNvGrpSpPr/>
          <p:nvPr/>
        </p:nvGrpSpPr>
        <p:grpSpPr>
          <a:xfrm>
            <a:off x="3073418" y="3999255"/>
            <a:ext cx="1277359" cy="646331"/>
            <a:chOff x="2735165" y="2303954"/>
            <a:chExt cx="1335253" cy="826083"/>
          </a:xfrm>
        </p:grpSpPr>
        <p:sp>
          <p:nvSpPr>
            <p:cNvPr id="453" name="TextBox 452">
              <a:extLst>
                <a:ext uri="{FF2B5EF4-FFF2-40B4-BE49-F238E27FC236}">
                  <a16:creationId xmlns:a16="http://schemas.microsoft.com/office/drawing/2014/main" id="{7E9DDCDD-0E06-0DF7-0354-4F530A641C2F}"/>
                </a:ext>
              </a:extLst>
            </p:cNvPr>
            <p:cNvSpPr txBox="1"/>
            <p:nvPr/>
          </p:nvSpPr>
          <p:spPr bwMode="auto">
            <a:xfrm>
              <a:off x="2911266" y="2303954"/>
              <a:ext cx="1159152" cy="8260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LEN + pembro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Chemotherapy</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Censored</a:t>
              </a:r>
            </a:p>
          </p:txBody>
        </p:sp>
        <p:cxnSp>
          <p:nvCxnSpPr>
            <p:cNvPr id="454" name="Straight Connector 453">
              <a:extLst>
                <a:ext uri="{FF2B5EF4-FFF2-40B4-BE49-F238E27FC236}">
                  <a16:creationId xmlns:a16="http://schemas.microsoft.com/office/drawing/2014/main" id="{F742630A-6975-46F7-FB57-ED170FE37AE9}"/>
                </a:ext>
              </a:extLst>
            </p:cNvPr>
            <p:cNvCxnSpPr/>
            <p:nvPr/>
          </p:nvCxnSpPr>
          <p:spPr bwMode="auto">
            <a:xfrm>
              <a:off x="2735165" y="2456529"/>
              <a:ext cx="209353" cy="0"/>
            </a:xfrm>
            <a:prstGeom prst="line">
              <a:avLst/>
            </a:prstGeom>
            <a:noFill/>
            <a:ln w="28575" cap="flat" cmpd="sng" algn="ctr">
              <a:solidFill>
                <a:schemeClr val="accent1"/>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86A8C555-9A4F-5205-4AE0-A1649D5CB2E3}"/>
                </a:ext>
              </a:extLst>
            </p:cNvPr>
            <p:cNvCxnSpPr/>
            <p:nvPr/>
          </p:nvCxnSpPr>
          <p:spPr bwMode="auto">
            <a:xfrm>
              <a:off x="2735165" y="2667118"/>
              <a:ext cx="209353" cy="0"/>
            </a:xfrm>
            <a:prstGeom prst="line">
              <a:avLst/>
            </a:prstGeom>
            <a:noFill/>
            <a:ln w="28575" cap="flat" cmpd="sng" algn="ctr">
              <a:solidFill>
                <a:schemeClr val="accent3"/>
              </a:solidFill>
              <a:prstDash val="solid"/>
              <a:round/>
              <a:headEnd type="none" w="med" len="med"/>
              <a:tailEnd type="none" w="med" len="med"/>
            </a:ln>
            <a:effectLst/>
          </p:spPr>
        </p:cxnSp>
      </p:grpSp>
      <p:sp>
        <p:nvSpPr>
          <p:cNvPr id="456" name="TextBox 455">
            <a:extLst>
              <a:ext uri="{FF2B5EF4-FFF2-40B4-BE49-F238E27FC236}">
                <a16:creationId xmlns:a16="http://schemas.microsoft.com/office/drawing/2014/main" id="{61C48AE1-51ED-6785-5864-2CD373BFFA48}"/>
              </a:ext>
            </a:extLst>
          </p:cNvPr>
          <p:cNvSpPr txBox="1"/>
          <p:nvPr/>
        </p:nvSpPr>
        <p:spPr bwMode="auto">
          <a:xfrm>
            <a:off x="3638593" y="4558568"/>
            <a:ext cx="2027222"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for progression or death, </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0.70 (0.58-0.83)</a:t>
            </a:r>
          </a:p>
        </p:txBody>
      </p:sp>
      <p:cxnSp>
        <p:nvCxnSpPr>
          <p:cNvPr id="457" name="Straight Connector 456">
            <a:extLst>
              <a:ext uri="{FF2B5EF4-FFF2-40B4-BE49-F238E27FC236}">
                <a16:creationId xmlns:a16="http://schemas.microsoft.com/office/drawing/2014/main" id="{FC9EB1BE-CF20-B3CA-79CA-80EA66358CE6}"/>
              </a:ext>
            </a:extLst>
          </p:cNvPr>
          <p:cNvCxnSpPr>
            <a:cxnSpLocks/>
          </p:cNvCxnSpPr>
          <p:nvPr/>
        </p:nvCxnSpPr>
        <p:spPr bwMode="auto">
          <a:xfrm rot="16200000">
            <a:off x="5421590" y="5559882"/>
            <a:ext cx="64827" cy="0"/>
          </a:xfrm>
          <a:prstGeom prst="line">
            <a:avLst/>
          </a:prstGeom>
          <a:noFill/>
          <a:ln w="28575" cap="flat" cmpd="sng" algn="ctr">
            <a:solidFill>
              <a:schemeClr val="bg1"/>
            </a:solidFill>
            <a:prstDash val="solid"/>
            <a:round/>
            <a:headEnd type="none" w="med" len="med"/>
            <a:tailEnd type="none" w="med" len="med"/>
          </a:ln>
          <a:effectLst/>
        </p:spPr>
      </p:cxnSp>
      <p:sp>
        <p:nvSpPr>
          <p:cNvPr id="458" name="TextBox 457">
            <a:extLst>
              <a:ext uri="{FF2B5EF4-FFF2-40B4-BE49-F238E27FC236}">
                <a16:creationId xmlns:a16="http://schemas.microsoft.com/office/drawing/2014/main" id="{151A663D-77BC-0B7A-7176-48649B466D29}"/>
              </a:ext>
            </a:extLst>
          </p:cNvPr>
          <p:cNvSpPr txBox="1"/>
          <p:nvPr/>
        </p:nvSpPr>
        <p:spPr bwMode="auto">
          <a:xfrm>
            <a:off x="5332864"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cxnSp>
        <p:nvCxnSpPr>
          <p:cNvPr id="464" name="Straight Connector 463">
            <a:extLst>
              <a:ext uri="{FF2B5EF4-FFF2-40B4-BE49-F238E27FC236}">
                <a16:creationId xmlns:a16="http://schemas.microsoft.com/office/drawing/2014/main" id="{164541CE-A232-5E2B-D482-9AE3E9A666BD}"/>
              </a:ext>
            </a:extLst>
          </p:cNvPr>
          <p:cNvCxnSpPr/>
          <p:nvPr/>
        </p:nvCxnSpPr>
        <p:spPr bwMode="auto">
          <a:xfrm>
            <a:off x="1531206" y="399892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D18F8353-683C-2DD1-E224-F0E4C2E3738E}"/>
              </a:ext>
            </a:extLst>
          </p:cNvPr>
          <p:cNvCxnSpPr/>
          <p:nvPr/>
        </p:nvCxnSpPr>
        <p:spPr bwMode="auto">
          <a:xfrm>
            <a:off x="1509655" y="399892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D77597C9-E085-205D-502E-0E4FA8776918}"/>
              </a:ext>
            </a:extLst>
          </p:cNvPr>
          <p:cNvCxnSpPr/>
          <p:nvPr/>
        </p:nvCxnSpPr>
        <p:spPr bwMode="auto">
          <a:xfrm>
            <a:off x="1654358" y="402355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A67DF048-1EDD-DEEE-80BA-6DBFFAB5085A}"/>
              </a:ext>
            </a:extLst>
          </p:cNvPr>
          <p:cNvCxnSpPr/>
          <p:nvPr/>
        </p:nvCxnSpPr>
        <p:spPr bwMode="auto">
          <a:xfrm>
            <a:off x="1851400" y="4180569"/>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41648952-A3A3-6EF8-7EAD-5C8D5C10BBC7}"/>
              </a:ext>
            </a:extLst>
          </p:cNvPr>
          <p:cNvCxnSpPr/>
          <p:nvPr/>
        </p:nvCxnSpPr>
        <p:spPr bwMode="auto">
          <a:xfrm>
            <a:off x="1876030" y="4180569"/>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A40F86CA-2CAF-05CE-7C37-DEB4F733508E}"/>
              </a:ext>
            </a:extLst>
          </p:cNvPr>
          <p:cNvCxnSpPr/>
          <p:nvPr/>
        </p:nvCxnSpPr>
        <p:spPr bwMode="auto">
          <a:xfrm>
            <a:off x="2316297" y="455002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A9ED30FB-75F4-C2F2-903F-BD0E94D55A85}"/>
              </a:ext>
            </a:extLst>
          </p:cNvPr>
          <p:cNvCxnSpPr/>
          <p:nvPr/>
        </p:nvCxnSpPr>
        <p:spPr bwMode="auto">
          <a:xfrm>
            <a:off x="2387109" y="459004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A464BF84-26DA-B3DC-422A-B123288BE83E}"/>
              </a:ext>
            </a:extLst>
          </p:cNvPr>
          <p:cNvCxnSpPr/>
          <p:nvPr/>
        </p:nvCxnSpPr>
        <p:spPr bwMode="auto">
          <a:xfrm>
            <a:off x="2457921" y="463930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3C96EFA1-D957-ACE6-251C-BDA49F6227F4}"/>
              </a:ext>
            </a:extLst>
          </p:cNvPr>
          <p:cNvCxnSpPr/>
          <p:nvPr/>
        </p:nvCxnSpPr>
        <p:spPr bwMode="auto">
          <a:xfrm>
            <a:off x="2599545" y="475014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797BB044-4C79-D898-99CD-2820D6FC96B9}"/>
              </a:ext>
            </a:extLst>
          </p:cNvPr>
          <p:cNvCxnSpPr/>
          <p:nvPr/>
        </p:nvCxnSpPr>
        <p:spPr bwMode="auto">
          <a:xfrm>
            <a:off x="3202988" y="502107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BB934F14-CE06-E77B-038A-12FB67DF1A25}"/>
              </a:ext>
            </a:extLst>
          </p:cNvPr>
          <p:cNvCxnSpPr/>
          <p:nvPr/>
        </p:nvCxnSpPr>
        <p:spPr bwMode="auto">
          <a:xfrm>
            <a:off x="3289194" y="507649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84244028-AB57-E4A7-D553-089F71E02A46}"/>
              </a:ext>
            </a:extLst>
          </p:cNvPr>
          <p:cNvCxnSpPr>
            <a:cxnSpLocks/>
          </p:cNvCxnSpPr>
          <p:nvPr/>
        </p:nvCxnSpPr>
        <p:spPr bwMode="auto">
          <a:xfrm>
            <a:off x="3310745" y="507649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D2D7C811-0C50-8328-C3E2-EF8C96B35692}"/>
              </a:ext>
            </a:extLst>
          </p:cNvPr>
          <p:cNvCxnSpPr>
            <a:cxnSpLocks/>
          </p:cNvCxnSpPr>
          <p:nvPr/>
        </p:nvCxnSpPr>
        <p:spPr bwMode="auto">
          <a:xfrm>
            <a:off x="3350769" y="508881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C3BEF695-744F-3CB7-5B6D-59461F5D6684}"/>
              </a:ext>
            </a:extLst>
          </p:cNvPr>
          <p:cNvCxnSpPr>
            <a:cxnSpLocks/>
          </p:cNvCxnSpPr>
          <p:nvPr/>
        </p:nvCxnSpPr>
        <p:spPr bwMode="auto">
          <a:xfrm>
            <a:off x="3418503" y="5110361"/>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C3C0066B-2692-369F-30CE-1064A8F2A8B5}"/>
              </a:ext>
            </a:extLst>
          </p:cNvPr>
          <p:cNvCxnSpPr>
            <a:cxnSpLocks/>
          </p:cNvCxnSpPr>
          <p:nvPr/>
        </p:nvCxnSpPr>
        <p:spPr bwMode="auto">
          <a:xfrm>
            <a:off x="3507788" y="512575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44F4CE8C-EBD6-4589-116D-3A3AE0837A3F}"/>
              </a:ext>
            </a:extLst>
          </p:cNvPr>
          <p:cNvCxnSpPr>
            <a:cxnSpLocks/>
          </p:cNvCxnSpPr>
          <p:nvPr/>
        </p:nvCxnSpPr>
        <p:spPr bwMode="auto">
          <a:xfrm>
            <a:off x="3609388" y="514730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654509B0-87C0-063F-0B4D-C90BFF23CDD1}"/>
              </a:ext>
            </a:extLst>
          </p:cNvPr>
          <p:cNvCxnSpPr>
            <a:cxnSpLocks/>
          </p:cNvCxnSpPr>
          <p:nvPr/>
        </p:nvCxnSpPr>
        <p:spPr bwMode="auto">
          <a:xfrm>
            <a:off x="3637098" y="514730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B6E32223-62B8-6590-5ED6-A493A1D85FFA}"/>
              </a:ext>
            </a:extLst>
          </p:cNvPr>
          <p:cNvCxnSpPr>
            <a:cxnSpLocks/>
          </p:cNvCxnSpPr>
          <p:nvPr/>
        </p:nvCxnSpPr>
        <p:spPr bwMode="auto">
          <a:xfrm>
            <a:off x="3692516" y="514730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246B596A-607D-1D3E-9A4B-5885D3E71DC3}"/>
              </a:ext>
            </a:extLst>
          </p:cNvPr>
          <p:cNvCxnSpPr>
            <a:cxnSpLocks/>
          </p:cNvCxnSpPr>
          <p:nvPr/>
        </p:nvCxnSpPr>
        <p:spPr bwMode="auto">
          <a:xfrm>
            <a:off x="3723304" y="515654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26A8CD73-DEB7-9C54-F109-F031EE87E474}"/>
              </a:ext>
            </a:extLst>
          </p:cNvPr>
          <p:cNvCxnSpPr>
            <a:cxnSpLocks/>
          </p:cNvCxnSpPr>
          <p:nvPr/>
        </p:nvCxnSpPr>
        <p:spPr bwMode="auto">
          <a:xfrm>
            <a:off x="3744856" y="515654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97408C7E-6649-E52F-0C98-4FFAE4F070DE}"/>
              </a:ext>
            </a:extLst>
          </p:cNvPr>
          <p:cNvCxnSpPr>
            <a:cxnSpLocks/>
          </p:cNvCxnSpPr>
          <p:nvPr/>
        </p:nvCxnSpPr>
        <p:spPr bwMode="auto">
          <a:xfrm>
            <a:off x="3763329" y="516270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7E7730A5-A127-BDC3-3AC6-23D369AAE809}"/>
              </a:ext>
            </a:extLst>
          </p:cNvPr>
          <p:cNvCxnSpPr>
            <a:cxnSpLocks/>
          </p:cNvCxnSpPr>
          <p:nvPr/>
        </p:nvCxnSpPr>
        <p:spPr bwMode="auto">
          <a:xfrm>
            <a:off x="3787959" y="516270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6EC80D61-C2EB-6A21-4E8D-F7AF41CE2B5D}"/>
              </a:ext>
            </a:extLst>
          </p:cNvPr>
          <p:cNvCxnSpPr>
            <a:cxnSpLocks/>
          </p:cNvCxnSpPr>
          <p:nvPr/>
        </p:nvCxnSpPr>
        <p:spPr bwMode="auto">
          <a:xfrm>
            <a:off x="3834141" y="516270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A1824EFF-8FA7-5D9A-3B98-0D484FB35A37}"/>
              </a:ext>
            </a:extLst>
          </p:cNvPr>
          <p:cNvCxnSpPr>
            <a:cxnSpLocks/>
          </p:cNvCxnSpPr>
          <p:nvPr/>
        </p:nvCxnSpPr>
        <p:spPr bwMode="auto">
          <a:xfrm>
            <a:off x="3871086" y="516270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678C61E4-579D-DC05-2E3D-95804AA35EAE}"/>
              </a:ext>
            </a:extLst>
          </p:cNvPr>
          <p:cNvCxnSpPr>
            <a:cxnSpLocks/>
          </p:cNvCxnSpPr>
          <p:nvPr/>
        </p:nvCxnSpPr>
        <p:spPr bwMode="auto">
          <a:xfrm>
            <a:off x="3886480" y="517809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90E3A3B2-7171-D377-F40E-7093B860A0FC}"/>
              </a:ext>
            </a:extLst>
          </p:cNvPr>
          <p:cNvCxnSpPr>
            <a:cxnSpLocks/>
          </p:cNvCxnSpPr>
          <p:nvPr/>
        </p:nvCxnSpPr>
        <p:spPr bwMode="auto">
          <a:xfrm>
            <a:off x="3911110" y="517809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20F89FC9-AE88-90E7-8BC9-E939A0C80E37}"/>
              </a:ext>
            </a:extLst>
          </p:cNvPr>
          <p:cNvCxnSpPr>
            <a:cxnSpLocks/>
          </p:cNvCxnSpPr>
          <p:nvPr/>
        </p:nvCxnSpPr>
        <p:spPr bwMode="auto">
          <a:xfrm>
            <a:off x="3985001" y="51965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988D9C7D-5C6B-F998-7E0D-7959B425C565}"/>
              </a:ext>
            </a:extLst>
          </p:cNvPr>
          <p:cNvCxnSpPr>
            <a:cxnSpLocks/>
          </p:cNvCxnSpPr>
          <p:nvPr/>
        </p:nvCxnSpPr>
        <p:spPr bwMode="auto">
          <a:xfrm>
            <a:off x="3994237" y="51965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A165B550-F5C5-F2CF-3D22-D61E1F2F8C2C}"/>
              </a:ext>
            </a:extLst>
          </p:cNvPr>
          <p:cNvCxnSpPr>
            <a:cxnSpLocks/>
          </p:cNvCxnSpPr>
          <p:nvPr/>
        </p:nvCxnSpPr>
        <p:spPr bwMode="auto">
          <a:xfrm>
            <a:off x="4015788" y="51965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32DDE671-644D-800F-8260-F5ABF6C39F7F}"/>
              </a:ext>
            </a:extLst>
          </p:cNvPr>
          <p:cNvCxnSpPr>
            <a:cxnSpLocks/>
          </p:cNvCxnSpPr>
          <p:nvPr/>
        </p:nvCxnSpPr>
        <p:spPr bwMode="auto">
          <a:xfrm>
            <a:off x="4055813" y="51965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262AACF7-08A2-E727-3434-17285EFEBD1B}"/>
              </a:ext>
            </a:extLst>
          </p:cNvPr>
          <p:cNvCxnSpPr>
            <a:cxnSpLocks/>
          </p:cNvCxnSpPr>
          <p:nvPr/>
        </p:nvCxnSpPr>
        <p:spPr bwMode="auto">
          <a:xfrm>
            <a:off x="4145098" y="51965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9C849B4D-5BB0-A816-3FBE-7AA0739E0099}"/>
              </a:ext>
            </a:extLst>
          </p:cNvPr>
          <p:cNvCxnSpPr>
            <a:cxnSpLocks/>
          </p:cNvCxnSpPr>
          <p:nvPr/>
        </p:nvCxnSpPr>
        <p:spPr bwMode="auto">
          <a:xfrm>
            <a:off x="4157414" y="521196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B89BC3ED-3B9B-8F06-93E0-C29F02AFA750}"/>
              </a:ext>
            </a:extLst>
          </p:cNvPr>
          <p:cNvCxnSpPr>
            <a:cxnSpLocks/>
          </p:cNvCxnSpPr>
          <p:nvPr/>
        </p:nvCxnSpPr>
        <p:spPr bwMode="auto">
          <a:xfrm>
            <a:off x="4175887" y="521196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B850D1D4-D421-51C3-D53F-04D6A4341277}"/>
              </a:ext>
            </a:extLst>
          </p:cNvPr>
          <p:cNvCxnSpPr>
            <a:cxnSpLocks/>
          </p:cNvCxnSpPr>
          <p:nvPr/>
        </p:nvCxnSpPr>
        <p:spPr bwMode="auto">
          <a:xfrm>
            <a:off x="4215911" y="521196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B5B69C57-EAC8-D780-AFAB-E0D8CC8240AE}"/>
              </a:ext>
            </a:extLst>
          </p:cNvPr>
          <p:cNvCxnSpPr>
            <a:cxnSpLocks/>
          </p:cNvCxnSpPr>
          <p:nvPr/>
        </p:nvCxnSpPr>
        <p:spPr bwMode="auto">
          <a:xfrm>
            <a:off x="4240541" y="521196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2ECF6468-DEA6-6C33-2FE6-F12E2A3DE443}"/>
              </a:ext>
            </a:extLst>
          </p:cNvPr>
          <p:cNvCxnSpPr>
            <a:cxnSpLocks/>
          </p:cNvCxnSpPr>
          <p:nvPr/>
        </p:nvCxnSpPr>
        <p:spPr bwMode="auto">
          <a:xfrm>
            <a:off x="4265171" y="5218119"/>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1D40D793-BC8C-C54C-A7CA-3D0B2F05F6A0}"/>
              </a:ext>
            </a:extLst>
          </p:cNvPr>
          <p:cNvCxnSpPr>
            <a:cxnSpLocks/>
          </p:cNvCxnSpPr>
          <p:nvPr/>
        </p:nvCxnSpPr>
        <p:spPr bwMode="auto">
          <a:xfrm>
            <a:off x="4348298" y="525198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4A85C0FA-E83C-9C91-CDFE-924CF763A105}"/>
              </a:ext>
            </a:extLst>
          </p:cNvPr>
          <p:cNvCxnSpPr>
            <a:cxnSpLocks/>
          </p:cNvCxnSpPr>
          <p:nvPr/>
        </p:nvCxnSpPr>
        <p:spPr bwMode="auto">
          <a:xfrm>
            <a:off x="4369850" y="525198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4B6FABDB-E72A-B8CE-6808-3224F7508727}"/>
              </a:ext>
            </a:extLst>
          </p:cNvPr>
          <p:cNvCxnSpPr>
            <a:cxnSpLocks/>
          </p:cNvCxnSpPr>
          <p:nvPr/>
        </p:nvCxnSpPr>
        <p:spPr bwMode="auto">
          <a:xfrm>
            <a:off x="4385244" y="525198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13842BFC-4E99-1A4C-F2DE-21528E0B3A6C}"/>
              </a:ext>
            </a:extLst>
          </p:cNvPr>
          <p:cNvCxnSpPr>
            <a:cxnSpLocks/>
          </p:cNvCxnSpPr>
          <p:nvPr/>
        </p:nvCxnSpPr>
        <p:spPr bwMode="auto">
          <a:xfrm>
            <a:off x="4406795" y="525198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1B10FEEB-EB20-297B-A035-09533E21BAE0}"/>
              </a:ext>
            </a:extLst>
          </p:cNvPr>
          <p:cNvCxnSpPr>
            <a:cxnSpLocks/>
          </p:cNvCxnSpPr>
          <p:nvPr/>
        </p:nvCxnSpPr>
        <p:spPr bwMode="auto">
          <a:xfrm>
            <a:off x="4428347" y="525198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9BAD4B5E-8B76-1B9F-6BFD-DAF07E176E0A}"/>
              </a:ext>
            </a:extLst>
          </p:cNvPr>
          <p:cNvCxnSpPr>
            <a:cxnSpLocks/>
          </p:cNvCxnSpPr>
          <p:nvPr/>
        </p:nvCxnSpPr>
        <p:spPr bwMode="auto">
          <a:xfrm>
            <a:off x="4459135" y="528277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F5AAD070-204B-7CA9-C77A-1C478EB37029}"/>
              </a:ext>
            </a:extLst>
          </p:cNvPr>
          <p:cNvCxnSpPr>
            <a:cxnSpLocks/>
          </p:cNvCxnSpPr>
          <p:nvPr/>
        </p:nvCxnSpPr>
        <p:spPr bwMode="auto">
          <a:xfrm>
            <a:off x="4486844" y="52981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8DEF7965-20CC-F7E5-A7E2-0F744CA57CB5}"/>
              </a:ext>
            </a:extLst>
          </p:cNvPr>
          <p:cNvCxnSpPr>
            <a:cxnSpLocks/>
          </p:cNvCxnSpPr>
          <p:nvPr/>
        </p:nvCxnSpPr>
        <p:spPr bwMode="auto">
          <a:xfrm>
            <a:off x="4514553" y="52981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F841DBF1-09D7-C342-ACCA-8183813C1A8E}"/>
              </a:ext>
            </a:extLst>
          </p:cNvPr>
          <p:cNvCxnSpPr>
            <a:cxnSpLocks/>
          </p:cNvCxnSpPr>
          <p:nvPr/>
        </p:nvCxnSpPr>
        <p:spPr bwMode="auto">
          <a:xfrm>
            <a:off x="4542262" y="52981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585A4A20-63CE-C180-4C13-81229DB0CFC6}"/>
              </a:ext>
            </a:extLst>
          </p:cNvPr>
          <p:cNvCxnSpPr>
            <a:cxnSpLocks/>
          </p:cNvCxnSpPr>
          <p:nvPr/>
        </p:nvCxnSpPr>
        <p:spPr bwMode="auto">
          <a:xfrm>
            <a:off x="4573050" y="52981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674F81C1-9AEC-0731-20C7-7A2AB933A6D1}"/>
              </a:ext>
            </a:extLst>
          </p:cNvPr>
          <p:cNvCxnSpPr>
            <a:cxnSpLocks/>
          </p:cNvCxnSpPr>
          <p:nvPr/>
        </p:nvCxnSpPr>
        <p:spPr bwMode="auto">
          <a:xfrm>
            <a:off x="4640783" y="52981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3794A874-8B3E-B32B-4AE5-BCA83C26F1EB}"/>
              </a:ext>
            </a:extLst>
          </p:cNvPr>
          <p:cNvCxnSpPr>
            <a:cxnSpLocks/>
          </p:cNvCxnSpPr>
          <p:nvPr/>
        </p:nvCxnSpPr>
        <p:spPr bwMode="auto">
          <a:xfrm>
            <a:off x="4671571" y="52981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13" name="Straight Connector 512">
            <a:extLst>
              <a:ext uri="{FF2B5EF4-FFF2-40B4-BE49-F238E27FC236}">
                <a16:creationId xmlns:a16="http://schemas.microsoft.com/office/drawing/2014/main" id="{E74B3ACB-60EA-08A4-79A6-1544E7D9D986}"/>
              </a:ext>
            </a:extLst>
          </p:cNvPr>
          <p:cNvCxnSpPr>
            <a:cxnSpLocks/>
          </p:cNvCxnSpPr>
          <p:nvPr/>
        </p:nvCxnSpPr>
        <p:spPr bwMode="auto">
          <a:xfrm>
            <a:off x="4745462" y="52981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848358F1-7550-4BB8-B282-6F589EE37655}"/>
              </a:ext>
            </a:extLst>
          </p:cNvPr>
          <p:cNvCxnSpPr>
            <a:cxnSpLocks/>
          </p:cNvCxnSpPr>
          <p:nvPr/>
        </p:nvCxnSpPr>
        <p:spPr bwMode="auto">
          <a:xfrm>
            <a:off x="4884008" y="52981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F80E9683-97A2-ADA6-638E-E4A2DB4F719F}"/>
              </a:ext>
            </a:extLst>
          </p:cNvPr>
          <p:cNvCxnSpPr>
            <a:cxnSpLocks/>
          </p:cNvCxnSpPr>
          <p:nvPr/>
        </p:nvCxnSpPr>
        <p:spPr bwMode="auto">
          <a:xfrm>
            <a:off x="4911717" y="52981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981A48CF-12DA-2741-8FD6-6D753655A128}"/>
              </a:ext>
            </a:extLst>
          </p:cNvPr>
          <p:cNvCxnSpPr>
            <a:cxnSpLocks/>
          </p:cNvCxnSpPr>
          <p:nvPr/>
        </p:nvCxnSpPr>
        <p:spPr bwMode="auto">
          <a:xfrm>
            <a:off x="5133390" y="52981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17" name="Straight Connector 516">
            <a:extLst>
              <a:ext uri="{FF2B5EF4-FFF2-40B4-BE49-F238E27FC236}">
                <a16:creationId xmlns:a16="http://schemas.microsoft.com/office/drawing/2014/main" id="{5E09B252-64FD-5EFB-0CD1-E499F9438B88}"/>
              </a:ext>
            </a:extLst>
          </p:cNvPr>
          <p:cNvCxnSpPr>
            <a:cxnSpLocks/>
          </p:cNvCxnSpPr>
          <p:nvPr/>
        </p:nvCxnSpPr>
        <p:spPr bwMode="auto">
          <a:xfrm>
            <a:off x="5154942" y="52981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A3D4DDA6-52F3-514E-FBBD-19DAA42329F1}"/>
              </a:ext>
            </a:extLst>
          </p:cNvPr>
          <p:cNvCxnSpPr>
            <a:cxnSpLocks/>
          </p:cNvCxnSpPr>
          <p:nvPr/>
        </p:nvCxnSpPr>
        <p:spPr bwMode="auto">
          <a:xfrm>
            <a:off x="5241148" y="5298168"/>
            <a:ext cx="0" cy="72152"/>
          </a:xfrm>
          <a:prstGeom prst="line">
            <a:avLst/>
          </a:prstGeom>
          <a:noFill/>
          <a:ln w="19050" cap="flat" cmpd="sng" algn="ctr">
            <a:solidFill>
              <a:schemeClr val="accent3"/>
            </a:solidFill>
            <a:prstDash val="solid"/>
            <a:round/>
            <a:headEnd type="none" w="med" len="med"/>
            <a:tailEnd type="none" w="med" len="med"/>
          </a:ln>
          <a:effectLst/>
        </p:spPr>
      </p:cxnSp>
      <p:sp>
        <p:nvSpPr>
          <p:cNvPr id="519" name="Freeform: Shape 518">
            <a:extLst>
              <a:ext uri="{FF2B5EF4-FFF2-40B4-BE49-F238E27FC236}">
                <a16:creationId xmlns:a16="http://schemas.microsoft.com/office/drawing/2014/main" id="{9E7A89BD-8FCA-91B6-050E-E4054DA91B87}"/>
              </a:ext>
            </a:extLst>
          </p:cNvPr>
          <p:cNvSpPr/>
          <p:nvPr/>
        </p:nvSpPr>
        <p:spPr bwMode="auto">
          <a:xfrm>
            <a:off x="1502448" y="4030133"/>
            <a:ext cx="3743807" cy="1299249"/>
          </a:xfrm>
          <a:custGeom>
            <a:avLst/>
            <a:gdLst>
              <a:gd name="connsiteX0" fmla="*/ 0 w 3743807"/>
              <a:gd name="connsiteY0" fmla="*/ 0 h 1299249"/>
              <a:gd name="connsiteX1" fmla="*/ 98522 w 3743807"/>
              <a:gd name="connsiteY1" fmla="*/ 0 h 1299249"/>
              <a:gd name="connsiteX2" fmla="*/ 98522 w 3743807"/>
              <a:gd name="connsiteY2" fmla="*/ 21552 h 1299249"/>
              <a:gd name="connsiteX3" fmla="*/ 150861 w 3743807"/>
              <a:gd name="connsiteY3" fmla="*/ 21552 h 1299249"/>
              <a:gd name="connsiteX4" fmla="*/ 150861 w 3743807"/>
              <a:gd name="connsiteY4" fmla="*/ 36946 h 1299249"/>
              <a:gd name="connsiteX5" fmla="*/ 150861 w 3743807"/>
              <a:gd name="connsiteY5" fmla="*/ 36946 h 1299249"/>
              <a:gd name="connsiteX6" fmla="*/ 175491 w 3743807"/>
              <a:gd name="connsiteY6" fmla="*/ 52340 h 1299249"/>
              <a:gd name="connsiteX7" fmla="*/ 206279 w 3743807"/>
              <a:gd name="connsiteY7" fmla="*/ 52340 h 1299249"/>
              <a:gd name="connsiteX8" fmla="*/ 215516 w 3743807"/>
              <a:gd name="connsiteY8" fmla="*/ 61577 h 1299249"/>
              <a:gd name="connsiteX9" fmla="*/ 243225 w 3743807"/>
              <a:gd name="connsiteY9" fmla="*/ 61577 h 1299249"/>
              <a:gd name="connsiteX10" fmla="*/ 243225 w 3743807"/>
              <a:gd name="connsiteY10" fmla="*/ 86206 h 1299249"/>
              <a:gd name="connsiteX11" fmla="*/ 286328 w 3743807"/>
              <a:gd name="connsiteY11" fmla="*/ 86206 h 1299249"/>
              <a:gd name="connsiteX12" fmla="*/ 286328 w 3743807"/>
              <a:gd name="connsiteY12" fmla="*/ 113915 h 1299249"/>
              <a:gd name="connsiteX13" fmla="*/ 320194 w 3743807"/>
              <a:gd name="connsiteY13" fmla="*/ 113915 h 1299249"/>
              <a:gd name="connsiteX14" fmla="*/ 320194 w 3743807"/>
              <a:gd name="connsiteY14" fmla="*/ 144703 h 1299249"/>
              <a:gd name="connsiteX15" fmla="*/ 335588 w 3743807"/>
              <a:gd name="connsiteY15" fmla="*/ 144703 h 1299249"/>
              <a:gd name="connsiteX16" fmla="*/ 357140 w 3743807"/>
              <a:gd name="connsiteY16" fmla="*/ 166255 h 1299249"/>
              <a:gd name="connsiteX17" fmla="*/ 381770 w 3743807"/>
              <a:gd name="connsiteY17" fmla="*/ 190885 h 1299249"/>
              <a:gd name="connsiteX18" fmla="*/ 391007 w 3743807"/>
              <a:gd name="connsiteY18" fmla="*/ 200122 h 1299249"/>
              <a:gd name="connsiteX19" fmla="*/ 434110 w 3743807"/>
              <a:gd name="connsiteY19" fmla="*/ 200122 h 1299249"/>
              <a:gd name="connsiteX20" fmla="*/ 434110 w 3743807"/>
              <a:gd name="connsiteY20" fmla="*/ 240146 h 1299249"/>
              <a:gd name="connsiteX21" fmla="*/ 458740 w 3743807"/>
              <a:gd name="connsiteY21" fmla="*/ 240146 h 1299249"/>
              <a:gd name="connsiteX22" fmla="*/ 458740 w 3743807"/>
              <a:gd name="connsiteY22" fmla="*/ 255540 h 1299249"/>
              <a:gd name="connsiteX23" fmla="*/ 458740 w 3743807"/>
              <a:gd name="connsiteY23" fmla="*/ 255540 h 1299249"/>
              <a:gd name="connsiteX24" fmla="*/ 483370 w 3743807"/>
              <a:gd name="connsiteY24" fmla="*/ 280170 h 1299249"/>
              <a:gd name="connsiteX25" fmla="*/ 489528 w 3743807"/>
              <a:gd name="connsiteY25" fmla="*/ 286328 h 1299249"/>
              <a:gd name="connsiteX26" fmla="*/ 489528 w 3743807"/>
              <a:gd name="connsiteY26" fmla="*/ 304800 h 1299249"/>
              <a:gd name="connsiteX27" fmla="*/ 529552 w 3743807"/>
              <a:gd name="connsiteY27" fmla="*/ 304800 h 1299249"/>
              <a:gd name="connsiteX28" fmla="*/ 529552 w 3743807"/>
              <a:gd name="connsiteY28" fmla="*/ 335588 h 1299249"/>
              <a:gd name="connsiteX29" fmla="*/ 554182 w 3743807"/>
              <a:gd name="connsiteY29" fmla="*/ 335588 h 1299249"/>
              <a:gd name="connsiteX30" fmla="*/ 554182 w 3743807"/>
              <a:gd name="connsiteY30" fmla="*/ 344825 h 1299249"/>
              <a:gd name="connsiteX31" fmla="*/ 572655 w 3743807"/>
              <a:gd name="connsiteY31" fmla="*/ 344825 h 1299249"/>
              <a:gd name="connsiteX32" fmla="*/ 572655 w 3743807"/>
              <a:gd name="connsiteY32" fmla="*/ 381770 h 1299249"/>
              <a:gd name="connsiteX33" fmla="*/ 578813 w 3743807"/>
              <a:gd name="connsiteY33" fmla="*/ 387928 h 1299249"/>
              <a:gd name="connsiteX34" fmla="*/ 578813 w 3743807"/>
              <a:gd name="connsiteY34" fmla="*/ 403322 h 1299249"/>
              <a:gd name="connsiteX35" fmla="*/ 609600 w 3743807"/>
              <a:gd name="connsiteY35" fmla="*/ 403322 h 1299249"/>
              <a:gd name="connsiteX36" fmla="*/ 609600 w 3743807"/>
              <a:gd name="connsiteY36" fmla="*/ 424873 h 1299249"/>
              <a:gd name="connsiteX37" fmla="*/ 649625 w 3743807"/>
              <a:gd name="connsiteY37" fmla="*/ 427952 h 1299249"/>
              <a:gd name="connsiteX38" fmla="*/ 655782 w 3743807"/>
              <a:gd name="connsiteY38" fmla="*/ 446425 h 1299249"/>
              <a:gd name="connsiteX39" fmla="*/ 668097 w 3743807"/>
              <a:gd name="connsiteY39" fmla="*/ 446425 h 1299249"/>
              <a:gd name="connsiteX40" fmla="*/ 668097 w 3743807"/>
              <a:gd name="connsiteY40" fmla="*/ 480291 h 1299249"/>
              <a:gd name="connsiteX41" fmla="*/ 692728 w 3743807"/>
              <a:gd name="connsiteY41" fmla="*/ 480291 h 1299249"/>
              <a:gd name="connsiteX42" fmla="*/ 692728 w 3743807"/>
              <a:gd name="connsiteY42" fmla="*/ 492606 h 1299249"/>
              <a:gd name="connsiteX43" fmla="*/ 714279 w 3743807"/>
              <a:gd name="connsiteY43" fmla="*/ 492606 h 1299249"/>
              <a:gd name="connsiteX44" fmla="*/ 714279 w 3743807"/>
              <a:gd name="connsiteY44" fmla="*/ 504922 h 1299249"/>
              <a:gd name="connsiteX45" fmla="*/ 748146 w 3743807"/>
              <a:gd name="connsiteY45" fmla="*/ 504922 h 1299249"/>
              <a:gd name="connsiteX46" fmla="*/ 748146 w 3743807"/>
              <a:gd name="connsiteY46" fmla="*/ 526473 h 1299249"/>
              <a:gd name="connsiteX47" fmla="*/ 778934 w 3743807"/>
              <a:gd name="connsiteY47" fmla="*/ 526473 h 1299249"/>
              <a:gd name="connsiteX48" fmla="*/ 778934 w 3743807"/>
              <a:gd name="connsiteY48" fmla="*/ 541867 h 1299249"/>
              <a:gd name="connsiteX49" fmla="*/ 815879 w 3743807"/>
              <a:gd name="connsiteY49" fmla="*/ 541867 h 1299249"/>
              <a:gd name="connsiteX50" fmla="*/ 815879 w 3743807"/>
              <a:gd name="connsiteY50" fmla="*/ 572655 h 1299249"/>
              <a:gd name="connsiteX51" fmla="*/ 858982 w 3743807"/>
              <a:gd name="connsiteY51" fmla="*/ 572655 h 1299249"/>
              <a:gd name="connsiteX52" fmla="*/ 858982 w 3743807"/>
              <a:gd name="connsiteY52" fmla="*/ 588049 h 1299249"/>
              <a:gd name="connsiteX53" fmla="*/ 880534 w 3743807"/>
              <a:gd name="connsiteY53" fmla="*/ 588049 h 1299249"/>
              <a:gd name="connsiteX54" fmla="*/ 880534 w 3743807"/>
              <a:gd name="connsiteY54" fmla="*/ 606522 h 1299249"/>
              <a:gd name="connsiteX55" fmla="*/ 920558 w 3743807"/>
              <a:gd name="connsiteY55" fmla="*/ 606522 h 1299249"/>
              <a:gd name="connsiteX56" fmla="*/ 920558 w 3743807"/>
              <a:gd name="connsiteY56" fmla="*/ 640388 h 1299249"/>
              <a:gd name="connsiteX57" fmla="*/ 975976 w 3743807"/>
              <a:gd name="connsiteY57" fmla="*/ 640388 h 1299249"/>
              <a:gd name="connsiteX58" fmla="*/ 975976 w 3743807"/>
              <a:gd name="connsiteY58" fmla="*/ 674255 h 1299249"/>
              <a:gd name="connsiteX59" fmla="*/ 1012922 w 3743807"/>
              <a:gd name="connsiteY59" fmla="*/ 674255 h 1299249"/>
              <a:gd name="connsiteX60" fmla="*/ 1012922 w 3743807"/>
              <a:gd name="connsiteY60" fmla="*/ 701964 h 1299249"/>
              <a:gd name="connsiteX61" fmla="*/ 1034473 w 3743807"/>
              <a:gd name="connsiteY61" fmla="*/ 701964 h 1299249"/>
              <a:gd name="connsiteX62" fmla="*/ 1034473 w 3743807"/>
              <a:gd name="connsiteY62" fmla="*/ 714279 h 1299249"/>
              <a:gd name="connsiteX63" fmla="*/ 1059104 w 3743807"/>
              <a:gd name="connsiteY63" fmla="*/ 714279 h 1299249"/>
              <a:gd name="connsiteX64" fmla="*/ 1059104 w 3743807"/>
              <a:gd name="connsiteY64" fmla="*/ 735831 h 1299249"/>
              <a:gd name="connsiteX65" fmla="*/ 1071419 w 3743807"/>
              <a:gd name="connsiteY65" fmla="*/ 735831 h 1299249"/>
              <a:gd name="connsiteX66" fmla="*/ 1071419 w 3743807"/>
              <a:gd name="connsiteY66" fmla="*/ 766619 h 1299249"/>
              <a:gd name="connsiteX67" fmla="*/ 1145310 w 3743807"/>
              <a:gd name="connsiteY67" fmla="*/ 766619 h 1299249"/>
              <a:gd name="connsiteX68" fmla="*/ 1145310 w 3743807"/>
              <a:gd name="connsiteY68" fmla="*/ 782012 h 1299249"/>
              <a:gd name="connsiteX69" fmla="*/ 1166861 w 3743807"/>
              <a:gd name="connsiteY69" fmla="*/ 782012 h 1299249"/>
              <a:gd name="connsiteX70" fmla="*/ 1166861 w 3743807"/>
              <a:gd name="connsiteY70" fmla="*/ 794328 h 1299249"/>
              <a:gd name="connsiteX71" fmla="*/ 1213043 w 3743807"/>
              <a:gd name="connsiteY71" fmla="*/ 794328 h 1299249"/>
              <a:gd name="connsiteX72" fmla="*/ 1213043 w 3743807"/>
              <a:gd name="connsiteY72" fmla="*/ 806643 h 1299249"/>
              <a:gd name="connsiteX73" fmla="*/ 1240752 w 3743807"/>
              <a:gd name="connsiteY73" fmla="*/ 806643 h 1299249"/>
              <a:gd name="connsiteX74" fmla="*/ 1240752 w 3743807"/>
              <a:gd name="connsiteY74" fmla="*/ 828194 h 1299249"/>
              <a:gd name="connsiteX75" fmla="*/ 1274619 w 3743807"/>
              <a:gd name="connsiteY75" fmla="*/ 828194 h 1299249"/>
              <a:gd name="connsiteX76" fmla="*/ 1274619 w 3743807"/>
              <a:gd name="connsiteY76" fmla="*/ 855903 h 1299249"/>
              <a:gd name="connsiteX77" fmla="*/ 1314643 w 3743807"/>
              <a:gd name="connsiteY77" fmla="*/ 855903 h 1299249"/>
              <a:gd name="connsiteX78" fmla="*/ 1317722 w 3743807"/>
              <a:gd name="connsiteY78" fmla="*/ 874376 h 1299249"/>
              <a:gd name="connsiteX79" fmla="*/ 1342352 w 3743807"/>
              <a:gd name="connsiteY79" fmla="*/ 874376 h 1299249"/>
              <a:gd name="connsiteX80" fmla="*/ 1342352 w 3743807"/>
              <a:gd name="connsiteY80" fmla="*/ 892849 h 1299249"/>
              <a:gd name="connsiteX81" fmla="*/ 1379297 w 3743807"/>
              <a:gd name="connsiteY81" fmla="*/ 892849 h 1299249"/>
              <a:gd name="connsiteX82" fmla="*/ 1379297 w 3743807"/>
              <a:gd name="connsiteY82" fmla="*/ 914400 h 1299249"/>
              <a:gd name="connsiteX83" fmla="*/ 1422400 w 3743807"/>
              <a:gd name="connsiteY83" fmla="*/ 914400 h 1299249"/>
              <a:gd name="connsiteX84" fmla="*/ 1422400 w 3743807"/>
              <a:gd name="connsiteY84" fmla="*/ 945188 h 1299249"/>
              <a:gd name="connsiteX85" fmla="*/ 1468582 w 3743807"/>
              <a:gd name="connsiteY85" fmla="*/ 945188 h 1299249"/>
              <a:gd name="connsiteX86" fmla="*/ 1468582 w 3743807"/>
              <a:gd name="connsiteY86" fmla="*/ 966740 h 1299249"/>
              <a:gd name="connsiteX87" fmla="*/ 1517843 w 3743807"/>
              <a:gd name="connsiteY87" fmla="*/ 966740 h 1299249"/>
              <a:gd name="connsiteX88" fmla="*/ 1517843 w 3743807"/>
              <a:gd name="connsiteY88" fmla="*/ 982134 h 1299249"/>
              <a:gd name="connsiteX89" fmla="*/ 1545552 w 3743807"/>
              <a:gd name="connsiteY89" fmla="*/ 982134 h 1299249"/>
              <a:gd name="connsiteX90" fmla="*/ 1545552 w 3743807"/>
              <a:gd name="connsiteY90" fmla="*/ 994449 h 1299249"/>
              <a:gd name="connsiteX91" fmla="*/ 1656388 w 3743807"/>
              <a:gd name="connsiteY91" fmla="*/ 1012922 h 1299249"/>
              <a:gd name="connsiteX92" fmla="*/ 1662546 w 3743807"/>
              <a:gd name="connsiteY92" fmla="*/ 1022158 h 1299249"/>
              <a:gd name="connsiteX93" fmla="*/ 1684097 w 3743807"/>
              <a:gd name="connsiteY93" fmla="*/ 1022158 h 1299249"/>
              <a:gd name="connsiteX94" fmla="*/ 1684097 w 3743807"/>
              <a:gd name="connsiteY94" fmla="*/ 1031394 h 1299249"/>
              <a:gd name="connsiteX95" fmla="*/ 1721043 w 3743807"/>
              <a:gd name="connsiteY95" fmla="*/ 1031394 h 1299249"/>
              <a:gd name="connsiteX96" fmla="*/ 1721043 w 3743807"/>
              <a:gd name="connsiteY96" fmla="*/ 1062182 h 1299249"/>
              <a:gd name="connsiteX97" fmla="*/ 1748752 w 3743807"/>
              <a:gd name="connsiteY97" fmla="*/ 1062182 h 1299249"/>
              <a:gd name="connsiteX98" fmla="*/ 1748752 w 3743807"/>
              <a:gd name="connsiteY98" fmla="*/ 1074497 h 1299249"/>
              <a:gd name="connsiteX99" fmla="*/ 1782619 w 3743807"/>
              <a:gd name="connsiteY99" fmla="*/ 1074497 h 1299249"/>
              <a:gd name="connsiteX100" fmla="*/ 1794934 w 3743807"/>
              <a:gd name="connsiteY100" fmla="*/ 1086812 h 1299249"/>
              <a:gd name="connsiteX101" fmla="*/ 1878061 w 3743807"/>
              <a:gd name="connsiteY101" fmla="*/ 1086812 h 1299249"/>
              <a:gd name="connsiteX102" fmla="*/ 1878061 w 3743807"/>
              <a:gd name="connsiteY102" fmla="*/ 1117600 h 1299249"/>
              <a:gd name="connsiteX103" fmla="*/ 1942716 w 3743807"/>
              <a:gd name="connsiteY103" fmla="*/ 1117600 h 1299249"/>
              <a:gd name="connsiteX104" fmla="*/ 1942716 w 3743807"/>
              <a:gd name="connsiteY104" fmla="*/ 1126837 h 1299249"/>
              <a:gd name="connsiteX105" fmla="*/ 2053552 w 3743807"/>
              <a:gd name="connsiteY105" fmla="*/ 1126837 h 1299249"/>
              <a:gd name="connsiteX106" fmla="*/ 2053552 w 3743807"/>
              <a:gd name="connsiteY106" fmla="*/ 1148388 h 1299249"/>
              <a:gd name="connsiteX107" fmla="*/ 2241358 w 3743807"/>
              <a:gd name="connsiteY107" fmla="*/ 1148388 h 1299249"/>
              <a:gd name="connsiteX108" fmla="*/ 2241358 w 3743807"/>
              <a:gd name="connsiteY108" fmla="*/ 1176097 h 1299249"/>
              <a:gd name="connsiteX109" fmla="*/ 2401455 w 3743807"/>
              <a:gd name="connsiteY109" fmla="*/ 1176097 h 1299249"/>
              <a:gd name="connsiteX110" fmla="*/ 2401455 w 3743807"/>
              <a:gd name="connsiteY110" fmla="*/ 1188412 h 1299249"/>
              <a:gd name="connsiteX111" fmla="*/ 2515370 w 3743807"/>
              <a:gd name="connsiteY111" fmla="*/ 1188412 h 1299249"/>
              <a:gd name="connsiteX112" fmla="*/ 2549237 w 3743807"/>
              <a:gd name="connsiteY112" fmla="*/ 1209964 h 1299249"/>
              <a:gd name="connsiteX113" fmla="*/ 2786304 w 3743807"/>
              <a:gd name="connsiteY113" fmla="*/ 1216122 h 1299249"/>
              <a:gd name="connsiteX114" fmla="*/ 2786304 w 3743807"/>
              <a:gd name="connsiteY114" fmla="*/ 1228437 h 1299249"/>
              <a:gd name="connsiteX115" fmla="*/ 2804776 w 3743807"/>
              <a:gd name="connsiteY115" fmla="*/ 1228437 h 1299249"/>
              <a:gd name="connsiteX116" fmla="*/ 2804776 w 3743807"/>
              <a:gd name="connsiteY116" fmla="*/ 1253067 h 1299249"/>
              <a:gd name="connsiteX117" fmla="*/ 2952558 w 3743807"/>
              <a:gd name="connsiteY117" fmla="*/ 1253067 h 1299249"/>
              <a:gd name="connsiteX118" fmla="*/ 2952558 w 3743807"/>
              <a:gd name="connsiteY118" fmla="*/ 1299249 h 1299249"/>
              <a:gd name="connsiteX119" fmla="*/ 3743807 w 3743807"/>
              <a:gd name="connsiteY119" fmla="*/ 1299249 h 1299249"/>
              <a:gd name="connsiteX0" fmla="*/ 0 w 3743807"/>
              <a:gd name="connsiteY0" fmla="*/ 0 h 1299249"/>
              <a:gd name="connsiteX1" fmla="*/ 98522 w 3743807"/>
              <a:gd name="connsiteY1" fmla="*/ 0 h 1299249"/>
              <a:gd name="connsiteX2" fmla="*/ 98522 w 3743807"/>
              <a:gd name="connsiteY2" fmla="*/ 21552 h 1299249"/>
              <a:gd name="connsiteX3" fmla="*/ 150861 w 3743807"/>
              <a:gd name="connsiteY3" fmla="*/ 21552 h 1299249"/>
              <a:gd name="connsiteX4" fmla="*/ 150861 w 3743807"/>
              <a:gd name="connsiteY4" fmla="*/ 36946 h 1299249"/>
              <a:gd name="connsiteX5" fmla="*/ 150861 w 3743807"/>
              <a:gd name="connsiteY5" fmla="*/ 36946 h 1299249"/>
              <a:gd name="connsiteX6" fmla="*/ 175491 w 3743807"/>
              <a:gd name="connsiteY6" fmla="*/ 52340 h 1299249"/>
              <a:gd name="connsiteX7" fmla="*/ 206279 w 3743807"/>
              <a:gd name="connsiteY7" fmla="*/ 52340 h 1299249"/>
              <a:gd name="connsiteX8" fmla="*/ 215516 w 3743807"/>
              <a:gd name="connsiteY8" fmla="*/ 61577 h 1299249"/>
              <a:gd name="connsiteX9" fmla="*/ 243225 w 3743807"/>
              <a:gd name="connsiteY9" fmla="*/ 61577 h 1299249"/>
              <a:gd name="connsiteX10" fmla="*/ 243225 w 3743807"/>
              <a:gd name="connsiteY10" fmla="*/ 86206 h 1299249"/>
              <a:gd name="connsiteX11" fmla="*/ 286328 w 3743807"/>
              <a:gd name="connsiteY11" fmla="*/ 86206 h 1299249"/>
              <a:gd name="connsiteX12" fmla="*/ 286328 w 3743807"/>
              <a:gd name="connsiteY12" fmla="*/ 113915 h 1299249"/>
              <a:gd name="connsiteX13" fmla="*/ 320194 w 3743807"/>
              <a:gd name="connsiteY13" fmla="*/ 113915 h 1299249"/>
              <a:gd name="connsiteX14" fmla="*/ 320194 w 3743807"/>
              <a:gd name="connsiteY14" fmla="*/ 144703 h 1299249"/>
              <a:gd name="connsiteX15" fmla="*/ 335588 w 3743807"/>
              <a:gd name="connsiteY15" fmla="*/ 144703 h 1299249"/>
              <a:gd name="connsiteX16" fmla="*/ 357140 w 3743807"/>
              <a:gd name="connsiteY16" fmla="*/ 166255 h 1299249"/>
              <a:gd name="connsiteX17" fmla="*/ 381770 w 3743807"/>
              <a:gd name="connsiteY17" fmla="*/ 190885 h 1299249"/>
              <a:gd name="connsiteX18" fmla="*/ 391007 w 3743807"/>
              <a:gd name="connsiteY18" fmla="*/ 200122 h 1299249"/>
              <a:gd name="connsiteX19" fmla="*/ 434110 w 3743807"/>
              <a:gd name="connsiteY19" fmla="*/ 200122 h 1299249"/>
              <a:gd name="connsiteX20" fmla="*/ 434110 w 3743807"/>
              <a:gd name="connsiteY20" fmla="*/ 240146 h 1299249"/>
              <a:gd name="connsiteX21" fmla="*/ 458740 w 3743807"/>
              <a:gd name="connsiteY21" fmla="*/ 240146 h 1299249"/>
              <a:gd name="connsiteX22" fmla="*/ 458740 w 3743807"/>
              <a:gd name="connsiteY22" fmla="*/ 255540 h 1299249"/>
              <a:gd name="connsiteX23" fmla="*/ 458740 w 3743807"/>
              <a:gd name="connsiteY23" fmla="*/ 255540 h 1299249"/>
              <a:gd name="connsiteX24" fmla="*/ 483370 w 3743807"/>
              <a:gd name="connsiteY24" fmla="*/ 280170 h 1299249"/>
              <a:gd name="connsiteX25" fmla="*/ 489528 w 3743807"/>
              <a:gd name="connsiteY25" fmla="*/ 286328 h 1299249"/>
              <a:gd name="connsiteX26" fmla="*/ 489528 w 3743807"/>
              <a:gd name="connsiteY26" fmla="*/ 304800 h 1299249"/>
              <a:gd name="connsiteX27" fmla="*/ 529552 w 3743807"/>
              <a:gd name="connsiteY27" fmla="*/ 304800 h 1299249"/>
              <a:gd name="connsiteX28" fmla="*/ 529552 w 3743807"/>
              <a:gd name="connsiteY28" fmla="*/ 335588 h 1299249"/>
              <a:gd name="connsiteX29" fmla="*/ 554182 w 3743807"/>
              <a:gd name="connsiteY29" fmla="*/ 335588 h 1299249"/>
              <a:gd name="connsiteX30" fmla="*/ 554182 w 3743807"/>
              <a:gd name="connsiteY30" fmla="*/ 344825 h 1299249"/>
              <a:gd name="connsiteX31" fmla="*/ 572655 w 3743807"/>
              <a:gd name="connsiteY31" fmla="*/ 344825 h 1299249"/>
              <a:gd name="connsiteX32" fmla="*/ 572655 w 3743807"/>
              <a:gd name="connsiteY32" fmla="*/ 381770 h 1299249"/>
              <a:gd name="connsiteX33" fmla="*/ 578813 w 3743807"/>
              <a:gd name="connsiteY33" fmla="*/ 387928 h 1299249"/>
              <a:gd name="connsiteX34" fmla="*/ 578813 w 3743807"/>
              <a:gd name="connsiteY34" fmla="*/ 403322 h 1299249"/>
              <a:gd name="connsiteX35" fmla="*/ 609600 w 3743807"/>
              <a:gd name="connsiteY35" fmla="*/ 403322 h 1299249"/>
              <a:gd name="connsiteX36" fmla="*/ 609600 w 3743807"/>
              <a:gd name="connsiteY36" fmla="*/ 424873 h 1299249"/>
              <a:gd name="connsiteX37" fmla="*/ 649625 w 3743807"/>
              <a:gd name="connsiteY37" fmla="*/ 427952 h 1299249"/>
              <a:gd name="connsiteX38" fmla="*/ 655782 w 3743807"/>
              <a:gd name="connsiteY38" fmla="*/ 446425 h 1299249"/>
              <a:gd name="connsiteX39" fmla="*/ 668097 w 3743807"/>
              <a:gd name="connsiteY39" fmla="*/ 446425 h 1299249"/>
              <a:gd name="connsiteX40" fmla="*/ 668097 w 3743807"/>
              <a:gd name="connsiteY40" fmla="*/ 480291 h 1299249"/>
              <a:gd name="connsiteX41" fmla="*/ 692728 w 3743807"/>
              <a:gd name="connsiteY41" fmla="*/ 480291 h 1299249"/>
              <a:gd name="connsiteX42" fmla="*/ 692728 w 3743807"/>
              <a:gd name="connsiteY42" fmla="*/ 492606 h 1299249"/>
              <a:gd name="connsiteX43" fmla="*/ 714279 w 3743807"/>
              <a:gd name="connsiteY43" fmla="*/ 492606 h 1299249"/>
              <a:gd name="connsiteX44" fmla="*/ 714279 w 3743807"/>
              <a:gd name="connsiteY44" fmla="*/ 504922 h 1299249"/>
              <a:gd name="connsiteX45" fmla="*/ 748146 w 3743807"/>
              <a:gd name="connsiteY45" fmla="*/ 504922 h 1299249"/>
              <a:gd name="connsiteX46" fmla="*/ 748146 w 3743807"/>
              <a:gd name="connsiteY46" fmla="*/ 526473 h 1299249"/>
              <a:gd name="connsiteX47" fmla="*/ 778934 w 3743807"/>
              <a:gd name="connsiteY47" fmla="*/ 526473 h 1299249"/>
              <a:gd name="connsiteX48" fmla="*/ 778934 w 3743807"/>
              <a:gd name="connsiteY48" fmla="*/ 541867 h 1299249"/>
              <a:gd name="connsiteX49" fmla="*/ 815879 w 3743807"/>
              <a:gd name="connsiteY49" fmla="*/ 541867 h 1299249"/>
              <a:gd name="connsiteX50" fmla="*/ 815879 w 3743807"/>
              <a:gd name="connsiteY50" fmla="*/ 572655 h 1299249"/>
              <a:gd name="connsiteX51" fmla="*/ 858982 w 3743807"/>
              <a:gd name="connsiteY51" fmla="*/ 572655 h 1299249"/>
              <a:gd name="connsiteX52" fmla="*/ 858982 w 3743807"/>
              <a:gd name="connsiteY52" fmla="*/ 588049 h 1299249"/>
              <a:gd name="connsiteX53" fmla="*/ 880534 w 3743807"/>
              <a:gd name="connsiteY53" fmla="*/ 588049 h 1299249"/>
              <a:gd name="connsiteX54" fmla="*/ 880534 w 3743807"/>
              <a:gd name="connsiteY54" fmla="*/ 606522 h 1299249"/>
              <a:gd name="connsiteX55" fmla="*/ 920558 w 3743807"/>
              <a:gd name="connsiteY55" fmla="*/ 606522 h 1299249"/>
              <a:gd name="connsiteX56" fmla="*/ 920558 w 3743807"/>
              <a:gd name="connsiteY56" fmla="*/ 640388 h 1299249"/>
              <a:gd name="connsiteX57" fmla="*/ 975976 w 3743807"/>
              <a:gd name="connsiteY57" fmla="*/ 640388 h 1299249"/>
              <a:gd name="connsiteX58" fmla="*/ 975976 w 3743807"/>
              <a:gd name="connsiteY58" fmla="*/ 674255 h 1299249"/>
              <a:gd name="connsiteX59" fmla="*/ 1012922 w 3743807"/>
              <a:gd name="connsiteY59" fmla="*/ 674255 h 1299249"/>
              <a:gd name="connsiteX60" fmla="*/ 1012922 w 3743807"/>
              <a:gd name="connsiteY60" fmla="*/ 701964 h 1299249"/>
              <a:gd name="connsiteX61" fmla="*/ 1034473 w 3743807"/>
              <a:gd name="connsiteY61" fmla="*/ 701964 h 1299249"/>
              <a:gd name="connsiteX62" fmla="*/ 1034473 w 3743807"/>
              <a:gd name="connsiteY62" fmla="*/ 714279 h 1299249"/>
              <a:gd name="connsiteX63" fmla="*/ 1059104 w 3743807"/>
              <a:gd name="connsiteY63" fmla="*/ 714279 h 1299249"/>
              <a:gd name="connsiteX64" fmla="*/ 1059104 w 3743807"/>
              <a:gd name="connsiteY64" fmla="*/ 735831 h 1299249"/>
              <a:gd name="connsiteX65" fmla="*/ 1071419 w 3743807"/>
              <a:gd name="connsiteY65" fmla="*/ 735831 h 1299249"/>
              <a:gd name="connsiteX66" fmla="*/ 1071419 w 3743807"/>
              <a:gd name="connsiteY66" fmla="*/ 766619 h 1299249"/>
              <a:gd name="connsiteX67" fmla="*/ 1145310 w 3743807"/>
              <a:gd name="connsiteY67" fmla="*/ 766619 h 1299249"/>
              <a:gd name="connsiteX68" fmla="*/ 1145310 w 3743807"/>
              <a:gd name="connsiteY68" fmla="*/ 782012 h 1299249"/>
              <a:gd name="connsiteX69" fmla="*/ 1166861 w 3743807"/>
              <a:gd name="connsiteY69" fmla="*/ 782012 h 1299249"/>
              <a:gd name="connsiteX70" fmla="*/ 1166861 w 3743807"/>
              <a:gd name="connsiteY70" fmla="*/ 794328 h 1299249"/>
              <a:gd name="connsiteX71" fmla="*/ 1213043 w 3743807"/>
              <a:gd name="connsiteY71" fmla="*/ 794328 h 1299249"/>
              <a:gd name="connsiteX72" fmla="*/ 1213043 w 3743807"/>
              <a:gd name="connsiteY72" fmla="*/ 806643 h 1299249"/>
              <a:gd name="connsiteX73" fmla="*/ 1240752 w 3743807"/>
              <a:gd name="connsiteY73" fmla="*/ 806643 h 1299249"/>
              <a:gd name="connsiteX74" fmla="*/ 1240752 w 3743807"/>
              <a:gd name="connsiteY74" fmla="*/ 828194 h 1299249"/>
              <a:gd name="connsiteX75" fmla="*/ 1274619 w 3743807"/>
              <a:gd name="connsiteY75" fmla="*/ 828194 h 1299249"/>
              <a:gd name="connsiteX76" fmla="*/ 1274619 w 3743807"/>
              <a:gd name="connsiteY76" fmla="*/ 855903 h 1299249"/>
              <a:gd name="connsiteX77" fmla="*/ 1314643 w 3743807"/>
              <a:gd name="connsiteY77" fmla="*/ 855903 h 1299249"/>
              <a:gd name="connsiteX78" fmla="*/ 1317722 w 3743807"/>
              <a:gd name="connsiteY78" fmla="*/ 874376 h 1299249"/>
              <a:gd name="connsiteX79" fmla="*/ 1342352 w 3743807"/>
              <a:gd name="connsiteY79" fmla="*/ 874376 h 1299249"/>
              <a:gd name="connsiteX80" fmla="*/ 1342352 w 3743807"/>
              <a:gd name="connsiteY80" fmla="*/ 892849 h 1299249"/>
              <a:gd name="connsiteX81" fmla="*/ 1379297 w 3743807"/>
              <a:gd name="connsiteY81" fmla="*/ 892849 h 1299249"/>
              <a:gd name="connsiteX82" fmla="*/ 1379297 w 3743807"/>
              <a:gd name="connsiteY82" fmla="*/ 914400 h 1299249"/>
              <a:gd name="connsiteX83" fmla="*/ 1422400 w 3743807"/>
              <a:gd name="connsiteY83" fmla="*/ 914400 h 1299249"/>
              <a:gd name="connsiteX84" fmla="*/ 1422400 w 3743807"/>
              <a:gd name="connsiteY84" fmla="*/ 945188 h 1299249"/>
              <a:gd name="connsiteX85" fmla="*/ 1468582 w 3743807"/>
              <a:gd name="connsiteY85" fmla="*/ 945188 h 1299249"/>
              <a:gd name="connsiteX86" fmla="*/ 1468582 w 3743807"/>
              <a:gd name="connsiteY86" fmla="*/ 966740 h 1299249"/>
              <a:gd name="connsiteX87" fmla="*/ 1517843 w 3743807"/>
              <a:gd name="connsiteY87" fmla="*/ 966740 h 1299249"/>
              <a:gd name="connsiteX88" fmla="*/ 1517843 w 3743807"/>
              <a:gd name="connsiteY88" fmla="*/ 982134 h 1299249"/>
              <a:gd name="connsiteX89" fmla="*/ 1545552 w 3743807"/>
              <a:gd name="connsiteY89" fmla="*/ 982134 h 1299249"/>
              <a:gd name="connsiteX90" fmla="*/ 1545552 w 3743807"/>
              <a:gd name="connsiteY90" fmla="*/ 994449 h 1299249"/>
              <a:gd name="connsiteX91" fmla="*/ 1656388 w 3743807"/>
              <a:gd name="connsiteY91" fmla="*/ 1012922 h 1299249"/>
              <a:gd name="connsiteX92" fmla="*/ 1668703 w 3743807"/>
              <a:gd name="connsiteY92" fmla="*/ 1056025 h 1299249"/>
              <a:gd name="connsiteX93" fmla="*/ 1684097 w 3743807"/>
              <a:gd name="connsiteY93" fmla="*/ 1022158 h 1299249"/>
              <a:gd name="connsiteX94" fmla="*/ 1684097 w 3743807"/>
              <a:gd name="connsiteY94" fmla="*/ 1031394 h 1299249"/>
              <a:gd name="connsiteX95" fmla="*/ 1721043 w 3743807"/>
              <a:gd name="connsiteY95" fmla="*/ 1031394 h 1299249"/>
              <a:gd name="connsiteX96" fmla="*/ 1721043 w 3743807"/>
              <a:gd name="connsiteY96" fmla="*/ 1062182 h 1299249"/>
              <a:gd name="connsiteX97" fmla="*/ 1748752 w 3743807"/>
              <a:gd name="connsiteY97" fmla="*/ 1062182 h 1299249"/>
              <a:gd name="connsiteX98" fmla="*/ 1748752 w 3743807"/>
              <a:gd name="connsiteY98" fmla="*/ 1074497 h 1299249"/>
              <a:gd name="connsiteX99" fmla="*/ 1782619 w 3743807"/>
              <a:gd name="connsiteY99" fmla="*/ 1074497 h 1299249"/>
              <a:gd name="connsiteX100" fmla="*/ 1794934 w 3743807"/>
              <a:gd name="connsiteY100" fmla="*/ 1086812 h 1299249"/>
              <a:gd name="connsiteX101" fmla="*/ 1878061 w 3743807"/>
              <a:gd name="connsiteY101" fmla="*/ 1086812 h 1299249"/>
              <a:gd name="connsiteX102" fmla="*/ 1878061 w 3743807"/>
              <a:gd name="connsiteY102" fmla="*/ 1117600 h 1299249"/>
              <a:gd name="connsiteX103" fmla="*/ 1942716 w 3743807"/>
              <a:gd name="connsiteY103" fmla="*/ 1117600 h 1299249"/>
              <a:gd name="connsiteX104" fmla="*/ 1942716 w 3743807"/>
              <a:gd name="connsiteY104" fmla="*/ 1126837 h 1299249"/>
              <a:gd name="connsiteX105" fmla="*/ 2053552 w 3743807"/>
              <a:gd name="connsiteY105" fmla="*/ 1126837 h 1299249"/>
              <a:gd name="connsiteX106" fmla="*/ 2053552 w 3743807"/>
              <a:gd name="connsiteY106" fmla="*/ 1148388 h 1299249"/>
              <a:gd name="connsiteX107" fmla="*/ 2241358 w 3743807"/>
              <a:gd name="connsiteY107" fmla="*/ 1148388 h 1299249"/>
              <a:gd name="connsiteX108" fmla="*/ 2241358 w 3743807"/>
              <a:gd name="connsiteY108" fmla="*/ 1176097 h 1299249"/>
              <a:gd name="connsiteX109" fmla="*/ 2401455 w 3743807"/>
              <a:gd name="connsiteY109" fmla="*/ 1176097 h 1299249"/>
              <a:gd name="connsiteX110" fmla="*/ 2401455 w 3743807"/>
              <a:gd name="connsiteY110" fmla="*/ 1188412 h 1299249"/>
              <a:gd name="connsiteX111" fmla="*/ 2515370 w 3743807"/>
              <a:gd name="connsiteY111" fmla="*/ 1188412 h 1299249"/>
              <a:gd name="connsiteX112" fmla="*/ 2549237 w 3743807"/>
              <a:gd name="connsiteY112" fmla="*/ 1209964 h 1299249"/>
              <a:gd name="connsiteX113" fmla="*/ 2786304 w 3743807"/>
              <a:gd name="connsiteY113" fmla="*/ 1216122 h 1299249"/>
              <a:gd name="connsiteX114" fmla="*/ 2786304 w 3743807"/>
              <a:gd name="connsiteY114" fmla="*/ 1228437 h 1299249"/>
              <a:gd name="connsiteX115" fmla="*/ 2804776 w 3743807"/>
              <a:gd name="connsiteY115" fmla="*/ 1228437 h 1299249"/>
              <a:gd name="connsiteX116" fmla="*/ 2804776 w 3743807"/>
              <a:gd name="connsiteY116" fmla="*/ 1253067 h 1299249"/>
              <a:gd name="connsiteX117" fmla="*/ 2952558 w 3743807"/>
              <a:gd name="connsiteY117" fmla="*/ 1253067 h 1299249"/>
              <a:gd name="connsiteX118" fmla="*/ 2952558 w 3743807"/>
              <a:gd name="connsiteY118" fmla="*/ 1299249 h 1299249"/>
              <a:gd name="connsiteX119" fmla="*/ 3743807 w 3743807"/>
              <a:gd name="connsiteY119" fmla="*/ 1299249 h 1299249"/>
              <a:gd name="connsiteX0" fmla="*/ 0 w 3743807"/>
              <a:gd name="connsiteY0" fmla="*/ 0 h 1299249"/>
              <a:gd name="connsiteX1" fmla="*/ 98522 w 3743807"/>
              <a:gd name="connsiteY1" fmla="*/ 0 h 1299249"/>
              <a:gd name="connsiteX2" fmla="*/ 98522 w 3743807"/>
              <a:gd name="connsiteY2" fmla="*/ 21552 h 1299249"/>
              <a:gd name="connsiteX3" fmla="*/ 150861 w 3743807"/>
              <a:gd name="connsiteY3" fmla="*/ 21552 h 1299249"/>
              <a:gd name="connsiteX4" fmla="*/ 150861 w 3743807"/>
              <a:gd name="connsiteY4" fmla="*/ 36946 h 1299249"/>
              <a:gd name="connsiteX5" fmla="*/ 150861 w 3743807"/>
              <a:gd name="connsiteY5" fmla="*/ 36946 h 1299249"/>
              <a:gd name="connsiteX6" fmla="*/ 175491 w 3743807"/>
              <a:gd name="connsiteY6" fmla="*/ 52340 h 1299249"/>
              <a:gd name="connsiteX7" fmla="*/ 206279 w 3743807"/>
              <a:gd name="connsiteY7" fmla="*/ 52340 h 1299249"/>
              <a:gd name="connsiteX8" fmla="*/ 215516 w 3743807"/>
              <a:gd name="connsiteY8" fmla="*/ 61577 h 1299249"/>
              <a:gd name="connsiteX9" fmla="*/ 243225 w 3743807"/>
              <a:gd name="connsiteY9" fmla="*/ 61577 h 1299249"/>
              <a:gd name="connsiteX10" fmla="*/ 243225 w 3743807"/>
              <a:gd name="connsiteY10" fmla="*/ 86206 h 1299249"/>
              <a:gd name="connsiteX11" fmla="*/ 286328 w 3743807"/>
              <a:gd name="connsiteY11" fmla="*/ 86206 h 1299249"/>
              <a:gd name="connsiteX12" fmla="*/ 286328 w 3743807"/>
              <a:gd name="connsiteY12" fmla="*/ 113915 h 1299249"/>
              <a:gd name="connsiteX13" fmla="*/ 320194 w 3743807"/>
              <a:gd name="connsiteY13" fmla="*/ 113915 h 1299249"/>
              <a:gd name="connsiteX14" fmla="*/ 320194 w 3743807"/>
              <a:gd name="connsiteY14" fmla="*/ 144703 h 1299249"/>
              <a:gd name="connsiteX15" fmla="*/ 335588 w 3743807"/>
              <a:gd name="connsiteY15" fmla="*/ 144703 h 1299249"/>
              <a:gd name="connsiteX16" fmla="*/ 357140 w 3743807"/>
              <a:gd name="connsiteY16" fmla="*/ 166255 h 1299249"/>
              <a:gd name="connsiteX17" fmla="*/ 381770 w 3743807"/>
              <a:gd name="connsiteY17" fmla="*/ 190885 h 1299249"/>
              <a:gd name="connsiteX18" fmla="*/ 391007 w 3743807"/>
              <a:gd name="connsiteY18" fmla="*/ 200122 h 1299249"/>
              <a:gd name="connsiteX19" fmla="*/ 434110 w 3743807"/>
              <a:gd name="connsiteY19" fmla="*/ 200122 h 1299249"/>
              <a:gd name="connsiteX20" fmla="*/ 434110 w 3743807"/>
              <a:gd name="connsiteY20" fmla="*/ 240146 h 1299249"/>
              <a:gd name="connsiteX21" fmla="*/ 458740 w 3743807"/>
              <a:gd name="connsiteY21" fmla="*/ 240146 h 1299249"/>
              <a:gd name="connsiteX22" fmla="*/ 458740 w 3743807"/>
              <a:gd name="connsiteY22" fmla="*/ 255540 h 1299249"/>
              <a:gd name="connsiteX23" fmla="*/ 458740 w 3743807"/>
              <a:gd name="connsiteY23" fmla="*/ 255540 h 1299249"/>
              <a:gd name="connsiteX24" fmla="*/ 483370 w 3743807"/>
              <a:gd name="connsiteY24" fmla="*/ 280170 h 1299249"/>
              <a:gd name="connsiteX25" fmla="*/ 489528 w 3743807"/>
              <a:gd name="connsiteY25" fmla="*/ 286328 h 1299249"/>
              <a:gd name="connsiteX26" fmla="*/ 489528 w 3743807"/>
              <a:gd name="connsiteY26" fmla="*/ 304800 h 1299249"/>
              <a:gd name="connsiteX27" fmla="*/ 529552 w 3743807"/>
              <a:gd name="connsiteY27" fmla="*/ 304800 h 1299249"/>
              <a:gd name="connsiteX28" fmla="*/ 529552 w 3743807"/>
              <a:gd name="connsiteY28" fmla="*/ 335588 h 1299249"/>
              <a:gd name="connsiteX29" fmla="*/ 554182 w 3743807"/>
              <a:gd name="connsiteY29" fmla="*/ 335588 h 1299249"/>
              <a:gd name="connsiteX30" fmla="*/ 554182 w 3743807"/>
              <a:gd name="connsiteY30" fmla="*/ 344825 h 1299249"/>
              <a:gd name="connsiteX31" fmla="*/ 572655 w 3743807"/>
              <a:gd name="connsiteY31" fmla="*/ 344825 h 1299249"/>
              <a:gd name="connsiteX32" fmla="*/ 572655 w 3743807"/>
              <a:gd name="connsiteY32" fmla="*/ 381770 h 1299249"/>
              <a:gd name="connsiteX33" fmla="*/ 578813 w 3743807"/>
              <a:gd name="connsiteY33" fmla="*/ 387928 h 1299249"/>
              <a:gd name="connsiteX34" fmla="*/ 578813 w 3743807"/>
              <a:gd name="connsiteY34" fmla="*/ 403322 h 1299249"/>
              <a:gd name="connsiteX35" fmla="*/ 609600 w 3743807"/>
              <a:gd name="connsiteY35" fmla="*/ 403322 h 1299249"/>
              <a:gd name="connsiteX36" fmla="*/ 609600 w 3743807"/>
              <a:gd name="connsiteY36" fmla="*/ 424873 h 1299249"/>
              <a:gd name="connsiteX37" fmla="*/ 649625 w 3743807"/>
              <a:gd name="connsiteY37" fmla="*/ 427952 h 1299249"/>
              <a:gd name="connsiteX38" fmla="*/ 655782 w 3743807"/>
              <a:gd name="connsiteY38" fmla="*/ 446425 h 1299249"/>
              <a:gd name="connsiteX39" fmla="*/ 668097 w 3743807"/>
              <a:gd name="connsiteY39" fmla="*/ 446425 h 1299249"/>
              <a:gd name="connsiteX40" fmla="*/ 668097 w 3743807"/>
              <a:gd name="connsiteY40" fmla="*/ 480291 h 1299249"/>
              <a:gd name="connsiteX41" fmla="*/ 692728 w 3743807"/>
              <a:gd name="connsiteY41" fmla="*/ 480291 h 1299249"/>
              <a:gd name="connsiteX42" fmla="*/ 692728 w 3743807"/>
              <a:gd name="connsiteY42" fmla="*/ 492606 h 1299249"/>
              <a:gd name="connsiteX43" fmla="*/ 714279 w 3743807"/>
              <a:gd name="connsiteY43" fmla="*/ 492606 h 1299249"/>
              <a:gd name="connsiteX44" fmla="*/ 714279 w 3743807"/>
              <a:gd name="connsiteY44" fmla="*/ 504922 h 1299249"/>
              <a:gd name="connsiteX45" fmla="*/ 748146 w 3743807"/>
              <a:gd name="connsiteY45" fmla="*/ 504922 h 1299249"/>
              <a:gd name="connsiteX46" fmla="*/ 748146 w 3743807"/>
              <a:gd name="connsiteY46" fmla="*/ 526473 h 1299249"/>
              <a:gd name="connsiteX47" fmla="*/ 778934 w 3743807"/>
              <a:gd name="connsiteY47" fmla="*/ 526473 h 1299249"/>
              <a:gd name="connsiteX48" fmla="*/ 778934 w 3743807"/>
              <a:gd name="connsiteY48" fmla="*/ 541867 h 1299249"/>
              <a:gd name="connsiteX49" fmla="*/ 815879 w 3743807"/>
              <a:gd name="connsiteY49" fmla="*/ 541867 h 1299249"/>
              <a:gd name="connsiteX50" fmla="*/ 815879 w 3743807"/>
              <a:gd name="connsiteY50" fmla="*/ 572655 h 1299249"/>
              <a:gd name="connsiteX51" fmla="*/ 858982 w 3743807"/>
              <a:gd name="connsiteY51" fmla="*/ 572655 h 1299249"/>
              <a:gd name="connsiteX52" fmla="*/ 858982 w 3743807"/>
              <a:gd name="connsiteY52" fmla="*/ 588049 h 1299249"/>
              <a:gd name="connsiteX53" fmla="*/ 880534 w 3743807"/>
              <a:gd name="connsiteY53" fmla="*/ 588049 h 1299249"/>
              <a:gd name="connsiteX54" fmla="*/ 880534 w 3743807"/>
              <a:gd name="connsiteY54" fmla="*/ 606522 h 1299249"/>
              <a:gd name="connsiteX55" fmla="*/ 920558 w 3743807"/>
              <a:gd name="connsiteY55" fmla="*/ 606522 h 1299249"/>
              <a:gd name="connsiteX56" fmla="*/ 920558 w 3743807"/>
              <a:gd name="connsiteY56" fmla="*/ 640388 h 1299249"/>
              <a:gd name="connsiteX57" fmla="*/ 975976 w 3743807"/>
              <a:gd name="connsiteY57" fmla="*/ 640388 h 1299249"/>
              <a:gd name="connsiteX58" fmla="*/ 975976 w 3743807"/>
              <a:gd name="connsiteY58" fmla="*/ 674255 h 1299249"/>
              <a:gd name="connsiteX59" fmla="*/ 1012922 w 3743807"/>
              <a:gd name="connsiteY59" fmla="*/ 674255 h 1299249"/>
              <a:gd name="connsiteX60" fmla="*/ 1012922 w 3743807"/>
              <a:gd name="connsiteY60" fmla="*/ 701964 h 1299249"/>
              <a:gd name="connsiteX61" fmla="*/ 1034473 w 3743807"/>
              <a:gd name="connsiteY61" fmla="*/ 701964 h 1299249"/>
              <a:gd name="connsiteX62" fmla="*/ 1034473 w 3743807"/>
              <a:gd name="connsiteY62" fmla="*/ 714279 h 1299249"/>
              <a:gd name="connsiteX63" fmla="*/ 1059104 w 3743807"/>
              <a:gd name="connsiteY63" fmla="*/ 714279 h 1299249"/>
              <a:gd name="connsiteX64" fmla="*/ 1059104 w 3743807"/>
              <a:gd name="connsiteY64" fmla="*/ 735831 h 1299249"/>
              <a:gd name="connsiteX65" fmla="*/ 1071419 w 3743807"/>
              <a:gd name="connsiteY65" fmla="*/ 735831 h 1299249"/>
              <a:gd name="connsiteX66" fmla="*/ 1071419 w 3743807"/>
              <a:gd name="connsiteY66" fmla="*/ 766619 h 1299249"/>
              <a:gd name="connsiteX67" fmla="*/ 1145310 w 3743807"/>
              <a:gd name="connsiteY67" fmla="*/ 766619 h 1299249"/>
              <a:gd name="connsiteX68" fmla="*/ 1145310 w 3743807"/>
              <a:gd name="connsiteY68" fmla="*/ 782012 h 1299249"/>
              <a:gd name="connsiteX69" fmla="*/ 1166861 w 3743807"/>
              <a:gd name="connsiteY69" fmla="*/ 782012 h 1299249"/>
              <a:gd name="connsiteX70" fmla="*/ 1166861 w 3743807"/>
              <a:gd name="connsiteY70" fmla="*/ 794328 h 1299249"/>
              <a:gd name="connsiteX71" fmla="*/ 1213043 w 3743807"/>
              <a:gd name="connsiteY71" fmla="*/ 794328 h 1299249"/>
              <a:gd name="connsiteX72" fmla="*/ 1213043 w 3743807"/>
              <a:gd name="connsiteY72" fmla="*/ 806643 h 1299249"/>
              <a:gd name="connsiteX73" fmla="*/ 1240752 w 3743807"/>
              <a:gd name="connsiteY73" fmla="*/ 806643 h 1299249"/>
              <a:gd name="connsiteX74" fmla="*/ 1240752 w 3743807"/>
              <a:gd name="connsiteY74" fmla="*/ 828194 h 1299249"/>
              <a:gd name="connsiteX75" fmla="*/ 1274619 w 3743807"/>
              <a:gd name="connsiteY75" fmla="*/ 828194 h 1299249"/>
              <a:gd name="connsiteX76" fmla="*/ 1274619 w 3743807"/>
              <a:gd name="connsiteY76" fmla="*/ 855903 h 1299249"/>
              <a:gd name="connsiteX77" fmla="*/ 1314643 w 3743807"/>
              <a:gd name="connsiteY77" fmla="*/ 855903 h 1299249"/>
              <a:gd name="connsiteX78" fmla="*/ 1317722 w 3743807"/>
              <a:gd name="connsiteY78" fmla="*/ 874376 h 1299249"/>
              <a:gd name="connsiteX79" fmla="*/ 1342352 w 3743807"/>
              <a:gd name="connsiteY79" fmla="*/ 874376 h 1299249"/>
              <a:gd name="connsiteX80" fmla="*/ 1342352 w 3743807"/>
              <a:gd name="connsiteY80" fmla="*/ 892849 h 1299249"/>
              <a:gd name="connsiteX81" fmla="*/ 1379297 w 3743807"/>
              <a:gd name="connsiteY81" fmla="*/ 892849 h 1299249"/>
              <a:gd name="connsiteX82" fmla="*/ 1379297 w 3743807"/>
              <a:gd name="connsiteY82" fmla="*/ 914400 h 1299249"/>
              <a:gd name="connsiteX83" fmla="*/ 1422400 w 3743807"/>
              <a:gd name="connsiteY83" fmla="*/ 914400 h 1299249"/>
              <a:gd name="connsiteX84" fmla="*/ 1422400 w 3743807"/>
              <a:gd name="connsiteY84" fmla="*/ 945188 h 1299249"/>
              <a:gd name="connsiteX85" fmla="*/ 1468582 w 3743807"/>
              <a:gd name="connsiteY85" fmla="*/ 945188 h 1299249"/>
              <a:gd name="connsiteX86" fmla="*/ 1468582 w 3743807"/>
              <a:gd name="connsiteY86" fmla="*/ 966740 h 1299249"/>
              <a:gd name="connsiteX87" fmla="*/ 1517843 w 3743807"/>
              <a:gd name="connsiteY87" fmla="*/ 966740 h 1299249"/>
              <a:gd name="connsiteX88" fmla="*/ 1517843 w 3743807"/>
              <a:gd name="connsiteY88" fmla="*/ 982134 h 1299249"/>
              <a:gd name="connsiteX89" fmla="*/ 1545552 w 3743807"/>
              <a:gd name="connsiteY89" fmla="*/ 982134 h 1299249"/>
              <a:gd name="connsiteX90" fmla="*/ 1545552 w 3743807"/>
              <a:gd name="connsiteY90" fmla="*/ 994449 h 1299249"/>
              <a:gd name="connsiteX91" fmla="*/ 1656388 w 3743807"/>
              <a:gd name="connsiteY91" fmla="*/ 994449 h 1299249"/>
              <a:gd name="connsiteX92" fmla="*/ 1668703 w 3743807"/>
              <a:gd name="connsiteY92" fmla="*/ 1056025 h 1299249"/>
              <a:gd name="connsiteX93" fmla="*/ 1684097 w 3743807"/>
              <a:gd name="connsiteY93" fmla="*/ 1022158 h 1299249"/>
              <a:gd name="connsiteX94" fmla="*/ 1684097 w 3743807"/>
              <a:gd name="connsiteY94" fmla="*/ 1031394 h 1299249"/>
              <a:gd name="connsiteX95" fmla="*/ 1721043 w 3743807"/>
              <a:gd name="connsiteY95" fmla="*/ 1031394 h 1299249"/>
              <a:gd name="connsiteX96" fmla="*/ 1721043 w 3743807"/>
              <a:gd name="connsiteY96" fmla="*/ 1062182 h 1299249"/>
              <a:gd name="connsiteX97" fmla="*/ 1748752 w 3743807"/>
              <a:gd name="connsiteY97" fmla="*/ 1062182 h 1299249"/>
              <a:gd name="connsiteX98" fmla="*/ 1748752 w 3743807"/>
              <a:gd name="connsiteY98" fmla="*/ 1074497 h 1299249"/>
              <a:gd name="connsiteX99" fmla="*/ 1782619 w 3743807"/>
              <a:gd name="connsiteY99" fmla="*/ 1074497 h 1299249"/>
              <a:gd name="connsiteX100" fmla="*/ 1794934 w 3743807"/>
              <a:gd name="connsiteY100" fmla="*/ 1086812 h 1299249"/>
              <a:gd name="connsiteX101" fmla="*/ 1878061 w 3743807"/>
              <a:gd name="connsiteY101" fmla="*/ 1086812 h 1299249"/>
              <a:gd name="connsiteX102" fmla="*/ 1878061 w 3743807"/>
              <a:gd name="connsiteY102" fmla="*/ 1117600 h 1299249"/>
              <a:gd name="connsiteX103" fmla="*/ 1942716 w 3743807"/>
              <a:gd name="connsiteY103" fmla="*/ 1117600 h 1299249"/>
              <a:gd name="connsiteX104" fmla="*/ 1942716 w 3743807"/>
              <a:gd name="connsiteY104" fmla="*/ 1126837 h 1299249"/>
              <a:gd name="connsiteX105" fmla="*/ 2053552 w 3743807"/>
              <a:gd name="connsiteY105" fmla="*/ 1126837 h 1299249"/>
              <a:gd name="connsiteX106" fmla="*/ 2053552 w 3743807"/>
              <a:gd name="connsiteY106" fmla="*/ 1148388 h 1299249"/>
              <a:gd name="connsiteX107" fmla="*/ 2241358 w 3743807"/>
              <a:gd name="connsiteY107" fmla="*/ 1148388 h 1299249"/>
              <a:gd name="connsiteX108" fmla="*/ 2241358 w 3743807"/>
              <a:gd name="connsiteY108" fmla="*/ 1176097 h 1299249"/>
              <a:gd name="connsiteX109" fmla="*/ 2401455 w 3743807"/>
              <a:gd name="connsiteY109" fmla="*/ 1176097 h 1299249"/>
              <a:gd name="connsiteX110" fmla="*/ 2401455 w 3743807"/>
              <a:gd name="connsiteY110" fmla="*/ 1188412 h 1299249"/>
              <a:gd name="connsiteX111" fmla="*/ 2515370 w 3743807"/>
              <a:gd name="connsiteY111" fmla="*/ 1188412 h 1299249"/>
              <a:gd name="connsiteX112" fmla="*/ 2549237 w 3743807"/>
              <a:gd name="connsiteY112" fmla="*/ 1209964 h 1299249"/>
              <a:gd name="connsiteX113" fmla="*/ 2786304 w 3743807"/>
              <a:gd name="connsiteY113" fmla="*/ 1216122 h 1299249"/>
              <a:gd name="connsiteX114" fmla="*/ 2786304 w 3743807"/>
              <a:gd name="connsiteY114" fmla="*/ 1228437 h 1299249"/>
              <a:gd name="connsiteX115" fmla="*/ 2804776 w 3743807"/>
              <a:gd name="connsiteY115" fmla="*/ 1228437 h 1299249"/>
              <a:gd name="connsiteX116" fmla="*/ 2804776 w 3743807"/>
              <a:gd name="connsiteY116" fmla="*/ 1253067 h 1299249"/>
              <a:gd name="connsiteX117" fmla="*/ 2952558 w 3743807"/>
              <a:gd name="connsiteY117" fmla="*/ 1253067 h 1299249"/>
              <a:gd name="connsiteX118" fmla="*/ 2952558 w 3743807"/>
              <a:gd name="connsiteY118" fmla="*/ 1299249 h 1299249"/>
              <a:gd name="connsiteX119" fmla="*/ 3743807 w 3743807"/>
              <a:gd name="connsiteY119" fmla="*/ 1299249 h 1299249"/>
              <a:gd name="connsiteX0" fmla="*/ 0 w 3743807"/>
              <a:gd name="connsiteY0" fmla="*/ 0 h 1299249"/>
              <a:gd name="connsiteX1" fmla="*/ 98522 w 3743807"/>
              <a:gd name="connsiteY1" fmla="*/ 0 h 1299249"/>
              <a:gd name="connsiteX2" fmla="*/ 98522 w 3743807"/>
              <a:gd name="connsiteY2" fmla="*/ 21552 h 1299249"/>
              <a:gd name="connsiteX3" fmla="*/ 150861 w 3743807"/>
              <a:gd name="connsiteY3" fmla="*/ 21552 h 1299249"/>
              <a:gd name="connsiteX4" fmla="*/ 150861 w 3743807"/>
              <a:gd name="connsiteY4" fmla="*/ 36946 h 1299249"/>
              <a:gd name="connsiteX5" fmla="*/ 150861 w 3743807"/>
              <a:gd name="connsiteY5" fmla="*/ 36946 h 1299249"/>
              <a:gd name="connsiteX6" fmla="*/ 175491 w 3743807"/>
              <a:gd name="connsiteY6" fmla="*/ 52340 h 1299249"/>
              <a:gd name="connsiteX7" fmla="*/ 206279 w 3743807"/>
              <a:gd name="connsiteY7" fmla="*/ 52340 h 1299249"/>
              <a:gd name="connsiteX8" fmla="*/ 215516 w 3743807"/>
              <a:gd name="connsiteY8" fmla="*/ 61577 h 1299249"/>
              <a:gd name="connsiteX9" fmla="*/ 243225 w 3743807"/>
              <a:gd name="connsiteY9" fmla="*/ 61577 h 1299249"/>
              <a:gd name="connsiteX10" fmla="*/ 243225 w 3743807"/>
              <a:gd name="connsiteY10" fmla="*/ 86206 h 1299249"/>
              <a:gd name="connsiteX11" fmla="*/ 286328 w 3743807"/>
              <a:gd name="connsiteY11" fmla="*/ 86206 h 1299249"/>
              <a:gd name="connsiteX12" fmla="*/ 286328 w 3743807"/>
              <a:gd name="connsiteY12" fmla="*/ 113915 h 1299249"/>
              <a:gd name="connsiteX13" fmla="*/ 320194 w 3743807"/>
              <a:gd name="connsiteY13" fmla="*/ 113915 h 1299249"/>
              <a:gd name="connsiteX14" fmla="*/ 320194 w 3743807"/>
              <a:gd name="connsiteY14" fmla="*/ 144703 h 1299249"/>
              <a:gd name="connsiteX15" fmla="*/ 335588 w 3743807"/>
              <a:gd name="connsiteY15" fmla="*/ 144703 h 1299249"/>
              <a:gd name="connsiteX16" fmla="*/ 357140 w 3743807"/>
              <a:gd name="connsiteY16" fmla="*/ 166255 h 1299249"/>
              <a:gd name="connsiteX17" fmla="*/ 381770 w 3743807"/>
              <a:gd name="connsiteY17" fmla="*/ 190885 h 1299249"/>
              <a:gd name="connsiteX18" fmla="*/ 391007 w 3743807"/>
              <a:gd name="connsiteY18" fmla="*/ 200122 h 1299249"/>
              <a:gd name="connsiteX19" fmla="*/ 434110 w 3743807"/>
              <a:gd name="connsiteY19" fmla="*/ 200122 h 1299249"/>
              <a:gd name="connsiteX20" fmla="*/ 434110 w 3743807"/>
              <a:gd name="connsiteY20" fmla="*/ 240146 h 1299249"/>
              <a:gd name="connsiteX21" fmla="*/ 458740 w 3743807"/>
              <a:gd name="connsiteY21" fmla="*/ 240146 h 1299249"/>
              <a:gd name="connsiteX22" fmla="*/ 458740 w 3743807"/>
              <a:gd name="connsiteY22" fmla="*/ 255540 h 1299249"/>
              <a:gd name="connsiteX23" fmla="*/ 458740 w 3743807"/>
              <a:gd name="connsiteY23" fmla="*/ 255540 h 1299249"/>
              <a:gd name="connsiteX24" fmla="*/ 483370 w 3743807"/>
              <a:gd name="connsiteY24" fmla="*/ 280170 h 1299249"/>
              <a:gd name="connsiteX25" fmla="*/ 489528 w 3743807"/>
              <a:gd name="connsiteY25" fmla="*/ 286328 h 1299249"/>
              <a:gd name="connsiteX26" fmla="*/ 489528 w 3743807"/>
              <a:gd name="connsiteY26" fmla="*/ 304800 h 1299249"/>
              <a:gd name="connsiteX27" fmla="*/ 529552 w 3743807"/>
              <a:gd name="connsiteY27" fmla="*/ 304800 h 1299249"/>
              <a:gd name="connsiteX28" fmla="*/ 529552 w 3743807"/>
              <a:gd name="connsiteY28" fmla="*/ 335588 h 1299249"/>
              <a:gd name="connsiteX29" fmla="*/ 554182 w 3743807"/>
              <a:gd name="connsiteY29" fmla="*/ 335588 h 1299249"/>
              <a:gd name="connsiteX30" fmla="*/ 554182 w 3743807"/>
              <a:gd name="connsiteY30" fmla="*/ 344825 h 1299249"/>
              <a:gd name="connsiteX31" fmla="*/ 572655 w 3743807"/>
              <a:gd name="connsiteY31" fmla="*/ 344825 h 1299249"/>
              <a:gd name="connsiteX32" fmla="*/ 572655 w 3743807"/>
              <a:gd name="connsiteY32" fmla="*/ 381770 h 1299249"/>
              <a:gd name="connsiteX33" fmla="*/ 578813 w 3743807"/>
              <a:gd name="connsiteY33" fmla="*/ 387928 h 1299249"/>
              <a:gd name="connsiteX34" fmla="*/ 578813 w 3743807"/>
              <a:gd name="connsiteY34" fmla="*/ 403322 h 1299249"/>
              <a:gd name="connsiteX35" fmla="*/ 609600 w 3743807"/>
              <a:gd name="connsiteY35" fmla="*/ 403322 h 1299249"/>
              <a:gd name="connsiteX36" fmla="*/ 609600 w 3743807"/>
              <a:gd name="connsiteY36" fmla="*/ 424873 h 1299249"/>
              <a:gd name="connsiteX37" fmla="*/ 649625 w 3743807"/>
              <a:gd name="connsiteY37" fmla="*/ 427952 h 1299249"/>
              <a:gd name="connsiteX38" fmla="*/ 655782 w 3743807"/>
              <a:gd name="connsiteY38" fmla="*/ 446425 h 1299249"/>
              <a:gd name="connsiteX39" fmla="*/ 668097 w 3743807"/>
              <a:gd name="connsiteY39" fmla="*/ 446425 h 1299249"/>
              <a:gd name="connsiteX40" fmla="*/ 668097 w 3743807"/>
              <a:gd name="connsiteY40" fmla="*/ 480291 h 1299249"/>
              <a:gd name="connsiteX41" fmla="*/ 692728 w 3743807"/>
              <a:gd name="connsiteY41" fmla="*/ 480291 h 1299249"/>
              <a:gd name="connsiteX42" fmla="*/ 692728 w 3743807"/>
              <a:gd name="connsiteY42" fmla="*/ 492606 h 1299249"/>
              <a:gd name="connsiteX43" fmla="*/ 714279 w 3743807"/>
              <a:gd name="connsiteY43" fmla="*/ 492606 h 1299249"/>
              <a:gd name="connsiteX44" fmla="*/ 714279 w 3743807"/>
              <a:gd name="connsiteY44" fmla="*/ 504922 h 1299249"/>
              <a:gd name="connsiteX45" fmla="*/ 748146 w 3743807"/>
              <a:gd name="connsiteY45" fmla="*/ 504922 h 1299249"/>
              <a:gd name="connsiteX46" fmla="*/ 748146 w 3743807"/>
              <a:gd name="connsiteY46" fmla="*/ 526473 h 1299249"/>
              <a:gd name="connsiteX47" fmla="*/ 778934 w 3743807"/>
              <a:gd name="connsiteY47" fmla="*/ 526473 h 1299249"/>
              <a:gd name="connsiteX48" fmla="*/ 778934 w 3743807"/>
              <a:gd name="connsiteY48" fmla="*/ 541867 h 1299249"/>
              <a:gd name="connsiteX49" fmla="*/ 815879 w 3743807"/>
              <a:gd name="connsiteY49" fmla="*/ 541867 h 1299249"/>
              <a:gd name="connsiteX50" fmla="*/ 815879 w 3743807"/>
              <a:gd name="connsiteY50" fmla="*/ 572655 h 1299249"/>
              <a:gd name="connsiteX51" fmla="*/ 858982 w 3743807"/>
              <a:gd name="connsiteY51" fmla="*/ 572655 h 1299249"/>
              <a:gd name="connsiteX52" fmla="*/ 858982 w 3743807"/>
              <a:gd name="connsiteY52" fmla="*/ 588049 h 1299249"/>
              <a:gd name="connsiteX53" fmla="*/ 880534 w 3743807"/>
              <a:gd name="connsiteY53" fmla="*/ 588049 h 1299249"/>
              <a:gd name="connsiteX54" fmla="*/ 880534 w 3743807"/>
              <a:gd name="connsiteY54" fmla="*/ 606522 h 1299249"/>
              <a:gd name="connsiteX55" fmla="*/ 920558 w 3743807"/>
              <a:gd name="connsiteY55" fmla="*/ 606522 h 1299249"/>
              <a:gd name="connsiteX56" fmla="*/ 920558 w 3743807"/>
              <a:gd name="connsiteY56" fmla="*/ 640388 h 1299249"/>
              <a:gd name="connsiteX57" fmla="*/ 975976 w 3743807"/>
              <a:gd name="connsiteY57" fmla="*/ 640388 h 1299249"/>
              <a:gd name="connsiteX58" fmla="*/ 975976 w 3743807"/>
              <a:gd name="connsiteY58" fmla="*/ 674255 h 1299249"/>
              <a:gd name="connsiteX59" fmla="*/ 1012922 w 3743807"/>
              <a:gd name="connsiteY59" fmla="*/ 674255 h 1299249"/>
              <a:gd name="connsiteX60" fmla="*/ 1012922 w 3743807"/>
              <a:gd name="connsiteY60" fmla="*/ 701964 h 1299249"/>
              <a:gd name="connsiteX61" fmla="*/ 1034473 w 3743807"/>
              <a:gd name="connsiteY61" fmla="*/ 701964 h 1299249"/>
              <a:gd name="connsiteX62" fmla="*/ 1034473 w 3743807"/>
              <a:gd name="connsiteY62" fmla="*/ 714279 h 1299249"/>
              <a:gd name="connsiteX63" fmla="*/ 1059104 w 3743807"/>
              <a:gd name="connsiteY63" fmla="*/ 714279 h 1299249"/>
              <a:gd name="connsiteX64" fmla="*/ 1059104 w 3743807"/>
              <a:gd name="connsiteY64" fmla="*/ 735831 h 1299249"/>
              <a:gd name="connsiteX65" fmla="*/ 1071419 w 3743807"/>
              <a:gd name="connsiteY65" fmla="*/ 735831 h 1299249"/>
              <a:gd name="connsiteX66" fmla="*/ 1071419 w 3743807"/>
              <a:gd name="connsiteY66" fmla="*/ 766619 h 1299249"/>
              <a:gd name="connsiteX67" fmla="*/ 1145310 w 3743807"/>
              <a:gd name="connsiteY67" fmla="*/ 766619 h 1299249"/>
              <a:gd name="connsiteX68" fmla="*/ 1145310 w 3743807"/>
              <a:gd name="connsiteY68" fmla="*/ 782012 h 1299249"/>
              <a:gd name="connsiteX69" fmla="*/ 1166861 w 3743807"/>
              <a:gd name="connsiteY69" fmla="*/ 782012 h 1299249"/>
              <a:gd name="connsiteX70" fmla="*/ 1166861 w 3743807"/>
              <a:gd name="connsiteY70" fmla="*/ 794328 h 1299249"/>
              <a:gd name="connsiteX71" fmla="*/ 1213043 w 3743807"/>
              <a:gd name="connsiteY71" fmla="*/ 794328 h 1299249"/>
              <a:gd name="connsiteX72" fmla="*/ 1213043 w 3743807"/>
              <a:gd name="connsiteY72" fmla="*/ 806643 h 1299249"/>
              <a:gd name="connsiteX73" fmla="*/ 1240752 w 3743807"/>
              <a:gd name="connsiteY73" fmla="*/ 806643 h 1299249"/>
              <a:gd name="connsiteX74" fmla="*/ 1240752 w 3743807"/>
              <a:gd name="connsiteY74" fmla="*/ 828194 h 1299249"/>
              <a:gd name="connsiteX75" fmla="*/ 1274619 w 3743807"/>
              <a:gd name="connsiteY75" fmla="*/ 828194 h 1299249"/>
              <a:gd name="connsiteX76" fmla="*/ 1274619 w 3743807"/>
              <a:gd name="connsiteY76" fmla="*/ 855903 h 1299249"/>
              <a:gd name="connsiteX77" fmla="*/ 1314643 w 3743807"/>
              <a:gd name="connsiteY77" fmla="*/ 855903 h 1299249"/>
              <a:gd name="connsiteX78" fmla="*/ 1317722 w 3743807"/>
              <a:gd name="connsiteY78" fmla="*/ 874376 h 1299249"/>
              <a:gd name="connsiteX79" fmla="*/ 1342352 w 3743807"/>
              <a:gd name="connsiteY79" fmla="*/ 874376 h 1299249"/>
              <a:gd name="connsiteX80" fmla="*/ 1342352 w 3743807"/>
              <a:gd name="connsiteY80" fmla="*/ 892849 h 1299249"/>
              <a:gd name="connsiteX81" fmla="*/ 1379297 w 3743807"/>
              <a:gd name="connsiteY81" fmla="*/ 892849 h 1299249"/>
              <a:gd name="connsiteX82" fmla="*/ 1379297 w 3743807"/>
              <a:gd name="connsiteY82" fmla="*/ 914400 h 1299249"/>
              <a:gd name="connsiteX83" fmla="*/ 1422400 w 3743807"/>
              <a:gd name="connsiteY83" fmla="*/ 914400 h 1299249"/>
              <a:gd name="connsiteX84" fmla="*/ 1422400 w 3743807"/>
              <a:gd name="connsiteY84" fmla="*/ 945188 h 1299249"/>
              <a:gd name="connsiteX85" fmla="*/ 1468582 w 3743807"/>
              <a:gd name="connsiteY85" fmla="*/ 945188 h 1299249"/>
              <a:gd name="connsiteX86" fmla="*/ 1468582 w 3743807"/>
              <a:gd name="connsiteY86" fmla="*/ 966740 h 1299249"/>
              <a:gd name="connsiteX87" fmla="*/ 1517843 w 3743807"/>
              <a:gd name="connsiteY87" fmla="*/ 966740 h 1299249"/>
              <a:gd name="connsiteX88" fmla="*/ 1517843 w 3743807"/>
              <a:gd name="connsiteY88" fmla="*/ 982134 h 1299249"/>
              <a:gd name="connsiteX89" fmla="*/ 1545552 w 3743807"/>
              <a:gd name="connsiteY89" fmla="*/ 982134 h 1299249"/>
              <a:gd name="connsiteX90" fmla="*/ 1545552 w 3743807"/>
              <a:gd name="connsiteY90" fmla="*/ 994449 h 1299249"/>
              <a:gd name="connsiteX91" fmla="*/ 1656388 w 3743807"/>
              <a:gd name="connsiteY91" fmla="*/ 994449 h 1299249"/>
              <a:gd name="connsiteX92" fmla="*/ 1662545 w 3743807"/>
              <a:gd name="connsiteY92" fmla="*/ 1034473 h 1299249"/>
              <a:gd name="connsiteX93" fmla="*/ 1684097 w 3743807"/>
              <a:gd name="connsiteY93" fmla="*/ 1022158 h 1299249"/>
              <a:gd name="connsiteX94" fmla="*/ 1684097 w 3743807"/>
              <a:gd name="connsiteY94" fmla="*/ 1031394 h 1299249"/>
              <a:gd name="connsiteX95" fmla="*/ 1721043 w 3743807"/>
              <a:gd name="connsiteY95" fmla="*/ 1031394 h 1299249"/>
              <a:gd name="connsiteX96" fmla="*/ 1721043 w 3743807"/>
              <a:gd name="connsiteY96" fmla="*/ 1062182 h 1299249"/>
              <a:gd name="connsiteX97" fmla="*/ 1748752 w 3743807"/>
              <a:gd name="connsiteY97" fmla="*/ 1062182 h 1299249"/>
              <a:gd name="connsiteX98" fmla="*/ 1748752 w 3743807"/>
              <a:gd name="connsiteY98" fmla="*/ 1074497 h 1299249"/>
              <a:gd name="connsiteX99" fmla="*/ 1782619 w 3743807"/>
              <a:gd name="connsiteY99" fmla="*/ 1074497 h 1299249"/>
              <a:gd name="connsiteX100" fmla="*/ 1794934 w 3743807"/>
              <a:gd name="connsiteY100" fmla="*/ 1086812 h 1299249"/>
              <a:gd name="connsiteX101" fmla="*/ 1878061 w 3743807"/>
              <a:gd name="connsiteY101" fmla="*/ 1086812 h 1299249"/>
              <a:gd name="connsiteX102" fmla="*/ 1878061 w 3743807"/>
              <a:gd name="connsiteY102" fmla="*/ 1117600 h 1299249"/>
              <a:gd name="connsiteX103" fmla="*/ 1942716 w 3743807"/>
              <a:gd name="connsiteY103" fmla="*/ 1117600 h 1299249"/>
              <a:gd name="connsiteX104" fmla="*/ 1942716 w 3743807"/>
              <a:gd name="connsiteY104" fmla="*/ 1126837 h 1299249"/>
              <a:gd name="connsiteX105" fmla="*/ 2053552 w 3743807"/>
              <a:gd name="connsiteY105" fmla="*/ 1126837 h 1299249"/>
              <a:gd name="connsiteX106" fmla="*/ 2053552 w 3743807"/>
              <a:gd name="connsiteY106" fmla="*/ 1148388 h 1299249"/>
              <a:gd name="connsiteX107" fmla="*/ 2241358 w 3743807"/>
              <a:gd name="connsiteY107" fmla="*/ 1148388 h 1299249"/>
              <a:gd name="connsiteX108" fmla="*/ 2241358 w 3743807"/>
              <a:gd name="connsiteY108" fmla="*/ 1176097 h 1299249"/>
              <a:gd name="connsiteX109" fmla="*/ 2401455 w 3743807"/>
              <a:gd name="connsiteY109" fmla="*/ 1176097 h 1299249"/>
              <a:gd name="connsiteX110" fmla="*/ 2401455 w 3743807"/>
              <a:gd name="connsiteY110" fmla="*/ 1188412 h 1299249"/>
              <a:gd name="connsiteX111" fmla="*/ 2515370 w 3743807"/>
              <a:gd name="connsiteY111" fmla="*/ 1188412 h 1299249"/>
              <a:gd name="connsiteX112" fmla="*/ 2549237 w 3743807"/>
              <a:gd name="connsiteY112" fmla="*/ 1209964 h 1299249"/>
              <a:gd name="connsiteX113" fmla="*/ 2786304 w 3743807"/>
              <a:gd name="connsiteY113" fmla="*/ 1216122 h 1299249"/>
              <a:gd name="connsiteX114" fmla="*/ 2786304 w 3743807"/>
              <a:gd name="connsiteY114" fmla="*/ 1228437 h 1299249"/>
              <a:gd name="connsiteX115" fmla="*/ 2804776 w 3743807"/>
              <a:gd name="connsiteY115" fmla="*/ 1228437 h 1299249"/>
              <a:gd name="connsiteX116" fmla="*/ 2804776 w 3743807"/>
              <a:gd name="connsiteY116" fmla="*/ 1253067 h 1299249"/>
              <a:gd name="connsiteX117" fmla="*/ 2952558 w 3743807"/>
              <a:gd name="connsiteY117" fmla="*/ 1253067 h 1299249"/>
              <a:gd name="connsiteX118" fmla="*/ 2952558 w 3743807"/>
              <a:gd name="connsiteY118" fmla="*/ 1299249 h 1299249"/>
              <a:gd name="connsiteX119" fmla="*/ 3743807 w 3743807"/>
              <a:gd name="connsiteY119" fmla="*/ 1299249 h 1299249"/>
              <a:gd name="connsiteX0" fmla="*/ 0 w 3743807"/>
              <a:gd name="connsiteY0" fmla="*/ 0 h 1299249"/>
              <a:gd name="connsiteX1" fmla="*/ 98522 w 3743807"/>
              <a:gd name="connsiteY1" fmla="*/ 0 h 1299249"/>
              <a:gd name="connsiteX2" fmla="*/ 98522 w 3743807"/>
              <a:gd name="connsiteY2" fmla="*/ 21552 h 1299249"/>
              <a:gd name="connsiteX3" fmla="*/ 150861 w 3743807"/>
              <a:gd name="connsiteY3" fmla="*/ 21552 h 1299249"/>
              <a:gd name="connsiteX4" fmla="*/ 150861 w 3743807"/>
              <a:gd name="connsiteY4" fmla="*/ 36946 h 1299249"/>
              <a:gd name="connsiteX5" fmla="*/ 150861 w 3743807"/>
              <a:gd name="connsiteY5" fmla="*/ 36946 h 1299249"/>
              <a:gd name="connsiteX6" fmla="*/ 175491 w 3743807"/>
              <a:gd name="connsiteY6" fmla="*/ 52340 h 1299249"/>
              <a:gd name="connsiteX7" fmla="*/ 206279 w 3743807"/>
              <a:gd name="connsiteY7" fmla="*/ 52340 h 1299249"/>
              <a:gd name="connsiteX8" fmla="*/ 215516 w 3743807"/>
              <a:gd name="connsiteY8" fmla="*/ 61577 h 1299249"/>
              <a:gd name="connsiteX9" fmla="*/ 243225 w 3743807"/>
              <a:gd name="connsiteY9" fmla="*/ 61577 h 1299249"/>
              <a:gd name="connsiteX10" fmla="*/ 243225 w 3743807"/>
              <a:gd name="connsiteY10" fmla="*/ 86206 h 1299249"/>
              <a:gd name="connsiteX11" fmla="*/ 286328 w 3743807"/>
              <a:gd name="connsiteY11" fmla="*/ 86206 h 1299249"/>
              <a:gd name="connsiteX12" fmla="*/ 286328 w 3743807"/>
              <a:gd name="connsiteY12" fmla="*/ 113915 h 1299249"/>
              <a:gd name="connsiteX13" fmla="*/ 320194 w 3743807"/>
              <a:gd name="connsiteY13" fmla="*/ 113915 h 1299249"/>
              <a:gd name="connsiteX14" fmla="*/ 320194 w 3743807"/>
              <a:gd name="connsiteY14" fmla="*/ 144703 h 1299249"/>
              <a:gd name="connsiteX15" fmla="*/ 335588 w 3743807"/>
              <a:gd name="connsiteY15" fmla="*/ 144703 h 1299249"/>
              <a:gd name="connsiteX16" fmla="*/ 357140 w 3743807"/>
              <a:gd name="connsiteY16" fmla="*/ 166255 h 1299249"/>
              <a:gd name="connsiteX17" fmla="*/ 381770 w 3743807"/>
              <a:gd name="connsiteY17" fmla="*/ 190885 h 1299249"/>
              <a:gd name="connsiteX18" fmla="*/ 391007 w 3743807"/>
              <a:gd name="connsiteY18" fmla="*/ 200122 h 1299249"/>
              <a:gd name="connsiteX19" fmla="*/ 434110 w 3743807"/>
              <a:gd name="connsiteY19" fmla="*/ 200122 h 1299249"/>
              <a:gd name="connsiteX20" fmla="*/ 434110 w 3743807"/>
              <a:gd name="connsiteY20" fmla="*/ 240146 h 1299249"/>
              <a:gd name="connsiteX21" fmla="*/ 458740 w 3743807"/>
              <a:gd name="connsiteY21" fmla="*/ 240146 h 1299249"/>
              <a:gd name="connsiteX22" fmla="*/ 458740 w 3743807"/>
              <a:gd name="connsiteY22" fmla="*/ 255540 h 1299249"/>
              <a:gd name="connsiteX23" fmla="*/ 458740 w 3743807"/>
              <a:gd name="connsiteY23" fmla="*/ 255540 h 1299249"/>
              <a:gd name="connsiteX24" fmla="*/ 483370 w 3743807"/>
              <a:gd name="connsiteY24" fmla="*/ 280170 h 1299249"/>
              <a:gd name="connsiteX25" fmla="*/ 489528 w 3743807"/>
              <a:gd name="connsiteY25" fmla="*/ 286328 h 1299249"/>
              <a:gd name="connsiteX26" fmla="*/ 489528 w 3743807"/>
              <a:gd name="connsiteY26" fmla="*/ 304800 h 1299249"/>
              <a:gd name="connsiteX27" fmla="*/ 529552 w 3743807"/>
              <a:gd name="connsiteY27" fmla="*/ 304800 h 1299249"/>
              <a:gd name="connsiteX28" fmla="*/ 529552 w 3743807"/>
              <a:gd name="connsiteY28" fmla="*/ 335588 h 1299249"/>
              <a:gd name="connsiteX29" fmla="*/ 554182 w 3743807"/>
              <a:gd name="connsiteY29" fmla="*/ 335588 h 1299249"/>
              <a:gd name="connsiteX30" fmla="*/ 554182 w 3743807"/>
              <a:gd name="connsiteY30" fmla="*/ 344825 h 1299249"/>
              <a:gd name="connsiteX31" fmla="*/ 572655 w 3743807"/>
              <a:gd name="connsiteY31" fmla="*/ 344825 h 1299249"/>
              <a:gd name="connsiteX32" fmla="*/ 572655 w 3743807"/>
              <a:gd name="connsiteY32" fmla="*/ 381770 h 1299249"/>
              <a:gd name="connsiteX33" fmla="*/ 578813 w 3743807"/>
              <a:gd name="connsiteY33" fmla="*/ 387928 h 1299249"/>
              <a:gd name="connsiteX34" fmla="*/ 578813 w 3743807"/>
              <a:gd name="connsiteY34" fmla="*/ 403322 h 1299249"/>
              <a:gd name="connsiteX35" fmla="*/ 609600 w 3743807"/>
              <a:gd name="connsiteY35" fmla="*/ 403322 h 1299249"/>
              <a:gd name="connsiteX36" fmla="*/ 609600 w 3743807"/>
              <a:gd name="connsiteY36" fmla="*/ 424873 h 1299249"/>
              <a:gd name="connsiteX37" fmla="*/ 649625 w 3743807"/>
              <a:gd name="connsiteY37" fmla="*/ 427952 h 1299249"/>
              <a:gd name="connsiteX38" fmla="*/ 655782 w 3743807"/>
              <a:gd name="connsiteY38" fmla="*/ 446425 h 1299249"/>
              <a:gd name="connsiteX39" fmla="*/ 668097 w 3743807"/>
              <a:gd name="connsiteY39" fmla="*/ 446425 h 1299249"/>
              <a:gd name="connsiteX40" fmla="*/ 668097 w 3743807"/>
              <a:gd name="connsiteY40" fmla="*/ 480291 h 1299249"/>
              <a:gd name="connsiteX41" fmla="*/ 692728 w 3743807"/>
              <a:gd name="connsiteY41" fmla="*/ 480291 h 1299249"/>
              <a:gd name="connsiteX42" fmla="*/ 692728 w 3743807"/>
              <a:gd name="connsiteY42" fmla="*/ 492606 h 1299249"/>
              <a:gd name="connsiteX43" fmla="*/ 714279 w 3743807"/>
              <a:gd name="connsiteY43" fmla="*/ 492606 h 1299249"/>
              <a:gd name="connsiteX44" fmla="*/ 714279 w 3743807"/>
              <a:gd name="connsiteY44" fmla="*/ 504922 h 1299249"/>
              <a:gd name="connsiteX45" fmla="*/ 748146 w 3743807"/>
              <a:gd name="connsiteY45" fmla="*/ 504922 h 1299249"/>
              <a:gd name="connsiteX46" fmla="*/ 748146 w 3743807"/>
              <a:gd name="connsiteY46" fmla="*/ 526473 h 1299249"/>
              <a:gd name="connsiteX47" fmla="*/ 778934 w 3743807"/>
              <a:gd name="connsiteY47" fmla="*/ 526473 h 1299249"/>
              <a:gd name="connsiteX48" fmla="*/ 778934 w 3743807"/>
              <a:gd name="connsiteY48" fmla="*/ 541867 h 1299249"/>
              <a:gd name="connsiteX49" fmla="*/ 815879 w 3743807"/>
              <a:gd name="connsiteY49" fmla="*/ 541867 h 1299249"/>
              <a:gd name="connsiteX50" fmla="*/ 815879 w 3743807"/>
              <a:gd name="connsiteY50" fmla="*/ 572655 h 1299249"/>
              <a:gd name="connsiteX51" fmla="*/ 858982 w 3743807"/>
              <a:gd name="connsiteY51" fmla="*/ 572655 h 1299249"/>
              <a:gd name="connsiteX52" fmla="*/ 858982 w 3743807"/>
              <a:gd name="connsiteY52" fmla="*/ 588049 h 1299249"/>
              <a:gd name="connsiteX53" fmla="*/ 880534 w 3743807"/>
              <a:gd name="connsiteY53" fmla="*/ 588049 h 1299249"/>
              <a:gd name="connsiteX54" fmla="*/ 880534 w 3743807"/>
              <a:gd name="connsiteY54" fmla="*/ 606522 h 1299249"/>
              <a:gd name="connsiteX55" fmla="*/ 920558 w 3743807"/>
              <a:gd name="connsiteY55" fmla="*/ 606522 h 1299249"/>
              <a:gd name="connsiteX56" fmla="*/ 920558 w 3743807"/>
              <a:gd name="connsiteY56" fmla="*/ 640388 h 1299249"/>
              <a:gd name="connsiteX57" fmla="*/ 975976 w 3743807"/>
              <a:gd name="connsiteY57" fmla="*/ 640388 h 1299249"/>
              <a:gd name="connsiteX58" fmla="*/ 975976 w 3743807"/>
              <a:gd name="connsiteY58" fmla="*/ 674255 h 1299249"/>
              <a:gd name="connsiteX59" fmla="*/ 1012922 w 3743807"/>
              <a:gd name="connsiteY59" fmla="*/ 674255 h 1299249"/>
              <a:gd name="connsiteX60" fmla="*/ 1012922 w 3743807"/>
              <a:gd name="connsiteY60" fmla="*/ 701964 h 1299249"/>
              <a:gd name="connsiteX61" fmla="*/ 1034473 w 3743807"/>
              <a:gd name="connsiteY61" fmla="*/ 701964 h 1299249"/>
              <a:gd name="connsiteX62" fmla="*/ 1034473 w 3743807"/>
              <a:gd name="connsiteY62" fmla="*/ 714279 h 1299249"/>
              <a:gd name="connsiteX63" fmla="*/ 1059104 w 3743807"/>
              <a:gd name="connsiteY63" fmla="*/ 714279 h 1299249"/>
              <a:gd name="connsiteX64" fmla="*/ 1059104 w 3743807"/>
              <a:gd name="connsiteY64" fmla="*/ 735831 h 1299249"/>
              <a:gd name="connsiteX65" fmla="*/ 1071419 w 3743807"/>
              <a:gd name="connsiteY65" fmla="*/ 735831 h 1299249"/>
              <a:gd name="connsiteX66" fmla="*/ 1071419 w 3743807"/>
              <a:gd name="connsiteY66" fmla="*/ 766619 h 1299249"/>
              <a:gd name="connsiteX67" fmla="*/ 1145310 w 3743807"/>
              <a:gd name="connsiteY67" fmla="*/ 766619 h 1299249"/>
              <a:gd name="connsiteX68" fmla="*/ 1145310 w 3743807"/>
              <a:gd name="connsiteY68" fmla="*/ 782012 h 1299249"/>
              <a:gd name="connsiteX69" fmla="*/ 1166861 w 3743807"/>
              <a:gd name="connsiteY69" fmla="*/ 782012 h 1299249"/>
              <a:gd name="connsiteX70" fmla="*/ 1166861 w 3743807"/>
              <a:gd name="connsiteY70" fmla="*/ 794328 h 1299249"/>
              <a:gd name="connsiteX71" fmla="*/ 1213043 w 3743807"/>
              <a:gd name="connsiteY71" fmla="*/ 794328 h 1299249"/>
              <a:gd name="connsiteX72" fmla="*/ 1213043 w 3743807"/>
              <a:gd name="connsiteY72" fmla="*/ 806643 h 1299249"/>
              <a:gd name="connsiteX73" fmla="*/ 1240752 w 3743807"/>
              <a:gd name="connsiteY73" fmla="*/ 806643 h 1299249"/>
              <a:gd name="connsiteX74" fmla="*/ 1240752 w 3743807"/>
              <a:gd name="connsiteY74" fmla="*/ 828194 h 1299249"/>
              <a:gd name="connsiteX75" fmla="*/ 1274619 w 3743807"/>
              <a:gd name="connsiteY75" fmla="*/ 828194 h 1299249"/>
              <a:gd name="connsiteX76" fmla="*/ 1274619 w 3743807"/>
              <a:gd name="connsiteY76" fmla="*/ 855903 h 1299249"/>
              <a:gd name="connsiteX77" fmla="*/ 1314643 w 3743807"/>
              <a:gd name="connsiteY77" fmla="*/ 855903 h 1299249"/>
              <a:gd name="connsiteX78" fmla="*/ 1317722 w 3743807"/>
              <a:gd name="connsiteY78" fmla="*/ 874376 h 1299249"/>
              <a:gd name="connsiteX79" fmla="*/ 1342352 w 3743807"/>
              <a:gd name="connsiteY79" fmla="*/ 874376 h 1299249"/>
              <a:gd name="connsiteX80" fmla="*/ 1342352 w 3743807"/>
              <a:gd name="connsiteY80" fmla="*/ 892849 h 1299249"/>
              <a:gd name="connsiteX81" fmla="*/ 1379297 w 3743807"/>
              <a:gd name="connsiteY81" fmla="*/ 892849 h 1299249"/>
              <a:gd name="connsiteX82" fmla="*/ 1379297 w 3743807"/>
              <a:gd name="connsiteY82" fmla="*/ 914400 h 1299249"/>
              <a:gd name="connsiteX83" fmla="*/ 1422400 w 3743807"/>
              <a:gd name="connsiteY83" fmla="*/ 914400 h 1299249"/>
              <a:gd name="connsiteX84" fmla="*/ 1422400 w 3743807"/>
              <a:gd name="connsiteY84" fmla="*/ 945188 h 1299249"/>
              <a:gd name="connsiteX85" fmla="*/ 1468582 w 3743807"/>
              <a:gd name="connsiteY85" fmla="*/ 945188 h 1299249"/>
              <a:gd name="connsiteX86" fmla="*/ 1468582 w 3743807"/>
              <a:gd name="connsiteY86" fmla="*/ 966740 h 1299249"/>
              <a:gd name="connsiteX87" fmla="*/ 1517843 w 3743807"/>
              <a:gd name="connsiteY87" fmla="*/ 966740 h 1299249"/>
              <a:gd name="connsiteX88" fmla="*/ 1517843 w 3743807"/>
              <a:gd name="connsiteY88" fmla="*/ 982134 h 1299249"/>
              <a:gd name="connsiteX89" fmla="*/ 1545552 w 3743807"/>
              <a:gd name="connsiteY89" fmla="*/ 982134 h 1299249"/>
              <a:gd name="connsiteX90" fmla="*/ 1545552 w 3743807"/>
              <a:gd name="connsiteY90" fmla="*/ 994449 h 1299249"/>
              <a:gd name="connsiteX91" fmla="*/ 1656388 w 3743807"/>
              <a:gd name="connsiteY91" fmla="*/ 994449 h 1299249"/>
              <a:gd name="connsiteX92" fmla="*/ 1672070 w 3743807"/>
              <a:gd name="connsiteY92" fmla="*/ 1032092 h 1299249"/>
              <a:gd name="connsiteX93" fmla="*/ 1684097 w 3743807"/>
              <a:gd name="connsiteY93" fmla="*/ 1022158 h 1299249"/>
              <a:gd name="connsiteX94" fmla="*/ 1684097 w 3743807"/>
              <a:gd name="connsiteY94" fmla="*/ 1031394 h 1299249"/>
              <a:gd name="connsiteX95" fmla="*/ 1721043 w 3743807"/>
              <a:gd name="connsiteY95" fmla="*/ 1031394 h 1299249"/>
              <a:gd name="connsiteX96" fmla="*/ 1721043 w 3743807"/>
              <a:gd name="connsiteY96" fmla="*/ 1062182 h 1299249"/>
              <a:gd name="connsiteX97" fmla="*/ 1748752 w 3743807"/>
              <a:gd name="connsiteY97" fmla="*/ 1062182 h 1299249"/>
              <a:gd name="connsiteX98" fmla="*/ 1748752 w 3743807"/>
              <a:gd name="connsiteY98" fmla="*/ 1074497 h 1299249"/>
              <a:gd name="connsiteX99" fmla="*/ 1782619 w 3743807"/>
              <a:gd name="connsiteY99" fmla="*/ 1074497 h 1299249"/>
              <a:gd name="connsiteX100" fmla="*/ 1794934 w 3743807"/>
              <a:gd name="connsiteY100" fmla="*/ 1086812 h 1299249"/>
              <a:gd name="connsiteX101" fmla="*/ 1878061 w 3743807"/>
              <a:gd name="connsiteY101" fmla="*/ 1086812 h 1299249"/>
              <a:gd name="connsiteX102" fmla="*/ 1878061 w 3743807"/>
              <a:gd name="connsiteY102" fmla="*/ 1117600 h 1299249"/>
              <a:gd name="connsiteX103" fmla="*/ 1942716 w 3743807"/>
              <a:gd name="connsiteY103" fmla="*/ 1117600 h 1299249"/>
              <a:gd name="connsiteX104" fmla="*/ 1942716 w 3743807"/>
              <a:gd name="connsiteY104" fmla="*/ 1126837 h 1299249"/>
              <a:gd name="connsiteX105" fmla="*/ 2053552 w 3743807"/>
              <a:gd name="connsiteY105" fmla="*/ 1126837 h 1299249"/>
              <a:gd name="connsiteX106" fmla="*/ 2053552 w 3743807"/>
              <a:gd name="connsiteY106" fmla="*/ 1148388 h 1299249"/>
              <a:gd name="connsiteX107" fmla="*/ 2241358 w 3743807"/>
              <a:gd name="connsiteY107" fmla="*/ 1148388 h 1299249"/>
              <a:gd name="connsiteX108" fmla="*/ 2241358 w 3743807"/>
              <a:gd name="connsiteY108" fmla="*/ 1176097 h 1299249"/>
              <a:gd name="connsiteX109" fmla="*/ 2401455 w 3743807"/>
              <a:gd name="connsiteY109" fmla="*/ 1176097 h 1299249"/>
              <a:gd name="connsiteX110" fmla="*/ 2401455 w 3743807"/>
              <a:gd name="connsiteY110" fmla="*/ 1188412 h 1299249"/>
              <a:gd name="connsiteX111" fmla="*/ 2515370 w 3743807"/>
              <a:gd name="connsiteY111" fmla="*/ 1188412 h 1299249"/>
              <a:gd name="connsiteX112" fmla="*/ 2549237 w 3743807"/>
              <a:gd name="connsiteY112" fmla="*/ 1209964 h 1299249"/>
              <a:gd name="connsiteX113" fmla="*/ 2786304 w 3743807"/>
              <a:gd name="connsiteY113" fmla="*/ 1216122 h 1299249"/>
              <a:gd name="connsiteX114" fmla="*/ 2786304 w 3743807"/>
              <a:gd name="connsiteY114" fmla="*/ 1228437 h 1299249"/>
              <a:gd name="connsiteX115" fmla="*/ 2804776 w 3743807"/>
              <a:gd name="connsiteY115" fmla="*/ 1228437 h 1299249"/>
              <a:gd name="connsiteX116" fmla="*/ 2804776 w 3743807"/>
              <a:gd name="connsiteY116" fmla="*/ 1253067 h 1299249"/>
              <a:gd name="connsiteX117" fmla="*/ 2952558 w 3743807"/>
              <a:gd name="connsiteY117" fmla="*/ 1253067 h 1299249"/>
              <a:gd name="connsiteX118" fmla="*/ 2952558 w 3743807"/>
              <a:gd name="connsiteY118" fmla="*/ 1299249 h 1299249"/>
              <a:gd name="connsiteX119" fmla="*/ 3743807 w 3743807"/>
              <a:gd name="connsiteY119" fmla="*/ 1299249 h 1299249"/>
              <a:gd name="connsiteX0" fmla="*/ 0 w 3743807"/>
              <a:gd name="connsiteY0" fmla="*/ 0 h 1299249"/>
              <a:gd name="connsiteX1" fmla="*/ 98522 w 3743807"/>
              <a:gd name="connsiteY1" fmla="*/ 0 h 1299249"/>
              <a:gd name="connsiteX2" fmla="*/ 98522 w 3743807"/>
              <a:gd name="connsiteY2" fmla="*/ 21552 h 1299249"/>
              <a:gd name="connsiteX3" fmla="*/ 150861 w 3743807"/>
              <a:gd name="connsiteY3" fmla="*/ 21552 h 1299249"/>
              <a:gd name="connsiteX4" fmla="*/ 150861 w 3743807"/>
              <a:gd name="connsiteY4" fmla="*/ 36946 h 1299249"/>
              <a:gd name="connsiteX5" fmla="*/ 150861 w 3743807"/>
              <a:gd name="connsiteY5" fmla="*/ 36946 h 1299249"/>
              <a:gd name="connsiteX6" fmla="*/ 175491 w 3743807"/>
              <a:gd name="connsiteY6" fmla="*/ 52340 h 1299249"/>
              <a:gd name="connsiteX7" fmla="*/ 206279 w 3743807"/>
              <a:gd name="connsiteY7" fmla="*/ 52340 h 1299249"/>
              <a:gd name="connsiteX8" fmla="*/ 215516 w 3743807"/>
              <a:gd name="connsiteY8" fmla="*/ 61577 h 1299249"/>
              <a:gd name="connsiteX9" fmla="*/ 243225 w 3743807"/>
              <a:gd name="connsiteY9" fmla="*/ 61577 h 1299249"/>
              <a:gd name="connsiteX10" fmla="*/ 243225 w 3743807"/>
              <a:gd name="connsiteY10" fmla="*/ 86206 h 1299249"/>
              <a:gd name="connsiteX11" fmla="*/ 286328 w 3743807"/>
              <a:gd name="connsiteY11" fmla="*/ 86206 h 1299249"/>
              <a:gd name="connsiteX12" fmla="*/ 286328 w 3743807"/>
              <a:gd name="connsiteY12" fmla="*/ 113915 h 1299249"/>
              <a:gd name="connsiteX13" fmla="*/ 320194 w 3743807"/>
              <a:gd name="connsiteY13" fmla="*/ 113915 h 1299249"/>
              <a:gd name="connsiteX14" fmla="*/ 320194 w 3743807"/>
              <a:gd name="connsiteY14" fmla="*/ 144703 h 1299249"/>
              <a:gd name="connsiteX15" fmla="*/ 335588 w 3743807"/>
              <a:gd name="connsiteY15" fmla="*/ 144703 h 1299249"/>
              <a:gd name="connsiteX16" fmla="*/ 357140 w 3743807"/>
              <a:gd name="connsiteY16" fmla="*/ 166255 h 1299249"/>
              <a:gd name="connsiteX17" fmla="*/ 381770 w 3743807"/>
              <a:gd name="connsiteY17" fmla="*/ 190885 h 1299249"/>
              <a:gd name="connsiteX18" fmla="*/ 391007 w 3743807"/>
              <a:gd name="connsiteY18" fmla="*/ 200122 h 1299249"/>
              <a:gd name="connsiteX19" fmla="*/ 434110 w 3743807"/>
              <a:gd name="connsiteY19" fmla="*/ 200122 h 1299249"/>
              <a:gd name="connsiteX20" fmla="*/ 434110 w 3743807"/>
              <a:gd name="connsiteY20" fmla="*/ 240146 h 1299249"/>
              <a:gd name="connsiteX21" fmla="*/ 458740 w 3743807"/>
              <a:gd name="connsiteY21" fmla="*/ 240146 h 1299249"/>
              <a:gd name="connsiteX22" fmla="*/ 458740 w 3743807"/>
              <a:gd name="connsiteY22" fmla="*/ 255540 h 1299249"/>
              <a:gd name="connsiteX23" fmla="*/ 458740 w 3743807"/>
              <a:gd name="connsiteY23" fmla="*/ 255540 h 1299249"/>
              <a:gd name="connsiteX24" fmla="*/ 483370 w 3743807"/>
              <a:gd name="connsiteY24" fmla="*/ 280170 h 1299249"/>
              <a:gd name="connsiteX25" fmla="*/ 489528 w 3743807"/>
              <a:gd name="connsiteY25" fmla="*/ 286328 h 1299249"/>
              <a:gd name="connsiteX26" fmla="*/ 489528 w 3743807"/>
              <a:gd name="connsiteY26" fmla="*/ 304800 h 1299249"/>
              <a:gd name="connsiteX27" fmla="*/ 529552 w 3743807"/>
              <a:gd name="connsiteY27" fmla="*/ 304800 h 1299249"/>
              <a:gd name="connsiteX28" fmla="*/ 529552 w 3743807"/>
              <a:gd name="connsiteY28" fmla="*/ 335588 h 1299249"/>
              <a:gd name="connsiteX29" fmla="*/ 554182 w 3743807"/>
              <a:gd name="connsiteY29" fmla="*/ 335588 h 1299249"/>
              <a:gd name="connsiteX30" fmla="*/ 554182 w 3743807"/>
              <a:gd name="connsiteY30" fmla="*/ 344825 h 1299249"/>
              <a:gd name="connsiteX31" fmla="*/ 572655 w 3743807"/>
              <a:gd name="connsiteY31" fmla="*/ 344825 h 1299249"/>
              <a:gd name="connsiteX32" fmla="*/ 572655 w 3743807"/>
              <a:gd name="connsiteY32" fmla="*/ 381770 h 1299249"/>
              <a:gd name="connsiteX33" fmla="*/ 578813 w 3743807"/>
              <a:gd name="connsiteY33" fmla="*/ 387928 h 1299249"/>
              <a:gd name="connsiteX34" fmla="*/ 578813 w 3743807"/>
              <a:gd name="connsiteY34" fmla="*/ 403322 h 1299249"/>
              <a:gd name="connsiteX35" fmla="*/ 609600 w 3743807"/>
              <a:gd name="connsiteY35" fmla="*/ 403322 h 1299249"/>
              <a:gd name="connsiteX36" fmla="*/ 609600 w 3743807"/>
              <a:gd name="connsiteY36" fmla="*/ 424873 h 1299249"/>
              <a:gd name="connsiteX37" fmla="*/ 649625 w 3743807"/>
              <a:gd name="connsiteY37" fmla="*/ 427952 h 1299249"/>
              <a:gd name="connsiteX38" fmla="*/ 655782 w 3743807"/>
              <a:gd name="connsiteY38" fmla="*/ 446425 h 1299249"/>
              <a:gd name="connsiteX39" fmla="*/ 668097 w 3743807"/>
              <a:gd name="connsiteY39" fmla="*/ 446425 h 1299249"/>
              <a:gd name="connsiteX40" fmla="*/ 668097 w 3743807"/>
              <a:gd name="connsiteY40" fmla="*/ 480291 h 1299249"/>
              <a:gd name="connsiteX41" fmla="*/ 692728 w 3743807"/>
              <a:gd name="connsiteY41" fmla="*/ 480291 h 1299249"/>
              <a:gd name="connsiteX42" fmla="*/ 692728 w 3743807"/>
              <a:gd name="connsiteY42" fmla="*/ 492606 h 1299249"/>
              <a:gd name="connsiteX43" fmla="*/ 714279 w 3743807"/>
              <a:gd name="connsiteY43" fmla="*/ 492606 h 1299249"/>
              <a:gd name="connsiteX44" fmla="*/ 714279 w 3743807"/>
              <a:gd name="connsiteY44" fmla="*/ 504922 h 1299249"/>
              <a:gd name="connsiteX45" fmla="*/ 748146 w 3743807"/>
              <a:gd name="connsiteY45" fmla="*/ 504922 h 1299249"/>
              <a:gd name="connsiteX46" fmla="*/ 748146 w 3743807"/>
              <a:gd name="connsiteY46" fmla="*/ 526473 h 1299249"/>
              <a:gd name="connsiteX47" fmla="*/ 778934 w 3743807"/>
              <a:gd name="connsiteY47" fmla="*/ 526473 h 1299249"/>
              <a:gd name="connsiteX48" fmla="*/ 778934 w 3743807"/>
              <a:gd name="connsiteY48" fmla="*/ 541867 h 1299249"/>
              <a:gd name="connsiteX49" fmla="*/ 815879 w 3743807"/>
              <a:gd name="connsiteY49" fmla="*/ 541867 h 1299249"/>
              <a:gd name="connsiteX50" fmla="*/ 815879 w 3743807"/>
              <a:gd name="connsiteY50" fmla="*/ 572655 h 1299249"/>
              <a:gd name="connsiteX51" fmla="*/ 858982 w 3743807"/>
              <a:gd name="connsiteY51" fmla="*/ 572655 h 1299249"/>
              <a:gd name="connsiteX52" fmla="*/ 858982 w 3743807"/>
              <a:gd name="connsiteY52" fmla="*/ 588049 h 1299249"/>
              <a:gd name="connsiteX53" fmla="*/ 880534 w 3743807"/>
              <a:gd name="connsiteY53" fmla="*/ 588049 h 1299249"/>
              <a:gd name="connsiteX54" fmla="*/ 880534 w 3743807"/>
              <a:gd name="connsiteY54" fmla="*/ 606522 h 1299249"/>
              <a:gd name="connsiteX55" fmla="*/ 920558 w 3743807"/>
              <a:gd name="connsiteY55" fmla="*/ 606522 h 1299249"/>
              <a:gd name="connsiteX56" fmla="*/ 920558 w 3743807"/>
              <a:gd name="connsiteY56" fmla="*/ 640388 h 1299249"/>
              <a:gd name="connsiteX57" fmla="*/ 975976 w 3743807"/>
              <a:gd name="connsiteY57" fmla="*/ 640388 h 1299249"/>
              <a:gd name="connsiteX58" fmla="*/ 975976 w 3743807"/>
              <a:gd name="connsiteY58" fmla="*/ 674255 h 1299249"/>
              <a:gd name="connsiteX59" fmla="*/ 1012922 w 3743807"/>
              <a:gd name="connsiteY59" fmla="*/ 674255 h 1299249"/>
              <a:gd name="connsiteX60" fmla="*/ 1012922 w 3743807"/>
              <a:gd name="connsiteY60" fmla="*/ 701964 h 1299249"/>
              <a:gd name="connsiteX61" fmla="*/ 1034473 w 3743807"/>
              <a:gd name="connsiteY61" fmla="*/ 701964 h 1299249"/>
              <a:gd name="connsiteX62" fmla="*/ 1034473 w 3743807"/>
              <a:gd name="connsiteY62" fmla="*/ 714279 h 1299249"/>
              <a:gd name="connsiteX63" fmla="*/ 1059104 w 3743807"/>
              <a:gd name="connsiteY63" fmla="*/ 714279 h 1299249"/>
              <a:gd name="connsiteX64" fmla="*/ 1059104 w 3743807"/>
              <a:gd name="connsiteY64" fmla="*/ 735831 h 1299249"/>
              <a:gd name="connsiteX65" fmla="*/ 1071419 w 3743807"/>
              <a:gd name="connsiteY65" fmla="*/ 735831 h 1299249"/>
              <a:gd name="connsiteX66" fmla="*/ 1071419 w 3743807"/>
              <a:gd name="connsiteY66" fmla="*/ 766619 h 1299249"/>
              <a:gd name="connsiteX67" fmla="*/ 1145310 w 3743807"/>
              <a:gd name="connsiteY67" fmla="*/ 766619 h 1299249"/>
              <a:gd name="connsiteX68" fmla="*/ 1145310 w 3743807"/>
              <a:gd name="connsiteY68" fmla="*/ 782012 h 1299249"/>
              <a:gd name="connsiteX69" fmla="*/ 1166861 w 3743807"/>
              <a:gd name="connsiteY69" fmla="*/ 782012 h 1299249"/>
              <a:gd name="connsiteX70" fmla="*/ 1166861 w 3743807"/>
              <a:gd name="connsiteY70" fmla="*/ 794328 h 1299249"/>
              <a:gd name="connsiteX71" fmla="*/ 1213043 w 3743807"/>
              <a:gd name="connsiteY71" fmla="*/ 794328 h 1299249"/>
              <a:gd name="connsiteX72" fmla="*/ 1213043 w 3743807"/>
              <a:gd name="connsiteY72" fmla="*/ 806643 h 1299249"/>
              <a:gd name="connsiteX73" fmla="*/ 1240752 w 3743807"/>
              <a:gd name="connsiteY73" fmla="*/ 806643 h 1299249"/>
              <a:gd name="connsiteX74" fmla="*/ 1240752 w 3743807"/>
              <a:gd name="connsiteY74" fmla="*/ 828194 h 1299249"/>
              <a:gd name="connsiteX75" fmla="*/ 1274619 w 3743807"/>
              <a:gd name="connsiteY75" fmla="*/ 828194 h 1299249"/>
              <a:gd name="connsiteX76" fmla="*/ 1274619 w 3743807"/>
              <a:gd name="connsiteY76" fmla="*/ 855903 h 1299249"/>
              <a:gd name="connsiteX77" fmla="*/ 1314643 w 3743807"/>
              <a:gd name="connsiteY77" fmla="*/ 855903 h 1299249"/>
              <a:gd name="connsiteX78" fmla="*/ 1317722 w 3743807"/>
              <a:gd name="connsiteY78" fmla="*/ 874376 h 1299249"/>
              <a:gd name="connsiteX79" fmla="*/ 1342352 w 3743807"/>
              <a:gd name="connsiteY79" fmla="*/ 874376 h 1299249"/>
              <a:gd name="connsiteX80" fmla="*/ 1342352 w 3743807"/>
              <a:gd name="connsiteY80" fmla="*/ 892849 h 1299249"/>
              <a:gd name="connsiteX81" fmla="*/ 1379297 w 3743807"/>
              <a:gd name="connsiteY81" fmla="*/ 892849 h 1299249"/>
              <a:gd name="connsiteX82" fmla="*/ 1379297 w 3743807"/>
              <a:gd name="connsiteY82" fmla="*/ 914400 h 1299249"/>
              <a:gd name="connsiteX83" fmla="*/ 1422400 w 3743807"/>
              <a:gd name="connsiteY83" fmla="*/ 914400 h 1299249"/>
              <a:gd name="connsiteX84" fmla="*/ 1422400 w 3743807"/>
              <a:gd name="connsiteY84" fmla="*/ 945188 h 1299249"/>
              <a:gd name="connsiteX85" fmla="*/ 1468582 w 3743807"/>
              <a:gd name="connsiteY85" fmla="*/ 945188 h 1299249"/>
              <a:gd name="connsiteX86" fmla="*/ 1468582 w 3743807"/>
              <a:gd name="connsiteY86" fmla="*/ 966740 h 1299249"/>
              <a:gd name="connsiteX87" fmla="*/ 1517843 w 3743807"/>
              <a:gd name="connsiteY87" fmla="*/ 966740 h 1299249"/>
              <a:gd name="connsiteX88" fmla="*/ 1517843 w 3743807"/>
              <a:gd name="connsiteY88" fmla="*/ 982134 h 1299249"/>
              <a:gd name="connsiteX89" fmla="*/ 1545552 w 3743807"/>
              <a:gd name="connsiteY89" fmla="*/ 982134 h 1299249"/>
              <a:gd name="connsiteX90" fmla="*/ 1545552 w 3743807"/>
              <a:gd name="connsiteY90" fmla="*/ 994449 h 1299249"/>
              <a:gd name="connsiteX91" fmla="*/ 1656388 w 3743807"/>
              <a:gd name="connsiteY91" fmla="*/ 994449 h 1299249"/>
              <a:gd name="connsiteX92" fmla="*/ 1669689 w 3743807"/>
              <a:gd name="connsiteY92" fmla="*/ 1027329 h 1299249"/>
              <a:gd name="connsiteX93" fmla="*/ 1684097 w 3743807"/>
              <a:gd name="connsiteY93" fmla="*/ 1022158 h 1299249"/>
              <a:gd name="connsiteX94" fmla="*/ 1684097 w 3743807"/>
              <a:gd name="connsiteY94" fmla="*/ 1031394 h 1299249"/>
              <a:gd name="connsiteX95" fmla="*/ 1721043 w 3743807"/>
              <a:gd name="connsiteY95" fmla="*/ 1031394 h 1299249"/>
              <a:gd name="connsiteX96" fmla="*/ 1721043 w 3743807"/>
              <a:gd name="connsiteY96" fmla="*/ 1062182 h 1299249"/>
              <a:gd name="connsiteX97" fmla="*/ 1748752 w 3743807"/>
              <a:gd name="connsiteY97" fmla="*/ 1062182 h 1299249"/>
              <a:gd name="connsiteX98" fmla="*/ 1748752 w 3743807"/>
              <a:gd name="connsiteY98" fmla="*/ 1074497 h 1299249"/>
              <a:gd name="connsiteX99" fmla="*/ 1782619 w 3743807"/>
              <a:gd name="connsiteY99" fmla="*/ 1074497 h 1299249"/>
              <a:gd name="connsiteX100" fmla="*/ 1794934 w 3743807"/>
              <a:gd name="connsiteY100" fmla="*/ 1086812 h 1299249"/>
              <a:gd name="connsiteX101" fmla="*/ 1878061 w 3743807"/>
              <a:gd name="connsiteY101" fmla="*/ 1086812 h 1299249"/>
              <a:gd name="connsiteX102" fmla="*/ 1878061 w 3743807"/>
              <a:gd name="connsiteY102" fmla="*/ 1117600 h 1299249"/>
              <a:gd name="connsiteX103" fmla="*/ 1942716 w 3743807"/>
              <a:gd name="connsiteY103" fmla="*/ 1117600 h 1299249"/>
              <a:gd name="connsiteX104" fmla="*/ 1942716 w 3743807"/>
              <a:gd name="connsiteY104" fmla="*/ 1126837 h 1299249"/>
              <a:gd name="connsiteX105" fmla="*/ 2053552 w 3743807"/>
              <a:gd name="connsiteY105" fmla="*/ 1126837 h 1299249"/>
              <a:gd name="connsiteX106" fmla="*/ 2053552 w 3743807"/>
              <a:gd name="connsiteY106" fmla="*/ 1148388 h 1299249"/>
              <a:gd name="connsiteX107" fmla="*/ 2241358 w 3743807"/>
              <a:gd name="connsiteY107" fmla="*/ 1148388 h 1299249"/>
              <a:gd name="connsiteX108" fmla="*/ 2241358 w 3743807"/>
              <a:gd name="connsiteY108" fmla="*/ 1176097 h 1299249"/>
              <a:gd name="connsiteX109" fmla="*/ 2401455 w 3743807"/>
              <a:gd name="connsiteY109" fmla="*/ 1176097 h 1299249"/>
              <a:gd name="connsiteX110" fmla="*/ 2401455 w 3743807"/>
              <a:gd name="connsiteY110" fmla="*/ 1188412 h 1299249"/>
              <a:gd name="connsiteX111" fmla="*/ 2515370 w 3743807"/>
              <a:gd name="connsiteY111" fmla="*/ 1188412 h 1299249"/>
              <a:gd name="connsiteX112" fmla="*/ 2549237 w 3743807"/>
              <a:gd name="connsiteY112" fmla="*/ 1209964 h 1299249"/>
              <a:gd name="connsiteX113" fmla="*/ 2786304 w 3743807"/>
              <a:gd name="connsiteY113" fmla="*/ 1216122 h 1299249"/>
              <a:gd name="connsiteX114" fmla="*/ 2786304 w 3743807"/>
              <a:gd name="connsiteY114" fmla="*/ 1228437 h 1299249"/>
              <a:gd name="connsiteX115" fmla="*/ 2804776 w 3743807"/>
              <a:gd name="connsiteY115" fmla="*/ 1228437 h 1299249"/>
              <a:gd name="connsiteX116" fmla="*/ 2804776 w 3743807"/>
              <a:gd name="connsiteY116" fmla="*/ 1253067 h 1299249"/>
              <a:gd name="connsiteX117" fmla="*/ 2952558 w 3743807"/>
              <a:gd name="connsiteY117" fmla="*/ 1253067 h 1299249"/>
              <a:gd name="connsiteX118" fmla="*/ 2952558 w 3743807"/>
              <a:gd name="connsiteY118" fmla="*/ 1299249 h 1299249"/>
              <a:gd name="connsiteX119" fmla="*/ 3743807 w 3743807"/>
              <a:gd name="connsiteY119" fmla="*/ 1299249 h 1299249"/>
              <a:gd name="connsiteX0" fmla="*/ 0 w 3743807"/>
              <a:gd name="connsiteY0" fmla="*/ 0 h 1299249"/>
              <a:gd name="connsiteX1" fmla="*/ 98522 w 3743807"/>
              <a:gd name="connsiteY1" fmla="*/ 0 h 1299249"/>
              <a:gd name="connsiteX2" fmla="*/ 98522 w 3743807"/>
              <a:gd name="connsiteY2" fmla="*/ 21552 h 1299249"/>
              <a:gd name="connsiteX3" fmla="*/ 150861 w 3743807"/>
              <a:gd name="connsiteY3" fmla="*/ 21552 h 1299249"/>
              <a:gd name="connsiteX4" fmla="*/ 150861 w 3743807"/>
              <a:gd name="connsiteY4" fmla="*/ 36946 h 1299249"/>
              <a:gd name="connsiteX5" fmla="*/ 150861 w 3743807"/>
              <a:gd name="connsiteY5" fmla="*/ 36946 h 1299249"/>
              <a:gd name="connsiteX6" fmla="*/ 175491 w 3743807"/>
              <a:gd name="connsiteY6" fmla="*/ 52340 h 1299249"/>
              <a:gd name="connsiteX7" fmla="*/ 206279 w 3743807"/>
              <a:gd name="connsiteY7" fmla="*/ 52340 h 1299249"/>
              <a:gd name="connsiteX8" fmla="*/ 215516 w 3743807"/>
              <a:gd name="connsiteY8" fmla="*/ 61577 h 1299249"/>
              <a:gd name="connsiteX9" fmla="*/ 243225 w 3743807"/>
              <a:gd name="connsiteY9" fmla="*/ 61577 h 1299249"/>
              <a:gd name="connsiteX10" fmla="*/ 243225 w 3743807"/>
              <a:gd name="connsiteY10" fmla="*/ 86206 h 1299249"/>
              <a:gd name="connsiteX11" fmla="*/ 286328 w 3743807"/>
              <a:gd name="connsiteY11" fmla="*/ 86206 h 1299249"/>
              <a:gd name="connsiteX12" fmla="*/ 286328 w 3743807"/>
              <a:gd name="connsiteY12" fmla="*/ 113915 h 1299249"/>
              <a:gd name="connsiteX13" fmla="*/ 320194 w 3743807"/>
              <a:gd name="connsiteY13" fmla="*/ 113915 h 1299249"/>
              <a:gd name="connsiteX14" fmla="*/ 320194 w 3743807"/>
              <a:gd name="connsiteY14" fmla="*/ 144703 h 1299249"/>
              <a:gd name="connsiteX15" fmla="*/ 335588 w 3743807"/>
              <a:gd name="connsiteY15" fmla="*/ 144703 h 1299249"/>
              <a:gd name="connsiteX16" fmla="*/ 357140 w 3743807"/>
              <a:gd name="connsiteY16" fmla="*/ 166255 h 1299249"/>
              <a:gd name="connsiteX17" fmla="*/ 381770 w 3743807"/>
              <a:gd name="connsiteY17" fmla="*/ 190885 h 1299249"/>
              <a:gd name="connsiteX18" fmla="*/ 391007 w 3743807"/>
              <a:gd name="connsiteY18" fmla="*/ 200122 h 1299249"/>
              <a:gd name="connsiteX19" fmla="*/ 434110 w 3743807"/>
              <a:gd name="connsiteY19" fmla="*/ 200122 h 1299249"/>
              <a:gd name="connsiteX20" fmla="*/ 434110 w 3743807"/>
              <a:gd name="connsiteY20" fmla="*/ 240146 h 1299249"/>
              <a:gd name="connsiteX21" fmla="*/ 458740 w 3743807"/>
              <a:gd name="connsiteY21" fmla="*/ 240146 h 1299249"/>
              <a:gd name="connsiteX22" fmla="*/ 458740 w 3743807"/>
              <a:gd name="connsiteY22" fmla="*/ 255540 h 1299249"/>
              <a:gd name="connsiteX23" fmla="*/ 458740 w 3743807"/>
              <a:gd name="connsiteY23" fmla="*/ 255540 h 1299249"/>
              <a:gd name="connsiteX24" fmla="*/ 483370 w 3743807"/>
              <a:gd name="connsiteY24" fmla="*/ 280170 h 1299249"/>
              <a:gd name="connsiteX25" fmla="*/ 489528 w 3743807"/>
              <a:gd name="connsiteY25" fmla="*/ 286328 h 1299249"/>
              <a:gd name="connsiteX26" fmla="*/ 489528 w 3743807"/>
              <a:gd name="connsiteY26" fmla="*/ 304800 h 1299249"/>
              <a:gd name="connsiteX27" fmla="*/ 529552 w 3743807"/>
              <a:gd name="connsiteY27" fmla="*/ 304800 h 1299249"/>
              <a:gd name="connsiteX28" fmla="*/ 529552 w 3743807"/>
              <a:gd name="connsiteY28" fmla="*/ 335588 h 1299249"/>
              <a:gd name="connsiteX29" fmla="*/ 554182 w 3743807"/>
              <a:gd name="connsiteY29" fmla="*/ 335588 h 1299249"/>
              <a:gd name="connsiteX30" fmla="*/ 554182 w 3743807"/>
              <a:gd name="connsiteY30" fmla="*/ 344825 h 1299249"/>
              <a:gd name="connsiteX31" fmla="*/ 572655 w 3743807"/>
              <a:gd name="connsiteY31" fmla="*/ 344825 h 1299249"/>
              <a:gd name="connsiteX32" fmla="*/ 572655 w 3743807"/>
              <a:gd name="connsiteY32" fmla="*/ 381770 h 1299249"/>
              <a:gd name="connsiteX33" fmla="*/ 578813 w 3743807"/>
              <a:gd name="connsiteY33" fmla="*/ 387928 h 1299249"/>
              <a:gd name="connsiteX34" fmla="*/ 578813 w 3743807"/>
              <a:gd name="connsiteY34" fmla="*/ 403322 h 1299249"/>
              <a:gd name="connsiteX35" fmla="*/ 609600 w 3743807"/>
              <a:gd name="connsiteY35" fmla="*/ 403322 h 1299249"/>
              <a:gd name="connsiteX36" fmla="*/ 609600 w 3743807"/>
              <a:gd name="connsiteY36" fmla="*/ 424873 h 1299249"/>
              <a:gd name="connsiteX37" fmla="*/ 649625 w 3743807"/>
              <a:gd name="connsiteY37" fmla="*/ 427952 h 1299249"/>
              <a:gd name="connsiteX38" fmla="*/ 655782 w 3743807"/>
              <a:gd name="connsiteY38" fmla="*/ 446425 h 1299249"/>
              <a:gd name="connsiteX39" fmla="*/ 668097 w 3743807"/>
              <a:gd name="connsiteY39" fmla="*/ 446425 h 1299249"/>
              <a:gd name="connsiteX40" fmla="*/ 668097 w 3743807"/>
              <a:gd name="connsiteY40" fmla="*/ 480291 h 1299249"/>
              <a:gd name="connsiteX41" fmla="*/ 692728 w 3743807"/>
              <a:gd name="connsiteY41" fmla="*/ 480291 h 1299249"/>
              <a:gd name="connsiteX42" fmla="*/ 692728 w 3743807"/>
              <a:gd name="connsiteY42" fmla="*/ 492606 h 1299249"/>
              <a:gd name="connsiteX43" fmla="*/ 714279 w 3743807"/>
              <a:gd name="connsiteY43" fmla="*/ 492606 h 1299249"/>
              <a:gd name="connsiteX44" fmla="*/ 714279 w 3743807"/>
              <a:gd name="connsiteY44" fmla="*/ 504922 h 1299249"/>
              <a:gd name="connsiteX45" fmla="*/ 748146 w 3743807"/>
              <a:gd name="connsiteY45" fmla="*/ 504922 h 1299249"/>
              <a:gd name="connsiteX46" fmla="*/ 748146 w 3743807"/>
              <a:gd name="connsiteY46" fmla="*/ 526473 h 1299249"/>
              <a:gd name="connsiteX47" fmla="*/ 778934 w 3743807"/>
              <a:gd name="connsiteY47" fmla="*/ 526473 h 1299249"/>
              <a:gd name="connsiteX48" fmla="*/ 778934 w 3743807"/>
              <a:gd name="connsiteY48" fmla="*/ 541867 h 1299249"/>
              <a:gd name="connsiteX49" fmla="*/ 815879 w 3743807"/>
              <a:gd name="connsiteY49" fmla="*/ 541867 h 1299249"/>
              <a:gd name="connsiteX50" fmla="*/ 815879 w 3743807"/>
              <a:gd name="connsiteY50" fmla="*/ 572655 h 1299249"/>
              <a:gd name="connsiteX51" fmla="*/ 858982 w 3743807"/>
              <a:gd name="connsiteY51" fmla="*/ 572655 h 1299249"/>
              <a:gd name="connsiteX52" fmla="*/ 858982 w 3743807"/>
              <a:gd name="connsiteY52" fmla="*/ 588049 h 1299249"/>
              <a:gd name="connsiteX53" fmla="*/ 880534 w 3743807"/>
              <a:gd name="connsiteY53" fmla="*/ 588049 h 1299249"/>
              <a:gd name="connsiteX54" fmla="*/ 880534 w 3743807"/>
              <a:gd name="connsiteY54" fmla="*/ 606522 h 1299249"/>
              <a:gd name="connsiteX55" fmla="*/ 920558 w 3743807"/>
              <a:gd name="connsiteY55" fmla="*/ 606522 h 1299249"/>
              <a:gd name="connsiteX56" fmla="*/ 920558 w 3743807"/>
              <a:gd name="connsiteY56" fmla="*/ 640388 h 1299249"/>
              <a:gd name="connsiteX57" fmla="*/ 975976 w 3743807"/>
              <a:gd name="connsiteY57" fmla="*/ 640388 h 1299249"/>
              <a:gd name="connsiteX58" fmla="*/ 975976 w 3743807"/>
              <a:gd name="connsiteY58" fmla="*/ 674255 h 1299249"/>
              <a:gd name="connsiteX59" fmla="*/ 1012922 w 3743807"/>
              <a:gd name="connsiteY59" fmla="*/ 674255 h 1299249"/>
              <a:gd name="connsiteX60" fmla="*/ 1012922 w 3743807"/>
              <a:gd name="connsiteY60" fmla="*/ 701964 h 1299249"/>
              <a:gd name="connsiteX61" fmla="*/ 1034473 w 3743807"/>
              <a:gd name="connsiteY61" fmla="*/ 701964 h 1299249"/>
              <a:gd name="connsiteX62" fmla="*/ 1034473 w 3743807"/>
              <a:gd name="connsiteY62" fmla="*/ 714279 h 1299249"/>
              <a:gd name="connsiteX63" fmla="*/ 1059104 w 3743807"/>
              <a:gd name="connsiteY63" fmla="*/ 714279 h 1299249"/>
              <a:gd name="connsiteX64" fmla="*/ 1059104 w 3743807"/>
              <a:gd name="connsiteY64" fmla="*/ 735831 h 1299249"/>
              <a:gd name="connsiteX65" fmla="*/ 1071419 w 3743807"/>
              <a:gd name="connsiteY65" fmla="*/ 735831 h 1299249"/>
              <a:gd name="connsiteX66" fmla="*/ 1071419 w 3743807"/>
              <a:gd name="connsiteY66" fmla="*/ 766619 h 1299249"/>
              <a:gd name="connsiteX67" fmla="*/ 1145310 w 3743807"/>
              <a:gd name="connsiteY67" fmla="*/ 766619 h 1299249"/>
              <a:gd name="connsiteX68" fmla="*/ 1145310 w 3743807"/>
              <a:gd name="connsiteY68" fmla="*/ 782012 h 1299249"/>
              <a:gd name="connsiteX69" fmla="*/ 1166861 w 3743807"/>
              <a:gd name="connsiteY69" fmla="*/ 782012 h 1299249"/>
              <a:gd name="connsiteX70" fmla="*/ 1166861 w 3743807"/>
              <a:gd name="connsiteY70" fmla="*/ 794328 h 1299249"/>
              <a:gd name="connsiteX71" fmla="*/ 1213043 w 3743807"/>
              <a:gd name="connsiteY71" fmla="*/ 794328 h 1299249"/>
              <a:gd name="connsiteX72" fmla="*/ 1213043 w 3743807"/>
              <a:gd name="connsiteY72" fmla="*/ 806643 h 1299249"/>
              <a:gd name="connsiteX73" fmla="*/ 1240752 w 3743807"/>
              <a:gd name="connsiteY73" fmla="*/ 806643 h 1299249"/>
              <a:gd name="connsiteX74" fmla="*/ 1240752 w 3743807"/>
              <a:gd name="connsiteY74" fmla="*/ 828194 h 1299249"/>
              <a:gd name="connsiteX75" fmla="*/ 1274619 w 3743807"/>
              <a:gd name="connsiteY75" fmla="*/ 828194 h 1299249"/>
              <a:gd name="connsiteX76" fmla="*/ 1274619 w 3743807"/>
              <a:gd name="connsiteY76" fmla="*/ 855903 h 1299249"/>
              <a:gd name="connsiteX77" fmla="*/ 1314643 w 3743807"/>
              <a:gd name="connsiteY77" fmla="*/ 855903 h 1299249"/>
              <a:gd name="connsiteX78" fmla="*/ 1317722 w 3743807"/>
              <a:gd name="connsiteY78" fmla="*/ 874376 h 1299249"/>
              <a:gd name="connsiteX79" fmla="*/ 1342352 w 3743807"/>
              <a:gd name="connsiteY79" fmla="*/ 874376 h 1299249"/>
              <a:gd name="connsiteX80" fmla="*/ 1342352 w 3743807"/>
              <a:gd name="connsiteY80" fmla="*/ 892849 h 1299249"/>
              <a:gd name="connsiteX81" fmla="*/ 1379297 w 3743807"/>
              <a:gd name="connsiteY81" fmla="*/ 892849 h 1299249"/>
              <a:gd name="connsiteX82" fmla="*/ 1379297 w 3743807"/>
              <a:gd name="connsiteY82" fmla="*/ 914400 h 1299249"/>
              <a:gd name="connsiteX83" fmla="*/ 1422400 w 3743807"/>
              <a:gd name="connsiteY83" fmla="*/ 914400 h 1299249"/>
              <a:gd name="connsiteX84" fmla="*/ 1422400 w 3743807"/>
              <a:gd name="connsiteY84" fmla="*/ 945188 h 1299249"/>
              <a:gd name="connsiteX85" fmla="*/ 1468582 w 3743807"/>
              <a:gd name="connsiteY85" fmla="*/ 945188 h 1299249"/>
              <a:gd name="connsiteX86" fmla="*/ 1468582 w 3743807"/>
              <a:gd name="connsiteY86" fmla="*/ 966740 h 1299249"/>
              <a:gd name="connsiteX87" fmla="*/ 1517843 w 3743807"/>
              <a:gd name="connsiteY87" fmla="*/ 966740 h 1299249"/>
              <a:gd name="connsiteX88" fmla="*/ 1517843 w 3743807"/>
              <a:gd name="connsiteY88" fmla="*/ 982134 h 1299249"/>
              <a:gd name="connsiteX89" fmla="*/ 1545552 w 3743807"/>
              <a:gd name="connsiteY89" fmla="*/ 982134 h 1299249"/>
              <a:gd name="connsiteX90" fmla="*/ 1545552 w 3743807"/>
              <a:gd name="connsiteY90" fmla="*/ 994449 h 1299249"/>
              <a:gd name="connsiteX91" fmla="*/ 1670675 w 3743807"/>
              <a:gd name="connsiteY91" fmla="*/ 994449 h 1299249"/>
              <a:gd name="connsiteX92" fmla="*/ 1669689 w 3743807"/>
              <a:gd name="connsiteY92" fmla="*/ 1027329 h 1299249"/>
              <a:gd name="connsiteX93" fmla="*/ 1684097 w 3743807"/>
              <a:gd name="connsiteY93" fmla="*/ 1022158 h 1299249"/>
              <a:gd name="connsiteX94" fmla="*/ 1684097 w 3743807"/>
              <a:gd name="connsiteY94" fmla="*/ 1031394 h 1299249"/>
              <a:gd name="connsiteX95" fmla="*/ 1721043 w 3743807"/>
              <a:gd name="connsiteY95" fmla="*/ 1031394 h 1299249"/>
              <a:gd name="connsiteX96" fmla="*/ 1721043 w 3743807"/>
              <a:gd name="connsiteY96" fmla="*/ 1062182 h 1299249"/>
              <a:gd name="connsiteX97" fmla="*/ 1748752 w 3743807"/>
              <a:gd name="connsiteY97" fmla="*/ 1062182 h 1299249"/>
              <a:gd name="connsiteX98" fmla="*/ 1748752 w 3743807"/>
              <a:gd name="connsiteY98" fmla="*/ 1074497 h 1299249"/>
              <a:gd name="connsiteX99" fmla="*/ 1782619 w 3743807"/>
              <a:gd name="connsiteY99" fmla="*/ 1074497 h 1299249"/>
              <a:gd name="connsiteX100" fmla="*/ 1794934 w 3743807"/>
              <a:gd name="connsiteY100" fmla="*/ 1086812 h 1299249"/>
              <a:gd name="connsiteX101" fmla="*/ 1878061 w 3743807"/>
              <a:gd name="connsiteY101" fmla="*/ 1086812 h 1299249"/>
              <a:gd name="connsiteX102" fmla="*/ 1878061 w 3743807"/>
              <a:gd name="connsiteY102" fmla="*/ 1117600 h 1299249"/>
              <a:gd name="connsiteX103" fmla="*/ 1942716 w 3743807"/>
              <a:gd name="connsiteY103" fmla="*/ 1117600 h 1299249"/>
              <a:gd name="connsiteX104" fmla="*/ 1942716 w 3743807"/>
              <a:gd name="connsiteY104" fmla="*/ 1126837 h 1299249"/>
              <a:gd name="connsiteX105" fmla="*/ 2053552 w 3743807"/>
              <a:gd name="connsiteY105" fmla="*/ 1126837 h 1299249"/>
              <a:gd name="connsiteX106" fmla="*/ 2053552 w 3743807"/>
              <a:gd name="connsiteY106" fmla="*/ 1148388 h 1299249"/>
              <a:gd name="connsiteX107" fmla="*/ 2241358 w 3743807"/>
              <a:gd name="connsiteY107" fmla="*/ 1148388 h 1299249"/>
              <a:gd name="connsiteX108" fmla="*/ 2241358 w 3743807"/>
              <a:gd name="connsiteY108" fmla="*/ 1176097 h 1299249"/>
              <a:gd name="connsiteX109" fmla="*/ 2401455 w 3743807"/>
              <a:gd name="connsiteY109" fmla="*/ 1176097 h 1299249"/>
              <a:gd name="connsiteX110" fmla="*/ 2401455 w 3743807"/>
              <a:gd name="connsiteY110" fmla="*/ 1188412 h 1299249"/>
              <a:gd name="connsiteX111" fmla="*/ 2515370 w 3743807"/>
              <a:gd name="connsiteY111" fmla="*/ 1188412 h 1299249"/>
              <a:gd name="connsiteX112" fmla="*/ 2549237 w 3743807"/>
              <a:gd name="connsiteY112" fmla="*/ 1209964 h 1299249"/>
              <a:gd name="connsiteX113" fmla="*/ 2786304 w 3743807"/>
              <a:gd name="connsiteY113" fmla="*/ 1216122 h 1299249"/>
              <a:gd name="connsiteX114" fmla="*/ 2786304 w 3743807"/>
              <a:gd name="connsiteY114" fmla="*/ 1228437 h 1299249"/>
              <a:gd name="connsiteX115" fmla="*/ 2804776 w 3743807"/>
              <a:gd name="connsiteY115" fmla="*/ 1228437 h 1299249"/>
              <a:gd name="connsiteX116" fmla="*/ 2804776 w 3743807"/>
              <a:gd name="connsiteY116" fmla="*/ 1253067 h 1299249"/>
              <a:gd name="connsiteX117" fmla="*/ 2952558 w 3743807"/>
              <a:gd name="connsiteY117" fmla="*/ 1253067 h 1299249"/>
              <a:gd name="connsiteX118" fmla="*/ 2952558 w 3743807"/>
              <a:gd name="connsiteY118" fmla="*/ 1299249 h 1299249"/>
              <a:gd name="connsiteX119" fmla="*/ 3743807 w 3743807"/>
              <a:gd name="connsiteY119" fmla="*/ 1299249 h 1299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3743807" h="1299249">
                <a:moveTo>
                  <a:pt x="0" y="0"/>
                </a:moveTo>
                <a:lnTo>
                  <a:pt x="98522" y="0"/>
                </a:lnTo>
                <a:lnTo>
                  <a:pt x="98522" y="21552"/>
                </a:lnTo>
                <a:lnTo>
                  <a:pt x="150861" y="21552"/>
                </a:lnTo>
                <a:lnTo>
                  <a:pt x="150861" y="36946"/>
                </a:lnTo>
                <a:lnTo>
                  <a:pt x="150861" y="36946"/>
                </a:lnTo>
                <a:lnTo>
                  <a:pt x="175491" y="52340"/>
                </a:lnTo>
                <a:lnTo>
                  <a:pt x="206279" y="52340"/>
                </a:lnTo>
                <a:lnTo>
                  <a:pt x="215516" y="61577"/>
                </a:lnTo>
                <a:lnTo>
                  <a:pt x="243225" y="61577"/>
                </a:lnTo>
                <a:lnTo>
                  <a:pt x="243225" y="86206"/>
                </a:lnTo>
                <a:lnTo>
                  <a:pt x="286328" y="86206"/>
                </a:lnTo>
                <a:lnTo>
                  <a:pt x="286328" y="113915"/>
                </a:lnTo>
                <a:lnTo>
                  <a:pt x="320194" y="113915"/>
                </a:lnTo>
                <a:lnTo>
                  <a:pt x="320194" y="144703"/>
                </a:lnTo>
                <a:lnTo>
                  <a:pt x="335588" y="144703"/>
                </a:lnTo>
                <a:lnTo>
                  <a:pt x="357140" y="166255"/>
                </a:lnTo>
                <a:lnTo>
                  <a:pt x="381770" y="190885"/>
                </a:lnTo>
                <a:lnTo>
                  <a:pt x="391007" y="200122"/>
                </a:lnTo>
                <a:lnTo>
                  <a:pt x="434110" y="200122"/>
                </a:lnTo>
                <a:lnTo>
                  <a:pt x="434110" y="240146"/>
                </a:lnTo>
                <a:lnTo>
                  <a:pt x="458740" y="240146"/>
                </a:lnTo>
                <a:lnTo>
                  <a:pt x="458740" y="255540"/>
                </a:lnTo>
                <a:lnTo>
                  <a:pt x="458740" y="255540"/>
                </a:lnTo>
                <a:lnTo>
                  <a:pt x="483370" y="280170"/>
                </a:lnTo>
                <a:lnTo>
                  <a:pt x="489528" y="286328"/>
                </a:lnTo>
                <a:lnTo>
                  <a:pt x="489528" y="304800"/>
                </a:lnTo>
                <a:lnTo>
                  <a:pt x="529552" y="304800"/>
                </a:lnTo>
                <a:lnTo>
                  <a:pt x="529552" y="335588"/>
                </a:lnTo>
                <a:lnTo>
                  <a:pt x="554182" y="335588"/>
                </a:lnTo>
                <a:lnTo>
                  <a:pt x="554182" y="344825"/>
                </a:lnTo>
                <a:lnTo>
                  <a:pt x="572655" y="344825"/>
                </a:lnTo>
                <a:lnTo>
                  <a:pt x="572655" y="381770"/>
                </a:lnTo>
                <a:lnTo>
                  <a:pt x="578813" y="387928"/>
                </a:lnTo>
                <a:lnTo>
                  <a:pt x="578813" y="403322"/>
                </a:lnTo>
                <a:lnTo>
                  <a:pt x="609600" y="403322"/>
                </a:lnTo>
                <a:lnTo>
                  <a:pt x="609600" y="424873"/>
                </a:lnTo>
                <a:lnTo>
                  <a:pt x="649625" y="427952"/>
                </a:lnTo>
                <a:lnTo>
                  <a:pt x="655782" y="446425"/>
                </a:lnTo>
                <a:lnTo>
                  <a:pt x="668097" y="446425"/>
                </a:lnTo>
                <a:lnTo>
                  <a:pt x="668097" y="480291"/>
                </a:lnTo>
                <a:lnTo>
                  <a:pt x="692728" y="480291"/>
                </a:lnTo>
                <a:lnTo>
                  <a:pt x="692728" y="492606"/>
                </a:lnTo>
                <a:lnTo>
                  <a:pt x="714279" y="492606"/>
                </a:lnTo>
                <a:lnTo>
                  <a:pt x="714279" y="504922"/>
                </a:lnTo>
                <a:lnTo>
                  <a:pt x="748146" y="504922"/>
                </a:lnTo>
                <a:lnTo>
                  <a:pt x="748146" y="526473"/>
                </a:lnTo>
                <a:lnTo>
                  <a:pt x="778934" y="526473"/>
                </a:lnTo>
                <a:lnTo>
                  <a:pt x="778934" y="541867"/>
                </a:lnTo>
                <a:lnTo>
                  <a:pt x="815879" y="541867"/>
                </a:lnTo>
                <a:lnTo>
                  <a:pt x="815879" y="572655"/>
                </a:lnTo>
                <a:lnTo>
                  <a:pt x="858982" y="572655"/>
                </a:lnTo>
                <a:lnTo>
                  <a:pt x="858982" y="588049"/>
                </a:lnTo>
                <a:lnTo>
                  <a:pt x="880534" y="588049"/>
                </a:lnTo>
                <a:lnTo>
                  <a:pt x="880534" y="606522"/>
                </a:lnTo>
                <a:lnTo>
                  <a:pt x="920558" y="606522"/>
                </a:lnTo>
                <a:lnTo>
                  <a:pt x="920558" y="640388"/>
                </a:lnTo>
                <a:lnTo>
                  <a:pt x="975976" y="640388"/>
                </a:lnTo>
                <a:lnTo>
                  <a:pt x="975976" y="674255"/>
                </a:lnTo>
                <a:lnTo>
                  <a:pt x="1012922" y="674255"/>
                </a:lnTo>
                <a:lnTo>
                  <a:pt x="1012922" y="701964"/>
                </a:lnTo>
                <a:lnTo>
                  <a:pt x="1034473" y="701964"/>
                </a:lnTo>
                <a:lnTo>
                  <a:pt x="1034473" y="714279"/>
                </a:lnTo>
                <a:lnTo>
                  <a:pt x="1059104" y="714279"/>
                </a:lnTo>
                <a:lnTo>
                  <a:pt x="1059104" y="735831"/>
                </a:lnTo>
                <a:lnTo>
                  <a:pt x="1071419" y="735831"/>
                </a:lnTo>
                <a:lnTo>
                  <a:pt x="1071419" y="766619"/>
                </a:lnTo>
                <a:lnTo>
                  <a:pt x="1145310" y="766619"/>
                </a:lnTo>
                <a:lnTo>
                  <a:pt x="1145310" y="782012"/>
                </a:lnTo>
                <a:lnTo>
                  <a:pt x="1166861" y="782012"/>
                </a:lnTo>
                <a:lnTo>
                  <a:pt x="1166861" y="794328"/>
                </a:lnTo>
                <a:lnTo>
                  <a:pt x="1213043" y="794328"/>
                </a:lnTo>
                <a:lnTo>
                  <a:pt x="1213043" y="806643"/>
                </a:lnTo>
                <a:lnTo>
                  <a:pt x="1240752" y="806643"/>
                </a:lnTo>
                <a:lnTo>
                  <a:pt x="1240752" y="828194"/>
                </a:lnTo>
                <a:lnTo>
                  <a:pt x="1274619" y="828194"/>
                </a:lnTo>
                <a:lnTo>
                  <a:pt x="1274619" y="855903"/>
                </a:lnTo>
                <a:lnTo>
                  <a:pt x="1314643" y="855903"/>
                </a:lnTo>
                <a:lnTo>
                  <a:pt x="1317722" y="874376"/>
                </a:lnTo>
                <a:lnTo>
                  <a:pt x="1342352" y="874376"/>
                </a:lnTo>
                <a:lnTo>
                  <a:pt x="1342352" y="892849"/>
                </a:lnTo>
                <a:lnTo>
                  <a:pt x="1379297" y="892849"/>
                </a:lnTo>
                <a:lnTo>
                  <a:pt x="1379297" y="914400"/>
                </a:lnTo>
                <a:lnTo>
                  <a:pt x="1422400" y="914400"/>
                </a:lnTo>
                <a:lnTo>
                  <a:pt x="1422400" y="945188"/>
                </a:lnTo>
                <a:lnTo>
                  <a:pt x="1468582" y="945188"/>
                </a:lnTo>
                <a:lnTo>
                  <a:pt x="1468582" y="966740"/>
                </a:lnTo>
                <a:lnTo>
                  <a:pt x="1517843" y="966740"/>
                </a:lnTo>
                <a:lnTo>
                  <a:pt x="1517843" y="982134"/>
                </a:lnTo>
                <a:lnTo>
                  <a:pt x="1545552" y="982134"/>
                </a:lnTo>
                <a:lnTo>
                  <a:pt x="1545552" y="994449"/>
                </a:lnTo>
                <a:lnTo>
                  <a:pt x="1670675" y="994449"/>
                </a:lnTo>
                <a:cubicBezTo>
                  <a:pt x="1670346" y="1005409"/>
                  <a:pt x="1670018" y="1016369"/>
                  <a:pt x="1669689" y="1027329"/>
                </a:cubicBezTo>
                <a:lnTo>
                  <a:pt x="1684097" y="1022158"/>
                </a:lnTo>
                <a:lnTo>
                  <a:pt x="1684097" y="1031394"/>
                </a:lnTo>
                <a:lnTo>
                  <a:pt x="1721043" y="1031394"/>
                </a:lnTo>
                <a:lnTo>
                  <a:pt x="1721043" y="1062182"/>
                </a:lnTo>
                <a:lnTo>
                  <a:pt x="1748752" y="1062182"/>
                </a:lnTo>
                <a:lnTo>
                  <a:pt x="1748752" y="1074497"/>
                </a:lnTo>
                <a:lnTo>
                  <a:pt x="1782619" y="1074497"/>
                </a:lnTo>
                <a:lnTo>
                  <a:pt x="1794934" y="1086812"/>
                </a:lnTo>
                <a:lnTo>
                  <a:pt x="1878061" y="1086812"/>
                </a:lnTo>
                <a:lnTo>
                  <a:pt x="1878061" y="1117600"/>
                </a:lnTo>
                <a:lnTo>
                  <a:pt x="1942716" y="1117600"/>
                </a:lnTo>
                <a:lnTo>
                  <a:pt x="1942716" y="1126837"/>
                </a:lnTo>
                <a:lnTo>
                  <a:pt x="2053552" y="1126837"/>
                </a:lnTo>
                <a:lnTo>
                  <a:pt x="2053552" y="1148388"/>
                </a:lnTo>
                <a:lnTo>
                  <a:pt x="2241358" y="1148388"/>
                </a:lnTo>
                <a:lnTo>
                  <a:pt x="2241358" y="1176097"/>
                </a:lnTo>
                <a:lnTo>
                  <a:pt x="2401455" y="1176097"/>
                </a:lnTo>
                <a:lnTo>
                  <a:pt x="2401455" y="1188412"/>
                </a:lnTo>
                <a:lnTo>
                  <a:pt x="2515370" y="1188412"/>
                </a:lnTo>
                <a:lnTo>
                  <a:pt x="2549237" y="1209964"/>
                </a:lnTo>
                <a:lnTo>
                  <a:pt x="2786304" y="1216122"/>
                </a:lnTo>
                <a:lnTo>
                  <a:pt x="2786304" y="1228437"/>
                </a:lnTo>
                <a:lnTo>
                  <a:pt x="2804776" y="1228437"/>
                </a:lnTo>
                <a:lnTo>
                  <a:pt x="2804776" y="1253067"/>
                </a:lnTo>
                <a:lnTo>
                  <a:pt x="2952558" y="1253067"/>
                </a:lnTo>
                <a:lnTo>
                  <a:pt x="2952558" y="1299249"/>
                </a:lnTo>
                <a:lnTo>
                  <a:pt x="3743807" y="1299249"/>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520" name="Straight Connector 519">
            <a:extLst>
              <a:ext uri="{FF2B5EF4-FFF2-40B4-BE49-F238E27FC236}">
                <a16:creationId xmlns:a16="http://schemas.microsoft.com/office/drawing/2014/main" id="{BF799135-B068-8171-CF16-C401FEFD08E9}"/>
              </a:ext>
            </a:extLst>
          </p:cNvPr>
          <p:cNvCxnSpPr/>
          <p:nvPr/>
        </p:nvCxnSpPr>
        <p:spPr bwMode="auto">
          <a:xfrm>
            <a:off x="1831996" y="41186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21" name="Straight Connector 520">
            <a:extLst>
              <a:ext uri="{FF2B5EF4-FFF2-40B4-BE49-F238E27FC236}">
                <a16:creationId xmlns:a16="http://schemas.microsoft.com/office/drawing/2014/main" id="{8B4FA235-1E1B-D923-2952-6621BD63621F}"/>
              </a:ext>
            </a:extLst>
          </p:cNvPr>
          <p:cNvCxnSpPr/>
          <p:nvPr/>
        </p:nvCxnSpPr>
        <p:spPr bwMode="auto">
          <a:xfrm>
            <a:off x="1844696" y="41186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22" name="Straight Connector 521">
            <a:extLst>
              <a:ext uri="{FF2B5EF4-FFF2-40B4-BE49-F238E27FC236}">
                <a16:creationId xmlns:a16="http://schemas.microsoft.com/office/drawing/2014/main" id="{1F9D6E4D-D0C7-3CD8-ED93-2DD435A586CF}"/>
              </a:ext>
            </a:extLst>
          </p:cNvPr>
          <p:cNvCxnSpPr/>
          <p:nvPr/>
        </p:nvCxnSpPr>
        <p:spPr bwMode="auto">
          <a:xfrm>
            <a:off x="2731156" y="46266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66B725EF-5F5F-5207-51D7-8496E74E00F8}"/>
              </a:ext>
            </a:extLst>
          </p:cNvPr>
          <p:cNvCxnSpPr/>
          <p:nvPr/>
        </p:nvCxnSpPr>
        <p:spPr bwMode="auto">
          <a:xfrm>
            <a:off x="3195976" y="477649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91F88EA5-99B1-5544-A2AE-EA40C2A24F0D}"/>
              </a:ext>
            </a:extLst>
          </p:cNvPr>
          <p:cNvCxnSpPr/>
          <p:nvPr/>
        </p:nvCxnSpPr>
        <p:spPr bwMode="auto">
          <a:xfrm>
            <a:off x="3335676" y="482729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FB7FDA96-A4C2-A0C9-BB16-80B80C16E239}"/>
              </a:ext>
            </a:extLst>
          </p:cNvPr>
          <p:cNvCxnSpPr/>
          <p:nvPr/>
        </p:nvCxnSpPr>
        <p:spPr bwMode="auto">
          <a:xfrm>
            <a:off x="3389016" y="484761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DD16CC66-6612-3BA5-F11B-D7E9F82DAB33}"/>
              </a:ext>
            </a:extLst>
          </p:cNvPr>
          <p:cNvCxnSpPr/>
          <p:nvPr/>
        </p:nvCxnSpPr>
        <p:spPr bwMode="auto">
          <a:xfrm>
            <a:off x="3419496" y="48552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7E8E63F2-62FB-A5C0-030B-F6538CC8D414}"/>
              </a:ext>
            </a:extLst>
          </p:cNvPr>
          <p:cNvCxnSpPr/>
          <p:nvPr/>
        </p:nvCxnSpPr>
        <p:spPr bwMode="auto">
          <a:xfrm>
            <a:off x="3528716" y="48933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82068B58-3A68-CF7A-6A82-52172C8CCD89}"/>
              </a:ext>
            </a:extLst>
          </p:cNvPr>
          <p:cNvCxnSpPr/>
          <p:nvPr/>
        </p:nvCxnSpPr>
        <p:spPr bwMode="auto">
          <a:xfrm>
            <a:off x="3625236" y="492635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6994EEA6-4E08-253C-8AD3-D1841C55234E}"/>
              </a:ext>
            </a:extLst>
          </p:cNvPr>
          <p:cNvCxnSpPr/>
          <p:nvPr/>
        </p:nvCxnSpPr>
        <p:spPr bwMode="auto">
          <a:xfrm>
            <a:off x="3645556" y="492635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B20FAF7D-D8CB-5030-67AC-5967D09CD32F}"/>
              </a:ext>
            </a:extLst>
          </p:cNvPr>
          <p:cNvCxnSpPr/>
          <p:nvPr/>
        </p:nvCxnSpPr>
        <p:spPr bwMode="auto">
          <a:xfrm>
            <a:off x="3668416" y="49314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31" name="Straight Connector 530">
            <a:extLst>
              <a:ext uri="{FF2B5EF4-FFF2-40B4-BE49-F238E27FC236}">
                <a16:creationId xmlns:a16="http://schemas.microsoft.com/office/drawing/2014/main" id="{6A68D816-C24D-3338-0E16-8164C878B0BF}"/>
              </a:ext>
            </a:extLst>
          </p:cNvPr>
          <p:cNvCxnSpPr/>
          <p:nvPr/>
        </p:nvCxnSpPr>
        <p:spPr bwMode="auto">
          <a:xfrm>
            <a:off x="3678576" y="49314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E7AD1EB4-17A8-427F-6752-AB599FE26F70}"/>
              </a:ext>
            </a:extLst>
          </p:cNvPr>
          <p:cNvCxnSpPr/>
          <p:nvPr/>
        </p:nvCxnSpPr>
        <p:spPr bwMode="auto">
          <a:xfrm>
            <a:off x="3703976" y="493905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3A305340-B0C3-37E4-6D71-E192DDF50958}"/>
              </a:ext>
            </a:extLst>
          </p:cNvPr>
          <p:cNvCxnSpPr/>
          <p:nvPr/>
        </p:nvCxnSpPr>
        <p:spPr bwMode="auto">
          <a:xfrm>
            <a:off x="3749696" y="493905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34" name="Straight Connector 533">
            <a:extLst>
              <a:ext uri="{FF2B5EF4-FFF2-40B4-BE49-F238E27FC236}">
                <a16:creationId xmlns:a16="http://schemas.microsoft.com/office/drawing/2014/main" id="{E90A6C65-2BFB-DD14-D613-DAEADD232E08}"/>
              </a:ext>
            </a:extLst>
          </p:cNvPr>
          <p:cNvCxnSpPr/>
          <p:nvPr/>
        </p:nvCxnSpPr>
        <p:spPr bwMode="auto">
          <a:xfrm>
            <a:off x="3764936" y="493905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43C29564-2D2A-FCFE-80B3-4DBF7EE0B279}"/>
              </a:ext>
            </a:extLst>
          </p:cNvPr>
          <p:cNvCxnSpPr/>
          <p:nvPr/>
        </p:nvCxnSpPr>
        <p:spPr bwMode="auto">
          <a:xfrm>
            <a:off x="3787796" y="494921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743870F7-01D3-53CF-AF9F-07B96A5B3BC9}"/>
              </a:ext>
            </a:extLst>
          </p:cNvPr>
          <p:cNvCxnSpPr/>
          <p:nvPr/>
        </p:nvCxnSpPr>
        <p:spPr bwMode="auto">
          <a:xfrm>
            <a:off x="3869076" y="49695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DFA858D7-33C2-705E-4BE6-EF140486E7AA}"/>
              </a:ext>
            </a:extLst>
          </p:cNvPr>
          <p:cNvCxnSpPr/>
          <p:nvPr/>
        </p:nvCxnSpPr>
        <p:spPr bwMode="auto">
          <a:xfrm>
            <a:off x="3881776" y="49695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38" name="Straight Connector 537">
            <a:extLst>
              <a:ext uri="{FF2B5EF4-FFF2-40B4-BE49-F238E27FC236}">
                <a16:creationId xmlns:a16="http://schemas.microsoft.com/office/drawing/2014/main" id="{87E9B607-1D0F-84DD-D775-706FBB345012}"/>
              </a:ext>
            </a:extLst>
          </p:cNvPr>
          <p:cNvCxnSpPr/>
          <p:nvPr/>
        </p:nvCxnSpPr>
        <p:spPr bwMode="auto">
          <a:xfrm>
            <a:off x="3894476" y="49695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2681B4A5-DDD7-C24F-2003-889A58B64B10}"/>
              </a:ext>
            </a:extLst>
          </p:cNvPr>
          <p:cNvCxnSpPr/>
          <p:nvPr/>
        </p:nvCxnSpPr>
        <p:spPr bwMode="auto">
          <a:xfrm>
            <a:off x="3912256" y="498477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511FE62E-8DC1-76C6-B4C6-B0ACE55BB443}"/>
              </a:ext>
            </a:extLst>
          </p:cNvPr>
          <p:cNvCxnSpPr/>
          <p:nvPr/>
        </p:nvCxnSpPr>
        <p:spPr bwMode="auto">
          <a:xfrm>
            <a:off x="3924956" y="498477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7B77B6EE-1B32-014F-80B2-81C769DDB05D}"/>
              </a:ext>
            </a:extLst>
          </p:cNvPr>
          <p:cNvCxnSpPr/>
          <p:nvPr/>
        </p:nvCxnSpPr>
        <p:spPr bwMode="auto">
          <a:xfrm>
            <a:off x="3950356" y="498477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83521A53-B3E6-FCD3-7BA3-68174E5D272B}"/>
              </a:ext>
            </a:extLst>
          </p:cNvPr>
          <p:cNvCxnSpPr/>
          <p:nvPr/>
        </p:nvCxnSpPr>
        <p:spPr bwMode="auto">
          <a:xfrm>
            <a:off x="3963056" y="498477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9DC12D54-9C27-5968-BB5C-B69627B227C3}"/>
              </a:ext>
            </a:extLst>
          </p:cNvPr>
          <p:cNvCxnSpPr/>
          <p:nvPr/>
        </p:nvCxnSpPr>
        <p:spPr bwMode="auto">
          <a:xfrm>
            <a:off x="3993536" y="498477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E9176B91-3433-D086-A7D7-8E9229585594}"/>
              </a:ext>
            </a:extLst>
          </p:cNvPr>
          <p:cNvCxnSpPr/>
          <p:nvPr/>
        </p:nvCxnSpPr>
        <p:spPr bwMode="auto">
          <a:xfrm>
            <a:off x="4008776" y="49949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053F3AF2-FDF8-7506-9CAD-6C7EAD15E5E0}"/>
              </a:ext>
            </a:extLst>
          </p:cNvPr>
          <p:cNvCxnSpPr/>
          <p:nvPr/>
        </p:nvCxnSpPr>
        <p:spPr bwMode="auto">
          <a:xfrm>
            <a:off x="4044336" y="501525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201B4D60-62BA-8ABA-98A9-7BED5601CE96}"/>
              </a:ext>
            </a:extLst>
          </p:cNvPr>
          <p:cNvCxnSpPr/>
          <p:nvPr/>
        </p:nvCxnSpPr>
        <p:spPr bwMode="auto">
          <a:xfrm>
            <a:off x="4051956" y="501525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EF9D59AE-DCBC-24AB-A12D-552B79608BF4}"/>
              </a:ext>
            </a:extLst>
          </p:cNvPr>
          <p:cNvCxnSpPr/>
          <p:nvPr/>
        </p:nvCxnSpPr>
        <p:spPr bwMode="auto">
          <a:xfrm>
            <a:off x="4069736" y="501525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CF6B6F51-D9F0-E365-E9A5-7B88BF9FB140}"/>
              </a:ext>
            </a:extLst>
          </p:cNvPr>
          <p:cNvCxnSpPr/>
          <p:nvPr/>
        </p:nvCxnSpPr>
        <p:spPr bwMode="auto">
          <a:xfrm>
            <a:off x="4095136" y="501525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CA26A4EF-8AC6-5D09-89FA-434679ABC42D}"/>
              </a:ext>
            </a:extLst>
          </p:cNvPr>
          <p:cNvCxnSpPr/>
          <p:nvPr/>
        </p:nvCxnSpPr>
        <p:spPr bwMode="auto">
          <a:xfrm>
            <a:off x="4107836" y="501525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18B85492-61BE-2498-CB06-EFBE6AC96CF0}"/>
              </a:ext>
            </a:extLst>
          </p:cNvPr>
          <p:cNvCxnSpPr/>
          <p:nvPr/>
        </p:nvCxnSpPr>
        <p:spPr bwMode="auto">
          <a:xfrm>
            <a:off x="4125616" y="501525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E9064D65-7A53-CDCF-4FC2-4490BAE94FB6}"/>
              </a:ext>
            </a:extLst>
          </p:cNvPr>
          <p:cNvCxnSpPr/>
          <p:nvPr/>
        </p:nvCxnSpPr>
        <p:spPr bwMode="auto">
          <a:xfrm>
            <a:off x="4145936" y="50330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7967FF3D-7564-D8C7-12A6-F2F60D281A64}"/>
              </a:ext>
            </a:extLst>
          </p:cNvPr>
          <p:cNvCxnSpPr/>
          <p:nvPr/>
        </p:nvCxnSpPr>
        <p:spPr bwMode="auto">
          <a:xfrm>
            <a:off x="4176416" y="504319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8072DBD4-1D44-444D-8D6D-CC89276FEC03}"/>
              </a:ext>
            </a:extLst>
          </p:cNvPr>
          <p:cNvCxnSpPr/>
          <p:nvPr/>
        </p:nvCxnSpPr>
        <p:spPr bwMode="auto">
          <a:xfrm>
            <a:off x="4196736" y="504319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18E42D96-008B-941C-9D03-C1FB5C4A8657}"/>
              </a:ext>
            </a:extLst>
          </p:cNvPr>
          <p:cNvCxnSpPr/>
          <p:nvPr/>
        </p:nvCxnSpPr>
        <p:spPr bwMode="auto">
          <a:xfrm>
            <a:off x="4209436" y="504319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CAAE8662-6C21-E11F-6968-8C217CF45105}"/>
              </a:ext>
            </a:extLst>
          </p:cNvPr>
          <p:cNvCxnSpPr/>
          <p:nvPr/>
        </p:nvCxnSpPr>
        <p:spPr bwMode="auto">
          <a:xfrm>
            <a:off x="4229756" y="505081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CE25A5AE-6712-74F7-61D1-11937EDA0A63}"/>
              </a:ext>
            </a:extLst>
          </p:cNvPr>
          <p:cNvCxnSpPr/>
          <p:nvPr/>
        </p:nvCxnSpPr>
        <p:spPr bwMode="auto">
          <a:xfrm>
            <a:off x="4275476" y="507367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40AC4C80-02CE-50A0-986B-838961663F6D}"/>
              </a:ext>
            </a:extLst>
          </p:cNvPr>
          <p:cNvCxnSpPr/>
          <p:nvPr/>
        </p:nvCxnSpPr>
        <p:spPr bwMode="auto">
          <a:xfrm>
            <a:off x="4308496" y="507367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A21B06D4-A4F2-3092-9D5A-363F5A4FA243}"/>
              </a:ext>
            </a:extLst>
          </p:cNvPr>
          <p:cNvCxnSpPr/>
          <p:nvPr/>
        </p:nvCxnSpPr>
        <p:spPr bwMode="auto">
          <a:xfrm>
            <a:off x="4341516" y="507367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175FD3C5-6DC0-D6BE-6697-A2BDDEDFC0A6}"/>
              </a:ext>
            </a:extLst>
          </p:cNvPr>
          <p:cNvCxnSpPr/>
          <p:nvPr/>
        </p:nvCxnSpPr>
        <p:spPr bwMode="auto">
          <a:xfrm>
            <a:off x="4366916" y="507367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7175C87E-7624-24DA-B441-1D10BB68C3AD}"/>
              </a:ext>
            </a:extLst>
          </p:cNvPr>
          <p:cNvCxnSpPr/>
          <p:nvPr/>
        </p:nvCxnSpPr>
        <p:spPr bwMode="auto">
          <a:xfrm>
            <a:off x="4392316" y="507367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B368E969-1C76-AB2F-B3E4-E829E0D7DAB3}"/>
              </a:ext>
            </a:extLst>
          </p:cNvPr>
          <p:cNvCxnSpPr/>
          <p:nvPr/>
        </p:nvCxnSpPr>
        <p:spPr bwMode="auto">
          <a:xfrm>
            <a:off x="4417716" y="508637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C4D8E83F-53EA-5377-ED8B-13BAAAF36D5A}"/>
              </a:ext>
            </a:extLst>
          </p:cNvPr>
          <p:cNvCxnSpPr/>
          <p:nvPr/>
        </p:nvCxnSpPr>
        <p:spPr bwMode="auto">
          <a:xfrm>
            <a:off x="4440576" y="50965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4DC76A44-24E3-77BC-6E7D-1614546207DB}"/>
              </a:ext>
            </a:extLst>
          </p:cNvPr>
          <p:cNvCxnSpPr/>
          <p:nvPr/>
        </p:nvCxnSpPr>
        <p:spPr bwMode="auto">
          <a:xfrm>
            <a:off x="4458356" y="50965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64" name="Straight Connector 563">
            <a:extLst>
              <a:ext uri="{FF2B5EF4-FFF2-40B4-BE49-F238E27FC236}">
                <a16:creationId xmlns:a16="http://schemas.microsoft.com/office/drawing/2014/main" id="{B3994088-ED15-55C0-9A72-196A14963944}"/>
              </a:ext>
            </a:extLst>
          </p:cNvPr>
          <p:cNvCxnSpPr/>
          <p:nvPr/>
        </p:nvCxnSpPr>
        <p:spPr bwMode="auto">
          <a:xfrm>
            <a:off x="4471056" y="50965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A3624924-DCC8-6868-1206-9F2B74799823}"/>
              </a:ext>
            </a:extLst>
          </p:cNvPr>
          <p:cNvCxnSpPr/>
          <p:nvPr/>
        </p:nvCxnSpPr>
        <p:spPr bwMode="auto">
          <a:xfrm>
            <a:off x="4483756" y="50965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495BE05A-9885-E6C6-0FCD-705298F04821}"/>
              </a:ext>
            </a:extLst>
          </p:cNvPr>
          <p:cNvCxnSpPr/>
          <p:nvPr/>
        </p:nvCxnSpPr>
        <p:spPr bwMode="auto">
          <a:xfrm>
            <a:off x="4501536" y="50965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67" name="Straight Connector 566">
            <a:extLst>
              <a:ext uri="{FF2B5EF4-FFF2-40B4-BE49-F238E27FC236}">
                <a16:creationId xmlns:a16="http://schemas.microsoft.com/office/drawing/2014/main" id="{E390A840-2549-89AC-6ACA-832B0B8791C1}"/>
              </a:ext>
            </a:extLst>
          </p:cNvPr>
          <p:cNvCxnSpPr/>
          <p:nvPr/>
        </p:nvCxnSpPr>
        <p:spPr bwMode="auto">
          <a:xfrm>
            <a:off x="4516776" y="50965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C6F2F797-5F08-4ABE-8987-5C8C81A119FD}"/>
              </a:ext>
            </a:extLst>
          </p:cNvPr>
          <p:cNvCxnSpPr/>
          <p:nvPr/>
        </p:nvCxnSpPr>
        <p:spPr bwMode="auto">
          <a:xfrm>
            <a:off x="4539636" y="50965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65835398-6DCA-F0A0-ACC9-8FC48DA35E88}"/>
              </a:ext>
            </a:extLst>
          </p:cNvPr>
          <p:cNvCxnSpPr/>
          <p:nvPr/>
        </p:nvCxnSpPr>
        <p:spPr bwMode="auto">
          <a:xfrm>
            <a:off x="4565036"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055751B7-EAC3-4542-B9B4-13DF3E7D5CA8}"/>
              </a:ext>
            </a:extLst>
          </p:cNvPr>
          <p:cNvCxnSpPr/>
          <p:nvPr/>
        </p:nvCxnSpPr>
        <p:spPr bwMode="auto">
          <a:xfrm>
            <a:off x="4585356"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9F6F4BCF-BEE0-4D6D-BBE2-D834C17A2166}"/>
              </a:ext>
            </a:extLst>
          </p:cNvPr>
          <p:cNvCxnSpPr/>
          <p:nvPr/>
        </p:nvCxnSpPr>
        <p:spPr bwMode="auto">
          <a:xfrm>
            <a:off x="4592976"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BDBE5E44-DF5D-F121-E739-C6E3B7ED468E}"/>
              </a:ext>
            </a:extLst>
          </p:cNvPr>
          <p:cNvCxnSpPr/>
          <p:nvPr/>
        </p:nvCxnSpPr>
        <p:spPr bwMode="auto">
          <a:xfrm>
            <a:off x="462319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A26250E1-83E3-A29B-8D9B-AA0D02FE58E7}"/>
              </a:ext>
            </a:extLst>
          </p:cNvPr>
          <p:cNvCxnSpPr/>
          <p:nvPr/>
        </p:nvCxnSpPr>
        <p:spPr bwMode="auto">
          <a:xfrm>
            <a:off x="464605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5B315EF4-4B6A-1610-ECEF-150C4803F531}"/>
              </a:ext>
            </a:extLst>
          </p:cNvPr>
          <p:cNvCxnSpPr/>
          <p:nvPr/>
        </p:nvCxnSpPr>
        <p:spPr bwMode="auto">
          <a:xfrm>
            <a:off x="465875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E92C008B-9DE4-B011-0A8F-A752663AF3AF}"/>
              </a:ext>
            </a:extLst>
          </p:cNvPr>
          <p:cNvCxnSpPr/>
          <p:nvPr/>
        </p:nvCxnSpPr>
        <p:spPr bwMode="auto">
          <a:xfrm>
            <a:off x="469685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76" name="Straight Connector 575">
            <a:extLst>
              <a:ext uri="{FF2B5EF4-FFF2-40B4-BE49-F238E27FC236}">
                <a16:creationId xmlns:a16="http://schemas.microsoft.com/office/drawing/2014/main" id="{11CB9040-1684-D689-6A37-9CC41FD8170F}"/>
              </a:ext>
            </a:extLst>
          </p:cNvPr>
          <p:cNvCxnSpPr/>
          <p:nvPr/>
        </p:nvCxnSpPr>
        <p:spPr bwMode="auto">
          <a:xfrm>
            <a:off x="471209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1C9EA7F9-2193-2CB6-7265-1C8C0201881E}"/>
              </a:ext>
            </a:extLst>
          </p:cNvPr>
          <p:cNvCxnSpPr/>
          <p:nvPr/>
        </p:nvCxnSpPr>
        <p:spPr bwMode="auto">
          <a:xfrm>
            <a:off x="476289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A3B442B3-D42C-E850-17BF-70F45F7D5F23}"/>
              </a:ext>
            </a:extLst>
          </p:cNvPr>
          <p:cNvCxnSpPr/>
          <p:nvPr/>
        </p:nvCxnSpPr>
        <p:spPr bwMode="auto">
          <a:xfrm>
            <a:off x="479337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79" name="Straight Connector 578">
            <a:extLst>
              <a:ext uri="{FF2B5EF4-FFF2-40B4-BE49-F238E27FC236}">
                <a16:creationId xmlns:a16="http://schemas.microsoft.com/office/drawing/2014/main" id="{DFEFC768-930C-2101-08A9-B5FCD1E3AB6E}"/>
              </a:ext>
            </a:extLst>
          </p:cNvPr>
          <p:cNvCxnSpPr/>
          <p:nvPr/>
        </p:nvCxnSpPr>
        <p:spPr bwMode="auto">
          <a:xfrm>
            <a:off x="481115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4922D0EC-A7CA-9A4A-3FB2-E28218DBDF47}"/>
              </a:ext>
            </a:extLst>
          </p:cNvPr>
          <p:cNvCxnSpPr/>
          <p:nvPr/>
        </p:nvCxnSpPr>
        <p:spPr bwMode="auto">
          <a:xfrm>
            <a:off x="482639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0BAF7120-51FA-B77B-CFD4-1B5A68503E68}"/>
              </a:ext>
            </a:extLst>
          </p:cNvPr>
          <p:cNvCxnSpPr/>
          <p:nvPr/>
        </p:nvCxnSpPr>
        <p:spPr bwMode="auto">
          <a:xfrm>
            <a:off x="485179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82" name="Straight Connector 581">
            <a:extLst>
              <a:ext uri="{FF2B5EF4-FFF2-40B4-BE49-F238E27FC236}">
                <a16:creationId xmlns:a16="http://schemas.microsoft.com/office/drawing/2014/main" id="{089C1330-15AB-CBA5-CA9C-906E1FE6611A}"/>
              </a:ext>
            </a:extLst>
          </p:cNvPr>
          <p:cNvCxnSpPr/>
          <p:nvPr/>
        </p:nvCxnSpPr>
        <p:spPr bwMode="auto">
          <a:xfrm>
            <a:off x="492037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DA125C3B-9DAA-C572-46BE-C1F543074802}"/>
              </a:ext>
            </a:extLst>
          </p:cNvPr>
          <p:cNvCxnSpPr/>
          <p:nvPr/>
        </p:nvCxnSpPr>
        <p:spPr bwMode="auto">
          <a:xfrm>
            <a:off x="495085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84" name="Straight Connector 583">
            <a:extLst>
              <a:ext uri="{FF2B5EF4-FFF2-40B4-BE49-F238E27FC236}">
                <a16:creationId xmlns:a16="http://schemas.microsoft.com/office/drawing/2014/main" id="{C0CBAB05-C359-5ADA-D485-FDCFFAAA1DFC}"/>
              </a:ext>
            </a:extLst>
          </p:cNvPr>
          <p:cNvCxnSpPr/>
          <p:nvPr/>
        </p:nvCxnSpPr>
        <p:spPr bwMode="auto">
          <a:xfrm>
            <a:off x="502451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85" name="Straight Connector 584">
            <a:extLst>
              <a:ext uri="{FF2B5EF4-FFF2-40B4-BE49-F238E27FC236}">
                <a16:creationId xmlns:a16="http://schemas.microsoft.com/office/drawing/2014/main" id="{FA2E7AFB-591A-551D-6729-0C8F4701106B}"/>
              </a:ext>
            </a:extLst>
          </p:cNvPr>
          <p:cNvCxnSpPr/>
          <p:nvPr/>
        </p:nvCxnSpPr>
        <p:spPr bwMode="auto">
          <a:xfrm>
            <a:off x="513881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8923EF26-FAAD-FE11-A0B5-10E1D9FBDD64}"/>
              </a:ext>
            </a:extLst>
          </p:cNvPr>
          <p:cNvCxnSpPr/>
          <p:nvPr/>
        </p:nvCxnSpPr>
        <p:spPr bwMode="auto">
          <a:xfrm>
            <a:off x="515151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9C934D89-0FAA-4E78-3C56-61433B010DC0}"/>
              </a:ext>
            </a:extLst>
          </p:cNvPr>
          <p:cNvCxnSpPr/>
          <p:nvPr/>
        </p:nvCxnSpPr>
        <p:spPr bwMode="auto">
          <a:xfrm>
            <a:off x="517183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88" name="Straight Connector 587">
            <a:extLst>
              <a:ext uri="{FF2B5EF4-FFF2-40B4-BE49-F238E27FC236}">
                <a16:creationId xmlns:a16="http://schemas.microsoft.com/office/drawing/2014/main" id="{F771A3C5-3ED4-ABA7-F3B6-9EBDF89E35DC}"/>
              </a:ext>
            </a:extLst>
          </p:cNvPr>
          <p:cNvCxnSpPr/>
          <p:nvPr/>
        </p:nvCxnSpPr>
        <p:spPr bwMode="auto">
          <a:xfrm>
            <a:off x="5283590" y="5098566"/>
            <a:ext cx="0" cy="72152"/>
          </a:xfrm>
          <a:prstGeom prst="line">
            <a:avLst/>
          </a:prstGeom>
          <a:noFill/>
          <a:ln w="19050" cap="flat" cmpd="sng" algn="ctr">
            <a:solidFill>
              <a:schemeClr val="accent1"/>
            </a:solidFill>
            <a:prstDash val="solid"/>
            <a:round/>
            <a:headEnd type="none" w="med" len="med"/>
            <a:tailEnd type="none" w="med" len="med"/>
          </a:ln>
          <a:effectLst/>
        </p:spPr>
      </p:cxnSp>
      <p:sp>
        <p:nvSpPr>
          <p:cNvPr id="589" name="Freeform: Shape 588">
            <a:extLst>
              <a:ext uri="{FF2B5EF4-FFF2-40B4-BE49-F238E27FC236}">
                <a16:creationId xmlns:a16="http://schemas.microsoft.com/office/drawing/2014/main" id="{11D40BD1-28C1-8861-CF92-2CEDAD011676}"/>
              </a:ext>
            </a:extLst>
          </p:cNvPr>
          <p:cNvSpPr/>
          <p:nvPr/>
        </p:nvSpPr>
        <p:spPr bwMode="auto">
          <a:xfrm>
            <a:off x="1501515" y="3992380"/>
            <a:ext cx="3780019" cy="1141751"/>
          </a:xfrm>
          <a:custGeom>
            <a:avLst/>
            <a:gdLst>
              <a:gd name="connsiteX0" fmla="*/ 0 w 3780019"/>
              <a:gd name="connsiteY0" fmla="*/ 0 h 1141751"/>
              <a:gd name="connsiteX1" fmla="*/ 0 w 3780019"/>
              <a:gd name="connsiteY1" fmla="*/ 52466 h 1141751"/>
              <a:gd name="connsiteX2" fmla="*/ 107429 w 3780019"/>
              <a:gd name="connsiteY2" fmla="*/ 52466 h 1141751"/>
              <a:gd name="connsiteX3" fmla="*/ 107429 w 3780019"/>
              <a:gd name="connsiteY3" fmla="*/ 52466 h 1141751"/>
              <a:gd name="connsiteX4" fmla="*/ 162393 w 3780019"/>
              <a:gd name="connsiteY4" fmla="*/ 52466 h 1141751"/>
              <a:gd name="connsiteX5" fmla="*/ 162393 w 3780019"/>
              <a:gd name="connsiteY5" fmla="*/ 84945 h 1141751"/>
              <a:gd name="connsiteX6" fmla="*/ 189875 w 3780019"/>
              <a:gd name="connsiteY6" fmla="*/ 84945 h 1141751"/>
              <a:gd name="connsiteX7" fmla="*/ 189875 w 3780019"/>
              <a:gd name="connsiteY7" fmla="*/ 107430 h 1141751"/>
              <a:gd name="connsiteX8" fmla="*/ 227351 w 3780019"/>
              <a:gd name="connsiteY8" fmla="*/ 107430 h 1141751"/>
              <a:gd name="connsiteX9" fmla="*/ 227351 w 3780019"/>
              <a:gd name="connsiteY9" fmla="*/ 122420 h 1141751"/>
              <a:gd name="connsiteX10" fmla="*/ 277318 w 3780019"/>
              <a:gd name="connsiteY10" fmla="*/ 122420 h 1141751"/>
              <a:gd name="connsiteX11" fmla="*/ 277318 w 3780019"/>
              <a:gd name="connsiteY11" fmla="*/ 142407 h 1141751"/>
              <a:gd name="connsiteX12" fmla="*/ 324787 w 3780019"/>
              <a:gd name="connsiteY12" fmla="*/ 142407 h 1141751"/>
              <a:gd name="connsiteX13" fmla="*/ 324787 w 3780019"/>
              <a:gd name="connsiteY13" fmla="*/ 172387 h 1141751"/>
              <a:gd name="connsiteX14" fmla="*/ 387246 w 3780019"/>
              <a:gd name="connsiteY14" fmla="*/ 172387 h 1141751"/>
              <a:gd name="connsiteX15" fmla="*/ 387246 w 3780019"/>
              <a:gd name="connsiteY15" fmla="*/ 189876 h 1141751"/>
              <a:gd name="connsiteX16" fmla="*/ 434715 w 3780019"/>
              <a:gd name="connsiteY16" fmla="*/ 189876 h 1141751"/>
              <a:gd name="connsiteX17" fmla="*/ 434715 w 3780019"/>
              <a:gd name="connsiteY17" fmla="*/ 214859 h 1141751"/>
              <a:gd name="connsiteX18" fmla="*/ 462196 w 3780019"/>
              <a:gd name="connsiteY18" fmla="*/ 214859 h 1141751"/>
              <a:gd name="connsiteX19" fmla="*/ 462196 w 3780019"/>
              <a:gd name="connsiteY19" fmla="*/ 232348 h 1141751"/>
              <a:gd name="connsiteX20" fmla="*/ 479685 w 3780019"/>
              <a:gd name="connsiteY20" fmla="*/ 232348 h 1141751"/>
              <a:gd name="connsiteX21" fmla="*/ 497174 w 3780019"/>
              <a:gd name="connsiteY21" fmla="*/ 249837 h 1141751"/>
              <a:gd name="connsiteX22" fmla="*/ 509665 w 3780019"/>
              <a:gd name="connsiteY22" fmla="*/ 262328 h 1141751"/>
              <a:gd name="connsiteX23" fmla="*/ 509665 w 3780019"/>
              <a:gd name="connsiteY23" fmla="*/ 279817 h 1141751"/>
              <a:gd name="connsiteX24" fmla="*/ 534649 w 3780019"/>
              <a:gd name="connsiteY24" fmla="*/ 279817 h 1141751"/>
              <a:gd name="connsiteX25" fmla="*/ 534649 w 3780019"/>
              <a:gd name="connsiteY25" fmla="*/ 319790 h 1141751"/>
              <a:gd name="connsiteX26" fmla="*/ 562131 w 3780019"/>
              <a:gd name="connsiteY26" fmla="*/ 319790 h 1141751"/>
              <a:gd name="connsiteX27" fmla="*/ 562131 w 3780019"/>
              <a:gd name="connsiteY27" fmla="*/ 334781 h 1141751"/>
              <a:gd name="connsiteX28" fmla="*/ 572124 w 3780019"/>
              <a:gd name="connsiteY28" fmla="*/ 334781 h 1141751"/>
              <a:gd name="connsiteX29" fmla="*/ 572124 w 3780019"/>
              <a:gd name="connsiteY29" fmla="*/ 352269 h 1141751"/>
              <a:gd name="connsiteX30" fmla="*/ 607101 w 3780019"/>
              <a:gd name="connsiteY30" fmla="*/ 352269 h 1141751"/>
              <a:gd name="connsiteX31" fmla="*/ 607101 w 3780019"/>
              <a:gd name="connsiteY31" fmla="*/ 369758 h 1141751"/>
              <a:gd name="connsiteX32" fmla="*/ 642078 w 3780019"/>
              <a:gd name="connsiteY32" fmla="*/ 379751 h 1141751"/>
              <a:gd name="connsiteX33" fmla="*/ 642078 w 3780019"/>
              <a:gd name="connsiteY33" fmla="*/ 399738 h 1141751"/>
              <a:gd name="connsiteX34" fmla="*/ 664564 w 3780019"/>
              <a:gd name="connsiteY34" fmla="*/ 399738 h 1141751"/>
              <a:gd name="connsiteX35" fmla="*/ 664564 w 3780019"/>
              <a:gd name="connsiteY35" fmla="*/ 414728 h 1141751"/>
              <a:gd name="connsiteX36" fmla="*/ 684551 w 3780019"/>
              <a:gd name="connsiteY36" fmla="*/ 414728 h 1141751"/>
              <a:gd name="connsiteX37" fmla="*/ 684551 w 3780019"/>
              <a:gd name="connsiteY37" fmla="*/ 434715 h 1141751"/>
              <a:gd name="connsiteX38" fmla="*/ 709534 w 3780019"/>
              <a:gd name="connsiteY38" fmla="*/ 434715 h 1141751"/>
              <a:gd name="connsiteX39" fmla="*/ 709534 w 3780019"/>
              <a:gd name="connsiteY39" fmla="*/ 447207 h 1141751"/>
              <a:gd name="connsiteX40" fmla="*/ 749508 w 3780019"/>
              <a:gd name="connsiteY40" fmla="*/ 447207 h 1141751"/>
              <a:gd name="connsiteX41" fmla="*/ 752006 w 3780019"/>
              <a:gd name="connsiteY41" fmla="*/ 467194 h 1141751"/>
              <a:gd name="connsiteX42" fmla="*/ 784485 w 3780019"/>
              <a:gd name="connsiteY42" fmla="*/ 467194 h 1141751"/>
              <a:gd name="connsiteX43" fmla="*/ 784485 w 3780019"/>
              <a:gd name="connsiteY43" fmla="*/ 479686 h 1141751"/>
              <a:gd name="connsiteX44" fmla="*/ 821960 w 3780019"/>
              <a:gd name="connsiteY44" fmla="*/ 479686 h 1141751"/>
              <a:gd name="connsiteX45" fmla="*/ 821960 w 3780019"/>
              <a:gd name="connsiteY45" fmla="*/ 497174 h 1141751"/>
              <a:gd name="connsiteX46" fmla="*/ 849442 w 3780019"/>
              <a:gd name="connsiteY46" fmla="*/ 497174 h 1141751"/>
              <a:gd name="connsiteX47" fmla="*/ 849442 w 3780019"/>
              <a:gd name="connsiteY47" fmla="*/ 512164 h 1141751"/>
              <a:gd name="connsiteX48" fmla="*/ 881921 w 3780019"/>
              <a:gd name="connsiteY48" fmla="*/ 512164 h 1141751"/>
              <a:gd name="connsiteX49" fmla="*/ 881921 w 3780019"/>
              <a:gd name="connsiteY49" fmla="*/ 532151 h 1141751"/>
              <a:gd name="connsiteX50" fmla="*/ 949377 w 3780019"/>
              <a:gd name="connsiteY50" fmla="*/ 532151 h 1141751"/>
              <a:gd name="connsiteX51" fmla="*/ 949377 w 3780019"/>
              <a:gd name="connsiteY51" fmla="*/ 552138 h 1141751"/>
              <a:gd name="connsiteX52" fmla="*/ 974360 w 3780019"/>
              <a:gd name="connsiteY52" fmla="*/ 552138 h 1141751"/>
              <a:gd name="connsiteX53" fmla="*/ 974360 w 3780019"/>
              <a:gd name="connsiteY53" fmla="*/ 569627 h 1141751"/>
              <a:gd name="connsiteX54" fmla="*/ 1009337 w 3780019"/>
              <a:gd name="connsiteY54" fmla="*/ 569627 h 1141751"/>
              <a:gd name="connsiteX55" fmla="*/ 1009337 w 3780019"/>
              <a:gd name="connsiteY55" fmla="*/ 584617 h 1141751"/>
              <a:gd name="connsiteX56" fmla="*/ 1031823 w 3780019"/>
              <a:gd name="connsiteY56" fmla="*/ 584617 h 1141751"/>
              <a:gd name="connsiteX57" fmla="*/ 1031823 w 3780019"/>
              <a:gd name="connsiteY57" fmla="*/ 594610 h 1141751"/>
              <a:gd name="connsiteX58" fmla="*/ 1066800 w 3780019"/>
              <a:gd name="connsiteY58" fmla="*/ 594610 h 1141751"/>
              <a:gd name="connsiteX59" fmla="*/ 1066800 w 3780019"/>
              <a:gd name="connsiteY59" fmla="*/ 622092 h 1141751"/>
              <a:gd name="connsiteX60" fmla="*/ 1099278 w 3780019"/>
              <a:gd name="connsiteY60" fmla="*/ 622092 h 1141751"/>
              <a:gd name="connsiteX61" fmla="*/ 1099278 w 3780019"/>
              <a:gd name="connsiteY61" fmla="*/ 637082 h 1141751"/>
              <a:gd name="connsiteX62" fmla="*/ 1186721 w 3780019"/>
              <a:gd name="connsiteY62" fmla="*/ 637082 h 1141751"/>
              <a:gd name="connsiteX63" fmla="*/ 1191718 w 3780019"/>
              <a:gd name="connsiteY63" fmla="*/ 654571 h 1141751"/>
              <a:gd name="connsiteX64" fmla="*/ 1216701 w 3780019"/>
              <a:gd name="connsiteY64" fmla="*/ 654571 h 1141751"/>
              <a:gd name="connsiteX65" fmla="*/ 1216701 w 3780019"/>
              <a:gd name="connsiteY65" fmla="*/ 672059 h 1141751"/>
              <a:gd name="connsiteX66" fmla="*/ 1256675 w 3780019"/>
              <a:gd name="connsiteY66" fmla="*/ 672059 h 1141751"/>
              <a:gd name="connsiteX67" fmla="*/ 1256675 w 3780019"/>
              <a:gd name="connsiteY67" fmla="*/ 689548 h 1141751"/>
              <a:gd name="connsiteX68" fmla="*/ 1299147 w 3780019"/>
              <a:gd name="connsiteY68" fmla="*/ 689548 h 1141751"/>
              <a:gd name="connsiteX69" fmla="*/ 1299147 w 3780019"/>
              <a:gd name="connsiteY69" fmla="*/ 707036 h 1141751"/>
              <a:gd name="connsiteX70" fmla="*/ 1331626 w 3780019"/>
              <a:gd name="connsiteY70" fmla="*/ 707036 h 1141751"/>
              <a:gd name="connsiteX71" fmla="*/ 1331626 w 3780019"/>
              <a:gd name="connsiteY71" fmla="*/ 717030 h 1141751"/>
              <a:gd name="connsiteX72" fmla="*/ 1369101 w 3780019"/>
              <a:gd name="connsiteY72" fmla="*/ 717030 h 1141751"/>
              <a:gd name="connsiteX73" fmla="*/ 1369101 w 3780019"/>
              <a:gd name="connsiteY73" fmla="*/ 732020 h 1141751"/>
              <a:gd name="connsiteX74" fmla="*/ 1434059 w 3780019"/>
              <a:gd name="connsiteY74" fmla="*/ 732020 h 1141751"/>
              <a:gd name="connsiteX75" fmla="*/ 1434059 w 3780019"/>
              <a:gd name="connsiteY75" fmla="*/ 732020 h 1141751"/>
              <a:gd name="connsiteX76" fmla="*/ 1479029 w 3780019"/>
              <a:gd name="connsiteY76" fmla="*/ 732020 h 1141751"/>
              <a:gd name="connsiteX77" fmla="*/ 1479029 w 3780019"/>
              <a:gd name="connsiteY77" fmla="*/ 732020 h 1141751"/>
              <a:gd name="connsiteX78" fmla="*/ 1479029 w 3780019"/>
              <a:gd name="connsiteY78" fmla="*/ 757004 h 1141751"/>
              <a:gd name="connsiteX79" fmla="*/ 1524000 w 3780019"/>
              <a:gd name="connsiteY79" fmla="*/ 757004 h 1141751"/>
              <a:gd name="connsiteX80" fmla="*/ 1528996 w 3780019"/>
              <a:gd name="connsiteY80" fmla="*/ 762000 h 1141751"/>
              <a:gd name="connsiteX81" fmla="*/ 1551482 w 3780019"/>
              <a:gd name="connsiteY81" fmla="*/ 762000 h 1141751"/>
              <a:gd name="connsiteX82" fmla="*/ 1551482 w 3780019"/>
              <a:gd name="connsiteY82" fmla="*/ 776990 h 1141751"/>
              <a:gd name="connsiteX83" fmla="*/ 1596452 w 3780019"/>
              <a:gd name="connsiteY83" fmla="*/ 776990 h 1141751"/>
              <a:gd name="connsiteX84" fmla="*/ 1596452 w 3780019"/>
              <a:gd name="connsiteY84" fmla="*/ 796977 h 1141751"/>
              <a:gd name="connsiteX85" fmla="*/ 1643921 w 3780019"/>
              <a:gd name="connsiteY85" fmla="*/ 796977 h 1141751"/>
              <a:gd name="connsiteX86" fmla="*/ 1643921 w 3780019"/>
              <a:gd name="connsiteY86" fmla="*/ 819463 h 1141751"/>
              <a:gd name="connsiteX87" fmla="*/ 1703882 w 3780019"/>
              <a:gd name="connsiteY87" fmla="*/ 819463 h 1141751"/>
              <a:gd name="connsiteX88" fmla="*/ 1703882 w 3780019"/>
              <a:gd name="connsiteY88" fmla="*/ 839450 h 1141751"/>
              <a:gd name="connsiteX89" fmla="*/ 1758846 w 3780019"/>
              <a:gd name="connsiteY89" fmla="*/ 839450 h 1141751"/>
              <a:gd name="connsiteX90" fmla="*/ 1758846 w 3780019"/>
              <a:gd name="connsiteY90" fmla="*/ 859436 h 1141751"/>
              <a:gd name="connsiteX91" fmla="*/ 1838793 w 3780019"/>
              <a:gd name="connsiteY91" fmla="*/ 859436 h 1141751"/>
              <a:gd name="connsiteX92" fmla="*/ 1838793 w 3780019"/>
              <a:gd name="connsiteY92" fmla="*/ 879423 h 1141751"/>
              <a:gd name="connsiteX93" fmla="*/ 1866275 w 3780019"/>
              <a:gd name="connsiteY93" fmla="*/ 879423 h 1141751"/>
              <a:gd name="connsiteX94" fmla="*/ 1866275 w 3780019"/>
              <a:gd name="connsiteY94" fmla="*/ 891915 h 1141751"/>
              <a:gd name="connsiteX95" fmla="*/ 1908747 w 3780019"/>
              <a:gd name="connsiteY95" fmla="*/ 891915 h 1141751"/>
              <a:gd name="connsiteX96" fmla="*/ 1908747 w 3780019"/>
              <a:gd name="connsiteY96" fmla="*/ 911902 h 1141751"/>
              <a:gd name="connsiteX97" fmla="*/ 2008682 w 3780019"/>
              <a:gd name="connsiteY97" fmla="*/ 911902 h 1141751"/>
              <a:gd name="connsiteX98" fmla="*/ 2008682 w 3780019"/>
              <a:gd name="connsiteY98" fmla="*/ 939384 h 1141751"/>
              <a:gd name="connsiteX99" fmla="*/ 2033665 w 3780019"/>
              <a:gd name="connsiteY99" fmla="*/ 939384 h 1141751"/>
              <a:gd name="connsiteX100" fmla="*/ 2033665 w 3780019"/>
              <a:gd name="connsiteY100" fmla="*/ 946879 h 1141751"/>
              <a:gd name="connsiteX101" fmla="*/ 2071141 w 3780019"/>
              <a:gd name="connsiteY101" fmla="*/ 946879 h 1141751"/>
              <a:gd name="connsiteX102" fmla="*/ 2078636 w 3780019"/>
              <a:gd name="connsiteY102" fmla="*/ 964368 h 1141751"/>
              <a:gd name="connsiteX103" fmla="*/ 2173574 w 3780019"/>
              <a:gd name="connsiteY103" fmla="*/ 964368 h 1141751"/>
              <a:gd name="connsiteX104" fmla="*/ 2178570 w 3780019"/>
              <a:gd name="connsiteY104" fmla="*/ 991850 h 1141751"/>
              <a:gd name="connsiteX105" fmla="*/ 2293495 w 3780019"/>
              <a:gd name="connsiteY105" fmla="*/ 991850 h 1141751"/>
              <a:gd name="connsiteX106" fmla="*/ 2293495 w 3780019"/>
              <a:gd name="connsiteY106" fmla="*/ 1004341 h 1141751"/>
              <a:gd name="connsiteX107" fmla="*/ 2328472 w 3780019"/>
              <a:gd name="connsiteY107" fmla="*/ 1004341 h 1141751"/>
              <a:gd name="connsiteX108" fmla="*/ 2328472 w 3780019"/>
              <a:gd name="connsiteY108" fmla="*/ 1021830 h 1141751"/>
              <a:gd name="connsiteX109" fmla="*/ 2395928 w 3780019"/>
              <a:gd name="connsiteY109" fmla="*/ 1021830 h 1141751"/>
              <a:gd name="connsiteX110" fmla="*/ 2395928 w 3780019"/>
              <a:gd name="connsiteY110" fmla="*/ 1029325 h 1141751"/>
              <a:gd name="connsiteX111" fmla="*/ 2485869 w 3780019"/>
              <a:gd name="connsiteY111" fmla="*/ 1029325 h 1141751"/>
              <a:gd name="connsiteX112" fmla="*/ 2485869 w 3780019"/>
              <a:gd name="connsiteY112" fmla="*/ 1049312 h 1141751"/>
              <a:gd name="connsiteX113" fmla="*/ 2545829 w 3780019"/>
              <a:gd name="connsiteY113" fmla="*/ 1049312 h 1141751"/>
              <a:gd name="connsiteX114" fmla="*/ 2555823 w 3780019"/>
              <a:gd name="connsiteY114" fmla="*/ 1059306 h 1141751"/>
              <a:gd name="connsiteX115" fmla="*/ 2653259 w 3780019"/>
              <a:gd name="connsiteY115" fmla="*/ 1059306 h 1141751"/>
              <a:gd name="connsiteX116" fmla="*/ 2653259 w 3780019"/>
              <a:gd name="connsiteY116" fmla="*/ 1089286 h 1141751"/>
              <a:gd name="connsiteX117" fmla="*/ 2735705 w 3780019"/>
              <a:gd name="connsiteY117" fmla="*/ 1089286 h 1141751"/>
              <a:gd name="connsiteX118" fmla="*/ 2735705 w 3780019"/>
              <a:gd name="connsiteY118" fmla="*/ 1109272 h 1141751"/>
              <a:gd name="connsiteX119" fmla="*/ 2795665 w 3780019"/>
              <a:gd name="connsiteY119" fmla="*/ 1109272 h 1141751"/>
              <a:gd name="connsiteX120" fmla="*/ 2795665 w 3780019"/>
              <a:gd name="connsiteY120" fmla="*/ 1124263 h 1141751"/>
              <a:gd name="connsiteX121" fmla="*/ 2950564 w 3780019"/>
              <a:gd name="connsiteY121" fmla="*/ 1124263 h 1141751"/>
              <a:gd name="connsiteX122" fmla="*/ 2950564 w 3780019"/>
              <a:gd name="connsiteY122" fmla="*/ 1141751 h 1141751"/>
              <a:gd name="connsiteX123" fmla="*/ 3780019 w 3780019"/>
              <a:gd name="connsiteY123" fmla="*/ 1141751 h 1141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3780019" h="1141751">
                <a:moveTo>
                  <a:pt x="0" y="0"/>
                </a:moveTo>
                <a:lnTo>
                  <a:pt x="0" y="52466"/>
                </a:lnTo>
                <a:lnTo>
                  <a:pt x="107429" y="52466"/>
                </a:lnTo>
                <a:lnTo>
                  <a:pt x="107429" y="52466"/>
                </a:lnTo>
                <a:lnTo>
                  <a:pt x="162393" y="52466"/>
                </a:lnTo>
                <a:lnTo>
                  <a:pt x="162393" y="84945"/>
                </a:lnTo>
                <a:lnTo>
                  <a:pt x="189875" y="84945"/>
                </a:lnTo>
                <a:lnTo>
                  <a:pt x="189875" y="107430"/>
                </a:lnTo>
                <a:lnTo>
                  <a:pt x="227351" y="107430"/>
                </a:lnTo>
                <a:lnTo>
                  <a:pt x="227351" y="122420"/>
                </a:lnTo>
                <a:lnTo>
                  <a:pt x="277318" y="122420"/>
                </a:lnTo>
                <a:lnTo>
                  <a:pt x="277318" y="142407"/>
                </a:lnTo>
                <a:lnTo>
                  <a:pt x="324787" y="142407"/>
                </a:lnTo>
                <a:lnTo>
                  <a:pt x="324787" y="172387"/>
                </a:lnTo>
                <a:lnTo>
                  <a:pt x="387246" y="172387"/>
                </a:lnTo>
                <a:lnTo>
                  <a:pt x="387246" y="189876"/>
                </a:lnTo>
                <a:lnTo>
                  <a:pt x="434715" y="189876"/>
                </a:lnTo>
                <a:lnTo>
                  <a:pt x="434715" y="214859"/>
                </a:lnTo>
                <a:lnTo>
                  <a:pt x="462196" y="214859"/>
                </a:lnTo>
                <a:lnTo>
                  <a:pt x="462196" y="232348"/>
                </a:lnTo>
                <a:lnTo>
                  <a:pt x="479685" y="232348"/>
                </a:lnTo>
                <a:lnTo>
                  <a:pt x="497174" y="249837"/>
                </a:lnTo>
                <a:lnTo>
                  <a:pt x="509665" y="262328"/>
                </a:lnTo>
                <a:lnTo>
                  <a:pt x="509665" y="279817"/>
                </a:lnTo>
                <a:lnTo>
                  <a:pt x="534649" y="279817"/>
                </a:lnTo>
                <a:lnTo>
                  <a:pt x="534649" y="319790"/>
                </a:lnTo>
                <a:lnTo>
                  <a:pt x="562131" y="319790"/>
                </a:lnTo>
                <a:lnTo>
                  <a:pt x="562131" y="334781"/>
                </a:lnTo>
                <a:lnTo>
                  <a:pt x="572124" y="334781"/>
                </a:lnTo>
                <a:lnTo>
                  <a:pt x="572124" y="352269"/>
                </a:lnTo>
                <a:lnTo>
                  <a:pt x="607101" y="352269"/>
                </a:lnTo>
                <a:lnTo>
                  <a:pt x="607101" y="369758"/>
                </a:lnTo>
                <a:lnTo>
                  <a:pt x="642078" y="379751"/>
                </a:lnTo>
                <a:lnTo>
                  <a:pt x="642078" y="399738"/>
                </a:lnTo>
                <a:lnTo>
                  <a:pt x="664564" y="399738"/>
                </a:lnTo>
                <a:lnTo>
                  <a:pt x="664564" y="414728"/>
                </a:lnTo>
                <a:lnTo>
                  <a:pt x="684551" y="414728"/>
                </a:lnTo>
                <a:lnTo>
                  <a:pt x="684551" y="434715"/>
                </a:lnTo>
                <a:lnTo>
                  <a:pt x="709534" y="434715"/>
                </a:lnTo>
                <a:lnTo>
                  <a:pt x="709534" y="447207"/>
                </a:lnTo>
                <a:lnTo>
                  <a:pt x="749508" y="447207"/>
                </a:lnTo>
                <a:lnTo>
                  <a:pt x="752006" y="467194"/>
                </a:lnTo>
                <a:lnTo>
                  <a:pt x="784485" y="467194"/>
                </a:lnTo>
                <a:lnTo>
                  <a:pt x="784485" y="479686"/>
                </a:lnTo>
                <a:lnTo>
                  <a:pt x="821960" y="479686"/>
                </a:lnTo>
                <a:lnTo>
                  <a:pt x="821960" y="497174"/>
                </a:lnTo>
                <a:lnTo>
                  <a:pt x="849442" y="497174"/>
                </a:lnTo>
                <a:lnTo>
                  <a:pt x="849442" y="512164"/>
                </a:lnTo>
                <a:lnTo>
                  <a:pt x="881921" y="512164"/>
                </a:lnTo>
                <a:lnTo>
                  <a:pt x="881921" y="532151"/>
                </a:lnTo>
                <a:lnTo>
                  <a:pt x="949377" y="532151"/>
                </a:lnTo>
                <a:lnTo>
                  <a:pt x="949377" y="552138"/>
                </a:lnTo>
                <a:lnTo>
                  <a:pt x="974360" y="552138"/>
                </a:lnTo>
                <a:lnTo>
                  <a:pt x="974360" y="569627"/>
                </a:lnTo>
                <a:lnTo>
                  <a:pt x="1009337" y="569627"/>
                </a:lnTo>
                <a:lnTo>
                  <a:pt x="1009337" y="584617"/>
                </a:lnTo>
                <a:lnTo>
                  <a:pt x="1031823" y="584617"/>
                </a:lnTo>
                <a:lnTo>
                  <a:pt x="1031823" y="594610"/>
                </a:lnTo>
                <a:lnTo>
                  <a:pt x="1066800" y="594610"/>
                </a:lnTo>
                <a:lnTo>
                  <a:pt x="1066800" y="622092"/>
                </a:lnTo>
                <a:lnTo>
                  <a:pt x="1099278" y="622092"/>
                </a:lnTo>
                <a:lnTo>
                  <a:pt x="1099278" y="637082"/>
                </a:lnTo>
                <a:lnTo>
                  <a:pt x="1186721" y="637082"/>
                </a:lnTo>
                <a:lnTo>
                  <a:pt x="1191718" y="654571"/>
                </a:lnTo>
                <a:lnTo>
                  <a:pt x="1216701" y="654571"/>
                </a:lnTo>
                <a:lnTo>
                  <a:pt x="1216701" y="672059"/>
                </a:lnTo>
                <a:lnTo>
                  <a:pt x="1256675" y="672059"/>
                </a:lnTo>
                <a:lnTo>
                  <a:pt x="1256675" y="689548"/>
                </a:lnTo>
                <a:lnTo>
                  <a:pt x="1299147" y="689548"/>
                </a:lnTo>
                <a:lnTo>
                  <a:pt x="1299147" y="707036"/>
                </a:lnTo>
                <a:lnTo>
                  <a:pt x="1331626" y="707036"/>
                </a:lnTo>
                <a:lnTo>
                  <a:pt x="1331626" y="717030"/>
                </a:lnTo>
                <a:lnTo>
                  <a:pt x="1369101" y="717030"/>
                </a:lnTo>
                <a:lnTo>
                  <a:pt x="1369101" y="732020"/>
                </a:lnTo>
                <a:lnTo>
                  <a:pt x="1434059" y="732020"/>
                </a:lnTo>
                <a:lnTo>
                  <a:pt x="1434059" y="732020"/>
                </a:lnTo>
                <a:lnTo>
                  <a:pt x="1479029" y="732020"/>
                </a:lnTo>
                <a:lnTo>
                  <a:pt x="1479029" y="732020"/>
                </a:lnTo>
                <a:lnTo>
                  <a:pt x="1479029" y="757004"/>
                </a:lnTo>
                <a:lnTo>
                  <a:pt x="1524000" y="757004"/>
                </a:lnTo>
                <a:lnTo>
                  <a:pt x="1528996" y="762000"/>
                </a:lnTo>
                <a:lnTo>
                  <a:pt x="1551482" y="762000"/>
                </a:lnTo>
                <a:lnTo>
                  <a:pt x="1551482" y="776990"/>
                </a:lnTo>
                <a:lnTo>
                  <a:pt x="1596452" y="776990"/>
                </a:lnTo>
                <a:lnTo>
                  <a:pt x="1596452" y="796977"/>
                </a:lnTo>
                <a:lnTo>
                  <a:pt x="1643921" y="796977"/>
                </a:lnTo>
                <a:lnTo>
                  <a:pt x="1643921" y="819463"/>
                </a:lnTo>
                <a:lnTo>
                  <a:pt x="1703882" y="819463"/>
                </a:lnTo>
                <a:lnTo>
                  <a:pt x="1703882" y="839450"/>
                </a:lnTo>
                <a:lnTo>
                  <a:pt x="1758846" y="839450"/>
                </a:lnTo>
                <a:lnTo>
                  <a:pt x="1758846" y="859436"/>
                </a:lnTo>
                <a:lnTo>
                  <a:pt x="1838793" y="859436"/>
                </a:lnTo>
                <a:lnTo>
                  <a:pt x="1838793" y="879423"/>
                </a:lnTo>
                <a:lnTo>
                  <a:pt x="1866275" y="879423"/>
                </a:lnTo>
                <a:lnTo>
                  <a:pt x="1866275" y="891915"/>
                </a:lnTo>
                <a:lnTo>
                  <a:pt x="1908747" y="891915"/>
                </a:lnTo>
                <a:lnTo>
                  <a:pt x="1908747" y="911902"/>
                </a:lnTo>
                <a:lnTo>
                  <a:pt x="2008682" y="911902"/>
                </a:lnTo>
                <a:lnTo>
                  <a:pt x="2008682" y="939384"/>
                </a:lnTo>
                <a:lnTo>
                  <a:pt x="2033665" y="939384"/>
                </a:lnTo>
                <a:lnTo>
                  <a:pt x="2033665" y="946879"/>
                </a:lnTo>
                <a:lnTo>
                  <a:pt x="2071141" y="946879"/>
                </a:lnTo>
                <a:lnTo>
                  <a:pt x="2078636" y="964368"/>
                </a:lnTo>
                <a:lnTo>
                  <a:pt x="2173574" y="964368"/>
                </a:lnTo>
                <a:lnTo>
                  <a:pt x="2178570" y="991850"/>
                </a:lnTo>
                <a:lnTo>
                  <a:pt x="2293495" y="991850"/>
                </a:lnTo>
                <a:lnTo>
                  <a:pt x="2293495" y="1004341"/>
                </a:lnTo>
                <a:lnTo>
                  <a:pt x="2328472" y="1004341"/>
                </a:lnTo>
                <a:lnTo>
                  <a:pt x="2328472" y="1021830"/>
                </a:lnTo>
                <a:lnTo>
                  <a:pt x="2395928" y="1021830"/>
                </a:lnTo>
                <a:lnTo>
                  <a:pt x="2395928" y="1029325"/>
                </a:lnTo>
                <a:lnTo>
                  <a:pt x="2485869" y="1029325"/>
                </a:lnTo>
                <a:lnTo>
                  <a:pt x="2485869" y="1049312"/>
                </a:lnTo>
                <a:lnTo>
                  <a:pt x="2545829" y="1049312"/>
                </a:lnTo>
                <a:lnTo>
                  <a:pt x="2555823" y="1059306"/>
                </a:lnTo>
                <a:lnTo>
                  <a:pt x="2653259" y="1059306"/>
                </a:lnTo>
                <a:lnTo>
                  <a:pt x="2653259" y="1089286"/>
                </a:lnTo>
                <a:lnTo>
                  <a:pt x="2735705" y="1089286"/>
                </a:lnTo>
                <a:lnTo>
                  <a:pt x="2735705" y="1109272"/>
                </a:lnTo>
                <a:lnTo>
                  <a:pt x="2795665" y="1109272"/>
                </a:lnTo>
                <a:lnTo>
                  <a:pt x="2795665" y="1124263"/>
                </a:lnTo>
                <a:lnTo>
                  <a:pt x="2950564" y="1124263"/>
                </a:lnTo>
                <a:lnTo>
                  <a:pt x="2950564" y="1141751"/>
                </a:lnTo>
                <a:lnTo>
                  <a:pt x="3780019" y="1141751"/>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aphicFrame>
        <p:nvGraphicFramePr>
          <p:cNvPr id="590" name="Table 167">
            <a:extLst>
              <a:ext uri="{FF2B5EF4-FFF2-40B4-BE49-F238E27FC236}">
                <a16:creationId xmlns:a16="http://schemas.microsoft.com/office/drawing/2014/main" id="{3E4959BA-18FB-08DE-4D5B-88F7C3F0C8A0}"/>
              </a:ext>
            </a:extLst>
          </p:cNvPr>
          <p:cNvGraphicFramePr>
            <a:graphicFrameLocks noGrp="1"/>
          </p:cNvGraphicFramePr>
          <p:nvPr/>
        </p:nvGraphicFramePr>
        <p:xfrm>
          <a:off x="524043" y="5786507"/>
          <a:ext cx="5086014" cy="480060"/>
        </p:xfrm>
        <a:graphic>
          <a:graphicData uri="http://schemas.openxmlformats.org/drawingml/2006/table">
            <a:tbl>
              <a:tblPr firstRow="1" bandRow="1">
                <a:tableStyleId>{93296810-A885-4BE3-A3E7-6D5BEEA58F35}</a:tableStyleId>
              </a:tblPr>
              <a:tblGrid>
                <a:gridCol w="836334">
                  <a:extLst>
                    <a:ext uri="{9D8B030D-6E8A-4147-A177-3AD203B41FA5}">
                      <a16:colId xmlns:a16="http://schemas.microsoft.com/office/drawing/2014/main" val="2088947100"/>
                    </a:ext>
                  </a:extLst>
                </a:gridCol>
                <a:gridCol w="265605">
                  <a:extLst>
                    <a:ext uri="{9D8B030D-6E8A-4147-A177-3AD203B41FA5}">
                      <a16:colId xmlns:a16="http://schemas.microsoft.com/office/drawing/2014/main" val="2805439361"/>
                    </a:ext>
                  </a:extLst>
                </a:gridCol>
                <a:gridCol w="265605">
                  <a:extLst>
                    <a:ext uri="{9D8B030D-6E8A-4147-A177-3AD203B41FA5}">
                      <a16:colId xmlns:a16="http://schemas.microsoft.com/office/drawing/2014/main" val="637038133"/>
                    </a:ext>
                  </a:extLst>
                </a:gridCol>
                <a:gridCol w="265605">
                  <a:extLst>
                    <a:ext uri="{9D8B030D-6E8A-4147-A177-3AD203B41FA5}">
                      <a16:colId xmlns:a16="http://schemas.microsoft.com/office/drawing/2014/main" val="281554751"/>
                    </a:ext>
                  </a:extLst>
                </a:gridCol>
                <a:gridCol w="265605">
                  <a:extLst>
                    <a:ext uri="{9D8B030D-6E8A-4147-A177-3AD203B41FA5}">
                      <a16:colId xmlns:a16="http://schemas.microsoft.com/office/drawing/2014/main" val="146333827"/>
                    </a:ext>
                  </a:extLst>
                </a:gridCol>
                <a:gridCol w="265605">
                  <a:extLst>
                    <a:ext uri="{9D8B030D-6E8A-4147-A177-3AD203B41FA5}">
                      <a16:colId xmlns:a16="http://schemas.microsoft.com/office/drawing/2014/main" val="3594535462"/>
                    </a:ext>
                  </a:extLst>
                </a:gridCol>
                <a:gridCol w="265605">
                  <a:extLst>
                    <a:ext uri="{9D8B030D-6E8A-4147-A177-3AD203B41FA5}">
                      <a16:colId xmlns:a16="http://schemas.microsoft.com/office/drawing/2014/main" val="1431239169"/>
                    </a:ext>
                  </a:extLst>
                </a:gridCol>
                <a:gridCol w="265605">
                  <a:extLst>
                    <a:ext uri="{9D8B030D-6E8A-4147-A177-3AD203B41FA5}">
                      <a16:colId xmlns:a16="http://schemas.microsoft.com/office/drawing/2014/main" val="812137047"/>
                    </a:ext>
                  </a:extLst>
                </a:gridCol>
                <a:gridCol w="265605">
                  <a:extLst>
                    <a:ext uri="{9D8B030D-6E8A-4147-A177-3AD203B41FA5}">
                      <a16:colId xmlns:a16="http://schemas.microsoft.com/office/drawing/2014/main" val="724972688"/>
                    </a:ext>
                  </a:extLst>
                </a:gridCol>
                <a:gridCol w="265605">
                  <a:extLst>
                    <a:ext uri="{9D8B030D-6E8A-4147-A177-3AD203B41FA5}">
                      <a16:colId xmlns:a16="http://schemas.microsoft.com/office/drawing/2014/main" val="510150440"/>
                    </a:ext>
                  </a:extLst>
                </a:gridCol>
                <a:gridCol w="265605">
                  <a:extLst>
                    <a:ext uri="{9D8B030D-6E8A-4147-A177-3AD203B41FA5}">
                      <a16:colId xmlns:a16="http://schemas.microsoft.com/office/drawing/2014/main" val="3291850107"/>
                    </a:ext>
                  </a:extLst>
                </a:gridCol>
                <a:gridCol w="265605">
                  <a:extLst>
                    <a:ext uri="{9D8B030D-6E8A-4147-A177-3AD203B41FA5}">
                      <a16:colId xmlns:a16="http://schemas.microsoft.com/office/drawing/2014/main" val="4156254455"/>
                    </a:ext>
                  </a:extLst>
                </a:gridCol>
                <a:gridCol w="265605">
                  <a:extLst>
                    <a:ext uri="{9D8B030D-6E8A-4147-A177-3AD203B41FA5}">
                      <a16:colId xmlns:a16="http://schemas.microsoft.com/office/drawing/2014/main" val="3486683261"/>
                    </a:ext>
                  </a:extLst>
                </a:gridCol>
                <a:gridCol w="265605">
                  <a:extLst>
                    <a:ext uri="{9D8B030D-6E8A-4147-A177-3AD203B41FA5}">
                      <a16:colId xmlns:a16="http://schemas.microsoft.com/office/drawing/2014/main" val="2548090715"/>
                    </a:ext>
                  </a:extLst>
                </a:gridCol>
                <a:gridCol w="265605">
                  <a:extLst>
                    <a:ext uri="{9D8B030D-6E8A-4147-A177-3AD203B41FA5}">
                      <a16:colId xmlns:a16="http://schemas.microsoft.com/office/drawing/2014/main" val="456336669"/>
                    </a:ext>
                  </a:extLst>
                </a:gridCol>
                <a:gridCol w="265605">
                  <a:extLst>
                    <a:ext uri="{9D8B030D-6E8A-4147-A177-3AD203B41FA5}">
                      <a16:colId xmlns:a16="http://schemas.microsoft.com/office/drawing/2014/main" val="2436984095"/>
                    </a:ext>
                  </a:extLst>
                </a:gridCol>
                <a:gridCol w="265605">
                  <a:extLst>
                    <a:ext uri="{9D8B030D-6E8A-4147-A177-3AD203B41FA5}">
                      <a16:colId xmlns:a16="http://schemas.microsoft.com/office/drawing/2014/main" val="3657412501"/>
                    </a:ext>
                  </a:extLst>
                </a:gridCol>
              </a:tblGrid>
              <a:tr h="147046">
                <a:tc gridSpan="16">
                  <a:txBody>
                    <a:bodyPr/>
                    <a:lstStyle/>
                    <a:p>
                      <a:pPr algn="l"/>
                      <a:r>
                        <a:rPr lang="en-US" sz="1050" b="1" dirty="0">
                          <a:solidFill>
                            <a:schemeClr val="bg1"/>
                          </a:solidFill>
                          <a:latin typeface="Calibri" panose="020F0502020204030204" pitchFamily="34" charset="0"/>
                          <a:cs typeface="Calibri" panose="020F0502020204030204" pitchFamily="34" charset="0"/>
                        </a:rPr>
                        <a:t>No. at risk:</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l"/>
                      <a:endParaRPr lang="en-US" sz="1050" b="1"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69170800"/>
                  </a:ext>
                </a:extLst>
              </a:tr>
              <a:tr h="147046">
                <a:tc>
                  <a:txBody>
                    <a:bodyPr/>
                    <a:lstStyle/>
                    <a:p>
                      <a:pPr algn="ctr"/>
                      <a:r>
                        <a:rPr lang="en-US" sz="1050" b="0" dirty="0">
                          <a:solidFill>
                            <a:schemeClr val="bg1"/>
                          </a:solidFill>
                          <a:latin typeface="Calibri" panose="020F0502020204030204" pitchFamily="34" charset="0"/>
                          <a:cs typeface="Calibri" panose="020F0502020204030204" pitchFamily="34" charset="0"/>
                        </a:rPr>
                        <a:t>LEN + pembro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285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188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171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95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41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83690406"/>
                  </a:ext>
                </a:extLst>
              </a:tr>
              <a:tr h="147046">
                <a:tc>
                  <a:txBody>
                    <a:bodyPr/>
                    <a:lstStyle/>
                    <a:p>
                      <a:pPr algn="ctr"/>
                      <a:r>
                        <a:rPr lang="en-US" sz="1050" b="0" dirty="0">
                          <a:solidFill>
                            <a:schemeClr val="bg1"/>
                          </a:solidFill>
                          <a:latin typeface="Calibri" panose="020F0502020204030204" pitchFamily="34" charset="0"/>
                          <a:cs typeface="Calibri" panose="020F0502020204030204" pitchFamily="34" charset="0"/>
                        </a:rPr>
                        <a:t>Chemotherapy</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171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86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71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40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3837802"/>
                  </a:ext>
                </a:extLst>
              </a:tr>
            </a:tbl>
          </a:graphicData>
        </a:graphic>
      </p:graphicFrame>
      <p:cxnSp>
        <p:nvCxnSpPr>
          <p:cNvPr id="591" name="Straight Connector 590">
            <a:extLst>
              <a:ext uri="{FF2B5EF4-FFF2-40B4-BE49-F238E27FC236}">
                <a16:creationId xmlns:a16="http://schemas.microsoft.com/office/drawing/2014/main" id="{5DF295F4-43B6-9D4D-838E-A1CD2C09A881}"/>
              </a:ext>
            </a:extLst>
          </p:cNvPr>
          <p:cNvCxnSpPr>
            <a:cxnSpLocks/>
          </p:cNvCxnSpPr>
          <p:nvPr/>
        </p:nvCxnSpPr>
        <p:spPr bwMode="auto">
          <a:xfrm>
            <a:off x="7277316" y="3998920"/>
            <a:ext cx="0" cy="1546080"/>
          </a:xfrm>
          <a:prstGeom prst="line">
            <a:avLst/>
          </a:prstGeom>
          <a:noFill/>
          <a:ln w="28575" cap="flat" cmpd="sng" algn="ctr">
            <a:solidFill>
              <a:schemeClr val="bg1"/>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904EC785-BB05-801F-66F6-1F4923C3F461}"/>
              </a:ext>
            </a:extLst>
          </p:cNvPr>
          <p:cNvCxnSpPr/>
          <p:nvPr/>
        </p:nvCxnSpPr>
        <p:spPr bwMode="auto">
          <a:xfrm>
            <a:off x="7212489" y="4005744"/>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699EC108-2353-3D2A-561E-29BE108D3D49}"/>
              </a:ext>
            </a:extLst>
          </p:cNvPr>
          <p:cNvCxnSpPr/>
          <p:nvPr/>
        </p:nvCxnSpPr>
        <p:spPr bwMode="auto">
          <a:xfrm>
            <a:off x="7212489" y="4305994"/>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594" name="Straight Connector 593">
            <a:extLst>
              <a:ext uri="{FF2B5EF4-FFF2-40B4-BE49-F238E27FC236}">
                <a16:creationId xmlns:a16="http://schemas.microsoft.com/office/drawing/2014/main" id="{38864F89-2FED-D881-38A7-BB94B25F586A}"/>
              </a:ext>
            </a:extLst>
          </p:cNvPr>
          <p:cNvCxnSpPr/>
          <p:nvPr/>
        </p:nvCxnSpPr>
        <p:spPr bwMode="auto">
          <a:xfrm>
            <a:off x="7212489" y="4616480"/>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9B16CDE5-958F-5E2E-1A8E-1857BDEFBBB0}"/>
              </a:ext>
            </a:extLst>
          </p:cNvPr>
          <p:cNvCxnSpPr/>
          <p:nvPr/>
        </p:nvCxnSpPr>
        <p:spPr bwMode="auto">
          <a:xfrm>
            <a:off x="7212489" y="4920143"/>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78204FE7-2AD6-312D-3098-885E02E7C5AD}"/>
              </a:ext>
            </a:extLst>
          </p:cNvPr>
          <p:cNvCxnSpPr/>
          <p:nvPr/>
        </p:nvCxnSpPr>
        <p:spPr bwMode="auto">
          <a:xfrm>
            <a:off x="7212489" y="5223805"/>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6857A5A0-113A-B1D7-534A-BF7933980527}"/>
              </a:ext>
            </a:extLst>
          </p:cNvPr>
          <p:cNvCxnSpPr/>
          <p:nvPr/>
        </p:nvCxnSpPr>
        <p:spPr bwMode="auto">
          <a:xfrm>
            <a:off x="7212489" y="5527468"/>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B20B9582-DE72-FCE9-8C45-19EFA6F0716E}"/>
              </a:ext>
            </a:extLst>
          </p:cNvPr>
          <p:cNvCxnSpPr>
            <a:cxnSpLocks/>
          </p:cNvCxnSpPr>
          <p:nvPr/>
        </p:nvCxnSpPr>
        <p:spPr bwMode="auto">
          <a:xfrm>
            <a:off x="7270492" y="5527468"/>
            <a:ext cx="3966381" cy="0"/>
          </a:xfrm>
          <a:prstGeom prst="line">
            <a:avLst/>
          </a:prstGeom>
          <a:noFill/>
          <a:ln w="28575" cap="flat" cmpd="sng" algn="ctr">
            <a:solidFill>
              <a:schemeClr val="bg1"/>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FC5F4D64-2CC0-F363-C56D-D6D8AF397537}"/>
              </a:ext>
            </a:extLst>
          </p:cNvPr>
          <p:cNvCxnSpPr>
            <a:cxnSpLocks/>
          </p:cNvCxnSpPr>
          <p:nvPr/>
        </p:nvCxnSpPr>
        <p:spPr bwMode="auto">
          <a:xfrm rot="16200000">
            <a:off x="7243198"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600" name="Straight Connector 599">
            <a:extLst>
              <a:ext uri="{FF2B5EF4-FFF2-40B4-BE49-F238E27FC236}">
                <a16:creationId xmlns:a16="http://schemas.microsoft.com/office/drawing/2014/main" id="{C5E027B6-5E65-046F-C03D-FB23086F2FCD}"/>
              </a:ext>
            </a:extLst>
          </p:cNvPr>
          <p:cNvCxnSpPr>
            <a:cxnSpLocks/>
          </p:cNvCxnSpPr>
          <p:nvPr/>
        </p:nvCxnSpPr>
        <p:spPr bwMode="auto">
          <a:xfrm rot="16200000">
            <a:off x="7506828"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5615AE80-FA96-D5F4-B72E-93F91B0610A4}"/>
              </a:ext>
            </a:extLst>
          </p:cNvPr>
          <p:cNvCxnSpPr>
            <a:cxnSpLocks/>
          </p:cNvCxnSpPr>
          <p:nvPr/>
        </p:nvCxnSpPr>
        <p:spPr bwMode="auto">
          <a:xfrm rot="16200000">
            <a:off x="7770458"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500562AE-4427-6B18-BF6F-A5D114A7B484}"/>
              </a:ext>
            </a:extLst>
          </p:cNvPr>
          <p:cNvCxnSpPr>
            <a:cxnSpLocks/>
          </p:cNvCxnSpPr>
          <p:nvPr/>
        </p:nvCxnSpPr>
        <p:spPr bwMode="auto">
          <a:xfrm rot="16200000">
            <a:off x="8034088"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3FF8A5FF-D643-B00C-0341-D69C60B22669}"/>
              </a:ext>
            </a:extLst>
          </p:cNvPr>
          <p:cNvCxnSpPr>
            <a:cxnSpLocks/>
          </p:cNvCxnSpPr>
          <p:nvPr/>
        </p:nvCxnSpPr>
        <p:spPr bwMode="auto">
          <a:xfrm rot="16200000">
            <a:off x="8297718"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9593191A-918F-45CA-234A-9C9B52861055}"/>
              </a:ext>
            </a:extLst>
          </p:cNvPr>
          <p:cNvCxnSpPr>
            <a:cxnSpLocks/>
          </p:cNvCxnSpPr>
          <p:nvPr/>
        </p:nvCxnSpPr>
        <p:spPr bwMode="auto">
          <a:xfrm rot="16200000">
            <a:off x="8561348"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2BBB88F2-A517-C4D0-0E08-90A3686D4A1C}"/>
              </a:ext>
            </a:extLst>
          </p:cNvPr>
          <p:cNvCxnSpPr>
            <a:cxnSpLocks/>
          </p:cNvCxnSpPr>
          <p:nvPr/>
        </p:nvCxnSpPr>
        <p:spPr bwMode="auto">
          <a:xfrm rot="16200000">
            <a:off x="8824978"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2385ABFD-C2B3-F1CD-DF16-568D83F1543C}"/>
              </a:ext>
            </a:extLst>
          </p:cNvPr>
          <p:cNvCxnSpPr>
            <a:cxnSpLocks/>
          </p:cNvCxnSpPr>
          <p:nvPr/>
        </p:nvCxnSpPr>
        <p:spPr bwMode="auto">
          <a:xfrm rot="16200000">
            <a:off x="9088608"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8E479E26-2431-AED4-27F4-CE6ECFEDE6FD}"/>
              </a:ext>
            </a:extLst>
          </p:cNvPr>
          <p:cNvCxnSpPr>
            <a:cxnSpLocks/>
          </p:cNvCxnSpPr>
          <p:nvPr/>
        </p:nvCxnSpPr>
        <p:spPr bwMode="auto">
          <a:xfrm rot="16200000">
            <a:off x="9352238"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9D3BF23A-39BA-44A2-5CEB-AAE5E04D6422}"/>
              </a:ext>
            </a:extLst>
          </p:cNvPr>
          <p:cNvCxnSpPr>
            <a:cxnSpLocks/>
          </p:cNvCxnSpPr>
          <p:nvPr/>
        </p:nvCxnSpPr>
        <p:spPr bwMode="auto">
          <a:xfrm rot="16200000">
            <a:off x="9615868" y="5559882"/>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38FD38E6-206F-8EB1-14F0-1DBD65CBE002}"/>
              </a:ext>
            </a:extLst>
          </p:cNvPr>
          <p:cNvCxnSpPr>
            <a:cxnSpLocks/>
          </p:cNvCxnSpPr>
          <p:nvPr/>
        </p:nvCxnSpPr>
        <p:spPr bwMode="auto">
          <a:xfrm rot="16200000">
            <a:off x="9879498" y="5559882"/>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F758C9CE-81EC-5921-F387-9B32BEF01195}"/>
              </a:ext>
            </a:extLst>
          </p:cNvPr>
          <p:cNvCxnSpPr>
            <a:cxnSpLocks/>
          </p:cNvCxnSpPr>
          <p:nvPr/>
        </p:nvCxnSpPr>
        <p:spPr bwMode="auto">
          <a:xfrm rot="16200000">
            <a:off x="10143128" y="5559882"/>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169F682F-C241-F501-E45C-7938FE99A26E}"/>
              </a:ext>
            </a:extLst>
          </p:cNvPr>
          <p:cNvCxnSpPr>
            <a:cxnSpLocks/>
          </p:cNvCxnSpPr>
          <p:nvPr/>
        </p:nvCxnSpPr>
        <p:spPr bwMode="auto">
          <a:xfrm rot="16200000">
            <a:off x="10406758" y="5559882"/>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612" name="Straight Connector 611">
            <a:extLst>
              <a:ext uri="{FF2B5EF4-FFF2-40B4-BE49-F238E27FC236}">
                <a16:creationId xmlns:a16="http://schemas.microsoft.com/office/drawing/2014/main" id="{0CC38B08-7CDF-B524-0594-498B08758770}"/>
              </a:ext>
            </a:extLst>
          </p:cNvPr>
          <p:cNvCxnSpPr>
            <a:cxnSpLocks/>
          </p:cNvCxnSpPr>
          <p:nvPr/>
        </p:nvCxnSpPr>
        <p:spPr bwMode="auto">
          <a:xfrm rot="16200000">
            <a:off x="10670388" y="5559882"/>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01E9FCC1-6294-A31F-625B-53E90912AEE2}"/>
              </a:ext>
            </a:extLst>
          </p:cNvPr>
          <p:cNvCxnSpPr>
            <a:cxnSpLocks/>
          </p:cNvCxnSpPr>
          <p:nvPr/>
        </p:nvCxnSpPr>
        <p:spPr bwMode="auto">
          <a:xfrm rot="16200000">
            <a:off x="10934018" y="5559882"/>
            <a:ext cx="64827" cy="0"/>
          </a:xfrm>
          <a:prstGeom prst="line">
            <a:avLst/>
          </a:prstGeom>
          <a:noFill/>
          <a:ln w="28575" cap="flat" cmpd="sng" algn="ctr">
            <a:solidFill>
              <a:schemeClr val="bg1"/>
            </a:solidFill>
            <a:prstDash val="solid"/>
            <a:round/>
            <a:headEnd type="none" w="med" len="med"/>
            <a:tailEnd type="none" w="med" len="med"/>
          </a:ln>
          <a:effectLst/>
        </p:spPr>
      </p:cxnSp>
      <p:sp>
        <p:nvSpPr>
          <p:cNvPr id="614" name="TextBox 613">
            <a:extLst>
              <a:ext uri="{FF2B5EF4-FFF2-40B4-BE49-F238E27FC236}">
                <a16:creationId xmlns:a16="http://schemas.microsoft.com/office/drawing/2014/main" id="{8AD2B495-3A44-31CD-E065-254CE5923AF0}"/>
              </a:ext>
            </a:extLst>
          </p:cNvPr>
          <p:cNvSpPr txBox="1"/>
          <p:nvPr/>
        </p:nvSpPr>
        <p:spPr bwMode="auto">
          <a:xfrm>
            <a:off x="6931539" y="3900992"/>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615" name="TextBox 614">
            <a:extLst>
              <a:ext uri="{FF2B5EF4-FFF2-40B4-BE49-F238E27FC236}">
                <a16:creationId xmlns:a16="http://schemas.microsoft.com/office/drawing/2014/main" id="{558ADF15-0624-A72A-1D22-88E4A119902B}"/>
              </a:ext>
            </a:extLst>
          </p:cNvPr>
          <p:cNvSpPr txBox="1"/>
          <p:nvPr/>
        </p:nvSpPr>
        <p:spPr bwMode="auto">
          <a:xfrm>
            <a:off x="6931539" y="4208066"/>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616" name="TextBox 615">
            <a:extLst>
              <a:ext uri="{FF2B5EF4-FFF2-40B4-BE49-F238E27FC236}">
                <a16:creationId xmlns:a16="http://schemas.microsoft.com/office/drawing/2014/main" id="{35E0750A-D20F-BE2E-8578-7876307F5030}"/>
              </a:ext>
            </a:extLst>
          </p:cNvPr>
          <p:cNvSpPr txBox="1"/>
          <p:nvPr/>
        </p:nvSpPr>
        <p:spPr bwMode="auto">
          <a:xfrm>
            <a:off x="6931539" y="4511729"/>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617" name="TextBox 616">
            <a:extLst>
              <a:ext uri="{FF2B5EF4-FFF2-40B4-BE49-F238E27FC236}">
                <a16:creationId xmlns:a16="http://schemas.microsoft.com/office/drawing/2014/main" id="{F0530E19-BB7C-7934-A51E-8FDF7112A3AA}"/>
              </a:ext>
            </a:extLst>
          </p:cNvPr>
          <p:cNvSpPr txBox="1"/>
          <p:nvPr/>
        </p:nvSpPr>
        <p:spPr bwMode="auto">
          <a:xfrm>
            <a:off x="6931539" y="4815392"/>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618" name="TextBox 617">
            <a:extLst>
              <a:ext uri="{FF2B5EF4-FFF2-40B4-BE49-F238E27FC236}">
                <a16:creationId xmlns:a16="http://schemas.microsoft.com/office/drawing/2014/main" id="{3F2338E9-1E68-AAD4-6B9B-1E325FA68C69}"/>
              </a:ext>
            </a:extLst>
          </p:cNvPr>
          <p:cNvSpPr txBox="1"/>
          <p:nvPr/>
        </p:nvSpPr>
        <p:spPr bwMode="auto">
          <a:xfrm>
            <a:off x="6931539" y="5122466"/>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619" name="TextBox 618">
            <a:extLst>
              <a:ext uri="{FF2B5EF4-FFF2-40B4-BE49-F238E27FC236}">
                <a16:creationId xmlns:a16="http://schemas.microsoft.com/office/drawing/2014/main" id="{C3CBDA9E-6C17-9A60-BBEF-59234E53B71F}"/>
              </a:ext>
            </a:extLst>
          </p:cNvPr>
          <p:cNvSpPr txBox="1"/>
          <p:nvPr/>
        </p:nvSpPr>
        <p:spPr bwMode="auto">
          <a:xfrm>
            <a:off x="6931539" y="5426129"/>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20" name="TextBox 619">
            <a:extLst>
              <a:ext uri="{FF2B5EF4-FFF2-40B4-BE49-F238E27FC236}">
                <a16:creationId xmlns:a16="http://schemas.microsoft.com/office/drawing/2014/main" id="{5395218C-D23A-AFCE-76FE-3E71281FEE82}"/>
              </a:ext>
            </a:extLst>
          </p:cNvPr>
          <p:cNvSpPr txBox="1"/>
          <p:nvPr/>
        </p:nvSpPr>
        <p:spPr bwMode="auto">
          <a:xfrm>
            <a:off x="7145958"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21" name="TextBox 620">
            <a:extLst>
              <a:ext uri="{FF2B5EF4-FFF2-40B4-BE49-F238E27FC236}">
                <a16:creationId xmlns:a16="http://schemas.microsoft.com/office/drawing/2014/main" id="{F24781A4-8081-2AF9-03EC-D8372A7BCDE6}"/>
              </a:ext>
            </a:extLst>
          </p:cNvPr>
          <p:cNvSpPr txBox="1"/>
          <p:nvPr/>
        </p:nvSpPr>
        <p:spPr bwMode="auto">
          <a:xfrm>
            <a:off x="7409774"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622" name="TextBox 621">
            <a:extLst>
              <a:ext uri="{FF2B5EF4-FFF2-40B4-BE49-F238E27FC236}">
                <a16:creationId xmlns:a16="http://schemas.microsoft.com/office/drawing/2014/main" id="{93CE340E-3E10-B54C-1E07-FA03DA4ACA55}"/>
              </a:ext>
            </a:extLst>
          </p:cNvPr>
          <p:cNvSpPr txBox="1"/>
          <p:nvPr/>
        </p:nvSpPr>
        <p:spPr bwMode="auto">
          <a:xfrm>
            <a:off x="7673590"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623" name="TextBox 622">
            <a:extLst>
              <a:ext uri="{FF2B5EF4-FFF2-40B4-BE49-F238E27FC236}">
                <a16:creationId xmlns:a16="http://schemas.microsoft.com/office/drawing/2014/main" id="{575D3ABD-DB8A-F5A6-D9AF-06534D382FDF}"/>
              </a:ext>
            </a:extLst>
          </p:cNvPr>
          <p:cNvSpPr txBox="1"/>
          <p:nvPr/>
        </p:nvSpPr>
        <p:spPr bwMode="auto">
          <a:xfrm>
            <a:off x="7937406"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624" name="TextBox 623">
            <a:extLst>
              <a:ext uri="{FF2B5EF4-FFF2-40B4-BE49-F238E27FC236}">
                <a16:creationId xmlns:a16="http://schemas.microsoft.com/office/drawing/2014/main" id="{6A4940C7-BBED-22CD-C98F-3A1B1A084F9F}"/>
              </a:ext>
            </a:extLst>
          </p:cNvPr>
          <p:cNvSpPr txBox="1"/>
          <p:nvPr/>
        </p:nvSpPr>
        <p:spPr bwMode="auto">
          <a:xfrm>
            <a:off x="8201222"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625" name="TextBox 624">
            <a:extLst>
              <a:ext uri="{FF2B5EF4-FFF2-40B4-BE49-F238E27FC236}">
                <a16:creationId xmlns:a16="http://schemas.microsoft.com/office/drawing/2014/main" id="{8C9419FA-E0A4-42A0-1EFC-44111F6503CC}"/>
              </a:ext>
            </a:extLst>
          </p:cNvPr>
          <p:cNvSpPr txBox="1"/>
          <p:nvPr/>
        </p:nvSpPr>
        <p:spPr bwMode="auto">
          <a:xfrm>
            <a:off x="8465038"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626" name="TextBox 625">
            <a:extLst>
              <a:ext uri="{FF2B5EF4-FFF2-40B4-BE49-F238E27FC236}">
                <a16:creationId xmlns:a16="http://schemas.microsoft.com/office/drawing/2014/main" id="{40235C55-729A-3A19-E4D6-636A75FD202B}"/>
              </a:ext>
            </a:extLst>
          </p:cNvPr>
          <p:cNvSpPr txBox="1"/>
          <p:nvPr/>
        </p:nvSpPr>
        <p:spPr bwMode="auto">
          <a:xfrm>
            <a:off x="8728854"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627" name="TextBox 626">
            <a:extLst>
              <a:ext uri="{FF2B5EF4-FFF2-40B4-BE49-F238E27FC236}">
                <a16:creationId xmlns:a16="http://schemas.microsoft.com/office/drawing/2014/main" id="{C5562FAD-D756-4B2F-82CD-A092BC85ACB2}"/>
              </a:ext>
            </a:extLst>
          </p:cNvPr>
          <p:cNvSpPr txBox="1"/>
          <p:nvPr/>
        </p:nvSpPr>
        <p:spPr bwMode="auto">
          <a:xfrm>
            <a:off x="8992670"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628" name="TextBox 627">
            <a:extLst>
              <a:ext uri="{FF2B5EF4-FFF2-40B4-BE49-F238E27FC236}">
                <a16:creationId xmlns:a16="http://schemas.microsoft.com/office/drawing/2014/main" id="{BCCAE2DA-D2E8-E780-AF93-6E54C53E2B64}"/>
              </a:ext>
            </a:extLst>
          </p:cNvPr>
          <p:cNvSpPr txBox="1"/>
          <p:nvPr/>
        </p:nvSpPr>
        <p:spPr bwMode="auto">
          <a:xfrm>
            <a:off x="9256486"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629" name="TextBox 628">
            <a:extLst>
              <a:ext uri="{FF2B5EF4-FFF2-40B4-BE49-F238E27FC236}">
                <a16:creationId xmlns:a16="http://schemas.microsoft.com/office/drawing/2014/main" id="{B3EE2AF5-7D65-EEEB-890B-B10EECF7747D}"/>
              </a:ext>
            </a:extLst>
          </p:cNvPr>
          <p:cNvSpPr txBox="1"/>
          <p:nvPr/>
        </p:nvSpPr>
        <p:spPr bwMode="auto">
          <a:xfrm>
            <a:off x="9520302"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630" name="TextBox 629">
            <a:extLst>
              <a:ext uri="{FF2B5EF4-FFF2-40B4-BE49-F238E27FC236}">
                <a16:creationId xmlns:a16="http://schemas.microsoft.com/office/drawing/2014/main" id="{1C2AC07D-E1A6-9FB3-4A09-4B08BDDD21F9}"/>
              </a:ext>
            </a:extLst>
          </p:cNvPr>
          <p:cNvSpPr txBox="1"/>
          <p:nvPr/>
        </p:nvSpPr>
        <p:spPr bwMode="auto">
          <a:xfrm>
            <a:off x="9784118"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631" name="TextBox 630">
            <a:extLst>
              <a:ext uri="{FF2B5EF4-FFF2-40B4-BE49-F238E27FC236}">
                <a16:creationId xmlns:a16="http://schemas.microsoft.com/office/drawing/2014/main" id="{72A33B44-AB82-6137-D3EA-648ED60C98FB}"/>
              </a:ext>
            </a:extLst>
          </p:cNvPr>
          <p:cNvSpPr txBox="1"/>
          <p:nvPr/>
        </p:nvSpPr>
        <p:spPr bwMode="auto">
          <a:xfrm>
            <a:off x="10047934"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632" name="TextBox 631">
            <a:extLst>
              <a:ext uri="{FF2B5EF4-FFF2-40B4-BE49-F238E27FC236}">
                <a16:creationId xmlns:a16="http://schemas.microsoft.com/office/drawing/2014/main" id="{1CA137E7-1A7C-0449-8940-D9572EC44695}"/>
              </a:ext>
            </a:extLst>
          </p:cNvPr>
          <p:cNvSpPr txBox="1"/>
          <p:nvPr/>
        </p:nvSpPr>
        <p:spPr bwMode="auto">
          <a:xfrm>
            <a:off x="10311750"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633" name="TextBox 632">
            <a:extLst>
              <a:ext uri="{FF2B5EF4-FFF2-40B4-BE49-F238E27FC236}">
                <a16:creationId xmlns:a16="http://schemas.microsoft.com/office/drawing/2014/main" id="{42F5E0A2-0C5A-4043-0A5D-B8F7171C7473}"/>
              </a:ext>
            </a:extLst>
          </p:cNvPr>
          <p:cNvSpPr txBox="1"/>
          <p:nvPr/>
        </p:nvSpPr>
        <p:spPr bwMode="auto">
          <a:xfrm>
            <a:off x="10575566"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634" name="TextBox 633">
            <a:extLst>
              <a:ext uri="{FF2B5EF4-FFF2-40B4-BE49-F238E27FC236}">
                <a16:creationId xmlns:a16="http://schemas.microsoft.com/office/drawing/2014/main" id="{9E68DF67-5005-5854-3AB9-2F702F64FD25}"/>
              </a:ext>
            </a:extLst>
          </p:cNvPr>
          <p:cNvSpPr txBox="1"/>
          <p:nvPr/>
        </p:nvSpPr>
        <p:spPr bwMode="auto">
          <a:xfrm>
            <a:off x="10839383"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635" name="TextBox 634">
            <a:extLst>
              <a:ext uri="{FF2B5EF4-FFF2-40B4-BE49-F238E27FC236}">
                <a16:creationId xmlns:a16="http://schemas.microsoft.com/office/drawing/2014/main" id="{42C3C810-FEA0-0E99-AA48-79ADF2C9786C}"/>
              </a:ext>
            </a:extLst>
          </p:cNvPr>
          <p:cNvSpPr txBox="1"/>
          <p:nvPr/>
        </p:nvSpPr>
        <p:spPr bwMode="auto">
          <a:xfrm>
            <a:off x="7270492" y="5708275"/>
            <a:ext cx="380431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Time (Mo)</a:t>
            </a:r>
          </a:p>
        </p:txBody>
      </p:sp>
      <p:sp>
        <p:nvSpPr>
          <p:cNvPr id="636" name="TextBox 635">
            <a:extLst>
              <a:ext uri="{FF2B5EF4-FFF2-40B4-BE49-F238E27FC236}">
                <a16:creationId xmlns:a16="http://schemas.microsoft.com/office/drawing/2014/main" id="{3FAA650C-1256-4DBB-260F-C86E813422A7}"/>
              </a:ext>
            </a:extLst>
          </p:cNvPr>
          <p:cNvSpPr txBox="1"/>
          <p:nvPr/>
        </p:nvSpPr>
        <p:spPr bwMode="auto">
          <a:xfrm rot="16200000">
            <a:off x="6105799" y="4526476"/>
            <a:ext cx="1450713"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Who Were Alive (%)</a:t>
            </a:r>
          </a:p>
        </p:txBody>
      </p:sp>
      <p:sp>
        <p:nvSpPr>
          <p:cNvPr id="637" name="TextBox 636">
            <a:extLst>
              <a:ext uri="{FF2B5EF4-FFF2-40B4-BE49-F238E27FC236}">
                <a16:creationId xmlns:a16="http://schemas.microsoft.com/office/drawing/2014/main" id="{4B63C07B-6268-A8AE-3A28-1975585B53D7}"/>
              </a:ext>
            </a:extLst>
          </p:cNvPr>
          <p:cNvSpPr txBox="1"/>
          <p:nvPr/>
        </p:nvSpPr>
        <p:spPr bwMode="auto">
          <a:xfrm>
            <a:off x="9577409" y="3811970"/>
            <a:ext cx="1811166"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nchor="b" anchorCtr="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OS, Mo (95% CI)</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18.7 (15.6-21.3)</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11.9 (10.7-13.3)</a:t>
            </a:r>
          </a:p>
        </p:txBody>
      </p:sp>
      <p:grpSp>
        <p:nvGrpSpPr>
          <p:cNvPr id="638" name="Group 637">
            <a:extLst>
              <a:ext uri="{FF2B5EF4-FFF2-40B4-BE49-F238E27FC236}">
                <a16:creationId xmlns:a16="http://schemas.microsoft.com/office/drawing/2014/main" id="{6925943B-FCA0-B6D7-82D2-BFCE7E59FD22}"/>
              </a:ext>
            </a:extLst>
          </p:cNvPr>
          <p:cNvGrpSpPr/>
          <p:nvPr/>
        </p:nvGrpSpPr>
        <p:grpSpPr>
          <a:xfrm>
            <a:off x="9030455" y="3982321"/>
            <a:ext cx="1277359" cy="646331"/>
            <a:chOff x="2735165" y="2282310"/>
            <a:chExt cx="1335253" cy="826083"/>
          </a:xfrm>
        </p:grpSpPr>
        <p:sp>
          <p:nvSpPr>
            <p:cNvPr id="639" name="TextBox 638">
              <a:extLst>
                <a:ext uri="{FF2B5EF4-FFF2-40B4-BE49-F238E27FC236}">
                  <a16:creationId xmlns:a16="http://schemas.microsoft.com/office/drawing/2014/main" id="{4A64684D-E690-68AE-98D2-3CBD49F5886A}"/>
                </a:ext>
              </a:extLst>
            </p:cNvPr>
            <p:cNvSpPr txBox="1"/>
            <p:nvPr/>
          </p:nvSpPr>
          <p:spPr bwMode="auto">
            <a:xfrm>
              <a:off x="2911266" y="2282310"/>
              <a:ext cx="1159152" cy="8260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LEN + pembro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Chemotherapy</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Censored</a:t>
              </a:r>
            </a:p>
          </p:txBody>
        </p:sp>
        <p:cxnSp>
          <p:nvCxnSpPr>
            <p:cNvPr id="640" name="Straight Connector 639">
              <a:extLst>
                <a:ext uri="{FF2B5EF4-FFF2-40B4-BE49-F238E27FC236}">
                  <a16:creationId xmlns:a16="http://schemas.microsoft.com/office/drawing/2014/main" id="{756DBA1B-CF7C-5544-DEAE-BE23B42EF9F8}"/>
                </a:ext>
              </a:extLst>
            </p:cNvPr>
            <p:cNvCxnSpPr/>
            <p:nvPr/>
          </p:nvCxnSpPr>
          <p:spPr bwMode="auto">
            <a:xfrm>
              <a:off x="2735165" y="2456529"/>
              <a:ext cx="209353" cy="0"/>
            </a:xfrm>
            <a:prstGeom prst="line">
              <a:avLst/>
            </a:prstGeom>
            <a:noFill/>
            <a:ln w="28575" cap="flat" cmpd="sng" algn="ctr">
              <a:solidFill>
                <a:schemeClr val="accent1"/>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99B113AB-AE41-A2B1-AA04-8812390A66FD}"/>
                </a:ext>
              </a:extLst>
            </p:cNvPr>
            <p:cNvCxnSpPr/>
            <p:nvPr/>
          </p:nvCxnSpPr>
          <p:spPr bwMode="auto">
            <a:xfrm>
              <a:off x="2735165" y="2667118"/>
              <a:ext cx="209353" cy="0"/>
            </a:xfrm>
            <a:prstGeom prst="line">
              <a:avLst/>
            </a:prstGeom>
            <a:noFill/>
            <a:ln w="28575" cap="flat" cmpd="sng" algn="ctr">
              <a:solidFill>
                <a:schemeClr val="accent3"/>
              </a:solidFill>
              <a:prstDash val="solid"/>
              <a:round/>
              <a:headEnd type="none" w="med" len="med"/>
              <a:tailEnd type="none" w="med" len="med"/>
            </a:ln>
            <a:effectLst/>
          </p:spPr>
        </p:cxnSp>
      </p:grpSp>
      <p:sp>
        <p:nvSpPr>
          <p:cNvPr id="642" name="TextBox 641">
            <a:extLst>
              <a:ext uri="{FF2B5EF4-FFF2-40B4-BE49-F238E27FC236}">
                <a16:creationId xmlns:a16="http://schemas.microsoft.com/office/drawing/2014/main" id="{D668F612-D87B-B517-06A8-2D97C1600751}"/>
              </a:ext>
            </a:extLst>
          </p:cNvPr>
          <p:cNvSpPr txBox="1"/>
          <p:nvPr/>
        </p:nvSpPr>
        <p:spPr bwMode="auto">
          <a:xfrm>
            <a:off x="9595630" y="4558568"/>
            <a:ext cx="2027222"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for progression or death, </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0.65 (0.55-0.77)</a:t>
            </a:r>
          </a:p>
        </p:txBody>
      </p:sp>
      <p:cxnSp>
        <p:nvCxnSpPr>
          <p:cNvPr id="643" name="Straight Connector 642">
            <a:extLst>
              <a:ext uri="{FF2B5EF4-FFF2-40B4-BE49-F238E27FC236}">
                <a16:creationId xmlns:a16="http://schemas.microsoft.com/office/drawing/2014/main" id="{56CC9DA0-ED57-07F3-BE52-D6B595A3ACED}"/>
              </a:ext>
            </a:extLst>
          </p:cNvPr>
          <p:cNvCxnSpPr>
            <a:cxnSpLocks/>
          </p:cNvCxnSpPr>
          <p:nvPr/>
        </p:nvCxnSpPr>
        <p:spPr bwMode="auto">
          <a:xfrm rot="16200000">
            <a:off x="11197652" y="5559882"/>
            <a:ext cx="64827" cy="0"/>
          </a:xfrm>
          <a:prstGeom prst="line">
            <a:avLst/>
          </a:prstGeom>
          <a:noFill/>
          <a:ln w="28575" cap="flat" cmpd="sng" algn="ctr">
            <a:solidFill>
              <a:schemeClr val="bg1"/>
            </a:solidFill>
            <a:prstDash val="solid"/>
            <a:round/>
            <a:headEnd type="none" w="med" len="med"/>
            <a:tailEnd type="none" w="med" len="med"/>
          </a:ln>
          <a:effectLst/>
        </p:spPr>
      </p:cxnSp>
      <p:sp>
        <p:nvSpPr>
          <p:cNvPr id="644" name="TextBox 643">
            <a:extLst>
              <a:ext uri="{FF2B5EF4-FFF2-40B4-BE49-F238E27FC236}">
                <a16:creationId xmlns:a16="http://schemas.microsoft.com/office/drawing/2014/main" id="{332C266C-4384-13A0-C9E4-FDB8B0665061}"/>
              </a:ext>
            </a:extLst>
          </p:cNvPr>
          <p:cNvSpPr txBox="1"/>
          <p:nvPr/>
        </p:nvSpPr>
        <p:spPr bwMode="auto">
          <a:xfrm>
            <a:off x="11108926"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cxnSp>
        <p:nvCxnSpPr>
          <p:cNvPr id="647" name="Straight Connector 646">
            <a:extLst>
              <a:ext uri="{FF2B5EF4-FFF2-40B4-BE49-F238E27FC236}">
                <a16:creationId xmlns:a16="http://schemas.microsoft.com/office/drawing/2014/main" id="{3F587EA3-9934-00DB-64DC-63CA8AD552CB}"/>
              </a:ext>
            </a:extLst>
          </p:cNvPr>
          <p:cNvCxnSpPr/>
          <p:nvPr/>
        </p:nvCxnSpPr>
        <p:spPr bwMode="auto">
          <a:xfrm>
            <a:off x="7301971" y="3969668"/>
            <a:ext cx="0" cy="72152"/>
          </a:xfrm>
          <a:prstGeom prst="line">
            <a:avLst/>
          </a:prstGeom>
          <a:noFill/>
          <a:ln w="19050" cap="flat" cmpd="sng" algn="ctr">
            <a:solidFill>
              <a:schemeClr val="accent3"/>
            </a:solidFill>
            <a:prstDash val="solid"/>
            <a:round/>
            <a:headEnd type="none" w="med" len="med"/>
            <a:tailEnd type="none" w="med" len="med"/>
          </a:ln>
          <a:effectLst/>
        </p:spPr>
      </p:cxnSp>
      <p:graphicFrame>
        <p:nvGraphicFramePr>
          <p:cNvPr id="770" name="Table 167">
            <a:extLst>
              <a:ext uri="{FF2B5EF4-FFF2-40B4-BE49-F238E27FC236}">
                <a16:creationId xmlns:a16="http://schemas.microsoft.com/office/drawing/2014/main" id="{BC352D69-0EBB-520A-C9EB-4133CC74D636}"/>
              </a:ext>
            </a:extLst>
          </p:cNvPr>
          <p:cNvGraphicFramePr>
            <a:graphicFrameLocks noGrp="1"/>
          </p:cNvGraphicFramePr>
          <p:nvPr/>
        </p:nvGraphicFramePr>
        <p:xfrm>
          <a:off x="6300105" y="5786507"/>
          <a:ext cx="5086014" cy="480060"/>
        </p:xfrm>
        <a:graphic>
          <a:graphicData uri="http://schemas.openxmlformats.org/drawingml/2006/table">
            <a:tbl>
              <a:tblPr firstRow="1" bandRow="1">
                <a:tableStyleId>{93296810-A885-4BE3-A3E7-6D5BEEA58F35}</a:tableStyleId>
              </a:tblPr>
              <a:tblGrid>
                <a:gridCol w="836334">
                  <a:extLst>
                    <a:ext uri="{9D8B030D-6E8A-4147-A177-3AD203B41FA5}">
                      <a16:colId xmlns:a16="http://schemas.microsoft.com/office/drawing/2014/main" val="2088947100"/>
                    </a:ext>
                  </a:extLst>
                </a:gridCol>
                <a:gridCol w="265605">
                  <a:extLst>
                    <a:ext uri="{9D8B030D-6E8A-4147-A177-3AD203B41FA5}">
                      <a16:colId xmlns:a16="http://schemas.microsoft.com/office/drawing/2014/main" val="2805439361"/>
                    </a:ext>
                  </a:extLst>
                </a:gridCol>
                <a:gridCol w="265605">
                  <a:extLst>
                    <a:ext uri="{9D8B030D-6E8A-4147-A177-3AD203B41FA5}">
                      <a16:colId xmlns:a16="http://schemas.microsoft.com/office/drawing/2014/main" val="637038133"/>
                    </a:ext>
                  </a:extLst>
                </a:gridCol>
                <a:gridCol w="265605">
                  <a:extLst>
                    <a:ext uri="{9D8B030D-6E8A-4147-A177-3AD203B41FA5}">
                      <a16:colId xmlns:a16="http://schemas.microsoft.com/office/drawing/2014/main" val="281554751"/>
                    </a:ext>
                  </a:extLst>
                </a:gridCol>
                <a:gridCol w="265605">
                  <a:extLst>
                    <a:ext uri="{9D8B030D-6E8A-4147-A177-3AD203B41FA5}">
                      <a16:colId xmlns:a16="http://schemas.microsoft.com/office/drawing/2014/main" val="146333827"/>
                    </a:ext>
                  </a:extLst>
                </a:gridCol>
                <a:gridCol w="265605">
                  <a:extLst>
                    <a:ext uri="{9D8B030D-6E8A-4147-A177-3AD203B41FA5}">
                      <a16:colId xmlns:a16="http://schemas.microsoft.com/office/drawing/2014/main" val="3594535462"/>
                    </a:ext>
                  </a:extLst>
                </a:gridCol>
                <a:gridCol w="265605">
                  <a:extLst>
                    <a:ext uri="{9D8B030D-6E8A-4147-A177-3AD203B41FA5}">
                      <a16:colId xmlns:a16="http://schemas.microsoft.com/office/drawing/2014/main" val="1431239169"/>
                    </a:ext>
                  </a:extLst>
                </a:gridCol>
                <a:gridCol w="265605">
                  <a:extLst>
                    <a:ext uri="{9D8B030D-6E8A-4147-A177-3AD203B41FA5}">
                      <a16:colId xmlns:a16="http://schemas.microsoft.com/office/drawing/2014/main" val="812137047"/>
                    </a:ext>
                  </a:extLst>
                </a:gridCol>
                <a:gridCol w="265605">
                  <a:extLst>
                    <a:ext uri="{9D8B030D-6E8A-4147-A177-3AD203B41FA5}">
                      <a16:colId xmlns:a16="http://schemas.microsoft.com/office/drawing/2014/main" val="724972688"/>
                    </a:ext>
                  </a:extLst>
                </a:gridCol>
                <a:gridCol w="265605">
                  <a:extLst>
                    <a:ext uri="{9D8B030D-6E8A-4147-A177-3AD203B41FA5}">
                      <a16:colId xmlns:a16="http://schemas.microsoft.com/office/drawing/2014/main" val="510150440"/>
                    </a:ext>
                  </a:extLst>
                </a:gridCol>
                <a:gridCol w="265605">
                  <a:extLst>
                    <a:ext uri="{9D8B030D-6E8A-4147-A177-3AD203B41FA5}">
                      <a16:colId xmlns:a16="http://schemas.microsoft.com/office/drawing/2014/main" val="3291850107"/>
                    </a:ext>
                  </a:extLst>
                </a:gridCol>
                <a:gridCol w="265605">
                  <a:extLst>
                    <a:ext uri="{9D8B030D-6E8A-4147-A177-3AD203B41FA5}">
                      <a16:colId xmlns:a16="http://schemas.microsoft.com/office/drawing/2014/main" val="4156254455"/>
                    </a:ext>
                  </a:extLst>
                </a:gridCol>
                <a:gridCol w="265605">
                  <a:extLst>
                    <a:ext uri="{9D8B030D-6E8A-4147-A177-3AD203B41FA5}">
                      <a16:colId xmlns:a16="http://schemas.microsoft.com/office/drawing/2014/main" val="3486683261"/>
                    </a:ext>
                  </a:extLst>
                </a:gridCol>
                <a:gridCol w="265605">
                  <a:extLst>
                    <a:ext uri="{9D8B030D-6E8A-4147-A177-3AD203B41FA5}">
                      <a16:colId xmlns:a16="http://schemas.microsoft.com/office/drawing/2014/main" val="2548090715"/>
                    </a:ext>
                  </a:extLst>
                </a:gridCol>
                <a:gridCol w="265605">
                  <a:extLst>
                    <a:ext uri="{9D8B030D-6E8A-4147-A177-3AD203B41FA5}">
                      <a16:colId xmlns:a16="http://schemas.microsoft.com/office/drawing/2014/main" val="456336669"/>
                    </a:ext>
                  </a:extLst>
                </a:gridCol>
                <a:gridCol w="265605">
                  <a:extLst>
                    <a:ext uri="{9D8B030D-6E8A-4147-A177-3AD203B41FA5}">
                      <a16:colId xmlns:a16="http://schemas.microsoft.com/office/drawing/2014/main" val="2436984095"/>
                    </a:ext>
                  </a:extLst>
                </a:gridCol>
                <a:gridCol w="265605">
                  <a:extLst>
                    <a:ext uri="{9D8B030D-6E8A-4147-A177-3AD203B41FA5}">
                      <a16:colId xmlns:a16="http://schemas.microsoft.com/office/drawing/2014/main" val="3657412501"/>
                    </a:ext>
                  </a:extLst>
                </a:gridCol>
              </a:tblGrid>
              <a:tr h="147046">
                <a:tc gridSpan="16">
                  <a:txBody>
                    <a:bodyPr/>
                    <a:lstStyle/>
                    <a:p>
                      <a:pPr algn="l"/>
                      <a:r>
                        <a:rPr lang="en-US" sz="1050" b="1" dirty="0">
                          <a:solidFill>
                            <a:schemeClr val="bg1"/>
                          </a:solidFill>
                          <a:latin typeface="Calibri" panose="020F0502020204030204" pitchFamily="34" charset="0"/>
                          <a:cs typeface="Calibri" panose="020F0502020204030204" pitchFamily="34" charset="0"/>
                        </a:rPr>
                        <a:t>No. at risk:</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l"/>
                      <a:endParaRPr lang="en-US" sz="1050" b="1"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69170800"/>
                  </a:ext>
                </a:extLst>
              </a:tr>
              <a:tr h="147046">
                <a:tc>
                  <a:txBody>
                    <a:bodyPr/>
                    <a:lstStyle/>
                    <a:p>
                      <a:pPr algn="ctr"/>
                      <a:r>
                        <a:rPr lang="en-US" sz="1050" b="0" dirty="0">
                          <a:solidFill>
                            <a:schemeClr val="bg1"/>
                          </a:solidFill>
                          <a:latin typeface="Calibri" panose="020F0502020204030204" pitchFamily="34" charset="0"/>
                          <a:cs typeface="Calibri" panose="020F0502020204030204" pitchFamily="34" charset="0"/>
                        </a:rPr>
                        <a:t>LEN + pembro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411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292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186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91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83690406"/>
                  </a:ext>
                </a:extLst>
              </a:tr>
              <a:tr h="147046">
                <a:tc>
                  <a:txBody>
                    <a:bodyPr/>
                    <a:lstStyle/>
                    <a:p>
                      <a:pPr algn="ctr"/>
                      <a:r>
                        <a:rPr lang="en-US" sz="1050" b="0" dirty="0">
                          <a:solidFill>
                            <a:schemeClr val="bg1"/>
                          </a:solidFill>
                          <a:latin typeface="Calibri" panose="020F0502020204030204" pitchFamily="34" charset="0"/>
                          <a:cs typeface="Calibri" panose="020F0502020204030204" pitchFamily="34" charset="0"/>
                        </a:rPr>
                        <a:t>Chemotherapy</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416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378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104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84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3837802"/>
                  </a:ext>
                </a:extLst>
              </a:tr>
            </a:tbl>
          </a:graphicData>
        </a:graphic>
      </p:graphicFrame>
      <p:cxnSp>
        <p:nvCxnSpPr>
          <p:cNvPr id="771" name="Straight Connector 770">
            <a:extLst>
              <a:ext uri="{FF2B5EF4-FFF2-40B4-BE49-F238E27FC236}">
                <a16:creationId xmlns:a16="http://schemas.microsoft.com/office/drawing/2014/main" id="{AD83A505-564E-C997-2B9A-DEC1D11969CE}"/>
              </a:ext>
            </a:extLst>
          </p:cNvPr>
          <p:cNvCxnSpPr/>
          <p:nvPr/>
        </p:nvCxnSpPr>
        <p:spPr bwMode="auto">
          <a:xfrm>
            <a:off x="7419270" y="401232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72" name="Straight Connector 771">
            <a:extLst>
              <a:ext uri="{FF2B5EF4-FFF2-40B4-BE49-F238E27FC236}">
                <a16:creationId xmlns:a16="http://schemas.microsoft.com/office/drawing/2014/main" id="{5B4D0762-DDCE-79A2-2039-6B26D05793FD}"/>
              </a:ext>
            </a:extLst>
          </p:cNvPr>
          <p:cNvCxnSpPr/>
          <p:nvPr/>
        </p:nvCxnSpPr>
        <p:spPr bwMode="auto">
          <a:xfrm>
            <a:off x="7603216" y="4182939"/>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73" name="Straight Connector 772">
            <a:extLst>
              <a:ext uri="{FF2B5EF4-FFF2-40B4-BE49-F238E27FC236}">
                <a16:creationId xmlns:a16="http://schemas.microsoft.com/office/drawing/2014/main" id="{69CC8413-7AD3-BF8D-2033-CE1DBBE74D8E}"/>
              </a:ext>
            </a:extLst>
          </p:cNvPr>
          <p:cNvCxnSpPr/>
          <p:nvPr/>
        </p:nvCxnSpPr>
        <p:spPr bwMode="auto">
          <a:xfrm>
            <a:off x="7624544" y="41962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74" name="Straight Connector 773">
            <a:extLst>
              <a:ext uri="{FF2B5EF4-FFF2-40B4-BE49-F238E27FC236}">
                <a16:creationId xmlns:a16="http://schemas.microsoft.com/office/drawing/2014/main" id="{B466EF7B-8EE3-C2FE-B55D-A228116AED63}"/>
              </a:ext>
            </a:extLst>
          </p:cNvPr>
          <p:cNvCxnSpPr/>
          <p:nvPr/>
        </p:nvCxnSpPr>
        <p:spPr bwMode="auto">
          <a:xfrm>
            <a:off x="7651203" y="420426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75" name="Straight Connector 774">
            <a:extLst>
              <a:ext uri="{FF2B5EF4-FFF2-40B4-BE49-F238E27FC236}">
                <a16:creationId xmlns:a16="http://schemas.microsoft.com/office/drawing/2014/main" id="{8430961E-5734-A399-02C1-C8B8055E5176}"/>
              </a:ext>
            </a:extLst>
          </p:cNvPr>
          <p:cNvCxnSpPr/>
          <p:nvPr/>
        </p:nvCxnSpPr>
        <p:spPr bwMode="auto">
          <a:xfrm>
            <a:off x="7685859" y="422559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76" name="Straight Connector 775">
            <a:extLst>
              <a:ext uri="{FF2B5EF4-FFF2-40B4-BE49-F238E27FC236}">
                <a16:creationId xmlns:a16="http://schemas.microsoft.com/office/drawing/2014/main" id="{DA5F1DFA-54EA-F3D8-0D45-D6D41ACFE495}"/>
              </a:ext>
            </a:extLst>
          </p:cNvPr>
          <p:cNvCxnSpPr/>
          <p:nvPr/>
        </p:nvCxnSpPr>
        <p:spPr bwMode="auto">
          <a:xfrm>
            <a:off x="8087992" y="457931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77" name="Straight Connector 776">
            <a:extLst>
              <a:ext uri="{FF2B5EF4-FFF2-40B4-BE49-F238E27FC236}">
                <a16:creationId xmlns:a16="http://schemas.microsoft.com/office/drawing/2014/main" id="{16CC108B-C041-AB53-13C4-848BB7AB5FF7}"/>
              </a:ext>
            </a:extLst>
          </p:cNvPr>
          <p:cNvCxnSpPr/>
          <p:nvPr/>
        </p:nvCxnSpPr>
        <p:spPr bwMode="auto">
          <a:xfrm>
            <a:off x="8157305" y="460597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78" name="Straight Connector 777">
            <a:extLst>
              <a:ext uri="{FF2B5EF4-FFF2-40B4-BE49-F238E27FC236}">
                <a16:creationId xmlns:a16="http://schemas.microsoft.com/office/drawing/2014/main" id="{9B4B2386-EF4B-FE5D-2016-1289F87DA9D1}"/>
              </a:ext>
            </a:extLst>
          </p:cNvPr>
          <p:cNvCxnSpPr/>
          <p:nvPr/>
        </p:nvCxnSpPr>
        <p:spPr bwMode="auto">
          <a:xfrm>
            <a:off x="8223953" y="465129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79" name="Straight Connector 778">
            <a:extLst>
              <a:ext uri="{FF2B5EF4-FFF2-40B4-BE49-F238E27FC236}">
                <a16:creationId xmlns:a16="http://schemas.microsoft.com/office/drawing/2014/main" id="{8DD2B511-6862-77F3-8637-3FAF2424B45D}"/>
              </a:ext>
            </a:extLst>
          </p:cNvPr>
          <p:cNvCxnSpPr/>
          <p:nvPr/>
        </p:nvCxnSpPr>
        <p:spPr bwMode="auto">
          <a:xfrm>
            <a:off x="8367911" y="476059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80" name="Straight Connector 779">
            <a:extLst>
              <a:ext uri="{FF2B5EF4-FFF2-40B4-BE49-F238E27FC236}">
                <a16:creationId xmlns:a16="http://schemas.microsoft.com/office/drawing/2014/main" id="{D0505D1C-7658-E9B4-C21C-CD0D9D79E36A}"/>
              </a:ext>
            </a:extLst>
          </p:cNvPr>
          <p:cNvCxnSpPr/>
          <p:nvPr/>
        </p:nvCxnSpPr>
        <p:spPr bwMode="auto">
          <a:xfrm>
            <a:off x="8970402" y="5016521"/>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81" name="Straight Connector 780">
            <a:extLst>
              <a:ext uri="{FF2B5EF4-FFF2-40B4-BE49-F238E27FC236}">
                <a16:creationId xmlns:a16="http://schemas.microsoft.com/office/drawing/2014/main" id="{0FDDA756-DF14-5362-28F7-6C880A341524}"/>
              </a:ext>
            </a:extLst>
          </p:cNvPr>
          <p:cNvCxnSpPr/>
          <p:nvPr/>
        </p:nvCxnSpPr>
        <p:spPr bwMode="auto">
          <a:xfrm>
            <a:off x="9055711" y="505117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82" name="Straight Connector 781">
            <a:extLst>
              <a:ext uri="{FF2B5EF4-FFF2-40B4-BE49-F238E27FC236}">
                <a16:creationId xmlns:a16="http://schemas.microsoft.com/office/drawing/2014/main" id="{0BA39A4F-C3FA-3DA8-685F-8FED4E3BC5CD}"/>
              </a:ext>
            </a:extLst>
          </p:cNvPr>
          <p:cNvCxnSpPr/>
          <p:nvPr/>
        </p:nvCxnSpPr>
        <p:spPr bwMode="auto">
          <a:xfrm>
            <a:off x="9079704" y="5061841"/>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83" name="Straight Connector 782">
            <a:extLst>
              <a:ext uri="{FF2B5EF4-FFF2-40B4-BE49-F238E27FC236}">
                <a16:creationId xmlns:a16="http://schemas.microsoft.com/office/drawing/2014/main" id="{1E130BF1-BA0B-87BF-82EF-7CD174086B16}"/>
              </a:ext>
            </a:extLst>
          </p:cNvPr>
          <p:cNvCxnSpPr/>
          <p:nvPr/>
        </p:nvCxnSpPr>
        <p:spPr bwMode="auto">
          <a:xfrm>
            <a:off x="9119692" y="5061841"/>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84" name="Straight Connector 783">
            <a:extLst>
              <a:ext uri="{FF2B5EF4-FFF2-40B4-BE49-F238E27FC236}">
                <a16:creationId xmlns:a16="http://schemas.microsoft.com/office/drawing/2014/main" id="{59608FAA-F6BE-8CA7-F1F5-32F4D91EB347}"/>
              </a:ext>
            </a:extLst>
          </p:cNvPr>
          <p:cNvCxnSpPr/>
          <p:nvPr/>
        </p:nvCxnSpPr>
        <p:spPr bwMode="auto">
          <a:xfrm>
            <a:off x="9186339" y="509116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85" name="Straight Connector 784">
            <a:extLst>
              <a:ext uri="{FF2B5EF4-FFF2-40B4-BE49-F238E27FC236}">
                <a16:creationId xmlns:a16="http://schemas.microsoft.com/office/drawing/2014/main" id="{96205E9C-D5FA-039C-101D-B085CA6EB823}"/>
              </a:ext>
            </a:extLst>
          </p:cNvPr>
          <p:cNvCxnSpPr/>
          <p:nvPr/>
        </p:nvCxnSpPr>
        <p:spPr bwMode="auto">
          <a:xfrm>
            <a:off x="9284977" y="510183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86" name="Straight Connector 785">
            <a:extLst>
              <a:ext uri="{FF2B5EF4-FFF2-40B4-BE49-F238E27FC236}">
                <a16:creationId xmlns:a16="http://schemas.microsoft.com/office/drawing/2014/main" id="{CF6FB03A-8822-5D88-439D-27DFCC7C0D89}"/>
              </a:ext>
            </a:extLst>
          </p:cNvPr>
          <p:cNvCxnSpPr/>
          <p:nvPr/>
        </p:nvCxnSpPr>
        <p:spPr bwMode="auto">
          <a:xfrm>
            <a:off x="9375617" y="5128489"/>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87" name="Straight Connector 786">
            <a:extLst>
              <a:ext uri="{FF2B5EF4-FFF2-40B4-BE49-F238E27FC236}">
                <a16:creationId xmlns:a16="http://schemas.microsoft.com/office/drawing/2014/main" id="{9A8F08F3-A4C0-CB97-AE24-47982CFB92A4}"/>
              </a:ext>
            </a:extLst>
          </p:cNvPr>
          <p:cNvCxnSpPr/>
          <p:nvPr/>
        </p:nvCxnSpPr>
        <p:spPr bwMode="auto">
          <a:xfrm>
            <a:off x="9402276" y="5128489"/>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88" name="Straight Connector 787">
            <a:extLst>
              <a:ext uri="{FF2B5EF4-FFF2-40B4-BE49-F238E27FC236}">
                <a16:creationId xmlns:a16="http://schemas.microsoft.com/office/drawing/2014/main" id="{E6DA6E94-DD00-66D9-171D-0EE9FE51B715}"/>
              </a:ext>
            </a:extLst>
          </p:cNvPr>
          <p:cNvCxnSpPr/>
          <p:nvPr/>
        </p:nvCxnSpPr>
        <p:spPr bwMode="auto">
          <a:xfrm>
            <a:off x="9450262" y="5128489"/>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89" name="Straight Connector 788">
            <a:extLst>
              <a:ext uri="{FF2B5EF4-FFF2-40B4-BE49-F238E27FC236}">
                <a16:creationId xmlns:a16="http://schemas.microsoft.com/office/drawing/2014/main" id="{975A9CC0-B6B6-A1A8-2656-6C6EF7928A0E}"/>
              </a:ext>
            </a:extLst>
          </p:cNvPr>
          <p:cNvCxnSpPr/>
          <p:nvPr/>
        </p:nvCxnSpPr>
        <p:spPr bwMode="auto">
          <a:xfrm>
            <a:off x="9484918" y="514181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90" name="Straight Connector 789">
            <a:extLst>
              <a:ext uri="{FF2B5EF4-FFF2-40B4-BE49-F238E27FC236}">
                <a16:creationId xmlns:a16="http://schemas.microsoft.com/office/drawing/2014/main" id="{8B7589E6-7CF2-F617-7422-81FBD412DCC1}"/>
              </a:ext>
            </a:extLst>
          </p:cNvPr>
          <p:cNvCxnSpPr/>
          <p:nvPr/>
        </p:nvCxnSpPr>
        <p:spPr bwMode="auto">
          <a:xfrm>
            <a:off x="9516909" y="515248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91" name="Straight Connector 790">
            <a:extLst>
              <a:ext uri="{FF2B5EF4-FFF2-40B4-BE49-F238E27FC236}">
                <a16:creationId xmlns:a16="http://schemas.microsoft.com/office/drawing/2014/main" id="{CEF8EA42-5A51-F95C-3B5A-036116A69749}"/>
              </a:ext>
            </a:extLst>
          </p:cNvPr>
          <p:cNvCxnSpPr/>
          <p:nvPr/>
        </p:nvCxnSpPr>
        <p:spPr bwMode="auto">
          <a:xfrm>
            <a:off x="9535570" y="515248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92" name="Straight Connector 791">
            <a:extLst>
              <a:ext uri="{FF2B5EF4-FFF2-40B4-BE49-F238E27FC236}">
                <a16:creationId xmlns:a16="http://schemas.microsoft.com/office/drawing/2014/main" id="{E91C9D8F-2D40-16D6-AE02-E0545362068B}"/>
              </a:ext>
            </a:extLst>
          </p:cNvPr>
          <p:cNvCxnSpPr/>
          <p:nvPr/>
        </p:nvCxnSpPr>
        <p:spPr bwMode="auto">
          <a:xfrm>
            <a:off x="9556897" y="515248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93" name="Straight Connector 792">
            <a:extLst>
              <a:ext uri="{FF2B5EF4-FFF2-40B4-BE49-F238E27FC236}">
                <a16:creationId xmlns:a16="http://schemas.microsoft.com/office/drawing/2014/main" id="{7C98881E-D0C9-63F4-9F7D-BC2FA5DAA0EA}"/>
              </a:ext>
            </a:extLst>
          </p:cNvPr>
          <p:cNvCxnSpPr/>
          <p:nvPr/>
        </p:nvCxnSpPr>
        <p:spPr bwMode="auto">
          <a:xfrm>
            <a:off x="9572892" y="515248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94" name="Straight Connector 793">
            <a:extLst>
              <a:ext uri="{FF2B5EF4-FFF2-40B4-BE49-F238E27FC236}">
                <a16:creationId xmlns:a16="http://schemas.microsoft.com/office/drawing/2014/main" id="{FCC59518-61A4-205A-F599-CB3D79C22330}"/>
              </a:ext>
            </a:extLst>
          </p:cNvPr>
          <p:cNvCxnSpPr/>
          <p:nvPr/>
        </p:nvCxnSpPr>
        <p:spPr bwMode="auto">
          <a:xfrm>
            <a:off x="9583555" y="515248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95" name="Straight Connector 794">
            <a:extLst>
              <a:ext uri="{FF2B5EF4-FFF2-40B4-BE49-F238E27FC236}">
                <a16:creationId xmlns:a16="http://schemas.microsoft.com/office/drawing/2014/main" id="{D3E184D7-FA6C-512A-5A17-570C3B678347}"/>
              </a:ext>
            </a:extLst>
          </p:cNvPr>
          <p:cNvCxnSpPr/>
          <p:nvPr/>
        </p:nvCxnSpPr>
        <p:spPr bwMode="auto">
          <a:xfrm>
            <a:off x="9607548" y="515248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96" name="Straight Connector 795">
            <a:extLst>
              <a:ext uri="{FF2B5EF4-FFF2-40B4-BE49-F238E27FC236}">
                <a16:creationId xmlns:a16="http://schemas.microsoft.com/office/drawing/2014/main" id="{2675FEAC-A0BB-16E4-DC43-AA6E5288CFC7}"/>
              </a:ext>
            </a:extLst>
          </p:cNvPr>
          <p:cNvCxnSpPr/>
          <p:nvPr/>
        </p:nvCxnSpPr>
        <p:spPr bwMode="auto">
          <a:xfrm>
            <a:off x="9628875" y="515248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97" name="Straight Connector 796">
            <a:extLst>
              <a:ext uri="{FF2B5EF4-FFF2-40B4-BE49-F238E27FC236}">
                <a16:creationId xmlns:a16="http://schemas.microsoft.com/office/drawing/2014/main" id="{6B314C44-E120-77A1-0389-72C512466250}"/>
              </a:ext>
            </a:extLst>
          </p:cNvPr>
          <p:cNvCxnSpPr/>
          <p:nvPr/>
        </p:nvCxnSpPr>
        <p:spPr bwMode="auto">
          <a:xfrm>
            <a:off x="9650202" y="5165811"/>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98" name="Straight Connector 797">
            <a:extLst>
              <a:ext uri="{FF2B5EF4-FFF2-40B4-BE49-F238E27FC236}">
                <a16:creationId xmlns:a16="http://schemas.microsoft.com/office/drawing/2014/main" id="{99DD2C5D-1AF4-2A21-2B16-83AD26835104}"/>
              </a:ext>
            </a:extLst>
          </p:cNvPr>
          <p:cNvCxnSpPr/>
          <p:nvPr/>
        </p:nvCxnSpPr>
        <p:spPr bwMode="auto">
          <a:xfrm>
            <a:off x="9671529" y="5165811"/>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99" name="Straight Connector 798">
            <a:extLst>
              <a:ext uri="{FF2B5EF4-FFF2-40B4-BE49-F238E27FC236}">
                <a16:creationId xmlns:a16="http://schemas.microsoft.com/office/drawing/2014/main" id="{C4F7ABC8-F0CA-68DD-5E88-364886741D05}"/>
              </a:ext>
            </a:extLst>
          </p:cNvPr>
          <p:cNvCxnSpPr/>
          <p:nvPr/>
        </p:nvCxnSpPr>
        <p:spPr bwMode="auto">
          <a:xfrm>
            <a:off x="9676861" y="5165811"/>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00" name="Straight Connector 799">
            <a:extLst>
              <a:ext uri="{FF2B5EF4-FFF2-40B4-BE49-F238E27FC236}">
                <a16:creationId xmlns:a16="http://schemas.microsoft.com/office/drawing/2014/main" id="{C4CCBAC9-3FA5-3D84-7949-48B9ABA1552C}"/>
              </a:ext>
            </a:extLst>
          </p:cNvPr>
          <p:cNvCxnSpPr/>
          <p:nvPr/>
        </p:nvCxnSpPr>
        <p:spPr bwMode="auto">
          <a:xfrm>
            <a:off x="9743508" y="5171143"/>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01" name="Straight Connector 800">
            <a:extLst>
              <a:ext uri="{FF2B5EF4-FFF2-40B4-BE49-F238E27FC236}">
                <a16:creationId xmlns:a16="http://schemas.microsoft.com/office/drawing/2014/main" id="{6A2DB2F4-F464-0015-722B-9C0DB99D012B}"/>
              </a:ext>
            </a:extLst>
          </p:cNvPr>
          <p:cNvCxnSpPr/>
          <p:nvPr/>
        </p:nvCxnSpPr>
        <p:spPr bwMode="auto">
          <a:xfrm>
            <a:off x="9764836" y="5171143"/>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02" name="Straight Connector 801">
            <a:extLst>
              <a:ext uri="{FF2B5EF4-FFF2-40B4-BE49-F238E27FC236}">
                <a16:creationId xmlns:a16="http://schemas.microsoft.com/office/drawing/2014/main" id="{13BCA206-A15F-768B-2E55-5512D16A77E7}"/>
              </a:ext>
            </a:extLst>
          </p:cNvPr>
          <p:cNvCxnSpPr/>
          <p:nvPr/>
        </p:nvCxnSpPr>
        <p:spPr bwMode="auto">
          <a:xfrm>
            <a:off x="9788829" y="5171143"/>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03" name="Straight Connector 802">
            <a:extLst>
              <a:ext uri="{FF2B5EF4-FFF2-40B4-BE49-F238E27FC236}">
                <a16:creationId xmlns:a16="http://schemas.microsoft.com/office/drawing/2014/main" id="{66FBA8FD-9B2E-17E0-8791-CD5E592B6047}"/>
              </a:ext>
            </a:extLst>
          </p:cNvPr>
          <p:cNvCxnSpPr/>
          <p:nvPr/>
        </p:nvCxnSpPr>
        <p:spPr bwMode="auto">
          <a:xfrm>
            <a:off x="9828817" y="517647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04" name="Straight Connector 803">
            <a:extLst>
              <a:ext uri="{FF2B5EF4-FFF2-40B4-BE49-F238E27FC236}">
                <a16:creationId xmlns:a16="http://schemas.microsoft.com/office/drawing/2014/main" id="{B8AEE666-E656-85E9-2070-A4BF43D1232A}"/>
              </a:ext>
            </a:extLst>
          </p:cNvPr>
          <p:cNvCxnSpPr/>
          <p:nvPr/>
        </p:nvCxnSpPr>
        <p:spPr bwMode="auto">
          <a:xfrm>
            <a:off x="9908794" y="519247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05" name="Straight Connector 804">
            <a:extLst>
              <a:ext uri="{FF2B5EF4-FFF2-40B4-BE49-F238E27FC236}">
                <a16:creationId xmlns:a16="http://schemas.microsoft.com/office/drawing/2014/main" id="{27285728-D8B0-060C-B2B5-792AC668F42E}"/>
              </a:ext>
            </a:extLst>
          </p:cNvPr>
          <p:cNvCxnSpPr/>
          <p:nvPr/>
        </p:nvCxnSpPr>
        <p:spPr bwMode="auto">
          <a:xfrm>
            <a:off x="9930121" y="519247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06" name="Straight Connector 805">
            <a:extLst>
              <a:ext uri="{FF2B5EF4-FFF2-40B4-BE49-F238E27FC236}">
                <a16:creationId xmlns:a16="http://schemas.microsoft.com/office/drawing/2014/main" id="{DAB22722-24E6-D0EC-E17D-A8F0018FE8CE}"/>
              </a:ext>
            </a:extLst>
          </p:cNvPr>
          <p:cNvCxnSpPr/>
          <p:nvPr/>
        </p:nvCxnSpPr>
        <p:spPr bwMode="auto">
          <a:xfrm>
            <a:off x="9951448" y="519247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07" name="Straight Connector 806">
            <a:extLst>
              <a:ext uri="{FF2B5EF4-FFF2-40B4-BE49-F238E27FC236}">
                <a16:creationId xmlns:a16="http://schemas.microsoft.com/office/drawing/2014/main" id="{B1B29C9F-C10B-66D5-0811-77125FF01F23}"/>
              </a:ext>
            </a:extLst>
          </p:cNvPr>
          <p:cNvCxnSpPr/>
          <p:nvPr/>
        </p:nvCxnSpPr>
        <p:spPr bwMode="auto">
          <a:xfrm>
            <a:off x="9986105" y="519247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08" name="Straight Connector 807">
            <a:extLst>
              <a:ext uri="{FF2B5EF4-FFF2-40B4-BE49-F238E27FC236}">
                <a16:creationId xmlns:a16="http://schemas.microsoft.com/office/drawing/2014/main" id="{9F79AFCF-1ADB-A046-0B2E-F166CF2CD7AE}"/>
              </a:ext>
            </a:extLst>
          </p:cNvPr>
          <p:cNvCxnSpPr/>
          <p:nvPr/>
        </p:nvCxnSpPr>
        <p:spPr bwMode="auto">
          <a:xfrm>
            <a:off x="10010098" y="519247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09" name="Straight Connector 808">
            <a:extLst>
              <a:ext uri="{FF2B5EF4-FFF2-40B4-BE49-F238E27FC236}">
                <a16:creationId xmlns:a16="http://schemas.microsoft.com/office/drawing/2014/main" id="{8E9D331B-8205-B08A-CA16-9217481012FB}"/>
              </a:ext>
            </a:extLst>
          </p:cNvPr>
          <p:cNvCxnSpPr/>
          <p:nvPr/>
        </p:nvCxnSpPr>
        <p:spPr bwMode="auto">
          <a:xfrm>
            <a:off x="10018096" y="519247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10" name="Straight Connector 809">
            <a:extLst>
              <a:ext uri="{FF2B5EF4-FFF2-40B4-BE49-F238E27FC236}">
                <a16:creationId xmlns:a16="http://schemas.microsoft.com/office/drawing/2014/main" id="{1A3D1FE8-23B3-885E-0C80-0C77B8639C7C}"/>
              </a:ext>
            </a:extLst>
          </p:cNvPr>
          <p:cNvCxnSpPr/>
          <p:nvPr/>
        </p:nvCxnSpPr>
        <p:spPr bwMode="auto">
          <a:xfrm>
            <a:off x="10036757" y="519247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11" name="Straight Connector 810">
            <a:extLst>
              <a:ext uri="{FF2B5EF4-FFF2-40B4-BE49-F238E27FC236}">
                <a16:creationId xmlns:a16="http://schemas.microsoft.com/office/drawing/2014/main" id="{1588D7C9-ED9A-CECC-7EA8-5599F387924E}"/>
              </a:ext>
            </a:extLst>
          </p:cNvPr>
          <p:cNvCxnSpPr/>
          <p:nvPr/>
        </p:nvCxnSpPr>
        <p:spPr bwMode="auto">
          <a:xfrm>
            <a:off x="10095407" y="5211131"/>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12" name="Straight Connector 811">
            <a:extLst>
              <a:ext uri="{FF2B5EF4-FFF2-40B4-BE49-F238E27FC236}">
                <a16:creationId xmlns:a16="http://schemas.microsoft.com/office/drawing/2014/main" id="{3DC0EC6A-3492-EE4D-E13D-49A9459A5FDF}"/>
              </a:ext>
            </a:extLst>
          </p:cNvPr>
          <p:cNvCxnSpPr/>
          <p:nvPr/>
        </p:nvCxnSpPr>
        <p:spPr bwMode="auto">
          <a:xfrm>
            <a:off x="10111403" y="522179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13" name="Straight Connector 812">
            <a:extLst>
              <a:ext uri="{FF2B5EF4-FFF2-40B4-BE49-F238E27FC236}">
                <a16:creationId xmlns:a16="http://schemas.microsoft.com/office/drawing/2014/main" id="{872D692B-9D5D-F8B6-1836-AB906BA9094F}"/>
              </a:ext>
            </a:extLst>
          </p:cNvPr>
          <p:cNvCxnSpPr/>
          <p:nvPr/>
        </p:nvCxnSpPr>
        <p:spPr bwMode="auto">
          <a:xfrm>
            <a:off x="10130064" y="522179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14" name="Straight Connector 813">
            <a:extLst>
              <a:ext uri="{FF2B5EF4-FFF2-40B4-BE49-F238E27FC236}">
                <a16:creationId xmlns:a16="http://schemas.microsoft.com/office/drawing/2014/main" id="{2AC8FBED-F920-D58C-D5E4-631A4A0D5950}"/>
              </a:ext>
            </a:extLst>
          </p:cNvPr>
          <p:cNvCxnSpPr/>
          <p:nvPr/>
        </p:nvCxnSpPr>
        <p:spPr bwMode="auto">
          <a:xfrm>
            <a:off x="10148725" y="522179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15" name="Straight Connector 814">
            <a:extLst>
              <a:ext uri="{FF2B5EF4-FFF2-40B4-BE49-F238E27FC236}">
                <a16:creationId xmlns:a16="http://schemas.microsoft.com/office/drawing/2014/main" id="{40B2475E-B309-C44C-481B-1006D308C462}"/>
              </a:ext>
            </a:extLst>
          </p:cNvPr>
          <p:cNvCxnSpPr/>
          <p:nvPr/>
        </p:nvCxnSpPr>
        <p:spPr bwMode="auto">
          <a:xfrm>
            <a:off x="10167386" y="522179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16" name="Straight Connector 815">
            <a:extLst>
              <a:ext uri="{FF2B5EF4-FFF2-40B4-BE49-F238E27FC236}">
                <a16:creationId xmlns:a16="http://schemas.microsoft.com/office/drawing/2014/main" id="{B19F7515-D0FF-54F2-DCA7-5ABD390A4D30}"/>
              </a:ext>
            </a:extLst>
          </p:cNvPr>
          <p:cNvCxnSpPr/>
          <p:nvPr/>
        </p:nvCxnSpPr>
        <p:spPr bwMode="auto">
          <a:xfrm>
            <a:off x="10186048" y="522179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17" name="Straight Connector 816">
            <a:extLst>
              <a:ext uri="{FF2B5EF4-FFF2-40B4-BE49-F238E27FC236}">
                <a16:creationId xmlns:a16="http://schemas.microsoft.com/office/drawing/2014/main" id="{889E422F-2ED2-B8CC-A8E6-3A25A7081A17}"/>
              </a:ext>
            </a:extLst>
          </p:cNvPr>
          <p:cNvCxnSpPr/>
          <p:nvPr/>
        </p:nvCxnSpPr>
        <p:spPr bwMode="auto">
          <a:xfrm>
            <a:off x="10210041" y="522179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18" name="Straight Connector 817">
            <a:extLst>
              <a:ext uri="{FF2B5EF4-FFF2-40B4-BE49-F238E27FC236}">
                <a16:creationId xmlns:a16="http://schemas.microsoft.com/office/drawing/2014/main" id="{27C9906B-D56F-5DC5-D62E-6AD86FECA990}"/>
              </a:ext>
            </a:extLst>
          </p:cNvPr>
          <p:cNvCxnSpPr/>
          <p:nvPr/>
        </p:nvCxnSpPr>
        <p:spPr bwMode="auto">
          <a:xfrm>
            <a:off x="10228702" y="526178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19" name="Straight Connector 818">
            <a:extLst>
              <a:ext uri="{FF2B5EF4-FFF2-40B4-BE49-F238E27FC236}">
                <a16:creationId xmlns:a16="http://schemas.microsoft.com/office/drawing/2014/main" id="{D5727D5F-02F4-E6B8-1C8C-70AC07FA07C6}"/>
              </a:ext>
            </a:extLst>
          </p:cNvPr>
          <p:cNvCxnSpPr/>
          <p:nvPr/>
        </p:nvCxnSpPr>
        <p:spPr bwMode="auto">
          <a:xfrm>
            <a:off x="10250029" y="526711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20" name="Straight Connector 819">
            <a:extLst>
              <a:ext uri="{FF2B5EF4-FFF2-40B4-BE49-F238E27FC236}">
                <a16:creationId xmlns:a16="http://schemas.microsoft.com/office/drawing/2014/main" id="{B6A565D5-4A5D-2EC8-BA10-E5ADFDBBB839}"/>
              </a:ext>
            </a:extLst>
          </p:cNvPr>
          <p:cNvCxnSpPr/>
          <p:nvPr/>
        </p:nvCxnSpPr>
        <p:spPr bwMode="auto">
          <a:xfrm>
            <a:off x="10284686" y="526711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21" name="Straight Connector 820">
            <a:extLst>
              <a:ext uri="{FF2B5EF4-FFF2-40B4-BE49-F238E27FC236}">
                <a16:creationId xmlns:a16="http://schemas.microsoft.com/office/drawing/2014/main" id="{02ACB7C3-4A29-1F7F-2A84-AB0A2D73C30C}"/>
              </a:ext>
            </a:extLst>
          </p:cNvPr>
          <p:cNvCxnSpPr/>
          <p:nvPr/>
        </p:nvCxnSpPr>
        <p:spPr bwMode="auto">
          <a:xfrm>
            <a:off x="10316677" y="526711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22" name="Straight Connector 821">
            <a:extLst>
              <a:ext uri="{FF2B5EF4-FFF2-40B4-BE49-F238E27FC236}">
                <a16:creationId xmlns:a16="http://schemas.microsoft.com/office/drawing/2014/main" id="{5A6D7052-B1E8-1EAE-3E10-9CF1CFA9987E}"/>
              </a:ext>
            </a:extLst>
          </p:cNvPr>
          <p:cNvCxnSpPr/>
          <p:nvPr/>
        </p:nvCxnSpPr>
        <p:spPr bwMode="auto">
          <a:xfrm>
            <a:off x="10327340" y="526711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23" name="Straight Connector 822">
            <a:extLst>
              <a:ext uri="{FF2B5EF4-FFF2-40B4-BE49-F238E27FC236}">
                <a16:creationId xmlns:a16="http://schemas.microsoft.com/office/drawing/2014/main" id="{D77F3576-CE22-0306-0C6E-54A1B786CE7D}"/>
              </a:ext>
            </a:extLst>
          </p:cNvPr>
          <p:cNvCxnSpPr/>
          <p:nvPr/>
        </p:nvCxnSpPr>
        <p:spPr bwMode="auto">
          <a:xfrm>
            <a:off x="10343335" y="526711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24" name="Straight Connector 823">
            <a:extLst>
              <a:ext uri="{FF2B5EF4-FFF2-40B4-BE49-F238E27FC236}">
                <a16:creationId xmlns:a16="http://schemas.microsoft.com/office/drawing/2014/main" id="{0A7B72EF-688A-4BEF-77A4-C1AA53E6226B}"/>
              </a:ext>
            </a:extLst>
          </p:cNvPr>
          <p:cNvCxnSpPr/>
          <p:nvPr/>
        </p:nvCxnSpPr>
        <p:spPr bwMode="auto">
          <a:xfrm>
            <a:off x="10401985" y="526711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25" name="Straight Connector 824">
            <a:extLst>
              <a:ext uri="{FF2B5EF4-FFF2-40B4-BE49-F238E27FC236}">
                <a16:creationId xmlns:a16="http://schemas.microsoft.com/office/drawing/2014/main" id="{EF8FD691-A55A-C78A-25AF-EBBDA4FC130E}"/>
              </a:ext>
            </a:extLst>
          </p:cNvPr>
          <p:cNvCxnSpPr/>
          <p:nvPr/>
        </p:nvCxnSpPr>
        <p:spPr bwMode="auto">
          <a:xfrm>
            <a:off x="10428644" y="526711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26" name="Straight Connector 825">
            <a:extLst>
              <a:ext uri="{FF2B5EF4-FFF2-40B4-BE49-F238E27FC236}">
                <a16:creationId xmlns:a16="http://schemas.microsoft.com/office/drawing/2014/main" id="{45970F48-8698-0B6F-5F3A-EADC4B41E73D}"/>
              </a:ext>
            </a:extLst>
          </p:cNvPr>
          <p:cNvCxnSpPr/>
          <p:nvPr/>
        </p:nvCxnSpPr>
        <p:spPr bwMode="auto">
          <a:xfrm>
            <a:off x="10436641" y="526711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27" name="Straight Connector 826">
            <a:extLst>
              <a:ext uri="{FF2B5EF4-FFF2-40B4-BE49-F238E27FC236}">
                <a16:creationId xmlns:a16="http://schemas.microsoft.com/office/drawing/2014/main" id="{541DF606-C03F-FF89-FE9C-563DAF5DE226}"/>
              </a:ext>
            </a:extLst>
          </p:cNvPr>
          <p:cNvCxnSpPr/>
          <p:nvPr/>
        </p:nvCxnSpPr>
        <p:spPr bwMode="auto">
          <a:xfrm>
            <a:off x="10513951" y="526711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28" name="Straight Connector 827">
            <a:extLst>
              <a:ext uri="{FF2B5EF4-FFF2-40B4-BE49-F238E27FC236}">
                <a16:creationId xmlns:a16="http://schemas.microsoft.com/office/drawing/2014/main" id="{B308259F-87B9-CDFE-29AE-D099D56B2BF8}"/>
              </a:ext>
            </a:extLst>
          </p:cNvPr>
          <p:cNvCxnSpPr/>
          <p:nvPr/>
        </p:nvCxnSpPr>
        <p:spPr bwMode="auto">
          <a:xfrm>
            <a:off x="10649912" y="526711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29" name="Straight Connector 828">
            <a:extLst>
              <a:ext uri="{FF2B5EF4-FFF2-40B4-BE49-F238E27FC236}">
                <a16:creationId xmlns:a16="http://schemas.microsoft.com/office/drawing/2014/main" id="{AEACA502-113E-0027-FCB9-AA8538FF7788}"/>
              </a:ext>
            </a:extLst>
          </p:cNvPr>
          <p:cNvCxnSpPr/>
          <p:nvPr/>
        </p:nvCxnSpPr>
        <p:spPr bwMode="auto">
          <a:xfrm>
            <a:off x="10673905" y="526711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30" name="Straight Connector 829">
            <a:extLst>
              <a:ext uri="{FF2B5EF4-FFF2-40B4-BE49-F238E27FC236}">
                <a16:creationId xmlns:a16="http://schemas.microsoft.com/office/drawing/2014/main" id="{E4BE195B-A0EF-4E05-4597-83A46F2556FB}"/>
              </a:ext>
            </a:extLst>
          </p:cNvPr>
          <p:cNvCxnSpPr/>
          <p:nvPr/>
        </p:nvCxnSpPr>
        <p:spPr bwMode="auto">
          <a:xfrm>
            <a:off x="10913835" y="526711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31" name="Straight Connector 830">
            <a:extLst>
              <a:ext uri="{FF2B5EF4-FFF2-40B4-BE49-F238E27FC236}">
                <a16:creationId xmlns:a16="http://schemas.microsoft.com/office/drawing/2014/main" id="{75C13BEE-365A-A8D1-5D78-380EEE90D644}"/>
              </a:ext>
            </a:extLst>
          </p:cNvPr>
          <p:cNvCxnSpPr/>
          <p:nvPr/>
        </p:nvCxnSpPr>
        <p:spPr bwMode="auto">
          <a:xfrm>
            <a:off x="11001809" y="5267116"/>
            <a:ext cx="0" cy="72152"/>
          </a:xfrm>
          <a:prstGeom prst="line">
            <a:avLst/>
          </a:prstGeom>
          <a:noFill/>
          <a:ln w="19050" cap="flat" cmpd="sng" algn="ctr">
            <a:solidFill>
              <a:schemeClr val="accent3"/>
            </a:solidFill>
            <a:prstDash val="solid"/>
            <a:round/>
            <a:headEnd type="none" w="med" len="med"/>
            <a:tailEnd type="none" w="med" len="med"/>
          </a:ln>
          <a:effectLst/>
        </p:spPr>
      </p:cxnSp>
      <p:sp>
        <p:nvSpPr>
          <p:cNvPr id="832" name="Freeform: Shape 831">
            <a:extLst>
              <a:ext uri="{FF2B5EF4-FFF2-40B4-BE49-F238E27FC236}">
                <a16:creationId xmlns:a16="http://schemas.microsoft.com/office/drawing/2014/main" id="{30CF82F5-C3B6-73DF-0CC2-45DA086F75ED}"/>
              </a:ext>
            </a:extLst>
          </p:cNvPr>
          <p:cNvSpPr/>
          <p:nvPr/>
        </p:nvSpPr>
        <p:spPr bwMode="auto">
          <a:xfrm>
            <a:off x="7303913" y="4014829"/>
            <a:ext cx="3697588" cy="1290291"/>
          </a:xfrm>
          <a:custGeom>
            <a:avLst/>
            <a:gdLst>
              <a:gd name="connsiteX0" fmla="*/ 0 w 3697588"/>
              <a:gd name="connsiteY0" fmla="*/ 0 h 1290291"/>
              <a:gd name="connsiteX1" fmla="*/ 74645 w 3697588"/>
              <a:gd name="connsiteY1" fmla="*/ 2666 h 1290291"/>
              <a:gd name="connsiteX2" fmla="*/ 74645 w 3697588"/>
              <a:gd name="connsiteY2" fmla="*/ 18661 h 1290291"/>
              <a:gd name="connsiteX3" fmla="*/ 109301 w 3697588"/>
              <a:gd name="connsiteY3" fmla="*/ 18661 h 1290291"/>
              <a:gd name="connsiteX4" fmla="*/ 109301 w 3697588"/>
              <a:gd name="connsiteY4" fmla="*/ 42654 h 1290291"/>
              <a:gd name="connsiteX5" fmla="*/ 149290 w 3697588"/>
              <a:gd name="connsiteY5" fmla="*/ 42654 h 1290291"/>
              <a:gd name="connsiteX6" fmla="*/ 149290 w 3697588"/>
              <a:gd name="connsiteY6" fmla="*/ 66647 h 1290291"/>
              <a:gd name="connsiteX7" fmla="*/ 194610 w 3697588"/>
              <a:gd name="connsiteY7" fmla="*/ 66647 h 1290291"/>
              <a:gd name="connsiteX8" fmla="*/ 194610 w 3697588"/>
              <a:gd name="connsiteY8" fmla="*/ 82643 h 1290291"/>
              <a:gd name="connsiteX9" fmla="*/ 234598 w 3697588"/>
              <a:gd name="connsiteY9" fmla="*/ 82643 h 1290291"/>
              <a:gd name="connsiteX10" fmla="*/ 223934 w 3697588"/>
              <a:gd name="connsiteY10" fmla="*/ 93307 h 1290291"/>
              <a:gd name="connsiteX11" fmla="*/ 255925 w 3697588"/>
              <a:gd name="connsiteY11" fmla="*/ 93307 h 1290291"/>
              <a:gd name="connsiteX12" fmla="*/ 255925 w 3697588"/>
              <a:gd name="connsiteY12" fmla="*/ 138626 h 1290291"/>
              <a:gd name="connsiteX13" fmla="*/ 285250 w 3697588"/>
              <a:gd name="connsiteY13" fmla="*/ 138626 h 1290291"/>
              <a:gd name="connsiteX14" fmla="*/ 285250 w 3697588"/>
              <a:gd name="connsiteY14" fmla="*/ 173283 h 1290291"/>
              <a:gd name="connsiteX15" fmla="*/ 301245 w 3697588"/>
              <a:gd name="connsiteY15" fmla="*/ 173283 h 1290291"/>
              <a:gd name="connsiteX16" fmla="*/ 301245 w 3697588"/>
              <a:gd name="connsiteY16" fmla="*/ 213271 h 1290291"/>
              <a:gd name="connsiteX17" fmla="*/ 349231 w 3697588"/>
              <a:gd name="connsiteY17" fmla="*/ 213271 h 1290291"/>
              <a:gd name="connsiteX18" fmla="*/ 349231 w 3697588"/>
              <a:gd name="connsiteY18" fmla="*/ 242596 h 1290291"/>
              <a:gd name="connsiteX19" fmla="*/ 381222 w 3697588"/>
              <a:gd name="connsiteY19" fmla="*/ 242596 h 1290291"/>
              <a:gd name="connsiteX20" fmla="*/ 381222 w 3697588"/>
              <a:gd name="connsiteY20" fmla="*/ 253260 h 1290291"/>
              <a:gd name="connsiteX21" fmla="*/ 407881 w 3697588"/>
              <a:gd name="connsiteY21" fmla="*/ 253260 h 1290291"/>
              <a:gd name="connsiteX22" fmla="*/ 407881 w 3697588"/>
              <a:gd name="connsiteY22" fmla="*/ 271921 h 1290291"/>
              <a:gd name="connsiteX23" fmla="*/ 429208 w 3697588"/>
              <a:gd name="connsiteY23" fmla="*/ 271921 h 1290291"/>
              <a:gd name="connsiteX24" fmla="*/ 429208 w 3697588"/>
              <a:gd name="connsiteY24" fmla="*/ 287916 h 1290291"/>
              <a:gd name="connsiteX25" fmla="*/ 450535 w 3697588"/>
              <a:gd name="connsiteY25" fmla="*/ 287916 h 1290291"/>
              <a:gd name="connsiteX26" fmla="*/ 450535 w 3697588"/>
              <a:gd name="connsiteY26" fmla="*/ 319907 h 1290291"/>
              <a:gd name="connsiteX27" fmla="*/ 466530 w 3697588"/>
              <a:gd name="connsiteY27" fmla="*/ 319907 h 1290291"/>
              <a:gd name="connsiteX28" fmla="*/ 466530 w 3697588"/>
              <a:gd name="connsiteY28" fmla="*/ 338568 h 1290291"/>
              <a:gd name="connsiteX29" fmla="*/ 490523 w 3697588"/>
              <a:gd name="connsiteY29" fmla="*/ 338568 h 1290291"/>
              <a:gd name="connsiteX30" fmla="*/ 490523 w 3697588"/>
              <a:gd name="connsiteY30" fmla="*/ 359895 h 1290291"/>
              <a:gd name="connsiteX31" fmla="*/ 522514 w 3697588"/>
              <a:gd name="connsiteY31" fmla="*/ 359895 h 1290291"/>
              <a:gd name="connsiteX32" fmla="*/ 522514 w 3697588"/>
              <a:gd name="connsiteY32" fmla="*/ 389220 h 1290291"/>
              <a:gd name="connsiteX33" fmla="*/ 522514 w 3697588"/>
              <a:gd name="connsiteY33" fmla="*/ 389220 h 1290291"/>
              <a:gd name="connsiteX34" fmla="*/ 522514 w 3697588"/>
              <a:gd name="connsiteY34" fmla="*/ 415879 h 1290291"/>
              <a:gd name="connsiteX35" fmla="*/ 557171 w 3697588"/>
              <a:gd name="connsiteY35" fmla="*/ 415879 h 1290291"/>
              <a:gd name="connsiteX36" fmla="*/ 557171 w 3697588"/>
              <a:gd name="connsiteY36" fmla="*/ 437206 h 1290291"/>
              <a:gd name="connsiteX37" fmla="*/ 578498 w 3697588"/>
              <a:gd name="connsiteY37" fmla="*/ 437206 h 1290291"/>
              <a:gd name="connsiteX38" fmla="*/ 578498 w 3697588"/>
              <a:gd name="connsiteY38" fmla="*/ 453201 h 1290291"/>
              <a:gd name="connsiteX39" fmla="*/ 618486 w 3697588"/>
              <a:gd name="connsiteY39" fmla="*/ 453201 h 1290291"/>
              <a:gd name="connsiteX40" fmla="*/ 618486 w 3697588"/>
              <a:gd name="connsiteY40" fmla="*/ 482526 h 1290291"/>
              <a:gd name="connsiteX41" fmla="*/ 645145 w 3697588"/>
              <a:gd name="connsiteY41" fmla="*/ 482526 h 1290291"/>
              <a:gd name="connsiteX42" fmla="*/ 645145 w 3697588"/>
              <a:gd name="connsiteY42" fmla="*/ 498521 h 1290291"/>
              <a:gd name="connsiteX43" fmla="*/ 655808 w 3697588"/>
              <a:gd name="connsiteY43" fmla="*/ 498521 h 1290291"/>
              <a:gd name="connsiteX44" fmla="*/ 655808 w 3697588"/>
              <a:gd name="connsiteY44" fmla="*/ 514517 h 1290291"/>
              <a:gd name="connsiteX45" fmla="*/ 671804 w 3697588"/>
              <a:gd name="connsiteY45" fmla="*/ 514517 h 1290291"/>
              <a:gd name="connsiteX46" fmla="*/ 671804 w 3697588"/>
              <a:gd name="connsiteY46" fmla="*/ 530512 h 1290291"/>
              <a:gd name="connsiteX47" fmla="*/ 703794 w 3697588"/>
              <a:gd name="connsiteY47" fmla="*/ 530512 h 1290291"/>
              <a:gd name="connsiteX48" fmla="*/ 703794 w 3697588"/>
              <a:gd name="connsiteY48" fmla="*/ 549173 h 1290291"/>
              <a:gd name="connsiteX49" fmla="*/ 733119 w 3697588"/>
              <a:gd name="connsiteY49" fmla="*/ 549173 h 1290291"/>
              <a:gd name="connsiteX50" fmla="*/ 733119 w 3697588"/>
              <a:gd name="connsiteY50" fmla="*/ 567835 h 1290291"/>
              <a:gd name="connsiteX51" fmla="*/ 754446 w 3697588"/>
              <a:gd name="connsiteY51" fmla="*/ 567835 h 1290291"/>
              <a:gd name="connsiteX52" fmla="*/ 754446 w 3697588"/>
              <a:gd name="connsiteY52" fmla="*/ 589162 h 1290291"/>
              <a:gd name="connsiteX53" fmla="*/ 789103 w 3697588"/>
              <a:gd name="connsiteY53" fmla="*/ 589162 h 1290291"/>
              <a:gd name="connsiteX54" fmla="*/ 789103 w 3697588"/>
              <a:gd name="connsiteY54" fmla="*/ 610489 h 1290291"/>
              <a:gd name="connsiteX55" fmla="*/ 837089 w 3697588"/>
              <a:gd name="connsiteY55" fmla="*/ 618486 h 1290291"/>
              <a:gd name="connsiteX56" fmla="*/ 837089 w 3697588"/>
              <a:gd name="connsiteY56" fmla="*/ 637148 h 1290291"/>
              <a:gd name="connsiteX57" fmla="*/ 869080 w 3697588"/>
              <a:gd name="connsiteY57" fmla="*/ 637148 h 1290291"/>
              <a:gd name="connsiteX58" fmla="*/ 869080 w 3697588"/>
              <a:gd name="connsiteY58" fmla="*/ 650477 h 1290291"/>
              <a:gd name="connsiteX59" fmla="*/ 903736 w 3697588"/>
              <a:gd name="connsiteY59" fmla="*/ 650477 h 1290291"/>
              <a:gd name="connsiteX60" fmla="*/ 903736 w 3697588"/>
              <a:gd name="connsiteY60" fmla="*/ 679802 h 1290291"/>
              <a:gd name="connsiteX61" fmla="*/ 943725 w 3697588"/>
              <a:gd name="connsiteY61" fmla="*/ 679802 h 1290291"/>
              <a:gd name="connsiteX62" fmla="*/ 946390 w 3697588"/>
              <a:gd name="connsiteY62" fmla="*/ 703795 h 1290291"/>
              <a:gd name="connsiteX63" fmla="*/ 967718 w 3697588"/>
              <a:gd name="connsiteY63" fmla="*/ 703795 h 1290291"/>
              <a:gd name="connsiteX64" fmla="*/ 967718 w 3697588"/>
              <a:gd name="connsiteY64" fmla="*/ 722456 h 1290291"/>
              <a:gd name="connsiteX65" fmla="*/ 997042 w 3697588"/>
              <a:gd name="connsiteY65" fmla="*/ 722456 h 1290291"/>
              <a:gd name="connsiteX66" fmla="*/ 1005040 w 3697588"/>
              <a:gd name="connsiteY66" fmla="*/ 730454 h 1290291"/>
              <a:gd name="connsiteX67" fmla="*/ 1026367 w 3697588"/>
              <a:gd name="connsiteY67" fmla="*/ 730454 h 1290291"/>
              <a:gd name="connsiteX68" fmla="*/ 1026367 w 3697588"/>
              <a:gd name="connsiteY68" fmla="*/ 749115 h 1290291"/>
              <a:gd name="connsiteX69" fmla="*/ 1050360 w 3697588"/>
              <a:gd name="connsiteY69" fmla="*/ 749115 h 1290291"/>
              <a:gd name="connsiteX70" fmla="*/ 1050360 w 3697588"/>
              <a:gd name="connsiteY70" fmla="*/ 778440 h 1290291"/>
              <a:gd name="connsiteX71" fmla="*/ 1103678 w 3697588"/>
              <a:gd name="connsiteY71" fmla="*/ 778440 h 1290291"/>
              <a:gd name="connsiteX72" fmla="*/ 1103678 w 3697588"/>
              <a:gd name="connsiteY72" fmla="*/ 794435 h 1290291"/>
              <a:gd name="connsiteX73" fmla="*/ 1133003 w 3697588"/>
              <a:gd name="connsiteY73" fmla="*/ 794435 h 1290291"/>
              <a:gd name="connsiteX74" fmla="*/ 1133003 w 3697588"/>
              <a:gd name="connsiteY74" fmla="*/ 813096 h 1290291"/>
              <a:gd name="connsiteX75" fmla="*/ 1194318 w 3697588"/>
              <a:gd name="connsiteY75" fmla="*/ 813096 h 1290291"/>
              <a:gd name="connsiteX76" fmla="*/ 1194318 w 3697588"/>
              <a:gd name="connsiteY76" fmla="*/ 850419 h 1290291"/>
              <a:gd name="connsiteX77" fmla="*/ 1228975 w 3697588"/>
              <a:gd name="connsiteY77" fmla="*/ 850419 h 1290291"/>
              <a:gd name="connsiteX78" fmla="*/ 1231641 w 3697588"/>
              <a:gd name="connsiteY78" fmla="*/ 869080 h 1290291"/>
              <a:gd name="connsiteX79" fmla="*/ 1252968 w 3697588"/>
              <a:gd name="connsiteY79" fmla="*/ 869080 h 1290291"/>
              <a:gd name="connsiteX80" fmla="*/ 1252968 w 3697588"/>
              <a:gd name="connsiteY80" fmla="*/ 879744 h 1290291"/>
              <a:gd name="connsiteX81" fmla="*/ 1284958 w 3697588"/>
              <a:gd name="connsiteY81" fmla="*/ 879744 h 1290291"/>
              <a:gd name="connsiteX82" fmla="*/ 1292956 w 3697588"/>
              <a:gd name="connsiteY82" fmla="*/ 903737 h 1290291"/>
              <a:gd name="connsiteX83" fmla="*/ 1314283 w 3697588"/>
              <a:gd name="connsiteY83" fmla="*/ 903737 h 1290291"/>
              <a:gd name="connsiteX84" fmla="*/ 1314283 w 3697588"/>
              <a:gd name="connsiteY84" fmla="*/ 917066 h 1290291"/>
              <a:gd name="connsiteX85" fmla="*/ 1335610 w 3697588"/>
              <a:gd name="connsiteY85" fmla="*/ 917066 h 1290291"/>
              <a:gd name="connsiteX86" fmla="*/ 1343608 w 3697588"/>
              <a:gd name="connsiteY86" fmla="*/ 925064 h 1290291"/>
              <a:gd name="connsiteX87" fmla="*/ 1388928 w 3697588"/>
              <a:gd name="connsiteY87" fmla="*/ 925064 h 1290291"/>
              <a:gd name="connsiteX88" fmla="*/ 1388928 w 3697588"/>
              <a:gd name="connsiteY88" fmla="*/ 954388 h 1290291"/>
              <a:gd name="connsiteX89" fmla="*/ 1434248 w 3697588"/>
              <a:gd name="connsiteY89" fmla="*/ 954388 h 1290291"/>
              <a:gd name="connsiteX90" fmla="*/ 1434248 w 3697588"/>
              <a:gd name="connsiteY90" fmla="*/ 954388 h 1290291"/>
              <a:gd name="connsiteX91" fmla="*/ 1452910 w 3697588"/>
              <a:gd name="connsiteY91" fmla="*/ 973050 h 1290291"/>
              <a:gd name="connsiteX92" fmla="*/ 1460907 w 3697588"/>
              <a:gd name="connsiteY92" fmla="*/ 981047 h 1290291"/>
              <a:gd name="connsiteX93" fmla="*/ 1495564 w 3697588"/>
              <a:gd name="connsiteY93" fmla="*/ 981047 h 1290291"/>
              <a:gd name="connsiteX94" fmla="*/ 1495564 w 3697588"/>
              <a:gd name="connsiteY94" fmla="*/ 1002374 h 1290291"/>
              <a:gd name="connsiteX95" fmla="*/ 1620860 w 3697588"/>
              <a:gd name="connsiteY95" fmla="*/ 1002374 h 1290291"/>
              <a:gd name="connsiteX96" fmla="*/ 1620860 w 3697588"/>
              <a:gd name="connsiteY96" fmla="*/ 1021036 h 1290291"/>
              <a:gd name="connsiteX97" fmla="*/ 1631524 w 3697588"/>
              <a:gd name="connsiteY97" fmla="*/ 1021036 h 1290291"/>
              <a:gd name="connsiteX98" fmla="*/ 1644853 w 3697588"/>
              <a:gd name="connsiteY98" fmla="*/ 1034365 h 1290291"/>
              <a:gd name="connsiteX99" fmla="*/ 1674178 w 3697588"/>
              <a:gd name="connsiteY99" fmla="*/ 1034365 h 1290291"/>
              <a:gd name="connsiteX100" fmla="*/ 1674178 w 3697588"/>
              <a:gd name="connsiteY100" fmla="*/ 1058358 h 1290291"/>
              <a:gd name="connsiteX101" fmla="*/ 1703503 w 3697588"/>
              <a:gd name="connsiteY101" fmla="*/ 1058358 h 1290291"/>
              <a:gd name="connsiteX102" fmla="*/ 1703503 w 3697588"/>
              <a:gd name="connsiteY102" fmla="*/ 1069022 h 1290291"/>
              <a:gd name="connsiteX103" fmla="*/ 1756821 w 3697588"/>
              <a:gd name="connsiteY103" fmla="*/ 1069022 h 1290291"/>
              <a:gd name="connsiteX104" fmla="*/ 1756821 w 3697588"/>
              <a:gd name="connsiteY104" fmla="*/ 1085017 h 1290291"/>
              <a:gd name="connsiteX105" fmla="*/ 1836797 w 3697588"/>
              <a:gd name="connsiteY105" fmla="*/ 1085017 h 1290291"/>
              <a:gd name="connsiteX106" fmla="*/ 1842129 w 3697588"/>
              <a:gd name="connsiteY106" fmla="*/ 1114342 h 1290291"/>
              <a:gd name="connsiteX107" fmla="*/ 1903445 w 3697588"/>
              <a:gd name="connsiteY107" fmla="*/ 1114342 h 1290291"/>
              <a:gd name="connsiteX108" fmla="*/ 1903445 w 3697588"/>
              <a:gd name="connsiteY108" fmla="*/ 1122340 h 1290291"/>
              <a:gd name="connsiteX109" fmla="*/ 2018078 w 3697588"/>
              <a:gd name="connsiteY109" fmla="*/ 1122340 h 1290291"/>
              <a:gd name="connsiteX110" fmla="*/ 2018078 w 3697588"/>
              <a:gd name="connsiteY110" fmla="*/ 1146333 h 1290291"/>
              <a:gd name="connsiteX111" fmla="*/ 2151372 w 3697588"/>
              <a:gd name="connsiteY111" fmla="*/ 1146333 h 1290291"/>
              <a:gd name="connsiteX112" fmla="*/ 2178031 w 3697588"/>
              <a:gd name="connsiteY112" fmla="*/ 1146333 h 1290291"/>
              <a:gd name="connsiteX113" fmla="*/ 2178031 w 3697588"/>
              <a:gd name="connsiteY113" fmla="*/ 1175657 h 1290291"/>
              <a:gd name="connsiteX114" fmla="*/ 2343316 w 3697588"/>
              <a:gd name="connsiteY114" fmla="*/ 1175657 h 1290291"/>
              <a:gd name="connsiteX115" fmla="*/ 2351314 w 3697588"/>
              <a:gd name="connsiteY115" fmla="*/ 1191653 h 1290291"/>
              <a:gd name="connsiteX116" fmla="*/ 2532594 w 3697588"/>
              <a:gd name="connsiteY116" fmla="*/ 1191653 h 1290291"/>
              <a:gd name="connsiteX117" fmla="*/ 2532594 w 3697588"/>
              <a:gd name="connsiteY117" fmla="*/ 1212980 h 1290291"/>
              <a:gd name="connsiteX118" fmla="*/ 2753863 w 3697588"/>
              <a:gd name="connsiteY118" fmla="*/ 1212980 h 1290291"/>
              <a:gd name="connsiteX119" fmla="*/ 2753863 w 3697588"/>
              <a:gd name="connsiteY119" fmla="*/ 1236973 h 1290291"/>
              <a:gd name="connsiteX120" fmla="*/ 2913817 w 3697588"/>
              <a:gd name="connsiteY120" fmla="*/ 1236973 h 1290291"/>
              <a:gd name="connsiteX121" fmla="*/ 2913817 w 3697588"/>
              <a:gd name="connsiteY121" fmla="*/ 1290291 h 1290291"/>
              <a:gd name="connsiteX122" fmla="*/ 3697588 w 3697588"/>
              <a:gd name="connsiteY122" fmla="*/ 1290291 h 1290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697588" h="1290291">
                <a:moveTo>
                  <a:pt x="0" y="0"/>
                </a:moveTo>
                <a:lnTo>
                  <a:pt x="74645" y="2666"/>
                </a:lnTo>
                <a:lnTo>
                  <a:pt x="74645" y="18661"/>
                </a:lnTo>
                <a:lnTo>
                  <a:pt x="109301" y="18661"/>
                </a:lnTo>
                <a:lnTo>
                  <a:pt x="109301" y="42654"/>
                </a:lnTo>
                <a:lnTo>
                  <a:pt x="149290" y="42654"/>
                </a:lnTo>
                <a:lnTo>
                  <a:pt x="149290" y="66647"/>
                </a:lnTo>
                <a:lnTo>
                  <a:pt x="194610" y="66647"/>
                </a:lnTo>
                <a:lnTo>
                  <a:pt x="194610" y="82643"/>
                </a:lnTo>
                <a:lnTo>
                  <a:pt x="234598" y="82643"/>
                </a:lnTo>
                <a:lnTo>
                  <a:pt x="223934" y="93307"/>
                </a:lnTo>
                <a:lnTo>
                  <a:pt x="255925" y="93307"/>
                </a:lnTo>
                <a:lnTo>
                  <a:pt x="255925" y="138626"/>
                </a:lnTo>
                <a:lnTo>
                  <a:pt x="285250" y="138626"/>
                </a:lnTo>
                <a:lnTo>
                  <a:pt x="285250" y="173283"/>
                </a:lnTo>
                <a:lnTo>
                  <a:pt x="301245" y="173283"/>
                </a:lnTo>
                <a:lnTo>
                  <a:pt x="301245" y="213271"/>
                </a:lnTo>
                <a:lnTo>
                  <a:pt x="349231" y="213271"/>
                </a:lnTo>
                <a:lnTo>
                  <a:pt x="349231" y="242596"/>
                </a:lnTo>
                <a:lnTo>
                  <a:pt x="381222" y="242596"/>
                </a:lnTo>
                <a:lnTo>
                  <a:pt x="381222" y="253260"/>
                </a:lnTo>
                <a:lnTo>
                  <a:pt x="407881" y="253260"/>
                </a:lnTo>
                <a:lnTo>
                  <a:pt x="407881" y="271921"/>
                </a:lnTo>
                <a:lnTo>
                  <a:pt x="429208" y="271921"/>
                </a:lnTo>
                <a:lnTo>
                  <a:pt x="429208" y="287916"/>
                </a:lnTo>
                <a:lnTo>
                  <a:pt x="450535" y="287916"/>
                </a:lnTo>
                <a:lnTo>
                  <a:pt x="450535" y="319907"/>
                </a:lnTo>
                <a:lnTo>
                  <a:pt x="466530" y="319907"/>
                </a:lnTo>
                <a:lnTo>
                  <a:pt x="466530" y="338568"/>
                </a:lnTo>
                <a:lnTo>
                  <a:pt x="490523" y="338568"/>
                </a:lnTo>
                <a:lnTo>
                  <a:pt x="490523" y="359895"/>
                </a:lnTo>
                <a:lnTo>
                  <a:pt x="522514" y="359895"/>
                </a:lnTo>
                <a:lnTo>
                  <a:pt x="522514" y="389220"/>
                </a:lnTo>
                <a:lnTo>
                  <a:pt x="522514" y="389220"/>
                </a:lnTo>
                <a:lnTo>
                  <a:pt x="522514" y="415879"/>
                </a:lnTo>
                <a:lnTo>
                  <a:pt x="557171" y="415879"/>
                </a:lnTo>
                <a:lnTo>
                  <a:pt x="557171" y="437206"/>
                </a:lnTo>
                <a:lnTo>
                  <a:pt x="578498" y="437206"/>
                </a:lnTo>
                <a:lnTo>
                  <a:pt x="578498" y="453201"/>
                </a:lnTo>
                <a:lnTo>
                  <a:pt x="618486" y="453201"/>
                </a:lnTo>
                <a:lnTo>
                  <a:pt x="618486" y="482526"/>
                </a:lnTo>
                <a:lnTo>
                  <a:pt x="645145" y="482526"/>
                </a:lnTo>
                <a:lnTo>
                  <a:pt x="645145" y="498521"/>
                </a:lnTo>
                <a:lnTo>
                  <a:pt x="655808" y="498521"/>
                </a:lnTo>
                <a:lnTo>
                  <a:pt x="655808" y="514517"/>
                </a:lnTo>
                <a:lnTo>
                  <a:pt x="671804" y="514517"/>
                </a:lnTo>
                <a:lnTo>
                  <a:pt x="671804" y="530512"/>
                </a:lnTo>
                <a:lnTo>
                  <a:pt x="703794" y="530512"/>
                </a:lnTo>
                <a:lnTo>
                  <a:pt x="703794" y="549173"/>
                </a:lnTo>
                <a:lnTo>
                  <a:pt x="733119" y="549173"/>
                </a:lnTo>
                <a:lnTo>
                  <a:pt x="733119" y="567835"/>
                </a:lnTo>
                <a:lnTo>
                  <a:pt x="754446" y="567835"/>
                </a:lnTo>
                <a:lnTo>
                  <a:pt x="754446" y="589162"/>
                </a:lnTo>
                <a:lnTo>
                  <a:pt x="789103" y="589162"/>
                </a:lnTo>
                <a:lnTo>
                  <a:pt x="789103" y="610489"/>
                </a:lnTo>
                <a:lnTo>
                  <a:pt x="837089" y="618486"/>
                </a:lnTo>
                <a:lnTo>
                  <a:pt x="837089" y="637148"/>
                </a:lnTo>
                <a:lnTo>
                  <a:pt x="869080" y="637148"/>
                </a:lnTo>
                <a:lnTo>
                  <a:pt x="869080" y="650477"/>
                </a:lnTo>
                <a:lnTo>
                  <a:pt x="903736" y="650477"/>
                </a:lnTo>
                <a:lnTo>
                  <a:pt x="903736" y="679802"/>
                </a:lnTo>
                <a:lnTo>
                  <a:pt x="943725" y="679802"/>
                </a:lnTo>
                <a:lnTo>
                  <a:pt x="946390" y="703795"/>
                </a:lnTo>
                <a:lnTo>
                  <a:pt x="967718" y="703795"/>
                </a:lnTo>
                <a:lnTo>
                  <a:pt x="967718" y="722456"/>
                </a:lnTo>
                <a:lnTo>
                  <a:pt x="997042" y="722456"/>
                </a:lnTo>
                <a:lnTo>
                  <a:pt x="1005040" y="730454"/>
                </a:lnTo>
                <a:lnTo>
                  <a:pt x="1026367" y="730454"/>
                </a:lnTo>
                <a:lnTo>
                  <a:pt x="1026367" y="749115"/>
                </a:lnTo>
                <a:lnTo>
                  <a:pt x="1050360" y="749115"/>
                </a:lnTo>
                <a:lnTo>
                  <a:pt x="1050360" y="778440"/>
                </a:lnTo>
                <a:lnTo>
                  <a:pt x="1103678" y="778440"/>
                </a:lnTo>
                <a:lnTo>
                  <a:pt x="1103678" y="794435"/>
                </a:lnTo>
                <a:lnTo>
                  <a:pt x="1133003" y="794435"/>
                </a:lnTo>
                <a:lnTo>
                  <a:pt x="1133003" y="813096"/>
                </a:lnTo>
                <a:lnTo>
                  <a:pt x="1194318" y="813096"/>
                </a:lnTo>
                <a:lnTo>
                  <a:pt x="1194318" y="850419"/>
                </a:lnTo>
                <a:lnTo>
                  <a:pt x="1228975" y="850419"/>
                </a:lnTo>
                <a:lnTo>
                  <a:pt x="1231641" y="869080"/>
                </a:lnTo>
                <a:lnTo>
                  <a:pt x="1252968" y="869080"/>
                </a:lnTo>
                <a:lnTo>
                  <a:pt x="1252968" y="879744"/>
                </a:lnTo>
                <a:lnTo>
                  <a:pt x="1284958" y="879744"/>
                </a:lnTo>
                <a:lnTo>
                  <a:pt x="1292956" y="903737"/>
                </a:lnTo>
                <a:lnTo>
                  <a:pt x="1314283" y="903737"/>
                </a:lnTo>
                <a:lnTo>
                  <a:pt x="1314283" y="917066"/>
                </a:lnTo>
                <a:lnTo>
                  <a:pt x="1335610" y="917066"/>
                </a:lnTo>
                <a:lnTo>
                  <a:pt x="1343608" y="925064"/>
                </a:lnTo>
                <a:lnTo>
                  <a:pt x="1388928" y="925064"/>
                </a:lnTo>
                <a:lnTo>
                  <a:pt x="1388928" y="954388"/>
                </a:lnTo>
                <a:lnTo>
                  <a:pt x="1434248" y="954388"/>
                </a:lnTo>
                <a:lnTo>
                  <a:pt x="1434248" y="954388"/>
                </a:lnTo>
                <a:lnTo>
                  <a:pt x="1452910" y="973050"/>
                </a:lnTo>
                <a:lnTo>
                  <a:pt x="1460907" y="981047"/>
                </a:lnTo>
                <a:lnTo>
                  <a:pt x="1495564" y="981047"/>
                </a:lnTo>
                <a:lnTo>
                  <a:pt x="1495564" y="1002374"/>
                </a:lnTo>
                <a:lnTo>
                  <a:pt x="1620860" y="1002374"/>
                </a:lnTo>
                <a:lnTo>
                  <a:pt x="1620860" y="1021036"/>
                </a:lnTo>
                <a:lnTo>
                  <a:pt x="1631524" y="1021036"/>
                </a:lnTo>
                <a:lnTo>
                  <a:pt x="1644853" y="1034365"/>
                </a:lnTo>
                <a:lnTo>
                  <a:pt x="1674178" y="1034365"/>
                </a:lnTo>
                <a:lnTo>
                  <a:pt x="1674178" y="1058358"/>
                </a:lnTo>
                <a:lnTo>
                  <a:pt x="1703503" y="1058358"/>
                </a:lnTo>
                <a:lnTo>
                  <a:pt x="1703503" y="1069022"/>
                </a:lnTo>
                <a:lnTo>
                  <a:pt x="1756821" y="1069022"/>
                </a:lnTo>
                <a:lnTo>
                  <a:pt x="1756821" y="1085017"/>
                </a:lnTo>
                <a:lnTo>
                  <a:pt x="1836797" y="1085017"/>
                </a:lnTo>
                <a:lnTo>
                  <a:pt x="1842129" y="1114342"/>
                </a:lnTo>
                <a:lnTo>
                  <a:pt x="1903445" y="1114342"/>
                </a:lnTo>
                <a:lnTo>
                  <a:pt x="1903445" y="1122340"/>
                </a:lnTo>
                <a:lnTo>
                  <a:pt x="2018078" y="1122340"/>
                </a:lnTo>
                <a:lnTo>
                  <a:pt x="2018078" y="1146333"/>
                </a:lnTo>
                <a:lnTo>
                  <a:pt x="2151372" y="1146333"/>
                </a:lnTo>
                <a:lnTo>
                  <a:pt x="2178031" y="1146333"/>
                </a:lnTo>
                <a:lnTo>
                  <a:pt x="2178031" y="1175657"/>
                </a:lnTo>
                <a:lnTo>
                  <a:pt x="2343316" y="1175657"/>
                </a:lnTo>
                <a:lnTo>
                  <a:pt x="2351314" y="1191653"/>
                </a:lnTo>
                <a:lnTo>
                  <a:pt x="2532594" y="1191653"/>
                </a:lnTo>
                <a:lnTo>
                  <a:pt x="2532594" y="1212980"/>
                </a:lnTo>
                <a:lnTo>
                  <a:pt x="2753863" y="1212980"/>
                </a:lnTo>
                <a:lnTo>
                  <a:pt x="2753863" y="1236973"/>
                </a:lnTo>
                <a:lnTo>
                  <a:pt x="2913817" y="1236973"/>
                </a:lnTo>
                <a:lnTo>
                  <a:pt x="2913817" y="1290291"/>
                </a:lnTo>
                <a:lnTo>
                  <a:pt x="3697588" y="1290291"/>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833" name="Straight Connector 832">
            <a:extLst>
              <a:ext uri="{FF2B5EF4-FFF2-40B4-BE49-F238E27FC236}">
                <a16:creationId xmlns:a16="http://schemas.microsoft.com/office/drawing/2014/main" id="{CC69AEFD-5224-3D6A-2DD7-590FF8A68CF3}"/>
              </a:ext>
            </a:extLst>
          </p:cNvPr>
          <p:cNvCxnSpPr/>
          <p:nvPr/>
        </p:nvCxnSpPr>
        <p:spPr bwMode="auto">
          <a:xfrm>
            <a:off x="7277051" y="395490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34" name="Straight Connector 833">
            <a:extLst>
              <a:ext uri="{FF2B5EF4-FFF2-40B4-BE49-F238E27FC236}">
                <a16:creationId xmlns:a16="http://schemas.microsoft.com/office/drawing/2014/main" id="{EF73A013-A2A1-8A57-8E70-3BEDF50B395B}"/>
              </a:ext>
            </a:extLst>
          </p:cNvPr>
          <p:cNvCxnSpPr/>
          <p:nvPr/>
        </p:nvCxnSpPr>
        <p:spPr bwMode="auto">
          <a:xfrm>
            <a:off x="7596958" y="409885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35" name="Straight Connector 834">
            <a:extLst>
              <a:ext uri="{FF2B5EF4-FFF2-40B4-BE49-F238E27FC236}">
                <a16:creationId xmlns:a16="http://schemas.microsoft.com/office/drawing/2014/main" id="{8AA2E049-7CEF-52C3-25B5-BB0BAD4D1595}"/>
              </a:ext>
            </a:extLst>
          </p:cNvPr>
          <p:cNvCxnSpPr/>
          <p:nvPr/>
        </p:nvCxnSpPr>
        <p:spPr bwMode="auto">
          <a:xfrm>
            <a:off x="7626283" y="411218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36" name="Straight Connector 835">
            <a:extLst>
              <a:ext uri="{FF2B5EF4-FFF2-40B4-BE49-F238E27FC236}">
                <a16:creationId xmlns:a16="http://schemas.microsoft.com/office/drawing/2014/main" id="{723258A3-718D-0D2D-DE74-8BD13216CCEA}"/>
              </a:ext>
            </a:extLst>
          </p:cNvPr>
          <p:cNvCxnSpPr/>
          <p:nvPr/>
        </p:nvCxnSpPr>
        <p:spPr bwMode="auto">
          <a:xfrm>
            <a:off x="8498029" y="4581384"/>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37" name="Straight Connector 836">
            <a:extLst>
              <a:ext uri="{FF2B5EF4-FFF2-40B4-BE49-F238E27FC236}">
                <a16:creationId xmlns:a16="http://schemas.microsoft.com/office/drawing/2014/main" id="{A7593AD9-90ED-72F9-FD25-3896E5BD011E}"/>
              </a:ext>
            </a:extLst>
          </p:cNvPr>
          <p:cNvCxnSpPr/>
          <p:nvPr/>
        </p:nvCxnSpPr>
        <p:spPr bwMode="auto">
          <a:xfrm>
            <a:off x="8961894" y="473867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38" name="Straight Connector 837">
            <a:extLst>
              <a:ext uri="{FF2B5EF4-FFF2-40B4-BE49-F238E27FC236}">
                <a16:creationId xmlns:a16="http://schemas.microsoft.com/office/drawing/2014/main" id="{2D486140-9EFE-8F00-F07A-22BFCFFC6318}"/>
              </a:ext>
            </a:extLst>
          </p:cNvPr>
          <p:cNvCxnSpPr/>
          <p:nvPr/>
        </p:nvCxnSpPr>
        <p:spPr bwMode="auto">
          <a:xfrm>
            <a:off x="9103186" y="477865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39" name="Straight Connector 838">
            <a:extLst>
              <a:ext uri="{FF2B5EF4-FFF2-40B4-BE49-F238E27FC236}">
                <a16:creationId xmlns:a16="http://schemas.microsoft.com/office/drawing/2014/main" id="{CB7B6CDA-4F90-0E54-657C-C31FD2B645B2}"/>
              </a:ext>
            </a:extLst>
          </p:cNvPr>
          <p:cNvCxnSpPr/>
          <p:nvPr/>
        </p:nvCxnSpPr>
        <p:spPr bwMode="auto">
          <a:xfrm>
            <a:off x="9153838" y="479198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40" name="Straight Connector 839">
            <a:extLst>
              <a:ext uri="{FF2B5EF4-FFF2-40B4-BE49-F238E27FC236}">
                <a16:creationId xmlns:a16="http://schemas.microsoft.com/office/drawing/2014/main" id="{73968E30-9160-6CE0-B9B6-33FAFB551952}"/>
              </a:ext>
            </a:extLst>
          </p:cNvPr>
          <p:cNvCxnSpPr/>
          <p:nvPr/>
        </p:nvCxnSpPr>
        <p:spPr bwMode="auto">
          <a:xfrm>
            <a:off x="9191161" y="480531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41" name="Straight Connector 840">
            <a:extLst>
              <a:ext uri="{FF2B5EF4-FFF2-40B4-BE49-F238E27FC236}">
                <a16:creationId xmlns:a16="http://schemas.microsoft.com/office/drawing/2014/main" id="{F9704785-B98D-EF5E-533A-C1BBB4B3712F}"/>
              </a:ext>
            </a:extLst>
          </p:cNvPr>
          <p:cNvCxnSpPr/>
          <p:nvPr/>
        </p:nvCxnSpPr>
        <p:spPr bwMode="auto">
          <a:xfrm>
            <a:off x="9292464" y="483730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42" name="Straight Connector 841">
            <a:extLst>
              <a:ext uri="{FF2B5EF4-FFF2-40B4-BE49-F238E27FC236}">
                <a16:creationId xmlns:a16="http://schemas.microsoft.com/office/drawing/2014/main" id="{364EEFCD-FEAF-CFDB-D913-4F24C734082C}"/>
              </a:ext>
            </a:extLst>
          </p:cNvPr>
          <p:cNvCxnSpPr/>
          <p:nvPr/>
        </p:nvCxnSpPr>
        <p:spPr bwMode="auto">
          <a:xfrm>
            <a:off x="9396434" y="487463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43" name="Straight Connector 842">
            <a:extLst>
              <a:ext uri="{FF2B5EF4-FFF2-40B4-BE49-F238E27FC236}">
                <a16:creationId xmlns:a16="http://schemas.microsoft.com/office/drawing/2014/main" id="{E75C48AD-76F0-8AAE-0E26-133768C41EEE}"/>
              </a:ext>
            </a:extLst>
          </p:cNvPr>
          <p:cNvCxnSpPr/>
          <p:nvPr/>
        </p:nvCxnSpPr>
        <p:spPr bwMode="auto">
          <a:xfrm>
            <a:off x="9417761" y="487463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44" name="Straight Connector 843">
            <a:extLst>
              <a:ext uri="{FF2B5EF4-FFF2-40B4-BE49-F238E27FC236}">
                <a16:creationId xmlns:a16="http://schemas.microsoft.com/office/drawing/2014/main" id="{4E995411-44A6-2BF0-316A-A26BD31EE5E3}"/>
              </a:ext>
            </a:extLst>
          </p:cNvPr>
          <p:cNvCxnSpPr/>
          <p:nvPr/>
        </p:nvCxnSpPr>
        <p:spPr bwMode="auto">
          <a:xfrm>
            <a:off x="9439088" y="487463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45" name="Straight Connector 844">
            <a:extLst>
              <a:ext uri="{FF2B5EF4-FFF2-40B4-BE49-F238E27FC236}">
                <a16:creationId xmlns:a16="http://schemas.microsoft.com/office/drawing/2014/main" id="{4ACB1672-99F5-9031-99CD-7F891EF5B456}"/>
              </a:ext>
            </a:extLst>
          </p:cNvPr>
          <p:cNvCxnSpPr/>
          <p:nvPr/>
        </p:nvCxnSpPr>
        <p:spPr bwMode="auto">
          <a:xfrm>
            <a:off x="9452417" y="487463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46" name="Straight Connector 845">
            <a:extLst>
              <a:ext uri="{FF2B5EF4-FFF2-40B4-BE49-F238E27FC236}">
                <a16:creationId xmlns:a16="http://schemas.microsoft.com/office/drawing/2014/main" id="{2DDC5145-48CB-9554-C57C-CD35E1F87066}"/>
              </a:ext>
            </a:extLst>
          </p:cNvPr>
          <p:cNvCxnSpPr/>
          <p:nvPr/>
        </p:nvCxnSpPr>
        <p:spPr bwMode="auto">
          <a:xfrm>
            <a:off x="9471079" y="48826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47" name="Straight Connector 846">
            <a:extLst>
              <a:ext uri="{FF2B5EF4-FFF2-40B4-BE49-F238E27FC236}">
                <a16:creationId xmlns:a16="http://schemas.microsoft.com/office/drawing/2014/main" id="{057F53F2-4C27-4607-09E1-13FD2615C7AF}"/>
              </a:ext>
            </a:extLst>
          </p:cNvPr>
          <p:cNvCxnSpPr/>
          <p:nvPr/>
        </p:nvCxnSpPr>
        <p:spPr bwMode="auto">
          <a:xfrm>
            <a:off x="9516400" y="4885294"/>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48" name="Straight Connector 847">
            <a:extLst>
              <a:ext uri="{FF2B5EF4-FFF2-40B4-BE49-F238E27FC236}">
                <a16:creationId xmlns:a16="http://schemas.microsoft.com/office/drawing/2014/main" id="{2784F160-9AB1-10C2-CD2A-53BE4086E81D}"/>
              </a:ext>
            </a:extLst>
          </p:cNvPr>
          <p:cNvCxnSpPr/>
          <p:nvPr/>
        </p:nvCxnSpPr>
        <p:spPr bwMode="auto">
          <a:xfrm>
            <a:off x="9540393" y="490129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49" name="Straight Connector 848">
            <a:extLst>
              <a:ext uri="{FF2B5EF4-FFF2-40B4-BE49-F238E27FC236}">
                <a16:creationId xmlns:a16="http://schemas.microsoft.com/office/drawing/2014/main" id="{F17A7C36-EA0F-C519-58F0-4DA9999B4D1D}"/>
              </a:ext>
            </a:extLst>
          </p:cNvPr>
          <p:cNvCxnSpPr/>
          <p:nvPr/>
        </p:nvCxnSpPr>
        <p:spPr bwMode="auto">
          <a:xfrm>
            <a:off x="9564386" y="490928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50" name="Straight Connector 849">
            <a:extLst>
              <a:ext uri="{FF2B5EF4-FFF2-40B4-BE49-F238E27FC236}">
                <a16:creationId xmlns:a16="http://schemas.microsoft.com/office/drawing/2014/main" id="{BBE44372-CC08-68EB-8F36-FAAF97D6C8DC}"/>
              </a:ext>
            </a:extLst>
          </p:cNvPr>
          <p:cNvCxnSpPr/>
          <p:nvPr/>
        </p:nvCxnSpPr>
        <p:spPr bwMode="auto">
          <a:xfrm>
            <a:off x="9580381" y="490928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51" name="Straight Connector 850">
            <a:extLst>
              <a:ext uri="{FF2B5EF4-FFF2-40B4-BE49-F238E27FC236}">
                <a16:creationId xmlns:a16="http://schemas.microsoft.com/office/drawing/2014/main" id="{184F9111-032B-D814-6C0C-3D3613C18F53}"/>
              </a:ext>
            </a:extLst>
          </p:cNvPr>
          <p:cNvCxnSpPr/>
          <p:nvPr/>
        </p:nvCxnSpPr>
        <p:spPr bwMode="auto">
          <a:xfrm>
            <a:off x="9591045" y="490928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52" name="Straight Connector 851">
            <a:extLst>
              <a:ext uri="{FF2B5EF4-FFF2-40B4-BE49-F238E27FC236}">
                <a16:creationId xmlns:a16="http://schemas.microsoft.com/office/drawing/2014/main" id="{948990CE-B5AD-24B5-B317-F2ACE13428B4}"/>
              </a:ext>
            </a:extLst>
          </p:cNvPr>
          <p:cNvCxnSpPr/>
          <p:nvPr/>
        </p:nvCxnSpPr>
        <p:spPr bwMode="auto">
          <a:xfrm>
            <a:off x="9641697" y="491461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53" name="Straight Connector 852">
            <a:extLst>
              <a:ext uri="{FF2B5EF4-FFF2-40B4-BE49-F238E27FC236}">
                <a16:creationId xmlns:a16="http://schemas.microsoft.com/office/drawing/2014/main" id="{2AB24B11-B160-0124-9A08-910D6B19AEAB}"/>
              </a:ext>
            </a:extLst>
          </p:cNvPr>
          <p:cNvCxnSpPr/>
          <p:nvPr/>
        </p:nvCxnSpPr>
        <p:spPr bwMode="auto">
          <a:xfrm>
            <a:off x="9649695" y="491461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54" name="Straight Connector 853">
            <a:extLst>
              <a:ext uri="{FF2B5EF4-FFF2-40B4-BE49-F238E27FC236}">
                <a16:creationId xmlns:a16="http://schemas.microsoft.com/office/drawing/2014/main" id="{18C48FA3-21CF-2483-27F2-585FA07BC79F}"/>
              </a:ext>
            </a:extLst>
          </p:cNvPr>
          <p:cNvCxnSpPr/>
          <p:nvPr/>
        </p:nvCxnSpPr>
        <p:spPr bwMode="auto">
          <a:xfrm>
            <a:off x="9663025" y="491461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55" name="Straight Connector 854">
            <a:extLst>
              <a:ext uri="{FF2B5EF4-FFF2-40B4-BE49-F238E27FC236}">
                <a16:creationId xmlns:a16="http://schemas.microsoft.com/office/drawing/2014/main" id="{61BC85A0-07FC-8DB8-3EF2-D09429091411}"/>
              </a:ext>
            </a:extLst>
          </p:cNvPr>
          <p:cNvCxnSpPr/>
          <p:nvPr/>
        </p:nvCxnSpPr>
        <p:spPr bwMode="auto">
          <a:xfrm>
            <a:off x="9684352" y="4925283"/>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56" name="Straight Connector 855">
            <a:extLst>
              <a:ext uri="{FF2B5EF4-FFF2-40B4-BE49-F238E27FC236}">
                <a16:creationId xmlns:a16="http://schemas.microsoft.com/office/drawing/2014/main" id="{C91560C7-A56C-5512-7196-2628A01C1080}"/>
              </a:ext>
            </a:extLst>
          </p:cNvPr>
          <p:cNvCxnSpPr/>
          <p:nvPr/>
        </p:nvCxnSpPr>
        <p:spPr bwMode="auto">
          <a:xfrm>
            <a:off x="9721674" y="4925283"/>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57" name="Straight Connector 856">
            <a:extLst>
              <a:ext uri="{FF2B5EF4-FFF2-40B4-BE49-F238E27FC236}">
                <a16:creationId xmlns:a16="http://schemas.microsoft.com/office/drawing/2014/main" id="{4A2FD10E-47D2-FC12-D56E-0BAA75C77824}"/>
              </a:ext>
            </a:extLst>
          </p:cNvPr>
          <p:cNvCxnSpPr/>
          <p:nvPr/>
        </p:nvCxnSpPr>
        <p:spPr bwMode="auto">
          <a:xfrm>
            <a:off x="9737670" y="4925283"/>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58" name="Straight Connector 857">
            <a:extLst>
              <a:ext uri="{FF2B5EF4-FFF2-40B4-BE49-F238E27FC236}">
                <a16:creationId xmlns:a16="http://schemas.microsoft.com/office/drawing/2014/main" id="{9C97B16B-0276-9E99-C7AB-164497E18671}"/>
              </a:ext>
            </a:extLst>
          </p:cNvPr>
          <p:cNvCxnSpPr/>
          <p:nvPr/>
        </p:nvCxnSpPr>
        <p:spPr bwMode="auto">
          <a:xfrm>
            <a:off x="9764328" y="493861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59" name="Straight Connector 858">
            <a:extLst>
              <a:ext uri="{FF2B5EF4-FFF2-40B4-BE49-F238E27FC236}">
                <a16:creationId xmlns:a16="http://schemas.microsoft.com/office/drawing/2014/main" id="{086587CE-6727-41BB-695C-A8DFB57DEBE8}"/>
              </a:ext>
            </a:extLst>
          </p:cNvPr>
          <p:cNvCxnSpPr/>
          <p:nvPr/>
        </p:nvCxnSpPr>
        <p:spPr bwMode="auto">
          <a:xfrm>
            <a:off x="9788321" y="493861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60" name="Straight Connector 859">
            <a:extLst>
              <a:ext uri="{FF2B5EF4-FFF2-40B4-BE49-F238E27FC236}">
                <a16:creationId xmlns:a16="http://schemas.microsoft.com/office/drawing/2014/main" id="{8072568D-06FC-B027-BC27-6CC125BE6ADB}"/>
              </a:ext>
            </a:extLst>
          </p:cNvPr>
          <p:cNvCxnSpPr/>
          <p:nvPr/>
        </p:nvCxnSpPr>
        <p:spPr bwMode="auto">
          <a:xfrm>
            <a:off x="9809649" y="495194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61" name="Straight Connector 860">
            <a:extLst>
              <a:ext uri="{FF2B5EF4-FFF2-40B4-BE49-F238E27FC236}">
                <a16:creationId xmlns:a16="http://schemas.microsoft.com/office/drawing/2014/main" id="{6486890A-1CF0-607B-C18B-F406F6E300D9}"/>
              </a:ext>
            </a:extLst>
          </p:cNvPr>
          <p:cNvCxnSpPr/>
          <p:nvPr/>
        </p:nvCxnSpPr>
        <p:spPr bwMode="auto">
          <a:xfrm>
            <a:off x="9820312" y="495194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62" name="Straight Connector 861">
            <a:extLst>
              <a:ext uri="{FF2B5EF4-FFF2-40B4-BE49-F238E27FC236}">
                <a16:creationId xmlns:a16="http://schemas.microsoft.com/office/drawing/2014/main" id="{357612D4-6CDF-B1D1-455C-97352717DBDB}"/>
              </a:ext>
            </a:extLst>
          </p:cNvPr>
          <p:cNvCxnSpPr/>
          <p:nvPr/>
        </p:nvCxnSpPr>
        <p:spPr bwMode="auto">
          <a:xfrm>
            <a:off x="9838973" y="495194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63" name="Straight Connector 862">
            <a:extLst>
              <a:ext uri="{FF2B5EF4-FFF2-40B4-BE49-F238E27FC236}">
                <a16:creationId xmlns:a16="http://schemas.microsoft.com/office/drawing/2014/main" id="{2FDAE6CE-0550-9566-9FA0-6D8BB9CAE6E5}"/>
              </a:ext>
            </a:extLst>
          </p:cNvPr>
          <p:cNvCxnSpPr/>
          <p:nvPr/>
        </p:nvCxnSpPr>
        <p:spPr bwMode="auto">
          <a:xfrm>
            <a:off x="9846971" y="495194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64" name="Straight Connector 863">
            <a:extLst>
              <a:ext uri="{FF2B5EF4-FFF2-40B4-BE49-F238E27FC236}">
                <a16:creationId xmlns:a16="http://schemas.microsoft.com/office/drawing/2014/main" id="{9957C101-F5C1-6049-7D85-B9D5F7559BB7}"/>
              </a:ext>
            </a:extLst>
          </p:cNvPr>
          <p:cNvCxnSpPr/>
          <p:nvPr/>
        </p:nvCxnSpPr>
        <p:spPr bwMode="auto">
          <a:xfrm>
            <a:off x="9873630" y="495194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65" name="Straight Connector 864">
            <a:extLst>
              <a:ext uri="{FF2B5EF4-FFF2-40B4-BE49-F238E27FC236}">
                <a16:creationId xmlns:a16="http://schemas.microsoft.com/office/drawing/2014/main" id="{EDEAF08F-F53E-BD9D-22DF-A0970B3FD5FC}"/>
              </a:ext>
            </a:extLst>
          </p:cNvPr>
          <p:cNvCxnSpPr/>
          <p:nvPr/>
        </p:nvCxnSpPr>
        <p:spPr bwMode="auto">
          <a:xfrm>
            <a:off x="9897623" y="496260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66" name="Straight Connector 865">
            <a:extLst>
              <a:ext uri="{FF2B5EF4-FFF2-40B4-BE49-F238E27FC236}">
                <a16:creationId xmlns:a16="http://schemas.microsoft.com/office/drawing/2014/main" id="{48CB5552-C7BD-A2FE-9E25-EF7C443C55D0}"/>
              </a:ext>
            </a:extLst>
          </p:cNvPr>
          <p:cNvCxnSpPr/>
          <p:nvPr/>
        </p:nvCxnSpPr>
        <p:spPr bwMode="auto">
          <a:xfrm>
            <a:off x="9913618" y="496260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67" name="Straight Connector 866">
            <a:extLst>
              <a:ext uri="{FF2B5EF4-FFF2-40B4-BE49-F238E27FC236}">
                <a16:creationId xmlns:a16="http://schemas.microsoft.com/office/drawing/2014/main" id="{08A91D3A-649F-A444-23AE-2007EDE38D91}"/>
              </a:ext>
            </a:extLst>
          </p:cNvPr>
          <p:cNvCxnSpPr/>
          <p:nvPr/>
        </p:nvCxnSpPr>
        <p:spPr bwMode="auto">
          <a:xfrm>
            <a:off x="9932279" y="496260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68" name="Straight Connector 867">
            <a:extLst>
              <a:ext uri="{FF2B5EF4-FFF2-40B4-BE49-F238E27FC236}">
                <a16:creationId xmlns:a16="http://schemas.microsoft.com/office/drawing/2014/main" id="{1E532EB3-35B1-1A28-EBB3-3412354AB9A0}"/>
              </a:ext>
            </a:extLst>
          </p:cNvPr>
          <p:cNvCxnSpPr/>
          <p:nvPr/>
        </p:nvCxnSpPr>
        <p:spPr bwMode="auto">
          <a:xfrm>
            <a:off x="9958938" y="496260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69" name="Straight Connector 868">
            <a:extLst>
              <a:ext uri="{FF2B5EF4-FFF2-40B4-BE49-F238E27FC236}">
                <a16:creationId xmlns:a16="http://schemas.microsoft.com/office/drawing/2014/main" id="{9B808E3B-8E01-697D-04C6-CE74F107EF77}"/>
              </a:ext>
            </a:extLst>
          </p:cNvPr>
          <p:cNvCxnSpPr/>
          <p:nvPr/>
        </p:nvCxnSpPr>
        <p:spPr bwMode="auto">
          <a:xfrm>
            <a:off x="9980266" y="4970604"/>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70" name="Straight Connector 869">
            <a:extLst>
              <a:ext uri="{FF2B5EF4-FFF2-40B4-BE49-F238E27FC236}">
                <a16:creationId xmlns:a16="http://schemas.microsoft.com/office/drawing/2014/main" id="{5AA8F531-B698-E211-D6B4-9AB769563FCA}"/>
              </a:ext>
            </a:extLst>
          </p:cNvPr>
          <p:cNvCxnSpPr/>
          <p:nvPr/>
        </p:nvCxnSpPr>
        <p:spPr bwMode="auto">
          <a:xfrm>
            <a:off x="10001593" y="4983933"/>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71" name="Straight Connector 870">
            <a:extLst>
              <a:ext uri="{FF2B5EF4-FFF2-40B4-BE49-F238E27FC236}">
                <a16:creationId xmlns:a16="http://schemas.microsoft.com/office/drawing/2014/main" id="{1AFEB9F9-E64E-158D-C051-3042E10D0556}"/>
              </a:ext>
            </a:extLst>
          </p:cNvPr>
          <p:cNvCxnSpPr/>
          <p:nvPr/>
        </p:nvCxnSpPr>
        <p:spPr bwMode="auto">
          <a:xfrm>
            <a:off x="10025586" y="499193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72" name="Straight Connector 871">
            <a:extLst>
              <a:ext uri="{FF2B5EF4-FFF2-40B4-BE49-F238E27FC236}">
                <a16:creationId xmlns:a16="http://schemas.microsoft.com/office/drawing/2014/main" id="{E183E746-303F-183E-58A8-7A4FE874EA82}"/>
              </a:ext>
            </a:extLst>
          </p:cNvPr>
          <p:cNvCxnSpPr/>
          <p:nvPr/>
        </p:nvCxnSpPr>
        <p:spPr bwMode="auto">
          <a:xfrm>
            <a:off x="10046913" y="499459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73" name="Straight Connector 872">
            <a:extLst>
              <a:ext uri="{FF2B5EF4-FFF2-40B4-BE49-F238E27FC236}">
                <a16:creationId xmlns:a16="http://schemas.microsoft.com/office/drawing/2014/main" id="{1746957B-EFD9-7953-5626-BA28B5023C6E}"/>
              </a:ext>
            </a:extLst>
          </p:cNvPr>
          <p:cNvCxnSpPr/>
          <p:nvPr/>
        </p:nvCxnSpPr>
        <p:spPr bwMode="auto">
          <a:xfrm>
            <a:off x="10057576" y="5002594"/>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74" name="Straight Connector 873">
            <a:extLst>
              <a:ext uri="{FF2B5EF4-FFF2-40B4-BE49-F238E27FC236}">
                <a16:creationId xmlns:a16="http://schemas.microsoft.com/office/drawing/2014/main" id="{4BE087FC-DF3F-BE3B-B80E-72F9D3B3FDF5}"/>
              </a:ext>
            </a:extLst>
          </p:cNvPr>
          <p:cNvCxnSpPr/>
          <p:nvPr/>
        </p:nvCxnSpPr>
        <p:spPr bwMode="auto">
          <a:xfrm>
            <a:off x="10073572" y="500792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75" name="Straight Connector 874">
            <a:extLst>
              <a:ext uri="{FF2B5EF4-FFF2-40B4-BE49-F238E27FC236}">
                <a16:creationId xmlns:a16="http://schemas.microsoft.com/office/drawing/2014/main" id="{CF617479-63F8-1AC6-6F03-DA963802E676}"/>
              </a:ext>
            </a:extLst>
          </p:cNvPr>
          <p:cNvCxnSpPr/>
          <p:nvPr/>
        </p:nvCxnSpPr>
        <p:spPr bwMode="auto">
          <a:xfrm>
            <a:off x="10105562" y="501325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76" name="Straight Connector 875">
            <a:extLst>
              <a:ext uri="{FF2B5EF4-FFF2-40B4-BE49-F238E27FC236}">
                <a16:creationId xmlns:a16="http://schemas.microsoft.com/office/drawing/2014/main" id="{2AEFDD56-C8A8-6CC5-2031-9599230FC183}"/>
              </a:ext>
            </a:extLst>
          </p:cNvPr>
          <p:cNvCxnSpPr/>
          <p:nvPr/>
        </p:nvCxnSpPr>
        <p:spPr bwMode="auto">
          <a:xfrm>
            <a:off x="10126889" y="501325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77" name="Straight Connector 876">
            <a:extLst>
              <a:ext uri="{FF2B5EF4-FFF2-40B4-BE49-F238E27FC236}">
                <a16:creationId xmlns:a16="http://schemas.microsoft.com/office/drawing/2014/main" id="{2AC7DABC-3F91-AEBA-09C5-F43BF84D8A40}"/>
              </a:ext>
            </a:extLst>
          </p:cNvPr>
          <p:cNvCxnSpPr/>
          <p:nvPr/>
        </p:nvCxnSpPr>
        <p:spPr bwMode="auto">
          <a:xfrm>
            <a:off x="10145550" y="501325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78" name="Straight Connector 877">
            <a:extLst>
              <a:ext uri="{FF2B5EF4-FFF2-40B4-BE49-F238E27FC236}">
                <a16:creationId xmlns:a16="http://schemas.microsoft.com/office/drawing/2014/main" id="{2C53A7EE-3936-D4E5-E251-4325DE596F13}"/>
              </a:ext>
            </a:extLst>
          </p:cNvPr>
          <p:cNvCxnSpPr/>
          <p:nvPr/>
        </p:nvCxnSpPr>
        <p:spPr bwMode="auto">
          <a:xfrm>
            <a:off x="10169543" y="501325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79" name="Straight Connector 878">
            <a:extLst>
              <a:ext uri="{FF2B5EF4-FFF2-40B4-BE49-F238E27FC236}">
                <a16:creationId xmlns:a16="http://schemas.microsoft.com/office/drawing/2014/main" id="{4870191F-AE72-08F1-4FC1-B435DBC390CA}"/>
              </a:ext>
            </a:extLst>
          </p:cNvPr>
          <p:cNvCxnSpPr/>
          <p:nvPr/>
        </p:nvCxnSpPr>
        <p:spPr bwMode="auto">
          <a:xfrm>
            <a:off x="10182873" y="501325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80" name="Straight Connector 879">
            <a:extLst>
              <a:ext uri="{FF2B5EF4-FFF2-40B4-BE49-F238E27FC236}">
                <a16:creationId xmlns:a16="http://schemas.microsoft.com/office/drawing/2014/main" id="{F87813FD-A937-A2F3-887B-69096303B0DD}"/>
              </a:ext>
            </a:extLst>
          </p:cNvPr>
          <p:cNvCxnSpPr/>
          <p:nvPr/>
        </p:nvCxnSpPr>
        <p:spPr bwMode="auto">
          <a:xfrm>
            <a:off x="10190870" y="502392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81" name="Straight Connector 880">
            <a:extLst>
              <a:ext uri="{FF2B5EF4-FFF2-40B4-BE49-F238E27FC236}">
                <a16:creationId xmlns:a16="http://schemas.microsoft.com/office/drawing/2014/main" id="{28FCF193-51ED-8298-6C23-B7228D15A259}"/>
              </a:ext>
            </a:extLst>
          </p:cNvPr>
          <p:cNvCxnSpPr/>
          <p:nvPr/>
        </p:nvCxnSpPr>
        <p:spPr bwMode="auto">
          <a:xfrm>
            <a:off x="10209531" y="502392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82" name="Straight Connector 881">
            <a:extLst>
              <a:ext uri="{FF2B5EF4-FFF2-40B4-BE49-F238E27FC236}">
                <a16:creationId xmlns:a16="http://schemas.microsoft.com/office/drawing/2014/main" id="{0E4E44AB-B279-F600-DFC3-6451386DF113}"/>
              </a:ext>
            </a:extLst>
          </p:cNvPr>
          <p:cNvCxnSpPr/>
          <p:nvPr/>
        </p:nvCxnSpPr>
        <p:spPr bwMode="auto">
          <a:xfrm>
            <a:off x="10238856" y="502392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83" name="Straight Connector 882">
            <a:extLst>
              <a:ext uri="{FF2B5EF4-FFF2-40B4-BE49-F238E27FC236}">
                <a16:creationId xmlns:a16="http://schemas.microsoft.com/office/drawing/2014/main" id="{D247B97B-357E-BF06-DE28-01E79EDBC2AA}"/>
              </a:ext>
            </a:extLst>
          </p:cNvPr>
          <p:cNvCxnSpPr/>
          <p:nvPr/>
        </p:nvCxnSpPr>
        <p:spPr bwMode="auto">
          <a:xfrm>
            <a:off x="10260183" y="502392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84" name="Straight Connector 883">
            <a:extLst>
              <a:ext uri="{FF2B5EF4-FFF2-40B4-BE49-F238E27FC236}">
                <a16:creationId xmlns:a16="http://schemas.microsoft.com/office/drawing/2014/main" id="{C4DA1C0F-386D-C225-F871-7A218E28CCF9}"/>
              </a:ext>
            </a:extLst>
          </p:cNvPr>
          <p:cNvCxnSpPr/>
          <p:nvPr/>
        </p:nvCxnSpPr>
        <p:spPr bwMode="auto">
          <a:xfrm>
            <a:off x="10281510" y="502392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85" name="Straight Connector 884">
            <a:extLst>
              <a:ext uri="{FF2B5EF4-FFF2-40B4-BE49-F238E27FC236}">
                <a16:creationId xmlns:a16="http://schemas.microsoft.com/office/drawing/2014/main" id="{B9E29C77-94D9-B1B8-193B-86AD27FB0DEB}"/>
              </a:ext>
            </a:extLst>
          </p:cNvPr>
          <p:cNvCxnSpPr/>
          <p:nvPr/>
        </p:nvCxnSpPr>
        <p:spPr bwMode="auto">
          <a:xfrm>
            <a:off x="10305503" y="502392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86" name="Straight Connector 885">
            <a:extLst>
              <a:ext uri="{FF2B5EF4-FFF2-40B4-BE49-F238E27FC236}">
                <a16:creationId xmlns:a16="http://schemas.microsoft.com/office/drawing/2014/main" id="{590BD8F4-38A1-D96A-3D10-727D18DDCA54}"/>
              </a:ext>
            </a:extLst>
          </p:cNvPr>
          <p:cNvCxnSpPr/>
          <p:nvPr/>
        </p:nvCxnSpPr>
        <p:spPr bwMode="auto">
          <a:xfrm>
            <a:off x="10329496" y="503191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87" name="Straight Connector 886">
            <a:extLst>
              <a:ext uri="{FF2B5EF4-FFF2-40B4-BE49-F238E27FC236}">
                <a16:creationId xmlns:a16="http://schemas.microsoft.com/office/drawing/2014/main" id="{D996A537-A907-3EC6-C0A9-A0AC6BD2284F}"/>
              </a:ext>
            </a:extLst>
          </p:cNvPr>
          <p:cNvCxnSpPr/>
          <p:nvPr/>
        </p:nvCxnSpPr>
        <p:spPr bwMode="auto">
          <a:xfrm>
            <a:off x="10345491" y="503191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88" name="Straight Connector 887">
            <a:extLst>
              <a:ext uri="{FF2B5EF4-FFF2-40B4-BE49-F238E27FC236}">
                <a16:creationId xmlns:a16="http://schemas.microsoft.com/office/drawing/2014/main" id="{315E15A4-EE8E-E26B-DBDB-8D61B2334C20}"/>
              </a:ext>
            </a:extLst>
          </p:cNvPr>
          <p:cNvCxnSpPr/>
          <p:nvPr/>
        </p:nvCxnSpPr>
        <p:spPr bwMode="auto">
          <a:xfrm>
            <a:off x="10369484" y="503191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89" name="Straight Connector 888">
            <a:extLst>
              <a:ext uri="{FF2B5EF4-FFF2-40B4-BE49-F238E27FC236}">
                <a16:creationId xmlns:a16="http://schemas.microsoft.com/office/drawing/2014/main" id="{07C1E88A-CC73-9796-3465-90080FB9FC7B}"/>
              </a:ext>
            </a:extLst>
          </p:cNvPr>
          <p:cNvCxnSpPr/>
          <p:nvPr/>
        </p:nvCxnSpPr>
        <p:spPr bwMode="auto">
          <a:xfrm>
            <a:off x="10390811" y="503191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90" name="Straight Connector 889">
            <a:extLst>
              <a:ext uri="{FF2B5EF4-FFF2-40B4-BE49-F238E27FC236}">
                <a16:creationId xmlns:a16="http://schemas.microsoft.com/office/drawing/2014/main" id="{3635D2FC-79D0-4059-BDFB-528E7E400DB3}"/>
              </a:ext>
            </a:extLst>
          </p:cNvPr>
          <p:cNvCxnSpPr/>
          <p:nvPr/>
        </p:nvCxnSpPr>
        <p:spPr bwMode="auto">
          <a:xfrm>
            <a:off x="10417470" y="503191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91" name="Straight Connector 890">
            <a:extLst>
              <a:ext uri="{FF2B5EF4-FFF2-40B4-BE49-F238E27FC236}">
                <a16:creationId xmlns:a16="http://schemas.microsoft.com/office/drawing/2014/main" id="{6F02739D-AC34-A53D-BD08-3B888397BD67}"/>
              </a:ext>
            </a:extLst>
          </p:cNvPr>
          <p:cNvCxnSpPr/>
          <p:nvPr/>
        </p:nvCxnSpPr>
        <p:spPr bwMode="auto">
          <a:xfrm>
            <a:off x="10430799" y="503191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92" name="Straight Connector 891">
            <a:extLst>
              <a:ext uri="{FF2B5EF4-FFF2-40B4-BE49-F238E27FC236}">
                <a16:creationId xmlns:a16="http://schemas.microsoft.com/office/drawing/2014/main" id="{9B66BBC2-73B8-1A38-5ED5-14D0D0678F5A}"/>
              </a:ext>
            </a:extLst>
          </p:cNvPr>
          <p:cNvCxnSpPr/>
          <p:nvPr/>
        </p:nvCxnSpPr>
        <p:spPr bwMode="auto">
          <a:xfrm>
            <a:off x="10465456" y="503191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93" name="Straight Connector 892">
            <a:extLst>
              <a:ext uri="{FF2B5EF4-FFF2-40B4-BE49-F238E27FC236}">
                <a16:creationId xmlns:a16="http://schemas.microsoft.com/office/drawing/2014/main" id="{6E0D9B27-AF8C-42F8-9879-7B3971B75A8F}"/>
              </a:ext>
            </a:extLst>
          </p:cNvPr>
          <p:cNvCxnSpPr/>
          <p:nvPr/>
        </p:nvCxnSpPr>
        <p:spPr bwMode="auto">
          <a:xfrm>
            <a:off x="10484117" y="503191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94" name="Straight Connector 893">
            <a:extLst>
              <a:ext uri="{FF2B5EF4-FFF2-40B4-BE49-F238E27FC236}">
                <a16:creationId xmlns:a16="http://schemas.microsoft.com/office/drawing/2014/main" id="{2212C8F0-66B1-E0B7-068E-663B80D3A9F3}"/>
              </a:ext>
            </a:extLst>
          </p:cNvPr>
          <p:cNvCxnSpPr/>
          <p:nvPr/>
        </p:nvCxnSpPr>
        <p:spPr bwMode="auto">
          <a:xfrm>
            <a:off x="10532103"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95" name="Straight Connector 894">
            <a:extLst>
              <a:ext uri="{FF2B5EF4-FFF2-40B4-BE49-F238E27FC236}">
                <a16:creationId xmlns:a16="http://schemas.microsoft.com/office/drawing/2014/main" id="{5EAFADF8-124D-413E-397D-23AB0322925E}"/>
              </a:ext>
            </a:extLst>
          </p:cNvPr>
          <p:cNvCxnSpPr/>
          <p:nvPr/>
        </p:nvCxnSpPr>
        <p:spPr bwMode="auto">
          <a:xfrm>
            <a:off x="10564093"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96" name="Straight Connector 895">
            <a:extLst>
              <a:ext uri="{FF2B5EF4-FFF2-40B4-BE49-F238E27FC236}">
                <a16:creationId xmlns:a16="http://schemas.microsoft.com/office/drawing/2014/main" id="{2F6B56FD-E1F4-B586-3AEE-9F1CEE7627C3}"/>
              </a:ext>
            </a:extLst>
          </p:cNvPr>
          <p:cNvCxnSpPr/>
          <p:nvPr/>
        </p:nvCxnSpPr>
        <p:spPr bwMode="auto">
          <a:xfrm>
            <a:off x="10572091"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97" name="Straight Connector 896">
            <a:extLst>
              <a:ext uri="{FF2B5EF4-FFF2-40B4-BE49-F238E27FC236}">
                <a16:creationId xmlns:a16="http://schemas.microsoft.com/office/drawing/2014/main" id="{064E4D0A-6912-3FCF-A2DE-7D3CBFFFFED5}"/>
              </a:ext>
            </a:extLst>
          </p:cNvPr>
          <p:cNvCxnSpPr/>
          <p:nvPr/>
        </p:nvCxnSpPr>
        <p:spPr bwMode="auto">
          <a:xfrm>
            <a:off x="10582754"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98" name="Straight Connector 897">
            <a:extLst>
              <a:ext uri="{FF2B5EF4-FFF2-40B4-BE49-F238E27FC236}">
                <a16:creationId xmlns:a16="http://schemas.microsoft.com/office/drawing/2014/main" id="{C50D57C4-742A-CE75-0295-860F7C4FA996}"/>
              </a:ext>
            </a:extLst>
          </p:cNvPr>
          <p:cNvCxnSpPr/>
          <p:nvPr/>
        </p:nvCxnSpPr>
        <p:spPr bwMode="auto">
          <a:xfrm>
            <a:off x="10601415"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99" name="Straight Connector 898">
            <a:extLst>
              <a:ext uri="{FF2B5EF4-FFF2-40B4-BE49-F238E27FC236}">
                <a16:creationId xmlns:a16="http://schemas.microsoft.com/office/drawing/2014/main" id="{EF9690DA-5288-D817-8585-8256153952E6}"/>
              </a:ext>
            </a:extLst>
          </p:cNvPr>
          <p:cNvCxnSpPr/>
          <p:nvPr/>
        </p:nvCxnSpPr>
        <p:spPr bwMode="auto">
          <a:xfrm>
            <a:off x="10614744"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900" name="Straight Connector 899">
            <a:extLst>
              <a:ext uri="{FF2B5EF4-FFF2-40B4-BE49-F238E27FC236}">
                <a16:creationId xmlns:a16="http://schemas.microsoft.com/office/drawing/2014/main" id="{5154618B-6E5B-0720-9F2E-0C3A3C80E505}"/>
              </a:ext>
            </a:extLst>
          </p:cNvPr>
          <p:cNvCxnSpPr/>
          <p:nvPr/>
        </p:nvCxnSpPr>
        <p:spPr bwMode="auto">
          <a:xfrm>
            <a:off x="10630739"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901" name="Straight Connector 900">
            <a:extLst>
              <a:ext uri="{FF2B5EF4-FFF2-40B4-BE49-F238E27FC236}">
                <a16:creationId xmlns:a16="http://schemas.microsoft.com/office/drawing/2014/main" id="{8FE6AA9C-2343-94E9-1E14-1634E1CF6AF2}"/>
              </a:ext>
            </a:extLst>
          </p:cNvPr>
          <p:cNvCxnSpPr/>
          <p:nvPr/>
        </p:nvCxnSpPr>
        <p:spPr bwMode="auto">
          <a:xfrm>
            <a:off x="10678725"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902" name="Straight Connector 901">
            <a:extLst>
              <a:ext uri="{FF2B5EF4-FFF2-40B4-BE49-F238E27FC236}">
                <a16:creationId xmlns:a16="http://schemas.microsoft.com/office/drawing/2014/main" id="{C6A6ECB2-606B-9ACA-D2FB-2D8482242C7B}"/>
              </a:ext>
            </a:extLst>
          </p:cNvPr>
          <p:cNvCxnSpPr/>
          <p:nvPr/>
        </p:nvCxnSpPr>
        <p:spPr bwMode="auto">
          <a:xfrm>
            <a:off x="10705384"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903" name="Straight Connector 902">
            <a:extLst>
              <a:ext uri="{FF2B5EF4-FFF2-40B4-BE49-F238E27FC236}">
                <a16:creationId xmlns:a16="http://schemas.microsoft.com/office/drawing/2014/main" id="{02976298-A1BA-9D10-9DF8-C8C8BF63EC3B}"/>
              </a:ext>
            </a:extLst>
          </p:cNvPr>
          <p:cNvCxnSpPr/>
          <p:nvPr/>
        </p:nvCxnSpPr>
        <p:spPr bwMode="auto">
          <a:xfrm>
            <a:off x="10721380"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904" name="Straight Connector 903">
            <a:extLst>
              <a:ext uri="{FF2B5EF4-FFF2-40B4-BE49-F238E27FC236}">
                <a16:creationId xmlns:a16="http://schemas.microsoft.com/office/drawing/2014/main" id="{9876C454-0562-3E00-EED6-94983A3DCA3E}"/>
              </a:ext>
            </a:extLst>
          </p:cNvPr>
          <p:cNvCxnSpPr/>
          <p:nvPr/>
        </p:nvCxnSpPr>
        <p:spPr bwMode="auto">
          <a:xfrm>
            <a:off x="10756036"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905" name="Straight Connector 904">
            <a:extLst>
              <a:ext uri="{FF2B5EF4-FFF2-40B4-BE49-F238E27FC236}">
                <a16:creationId xmlns:a16="http://schemas.microsoft.com/office/drawing/2014/main" id="{EE224EE3-A84B-6F7B-92E6-AD7B54A8B131}"/>
              </a:ext>
            </a:extLst>
          </p:cNvPr>
          <p:cNvCxnSpPr/>
          <p:nvPr/>
        </p:nvCxnSpPr>
        <p:spPr bwMode="auto">
          <a:xfrm>
            <a:off x="10801356"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906" name="Straight Connector 905">
            <a:extLst>
              <a:ext uri="{FF2B5EF4-FFF2-40B4-BE49-F238E27FC236}">
                <a16:creationId xmlns:a16="http://schemas.microsoft.com/office/drawing/2014/main" id="{D4E9B659-057C-D395-D096-5DA8B25A4329}"/>
              </a:ext>
            </a:extLst>
          </p:cNvPr>
          <p:cNvCxnSpPr/>
          <p:nvPr/>
        </p:nvCxnSpPr>
        <p:spPr bwMode="auto">
          <a:xfrm>
            <a:off x="10889331"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907" name="Straight Connector 906">
            <a:extLst>
              <a:ext uri="{FF2B5EF4-FFF2-40B4-BE49-F238E27FC236}">
                <a16:creationId xmlns:a16="http://schemas.microsoft.com/office/drawing/2014/main" id="{6A7DF87A-FC3D-1CF8-4025-204B977EC22B}"/>
              </a:ext>
            </a:extLst>
          </p:cNvPr>
          <p:cNvCxnSpPr/>
          <p:nvPr/>
        </p:nvCxnSpPr>
        <p:spPr bwMode="auto">
          <a:xfrm>
            <a:off x="10915990"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908" name="Straight Connector 907">
            <a:extLst>
              <a:ext uri="{FF2B5EF4-FFF2-40B4-BE49-F238E27FC236}">
                <a16:creationId xmlns:a16="http://schemas.microsoft.com/office/drawing/2014/main" id="{3A346961-E0AD-7C47-C2C7-E59E10AFFFD0}"/>
              </a:ext>
            </a:extLst>
          </p:cNvPr>
          <p:cNvCxnSpPr/>
          <p:nvPr/>
        </p:nvCxnSpPr>
        <p:spPr bwMode="auto">
          <a:xfrm>
            <a:off x="10937317"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909" name="Straight Connector 908">
            <a:extLst>
              <a:ext uri="{FF2B5EF4-FFF2-40B4-BE49-F238E27FC236}">
                <a16:creationId xmlns:a16="http://schemas.microsoft.com/office/drawing/2014/main" id="{BE259277-C1E5-B917-BAA8-753D73D6FA54}"/>
              </a:ext>
            </a:extLst>
          </p:cNvPr>
          <p:cNvCxnSpPr/>
          <p:nvPr/>
        </p:nvCxnSpPr>
        <p:spPr bwMode="auto">
          <a:xfrm>
            <a:off x="11051950" y="5050580"/>
            <a:ext cx="0" cy="72152"/>
          </a:xfrm>
          <a:prstGeom prst="line">
            <a:avLst/>
          </a:prstGeom>
          <a:noFill/>
          <a:ln w="19050" cap="flat" cmpd="sng" algn="ctr">
            <a:solidFill>
              <a:schemeClr val="accent1"/>
            </a:solidFill>
            <a:prstDash val="solid"/>
            <a:round/>
            <a:headEnd type="none" w="med" len="med"/>
            <a:tailEnd type="none" w="med" len="med"/>
          </a:ln>
          <a:effectLst/>
        </p:spPr>
      </p:cxnSp>
      <p:sp>
        <p:nvSpPr>
          <p:cNvPr id="910" name="Freeform: Shape 909">
            <a:extLst>
              <a:ext uri="{FF2B5EF4-FFF2-40B4-BE49-F238E27FC236}">
                <a16:creationId xmlns:a16="http://schemas.microsoft.com/office/drawing/2014/main" id="{20192158-937C-31E4-9A14-023CA31DA5AB}"/>
              </a:ext>
            </a:extLst>
          </p:cNvPr>
          <p:cNvSpPr/>
          <p:nvPr/>
        </p:nvSpPr>
        <p:spPr bwMode="auto">
          <a:xfrm>
            <a:off x="7279920" y="4004166"/>
            <a:ext cx="3766901" cy="1087682"/>
          </a:xfrm>
          <a:custGeom>
            <a:avLst/>
            <a:gdLst>
              <a:gd name="connsiteX0" fmla="*/ 0 w 3766901"/>
              <a:gd name="connsiteY0" fmla="*/ 0 h 1087682"/>
              <a:gd name="connsiteX1" fmla="*/ 87974 w 3766901"/>
              <a:gd name="connsiteY1" fmla="*/ 0 h 1087682"/>
              <a:gd name="connsiteX2" fmla="*/ 87974 w 3766901"/>
              <a:gd name="connsiteY2" fmla="*/ 31990 h 1087682"/>
              <a:gd name="connsiteX3" fmla="*/ 130628 w 3766901"/>
              <a:gd name="connsiteY3" fmla="*/ 31990 h 1087682"/>
              <a:gd name="connsiteX4" fmla="*/ 130628 w 3766901"/>
              <a:gd name="connsiteY4" fmla="*/ 45320 h 1087682"/>
              <a:gd name="connsiteX5" fmla="*/ 183946 w 3766901"/>
              <a:gd name="connsiteY5" fmla="*/ 45320 h 1087682"/>
              <a:gd name="connsiteX6" fmla="*/ 183946 w 3766901"/>
              <a:gd name="connsiteY6" fmla="*/ 69313 h 1087682"/>
              <a:gd name="connsiteX7" fmla="*/ 218603 w 3766901"/>
              <a:gd name="connsiteY7" fmla="*/ 69313 h 1087682"/>
              <a:gd name="connsiteX8" fmla="*/ 223934 w 3766901"/>
              <a:gd name="connsiteY8" fmla="*/ 90640 h 1087682"/>
              <a:gd name="connsiteX9" fmla="*/ 250593 w 3766901"/>
              <a:gd name="connsiteY9" fmla="*/ 90640 h 1087682"/>
              <a:gd name="connsiteX10" fmla="*/ 250593 w 3766901"/>
              <a:gd name="connsiteY10" fmla="*/ 117299 h 1087682"/>
              <a:gd name="connsiteX11" fmla="*/ 306577 w 3766901"/>
              <a:gd name="connsiteY11" fmla="*/ 117299 h 1087682"/>
              <a:gd name="connsiteX12" fmla="*/ 306577 w 3766901"/>
              <a:gd name="connsiteY12" fmla="*/ 143958 h 1087682"/>
              <a:gd name="connsiteX13" fmla="*/ 354563 w 3766901"/>
              <a:gd name="connsiteY13" fmla="*/ 143958 h 1087682"/>
              <a:gd name="connsiteX14" fmla="*/ 354563 w 3766901"/>
              <a:gd name="connsiteY14" fmla="*/ 159953 h 1087682"/>
              <a:gd name="connsiteX15" fmla="*/ 389220 w 3766901"/>
              <a:gd name="connsiteY15" fmla="*/ 159953 h 1087682"/>
              <a:gd name="connsiteX16" fmla="*/ 389220 w 3766901"/>
              <a:gd name="connsiteY16" fmla="*/ 175948 h 1087682"/>
              <a:gd name="connsiteX17" fmla="*/ 431874 w 3766901"/>
              <a:gd name="connsiteY17" fmla="*/ 175948 h 1087682"/>
              <a:gd name="connsiteX18" fmla="*/ 431874 w 3766901"/>
              <a:gd name="connsiteY18" fmla="*/ 194610 h 1087682"/>
              <a:gd name="connsiteX19" fmla="*/ 461199 w 3766901"/>
              <a:gd name="connsiteY19" fmla="*/ 197275 h 1087682"/>
              <a:gd name="connsiteX20" fmla="*/ 469196 w 3766901"/>
              <a:gd name="connsiteY20" fmla="*/ 215937 h 1087682"/>
              <a:gd name="connsiteX21" fmla="*/ 498521 w 3766901"/>
              <a:gd name="connsiteY21" fmla="*/ 215937 h 1087682"/>
              <a:gd name="connsiteX22" fmla="*/ 498521 w 3766901"/>
              <a:gd name="connsiteY22" fmla="*/ 245261 h 1087682"/>
              <a:gd name="connsiteX23" fmla="*/ 519848 w 3766901"/>
              <a:gd name="connsiteY23" fmla="*/ 245261 h 1087682"/>
              <a:gd name="connsiteX24" fmla="*/ 519848 w 3766901"/>
              <a:gd name="connsiteY24" fmla="*/ 285250 h 1087682"/>
              <a:gd name="connsiteX25" fmla="*/ 546507 w 3766901"/>
              <a:gd name="connsiteY25" fmla="*/ 285250 h 1087682"/>
              <a:gd name="connsiteX26" fmla="*/ 546507 w 3766901"/>
              <a:gd name="connsiteY26" fmla="*/ 309243 h 1087682"/>
              <a:gd name="connsiteX27" fmla="*/ 581164 w 3766901"/>
              <a:gd name="connsiteY27" fmla="*/ 309243 h 1087682"/>
              <a:gd name="connsiteX28" fmla="*/ 581164 w 3766901"/>
              <a:gd name="connsiteY28" fmla="*/ 325238 h 1087682"/>
              <a:gd name="connsiteX29" fmla="*/ 602491 w 3766901"/>
              <a:gd name="connsiteY29" fmla="*/ 325238 h 1087682"/>
              <a:gd name="connsiteX30" fmla="*/ 602491 w 3766901"/>
              <a:gd name="connsiteY30" fmla="*/ 343899 h 1087682"/>
              <a:gd name="connsiteX31" fmla="*/ 631815 w 3766901"/>
              <a:gd name="connsiteY31" fmla="*/ 343899 h 1087682"/>
              <a:gd name="connsiteX32" fmla="*/ 631815 w 3766901"/>
              <a:gd name="connsiteY32" fmla="*/ 365226 h 1087682"/>
              <a:gd name="connsiteX33" fmla="*/ 671804 w 3766901"/>
              <a:gd name="connsiteY33" fmla="*/ 365226 h 1087682"/>
              <a:gd name="connsiteX34" fmla="*/ 671804 w 3766901"/>
              <a:gd name="connsiteY34" fmla="*/ 389219 h 1087682"/>
              <a:gd name="connsiteX35" fmla="*/ 690465 w 3766901"/>
              <a:gd name="connsiteY35" fmla="*/ 389219 h 1087682"/>
              <a:gd name="connsiteX36" fmla="*/ 690465 w 3766901"/>
              <a:gd name="connsiteY36" fmla="*/ 397217 h 1087682"/>
              <a:gd name="connsiteX37" fmla="*/ 709126 w 3766901"/>
              <a:gd name="connsiteY37" fmla="*/ 397217 h 1087682"/>
              <a:gd name="connsiteX38" fmla="*/ 709126 w 3766901"/>
              <a:gd name="connsiteY38" fmla="*/ 410547 h 1087682"/>
              <a:gd name="connsiteX39" fmla="*/ 762444 w 3766901"/>
              <a:gd name="connsiteY39" fmla="*/ 410547 h 1087682"/>
              <a:gd name="connsiteX40" fmla="*/ 762444 w 3766901"/>
              <a:gd name="connsiteY40" fmla="*/ 431874 h 1087682"/>
              <a:gd name="connsiteX41" fmla="*/ 829091 w 3766901"/>
              <a:gd name="connsiteY41" fmla="*/ 431874 h 1087682"/>
              <a:gd name="connsiteX42" fmla="*/ 829091 w 3766901"/>
              <a:gd name="connsiteY42" fmla="*/ 463864 h 1087682"/>
              <a:gd name="connsiteX43" fmla="*/ 874411 w 3766901"/>
              <a:gd name="connsiteY43" fmla="*/ 463864 h 1087682"/>
              <a:gd name="connsiteX44" fmla="*/ 874411 w 3766901"/>
              <a:gd name="connsiteY44" fmla="*/ 482526 h 1087682"/>
              <a:gd name="connsiteX45" fmla="*/ 925063 w 3766901"/>
              <a:gd name="connsiteY45" fmla="*/ 482526 h 1087682"/>
              <a:gd name="connsiteX46" fmla="*/ 925063 w 3766901"/>
              <a:gd name="connsiteY46" fmla="*/ 501187 h 1087682"/>
              <a:gd name="connsiteX47" fmla="*/ 981047 w 3766901"/>
              <a:gd name="connsiteY47" fmla="*/ 501187 h 1087682"/>
              <a:gd name="connsiteX48" fmla="*/ 981047 w 3766901"/>
              <a:gd name="connsiteY48" fmla="*/ 522514 h 1087682"/>
              <a:gd name="connsiteX49" fmla="*/ 999708 w 3766901"/>
              <a:gd name="connsiteY49" fmla="*/ 522514 h 1087682"/>
              <a:gd name="connsiteX50" fmla="*/ 999708 w 3766901"/>
              <a:gd name="connsiteY50" fmla="*/ 538509 h 1087682"/>
              <a:gd name="connsiteX51" fmla="*/ 1023701 w 3766901"/>
              <a:gd name="connsiteY51" fmla="*/ 538509 h 1087682"/>
              <a:gd name="connsiteX52" fmla="*/ 1042362 w 3766901"/>
              <a:gd name="connsiteY52" fmla="*/ 557170 h 1087682"/>
              <a:gd name="connsiteX53" fmla="*/ 1063690 w 3766901"/>
              <a:gd name="connsiteY53" fmla="*/ 557170 h 1087682"/>
              <a:gd name="connsiteX54" fmla="*/ 1063690 w 3766901"/>
              <a:gd name="connsiteY54" fmla="*/ 575832 h 1087682"/>
              <a:gd name="connsiteX55" fmla="*/ 1095680 w 3766901"/>
              <a:gd name="connsiteY55" fmla="*/ 575832 h 1087682"/>
              <a:gd name="connsiteX56" fmla="*/ 1095680 w 3766901"/>
              <a:gd name="connsiteY56" fmla="*/ 594493 h 1087682"/>
              <a:gd name="connsiteX57" fmla="*/ 1146332 w 3766901"/>
              <a:gd name="connsiteY57" fmla="*/ 594493 h 1087682"/>
              <a:gd name="connsiteX58" fmla="*/ 1146332 w 3766901"/>
              <a:gd name="connsiteY58" fmla="*/ 605156 h 1087682"/>
              <a:gd name="connsiteX59" fmla="*/ 1180989 w 3766901"/>
              <a:gd name="connsiteY59" fmla="*/ 605156 h 1087682"/>
              <a:gd name="connsiteX60" fmla="*/ 1180989 w 3766901"/>
              <a:gd name="connsiteY60" fmla="*/ 615820 h 1087682"/>
              <a:gd name="connsiteX61" fmla="*/ 1215645 w 3766901"/>
              <a:gd name="connsiteY61" fmla="*/ 615820 h 1087682"/>
              <a:gd name="connsiteX62" fmla="*/ 1223643 w 3766901"/>
              <a:gd name="connsiteY62" fmla="*/ 623818 h 1087682"/>
              <a:gd name="connsiteX63" fmla="*/ 1244970 w 3766901"/>
              <a:gd name="connsiteY63" fmla="*/ 623818 h 1087682"/>
              <a:gd name="connsiteX64" fmla="*/ 1244970 w 3766901"/>
              <a:gd name="connsiteY64" fmla="*/ 642479 h 1087682"/>
              <a:gd name="connsiteX65" fmla="*/ 1300954 w 3766901"/>
              <a:gd name="connsiteY65" fmla="*/ 642479 h 1087682"/>
              <a:gd name="connsiteX66" fmla="*/ 1300954 w 3766901"/>
              <a:gd name="connsiteY66" fmla="*/ 658474 h 1087682"/>
              <a:gd name="connsiteX67" fmla="*/ 1340942 w 3766901"/>
              <a:gd name="connsiteY67" fmla="*/ 658474 h 1087682"/>
              <a:gd name="connsiteX68" fmla="*/ 1340942 w 3766901"/>
              <a:gd name="connsiteY68" fmla="*/ 671804 h 1087682"/>
              <a:gd name="connsiteX69" fmla="*/ 1370267 w 3766901"/>
              <a:gd name="connsiteY69" fmla="*/ 671804 h 1087682"/>
              <a:gd name="connsiteX70" fmla="*/ 1370267 w 3766901"/>
              <a:gd name="connsiteY70" fmla="*/ 685133 h 1087682"/>
              <a:gd name="connsiteX71" fmla="*/ 1412921 w 3766901"/>
              <a:gd name="connsiteY71" fmla="*/ 685133 h 1087682"/>
              <a:gd name="connsiteX72" fmla="*/ 1412921 w 3766901"/>
              <a:gd name="connsiteY72" fmla="*/ 687799 h 1087682"/>
              <a:gd name="connsiteX73" fmla="*/ 1460907 w 3766901"/>
              <a:gd name="connsiteY73" fmla="*/ 687799 h 1087682"/>
              <a:gd name="connsiteX74" fmla="*/ 1460907 w 3766901"/>
              <a:gd name="connsiteY74" fmla="*/ 698463 h 1087682"/>
              <a:gd name="connsiteX75" fmla="*/ 1495564 w 3766901"/>
              <a:gd name="connsiteY75" fmla="*/ 698463 h 1087682"/>
              <a:gd name="connsiteX76" fmla="*/ 1506227 w 3766901"/>
              <a:gd name="connsiteY76" fmla="*/ 709126 h 1087682"/>
              <a:gd name="connsiteX77" fmla="*/ 1530220 w 3766901"/>
              <a:gd name="connsiteY77" fmla="*/ 709126 h 1087682"/>
              <a:gd name="connsiteX78" fmla="*/ 1530220 w 3766901"/>
              <a:gd name="connsiteY78" fmla="*/ 717124 h 1087682"/>
              <a:gd name="connsiteX79" fmla="*/ 1570208 w 3766901"/>
              <a:gd name="connsiteY79" fmla="*/ 717124 h 1087682"/>
              <a:gd name="connsiteX80" fmla="*/ 1580872 w 3766901"/>
              <a:gd name="connsiteY80" fmla="*/ 727788 h 1087682"/>
              <a:gd name="connsiteX81" fmla="*/ 1610197 w 3766901"/>
              <a:gd name="connsiteY81" fmla="*/ 727788 h 1087682"/>
              <a:gd name="connsiteX82" fmla="*/ 1610197 w 3766901"/>
              <a:gd name="connsiteY82" fmla="*/ 749114 h 1087682"/>
              <a:gd name="connsiteX83" fmla="*/ 1639522 w 3766901"/>
              <a:gd name="connsiteY83" fmla="*/ 749114 h 1087682"/>
              <a:gd name="connsiteX84" fmla="*/ 1639522 w 3766901"/>
              <a:gd name="connsiteY84" fmla="*/ 762444 h 1087682"/>
              <a:gd name="connsiteX85" fmla="*/ 1692839 w 3766901"/>
              <a:gd name="connsiteY85" fmla="*/ 767776 h 1087682"/>
              <a:gd name="connsiteX86" fmla="*/ 1692839 w 3766901"/>
              <a:gd name="connsiteY86" fmla="*/ 775773 h 1087682"/>
              <a:gd name="connsiteX87" fmla="*/ 1751489 w 3766901"/>
              <a:gd name="connsiteY87" fmla="*/ 775773 h 1087682"/>
              <a:gd name="connsiteX88" fmla="*/ 1754155 w 3766901"/>
              <a:gd name="connsiteY88" fmla="*/ 797100 h 1087682"/>
              <a:gd name="connsiteX89" fmla="*/ 1802141 w 3766901"/>
              <a:gd name="connsiteY89" fmla="*/ 797100 h 1087682"/>
              <a:gd name="connsiteX90" fmla="*/ 1810139 w 3766901"/>
              <a:gd name="connsiteY90" fmla="*/ 810430 h 1087682"/>
              <a:gd name="connsiteX91" fmla="*/ 1852793 w 3766901"/>
              <a:gd name="connsiteY91" fmla="*/ 810430 h 1087682"/>
              <a:gd name="connsiteX92" fmla="*/ 1863456 w 3766901"/>
              <a:gd name="connsiteY92" fmla="*/ 821093 h 1087682"/>
              <a:gd name="connsiteX93" fmla="*/ 1876786 w 3766901"/>
              <a:gd name="connsiteY93" fmla="*/ 834423 h 1087682"/>
              <a:gd name="connsiteX94" fmla="*/ 1911442 w 3766901"/>
              <a:gd name="connsiteY94" fmla="*/ 834423 h 1087682"/>
              <a:gd name="connsiteX95" fmla="*/ 1914108 w 3766901"/>
              <a:gd name="connsiteY95" fmla="*/ 855750 h 1087682"/>
              <a:gd name="connsiteX96" fmla="*/ 2018078 w 3766901"/>
              <a:gd name="connsiteY96" fmla="*/ 855750 h 1087682"/>
              <a:gd name="connsiteX97" fmla="*/ 2018078 w 3766901"/>
              <a:gd name="connsiteY97" fmla="*/ 887741 h 1087682"/>
              <a:gd name="connsiteX98" fmla="*/ 2119382 w 3766901"/>
              <a:gd name="connsiteY98" fmla="*/ 887741 h 1087682"/>
              <a:gd name="connsiteX99" fmla="*/ 2122048 w 3766901"/>
              <a:gd name="connsiteY99" fmla="*/ 909068 h 1087682"/>
              <a:gd name="connsiteX100" fmla="*/ 2194027 w 3766901"/>
              <a:gd name="connsiteY100" fmla="*/ 909068 h 1087682"/>
              <a:gd name="connsiteX101" fmla="*/ 2196692 w 3766901"/>
              <a:gd name="connsiteY101" fmla="*/ 927729 h 1087682"/>
              <a:gd name="connsiteX102" fmla="*/ 2263340 w 3766901"/>
              <a:gd name="connsiteY102" fmla="*/ 927729 h 1087682"/>
              <a:gd name="connsiteX103" fmla="*/ 2266006 w 3766901"/>
              <a:gd name="connsiteY103" fmla="*/ 951722 h 1087682"/>
              <a:gd name="connsiteX104" fmla="*/ 2460615 w 3766901"/>
              <a:gd name="connsiteY104" fmla="*/ 951722 h 1087682"/>
              <a:gd name="connsiteX105" fmla="*/ 2460615 w 3766901"/>
              <a:gd name="connsiteY105" fmla="*/ 978381 h 1087682"/>
              <a:gd name="connsiteX106" fmla="*/ 2548590 w 3766901"/>
              <a:gd name="connsiteY106" fmla="*/ 978381 h 1087682"/>
              <a:gd name="connsiteX107" fmla="*/ 2548590 w 3766901"/>
              <a:gd name="connsiteY107" fmla="*/ 999708 h 1087682"/>
              <a:gd name="connsiteX108" fmla="*/ 2716541 w 3766901"/>
              <a:gd name="connsiteY108" fmla="*/ 999708 h 1087682"/>
              <a:gd name="connsiteX109" fmla="*/ 2716541 w 3766901"/>
              <a:gd name="connsiteY109" fmla="*/ 1026367 h 1087682"/>
              <a:gd name="connsiteX110" fmla="*/ 2796518 w 3766901"/>
              <a:gd name="connsiteY110" fmla="*/ 1026367 h 1087682"/>
              <a:gd name="connsiteX111" fmla="*/ 2799183 w 3766901"/>
              <a:gd name="connsiteY111" fmla="*/ 1045028 h 1087682"/>
              <a:gd name="connsiteX112" fmla="*/ 3204399 w 3766901"/>
              <a:gd name="connsiteY112" fmla="*/ 1045028 h 1087682"/>
              <a:gd name="connsiteX113" fmla="*/ 3204399 w 3766901"/>
              <a:gd name="connsiteY113" fmla="*/ 1087682 h 1087682"/>
              <a:gd name="connsiteX114" fmla="*/ 3766901 w 3766901"/>
              <a:gd name="connsiteY114" fmla="*/ 1087682 h 1087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3766901" h="1087682">
                <a:moveTo>
                  <a:pt x="0" y="0"/>
                </a:moveTo>
                <a:lnTo>
                  <a:pt x="87974" y="0"/>
                </a:lnTo>
                <a:lnTo>
                  <a:pt x="87974" y="31990"/>
                </a:lnTo>
                <a:lnTo>
                  <a:pt x="130628" y="31990"/>
                </a:lnTo>
                <a:lnTo>
                  <a:pt x="130628" y="45320"/>
                </a:lnTo>
                <a:lnTo>
                  <a:pt x="183946" y="45320"/>
                </a:lnTo>
                <a:lnTo>
                  <a:pt x="183946" y="69313"/>
                </a:lnTo>
                <a:lnTo>
                  <a:pt x="218603" y="69313"/>
                </a:lnTo>
                <a:lnTo>
                  <a:pt x="223934" y="90640"/>
                </a:lnTo>
                <a:lnTo>
                  <a:pt x="250593" y="90640"/>
                </a:lnTo>
                <a:lnTo>
                  <a:pt x="250593" y="117299"/>
                </a:lnTo>
                <a:lnTo>
                  <a:pt x="306577" y="117299"/>
                </a:lnTo>
                <a:lnTo>
                  <a:pt x="306577" y="143958"/>
                </a:lnTo>
                <a:lnTo>
                  <a:pt x="354563" y="143958"/>
                </a:lnTo>
                <a:lnTo>
                  <a:pt x="354563" y="159953"/>
                </a:lnTo>
                <a:lnTo>
                  <a:pt x="389220" y="159953"/>
                </a:lnTo>
                <a:lnTo>
                  <a:pt x="389220" y="175948"/>
                </a:lnTo>
                <a:lnTo>
                  <a:pt x="431874" y="175948"/>
                </a:lnTo>
                <a:lnTo>
                  <a:pt x="431874" y="194610"/>
                </a:lnTo>
                <a:lnTo>
                  <a:pt x="461199" y="197275"/>
                </a:lnTo>
                <a:lnTo>
                  <a:pt x="469196" y="215937"/>
                </a:lnTo>
                <a:lnTo>
                  <a:pt x="498521" y="215937"/>
                </a:lnTo>
                <a:lnTo>
                  <a:pt x="498521" y="245261"/>
                </a:lnTo>
                <a:lnTo>
                  <a:pt x="519848" y="245261"/>
                </a:lnTo>
                <a:lnTo>
                  <a:pt x="519848" y="285250"/>
                </a:lnTo>
                <a:lnTo>
                  <a:pt x="546507" y="285250"/>
                </a:lnTo>
                <a:lnTo>
                  <a:pt x="546507" y="309243"/>
                </a:lnTo>
                <a:lnTo>
                  <a:pt x="581164" y="309243"/>
                </a:lnTo>
                <a:lnTo>
                  <a:pt x="581164" y="325238"/>
                </a:lnTo>
                <a:lnTo>
                  <a:pt x="602491" y="325238"/>
                </a:lnTo>
                <a:lnTo>
                  <a:pt x="602491" y="343899"/>
                </a:lnTo>
                <a:lnTo>
                  <a:pt x="631815" y="343899"/>
                </a:lnTo>
                <a:lnTo>
                  <a:pt x="631815" y="365226"/>
                </a:lnTo>
                <a:lnTo>
                  <a:pt x="671804" y="365226"/>
                </a:lnTo>
                <a:lnTo>
                  <a:pt x="671804" y="389219"/>
                </a:lnTo>
                <a:lnTo>
                  <a:pt x="690465" y="389219"/>
                </a:lnTo>
                <a:lnTo>
                  <a:pt x="690465" y="397217"/>
                </a:lnTo>
                <a:lnTo>
                  <a:pt x="709126" y="397217"/>
                </a:lnTo>
                <a:lnTo>
                  <a:pt x="709126" y="410547"/>
                </a:lnTo>
                <a:lnTo>
                  <a:pt x="762444" y="410547"/>
                </a:lnTo>
                <a:lnTo>
                  <a:pt x="762444" y="431874"/>
                </a:lnTo>
                <a:lnTo>
                  <a:pt x="829091" y="431874"/>
                </a:lnTo>
                <a:lnTo>
                  <a:pt x="829091" y="463864"/>
                </a:lnTo>
                <a:lnTo>
                  <a:pt x="874411" y="463864"/>
                </a:lnTo>
                <a:lnTo>
                  <a:pt x="874411" y="482526"/>
                </a:lnTo>
                <a:lnTo>
                  <a:pt x="925063" y="482526"/>
                </a:lnTo>
                <a:lnTo>
                  <a:pt x="925063" y="501187"/>
                </a:lnTo>
                <a:lnTo>
                  <a:pt x="981047" y="501187"/>
                </a:lnTo>
                <a:lnTo>
                  <a:pt x="981047" y="522514"/>
                </a:lnTo>
                <a:lnTo>
                  <a:pt x="999708" y="522514"/>
                </a:lnTo>
                <a:lnTo>
                  <a:pt x="999708" y="538509"/>
                </a:lnTo>
                <a:lnTo>
                  <a:pt x="1023701" y="538509"/>
                </a:lnTo>
                <a:lnTo>
                  <a:pt x="1042362" y="557170"/>
                </a:lnTo>
                <a:lnTo>
                  <a:pt x="1063690" y="557170"/>
                </a:lnTo>
                <a:lnTo>
                  <a:pt x="1063690" y="575832"/>
                </a:lnTo>
                <a:lnTo>
                  <a:pt x="1095680" y="575832"/>
                </a:lnTo>
                <a:lnTo>
                  <a:pt x="1095680" y="594493"/>
                </a:lnTo>
                <a:lnTo>
                  <a:pt x="1146332" y="594493"/>
                </a:lnTo>
                <a:lnTo>
                  <a:pt x="1146332" y="605156"/>
                </a:lnTo>
                <a:lnTo>
                  <a:pt x="1180989" y="605156"/>
                </a:lnTo>
                <a:lnTo>
                  <a:pt x="1180989" y="615820"/>
                </a:lnTo>
                <a:lnTo>
                  <a:pt x="1215645" y="615820"/>
                </a:lnTo>
                <a:lnTo>
                  <a:pt x="1223643" y="623818"/>
                </a:lnTo>
                <a:lnTo>
                  <a:pt x="1244970" y="623818"/>
                </a:lnTo>
                <a:lnTo>
                  <a:pt x="1244970" y="642479"/>
                </a:lnTo>
                <a:lnTo>
                  <a:pt x="1300954" y="642479"/>
                </a:lnTo>
                <a:lnTo>
                  <a:pt x="1300954" y="658474"/>
                </a:lnTo>
                <a:lnTo>
                  <a:pt x="1340942" y="658474"/>
                </a:lnTo>
                <a:lnTo>
                  <a:pt x="1340942" y="671804"/>
                </a:lnTo>
                <a:lnTo>
                  <a:pt x="1370267" y="671804"/>
                </a:lnTo>
                <a:lnTo>
                  <a:pt x="1370267" y="685133"/>
                </a:lnTo>
                <a:lnTo>
                  <a:pt x="1412921" y="685133"/>
                </a:lnTo>
                <a:lnTo>
                  <a:pt x="1412921" y="687799"/>
                </a:lnTo>
                <a:lnTo>
                  <a:pt x="1460907" y="687799"/>
                </a:lnTo>
                <a:lnTo>
                  <a:pt x="1460907" y="698463"/>
                </a:lnTo>
                <a:lnTo>
                  <a:pt x="1495564" y="698463"/>
                </a:lnTo>
                <a:lnTo>
                  <a:pt x="1506227" y="709126"/>
                </a:lnTo>
                <a:lnTo>
                  <a:pt x="1530220" y="709126"/>
                </a:lnTo>
                <a:lnTo>
                  <a:pt x="1530220" y="717124"/>
                </a:lnTo>
                <a:lnTo>
                  <a:pt x="1570208" y="717124"/>
                </a:lnTo>
                <a:lnTo>
                  <a:pt x="1580872" y="727788"/>
                </a:lnTo>
                <a:lnTo>
                  <a:pt x="1610197" y="727788"/>
                </a:lnTo>
                <a:lnTo>
                  <a:pt x="1610197" y="749114"/>
                </a:lnTo>
                <a:lnTo>
                  <a:pt x="1639522" y="749114"/>
                </a:lnTo>
                <a:lnTo>
                  <a:pt x="1639522" y="762444"/>
                </a:lnTo>
                <a:lnTo>
                  <a:pt x="1692839" y="767776"/>
                </a:lnTo>
                <a:lnTo>
                  <a:pt x="1692839" y="775773"/>
                </a:lnTo>
                <a:lnTo>
                  <a:pt x="1751489" y="775773"/>
                </a:lnTo>
                <a:lnTo>
                  <a:pt x="1754155" y="797100"/>
                </a:lnTo>
                <a:lnTo>
                  <a:pt x="1802141" y="797100"/>
                </a:lnTo>
                <a:lnTo>
                  <a:pt x="1810139" y="810430"/>
                </a:lnTo>
                <a:lnTo>
                  <a:pt x="1852793" y="810430"/>
                </a:lnTo>
                <a:lnTo>
                  <a:pt x="1863456" y="821093"/>
                </a:lnTo>
                <a:lnTo>
                  <a:pt x="1876786" y="834423"/>
                </a:lnTo>
                <a:lnTo>
                  <a:pt x="1911442" y="834423"/>
                </a:lnTo>
                <a:lnTo>
                  <a:pt x="1914108" y="855750"/>
                </a:lnTo>
                <a:lnTo>
                  <a:pt x="2018078" y="855750"/>
                </a:lnTo>
                <a:lnTo>
                  <a:pt x="2018078" y="887741"/>
                </a:lnTo>
                <a:lnTo>
                  <a:pt x="2119382" y="887741"/>
                </a:lnTo>
                <a:lnTo>
                  <a:pt x="2122048" y="909068"/>
                </a:lnTo>
                <a:lnTo>
                  <a:pt x="2194027" y="909068"/>
                </a:lnTo>
                <a:lnTo>
                  <a:pt x="2196692" y="927729"/>
                </a:lnTo>
                <a:lnTo>
                  <a:pt x="2263340" y="927729"/>
                </a:lnTo>
                <a:lnTo>
                  <a:pt x="2266006" y="951722"/>
                </a:lnTo>
                <a:lnTo>
                  <a:pt x="2460615" y="951722"/>
                </a:lnTo>
                <a:lnTo>
                  <a:pt x="2460615" y="978381"/>
                </a:lnTo>
                <a:lnTo>
                  <a:pt x="2548590" y="978381"/>
                </a:lnTo>
                <a:lnTo>
                  <a:pt x="2548590" y="999708"/>
                </a:lnTo>
                <a:lnTo>
                  <a:pt x="2716541" y="999708"/>
                </a:lnTo>
                <a:lnTo>
                  <a:pt x="2716541" y="1026367"/>
                </a:lnTo>
                <a:lnTo>
                  <a:pt x="2796518" y="1026367"/>
                </a:lnTo>
                <a:lnTo>
                  <a:pt x="2799183" y="1045028"/>
                </a:lnTo>
                <a:lnTo>
                  <a:pt x="3204399" y="1045028"/>
                </a:lnTo>
                <a:lnTo>
                  <a:pt x="3204399" y="1087682"/>
                </a:lnTo>
                <a:lnTo>
                  <a:pt x="3766901" y="1087682"/>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911" name="Straight Connector 910">
            <a:extLst>
              <a:ext uri="{FF2B5EF4-FFF2-40B4-BE49-F238E27FC236}">
                <a16:creationId xmlns:a16="http://schemas.microsoft.com/office/drawing/2014/main" id="{A844E28D-B605-2C83-0CA0-C1230F094161}"/>
              </a:ext>
            </a:extLst>
          </p:cNvPr>
          <p:cNvCxnSpPr/>
          <p:nvPr/>
        </p:nvCxnSpPr>
        <p:spPr bwMode="auto">
          <a:xfrm>
            <a:off x="9700347" y="4925283"/>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912" name="Straight Connector 911">
            <a:extLst>
              <a:ext uri="{FF2B5EF4-FFF2-40B4-BE49-F238E27FC236}">
                <a16:creationId xmlns:a16="http://schemas.microsoft.com/office/drawing/2014/main" id="{D2B25AA9-003A-454D-35C9-1B5BF1D822D3}"/>
              </a:ext>
            </a:extLst>
          </p:cNvPr>
          <p:cNvCxnSpPr>
            <a:cxnSpLocks/>
          </p:cNvCxnSpPr>
          <p:nvPr/>
        </p:nvCxnSpPr>
        <p:spPr bwMode="auto">
          <a:xfrm>
            <a:off x="9148536" y="4455324"/>
            <a:ext cx="0" cy="92683"/>
          </a:xfrm>
          <a:prstGeom prst="line">
            <a:avLst/>
          </a:prstGeom>
          <a:noFill/>
          <a:ln w="19050" cap="flat" cmpd="sng" algn="ctr">
            <a:solidFill>
              <a:schemeClr val="bg1"/>
            </a:solidFill>
            <a:prstDash val="solid"/>
            <a:round/>
            <a:headEnd type="none" w="med" len="med"/>
            <a:tailEnd type="none" w="med" len="med"/>
          </a:ln>
          <a:effectLst/>
        </p:spPr>
      </p:cxnSp>
      <p:cxnSp>
        <p:nvCxnSpPr>
          <p:cNvPr id="913" name="Straight Connector 912">
            <a:extLst>
              <a:ext uri="{FF2B5EF4-FFF2-40B4-BE49-F238E27FC236}">
                <a16:creationId xmlns:a16="http://schemas.microsoft.com/office/drawing/2014/main" id="{75560F4C-969D-9319-088D-CC98C513188E}"/>
              </a:ext>
            </a:extLst>
          </p:cNvPr>
          <p:cNvCxnSpPr>
            <a:cxnSpLocks/>
          </p:cNvCxnSpPr>
          <p:nvPr/>
        </p:nvCxnSpPr>
        <p:spPr bwMode="auto">
          <a:xfrm>
            <a:off x="3260112" y="1901509"/>
            <a:ext cx="0" cy="92683"/>
          </a:xfrm>
          <a:prstGeom prst="line">
            <a:avLst/>
          </a:prstGeom>
          <a:noFill/>
          <a:ln w="19050"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1465300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Study 309/KEYNOTE-775: TEAEs</a:t>
            </a:r>
          </a:p>
        </p:txBody>
      </p:sp>
      <p:sp>
        <p:nvSpPr>
          <p:cNvPr id="10" name="Text Box 15">
            <a:extLst>
              <a:ext uri="{FF2B5EF4-FFF2-40B4-BE49-F238E27FC236}">
                <a16:creationId xmlns:a16="http://schemas.microsoft.com/office/drawing/2014/main" id="{B7BCC856-FFBD-A847-9718-DC42E7147226}"/>
              </a:ext>
            </a:extLst>
          </p:cNvPr>
          <p:cNvSpPr txBox="1">
            <a:spLocks noChangeArrowheads="1"/>
          </p:cNvSpPr>
          <p:nvPr/>
        </p:nvSpPr>
        <p:spPr bwMode="auto">
          <a:xfrm>
            <a:off x="422912" y="6368603"/>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Makker. NEJM. 2022;386:437. Makker. JCO. 2023</a:t>
            </a:r>
            <a:r>
              <a:rPr lang="en-US" altLang="en-US" sz="1200" b="0" spc="-10" dirty="0">
                <a:solidFill>
                  <a:schemeClr val="bg2"/>
                </a:solidFill>
                <a:latin typeface="Calibri" panose="020F0502020204030204" pitchFamily="34" charset="0"/>
                <a:cs typeface="+mn-cs"/>
              </a:rPr>
              <a:t>;41:2904.</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8" name="Group 155">
            <a:extLst>
              <a:ext uri="{FF2B5EF4-FFF2-40B4-BE49-F238E27FC236}">
                <a16:creationId xmlns:a16="http://schemas.microsoft.com/office/drawing/2014/main" id="{F5AEC90D-AB54-410E-99E1-6B5DC74E76D8}"/>
              </a:ext>
            </a:extLst>
          </p:cNvPr>
          <p:cNvGraphicFramePr>
            <a:graphicFrameLocks/>
          </p:cNvGraphicFramePr>
          <p:nvPr/>
        </p:nvGraphicFramePr>
        <p:xfrm>
          <a:off x="719141" y="1599809"/>
          <a:ext cx="5641247" cy="3688188"/>
        </p:xfrm>
        <a:graphic>
          <a:graphicData uri="http://schemas.openxmlformats.org/drawingml/2006/table">
            <a:tbl>
              <a:tblPr/>
              <a:tblGrid>
                <a:gridCol w="1868243">
                  <a:extLst>
                    <a:ext uri="{9D8B030D-6E8A-4147-A177-3AD203B41FA5}">
                      <a16:colId xmlns:a16="http://schemas.microsoft.com/office/drawing/2014/main" val="20000"/>
                    </a:ext>
                  </a:extLst>
                </a:gridCol>
                <a:gridCol w="943251">
                  <a:extLst>
                    <a:ext uri="{9D8B030D-6E8A-4147-A177-3AD203B41FA5}">
                      <a16:colId xmlns:a16="http://schemas.microsoft.com/office/drawing/2014/main" val="1238656420"/>
                    </a:ext>
                  </a:extLst>
                </a:gridCol>
                <a:gridCol w="943251">
                  <a:extLst>
                    <a:ext uri="{9D8B030D-6E8A-4147-A177-3AD203B41FA5}">
                      <a16:colId xmlns:a16="http://schemas.microsoft.com/office/drawing/2014/main" val="3873078834"/>
                    </a:ext>
                  </a:extLst>
                </a:gridCol>
                <a:gridCol w="943251">
                  <a:extLst>
                    <a:ext uri="{9D8B030D-6E8A-4147-A177-3AD203B41FA5}">
                      <a16:colId xmlns:a16="http://schemas.microsoft.com/office/drawing/2014/main" val="1328308896"/>
                    </a:ext>
                  </a:extLst>
                </a:gridCol>
                <a:gridCol w="943251">
                  <a:extLst>
                    <a:ext uri="{9D8B030D-6E8A-4147-A177-3AD203B41FA5}">
                      <a16:colId xmlns:a16="http://schemas.microsoft.com/office/drawing/2014/main" val="3105812049"/>
                    </a:ext>
                  </a:extLst>
                </a:gridCol>
              </a:tblGrid>
              <a:tr h="37005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TEAE,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p>
                      <a:pPr algn="ctr"/>
                      <a:r>
                        <a:rPr lang="en-US" sz="1600" b="1" dirty="0">
                          <a:latin typeface="Calibri" panose="020F0502020204030204" pitchFamily="34" charset="0"/>
                          <a:cs typeface="Calibri" panose="020F0502020204030204" pitchFamily="34" charset="0"/>
                        </a:rPr>
                        <a:t>Lenvatinib + Pembrolizumab</a:t>
                      </a:r>
                    </a:p>
                    <a:p>
                      <a:pPr algn="ctr"/>
                      <a:r>
                        <a:rPr lang="en-US" sz="1600" b="1" dirty="0">
                          <a:latin typeface="Calibri" panose="020F0502020204030204" pitchFamily="34" charset="0"/>
                          <a:cs typeface="Calibri" panose="020F0502020204030204" pitchFamily="34" charset="0"/>
                        </a:rPr>
                        <a:t>(n = 406)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algn="ctr"/>
                      <a:endParaRPr lang="en-US" sz="1600" b="1" i="0"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4482"/>
                    </a:solidFill>
                  </a:tcPr>
                </a:tc>
                <a:tc gridSpan="2">
                  <a:txBody>
                    <a:bodyPr/>
                    <a:lstStyle/>
                    <a:p>
                      <a:pPr algn="ctr"/>
                      <a:r>
                        <a:rPr lang="en-US" sz="1600" b="1" dirty="0">
                          <a:latin typeface="Calibri" panose="020F0502020204030204" pitchFamily="34" charset="0"/>
                          <a:cs typeface="Calibri" panose="020F0502020204030204" pitchFamily="34" charset="0"/>
                        </a:rPr>
                        <a:t>Doxorubicin or Paclitaxel</a:t>
                      </a:r>
                    </a:p>
                    <a:p>
                      <a:pPr algn="ctr"/>
                      <a:r>
                        <a:rPr lang="en-US" sz="1600" b="1" dirty="0">
                          <a:latin typeface="Calibri" panose="020F0502020204030204" pitchFamily="34" charset="0"/>
                          <a:cs typeface="Calibri" panose="020F0502020204030204" pitchFamily="34" charset="0"/>
                        </a:rPr>
                        <a:t>(n = 388)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1600" b="1" i="0"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4482"/>
                    </a:solidFill>
                  </a:tcPr>
                </a:tc>
                <a:extLst>
                  <a:ext uri="{0D108BD9-81ED-4DB2-BD59-A6C34878D82A}">
                    <a16:rowId xmlns:a16="http://schemas.microsoft.com/office/drawing/2014/main" val="45661163"/>
                  </a:ext>
                </a:extLst>
              </a:tr>
              <a:tr h="28428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lang="en-US" sz="1600" b="1" dirty="0">
                          <a:latin typeface="Calibri" panose="020F0502020204030204" pitchFamily="34" charset="0"/>
                          <a:cs typeface="Calibri" panose="020F0502020204030204" pitchFamily="34" charset="0"/>
                        </a:rPr>
                        <a:t>Any Grade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algn="ctr"/>
                      <a:r>
                        <a:rPr lang="en-US" sz="1600" b="1" dirty="0">
                          <a:latin typeface="Calibri" panose="020F0502020204030204" pitchFamily="34" charset="0"/>
                          <a:cs typeface="Calibri" panose="020F0502020204030204" pitchFamily="34" charset="0"/>
                        </a:rPr>
                        <a:t>Grade ≥3*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algn="ctr"/>
                      <a:r>
                        <a:rPr lang="en-US" sz="1600" b="1" dirty="0">
                          <a:latin typeface="Calibri" panose="020F0502020204030204" pitchFamily="34" charset="0"/>
                          <a:cs typeface="Calibri" panose="020F0502020204030204" pitchFamily="34" charset="0"/>
                        </a:rPr>
                        <a:t>Any Grade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en-US" sz="1600" b="1" dirty="0">
                          <a:latin typeface="Calibri" panose="020F0502020204030204" pitchFamily="34" charset="0"/>
                          <a:cs typeface="Calibri" panose="020F0502020204030204" pitchFamily="34" charset="0"/>
                        </a:rPr>
                        <a:t>Grade ≥3*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10000"/>
                  </a:ext>
                </a:extLst>
              </a:tr>
              <a:tr h="153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Hypertension</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Hypothyroidism</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Decreased appetite</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Vomiting</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Weight decrease</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bl>
          </a:graphicData>
        </a:graphic>
      </p:graphicFrame>
      <p:graphicFrame>
        <p:nvGraphicFramePr>
          <p:cNvPr id="11" name="Group 155">
            <a:extLst>
              <a:ext uri="{FF2B5EF4-FFF2-40B4-BE49-F238E27FC236}">
                <a16:creationId xmlns:a16="http://schemas.microsoft.com/office/drawing/2014/main" id="{FD9E3B95-F7CF-4619-8536-6A2FEC721F08}"/>
              </a:ext>
            </a:extLst>
          </p:cNvPr>
          <p:cNvGraphicFramePr>
            <a:graphicFrameLocks/>
          </p:cNvGraphicFramePr>
          <p:nvPr/>
        </p:nvGraphicFramePr>
        <p:xfrm>
          <a:off x="6501217" y="1601799"/>
          <a:ext cx="5004985" cy="3200508"/>
        </p:xfrm>
        <a:graphic>
          <a:graphicData uri="http://schemas.openxmlformats.org/drawingml/2006/table">
            <a:tbl>
              <a:tblPr/>
              <a:tblGrid>
                <a:gridCol w="1371337">
                  <a:extLst>
                    <a:ext uri="{9D8B030D-6E8A-4147-A177-3AD203B41FA5}">
                      <a16:colId xmlns:a16="http://schemas.microsoft.com/office/drawing/2014/main" val="20000"/>
                    </a:ext>
                  </a:extLst>
                </a:gridCol>
                <a:gridCol w="908412">
                  <a:extLst>
                    <a:ext uri="{9D8B030D-6E8A-4147-A177-3AD203B41FA5}">
                      <a16:colId xmlns:a16="http://schemas.microsoft.com/office/drawing/2014/main" val="1238656420"/>
                    </a:ext>
                  </a:extLst>
                </a:gridCol>
                <a:gridCol w="908412">
                  <a:extLst>
                    <a:ext uri="{9D8B030D-6E8A-4147-A177-3AD203B41FA5}">
                      <a16:colId xmlns:a16="http://schemas.microsoft.com/office/drawing/2014/main" val="3873078834"/>
                    </a:ext>
                  </a:extLst>
                </a:gridCol>
                <a:gridCol w="908412">
                  <a:extLst>
                    <a:ext uri="{9D8B030D-6E8A-4147-A177-3AD203B41FA5}">
                      <a16:colId xmlns:a16="http://schemas.microsoft.com/office/drawing/2014/main" val="1328308896"/>
                    </a:ext>
                  </a:extLst>
                </a:gridCol>
                <a:gridCol w="908412">
                  <a:extLst>
                    <a:ext uri="{9D8B030D-6E8A-4147-A177-3AD203B41FA5}">
                      <a16:colId xmlns:a16="http://schemas.microsoft.com/office/drawing/2014/main" val="3105812049"/>
                    </a:ext>
                  </a:extLst>
                </a:gridCol>
              </a:tblGrid>
              <a:tr h="37005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TEAE,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p>
                      <a:pPr algn="ctr"/>
                      <a:r>
                        <a:rPr lang="en-US" sz="1600" b="1" dirty="0">
                          <a:latin typeface="Calibri" panose="020F0502020204030204" pitchFamily="34" charset="0"/>
                          <a:cs typeface="Calibri" panose="020F0502020204030204" pitchFamily="34" charset="0"/>
                        </a:rPr>
                        <a:t>Lenvatinib + Pembrolizumab</a:t>
                      </a:r>
                    </a:p>
                    <a:p>
                      <a:pPr algn="ctr"/>
                      <a:r>
                        <a:rPr lang="en-US" sz="1600" b="1" dirty="0">
                          <a:latin typeface="Calibri" panose="020F0502020204030204" pitchFamily="34" charset="0"/>
                          <a:cs typeface="Calibri" panose="020F0502020204030204" pitchFamily="34" charset="0"/>
                        </a:rPr>
                        <a:t>(n = 406)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algn="ctr"/>
                      <a:endParaRPr lang="en-US" sz="1600" b="1" i="0"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4482"/>
                    </a:solidFill>
                  </a:tcPr>
                </a:tc>
                <a:tc gridSpan="2">
                  <a:txBody>
                    <a:bodyPr/>
                    <a:lstStyle/>
                    <a:p>
                      <a:pPr algn="ctr"/>
                      <a:r>
                        <a:rPr lang="en-US" sz="1600" b="1" dirty="0">
                          <a:latin typeface="Calibri" panose="020F0502020204030204" pitchFamily="34" charset="0"/>
                          <a:cs typeface="Calibri" panose="020F0502020204030204" pitchFamily="34" charset="0"/>
                        </a:rPr>
                        <a:t>Doxorubicin or Paclitaxel</a:t>
                      </a:r>
                    </a:p>
                    <a:p>
                      <a:pPr algn="ctr"/>
                      <a:r>
                        <a:rPr lang="en-US" sz="1600" b="1" dirty="0">
                          <a:latin typeface="Calibri" panose="020F0502020204030204" pitchFamily="34" charset="0"/>
                          <a:cs typeface="Calibri" panose="020F0502020204030204" pitchFamily="34" charset="0"/>
                        </a:rPr>
                        <a:t>(n = 388)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1600" b="1" i="0"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4482"/>
                    </a:solidFill>
                  </a:tcPr>
                </a:tc>
                <a:extLst>
                  <a:ext uri="{0D108BD9-81ED-4DB2-BD59-A6C34878D82A}">
                    <a16:rowId xmlns:a16="http://schemas.microsoft.com/office/drawing/2014/main" val="45661163"/>
                  </a:ext>
                </a:extLst>
              </a:tr>
              <a:tr h="28428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lang="en-US" sz="1600" b="1" dirty="0">
                          <a:latin typeface="Calibri" panose="020F0502020204030204" pitchFamily="34" charset="0"/>
                          <a:cs typeface="Calibri" panose="020F0502020204030204" pitchFamily="34" charset="0"/>
                        </a:rPr>
                        <a:t>Any Grade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algn="ctr"/>
                      <a:r>
                        <a:rPr lang="en-US" sz="1600" b="1" dirty="0">
                          <a:latin typeface="Calibri" panose="020F0502020204030204" pitchFamily="34" charset="0"/>
                          <a:cs typeface="Calibri" panose="020F0502020204030204" pitchFamily="34" charset="0"/>
                        </a:rPr>
                        <a:t>Grade ≥3*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algn="ctr"/>
                      <a:r>
                        <a:rPr lang="en-US" sz="1600" b="1" dirty="0">
                          <a:latin typeface="Calibri" panose="020F0502020204030204" pitchFamily="34" charset="0"/>
                          <a:cs typeface="Calibri" panose="020F0502020204030204" pitchFamily="34" charset="0"/>
                        </a:rPr>
                        <a:t>Any Grade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en-US" sz="1600" b="1" dirty="0">
                          <a:latin typeface="Calibri" panose="020F0502020204030204" pitchFamily="34" charset="0"/>
                          <a:cs typeface="Calibri" panose="020F0502020204030204" pitchFamily="34" charset="0"/>
                        </a:rPr>
                        <a:t>Grade ≥3*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10000"/>
                  </a:ext>
                </a:extLst>
              </a:tr>
              <a:tr h="153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Proteinuria</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Constipation</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UTI</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Headache</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Alopecia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bl>
          </a:graphicData>
        </a:graphic>
      </p:graphicFrame>
      <p:sp>
        <p:nvSpPr>
          <p:cNvPr id="3" name="TextBox 2">
            <a:extLst>
              <a:ext uri="{FF2B5EF4-FFF2-40B4-BE49-F238E27FC236}">
                <a16:creationId xmlns:a16="http://schemas.microsoft.com/office/drawing/2014/main" id="{89E10DE4-298B-41E2-9B64-F0279E2D25EB}"/>
              </a:ext>
            </a:extLst>
          </p:cNvPr>
          <p:cNvSpPr txBox="1"/>
          <p:nvPr/>
        </p:nvSpPr>
        <p:spPr bwMode="auto">
          <a:xfrm>
            <a:off x="720841" y="5317176"/>
            <a:ext cx="1091657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*In the lenvatinib and pembrolizumab arm, 6.4% of patients suffered grade 5 AEs, and 5.2% of patients in the TPC arm suffered grade 5 AEs.</a:t>
            </a:r>
          </a:p>
        </p:txBody>
      </p:sp>
      <p:sp>
        <p:nvSpPr>
          <p:cNvPr id="4" name="Rectangle 3">
            <a:extLst>
              <a:ext uri="{FF2B5EF4-FFF2-40B4-BE49-F238E27FC236}">
                <a16:creationId xmlns:a16="http://schemas.microsoft.com/office/drawing/2014/main" id="{592B2FE4-0C79-4FC0-AA43-758FEB4EF758}"/>
              </a:ext>
            </a:extLst>
          </p:cNvPr>
          <p:cNvSpPr/>
          <p:nvPr/>
        </p:nvSpPr>
        <p:spPr bwMode="auto">
          <a:xfrm>
            <a:off x="719138" y="3014468"/>
            <a:ext cx="5641247" cy="780698"/>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9378826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C5003-6EC0-4301-AD6E-DBDEEB5CBDAE}"/>
              </a:ext>
            </a:extLst>
          </p:cNvPr>
          <p:cNvSpPr>
            <a:spLocks noGrp="1"/>
          </p:cNvSpPr>
          <p:nvPr>
            <p:ph type="title"/>
          </p:nvPr>
        </p:nvSpPr>
        <p:spPr/>
        <p:txBody>
          <a:bodyPr/>
          <a:lstStyle/>
          <a:p>
            <a:r>
              <a:rPr lang="en-US" dirty="0"/>
              <a:t>Special Considerations for Managing AEs With Lenvatinib and Pembrolizumab From KEYNOTE-775</a:t>
            </a:r>
          </a:p>
        </p:txBody>
      </p:sp>
      <p:sp>
        <p:nvSpPr>
          <p:cNvPr id="8" name="Footer Placeholder 1">
            <a:extLst>
              <a:ext uri="{FF2B5EF4-FFF2-40B4-BE49-F238E27FC236}">
                <a16:creationId xmlns:a16="http://schemas.microsoft.com/office/drawing/2014/main" id="{FB35FB11-FCDF-D06D-8C26-6AE25090F9FE}"/>
              </a:ext>
            </a:extLst>
          </p:cNvPr>
          <p:cNvSpPr txBox="1">
            <a:spLocks/>
          </p:cNvSpPr>
          <p:nvPr/>
        </p:nvSpPr>
        <p:spPr>
          <a:xfrm>
            <a:off x="429502" y="6379115"/>
            <a:ext cx="9949543" cy="166687"/>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defRPr/>
            </a:pPr>
            <a:r>
              <a:rPr lang="en-US" sz="1200" b="0" dirty="0">
                <a:solidFill>
                  <a:schemeClr val="bg2"/>
                </a:solidFill>
                <a:latin typeface="Calibri" panose="020F0502020204030204" pitchFamily="34" charset="0"/>
                <a:cs typeface="Calibri" panose="020F0502020204030204" pitchFamily="34" charset="0"/>
              </a:rPr>
              <a:t>Lenvatinib PI. Pembrolizumab PI.</a:t>
            </a:r>
          </a:p>
        </p:txBody>
      </p:sp>
      <p:sp>
        <p:nvSpPr>
          <p:cNvPr id="13" name="Content Placeholder 4">
            <a:extLst>
              <a:ext uri="{FF2B5EF4-FFF2-40B4-BE49-F238E27FC236}">
                <a16:creationId xmlns:a16="http://schemas.microsoft.com/office/drawing/2014/main" id="{7FFEA20E-131F-1CEF-5639-23FC97BD273F}"/>
              </a:ext>
            </a:extLst>
          </p:cNvPr>
          <p:cNvSpPr txBox="1">
            <a:spLocks/>
          </p:cNvSpPr>
          <p:nvPr/>
        </p:nvSpPr>
        <p:spPr>
          <a:xfrm>
            <a:off x="679033" y="1544053"/>
            <a:ext cx="5495079" cy="4728410"/>
          </a:xfrm>
          <a:prstGeom prst="rect">
            <a:avLst/>
          </a:prstGeom>
        </p:spPr>
        <p:txBody>
          <a:bodyPr vert="horz" lIns="27432" tIns="0" rIns="0" bIns="0" rtlCol="0">
            <a:normAutofit/>
          </a:bodyPr>
          <a:lstStyle>
            <a:lvl1pPr marL="347472" indent="-338328" algn="l" defTabSz="914400" rtl="0" eaLnBrk="1" latinLnBrk="0" hangingPunct="1">
              <a:lnSpc>
                <a:spcPct val="100000"/>
              </a:lnSpc>
              <a:spcBef>
                <a:spcPts val="600"/>
              </a:spcBef>
              <a:spcAft>
                <a:spcPts val="600"/>
              </a:spcAft>
              <a:buClr>
                <a:schemeClr val="tx1"/>
              </a:buClr>
              <a:buSzPct val="80000"/>
              <a:buFont typeface="Arial" pitchFamily="34" charset="0"/>
              <a:buChar char="•"/>
              <a:defRPr sz="2400" kern="1200" spc="10" baseline="0">
                <a:solidFill>
                  <a:schemeClr val="tx1"/>
                </a:solidFill>
                <a:latin typeface="Calibri" panose="020F0502020204030204" pitchFamily="34" charset="0"/>
                <a:ea typeface="+mn-ea"/>
                <a:cs typeface="Calibri" panose="020F0502020204030204" pitchFamily="34" charset="0"/>
              </a:defRPr>
            </a:lvl1pPr>
            <a:lvl2pPr marL="731520" indent="-338328" algn="l" defTabSz="914400" rtl="0" eaLnBrk="1" latinLnBrk="0" hangingPunct="1">
              <a:lnSpc>
                <a:spcPct val="100000"/>
              </a:lnSpc>
              <a:spcBef>
                <a:spcPts val="600"/>
              </a:spcBef>
              <a:spcAft>
                <a:spcPts val="600"/>
              </a:spcAft>
              <a:buClr>
                <a:schemeClr val="tx1"/>
              </a:buClr>
              <a:buFont typeface="System Font Regular"/>
              <a:buChar char="–"/>
              <a:defRPr sz="2400" kern="1200">
                <a:solidFill>
                  <a:schemeClr val="tx1"/>
                </a:solidFill>
                <a:latin typeface="Calibri" panose="020F0502020204030204" pitchFamily="34" charset="0"/>
                <a:ea typeface="+mn-ea"/>
                <a:cs typeface="Calibri" panose="020F0502020204030204" pitchFamily="34" charset="0"/>
              </a:defRPr>
            </a:lvl2pPr>
            <a:lvl3pPr marL="1033272" indent="-338328" algn="l" defTabSz="914400" rtl="0" eaLnBrk="1" latinLnBrk="0" hangingPunct="1">
              <a:lnSpc>
                <a:spcPct val="100000"/>
              </a:lnSpc>
              <a:spcBef>
                <a:spcPts val="600"/>
              </a:spcBef>
              <a:spcAft>
                <a:spcPts val="600"/>
              </a:spcAft>
              <a:buClr>
                <a:schemeClr val="tx1"/>
              </a:buClr>
              <a:buFont typeface="Wingdings 2" pitchFamily="18" charset="2"/>
              <a:buChar char=""/>
              <a:defRPr sz="2400" kern="1200">
                <a:solidFill>
                  <a:schemeClr val="tx1"/>
                </a:solidFill>
                <a:latin typeface="Calibri" panose="020F0502020204030204" pitchFamily="34" charset="0"/>
                <a:ea typeface="+mn-ea"/>
                <a:cs typeface="Calibri" panose="020F0502020204030204" pitchFamily="34" charset="0"/>
              </a:defRPr>
            </a:lvl3pPr>
            <a:lvl4pPr marL="1417320" indent="-338328" algn="l" defTabSz="914400" rtl="0" eaLnBrk="1" latinLnBrk="0" hangingPunct="1">
              <a:lnSpc>
                <a:spcPct val="100000"/>
              </a:lnSpc>
              <a:spcBef>
                <a:spcPts val="600"/>
              </a:spcBef>
              <a:spcAft>
                <a:spcPts val="600"/>
              </a:spcAft>
              <a:buClr>
                <a:schemeClr val="tx1"/>
              </a:buClr>
              <a:buFont typeface="System Font Regular"/>
              <a:buChar char="–"/>
              <a:defRPr sz="2400" kern="1200">
                <a:solidFill>
                  <a:schemeClr val="tx1"/>
                </a:solidFill>
                <a:latin typeface="Calibri" panose="020F0502020204030204" pitchFamily="34" charset="0"/>
                <a:ea typeface="+mn-ea"/>
                <a:cs typeface="Calibri" panose="020F0502020204030204" pitchFamily="34" charset="0"/>
              </a:defRPr>
            </a:lvl4pPr>
            <a:lvl5pPr marL="1719072" indent="-338328" algn="l" defTabSz="914400" rtl="0" eaLnBrk="1" latinLnBrk="0" hangingPunct="1">
              <a:lnSpc>
                <a:spcPct val="100000"/>
              </a:lnSpc>
              <a:spcBef>
                <a:spcPts val="600"/>
              </a:spcBef>
              <a:spcAft>
                <a:spcPts val="600"/>
              </a:spcAft>
              <a:buClr>
                <a:schemeClr val="tx1"/>
              </a:buClr>
              <a:buFont typeface="Wingdings 2" pitchFamily="18" charset="2"/>
              <a:buChar char=""/>
              <a:defRPr sz="2400" kern="1200">
                <a:solidFill>
                  <a:schemeClr val="tx1"/>
                </a:solidFill>
                <a:latin typeface="Calibri" panose="020F0502020204030204" pitchFamily="34" charset="0"/>
                <a:ea typeface="+mn-ea"/>
                <a:cs typeface="Calibri" panose="020F0502020204030204"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marL="0" indent="0" fontAlgn="base">
              <a:lnSpc>
                <a:spcPct val="90000"/>
              </a:lnSpc>
              <a:spcBef>
                <a:spcPts val="700"/>
              </a:spcBef>
              <a:spcAft>
                <a:spcPts val="0"/>
              </a:spcAft>
              <a:buClr>
                <a:srgbClr val="000000"/>
              </a:buClr>
              <a:buSzTx/>
              <a:buFont typeface="Wingdings" panose="05000000000000000000" pitchFamily="2" charset="2"/>
              <a:buNone/>
              <a:defRPr/>
            </a:pPr>
            <a:r>
              <a:rPr lang="en-US" b="1" kern="0" spc="0" dirty="0">
                <a:solidFill>
                  <a:srgbClr val="000000"/>
                </a:solidFill>
                <a:latin typeface="Calibri (body)"/>
                <a:cs typeface="+mn-cs"/>
              </a:rPr>
              <a:t>Expert Panel Recommendations</a:t>
            </a:r>
          </a:p>
          <a:p>
            <a:pPr marL="285750" indent="-285750">
              <a:lnSpc>
                <a:spcPct val="90000"/>
              </a:lnSpc>
              <a:spcBef>
                <a:spcPts val="700"/>
              </a:spcBef>
              <a:spcAft>
                <a:spcPts val="0"/>
              </a:spcAft>
              <a:buClr>
                <a:srgbClr val="000000"/>
              </a:buClr>
              <a:buSzTx/>
              <a:buFont typeface="Wingdings" panose="05000000000000000000" pitchFamily="2" charset="2"/>
              <a:buChar char="§"/>
              <a:defRPr/>
            </a:pPr>
            <a:r>
              <a:rPr lang="en-US" sz="2000" b="0" kern="0" spc="0" dirty="0">
                <a:solidFill>
                  <a:srgbClr val="000000"/>
                </a:solidFill>
                <a:latin typeface="Calibri (body)"/>
                <a:cs typeface="+mn-cs"/>
              </a:rPr>
              <a:t>Provide extensive patient support and education about potential for AEs</a:t>
            </a:r>
          </a:p>
          <a:p>
            <a:pPr marL="285750" indent="-285750">
              <a:lnSpc>
                <a:spcPct val="90000"/>
              </a:lnSpc>
              <a:spcBef>
                <a:spcPts val="700"/>
              </a:spcBef>
              <a:spcAft>
                <a:spcPts val="0"/>
              </a:spcAft>
              <a:buClr>
                <a:srgbClr val="000000"/>
              </a:buClr>
              <a:buSzTx/>
              <a:buFont typeface="Wingdings" panose="05000000000000000000" pitchFamily="2" charset="2"/>
              <a:buChar char="§"/>
              <a:defRPr/>
            </a:pPr>
            <a:r>
              <a:rPr lang="en-US" sz="2000" b="0" kern="0" spc="0" dirty="0">
                <a:solidFill>
                  <a:srgbClr val="000000"/>
                </a:solidFill>
                <a:latin typeface="Calibri (body)"/>
                <a:cs typeface="+mn-cs"/>
              </a:rPr>
              <a:t>ECOG PS and lenvatinib dosing</a:t>
            </a:r>
          </a:p>
          <a:p>
            <a:pPr marL="742950" lvl="1" indent="-285750" fontAlgn="base">
              <a:lnSpc>
                <a:spcPct val="90000"/>
              </a:lnSpc>
              <a:spcBef>
                <a:spcPts val="700"/>
              </a:spcBef>
              <a:spcAft>
                <a:spcPts val="0"/>
              </a:spcAft>
              <a:buClr>
                <a:srgbClr val="000000"/>
              </a:buClr>
              <a:buFont typeface="Arial" panose="020B0604020202020204" pitchFamily="34" charset="0"/>
              <a:buChar char="‒"/>
              <a:defRPr/>
            </a:pPr>
            <a:r>
              <a:rPr lang="en-US" sz="1800" b="0" kern="0" dirty="0">
                <a:solidFill>
                  <a:srgbClr val="000000"/>
                </a:solidFill>
                <a:latin typeface="Calibri (body)"/>
                <a:cs typeface="Arial" panose="020B0604020202020204" pitchFamily="34" charset="0"/>
              </a:rPr>
              <a:t>Good: FDA recommended starting dose of 20 mg </a:t>
            </a:r>
          </a:p>
          <a:p>
            <a:pPr marL="742950" lvl="1" indent="-285750" fontAlgn="base">
              <a:lnSpc>
                <a:spcPct val="90000"/>
              </a:lnSpc>
              <a:spcBef>
                <a:spcPts val="700"/>
              </a:spcBef>
              <a:spcAft>
                <a:spcPts val="0"/>
              </a:spcAft>
              <a:buClr>
                <a:srgbClr val="000000"/>
              </a:buClr>
              <a:buFont typeface="Arial" panose="020B0604020202020204" pitchFamily="34" charset="0"/>
              <a:buChar char="‒"/>
              <a:defRPr/>
            </a:pPr>
            <a:r>
              <a:rPr lang="en-US" sz="1800" b="0" kern="0" dirty="0">
                <a:solidFill>
                  <a:srgbClr val="000000"/>
                </a:solidFill>
                <a:latin typeface="Calibri (body)"/>
                <a:cs typeface="Arial" panose="020B0604020202020204" pitchFamily="34" charset="0"/>
              </a:rPr>
              <a:t>Poor: Consider 14 mg or 10 mg dosing per patient-specific situation and comorbidities</a:t>
            </a:r>
          </a:p>
          <a:p>
            <a:pPr marL="342900" indent="-342900" fontAlgn="base">
              <a:lnSpc>
                <a:spcPct val="90000"/>
              </a:lnSpc>
              <a:spcBef>
                <a:spcPts val="700"/>
              </a:spcBef>
              <a:spcAft>
                <a:spcPts val="0"/>
              </a:spcAft>
              <a:buClr>
                <a:srgbClr val="000000"/>
              </a:buClr>
              <a:buSzTx/>
              <a:buFont typeface="Wingdings" panose="05000000000000000000" pitchFamily="2" charset="2"/>
              <a:buChar char="§"/>
              <a:defRPr/>
            </a:pPr>
            <a:r>
              <a:rPr lang="en-US" sz="2000" b="0" kern="0" spc="0" dirty="0">
                <a:solidFill>
                  <a:srgbClr val="000000"/>
                </a:solidFill>
                <a:latin typeface="Calibri (body)"/>
                <a:cs typeface="+mn-cs"/>
              </a:rPr>
              <a:t>Train nurses to support patients to increase adherence to treatment to maximize benefit</a:t>
            </a:r>
          </a:p>
          <a:p>
            <a:pPr marL="342900" indent="-342900" fontAlgn="base">
              <a:lnSpc>
                <a:spcPct val="90000"/>
              </a:lnSpc>
              <a:spcBef>
                <a:spcPts val="700"/>
              </a:spcBef>
              <a:spcAft>
                <a:spcPts val="0"/>
              </a:spcAft>
              <a:buClr>
                <a:srgbClr val="000000"/>
              </a:buClr>
              <a:buSzTx/>
              <a:buFont typeface="Wingdings" panose="05000000000000000000" pitchFamily="2" charset="2"/>
              <a:buChar char="§"/>
              <a:defRPr/>
            </a:pPr>
            <a:r>
              <a:rPr lang="en-US" sz="2000" b="0" kern="0" spc="0" dirty="0">
                <a:solidFill>
                  <a:srgbClr val="000000"/>
                </a:solidFill>
                <a:latin typeface="Calibri (body)"/>
                <a:cs typeface="+mn-cs"/>
              </a:rPr>
              <a:t>Consider a low threshold for dose reduction</a:t>
            </a:r>
          </a:p>
          <a:p>
            <a:pPr marL="342900" indent="-342900" fontAlgn="base">
              <a:lnSpc>
                <a:spcPct val="90000"/>
              </a:lnSpc>
              <a:spcBef>
                <a:spcPts val="700"/>
              </a:spcBef>
              <a:spcAft>
                <a:spcPts val="0"/>
              </a:spcAft>
              <a:buClr>
                <a:srgbClr val="000000"/>
              </a:buClr>
              <a:buSzTx/>
              <a:buFont typeface="Wingdings" panose="05000000000000000000" pitchFamily="2" charset="2"/>
              <a:buChar char="§"/>
              <a:defRPr/>
            </a:pPr>
            <a:r>
              <a:rPr lang="en-US" sz="2000" b="0" kern="0" spc="0" dirty="0">
                <a:solidFill>
                  <a:srgbClr val="000000"/>
                </a:solidFill>
                <a:latin typeface="Calibri (body)"/>
                <a:cs typeface="+mn-cs"/>
              </a:rPr>
              <a:t>Hypertension can become debilitating and difficult to manage</a:t>
            </a:r>
          </a:p>
          <a:p>
            <a:pPr marL="742950" lvl="1" indent="-285750" fontAlgn="base">
              <a:lnSpc>
                <a:spcPct val="90000"/>
              </a:lnSpc>
              <a:spcBef>
                <a:spcPts val="700"/>
              </a:spcBef>
              <a:spcAft>
                <a:spcPts val="0"/>
              </a:spcAft>
              <a:buClr>
                <a:srgbClr val="000000"/>
              </a:buClr>
              <a:buFont typeface="Arial" panose="020B0604020202020204" pitchFamily="34" charset="0"/>
              <a:buChar char="‒"/>
              <a:defRPr/>
            </a:pPr>
            <a:r>
              <a:rPr lang="en-US" sz="1800" b="0" kern="0" dirty="0">
                <a:solidFill>
                  <a:srgbClr val="000000"/>
                </a:solidFill>
                <a:latin typeface="Calibri (body)"/>
                <a:cs typeface="Arial" panose="020B0604020202020204" pitchFamily="34" charset="0"/>
              </a:rPr>
              <a:t>Consider prophylactic antihypertensive medication (hydralazine)</a:t>
            </a:r>
          </a:p>
        </p:txBody>
      </p:sp>
      <p:graphicFrame>
        <p:nvGraphicFramePr>
          <p:cNvPr id="14" name="Group 155">
            <a:extLst>
              <a:ext uri="{FF2B5EF4-FFF2-40B4-BE49-F238E27FC236}">
                <a16:creationId xmlns:a16="http://schemas.microsoft.com/office/drawing/2014/main" id="{07C65465-7BE1-9A20-1015-972BB913220D}"/>
              </a:ext>
            </a:extLst>
          </p:cNvPr>
          <p:cNvGraphicFramePr>
            <a:graphicFrameLocks/>
          </p:cNvGraphicFramePr>
          <p:nvPr>
            <p:extLst>
              <p:ext uri="{D42A27DB-BD31-4B8C-83A1-F6EECF244321}">
                <p14:modId xmlns:p14="http://schemas.microsoft.com/office/powerpoint/2010/main" val="2102748104"/>
              </p:ext>
            </p:extLst>
          </p:nvPr>
        </p:nvGraphicFramePr>
        <p:xfrm>
          <a:off x="6342419" y="1612704"/>
          <a:ext cx="5392381" cy="3779952"/>
        </p:xfrm>
        <a:graphic>
          <a:graphicData uri="http://schemas.openxmlformats.org/drawingml/2006/table">
            <a:tbl>
              <a:tblPr/>
              <a:tblGrid>
                <a:gridCol w="1389876">
                  <a:extLst>
                    <a:ext uri="{9D8B030D-6E8A-4147-A177-3AD203B41FA5}">
                      <a16:colId xmlns:a16="http://schemas.microsoft.com/office/drawing/2014/main" val="20000"/>
                    </a:ext>
                  </a:extLst>
                </a:gridCol>
                <a:gridCol w="4002505">
                  <a:extLst>
                    <a:ext uri="{9D8B030D-6E8A-4147-A177-3AD203B41FA5}">
                      <a16:colId xmlns:a16="http://schemas.microsoft.com/office/drawing/2014/main" val="1238656420"/>
                    </a:ext>
                  </a:extLst>
                </a:gridCol>
              </a:tblGrid>
              <a:tr h="17947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1600" b="1" dirty="0">
                          <a:solidFill>
                            <a:schemeClr val="tx1"/>
                          </a:solidFill>
                          <a:latin typeface="Calibri" panose="020F0502020204030204" pitchFamily="34" charset="0"/>
                          <a:cs typeface="Calibri" panose="020F0502020204030204" pitchFamily="34" charset="0"/>
                        </a:rPr>
                        <a:t>Management Recommendation</a:t>
                      </a:r>
                      <a:endParaRPr lang="en-US" sz="1600" b="1"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5661163"/>
                  </a:ext>
                </a:extLst>
              </a:tr>
              <a:tr h="70140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Hypertension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Control blood pressure prior to treatment and monitor during</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Withhold for grade 3 hypertension despite optimal antihypertensive therapy</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lang="en-US" sz="1600" i="0" dirty="0">
                          <a:solidFill>
                            <a:schemeClr val="bg1"/>
                          </a:solidFill>
                          <a:latin typeface="Calibri" panose="020F0502020204030204" pitchFamily="34" charset="0"/>
                          <a:cs typeface="Calibri" panose="020F0502020204030204" pitchFamily="34" charset="0"/>
                        </a:rPr>
                        <a:t>Discontinue for grade 4 hypertension</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44044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Arterial thrombotic event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accent3"/>
                          </a:solidFill>
                          <a:effectLst/>
                          <a:latin typeface="Calibri" panose="020F0502020204030204" pitchFamily="34" charset="0"/>
                          <a:cs typeface="Calibri" panose="020F0502020204030204" pitchFamily="34" charset="0"/>
                        </a:rPr>
                        <a:t>Any grade: Discontinue</a:t>
                      </a:r>
                      <a:endParaRPr kumimoji="0" lang="en-US" sz="1600" b="0" i="0" u="none" strike="noStrike" cap="none" normalizeH="0" baseline="0" dirty="0">
                        <a:ln>
                          <a:noFill/>
                        </a:ln>
                        <a:solidFill>
                          <a:schemeClr val="accent3"/>
                        </a:solidFill>
                        <a:effectLst/>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2956551511"/>
                  </a:ext>
                </a:extLst>
              </a:tr>
              <a:tr h="70140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Serious or severe AEs*</a:t>
                      </a:r>
                      <a:endParaRPr kumimoji="0" lang="en-US" sz="1600" b="0" i="0" u="none" strike="noStrike" cap="none" normalizeH="0" baseline="30000" dirty="0">
                        <a:ln>
                          <a:noFill/>
                        </a:ln>
                        <a:solidFill>
                          <a:schemeClr val="bg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Grade 1-3 and grade 4 laboratory abnormality: Withhold until improves to grade 0-1 or baseline, then resume at reduced dose</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Grade 4 AE: Permanently discontinue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570593615"/>
                  </a:ext>
                </a:extLst>
              </a:tr>
            </a:tbl>
          </a:graphicData>
        </a:graphic>
      </p:graphicFrame>
      <p:sp>
        <p:nvSpPr>
          <p:cNvPr id="15" name="TextBox 14">
            <a:extLst>
              <a:ext uri="{FF2B5EF4-FFF2-40B4-BE49-F238E27FC236}">
                <a16:creationId xmlns:a16="http://schemas.microsoft.com/office/drawing/2014/main" id="{32EC2DDE-A08B-855E-2536-3755366F0A6F}"/>
              </a:ext>
            </a:extLst>
          </p:cNvPr>
          <p:cNvSpPr txBox="1"/>
          <p:nvPr/>
        </p:nvSpPr>
        <p:spPr bwMode="auto">
          <a:xfrm>
            <a:off x="6069703" y="5663920"/>
            <a:ext cx="573494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14300" indent="-114300" eaLnBrk="1" hangingPunct="1">
              <a:buClr>
                <a:srgbClr val="F4AB33"/>
              </a:buClr>
              <a:buFont typeface="Wingdings" pitchFamily="2" charset="2"/>
              <a:buNone/>
            </a:pPr>
            <a:r>
              <a:rPr lang="en-US" sz="1400" b="0" dirty="0">
                <a:solidFill>
                  <a:srgbClr val="000000"/>
                </a:solidFill>
                <a:latin typeface="Calibri" panose="020F0502020204030204" pitchFamily="34" charset="0"/>
                <a:cs typeface="+mn-cs"/>
              </a:rPr>
              <a:t>*Pr</a:t>
            </a:r>
            <a:r>
              <a:rPr lang="en-US" sz="1400" b="0" dirty="0">
                <a:solidFill>
                  <a:srgbClr val="000000"/>
                </a:solidFill>
                <a:latin typeface="Calibri" panose="020F0502020204030204" pitchFamily="34" charset="0"/>
                <a:cs typeface="Calibri" panose="020F0502020204030204" pitchFamily="34" charset="0"/>
              </a:rPr>
              <a:t>omptly initiate management for severe diarrhea and withhold or discontinue based on severity; for grade 4 diarrhea, grade 3 or 4 pneumonitis, permanently discontinue pembrolizumab.</a:t>
            </a:r>
          </a:p>
        </p:txBody>
      </p:sp>
    </p:spTree>
    <p:extLst>
      <p:ext uri="{BB962C8B-B14F-4D97-AF65-F5344CB8AC3E}">
        <p14:creationId xmlns:p14="http://schemas.microsoft.com/office/powerpoint/2010/main" val="3033100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FEE0B-7446-9CC3-6C71-353F030D4B13}"/>
              </a:ext>
            </a:extLst>
          </p:cNvPr>
          <p:cNvSpPr>
            <a:spLocks noGrp="1"/>
          </p:cNvSpPr>
          <p:nvPr>
            <p:ph type="title"/>
          </p:nvPr>
        </p:nvSpPr>
        <p:spPr/>
        <p:txBody>
          <a:bodyPr/>
          <a:lstStyle/>
          <a:p>
            <a:r>
              <a:rPr lang="en-US" dirty="0"/>
              <a:t>Immunotherapy in Frontline</a:t>
            </a:r>
            <a:br>
              <a:rPr lang="en-US" dirty="0"/>
            </a:br>
            <a:r>
              <a:rPr lang="en-US" dirty="0"/>
              <a:t> Endometrial Cancer Treatment</a:t>
            </a:r>
          </a:p>
        </p:txBody>
      </p:sp>
    </p:spTree>
    <p:extLst>
      <p:ext uri="{BB962C8B-B14F-4D97-AF65-F5344CB8AC3E}">
        <p14:creationId xmlns:p14="http://schemas.microsoft.com/office/powerpoint/2010/main" val="32143339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CF108-745A-2C48-9C1E-486A2899B9E9}"/>
              </a:ext>
            </a:extLst>
          </p:cNvPr>
          <p:cNvSpPr>
            <a:spLocks noGrp="1"/>
          </p:cNvSpPr>
          <p:nvPr>
            <p:ph type="title"/>
          </p:nvPr>
        </p:nvSpPr>
        <p:spPr/>
        <p:txBody>
          <a:bodyPr/>
          <a:lstStyle/>
          <a:p>
            <a:r>
              <a:rPr lang="en-US" dirty="0"/>
              <a:t>Dostarlimab + CT in Primary Advanced or Recurrent EC (ENGOT-EN6/GOG-3031/RUBY): Study Design</a:t>
            </a:r>
          </a:p>
        </p:txBody>
      </p:sp>
      <p:sp>
        <p:nvSpPr>
          <p:cNvPr id="3" name="Content Placeholder 2">
            <a:extLst>
              <a:ext uri="{FF2B5EF4-FFF2-40B4-BE49-F238E27FC236}">
                <a16:creationId xmlns:a16="http://schemas.microsoft.com/office/drawing/2014/main" id="{4F04023A-C420-C9E3-ED7E-7A3F4AC9CC20}"/>
              </a:ext>
            </a:extLst>
          </p:cNvPr>
          <p:cNvSpPr txBox="1">
            <a:spLocks/>
          </p:cNvSpPr>
          <p:nvPr/>
        </p:nvSpPr>
        <p:spPr>
          <a:xfrm>
            <a:off x="633250" y="1512398"/>
            <a:ext cx="10877529" cy="477516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Randomized, placebo-controlled phase III study of chemotherapy + dostarlimab in patients with histologically/cytologically advanced or recurrent endometrial cancer</a:t>
            </a:r>
          </a:p>
        </p:txBody>
      </p:sp>
      <p:sp>
        <p:nvSpPr>
          <p:cNvPr id="4" name="Text Box 15">
            <a:extLst>
              <a:ext uri="{FF2B5EF4-FFF2-40B4-BE49-F238E27FC236}">
                <a16:creationId xmlns:a16="http://schemas.microsoft.com/office/drawing/2014/main" id="{085DD4C8-C25C-2564-2B03-EE7A54960CF2}"/>
              </a:ext>
            </a:extLst>
          </p:cNvPr>
          <p:cNvSpPr txBox="1">
            <a:spLocks noChangeArrowheads="1"/>
          </p:cNvSpPr>
          <p:nvPr/>
        </p:nvSpPr>
        <p:spPr bwMode="auto">
          <a:xfrm>
            <a:off x="412751" y="6374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Mirza. SGO 2023. Abstr 12. Mirza. NEJM. 2023;[Epub].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Content Placeholder 2">
            <a:extLst>
              <a:ext uri="{FF2B5EF4-FFF2-40B4-BE49-F238E27FC236}">
                <a16:creationId xmlns:a16="http://schemas.microsoft.com/office/drawing/2014/main" id="{CEC89A63-DD36-CD44-3918-4D60FB7E2C14}"/>
              </a:ext>
            </a:extLst>
          </p:cNvPr>
          <p:cNvSpPr txBox="1">
            <a:spLocks/>
          </p:cNvSpPr>
          <p:nvPr/>
        </p:nvSpPr>
        <p:spPr bwMode="auto">
          <a:xfrm>
            <a:off x="640122" y="5700469"/>
            <a:ext cx="5088329" cy="5718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600" kern="0" dirty="0"/>
              <a:t>Primary endpoints: </a:t>
            </a:r>
            <a:r>
              <a:rPr lang="en-US" sz="1600" b="0" kern="0" dirty="0"/>
              <a:t>PFS by investigator, OS</a:t>
            </a:r>
          </a:p>
        </p:txBody>
      </p:sp>
      <p:sp>
        <p:nvSpPr>
          <p:cNvPr id="6" name="Rectangle 49">
            <a:extLst>
              <a:ext uri="{FF2B5EF4-FFF2-40B4-BE49-F238E27FC236}">
                <a16:creationId xmlns:a16="http://schemas.microsoft.com/office/drawing/2014/main" id="{3683F82B-AA3F-050D-D49D-D1EB2720010A}"/>
              </a:ext>
            </a:extLst>
          </p:cNvPr>
          <p:cNvSpPr>
            <a:spLocks noChangeArrowheads="1"/>
          </p:cNvSpPr>
          <p:nvPr/>
        </p:nvSpPr>
        <p:spPr bwMode="auto">
          <a:xfrm>
            <a:off x="4773385" y="2902975"/>
            <a:ext cx="2923983" cy="91900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Dostarlimab </a:t>
            </a:r>
            <a:r>
              <a:rPr lang="en-US" altLang="en-US" sz="1600" b="0" dirty="0">
                <a:solidFill>
                  <a:schemeClr val="tx1"/>
                </a:solidFill>
                <a:latin typeface="Calibri" panose="020F0502020204030204" pitchFamily="34" charset="0"/>
              </a:rPr>
              <a:t>500 mg IV Q3W </a:t>
            </a:r>
            <a:r>
              <a:rPr lang="en-US" altLang="en-US" sz="1600" dirty="0">
                <a:solidFill>
                  <a:schemeClr val="tx1"/>
                </a:solidFill>
                <a:latin typeface="Calibri" panose="020F0502020204030204" pitchFamily="34" charset="0"/>
              </a:rPr>
              <a:t> </a:t>
            </a:r>
            <a:endParaRPr lang="en-US" altLang="en-US" sz="1600" b="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 CT*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6 cycles</a:t>
            </a:r>
          </a:p>
        </p:txBody>
      </p:sp>
      <p:sp>
        <p:nvSpPr>
          <p:cNvPr id="7" name="Rectangle 50">
            <a:extLst>
              <a:ext uri="{FF2B5EF4-FFF2-40B4-BE49-F238E27FC236}">
                <a16:creationId xmlns:a16="http://schemas.microsoft.com/office/drawing/2014/main" id="{712E651C-DE1A-D733-207E-028EB737AF11}"/>
              </a:ext>
            </a:extLst>
          </p:cNvPr>
          <p:cNvSpPr>
            <a:spLocks noChangeArrowheads="1"/>
          </p:cNvSpPr>
          <p:nvPr/>
        </p:nvSpPr>
        <p:spPr bwMode="auto">
          <a:xfrm>
            <a:off x="4773386" y="4010737"/>
            <a:ext cx="2923982" cy="82434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 + CT*</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6 cycles</a:t>
            </a:r>
          </a:p>
        </p:txBody>
      </p:sp>
      <p:sp>
        <p:nvSpPr>
          <p:cNvPr id="8" name="Line 53">
            <a:extLst>
              <a:ext uri="{FF2B5EF4-FFF2-40B4-BE49-F238E27FC236}">
                <a16:creationId xmlns:a16="http://schemas.microsoft.com/office/drawing/2014/main" id="{278E757F-F014-B24B-3BD5-9C8E9F5D2BDA}"/>
              </a:ext>
            </a:extLst>
          </p:cNvPr>
          <p:cNvSpPr>
            <a:spLocks noChangeShapeType="1"/>
          </p:cNvSpPr>
          <p:nvPr/>
        </p:nvSpPr>
        <p:spPr bwMode="auto">
          <a:xfrm>
            <a:off x="4155810" y="4104991"/>
            <a:ext cx="552992" cy="196002"/>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9" name="Line 54">
            <a:extLst>
              <a:ext uri="{FF2B5EF4-FFF2-40B4-BE49-F238E27FC236}">
                <a16:creationId xmlns:a16="http://schemas.microsoft.com/office/drawing/2014/main" id="{3C06029B-BF77-4734-8DE8-1237D284C6EE}"/>
              </a:ext>
            </a:extLst>
          </p:cNvPr>
          <p:cNvSpPr>
            <a:spLocks noChangeShapeType="1"/>
          </p:cNvSpPr>
          <p:nvPr/>
        </p:nvSpPr>
        <p:spPr bwMode="auto">
          <a:xfrm flipV="1">
            <a:off x="4135581" y="3433727"/>
            <a:ext cx="613390" cy="199279"/>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10" name="Text Box 45">
            <a:extLst>
              <a:ext uri="{FF2B5EF4-FFF2-40B4-BE49-F238E27FC236}">
                <a16:creationId xmlns:a16="http://schemas.microsoft.com/office/drawing/2014/main" id="{AEF2670B-A659-46F3-03E9-1941A7BA2403}"/>
              </a:ext>
            </a:extLst>
          </p:cNvPr>
          <p:cNvSpPr txBox="1">
            <a:spLocks noChangeArrowheads="1"/>
          </p:cNvSpPr>
          <p:nvPr/>
        </p:nvSpPr>
        <p:spPr bwMode="auto">
          <a:xfrm>
            <a:off x="582466" y="2973540"/>
            <a:ext cx="3282716" cy="25853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stage III/IV disease or first recurrence with low potential for cure by radiation, surgery, or both; treatment naive to systemic therapy, with recurrence or progression ≥6 mo after completing treatment; ECOG PS ≤1  </a:t>
            </a:r>
            <a:r>
              <a:rPr lang="en-US" altLang="en-US" sz="1800" b="0" dirty="0">
                <a:solidFill>
                  <a:schemeClr val="bg1"/>
                </a:solidFill>
                <a:latin typeface="Calibri" panose="020F0502020204030204" pitchFamily="34" charset="0"/>
              </a:rPr>
              <a:t> </a:t>
            </a:r>
            <a:endParaRPr lang="en-GB" altLang="en-US" sz="1800" b="0" dirty="0">
              <a:solidFill>
                <a:schemeClr val="bg1"/>
              </a:solidFill>
              <a:latin typeface="Calibri" panose="020F0502020204030204" pitchFamily="34" charset="0"/>
            </a:endParaRP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494)</a:t>
            </a:r>
            <a:endParaRPr lang="en-US" altLang="en-US" sz="1800" b="0" dirty="0">
              <a:solidFill>
                <a:schemeClr val="bg1"/>
              </a:solidFill>
              <a:latin typeface="Calibri" panose="020F0502020204030204" pitchFamily="34" charset="0"/>
            </a:endParaRPr>
          </a:p>
        </p:txBody>
      </p:sp>
      <p:cxnSp>
        <p:nvCxnSpPr>
          <p:cNvPr id="11" name="Straight Arrow Connector 10">
            <a:extLst>
              <a:ext uri="{FF2B5EF4-FFF2-40B4-BE49-F238E27FC236}">
                <a16:creationId xmlns:a16="http://schemas.microsoft.com/office/drawing/2014/main" id="{58C86519-B057-B6A1-411C-09B750094BED}"/>
              </a:ext>
            </a:extLst>
          </p:cNvPr>
          <p:cNvCxnSpPr>
            <a:cxnSpLocks/>
          </p:cNvCxnSpPr>
          <p:nvPr/>
        </p:nvCxnSpPr>
        <p:spPr bwMode="auto">
          <a:xfrm>
            <a:off x="7697368" y="3382616"/>
            <a:ext cx="321493" cy="0"/>
          </a:xfrm>
          <a:prstGeom prst="straightConnector1">
            <a:avLst/>
          </a:prstGeom>
          <a:noFill/>
          <a:ln w="28575" cap="flat" cmpd="sng" algn="ctr">
            <a:solidFill>
              <a:schemeClr val="bg1"/>
            </a:solidFill>
            <a:prstDash val="solid"/>
            <a:round/>
            <a:headEnd type="none" w="med" len="med"/>
            <a:tailEnd type="triangle"/>
          </a:ln>
          <a:effectLst/>
        </p:spPr>
      </p:cxnSp>
      <p:sp>
        <p:nvSpPr>
          <p:cNvPr id="12" name="TextBox 11">
            <a:extLst>
              <a:ext uri="{FF2B5EF4-FFF2-40B4-BE49-F238E27FC236}">
                <a16:creationId xmlns:a16="http://schemas.microsoft.com/office/drawing/2014/main" id="{94491900-E2C9-2191-9083-A863C2958381}"/>
              </a:ext>
            </a:extLst>
          </p:cNvPr>
          <p:cNvSpPr txBox="1"/>
          <p:nvPr/>
        </p:nvSpPr>
        <p:spPr bwMode="auto">
          <a:xfrm>
            <a:off x="1858579" y="2126878"/>
            <a:ext cx="487062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MMR status (deficient vs proficient) and previous external pelvic radiotherapy (yes vs no)</a:t>
            </a:r>
          </a:p>
        </p:txBody>
      </p:sp>
      <p:cxnSp>
        <p:nvCxnSpPr>
          <p:cNvPr id="13" name="Straight Arrow Connector 12">
            <a:extLst>
              <a:ext uri="{FF2B5EF4-FFF2-40B4-BE49-F238E27FC236}">
                <a16:creationId xmlns:a16="http://schemas.microsoft.com/office/drawing/2014/main" id="{5B487FB4-334E-58BB-9264-EE50571ED461}"/>
              </a:ext>
            </a:extLst>
          </p:cNvPr>
          <p:cNvCxnSpPr/>
          <p:nvPr/>
        </p:nvCxnSpPr>
        <p:spPr bwMode="auto">
          <a:xfrm>
            <a:off x="4293892" y="2711589"/>
            <a:ext cx="0" cy="641476"/>
          </a:xfrm>
          <a:prstGeom prst="straightConnector1">
            <a:avLst/>
          </a:prstGeom>
          <a:noFill/>
          <a:ln w="28575" cap="flat" cmpd="sng" algn="ctr">
            <a:solidFill>
              <a:schemeClr val="bg1"/>
            </a:solidFill>
            <a:prstDash val="solid"/>
            <a:round/>
            <a:headEnd type="none" w="med" len="med"/>
            <a:tailEnd type="triangle"/>
          </a:ln>
          <a:effectLst/>
        </p:spPr>
      </p:cxnSp>
      <p:sp>
        <p:nvSpPr>
          <p:cNvPr id="14" name="Content Placeholder 2">
            <a:extLst>
              <a:ext uri="{FF2B5EF4-FFF2-40B4-BE49-F238E27FC236}">
                <a16:creationId xmlns:a16="http://schemas.microsoft.com/office/drawing/2014/main" id="{24A228B7-0732-740E-8C10-C8B02CDBA6F5}"/>
              </a:ext>
            </a:extLst>
          </p:cNvPr>
          <p:cNvSpPr txBox="1">
            <a:spLocks/>
          </p:cNvSpPr>
          <p:nvPr/>
        </p:nvSpPr>
        <p:spPr bwMode="auto">
          <a:xfrm>
            <a:off x="5133004" y="5692200"/>
            <a:ext cx="6301945" cy="7827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600" kern="0" dirty="0"/>
              <a:t>Secondary endpoints: </a:t>
            </a:r>
            <a:r>
              <a:rPr lang="en-US" sz="1600" b="0" kern="0" dirty="0"/>
              <a:t>PFS by BICR, PFS2, ORR, DoR, DCR, HRQoL/PRO, and safety</a:t>
            </a:r>
          </a:p>
        </p:txBody>
      </p:sp>
      <p:sp>
        <p:nvSpPr>
          <p:cNvPr id="15" name="TextBox 14">
            <a:extLst>
              <a:ext uri="{FF2B5EF4-FFF2-40B4-BE49-F238E27FC236}">
                <a16:creationId xmlns:a16="http://schemas.microsoft.com/office/drawing/2014/main" id="{CA031BA9-D6F3-6ABB-A354-883BCC2AA687}"/>
              </a:ext>
            </a:extLst>
          </p:cNvPr>
          <p:cNvSpPr txBox="1"/>
          <p:nvPr/>
        </p:nvSpPr>
        <p:spPr bwMode="auto">
          <a:xfrm flipH="1">
            <a:off x="4717628" y="4826875"/>
            <a:ext cx="62087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0"/>
              </a:spcBef>
              <a:spcAft>
                <a:spcPct val="0"/>
              </a:spcAft>
              <a:buClrTx/>
              <a:buFontTx/>
              <a:buNone/>
            </a:pPr>
            <a:r>
              <a:rPr lang="en-US" altLang="en-US" sz="1200" b="0" dirty="0">
                <a:solidFill>
                  <a:schemeClr val="bg1"/>
                </a:solidFill>
                <a:latin typeface="Calibri" panose="020F0502020204030204" pitchFamily="34" charset="0"/>
              </a:rPr>
              <a:t>*Paclitaxel 175 mg/m</a:t>
            </a:r>
            <a:r>
              <a:rPr lang="en-US" altLang="en-US" sz="1200" b="0" baseline="30000" dirty="0">
                <a:solidFill>
                  <a:schemeClr val="bg1"/>
                </a:solidFill>
                <a:latin typeface="Calibri" panose="020F0502020204030204" pitchFamily="34" charset="0"/>
              </a:rPr>
              <a:t>2</a:t>
            </a:r>
            <a:r>
              <a:rPr lang="en-US" altLang="en-US" sz="1200" b="0" dirty="0">
                <a:solidFill>
                  <a:schemeClr val="bg1"/>
                </a:solidFill>
                <a:latin typeface="Calibri" panose="020F0502020204030204" pitchFamily="34" charset="0"/>
              </a:rPr>
              <a:t> IV Q3W + carboplatin AUC 5 IV Q3W.</a:t>
            </a:r>
          </a:p>
          <a:p>
            <a:pPr>
              <a:lnSpc>
                <a:spcPct val="100000"/>
              </a:lnSpc>
              <a:spcBef>
                <a:spcPct val="0"/>
              </a:spcBef>
              <a:spcAft>
                <a:spcPct val="0"/>
              </a:spcAft>
              <a:buClrTx/>
              <a:buFontTx/>
              <a:buNone/>
            </a:pPr>
            <a:r>
              <a:rPr lang="en-US" altLang="en-US" sz="1200" b="0" baseline="30000" dirty="0">
                <a:solidFill>
                  <a:schemeClr val="bg1"/>
                </a:solidFill>
                <a:latin typeface="Calibri" panose="020F0502020204030204" pitchFamily="34" charset="0"/>
              </a:rPr>
              <a:t>†</a:t>
            </a:r>
            <a:r>
              <a:rPr lang="en-US" altLang="en-US" sz="1200" b="0" dirty="0">
                <a:solidFill>
                  <a:schemeClr val="bg1"/>
                </a:solidFill>
                <a:latin typeface="Calibri" panose="020F0502020204030204" pitchFamily="34" charset="0"/>
              </a:rPr>
              <a:t>Treatment may end after 3 yr, disease progression, toxicity, withdrawal of consent, </a:t>
            </a:r>
            <a:br>
              <a:rPr lang="en-US" altLang="en-US" sz="1200" b="0" dirty="0">
                <a:solidFill>
                  <a:schemeClr val="bg1"/>
                </a:solidFill>
                <a:latin typeface="Calibri" panose="020F0502020204030204" pitchFamily="34" charset="0"/>
              </a:rPr>
            </a:br>
            <a:r>
              <a:rPr lang="en-US" altLang="en-US" sz="1200" b="0" dirty="0">
                <a:solidFill>
                  <a:schemeClr val="bg1"/>
                </a:solidFill>
                <a:latin typeface="Calibri" panose="020F0502020204030204" pitchFamily="34" charset="0"/>
              </a:rPr>
              <a:t>investigator’s decision, or death.</a:t>
            </a:r>
            <a:endParaRPr lang="en-US" altLang="en-US" sz="1200" b="0" baseline="30000" dirty="0">
              <a:solidFill>
                <a:schemeClr val="bg1"/>
              </a:solidFill>
              <a:latin typeface="Calibri" panose="020F0502020204030204" pitchFamily="34" charset="0"/>
            </a:endParaRPr>
          </a:p>
        </p:txBody>
      </p:sp>
      <p:sp>
        <p:nvSpPr>
          <p:cNvPr id="16" name="Rectangle 49">
            <a:extLst>
              <a:ext uri="{FF2B5EF4-FFF2-40B4-BE49-F238E27FC236}">
                <a16:creationId xmlns:a16="http://schemas.microsoft.com/office/drawing/2014/main" id="{0BE43BEB-8E29-0354-BB3A-D7F846F7D81E}"/>
              </a:ext>
            </a:extLst>
          </p:cNvPr>
          <p:cNvSpPr>
            <a:spLocks noChangeArrowheads="1"/>
          </p:cNvSpPr>
          <p:nvPr/>
        </p:nvSpPr>
        <p:spPr bwMode="auto">
          <a:xfrm>
            <a:off x="8058183" y="2893561"/>
            <a:ext cx="2923983" cy="91900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Dostarlimab </a:t>
            </a:r>
            <a:r>
              <a:rPr lang="en-US" altLang="en-US" sz="1600" b="0" dirty="0">
                <a:solidFill>
                  <a:schemeClr val="tx1"/>
                </a:solidFill>
                <a:latin typeface="Calibri" panose="020F0502020204030204" pitchFamily="34" charset="0"/>
              </a:rPr>
              <a:t>1000 mg IV Q6W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up to 3 yr</a:t>
            </a:r>
            <a:r>
              <a:rPr lang="en-US" altLang="en-US" sz="1600" b="0" baseline="30000" dirty="0">
                <a:solidFill>
                  <a:schemeClr val="tx1"/>
                </a:solidFill>
                <a:latin typeface="Calibri" panose="020F0502020204030204" pitchFamily="34" charset="0"/>
              </a:rPr>
              <a:t>†</a:t>
            </a:r>
          </a:p>
        </p:txBody>
      </p:sp>
      <p:cxnSp>
        <p:nvCxnSpPr>
          <p:cNvPr id="17" name="Straight Arrow Connector 16">
            <a:extLst>
              <a:ext uri="{FF2B5EF4-FFF2-40B4-BE49-F238E27FC236}">
                <a16:creationId xmlns:a16="http://schemas.microsoft.com/office/drawing/2014/main" id="{752D3E16-A222-323C-D4E3-ECFC1F9CC4D8}"/>
              </a:ext>
            </a:extLst>
          </p:cNvPr>
          <p:cNvCxnSpPr>
            <a:cxnSpLocks/>
          </p:cNvCxnSpPr>
          <p:nvPr/>
        </p:nvCxnSpPr>
        <p:spPr bwMode="auto">
          <a:xfrm>
            <a:off x="7697368" y="4422910"/>
            <a:ext cx="321493" cy="0"/>
          </a:xfrm>
          <a:prstGeom prst="straightConnector1">
            <a:avLst/>
          </a:prstGeom>
          <a:noFill/>
          <a:ln w="28575" cap="flat" cmpd="sng" algn="ctr">
            <a:solidFill>
              <a:schemeClr val="bg1"/>
            </a:solidFill>
            <a:prstDash val="solid"/>
            <a:round/>
            <a:headEnd type="none" w="med" len="med"/>
            <a:tailEnd type="triangle"/>
          </a:ln>
          <a:effectLst/>
        </p:spPr>
      </p:cxnSp>
      <p:sp>
        <p:nvSpPr>
          <p:cNvPr id="18" name="Rectangle 50">
            <a:extLst>
              <a:ext uri="{FF2B5EF4-FFF2-40B4-BE49-F238E27FC236}">
                <a16:creationId xmlns:a16="http://schemas.microsoft.com/office/drawing/2014/main" id="{6DAB6CC0-46D2-51DD-FB1E-7F12D9F9AA93}"/>
              </a:ext>
            </a:extLst>
          </p:cNvPr>
          <p:cNvSpPr>
            <a:spLocks noChangeArrowheads="1"/>
          </p:cNvSpPr>
          <p:nvPr/>
        </p:nvSpPr>
        <p:spPr bwMode="auto">
          <a:xfrm>
            <a:off x="8058184" y="3984096"/>
            <a:ext cx="2923982" cy="82434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 IV Q6W</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up to 3 yr</a:t>
            </a:r>
            <a:r>
              <a:rPr lang="en-US" altLang="en-US" sz="1600" b="0" baseline="30000" dirty="0">
                <a:solidFill>
                  <a:schemeClr val="tx1"/>
                </a:solidFill>
                <a:latin typeface="Calibri" panose="020F0502020204030204" pitchFamily="34" charset="0"/>
              </a:rPr>
              <a:t>†</a:t>
            </a:r>
            <a:endParaRPr lang="en-US" altLang="en-US" sz="1600" b="0" dirty="0">
              <a:solidFill>
                <a:schemeClr val="tx1"/>
              </a:solidFill>
              <a:latin typeface="Calibri" panose="020F0502020204030204" pitchFamily="34" charset="0"/>
            </a:endParaRPr>
          </a:p>
        </p:txBody>
      </p:sp>
      <p:sp>
        <p:nvSpPr>
          <p:cNvPr id="19" name="TextBox 18">
            <a:extLst>
              <a:ext uri="{FF2B5EF4-FFF2-40B4-BE49-F238E27FC236}">
                <a16:creationId xmlns:a16="http://schemas.microsoft.com/office/drawing/2014/main" id="{5AE17005-17F8-1AE8-A61A-8B51398D9B2E}"/>
              </a:ext>
            </a:extLst>
          </p:cNvPr>
          <p:cNvSpPr txBox="1"/>
          <p:nvPr/>
        </p:nvSpPr>
        <p:spPr bwMode="auto">
          <a:xfrm>
            <a:off x="5627085" y="2594564"/>
            <a:ext cx="1067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Treatment</a:t>
            </a:r>
          </a:p>
        </p:txBody>
      </p:sp>
      <p:sp>
        <p:nvSpPr>
          <p:cNvPr id="20" name="TextBox 19">
            <a:extLst>
              <a:ext uri="{FF2B5EF4-FFF2-40B4-BE49-F238E27FC236}">
                <a16:creationId xmlns:a16="http://schemas.microsoft.com/office/drawing/2014/main" id="{4014B8A1-CB22-13E9-92A3-622260BE098D}"/>
              </a:ext>
            </a:extLst>
          </p:cNvPr>
          <p:cNvSpPr txBox="1"/>
          <p:nvPr/>
        </p:nvSpPr>
        <p:spPr bwMode="auto">
          <a:xfrm>
            <a:off x="8872037" y="2596752"/>
            <a:ext cx="13055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Maintenance</a:t>
            </a:r>
          </a:p>
        </p:txBody>
      </p:sp>
    </p:spTree>
    <p:extLst>
      <p:ext uri="{BB962C8B-B14F-4D97-AF65-F5344CB8AC3E}">
        <p14:creationId xmlns:p14="http://schemas.microsoft.com/office/powerpoint/2010/main" val="26019800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037FD-A6A4-753B-860F-24D14EC2E398}"/>
              </a:ext>
            </a:extLst>
          </p:cNvPr>
          <p:cNvSpPr>
            <a:spLocks noGrp="1"/>
          </p:cNvSpPr>
          <p:nvPr>
            <p:ph type="title"/>
          </p:nvPr>
        </p:nvSpPr>
        <p:spPr/>
        <p:txBody>
          <a:bodyPr/>
          <a:lstStyle/>
          <a:p>
            <a:r>
              <a:rPr lang="en-US" dirty="0"/>
              <a:t>ENGOT-EN6/GOG-3031/RUBY: PFS</a:t>
            </a:r>
          </a:p>
        </p:txBody>
      </p:sp>
      <p:grpSp>
        <p:nvGrpSpPr>
          <p:cNvPr id="5" name="Group 4">
            <a:extLst>
              <a:ext uri="{FF2B5EF4-FFF2-40B4-BE49-F238E27FC236}">
                <a16:creationId xmlns:a16="http://schemas.microsoft.com/office/drawing/2014/main" id="{534CCB4F-5EFA-5A0B-E400-883175FCF269}"/>
              </a:ext>
            </a:extLst>
          </p:cNvPr>
          <p:cNvGrpSpPr/>
          <p:nvPr/>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CB44DA3D-5A7F-DEEA-BE30-39C02F5CFF7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9D3958E8-8643-A9E0-6A48-704F5818E926}"/>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4"/>
                </a:rPr>
                <a:t>clinicaloptions.com</a:t>
              </a:r>
              <a:endParaRPr lang="en-US" altLang="en-US" sz="1200" b="0" dirty="0">
                <a:solidFill>
                  <a:schemeClr val="bg2"/>
                </a:solidFill>
                <a:latin typeface="Calibri" panose="020F0502020204030204" pitchFamily="34" charset="0"/>
              </a:endParaRPr>
            </a:p>
          </p:txBody>
        </p:sp>
      </p:grpSp>
      <p:grpSp>
        <p:nvGrpSpPr>
          <p:cNvPr id="309" name="Group 308">
            <a:extLst>
              <a:ext uri="{FF2B5EF4-FFF2-40B4-BE49-F238E27FC236}">
                <a16:creationId xmlns:a16="http://schemas.microsoft.com/office/drawing/2014/main" id="{2C831F2E-6343-29F1-0780-15F1ADA01F7A}"/>
              </a:ext>
            </a:extLst>
          </p:cNvPr>
          <p:cNvGrpSpPr/>
          <p:nvPr/>
        </p:nvGrpSpPr>
        <p:grpSpPr>
          <a:xfrm>
            <a:off x="807043" y="1289785"/>
            <a:ext cx="5401246" cy="2787913"/>
            <a:chOff x="807529" y="1341440"/>
            <a:chExt cx="5362266" cy="2736258"/>
          </a:xfrm>
        </p:grpSpPr>
        <p:sp>
          <p:nvSpPr>
            <p:cNvPr id="9" name="TextBox 8">
              <a:extLst>
                <a:ext uri="{FF2B5EF4-FFF2-40B4-BE49-F238E27FC236}">
                  <a16:creationId xmlns:a16="http://schemas.microsoft.com/office/drawing/2014/main" id="{EE1DB62C-D16F-13B7-C814-3BA619CFD5B3}"/>
                </a:ext>
              </a:extLst>
            </p:cNvPr>
            <p:cNvSpPr txBox="1"/>
            <p:nvPr/>
          </p:nvSpPr>
          <p:spPr bwMode="auto">
            <a:xfrm>
              <a:off x="1887424" y="1341440"/>
              <a:ext cx="2862591" cy="2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in Overall Population (Primary Endpoint)</a:t>
              </a:r>
            </a:p>
          </p:txBody>
        </p:sp>
        <p:grpSp>
          <p:nvGrpSpPr>
            <p:cNvPr id="10" name="Group 9">
              <a:extLst>
                <a:ext uri="{FF2B5EF4-FFF2-40B4-BE49-F238E27FC236}">
                  <a16:creationId xmlns:a16="http://schemas.microsoft.com/office/drawing/2014/main" id="{A3921954-6D48-9491-C1F3-0D38DF5F71FF}"/>
                </a:ext>
              </a:extLst>
            </p:cNvPr>
            <p:cNvGrpSpPr/>
            <p:nvPr/>
          </p:nvGrpSpPr>
          <p:grpSpPr>
            <a:xfrm>
              <a:off x="2272169" y="1663853"/>
              <a:ext cx="3891196" cy="899792"/>
              <a:chOff x="7464834" y="2385726"/>
              <a:chExt cx="4053142" cy="1046732"/>
            </a:xfrm>
          </p:grpSpPr>
          <p:sp>
            <p:nvSpPr>
              <p:cNvPr id="169" name="TextBox 60">
                <a:extLst>
                  <a:ext uri="{FF2B5EF4-FFF2-40B4-BE49-F238E27FC236}">
                    <a16:creationId xmlns:a16="http://schemas.microsoft.com/office/drawing/2014/main" id="{7EECAE3A-298C-2362-A5CA-7029F0ED7FE1}"/>
                  </a:ext>
                </a:extLst>
              </p:cNvPr>
              <p:cNvSpPr txBox="1">
                <a:spLocks noChangeArrowheads="1"/>
              </p:cNvSpPr>
              <p:nvPr/>
            </p:nvSpPr>
            <p:spPr bwMode="auto">
              <a:xfrm>
                <a:off x="7464834" y="2385726"/>
                <a:ext cx="4053142" cy="26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sz="1400" dirty="0">
                    <a:solidFill>
                      <a:srgbClr val="000000"/>
                    </a:solidFill>
                    <a:latin typeface="Calibri" panose="020F0502020204030204" pitchFamily="34" charset="0"/>
                    <a:ea typeface="MS PGothic" pitchFamily="34" charset="-128"/>
                  </a:rPr>
                  <a:t>2-Yr</a:t>
                </a: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t> PFS Rates, % (95% CI)</a:t>
                </a:r>
              </a:p>
            </p:txBody>
          </p:sp>
          <p:sp>
            <p:nvSpPr>
              <p:cNvPr id="170" name="TextBox 97">
                <a:extLst>
                  <a:ext uri="{FF2B5EF4-FFF2-40B4-BE49-F238E27FC236}">
                    <a16:creationId xmlns:a16="http://schemas.microsoft.com/office/drawing/2014/main" id="{C0249C1D-D8C2-BE82-1353-70B31A0CB023}"/>
                  </a:ext>
                </a:extLst>
              </p:cNvPr>
              <p:cNvSpPr txBox="1">
                <a:spLocks noChangeArrowheads="1"/>
              </p:cNvSpPr>
              <p:nvPr/>
            </p:nvSpPr>
            <p:spPr bwMode="auto">
              <a:xfrm>
                <a:off x="8249455" y="2649371"/>
                <a:ext cx="1754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rPr>
                  <a:t>Dostarlimab + CT</a:t>
                </a:r>
                <a:endParaRPr kumimoji="0" lang="de-DE"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rPr>
                  <a:t>Placebo + CT</a:t>
                </a:r>
              </a:p>
            </p:txBody>
          </p:sp>
          <p:sp>
            <p:nvSpPr>
              <p:cNvPr id="171" name="TextBox 98">
                <a:extLst>
                  <a:ext uri="{FF2B5EF4-FFF2-40B4-BE49-F238E27FC236}">
                    <a16:creationId xmlns:a16="http://schemas.microsoft.com/office/drawing/2014/main" id="{0CE61191-FB50-D6D3-9A8B-85208B8529AE}"/>
                  </a:ext>
                </a:extLst>
              </p:cNvPr>
              <p:cNvSpPr txBox="1">
                <a:spLocks noChangeArrowheads="1"/>
              </p:cNvSpPr>
              <p:nvPr/>
            </p:nvSpPr>
            <p:spPr bwMode="auto">
              <a:xfrm>
                <a:off x="9301614" y="2655929"/>
                <a:ext cx="189824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36.1 (29.3-42.9)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400" b="0" dirty="0">
                    <a:solidFill>
                      <a:schemeClr val="bg2">
                        <a:lumMod val="10000"/>
                      </a:schemeClr>
                    </a:solidFill>
                    <a:latin typeface="Calibri" panose="020F0502020204030204" pitchFamily="34" charset="0"/>
                  </a:rPr>
                  <a:t>18.1 (13.0-23.9)</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endParaRPr>
              </a:p>
            </p:txBody>
          </p:sp>
          <p:sp>
            <p:nvSpPr>
              <p:cNvPr id="172" name="TextBox 99">
                <a:extLst>
                  <a:ext uri="{FF2B5EF4-FFF2-40B4-BE49-F238E27FC236}">
                    <a16:creationId xmlns:a16="http://schemas.microsoft.com/office/drawing/2014/main" id="{D490162B-C2C2-B9E6-0376-33B2BD86CC0E}"/>
                  </a:ext>
                </a:extLst>
              </p:cNvPr>
              <p:cNvSpPr txBox="1">
                <a:spLocks noChangeArrowheads="1"/>
              </p:cNvSpPr>
              <p:nvPr/>
            </p:nvSpPr>
            <p:spPr bwMode="auto">
              <a:xfrm>
                <a:off x="8523300" y="3081054"/>
                <a:ext cx="2754153" cy="351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HR: </a:t>
                </a:r>
                <a:r>
                  <a:rPr lang="en-US" altLang="x-none" sz="1400" b="0" kern="1200" spc="0" noProof="0" dirty="0">
                    <a:solidFill>
                      <a:schemeClr val="bg2">
                        <a:lumMod val="10000"/>
                      </a:schemeClr>
                    </a:solidFill>
                    <a:uLnTx/>
                    <a:uFillTx/>
                    <a:latin typeface="Calibri" panose="020F0502020204030204" pitchFamily="34" charset="0"/>
                    <a:ea typeface="MS PGothic" charset="-128"/>
                  </a:rPr>
                  <a:t>0.64 (0.51-0.80; </a:t>
                </a:r>
                <a:r>
                  <a:rPr kumimoji="0" lang="en-US" altLang="x-none"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P</a:t>
                </a: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 </a:t>
                </a: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&lt;.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001)</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endParaRPr>
              </a:p>
            </p:txBody>
          </p:sp>
          <p:cxnSp>
            <p:nvCxnSpPr>
              <p:cNvPr id="173" name="Straight Connector 321535">
                <a:extLst>
                  <a:ext uri="{FF2B5EF4-FFF2-40B4-BE49-F238E27FC236}">
                    <a16:creationId xmlns:a16="http://schemas.microsoft.com/office/drawing/2014/main" id="{D9F498AD-05FA-A34B-5878-D55DE5D18109}"/>
                  </a:ext>
                </a:extLst>
              </p:cNvPr>
              <p:cNvCxnSpPr>
                <a:cxnSpLocks noChangeShapeType="1"/>
              </p:cNvCxnSpPr>
              <p:nvPr/>
            </p:nvCxnSpPr>
            <p:spPr bwMode="auto">
              <a:xfrm>
                <a:off x="8082851" y="2796490"/>
                <a:ext cx="183286"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174" name="Straight Connector 173">
                <a:extLst>
                  <a:ext uri="{FF2B5EF4-FFF2-40B4-BE49-F238E27FC236}">
                    <a16:creationId xmlns:a16="http://schemas.microsoft.com/office/drawing/2014/main" id="{276B73A0-1B34-E28B-5CBB-AAD3BB3F44F7}"/>
                  </a:ext>
                </a:extLst>
              </p:cNvPr>
              <p:cNvCxnSpPr>
                <a:cxnSpLocks/>
              </p:cNvCxnSpPr>
              <p:nvPr/>
            </p:nvCxnSpPr>
            <p:spPr bwMode="auto">
              <a:xfrm>
                <a:off x="8082851" y="3019063"/>
                <a:ext cx="183286" cy="0"/>
              </a:xfrm>
              <a:prstGeom prst="line">
                <a:avLst/>
              </a:prstGeom>
              <a:noFill/>
              <a:ln w="28575" cap="flat" cmpd="sng" algn="ctr">
                <a:solidFill>
                  <a:schemeClr val="accent3"/>
                </a:solidFill>
                <a:prstDash val="solid"/>
                <a:round/>
                <a:headEnd type="none" w="med" len="med"/>
                <a:tailEnd type="none" w="med" len="med"/>
              </a:ln>
              <a:effectLst/>
            </p:spPr>
          </p:cxnSp>
        </p:grpSp>
        <p:sp>
          <p:nvSpPr>
            <p:cNvPr id="11" name="TextBox 10">
              <a:extLst>
                <a:ext uri="{FF2B5EF4-FFF2-40B4-BE49-F238E27FC236}">
                  <a16:creationId xmlns:a16="http://schemas.microsoft.com/office/drawing/2014/main" id="{A920B7CE-EACD-9C81-E2DA-CDA61C066B12}"/>
                </a:ext>
              </a:extLst>
            </p:cNvPr>
            <p:cNvSpPr txBox="1"/>
            <p:nvPr/>
          </p:nvSpPr>
          <p:spPr>
            <a:xfrm rot="16200000">
              <a:off x="-66911" y="2549846"/>
              <a:ext cx="2067317" cy="318437"/>
            </a:xfrm>
            <a:prstGeom prst="rect">
              <a:avLst/>
            </a:prstGeom>
            <a:noFill/>
          </p:spPr>
          <p:txBody>
            <a:bodyPr wrap="square" rtlCol="0">
              <a:spAutoFit/>
            </a:bodyPr>
            <a:lstStyle/>
            <a:p>
              <a:pPr algn="ctr">
                <a:lnSpc>
                  <a:spcPct val="90000"/>
                </a:lnSpc>
              </a:pPr>
              <a:r>
                <a:rPr lang="en-US" sz="1600" dirty="0">
                  <a:solidFill>
                    <a:srgbClr val="000000"/>
                  </a:solidFill>
                  <a:latin typeface="Calibri" panose="020F0502020204030204" pitchFamily="34" charset="0"/>
                  <a:cs typeface="Calibri" panose="020F0502020204030204" pitchFamily="34" charset="0"/>
                </a:rPr>
                <a:t>PFS (%)</a:t>
              </a:r>
            </a:p>
          </p:txBody>
        </p:sp>
        <p:sp>
          <p:nvSpPr>
            <p:cNvPr id="13" name="Freeform: Shape 12">
              <a:extLst>
                <a:ext uri="{FF2B5EF4-FFF2-40B4-BE49-F238E27FC236}">
                  <a16:creationId xmlns:a16="http://schemas.microsoft.com/office/drawing/2014/main" id="{238A81F8-43EB-940C-3409-EC0DE03B64B9}"/>
                </a:ext>
              </a:extLst>
            </p:cNvPr>
            <p:cNvSpPr/>
            <p:nvPr/>
          </p:nvSpPr>
          <p:spPr bwMode="auto">
            <a:xfrm>
              <a:off x="1430809" y="1814539"/>
              <a:ext cx="4554166" cy="1765651"/>
            </a:xfrm>
            <a:custGeom>
              <a:avLst/>
              <a:gdLst>
                <a:gd name="connsiteX0" fmla="*/ 0 w 4885898"/>
                <a:gd name="connsiteY0" fmla="*/ 0 h 2053988"/>
                <a:gd name="connsiteX1" fmla="*/ 0 w 4885898"/>
                <a:gd name="connsiteY1" fmla="*/ 2053988 h 2053988"/>
                <a:gd name="connsiteX2" fmla="*/ 4885898 w 4885898"/>
                <a:gd name="connsiteY2" fmla="*/ 2053988 h 2053988"/>
              </a:gdLst>
              <a:ahLst/>
              <a:cxnLst>
                <a:cxn ang="0">
                  <a:pos x="connsiteX0" y="connsiteY0"/>
                </a:cxn>
                <a:cxn ang="0">
                  <a:pos x="connsiteX1" y="connsiteY1"/>
                </a:cxn>
                <a:cxn ang="0">
                  <a:pos x="connsiteX2" y="connsiteY2"/>
                </a:cxn>
              </a:cxnLst>
              <a:rect l="l" t="t" r="r" b="b"/>
              <a:pathLst>
                <a:path w="4885898" h="2053988">
                  <a:moveTo>
                    <a:pt x="0" y="0"/>
                  </a:moveTo>
                  <a:lnTo>
                    <a:pt x="0" y="2053988"/>
                  </a:lnTo>
                  <a:lnTo>
                    <a:pt x="4885898" y="2053988"/>
                  </a:lnTo>
                </a:path>
              </a:pathLst>
            </a:custGeom>
            <a:noFill/>
            <a:ln w="28575">
              <a:solidFill>
                <a:schemeClr val="bg1"/>
              </a:solidFill>
              <a:miter lim="800000"/>
              <a:headEnd/>
              <a:tailEnd/>
            </a:ln>
          </p:spPr>
          <p:txBody>
            <a:bodyPr rtlCol="0" anchor="ctr"/>
            <a:lstStyle/>
            <a:p>
              <a:pPr algn="ctr"/>
              <a:endParaRPr lang="en-US" dirty="0"/>
            </a:p>
          </p:txBody>
        </p:sp>
        <p:grpSp>
          <p:nvGrpSpPr>
            <p:cNvPr id="14" name="Group 13">
              <a:extLst>
                <a:ext uri="{FF2B5EF4-FFF2-40B4-BE49-F238E27FC236}">
                  <a16:creationId xmlns:a16="http://schemas.microsoft.com/office/drawing/2014/main" id="{94B2A2BD-E08E-A5D4-B71B-4895F0443414}"/>
                </a:ext>
              </a:extLst>
            </p:cNvPr>
            <p:cNvGrpSpPr/>
            <p:nvPr/>
          </p:nvGrpSpPr>
          <p:grpSpPr>
            <a:xfrm>
              <a:off x="1360842" y="1826327"/>
              <a:ext cx="75128" cy="1753864"/>
              <a:chOff x="286247" y="2274073"/>
              <a:chExt cx="87464" cy="1524000"/>
            </a:xfrm>
          </p:grpSpPr>
          <p:cxnSp>
            <p:nvCxnSpPr>
              <p:cNvPr id="158" name="Straight Connector 157">
                <a:extLst>
                  <a:ext uri="{FF2B5EF4-FFF2-40B4-BE49-F238E27FC236}">
                    <a16:creationId xmlns:a16="http://schemas.microsoft.com/office/drawing/2014/main" id="{585F3B12-3A59-FD86-23CF-39B92CCA484C}"/>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9F86D564-5CF3-26F1-35E1-A0BE266774BE}"/>
                  </a:ext>
                </a:extLst>
              </p:cNvPr>
              <p:cNvCxnSpPr>
                <a:cxnSpLocks/>
              </p:cNvCxnSpPr>
              <p:nvPr/>
            </p:nvCxnSpPr>
            <p:spPr bwMode="auto">
              <a:xfrm>
                <a:off x="286247" y="2426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4CE46FA0-BB75-674C-F18A-693EEB25E895}"/>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0DA947B2-EB5B-5522-5550-9D10446ABF4E}"/>
                  </a:ext>
                </a:extLst>
              </p:cNvPr>
              <p:cNvCxnSpPr>
                <a:cxnSpLocks/>
              </p:cNvCxnSpPr>
              <p:nvPr/>
            </p:nvCxnSpPr>
            <p:spPr bwMode="auto">
              <a:xfrm>
                <a:off x="286247" y="2731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BB0F9A27-0A0B-24D2-2996-D0DAE7C0AB33}"/>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C50585EE-E577-0102-214B-F98F7BF44A56}"/>
                  </a:ext>
                </a:extLst>
              </p:cNvPr>
              <p:cNvCxnSpPr>
                <a:cxnSpLocks/>
              </p:cNvCxnSpPr>
              <p:nvPr/>
            </p:nvCxnSpPr>
            <p:spPr bwMode="auto">
              <a:xfrm>
                <a:off x="286247" y="3036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6FEB27CE-8D4F-48D8-81FC-DC384B97ED0F}"/>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04B6665D-C39E-BF4C-2D83-ED6782DB45F7}"/>
                  </a:ext>
                </a:extLst>
              </p:cNvPr>
              <p:cNvCxnSpPr>
                <a:cxnSpLocks/>
              </p:cNvCxnSpPr>
              <p:nvPr/>
            </p:nvCxnSpPr>
            <p:spPr bwMode="auto">
              <a:xfrm>
                <a:off x="286247" y="3340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77C3E95A-4DBA-B1FE-AD5B-304E9B534E88}"/>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046B479D-6E02-271D-9841-13E031F76948}"/>
                  </a:ext>
                </a:extLst>
              </p:cNvPr>
              <p:cNvCxnSpPr>
                <a:cxnSpLocks/>
              </p:cNvCxnSpPr>
              <p:nvPr/>
            </p:nvCxnSpPr>
            <p:spPr bwMode="auto">
              <a:xfrm>
                <a:off x="286247" y="3645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CB048669-432D-DB3F-2D46-4D6870090B90}"/>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15" name="TextBox 14">
              <a:extLst>
                <a:ext uri="{FF2B5EF4-FFF2-40B4-BE49-F238E27FC236}">
                  <a16:creationId xmlns:a16="http://schemas.microsoft.com/office/drawing/2014/main" id="{C082CD4F-49A1-773D-6E84-439598627B19}"/>
                </a:ext>
              </a:extLst>
            </p:cNvPr>
            <p:cNvSpPr txBox="1"/>
            <p:nvPr/>
          </p:nvSpPr>
          <p:spPr bwMode="auto">
            <a:xfrm>
              <a:off x="1003461" y="1702506"/>
              <a:ext cx="427631"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6" name="TextBox 15">
              <a:extLst>
                <a:ext uri="{FF2B5EF4-FFF2-40B4-BE49-F238E27FC236}">
                  <a16:creationId xmlns:a16="http://schemas.microsoft.com/office/drawing/2014/main" id="{ADFA0290-5FFF-4333-A517-F8D939C649E3}"/>
                </a:ext>
              </a:extLst>
            </p:cNvPr>
            <p:cNvSpPr txBox="1"/>
            <p:nvPr/>
          </p:nvSpPr>
          <p:spPr bwMode="auto">
            <a:xfrm>
              <a:off x="1088630" y="1877361"/>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90</a:t>
              </a:r>
            </a:p>
          </p:txBody>
        </p:sp>
        <p:sp>
          <p:nvSpPr>
            <p:cNvPr id="17" name="TextBox 16">
              <a:extLst>
                <a:ext uri="{FF2B5EF4-FFF2-40B4-BE49-F238E27FC236}">
                  <a16:creationId xmlns:a16="http://schemas.microsoft.com/office/drawing/2014/main" id="{611BB3E6-2062-6EBF-0118-326FD21C1EE9}"/>
                </a:ext>
              </a:extLst>
            </p:cNvPr>
            <p:cNvSpPr txBox="1"/>
            <p:nvPr/>
          </p:nvSpPr>
          <p:spPr bwMode="auto">
            <a:xfrm>
              <a:off x="1088630" y="2052216"/>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8" name="TextBox 17">
              <a:extLst>
                <a:ext uri="{FF2B5EF4-FFF2-40B4-BE49-F238E27FC236}">
                  <a16:creationId xmlns:a16="http://schemas.microsoft.com/office/drawing/2014/main" id="{1DC1016A-1DAA-7449-5ED7-92B1C3234241}"/>
                </a:ext>
              </a:extLst>
            </p:cNvPr>
            <p:cNvSpPr txBox="1"/>
            <p:nvPr/>
          </p:nvSpPr>
          <p:spPr bwMode="auto">
            <a:xfrm>
              <a:off x="1088630" y="2227070"/>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70</a:t>
              </a:r>
            </a:p>
          </p:txBody>
        </p:sp>
        <p:sp>
          <p:nvSpPr>
            <p:cNvPr id="19" name="TextBox 18">
              <a:extLst>
                <a:ext uri="{FF2B5EF4-FFF2-40B4-BE49-F238E27FC236}">
                  <a16:creationId xmlns:a16="http://schemas.microsoft.com/office/drawing/2014/main" id="{F52EF7B8-AA15-19AF-C7D4-54A24D09086F}"/>
                </a:ext>
              </a:extLst>
            </p:cNvPr>
            <p:cNvSpPr txBox="1"/>
            <p:nvPr/>
          </p:nvSpPr>
          <p:spPr bwMode="auto">
            <a:xfrm>
              <a:off x="1088630" y="240192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0" name="TextBox 19">
              <a:extLst>
                <a:ext uri="{FF2B5EF4-FFF2-40B4-BE49-F238E27FC236}">
                  <a16:creationId xmlns:a16="http://schemas.microsoft.com/office/drawing/2014/main" id="{21A0FEE6-74F2-BDAB-E103-B1D7C1CAF90B}"/>
                </a:ext>
              </a:extLst>
            </p:cNvPr>
            <p:cNvSpPr txBox="1"/>
            <p:nvPr/>
          </p:nvSpPr>
          <p:spPr bwMode="auto">
            <a:xfrm>
              <a:off x="1088630" y="2576779"/>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21" name="TextBox 20">
              <a:extLst>
                <a:ext uri="{FF2B5EF4-FFF2-40B4-BE49-F238E27FC236}">
                  <a16:creationId xmlns:a16="http://schemas.microsoft.com/office/drawing/2014/main" id="{5DD748FC-E1B1-7E8A-B5A6-22AA74469909}"/>
                </a:ext>
              </a:extLst>
            </p:cNvPr>
            <p:cNvSpPr txBox="1"/>
            <p:nvPr/>
          </p:nvSpPr>
          <p:spPr bwMode="auto">
            <a:xfrm>
              <a:off x="1088630" y="2751634"/>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2" name="TextBox 21">
              <a:extLst>
                <a:ext uri="{FF2B5EF4-FFF2-40B4-BE49-F238E27FC236}">
                  <a16:creationId xmlns:a16="http://schemas.microsoft.com/office/drawing/2014/main" id="{967DF400-3A7F-91DC-7CDF-6258311B0BFA}"/>
                </a:ext>
              </a:extLst>
            </p:cNvPr>
            <p:cNvSpPr txBox="1"/>
            <p:nvPr/>
          </p:nvSpPr>
          <p:spPr bwMode="auto">
            <a:xfrm>
              <a:off x="1088630" y="2926489"/>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23" name="TextBox 22">
              <a:extLst>
                <a:ext uri="{FF2B5EF4-FFF2-40B4-BE49-F238E27FC236}">
                  <a16:creationId xmlns:a16="http://schemas.microsoft.com/office/drawing/2014/main" id="{AAE5B175-DD22-CE5C-7B69-808BE84F7346}"/>
                </a:ext>
              </a:extLst>
            </p:cNvPr>
            <p:cNvSpPr txBox="1"/>
            <p:nvPr/>
          </p:nvSpPr>
          <p:spPr bwMode="auto">
            <a:xfrm>
              <a:off x="1088630" y="3101343"/>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4" name="TextBox 23">
              <a:extLst>
                <a:ext uri="{FF2B5EF4-FFF2-40B4-BE49-F238E27FC236}">
                  <a16:creationId xmlns:a16="http://schemas.microsoft.com/office/drawing/2014/main" id="{4C34519C-F14C-7E6B-0FEA-502316D9A4E0}"/>
                </a:ext>
              </a:extLst>
            </p:cNvPr>
            <p:cNvSpPr txBox="1"/>
            <p:nvPr/>
          </p:nvSpPr>
          <p:spPr bwMode="auto">
            <a:xfrm>
              <a:off x="1088630" y="3276198"/>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5" name="TextBox 24">
              <a:extLst>
                <a:ext uri="{FF2B5EF4-FFF2-40B4-BE49-F238E27FC236}">
                  <a16:creationId xmlns:a16="http://schemas.microsoft.com/office/drawing/2014/main" id="{DB704B55-8885-B50C-5644-8C910B381F41}"/>
                </a:ext>
              </a:extLst>
            </p:cNvPr>
            <p:cNvSpPr txBox="1"/>
            <p:nvPr/>
          </p:nvSpPr>
          <p:spPr bwMode="auto">
            <a:xfrm>
              <a:off x="1173797" y="3451053"/>
              <a:ext cx="257295"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26" name="Group 25">
              <a:extLst>
                <a:ext uri="{FF2B5EF4-FFF2-40B4-BE49-F238E27FC236}">
                  <a16:creationId xmlns:a16="http://schemas.microsoft.com/office/drawing/2014/main" id="{B2228DE3-8DA8-584D-2CD8-61282BA5F32D}"/>
                </a:ext>
              </a:extLst>
            </p:cNvPr>
            <p:cNvGrpSpPr/>
            <p:nvPr/>
          </p:nvGrpSpPr>
          <p:grpSpPr>
            <a:xfrm rot="5400000">
              <a:off x="2597866" y="2404064"/>
              <a:ext cx="64752" cy="2397005"/>
              <a:chOff x="286247" y="2274073"/>
              <a:chExt cx="87464" cy="1524000"/>
            </a:xfrm>
          </p:grpSpPr>
          <p:cxnSp>
            <p:nvCxnSpPr>
              <p:cNvPr id="147" name="Straight Connector 146">
                <a:extLst>
                  <a:ext uri="{FF2B5EF4-FFF2-40B4-BE49-F238E27FC236}">
                    <a16:creationId xmlns:a16="http://schemas.microsoft.com/office/drawing/2014/main" id="{47C0990B-CC58-CFF8-0001-987772EA0EBB}"/>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53044DC7-1579-A3C9-ED5B-D60E72285359}"/>
                  </a:ext>
                </a:extLst>
              </p:cNvPr>
              <p:cNvCxnSpPr>
                <a:cxnSpLocks/>
              </p:cNvCxnSpPr>
              <p:nvPr/>
            </p:nvCxnSpPr>
            <p:spPr bwMode="auto">
              <a:xfrm>
                <a:off x="286247" y="2426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4DFBBB22-5B9E-83A2-E41B-3B7CE187355E}"/>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F7F3D2E4-A3E9-918C-A387-E5E57D068E7D}"/>
                  </a:ext>
                </a:extLst>
              </p:cNvPr>
              <p:cNvCxnSpPr>
                <a:cxnSpLocks/>
              </p:cNvCxnSpPr>
              <p:nvPr/>
            </p:nvCxnSpPr>
            <p:spPr bwMode="auto">
              <a:xfrm>
                <a:off x="286247" y="2731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9BFDD485-26E0-D104-D100-5A6DAFE42CD8}"/>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070297BC-8645-8B20-DCEC-975A94BEC693}"/>
                  </a:ext>
                </a:extLst>
              </p:cNvPr>
              <p:cNvCxnSpPr>
                <a:cxnSpLocks/>
              </p:cNvCxnSpPr>
              <p:nvPr/>
            </p:nvCxnSpPr>
            <p:spPr bwMode="auto">
              <a:xfrm>
                <a:off x="286247" y="3036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486971BA-C4C5-AEBE-D147-33697BE984EE}"/>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32C8A9D5-F36E-0963-729A-F5BEAE84BBDD}"/>
                  </a:ext>
                </a:extLst>
              </p:cNvPr>
              <p:cNvCxnSpPr>
                <a:cxnSpLocks/>
              </p:cNvCxnSpPr>
              <p:nvPr/>
            </p:nvCxnSpPr>
            <p:spPr bwMode="auto">
              <a:xfrm>
                <a:off x="286247" y="3340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CA3B8E95-C448-6040-EB68-3F84A2C68CC6}"/>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B4DEA632-6B31-69B3-8557-75314D23F550}"/>
                  </a:ext>
                </a:extLst>
              </p:cNvPr>
              <p:cNvCxnSpPr>
                <a:cxnSpLocks/>
              </p:cNvCxnSpPr>
              <p:nvPr/>
            </p:nvCxnSpPr>
            <p:spPr bwMode="auto">
              <a:xfrm>
                <a:off x="286247" y="3645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B3B9CF98-204F-079D-CAF9-8C012FC22F26}"/>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27" name="Group 26">
              <a:extLst>
                <a:ext uri="{FF2B5EF4-FFF2-40B4-BE49-F238E27FC236}">
                  <a16:creationId xmlns:a16="http://schemas.microsoft.com/office/drawing/2014/main" id="{24E6C035-2A9C-C007-A722-77FF55FE41F8}"/>
                </a:ext>
              </a:extLst>
            </p:cNvPr>
            <p:cNvGrpSpPr/>
            <p:nvPr/>
          </p:nvGrpSpPr>
          <p:grpSpPr>
            <a:xfrm rot="5400000">
              <a:off x="4993563" y="2643765"/>
              <a:ext cx="64752" cy="1917603"/>
              <a:chOff x="286247" y="2578873"/>
              <a:chExt cx="87464" cy="1219200"/>
            </a:xfrm>
          </p:grpSpPr>
          <p:cxnSp>
            <p:nvCxnSpPr>
              <p:cNvPr id="138" name="Straight Connector 137">
                <a:extLst>
                  <a:ext uri="{FF2B5EF4-FFF2-40B4-BE49-F238E27FC236}">
                    <a16:creationId xmlns:a16="http://schemas.microsoft.com/office/drawing/2014/main" id="{4F270470-795A-10F9-DFF0-3E83E88B92CB}"/>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3EF96EAF-3910-7071-3834-2EAA7B883175}"/>
                  </a:ext>
                </a:extLst>
              </p:cNvPr>
              <p:cNvCxnSpPr>
                <a:cxnSpLocks/>
              </p:cNvCxnSpPr>
              <p:nvPr/>
            </p:nvCxnSpPr>
            <p:spPr bwMode="auto">
              <a:xfrm>
                <a:off x="286247" y="2731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76B73C0B-18E2-CEB9-1C96-B0B2368DB345}"/>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BC2B18D9-0F64-BE6D-DECD-21E3A1385B6D}"/>
                  </a:ext>
                </a:extLst>
              </p:cNvPr>
              <p:cNvCxnSpPr>
                <a:cxnSpLocks/>
              </p:cNvCxnSpPr>
              <p:nvPr/>
            </p:nvCxnSpPr>
            <p:spPr bwMode="auto">
              <a:xfrm>
                <a:off x="286247" y="3036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4281F323-CE7E-0F01-5406-AE71F6C59B97}"/>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B185A7DD-A5C8-3389-E7DE-FA5425E33DCE}"/>
                  </a:ext>
                </a:extLst>
              </p:cNvPr>
              <p:cNvCxnSpPr>
                <a:cxnSpLocks/>
              </p:cNvCxnSpPr>
              <p:nvPr/>
            </p:nvCxnSpPr>
            <p:spPr bwMode="auto">
              <a:xfrm>
                <a:off x="286247" y="3340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16F9DDA8-22FE-C654-5D1A-F57A263500FE}"/>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C81FE468-6BDE-DB0A-A6A2-A95B72F0A60C}"/>
                  </a:ext>
                </a:extLst>
              </p:cNvPr>
              <p:cNvCxnSpPr>
                <a:cxnSpLocks/>
              </p:cNvCxnSpPr>
              <p:nvPr/>
            </p:nvCxnSpPr>
            <p:spPr bwMode="auto">
              <a:xfrm>
                <a:off x="286247" y="3645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D9FBC5B2-1231-6566-1F42-3031AD8C37EC}"/>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28" name="TextBox 27">
              <a:extLst>
                <a:ext uri="{FF2B5EF4-FFF2-40B4-BE49-F238E27FC236}">
                  <a16:creationId xmlns:a16="http://schemas.microsoft.com/office/drawing/2014/main" id="{C07167A8-80D9-6A03-E42D-88848739F2DA}"/>
                </a:ext>
              </a:extLst>
            </p:cNvPr>
            <p:cNvSpPr txBox="1"/>
            <p:nvPr/>
          </p:nvSpPr>
          <p:spPr bwMode="auto">
            <a:xfrm>
              <a:off x="1309489" y="3593045"/>
              <a:ext cx="257295"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9" name="TextBox 28">
              <a:extLst>
                <a:ext uri="{FF2B5EF4-FFF2-40B4-BE49-F238E27FC236}">
                  <a16:creationId xmlns:a16="http://schemas.microsoft.com/office/drawing/2014/main" id="{2FFE170D-DE53-3772-3005-165A17A186C0}"/>
                </a:ext>
              </a:extLst>
            </p:cNvPr>
            <p:cNvSpPr txBox="1"/>
            <p:nvPr/>
          </p:nvSpPr>
          <p:spPr bwMode="auto">
            <a:xfrm>
              <a:off x="2035807" y="3593045"/>
              <a:ext cx="257296"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0" name="TextBox 29">
              <a:extLst>
                <a:ext uri="{FF2B5EF4-FFF2-40B4-BE49-F238E27FC236}">
                  <a16:creationId xmlns:a16="http://schemas.microsoft.com/office/drawing/2014/main" id="{D158E828-214E-8159-FBFB-36EB8B0345D0}"/>
                </a:ext>
              </a:extLst>
            </p:cNvPr>
            <p:cNvSpPr txBox="1"/>
            <p:nvPr/>
          </p:nvSpPr>
          <p:spPr bwMode="auto">
            <a:xfrm>
              <a:off x="2688507"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31" name="TextBox 30">
              <a:extLst>
                <a:ext uri="{FF2B5EF4-FFF2-40B4-BE49-F238E27FC236}">
                  <a16:creationId xmlns:a16="http://schemas.microsoft.com/office/drawing/2014/main" id="{67B74148-FB3F-C6CD-DA4C-BB411C0745A6}"/>
                </a:ext>
              </a:extLst>
            </p:cNvPr>
            <p:cNvSpPr txBox="1"/>
            <p:nvPr/>
          </p:nvSpPr>
          <p:spPr bwMode="auto">
            <a:xfrm>
              <a:off x="3407489"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32" name="TextBox 31">
              <a:extLst>
                <a:ext uri="{FF2B5EF4-FFF2-40B4-BE49-F238E27FC236}">
                  <a16:creationId xmlns:a16="http://schemas.microsoft.com/office/drawing/2014/main" id="{ACF4AE61-DF9A-FF0D-5456-BFB39DD462D9}"/>
                </a:ext>
              </a:extLst>
            </p:cNvPr>
            <p:cNvSpPr txBox="1"/>
            <p:nvPr/>
          </p:nvSpPr>
          <p:spPr bwMode="auto">
            <a:xfrm>
              <a:off x="4151414"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33" name="TextBox 32">
              <a:extLst>
                <a:ext uri="{FF2B5EF4-FFF2-40B4-BE49-F238E27FC236}">
                  <a16:creationId xmlns:a16="http://schemas.microsoft.com/office/drawing/2014/main" id="{D8DDBF59-8500-3DB1-85CF-AC95C7172DA9}"/>
                </a:ext>
              </a:extLst>
            </p:cNvPr>
            <p:cNvSpPr txBox="1"/>
            <p:nvPr/>
          </p:nvSpPr>
          <p:spPr bwMode="auto">
            <a:xfrm>
              <a:off x="4877532"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34" name="TextBox 33">
              <a:extLst>
                <a:ext uri="{FF2B5EF4-FFF2-40B4-BE49-F238E27FC236}">
                  <a16:creationId xmlns:a16="http://schemas.microsoft.com/office/drawing/2014/main" id="{51BA38F9-0AC2-5264-640F-480B966186EE}"/>
                </a:ext>
              </a:extLst>
            </p:cNvPr>
            <p:cNvSpPr txBox="1"/>
            <p:nvPr/>
          </p:nvSpPr>
          <p:spPr bwMode="auto">
            <a:xfrm>
              <a:off x="5582113"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35" name="TextBox 34">
              <a:extLst>
                <a:ext uri="{FF2B5EF4-FFF2-40B4-BE49-F238E27FC236}">
                  <a16:creationId xmlns:a16="http://schemas.microsoft.com/office/drawing/2014/main" id="{A6746603-031C-E6B0-3138-4E7360A08E50}"/>
                </a:ext>
              </a:extLst>
            </p:cNvPr>
            <p:cNvSpPr txBox="1"/>
            <p:nvPr/>
          </p:nvSpPr>
          <p:spPr bwMode="auto">
            <a:xfrm>
              <a:off x="5827332"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36" name="TextBox 35">
              <a:extLst>
                <a:ext uri="{FF2B5EF4-FFF2-40B4-BE49-F238E27FC236}">
                  <a16:creationId xmlns:a16="http://schemas.microsoft.com/office/drawing/2014/main" id="{FF178911-6D6E-B843-FC0B-5A0F205A9792}"/>
                </a:ext>
              </a:extLst>
            </p:cNvPr>
            <p:cNvSpPr txBox="1"/>
            <p:nvPr/>
          </p:nvSpPr>
          <p:spPr bwMode="auto">
            <a:xfrm>
              <a:off x="1553312" y="3593045"/>
              <a:ext cx="257295"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37" name="TextBox 36">
              <a:extLst>
                <a:ext uri="{FF2B5EF4-FFF2-40B4-BE49-F238E27FC236}">
                  <a16:creationId xmlns:a16="http://schemas.microsoft.com/office/drawing/2014/main" id="{2780EBD8-F70E-9D52-A12E-B172C7C15215}"/>
                </a:ext>
              </a:extLst>
            </p:cNvPr>
            <p:cNvSpPr txBox="1"/>
            <p:nvPr/>
          </p:nvSpPr>
          <p:spPr bwMode="auto">
            <a:xfrm>
              <a:off x="2279629" y="3593045"/>
              <a:ext cx="257296"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38" name="TextBox 37">
              <a:extLst>
                <a:ext uri="{FF2B5EF4-FFF2-40B4-BE49-F238E27FC236}">
                  <a16:creationId xmlns:a16="http://schemas.microsoft.com/office/drawing/2014/main" id="{EBADAE55-2282-F8BC-A2F6-98C47A848646}"/>
                </a:ext>
              </a:extLst>
            </p:cNvPr>
            <p:cNvSpPr txBox="1"/>
            <p:nvPr/>
          </p:nvSpPr>
          <p:spPr bwMode="auto">
            <a:xfrm>
              <a:off x="1790773" y="3593045"/>
              <a:ext cx="257295"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39" name="TextBox 38">
              <a:extLst>
                <a:ext uri="{FF2B5EF4-FFF2-40B4-BE49-F238E27FC236}">
                  <a16:creationId xmlns:a16="http://schemas.microsoft.com/office/drawing/2014/main" id="{863ED74D-8B53-17C2-92DE-1F227884FC30}"/>
                </a:ext>
              </a:extLst>
            </p:cNvPr>
            <p:cNvSpPr txBox="1"/>
            <p:nvPr/>
          </p:nvSpPr>
          <p:spPr bwMode="auto">
            <a:xfrm>
              <a:off x="2455287"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40" name="TextBox 39">
              <a:extLst>
                <a:ext uri="{FF2B5EF4-FFF2-40B4-BE49-F238E27FC236}">
                  <a16:creationId xmlns:a16="http://schemas.microsoft.com/office/drawing/2014/main" id="{4E14B9A1-A221-C1EA-B748-8FF83B50EB49}"/>
                </a:ext>
              </a:extLst>
            </p:cNvPr>
            <p:cNvSpPr txBox="1"/>
            <p:nvPr/>
          </p:nvSpPr>
          <p:spPr bwMode="auto">
            <a:xfrm>
              <a:off x="3161310"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41" name="TextBox 40">
              <a:extLst>
                <a:ext uri="{FF2B5EF4-FFF2-40B4-BE49-F238E27FC236}">
                  <a16:creationId xmlns:a16="http://schemas.microsoft.com/office/drawing/2014/main" id="{A5C18648-0F4D-8DF9-4D81-53430585822F}"/>
                </a:ext>
              </a:extLst>
            </p:cNvPr>
            <p:cNvSpPr txBox="1"/>
            <p:nvPr/>
          </p:nvSpPr>
          <p:spPr bwMode="auto">
            <a:xfrm>
              <a:off x="2928090"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42" name="TextBox 41">
              <a:extLst>
                <a:ext uri="{FF2B5EF4-FFF2-40B4-BE49-F238E27FC236}">
                  <a16:creationId xmlns:a16="http://schemas.microsoft.com/office/drawing/2014/main" id="{C31D06CD-373A-1168-2D24-E39E81B4E02C}"/>
                </a:ext>
              </a:extLst>
            </p:cNvPr>
            <p:cNvSpPr txBox="1"/>
            <p:nvPr/>
          </p:nvSpPr>
          <p:spPr bwMode="auto">
            <a:xfrm>
              <a:off x="3644689"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43" name="TextBox 42">
              <a:extLst>
                <a:ext uri="{FF2B5EF4-FFF2-40B4-BE49-F238E27FC236}">
                  <a16:creationId xmlns:a16="http://schemas.microsoft.com/office/drawing/2014/main" id="{8E2D8B80-3080-2CA3-F807-19BC5441F380}"/>
                </a:ext>
              </a:extLst>
            </p:cNvPr>
            <p:cNvSpPr txBox="1"/>
            <p:nvPr/>
          </p:nvSpPr>
          <p:spPr bwMode="auto">
            <a:xfrm>
              <a:off x="3894871"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44" name="TextBox 43">
              <a:extLst>
                <a:ext uri="{FF2B5EF4-FFF2-40B4-BE49-F238E27FC236}">
                  <a16:creationId xmlns:a16="http://schemas.microsoft.com/office/drawing/2014/main" id="{4A7CFE53-EC42-444A-4AA6-D7D53A944C54}"/>
                </a:ext>
              </a:extLst>
            </p:cNvPr>
            <p:cNvSpPr txBox="1"/>
            <p:nvPr/>
          </p:nvSpPr>
          <p:spPr bwMode="auto">
            <a:xfrm>
              <a:off x="4386754"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45" name="TextBox 44">
              <a:extLst>
                <a:ext uri="{FF2B5EF4-FFF2-40B4-BE49-F238E27FC236}">
                  <a16:creationId xmlns:a16="http://schemas.microsoft.com/office/drawing/2014/main" id="{48300FA7-4C83-E484-578B-EDD783E1F5B0}"/>
                </a:ext>
              </a:extLst>
            </p:cNvPr>
            <p:cNvSpPr txBox="1"/>
            <p:nvPr/>
          </p:nvSpPr>
          <p:spPr bwMode="auto">
            <a:xfrm>
              <a:off x="4624215"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46" name="TextBox 45">
              <a:extLst>
                <a:ext uri="{FF2B5EF4-FFF2-40B4-BE49-F238E27FC236}">
                  <a16:creationId xmlns:a16="http://schemas.microsoft.com/office/drawing/2014/main" id="{5198A479-AA99-2852-CF22-4C8375AD5168}"/>
                </a:ext>
              </a:extLst>
            </p:cNvPr>
            <p:cNvSpPr txBox="1"/>
            <p:nvPr/>
          </p:nvSpPr>
          <p:spPr bwMode="auto">
            <a:xfrm>
              <a:off x="5095911"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47" name="TextBox 46">
              <a:extLst>
                <a:ext uri="{FF2B5EF4-FFF2-40B4-BE49-F238E27FC236}">
                  <a16:creationId xmlns:a16="http://schemas.microsoft.com/office/drawing/2014/main" id="{6473B42E-ACA6-B17B-D8C3-94B6D7D2DD9E}"/>
                </a:ext>
              </a:extLst>
            </p:cNvPr>
            <p:cNvSpPr txBox="1"/>
            <p:nvPr/>
          </p:nvSpPr>
          <p:spPr bwMode="auto">
            <a:xfrm>
              <a:off x="5324179"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48" name="TextBox 47">
              <a:extLst>
                <a:ext uri="{FF2B5EF4-FFF2-40B4-BE49-F238E27FC236}">
                  <a16:creationId xmlns:a16="http://schemas.microsoft.com/office/drawing/2014/main" id="{8A1E4F65-8715-5A9F-D405-7BBB886B9CFE}"/>
                </a:ext>
              </a:extLst>
            </p:cNvPr>
            <p:cNvSpPr txBox="1"/>
            <p:nvPr/>
          </p:nvSpPr>
          <p:spPr bwMode="auto">
            <a:xfrm>
              <a:off x="2765340" y="3813127"/>
              <a:ext cx="1890658"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 From Randomization</a:t>
              </a:r>
            </a:p>
          </p:txBody>
        </p:sp>
        <p:sp>
          <p:nvSpPr>
            <p:cNvPr id="69" name="Freeform: Shape 68">
              <a:extLst>
                <a:ext uri="{FF2B5EF4-FFF2-40B4-BE49-F238E27FC236}">
                  <a16:creationId xmlns:a16="http://schemas.microsoft.com/office/drawing/2014/main" id="{C098E912-B4A4-6631-393E-E86F251AFC48}"/>
                </a:ext>
              </a:extLst>
            </p:cNvPr>
            <p:cNvSpPr/>
            <p:nvPr/>
          </p:nvSpPr>
          <p:spPr bwMode="auto">
            <a:xfrm>
              <a:off x="1438940" y="1834347"/>
              <a:ext cx="4059626" cy="1733070"/>
            </a:xfrm>
            <a:custGeom>
              <a:avLst/>
              <a:gdLst>
                <a:gd name="connsiteX0" fmla="*/ 4355335 w 4355335"/>
                <a:gd name="connsiteY0" fmla="*/ 2016087 h 2016087"/>
                <a:gd name="connsiteX1" fmla="*/ 4355335 w 4355335"/>
                <a:gd name="connsiteY1" fmla="*/ 1428520 h 2016087"/>
                <a:gd name="connsiteX2" fmla="*/ 3914660 w 4355335"/>
                <a:gd name="connsiteY2" fmla="*/ 1428520 h 2016087"/>
                <a:gd name="connsiteX3" fmla="*/ 3914660 w 4355335"/>
                <a:gd name="connsiteY3" fmla="*/ 1377108 h 2016087"/>
                <a:gd name="connsiteX4" fmla="*/ 3664945 w 4355335"/>
                <a:gd name="connsiteY4" fmla="*/ 1377108 h 2016087"/>
                <a:gd name="connsiteX5" fmla="*/ 3664945 w 4355335"/>
                <a:gd name="connsiteY5" fmla="*/ 1336713 h 2016087"/>
                <a:gd name="connsiteX6" fmla="*/ 3316077 w 4355335"/>
                <a:gd name="connsiteY6" fmla="*/ 1336713 h 2016087"/>
                <a:gd name="connsiteX7" fmla="*/ 3316077 w 4355335"/>
                <a:gd name="connsiteY7" fmla="*/ 1299990 h 2016087"/>
                <a:gd name="connsiteX8" fmla="*/ 2956193 w 4355335"/>
                <a:gd name="connsiteY8" fmla="*/ 1299990 h 2016087"/>
                <a:gd name="connsiteX9" fmla="*/ 2956193 w 4355335"/>
                <a:gd name="connsiteY9" fmla="*/ 1288973 h 2016087"/>
                <a:gd name="connsiteX10" fmla="*/ 2919470 w 4355335"/>
                <a:gd name="connsiteY10" fmla="*/ 1288973 h 2016087"/>
                <a:gd name="connsiteX11" fmla="*/ 2919470 w 4355335"/>
                <a:gd name="connsiteY11" fmla="*/ 1263267 h 2016087"/>
                <a:gd name="connsiteX12" fmla="*/ 2607325 w 4355335"/>
                <a:gd name="connsiteY12" fmla="*/ 1263267 h 2016087"/>
                <a:gd name="connsiteX13" fmla="*/ 2607325 w 4355335"/>
                <a:gd name="connsiteY13" fmla="*/ 1237561 h 2016087"/>
                <a:gd name="connsiteX14" fmla="*/ 2555913 w 4355335"/>
                <a:gd name="connsiteY14" fmla="*/ 1237561 h 2016087"/>
                <a:gd name="connsiteX15" fmla="*/ 2555913 w 4355335"/>
                <a:gd name="connsiteY15" fmla="*/ 1204511 h 2016087"/>
                <a:gd name="connsiteX16" fmla="*/ 2449417 w 4355335"/>
                <a:gd name="connsiteY16" fmla="*/ 1204511 h 2016087"/>
                <a:gd name="connsiteX17" fmla="*/ 2449417 w 4355335"/>
                <a:gd name="connsiteY17" fmla="*/ 1182477 h 2016087"/>
                <a:gd name="connsiteX18" fmla="*/ 2276819 w 4355335"/>
                <a:gd name="connsiteY18" fmla="*/ 1182477 h 2016087"/>
                <a:gd name="connsiteX19" fmla="*/ 2276819 w 4355335"/>
                <a:gd name="connsiteY19" fmla="*/ 1175132 h 2016087"/>
                <a:gd name="connsiteX20" fmla="*/ 2225407 w 4355335"/>
                <a:gd name="connsiteY20" fmla="*/ 1175132 h 2016087"/>
                <a:gd name="connsiteX21" fmla="*/ 2225407 w 4355335"/>
                <a:gd name="connsiteY21" fmla="*/ 1145754 h 2016087"/>
                <a:gd name="connsiteX22" fmla="*/ 1869195 w 4355335"/>
                <a:gd name="connsiteY22" fmla="*/ 1145754 h 2016087"/>
                <a:gd name="connsiteX23" fmla="*/ 1869195 w 4355335"/>
                <a:gd name="connsiteY23" fmla="*/ 1120048 h 2016087"/>
                <a:gd name="connsiteX24" fmla="*/ 1843489 w 4355335"/>
                <a:gd name="connsiteY24" fmla="*/ 1120048 h 2016087"/>
                <a:gd name="connsiteX25" fmla="*/ 1843489 w 4355335"/>
                <a:gd name="connsiteY25" fmla="*/ 1120048 h 2016087"/>
                <a:gd name="connsiteX26" fmla="*/ 1843489 w 4355335"/>
                <a:gd name="connsiteY26" fmla="*/ 1098014 h 2016087"/>
                <a:gd name="connsiteX27" fmla="*/ 1718631 w 4355335"/>
                <a:gd name="connsiteY27" fmla="*/ 1098014 h 2016087"/>
                <a:gd name="connsiteX28" fmla="*/ 1718631 w 4355335"/>
                <a:gd name="connsiteY28" fmla="*/ 1075981 h 2016087"/>
                <a:gd name="connsiteX29" fmla="*/ 1637841 w 4355335"/>
                <a:gd name="connsiteY29" fmla="*/ 1075981 h 2016087"/>
                <a:gd name="connsiteX30" fmla="*/ 1637841 w 4355335"/>
                <a:gd name="connsiteY30" fmla="*/ 1064964 h 2016087"/>
                <a:gd name="connsiteX31" fmla="*/ 1542361 w 4355335"/>
                <a:gd name="connsiteY31" fmla="*/ 1064964 h 2016087"/>
                <a:gd name="connsiteX32" fmla="*/ 1542361 w 4355335"/>
                <a:gd name="connsiteY32" fmla="*/ 1042930 h 2016087"/>
                <a:gd name="connsiteX33" fmla="*/ 1520328 w 4355335"/>
                <a:gd name="connsiteY33" fmla="*/ 1042930 h 2016087"/>
                <a:gd name="connsiteX34" fmla="*/ 1520328 w 4355335"/>
                <a:gd name="connsiteY34" fmla="*/ 1009879 h 2016087"/>
                <a:gd name="connsiteX35" fmla="*/ 1373436 w 4355335"/>
                <a:gd name="connsiteY35" fmla="*/ 1009879 h 2016087"/>
                <a:gd name="connsiteX36" fmla="*/ 1373436 w 4355335"/>
                <a:gd name="connsiteY36" fmla="*/ 995190 h 2016087"/>
                <a:gd name="connsiteX37" fmla="*/ 1314679 w 4355335"/>
                <a:gd name="connsiteY37" fmla="*/ 995190 h 2016087"/>
                <a:gd name="connsiteX38" fmla="*/ 1314679 w 4355335"/>
                <a:gd name="connsiteY38" fmla="*/ 984173 h 2016087"/>
                <a:gd name="connsiteX39" fmla="*/ 1277957 w 4355335"/>
                <a:gd name="connsiteY39" fmla="*/ 984173 h 2016087"/>
                <a:gd name="connsiteX40" fmla="*/ 1277957 w 4355335"/>
                <a:gd name="connsiteY40" fmla="*/ 936434 h 2016087"/>
                <a:gd name="connsiteX41" fmla="*/ 1255923 w 4355335"/>
                <a:gd name="connsiteY41" fmla="*/ 936434 h 2016087"/>
                <a:gd name="connsiteX42" fmla="*/ 1255923 w 4355335"/>
                <a:gd name="connsiteY42" fmla="*/ 899711 h 2016087"/>
                <a:gd name="connsiteX43" fmla="*/ 1237561 w 4355335"/>
                <a:gd name="connsiteY43" fmla="*/ 899711 h 2016087"/>
                <a:gd name="connsiteX44" fmla="*/ 1237561 w 4355335"/>
                <a:gd name="connsiteY44" fmla="*/ 815248 h 2016087"/>
                <a:gd name="connsiteX45" fmla="*/ 1149426 w 4355335"/>
                <a:gd name="connsiteY45" fmla="*/ 815248 h 2016087"/>
                <a:gd name="connsiteX46" fmla="*/ 1149426 w 4355335"/>
                <a:gd name="connsiteY46" fmla="*/ 789542 h 2016087"/>
                <a:gd name="connsiteX47" fmla="*/ 1079653 w 4355335"/>
                <a:gd name="connsiteY47" fmla="*/ 789542 h 2016087"/>
                <a:gd name="connsiteX48" fmla="*/ 1079653 w 4355335"/>
                <a:gd name="connsiteY48" fmla="*/ 752819 h 2016087"/>
                <a:gd name="connsiteX49" fmla="*/ 1002535 w 4355335"/>
                <a:gd name="connsiteY49" fmla="*/ 752819 h 2016087"/>
                <a:gd name="connsiteX50" fmla="*/ 1002535 w 4355335"/>
                <a:gd name="connsiteY50" fmla="*/ 690390 h 2016087"/>
                <a:gd name="connsiteX51" fmla="*/ 980501 w 4355335"/>
                <a:gd name="connsiteY51" fmla="*/ 690390 h 2016087"/>
                <a:gd name="connsiteX52" fmla="*/ 980501 w 4355335"/>
                <a:gd name="connsiteY52" fmla="*/ 642650 h 2016087"/>
                <a:gd name="connsiteX53" fmla="*/ 962140 w 4355335"/>
                <a:gd name="connsiteY53" fmla="*/ 642650 h 2016087"/>
                <a:gd name="connsiteX54" fmla="*/ 962140 w 4355335"/>
                <a:gd name="connsiteY54" fmla="*/ 602255 h 2016087"/>
                <a:gd name="connsiteX55" fmla="*/ 907055 w 4355335"/>
                <a:gd name="connsiteY55" fmla="*/ 602255 h 2016087"/>
                <a:gd name="connsiteX56" fmla="*/ 907055 w 4355335"/>
                <a:gd name="connsiteY56" fmla="*/ 565532 h 2016087"/>
                <a:gd name="connsiteX57" fmla="*/ 855643 w 4355335"/>
                <a:gd name="connsiteY57" fmla="*/ 565532 h 2016087"/>
                <a:gd name="connsiteX58" fmla="*/ 855643 w 4355335"/>
                <a:gd name="connsiteY58" fmla="*/ 547171 h 2016087"/>
                <a:gd name="connsiteX59" fmla="*/ 811576 w 4355335"/>
                <a:gd name="connsiteY59" fmla="*/ 547171 h 2016087"/>
                <a:gd name="connsiteX60" fmla="*/ 811576 w 4355335"/>
                <a:gd name="connsiteY60" fmla="*/ 532482 h 2016087"/>
                <a:gd name="connsiteX61" fmla="*/ 789542 w 4355335"/>
                <a:gd name="connsiteY61" fmla="*/ 532482 h 2016087"/>
                <a:gd name="connsiteX62" fmla="*/ 789542 w 4355335"/>
                <a:gd name="connsiteY62" fmla="*/ 510448 h 2016087"/>
                <a:gd name="connsiteX63" fmla="*/ 749147 w 4355335"/>
                <a:gd name="connsiteY63" fmla="*/ 510448 h 2016087"/>
                <a:gd name="connsiteX64" fmla="*/ 749147 w 4355335"/>
                <a:gd name="connsiteY64" fmla="*/ 488414 h 2016087"/>
                <a:gd name="connsiteX65" fmla="*/ 719769 w 4355335"/>
                <a:gd name="connsiteY65" fmla="*/ 488414 h 2016087"/>
                <a:gd name="connsiteX66" fmla="*/ 719769 w 4355335"/>
                <a:gd name="connsiteY66" fmla="*/ 356212 h 2016087"/>
                <a:gd name="connsiteX67" fmla="*/ 694063 w 4355335"/>
                <a:gd name="connsiteY67" fmla="*/ 356212 h 2016087"/>
                <a:gd name="connsiteX68" fmla="*/ 694063 w 4355335"/>
                <a:gd name="connsiteY68" fmla="*/ 326834 h 2016087"/>
                <a:gd name="connsiteX69" fmla="*/ 657340 w 4355335"/>
                <a:gd name="connsiteY69" fmla="*/ 326834 h 2016087"/>
                <a:gd name="connsiteX70" fmla="*/ 657340 w 4355335"/>
                <a:gd name="connsiteY70" fmla="*/ 308472 h 2016087"/>
                <a:gd name="connsiteX71" fmla="*/ 620617 w 4355335"/>
                <a:gd name="connsiteY71" fmla="*/ 308472 h 2016087"/>
                <a:gd name="connsiteX72" fmla="*/ 620617 w 4355335"/>
                <a:gd name="connsiteY72" fmla="*/ 290111 h 2016087"/>
                <a:gd name="connsiteX73" fmla="*/ 580222 w 4355335"/>
                <a:gd name="connsiteY73" fmla="*/ 290111 h 2016087"/>
                <a:gd name="connsiteX74" fmla="*/ 580222 w 4355335"/>
                <a:gd name="connsiteY74" fmla="*/ 257060 h 2016087"/>
                <a:gd name="connsiteX75" fmla="*/ 550843 w 4355335"/>
                <a:gd name="connsiteY75" fmla="*/ 257060 h 2016087"/>
                <a:gd name="connsiteX76" fmla="*/ 550843 w 4355335"/>
                <a:gd name="connsiteY76" fmla="*/ 227682 h 2016087"/>
                <a:gd name="connsiteX77" fmla="*/ 517793 w 4355335"/>
                <a:gd name="connsiteY77" fmla="*/ 227682 h 2016087"/>
                <a:gd name="connsiteX78" fmla="*/ 517793 w 4355335"/>
                <a:gd name="connsiteY78" fmla="*/ 212993 h 2016087"/>
                <a:gd name="connsiteX79" fmla="*/ 400279 w 4355335"/>
                <a:gd name="connsiteY79" fmla="*/ 212993 h 2016087"/>
                <a:gd name="connsiteX80" fmla="*/ 400279 w 4355335"/>
                <a:gd name="connsiteY80" fmla="*/ 176270 h 2016087"/>
                <a:gd name="connsiteX81" fmla="*/ 370901 w 4355335"/>
                <a:gd name="connsiteY81" fmla="*/ 176270 h 2016087"/>
                <a:gd name="connsiteX82" fmla="*/ 370901 w 4355335"/>
                <a:gd name="connsiteY82" fmla="*/ 110169 h 2016087"/>
                <a:gd name="connsiteX83" fmla="*/ 212993 w 4355335"/>
                <a:gd name="connsiteY83" fmla="*/ 110169 h 2016087"/>
                <a:gd name="connsiteX84" fmla="*/ 212993 w 4355335"/>
                <a:gd name="connsiteY84" fmla="*/ 84463 h 2016087"/>
                <a:gd name="connsiteX85" fmla="*/ 176270 w 4355335"/>
                <a:gd name="connsiteY85" fmla="*/ 84463 h 2016087"/>
                <a:gd name="connsiteX86" fmla="*/ 176270 w 4355335"/>
                <a:gd name="connsiteY86" fmla="*/ 0 h 2016087"/>
                <a:gd name="connsiteX87" fmla="*/ 0 w 4355335"/>
                <a:gd name="connsiteY87" fmla="*/ 0 h 201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355335" h="2016087">
                  <a:moveTo>
                    <a:pt x="4355335" y="2016087"/>
                  </a:moveTo>
                  <a:lnTo>
                    <a:pt x="4355335" y="1428520"/>
                  </a:lnTo>
                  <a:lnTo>
                    <a:pt x="3914660" y="1428520"/>
                  </a:lnTo>
                  <a:lnTo>
                    <a:pt x="3914660" y="1377108"/>
                  </a:lnTo>
                  <a:lnTo>
                    <a:pt x="3664945" y="1377108"/>
                  </a:lnTo>
                  <a:lnTo>
                    <a:pt x="3664945" y="1336713"/>
                  </a:lnTo>
                  <a:lnTo>
                    <a:pt x="3316077" y="1336713"/>
                  </a:lnTo>
                  <a:lnTo>
                    <a:pt x="3316077" y="1299990"/>
                  </a:lnTo>
                  <a:lnTo>
                    <a:pt x="2956193" y="1299990"/>
                  </a:lnTo>
                  <a:lnTo>
                    <a:pt x="2956193" y="1288973"/>
                  </a:lnTo>
                  <a:lnTo>
                    <a:pt x="2919470" y="1288973"/>
                  </a:lnTo>
                  <a:lnTo>
                    <a:pt x="2919470" y="1263267"/>
                  </a:lnTo>
                  <a:lnTo>
                    <a:pt x="2607325" y="1263267"/>
                  </a:lnTo>
                  <a:lnTo>
                    <a:pt x="2607325" y="1237561"/>
                  </a:lnTo>
                  <a:lnTo>
                    <a:pt x="2555913" y="1237561"/>
                  </a:lnTo>
                  <a:lnTo>
                    <a:pt x="2555913" y="1204511"/>
                  </a:lnTo>
                  <a:lnTo>
                    <a:pt x="2449417" y="1204511"/>
                  </a:lnTo>
                  <a:lnTo>
                    <a:pt x="2449417" y="1182477"/>
                  </a:lnTo>
                  <a:lnTo>
                    <a:pt x="2276819" y="1182477"/>
                  </a:lnTo>
                  <a:lnTo>
                    <a:pt x="2276819" y="1175132"/>
                  </a:lnTo>
                  <a:lnTo>
                    <a:pt x="2225407" y="1175132"/>
                  </a:lnTo>
                  <a:lnTo>
                    <a:pt x="2225407" y="1145754"/>
                  </a:lnTo>
                  <a:lnTo>
                    <a:pt x="1869195" y="1145754"/>
                  </a:lnTo>
                  <a:lnTo>
                    <a:pt x="1869195" y="1120048"/>
                  </a:lnTo>
                  <a:lnTo>
                    <a:pt x="1843489" y="1120048"/>
                  </a:lnTo>
                  <a:lnTo>
                    <a:pt x="1843489" y="1120048"/>
                  </a:lnTo>
                  <a:lnTo>
                    <a:pt x="1843489" y="1098014"/>
                  </a:lnTo>
                  <a:lnTo>
                    <a:pt x="1718631" y="1098014"/>
                  </a:lnTo>
                  <a:lnTo>
                    <a:pt x="1718631" y="1075981"/>
                  </a:lnTo>
                  <a:lnTo>
                    <a:pt x="1637841" y="1075981"/>
                  </a:lnTo>
                  <a:lnTo>
                    <a:pt x="1637841" y="1064964"/>
                  </a:lnTo>
                  <a:lnTo>
                    <a:pt x="1542361" y="1064964"/>
                  </a:lnTo>
                  <a:lnTo>
                    <a:pt x="1542361" y="1042930"/>
                  </a:lnTo>
                  <a:lnTo>
                    <a:pt x="1520328" y="1042930"/>
                  </a:lnTo>
                  <a:lnTo>
                    <a:pt x="1520328" y="1009879"/>
                  </a:lnTo>
                  <a:lnTo>
                    <a:pt x="1373436" y="1009879"/>
                  </a:lnTo>
                  <a:lnTo>
                    <a:pt x="1373436" y="995190"/>
                  </a:lnTo>
                  <a:lnTo>
                    <a:pt x="1314679" y="995190"/>
                  </a:lnTo>
                  <a:lnTo>
                    <a:pt x="1314679" y="984173"/>
                  </a:lnTo>
                  <a:lnTo>
                    <a:pt x="1277957" y="984173"/>
                  </a:lnTo>
                  <a:lnTo>
                    <a:pt x="1277957" y="936434"/>
                  </a:lnTo>
                  <a:lnTo>
                    <a:pt x="1255923" y="936434"/>
                  </a:lnTo>
                  <a:lnTo>
                    <a:pt x="1255923" y="899711"/>
                  </a:lnTo>
                  <a:lnTo>
                    <a:pt x="1237561" y="899711"/>
                  </a:lnTo>
                  <a:lnTo>
                    <a:pt x="1237561" y="815248"/>
                  </a:lnTo>
                  <a:lnTo>
                    <a:pt x="1149426" y="815248"/>
                  </a:lnTo>
                  <a:lnTo>
                    <a:pt x="1149426" y="789542"/>
                  </a:lnTo>
                  <a:lnTo>
                    <a:pt x="1079653" y="789542"/>
                  </a:lnTo>
                  <a:lnTo>
                    <a:pt x="1079653" y="752819"/>
                  </a:lnTo>
                  <a:lnTo>
                    <a:pt x="1002535" y="752819"/>
                  </a:lnTo>
                  <a:lnTo>
                    <a:pt x="1002535" y="690390"/>
                  </a:lnTo>
                  <a:lnTo>
                    <a:pt x="980501" y="690390"/>
                  </a:lnTo>
                  <a:lnTo>
                    <a:pt x="980501" y="642650"/>
                  </a:lnTo>
                  <a:lnTo>
                    <a:pt x="962140" y="642650"/>
                  </a:lnTo>
                  <a:lnTo>
                    <a:pt x="962140" y="602255"/>
                  </a:lnTo>
                  <a:lnTo>
                    <a:pt x="907055" y="602255"/>
                  </a:lnTo>
                  <a:lnTo>
                    <a:pt x="907055" y="565532"/>
                  </a:lnTo>
                  <a:lnTo>
                    <a:pt x="855643" y="565532"/>
                  </a:lnTo>
                  <a:lnTo>
                    <a:pt x="855643" y="547171"/>
                  </a:lnTo>
                  <a:lnTo>
                    <a:pt x="811576" y="547171"/>
                  </a:lnTo>
                  <a:lnTo>
                    <a:pt x="811576" y="532482"/>
                  </a:lnTo>
                  <a:lnTo>
                    <a:pt x="789542" y="532482"/>
                  </a:lnTo>
                  <a:lnTo>
                    <a:pt x="789542" y="510448"/>
                  </a:lnTo>
                  <a:lnTo>
                    <a:pt x="749147" y="510448"/>
                  </a:lnTo>
                  <a:lnTo>
                    <a:pt x="749147" y="488414"/>
                  </a:lnTo>
                  <a:lnTo>
                    <a:pt x="719769" y="488414"/>
                  </a:lnTo>
                  <a:lnTo>
                    <a:pt x="719769" y="356212"/>
                  </a:lnTo>
                  <a:lnTo>
                    <a:pt x="694063" y="356212"/>
                  </a:lnTo>
                  <a:lnTo>
                    <a:pt x="694063" y="326834"/>
                  </a:lnTo>
                  <a:lnTo>
                    <a:pt x="657340" y="326834"/>
                  </a:lnTo>
                  <a:lnTo>
                    <a:pt x="657340" y="308472"/>
                  </a:lnTo>
                  <a:lnTo>
                    <a:pt x="620617" y="308472"/>
                  </a:lnTo>
                  <a:lnTo>
                    <a:pt x="620617" y="290111"/>
                  </a:lnTo>
                  <a:lnTo>
                    <a:pt x="580222" y="290111"/>
                  </a:lnTo>
                  <a:lnTo>
                    <a:pt x="580222" y="257060"/>
                  </a:lnTo>
                  <a:lnTo>
                    <a:pt x="550843" y="257060"/>
                  </a:lnTo>
                  <a:lnTo>
                    <a:pt x="550843" y="227682"/>
                  </a:lnTo>
                  <a:lnTo>
                    <a:pt x="517793" y="227682"/>
                  </a:lnTo>
                  <a:lnTo>
                    <a:pt x="517793" y="212993"/>
                  </a:lnTo>
                  <a:lnTo>
                    <a:pt x="400279" y="212993"/>
                  </a:lnTo>
                  <a:lnTo>
                    <a:pt x="400279" y="176270"/>
                  </a:lnTo>
                  <a:lnTo>
                    <a:pt x="370901" y="176270"/>
                  </a:lnTo>
                  <a:lnTo>
                    <a:pt x="370901" y="110169"/>
                  </a:lnTo>
                  <a:lnTo>
                    <a:pt x="212993" y="110169"/>
                  </a:lnTo>
                  <a:lnTo>
                    <a:pt x="212993" y="84463"/>
                  </a:lnTo>
                  <a:lnTo>
                    <a:pt x="176270" y="84463"/>
                  </a:lnTo>
                  <a:lnTo>
                    <a:pt x="176270"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70" name="Group 69">
              <a:extLst>
                <a:ext uri="{FF2B5EF4-FFF2-40B4-BE49-F238E27FC236}">
                  <a16:creationId xmlns:a16="http://schemas.microsoft.com/office/drawing/2014/main" id="{24B3F2C2-8001-1227-74D8-EA7781E41AD4}"/>
                </a:ext>
              </a:extLst>
            </p:cNvPr>
            <p:cNvGrpSpPr/>
            <p:nvPr/>
          </p:nvGrpSpPr>
          <p:grpSpPr>
            <a:xfrm>
              <a:off x="4172771" y="2903332"/>
              <a:ext cx="1306409" cy="183924"/>
              <a:chOff x="4574137" y="3021860"/>
              <a:chExt cx="1401570" cy="213960"/>
            </a:xfrm>
          </p:grpSpPr>
          <p:cxnSp>
            <p:nvCxnSpPr>
              <p:cNvPr id="121" name="Straight Connector 120">
                <a:extLst>
                  <a:ext uri="{FF2B5EF4-FFF2-40B4-BE49-F238E27FC236}">
                    <a16:creationId xmlns:a16="http://schemas.microsoft.com/office/drawing/2014/main" id="{EB8D67EF-9172-6ADA-5C20-C28D5C5C10A7}"/>
                  </a:ext>
                </a:extLst>
              </p:cNvPr>
              <p:cNvCxnSpPr>
                <a:cxnSpLocks/>
              </p:cNvCxnSpPr>
              <p:nvPr/>
            </p:nvCxnSpPr>
            <p:spPr bwMode="auto">
              <a:xfrm>
                <a:off x="5308362" y="3134047"/>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64FC8633-A16D-B054-9996-7F2145412802}"/>
                  </a:ext>
                </a:extLst>
              </p:cNvPr>
              <p:cNvCxnSpPr>
                <a:cxnSpLocks/>
              </p:cNvCxnSpPr>
              <p:nvPr/>
            </p:nvCxnSpPr>
            <p:spPr bwMode="auto">
              <a:xfrm>
                <a:off x="5975707" y="3181787"/>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FFB86B76-DAEC-E315-DD99-2E5AC9F666C2}"/>
                  </a:ext>
                </a:extLst>
              </p:cNvPr>
              <p:cNvCxnSpPr>
                <a:cxnSpLocks/>
              </p:cNvCxnSpPr>
              <p:nvPr/>
            </p:nvCxnSpPr>
            <p:spPr bwMode="auto">
              <a:xfrm>
                <a:off x="5607669" y="317811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D0ECBFB6-CFBB-745D-4EDC-D5F7135CEB94}"/>
                  </a:ext>
                </a:extLst>
              </p:cNvPr>
              <p:cNvCxnSpPr>
                <a:cxnSpLocks/>
              </p:cNvCxnSpPr>
              <p:nvPr/>
            </p:nvCxnSpPr>
            <p:spPr bwMode="auto">
              <a:xfrm>
                <a:off x="5641384" y="317811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F887F509-D847-0E30-E7E5-C66C78CEE2B5}"/>
                  </a:ext>
                </a:extLst>
              </p:cNvPr>
              <p:cNvCxnSpPr>
                <a:cxnSpLocks/>
              </p:cNvCxnSpPr>
              <p:nvPr/>
            </p:nvCxnSpPr>
            <p:spPr bwMode="auto">
              <a:xfrm>
                <a:off x="5534858" y="3115686"/>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DDE4D1D8-7B96-341A-431C-0FD964BC7648}"/>
                  </a:ext>
                </a:extLst>
              </p:cNvPr>
              <p:cNvCxnSpPr>
                <a:cxnSpLocks/>
              </p:cNvCxnSpPr>
              <p:nvPr/>
            </p:nvCxnSpPr>
            <p:spPr bwMode="auto">
              <a:xfrm>
                <a:off x="5024550" y="308263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AEBF34ED-7B74-C9DE-63DF-3AC520567424}"/>
                  </a:ext>
                </a:extLst>
              </p:cNvPr>
              <p:cNvCxnSpPr>
                <a:cxnSpLocks/>
              </p:cNvCxnSpPr>
              <p:nvPr/>
            </p:nvCxnSpPr>
            <p:spPr bwMode="auto">
              <a:xfrm>
                <a:off x="4894634" y="3053257"/>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11735292-6247-C344-B2E8-7351E003C7D0}"/>
                  </a:ext>
                </a:extLst>
              </p:cNvPr>
              <p:cNvCxnSpPr>
                <a:cxnSpLocks/>
              </p:cNvCxnSpPr>
              <p:nvPr/>
            </p:nvCxnSpPr>
            <p:spPr bwMode="auto">
              <a:xfrm>
                <a:off x="4584253" y="304429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65404B85-1EAC-7468-BD76-0F2A2348E916}"/>
                  </a:ext>
                </a:extLst>
              </p:cNvPr>
              <p:cNvCxnSpPr>
                <a:cxnSpLocks/>
              </p:cNvCxnSpPr>
              <p:nvPr/>
            </p:nvCxnSpPr>
            <p:spPr bwMode="auto">
              <a:xfrm>
                <a:off x="4930706" y="3049584"/>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C94172DF-5DD2-8B0D-B989-DBCFFF0DD0E1}"/>
                  </a:ext>
                </a:extLst>
              </p:cNvPr>
              <p:cNvCxnSpPr>
                <a:cxnSpLocks/>
              </p:cNvCxnSpPr>
              <p:nvPr/>
            </p:nvCxnSpPr>
            <p:spPr bwMode="auto">
              <a:xfrm>
                <a:off x="4598307" y="3045912"/>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FFCC6197-AE77-ECC1-B5F2-12DFF7226FAD}"/>
                  </a:ext>
                </a:extLst>
              </p:cNvPr>
              <p:cNvCxnSpPr>
                <a:cxnSpLocks/>
              </p:cNvCxnSpPr>
              <p:nvPr/>
            </p:nvCxnSpPr>
            <p:spPr bwMode="auto">
              <a:xfrm>
                <a:off x="4647599" y="3045912"/>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6443E66E-881A-DE14-BD2F-C74F3C8BFE8E}"/>
                  </a:ext>
                </a:extLst>
              </p:cNvPr>
              <p:cNvCxnSpPr>
                <a:cxnSpLocks/>
              </p:cNvCxnSpPr>
              <p:nvPr/>
            </p:nvCxnSpPr>
            <p:spPr bwMode="auto">
              <a:xfrm>
                <a:off x="5255581" y="3082634"/>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336F29CD-30BE-0BF6-1989-9D6BCFDE77A5}"/>
                  </a:ext>
                </a:extLst>
              </p:cNvPr>
              <p:cNvCxnSpPr>
                <a:cxnSpLocks/>
              </p:cNvCxnSpPr>
              <p:nvPr/>
            </p:nvCxnSpPr>
            <p:spPr bwMode="auto">
              <a:xfrm>
                <a:off x="5656072" y="3178113"/>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E7BE158C-76E3-2DEC-4715-7F174F38938F}"/>
                  </a:ext>
                </a:extLst>
              </p:cNvPr>
              <p:cNvCxnSpPr>
                <a:cxnSpLocks/>
              </p:cNvCxnSpPr>
              <p:nvPr/>
            </p:nvCxnSpPr>
            <p:spPr bwMode="auto">
              <a:xfrm>
                <a:off x="4574137" y="3021860"/>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BCE8CE6B-2E9B-C215-21F4-8B01220EB44E}"/>
                  </a:ext>
                </a:extLst>
              </p:cNvPr>
              <p:cNvCxnSpPr>
                <a:cxnSpLocks/>
              </p:cNvCxnSpPr>
              <p:nvPr/>
            </p:nvCxnSpPr>
            <p:spPr bwMode="auto">
              <a:xfrm>
                <a:off x="4947810" y="3053256"/>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1669E140-C2EF-3D9B-97FB-75DB0C035318}"/>
                  </a:ext>
                </a:extLst>
              </p:cNvPr>
              <p:cNvCxnSpPr>
                <a:cxnSpLocks/>
              </p:cNvCxnSpPr>
              <p:nvPr/>
            </p:nvCxnSpPr>
            <p:spPr bwMode="auto">
              <a:xfrm>
                <a:off x="5287228" y="308263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49CE0756-D7C4-ADE4-BF27-FEAA2E1BD027}"/>
                  </a:ext>
                </a:extLst>
              </p:cNvPr>
              <p:cNvCxnSpPr>
                <a:cxnSpLocks/>
              </p:cNvCxnSpPr>
              <p:nvPr/>
            </p:nvCxnSpPr>
            <p:spPr bwMode="auto">
              <a:xfrm>
                <a:off x="5579960" y="3178114"/>
                <a:ext cx="0" cy="54033"/>
              </a:xfrm>
              <a:prstGeom prst="line">
                <a:avLst/>
              </a:prstGeom>
              <a:noFill/>
              <a:ln w="19050" cap="flat" cmpd="sng" algn="ctr">
                <a:solidFill>
                  <a:schemeClr val="accent1"/>
                </a:solidFill>
                <a:prstDash val="solid"/>
                <a:round/>
                <a:headEnd type="none" w="med" len="med"/>
                <a:tailEnd type="none" w="med" len="med"/>
              </a:ln>
              <a:effectLst/>
            </p:spPr>
          </p:cxnSp>
        </p:grpSp>
        <p:grpSp>
          <p:nvGrpSpPr>
            <p:cNvPr id="71" name="Group 70">
              <a:extLst>
                <a:ext uri="{FF2B5EF4-FFF2-40B4-BE49-F238E27FC236}">
                  <a16:creationId xmlns:a16="http://schemas.microsoft.com/office/drawing/2014/main" id="{BA550BF1-0173-86A8-E6E0-34A42F137178}"/>
                </a:ext>
              </a:extLst>
            </p:cNvPr>
            <p:cNvGrpSpPr/>
            <p:nvPr/>
          </p:nvGrpSpPr>
          <p:grpSpPr>
            <a:xfrm>
              <a:off x="1609849" y="1888773"/>
              <a:ext cx="2258693" cy="1054847"/>
              <a:chOff x="3508273" y="1832440"/>
              <a:chExt cx="2423220" cy="1227108"/>
            </a:xfrm>
          </p:grpSpPr>
          <p:cxnSp>
            <p:nvCxnSpPr>
              <p:cNvPr id="104" name="Straight Connector 103">
                <a:extLst>
                  <a:ext uri="{FF2B5EF4-FFF2-40B4-BE49-F238E27FC236}">
                    <a16:creationId xmlns:a16="http://schemas.microsoft.com/office/drawing/2014/main" id="{A09AFD91-C67B-822B-D06A-552BD1DB20FB}"/>
                  </a:ext>
                </a:extLst>
              </p:cNvPr>
              <p:cNvCxnSpPr>
                <a:cxnSpLocks/>
              </p:cNvCxnSpPr>
              <p:nvPr/>
            </p:nvCxnSpPr>
            <p:spPr bwMode="auto">
              <a:xfrm>
                <a:off x="5525027" y="2888003"/>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88A62A6D-339E-2538-7D8C-3E310C3BE727}"/>
                  </a:ext>
                </a:extLst>
              </p:cNvPr>
              <p:cNvCxnSpPr>
                <a:cxnSpLocks/>
              </p:cNvCxnSpPr>
              <p:nvPr/>
            </p:nvCxnSpPr>
            <p:spPr bwMode="auto">
              <a:xfrm>
                <a:off x="5909605" y="2983483"/>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21122D7B-04A4-6027-C597-3A35C9CCDF2C}"/>
                  </a:ext>
                </a:extLst>
              </p:cNvPr>
              <p:cNvCxnSpPr>
                <a:cxnSpLocks/>
              </p:cNvCxnSpPr>
              <p:nvPr/>
            </p:nvCxnSpPr>
            <p:spPr bwMode="auto">
              <a:xfrm>
                <a:off x="5666425" y="2928399"/>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73DF8CD5-9C43-77CF-968A-2FDC139DC041}"/>
                  </a:ext>
                </a:extLst>
              </p:cNvPr>
              <p:cNvCxnSpPr>
                <a:cxnSpLocks/>
              </p:cNvCxnSpPr>
              <p:nvPr/>
            </p:nvCxnSpPr>
            <p:spPr bwMode="auto">
              <a:xfrm>
                <a:off x="5854376" y="2943089"/>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F09D4571-0CA6-47D9-8540-0FC3093ACDC6}"/>
                  </a:ext>
                </a:extLst>
              </p:cNvPr>
              <p:cNvCxnSpPr>
                <a:cxnSpLocks/>
              </p:cNvCxnSpPr>
              <p:nvPr/>
            </p:nvCxnSpPr>
            <p:spPr bwMode="auto">
              <a:xfrm>
                <a:off x="5615649" y="2924727"/>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22766764-F71A-8168-272D-B38002873C01}"/>
                  </a:ext>
                </a:extLst>
              </p:cNvPr>
              <p:cNvCxnSpPr>
                <a:cxnSpLocks/>
              </p:cNvCxnSpPr>
              <p:nvPr/>
            </p:nvCxnSpPr>
            <p:spPr bwMode="auto">
              <a:xfrm>
                <a:off x="4815229" y="2741112"/>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3CC2E8D0-B1F2-DEC7-59BF-5B4BD1C27728}"/>
                  </a:ext>
                </a:extLst>
              </p:cNvPr>
              <p:cNvCxnSpPr>
                <a:cxnSpLocks/>
              </p:cNvCxnSpPr>
              <p:nvPr/>
            </p:nvCxnSpPr>
            <p:spPr bwMode="auto">
              <a:xfrm>
                <a:off x="4251984" y="2329816"/>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1E90FF75-94DE-71D7-E9BA-914FE416F14B}"/>
                  </a:ext>
                </a:extLst>
              </p:cNvPr>
              <p:cNvCxnSpPr>
                <a:cxnSpLocks/>
              </p:cNvCxnSpPr>
              <p:nvPr/>
            </p:nvCxnSpPr>
            <p:spPr bwMode="auto">
              <a:xfrm>
                <a:off x="3508273" y="1832440"/>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81C2EB7F-F02D-B840-97D4-D9A6321C5976}"/>
                  </a:ext>
                </a:extLst>
              </p:cNvPr>
              <p:cNvCxnSpPr>
                <a:cxnSpLocks/>
              </p:cNvCxnSpPr>
              <p:nvPr/>
            </p:nvCxnSpPr>
            <p:spPr bwMode="auto">
              <a:xfrm>
                <a:off x="4390880" y="2487724"/>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77A65B86-334F-229B-2862-2AAB5D00A6BA}"/>
                  </a:ext>
                </a:extLst>
              </p:cNvPr>
              <p:cNvCxnSpPr>
                <a:cxnSpLocks/>
              </p:cNvCxnSpPr>
              <p:nvPr/>
            </p:nvCxnSpPr>
            <p:spPr bwMode="auto">
              <a:xfrm>
                <a:off x="3628823" y="1848746"/>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AC5A5522-9A19-812C-20D7-BCA02393F297}"/>
                  </a:ext>
                </a:extLst>
              </p:cNvPr>
              <p:cNvCxnSpPr>
                <a:cxnSpLocks/>
              </p:cNvCxnSpPr>
              <p:nvPr/>
            </p:nvCxnSpPr>
            <p:spPr bwMode="auto">
              <a:xfrm>
                <a:off x="3927831" y="2028688"/>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02FAE5CF-74EC-5FB1-05D3-2E0B2202D59F}"/>
                  </a:ext>
                </a:extLst>
              </p:cNvPr>
              <p:cNvCxnSpPr>
                <a:cxnSpLocks/>
              </p:cNvCxnSpPr>
              <p:nvPr/>
            </p:nvCxnSpPr>
            <p:spPr bwMode="auto">
              <a:xfrm>
                <a:off x="4869991" y="2803540"/>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D91C3689-F3A0-FB28-C2B8-5C35E4F427F9}"/>
                  </a:ext>
                </a:extLst>
              </p:cNvPr>
              <p:cNvCxnSpPr>
                <a:cxnSpLocks/>
              </p:cNvCxnSpPr>
              <p:nvPr/>
            </p:nvCxnSpPr>
            <p:spPr bwMode="auto">
              <a:xfrm>
                <a:off x="5931493" y="300551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F647739B-119D-0B80-CF34-6E4CFA712BAA}"/>
                  </a:ext>
                </a:extLst>
              </p:cNvPr>
              <p:cNvCxnSpPr>
                <a:cxnSpLocks/>
              </p:cNvCxnSpPr>
              <p:nvPr/>
            </p:nvCxnSpPr>
            <p:spPr bwMode="auto">
              <a:xfrm>
                <a:off x="3678098" y="1846727"/>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320F2FCE-0562-A429-ED49-492BD31E9616}"/>
                  </a:ext>
                </a:extLst>
              </p:cNvPr>
              <p:cNvCxnSpPr>
                <a:cxnSpLocks/>
              </p:cNvCxnSpPr>
              <p:nvPr/>
            </p:nvCxnSpPr>
            <p:spPr bwMode="auto">
              <a:xfrm>
                <a:off x="4492446" y="2546480"/>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08451CA1-637B-09E4-D727-667697A287D1}"/>
                  </a:ext>
                </a:extLst>
              </p:cNvPr>
              <p:cNvCxnSpPr>
                <a:cxnSpLocks/>
              </p:cNvCxnSpPr>
              <p:nvPr/>
            </p:nvCxnSpPr>
            <p:spPr bwMode="auto">
              <a:xfrm>
                <a:off x="5360674" y="2891676"/>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3914806F-CA0A-18F8-86D8-69F92B57A68D}"/>
                  </a:ext>
                </a:extLst>
              </p:cNvPr>
              <p:cNvCxnSpPr>
                <a:cxnSpLocks/>
              </p:cNvCxnSpPr>
              <p:nvPr/>
            </p:nvCxnSpPr>
            <p:spPr bwMode="auto">
              <a:xfrm>
                <a:off x="5774592" y="2943088"/>
                <a:ext cx="0" cy="54033"/>
              </a:xfrm>
              <a:prstGeom prst="line">
                <a:avLst/>
              </a:prstGeom>
              <a:noFill/>
              <a:ln w="19050" cap="flat" cmpd="sng" algn="ctr">
                <a:solidFill>
                  <a:schemeClr val="accent1"/>
                </a:solidFill>
                <a:prstDash val="solid"/>
                <a:round/>
                <a:headEnd type="none" w="med" len="med"/>
                <a:tailEnd type="none" w="med" len="med"/>
              </a:ln>
              <a:effectLst/>
            </p:spPr>
          </p:cxnSp>
        </p:grpSp>
        <p:sp>
          <p:nvSpPr>
            <p:cNvPr id="72" name="Freeform: Shape 71">
              <a:extLst>
                <a:ext uri="{FF2B5EF4-FFF2-40B4-BE49-F238E27FC236}">
                  <a16:creationId xmlns:a16="http://schemas.microsoft.com/office/drawing/2014/main" id="{168F8671-AD67-CD01-942B-ECAF09EA5593}"/>
                </a:ext>
              </a:extLst>
            </p:cNvPr>
            <p:cNvSpPr/>
            <p:nvPr/>
          </p:nvSpPr>
          <p:spPr bwMode="auto">
            <a:xfrm>
              <a:off x="1428671" y="1831191"/>
              <a:ext cx="4453266" cy="1486841"/>
            </a:xfrm>
            <a:custGeom>
              <a:avLst/>
              <a:gdLst>
                <a:gd name="connsiteX0" fmla="*/ 4777648 w 4777648"/>
                <a:gd name="connsiteY0" fmla="*/ 1729648 h 1729648"/>
                <a:gd name="connsiteX1" fmla="*/ 3657600 w 4777648"/>
                <a:gd name="connsiteY1" fmla="*/ 1729648 h 1729648"/>
                <a:gd name="connsiteX2" fmla="*/ 3657600 w 4777648"/>
                <a:gd name="connsiteY2" fmla="*/ 1696597 h 1729648"/>
                <a:gd name="connsiteX3" fmla="*/ 3297716 w 4777648"/>
                <a:gd name="connsiteY3" fmla="*/ 1696597 h 1729648"/>
                <a:gd name="connsiteX4" fmla="*/ 3297716 w 4777648"/>
                <a:gd name="connsiteY4" fmla="*/ 1674563 h 1729648"/>
                <a:gd name="connsiteX5" fmla="*/ 2989243 w 4777648"/>
                <a:gd name="connsiteY5" fmla="*/ 1674563 h 1729648"/>
                <a:gd name="connsiteX6" fmla="*/ 2989243 w 4777648"/>
                <a:gd name="connsiteY6" fmla="*/ 1659874 h 1729648"/>
                <a:gd name="connsiteX7" fmla="*/ 2945176 w 4777648"/>
                <a:gd name="connsiteY7" fmla="*/ 1659874 h 1729648"/>
                <a:gd name="connsiteX8" fmla="*/ 2945176 w 4777648"/>
                <a:gd name="connsiteY8" fmla="*/ 1626824 h 1729648"/>
                <a:gd name="connsiteX9" fmla="*/ 2603653 w 4777648"/>
                <a:gd name="connsiteY9" fmla="*/ 1626824 h 1729648"/>
                <a:gd name="connsiteX10" fmla="*/ 2603653 w 4777648"/>
                <a:gd name="connsiteY10" fmla="*/ 1604790 h 1729648"/>
                <a:gd name="connsiteX11" fmla="*/ 2229080 w 4777648"/>
                <a:gd name="connsiteY11" fmla="*/ 1604790 h 1729648"/>
                <a:gd name="connsiteX12" fmla="*/ 2229080 w 4777648"/>
                <a:gd name="connsiteY12" fmla="*/ 1582756 h 1729648"/>
                <a:gd name="connsiteX13" fmla="*/ 2089533 w 4777648"/>
                <a:gd name="connsiteY13" fmla="*/ 1582756 h 1729648"/>
                <a:gd name="connsiteX14" fmla="*/ 2089533 w 4777648"/>
                <a:gd name="connsiteY14" fmla="*/ 1560722 h 1729648"/>
                <a:gd name="connsiteX15" fmla="*/ 1975692 w 4777648"/>
                <a:gd name="connsiteY15" fmla="*/ 1560722 h 1729648"/>
                <a:gd name="connsiteX16" fmla="*/ 1975692 w 4777648"/>
                <a:gd name="connsiteY16" fmla="*/ 1546033 h 1729648"/>
                <a:gd name="connsiteX17" fmla="*/ 1916935 w 4777648"/>
                <a:gd name="connsiteY17" fmla="*/ 1546033 h 1729648"/>
                <a:gd name="connsiteX18" fmla="*/ 1916935 w 4777648"/>
                <a:gd name="connsiteY18" fmla="*/ 1512983 h 1729648"/>
                <a:gd name="connsiteX19" fmla="*/ 1858178 w 4777648"/>
                <a:gd name="connsiteY19" fmla="*/ 1512983 h 1729648"/>
                <a:gd name="connsiteX20" fmla="*/ 1858178 w 4777648"/>
                <a:gd name="connsiteY20" fmla="*/ 1472588 h 1729648"/>
                <a:gd name="connsiteX21" fmla="*/ 1674564 w 4777648"/>
                <a:gd name="connsiteY21" fmla="*/ 1472588 h 1729648"/>
                <a:gd name="connsiteX22" fmla="*/ 1674564 w 4777648"/>
                <a:gd name="connsiteY22" fmla="*/ 1454226 h 1729648"/>
                <a:gd name="connsiteX23" fmla="*/ 1601118 w 4777648"/>
                <a:gd name="connsiteY23" fmla="*/ 1454226 h 1729648"/>
                <a:gd name="connsiteX24" fmla="*/ 1601118 w 4777648"/>
                <a:gd name="connsiteY24" fmla="*/ 1446881 h 1729648"/>
                <a:gd name="connsiteX25" fmla="*/ 1553378 w 4777648"/>
                <a:gd name="connsiteY25" fmla="*/ 1446881 h 1729648"/>
                <a:gd name="connsiteX26" fmla="*/ 1553378 w 4777648"/>
                <a:gd name="connsiteY26" fmla="*/ 1421175 h 1729648"/>
                <a:gd name="connsiteX27" fmla="*/ 1531345 w 4777648"/>
                <a:gd name="connsiteY27" fmla="*/ 1421175 h 1729648"/>
                <a:gd name="connsiteX28" fmla="*/ 1531345 w 4777648"/>
                <a:gd name="connsiteY28" fmla="*/ 1358747 h 1729648"/>
                <a:gd name="connsiteX29" fmla="*/ 1498294 w 4777648"/>
                <a:gd name="connsiteY29" fmla="*/ 1358747 h 1729648"/>
                <a:gd name="connsiteX30" fmla="*/ 1498294 w 4777648"/>
                <a:gd name="connsiteY30" fmla="*/ 1329368 h 1729648"/>
                <a:gd name="connsiteX31" fmla="*/ 1457899 w 4777648"/>
                <a:gd name="connsiteY31" fmla="*/ 1329368 h 1729648"/>
                <a:gd name="connsiteX32" fmla="*/ 1446882 w 4777648"/>
                <a:gd name="connsiteY32" fmla="*/ 1318351 h 1729648"/>
                <a:gd name="connsiteX33" fmla="*/ 1292646 w 4777648"/>
                <a:gd name="connsiteY33" fmla="*/ 1318351 h 1729648"/>
                <a:gd name="connsiteX34" fmla="*/ 1292646 w 4777648"/>
                <a:gd name="connsiteY34" fmla="*/ 1277956 h 1729648"/>
                <a:gd name="connsiteX35" fmla="*/ 1263268 w 4777648"/>
                <a:gd name="connsiteY35" fmla="*/ 1277956 h 1729648"/>
                <a:gd name="connsiteX36" fmla="*/ 1263268 w 4777648"/>
                <a:gd name="connsiteY36" fmla="*/ 1193494 h 1729648"/>
                <a:gd name="connsiteX37" fmla="*/ 1241234 w 4777648"/>
                <a:gd name="connsiteY37" fmla="*/ 1193494 h 1729648"/>
                <a:gd name="connsiteX38" fmla="*/ 1241234 w 4777648"/>
                <a:gd name="connsiteY38" fmla="*/ 1153098 h 1729648"/>
                <a:gd name="connsiteX39" fmla="*/ 1219200 w 4777648"/>
                <a:gd name="connsiteY39" fmla="*/ 1153098 h 1729648"/>
                <a:gd name="connsiteX40" fmla="*/ 1219200 w 4777648"/>
                <a:gd name="connsiteY40" fmla="*/ 1101686 h 1729648"/>
                <a:gd name="connsiteX41" fmla="*/ 1075981 w 4777648"/>
                <a:gd name="connsiteY41" fmla="*/ 1101686 h 1729648"/>
                <a:gd name="connsiteX42" fmla="*/ 1075981 w 4777648"/>
                <a:gd name="connsiteY42" fmla="*/ 1068636 h 1729648"/>
                <a:gd name="connsiteX43" fmla="*/ 1035586 w 4777648"/>
                <a:gd name="connsiteY43" fmla="*/ 1068636 h 1729648"/>
                <a:gd name="connsiteX44" fmla="*/ 1035586 w 4777648"/>
                <a:gd name="connsiteY44" fmla="*/ 1002535 h 1729648"/>
                <a:gd name="connsiteX45" fmla="*/ 1013552 w 4777648"/>
                <a:gd name="connsiteY45" fmla="*/ 1002535 h 1729648"/>
                <a:gd name="connsiteX46" fmla="*/ 1013552 w 4777648"/>
                <a:gd name="connsiteY46" fmla="*/ 954795 h 1729648"/>
                <a:gd name="connsiteX47" fmla="*/ 995190 w 4777648"/>
                <a:gd name="connsiteY47" fmla="*/ 954795 h 1729648"/>
                <a:gd name="connsiteX48" fmla="*/ 995190 w 4777648"/>
                <a:gd name="connsiteY48" fmla="*/ 848298 h 1729648"/>
                <a:gd name="connsiteX49" fmla="*/ 984174 w 4777648"/>
                <a:gd name="connsiteY49" fmla="*/ 848298 h 1729648"/>
                <a:gd name="connsiteX50" fmla="*/ 984174 w 4777648"/>
                <a:gd name="connsiteY50" fmla="*/ 815248 h 1729648"/>
                <a:gd name="connsiteX51" fmla="*/ 958468 w 4777648"/>
                <a:gd name="connsiteY51" fmla="*/ 815248 h 1729648"/>
                <a:gd name="connsiteX52" fmla="*/ 958468 w 4777648"/>
                <a:gd name="connsiteY52" fmla="*/ 763836 h 1729648"/>
                <a:gd name="connsiteX53" fmla="*/ 896039 w 4777648"/>
                <a:gd name="connsiteY53" fmla="*/ 763836 h 1729648"/>
                <a:gd name="connsiteX54" fmla="*/ 896039 w 4777648"/>
                <a:gd name="connsiteY54" fmla="*/ 730785 h 1729648"/>
                <a:gd name="connsiteX55" fmla="*/ 859316 w 4777648"/>
                <a:gd name="connsiteY55" fmla="*/ 730785 h 1729648"/>
                <a:gd name="connsiteX56" fmla="*/ 859316 w 4777648"/>
                <a:gd name="connsiteY56" fmla="*/ 708751 h 1729648"/>
                <a:gd name="connsiteX57" fmla="*/ 793215 w 4777648"/>
                <a:gd name="connsiteY57" fmla="*/ 708751 h 1729648"/>
                <a:gd name="connsiteX58" fmla="*/ 793215 w 4777648"/>
                <a:gd name="connsiteY58" fmla="*/ 686718 h 1729648"/>
                <a:gd name="connsiteX59" fmla="*/ 756492 w 4777648"/>
                <a:gd name="connsiteY59" fmla="*/ 686718 h 1729648"/>
                <a:gd name="connsiteX60" fmla="*/ 756492 w 4777648"/>
                <a:gd name="connsiteY60" fmla="*/ 635306 h 1729648"/>
                <a:gd name="connsiteX61" fmla="*/ 730786 w 4777648"/>
                <a:gd name="connsiteY61" fmla="*/ 635306 h 1729648"/>
                <a:gd name="connsiteX62" fmla="*/ 730786 w 4777648"/>
                <a:gd name="connsiteY62" fmla="*/ 506775 h 1729648"/>
                <a:gd name="connsiteX63" fmla="*/ 712424 w 4777648"/>
                <a:gd name="connsiteY63" fmla="*/ 506775 h 1729648"/>
                <a:gd name="connsiteX64" fmla="*/ 712424 w 4777648"/>
                <a:gd name="connsiteY64" fmla="*/ 444347 h 1729648"/>
                <a:gd name="connsiteX65" fmla="*/ 697735 w 4777648"/>
                <a:gd name="connsiteY65" fmla="*/ 444347 h 1729648"/>
                <a:gd name="connsiteX66" fmla="*/ 697735 w 4777648"/>
                <a:gd name="connsiteY66" fmla="*/ 396607 h 1729648"/>
                <a:gd name="connsiteX67" fmla="*/ 661012 w 4777648"/>
                <a:gd name="connsiteY67" fmla="*/ 396607 h 1729648"/>
                <a:gd name="connsiteX68" fmla="*/ 661012 w 4777648"/>
                <a:gd name="connsiteY68" fmla="*/ 378245 h 1729648"/>
                <a:gd name="connsiteX69" fmla="*/ 605928 w 4777648"/>
                <a:gd name="connsiteY69" fmla="*/ 378245 h 1729648"/>
                <a:gd name="connsiteX70" fmla="*/ 605928 w 4777648"/>
                <a:gd name="connsiteY70" fmla="*/ 359884 h 1729648"/>
                <a:gd name="connsiteX71" fmla="*/ 576549 w 4777648"/>
                <a:gd name="connsiteY71" fmla="*/ 359884 h 1729648"/>
                <a:gd name="connsiteX72" fmla="*/ 576549 w 4777648"/>
                <a:gd name="connsiteY72" fmla="*/ 315816 h 1729648"/>
                <a:gd name="connsiteX73" fmla="*/ 554516 w 4777648"/>
                <a:gd name="connsiteY73" fmla="*/ 315816 h 1729648"/>
                <a:gd name="connsiteX74" fmla="*/ 554516 w 4777648"/>
                <a:gd name="connsiteY74" fmla="*/ 257060 h 1729648"/>
                <a:gd name="connsiteX75" fmla="*/ 488415 w 4777648"/>
                <a:gd name="connsiteY75" fmla="*/ 257060 h 1729648"/>
                <a:gd name="connsiteX76" fmla="*/ 488415 w 4777648"/>
                <a:gd name="connsiteY76" fmla="*/ 231354 h 1729648"/>
                <a:gd name="connsiteX77" fmla="*/ 385590 w 4777648"/>
                <a:gd name="connsiteY77" fmla="*/ 231354 h 1729648"/>
                <a:gd name="connsiteX78" fmla="*/ 385590 w 4777648"/>
                <a:gd name="connsiteY78" fmla="*/ 190959 h 1729648"/>
                <a:gd name="connsiteX79" fmla="*/ 363557 w 4777648"/>
                <a:gd name="connsiteY79" fmla="*/ 190959 h 1729648"/>
                <a:gd name="connsiteX80" fmla="*/ 363557 w 4777648"/>
                <a:gd name="connsiteY80" fmla="*/ 128530 h 1729648"/>
                <a:gd name="connsiteX81" fmla="*/ 264405 w 4777648"/>
                <a:gd name="connsiteY81" fmla="*/ 128530 h 1729648"/>
                <a:gd name="connsiteX82" fmla="*/ 264405 w 4777648"/>
                <a:gd name="connsiteY82" fmla="*/ 110168 h 1729648"/>
                <a:gd name="connsiteX83" fmla="*/ 212993 w 4777648"/>
                <a:gd name="connsiteY83" fmla="*/ 110168 h 1729648"/>
                <a:gd name="connsiteX84" fmla="*/ 212993 w 4777648"/>
                <a:gd name="connsiteY84" fmla="*/ 14689 h 1729648"/>
                <a:gd name="connsiteX85" fmla="*/ 146892 w 4777648"/>
                <a:gd name="connsiteY85" fmla="*/ 14689 h 1729648"/>
                <a:gd name="connsiteX86" fmla="*/ 146892 w 4777648"/>
                <a:gd name="connsiteY86" fmla="*/ 0 h 1729648"/>
                <a:gd name="connsiteX87" fmla="*/ 0 w 4777648"/>
                <a:gd name="connsiteY87" fmla="*/ 0 h 1729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777648" h="1729648">
                  <a:moveTo>
                    <a:pt x="4777648" y="1729648"/>
                  </a:moveTo>
                  <a:lnTo>
                    <a:pt x="3657600" y="1729648"/>
                  </a:lnTo>
                  <a:lnTo>
                    <a:pt x="3657600" y="1696597"/>
                  </a:lnTo>
                  <a:lnTo>
                    <a:pt x="3297716" y="1696597"/>
                  </a:lnTo>
                  <a:lnTo>
                    <a:pt x="3297716" y="1674563"/>
                  </a:lnTo>
                  <a:lnTo>
                    <a:pt x="2989243" y="1674563"/>
                  </a:lnTo>
                  <a:lnTo>
                    <a:pt x="2989243" y="1659874"/>
                  </a:lnTo>
                  <a:lnTo>
                    <a:pt x="2945176" y="1659874"/>
                  </a:lnTo>
                  <a:lnTo>
                    <a:pt x="2945176" y="1626824"/>
                  </a:lnTo>
                  <a:lnTo>
                    <a:pt x="2603653" y="1626824"/>
                  </a:lnTo>
                  <a:lnTo>
                    <a:pt x="2603653" y="1604790"/>
                  </a:lnTo>
                  <a:lnTo>
                    <a:pt x="2229080" y="1604790"/>
                  </a:lnTo>
                  <a:lnTo>
                    <a:pt x="2229080" y="1582756"/>
                  </a:lnTo>
                  <a:lnTo>
                    <a:pt x="2089533" y="1582756"/>
                  </a:lnTo>
                  <a:lnTo>
                    <a:pt x="2089533" y="1560722"/>
                  </a:lnTo>
                  <a:lnTo>
                    <a:pt x="1975692" y="1560722"/>
                  </a:lnTo>
                  <a:lnTo>
                    <a:pt x="1975692" y="1546033"/>
                  </a:lnTo>
                  <a:lnTo>
                    <a:pt x="1916935" y="1546033"/>
                  </a:lnTo>
                  <a:lnTo>
                    <a:pt x="1916935" y="1512983"/>
                  </a:lnTo>
                  <a:lnTo>
                    <a:pt x="1858178" y="1512983"/>
                  </a:lnTo>
                  <a:lnTo>
                    <a:pt x="1858178" y="1472588"/>
                  </a:lnTo>
                  <a:lnTo>
                    <a:pt x="1674564" y="1472588"/>
                  </a:lnTo>
                  <a:lnTo>
                    <a:pt x="1674564" y="1454226"/>
                  </a:lnTo>
                  <a:lnTo>
                    <a:pt x="1601118" y="1454226"/>
                  </a:lnTo>
                  <a:lnTo>
                    <a:pt x="1601118" y="1446881"/>
                  </a:lnTo>
                  <a:lnTo>
                    <a:pt x="1553378" y="1446881"/>
                  </a:lnTo>
                  <a:lnTo>
                    <a:pt x="1553378" y="1421175"/>
                  </a:lnTo>
                  <a:lnTo>
                    <a:pt x="1531345" y="1421175"/>
                  </a:lnTo>
                  <a:lnTo>
                    <a:pt x="1531345" y="1358747"/>
                  </a:lnTo>
                  <a:lnTo>
                    <a:pt x="1498294" y="1358747"/>
                  </a:lnTo>
                  <a:lnTo>
                    <a:pt x="1498294" y="1329368"/>
                  </a:lnTo>
                  <a:lnTo>
                    <a:pt x="1457899" y="1329368"/>
                  </a:lnTo>
                  <a:lnTo>
                    <a:pt x="1446882" y="1318351"/>
                  </a:lnTo>
                  <a:lnTo>
                    <a:pt x="1292646" y="1318351"/>
                  </a:lnTo>
                  <a:lnTo>
                    <a:pt x="1292646" y="1277956"/>
                  </a:lnTo>
                  <a:lnTo>
                    <a:pt x="1263268" y="1277956"/>
                  </a:lnTo>
                  <a:lnTo>
                    <a:pt x="1263268" y="1193494"/>
                  </a:lnTo>
                  <a:lnTo>
                    <a:pt x="1241234" y="1193494"/>
                  </a:lnTo>
                  <a:lnTo>
                    <a:pt x="1241234" y="1153098"/>
                  </a:lnTo>
                  <a:lnTo>
                    <a:pt x="1219200" y="1153098"/>
                  </a:lnTo>
                  <a:lnTo>
                    <a:pt x="1219200" y="1101686"/>
                  </a:lnTo>
                  <a:lnTo>
                    <a:pt x="1075981" y="1101686"/>
                  </a:lnTo>
                  <a:lnTo>
                    <a:pt x="1075981" y="1068636"/>
                  </a:lnTo>
                  <a:lnTo>
                    <a:pt x="1035586" y="1068636"/>
                  </a:lnTo>
                  <a:lnTo>
                    <a:pt x="1035586" y="1002535"/>
                  </a:lnTo>
                  <a:lnTo>
                    <a:pt x="1013552" y="1002535"/>
                  </a:lnTo>
                  <a:lnTo>
                    <a:pt x="1013552" y="954795"/>
                  </a:lnTo>
                  <a:lnTo>
                    <a:pt x="995190" y="954795"/>
                  </a:lnTo>
                  <a:lnTo>
                    <a:pt x="995190" y="848298"/>
                  </a:lnTo>
                  <a:lnTo>
                    <a:pt x="984174" y="848298"/>
                  </a:lnTo>
                  <a:lnTo>
                    <a:pt x="984174" y="815248"/>
                  </a:lnTo>
                  <a:lnTo>
                    <a:pt x="958468" y="815248"/>
                  </a:lnTo>
                  <a:lnTo>
                    <a:pt x="958468" y="763836"/>
                  </a:lnTo>
                  <a:lnTo>
                    <a:pt x="896039" y="763836"/>
                  </a:lnTo>
                  <a:lnTo>
                    <a:pt x="896039" y="730785"/>
                  </a:lnTo>
                  <a:lnTo>
                    <a:pt x="859316" y="730785"/>
                  </a:lnTo>
                  <a:lnTo>
                    <a:pt x="859316" y="708751"/>
                  </a:lnTo>
                  <a:lnTo>
                    <a:pt x="793215" y="708751"/>
                  </a:lnTo>
                  <a:lnTo>
                    <a:pt x="793215" y="686718"/>
                  </a:lnTo>
                  <a:lnTo>
                    <a:pt x="756492" y="686718"/>
                  </a:lnTo>
                  <a:lnTo>
                    <a:pt x="756492" y="635306"/>
                  </a:lnTo>
                  <a:lnTo>
                    <a:pt x="730786" y="635306"/>
                  </a:lnTo>
                  <a:lnTo>
                    <a:pt x="730786" y="506775"/>
                  </a:lnTo>
                  <a:lnTo>
                    <a:pt x="712424" y="506775"/>
                  </a:lnTo>
                  <a:lnTo>
                    <a:pt x="712424" y="444347"/>
                  </a:lnTo>
                  <a:lnTo>
                    <a:pt x="697735" y="444347"/>
                  </a:lnTo>
                  <a:lnTo>
                    <a:pt x="697735" y="396607"/>
                  </a:lnTo>
                  <a:lnTo>
                    <a:pt x="661012" y="396607"/>
                  </a:lnTo>
                  <a:lnTo>
                    <a:pt x="661012" y="378245"/>
                  </a:lnTo>
                  <a:lnTo>
                    <a:pt x="605928" y="378245"/>
                  </a:lnTo>
                  <a:lnTo>
                    <a:pt x="605928" y="359884"/>
                  </a:lnTo>
                  <a:lnTo>
                    <a:pt x="576549" y="359884"/>
                  </a:lnTo>
                  <a:lnTo>
                    <a:pt x="576549" y="315816"/>
                  </a:lnTo>
                  <a:lnTo>
                    <a:pt x="554516" y="315816"/>
                  </a:lnTo>
                  <a:lnTo>
                    <a:pt x="554516" y="257060"/>
                  </a:lnTo>
                  <a:lnTo>
                    <a:pt x="488415" y="257060"/>
                  </a:lnTo>
                  <a:lnTo>
                    <a:pt x="488415" y="231354"/>
                  </a:lnTo>
                  <a:lnTo>
                    <a:pt x="385590" y="231354"/>
                  </a:lnTo>
                  <a:lnTo>
                    <a:pt x="385590" y="190959"/>
                  </a:lnTo>
                  <a:lnTo>
                    <a:pt x="363557" y="190959"/>
                  </a:lnTo>
                  <a:lnTo>
                    <a:pt x="363557" y="128530"/>
                  </a:lnTo>
                  <a:lnTo>
                    <a:pt x="264405" y="128530"/>
                  </a:lnTo>
                  <a:lnTo>
                    <a:pt x="264405" y="110168"/>
                  </a:lnTo>
                  <a:lnTo>
                    <a:pt x="212993" y="110168"/>
                  </a:lnTo>
                  <a:lnTo>
                    <a:pt x="212993" y="14689"/>
                  </a:lnTo>
                  <a:lnTo>
                    <a:pt x="146892" y="14689"/>
                  </a:lnTo>
                  <a:lnTo>
                    <a:pt x="146892"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73" name="Group 72">
              <a:extLst>
                <a:ext uri="{FF2B5EF4-FFF2-40B4-BE49-F238E27FC236}">
                  <a16:creationId xmlns:a16="http://schemas.microsoft.com/office/drawing/2014/main" id="{F75B2718-5639-E373-9BBB-6E696F65FC1C}"/>
                </a:ext>
              </a:extLst>
            </p:cNvPr>
            <p:cNvGrpSpPr/>
            <p:nvPr/>
          </p:nvGrpSpPr>
          <p:grpSpPr>
            <a:xfrm>
              <a:off x="3455677" y="3159188"/>
              <a:ext cx="2391471" cy="182189"/>
              <a:chOff x="3652409" y="3167098"/>
              <a:chExt cx="2565669" cy="211941"/>
            </a:xfrm>
          </p:grpSpPr>
          <p:cxnSp>
            <p:nvCxnSpPr>
              <p:cNvPr id="87" name="Straight Connector 86">
                <a:extLst>
                  <a:ext uri="{FF2B5EF4-FFF2-40B4-BE49-F238E27FC236}">
                    <a16:creationId xmlns:a16="http://schemas.microsoft.com/office/drawing/2014/main" id="{2A1CAA70-39C9-9CBE-AD17-1F088EFBE691}"/>
                  </a:ext>
                </a:extLst>
              </p:cNvPr>
              <p:cNvCxnSpPr>
                <a:cxnSpLocks/>
              </p:cNvCxnSpPr>
              <p:nvPr/>
            </p:nvCxnSpPr>
            <p:spPr bwMode="auto">
              <a:xfrm>
                <a:off x="4783224" y="3295628"/>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751B7E60-3A41-B2C2-0134-5CDAB789B88F}"/>
                  </a:ext>
                </a:extLst>
              </p:cNvPr>
              <p:cNvCxnSpPr>
                <a:cxnSpLocks/>
              </p:cNvCxnSpPr>
              <p:nvPr/>
            </p:nvCxnSpPr>
            <p:spPr bwMode="auto">
              <a:xfrm>
                <a:off x="6218078" y="3317662"/>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B107C705-9A36-5EFD-04AF-650D8DB52E39}"/>
                  </a:ext>
                </a:extLst>
              </p:cNvPr>
              <p:cNvCxnSpPr>
                <a:cxnSpLocks/>
              </p:cNvCxnSpPr>
              <p:nvPr/>
            </p:nvCxnSpPr>
            <p:spPr bwMode="auto">
              <a:xfrm>
                <a:off x="5137616" y="3321334"/>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64C75F5F-183B-029D-24DE-DAFC39786F49}"/>
                  </a:ext>
                </a:extLst>
              </p:cNvPr>
              <p:cNvCxnSpPr>
                <a:cxnSpLocks/>
              </p:cNvCxnSpPr>
              <p:nvPr/>
            </p:nvCxnSpPr>
            <p:spPr bwMode="auto">
              <a:xfrm>
                <a:off x="5461442" y="3310317"/>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83DCD017-EE8F-6999-E76E-F6B59BB66E00}"/>
                  </a:ext>
                </a:extLst>
              </p:cNvPr>
              <p:cNvCxnSpPr>
                <a:cxnSpLocks/>
              </p:cNvCxnSpPr>
              <p:nvPr/>
            </p:nvCxnSpPr>
            <p:spPr bwMode="auto">
              <a:xfrm>
                <a:off x="4873846" y="3295628"/>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C9DFE1E-5219-7BCE-E270-DDA86E746D99}"/>
                  </a:ext>
                </a:extLst>
              </p:cNvPr>
              <p:cNvCxnSpPr>
                <a:cxnSpLocks/>
              </p:cNvCxnSpPr>
              <p:nvPr/>
            </p:nvCxnSpPr>
            <p:spPr bwMode="auto">
              <a:xfrm>
                <a:off x="4418622" y="3222182"/>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12C6D7D4-2773-E67C-6205-37686048DCFB}"/>
                  </a:ext>
                </a:extLst>
              </p:cNvPr>
              <p:cNvCxnSpPr>
                <a:cxnSpLocks/>
              </p:cNvCxnSpPr>
              <p:nvPr/>
            </p:nvCxnSpPr>
            <p:spPr bwMode="auto">
              <a:xfrm>
                <a:off x="3899444" y="3207493"/>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3119B41B-60AC-23B2-D9DC-CCAB0A200DC3}"/>
                  </a:ext>
                </a:extLst>
              </p:cNvPr>
              <p:cNvCxnSpPr>
                <a:cxnSpLocks/>
              </p:cNvCxnSpPr>
              <p:nvPr/>
            </p:nvCxnSpPr>
            <p:spPr bwMode="auto">
              <a:xfrm>
                <a:off x="4037081" y="3202204"/>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9112D92F-B4D5-B157-2470-0D3850E12CCE}"/>
                  </a:ext>
                </a:extLst>
              </p:cNvPr>
              <p:cNvCxnSpPr>
                <a:cxnSpLocks/>
              </p:cNvCxnSpPr>
              <p:nvPr/>
            </p:nvCxnSpPr>
            <p:spPr bwMode="auto">
              <a:xfrm>
                <a:off x="3722523" y="3207493"/>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BEA67CA1-B3ED-72C9-8074-27EE9F5891EA}"/>
                  </a:ext>
                </a:extLst>
              </p:cNvPr>
              <p:cNvCxnSpPr>
                <a:cxnSpLocks/>
              </p:cNvCxnSpPr>
              <p:nvPr/>
            </p:nvCxnSpPr>
            <p:spPr bwMode="auto">
              <a:xfrm>
                <a:off x="4366953" y="3214837"/>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FFD07DDE-0F10-0AD6-F3B6-1AF72C70B1D9}"/>
                  </a:ext>
                </a:extLst>
              </p:cNvPr>
              <p:cNvCxnSpPr>
                <a:cxnSpLocks/>
              </p:cNvCxnSpPr>
              <p:nvPr/>
            </p:nvCxnSpPr>
            <p:spPr bwMode="auto">
              <a:xfrm>
                <a:off x="3652409" y="3167098"/>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012A20E5-B6D8-0591-EA97-DC8FCABB7917}"/>
                  </a:ext>
                </a:extLst>
              </p:cNvPr>
              <p:cNvCxnSpPr>
                <a:cxnSpLocks/>
              </p:cNvCxnSpPr>
              <p:nvPr/>
            </p:nvCxnSpPr>
            <p:spPr bwMode="auto">
              <a:xfrm>
                <a:off x="4440333" y="3258904"/>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F20B1263-3C20-E31B-EFBC-96CCCBAA3FF7}"/>
                  </a:ext>
                </a:extLst>
              </p:cNvPr>
              <p:cNvCxnSpPr>
                <a:cxnSpLocks/>
              </p:cNvCxnSpPr>
              <p:nvPr/>
            </p:nvCxnSpPr>
            <p:spPr bwMode="auto">
              <a:xfrm>
                <a:off x="5513944" y="3317660"/>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6F3EB067-DA51-86E7-DF2B-B764364EEFF8}"/>
                  </a:ext>
                </a:extLst>
              </p:cNvPr>
              <p:cNvCxnSpPr>
                <a:cxnSpLocks/>
              </p:cNvCxnSpPr>
              <p:nvPr/>
            </p:nvCxnSpPr>
            <p:spPr bwMode="auto">
              <a:xfrm>
                <a:off x="4100411" y="3212819"/>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40EC3476-B4F2-7684-2AA2-2CBF14526922}"/>
                  </a:ext>
                </a:extLst>
              </p:cNvPr>
              <p:cNvCxnSpPr>
                <a:cxnSpLocks/>
              </p:cNvCxnSpPr>
              <p:nvPr/>
            </p:nvCxnSpPr>
            <p:spPr bwMode="auto">
              <a:xfrm>
                <a:off x="4396966" y="3214837"/>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7A86D475-390F-EFD1-B4CE-8B6A1C4E9BD4}"/>
                  </a:ext>
                </a:extLst>
              </p:cNvPr>
              <p:cNvCxnSpPr>
                <a:cxnSpLocks/>
              </p:cNvCxnSpPr>
              <p:nvPr/>
            </p:nvCxnSpPr>
            <p:spPr bwMode="auto">
              <a:xfrm>
                <a:off x="4743729" y="3262578"/>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8C58B3FD-F513-D721-8F9C-971050F41A7A}"/>
                  </a:ext>
                </a:extLst>
              </p:cNvPr>
              <p:cNvCxnSpPr>
                <a:cxnSpLocks/>
              </p:cNvCxnSpPr>
              <p:nvPr/>
            </p:nvCxnSpPr>
            <p:spPr bwMode="auto">
              <a:xfrm>
                <a:off x="5157647" y="3325006"/>
                <a:ext cx="0" cy="54033"/>
              </a:xfrm>
              <a:prstGeom prst="line">
                <a:avLst/>
              </a:prstGeom>
              <a:noFill/>
              <a:ln w="19050" cap="flat" cmpd="sng" algn="ctr">
                <a:solidFill>
                  <a:schemeClr val="accent3"/>
                </a:solidFill>
                <a:prstDash val="solid"/>
                <a:round/>
                <a:headEnd type="none" w="med" len="med"/>
                <a:tailEnd type="none" w="med" len="med"/>
              </a:ln>
              <a:effectLst/>
            </p:spPr>
          </p:cxnSp>
        </p:grpSp>
        <p:grpSp>
          <p:nvGrpSpPr>
            <p:cNvPr id="74" name="Group 73">
              <a:extLst>
                <a:ext uri="{FF2B5EF4-FFF2-40B4-BE49-F238E27FC236}">
                  <a16:creationId xmlns:a16="http://schemas.microsoft.com/office/drawing/2014/main" id="{4C7C94D6-5B2D-1AEF-71DD-998F478D8ECF}"/>
                </a:ext>
              </a:extLst>
            </p:cNvPr>
            <p:cNvGrpSpPr/>
            <p:nvPr/>
          </p:nvGrpSpPr>
          <p:grpSpPr>
            <a:xfrm>
              <a:off x="1454105" y="1814589"/>
              <a:ext cx="3035680" cy="1481015"/>
              <a:chOff x="3390760" y="1523968"/>
              <a:chExt cx="3256803" cy="1722870"/>
            </a:xfrm>
          </p:grpSpPr>
          <p:cxnSp>
            <p:nvCxnSpPr>
              <p:cNvPr id="75" name="Straight Connector 74">
                <a:extLst>
                  <a:ext uri="{FF2B5EF4-FFF2-40B4-BE49-F238E27FC236}">
                    <a16:creationId xmlns:a16="http://schemas.microsoft.com/office/drawing/2014/main" id="{52C39E5E-1579-0395-2583-D223D990A25C}"/>
                  </a:ext>
                </a:extLst>
              </p:cNvPr>
              <p:cNvCxnSpPr>
                <a:cxnSpLocks/>
              </p:cNvCxnSpPr>
              <p:nvPr/>
            </p:nvCxnSpPr>
            <p:spPr bwMode="auto">
              <a:xfrm>
                <a:off x="6332930" y="316342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D7827F26-4C45-1530-49D2-ACEFB2E3C4CE}"/>
                  </a:ext>
                </a:extLst>
              </p:cNvPr>
              <p:cNvCxnSpPr>
                <a:cxnSpLocks/>
              </p:cNvCxnSpPr>
              <p:nvPr/>
            </p:nvCxnSpPr>
            <p:spPr bwMode="auto">
              <a:xfrm>
                <a:off x="6647563" y="319280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5BDE1FCC-8131-2C60-D721-995F726CEC5C}"/>
                  </a:ext>
                </a:extLst>
              </p:cNvPr>
              <p:cNvCxnSpPr>
                <a:cxnSpLocks/>
              </p:cNvCxnSpPr>
              <p:nvPr/>
            </p:nvCxnSpPr>
            <p:spPr bwMode="auto">
              <a:xfrm>
                <a:off x="4400260" y="2586876"/>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06B648F1-0DB1-8684-BA7E-DE121C2EF4B4}"/>
                  </a:ext>
                </a:extLst>
              </p:cNvPr>
              <p:cNvCxnSpPr>
                <a:cxnSpLocks/>
              </p:cNvCxnSpPr>
              <p:nvPr/>
            </p:nvCxnSpPr>
            <p:spPr bwMode="auto">
              <a:xfrm>
                <a:off x="4288707" y="2267387"/>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0C930A72-F0B8-51BF-165A-82EBC55B1AF0}"/>
                  </a:ext>
                </a:extLst>
              </p:cNvPr>
              <p:cNvCxnSpPr>
                <a:cxnSpLocks/>
              </p:cNvCxnSpPr>
              <p:nvPr/>
            </p:nvCxnSpPr>
            <p:spPr bwMode="auto">
              <a:xfrm>
                <a:off x="3390760" y="1523968"/>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CED7F838-8A8A-A925-54E7-473C539A9591}"/>
                  </a:ext>
                </a:extLst>
              </p:cNvPr>
              <p:cNvCxnSpPr>
                <a:cxnSpLocks/>
              </p:cNvCxnSpPr>
              <p:nvPr/>
            </p:nvCxnSpPr>
            <p:spPr bwMode="auto">
              <a:xfrm>
                <a:off x="4390880" y="2487724"/>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81677FF8-84CE-11B2-CA02-89A955107F51}"/>
                  </a:ext>
                </a:extLst>
              </p:cNvPr>
              <p:cNvCxnSpPr>
                <a:cxnSpLocks/>
              </p:cNvCxnSpPr>
              <p:nvPr/>
            </p:nvCxnSpPr>
            <p:spPr bwMode="auto">
              <a:xfrm>
                <a:off x="3772042" y="1745922"/>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F23FB70E-F40B-79D0-204D-FEAB28C6A54C}"/>
                  </a:ext>
                </a:extLst>
              </p:cNvPr>
              <p:cNvCxnSpPr>
                <a:cxnSpLocks/>
              </p:cNvCxnSpPr>
              <p:nvPr/>
            </p:nvCxnSpPr>
            <p:spPr bwMode="auto">
              <a:xfrm>
                <a:off x="4129807" y="2182924"/>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200DF295-3BAE-DBAB-8D6F-354315EBBF94}"/>
                  </a:ext>
                </a:extLst>
              </p:cNvPr>
              <p:cNvCxnSpPr>
                <a:cxnSpLocks/>
              </p:cNvCxnSpPr>
              <p:nvPr/>
            </p:nvCxnSpPr>
            <p:spPr bwMode="auto">
              <a:xfrm>
                <a:off x="4910386" y="2921053"/>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655C0B6A-357C-11D9-35DC-5EC54769680D}"/>
                  </a:ext>
                </a:extLst>
              </p:cNvPr>
              <p:cNvCxnSpPr>
                <a:cxnSpLocks/>
              </p:cNvCxnSpPr>
              <p:nvPr/>
            </p:nvCxnSpPr>
            <p:spPr bwMode="auto">
              <a:xfrm>
                <a:off x="3817645" y="1743903"/>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B4D8DC00-5BE8-4CD9-1221-25EE1F247581}"/>
                  </a:ext>
                </a:extLst>
              </p:cNvPr>
              <p:cNvCxnSpPr>
                <a:cxnSpLocks/>
              </p:cNvCxnSpPr>
              <p:nvPr/>
            </p:nvCxnSpPr>
            <p:spPr bwMode="auto">
              <a:xfrm>
                <a:off x="4470412" y="2630943"/>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AE4354F2-6873-055F-9888-A1DA79C68A12}"/>
                  </a:ext>
                </a:extLst>
              </p:cNvPr>
              <p:cNvCxnSpPr>
                <a:cxnSpLocks/>
              </p:cNvCxnSpPr>
              <p:nvPr/>
            </p:nvCxnSpPr>
            <p:spPr bwMode="auto">
              <a:xfrm>
                <a:off x="3950515" y="1881796"/>
                <a:ext cx="0" cy="54033"/>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10" name="Group 309">
            <a:extLst>
              <a:ext uri="{FF2B5EF4-FFF2-40B4-BE49-F238E27FC236}">
                <a16:creationId xmlns:a16="http://schemas.microsoft.com/office/drawing/2014/main" id="{63F67116-DA6F-CB98-FE63-BAAAA9881FAB}"/>
              </a:ext>
            </a:extLst>
          </p:cNvPr>
          <p:cNvGrpSpPr/>
          <p:nvPr/>
        </p:nvGrpSpPr>
        <p:grpSpPr>
          <a:xfrm>
            <a:off x="6453237" y="1135272"/>
            <a:ext cx="5696867" cy="2942426"/>
            <a:chOff x="6453606" y="1131299"/>
            <a:chExt cx="5717886" cy="3233425"/>
          </a:xfrm>
        </p:grpSpPr>
        <p:sp>
          <p:nvSpPr>
            <p:cNvPr id="176" name="TextBox 175">
              <a:extLst>
                <a:ext uri="{FF2B5EF4-FFF2-40B4-BE49-F238E27FC236}">
                  <a16:creationId xmlns:a16="http://schemas.microsoft.com/office/drawing/2014/main" id="{DE951AA6-9DA5-AB7B-D1FA-38E0AB141718}"/>
                </a:ext>
              </a:extLst>
            </p:cNvPr>
            <p:cNvSpPr txBox="1"/>
            <p:nvPr/>
          </p:nvSpPr>
          <p:spPr>
            <a:xfrm rot="16200000">
              <a:off x="5334802" y="2455700"/>
              <a:ext cx="2543012" cy="305403"/>
            </a:xfrm>
            <a:prstGeom prst="rect">
              <a:avLst/>
            </a:prstGeom>
            <a:noFill/>
          </p:spPr>
          <p:txBody>
            <a:bodyPr wrap="square" rtlCol="0">
              <a:spAutoFit/>
            </a:bodyPr>
            <a:lstStyle/>
            <a:p>
              <a:pPr algn="ctr">
                <a:lnSpc>
                  <a:spcPct val="90000"/>
                </a:lnSpc>
              </a:pPr>
              <a:r>
                <a:rPr lang="en-US" sz="1600" dirty="0">
                  <a:solidFill>
                    <a:srgbClr val="000000"/>
                  </a:solidFill>
                  <a:latin typeface="Calibri" panose="020F0502020204030204" pitchFamily="34" charset="0"/>
                  <a:cs typeface="Calibri" panose="020F0502020204030204" pitchFamily="34" charset="0"/>
                </a:rPr>
                <a:t>PFS (%)</a:t>
              </a:r>
            </a:p>
          </p:txBody>
        </p:sp>
        <p:sp>
          <p:nvSpPr>
            <p:cNvPr id="177" name="TextBox 176">
              <a:extLst>
                <a:ext uri="{FF2B5EF4-FFF2-40B4-BE49-F238E27FC236}">
                  <a16:creationId xmlns:a16="http://schemas.microsoft.com/office/drawing/2014/main" id="{80FA805B-DA57-1BE4-7398-5DA8B1F6C598}"/>
                </a:ext>
              </a:extLst>
            </p:cNvPr>
            <p:cNvSpPr txBox="1"/>
            <p:nvPr/>
          </p:nvSpPr>
          <p:spPr bwMode="auto">
            <a:xfrm>
              <a:off x="6844467" y="1131299"/>
              <a:ext cx="2091722" cy="39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dirty="0">
                  <a:solidFill>
                    <a:schemeClr val="bg1"/>
                  </a:solidFill>
                  <a:latin typeface="Calibri" panose="020F0502020204030204" pitchFamily="34" charset="0"/>
                </a:rPr>
                <a:t>PFS in dMMR/MSI-H</a:t>
              </a:r>
            </a:p>
          </p:txBody>
        </p:sp>
        <p:grpSp>
          <p:nvGrpSpPr>
            <p:cNvPr id="178" name="Group 177">
              <a:extLst>
                <a:ext uri="{FF2B5EF4-FFF2-40B4-BE49-F238E27FC236}">
                  <a16:creationId xmlns:a16="http://schemas.microsoft.com/office/drawing/2014/main" id="{54ACCA55-2780-26F2-46F7-B0A42AAD6C8E}"/>
                </a:ext>
              </a:extLst>
            </p:cNvPr>
            <p:cNvGrpSpPr/>
            <p:nvPr/>
          </p:nvGrpSpPr>
          <p:grpSpPr>
            <a:xfrm>
              <a:off x="8464403" y="1175439"/>
              <a:ext cx="3707089" cy="1060706"/>
              <a:chOff x="7512587" y="2385726"/>
              <a:chExt cx="4130746" cy="1003106"/>
            </a:xfrm>
          </p:grpSpPr>
          <p:sp>
            <p:nvSpPr>
              <p:cNvPr id="303" name="TextBox 60">
                <a:extLst>
                  <a:ext uri="{FF2B5EF4-FFF2-40B4-BE49-F238E27FC236}">
                    <a16:creationId xmlns:a16="http://schemas.microsoft.com/office/drawing/2014/main" id="{66EBCAFD-E0BD-5FB7-EB76-801D8AD53094}"/>
                  </a:ext>
                </a:extLst>
              </p:cNvPr>
              <p:cNvSpPr txBox="1">
                <a:spLocks noChangeArrowheads="1"/>
              </p:cNvSpPr>
              <p:nvPr/>
            </p:nvSpPr>
            <p:spPr bwMode="auto">
              <a:xfrm>
                <a:off x="7512587" y="2385726"/>
                <a:ext cx="40531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sz="1400" dirty="0">
                    <a:solidFill>
                      <a:srgbClr val="000000"/>
                    </a:solidFill>
                    <a:latin typeface="Calibri" panose="020F0502020204030204" pitchFamily="34" charset="0"/>
                    <a:ea typeface="MS PGothic" pitchFamily="34" charset="-128"/>
                  </a:rPr>
                  <a:t>2-Yr</a:t>
                </a: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t> PFS Rates, % (95% CI)</a:t>
                </a:r>
              </a:p>
            </p:txBody>
          </p:sp>
          <p:sp>
            <p:nvSpPr>
              <p:cNvPr id="304" name="TextBox 97">
                <a:extLst>
                  <a:ext uri="{FF2B5EF4-FFF2-40B4-BE49-F238E27FC236}">
                    <a16:creationId xmlns:a16="http://schemas.microsoft.com/office/drawing/2014/main" id="{0638A6F8-1608-BB8D-3258-6716770A2A59}"/>
                  </a:ext>
                </a:extLst>
              </p:cNvPr>
              <p:cNvSpPr txBox="1">
                <a:spLocks noChangeArrowheads="1"/>
              </p:cNvSpPr>
              <p:nvPr/>
            </p:nvSpPr>
            <p:spPr bwMode="auto">
              <a:xfrm>
                <a:off x="8249455" y="2649371"/>
                <a:ext cx="1754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rPr>
                  <a:t>Dostarlimab + CT</a:t>
                </a:r>
                <a:endParaRPr kumimoji="0" lang="de-DE"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rPr>
                  <a:t>Placebo + CT</a:t>
                </a:r>
              </a:p>
            </p:txBody>
          </p:sp>
          <p:sp>
            <p:nvSpPr>
              <p:cNvPr id="305" name="TextBox 98">
                <a:extLst>
                  <a:ext uri="{FF2B5EF4-FFF2-40B4-BE49-F238E27FC236}">
                    <a16:creationId xmlns:a16="http://schemas.microsoft.com/office/drawing/2014/main" id="{13361586-5700-5BB6-25E5-1F0BF6998549}"/>
                  </a:ext>
                </a:extLst>
              </p:cNvPr>
              <p:cNvSpPr txBox="1">
                <a:spLocks noChangeArrowheads="1"/>
              </p:cNvSpPr>
              <p:nvPr/>
            </p:nvSpPr>
            <p:spPr bwMode="auto">
              <a:xfrm>
                <a:off x="9264200" y="2643198"/>
                <a:ext cx="237913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61.4 (46.3-73.4)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400" b="0" dirty="0">
                    <a:solidFill>
                      <a:schemeClr val="bg2">
                        <a:lumMod val="10000"/>
                      </a:schemeClr>
                    </a:solidFill>
                    <a:latin typeface="Calibri" panose="020F0502020204030204" pitchFamily="34" charset="0"/>
                  </a:rPr>
                  <a:t>15.7 (7.2-27.0)</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endParaRPr>
              </a:p>
            </p:txBody>
          </p:sp>
          <p:sp>
            <p:nvSpPr>
              <p:cNvPr id="306" name="TextBox 99">
                <a:extLst>
                  <a:ext uri="{FF2B5EF4-FFF2-40B4-BE49-F238E27FC236}">
                    <a16:creationId xmlns:a16="http://schemas.microsoft.com/office/drawing/2014/main" id="{AE564D1B-D88F-7B4E-35D1-30AF3B00F5A6}"/>
                  </a:ext>
                </a:extLst>
              </p:cNvPr>
              <p:cNvSpPr txBox="1">
                <a:spLocks noChangeArrowheads="1"/>
              </p:cNvSpPr>
              <p:nvPr/>
            </p:nvSpPr>
            <p:spPr bwMode="auto">
              <a:xfrm>
                <a:off x="8523301" y="3081055"/>
                <a:ext cx="26430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HR: 0</a:t>
                </a:r>
                <a:r>
                  <a:rPr kumimoji="0" lang="en-US" altLang="x-none" sz="1400" b="0" i="0" u="none" strike="noStrike" cap="none" normalizeH="0" baseline="0" dirty="0">
                    <a:ln>
                      <a:noFill/>
                    </a:ln>
                    <a:solidFill>
                      <a:schemeClr val="bg2">
                        <a:lumMod val="10000"/>
                      </a:schemeClr>
                    </a:solidFill>
                    <a:effectLst/>
                    <a:latin typeface="Calibri" panose="020F0502020204030204" pitchFamily="34" charset="0"/>
                    <a:ea typeface="MS PGothic" charset="-128"/>
                  </a:rPr>
                  <a:t>.28 (0.16-0.50; </a:t>
                </a:r>
                <a:r>
                  <a:rPr kumimoji="0" lang="en-US" altLang="x-none"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P</a:t>
                </a: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 </a:t>
                </a: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&lt;.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001)</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endParaRPr>
              </a:p>
            </p:txBody>
          </p:sp>
          <p:cxnSp>
            <p:nvCxnSpPr>
              <p:cNvPr id="307" name="Straight Connector 321535">
                <a:extLst>
                  <a:ext uri="{FF2B5EF4-FFF2-40B4-BE49-F238E27FC236}">
                    <a16:creationId xmlns:a16="http://schemas.microsoft.com/office/drawing/2014/main" id="{ED07DF6B-8DEC-F484-98DF-FCD7D57BA2E8}"/>
                  </a:ext>
                </a:extLst>
              </p:cNvPr>
              <p:cNvCxnSpPr>
                <a:cxnSpLocks noChangeShapeType="1"/>
              </p:cNvCxnSpPr>
              <p:nvPr/>
            </p:nvCxnSpPr>
            <p:spPr bwMode="auto">
              <a:xfrm>
                <a:off x="8082851" y="2796490"/>
                <a:ext cx="183286"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308" name="Straight Connector 307">
                <a:extLst>
                  <a:ext uri="{FF2B5EF4-FFF2-40B4-BE49-F238E27FC236}">
                    <a16:creationId xmlns:a16="http://schemas.microsoft.com/office/drawing/2014/main" id="{054C521F-C490-1329-3C82-5F7EA00FEB7D}"/>
                  </a:ext>
                </a:extLst>
              </p:cNvPr>
              <p:cNvCxnSpPr>
                <a:cxnSpLocks/>
              </p:cNvCxnSpPr>
              <p:nvPr/>
            </p:nvCxnSpPr>
            <p:spPr bwMode="auto">
              <a:xfrm>
                <a:off x="8082851" y="3019063"/>
                <a:ext cx="183286" cy="0"/>
              </a:xfrm>
              <a:prstGeom prst="line">
                <a:avLst/>
              </a:prstGeom>
              <a:noFill/>
              <a:ln w="28575" cap="flat" cmpd="sng" algn="ctr">
                <a:solidFill>
                  <a:schemeClr val="accent3"/>
                </a:solidFill>
                <a:prstDash val="solid"/>
                <a:round/>
                <a:headEnd type="none" w="med" len="med"/>
                <a:tailEnd type="none" w="med" len="med"/>
              </a:ln>
              <a:effectLst/>
            </p:spPr>
          </p:cxnSp>
        </p:grpSp>
        <p:sp>
          <p:nvSpPr>
            <p:cNvPr id="180" name="Freeform: Shape 179">
              <a:extLst>
                <a:ext uri="{FF2B5EF4-FFF2-40B4-BE49-F238E27FC236}">
                  <a16:creationId xmlns:a16="http://schemas.microsoft.com/office/drawing/2014/main" id="{B69D2240-BA4D-2F0D-864E-9040D3745126}"/>
                </a:ext>
              </a:extLst>
            </p:cNvPr>
            <p:cNvSpPr/>
            <p:nvPr/>
          </p:nvSpPr>
          <p:spPr bwMode="auto">
            <a:xfrm>
              <a:off x="7129661" y="1600950"/>
              <a:ext cx="4753151" cy="2171931"/>
            </a:xfrm>
            <a:custGeom>
              <a:avLst/>
              <a:gdLst>
                <a:gd name="connsiteX0" fmla="*/ 0 w 4885898"/>
                <a:gd name="connsiteY0" fmla="*/ 0 h 2053988"/>
                <a:gd name="connsiteX1" fmla="*/ 0 w 4885898"/>
                <a:gd name="connsiteY1" fmla="*/ 2053988 h 2053988"/>
                <a:gd name="connsiteX2" fmla="*/ 4885898 w 4885898"/>
                <a:gd name="connsiteY2" fmla="*/ 2053988 h 2053988"/>
              </a:gdLst>
              <a:ahLst/>
              <a:cxnLst>
                <a:cxn ang="0">
                  <a:pos x="connsiteX0" y="connsiteY0"/>
                </a:cxn>
                <a:cxn ang="0">
                  <a:pos x="connsiteX1" y="connsiteY1"/>
                </a:cxn>
                <a:cxn ang="0">
                  <a:pos x="connsiteX2" y="connsiteY2"/>
                </a:cxn>
              </a:cxnLst>
              <a:rect l="l" t="t" r="r" b="b"/>
              <a:pathLst>
                <a:path w="4885898" h="2053988">
                  <a:moveTo>
                    <a:pt x="0" y="0"/>
                  </a:moveTo>
                  <a:lnTo>
                    <a:pt x="0" y="2053988"/>
                  </a:lnTo>
                  <a:lnTo>
                    <a:pt x="4885898" y="2053988"/>
                  </a:lnTo>
                </a:path>
              </a:pathLst>
            </a:custGeom>
            <a:noFill/>
            <a:ln w="28575">
              <a:solidFill>
                <a:schemeClr val="bg1"/>
              </a:solidFill>
              <a:miter lim="800000"/>
              <a:headEnd/>
              <a:tailEnd/>
            </a:ln>
          </p:spPr>
          <p:txBody>
            <a:bodyPr rtlCol="0" anchor="ctr"/>
            <a:lstStyle/>
            <a:p>
              <a:pPr algn="ctr"/>
              <a:endParaRPr lang="en-US" dirty="0"/>
            </a:p>
          </p:txBody>
        </p:sp>
        <p:grpSp>
          <p:nvGrpSpPr>
            <p:cNvPr id="181" name="Group 180">
              <a:extLst>
                <a:ext uri="{FF2B5EF4-FFF2-40B4-BE49-F238E27FC236}">
                  <a16:creationId xmlns:a16="http://schemas.microsoft.com/office/drawing/2014/main" id="{1CB33BAC-7DF1-482C-9D0B-2A0ADD23626F}"/>
                </a:ext>
              </a:extLst>
            </p:cNvPr>
            <p:cNvGrpSpPr/>
            <p:nvPr/>
          </p:nvGrpSpPr>
          <p:grpSpPr>
            <a:xfrm>
              <a:off x="7056637" y="1615450"/>
              <a:ext cx="78410" cy="2157432"/>
              <a:chOff x="286247" y="2274073"/>
              <a:chExt cx="87464" cy="1524000"/>
            </a:xfrm>
          </p:grpSpPr>
          <p:cxnSp>
            <p:nvCxnSpPr>
              <p:cNvPr id="297" name="Straight Connector 296">
                <a:extLst>
                  <a:ext uri="{FF2B5EF4-FFF2-40B4-BE49-F238E27FC236}">
                    <a16:creationId xmlns:a16="http://schemas.microsoft.com/office/drawing/2014/main" id="{5292A099-9DEA-0120-66A9-E145A40475A3}"/>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B88E8D0D-FC84-8D74-F8D4-382631E364BE}"/>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8B124897-78AF-1A24-3616-7BCB1E3B4529}"/>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6DAA2B4C-BD49-6782-0303-7497186E3A74}"/>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F4EFC7B4-069F-EEBD-6130-1E1F6981DA30}"/>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ABD03300-7095-F166-E69E-EAD96868CF66}"/>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182" name="TextBox 181">
              <a:extLst>
                <a:ext uri="{FF2B5EF4-FFF2-40B4-BE49-F238E27FC236}">
                  <a16:creationId xmlns:a16="http://schemas.microsoft.com/office/drawing/2014/main" id="{792D9F7C-7D3A-388C-823F-8E3160C5EC21}"/>
                </a:ext>
              </a:extLst>
            </p:cNvPr>
            <p:cNvSpPr txBox="1"/>
            <p:nvPr/>
          </p:nvSpPr>
          <p:spPr bwMode="auto">
            <a:xfrm>
              <a:off x="6683641" y="1463138"/>
              <a:ext cx="446315"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83" name="TextBox 182">
              <a:extLst>
                <a:ext uri="{FF2B5EF4-FFF2-40B4-BE49-F238E27FC236}">
                  <a16:creationId xmlns:a16="http://schemas.microsoft.com/office/drawing/2014/main" id="{BB63AB2D-1580-ECBE-80A0-6AE668A6EE58}"/>
                </a:ext>
              </a:extLst>
            </p:cNvPr>
            <p:cNvSpPr txBox="1"/>
            <p:nvPr/>
          </p:nvSpPr>
          <p:spPr bwMode="auto">
            <a:xfrm>
              <a:off x="6772531" y="1893316"/>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84" name="TextBox 183">
              <a:extLst>
                <a:ext uri="{FF2B5EF4-FFF2-40B4-BE49-F238E27FC236}">
                  <a16:creationId xmlns:a16="http://schemas.microsoft.com/office/drawing/2014/main" id="{8272A6BC-A6D3-38C4-143C-BFA24D091C97}"/>
                </a:ext>
              </a:extLst>
            </p:cNvPr>
            <p:cNvSpPr txBox="1"/>
            <p:nvPr/>
          </p:nvSpPr>
          <p:spPr bwMode="auto">
            <a:xfrm>
              <a:off x="6772531" y="2323494"/>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85" name="TextBox 184">
              <a:extLst>
                <a:ext uri="{FF2B5EF4-FFF2-40B4-BE49-F238E27FC236}">
                  <a16:creationId xmlns:a16="http://schemas.microsoft.com/office/drawing/2014/main" id="{39F9B88D-B0F6-56C1-3203-1ACD071C7E59}"/>
                </a:ext>
              </a:extLst>
            </p:cNvPr>
            <p:cNvSpPr txBox="1"/>
            <p:nvPr/>
          </p:nvSpPr>
          <p:spPr bwMode="auto">
            <a:xfrm>
              <a:off x="6772531" y="2753672"/>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86" name="TextBox 185">
              <a:extLst>
                <a:ext uri="{FF2B5EF4-FFF2-40B4-BE49-F238E27FC236}">
                  <a16:creationId xmlns:a16="http://schemas.microsoft.com/office/drawing/2014/main" id="{E24BF0A6-F3D4-6ACE-2EB4-6A83610AC6A9}"/>
                </a:ext>
              </a:extLst>
            </p:cNvPr>
            <p:cNvSpPr txBox="1"/>
            <p:nvPr/>
          </p:nvSpPr>
          <p:spPr bwMode="auto">
            <a:xfrm>
              <a:off x="6772531" y="3183851"/>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87" name="TextBox 186">
              <a:extLst>
                <a:ext uri="{FF2B5EF4-FFF2-40B4-BE49-F238E27FC236}">
                  <a16:creationId xmlns:a16="http://schemas.microsoft.com/office/drawing/2014/main" id="{D70AFF82-D584-40FF-89AD-B8F2CEE0E68E}"/>
                </a:ext>
              </a:extLst>
            </p:cNvPr>
            <p:cNvSpPr txBox="1"/>
            <p:nvPr/>
          </p:nvSpPr>
          <p:spPr bwMode="auto">
            <a:xfrm>
              <a:off x="6861419" y="3614030"/>
              <a:ext cx="268537"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188" name="Group 187">
              <a:extLst>
                <a:ext uri="{FF2B5EF4-FFF2-40B4-BE49-F238E27FC236}">
                  <a16:creationId xmlns:a16="http://schemas.microsoft.com/office/drawing/2014/main" id="{932FA37F-D8DF-EC3E-AFB5-BA04DA679C71}"/>
                </a:ext>
              </a:extLst>
            </p:cNvPr>
            <p:cNvGrpSpPr/>
            <p:nvPr/>
          </p:nvGrpSpPr>
          <p:grpSpPr>
            <a:xfrm rot="5400000">
              <a:off x="8341676" y="2559825"/>
              <a:ext cx="79651" cy="2501737"/>
              <a:chOff x="286247" y="2274073"/>
              <a:chExt cx="87464" cy="1524000"/>
            </a:xfrm>
          </p:grpSpPr>
          <p:cxnSp>
            <p:nvCxnSpPr>
              <p:cNvPr id="286" name="Straight Connector 285">
                <a:extLst>
                  <a:ext uri="{FF2B5EF4-FFF2-40B4-BE49-F238E27FC236}">
                    <a16:creationId xmlns:a16="http://schemas.microsoft.com/office/drawing/2014/main" id="{82D52B7A-46C0-57F7-AC0E-17BFE710167D}"/>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D9DC2AF1-6943-8AD6-7CDC-1DB9E0E5F30E}"/>
                  </a:ext>
                </a:extLst>
              </p:cNvPr>
              <p:cNvCxnSpPr>
                <a:cxnSpLocks/>
              </p:cNvCxnSpPr>
              <p:nvPr/>
            </p:nvCxnSpPr>
            <p:spPr bwMode="auto">
              <a:xfrm>
                <a:off x="286247" y="2426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D3DC1AF2-A60A-CA59-E12C-493101DA962A}"/>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18B5E1B0-86BD-D6B0-076E-6C7287A25E8F}"/>
                  </a:ext>
                </a:extLst>
              </p:cNvPr>
              <p:cNvCxnSpPr>
                <a:cxnSpLocks/>
              </p:cNvCxnSpPr>
              <p:nvPr/>
            </p:nvCxnSpPr>
            <p:spPr bwMode="auto">
              <a:xfrm>
                <a:off x="286247" y="2731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F35C76B6-06F2-5333-A823-CB17C2615658}"/>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6F767084-54D6-E2E5-06F6-03E7AC1DB351}"/>
                  </a:ext>
                </a:extLst>
              </p:cNvPr>
              <p:cNvCxnSpPr>
                <a:cxnSpLocks/>
              </p:cNvCxnSpPr>
              <p:nvPr/>
            </p:nvCxnSpPr>
            <p:spPr bwMode="auto">
              <a:xfrm>
                <a:off x="286247" y="3036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B575D98D-57AF-A75A-235A-4129F6B431D3}"/>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11D99A1E-12D8-2AA2-AB86-148B82C5AA33}"/>
                  </a:ext>
                </a:extLst>
              </p:cNvPr>
              <p:cNvCxnSpPr>
                <a:cxnSpLocks/>
              </p:cNvCxnSpPr>
              <p:nvPr/>
            </p:nvCxnSpPr>
            <p:spPr bwMode="auto">
              <a:xfrm>
                <a:off x="286247" y="3340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32653CD0-B5BA-A6FE-7CF4-3294701C4476}"/>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B60F16AB-A68F-F5A4-EC55-9C890A42B0DA}"/>
                  </a:ext>
                </a:extLst>
              </p:cNvPr>
              <p:cNvCxnSpPr>
                <a:cxnSpLocks/>
              </p:cNvCxnSpPr>
              <p:nvPr/>
            </p:nvCxnSpPr>
            <p:spPr bwMode="auto">
              <a:xfrm>
                <a:off x="286247" y="3645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6C86BA1C-3819-2998-0CBA-78A248C60331}"/>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89" name="Group 188">
              <a:extLst>
                <a:ext uri="{FF2B5EF4-FFF2-40B4-BE49-F238E27FC236}">
                  <a16:creationId xmlns:a16="http://schemas.microsoft.com/office/drawing/2014/main" id="{A303E5B5-BCD5-4323-2730-18C4BCE97DC2}"/>
                </a:ext>
              </a:extLst>
            </p:cNvPr>
            <p:cNvGrpSpPr/>
            <p:nvPr/>
          </p:nvGrpSpPr>
          <p:grpSpPr>
            <a:xfrm rot="5400000">
              <a:off x="10842048" y="2809999"/>
              <a:ext cx="79651" cy="2001389"/>
              <a:chOff x="286247" y="2578873"/>
              <a:chExt cx="87464" cy="1219200"/>
            </a:xfrm>
          </p:grpSpPr>
          <p:cxnSp>
            <p:nvCxnSpPr>
              <p:cNvPr id="277" name="Straight Connector 276">
                <a:extLst>
                  <a:ext uri="{FF2B5EF4-FFF2-40B4-BE49-F238E27FC236}">
                    <a16:creationId xmlns:a16="http://schemas.microsoft.com/office/drawing/2014/main" id="{4BBF6E1F-6A32-0917-5401-7D87FC6BFF61}"/>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BCD5ECEB-41EA-A189-ABBA-99DC6F15684F}"/>
                  </a:ext>
                </a:extLst>
              </p:cNvPr>
              <p:cNvCxnSpPr>
                <a:cxnSpLocks/>
              </p:cNvCxnSpPr>
              <p:nvPr/>
            </p:nvCxnSpPr>
            <p:spPr bwMode="auto">
              <a:xfrm>
                <a:off x="286247" y="2731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5280D015-B39C-7B41-8E65-4615DE92C28A}"/>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D79A6DC9-9BD8-E702-6015-F493EDC410A4}"/>
                  </a:ext>
                </a:extLst>
              </p:cNvPr>
              <p:cNvCxnSpPr>
                <a:cxnSpLocks/>
              </p:cNvCxnSpPr>
              <p:nvPr/>
            </p:nvCxnSpPr>
            <p:spPr bwMode="auto">
              <a:xfrm>
                <a:off x="286247" y="3036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F17FE3A0-A6BD-F09C-3566-8D7B420FF132}"/>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EAC7B5F4-F557-6979-7D3E-E195AAEF10D9}"/>
                  </a:ext>
                </a:extLst>
              </p:cNvPr>
              <p:cNvCxnSpPr>
                <a:cxnSpLocks/>
              </p:cNvCxnSpPr>
              <p:nvPr/>
            </p:nvCxnSpPr>
            <p:spPr bwMode="auto">
              <a:xfrm>
                <a:off x="286247" y="3340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37F59DDE-2126-7AF0-4CA5-BDE0CC9EFFB2}"/>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846F4E58-6981-59CD-B62C-56A95D06FA06}"/>
                  </a:ext>
                </a:extLst>
              </p:cNvPr>
              <p:cNvCxnSpPr>
                <a:cxnSpLocks/>
              </p:cNvCxnSpPr>
              <p:nvPr/>
            </p:nvCxnSpPr>
            <p:spPr bwMode="auto">
              <a:xfrm>
                <a:off x="286247" y="3645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CE43C888-68CD-BF1C-B80C-D640CD799575}"/>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190" name="TextBox 189">
              <a:extLst>
                <a:ext uri="{FF2B5EF4-FFF2-40B4-BE49-F238E27FC236}">
                  <a16:creationId xmlns:a16="http://schemas.microsoft.com/office/drawing/2014/main" id="{A883D2A2-6CA6-D1D3-A9D0-4072C8CD8382}"/>
                </a:ext>
              </a:extLst>
            </p:cNvPr>
            <p:cNvSpPr txBox="1"/>
            <p:nvPr/>
          </p:nvSpPr>
          <p:spPr bwMode="auto">
            <a:xfrm>
              <a:off x="7003040" y="3788695"/>
              <a:ext cx="268537"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91" name="TextBox 190">
              <a:extLst>
                <a:ext uri="{FF2B5EF4-FFF2-40B4-BE49-F238E27FC236}">
                  <a16:creationId xmlns:a16="http://schemas.microsoft.com/office/drawing/2014/main" id="{75615B4A-46C5-E97D-8994-03B427B1AAA8}"/>
                </a:ext>
              </a:extLst>
            </p:cNvPr>
            <p:cNvSpPr txBox="1"/>
            <p:nvPr/>
          </p:nvSpPr>
          <p:spPr bwMode="auto">
            <a:xfrm>
              <a:off x="7761093" y="3788695"/>
              <a:ext cx="268538"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92" name="TextBox 191">
              <a:extLst>
                <a:ext uri="{FF2B5EF4-FFF2-40B4-BE49-F238E27FC236}">
                  <a16:creationId xmlns:a16="http://schemas.microsoft.com/office/drawing/2014/main" id="{2CB88132-1F4A-A45B-1254-A98E67CAFA11}"/>
                </a:ext>
              </a:extLst>
            </p:cNvPr>
            <p:cNvSpPr txBox="1"/>
            <p:nvPr/>
          </p:nvSpPr>
          <p:spPr bwMode="auto">
            <a:xfrm>
              <a:off x="8442312"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93" name="TextBox 192">
              <a:extLst>
                <a:ext uri="{FF2B5EF4-FFF2-40B4-BE49-F238E27FC236}">
                  <a16:creationId xmlns:a16="http://schemas.microsoft.com/office/drawing/2014/main" id="{D22A52DB-F3B1-C289-6798-CE9F18B6B392}"/>
                </a:ext>
              </a:extLst>
            </p:cNvPr>
            <p:cNvSpPr txBox="1"/>
            <p:nvPr/>
          </p:nvSpPr>
          <p:spPr bwMode="auto">
            <a:xfrm>
              <a:off x="9192709"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94" name="TextBox 193">
              <a:extLst>
                <a:ext uri="{FF2B5EF4-FFF2-40B4-BE49-F238E27FC236}">
                  <a16:creationId xmlns:a16="http://schemas.microsoft.com/office/drawing/2014/main" id="{1D58CFA7-966A-5BD6-225A-E0A5E1F0D52B}"/>
                </a:ext>
              </a:extLst>
            </p:cNvPr>
            <p:cNvSpPr txBox="1"/>
            <p:nvPr/>
          </p:nvSpPr>
          <p:spPr bwMode="auto">
            <a:xfrm>
              <a:off x="9969137"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95" name="TextBox 194">
              <a:extLst>
                <a:ext uri="{FF2B5EF4-FFF2-40B4-BE49-F238E27FC236}">
                  <a16:creationId xmlns:a16="http://schemas.microsoft.com/office/drawing/2014/main" id="{2014E4DA-038C-D6AC-7EBF-DF91C76CBBCF}"/>
                </a:ext>
              </a:extLst>
            </p:cNvPr>
            <p:cNvSpPr txBox="1"/>
            <p:nvPr/>
          </p:nvSpPr>
          <p:spPr bwMode="auto">
            <a:xfrm>
              <a:off x="10726982"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96" name="TextBox 195">
              <a:extLst>
                <a:ext uri="{FF2B5EF4-FFF2-40B4-BE49-F238E27FC236}">
                  <a16:creationId xmlns:a16="http://schemas.microsoft.com/office/drawing/2014/main" id="{9E8B92ED-F9E8-7E0E-8888-F24701065E85}"/>
                </a:ext>
              </a:extLst>
            </p:cNvPr>
            <p:cNvSpPr txBox="1"/>
            <p:nvPr/>
          </p:nvSpPr>
          <p:spPr bwMode="auto">
            <a:xfrm>
              <a:off x="11462348"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97" name="TextBox 196">
              <a:extLst>
                <a:ext uri="{FF2B5EF4-FFF2-40B4-BE49-F238E27FC236}">
                  <a16:creationId xmlns:a16="http://schemas.microsoft.com/office/drawing/2014/main" id="{093F2012-6F1E-C26C-7AA3-597E5FEAE402}"/>
                </a:ext>
              </a:extLst>
            </p:cNvPr>
            <p:cNvSpPr txBox="1"/>
            <p:nvPr/>
          </p:nvSpPr>
          <p:spPr bwMode="auto">
            <a:xfrm>
              <a:off x="11718282"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198" name="TextBox 197">
              <a:extLst>
                <a:ext uri="{FF2B5EF4-FFF2-40B4-BE49-F238E27FC236}">
                  <a16:creationId xmlns:a16="http://schemas.microsoft.com/office/drawing/2014/main" id="{57EAE97A-3706-5AA1-FDBB-48817F4E5AFA}"/>
                </a:ext>
              </a:extLst>
            </p:cNvPr>
            <p:cNvSpPr txBox="1"/>
            <p:nvPr/>
          </p:nvSpPr>
          <p:spPr bwMode="auto">
            <a:xfrm>
              <a:off x="7257516" y="3788695"/>
              <a:ext cx="268537"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99" name="TextBox 198">
              <a:extLst>
                <a:ext uri="{FF2B5EF4-FFF2-40B4-BE49-F238E27FC236}">
                  <a16:creationId xmlns:a16="http://schemas.microsoft.com/office/drawing/2014/main" id="{E718F4FB-B6DB-C955-1CC0-9AD4D0511E8F}"/>
                </a:ext>
              </a:extLst>
            </p:cNvPr>
            <p:cNvSpPr txBox="1"/>
            <p:nvPr/>
          </p:nvSpPr>
          <p:spPr bwMode="auto">
            <a:xfrm>
              <a:off x="8015568" y="3788695"/>
              <a:ext cx="268538"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200" name="TextBox 199">
              <a:extLst>
                <a:ext uri="{FF2B5EF4-FFF2-40B4-BE49-F238E27FC236}">
                  <a16:creationId xmlns:a16="http://schemas.microsoft.com/office/drawing/2014/main" id="{8BB43864-B493-AEF6-E75D-1CADA187866E}"/>
                </a:ext>
              </a:extLst>
            </p:cNvPr>
            <p:cNvSpPr txBox="1"/>
            <p:nvPr/>
          </p:nvSpPr>
          <p:spPr bwMode="auto">
            <a:xfrm>
              <a:off x="7505353" y="3788695"/>
              <a:ext cx="268537"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201" name="TextBox 200">
              <a:extLst>
                <a:ext uri="{FF2B5EF4-FFF2-40B4-BE49-F238E27FC236}">
                  <a16:creationId xmlns:a16="http://schemas.microsoft.com/office/drawing/2014/main" id="{DFC308F9-0685-9C1D-094E-C00BC8934961}"/>
                </a:ext>
              </a:extLst>
            </p:cNvPr>
            <p:cNvSpPr txBox="1"/>
            <p:nvPr/>
          </p:nvSpPr>
          <p:spPr bwMode="auto">
            <a:xfrm>
              <a:off x="8198902"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02" name="TextBox 201">
              <a:extLst>
                <a:ext uri="{FF2B5EF4-FFF2-40B4-BE49-F238E27FC236}">
                  <a16:creationId xmlns:a16="http://schemas.microsoft.com/office/drawing/2014/main" id="{36D323FF-ECA1-FFB1-B755-F7315442A067}"/>
                </a:ext>
              </a:extLst>
            </p:cNvPr>
            <p:cNvSpPr txBox="1"/>
            <p:nvPr/>
          </p:nvSpPr>
          <p:spPr bwMode="auto">
            <a:xfrm>
              <a:off x="8935772"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203" name="TextBox 202">
              <a:extLst>
                <a:ext uri="{FF2B5EF4-FFF2-40B4-BE49-F238E27FC236}">
                  <a16:creationId xmlns:a16="http://schemas.microsoft.com/office/drawing/2014/main" id="{3ACD4FEF-959F-BAA9-D445-96BF7E1D3911}"/>
                </a:ext>
              </a:extLst>
            </p:cNvPr>
            <p:cNvSpPr txBox="1"/>
            <p:nvPr/>
          </p:nvSpPr>
          <p:spPr bwMode="auto">
            <a:xfrm>
              <a:off x="8692362"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204" name="TextBox 203">
              <a:extLst>
                <a:ext uri="{FF2B5EF4-FFF2-40B4-BE49-F238E27FC236}">
                  <a16:creationId xmlns:a16="http://schemas.microsoft.com/office/drawing/2014/main" id="{5DC6CB92-943F-B3F5-8498-8F0CB43FE344}"/>
                </a:ext>
              </a:extLst>
            </p:cNvPr>
            <p:cNvSpPr txBox="1"/>
            <p:nvPr/>
          </p:nvSpPr>
          <p:spPr bwMode="auto">
            <a:xfrm>
              <a:off x="9440272"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05" name="TextBox 204">
              <a:extLst>
                <a:ext uri="{FF2B5EF4-FFF2-40B4-BE49-F238E27FC236}">
                  <a16:creationId xmlns:a16="http://schemas.microsoft.com/office/drawing/2014/main" id="{E9A7A09F-492C-A510-591C-67BE9C9CFFD3}"/>
                </a:ext>
              </a:extLst>
            </p:cNvPr>
            <p:cNvSpPr txBox="1"/>
            <p:nvPr/>
          </p:nvSpPr>
          <p:spPr bwMode="auto">
            <a:xfrm>
              <a:off x="9701385"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206" name="TextBox 205">
              <a:extLst>
                <a:ext uri="{FF2B5EF4-FFF2-40B4-BE49-F238E27FC236}">
                  <a16:creationId xmlns:a16="http://schemas.microsoft.com/office/drawing/2014/main" id="{A1870BBC-5907-522A-2615-1C50ACED39CC}"/>
                </a:ext>
              </a:extLst>
            </p:cNvPr>
            <p:cNvSpPr txBox="1"/>
            <p:nvPr/>
          </p:nvSpPr>
          <p:spPr bwMode="auto">
            <a:xfrm>
              <a:off x="10214761"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207" name="TextBox 206">
              <a:extLst>
                <a:ext uri="{FF2B5EF4-FFF2-40B4-BE49-F238E27FC236}">
                  <a16:creationId xmlns:a16="http://schemas.microsoft.com/office/drawing/2014/main" id="{3DBC8675-7C6B-C883-44C0-06D9746CD391}"/>
                </a:ext>
              </a:extLst>
            </p:cNvPr>
            <p:cNvSpPr txBox="1"/>
            <p:nvPr/>
          </p:nvSpPr>
          <p:spPr bwMode="auto">
            <a:xfrm>
              <a:off x="10462597"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208" name="TextBox 207">
              <a:extLst>
                <a:ext uri="{FF2B5EF4-FFF2-40B4-BE49-F238E27FC236}">
                  <a16:creationId xmlns:a16="http://schemas.microsoft.com/office/drawing/2014/main" id="{48974DD2-60CD-5CE8-1905-82349E9A9549}"/>
                </a:ext>
              </a:extLst>
            </p:cNvPr>
            <p:cNvSpPr txBox="1"/>
            <p:nvPr/>
          </p:nvSpPr>
          <p:spPr bwMode="auto">
            <a:xfrm>
              <a:off x="10954903"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209" name="TextBox 208">
              <a:extLst>
                <a:ext uri="{FF2B5EF4-FFF2-40B4-BE49-F238E27FC236}">
                  <a16:creationId xmlns:a16="http://schemas.microsoft.com/office/drawing/2014/main" id="{8550F55E-02B0-666F-2B6F-602151AF2B3D}"/>
                </a:ext>
              </a:extLst>
            </p:cNvPr>
            <p:cNvSpPr txBox="1"/>
            <p:nvPr/>
          </p:nvSpPr>
          <p:spPr bwMode="auto">
            <a:xfrm>
              <a:off x="11193144"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grpSp>
          <p:nvGrpSpPr>
            <p:cNvPr id="210" name="Group 209">
              <a:extLst>
                <a:ext uri="{FF2B5EF4-FFF2-40B4-BE49-F238E27FC236}">
                  <a16:creationId xmlns:a16="http://schemas.microsoft.com/office/drawing/2014/main" id="{51EEEE37-7B8D-ADA6-DAA5-581267874355}"/>
                </a:ext>
              </a:extLst>
            </p:cNvPr>
            <p:cNvGrpSpPr/>
            <p:nvPr/>
          </p:nvGrpSpPr>
          <p:grpSpPr>
            <a:xfrm>
              <a:off x="7143178" y="1614988"/>
              <a:ext cx="4237524" cy="861424"/>
              <a:chOff x="1753985" y="2626822"/>
              <a:chExt cx="4355870" cy="814646"/>
            </a:xfrm>
          </p:grpSpPr>
          <p:sp>
            <p:nvSpPr>
              <p:cNvPr id="259" name="Freeform: Shape 258">
                <a:extLst>
                  <a:ext uri="{FF2B5EF4-FFF2-40B4-BE49-F238E27FC236}">
                    <a16:creationId xmlns:a16="http://schemas.microsoft.com/office/drawing/2014/main" id="{8F207E88-7BD2-4E99-7F0A-83D62CCF5B83}"/>
                  </a:ext>
                </a:extLst>
              </p:cNvPr>
              <p:cNvSpPr/>
              <p:nvPr/>
            </p:nvSpPr>
            <p:spPr bwMode="auto">
              <a:xfrm>
                <a:off x="1753985" y="2626822"/>
                <a:ext cx="4355870" cy="785553"/>
              </a:xfrm>
              <a:custGeom>
                <a:avLst/>
                <a:gdLst>
                  <a:gd name="connsiteX0" fmla="*/ 4355870 w 4355870"/>
                  <a:gd name="connsiteY0" fmla="*/ 785553 h 785553"/>
                  <a:gd name="connsiteX1" fmla="*/ 1566950 w 4355870"/>
                  <a:gd name="connsiteY1" fmla="*/ 785553 h 785553"/>
                  <a:gd name="connsiteX2" fmla="*/ 1566950 w 4355870"/>
                  <a:gd name="connsiteY2" fmla="*/ 739833 h 785553"/>
                  <a:gd name="connsiteX3" fmla="*/ 1496291 w 4355870"/>
                  <a:gd name="connsiteY3" fmla="*/ 739833 h 785553"/>
                  <a:gd name="connsiteX4" fmla="*/ 1496291 w 4355870"/>
                  <a:gd name="connsiteY4" fmla="*/ 694113 h 785553"/>
                  <a:gd name="connsiteX5" fmla="*/ 1267691 w 4355870"/>
                  <a:gd name="connsiteY5" fmla="*/ 694113 h 785553"/>
                  <a:gd name="connsiteX6" fmla="*/ 1267691 w 4355870"/>
                  <a:gd name="connsiteY6" fmla="*/ 648393 h 785553"/>
                  <a:gd name="connsiteX7" fmla="*/ 1209502 w 4355870"/>
                  <a:gd name="connsiteY7" fmla="*/ 648393 h 785553"/>
                  <a:gd name="connsiteX8" fmla="*/ 1209502 w 4355870"/>
                  <a:gd name="connsiteY8" fmla="*/ 598516 h 785553"/>
                  <a:gd name="connsiteX9" fmla="*/ 968433 w 4355870"/>
                  <a:gd name="connsiteY9" fmla="*/ 598516 h 785553"/>
                  <a:gd name="connsiteX10" fmla="*/ 968433 w 4355870"/>
                  <a:gd name="connsiteY10" fmla="*/ 511233 h 785553"/>
                  <a:gd name="connsiteX11" fmla="*/ 847899 w 4355870"/>
                  <a:gd name="connsiteY11" fmla="*/ 511233 h 785553"/>
                  <a:gd name="connsiteX12" fmla="*/ 847899 w 4355870"/>
                  <a:gd name="connsiteY12" fmla="*/ 482138 h 785553"/>
                  <a:gd name="connsiteX13" fmla="*/ 793866 w 4355870"/>
                  <a:gd name="connsiteY13" fmla="*/ 482138 h 785553"/>
                  <a:gd name="connsiteX14" fmla="*/ 793866 w 4355870"/>
                  <a:gd name="connsiteY14" fmla="*/ 440574 h 785553"/>
                  <a:gd name="connsiteX15" fmla="*/ 768928 w 4355870"/>
                  <a:gd name="connsiteY15" fmla="*/ 440574 h 785553"/>
                  <a:gd name="connsiteX16" fmla="*/ 768928 w 4355870"/>
                  <a:gd name="connsiteY16" fmla="*/ 394854 h 785553"/>
                  <a:gd name="connsiteX17" fmla="*/ 706582 w 4355870"/>
                  <a:gd name="connsiteY17" fmla="*/ 394854 h 785553"/>
                  <a:gd name="connsiteX18" fmla="*/ 706582 w 4355870"/>
                  <a:gd name="connsiteY18" fmla="*/ 278476 h 785553"/>
                  <a:gd name="connsiteX19" fmla="*/ 515390 w 4355870"/>
                  <a:gd name="connsiteY19" fmla="*/ 278476 h 785553"/>
                  <a:gd name="connsiteX20" fmla="*/ 515390 w 4355870"/>
                  <a:gd name="connsiteY20" fmla="*/ 224443 h 785553"/>
                  <a:gd name="connsiteX21" fmla="*/ 382386 w 4355870"/>
                  <a:gd name="connsiteY21" fmla="*/ 224443 h 785553"/>
                  <a:gd name="connsiteX22" fmla="*/ 382386 w 4355870"/>
                  <a:gd name="connsiteY22" fmla="*/ 187036 h 785553"/>
                  <a:gd name="connsiteX23" fmla="*/ 344979 w 4355870"/>
                  <a:gd name="connsiteY23" fmla="*/ 187036 h 785553"/>
                  <a:gd name="connsiteX24" fmla="*/ 344979 w 4355870"/>
                  <a:gd name="connsiteY24" fmla="*/ 157942 h 785553"/>
                  <a:gd name="connsiteX25" fmla="*/ 328353 w 4355870"/>
                  <a:gd name="connsiteY25" fmla="*/ 157942 h 785553"/>
                  <a:gd name="connsiteX26" fmla="*/ 328353 w 4355870"/>
                  <a:gd name="connsiteY26" fmla="*/ 112222 h 785553"/>
                  <a:gd name="connsiteX27" fmla="*/ 174568 w 4355870"/>
                  <a:gd name="connsiteY27" fmla="*/ 112222 h 785553"/>
                  <a:gd name="connsiteX28" fmla="*/ 174568 w 4355870"/>
                  <a:gd name="connsiteY28" fmla="*/ 62345 h 785553"/>
                  <a:gd name="connsiteX29" fmla="*/ 145473 w 4355870"/>
                  <a:gd name="connsiteY29" fmla="*/ 62345 h 785553"/>
                  <a:gd name="connsiteX30" fmla="*/ 145473 w 4355870"/>
                  <a:gd name="connsiteY30" fmla="*/ 0 h 785553"/>
                  <a:gd name="connsiteX31" fmla="*/ 0 w 4355870"/>
                  <a:gd name="connsiteY31" fmla="*/ 0 h 785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355870" h="785553">
                    <a:moveTo>
                      <a:pt x="4355870" y="785553"/>
                    </a:moveTo>
                    <a:lnTo>
                      <a:pt x="1566950" y="785553"/>
                    </a:lnTo>
                    <a:lnTo>
                      <a:pt x="1566950" y="739833"/>
                    </a:lnTo>
                    <a:lnTo>
                      <a:pt x="1496291" y="739833"/>
                    </a:lnTo>
                    <a:lnTo>
                      <a:pt x="1496291" y="694113"/>
                    </a:lnTo>
                    <a:lnTo>
                      <a:pt x="1267691" y="694113"/>
                    </a:lnTo>
                    <a:lnTo>
                      <a:pt x="1267691" y="648393"/>
                    </a:lnTo>
                    <a:lnTo>
                      <a:pt x="1209502" y="648393"/>
                    </a:lnTo>
                    <a:lnTo>
                      <a:pt x="1209502" y="598516"/>
                    </a:lnTo>
                    <a:lnTo>
                      <a:pt x="968433" y="598516"/>
                    </a:lnTo>
                    <a:lnTo>
                      <a:pt x="968433" y="511233"/>
                    </a:lnTo>
                    <a:lnTo>
                      <a:pt x="847899" y="511233"/>
                    </a:lnTo>
                    <a:lnTo>
                      <a:pt x="847899" y="482138"/>
                    </a:lnTo>
                    <a:lnTo>
                      <a:pt x="793866" y="482138"/>
                    </a:lnTo>
                    <a:lnTo>
                      <a:pt x="793866" y="440574"/>
                    </a:lnTo>
                    <a:lnTo>
                      <a:pt x="768928" y="440574"/>
                    </a:lnTo>
                    <a:lnTo>
                      <a:pt x="768928" y="394854"/>
                    </a:lnTo>
                    <a:lnTo>
                      <a:pt x="706582" y="394854"/>
                    </a:lnTo>
                    <a:lnTo>
                      <a:pt x="706582" y="278476"/>
                    </a:lnTo>
                    <a:lnTo>
                      <a:pt x="515390" y="278476"/>
                    </a:lnTo>
                    <a:lnTo>
                      <a:pt x="515390" y="224443"/>
                    </a:lnTo>
                    <a:lnTo>
                      <a:pt x="382386" y="224443"/>
                    </a:lnTo>
                    <a:lnTo>
                      <a:pt x="382386" y="187036"/>
                    </a:lnTo>
                    <a:lnTo>
                      <a:pt x="344979" y="187036"/>
                    </a:lnTo>
                    <a:lnTo>
                      <a:pt x="344979" y="157942"/>
                    </a:lnTo>
                    <a:lnTo>
                      <a:pt x="328353" y="157942"/>
                    </a:lnTo>
                    <a:lnTo>
                      <a:pt x="328353" y="112222"/>
                    </a:lnTo>
                    <a:lnTo>
                      <a:pt x="174568" y="112222"/>
                    </a:lnTo>
                    <a:lnTo>
                      <a:pt x="174568" y="62345"/>
                    </a:lnTo>
                    <a:lnTo>
                      <a:pt x="145473" y="62345"/>
                    </a:lnTo>
                    <a:lnTo>
                      <a:pt x="145473" y="0"/>
                    </a:lnTo>
                    <a:lnTo>
                      <a:pt x="0" y="0"/>
                    </a:lnTo>
                  </a:path>
                </a:pathLst>
              </a:custGeom>
              <a:noFill/>
              <a:ln w="28575">
                <a:solidFill>
                  <a:schemeClr val="accent1"/>
                </a:solidFill>
                <a:miter lim="800000"/>
                <a:headEnd/>
                <a:tailEnd/>
              </a:ln>
            </p:spPr>
            <p:txBody>
              <a:bodyPr rtlCol="0" anchor="ctr"/>
              <a:lstStyle/>
              <a:p>
                <a:pPr algn="ctr"/>
                <a:endParaRPr lang="en-US" dirty="0"/>
              </a:p>
            </p:txBody>
          </p:sp>
          <p:cxnSp>
            <p:nvCxnSpPr>
              <p:cNvPr id="260" name="Straight Connector 259">
                <a:extLst>
                  <a:ext uri="{FF2B5EF4-FFF2-40B4-BE49-F238E27FC236}">
                    <a16:creationId xmlns:a16="http://schemas.microsoft.com/office/drawing/2014/main" id="{7FFBDAA9-3518-1E3F-8EC8-42838B39D324}"/>
                  </a:ext>
                </a:extLst>
              </p:cNvPr>
              <p:cNvCxnSpPr>
                <a:cxnSpLocks/>
              </p:cNvCxnSpPr>
              <p:nvPr/>
            </p:nvCxnSpPr>
            <p:spPr bwMode="auto">
              <a:xfrm>
                <a:off x="5345084" y="3387435"/>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931AE2AA-D918-3D6F-2EC0-FA9BF169D8AA}"/>
                  </a:ext>
                </a:extLst>
              </p:cNvPr>
              <p:cNvCxnSpPr>
                <a:cxnSpLocks/>
              </p:cNvCxnSpPr>
              <p:nvPr/>
            </p:nvCxnSpPr>
            <p:spPr bwMode="auto">
              <a:xfrm>
                <a:off x="6067514" y="3387435"/>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8712B5A1-EDD3-87C9-0442-60D42EE0191F}"/>
                  </a:ext>
                </a:extLst>
              </p:cNvPr>
              <p:cNvCxnSpPr>
                <a:cxnSpLocks/>
              </p:cNvCxnSpPr>
              <p:nvPr/>
            </p:nvCxnSpPr>
            <p:spPr bwMode="auto">
              <a:xfrm>
                <a:off x="5728855" y="3387435"/>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8B70325D-D9AC-2F15-7AB9-D0CB31023B5B}"/>
                  </a:ext>
                </a:extLst>
              </p:cNvPr>
              <p:cNvCxnSpPr>
                <a:cxnSpLocks/>
              </p:cNvCxnSpPr>
              <p:nvPr/>
            </p:nvCxnSpPr>
            <p:spPr bwMode="auto">
              <a:xfrm>
                <a:off x="5752408" y="3387435"/>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E403FF18-01A0-6886-AABF-A3B248584E88}"/>
                  </a:ext>
                </a:extLst>
              </p:cNvPr>
              <p:cNvCxnSpPr>
                <a:cxnSpLocks/>
              </p:cNvCxnSpPr>
              <p:nvPr/>
            </p:nvCxnSpPr>
            <p:spPr bwMode="auto">
              <a:xfrm>
                <a:off x="5376950" y="3387435"/>
                <a:ext cx="0" cy="54033"/>
              </a:xfrm>
              <a:prstGeom prst="line">
                <a:avLst/>
              </a:prstGeom>
              <a:noFill/>
              <a:ln w="28575" cap="flat" cmpd="sng" algn="ctr">
                <a:solidFill>
                  <a:schemeClr val="accent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35E4231F-E59D-3AF5-5740-8F5BE8426116}"/>
                  </a:ext>
                </a:extLst>
              </p:cNvPr>
              <p:cNvCxnSpPr>
                <a:cxnSpLocks/>
              </p:cNvCxnSpPr>
              <p:nvPr/>
            </p:nvCxnSpPr>
            <p:spPr bwMode="auto">
              <a:xfrm>
                <a:off x="4690372" y="3387435"/>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CC3AE55E-73B8-B47E-C32D-9A9DA6254215}"/>
                  </a:ext>
                </a:extLst>
              </p:cNvPr>
              <p:cNvCxnSpPr>
                <a:cxnSpLocks/>
              </p:cNvCxnSpPr>
              <p:nvPr/>
            </p:nvCxnSpPr>
            <p:spPr bwMode="auto">
              <a:xfrm>
                <a:off x="4079386" y="3387435"/>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129266D0-F4FB-9305-EAE5-7D64A063711A}"/>
                  </a:ext>
                </a:extLst>
              </p:cNvPr>
              <p:cNvCxnSpPr>
                <a:cxnSpLocks/>
              </p:cNvCxnSpPr>
              <p:nvPr/>
            </p:nvCxnSpPr>
            <p:spPr bwMode="auto">
              <a:xfrm>
                <a:off x="2795848" y="3194859"/>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AF0655FD-F8F7-A530-1DFA-B6635D264D7A}"/>
                  </a:ext>
                </a:extLst>
              </p:cNvPr>
              <p:cNvCxnSpPr>
                <a:cxnSpLocks/>
              </p:cNvCxnSpPr>
              <p:nvPr/>
            </p:nvCxnSpPr>
            <p:spPr bwMode="auto">
              <a:xfrm>
                <a:off x="4199921" y="3387435"/>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51035418-FF2E-2461-3FCB-DABE9B77277A}"/>
                  </a:ext>
                </a:extLst>
              </p:cNvPr>
              <p:cNvCxnSpPr>
                <a:cxnSpLocks/>
              </p:cNvCxnSpPr>
              <p:nvPr/>
            </p:nvCxnSpPr>
            <p:spPr bwMode="auto">
              <a:xfrm>
                <a:off x="3757353" y="3387435"/>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AF17C929-640E-32CB-DA9E-0998D334C5B6}"/>
                  </a:ext>
                </a:extLst>
              </p:cNvPr>
              <p:cNvCxnSpPr>
                <a:cxnSpLocks/>
              </p:cNvCxnSpPr>
              <p:nvPr/>
            </p:nvCxnSpPr>
            <p:spPr bwMode="auto">
              <a:xfrm>
                <a:off x="3938848" y="3387435"/>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AB4F6540-9782-11A1-09AF-A628A230958A}"/>
                  </a:ext>
                </a:extLst>
              </p:cNvPr>
              <p:cNvCxnSpPr>
                <a:cxnSpLocks/>
              </p:cNvCxnSpPr>
              <p:nvPr/>
            </p:nvCxnSpPr>
            <p:spPr bwMode="auto">
              <a:xfrm>
                <a:off x="4660670" y="3387435"/>
                <a:ext cx="0" cy="54033"/>
              </a:xfrm>
              <a:prstGeom prst="line">
                <a:avLst/>
              </a:prstGeom>
              <a:noFill/>
              <a:ln w="28575"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EE7D3EBE-68F1-6465-21EE-1E11D14D9EDC}"/>
                  </a:ext>
                </a:extLst>
              </p:cNvPr>
              <p:cNvCxnSpPr>
                <a:cxnSpLocks/>
              </p:cNvCxnSpPr>
              <p:nvPr/>
            </p:nvCxnSpPr>
            <p:spPr bwMode="auto">
              <a:xfrm>
                <a:off x="5740547" y="3387434"/>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C3B2BBC5-858E-BF09-E5F2-13A4C05C3857}"/>
                  </a:ext>
                </a:extLst>
              </p:cNvPr>
              <p:cNvCxnSpPr>
                <a:cxnSpLocks/>
              </p:cNvCxnSpPr>
              <p:nvPr/>
            </p:nvCxnSpPr>
            <p:spPr bwMode="auto">
              <a:xfrm>
                <a:off x="2183477" y="2823557"/>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478E9843-D7E8-54BB-8EFD-CA21BD5067BB}"/>
                  </a:ext>
                </a:extLst>
              </p:cNvPr>
              <p:cNvCxnSpPr>
                <a:cxnSpLocks/>
              </p:cNvCxnSpPr>
              <p:nvPr/>
            </p:nvCxnSpPr>
            <p:spPr bwMode="auto">
              <a:xfrm>
                <a:off x="4319848" y="3387435"/>
                <a:ext cx="0" cy="54033"/>
              </a:xfrm>
              <a:prstGeom prst="line">
                <a:avLst/>
              </a:prstGeom>
              <a:noFill/>
              <a:ln w="28575"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1FEF0DE9-D7C5-E118-8408-234F71CEA80E}"/>
                  </a:ext>
                </a:extLst>
              </p:cNvPr>
              <p:cNvCxnSpPr>
                <a:cxnSpLocks/>
              </p:cNvCxnSpPr>
              <p:nvPr/>
            </p:nvCxnSpPr>
            <p:spPr bwMode="auto">
              <a:xfrm>
                <a:off x="5037513" y="3387435"/>
                <a:ext cx="0" cy="54033"/>
              </a:xfrm>
              <a:prstGeom prst="line">
                <a:avLst/>
              </a:prstGeom>
              <a:noFill/>
              <a:ln w="28575"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26846945-BCE5-B006-9DD9-D997E202A1D2}"/>
                  </a:ext>
                </a:extLst>
              </p:cNvPr>
              <p:cNvCxnSpPr>
                <a:cxnSpLocks/>
              </p:cNvCxnSpPr>
              <p:nvPr/>
            </p:nvCxnSpPr>
            <p:spPr bwMode="auto">
              <a:xfrm>
                <a:off x="5396346" y="3387435"/>
                <a:ext cx="0" cy="54033"/>
              </a:xfrm>
              <a:prstGeom prst="line">
                <a:avLst/>
              </a:prstGeom>
              <a:noFill/>
              <a:ln w="28575" cap="flat" cmpd="sng" algn="ctr">
                <a:solidFill>
                  <a:schemeClr val="accent1"/>
                </a:solidFill>
                <a:prstDash val="solid"/>
                <a:round/>
                <a:headEnd type="none" w="med" len="med"/>
                <a:tailEnd type="none" w="med" len="med"/>
              </a:ln>
              <a:effectLst/>
            </p:spPr>
          </p:cxnSp>
        </p:grpSp>
        <p:sp>
          <p:nvSpPr>
            <p:cNvPr id="211" name="Freeform: Shape 210">
              <a:extLst>
                <a:ext uri="{FF2B5EF4-FFF2-40B4-BE49-F238E27FC236}">
                  <a16:creationId xmlns:a16="http://schemas.microsoft.com/office/drawing/2014/main" id="{4904E164-FE74-F090-4DEF-F8D85FE9F3BB}"/>
                </a:ext>
              </a:extLst>
            </p:cNvPr>
            <p:cNvSpPr/>
            <p:nvPr/>
          </p:nvSpPr>
          <p:spPr bwMode="auto">
            <a:xfrm>
              <a:off x="7144510" y="1613788"/>
              <a:ext cx="4233431" cy="1813435"/>
            </a:xfrm>
            <a:custGeom>
              <a:avLst/>
              <a:gdLst>
                <a:gd name="connsiteX0" fmla="*/ 4351663 w 4351663"/>
                <a:gd name="connsiteY0" fmla="*/ 1714959 h 1714959"/>
                <a:gd name="connsiteX1" fmla="*/ 2574275 w 4351663"/>
                <a:gd name="connsiteY1" fmla="*/ 1714959 h 1714959"/>
                <a:gd name="connsiteX2" fmla="*/ 2574275 w 4351663"/>
                <a:gd name="connsiteY2" fmla="*/ 1674564 h 1714959"/>
                <a:gd name="connsiteX3" fmla="*/ 2207046 w 4351663"/>
                <a:gd name="connsiteY3" fmla="*/ 1674564 h 1714959"/>
                <a:gd name="connsiteX4" fmla="*/ 2207046 w 4351663"/>
                <a:gd name="connsiteY4" fmla="*/ 1579084 h 1714959"/>
                <a:gd name="connsiteX5" fmla="*/ 1817783 w 4351663"/>
                <a:gd name="connsiteY5" fmla="*/ 1579084 h 1714959"/>
                <a:gd name="connsiteX6" fmla="*/ 1817783 w 4351663"/>
                <a:gd name="connsiteY6" fmla="*/ 1542361 h 1714959"/>
                <a:gd name="connsiteX7" fmla="*/ 1512983 w 4351663"/>
                <a:gd name="connsiteY7" fmla="*/ 1542361 h 1714959"/>
                <a:gd name="connsiteX8" fmla="*/ 1512983 w 4351663"/>
                <a:gd name="connsiteY8" fmla="*/ 1498294 h 1714959"/>
                <a:gd name="connsiteX9" fmla="*/ 1483605 w 4351663"/>
                <a:gd name="connsiteY9" fmla="*/ 1498294 h 1714959"/>
                <a:gd name="connsiteX10" fmla="*/ 1483605 w 4351663"/>
                <a:gd name="connsiteY10" fmla="*/ 1454226 h 1714959"/>
                <a:gd name="connsiteX11" fmla="*/ 1255923 w 4351663"/>
                <a:gd name="connsiteY11" fmla="*/ 1454226 h 1714959"/>
                <a:gd name="connsiteX12" fmla="*/ 1255923 w 4351663"/>
                <a:gd name="connsiteY12" fmla="*/ 1410159 h 1714959"/>
                <a:gd name="connsiteX13" fmla="*/ 1233889 w 4351663"/>
                <a:gd name="connsiteY13" fmla="*/ 1410159 h 1714959"/>
                <a:gd name="connsiteX14" fmla="*/ 1233889 w 4351663"/>
                <a:gd name="connsiteY14" fmla="*/ 1255923 h 1714959"/>
                <a:gd name="connsiteX15" fmla="*/ 1219200 w 4351663"/>
                <a:gd name="connsiteY15" fmla="*/ 1255923 h 1714959"/>
                <a:gd name="connsiteX16" fmla="*/ 1219200 w 4351663"/>
                <a:gd name="connsiteY16" fmla="*/ 1204511 h 1714959"/>
                <a:gd name="connsiteX17" fmla="*/ 1204511 w 4351663"/>
                <a:gd name="connsiteY17" fmla="*/ 1204511 h 1714959"/>
                <a:gd name="connsiteX18" fmla="*/ 1204511 w 4351663"/>
                <a:gd name="connsiteY18" fmla="*/ 1134737 h 1714959"/>
                <a:gd name="connsiteX19" fmla="*/ 1064964 w 4351663"/>
                <a:gd name="connsiteY19" fmla="*/ 1134737 h 1714959"/>
                <a:gd name="connsiteX20" fmla="*/ 1064964 w 4351663"/>
                <a:gd name="connsiteY20" fmla="*/ 1109031 h 1714959"/>
                <a:gd name="connsiteX21" fmla="*/ 998863 w 4351663"/>
                <a:gd name="connsiteY21" fmla="*/ 1109031 h 1714959"/>
                <a:gd name="connsiteX22" fmla="*/ 998863 w 4351663"/>
                <a:gd name="connsiteY22" fmla="*/ 1064964 h 1714959"/>
                <a:gd name="connsiteX23" fmla="*/ 984174 w 4351663"/>
                <a:gd name="connsiteY23" fmla="*/ 1064964 h 1714959"/>
                <a:gd name="connsiteX24" fmla="*/ 984174 w 4351663"/>
                <a:gd name="connsiteY24" fmla="*/ 995190 h 1714959"/>
                <a:gd name="connsiteX25" fmla="*/ 951123 w 4351663"/>
                <a:gd name="connsiteY25" fmla="*/ 995190 h 1714959"/>
                <a:gd name="connsiteX26" fmla="*/ 951123 w 4351663"/>
                <a:gd name="connsiteY26" fmla="*/ 954795 h 1714959"/>
                <a:gd name="connsiteX27" fmla="*/ 932762 w 4351663"/>
                <a:gd name="connsiteY27" fmla="*/ 954795 h 1714959"/>
                <a:gd name="connsiteX28" fmla="*/ 932762 w 4351663"/>
                <a:gd name="connsiteY28" fmla="*/ 921744 h 1714959"/>
                <a:gd name="connsiteX29" fmla="*/ 862988 w 4351663"/>
                <a:gd name="connsiteY29" fmla="*/ 921744 h 1714959"/>
                <a:gd name="connsiteX30" fmla="*/ 862988 w 4351663"/>
                <a:gd name="connsiteY30" fmla="*/ 888694 h 1714959"/>
                <a:gd name="connsiteX31" fmla="*/ 837282 w 4351663"/>
                <a:gd name="connsiteY31" fmla="*/ 888694 h 1714959"/>
                <a:gd name="connsiteX32" fmla="*/ 837282 w 4351663"/>
                <a:gd name="connsiteY32" fmla="*/ 848299 h 1714959"/>
                <a:gd name="connsiteX33" fmla="*/ 771181 w 4351663"/>
                <a:gd name="connsiteY33" fmla="*/ 848299 h 1714959"/>
                <a:gd name="connsiteX34" fmla="*/ 771181 w 4351663"/>
                <a:gd name="connsiteY34" fmla="*/ 815248 h 1714959"/>
                <a:gd name="connsiteX35" fmla="*/ 730786 w 4351663"/>
                <a:gd name="connsiteY35" fmla="*/ 815248 h 1714959"/>
                <a:gd name="connsiteX36" fmla="*/ 730786 w 4351663"/>
                <a:gd name="connsiteY36" fmla="*/ 778525 h 1714959"/>
                <a:gd name="connsiteX37" fmla="*/ 705080 w 4351663"/>
                <a:gd name="connsiteY37" fmla="*/ 778525 h 1714959"/>
                <a:gd name="connsiteX38" fmla="*/ 705080 w 4351663"/>
                <a:gd name="connsiteY38" fmla="*/ 705079 h 1714959"/>
                <a:gd name="connsiteX39" fmla="*/ 701407 w 4351663"/>
                <a:gd name="connsiteY39" fmla="*/ 705079 h 1714959"/>
                <a:gd name="connsiteX40" fmla="*/ 701407 w 4351663"/>
                <a:gd name="connsiteY40" fmla="*/ 499431 h 1714959"/>
                <a:gd name="connsiteX41" fmla="*/ 690391 w 4351663"/>
                <a:gd name="connsiteY41" fmla="*/ 499431 h 1714959"/>
                <a:gd name="connsiteX42" fmla="*/ 690391 w 4351663"/>
                <a:gd name="connsiteY42" fmla="*/ 470053 h 1714959"/>
                <a:gd name="connsiteX43" fmla="*/ 672029 w 4351663"/>
                <a:gd name="connsiteY43" fmla="*/ 470053 h 1714959"/>
                <a:gd name="connsiteX44" fmla="*/ 672029 w 4351663"/>
                <a:gd name="connsiteY44" fmla="*/ 396607 h 1714959"/>
                <a:gd name="connsiteX45" fmla="*/ 576550 w 4351663"/>
                <a:gd name="connsiteY45" fmla="*/ 396607 h 1714959"/>
                <a:gd name="connsiteX46" fmla="*/ 576550 w 4351663"/>
                <a:gd name="connsiteY46" fmla="*/ 374573 h 1714959"/>
                <a:gd name="connsiteX47" fmla="*/ 547171 w 4351663"/>
                <a:gd name="connsiteY47" fmla="*/ 374573 h 1714959"/>
                <a:gd name="connsiteX48" fmla="*/ 547171 w 4351663"/>
                <a:gd name="connsiteY48" fmla="*/ 297455 h 1714959"/>
                <a:gd name="connsiteX49" fmla="*/ 517793 w 4351663"/>
                <a:gd name="connsiteY49" fmla="*/ 297455 h 1714959"/>
                <a:gd name="connsiteX50" fmla="*/ 517793 w 4351663"/>
                <a:gd name="connsiteY50" fmla="*/ 216665 h 1714959"/>
                <a:gd name="connsiteX51" fmla="*/ 455364 w 4351663"/>
                <a:gd name="connsiteY51" fmla="*/ 216665 h 1714959"/>
                <a:gd name="connsiteX52" fmla="*/ 455364 w 4351663"/>
                <a:gd name="connsiteY52" fmla="*/ 198303 h 1714959"/>
                <a:gd name="connsiteX53" fmla="*/ 330506 w 4351663"/>
                <a:gd name="connsiteY53" fmla="*/ 198303 h 1714959"/>
                <a:gd name="connsiteX54" fmla="*/ 330506 w 4351663"/>
                <a:gd name="connsiteY54" fmla="*/ 157908 h 1714959"/>
                <a:gd name="connsiteX55" fmla="*/ 286439 w 4351663"/>
                <a:gd name="connsiteY55" fmla="*/ 157908 h 1714959"/>
                <a:gd name="connsiteX56" fmla="*/ 286439 w 4351663"/>
                <a:gd name="connsiteY56" fmla="*/ 124858 h 1714959"/>
                <a:gd name="connsiteX57" fmla="*/ 238699 w 4351663"/>
                <a:gd name="connsiteY57" fmla="*/ 124858 h 1714959"/>
                <a:gd name="connsiteX58" fmla="*/ 238699 w 4351663"/>
                <a:gd name="connsiteY58" fmla="*/ 95479 h 1714959"/>
                <a:gd name="connsiteX59" fmla="*/ 209321 w 4351663"/>
                <a:gd name="connsiteY59" fmla="*/ 95479 h 1714959"/>
                <a:gd name="connsiteX60" fmla="*/ 209321 w 4351663"/>
                <a:gd name="connsiteY60" fmla="*/ 66101 h 1714959"/>
                <a:gd name="connsiteX61" fmla="*/ 161581 w 4351663"/>
                <a:gd name="connsiteY61" fmla="*/ 66101 h 1714959"/>
                <a:gd name="connsiteX62" fmla="*/ 161581 w 4351663"/>
                <a:gd name="connsiteY62" fmla="*/ 0 h 1714959"/>
                <a:gd name="connsiteX63" fmla="*/ 0 w 4351663"/>
                <a:gd name="connsiteY63" fmla="*/ 0 h 171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351663" h="1714959">
                  <a:moveTo>
                    <a:pt x="4351663" y="1714959"/>
                  </a:moveTo>
                  <a:lnTo>
                    <a:pt x="2574275" y="1714959"/>
                  </a:lnTo>
                  <a:lnTo>
                    <a:pt x="2574275" y="1674564"/>
                  </a:lnTo>
                  <a:lnTo>
                    <a:pt x="2207046" y="1674564"/>
                  </a:lnTo>
                  <a:lnTo>
                    <a:pt x="2207046" y="1579084"/>
                  </a:lnTo>
                  <a:lnTo>
                    <a:pt x="1817783" y="1579084"/>
                  </a:lnTo>
                  <a:lnTo>
                    <a:pt x="1817783" y="1542361"/>
                  </a:lnTo>
                  <a:lnTo>
                    <a:pt x="1512983" y="1542361"/>
                  </a:lnTo>
                  <a:lnTo>
                    <a:pt x="1512983" y="1498294"/>
                  </a:lnTo>
                  <a:lnTo>
                    <a:pt x="1483605" y="1498294"/>
                  </a:lnTo>
                  <a:lnTo>
                    <a:pt x="1483605" y="1454226"/>
                  </a:lnTo>
                  <a:lnTo>
                    <a:pt x="1255923" y="1454226"/>
                  </a:lnTo>
                  <a:lnTo>
                    <a:pt x="1255923" y="1410159"/>
                  </a:lnTo>
                  <a:lnTo>
                    <a:pt x="1233889" y="1410159"/>
                  </a:lnTo>
                  <a:lnTo>
                    <a:pt x="1233889" y="1255923"/>
                  </a:lnTo>
                  <a:lnTo>
                    <a:pt x="1219200" y="1255923"/>
                  </a:lnTo>
                  <a:lnTo>
                    <a:pt x="1219200" y="1204511"/>
                  </a:lnTo>
                  <a:lnTo>
                    <a:pt x="1204511" y="1204511"/>
                  </a:lnTo>
                  <a:lnTo>
                    <a:pt x="1204511" y="1134737"/>
                  </a:lnTo>
                  <a:lnTo>
                    <a:pt x="1064964" y="1134737"/>
                  </a:lnTo>
                  <a:lnTo>
                    <a:pt x="1064964" y="1109031"/>
                  </a:lnTo>
                  <a:lnTo>
                    <a:pt x="998863" y="1109031"/>
                  </a:lnTo>
                  <a:lnTo>
                    <a:pt x="998863" y="1064964"/>
                  </a:lnTo>
                  <a:lnTo>
                    <a:pt x="984174" y="1064964"/>
                  </a:lnTo>
                  <a:lnTo>
                    <a:pt x="984174" y="995190"/>
                  </a:lnTo>
                  <a:lnTo>
                    <a:pt x="951123" y="995190"/>
                  </a:lnTo>
                  <a:lnTo>
                    <a:pt x="951123" y="954795"/>
                  </a:lnTo>
                  <a:lnTo>
                    <a:pt x="932762" y="954795"/>
                  </a:lnTo>
                  <a:lnTo>
                    <a:pt x="932762" y="921744"/>
                  </a:lnTo>
                  <a:lnTo>
                    <a:pt x="862988" y="921744"/>
                  </a:lnTo>
                  <a:lnTo>
                    <a:pt x="862988" y="888694"/>
                  </a:lnTo>
                  <a:lnTo>
                    <a:pt x="837282" y="888694"/>
                  </a:lnTo>
                  <a:lnTo>
                    <a:pt x="837282" y="848299"/>
                  </a:lnTo>
                  <a:lnTo>
                    <a:pt x="771181" y="848299"/>
                  </a:lnTo>
                  <a:lnTo>
                    <a:pt x="771181" y="815248"/>
                  </a:lnTo>
                  <a:lnTo>
                    <a:pt x="730786" y="815248"/>
                  </a:lnTo>
                  <a:lnTo>
                    <a:pt x="730786" y="778525"/>
                  </a:lnTo>
                  <a:lnTo>
                    <a:pt x="705080" y="778525"/>
                  </a:lnTo>
                  <a:lnTo>
                    <a:pt x="705080" y="705079"/>
                  </a:lnTo>
                  <a:lnTo>
                    <a:pt x="701407" y="705079"/>
                  </a:lnTo>
                  <a:lnTo>
                    <a:pt x="701407" y="499431"/>
                  </a:lnTo>
                  <a:lnTo>
                    <a:pt x="690391" y="499431"/>
                  </a:lnTo>
                  <a:lnTo>
                    <a:pt x="690391" y="470053"/>
                  </a:lnTo>
                  <a:lnTo>
                    <a:pt x="672029" y="470053"/>
                  </a:lnTo>
                  <a:lnTo>
                    <a:pt x="672029" y="396607"/>
                  </a:lnTo>
                  <a:lnTo>
                    <a:pt x="576550" y="396607"/>
                  </a:lnTo>
                  <a:lnTo>
                    <a:pt x="576550" y="374573"/>
                  </a:lnTo>
                  <a:lnTo>
                    <a:pt x="547171" y="374573"/>
                  </a:lnTo>
                  <a:lnTo>
                    <a:pt x="547171" y="297455"/>
                  </a:lnTo>
                  <a:lnTo>
                    <a:pt x="517793" y="297455"/>
                  </a:lnTo>
                  <a:lnTo>
                    <a:pt x="517793" y="216665"/>
                  </a:lnTo>
                  <a:lnTo>
                    <a:pt x="455364" y="216665"/>
                  </a:lnTo>
                  <a:lnTo>
                    <a:pt x="455364" y="198303"/>
                  </a:lnTo>
                  <a:lnTo>
                    <a:pt x="330506" y="198303"/>
                  </a:lnTo>
                  <a:lnTo>
                    <a:pt x="330506" y="157908"/>
                  </a:lnTo>
                  <a:lnTo>
                    <a:pt x="286439" y="157908"/>
                  </a:lnTo>
                  <a:lnTo>
                    <a:pt x="286439" y="124858"/>
                  </a:lnTo>
                  <a:lnTo>
                    <a:pt x="238699" y="124858"/>
                  </a:lnTo>
                  <a:lnTo>
                    <a:pt x="238699" y="95479"/>
                  </a:lnTo>
                  <a:lnTo>
                    <a:pt x="209321" y="95479"/>
                  </a:lnTo>
                  <a:lnTo>
                    <a:pt x="209321" y="66101"/>
                  </a:lnTo>
                  <a:lnTo>
                    <a:pt x="161581" y="66101"/>
                  </a:lnTo>
                  <a:lnTo>
                    <a:pt x="161581"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212" name="Group 211">
              <a:extLst>
                <a:ext uri="{FF2B5EF4-FFF2-40B4-BE49-F238E27FC236}">
                  <a16:creationId xmlns:a16="http://schemas.microsoft.com/office/drawing/2014/main" id="{B534FFE0-2E7D-B715-E81F-ED9FAB5A441E}"/>
                </a:ext>
              </a:extLst>
            </p:cNvPr>
            <p:cNvGrpSpPr/>
            <p:nvPr/>
          </p:nvGrpSpPr>
          <p:grpSpPr>
            <a:xfrm>
              <a:off x="7148375" y="1574690"/>
              <a:ext cx="4200066" cy="1882220"/>
              <a:chOff x="1863988" y="1980948"/>
              <a:chExt cx="4317366" cy="1780009"/>
            </a:xfrm>
          </p:grpSpPr>
          <p:cxnSp>
            <p:nvCxnSpPr>
              <p:cNvPr id="246" name="Straight Connector 245">
                <a:extLst>
                  <a:ext uri="{FF2B5EF4-FFF2-40B4-BE49-F238E27FC236}">
                    <a16:creationId xmlns:a16="http://schemas.microsoft.com/office/drawing/2014/main" id="{6821776C-1512-8A8F-0FBF-6A283E49919C}"/>
                  </a:ext>
                </a:extLst>
              </p:cNvPr>
              <p:cNvCxnSpPr>
                <a:cxnSpLocks/>
              </p:cNvCxnSpPr>
              <p:nvPr/>
            </p:nvCxnSpPr>
            <p:spPr bwMode="auto">
              <a:xfrm>
                <a:off x="5815137" y="3703251"/>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58C02E56-2D6E-786C-D612-0CDBC0BF721C}"/>
                  </a:ext>
                </a:extLst>
              </p:cNvPr>
              <p:cNvCxnSpPr>
                <a:cxnSpLocks/>
              </p:cNvCxnSpPr>
              <p:nvPr/>
            </p:nvCxnSpPr>
            <p:spPr bwMode="auto">
              <a:xfrm>
                <a:off x="6181354" y="3699580"/>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182578DA-9291-EE69-2D72-8FFDA05BD02E}"/>
                  </a:ext>
                </a:extLst>
              </p:cNvPr>
              <p:cNvCxnSpPr>
                <a:cxnSpLocks/>
              </p:cNvCxnSpPr>
              <p:nvPr/>
            </p:nvCxnSpPr>
            <p:spPr bwMode="auto">
              <a:xfrm>
                <a:off x="5101528" y="3699579"/>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3AB46B5F-FE63-0508-E59D-07ECA3FC3148}"/>
                  </a:ext>
                </a:extLst>
              </p:cNvPr>
              <p:cNvCxnSpPr>
                <a:cxnSpLocks/>
              </p:cNvCxnSpPr>
              <p:nvPr/>
            </p:nvCxnSpPr>
            <p:spPr bwMode="auto">
              <a:xfrm>
                <a:off x="3996310" y="3563705"/>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3830C131-1C9A-3550-1A70-45366183736E}"/>
                  </a:ext>
                </a:extLst>
              </p:cNvPr>
              <p:cNvCxnSpPr>
                <a:cxnSpLocks/>
              </p:cNvCxnSpPr>
              <p:nvPr/>
            </p:nvCxnSpPr>
            <p:spPr bwMode="auto">
              <a:xfrm>
                <a:off x="3091541" y="3405796"/>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6D270944-AB35-438D-ECB7-C7EB6A7D2357}"/>
                  </a:ext>
                </a:extLst>
              </p:cNvPr>
              <p:cNvCxnSpPr>
                <a:cxnSpLocks/>
              </p:cNvCxnSpPr>
              <p:nvPr/>
            </p:nvCxnSpPr>
            <p:spPr bwMode="auto">
              <a:xfrm>
                <a:off x="2887655" y="3095707"/>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402799CA-90A1-DB79-C20C-9AC1210A81AE}"/>
                  </a:ext>
                </a:extLst>
              </p:cNvPr>
              <p:cNvCxnSpPr>
                <a:cxnSpLocks/>
              </p:cNvCxnSpPr>
              <p:nvPr/>
            </p:nvCxnSpPr>
            <p:spPr bwMode="auto">
              <a:xfrm>
                <a:off x="2940325" y="3141392"/>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DBB7621D-8A11-9062-D174-E5EF3E8795A6}"/>
                  </a:ext>
                </a:extLst>
              </p:cNvPr>
              <p:cNvCxnSpPr>
                <a:cxnSpLocks/>
              </p:cNvCxnSpPr>
              <p:nvPr/>
            </p:nvCxnSpPr>
            <p:spPr bwMode="auto">
              <a:xfrm>
                <a:off x="2016688" y="1980948"/>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4978FC98-A514-6F6F-5461-000CDD848AD6}"/>
                  </a:ext>
                </a:extLst>
              </p:cNvPr>
              <p:cNvCxnSpPr>
                <a:cxnSpLocks/>
              </p:cNvCxnSpPr>
              <p:nvPr/>
            </p:nvCxnSpPr>
            <p:spPr bwMode="auto">
              <a:xfrm>
                <a:off x="2411176" y="2362867"/>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1A52709C-27FE-0911-5E99-CD3FEDA777E1}"/>
                  </a:ext>
                </a:extLst>
              </p:cNvPr>
              <p:cNvCxnSpPr>
                <a:cxnSpLocks/>
              </p:cNvCxnSpPr>
              <p:nvPr/>
            </p:nvCxnSpPr>
            <p:spPr bwMode="auto">
              <a:xfrm>
                <a:off x="2420574" y="2351850"/>
                <a:ext cx="0" cy="54033"/>
              </a:xfrm>
              <a:prstGeom prst="line">
                <a:avLst/>
              </a:prstGeom>
              <a:noFill/>
              <a:ln w="28575" cap="flat" cmpd="sng" algn="ctr">
                <a:solidFill>
                  <a:schemeClr val="accent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1A130653-4BEC-5545-82D1-16FCEA88E03F}"/>
                  </a:ext>
                </a:extLst>
              </p:cNvPr>
              <p:cNvCxnSpPr>
                <a:cxnSpLocks/>
              </p:cNvCxnSpPr>
              <p:nvPr/>
            </p:nvCxnSpPr>
            <p:spPr bwMode="auto">
              <a:xfrm>
                <a:off x="1863988" y="1989947"/>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536FEE9B-FAED-29EF-BC9F-E9756A7CB6F9}"/>
                  </a:ext>
                </a:extLst>
              </p:cNvPr>
              <p:cNvCxnSpPr>
                <a:cxnSpLocks/>
              </p:cNvCxnSpPr>
              <p:nvPr/>
            </p:nvCxnSpPr>
            <p:spPr bwMode="auto">
              <a:xfrm>
                <a:off x="4786229" y="3706924"/>
                <a:ext cx="0" cy="54033"/>
              </a:xfrm>
              <a:prstGeom prst="line">
                <a:avLst/>
              </a:prstGeom>
              <a:noFill/>
              <a:ln w="28575"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1949F84F-46A1-2B95-2A24-8609FFE7AAA0}"/>
                  </a:ext>
                </a:extLst>
              </p:cNvPr>
              <p:cNvCxnSpPr>
                <a:cxnSpLocks/>
              </p:cNvCxnSpPr>
              <p:nvPr/>
            </p:nvCxnSpPr>
            <p:spPr bwMode="auto">
              <a:xfrm>
                <a:off x="5502843" y="3706924"/>
                <a:ext cx="0" cy="54033"/>
              </a:xfrm>
              <a:prstGeom prst="line">
                <a:avLst/>
              </a:prstGeom>
              <a:noFill/>
              <a:ln w="12700" cap="flat" cmpd="sng" algn="ctr">
                <a:solidFill>
                  <a:schemeClr val="accent3"/>
                </a:solidFill>
                <a:prstDash val="solid"/>
                <a:round/>
                <a:headEnd type="none" w="med" len="med"/>
                <a:tailEnd type="none" w="med" len="med"/>
              </a:ln>
              <a:effectLst/>
            </p:spPr>
          </p:cxnSp>
        </p:grpSp>
        <p:sp>
          <p:nvSpPr>
            <p:cNvPr id="231" name="TextBox 230">
              <a:extLst>
                <a:ext uri="{FF2B5EF4-FFF2-40B4-BE49-F238E27FC236}">
                  <a16:creationId xmlns:a16="http://schemas.microsoft.com/office/drawing/2014/main" id="{509108A0-FAFF-31CA-8BF9-E91E1B6680F9}"/>
                </a:ext>
              </a:extLst>
            </p:cNvPr>
            <p:cNvSpPr txBox="1"/>
            <p:nvPr/>
          </p:nvSpPr>
          <p:spPr bwMode="auto">
            <a:xfrm>
              <a:off x="8494703" y="4039274"/>
              <a:ext cx="197326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 From Randomization</a:t>
              </a:r>
            </a:p>
          </p:txBody>
        </p:sp>
      </p:grpSp>
      <p:sp>
        <p:nvSpPr>
          <p:cNvPr id="312" name="TextBox 311">
            <a:extLst>
              <a:ext uri="{FF2B5EF4-FFF2-40B4-BE49-F238E27FC236}">
                <a16:creationId xmlns:a16="http://schemas.microsoft.com/office/drawing/2014/main" id="{1C21919F-E32E-9121-38DD-70188BADF802}"/>
              </a:ext>
            </a:extLst>
          </p:cNvPr>
          <p:cNvSpPr txBox="1"/>
          <p:nvPr/>
        </p:nvSpPr>
        <p:spPr bwMode="auto">
          <a:xfrm>
            <a:off x="1964304" y="5155989"/>
            <a:ext cx="1280374" cy="25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dirty="0">
                <a:solidFill>
                  <a:schemeClr val="bg1"/>
                </a:solidFill>
                <a:latin typeface="Calibri" panose="020F0502020204030204" pitchFamily="34" charset="0"/>
              </a:rPr>
              <a:t>PFS in pMMR/MSS</a:t>
            </a:r>
          </a:p>
        </p:txBody>
      </p:sp>
      <p:grpSp>
        <p:nvGrpSpPr>
          <p:cNvPr id="457" name="Group 456">
            <a:extLst>
              <a:ext uri="{FF2B5EF4-FFF2-40B4-BE49-F238E27FC236}">
                <a16:creationId xmlns:a16="http://schemas.microsoft.com/office/drawing/2014/main" id="{26BB7CA0-29CE-1C60-B95E-572762675D3A}"/>
              </a:ext>
            </a:extLst>
          </p:cNvPr>
          <p:cNvGrpSpPr/>
          <p:nvPr/>
        </p:nvGrpSpPr>
        <p:grpSpPr>
          <a:xfrm>
            <a:off x="3880520" y="4149294"/>
            <a:ext cx="5377442" cy="2549834"/>
            <a:chOff x="4391388" y="4193651"/>
            <a:chExt cx="3737857" cy="1955642"/>
          </a:xfrm>
        </p:grpSpPr>
        <p:grpSp>
          <p:nvGrpSpPr>
            <p:cNvPr id="313" name="Group 312">
              <a:extLst>
                <a:ext uri="{FF2B5EF4-FFF2-40B4-BE49-F238E27FC236}">
                  <a16:creationId xmlns:a16="http://schemas.microsoft.com/office/drawing/2014/main" id="{C740BBC3-470F-19E7-0620-228E584C7DA8}"/>
                </a:ext>
              </a:extLst>
            </p:cNvPr>
            <p:cNvGrpSpPr/>
            <p:nvPr/>
          </p:nvGrpSpPr>
          <p:grpSpPr>
            <a:xfrm>
              <a:off x="5367623" y="4254257"/>
              <a:ext cx="2558326" cy="684713"/>
              <a:chOff x="7403188" y="2385726"/>
              <a:chExt cx="4303636" cy="1003106"/>
            </a:xfrm>
          </p:grpSpPr>
          <p:sp>
            <p:nvSpPr>
              <p:cNvPr id="451" name="TextBox 60">
                <a:extLst>
                  <a:ext uri="{FF2B5EF4-FFF2-40B4-BE49-F238E27FC236}">
                    <a16:creationId xmlns:a16="http://schemas.microsoft.com/office/drawing/2014/main" id="{CE4F522A-4128-64D9-80BB-423F873269C3}"/>
                  </a:ext>
                </a:extLst>
              </p:cNvPr>
              <p:cNvSpPr txBox="1">
                <a:spLocks noChangeArrowheads="1"/>
              </p:cNvSpPr>
              <p:nvPr/>
            </p:nvSpPr>
            <p:spPr bwMode="auto">
              <a:xfrm>
                <a:off x="7403188" y="2385726"/>
                <a:ext cx="40531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t>2-Yr PFS, </a:t>
                </a:r>
                <a:r>
                  <a:rPr lang="en-US" altLang="en-US" sz="1400" dirty="0">
                    <a:solidFill>
                      <a:srgbClr val="000000"/>
                    </a:solidFill>
                    <a:latin typeface="Calibri" panose="020F0502020204030204" pitchFamily="34" charset="0"/>
                    <a:ea typeface="MS PGothic" pitchFamily="34" charset="-128"/>
                  </a:rPr>
                  <a:t>%</a:t>
                </a: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t> (95% CI)</a:t>
                </a:r>
              </a:p>
            </p:txBody>
          </p:sp>
          <p:sp>
            <p:nvSpPr>
              <p:cNvPr id="452" name="TextBox 97">
                <a:extLst>
                  <a:ext uri="{FF2B5EF4-FFF2-40B4-BE49-F238E27FC236}">
                    <a16:creationId xmlns:a16="http://schemas.microsoft.com/office/drawing/2014/main" id="{31B50EB3-9114-B36B-62CC-12251CD7E459}"/>
                  </a:ext>
                </a:extLst>
              </p:cNvPr>
              <p:cNvSpPr txBox="1">
                <a:spLocks noChangeArrowheads="1"/>
              </p:cNvSpPr>
              <p:nvPr/>
            </p:nvSpPr>
            <p:spPr bwMode="auto">
              <a:xfrm>
                <a:off x="8249455" y="2649371"/>
                <a:ext cx="1754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rPr>
                  <a:t>Dostarlimab + CT</a:t>
                </a:r>
                <a:endParaRPr kumimoji="0" lang="de-DE"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rPr>
                  <a:t>Placebo + CT</a:t>
                </a:r>
              </a:p>
            </p:txBody>
          </p:sp>
          <p:sp>
            <p:nvSpPr>
              <p:cNvPr id="453" name="TextBox 98">
                <a:extLst>
                  <a:ext uri="{FF2B5EF4-FFF2-40B4-BE49-F238E27FC236}">
                    <a16:creationId xmlns:a16="http://schemas.microsoft.com/office/drawing/2014/main" id="{AF1F5CE1-95F6-80BB-CC5B-E2CB935D7B2F}"/>
                  </a:ext>
                </a:extLst>
              </p:cNvPr>
              <p:cNvSpPr txBox="1">
                <a:spLocks noChangeArrowheads="1"/>
              </p:cNvSpPr>
              <p:nvPr/>
            </p:nvSpPr>
            <p:spPr bwMode="auto">
              <a:xfrm>
                <a:off x="9327692" y="2643198"/>
                <a:ext cx="237913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28.4 (21.2-36.0)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400" b="0" dirty="0">
                    <a:solidFill>
                      <a:schemeClr val="bg2">
                        <a:lumMod val="10000"/>
                      </a:schemeClr>
                    </a:solidFill>
                    <a:latin typeface="Calibri" panose="020F0502020204030204" pitchFamily="34" charset="0"/>
                  </a:rPr>
                  <a:t>18.8 (12.8-25.7)</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endParaRPr>
              </a:p>
            </p:txBody>
          </p:sp>
          <p:sp>
            <p:nvSpPr>
              <p:cNvPr id="454" name="TextBox 99">
                <a:extLst>
                  <a:ext uri="{FF2B5EF4-FFF2-40B4-BE49-F238E27FC236}">
                    <a16:creationId xmlns:a16="http://schemas.microsoft.com/office/drawing/2014/main" id="{1A21D2E4-3D75-DB96-2FF2-8D87480D1668}"/>
                  </a:ext>
                </a:extLst>
              </p:cNvPr>
              <p:cNvSpPr txBox="1">
                <a:spLocks noChangeArrowheads="1"/>
              </p:cNvSpPr>
              <p:nvPr/>
            </p:nvSpPr>
            <p:spPr bwMode="auto">
              <a:xfrm>
                <a:off x="8523301" y="3081055"/>
                <a:ext cx="26430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HR: 0.76 (0.59-0.98)</a:t>
                </a:r>
              </a:p>
            </p:txBody>
          </p:sp>
          <p:cxnSp>
            <p:nvCxnSpPr>
              <p:cNvPr id="455" name="Straight Connector 321535">
                <a:extLst>
                  <a:ext uri="{FF2B5EF4-FFF2-40B4-BE49-F238E27FC236}">
                    <a16:creationId xmlns:a16="http://schemas.microsoft.com/office/drawing/2014/main" id="{A77D5A4C-4756-4ACB-8EA9-A57598680600}"/>
                  </a:ext>
                </a:extLst>
              </p:cNvPr>
              <p:cNvCxnSpPr>
                <a:cxnSpLocks noChangeShapeType="1"/>
              </p:cNvCxnSpPr>
              <p:nvPr/>
            </p:nvCxnSpPr>
            <p:spPr bwMode="auto">
              <a:xfrm>
                <a:off x="8082851" y="2796490"/>
                <a:ext cx="183286"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456" name="Straight Connector 455">
                <a:extLst>
                  <a:ext uri="{FF2B5EF4-FFF2-40B4-BE49-F238E27FC236}">
                    <a16:creationId xmlns:a16="http://schemas.microsoft.com/office/drawing/2014/main" id="{35E1D931-3778-FBF2-8B6C-EE87E6E28A06}"/>
                  </a:ext>
                </a:extLst>
              </p:cNvPr>
              <p:cNvCxnSpPr>
                <a:cxnSpLocks/>
              </p:cNvCxnSpPr>
              <p:nvPr/>
            </p:nvCxnSpPr>
            <p:spPr bwMode="auto">
              <a:xfrm>
                <a:off x="8082851" y="3019063"/>
                <a:ext cx="183286" cy="0"/>
              </a:xfrm>
              <a:prstGeom prst="line">
                <a:avLst/>
              </a:prstGeom>
              <a:noFill/>
              <a:ln w="28575" cap="flat" cmpd="sng" algn="ctr">
                <a:solidFill>
                  <a:schemeClr val="accent3"/>
                </a:solidFill>
                <a:prstDash val="solid"/>
                <a:round/>
                <a:headEnd type="none" w="med" len="med"/>
                <a:tailEnd type="none" w="med" len="med"/>
              </a:ln>
              <a:effectLst/>
            </p:spPr>
          </p:cxnSp>
        </p:grpSp>
        <p:sp>
          <p:nvSpPr>
            <p:cNvPr id="314" name="Freeform: Shape 313">
              <a:extLst>
                <a:ext uri="{FF2B5EF4-FFF2-40B4-BE49-F238E27FC236}">
                  <a16:creationId xmlns:a16="http://schemas.microsoft.com/office/drawing/2014/main" id="{F6E221D9-2111-F600-FBB8-832C2DDCF94F}"/>
                </a:ext>
              </a:extLst>
            </p:cNvPr>
            <p:cNvSpPr/>
            <p:nvPr/>
          </p:nvSpPr>
          <p:spPr bwMode="auto">
            <a:xfrm>
              <a:off x="4844570" y="4365206"/>
              <a:ext cx="3156573" cy="1402038"/>
            </a:xfrm>
            <a:custGeom>
              <a:avLst/>
              <a:gdLst>
                <a:gd name="connsiteX0" fmla="*/ 0 w 4885898"/>
                <a:gd name="connsiteY0" fmla="*/ 0 h 2053988"/>
                <a:gd name="connsiteX1" fmla="*/ 0 w 4885898"/>
                <a:gd name="connsiteY1" fmla="*/ 2053988 h 2053988"/>
                <a:gd name="connsiteX2" fmla="*/ 4885898 w 4885898"/>
                <a:gd name="connsiteY2" fmla="*/ 2053988 h 2053988"/>
              </a:gdLst>
              <a:ahLst/>
              <a:cxnLst>
                <a:cxn ang="0">
                  <a:pos x="connsiteX0" y="connsiteY0"/>
                </a:cxn>
                <a:cxn ang="0">
                  <a:pos x="connsiteX1" y="connsiteY1"/>
                </a:cxn>
                <a:cxn ang="0">
                  <a:pos x="connsiteX2" y="connsiteY2"/>
                </a:cxn>
              </a:cxnLst>
              <a:rect l="l" t="t" r="r" b="b"/>
              <a:pathLst>
                <a:path w="4885898" h="2053988">
                  <a:moveTo>
                    <a:pt x="0" y="0"/>
                  </a:moveTo>
                  <a:lnTo>
                    <a:pt x="0" y="2053988"/>
                  </a:lnTo>
                  <a:lnTo>
                    <a:pt x="4885898" y="2053988"/>
                  </a:lnTo>
                </a:path>
              </a:pathLst>
            </a:custGeom>
            <a:noFill/>
            <a:ln w="28575">
              <a:solidFill>
                <a:schemeClr val="bg1"/>
              </a:solidFill>
              <a:miter lim="800000"/>
              <a:headEnd/>
              <a:tailEnd/>
            </a:ln>
          </p:spPr>
          <p:txBody>
            <a:bodyPr rtlCol="0" anchor="ctr"/>
            <a:lstStyle/>
            <a:p>
              <a:pPr algn="ctr"/>
              <a:endParaRPr lang="en-US" dirty="0"/>
            </a:p>
          </p:txBody>
        </p:sp>
        <p:grpSp>
          <p:nvGrpSpPr>
            <p:cNvPr id="315" name="Group 314">
              <a:extLst>
                <a:ext uri="{FF2B5EF4-FFF2-40B4-BE49-F238E27FC236}">
                  <a16:creationId xmlns:a16="http://schemas.microsoft.com/office/drawing/2014/main" id="{85C8D133-B2C0-54EE-F28C-B27A808EB1D8}"/>
                </a:ext>
              </a:extLst>
            </p:cNvPr>
            <p:cNvGrpSpPr/>
            <p:nvPr/>
          </p:nvGrpSpPr>
          <p:grpSpPr>
            <a:xfrm rot="5400000">
              <a:off x="5650210" y="4954309"/>
              <a:ext cx="51417" cy="1661406"/>
              <a:chOff x="286247" y="2274073"/>
              <a:chExt cx="87464" cy="1524000"/>
            </a:xfrm>
          </p:grpSpPr>
          <p:cxnSp>
            <p:nvCxnSpPr>
              <p:cNvPr id="440" name="Straight Connector 439">
                <a:extLst>
                  <a:ext uri="{FF2B5EF4-FFF2-40B4-BE49-F238E27FC236}">
                    <a16:creationId xmlns:a16="http://schemas.microsoft.com/office/drawing/2014/main" id="{52614BD1-F48D-D6D9-1848-32137B6FA6E5}"/>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9A4140CD-F2A8-F532-D7F6-2A078C9D2141}"/>
                  </a:ext>
                </a:extLst>
              </p:cNvPr>
              <p:cNvCxnSpPr>
                <a:cxnSpLocks/>
              </p:cNvCxnSpPr>
              <p:nvPr/>
            </p:nvCxnSpPr>
            <p:spPr bwMode="auto">
              <a:xfrm>
                <a:off x="286247" y="2426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5676E105-F2BA-0F46-5601-D35D350E81AB}"/>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0A6610D0-AECF-79C3-A726-318C3B272D13}"/>
                  </a:ext>
                </a:extLst>
              </p:cNvPr>
              <p:cNvCxnSpPr>
                <a:cxnSpLocks/>
              </p:cNvCxnSpPr>
              <p:nvPr/>
            </p:nvCxnSpPr>
            <p:spPr bwMode="auto">
              <a:xfrm>
                <a:off x="286247" y="2731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8162320A-4ED5-0B38-4E62-DA6829349BBF}"/>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D8DE4DAD-60AB-3CF7-53E1-B8235185708D}"/>
                  </a:ext>
                </a:extLst>
              </p:cNvPr>
              <p:cNvCxnSpPr>
                <a:cxnSpLocks/>
              </p:cNvCxnSpPr>
              <p:nvPr/>
            </p:nvCxnSpPr>
            <p:spPr bwMode="auto">
              <a:xfrm>
                <a:off x="286247" y="3036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3C9C3CB5-D794-6E6D-F564-3C465751C139}"/>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E0D4C148-B512-64B4-997D-CFDBCE4AA1F4}"/>
                  </a:ext>
                </a:extLst>
              </p:cNvPr>
              <p:cNvCxnSpPr>
                <a:cxnSpLocks/>
              </p:cNvCxnSpPr>
              <p:nvPr/>
            </p:nvCxnSpPr>
            <p:spPr bwMode="auto">
              <a:xfrm>
                <a:off x="286247" y="3340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586EFCE4-5B12-6CB2-0055-E50F1D5E795A}"/>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C6204A2F-56EC-5235-A3A8-E6194BCB08F6}"/>
                  </a:ext>
                </a:extLst>
              </p:cNvPr>
              <p:cNvCxnSpPr>
                <a:cxnSpLocks/>
              </p:cNvCxnSpPr>
              <p:nvPr/>
            </p:nvCxnSpPr>
            <p:spPr bwMode="auto">
              <a:xfrm>
                <a:off x="286247" y="3645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5E8D9D46-79B9-9A95-7DED-D0CB18843855}"/>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6" name="Group 315">
              <a:extLst>
                <a:ext uri="{FF2B5EF4-FFF2-40B4-BE49-F238E27FC236}">
                  <a16:creationId xmlns:a16="http://schemas.microsoft.com/office/drawing/2014/main" id="{607D3DC7-9DEA-28DE-CA75-0616719F66B0}"/>
                </a:ext>
              </a:extLst>
            </p:cNvPr>
            <p:cNvGrpSpPr/>
            <p:nvPr/>
          </p:nvGrpSpPr>
          <p:grpSpPr>
            <a:xfrm rot="5400000">
              <a:off x="7310710" y="5120450"/>
              <a:ext cx="51417" cy="1329125"/>
              <a:chOff x="286247" y="2578873"/>
              <a:chExt cx="87464" cy="1219200"/>
            </a:xfrm>
          </p:grpSpPr>
          <p:cxnSp>
            <p:nvCxnSpPr>
              <p:cNvPr id="431" name="Straight Connector 430">
                <a:extLst>
                  <a:ext uri="{FF2B5EF4-FFF2-40B4-BE49-F238E27FC236}">
                    <a16:creationId xmlns:a16="http://schemas.microsoft.com/office/drawing/2014/main" id="{6D3979CF-BBF2-45B8-9ACB-783646E3BDF2}"/>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7D9F51FC-1787-EC10-98EE-FFFDD9C2B773}"/>
                  </a:ext>
                </a:extLst>
              </p:cNvPr>
              <p:cNvCxnSpPr>
                <a:cxnSpLocks/>
              </p:cNvCxnSpPr>
              <p:nvPr/>
            </p:nvCxnSpPr>
            <p:spPr bwMode="auto">
              <a:xfrm>
                <a:off x="286247" y="2731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28422C57-C4BF-6DBB-543B-C3E1D69A8CFF}"/>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74B25F80-07E8-3313-AA58-CE409378DEB2}"/>
                  </a:ext>
                </a:extLst>
              </p:cNvPr>
              <p:cNvCxnSpPr>
                <a:cxnSpLocks/>
              </p:cNvCxnSpPr>
              <p:nvPr/>
            </p:nvCxnSpPr>
            <p:spPr bwMode="auto">
              <a:xfrm>
                <a:off x="286247" y="3036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C9E13D98-B4EE-D701-8FF6-443A94902ED5}"/>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2346FFC7-3EEF-944E-68E7-2FB70D8DD325}"/>
                  </a:ext>
                </a:extLst>
              </p:cNvPr>
              <p:cNvCxnSpPr>
                <a:cxnSpLocks/>
              </p:cNvCxnSpPr>
              <p:nvPr/>
            </p:nvCxnSpPr>
            <p:spPr bwMode="auto">
              <a:xfrm>
                <a:off x="286247" y="3340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AF96E144-7573-CB79-DA6B-2F07F1C48B06}"/>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2C6D1477-F4B4-53BD-3DAA-DAF01FC59DB9}"/>
                  </a:ext>
                </a:extLst>
              </p:cNvPr>
              <p:cNvCxnSpPr>
                <a:cxnSpLocks/>
              </p:cNvCxnSpPr>
              <p:nvPr/>
            </p:nvCxnSpPr>
            <p:spPr bwMode="auto">
              <a:xfrm>
                <a:off x="286247" y="3645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E7FCFE20-57FD-4DB6-BC79-E4B020FBF42F}"/>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317" name="TextBox 316">
              <a:extLst>
                <a:ext uri="{FF2B5EF4-FFF2-40B4-BE49-F238E27FC236}">
                  <a16:creationId xmlns:a16="http://schemas.microsoft.com/office/drawing/2014/main" id="{77C106AB-5490-9F13-2FDD-991BBC2F0A91}"/>
                </a:ext>
              </a:extLst>
            </p:cNvPr>
            <p:cNvSpPr txBox="1"/>
            <p:nvPr/>
          </p:nvSpPr>
          <p:spPr bwMode="auto">
            <a:xfrm>
              <a:off x="4760481" y="5777452"/>
              <a:ext cx="178336"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18" name="TextBox 317">
              <a:extLst>
                <a:ext uri="{FF2B5EF4-FFF2-40B4-BE49-F238E27FC236}">
                  <a16:creationId xmlns:a16="http://schemas.microsoft.com/office/drawing/2014/main" id="{DD6279C0-ED48-7B7E-728E-A6D3A050CFD4}"/>
                </a:ext>
              </a:extLst>
            </p:cNvPr>
            <p:cNvSpPr txBox="1"/>
            <p:nvPr/>
          </p:nvSpPr>
          <p:spPr bwMode="auto">
            <a:xfrm>
              <a:off x="5263905" y="5777452"/>
              <a:ext cx="17833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19" name="TextBox 318">
              <a:extLst>
                <a:ext uri="{FF2B5EF4-FFF2-40B4-BE49-F238E27FC236}">
                  <a16:creationId xmlns:a16="http://schemas.microsoft.com/office/drawing/2014/main" id="{F4B902DD-FBD5-22A5-A6A5-79966CC5E929}"/>
                </a:ext>
              </a:extLst>
            </p:cNvPr>
            <p:cNvSpPr txBox="1"/>
            <p:nvPr/>
          </p:nvSpPr>
          <p:spPr bwMode="auto">
            <a:xfrm>
              <a:off x="5716303"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320" name="TextBox 319">
              <a:extLst>
                <a:ext uri="{FF2B5EF4-FFF2-40B4-BE49-F238E27FC236}">
                  <a16:creationId xmlns:a16="http://schemas.microsoft.com/office/drawing/2014/main" id="{AB0F2873-81B9-34C1-E8E4-7D51A039E11E}"/>
                </a:ext>
              </a:extLst>
            </p:cNvPr>
            <p:cNvSpPr txBox="1"/>
            <p:nvPr/>
          </p:nvSpPr>
          <p:spPr bwMode="auto">
            <a:xfrm>
              <a:off x="6214642"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321" name="TextBox 320">
              <a:extLst>
                <a:ext uri="{FF2B5EF4-FFF2-40B4-BE49-F238E27FC236}">
                  <a16:creationId xmlns:a16="http://schemas.microsoft.com/office/drawing/2014/main" id="{68F13304-E4E7-36CA-B8CF-1D504E8F73FB}"/>
                </a:ext>
              </a:extLst>
            </p:cNvPr>
            <p:cNvSpPr txBox="1"/>
            <p:nvPr/>
          </p:nvSpPr>
          <p:spPr bwMode="auto">
            <a:xfrm>
              <a:off x="6730269"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322" name="TextBox 321">
              <a:extLst>
                <a:ext uri="{FF2B5EF4-FFF2-40B4-BE49-F238E27FC236}">
                  <a16:creationId xmlns:a16="http://schemas.microsoft.com/office/drawing/2014/main" id="{30CC6FB1-F36A-5ABB-A78A-3860443E214C}"/>
                </a:ext>
              </a:extLst>
            </p:cNvPr>
            <p:cNvSpPr txBox="1"/>
            <p:nvPr/>
          </p:nvSpPr>
          <p:spPr bwMode="auto">
            <a:xfrm>
              <a:off x="7233555"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323" name="TextBox 322">
              <a:extLst>
                <a:ext uri="{FF2B5EF4-FFF2-40B4-BE49-F238E27FC236}">
                  <a16:creationId xmlns:a16="http://schemas.microsoft.com/office/drawing/2014/main" id="{1A14C761-88E5-9AC9-5B85-85F1B35A9330}"/>
                </a:ext>
              </a:extLst>
            </p:cNvPr>
            <p:cNvSpPr txBox="1"/>
            <p:nvPr/>
          </p:nvSpPr>
          <p:spPr bwMode="auto">
            <a:xfrm>
              <a:off x="7721912"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324" name="TextBox 323">
              <a:extLst>
                <a:ext uri="{FF2B5EF4-FFF2-40B4-BE49-F238E27FC236}">
                  <a16:creationId xmlns:a16="http://schemas.microsoft.com/office/drawing/2014/main" id="{FB258124-18B3-7EC7-D047-1CC7BC70CBB1}"/>
                </a:ext>
              </a:extLst>
            </p:cNvPr>
            <p:cNvSpPr txBox="1"/>
            <p:nvPr/>
          </p:nvSpPr>
          <p:spPr bwMode="auto">
            <a:xfrm>
              <a:off x="7891878"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325" name="TextBox 324">
              <a:extLst>
                <a:ext uri="{FF2B5EF4-FFF2-40B4-BE49-F238E27FC236}">
                  <a16:creationId xmlns:a16="http://schemas.microsoft.com/office/drawing/2014/main" id="{D8FDEEE3-BFFA-1A4B-6562-2F1A0B10A6B5}"/>
                </a:ext>
              </a:extLst>
            </p:cNvPr>
            <p:cNvSpPr txBox="1"/>
            <p:nvPr/>
          </p:nvSpPr>
          <p:spPr bwMode="auto">
            <a:xfrm>
              <a:off x="4929479" y="5777452"/>
              <a:ext cx="178336"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326" name="TextBox 325">
              <a:extLst>
                <a:ext uri="{FF2B5EF4-FFF2-40B4-BE49-F238E27FC236}">
                  <a16:creationId xmlns:a16="http://schemas.microsoft.com/office/drawing/2014/main" id="{5BF63562-1702-80FC-2CDC-657EDE8E0395}"/>
                </a:ext>
              </a:extLst>
            </p:cNvPr>
            <p:cNvSpPr txBox="1"/>
            <p:nvPr/>
          </p:nvSpPr>
          <p:spPr bwMode="auto">
            <a:xfrm>
              <a:off x="5432902" y="5777452"/>
              <a:ext cx="17833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327" name="TextBox 326">
              <a:extLst>
                <a:ext uri="{FF2B5EF4-FFF2-40B4-BE49-F238E27FC236}">
                  <a16:creationId xmlns:a16="http://schemas.microsoft.com/office/drawing/2014/main" id="{CAFF2D2C-B43E-D6AB-9C52-8E809265AA01}"/>
                </a:ext>
              </a:extLst>
            </p:cNvPr>
            <p:cNvSpPr txBox="1"/>
            <p:nvPr/>
          </p:nvSpPr>
          <p:spPr bwMode="auto">
            <a:xfrm>
              <a:off x="5094067" y="5777452"/>
              <a:ext cx="178336"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328" name="TextBox 327">
              <a:extLst>
                <a:ext uri="{FF2B5EF4-FFF2-40B4-BE49-F238E27FC236}">
                  <a16:creationId xmlns:a16="http://schemas.microsoft.com/office/drawing/2014/main" id="{AB0AF6AF-5C1D-79BE-DB73-541386A1D5FA}"/>
                </a:ext>
              </a:extLst>
            </p:cNvPr>
            <p:cNvSpPr txBox="1"/>
            <p:nvPr/>
          </p:nvSpPr>
          <p:spPr bwMode="auto">
            <a:xfrm>
              <a:off x="5554654"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29" name="TextBox 328">
              <a:extLst>
                <a:ext uri="{FF2B5EF4-FFF2-40B4-BE49-F238E27FC236}">
                  <a16:creationId xmlns:a16="http://schemas.microsoft.com/office/drawing/2014/main" id="{B7B98780-0237-7871-1BCA-7DA01CF330D5}"/>
                </a:ext>
              </a:extLst>
            </p:cNvPr>
            <p:cNvSpPr txBox="1"/>
            <p:nvPr/>
          </p:nvSpPr>
          <p:spPr bwMode="auto">
            <a:xfrm>
              <a:off x="6044011"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330" name="TextBox 329">
              <a:extLst>
                <a:ext uri="{FF2B5EF4-FFF2-40B4-BE49-F238E27FC236}">
                  <a16:creationId xmlns:a16="http://schemas.microsoft.com/office/drawing/2014/main" id="{BB7772C5-1BC0-455E-E212-5D5672642C7D}"/>
                </a:ext>
              </a:extLst>
            </p:cNvPr>
            <p:cNvSpPr txBox="1"/>
            <p:nvPr/>
          </p:nvSpPr>
          <p:spPr bwMode="auto">
            <a:xfrm>
              <a:off x="5882362"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331" name="TextBox 330">
              <a:extLst>
                <a:ext uri="{FF2B5EF4-FFF2-40B4-BE49-F238E27FC236}">
                  <a16:creationId xmlns:a16="http://schemas.microsoft.com/office/drawing/2014/main" id="{CCD40CCD-B6AC-2623-EE79-375A61B33C69}"/>
                </a:ext>
              </a:extLst>
            </p:cNvPr>
            <p:cNvSpPr txBox="1"/>
            <p:nvPr/>
          </p:nvSpPr>
          <p:spPr bwMode="auto">
            <a:xfrm>
              <a:off x="6379049"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32" name="TextBox 331">
              <a:extLst>
                <a:ext uri="{FF2B5EF4-FFF2-40B4-BE49-F238E27FC236}">
                  <a16:creationId xmlns:a16="http://schemas.microsoft.com/office/drawing/2014/main" id="{A536E677-FF8E-1C55-82AB-515B8BE5D934}"/>
                </a:ext>
              </a:extLst>
            </p:cNvPr>
            <p:cNvSpPr txBox="1"/>
            <p:nvPr/>
          </p:nvSpPr>
          <p:spPr bwMode="auto">
            <a:xfrm>
              <a:off x="6552455"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333" name="TextBox 332">
              <a:extLst>
                <a:ext uri="{FF2B5EF4-FFF2-40B4-BE49-F238E27FC236}">
                  <a16:creationId xmlns:a16="http://schemas.microsoft.com/office/drawing/2014/main" id="{30CB4EED-0B61-C3AE-444C-663A479916FB}"/>
                </a:ext>
              </a:extLst>
            </p:cNvPr>
            <p:cNvSpPr txBox="1"/>
            <p:nvPr/>
          </p:nvSpPr>
          <p:spPr bwMode="auto">
            <a:xfrm>
              <a:off x="6893388"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334" name="TextBox 333">
              <a:extLst>
                <a:ext uri="{FF2B5EF4-FFF2-40B4-BE49-F238E27FC236}">
                  <a16:creationId xmlns:a16="http://schemas.microsoft.com/office/drawing/2014/main" id="{281256D4-EE29-F6AB-C394-68AA3A08F74C}"/>
                </a:ext>
              </a:extLst>
            </p:cNvPr>
            <p:cNvSpPr txBox="1"/>
            <p:nvPr/>
          </p:nvSpPr>
          <p:spPr bwMode="auto">
            <a:xfrm>
              <a:off x="7057976"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335" name="TextBox 334">
              <a:extLst>
                <a:ext uri="{FF2B5EF4-FFF2-40B4-BE49-F238E27FC236}">
                  <a16:creationId xmlns:a16="http://schemas.microsoft.com/office/drawing/2014/main" id="{F62882FD-8993-6343-D78C-77C7CEC7E96F}"/>
                </a:ext>
              </a:extLst>
            </p:cNvPr>
            <p:cNvSpPr txBox="1"/>
            <p:nvPr/>
          </p:nvSpPr>
          <p:spPr bwMode="auto">
            <a:xfrm>
              <a:off x="7384917"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336" name="TextBox 335">
              <a:extLst>
                <a:ext uri="{FF2B5EF4-FFF2-40B4-BE49-F238E27FC236}">
                  <a16:creationId xmlns:a16="http://schemas.microsoft.com/office/drawing/2014/main" id="{BAA0FA6F-7BD9-AFA7-7997-6FC18BFBB21F}"/>
                </a:ext>
              </a:extLst>
            </p:cNvPr>
            <p:cNvSpPr txBox="1"/>
            <p:nvPr/>
          </p:nvSpPr>
          <p:spPr bwMode="auto">
            <a:xfrm>
              <a:off x="7543134"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337" name="TextBox 336">
              <a:extLst>
                <a:ext uri="{FF2B5EF4-FFF2-40B4-BE49-F238E27FC236}">
                  <a16:creationId xmlns:a16="http://schemas.microsoft.com/office/drawing/2014/main" id="{C1333797-8F95-2B50-F5BB-4ED260CBAD9C}"/>
                </a:ext>
              </a:extLst>
            </p:cNvPr>
            <p:cNvSpPr txBox="1"/>
            <p:nvPr/>
          </p:nvSpPr>
          <p:spPr bwMode="auto">
            <a:xfrm>
              <a:off x="5751096" y="5939207"/>
              <a:ext cx="1310448"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 From Randomization</a:t>
              </a:r>
            </a:p>
          </p:txBody>
        </p:sp>
        <p:grpSp>
          <p:nvGrpSpPr>
            <p:cNvPr id="338" name="Group 337">
              <a:extLst>
                <a:ext uri="{FF2B5EF4-FFF2-40B4-BE49-F238E27FC236}">
                  <a16:creationId xmlns:a16="http://schemas.microsoft.com/office/drawing/2014/main" id="{1C67A641-C089-2A0A-1B6C-BB3D0A0A7603}"/>
                </a:ext>
              </a:extLst>
            </p:cNvPr>
            <p:cNvGrpSpPr/>
            <p:nvPr/>
          </p:nvGrpSpPr>
          <p:grpSpPr>
            <a:xfrm>
              <a:off x="4850826" y="4382566"/>
              <a:ext cx="2796242" cy="1248326"/>
              <a:chOff x="7189470" y="2636520"/>
              <a:chExt cx="4328160" cy="1828800"/>
            </a:xfrm>
          </p:grpSpPr>
          <p:sp>
            <p:nvSpPr>
              <p:cNvPr id="403" name="Freeform: Shape 402">
                <a:extLst>
                  <a:ext uri="{FF2B5EF4-FFF2-40B4-BE49-F238E27FC236}">
                    <a16:creationId xmlns:a16="http://schemas.microsoft.com/office/drawing/2014/main" id="{7FFB19ED-DCB8-78D9-E351-81E797D03B1A}"/>
                  </a:ext>
                </a:extLst>
              </p:cNvPr>
              <p:cNvSpPr/>
              <p:nvPr/>
            </p:nvSpPr>
            <p:spPr bwMode="auto">
              <a:xfrm>
                <a:off x="7189470" y="2636520"/>
                <a:ext cx="4328160" cy="1828800"/>
              </a:xfrm>
              <a:custGeom>
                <a:avLst/>
                <a:gdLst>
                  <a:gd name="connsiteX0" fmla="*/ 4328160 w 4328160"/>
                  <a:gd name="connsiteY0" fmla="*/ 1828800 h 1828800"/>
                  <a:gd name="connsiteX1" fmla="*/ 4328160 w 4328160"/>
                  <a:gd name="connsiteY1" fmla="*/ 1596390 h 1828800"/>
                  <a:gd name="connsiteX2" fmla="*/ 3878580 w 4328160"/>
                  <a:gd name="connsiteY2" fmla="*/ 1596390 h 1828800"/>
                  <a:gd name="connsiteX3" fmla="*/ 3878580 w 4328160"/>
                  <a:gd name="connsiteY3" fmla="*/ 1531620 h 1828800"/>
                  <a:gd name="connsiteX4" fmla="*/ 3619500 w 4328160"/>
                  <a:gd name="connsiteY4" fmla="*/ 1531620 h 1828800"/>
                  <a:gd name="connsiteX5" fmla="*/ 3619500 w 4328160"/>
                  <a:gd name="connsiteY5" fmla="*/ 1489710 h 1828800"/>
                  <a:gd name="connsiteX6" fmla="*/ 3276600 w 4328160"/>
                  <a:gd name="connsiteY6" fmla="*/ 1489710 h 1828800"/>
                  <a:gd name="connsiteX7" fmla="*/ 3276600 w 4328160"/>
                  <a:gd name="connsiteY7" fmla="*/ 1451610 h 1828800"/>
                  <a:gd name="connsiteX8" fmla="*/ 2914650 w 4328160"/>
                  <a:gd name="connsiteY8" fmla="*/ 1451610 h 1828800"/>
                  <a:gd name="connsiteX9" fmla="*/ 2914650 w 4328160"/>
                  <a:gd name="connsiteY9" fmla="*/ 1390650 h 1828800"/>
                  <a:gd name="connsiteX10" fmla="*/ 2560320 w 4328160"/>
                  <a:gd name="connsiteY10" fmla="*/ 1390650 h 1828800"/>
                  <a:gd name="connsiteX11" fmla="*/ 2560320 w 4328160"/>
                  <a:gd name="connsiteY11" fmla="*/ 1348740 h 1828800"/>
                  <a:gd name="connsiteX12" fmla="*/ 2522220 w 4328160"/>
                  <a:gd name="connsiteY12" fmla="*/ 1348740 h 1828800"/>
                  <a:gd name="connsiteX13" fmla="*/ 2522220 w 4328160"/>
                  <a:gd name="connsiteY13" fmla="*/ 1322070 h 1828800"/>
                  <a:gd name="connsiteX14" fmla="*/ 2442210 w 4328160"/>
                  <a:gd name="connsiteY14" fmla="*/ 1322070 h 1828800"/>
                  <a:gd name="connsiteX15" fmla="*/ 2442210 w 4328160"/>
                  <a:gd name="connsiteY15" fmla="*/ 1295400 h 1828800"/>
                  <a:gd name="connsiteX16" fmla="*/ 2247900 w 4328160"/>
                  <a:gd name="connsiteY16" fmla="*/ 1295400 h 1828800"/>
                  <a:gd name="connsiteX17" fmla="*/ 2247900 w 4328160"/>
                  <a:gd name="connsiteY17" fmla="*/ 1276350 h 1828800"/>
                  <a:gd name="connsiteX18" fmla="*/ 2202180 w 4328160"/>
                  <a:gd name="connsiteY18" fmla="*/ 1276350 h 1828800"/>
                  <a:gd name="connsiteX19" fmla="*/ 2202180 w 4328160"/>
                  <a:gd name="connsiteY19" fmla="*/ 1257300 h 1828800"/>
                  <a:gd name="connsiteX20" fmla="*/ 2171700 w 4328160"/>
                  <a:gd name="connsiteY20" fmla="*/ 1257300 h 1828800"/>
                  <a:gd name="connsiteX21" fmla="*/ 2171700 w 4328160"/>
                  <a:gd name="connsiteY21" fmla="*/ 1234440 h 1828800"/>
                  <a:gd name="connsiteX22" fmla="*/ 1851660 w 4328160"/>
                  <a:gd name="connsiteY22" fmla="*/ 1234440 h 1828800"/>
                  <a:gd name="connsiteX23" fmla="*/ 1851660 w 4328160"/>
                  <a:gd name="connsiteY23" fmla="*/ 1207770 h 1828800"/>
                  <a:gd name="connsiteX24" fmla="*/ 1828800 w 4328160"/>
                  <a:gd name="connsiteY24" fmla="*/ 1207770 h 1828800"/>
                  <a:gd name="connsiteX25" fmla="*/ 1828800 w 4328160"/>
                  <a:gd name="connsiteY25" fmla="*/ 1154430 h 1828800"/>
                  <a:gd name="connsiteX26" fmla="*/ 1699260 w 4328160"/>
                  <a:gd name="connsiteY26" fmla="*/ 1154430 h 1828800"/>
                  <a:gd name="connsiteX27" fmla="*/ 1699260 w 4328160"/>
                  <a:gd name="connsiteY27" fmla="*/ 1146810 h 1828800"/>
                  <a:gd name="connsiteX28" fmla="*/ 1607820 w 4328160"/>
                  <a:gd name="connsiteY28" fmla="*/ 1146810 h 1828800"/>
                  <a:gd name="connsiteX29" fmla="*/ 1607820 w 4328160"/>
                  <a:gd name="connsiteY29" fmla="*/ 1131570 h 1828800"/>
                  <a:gd name="connsiteX30" fmla="*/ 1504950 w 4328160"/>
                  <a:gd name="connsiteY30" fmla="*/ 1131570 h 1828800"/>
                  <a:gd name="connsiteX31" fmla="*/ 1504950 w 4328160"/>
                  <a:gd name="connsiteY31" fmla="*/ 1131570 h 1828800"/>
                  <a:gd name="connsiteX32" fmla="*/ 1504950 w 4328160"/>
                  <a:gd name="connsiteY32" fmla="*/ 1082040 h 1828800"/>
                  <a:gd name="connsiteX33" fmla="*/ 1352550 w 4328160"/>
                  <a:gd name="connsiteY33" fmla="*/ 1082040 h 1828800"/>
                  <a:gd name="connsiteX34" fmla="*/ 1352550 w 4328160"/>
                  <a:gd name="connsiteY34" fmla="*/ 1066800 h 1828800"/>
                  <a:gd name="connsiteX35" fmla="*/ 1291590 w 4328160"/>
                  <a:gd name="connsiteY35" fmla="*/ 1066800 h 1828800"/>
                  <a:gd name="connsiteX36" fmla="*/ 1291590 w 4328160"/>
                  <a:gd name="connsiteY36" fmla="*/ 1047750 h 1828800"/>
                  <a:gd name="connsiteX37" fmla="*/ 1253490 w 4328160"/>
                  <a:gd name="connsiteY37" fmla="*/ 1047750 h 1828800"/>
                  <a:gd name="connsiteX38" fmla="*/ 1253490 w 4328160"/>
                  <a:gd name="connsiteY38" fmla="*/ 1002030 h 1828800"/>
                  <a:gd name="connsiteX39" fmla="*/ 1230630 w 4328160"/>
                  <a:gd name="connsiteY39" fmla="*/ 1002030 h 1828800"/>
                  <a:gd name="connsiteX40" fmla="*/ 1230630 w 4328160"/>
                  <a:gd name="connsiteY40" fmla="*/ 952500 h 1828800"/>
                  <a:gd name="connsiteX41" fmla="*/ 1215390 w 4328160"/>
                  <a:gd name="connsiteY41" fmla="*/ 952500 h 1828800"/>
                  <a:gd name="connsiteX42" fmla="*/ 1215390 w 4328160"/>
                  <a:gd name="connsiteY42" fmla="*/ 849630 h 1828800"/>
                  <a:gd name="connsiteX43" fmla="*/ 1135380 w 4328160"/>
                  <a:gd name="connsiteY43" fmla="*/ 849630 h 1828800"/>
                  <a:gd name="connsiteX44" fmla="*/ 1135380 w 4328160"/>
                  <a:gd name="connsiteY44" fmla="*/ 822960 h 1828800"/>
                  <a:gd name="connsiteX45" fmla="*/ 1051560 w 4328160"/>
                  <a:gd name="connsiteY45" fmla="*/ 822960 h 1828800"/>
                  <a:gd name="connsiteX46" fmla="*/ 1051560 w 4328160"/>
                  <a:gd name="connsiteY46" fmla="*/ 781050 h 1828800"/>
                  <a:gd name="connsiteX47" fmla="*/ 1002030 w 4328160"/>
                  <a:gd name="connsiteY47" fmla="*/ 781050 h 1828800"/>
                  <a:gd name="connsiteX48" fmla="*/ 1002030 w 4328160"/>
                  <a:gd name="connsiteY48" fmla="*/ 758190 h 1828800"/>
                  <a:gd name="connsiteX49" fmla="*/ 975360 w 4328160"/>
                  <a:gd name="connsiteY49" fmla="*/ 758190 h 1828800"/>
                  <a:gd name="connsiteX50" fmla="*/ 975360 w 4328160"/>
                  <a:gd name="connsiteY50" fmla="*/ 716280 h 1828800"/>
                  <a:gd name="connsiteX51" fmla="*/ 967740 w 4328160"/>
                  <a:gd name="connsiteY51" fmla="*/ 716280 h 1828800"/>
                  <a:gd name="connsiteX52" fmla="*/ 967740 w 4328160"/>
                  <a:gd name="connsiteY52" fmla="*/ 670560 h 1828800"/>
                  <a:gd name="connsiteX53" fmla="*/ 948690 w 4328160"/>
                  <a:gd name="connsiteY53" fmla="*/ 670560 h 1828800"/>
                  <a:gd name="connsiteX54" fmla="*/ 948690 w 4328160"/>
                  <a:gd name="connsiteY54" fmla="*/ 628650 h 1828800"/>
                  <a:gd name="connsiteX55" fmla="*/ 933450 w 4328160"/>
                  <a:gd name="connsiteY55" fmla="*/ 628650 h 1828800"/>
                  <a:gd name="connsiteX56" fmla="*/ 933450 w 4328160"/>
                  <a:gd name="connsiteY56" fmla="*/ 590550 h 1828800"/>
                  <a:gd name="connsiteX57" fmla="*/ 887730 w 4328160"/>
                  <a:gd name="connsiteY57" fmla="*/ 590550 h 1828800"/>
                  <a:gd name="connsiteX58" fmla="*/ 887730 w 4328160"/>
                  <a:gd name="connsiteY58" fmla="*/ 567690 h 1828800"/>
                  <a:gd name="connsiteX59" fmla="*/ 857250 w 4328160"/>
                  <a:gd name="connsiteY59" fmla="*/ 567690 h 1828800"/>
                  <a:gd name="connsiteX60" fmla="*/ 857250 w 4328160"/>
                  <a:gd name="connsiteY60" fmla="*/ 552450 h 1828800"/>
                  <a:gd name="connsiteX61" fmla="*/ 792480 w 4328160"/>
                  <a:gd name="connsiteY61" fmla="*/ 552450 h 1828800"/>
                  <a:gd name="connsiteX62" fmla="*/ 792480 w 4328160"/>
                  <a:gd name="connsiteY62" fmla="*/ 541020 h 1828800"/>
                  <a:gd name="connsiteX63" fmla="*/ 762000 w 4328160"/>
                  <a:gd name="connsiteY63" fmla="*/ 541020 h 1828800"/>
                  <a:gd name="connsiteX64" fmla="*/ 762000 w 4328160"/>
                  <a:gd name="connsiteY64" fmla="*/ 518160 h 1828800"/>
                  <a:gd name="connsiteX65" fmla="*/ 723900 w 4328160"/>
                  <a:gd name="connsiteY65" fmla="*/ 518160 h 1828800"/>
                  <a:gd name="connsiteX66" fmla="*/ 723900 w 4328160"/>
                  <a:gd name="connsiteY66" fmla="*/ 487680 h 1828800"/>
                  <a:gd name="connsiteX67" fmla="*/ 697230 w 4328160"/>
                  <a:gd name="connsiteY67" fmla="*/ 487680 h 1828800"/>
                  <a:gd name="connsiteX68" fmla="*/ 697230 w 4328160"/>
                  <a:gd name="connsiteY68" fmla="*/ 361950 h 1828800"/>
                  <a:gd name="connsiteX69" fmla="*/ 674370 w 4328160"/>
                  <a:gd name="connsiteY69" fmla="*/ 361950 h 1828800"/>
                  <a:gd name="connsiteX70" fmla="*/ 674370 w 4328160"/>
                  <a:gd name="connsiteY70" fmla="*/ 335280 h 1828800"/>
                  <a:gd name="connsiteX71" fmla="*/ 655320 w 4328160"/>
                  <a:gd name="connsiteY71" fmla="*/ 335280 h 1828800"/>
                  <a:gd name="connsiteX72" fmla="*/ 655320 w 4328160"/>
                  <a:gd name="connsiteY72" fmla="*/ 316230 h 1828800"/>
                  <a:gd name="connsiteX73" fmla="*/ 621030 w 4328160"/>
                  <a:gd name="connsiteY73" fmla="*/ 316230 h 1828800"/>
                  <a:gd name="connsiteX74" fmla="*/ 621030 w 4328160"/>
                  <a:gd name="connsiteY74" fmla="*/ 293370 h 1828800"/>
                  <a:gd name="connsiteX75" fmla="*/ 601980 w 4328160"/>
                  <a:gd name="connsiteY75" fmla="*/ 293370 h 1828800"/>
                  <a:gd name="connsiteX76" fmla="*/ 601980 w 4328160"/>
                  <a:gd name="connsiteY76" fmla="*/ 270510 h 1828800"/>
                  <a:gd name="connsiteX77" fmla="*/ 560070 w 4328160"/>
                  <a:gd name="connsiteY77" fmla="*/ 270510 h 1828800"/>
                  <a:gd name="connsiteX78" fmla="*/ 560070 w 4328160"/>
                  <a:gd name="connsiteY78" fmla="*/ 251460 h 1828800"/>
                  <a:gd name="connsiteX79" fmla="*/ 541020 w 4328160"/>
                  <a:gd name="connsiteY79" fmla="*/ 251460 h 1828800"/>
                  <a:gd name="connsiteX80" fmla="*/ 541020 w 4328160"/>
                  <a:gd name="connsiteY80" fmla="*/ 236220 h 1828800"/>
                  <a:gd name="connsiteX81" fmla="*/ 506730 w 4328160"/>
                  <a:gd name="connsiteY81" fmla="*/ 236220 h 1828800"/>
                  <a:gd name="connsiteX82" fmla="*/ 506730 w 4328160"/>
                  <a:gd name="connsiteY82" fmla="*/ 198120 h 1828800"/>
                  <a:gd name="connsiteX83" fmla="*/ 365760 w 4328160"/>
                  <a:gd name="connsiteY83" fmla="*/ 198120 h 1828800"/>
                  <a:gd name="connsiteX84" fmla="*/ 365760 w 4328160"/>
                  <a:gd name="connsiteY84" fmla="*/ 163830 h 1828800"/>
                  <a:gd name="connsiteX85" fmla="*/ 342900 w 4328160"/>
                  <a:gd name="connsiteY85" fmla="*/ 163830 h 1828800"/>
                  <a:gd name="connsiteX86" fmla="*/ 342900 w 4328160"/>
                  <a:gd name="connsiteY86" fmla="*/ 95250 h 1828800"/>
                  <a:gd name="connsiteX87" fmla="*/ 201930 w 4328160"/>
                  <a:gd name="connsiteY87" fmla="*/ 95250 h 1828800"/>
                  <a:gd name="connsiteX88" fmla="*/ 201930 w 4328160"/>
                  <a:gd name="connsiteY88" fmla="*/ 95250 h 1828800"/>
                  <a:gd name="connsiteX89" fmla="*/ 175260 w 4328160"/>
                  <a:gd name="connsiteY89" fmla="*/ 68580 h 1828800"/>
                  <a:gd name="connsiteX90" fmla="*/ 175260 w 4328160"/>
                  <a:gd name="connsiteY90" fmla="*/ 22860 h 1828800"/>
                  <a:gd name="connsiteX91" fmla="*/ 129540 w 4328160"/>
                  <a:gd name="connsiteY91" fmla="*/ 22860 h 1828800"/>
                  <a:gd name="connsiteX92" fmla="*/ 129540 w 4328160"/>
                  <a:gd name="connsiteY92" fmla="*/ 0 h 1828800"/>
                  <a:gd name="connsiteX93" fmla="*/ 0 w 4328160"/>
                  <a:gd name="connsiteY93" fmla="*/ 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328160" h="1828800">
                    <a:moveTo>
                      <a:pt x="4328160" y="1828800"/>
                    </a:moveTo>
                    <a:lnTo>
                      <a:pt x="4328160" y="1596390"/>
                    </a:lnTo>
                    <a:lnTo>
                      <a:pt x="3878580" y="1596390"/>
                    </a:lnTo>
                    <a:lnTo>
                      <a:pt x="3878580" y="1531620"/>
                    </a:lnTo>
                    <a:lnTo>
                      <a:pt x="3619500" y="1531620"/>
                    </a:lnTo>
                    <a:lnTo>
                      <a:pt x="3619500" y="1489710"/>
                    </a:lnTo>
                    <a:lnTo>
                      <a:pt x="3276600" y="1489710"/>
                    </a:lnTo>
                    <a:lnTo>
                      <a:pt x="3276600" y="1451610"/>
                    </a:lnTo>
                    <a:lnTo>
                      <a:pt x="2914650" y="1451610"/>
                    </a:lnTo>
                    <a:lnTo>
                      <a:pt x="2914650" y="1390650"/>
                    </a:lnTo>
                    <a:lnTo>
                      <a:pt x="2560320" y="1390650"/>
                    </a:lnTo>
                    <a:lnTo>
                      <a:pt x="2560320" y="1348740"/>
                    </a:lnTo>
                    <a:lnTo>
                      <a:pt x="2522220" y="1348740"/>
                    </a:lnTo>
                    <a:lnTo>
                      <a:pt x="2522220" y="1322070"/>
                    </a:lnTo>
                    <a:lnTo>
                      <a:pt x="2442210" y="1322070"/>
                    </a:lnTo>
                    <a:lnTo>
                      <a:pt x="2442210" y="1295400"/>
                    </a:lnTo>
                    <a:lnTo>
                      <a:pt x="2247900" y="1295400"/>
                    </a:lnTo>
                    <a:lnTo>
                      <a:pt x="2247900" y="1276350"/>
                    </a:lnTo>
                    <a:lnTo>
                      <a:pt x="2202180" y="1276350"/>
                    </a:lnTo>
                    <a:lnTo>
                      <a:pt x="2202180" y="1257300"/>
                    </a:lnTo>
                    <a:lnTo>
                      <a:pt x="2171700" y="1257300"/>
                    </a:lnTo>
                    <a:lnTo>
                      <a:pt x="2171700" y="1234440"/>
                    </a:lnTo>
                    <a:lnTo>
                      <a:pt x="1851660" y="1234440"/>
                    </a:lnTo>
                    <a:lnTo>
                      <a:pt x="1851660" y="1207770"/>
                    </a:lnTo>
                    <a:lnTo>
                      <a:pt x="1828800" y="1207770"/>
                    </a:lnTo>
                    <a:lnTo>
                      <a:pt x="1828800" y="1154430"/>
                    </a:lnTo>
                    <a:lnTo>
                      <a:pt x="1699260" y="1154430"/>
                    </a:lnTo>
                    <a:lnTo>
                      <a:pt x="1699260" y="1146810"/>
                    </a:lnTo>
                    <a:lnTo>
                      <a:pt x="1607820" y="1146810"/>
                    </a:lnTo>
                    <a:lnTo>
                      <a:pt x="1607820" y="1131570"/>
                    </a:lnTo>
                    <a:lnTo>
                      <a:pt x="1504950" y="1131570"/>
                    </a:lnTo>
                    <a:lnTo>
                      <a:pt x="1504950" y="1131570"/>
                    </a:lnTo>
                    <a:lnTo>
                      <a:pt x="1504950" y="1082040"/>
                    </a:lnTo>
                    <a:lnTo>
                      <a:pt x="1352550" y="1082040"/>
                    </a:lnTo>
                    <a:lnTo>
                      <a:pt x="1352550" y="1066800"/>
                    </a:lnTo>
                    <a:lnTo>
                      <a:pt x="1291590" y="1066800"/>
                    </a:lnTo>
                    <a:lnTo>
                      <a:pt x="1291590" y="1047750"/>
                    </a:lnTo>
                    <a:lnTo>
                      <a:pt x="1253490" y="1047750"/>
                    </a:lnTo>
                    <a:lnTo>
                      <a:pt x="1253490" y="1002030"/>
                    </a:lnTo>
                    <a:lnTo>
                      <a:pt x="1230630" y="1002030"/>
                    </a:lnTo>
                    <a:lnTo>
                      <a:pt x="1230630" y="952500"/>
                    </a:lnTo>
                    <a:lnTo>
                      <a:pt x="1215390" y="952500"/>
                    </a:lnTo>
                    <a:lnTo>
                      <a:pt x="1215390" y="849630"/>
                    </a:lnTo>
                    <a:lnTo>
                      <a:pt x="1135380" y="849630"/>
                    </a:lnTo>
                    <a:lnTo>
                      <a:pt x="1135380" y="822960"/>
                    </a:lnTo>
                    <a:lnTo>
                      <a:pt x="1051560" y="822960"/>
                    </a:lnTo>
                    <a:lnTo>
                      <a:pt x="1051560" y="781050"/>
                    </a:lnTo>
                    <a:lnTo>
                      <a:pt x="1002030" y="781050"/>
                    </a:lnTo>
                    <a:lnTo>
                      <a:pt x="1002030" y="758190"/>
                    </a:lnTo>
                    <a:lnTo>
                      <a:pt x="975360" y="758190"/>
                    </a:lnTo>
                    <a:lnTo>
                      <a:pt x="975360" y="716280"/>
                    </a:lnTo>
                    <a:lnTo>
                      <a:pt x="967740" y="716280"/>
                    </a:lnTo>
                    <a:lnTo>
                      <a:pt x="967740" y="670560"/>
                    </a:lnTo>
                    <a:lnTo>
                      <a:pt x="948690" y="670560"/>
                    </a:lnTo>
                    <a:lnTo>
                      <a:pt x="948690" y="628650"/>
                    </a:lnTo>
                    <a:lnTo>
                      <a:pt x="933450" y="628650"/>
                    </a:lnTo>
                    <a:lnTo>
                      <a:pt x="933450" y="590550"/>
                    </a:lnTo>
                    <a:lnTo>
                      <a:pt x="887730" y="590550"/>
                    </a:lnTo>
                    <a:lnTo>
                      <a:pt x="887730" y="567690"/>
                    </a:lnTo>
                    <a:lnTo>
                      <a:pt x="857250" y="567690"/>
                    </a:lnTo>
                    <a:lnTo>
                      <a:pt x="857250" y="552450"/>
                    </a:lnTo>
                    <a:lnTo>
                      <a:pt x="792480" y="552450"/>
                    </a:lnTo>
                    <a:lnTo>
                      <a:pt x="792480" y="541020"/>
                    </a:lnTo>
                    <a:lnTo>
                      <a:pt x="762000" y="541020"/>
                    </a:lnTo>
                    <a:lnTo>
                      <a:pt x="762000" y="518160"/>
                    </a:lnTo>
                    <a:lnTo>
                      <a:pt x="723900" y="518160"/>
                    </a:lnTo>
                    <a:lnTo>
                      <a:pt x="723900" y="487680"/>
                    </a:lnTo>
                    <a:lnTo>
                      <a:pt x="697230" y="487680"/>
                    </a:lnTo>
                    <a:lnTo>
                      <a:pt x="697230" y="361950"/>
                    </a:lnTo>
                    <a:lnTo>
                      <a:pt x="674370" y="361950"/>
                    </a:lnTo>
                    <a:lnTo>
                      <a:pt x="674370" y="335280"/>
                    </a:lnTo>
                    <a:lnTo>
                      <a:pt x="655320" y="335280"/>
                    </a:lnTo>
                    <a:lnTo>
                      <a:pt x="655320" y="316230"/>
                    </a:lnTo>
                    <a:lnTo>
                      <a:pt x="621030" y="316230"/>
                    </a:lnTo>
                    <a:lnTo>
                      <a:pt x="621030" y="293370"/>
                    </a:lnTo>
                    <a:lnTo>
                      <a:pt x="601980" y="293370"/>
                    </a:lnTo>
                    <a:lnTo>
                      <a:pt x="601980" y="270510"/>
                    </a:lnTo>
                    <a:lnTo>
                      <a:pt x="560070" y="270510"/>
                    </a:lnTo>
                    <a:lnTo>
                      <a:pt x="560070" y="251460"/>
                    </a:lnTo>
                    <a:lnTo>
                      <a:pt x="541020" y="251460"/>
                    </a:lnTo>
                    <a:lnTo>
                      <a:pt x="541020" y="236220"/>
                    </a:lnTo>
                    <a:lnTo>
                      <a:pt x="506730" y="236220"/>
                    </a:lnTo>
                    <a:lnTo>
                      <a:pt x="506730" y="198120"/>
                    </a:lnTo>
                    <a:lnTo>
                      <a:pt x="365760" y="198120"/>
                    </a:lnTo>
                    <a:lnTo>
                      <a:pt x="365760" y="163830"/>
                    </a:lnTo>
                    <a:lnTo>
                      <a:pt x="342900" y="163830"/>
                    </a:lnTo>
                    <a:lnTo>
                      <a:pt x="342900" y="95250"/>
                    </a:lnTo>
                    <a:lnTo>
                      <a:pt x="201930" y="95250"/>
                    </a:lnTo>
                    <a:lnTo>
                      <a:pt x="201930" y="95250"/>
                    </a:lnTo>
                    <a:lnTo>
                      <a:pt x="175260" y="68580"/>
                    </a:lnTo>
                    <a:lnTo>
                      <a:pt x="175260" y="22860"/>
                    </a:lnTo>
                    <a:lnTo>
                      <a:pt x="129540" y="22860"/>
                    </a:lnTo>
                    <a:lnTo>
                      <a:pt x="129540" y="0"/>
                    </a:lnTo>
                    <a:lnTo>
                      <a:pt x="0" y="0"/>
                    </a:lnTo>
                  </a:path>
                </a:pathLst>
              </a:custGeom>
              <a:noFill/>
              <a:ln w="28575">
                <a:solidFill>
                  <a:schemeClr val="accent1"/>
                </a:solidFill>
                <a:miter lim="800000"/>
                <a:headEnd/>
                <a:tailEnd/>
              </a:ln>
            </p:spPr>
            <p:txBody>
              <a:bodyPr rtlCol="0" anchor="ctr"/>
              <a:lstStyle/>
              <a:p>
                <a:pPr algn="ctr"/>
                <a:endParaRPr lang="en-US" dirty="0"/>
              </a:p>
            </p:txBody>
          </p:sp>
          <p:cxnSp>
            <p:nvCxnSpPr>
              <p:cNvPr id="404" name="Straight Connector 403">
                <a:extLst>
                  <a:ext uri="{FF2B5EF4-FFF2-40B4-BE49-F238E27FC236}">
                    <a16:creationId xmlns:a16="http://schemas.microsoft.com/office/drawing/2014/main" id="{877FBE19-0C55-63E0-E3AB-05C4FDF6D053}"/>
                  </a:ext>
                </a:extLst>
              </p:cNvPr>
              <p:cNvCxnSpPr>
                <a:cxnSpLocks/>
              </p:cNvCxnSpPr>
              <p:nvPr/>
            </p:nvCxnSpPr>
            <p:spPr bwMode="auto">
              <a:xfrm>
                <a:off x="10427624" y="406561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AFDCDAD9-7164-1BEA-5190-2A8F35C6BEC3}"/>
                  </a:ext>
                </a:extLst>
              </p:cNvPr>
              <p:cNvCxnSpPr>
                <a:cxnSpLocks/>
              </p:cNvCxnSpPr>
              <p:nvPr/>
            </p:nvCxnSpPr>
            <p:spPr bwMode="auto">
              <a:xfrm>
                <a:off x="11131004" y="420658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576FED7F-8AE8-4224-CD90-B0A2C39751A6}"/>
                  </a:ext>
                </a:extLst>
              </p:cNvPr>
              <p:cNvCxnSpPr>
                <a:cxnSpLocks/>
              </p:cNvCxnSpPr>
              <p:nvPr/>
            </p:nvCxnSpPr>
            <p:spPr bwMode="auto">
              <a:xfrm>
                <a:off x="11051425" y="413419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D0D300D2-1727-87AC-033E-74C0F3EBC9C4}"/>
                  </a:ext>
                </a:extLst>
              </p:cNvPr>
              <p:cNvCxnSpPr>
                <a:cxnSpLocks/>
              </p:cNvCxnSpPr>
              <p:nvPr/>
            </p:nvCxnSpPr>
            <p:spPr bwMode="auto">
              <a:xfrm>
                <a:off x="11101648" y="421039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66C58DB7-4574-296E-887A-95817A25CFEC}"/>
                  </a:ext>
                </a:extLst>
              </p:cNvPr>
              <p:cNvCxnSpPr>
                <a:cxnSpLocks/>
              </p:cNvCxnSpPr>
              <p:nvPr/>
            </p:nvCxnSpPr>
            <p:spPr bwMode="auto">
              <a:xfrm>
                <a:off x="10535690" y="409228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D62A3A01-9F82-8002-5579-D555F40817D1}"/>
                  </a:ext>
                </a:extLst>
              </p:cNvPr>
              <p:cNvCxnSpPr>
                <a:cxnSpLocks/>
              </p:cNvCxnSpPr>
              <p:nvPr/>
            </p:nvCxnSpPr>
            <p:spPr bwMode="auto">
              <a:xfrm>
                <a:off x="10172962" y="406180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CE7B17E4-14DF-7849-C92D-F9336C725448}"/>
                  </a:ext>
                </a:extLst>
              </p:cNvPr>
              <p:cNvCxnSpPr>
                <a:cxnSpLocks/>
              </p:cNvCxnSpPr>
              <p:nvPr/>
            </p:nvCxnSpPr>
            <p:spPr bwMode="auto">
              <a:xfrm>
                <a:off x="9729616" y="395893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A2E04D3A-C51F-32A5-696D-4FCB99640B42}"/>
                  </a:ext>
                </a:extLst>
              </p:cNvPr>
              <p:cNvCxnSpPr>
                <a:cxnSpLocks/>
              </p:cNvCxnSpPr>
              <p:nvPr/>
            </p:nvCxnSpPr>
            <p:spPr bwMode="auto">
              <a:xfrm>
                <a:off x="8651818" y="3690159"/>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B92A9C43-7280-BA2D-D978-D367F130B953}"/>
                  </a:ext>
                </a:extLst>
              </p:cNvPr>
              <p:cNvCxnSpPr>
                <a:cxnSpLocks/>
              </p:cNvCxnSpPr>
              <p:nvPr/>
            </p:nvCxnSpPr>
            <p:spPr bwMode="auto">
              <a:xfrm>
                <a:off x="9777761" y="399322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820A5364-D7A7-5768-5EFA-0207369DDD17}"/>
                  </a:ext>
                </a:extLst>
              </p:cNvPr>
              <p:cNvCxnSpPr>
                <a:cxnSpLocks/>
              </p:cNvCxnSpPr>
              <p:nvPr/>
            </p:nvCxnSpPr>
            <p:spPr bwMode="auto">
              <a:xfrm>
                <a:off x="8725593" y="374938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C2AE9773-AB0C-738F-BDBD-8FBE7CCDEA24}"/>
                  </a:ext>
                </a:extLst>
              </p:cNvPr>
              <p:cNvCxnSpPr>
                <a:cxnSpLocks/>
              </p:cNvCxnSpPr>
              <p:nvPr/>
            </p:nvCxnSpPr>
            <p:spPr bwMode="auto">
              <a:xfrm>
                <a:off x="9451918" y="390178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08A69302-D2FB-3557-B45D-F3F0EA1FB201}"/>
                  </a:ext>
                </a:extLst>
              </p:cNvPr>
              <p:cNvCxnSpPr>
                <a:cxnSpLocks/>
              </p:cNvCxnSpPr>
              <p:nvPr/>
            </p:nvCxnSpPr>
            <p:spPr bwMode="auto">
              <a:xfrm>
                <a:off x="10455680" y="405799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FB8BAAE0-0B39-F7A7-C3DC-C927FA146185}"/>
                  </a:ext>
                </a:extLst>
              </p:cNvPr>
              <p:cNvCxnSpPr>
                <a:cxnSpLocks/>
              </p:cNvCxnSpPr>
              <p:nvPr/>
            </p:nvCxnSpPr>
            <p:spPr bwMode="auto">
              <a:xfrm>
                <a:off x="11169797" y="4202774"/>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110DA410-F0FB-6107-F462-7ED9A7E174A0}"/>
                  </a:ext>
                </a:extLst>
              </p:cNvPr>
              <p:cNvCxnSpPr>
                <a:cxnSpLocks/>
              </p:cNvCxnSpPr>
              <p:nvPr/>
            </p:nvCxnSpPr>
            <p:spPr bwMode="auto">
              <a:xfrm>
                <a:off x="8336627" y="3456017"/>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C59D228B-37C7-8820-9343-FF02B4A4FC42}"/>
                  </a:ext>
                </a:extLst>
              </p:cNvPr>
              <p:cNvCxnSpPr>
                <a:cxnSpLocks/>
              </p:cNvCxnSpPr>
              <p:nvPr/>
            </p:nvCxnSpPr>
            <p:spPr bwMode="auto">
              <a:xfrm>
                <a:off x="10130098" y="405418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28536F1C-9764-C3BE-E70C-B8E18DAAE210}"/>
                  </a:ext>
                </a:extLst>
              </p:cNvPr>
              <p:cNvCxnSpPr>
                <a:cxnSpLocks/>
              </p:cNvCxnSpPr>
              <p:nvPr/>
            </p:nvCxnSpPr>
            <p:spPr bwMode="auto">
              <a:xfrm>
                <a:off x="10474383" y="405799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141C0098-3C1D-0546-76BF-17114C3F50F2}"/>
                  </a:ext>
                </a:extLst>
              </p:cNvPr>
              <p:cNvCxnSpPr>
                <a:cxnSpLocks/>
              </p:cNvCxnSpPr>
              <p:nvPr/>
            </p:nvCxnSpPr>
            <p:spPr bwMode="auto">
              <a:xfrm>
                <a:off x="10848456" y="413800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930E24AA-F7F6-D32C-B3F3-E55E57EE2292}"/>
                  </a:ext>
                </a:extLst>
              </p:cNvPr>
              <p:cNvCxnSpPr>
                <a:cxnSpLocks/>
              </p:cNvCxnSpPr>
              <p:nvPr/>
            </p:nvCxnSpPr>
            <p:spPr bwMode="auto">
              <a:xfrm>
                <a:off x="8100060" y="319312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182A011B-7754-E7C1-B86B-AFD82F4A3D7C}"/>
                  </a:ext>
                </a:extLst>
              </p:cNvPr>
              <p:cNvCxnSpPr>
                <a:cxnSpLocks/>
              </p:cNvCxnSpPr>
              <p:nvPr/>
            </p:nvCxnSpPr>
            <p:spPr bwMode="auto">
              <a:xfrm>
                <a:off x="7513320" y="269401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AFBB30C1-EA1D-0D79-BB7E-F2678ED62898}"/>
                  </a:ext>
                </a:extLst>
              </p:cNvPr>
              <p:cNvCxnSpPr>
                <a:cxnSpLocks/>
              </p:cNvCxnSpPr>
              <p:nvPr/>
            </p:nvCxnSpPr>
            <p:spPr bwMode="auto">
              <a:xfrm>
                <a:off x="7719060" y="283498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2B8AECCF-CDD7-E163-AA82-04306714D28A}"/>
                  </a:ext>
                </a:extLst>
              </p:cNvPr>
              <p:cNvCxnSpPr>
                <a:cxnSpLocks/>
              </p:cNvCxnSpPr>
              <p:nvPr/>
            </p:nvCxnSpPr>
            <p:spPr bwMode="auto">
              <a:xfrm>
                <a:off x="8557260" y="365032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2BF325A9-E742-FA3E-C47C-A0D06EEFD487}"/>
                  </a:ext>
                </a:extLst>
              </p:cNvPr>
              <p:cNvCxnSpPr>
                <a:cxnSpLocks/>
              </p:cNvCxnSpPr>
              <p:nvPr/>
            </p:nvCxnSpPr>
            <p:spPr bwMode="auto">
              <a:xfrm>
                <a:off x="7471410" y="270163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631F08BF-5304-3467-7F15-ABC20764EDA2}"/>
                  </a:ext>
                </a:extLst>
              </p:cNvPr>
              <p:cNvCxnSpPr>
                <a:cxnSpLocks/>
              </p:cNvCxnSpPr>
              <p:nvPr/>
            </p:nvCxnSpPr>
            <p:spPr bwMode="auto">
              <a:xfrm>
                <a:off x="7597140" y="2804505"/>
                <a:ext cx="0" cy="60615"/>
              </a:xfrm>
              <a:prstGeom prst="line">
                <a:avLst/>
              </a:prstGeom>
              <a:noFill/>
              <a:ln w="19050" cap="flat" cmpd="sng" algn="ctr">
                <a:solidFill>
                  <a:schemeClr val="accent1"/>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35C6D08D-D934-2FE2-BE09-E58E52B86746}"/>
                  </a:ext>
                </a:extLst>
              </p:cNvPr>
              <p:cNvCxnSpPr>
                <a:cxnSpLocks/>
              </p:cNvCxnSpPr>
              <p:nvPr/>
            </p:nvCxnSpPr>
            <p:spPr bwMode="auto">
              <a:xfrm>
                <a:off x="7368540" y="267496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CD7B42AE-A607-7FFC-FA26-29778FB0FAD3}"/>
                  </a:ext>
                </a:extLst>
              </p:cNvPr>
              <p:cNvCxnSpPr>
                <a:cxnSpLocks/>
              </p:cNvCxnSpPr>
              <p:nvPr/>
            </p:nvCxnSpPr>
            <p:spPr bwMode="auto">
              <a:xfrm>
                <a:off x="7764780" y="287308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B82D0908-5F2A-4350-9648-3D3287181F61}"/>
                  </a:ext>
                </a:extLst>
              </p:cNvPr>
              <p:cNvCxnSpPr>
                <a:cxnSpLocks/>
              </p:cNvCxnSpPr>
              <p:nvPr/>
            </p:nvCxnSpPr>
            <p:spPr bwMode="auto">
              <a:xfrm>
                <a:off x="8705850" y="373414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FF0EB01D-C503-6751-1240-D04A8FDF5236}"/>
                  </a:ext>
                </a:extLst>
              </p:cNvPr>
              <p:cNvCxnSpPr>
                <a:cxnSpLocks/>
              </p:cNvCxnSpPr>
              <p:nvPr/>
            </p:nvCxnSpPr>
            <p:spPr bwMode="auto">
              <a:xfrm>
                <a:off x="10820400" y="4138005"/>
                <a:ext cx="0" cy="54033"/>
              </a:xfrm>
              <a:prstGeom prst="line">
                <a:avLst/>
              </a:prstGeom>
              <a:noFill/>
              <a:ln w="19050" cap="flat" cmpd="sng" algn="ctr">
                <a:solidFill>
                  <a:schemeClr val="accent1"/>
                </a:solidFill>
                <a:prstDash val="solid"/>
                <a:round/>
                <a:headEnd type="none" w="med" len="med"/>
                <a:tailEnd type="none" w="med" len="med"/>
              </a:ln>
              <a:effectLst/>
            </p:spPr>
          </p:cxnSp>
        </p:grpSp>
        <p:sp>
          <p:nvSpPr>
            <p:cNvPr id="339" name="Freeform: Shape 338">
              <a:extLst>
                <a:ext uri="{FF2B5EF4-FFF2-40B4-BE49-F238E27FC236}">
                  <a16:creationId xmlns:a16="http://schemas.microsoft.com/office/drawing/2014/main" id="{39B945AF-016E-CFFF-1180-3D940AE3BCCC}"/>
                </a:ext>
              </a:extLst>
            </p:cNvPr>
            <p:cNvSpPr/>
            <p:nvPr/>
          </p:nvSpPr>
          <p:spPr bwMode="auto">
            <a:xfrm>
              <a:off x="4848365" y="4377364"/>
              <a:ext cx="3059620" cy="1167705"/>
            </a:xfrm>
            <a:custGeom>
              <a:avLst/>
              <a:gdLst>
                <a:gd name="connsiteX0" fmla="*/ 4735830 w 4735830"/>
                <a:gd name="connsiteY0" fmla="*/ 1710690 h 1710690"/>
                <a:gd name="connsiteX1" fmla="*/ 3630930 w 4735830"/>
                <a:gd name="connsiteY1" fmla="*/ 1710690 h 1710690"/>
                <a:gd name="connsiteX2" fmla="*/ 3630930 w 4735830"/>
                <a:gd name="connsiteY2" fmla="*/ 1680210 h 1710690"/>
                <a:gd name="connsiteX3" fmla="*/ 3257550 w 4735830"/>
                <a:gd name="connsiteY3" fmla="*/ 1680210 h 1710690"/>
                <a:gd name="connsiteX4" fmla="*/ 3257550 w 4735830"/>
                <a:gd name="connsiteY4" fmla="*/ 1645920 h 1710690"/>
                <a:gd name="connsiteX5" fmla="*/ 2948940 w 4735830"/>
                <a:gd name="connsiteY5" fmla="*/ 1645920 h 1710690"/>
                <a:gd name="connsiteX6" fmla="*/ 2948940 w 4735830"/>
                <a:gd name="connsiteY6" fmla="*/ 1623060 h 1710690"/>
                <a:gd name="connsiteX7" fmla="*/ 2914650 w 4735830"/>
                <a:gd name="connsiteY7" fmla="*/ 1623060 h 1710690"/>
                <a:gd name="connsiteX8" fmla="*/ 2914650 w 4735830"/>
                <a:gd name="connsiteY8" fmla="*/ 1581150 h 1710690"/>
                <a:gd name="connsiteX9" fmla="*/ 2571750 w 4735830"/>
                <a:gd name="connsiteY9" fmla="*/ 1581150 h 1710690"/>
                <a:gd name="connsiteX10" fmla="*/ 2571750 w 4735830"/>
                <a:gd name="connsiteY10" fmla="*/ 1569720 h 1710690"/>
                <a:gd name="connsiteX11" fmla="*/ 2209800 w 4735830"/>
                <a:gd name="connsiteY11" fmla="*/ 1569720 h 1710690"/>
                <a:gd name="connsiteX12" fmla="*/ 2209800 w 4735830"/>
                <a:gd name="connsiteY12" fmla="*/ 1554480 h 1710690"/>
                <a:gd name="connsiteX13" fmla="*/ 2061210 w 4735830"/>
                <a:gd name="connsiteY13" fmla="*/ 1554480 h 1710690"/>
                <a:gd name="connsiteX14" fmla="*/ 2061210 w 4735830"/>
                <a:gd name="connsiteY14" fmla="*/ 1535430 h 1710690"/>
                <a:gd name="connsiteX15" fmla="*/ 1954530 w 4735830"/>
                <a:gd name="connsiteY15" fmla="*/ 1535430 h 1710690"/>
                <a:gd name="connsiteX16" fmla="*/ 1954530 w 4735830"/>
                <a:gd name="connsiteY16" fmla="*/ 1516380 h 1710690"/>
                <a:gd name="connsiteX17" fmla="*/ 1893570 w 4735830"/>
                <a:gd name="connsiteY17" fmla="*/ 1516380 h 1710690"/>
                <a:gd name="connsiteX18" fmla="*/ 1893570 w 4735830"/>
                <a:gd name="connsiteY18" fmla="*/ 1474470 h 1710690"/>
                <a:gd name="connsiteX19" fmla="*/ 1832610 w 4735830"/>
                <a:gd name="connsiteY19" fmla="*/ 1474470 h 1710690"/>
                <a:gd name="connsiteX20" fmla="*/ 1832610 w 4735830"/>
                <a:gd name="connsiteY20" fmla="*/ 1440180 h 1710690"/>
                <a:gd name="connsiteX21" fmla="*/ 1634490 w 4735830"/>
                <a:gd name="connsiteY21" fmla="*/ 1440180 h 1710690"/>
                <a:gd name="connsiteX22" fmla="*/ 1634490 w 4735830"/>
                <a:gd name="connsiteY22" fmla="*/ 1421130 h 1710690"/>
                <a:gd name="connsiteX23" fmla="*/ 1558290 w 4735830"/>
                <a:gd name="connsiteY23" fmla="*/ 1421130 h 1710690"/>
                <a:gd name="connsiteX24" fmla="*/ 1558290 w 4735830"/>
                <a:gd name="connsiteY24" fmla="*/ 1409700 h 1710690"/>
                <a:gd name="connsiteX25" fmla="*/ 1524000 w 4735830"/>
                <a:gd name="connsiteY25" fmla="*/ 1409700 h 1710690"/>
                <a:gd name="connsiteX26" fmla="*/ 1524000 w 4735830"/>
                <a:gd name="connsiteY26" fmla="*/ 1367790 h 1710690"/>
                <a:gd name="connsiteX27" fmla="*/ 1493520 w 4735830"/>
                <a:gd name="connsiteY27" fmla="*/ 1367790 h 1710690"/>
                <a:gd name="connsiteX28" fmla="*/ 1493520 w 4735830"/>
                <a:gd name="connsiteY28" fmla="*/ 1295400 h 1710690"/>
                <a:gd name="connsiteX29" fmla="*/ 1466850 w 4735830"/>
                <a:gd name="connsiteY29" fmla="*/ 1295400 h 1710690"/>
                <a:gd name="connsiteX30" fmla="*/ 1466850 w 4735830"/>
                <a:gd name="connsiteY30" fmla="*/ 1268730 h 1710690"/>
                <a:gd name="connsiteX31" fmla="*/ 1417320 w 4735830"/>
                <a:gd name="connsiteY31" fmla="*/ 1268730 h 1710690"/>
                <a:gd name="connsiteX32" fmla="*/ 1417320 w 4735830"/>
                <a:gd name="connsiteY32" fmla="*/ 1261110 h 1710690"/>
                <a:gd name="connsiteX33" fmla="*/ 1367790 w 4735830"/>
                <a:gd name="connsiteY33" fmla="*/ 1261110 h 1710690"/>
                <a:gd name="connsiteX34" fmla="*/ 1367790 w 4735830"/>
                <a:gd name="connsiteY34" fmla="*/ 1242060 h 1710690"/>
                <a:gd name="connsiteX35" fmla="*/ 1268730 w 4735830"/>
                <a:gd name="connsiteY35" fmla="*/ 1242060 h 1710690"/>
                <a:gd name="connsiteX36" fmla="*/ 1268730 w 4735830"/>
                <a:gd name="connsiteY36" fmla="*/ 1207770 h 1710690"/>
                <a:gd name="connsiteX37" fmla="*/ 1242060 w 4735830"/>
                <a:gd name="connsiteY37" fmla="*/ 1207770 h 1710690"/>
                <a:gd name="connsiteX38" fmla="*/ 1242060 w 4735830"/>
                <a:gd name="connsiteY38" fmla="*/ 1158240 h 1710690"/>
                <a:gd name="connsiteX39" fmla="*/ 1211580 w 4735830"/>
                <a:gd name="connsiteY39" fmla="*/ 1158240 h 1710690"/>
                <a:gd name="connsiteX40" fmla="*/ 1211580 w 4735830"/>
                <a:gd name="connsiteY40" fmla="*/ 1093470 h 1710690"/>
                <a:gd name="connsiteX41" fmla="*/ 1181100 w 4735830"/>
                <a:gd name="connsiteY41" fmla="*/ 1093470 h 1710690"/>
                <a:gd name="connsiteX42" fmla="*/ 1181100 w 4735830"/>
                <a:gd name="connsiteY42" fmla="*/ 1078230 h 1710690"/>
                <a:gd name="connsiteX43" fmla="*/ 1043940 w 4735830"/>
                <a:gd name="connsiteY43" fmla="*/ 1078230 h 1710690"/>
                <a:gd name="connsiteX44" fmla="*/ 1043940 w 4735830"/>
                <a:gd name="connsiteY44" fmla="*/ 1032510 h 1710690"/>
                <a:gd name="connsiteX45" fmla="*/ 998220 w 4735830"/>
                <a:gd name="connsiteY45" fmla="*/ 1032510 h 1710690"/>
                <a:gd name="connsiteX46" fmla="*/ 998220 w 4735830"/>
                <a:gd name="connsiteY46" fmla="*/ 956310 h 1710690"/>
                <a:gd name="connsiteX47" fmla="*/ 986790 w 4735830"/>
                <a:gd name="connsiteY47" fmla="*/ 956310 h 1710690"/>
                <a:gd name="connsiteX48" fmla="*/ 986790 w 4735830"/>
                <a:gd name="connsiteY48" fmla="*/ 906780 h 1710690"/>
                <a:gd name="connsiteX49" fmla="*/ 967740 w 4735830"/>
                <a:gd name="connsiteY49" fmla="*/ 906780 h 1710690"/>
                <a:gd name="connsiteX50" fmla="*/ 967740 w 4735830"/>
                <a:gd name="connsiteY50" fmla="*/ 777240 h 1710690"/>
                <a:gd name="connsiteX51" fmla="*/ 956310 w 4735830"/>
                <a:gd name="connsiteY51" fmla="*/ 777240 h 1710690"/>
                <a:gd name="connsiteX52" fmla="*/ 956310 w 4735830"/>
                <a:gd name="connsiteY52" fmla="*/ 742950 h 1710690"/>
                <a:gd name="connsiteX53" fmla="*/ 937260 w 4735830"/>
                <a:gd name="connsiteY53" fmla="*/ 742950 h 1710690"/>
                <a:gd name="connsiteX54" fmla="*/ 937260 w 4735830"/>
                <a:gd name="connsiteY54" fmla="*/ 685800 h 1710690"/>
                <a:gd name="connsiteX55" fmla="*/ 868680 w 4735830"/>
                <a:gd name="connsiteY55" fmla="*/ 685800 h 1710690"/>
                <a:gd name="connsiteX56" fmla="*/ 868680 w 4735830"/>
                <a:gd name="connsiteY56" fmla="*/ 666750 h 1710690"/>
                <a:gd name="connsiteX57" fmla="*/ 830580 w 4735830"/>
                <a:gd name="connsiteY57" fmla="*/ 666750 h 1710690"/>
                <a:gd name="connsiteX58" fmla="*/ 830580 w 4735830"/>
                <a:gd name="connsiteY58" fmla="*/ 647700 h 1710690"/>
                <a:gd name="connsiteX59" fmla="*/ 754380 w 4735830"/>
                <a:gd name="connsiteY59" fmla="*/ 647700 h 1710690"/>
                <a:gd name="connsiteX60" fmla="*/ 754380 w 4735830"/>
                <a:gd name="connsiteY60" fmla="*/ 632460 h 1710690"/>
                <a:gd name="connsiteX61" fmla="*/ 727710 w 4735830"/>
                <a:gd name="connsiteY61" fmla="*/ 632460 h 1710690"/>
                <a:gd name="connsiteX62" fmla="*/ 727710 w 4735830"/>
                <a:gd name="connsiteY62" fmla="*/ 582930 h 1710690"/>
                <a:gd name="connsiteX63" fmla="*/ 704850 w 4735830"/>
                <a:gd name="connsiteY63" fmla="*/ 582930 h 1710690"/>
                <a:gd name="connsiteX64" fmla="*/ 704850 w 4735830"/>
                <a:gd name="connsiteY64" fmla="*/ 529590 h 1710690"/>
                <a:gd name="connsiteX65" fmla="*/ 689610 w 4735830"/>
                <a:gd name="connsiteY65" fmla="*/ 529590 h 1710690"/>
                <a:gd name="connsiteX66" fmla="*/ 689610 w 4735830"/>
                <a:gd name="connsiteY66" fmla="*/ 392430 h 1710690"/>
                <a:gd name="connsiteX67" fmla="*/ 655320 w 4735830"/>
                <a:gd name="connsiteY67" fmla="*/ 392430 h 1710690"/>
                <a:gd name="connsiteX68" fmla="*/ 655320 w 4735830"/>
                <a:gd name="connsiteY68" fmla="*/ 365760 h 1710690"/>
                <a:gd name="connsiteX69" fmla="*/ 582930 w 4735830"/>
                <a:gd name="connsiteY69" fmla="*/ 365760 h 1710690"/>
                <a:gd name="connsiteX70" fmla="*/ 582930 w 4735830"/>
                <a:gd name="connsiteY70" fmla="*/ 342900 h 1710690"/>
                <a:gd name="connsiteX71" fmla="*/ 541020 w 4735830"/>
                <a:gd name="connsiteY71" fmla="*/ 342900 h 1710690"/>
                <a:gd name="connsiteX72" fmla="*/ 541020 w 4735830"/>
                <a:gd name="connsiteY72" fmla="*/ 293370 h 1710690"/>
                <a:gd name="connsiteX73" fmla="*/ 506730 w 4735830"/>
                <a:gd name="connsiteY73" fmla="*/ 293370 h 1710690"/>
                <a:gd name="connsiteX74" fmla="*/ 506730 w 4735830"/>
                <a:gd name="connsiteY74" fmla="*/ 251460 h 1710690"/>
                <a:gd name="connsiteX75" fmla="*/ 445770 w 4735830"/>
                <a:gd name="connsiteY75" fmla="*/ 251460 h 1710690"/>
                <a:gd name="connsiteX76" fmla="*/ 445770 w 4735830"/>
                <a:gd name="connsiteY76" fmla="*/ 232410 h 1710690"/>
                <a:gd name="connsiteX77" fmla="*/ 365760 w 4735830"/>
                <a:gd name="connsiteY77" fmla="*/ 232410 h 1710690"/>
                <a:gd name="connsiteX78" fmla="*/ 365760 w 4735830"/>
                <a:gd name="connsiteY78" fmla="*/ 179070 h 1710690"/>
                <a:gd name="connsiteX79" fmla="*/ 335280 w 4735830"/>
                <a:gd name="connsiteY79" fmla="*/ 179070 h 1710690"/>
                <a:gd name="connsiteX80" fmla="*/ 335280 w 4735830"/>
                <a:gd name="connsiteY80" fmla="*/ 118110 h 1710690"/>
                <a:gd name="connsiteX81" fmla="*/ 201930 w 4735830"/>
                <a:gd name="connsiteY81" fmla="*/ 118110 h 1710690"/>
                <a:gd name="connsiteX82" fmla="*/ 201930 w 4735830"/>
                <a:gd name="connsiteY82" fmla="*/ 87630 h 1710690"/>
                <a:gd name="connsiteX83" fmla="*/ 163830 w 4735830"/>
                <a:gd name="connsiteY83" fmla="*/ 87630 h 1710690"/>
                <a:gd name="connsiteX84" fmla="*/ 163830 w 4735830"/>
                <a:gd name="connsiteY84" fmla="*/ 15240 h 1710690"/>
                <a:gd name="connsiteX85" fmla="*/ 118110 w 4735830"/>
                <a:gd name="connsiteY85" fmla="*/ 15240 h 1710690"/>
                <a:gd name="connsiteX86" fmla="*/ 118110 w 4735830"/>
                <a:gd name="connsiteY86" fmla="*/ 0 h 1710690"/>
                <a:gd name="connsiteX87" fmla="*/ 0 w 4735830"/>
                <a:gd name="connsiteY87" fmla="*/ 0 h 171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735830" h="1710690">
                  <a:moveTo>
                    <a:pt x="4735830" y="1710690"/>
                  </a:moveTo>
                  <a:lnTo>
                    <a:pt x="3630930" y="1710690"/>
                  </a:lnTo>
                  <a:lnTo>
                    <a:pt x="3630930" y="1680210"/>
                  </a:lnTo>
                  <a:lnTo>
                    <a:pt x="3257550" y="1680210"/>
                  </a:lnTo>
                  <a:lnTo>
                    <a:pt x="3257550" y="1645920"/>
                  </a:lnTo>
                  <a:lnTo>
                    <a:pt x="2948940" y="1645920"/>
                  </a:lnTo>
                  <a:lnTo>
                    <a:pt x="2948940" y="1623060"/>
                  </a:lnTo>
                  <a:lnTo>
                    <a:pt x="2914650" y="1623060"/>
                  </a:lnTo>
                  <a:lnTo>
                    <a:pt x="2914650" y="1581150"/>
                  </a:lnTo>
                  <a:lnTo>
                    <a:pt x="2571750" y="1581150"/>
                  </a:lnTo>
                  <a:lnTo>
                    <a:pt x="2571750" y="1569720"/>
                  </a:lnTo>
                  <a:lnTo>
                    <a:pt x="2209800" y="1569720"/>
                  </a:lnTo>
                  <a:lnTo>
                    <a:pt x="2209800" y="1554480"/>
                  </a:lnTo>
                  <a:lnTo>
                    <a:pt x="2061210" y="1554480"/>
                  </a:lnTo>
                  <a:lnTo>
                    <a:pt x="2061210" y="1535430"/>
                  </a:lnTo>
                  <a:lnTo>
                    <a:pt x="1954530" y="1535430"/>
                  </a:lnTo>
                  <a:lnTo>
                    <a:pt x="1954530" y="1516380"/>
                  </a:lnTo>
                  <a:lnTo>
                    <a:pt x="1893570" y="1516380"/>
                  </a:lnTo>
                  <a:lnTo>
                    <a:pt x="1893570" y="1474470"/>
                  </a:lnTo>
                  <a:lnTo>
                    <a:pt x="1832610" y="1474470"/>
                  </a:lnTo>
                  <a:lnTo>
                    <a:pt x="1832610" y="1440180"/>
                  </a:lnTo>
                  <a:lnTo>
                    <a:pt x="1634490" y="1440180"/>
                  </a:lnTo>
                  <a:lnTo>
                    <a:pt x="1634490" y="1421130"/>
                  </a:lnTo>
                  <a:lnTo>
                    <a:pt x="1558290" y="1421130"/>
                  </a:lnTo>
                  <a:lnTo>
                    <a:pt x="1558290" y="1409700"/>
                  </a:lnTo>
                  <a:lnTo>
                    <a:pt x="1524000" y="1409700"/>
                  </a:lnTo>
                  <a:lnTo>
                    <a:pt x="1524000" y="1367790"/>
                  </a:lnTo>
                  <a:lnTo>
                    <a:pt x="1493520" y="1367790"/>
                  </a:lnTo>
                  <a:lnTo>
                    <a:pt x="1493520" y="1295400"/>
                  </a:lnTo>
                  <a:lnTo>
                    <a:pt x="1466850" y="1295400"/>
                  </a:lnTo>
                  <a:lnTo>
                    <a:pt x="1466850" y="1268730"/>
                  </a:lnTo>
                  <a:lnTo>
                    <a:pt x="1417320" y="1268730"/>
                  </a:lnTo>
                  <a:lnTo>
                    <a:pt x="1417320" y="1261110"/>
                  </a:lnTo>
                  <a:lnTo>
                    <a:pt x="1367790" y="1261110"/>
                  </a:lnTo>
                  <a:lnTo>
                    <a:pt x="1367790" y="1242060"/>
                  </a:lnTo>
                  <a:lnTo>
                    <a:pt x="1268730" y="1242060"/>
                  </a:lnTo>
                  <a:lnTo>
                    <a:pt x="1268730" y="1207770"/>
                  </a:lnTo>
                  <a:lnTo>
                    <a:pt x="1242060" y="1207770"/>
                  </a:lnTo>
                  <a:lnTo>
                    <a:pt x="1242060" y="1158240"/>
                  </a:lnTo>
                  <a:lnTo>
                    <a:pt x="1211580" y="1158240"/>
                  </a:lnTo>
                  <a:lnTo>
                    <a:pt x="1211580" y="1093470"/>
                  </a:lnTo>
                  <a:lnTo>
                    <a:pt x="1181100" y="1093470"/>
                  </a:lnTo>
                  <a:lnTo>
                    <a:pt x="1181100" y="1078230"/>
                  </a:lnTo>
                  <a:lnTo>
                    <a:pt x="1043940" y="1078230"/>
                  </a:lnTo>
                  <a:lnTo>
                    <a:pt x="1043940" y="1032510"/>
                  </a:lnTo>
                  <a:lnTo>
                    <a:pt x="998220" y="1032510"/>
                  </a:lnTo>
                  <a:lnTo>
                    <a:pt x="998220" y="956310"/>
                  </a:lnTo>
                  <a:lnTo>
                    <a:pt x="986790" y="956310"/>
                  </a:lnTo>
                  <a:lnTo>
                    <a:pt x="986790" y="906780"/>
                  </a:lnTo>
                  <a:lnTo>
                    <a:pt x="967740" y="906780"/>
                  </a:lnTo>
                  <a:lnTo>
                    <a:pt x="967740" y="777240"/>
                  </a:lnTo>
                  <a:lnTo>
                    <a:pt x="956310" y="777240"/>
                  </a:lnTo>
                  <a:lnTo>
                    <a:pt x="956310" y="742950"/>
                  </a:lnTo>
                  <a:lnTo>
                    <a:pt x="937260" y="742950"/>
                  </a:lnTo>
                  <a:lnTo>
                    <a:pt x="937260" y="685800"/>
                  </a:lnTo>
                  <a:lnTo>
                    <a:pt x="868680" y="685800"/>
                  </a:lnTo>
                  <a:lnTo>
                    <a:pt x="868680" y="666750"/>
                  </a:lnTo>
                  <a:lnTo>
                    <a:pt x="830580" y="666750"/>
                  </a:lnTo>
                  <a:lnTo>
                    <a:pt x="830580" y="647700"/>
                  </a:lnTo>
                  <a:lnTo>
                    <a:pt x="754380" y="647700"/>
                  </a:lnTo>
                  <a:lnTo>
                    <a:pt x="754380" y="632460"/>
                  </a:lnTo>
                  <a:lnTo>
                    <a:pt x="727710" y="632460"/>
                  </a:lnTo>
                  <a:lnTo>
                    <a:pt x="727710" y="582930"/>
                  </a:lnTo>
                  <a:lnTo>
                    <a:pt x="704850" y="582930"/>
                  </a:lnTo>
                  <a:lnTo>
                    <a:pt x="704850" y="529590"/>
                  </a:lnTo>
                  <a:lnTo>
                    <a:pt x="689610" y="529590"/>
                  </a:lnTo>
                  <a:lnTo>
                    <a:pt x="689610" y="392430"/>
                  </a:lnTo>
                  <a:lnTo>
                    <a:pt x="655320" y="392430"/>
                  </a:lnTo>
                  <a:lnTo>
                    <a:pt x="655320" y="365760"/>
                  </a:lnTo>
                  <a:lnTo>
                    <a:pt x="582930" y="365760"/>
                  </a:lnTo>
                  <a:lnTo>
                    <a:pt x="582930" y="342900"/>
                  </a:lnTo>
                  <a:lnTo>
                    <a:pt x="541020" y="342900"/>
                  </a:lnTo>
                  <a:lnTo>
                    <a:pt x="541020" y="293370"/>
                  </a:lnTo>
                  <a:lnTo>
                    <a:pt x="506730" y="293370"/>
                  </a:lnTo>
                  <a:lnTo>
                    <a:pt x="506730" y="251460"/>
                  </a:lnTo>
                  <a:lnTo>
                    <a:pt x="445770" y="251460"/>
                  </a:lnTo>
                  <a:lnTo>
                    <a:pt x="445770" y="232410"/>
                  </a:lnTo>
                  <a:lnTo>
                    <a:pt x="365760" y="232410"/>
                  </a:lnTo>
                  <a:lnTo>
                    <a:pt x="365760" y="179070"/>
                  </a:lnTo>
                  <a:lnTo>
                    <a:pt x="335280" y="179070"/>
                  </a:lnTo>
                  <a:lnTo>
                    <a:pt x="335280" y="118110"/>
                  </a:lnTo>
                  <a:lnTo>
                    <a:pt x="201930" y="118110"/>
                  </a:lnTo>
                  <a:lnTo>
                    <a:pt x="201930" y="87630"/>
                  </a:lnTo>
                  <a:lnTo>
                    <a:pt x="163830" y="87630"/>
                  </a:lnTo>
                  <a:lnTo>
                    <a:pt x="163830" y="15240"/>
                  </a:lnTo>
                  <a:lnTo>
                    <a:pt x="118110" y="15240"/>
                  </a:lnTo>
                  <a:lnTo>
                    <a:pt x="118110"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340" name="Group 339">
              <a:extLst>
                <a:ext uri="{FF2B5EF4-FFF2-40B4-BE49-F238E27FC236}">
                  <a16:creationId xmlns:a16="http://schemas.microsoft.com/office/drawing/2014/main" id="{BF0D4182-0008-7812-54A1-C8AEE3D151AB}"/>
                </a:ext>
              </a:extLst>
            </p:cNvPr>
            <p:cNvGrpSpPr/>
            <p:nvPr/>
          </p:nvGrpSpPr>
          <p:grpSpPr>
            <a:xfrm>
              <a:off x="4850826" y="4361996"/>
              <a:ext cx="3029635" cy="1209789"/>
              <a:chOff x="7231380" y="2194905"/>
              <a:chExt cx="4689418" cy="1772343"/>
            </a:xfrm>
          </p:grpSpPr>
          <p:cxnSp>
            <p:nvCxnSpPr>
              <p:cNvPr id="376" name="Straight Connector 375">
                <a:extLst>
                  <a:ext uri="{FF2B5EF4-FFF2-40B4-BE49-F238E27FC236}">
                    <a16:creationId xmlns:a16="http://schemas.microsoft.com/office/drawing/2014/main" id="{879A218B-1358-739A-5EF4-1952A7C93F48}"/>
                  </a:ext>
                </a:extLst>
              </p:cNvPr>
              <p:cNvCxnSpPr>
                <a:cxnSpLocks/>
              </p:cNvCxnSpPr>
              <p:nvPr/>
            </p:nvCxnSpPr>
            <p:spPr bwMode="auto">
              <a:xfrm>
                <a:off x="10141874" y="376843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F3870BE5-7368-0E2E-109D-B31FFD638F45}"/>
                  </a:ext>
                </a:extLst>
              </p:cNvPr>
              <p:cNvCxnSpPr>
                <a:cxnSpLocks/>
              </p:cNvCxnSpPr>
              <p:nvPr/>
            </p:nvCxnSpPr>
            <p:spPr bwMode="auto">
              <a:xfrm>
                <a:off x="11172914" y="389035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691BCDD0-68D8-DF69-048B-C3DE3472681E}"/>
                  </a:ext>
                </a:extLst>
              </p:cNvPr>
              <p:cNvCxnSpPr>
                <a:cxnSpLocks/>
              </p:cNvCxnSpPr>
              <p:nvPr/>
            </p:nvCxnSpPr>
            <p:spPr bwMode="auto">
              <a:xfrm>
                <a:off x="10876165" y="390940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5E3F272A-A476-DF91-C788-F10287429E74}"/>
                  </a:ext>
                </a:extLst>
              </p:cNvPr>
              <p:cNvCxnSpPr>
                <a:cxnSpLocks/>
              </p:cNvCxnSpPr>
              <p:nvPr/>
            </p:nvCxnSpPr>
            <p:spPr bwMode="auto">
              <a:xfrm>
                <a:off x="11920798" y="389797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FA12333D-772A-B24A-C03B-404D044F14A4}"/>
                  </a:ext>
                </a:extLst>
              </p:cNvPr>
              <p:cNvCxnSpPr>
                <a:cxnSpLocks/>
              </p:cNvCxnSpPr>
              <p:nvPr/>
            </p:nvCxnSpPr>
            <p:spPr bwMode="auto">
              <a:xfrm>
                <a:off x="10501400" y="387511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017A4AF9-7733-414C-16F4-6B9BA3FF45D3}"/>
                  </a:ext>
                </a:extLst>
              </p:cNvPr>
              <p:cNvCxnSpPr>
                <a:cxnSpLocks/>
              </p:cNvCxnSpPr>
              <p:nvPr/>
            </p:nvCxnSpPr>
            <p:spPr bwMode="auto">
              <a:xfrm>
                <a:off x="10085332" y="377224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71A514FE-7F2D-1BFF-19EF-29D3C1989A27}"/>
                  </a:ext>
                </a:extLst>
              </p:cNvPr>
              <p:cNvCxnSpPr>
                <a:cxnSpLocks/>
              </p:cNvCxnSpPr>
              <p:nvPr/>
            </p:nvCxnSpPr>
            <p:spPr bwMode="auto">
              <a:xfrm>
                <a:off x="9790576" y="376462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CC4EEE9B-96EF-7220-C0CE-582B1428C058}"/>
                  </a:ext>
                </a:extLst>
              </p:cNvPr>
              <p:cNvCxnSpPr>
                <a:cxnSpLocks/>
              </p:cNvCxnSpPr>
              <p:nvPr/>
            </p:nvCxnSpPr>
            <p:spPr bwMode="auto">
              <a:xfrm>
                <a:off x="8126038" y="2867199"/>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96C56786-8302-821C-455B-A783CED09EA0}"/>
                  </a:ext>
                </a:extLst>
              </p:cNvPr>
              <p:cNvCxnSpPr>
                <a:cxnSpLocks/>
              </p:cNvCxnSpPr>
              <p:nvPr/>
            </p:nvCxnSpPr>
            <p:spPr bwMode="auto">
              <a:xfrm>
                <a:off x="9827291" y="377224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29260850-C199-66E4-4E9B-1D9053D79A04}"/>
                  </a:ext>
                </a:extLst>
              </p:cNvPr>
              <p:cNvCxnSpPr>
                <a:cxnSpLocks/>
              </p:cNvCxnSpPr>
              <p:nvPr/>
            </p:nvCxnSpPr>
            <p:spPr bwMode="auto">
              <a:xfrm>
                <a:off x="9434253" y="376462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EB90885D-D088-4206-C960-376C9C88769A}"/>
                  </a:ext>
                </a:extLst>
              </p:cNvPr>
              <p:cNvCxnSpPr>
                <a:cxnSpLocks/>
              </p:cNvCxnSpPr>
              <p:nvPr/>
            </p:nvCxnSpPr>
            <p:spPr bwMode="auto">
              <a:xfrm>
                <a:off x="9756718" y="376081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017AE13C-3A9F-B6F3-FE07-2E4C1DF92460}"/>
                  </a:ext>
                </a:extLst>
              </p:cNvPr>
              <p:cNvCxnSpPr>
                <a:cxnSpLocks/>
              </p:cNvCxnSpPr>
              <p:nvPr/>
            </p:nvCxnSpPr>
            <p:spPr bwMode="auto">
              <a:xfrm>
                <a:off x="10158500" y="381796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4D78681B-BE0F-EDA6-2EFA-F0E31DCA4079}"/>
                  </a:ext>
                </a:extLst>
              </p:cNvPr>
              <p:cNvCxnSpPr>
                <a:cxnSpLocks/>
              </p:cNvCxnSpPr>
              <p:nvPr/>
            </p:nvCxnSpPr>
            <p:spPr bwMode="auto">
              <a:xfrm>
                <a:off x="11230757" y="3897974"/>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CB0B0A00-C6DC-2FD2-2B86-95535184C710}"/>
                  </a:ext>
                </a:extLst>
              </p:cNvPr>
              <p:cNvCxnSpPr>
                <a:cxnSpLocks/>
              </p:cNvCxnSpPr>
              <p:nvPr/>
            </p:nvCxnSpPr>
            <p:spPr bwMode="auto">
              <a:xfrm>
                <a:off x="7559387" y="2362547"/>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1C7B1377-33DC-3B09-AAD9-ABB0CDFEEAD0}"/>
                  </a:ext>
                </a:extLst>
              </p:cNvPr>
              <p:cNvCxnSpPr>
                <a:cxnSpLocks/>
              </p:cNvCxnSpPr>
              <p:nvPr/>
            </p:nvCxnSpPr>
            <p:spPr bwMode="auto">
              <a:xfrm>
                <a:off x="10114858" y="377224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E8AF2D0C-A1F8-62DB-4F30-950F97D3D28B}"/>
                  </a:ext>
                </a:extLst>
              </p:cNvPr>
              <p:cNvCxnSpPr>
                <a:cxnSpLocks/>
              </p:cNvCxnSpPr>
              <p:nvPr/>
            </p:nvCxnSpPr>
            <p:spPr bwMode="auto">
              <a:xfrm>
                <a:off x="10462953" y="382558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6A54BA57-5005-02CC-2C7C-18B225DF1403}"/>
                  </a:ext>
                </a:extLst>
              </p:cNvPr>
              <p:cNvCxnSpPr>
                <a:cxnSpLocks/>
              </p:cNvCxnSpPr>
              <p:nvPr/>
            </p:nvCxnSpPr>
            <p:spPr bwMode="auto">
              <a:xfrm>
                <a:off x="10596996" y="387130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BFEB993B-5D1C-0E0C-472B-EAA64062AB9A}"/>
                  </a:ext>
                </a:extLst>
              </p:cNvPr>
              <p:cNvCxnSpPr>
                <a:cxnSpLocks/>
              </p:cNvCxnSpPr>
              <p:nvPr/>
            </p:nvCxnSpPr>
            <p:spPr bwMode="auto">
              <a:xfrm>
                <a:off x="7231380" y="219490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FB323EB2-9378-F4AD-DE0A-398E1C0D533D}"/>
                  </a:ext>
                </a:extLst>
              </p:cNvPr>
              <p:cNvCxnSpPr>
                <a:cxnSpLocks/>
              </p:cNvCxnSpPr>
              <p:nvPr/>
            </p:nvCxnSpPr>
            <p:spPr bwMode="auto">
              <a:xfrm>
                <a:off x="7600950" y="243493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46A2208B-A2E5-568B-4E74-82B83E463205}"/>
                  </a:ext>
                </a:extLst>
              </p:cNvPr>
              <p:cNvCxnSpPr>
                <a:cxnSpLocks/>
              </p:cNvCxnSpPr>
              <p:nvPr/>
            </p:nvCxnSpPr>
            <p:spPr bwMode="auto">
              <a:xfrm>
                <a:off x="7741920" y="249208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3F2DA40A-7271-FE6A-3E2F-1504CBDBF141}"/>
                  </a:ext>
                </a:extLst>
              </p:cNvPr>
              <p:cNvCxnSpPr>
                <a:cxnSpLocks/>
              </p:cNvCxnSpPr>
              <p:nvPr/>
            </p:nvCxnSpPr>
            <p:spPr bwMode="auto">
              <a:xfrm>
                <a:off x="8743950" y="354745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049E8DBC-8D8F-E18B-C1AA-40C0B533308E}"/>
                  </a:ext>
                </a:extLst>
              </p:cNvPr>
              <p:cNvCxnSpPr>
                <a:cxnSpLocks/>
              </p:cNvCxnSpPr>
              <p:nvPr/>
            </p:nvCxnSpPr>
            <p:spPr bwMode="auto">
              <a:xfrm>
                <a:off x="7395210" y="220252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50981EF1-1641-A9C9-DB99-EE9FC9A1BCF2}"/>
                  </a:ext>
                </a:extLst>
              </p:cNvPr>
              <p:cNvCxnSpPr>
                <a:cxnSpLocks/>
              </p:cNvCxnSpPr>
              <p:nvPr/>
            </p:nvCxnSpPr>
            <p:spPr bwMode="auto">
              <a:xfrm>
                <a:off x="7646670" y="2419695"/>
                <a:ext cx="0" cy="60615"/>
              </a:xfrm>
              <a:prstGeom prst="line">
                <a:avLst/>
              </a:prstGeom>
              <a:noFill/>
              <a:ln w="19050" cap="flat" cmpd="sng" algn="ctr">
                <a:solidFill>
                  <a:schemeClr val="accent3"/>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AEA4CD93-FD90-EAC7-BF5C-DE26BDD8045F}"/>
                  </a:ext>
                </a:extLst>
              </p:cNvPr>
              <p:cNvCxnSpPr>
                <a:cxnSpLocks/>
              </p:cNvCxnSpPr>
              <p:nvPr/>
            </p:nvCxnSpPr>
            <p:spPr bwMode="auto">
              <a:xfrm>
                <a:off x="7376160" y="220633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E2E83CDB-12F0-3DE4-1139-B9187064569C}"/>
                  </a:ext>
                </a:extLst>
              </p:cNvPr>
              <p:cNvCxnSpPr>
                <a:cxnSpLocks/>
              </p:cNvCxnSpPr>
              <p:nvPr/>
            </p:nvCxnSpPr>
            <p:spPr bwMode="auto">
              <a:xfrm>
                <a:off x="7787640" y="251875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6787C9E2-DE3A-83A5-6E76-5D6489563297}"/>
                  </a:ext>
                </a:extLst>
              </p:cNvPr>
              <p:cNvCxnSpPr>
                <a:cxnSpLocks/>
              </p:cNvCxnSpPr>
              <p:nvPr/>
            </p:nvCxnSpPr>
            <p:spPr bwMode="auto">
              <a:xfrm>
                <a:off x="9616440" y="376081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9BFD0031-6225-1E58-652A-A85DC4E40040}"/>
                  </a:ext>
                </a:extLst>
              </p:cNvPr>
              <p:cNvCxnSpPr>
                <a:cxnSpLocks/>
              </p:cNvCxnSpPr>
              <p:nvPr/>
            </p:nvCxnSpPr>
            <p:spPr bwMode="auto">
              <a:xfrm>
                <a:off x="10850880" y="3913215"/>
                <a:ext cx="0" cy="54033"/>
              </a:xfrm>
              <a:prstGeom prst="line">
                <a:avLst/>
              </a:prstGeom>
              <a:noFill/>
              <a:ln w="19050" cap="flat" cmpd="sng" algn="ctr">
                <a:solidFill>
                  <a:schemeClr val="accent3"/>
                </a:solidFill>
                <a:prstDash val="solid"/>
                <a:round/>
                <a:headEnd type="none" w="med" len="med"/>
                <a:tailEnd type="none" w="med" len="med"/>
              </a:ln>
              <a:effectLst/>
            </p:spPr>
          </p:cxnSp>
        </p:grpSp>
        <p:sp>
          <p:nvSpPr>
            <p:cNvPr id="361" name="TextBox 360">
              <a:extLst>
                <a:ext uri="{FF2B5EF4-FFF2-40B4-BE49-F238E27FC236}">
                  <a16:creationId xmlns:a16="http://schemas.microsoft.com/office/drawing/2014/main" id="{333EFE4E-E553-B199-790E-CF8D9137A9F1}"/>
                </a:ext>
              </a:extLst>
            </p:cNvPr>
            <p:cNvSpPr txBox="1"/>
            <p:nvPr/>
          </p:nvSpPr>
          <p:spPr bwMode="auto">
            <a:xfrm>
              <a:off x="4391388" y="5779130"/>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grpSp>
          <p:nvGrpSpPr>
            <p:cNvPr id="362" name="Group 361">
              <a:extLst>
                <a:ext uri="{FF2B5EF4-FFF2-40B4-BE49-F238E27FC236}">
                  <a16:creationId xmlns:a16="http://schemas.microsoft.com/office/drawing/2014/main" id="{AD778A7F-9A64-B5E0-CDC9-FC14CA550F62}"/>
                </a:ext>
              </a:extLst>
            </p:cNvPr>
            <p:cNvGrpSpPr/>
            <p:nvPr/>
          </p:nvGrpSpPr>
          <p:grpSpPr>
            <a:xfrm>
              <a:off x="4797636" y="4374566"/>
              <a:ext cx="52072" cy="1392678"/>
              <a:chOff x="286247" y="2274073"/>
              <a:chExt cx="87464" cy="1524000"/>
            </a:xfrm>
          </p:grpSpPr>
          <p:cxnSp>
            <p:nvCxnSpPr>
              <p:cNvPr id="370" name="Straight Connector 369">
                <a:extLst>
                  <a:ext uri="{FF2B5EF4-FFF2-40B4-BE49-F238E27FC236}">
                    <a16:creationId xmlns:a16="http://schemas.microsoft.com/office/drawing/2014/main" id="{98E72304-BC60-32DE-E549-9E5B797E8222}"/>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D59476C7-0A2A-F384-1A91-3F6C502CABB7}"/>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1CC13C53-7239-EF2A-7A74-E72409CFAC6E}"/>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9D1FCD9E-4FE7-269B-10A5-2C8A0217AE3C}"/>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5C81A5C8-52A9-CFB1-2216-D7752B97E721}"/>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C85F8E86-9D8A-A64B-2C13-61E6280E6ACF}"/>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363" name="TextBox 362">
              <a:extLst>
                <a:ext uri="{FF2B5EF4-FFF2-40B4-BE49-F238E27FC236}">
                  <a16:creationId xmlns:a16="http://schemas.microsoft.com/office/drawing/2014/main" id="{E6284E26-EA9A-9BBF-37C1-E7F9EF542A34}"/>
                </a:ext>
              </a:extLst>
            </p:cNvPr>
            <p:cNvSpPr txBox="1"/>
            <p:nvPr/>
          </p:nvSpPr>
          <p:spPr bwMode="auto">
            <a:xfrm>
              <a:off x="4549929" y="4276245"/>
              <a:ext cx="296398"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64" name="TextBox 363">
              <a:extLst>
                <a:ext uri="{FF2B5EF4-FFF2-40B4-BE49-F238E27FC236}">
                  <a16:creationId xmlns:a16="http://schemas.microsoft.com/office/drawing/2014/main" id="{BD758AA1-A889-141E-DCBA-CF25A8B4FA29}"/>
                </a:ext>
              </a:extLst>
            </p:cNvPr>
            <p:cNvSpPr txBox="1"/>
            <p:nvPr/>
          </p:nvSpPr>
          <p:spPr bwMode="auto">
            <a:xfrm>
              <a:off x="4608960" y="4553936"/>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65" name="TextBox 364">
              <a:extLst>
                <a:ext uri="{FF2B5EF4-FFF2-40B4-BE49-F238E27FC236}">
                  <a16:creationId xmlns:a16="http://schemas.microsoft.com/office/drawing/2014/main" id="{5F5E4809-5808-B3D8-C9C5-C4CFB293893B}"/>
                </a:ext>
              </a:extLst>
            </p:cNvPr>
            <p:cNvSpPr txBox="1"/>
            <p:nvPr/>
          </p:nvSpPr>
          <p:spPr bwMode="auto">
            <a:xfrm>
              <a:off x="4608960" y="4831627"/>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66" name="TextBox 365">
              <a:extLst>
                <a:ext uri="{FF2B5EF4-FFF2-40B4-BE49-F238E27FC236}">
                  <a16:creationId xmlns:a16="http://schemas.microsoft.com/office/drawing/2014/main" id="{CADDB8E3-3A36-284F-49D6-DDA8242D744C}"/>
                </a:ext>
              </a:extLst>
            </p:cNvPr>
            <p:cNvSpPr txBox="1"/>
            <p:nvPr/>
          </p:nvSpPr>
          <p:spPr bwMode="auto">
            <a:xfrm>
              <a:off x="4608960" y="5109318"/>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67" name="TextBox 366">
              <a:extLst>
                <a:ext uri="{FF2B5EF4-FFF2-40B4-BE49-F238E27FC236}">
                  <a16:creationId xmlns:a16="http://schemas.microsoft.com/office/drawing/2014/main" id="{33D40AC1-23E9-8E50-E732-28EC7C59FA6F}"/>
                </a:ext>
              </a:extLst>
            </p:cNvPr>
            <p:cNvSpPr txBox="1"/>
            <p:nvPr/>
          </p:nvSpPr>
          <p:spPr bwMode="auto">
            <a:xfrm>
              <a:off x="4608960" y="5387009"/>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68" name="TextBox 367">
              <a:extLst>
                <a:ext uri="{FF2B5EF4-FFF2-40B4-BE49-F238E27FC236}">
                  <a16:creationId xmlns:a16="http://schemas.microsoft.com/office/drawing/2014/main" id="{EE92A295-0A64-339E-7649-2ADA61646E71}"/>
                </a:ext>
              </a:extLst>
            </p:cNvPr>
            <p:cNvSpPr txBox="1"/>
            <p:nvPr/>
          </p:nvSpPr>
          <p:spPr bwMode="auto">
            <a:xfrm>
              <a:off x="4667991" y="5664701"/>
              <a:ext cx="178336"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69" name="TextBox 368">
              <a:extLst>
                <a:ext uri="{FF2B5EF4-FFF2-40B4-BE49-F238E27FC236}">
                  <a16:creationId xmlns:a16="http://schemas.microsoft.com/office/drawing/2014/main" id="{40A8E601-AB59-B3FC-AFBC-56AA3288AFD4}"/>
                </a:ext>
              </a:extLst>
            </p:cNvPr>
            <p:cNvSpPr txBox="1"/>
            <p:nvPr/>
          </p:nvSpPr>
          <p:spPr>
            <a:xfrm rot="16200000">
              <a:off x="3724681" y="4913032"/>
              <a:ext cx="1641580" cy="202818"/>
            </a:xfrm>
            <a:prstGeom prst="rect">
              <a:avLst/>
            </a:prstGeom>
            <a:noFill/>
          </p:spPr>
          <p:txBody>
            <a:bodyPr wrap="square" rtlCol="0">
              <a:spAutoFit/>
            </a:bodyPr>
            <a:lstStyle/>
            <a:p>
              <a:pPr algn="ctr">
                <a:lnSpc>
                  <a:spcPct val="90000"/>
                </a:lnSpc>
              </a:pPr>
              <a:r>
                <a:rPr lang="en-US" sz="1600" dirty="0">
                  <a:solidFill>
                    <a:srgbClr val="000000"/>
                  </a:solidFill>
                  <a:latin typeface="Calibri" panose="020F0502020204030204" pitchFamily="34" charset="0"/>
                  <a:cs typeface="Calibri" panose="020F0502020204030204" pitchFamily="34" charset="0"/>
                </a:rPr>
                <a:t>PFS (%)</a:t>
              </a:r>
            </a:p>
          </p:txBody>
        </p:sp>
      </p:grpSp>
      <p:sp>
        <p:nvSpPr>
          <p:cNvPr id="3" name="Text Box 15">
            <a:extLst>
              <a:ext uri="{FF2B5EF4-FFF2-40B4-BE49-F238E27FC236}">
                <a16:creationId xmlns:a16="http://schemas.microsoft.com/office/drawing/2014/main" id="{903B0EA9-466C-C894-346E-E6F681393787}"/>
              </a:ext>
            </a:extLst>
          </p:cNvPr>
          <p:cNvSpPr txBox="1">
            <a:spLocks noChangeArrowheads="1"/>
          </p:cNvSpPr>
          <p:nvPr/>
        </p:nvSpPr>
        <p:spPr bwMode="auto">
          <a:xfrm>
            <a:off x="412751" y="6374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Mirza. SGO 2023. Abstr 12. Mirza. NEJM. 2023;[Epub].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8550464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CF5CC-E152-ED45-2295-F813F1FB9257}"/>
              </a:ext>
            </a:extLst>
          </p:cNvPr>
          <p:cNvSpPr>
            <a:spLocks noGrp="1"/>
          </p:cNvSpPr>
          <p:nvPr>
            <p:ph type="title"/>
          </p:nvPr>
        </p:nvSpPr>
        <p:spPr>
          <a:xfrm>
            <a:off x="609759" y="238127"/>
            <a:ext cx="11125042" cy="1103313"/>
          </a:xfrm>
        </p:spPr>
        <p:txBody>
          <a:bodyPr/>
          <a:lstStyle/>
          <a:p>
            <a:r>
              <a:rPr lang="en-US" sz="3200" dirty="0"/>
              <a:t>Carboplatin + Paclitaxel ± Pembrolizumab as Frontline Treatment for Patients With EC (NRG GY018): Study Design</a:t>
            </a:r>
          </a:p>
        </p:txBody>
      </p:sp>
      <p:sp>
        <p:nvSpPr>
          <p:cNvPr id="6" name="Text Box 15">
            <a:extLst>
              <a:ext uri="{FF2B5EF4-FFF2-40B4-BE49-F238E27FC236}">
                <a16:creationId xmlns:a16="http://schemas.microsoft.com/office/drawing/2014/main" id="{33F03D18-0A57-BC46-0078-E4C801EF0107}"/>
              </a:ext>
            </a:extLst>
          </p:cNvPr>
          <p:cNvSpPr txBox="1">
            <a:spLocks noChangeArrowheads="1"/>
          </p:cNvSpPr>
          <p:nvPr/>
        </p:nvSpPr>
        <p:spPr bwMode="auto">
          <a:xfrm>
            <a:off x="403226" y="636192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NCT03914612. Eskander. SGO 2023. Abstr 338166. Eskander. NEJM. 2023;[Epub].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Content Placeholder 2">
            <a:extLst>
              <a:ext uri="{FF2B5EF4-FFF2-40B4-BE49-F238E27FC236}">
                <a16:creationId xmlns:a16="http://schemas.microsoft.com/office/drawing/2014/main" id="{4F3CD53F-37ED-E8F0-58B5-322EAF085209}"/>
              </a:ext>
            </a:extLst>
          </p:cNvPr>
          <p:cNvSpPr txBox="1">
            <a:spLocks/>
          </p:cNvSpPr>
          <p:nvPr/>
        </p:nvSpPr>
        <p:spPr>
          <a:xfrm>
            <a:off x="614842" y="1533369"/>
            <a:ext cx="10688158" cy="28468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Randomized phase III study in patients with endometrial cancer </a:t>
            </a:r>
          </a:p>
        </p:txBody>
      </p:sp>
      <p:sp>
        <p:nvSpPr>
          <p:cNvPr id="31" name="Content Placeholder 2">
            <a:extLst>
              <a:ext uri="{FF2B5EF4-FFF2-40B4-BE49-F238E27FC236}">
                <a16:creationId xmlns:a16="http://schemas.microsoft.com/office/drawing/2014/main" id="{AD68F63A-A2BC-125F-13BA-C9EEC2A9EE26}"/>
              </a:ext>
            </a:extLst>
          </p:cNvPr>
          <p:cNvSpPr txBox="1">
            <a:spLocks/>
          </p:cNvSpPr>
          <p:nvPr/>
        </p:nvSpPr>
        <p:spPr bwMode="auto">
          <a:xfrm>
            <a:off x="629165" y="4978892"/>
            <a:ext cx="5088329" cy="5718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kern="0" dirty="0"/>
              <a:t>Primary endpoints: </a:t>
            </a:r>
            <a:r>
              <a:rPr lang="en-US" sz="2000" b="0" kern="0" dirty="0"/>
              <a:t>PFS per RECIST v1.1 by investigator in pMMR and dMMR</a:t>
            </a:r>
          </a:p>
          <a:p>
            <a:endParaRPr lang="en-US" sz="2000" b="0" kern="0" dirty="0"/>
          </a:p>
        </p:txBody>
      </p:sp>
      <p:sp>
        <p:nvSpPr>
          <p:cNvPr id="33" name="Rectangle 49">
            <a:extLst>
              <a:ext uri="{FF2B5EF4-FFF2-40B4-BE49-F238E27FC236}">
                <a16:creationId xmlns:a16="http://schemas.microsoft.com/office/drawing/2014/main" id="{AA475618-5B69-1D9C-553C-F7221DA765A6}"/>
              </a:ext>
            </a:extLst>
          </p:cNvPr>
          <p:cNvSpPr>
            <a:spLocks noChangeArrowheads="1"/>
          </p:cNvSpPr>
          <p:nvPr/>
        </p:nvSpPr>
        <p:spPr bwMode="auto">
          <a:xfrm>
            <a:off x="4226522" y="2688018"/>
            <a:ext cx="2923983" cy="91900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Pembrolizumab </a:t>
            </a:r>
            <a:r>
              <a:rPr lang="en-US" altLang="en-US" sz="1600" b="0" dirty="0">
                <a:solidFill>
                  <a:schemeClr val="tx1"/>
                </a:solidFill>
                <a:latin typeface="Calibri" panose="020F0502020204030204" pitchFamily="34" charset="0"/>
              </a:rPr>
              <a:t>200 mg IV Q3W</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 CT*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6 cycles</a:t>
            </a:r>
          </a:p>
        </p:txBody>
      </p:sp>
      <p:sp>
        <p:nvSpPr>
          <p:cNvPr id="35" name="Rectangle 50">
            <a:extLst>
              <a:ext uri="{FF2B5EF4-FFF2-40B4-BE49-F238E27FC236}">
                <a16:creationId xmlns:a16="http://schemas.microsoft.com/office/drawing/2014/main" id="{A39A0BCE-49C9-0813-F23C-58CE4B866A96}"/>
              </a:ext>
            </a:extLst>
          </p:cNvPr>
          <p:cNvSpPr>
            <a:spLocks noChangeArrowheads="1"/>
          </p:cNvSpPr>
          <p:nvPr/>
        </p:nvSpPr>
        <p:spPr bwMode="auto">
          <a:xfrm>
            <a:off x="4226523" y="3795780"/>
            <a:ext cx="2923982" cy="82434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 + CT*</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6 cycles</a:t>
            </a:r>
          </a:p>
        </p:txBody>
      </p:sp>
      <p:sp>
        <p:nvSpPr>
          <p:cNvPr id="36" name="Line 53">
            <a:extLst>
              <a:ext uri="{FF2B5EF4-FFF2-40B4-BE49-F238E27FC236}">
                <a16:creationId xmlns:a16="http://schemas.microsoft.com/office/drawing/2014/main" id="{23F7D4B6-3D4D-BB15-91CE-C4ACEE7E9A52}"/>
              </a:ext>
            </a:extLst>
          </p:cNvPr>
          <p:cNvSpPr>
            <a:spLocks noChangeShapeType="1"/>
          </p:cNvSpPr>
          <p:nvPr/>
        </p:nvSpPr>
        <p:spPr bwMode="auto">
          <a:xfrm>
            <a:off x="3608947" y="3890034"/>
            <a:ext cx="552992" cy="196002"/>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61" name="Line 54">
            <a:extLst>
              <a:ext uri="{FF2B5EF4-FFF2-40B4-BE49-F238E27FC236}">
                <a16:creationId xmlns:a16="http://schemas.microsoft.com/office/drawing/2014/main" id="{212BED17-884E-E95F-FC8A-C66F8ADE1052}"/>
              </a:ext>
            </a:extLst>
          </p:cNvPr>
          <p:cNvSpPr>
            <a:spLocks noChangeShapeType="1"/>
          </p:cNvSpPr>
          <p:nvPr/>
        </p:nvSpPr>
        <p:spPr bwMode="auto">
          <a:xfrm flipV="1">
            <a:off x="3588718" y="3218770"/>
            <a:ext cx="613390" cy="199279"/>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63" name="Text Box 45">
            <a:extLst>
              <a:ext uri="{FF2B5EF4-FFF2-40B4-BE49-F238E27FC236}">
                <a16:creationId xmlns:a16="http://schemas.microsoft.com/office/drawing/2014/main" id="{725CDC62-B7D3-3A2B-5D8D-F944055DFCFE}"/>
              </a:ext>
            </a:extLst>
          </p:cNvPr>
          <p:cNvSpPr txBox="1">
            <a:spLocks noChangeArrowheads="1"/>
          </p:cNvSpPr>
          <p:nvPr/>
        </p:nvSpPr>
        <p:spPr bwMode="auto">
          <a:xfrm>
            <a:off x="910454" y="2876347"/>
            <a:ext cx="2719686" cy="18158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with measurable stage III/IVA, stage IVB, or recurrent endometrial cancer</a:t>
            </a:r>
            <a:r>
              <a:rPr lang="en-US" altLang="en-US" sz="1600" b="0" dirty="0">
                <a:solidFill>
                  <a:schemeClr val="bg1"/>
                </a:solidFill>
                <a:latin typeface="Calibri" panose="020F0502020204030204" pitchFamily="34" charset="0"/>
              </a:rPr>
              <a:t>; institutional MMR testing by IHC; ECOG PS ≤2</a:t>
            </a:r>
            <a:r>
              <a:rPr lang="en-GB" altLang="en-US" sz="1600" b="0" dirty="0">
                <a:solidFill>
                  <a:schemeClr val="bg1"/>
                </a:solidFill>
                <a:latin typeface="Calibri" panose="020F0502020204030204" pitchFamily="34" charset="0"/>
              </a:rPr>
              <a:t>; tissue available for MMR testing</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816)</a:t>
            </a:r>
            <a:endParaRPr lang="en-US" altLang="en-US" sz="1600" b="0" dirty="0">
              <a:solidFill>
                <a:schemeClr val="bg1"/>
              </a:solidFill>
              <a:latin typeface="Calibri" panose="020F0502020204030204" pitchFamily="34" charset="0"/>
            </a:endParaRPr>
          </a:p>
        </p:txBody>
      </p:sp>
      <p:cxnSp>
        <p:nvCxnSpPr>
          <p:cNvPr id="65" name="Straight Arrow Connector 64">
            <a:extLst>
              <a:ext uri="{FF2B5EF4-FFF2-40B4-BE49-F238E27FC236}">
                <a16:creationId xmlns:a16="http://schemas.microsoft.com/office/drawing/2014/main" id="{E4D571D7-6651-197A-7D9C-39578E3EE50E}"/>
              </a:ext>
            </a:extLst>
          </p:cNvPr>
          <p:cNvCxnSpPr>
            <a:cxnSpLocks/>
          </p:cNvCxnSpPr>
          <p:nvPr/>
        </p:nvCxnSpPr>
        <p:spPr bwMode="auto">
          <a:xfrm>
            <a:off x="7150505" y="3167659"/>
            <a:ext cx="321493" cy="0"/>
          </a:xfrm>
          <a:prstGeom prst="straightConnector1">
            <a:avLst/>
          </a:prstGeom>
          <a:noFill/>
          <a:ln w="28575" cap="flat" cmpd="sng" algn="ctr">
            <a:solidFill>
              <a:schemeClr val="bg1"/>
            </a:solidFill>
            <a:prstDash val="solid"/>
            <a:round/>
            <a:headEnd type="none" w="med" len="med"/>
            <a:tailEnd type="triangle"/>
          </a:ln>
          <a:effectLst/>
        </p:spPr>
      </p:cxnSp>
      <p:sp>
        <p:nvSpPr>
          <p:cNvPr id="66" name="TextBox 65">
            <a:extLst>
              <a:ext uri="{FF2B5EF4-FFF2-40B4-BE49-F238E27FC236}">
                <a16:creationId xmlns:a16="http://schemas.microsoft.com/office/drawing/2014/main" id="{F0EE8AF8-F7B0-94C8-F3A8-2B413D5A8EFD}"/>
              </a:ext>
            </a:extLst>
          </p:cNvPr>
          <p:cNvSpPr txBox="1"/>
          <p:nvPr/>
        </p:nvSpPr>
        <p:spPr bwMode="auto">
          <a:xfrm>
            <a:off x="1346579" y="1972561"/>
            <a:ext cx="487062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MMR status (dMMR vs pMMR), ECOG PS 0 vs 1, previous adjuvant chemotherapy (yes vs no)</a:t>
            </a:r>
          </a:p>
        </p:txBody>
      </p:sp>
      <p:cxnSp>
        <p:nvCxnSpPr>
          <p:cNvPr id="67" name="Straight Arrow Connector 66">
            <a:extLst>
              <a:ext uri="{FF2B5EF4-FFF2-40B4-BE49-F238E27FC236}">
                <a16:creationId xmlns:a16="http://schemas.microsoft.com/office/drawing/2014/main" id="{428690EF-7C6D-3F38-79F4-0DABDD027432}"/>
              </a:ext>
            </a:extLst>
          </p:cNvPr>
          <p:cNvCxnSpPr/>
          <p:nvPr/>
        </p:nvCxnSpPr>
        <p:spPr bwMode="auto">
          <a:xfrm>
            <a:off x="3758028" y="2496632"/>
            <a:ext cx="0" cy="641476"/>
          </a:xfrm>
          <a:prstGeom prst="straightConnector1">
            <a:avLst/>
          </a:prstGeom>
          <a:noFill/>
          <a:ln w="28575" cap="flat" cmpd="sng" algn="ctr">
            <a:solidFill>
              <a:schemeClr val="bg1"/>
            </a:solidFill>
            <a:prstDash val="solid"/>
            <a:round/>
            <a:headEnd type="none" w="med" len="med"/>
            <a:tailEnd type="triangle"/>
          </a:ln>
          <a:effectLst/>
        </p:spPr>
      </p:cxnSp>
      <p:sp>
        <p:nvSpPr>
          <p:cNvPr id="68" name="Content Placeholder 2">
            <a:extLst>
              <a:ext uri="{FF2B5EF4-FFF2-40B4-BE49-F238E27FC236}">
                <a16:creationId xmlns:a16="http://schemas.microsoft.com/office/drawing/2014/main" id="{096B845A-38F7-FFB0-4B99-43E7F77785F2}"/>
              </a:ext>
            </a:extLst>
          </p:cNvPr>
          <p:cNvSpPr txBox="1">
            <a:spLocks/>
          </p:cNvSpPr>
          <p:nvPr/>
        </p:nvSpPr>
        <p:spPr bwMode="auto">
          <a:xfrm>
            <a:off x="6008913" y="4978892"/>
            <a:ext cx="5749699" cy="11649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kern="0" dirty="0"/>
              <a:t>Secondary endpoints: </a:t>
            </a:r>
            <a:r>
              <a:rPr lang="en-US" sz="2000" b="0" kern="0" dirty="0"/>
              <a:t>safety, ORR/DoR per RECIST v1.1 by BICR or investigator by treatment arm and MMR IHC status, OS in pMMR and dMMR, PRO/QoL in pMMR, and concordance of institutional vs central MMR IHC testing</a:t>
            </a:r>
          </a:p>
        </p:txBody>
      </p:sp>
      <p:sp>
        <p:nvSpPr>
          <p:cNvPr id="70" name="TextBox 69">
            <a:extLst>
              <a:ext uri="{FF2B5EF4-FFF2-40B4-BE49-F238E27FC236}">
                <a16:creationId xmlns:a16="http://schemas.microsoft.com/office/drawing/2014/main" id="{F20ACFF9-5CCC-4D8A-B82D-2E6B2B922EF6}"/>
              </a:ext>
            </a:extLst>
          </p:cNvPr>
          <p:cNvSpPr txBox="1"/>
          <p:nvPr/>
        </p:nvSpPr>
        <p:spPr bwMode="auto">
          <a:xfrm flipH="1">
            <a:off x="4171437" y="4638803"/>
            <a:ext cx="4031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0"/>
              </a:spcBef>
              <a:spcAft>
                <a:spcPct val="0"/>
              </a:spcAft>
              <a:buClrTx/>
              <a:buFontTx/>
              <a:buNone/>
            </a:pPr>
            <a:r>
              <a:rPr lang="en-US" altLang="en-US" sz="1200" b="0" dirty="0">
                <a:solidFill>
                  <a:schemeClr val="bg1"/>
                </a:solidFill>
                <a:latin typeface="Calibri" panose="020F0502020204030204" pitchFamily="34" charset="0"/>
              </a:rPr>
              <a:t>*Paclitaxel 175 mg/m</a:t>
            </a:r>
            <a:r>
              <a:rPr lang="en-US" altLang="en-US" sz="1200" b="0" baseline="30000" dirty="0">
                <a:solidFill>
                  <a:schemeClr val="bg1"/>
                </a:solidFill>
                <a:latin typeface="Calibri" panose="020F0502020204030204" pitchFamily="34" charset="0"/>
              </a:rPr>
              <a:t>2 </a:t>
            </a:r>
            <a:r>
              <a:rPr lang="en-US" altLang="en-US" sz="1200" b="0" dirty="0">
                <a:solidFill>
                  <a:schemeClr val="bg1"/>
                </a:solidFill>
                <a:latin typeface="Calibri" panose="020F0502020204030204" pitchFamily="34" charset="0"/>
              </a:rPr>
              <a:t>IV Q3W + carboplatin AUC 5 IV Q3W.</a:t>
            </a:r>
          </a:p>
        </p:txBody>
      </p:sp>
      <p:sp>
        <p:nvSpPr>
          <p:cNvPr id="71" name="Rectangle 49">
            <a:extLst>
              <a:ext uri="{FF2B5EF4-FFF2-40B4-BE49-F238E27FC236}">
                <a16:creationId xmlns:a16="http://schemas.microsoft.com/office/drawing/2014/main" id="{C9C8B8C3-A619-6750-952E-B8790C22F4AC}"/>
              </a:ext>
            </a:extLst>
          </p:cNvPr>
          <p:cNvSpPr>
            <a:spLocks noChangeArrowheads="1"/>
          </p:cNvSpPr>
          <p:nvPr/>
        </p:nvSpPr>
        <p:spPr bwMode="auto">
          <a:xfrm>
            <a:off x="7511320" y="2678604"/>
            <a:ext cx="2923983" cy="91900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Pembrolizumab </a:t>
            </a:r>
            <a:r>
              <a:rPr lang="en-US" altLang="en-US" sz="1600" b="0" dirty="0">
                <a:solidFill>
                  <a:schemeClr val="tx1"/>
                </a:solidFill>
                <a:latin typeface="Calibri" panose="020F0502020204030204" pitchFamily="34" charset="0"/>
              </a:rPr>
              <a:t>400 mg IV Q6W</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up to 14 additional cycles</a:t>
            </a:r>
          </a:p>
        </p:txBody>
      </p:sp>
      <p:cxnSp>
        <p:nvCxnSpPr>
          <p:cNvPr id="73" name="Straight Arrow Connector 72">
            <a:extLst>
              <a:ext uri="{FF2B5EF4-FFF2-40B4-BE49-F238E27FC236}">
                <a16:creationId xmlns:a16="http://schemas.microsoft.com/office/drawing/2014/main" id="{DC1136D0-F0F5-7B3B-C696-3B01224CA04C}"/>
              </a:ext>
            </a:extLst>
          </p:cNvPr>
          <p:cNvCxnSpPr>
            <a:cxnSpLocks/>
          </p:cNvCxnSpPr>
          <p:nvPr/>
        </p:nvCxnSpPr>
        <p:spPr bwMode="auto">
          <a:xfrm>
            <a:off x="7150505" y="4207953"/>
            <a:ext cx="321493" cy="0"/>
          </a:xfrm>
          <a:prstGeom prst="straightConnector1">
            <a:avLst/>
          </a:prstGeom>
          <a:noFill/>
          <a:ln w="28575" cap="flat" cmpd="sng" algn="ctr">
            <a:solidFill>
              <a:schemeClr val="bg1"/>
            </a:solidFill>
            <a:prstDash val="solid"/>
            <a:round/>
            <a:headEnd type="none" w="med" len="med"/>
            <a:tailEnd type="triangle"/>
          </a:ln>
          <a:effectLst/>
        </p:spPr>
      </p:cxnSp>
      <p:sp>
        <p:nvSpPr>
          <p:cNvPr id="74" name="Rectangle 50">
            <a:extLst>
              <a:ext uri="{FF2B5EF4-FFF2-40B4-BE49-F238E27FC236}">
                <a16:creationId xmlns:a16="http://schemas.microsoft.com/office/drawing/2014/main" id="{FF3331FD-60D4-6669-7B1B-1F38AC5EB14A}"/>
              </a:ext>
            </a:extLst>
          </p:cNvPr>
          <p:cNvSpPr>
            <a:spLocks noChangeArrowheads="1"/>
          </p:cNvSpPr>
          <p:nvPr/>
        </p:nvSpPr>
        <p:spPr bwMode="auto">
          <a:xfrm>
            <a:off x="7511321" y="3769139"/>
            <a:ext cx="2923982" cy="82434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 IV Q6W</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up to 14 additional cycles</a:t>
            </a:r>
          </a:p>
        </p:txBody>
      </p:sp>
    </p:spTree>
    <p:extLst>
      <p:ext uri="{BB962C8B-B14F-4D97-AF65-F5344CB8AC3E}">
        <p14:creationId xmlns:p14="http://schemas.microsoft.com/office/powerpoint/2010/main" val="8284914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CF5CC-E152-ED45-2295-F813F1FB9257}"/>
              </a:ext>
            </a:extLst>
          </p:cNvPr>
          <p:cNvSpPr>
            <a:spLocks noGrp="1"/>
          </p:cNvSpPr>
          <p:nvPr>
            <p:ph type="title"/>
          </p:nvPr>
        </p:nvSpPr>
        <p:spPr/>
        <p:txBody>
          <a:bodyPr/>
          <a:lstStyle/>
          <a:p>
            <a:r>
              <a:rPr lang="en-US" dirty="0"/>
              <a:t>NRG GY018: PFS (per RECIST v1.1) in </a:t>
            </a:r>
            <a:br>
              <a:rPr lang="en-US" dirty="0"/>
            </a:br>
            <a:r>
              <a:rPr lang="en-US" dirty="0"/>
              <a:t>dMMR and pMMR Cohorts</a:t>
            </a:r>
          </a:p>
        </p:txBody>
      </p:sp>
      <p:sp>
        <p:nvSpPr>
          <p:cNvPr id="33" name="Content Placeholder 32">
            <a:extLst>
              <a:ext uri="{FF2B5EF4-FFF2-40B4-BE49-F238E27FC236}">
                <a16:creationId xmlns:a16="http://schemas.microsoft.com/office/drawing/2014/main" id="{3119F965-E356-31F5-D17F-DDB64A67C308}"/>
              </a:ext>
            </a:extLst>
          </p:cNvPr>
          <p:cNvSpPr>
            <a:spLocks noGrp="1"/>
          </p:cNvSpPr>
          <p:nvPr>
            <p:ph idx="1"/>
          </p:nvPr>
        </p:nvSpPr>
        <p:spPr>
          <a:xfrm>
            <a:off x="604675" y="5382863"/>
            <a:ext cx="10877529" cy="812954"/>
          </a:xfrm>
        </p:spPr>
        <p:txBody>
          <a:bodyPr/>
          <a:lstStyle/>
          <a:p>
            <a:r>
              <a:rPr lang="en-US" sz="2000" b="0" kern="0" dirty="0"/>
              <a:t>Addition of pembrolizumab to standard-of-care chemotherapy followed by pembrolizumab maintenance resulted in 70% and 46% reduction in risk of disease progression or death in patients with dMMR and pMMR, respectively</a:t>
            </a:r>
          </a:p>
        </p:txBody>
      </p:sp>
      <p:sp>
        <p:nvSpPr>
          <p:cNvPr id="25" name="TextBox 24">
            <a:extLst>
              <a:ext uri="{FF2B5EF4-FFF2-40B4-BE49-F238E27FC236}">
                <a16:creationId xmlns:a16="http://schemas.microsoft.com/office/drawing/2014/main" id="{C1652515-8470-4740-C559-AA2CAE78D563}"/>
              </a:ext>
            </a:extLst>
          </p:cNvPr>
          <p:cNvSpPr txBox="1"/>
          <p:nvPr/>
        </p:nvSpPr>
        <p:spPr>
          <a:xfrm rot="16200000">
            <a:off x="203895" y="3177915"/>
            <a:ext cx="2463334" cy="286232"/>
          </a:xfrm>
          <a:prstGeom prst="rect">
            <a:avLst/>
          </a:prstGeom>
          <a:noFill/>
        </p:spPr>
        <p:txBody>
          <a:bodyPr wrap="square" rtlCol="0">
            <a:spAutoFit/>
          </a:bodyPr>
          <a:lstStyle/>
          <a:p>
            <a:pPr algn="ctr">
              <a:lnSpc>
                <a:spcPct val="90000"/>
              </a:lnSpc>
            </a:pPr>
            <a:r>
              <a:rPr lang="en-US" sz="1400" dirty="0">
                <a:solidFill>
                  <a:srgbClr val="000000"/>
                </a:solidFill>
                <a:latin typeface="Calibri" panose="020F0502020204030204" pitchFamily="34" charset="0"/>
                <a:cs typeface="Calibri" panose="020F0502020204030204" pitchFamily="34" charset="0"/>
              </a:rPr>
              <a:t>PFS Probability</a:t>
            </a:r>
          </a:p>
        </p:txBody>
      </p:sp>
      <p:sp>
        <p:nvSpPr>
          <p:cNvPr id="34" name="TextBox 33">
            <a:extLst>
              <a:ext uri="{FF2B5EF4-FFF2-40B4-BE49-F238E27FC236}">
                <a16:creationId xmlns:a16="http://schemas.microsoft.com/office/drawing/2014/main" id="{84A105A7-9951-AD7D-26F9-7CDE5A18B136}"/>
              </a:ext>
            </a:extLst>
          </p:cNvPr>
          <p:cNvSpPr txBox="1"/>
          <p:nvPr/>
        </p:nvSpPr>
        <p:spPr>
          <a:xfrm>
            <a:off x="117912" y="4760094"/>
            <a:ext cx="1713054" cy="674031"/>
          </a:xfrm>
          <a:prstGeom prst="rect">
            <a:avLst/>
          </a:prstGeom>
          <a:noFill/>
        </p:spPr>
        <p:txBody>
          <a:bodyPr wrap="square" rtlCol="0">
            <a:spAutoFit/>
          </a:bodyPr>
          <a:lstStyle/>
          <a:p>
            <a:pPr algn="r">
              <a:lnSpc>
                <a:spcPct val="90000"/>
              </a:lnSpc>
            </a:pPr>
            <a:r>
              <a:rPr lang="en-US" sz="1400" dirty="0">
                <a:solidFill>
                  <a:srgbClr val="000000"/>
                </a:solidFill>
                <a:latin typeface="Calibri" panose="020F0502020204030204" pitchFamily="34" charset="0"/>
                <a:cs typeface="Calibri" panose="020F0502020204030204" pitchFamily="34" charset="0"/>
              </a:rPr>
              <a:t>Patients at Risk, n</a:t>
            </a:r>
            <a:br>
              <a:rPr lang="en-US" sz="1400" b="0" dirty="0">
                <a:solidFill>
                  <a:srgbClr val="000000"/>
                </a:solidFill>
                <a:latin typeface="Calibri" panose="020F0502020204030204" pitchFamily="34" charset="0"/>
                <a:cs typeface="Calibri" panose="020F0502020204030204" pitchFamily="34" charset="0"/>
              </a:rPr>
            </a:br>
            <a:r>
              <a:rPr lang="en-US" sz="1400" b="0" dirty="0">
                <a:solidFill>
                  <a:srgbClr val="015873"/>
                </a:solidFill>
                <a:latin typeface="Calibri" panose="020F0502020204030204" pitchFamily="34" charset="0"/>
                <a:cs typeface="Calibri" panose="020F0502020204030204" pitchFamily="34" charset="0"/>
              </a:rPr>
              <a:t>Pembrolizumab + CT </a:t>
            </a:r>
            <a:r>
              <a:rPr lang="en-US" sz="1400" b="0" dirty="0">
                <a:solidFill>
                  <a:srgbClr val="E1471D"/>
                </a:solidFill>
                <a:latin typeface="Calibri" panose="020F0502020204030204" pitchFamily="34" charset="0"/>
                <a:cs typeface="Calibri" panose="020F0502020204030204" pitchFamily="34" charset="0"/>
              </a:rPr>
              <a:t>Placebo + CT</a:t>
            </a:r>
          </a:p>
        </p:txBody>
      </p:sp>
      <p:sp>
        <p:nvSpPr>
          <p:cNvPr id="265" name="TextBox 264">
            <a:extLst>
              <a:ext uri="{FF2B5EF4-FFF2-40B4-BE49-F238E27FC236}">
                <a16:creationId xmlns:a16="http://schemas.microsoft.com/office/drawing/2014/main" id="{6012D0CF-3864-F8A0-F0B1-30041DEEA4AC}"/>
              </a:ext>
            </a:extLst>
          </p:cNvPr>
          <p:cNvSpPr txBox="1"/>
          <p:nvPr/>
        </p:nvSpPr>
        <p:spPr bwMode="auto">
          <a:xfrm>
            <a:off x="3065280" y="1534093"/>
            <a:ext cx="21693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PFS in dMMR Cohort</a:t>
            </a:r>
          </a:p>
        </p:txBody>
      </p:sp>
      <p:grpSp>
        <p:nvGrpSpPr>
          <p:cNvPr id="271" name="Group 270">
            <a:extLst>
              <a:ext uri="{FF2B5EF4-FFF2-40B4-BE49-F238E27FC236}">
                <a16:creationId xmlns:a16="http://schemas.microsoft.com/office/drawing/2014/main" id="{97912758-63A7-9C8F-18C6-F80E1D97ED7D}"/>
              </a:ext>
            </a:extLst>
          </p:cNvPr>
          <p:cNvGrpSpPr/>
          <p:nvPr/>
        </p:nvGrpSpPr>
        <p:grpSpPr>
          <a:xfrm>
            <a:off x="3155339" y="1904088"/>
            <a:ext cx="3608620" cy="1013155"/>
            <a:chOff x="-2384385" y="1212936"/>
            <a:chExt cx="3608620" cy="1013155"/>
          </a:xfrm>
        </p:grpSpPr>
        <p:sp>
          <p:nvSpPr>
            <p:cNvPr id="272" name="TextBox 60">
              <a:extLst>
                <a:ext uri="{FF2B5EF4-FFF2-40B4-BE49-F238E27FC236}">
                  <a16:creationId xmlns:a16="http://schemas.microsoft.com/office/drawing/2014/main" id="{8CCF00D5-59B1-7E55-422D-1412827FE456}"/>
                </a:ext>
              </a:extLst>
            </p:cNvPr>
            <p:cNvSpPr txBox="1">
              <a:spLocks noChangeArrowheads="1"/>
            </p:cNvSpPr>
            <p:nvPr/>
          </p:nvSpPr>
          <p:spPr bwMode="auto">
            <a:xfrm>
              <a:off x="-1933210" y="1212936"/>
              <a:ext cx="2867834" cy="315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t>Median PFS, Mo (95% CI)</a:t>
              </a:r>
            </a:p>
          </p:txBody>
        </p:sp>
        <p:sp>
          <p:nvSpPr>
            <p:cNvPr id="273" name="TextBox 97">
              <a:extLst>
                <a:ext uri="{FF2B5EF4-FFF2-40B4-BE49-F238E27FC236}">
                  <a16:creationId xmlns:a16="http://schemas.microsoft.com/office/drawing/2014/main" id="{8C4FA95B-4665-8860-DD24-9500D2A83DEC}"/>
                </a:ext>
              </a:extLst>
            </p:cNvPr>
            <p:cNvSpPr txBox="1">
              <a:spLocks noChangeArrowheads="1"/>
            </p:cNvSpPr>
            <p:nvPr/>
          </p:nvSpPr>
          <p:spPr bwMode="auto">
            <a:xfrm>
              <a:off x="-2207056" y="1476581"/>
              <a:ext cx="1754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S PGothic" pitchFamily="34" charset="-128"/>
                  <a:cs typeface="Arial" pitchFamily="34" charset="0"/>
                </a:rPr>
                <a:t>Pembrolizumab + CT</a:t>
              </a:r>
              <a:endParaRPr kumimoji="0" lang="de-DE" altLang="x-none" sz="1400" b="0" i="0" u="none" strike="noStrike" kern="1200" cap="none" spc="0" normalizeH="0" baseline="0" noProof="0" dirty="0">
                <a:ln>
                  <a:noFill/>
                </a:ln>
                <a:solidFill>
                  <a:schemeClr val="bg1"/>
                </a:solidFill>
                <a:effectLst/>
                <a:uLnTx/>
                <a:uFillTx/>
                <a:latin typeface="Calibri" panose="020F0502020204030204" pitchFamily="34" charset="0"/>
                <a:ea typeface="MS PGothic" charset="-128"/>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S PGothic" pitchFamily="34" charset="-128"/>
                  <a:cs typeface="Arial" pitchFamily="34" charset="0"/>
                </a:rPr>
                <a:t>Placebo + CT</a:t>
              </a:r>
            </a:p>
          </p:txBody>
        </p:sp>
        <p:sp>
          <p:nvSpPr>
            <p:cNvPr id="274" name="TextBox 98">
              <a:extLst>
                <a:ext uri="{FF2B5EF4-FFF2-40B4-BE49-F238E27FC236}">
                  <a16:creationId xmlns:a16="http://schemas.microsoft.com/office/drawing/2014/main" id="{FB81A673-FC5E-13F6-34D0-46E1D60669BE}"/>
                </a:ext>
              </a:extLst>
            </p:cNvPr>
            <p:cNvSpPr txBox="1">
              <a:spLocks noChangeArrowheads="1"/>
            </p:cNvSpPr>
            <p:nvPr/>
          </p:nvSpPr>
          <p:spPr bwMode="auto">
            <a:xfrm>
              <a:off x="-1154897" y="1470408"/>
              <a:ext cx="237913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NR (30.6-NR)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400" b="0" dirty="0">
                  <a:solidFill>
                    <a:schemeClr val="bg1"/>
                  </a:solidFill>
                  <a:latin typeface="Calibri" panose="020F0502020204030204" pitchFamily="34" charset="0"/>
                </a:rPr>
                <a:t>7.6</a:t>
              </a:r>
              <a:r>
                <a:rPr kumimoji="0" lang="en-US" sz="1400" b="0" i="0" u="none" strike="noStrike" cap="none" normalizeH="0" baseline="0" dirty="0">
                  <a:ln>
                    <a:noFill/>
                  </a:ln>
                  <a:solidFill>
                    <a:schemeClr val="bg1"/>
                  </a:solidFill>
                  <a:effectLst/>
                  <a:latin typeface="Calibri" panose="020F0502020204030204" pitchFamily="34" charset="0"/>
                </a:rPr>
                <a:t> (6.4-9.9)</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S PGothic" pitchFamily="34" charset="-128"/>
              </a:endParaRPr>
            </a:p>
          </p:txBody>
        </p:sp>
        <p:sp>
          <p:nvSpPr>
            <p:cNvPr id="275" name="TextBox 99">
              <a:extLst>
                <a:ext uri="{FF2B5EF4-FFF2-40B4-BE49-F238E27FC236}">
                  <a16:creationId xmlns:a16="http://schemas.microsoft.com/office/drawing/2014/main" id="{80D0CDB1-85D4-F364-AF3A-D721C35116E7}"/>
                </a:ext>
              </a:extLst>
            </p:cNvPr>
            <p:cNvSpPr txBox="1">
              <a:spLocks noChangeArrowheads="1"/>
            </p:cNvSpPr>
            <p:nvPr/>
          </p:nvSpPr>
          <p:spPr bwMode="auto">
            <a:xfrm>
              <a:off x="-2015816" y="1918314"/>
              <a:ext cx="26430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kumimoji="0" lang="en-US" altLang="x-none" sz="1400" b="0" i="0" u="none" strike="noStrike" kern="1200" cap="none" spc="0" normalizeH="0" baseline="0" noProof="0" dirty="0">
                  <a:ln>
                    <a:noFill/>
                  </a:ln>
                  <a:solidFill>
                    <a:schemeClr val="bg1"/>
                  </a:solidFill>
                  <a:effectLst/>
                  <a:uLnTx/>
                  <a:uFillTx/>
                  <a:latin typeface="Calibri" panose="020F0502020204030204" pitchFamily="34" charset="0"/>
                  <a:ea typeface="MS PGothic" charset="-128"/>
                </a:rPr>
                <a:t>HR: </a:t>
              </a:r>
              <a:r>
                <a:rPr kumimoji="0" lang="en-US" altLang="x-none" sz="1400" b="0" i="0" u="none" strike="noStrike" cap="none" normalizeH="0" baseline="0" dirty="0">
                  <a:ln>
                    <a:noFill/>
                  </a:ln>
                  <a:solidFill>
                    <a:schemeClr val="bg1"/>
                  </a:solidFill>
                  <a:effectLst/>
                  <a:latin typeface="Calibri" panose="020F0502020204030204" pitchFamily="34" charset="0"/>
                  <a:ea typeface="MS PGothic" charset="-128"/>
                </a:rPr>
                <a:t>0.30</a:t>
              </a:r>
              <a:r>
                <a:rPr kumimoji="0" lang="en-US" sz="1400" b="0" i="0" u="none" strike="noStrike" cap="none" normalizeH="0" baseline="0" dirty="0">
                  <a:ln>
                    <a:noFill/>
                  </a:ln>
                  <a:solidFill>
                    <a:schemeClr val="bg1"/>
                  </a:solidFill>
                  <a:effectLst/>
                  <a:latin typeface="Calibri" panose="020F0502020204030204" pitchFamily="34" charset="0"/>
                </a:rPr>
                <a:t> (0.19-0.48;</a:t>
              </a:r>
              <a:r>
                <a:rPr kumimoji="0" lang="en-US" altLang="x-none" sz="1400" b="0" i="0" u="none" strike="noStrike" kern="1200" cap="none" spc="0" normalizeH="0" baseline="0" noProof="0" dirty="0">
                  <a:ln>
                    <a:noFill/>
                  </a:ln>
                  <a:solidFill>
                    <a:schemeClr val="bg1"/>
                  </a:solidFill>
                  <a:effectLst/>
                  <a:uLnTx/>
                  <a:uFillTx/>
                  <a:latin typeface="Calibri" panose="020F0502020204030204" pitchFamily="34" charset="0"/>
                  <a:ea typeface="MS PGothic" charset="-128"/>
                </a:rPr>
                <a:t> </a:t>
              </a:r>
              <a:r>
                <a:rPr kumimoji="0" lang="en-US" altLang="x-none" sz="1400" b="0" i="1" u="none" strike="noStrike" kern="1200" cap="none" spc="0" normalizeH="0" baseline="0" noProof="0" dirty="0">
                  <a:ln>
                    <a:noFill/>
                  </a:ln>
                  <a:solidFill>
                    <a:schemeClr val="bg1"/>
                  </a:solidFill>
                  <a:effectLst/>
                  <a:uLnTx/>
                  <a:uFillTx/>
                  <a:latin typeface="Calibri" panose="020F0502020204030204" pitchFamily="34" charset="0"/>
                  <a:ea typeface="MS PGothic" charset="-128"/>
                </a:rPr>
                <a:t>P</a:t>
              </a:r>
              <a:r>
                <a:rPr kumimoji="0" lang="en-US" altLang="x-none" sz="1400" b="0" i="0" u="none" strike="noStrike" kern="1200" cap="none" spc="0" normalizeH="0" baseline="0" noProof="0" dirty="0">
                  <a:ln>
                    <a:noFill/>
                  </a:ln>
                  <a:solidFill>
                    <a:schemeClr val="bg1"/>
                  </a:solidFill>
                  <a:effectLst/>
                  <a:uLnTx/>
                  <a:uFillTx/>
                  <a:latin typeface="Calibri" panose="020F0502020204030204" pitchFamily="34" charset="0"/>
                  <a:ea typeface="MS PGothic" charset="-128"/>
                </a:rPr>
                <a:t> </a:t>
              </a:r>
              <a:r>
                <a:rPr kumimoji="0" lang="en-US" altLang="x-none" sz="1400" b="0" i="0" u="none" strike="noStrike" kern="1200" cap="none" spc="0" normalizeH="0" baseline="0" noProof="0" dirty="0">
                  <a:ln>
                    <a:noFill/>
                  </a:ln>
                  <a:solidFill>
                    <a:schemeClr val="bg1"/>
                  </a:solidFill>
                  <a:effectLst/>
                  <a:uLnTx/>
                  <a:uFillTx/>
                  <a:latin typeface="Calibri" panose="020F0502020204030204" pitchFamily="34" charset="0"/>
                  <a:ea typeface="MS PGothic" pitchFamily="34" charset="-128"/>
                </a:rPr>
                <a:t>&lt;.</a:t>
              </a: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S PGothic" pitchFamily="34" charset="-128"/>
                </a:rPr>
                <a:t>001)</a:t>
              </a:r>
              <a:endPar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S PGothic" pitchFamily="34" charset="-128"/>
              </a:endParaRPr>
            </a:p>
          </p:txBody>
        </p:sp>
        <p:cxnSp>
          <p:nvCxnSpPr>
            <p:cNvPr id="276" name="Straight Connector 321535">
              <a:extLst>
                <a:ext uri="{FF2B5EF4-FFF2-40B4-BE49-F238E27FC236}">
                  <a16:creationId xmlns:a16="http://schemas.microsoft.com/office/drawing/2014/main" id="{BAF95E62-16DD-C951-2D07-9D4F522A5FF8}"/>
                </a:ext>
              </a:extLst>
            </p:cNvPr>
            <p:cNvCxnSpPr>
              <a:cxnSpLocks noChangeShapeType="1"/>
            </p:cNvCxnSpPr>
            <p:nvPr/>
          </p:nvCxnSpPr>
          <p:spPr bwMode="auto">
            <a:xfrm>
              <a:off x="-2384385" y="1623700"/>
              <a:ext cx="194011"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77" name="Straight Connector 276">
              <a:extLst>
                <a:ext uri="{FF2B5EF4-FFF2-40B4-BE49-F238E27FC236}">
                  <a16:creationId xmlns:a16="http://schemas.microsoft.com/office/drawing/2014/main" id="{95F277F5-584F-4ED5-82D0-3AE47DB563DE}"/>
                </a:ext>
              </a:extLst>
            </p:cNvPr>
            <p:cNvCxnSpPr>
              <a:cxnSpLocks/>
            </p:cNvCxnSpPr>
            <p:nvPr/>
          </p:nvCxnSpPr>
          <p:spPr bwMode="auto">
            <a:xfrm>
              <a:off x="-2384385" y="1846273"/>
              <a:ext cx="194011" cy="0"/>
            </a:xfrm>
            <a:prstGeom prst="line">
              <a:avLst/>
            </a:prstGeom>
            <a:noFill/>
            <a:ln w="28575" cap="flat" cmpd="sng" algn="ctr">
              <a:solidFill>
                <a:schemeClr val="accent3"/>
              </a:solidFill>
              <a:prstDash val="solid"/>
              <a:round/>
              <a:headEnd type="none" w="med" len="med"/>
              <a:tailEnd type="none" w="med" len="med"/>
            </a:ln>
            <a:effectLst/>
          </p:spPr>
        </p:cxnSp>
      </p:grpSp>
      <p:sp>
        <p:nvSpPr>
          <p:cNvPr id="318" name="TextBox 317">
            <a:extLst>
              <a:ext uri="{FF2B5EF4-FFF2-40B4-BE49-F238E27FC236}">
                <a16:creationId xmlns:a16="http://schemas.microsoft.com/office/drawing/2014/main" id="{20D74E55-AC76-ED41-DCDA-BFBE7A6BAC45}"/>
              </a:ext>
            </a:extLst>
          </p:cNvPr>
          <p:cNvSpPr txBox="1"/>
          <p:nvPr/>
        </p:nvSpPr>
        <p:spPr bwMode="auto">
          <a:xfrm>
            <a:off x="8126591" y="1534093"/>
            <a:ext cx="22222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PFS in pMMR Cohort </a:t>
            </a:r>
          </a:p>
        </p:txBody>
      </p:sp>
      <p:grpSp>
        <p:nvGrpSpPr>
          <p:cNvPr id="813" name="Group 812">
            <a:extLst>
              <a:ext uri="{FF2B5EF4-FFF2-40B4-BE49-F238E27FC236}">
                <a16:creationId xmlns:a16="http://schemas.microsoft.com/office/drawing/2014/main" id="{E7A737E7-674D-5BD0-64D6-ED0C5435999D}"/>
              </a:ext>
            </a:extLst>
          </p:cNvPr>
          <p:cNvGrpSpPr/>
          <p:nvPr/>
        </p:nvGrpSpPr>
        <p:grpSpPr>
          <a:xfrm>
            <a:off x="8486775" y="2104113"/>
            <a:ext cx="3382756" cy="1003106"/>
            <a:chOff x="8496300" y="2531255"/>
            <a:chExt cx="3382756" cy="1003106"/>
          </a:xfrm>
        </p:grpSpPr>
        <p:sp>
          <p:nvSpPr>
            <p:cNvPr id="319" name="TextBox 60">
              <a:extLst>
                <a:ext uri="{FF2B5EF4-FFF2-40B4-BE49-F238E27FC236}">
                  <a16:creationId xmlns:a16="http://schemas.microsoft.com/office/drawing/2014/main" id="{EEE0FDE0-0155-19EF-7502-6DCE9AEC8478}"/>
                </a:ext>
              </a:extLst>
            </p:cNvPr>
            <p:cNvSpPr txBox="1">
              <a:spLocks noChangeArrowheads="1"/>
            </p:cNvSpPr>
            <p:nvPr/>
          </p:nvSpPr>
          <p:spPr bwMode="auto">
            <a:xfrm>
              <a:off x="8496300" y="2531255"/>
              <a:ext cx="33827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t>Median PFS, Mo (95% CI)</a:t>
              </a:r>
            </a:p>
          </p:txBody>
        </p:sp>
        <p:sp>
          <p:nvSpPr>
            <p:cNvPr id="320" name="TextBox 97">
              <a:extLst>
                <a:ext uri="{FF2B5EF4-FFF2-40B4-BE49-F238E27FC236}">
                  <a16:creationId xmlns:a16="http://schemas.microsoft.com/office/drawing/2014/main" id="{104A1CD2-2B58-4753-E692-41D2CF2064AA}"/>
                </a:ext>
              </a:extLst>
            </p:cNvPr>
            <p:cNvSpPr txBox="1">
              <a:spLocks noChangeArrowheads="1"/>
            </p:cNvSpPr>
            <p:nvPr/>
          </p:nvSpPr>
          <p:spPr bwMode="auto">
            <a:xfrm>
              <a:off x="8737376" y="2794900"/>
              <a:ext cx="1754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rPr>
                <a:t>Pembrolizumab + CT</a:t>
              </a:r>
              <a:endParaRPr kumimoji="0" lang="de-DE"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rPr>
                <a:t>Placebo + CT</a:t>
              </a:r>
            </a:p>
          </p:txBody>
        </p:sp>
        <p:sp>
          <p:nvSpPr>
            <p:cNvPr id="326" name="TextBox 98">
              <a:extLst>
                <a:ext uri="{FF2B5EF4-FFF2-40B4-BE49-F238E27FC236}">
                  <a16:creationId xmlns:a16="http://schemas.microsoft.com/office/drawing/2014/main" id="{D6E85220-C332-A836-86CE-B646BBB6AAA9}"/>
                </a:ext>
              </a:extLst>
            </p:cNvPr>
            <p:cNvSpPr txBox="1">
              <a:spLocks noChangeArrowheads="1"/>
            </p:cNvSpPr>
            <p:nvPr/>
          </p:nvSpPr>
          <p:spPr bwMode="auto">
            <a:xfrm>
              <a:off x="10318586" y="2772824"/>
              <a:ext cx="145431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13.1 (10.5-18.8)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400" b="0" dirty="0">
                  <a:solidFill>
                    <a:schemeClr val="bg2">
                      <a:lumMod val="10000"/>
                    </a:schemeClr>
                  </a:solidFill>
                  <a:latin typeface="Calibri" panose="020F0502020204030204" pitchFamily="34" charset="0"/>
                </a:rPr>
                <a:t>8.7</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(8.4-10.7)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endParaRPr>
            </a:p>
          </p:txBody>
        </p:sp>
        <p:sp>
          <p:nvSpPr>
            <p:cNvPr id="338" name="TextBox 99">
              <a:extLst>
                <a:ext uri="{FF2B5EF4-FFF2-40B4-BE49-F238E27FC236}">
                  <a16:creationId xmlns:a16="http://schemas.microsoft.com/office/drawing/2014/main" id="{7C208D7D-983D-302A-9BE7-86BAB7C94C2C}"/>
                </a:ext>
              </a:extLst>
            </p:cNvPr>
            <p:cNvSpPr txBox="1">
              <a:spLocks noChangeArrowheads="1"/>
            </p:cNvSpPr>
            <p:nvPr/>
          </p:nvSpPr>
          <p:spPr bwMode="auto">
            <a:xfrm>
              <a:off x="9011222" y="3226584"/>
              <a:ext cx="26430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HR: </a:t>
              </a:r>
              <a:r>
                <a:rPr kumimoji="0" lang="en-US" altLang="x-none" sz="1400" b="0" i="0" u="none" strike="noStrike" cap="none" normalizeH="0" baseline="0" dirty="0">
                  <a:ln>
                    <a:noFill/>
                  </a:ln>
                  <a:solidFill>
                    <a:schemeClr val="bg2">
                      <a:lumMod val="10000"/>
                    </a:schemeClr>
                  </a:solidFill>
                  <a:effectLst/>
                  <a:latin typeface="Calibri" panose="020F0502020204030204" pitchFamily="34" charset="0"/>
                  <a:ea typeface="MS PGothic" charset="-128"/>
                </a:rPr>
                <a:t>0.54</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(0.41-0.71;</a:t>
              </a: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 </a:t>
              </a:r>
              <a:r>
                <a:rPr kumimoji="0" lang="en-US" altLang="x-none"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P</a:t>
              </a: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&lt;.001)</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endParaRPr>
            </a:p>
          </p:txBody>
        </p:sp>
        <p:cxnSp>
          <p:nvCxnSpPr>
            <p:cNvPr id="344" name="Straight Connector 321535">
              <a:extLst>
                <a:ext uri="{FF2B5EF4-FFF2-40B4-BE49-F238E27FC236}">
                  <a16:creationId xmlns:a16="http://schemas.microsoft.com/office/drawing/2014/main" id="{510F23E1-4E4D-29CD-56E4-F52EE265ADFF}"/>
                </a:ext>
              </a:extLst>
            </p:cNvPr>
            <p:cNvCxnSpPr>
              <a:cxnSpLocks noChangeShapeType="1"/>
            </p:cNvCxnSpPr>
            <p:nvPr/>
          </p:nvCxnSpPr>
          <p:spPr bwMode="auto">
            <a:xfrm>
              <a:off x="8570772" y="2942019"/>
              <a:ext cx="183286"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349" name="Straight Connector 348">
              <a:extLst>
                <a:ext uri="{FF2B5EF4-FFF2-40B4-BE49-F238E27FC236}">
                  <a16:creationId xmlns:a16="http://schemas.microsoft.com/office/drawing/2014/main" id="{87760C1C-3E4F-69C0-4577-76EBF0995E3E}"/>
                </a:ext>
              </a:extLst>
            </p:cNvPr>
            <p:cNvCxnSpPr>
              <a:cxnSpLocks/>
            </p:cNvCxnSpPr>
            <p:nvPr/>
          </p:nvCxnSpPr>
          <p:spPr bwMode="auto">
            <a:xfrm>
              <a:off x="8570772" y="3164592"/>
              <a:ext cx="183286" cy="0"/>
            </a:xfrm>
            <a:prstGeom prst="line">
              <a:avLst/>
            </a:prstGeom>
            <a:noFill/>
            <a:ln w="28575" cap="flat" cmpd="sng" algn="ctr">
              <a:solidFill>
                <a:schemeClr val="accent3"/>
              </a:solidFill>
              <a:prstDash val="solid"/>
              <a:round/>
              <a:headEnd type="none" w="med" len="med"/>
              <a:tailEnd type="none" w="med" len="med"/>
            </a:ln>
            <a:effectLst/>
          </p:spPr>
        </p:cxnSp>
      </p:grpSp>
      <p:sp>
        <p:nvSpPr>
          <p:cNvPr id="5" name="Freeform: Shape 4">
            <a:extLst>
              <a:ext uri="{FF2B5EF4-FFF2-40B4-BE49-F238E27FC236}">
                <a16:creationId xmlns:a16="http://schemas.microsoft.com/office/drawing/2014/main" id="{5D553372-4694-8F6F-72FC-0CB04E3777FC}"/>
              </a:ext>
            </a:extLst>
          </p:cNvPr>
          <p:cNvSpPr/>
          <p:nvPr/>
        </p:nvSpPr>
        <p:spPr bwMode="auto">
          <a:xfrm>
            <a:off x="2011680" y="2336811"/>
            <a:ext cx="3967701" cy="1995778"/>
          </a:xfrm>
          <a:custGeom>
            <a:avLst/>
            <a:gdLst>
              <a:gd name="connsiteX0" fmla="*/ 0 w 3967701"/>
              <a:gd name="connsiteY0" fmla="*/ 0 h 1995778"/>
              <a:gd name="connsiteX1" fmla="*/ 0 w 3967701"/>
              <a:gd name="connsiteY1" fmla="*/ 1995778 h 1995778"/>
              <a:gd name="connsiteX2" fmla="*/ 3967701 w 3967701"/>
              <a:gd name="connsiteY2" fmla="*/ 1995778 h 1995778"/>
            </a:gdLst>
            <a:ahLst/>
            <a:cxnLst>
              <a:cxn ang="0">
                <a:pos x="connsiteX0" y="connsiteY0"/>
              </a:cxn>
              <a:cxn ang="0">
                <a:pos x="connsiteX1" y="connsiteY1"/>
              </a:cxn>
              <a:cxn ang="0">
                <a:pos x="connsiteX2" y="connsiteY2"/>
              </a:cxn>
            </a:cxnLst>
            <a:rect l="l" t="t" r="r" b="b"/>
            <a:pathLst>
              <a:path w="3967701" h="1995778">
                <a:moveTo>
                  <a:pt x="0" y="0"/>
                </a:moveTo>
                <a:lnTo>
                  <a:pt x="0" y="1995778"/>
                </a:lnTo>
                <a:lnTo>
                  <a:pt x="3967701" y="1995778"/>
                </a:lnTo>
              </a:path>
            </a:pathLst>
          </a:custGeom>
          <a:noFill/>
          <a:ln w="28575">
            <a:solidFill>
              <a:schemeClr val="bg1"/>
            </a:solidFill>
            <a:miter lim="800000"/>
            <a:headEnd/>
            <a:tailEnd/>
          </a:ln>
        </p:spPr>
        <p:txBody>
          <a:bodyPr rtlCol="0" anchor="ctr"/>
          <a:lstStyle/>
          <a:p>
            <a:pPr algn="ctr"/>
            <a:endParaRPr lang="en-US" dirty="0"/>
          </a:p>
        </p:txBody>
      </p:sp>
      <p:grpSp>
        <p:nvGrpSpPr>
          <p:cNvPr id="18" name="Group 17">
            <a:extLst>
              <a:ext uri="{FF2B5EF4-FFF2-40B4-BE49-F238E27FC236}">
                <a16:creationId xmlns:a16="http://schemas.microsoft.com/office/drawing/2014/main" id="{559B0FDE-F922-2246-80C3-44B0A4F860B7}"/>
              </a:ext>
            </a:extLst>
          </p:cNvPr>
          <p:cNvGrpSpPr/>
          <p:nvPr/>
        </p:nvGrpSpPr>
        <p:grpSpPr>
          <a:xfrm>
            <a:off x="1909187" y="2344763"/>
            <a:ext cx="110444" cy="1987826"/>
            <a:chOff x="286247" y="2274073"/>
            <a:chExt cx="87464" cy="1524000"/>
          </a:xfrm>
        </p:grpSpPr>
        <p:cxnSp>
          <p:nvCxnSpPr>
            <p:cNvPr id="7" name="Straight Connector 6">
              <a:extLst>
                <a:ext uri="{FF2B5EF4-FFF2-40B4-BE49-F238E27FC236}">
                  <a16:creationId xmlns:a16="http://schemas.microsoft.com/office/drawing/2014/main" id="{0B59715B-D704-9ABE-C56B-1E39D3B8A49A}"/>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6997531C-BBC0-30BE-FE05-BF273995E187}"/>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55328DA2-2F26-BA72-463E-CDBAA747ECDE}"/>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DFF6E6DF-0523-87EC-712B-12A06FA7D0E5}"/>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E316D793-634E-A22A-AEE3-94617F0E5F98}"/>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A4E3229-0D4E-76F8-211D-F39BE6254E64}"/>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19" name="TextBox 18">
            <a:extLst>
              <a:ext uri="{FF2B5EF4-FFF2-40B4-BE49-F238E27FC236}">
                <a16:creationId xmlns:a16="http://schemas.microsoft.com/office/drawing/2014/main" id="{73C33813-15D6-9C87-4D59-7BBF6D160909}"/>
              </a:ext>
            </a:extLst>
          </p:cNvPr>
          <p:cNvSpPr txBox="1"/>
          <p:nvPr/>
        </p:nvSpPr>
        <p:spPr bwMode="auto">
          <a:xfrm>
            <a:off x="1555806" y="218573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1" name="TextBox 20">
            <a:extLst>
              <a:ext uri="{FF2B5EF4-FFF2-40B4-BE49-F238E27FC236}">
                <a16:creationId xmlns:a16="http://schemas.microsoft.com/office/drawing/2014/main" id="{5B049742-EBB5-0962-ED74-4A0A1F9CFE84}"/>
              </a:ext>
            </a:extLst>
          </p:cNvPr>
          <p:cNvSpPr txBox="1"/>
          <p:nvPr/>
        </p:nvSpPr>
        <p:spPr bwMode="auto">
          <a:xfrm>
            <a:off x="1555806" y="2585953"/>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23" name="TextBox 22">
            <a:extLst>
              <a:ext uri="{FF2B5EF4-FFF2-40B4-BE49-F238E27FC236}">
                <a16:creationId xmlns:a16="http://schemas.microsoft.com/office/drawing/2014/main" id="{6255DF25-907D-2849-DFA0-6D151BD80199}"/>
              </a:ext>
            </a:extLst>
          </p:cNvPr>
          <p:cNvSpPr txBox="1"/>
          <p:nvPr/>
        </p:nvSpPr>
        <p:spPr bwMode="auto">
          <a:xfrm>
            <a:off x="1555806" y="297556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26" name="TextBox 25">
            <a:extLst>
              <a:ext uri="{FF2B5EF4-FFF2-40B4-BE49-F238E27FC236}">
                <a16:creationId xmlns:a16="http://schemas.microsoft.com/office/drawing/2014/main" id="{9CFF34BE-6406-1491-876A-2D308CE39329}"/>
              </a:ext>
            </a:extLst>
          </p:cNvPr>
          <p:cNvSpPr txBox="1"/>
          <p:nvPr/>
        </p:nvSpPr>
        <p:spPr bwMode="auto">
          <a:xfrm>
            <a:off x="1555806" y="339168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28" name="TextBox 27">
            <a:extLst>
              <a:ext uri="{FF2B5EF4-FFF2-40B4-BE49-F238E27FC236}">
                <a16:creationId xmlns:a16="http://schemas.microsoft.com/office/drawing/2014/main" id="{2E71BA0F-FBB0-5698-BE47-6ED77380B441}"/>
              </a:ext>
            </a:extLst>
          </p:cNvPr>
          <p:cNvSpPr txBox="1"/>
          <p:nvPr/>
        </p:nvSpPr>
        <p:spPr bwMode="auto">
          <a:xfrm>
            <a:off x="1555806" y="3764073"/>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30" name="TextBox 29">
            <a:extLst>
              <a:ext uri="{FF2B5EF4-FFF2-40B4-BE49-F238E27FC236}">
                <a16:creationId xmlns:a16="http://schemas.microsoft.com/office/drawing/2014/main" id="{B595E6C5-63FD-8F1A-A70C-A99ACB11A8FD}"/>
              </a:ext>
            </a:extLst>
          </p:cNvPr>
          <p:cNvSpPr txBox="1"/>
          <p:nvPr/>
        </p:nvSpPr>
        <p:spPr bwMode="auto">
          <a:xfrm>
            <a:off x="1692060" y="418019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44" name="Group 43">
            <a:extLst>
              <a:ext uri="{FF2B5EF4-FFF2-40B4-BE49-F238E27FC236}">
                <a16:creationId xmlns:a16="http://schemas.microsoft.com/office/drawing/2014/main" id="{49E87042-CD19-9D19-D5F5-46692D89E21D}"/>
              </a:ext>
            </a:extLst>
          </p:cNvPr>
          <p:cNvGrpSpPr/>
          <p:nvPr/>
        </p:nvGrpSpPr>
        <p:grpSpPr>
          <a:xfrm>
            <a:off x="2013005" y="4333915"/>
            <a:ext cx="3701334" cy="92517"/>
            <a:chOff x="2013005" y="4700547"/>
            <a:chExt cx="3701334" cy="109995"/>
          </a:xfrm>
        </p:grpSpPr>
        <p:cxnSp>
          <p:nvCxnSpPr>
            <p:cNvPr id="37" name="Straight Connector 36">
              <a:extLst>
                <a:ext uri="{FF2B5EF4-FFF2-40B4-BE49-F238E27FC236}">
                  <a16:creationId xmlns:a16="http://schemas.microsoft.com/office/drawing/2014/main" id="{46D822E5-CDCC-0B20-0C2E-62F515329E29}"/>
                </a:ext>
              </a:extLst>
            </p:cNvPr>
            <p:cNvCxnSpPr>
              <a:cxnSpLocks/>
            </p:cNvCxnSpPr>
            <p:nvPr/>
          </p:nvCxnSpPr>
          <p:spPr bwMode="auto">
            <a:xfrm rot="5400000">
              <a:off x="5659341"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123219CB-CDD5-C9A4-C864-481539B11EBF}"/>
                </a:ext>
              </a:extLst>
            </p:cNvPr>
            <p:cNvCxnSpPr>
              <a:cxnSpLocks/>
            </p:cNvCxnSpPr>
            <p:nvPr/>
          </p:nvCxnSpPr>
          <p:spPr bwMode="auto">
            <a:xfrm rot="5400000">
              <a:off x="5042452"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8C7F5D4-73CC-75C3-C2B7-93ADCC2BDEDE}"/>
                </a:ext>
              </a:extLst>
            </p:cNvPr>
            <p:cNvCxnSpPr>
              <a:cxnSpLocks/>
            </p:cNvCxnSpPr>
            <p:nvPr/>
          </p:nvCxnSpPr>
          <p:spPr bwMode="auto">
            <a:xfrm rot="5400000">
              <a:off x="4425563"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2559939-9D4E-160A-112B-1E204CB6E5EA}"/>
                </a:ext>
              </a:extLst>
            </p:cNvPr>
            <p:cNvCxnSpPr>
              <a:cxnSpLocks/>
            </p:cNvCxnSpPr>
            <p:nvPr/>
          </p:nvCxnSpPr>
          <p:spPr bwMode="auto">
            <a:xfrm rot="5400000">
              <a:off x="3808674"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737B8431-7B22-8505-B7BA-492230E69521}"/>
                </a:ext>
              </a:extLst>
            </p:cNvPr>
            <p:cNvCxnSpPr>
              <a:cxnSpLocks/>
            </p:cNvCxnSpPr>
            <p:nvPr/>
          </p:nvCxnSpPr>
          <p:spPr bwMode="auto">
            <a:xfrm rot="5400000">
              <a:off x="3191785"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B9117F88-ED61-5F70-E6F7-300380C0B5E0}"/>
                </a:ext>
              </a:extLst>
            </p:cNvPr>
            <p:cNvCxnSpPr>
              <a:cxnSpLocks/>
            </p:cNvCxnSpPr>
            <p:nvPr/>
          </p:nvCxnSpPr>
          <p:spPr bwMode="auto">
            <a:xfrm rot="5400000">
              <a:off x="2574896"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447B486-4ABB-8705-6047-45DB0BE7000D}"/>
                </a:ext>
              </a:extLst>
            </p:cNvPr>
            <p:cNvCxnSpPr>
              <a:cxnSpLocks/>
            </p:cNvCxnSpPr>
            <p:nvPr/>
          </p:nvCxnSpPr>
          <p:spPr bwMode="auto">
            <a:xfrm rot="5400000">
              <a:off x="1958007" y="4755545"/>
              <a:ext cx="109995" cy="0"/>
            </a:xfrm>
            <a:prstGeom prst="line">
              <a:avLst/>
            </a:prstGeom>
            <a:noFill/>
            <a:ln w="28575" cap="flat" cmpd="sng" algn="ctr">
              <a:solidFill>
                <a:schemeClr val="bg1"/>
              </a:solidFill>
              <a:prstDash val="solid"/>
              <a:round/>
              <a:headEnd type="none" w="med" len="med"/>
              <a:tailEnd type="none" w="med" len="med"/>
            </a:ln>
            <a:effectLst/>
          </p:spPr>
        </p:cxnSp>
      </p:grpSp>
      <p:sp>
        <p:nvSpPr>
          <p:cNvPr id="45" name="TextBox 44">
            <a:extLst>
              <a:ext uri="{FF2B5EF4-FFF2-40B4-BE49-F238E27FC236}">
                <a16:creationId xmlns:a16="http://schemas.microsoft.com/office/drawing/2014/main" id="{11CD4BA7-BEF6-0BBA-7B52-A232B7000239}"/>
              </a:ext>
            </a:extLst>
          </p:cNvPr>
          <p:cNvSpPr txBox="1"/>
          <p:nvPr/>
        </p:nvSpPr>
        <p:spPr bwMode="auto">
          <a:xfrm>
            <a:off x="1876265" y="436307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6" name="TextBox 45">
            <a:extLst>
              <a:ext uri="{FF2B5EF4-FFF2-40B4-BE49-F238E27FC236}">
                <a16:creationId xmlns:a16="http://schemas.microsoft.com/office/drawing/2014/main" id="{2AB41F44-5EBB-33EB-1784-0AC9086D7060}"/>
              </a:ext>
            </a:extLst>
          </p:cNvPr>
          <p:cNvSpPr txBox="1"/>
          <p:nvPr/>
        </p:nvSpPr>
        <p:spPr bwMode="auto">
          <a:xfrm>
            <a:off x="2505744" y="436307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47" name="TextBox 46">
            <a:extLst>
              <a:ext uri="{FF2B5EF4-FFF2-40B4-BE49-F238E27FC236}">
                <a16:creationId xmlns:a16="http://schemas.microsoft.com/office/drawing/2014/main" id="{13E239FA-E0FF-6AD4-1479-B18ADEACC5B0}"/>
              </a:ext>
            </a:extLst>
          </p:cNvPr>
          <p:cNvSpPr txBox="1"/>
          <p:nvPr/>
        </p:nvSpPr>
        <p:spPr bwMode="auto">
          <a:xfrm>
            <a:off x="3071612" y="43630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48" name="TextBox 47">
            <a:extLst>
              <a:ext uri="{FF2B5EF4-FFF2-40B4-BE49-F238E27FC236}">
                <a16:creationId xmlns:a16="http://schemas.microsoft.com/office/drawing/2014/main" id="{C8F0C4A6-25BF-BAE0-EE63-A2722B92696C}"/>
              </a:ext>
            </a:extLst>
          </p:cNvPr>
          <p:cNvSpPr txBox="1"/>
          <p:nvPr/>
        </p:nvSpPr>
        <p:spPr bwMode="auto">
          <a:xfrm>
            <a:off x="3693139" y="43630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49" name="TextBox 48">
            <a:extLst>
              <a:ext uri="{FF2B5EF4-FFF2-40B4-BE49-F238E27FC236}">
                <a16:creationId xmlns:a16="http://schemas.microsoft.com/office/drawing/2014/main" id="{0B2E4F1E-FE42-C49C-03D2-D333EA9F55AC}"/>
              </a:ext>
            </a:extLst>
          </p:cNvPr>
          <p:cNvSpPr txBox="1"/>
          <p:nvPr/>
        </p:nvSpPr>
        <p:spPr bwMode="auto">
          <a:xfrm>
            <a:off x="4290812" y="43630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50" name="TextBox 49">
            <a:extLst>
              <a:ext uri="{FF2B5EF4-FFF2-40B4-BE49-F238E27FC236}">
                <a16:creationId xmlns:a16="http://schemas.microsoft.com/office/drawing/2014/main" id="{BAEB0BB0-870E-B97F-9926-81C8F52D1711}"/>
              </a:ext>
            </a:extLst>
          </p:cNvPr>
          <p:cNvSpPr txBox="1"/>
          <p:nvPr/>
        </p:nvSpPr>
        <p:spPr bwMode="auto">
          <a:xfrm>
            <a:off x="4928242" y="43630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51" name="TextBox 50">
            <a:extLst>
              <a:ext uri="{FF2B5EF4-FFF2-40B4-BE49-F238E27FC236}">
                <a16:creationId xmlns:a16="http://schemas.microsoft.com/office/drawing/2014/main" id="{B3E065CA-CA9D-4D9E-AC54-3C26BCBDCA31}"/>
              </a:ext>
            </a:extLst>
          </p:cNvPr>
          <p:cNvSpPr txBox="1"/>
          <p:nvPr/>
        </p:nvSpPr>
        <p:spPr bwMode="auto">
          <a:xfrm>
            <a:off x="5549769" y="43630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52" name="TextBox 51">
            <a:extLst>
              <a:ext uri="{FF2B5EF4-FFF2-40B4-BE49-F238E27FC236}">
                <a16:creationId xmlns:a16="http://schemas.microsoft.com/office/drawing/2014/main" id="{BD0D6E70-3CD7-7B74-48E0-40CD0E2C48FA}"/>
              </a:ext>
            </a:extLst>
          </p:cNvPr>
          <p:cNvSpPr txBox="1"/>
          <p:nvPr/>
        </p:nvSpPr>
        <p:spPr bwMode="auto">
          <a:xfrm>
            <a:off x="3631071" y="4563616"/>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53" name="TextBox 52">
            <a:extLst>
              <a:ext uri="{FF2B5EF4-FFF2-40B4-BE49-F238E27FC236}">
                <a16:creationId xmlns:a16="http://schemas.microsoft.com/office/drawing/2014/main" id="{BB4C25B1-6526-7530-38DB-0050A4433D87}"/>
              </a:ext>
            </a:extLst>
          </p:cNvPr>
          <p:cNvSpPr txBox="1"/>
          <p:nvPr/>
        </p:nvSpPr>
        <p:spPr bwMode="auto">
          <a:xfrm>
            <a:off x="1763622" y="4910905"/>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113</a:t>
            </a:r>
          </a:p>
        </p:txBody>
      </p:sp>
      <p:sp>
        <p:nvSpPr>
          <p:cNvPr id="54" name="TextBox 53">
            <a:extLst>
              <a:ext uri="{FF2B5EF4-FFF2-40B4-BE49-F238E27FC236}">
                <a16:creationId xmlns:a16="http://schemas.microsoft.com/office/drawing/2014/main" id="{2F8B36A4-6A99-0CB7-CB0B-3EB0216C257D}"/>
              </a:ext>
            </a:extLst>
          </p:cNvPr>
          <p:cNvSpPr txBox="1"/>
          <p:nvPr/>
        </p:nvSpPr>
        <p:spPr bwMode="auto">
          <a:xfrm>
            <a:off x="2448759" y="491090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62</a:t>
            </a:r>
          </a:p>
        </p:txBody>
      </p:sp>
      <p:sp>
        <p:nvSpPr>
          <p:cNvPr id="55" name="TextBox 54">
            <a:extLst>
              <a:ext uri="{FF2B5EF4-FFF2-40B4-BE49-F238E27FC236}">
                <a16:creationId xmlns:a16="http://schemas.microsoft.com/office/drawing/2014/main" id="{B8B1C6DD-3B0B-40C5-212C-FB652A480CCB}"/>
              </a:ext>
            </a:extLst>
          </p:cNvPr>
          <p:cNvSpPr txBox="1"/>
          <p:nvPr/>
        </p:nvSpPr>
        <p:spPr bwMode="auto">
          <a:xfrm>
            <a:off x="3054384" y="487900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24</a:t>
            </a:r>
          </a:p>
        </p:txBody>
      </p:sp>
      <p:sp>
        <p:nvSpPr>
          <p:cNvPr id="56" name="TextBox 55">
            <a:extLst>
              <a:ext uri="{FF2B5EF4-FFF2-40B4-BE49-F238E27FC236}">
                <a16:creationId xmlns:a16="http://schemas.microsoft.com/office/drawing/2014/main" id="{BDD73221-3533-22F7-488F-DA3DB6C48D8F}"/>
              </a:ext>
            </a:extLst>
          </p:cNvPr>
          <p:cNvSpPr txBox="1"/>
          <p:nvPr/>
        </p:nvSpPr>
        <p:spPr bwMode="auto">
          <a:xfrm>
            <a:off x="3691814" y="487900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8</a:t>
            </a:r>
          </a:p>
        </p:txBody>
      </p:sp>
      <p:sp>
        <p:nvSpPr>
          <p:cNvPr id="57" name="TextBox 56">
            <a:extLst>
              <a:ext uri="{FF2B5EF4-FFF2-40B4-BE49-F238E27FC236}">
                <a16:creationId xmlns:a16="http://schemas.microsoft.com/office/drawing/2014/main" id="{8B999C06-8814-7716-D2D8-02DE82DC1D93}"/>
              </a:ext>
            </a:extLst>
          </p:cNvPr>
          <p:cNvSpPr txBox="1"/>
          <p:nvPr/>
        </p:nvSpPr>
        <p:spPr bwMode="auto">
          <a:xfrm>
            <a:off x="4359026" y="487900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a:t>
            </a:r>
          </a:p>
        </p:txBody>
      </p:sp>
      <p:sp>
        <p:nvSpPr>
          <p:cNvPr id="58" name="TextBox 57">
            <a:extLst>
              <a:ext uri="{FF2B5EF4-FFF2-40B4-BE49-F238E27FC236}">
                <a16:creationId xmlns:a16="http://schemas.microsoft.com/office/drawing/2014/main" id="{5BD8BF0C-8E07-E328-1DFE-984B5548BD1B}"/>
              </a:ext>
            </a:extLst>
          </p:cNvPr>
          <p:cNvSpPr txBox="1"/>
          <p:nvPr/>
        </p:nvSpPr>
        <p:spPr bwMode="auto">
          <a:xfrm>
            <a:off x="4972601" y="487900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a:t>
            </a:r>
          </a:p>
        </p:txBody>
      </p:sp>
      <p:sp>
        <p:nvSpPr>
          <p:cNvPr id="59" name="TextBox 58">
            <a:extLst>
              <a:ext uri="{FF2B5EF4-FFF2-40B4-BE49-F238E27FC236}">
                <a16:creationId xmlns:a16="http://schemas.microsoft.com/office/drawing/2014/main" id="{FAF30E09-35A5-B157-D057-5F4BC8D28CCB}"/>
              </a:ext>
            </a:extLst>
          </p:cNvPr>
          <p:cNvSpPr txBox="1"/>
          <p:nvPr/>
        </p:nvSpPr>
        <p:spPr bwMode="auto">
          <a:xfrm>
            <a:off x="5570274" y="487900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a:t>
            </a:r>
          </a:p>
        </p:txBody>
      </p:sp>
      <p:sp>
        <p:nvSpPr>
          <p:cNvPr id="60" name="Freeform: Shape 59">
            <a:extLst>
              <a:ext uri="{FF2B5EF4-FFF2-40B4-BE49-F238E27FC236}">
                <a16:creationId xmlns:a16="http://schemas.microsoft.com/office/drawing/2014/main" id="{42494C79-0BFC-F66D-CF29-6284E13B5510}"/>
              </a:ext>
            </a:extLst>
          </p:cNvPr>
          <p:cNvSpPr/>
          <p:nvPr/>
        </p:nvSpPr>
        <p:spPr bwMode="auto">
          <a:xfrm>
            <a:off x="2019534" y="2351324"/>
            <a:ext cx="3887602" cy="847082"/>
          </a:xfrm>
          <a:custGeom>
            <a:avLst/>
            <a:gdLst>
              <a:gd name="connsiteX0" fmla="*/ 3887602 w 3887602"/>
              <a:gd name="connsiteY0" fmla="*/ 847082 h 847082"/>
              <a:gd name="connsiteX1" fmla="*/ 3155521 w 3887602"/>
              <a:gd name="connsiteY1" fmla="*/ 847082 h 847082"/>
              <a:gd name="connsiteX2" fmla="*/ 3155521 w 3887602"/>
              <a:gd name="connsiteY2" fmla="*/ 617080 h 847082"/>
              <a:gd name="connsiteX3" fmla="*/ 1380014 w 3887602"/>
              <a:gd name="connsiteY3" fmla="*/ 617080 h 847082"/>
              <a:gd name="connsiteX4" fmla="*/ 1380014 w 3887602"/>
              <a:gd name="connsiteY4" fmla="*/ 586226 h 847082"/>
              <a:gd name="connsiteX5" fmla="*/ 1357575 w 3887602"/>
              <a:gd name="connsiteY5" fmla="*/ 586226 h 847082"/>
              <a:gd name="connsiteX6" fmla="*/ 1357575 w 3887602"/>
              <a:gd name="connsiteY6" fmla="*/ 546957 h 847082"/>
              <a:gd name="connsiteX7" fmla="*/ 1242574 w 3887602"/>
              <a:gd name="connsiteY7" fmla="*/ 546957 h 847082"/>
              <a:gd name="connsiteX8" fmla="*/ 1242574 w 3887602"/>
              <a:gd name="connsiteY8" fmla="*/ 507688 h 847082"/>
              <a:gd name="connsiteX9" fmla="*/ 1169646 w 3887602"/>
              <a:gd name="connsiteY9" fmla="*/ 507688 h 847082"/>
              <a:gd name="connsiteX10" fmla="*/ 1169646 w 3887602"/>
              <a:gd name="connsiteY10" fmla="*/ 476834 h 847082"/>
              <a:gd name="connsiteX11" fmla="*/ 1079889 w 3887602"/>
              <a:gd name="connsiteY11" fmla="*/ 476834 h 847082"/>
              <a:gd name="connsiteX12" fmla="*/ 1079889 w 3887602"/>
              <a:gd name="connsiteY12" fmla="*/ 448785 h 847082"/>
              <a:gd name="connsiteX13" fmla="*/ 1063060 w 3887602"/>
              <a:gd name="connsiteY13" fmla="*/ 448785 h 847082"/>
              <a:gd name="connsiteX14" fmla="*/ 1063060 w 3887602"/>
              <a:gd name="connsiteY14" fmla="*/ 417931 h 847082"/>
              <a:gd name="connsiteX15" fmla="*/ 1018181 w 3887602"/>
              <a:gd name="connsiteY15" fmla="*/ 417931 h 847082"/>
              <a:gd name="connsiteX16" fmla="*/ 1018181 w 3887602"/>
              <a:gd name="connsiteY16" fmla="*/ 381467 h 847082"/>
              <a:gd name="connsiteX17" fmla="*/ 869521 w 3887602"/>
              <a:gd name="connsiteY17" fmla="*/ 381467 h 847082"/>
              <a:gd name="connsiteX18" fmla="*/ 869521 w 3887602"/>
              <a:gd name="connsiteY18" fmla="*/ 330979 h 847082"/>
              <a:gd name="connsiteX19" fmla="*/ 776959 w 3887602"/>
              <a:gd name="connsiteY19" fmla="*/ 330979 h 847082"/>
              <a:gd name="connsiteX20" fmla="*/ 776959 w 3887602"/>
              <a:gd name="connsiteY20" fmla="*/ 302930 h 847082"/>
              <a:gd name="connsiteX21" fmla="*/ 698422 w 3887602"/>
              <a:gd name="connsiteY21" fmla="*/ 302930 h 847082"/>
              <a:gd name="connsiteX22" fmla="*/ 698422 w 3887602"/>
              <a:gd name="connsiteY22" fmla="*/ 272076 h 847082"/>
              <a:gd name="connsiteX23" fmla="*/ 670373 w 3887602"/>
              <a:gd name="connsiteY23" fmla="*/ 272076 h 847082"/>
              <a:gd name="connsiteX24" fmla="*/ 670373 w 3887602"/>
              <a:gd name="connsiteY24" fmla="*/ 241222 h 847082"/>
              <a:gd name="connsiteX25" fmla="*/ 645129 w 3887602"/>
              <a:gd name="connsiteY25" fmla="*/ 241222 h 847082"/>
              <a:gd name="connsiteX26" fmla="*/ 645129 w 3887602"/>
              <a:gd name="connsiteY26" fmla="*/ 179514 h 847082"/>
              <a:gd name="connsiteX27" fmla="*/ 510493 w 3887602"/>
              <a:gd name="connsiteY27" fmla="*/ 179514 h 847082"/>
              <a:gd name="connsiteX28" fmla="*/ 510493 w 3887602"/>
              <a:gd name="connsiteY28" fmla="*/ 162684 h 847082"/>
              <a:gd name="connsiteX29" fmla="*/ 468419 w 3887602"/>
              <a:gd name="connsiteY29" fmla="*/ 162684 h 847082"/>
              <a:gd name="connsiteX30" fmla="*/ 468419 w 3887602"/>
              <a:gd name="connsiteY30" fmla="*/ 131831 h 847082"/>
              <a:gd name="connsiteX31" fmla="*/ 431956 w 3887602"/>
              <a:gd name="connsiteY31" fmla="*/ 131831 h 847082"/>
              <a:gd name="connsiteX32" fmla="*/ 443175 w 3887602"/>
              <a:gd name="connsiteY32" fmla="*/ 120612 h 847082"/>
              <a:gd name="connsiteX33" fmla="*/ 412321 w 3887602"/>
              <a:gd name="connsiteY33" fmla="*/ 120612 h 847082"/>
              <a:gd name="connsiteX34" fmla="*/ 412321 w 3887602"/>
              <a:gd name="connsiteY34" fmla="*/ 81342 h 847082"/>
              <a:gd name="connsiteX35" fmla="*/ 244027 w 3887602"/>
              <a:gd name="connsiteY35" fmla="*/ 81342 h 847082"/>
              <a:gd name="connsiteX36" fmla="*/ 260856 w 3887602"/>
              <a:gd name="connsiteY36" fmla="*/ 64513 h 847082"/>
              <a:gd name="connsiteX37" fmla="*/ 224392 w 3887602"/>
              <a:gd name="connsiteY37" fmla="*/ 64513 h 847082"/>
              <a:gd name="connsiteX38" fmla="*/ 224392 w 3887602"/>
              <a:gd name="connsiteY38" fmla="*/ 47683 h 847082"/>
              <a:gd name="connsiteX39" fmla="*/ 187929 w 3887602"/>
              <a:gd name="connsiteY39" fmla="*/ 47683 h 847082"/>
              <a:gd name="connsiteX40" fmla="*/ 187929 w 3887602"/>
              <a:gd name="connsiteY40" fmla="*/ 36464 h 847082"/>
              <a:gd name="connsiteX41" fmla="*/ 47683 w 3887602"/>
              <a:gd name="connsiteY41" fmla="*/ 36464 h 847082"/>
              <a:gd name="connsiteX42" fmla="*/ 47683 w 3887602"/>
              <a:gd name="connsiteY42" fmla="*/ 0 h 847082"/>
              <a:gd name="connsiteX43" fmla="*/ 0 w 3887602"/>
              <a:gd name="connsiteY43" fmla="*/ 0 h 847082"/>
              <a:gd name="connsiteX0" fmla="*/ 3887602 w 3887602"/>
              <a:gd name="connsiteY0" fmla="*/ 847082 h 847082"/>
              <a:gd name="connsiteX1" fmla="*/ 3155521 w 3887602"/>
              <a:gd name="connsiteY1" fmla="*/ 847082 h 847082"/>
              <a:gd name="connsiteX2" fmla="*/ 3155521 w 3887602"/>
              <a:gd name="connsiteY2" fmla="*/ 617080 h 847082"/>
              <a:gd name="connsiteX3" fmla="*/ 1380014 w 3887602"/>
              <a:gd name="connsiteY3" fmla="*/ 617080 h 847082"/>
              <a:gd name="connsiteX4" fmla="*/ 1380014 w 3887602"/>
              <a:gd name="connsiteY4" fmla="*/ 586226 h 847082"/>
              <a:gd name="connsiteX5" fmla="*/ 1357575 w 3887602"/>
              <a:gd name="connsiteY5" fmla="*/ 586226 h 847082"/>
              <a:gd name="connsiteX6" fmla="*/ 1357575 w 3887602"/>
              <a:gd name="connsiteY6" fmla="*/ 546957 h 847082"/>
              <a:gd name="connsiteX7" fmla="*/ 1242574 w 3887602"/>
              <a:gd name="connsiteY7" fmla="*/ 546957 h 847082"/>
              <a:gd name="connsiteX8" fmla="*/ 1242574 w 3887602"/>
              <a:gd name="connsiteY8" fmla="*/ 507688 h 847082"/>
              <a:gd name="connsiteX9" fmla="*/ 1169646 w 3887602"/>
              <a:gd name="connsiteY9" fmla="*/ 507688 h 847082"/>
              <a:gd name="connsiteX10" fmla="*/ 1169646 w 3887602"/>
              <a:gd name="connsiteY10" fmla="*/ 476834 h 847082"/>
              <a:gd name="connsiteX11" fmla="*/ 1079889 w 3887602"/>
              <a:gd name="connsiteY11" fmla="*/ 476834 h 847082"/>
              <a:gd name="connsiteX12" fmla="*/ 1079889 w 3887602"/>
              <a:gd name="connsiteY12" fmla="*/ 448785 h 847082"/>
              <a:gd name="connsiteX13" fmla="*/ 1063060 w 3887602"/>
              <a:gd name="connsiteY13" fmla="*/ 448785 h 847082"/>
              <a:gd name="connsiteX14" fmla="*/ 1063060 w 3887602"/>
              <a:gd name="connsiteY14" fmla="*/ 417931 h 847082"/>
              <a:gd name="connsiteX15" fmla="*/ 1018181 w 3887602"/>
              <a:gd name="connsiteY15" fmla="*/ 417931 h 847082"/>
              <a:gd name="connsiteX16" fmla="*/ 1018181 w 3887602"/>
              <a:gd name="connsiteY16" fmla="*/ 381467 h 847082"/>
              <a:gd name="connsiteX17" fmla="*/ 869521 w 3887602"/>
              <a:gd name="connsiteY17" fmla="*/ 381467 h 847082"/>
              <a:gd name="connsiteX18" fmla="*/ 869521 w 3887602"/>
              <a:gd name="connsiteY18" fmla="*/ 330979 h 847082"/>
              <a:gd name="connsiteX19" fmla="*/ 776959 w 3887602"/>
              <a:gd name="connsiteY19" fmla="*/ 330979 h 847082"/>
              <a:gd name="connsiteX20" fmla="*/ 776959 w 3887602"/>
              <a:gd name="connsiteY20" fmla="*/ 302930 h 847082"/>
              <a:gd name="connsiteX21" fmla="*/ 698422 w 3887602"/>
              <a:gd name="connsiteY21" fmla="*/ 302930 h 847082"/>
              <a:gd name="connsiteX22" fmla="*/ 698422 w 3887602"/>
              <a:gd name="connsiteY22" fmla="*/ 272076 h 847082"/>
              <a:gd name="connsiteX23" fmla="*/ 670373 w 3887602"/>
              <a:gd name="connsiteY23" fmla="*/ 272076 h 847082"/>
              <a:gd name="connsiteX24" fmla="*/ 670373 w 3887602"/>
              <a:gd name="connsiteY24" fmla="*/ 241222 h 847082"/>
              <a:gd name="connsiteX25" fmla="*/ 645129 w 3887602"/>
              <a:gd name="connsiteY25" fmla="*/ 241222 h 847082"/>
              <a:gd name="connsiteX26" fmla="*/ 645129 w 3887602"/>
              <a:gd name="connsiteY26" fmla="*/ 179514 h 847082"/>
              <a:gd name="connsiteX27" fmla="*/ 510493 w 3887602"/>
              <a:gd name="connsiteY27" fmla="*/ 179514 h 847082"/>
              <a:gd name="connsiteX28" fmla="*/ 510493 w 3887602"/>
              <a:gd name="connsiteY28" fmla="*/ 162684 h 847082"/>
              <a:gd name="connsiteX29" fmla="*/ 468419 w 3887602"/>
              <a:gd name="connsiteY29" fmla="*/ 162684 h 847082"/>
              <a:gd name="connsiteX30" fmla="*/ 468419 w 3887602"/>
              <a:gd name="connsiteY30" fmla="*/ 131831 h 847082"/>
              <a:gd name="connsiteX31" fmla="*/ 431956 w 3887602"/>
              <a:gd name="connsiteY31" fmla="*/ 131831 h 847082"/>
              <a:gd name="connsiteX32" fmla="*/ 454394 w 3887602"/>
              <a:gd name="connsiteY32" fmla="*/ 123416 h 847082"/>
              <a:gd name="connsiteX33" fmla="*/ 412321 w 3887602"/>
              <a:gd name="connsiteY33" fmla="*/ 120612 h 847082"/>
              <a:gd name="connsiteX34" fmla="*/ 412321 w 3887602"/>
              <a:gd name="connsiteY34" fmla="*/ 81342 h 847082"/>
              <a:gd name="connsiteX35" fmla="*/ 244027 w 3887602"/>
              <a:gd name="connsiteY35" fmla="*/ 81342 h 847082"/>
              <a:gd name="connsiteX36" fmla="*/ 260856 w 3887602"/>
              <a:gd name="connsiteY36" fmla="*/ 64513 h 847082"/>
              <a:gd name="connsiteX37" fmla="*/ 224392 w 3887602"/>
              <a:gd name="connsiteY37" fmla="*/ 64513 h 847082"/>
              <a:gd name="connsiteX38" fmla="*/ 224392 w 3887602"/>
              <a:gd name="connsiteY38" fmla="*/ 47683 h 847082"/>
              <a:gd name="connsiteX39" fmla="*/ 187929 w 3887602"/>
              <a:gd name="connsiteY39" fmla="*/ 47683 h 847082"/>
              <a:gd name="connsiteX40" fmla="*/ 187929 w 3887602"/>
              <a:gd name="connsiteY40" fmla="*/ 36464 h 847082"/>
              <a:gd name="connsiteX41" fmla="*/ 47683 w 3887602"/>
              <a:gd name="connsiteY41" fmla="*/ 36464 h 847082"/>
              <a:gd name="connsiteX42" fmla="*/ 47683 w 3887602"/>
              <a:gd name="connsiteY42" fmla="*/ 0 h 847082"/>
              <a:gd name="connsiteX43" fmla="*/ 0 w 3887602"/>
              <a:gd name="connsiteY43" fmla="*/ 0 h 847082"/>
              <a:gd name="connsiteX0" fmla="*/ 3887602 w 3887602"/>
              <a:gd name="connsiteY0" fmla="*/ 847082 h 847082"/>
              <a:gd name="connsiteX1" fmla="*/ 3155521 w 3887602"/>
              <a:gd name="connsiteY1" fmla="*/ 847082 h 847082"/>
              <a:gd name="connsiteX2" fmla="*/ 3155521 w 3887602"/>
              <a:gd name="connsiteY2" fmla="*/ 617080 h 847082"/>
              <a:gd name="connsiteX3" fmla="*/ 1380014 w 3887602"/>
              <a:gd name="connsiteY3" fmla="*/ 617080 h 847082"/>
              <a:gd name="connsiteX4" fmla="*/ 1380014 w 3887602"/>
              <a:gd name="connsiteY4" fmla="*/ 586226 h 847082"/>
              <a:gd name="connsiteX5" fmla="*/ 1357575 w 3887602"/>
              <a:gd name="connsiteY5" fmla="*/ 586226 h 847082"/>
              <a:gd name="connsiteX6" fmla="*/ 1357575 w 3887602"/>
              <a:gd name="connsiteY6" fmla="*/ 546957 h 847082"/>
              <a:gd name="connsiteX7" fmla="*/ 1242574 w 3887602"/>
              <a:gd name="connsiteY7" fmla="*/ 546957 h 847082"/>
              <a:gd name="connsiteX8" fmla="*/ 1242574 w 3887602"/>
              <a:gd name="connsiteY8" fmla="*/ 507688 h 847082"/>
              <a:gd name="connsiteX9" fmla="*/ 1169646 w 3887602"/>
              <a:gd name="connsiteY9" fmla="*/ 507688 h 847082"/>
              <a:gd name="connsiteX10" fmla="*/ 1169646 w 3887602"/>
              <a:gd name="connsiteY10" fmla="*/ 476834 h 847082"/>
              <a:gd name="connsiteX11" fmla="*/ 1079889 w 3887602"/>
              <a:gd name="connsiteY11" fmla="*/ 476834 h 847082"/>
              <a:gd name="connsiteX12" fmla="*/ 1079889 w 3887602"/>
              <a:gd name="connsiteY12" fmla="*/ 448785 h 847082"/>
              <a:gd name="connsiteX13" fmla="*/ 1063060 w 3887602"/>
              <a:gd name="connsiteY13" fmla="*/ 448785 h 847082"/>
              <a:gd name="connsiteX14" fmla="*/ 1063060 w 3887602"/>
              <a:gd name="connsiteY14" fmla="*/ 417931 h 847082"/>
              <a:gd name="connsiteX15" fmla="*/ 1018181 w 3887602"/>
              <a:gd name="connsiteY15" fmla="*/ 417931 h 847082"/>
              <a:gd name="connsiteX16" fmla="*/ 1018181 w 3887602"/>
              <a:gd name="connsiteY16" fmla="*/ 381467 h 847082"/>
              <a:gd name="connsiteX17" fmla="*/ 869521 w 3887602"/>
              <a:gd name="connsiteY17" fmla="*/ 381467 h 847082"/>
              <a:gd name="connsiteX18" fmla="*/ 869521 w 3887602"/>
              <a:gd name="connsiteY18" fmla="*/ 330979 h 847082"/>
              <a:gd name="connsiteX19" fmla="*/ 776959 w 3887602"/>
              <a:gd name="connsiteY19" fmla="*/ 330979 h 847082"/>
              <a:gd name="connsiteX20" fmla="*/ 776959 w 3887602"/>
              <a:gd name="connsiteY20" fmla="*/ 302930 h 847082"/>
              <a:gd name="connsiteX21" fmla="*/ 698422 w 3887602"/>
              <a:gd name="connsiteY21" fmla="*/ 302930 h 847082"/>
              <a:gd name="connsiteX22" fmla="*/ 698422 w 3887602"/>
              <a:gd name="connsiteY22" fmla="*/ 272076 h 847082"/>
              <a:gd name="connsiteX23" fmla="*/ 670373 w 3887602"/>
              <a:gd name="connsiteY23" fmla="*/ 272076 h 847082"/>
              <a:gd name="connsiteX24" fmla="*/ 670373 w 3887602"/>
              <a:gd name="connsiteY24" fmla="*/ 241222 h 847082"/>
              <a:gd name="connsiteX25" fmla="*/ 645129 w 3887602"/>
              <a:gd name="connsiteY25" fmla="*/ 241222 h 847082"/>
              <a:gd name="connsiteX26" fmla="*/ 645129 w 3887602"/>
              <a:gd name="connsiteY26" fmla="*/ 179514 h 847082"/>
              <a:gd name="connsiteX27" fmla="*/ 510493 w 3887602"/>
              <a:gd name="connsiteY27" fmla="*/ 179514 h 847082"/>
              <a:gd name="connsiteX28" fmla="*/ 510493 w 3887602"/>
              <a:gd name="connsiteY28" fmla="*/ 162684 h 847082"/>
              <a:gd name="connsiteX29" fmla="*/ 468419 w 3887602"/>
              <a:gd name="connsiteY29" fmla="*/ 162684 h 847082"/>
              <a:gd name="connsiteX30" fmla="*/ 468419 w 3887602"/>
              <a:gd name="connsiteY30" fmla="*/ 131831 h 847082"/>
              <a:gd name="connsiteX31" fmla="*/ 431956 w 3887602"/>
              <a:gd name="connsiteY31" fmla="*/ 131831 h 847082"/>
              <a:gd name="connsiteX32" fmla="*/ 431955 w 3887602"/>
              <a:gd name="connsiteY32" fmla="*/ 120611 h 847082"/>
              <a:gd name="connsiteX33" fmla="*/ 412321 w 3887602"/>
              <a:gd name="connsiteY33" fmla="*/ 120612 h 847082"/>
              <a:gd name="connsiteX34" fmla="*/ 412321 w 3887602"/>
              <a:gd name="connsiteY34" fmla="*/ 81342 h 847082"/>
              <a:gd name="connsiteX35" fmla="*/ 244027 w 3887602"/>
              <a:gd name="connsiteY35" fmla="*/ 81342 h 847082"/>
              <a:gd name="connsiteX36" fmla="*/ 260856 w 3887602"/>
              <a:gd name="connsiteY36" fmla="*/ 64513 h 847082"/>
              <a:gd name="connsiteX37" fmla="*/ 224392 w 3887602"/>
              <a:gd name="connsiteY37" fmla="*/ 64513 h 847082"/>
              <a:gd name="connsiteX38" fmla="*/ 224392 w 3887602"/>
              <a:gd name="connsiteY38" fmla="*/ 47683 h 847082"/>
              <a:gd name="connsiteX39" fmla="*/ 187929 w 3887602"/>
              <a:gd name="connsiteY39" fmla="*/ 47683 h 847082"/>
              <a:gd name="connsiteX40" fmla="*/ 187929 w 3887602"/>
              <a:gd name="connsiteY40" fmla="*/ 36464 h 847082"/>
              <a:gd name="connsiteX41" fmla="*/ 47683 w 3887602"/>
              <a:gd name="connsiteY41" fmla="*/ 36464 h 847082"/>
              <a:gd name="connsiteX42" fmla="*/ 47683 w 3887602"/>
              <a:gd name="connsiteY42" fmla="*/ 0 h 847082"/>
              <a:gd name="connsiteX43" fmla="*/ 0 w 3887602"/>
              <a:gd name="connsiteY43" fmla="*/ 0 h 847082"/>
              <a:gd name="connsiteX0" fmla="*/ 3887602 w 3887602"/>
              <a:gd name="connsiteY0" fmla="*/ 847082 h 847082"/>
              <a:gd name="connsiteX1" fmla="*/ 3155521 w 3887602"/>
              <a:gd name="connsiteY1" fmla="*/ 847082 h 847082"/>
              <a:gd name="connsiteX2" fmla="*/ 3155521 w 3887602"/>
              <a:gd name="connsiteY2" fmla="*/ 617080 h 847082"/>
              <a:gd name="connsiteX3" fmla="*/ 1380014 w 3887602"/>
              <a:gd name="connsiteY3" fmla="*/ 617080 h 847082"/>
              <a:gd name="connsiteX4" fmla="*/ 1380014 w 3887602"/>
              <a:gd name="connsiteY4" fmla="*/ 586226 h 847082"/>
              <a:gd name="connsiteX5" fmla="*/ 1357575 w 3887602"/>
              <a:gd name="connsiteY5" fmla="*/ 586226 h 847082"/>
              <a:gd name="connsiteX6" fmla="*/ 1357575 w 3887602"/>
              <a:gd name="connsiteY6" fmla="*/ 546957 h 847082"/>
              <a:gd name="connsiteX7" fmla="*/ 1242574 w 3887602"/>
              <a:gd name="connsiteY7" fmla="*/ 546957 h 847082"/>
              <a:gd name="connsiteX8" fmla="*/ 1242574 w 3887602"/>
              <a:gd name="connsiteY8" fmla="*/ 507688 h 847082"/>
              <a:gd name="connsiteX9" fmla="*/ 1169646 w 3887602"/>
              <a:gd name="connsiteY9" fmla="*/ 507688 h 847082"/>
              <a:gd name="connsiteX10" fmla="*/ 1169646 w 3887602"/>
              <a:gd name="connsiteY10" fmla="*/ 476834 h 847082"/>
              <a:gd name="connsiteX11" fmla="*/ 1079889 w 3887602"/>
              <a:gd name="connsiteY11" fmla="*/ 476834 h 847082"/>
              <a:gd name="connsiteX12" fmla="*/ 1079889 w 3887602"/>
              <a:gd name="connsiteY12" fmla="*/ 448785 h 847082"/>
              <a:gd name="connsiteX13" fmla="*/ 1063060 w 3887602"/>
              <a:gd name="connsiteY13" fmla="*/ 448785 h 847082"/>
              <a:gd name="connsiteX14" fmla="*/ 1063060 w 3887602"/>
              <a:gd name="connsiteY14" fmla="*/ 417931 h 847082"/>
              <a:gd name="connsiteX15" fmla="*/ 1018181 w 3887602"/>
              <a:gd name="connsiteY15" fmla="*/ 417931 h 847082"/>
              <a:gd name="connsiteX16" fmla="*/ 1018181 w 3887602"/>
              <a:gd name="connsiteY16" fmla="*/ 381467 h 847082"/>
              <a:gd name="connsiteX17" fmla="*/ 869521 w 3887602"/>
              <a:gd name="connsiteY17" fmla="*/ 381467 h 847082"/>
              <a:gd name="connsiteX18" fmla="*/ 869521 w 3887602"/>
              <a:gd name="connsiteY18" fmla="*/ 330979 h 847082"/>
              <a:gd name="connsiteX19" fmla="*/ 776959 w 3887602"/>
              <a:gd name="connsiteY19" fmla="*/ 330979 h 847082"/>
              <a:gd name="connsiteX20" fmla="*/ 776959 w 3887602"/>
              <a:gd name="connsiteY20" fmla="*/ 302930 h 847082"/>
              <a:gd name="connsiteX21" fmla="*/ 698422 w 3887602"/>
              <a:gd name="connsiteY21" fmla="*/ 302930 h 847082"/>
              <a:gd name="connsiteX22" fmla="*/ 698422 w 3887602"/>
              <a:gd name="connsiteY22" fmla="*/ 272076 h 847082"/>
              <a:gd name="connsiteX23" fmla="*/ 670373 w 3887602"/>
              <a:gd name="connsiteY23" fmla="*/ 272076 h 847082"/>
              <a:gd name="connsiteX24" fmla="*/ 670373 w 3887602"/>
              <a:gd name="connsiteY24" fmla="*/ 241222 h 847082"/>
              <a:gd name="connsiteX25" fmla="*/ 645129 w 3887602"/>
              <a:gd name="connsiteY25" fmla="*/ 241222 h 847082"/>
              <a:gd name="connsiteX26" fmla="*/ 645129 w 3887602"/>
              <a:gd name="connsiteY26" fmla="*/ 179514 h 847082"/>
              <a:gd name="connsiteX27" fmla="*/ 510493 w 3887602"/>
              <a:gd name="connsiteY27" fmla="*/ 179514 h 847082"/>
              <a:gd name="connsiteX28" fmla="*/ 510493 w 3887602"/>
              <a:gd name="connsiteY28" fmla="*/ 162684 h 847082"/>
              <a:gd name="connsiteX29" fmla="*/ 468419 w 3887602"/>
              <a:gd name="connsiteY29" fmla="*/ 162684 h 847082"/>
              <a:gd name="connsiteX30" fmla="*/ 468419 w 3887602"/>
              <a:gd name="connsiteY30" fmla="*/ 131831 h 847082"/>
              <a:gd name="connsiteX31" fmla="*/ 431956 w 3887602"/>
              <a:gd name="connsiteY31" fmla="*/ 131831 h 847082"/>
              <a:gd name="connsiteX32" fmla="*/ 431955 w 3887602"/>
              <a:gd name="connsiteY32" fmla="*/ 120611 h 847082"/>
              <a:gd name="connsiteX33" fmla="*/ 412321 w 3887602"/>
              <a:gd name="connsiteY33" fmla="*/ 120612 h 847082"/>
              <a:gd name="connsiteX34" fmla="*/ 412321 w 3887602"/>
              <a:gd name="connsiteY34" fmla="*/ 81342 h 847082"/>
              <a:gd name="connsiteX35" fmla="*/ 244027 w 3887602"/>
              <a:gd name="connsiteY35" fmla="*/ 81342 h 847082"/>
              <a:gd name="connsiteX36" fmla="*/ 241222 w 3887602"/>
              <a:gd name="connsiteY36" fmla="*/ 64513 h 847082"/>
              <a:gd name="connsiteX37" fmla="*/ 224392 w 3887602"/>
              <a:gd name="connsiteY37" fmla="*/ 64513 h 847082"/>
              <a:gd name="connsiteX38" fmla="*/ 224392 w 3887602"/>
              <a:gd name="connsiteY38" fmla="*/ 47683 h 847082"/>
              <a:gd name="connsiteX39" fmla="*/ 187929 w 3887602"/>
              <a:gd name="connsiteY39" fmla="*/ 47683 h 847082"/>
              <a:gd name="connsiteX40" fmla="*/ 187929 w 3887602"/>
              <a:gd name="connsiteY40" fmla="*/ 36464 h 847082"/>
              <a:gd name="connsiteX41" fmla="*/ 47683 w 3887602"/>
              <a:gd name="connsiteY41" fmla="*/ 36464 h 847082"/>
              <a:gd name="connsiteX42" fmla="*/ 47683 w 3887602"/>
              <a:gd name="connsiteY42" fmla="*/ 0 h 847082"/>
              <a:gd name="connsiteX43" fmla="*/ 0 w 3887602"/>
              <a:gd name="connsiteY43" fmla="*/ 0 h 847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887602" h="847082">
                <a:moveTo>
                  <a:pt x="3887602" y="847082"/>
                </a:moveTo>
                <a:lnTo>
                  <a:pt x="3155521" y="847082"/>
                </a:lnTo>
                <a:lnTo>
                  <a:pt x="3155521" y="617080"/>
                </a:lnTo>
                <a:lnTo>
                  <a:pt x="1380014" y="617080"/>
                </a:lnTo>
                <a:lnTo>
                  <a:pt x="1380014" y="586226"/>
                </a:lnTo>
                <a:lnTo>
                  <a:pt x="1357575" y="586226"/>
                </a:lnTo>
                <a:lnTo>
                  <a:pt x="1357575" y="546957"/>
                </a:lnTo>
                <a:lnTo>
                  <a:pt x="1242574" y="546957"/>
                </a:lnTo>
                <a:lnTo>
                  <a:pt x="1242574" y="507688"/>
                </a:lnTo>
                <a:lnTo>
                  <a:pt x="1169646" y="507688"/>
                </a:lnTo>
                <a:lnTo>
                  <a:pt x="1169646" y="476834"/>
                </a:lnTo>
                <a:lnTo>
                  <a:pt x="1079889" y="476834"/>
                </a:lnTo>
                <a:lnTo>
                  <a:pt x="1079889" y="448785"/>
                </a:lnTo>
                <a:lnTo>
                  <a:pt x="1063060" y="448785"/>
                </a:lnTo>
                <a:lnTo>
                  <a:pt x="1063060" y="417931"/>
                </a:lnTo>
                <a:lnTo>
                  <a:pt x="1018181" y="417931"/>
                </a:lnTo>
                <a:lnTo>
                  <a:pt x="1018181" y="381467"/>
                </a:lnTo>
                <a:lnTo>
                  <a:pt x="869521" y="381467"/>
                </a:lnTo>
                <a:lnTo>
                  <a:pt x="869521" y="330979"/>
                </a:lnTo>
                <a:lnTo>
                  <a:pt x="776959" y="330979"/>
                </a:lnTo>
                <a:lnTo>
                  <a:pt x="776959" y="302930"/>
                </a:lnTo>
                <a:lnTo>
                  <a:pt x="698422" y="302930"/>
                </a:lnTo>
                <a:lnTo>
                  <a:pt x="698422" y="272076"/>
                </a:lnTo>
                <a:lnTo>
                  <a:pt x="670373" y="272076"/>
                </a:lnTo>
                <a:lnTo>
                  <a:pt x="670373" y="241222"/>
                </a:lnTo>
                <a:lnTo>
                  <a:pt x="645129" y="241222"/>
                </a:lnTo>
                <a:lnTo>
                  <a:pt x="645129" y="179514"/>
                </a:lnTo>
                <a:lnTo>
                  <a:pt x="510493" y="179514"/>
                </a:lnTo>
                <a:lnTo>
                  <a:pt x="510493" y="162684"/>
                </a:lnTo>
                <a:lnTo>
                  <a:pt x="468419" y="162684"/>
                </a:lnTo>
                <a:lnTo>
                  <a:pt x="468419" y="131831"/>
                </a:lnTo>
                <a:lnTo>
                  <a:pt x="431956" y="131831"/>
                </a:lnTo>
                <a:cubicBezTo>
                  <a:pt x="431956" y="128091"/>
                  <a:pt x="431955" y="124351"/>
                  <a:pt x="431955" y="120611"/>
                </a:cubicBezTo>
                <a:lnTo>
                  <a:pt x="412321" y="120612"/>
                </a:lnTo>
                <a:lnTo>
                  <a:pt x="412321" y="81342"/>
                </a:lnTo>
                <a:lnTo>
                  <a:pt x="244027" y="81342"/>
                </a:lnTo>
                <a:lnTo>
                  <a:pt x="241222" y="64513"/>
                </a:lnTo>
                <a:lnTo>
                  <a:pt x="224392" y="64513"/>
                </a:lnTo>
                <a:lnTo>
                  <a:pt x="224392" y="47683"/>
                </a:lnTo>
                <a:lnTo>
                  <a:pt x="187929" y="47683"/>
                </a:lnTo>
                <a:lnTo>
                  <a:pt x="187929" y="36464"/>
                </a:lnTo>
                <a:lnTo>
                  <a:pt x="47683" y="36464"/>
                </a:lnTo>
                <a:lnTo>
                  <a:pt x="47683"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373" name="Group 372">
            <a:extLst>
              <a:ext uri="{FF2B5EF4-FFF2-40B4-BE49-F238E27FC236}">
                <a16:creationId xmlns:a16="http://schemas.microsoft.com/office/drawing/2014/main" id="{AA92CD66-3164-366B-3E77-BEB6FF7EB339}"/>
              </a:ext>
            </a:extLst>
          </p:cNvPr>
          <p:cNvGrpSpPr/>
          <p:nvPr/>
        </p:nvGrpSpPr>
        <p:grpSpPr>
          <a:xfrm>
            <a:off x="1996626" y="2324209"/>
            <a:ext cx="42073" cy="42073"/>
            <a:chOff x="4044210" y="3548209"/>
            <a:chExt cx="42073" cy="42073"/>
          </a:xfrm>
        </p:grpSpPr>
        <p:cxnSp>
          <p:nvCxnSpPr>
            <p:cNvPr id="374" name="Straight Connector 373">
              <a:extLst>
                <a:ext uri="{FF2B5EF4-FFF2-40B4-BE49-F238E27FC236}">
                  <a16:creationId xmlns:a16="http://schemas.microsoft.com/office/drawing/2014/main" id="{BE21CAB8-B986-08A8-84C4-DB5ECDA6BB1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79BF1357-4F35-8AD9-BF4C-491A30E96CC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25" name="Group 424">
            <a:extLst>
              <a:ext uri="{FF2B5EF4-FFF2-40B4-BE49-F238E27FC236}">
                <a16:creationId xmlns:a16="http://schemas.microsoft.com/office/drawing/2014/main" id="{A369F28A-119B-534C-2F67-57BEA40A9A2B}"/>
              </a:ext>
            </a:extLst>
          </p:cNvPr>
          <p:cNvGrpSpPr/>
          <p:nvPr/>
        </p:nvGrpSpPr>
        <p:grpSpPr>
          <a:xfrm>
            <a:off x="2062073" y="2363477"/>
            <a:ext cx="3867034" cy="856433"/>
            <a:chOff x="2062073" y="2730109"/>
            <a:chExt cx="3867034" cy="856433"/>
          </a:xfrm>
        </p:grpSpPr>
        <p:grpSp>
          <p:nvGrpSpPr>
            <p:cNvPr id="257" name="Group 256">
              <a:extLst>
                <a:ext uri="{FF2B5EF4-FFF2-40B4-BE49-F238E27FC236}">
                  <a16:creationId xmlns:a16="http://schemas.microsoft.com/office/drawing/2014/main" id="{3D076BD2-2927-3B2C-68F3-F30519C4A2F4}"/>
                </a:ext>
              </a:extLst>
            </p:cNvPr>
            <p:cNvGrpSpPr/>
            <p:nvPr/>
          </p:nvGrpSpPr>
          <p:grpSpPr>
            <a:xfrm>
              <a:off x="5887034" y="3544469"/>
              <a:ext cx="42073" cy="42073"/>
              <a:chOff x="4044210" y="3548209"/>
              <a:chExt cx="42073" cy="42073"/>
            </a:xfrm>
          </p:grpSpPr>
          <p:cxnSp>
            <p:nvCxnSpPr>
              <p:cNvPr id="62" name="Straight Connector 61">
                <a:extLst>
                  <a:ext uri="{FF2B5EF4-FFF2-40B4-BE49-F238E27FC236}">
                    <a16:creationId xmlns:a16="http://schemas.microsoft.com/office/drawing/2014/main" id="{99C53934-4DAC-E2DF-19CA-81D64C9DE20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58E41213-A02B-89F7-FF67-3CBB5961E080}"/>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59" name="Group 258">
              <a:extLst>
                <a:ext uri="{FF2B5EF4-FFF2-40B4-BE49-F238E27FC236}">
                  <a16:creationId xmlns:a16="http://schemas.microsoft.com/office/drawing/2014/main" id="{2572A8B6-DB77-14EF-4B7C-F6C5CFA2518F}"/>
                </a:ext>
              </a:extLst>
            </p:cNvPr>
            <p:cNvGrpSpPr/>
            <p:nvPr/>
          </p:nvGrpSpPr>
          <p:grpSpPr>
            <a:xfrm>
              <a:off x="5559795" y="3544469"/>
              <a:ext cx="42073" cy="42073"/>
              <a:chOff x="4044210" y="3548209"/>
              <a:chExt cx="42073" cy="42073"/>
            </a:xfrm>
          </p:grpSpPr>
          <p:cxnSp>
            <p:nvCxnSpPr>
              <p:cNvPr id="260" name="Straight Connector 259">
                <a:extLst>
                  <a:ext uri="{FF2B5EF4-FFF2-40B4-BE49-F238E27FC236}">
                    <a16:creationId xmlns:a16="http://schemas.microsoft.com/office/drawing/2014/main" id="{D3233F76-C2A5-3C79-6071-EA2C7F782D9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DB3F1103-95EB-F74A-0421-18E0815BB29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62" name="Group 261">
              <a:extLst>
                <a:ext uri="{FF2B5EF4-FFF2-40B4-BE49-F238E27FC236}">
                  <a16:creationId xmlns:a16="http://schemas.microsoft.com/office/drawing/2014/main" id="{576F03A2-A31F-4933-36B7-3DE41DF5DCF6}"/>
                </a:ext>
              </a:extLst>
            </p:cNvPr>
            <p:cNvGrpSpPr/>
            <p:nvPr/>
          </p:nvGrpSpPr>
          <p:grpSpPr>
            <a:xfrm>
              <a:off x="5413940" y="3544469"/>
              <a:ext cx="42073" cy="42073"/>
              <a:chOff x="4044210" y="3548209"/>
              <a:chExt cx="42073" cy="42073"/>
            </a:xfrm>
          </p:grpSpPr>
          <p:cxnSp>
            <p:nvCxnSpPr>
              <p:cNvPr id="263" name="Straight Connector 262">
                <a:extLst>
                  <a:ext uri="{FF2B5EF4-FFF2-40B4-BE49-F238E27FC236}">
                    <a16:creationId xmlns:a16="http://schemas.microsoft.com/office/drawing/2014/main" id="{D12DB2CB-2973-44A0-C921-FB479ED49CC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ACB7A8BF-3B37-D0AD-982C-F6D7120509D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68" name="Group 267">
              <a:extLst>
                <a:ext uri="{FF2B5EF4-FFF2-40B4-BE49-F238E27FC236}">
                  <a16:creationId xmlns:a16="http://schemas.microsoft.com/office/drawing/2014/main" id="{DE4181D3-890F-BF87-A737-23A457EF5EB3}"/>
                </a:ext>
              </a:extLst>
            </p:cNvPr>
            <p:cNvGrpSpPr/>
            <p:nvPr/>
          </p:nvGrpSpPr>
          <p:grpSpPr>
            <a:xfrm>
              <a:off x="5305483" y="3544469"/>
              <a:ext cx="42073" cy="42073"/>
              <a:chOff x="4044210" y="3548209"/>
              <a:chExt cx="42073" cy="42073"/>
            </a:xfrm>
          </p:grpSpPr>
          <p:cxnSp>
            <p:nvCxnSpPr>
              <p:cNvPr id="269" name="Straight Connector 268">
                <a:extLst>
                  <a:ext uri="{FF2B5EF4-FFF2-40B4-BE49-F238E27FC236}">
                    <a16:creationId xmlns:a16="http://schemas.microsoft.com/office/drawing/2014/main" id="{49AE447C-A73D-1EC0-5624-2DC4A5FE41C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C92C7927-145B-F396-6067-4D38CF1F6C5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78" name="Group 277">
              <a:extLst>
                <a:ext uri="{FF2B5EF4-FFF2-40B4-BE49-F238E27FC236}">
                  <a16:creationId xmlns:a16="http://schemas.microsoft.com/office/drawing/2014/main" id="{F1B8738C-5EFF-E59D-B11D-FBF79141CA06}"/>
                </a:ext>
              </a:extLst>
            </p:cNvPr>
            <p:cNvGrpSpPr/>
            <p:nvPr/>
          </p:nvGrpSpPr>
          <p:grpSpPr>
            <a:xfrm>
              <a:off x="5118489" y="3315401"/>
              <a:ext cx="42073" cy="42073"/>
              <a:chOff x="4044210" y="3548209"/>
              <a:chExt cx="42073" cy="42073"/>
            </a:xfrm>
          </p:grpSpPr>
          <p:cxnSp>
            <p:nvCxnSpPr>
              <p:cNvPr id="279" name="Straight Connector 278">
                <a:extLst>
                  <a:ext uri="{FF2B5EF4-FFF2-40B4-BE49-F238E27FC236}">
                    <a16:creationId xmlns:a16="http://schemas.microsoft.com/office/drawing/2014/main" id="{BD8A4342-7AA5-AC79-52BF-0C021DEC832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85822275-A87D-055F-48CF-FCA89521C9FC}"/>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81" name="Group 280">
              <a:extLst>
                <a:ext uri="{FF2B5EF4-FFF2-40B4-BE49-F238E27FC236}">
                  <a16:creationId xmlns:a16="http://schemas.microsoft.com/office/drawing/2014/main" id="{AF3D8027-DCC1-635D-D271-0339FC4EC79D}"/>
                </a:ext>
              </a:extLst>
            </p:cNvPr>
            <p:cNvGrpSpPr/>
            <p:nvPr/>
          </p:nvGrpSpPr>
          <p:grpSpPr>
            <a:xfrm>
              <a:off x="4620150" y="3315401"/>
              <a:ext cx="42073" cy="42073"/>
              <a:chOff x="4044210" y="3548209"/>
              <a:chExt cx="42073" cy="42073"/>
            </a:xfrm>
          </p:grpSpPr>
          <p:cxnSp>
            <p:nvCxnSpPr>
              <p:cNvPr id="283" name="Straight Connector 282">
                <a:extLst>
                  <a:ext uri="{FF2B5EF4-FFF2-40B4-BE49-F238E27FC236}">
                    <a16:creationId xmlns:a16="http://schemas.microsoft.com/office/drawing/2014/main" id="{5909160B-0322-C2B9-7A47-AF4900666A81}"/>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37D44D71-6EB9-F110-AE1A-CD324EA7FA3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85" name="Group 284">
              <a:extLst>
                <a:ext uri="{FF2B5EF4-FFF2-40B4-BE49-F238E27FC236}">
                  <a16:creationId xmlns:a16="http://schemas.microsoft.com/office/drawing/2014/main" id="{3C43AC18-E144-C28B-86CC-623E2CD6722A}"/>
                </a:ext>
              </a:extLst>
            </p:cNvPr>
            <p:cNvGrpSpPr/>
            <p:nvPr/>
          </p:nvGrpSpPr>
          <p:grpSpPr>
            <a:xfrm>
              <a:off x="4318155" y="3315401"/>
              <a:ext cx="42073" cy="42073"/>
              <a:chOff x="4044210" y="3548209"/>
              <a:chExt cx="42073" cy="42073"/>
            </a:xfrm>
          </p:grpSpPr>
          <p:cxnSp>
            <p:nvCxnSpPr>
              <p:cNvPr id="286" name="Straight Connector 285">
                <a:extLst>
                  <a:ext uri="{FF2B5EF4-FFF2-40B4-BE49-F238E27FC236}">
                    <a16:creationId xmlns:a16="http://schemas.microsoft.com/office/drawing/2014/main" id="{AE19E55A-BC30-8C9A-D686-59A96FC05C1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C936953D-B33F-92F1-E4A1-18A5CD09649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88" name="Group 287">
              <a:extLst>
                <a:ext uri="{FF2B5EF4-FFF2-40B4-BE49-F238E27FC236}">
                  <a16:creationId xmlns:a16="http://schemas.microsoft.com/office/drawing/2014/main" id="{1F10A1B8-6DD0-D245-EB8E-7D4EF6F11999}"/>
                </a:ext>
              </a:extLst>
            </p:cNvPr>
            <p:cNvGrpSpPr/>
            <p:nvPr/>
          </p:nvGrpSpPr>
          <p:grpSpPr>
            <a:xfrm>
              <a:off x="4270472" y="3315401"/>
              <a:ext cx="42073" cy="42073"/>
              <a:chOff x="4044210" y="3548209"/>
              <a:chExt cx="42073" cy="42073"/>
            </a:xfrm>
          </p:grpSpPr>
          <p:cxnSp>
            <p:nvCxnSpPr>
              <p:cNvPr id="289" name="Straight Connector 288">
                <a:extLst>
                  <a:ext uri="{FF2B5EF4-FFF2-40B4-BE49-F238E27FC236}">
                    <a16:creationId xmlns:a16="http://schemas.microsoft.com/office/drawing/2014/main" id="{FBDEAF3D-18DA-6210-A531-18A9A22415D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6009B9F7-F3EE-3B90-81CB-D4AC944A43F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91" name="Group 290">
              <a:extLst>
                <a:ext uri="{FF2B5EF4-FFF2-40B4-BE49-F238E27FC236}">
                  <a16:creationId xmlns:a16="http://schemas.microsoft.com/office/drawing/2014/main" id="{A57C1A1A-9AC6-72C8-3A83-7ADEDA8723B8}"/>
                </a:ext>
              </a:extLst>
            </p:cNvPr>
            <p:cNvGrpSpPr/>
            <p:nvPr/>
          </p:nvGrpSpPr>
          <p:grpSpPr>
            <a:xfrm>
              <a:off x="4251772" y="3315401"/>
              <a:ext cx="42073" cy="42073"/>
              <a:chOff x="4044210" y="3548209"/>
              <a:chExt cx="42073" cy="42073"/>
            </a:xfrm>
          </p:grpSpPr>
          <p:cxnSp>
            <p:nvCxnSpPr>
              <p:cNvPr id="292" name="Straight Connector 291">
                <a:extLst>
                  <a:ext uri="{FF2B5EF4-FFF2-40B4-BE49-F238E27FC236}">
                    <a16:creationId xmlns:a16="http://schemas.microsoft.com/office/drawing/2014/main" id="{E50D522F-34CB-C233-7FB0-0503B12C5B8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9FFF0F56-826F-68CE-0442-EFC854783D4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94" name="Group 293">
              <a:extLst>
                <a:ext uri="{FF2B5EF4-FFF2-40B4-BE49-F238E27FC236}">
                  <a16:creationId xmlns:a16="http://schemas.microsoft.com/office/drawing/2014/main" id="{95CA81F4-361D-6B2B-BEF6-E3178ABC296B}"/>
                </a:ext>
              </a:extLst>
            </p:cNvPr>
            <p:cNvGrpSpPr/>
            <p:nvPr/>
          </p:nvGrpSpPr>
          <p:grpSpPr>
            <a:xfrm>
              <a:off x="4129291" y="3315401"/>
              <a:ext cx="42073" cy="42073"/>
              <a:chOff x="4044210" y="3548209"/>
              <a:chExt cx="42073" cy="42073"/>
            </a:xfrm>
          </p:grpSpPr>
          <p:cxnSp>
            <p:nvCxnSpPr>
              <p:cNvPr id="295" name="Straight Connector 294">
                <a:extLst>
                  <a:ext uri="{FF2B5EF4-FFF2-40B4-BE49-F238E27FC236}">
                    <a16:creationId xmlns:a16="http://schemas.microsoft.com/office/drawing/2014/main" id="{627AE04B-109B-42C8-8901-4657B3BE05E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766D1BF6-CB90-59CB-AFF4-3BC2D07FBCCA}"/>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97" name="Group 296">
              <a:extLst>
                <a:ext uri="{FF2B5EF4-FFF2-40B4-BE49-F238E27FC236}">
                  <a16:creationId xmlns:a16="http://schemas.microsoft.com/office/drawing/2014/main" id="{59D038A8-C739-4688-E8B2-2A4C7CF2242E}"/>
                </a:ext>
              </a:extLst>
            </p:cNvPr>
            <p:cNvGrpSpPr/>
            <p:nvPr/>
          </p:nvGrpSpPr>
          <p:grpSpPr>
            <a:xfrm>
              <a:off x="3846930" y="3315401"/>
              <a:ext cx="42073" cy="42073"/>
              <a:chOff x="4044210" y="3548209"/>
              <a:chExt cx="42073" cy="42073"/>
            </a:xfrm>
          </p:grpSpPr>
          <p:cxnSp>
            <p:nvCxnSpPr>
              <p:cNvPr id="298" name="Straight Connector 297">
                <a:extLst>
                  <a:ext uri="{FF2B5EF4-FFF2-40B4-BE49-F238E27FC236}">
                    <a16:creationId xmlns:a16="http://schemas.microsoft.com/office/drawing/2014/main" id="{3456FD0E-9A57-82DD-5BAC-CDB702D3316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34DC6336-D167-2D14-6DC2-C2920936AF7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00" name="Group 299">
              <a:extLst>
                <a:ext uri="{FF2B5EF4-FFF2-40B4-BE49-F238E27FC236}">
                  <a16:creationId xmlns:a16="http://schemas.microsoft.com/office/drawing/2014/main" id="{4DFA0F41-DB91-E5FF-F3E9-BA6C9A477482}"/>
                </a:ext>
              </a:extLst>
            </p:cNvPr>
            <p:cNvGrpSpPr/>
            <p:nvPr/>
          </p:nvGrpSpPr>
          <p:grpSpPr>
            <a:xfrm>
              <a:off x="3915183" y="3315401"/>
              <a:ext cx="42073" cy="42073"/>
              <a:chOff x="4044210" y="3548209"/>
              <a:chExt cx="42073" cy="42073"/>
            </a:xfrm>
          </p:grpSpPr>
          <p:cxnSp>
            <p:nvCxnSpPr>
              <p:cNvPr id="301" name="Straight Connector 300">
                <a:extLst>
                  <a:ext uri="{FF2B5EF4-FFF2-40B4-BE49-F238E27FC236}">
                    <a16:creationId xmlns:a16="http://schemas.microsoft.com/office/drawing/2014/main" id="{529B67B8-532E-074E-8B0A-F9B5C3E1ECE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BE26DAE4-3A45-E69B-5FBC-4D55746A97B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04" name="Group 303">
              <a:extLst>
                <a:ext uri="{FF2B5EF4-FFF2-40B4-BE49-F238E27FC236}">
                  <a16:creationId xmlns:a16="http://schemas.microsoft.com/office/drawing/2014/main" id="{0506B7E4-BF0E-11DF-A7C7-49C9A062DB24}"/>
                </a:ext>
              </a:extLst>
            </p:cNvPr>
            <p:cNvGrpSpPr/>
            <p:nvPr/>
          </p:nvGrpSpPr>
          <p:grpSpPr>
            <a:xfrm>
              <a:off x="4013356" y="3315401"/>
              <a:ext cx="42073" cy="42073"/>
              <a:chOff x="4044210" y="3548209"/>
              <a:chExt cx="42073" cy="42073"/>
            </a:xfrm>
          </p:grpSpPr>
          <p:cxnSp>
            <p:nvCxnSpPr>
              <p:cNvPr id="305" name="Straight Connector 304">
                <a:extLst>
                  <a:ext uri="{FF2B5EF4-FFF2-40B4-BE49-F238E27FC236}">
                    <a16:creationId xmlns:a16="http://schemas.microsoft.com/office/drawing/2014/main" id="{1BC127E0-8123-C028-E93A-5289ACBFDCE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3393E1C0-09CF-74D1-4344-9EFD2A76B58A}"/>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07" name="Group 306">
              <a:extLst>
                <a:ext uri="{FF2B5EF4-FFF2-40B4-BE49-F238E27FC236}">
                  <a16:creationId xmlns:a16="http://schemas.microsoft.com/office/drawing/2014/main" id="{C253EA35-F538-0CDD-DB3D-8872F3A6538A}"/>
                </a:ext>
              </a:extLst>
            </p:cNvPr>
            <p:cNvGrpSpPr/>
            <p:nvPr/>
          </p:nvGrpSpPr>
          <p:grpSpPr>
            <a:xfrm>
              <a:off x="4039534" y="3315401"/>
              <a:ext cx="42073" cy="42073"/>
              <a:chOff x="4044210" y="3548209"/>
              <a:chExt cx="42073" cy="42073"/>
            </a:xfrm>
          </p:grpSpPr>
          <p:cxnSp>
            <p:nvCxnSpPr>
              <p:cNvPr id="308" name="Straight Connector 307">
                <a:extLst>
                  <a:ext uri="{FF2B5EF4-FFF2-40B4-BE49-F238E27FC236}">
                    <a16:creationId xmlns:a16="http://schemas.microsoft.com/office/drawing/2014/main" id="{ADF7D824-2963-D0D1-3270-F7E04A837BAC}"/>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49480C77-18A5-407F-CC78-C60054D6E3F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10" name="Group 309">
              <a:extLst>
                <a:ext uri="{FF2B5EF4-FFF2-40B4-BE49-F238E27FC236}">
                  <a16:creationId xmlns:a16="http://schemas.microsoft.com/office/drawing/2014/main" id="{B7198A8D-C869-EEE0-627B-8CCEEEAA0519}"/>
                </a:ext>
              </a:extLst>
            </p:cNvPr>
            <p:cNvGrpSpPr/>
            <p:nvPr/>
          </p:nvGrpSpPr>
          <p:grpSpPr>
            <a:xfrm>
              <a:off x="4141446" y="3315401"/>
              <a:ext cx="42073" cy="42073"/>
              <a:chOff x="4044210" y="3548209"/>
              <a:chExt cx="42073" cy="42073"/>
            </a:xfrm>
          </p:grpSpPr>
          <p:cxnSp>
            <p:nvCxnSpPr>
              <p:cNvPr id="311" name="Straight Connector 310">
                <a:extLst>
                  <a:ext uri="{FF2B5EF4-FFF2-40B4-BE49-F238E27FC236}">
                    <a16:creationId xmlns:a16="http://schemas.microsoft.com/office/drawing/2014/main" id="{FFE08937-6597-5D85-AB52-18FBC95DA58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B3A87FA0-A5B3-E6BF-59A3-D580F4C7CF5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13" name="Group 312">
              <a:extLst>
                <a:ext uri="{FF2B5EF4-FFF2-40B4-BE49-F238E27FC236}">
                  <a16:creationId xmlns:a16="http://schemas.microsoft.com/office/drawing/2014/main" id="{674F9B73-FBC1-5A6E-4C6E-08FBE5E4A17A}"/>
                </a:ext>
              </a:extLst>
            </p:cNvPr>
            <p:cNvGrpSpPr/>
            <p:nvPr/>
          </p:nvGrpSpPr>
          <p:grpSpPr>
            <a:xfrm>
              <a:off x="3822622" y="3315401"/>
              <a:ext cx="42073" cy="42073"/>
              <a:chOff x="4044210" y="3548209"/>
              <a:chExt cx="42073" cy="42073"/>
            </a:xfrm>
          </p:grpSpPr>
          <p:cxnSp>
            <p:nvCxnSpPr>
              <p:cNvPr id="314" name="Straight Connector 313">
                <a:extLst>
                  <a:ext uri="{FF2B5EF4-FFF2-40B4-BE49-F238E27FC236}">
                    <a16:creationId xmlns:a16="http://schemas.microsoft.com/office/drawing/2014/main" id="{61C8ECB9-C7B5-89F8-2DB4-9F08F8C66BA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D0A3AFA3-FD1A-B44F-1FC0-FEFBD358F78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16" name="Group 315">
              <a:extLst>
                <a:ext uri="{FF2B5EF4-FFF2-40B4-BE49-F238E27FC236}">
                  <a16:creationId xmlns:a16="http://schemas.microsoft.com/office/drawing/2014/main" id="{6D215FCB-B3E5-BB49-8849-6F3A5E9FD3E5}"/>
                </a:ext>
              </a:extLst>
            </p:cNvPr>
            <p:cNvGrpSpPr/>
            <p:nvPr/>
          </p:nvGrpSpPr>
          <p:grpSpPr>
            <a:xfrm>
              <a:off x="3860021" y="3315401"/>
              <a:ext cx="42073" cy="42073"/>
              <a:chOff x="4044210" y="3548209"/>
              <a:chExt cx="42073" cy="42073"/>
            </a:xfrm>
          </p:grpSpPr>
          <p:cxnSp>
            <p:nvCxnSpPr>
              <p:cNvPr id="317" name="Straight Connector 316">
                <a:extLst>
                  <a:ext uri="{FF2B5EF4-FFF2-40B4-BE49-F238E27FC236}">
                    <a16:creationId xmlns:a16="http://schemas.microsoft.com/office/drawing/2014/main" id="{A05146A4-95C8-7FB2-9BE1-C1B19CADB01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E22B5F66-C7F4-3BF3-91DB-C5495BD4C50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97" name="Group 96">
              <a:extLst>
                <a:ext uri="{FF2B5EF4-FFF2-40B4-BE49-F238E27FC236}">
                  <a16:creationId xmlns:a16="http://schemas.microsoft.com/office/drawing/2014/main" id="{E9C571E6-C0CA-0355-E784-6C03BC186579}"/>
                </a:ext>
              </a:extLst>
            </p:cNvPr>
            <p:cNvGrpSpPr/>
            <p:nvPr/>
          </p:nvGrpSpPr>
          <p:grpSpPr>
            <a:xfrm>
              <a:off x="3882460" y="3315401"/>
              <a:ext cx="42073" cy="42073"/>
              <a:chOff x="4044210" y="3548209"/>
              <a:chExt cx="42073" cy="42073"/>
            </a:xfrm>
          </p:grpSpPr>
          <p:cxnSp>
            <p:nvCxnSpPr>
              <p:cNvPr id="98" name="Straight Connector 97">
                <a:extLst>
                  <a:ext uri="{FF2B5EF4-FFF2-40B4-BE49-F238E27FC236}">
                    <a16:creationId xmlns:a16="http://schemas.microsoft.com/office/drawing/2014/main" id="{44DA0726-1154-C45C-2110-42ACB92709F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6D485329-4CCF-A568-B10F-DAF285A361CA}"/>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4E6F3D56-0F4F-8CB7-0F77-B3BDA273E19B}"/>
                </a:ext>
              </a:extLst>
            </p:cNvPr>
            <p:cNvGrpSpPr/>
            <p:nvPr/>
          </p:nvGrpSpPr>
          <p:grpSpPr>
            <a:xfrm>
              <a:off x="3936687" y="3315401"/>
              <a:ext cx="42073" cy="42073"/>
              <a:chOff x="4044210" y="3548209"/>
              <a:chExt cx="42073" cy="42073"/>
            </a:xfrm>
          </p:grpSpPr>
          <p:cxnSp>
            <p:nvCxnSpPr>
              <p:cNvPr id="101" name="Straight Connector 100">
                <a:extLst>
                  <a:ext uri="{FF2B5EF4-FFF2-40B4-BE49-F238E27FC236}">
                    <a16:creationId xmlns:a16="http://schemas.microsoft.com/office/drawing/2014/main" id="{988536F0-3131-FCB6-33EF-A952B3755C01}"/>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F9763CA8-089C-9F44-5957-4D725B1AF90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583B9912-6799-5204-B86E-BB1E9C689981}"/>
                </a:ext>
              </a:extLst>
            </p:cNvPr>
            <p:cNvGrpSpPr/>
            <p:nvPr/>
          </p:nvGrpSpPr>
          <p:grpSpPr>
            <a:xfrm>
              <a:off x="4055428" y="3315401"/>
              <a:ext cx="42073" cy="42073"/>
              <a:chOff x="4044210" y="3548209"/>
              <a:chExt cx="42073" cy="42073"/>
            </a:xfrm>
          </p:grpSpPr>
          <p:cxnSp>
            <p:nvCxnSpPr>
              <p:cNvPr id="104" name="Straight Connector 103">
                <a:extLst>
                  <a:ext uri="{FF2B5EF4-FFF2-40B4-BE49-F238E27FC236}">
                    <a16:creationId xmlns:a16="http://schemas.microsoft.com/office/drawing/2014/main" id="{0B43F760-E2C7-DE73-395F-DADDBB317D4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19956071-729E-F924-C2D2-27499C66E9C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106" name="Group 105">
              <a:extLst>
                <a:ext uri="{FF2B5EF4-FFF2-40B4-BE49-F238E27FC236}">
                  <a16:creationId xmlns:a16="http://schemas.microsoft.com/office/drawing/2014/main" id="{00E04ABE-D439-7B92-38D2-F443F9CE2E5C}"/>
                </a:ext>
              </a:extLst>
            </p:cNvPr>
            <p:cNvGrpSpPr/>
            <p:nvPr/>
          </p:nvGrpSpPr>
          <p:grpSpPr>
            <a:xfrm>
              <a:off x="3801117" y="3315401"/>
              <a:ext cx="42073" cy="42073"/>
              <a:chOff x="4044210" y="3548209"/>
              <a:chExt cx="42073" cy="42073"/>
            </a:xfrm>
          </p:grpSpPr>
          <p:cxnSp>
            <p:nvCxnSpPr>
              <p:cNvPr id="107" name="Straight Connector 106">
                <a:extLst>
                  <a:ext uri="{FF2B5EF4-FFF2-40B4-BE49-F238E27FC236}">
                    <a16:creationId xmlns:a16="http://schemas.microsoft.com/office/drawing/2014/main" id="{D920EC2A-89AB-3A7E-CC3B-75F1AF7B6BA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17AF84C0-B9EB-6C07-48D5-0B064D16993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508E27CD-5728-CC39-2B99-005FAABD7CEA}"/>
                </a:ext>
              </a:extLst>
            </p:cNvPr>
            <p:cNvGrpSpPr/>
            <p:nvPr/>
          </p:nvGrpSpPr>
          <p:grpSpPr>
            <a:xfrm>
              <a:off x="3743149" y="3315401"/>
              <a:ext cx="42073" cy="42073"/>
              <a:chOff x="4044210" y="3548209"/>
              <a:chExt cx="42073" cy="42073"/>
            </a:xfrm>
          </p:grpSpPr>
          <p:cxnSp>
            <p:nvCxnSpPr>
              <p:cNvPr id="110" name="Straight Connector 109">
                <a:extLst>
                  <a:ext uri="{FF2B5EF4-FFF2-40B4-BE49-F238E27FC236}">
                    <a16:creationId xmlns:a16="http://schemas.microsoft.com/office/drawing/2014/main" id="{CA7EF601-CBA8-3E36-F17E-AC638DFB63B6}"/>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32095729-8989-A9E1-8E48-096A6443429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112" name="Group 111">
              <a:extLst>
                <a:ext uri="{FF2B5EF4-FFF2-40B4-BE49-F238E27FC236}">
                  <a16:creationId xmlns:a16="http://schemas.microsoft.com/office/drawing/2014/main" id="{E28C3C6E-8E40-FCFF-C836-A36D41BE929C}"/>
                </a:ext>
              </a:extLst>
            </p:cNvPr>
            <p:cNvGrpSpPr/>
            <p:nvPr/>
          </p:nvGrpSpPr>
          <p:grpSpPr>
            <a:xfrm>
              <a:off x="3716034" y="3315401"/>
              <a:ext cx="42073" cy="42073"/>
              <a:chOff x="4044210" y="3548209"/>
              <a:chExt cx="42073" cy="42073"/>
            </a:xfrm>
          </p:grpSpPr>
          <p:cxnSp>
            <p:nvCxnSpPr>
              <p:cNvPr id="113" name="Straight Connector 112">
                <a:extLst>
                  <a:ext uri="{FF2B5EF4-FFF2-40B4-BE49-F238E27FC236}">
                    <a16:creationId xmlns:a16="http://schemas.microsoft.com/office/drawing/2014/main" id="{3A0FF8D0-0350-23EF-4F8B-2DB132AFAA1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7418F676-ABC5-2BC2-BB8C-565D4F56081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115" name="Group 114">
              <a:extLst>
                <a:ext uri="{FF2B5EF4-FFF2-40B4-BE49-F238E27FC236}">
                  <a16:creationId xmlns:a16="http://schemas.microsoft.com/office/drawing/2014/main" id="{B8325EEF-6FCC-BAE4-EC11-705060F8D107}"/>
                </a:ext>
              </a:extLst>
            </p:cNvPr>
            <p:cNvGrpSpPr/>
            <p:nvPr/>
          </p:nvGrpSpPr>
          <p:grpSpPr>
            <a:xfrm>
              <a:off x="3502863" y="3315401"/>
              <a:ext cx="42073" cy="42073"/>
              <a:chOff x="4044210" y="3548209"/>
              <a:chExt cx="42073" cy="42073"/>
            </a:xfrm>
          </p:grpSpPr>
          <p:cxnSp>
            <p:nvCxnSpPr>
              <p:cNvPr id="116" name="Straight Connector 115">
                <a:extLst>
                  <a:ext uri="{FF2B5EF4-FFF2-40B4-BE49-F238E27FC236}">
                    <a16:creationId xmlns:a16="http://schemas.microsoft.com/office/drawing/2014/main" id="{C093760B-48A1-E072-3C4E-7638C8B2716C}"/>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A45F57F3-292D-E5F1-B6C7-9765E595989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7147DE79-D641-7FF2-4CD4-FD9AE59F027C}"/>
                </a:ext>
              </a:extLst>
            </p:cNvPr>
            <p:cNvGrpSpPr/>
            <p:nvPr/>
          </p:nvGrpSpPr>
          <p:grpSpPr>
            <a:xfrm>
              <a:off x="3604773" y="3315401"/>
              <a:ext cx="42073" cy="42073"/>
              <a:chOff x="4044210" y="3548209"/>
              <a:chExt cx="42073" cy="42073"/>
            </a:xfrm>
          </p:grpSpPr>
          <p:cxnSp>
            <p:nvCxnSpPr>
              <p:cNvPr id="119" name="Straight Connector 118">
                <a:extLst>
                  <a:ext uri="{FF2B5EF4-FFF2-40B4-BE49-F238E27FC236}">
                    <a16:creationId xmlns:a16="http://schemas.microsoft.com/office/drawing/2014/main" id="{ECA344DF-8DE3-7155-4538-0E61A672991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C7878A70-08F1-E98E-301E-C392A50FBC3A}"/>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121" name="Group 120">
              <a:extLst>
                <a:ext uri="{FF2B5EF4-FFF2-40B4-BE49-F238E27FC236}">
                  <a16:creationId xmlns:a16="http://schemas.microsoft.com/office/drawing/2014/main" id="{AB03F7E4-4B50-F0D8-B8AD-F67BAC051862}"/>
                </a:ext>
              </a:extLst>
            </p:cNvPr>
            <p:cNvGrpSpPr/>
            <p:nvPr/>
          </p:nvGrpSpPr>
          <p:grpSpPr>
            <a:xfrm>
              <a:off x="3392535" y="3312597"/>
              <a:ext cx="42073" cy="42073"/>
              <a:chOff x="4044210" y="3548209"/>
              <a:chExt cx="42073" cy="42073"/>
            </a:xfrm>
          </p:grpSpPr>
          <p:cxnSp>
            <p:nvCxnSpPr>
              <p:cNvPr id="123" name="Straight Connector 122">
                <a:extLst>
                  <a:ext uri="{FF2B5EF4-FFF2-40B4-BE49-F238E27FC236}">
                    <a16:creationId xmlns:a16="http://schemas.microsoft.com/office/drawing/2014/main" id="{FEF12B40-DE4F-C529-67A2-22A2E61CDFAD}"/>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B4897202-FA17-E66B-B8FB-B93B83B29E3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125" name="Group 124">
              <a:extLst>
                <a:ext uri="{FF2B5EF4-FFF2-40B4-BE49-F238E27FC236}">
                  <a16:creationId xmlns:a16="http://schemas.microsoft.com/office/drawing/2014/main" id="{BC151F9E-6532-3665-02F1-BF92C7AFE5B5}"/>
                </a:ext>
              </a:extLst>
            </p:cNvPr>
            <p:cNvGrpSpPr/>
            <p:nvPr/>
          </p:nvGrpSpPr>
          <p:grpSpPr>
            <a:xfrm>
              <a:off x="2978344" y="3076984"/>
              <a:ext cx="42073" cy="42073"/>
              <a:chOff x="4044210" y="3548209"/>
              <a:chExt cx="42073" cy="42073"/>
            </a:xfrm>
          </p:grpSpPr>
          <p:cxnSp>
            <p:nvCxnSpPr>
              <p:cNvPr id="126" name="Straight Connector 125">
                <a:extLst>
                  <a:ext uri="{FF2B5EF4-FFF2-40B4-BE49-F238E27FC236}">
                    <a16:creationId xmlns:a16="http://schemas.microsoft.com/office/drawing/2014/main" id="{61B0D411-16D5-B53C-C83B-C9EF1310F3A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B5C96B72-8F12-F809-95E4-CFC153A6BF6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21" name="Group 320">
              <a:extLst>
                <a:ext uri="{FF2B5EF4-FFF2-40B4-BE49-F238E27FC236}">
                  <a16:creationId xmlns:a16="http://schemas.microsoft.com/office/drawing/2014/main" id="{E3306D03-8D2F-3A8B-03F6-1FC148D40117}"/>
                </a:ext>
              </a:extLst>
            </p:cNvPr>
            <p:cNvGrpSpPr/>
            <p:nvPr/>
          </p:nvGrpSpPr>
          <p:grpSpPr>
            <a:xfrm>
              <a:off x="3248550" y="3242474"/>
              <a:ext cx="42073" cy="42073"/>
              <a:chOff x="4044210" y="3548209"/>
              <a:chExt cx="42073" cy="42073"/>
            </a:xfrm>
          </p:grpSpPr>
          <p:cxnSp>
            <p:nvCxnSpPr>
              <p:cNvPr id="322" name="Straight Connector 321">
                <a:extLst>
                  <a:ext uri="{FF2B5EF4-FFF2-40B4-BE49-F238E27FC236}">
                    <a16:creationId xmlns:a16="http://schemas.microsoft.com/office/drawing/2014/main" id="{9E729707-267D-62A1-B824-50ADA0DE78F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4AE76A3C-5300-EA0D-FF59-597485B307E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24" name="Group 323">
              <a:extLst>
                <a:ext uri="{FF2B5EF4-FFF2-40B4-BE49-F238E27FC236}">
                  <a16:creationId xmlns:a16="http://schemas.microsoft.com/office/drawing/2014/main" id="{4795BFE8-435A-EF3F-6808-8D3CE6AC0362}"/>
                </a:ext>
              </a:extLst>
            </p:cNvPr>
            <p:cNvGrpSpPr/>
            <p:nvPr/>
          </p:nvGrpSpPr>
          <p:grpSpPr>
            <a:xfrm>
              <a:off x="3321478" y="3239669"/>
              <a:ext cx="42073" cy="42073"/>
              <a:chOff x="4044210" y="3548209"/>
              <a:chExt cx="42073" cy="42073"/>
            </a:xfrm>
          </p:grpSpPr>
          <p:cxnSp>
            <p:nvCxnSpPr>
              <p:cNvPr id="325" name="Straight Connector 324">
                <a:extLst>
                  <a:ext uri="{FF2B5EF4-FFF2-40B4-BE49-F238E27FC236}">
                    <a16:creationId xmlns:a16="http://schemas.microsoft.com/office/drawing/2014/main" id="{C04BABF0-ECAD-0EF7-6A14-7A5C1A58194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74A68240-9F64-C81C-5066-3DD31AED459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28" name="Group 327">
              <a:extLst>
                <a:ext uri="{FF2B5EF4-FFF2-40B4-BE49-F238E27FC236}">
                  <a16:creationId xmlns:a16="http://schemas.microsoft.com/office/drawing/2014/main" id="{64C2374B-7432-AC14-7B30-2E01F8FC0790}"/>
                </a:ext>
              </a:extLst>
            </p:cNvPr>
            <p:cNvGrpSpPr/>
            <p:nvPr/>
          </p:nvGrpSpPr>
          <p:grpSpPr>
            <a:xfrm>
              <a:off x="3356072" y="3234059"/>
              <a:ext cx="42073" cy="42073"/>
              <a:chOff x="4044210" y="3548209"/>
              <a:chExt cx="42073" cy="42073"/>
            </a:xfrm>
          </p:grpSpPr>
          <p:cxnSp>
            <p:nvCxnSpPr>
              <p:cNvPr id="329" name="Straight Connector 328">
                <a:extLst>
                  <a:ext uri="{FF2B5EF4-FFF2-40B4-BE49-F238E27FC236}">
                    <a16:creationId xmlns:a16="http://schemas.microsoft.com/office/drawing/2014/main" id="{5FC4EB05-1399-3AFA-EECE-DB225618B00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BFA50CC3-21F2-7D1A-305A-B3A0C39270DD}"/>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31" name="Group 330">
              <a:extLst>
                <a:ext uri="{FF2B5EF4-FFF2-40B4-BE49-F238E27FC236}">
                  <a16:creationId xmlns:a16="http://schemas.microsoft.com/office/drawing/2014/main" id="{1BCBD6D8-736B-5E22-E7FB-7BB8CD72B74D}"/>
                </a:ext>
              </a:extLst>
            </p:cNvPr>
            <p:cNvGrpSpPr/>
            <p:nvPr/>
          </p:nvGrpSpPr>
          <p:grpSpPr>
            <a:xfrm>
              <a:off x="3491642" y="3315401"/>
              <a:ext cx="42073" cy="42073"/>
              <a:chOff x="4044210" y="3548209"/>
              <a:chExt cx="42073" cy="42073"/>
            </a:xfrm>
          </p:grpSpPr>
          <p:cxnSp>
            <p:nvCxnSpPr>
              <p:cNvPr id="332" name="Straight Connector 331">
                <a:extLst>
                  <a:ext uri="{FF2B5EF4-FFF2-40B4-BE49-F238E27FC236}">
                    <a16:creationId xmlns:a16="http://schemas.microsoft.com/office/drawing/2014/main" id="{01D44500-8C6F-5252-5BB5-D5673A6C954D}"/>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23C57B48-752C-3786-3E3B-88F3347837B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34" name="Group 333">
              <a:extLst>
                <a:ext uri="{FF2B5EF4-FFF2-40B4-BE49-F238E27FC236}">
                  <a16:creationId xmlns:a16="http://schemas.microsoft.com/office/drawing/2014/main" id="{66D6D33D-9D41-58AA-E964-9086632B1875}"/>
                </a:ext>
              </a:extLst>
            </p:cNvPr>
            <p:cNvGrpSpPr/>
            <p:nvPr/>
          </p:nvGrpSpPr>
          <p:grpSpPr>
            <a:xfrm>
              <a:off x="3032573" y="3117188"/>
              <a:ext cx="42073" cy="42073"/>
              <a:chOff x="4044210" y="3548209"/>
              <a:chExt cx="42073" cy="42073"/>
            </a:xfrm>
          </p:grpSpPr>
          <p:cxnSp>
            <p:nvCxnSpPr>
              <p:cNvPr id="335" name="Straight Connector 334">
                <a:extLst>
                  <a:ext uri="{FF2B5EF4-FFF2-40B4-BE49-F238E27FC236}">
                    <a16:creationId xmlns:a16="http://schemas.microsoft.com/office/drawing/2014/main" id="{EFF4E8F3-760A-BF08-F631-23B3D63F787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16FE6442-DCA3-99BB-E542-E22EEF91546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37" name="Group 336">
              <a:extLst>
                <a:ext uri="{FF2B5EF4-FFF2-40B4-BE49-F238E27FC236}">
                  <a16:creationId xmlns:a16="http://schemas.microsoft.com/office/drawing/2014/main" id="{B7675D2E-797D-60C6-C241-9EB69327C021}"/>
                </a:ext>
              </a:extLst>
            </p:cNvPr>
            <p:cNvGrpSpPr/>
            <p:nvPr/>
          </p:nvGrpSpPr>
          <p:grpSpPr>
            <a:xfrm>
              <a:off x="3103631" y="3177960"/>
              <a:ext cx="42073" cy="42073"/>
              <a:chOff x="4044210" y="3548209"/>
              <a:chExt cx="42073" cy="42073"/>
            </a:xfrm>
          </p:grpSpPr>
          <p:cxnSp>
            <p:nvCxnSpPr>
              <p:cNvPr id="339" name="Straight Connector 338">
                <a:extLst>
                  <a:ext uri="{FF2B5EF4-FFF2-40B4-BE49-F238E27FC236}">
                    <a16:creationId xmlns:a16="http://schemas.microsoft.com/office/drawing/2014/main" id="{93C8A300-51B2-FCD3-84EE-CE8BFD97715F}"/>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FB0571A7-47DF-4031-492C-74FCE971854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41" name="Group 340">
              <a:extLst>
                <a:ext uri="{FF2B5EF4-FFF2-40B4-BE49-F238E27FC236}">
                  <a16:creationId xmlns:a16="http://schemas.microsoft.com/office/drawing/2014/main" id="{32838571-9D85-BE87-1511-2FED3A2DDB21}"/>
                </a:ext>
              </a:extLst>
            </p:cNvPr>
            <p:cNvGrpSpPr/>
            <p:nvPr/>
          </p:nvGrpSpPr>
          <p:grpSpPr>
            <a:xfrm>
              <a:off x="3198998" y="3206010"/>
              <a:ext cx="42073" cy="42073"/>
              <a:chOff x="4044210" y="3548209"/>
              <a:chExt cx="42073" cy="42073"/>
            </a:xfrm>
          </p:grpSpPr>
          <p:cxnSp>
            <p:nvCxnSpPr>
              <p:cNvPr id="342" name="Straight Connector 341">
                <a:extLst>
                  <a:ext uri="{FF2B5EF4-FFF2-40B4-BE49-F238E27FC236}">
                    <a16:creationId xmlns:a16="http://schemas.microsoft.com/office/drawing/2014/main" id="{10BDB629-8DEF-3A04-E85F-775D08984F0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8E67AC16-6F5A-2FF9-6DC0-B8BDEC2976C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45" name="Group 344">
              <a:extLst>
                <a:ext uri="{FF2B5EF4-FFF2-40B4-BE49-F238E27FC236}">
                  <a16:creationId xmlns:a16="http://schemas.microsoft.com/office/drawing/2014/main" id="{39CEF870-887A-EC4A-A18E-39D69CEE07C8}"/>
                </a:ext>
              </a:extLst>
            </p:cNvPr>
            <p:cNvGrpSpPr/>
            <p:nvPr/>
          </p:nvGrpSpPr>
          <p:grpSpPr>
            <a:xfrm>
              <a:off x="3309323" y="3248084"/>
              <a:ext cx="42073" cy="42073"/>
              <a:chOff x="4044210" y="3548209"/>
              <a:chExt cx="42073" cy="42073"/>
            </a:xfrm>
          </p:grpSpPr>
          <p:cxnSp>
            <p:nvCxnSpPr>
              <p:cNvPr id="346" name="Straight Connector 345">
                <a:extLst>
                  <a:ext uri="{FF2B5EF4-FFF2-40B4-BE49-F238E27FC236}">
                    <a16:creationId xmlns:a16="http://schemas.microsoft.com/office/drawing/2014/main" id="{47D4D3CE-9E01-AFF3-25ED-1E023CD972C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1210A404-C59F-CFB0-CFB3-CD3CEBF416C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48" name="Group 347">
              <a:extLst>
                <a:ext uri="{FF2B5EF4-FFF2-40B4-BE49-F238E27FC236}">
                  <a16:creationId xmlns:a16="http://schemas.microsoft.com/office/drawing/2014/main" id="{8FED8B95-458C-6BFA-DA8E-072DB3FA6ABD}"/>
                </a:ext>
              </a:extLst>
            </p:cNvPr>
            <p:cNvGrpSpPr/>
            <p:nvPr/>
          </p:nvGrpSpPr>
          <p:grpSpPr>
            <a:xfrm>
              <a:off x="3385990" y="3315401"/>
              <a:ext cx="42073" cy="42073"/>
              <a:chOff x="4044210" y="3548209"/>
              <a:chExt cx="42073" cy="42073"/>
            </a:xfrm>
          </p:grpSpPr>
          <p:cxnSp>
            <p:nvCxnSpPr>
              <p:cNvPr id="350" name="Straight Connector 349">
                <a:extLst>
                  <a:ext uri="{FF2B5EF4-FFF2-40B4-BE49-F238E27FC236}">
                    <a16:creationId xmlns:a16="http://schemas.microsoft.com/office/drawing/2014/main" id="{F1FDB23B-EFE2-9616-A82D-E7EC5643811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C32D23B1-338D-8A79-56D5-A4A0516519E0}"/>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76" name="Group 375">
              <a:extLst>
                <a:ext uri="{FF2B5EF4-FFF2-40B4-BE49-F238E27FC236}">
                  <a16:creationId xmlns:a16="http://schemas.microsoft.com/office/drawing/2014/main" id="{E70CBC37-092E-2EC0-2A61-675AC27DD42C}"/>
                </a:ext>
              </a:extLst>
            </p:cNvPr>
            <p:cNvGrpSpPr/>
            <p:nvPr/>
          </p:nvGrpSpPr>
          <p:grpSpPr>
            <a:xfrm>
              <a:off x="2062073" y="2730110"/>
              <a:ext cx="42073" cy="42073"/>
              <a:chOff x="4044210" y="3548209"/>
              <a:chExt cx="42073" cy="42073"/>
            </a:xfrm>
          </p:grpSpPr>
          <p:cxnSp>
            <p:nvCxnSpPr>
              <p:cNvPr id="377" name="Straight Connector 376">
                <a:extLst>
                  <a:ext uri="{FF2B5EF4-FFF2-40B4-BE49-F238E27FC236}">
                    <a16:creationId xmlns:a16="http://schemas.microsoft.com/office/drawing/2014/main" id="{ECD2D933-8DB8-7D3E-574A-CF552830399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6080CB16-D0C5-1D80-7D26-AE239205612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91" name="Group 390">
              <a:extLst>
                <a:ext uri="{FF2B5EF4-FFF2-40B4-BE49-F238E27FC236}">
                  <a16:creationId xmlns:a16="http://schemas.microsoft.com/office/drawing/2014/main" id="{9E9374B3-A0C2-810F-303B-49E1FB04467E}"/>
                </a:ext>
              </a:extLst>
            </p:cNvPr>
            <p:cNvGrpSpPr/>
            <p:nvPr/>
          </p:nvGrpSpPr>
          <p:grpSpPr>
            <a:xfrm>
              <a:off x="2478136" y="2853526"/>
              <a:ext cx="42073" cy="42073"/>
              <a:chOff x="4044210" y="3548209"/>
              <a:chExt cx="42073" cy="42073"/>
            </a:xfrm>
          </p:grpSpPr>
          <p:cxnSp>
            <p:nvCxnSpPr>
              <p:cNvPr id="392" name="Straight Connector 391">
                <a:extLst>
                  <a:ext uri="{FF2B5EF4-FFF2-40B4-BE49-F238E27FC236}">
                    <a16:creationId xmlns:a16="http://schemas.microsoft.com/office/drawing/2014/main" id="{963DF790-54BE-D37B-E2AF-4903D8C366E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F0FEA3FD-0874-03A0-74A4-17AEF91B9130}"/>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94" name="Group 393">
              <a:extLst>
                <a:ext uri="{FF2B5EF4-FFF2-40B4-BE49-F238E27FC236}">
                  <a16:creationId xmlns:a16="http://schemas.microsoft.com/office/drawing/2014/main" id="{0F269D24-F130-40F3-E25E-74AD2899F080}"/>
                </a:ext>
              </a:extLst>
            </p:cNvPr>
            <p:cNvGrpSpPr/>
            <p:nvPr/>
          </p:nvGrpSpPr>
          <p:grpSpPr>
            <a:xfrm>
              <a:off x="2091058" y="2730109"/>
              <a:ext cx="42073" cy="42073"/>
              <a:chOff x="4044210" y="3548209"/>
              <a:chExt cx="42073" cy="42073"/>
            </a:xfrm>
          </p:grpSpPr>
          <p:cxnSp>
            <p:nvCxnSpPr>
              <p:cNvPr id="395" name="Straight Connector 394">
                <a:extLst>
                  <a:ext uri="{FF2B5EF4-FFF2-40B4-BE49-F238E27FC236}">
                    <a16:creationId xmlns:a16="http://schemas.microsoft.com/office/drawing/2014/main" id="{FE2E0B00-D93F-3656-2B5B-9A7FD620A78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71323522-2642-021A-5FA2-415934830366}"/>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97" name="Group 396">
              <a:extLst>
                <a:ext uri="{FF2B5EF4-FFF2-40B4-BE49-F238E27FC236}">
                  <a16:creationId xmlns:a16="http://schemas.microsoft.com/office/drawing/2014/main" id="{7A77E0CE-5B5A-4FDE-E9F7-8F5212DFFC93}"/>
                </a:ext>
              </a:extLst>
            </p:cNvPr>
            <p:cNvGrpSpPr/>
            <p:nvPr/>
          </p:nvGrpSpPr>
          <p:grpSpPr>
            <a:xfrm>
              <a:off x="2451021" y="2819867"/>
              <a:ext cx="42073" cy="42073"/>
              <a:chOff x="4044210" y="3548209"/>
              <a:chExt cx="42073" cy="42073"/>
            </a:xfrm>
          </p:grpSpPr>
          <p:cxnSp>
            <p:nvCxnSpPr>
              <p:cNvPr id="398" name="Straight Connector 397">
                <a:extLst>
                  <a:ext uri="{FF2B5EF4-FFF2-40B4-BE49-F238E27FC236}">
                    <a16:creationId xmlns:a16="http://schemas.microsoft.com/office/drawing/2014/main" id="{5D84E639-7E6E-C592-09EF-B8033780849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80190F96-3DD4-4B74-C321-34556F679EE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03" name="Group 402">
              <a:extLst>
                <a:ext uri="{FF2B5EF4-FFF2-40B4-BE49-F238E27FC236}">
                  <a16:creationId xmlns:a16="http://schemas.microsoft.com/office/drawing/2014/main" id="{4FB92C76-F981-C8C9-B447-C96CAB1C454E}"/>
                </a:ext>
              </a:extLst>
            </p:cNvPr>
            <p:cNvGrpSpPr/>
            <p:nvPr/>
          </p:nvGrpSpPr>
          <p:grpSpPr>
            <a:xfrm>
              <a:off x="2365939" y="2780598"/>
              <a:ext cx="42073" cy="42073"/>
              <a:chOff x="4044210" y="3548209"/>
              <a:chExt cx="42073" cy="42073"/>
            </a:xfrm>
          </p:grpSpPr>
          <p:cxnSp>
            <p:nvCxnSpPr>
              <p:cNvPr id="404" name="Straight Connector 403">
                <a:extLst>
                  <a:ext uri="{FF2B5EF4-FFF2-40B4-BE49-F238E27FC236}">
                    <a16:creationId xmlns:a16="http://schemas.microsoft.com/office/drawing/2014/main" id="{3B8C3C27-978A-4947-7891-7D8674A47FE6}"/>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7B23039A-FFAC-1480-DEF3-303605DDC16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06" name="Group 405">
              <a:extLst>
                <a:ext uri="{FF2B5EF4-FFF2-40B4-BE49-F238E27FC236}">
                  <a16:creationId xmlns:a16="http://schemas.microsoft.com/office/drawing/2014/main" id="{7B6EC350-15A5-76DD-EB41-6C02486DC241}"/>
                </a:ext>
              </a:extLst>
            </p:cNvPr>
            <p:cNvGrpSpPr/>
            <p:nvPr/>
          </p:nvGrpSpPr>
          <p:grpSpPr>
            <a:xfrm>
              <a:off x="2512729" y="2870355"/>
              <a:ext cx="42073" cy="42073"/>
              <a:chOff x="4044210" y="3548209"/>
              <a:chExt cx="42073" cy="42073"/>
            </a:xfrm>
          </p:grpSpPr>
          <p:cxnSp>
            <p:nvCxnSpPr>
              <p:cNvPr id="407" name="Straight Connector 406">
                <a:extLst>
                  <a:ext uri="{FF2B5EF4-FFF2-40B4-BE49-F238E27FC236}">
                    <a16:creationId xmlns:a16="http://schemas.microsoft.com/office/drawing/2014/main" id="{E6F76C4B-91DF-78D5-E865-C1EC2CF585B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FF6E6A7A-89A8-5DD7-AE5F-308E7247903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09" name="Group 408">
              <a:extLst>
                <a:ext uri="{FF2B5EF4-FFF2-40B4-BE49-F238E27FC236}">
                  <a16:creationId xmlns:a16="http://schemas.microsoft.com/office/drawing/2014/main" id="{538C0C4E-1CD2-FB74-2FBC-E2BC4CA7FAA5}"/>
                </a:ext>
              </a:extLst>
            </p:cNvPr>
            <p:cNvGrpSpPr/>
            <p:nvPr/>
          </p:nvGrpSpPr>
          <p:grpSpPr>
            <a:xfrm>
              <a:off x="2586591" y="2881575"/>
              <a:ext cx="42073" cy="42073"/>
              <a:chOff x="4044210" y="3548209"/>
              <a:chExt cx="42073" cy="42073"/>
            </a:xfrm>
          </p:grpSpPr>
          <p:cxnSp>
            <p:nvCxnSpPr>
              <p:cNvPr id="410" name="Straight Connector 409">
                <a:extLst>
                  <a:ext uri="{FF2B5EF4-FFF2-40B4-BE49-F238E27FC236}">
                    <a16:creationId xmlns:a16="http://schemas.microsoft.com/office/drawing/2014/main" id="{2DBFEABD-8762-8994-2A46-D77B0125569F}"/>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D0BCD9AD-887B-4CC8-913B-AC2C78B91C5A}"/>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12" name="Group 411">
              <a:extLst>
                <a:ext uri="{FF2B5EF4-FFF2-40B4-BE49-F238E27FC236}">
                  <a16:creationId xmlns:a16="http://schemas.microsoft.com/office/drawing/2014/main" id="{477DB6C6-B6D2-03DA-E390-E50028E8276D}"/>
                </a:ext>
              </a:extLst>
            </p:cNvPr>
            <p:cNvGrpSpPr/>
            <p:nvPr/>
          </p:nvGrpSpPr>
          <p:grpSpPr>
            <a:xfrm>
              <a:off x="2718424" y="3002186"/>
              <a:ext cx="42073" cy="42073"/>
              <a:chOff x="4044210" y="3548209"/>
              <a:chExt cx="42073" cy="42073"/>
            </a:xfrm>
          </p:grpSpPr>
          <p:cxnSp>
            <p:nvCxnSpPr>
              <p:cNvPr id="413" name="Straight Connector 412">
                <a:extLst>
                  <a:ext uri="{FF2B5EF4-FFF2-40B4-BE49-F238E27FC236}">
                    <a16:creationId xmlns:a16="http://schemas.microsoft.com/office/drawing/2014/main" id="{33B3483D-0519-F257-AB3F-D4AF5FB7E0E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9234A24F-7696-2C23-9B98-64BE41E6761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15" name="Group 414">
              <a:extLst>
                <a:ext uri="{FF2B5EF4-FFF2-40B4-BE49-F238E27FC236}">
                  <a16:creationId xmlns:a16="http://schemas.microsoft.com/office/drawing/2014/main" id="{E34A8F72-D372-08BB-B2AB-67D125E32D99}"/>
                </a:ext>
              </a:extLst>
            </p:cNvPr>
            <p:cNvGrpSpPr/>
            <p:nvPr/>
          </p:nvGrpSpPr>
          <p:grpSpPr>
            <a:xfrm>
              <a:off x="2609966" y="2884380"/>
              <a:ext cx="42073" cy="42073"/>
              <a:chOff x="4044210" y="3548209"/>
              <a:chExt cx="42073" cy="42073"/>
            </a:xfrm>
          </p:grpSpPr>
          <p:cxnSp>
            <p:nvCxnSpPr>
              <p:cNvPr id="416" name="Straight Connector 415">
                <a:extLst>
                  <a:ext uri="{FF2B5EF4-FFF2-40B4-BE49-F238E27FC236}">
                    <a16:creationId xmlns:a16="http://schemas.microsoft.com/office/drawing/2014/main" id="{6F2252B5-F1C4-0B95-ADE6-F04EB7620D6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8FF8B4EF-0988-2E11-7A19-65A36289EB4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18" name="Group 417">
              <a:extLst>
                <a:ext uri="{FF2B5EF4-FFF2-40B4-BE49-F238E27FC236}">
                  <a16:creationId xmlns:a16="http://schemas.microsoft.com/office/drawing/2014/main" id="{FE696338-EBD3-F27F-8456-E84C34118909}"/>
                </a:ext>
              </a:extLst>
            </p:cNvPr>
            <p:cNvGrpSpPr/>
            <p:nvPr/>
          </p:nvGrpSpPr>
          <p:grpSpPr>
            <a:xfrm>
              <a:off x="2794154" y="3024625"/>
              <a:ext cx="42073" cy="42073"/>
              <a:chOff x="4044210" y="3548209"/>
              <a:chExt cx="42073" cy="42073"/>
            </a:xfrm>
          </p:grpSpPr>
          <p:cxnSp>
            <p:nvCxnSpPr>
              <p:cNvPr id="419" name="Straight Connector 418">
                <a:extLst>
                  <a:ext uri="{FF2B5EF4-FFF2-40B4-BE49-F238E27FC236}">
                    <a16:creationId xmlns:a16="http://schemas.microsoft.com/office/drawing/2014/main" id="{CF94AFC3-441C-523B-A107-F4F56F5B090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24FF7C2C-8978-6BE8-812F-28524FF69F4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21" name="Group 420">
              <a:extLst>
                <a:ext uri="{FF2B5EF4-FFF2-40B4-BE49-F238E27FC236}">
                  <a16:creationId xmlns:a16="http://schemas.microsoft.com/office/drawing/2014/main" id="{7659945A-1B2A-3E32-227A-973372024296}"/>
                </a:ext>
              </a:extLst>
            </p:cNvPr>
            <p:cNvGrpSpPr/>
            <p:nvPr/>
          </p:nvGrpSpPr>
          <p:grpSpPr>
            <a:xfrm>
              <a:off x="2887652" y="3077918"/>
              <a:ext cx="42073" cy="42073"/>
              <a:chOff x="4044210" y="3548209"/>
              <a:chExt cx="42073" cy="42073"/>
            </a:xfrm>
          </p:grpSpPr>
          <p:cxnSp>
            <p:nvCxnSpPr>
              <p:cNvPr id="422" name="Straight Connector 421">
                <a:extLst>
                  <a:ext uri="{FF2B5EF4-FFF2-40B4-BE49-F238E27FC236}">
                    <a16:creationId xmlns:a16="http://schemas.microsoft.com/office/drawing/2014/main" id="{13509003-782D-7320-F961-5957B5CF2EDC}"/>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DE496A65-66D8-24D1-2C0F-F866CE24855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sp>
        <p:nvSpPr>
          <p:cNvPr id="424" name="Freeform: Shape 423">
            <a:extLst>
              <a:ext uri="{FF2B5EF4-FFF2-40B4-BE49-F238E27FC236}">
                <a16:creationId xmlns:a16="http://schemas.microsoft.com/office/drawing/2014/main" id="{7602333D-AEA5-4522-FEB8-946372820DD0}"/>
              </a:ext>
            </a:extLst>
          </p:cNvPr>
          <p:cNvSpPr/>
          <p:nvPr/>
        </p:nvSpPr>
        <p:spPr bwMode="auto">
          <a:xfrm>
            <a:off x="2033558" y="2348519"/>
            <a:ext cx="3576258" cy="1523065"/>
          </a:xfrm>
          <a:custGeom>
            <a:avLst/>
            <a:gdLst>
              <a:gd name="connsiteX0" fmla="*/ 3576258 w 3576258"/>
              <a:gd name="connsiteY0" fmla="*/ 1523065 h 1523065"/>
              <a:gd name="connsiteX1" fmla="*/ 2479539 w 3576258"/>
              <a:gd name="connsiteY1" fmla="*/ 1523065 h 1523065"/>
              <a:gd name="connsiteX2" fmla="*/ 2479539 w 3576258"/>
              <a:gd name="connsiteY2" fmla="*/ 1377210 h 1523065"/>
              <a:gd name="connsiteX3" fmla="*/ 1433308 w 3576258"/>
              <a:gd name="connsiteY3" fmla="*/ 1377210 h 1523065"/>
              <a:gd name="connsiteX4" fmla="*/ 1433308 w 3576258"/>
              <a:gd name="connsiteY4" fmla="*/ 1293062 h 1523065"/>
              <a:gd name="connsiteX5" fmla="*/ 1287453 w 3576258"/>
              <a:gd name="connsiteY5" fmla="*/ 1293062 h 1523065"/>
              <a:gd name="connsiteX6" fmla="*/ 1287453 w 3576258"/>
              <a:gd name="connsiteY6" fmla="*/ 1256599 h 1523065"/>
              <a:gd name="connsiteX7" fmla="*/ 1234160 w 3576258"/>
              <a:gd name="connsiteY7" fmla="*/ 1256599 h 1523065"/>
              <a:gd name="connsiteX8" fmla="*/ 1234160 w 3576258"/>
              <a:gd name="connsiteY8" fmla="*/ 1231355 h 1523065"/>
              <a:gd name="connsiteX9" fmla="*/ 1138793 w 3576258"/>
              <a:gd name="connsiteY9" fmla="*/ 1231355 h 1523065"/>
              <a:gd name="connsiteX10" fmla="*/ 1138793 w 3576258"/>
              <a:gd name="connsiteY10" fmla="*/ 1200501 h 1523065"/>
              <a:gd name="connsiteX11" fmla="*/ 998548 w 3576258"/>
              <a:gd name="connsiteY11" fmla="*/ 1200501 h 1523065"/>
              <a:gd name="connsiteX12" fmla="*/ 998548 w 3576258"/>
              <a:gd name="connsiteY12" fmla="*/ 1166842 h 1523065"/>
              <a:gd name="connsiteX13" fmla="*/ 880741 w 3576258"/>
              <a:gd name="connsiteY13" fmla="*/ 1166842 h 1523065"/>
              <a:gd name="connsiteX14" fmla="*/ 880741 w 3576258"/>
              <a:gd name="connsiteY14" fmla="*/ 1135988 h 1523065"/>
              <a:gd name="connsiteX15" fmla="*/ 863912 w 3576258"/>
              <a:gd name="connsiteY15" fmla="*/ 1135988 h 1523065"/>
              <a:gd name="connsiteX16" fmla="*/ 863912 w 3576258"/>
              <a:gd name="connsiteY16" fmla="*/ 1082694 h 1523065"/>
              <a:gd name="connsiteX17" fmla="*/ 841473 w 3576258"/>
              <a:gd name="connsiteY17" fmla="*/ 1082694 h 1523065"/>
              <a:gd name="connsiteX18" fmla="*/ 841473 w 3576258"/>
              <a:gd name="connsiteY18" fmla="*/ 1026596 h 1523065"/>
              <a:gd name="connsiteX19" fmla="*/ 796594 w 3576258"/>
              <a:gd name="connsiteY19" fmla="*/ 1026596 h 1523065"/>
              <a:gd name="connsiteX20" fmla="*/ 796594 w 3576258"/>
              <a:gd name="connsiteY20" fmla="*/ 990132 h 1523065"/>
              <a:gd name="connsiteX21" fmla="*/ 757325 w 3576258"/>
              <a:gd name="connsiteY21" fmla="*/ 990132 h 1523065"/>
              <a:gd name="connsiteX22" fmla="*/ 757325 w 3576258"/>
              <a:gd name="connsiteY22" fmla="*/ 950864 h 1523065"/>
              <a:gd name="connsiteX23" fmla="*/ 740496 w 3576258"/>
              <a:gd name="connsiteY23" fmla="*/ 950864 h 1523065"/>
              <a:gd name="connsiteX24" fmla="*/ 740496 w 3576258"/>
              <a:gd name="connsiteY24" fmla="*/ 914400 h 1523065"/>
              <a:gd name="connsiteX25" fmla="*/ 645129 w 3576258"/>
              <a:gd name="connsiteY25" fmla="*/ 914400 h 1523065"/>
              <a:gd name="connsiteX26" fmla="*/ 645129 w 3576258"/>
              <a:gd name="connsiteY26" fmla="*/ 788179 h 1523065"/>
              <a:gd name="connsiteX27" fmla="*/ 633909 w 3576258"/>
              <a:gd name="connsiteY27" fmla="*/ 788179 h 1523065"/>
              <a:gd name="connsiteX28" fmla="*/ 633909 w 3576258"/>
              <a:gd name="connsiteY28" fmla="*/ 673178 h 1523065"/>
              <a:gd name="connsiteX29" fmla="*/ 628300 w 3576258"/>
              <a:gd name="connsiteY29" fmla="*/ 667569 h 1523065"/>
              <a:gd name="connsiteX30" fmla="*/ 628300 w 3576258"/>
              <a:gd name="connsiteY30" fmla="*/ 625494 h 1523065"/>
              <a:gd name="connsiteX31" fmla="*/ 617080 w 3576258"/>
              <a:gd name="connsiteY31" fmla="*/ 625494 h 1523065"/>
              <a:gd name="connsiteX32" fmla="*/ 617080 w 3576258"/>
              <a:gd name="connsiteY32" fmla="*/ 594640 h 1523065"/>
              <a:gd name="connsiteX33" fmla="*/ 597446 w 3576258"/>
              <a:gd name="connsiteY33" fmla="*/ 594640 h 1523065"/>
              <a:gd name="connsiteX34" fmla="*/ 597446 w 3576258"/>
              <a:gd name="connsiteY34" fmla="*/ 521713 h 1523065"/>
              <a:gd name="connsiteX35" fmla="*/ 532933 w 3576258"/>
              <a:gd name="connsiteY35" fmla="*/ 521713 h 1523065"/>
              <a:gd name="connsiteX36" fmla="*/ 532933 w 3576258"/>
              <a:gd name="connsiteY36" fmla="*/ 490859 h 1523065"/>
              <a:gd name="connsiteX37" fmla="*/ 502079 w 3576258"/>
              <a:gd name="connsiteY37" fmla="*/ 490859 h 1523065"/>
              <a:gd name="connsiteX38" fmla="*/ 502079 w 3576258"/>
              <a:gd name="connsiteY38" fmla="*/ 437566 h 1523065"/>
              <a:gd name="connsiteX39" fmla="*/ 485249 w 3576258"/>
              <a:gd name="connsiteY39" fmla="*/ 437566 h 1523065"/>
              <a:gd name="connsiteX40" fmla="*/ 485249 w 3576258"/>
              <a:gd name="connsiteY40" fmla="*/ 409516 h 1523065"/>
              <a:gd name="connsiteX41" fmla="*/ 460005 w 3576258"/>
              <a:gd name="connsiteY41" fmla="*/ 409516 h 1523065"/>
              <a:gd name="connsiteX42" fmla="*/ 460005 w 3576258"/>
              <a:gd name="connsiteY42" fmla="*/ 378662 h 1523065"/>
              <a:gd name="connsiteX43" fmla="*/ 443176 w 3576258"/>
              <a:gd name="connsiteY43" fmla="*/ 378662 h 1523065"/>
              <a:gd name="connsiteX44" fmla="*/ 443176 w 3576258"/>
              <a:gd name="connsiteY44" fmla="*/ 325369 h 1523065"/>
              <a:gd name="connsiteX45" fmla="*/ 423541 w 3576258"/>
              <a:gd name="connsiteY45" fmla="*/ 325369 h 1523065"/>
              <a:gd name="connsiteX46" fmla="*/ 423541 w 3576258"/>
              <a:gd name="connsiteY46" fmla="*/ 260856 h 1523065"/>
              <a:gd name="connsiteX47" fmla="*/ 415127 w 3576258"/>
              <a:gd name="connsiteY47" fmla="*/ 260856 h 1523065"/>
              <a:gd name="connsiteX48" fmla="*/ 415127 w 3576258"/>
              <a:gd name="connsiteY48" fmla="*/ 190734 h 1523065"/>
              <a:gd name="connsiteX49" fmla="*/ 389882 w 3576258"/>
              <a:gd name="connsiteY49" fmla="*/ 190734 h 1523065"/>
              <a:gd name="connsiteX50" fmla="*/ 389882 w 3576258"/>
              <a:gd name="connsiteY50" fmla="*/ 157075 h 1523065"/>
              <a:gd name="connsiteX51" fmla="*/ 333784 w 3576258"/>
              <a:gd name="connsiteY51" fmla="*/ 157075 h 1523065"/>
              <a:gd name="connsiteX52" fmla="*/ 333784 w 3576258"/>
              <a:gd name="connsiteY52" fmla="*/ 115001 h 1523065"/>
              <a:gd name="connsiteX53" fmla="*/ 263662 w 3576258"/>
              <a:gd name="connsiteY53" fmla="*/ 115001 h 1523065"/>
              <a:gd name="connsiteX54" fmla="*/ 263662 w 3576258"/>
              <a:gd name="connsiteY54" fmla="*/ 89757 h 1523065"/>
              <a:gd name="connsiteX55" fmla="*/ 230003 w 3576258"/>
              <a:gd name="connsiteY55" fmla="*/ 89757 h 1523065"/>
              <a:gd name="connsiteX56" fmla="*/ 230003 w 3576258"/>
              <a:gd name="connsiteY56" fmla="*/ 61708 h 1523065"/>
              <a:gd name="connsiteX57" fmla="*/ 193539 w 3576258"/>
              <a:gd name="connsiteY57" fmla="*/ 61708 h 1523065"/>
              <a:gd name="connsiteX58" fmla="*/ 193539 w 3576258"/>
              <a:gd name="connsiteY58" fmla="*/ 42074 h 1523065"/>
              <a:gd name="connsiteX59" fmla="*/ 151465 w 3576258"/>
              <a:gd name="connsiteY59" fmla="*/ 42074 h 1523065"/>
              <a:gd name="connsiteX60" fmla="*/ 151465 w 3576258"/>
              <a:gd name="connsiteY60" fmla="*/ 8415 h 1523065"/>
              <a:gd name="connsiteX61" fmla="*/ 39269 w 3576258"/>
              <a:gd name="connsiteY61" fmla="*/ 8415 h 1523065"/>
              <a:gd name="connsiteX62" fmla="*/ 30854 w 3576258"/>
              <a:gd name="connsiteY62" fmla="*/ 0 h 1523065"/>
              <a:gd name="connsiteX63" fmla="*/ 0 w 3576258"/>
              <a:gd name="connsiteY63" fmla="*/ 0 h 1523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576258" h="1523065">
                <a:moveTo>
                  <a:pt x="3576258" y="1523065"/>
                </a:moveTo>
                <a:lnTo>
                  <a:pt x="2479539" y="1523065"/>
                </a:lnTo>
                <a:lnTo>
                  <a:pt x="2479539" y="1377210"/>
                </a:lnTo>
                <a:lnTo>
                  <a:pt x="1433308" y="1377210"/>
                </a:lnTo>
                <a:lnTo>
                  <a:pt x="1433308" y="1293062"/>
                </a:lnTo>
                <a:lnTo>
                  <a:pt x="1287453" y="1293062"/>
                </a:lnTo>
                <a:lnTo>
                  <a:pt x="1287453" y="1256599"/>
                </a:lnTo>
                <a:lnTo>
                  <a:pt x="1234160" y="1256599"/>
                </a:lnTo>
                <a:lnTo>
                  <a:pt x="1234160" y="1231355"/>
                </a:lnTo>
                <a:lnTo>
                  <a:pt x="1138793" y="1231355"/>
                </a:lnTo>
                <a:lnTo>
                  <a:pt x="1138793" y="1200501"/>
                </a:lnTo>
                <a:lnTo>
                  <a:pt x="998548" y="1200501"/>
                </a:lnTo>
                <a:lnTo>
                  <a:pt x="998548" y="1166842"/>
                </a:lnTo>
                <a:lnTo>
                  <a:pt x="880741" y="1166842"/>
                </a:lnTo>
                <a:lnTo>
                  <a:pt x="880741" y="1135988"/>
                </a:lnTo>
                <a:lnTo>
                  <a:pt x="863912" y="1135988"/>
                </a:lnTo>
                <a:lnTo>
                  <a:pt x="863912" y="1082694"/>
                </a:lnTo>
                <a:lnTo>
                  <a:pt x="841473" y="1082694"/>
                </a:lnTo>
                <a:lnTo>
                  <a:pt x="841473" y="1026596"/>
                </a:lnTo>
                <a:lnTo>
                  <a:pt x="796594" y="1026596"/>
                </a:lnTo>
                <a:lnTo>
                  <a:pt x="796594" y="990132"/>
                </a:lnTo>
                <a:lnTo>
                  <a:pt x="757325" y="990132"/>
                </a:lnTo>
                <a:lnTo>
                  <a:pt x="757325" y="950864"/>
                </a:lnTo>
                <a:lnTo>
                  <a:pt x="740496" y="950864"/>
                </a:lnTo>
                <a:lnTo>
                  <a:pt x="740496" y="914400"/>
                </a:lnTo>
                <a:lnTo>
                  <a:pt x="645129" y="914400"/>
                </a:lnTo>
                <a:lnTo>
                  <a:pt x="645129" y="788179"/>
                </a:lnTo>
                <a:lnTo>
                  <a:pt x="633909" y="788179"/>
                </a:lnTo>
                <a:lnTo>
                  <a:pt x="633909" y="673178"/>
                </a:lnTo>
                <a:lnTo>
                  <a:pt x="628300" y="667569"/>
                </a:lnTo>
                <a:lnTo>
                  <a:pt x="628300" y="625494"/>
                </a:lnTo>
                <a:lnTo>
                  <a:pt x="617080" y="625494"/>
                </a:lnTo>
                <a:lnTo>
                  <a:pt x="617080" y="594640"/>
                </a:lnTo>
                <a:lnTo>
                  <a:pt x="597446" y="594640"/>
                </a:lnTo>
                <a:lnTo>
                  <a:pt x="597446" y="521713"/>
                </a:lnTo>
                <a:lnTo>
                  <a:pt x="532933" y="521713"/>
                </a:lnTo>
                <a:lnTo>
                  <a:pt x="532933" y="490859"/>
                </a:lnTo>
                <a:lnTo>
                  <a:pt x="502079" y="490859"/>
                </a:lnTo>
                <a:lnTo>
                  <a:pt x="502079" y="437566"/>
                </a:lnTo>
                <a:lnTo>
                  <a:pt x="485249" y="437566"/>
                </a:lnTo>
                <a:lnTo>
                  <a:pt x="485249" y="409516"/>
                </a:lnTo>
                <a:lnTo>
                  <a:pt x="460005" y="409516"/>
                </a:lnTo>
                <a:lnTo>
                  <a:pt x="460005" y="378662"/>
                </a:lnTo>
                <a:lnTo>
                  <a:pt x="443176" y="378662"/>
                </a:lnTo>
                <a:lnTo>
                  <a:pt x="443176" y="325369"/>
                </a:lnTo>
                <a:lnTo>
                  <a:pt x="423541" y="325369"/>
                </a:lnTo>
                <a:lnTo>
                  <a:pt x="423541" y="260856"/>
                </a:lnTo>
                <a:lnTo>
                  <a:pt x="415127" y="260856"/>
                </a:lnTo>
                <a:lnTo>
                  <a:pt x="415127" y="190734"/>
                </a:lnTo>
                <a:lnTo>
                  <a:pt x="389882" y="190734"/>
                </a:lnTo>
                <a:lnTo>
                  <a:pt x="389882" y="157075"/>
                </a:lnTo>
                <a:lnTo>
                  <a:pt x="333784" y="157075"/>
                </a:lnTo>
                <a:lnTo>
                  <a:pt x="333784" y="115001"/>
                </a:lnTo>
                <a:lnTo>
                  <a:pt x="263662" y="115001"/>
                </a:lnTo>
                <a:lnTo>
                  <a:pt x="263662" y="89757"/>
                </a:lnTo>
                <a:lnTo>
                  <a:pt x="230003" y="89757"/>
                </a:lnTo>
                <a:lnTo>
                  <a:pt x="230003" y="61708"/>
                </a:lnTo>
                <a:lnTo>
                  <a:pt x="193539" y="61708"/>
                </a:lnTo>
                <a:lnTo>
                  <a:pt x="193539" y="42074"/>
                </a:lnTo>
                <a:lnTo>
                  <a:pt x="151465" y="42074"/>
                </a:lnTo>
                <a:lnTo>
                  <a:pt x="151465" y="8415"/>
                </a:lnTo>
                <a:lnTo>
                  <a:pt x="39269" y="8415"/>
                </a:lnTo>
                <a:lnTo>
                  <a:pt x="30854"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477" name="Group 476">
            <a:extLst>
              <a:ext uri="{FF2B5EF4-FFF2-40B4-BE49-F238E27FC236}">
                <a16:creationId xmlns:a16="http://schemas.microsoft.com/office/drawing/2014/main" id="{D53D0A64-0140-BF7F-395E-6CA5B0FB7EE0}"/>
              </a:ext>
            </a:extLst>
          </p:cNvPr>
          <p:cNvGrpSpPr/>
          <p:nvPr/>
        </p:nvGrpSpPr>
        <p:grpSpPr>
          <a:xfrm>
            <a:off x="2010652" y="2320469"/>
            <a:ext cx="42073" cy="42073"/>
            <a:chOff x="4044210" y="3548209"/>
            <a:chExt cx="42073" cy="42073"/>
          </a:xfrm>
        </p:grpSpPr>
        <p:cxnSp>
          <p:nvCxnSpPr>
            <p:cNvPr id="478" name="Straight Connector 477">
              <a:extLst>
                <a:ext uri="{FF2B5EF4-FFF2-40B4-BE49-F238E27FC236}">
                  <a16:creationId xmlns:a16="http://schemas.microsoft.com/office/drawing/2014/main" id="{4F1317CA-7E22-4534-3C84-21A361D54CA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C39E9C6C-47CE-F7FF-541D-E1D27501790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98" name="Group 497">
            <a:extLst>
              <a:ext uri="{FF2B5EF4-FFF2-40B4-BE49-F238E27FC236}">
                <a16:creationId xmlns:a16="http://schemas.microsoft.com/office/drawing/2014/main" id="{72672DCB-C958-6478-6869-5F3CEA6D6416}"/>
              </a:ext>
            </a:extLst>
          </p:cNvPr>
          <p:cNvGrpSpPr/>
          <p:nvPr/>
        </p:nvGrpSpPr>
        <p:grpSpPr>
          <a:xfrm>
            <a:off x="2088253" y="2322339"/>
            <a:ext cx="3536055" cy="1572618"/>
            <a:chOff x="2088253" y="2688971"/>
            <a:chExt cx="3536055" cy="1572618"/>
          </a:xfrm>
        </p:grpSpPr>
        <p:grpSp>
          <p:nvGrpSpPr>
            <p:cNvPr id="352" name="Group 351">
              <a:extLst>
                <a:ext uri="{FF2B5EF4-FFF2-40B4-BE49-F238E27FC236}">
                  <a16:creationId xmlns:a16="http://schemas.microsoft.com/office/drawing/2014/main" id="{F76C4A15-6A84-DD73-142F-FA99F4417F2D}"/>
                </a:ext>
              </a:extLst>
            </p:cNvPr>
            <p:cNvGrpSpPr/>
            <p:nvPr/>
          </p:nvGrpSpPr>
          <p:grpSpPr>
            <a:xfrm>
              <a:off x="5582235" y="4213906"/>
              <a:ext cx="42073" cy="42073"/>
              <a:chOff x="4044210" y="3548209"/>
              <a:chExt cx="42073" cy="42073"/>
            </a:xfrm>
          </p:grpSpPr>
          <p:cxnSp>
            <p:nvCxnSpPr>
              <p:cNvPr id="353" name="Straight Connector 352">
                <a:extLst>
                  <a:ext uri="{FF2B5EF4-FFF2-40B4-BE49-F238E27FC236}">
                    <a16:creationId xmlns:a16="http://schemas.microsoft.com/office/drawing/2014/main" id="{EC520B14-1A2A-BE39-CF28-5685C430423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8CA6E12F-F8F1-D83A-5311-A1723D66955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56" name="Group 355">
              <a:extLst>
                <a:ext uri="{FF2B5EF4-FFF2-40B4-BE49-F238E27FC236}">
                  <a16:creationId xmlns:a16="http://schemas.microsoft.com/office/drawing/2014/main" id="{38EDA06C-B70D-0E6F-0E3B-17EADBC4CF11}"/>
                </a:ext>
              </a:extLst>
            </p:cNvPr>
            <p:cNvGrpSpPr/>
            <p:nvPr/>
          </p:nvGrpSpPr>
          <p:grpSpPr>
            <a:xfrm>
              <a:off x="5123164" y="4213906"/>
              <a:ext cx="42073" cy="42073"/>
              <a:chOff x="4044210" y="3548209"/>
              <a:chExt cx="42073" cy="42073"/>
            </a:xfrm>
          </p:grpSpPr>
          <p:cxnSp>
            <p:nvCxnSpPr>
              <p:cNvPr id="357" name="Straight Connector 356">
                <a:extLst>
                  <a:ext uri="{FF2B5EF4-FFF2-40B4-BE49-F238E27FC236}">
                    <a16:creationId xmlns:a16="http://schemas.microsoft.com/office/drawing/2014/main" id="{CFA54889-D4B6-4218-9CA1-B61C6FAEC86D}"/>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CA07F572-85BB-B2EF-78B3-BA6A1FA24D5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59" name="Group 358">
              <a:extLst>
                <a:ext uri="{FF2B5EF4-FFF2-40B4-BE49-F238E27FC236}">
                  <a16:creationId xmlns:a16="http://schemas.microsoft.com/office/drawing/2014/main" id="{52C69807-DCC0-69F5-A394-35DAF3172928}"/>
                </a:ext>
              </a:extLst>
            </p:cNvPr>
            <p:cNvGrpSpPr/>
            <p:nvPr/>
          </p:nvGrpSpPr>
          <p:grpSpPr>
            <a:xfrm>
              <a:off x="5037147" y="4219516"/>
              <a:ext cx="42073" cy="42073"/>
              <a:chOff x="4044210" y="3548209"/>
              <a:chExt cx="42073" cy="42073"/>
            </a:xfrm>
          </p:grpSpPr>
          <p:cxnSp>
            <p:nvCxnSpPr>
              <p:cNvPr id="360" name="Straight Connector 359">
                <a:extLst>
                  <a:ext uri="{FF2B5EF4-FFF2-40B4-BE49-F238E27FC236}">
                    <a16:creationId xmlns:a16="http://schemas.microsoft.com/office/drawing/2014/main" id="{C9A91E64-46FB-3C19-0110-3747B515D36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804E8BF2-C308-89B4-12AE-A37FECBFA88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62" name="Group 361">
              <a:extLst>
                <a:ext uri="{FF2B5EF4-FFF2-40B4-BE49-F238E27FC236}">
                  <a16:creationId xmlns:a16="http://schemas.microsoft.com/office/drawing/2014/main" id="{32F422FE-FE0B-A3A5-B891-1690A6D3B372}"/>
                </a:ext>
              </a:extLst>
            </p:cNvPr>
            <p:cNvGrpSpPr/>
            <p:nvPr/>
          </p:nvGrpSpPr>
          <p:grpSpPr>
            <a:xfrm>
              <a:off x="4055429" y="4068051"/>
              <a:ext cx="42073" cy="42073"/>
              <a:chOff x="4044210" y="3548209"/>
              <a:chExt cx="42073" cy="42073"/>
            </a:xfrm>
          </p:grpSpPr>
          <p:cxnSp>
            <p:nvCxnSpPr>
              <p:cNvPr id="363" name="Straight Connector 362">
                <a:extLst>
                  <a:ext uri="{FF2B5EF4-FFF2-40B4-BE49-F238E27FC236}">
                    <a16:creationId xmlns:a16="http://schemas.microsoft.com/office/drawing/2014/main" id="{936CCFFF-16A7-E219-851D-26BF7D28CB1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952FF5C4-0AAD-2040-0C4F-A6BE020406E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67" name="Group 366">
              <a:extLst>
                <a:ext uri="{FF2B5EF4-FFF2-40B4-BE49-F238E27FC236}">
                  <a16:creationId xmlns:a16="http://schemas.microsoft.com/office/drawing/2014/main" id="{9A4B7F3E-23F3-6442-0C6F-ECB62CFB5A7A}"/>
                </a:ext>
              </a:extLst>
            </p:cNvPr>
            <p:cNvGrpSpPr/>
            <p:nvPr/>
          </p:nvGrpSpPr>
          <p:grpSpPr>
            <a:xfrm>
              <a:off x="4120876" y="4068051"/>
              <a:ext cx="42073" cy="42073"/>
              <a:chOff x="4044210" y="3548209"/>
              <a:chExt cx="42073" cy="42073"/>
            </a:xfrm>
          </p:grpSpPr>
          <p:cxnSp>
            <p:nvCxnSpPr>
              <p:cNvPr id="368" name="Straight Connector 367">
                <a:extLst>
                  <a:ext uri="{FF2B5EF4-FFF2-40B4-BE49-F238E27FC236}">
                    <a16:creationId xmlns:a16="http://schemas.microsoft.com/office/drawing/2014/main" id="{D9E03756-3384-046E-BF87-34ADAA56BEA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A6557BDD-A78E-F0B0-2899-EB9120F6BFE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70" name="Group 369">
              <a:extLst>
                <a:ext uri="{FF2B5EF4-FFF2-40B4-BE49-F238E27FC236}">
                  <a16:creationId xmlns:a16="http://schemas.microsoft.com/office/drawing/2014/main" id="{55A4A0A8-3358-6A6D-C179-90EE129689F3}"/>
                </a:ext>
              </a:extLst>
            </p:cNvPr>
            <p:cNvGrpSpPr/>
            <p:nvPr/>
          </p:nvGrpSpPr>
          <p:grpSpPr>
            <a:xfrm>
              <a:off x="4006811" y="4068051"/>
              <a:ext cx="42073" cy="42073"/>
              <a:chOff x="4044210" y="3548209"/>
              <a:chExt cx="42073" cy="42073"/>
            </a:xfrm>
          </p:grpSpPr>
          <p:cxnSp>
            <p:nvCxnSpPr>
              <p:cNvPr id="371" name="Straight Connector 370">
                <a:extLst>
                  <a:ext uri="{FF2B5EF4-FFF2-40B4-BE49-F238E27FC236}">
                    <a16:creationId xmlns:a16="http://schemas.microsoft.com/office/drawing/2014/main" id="{DB8E4BD3-FE07-26FD-1AE7-FCE890E71CA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4F677AD2-4DA5-3949-932F-50A7EAE58F9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79" name="Group 378">
              <a:extLst>
                <a:ext uri="{FF2B5EF4-FFF2-40B4-BE49-F238E27FC236}">
                  <a16:creationId xmlns:a16="http://schemas.microsoft.com/office/drawing/2014/main" id="{6F5E80D4-2033-C7DA-BAB9-9F833F341192}"/>
                </a:ext>
              </a:extLst>
            </p:cNvPr>
            <p:cNvGrpSpPr/>
            <p:nvPr/>
          </p:nvGrpSpPr>
          <p:grpSpPr>
            <a:xfrm>
              <a:off x="3669287" y="4070856"/>
              <a:ext cx="42073" cy="42073"/>
              <a:chOff x="4044210" y="3548209"/>
              <a:chExt cx="42073" cy="42073"/>
            </a:xfrm>
          </p:grpSpPr>
          <p:cxnSp>
            <p:nvCxnSpPr>
              <p:cNvPr id="380" name="Straight Connector 379">
                <a:extLst>
                  <a:ext uri="{FF2B5EF4-FFF2-40B4-BE49-F238E27FC236}">
                    <a16:creationId xmlns:a16="http://schemas.microsoft.com/office/drawing/2014/main" id="{79C6F94B-6AFD-2134-7BFA-3EE712BF211F}"/>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1321376D-C72F-584E-9C05-888C234796E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82" name="Group 381">
              <a:extLst>
                <a:ext uri="{FF2B5EF4-FFF2-40B4-BE49-F238E27FC236}">
                  <a16:creationId xmlns:a16="http://schemas.microsoft.com/office/drawing/2014/main" id="{4AEA17A7-AE26-C179-A124-34C01BE1F858}"/>
                </a:ext>
              </a:extLst>
            </p:cNvPr>
            <p:cNvGrpSpPr/>
            <p:nvPr/>
          </p:nvGrpSpPr>
          <p:grpSpPr>
            <a:xfrm>
              <a:off x="3684246" y="4073661"/>
              <a:ext cx="42073" cy="42073"/>
              <a:chOff x="4044210" y="3548209"/>
              <a:chExt cx="42073" cy="42073"/>
            </a:xfrm>
          </p:grpSpPr>
          <p:cxnSp>
            <p:nvCxnSpPr>
              <p:cNvPr id="383" name="Straight Connector 382">
                <a:extLst>
                  <a:ext uri="{FF2B5EF4-FFF2-40B4-BE49-F238E27FC236}">
                    <a16:creationId xmlns:a16="http://schemas.microsoft.com/office/drawing/2014/main" id="{BB35A5EC-6384-344C-7F07-D7DDF0E4F1BD}"/>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25DFA322-5A31-DE7D-0B58-F2A127D1426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85" name="Group 384">
              <a:extLst>
                <a:ext uri="{FF2B5EF4-FFF2-40B4-BE49-F238E27FC236}">
                  <a16:creationId xmlns:a16="http://schemas.microsoft.com/office/drawing/2014/main" id="{2B66D8C8-2583-5010-0E0D-EFD1CDF68694}"/>
                </a:ext>
              </a:extLst>
            </p:cNvPr>
            <p:cNvGrpSpPr/>
            <p:nvPr/>
          </p:nvGrpSpPr>
          <p:grpSpPr>
            <a:xfrm>
              <a:off x="4038599" y="4070856"/>
              <a:ext cx="42073" cy="42073"/>
              <a:chOff x="4044210" y="3548209"/>
              <a:chExt cx="42073" cy="42073"/>
            </a:xfrm>
          </p:grpSpPr>
          <p:cxnSp>
            <p:nvCxnSpPr>
              <p:cNvPr id="386" name="Straight Connector 385">
                <a:extLst>
                  <a:ext uri="{FF2B5EF4-FFF2-40B4-BE49-F238E27FC236}">
                    <a16:creationId xmlns:a16="http://schemas.microsoft.com/office/drawing/2014/main" id="{CCDF0F3B-CDBE-4802-61B3-FF23ABBFD50D}"/>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6017CB56-9199-2E78-0970-FFD781C7486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88" name="Group 387">
              <a:extLst>
                <a:ext uri="{FF2B5EF4-FFF2-40B4-BE49-F238E27FC236}">
                  <a16:creationId xmlns:a16="http://schemas.microsoft.com/office/drawing/2014/main" id="{1A668FD8-0DFE-CD9B-3AB9-6882522EC96A}"/>
                </a:ext>
              </a:extLst>
            </p:cNvPr>
            <p:cNvGrpSpPr/>
            <p:nvPr/>
          </p:nvGrpSpPr>
          <p:grpSpPr>
            <a:xfrm>
              <a:off x="3593555" y="4065247"/>
              <a:ext cx="42073" cy="42073"/>
              <a:chOff x="4044210" y="3548209"/>
              <a:chExt cx="42073" cy="42073"/>
            </a:xfrm>
          </p:grpSpPr>
          <p:cxnSp>
            <p:nvCxnSpPr>
              <p:cNvPr id="389" name="Straight Connector 388">
                <a:extLst>
                  <a:ext uri="{FF2B5EF4-FFF2-40B4-BE49-F238E27FC236}">
                    <a16:creationId xmlns:a16="http://schemas.microsoft.com/office/drawing/2014/main" id="{BB3A40FD-AAC0-1D18-00AC-EE327182A38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61027C70-776B-8D0E-6B8E-3DEA4CB7F44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00" name="Group 399">
              <a:extLst>
                <a:ext uri="{FF2B5EF4-FFF2-40B4-BE49-F238E27FC236}">
                  <a16:creationId xmlns:a16="http://schemas.microsoft.com/office/drawing/2014/main" id="{5C8E2283-5CE6-B9A5-541E-A9E8C61B0641}"/>
                </a:ext>
              </a:extLst>
            </p:cNvPr>
            <p:cNvGrpSpPr/>
            <p:nvPr/>
          </p:nvGrpSpPr>
          <p:grpSpPr>
            <a:xfrm>
              <a:off x="3714165" y="4070856"/>
              <a:ext cx="42073" cy="42073"/>
              <a:chOff x="4044210" y="3548209"/>
              <a:chExt cx="42073" cy="42073"/>
            </a:xfrm>
          </p:grpSpPr>
          <p:cxnSp>
            <p:nvCxnSpPr>
              <p:cNvPr id="401" name="Straight Connector 400">
                <a:extLst>
                  <a:ext uri="{FF2B5EF4-FFF2-40B4-BE49-F238E27FC236}">
                    <a16:creationId xmlns:a16="http://schemas.microsoft.com/office/drawing/2014/main" id="{1FACCE8D-C27D-291E-3EFB-E4583DC5AB8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BB7DE886-AD6B-C1FA-A3B5-277AE1933DC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26" name="Group 425">
              <a:extLst>
                <a:ext uri="{FF2B5EF4-FFF2-40B4-BE49-F238E27FC236}">
                  <a16:creationId xmlns:a16="http://schemas.microsoft.com/office/drawing/2014/main" id="{E623B258-7E70-A70F-AB63-4E6DBFBADC9F}"/>
                </a:ext>
              </a:extLst>
            </p:cNvPr>
            <p:cNvGrpSpPr/>
            <p:nvPr/>
          </p:nvGrpSpPr>
          <p:grpSpPr>
            <a:xfrm>
              <a:off x="3457050" y="4066181"/>
              <a:ext cx="42073" cy="42073"/>
              <a:chOff x="4044210" y="3548209"/>
              <a:chExt cx="42073" cy="42073"/>
            </a:xfrm>
          </p:grpSpPr>
          <p:cxnSp>
            <p:nvCxnSpPr>
              <p:cNvPr id="427" name="Straight Connector 426">
                <a:extLst>
                  <a:ext uri="{FF2B5EF4-FFF2-40B4-BE49-F238E27FC236}">
                    <a16:creationId xmlns:a16="http://schemas.microsoft.com/office/drawing/2014/main" id="{F69CD095-89B0-7B6F-3482-623F47DFFD9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362E7DF6-42F1-4F7E-A4EB-0C4B2824E59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29" name="Group 428">
              <a:extLst>
                <a:ext uri="{FF2B5EF4-FFF2-40B4-BE49-F238E27FC236}">
                  <a16:creationId xmlns:a16="http://schemas.microsoft.com/office/drawing/2014/main" id="{9033EA40-827C-6952-DCE6-D9BBA6BA6AC7}"/>
                </a:ext>
              </a:extLst>
            </p:cNvPr>
            <p:cNvGrpSpPr/>
            <p:nvPr/>
          </p:nvGrpSpPr>
          <p:grpSpPr>
            <a:xfrm>
              <a:off x="3303714" y="3979229"/>
              <a:ext cx="42073" cy="42073"/>
              <a:chOff x="4044210" y="3548209"/>
              <a:chExt cx="42073" cy="42073"/>
            </a:xfrm>
          </p:grpSpPr>
          <p:cxnSp>
            <p:nvCxnSpPr>
              <p:cNvPr id="430" name="Straight Connector 429">
                <a:extLst>
                  <a:ext uri="{FF2B5EF4-FFF2-40B4-BE49-F238E27FC236}">
                    <a16:creationId xmlns:a16="http://schemas.microsoft.com/office/drawing/2014/main" id="{1D229C6F-CF4F-8634-3E54-38B743DA907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763CA44D-4808-2187-B5A8-EF2FB0360FA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32" name="Group 431">
              <a:extLst>
                <a:ext uri="{FF2B5EF4-FFF2-40B4-BE49-F238E27FC236}">
                  <a16:creationId xmlns:a16="http://schemas.microsoft.com/office/drawing/2014/main" id="{7ADAB402-488D-EA6B-5EA2-E247BFC69747}"/>
                </a:ext>
              </a:extLst>
            </p:cNvPr>
            <p:cNvGrpSpPr/>
            <p:nvPr/>
          </p:nvGrpSpPr>
          <p:grpSpPr>
            <a:xfrm>
              <a:off x="3237331" y="3923131"/>
              <a:ext cx="42073" cy="42073"/>
              <a:chOff x="4044210" y="3548209"/>
              <a:chExt cx="42073" cy="42073"/>
            </a:xfrm>
          </p:grpSpPr>
          <p:cxnSp>
            <p:nvCxnSpPr>
              <p:cNvPr id="433" name="Straight Connector 432">
                <a:extLst>
                  <a:ext uri="{FF2B5EF4-FFF2-40B4-BE49-F238E27FC236}">
                    <a16:creationId xmlns:a16="http://schemas.microsoft.com/office/drawing/2014/main" id="{30BAF8FA-7623-E81D-7A72-5B53148C538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D1EC5206-F120-F312-ACC1-69EF8EFAC5E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35" name="Group 434">
              <a:extLst>
                <a:ext uri="{FF2B5EF4-FFF2-40B4-BE49-F238E27FC236}">
                  <a16:creationId xmlns:a16="http://schemas.microsoft.com/office/drawing/2014/main" id="{F34E1CE0-C411-D1FD-8D3A-6BFC359B8857}"/>
                </a:ext>
              </a:extLst>
            </p:cNvPr>
            <p:cNvGrpSpPr/>
            <p:nvPr/>
          </p:nvGrpSpPr>
          <p:grpSpPr>
            <a:xfrm>
              <a:off x="2432323" y="3022755"/>
              <a:ext cx="42073" cy="42073"/>
              <a:chOff x="4044210" y="3548209"/>
              <a:chExt cx="42073" cy="42073"/>
            </a:xfrm>
          </p:grpSpPr>
          <p:cxnSp>
            <p:nvCxnSpPr>
              <p:cNvPr id="436" name="Straight Connector 435">
                <a:extLst>
                  <a:ext uri="{FF2B5EF4-FFF2-40B4-BE49-F238E27FC236}">
                    <a16:creationId xmlns:a16="http://schemas.microsoft.com/office/drawing/2014/main" id="{F4A11F5D-C153-2C8C-2A85-72F0C137DB4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F7603FE6-2CA6-F7D3-6FF1-A0C25F42134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38" name="Group 437">
              <a:extLst>
                <a:ext uri="{FF2B5EF4-FFF2-40B4-BE49-F238E27FC236}">
                  <a16:creationId xmlns:a16="http://schemas.microsoft.com/office/drawing/2014/main" id="{6F918675-CD13-62EA-1965-793DA0FB5E30}"/>
                </a:ext>
              </a:extLst>
            </p:cNvPr>
            <p:cNvGrpSpPr/>
            <p:nvPr/>
          </p:nvGrpSpPr>
          <p:grpSpPr>
            <a:xfrm>
              <a:off x="2088253" y="2688971"/>
              <a:ext cx="42073" cy="42073"/>
              <a:chOff x="4044210" y="3548209"/>
              <a:chExt cx="42073" cy="42073"/>
            </a:xfrm>
          </p:grpSpPr>
          <p:cxnSp>
            <p:nvCxnSpPr>
              <p:cNvPr id="439" name="Straight Connector 438">
                <a:extLst>
                  <a:ext uri="{FF2B5EF4-FFF2-40B4-BE49-F238E27FC236}">
                    <a16:creationId xmlns:a16="http://schemas.microsoft.com/office/drawing/2014/main" id="{033907A4-C46E-B396-5C1A-7F901CBBAFB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23C1903D-24D1-58A9-4060-4BADCC57D65D}"/>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41" name="Group 440">
              <a:extLst>
                <a:ext uri="{FF2B5EF4-FFF2-40B4-BE49-F238E27FC236}">
                  <a16:creationId xmlns:a16="http://schemas.microsoft.com/office/drawing/2014/main" id="{A6C125BA-098B-F2F9-9ABF-370FF963B392}"/>
                </a:ext>
              </a:extLst>
            </p:cNvPr>
            <p:cNvGrpSpPr/>
            <p:nvPr/>
          </p:nvGrpSpPr>
          <p:grpSpPr>
            <a:xfrm>
              <a:off x="2448218" y="3064829"/>
              <a:ext cx="42073" cy="42073"/>
              <a:chOff x="4044210" y="3548209"/>
              <a:chExt cx="42073" cy="42073"/>
            </a:xfrm>
          </p:grpSpPr>
          <p:cxnSp>
            <p:nvCxnSpPr>
              <p:cNvPr id="442" name="Straight Connector 441">
                <a:extLst>
                  <a:ext uri="{FF2B5EF4-FFF2-40B4-BE49-F238E27FC236}">
                    <a16:creationId xmlns:a16="http://schemas.microsoft.com/office/drawing/2014/main" id="{89E4DBDC-6614-B08F-80D9-AE324539E08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2500ED38-8D0A-88BA-8BFA-D4DCE3F8290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44" name="Group 443">
              <a:extLst>
                <a:ext uri="{FF2B5EF4-FFF2-40B4-BE49-F238E27FC236}">
                  <a16:creationId xmlns:a16="http://schemas.microsoft.com/office/drawing/2014/main" id="{EFD54B9A-08AE-9ED2-1BFA-747FC3C81E3D}"/>
                </a:ext>
              </a:extLst>
            </p:cNvPr>
            <p:cNvGrpSpPr/>
            <p:nvPr/>
          </p:nvGrpSpPr>
          <p:grpSpPr>
            <a:xfrm>
              <a:off x="2736188" y="3608982"/>
              <a:ext cx="42073" cy="42073"/>
              <a:chOff x="4044210" y="3548209"/>
              <a:chExt cx="42073" cy="42073"/>
            </a:xfrm>
          </p:grpSpPr>
          <p:cxnSp>
            <p:nvCxnSpPr>
              <p:cNvPr id="445" name="Straight Connector 444">
                <a:extLst>
                  <a:ext uri="{FF2B5EF4-FFF2-40B4-BE49-F238E27FC236}">
                    <a16:creationId xmlns:a16="http://schemas.microsoft.com/office/drawing/2014/main" id="{FB7C0530-ADB5-C236-AFB3-B0EFB8B8CD0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823DE538-D0E1-8DD1-E53F-7AF309A540A8}"/>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47" name="Group 446">
              <a:extLst>
                <a:ext uri="{FF2B5EF4-FFF2-40B4-BE49-F238E27FC236}">
                  <a16:creationId xmlns:a16="http://schemas.microsoft.com/office/drawing/2014/main" id="{A5B3B00E-2B82-F0AA-6CFF-9F49D61682E4}"/>
                </a:ext>
              </a:extLst>
            </p:cNvPr>
            <p:cNvGrpSpPr/>
            <p:nvPr/>
          </p:nvGrpSpPr>
          <p:grpSpPr>
            <a:xfrm>
              <a:off x="2776391" y="3681910"/>
              <a:ext cx="42073" cy="42073"/>
              <a:chOff x="4044210" y="3548209"/>
              <a:chExt cx="42073" cy="42073"/>
            </a:xfrm>
          </p:grpSpPr>
          <p:cxnSp>
            <p:nvCxnSpPr>
              <p:cNvPr id="448" name="Straight Connector 447">
                <a:extLst>
                  <a:ext uri="{FF2B5EF4-FFF2-40B4-BE49-F238E27FC236}">
                    <a16:creationId xmlns:a16="http://schemas.microsoft.com/office/drawing/2014/main" id="{8001CF22-51F5-70DD-4F13-C4AF2FBB2BD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86F90B6F-3232-A2B4-576D-50127F9A033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50" name="Group 449">
              <a:extLst>
                <a:ext uri="{FF2B5EF4-FFF2-40B4-BE49-F238E27FC236}">
                  <a16:creationId xmlns:a16="http://schemas.microsoft.com/office/drawing/2014/main" id="{14ED0BF0-11E9-1117-CCAD-4F55B4117DBD}"/>
                </a:ext>
              </a:extLst>
            </p:cNvPr>
            <p:cNvGrpSpPr/>
            <p:nvPr/>
          </p:nvGrpSpPr>
          <p:grpSpPr>
            <a:xfrm>
              <a:off x="2488420" y="3101293"/>
              <a:ext cx="42073" cy="42073"/>
              <a:chOff x="4044210" y="3548209"/>
              <a:chExt cx="42073" cy="42073"/>
            </a:xfrm>
          </p:grpSpPr>
          <p:cxnSp>
            <p:nvCxnSpPr>
              <p:cNvPr id="451" name="Straight Connector 450">
                <a:extLst>
                  <a:ext uri="{FF2B5EF4-FFF2-40B4-BE49-F238E27FC236}">
                    <a16:creationId xmlns:a16="http://schemas.microsoft.com/office/drawing/2014/main" id="{6E969BCB-7281-8D4C-6527-EC0CDE9C8A26}"/>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C5FF8AF2-E471-57AD-0B1D-4432C15C07C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53" name="Group 452">
              <a:extLst>
                <a:ext uri="{FF2B5EF4-FFF2-40B4-BE49-F238E27FC236}">
                  <a16:creationId xmlns:a16="http://schemas.microsoft.com/office/drawing/2014/main" id="{C587830B-31AD-AAA3-4FC1-E6217A2174E6}"/>
                </a:ext>
              </a:extLst>
            </p:cNvPr>
            <p:cNvGrpSpPr/>
            <p:nvPr/>
          </p:nvGrpSpPr>
          <p:grpSpPr>
            <a:xfrm>
              <a:off x="2649236" y="3395809"/>
              <a:ext cx="42073" cy="42073"/>
              <a:chOff x="4044210" y="3548209"/>
              <a:chExt cx="42073" cy="42073"/>
            </a:xfrm>
          </p:grpSpPr>
          <p:cxnSp>
            <p:nvCxnSpPr>
              <p:cNvPr id="454" name="Straight Connector 453">
                <a:extLst>
                  <a:ext uri="{FF2B5EF4-FFF2-40B4-BE49-F238E27FC236}">
                    <a16:creationId xmlns:a16="http://schemas.microsoft.com/office/drawing/2014/main" id="{F4179BD1-E035-8C29-3C8B-131C7470345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FBA501B6-CD90-14A4-FDBF-A412F1FBE228}"/>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56" name="Group 455">
              <a:extLst>
                <a:ext uri="{FF2B5EF4-FFF2-40B4-BE49-F238E27FC236}">
                  <a16:creationId xmlns:a16="http://schemas.microsoft.com/office/drawing/2014/main" id="{4405B460-F432-3A46-7EBD-C67059802B47}"/>
                </a:ext>
              </a:extLst>
            </p:cNvPr>
            <p:cNvGrpSpPr/>
            <p:nvPr/>
          </p:nvGrpSpPr>
          <p:grpSpPr>
            <a:xfrm>
              <a:off x="2851189" y="3718372"/>
              <a:ext cx="42073" cy="42073"/>
              <a:chOff x="4044210" y="3548209"/>
              <a:chExt cx="42073" cy="42073"/>
            </a:xfrm>
          </p:grpSpPr>
          <p:cxnSp>
            <p:nvCxnSpPr>
              <p:cNvPr id="457" name="Straight Connector 456">
                <a:extLst>
                  <a:ext uri="{FF2B5EF4-FFF2-40B4-BE49-F238E27FC236}">
                    <a16:creationId xmlns:a16="http://schemas.microsoft.com/office/drawing/2014/main" id="{DD0B0563-3FF2-CF3A-18F5-4E1E6BF3B9A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265C1AA6-4038-587D-B9B0-C26AB459424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59" name="Group 458">
              <a:extLst>
                <a:ext uri="{FF2B5EF4-FFF2-40B4-BE49-F238E27FC236}">
                  <a16:creationId xmlns:a16="http://schemas.microsoft.com/office/drawing/2014/main" id="{DFD3371C-0DD8-E656-3B0F-E305BD430441}"/>
                </a:ext>
              </a:extLst>
            </p:cNvPr>
            <p:cNvGrpSpPr/>
            <p:nvPr/>
          </p:nvGrpSpPr>
          <p:grpSpPr>
            <a:xfrm>
              <a:off x="3474814" y="4069921"/>
              <a:ext cx="42073" cy="42073"/>
              <a:chOff x="4044210" y="3548209"/>
              <a:chExt cx="42073" cy="42073"/>
            </a:xfrm>
          </p:grpSpPr>
          <p:cxnSp>
            <p:nvCxnSpPr>
              <p:cNvPr id="460" name="Straight Connector 459">
                <a:extLst>
                  <a:ext uri="{FF2B5EF4-FFF2-40B4-BE49-F238E27FC236}">
                    <a16:creationId xmlns:a16="http://schemas.microsoft.com/office/drawing/2014/main" id="{029867AD-7C27-806E-0297-2EB8D0EB852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35B0E50E-836E-1CA8-A59B-F95444D0A74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62" name="Group 461">
              <a:extLst>
                <a:ext uri="{FF2B5EF4-FFF2-40B4-BE49-F238E27FC236}">
                  <a16:creationId xmlns:a16="http://schemas.microsoft.com/office/drawing/2014/main" id="{EC620E94-19FD-E172-987E-580567A56FCD}"/>
                </a:ext>
              </a:extLst>
            </p:cNvPr>
            <p:cNvGrpSpPr/>
            <p:nvPr/>
          </p:nvGrpSpPr>
          <p:grpSpPr>
            <a:xfrm>
              <a:off x="3430870" y="3988579"/>
              <a:ext cx="42073" cy="42073"/>
              <a:chOff x="4044210" y="3548209"/>
              <a:chExt cx="42073" cy="42073"/>
            </a:xfrm>
          </p:grpSpPr>
          <p:cxnSp>
            <p:nvCxnSpPr>
              <p:cNvPr id="463" name="Straight Connector 462">
                <a:extLst>
                  <a:ext uri="{FF2B5EF4-FFF2-40B4-BE49-F238E27FC236}">
                    <a16:creationId xmlns:a16="http://schemas.microsoft.com/office/drawing/2014/main" id="{228AB3EE-21E2-20EC-BF2F-AA253500289F}"/>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5D9FD804-AB0F-2C25-A413-39B43B6A5AF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65" name="Group 464">
              <a:extLst>
                <a:ext uri="{FF2B5EF4-FFF2-40B4-BE49-F238E27FC236}">
                  <a16:creationId xmlns:a16="http://schemas.microsoft.com/office/drawing/2014/main" id="{ED841AD5-5F8E-5AD0-CEB4-71D80A56F349}"/>
                </a:ext>
              </a:extLst>
            </p:cNvPr>
            <p:cNvGrpSpPr/>
            <p:nvPr/>
          </p:nvGrpSpPr>
          <p:grpSpPr>
            <a:xfrm>
              <a:off x="3403756" y="3991384"/>
              <a:ext cx="42073" cy="42073"/>
              <a:chOff x="4044210" y="3548209"/>
              <a:chExt cx="42073" cy="42073"/>
            </a:xfrm>
          </p:grpSpPr>
          <p:cxnSp>
            <p:nvCxnSpPr>
              <p:cNvPr id="466" name="Straight Connector 465">
                <a:extLst>
                  <a:ext uri="{FF2B5EF4-FFF2-40B4-BE49-F238E27FC236}">
                    <a16:creationId xmlns:a16="http://schemas.microsoft.com/office/drawing/2014/main" id="{9C33E18E-F35E-59E6-6497-529078218CB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8D4C55EA-E921-FD5A-0737-3DFE986FAF5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68" name="Group 467">
              <a:extLst>
                <a:ext uri="{FF2B5EF4-FFF2-40B4-BE49-F238E27FC236}">
                  <a16:creationId xmlns:a16="http://schemas.microsoft.com/office/drawing/2014/main" id="{BBECCBA0-E640-72D6-31C1-1FAB998651AA}"/>
                </a:ext>
              </a:extLst>
            </p:cNvPr>
            <p:cNvGrpSpPr/>
            <p:nvPr/>
          </p:nvGrpSpPr>
          <p:grpSpPr>
            <a:xfrm>
              <a:off x="2371549" y="2852591"/>
              <a:ext cx="42073" cy="42073"/>
              <a:chOff x="4044210" y="3548209"/>
              <a:chExt cx="42073" cy="42073"/>
            </a:xfrm>
          </p:grpSpPr>
          <p:cxnSp>
            <p:nvCxnSpPr>
              <p:cNvPr id="469" name="Straight Connector 468">
                <a:extLst>
                  <a:ext uri="{FF2B5EF4-FFF2-40B4-BE49-F238E27FC236}">
                    <a16:creationId xmlns:a16="http://schemas.microsoft.com/office/drawing/2014/main" id="{66626B64-7D14-0ED9-F73F-3CD8334CBBC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4259B24F-EEF3-7B15-6152-9527F97B5A6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71" name="Group 470">
              <a:extLst>
                <a:ext uri="{FF2B5EF4-FFF2-40B4-BE49-F238E27FC236}">
                  <a16:creationId xmlns:a16="http://schemas.microsoft.com/office/drawing/2014/main" id="{D2DCA9BB-B88F-DE0D-1C67-AD433B0CCCA9}"/>
                </a:ext>
              </a:extLst>
            </p:cNvPr>
            <p:cNvGrpSpPr/>
            <p:nvPr/>
          </p:nvGrpSpPr>
          <p:grpSpPr>
            <a:xfrm>
              <a:off x="3160663" y="3924066"/>
              <a:ext cx="42073" cy="42073"/>
              <a:chOff x="4044210" y="3548209"/>
              <a:chExt cx="42073" cy="42073"/>
            </a:xfrm>
          </p:grpSpPr>
          <p:cxnSp>
            <p:nvCxnSpPr>
              <p:cNvPr id="472" name="Straight Connector 471">
                <a:extLst>
                  <a:ext uri="{FF2B5EF4-FFF2-40B4-BE49-F238E27FC236}">
                    <a16:creationId xmlns:a16="http://schemas.microsoft.com/office/drawing/2014/main" id="{550C72C3-C8BE-67E4-3AE9-925E49B3F11F}"/>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1D6D0CB4-5CE9-FA9F-8640-725968B8A478}"/>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74" name="Group 473">
              <a:extLst>
                <a:ext uri="{FF2B5EF4-FFF2-40B4-BE49-F238E27FC236}">
                  <a16:creationId xmlns:a16="http://schemas.microsoft.com/office/drawing/2014/main" id="{A5979468-A022-2F89-034C-6987DF97636A}"/>
                </a:ext>
              </a:extLst>
            </p:cNvPr>
            <p:cNvGrpSpPr/>
            <p:nvPr/>
          </p:nvGrpSpPr>
          <p:grpSpPr>
            <a:xfrm>
              <a:off x="2294883" y="2807712"/>
              <a:ext cx="42073" cy="42073"/>
              <a:chOff x="4044210" y="3548209"/>
              <a:chExt cx="42073" cy="42073"/>
            </a:xfrm>
          </p:grpSpPr>
          <p:cxnSp>
            <p:nvCxnSpPr>
              <p:cNvPr id="475" name="Straight Connector 474">
                <a:extLst>
                  <a:ext uri="{FF2B5EF4-FFF2-40B4-BE49-F238E27FC236}">
                    <a16:creationId xmlns:a16="http://schemas.microsoft.com/office/drawing/2014/main" id="{2368CB97-218B-BA43-62B1-65991440ABB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C02D1965-ADA2-3F64-8BED-B02E5C18921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80" name="Group 479">
              <a:extLst>
                <a:ext uri="{FF2B5EF4-FFF2-40B4-BE49-F238E27FC236}">
                  <a16:creationId xmlns:a16="http://schemas.microsoft.com/office/drawing/2014/main" id="{8C9476B8-BC2F-7968-E7C4-FC04B66AA18C}"/>
                </a:ext>
              </a:extLst>
            </p:cNvPr>
            <p:cNvGrpSpPr/>
            <p:nvPr/>
          </p:nvGrpSpPr>
          <p:grpSpPr>
            <a:xfrm>
              <a:off x="2583787" y="3203205"/>
              <a:ext cx="42073" cy="42073"/>
              <a:chOff x="4044210" y="3548209"/>
              <a:chExt cx="42073" cy="42073"/>
            </a:xfrm>
          </p:grpSpPr>
          <p:cxnSp>
            <p:nvCxnSpPr>
              <p:cNvPr id="481" name="Straight Connector 480">
                <a:extLst>
                  <a:ext uri="{FF2B5EF4-FFF2-40B4-BE49-F238E27FC236}">
                    <a16:creationId xmlns:a16="http://schemas.microsoft.com/office/drawing/2014/main" id="{76DDC299-C417-1413-1A56-D893D2A6444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C6EBF14E-6C30-DF39-26AA-AB6AC957377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83" name="Group 482">
              <a:extLst>
                <a:ext uri="{FF2B5EF4-FFF2-40B4-BE49-F238E27FC236}">
                  <a16:creationId xmlns:a16="http://schemas.microsoft.com/office/drawing/2014/main" id="{6FBE4ABE-1D2A-16B8-3CB9-692ABB29F9D1}"/>
                </a:ext>
              </a:extLst>
            </p:cNvPr>
            <p:cNvGrpSpPr/>
            <p:nvPr/>
          </p:nvGrpSpPr>
          <p:grpSpPr>
            <a:xfrm>
              <a:off x="3025093" y="3893212"/>
              <a:ext cx="42073" cy="42073"/>
              <a:chOff x="4044210" y="3548209"/>
              <a:chExt cx="42073" cy="42073"/>
            </a:xfrm>
          </p:grpSpPr>
          <p:cxnSp>
            <p:nvCxnSpPr>
              <p:cNvPr id="484" name="Straight Connector 483">
                <a:extLst>
                  <a:ext uri="{FF2B5EF4-FFF2-40B4-BE49-F238E27FC236}">
                    <a16:creationId xmlns:a16="http://schemas.microsoft.com/office/drawing/2014/main" id="{A440746D-769B-D8E4-380A-DF7FAAEE8A7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78371AA5-82D2-AB0F-CDB7-D7D2DAB3A1A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86" name="Group 485">
              <a:extLst>
                <a:ext uri="{FF2B5EF4-FFF2-40B4-BE49-F238E27FC236}">
                  <a16:creationId xmlns:a16="http://schemas.microsoft.com/office/drawing/2014/main" id="{D8993FC8-89EA-BCA0-FB94-D62ACBC7B840}"/>
                </a:ext>
              </a:extLst>
            </p:cNvPr>
            <p:cNvGrpSpPr/>
            <p:nvPr/>
          </p:nvGrpSpPr>
          <p:grpSpPr>
            <a:xfrm>
              <a:off x="2605293" y="3231254"/>
              <a:ext cx="42073" cy="42073"/>
              <a:chOff x="4044210" y="3548209"/>
              <a:chExt cx="42073" cy="42073"/>
            </a:xfrm>
          </p:grpSpPr>
          <p:cxnSp>
            <p:nvCxnSpPr>
              <p:cNvPr id="487" name="Straight Connector 486">
                <a:extLst>
                  <a:ext uri="{FF2B5EF4-FFF2-40B4-BE49-F238E27FC236}">
                    <a16:creationId xmlns:a16="http://schemas.microsoft.com/office/drawing/2014/main" id="{C88367B3-1ABC-A462-02AA-34BB47AFD77D}"/>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806CDA6A-43AF-E798-297E-46911A067F9D}"/>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89" name="Group 488">
              <a:extLst>
                <a:ext uri="{FF2B5EF4-FFF2-40B4-BE49-F238E27FC236}">
                  <a16:creationId xmlns:a16="http://schemas.microsoft.com/office/drawing/2014/main" id="{2485F412-EC3D-1DCF-FB26-A310E3111116}"/>
                </a:ext>
              </a:extLst>
            </p:cNvPr>
            <p:cNvGrpSpPr/>
            <p:nvPr/>
          </p:nvGrpSpPr>
          <p:grpSpPr>
            <a:xfrm>
              <a:off x="2529559" y="3186375"/>
              <a:ext cx="42073" cy="42073"/>
              <a:chOff x="4044210" y="3548209"/>
              <a:chExt cx="42073" cy="42073"/>
            </a:xfrm>
          </p:grpSpPr>
          <p:cxnSp>
            <p:nvCxnSpPr>
              <p:cNvPr id="490" name="Straight Connector 489">
                <a:extLst>
                  <a:ext uri="{FF2B5EF4-FFF2-40B4-BE49-F238E27FC236}">
                    <a16:creationId xmlns:a16="http://schemas.microsoft.com/office/drawing/2014/main" id="{94F7540F-5974-8A23-32C9-1042FA08AE3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88D0706A-2109-43DB-7C54-28B2D8402468}"/>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92" name="Group 491">
              <a:extLst>
                <a:ext uri="{FF2B5EF4-FFF2-40B4-BE49-F238E27FC236}">
                  <a16:creationId xmlns:a16="http://schemas.microsoft.com/office/drawing/2014/main" id="{AC8944D3-7A38-BA02-8560-FF8F20959BCF}"/>
                </a:ext>
              </a:extLst>
            </p:cNvPr>
            <p:cNvGrpSpPr/>
            <p:nvPr/>
          </p:nvGrpSpPr>
          <p:grpSpPr>
            <a:xfrm>
              <a:off x="2223824" y="2724500"/>
              <a:ext cx="42073" cy="42073"/>
              <a:chOff x="4044210" y="3548209"/>
              <a:chExt cx="42073" cy="42073"/>
            </a:xfrm>
          </p:grpSpPr>
          <p:cxnSp>
            <p:nvCxnSpPr>
              <p:cNvPr id="493" name="Straight Connector 492">
                <a:extLst>
                  <a:ext uri="{FF2B5EF4-FFF2-40B4-BE49-F238E27FC236}">
                    <a16:creationId xmlns:a16="http://schemas.microsoft.com/office/drawing/2014/main" id="{BCBA2ADE-EDE3-2A3E-5133-643E30D9795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E8FD4FB9-FA83-B712-7DE8-D281758D120C}"/>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95" name="Group 494">
              <a:extLst>
                <a:ext uri="{FF2B5EF4-FFF2-40B4-BE49-F238E27FC236}">
                  <a16:creationId xmlns:a16="http://schemas.microsoft.com/office/drawing/2014/main" id="{6B746836-2F89-3F4A-57EA-7DC801F17607}"/>
                </a:ext>
              </a:extLst>
            </p:cNvPr>
            <p:cNvGrpSpPr/>
            <p:nvPr/>
          </p:nvGrpSpPr>
          <p:grpSpPr>
            <a:xfrm>
              <a:off x="2431387" y="2906819"/>
              <a:ext cx="42073" cy="42073"/>
              <a:chOff x="4044210" y="3548209"/>
              <a:chExt cx="42073" cy="42073"/>
            </a:xfrm>
          </p:grpSpPr>
          <p:cxnSp>
            <p:nvCxnSpPr>
              <p:cNvPr id="496" name="Straight Connector 495">
                <a:extLst>
                  <a:ext uri="{FF2B5EF4-FFF2-40B4-BE49-F238E27FC236}">
                    <a16:creationId xmlns:a16="http://schemas.microsoft.com/office/drawing/2014/main" id="{A6D283A1-497E-EE13-2882-5BFD7DFDB66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23A95575-0B1B-D392-883E-2AFC326FBC4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sp>
        <p:nvSpPr>
          <p:cNvPr id="499" name="Freeform: Shape 498">
            <a:extLst>
              <a:ext uri="{FF2B5EF4-FFF2-40B4-BE49-F238E27FC236}">
                <a16:creationId xmlns:a16="http://schemas.microsoft.com/office/drawing/2014/main" id="{9DAE8B6A-864B-D350-F757-7D7A0DE7077A}"/>
              </a:ext>
            </a:extLst>
          </p:cNvPr>
          <p:cNvSpPr/>
          <p:nvPr/>
        </p:nvSpPr>
        <p:spPr bwMode="auto">
          <a:xfrm>
            <a:off x="7100515" y="2320909"/>
            <a:ext cx="4309607" cy="1979875"/>
          </a:xfrm>
          <a:custGeom>
            <a:avLst/>
            <a:gdLst>
              <a:gd name="connsiteX0" fmla="*/ 0 w 4309607"/>
              <a:gd name="connsiteY0" fmla="*/ 0 h 1979875"/>
              <a:gd name="connsiteX1" fmla="*/ 0 w 4309607"/>
              <a:gd name="connsiteY1" fmla="*/ 1979875 h 1979875"/>
              <a:gd name="connsiteX2" fmla="*/ 4309607 w 4309607"/>
              <a:gd name="connsiteY2" fmla="*/ 1979875 h 1979875"/>
            </a:gdLst>
            <a:ahLst/>
            <a:cxnLst>
              <a:cxn ang="0">
                <a:pos x="connsiteX0" y="connsiteY0"/>
              </a:cxn>
              <a:cxn ang="0">
                <a:pos x="connsiteX1" y="connsiteY1"/>
              </a:cxn>
              <a:cxn ang="0">
                <a:pos x="connsiteX2" y="connsiteY2"/>
              </a:cxn>
            </a:cxnLst>
            <a:rect l="l" t="t" r="r" b="b"/>
            <a:pathLst>
              <a:path w="4309607" h="1979875">
                <a:moveTo>
                  <a:pt x="0" y="0"/>
                </a:moveTo>
                <a:lnTo>
                  <a:pt x="0" y="1979875"/>
                </a:lnTo>
                <a:lnTo>
                  <a:pt x="4309607" y="1979875"/>
                </a:lnTo>
              </a:path>
            </a:pathLst>
          </a:custGeom>
          <a:noFill/>
          <a:ln w="28575">
            <a:solidFill>
              <a:schemeClr val="bg1"/>
            </a:solidFill>
            <a:miter lim="800000"/>
            <a:headEnd/>
            <a:tailEnd/>
          </a:ln>
        </p:spPr>
        <p:txBody>
          <a:bodyPr rtlCol="0" anchor="ctr"/>
          <a:lstStyle/>
          <a:p>
            <a:pPr algn="ctr"/>
            <a:endParaRPr lang="en-US" dirty="0"/>
          </a:p>
        </p:txBody>
      </p:sp>
      <p:grpSp>
        <p:nvGrpSpPr>
          <p:cNvPr id="500" name="Group 499">
            <a:extLst>
              <a:ext uri="{FF2B5EF4-FFF2-40B4-BE49-F238E27FC236}">
                <a16:creationId xmlns:a16="http://schemas.microsoft.com/office/drawing/2014/main" id="{E9FB8B72-0C0F-A2A5-E977-B6BA164960EE}"/>
              </a:ext>
            </a:extLst>
          </p:cNvPr>
          <p:cNvGrpSpPr/>
          <p:nvPr/>
        </p:nvGrpSpPr>
        <p:grpSpPr>
          <a:xfrm>
            <a:off x="6999347" y="2314283"/>
            <a:ext cx="110444" cy="1987826"/>
            <a:chOff x="286247" y="2274073"/>
            <a:chExt cx="87464" cy="1524000"/>
          </a:xfrm>
        </p:grpSpPr>
        <p:cxnSp>
          <p:nvCxnSpPr>
            <p:cNvPr id="501" name="Straight Connector 500">
              <a:extLst>
                <a:ext uri="{FF2B5EF4-FFF2-40B4-BE49-F238E27FC236}">
                  <a16:creationId xmlns:a16="http://schemas.microsoft.com/office/drawing/2014/main" id="{DAF7932A-7BD8-C0A7-AE81-CCE26E9B3E63}"/>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7B60FA4D-A5A1-F2E7-662F-F06F811BCC45}"/>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8892228D-BD13-978C-CC21-90D77A466612}"/>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175811B7-08E7-EB1A-D2A4-2CCEE9EB0584}"/>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35B37A6D-B048-F5AA-A71B-A1E4063A0F9F}"/>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A285509B-9D12-8A17-6FFE-B508EFC776D6}"/>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512" name="TextBox 511">
            <a:extLst>
              <a:ext uri="{FF2B5EF4-FFF2-40B4-BE49-F238E27FC236}">
                <a16:creationId xmlns:a16="http://schemas.microsoft.com/office/drawing/2014/main" id="{261C8B15-EED3-A99A-3A90-C6CC56083F8F}"/>
              </a:ext>
            </a:extLst>
          </p:cNvPr>
          <p:cNvSpPr txBox="1"/>
          <p:nvPr/>
        </p:nvSpPr>
        <p:spPr bwMode="auto">
          <a:xfrm>
            <a:off x="6645966" y="215525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514" name="TextBox 513">
            <a:extLst>
              <a:ext uri="{FF2B5EF4-FFF2-40B4-BE49-F238E27FC236}">
                <a16:creationId xmlns:a16="http://schemas.microsoft.com/office/drawing/2014/main" id="{4C275FF7-7B08-EE6C-2BEB-28EF1A260438}"/>
              </a:ext>
            </a:extLst>
          </p:cNvPr>
          <p:cNvSpPr txBox="1"/>
          <p:nvPr/>
        </p:nvSpPr>
        <p:spPr bwMode="auto">
          <a:xfrm>
            <a:off x="6645966" y="2555473"/>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516" name="TextBox 515">
            <a:extLst>
              <a:ext uri="{FF2B5EF4-FFF2-40B4-BE49-F238E27FC236}">
                <a16:creationId xmlns:a16="http://schemas.microsoft.com/office/drawing/2014/main" id="{2C796EF2-71ED-8570-5972-1E4C821F20D8}"/>
              </a:ext>
            </a:extLst>
          </p:cNvPr>
          <p:cNvSpPr txBox="1"/>
          <p:nvPr/>
        </p:nvSpPr>
        <p:spPr bwMode="auto">
          <a:xfrm>
            <a:off x="6645966" y="294508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518" name="TextBox 517">
            <a:extLst>
              <a:ext uri="{FF2B5EF4-FFF2-40B4-BE49-F238E27FC236}">
                <a16:creationId xmlns:a16="http://schemas.microsoft.com/office/drawing/2014/main" id="{46F9DEF1-69D9-70DE-A1FA-DAF813795C4B}"/>
              </a:ext>
            </a:extLst>
          </p:cNvPr>
          <p:cNvSpPr txBox="1"/>
          <p:nvPr/>
        </p:nvSpPr>
        <p:spPr bwMode="auto">
          <a:xfrm>
            <a:off x="6645966" y="336120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520" name="TextBox 519">
            <a:extLst>
              <a:ext uri="{FF2B5EF4-FFF2-40B4-BE49-F238E27FC236}">
                <a16:creationId xmlns:a16="http://schemas.microsoft.com/office/drawing/2014/main" id="{7EF79BAC-5B34-7FA0-6EA3-4E8EC34AB0B2}"/>
              </a:ext>
            </a:extLst>
          </p:cNvPr>
          <p:cNvSpPr txBox="1"/>
          <p:nvPr/>
        </p:nvSpPr>
        <p:spPr bwMode="auto">
          <a:xfrm>
            <a:off x="6645966" y="3733593"/>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522" name="TextBox 521">
            <a:extLst>
              <a:ext uri="{FF2B5EF4-FFF2-40B4-BE49-F238E27FC236}">
                <a16:creationId xmlns:a16="http://schemas.microsoft.com/office/drawing/2014/main" id="{BCE559CF-2263-E347-76F0-0A07EF46DA47}"/>
              </a:ext>
            </a:extLst>
          </p:cNvPr>
          <p:cNvSpPr txBox="1"/>
          <p:nvPr/>
        </p:nvSpPr>
        <p:spPr bwMode="auto">
          <a:xfrm>
            <a:off x="6782220" y="414971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23" name="TextBox 522">
            <a:extLst>
              <a:ext uri="{FF2B5EF4-FFF2-40B4-BE49-F238E27FC236}">
                <a16:creationId xmlns:a16="http://schemas.microsoft.com/office/drawing/2014/main" id="{C8E9FE46-5645-CF6C-457E-86E47538185B}"/>
              </a:ext>
            </a:extLst>
          </p:cNvPr>
          <p:cNvSpPr txBox="1"/>
          <p:nvPr/>
        </p:nvSpPr>
        <p:spPr bwMode="auto">
          <a:xfrm>
            <a:off x="6966425" y="433259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524" name="Group 523">
            <a:extLst>
              <a:ext uri="{FF2B5EF4-FFF2-40B4-BE49-F238E27FC236}">
                <a16:creationId xmlns:a16="http://schemas.microsoft.com/office/drawing/2014/main" id="{D44C9B11-7C22-7094-0E66-6C5315702E43}"/>
              </a:ext>
            </a:extLst>
          </p:cNvPr>
          <p:cNvGrpSpPr/>
          <p:nvPr/>
        </p:nvGrpSpPr>
        <p:grpSpPr>
          <a:xfrm>
            <a:off x="7103165" y="4311386"/>
            <a:ext cx="4060466" cy="92765"/>
            <a:chOff x="2013005" y="4700547"/>
            <a:chExt cx="3701334" cy="109995"/>
          </a:xfrm>
        </p:grpSpPr>
        <p:cxnSp>
          <p:nvCxnSpPr>
            <p:cNvPr id="525" name="Straight Connector 524">
              <a:extLst>
                <a:ext uri="{FF2B5EF4-FFF2-40B4-BE49-F238E27FC236}">
                  <a16:creationId xmlns:a16="http://schemas.microsoft.com/office/drawing/2014/main" id="{84CC2566-BB52-61CE-9FBA-F8A822121F26}"/>
                </a:ext>
              </a:extLst>
            </p:cNvPr>
            <p:cNvCxnSpPr>
              <a:cxnSpLocks/>
            </p:cNvCxnSpPr>
            <p:nvPr/>
          </p:nvCxnSpPr>
          <p:spPr bwMode="auto">
            <a:xfrm rot="5400000">
              <a:off x="5659341"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76DF94DE-5215-B8B0-B5D5-6AA52F198468}"/>
                </a:ext>
              </a:extLst>
            </p:cNvPr>
            <p:cNvCxnSpPr>
              <a:cxnSpLocks/>
            </p:cNvCxnSpPr>
            <p:nvPr/>
          </p:nvCxnSpPr>
          <p:spPr bwMode="auto">
            <a:xfrm rot="5400000">
              <a:off x="5042452"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CAB2A36A-6179-088E-1562-6D3253DABA3D}"/>
                </a:ext>
              </a:extLst>
            </p:cNvPr>
            <p:cNvCxnSpPr>
              <a:cxnSpLocks/>
            </p:cNvCxnSpPr>
            <p:nvPr/>
          </p:nvCxnSpPr>
          <p:spPr bwMode="auto">
            <a:xfrm rot="5400000">
              <a:off x="4425563"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10A8F4FF-E1FC-F5BD-45B8-FCF3172EC000}"/>
                </a:ext>
              </a:extLst>
            </p:cNvPr>
            <p:cNvCxnSpPr>
              <a:cxnSpLocks/>
            </p:cNvCxnSpPr>
            <p:nvPr/>
          </p:nvCxnSpPr>
          <p:spPr bwMode="auto">
            <a:xfrm rot="5400000">
              <a:off x="3808674"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543BD599-A8BE-A4BA-04C9-DD86527BEF5F}"/>
                </a:ext>
              </a:extLst>
            </p:cNvPr>
            <p:cNvCxnSpPr>
              <a:cxnSpLocks/>
            </p:cNvCxnSpPr>
            <p:nvPr/>
          </p:nvCxnSpPr>
          <p:spPr bwMode="auto">
            <a:xfrm rot="5400000">
              <a:off x="3191785"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6FD6A690-2283-21BE-36FA-F85867EAD648}"/>
                </a:ext>
              </a:extLst>
            </p:cNvPr>
            <p:cNvCxnSpPr>
              <a:cxnSpLocks/>
            </p:cNvCxnSpPr>
            <p:nvPr/>
          </p:nvCxnSpPr>
          <p:spPr bwMode="auto">
            <a:xfrm rot="5400000">
              <a:off x="2574896"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531" name="Straight Connector 530">
              <a:extLst>
                <a:ext uri="{FF2B5EF4-FFF2-40B4-BE49-F238E27FC236}">
                  <a16:creationId xmlns:a16="http://schemas.microsoft.com/office/drawing/2014/main" id="{C78217FB-B6A3-BABE-CB35-DC3B5E7C88B1}"/>
                </a:ext>
              </a:extLst>
            </p:cNvPr>
            <p:cNvCxnSpPr>
              <a:cxnSpLocks/>
            </p:cNvCxnSpPr>
            <p:nvPr/>
          </p:nvCxnSpPr>
          <p:spPr bwMode="auto">
            <a:xfrm rot="5400000">
              <a:off x="1958007" y="4755545"/>
              <a:ext cx="109995" cy="0"/>
            </a:xfrm>
            <a:prstGeom prst="line">
              <a:avLst/>
            </a:prstGeom>
            <a:noFill/>
            <a:ln w="28575" cap="flat" cmpd="sng" algn="ctr">
              <a:solidFill>
                <a:schemeClr val="bg1"/>
              </a:solidFill>
              <a:prstDash val="solid"/>
              <a:round/>
              <a:headEnd type="none" w="med" len="med"/>
              <a:tailEnd type="none" w="med" len="med"/>
            </a:ln>
            <a:effectLst/>
          </p:spPr>
        </p:cxnSp>
      </p:grpSp>
      <p:sp>
        <p:nvSpPr>
          <p:cNvPr id="532" name="TextBox 531">
            <a:extLst>
              <a:ext uri="{FF2B5EF4-FFF2-40B4-BE49-F238E27FC236}">
                <a16:creationId xmlns:a16="http://schemas.microsoft.com/office/drawing/2014/main" id="{42124E39-4E20-4E3E-844C-E14DE728F1B9}"/>
              </a:ext>
            </a:extLst>
          </p:cNvPr>
          <p:cNvSpPr txBox="1"/>
          <p:nvPr/>
        </p:nvSpPr>
        <p:spPr bwMode="auto">
          <a:xfrm>
            <a:off x="7643611" y="434054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533" name="TextBox 532">
            <a:extLst>
              <a:ext uri="{FF2B5EF4-FFF2-40B4-BE49-F238E27FC236}">
                <a16:creationId xmlns:a16="http://schemas.microsoft.com/office/drawing/2014/main" id="{EBA11F34-5F38-5806-32AE-D8C17B584963}"/>
              </a:ext>
            </a:extLst>
          </p:cNvPr>
          <p:cNvSpPr txBox="1"/>
          <p:nvPr/>
        </p:nvSpPr>
        <p:spPr bwMode="auto">
          <a:xfrm>
            <a:off x="8296944" y="433259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534" name="TextBox 533">
            <a:extLst>
              <a:ext uri="{FF2B5EF4-FFF2-40B4-BE49-F238E27FC236}">
                <a16:creationId xmlns:a16="http://schemas.microsoft.com/office/drawing/2014/main" id="{FE6FCE90-25D1-7CC9-9EE4-7823B57B49C5}"/>
              </a:ext>
            </a:extLst>
          </p:cNvPr>
          <p:cNvSpPr txBox="1"/>
          <p:nvPr/>
        </p:nvSpPr>
        <p:spPr bwMode="auto">
          <a:xfrm>
            <a:off x="8966179" y="434054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535" name="TextBox 534">
            <a:extLst>
              <a:ext uri="{FF2B5EF4-FFF2-40B4-BE49-F238E27FC236}">
                <a16:creationId xmlns:a16="http://schemas.microsoft.com/office/drawing/2014/main" id="{4E2EF0E3-4444-610F-6B8C-6A3C0851761F}"/>
              </a:ext>
            </a:extLst>
          </p:cNvPr>
          <p:cNvSpPr txBox="1"/>
          <p:nvPr/>
        </p:nvSpPr>
        <p:spPr bwMode="auto">
          <a:xfrm>
            <a:off x="9643365" y="434054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536" name="TextBox 535">
            <a:extLst>
              <a:ext uri="{FF2B5EF4-FFF2-40B4-BE49-F238E27FC236}">
                <a16:creationId xmlns:a16="http://schemas.microsoft.com/office/drawing/2014/main" id="{273AECC3-4D89-D71C-CD0C-7D2CE7A8C208}"/>
              </a:ext>
            </a:extLst>
          </p:cNvPr>
          <p:cNvSpPr txBox="1"/>
          <p:nvPr/>
        </p:nvSpPr>
        <p:spPr bwMode="auto">
          <a:xfrm>
            <a:off x="10320552" y="434054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537" name="TextBox 536">
            <a:extLst>
              <a:ext uri="{FF2B5EF4-FFF2-40B4-BE49-F238E27FC236}">
                <a16:creationId xmlns:a16="http://schemas.microsoft.com/office/drawing/2014/main" id="{D76CA7B9-2EA6-BB18-722D-C25FCF4C6A25}"/>
              </a:ext>
            </a:extLst>
          </p:cNvPr>
          <p:cNvSpPr txBox="1"/>
          <p:nvPr/>
        </p:nvSpPr>
        <p:spPr bwMode="auto">
          <a:xfrm>
            <a:off x="10957981" y="434054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538" name="TextBox 537">
            <a:extLst>
              <a:ext uri="{FF2B5EF4-FFF2-40B4-BE49-F238E27FC236}">
                <a16:creationId xmlns:a16="http://schemas.microsoft.com/office/drawing/2014/main" id="{D6250A51-B3B9-8EDD-C18A-4B38F5C79A89}"/>
              </a:ext>
            </a:extLst>
          </p:cNvPr>
          <p:cNvSpPr txBox="1"/>
          <p:nvPr/>
        </p:nvSpPr>
        <p:spPr bwMode="auto">
          <a:xfrm>
            <a:off x="8864354" y="4541087"/>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539" name="Freeform: Shape 538">
            <a:extLst>
              <a:ext uri="{FF2B5EF4-FFF2-40B4-BE49-F238E27FC236}">
                <a16:creationId xmlns:a16="http://schemas.microsoft.com/office/drawing/2014/main" id="{82D272BB-1F20-B9BF-9CE9-A8BDFA64C743}"/>
              </a:ext>
            </a:extLst>
          </p:cNvPr>
          <p:cNvSpPr/>
          <p:nvPr/>
        </p:nvSpPr>
        <p:spPr bwMode="auto">
          <a:xfrm>
            <a:off x="7120835" y="2323559"/>
            <a:ext cx="3392556" cy="1364974"/>
          </a:xfrm>
          <a:custGeom>
            <a:avLst/>
            <a:gdLst>
              <a:gd name="connsiteX0" fmla="*/ 3392556 w 3392556"/>
              <a:gd name="connsiteY0" fmla="*/ 1364974 h 1364974"/>
              <a:gd name="connsiteX1" fmla="*/ 3043582 w 3392556"/>
              <a:gd name="connsiteY1" fmla="*/ 1364974 h 1364974"/>
              <a:gd name="connsiteX2" fmla="*/ 3043582 w 3392556"/>
              <a:gd name="connsiteY2" fmla="*/ 1258957 h 1364974"/>
              <a:gd name="connsiteX3" fmla="*/ 2164522 w 3392556"/>
              <a:gd name="connsiteY3" fmla="*/ 1258957 h 1364974"/>
              <a:gd name="connsiteX4" fmla="*/ 2164522 w 3392556"/>
              <a:gd name="connsiteY4" fmla="*/ 1214783 h 1364974"/>
              <a:gd name="connsiteX5" fmla="*/ 2146852 w 3392556"/>
              <a:gd name="connsiteY5" fmla="*/ 1214783 h 1364974"/>
              <a:gd name="connsiteX6" fmla="*/ 2146852 w 3392556"/>
              <a:gd name="connsiteY6" fmla="*/ 1161774 h 1364974"/>
              <a:gd name="connsiteX7" fmla="*/ 2071756 w 3392556"/>
              <a:gd name="connsiteY7" fmla="*/ 1161774 h 1364974"/>
              <a:gd name="connsiteX8" fmla="*/ 2071756 w 3392556"/>
              <a:gd name="connsiteY8" fmla="*/ 1113183 h 1364974"/>
              <a:gd name="connsiteX9" fmla="*/ 1722782 w 3392556"/>
              <a:gd name="connsiteY9" fmla="*/ 1113183 h 1364974"/>
              <a:gd name="connsiteX10" fmla="*/ 1722782 w 3392556"/>
              <a:gd name="connsiteY10" fmla="*/ 1086679 h 1364974"/>
              <a:gd name="connsiteX11" fmla="*/ 1652104 w 3392556"/>
              <a:gd name="connsiteY11" fmla="*/ 1086679 h 1364974"/>
              <a:gd name="connsiteX12" fmla="*/ 1652104 w 3392556"/>
              <a:gd name="connsiteY12" fmla="*/ 1051339 h 1364974"/>
              <a:gd name="connsiteX13" fmla="*/ 1537252 w 3392556"/>
              <a:gd name="connsiteY13" fmla="*/ 1051339 h 1364974"/>
              <a:gd name="connsiteX14" fmla="*/ 1537252 w 3392556"/>
              <a:gd name="connsiteY14" fmla="*/ 1029252 h 1364974"/>
              <a:gd name="connsiteX15" fmla="*/ 1488661 w 3392556"/>
              <a:gd name="connsiteY15" fmla="*/ 1029252 h 1364974"/>
              <a:gd name="connsiteX16" fmla="*/ 1488661 w 3392556"/>
              <a:gd name="connsiteY16" fmla="*/ 1002748 h 1364974"/>
              <a:gd name="connsiteX17" fmla="*/ 1448904 w 3392556"/>
              <a:gd name="connsiteY17" fmla="*/ 1002748 h 1364974"/>
              <a:gd name="connsiteX18" fmla="*/ 1448904 w 3392556"/>
              <a:gd name="connsiteY18" fmla="*/ 971826 h 1364974"/>
              <a:gd name="connsiteX19" fmla="*/ 1417982 w 3392556"/>
              <a:gd name="connsiteY19" fmla="*/ 971826 h 1364974"/>
              <a:gd name="connsiteX20" fmla="*/ 1417982 w 3392556"/>
              <a:gd name="connsiteY20" fmla="*/ 940905 h 1364974"/>
              <a:gd name="connsiteX21" fmla="*/ 1263374 w 3392556"/>
              <a:gd name="connsiteY21" fmla="*/ 940905 h 1364974"/>
              <a:gd name="connsiteX22" fmla="*/ 1263374 w 3392556"/>
              <a:gd name="connsiteY22" fmla="*/ 901148 h 1364974"/>
              <a:gd name="connsiteX23" fmla="*/ 1228035 w 3392556"/>
              <a:gd name="connsiteY23" fmla="*/ 901148 h 1364974"/>
              <a:gd name="connsiteX24" fmla="*/ 1228035 w 3392556"/>
              <a:gd name="connsiteY24" fmla="*/ 879061 h 1364974"/>
              <a:gd name="connsiteX25" fmla="*/ 1205948 w 3392556"/>
              <a:gd name="connsiteY25" fmla="*/ 879061 h 1364974"/>
              <a:gd name="connsiteX26" fmla="*/ 1205948 w 3392556"/>
              <a:gd name="connsiteY26" fmla="*/ 843722 h 1364974"/>
              <a:gd name="connsiteX27" fmla="*/ 1166191 w 3392556"/>
              <a:gd name="connsiteY27" fmla="*/ 843722 h 1364974"/>
              <a:gd name="connsiteX28" fmla="*/ 1166191 w 3392556"/>
              <a:gd name="connsiteY28" fmla="*/ 799548 h 1364974"/>
              <a:gd name="connsiteX29" fmla="*/ 1126435 w 3392556"/>
              <a:gd name="connsiteY29" fmla="*/ 799548 h 1364974"/>
              <a:gd name="connsiteX30" fmla="*/ 1126435 w 3392556"/>
              <a:gd name="connsiteY30" fmla="*/ 764209 h 1364974"/>
              <a:gd name="connsiteX31" fmla="*/ 1069008 w 3392556"/>
              <a:gd name="connsiteY31" fmla="*/ 764209 h 1364974"/>
              <a:gd name="connsiteX32" fmla="*/ 1069008 w 3392556"/>
              <a:gd name="connsiteY32" fmla="*/ 737705 h 1364974"/>
              <a:gd name="connsiteX33" fmla="*/ 1011582 w 3392556"/>
              <a:gd name="connsiteY33" fmla="*/ 737705 h 1364974"/>
              <a:gd name="connsiteX34" fmla="*/ 1011582 w 3392556"/>
              <a:gd name="connsiteY34" fmla="*/ 711200 h 1364974"/>
              <a:gd name="connsiteX35" fmla="*/ 954156 w 3392556"/>
              <a:gd name="connsiteY35" fmla="*/ 711200 h 1364974"/>
              <a:gd name="connsiteX36" fmla="*/ 954156 w 3392556"/>
              <a:gd name="connsiteY36" fmla="*/ 653774 h 1364974"/>
              <a:gd name="connsiteX37" fmla="*/ 927652 w 3392556"/>
              <a:gd name="connsiteY37" fmla="*/ 653774 h 1364974"/>
              <a:gd name="connsiteX38" fmla="*/ 927652 w 3392556"/>
              <a:gd name="connsiteY38" fmla="*/ 574261 h 1364974"/>
              <a:gd name="connsiteX39" fmla="*/ 909982 w 3392556"/>
              <a:gd name="connsiteY39" fmla="*/ 574261 h 1364974"/>
              <a:gd name="connsiteX40" fmla="*/ 909982 w 3392556"/>
              <a:gd name="connsiteY40" fmla="*/ 538922 h 1364974"/>
              <a:gd name="connsiteX41" fmla="*/ 883478 w 3392556"/>
              <a:gd name="connsiteY41" fmla="*/ 538922 h 1364974"/>
              <a:gd name="connsiteX42" fmla="*/ 883478 w 3392556"/>
              <a:gd name="connsiteY42" fmla="*/ 508000 h 1364974"/>
              <a:gd name="connsiteX43" fmla="*/ 821635 w 3392556"/>
              <a:gd name="connsiteY43" fmla="*/ 508000 h 1364974"/>
              <a:gd name="connsiteX44" fmla="*/ 821635 w 3392556"/>
              <a:gd name="connsiteY44" fmla="*/ 485913 h 1364974"/>
              <a:gd name="connsiteX45" fmla="*/ 777461 w 3392556"/>
              <a:gd name="connsiteY45" fmla="*/ 485913 h 1364974"/>
              <a:gd name="connsiteX46" fmla="*/ 777461 w 3392556"/>
              <a:gd name="connsiteY46" fmla="*/ 468244 h 1364974"/>
              <a:gd name="connsiteX47" fmla="*/ 737704 w 3392556"/>
              <a:gd name="connsiteY47" fmla="*/ 468244 h 1364974"/>
              <a:gd name="connsiteX48" fmla="*/ 737704 w 3392556"/>
              <a:gd name="connsiteY48" fmla="*/ 450574 h 1364974"/>
              <a:gd name="connsiteX49" fmla="*/ 689113 w 3392556"/>
              <a:gd name="connsiteY49" fmla="*/ 450574 h 1364974"/>
              <a:gd name="connsiteX50" fmla="*/ 689113 w 3392556"/>
              <a:gd name="connsiteY50" fmla="*/ 291548 h 1364974"/>
              <a:gd name="connsiteX51" fmla="*/ 658191 w 3392556"/>
              <a:gd name="connsiteY51" fmla="*/ 291548 h 1364974"/>
              <a:gd name="connsiteX52" fmla="*/ 658191 w 3392556"/>
              <a:gd name="connsiteY52" fmla="*/ 256209 h 1364974"/>
              <a:gd name="connsiteX53" fmla="*/ 614017 w 3392556"/>
              <a:gd name="connsiteY53" fmla="*/ 256209 h 1364974"/>
              <a:gd name="connsiteX54" fmla="*/ 614017 w 3392556"/>
              <a:gd name="connsiteY54" fmla="*/ 216452 h 1364974"/>
              <a:gd name="connsiteX55" fmla="*/ 521252 w 3392556"/>
              <a:gd name="connsiteY55" fmla="*/ 216452 h 1364974"/>
              <a:gd name="connsiteX56" fmla="*/ 521252 w 3392556"/>
              <a:gd name="connsiteY56" fmla="*/ 207618 h 1364974"/>
              <a:gd name="connsiteX57" fmla="*/ 481495 w 3392556"/>
              <a:gd name="connsiteY57" fmla="*/ 207618 h 1364974"/>
              <a:gd name="connsiteX58" fmla="*/ 481495 w 3392556"/>
              <a:gd name="connsiteY58" fmla="*/ 159026 h 1364974"/>
              <a:gd name="connsiteX59" fmla="*/ 441739 w 3392556"/>
              <a:gd name="connsiteY59" fmla="*/ 159026 h 1364974"/>
              <a:gd name="connsiteX60" fmla="*/ 441739 w 3392556"/>
              <a:gd name="connsiteY60" fmla="*/ 128105 h 1364974"/>
              <a:gd name="connsiteX61" fmla="*/ 353391 w 3392556"/>
              <a:gd name="connsiteY61" fmla="*/ 128105 h 1364974"/>
              <a:gd name="connsiteX62" fmla="*/ 353391 w 3392556"/>
              <a:gd name="connsiteY62" fmla="*/ 110435 h 1364974"/>
              <a:gd name="connsiteX63" fmla="*/ 229704 w 3392556"/>
              <a:gd name="connsiteY63" fmla="*/ 110435 h 1364974"/>
              <a:gd name="connsiteX64" fmla="*/ 229704 w 3392556"/>
              <a:gd name="connsiteY64" fmla="*/ 39757 h 1364974"/>
              <a:gd name="connsiteX65" fmla="*/ 145774 w 3392556"/>
              <a:gd name="connsiteY65" fmla="*/ 39757 h 1364974"/>
              <a:gd name="connsiteX66" fmla="*/ 145774 w 3392556"/>
              <a:gd name="connsiteY66" fmla="*/ 39757 h 1364974"/>
              <a:gd name="connsiteX67" fmla="*/ 145774 w 3392556"/>
              <a:gd name="connsiteY67" fmla="*/ 0 h 1364974"/>
              <a:gd name="connsiteX68" fmla="*/ 0 w 3392556"/>
              <a:gd name="connsiteY68" fmla="*/ 0 h 136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3392556" h="1364974">
                <a:moveTo>
                  <a:pt x="3392556" y="1364974"/>
                </a:moveTo>
                <a:lnTo>
                  <a:pt x="3043582" y="1364974"/>
                </a:lnTo>
                <a:lnTo>
                  <a:pt x="3043582" y="1258957"/>
                </a:lnTo>
                <a:lnTo>
                  <a:pt x="2164522" y="1258957"/>
                </a:lnTo>
                <a:lnTo>
                  <a:pt x="2164522" y="1214783"/>
                </a:lnTo>
                <a:lnTo>
                  <a:pt x="2146852" y="1214783"/>
                </a:lnTo>
                <a:lnTo>
                  <a:pt x="2146852" y="1161774"/>
                </a:lnTo>
                <a:lnTo>
                  <a:pt x="2071756" y="1161774"/>
                </a:lnTo>
                <a:lnTo>
                  <a:pt x="2071756" y="1113183"/>
                </a:lnTo>
                <a:lnTo>
                  <a:pt x="1722782" y="1113183"/>
                </a:lnTo>
                <a:lnTo>
                  <a:pt x="1722782" y="1086679"/>
                </a:lnTo>
                <a:lnTo>
                  <a:pt x="1652104" y="1086679"/>
                </a:lnTo>
                <a:lnTo>
                  <a:pt x="1652104" y="1051339"/>
                </a:lnTo>
                <a:lnTo>
                  <a:pt x="1537252" y="1051339"/>
                </a:lnTo>
                <a:lnTo>
                  <a:pt x="1537252" y="1029252"/>
                </a:lnTo>
                <a:lnTo>
                  <a:pt x="1488661" y="1029252"/>
                </a:lnTo>
                <a:lnTo>
                  <a:pt x="1488661" y="1002748"/>
                </a:lnTo>
                <a:lnTo>
                  <a:pt x="1448904" y="1002748"/>
                </a:lnTo>
                <a:lnTo>
                  <a:pt x="1448904" y="971826"/>
                </a:lnTo>
                <a:lnTo>
                  <a:pt x="1417982" y="971826"/>
                </a:lnTo>
                <a:lnTo>
                  <a:pt x="1417982" y="940905"/>
                </a:lnTo>
                <a:lnTo>
                  <a:pt x="1263374" y="940905"/>
                </a:lnTo>
                <a:lnTo>
                  <a:pt x="1263374" y="901148"/>
                </a:lnTo>
                <a:lnTo>
                  <a:pt x="1228035" y="901148"/>
                </a:lnTo>
                <a:lnTo>
                  <a:pt x="1228035" y="879061"/>
                </a:lnTo>
                <a:lnTo>
                  <a:pt x="1205948" y="879061"/>
                </a:lnTo>
                <a:lnTo>
                  <a:pt x="1205948" y="843722"/>
                </a:lnTo>
                <a:lnTo>
                  <a:pt x="1166191" y="843722"/>
                </a:lnTo>
                <a:lnTo>
                  <a:pt x="1166191" y="799548"/>
                </a:lnTo>
                <a:lnTo>
                  <a:pt x="1126435" y="799548"/>
                </a:lnTo>
                <a:lnTo>
                  <a:pt x="1126435" y="764209"/>
                </a:lnTo>
                <a:lnTo>
                  <a:pt x="1069008" y="764209"/>
                </a:lnTo>
                <a:lnTo>
                  <a:pt x="1069008" y="737705"/>
                </a:lnTo>
                <a:lnTo>
                  <a:pt x="1011582" y="737705"/>
                </a:lnTo>
                <a:lnTo>
                  <a:pt x="1011582" y="711200"/>
                </a:lnTo>
                <a:lnTo>
                  <a:pt x="954156" y="711200"/>
                </a:lnTo>
                <a:lnTo>
                  <a:pt x="954156" y="653774"/>
                </a:lnTo>
                <a:lnTo>
                  <a:pt x="927652" y="653774"/>
                </a:lnTo>
                <a:lnTo>
                  <a:pt x="927652" y="574261"/>
                </a:lnTo>
                <a:lnTo>
                  <a:pt x="909982" y="574261"/>
                </a:lnTo>
                <a:lnTo>
                  <a:pt x="909982" y="538922"/>
                </a:lnTo>
                <a:lnTo>
                  <a:pt x="883478" y="538922"/>
                </a:lnTo>
                <a:lnTo>
                  <a:pt x="883478" y="508000"/>
                </a:lnTo>
                <a:lnTo>
                  <a:pt x="821635" y="508000"/>
                </a:lnTo>
                <a:lnTo>
                  <a:pt x="821635" y="485913"/>
                </a:lnTo>
                <a:lnTo>
                  <a:pt x="777461" y="485913"/>
                </a:lnTo>
                <a:lnTo>
                  <a:pt x="777461" y="468244"/>
                </a:lnTo>
                <a:lnTo>
                  <a:pt x="737704" y="468244"/>
                </a:lnTo>
                <a:lnTo>
                  <a:pt x="737704" y="450574"/>
                </a:lnTo>
                <a:lnTo>
                  <a:pt x="689113" y="450574"/>
                </a:lnTo>
                <a:lnTo>
                  <a:pt x="689113" y="291548"/>
                </a:lnTo>
                <a:lnTo>
                  <a:pt x="658191" y="291548"/>
                </a:lnTo>
                <a:lnTo>
                  <a:pt x="658191" y="256209"/>
                </a:lnTo>
                <a:lnTo>
                  <a:pt x="614017" y="256209"/>
                </a:lnTo>
                <a:lnTo>
                  <a:pt x="614017" y="216452"/>
                </a:lnTo>
                <a:lnTo>
                  <a:pt x="521252" y="216452"/>
                </a:lnTo>
                <a:lnTo>
                  <a:pt x="521252" y="207618"/>
                </a:lnTo>
                <a:lnTo>
                  <a:pt x="481495" y="207618"/>
                </a:lnTo>
                <a:lnTo>
                  <a:pt x="481495" y="159026"/>
                </a:lnTo>
                <a:lnTo>
                  <a:pt x="441739" y="159026"/>
                </a:lnTo>
                <a:lnTo>
                  <a:pt x="441739" y="128105"/>
                </a:lnTo>
                <a:lnTo>
                  <a:pt x="353391" y="128105"/>
                </a:lnTo>
                <a:lnTo>
                  <a:pt x="353391" y="110435"/>
                </a:lnTo>
                <a:lnTo>
                  <a:pt x="229704" y="110435"/>
                </a:lnTo>
                <a:lnTo>
                  <a:pt x="229704" y="39757"/>
                </a:lnTo>
                <a:lnTo>
                  <a:pt x="145774" y="39757"/>
                </a:lnTo>
                <a:lnTo>
                  <a:pt x="145774" y="39757"/>
                </a:lnTo>
                <a:lnTo>
                  <a:pt x="145774"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541" name="Freeform: Shape 540">
            <a:extLst>
              <a:ext uri="{FF2B5EF4-FFF2-40B4-BE49-F238E27FC236}">
                <a16:creationId xmlns:a16="http://schemas.microsoft.com/office/drawing/2014/main" id="{A51B4CBF-C5B3-146A-BCDF-CB4D8879AAD1}"/>
              </a:ext>
            </a:extLst>
          </p:cNvPr>
          <p:cNvSpPr/>
          <p:nvPr/>
        </p:nvSpPr>
        <p:spPr bwMode="auto">
          <a:xfrm>
            <a:off x="7120835" y="2323559"/>
            <a:ext cx="3449982" cy="1766957"/>
          </a:xfrm>
          <a:custGeom>
            <a:avLst/>
            <a:gdLst>
              <a:gd name="connsiteX0" fmla="*/ 3449982 w 3449982"/>
              <a:gd name="connsiteY0" fmla="*/ 1766957 h 1766957"/>
              <a:gd name="connsiteX1" fmla="*/ 2372139 w 3449982"/>
              <a:gd name="connsiteY1" fmla="*/ 1766957 h 1766957"/>
              <a:gd name="connsiteX2" fmla="*/ 2372139 w 3449982"/>
              <a:gd name="connsiteY2" fmla="*/ 1700696 h 1766957"/>
              <a:gd name="connsiteX3" fmla="*/ 2173356 w 3449982"/>
              <a:gd name="connsiteY3" fmla="*/ 1700696 h 1766957"/>
              <a:gd name="connsiteX4" fmla="*/ 2173356 w 3449982"/>
              <a:gd name="connsiteY4" fmla="*/ 1674192 h 1766957"/>
              <a:gd name="connsiteX5" fmla="*/ 2138017 w 3449982"/>
              <a:gd name="connsiteY5" fmla="*/ 1674192 h 1766957"/>
              <a:gd name="connsiteX6" fmla="*/ 2138017 w 3449982"/>
              <a:gd name="connsiteY6" fmla="*/ 1638852 h 1766957"/>
              <a:gd name="connsiteX7" fmla="*/ 1961322 w 3449982"/>
              <a:gd name="connsiteY7" fmla="*/ 1638852 h 1766957"/>
              <a:gd name="connsiteX8" fmla="*/ 1961322 w 3449982"/>
              <a:gd name="connsiteY8" fmla="*/ 1616766 h 1766957"/>
              <a:gd name="connsiteX9" fmla="*/ 1833217 w 3449982"/>
              <a:gd name="connsiteY9" fmla="*/ 1616766 h 1766957"/>
              <a:gd name="connsiteX10" fmla="*/ 1833217 w 3449982"/>
              <a:gd name="connsiteY10" fmla="*/ 1594679 h 1766957"/>
              <a:gd name="connsiteX11" fmla="*/ 1802295 w 3449982"/>
              <a:gd name="connsiteY11" fmla="*/ 1594679 h 1766957"/>
              <a:gd name="connsiteX12" fmla="*/ 1802295 w 3449982"/>
              <a:gd name="connsiteY12" fmla="*/ 1559339 h 1766957"/>
              <a:gd name="connsiteX13" fmla="*/ 1643269 w 3449982"/>
              <a:gd name="connsiteY13" fmla="*/ 1559339 h 1766957"/>
              <a:gd name="connsiteX14" fmla="*/ 1643269 w 3449982"/>
              <a:gd name="connsiteY14" fmla="*/ 1546087 h 1766957"/>
              <a:gd name="connsiteX15" fmla="*/ 1563756 w 3449982"/>
              <a:gd name="connsiteY15" fmla="*/ 1546087 h 1766957"/>
              <a:gd name="connsiteX16" fmla="*/ 1563756 w 3449982"/>
              <a:gd name="connsiteY16" fmla="*/ 1519583 h 1766957"/>
              <a:gd name="connsiteX17" fmla="*/ 1532835 w 3449982"/>
              <a:gd name="connsiteY17" fmla="*/ 1519583 h 1766957"/>
              <a:gd name="connsiteX18" fmla="*/ 1532835 w 3449982"/>
              <a:gd name="connsiteY18" fmla="*/ 1479826 h 1766957"/>
              <a:gd name="connsiteX19" fmla="*/ 1497495 w 3449982"/>
              <a:gd name="connsiteY19" fmla="*/ 1479826 h 1766957"/>
              <a:gd name="connsiteX20" fmla="*/ 1515165 w 3449982"/>
              <a:gd name="connsiteY20" fmla="*/ 1462156 h 1766957"/>
              <a:gd name="connsiteX21" fmla="*/ 1466574 w 3449982"/>
              <a:gd name="connsiteY21" fmla="*/ 1462156 h 1766957"/>
              <a:gd name="connsiteX22" fmla="*/ 1466574 w 3449982"/>
              <a:gd name="connsiteY22" fmla="*/ 1431235 h 1766957"/>
              <a:gd name="connsiteX23" fmla="*/ 1395895 w 3449982"/>
              <a:gd name="connsiteY23" fmla="*/ 1431235 h 1766957"/>
              <a:gd name="connsiteX24" fmla="*/ 1395895 w 3449982"/>
              <a:gd name="connsiteY24" fmla="*/ 1413566 h 1766957"/>
              <a:gd name="connsiteX25" fmla="*/ 1289878 w 3449982"/>
              <a:gd name="connsiteY25" fmla="*/ 1413566 h 1766957"/>
              <a:gd name="connsiteX26" fmla="*/ 1289878 w 3449982"/>
              <a:gd name="connsiteY26" fmla="*/ 1364974 h 1766957"/>
              <a:gd name="connsiteX27" fmla="*/ 1258956 w 3449982"/>
              <a:gd name="connsiteY27" fmla="*/ 1364974 h 1766957"/>
              <a:gd name="connsiteX28" fmla="*/ 1258956 w 3449982"/>
              <a:gd name="connsiteY28" fmla="*/ 1289879 h 1766957"/>
              <a:gd name="connsiteX29" fmla="*/ 1236869 w 3449982"/>
              <a:gd name="connsiteY29" fmla="*/ 1289879 h 1766957"/>
              <a:gd name="connsiteX30" fmla="*/ 1236869 w 3449982"/>
              <a:gd name="connsiteY30" fmla="*/ 1223618 h 1766957"/>
              <a:gd name="connsiteX31" fmla="*/ 1214782 w 3449982"/>
              <a:gd name="connsiteY31" fmla="*/ 1223618 h 1766957"/>
              <a:gd name="connsiteX32" fmla="*/ 1214782 w 3449982"/>
              <a:gd name="connsiteY32" fmla="*/ 1166192 h 1766957"/>
              <a:gd name="connsiteX33" fmla="*/ 1197113 w 3449982"/>
              <a:gd name="connsiteY33" fmla="*/ 1166192 h 1766957"/>
              <a:gd name="connsiteX34" fmla="*/ 1197113 w 3449982"/>
              <a:gd name="connsiteY34" fmla="*/ 1117600 h 1766957"/>
              <a:gd name="connsiteX35" fmla="*/ 1166191 w 3449982"/>
              <a:gd name="connsiteY35" fmla="*/ 1117600 h 1766957"/>
              <a:gd name="connsiteX36" fmla="*/ 1166191 w 3449982"/>
              <a:gd name="connsiteY36" fmla="*/ 1086679 h 1766957"/>
              <a:gd name="connsiteX37" fmla="*/ 1139687 w 3449982"/>
              <a:gd name="connsiteY37" fmla="*/ 1086679 h 1766957"/>
              <a:gd name="connsiteX38" fmla="*/ 1139687 w 3449982"/>
              <a:gd name="connsiteY38" fmla="*/ 1051339 h 1766957"/>
              <a:gd name="connsiteX39" fmla="*/ 1042504 w 3449982"/>
              <a:gd name="connsiteY39" fmla="*/ 1051339 h 1766957"/>
              <a:gd name="connsiteX40" fmla="*/ 1042504 w 3449982"/>
              <a:gd name="connsiteY40" fmla="*/ 1029252 h 1766957"/>
              <a:gd name="connsiteX41" fmla="*/ 985078 w 3449982"/>
              <a:gd name="connsiteY41" fmla="*/ 1029252 h 1766957"/>
              <a:gd name="connsiteX42" fmla="*/ 985078 w 3449982"/>
              <a:gd name="connsiteY42" fmla="*/ 1002748 h 1766957"/>
              <a:gd name="connsiteX43" fmla="*/ 949739 w 3449982"/>
              <a:gd name="connsiteY43" fmla="*/ 1002748 h 1766957"/>
              <a:gd name="connsiteX44" fmla="*/ 949739 w 3449982"/>
              <a:gd name="connsiteY44" fmla="*/ 927652 h 1766957"/>
              <a:gd name="connsiteX45" fmla="*/ 914400 w 3449982"/>
              <a:gd name="connsiteY45" fmla="*/ 927652 h 1766957"/>
              <a:gd name="connsiteX46" fmla="*/ 914400 w 3449982"/>
              <a:gd name="connsiteY46" fmla="*/ 803966 h 1766957"/>
              <a:gd name="connsiteX47" fmla="*/ 896730 w 3449982"/>
              <a:gd name="connsiteY47" fmla="*/ 803966 h 1766957"/>
              <a:gd name="connsiteX48" fmla="*/ 896730 w 3449982"/>
              <a:gd name="connsiteY48" fmla="*/ 750957 h 1766957"/>
              <a:gd name="connsiteX49" fmla="*/ 773043 w 3449982"/>
              <a:gd name="connsiteY49" fmla="*/ 750957 h 1766957"/>
              <a:gd name="connsiteX50" fmla="*/ 773043 w 3449982"/>
              <a:gd name="connsiteY50" fmla="*/ 693531 h 1766957"/>
              <a:gd name="connsiteX51" fmla="*/ 715617 w 3449982"/>
              <a:gd name="connsiteY51" fmla="*/ 693531 h 1766957"/>
              <a:gd name="connsiteX52" fmla="*/ 715617 w 3449982"/>
              <a:gd name="connsiteY52" fmla="*/ 644939 h 1766957"/>
              <a:gd name="connsiteX53" fmla="*/ 689113 w 3449982"/>
              <a:gd name="connsiteY53" fmla="*/ 644939 h 1766957"/>
              <a:gd name="connsiteX54" fmla="*/ 689113 w 3449982"/>
              <a:gd name="connsiteY54" fmla="*/ 534505 h 1766957"/>
              <a:gd name="connsiteX55" fmla="*/ 662608 w 3449982"/>
              <a:gd name="connsiteY55" fmla="*/ 534505 h 1766957"/>
              <a:gd name="connsiteX56" fmla="*/ 662608 w 3449982"/>
              <a:gd name="connsiteY56" fmla="*/ 437322 h 1766957"/>
              <a:gd name="connsiteX57" fmla="*/ 561008 w 3449982"/>
              <a:gd name="connsiteY57" fmla="*/ 437322 h 1766957"/>
              <a:gd name="connsiteX58" fmla="*/ 561008 w 3449982"/>
              <a:gd name="connsiteY58" fmla="*/ 362226 h 1766957"/>
              <a:gd name="connsiteX59" fmla="*/ 490330 w 3449982"/>
              <a:gd name="connsiteY59" fmla="*/ 362226 h 1766957"/>
              <a:gd name="connsiteX60" fmla="*/ 490330 w 3449982"/>
              <a:gd name="connsiteY60" fmla="*/ 300383 h 1766957"/>
              <a:gd name="connsiteX61" fmla="*/ 450574 w 3449982"/>
              <a:gd name="connsiteY61" fmla="*/ 300383 h 1766957"/>
              <a:gd name="connsiteX62" fmla="*/ 450574 w 3449982"/>
              <a:gd name="connsiteY62" fmla="*/ 198783 h 1766957"/>
              <a:gd name="connsiteX63" fmla="*/ 388730 w 3449982"/>
              <a:gd name="connsiteY63" fmla="*/ 198783 h 1766957"/>
              <a:gd name="connsiteX64" fmla="*/ 388730 w 3449982"/>
              <a:gd name="connsiteY64" fmla="*/ 172279 h 1766957"/>
              <a:gd name="connsiteX65" fmla="*/ 265043 w 3449982"/>
              <a:gd name="connsiteY65" fmla="*/ 172279 h 1766957"/>
              <a:gd name="connsiteX66" fmla="*/ 265043 w 3449982"/>
              <a:gd name="connsiteY66" fmla="*/ 185531 h 1766957"/>
              <a:gd name="connsiteX67" fmla="*/ 265043 w 3449982"/>
              <a:gd name="connsiteY67" fmla="*/ 132522 h 1766957"/>
              <a:gd name="connsiteX68" fmla="*/ 216452 w 3449982"/>
              <a:gd name="connsiteY68" fmla="*/ 132522 h 1766957"/>
              <a:gd name="connsiteX69" fmla="*/ 216452 w 3449982"/>
              <a:gd name="connsiteY69" fmla="*/ 57426 h 1766957"/>
              <a:gd name="connsiteX70" fmla="*/ 141356 w 3449982"/>
              <a:gd name="connsiteY70" fmla="*/ 57426 h 1766957"/>
              <a:gd name="connsiteX71" fmla="*/ 141356 w 3449982"/>
              <a:gd name="connsiteY71" fmla="*/ 26505 h 1766957"/>
              <a:gd name="connsiteX72" fmla="*/ 75095 w 3449982"/>
              <a:gd name="connsiteY72" fmla="*/ 26505 h 1766957"/>
              <a:gd name="connsiteX73" fmla="*/ 75095 w 3449982"/>
              <a:gd name="connsiteY73" fmla="*/ 0 h 1766957"/>
              <a:gd name="connsiteX74" fmla="*/ 0 w 3449982"/>
              <a:gd name="connsiteY74" fmla="*/ 0 h 1766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449982" h="1766957">
                <a:moveTo>
                  <a:pt x="3449982" y="1766957"/>
                </a:moveTo>
                <a:lnTo>
                  <a:pt x="2372139" y="1766957"/>
                </a:lnTo>
                <a:lnTo>
                  <a:pt x="2372139" y="1700696"/>
                </a:lnTo>
                <a:lnTo>
                  <a:pt x="2173356" y="1700696"/>
                </a:lnTo>
                <a:lnTo>
                  <a:pt x="2173356" y="1674192"/>
                </a:lnTo>
                <a:lnTo>
                  <a:pt x="2138017" y="1674192"/>
                </a:lnTo>
                <a:lnTo>
                  <a:pt x="2138017" y="1638852"/>
                </a:lnTo>
                <a:lnTo>
                  <a:pt x="1961322" y="1638852"/>
                </a:lnTo>
                <a:lnTo>
                  <a:pt x="1961322" y="1616766"/>
                </a:lnTo>
                <a:lnTo>
                  <a:pt x="1833217" y="1616766"/>
                </a:lnTo>
                <a:lnTo>
                  <a:pt x="1833217" y="1594679"/>
                </a:lnTo>
                <a:lnTo>
                  <a:pt x="1802295" y="1594679"/>
                </a:lnTo>
                <a:lnTo>
                  <a:pt x="1802295" y="1559339"/>
                </a:lnTo>
                <a:lnTo>
                  <a:pt x="1643269" y="1559339"/>
                </a:lnTo>
                <a:lnTo>
                  <a:pt x="1643269" y="1546087"/>
                </a:lnTo>
                <a:lnTo>
                  <a:pt x="1563756" y="1546087"/>
                </a:lnTo>
                <a:lnTo>
                  <a:pt x="1563756" y="1519583"/>
                </a:lnTo>
                <a:lnTo>
                  <a:pt x="1532835" y="1519583"/>
                </a:lnTo>
                <a:lnTo>
                  <a:pt x="1532835" y="1479826"/>
                </a:lnTo>
                <a:lnTo>
                  <a:pt x="1497495" y="1479826"/>
                </a:lnTo>
                <a:lnTo>
                  <a:pt x="1515165" y="1462156"/>
                </a:lnTo>
                <a:lnTo>
                  <a:pt x="1466574" y="1462156"/>
                </a:lnTo>
                <a:lnTo>
                  <a:pt x="1466574" y="1431235"/>
                </a:lnTo>
                <a:lnTo>
                  <a:pt x="1395895" y="1431235"/>
                </a:lnTo>
                <a:lnTo>
                  <a:pt x="1395895" y="1413566"/>
                </a:lnTo>
                <a:lnTo>
                  <a:pt x="1289878" y="1413566"/>
                </a:lnTo>
                <a:lnTo>
                  <a:pt x="1289878" y="1364974"/>
                </a:lnTo>
                <a:lnTo>
                  <a:pt x="1258956" y="1364974"/>
                </a:lnTo>
                <a:lnTo>
                  <a:pt x="1258956" y="1289879"/>
                </a:lnTo>
                <a:lnTo>
                  <a:pt x="1236869" y="1289879"/>
                </a:lnTo>
                <a:lnTo>
                  <a:pt x="1236869" y="1223618"/>
                </a:lnTo>
                <a:lnTo>
                  <a:pt x="1214782" y="1223618"/>
                </a:lnTo>
                <a:lnTo>
                  <a:pt x="1214782" y="1166192"/>
                </a:lnTo>
                <a:lnTo>
                  <a:pt x="1197113" y="1166192"/>
                </a:lnTo>
                <a:lnTo>
                  <a:pt x="1197113" y="1117600"/>
                </a:lnTo>
                <a:lnTo>
                  <a:pt x="1166191" y="1117600"/>
                </a:lnTo>
                <a:lnTo>
                  <a:pt x="1166191" y="1086679"/>
                </a:lnTo>
                <a:lnTo>
                  <a:pt x="1139687" y="1086679"/>
                </a:lnTo>
                <a:lnTo>
                  <a:pt x="1139687" y="1051339"/>
                </a:lnTo>
                <a:lnTo>
                  <a:pt x="1042504" y="1051339"/>
                </a:lnTo>
                <a:lnTo>
                  <a:pt x="1042504" y="1029252"/>
                </a:lnTo>
                <a:lnTo>
                  <a:pt x="985078" y="1029252"/>
                </a:lnTo>
                <a:lnTo>
                  <a:pt x="985078" y="1002748"/>
                </a:lnTo>
                <a:lnTo>
                  <a:pt x="949739" y="1002748"/>
                </a:lnTo>
                <a:lnTo>
                  <a:pt x="949739" y="927652"/>
                </a:lnTo>
                <a:lnTo>
                  <a:pt x="914400" y="927652"/>
                </a:lnTo>
                <a:lnTo>
                  <a:pt x="914400" y="803966"/>
                </a:lnTo>
                <a:lnTo>
                  <a:pt x="896730" y="803966"/>
                </a:lnTo>
                <a:lnTo>
                  <a:pt x="896730" y="750957"/>
                </a:lnTo>
                <a:lnTo>
                  <a:pt x="773043" y="750957"/>
                </a:lnTo>
                <a:lnTo>
                  <a:pt x="773043" y="693531"/>
                </a:lnTo>
                <a:lnTo>
                  <a:pt x="715617" y="693531"/>
                </a:lnTo>
                <a:lnTo>
                  <a:pt x="715617" y="644939"/>
                </a:lnTo>
                <a:lnTo>
                  <a:pt x="689113" y="644939"/>
                </a:lnTo>
                <a:lnTo>
                  <a:pt x="689113" y="534505"/>
                </a:lnTo>
                <a:lnTo>
                  <a:pt x="662608" y="534505"/>
                </a:lnTo>
                <a:lnTo>
                  <a:pt x="662608" y="437322"/>
                </a:lnTo>
                <a:lnTo>
                  <a:pt x="561008" y="437322"/>
                </a:lnTo>
                <a:lnTo>
                  <a:pt x="561008" y="362226"/>
                </a:lnTo>
                <a:lnTo>
                  <a:pt x="490330" y="362226"/>
                </a:lnTo>
                <a:lnTo>
                  <a:pt x="490330" y="300383"/>
                </a:lnTo>
                <a:lnTo>
                  <a:pt x="450574" y="300383"/>
                </a:lnTo>
                <a:lnTo>
                  <a:pt x="450574" y="198783"/>
                </a:lnTo>
                <a:lnTo>
                  <a:pt x="388730" y="198783"/>
                </a:lnTo>
                <a:lnTo>
                  <a:pt x="388730" y="172279"/>
                </a:lnTo>
                <a:lnTo>
                  <a:pt x="265043" y="172279"/>
                </a:lnTo>
                <a:lnTo>
                  <a:pt x="265043" y="185531"/>
                </a:lnTo>
                <a:lnTo>
                  <a:pt x="265043" y="132522"/>
                </a:lnTo>
                <a:lnTo>
                  <a:pt x="216452" y="132522"/>
                </a:lnTo>
                <a:lnTo>
                  <a:pt x="216452" y="57426"/>
                </a:lnTo>
                <a:lnTo>
                  <a:pt x="141356" y="57426"/>
                </a:lnTo>
                <a:lnTo>
                  <a:pt x="141356" y="26505"/>
                </a:lnTo>
                <a:lnTo>
                  <a:pt x="75095" y="26505"/>
                </a:lnTo>
                <a:lnTo>
                  <a:pt x="75095"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546" name="Group 545">
            <a:extLst>
              <a:ext uri="{FF2B5EF4-FFF2-40B4-BE49-F238E27FC236}">
                <a16:creationId xmlns:a16="http://schemas.microsoft.com/office/drawing/2014/main" id="{3CC16607-3351-A927-0F8E-05B72C5A285A}"/>
              </a:ext>
            </a:extLst>
          </p:cNvPr>
          <p:cNvGrpSpPr/>
          <p:nvPr/>
        </p:nvGrpSpPr>
        <p:grpSpPr>
          <a:xfrm>
            <a:off x="10544821" y="4065732"/>
            <a:ext cx="42073" cy="42073"/>
            <a:chOff x="4044210" y="3548209"/>
            <a:chExt cx="42073" cy="42073"/>
          </a:xfrm>
        </p:grpSpPr>
        <p:cxnSp>
          <p:nvCxnSpPr>
            <p:cNvPr id="676" name="Straight Connector 675">
              <a:extLst>
                <a:ext uri="{FF2B5EF4-FFF2-40B4-BE49-F238E27FC236}">
                  <a16:creationId xmlns:a16="http://schemas.microsoft.com/office/drawing/2014/main" id="{01F0C692-3A64-253F-D60B-7368EB89CBF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77" name="Straight Connector 676">
              <a:extLst>
                <a:ext uri="{FF2B5EF4-FFF2-40B4-BE49-F238E27FC236}">
                  <a16:creationId xmlns:a16="http://schemas.microsoft.com/office/drawing/2014/main" id="{BBF79D51-63D9-F824-76E0-D9008D2F2A1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47" name="Group 546">
            <a:extLst>
              <a:ext uri="{FF2B5EF4-FFF2-40B4-BE49-F238E27FC236}">
                <a16:creationId xmlns:a16="http://schemas.microsoft.com/office/drawing/2014/main" id="{15D6E317-B8AA-F5CC-E346-607E680F2B14}"/>
              </a:ext>
            </a:extLst>
          </p:cNvPr>
          <p:cNvGrpSpPr/>
          <p:nvPr/>
        </p:nvGrpSpPr>
        <p:grpSpPr>
          <a:xfrm>
            <a:off x="10234581" y="4065732"/>
            <a:ext cx="42073" cy="42073"/>
            <a:chOff x="4044210" y="3548209"/>
            <a:chExt cx="42073" cy="42073"/>
          </a:xfrm>
        </p:grpSpPr>
        <p:cxnSp>
          <p:nvCxnSpPr>
            <p:cNvPr id="674" name="Straight Connector 673">
              <a:extLst>
                <a:ext uri="{FF2B5EF4-FFF2-40B4-BE49-F238E27FC236}">
                  <a16:creationId xmlns:a16="http://schemas.microsoft.com/office/drawing/2014/main" id="{0FA0B964-E41E-F207-D9BA-77495987C50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7000A698-759A-452E-46A1-4862FD695EA6}"/>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49" name="Group 548">
            <a:extLst>
              <a:ext uri="{FF2B5EF4-FFF2-40B4-BE49-F238E27FC236}">
                <a16:creationId xmlns:a16="http://schemas.microsoft.com/office/drawing/2014/main" id="{1CB926AC-90A3-4FBA-D9F7-E501CF0E6C05}"/>
              </a:ext>
            </a:extLst>
          </p:cNvPr>
          <p:cNvGrpSpPr/>
          <p:nvPr/>
        </p:nvGrpSpPr>
        <p:grpSpPr>
          <a:xfrm>
            <a:off x="9581346" y="4065732"/>
            <a:ext cx="42073" cy="42073"/>
            <a:chOff x="4044210" y="3548209"/>
            <a:chExt cx="42073" cy="42073"/>
          </a:xfrm>
        </p:grpSpPr>
        <p:cxnSp>
          <p:nvCxnSpPr>
            <p:cNvPr id="670" name="Straight Connector 669">
              <a:extLst>
                <a:ext uri="{FF2B5EF4-FFF2-40B4-BE49-F238E27FC236}">
                  <a16:creationId xmlns:a16="http://schemas.microsoft.com/office/drawing/2014/main" id="{AC1B9BFE-81A7-03B8-1610-018A1C88DB5C}"/>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445B6BD4-F2D8-4245-AA81-3FEFC450809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2" name="Group 551">
            <a:extLst>
              <a:ext uri="{FF2B5EF4-FFF2-40B4-BE49-F238E27FC236}">
                <a16:creationId xmlns:a16="http://schemas.microsoft.com/office/drawing/2014/main" id="{1B80327E-BC98-19AB-E9FB-5F182B1A5E7E}"/>
              </a:ext>
            </a:extLst>
          </p:cNvPr>
          <p:cNvGrpSpPr/>
          <p:nvPr/>
        </p:nvGrpSpPr>
        <p:grpSpPr>
          <a:xfrm>
            <a:off x="9396457" y="3999666"/>
            <a:ext cx="42073" cy="42073"/>
            <a:chOff x="4044210" y="3548209"/>
            <a:chExt cx="42073" cy="42073"/>
          </a:xfrm>
        </p:grpSpPr>
        <p:cxnSp>
          <p:nvCxnSpPr>
            <p:cNvPr id="664" name="Straight Connector 663">
              <a:extLst>
                <a:ext uri="{FF2B5EF4-FFF2-40B4-BE49-F238E27FC236}">
                  <a16:creationId xmlns:a16="http://schemas.microsoft.com/office/drawing/2014/main" id="{89FC5786-ED8B-1B3A-D5CB-FDF3439CE6A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65" name="Straight Connector 664">
              <a:extLst>
                <a:ext uri="{FF2B5EF4-FFF2-40B4-BE49-F238E27FC236}">
                  <a16:creationId xmlns:a16="http://schemas.microsoft.com/office/drawing/2014/main" id="{AD4DB75C-B530-3C87-D5A4-C5E4F30B986C}"/>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3" name="Group 552">
            <a:extLst>
              <a:ext uri="{FF2B5EF4-FFF2-40B4-BE49-F238E27FC236}">
                <a16:creationId xmlns:a16="http://schemas.microsoft.com/office/drawing/2014/main" id="{C5271541-ACFD-D210-99F1-9BBE207D9604}"/>
              </a:ext>
            </a:extLst>
          </p:cNvPr>
          <p:cNvGrpSpPr/>
          <p:nvPr/>
        </p:nvGrpSpPr>
        <p:grpSpPr>
          <a:xfrm>
            <a:off x="8744361" y="3876421"/>
            <a:ext cx="42073" cy="42073"/>
            <a:chOff x="4044210" y="3548209"/>
            <a:chExt cx="42073" cy="42073"/>
          </a:xfrm>
        </p:grpSpPr>
        <p:cxnSp>
          <p:nvCxnSpPr>
            <p:cNvPr id="662" name="Straight Connector 661">
              <a:extLst>
                <a:ext uri="{FF2B5EF4-FFF2-40B4-BE49-F238E27FC236}">
                  <a16:creationId xmlns:a16="http://schemas.microsoft.com/office/drawing/2014/main" id="{6C3BAE80-18DB-DF48-4747-00C12E3327E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63" name="Straight Connector 662">
              <a:extLst>
                <a:ext uri="{FF2B5EF4-FFF2-40B4-BE49-F238E27FC236}">
                  <a16:creationId xmlns:a16="http://schemas.microsoft.com/office/drawing/2014/main" id="{10EA7474-5854-4BED-3555-F8A52B45CE5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4" name="Group 553">
            <a:extLst>
              <a:ext uri="{FF2B5EF4-FFF2-40B4-BE49-F238E27FC236}">
                <a16:creationId xmlns:a16="http://schemas.microsoft.com/office/drawing/2014/main" id="{ED66B745-DEC5-1CD3-2A53-8FBE07DF1B3D}"/>
              </a:ext>
            </a:extLst>
          </p:cNvPr>
          <p:cNvGrpSpPr/>
          <p:nvPr/>
        </p:nvGrpSpPr>
        <p:grpSpPr>
          <a:xfrm>
            <a:off x="8677442" y="3852567"/>
            <a:ext cx="42073" cy="42073"/>
            <a:chOff x="4044210" y="3548209"/>
            <a:chExt cx="42073" cy="42073"/>
          </a:xfrm>
        </p:grpSpPr>
        <p:cxnSp>
          <p:nvCxnSpPr>
            <p:cNvPr id="660" name="Straight Connector 659">
              <a:extLst>
                <a:ext uri="{FF2B5EF4-FFF2-40B4-BE49-F238E27FC236}">
                  <a16:creationId xmlns:a16="http://schemas.microsoft.com/office/drawing/2014/main" id="{04086C2A-A1DF-00A3-37D3-BFF65472A15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61" name="Straight Connector 660">
              <a:extLst>
                <a:ext uri="{FF2B5EF4-FFF2-40B4-BE49-F238E27FC236}">
                  <a16:creationId xmlns:a16="http://schemas.microsoft.com/office/drawing/2014/main" id="{C6DAD097-AD58-2097-BDC1-26DE1D47021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5" name="Group 554">
            <a:extLst>
              <a:ext uri="{FF2B5EF4-FFF2-40B4-BE49-F238E27FC236}">
                <a16:creationId xmlns:a16="http://schemas.microsoft.com/office/drawing/2014/main" id="{AC494F2C-D7EB-90FF-A5FF-953D3F23A40C}"/>
              </a:ext>
            </a:extLst>
          </p:cNvPr>
          <p:cNvGrpSpPr/>
          <p:nvPr/>
        </p:nvGrpSpPr>
        <p:grpSpPr>
          <a:xfrm>
            <a:off x="8954520" y="3928104"/>
            <a:ext cx="42073" cy="42073"/>
            <a:chOff x="4044210" y="3548209"/>
            <a:chExt cx="42073" cy="42073"/>
          </a:xfrm>
        </p:grpSpPr>
        <p:cxnSp>
          <p:nvCxnSpPr>
            <p:cNvPr id="658" name="Straight Connector 657">
              <a:extLst>
                <a:ext uri="{FF2B5EF4-FFF2-40B4-BE49-F238E27FC236}">
                  <a16:creationId xmlns:a16="http://schemas.microsoft.com/office/drawing/2014/main" id="{03D72A60-D3D2-9AD8-5514-E77910B904BD}"/>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59" name="Straight Connector 658">
              <a:extLst>
                <a:ext uri="{FF2B5EF4-FFF2-40B4-BE49-F238E27FC236}">
                  <a16:creationId xmlns:a16="http://schemas.microsoft.com/office/drawing/2014/main" id="{6D914580-7155-904F-B57B-2AC9E3598A1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6" name="Group 555">
            <a:extLst>
              <a:ext uri="{FF2B5EF4-FFF2-40B4-BE49-F238E27FC236}">
                <a16:creationId xmlns:a16="http://schemas.microsoft.com/office/drawing/2014/main" id="{8D2E50D8-D835-9429-D395-4F87DD4E61AD}"/>
              </a:ext>
            </a:extLst>
          </p:cNvPr>
          <p:cNvGrpSpPr/>
          <p:nvPr/>
        </p:nvGrpSpPr>
        <p:grpSpPr>
          <a:xfrm>
            <a:off x="9004552" y="3920153"/>
            <a:ext cx="42073" cy="42073"/>
            <a:chOff x="4044210" y="3548209"/>
            <a:chExt cx="42073" cy="42073"/>
          </a:xfrm>
        </p:grpSpPr>
        <p:cxnSp>
          <p:nvCxnSpPr>
            <p:cNvPr id="656" name="Straight Connector 655">
              <a:extLst>
                <a:ext uri="{FF2B5EF4-FFF2-40B4-BE49-F238E27FC236}">
                  <a16:creationId xmlns:a16="http://schemas.microsoft.com/office/drawing/2014/main" id="{677CB222-BDE4-DC4B-2380-2E6592BFE41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84C57058-492B-07C7-D636-D0C4F7D4E67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8" name="Group 557">
            <a:extLst>
              <a:ext uri="{FF2B5EF4-FFF2-40B4-BE49-F238E27FC236}">
                <a16:creationId xmlns:a16="http://schemas.microsoft.com/office/drawing/2014/main" id="{1B201DA7-5D6D-09B1-14C3-1D4ABB4D06EA}"/>
              </a:ext>
            </a:extLst>
          </p:cNvPr>
          <p:cNvGrpSpPr/>
          <p:nvPr/>
        </p:nvGrpSpPr>
        <p:grpSpPr>
          <a:xfrm>
            <a:off x="9256766" y="3999666"/>
            <a:ext cx="42073" cy="42073"/>
            <a:chOff x="4044210" y="3548209"/>
            <a:chExt cx="42073" cy="42073"/>
          </a:xfrm>
        </p:grpSpPr>
        <p:cxnSp>
          <p:nvCxnSpPr>
            <p:cNvPr id="652" name="Straight Connector 651">
              <a:extLst>
                <a:ext uri="{FF2B5EF4-FFF2-40B4-BE49-F238E27FC236}">
                  <a16:creationId xmlns:a16="http://schemas.microsoft.com/office/drawing/2014/main" id="{663AA05F-4F1B-E89D-50EF-0C8E5DDE14D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53" name="Straight Connector 652">
              <a:extLst>
                <a:ext uri="{FF2B5EF4-FFF2-40B4-BE49-F238E27FC236}">
                  <a16:creationId xmlns:a16="http://schemas.microsoft.com/office/drawing/2014/main" id="{BE551742-2CCA-3C4C-02E0-40934AA3233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0" name="Group 559">
            <a:extLst>
              <a:ext uri="{FF2B5EF4-FFF2-40B4-BE49-F238E27FC236}">
                <a16:creationId xmlns:a16="http://schemas.microsoft.com/office/drawing/2014/main" id="{5A8CDFA5-4954-1144-C702-14FBF55E68AC}"/>
              </a:ext>
            </a:extLst>
          </p:cNvPr>
          <p:cNvGrpSpPr/>
          <p:nvPr/>
        </p:nvGrpSpPr>
        <p:grpSpPr>
          <a:xfrm>
            <a:off x="9296725" y="3999666"/>
            <a:ext cx="42073" cy="42073"/>
            <a:chOff x="4044210" y="3548209"/>
            <a:chExt cx="42073" cy="42073"/>
          </a:xfrm>
        </p:grpSpPr>
        <p:cxnSp>
          <p:nvCxnSpPr>
            <p:cNvPr id="648" name="Straight Connector 647">
              <a:extLst>
                <a:ext uri="{FF2B5EF4-FFF2-40B4-BE49-F238E27FC236}">
                  <a16:creationId xmlns:a16="http://schemas.microsoft.com/office/drawing/2014/main" id="{DC286D24-F561-FD9C-B55A-677DC9BC901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49" name="Straight Connector 648">
              <a:extLst>
                <a:ext uri="{FF2B5EF4-FFF2-40B4-BE49-F238E27FC236}">
                  <a16:creationId xmlns:a16="http://schemas.microsoft.com/office/drawing/2014/main" id="{7A93EF1D-2132-DE9C-1F74-002A27A6A50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1" name="Group 560">
            <a:extLst>
              <a:ext uri="{FF2B5EF4-FFF2-40B4-BE49-F238E27FC236}">
                <a16:creationId xmlns:a16="http://schemas.microsoft.com/office/drawing/2014/main" id="{8B571A9E-D801-B4DA-C27B-3387AD592591}"/>
              </a:ext>
            </a:extLst>
          </p:cNvPr>
          <p:cNvGrpSpPr/>
          <p:nvPr/>
        </p:nvGrpSpPr>
        <p:grpSpPr>
          <a:xfrm>
            <a:off x="8822191" y="3864494"/>
            <a:ext cx="42073" cy="42073"/>
            <a:chOff x="4044210" y="3548209"/>
            <a:chExt cx="42073" cy="42073"/>
          </a:xfrm>
        </p:grpSpPr>
        <p:cxnSp>
          <p:nvCxnSpPr>
            <p:cNvPr id="646" name="Straight Connector 645">
              <a:extLst>
                <a:ext uri="{FF2B5EF4-FFF2-40B4-BE49-F238E27FC236}">
                  <a16:creationId xmlns:a16="http://schemas.microsoft.com/office/drawing/2014/main" id="{7FCB4936-1F38-B180-835B-725E8F900AA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F69FDF1A-1313-5697-2884-A1E0F0288F0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2" name="Group 561">
            <a:extLst>
              <a:ext uri="{FF2B5EF4-FFF2-40B4-BE49-F238E27FC236}">
                <a16:creationId xmlns:a16="http://schemas.microsoft.com/office/drawing/2014/main" id="{280B77FC-2991-07E6-E70D-E358F2797106}"/>
              </a:ext>
            </a:extLst>
          </p:cNvPr>
          <p:cNvGrpSpPr/>
          <p:nvPr/>
        </p:nvGrpSpPr>
        <p:grpSpPr>
          <a:xfrm>
            <a:off x="9159593" y="3947982"/>
            <a:ext cx="42073" cy="42073"/>
            <a:chOff x="4044210" y="3548209"/>
            <a:chExt cx="42073" cy="42073"/>
          </a:xfrm>
        </p:grpSpPr>
        <p:cxnSp>
          <p:nvCxnSpPr>
            <p:cNvPr id="644" name="Straight Connector 643">
              <a:extLst>
                <a:ext uri="{FF2B5EF4-FFF2-40B4-BE49-F238E27FC236}">
                  <a16:creationId xmlns:a16="http://schemas.microsoft.com/office/drawing/2014/main" id="{ACD697E1-08A1-7EC3-8BFB-47901912F7B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CBDBF838-449D-C923-6E8C-9760DEE6766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0" name="Group 569">
            <a:extLst>
              <a:ext uri="{FF2B5EF4-FFF2-40B4-BE49-F238E27FC236}">
                <a16:creationId xmlns:a16="http://schemas.microsoft.com/office/drawing/2014/main" id="{2D9E2670-482E-BD74-22B8-2A3613BFF230}"/>
              </a:ext>
            </a:extLst>
          </p:cNvPr>
          <p:cNvGrpSpPr/>
          <p:nvPr/>
        </p:nvGrpSpPr>
        <p:grpSpPr>
          <a:xfrm>
            <a:off x="8523667" y="3731933"/>
            <a:ext cx="42073" cy="42073"/>
            <a:chOff x="4044210" y="3548209"/>
            <a:chExt cx="42073" cy="42073"/>
          </a:xfrm>
        </p:grpSpPr>
        <p:cxnSp>
          <p:nvCxnSpPr>
            <p:cNvPr id="628" name="Straight Connector 627">
              <a:extLst>
                <a:ext uri="{FF2B5EF4-FFF2-40B4-BE49-F238E27FC236}">
                  <a16:creationId xmlns:a16="http://schemas.microsoft.com/office/drawing/2014/main" id="{98708986-27AD-A39A-2C8F-40E59062CE16}"/>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29" name="Straight Connector 628">
              <a:extLst>
                <a:ext uri="{FF2B5EF4-FFF2-40B4-BE49-F238E27FC236}">
                  <a16:creationId xmlns:a16="http://schemas.microsoft.com/office/drawing/2014/main" id="{263D136F-29FA-6A9E-858F-44023596386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6" name="Group 575">
            <a:extLst>
              <a:ext uri="{FF2B5EF4-FFF2-40B4-BE49-F238E27FC236}">
                <a16:creationId xmlns:a16="http://schemas.microsoft.com/office/drawing/2014/main" id="{AAD67246-CFAC-DCAA-9C1A-51DD75B5CD64}"/>
              </a:ext>
            </a:extLst>
          </p:cNvPr>
          <p:cNvGrpSpPr/>
          <p:nvPr/>
        </p:nvGrpSpPr>
        <p:grpSpPr>
          <a:xfrm>
            <a:off x="8454237" y="3719322"/>
            <a:ext cx="42073" cy="42073"/>
            <a:chOff x="4044210" y="3548209"/>
            <a:chExt cx="42073" cy="42073"/>
          </a:xfrm>
        </p:grpSpPr>
        <p:cxnSp>
          <p:nvCxnSpPr>
            <p:cNvPr id="616" name="Straight Connector 615">
              <a:extLst>
                <a:ext uri="{FF2B5EF4-FFF2-40B4-BE49-F238E27FC236}">
                  <a16:creationId xmlns:a16="http://schemas.microsoft.com/office/drawing/2014/main" id="{624CBF44-3187-978D-DB18-393273AFC9A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96DA579A-475F-75A2-C15D-5041B3C6F35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9" name="Group 578">
            <a:extLst>
              <a:ext uri="{FF2B5EF4-FFF2-40B4-BE49-F238E27FC236}">
                <a16:creationId xmlns:a16="http://schemas.microsoft.com/office/drawing/2014/main" id="{1404F42F-DD70-D64D-CBE5-8EB0B589F43C}"/>
              </a:ext>
            </a:extLst>
          </p:cNvPr>
          <p:cNvGrpSpPr/>
          <p:nvPr/>
        </p:nvGrpSpPr>
        <p:grpSpPr>
          <a:xfrm>
            <a:off x="8073227" y="3020786"/>
            <a:ext cx="42073" cy="42073"/>
            <a:chOff x="4044210" y="3548209"/>
            <a:chExt cx="42073" cy="42073"/>
          </a:xfrm>
        </p:grpSpPr>
        <p:cxnSp>
          <p:nvCxnSpPr>
            <p:cNvPr id="610" name="Straight Connector 609">
              <a:extLst>
                <a:ext uri="{FF2B5EF4-FFF2-40B4-BE49-F238E27FC236}">
                  <a16:creationId xmlns:a16="http://schemas.microsoft.com/office/drawing/2014/main" id="{983FE431-90C3-1D5F-DA08-6D7360ADAD7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15C4578A-1464-DBE5-8214-D7AC3CADC1E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0" name="Group 579">
            <a:extLst>
              <a:ext uri="{FF2B5EF4-FFF2-40B4-BE49-F238E27FC236}">
                <a16:creationId xmlns:a16="http://schemas.microsoft.com/office/drawing/2014/main" id="{734298C6-5958-9093-4758-8E1359288D54}"/>
              </a:ext>
            </a:extLst>
          </p:cNvPr>
          <p:cNvGrpSpPr/>
          <p:nvPr/>
        </p:nvGrpSpPr>
        <p:grpSpPr>
          <a:xfrm>
            <a:off x="8170697" y="3366838"/>
            <a:ext cx="42073" cy="42073"/>
            <a:chOff x="4044210" y="3548209"/>
            <a:chExt cx="42073" cy="42073"/>
          </a:xfrm>
        </p:grpSpPr>
        <p:cxnSp>
          <p:nvCxnSpPr>
            <p:cNvPr id="608" name="Straight Connector 607">
              <a:extLst>
                <a:ext uri="{FF2B5EF4-FFF2-40B4-BE49-F238E27FC236}">
                  <a16:creationId xmlns:a16="http://schemas.microsoft.com/office/drawing/2014/main" id="{DE732300-3349-CC21-51A6-06F42D39978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7E2D9FE4-2A4B-9547-75BE-ECC2AEBEAED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1" name="Group 580">
            <a:extLst>
              <a:ext uri="{FF2B5EF4-FFF2-40B4-BE49-F238E27FC236}">
                <a16:creationId xmlns:a16="http://schemas.microsoft.com/office/drawing/2014/main" id="{5698367B-4BD9-54D6-E393-8EC45599802B}"/>
              </a:ext>
            </a:extLst>
          </p:cNvPr>
          <p:cNvGrpSpPr/>
          <p:nvPr/>
        </p:nvGrpSpPr>
        <p:grpSpPr>
          <a:xfrm>
            <a:off x="8115300" y="3044638"/>
            <a:ext cx="42073" cy="42073"/>
            <a:chOff x="4044210" y="3548209"/>
            <a:chExt cx="42073" cy="42073"/>
          </a:xfrm>
        </p:grpSpPr>
        <p:cxnSp>
          <p:nvCxnSpPr>
            <p:cNvPr id="606" name="Straight Connector 605">
              <a:extLst>
                <a:ext uri="{FF2B5EF4-FFF2-40B4-BE49-F238E27FC236}">
                  <a16:creationId xmlns:a16="http://schemas.microsoft.com/office/drawing/2014/main" id="{C9D876FD-D79D-750E-15E6-3DFC1A099C7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69A5C0C7-1737-F83E-326A-E0E75A759D4A}"/>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2" name="Group 581">
            <a:extLst>
              <a:ext uri="{FF2B5EF4-FFF2-40B4-BE49-F238E27FC236}">
                <a16:creationId xmlns:a16="http://schemas.microsoft.com/office/drawing/2014/main" id="{A2F8EA15-47E7-2FED-3602-BA88CDDEEC29}"/>
              </a:ext>
            </a:extLst>
          </p:cNvPr>
          <p:cNvGrpSpPr/>
          <p:nvPr/>
        </p:nvGrpSpPr>
        <p:grpSpPr>
          <a:xfrm>
            <a:off x="8195266" y="3070786"/>
            <a:ext cx="42073" cy="42073"/>
            <a:chOff x="4044210" y="3548209"/>
            <a:chExt cx="42073" cy="42073"/>
          </a:xfrm>
        </p:grpSpPr>
        <p:cxnSp>
          <p:nvCxnSpPr>
            <p:cNvPr id="604" name="Straight Connector 603">
              <a:extLst>
                <a:ext uri="{FF2B5EF4-FFF2-40B4-BE49-F238E27FC236}">
                  <a16:creationId xmlns:a16="http://schemas.microsoft.com/office/drawing/2014/main" id="{BBFA390B-DE4C-944E-5735-8D7151260AA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7A36844E-A3CB-FC21-FF9D-889794AADA30}"/>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3" name="Group 582">
            <a:extLst>
              <a:ext uri="{FF2B5EF4-FFF2-40B4-BE49-F238E27FC236}">
                <a16:creationId xmlns:a16="http://schemas.microsoft.com/office/drawing/2014/main" id="{5D39A952-B6DD-BCFC-F30C-7EFFB39630CB}"/>
              </a:ext>
            </a:extLst>
          </p:cNvPr>
          <p:cNvGrpSpPr/>
          <p:nvPr/>
        </p:nvGrpSpPr>
        <p:grpSpPr>
          <a:xfrm>
            <a:off x="8094263" y="3329691"/>
            <a:ext cx="42073" cy="42073"/>
            <a:chOff x="4044210" y="3548209"/>
            <a:chExt cx="42073" cy="42073"/>
          </a:xfrm>
        </p:grpSpPr>
        <p:cxnSp>
          <p:nvCxnSpPr>
            <p:cNvPr id="602" name="Straight Connector 601">
              <a:extLst>
                <a:ext uri="{FF2B5EF4-FFF2-40B4-BE49-F238E27FC236}">
                  <a16:creationId xmlns:a16="http://schemas.microsoft.com/office/drawing/2014/main" id="{A5BD78BA-4860-2F0A-C6BA-5C8A6170063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980A6813-80AE-4388-EDF1-1C641A49D45C}"/>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4" name="Group 583">
            <a:extLst>
              <a:ext uri="{FF2B5EF4-FFF2-40B4-BE49-F238E27FC236}">
                <a16:creationId xmlns:a16="http://schemas.microsoft.com/office/drawing/2014/main" id="{EB22E5B3-2759-9AB3-3F62-3620DE1CD4D6}"/>
              </a:ext>
            </a:extLst>
          </p:cNvPr>
          <p:cNvGrpSpPr/>
          <p:nvPr/>
        </p:nvGrpSpPr>
        <p:grpSpPr>
          <a:xfrm>
            <a:off x="8209266" y="3347887"/>
            <a:ext cx="42073" cy="42073"/>
            <a:chOff x="4044210" y="3548209"/>
            <a:chExt cx="42073" cy="42073"/>
          </a:xfrm>
        </p:grpSpPr>
        <p:cxnSp>
          <p:nvCxnSpPr>
            <p:cNvPr id="600" name="Straight Connector 599">
              <a:extLst>
                <a:ext uri="{FF2B5EF4-FFF2-40B4-BE49-F238E27FC236}">
                  <a16:creationId xmlns:a16="http://schemas.microsoft.com/office/drawing/2014/main" id="{D574D613-468E-89A0-59D8-915FFA04E3E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9C2365C3-C3C4-EF24-E728-0612BFEDB42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5" name="Group 584">
            <a:extLst>
              <a:ext uri="{FF2B5EF4-FFF2-40B4-BE49-F238E27FC236}">
                <a16:creationId xmlns:a16="http://schemas.microsoft.com/office/drawing/2014/main" id="{58097A6C-F6E9-DCDC-D01F-4403721D83D5}"/>
              </a:ext>
            </a:extLst>
          </p:cNvPr>
          <p:cNvGrpSpPr/>
          <p:nvPr/>
        </p:nvGrpSpPr>
        <p:grpSpPr>
          <a:xfrm>
            <a:off x="8358665" y="3597645"/>
            <a:ext cx="42073" cy="42073"/>
            <a:chOff x="4044210" y="3548209"/>
            <a:chExt cx="42073" cy="42073"/>
          </a:xfrm>
        </p:grpSpPr>
        <p:cxnSp>
          <p:nvCxnSpPr>
            <p:cNvPr id="598" name="Straight Connector 597">
              <a:extLst>
                <a:ext uri="{FF2B5EF4-FFF2-40B4-BE49-F238E27FC236}">
                  <a16:creationId xmlns:a16="http://schemas.microsoft.com/office/drawing/2014/main" id="{FF00B5BE-9FC6-DBCC-8DC7-33980C48D97D}"/>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91F46CC9-625E-8CD6-4568-AF8B61EEC7F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7" name="Group 586">
            <a:extLst>
              <a:ext uri="{FF2B5EF4-FFF2-40B4-BE49-F238E27FC236}">
                <a16:creationId xmlns:a16="http://schemas.microsoft.com/office/drawing/2014/main" id="{653E7EEC-EC47-95E2-D590-6563C307A6D4}"/>
              </a:ext>
            </a:extLst>
          </p:cNvPr>
          <p:cNvGrpSpPr/>
          <p:nvPr/>
        </p:nvGrpSpPr>
        <p:grpSpPr>
          <a:xfrm>
            <a:off x="8370113" y="3234690"/>
            <a:ext cx="42073" cy="42073"/>
            <a:chOff x="4044210" y="3548209"/>
            <a:chExt cx="42073" cy="42073"/>
          </a:xfrm>
        </p:grpSpPr>
        <p:cxnSp>
          <p:nvCxnSpPr>
            <p:cNvPr id="594" name="Straight Connector 593">
              <a:extLst>
                <a:ext uri="{FF2B5EF4-FFF2-40B4-BE49-F238E27FC236}">
                  <a16:creationId xmlns:a16="http://schemas.microsoft.com/office/drawing/2014/main" id="{20354CF9-4B3F-F642-4823-60D3C1CAF26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66976224-4CA5-873F-B189-EA6524FB017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814" name="Group 813">
            <a:extLst>
              <a:ext uri="{FF2B5EF4-FFF2-40B4-BE49-F238E27FC236}">
                <a16:creationId xmlns:a16="http://schemas.microsoft.com/office/drawing/2014/main" id="{B5268992-5519-A609-6CEE-BE89A3B6AE88}"/>
              </a:ext>
            </a:extLst>
          </p:cNvPr>
          <p:cNvGrpSpPr/>
          <p:nvPr/>
        </p:nvGrpSpPr>
        <p:grpSpPr>
          <a:xfrm>
            <a:off x="8434839" y="3237202"/>
            <a:ext cx="2097501" cy="469063"/>
            <a:chOff x="8434839" y="3603834"/>
            <a:chExt cx="2097501" cy="469063"/>
          </a:xfrm>
        </p:grpSpPr>
        <p:grpSp>
          <p:nvGrpSpPr>
            <p:cNvPr id="543" name="Group 542">
              <a:extLst>
                <a:ext uri="{FF2B5EF4-FFF2-40B4-BE49-F238E27FC236}">
                  <a16:creationId xmlns:a16="http://schemas.microsoft.com/office/drawing/2014/main" id="{4E1C1B4D-A002-3D08-491D-F2949C099BA5}"/>
                </a:ext>
              </a:extLst>
            </p:cNvPr>
            <p:cNvGrpSpPr/>
            <p:nvPr/>
          </p:nvGrpSpPr>
          <p:grpSpPr>
            <a:xfrm>
              <a:off x="10490267" y="4030824"/>
              <a:ext cx="42073" cy="42073"/>
              <a:chOff x="4044210" y="3548209"/>
              <a:chExt cx="42073" cy="42073"/>
            </a:xfrm>
          </p:grpSpPr>
          <p:cxnSp>
            <p:nvCxnSpPr>
              <p:cNvPr id="682" name="Straight Connector 681">
                <a:extLst>
                  <a:ext uri="{FF2B5EF4-FFF2-40B4-BE49-F238E27FC236}">
                    <a16:creationId xmlns:a16="http://schemas.microsoft.com/office/drawing/2014/main" id="{0C5484B5-6BB4-15C5-C68B-1C15D248684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83" name="Straight Connector 682">
                <a:extLst>
                  <a:ext uri="{FF2B5EF4-FFF2-40B4-BE49-F238E27FC236}">
                    <a16:creationId xmlns:a16="http://schemas.microsoft.com/office/drawing/2014/main" id="{54449C72-B719-8F63-0F59-5098F383618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44" name="Group 543">
              <a:extLst>
                <a:ext uri="{FF2B5EF4-FFF2-40B4-BE49-F238E27FC236}">
                  <a16:creationId xmlns:a16="http://schemas.microsoft.com/office/drawing/2014/main" id="{59C56F19-2FBD-064E-3D73-07ADB16EDCEE}"/>
                </a:ext>
              </a:extLst>
            </p:cNvPr>
            <p:cNvGrpSpPr/>
            <p:nvPr/>
          </p:nvGrpSpPr>
          <p:grpSpPr>
            <a:xfrm>
              <a:off x="10469153" y="4030824"/>
              <a:ext cx="42073" cy="42073"/>
              <a:chOff x="4044210" y="3548209"/>
              <a:chExt cx="42073" cy="42073"/>
            </a:xfrm>
          </p:grpSpPr>
          <p:cxnSp>
            <p:nvCxnSpPr>
              <p:cNvPr id="680" name="Straight Connector 679">
                <a:extLst>
                  <a:ext uri="{FF2B5EF4-FFF2-40B4-BE49-F238E27FC236}">
                    <a16:creationId xmlns:a16="http://schemas.microsoft.com/office/drawing/2014/main" id="{5FADC795-0B0C-D028-BD0C-D77777119B9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FF547828-B752-2AA7-9495-BE9B1A72DC6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45" name="Group 544">
              <a:extLst>
                <a:ext uri="{FF2B5EF4-FFF2-40B4-BE49-F238E27FC236}">
                  <a16:creationId xmlns:a16="http://schemas.microsoft.com/office/drawing/2014/main" id="{DDA88B67-05D2-F45E-DB90-D3F95365CA0E}"/>
                </a:ext>
              </a:extLst>
            </p:cNvPr>
            <p:cNvGrpSpPr/>
            <p:nvPr/>
          </p:nvGrpSpPr>
          <p:grpSpPr>
            <a:xfrm>
              <a:off x="10351127" y="4030824"/>
              <a:ext cx="42073" cy="42073"/>
              <a:chOff x="4044210" y="3548209"/>
              <a:chExt cx="42073" cy="42073"/>
            </a:xfrm>
          </p:grpSpPr>
          <p:cxnSp>
            <p:nvCxnSpPr>
              <p:cNvPr id="678" name="Straight Connector 677">
                <a:extLst>
                  <a:ext uri="{FF2B5EF4-FFF2-40B4-BE49-F238E27FC236}">
                    <a16:creationId xmlns:a16="http://schemas.microsoft.com/office/drawing/2014/main" id="{62C5A37B-96FA-5D43-1F4B-7ED4E27DB07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F5419C89-3FC6-365A-01E5-D3D92C8389D6}"/>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48" name="Group 547">
              <a:extLst>
                <a:ext uri="{FF2B5EF4-FFF2-40B4-BE49-F238E27FC236}">
                  <a16:creationId xmlns:a16="http://schemas.microsoft.com/office/drawing/2014/main" id="{31C38B46-4DB4-0328-75B6-507E39989193}"/>
                </a:ext>
              </a:extLst>
            </p:cNvPr>
            <p:cNvGrpSpPr/>
            <p:nvPr/>
          </p:nvGrpSpPr>
          <p:grpSpPr>
            <a:xfrm>
              <a:off x="10316687" y="4030824"/>
              <a:ext cx="42073" cy="42073"/>
              <a:chOff x="4044210" y="3548209"/>
              <a:chExt cx="42073" cy="42073"/>
            </a:xfrm>
          </p:grpSpPr>
          <p:cxnSp>
            <p:nvCxnSpPr>
              <p:cNvPr id="672" name="Straight Connector 671">
                <a:extLst>
                  <a:ext uri="{FF2B5EF4-FFF2-40B4-BE49-F238E27FC236}">
                    <a16:creationId xmlns:a16="http://schemas.microsoft.com/office/drawing/2014/main" id="{9606C439-CCA4-B0CF-2800-849CD0C7EB3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35901E7F-B6C0-5DF7-A926-916A438E1BD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0" name="Group 549">
              <a:extLst>
                <a:ext uri="{FF2B5EF4-FFF2-40B4-BE49-F238E27FC236}">
                  <a16:creationId xmlns:a16="http://schemas.microsoft.com/office/drawing/2014/main" id="{A112B6FE-CAAE-0C45-C5C8-514C82483DB0}"/>
                </a:ext>
              </a:extLst>
            </p:cNvPr>
            <p:cNvGrpSpPr/>
            <p:nvPr/>
          </p:nvGrpSpPr>
          <p:grpSpPr>
            <a:xfrm>
              <a:off x="9541614" y="3917050"/>
              <a:ext cx="42073" cy="42073"/>
              <a:chOff x="4044210" y="3548209"/>
              <a:chExt cx="42073" cy="42073"/>
            </a:xfrm>
          </p:grpSpPr>
          <p:cxnSp>
            <p:nvCxnSpPr>
              <p:cNvPr id="668" name="Straight Connector 667">
                <a:extLst>
                  <a:ext uri="{FF2B5EF4-FFF2-40B4-BE49-F238E27FC236}">
                    <a16:creationId xmlns:a16="http://schemas.microsoft.com/office/drawing/2014/main" id="{9922A5B9-AE8A-83C2-AD0C-6F0C51AEE15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54D3E318-F104-CAF8-F259-C82489EF8F7C}"/>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1" name="Group 550">
              <a:extLst>
                <a:ext uri="{FF2B5EF4-FFF2-40B4-BE49-F238E27FC236}">
                  <a16:creationId xmlns:a16="http://schemas.microsoft.com/office/drawing/2014/main" id="{B09CBD7A-CF5F-2C4B-F75F-31CC682E623E}"/>
                </a:ext>
              </a:extLst>
            </p:cNvPr>
            <p:cNvGrpSpPr/>
            <p:nvPr/>
          </p:nvGrpSpPr>
          <p:grpSpPr>
            <a:xfrm>
              <a:off x="9984091" y="3917050"/>
              <a:ext cx="42073" cy="42073"/>
              <a:chOff x="4044210" y="3548209"/>
              <a:chExt cx="42073" cy="42073"/>
            </a:xfrm>
          </p:grpSpPr>
          <p:cxnSp>
            <p:nvCxnSpPr>
              <p:cNvPr id="666" name="Straight Connector 665">
                <a:extLst>
                  <a:ext uri="{FF2B5EF4-FFF2-40B4-BE49-F238E27FC236}">
                    <a16:creationId xmlns:a16="http://schemas.microsoft.com/office/drawing/2014/main" id="{9A6C9245-B5FC-6871-450D-A42365946626}"/>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67" name="Straight Connector 666">
                <a:extLst>
                  <a:ext uri="{FF2B5EF4-FFF2-40B4-BE49-F238E27FC236}">
                    <a16:creationId xmlns:a16="http://schemas.microsoft.com/office/drawing/2014/main" id="{C456F29B-8B83-D952-1194-3EEF8177759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7" name="Group 556">
              <a:extLst>
                <a:ext uri="{FF2B5EF4-FFF2-40B4-BE49-F238E27FC236}">
                  <a16:creationId xmlns:a16="http://schemas.microsoft.com/office/drawing/2014/main" id="{FBEA2BF9-AA5D-852C-1FEA-D5EF23831964}"/>
                </a:ext>
              </a:extLst>
            </p:cNvPr>
            <p:cNvGrpSpPr/>
            <p:nvPr/>
          </p:nvGrpSpPr>
          <p:grpSpPr>
            <a:xfrm>
              <a:off x="9404637" y="3917050"/>
              <a:ext cx="42073" cy="42073"/>
              <a:chOff x="4044210" y="3548209"/>
              <a:chExt cx="42073" cy="42073"/>
            </a:xfrm>
          </p:grpSpPr>
          <p:cxnSp>
            <p:nvCxnSpPr>
              <p:cNvPr id="654" name="Straight Connector 653">
                <a:extLst>
                  <a:ext uri="{FF2B5EF4-FFF2-40B4-BE49-F238E27FC236}">
                    <a16:creationId xmlns:a16="http://schemas.microsoft.com/office/drawing/2014/main" id="{B2A3653F-3DEF-CFD4-0768-0EB09606410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55" name="Straight Connector 654">
                <a:extLst>
                  <a:ext uri="{FF2B5EF4-FFF2-40B4-BE49-F238E27FC236}">
                    <a16:creationId xmlns:a16="http://schemas.microsoft.com/office/drawing/2014/main" id="{C56B269E-317B-BC8B-7066-E61E3E3D13D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9" name="Group 558">
              <a:extLst>
                <a:ext uri="{FF2B5EF4-FFF2-40B4-BE49-F238E27FC236}">
                  <a16:creationId xmlns:a16="http://schemas.microsoft.com/office/drawing/2014/main" id="{3E32D810-EF12-8560-4FBC-59D4D087A380}"/>
                </a:ext>
              </a:extLst>
            </p:cNvPr>
            <p:cNvGrpSpPr/>
            <p:nvPr/>
          </p:nvGrpSpPr>
          <p:grpSpPr>
            <a:xfrm>
              <a:off x="9337897" y="3917050"/>
              <a:ext cx="42073" cy="42073"/>
              <a:chOff x="4044210" y="3548209"/>
              <a:chExt cx="42073" cy="42073"/>
            </a:xfrm>
          </p:grpSpPr>
          <p:cxnSp>
            <p:nvCxnSpPr>
              <p:cNvPr id="650" name="Straight Connector 649">
                <a:extLst>
                  <a:ext uri="{FF2B5EF4-FFF2-40B4-BE49-F238E27FC236}">
                    <a16:creationId xmlns:a16="http://schemas.microsoft.com/office/drawing/2014/main" id="{1002802E-1EC0-2693-0538-BBE07127550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51" name="Straight Connector 650">
                <a:extLst>
                  <a:ext uri="{FF2B5EF4-FFF2-40B4-BE49-F238E27FC236}">
                    <a16:creationId xmlns:a16="http://schemas.microsoft.com/office/drawing/2014/main" id="{0EBB20EF-BEC6-7CBF-EAD1-5963D81F5AE6}"/>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3" name="Group 562">
              <a:extLst>
                <a:ext uri="{FF2B5EF4-FFF2-40B4-BE49-F238E27FC236}">
                  <a16:creationId xmlns:a16="http://schemas.microsoft.com/office/drawing/2014/main" id="{7A781DA2-0AFB-8402-4F12-513C9304F1D9}"/>
                </a:ext>
              </a:extLst>
            </p:cNvPr>
            <p:cNvGrpSpPr/>
            <p:nvPr/>
          </p:nvGrpSpPr>
          <p:grpSpPr>
            <a:xfrm>
              <a:off x="9322725" y="3917050"/>
              <a:ext cx="42073" cy="42073"/>
              <a:chOff x="4044210" y="3548209"/>
              <a:chExt cx="42073" cy="42073"/>
            </a:xfrm>
          </p:grpSpPr>
          <p:cxnSp>
            <p:nvCxnSpPr>
              <p:cNvPr id="642" name="Straight Connector 641">
                <a:extLst>
                  <a:ext uri="{FF2B5EF4-FFF2-40B4-BE49-F238E27FC236}">
                    <a16:creationId xmlns:a16="http://schemas.microsoft.com/office/drawing/2014/main" id="{3E9C1F1E-C984-7016-9AB9-C9002B67B08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0C6C46A3-9D28-2E13-7A7B-ECE8E2FC2F9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4" name="Group 563">
              <a:extLst>
                <a:ext uri="{FF2B5EF4-FFF2-40B4-BE49-F238E27FC236}">
                  <a16:creationId xmlns:a16="http://schemas.microsoft.com/office/drawing/2014/main" id="{76D341E2-F32F-C5DF-3467-3B18E2815CA6}"/>
                </a:ext>
              </a:extLst>
            </p:cNvPr>
            <p:cNvGrpSpPr/>
            <p:nvPr/>
          </p:nvGrpSpPr>
          <p:grpSpPr>
            <a:xfrm>
              <a:off x="9264758" y="3917050"/>
              <a:ext cx="42073" cy="42073"/>
              <a:chOff x="4044210" y="3548209"/>
              <a:chExt cx="42073" cy="42073"/>
            </a:xfrm>
          </p:grpSpPr>
          <p:cxnSp>
            <p:nvCxnSpPr>
              <p:cNvPr id="640" name="Straight Connector 639">
                <a:extLst>
                  <a:ext uri="{FF2B5EF4-FFF2-40B4-BE49-F238E27FC236}">
                    <a16:creationId xmlns:a16="http://schemas.microsoft.com/office/drawing/2014/main" id="{339E2183-4AB0-49D1-49FF-19E45013258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CDCD0D0A-830A-B2E3-0E9E-C28951F8EDF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5" name="Group 564">
              <a:extLst>
                <a:ext uri="{FF2B5EF4-FFF2-40B4-BE49-F238E27FC236}">
                  <a16:creationId xmlns:a16="http://schemas.microsoft.com/office/drawing/2014/main" id="{3824A0EF-CFBA-60B9-AE31-31CFE97BE17C}"/>
                </a:ext>
              </a:extLst>
            </p:cNvPr>
            <p:cNvGrpSpPr/>
            <p:nvPr/>
          </p:nvGrpSpPr>
          <p:grpSpPr>
            <a:xfrm>
              <a:off x="9281375" y="3917050"/>
              <a:ext cx="42073" cy="42073"/>
              <a:chOff x="4044210" y="3548209"/>
              <a:chExt cx="42073" cy="42073"/>
            </a:xfrm>
          </p:grpSpPr>
          <p:cxnSp>
            <p:nvCxnSpPr>
              <p:cNvPr id="638" name="Straight Connector 637">
                <a:extLst>
                  <a:ext uri="{FF2B5EF4-FFF2-40B4-BE49-F238E27FC236}">
                    <a16:creationId xmlns:a16="http://schemas.microsoft.com/office/drawing/2014/main" id="{6D645020-50CD-D17E-EA21-EB8E35BE9EDF}"/>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39" name="Straight Connector 638">
                <a:extLst>
                  <a:ext uri="{FF2B5EF4-FFF2-40B4-BE49-F238E27FC236}">
                    <a16:creationId xmlns:a16="http://schemas.microsoft.com/office/drawing/2014/main" id="{083866D2-7675-B44E-FA92-9630EB0E1B5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6" name="Group 565">
              <a:extLst>
                <a:ext uri="{FF2B5EF4-FFF2-40B4-BE49-F238E27FC236}">
                  <a16:creationId xmlns:a16="http://schemas.microsoft.com/office/drawing/2014/main" id="{394C854B-3D71-C30F-8BC4-F9E6A6B784B9}"/>
                </a:ext>
              </a:extLst>
            </p:cNvPr>
            <p:cNvGrpSpPr/>
            <p:nvPr/>
          </p:nvGrpSpPr>
          <p:grpSpPr>
            <a:xfrm>
              <a:off x="8937007" y="3779073"/>
              <a:ext cx="42073" cy="42073"/>
              <a:chOff x="4044210" y="3548209"/>
              <a:chExt cx="42073" cy="42073"/>
            </a:xfrm>
          </p:grpSpPr>
          <p:cxnSp>
            <p:nvCxnSpPr>
              <p:cNvPr id="636" name="Straight Connector 635">
                <a:extLst>
                  <a:ext uri="{FF2B5EF4-FFF2-40B4-BE49-F238E27FC236}">
                    <a16:creationId xmlns:a16="http://schemas.microsoft.com/office/drawing/2014/main" id="{24C21799-544E-E82F-2DD6-0596D4EF62BC}"/>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A3B0A5D9-814D-4F30-70EE-CBBC2D32850C}"/>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7" name="Group 566">
              <a:extLst>
                <a:ext uri="{FF2B5EF4-FFF2-40B4-BE49-F238E27FC236}">
                  <a16:creationId xmlns:a16="http://schemas.microsoft.com/office/drawing/2014/main" id="{B8BD4588-FCB6-E24B-FC1F-F6FFF3C7DB26}"/>
                </a:ext>
              </a:extLst>
            </p:cNvPr>
            <p:cNvGrpSpPr/>
            <p:nvPr/>
          </p:nvGrpSpPr>
          <p:grpSpPr>
            <a:xfrm>
              <a:off x="9197943" y="3829585"/>
              <a:ext cx="42073" cy="42073"/>
              <a:chOff x="4044210" y="3548209"/>
              <a:chExt cx="42073" cy="42073"/>
            </a:xfrm>
          </p:grpSpPr>
          <p:cxnSp>
            <p:nvCxnSpPr>
              <p:cNvPr id="634" name="Straight Connector 633">
                <a:extLst>
                  <a:ext uri="{FF2B5EF4-FFF2-40B4-BE49-F238E27FC236}">
                    <a16:creationId xmlns:a16="http://schemas.microsoft.com/office/drawing/2014/main" id="{ECD22A9B-D907-C974-7C36-50D8E9D9629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35" name="Straight Connector 634">
                <a:extLst>
                  <a:ext uri="{FF2B5EF4-FFF2-40B4-BE49-F238E27FC236}">
                    <a16:creationId xmlns:a16="http://schemas.microsoft.com/office/drawing/2014/main" id="{DC4ECBC3-FF3B-278C-74DF-BEF65B11F61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8" name="Group 567">
              <a:extLst>
                <a:ext uri="{FF2B5EF4-FFF2-40B4-BE49-F238E27FC236}">
                  <a16:creationId xmlns:a16="http://schemas.microsoft.com/office/drawing/2014/main" id="{9DF36B31-30D2-2DB0-01BD-7071FC204AF3}"/>
                </a:ext>
              </a:extLst>
            </p:cNvPr>
            <p:cNvGrpSpPr/>
            <p:nvPr/>
          </p:nvGrpSpPr>
          <p:grpSpPr>
            <a:xfrm>
              <a:off x="9061243" y="3779073"/>
              <a:ext cx="42073" cy="42073"/>
              <a:chOff x="4044210" y="3548209"/>
              <a:chExt cx="42073" cy="42073"/>
            </a:xfrm>
          </p:grpSpPr>
          <p:cxnSp>
            <p:nvCxnSpPr>
              <p:cNvPr id="632" name="Straight Connector 631">
                <a:extLst>
                  <a:ext uri="{FF2B5EF4-FFF2-40B4-BE49-F238E27FC236}">
                    <a16:creationId xmlns:a16="http://schemas.microsoft.com/office/drawing/2014/main" id="{AE8D7B34-374E-E7FC-A5D8-926537DBBAC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C51CD927-A96B-5E95-206E-070642CE2C2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9" name="Group 568">
              <a:extLst>
                <a:ext uri="{FF2B5EF4-FFF2-40B4-BE49-F238E27FC236}">
                  <a16:creationId xmlns:a16="http://schemas.microsoft.com/office/drawing/2014/main" id="{102B21FE-A4FF-1541-2853-23719B1BA72A}"/>
                </a:ext>
              </a:extLst>
            </p:cNvPr>
            <p:cNvGrpSpPr/>
            <p:nvPr/>
          </p:nvGrpSpPr>
          <p:grpSpPr>
            <a:xfrm>
              <a:off x="8798126" y="3746218"/>
              <a:ext cx="42073" cy="42073"/>
              <a:chOff x="4044210" y="3548209"/>
              <a:chExt cx="42073" cy="42073"/>
            </a:xfrm>
          </p:grpSpPr>
          <p:cxnSp>
            <p:nvCxnSpPr>
              <p:cNvPr id="630" name="Straight Connector 629">
                <a:extLst>
                  <a:ext uri="{FF2B5EF4-FFF2-40B4-BE49-F238E27FC236}">
                    <a16:creationId xmlns:a16="http://schemas.microsoft.com/office/drawing/2014/main" id="{E0771DA5-C649-E168-CCC1-B221E24BB2BC}"/>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2629400F-3A21-39BC-5652-7053CEA68860}"/>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1" name="Group 570">
              <a:extLst>
                <a:ext uri="{FF2B5EF4-FFF2-40B4-BE49-F238E27FC236}">
                  <a16:creationId xmlns:a16="http://schemas.microsoft.com/office/drawing/2014/main" id="{1117FF3E-E10A-0A0A-AB0F-979E1071BC10}"/>
                </a:ext>
              </a:extLst>
            </p:cNvPr>
            <p:cNvGrpSpPr/>
            <p:nvPr/>
          </p:nvGrpSpPr>
          <p:grpSpPr>
            <a:xfrm>
              <a:off x="8938502" y="3779073"/>
              <a:ext cx="42073" cy="42073"/>
              <a:chOff x="4044210" y="3548209"/>
              <a:chExt cx="42073" cy="42073"/>
            </a:xfrm>
          </p:grpSpPr>
          <p:cxnSp>
            <p:nvCxnSpPr>
              <p:cNvPr id="626" name="Straight Connector 625">
                <a:extLst>
                  <a:ext uri="{FF2B5EF4-FFF2-40B4-BE49-F238E27FC236}">
                    <a16:creationId xmlns:a16="http://schemas.microsoft.com/office/drawing/2014/main" id="{C304109C-4BFD-5BF2-08F4-6D4DEBF3502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27" name="Straight Connector 626">
                <a:extLst>
                  <a:ext uri="{FF2B5EF4-FFF2-40B4-BE49-F238E27FC236}">
                    <a16:creationId xmlns:a16="http://schemas.microsoft.com/office/drawing/2014/main" id="{48A7DA4D-7392-5306-3E15-6CDD93065E7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2" name="Group 571">
              <a:extLst>
                <a:ext uri="{FF2B5EF4-FFF2-40B4-BE49-F238E27FC236}">
                  <a16:creationId xmlns:a16="http://schemas.microsoft.com/office/drawing/2014/main" id="{694F5DF2-8DA9-62CF-FBE2-3C36D0BB7993}"/>
                </a:ext>
              </a:extLst>
            </p:cNvPr>
            <p:cNvGrpSpPr/>
            <p:nvPr/>
          </p:nvGrpSpPr>
          <p:grpSpPr>
            <a:xfrm>
              <a:off x="9128146" y="3779073"/>
              <a:ext cx="42073" cy="42073"/>
              <a:chOff x="4044210" y="3548209"/>
              <a:chExt cx="42073" cy="42073"/>
            </a:xfrm>
          </p:grpSpPr>
          <p:cxnSp>
            <p:nvCxnSpPr>
              <p:cNvPr id="624" name="Straight Connector 623">
                <a:extLst>
                  <a:ext uri="{FF2B5EF4-FFF2-40B4-BE49-F238E27FC236}">
                    <a16:creationId xmlns:a16="http://schemas.microsoft.com/office/drawing/2014/main" id="{BCD2C80E-5E98-164C-F204-35B6705D012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25" name="Straight Connector 624">
                <a:extLst>
                  <a:ext uri="{FF2B5EF4-FFF2-40B4-BE49-F238E27FC236}">
                    <a16:creationId xmlns:a16="http://schemas.microsoft.com/office/drawing/2014/main" id="{89F025B6-C021-D0E2-7661-898CA0F82F7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3" name="Group 572">
              <a:extLst>
                <a:ext uri="{FF2B5EF4-FFF2-40B4-BE49-F238E27FC236}">
                  <a16:creationId xmlns:a16="http://schemas.microsoft.com/office/drawing/2014/main" id="{54F83E1F-A35A-CE04-E52A-E0CF39EDF881}"/>
                </a:ext>
              </a:extLst>
            </p:cNvPr>
            <p:cNvGrpSpPr/>
            <p:nvPr/>
          </p:nvGrpSpPr>
          <p:grpSpPr>
            <a:xfrm>
              <a:off x="9084812" y="3779073"/>
              <a:ext cx="42073" cy="42073"/>
              <a:chOff x="4044210" y="3548209"/>
              <a:chExt cx="42073" cy="42073"/>
            </a:xfrm>
          </p:grpSpPr>
          <p:cxnSp>
            <p:nvCxnSpPr>
              <p:cNvPr id="622" name="Straight Connector 621">
                <a:extLst>
                  <a:ext uri="{FF2B5EF4-FFF2-40B4-BE49-F238E27FC236}">
                    <a16:creationId xmlns:a16="http://schemas.microsoft.com/office/drawing/2014/main" id="{6B68B4FB-C6B7-746A-2B11-187AE576683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23" name="Straight Connector 622">
                <a:extLst>
                  <a:ext uri="{FF2B5EF4-FFF2-40B4-BE49-F238E27FC236}">
                    <a16:creationId xmlns:a16="http://schemas.microsoft.com/office/drawing/2014/main" id="{70E57624-452D-8FEB-8501-944376EE9D8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4" name="Group 573">
              <a:extLst>
                <a:ext uri="{FF2B5EF4-FFF2-40B4-BE49-F238E27FC236}">
                  <a16:creationId xmlns:a16="http://schemas.microsoft.com/office/drawing/2014/main" id="{1E49359C-B4DF-DC29-F076-B73E58BCF25D}"/>
                </a:ext>
              </a:extLst>
            </p:cNvPr>
            <p:cNvGrpSpPr/>
            <p:nvPr/>
          </p:nvGrpSpPr>
          <p:grpSpPr>
            <a:xfrm>
              <a:off x="8681403" y="3730763"/>
              <a:ext cx="42073" cy="42073"/>
              <a:chOff x="4044210" y="3548209"/>
              <a:chExt cx="42073" cy="42073"/>
            </a:xfrm>
          </p:grpSpPr>
          <p:cxnSp>
            <p:nvCxnSpPr>
              <p:cNvPr id="620" name="Straight Connector 619">
                <a:extLst>
                  <a:ext uri="{FF2B5EF4-FFF2-40B4-BE49-F238E27FC236}">
                    <a16:creationId xmlns:a16="http://schemas.microsoft.com/office/drawing/2014/main" id="{E9B7D5C5-804E-6165-763F-1B0803994F9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83BFBBDD-8603-6D4F-3FA2-162344543BD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5" name="Group 574">
              <a:extLst>
                <a:ext uri="{FF2B5EF4-FFF2-40B4-BE49-F238E27FC236}">
                  <a16:creationId xmlns:a16="http://schemas.microsoft.com/office/drawing/2014/main" id="{B0383D56-75D9-4CD3-FC1B-9C47565C6B4B}"/>
                </a:ext>
              </a:extLst>
            </p:cNvPr>
            <p:cNvGrpSpPr/>
            <p:nvPr/>
          </p:nvGrpSpPr>
          <p:grpSpPr>
            <a:xfrm>
              <a:off x="8820047" y="3779073"/>
              <a:ext cx="42073" cy="42073"/>
              <a:chOff x="4044210" y="3548209"/>
              <a:chExt cx="42073" cy="42073"/>
            </a:xfrm>
          </p:grpSpPr>
          <p:cxnSp>
            <p:nvCxnSpPr>
              <p:cNvPr id="618" name="Straight Connector 617">
                <a:extLst>
                  <a:ext uri="{FF2B5EF4-FFF2-40B4-BE49-F238E27FC236}">
                    <a16:creationId xmlns:a16="http://schemas.microsoft.com/office/drawing/2014/main" id="{278AFCEB-03DE-116A-5156-4A2213CC6B4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19" name="Straight Connector 618">
                <a:extLst>
                  <a:ext uri="{FF2B5EF4-FFF2-40B4-BE49-F238E27FC236}">
                    <a16:creationId xmlns:a16="http://schemas.microsoft.com/office/drawing/2014/main" id="{9871C5EF-8B41-314C-13C3-FFF5F2C3E0A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7" name="Group 576">
              <a:extLst>
                <a:ext uri="{FF2B5EF4-FFF2-40B4-BE49-F238E27FC236}">
                  <a16:creationId xmlns:a16="http://schemas.microsoft.com/office/drawing/2014/main" id="{2D95F6D9-17F7-B299-8712-EE675248AB38}"/>
                </a:ext>
              </a:extLst>
            </p:cNvPr>
            <p:cNvGrpSpPr/>
            <p:nvPr/>
          </p:nvGrpSpPr>
          <p:grpSpPr>
            <a:xfrm>
              <a:off x="8989958" y="3779073"/>
              <a:ext cx="42073" cy="42073"/>
              <a:chOff x="4044210" y="3548209"/>
              <a:chExt cx="42073" cy="42073"/>
            </a:xfrm>
          </p:grpSpPr>
          <p:cxnSp>
            <p:nvCxnSpPr>
              <p:cNvPr id="614" name="Straight Connector 613">
                <a:extLst>
                  <a:ext uri="{FF2B5EF4-FFF2-40B4-BE49-F238E27FC236}">
                    <a16:creationId xmlns:a16="http://schemas.microsoft.com/office/drawing/2014/main" id="{E4F3D91B-D796-0460-C2AB-600F7C91293F}"/>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63A4F246-4F0B-A54F-5DD0-0BB2620C0748}"/>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8" name="Group 577">
              <a:extLst>
                <a:ext uri="{FF2B5EF4-FFF2-40B4-BE49-F238E27FC236}">
                  <a16:creationId xmlns:a16="http://schemas.microsoft.com/office/drawing/2014/main" id="{A5BB98E3-DECA-84B6-30C5-4104825F1D00}"/>
                </a:ext>
              </a:extLst>
            </p:cNvPr>
            <p:cNvGrpSpPr/>
            <p:nvPr/>
          </p:nvGrpSpPr>
          <p:grpSpPr>
            <a:xfrm>
              <a:off x="9146137" y="3779073"/>
              <a:ext cx="42073" cy="42073"/>
              <a:chOff x="4044210" y="3548209"/>
              <a:chExt cx="42073" cy="42073"/>
            </a:xfrm>
          </p:grpSpPr>
          <p:cxnSp>
            <p:nvCxnSpPr>
              <p:cNvPr id="612" name="Straight Connector 611">
                <a:extLst>
                  <a:ext uri="{FF2B5EF4-FFF2-40B4-BE49-F238E27FC236}">
                    <a16:creationId xmlns:a16="http://schemas.microsoft.com/office/drawing/2014/main" id="{82454B19-CBF0-1F78-A0E1-49889DEBDCF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4B00ECC8-BAF3-4746-5A18-BBAC9CF3033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6" name="Group 585">
              <a:extLst>
                <a:ext uri="{FF2B5EF4-FFF2-40B4-BE49-F238E27FC236}">
                  <a16:creationId xmlns:a16="http://schemas.microsoft.com/office/drawing/2014/main" id="{174AF688-8796-6972-B698-6534518410AC}"/>
                </a:ext>
              </a:extLst>
            </p:cNvPr>
            <p:cNvGrpSpPr/>
            <p:nvPr/>
          </p:nvGrpSpPr>
          <p:grpSpPr>
            <a:xfrm>
              <a:off x="8434839" y="3603834"/>
              <a:ext cx="42073" cy="42073"/>
              <a:chOff x="4044210" y="3548209"/>
              <a:chExt cx="42073" cy="42073"/>
            </a:xfrm>
          </p:grpSpPr>
          <p:cxnSp>
            <p:nvCxnSpPr>
              <p:cNvPr id="596" name="Straight Connector 595">
                <a:extLst>
                  <a:ext uri="{FF2B5EF4-FFF2-40B4-BE49-F238E27FC236}">
                    <a16:creationId xmlns:a16="http://schemas.microsoft.com/office/drawing/2014/main" id="{F6F3CF82-38AC-1391-A3CD-F73F1931985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E2EB0E74-1371-400D-A4A5-815343E4571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8" name="Group 587">
              <a:extLst>
                <a:ext uri="{FF2B5EF4-FFF2-40B4-BE49-F238E27FC236}">
                  <a16:creationId xmlns:a16="http://schemas.microsoft.com/office/drawing/2014/main" id="{6AED1D26-FABD-96C6-698B-057D809918EC}"/>
                </a:ext>
              </a:extLst>
            </p:cNvPr>
            <p:cNvGrpSpPr/>
            <p:nvPr/>
          </p:nvGrpSpPr>
          <p:grpSpPr>
            <a:xfrm>
              <a:off x="8562252" y="3662054"/>
              <a:ext cx="42073" cy="42073"/>
              <a:chOff x="4044210" y="3548209"/>
              <a:chExt cx="42073" cy="42073"/>
            </a:xfrm>
          </p:grpSpPr>
          <p:cxnSp>
            <p:nvCxnSpPr>
              <p:cNvPr id="592" name="Straight Connector 591">
                <a:extLst>
                  <a:ext uri="{FF2B5EF4-FFF2-40B4-BE49-F238E27FC236}">
                    <a16:creationId xmlns:a16="http://schemas.microsoft.com/office/drawing/2014/main" id="{3E63E902-630D-F09C-0A65-01529D2D50A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D54593B6-882B-F354-E019-52AE91EFC46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9" name="Group 588">
              <a:extLst>
                <a:ext uri="{FF2B5EF4-FFF2-40B4-BE49-F238E27FC236}">
                  <a16:creationId xmlns:a16="http://schemas.microsoft.com/office/drawing/2014/main" id="{B2F95D07-F8A4-F832-229D-80D7CFD42455}"/>
                </a:ext>
              </a:extLst>
            </p:cNvPr>
            <p:cNvGrpSpPr/>
            <p:nvPr/>
          </p:nvGrpSpPr>
          <p:grpSpPr>
            <a:xfrm>
              <a:off x="8643824" y="3727275"/>
              <a:ext cx="42073" cy="42073"/>
              <a:chOff x="4044210" y="3548209"/>
              <a:chExt cx="42073" cy="42073"/>
            </a:xfrm>
          </p:grpSpPr>
          <p:cxnSp>
            <p:nvCxnSpPr>
              <p:cNvPr id="590" name="Straight Connector 589">
                <a:extLst>
                  <a:ext uri="{FF2B5EF4-FFF2-40B4-BE49-F238E27FC236}">
                    <a16:creationId xmlns:a16="http://schemas.microsoft.com/office/drawing/2014/main" id="{ABA7EF39-9948-3347-E604-F8ACEE4E17C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549964DD-34D7-E115-4109-C9E04E5EA7BA}"/>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grpSp>
        <p:nvGrpSpPr>
          <p:cNvPr id="684" name="Group 683">
            <a:extLst>
              <a:ext uri="{FF2B5EF4-FFF2-40B4-BE49-F238E27FC236}">
                <a16:creationId xmlns:a16="http://schemas.microsoft.com/office/drawing/2014/main" id="{B16753A8-CB94-0556-F6D0-FAF1F691DF3A}"/>
              </a:ext>
            </a:extLst>
          </p:cNvPr>
          <p:cNvGrpSpPr/>
          <p:nvPr/>
        </p:nvGrpSpPr>
        <p:grpSpPr>
          <a:xfrm>
            <a:off x="7740440" y="2743165"/>
            <a:ext cx="42073" cy="42073"/>
            <a:chOff x="4044210" y="3548209"/>
            <a:chExt cx="42073" cy="42073"/>
          </a:xfrm>
        </p:grpSpPr>
        <p:cxnSp>
          <p:nvCxnSpPr>
            <p:cNvPr id="685" name="Straight Connector 684">
              <a:extLst>
                <a:ext uri="{FF2B5EF4-FFF2-40B4-BE49-F238E27FC236}">
                  <a16:creationId xmlns:a16="http://schemas.microsoft.com/office/drawing/2014/main" id="{3DFE228C-44D2-59B7-F448-DA81C1984E0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86" name="Straight Connector 685">
              <a:extLst>
                <a:ext uri="{FF2B5EF4-FFF2-40B4-BE49-F238E27FC236}">
                  <a16:creationId xmlns:a16="http://schemas.microsoft.com/office/drawing/2014/main" id="{63470815-0CEE-BE43-FEEC-403B2B00BCC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687" name="Group 686">
            <a:extLst>
              <a:ext uri="{FF2B5EF4-FFF2-40B4-BE49-F238E27FC236}">
                <a16:creationId xmlns:a16="http://schemas.microsoft.com/office/drawing/2014/main" id="{769FD3B4-986B-6C24-81FF-A74FEF54756E}"/>
              </a:ext>
            </a:extLst>
          </p:cNvPr>
          <p:cNvGrpSpPr/>
          <p:nvPr/>
        </p:nvGrpSpPr>
        <p:grpSpPr>
          <a:xfrm>
            <a:off x="7103100" y="2305844"/>
            <a:ext cx="42073" cy="42073"/>
            <a:chOff x="4044210" y="3548209"/>
            <a:chExt cx="42073" cy="42073"/>
          </a:xfrm>
        </p:grpSpPr>
        <p:cxnSp>
          <p:nvCxnSpPr>
            <p:cNvPr id="688" name="Straight Connector 687">
              <a:extLst>
                <a:ext uri="{FF2B5EF4-FFF2-40B4-BE49-F238E27FC236}">
                  <a16:creationId xmlns:a16="http://schemas.microsoft.com/office/drawing/2014/main" id="{1361294A-E043-E303-F6A6-08C019F20AF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89" name="Straight Connector 688">
              <a:extLst>
                <a:ext uri="{FF2B5EF4-FFF2-40B4-BE49-F238E27FC236}">
                  <a16:creationId xmlns:a16="http://schemas.microsoft.com/office/drawing/2014/main" id="{FBAF2B65-09A4-3E0D-6B6D-7DFBB4DFA97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690" name="Group 689">
            <a:extLst>
              <a:ext uri="{FF2B5EF4-FFF2-40B4-BE49-F238E27FC236}">
                <a16:creationId xmlns:a16="http://schemas.microsoft.com/office/drawing/2014/main" id="{5537FD9D-0731-0339-41AB-95CC27CF3B2C}"/>
              </a:ext>
            </a:extLst>
          </p:cNvPr>
          <p:cNvGrpSpPr/>
          <p:nvPr/>
        </p:nvGrpSpPr>
        <p:grpSpPr>
          <a:xfrm>
            <a:off x="7708643" y="2747141"/>
            <a:ext cx="42073" cy="42073"/>
            <a:chOff x="4044210" y="3548209"/>
            <a:chExt cx="42073" cy="42073"/>
          </a:xfrm>
        </p:grpSpPr>
        <p:cxnSp>
          <p:nvCxnSpPr>
            <p:cNvPr id="691" name="Straight Connector 690">
              <a:extLst>
                <a:ext uri="{FF2B5EF4-FFF2-40B4-BE49-F238E27FC236}">
                  <a16:creationId xmlns:a16="http://schemas.microsoft.com/office/drawing/2014/main" id="{A9727397-F407-C3DD-C873-F59B4569A67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92" name="Straight Connector 691">
              <a:extLst>
                <a:ext uri="{FF2B5EF4-FFF2-40B4-BE49-F238E27FC236}">
                  <a16:creationId xmlns:a16="http://schemas.microsoft.com/office/drawing/2014/main" id="{CAF59603-72BE-B63E-9F50-74A29F37840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693" name="Group 692">
            <a:extLst>
              <a:ext uri="{FF2B5EF4-FFF2-40B4-BE49-F238E27FC236}">
                <a16:creationId xmlns:a16="http://schemas.microsoft.com/office/drawing/2014/main" id="{0E609069-4B1F-7584-25B9-B5359340EA81}"/>
              </a:ext>
            </a:extLst>
          </p:cNvPr>
          <p:cNvGrpSpPr/>
          <p:nvPr/>
        </p:nvGrpSpPr>
        <p:grpSpPr>
          <a:xfrm>
            <a:off x="7582763" y="2641317"/>
            <a:ext cx="42073" cy="42073"/>
            <a:chOff x="4044210" y="3548209"/>
            <a:chExt cx="42073" cy="42073"/>
          </a:xfrm>
        </p:grpSpPr>
        <p:cxnSp>
          <p:nvCxnSpPr>
            <p:cNvPr id="694" name="Straight Connector 693">
              <a:extLst>
                <a:ext uri="{FF2B5EF4-FFF2-40B4-BE49-F238E27FC236}">
                  <a16:creationId xmlns:a16="http://schemas.microsoft.com/office/drawing/2014/main" id="{DAFDA2CB-CE0B-844C-7ECC-BFAB38D648DF}"/>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95" name="Straight Connector 694">
              <a:extLst>
                <a:ext uri="{FF2B5EF4-FFF2-40B4-BE49-F238E27FC236}">
                  <a16:creationId xmlns:a16="http://schemas.microsoft.com/office/drawing/2014/main" id="{C0535FB8-89D3-D96E-3202-8B25E8A7F7CC}"/>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696" name="Group 695">
            <a:extLst>
              <a:ext uri="{FF2B5EF4-FFF2-40B4-BE49-F238E27FC236}">
                <a16:creationId xmlns:a16="http://schemas.microsoft.com/office/drawing/2014/main" id="{60750ECD-14DA-3166-3EF5-CFB627ED429E}"/>
              </a:ext>
            </a:extLst>
          </p:cNvPr>
          <p:cNvGrpSpPr/>
          <p:nvPr/>
        </p:nvGrpSpPr>
        <p:grpSpPr>
          <a:xfrm>
            <a:off x="7650528" y="2529999"/>
            <a:ext cx="42073" cy="42073"/>
            <a:chOff x="4044210" y="3548209"/>
            <a:chExt cx="42073" cy="42073"/>
          </a:xfrm>
        </p:grpSpPr>
        <p:cxnSp>
          <p:nvCxnSpPr>
            <p:cNvPr id="697" name="Straight Connector 696">
              <a:extLst>
                <a:ext uri="{FF2B5EF4-FFF2-40B4-BE49-F238E27FC236}">
                  <a16:creationId xmlns:a16="http://schemas.microsoft.com/office/drawing/2014/main" id="{E54D12C8-6BF2-874E-6AFF-A43A3D74D57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98" name="Straight Connector 697">
              <a:extLst>
                <a:ext uri="{FF2B5EF4-FFF2-40B4-BE49-F238E27FC236}">
                  <a16:creationId xmlns:a16="http://schemas.microsoft.com/office/drawing/2014/main" id="{CA3A8FC8-26C4-964C-F777-E0070732A7E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699" name="Group 698">
            <a:extLst>
              <a:ext uri="{FF2B5EF4-FFF2-40B4-BE49-F238E27FC236}">
                <a16:creationId xmlns:a16="http://schemas.microsoft.com/office/drawing/2014/main" id="{A2443880-2189-5D69-D6DE-C3610DB22E3C}"/>
              </a:ext>
            </a:extLst>
          </p:cNvPr>
          <p:cNvGrpSpPr/>
          <p:nvPr/>
        </p:nvGrpSpPr>
        <p:grpSpPr>
          <a:xfrm>
            <a:off x="7548341" y="2585659"/>
            <a:ext cx="42073" cy="42073"/>
            <a:chOff x="4044210" y="3548209"/>
            <a:chExt cx="42073" cy="42073"/>
          </a:xfrm>
        </p:grpSpPr>
        <p:cxnSp>
          <p:nvCxnSpPr>
            <p:cNvPr id="700" name="Straight Connector 699">
              <a:extLst>
                <a:ext uri="{FF2B5EF4-FFF2-40B4-BE49-F238E27FC236}">
                  <a16:creationId xmlns:a16="http://schemas.microsoft.com/office/drawing/2014/main" id="{91AD8930-164B-6105-7269-492AF67AE51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01" name="Straight Connector 700">
              <a:extLst>
                <a:ext uri="{FF2B5EF4-FFF2-40B4-BE49-F238E27FC236}">
                  <a16:creationId xmlns:a16="http://schemas.microsoft.com/office/drawing/2014/main" id="{E6E39D73-2234-092C-7247-EC17EC015A80}"/>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02" name="Group 701">
            <a:extLst>
              <a:ext uri="{FF2B5EF4-FFF2-40B4-BE49-F238E27FC236}">
                <a16:creationId xmlns:a16="http://schemas.microsoft.com/office/drawing/2014/main" id="{E21E6873-404C-B79E-4E79-87A7450F0CF2}"/>
              </a:ext>
            </a:extLst>
          </p:cNvPr>
          <p:cNvGrpSpPr/>
          <p:nvPr/>
        </p:nvGrpSpPr>
        <p:grpSpPr>
          <a:xfrm>
            <a:off x="7771969" y="2585660"/>
            <a:ext cx="42073" cy="42073"/>
            <a:chOff x="4044210" y="3548209"/>
            <a:chExt cx="42073" cy="42073"/>
          </a:xfrm>
        </p:grpSpPr>
        <p:cxnSp>
          <p:nvCxnSpPr>
            <p:cNvPr id="703" name="Straight Connector 702">
              <a:extLst>
                <a:ext uri="{FF2B5EF4-FFF2-40B4-BE49-F238E27FC236}">
                  <a16:creationId xmlns:a16="http://schemas.microsoft.com/office/drawing/2014/main" id="{F6123D59-7A92-39AE-5784-A527D183313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04" name="Straight Connector 703">
              <a:extLst>
                <a:ext uri="{FF2B5EF4-FFF2-40B4-BE49-F238E27FC236}">
                  <a16:creationId xmlns:a16="http://schemas.microsoft.com/office/drawing/2014/main" id="{F8E82111-5C88-1402-5AA7-5CE33B79601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05" name="Group 704">
            <a:extLst>
              <a:ext uri="{FF2B5EF4-FFF2-40B4-BE49-F238E27FC236}">
                <a16:creationId xmlns:a16="http://schemas.microsoft.com/office/drawing/2014/main" id="{D5E6FD60-3E0C-2438-9796-66E58F58C69D}"/>
              </a:ext>
            </a:extLst>
          </p:cNvPr>
          <p:cNvGrpSpPr/>
          <p:nvPr/>
        </p:nvGrpSpPr>
        <p:grpSpPr>
          <a:xfrm>
            <a:off x="7776790" y="2645293"/>
            <a:ext cx="42073" cy="42073"/>
            <a:chOff x="4044210" y="3548209"/>
            <a:chExt cx="42073" cy="42073"/>
          </a:xfrm>
        </p:grpSpPr>
        <p:cxnSp>
          <p:nvCxnSpPr>
            <p:cNvPr id="706" name="Straight Connector 705">
              <a:extLst>
                <a:ext uri="{FF2B5EF4-FFF2-40B4-BE49-F238E27FC236}">
                  <a16:creationId xmlns:a16="http://schemas.microsoft.com/office/drawing/2014/main" id="{178E4DEB-0D41-3DBE-BEB0-284C006681D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07" name="Straight Connector 706">
              <a:extLst>
                <a:ext uri="{FF2B5EF4-FFF2-40B4-BE49-F238E27FC236}">
                  <a16:creationId xmlns:a16="http://schemas.microsoft.com/office/drawing/2014/main" id="{1616E6DD-0468-42BB-0C2A-FA66437A1AF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08" name="Group 707">
            <a:extLst>
              <a:ext uri="{FF2B5EF4-FFF2-40B4-BE49-F238E27FC236}">
                <a16:creationId xmlns:a16="http://schemas.microsoft.com/office/drawing/2014/main" id="{9D7CFC07-C5F3-84AF-36CD-FDC915150706}"/>
              </a:ext>
            </a:extLst>
          </p:cNvPr>
          <p:cNvGrpSpPr/>
          <p:nvPr/>
        </p:nvGrpSpPr>
        <p:grpSpPr>
          <a:xfrm>
            <a:off x="7896790" y="2796369"/>
            <a:ext cx="42073" cy="42073"/>
            <a:chOff x="4044210" y="3548209"/>
            <a:chExt cx="42073" cy="42073"/>
          </a:xfrm>
        </p:grpSpPr>
        <p:cxnSp>
          <p:nvCxnSpPr>
            <p:cNvPr id="709" name="Straight Connector 708">
              <a:extLst>
                <a:ext uri="{FF2B5EF4-FFF2-40B4-BE49-F238E27FC236}">
                  <a16:creationId xmlns:a16="http://schemas.microsoft.com/office/drawing/2014/main" id="{986A0B86-8E52-1D0D-CFB6-B42490FE283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10" name="Straight Connector 709">
              <a:extLst>
                <a:ext uri="{FF2B5EF4-FFF2-40B4-BE49-F238E27FC236}">
                  <a16:creationId xmlns:a16="http://schemas.microsoft.com/office/drawing/2014/main" id="{A561BFE7-D65C-2A42-4F9D-3D2C4EB002D6}"/>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11" name="Group 710">
            <a:extLst>
              <a:ext uri="{FF2B5EF4-FFF2-40B4-BE49-F238E27FC236}">
                <a16:creationId xmlns:a16="http://schemas.microsoft.com/office/drawing/2014/main" id="{5CE9113B-4F6F-4B8B-BA90-AB5434B0AD78}"/>
              </a:ext>
            </a:extLst>
          </p:cNvPr>
          <p:cNvGrpSpPr/>
          <p:nvPr/>
        </p:nvGrpSpPr>
        <p:grpSpPr>
          <a:xfrm>
            <a:off x="7973996" y="2820221"/>
            <a:ext cx="42073" cy="42073"/>
            <a:chOff x="4044210" y="3548209"/>
            <a:chExt cx="42073" cy="42073"/>
          </a:xfrm>
        </p:grpSpPr>
        <p:cxnSp>
          <p:nvCxnSpPr>
            <p:cNvPr id="712" name="Straight Connector 711">
              <a:extLst>
                <a:ext uri="{FF2B5EF4-FFF2-40B4-BE49-F238E27FC236}">
                  <a16:creationId xmlns:a16="http://schemas.microsoft.com/office/drawing/2014/main" id="{CFF0A30B-4D81-FF5E-1DB6-F76E9597963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13" name="Straight Connector 712">
              <a:extLst>
                <a:ext uri="{FF2B5EF4-FFF2-40B4-BE49-F238E27FC236}">
                  <a16:creationId xmlns:a16="http://schemas.microsoft.com/office/drawing/2014/main" id="{B37167AF-2623-2D15-0E49-750EA47E907D}"/>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14" name="Group 713">
            <a:extLst>
              <a:ext uri="{FF2B5EF4-FFF2-40B4-BE49-F238E27FC236}">
                <a16:creationId xmlns:a16="http://schemas.microsoft.com/office/drawing/2014/main" id="{069B61A4-FBE8-261E-B974-3DFFD38D9995}"/>
              </a:ext>
            </a:extLst>
          </p:cNvPr>
          <p:cNvGrpSpPr/>
          <p:nvPr/>
        </p:nvGrpSpPr>
        <p:grpSpPr>
          <a:xfrm>
            <a:off x="7147774" y="2307363"/>
            <a:ext cx="42073" cy="42073"/>
            <a:chOff x="4044210" y="3548209"/>
            <a:chExt cx="42073" cy="42073"/>
          </a:xfrm>
        </p:grpSpPr>
        <p:cxnSp>
          <p:nvCxnSpPr>
            <p:cNvPr id="715" name="Straight Connector 714">
              <a:extLst>
                <a:ext uri="{FF2B5EF4-FFF2-40B4-BE49-F238E27FC236}">
                  <a16:creationId xmlns:a16="http://schemas.microsoft.com/office/drawing/2014/main" id="{DBB8BBFF-D635-6ACF-49BF-36E0A14D709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16" name="Straight Connector 715">
              <a:extLst>
                <a:ext uri="{FF2B5EF4-FFF2-40B4-BE49-F238E27FC236}">
                  <a16:creationId xmlns:a16="http://schemas.microsoft.com/office/drawing/2014/main" id="{FFD97B85-DDF1-CB3E-B077-B95DE85AA67A}"/>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17" name="Group 716">
            <a:extLst>
              <a:ext uri="{FF2B5EF4-FFF2-40B4-BE49-F238E27FC236}">
                <a16:creationId xmlns:a16="http://schemas.microsoft.com/office/drawing/2014/main" id="{FC0DB3F1-68AE-1B7B-7860-9D50BDB95678}"/>
              </a:ext>
            </a:extLst>
          </p:cNvPr>
          <p:cNvGrpSpPr/>
          <p:nvPr/>
        </p:nvGrpSpPr>
        <p:grpSpPr>
          <a:xfrm>
            <a:off x="7324217" y="2446511"/>
            <a:ext cx="42073" cy="42073"/>
            <a:chOff x="4044210" y="3548209"/>
            <a:chExt cx="42073" cy="42073"/>
          </a:xfrm>
        </p:grpSpPr>
        <p:cxnSp>
          <p:nvCxnSpPr>
            <p:cNvPr id="718" name="Straight Connector 717">
              <a:extLst>
                <a:ext uri="{FF2B5EF4-FFF2-40B4-BE49-F238E27FC236}">
                  <a16:creationId xmlns:a16="http://schemas.microsoft.com/office/drawing/2014/main" id="{3F8D607A-C8CF-11F5-6C92-51B6AB50EEE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19" name="Straight Connector 718">
              <a:extLst>
                <a:ext uri="{FF2B5EF4-FFF2-40B4-BE49-F238E27FC236}">
                  <a16:creationId xmlns:a16="http://schemas.microsoft.com/office/drawing/2014/main" id="{7D500E8F-043E-E7FF-8B33-A2B55E4B55F8}"/>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20" name="Group 719">
            <a:extLst>
              <a:ext uri="{FF2B5EF4-FFF2-40B4-BE49-F238E27FC236}">
                <a16:creationId xmlns:a16="http://schemas.microsoft.com/office/drawing/2014/main" id="{AB0B6223-A807-7C44-01A0-FC41C6F134A1}"/>
              </a:ext>
            </a:extLst>
          </p:cNvPr>
          <p:cNvGrpSpPr/>
          <p:nvPr/>
        </p:nvGrpSpPr>
        <p:grpSpPr>
          <a:xfrm>
            <a:off x="7783936" y="2732757"/>
            <a:ext cx="42073" cy="42073"/>
            <a:chOff x="4044210" y="3548209"/>
            <a:chExt cx="42073" cy="42073"/>
          </a:xfrm>
        </p:grpSpPr>
        <p:cxnSp>
          <p:nvCxnSpPr>
            <p:cNvPr id="721" name="Straight Connector 720">
              <a:extLst>
                <a:ext uri="{FF2B5EF4-FFF2-40B4-BE49-F238E27FC236}">
                  <a16:creationId xmlns:a16="http://schemas.microsoft.com/office/drawing/2014/main" id="{A01F27DA-20C1-121F-5E8D-25BFFBE88556}"/>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22" name="Straight Connector 721">
              <a:extLst>
                <a:ext uri="{FF2B5EF4-FFF2-40B4-BE49-F238E27FC236}">
                  <a16:creationId xmlns:a16="http://schemas.microsoft.com/office/drawing/2014/main" id="{F527C771-0E9C-166D-1DFC-782F45AA2750}"/>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23" name="Group 722">
            <a:extLst>
              <a:ext uri="{FF2B5EF4-FFF2-40B4-BE49-F238E27FC236}">
                <a16:creationId xmlns:a16="http://schemas.microsoft.com/office/drawing/2014/main" id="{7705180A-8F20-BF4C-D8ED-0948732A2D64}"/>
              </a:ext>
            </a:extLst>
          </p:cNvPr>
          <p:cNvGrpSpPr/>
          <p:nvPr/>
        </p:nvGrpSpPr>
        <p:grpSpPr>
          <a:xfrm>
            <a:off x="7488209" y="2423828"/>
            <a:ext cx="42073" cy="42073"/>
            <a:chOff x="4044210" y="3548209"/>
            <a:chExt cx="42073" cy="42073"/>
          </a:xfrm>
        </p:grpSpPr>
        <p:cxnSp>
          <p:nvCxnSpPr>
            <p:cNvPr id="724" name="Straight Connector 723">
              <a:extLst>
                <a:ext uri="{FF2B5EF4-FFF2-40B4-BE49-F238E27FC236}">
                  <a16:creationId xmlns:a16="http://schemas.microsoft.com/office/drawing/2014/main" id="{5E0CBF57-1A6F-C9BE-E7AD-7140DBE3EF4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C3917DF4-9596-0891-E847-0FCFDD3C2078}"/>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26" name="Group 725">
            <a:extLst>
              <a:ext uri="{FF2B5EF4-FFF2-40B4-BE49-F238E27FC236}">
                <a16:creationId xmlns:a16="http://schemas.microsoft.com/office/drawing/2014/main" id="{666745A2-5180-427B-BCB3-73BFCA58A4FB}"/>
              </a:ext>
            </a:extLst>
          </p:cNvPr>
          <p:cNvGrpSpPr/>
          <p:nvPr/>
        </p:nvGrpSpPr>
        <p:grpSpPr>
          <a:xfrm>
            <a:off x="7396045" y="2482414"/>
            <a:ext cx="42073" cy="42073"/>
            <a:chOff x="4044210" y="3548209"/>
            <a:chExt cx="42073" cy="42073"/>
          </a:xfrm>
        </p:grpSpPr>
        <p:cxnSp>
          <p:nvCxnSpPr>
            <p:cNvPr id="727" name="Straight Connector 726">
              <a:extLst>
                <a:ext uri="{FF2B5EF4-FFF2-40B4-BE49-F238E27FC236}">
                  <a16:creationId xmlns:a16="http://schemas.microsoft.com/office/drawing/2014/main" id="{3BFC8655-5A12-2A21-F0D6-CA760BA6C51C}"/>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28" name="Straight Connector 727">
              <a:extLst>
                <a:ext uri="{FF2B5EF4-FFF2-40B4-BE49-F238E27FC236}">
                  <a16:creationId xmlns:a16="http://schemas.microsoft.com/office/drawing/2014/main" id="{4E6F8D85-5476-611A-FB8E-0E4E333B2C6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29" name="Group 728">
            <a:extLst>
              <a:ext uri="{FF2B5EF4-FFF2-40B4-BE49-F238E27FC236}">
                <a16:creationId xmlns:a16="http://schemas.microsoft.com/office/drawing/2014/main" id="{27D7A0B5-DE8D-82EC-A25F-A83EA3936967}"/>
              </a:ext>
            </a:extLst>
          </p:cNvPr>
          <p:cNvGrpSpPr/>
          <p:nvPr/>
        </p:nvGrpSpPr>
        <p:grpSpPr>
          <a:xfrm>
            <a:off x="8009524" y="3138079"/>
            <a:ext cx="42073" cy="42073"/>
            <a:chOff x="4044210" y="3548209"/>
            <a:chExt cx="42073" cy="42073"/>
          </a:xfrm>
        </p:grpSpPr>
        <p:cxnSp>
          <p:nvCxnSpPr>
            <p:cNvPr id="730" name="Straight Connector 729">
              <a:extLst>
                <a:ext uri="{FF2B5EF4-FFF2-40B4-BE49-F238E27FC236}">
                  <a16:creationId xmlns:a16="http://schemas.microsoft.com/office/drawing/2014/main" id="{A5D0D42A-E66D-1CF9-F94E-F95BC83A6E6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31" name="Straight Connector 730">
              <a:extLst>
                <a:ext uri="{FF2B5EF4-FFF2-40B4-BE49-F238E27FC236}">
                  <a16:creationId xmlns:a16="http://schemas.microsoft.com/office/drawing/2014/main" id="{00EB4985-77F8-85CA-A544-4B93A631CCD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32" name="Group 731">
            <a:extLst>
              <a:ext uri="{FF2B5EF4-FFF2-40B4-BE49-F238E27FC236}">
                <a16:creationId xmlns:a16="http://schemas.microsoft.com/office/drawing/2014/main" id="{D14C9E8E-5536-014D-FAA0-5EA26D8BCB6E}"/>
              </a:ext>
            </a:extLst>
          </p:cNvPr>
          <p:cNvGrpSpPr/>
          <p:nvPr/>
        </p:nvGrpSpPr>
        <p:grpSpPr>
          <a:xfrm>
            <a:off x="7344403" y="2460585"/>
            <a:ext cx="42073" cy="42073"/>
            <a:chOff x="4044210" y="3548209"/>
            <a:chExt cx="42073" cy="42073"/>
          </a:xfrm>
        </p:grpSpPr>
        <p:cxnSp>
          <p:nvCxnSpPr>
            <p:cNvPr id="733" name="Straight Connector 732">
              <a:extLst>
                <a:ext uri="{FF2B5EF4-FFF2-40B4-BE49-F238E27FC236}">
                  <a16:creationId xmlns:a16="http://schemas.microsoft.com/office/drawing/2014/main" id="{E3985B40-0856-C657-4F16-29CFC1BE70F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34" name="Straight Connector 733">
              <a:extLst>
                <a:ext uri="{FF2B5EF4-FFF2-40B4-BE49-F238E27FC236}">
                  <a16:creationId xmlns:a16="http://schemas.microsoft.com/office/drawing/2014/main" id="{98914259-7BBD-7BB6-D453-C425B8DA511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35" name="Group 734">
            <a:extLst>
              <a:ext uri="{FF2B5EF4-FFF2-40B4-BE49-F238E27FC236}">
                <a16:creationId xmlns:a16="http://schemas.microsoft.com/office/drawing/2014/main" id="{CC521298-9945-5563-0BE7-4798F407656E}"/>
              </a:ext>
            </a:extLst>
          </p:cNvPr>
          <p:cNvGrpSpPr/>
          <p:nvPr/>
        </p:nvGrpSpPr>
        <p:grpSpPr>
          <a:xfrm>
            <a:off x="7674780" y="2522048"/>
            <a:ext cx="42073" cy="42073"/>
            <a:chOff x="4044210" y="3548209"/>
            <a:chExt cx="42073" cy="42073"/>
          </a:xfrm>
        </p:grpSpPr>
        <p:cxnSp>
          <p:nvCxnSpPr>
            <p:cNvPr id="736" name="Straight Connector 735">
              <a:extLst>
                <a:ext uri="{FF2B5EF4-FFF2-40B4-BE49-F238E27FC236}">
                  <a16:creationId xmlns:a16="http://schemas.microsoft.com/office/drawing/2014/main" id="{55867E6F-B98C-3FE0-B01D-7BDDF3EEC0A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37" name="Straight Connector 736">
              <a:extLst>
                <a:ext uri="{FF2B5EF4-FFF2-40B4-BE49-F238E27FC236}">
                  <a16:creationId xmlns:a16="http://schemas.microsoft.com/office/drawing/2014/main" id="{AF324304-43AE-1501-6416-16D5E642D6DC}"/>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38" name="Group 737">
            <a:extLst>
              <a:ext uri="{FF2B5EF4-FFF2-40B4-BE49-F238E27FC236}">
                <a16:creationId xmlns:a16="http://schemas.microsoft.com/office/drawing/2014/main" id="{EA3E6404-2184-07C1-460E-7F8E85327F60}"/>
              </a:ext>
            </a:extLst>
          </p:cNvPr>
          <p:cNvGrpSpPr/>
          <p:nvPr/>
        </p:nvGrpSpPr>
        <p:grpSpPr>
          <a:xfrm>
            <a:off x="7334982" y="2455032"/>
            <a:ext cx="42073" cy="42073"/>
            <a:chOff x="4044210" y="3548209"/>
            <a:chExt cx="42073" cy="42073"/>
          </a:xfrm>
        </p:grpSpPr>
        <p:cxnSp>
          <p:nvCxnSpPr>
            <p:cNvPr id="739" name="Straight Connector 738">
              <a:extLst>
                <a:ext uri="{FF2B5EF4-FFF2-40B4-BE49-F238E27FC236}">
                  <a16:creationId xmlns:a16="http://schemas.microsoft.com/office/drawing/2014/main" id="{B78BA0DA-151C-E87F-E6E6-C5F212B73D9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40" name="Straight Connector 739">
              <a:extLst>
                <a:ext uri="{FF2B5EF4-FFF2-40B4-BE49-F238E27FC236}">
                  <a16:creationId xmlns:a16="http://schemas.microsoft.com/office/drawing/2014/main" id="{74803EFD-D342-9912-E3FF-55BA900CC6A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41" name="Group 740">
            <a:extLst>
              <a:ext uri="{FF2B5EF4-FFF2-40B4-BE49-F238E27FC236}">
                <a16:creationId xmlns:a16="http://schemas.microsoft.com/office/drawing/2014/main" id="{584C7407-4D58-CD19-CFF5-3C017DD61A0B}"/>
              </a:ext>
            </a:extLst>
          </p:cNvPr>
          <p:cNvGrpSpPr/>
          <p:nvPr/>
        </p:nvGrpSpPr>
        <p:grpSpPr>
          <a:xfrm>
            <a:off x="7417966" y="2491950"/>
            <a:ext cx="42073" cy="42073"/>
            <a:chOff x="4044210" y="3548209"/>
            <a:chExt cx="42073" cy="42073"/>
          </a:xfrm>
        </p:grpSpPr>
        <p:cxnSp>
          <p:nvCxnSpPr>
            <p:cNvPr id="742" name="Straight Connector 741">
              <a:extLst>
                <a:ext uri="{FF2B5EF4-FFF2-40B4-BE49-F238E27FC236}">
                  <a16:creationId xmlns:a16="http://schemas.microsoft.com/office/drawing/2014/main" id="{32A37A38-138B-267E-7D07-7FEE90D08F4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43" name="Straight Connector 742">
              <a:extLst>
                <a:ext uri="{FF2B5EF4-FFF2-40B4-BE49-F238E27FC236}">
                  <a16:creationId xmlns:a16="http://schemas.microsoft.com/office/drawing/2014/main" id="{39DD2A63-A685-971B-B75C-EC5F148F9EE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44" name="Group 743">
            <a:extLst>
              <a:ext uri="{FF2B5EF4-FFF2-40B4-BE49-F238E27FC236}">
                <a16:creationId xmlns:a16="http://schemas.microsoft.com/office/drawing/2014/main" id="{46A4F400-D2CF-A201-09B9-347FFEA7342B}"/>
              </a:ext>
            </a:extLst>
          </p:cNvPr>
          <p:cNvGrpSpPr/>
          <p:nvPr/>
        </p:nvGrpSpPr>
        <p:grpSpPr>
          <a:xfrm>
            <a:off x="7448729" y="2414974"/>
            <a:ext cx="42073" cy="42073"/>
            <a:chOff x="4044210" y="3548209"/>
            <a:chExt cx="42073" cy="42073"/>
          </a:xfrm>
        </p:grpSpPr>
        <p:cxnSp>
          <p:nvCxnSpPr>
            <p:cNvPr id="745" name="Straight Connector 744">
              <a:extLst>
                <a:ext uri="{FF2B5EF4-FFF2-40B4-BE49-F238E27FC236}">
                  <a16:creationId xmlns:a16="http://schemas.microsoft.com/office/drawing/2014/main" id="{CF102367-181A-781E-F894-81CC70D9DBD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46" name="Straight Connector 745">
              <a:extLst>
                <a:ext uri="{FF2B5EF4-FFF2-40B4-BE49-F238E27FC236}">
                  <a16:creationId xmlns:a16="http://schemas.microsoft.com/office/drawing/2014/main" id="{7A1DB778-6C39-5BDB-7CD4-9634C26458C0}"/>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47" name="Group 746">
            <a:extLst>
              <a:ext uri="{FF2B5EF4-FFF2-40B4-BE49-F238E27FC236}">
                <a16:creationId xmlns:a16="http://schemas.microsoft.com/office/drawing/2014/main" id="{B3F7161C-7FC7-802A-E99D-59C0D977BD63}"/>
              </a:ext>
            </a:extLst>
          </p:cNvPr>
          <p:cNvGrpSpPr/>
          <p:nvPr/>
        </p:nvGrpSpPr>
        <p:grpSpPr>
          <a:xfrm>
            <a:off x="7414078" y="2402779"/>
            <a:ext cx="42073" cy="42073"/>
            <a:chOff x="4044210" y="3548209"/>
            <a:chExt cx="42073" cy="42073"/>
          </a:xfrm>
        </p:grpSpPr>
        <p:cxnSp>
          <p:nvCxnSpPr>
            <p:cNvPr id="748" name="Straight Connector 747">
              <a:extLst>
                <a:ext uri="{FF2B5EF4-FFF2-40B4-BE49-F238E27FC236}">
                  <a16:creationId xmlns:a16="http://schemas.microsoft.com/office/drawing/2014/main" id="{55BA6053-AE23-A9BC-C9E1-3C4717F9A69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49" name="Straight Connector 748">
              <a:extLst>
                <a:ext uri="{FF2B5EF4-FFF2-40B4-BE49-F238E27FC236}">
                  <a16:creationId xmlns:a16="http://schemas.microsoft.com/office/drawing/2014/main" id="{59DD842D-805E-82CD-E417-AF04BC5B140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50" name="Group 749">
            <a:extLst>
              <a:ext uri="{FF2B5EF4-FFF2-40B4-BE49-F238E27FC236}">
                <a16:creationId xmlns:a16="http://schemas.microsoft.com/office/drawing/2014/main" id="{89529953-B7E5-F659-5C37-1AF582957C90}"/>
              </a:ext>
            </a:extLst>
          </p:cNvPr>
          <p:cNvGrpSpPr/>
          <p:nvPr/>
        </p:nvGrpSpPr>
        <p:grpSpPr>
          <a:xfrm>
            <a:off x="7188001" y="2314760"/>
            <a:ext cx="42073" cy="42073"/>
            <a:chOff x="4044210" y="3548209"/>
            <a:chExt cx="42073" cy="42073"/>
          </a:xfrm>
        </p:grpSpPr>
        <p:cxnSp>
          <p:nvCxnSpPr>
            <p:cNvPr id="751" name="Straight Connector 750">
              <a:extLst>
                <a:ext uri="{FF2B5EF4-FFF2-40B4-BE49-F238E27FC236}">
                  <a16:creationId xmlns:a16="http://schemas.microsoft.com/office/drawing/2014/main" id="{024C1DC0-E760-B541-B171-4E586369A61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52" name="Straight Connector 751">
              <a:extLst>
                <a:ext uri="{FF2B5EF4-FFF2-40B4-BE49-F238E27FC236}">
                  <a16:creationId xmlns:a16="http://schemas.microsoft.com/office/drawing/2014/main" id="{63728917-3401-1896-081E-2559859018D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53" name="Group 752">
            <a:extLst>
              <a:ext uri="{FF2B5EF4-FFF2-40B4-BE49-F238E27FC236}">
                <a16:creationId xmlns:a16="http://schemas.microsoft.com/office/drawing/2014/main" id="{BE371F12-5937-9C3E-FE03-8F1FB02EF0FD}"/>
              </a:ext>
            </a:extLst>
          </p:cNvPr>
          <p:cNvGrpSpPr/>
          <p:nvPr/>
        </p:nvGrpSpPr>
        <p:grpSpPr>
          <a:xfrm>
            <a:off x="7233792" y="2316371"/>
            <a:ext cx="42073" cy="42073"/>
            <a:chOff x="4044210" y="3548209"/>
            <a:chExt cx="42073" cy="42073"/>
          </a:xfrm>
        </p:grpSpPr>
        <p:cxnSp>
          <p:nvCxnSpPr>
            <p:cNvPr id="754" name="Straight Connector 753">
              <a:extLst>
                <a:ext uri="{FF2B5EF4-FFF2-40B4-BE49-F238E27FC236}">
                  <a16:creationId xmlns:a16="http://schemas.microsoft.com/office/drawing/2014/main" id="{B95B199B-134D-A033-2A87-B2139B8B9911}"/>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55" name="Straight Connector 754">
              <a:extLst>
                <a:ext uri="{FF2B5EF4-FFF2-40B4-BE49-F238E27FC236}">
                  <a16:creationId xmlns:a16="http://schemas.microsoft.com/office/drawing/2014/main" id="{D9DC592D-0304-8B12-D6BF-141C389BB2BD}"/>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56" name="Group 755">
            <a:extLst>
              <a:ext uri="{FF2B5EF4-FFF2-40B4-BE49-F238E27FC236}">
                <a16:creationId xmlns:a16="http://schemas.microsoft.com/office/drawing/2014/main" id="{7DD48C01-B040-A972-3810-9FBB87915478}"/>
              </a:ext>
            </a:extLst>
          </p:cNvPr>
          <p:cNvGrpSpPr/>
          <p:nvPr/>
        </p:nvGrpSpPr>
        <p:grpSpPr>
          <a:xfrm>
            <a:off x="7957996" y="3057241"/>
            <a:ext cx="42073" cy="42073"/>
            <a:chOff x="4044210" y="3548209"/>
            <a:chExt cx="42073" cy="42073"/>
          </a:xfrm>
        </p:grpSpPr>
        <p:cxnSp>
          <p:nvCxnSpPr>
            <p:cNvPr id="757" name="Straight Connector 756">
              <a:extLst>
                <a:ext uri="{FF2B5EF4-FFF2-40B4-BE49-F238E27FC236}">
                  <a16:creationId xmlns:a16="http://schemas.microsoft.com/office/drawing/2014/main" id="{C17231EE-BC17-3BAE-B758-EE54826AFDF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58" name="Straight Connector 757">
              <a:extLst>
                <a:ext uri="{FF2B5EF4-FFF2-40B4-BE49-F238E27FC236}">
                  <a16:creationId xmlns:a16="http://schemas.microsoft.com/office/drawing/2014/main" id="{685A611D-04A9-1667-DD97-0B86B1E0EF8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59" name="Group 758">
            <a:extLst>
              <a:ext uri="{FF2B5EF4-FFF2-40B4-BE49-F238E27FC236}">
                <a16:creationId xmlns:a16="http://schemas.microsoft.com/office/drawing/2014/main" id="{8262FD2B-46B3-B7B1-B32C-C77342B07E86}"/>
              </a:ext>
            </a:extLst>
          </p:cNvPr>
          <p:cNvGrpSpPr/>
          <p:nvPr/>
        </p:nvGrpSpPr>
        <p:grpSpPr>
          <a:xfrm>
            <a:off x="7790880" y="2891783"/>
            <a:ext cx="42073" cy="42073"/>
            <a:chOff x="4044210" y="3548209"/>
            <a:chExt cx="42073" cy="42073"/>
          </a:xfrm>
        </p:grpSpPr>
        <p:cxnSp>
          <p:nvCxnSpPr>
            <p:cNvPr id="760" name="Straight Connector 759">
              <a:extLst>
                <a:ext uri="{FF2B5EF4-FFF2-40B4-BE49-F238E27FC236}">
                  <a16:creationId xmlns:a16="http://schemas.microsoft.com/office/drawing/2014/main" id="{4EF2BC1C-B3AE-4BB9-443A-AB40EAFDDC1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61" name="Straight Connector 760">
              <a:extLst>
                <a:ext uri="{FF2B5EF4-FFF2-40B4-BE49-F238E27FC236}">
                  <a16:creationId xmlns:a16="http://schemas.microsoft.com/office/drawing/2014/main" id="{39730897-297D-AC3A-4590-83F38807518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62" name="Group 761">
            <a:extLst>
              <a:ext uri="{FF2B5EF4-FFF2-40B4-BE49-F238E27FC236}">
                <a16:creationId xmlns:a16="http://schemas.microsoft.com/office/drawing/2014/main" id="{95C74780-7FA9-AFBD-2DB6-5B52541313E6}"/>
              </a:ext>
            </a:extLst>
          </p:cNvPr>
          <p:cNvGrpSpPr/>
          <p:nvPr/>
        </p:nvGrpSpPr>
        <p:grpSpPr>
          <a:xfrm>
            <a:off x="7932775" y="3062737"/>
            <a:ext cx="42073" cy="42073"/>
            <a:chOff x="4044210" y="3548209"/>
            <a:chExt cx="42073" cy="42073"/>
          </a:xfrm>
        </p:grpSpPr>
        <p:cxnSp>
          <p:nvCxnSpPr>
            <p:cNvPr id="763" name="Straight Connector 762">
              <a:extLst>
                <a:ext uri="{FF2B5EF4-FFF2-40B4-BE49-F238E27FC236}">
                  <a16:creationId xmlns:a16="http://schemas.microsoft.com/office/drawing/2014/main" id="{4C5C3407-FA21-39D0-479D-93B43FA1CBE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64" name="Straight Connector 763">
              <a:extLst>
                <a:ext uri="{FF2B5EF4-FFF2-40B4-BE49-F238E27FC236}">
                  <a16:creationId xmlns:a16="http://schemas.microsoft.com/office/drawing/2014/main" id="{29DF1470-3B8C-0EC7-9FAD-2CF7709DC87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65" name="Group 764">
            <a:extLst>
              <a:ext uri="{FF2B5EF4-FFF2-40B4-BE49-F238E27FC236}">
                <a16:creationId xmlns:a16="http://schemas.microsoft.com/office/drawing/2014/main" id="{88B43A66-07A2-B2D1-A12A-F395E7461BE1}"/>
              </a:ext>
            </a:extLst>
          </p:cNvPr>
          <p:cNvGrpSpPr/>
          <p:nvPr/>
        </p:nvGrpSpPr>
        <p:grpSpPr>
          <a:xfrm>
            <a:off x="7799570" y="2935516"/>
            <a:ext cx="42073" cy="42073"/>
            <a:chOff x="4044210" y="3548209"/>
            <a:chExt cx="42073" cy="42073"/>
          </a:xfrm>
        </p:grpSpPr>
        <p:cxnSp>
          <p:nvCxnSpPr>
            <p:cNvPr id="766" name="Straight Connector 765">
              <a:extLst>
                <a:ext uri="{FF2B5EF4-FFF2-40B4-BE49-F238E27FC236}">
                  <a16:creationId xmlns:a16="http://schemas.microsoft.com/office/drawing/2014/main" id="{9F4AC353-670D-EC2D-784A-0F3DCEDC1306}"/>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67" name="Straight Connector 766">
              <a:extLst>
                <a:ext uri="{FF2B5EF4-FFF2-40B4-BE49-F238E27FC236}">
                  <a16:creationId xmlns:a16="http://schemas.microsoft.com/office/drawing/2014/main" id="{1E8BEAA6-042E-9255-0033-914BBCB15F56}"/>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68" name="Group 767">
            <a:extLst>
              <a:ext uri="{FF2B5EF4-FFF2-40B4-BE49-F238E27FC236}">
                <a16:creationId xmlns:a16="http://schemas.microsoft.com/office/drawing/2014/main" id="{49C85FE0-60FD-B25F-5981-FEC335ADF61A}"/>
              </a:ext>
            </a:extLst>
          </p:cNvPr>
          <p:cNvGrpSpPr/>
          <p:nvPr/>
        </p:nvGrpSpPr>
        <p:grpSpPr>
          <a:xfrm>
            <a:off x="7513234" y="2510122"/>
            <a:ext cx="42073" cy="42073"/>
            <a:chOff x="4044210" y="3548209"/>
            <a:chExt cx="42073" cy="42073"/>
          </a:xfrm>
        </p:grpSpPr>
        <p:cxnSp>
          <p:nvCxnSpPr>
            <p:cNvPr id="769" name="Straight Connector 768">
              <a:extLst>
                <a:ext uri="{FF2B5EF4-FFF2-40B4-BE49-F238E27FC236}">
                  <a16:creationId xmlns:a16="http://schemas.microsoft.com/office/drawing/2014/main" id="{6CC07F1A-F7CE-2560-ED70-41559AF6D77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70" name="Straight Connector 769">
              <a:extLst>
                <a:ext uri="{FF2B5EF4-FFF2-40B4-BE49-F238E27FC236}">
                  <a16:creationId xmlns:a16="http://schemas.microsoft.com/office/drawing/2014/main" id="{7CD04554-73CF-AC1D-BB65-3B4F759E9B56}"/>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71" name="Group 770">
            <a:extLst>
              <a:ext uri="{FF2B5EF4-FFF2-40B4-BE49-F238E27FC236}">
                <a16:creationId xmlns:a16="http://schemas.microsoft.com/office/drawing/2014/main" id="{98B372D8-120B-1C0F-2C8B-21AF10F05707}"/>
              </a:ext>
            </a:extLst>
          </p:cNvPr>
          <p:cNvGrpSpPr/>
          <p:nvPr/>
        </p:nvGrpSpPr>
        <p:grpSpPr>
          <a:xfrm>
            <a:off x="7561608" y="2466390"/>
            <a:ext cx="42073" cy="42073"/>
            <a:chOff x="4044210" y="3548209"/>
            <a:chExt cx="42073" cy="42073"/>
          </a:xfrm>
        </p:grpSpPr>
        <p:cxnSp>
          <p:nvCxnSpPr>
            <p:cNvPr id="772" name="Straight Connector 771">
              <a:extLst>
                <a:ext uri="{FF2B5EF4-FFF2-40B4-BE49-F238E27FC236}">
                  <a16:creationId xmlns:a16="http://schemas.microsoft.com/office/drawing/2014/main" id="{112C1E29-702F-E6BC-AC3F-A9BE85D44F7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73" name="Straight Connector 772">
              <a:extLst>
                <a:ext uri="{FF2B5EF4-FFF2-40B4-BE49-F238E27FC236}">
                  <a16:creationId xmlns:a16="http://schemas.microsoft.com/office/drawing/2014/main" id="{639D6423-F020-6B94-C416-A35E85B61F7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74" name="Group 773">
            <a:extLst>
              <a:ext uri="{FF2B5EF4-FFF2-40B4-BE49-F238E27FC236}">
                <a16:creationId xmlns:a16="http://schemas.microsoft.com/office/drawing/2014/main" id="{9907295B-8387-6803-8DAF-2E16084045F0}"/>
              </a:ext>
            </a:extLst>
          </p:cNvPr>
          <p:cNvGrpSpPr/>
          <p:nvPr/>
        </p:nvGrpSpPr>
        <p:grpSpPr>
          <a:xfrm>
            <a:off x="7548464" y="2549878"/>
            <a:ext cx="42073" cy="42073"/>
            <a:chOff x="4044210" y="3548209"/>
            <a:chExt cx="42073" cy="42073"/>
          </a:xfrm>
        </p:grpSpPr>
        <p:cxnSp>
          <p:nvCxnSpPr>
            <p:cNvPr id="775" name="Straight Connector 774">
              <a:extLst>
                <a:ext uri="{FF2B5EF4-FFF2-40B4-BE49-F238E27FC236}">
                  <a16:creationId xmlns:a16="http://schemas.microsoft.com/office/drawing/2014/main" id="{B9E3B29D-CEFB-E088-E064-1B27741AC0D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76" name="Straight Connector 775">
              <a:extLst>
                <a:ext uri="{FF2B5EF4-FFF2-40B4-BE49-F238E27FC236}">
                  <a16:creationId xmlns:a16="http://schemas.microsoft.com/office/drawing/2014/main" id="{329B4209-CC52-B98D-F992-BA0839E62CD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77" name="Group 776">
            <a:extLst>
              <a:ext uri="{FF2B5EF4-FFF2-40B4-BE49-F238E27FC236}">
                <a16:creationId xmlns:a16="http://schemas.microsoft.com/office/drawing/2014/main" id="{3F747A65-FB37-91F7-6FDA-F721E43B047F}"/>
              </a:ext>
            </a:extLst>
          </p:cNvPr>
          <p:cNvGrpSpPr/>
          <p:nvPr/>
        </p:nvGrpSpPr>
        <p:grpSpPr>
          <a:xfrm>
            <a:off x="7590545" y="2669148"/>
            <a:ext cx="42073" cy="42073"/>
            <a:chOff x="4044210" y="3548209"/>
            <a:chExt cx="42073" cy="42073"/>
          </a:xfrm>
        </p:grpSpPr>
        <p:cxnSp>
          <p:nvCxnSpPr>
            <p:cNvPr id="778" name="Straight Connector 777">
              <a:extLst>
                <a:ext uri="{FF2B5EF4-FFF2-40B4-BE49-F238E27FC236}">
                  <a16:creationId xmlns:a16="http://schemas.microsoft.com/office/drawing/2014/main" id="{51C7D7B2-6F31-2A1F-8D12-3919B8D7492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79" name="Straight Connector 778">
              <a:extLst>
                <a:ext uri="{FF2B5EF4-FFF2-40B4-BE49-F238E27FC236}">
                  <a16:creationId xmlns:a16="http://schemas.microsoft.com/office/drawing/2014/main" id="{88357A2F-99CC-5E45-2DD1-AFAA929E900D}"/>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80" name="Group 779">
            <a:extLst>
              <a:ext uri="{FF2B5EF4-FFF2-40B4-BE49-F238E27FC236}">
                <a16:creationId xmlns:a16="http://schemas.microsoft.com/office/drawing/2014/main" id="{967EBB09-D675-3398-676D-53E789B9AD24}"/>
              </a:ext>
            </a:extLst>
          </p:cNvPr>
          <p:cNvGrpSpPr/>
          <p:nvPr/>
        </p:nvGrpSpPr>
        <p:grpSpPr>
          <a:xfrm>
            <a:off x="7834808" y="3011054"/>
            <a:ext cx="42073" cy="42073"/>
            <a:chOff x="4044210" y="3548209"/>
            <a:chExt cx="42073" cy="42073"/>
          </a:xfrm>
        </p:grpSpPr>
        <p:cxnSp>
          <p:nvCxnSpPr>
            <p:cNvPr id="781" name="Straight Connector 780">
              <a:extLst>
                <a:ext uri="{FF2B5EF4-FFF2-40B4-BE49-F238E27FC236}">
                  <a16:creationId xmlns:a16="http://schemas.microsoft.com/office/drawing/2014/main" id="{CF7D6E0C-D883-3FF6-A8CF-6FD013CC673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82" name="Straight Connector 781">
              <a:extLst>
                <a:ext uri="{FF2B5EF4-FFF2-40B4-BE49-F238E27FC236}">
                  <a16:creationId xmlns:a16="http://schemas.microsoft.com/office/drawing/2014/main" id="{1C1CA5C4-F5E5-8F8B-C695-3947C7BE3B3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83" name="Group 782">
            <a:extLst>
              <a:ext uri="{FF2B5EF4-FFF2-40B4-BE49-F238E27FC236}">
                <a16:creationId xmlns:a16="http://schemas.microsoft.com/office/drawing/2014/main" id="{05816BE7-828C-F4BB-E967-5E0D46E7FFFC}"/>
              </a:ext>
            </a:extLst>
          </p:cNvPr>
          <p:cNvGrpSpPr/>
          <p:nvPr/>
        </p:nvGrpSpPr>
        <p:grpSpPr>
          <a:xfrm>
            <a:off x="7775376" y="2907687"/>
            <a:ext cx="42073" cy="42073"/>
            <a:chOff x="4044210" y="3548209"/>
            <a:chExt cx="42073" cy="42073"/>
          </a:xfrm>
        </p:grpSpPr>
        <p:cxnSp>
          <p:nvCxnSpPr>
            <p:cNvPr id="784" name="Straight Connector 783">
              <a:extLst>
                <a:ext uri="{FF2B5EF4-FFF2-40B4-BE49-F238E27FC236}">
                  <a16:creationId xmlns:a16="http://schemas.microsoft.com/office/drawing/2014/main" id="{C058F94C-62C5-250F-5559-D9DC2983433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85" name="Straight Connector 784">
              <a:extLst>
                <a:ext uri="{FF2B5EF4-FFF2-40B4-BE49-F238E27FC236}">
                  <a16:creationId xmlns:a16="http://schemas.microsoft.com/office/drawing/2014/main" id="{146F2D9C-9ADF-3493-B737-477A9336333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86" name="Group 785">
            <a:extLst>
              <a:ext uri="{FF2B5EF4-FFF2-40B4-BE49-F238E27FC236}">
                <a16:creationId xmlns:a16="http://schemas.microsoft.com/office/drawing/2014/main" id="{826D4699-6C2A-32E7-42BA-9026173D8FF0}"/>
              </a:ext>
            </a:extLst>
          </p:cNvPr>
          <p:cNvGrpSpPr/>
          <p:nvPr/>
        </p:nvGrpSpPr>
        <p:grpSpPr>
          <a:xfrm>
            <a:off x="7587088" y="2518073"/>
            <a:ext cx="42073" cy="42073"/>
            <a:chOff x="4044210" y="3548209"/>
            <a:chExt cx="42073" cy="42073"/>
          </a:xfrm>
        </p:grpSpPr>
        <p:cxnSp>
          <p:nvCxnSpPr>
            <p:cNvPr id="787" name="Straight Connector 786">
              <a:extLst>
                <a:ext uri="{FF2B5EF4-FFF2-40B4-BE49-F238E27FC236}">
                  <a16:creationId xmlns:a16="http://schemas.microsoft.com/office/drawing/2014/main" id="{D39973C7-0B8F-C44C-C0A5-EFA9B3BC963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88" name="Straight Connector 787">
              <a:extLst>
                <a:ext uri="{FF2B5EF4-FFF2-40B4-BE49-F238E27FC236}">
                  <a16:creationId xmlns:a16="http://schemas.microsoft.com/office/drawing/2014/main" id="{40C6B227-99FE-6F6F-2174-D2F3EAF7697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89" name="Group 788">
            <a:extLst>
              <a:ext uri="{FF2B5EF4-FFF2-40B4-BE49-F238E27FC236}">
                <a16:creationId xmlns:a16="http://schemas.microsoft.com/office/drawing/2014/main" id="{F72513B7-5190-EB5F-F9EC-74E1964A881C}"/>
              </a:ext>
            </a:extLst>
          </p:cNvPr>
          <p:cNvGrpSpPr/>
          <p:nvPr/>
        </p:nvGrpSpPr>
        <p:grpSpPr>
          <a:xfrm>
            <a:off x="7904612" y="3038883"/>
            <a:ext cx="42073" cy="42073"/>
            <a:chOff x="4044210" y="3548209"/>
            <a:chExt cx="42073" cy="42073"/>
          </a:xfrm>
        </p:grpSpPr>
        <p:cxnSp>
          <p:nvCxnSpPr>
            <p:cNvPr id="790" name="Straight Connector 789">
              <a:extLst>
                <a:ext uri="{FF2B5EF4-FFF2-40B4-BE49-F238E27FC236}">
                  <a16:creationId xmlns:a16="http://schemas.microsoft.com/office/drawing/2014/main" id="{45D5B0E9-C177-BF2E-B5DB-5909CE1AD32D}"/>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91" name="Straight Connector 790">
              <a:extLst>
                <a:ext uri="{FF2B5EF4-FFF2-40B4-BE49-F238E27FC236}">
                  <a16:creationId xmlns:a16="http://schemas.microsoft.com/office/drawing/2014/main" id="{1B466858-2972-B05B-1834-A82F1D339D3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92" name="Group 791">
            <a:extLst>
              <a:ext uri="{FF2B5EF4-FFF2-40B4-BE49-F238E27FC236}">
                <a16:creationId xmlns:a16="http://schemas.microsoft.com/office/drawing/2014/main" id="{180807EB-2D0F-E102-F8A6-CE1A3C462FFC}"/>
              </a:ext>
            </a:extLst>
          </p:cNvPr>
          <p:cNvGrpSpPr/>
          <p:nvPr/>
        </p:nvGrpSpPr>
        <p:grpSpPr>
          <a:xfrm>
            <a:off x="7463493" y="2488880"/>
            <a:ext cx="42073" cy="42073"/>
            <a:chOff x="4044210" y="3548209"/>
            <a:chExt cx="42073" cy="42073"/>
          </a:xfrm>
        </p:grpSpPr>
        <p:cxnSp>
          <p:nvCxnSpPr>
            <p:cNvPr id="793" name="Straight Connector 792">
              <a:extLst>
                <a:ext uri="{FF2B5EF4-FFF2-40B4-BE49-F238E27FC236}">
                  <a16:creationId xmlns:a16="http://schemas.microsoft.com/office/drawing/2014/main" id="{BC400BF1-296C-79AA-B8BE-1A38695EB77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94" name="Straight Connector 793">
              <a:extLst>
                <a:ext uri="{FF2B5EF4-FFF2-40B4-BE49-F238E27FC236}">
                  <a16:creationId xmlns:a16="http://schemas.microsoft.com/office/drawing/2014/main" id="{3E504E9F-0A08-3570-1362-69FDB91F1F0A}"/>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95" name="Group 794">
            <a:extLst>
              <a:ext uri="{FF2B5EF4-FFF2-40B4-BE49-F238E27FC236}">
                <a16:creationId xmlns:a16="http://schemas.microsoft.com/office/drawing/2014/main" id="{9DBFEF79-D13F-301E-B505-F61C22E46E45}"/>
              </a:ext>
            </a:extLst>
          </p:cNvPr>
          <p:cNvGrpSpPr/>
          <p:nvPr/>
        </p:nvGrpSpPr>
        <p:grpSpPr>
          <a:xfrm>
            <a:off x="7254915" y="2337120"/>
            <a:ext cx="42073" cy="42073"/>
            <a:chOff x="4044210" y="3548209"/>
            <a:chExt cx="42073" cy="42073"/>
          </a:xfrm>
        </p:grpSpPr>
        <p:cxnSp>
          <p:nvCxnSpPr>
            <p:cNvPr id="796" name="Straight Connector 795">
              <a:extLst>
                <a:ext uri="{FF2B5EF4-FFF2-40B4-BE49-F238E27FC236}">
                  <a16:creationId xmlns:a16="http://schemas.microsoft.com/office/drawing/2014/main" id="{A99BCEC4-E834-83DA-B036-21932D890321}"/>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97" name="Straight Connector 796">
              <a:extLst>
                <a:ext uri="{FF2B5EF4-FFF2-40B4-BE49-F238E27FC236}">
                  <a16:creationId xmlns:a16="http://schemas.microsoft.com/office/drawing/2014/main" id="{629D4252-C034-4263-7BA7-BA01FE62766C}"/>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sp>
        <p:nvSpPr>
          <p:cNvPr id="805" name="TextBox 804">
            <a:extLst>
              <a:ext uri="{FF2B5EF4-FFF2-40B4-BE49-F238E27FC236}">
                <a16:creationId xmlns:a16="http://schemas.microsoft.com/office/drawing/2014/main" id="{F14E36EB-D951-1B86-50ED-A6110DD73AF5}"/>
              </a:ext>
            </a:extLst>
          </p:cNvPr>
          <p:cNvSpPr txBox="1"/>
          <p:nvPr/>
        </p:nvSpPr>
        <p:spPr bwMode="auto">
          <a:xfrm>
            <a:off x="6902692" y="4879007"/>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290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292</a:t>
            </a:r>
          </a:p>
        </p:txBody>
      </p:sp>
      <p:sp>
        <p:nvSpPr>
          <p:cNvPr id="806" name="TextBox 805">
            <a:extLst>
              <a:ext uri="{FF2B5EF4-FFF2-40B4-BE49-F238E27FC236}">
                <a16:creationId xmlns:a16="http://schemas.microsoft.com/office/drawing/2014/main" id="{F78499B1-28D6-374D-4027-881A26EA221A}"/>
              </a:ext>
            </a:extLst>
          </p:cNvPr>
          <p:cNvSpPr txBox="1"/>
          <p:nvPr/>
        </p:nvSpPr>
        <p:spPr bwMode="auto">
          <a:xfrm>
            <a:off x="7587829" y="4879007"/>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129</a:t>
            </a:r>
          </a:p>
        </p:txBody>
      </p:sp>
      <p:sp>
        <p:nvSpPr>
          <p:cNvPr id="807" name="TextBox 806">
            <a:extLst>
              <a:ext uri="{FF2B5EF4-FFF2-40B4-BE49-F238E27FC236}">
                <a16:creationId xmlns:a16="http://schemas.microsoft.com/office/drawing/2014/main" id="{C624A034-229D-FB0C-3459-ACB33DD8FA70}"/>
              </a:ext>
            </a:extLst>
          </p:cNvPr>
          <p:cNvSpPr txBox="1"/>
          <p:nvPr/>
        </p:nvSpPr>
        <p:spPr bwMode="auto">
          <a:xfrm>
            <a:off x="8289077" y="487900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33</a:t>
            </a:r>
          </a:p>
        </p:txBody>
      </p:sp>
      <p:sp>
        <p:nvSpPr>
          <p:cNvPr id="808" name="TextBox 807">
            <a:extLst>
              <a:ext uri="{FF2B5EF4-FFF2-40B4-BE49-F238E27FC236}">
                <a16:creationId xmlns:a16="http://schemas.microsoft.com/office/drawing/2014/main" id="{0E91C037-A810-E14F-AB3F-C11475537550}"/>
              </a:ext>
            </a:extLst>
          </p:cNvPr>
          <p:cNvSpPr txBox="1"/>
          <p:nvPr/>
        </p:nvSpPr>
        <p:spPr bwMode="auto">
          <a:xfrm>
            <a:off x="8962364" y="487900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10</a:t>
            </a:r>
          </a:p>
        </p:txBody>
      </p:sp>
      <p:sp>
        <p:nvSpPr>
          <p:cNvPr id="809" name="TextBox 808">
            <a:extLst>
              <a:ext uri="{FF2B5EF4-FFF2-40B4-BE49-F238E27FC236}">
                <a16:creationId xmlns:a16="http://schemas.microsoft.com/office/drawing/2014/main" id="{4A7B2B20-BC5E-0C56-4D3F-81C7EC880BE5}"/>
              </a:ext>
            </a:extLst>
          </p:cNvPr>
          <p:cNvSpPr txBox="1"/>
          <p:nvPr/>
        </p:nvSpPr>
        <p:spPr bwMode="auto">
          <a:xfrm>
            <a:off x="9659456" y="487900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a:t>
            </a:r>
          </a:p>
        </p:txBody>
      </p:sp>
      <p:sp>
        <p:nvSpPr>
          <p:cNvPr id="810" name="TextBox 809">
            <a:extLst>
              <a:ext uri="{FF2B5EF4-FFF2-40B4-BE49-F238E27FC236}">
                <a16:creationId xmlns:a16="http://schemas.microsoft.com/office/drawing/2014/main" id="{F6466E6C-18AF-E4D7-6CE1-D48F328D50B6}"/>
              </a:ext>
            </a:extLst>
          </p:cNvPr>
          <p:cNvSpPr txBox="1"/>
          <p:nvPr/>
        </p:nvSpPr>
        <p:spPr bwMode="auto">
          <a:xfrm>
            <a:off x="10332791" y="487900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a:t>
            </a:r>
          </a:p>
        </p:txBody>
      </p:sp>
      <p:sp>
        <p:nvSpPr>
          <p:cNvPr id="811" name="TextBox 810">
            <a:extLst>
              <a:ext uri="{FF2B5EF4-FFF2-40B4-BE49-F238E27FC236}">
                <a16:creationId xmlns:a16="http://schemas.microsoft.com/office/drawing/2014/main" id="{1227FCFF-A56A-1541-6DB0-DBA15779A653}"/>
              </a:ext>
            </a:extLst>
          </p:cNvPr>
          <p:cNvSpPr txBox="1"/>
          <p:nvPr/>
        </p:nvSpPr>
        <p:spPr bwMode="auto">
          <a:xfrm>
            <a:off x="11014131" y="487900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a:t>
            </a:r>
          </a:p>
        </p:txBody>
      </p:sp>
      <p:sp>
        <p:nvSpPr>
          <p:cNvPr id="6" name="Text Box 15">
            <a:extLst>
              <a:ext uri="{FF2B5EF4-FFF2-40B4-BE49-F238E27FC236}">
                <a16:creationId xmlns:a16="http://schemas.microsoft.com/office/drawing/2014/main" id="{33F03D18-0A57-BC46-0078-E4C801EF0107}"/>
              </a:ext>
            </a:extLst>
          </p:cNvPr>
          <p:cNvSpPr txBox="1">
            <a:spLocks noChangeArrowheads="1"/>
          </p:cNvSpPr>
          <p:nvPr/>
        </p:nvSpPr>
        <p:spPr bwMode="auto">
          <a:xfrm>
            <a:off x="403226" y="636192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Eskander. SGO 2023. Abstr 338166. Eskander. NEJM. 2023;[Epub].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39792099-0712-0262-B5F9-F00F6AD7B3FB}"/>
              </a:ext>
            </a:extLst>
          </p:cNvPr>
          <p:cNvSpPr txBox="1"/>
          <p:nvPr/>
        </p:nvSpPr>
        <p:spPr>
          <a:xfrm rot="16200000">
            <a:off x="5311853" y="3184727"/>
            <a:ext cx="2463334" cy="286232"/>
          </a:xfrm>
          <a:prstGeom prst="rect">
            <a:avLst/>
          </a:prstGeom>
          <a:noFill/>
        </p:spPr>
        <p:txBody>
          <a:bodyPr wrap="square" rtlCol="0">
            <a:spAutoFit/>
          </a:bodyPr>
          <a:lstStyle/>
          <a:p>
            <a:pPr algn="ctr">
              <a:lnSpc>
                <a:spcPct val="90000"/>
              </a:lnSpc>
            </a:pPr>
            <a:r>
              <a:rPr lang="en-US" sz="1400" dirty="0">
                <a:solidFill>
                  <a:srgbClr val="000000"/>
                </a:solidFill>
                <a:latin typeface="Calibri" panose="020F0502020204030204" pitchFamily="34" charset="0"/>
                <a:cs typeface="Calibri" panose="020F0502020204030204" pitchFamily="34" charset="0"/>
              </a:rPr>
              <a:t>PFS Probability</a:t>
            </a:r>
          </a:p>
        </p:txBody>
      </p:sp>
    </p:spTree>
    <p:extLst>
      <p:ext uri="{BB962C8B-B14F-4D97-AF65-F5344CB8AC3E}">
        <p14:creationId xmlns:p14="http://schemas.microsoft.com/office/powerpoint/2010/main" val="27339764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728EFD9-D8A8-483E-9CF7-0EB87B526C97}"/>
              </a:ext>
            </a:extLst>
          </p:cNvPr>
          <p:cNvSpPr>
            <a:spLocks noGrp="1"/>
          </p:cNvSpPr>
          <p:nvPr>
            <p:ph type="title"/>
          </p:nvPr>
        </p:nvSpPr>
        <p:spPr>
          <a:xfrm>
            <a:off x="609759" y="238127"/>
            <a:ext cx="11125041" cy="1103313"/>
          </a:xfrm>
        </p:spPr>
        <p:txBody>
          <a:bodyPr/>
          <a:lstStyle/>
          <a:p>
            <a:r>
              <a:rPr lang="en-US" altLang="en-US" sz="3100" dirty="0"/>
              <a:t>NCCN Clinical Practice Guidelines in Oncology (NCCN Guidelines®) for Managing Immune Checkpoint Inhibitor</a:t>
            </a:r>
            <a:r>
              <a:rPr lang="en-US" altLang="en-US" sz="3100" dirty="0">
                <a:latin typeface="Arial" panose="020B0604020202020204" pitchFamily="34" charset="0"/>
                <a:cs typeface="Arial" panose="020B0604020202020204" pitchFamily="34" charset="0"/>
              </a:rPr>
              <a:t>–</a:t>
            </a:r>
            <a:r>
              <a:rPr lang="en-US" altLang="en-US" sz="3100" dirty="0"/>
              <a:t>Related Toxicities</a:t>
            </a:r>
          </a:p>
        </p:txBody>
      </p:sp>
      <p:sp>
        <p:nvSpPr>
          <p:cNvPr id="14" name="TextBox 13">
            <a:extLst>
              <a:ext uri="{FF2B5EF4-FFF2-40B4-BE49-F238E27FC236}">
                <a16:creationId xmlns:a16="http://schemas.microsoft.com/office/drawing/2014/main" id="{F95564D0-3F4F-4A39-8B22-5EB07F7338D6}"/>
              </a:ext>
            </a:extLst>
          </p:cNvPr>
          <p:cNvSpPr txBox="1"/>
          <p:nvPr/>
        </p:nvSpPr>
        <p:spPr bwMode="auto">
          <a:xfrm>
            <a:off x="423655" y="6085097"/>
            <a:ext cx="93280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NCCN Guidelines® for Managing Immune Checkpoint Inhibitor–Related Toxicities: Interactive Decision </a:t>
            </a:r>
            <a:br>
              <a:rPr lang="en-US" sz="1600" b="0" i="1" dirty="0">
                <a:solidFill>
                  <a:schemeClr val="bg1"/>
                </a:solidFill>
                <a:latin typeface="Calibri" panose="020F0502020204030204" pitchFamily="34" charset="0"/>
              </a:rPr>
            </a:br>
            <a:r>
              <a:rPr lang="en-US" sz="1600" b="0" i="1" dirty="0">
                <a:solidFill>
                  <a:schemeClr val="bg1"/>
                </a:solidFill>
                <a:latin typeface="Calibri" panose="020F0502020204030204" pitchFamily="34" charset="0"/>
              </a:rPr>
              <a:t>Support Tool </a:t>
            </a:r>
            <a:r>
              <a:rPr lang="en-US" sz="1600" b="0" dirty="0">
                <a:solidFill>
                  <a:schemeClr val="bg1"/>
                </a:solidFill>
                <a:latin typeface="Calibri" panose="020F0502020204030204" pitchFamily="34" charset="0"/>
              </a:rPr>
              <a:t>available at: </a:t>
            </a:r>
            <a:r>
              <a:rPr lang="en-US" sz="1600" b="1" u="sng" dirty="0">
                <a:solidFill>
                  <a:schemeClr val="accent3"/>
                </a:solidFill>
                <a:latin typeface="Calibri" panose="020F0502020204030204" pitchFamily="34" charset="0"/>
                <a:hlinkClick r:id="rId3"/>
              </a:rPr>
              <a:t>clinicaloptions.com/immuneAEtool</a:t>
            </a:r>
            <a:r>
              <a:rPr lang="en-US" sz="1600" b="1" u="sng" dirty="0">
                <a:solidFill>
                  <a:schemeClr val="accent3"/>
                </a:solidFill>
                <a:latin typeface="Calibri" panose="020F0502020204030204" pitchFamily="34" charset="0"/>
              </a:rPr>
              <a:t> </a:t>
            </a:r>
            <a:r>
              <a:rPr lang="en-US" sz="1600" b="0" dirty="0">
                <a:solidFill>
                  <a:schemeClr val="bg1"/>
                </a:solidFill>
                <a:latin typeface="Calibri" panose="020F0502020204030204" pitchFamily="34" charset="0"/>
              </a:rPr>
              <a:t>or on our app: </a:t>
            </a:r>
            <a:r>
              <a:rPr lang="en-US" sz="1600" b="1" dirty="0">
                <a:solidFill>
                  <a:schemeClr val="accent3"/>
                </a:solidFill>
                <a:latin typeface="Calibri" panose="020F0502020204030204" pitchFamily="34" charset="0"/>
              </a:rPr>
              <a:t>CCO Decision Support</a:t>
            </a:r>
            <a:endParaRPr lang="en-US" sz="1600" b="1" u="sng" dirty="0">
              <a:solidFill>
                <a:schemeClr val="accent3"/>
              </a:solidFill>
              <a:latin typeface="Calibri" panose="020F0502020204030204" pitchFamily="34" charset="0"/>
            </a:endParaRPr>
          </a:p>
        </p:txBody>
      </p:sp>
      <p:pic>
        <p:nvPicPr>
          <p:cNvPr id="15" name="Picture 2">
            <a:extLst>
              <a:ext uri="{FF2B5EF4-FFF2-40B4-BE49-F238E27FC236}">
                <a16:creationId xmlns:a16="http://schemas.microsoft.com/office/drawing/2014/main" id="{4BED6D33-023F-47BD-9519-A40EA2308BD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3874" b="7455"/>
          <a:stretch/>
        </p:blipFill>
        <p:spPr bwMode="auto">
          <a:xfrm>
            <a:off x="860130" y="1331543"/>
            <a:ext cx="2971800" cy="4686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a:extLst>
              <a:ext uri="{FF2B5EF4-FFF2-40B4-BE49-F238E27FC236}">
                <a16:creationId xmlns:a16="http://schemas.microsoft.com/office/drawing/2014/main" id="{9BFD3531-64AC-4FB2-BC06-0B02D1D030F3}"/>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3598" b="8356"/>
          <a:stretch/>
        </p:blipFill>
        <p:spPr bwMode="auto">
          <a:xfrm>
            <a:off x="4599541" y="1331543"/>
            <a:ext cx="2992918" cy="4686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Arrow: Right 16">
            <a:extLst>
              <a:ext uri="{FF2B5EF4-FFF2-40B4-BE49-F238E27FC236}">
                <a16:creationId xmlns:a16="http://schemas.microsoft.com/office/drawing/2014/main" id="{C139841E-F0E2-40E7-8B2A-249E7567E940}"/>
              </a:ext>
            </a:extLst>
          </p:cNvPr>
          <p:cNvSpPr/>
          <p:nvPr/>
        </p:nvSpPr>
        <p:spPr bwMode="auto">
          <a:xfrm>
            <a:off x="3954607" y="3048000"/>
            <a:ext cx="381000" cy="228600"/>
          </a:xfrm>
          <a:prstGeom prst="rightArrow">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Arrow: Right 17">
            <a:extLst>
              <a:ext uri="{FF2B5EF4-FFF2-40B4-BE49-F238E27FC236}">
                <a16:creationId xmlns:a16="http://schemas.microsoft.com/office/drawing/2014/main" id="{DC9DF8FA-1CBA-4C38-B436-1732FFA34A79}"/>
              </a:ext>
            </a:extLst>
          </p:cNvPr>
          <p:cNvSpPr/>
          <p:nvPr/>
        </p:nvSpPr>
        <p:spPr bwMode="auto">
          <a:xfrm>
            <a:off x="7761306" y="3054554"/>
            <a:ext cx="381000" cy="228600"/>
          </a:xfrm>
          <a:prstGeom prst="rightArrow">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22" name="Picture 21" descr="QR Code to app store based on device">
            <a:extLst>
              <a:ext uri="{FF2B5EF4-FFF2-40B4-BE49-F238E27FC236}">
                <a16:creationId xmlns:a16="http://schemas.microsoft.com/office/drawing/2014/main" id="{5A5C3E87-84CC-46DF-94B3-01ACF1AD4B21}"/>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90050" y="711243"/>
            <a:ext cx="938499" cy="938499"/>
          </a:xfrm>
          <a:prstGeom prst="rect">
            <a:avLst/>
          </a:prstGeom>
        </p:spPr>
      </p:pic>
      <p:pic>
        <p:nvPicPr>
          <p:cNvPr id="23" name="Picture 4">
            <a:extLst>
              <a:ext uri="{FF2B5EF4-FFF2-40B4-BE49-F238E27FC236}">
                <a16:creationId xmlns:a16="http://schemas.microsoft.com/office/drawing/2014/main" id="{C41A23EC-E5C1-4BAB-A5C6-AAF9FEA6CBE4}"/>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4423" b="7849"/>
          <a:stretch/>
        </p:blipFill>
        <p:spPr bwMode="auto">
          <a:xfrm>
            <a:off x="8256726" y="1318184"/>
            <a:ext cx="3020874" cy="471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91308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CF5CC-E152-ED45-2295-F813F1FB9257}"/>
              </a:ext>
            </a:extLst>
          </p:cNvPr>
          <p:cNvSpPr>
            <a:spLocks noGrp="1"/>
          </p:cNvSpPr>
          <p:nvPr>
            <p:ph type="title"/>
          </p:nvPr>
        </p:nvSpPr>
        <p:spPr/>
        <p:txBody>
          <a:bodyPr/>
          <a:lstStyle/>
          <a:p>
            <a:r>
              <a:rPr lang="en-US" dirty="0"/>
              <a:t>SIENDO/ENGOT-EN5: Selinexor vs Placebo Maintenance in Recurrent Endometrial Cancer</a:t>
            </a:r>
          </a:p>
        </p:txBody>
      </p:sp>
      <p:sp>
        <p:nvSpPr>
          <p:cNvPr id="3" name="Content Placeholder 2">
            <a:extLst>
              <a:ext uri="{FF2B5EF4-FFF2-40B4-BE49-F238E27FC236}">
                <a16:creationId xmlns:a16="http://schemas.microsoft.com/office/drawing/2014/main" id="{38CF2B62-16D3-3785-F8E7-09ED8D9F91F2}"/>
              </a:ext>
            </a:extLst>
          </p:cNvPr>
          <p:cNvSpPr txBox="1">
            <a:spLocks/>
          </p:cNvSpPr>
          <p:nvPr/>
        </p:nvSpPr>
        <p:spPr>
          <a:xfrm>
            <a:off x="604675" y="1388573"/>
            <a:ext cx="10877529" cy="477516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Randomized, double-blind, phase III trial in patients with stage IV or first relapse of endometrial cancer with PR or CR on ≥12 wk 1L taxane-carboplatin (prior surgery, radiotherapy or hormonal therapy allowed; N = 263)</a:t>
            </a:r>
          </a:p>
          <a:p>
            <a:endParaRPr lang="en-US" sz="1800" b="0" kern="0" dirty="0"/>
          </a:p>
        </p:txBody>
      </p:sp>
      <p:sp>
        <p:nvSpPr>
          <p:cNvPr id="4" name="Text Box 15">
            <a:extLst>
              <a:ext uri="{FF2B5EF4-FFF2-40B4-BE49-F238E27FC236}">
                <a16:creationId xmlns:a16="http://schemas.microsoft.com/office/drawing/2014/main" id="{2A8E509A-A1C8-BA0B-E5FD-279550F19056}"/>
              </a:ext>
            </a:extLst>
          </p:cNvPr>
          <p:cNvSpPr txBox="1">
            <a:spLocks noChangeArrowheads="1"/>
          </p:cNvSpPr>
          <p:nvPr/>
        </p:nvSpPr>
        <p:spPr bwMode="auto">
          <a:xfrm>
            <a:off x="412751" y="638177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NCT03555422. Vergote. SGO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2022. Abstr </a:t>
            </a:r>
            <a:r>
              <a:rPr lang="en-US" altLang="en-US" sz="1200" b="0" spc="-10" dirty="0">
                <a:solidFill>
                  <a:srgbClr val="455560"/>
                </a:solidFill>
                <a:latin typeface="Calibri" panose="020F0502020204030204" pitchFamily="34" charset="0"/>
              </a:rPr>
              <a:t>249</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cxnSp>
        <p:nvCxnSpPr>
          <p:cNvPr id="6" name="Straight Connector 5">
            <a:extLst>
              <a:ext uri="{FF2B5EF4-FFF2-40B4-BE49-F238E27FC236}">
                <a16:creationId xmlns:a16="http://schemas.microsoft.com/office/drawing/2014/main" id="{BD771F7A-111E-9AB7-4EC6-BAD6575ED54E}"/>
              </a:ext>
            </a:extLst>
          </p:cNvPr>
          <p:cNvCxnSpPr>
            <a:cxnSpLocks/>
          </p:cNvCxnSpPr>
          <p:nvPr/>
        </p:nvCxnSpPr>
        <p:spPr>
          <a:xfrm>
            <a:off x="1539422" y="4842522"/>
            <a:ext cx="4599299" cy="0"/>
          </a:xfrm>
          <a:prstGeom prst="line">
            <a:avLst/>
          </a:prstGeom>
          <a:noFill/>
          <a:ln w="28575" cap="flat" cmpd="sng" algn="ctr">
            <a:solidFill>
              <a:srgbClr val="000000"/>
            </a:solidFill>
            <a:prstDash val="solid"/>
          </a:ln>
          <a:effectLst/>
        </p:spPr>
      </p:cxnSp>
      <p:cxnSp>
        <p:nvCxnSpPr>
          <p:cNvPr id="7" name="Straight Connector 6">
            <a:extLst>
              <a:ext uri="{FF2B5EF4-FFF2-40B4-BE49-F238E27FC236}">
                <a16:creationId xmlns:a16="http://schemas.microsoft.com/office/drawing/2014/main" id="{317D639F-55E8-DE9F-99BA-CA1AC3EC9821}"/>
              </a:ext>
            </a:extLst>
          </p:cNvPr>
          <p:cNvCxnSpPr>
            <a:cxnSpLocks/>
          </p:cNvCxnSpPr>
          <p:nvPr/>
        </p:nvCxnSpPr>
        <p:spPr>
          <a:xfrm flipV="1">
            <a:off x="1539422" y="2437603"/>
            <a:ext cx="0" cy="2404918"/>
          </a:xfrm>
          <a:prstGeom prst="line">
            <a:avLst/>
          </a:prstGeom>
          <a:noFill/>
          <a:ln w="28575" cap="flat" cmpd="sng" algn="ctr">
            <a:solidFill>
              <a:srgbClr val="000000"/>
            </a:solidFill>
            <a:prstDash val="solid"/>
          </a:ln>
          <a:effectLst/>
        </p:spPr>
      </p:cxnSp>
      <p:cxnSp>
        <p:nvCxnSpPr>
          <p:cNvPr id="8" name="Straight Connector 7">
            <a:extLst>
              <a:ext uri="{FF2B5EF4-FFF2-40B4-BE49-F238E27FC236}">
                <a16:creationId xmlns:a16="http://schemas.microsoft.com/office/drawing/2014/main" id="{CA01EABE-449F-B7A3-80F8-0AE854ABE09A}"/>
              </a:ext>
            </a:extLst>
          </p:cNvPr>
          <p:cNvCxnSpPr>
            <a:cxnSpLocks/>
          </p:cNvCxnSpPr>
          <p:nvPr/>
        </p:nvCxnSpPr>
        <p:spPr>
          <a:xfrm flipH="1">
            <a:off x="1480075" y="2437603"/>
            <a:ext cx="58574" cy="0"/>
          </a:xfrm>
          <a:prstGeom prst="line">
            <a:avLst/>
          </a:prstGeom>
          <a:noFill/>
          <a:ln w="28575" cap="flat" cmpd="sng" algn="ctr">
            <a:solidFill>
              <a:srgbClr val="000000"/>
            </a:solidFill>
            <a:prstDash val="solid"/>
          </a:ln>
          <a:effectLst/>
        </p:spPr>
      </p:cxnSp>
      <p:cxnSp>
        <p:nvCxnSpPr>
          <p:cNvPr id="9" name="Straight Connector 8">
            <a:extLst>
              <a:ext uri="{FF2B5EF4-FFF2-40B4-BE49-F238E27FC236}">
                <a16:creationId xmlns:a16="http://schemas.microsoft.com/office/drawing/2014/main" id="{9B96B0E8-B56C-F0D3-E174-AF19B26E7B13}"/>
              </a:ext>
            </a:extLst>
          </p:cNvPr>
          <p:cNvCxnSpPr>
            <a:cxnSpLocks/>
          </p:cNvCxnSpPr>
          <p:nvPr/>
        </p:nvCxnSpPr>
        <p:spPr>
          <a:xfrm flipH="1">
            <a:off x="1480075" y="3038833"/>
            <a:ext cx="58574" cy="0"/>
          </a:xfrm>
          <a:prstGeom prst="line">
            <a:avLst/>
          </a:prstGeom>
          <a:noFill/>
          <a:ln w="28575" cap="flat" cmpd="sng" algn="ctr">
            <a:solidFill>
              <a:srgbClr val="000000"/>
            </a:solidFill>
            <a:prstDash val="solid"/>
          </a:ln>
          <a:effectLst/>
        </p:spPr>
      </p:cxnSp>
      <p:cxnSp>
        <p:nvCxnSpPr>
          <p:cNvPr id="10" name="Straight Connector 9">
            <a:extLst>
              <a:ext uri="{FF2B5EF4-FFF2-40B4-BE49-F238E27FC236}">
                <a16:creationId xmlns:a16="http://schemas.microsoft.com/office/drawing/2014/main" id="{343BBCAA-CA45-2321-98B2-0E70C3E2FFEA}"/>
              </a:ext>
            </a:extLst>
          </p:cNvPr>
          <p:cNvCxnSpPr>
            <a:cxnSpLocks/>
          </p:cNvCxnSpPr>
          <p:nvPr/>
        </p:nvCxnSpPr>
        <p:spPr>
          <a:xfrm flipH="1">
            <a:off x="1480075" y="3640062"/>
            <a:ext cx="58574" cy="0"/>
          </a:xfrm>
          <a:prstGeom prst="line">
            <a:avLst/>
          </a:prstGeom>
          <a:noFill/>
          <a:ln w="28575" cap="flat" cmpd="sng" algn="ctr">
            <a:solidFill>
              <a:srgbClr val="000000"/>
            </a:solidFill>
            <a:prstDash val="solid"/>
          </a:ln>
          <a:effectLst/>
        </p:spPr>
      </p:cxnSp>
      <p:cxnSp>
        <p:nvCxnSpPr>
          <p:cNvPr id="11" name="Straight Connector 10">
            <a:extLst>
              <a:ext uri="{FF2B5EF4-FFF2-40B4-BE49-F238E27FC236}">
                <a16:creationId xmlns:a16="http://schemas.microsoft.com/office/drawing/2014/main" id="{5AC2C3C0-8A64-8C8A-30A6-9BA909ACB6FF}"/>
              </a:ext>
            </a:extLst>
          </p:cNvPr>
          <p:cNvCxnSpPr>
            <a:cxnSpLocks/>
          </p:cNvCxnSpPr>
          <p:nvPr/>
        </p:nvCxnSpPr>
        <p:spPr>
          <a:xfrm flipH="1">
            <a:off x="1480075" y="4241292"/>
            <a:ext cx="58574" cy="0"/>
          </a:xfrm>
          <a:prstGeom prst="line">
            <a:avLst/>
          </a:prstGeom>
          <a:noFill/>
          <a:ln w="28575" cap="flat" cmpd="sng" algn="ctr">
            <a:solidFill>
              <a:srgbClr val="000000"/>
            </a:solidFill>
            <a:prstDash val="solid"/>
          </a:ln>
          <a:effectLst/>
        </p:spPr>
      </p:cxnSp>
      <p:cxnSp>
        <p:nvCxnSpPr>
          <p:cNvPr id="12" name="Straight Connector 11">
            <a:extLst>
              <a:ext uri="{FF2B5EF4-FFF2-40B4-BE49-F238E27FC236}">
                <a16:creationId xmlns:a16="http://schemas.microsoft.com/office/drawing/2014/main" id="{AECBB407-C424-C393-9462-C152AA831ECA}"/>
              </a:ext>
            </a:extLst>
          </p:cNvPr>
          <p:cNvCxnSpPr>
            <a:cxnSpLocks/>
          </p:cNvCxnSpPr>
          <p:nvPr/>
        </p:nvCxnSpPr>
        <p:spPr>
          <a:xfrm flipH="1">
            <a:off x="1480075" y="4842522"/>
            <a:ext cx="58574" cy="0"/>
          </a:xfrm>
          <a:prstGeom prst="line">
            <a:avLst/>
          </a:prstGeom>
          <a:noFill/>
          <a:ln w="28575" cap="flat" cmpd="sng" algn="ctr">
            <a:solidFill>
              <a:srgbClr val="000000"/>
            </a:solidFill>
            <a:prstDash val="solid"/>
          </a:ln>
          <a:effectLst/>
        </p:spPr>
      </p:cxnSp>
      <p:cxnSp>
        <p:nvCxnSpPr>
          <p:cNvPr id="13" name="Straight Connector 12">
            <a:extLst>
              <a:ext uri="{FF2B5EF4-FFF2-40B4-BE49-F238E27FC236}">
                <a16:creationId xmlns:a16="http://schemas.microsoft.com/office/drawing/2014/main" id="{186B3761-5C11-E919-D6B7-50A847177F29}"/>
              </a:ext>
            </a:extLst>
          </p:cNvPr>
          <p:cNvCxnSpPr>
            <a:cxnSpLocks/>
          </p:cNvCxnSpPr>
          <p:nvPr/>
        </p:nvCxnSpPr>
        <p:spPr>
          <a:xfrm>
            <a:off x="1538649" y="4842522"/>
            <a:ext cx="0" cy="53945"/>
          </a:xfrm>
          <a:prstGeom prst="line">
            <a:avLst/>
          </a:prstGeom>
          <a:noFill/>
          <a:ln w="28575" cap="flat" cmpd="sng" algn="ctr">
            <a:solidFill>
              <a:srgbClr val="000000"/>
            </a:solidFill>
            <a:prstDash val="solid"/>
          </a:ln>
          <a:effectLst/>
        </p:spPr>
      </p:cxnSp>
      <p:cxnSp>
        <p:nvCxnSpPr>
          <p:cNvPr id="14" name="Straight Connector 13">
            <a:extLst>
              <a:ext uri="{FF2B5EF4-FFF2-40B4-BE49-F238E27FC236}">
                <a16:creationId xmlns:a16="http://schemas.microsoft.com/office/drawing/2014/main" id="{7ABD8817-6EA9-06AC-8ACA-B78E1A765B61}"/>
              </a:ext>
            </a:extLst>
          </p:cNvPr>
          <p:cNvCxnSpPr>
            <a:cxnSpLocks/>
          </p:cNvCxnSpPr>
          <p:nvPr/>
        </p:nvCxnSpPr>
        <p:spPr>
          <a:xfrm>
            <a:off x="2269592" y="4842522"/>
            <a:ext cx="0" cy="53945"/>
          </a:xfrm>
          <a:prstGeom prst="line">
            <a:avLst/>
          </a:prstGeom>
          <a:noFill/>
          <a:ln w="28575" cap="flat" cmpd="sng" algn="ctr">
            <a:solidFill>
              <a:srgbClr val="000000"/>
            </a:solidFill>
            <a:prstDash val="solid"/>
          </a:ln>
          <a:effectLst/>
        </p:spPr>
      </p:cxnSp>
      <p:cxnSp>
        <p:nvCxnSpPr>
          <p:cNvPr id="15" name="Straight Connector 14">
            <a:extLst>
              <a:ext uri="{FF2B5EF4-FFF2-40B4-BE49-F238E27FC236}">
                <a16:creationId xmlns:a16="http://schemas.microsoft.com/office/drawing/2014/main" id="{D006E3D1-32B7-5A26-2384-49BC072320FE}"/>
              </a:ext>
            </a:extLst>
          </p:cNvPr>
          <p:cNvCxnSpPr>
            <a:cxnSpLocks/>
          </p:cNvCxnSpPr>
          <p:nvPr/>
        </p:nvCxnSpPr>
        <p:spPr>
          <a:xfrm>
            <a:off x="3000534" y="4842522"/>
            <a:ext cx="0" cy="53945"/>
          </a:xfrm>
          <a:prstGeom prst="line">
            <a:avLst/>
          </a:prstGeom>
          <a:noFill/>
          <a:ln w="28575" cap="flat" cmpd="sng" algn="ctr">
            <a:solidFill>
              <a:srgbClr val="000000"/>
            </a:solidFill>
            <a:prstDash val="solid"/>
          </a:ln>
          <a:effectLst/>
        </p:spPr>
      </p:cxnSp>
      <p:cxnSp>
        <p:nvCxnSpPr>
          <p:cNvPr id="16" name="Straight Connector 15">
            <a:extLst>
              <a:ext uri="{FF2B5EF4-FFF2-40B4-BE49-F238E27FC236}">
                <a16:creationId xmlns:a16="http://schemas.microsoft.com/office/drawing/2014/main" id="{5DBAF527-B08B-ACEC-1E4B-7AEC8A962571}"/>
              </a:ext>
            </a:extLst>
          </p:cNvPr>
          <p:cNvCxnSpPr>
            <a:cxnSpLocks/>
          </p:cNvCxnSpPr>
          <p:nvPr/>
        </p:nvCxnSpPr>
        <p:spPr>
          <a:xfrm>
            <a:off x="3731477" y="4842522"/>
            <a:ext cx="0" cy="53945"/>
          </a:xfrm>
          <a:prstGeom prst="line">
            <a:avLst/>
          </a:prstGeom>
          <a:noFill/>
          <a:ln w="28575" cap="flat" cmpd="sng" algn="ctr">
            <a:solidFill>
              <a:srgbClr val="000000"/>
            </a:solidFill>
            <a:prstDash val="solid"/>
          </a:ln>
          <a:effectLst/>
        </p:spPr>
      </p:cxnSp>
      <p:cxnSp>
        <p:nvCxnSpPr>
          <p:cNvPr id="17" name="Straight Connector 16">
            <a:extLst>
              <a:ext uri="{FF2B5EF4-FFF2-40B4-BE49-F238E27FC236}">
                <a16:creationId xmlns:a16="http://schemas.microsoft.com/office/drawing/2014/main" id="{D8B735CF-4DCF-77AB-6587-07E4769498E5}"/>
              </a:ext>
            </a:extLst>
          </p:cNvPr>
          <p:cNvCxnSpPr>
            <a:cxnSpLocks/>
          </p:cNvCxnSpPr>
          <p:nvPr/>
        </p:nvCxnSpPr>
        <p:spPr>
          <a:xfrm>
            <a:off x="4462419" y="4842522"/>
            <a:ext cx="0" cy="53945"/>
          </a:xfrm>
          <a:prstGeom prst="line">
            <a:avLst/>
          </a:prstGeom>
          <a:noFill/>
          <a:ln w="28575" cap="flat" cmpd="sng" algn="ctr">
            <a:solidFill>
              <a:srgbClr val="000000"/>
            </a:solidFill>
            <a:prstDash val="solid"/>
          </a:ln>
          <a:effectLst/>
        </p:spPr>
      </p:cxnSp>
      <p:cxnSp>
        <p:nvCxnSpPr>
          <p:cNvPr id="18" name="Straight Connector 17">
            <a:extLst>
              <a:ext uri="{FF2B5EF4-FFF2-40B4-BE49-F238E27FC236}">
                <a16:creationId xmlns:a16="http://schemas.microsoft.com/office/drawing/2014/main" id="{E72D5744-554E-044B-061B-1F55179D346E}"/>
              </a:ext>
            </a:extLst>
          </p:cNvPr>
          <p:cNvCxnSpPr>
            <a:cxnSpLocks/>
          </p:cNvCxnSpPr>
          <p:nvPr/>
        </p:nvCxnSpPr>
        <p:spPr>
          <a:xfrm>
            <a:off x="5193362" y="4842522"/>
            <a:ext cx="0" cy="53945"/>
          </a:xfrm>
          <a:prstGeom prst="line">
            <a:avLst/>
          </a:prstGeom>
          <a:noFill/>
          <a:ln w="28575" cap="flat" cmpd="sng" algn="ctr">
            <a:solidFill>
              <a:srgbClr val="000000"/>
            </a:solidFill>
            <a:prstDash val="solid"/>
          </a:ln>
          <a:effectLst/>
        </p:spPr>
      </p:cxnSp>
      <p:cxnSp>
        <p:nvCxnSpPr>
          <p:cNvPr id="19" name="Straight Connector 18">
            <a:extLst>
              <a:ext uri="{FF2B5EF4-FFF2-40B4-BE49-F238E27FC236}">
                <a16:creationId xmlns:a16="http://schemas.microsoft.com/office/drawing/2014/main" id="{2DFDB316-E53F-F696-7CA0-3231B96E81D4}"/>
              </a:ext>
            </a:extLst>
          </p:cNvPr>
          <p:cNvCxnSpPr>
            <a:cxnSpLocks/>
          </p:cNvCxnSpPr>
          <p:nvPr/>
        </p:nvCxnSpPr>
        <p:spPr>
          <a:xfrm>
            <a:off x="5924303" y="4842522"/>
            <a:ext cx="0" cy="53945"/>
          </a:xfrm>
          <a:prstGeom prst="line">
            <a:avLst/>
          </a:prstGeom>
          <a:noFill/>
          <a:ln w="28575" cap="flat" cmpd="sng" algn="ctr">
            <a:solidFill>
              <a:srgbClr val="000000"/>
            </a:solidFill>
            <a:prstDash val="solid"/>
          </a:ln>
          <a:effectLst/>
        </p:spPr>
      </p:cxnSp>
      <p:sp>
        <p:nvSpPr>
          <p:cNvPr id="20" name="TextBox 19">
            <a:extLst>
              <a:ext uri="{FF2B5EF4-FFF2-40B4-BE49-F238E27FC236}">
                <a16:creationId xmlns:a16="http://schemas.microsoft.com/office/drawing/2014/main" id="{336B3EE7-AF3E-D555-5D3B-AF1413916256}"/>
              </a:ext>
            </a:extLst>
          </p:cNvPr>
          <p:cNvSpPr txBox="1"/>
          <p:nvPr/>
        </p:nvSpPr>
        <p:spPr>
          <a:xfrm>
            <a:off x="896221" y="2285999"/>
            <a:ext cx="634226" cy="311269"/>
          </a:xfrm>
          <a:prstGeom prst="rect">
            <a:avLst/>
          </a:prstGeom>
          <a:noFill/>
        </p:spPr>
        <p:txBody>
          <a:bodyPr wrap="square" rtlCol="0">
            <a:spAutoFit/>
          </a:bodyPr>
          <a:lstStyle/>
          <a:p>
            <a:pPr algn="r"/>
            <a:r>
              <a:rPr lang="en-US" b="0" dirty="0">
                <a:solidFill>
                  <a:srgbClr val="000000"/>
                </a:solidFill>
                <a:latin typeface="Calibri" panose="020F0502020204030204" pitchFamily="34" charset="0"/>
                <a:cs typeface="Calibri" panose="020F0502020204030204" pitchFamily="34" charset="0"/>
              </a:rPr>
              <a:t>1.00</a:t>
            </a:r>
          </a:p>
        </p:txBody>
      </p:sp>
      <p:sp>
        <p:nvSpPr>
          <p:cNvPr id="21" name="TextBox 20">
            <a:extLst>
              <a:ext uri="{FF2B5EF4-FFF2-40B4-BE49-F238E27FC236}">
                <a16:creationId xmlns:a16="http://schemas.microsoft.com/office/drawing/2014/main" id="{00C35391-818A-D323-7F82-7D18A9CB9131}"/>
              </a:ext>
            </a:extLst>
          </p:cNvPr>
          <p:cNvSpPr txBox="1"/>
          <p:nvPr/>
        </p:nvSpPr>
        <p:spPr>
          <a:xfrm>
            <a:off x="896221" y="2886221"/>
            <a:ext cx="634226" cy="311269"/>
          </a:xfrm>
          <a:prstGeom prst="rect">
            <a:avLst/>
          </a:prstGeom>
          <a:noFill/>
        </p:spPr>
        <p:txBody>
          <a:bodyPr wrap="square" rtlCol="0">
            <a:spAutoFit/>
          </a:bodyPr>
          <a:lstStyle/>
          <a:p>
            <a:pPr algn="r"/>
            <a:r>
              <a:rPr lang="en-US" b="0" dirty="0">
                <a:solidFill>
                  <a:srgbClr val="000000"/>
                </a:solidFill>
                <a:latin typeface="Calibri" panose="020F0502020204030204" pitchFamily="34" charset="0"/>
                <a:cs typeface="Calibri" panose="020F0502020204030204" pitchFamily="34" charset="0"/>
              </a:rPr>
              <a:t>0.75</a:t>
            </a:r>
          </a:p>
        </p:txBody>
      </p:sp>
      <p:sp>
        <p:nvSpPr>
          <p:cNvPr id="22" name="TextBox 21">
            <a:extLst>
              <a:ext uri="{FF2B5EF4-FFF2-40B4-BE49-F238E27FC236}">
                <a16:creationId xmlns:a16="http://schemas.microsoft.com/office/drawing/2014/main" id="{21B048C7-B8E9-EBA8-8C31-170B77A70A03}"/>
              </a:ext>
            </a:extLst>
          </p:cNvPr>
          <p:cNvSpPr txBox="1"/>
          <p:nvPr/>
        </p:nvSpPr>
        <p:spPr>
          <a:xfrm>
            <a:off x="896221" y="3486444"/>
            <a:ext cx="634226" cy="311269"/>
          </a:xfrm>
          <a:prstGeom prst="rect">
            <a:avLst/>
          </a:prstGeom>
          <a:noFill/>
        </p:spPr>
        <p:txBody>
          <a:bodyPr wrap="square" rtlCol="0">
            <a:spAutoFit/>
          </a:bodyPr>
          <a:lstStyle/>
          <a:p>
            <a:pPr algn="r"/>
            <a:r>
              <a:rPr lang="en-US" b="0" dirty="0">
                <a:solidFill>
                  <a:srgbClr val="000000"/>
                </a:solidFill>
                <a:latin typeface="Calibri" panose="020F0502020204030204" pitchFamily="34" charset="0"/>
                <a:cs typeface="Calibri" panose="020F0502020204030204" pitchFamily="34" charset="0"/>
              </a:rPr>
              <a:t>0.50</a:t>
            </a:r>
          </a:p>
        </p:txBody>
      </p:sp>
      <p:sp>
        <p:nvSpPr>
          <p:cNvPr id="23" name="TextBox 22">
            <a:extLst>
              <a:ext uri="{FF2B5EF4-FFF2-40B4-BE49-F238E27FC236}">
                <a16:creationId xmlns:a16="http://schemas.microsoft.com/office/drawing/2014/main" id="{1C14F787-C936-975D-B929-B0AD9DAA8A6E}"/>
              </a:ext>
            </a:extLst>
          </p:cNvPr>
          <p:cNvSpPr txBox="1"/>
          <p:nvPr/>
        </p:nvSpPr>
        <p:spPr>
          <a:xfrm>
            <a:off x="896221" y="4086666"/>
            <a:ext cx="634226" cy="311269"/>
          </a:xfrm>
          <a:prstGeom prst="rect">
            <a:avLst/>
          </a:prstGeom>
          <a:noFill/>
        </p:spPr>
        <p:txBody>
          <a:bodyPr wrap="square" rtlCol="0">
            <a:spAutoFit/>
          </a:bodyPr>
          <a:lstStyle/>
          <a:p>
            <a:pPr algn="r"/>
            <a:r>
              <a:rPr lang="en-US" b="0" dirty="0">
                <a:solidFill>
                  <a:srgbClr val="000000"/>
                </a:solidFill>
                <a:latin typeface="Calibri" panose="020F0502020204030204" pitchFamily="34" charset="0"/>
                <a:cs typeface="Calibri" panose="020F0502020204030204" pitchFamily="34" charset="0"/>
              </a:rPr>
              <a:t>0.25</a:t>
            </a:r>
          </a:p>
        </p:txBody>
      </p:sp>
      <p:sp>
        <p:nvSpPr>
          <p:cNvPr id="24" name="TextBox 23">
            <a:extLst>
              <a:ext uri="{FF2B5EF4-FFF2-40B4-BE49-F238E27FC236}">
                <a16:creationId xmlns:a16="http://schemas.microsoft.com/office/drawing/2014/main" id="{A624D40D-92FE-CC06-BB1C-8BF443868303}"/>
              </a:ext>
            </a:extLst>
          </p:cNvPr>
          <p:cNvSpPr txBox="1"/>
          <p:nvPr/>
        </p:nvSpPr>
        <p:spPr>
          <a:xfrm>
            <a:off x="896221" y="4686887"/>
            <a:ext cx="634226" cy="311269"/>
          </a:xfrm>
          <a:prstGeom prst="rect">
            <a:avLst/>
          </a:prstGeom>
          <a:noFill/>
        </p:spPr>
        <p:txBody>
          <a:bodyPr wrap="square" rtlCol="0">
            <a:spAutoFit/>
          </a:bodyPr>
          <a:lstStyle/>
          <a:p>
            <a:pPr algn="r"/>
            <a:r>
              <a:rPr lang="en-US" b="0" dirty="0">
                <a:solidFill>
                  <a:srgbClr val="000000"/>
                </a:solidFill>
                <a:latin typeface="Calibri" panose="020F0502020204030204" pitchFamily="34" charset="0"/>
                <a:cs typeface="Calibri" panose="020F0502020204030204" pitchFamily="34" charset="0"/>
              </a:rPr>
              <a:t>0</a:t>
            </a:r>
          </a:p>
        </p:txBody>
      </p:sp>
      <p:sp>
        <p:nvSpPr>
          <p:cNvPr id="25" name="TextBox 24">
            <a:extLst>
              <a:ext uri="{FF2B5EF4-FFF2-40B4-BE49-F238E27FC236}">
                <a16:creationId xmlns:a16="http://schemas.microsoft.com/office/drawing/2014/main" id="{C1652515-8470-4740-C559-AA2CAE78D563}"/>
              </a:ext>
            </a:extLst>
          </p:cNvPr>
          <p:cNvSpPr txBox="1"/>
          <p:nvPr/>
        </p:nvSpPr>
        <p:spPr>
          <a:xfrm rot="16200000">
            <a:off x="-486482" y="3469245"/>
            <a:ext cx="2404918" cy="341632"/>
          </a:xfrm>
          <a:prstGeom prst="rect">
            <a:avLst/>
          </a:prstGeom>
          <a:noFill/>
        </p:spPr>
        <p:txBody>
          <a:bodyPr wrap="square" rtlCol="0">
            <a:spAutoFit/>
          </a:bodyPr>
          <a:lstStyle/>
          <a:p>
            <a:pPr algn="ctr">
              <a:lnSpc>
                <a:spcPct val="90000"/>
              </a:lnSpc>
            </a:pPr>
            <a:r>
              <a:rPr lang="en-US" dirty="0">
                <a:solidFill>
                  <a:srgbClr val="000000"/>
                </a:solidFill>
                <a:latin typeface="Calibri" panose="020F0502020204030204" pitchFamily="34" charset="0"/>
                <a:cs typeface="Calibri" panose="020F0502020204030204" pitchFamily="34" charset="0"/>
              </a:rPr>
              <a:t>Probability of PFS</a:t>
            </a:r>
          </a:p>
        </p:txBody>
      </p:sp>
      <p:sp>
        <p:nvSpPr>
          <p:cNvPr id="26" name="TextBox 25">
            <a:extLst>
              <a:ext uri="{FF2B5EF4-FFF2-40B4-BE49-F238E27FC236}">
                <a16:creationId xmlns:a16="http://schemas.microsoft.com/office/drawing/2014/main" id="{6970C072-05AE-32BC-4A52-86C3D0E59D51}"/>
              </a:ext>
            </a:extLst>
          </p:cNvPr>
          <p:cNvSpPr txBox="1"/>
          <p:nvPr/>
        </p:nvSpPr>
        <p:spPr>
          <a:xfrm>
            <a:off x="1538649" y="5069054"/>
            <a:ext cx="4427969" cy="287924"/>
          </a:xfrm>
          <a:prstGeom prst="rect">
            <a:avLst/>
          </a:prstGeom>
          <a:noFill/>
        </p:spPr>
        <p:txBody>
          <a:bodyPr wrap="square" rtlCol="0">
            <a:spAutoFit/>
          </a:bodyPr>
          <a:lstStyle/>
          <a:p>
            <a:pPr algn="ctr">
              <a:lnSpc>
                <a:spcPct val="90000"/>
              </a:lnSpc>
            </a:pPr>
            <a:r>
              <a:rPr lang="en-US" dirty="0">
                <a:solidFill>
                  <a:srgbClr val="000000"/>
                </a:solidFill>
                <a:latin typeface="Calibri" panose="020F0502020204030204" pitchFamily="34" charset="0"/>
                <a:cs typeface="Calibri" panose="020F0502020204030204" pitchFamily="34" charset="0"/>
              </a:rPr>
              <a:t>Mo</a:t>
            </a:r>
          </a:p>
        </p:txBody>
      </p:sp>
      <p:sp>
        <p:nvSpPr>
          <p:cNvPr id="27" name="TextBox 26">
            <a:extLst>
              <a:ext uri="{FF2B5EF4-FFF2-40B4-BE49-F238E27FC236}">
                <a16:creationId xmlns:a16="http://schemas.microsoft.com/office/drawing/2014/main" id="{C448F563-32C8-C47E-FC74-1D283AB7A692}"/>
              </a:ext>
            </a:extLst>
          </p:cNvPr>
          <p:cNvSpPr txBox="1"/>
          <p:nvPr/>
        </p:nvSpPr>
        <p:spPr>
          <a:xfrm>
            <a:off x="5612908" y="4840226"/>
            <a:ext cx="553872" cy="369332"/>
          </a:xfrm>
          <a:prstGeom prst="rect">
            <a:avLst/>
          </a:prstGeom>
          <a:noFill/>
        </p:spPr>
        <p:txBody>
          <a:bodyPr wrap="square" rtlCol="0">
            <a:spAutoFit/>
          </a:bodyPr>
          <a:lstStyle/>
          <a:p>
            <a:pPr algn="ctr"/>
            <a:r>
              <a:rPr lang="en-US" b="0" dirty="0">
                <a:solidFill>
                  <a:srgbClr val="000000"/>
                </a:solidFill>
                <a:latin typeface="Calibri" panose="020F0502020204030204" pitchFamily="34" charset="0"/>
                <a:cs typeface="Calibri" panose="020F0502020204030204" pitchFamily="34" charset="0"/>
              </a:rPr>
              <a:t>18</a:t>
            </a:r>
          </a:p>
        </p:txBody>
      </p:sp>
      <p:sp>
        <p:nvSpPr>
          <p:cNvPr id="28" name="TextBox 27">
            <a:extLst>
              <a:ext uri="{FF2B5EF4-FFF2-40B4-BE49-F238E27FC236}">
                <a16:creationId xmlns:a16="http://schemas.microsoft.com/office/drawing/2014/main" id="{AE65097B-A6BB-39F1-F5DD-E5A71481488B}"/>
              </a:ext>
            </a:extLst>
          </p:cNvPr>
          <p:cNvSpPr txBox="1"/>
          <p:nvPr/>
        </p:nvSpPr>
        <p:spPr>
          <a:xfrm>
            <a:off x="1345098" y="4852415"/>
            <a:ext cx="389700" cy="311269"/>
          </a:xfrm>
          <a:prstGeom prst="rect">
            <a:avLst/>
          </a:prstGeom>
          <a:noFill/>
        </p:spPr>
        <p:txBody>
          <a:bodyPr wrap="square" rtlCol="0">
            <a:spAutoFit/>
          </a:bodyPr>
          <a:lstStyle/>
          <a:p>
            <a:pPr algn="ctr"/>
            <a:r>
              <a:rPr lang="en-US" b="0" dirty="0">
                <a:solidFill>
                  <a:srgbClr val="000000"/>
                </a:solidFill>
                <a:latin typeface="Calibri" panose="020F0502020204030204" pitchFamily="34" charset="0"/>
                <a:cs typeface="Calibri" panose="020F0502020204030204" pitchFamily="34" charset="0"/>
              </a:rPr>
              <a:t>0</a:t>
            </a:r>
          </a:p>
        </p:txBody>
      </p:sp>
      <p:sp>
        <p:nvSpPr>
          <p:cNvPr id="29" name="TextBox 28">
            <a:extLst>
              <a:ext uri="{FF2B5EF4-FFF2-40B4-BE49-F238E27FC236}">
                <a16:creationId xmlns:a16="http://schemas.microsoft.com/office/drawing/2014/main" id="{8EA763F3-E25E-0104-B2D7-37B61C3CF97C}"/>
              </a:ext>
            </a:extLst>
          </p:cNvPr>
          <p:cNvSpPr txBox="1"/>
          <p:nvPr/>
        </p:nvSpPr>
        <p:spPr>
          <a:xfrm>
            <a:off x="2075608" y="4852415"/>
            <a:ext cx="389700" cy="311269"/>
          </a:xfrm>
          <a:prstGeom prst="rect">
            <a:avLst/>
          </a:prstGeom>
          <a:noFill/>
        </p:spPr>
        <p:txBody>
          <a:bodyPr wrap="square" rtlCol="0">
            <a:spAutoFit/>
          </a:bodyPr>
          <a:lstStyle/>
          <a:p>
            <a:pPr algn="ctr"/>
            <a:r>
              <a:rPr lang="en-US" b="0" dirty="0">
                <a:solidFill>
                  <a:srgbClr val="000000"/>
                </a:solidFill>
                <a:latin typeface="Calibri" panose="020F0502020204030204" pitchFamily="34" charset="0"/>
                <a:cs typeface="Calibri" panose="020F0502020204030204" pitchFamily="34" charset="0"/>
              </a:rPr>
              <a:t>3</a:t>
            </a:r>
          </a:p>
        </p:txBody>
      </p:sp>
      <p:sp>
        <p:nvSpPr>
          <p:cNvPr id="30" name="TextBox 29">
            <a:extLst>
              <a:ext uri="{FF2B5EF4-FFF2-40B4-BE49-F238E27FC236}">
                <a16:creationId xmlns:a16="http://schemas.microsoft.com/office/drawing/2014/main" id="{8886673D-4367-A981-6DAF-6533C3967B7D}"/>
              </a:ext>
            </a:extLst>
          </p:cNvPr>
          <p:cNvSpPr txBox="1"/>
          <p:nvPr/>
        </p:nvSpPr>
        <p:spPr>
          <a:xfrm>
            <a:off x="2806118" y="4852415"/>
            <a:ext cx="389700" cy="311269"/>
          </a:xfrm>
          <a:prstGeom prst="rect">
            <a:avLst/>
          </a:prstGeom>
          <a:noFill/>
        </p:spPr>
        <p:txBody>
          <a:bodyPr wrap="square" rtlCol="0">
            <a:spAutoFit/>
          </a:bodyPr>
          <a:lstStyle/>
          <a:p>
            <a:pPr algn="ctr"/>
            <a:r>
              <a:rPr lang="en-US" b="0" dirty="0">
                <a:solidFill>
                  <a:srgbClr val="000000"/>
                </a:solidFill>
                <a:latin typeface="Calibri" panose="020F0502020204030204" pitchFamily="34" charset="0"/>
                <a:cs typeface="Calibri" panose="020F0502020204030204" pitchFamily="34" charset="0"/>
              </a:rPr>
              <a:t>6</a:t>
            </a:r>
          </a:p>
        </p:txBody>
      </p:sp>
      <p:sp>
        <p:nvSpPr>
          <p:cNvPr id="31" name="TextBox 30">
            <a:extLst>
              <a:ext uri="{FF2B5EF4-FFF2-40B4-BE49-F238E27FC236}">
                <a16:creationId xmlns:a16="http://schemas.microsoft.com/office/drawing/2014/main" id="{5DE48BEB-568C-BD0E-CAC2-5F30B4C32192}"/>
              </a:ext>
            </a:extLst>
          </p:cNvPr>
          <p:cNvSpPr txBox="1"/>
          <p:nvPr/>
        </p:nvSpPr>
        <p:spPr>
          <a:xfrm>
            <a:off x="3536627" y="4852415"/>
            <a:ext cx="389700" cy="311269"/>
          </a:xfrm>
          <a:prstGeom prst="rect">
            <a:avLst/>
          </a:prstGeom>
          <a:noFill/>
        </p:spPr>
        <p:txBody>
          <a:bodyPr wrap="square" rtlCol="0">
            <a:spAutoFit/>
          </a:bodyPr>
          <a:lstStyle/>
          <a:p>
            <a:pPr algn="ctr"/>
            <a:r>
              <a:rPr lang="en-US" b="0" dirty="0">
                <a:solidFill>
                  <a:srgbClr val="000000"/>
                </a:solidFill>
                <a:latin typeface="Calibri" panose="020F0502020204030204" pitchFamily="34" charset="0"/>
                <a:cs typeface="Calibri" panose="020F0502020204030204" pitchFamily="34" charset="0"/>
              </a:rPr>
              <a:t>9</a:t>
            </a:r>
          </a:p>
        </p:txBody>
      </p:sp>
      <p:sp>
        <p:nvSpPr>
          <p:cNvPr id="32" name="TextBox 31">
            <a:extLst>
              <a:ext uri="{FF2B5EF4-FFF2-40B4-BE49-F238E27FC236}">
                <a16:creationId xmlns:a16="http://schemas.microsoft.com/office/drawing/2014/main" id="{2F2666B8-02CF-5C1C-72B1-FB1A43858C21}"/>
              </a:ext>
            </a:extLst>
          </p:cNvPr>
          <p:cNvSpPr txBox="1"/>
          <p:nvPr/>
        </p:nvSpPr>
        <p:spPr>
          <a:xfrm>
            <a:off x="4241737" y="4852416"/>
            <a:ext cx="513820" cy="369332"/>
          </a:xfrm>
          <a:prstGeom prst="rect">
            <a:avLst/>
          </a:prstGeom>
          <a:noFill/>
        </p:spPr>
        <p:txBody>
          <a:bodyPr wrap="square" rtlCol="0">
            <a:spAutoFit/>
          </a:bodyPr>
          <a:lstStyle/>
          <a:p>
            <a:pPr algn="ctr"/>
            <a:r>
              <a:rPr lang="en-US" b="0" dirty="0">
                <a:solidFill>
                  <a:srgbClr val="000000"/>
                </a:solidFill>
                <a:latin typeface="Calibri" panose="020F0502020204030204" pitchFamily="34" charset="0"/>
                <a:cs typeface="Calibri" panose="020F0502020204030204" pitchFamily="34" charset="0"/>
              </a:rPr>
              <a:t>12</a:t>
            </a:r>
          </a:p>
        </p:txBody>
      </p:sp>
      <p:sp>
        <p:nvSpPr>
          <p:cNvPr id="33" name="TextBox 32">
            <a:extLst>
              <a:ext uri="{FF2B5EF4-FFF2-40B4-BE49-F238E27FC236}">
                <a16:creationId xmlns:a16="http://schemas.microsoft.com/office/drawing/2014/main" id="{028EA49D-C98C-4320-1C0B-DB21466C5242}"/>
              </a:ext>
            </a:extLst>
          </p:cNvPr>
          <p:cNvSpPr txBox="1"/>
          <p:nvPr/>
        </p:nvSpPr>
        <p:spPr>
          <a:xfrm>
            <a:off x="5011411" y="4904320"/>
            <a:ext cx="476933" cy="369332"/>
          </a:xfrm>
          <a:prstGeom prst="rect">
            <a:avLst/>
          </a:prstGeom>
          <a:noFill/>
        </p:spPr>
        <p:txBody>
          <a:bodyPr wrap="square" rtlCol="0">
            <a:spAutoFit/>
          </a:bodyPr>
          <a:lstStyle/>
          <a:p>
            <a:pPr algn="ctr"/>
            <a:r>
              <a:rPr lang="en-US" b="0" dirty="0">
                <a:solidFill>
                  <a:srgbClr val="000000"/>
                </a:solidFill>
                <a:latin typeface="Calibri" panose="020F0502020204030204" pitchFamily="34" charset="0"/>
                <a:cs typeface="Calibri" panose="020F0502020204030204" pitchFamily="34" charset="0"/>
              </a:rPr>
              <a:t>15</a:t>
            </a:r>
          </a:p>
        </p:txBody>
      </p:sp>
      <p:sp>
        <p:nvSpPr>
          <p:cNvPr id="34" name="TextBox 33">
            <a:extLst>
              <a:ext uri="{FF2B5EF4-FFF2-40B4-BE49-F238E27FC236}">
                <a16:creationId xmlns:a16="http://schemas.microsoft.com/office/drawing/2014/main" id="{84A105A7-9951-AD7D-26F9-7CDE5A18B136}"/>
              </a:ext>
            </a:extLst>
          </p:cNvPr>
          <p:cNvSpPr txBox="1"/>
          <p:nvPr/>
        </p:nvSpPr>
        <p:spPr>
          <a:xfrm>
            <a:off x="320286" y="4945805"/>
            <a:ext cx="915886" cy="731482"/>
          </a:xfrm>
          <a:prstGeom prst="rect">
            <a:avLst/>
          </a:prstGeom>
          <a:noFill/>
        </p:spPr>
        <p:txBody>
          <a:bodyPr wrap="square" rtlCol="0">
            <a:spAutoFit/>
          </a:bodyPr>
          <a:lstStyle/>
          <a:p>
            <a:pPr algn="r">
              <a:lnSpc>
                <a:spcPct val="90000"/>
              </a:lnSpc>
            </a:pPr>
            <a:r>
              <a:rPr lang="en-US" sz="1400" dirty="0">
                <a:solidFill>
                  <a:srgbClr val="000000"/>
                </a:solidFill>
                <a:latin typeface="Calibri" panose="020F0502020204030204" pitchFamily="34" charset="0"/>
                <a:cs typeface="Calibri" panose="020F0502020204030204" pitchFamily="34" charset="0"/>
              </a:rPr>
              <a:t>Patients at Risk, n</a:t>
            </a:r>
            <a:br>
              <a:rPr lang="en-US" sz="1400" b="0" dirty="0">
                <a:solidFill>
                  <a:srgbClr val="000000"/>
                </a:solidFill>
                <a:latin typeface="Calibri" panose="020F0502020204030204" pitchFamily="34" charset="0"/>
                <a:cs typeface="Calibri" panose="020F0502020204030204" pitchFamily="34" charset="0"/>
              </a:rPr>
            </a:br>
            <a:r>
              <a:rPr lang="en-US" sz="1400" b="0" dirty="0">
                <a:solidFill>
                  <a:srgbClr val="015873"/>
                </a:solidFill>
                <a:latin typeface="Calibri" panose="020F0502020204030204" pitchFamily="34" charset="0"/>
                <a:cs typeface="Calibri" panose="020F0502020204030204" pitchFamily="34" charset="0"/>
              </a:rPr>
              <a:t>Selinexor</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Placebo</a:t>
            </a:r>
          </a:p>
        </p:txBody>
      </p:sp>
      <p:sp>
        <p:nvSpPr>
          <p:cNvPr id="35" name="TextBox 34">
            <a:extLst>
              <a:ext uri="{FF2B5EF4-FFF2-40B4-BE49-F238E27FC236}">
                <a16:creationId xmlns:a16="http://schemas.microsoft.com/office/drawing/2014/main" id="{56E5EDE3-411D-A5F0-7075-61172736DEFE}"/>
              </a:ext>
            </a:extLst>
          </p:cNvPr>
          <p:cNvSpPr txBox="1"/>
          <p:nvPr/>
        </p:nvSpPr>
        <p:spPr>
          <a:xfrm>
            <a:off x="1304839" y="5301883"/>
            <a:ext cx="562949" cy="480131"/>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174</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89</a:t>
            </a:r>
          </a:p>
        </p:txBody>
      </p:sp>
      <p:sp>
        <p:nvSpPr>
          <p:cNvPr id="36" name="TextBox 35">
            <a:extLst>
              <a:ext uri="{FF2B5EF4-FFF2-40B4-BE49-F238E27FC236}">
                <a16:creationId xmlns:a16="http://schemas.microsoft.com/office/drawing/2014/main" id="{D62100BD-3305-7064-3459-9B4E47F009BE}"/>
              </a:ext>
            </a:extLst>
          </p:cNvPr>
          <p:cNvSpPr txBox="1"/>
          <p:nvPr/>
        </p:nvSpPr>
        <p:spPr>
          <a:xfrm>
            <a:off x="2038860" y="5301883"/>
            <a:ext cx="451212" cy="404649"/>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97</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50</a:t>
            </a:r>
          </a:p>
        </p:txBody>
      </p:sp>
      <p:sp>
        <p:nvSpPr>
          <p:cNvPr id="37" name="TextBox 36">
            <a:extLst>
              <a:ext uri="{FF2B5EF4-FFF2-40B4-BE49-F238E27FC236}">
                <a16:creationId xmlns:a16="http://schemas.microsoft.com/office/drawing/2014/main" id="{2CD3AB16-2BC6-5FAF-D129-E563B68641BC}"/>
              </a:ext>
            </a:extLst>
          </p:cNvPr>
          <p:cNvSpPr txBox="1"/>
          <p:nvPr/>
        </p:nvSpPr>
        <p:spPr>
          <a:xfrm>
            <a:off x="2772880" y="5301883"/>
            <a:ext cx="451212" cy="404649"/>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53</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25</a:t>
            </a:r>
          </a:p>
        </p:txBody>
      </p:sp>
      <p:sp>
        <p:nvSpPr>
          <p:cNvPr id="38" name="TextBox 37">
            <a:extLst>
              <a:ext uri="{FF2B5EF4-FFF2-40B4-BE49-F238E27FC236}">
                <a16:creationId xmlns:a16="http://schemas.microsoft.com/office/drawing/2014/main" id="{27CC7F83-17B3-E088-C212-27BE76C54F41}"/>
              </a:ext>
            </a:extLst>
          </p:cNvPr>
          <p:cNvSpPr txBox="1"/>
          <p:nvPr/>
        </p:nvSpPr>
        <p:spPr>
          <a:xfrm>
            <a:off x="3506900" y="5301883"/>
            <a:ext cx="451212" cy="404649"/>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39</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19</a:t>
            </a:r>
          </a:p>
        </p:txBody>
      </p:sp>
      <p:sp>
        <p:nvSpPr>
          <p:cNvPr id="39" name="TextBox 38">
            <a:extLst>
              <a:ext uri="{FF2B5EF4-FFF2-40B4-BE49-F238E27FC236}">
                <a16:creationId xmlns:a16="http://schemas.microsoft.com/office/drawing/2014/main" id="{DBFA2806-C174-B58B-2B0F-800D5D2BAEC3}"/>
              </a:ext>
            </a:extLst>
          </p:cNvPr>
          <p:cNvSpPr txBox="1"/>
          <p:nvPr/>
        </p:nvSpPr>
        <p:spPr>
          <a:xfrm>
            <a:off x="4240920" y="5252973"/>
            <a:ext cx="415917" cy="480131"/>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23</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11</a:t>
            </a:r>
          </a:p>
        </p:txBody>
      </p:sp>
      <p:sp>
        <p:nvSpPr>
          <p:cNvPr id="40" name="TextBox 39">
            <a:extLst>
              <a:ext uri="{FF2B5EF4-FFF2-40B4-BE49-F238E27FC236}">
                <a16:creationId xmlns:a16="http://schemas.microsoft.com/office/drawing/2014/main" id="{87FB825A-FB1A-850F-65DC-A3FA13F5E12E}"/>
              </a:ext>
            </a:extLst>
          </p:cNvPr>
          <p:cNvSpPr txBox="1"/>
          <p:nvPr/>
        </p:nvSpPr>
        <p:spPr>
          <a:xfrm>
            <a:off x="4974940" y="5301883"/>
            <a:ext cx="451212" cy="404649"/>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14</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10</a:t>
            </a:r>
          </a:p>
        </p:txBody>
      </p:sp>
      <p:sp>
        <p:nvSpPr>
          <p:cNvPr id="41" name="TextBox 40">
            <a:extLst>
              <a:ext uri="{FF2B5EF4-FFF2-40B4-BE49-F238E27FC236}">
                <a16:creationId xmlns:a16="http://schemas.microsoft.com/office/drawing/2014/main" id="{B2ABA343-E667-7B37-DC0B-DA3DFC574BA4}"/>
              </a:ext>
            </a:extLst>
          </p:cNvPr>
          <p:cNvSpPr txBox="1"/>
          <p:nvPr/>
        </p:nvSpPr>
        <p:spPr>
          <a:xfrm>
            <a:off x="5708957" y="5301883"/>
            <a:ext cx="451212" cy="404649"/>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8</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10</a:t>
            </a:r>
          </a:p>
        </p:txBody>
      </p:sp>
      <p:cxnSp>
        <p:nvCxnSpPr>
          <p:cNvPr id="49" name="Straight Connector 48">
            <a:extLst>
              <a:ext uri="{FF2B5EF4-FFF2-40B4-BE49-F238E27FC236}">
                <a16:creationId xmlns:a16="http://schemas.microsoft.com/office/drawing/2014/main" id="{73AD3C48-02DC-70A6-0C13-58EE88E0D433}"/>
              </a:ext>
            </a:extLst>
          </p:cNvPr>
          <p:cNvCxnSpPr/>
          <p:nvPr/>
        </p:nvCxnSpPr>
        <p:spPr>
          <a:xfrm>
            <a:off x="1530445" y="3645525"/>
            <a:ext cx="4569339" cy="0"/>
          </a:xfrm>
          <a:prstGeom prst="line">
            <a:avLst/>
          </a:prstGeom>
          <a:noFill/>
          <a:ln w="28575" cap="flat" cmpd="sng" algn="ctr">
            <a:solidFill>
              <a:srgbClr val="000000"/>
            </a:solidFill>
            <a:prstDash val="sysDot"/>
          </a:ln>
          <a:effectLst/>
        </p:spPr>
      </p:cxnSp>
      <p:cxnSp>
        <p:nvCxnSpPr>
          <p:cNvPr id="50" name="Straight Connector 49">
            <a:extLst>
              <a:ext uri="{FF2B5EF4-FFF2-40B4-BE49-F238E27FC236}">
                <a16:creationId xmlns:a16="http://schemas.microsoft.com/office/drawing/2014/main" id="{62FEB795-D3F5-E3D6-ADBB-3322A8C1358E}"/>
              </a:ext>
            </a:extLst>
          </p:cNvPr>
          <p:cNvCxnSpPr>
            <a:cxnSpLocks/>
          </p:cNvCxnSpPr>
          <p:nvPr/>
        </p:nvCxnSpPr>
        <p:spPr>
          <a:xfrm flipH="1" flipV="1">
            <a:off x="2274753" y="3117403"/>
            <a:ext cx="0" cy="1725116"/>
          </a:xfrm>
          <a:prstGeom prst="line">
            <a:avLst/>
          </a:prstGeom>
          <a:noFill/>
          <a:ln w="28575" cap="flat" cmpd="sng" algn="ctr">
            <a:solidFill>
              <a:srgbClr val="000000"/>
            </a:solidFill>
            <a:prstDash val="sysDot"/>
          </a:ln>
          <a:effectLst/>
        </p:spPr>
      </p:cxnSp>
      <p:cxnSp>
        <p:nvCxnSpPr>
          <p:cNvPr id="51" name="Straight Connector 50">
            <a:extLst>
              <a:ext uri="{FF2B5EF4-FFF2-40B4-BE49-F238E27FC236}">
                <a16:creationId xmlns:a16="http://schemas.microsoft.com/office/drawing/2014/main" id="{6C3DF85C-BF99-61FB-859C-B2FF9CA12307}"/>
              </a:ext>
            </a:extLst>
          </p:cNvPr>
          <p:cNvCxnSpPr>
            <a:cxnSpLocks/>
          </p:cNvCxnSpPr>
          <p:nvPr/>
        </p:nvCxnSpPr>
        <p:spPr>
          <a:xfrm flipV="1">
            <a:off x="2998485" y="3697090"/>
            <a:ext cx="0" cy="1145429"/>
          </a:xfrm>
          <a:prstGeom prst="line">
            <a:avLst/>
          </a:prstGeom>
          <a:noFill/>
          <a:ln w="28575" cap="flat" cmpd="sng" algn="ctr">
            <a:solidFill>
              <a:srgbClr val="000000"/>
            </a:solidFill>
            <a:prstDash val="sysDot"/>
          </a:ln>
          <a:effectLst/>
        </p:spPr>
      </p:cxnSp>
      <p:cxnSp>
        <p:nvCxnSpPr>
          <p:cNvPr id="52" name="Straight Connector 51">
            <a:extLst>
              <a:ext uri="{FF2B5EF4-FFF2-40B4-BE49-F238E27FC236}">
                <a16:creationId xmlns:a16="http://schemas.microsoft.com/office/drawing/2014/main" id="{73DDD29A-505F-C4A6-BC03-5FA7D336CBC1}"/>
              </a:ext>
            </a:extLst>
          </p:cNvPr>
          <p:cNvCxnSpPr>
            <a:cxnSpLocks/>
          </p:cNvCxnSpPr>
          <p:nvPr/>
        </p:nvCxnSpPr>
        <p:spPr>
          <a:xfrm flipV="1">
            <a:off x="3731477" y="3843742"/>
            <a:ext cx="0" cy="998777"/>
          </a:xfrm>
          <a:prstGeom prst="line">
            <a:avLst/>
          </a:prstGeom>
          <a:noFill/>
          <a:ln w="28575" cap="flat" cmpd="sng" algn="ctr">
            <a:solidFill>
              <a:srgbClr val="000000"/>
            </a:solidFill>
            <a:prstDash val="sysDot"/>
          </a:ln>
          <a:effectLst/>
        </p:spPr>
      </p:cxnSp>
      <p:cxnSp>
        <p:nvCxnSpPr>
          <p:cNvPr id="53" name="Straight Connector 52">
            <a:extLst>
              <a:ext uri="{FF2B5EF4-FFF2-40B4-BE49-F238E27FC236}">
                <a16:creationId xmlns:a16="http://schemas.microsoft.com/office/drawing/2014/main" id="{D1AAED0F-6522-38F7-CA79-558849E1E27C}"/>
              </a:ext>
            </a:extLst>
          </p:cNvPr>
          <p:cNvCxnSpPr>
            <a:cxnSpLocks/>
          </p:cNvCxnSpPr>
          <p:nvPr/>
        </p:nvCxnSpPr>
        <p:spPr>
          <a:xfrm flipV="1">
            <a:off x="4460377" y="4028086"/>
            <a:ext cx="0" cy="814433"/>
          </a:xfrm>
          <a:prstGeom prst="line">
            <a:avLst/>
          </a:prstGeom>
          <a:noFill/>
          <a:ln w="28575" cap="flat" cmpd="sng" algn="ctr">
            <a:solidFill>
              <a:srgbClr val="000000"/>
            </a:solidFill>
            <a:prstDash val="sysDot"/>
          </a:ln>
          <a:effectLst/>
        </p:spPr>
      </p:cxnSp>
      <p:sp>
        <p:nvSpPr>
          <p:cNvPr id="54" name="Freeform 70">
            <a:extLst>
              <a:ext uri="{FF2B5EF4-FFF2-40B4-BE49-F238E27FC236}">
                <a16:creationId xmlns:a16="http://schemas.microsoft.com/office/drawing/2014/main" id="{A0D05060-7783-7A29-036A-81BAB41DE06C}"/>
              </a:ext>
            </a:extLst>
          </p:cNvPr>
          <p:cNvSpPr/>
          <p:nvPr/>
        </p:nvSpPr>
        <p:spPr>
          <a:xfrm>
            <a:off x="1591658" y="2433675"/>
            <a:ext cx="4549968" cy="1854367"/>
          </a:xfrm>
          <a:custGeom>
            <a:avLst/>
            <a:gdLst>
              <a:gd name="connsiteX0" fmla="*/ 4972050 w 4972050"/>
              <a:gd name="connsiteY0" fmla="*/ 2200275 h 2200275"/>
              <a:gd name="connsiteX1" fmla="*/ 3375025 w 4972050"/>
              <a:gd name="connsiteY1" fmla="*/ 2200275 h 2200275"/>
              <a:gd name="connsiteX2" fmla="*/ 3375025 w 4972050"/>
              <a:gd name="connsiteY2" fmla="*/ 2143125 h 2200275"/>
              <a:gd name="connsiteX3" fmla="*/ 3133725 w 4972050"/>
              <a:gd name="connsiteY3" fmla="*/ 2143125 h 2200275"/>
              <a:gd name="connsiteX4" fmla="*/ 3133725 w 4972050"/>
              <a:gd name="connsiteY4" fmla="*/ 2070100 h 2200275"/>
              <a:gd name="connsiteX5" fmla="*/ 3101975 w 4972050"/>
              <a:gd name="connsiteY5" fmla="*/ 2070100 h 2200275"/>
              <a:gd name="connsiteX6" fmla="*/ 3101975 w 4972050"/>
              <a:gd name="connsiteY6" fmla="*/ 2000250 h 2200275"/>
              <a:gd name="connsiteX7" fmla="*/ 2419350 w 4972050"/>
              <a:gd name="connsiteY7" fmla="*/ 2000250 h 2200275"/>
              <a:gd name="connsiteX8" fmla="*/ 2419350 w 4972050"/>
              <a:gd name="connsiteY8" fmla="*/ 1949450 h 2200275"/>
              <a:gd name="connsiteX9" fmla="*/ 2413000 w 4972050"/>
              <a:gd name="connsiteY9" fmla="*/ 1955800 h 2200275"/>
              <a:gd name="connsiteX10" fmla="*/ 2413000 w 4972050"/>
              <a:gd name="connsiteY10" fmla="*/ 1892300 h 2200275"/>
              <a:gd name="connsiteX11" fmla="*/ 1936750 w 4972050"/>
              <a:gd name="connsiteY11" fmla="*/ 1892300 h 2200275"/>
              <a:gd name="connsiteX12" fmla="*/ 1936750 w 4972050"/>
              <a:gd name="connsiteY12" fmla="*/ 1847850 h 2200275"/>
              <a:gd name="connsiteX13" fmla="*/ 1908175 w 4972050"/>
              <a:gd name="connsiteY13" fmla="*/ 1847850 h 2200275"/>
              <a:gd name="connsiteX14" fmla="*/ 1908175 w 4972050"/>
              <a:gd name="connsiteY14" fmla="*/ 1800225 h 2200275"/>
              <a:gd name="connsiteX15" fmla="*/ 1870075 w 4972050"/>
              <a:gd name="connsiteY15" fmla="*/ 1800225 h 2200275"/>
              <a:gd name="connsiteX16" fmla="*/ 1870075 w 4972050"/>
              <a:gd name="connsiteY16" fmla="*/ 1755775 h 2200275"/>
              <a:gd name="connsiteX17" fmla="*/ 1835150 w 4972050"/>
              <a:gd name="connsiteY17" fmla="*/ 1755775 h 2200275"/>
              <a:gd name="connsiteX18" fmla="*/ 1835150 w 4972050"/>
              <a:gd name="connsiteY18" fmla="*/ 1708150 h 2200275"/>
              <a:gd name="connsiteX19" fmla="*/ 1460500 w 4972050"/>
              <a:gd name="connsiteY19" fmla="*/ 1708150 h 2200275"/>
              <a:gd name="connsiteX20" fmla="*/ 1460500 w 4972050"/>
              <a:gd name="connsiteY20" fmla="*/ 1660525 h 2200275"/>
              <a:gd name="connsiteX21" fmla="*/ 1431925 w 4972050"/>
              <a:gd name="connsiteY21" fmla="*/ 1660525 h 2200275"/>
              <a:gd name="connsiteX22" fmla="*/ 1431925 w 4972050"/>
              <a:gd name="connsiteY22" fmla="*/ 1558925 h 2200275"/>
              <a:gd name="connsiteX23" fmla="*/ 1365250 w 4972050"/>
              <a:gd name="connsiteY23" fmla="*/ 1558925 h 2200275"/>
              <a:gd name="connsiteX24" fmla="*/ 1365250 w 4972050"/>
              <a:gd name="connsiteY24" fmla="*/ 1517650 h 2200275"/>
              <a:gd name="connsiteX25" fmla="*/ 1304925 w 4972050"/>
              <a:gd name="connsiteY25" fmla="*/ 1517650 h 2200275"/>
              <a:gd name="connsiteX26" fmla="*/ 1304925 w 4972050"/>
              <a:gd name="connsiteY26" fmla="*/ 1476375 h 2200275"/>
              <a:gd name="connsiteX27" fmla="*/ 965200 w 4972050"/>
              <a:gd name="connsiteY27" fmla="*/ 1476375 h 2200275"/>
              <a:gd name="connsiteX28" fmla="*/ 965200 w 4972050"/>
              <a:gd name="connsiteY28" fmla="*/ 1419225 h 2200275"/>
              <a:gd name="connsiteX29" fmla="*/ 952500 w 4972050"/>
              <a:gd name="connsiteY29" fmla="*/ 1419225 h 2200275"/>
              <a:gd name="connsiteX30" fmla="*/ 952500 w 4972050"/>
              <a:gd name="connsiteY30" fmla="*/ 1377950 h 2200275"/>
              <a:gd name="connsiteX31" fmla="*/ 939800 w 4972050"/>
              <a:gd name="connsiteY31" fmla="*/ 1377950 h 2200275"/>
              <a:gd name="connsiteX32" fmla="*/ 939800 w 4972050"/>
              <a:gd name="connsiteY32" fmla="*/ 1301750 h 2200275"/>
              <a:gd name="connsiteX33" fmla="*/ 923925 w 4972050"/>
              <a:gd name="connsiteY33" fmla="*/ 1301750 h 2200275"/>
              <a:gd name="connsiteX34" fmla="*/ 923925 w 4972050"/>
              <a:gd name="connsiteY34" fmla="*/ 1127125 h 2200275"/>
              <a:gd name="connsiteX35" fmla="*/ 923925 w 4972050"/>
              <a:gd name="connsiteY35" fmla="*/ 1127125 h 2200275"/>
              <a:gd name="connsiteX36" fmla="*/ 898525 w 4972050"/>
              <a:gd name="connsiteY36" fmla="*/ 1127125 h 2200275"/>
              <a:gd name="connsiteX37" fmla="*/ 898525 w 4972050"/>
              <a:gd name="connsiteY37" fmla="*/ 1009650 h 2200275"/>
              <a:gd name="connsiteX38" fmla="*/ 774700 w 4972050"/>
              <a:gd name="connsiteY38" fmla="*/ 1009650 h 2200275"/>
              <a:gd name="connsiteX39" fmla="*/ 774700 w 4972050"/>
              <a:gd name="connsiteY39" fmla="*/ 965200 h 2200275"/>
              <a:gd name="connsiteX40" fmla="*/ 717550 w 4972050"/>
              <a:gd name="connsiteY40" fmla="*/ 965200 h 2200275"/>
              <a:gd name="connsiteX41" fmla="*/ 717550 w 4972050"/>
              <a:gd name="connsiteY41" fmla="*/ 933450 h 2200275"/>
              <a:gd name="connsiteX42" fmla="*/ 501650 w 4972050"/>
              <a:gd name="connsiteY42" fmla="*/ 933450 h 2200275"/>
              <a:gd name="connsiteX43" fmla="*/ 501650 w 4972050"/>
              <a:gd name="connsiteY43" fmla="*/ 892175 h 2200275"/>
              <a:gd name="connsiteX44" fmla="*/ 466725 w 4972050"/>
              <a:gd name="connsiteY44" fmla="*/ 892175 h 2200275"/>
              <a:gd name="connsiteX45" fmla="*/ 466725 w 4972050"/>
              <a:gd name="connsiteY45" fmla="*/ 847725 h 2200275"/>
              <a:gd name="connsiteX46" fmla="*/ 466725 w 4972050"/>
              <a:gd name="connsiteY46" fmla="*/ 847725 h 2200275"/>
              <a:gd name="connsiteX47" fmla="*/ 447675 w 4972050"/>
              <a:gd name="connsiteY47" fmla="*/ 847725 h 2200275"/>
              <a:gd name="connsiteX48" fmla="*/ 447675 w 4972050"/>
              <a:gd name="connsiteY48" fmla="*/ 771525 h 2200275"/>
              <a:gd name="connsiteX49" fmla="*/ 434975 w 4972050"/>
              <a:gd name="connsiteY49" fmla="*/ 771525 h 2200275"/>
              <a:gd name="connsiteX50" fmla="*/ 434975 w 4972050"/>
              <a:gd name="connsiteY50" fmla="*/ 466725 h 2200275"/>
              <a:gd name="connsiteX51" fmla="*/ 419100 w 4972050"/>
              <a:gd name="connsiteY51" fmla="*/ 466725 h 2200275"/>
              <a:gd name="connsiteX52" fmla="*/ 419100 w 4972050"/>
              <a:gd name="connsiteY52" fmla="*/ 215900 h 2200275"/>
              <a:gd name="connsiteX53" fmla="*/ 393700 w 4972050"/>
              <a:gd name="connsiteY53" fmla="*/ 215900 h 2200275"/>
              <a:gd name="connsiteX54" fmla="*/ 393700 w 4972050"/>
              <a:gd name="connsiteY54" fmla="*/ 136525 h 2200275"/>
              <a:gd name="connsiteX55" fmla="*/ 361950 w 4972050"/>
              <a:gd name="connsiteY55" fmla="*/ 136525 h 2200275"/>
              <a:gd name="connsiteX56" fmla="*/ 361950 w 4972050"/>
              <a:gd name="connsiteY56" fmla="*/ 73025 h 2200275"/>
              <a:gd name="connsiteX57" fmla="*/ 314325 w 4972050"/>
              <a:gd name="connsiteY57" fmla="*/ 73025 h 2200275"/>
              <a:gd name="connsiteX58" fmla="*/ 314325 w 4972050"/>
              <a:gd name="connsiteY58" fmla="*/ 34925 h 2200275"/>
              <a:gd name="connsiteX59" fmla="*/ 266700 w 4972050"/>
              <a:gd name="connsiteY59" fmla="*/ 34925 h 2200275"/>
              <a:gd name="connsiteX60" fmla="*/ 266700 w 4972050"/>
              <a:gd name="connsiteY60" fmla="*/ 0 h 2200275"/>
              <a:gd name="connsiteX61" fmla="*/ 0 w 4972050"/>
              <a:gd name="connsiteY61" fmla="*/ 0 h 2200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972050" h="2200275">
                <a:moveTo>
                  <a:pt x="4972050" y="2200275"/>
                </a:moveTo>
                <a:lnTo>
                  <a:pt x="3375025" y="2200275"/>
                </a:lnTo>
                <a:lnTo>
                  <a:pt x="3375025" y="2143125"/>
                </a:lnTo>
                <a:lnTo>
                  <a:pt x="3133725" y="2143125"/>
                </a:lnTo>
                <a:lnTo>
                  <a:pt x="3133725" y="2070100"/>
                </a:lnTo>
                <a:lnTo>
                  <a:pt x="3101975" y="2070100"/>
                </a:lnTo>
                <a:lnTo>
                  <a:pt x="3101975" y="2000250"/>
                </a:lnTo>
                <a:lnTo>
                  <a:pt x="2419350" y="2000250"/>
                </a:lnTo>
                <a:lnTo>
                  <a:pt x="2419350" y="1949450"/>
                </a:lnTo>
                <a:lnTo>
                  <a:pt x="2413000" y="1955800"/>
                </a:lnTo>
                <a:lnTo>
                  <a:pt x="2413000" y="1892300"/>
                </a:lnTo>
                <a:lnTo>
                  <a:pt x="1936750" y="1892300"/>
                </a:lnTo>
                <a:lnTo>
                  <a:pt x="1936750" y="1847850"/>
                </a:lnTo>
                <a:lnTo>
                  <a:pt x="1908175" y="1847850"/>
                </a:lnTo>
                <a:lnTo>
                  <a:pt x="1908175" y="1800225"/>
                </a:lnTo>
                <a:lnTo>
                  <a:pt x="1870075" y="1800225"/>
                </a:lnTo>
                <a:lnTo>
                  <a:pt x="1870075" y="1755775"/>
                </a:lnTo>
                <a:lnTo>
                  <a:pt x="1835150" y="1755775"/>
                </a:lnTo>
                <a:lnTo>
                  <a:pt x="1835150" y="1708150"/>
                </a:lnTo>
                <a:lnTo>
                  <a:pt x="1460500" y="1708150"/>
                </a:lnTo>
                <a:lnTo>
                  <a:pt x="1460500" y="1660525"/>
                </a:lnTo>
                <a:lnTo>
                  <a:pt x="1431925" y="1660525"/>
                </a:lnTo>
                <a:lnTo>
                  <a:pt x="1431925" y="1558925"/>
                </a:lnTo>
                <a:lnTo>
                  <a:pt x="1365250" y="1558925"/>
                </a:lnTo>
                <a:lnTo>
                  <a:pt x="1365250" y="1517650"/>
                </a:lnTo>
                <a:lnTo>
                  <a:pt x="1304925" y="1517650"/>
                </a:lnTo>
                <a:lnTo>
                  <a:pt x="1304925" y="1476375"/>
                </a:lnTo>
                <a:lnTo>
                  <a:pt x="965200" y="1476375"/>
                </a:lnTo>
                <a:lnTo>
                  <a:pt x="965200" y="1419225"/>
                </a:lnTo>
                <a:lnTo>
                  <a:pt x="952500" y="1419225"/>
                </a:lnTo>
                <a:lnTo>
                  <a:pt x="952500" y="1377950"/>
                </a:lnTo>
                <a:lnTo>
                  <a:pt x="939800" y="1377950"/>
                </a:lnTo>
                <a:lnTo>
                  <a:pt x="939800" y="1301750"/>
                </a:lnTo>
                <a:lnTo>
                  <a:pt x="923925" y="1301750"/>
                </a:lnTo>
                <a:lnTo>
                  <a:pt x="923925" y="1127125"/>
                </a:lnTo>
                <a:lnTo>
                  <a:pt x="923925" y="1127125"/>
                </a:lnTo>
                <a:lnTo>
                  <a:pt x="898525" y="1127125"/>
                </a:lnTo>
                <a:lnTo>
                  <a:pt x="898525" y="1009650"/>
                </a:lnTo>
                <a:lnTo>
                  <a:pt x="774700" y="1009650"/>
                </a:lnTo>
                <a:lnTo>
                  <a:pt x="774700" y="965200"/>
                </a:lnTo>
                <a:lnTo>
                  <a:pt x="717550" y="965200"/>
                </a:lnTo>
                <a:lnTo>
                  <a:pt x="717550" y="933450"/>
                </a:lnTo>
                <a:lnTo>
                  <a:pt x="501650" y="933450"/>
                </a:lnTo>
                <a:lnTo>
                  <a:pt x="501650" y="892175"/>
                </a:lnTo>
                <a:lnTo>
                  <a:pt x="466725" y="892175"/>
                </a:lnTo>
                <a:lnTo>
                  <a:pt x="466725" y="847725"/>
                </a:lnTo>
                <a:lnTo>
                  <a:pt x="466725" y="847725"/>
                </a:lnTo>
                <a:lnTo>
                  <a:pt x="447675" y="847725"/>
                </a:lnTo>
                <a:lnTo>
                  <a:pt x="447675" y="771525"/>
                </a:lnTo>
                <a:lnTo>
                  <a:pt x="434975" y="771525"/>
                </a:lnTo>
                <a:lnTo>
                  <a:pt x="434975" y="466725"/>
                </a:lnTo>
                <a:lnTo>
                  <a:pt x="419100" y="466725"/>
                </a:lnTo>
                <a:lnTo>
                  <a:pt x="419100" y="215900"/>
                </a:lnTo>
                <a:lnTo>
                  <a:pt x="393700" y="215900"/>
                </a:lnTo>
                <a:lnTo>
                  <a:pt x="393700" y="136525"/>
                </a:lnTo>
                <a:lnTo>
                  <a:pt x="361950" y="136525"/>
                </a:lnTo>
                <a:lnTo>
                  <a:pt x="361950" y="73025"/>
                </a:lnTo>
                <a:lnTo>
                  <a:pt x="314325" y="73025"/>
                </a:lnTo>
                <a:lnTo>
                  <a:pt x="314325" y="34925"/>
                </a:lnTo>
                <a:lnTo>
                  <a:pt x="266700" y="34925"/>
                </a:lnTo>
                <a:lnTo>
                  <a:pt x="266700" y="0"/>
                </a:lnTo>
                <a:lnTo>
                  <a:pt x="0" y="0"/>
                </a:lnTo>
              </a:path>
            </a:pathLst>
          </a:custGeom>
          <a:noFill/>
          <a:ln w="28575" cap="flat" cmpd="sng" algn="ctr">
            <a:solidFill>
              <a:srgbClr val="E1471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55" name="Freeform 69">
            <a:extLst>
              <a:ext uri="{FF2B5EF4-FFF2-40B4-BE49-F238E27FC236}">
                <a16:creationId xmlns:a16="http://schemas.microsoft.com/office/drawing/2014/main" id="{273DC7A3-C4C6-3FB9-B8DA-5330AA174088}"/>
              </a:ext>
            </a:extLst>
          </p:cNvPr>
          <p:cNvSpPr/>
          <p:nvPr/>
        </p:nvSpPr>
        <p:spPr>
          <a:xfrm>
            <a:off x="1545170" y="2430999"/>
            <a:ext cx="4602267" cy="1733954"/>
          </a:xfrm>
          <a:custGeom>
            <a:avLst/>
            <a:gdLst>
              <a:gd name="connsiteX0" fmla="*/ 5029200 w 5029200"/>
              <a:gd name="connsiteY0" fmla="*/ 2057400 h 2057400"/>
              <a:gd name="connsiteX1" fmla="*/ 3727450 w 5029200"/>
              <a:gd name="connsiteY1" fmla="*/ 2057400 h 2057400"/>
              <a:gd name="connsiteX2" fmla="*/ 3727450 w 5029200"/>
              <a:gd name="connsiteY2" fmla="*/ 1997075 h 2057400"/>
              <a:gd name="connsiteX3" fmla="*/ 3667125 w 5029200"/>
              <a:gd name="connsiteY3" fmla="*/ 1997075 h 2057400"/>
              <a:gd name="connsiteX4" fmla="*/ 3667125 w 5029200"/>
              <a:gd name="connsiteY4" fmla="*/ 1958975 h 2057400"/>
              <a:gd name="connsiteX5" fmla="*/ 3635375 w 5029200"/>
              <a:gd name="connsiteY5" fmla="*/ 1958975 h 2057400"/>
              <a:gd name="connsiteX6" fmla="*/ 3635375 w 5029200"/>
              <a:gd name="connsiteY6" fmla="*/ 1911350 h 2057400"/>
              <a:gd name="connsiteX7" fmla="*/ 3375025 w 5029200"/>
              <a:gd name="connsiteY7" fmla="*/ 1911350 h 2057400"/>
              <a:gd name="connsiteX8" fmla="*/ 3375025 w 5029200"/>
              <a:gd name="connsiteY8" fmla="*/ 1866900 h 2057400"/>
              <a:gd name="connsiteX9" fmla="*/ 3130550 w 5029200"/>
              <a:gd name="connsiteY9" fmla="*/ 1866900 h 2057400"/>
              <a:gd name="connsiteX10" fmla="*/ 3130550 w 5029200"/>
              <a:gd name="connsiteY10" fmla="*/ 1822450 h 2057400"/>
              <a:gd name="connsiteX11" fmla="*/ 2911475 w 5029200"/>
              <a:gd name="connsiteY11" fmla="*/ 1822450 h 2057400"/>
              <a:gd name="connsiteX12" fmla="*/ 2911475 w 5029200"/>
              <a:gd name="connsiteY12" fmla="*/ 1781175 h 2057400"/>
              <a:gd name="connsiteX13" fmla="*/ 2759075 w 5029200"/>
              <a:gd name="connsiteY13" fmla="*/ 1781175 h 2057400"/>
              <a:gd name="connsiteX14" fmla="*/ 2759075 w 5029200"/>
              <a:gd name="connsiteY14" fmla="*/ 1749425 h 2057400"/>
              <a:gd name="connsiteX15" fmla="*/ 2441575 w 5029200"/>
              <a:gd name="connsiteY15" fmla="*/ 1749425 h 2057400"/>
              <a:gd name="connsiteX16" fmla="*/ 2441575 w 5029200"/>
              <a:gd name="connsiteY16" fmla="*/ 1711325 h 2057400"/>
              <a:gd name="connsiteX17" fmla="*/ 2441575 w 5029200"/>
              <a:gd name="connsiteY17" fmla="*/ 1711325 h 2057400"/>
              <a:gd name="connsiteX18" fmla="*/ 2419350 w 5029200"/>
              <a:gd name="connsiteY18" fmla="*/ 1689100 h 2057400"/>
              <a:gd name="connsiteX19" fmla="*/ 1958975 w 5029200"/>
              <a:gd name="connsiteY19" fmla="*/ 1689100 h 2057400"/>
              <a:gd name="connsiteX20" fmla="*/ 1958975 w 5029200"/>
              <a:gd name="connsiteY20" fmla="*/ 1631950 h 2057400"/>
              <a:gd name="connsiteX21" fmla="*/ 1958975 w 5029200"/>
              <a:gd name="connsiteY21" fmla="*/ 1631950 h 2057400"/>
              <a:gd name="connsiteX22" fmla="*/ 1958975 w 5029200"/>
              <a:gd name="connsiteY22" fmla="*/ 1606550 h 2057400"/>
              <a:gd name="connsiteX23" fmla="*/ 1930400 w 5029200"/>
              <a:gd name="connsiteY23" fmla="*/ 1606550 h 2057400"/>
              <a:gd name="connsiteX24" fmla="*/ 1930400 w 5029200"/>
              <a:gd name="connsiteY24" fmla="*/ 1546225 h 2057400"/>
              <a:gd name="connsiteX25" fmla="*/ 1819275 w 5029200"/>
              <a:gd name="connsiteY25" fmla="*/ 1546225 h 2057400"/>
              <a:gd name="connsiteX26" fmla="*/ 1819275 w 5029200"/>
              <a:gd name="connsiteY26" fmla="*/ 1517650 h 2057400"/>
              <a:gd name="connsiteX27" fmla="*/ 1698625 w 5029200"/>
              <a:gd name="connsiteY27" fmla="*/ 1517650 h 2057400"/>
              <a:gd name="connsiteX28" fmla="*/ 1698625 w 5029200"/>
              <a:gd name="connsiteY28" fmla="*/ 1517650 h 2057400"/>
              <a:gd name="connsiteX29" fmla="*/ 1698625 w 5029200"/>
              <a:gd name="connsiteY29" fmla="*/ 1517650 h 2057400"/>
              <a:gd name="connsiteX30" fmla="*/ 1698625 w 5029200"/>
              <a:gd name="connsiteY30" fmla="*/ 1489075 h 2057400"/>
              <a:gd name="connsiteX31" fmla="*/ 1543050 w 5029200"/>
              <a:gd name="connsiteY31" fmla="*/ 1489075 h 2057400"/>
              <a:gd name="connsiteX32" fmla="*/ 1543050 w 5029200"/>
              <a:gd name="connsiteY32" fmla="*/ 1466850 h 2057400"/>
              <a:gd name="connsiteX33" fmla="*/ 1498600 w 5029200"/>
              <a:gd name="connsiteY33" fmla="*/ 1466850 h 2057400"/>
              <a:gd name="connsiteX34" fmla="*/ 1498600 w 5029200"/>
              <a:gd name="connsiteY34" fmla="*/ 1422400 h 2057400"/>
              <a:gd name="connsiteX35" fmla="*/ 1470025 w 5029200"/>
              <a:gd name="connsiteY35" fmla="*/ 1422400 h 2057400"/>
              <a:gd name="connsiteX36" fmla="*/ 1470025 w 5029200"/>
              <a:gd name="connsiteY36" fmla="*/ 1320800 h 2057400"/>
              <a:gd name="connsiteX37" fmla="*/ 1441450 w 5029200"/>
              <a:gd name="connsiteY37" fmla="*/ 1320800 h 2057400"/>
              <a:gd name="connsiteX38" fmla="*/ 1441450 w 5029200"/>
              <a:gd name="connsiteY38" fmla="*/ 1273175 h 2057400"/>
              <a:gd name="connsiteX39" fmla="*/ 1308100 w 5029200"/>
              <a:gd name="connsiteY39" fmla="*/ 1273175 h 2057400"/>
              <a:gd name="connsiteX40" fmla="*/ 1308100 w 5029200"/>
              <a:gd name="connsiteY40" fmla="*/ 1244600 h 2057400"/>
              <a:gd name="connsiteX41" fmla="*/ 1009650 w 5029200"/>
              <a:gd name="connsiteY41" fmla="*/ 1244600 h 2057400"/>
              <a:gd name="connsiteX42" fmla="*/ 1009650 w 5029200"/>
              <a:gd name="connsiteY42" fmla="*/ 1190625 h 2057400"/>
              <a:gd name="connsiteX43" fmla="*/ 1009650 w 5029200"/>
              <a:gd name="connsiteY43" fmla="*/ 1190625 h 2057400"/>
              <a:gd name="connsiteX44" fmla="*/ 1009650 w 5029200"/>
              <a:gd name="connsiteY44" fmla="*/ 1158875 h 2057400"/>
              <a:gd name="connsiteX45" fmla="*/ 977900 w 5029200"/>
              <a:gd name="connsiteY45" fmla="*/ 1158875 h 2057400"/>
              <a:gd name="connsiteX46" fmla="*/ 977900 w 5029200"/>
              <a:gd name="connsiteY46" fmla="*/ 1108075 h 2057400"/>
              <a:gd name="connsiteX47" fmla="*/ 965200 w 5029200"/>
              <a:gd name="connsiteY47" fmla="*/ 1108075 h 2057400"/>
              <a:gd name="connsiteX48" fmla="*/ 965200 w 5029200"/>
              <a:gd name="connsiteY48" fmla="*/ 930275 h 2057400"/>
              <a:gd name="connsiteX49" fmla="*/ 952500 w 5029200"/>
              <a:gd name="connsiteY49" fmla="*/ 930275 h 2057400"/>
              <a:gd name="connsiteX50" fmla="*/ 952500 w 5029200"/>
              <a:gd name="connsiteY50" fmla="*/ 866775 h 2057400"/>
              <a:gd name="connsiteX51" fmla="*/ 923925 w 5029200"/>
              <a:gd name="connsiteY51" fmla="*/ 866775 h 2057400"/>
              <a:gd name="connsiteX52" fmla="*/ 923925 w 5029200"/>
              <a:gd name="connsiteY52" fmla="*/ 828675 h 2057400"/>
              <a:gd name="connsiteX53" fmla="*/ 879475 w 5029200"/>
              <a:gd name="connsiteY53" fmla="*/ 828675 h 2057400"/>
              <a:gd name="connsiteX54" fmla="*/ 879475 w 5029200"/>
              <a:gd name="connsiteY54" fmla="*/ 800100 h 2057400"/>
              <a:gd name="connsiteX55" fmla="*/ 742950 w 5029200"/>
              <a:gd name="connsiteY55" fmla="*/ 800100 h 2057400"/>
              <a:gd name="connsiteX56" fmla="*/ 742950 w 5029200"/>
              <a:gd name="connsiteY56" fmla="*/ 800100 h 2057400"/>
              <a:gd name="connsiteX57" fmla="*/ 742950 w 5029200"/>
              <a:gd name="connsiteY57" fmla="*/ 800100 h 2057400"/>
              <a:gd name="connsiteX58" fmla="*/ 742950 w 5029200"/>
              <a:gd name="connsiteY58" fmla="*/ 771525 h 2057400"/>
              <a:gd name="connsiteX59" fmla="*/ 673100 w 5029200"/>
              <a:gd name="connsiteY59" fmla="*/ 771525 h 2057400"/>
              <a:gd name="connsiteX60" fmla="*/ 673100 w 5029200"/>
              <a:gd name="connsiteY60" fmla="*/ 771525 h 2057400"/>
              <a:gd name="connsiteX61" fmla="*/ 542925 w 5029200"/>
              <a:gd name="connsiteY61" fmla="*/ 771525 h 2057400"/>
              <a:gd name="connsiteX62" fmla="*/ 542925 w 5029200"/>
              <a:gd name="connsiteY62" fmla="*/ 723900 h 2057400"/>
              <a:gd name="connsiteX63" fmla="*/ 527050 w 5029200"/>
              <a:gd name="connsiteY63" fmla="*/ 723900 h 2057400"/>
              <a:gd name="connsiteX64" fmla="*/ 527050 w 5029200"/>
              <a:gd name="connsiteY64" fmla="*/ 663575 h 2057400"/>
              <a:gd name="connsiteX65" fmla="*/ 504825 w 5029200"/>
              <a:gd name="connsiteY65" fmla="*/ 663575 h 2057400"/>
              <a:gd name="connsiteX66" fmla="*/ 504825 w 5029200"/>
              <a:gd name="connsiteY66" fmla="*/ 469900 h 2057400"/>
              <a:gd name="connsiteX67" fmla="*/ 504825 w 5029200"/>
              <a:gd name="connsiteY67" fmla="*/ 469900 h 2057400"/>
              <a:gd name="connsiteX68" fmla="*/ 504825 w 5029200"/>
              <a:gd name="connsiteY68" fmla="*/ 469900 h 2057400"/>
              <a:gd name="connsiteX69" fmla="*/ 504825 w 5029200"/>
              <a:gd name="connsiteY69" fmla="*/ 469900 h 2057400"/>
              <a:gd name="connsiteX70" fmla="*/ 504825 w 5029200"/>
              <a:gd name="connsiteY70" fmla="*/ 469900 h 2057400"/>
              <a:gd name="connsiteX71" fmla="*/ 488950 w 5029200"/>
              <a:gd name="connsiteY71" fmla="*/ 469900 h 2057400"/>
              <a:gd name="connsiteX72" fmla="*/ 488950 w 5029200"/>
              <a:gd name="connsiteY72" fmla="*/ 196850 h 2057400"/>
              <a:gd name="connsiteX73" fmla="*/ 488950 w 5029200"/>
              <a:gd name="connsiteY73" fmla="*/ 196850 h 2057400"/>
              <a:gd name="connsiteX74" fmla="*/ 460375 w 5029200"/>
              <a:gd name="connsiteY74" fmla="*/ 168275 h 2057400"/>
              <a:gd name="connsiteX75" fmla="*/ 444500 w 5029200"/>
              <a:gd name="connsiteY75" fmla="*/ 168275 h 2057400"/>
              <a:gd name="connsiteX76" fmla="*/ 444500 w 5029200"/>
              <a:gd name="connsiteY76" fmla="*/ 136525 h 2057400"/>
              <a:gd name="connsiteX77" fmla="*/ 346075 w 5029200"/>
              <a:gd name="connsiteY77" fmla="*/ 136525 h 2057400"/>
              <a:gd name="connsiteX78" fmla="*/ 346075 w 5029200"/>
              <a:gd name="connsiteY78" fmla="*/ 98425 h 2057400"/>
              <a:gd name="connsiteX79" fmla="*/ 307975 w 5029200"/>
              <a:gd name="connsiteY79" fmla="*/ 98425 h 2057400"/>
              <a:gd name="connsiteX80" fmla="*/ 307975 w 5029200"/>
              <a:gd name="connsiteY80" fmla="*/ 63500 h 2057400"/>
              <a:gd name="connsiteX81" fmla="*/ 238125 w 5029200"/>
              <a:gd name="connsiteY81" fmla="*/ 63500 h 2057400"/>
              <a:gd name="connsiteX82" fmla="*/ 238125 w 5029200"/>
              <a:gd name="connsiteY82" fmla="*/ 47625 h 2057400"/>
              <a:gd name="connsiteX83" fmla="*/ 206375 w 5029200"/>
              <a:gd name="connsiteY83" fmla="*/ 47625 h 2057400"/>
              <a:gd name="connsiteX84" fmla="*/ 206375 w 5029200"/>
              <a:gd name="connsiteY84" fmla="*/ 28575 h 2057400"/>
              <a:gd name="connsiteX85" fmla="*/ 139700 w 5029200"/>
              <a:gd name="connsiteY85" fmla="*/ 28575 h 2057400"/>
              <a:gd name="connsiteX86" fmla="*/ 139700 w 5029200"/>
              <a:gd name="connsiteY86" fmla="*/ 0 h 2057400"/>
              <a:gd name="connsiteX87" fmla="*/ 0 w 5029200"/>
              <a:gd name="connsiteY87" fmla="*/ 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029200" h="2057400">
                <a:moveTo>
                  <a:pt x="5029200" y="2057400"/>
                </a:moveTo>
                <a:lnTo>
                  <a:pt x="3727450" y="2057400"/>
                </a:lnTo>
                <a:lnTo>
                  <a:pt x="3727450" y="1997075"/>
                </a:lnTo>
                <a:lnTo>
                  <a:pt x="3667125" y="1997075"/>
                </a:lnTo>
                <a:lnTo>
                  <a:pt x="3667125" y="1958975"/>
                </a:lnTo>
                <a:lnTo>
                  <a:pt x="3635375" y="1958975"/>
                </a:lnTo>
                <a:lnTo>
                  <a:pt x="3635375" y="1911350"/>
                </a:lnTo>
                <a:lnTo>
                  <a:pt x="3375025" y="1911350"/>
                </a:lnTo>
                <a:lnTo>
                  <a:pt x="3375025" y="1866900"/>
                </a:lnTo>
                <a:lnTo>
                  <a:pt x="3130550" y="1866900"/>
                </a:lnTo>
                <a:lnTo>
                  <a:pt x="3130550" y="1822450"/>
                </a:lnTo>
                <a:lnTo>
                  <a:pt x="2911475" y="1822450"/>
                </a:lnTo>
                <a:lnTo>
                  <a:pt x="2911475" y="1781175"/>
                </a:lnTo>
                <a:lnTo>
                  <a:pt x="2759075" y="1781175"/>
                </a:lnTo>
                <a:lnTo>
                  <a:pt x="2759075" y="1749425"/>
                </a:lnTo>
                <a:lnTo>
                  <a:pt x="2441575" y="1749425"/>
                </a:lnTo>
                <a:lnTo>
                  <a:pt x="2441575" y="1711325"/>
                </a:lnTo>
                <a:lnTo>
                  <a:pt x="2441575" y="1711325"/>
                </a:lnTo>
                <a:lnTo>
                  <a:pt x="2419350" y="1689100"/>
                </a:lnTo>
                <a:lnTo>
                  <a:pt x="1958975" y="1689100"/>
                </a:lnTo>
                <a:lnTo>
                  <a:pt x="1958975" y="1631950"/>
                </a:lnTo>
                <a:lnTo>
                  <a:pt x="1958975" y="1631950"/>
                </a:lnTo>
                <a:lnTo>
                  <a:pt x="1958975" y="1606550"/>
                </a:lnTo>
                <a:lnTo>
                  <a:pt x="1930400" y="1606550"/>
                </a:lnTo>
                <a:lnTo>
                  <a:pt x="1930400" y="1546225"/>
                </a:lnTo>
                <a:lnTo>
                  <a:pt x="1819275" y="1546225"/>
                </a:lnTo>
                <a:lnTo>
                  <a:pt x="1819275" y="1517650"/>
                </a:lnTo>
                <a:lnTo>
                  <a:pt x="1698625" y="1517650"/>
                </a:lnTo>
                <a:lnTo>
                  <a:pt x="1698625" y="1517650"/>
                </a:lnTo>
                <a:lnTo>
                  <a:pt x="1698625" y="1517650"/>
                </a:lnTo>
                <a:lnTo>
                  <a:pt x="1698625" y="1489075"/>
                </a:lnTo>
                <a:lnTo>
                  <a:pt x="1543050" y="1489075"/>
                </a:lnTo>
                <a:lnTo>
                  <a:pt x="1543050" y="1466850"/>
                </a:lnTo>
                <a:lnTo>
                  <a:pt x="1498600" y="1466850"/>
                </a:lnTo>
                <a:lnTo>
                  <a:pt x="1498600" y="1422400"/>
                </a:lnTo>
                <a:lnTo>
                  <a:pt x="1470025" y="1422400"/>
                </a:lnTo>
                <a:lnTo>
                  <a:pt x="1470025" y="1320800"/>
                </a:lnTo>
                <a:lnTo>
                  <a:pt x="1441450" y="1320800"/>
                </a:lnTo>
                <a:lnTo>
                  <a:pt x="1441450" y="1273175"/>
                </a:lnTo>
                <a:lnTo>
                  <a:pt x="1308100" y="1273175"/>
                </a:lnTo>
                <a:lnTo>
                  <a:pt x="1308100" y="1244600"/>
                </a:lnTo>
                <a:lnTo>
                  <a:pt x="1009650" y="1244600"/>
                </a:lnTo>
                <a:lnTo>
                  <a:pt x="1009650" y="1190625"/>
                </a:lnTo>
                <a:lnTo>
                  <a:pt x="1009650" y="1190625"/>
                </a:lnTo>
                <a:lnTo>
                  <a:pt x="1009650" y="1158875"/>
                </a:lnTo>
                <a:lnTo>
                  <a:pt x="977900" y="1158875"/>
                </a:lnTo>
                <a:lnTo>
                  <a:pt x="977900" y="1108075"/>
                </a:lnTo>
                <a:lnTo>
                  <a:pt x="965200" y="1108075"/>
                </a:lnTo>
                <a:lnTo>
                  <a:pt x="965200" y="930275"/>
                </a:lnTo>
                <a:lnTo>
                  <a:pt x="952500" y="930275"/>
                </a:lnTo>
                <a:lnTo>
                  <a:pt x="952500" y="866775"/>
                </a:lnTo>
                <a:lnTo>
                  <a:pt x="923925" y="866775"/>
                </a:lnTo>
                <a:lnTo>
                  <a:pt x="923925" y="828675"/>
                </a:lnTo>
                <a:lnTo>
                  <a:pt x="879475" y="828675"/>
                </a:lnTo>
                <a:lnTo>
                  <a:pt x="879475" y="800100"/>
                </a:lnTo>
                <a:lnTo>
                  <a:pt x="742950" y="800100"/>
                </a:lnTo>
                <a:lnTo>
                  <a:pt x="742950" y="800100"/>
                </a:lnTo>
                <a:lnTo>
                  <a:pt x="742950" y="800100"/>
                </a:lnTo>
                <a:lnTo>
                  <a:pt x="742950" y="771525"/>
                </a:lnTo>
                <a:lnTo>
                  <a:pt x="673100" y="771525"/>
                </a:lnTo>
                <a:lnTo>
                  <a:pt x="673100" y="771525"/>
                </a:lnTo>
                <a:lnTo>
                  <a:pt x="542925" y="771525"/>
                </a:lnTo>
                <a:lnTo>
                  <a:pt x="542925" y="723900"/>
                </a:lnTo>
                <a:lnTo>
                  <a:pt x="527050" y="723900"/>
                </a:lnTo>
                <a:lnTo>
                  <a:pt x="527050" y="663575"/>
                </a:lnTo>
                <a:lnTo>
                  <a:pt x="504825" y="663575"/>
                </a:lnTo>
                <a:lnTo>
                  <a:pt x="504825" y="469900"/>
                </a:lnTo>
                <a:lnTo>
                  <a:pt x="504825" y="469900"/>
                </a:lnTo>
                <a:lnTo>
                  <a:pt x="504825" y="469900"/>
                </a:lnTo>
                <a:lnTo>
                  <a:pt x="504825" y="469900"/>
                </a:lnTo>
                <a:lnTo>
                  <a:pt x="504825" y="469900"/>
                </a:lnTo>
                <a:lnTo>
                  <a:pt x="488950" y="469900"/>
                </a:lnTo>
                <a:lnTo>
                  <a:pt x="488950" y="196850"/>
                </a:lnTo>
                <a:lnTo>
                  <a:pt x="488950" y="196850"/>
                </a:lnTo>
                <a:lnTo>
                  <a:pt x="460375" y="168275"/>
                </a:lnTo>
                <a:lnTo>
                  <a:pt x="444500" y="168275"/>
                </a:lnTo>
                <a:lnTo>
                  <a:pt x="444500" y="136525"/>
                </a:lnTo>
                <a:lnTo>
                  <a:pt x="346075" y="136525"/>
                </a:lnTo>
                <a:lnTo>
                  <a:pt x="346075" y="98425"/>
                </a:lnTo>
                <a:lnTo>
                  <a:pt x="307975" y="98425"/>
                </a:lnTo>
                <a:lnTo>
                  <a:pt x="307975" y="63500"/>
                </a:lnTo>
                <a:lnTo>
                  <a:pt x="238125" y="63500"/>
                </a:lnTo>
                <a:lnTo>
                  <a:pt x="238125" y="47625"/>
                </a:lnTo>
                <a:lnTo>
                  <a:pt x="206375" y="47625"/>
                </a:lnTo>
                <a:lnTo>
                  <a:pt x="206375" y="28575"/>
                </a:lnTo>
                <a:lnTo>
                  <a:pt x="139700" y="28575"/>
                </a:lnTo>
                <a:lnTo>
                  <a:pt x="139700" y="0"/>
                </a:lnTo>
                <a:lnTo>
                  <a:pt x="0" y="0"/>
                </a:lnTo>
              </a:path>
            </a:pathLst>
          </a:custGeom>
          <a:noFill/>
          <a:ln w="28575" cap="flat" cmpd="sng" algn="ctr">
            <a:solidFill>
              <a:srgbClr val="01587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56" name="TextBox 55">
            <a:extLst>
              <a:ext uri="{FF2B5EF4-FFF2-40B4-BE49-F238E27FC236}">
                <a16:creationId xmlns:a16="http://schemas.microsoft.com/office/drawing/2014/main" id="{05629E38-F773-6BD3-D699-E45E41DFB113}"/>
              </a:ext>
            </a:extLst>
          </p:cNvPr>
          <p:cNvSpPr txBox="1"/>
          <p:nvPr/>
        </p:nvSpPr>
        <p:spPr>
          <a:xfrm>
            <a:off x="1473273" y="2298115"/>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92" name="TextBox 91">
            <a:extLst>
              <a:ext uri="{FF2B5EF4-FFF2-40B4-BE49-F238E27FC236}">
                <a16:creationId xmlns:a16="http://schemas.microsoft.com/office/drawing/2014/main" id="{760695D5-B30D-7FA9-D603-C10D2877B4E0}"/>
              </a:ext>
            </a:extLst>
          </p:cNvPr>
          <p:cNvSpPr txBox="1"/>
          <p:nvPr/>
        </p:nvSpPr>
        <p:spPr>
          <a:xfrm>
            <a:off x="1867789" y="2434096"/>
            <a:ext cx="160337" cy="259391"/>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93" name="TextBox 92">
            <a:extLst>
              <a:ext uri="{FF2B5EF4-FFF2-40B4-BE49-F238E27FC236}">
                <a16:creationId xmlns:a16="http://schemas.microsoft.com/office/drawing/2014/main" id="{DC37B4EA-93E3-1E46-A2DE-686FAFA709CA}"/>
              </a:ext>
            </a:extLst>
          </p:cNvPr>
          <p:cNvSpPr txBox="1"/>
          <p:nvPr/>
        </p:nvSpPr>
        <p:spPr>
          <a:xfrm>
            <a:off x="1896555" y="2618696"/>
            <a:ext cx="160337" cy="259391"/>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94" name="TextBox 93">
            <a:extLst>
              <a:ext uri="{FF2B5EF4-FFF2-40B4-BE49-F238E27FC236}">
                <a16:creationId xmlns:a16="http://schemas.microsoft.com/office/drawing/2014/main" id="{2C2E99B1-B80A-4B63-5851-29E8FF202A76}"/>
              </a:ext>
            </a:extLst>
          </p:cNvPr>
          <p:cNvSpPr txBox="1"/>
          <p:nvPr/>
        </p:nvSpPr>
        <p:spPr>
          <a:xfrm>
            <a:off x="1904318" y="2678086"/>
            <a:ext cx="160337" cy="259391"/>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95" name="TextBox 94">
            <a:extLst>
              <a:ext uri="{FF2B5EF4-FFF2-40B4-BE49-F238E27FC236}">
                <a16:creationId xmlns:a16="http://schemas.microsoft.com/office/drawing/2014/main" id="{21696FBF-B939-3DBA-FB83-2C529560E2A9}"/>
              </a:ext>
            </a:extLst>
          </p:cNvPr>
          <p:cNvSpPr txBox="1"/>
          <p:nvPr/>
        </p:nvSpPr>
        <p:spPr>
          <a:xfrm>
            <a:off x="1918449" y="2920850"/>
            <a:ext cx="160337" cy="259391"/>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96" name="TextBox 95">
            <a:extLst>
              <a:ext uri="{FF2B5EF4-FFF2-40B4-BE49-F238E27FC236}">
                <a16:creationId xmlns:a16="http://schemas.microsoft.com/office/drawing/2014/main" id="{22CE5F17-865C-6A23-AFD4-0FD8A2B2BC44}"/>
              </a:ext>
            </a:extLst>
          </p:cNvPr>
          <p:cNvSpPr txBox="1"/>
          <p:nvPr/>
        </p:nvSpPr>
        <p:spPr>
          <a:xfrm>
            <a:off x="1928613" y="2956170"/>
            <a:ext cx="160337" cy="259391"/>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97" name="TextBox 96">
            <a:extLst>
              <a:ext uri="{FF2B5EF4-FFF2-40B4-BE49-F238E27FC236}">
                <a16:creationId xmlns:a16="http://schemas.microsoft.com/office/drawing/2014/main" id="{6C8ED047-45F3-A958-F01F-8FB9B15C781C}"/>
              </a:ext>
            </a:extLst>
          </p:cNvPr>
          <p:cNvSpPr txBox="1"/>
          <p:nvPr/>
        </p:nvSpPr>
        <p:spPr>
          <a:xfrm>
            <a:off x="1941036" y="3017154"/>
            <a:ext cx="160337" cy="259391"/>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98" name="TextBox 97">
            <a:extLst>
              <a:ext uri="{FF2B5EF4-FFF2-40B4-BE49-F238E27FC236}">
                <a16:creationId xmlns:a16="http://schemas.microsoft.com/office/drawing/2014/main" id="{83ACF246-BBB2-8A47-5DDD-2791A68D6138}"/>
              </a:ext>
            </a:extLst>
          </p:cNvPr>
          <p:cNvSpPr txBox="1"/>
          <p:nvPr/>
        </p:nvSpPr>
        <p:spPr>
          <a:xfrm>
            <a:off x="2813172" y="3607096"/>
            <a:ext cx="160337" cy="259391"/>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99" name="TextBox 98">
            <a:extLst>
              <a:ext uri="{FF2B5EF4-FFF2-40B4-BE49-F238E27FC236}">
                <a16:creationId xmlns:a16="http://schemas.microsoft.com/office/drawing/2014/main" id="{56E9D1B3-77DA-9A13-EEE3-DE481944FE2C}"/>
              </a:ext>
            </a:extLst>
          </p:cNvPr>
          <p:cNvSpPr txBox="1"/>
          <p:nvPr/>
        </p:nvSpPr>
        <p:spPr>
          <a:xfrm>
            <a:off x="2371726" y="3432957"/>
            <a:ext cx="160337" cy="259391"/>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100" name="TextBox 99">
            <a:extLst>
              <a:ext uri="{FF2B5EF4-FFF2-40B4-BE49-F238E27FC236}">
                <a16:creationId xmlns:a16="http://schemas.microsoft.com/office/drawing/2014/main" id="{41548611-480B-F889-4DB4-81E1F0ACD4B1}"/>
              </a:ext>
            </a:extLst>
          </p:cNvPr>
          <p:cNvSpPr txBox="1"/>
          <p:nvPr/>
        </p:nvSpPr>
        <p:spPr>
          <a:xfrm>
            <a:off x="2366143" y="3404500"/>
            <a:ext cx="160337" cy="259391"/>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101" name="TextBox 100">
            <a:extLst>
              <a:ext uri="{FF2B5EF4-FFF2-40B4-BE49-F238E27FC236}">
                <a16:creationId xmlns:a16="http://schemas.microsoft.com/office/drawing/2014/main" id="{CCECDDA4-BE37-7180-31C1-E021D00F173F}"/>
              </a:ext>
            </a:extLst>
          </p:cNvPr>
          <p:cNvSpPr txBox="1"/>
          <p:nvPr/>
        </p:nvSpPr>
        <p:spPr>
          <a:xfrm>
            <a:off x="2727958" y="3574779"/>
            <a:ext cx="160337" cy="259391"/>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102" name="TextBox 101">
            <a:extLst>
              <a:ext uri="{FF2B5EF4-FFF2-40B4-BE49-F238E27FC236}">
                <a16:creationId xmlns:a16="http://schemas.microsoft.com/office/drawing/2014/main" id="{172B34E0-239F-C9F5-91A1-8CD06CD0A6DB}"/>
              </a:ext>
            </a:extLst>
          </p:cNvPr>
          <p:cNvSpPr txBox="1"/>
          <p:nvPr/>
        </p:nvSpPr>
        <p:spPr>
          <a:xfrm>
            <a:off x="3054719" y="3706855"/>
            <a:ext cx="160337" cy="259391"/>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103" name="TextBox 102">
            <a:extLst>
              <a:ext uri="{FF2B5EF4-FFF2-40B4-BE49-F238E27FC236}">
                <a16:creationId xmlns:a16="http://schemas.microsoft.com/office/drawing/2014/main" id="{8344E532-EF0E-086E-5DFE-D942B4F9CB76}"/>
              </a:ext>
            </a:extLst>
          </p:cNvPr>
          <p:cNvSpPr txBox="1"/>
          <p:nvPr/>
        </p:nvSpPr>
        <p:spPr>
          <a:xfrm>
            <a:off x="4115279" y="3957878"/>
            <a:ext cx="160337" cy="259391"/>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104" name="TextBox 103">
            <a:extLst>
              <a:ext uri="{FF2B5EF4-FFF2-40B4-BE49-F238E27FC236}">
                <a16:creationId xmlns:a16="http://schemas.microsoft.com/office/drawing/2014/main" id="{5E35E31F-7328-9750-B65C-66BA1EF88286}"/>
              </a:ext>
            </a:extLst>
          </p:cNvPr>
          <p:cNvSpPr txBox="1"/>
          <p:nvPr/>
        </p:nvSpPr>
        <p:spPr>
          <a:xfrm>
            <a:off x="4146674" y="3953645"/>
            <a:ext cx="160337" cy="259391"/>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105" name="TextBox 104">
            <a:extLst>
              <a:ext uri="{FF2B5EF4-FFF2-40B4-BE49-F238E27FC236}">
                <a16:creationId xmlns:a16="http://schemas.microsoft.com/office/drawing/2014/main" id="{58D7794A-831E-E402-B993-2A2DFCA7A3A3}"/>
              </a:ext>
            </a:extLst>
          </p:cNvPr>
          <p:cNvSpPr txBox="1"/>
          <p:nvPr/>
        </p:nvSpPr>
        <p:spPr>
          <a:xfrm>
            <a:off x="4181696" y="3959422"/>
            <a:ext cx="160337" cy="259391"/>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58" name="TextBox 57">
            <a:extLst>
              <a:ext uri="{FF2B5EF4-FFF2-40B4-BE49-F238E27FC236}">
                <a16:creationId xmlns:a16="http://schemas.microsoft.com/office/drawing/2014/main" id="{1BA275E7-E469-3354-FB3C-963B36BC1D2A}"/>
              </a:ext>
            </a:extLst>
          </p:cNvPr>
          <p:cNvSpPr txBox="1"/>
          <p:nvPr/>
        </p:nvSpPr>
        <p:spPr>
          <a:xfrm>
            <a:off x="1676776" y="2311049"/>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59" name="TextBox 58">
            <a:extLst>
              <a:ext uri="{FF2B5EF4-FFF2-40B4-BE49-F238E27FC236}">
                <a16:creationId xmlns:a16="http://schemas.microsoft.com/office/drawing/2014/main" id="{A84D8227-BB8A-5D5C-B97E-43623A68BFDA}"/>
              </a:ext>
            </a:extLst>
          </p:cNvPr>
          <p:cNvSpPr txBox="1"/>
          <p:nvPr/>
        </p:nvSpPr>
        <p:spPr>
          <a:xfrm>
            <a:off x="1698418" y="2326500"/>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60" name="TextBox 59">
            <a:extLst>
              <a:ext uri="{FF2B5EF4-FFF2-40B4-BE49-F238E27FC236}">
                <a16:creationId xmlns:a16="http://schemas.microsoft.com/office/drawing/2014/main" id="{754E56F2-232E-F417-BBA7-E17FC71DF83F}"/>
              </a:ext>
            </a:extLst>
          </p:cNvPr>
          <p:cNvSpPr txBox="1"/>
          <p:nvPr/>
        </p:nvSpPr>
        <p:spPr>
          <a:xfrm>
            <a:off x="1919721" y="2530426"/>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61" name="TextBox 60">
            <a:extLst>
              <a:ext uri="{FF2B5EF4-FFF2-40B4-BE49-F238E27FC236}">
                <a16:creationId xmlns:a16="http://schemas.microsoft.com/office/drawing/2014/main" id="{15CB3EBE-749B-997E-321C-301CA546CD5A}"/>
              </a:ext>
            </a:extLst>
          </p:cNvPr>
          <p:cNvSpPr txBox="1"/>
          <p:nvPr/>
        </p:nvSpPr>
        <p:spPr>
          <a:xfrm>
            <a:off x="1928613" y="2766330"/>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62" name="TextBox 61">
            <a:extLst>
              <a:ext uri="{FF2B5EF4-FFF2-40B4-BE49-F238E27FC236}">
                <a16:creationId xmlns:a16="http://schemas.microsoft.com/office/drawing/2014/main" id="{38DAB60F-38A4-4622-EA21-AC86A2E58F2E}"/>
              </a:ext>
            </a:extLst>
          </p:cNvPr>
          <p:cNvSpPr txBox="1"/>
          <p:nvPr/>
        </p:nvSpPr>
        <p:spPr>
          <a:xfrm>
            <a:off x="2047941" y="2911906"/>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63" name="TextBox 62">
            <a:extLst>
              <a:ext uri="{FF2B5EF4-FFF2-40B4-BE49-F238E27FC236}">
                <a16:creationId xmlns:a16="http://schemas.microsoft.com/office/drawing/2014/main" id="{75EA7856-DD08-AF76-7C73-0F3BC23F4DBA}"/>
              </a:ext>
            </a:extLst>
          </p:cNvPr>
          <p:cNvSpPr txBox="1"/>
          <p:nvPr/>
        </p:nvSpPr>
        <p:spPr>
          <a:xfrm>
            <a:off x="2175331" y="2953441"/>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64" name="TextBox 63">
            <a:extLst>
              <a:ext uri="{FF2B5EF4-FFF2-40B4-BE49-F238E27FC236}">
                <a16:creationId xmlns:a16="http://schemas.microsoft.com/office/drawing/2014/main" id="{6D502A5D-2F00-1108-1C1F-17A7E2CF7346}"/>
              </a:ext>
            </a:extLst>
          </p:cNvPr>
          <p:cNvSpPr txBox="1"/>
          <p:nvPr/>
        </p:nvSpPr>
        <p:spPr>
          <a:xfrm>
            <a:off x="2334018" y="3019445"/>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65" name="TextBox 64">
            <a:extLst>
              <a:ext uri="{FF2B5EF4-FFF2-40B4-BE49-F238E27FC236}">
                <a16:creationId xmlns:a16="http://schemas.microsoft.com/office/drawing/2014/main" id="{56D71176-0BDC-9931-A6C0-47211D69154F}"/>
              </a:ext>
            </a:extLst>
          </p:cNvPr>
          <p:cNvSpPr txBox="1"/>
          <p:nvPr/>
        </p:nvSpPr>
        <p:spPr>
          <a:xfrm>
            <a:off x="2401109" y="3326260"/>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66" name="TextBox 65">
            <a:extLst>
              <a:ext uri="{FF2B5EF4-FFF2-40B4-BE49-F238E27FC236}">
                <a16:creationId xmlns:a16="http://schemas.microsoft.com/office/drawing/2014/main" id="{F51C21E3-AC1D-8E81-4D4A-98A46FDA0E22}"/>
              </a:ext>
            </a:extLst>
          </p:cNvPr>
          <p:cNvSpPr txBox="1"/>
          <p:nvPr/>
        </p:nvSpPr>
        <p:spPr>
          <a:xfrm>
            <a:off x="2433073" y="3326260"/>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67" name="TextBox 66">
            <a:extLst>
              <a:ext uri="{FF2B5EF4-FFF2-40B4-BE49-F238E27FC236}">
                <a16:creationId xmlns:a16="http://schemas.microsoft.com/office/drawing/2014/main" id="{AC229FAD-82DC-D67A-F099-B140247487B9}"/>
              </a:ext>
            </a:extLst>
          </p:cNvPr>
          <p:cNvSpPr txBox="1"/>
          <p:nvPr/>
        </p:nvSpPr>
        <p:spPr>
          <a:xfrm>
            <a:off x="2804186" y="3451690"/>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68" name="TextBox 67">
            <a:extLst>
              <a:ext uri="{FF2B5EF4-FFF2-40B4-BE49-F238E27FC236}">
                <a16:creationId xmlns:a16="http://schemas.microsoft.com/office/drawing/2014/main" id="{A95C84AF-C45F-D8BD-DB42-A6BABB8430AD}"/>
              </a:ext>
            </a:extLst>
          </p:cNvPr>
          <p:cNvSpPr txBox="1"/>
          <p:nvPr/>
        </p:nvSpPr>
        <p:spPr>
          <a:xfrm>
            <a:off x="3074715" y="3552810"/>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69" name="TextBox 68">
            <a:extLst>
              <a:ext uri="{FF2B5EF4-FFF2-40B4-BE49-F238E27FC236}">
                <a16:creationId xmlns:a16="http://schemas.microsoft.com/office/drawing/2014/main" id="{83CF2657-D044-7D01-E82A-A9406EBB615A}"/>
              </a:ext>
            </a:extLst>
          </p:cNvPr>
          <p:cNvSpPr txBox="1"/>
          <p:nvPr/>
        </p:nvSpPr>
        <p:spPr>
          <a:xfrm>
            <a:off x="3245080" y="3629693"/>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70" name="TextBox 69">
            <a:extLst>
              <a:ext uri="{FF2B5EF4-FFF2-40B4-BE49-F238E27FC236}">
                <a16:creationId xmlns:a16="http://schemas.microsoft.com/office/drawing/2014/main" id="{D5818A48-4DFA-A38D-2CCA-3B645012E631}"/>
              </a:ext>
            </a:extLst>
          </p:cNvPr>
          <p:cNvSpPr txBox="1"/>
          <p:nvPr/>
        </p:nvSpPr>
        <p:spPr>
          <a:xfrm>
            <a:off x="3266376" y="3683516"/>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71" name="TextBox 70">
            <a:extLst>
              <a:ext uri="{FF2B5EF4-FFF2-40B4-BE49-F238E27FC236}">
                <a16:creationId xmlns:a16="http://schemas.microsoft.com/office/drawing/2014/main" id="{B0C2BE1B-7035-1348-9A42-3A090D6F3AE8}"/>
              </a:ext>
            </a:extLst>
          </p:cNvPr>
          <p:cNvSpPr txBox="1"/>
          <p:nvPr/>
        </p:nvSpPr>
        <p:spPr>
          <a:xfrm>
            <a:off x="3329592" y="3687697"/>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72" name="TextBox 71">
            <a:extLst>
              <a:ext uri="{FF2B5EF4-FFF2-40B4-BE49-F238E27FC236}">
                <a16:creationId xmlns:a16="http://schemas.microsoft.com/office/drawing/2014/main" id="{6A583899-02D9-AF6C-39CC-01B040D49097}"/>
              </a:ext>
            </a:extLst>
          </p:cNvPr>
          <p:cNvSpPr txBox="1"/>
          <p:nvPr/>
        </p:nvSpPr>
        <p:spPr>
          <a:xfrm>
            <a:off x="3387150" y="3687697"/>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73" name="TextBox 72">
            <a:extLst>
              <a:ext uri="{FF2B5EF4-FFF2-40B4-BE49-F238E27FC236}">
                <a16:creationId xmlns:a16="http://schemas.microsoft.com/office/drawing/2014/main" id="{A531467E-E1FA-471A-D238-0A19B436D895}"/>
              </a:ext>
            </a:extLst>
          </p:cNvPr>
          <p:cNvSpPr txBox="1"/>
          <p:nvPr/>
        </p:nvSpPr>
        <p:spPr>
          <a:xfrm>
            <a:off x="3486922" y="3686093"/>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74" name="TextBox 73">
            <a:extLst>
              <a:ext uri="{FF2B5EF4-FFF2-40B4-BE49-F238E27FC236}">
                <a16:creationId xmlns:a16="http://schemas.microsoft.com/office/drawing/2014/main" id="{16E09864-B802-B6FF-9CF2-DA8A3AD2251F}"/>
              </a:ext>
            </a:extLst>
          </p:cNvPr>
          <p:cNvSpPr txBox="1"/>
          <p:nvPr/>
        </p:nvSpPr>
        <p:spPr>
          <a:xfrm>
            <a:off x="3559313" y="3690970"/>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75" name="TextBox 74">
            <a:extLst>
              <a:ext uri="{FF2B5EF4-FFF2-40B4-BE49-F238E27FC236}">
                <a16:creationId xmlns:a16="http://schemas.microsoft.com/office/drawing/2014/main" id="{73DB0EA3-894E-67EF-3243-F8CF20BFEFBB}"/>
              </a:ext>
            </a:extLst>
          </p:cNvPr>
          <p:cNvSpPr txBox="1"/>
          <p:nvPr/>
        </p:nvSpPr>
        <p:spPr>
          <a:xfrm>
            <a:off x="3698577" y="3739261"/>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76" name="TextBox 75">
            <a:extLst>
              <a:ext uri="{FF2B5EF4-FFF2-40B4-BE49-F238E27FC236}">
                <a16:creationId xmlns:a16="http://schemas.microsoft.com/office/drawing/2014/main" id="{8262331A-30A0-E5AD-F100-AC001DC7ABD0}"/>
              </a:ext>
            </a:extLst>
          </p:cNvPr>
          <p:cNvSpPr txBox="1"/>
          <p:nvPr/>
        </p:nvSpPr>
        <p:spPr>
          <a:xfrm>
            <a:off x="3722221" y="3737279"/>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77" name="TextBox 76">
            <a:extLst>
              <a:ext uri="{FF2B5EF4-FFF2-40B4-BE49-F238E27FC236}">
                <a16:creationId xmlns:a16="http://schemas.microsoft.com/office/drawing/2014/main" id="{220B4385-5498-1EA7-3C79-7BBE9D562E10}"/>
              </a:ext>
            </a:extLst>
          </p:cNvPr>
          <p:cNvSpPr txBox="1"/>
          <p:nvPr/>
        </p:nvSpPr>
        <p:spPr>
          <a:xfrm>
            <a:off x="3943992" y="3746671"/>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78" name="TextBox 77">
            <a:extLst>
              <a:ext uri="{FF2B5EF4-FFF2-40B4-BE49-F238E27FC236}">
                <a16:creationId xmlns:a16="http://schemas.microsoft.com/office/drawing/2014/main" id="{2DEEF4A6-498C-70F2-9C82-0801065606CA}"/>
              </a:ext>
            </a:extLst>
          </p:cNvPr>
          <p:cNvSpPr txBox="1"/>
          <p:nvPr/>
        </p:nvSpPr>
        <p:spPr>
          <a:xfrm>
            <a:off x="4005973" y="3780161"/>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79" name="TextBox 78">
            <a:extLst>
              <a:ext uri="{FF2B5EF4-FFF2-40B4-BE49-F238E27FC236}">
                <a16:creationId xmlns:a16="http://schemas.microsoft.com/office/drawing/2014/main" id="{C6D93419-0709-BCE4-35C6-0A1E346C7396}"/>
              </a:ext>
            </a:extLst>
          </p:cNvPr>
          <p:cNvSpPr txBox="1"/>
          <p:nvPr/>
        </p:nvSpPr>
        <p:spPr>
          <a:xfrm>
            <a:off x="4084250" y="3776198"/>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80" name="TextBox 79">
            <a:extLst>
              <a:ext uri="{FF2B5EF4-FFF2-40B4-BE49-F238E27FC236}">
                <a16:creationId xmlns:a16="http://schemas.microsoft.com/office/drawing/2014/main" id="{33D8E26C-E655-56F0-6912-57C98DABBFF7}"/>
              </a:ext>
            </a:extLst>
          </p:cNvPr>
          <p:cNvSpPr txBox="1"/>
          <p:nvPr/>
        </p:nvSpPr>
        <p:spPr>
          <a:xfrm>
            <a:off x="4134228" y="3807249"/>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81" name="TextBox 80">
            <a:extLst>
              <a:ext uri="{FF2B5EF4-FFF2-40B4-BE49-F238E27FC236}">
                <a16:creationId xmlns:a16="http://schemas.microsoft.com/office/drawing/2014/main" id="{790210B4-0DA3-CC80-1841-8ECD251B39B7}"/>
              </a:ext>
            </a:extLst>
          </p:cNvPr>
          <p:cNvSpPr txBox="1"/>
          <p:nvPr/>
        </p:nvSpPr>
        <p:spPr>
          <a:xfrm>
            <a:off x="4171763" y="3809513"/>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82" name="TextBox 81">
            <a:extLst>
              <a:ext uri="{FF2B5EF4-FFF2-40B4-BE49-F238E27FC236}">
                <a16:creationId xmlns:a16="http://schemas.microsoft.com/office/drawing/2014/main" id="{FD38B4E3-7DCE-BCD0-FEE3-B5D2DC9BB754}"/>
              </a:ext>
            </a:extLst>
          </p:cNvPr>
          <p:cNvSpPr txBox="1"/>
          <p:nvPr/>
        </p:nvSpPr>
        <p:spPr>
          <a:xfrm>
            <a:off x="4759124" y="3891974"/>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83" name="TextBox 82">
            <a:extLst>
              <a:ext uri="{FF2B5EF4-FFF2-40B4-BE49-F238E27FC236}">
                <a16:creationId xmlns:a16="http://schemas.microsoft.com/office/drawing/2014/main" id="{5CDFABFE-9570-A9AE-31D4-C870AA2DE38F}"/>
              </a:ext>
            </a:extLst>
          </p:cNvPr>
          <p:cNvSpPr txBox="1"/>
          <p:nvPr/>
        </p:nvSpPr>
        <p:spPr>
          <a:xfrm>
            <a:off x="4819336" y="3961467"/>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84" name="TextBox 83">
            <a:extLst>
              <a:ext uri="{FF2B5EF4-FFF2-40B4-BE49-F238E27FC236}">
                <a16:creationId xmlns:a16="http://schemas.microsoft.com/office/drawing/2014/main" id="{5FA5A531-2AC1-1B89-4276-9245534475A2}"/>
              </a:ext>
            </a:extLst>
          </p:cNvPr>
          <p:cNvSpPr txBox="1"/>
          <p:nvPr/>
        </p:nvSpPr>
        <p:spPr>
          <a:xfrm>
            <a:off x="4839644" y="3964113"/>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85" name="TextBox 84">
            <a:extLst>
              <a:ext uri="{FF2B5EF4-FFF2-40B4-BE49-F238E27FC236}">
                <a16:creationId xmlns:a16="http://schemas.microsoft.com/office/drawing/2014/main" id="{D7F40F4C-4A00-7D04-35B6-758417D6D864}"/>
              </a:ext>
            </a:extLst>
          </p:cNvPr>
          <p:cNvSpPr txBox="1"/>
          <p:nvPr/>
        </p:nvSpPr>
        <p:spPr>
          <a:xfrm>
            <a:off x="4859600" y="3964063"/>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86" name="TextBox 85">
            <a:extLst>
              <a:ext uri="{FF2B5EF4-FFF2-40B4-BE49-F238E27FC236}">
                <a16:creationId xmlns:a16="http://schemas.microsoft.com/office/drawing/2014/main" id="{A90A6D3E-2A86-5E08-E503-890E842D4BFE}"/>
              </a:ext>
            </a:extLst>
          </p:cNvPr>
          <p:cNvSpPr txBox="1"/>
          <p:nvPr/>
        </p:nvSpPr>
        <p:spPr>
          <a:xfrm>
            <a:off x="5047552" y="4008378"/>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87" name="TextBox 86">
            <a:extLst>
              <a:ext uri="{FF2B5EF4-FFF2-40B4-BE49-F238E27FC236}">
                <a16:creationId xmlns:a16="http://schemas.microsoft.com/office/drawing/2014/main" id="{5AAF8467-566C-F0D2-7994-9D272D93E1F6}"/>
              </a:ext>
            </a:extLst>
          </p:cNvPr>
          <p:cNvSpPr txBox="1"/>
          <p:nvPr/>
        </p:nvSpPr>
        <p:spPr>
          <a:xfrm>
            <a:off x="5358156" y="4007117"/>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88" name="TextBox 87">
            <a:extLst>
              <a:ext uri="{FF2B5EF4-FFF2-40B4-BE49-F238E27FC236}">
                <a16:creationId xmlns:a16="http://schemas.microsoft.com/office/drawing/2014/main" id="{D90873BB-7FDA-A28D-B4CA-63A34B2141CB}"/>
              </a:ext>
            </a:extLst>
          </p:cNvPr>
          <p:cNvSpPr txBox="1"/>
          <p:nvPr/>
        </p:nvSpPr>
        <p:spPr>
          <a:xfrm>
            <a:off x="5499154" y="4009424"/>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89" name="TextBox 88">
            <a:extLst>
              <a:ext uri="{FF2B5EF4-FFF2-40B4-BE49-F238E27FC236}">
                <a16:creationId xmlns:a16="http://schemas.microsoft.com/office/drawing/2014/main" id="{D78D16F7-EAB8-9714-8CEF-2573EE41CC2C}"/>
              </a:ext>
            </a:extLst>
          </p:cNvPr>
          <p:cNvSpPr txBox="1"/>
          <p:nvPr/>
        </p:nvSpPr>
        <p:spPr>
          <a:xfrm>
            <a:off x="5521598" y="4009424"/>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90" name="TextBox 89">
            <a:extLst>
              <a:ext uri="{FF2B5EF4-FFF2-40B4-BE49-F238E27FC236}">
                <a16:creationId xmlns:a16="http://schemas.microsoft.com/office/drawing/2014/main" id="{8A85DE33-2A83-707F-CFF6-5180FCD3A6C1}"/>
              </a:ext>
            </a:extLst>
          </p:cNvPr>
          <p:cNvSpPr txBox="1"/>
          <p:nvPr/>
        </p:nvSpPr>
        <p:spPr>
          <a:xfrm>
            <a:off x="5553236" y="4007117"/>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91" name="TextBox 90">
            <a:extLst>
              <a:ext uri="{FF2B5EF4-FFF2-40B4-BE49-F238E27FC236}">
                <a16:creationId xmlns:a16="http://schemas.microsoft.com/office/drawing/2014/main" id="{1DF7B826-5F09-492A-06C4-D0A3BE9EFBF8}"/>
              </a:ext>
            </a:extLst>
          </p:cNvPr>
          <p:cNvSpPr txBox="1"/>
          <p:nvPr/>
        </p:nvSpPr>
        <p:spPr>
          <a:xfrm>
            <a:off x="5649812" y="4013282"/>
            <a:ext cx="160337" cy="259391"/>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grpSp>
        <p:nvGrpSpPr>
          <p:cNvPr id="108" name="Group 107">
            <a:extLst>
              <a:ext uri="{FF2B5EF4-FFF2-40B4-BE49-F238E27FC236}">
                <a16:creationId xmlns:a16="http://schemas.microsoft.com/office/drawing/2014/main" id="{4B889AEF-8BCB-C9F7-8D32-A349965722E7}"/>
              </a:ext>
            </a:extLst>
          </p:cNvPr>
          <p:cNvGrpSpPr/>
          <p:nvPr/>
        </p:nvGrpSpPr>
        <p:grpSpPr>
          <a:xfrm>
            <a:off x="2947311" y="2112050"/>
            <a:ext cx="3206607" cy="1218549"/>
            <a:chOff x="3288926" y="1484241"/>
            <a:chExt cx="3206607" cy="1218549"/>
          </a:xfrm>
        </p:grpSpPr>
        <p:sp>
          <p:nvSpPr>
            <p:cNvPr id="109" name="TextBox 60">
              <a:extLst>
                <a:ext uri="{FF2B5EF4-FFF2-40B4-BE49-F238E27FC236}">
                  <a16:creationId xmlns:a16="http://schemas.microsoft.com/office/drawing/2014/main" id="{1E45D822-475D-1248-689D-1F63AF9C6897}"/>
                </a:ext>
              </a:extLst>
            </p:cNvPr>
            <p:cNvSpPr txBox="1">
              <a:spLocks noChangeArrowheads="1"/>
            </p:cNvSpPr>
            <p:nvPr/>
          </p:nvSpPr>
          <p:spPr bwMode="auto">
            <a:xfrm>
              <a:off x="3288926" y="1484241"/>
              <a:ext cx="29927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t>Median PFS, Mo (95% CI)</a:t>
              </a:r>
            </a:p>
          </p:txBody>
        </p:sp>
        <p:sp>
          <p:nvSpPr>
            <p:cNvPr id="110" name="TextBox 97">
              <a:extLst>
                <a:ext uri="{FF2B5EF4-FFF2-40B4-BE49-F238E27FC236}">
                  <a16:creationId xmlns:a16="http://schemas.microsoft.com/office/drawing/2014/main" id="{98B3CB0C-3EEA-450A-7E94-13ACA16E116A}"/>
                </a:ext>
              </a:extLst>
            </p:cNvPr>
            <p:cNvSpPr txBox="1">
              <a:spLocks noChangeArrowheads="1"/>
            </p:cNvSpPr>
            <p:nvPr/>
          </p:nvSpPr>
          <p:spPr bwMode="auto">
            <a:xfrm>
              <a:off x="4153000" y="1737764"/>
              <a:ext cx="9764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rPr>
                <a:t>Selinexor</a:t>
              </a:r>
              <a:endParaRPr kumimoji="0" lang="de-DE"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rPr>
                <a:t>Placebo</a:t>
              </a:r>
            </a:p>
          </p:txBody>
        </p:sp>
        <p:sp>
          <p:nvSpPr>
            <p:cNvPr id="111" name="TextBox 98">
              <a:extLst>
                <a:ext uri="{FF2B5EF4-FFF2-40B4-BE49-F238E27FC236}">
                  <a16:creationId xmlns:a16="http://schemas.microsoft.com/office/drawing/2014/main" id="{11D7520E-C261-8637-81E9-543841BA6BBA}"/>
                </a:ext>
              </a:extLst>
            </p:cNvPr>
            <p:cNvSpPr txBox="1">
              <a:spLocks noChangeArrowheads="1"/>
            </p:cNvSpPr>
            <p:nvPr/>
          </p:nvSpPr>
          <p:spPr bwMode="auto">
            <a:xfrm>
              <a:off x="4738827" y="1741713"/>
              <a:ext cx="175670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(3.81-9.20)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(3.68-7.39)</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endParaRPr>
            </a:p>
          </p:txBody>
        </p:sp>
        <p:sp>
          <p:nvSpPr>
            <p:cNvPr id="112" name="TextBox 99">
              <a:extLst>
                <a:ext uri="{FF2B5EF4-FFF2-40B4-BE49-F238E27FC236}">
                  <a16:creationId xmlns:a16="http://schemas.microsoft.com/office/drawing/2014/main" id="{42C83F81-8EA8-0D73-DE5B-75F500385E7C}"/>
                </a:ext>
              </a:extLst>
            </p:cNvPr>
            <p:cNvSpPr txBox="1">
              <a:spLocks noChangeArrowheads="1"/>
            </p:cNvSpPr>
            <p:nvPr/>
          </p:nvSpPr>
          <p:spPr bwMode="auto">
            <a:xfrm>
              <a:off x="4164135" y="2179570"/>
              <a:ext cx="195154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HR: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0.705 (0.499-0.996</a:t>
              </a: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 </a:t>
              </a:r>
              <a:b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br>
              <a:r>
                <a:rPr kumimoji="0" lang="en-US" altLang="x-none"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P</a:t>
              </a: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 </a:t>
              </a: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.024</a:t>
              </a: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endParaRPr>
            </a:p>
          </p:txBody>
        </p:sp>
        <p:cxnSp>
          <p:nvCxnSpPr>
            <p:cNvPr id="113" name="Straight Connector 321535">
              <a:extLst>
                <a:ext uri="{FF2B5EF4-FFF2-40B4-BE49-F238E27FC236}">
                  <a16:creationId xmlns:a16="http://schemas.microsoft.com/office/drawing/2014/main" id="{9BC89369-D25A-323C-C35E-344F6E99295B}"/>
                </a:ext>
              </a:extLst>
            </p:cNvPr>
            <p:cNvCxnSpPr>
              <a:cxnSpLocks noChangeShapeType="1"/>
            </p:cNvCxnSpPr>
            <p:nvPr/>
          </p:nvCxnSpPr>
          <p:spPr bwMode="auto">
            <a:xfrm>
              <a:off x="3945928" y="1896458"/>
              <a:ext cx="203971"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114" name="Straight Connector 113">
              <a:extLst>
                <a:ext uri="{FF2B5EF4-FFF2-40B4-BE49-F238E27FC236}">
                  <a16:creationId xmlns:a16="http://schemas.microsoft.com/office/drawing/2014/main" id="{88179DE6-A3B2-A446-CA8A-E34193AD6635}"/>
                </a:ext>
              </a:extLst>
            </p:cNvPr>
            <p:cNvCxnSpPr/>
            <p:nvPr/>
          </p:nvCxnSpPr>
          <p:spPr bwMode="auto">
            <a:xfrm>
              <a:off x="3945928" y="2119031"/>
              <a:ext cx="20397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5" name="Group 114">
            <a:extLst>
              <a:ext uri="{FF2B5EF4-FFF2-40B4-BE49-F238E27FC236}">
                <a16:creationId xmlns:a16="http://schemas.microsoft.com/office/drawing/2014/main" id="{86F6DE07-8642-B53B-A248-CBA42DB545DB}"/>
              </a:ext>
            </a:extLst>
          </p:cNvPr>
          <p:cNvGrpSpPr/>
          <p:nvPr/>
        </p:nvGrpSpPr>
        <p:grpSpPr>
          <a:xfrm>
            <a:off x="8875622" y="2060143"/>
            <a:ext cx="3585879" cy="1269465"/>
            <a:chOff x="3288926" y="1484241"/>
            <a:chExt cx="3585879" cy="1269465"/>
          </a:xfrm>
        </p:grpSpPr>
        <p:sp>
          <p:nvSpPr>
            <p:cNvPr id="116" name="TextBox 60">
              <a:extLst>
                <a:ext uri="{FF2B5EF4-FFF2-40B4-BE49-F238E27FC236}">
                  <a16:creationId xmlns:a16="http://schemas.microsoft.com/office/drawing/2014/main" id="{0881F5EC-152B-BB1D-10AD-A008F6F6844D}"/>
                </a:ext>
              </a:extLst>
            </p:cNvPr>
            <p:cNvSpPr txBox="1">
              <a:spLocks noChangeArrowheads="1"/>
            </p:cNvSpPr>
            <p:nvPr/>
          </p:nvSpPr>
          <p:spPr bwMode="auto">
            <a:xfrm>
              <a:off x="3288926" y="1484241"/>
              <a:ext cx="29927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t>Median PFS, Mo (95% CI)</a:t>
              </a:r>
            </a:p>
          </p:txBody>
        </p:sp>
        <p:sp>
          <p:nvSpPr>
            <p:cNvPr id="117" name="TextBox 97">
              <a:extLst>
                <a:ext uri="{FF2B5EF4-FFF2-40B4-BE49-F238E27FC236}">
                  <a16:creationId xmlns:a16="http://schemas.microsoft.com/office/drawing/2014/main" id="{F2C18E0A-907B-DB68-EB7A-BA01FE064301}"/>
                </a:ext>
              </a:extLst>
            </p:cNvPr>
            <p:cNvSpPr txBox="1">
              <a:spLocks noChangeArrowheads="1"/>
            </p:cNvSpPr>
            <p:nvPr/>
          </p:nvSpPr>
          <p:spPr bwMode="auto">
            <a:xfrm>
              <a:off x="4168804" y="1767241"/>
              <a:ext cx="1535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rPr>
                <a:t>Selinexor</a:t>
              </a:r>
              <a:endParaRPr kumimoji="0" lang="de-DE"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rPr>
                <a:t>Placebo</a:t>
              </a:r>
            </a:p>
          </p:txBody>
        </p:sp>
        <p:sp>
          <p:nvSpPr>
            <p:cNvPr id="118" name="TextBox 98">
              <a:extLst>
                <a:ext uri="{FF2B5EF4-FFF2-40B4-BE49-F238E27FC236}">
                  <a16:creationId xmlns:a16="http://schemas.microsoft.com/office/drawing/2014/main" id="{DEBF666A-823C-FCC7-C545-089EBE634D79}"/>
                </a:ext>
              </a:extLst>
            </p:cNvPr>
            <p:cNvSpPr txBox="1">
              <a:spLocks noChangeArrowheads="1"/>
            </p:cNvSpPr>
            <p:nvPr/>
          </p:nvSpPr>
          <p:spPr bwMode="auto">
            <a:xfrm>
              <a:off x="4738827" y="1741713"/>
              <a:ext cx="175670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13.7 (9.20-NR)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(1.87-12.88)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endParaRPr>
            </a:p>
          </p:txBody>
        </p:sp>
        <p:sp>
          <p:nvSpPr>
            <p:cNvPr id="119" name="TextBox 99">
              <a:extLst>
                <a:ext uri="{FF2B5EF4-FFF2-40B4-BE49-F238E27FC236}">
                  <a16:creationId xmlns:a16="http://schemas.microsoft.com/office/drawing/2014/main" id="{AB5EF85C-0431-FF44-9684-FDCAFA634077}"/>
                </a:ext>
              </a:extLst>
            </p:cNvPr>
            <p:cNvSpPr txBox="1">
              <a:spLocks noChangeArrowheads="1"/>
            </p:cNvSpPr>
            <p:nvPr/>
          </p:nvSpPr>
          <p:spPr bwMode="auto">
            <a:xfrm>
              <a:off x="4178543" y="2230486"/>
              <a:ext cx="26962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HR: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0.375 (0.210-0.670; </a:t>
              </a:r>
            </a:p>
            <a:p>
              <a:pPr eaLnBrk="1" hangingPunct="1">
                <a:defRPr/>
              </a:pPr>
              <a:r>
                <a:rPr kumimoji="0" lang="en-US" altLang="x-none"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P</a:t>
              </a: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 </a:t>
              </a: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.0003</a:t>
              </a: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endParaRPr>
            </a:p>
          </p:txBody>
        </p:sp>
        <p:cxnSp>
          <p:nvCxnSpPr>
            <p:cNvPr id="120" name="Straight Connector 321535">
              <a:extLst>
                <a:ext uri="{FF2B5EF4-FFF2-40B4-BE49-F238E27FC236}">
                  <a16:creationId xmlns:a16="http://schemas.microsoft.com/office/drawing/2014/main" id="{1D7A928E-FEE4-4151-DD53-6365A618F271}"/>
                </a:ext>
              </a:extLst>
            </p:cNvPr>
            <p:cNvCxnSpPr>
              <a:cxnSpLocks noChangeShapeType="1"/>
            </p:cNvCxnSpPr>
            <p:nvPr/>
          </p:nvCxnSpPr>
          <p:spPr bwMode="auto">
            <a:xfrm>
              <a:off x="3996728" y="1947258"/>
              <a:ext cx="203971"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121" name="Straight Connector 120">
              <a:extLst>
                <a:ext uri="{FF2B5EF4-FFF2-40B4-BE49-F238E27FC236}">
                  <a16:creationId xmlns:a16="http://schemas.microsoft.com/office/drawing/2014/main" id="{32BF0511-9E91-6833-8F9C-D059D3256268}"/>
                </a:ext>
              </a:extLst>
            </p:cNvPr>
            <p:cNvCxnSpPr/>
            <p:nvPr/>
          </p:nvCxnSpPr>
          <p:spPr bwMode="auto">
            <a:xfrm>
              <a:off x="3996728" y="2144431"/>
              <a:ext cx="203971" cy="0"/>
            </a:xfrm>
            <a:prstGeom prst="line">
              <a:avLst/>
            </a:prstGeom>
            <a:noFill/>
            <a:ln w="28575" cap="flat" cmpd="sng" algn="ctr">
              <a:solidFill>
                <a:schemeClr val="accent3"/>
              </a:solidFill>
              <a:prstDash val="solid"/>
              <a:round/>
              <a:headEnd type="none" w="med" len="med"/>
              <a:tailEnd type="none" w="med" len="med"/>
            </a:ln>
            <a:effectLst/>
          </p:spPr>
        </p:cxnSp>
      </p:grpSp>
      <p:sp>
        <p:nvSpPr>
          <p:cNvPr id="122" name="Content Placeholder 2">
            <a:extLst>
              <a:ext uri="{FF2B5EF4-FFF2-40B4-BE49-F238E27FC236}">
                <a16:creationId xmlns:a16="http://schemas.microsoft.com/office/drawing/2014/main" id="{71D63297-B8DE-9907-FB85-80765C7AD7CF}"/>
              </a:ext>
            </a:extLst>
          </p:cNvPr>
          <p:cNvSpPr txBox="1">
            <a:spLocks/>
          </p:cNvSpPr>
          <p:nvPr/>
        </p:nvSpPr>
        <p:spPr bwMode="auto">
          <a:xfrm>
            <a:off x="612828" y="5829147"/>
            <a:ext cx="10877529" cy="759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28600" indent="-228600"/>
            <a:r>
              <a:rPr lang="en-US" sz="1800" b="0" kern="0" dirty="0"/>
              <a:t>QoL patient-reported outcomes (by EORTC QLQ-C30) showed no significant differences between treatment arms in global health, physical functioning, or symptoms including diarrhea and nausea/vomiting</a:t>
            </a:r>
          </a:p>
        </p:txBody>
      </p:sp>
      <p:sp>
        <p:nvSpPr>
          <p:cNvPr id="123" name="TextBox 122">
            <a:extLst>
              <a:ext uri="{FF2B5EF4-FFF2-40B4-BE49-F238E27FC236}">
                <a16:creationId xmlns:a16="http://schemas.microsoft.com/office/drawing/2014/main" id="{BB55E13D-6F53-2DF7-5F4B-4FD0EDD64639}"/>
              </a:ext>
            </a:extLst>
          </p:cNvPr>
          <p:cNvSpPr txBox="1"/>
          <p:nvPr/>
        </p:nvSpPr>
        <p:spPr bwMode="auto">
          <a:xfrm>
            <a:off x="1464051" y="1994338"/>
            <a:ext cx="15698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ITT Population</a:t>
            </a:r>
          </a:p>
        </p:txBody>
      </p:sp>
      <p:sp>
        <p:nvSpPr>
          <p:cNvPr id="124" name="TextBox 123">
            <a:extLst>
              <a:ext uri="{FF2B5EF4-FFF2-40B4-BE49-F238E27FC236}">
                <a16:creationId xmlns:a16="http://schemas.microsoft.com/office/drawing/2014/main" id="{92347114-5696-E5BB-2F3D-EBD3E2758C30}"/>
              </a:ext>
            </a:extLst>
          </p:cNvPr>
          <p:cNvSpPr txBox="1"/>
          <p:nvPr/>
        </p:nvSpPr>
        <p:spPr bwMode="auto">
          <a:xfrm>
            <a:off x="6823202" y="2018645"/>
            <a:ext cx="20126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dirty="0">
                <a:solidFill>
                  <a:schemeClr val="bg1"/>
                </a:solidFill>
                <a:latin typeface="Calibri" panose="020F0502020204030204" pitchFamily="34" charset="0"/>
              </a:rPr>
              <a:t>WT </a:t>
            </a:r>
            <a:r>
              <a:rPr lang="en-US" i="1" dirty="0">
                <a:solidFill>
                  <a:schemeClr val="bg1"/>
                </a:solidFill>
                <a:latin typeface="Calibri" panose="020F0502020204030204" pitchFamily="34" charset="0"/>
              </a:rPr>
              <a:t>P53 </a:t>
            </a:r>
            <a:r>
              <a:rPr lang="en-US" dirty="0">
                <a:solidFill>
                  <a:schemeClr val="bg1"/>
                </a:solidFill>
                <a:latin typeface="Calibri" panose="020F0502020204030204" pitchFamily="34" charset="0"/>
              </a:rPr>
              <a:t>Population</a:t>
            </a:r>
          </a:p>
        </p:txBody>
      </p:sp>
      <p:cxnSp>
        <p:nvCxnSpPr>
          <p:cNvPr id="283" name="Straight Connector 282">
            <a:extLst>
              <a:ext uri="{FF2B5EF4-FFF2-40B4-BE49-F238E27FC236}">
                <a16:creationId xmlns:a16="http://schemas.microsoft.com/office/drawing/2014/main" id="{5E7821BE-953F-3BB1-FCEF-BB842B9F7CF5}"/>
              </a:ext>
            </a:extLst>
          </p:cNvPr>
          <p:cNvCxnSpPr>
            <a:cxnSpLocks/>
          </p:cNvCxnSpPr>
          <p:nvPr/>
        </p:nvCxnSpPr>
        <p:spPr>
          <a:xfrm>
            <a:off x="7077660" y="4855405"/>
            <a:ext cx="4628137" cy="0"/>
          </a:xfrm>
          <a:prstGeom prst="line">
            <a:avLst/>
          </a:prstGeom>
          <a:noFill/>
          <a:ln w="28575" cap="flat" cmpd="sng" algn="ctr">
            <a:solidFill>
              <a:srgbClr val="000000"/>
            </a:solidFill>
            <a:prstDash val="solid"/>
          </a:ln>
          <a:effectLst/>
        </p:spPr>
      </p:cxnSp>
      <p:cxnSp>
        <p:nvCxnSpPr>
          <p:cNvPr id="284" name="Straight Connector 283">
            <a:extLst>
              <a:ext uri="{FF2B5EF4-FFF2-40B4-BE49-F238E27FC236}">
                <a16:creationId xmlns:a16="http://schemas.microsoft.com/office/drawing/2014/main" id="{7FE41EAA-36E7-3B55-E8FA-133241CFDFC7}"/>
              </a:ext>
            </a:extLst>
          </p:cNvPr>
          <p:cNvCxnSpPr>
            <a:cxnSpLocks/>
          </p:cNvCxnSpPr>
          <p:nvPr/>
        </p:nvCxnSpPr>
        <p:spPr>
          <a:xfrm flipV="1">
            <a:off x="7077660" y="2417779"/>
            <a:ext cx="0" cy="2437626"/>
          </a:xfrm>
          <a:prstGeom prst="line">
            <a:avLst/>
          </a:prstGeom>
          <a:noFill/>
          <a:ln w="28575" cap="flat" cmpd="sng" algn="ctr">
            <a:solidFill>
              <a:srgbClr val="000000"/>
            </a:solidFill>
            <a:prstDash val="solid"/>
          </a:ln>
          <a:effectLst/>
        </p:spPr>
      </p:cxnSp>
      <p:cxnSp>
        <p:nvCxnSpPr>
          <p:cNvPr id="285" name="Straight Connector 284">
            <a:extLst>
              <a:ext uri="{FF2B5EF4-FFF2-40B4-BE49-F238E27FC236}">
                <a16:creationId xmlns:a16="http://schemas.microsoft.com/office/drawing/2014/main" id="{A2B30735-F102-AAC6-74DE-7C793D7E6CEF}"/>
              </a:ext>
            </a:extLst>
          </p:cNvPr>
          <p:cNvCxnSpPr>
            <a:cxnSpLocks/>
          </p:cNvCxnSpPr>
          <p:nvPr/>
        </p:nvCxnSpPr>
        <p:spPr>
          <a:xfrm flipH="1">
            <a:off x="7017941" y="2417779"/>
            <a:ext cx="58942" cy="0"/>
          </a:xfrm>
          <a:prstGeom prst="line">
            <a:avLst/>
          </a:prstGeom>
          <a:noFill/>
          <a:ln w="28575" cap="flat" cmpd="sng" algn="ctr">
            <a:solidFill>
              <a:srgbClr val="000000"/>
            </a:solidFill>
            <a:prstDash val="solid"/>
          </a:ln>
          <a:effectLst/>
        </p:spPr>
      </p:cxnSp>
      <p:cxnSp>
        <p:nvCxnSpPr>
          <p:cNvPr id="286" name="Straight Connector 285">
            <a:extLst>
              <a:ext uri="{FF2B5EF4-FFF2-40B4-BE49-F238E27FC236}">
                <a16:creationId xmlns:a16="http://schemas.microsoft.com/office/drawing/2014/main" id="{D101D63F-4A18-53F6-DB69-3DF36031AEF4}"/>
              </a:ext>
            </a:extLst>
          </p:cNvPr>
          <p:cNvCxnSpPr>
            <a:cxnSpLocks/>
          </p:cNvCxnSpPr>
          <p:nvPr/>
        </p:nvCxnSpPr>
        <p:spPr>
          <a:xfrm flipH="1">
            <a:off x="7017941" y="3027186"/>
            <a:ext cx="58942" cy="0"/>
          </a:xfrm>
          <a:prstGeom prst="line">
            <a:avLst/>
          </a:prstGeom>
          <a:noFill/>
          <a:ln w="28575" cap="flat" cmpd="sng" algn="ctr">
            <a:solidFill>
              <a:srgbClr val="000000"/>
            </a:solidFill>
            <a:prstDash val="solid"/>
          </a:ln>
          <a:effectLst/>
        </p:spPr>
      </p:cxnSp>
      <p:cxnSp>
        <p:nvCxnSpPr>
          <p:cNvPr id="287" name="Straight Connector 286">
            <a:extLst>
              <a:ext uri="{FF2B5EF4-FFF2-40B4-BE49-F238E27FC236}">
                <a16:creationId xmlns:a16="http://schemas.microsoft.com/office/drawing/2014/main" id="{37F864BB-8D1C-59AA-2038-A6A241E1392A}"/>
              </a:ext>
            </a:extLst>
          </p:cNvPr>
          <p:cNvCxnSpPr>
            <a:cxnSpLocks/>
          </p:cNvCxnSpPr>
          <p:nvPr/>
        </p:nvCxnSpPr>
        <p:spPr>
          <a:xfrm flipH="1">
            <a:off x="7017941" y="3636592"/>
            <a:ext cx="58942" cy="0"/>
          </a:xfrm>
          <a:prstGeom prst="line">
            <a:avLst/>
          </a:prstGeom>
          <a:noFill/>
          <a:ln w="28575" cap="flat" cmpd="sng" algn="ctr">
            <a:solidFill>
              <a:srgbClr val="000000"/>
            </a:solidFill>
            <a:prstDash val="solid"/>
          </a:ln>
          <a:effectLst/>
        </p:spPr>
      </p:cxnSp>
      <p:cxnSp>
        <p:nvCxnSpPr>
          <p:cNvPr id="288" name="Straight Connector 287">
            <a:extLst>
              <a:ext uri="{FF2B5EF4-FFF2-40B4-BE49-F238E27FC236}">
                <a16:creationId xmlns:a16="http://schemas.microsoft.com/office/drawing/2014/main" id="{1B9DF170-7DA0-7010-500B-87CCE9CBFBBA}"/>
              </a:ext>
            </a:extLst>
          </p:cNvPr>
          <p:cNvCxnSpPr>
            <a:cxnSpLocks/>
          </p:cNvCxnSpPr>
          <p:nvPr/>
        </p:nvCxnSpPr>
        <p:spPr>
          <a:xfrm flipH="1">
            <a:off x="7017941" y="4245998"/>
            <a:ext cx="58942" cy="0"/>
          </a:xfrm>
          <a:prstGeom prst="line">
            <a:avLst/>
          </a:prstGeom>
          <a:noFill/>
          <a:ln w="28575" cap="flat" cmpd="sng" algn="ctr">
            <a:solidFill>
              <a:srgbClr val="000000"/>
            </a:solidFill>
            <a:prstDash val="solid"/>
          </a:ln>
          <a:effectLst/>
        </p:spPr>
      </p:cxnSp>
      <p:cxnSp>
        <p:nvCxnSpPr>
          <p:cNvPr id="289" name="Straight Connector 288">
            <a:extLst>
              <a:ext uri="{FF2B5EF4-FFF2-40B4-BE49-F238E27FC236}">
                <a16:creationId xmlns:a16="http://schemas.microsoft.com/office/drawing/2014/main" id="{866B988E-B229-26A8-0A47-87443F4C2B68}"/>
              </a:ext>
            </a:extLst>
          </p:cNvPr>
          <p:cNvCxnSpPr>
            <a:cxnSpLocks/>
          </p:cNvCxnSpPr>
          <p:nvPr/>
        </p:nvCxnSpPr>
        <p:spPr>
          <a:xfrm flipH="1">
            <a:off x="7017941" y="4855405"/>
            <a:ext cx="58942" cy="0"/>
          </a:xfrm>
          <a:prstGeom prst="line">
            <a:avLst/>
          </a:prstGeom>
          <a:noFill/>
          <a:ln w="28575" cap="flat" cmpd="sng" algn="ctr">
            <a:solidFill>
              <a:srgbClr val="000000"/>
            </a:solidFill>
            <a:prstDash val="solid"/>
          </a:ln>
          <a:effectLst/>
        </p:spPr>
      </p:cxnSp>
      <p:cxnSp>
        <p:nvCxnSpPr>
          <p:cNvPr id="290" name="Straight Connector 289">
            <a:extLst>
              <a:ext uri="{FF2B5EF4-FFF2-40B4-BE49-F238E27FC236}">
                <a16:creationId xmlns:a16="http://schemas.microsoft.com/office/drawing/2014/main" id="{700A048C-DE6C-0075-8155-2A637BFF08E4}"/>
              </a:ext>
            </a:extLst>
          </p:cNvPr>
          <p:cNvCxnSpPr>
            <a:cxnSpLocks/>
          </p:cNvCxnSpPr>
          <p:nvPr/>
        </p:nvCxnSpPr>
        <p:spPr>
          <a:xfrm>
            <a:off x="7076883" y="4855405"/>
            <a:ext cx="0" cy="54679"/>
          </a:xfrm>
          <a:prstGeom prst="line">
            <a:avLst/>
          </a:prstGeom>
          <a:noFill/>
          <a:ln w="28575" cap="flat" cmpd="sng" algn="ctr">
            <a:solidFill>
              <a:srgbClr val="000000"/>
            </a:solidFill>
            <a:prstDash val="solid"/>
          </a:ln>
          <a:effectLst/>
        </p:spPr>
      </p:cxnSp>
      <p:cxnSp>
        <p:nvCxnSpPr>
          <p:cNvPr id="291" name="Straight Connector 290">
            <a:extLst>
              <a:ext uri="{FF2B5EF4-FFF2-40B4-BE49-F238E27FC236}">
                <a16:creationId xmlns:a16="http://schemas.microsoft.com/office/drawing/2014/main" id="{6205C4F5-C5CF-9EA2-EEF0-41C4A02603F6}"/>
              </a:ext>
            </a:extLst>
          </p:cNvPr>
          <p:cNvCxnSpPr>
            <a:cxnSpLocks/>
          </p:cNvCxnSpPr>
          <p:nvPr/>
        </p:nvCxnSpPr>
        <p:spPr>
          <a:xfrm>
            <a:off x="7812408" y="4855405"/>
            <a:ext cx="0" cy="54679"/>
          </a:xfrm>
          <a:prstGeom prst="line">
            <a:avLst/>
          </a:prstGeom>
          <a:noFill/>
          <a:ln w="28575" cap="flat" cmpd="sng" algn="ctr">
            <a:solidFill>
              <a:srgbClr val="000000"/>
            </a:solidFill>
            <a:prstDash val="solid"/>
          </a:ln>
          <a:effectLst/>
        </p:spPr>
      </p:cxnSp>
      <p:cxnSp>
        <p:nvCxnSpPr>
          <p:cNvPr id="292" name="Straight Connector 291">
            <a:extLst>
              <a:ext uri="{FF2B5EF4-FFF2-40B4-BE49-F238E27FC236}">
                <a16:creationId xmlns:a16="http://schemas.microsoft.com/office/drawing/2014/main" id="{C6F258A5-73C0-CA62-672D-A4DE3F1EF19F}"/>
              </a:ext>
            </a:extLst>
          </p:cNvPr>
          <p:cNvCxnSpPr>
            <a:cxnSpLocks/>
          </p:cNvCxnSpPr>
          <p:nvPr/>
        </p:nvCxnSpPr>
        <p:spPr>
          <a:xfrm>
            <a:off x="8547934" y="4855405"/>
            <a:ext cx="0" cy="54679"/>
          </a:xfrm>
          <a:prstGeom prst="line">
            <a:avLst/>
          </a:prstGeom>
          <a:noFill/>
          <a:ln w="28575" cap="flat" cmpd="sng" algn="ctr">
            <a:solidFill>
              <a:srgbClr val="000000"/>
            </a:solidFill>
            <a:prstDash val="solid"/>
          </a:ln>
          <a:effectLst/>
        </p:spPr>
      </p:cxnSp>
      <p:cxnSp>
        <p:nvCxnSpPr>
          <p:cNvPr id="293" name="Straight Connector 292">
            <a:extLst>
              <a:ext uri="{FF2B5EF4-FFF2-40B4-BE49-F238E27FC236}">
                <a16:creationId xmlns:a16="http://schemas.microsoft.com/office/drawing/2014/main" id="{C766785B-B3BE-560E-49B4-313E89991BEA}"/>
              </a:ext>
            </a:extLst>
          </p:cNvPr>
          <p:cNvCxnSpPr>
            <a:cxnSpLocks/>
          </p:cNvCxnSpPr>
          <p:nvPr/>
        </p:nvCxnSpPr>
        <p:spPr>
          <a:xfrm>
            <a:off x="9283459" y="4855405"/>
            <a:ext cx="0" cy="54679"/>
          </a:xfrm>
          <a:prstGeom prst="line">
            <a:avLst/>
          </a:prstGeom>
          <a:noFill/>
          <a:ln w="28575" cap="flat" cmpd="sng" algn="ctr">
            <a:solidFill>
              <a:srgbClr val="000000"/>
            </a:solidFill>
            <a:prstDash val="solid"/>
          </a:ln>
          <a:effectLst/>
        </p:spPr>
      </p:cxnSp>
      <p:cxnSp>
        <p:nvCxnSpPr>
          <p:cNvPr id="294" name="Straight Connector 293">
            <a:extLst>
              <a:ext uri="{FF2B5EF4-FFF2-40B4-BE49-F238E27FC236}">
                <a16:creationId xmlns:a16="http://schemas.microsoft.com/office/drawing/2014/main" id="{BECEA76A-65BA-46A6-B921-61BDBB9D900A}"/>
              </a:ext>
            </a:extLst>
          </p:cNvPr>
          <p:cNvCxnSpPr>
            <a:cxnSpLocks/>
          </p:cNvCxnSpPr>
          <p:nvPr/>
        </p:nvCxnSpPr>
        <p:spPr>
          <a:xfrm>
            <a:off x="10018985" y="4855405"/>
            <a:ext cx="0" cy="54679"/>
          </a:xfrm>
          <a:prstGeom prst="line">
            <a:avLst/>
          </a:prstGeom>
          <a:noFill/>
          <a:ln w="28575" cap="flat" cmpd="sng" algn="ctr">
            <a:solidFill>
              <a:srgbClr val="000000"/>
            </a:solidFill>
            <a:prstDash val="solid"/>
          </a:ln>
          <a:effectLst/>
        </p:spPr>
      </p:cxnSp>
      <p:cxnSp>
        <p:nvCxnSpPr>
          <p:cNvPr id="295" name="Straight Connector 294">
            <a:extLst>
              <a:ext uri="{FF2B5EF4-FFF2-40B4-BE49-F238E27FC236}">
                <a16:creationId xmlns:a16="http://schemas.microsoft.com/office/drawing/2014/main" id="{44400C16-DB93-0FC9-C3D3-2351C7DE152E}"/>
              </a:ext>
            </a:extLst>
          </p:cNvPr>
          <p:cNvCxnSpPr>
            <a:cxnSpLocks/>
          </p:cNvCxnSpPr>
          <p:nvPr/>
        </p:nvCxnSpPr>
        <p:spPr>
          <a:xfrm>
            <a:off x="10754510" y="4855405"/>
            <a:ext cx="0" cy="54679"/>
          </a:xfrm>
          <a:prstGeom prst="line">
            <a:avLst/>
          </a:prstGeom>
          <a:noFill/>
          <a:ln w="28575" cap="flat" cmpd="sng" algn="ctr">
            <a:solidFill>
              <a:srgbClr val="000000"/>
            </a:solidFill>
            <a:prstDash val="solid"/>
          </a:ln>
          <a:effectLst/>
        </p:spPr>
      </p:cxnSp>
      <p:cxnSp>
        <p:nvCxnSpPr>
          <p:cNvPr id="296" name="Straight Connector 295">
            <a:extLst>
              <a:ext uri="{FF2B5EF4-FFF2-40B4-BE49-F238E27FC236}">
                <a16:creationId xmlns:a16="http://schemas.microsoft.com/office/drawing/2014/main" id="{C1FA9108-A0BF-6537-5769-C743C6743DE6}"/>
              </a:ext>
            </a:extLst>
          </p:cNvPr>
          <p:cNvCxnSpPr>
            <a:cxnSpLocks/>
          </p:cNvCxnSpPr>
          <p:nvPr/>
        </p:nvCxnSpPr>
        <p:spPr>
          <a:xfrm>
            <a:off x="11490035" y="4855405"/>
            <a:ext cx="0" cy="54679"/>
          </a:xfrm>
          <a:prstGeom prst="line">
            <a:avLst/>
          </a:prstGeom>
          <a:noFill/>
          <a:ln w="28575" cap="flat" cmpd="sng" algn="ctr">
            <a:solidFill>
              <a:srgbClr val="000000"/>
            </a:solidFill>
            <a:prstDash val="solid"/>
          </a:ln>
          <a:effectLst/>
        </p:spPr>
      </p:cxnSp>
      <p:sp>
        <p:nvSpPr>
          <p:cNvPr id="297" name="TextBox 296">
            <a:extLst>
              <a:ext uri="{FF2B5EF4-FFF2-40B4-BE49-F238E27FC236}">
                <a16:creationId xmlns:a16="http://schemas.microsoft.com/office/drawing/2014/main" id="{25AB769F-9A4B-CDEB-223B-05B58C541D1B}"/>
              </a:ext>
            </a:extLst>
          </p:cNvPr>
          <p:cNvSpPr txBox="1"/>
          <p:nvPr/>
        </p:nvSpPr>
        <p:spPr>
          <a:xfrm>
            <a:off x="6430426" y="2264113"/>
            <a:ext cx="638202" cy="315502"/>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1.00</a:t>
            </a:r>
          </a:p>
        </p:txBody>
      </p:sp>
      <p:sp>
        <p:nvSpPr>
          <p:cNvPr id="298" name="TextBox 297">
            <a:extLst>
              <a:ext uri="{FF2B5EF4-FFF2-40B4-BE49-F238E27FC236}">
                <a16:creationId xmlns:a16="http://schemas.microsoft.com/office/drawing/2014/main" id="{06C44533-D4B8-D15D-92B2-9A35D537E658}"/>
              </a:ext>
            </a:extLst>
          </p:cNvPr>
          <p:cNvSpPr txBox="1"/>
          <p:nvPr/>
        </p:nvSpPr>
        <p:spPr>
          <a:xfrm>
            <a:off x="6430426" y="2872499"/>
            <a:ext cx="638202" cy="315502"/>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0.75</a:t>
            </a:r>
          </a:p>
        </p:txBody>
      </p:sp>
      <p:sp>
        <p:nvSpPr>
          <p:cNvPr id="299" name="TextBox 298">
            <a:extLst>
              <a:ext uri="{FF2B5EF4-FFF2-40B4-BE49-F238E27FC236}">
                <a16:creationId xmlns:a16="http://schemas.microsoft.com/office/drawing/2014/main" id="{106169E9-C2AC-446C-E915-D80FAADEA328}"/>
              </a:ext>
            </a:extLst>
          </p:cNvPr>
          <p:cNvSpPr txBox="1"/>
          <p:nvPr/>
        </p:nvSpPr>
        <p:spPr>
          <a:xfrm>
            <a:off x="6430426" y="3480884"/>
            <a:ext cx="638202" cy="315502"/>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0.50</a:t>
            </a:r>
          </a:p>
        </p:txBody>
      </p:sp>
      <p:sp>
        <p:nvSpPr>
          <p:cNvPr id="300" name="TextBox 299">
            <a:extLst>
              <a:ext uri="{FF2B5EF4-FFF2-40B4-BE49-F238E27FC236}">
                <a16:creationId xmlns:a16="http://schemas.microsoft.com/office/drawing/2014/main" id="{AC7C2667-707C-4C3C-01C1-09D202E1ABDF}"/>
              </a:ext>
            </a:extLst>
          </p:cNvPr>
          <p:cNvSpPr txBox="1"/>
          <p:nvPr/>
        </p:nvSpPr>
        <p:spPr>
          <a:xfrm>
            <a:off x="6430426" y="4089270"/>
            <a:ext cx="638202" cy="315502"/>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0.25</a:t>
            </a:r>
          </a:p>
        </p:txBody>
      </p:sp>
      <p:sp>
        <p:nvSpPr>
          <p:cNvPr id="301" name="TextBox 300">
            <a:extLst>
              <a:ext uri="{FF2B5EF4-FFF2-40B4-BE49-F238E27FC236}">
                <a16:creationId xmlns:a16="http://schemas.microsoft.com/office/drawing/2014/main" id="{60AD5FB1-CC1F-1B98-9EB4-E10595F70C3E}"/>
              </a:ext>
            </a:extLst>
          </p:cNvPr>
          <p:cNvSpPr txBox="1"/>
          <p:nvPr/>
        </p:nvSpPr>
        <p:spPr>
          <a:xfrm>
            <a:off x="6430426" y="4697654"/>
            <a:ext cx="638202" cy="315502"/>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sp>
        <p:nvSpPr>
          <p:cNvPr id="303" name="TextBox 302">
            <a:extLst>
              <a:ext uri="{FF2B5EF4-FFF2-40B4-BE49-F238E27FC236}">
                <a16:creationId xmlns:a16="http://schemas.microsoft.com/office/drawing/2014/main" id="{6C790CF3-98A9-A193-23EB-C9306797DD42}"/>
              </a:ext>
            </a:extLst>
          </p:cNvPr>
          <p:cNvSpPr txBox="1"/>
          <p:nvPr/>
        </p:nvSpPr>
        <p:spPr>
          <a:xfrm>
            <a:off x="7076883" y="5085018"/>
            <a:ext cx="4455732" cy="291839"/>
          </a:xfrm>
          <a:prstGeom prst="rect">
            <a:avLst/>
          </a:prstGeom>
          <a:noFill/>
        </p:spPr>
        <p:txBody>
          <a:bodyPr wrap="square"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80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Mo</a:t>
            </a:r>
          </a:p>
        </p:txBody>
      </p:sp>
      <p:sp>
        <p:nvSpPr>
          <p:cNvPr id="304" name="TextBox 303">
            <a:extLst>
              <a:ext uri="{FF2B5EF4-FFF2-40B4-BE49-F238E27FC236}">
                <a16:creationId xmlns:a16="http://schemas.microsoft.com/office/drawing/2014/main" id="{507A5D5D-8DAB-9EB5-25E7-10FA359EB946}"/>
              </a:ext>
            </a:extLst>
          </p:cNvPr>
          <p:cNvSpPr txBox="1"/>
          <p:nvPr/>
        </p:nvSpPr>
        <p:spPr>
          <a:xfrm>
            <a:off x="11292657" y="4865433"/>
            <a:ext cx="454041"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18</a:t>
            </a:r>
          </a:p>
        </p:txBody>
      </p:sp>
      <p:sp>
        <p:nvSpPr>
          <p:cNvPr id="305" name="TextBox 304">
            <a:extLst>
              <a:ext uri="{FF2B5EF4-FFF2-40B4-BE49-F238E27FC236}">
                <a16:creationId xmlns:a16="http://schemas.microsoft.com/office/drawing/2014/main" id="{B1A7192C-2CDC-0527-442A-602B9CAF9EAB}"/>
              </a:ext>
            </a:extLst>
          </p:cNvPr>
          <p:cNvSpPr txBox="1"/>
          <p:nvPr/>
        </p:nvSpPr>
        <p:spPr>
          <a:xfrm>
            <a:off x="6882118" y="4865433"/>
            <a:ext cx="392144" cy="31550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sp>
        <p:nvSpPr>
          <p:cNvPr id="306" name="TextBox 305">
            <a:extLst>
              <a:ext uri="{FF2B5EF4-FFF2-40B4-BE49-F238E27FC236}">
                <a16:creationId xmlns:a16="http://schemas.microsoft.com/office/drawing/2014/main" id="{4F5B4E94-B0D9-8E7B-0E2F-6929EB63B523}"/>
              </a:ext>
            </a:extLst>
          </p:cNvPr>
          <p:cNvSpPr txBox="1"/>
          <p:nvPr/>
        </p:nvSpPr>
        <p:spPr>
          <a:xfrm>
            <a:off x="7617208" y="4865433"/>
            <a:ext cx="392144" cy="31550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a:t>
            </a:r>
          </a:p>
        </p:txBody>
      </p:sp>
      <p:sp>
        <p:nvSpPr>
          <p:cNvPr id="307" name="TextBox 306">
            <a:extLst>
              <a:ext uri="{FF2B5EF4-FFF2-40B4-BE49-F238E27FC236}">
                <a16:creationId xmlns:a16="http://schemas.microsoft.com/office/drawing/2014/main" id="{6EEC6D59-139D-0A77-1BD0-F66E3B165B0E}"/>
              </a:ext>
            </a:extLst>
          </p:cNvPr>
          <p:cNvSpPr txBox="1"/>
          <p:nvPr/>
        </p:nvSpPr>
        <p:spPr>
          <a:xfrm>
            <a:off x="8352298" y="4865433"/>
            <a:ext cx="392144" cy="31550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a:t>
            </a:r>
          </a:p>
        </p:txBody>
      </p:sp>
      <p:sp>
        <p:nvSpPr>
          <p:cNvPr id="308" name="TextBox 307">
            <a:extLst>
              <a:ext uri="{FF2B5EF4-FFF2-40B4-BE49-F238E27FC236}">
                <a16:creationId xmlns:a16="http://schemas.microsoft.com/office/drawing/2014/main" id="{43009F6A-54AA-56BC-F414-F0F37DAEC08E}"/>
              </a:ext>
            </a:extLst>
          </p:cNvPr>
          <p:cNvSpPr txBox="1"/>
          <p:nvPr/>
        </p:nvSpPr>
        <p:spPr>
          <a:xfrm>
            <a:off x="9087388" y="4865433"/>
            <a:ext cx="392144" cy="31550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9</a:t>
            </a:r>
          </a:p>
        </p:txBody>
      </p:sp>
      <p:sp>
        <p:nvSpPr>
          <p:cNvPr id="309" name="TextBox 308">
            <a:extLst>
              <a:ext uri="{FF2B5EF4-FFF2-40B4-BE49-F238E27FC236}">
                <a16:creationId xmlns:a16="http://schemas.microsoft.com/office/drawing/2014/main" id="{32BEBF1B-923F-A214-6669-AB58539E1A1E}"/>
              </a:ext>
            </a:extLst>
          </p:cNvPr>
          <p:cNvSpPr txBox="1"/>
          <p:nvPr/>
        </p:nvSpPr>
        <p:spPr>
          <a:xfrm>
            <a:off x="9822478" y="4865433"/>
            <a:ext cx="427660"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12</a:t>
            </a:r>
          </a:p>
        </p:txBody>
      </p:sp>
      <p:sp>
        <p:nvSpPr>
          <p:cNvPr id="310" name="TextBox 309">
            <a:extLst>
              <a:ext uri="{FF2B5EF4-FFF2-40B4-BE49-F238E27FC236}">
                <a16:creationId xmlns:a16="http://schemas.microsoft.com/office/drawing/2014/main" id="{B1A24C56-E57A-6AAC-2B58-A75C50B4B938}"/>
              </a:ext>
            </a:extLst>
          </p:cNvPr>
          <p:cNvSpPr txBox="1"/>
          <p:nvPr/>
        </p:nvSpPr>
        <p:spPr>
          <a:xfrm>
            <a:off x="10557568" y="4865433"/>
            <a:ext cx="43119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15</a:t>
            </a:r>
          </a:p>
        </p:txBody>
      </p:sp>
      <p:sp>
        <p:nvSpPr>
          <p:cNvPr id="311" name="TextBox 310">
            <a:extLst>
              <a:ext uri="{FF2B5EF4-FFF2-40B4-BE49-F238E27FC236}">
                <a16:creationId xmlns:a16="http://schemas.microsoft.com/office/drawing/2014/main" id="{BA1869C7-C495-08C5-7F81-1CD40804AC1F}"/>
              </a:ext>
            </a:extLst>
          </p:cNvPr>
          <p:cNvSpPr txBox="1"/>
          <p:nvPr/>
        </p:nvSpPr>
        <p:spPr>
          <a:xfrm>
            <a:off x="6841607" y="5321014"/>
            <a:ext cx="454041" cy="410152"/>
          </a:xfrm>
          <a:prstGeom prst="rect">
            <a:avLst/>
          </a:prstGeom>
          <a:noFill/>
        </p:spPr>
        <p:txBody>
          <a:bodyPr wrap="square"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67</a:t>
            </a:r>
            <a:b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br>
            <a:r>
              <a:rPr kumimoji="0" lang="en-US" sz="1400" b="0" i="0" u="none" strike="noStrike" kern="0" cap="none" spc="0" normalizeH="0" baseline="0" noProof="0" dirty="0">
                <a:ln>
                  <a:noFill/>
                </a:ln>
                <a:solidFill>
                  <a:srgbClr val="E1471D"/>
                </a:solidFill>
                <a:effectLst/>
                <a:uLnTx/>
                <a:uFillTx/>
                <a:latin typeface="Calibri" panose="020F0502020204030204" pitchFamily="34" charset="0"/>
                <a:cs typeface="Calibri" panose="020F0502020204030204" pitchFamily="34" charset="0"/>
              </a:rPr>
              <a:t>36</a:t>
            </a:r>
          </a:p>
        </p:txBody>
      </p:sp>
      <p:sp>
        <p:nvSpPr>
          <p:cNvPr id="312" name="TextBox 311">
            <a:extLst>
              <a:ext uri="{FF2B5EF4-FFF2-40B4-BE49-F238E27FC236}">
                <a16:creationId xmlns:a16="http://schemas.microsoft.com/office/drawing/2014/main" id="{8A7B30D0-6E9C-50FE-8B72-680796DC1D2F}"/>
              </a:ext>
            </a:extLst>
          </p:cNvPr>
          <p:cNvSpPr txBox="1"/>
          <p:nvPr/>
        </p:nvSpPr>
        <p:spPr>
          <a:xfrm>
            <a:off x="7580230" y="5321014"/>
            <a:ext cx="454041" cy="410152"/>
          </a:xfrm>
          <a:prstGeom prst="rect">
            <a:avLst/>
          </a:prstGeom>
          <a:noFill/>
        </p:spPr>
        <p:txBody>
          <a:bodyPr wrap="square"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48</a:t>
            </a:r>
            <a:b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br>
            <a:r>
              <a:rPr kumimoji="0" lang="en-US" sz="1400" b="0" i="0" u="none" strike="noStrike" kern="0" cap="none" spc="0" normalizeH="0" baseline="0" noProof="0" dirty="0">
                <a:ln>
                  <a:noFill/>
                </a:ln>
                <a:solidFill>
                  <a:srgbClr val="E1471D"/>
                </a:solidFill>
                <a:effectLst/>
                <a:uLnTx/>
                <a:uFillTx/>
                <a:latin typeface="Calibri" panose="020F0502020204030204" pitchFamily="34" charset="0"/>
                <a:cs typeface="Calibri" panose="020F0502020204030204" pitchFamily="34" charset="0"/>
              </a:rPr>
              <a:t>18</a:t>
            </a:r>
          </a:p>
        </p:txBody>
      </p:sp>
      <p:sp>
        <p:nvSpPr>
          <p:cNvPr id="313" name="TextBox 312">
            <a:extLst>
              <a:ext uri="{FF2B5EF4-FFF2-40B4-BE49-F238E27FC236}">
                <a16:creationId xmlns:a16="http://schemas.microsoft.com/office/drawing/2014/main" id="{E8A89607-9428-FEAE-4EB0-AA2BE189DB52}"/>
              </a:ext>
            </a:extLst>
          </p:cNvPr>
          <p:cNvSpPr txBox="1"/>
          <p:nvPr/>
        </p:nvSpPr>
        <p:spPr>
          <a:xfrm>
            <a:off x="8318852" y="5321014"/>
            <a:ext cx="454041" cy="410152"/>
          </a:xfrm>
          <a:prstGeom prst="rect">
            <a:avLst/>
          </a:prstGeom>
          <a:noFill/>
        </p:spPr>
        <p:txBody>
          <a:bodyPr wrap="square"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33</a:t>
            </a:r>
            <a:b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br>
            <a:r>
              <a:rPr kumimoji="0" lang="en-US" sz="1400" b="0" i="0" u="none" strike="noStrike" kern="0" cap="none" spc="0" normalizeH="0" baseline="0" noProof="0" dirty="0">
                <a:ln>
                  <a:noFill/>
                </a:ln>
                <a:solidFill>
                  <a:srgbClr val="E1471D"/>
                </a:solidFill>
                <a:effectLst/>
                <a:uLnTx/>
                <a:uFillTx/>
                <a:latin typeface="Calibri" panose="020F0502020204030204" pitchFamily="34" charset="0"/>
                <a:cs typeface="Calibri" panose="020F0502020204030204" pitchFamily="34" charset="0"/>
              </a:rPr>
              <a:t>11</a:t>
            </a:r>
          </a:p>
        </p:txBody>
      </p:sp>
      <p:sp>
        <p:nvSpPr>
          <p:cNvPr id="314" name="TextBox 313">
            <a:extLst>
              <a:ext uri="{FF2B5EF4-FFF2-40B4-BE49-F238E27FC236}">
                <a16:creationId xmlns:a16="http://schemas.microsoft.com/office/drawing/2014/main" id="{893BFC7C-EDD6-8328-246F-1911816B7977}"/>
              </a:ext>
            </a:extLst>
          </p:cNvPr>
          <p:cNvSpPr txBox="1"/>
          <p:nvPr/>
        </p:nvSpPr>
        <p:spPr>
          <a:xfrm>
            <a:off x="9057474" y="5321014"/>
            <a:ext cx="454041" cy="410152"/>
          </a:xfrm>
          <a:prstGeom prst="rect">
            <a:avLst/>
          </a:prstGeom>
          <a:noFill/>
        </p:spPr>
        <p:txBody>
          <a:bodyPr wrap="square"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24</a:t>
            </a:r>
            <a:b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br>
            <a:r>
              <a:rPr kumimoji="0" lang="en-US" sz="1400" b="0" i="0" u="none" strike="noStrike" kern="0" cap="none" spc="0" normalizeH="0" baseline="0" noProof="0" dirty="0">
                <a:ln>
                  <a:noFill/>
                </a:ln>
                <a:solidFill>
                  <a:srgbClr val="E1471D"/>
                </a:solidFill>
                <a:effectLst/>
                <a:uLnTx/>
                <a:uFillTx/>
                <a:latin typeface="Calibri" panose="020F0502020204030204" pitchFamily="34" charset="0"/>
                <a:cs typeface="Calibri" panose="020F0502020204030204" pitchFamily="34" charset="0"/>
              </a:rPr>
              <a:t>9</a:t>
            </a:r>
          </a:p>
        </p:txBody>
      </p:sp>
      <p:sp>
        <p:nvSpPr>
          <p:cNvPr id="315" name="TextBox 314">
            <a:extLst>
              <a:ext uri="{FF2B5EF4-FFF2-40B4-BE49-F238E27FC236}">
                <a16:creationId xmlns:a16="http://schemas.microsoft.com/office/drawing/2014/main" id="{4EA000FF-3C21-C7B8-EC0E-7174488A2CBE}"/>
              </a:ext>
            </a:extLst>
          </p:cNvPr>
          <p:cNvSpPr txBox="1"/>
          <p:nvPr/>
        </p:nvSpPr>
        <p:spPr>
          <a:xfrm>
            <a:off x="9796097" y="5321014"/>
            <a:ext cx="454041" cy="410152"/>
          </a:xfrm>
          <a:prstGeom prst="rect">
            <a:avLst/>
          </a:prstGeom>
          <a:noFill/>
        </p:spPr>
        <p:txBody>
          <a:bodyPr wrap="square"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15</a:t>
            </a:r>
            <a:b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br>
            <a:r>
              <a:rPr kumimoji="0" lang="en-US" sz="1400" b="0" i="0" u="none" strike="noStrike" kern="0" cap="none" spc="0" normalizeH="0" baseline="0" noProof="0" dirty="0">
                <a:ln>
                  <a:noFill/>
                </a:ln>
                <a:solidFill>
                  <a:srgbClr val="E1471D"/>
                </a:solidFill>
                <a:effectLst/>
                <a:uLnTx/>
                <a:uFillTx/>
                <a:latin typeface="Calibri" panose="020F0502020204030204" pitchFamily="34" charset="0"/>
                <a:cs typeface="Calibri" panose="020F0502020204030204" pitchFamily="34" charset="0"/>
              </a:rPr>
              <a:t>6</a:t>
            </a:r>
          </a:p>
        </p:txBody>
      </p:sp>
      <p:sp>
        <p:nvSpPr>
          <p:cNvPr id="316" name="TextBox 315">
            <a:extLst>
              <a:ext uri="{FF2B5EF4-FFF2-40B4-BE49-F238E27FC236}">
                <a16:creationId xmlns:a16="http://schemas.microsoft.com/office/drawing/2014/main" id="{CEE5F84D-F7A4-F18C-CC6D-8881D8F1F42C}"/>
              </a:ext>
            </a:extLst>
          </p:cNvPr>
          <p:cNvSpPr txBox="1"/>
          <p:nvPr/>
        </p:nvSpPr>
        <p:spPr>
          <a:xfrm>
            <a:off x="10534719" y="5321014"/>
            <a:ext cx="454041" cy="410152"/>
          </a:xfrm>
          <a:prstGeom prst="rect">
            <a:avLst/>
          </a:prstGeom>
          <a:noFill/>
        </p:spPr>
        <p:txBody>
          <a:bodyPr wrap="square"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10</a:t>
            </a:r>
            <a:b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br>
            <a:r>
              <a:rPr kumimoji="0" lang="en-US" sz="1400" b="0" i="0" u="none" strike="noStrike" kern="0" cap="none" spc="0" normalizeH="0" baseline="0" noProof="0" dirty="0">
                <a:ln>
                  <a:noFill/>
                </a:ln>
                <a:solidFill>
                  <a:srgbClr val="E1471D"/>
                </a:solidFill>
                <a:effectLst/>
                <a:uLnTx/>
                <a:uFillTx/>
                <a:latin typeface="Calibri" panose="020F0502020204030204" pitchFamily="34" charset="0"/>
                <a:cs typeface="Calibri" panose="020F0502020204030204" pitchFamily="34" charset="0"/>
              </a:rPr>
              <a:t>5</a:t>
            </a:r>
          </a:p>
        </p:txBody>
      </p:sp>
      <p:sp>
        <p:nvSpPr>
          <p:cNvPr id="317" name="TextBox 316">
            <a:extLst>
              <a:ext uri="{FF2B5EF4-FFF2-40B4-BE49-F238E27FC236}">
                <a16:creationId xmlns:a16="http://schemas.microsoft.com/office/drawing/2014/main" id="{8B9832B9-319A-AB72-862C-C8A09A6FCE86}"/>
              </a:ext>
            </a:extLst>
          </p:cNvPr>
          <p:cNvSpPr txBox="1"/>
          <p:nvPr/>
        </p:nvSpPr>
        <p:spPr>
          <a:xfrm>
            <a:off x="11273338" y="5321014"/>
            <a:ext cx="454041" cy="410152"/>
          </a:xfrm>
          <a:prstGeom prst="rect">
            <a:avLst/>
          </a:prstGeom>
          <a:noFill/>
        </p:spPr>
        <p:txBody>
          <a:bodyPr wrap="square"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7</a:t>
            </a:r>
            <a:b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br>
            <a:r>
              <a:rPr kumimoji="0" lang="en-US" sz="1400" b="0" i="0" u="none" strike="noStrike" kern="0" cap="none" spc="0" normalizeH="0" baseline="0" noProof="0" dirty="0">
                <a:ln>
                  <a:noFill/>
                </a:ln>
                <a:solidFill>
                  <a:srgbClr val="E1471D"/>
                </a:solidFill>
                <a:effectLst/>
                <a:uLnTx/>
                <a:uFillTx/>
                <a:latin typeface="Calibri" panose="020F0502020204030204" pitchFamily="34" charset="0"/>
                <a:cs typeface="Calibri" panose="020F0502020204030204" pitchFamily="34" charset="0"/>
              </a:rPr>
              <a:t>5</a:t>
            </a:r>
          </a:p>
        </p:txBody>
      </p:sp>
      <p:cxnSp>
        <p:nvCxnSpPr>
          <p:cNvPr id="321" name="Straight Connector 320">
            <a:extLst>
              <a:ext uri="{FF2B5EF4-FFF2-40B4-BE49-F238E27FC236}">
                <a16:creationId xmlns:a16="http://schemas.microsoft.com/office/drawing/2014/main" id="{7F1F78B8-6D51-F54C-0B34-A58508503391}"/>
              </a:ext>
            </a:extLst>
          </p:cNvPr>
          <p:cNvCxnSpPr/>
          <p:nvPr/>
        </p:nvCxnSpPr>
        <p:spPr>
          <a:xfrm>
            <a:off x="7068627" y="3642129"/>
            <a:ext cx="4597989" cy="0"/>
          </a:xfrm>
          <a:prstGeom prst="line">
            <a:avLst/>
          </a:prstGeom>
          <a:noFill/>
          <a:ln w="28575" cap="flat" cmpd="sng" algn="ctr">
            <a:solidFill>
              <a:srgbClr val="000000"/>
            </a:solidFill>
            <a:prstDash val="sysDot"/>
          </a:ln>
          <a:effectLst/>
        </p:spPr>
      </p:cxnSp>
      <p:sp>
        <p:nvSpPr>
          <p:cNvPr id="322" name="Freeform 2">
            <a:extLst>
              <a:ext uri="{FF2B5EF4-FFF2-40B4-BE49-F238E27FC236}">
                <a16:creationId xmlns:a16="http://schemas.microsoft.com/office/drawing/2014/main" id="{A9FE1AEB-134A-DA06-7327-131F6E5D357F}"/>
              </a:ext>
            </a:extLst>
          </p:cNvPr>
          <p:cNvSpPr/>
          <p:nvPr/>
        </p:nvSpPr>
        <p:spPr>
          <a:xfrm>
            <a:off x="7093482" y="2422606"/>
            <a:ext cx="4644144" cy="1224034"/>
          </a:xfrm>
          <a:custGeom>
            <a:avLst/>
            <a:gdLst>
              <a:gd name="connsiteX0" fmla="*/ 5043340 w 5043340"/>
              <a:gd name="connsiteY0" fmla="*/ 1432874 h 1432874"/>
              <a:gd name="connsiteX1" fmla="*/ 3657600 w 5043340"/>
              <a:gd name="connsiteY1" fmla="*/ 1432874 h 1432874"/>
              <a:gd name="connsiteX2" fmla="*/ 3657600 w 5043340"/>
              <a:gd name="connsiteY2" fmla="*/ 1319752 h 1432874"/>
              <a:gd name="connsiteX3" fmla="*/ 3388936 w 5043340"/>
              <a:gd name="connsiteY3" fmla="*/ 1319752 h 1432874"/>
              <a:gd name="connsiteX4" fmla="*/ 3388936 w 5043340"/>
              <a:gd name="connsiteY4" fmla="*/ 1216057 h 1432874"/>
              <a:gd name="connsiteX5" fmla="*/ 3134412 w 5043340"/>
              <a:gd name="connsiteY5" fmla="*/ 1216057 h 1432874"/>
              <a:gd name="connsiteX6" fmla="*/ 3134412 w 5043340"/>
              <a:gd name="connsiteY6" fmla="*/ 1107649 h 1432874"/>
              <a:gd name="connsiteX7" fmla="*/ 2450969 w 5043340"/>
              <a:gd name="connsiteY7" fmla="*/ 1107649 h 1432874"/>
              <a:gd name="connsiteX8" fmla="*/ 2450969 w 5043340"/>
              <a:gd name="connsiteY8" fmla="*/ 1022808 h 1432874"/>
              <a:gd name="connsiteX9" fmla="*/ 1974915 w 5043340"/>
              <a:gd name="connsiteY9" fmla="*/ 1022808 h 1432874"/>
              <a:gd name="connsiteX10" fmla="*/ 1974915 w 5043340"/>
              <a:gd name="connsiteY10" fmla="*/ 970960 h 1432874"/>
              <a:gd name="connsiteX11" fmla="*/ 1951348 w 5043340"/>
              <a:gd name="connsiteY11" fmla="*/ 970960 h 1432874"/>
              <a:gd name="connsiteX12" fmla="*/ 1951348 w 5043340"/>
              <a:gd name="connsiteY12" fmla="*/ 904973 h 1432874"/>
              <a:gd name="connsiteX13" fmla="*/ 1701538 w 5043340"/>
              <a:gd name="connsiteY13" fmla="*/ 904973 h 1432874"/>
              <a:gd name="connsiteX14" fmla="*/ 1701538 w 5043340"/>
              <a:gd name="connsiteY14" fmla="*/ 829558 h 1432874"/>
              <a:gd name="connsiteX15" fmla="*/ 999241 w 5043340"/>
              <a:gd name="connsiteY15" fmla="*/ 829558 h 1432874"/>
              <a:gd name="connsiteX16" fmla="*/ 999241 w 5043340"/>
              <a:gd name="connsiteY16" fmla="*/ 740004 h 1432874"/>
              <a:gd name="connsiteX17" fmla="*/ 980387 w 5043340"/>
              <a:gd name="connsiteY17" fmla="*/ 740004 h 1432874"/>
              <a:gd name="connsiteX18" fmla="*/ 980387 w 5043340"/>
              <a:gd name="connsiteY18" fmla="*/ 603315 h 1432874"/>
              <a:gd name="connsiteX19" fmla="*/ 952107 w 5043340"/>
              <a:gd name="connsiteY19" fmla="*/ 603315 h 1432874"/>
              <a:gd name="connsiteX20" fmla="*/ 952107 w 5043340"/>
              <a:gd name="connsiteY20" fmla="*/ 438346 h 1432874"/>
              <a:gd name="connsiteX21" fmla="*/ 532614 w 5043340"/>
              <a:gd name="connsiteY21" fmla="*/ 438346 h 1432874"/>
              <a:gd name="connsiteX22" fmla="*/ 532614 w 5043340"/>
              <a:gd name="connsiteY22" fmla="*/ 320511 h 1432874"/>
              <a:gd name="connsiteX23" fmla="*/ 509047 w 5043340"/>
              <a:gd name="connsiteY23" fmla="*/ 320511 h 1432874"/>
              <a:gd name="connsiteX24" fmla="*/ 509047 w 5043340"/>
              <a:gd name="connsiteY24" fmla="*/ 268663 h 1432874"/>
              <a:gd name="connsiteX25" fmla="*/ 509047 w 5043340"/>
              <a:gd name="connsiteY25" fmla="*/ 268663 h 1432874"/>
              <a:gd name="connsiteX26" fmla="*/ 509047 w 5043340"/>
              <a:gd name="connsiteY26" fmla="*/ 268663 h 1432874"/>
              <a:gd name="connsiteX27" fmla="*/ 509047 w 5043340"/>
              <a:gd name="connsiteY27" fmla="*/ 268663 h 1432874"/>
              <a:gd name="connsiteX28" fmla="*/ 509047 w 5043340"/>
              <a:gd name="connsiteY28" fmla="*/ 268663 h 1432874"/>
              <a:gd name="connsiteX29" fmla="*/ 509047 w 5043340"/>
              <a:gd name="connsiteY29" fmla="*/ 268663 h 1432874"/>
              <a:gd name="connsiteX30" fmla="*/ 509047 w 5043340"/>
              <a:gd name="connsiteY30" fmla="*/ 268663 h 1432874"/>
              <a:gd name="connsiteX31" fmla="*/ 485480 w 5043340"/>
              <a:gd name="connsiteY31" fmla="*/ 245096 h 1432874"/>
              <a:gd name="connsiteX32" fmla="*/ 485480 w 5043340"/>
              <a:gd name="connsiteY32" fmla="*/ 94268 h 1432874"/>
              <a:gd name="connsiteX33" fmla="*/ 202676 w 5043340"/>
              <a:gd name="connsiteY33" fmla="*/ 94268 h 1432874"/>
              <a:gd name="connsiteX34" fmla="*/ 202676 w 5043340"/>
              <a:gd name="connsiteY34" fmla="*/ 42420 h 1432874"/>
              <a:gd name="connsiteX35" fmla="*/ 122548 w 5043340"/>
              <a:gd name="connsiteY35" fmla="*/ 42420 h 1432874"/>
              <a:gd name="connsiteX36" fmla="*/ 122548 w 5043340"/>
              <a:gd name="connsiteY36" fmla="*/ 0 h 1432874"/>
              <a:gd name="connsiteX37" fmla="*/ 0 w 5043340"/>
              <a:gd name="connsiteY37" fmla="*/ 0 h 1432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043340" h="1432874">
                <a:moveTo>
                  <a:pt x="5043340" y="1432874"/>
                </a:moveTo>
                <a:lnTo>
                  <a:pt x="3657600" y="1432874"/>
                </a:lnTo>
                <a:lnTo>
                  <a:pt x="3657600" y="1319752"/>
                </a:lnTo>
                <a:lnTo>
                  <a:pt x="3388936" y="1319752"/>
                </a:lnTo>
                <a:lnTo>
                  <a:pt x="3388936" y="1216057"/>
                </a:lnTo>
                <a:lnTo>
                  <a:pt x="3134412" y="1216057"/>
                </a:lnTo>
                <a:lnTo>
                  <a:pt x="3134412" y="1107649"/>
                </a:lnTo>
                <a:lnTo>
                  <a:pt x="2450969" y="1107649"/>
                </a:lnTo>
                <a:lnTo>
                  <a:pt x="2450969" y="1022808"/>
                </a:lnTo>
                <a:lnTo>
                  <a:pt x="1974915" y="1022808"/>
                </a:lnTo>
                <a:lnTo>
                  <a:pt x="1974915" y="970960"/>
                </a:lnTo>
                <a:lnTo>
                  <a:pt x="1951348" y="970960"/>
                </a:lnTo>
                <a:lnTo>
                  <a:pt x="1951348" y="904973"/>
                </a:lnTo>
                <a:lnTo>
                  <a:pt x="1701538" y="904973"/>
                </a:lnTo>
                <a:lnTo>
                  <a:pt x="1701538" y="829558"/>
                </a:lnTo>
                <a:lnTo>
                  <a:pt x="999241" y="829558"/>
                </a:lnTo>
                <a:lnTo>
                  <a:pt x="999241" y="740004"/>
                </a:lnTo>
                <a:lnTo>
                  <a:pt x="980387" y="740004"/>
                </a:lnTo>
                <a:lnTo>
                  <a:pt x="980387" y="603315"/>
                </a:lnTo>
                <a:lnTo>
                  <a:pt x="952107" y="603315"/>
                </a:lnTo>
                <a:lnTo>
                  <a:pt x="952107" y="438346"/>
                </a:lnTo>
                <a:lnTo>
                  <a:pt x="532614" y="438346"/>
                </a:lnTo>
                <a:lnTo>
                  <a:pt x="532614" y="320511"/>
                </a:lnTo>
                <a:lnTo>
                  <a:pt x="509047" y="320511"/>
                </a:lnTo>
                <a:lnTo>
                  <a:pt x="509047" y="268663"/>
                </a:lnTo>
                <a:lnTo>
                  <a:pt x="509047" y="268663"/>
                </a:lnTo>
                <a:lnTo>
                  <a:pt x="509047" y="268663"/>
                </a:lnTo>
                <a:lnTo>
                  <a:pt x="509047" y="268663"/>
                </a:lnTo>
                <a:lnTo>
                  <a:pt x="509047" y="268663"/>
                </a:lnTo>
                <a:lnTo>
                  <a:pt x="509047" y="268663"/>
                </a:lnTo>
                <a:lnTo>
                  <a:pt x="509047" y="268663"/>
                </a:lnTo>
                <a:lnTo>
                  <a:pt x="485480" y="245096"/>
                </a:lnTo>
                <a:lnTo>
                  <a:pt x="485480" y="94268"/>
                </a:lnTo>
                <a:lnTo>
                  <a:pt x="202676" y="94268"/>
                </a:lnTo>
                <a:lnTo>
                  <a:pt x="202676" y="42420"/>
                </a:lnTo>
                <a:lnTo>
                  <a:pt x="122548" y="42420"/>
                </a:lnTo>
                <a:lnTo>
                  <a:pt x="122548" y="0"/>
                </a:lnTo>
                <a:lnTo>
                  <a:pt x="0" y="0"/>
                </a:lnTo>
              </a:path>
            </a:pathLst>
          </a:custGeom>
          <a:noFill/>
          <a:ln w="28575" cap="flat" cmpd="sng" algn="ctr">
            <a:solidFill>
              <a:srgbClr val="01587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grpSp>
        <p:nvGrpSpPr>
          <p:cNvPr id="323" name="Group 322">
            <a:extLst>
              <a:ext uri="{FF2B5EF4-FFF2-40B4-BE49-F238E27FC236}">
                <a16:creationId xmlns:a16="http://schemas.microsoft.com/office/drawing/2014/main" id="{AC12DDDB-5C40-0C16-53ED-CA0BA6295E13}"/>
              </a:ext>
            </a:extLst>
          </p:cNvPr>
          <p:cNvGrpSpPr/>
          <p:nvPr/>
        </p:nvGrpSpPr>
        <p:grpSpPr>
          <a:xfrm>
            <a:off x="7080461" y="2414553"/>
            <a:ext cx="4657166" cy="1884368"/>
            <a:chOff x="1682685" y="2201159"/>
            <a:chExt cx="5057481" cy="2205872"/>
          </a:xfrm>
        </p:grpSpPr>
        <p:sp>
          <p:nvSpPr>
            <p:cNvPr id="358" name="Freeform 3">
              <a:extLst>
                <a:ext uri="{FF2B5EF4-FFF2-40B4-BE49-F238E27FC236}">
                  <a16:creationId xmlns:a16="http://schemas.microsoft.com/office/drawing/2014/main" id="{2B9FB4E5-9E86-863E-F5AE-6D7C914E1C25}"/>
                </a:ext>
              </a:extLst>
            </p:cNvPr>
            <p:cNvSpPr/>
            <p:nvPr/>
          </p:nvSpPr>
          <p:spPr>
            <a:xfrm>
              <a:off x="4185502" y="4015819"/>
              <a:ext cx="2554664" cy="391212"/>
            </a:xfrm>
            <a:custGeom>
              <a:avLst/>
              <a:gdLst>
                <a:gd name="connsiteX0" fmla="*/ 2554664 w 2554664"/>
                <a:gd name="connsiteY0" fmla="*/ 391212 h 391212"/>
                <a:gd name="connsiteX1" fmla="*/ 942680 w 2554664"/>
                <a:gd name="connsiteY1" fmla="*/ 391212 h 391212"/>
                <a:gd name="connsiteX2" fmla="*/ 942680 w 2554664"/>
                <a:gd name="connsiteY2" fmla="*/ 254523 h 391212"/>
                <a:gd name="connsiteX3" fmla="*/ 702297 w 2554664"/>
                <a:gd name="connsiteY3" fmla="*/ 254523 h 391212"/>
                <a:gd name="connsiteX4" fmla="*/ 702297 w 2554664"/>
                <a:gd name="connsiteY4" fmla="*/ 127261 h 391212"/>
                <a:gd name="connsiteX5" fmla="*/ 0 w 2554664"/>
                <a:gd name="connsiteY5" fmla="*/ 127261 h 391212"/>
                <a:gd name="connsiteX6" fmla="*/ 0 w 2554664"/>
                <a:gd name="connsiteY6" fmla="*/ 0 h 39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4664" h="391212">
                  <a:moveTo>
                    <a:pt x="2554664" y="391212"/>
                  </a:moveTo>
                  <a:lnTo>
                    <a:pt x="942680" y="391212"/>
                  </a:lnTo>
                  <a:lnTo>
                    <a:pt x="942680" y="254523"/>
                  </a:lnTo>
                  <a:lnTo>
                    <a:pt x="702297" y="254523"/>
                  </a:lnTo>
                  <a:lnTo>
                    <a:pt x="702297" y="127261"/>
                  </a:lnTo>
                  <a:lnTo>
                    <a:pt x="0" y="127261"/>
                  </a:lnTo>
                  <a:lnTo>
                    <a:pt x="0" y="0"/>
                  </a:lnTo>
                </a:path>
              </a:pathLst>
            </a:custGeom>
            <a:noFill/>
            <a:ln w="28575" cap="flat" cmpd="sng" algn="ctr">
              <a:solidFill>
                <a:srgbClr val="E1471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359" name="Freeform 4">
              <a:extLst>
                <a:ext uri="{FF2B5EF4-FFF2-40B4-BE49-F238E27FC236}">
                  <a16:creationId xmlns:a16="http://schemas.microsoft.com/office/drawing/2014/main" id="{EC50E1E2-A4C7-0FB3-C41D-B6BB6CC59933}"/>
                </a:ext>
              </a:extLst>
            </p:cNvPr>
            <p:cNvSpPr/>
            <p:nvPr/>
          </p:nvSpPr>
          <p:spPr>
            <a:xfrm>
              <a:off x="1682685" y="2201159"/>
              <a:ext cx="2479249" cy="1828800"/>
            </a:xfrm>
            <a:custGeom>
              <a:avLst/>
              <a:gdLst>
                <a:gd name="connsiteX0" fmla="*/ 0 w 2479249"/>
                <a:gd name="connsiteY0" fmla="*/ 0 h 1828800"/>
                <a:gd name="connsiteX1" fmla="*/ 325224 w 2479249"/>
                <a:gd name="connsiteY1" fmla="*/ 0 h 1828800"/>
                <a:gd name="connsiteX2" fmla="*/ 325224 w 2479249"/>
                <a:gd name="connsiteY2" fmla="*/ 98981 h 1828800"/>
                <a:gd name="connsiteX3" fmla="*/ 428919 w 2479249"/>
                <a:gd name="connsiteY3" fmla="*/ 98981 h 1828800"/>
                <a:gd name="connsiteX4" fmla="*/ 428919 w 2479249"/>
                <a:gd name="connsiteY4" fmla="*/ 249810 h 1828800"/>
                <a:gd name="connsiteX5" fmla="*/ 457200 w 2479249"/>
                <a:gd name="connsiteY5" fmla="*/ 249810 h 1828800"/>
                <a:gd name="connsiteX6" fmla="*/ 457200 w 2479249"/>
                <a:gd name="connsiteY6" fmla="*/ 348792 h 1828800"/>
                <a:gd name="connsiteX7" fmla="*/ 476053 w 2479249"/>
                <a:gd name="connsiteY7" fmla="*/ 348792 h 1828800"/>
                <a:gd name="connsiteX8" fmla="*/ 476053 w 2479249"/>
                <a:gd name="connsiteY8" fmla="*/ 457200 h 1828800"/>
                <a:gd name="connsiteX9" fmla="*/ 476053 w 2479249"/>
                <a:gd name="connsiteY9" fmla="*/ 716437 h 1828800"/>
                <a:gd name="connsiteX10" fmla="*/ 499620 w 2479249"/>
                <a:gd name="connsiteY10" fmla="*/ 716437 h 1828800"/>
                <a:gd name="connsiteX11" fmla="*/ 499620 w 2479249"/>
                <a:gd name="connsiteY11" fmla="*/ 791851 h 1828800"/>
                <a:gd name="connsiteX12" fmla="*/ 499620 w 2479249"/>
                <a:gd name="connsiteY12" fmla="*/ 1055802 h 1828800"/>
                <a:gd name="connsiteX13" fmla="*/ 527901 w 2479249"/>
                <a:gd name="connsiteY13" fmla="*/ 1055802 h 1828800"/>
                <a:gd name="connsiteX14" fmla="*/ 527901 w 2479249"/>
                <a:gd name="connsiteY14" fmla="*/ 1159497 h 1828800"/>
                <a:gd name="connsiteX15" fmla="*/ 542041 w 2479249"/>
                <a:gd name="connsiteY15" fmla="*/ 1159497 h 1828800"/>
                <a:gd name="connsiteX16" fmla="*/ 542041 w 2479249"/>
                <a:gd name="connsiteY16" fmla="*/ 1234911 h 1828800"/>
                <a:gd name="connsiteX17" fmla="*/ 961534 w 2479249"/>
                <a:gd name="connsiteY17" fmla="*/ 1234911 h 1828800"/>
                <a:gd name="connsiteX18" fmla="*/ 961534 w 2479249"/>
                <a:gd name="connsiteY18" fmla="*/ 1428161 h 1828800"/>
                <a:gd name="connsiteX19" fmla="*/ 1003954 w 2479249"/>
                <a:gd name="connsiteY19" fmla="*/ 1428161 h 1828800"/>
                <a:gd name="connsiteX20" fmla="*/ 1003954 w 2479249"/>
                <a:gd name="connsiteY20" fmla="*/ 1597843 h 1828800"/>
                <a:gd name="connsiteX21" fmla="*/ 1376313 w 2479249"/>
                <a:gd name="connsiteY21" fmla="*/ 1597843 h 1828800"/>
                <a:gd name="connsiteX22" fmla="*/ 1376313 w 2479249"/>
                <a:gd name="connsiteY22" fmla="*/ 1682684 h 1828800"/>
                <a:gd name="connsiteX23" fmla="*/ 2479249 w 2479249"/>
                <a:gd name="connsiteY23" fmla="*/ 1682684 h 1828800"/>
                <a:gd name="connsiteX24" fmla="*/ 2479249 w 2479249"/>
                <a:gd name="connsiteY24"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79249" h="1828800">
                  <a:moveTo>
                    <a:pt x="0" y="0"/>
                  </a:moveTo>
                  <a:lnTo>
                    <a:pt x="325224" y="0"/>
                  </a:lnTo>
                  <a:lnTo>
                    <a:pt x="325224" y="98981"/>
                  </a:lnTo>
                  <a:lnTo>
                    <a:pt x="428919" y="98981"/>
                  </a:lnTo>
                  <a:lnTo>
                    <a:pt x="428919" y="249810"/>
                  </a:lnTo>
                  <a:lnTo>
                    <a:pt x="457200" y="249810"/>
                  </a:lnTo>
                  <a:lnTo>
                    <a:pt x="457200" y="348792"/>
                  </a:lnTo>
                  <a:lnTo>
                    <a:pt x="476053" y="348792"/>
                  </a:lnTo>
                  <a:lnTo>
                    <a:pt x="476053" y="457200"/>
                  </a:lnTo>
                  <a:lnTo>
                    <a:pt x="476053" y="716437"/>
                  </a:lnTo>
                  <a:lnTo>
                    <a:pt x="499620" y="716437"/>
                  </a:lnTo>
                  <a:lnTo>
                    <a:pt x="499620" y="791851"/>
                  </a:lnTo>
                  <a:lnTo>
                    <a:pt x="499620" y="1055802"/>
                  </a:lnTo>
                  <a:lnTo>
                    <a:pt x="527901" y="1055802"/>
                  </a:lnTo>
                  <a:lnTo>
                    <a:pt x="527901" y="1159497"/>
                  </a:lnTo>
                  <a:lnTo>
                    <a:pt x="542041" y="1159497"/>
                  </a:lnTo>
                  <a:lnTo>
                    <a:pt x="542041" y="1234911"/>
                  </a:lnTo>
                  <a:lnTo>
                    <a:pt x="961534" y="1234911"/>
                  </a:lnTo>
                  <a:lnTo>
                    <a:pt x="961534" y="1428161"/>
                  </a:lnTo>
                  <a:lnTo>
                    <a:pt x="1003954" y="1428161"/>
                  </a:lnTo>
                  <a:lnTo>
                    <a:pt x="1003954" y="1597843"/>
                  </a:lnTo>
                  <a:lnTo>
                    <a:pt x="1376313" y="1597843"/>
                  </a:lnTo>
                  <a:lnTo>
                    <a:pt x="1376313" y="1682684"/>
                  </a:lnTo>
                  <a:lnTo>
                    <a:pt x="2479249" y="1682684"/>
                  </a:lnTo>
                  <a:lnTo>
                    <a:pt x="2479249" y="1828800"/>
                  </a:lnTo>
                </a:path>
              </a:pathLst>
            </a:custGeom>
            <a:noFill/>
            <a:ln w="28575" cap="flat" cmpd="sng" algn="ctr">
              <a:solidFill>
                <a:srgbClr val="E1471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grpSp>
      <p:sp>
        <p:nvSpPr>
          <p:cNvPr id="324" name="TextBox 323">
            <a:extLst>
              <a:ext uri="{FF2B5EF4-FFF2-40B4-BE49-F238E27FC236}">
                <a16:creationId xmlns:a16="http://schemas.microsoft.com/office/drawing/2014/main" id="{5FE70F3C-F50B-FF9F-8E60-DF9EACD8BC25}"/>
              </a:ext>
            </a:extLst>
          </p:cNvPr>
          <p:cNvSpPr txBox="1"/>
          <p:nvPr/>
        </p:nvSpPr>
        <p:spPr>
          <a:xfrm>
            <a:off x="7410310" y="2356840"/>
            <a:ext cx="161343" cy="26291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a:t>
            </a:r>
          </a:p>
        </p:txBody>
      </p:sp>
      <p:grpSp>
        <p:nvGrpSpPr>
          <p:cNvPr id="325" name="Group 324">
            <a:extLst>
              <a:ext uri="{FF2B5EF4-FFF2-40B4-BE49-F238E27FC236}">
                <a16:creationId xmlns:a16="http://schemas.microsoft.com/office/drawing/2014/main" id="{99B41CD3-9AC5-B988-C1AF-08ECED11BC11}"/>
              </a:ext>
            </a:extLst>
          </p:cNvPr>
          <p:cNvGrpSpPr/>
          <p:nvPr/>
        </p:nvGrpSpPr>
        <p:grpSpPr>
          <a:xfrm>
            <a:off x="7012810" y="2281119"/>
            <a:ext cx="4392417" cy="1463103"/>
            <a:chOff x="1609219" y="2044959"/>
            <a:chExt cx="4769975" cy="1712732"/>
          </a:xfrm>
        </p:grpSpPr>
        <p:sp>
          <p:nvSpPr>
            <p:cNvPr id="332" name="TextBox 331">
              <a:extLst>
                <a:ext uri="{FF2B5EF4-FFF2-40B4-BE49-F238E27FC236}">
                  <a16:creationId xmlns:a16="http://schemas.microsoft.com/office/drawing/2014/main" id="{CDCE4C72-260A-2C34-3378-3D36ABABCA09}"/>
                </a:ext>
              </a:extLst>
            </p:cNvPr>
            <p:cNvSpPr txBox="1"/>
            <p:nvPr/>
          </p:nvSpPr>
          <p:spPr>
            <a:xfrm>
              <a:off x="1609219" y="2044959"/>
              <a:ext cx="175211"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a:t>
              </a:r>
            </a:p>
          </p:txBody>
        </p:sp>
        <p:sp>
          <p:nvSpPr>
            <p:cNvPr id="333" name="TextBox 332">
              <a:extLst>
                <a:ext uri="{FF2B5EF4-FFF2-40B4-BE49-F238E27FC236}">
                  <a16:creationId xmlns:a16="http://schemas.microsoft.com/office/drawing/2014/main" id="{96FE7F0F-0845-A71E-5284-029E330F8E31}"/>
                </a:ext>
              </a:extLst>
            </p:cNvPr>
            <p:cNvSpPr txBox="1"/>
            <p:nvPr/>
          </p:nvSpPr>
          <p:spPr>
            <a:xfrm>
              <a:off x="2079269" y="2184292"/>
              <a:ext cx="175211"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a:t>
              </a:r>
            </a:p>
          </p:txBody>
        </p:sp>
        <p:sp>
          <p:nvSpPr>
            <p:cNvPr id="334" name="TextBox 333">
              <a:extLst>
                <a:ext uri="{FF2B5EF4-FFF2-40B4-BE49-F238E27FC236}">
                  <a16:creationId xmlns:a16="http://schemas.microsoft.com/office/drawing/2014/main" id="{46031E27-DE7B-3E1B-CFE4-745232ADDDF2}"/>
                </a:ext>
              </a:extLst>
            </p:cNvPr>
            <p:cNvSpPr txBox="1"/>
            <p:nvPr/>
          </p:nvSpPr>
          <p:spPr>
            <a:xfrm>
              <a:off x="2150623" y="2480738"/>
              <a:ext cx="175211"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a:t>
              </a:r>
            </a:p>
          </p:txBody>
        </p:sp>
        <p:sp>
          <p:nvSpPr>
            <p:cNvPr id="335" name="TextBox 334">
              <a:extLst>
                <a:ext uri="{FF2B5EF4-FFF2-40B4-BE49-F238E27FC236}">
                  <a16:creationId xmlns:a16="http://schemas.microsoft.com/office/drawing/2014/main" id="{77FE5381-51C6-9754-164D-31F738771791}"/>
                </a:ext>
              </a:extLst>
            </p:cNvPr>
            <p:cNvSpPr txBox="1"/>
            <p:nvPr/>
          </p:nvSpPr>
          <p:spPr>
            <a:xfrm>
              <a:off x="2558102" y="2475090"/>
              <a:ext cx="175211"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a:t>
              </a:r>
            </a:p>
          </p:txBody>
        </p:sp>
        <p:sp>
          <p:nvSpPr>
            <p:cNvPr id="336" name="TextBox 335">
              <a:extLst>
                <a:ext uri="{FF2B5EF4-FFF2-40B4-BE49-F238E27FC236}">
                  <a16:creationId xmlns:a16="http://schemas.microsoft.com/office/drawing/2014/main" id="{C9443469-AADC-EF92-4CEA-7FC6E929AE9A}"/>
                </a:ext>
              </a:extLst>
            </p:cNvPr>
            <p:cNvSpPr txBox="1"/>
            <p:nvPr/>
          </p:nvSpPr>
          <p:spPr>
            <a:xfrm>
              <a:off x="2583817" y="2684249"/>
              <a:ext cx="175211"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a:t>
              </a:r>
            </a:p>
          </p:txBody>
        </p:sp>
        <p:sp>
          <p:nvSpPr>
            <p:cNvPr id="337" name="TextBox 336">
              <a:extLst>
                <a:ext uri="{FF2B5EF4-FFF2-40B4-BE49-F238E27FC236}">
                  <a16:creationId xmlns:a16="http://schemas.microsoft.com/office/drawing/2014/main" id="{C480BB1C-670E-5CE2-C328-B655BF003BC2}"/>
                </a:ext>
              </a:extLst>
            </p:cNvPr>
            <p:cNvSpPr txBox="1"/>
            <p:nvPr/>
          </p:nvSpPr>
          <p:spPr>
            <a:xfrm>
              <a:off x="2616864" y="2837457"/>
              <a:ext cx="175212"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a:t>
              </a:r>
            </a:p>
          </p:txBody>
        </p:sp>
        <p:sp>
          <p:nvSpPr>
            <p:cNvPr id="339" name="TextBox 338">
              <a:extLst>
                <a:ext uri="{FF2B5EF4-FFF2-40B4-BE49-F238E27FC236}">
                  <a16:creationId xmlns:a16="http://schemas.microsoft.com/office/drawing/2014/main" id="{94B963A9-E93B-7EF4-2DE0-9B575EE8AB18}"/>
                </a:ext>
              </a:extLst>
            </p:cNvPr>
            <p:cNvSpPr txBox="1"/>
            <p:nvPr/>
          </p:nvSpPr>
          <p:spPr>
            <a:xfrm>
              <a:off x="3095785" y="2850799"/>
              <a:ext cx="175212"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a:t>
              </a:r>
            </a:p>
          </p:txBody>
        </p:sp>
        <p:sp>
          <p:nvSpPr>
            <p:cNvPr id="340" name="TextBox 339">
              <a:extLst>
                <a:ext uri="{FF2B5EF4-FFF2-40B4-BE49-F238E27FC236}">
                  <a16:creationId xmlns:a16="http://schemas.microsoft.com/office/drawing/2014/main" id="{F4B8DC28-2E47-AE95-AB9F-855340946F58}"/>
                </a:ext>
              </a:extLst>
            </p:cNvPr>
            <p:cNvSpPr txBox="1"/>
            <p:nvPr/>
          </p:nvSpPr>
          <p:spPr>
            <a:xfrm>
              <a:off x="3153911" y="2842744"/>
              <a:ext cx="175212"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a:t>
              </a:r>
            </a:p>
          </p:txBody>
        </p:sp>
        <p:sp>
          <p:nvSpPr>
            <p:cNvPr id="341" name="TextBox 340">
              <a:extLst>
                <a:ext uri="{FF2B5EF4-FFF2-40B4-BE49-F238E27FC236}">
                  <a16:creationId xmlns:a16="http://schemas.microsoft.com/office/drawing/2014/main" id="{29157FC6-6F33-9EC0-6F07-349FBAFF3044}"/>
                </a:ext>
              </a:extLst>
            </p:cNvPr>
            <p:cNvSpPr txBox="1"/>
            <p:nvPr/>
          </p:nvSpPr>
          <p:spPr>
            <a:xfrm>
              <a:off x="3364314" y="2922552"/>
              <a:ext cx="175212"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a:t>
              </a:r>
            </a:p>
          </p:txBody>
        </p:sp>
        <p:sp>
          <p:nvSpPr>
            <p:cNvPr id="342" name="TextBox 341">
              <a:extLst>
                <a:ext uri="{FF2B5EF4-FFF2-40B4-BE49-F238E27FC236}">
                  <a16:creationId xmlns:a16="http://schemas.microsoft.com/office/drawing/2014/main" id="{2CE65B30-F23D-FEA4-AD43-96B460DEF95D}"/>
                </a:ext>
              </a:extLst>
            </p:cNvPr>
            <p:cNvSpPr txBox="1"/>
            <p:nvPr/>
          </p:nvSpPr>
          <p:spPr>
            <a:xfrm>
              <a:off x="3562268" y="2918317"/>
              <a:ext cx="175212"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a:t>
              </a:r>
            </a:p>
          </p:txBody>
        </p:sp>
        <p:sp>
          <p:nvSpPr>
            <p:cNvPr id="343" name="TextBox 342">
              <a:extLst>
                <a:ext uri="{FF2B5EF4-FFF2-40B4-BE49-F238E27FC236}">
                  <a16:creationId xmlns:a16="http://schemas.microsoft.com/office/drawing/2014/main" id="{018F9FED-7EFE-557F-61C7-5FC9D2FDA1DD}"/>
                </a:ext>
              </a:extLst>
            </p:cNvPr>
            <p:cNvSpPr txBox="1"/>
            <p:nvPr/>
          </p:nvSpPr>
          <p:spPr>
            <a:xfrm>
              <a:off x="3592470" y="3035145"/>
              <a:ext cx="175212"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a:t>
              </a:r>
            </a:p>
          </p:txBody>
        </p:sp>
        <p:sp>
          <p:nvSpPr>
            <p:cNvPr id="345" name="TextBox 344">
              <a:extLst>
                <a:ext uri="{FF2B5EF4-FFF2-40B4-BE49-F238E27FC236}">
                  <a16:creationId xmlns:a16="http://schemas.microsoft.com/office/drawing/2014/main" id="{E4A3786C-83BE-B15E-AA2A-E151D10BCDEC}"/>
                </a:ext>
              </a:extLst>
            </p:cNvPr>
            <p:cNvSpPr txBox="1"/>
            <p:nvPr/>
          </p:nvSpPr>
          <p:spPr>
            <a:xfrm>
              <a:off x="3912816" y="3047664"/>
              <a:ext cx="175212"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a:t>
              </a:r>
            </a:p>
          </p:txBody>
        </p:sp>
        <p:sp>
          <p:nvSpPr>
            <p:cNvPr id="346" name="TextBox 345">
              <a:extLst>
                <a:ext uri="{FF2B5EF4-FFF2-40B4-BE49-F238E27FC236}">
                  <a16:creationId xmlns:a16="http://schemas.microsoft.com/office/drawing/2014/main" id="{3F10172D-6289-822E-B0AD-4E1A16D8E7A3}"/>
                </a:ext>
              </a:extLst>
            </p:cNvPr>
            <p:cNvSpPr txBox="1"/>
            <p:nvPr/>
          </p:nvSpPr>
          <p:spPr>
            <a:xfrm>
              <a:off x="3718834" y="3039269"/>
              <a:ext cx="175212"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a:t>
              </a:r>
            </a:p>
          </p:txBody>
        </p:sp>
        <p:sp>
          <p:nvSpPr>
            <p:cNvPr id="347" name="TextBox 346">
              <a:extLst>
                <a:ext uri="{FF2B5EF4-FFF2-40B4-BE49-F238E27FC236}">
                  <a16:creationId xmlns:a16="http://schemas.microsoft.com/office/drawing/2014/main" id="{F766CC7F-4C41-0351-7034-BF1F357C6A64}"/>
                </a:ext>
              </a:extLst>
            </p:cNvPr>
            <p:cNvSpPr txBox="1"/>
            <p:nvPr/>
          </p:nvSpPr>
          <p:spPr>
            <a:xfrm>
              <a:off x="4084251" y="3123799"/>
              <a:ext cx="175212"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a:t>
              </a:r>
            </a:p>
          </p:txBody>
        </p:sp>
        <p:sp>
          <p:nvSpPr>
            <p:cNvPr id="348" name="TextBox 347">
              <a:extLst>
                <a:ext uri="{FF2B5EF4-FFF2-40B4-BE49-F238E27FC236}">
                  <a16:creationId xmlns:a16="http://schemas.microsoft.com/office/drawing/2014/main" id="{2675BA39-0E67-829F-74AC-4D4993DB949D}"/>
                </a:ext>
              </a:extLst>
            </p:cNvPr>
            <p:cNvSpPr txBox="1"/>
            <p:nvPr/>
          </p:nvSpPr>
          <p:spPr>
            <a:xfrm>
              <a:off x="4398148" y="3133524"/>
              <a:ext cx="175212"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a:t>
              </a:r>
            </a:p>
          </p:txBody>
        </p:sp>
        <p:sp>
          <p:nvSpPr>
            <p:cNvPr id="350" name="TextBox 349">
              <a:extLst>
                <a:ext uri="{FF2B5EF4-FFF2-40B4-BE49-F238E27FC236}">
                  <a16:creationId xmlns:a16="http://schemas.microsoft.com/office/drawing/2014/main" id="{B7A9544C-6B80-C928-6688-69C4AFF30790}"/>
                </a:ext>
              </a:extLst>
            </p:cNvPr>
            <p:cNvSpPr txBox="1"/>
            <p:nvPr/>
          </p:nvSpPr>
          <p:spPr>
            <a:xfrm>
              <a:off x="4541434" y="3126830"/>
              <a:ext cx="175212"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a:t>
              </a:r>
            </a:p>
          </p:txBody>
        </p:sp>
        <p:sp>
          <p:nvSpPr>
            <p:cNvPr id="351" name="TextBox 350">
              <a:extLst>
                <a:ext uri="{FF2B5EF4-FFF2-40B4-BE49-F238E27FC236}">
                  <a16:creationId xmlns:a16="http://schemas.microsoft.com/office/drawing/2014/main" id="{E1BF4DFC-CC07-F4AC-03C8-6294097D1F3D}"/>
                </a:ext>
              </a:extLst>
            </p:cNvPr>
            <p:cNvSpPr txBox="1"/>
            <p:nvPr/>
          </p:nvSpPr>
          <p:spPr>
            <a:xfrm>
              <a:off x="4485753" y="3128843"/>
              <a:ext cx="175212"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a:t>
              </a:r>
            </a:p>
          </p:txBody>
        </p:sp>
        <p:sp>
          <p:nvSpPr>
            <p:cNvPr id="352" name="TextBox 351">
              <a:extLst>
                <a:ext uri="{FF2B5EF4-FFF2-40B4-BE49-F238E27FC236}">
                  <a16:creationId xmlns:a16="http://schemas.microsoft.com/office/drawing/2014/main" id="{E71113D5-8D4E-1411-1451-6FFF46049B8F}"/>
                </a:ext>
              </a:extLst>
            </p:cNvPr>
            <p:cNvSpPr txBox="1"/>
            <p:nvPr/>
          </p:nvSpPr>
          <p:spPr>
            <a:xfrm>
              <a:off x="5876474" y="3440722"/>
              <a:ext cx="175212"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a:t>
              </a:r>
            </a:p>
          </p:txBody>
        </p:sp>
        <p:sp>
          <p:nvSpPr>
            <p:cNvPr id="353" name="TextBox 352">
              <a:extLst>
                <a:ext uri="{FF2B5EF4-FFF2-40B4-BE49-F238E27FC236}">
                  <a16:creationId xmlns:a16="http://schemas.microsoft.com/office/drawing/2014/main" id="{54B79FE8-7160-CC46-A1A1-3839FBF41865}"/>
                </a:ext>
              </a:extLst>
            </p:cNvPr>
            <p:cNvSpPr txBox="1"/>
            <p:nvPr/>
          </p:nvSpPr>
          <p:spPr>
            <a:xfrm>
              <a:off x="5548966" y="3441014"/>
              <a:ext cx="175212"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a:t>
              </a:r>
            </a:p>
          </p:txBody>
        </p:sp>
        <p:sp>
          <p:nvSpPr>
            <p:cNvPr id="354" name="TextBox 353">
              <a:extLst>
                <a:ext uri="{FF2B5EF4-FFF2-40B4-BE49-F238E27FC236}">
                  <a16:creationId xmlns:a16="http://schemas.microsoft.com/office/drawing/2014/main" id="{11E0ACD0-71AB-41F3-0B88-9FD6C1185998}"/>
                </a:ext>
              </a:extLst>
            </p:cNvPr>
            <p:cNvSpPr txBox="1"/>
            <p:nvPr/>
          </p:nvSpPr>
          <p:spPr>
            <a:xfrm>
              <a:off x="5325918" y="3449914"/>
              <a:ext cx="175212"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a:t>
              </a:r>
            </a:p>
          </p:txBody>
        </p:sp>
        <p:sp>
          <p:nvSpPr>
            <p:cNvPr id="356" name="TextBox 355">
              <a:extLst>
                <a:ext uri="{FF2B5EF4-FFF2-40B4-BE49-F238E27FC236}">
                  <a16:creationId xmlns:a16="http://schemas.microsoft.com/office/drawing/2014/main" id="{A4E307DF-EBE5-F431-EED5-8C09589B6A58}"/>
                </a:ext>
              </a:extLst>
            </p:cNvPr>
            <p:cNvSpPr txBox="1"/>
            <p:nvPr/>
          </p:nvSpPr>
          <p:spPr>
            <a:xfrm>
              <a:off x="6203982" y="3440722"/>
              <a:ext cx="175212"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a:t>
              </a:r>
            </a:p>
          </p:txBody>
        </p:sp>
        <p:sp>
          <p:nvSpPr>
            <p:cNvPr id="357" name="TextBox 356">
              <a:extLst>
                <a:ext uri="{FF2B5EF4-FFF2-40B4-BE49-F238E27FC236}">
                  <a16:creationId xmlns:a16="http://schemas.microsoft.com/office/drawing/2014/main" id="{E642CB8A-2098-849C-E707-3906F6FEF61E}"/>
                </a:ext>
              </a:extLst>
            </p:cNvPr>
            <p:cNvSpPr txBox="1"/>
            <p:nvPr/>
          </p:nvSpPr>
          <p:spPr>
            <a:xfrm>
              <a:off x="6048251" y="3440722"/>
              <a:ext cx="175212"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a:t>
              </a:r>
            </a:p>
          </p:txBody>
        </p:sp>
      </p:grpSp>
      <p:sp>
        <p:nvSpPr>
          <p:cNvPr id="327" name="TextBox 326">
            <a:extLst>
              <a:ext uri="{FF2B5EF4-FFF2-40B4-BE49-F238E27FC236}">
                <a16:creationId xmlns:a16="http://schemas.microsoft.com/office/drawing/2014/main" id="{E7CBAC5E-010F-C31C-354F-D4FDD82CAB7A}"/>
              </a:ext>
            </a:extLst>
          </p:cNvPr>
          <p:cNvSpPr txBox="1"/>
          <p:nvPr/>
        </p:nvSpPr>
        <p:spPr>
          <a:xfrm>
            <a:off x="7445654" y="2872499"/>
            <a:ext cx="161343" cy="26291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E1471D"/>
                </a:solidFill>
                <a:effectLst/>
                <a:uLnTx/>
                <a:uFillTx/>
                <a:latin typeface="Calibri" panose="020F0502020204030204" pitchFamily="34" charset="0"/>
                <a:cs typeface="Calibri" panose="020F0502020204030204" pitchFamily="34" charset="0"/>
              </a:rPr>
              <a:t>+</a:t>
            </a:r>
          </a:p>
        </p:txBody>
      </p:sp>
      <p:sp>
        <p:nvSpPr>
          <p:cNvPr id="328" name="TextBox 327">
            <a:extLst>
              <a:ext uri="{FF2B5EF4-FFF2-40B4-BE49-F238E27FC236}">
                <a16:creationId xmlns:a16="http://schemas.microsoft.com/office/drawing/2014/main" id="{02009065-E516-10FC-B4EF-36F4040250DC}"/>
              </a:ext>
            </a:extLst>
          </p:cNvPr>
          <p:cNvSpPr txBox="1"/>
          <p:nvPr/>
        </p:nvSpPr>
        <p:spPr>
          <a:xfrm>
            <a:off x="8611794" y="3686182"/>
            <a:ext cx="161343" cy="26291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E1471D"/>
                </a:solidFill>
                <a:effectLst/>
                <a:uLnTx/>
                <a:uFillTx/>
                <a:latin typeface="Calibri" panose="020F0502020204030204" pitchFamily="34" charset="0"/>
                <a:cs typeface="Calibri" panose="020F0502020204030204" pitchFamily="34" charset="0"/>
              </a:rPr>
              <a:t>+</a:t>
            </a:r>
          </a:p>
        </p:txBody>
      </p:sp>
      <p:sp>
        <p:nvSpPr>
          <p:cNvPr id="329" name="TextBox 328">
            <a:extLst>
              <a:ext uri="{FF2B5EF4-FFF2-40B4-BE49-F238E27FC236}">
                <a16:creationId xmlns:a16="http://schemas.microsoft.com/office/drawing/2014/main" id="{BCE99198-C6E2-1E1D-C221-F19D32DBB696}"/>
              </a:ext>
            </a:extLst>
          </p:cNvPr>
          <p:cNvSpPr txBox="1"/>
          <p:nvPr/>
        </p:nvSpPr>
        <p:spPr>
          <a:xfrm>
            <a:off x="8372942" y="3687494"/>
            <a:ext cx="161343" cy="26291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E1471D"/>
                </a:solidFill>
                <a:effectLst/>
                <a:uLnTx/>
                <a:uFillTx/>
                <a:latin typeface="Calibri" panose="020F0502020204030204" pitchFamily="34" charset="0"/>
                <a:cs typeface="Calibri" panose="020F0502020204030204" pitchFamily="34" charset="0"/>
              </a:rPr>
              <a:t>+</a:t>
            </a:r>
          </a:p>
        </p:txBody>
      </p:sp>
      <p:sp>
        <p:nvSpPr>
          <p:cNvPr id="330" name="TextBox 329">
            <a:extLst>
              <a:ext uri="{FF2B5EF4-FFF2-40B4-BE49-F238E27FC236}">
                <a16:creationId xmlns:a16="http://schemas.microsoft.com/office/drawing/2014/main" id="{D1E77F7E-B710-6D08-2DF6-FC264929A87C}"/>
              </a:ext>
            </a:extLst>
          </p:cNvPr>
          <p:cNvSpPr txBox="1"/>
          <p:nvPr/>
        </p:nvSpPr>
        <p:spPr>
          <a:xfrm>
            <a:off x="8278883" y="3701188"/>
            <a:ext cx="161343" cy="26291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E1471D"/>
                </a:solidFill>
                <a:effectLst/>
                <a:uLnTx/>
                <a:uFillTx/>
                <a:latin typeface="Calibri" panose="020F0502020204030204" pitchFamily="34" charset="0"/>
                <a:cs typeface="Calibri" panose="020F0502020204030204" pitchFamily="34" charset="0"/>
              </a:rPr>
              <a:t>+</a:t>
            </a:r>
          </a:p>
        </p:txBody>
      </p:sp>
      <p:sp>
        <p:nvSpPr>
          <p:cNvPr id="331" name="TextBox 330">
            <a:extLst>
              <a:ext uri="{FF2B5EF4-FFF2-40B4-BE49-F238E27FC236}">
                <a16:creationId xmlns:a16="http://schemas.microsoft.com/office/drawing/2014/main" id="{95D11072-DF0C-B935-80D5-1818A69A54DA}"/>
              </a:ext>
            </a:extLst>
          </p:cNvPr>
          <p:cNvSpPr txBox="1"/>
          <p:nvPr/>
        </p:nvSpPr>
        <p:spPr>
          <a:xfrm>
            <a:off x="9211445" y="3688488"/>
            <a:ext cx="161343" cy="26291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E1471D"/>
                </a:solidFill>
                <a:effectLst/>
                <a:uLnTx/>
                <a:uFillTx/>
                <a:latin typeface="Calibri" panose="020F0502020204030204" pitchFamily="34" charset="0"/>
                <a:cs typeface="Calibri" panose="020F0502020204030204" pitchFamily="34" charset="0"/>
              </a:rPr>
              <a:t>+</a:t>
            </a:r>
          </a:p>
        </p:txBody>
      </p:sp>
      <p:sp>
        <p:nvSpPr>
          <p:cNvPr id="360" name="TextBox 359">
            <a:extLst>
              <a:ext uri="{FF2B5EF4-FFF2-40B4-BE49-F238E27FC236}">
                <a16:creationId xmlns:a16="http://schemas.microsoft.com/office/drawing/2014/main" id="{90BA8145-61BA-69D4-AF7F-3437B2C440DB}"/>
              </a:ext>
            </a:extLst>
          </p:cNvPr>
          <p:cNvSpPr txBox="1"/>
          <p:nvPr/>
        </p:nvSpPr>
        <p:spPr>
          <a:xfrm>
            <a:off x="9507738" y="3203856"/>
            <a:ext cx="161343" cy="26291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a:t>
            </a:r>
          </a:p>
        </p:txBody>
      </p:sp>
      <p:sp>
        <p:nvSpPr>
          <p:cNvPr id="361" name="TextBox 360">
            <a:extLst>
              <a:ext uri="{FF2B5EF4-FFF2-40B4-BE49-F238E27FC236}">
                <a16:creationId xmlns:a16="http://schemas.microsoft.com/office/drawing/2014/main" id="{9F9DD892-683E-B899-229B-56CEF78CF822}"/>
              </a:ext>
            </a:extLst>
          </p:cNvPr>
          <p:cNvSpPr txBox="1"/>
          <p:nvPr/>
        </p:nvSpPr>
        <p:spPr>
          <a:xfrm>
            <a:off x="8898005" y="3127755"/>
            <a:ext cx="161343" cy="26291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a:t>
            </a:r>
          </a:p>
        </p:txBody>
      </p:sp>
      <p:sp>
        <p:nvSpPr>
          <p:cNvPr id="362" name="TextBox 361">
            <a:extLst>
              <a:ext uri="{FF2B5EF4-FFF2-40B4-BE49-F238E27FC236}">
                <a16:creationId xmlns:a16="http://schemas.microsoft.com/office/drawing/2014/main" id="{70C2B641-1E77-7C96-30E8-D1EE36A8B302}"/>
              </a:ext>
            </a:extLst>
          </p:cNvPr>
          <p:cNvSpPr txBox="1"/>
          <p:nvPr/>
        </p:nvSpPr>
        <p:spPr>
          <a:xfrm>
            <a:off x="7995206" y="2968719"/>
            <a:ext cx="161343" cy="26291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a:t>
            </a:r>
          </a:p>
        </p:txBody>
      </p:sp>
      <p:sp>
        <p:nvSpPr>
          <p:cNvPr id="363" name="TextBox 362">
            <a:extLst>
              <a:ext uri="{FF2B5EF4-FFF2-40B4-BE49-F238E27FC236}">
                <a16:creationId xmlns:a16="http://schemas.microsoft.com/office/drawing/2014/main" id="{F5D8F1CC-6D0A-893A-530E-AAEB75D9B5B3}"/>
              </a:ext>
            </a:extLst>
          </p:cNvPr>
          <p:cNvSpPr txBox="1"/>
          <p:nvPr/>
        </p:nvSpPr>
        <p:spPr>
          <a:xfrm>
            <a:off x="10382314" y="3474767"/>
            <a:ext cx="161343" cy="26291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a:t>
            </a:r>
          </a:p>
        </p:txBody>
      </p:sp>
      <p:sp>
        <p:nvSpPr>
          <p:cNvPr id="364" name="TextBox 363">
            <a:extLst>
              <a:ext uri="{FF2B5EF4-FFF2-40B4-BE49-F238E27FC236}">
                <a16:creationId xmlns:a16="http://schemas.microsoft.com/office/drawing/2014/main" id="{F03F0A53-31EA-D871-A741-871B7F8ABDFE}"/>
              </a:ext>
            </a:extLst>
          </p:cNvPr>
          <p:cNvSpPr txBox="1"/>
          <p:nvPr/>
        </p:nvSpPr>
        <p:spPr>
          <a:xfrm>
            <a:off x="4173254" y="3953645"/>
            <a:ext cx="160337" cy="259391"/>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6227114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908A7C9-7E80-4770-964A-75196DA33182}"/>
              </a:ext>
            </a:extLst>
          </p:cNvPr>
          <p:cNvSpPr>
            <a:spLocks noGrp="1"/>
          </p:cNvSpPr>
          <p:nvPr>
            <p:ph sz="half" idx="2"/>
          </p:nvPr>
        </p:nvSpPr>
        <p:spPr>
          <a:xfrm>
            <a:off x="6252634" y="1510730"/>
            <a:ext cx="5229570" cy="1977240"/>
          </a:xfrm>
        </p:spPr>
        <p:txBody>
          <a:bodyPr/>
          <a:lstStyle/>
          <a:p>
            <a:r>
              <a:rPr lang="en-US" sz="1800" dirty="0"/>
              <a:t>Listen to and understand each patient’s goals to help develop manageable plans for achieving healthcare goals</a:t>
            </a:r>
          </a:p>
          <a:p>
            <a:r>
              <a:rPr lang="en-US" altLang="en-US" sz="1600" b="0" dirty="0">
                <a:solidFill>
                  <a:schemeClr val="accent3"/>
                </a:solidFill>
                <a:latin typeface="Calibri" panose="020F0502020204030204" pitchFamily="34" charset="0"/>
                <a:cs typeface="+mn-cs"/>
              </a:rPr>
              <a:t>Visit</a:t>
            </a:r>
            <a:r>
              <a:rPr lang="en-US" altLang="en-US" sz="1600" b="0" dirty="0">
                <a:solidFill>
                  <a:srgbClr val="00B0F0"/>
                </a:solidFill>
                <a:latin typeface="Calibri" panose="020F0502020204030204" pitchFamily="34" charset="0"/>
                <a:cs typeface="+mn-cs"/>
              </a:rPr>
              <a:t> </a:t>
            </a:r>
            <a:r>
              <a:rPr lang="en-US" altLang="en-US" sz="1600" dirty="0">
                <a:solidFill>
                  <a:srgbClr val="00B0F0"/>
                </a:solidFill>
                <a:latin typeface="Calibri" panose="020F0502020204030204" pitchFamily="34" charset="0"/>
                <a:cs typeface="+mn-cs"/>
                <a:hlinkClick r:id="rId3"/>
              </a:rPr>
              <a:t>clinicaltrials.gov/</a:t>
            </a:r>
            <a:r>
              <a:rPr lang="en-US" altLang="en-US" sz="1600" dirty="0">
                <a:solidFill>
                  <a:srgbClr val="00B0F0"/>
                </a:solidFill>
                <a:latin typeface="Calibri" panose="020F0502020204030204" pitchFamily="34" charset="0"/>
                <a:cs typeface="+mn-cs"/>
              </a:rPr>
              <a:t> </a:t>
            </a:r>
            <a:r>
              <a:rPr lang="en-US" altLang="en-US" sz="1600" b="0" dirty="0">
                <a:solidFill>
                  <a:schemeClr val="accent3"/>
                </a:solidFill>
                <a:latin typeface="Calibri" panose="020F0502020204030204" pitchFamily="34" charset="0"/>
                <a:cs typeface="+mn-cs"/>
              </a:rPr>
              <a:t>for available clinical trials near you  </a:t>
            </a:r>
          </a:p>
          <a:p>
            <a:endParaRPr lang="en-US" sz="2000" dirty="0"/>
          </a:p>
        </p:txBody>
      </p:sp>
      <p:sp>
        <p:nvSpPr>
          <p:cNvPr id="2" name="Title 1">
            <a:extLst>
              <a:ext uri="{FF2B5EF4-FFF2-40B4-BE49-F238E27FC236}">
                <a16:creationId xmlns:a16="http://schemas.microsoft.com/office/drawing/2014/main" id="{4718092E-0932-4887-8585-E6E09375FC97}"/>
              </a:ext>
            </a:extLst>
          </p:cNvPr>
          <p:cNvSpPr>
            <a:spLocks noGrp="1"/>
          </p:cNvSpPr>
          <p:nvPr>
            <p:ph type="title"/>
          </p:nvPr>
        </p:nvSpPr>
        <p:spPr/>
        <p:txBody>
          <a:bodyPr/>
          <a:lstStyle/>
          <a:p>
            <a:r>
              <a:rPr lang="en-US" dirty="0"/>
              <a:t>Addressing Potential Healthcare Disparities in </a:t>
            </a:r>
            <a:br>
              <a:rPr lang="en-US" dirty="0"/>
            </a:br>
            <a:r>
              <a:rPr lang="en-US" dirty="0"/>
              <a:t>Clinical Trial Enrollment</a:t>
            </a:r>
          </a:p>
        </p:txBody>
      </p:sp>
      <p:sp>
        <p:nvSpPr>
          <p:cNvPr id="3" name="Content Placeholder 2">
            <a:extLst>
              <a:ext uri="{FF2B5EF4-FFF2-40B4-BE49-F238E27FC236}">
                <a16:creationId xmlns:a16="http://schemas.microsoft.com/office/drawing/2014/main" id="{9FB01891-EA21-4395-A081-745361E41BBF}"/>
              </a:ext>
            </a:extLst>
          </p:cNvPr>
          <p:cNvSpPr>
            <a:spLocks noGrp="1"/>
          </p:cNvSpPr>
          <p:nvPr>
            <p:ph sz="half" idx="1"/>
          </p:nvPr>
        </p:nvSpPr>
        <p:spPr>
          <a:xfrm>
            <a:off x="611980" y="1510730"/>
            <a:ext cx="5578568" cy="4678738"/>
          </a:xfrm>
        </p:spPr>
        <p:txBody>
          <a:bodyPr/>
          <a:lstStyle/>
          <a:p>
            <a:r>
              <a:rPr lang="en-US" sz="1800" dirty="0"/>
              <a:t>To address potential disparities in care, discuss the patients’: </a:t>
            </a:r>
          </a:p>
          <a:p>
            <a:pPr lvl="1"/>
            <a:r>
              <a:rPr lang="en-US" sz="1600" dirty="0"/>
              <a:t>Satisfaction with treatment (AEs and symptom distress associated with poorer adherence)</a:t>
            </a:r>
          </a:p>
          <a:p>
            <a:pPr lvl="1"/>
            <a:r>
              <a:rPr lang="en-US" sz="1600" dirty="0"/>
              <a:t>Satisfaction with HCP communication</a:t>
            </a:r>
          </a:p>
          <a:p>
            <a:pPr lvl="2"/>
            <a:r>
              <a:rPr lang="en-US" sz="1400" dirty="0"/>
              <a:t>Feeling understood and respected by their providers</a:t>
            </a:r>
          </a:p>
          <a:p>
            <a:pPr lvl="2"/>
            <a:r>
              <a:rPr lang="en-US" sz="1400" dirty="0"/>
              <a:t>Being involved in shared decision-making</a:t>
            </a:r>
          </a:p>
          <a:p>
            <a:pPr lvl="2"/>
            <a:r>
              <a:rPr lang="en-US" sz="1400" dirty="0"/>
              <a:t>Building trust and confidence in their providers</a:t>
            </a:r>
          </a:p>
          <a:p>
            <a:pPr lvl="2"/>
            <a:r>
              <a:rPr lang="en-US" sz="1400" dirty="0"/>
              <a:t>Understanding disease and treatment</a:t>
            </a:r>
          </a:p>
          <a:p>
            <a:pPr lvl="1"/>
            <a:r>
              <a:rPr lang="en-US" sz="1600" dirty="0"/>
              <a:t>Resources, support system, and ability to get to and from the clinic for visits</a:t>
            </a:r>
          </a:p>
          <a:p>
            <a:pPr lvl="1"/>
            <a:r>
              <a:rPr lang="en-US" sz="1600" dirty="0"/>
              <a:t>Provide help in navigating insurance claims and financial assistance programs for prescribed medications</a:t>
            </a:r>
          </a:p>
          <a:p>
            <a:pPr lvl="1"/>
            <a:endParaRPr lang="en-US" sz="1600" dirty="0"/>
          </a:p>
          <a:p>
            <a:endParaRPr lang="en-US" dirty="0"/>
          </a:p>
        </p:txBody>
      </p:sp>
      <p:sp>
        <p:nvSpPr>
          <p:cNvPr id="8" name="TextBox 7">
            <a:extLst>
              <a:ext uri="{FF2B5EF4-FFF2-40B4-BE49-F238E27FC236}">
                <a16:creationId xmlns:a16="http://schemas.microsoft.com/office/drawing/2014/main" id="{F0DE24C1-68E9-4048-9B93-68E762AD727E}"/>
              </a:ext>
            </a:extLst>
          </p:cNvPr>
          <p:cNvSpPr txBox="1"/>
          <p:nvPr/>
        </p:nvSpPr>
        <p:spPr bwMode="auto">
          <a:xfrm>
            <a:off x="429814" y="6195231"/>
            <a:ext cx="707842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pPr>
            <a:r>
              <a:rPr lang="en-US" altLang="en-US" sz="1200" b="0" spc="-10" dirty="0">
                <a:solidFill>
                  <a:schemeClr val="bg2"/>
                </a:solidFill>
                <a:latin typeface="Calibri" panose="020F0502020204030204" pitchFamily="34" charset="0"/>
              </a:rPr>
              <a:t>Pozzar. Gynecol Oncol. 2017;147:714. Patel. Gynecol Oncol. 2020;157:323.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Igwe. Gynecol Oncol. 2016;142:520. </a:t>
            </a:r>
            <a:r>
              <a:rPr lang="en-US" sz="1200" b="0" dirty="0">
                <a:solidFill>
                  <a:srgbClr val="455560"/>
                </a:solidFill>
                <a:latin typeface="Calibri" panose="020F0502020204030204" pitchFamily="34" charset="0"/>
                <a:cs typeface="Calibri" panose="020F0502020204030204" pitchFamily="34" charset="0"/>
              </a:rPr>
              <a:t>Nyakudarika. Cancer. 2021;127:3809.</a:t>
            </a:r>
            <a:endParaRPr lang="en-US" sz="1200" b="0" kern="1200" dirty="0">
              <a:solidFill>
                <a:srgbClr val="455560"/>
              </a:solidFill>
              <a:latin typeface="Calibri" panose="020F0502020204030204" pitchFamily="34" charset="0"/>
              <a:cs typeface="Calibri" panose="020F0502020204030204" pitchFamily="34" charset="0"/>
            </a:endParaRPr>
          </a:p>
        </p:txBody>
      </p:sp>
      <p:pic>
        <p:nvPicPr>
          <p:cNvPr id="7" name="Picture 6" descr="Table&#10;&#10;Description automatically generated">
            <a:extLst>
              <a:ext uri="{FF2B5EF4-FFF2-40B4-BE49-F238E27FC236}">
                <a16:creationId xmlns:a16="http://schemas.microsoft.com/office/drawing/2014/main" id="{5C0AD1CE-EEDC-EA1F-8A72-75CC0468B5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0209" y="2856137"/>
            <a:ext cx="3739609" cy="1709612"/>
          </a:xfrm>
          <a:prstGeom prst="rect">
            <a:avLst/>
          </a:prstGeom>
        </p:spPr>
      </p:pic>
      <p:pic>
        <p:nvPicPr>
          <p:cNvPr id="18" name="Picture 17" descr="Table&#10;&#10;Description automatically generated">
            <a:extLst>
              <a:ext uri="{FF2B5EF4-FFF2-40B4-BE49-F238E27FC236}">
                <a16:creationId xmlns:a16="http://schemas.microsoft.com/office/drawing/2014/main" id="{981A0291-62B1-0C27-8B0B-5D753E66FD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08240" y="3429000"/>
            <a:ext cx="3739609" cy="1829421"/>
          </a:xfrm>
          <a:prstGeom prst="rect">
            <a:avLst/>
          </a:prstGeom>
        </p:spPr>
      </p:pic>
      <p:pic>
        <p:nvPicPr>
          <p:cNvPr id="12" name="Picture 11" descr="Table&#10;&#10;Description automatically generated">
            <a:extLst>
              <a:ext uri="{FF2B5EF4-FFF2-40B4-BE49-F238E27FC236}">
                <a16:creationId xmlns:a16="http://schemas.microsoft.com/office/drawing/2014/main" id="{D3C7CABA-9658-81DC-672A-3D4F805FD7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11905" y="3981654"/>
            <a:ext cx="3835605" cy="2157088"/>
          </a:xfrm>
          <a:prstGeom prst="rect">
            <a:avLst/>
          </a:prstGeom>
        </p:spPr>
      </p:pic>
    </p:spTree>
    <p:extLst>
      <p:ext uri="{BB962C8B-B14F-4D97-AF65-F5344CB8AC3E}">
        <p14:creationId xmlns:p14="http://schemas.microsoft.com/office/powerpoint/2010/main" val="30538316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3900D04-7B8E-4556-ADEB-66D790B0CDDA}"/>
              </a:ext>
            </a:extLst>
          </p:cNvPr>
          <p:cNvSpPr>
            <a:spLocks noGrp="1"/>
          </p:cNvSpPr>
          <p:nvPr>
            <p:ph type="title"/>
          </p:nvPr>
        </p:nvSpPr>
        <p:spPr/>
        <p:txBody>
          <a:bodyPr/>
          <a:lstStyle/>
          <a:p>
            <a:r>
              <a:rPr lang="en-US" dirty="0"/>
              <a:t>Navigating the Healthcare Ecosystem: </a:t>
            </a:r>
            <a:br>
              <a:rPr lang="en-US" dirty="0"/>
            </a:br>
            <a:r>
              <a:rPr lang="en-US" dirty="0"/>
              <a:t>Addressing Potential Healthcare Disparities </a:t>
            </a:r>
          </a:p>
        </p:txBody>
      </p:sp>
      <p:sp>
        <p:nvSpPr>
          <p:cNvPr id="18" name="Content Placeholder 7">
            <a:extLst>
              <a:ext uri="{FF2B5EF4-FFF2-40B4-BE49-F238E27FC236}">
                <a16:creationId xmlns:a16="http://schemas.microsoft.com/office/drawing/2014/main" id="{A5F722F1-873B-4A03-A947-A245683223D6}"/>
              </a:ext>
            </a:extLst>
          </p:cNvPr>
          <p:cNvSpPr>
            <a:spLocks noGrp="1"/>
          </p:cNvSpPr>
          <p:nvPr>
            <p:ph idx="1"/>
          </p:nvPr>
        </p:nvSpPr>
        <p:spPr>
          <a:xfrm>
            <a:off x="604676" y="1513047"/>
            <a:ext cx="5496088" cy="2388566"/>
          </a:xfrm>
          <a:solidFill>
            <a:schemeClr val="accent1"/>
          </a:solidFill>
        </p:spPr>
        <p:txBody>
          <a:bodyPr/>
          <a:lstStyle/>
          <a:p>
            <a:pPr marL="0" indent="0">
              <a:buClr>
                <a:schemeClr val="tx1"/>
              </a:buClr>
              <a:buNone/>
            </a:pPr>
            <a:r>
              <a:rPr lang="en-US" sz="1800" b="1" dirty="0">
                <a:solidFill>
                  <a:schemeClr val="tx1"/>
                </a:solidFill>
              </a:rPr>
              <a:t>Communication</a:t>
            </a:r>
          </a:p>
          <a:p>
            <a:pPr>
              <a:spcBef>
                <a:spcPts val="500"/>
              </a:spcBef>
              <a:spcAft>
                <a:spcPts val="0"/>
              </a:spcAft>
              <a:buClr>
                <a:schemeClr val="tx1"/>
              </a:buClr>
            </a:pPr>
            <a:r>
              <a:rPr lang="en-US" sz="1800" dirty="0">
                <a:solidFill>
                  <a:schemeClr val="tx1"/>
                </a:solidFill>
              </a:rPr>
              <a:t>Improving patient–provider communication</a:t>
            </a:r>
          </a:p>
          <a:p>
            <a:pPr>
              <a:spcBef>
                <a:spcPts val="500"/>
              </a:spcBef>
              <a:spcAft>
                <a:spcPts val="0"/>
              </a:spcAft>
              <a:buClr>
                <a:schemeClr val="tx1"/>
              </a:buClr>
            </a:pPr>
            <a:r>
              <a:rPr lang="en-US" sz="1800" dirty="0">
                <a:solidFill>
                  <a:schemeClr val="tx1"/>
                </a:solidFill>
              </a:rPr>
              <a:t>Acknowledging patient beliefs/values</a:t>
            </a:r>
          </a:p>
          <a:p>
            <a:pPr>
              <a:spcBef>
                <a:spcPts val="500"/>
              </a:spcBef>
              <a:spcAft>
                <a:spcPts val="0"/>
              </a:spcAft>
              <a:buClr>
                <a:schemeClr val="tx1"/>
              </a:buClr>
            </a:pPr>
            <a:r>
              <a:rPr lang="en-US" sz="1800" dirty="0">
                <a:solidFill>
                  <a:schemeClr val="tx1"/>
                </a:solidFill>
              </a:rPr>
              <a:t>Minimizing healthcare provider bias</a:t>
            </a:r>
          </a:p>
          <a:p>
            <a:pPr>
              <a:spcBef>
                <a:spcPts val="500"/>
              </a:spcBef>
              <a:spcAft>
                <a:spcPts val="0"/>
              </a:spcAft>
              <a:buClr>
                <a:schemeClr val="tx1"/>
              </a:buClr>
            </a:pPr>
            <a:r>
              <a:rPr lang="en-US" sz="1800" dirty="0">
                <a:solidFill>
                  <a:schemeClr val="tx1"/>
                </a:solidFill>
              </a:rPr>
              <a:t>Increasing representation of underrepresented providers of color (MD, NP, PA) to oncology workforce</a:t>
            </a:r>
          </a:p>
        </p:txBody>
      </p:sp>
      <p:sp>
        <p:nvSpPr>
          <p:cNvPr id="17" name="Content Placeholder 8">
            <a:extLst>
              <a:ext uri="{FF2B5EF4-FFF2-40B4-BE49-F238E27FC236}">
                <a16:creationId xmlns:a16="http://schemas.microsoft.com/office/drawing/2014/main" id="{658C66FC-AC2B-4759-AEEE-B331BD6821BF}"/>
              </a:ext>
            </a:extLst>
          </p:cNvPr>
          <p:cNvSpPr txBox="1">
            <a:spLocks/>
          </p:cNvSpPr>
          <p:nvPr/>
        </p:nvSpPr>
        <p:spPr>
          <a:xfrm>
            <a:off x="1254752" y="4049585"/>
            <a:ext cx="9682496" cy="1103313"/>
          </a:xfrm>
          <a:prstGeom prst="rect">
            <a:avLst/>
          </a:prstGeom>
          <a:solidFill>
            <a:schemeClr val="accent4"/>
          </a:solidFill>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600"/>
              </a:spcBef>
              <a:spcAft>
                <a:spcPts val="0"/>
              </a:spcAft>
              <a:buFont typeface="Wingdings" panose="05000000000000000000" pitchFamily="2" charset="2"/>
              <a:buNone/>
            </a:pPr>
            <a:r>
              <a:rPr lang="en-US" sz="1800" b="1" kern="0" dirty="0">
                <a:solidFill>
                  <a:schemeClr val="tx1"/>
                </a:solidFill>
              </a:rPr>
              <a:t>Gaps in Outcomes Research </a:t>
            </a:r>
          </a:p>
          <a:p>
            <a:pPr>
              <a:spcBef>
                <a:spcPts val="600"/>
              </a:spcBef>
              <a:spcAft>
                <a:spcPts val="0"/>
              </a:spcAft>
              <a:buClr>
                <a:schemeClr val="tx1"/>
              </a:buClr>
            </a:pPr>
            <a:r>
              <a:rPr lang="en-US" sz="1800" b="0" kern="0" dirty="0">
                <a:solidFill>
                  <a:schemeClr val="tx1"/>
                </a:solidFill>
              </a:rPr>
              <a:t>Increasing representation of underrepresented groups of patient in clinical trials</a:t>
            </a:r>
          </a:p>
          <a:p>
            <a:pPr>
              <a:spcBef>
                <a:spcPts val="600"/>
              </a:spcBef>
              <a:spcAft>
                <a:spcPts val="0"/>
              </a:spcAft>
              <a:buClr>
                <a:schemeClr val="tx1"/>
              </a:buClr>
            </a:pPr>
            <a:r>
              <a:rPr lang="en-US" sz="1800" b="0" kern="0" dirty="0">
                <a:solidFill>
                  <a:schemeClr val="tx1"/>
                </a:solidFill>
              </a:rPr>
              <a:t>Evaluating genetic/molecular differences in tumor biology based on race</a:t>
            </a:r>
          </a:p>
        </p:txBody>
      </p:sp>
      <p:sp>
        <p:nvSpPr>
          <p:cNvPr id="19" name="TextBox 18">
            <a:extLst>
              <a:ext uri="{FF2B5EF4-FFF2-40B4-BE49-F238E27FC236}">
                <a16:creationId xmlns:a16="http://schemas.microsoft.com/office/drawing/2014/main" id="{3EA6B592-9B02-4A30-80D1-5D4F27253406}"/>
              </a:ext>
            </a:extLst>
          </p:cNvPr>
          <p:cNvSpPr txBox="1"/>
          <p:nvPr/>
        </p:nvSpPr>
        <p:spPr bwMode="auto">
          <a:xfrm>
            <a:off x="421794" y="6371627"/>
            <a:ext cx="870950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rgbClr val="455560"/>
                </a:solidFill>
                <a:latin typeface="Calibri" panose="020F0502020204030204" pitchFamily="34" charset="0"/>
                <a:cs typeface="Calibri" panose="020F0502020204030204" pitchFamily="34" charset="0"/>
              </a:rPr>
              <a:t>Esnaola. ASCO 2021. Chatterjee. Front Oncol. 2016;6:36. J Onc Nav Surviv. 2019;10. </a:t>
            </a:r>
            <a:endParaRPr lang="en-US" sz="1200" b="0" kern="1200" dirty="0">
              <a:solidFill>
                <a:srgbClr val="455560"/>
              </a:solidFill>
              <a:latin typeface="Calibri" panose="020F0502020204030204" pitchFamily="34" charset="0"/>
              <a:cs typeface="Calibri" panose="020F0502020204030204" pitchFamily="34" charset="0"/>
            </a:endParaRPr>
          </a:p>
        </p:txBody>
      </p:sp>
      <p:sp>
        <p:nvSpPr>
          <p:cNvPr id="20" name="Content Placeholder 7">
            <a:extLst>
              <a:ext uri="{FF2B5EF4-FFF2-40B4-BE49-F238E27FC236}">
                <a16:creationId xmlns:a16="http://schemas.microsoft.com/office/drawing/2014/main" id="{9C3BEB67-A94A-42A7-BDE5-8C82DAEDC4F3}"/>
              </a:ext>
            </a:extLst>
          </p:cNvPr>
          <p:cNvSpPr txBox="1">
            <a:spLocks/>
          </p:cNvSpPr>
          <p:nvPr/>
        </p:nvSpPr>
        <p:spPr bwMode="auto">
          <a:xfrm>
            <a:off x="6280902" y="1512617"/>
            <a:ext cx="5309278" cy="2388996"/>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buClr>
                <a:schemeClr val="tx1"/>
              </a:buClr>
              <a:buNone/>
            </a:pPr>
            <a:r>
              <a:rPr lang="en-US" sz="1800" kern="0" dirty="0">
                <a:solidFill>
                  <a:schemeClr val="tx1"/>
                </a:solidFill>
              </a:rPr>
              <a:t>Cost</a:t>
            </a:r>
          </a:p>
          <a:p>
            <a:pPr>
              <a:buClr>
                <a:schemeClr val="tx1"/>
              </a:buClr>
            </a:pPr>
            <a:r>
              <a:rPr lang="en-US" sz="1800" b="0" kern="0" dirty="0">
                <a:solidFill>
                  <a:schemeClr val="tx1"/>
                </a:solidFill>
              </a:rPr>
              <a:t>Reducing treatment costs with manufacturer grants and assistance programs</a:t>
            </a:r>
          </a:p>
          <a:p>
            <a:pPr>
              <a:buClr>
                <a:schemeClr val="tx1"/>
              </a:buClr>
            </a:pPr>
            <a:r>
              <a:rPr lang="en-US" sz="1800" b="0" kern="0" dirty="0">
                <a:solidFill>
                  <a:schemeClr val="tx1"/>
                </a:solidFill>
              </a:rPr>
              <a:t>Providing grants to cover transportation costs </a:t>
            </a:r>
            <a:br>
              <a:rPr lang="en-US" sz="1800" b="0" kern="0" dirty="0">
                <a:solidFill>
                  <a:schemeClr val="tx1"/>
                </a:solidFill>
              </a:rPr>
            </a:br>
            <a:r>
              <a:rPr lang="en-US" sz="1800" b="0" kern="0" dirty="0">
                <a:solidFill>
                  <a:schemeClr val="tx1"/>
                </a:solidFill>
              </a:rPr>
              <a:t>and dependent care</a:t>
            </a:r>
          </a:p>
        </p:txBody>
      </p:sp>
      <p:pic>
        <p:nvPicPr>
          <p:cNvPr id="21" name="Graphic 20" descr="Questions">
            <a:extLst>
              <a:ext uri="{FF2B5EF4-FFF2-40B4-BE49-F238E27FC236}">
                <a16:creationId xmlns:a16="http://schemas.microsoft.com/office/drawing/2014/main" id="{25F51DDC-3530-476B-A5E9-D91465B248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25680" y="2970968"/>
            <a:ext cx="914400" cy="914400"/>
          </a:xfrm>
          <a:prstGeom prst="rect">
            <a:avLst/>
          </a:prstGeom>
        </p:spPr>
      </p:pic>
      <p:pic>
        <p:nvPicPr>
          <p:cNvPr id="22" name="Graphic 21" descr="Piggy Bank">
            <a:extLst>
              <a:ext uri="{FF2B5EF4-FFF2-40B4-BE49-F238E27FC236}">
                <a16:creationId xmlns:a16="http://schemas.microsoft.com/office/drawing/2014/main" id="{2F95CDC0-5604-4D13-B869-F0E5DD956B7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434958" y="3051464"/>
            <a:ext cx="914400" cy="914400"/>
          </a:xfrm>
          <a:prstGeom prst="rect">
            <a:avLst/>
          </a:prstGeom>
        </p:spPr>
      </p:pic>
      <p:pic>
        <p:nvPicPr>
          <p:cNvPr id="23" name="Graphic 22" descr="Microscope">
            <a:extLst>
              <a:ext uri="{FF2B5EF4-FFF2-40B4-BE49-F238E27FC236}">
                <a16:creationId xmlns:a16="http://schemas.microsoft.com/office/drawing/2014/main" id="{B609FB5F-9F38-4193-B5FD-5120FD37954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860470" y="4142757"/>
            <a:ext cx="914400" cy="914400"/>
          </a:xfrm>
          <a:prstGeom prst="rect">
            <a:avLst/>
          </a:prstGeom>
        </p:spPr>
      </p:pic>
      <p:sp>
        <p:nvSpPr>
          <p:cNvPr id="5" name="TextBox 4">
            <a:extLst>
              <a:ext uri="{FF2B5EF4-FFF2-40B4-BE49-F238E27FC236}">
                <a16:creationId xmlns:a16="http://schemas.microsoft.com/office/drawing/2014/main" id="{9FD7AFF0-8DFA-B232-0DFE-9972AB04CB87}"/>
              </a:ext>
            </a:extLst>
          </p:cNvPr>
          <p:cNvSpPr txBox="1"/>
          <p:nvPr/>
        </p:nvSpPr>
        <p:spPr bwMode="auto">
          <a:xfrm>
            <a:off x="835583" y="5208699"/>
            <a:ext cx="1104583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Oncology pharmacist, nurses, and patient navigators are an integral part of oncology treatment and patient care</a:t>
            </a:r>
          </a:p>
          <a:p>
            <a:pPr marL="642938" lvl="1" indent="-349250">
              <a:spcBef>
                <a:spcPct val="50000"/>
              </a:spcBef>
              <a:buFont typeface="System Font Regular"/>
              <a:buChar char="－"/>
            </a:pPr>
            <a:r>
              <a:rPr lang="en-US" b="0" dirty="0">
                <a:solidFill>
                  <a:schemeClr val="bg1"/>
                </a:solidFill>
                <a:latin typeface="Calibri" panose="020F0502020204030204" pitchFamily="34" charset="0"/>
              </a:rPr>
              <a:t>Have a key role in empowering patients and their families to take charge of their health</a:t>
            </a:r>
          </a:p>
          <a:p>
            <a:pPr marL="642938" lvl="1" indent="-349250">
              <a:spcBef>
                <a:spcPct val="50000"/>
              </a:spcBef>
              <a:buFont typeface="System Font Regular"/>
              <a:buChar char="－"/>
            </a:pPr>
            <a:r>
              <a:rPr lang="en-US" b="0" dirty="0">
                <a:solidFill>
                  <a:schemeClr val="bg1"/>
                </a:solidFill>
                <a:latin typeface="Calibri" panose="020F0502020204030204" pitchFamily="34" charset="0"/>
              </a:rPr>
              <a:t>Can provide education, resources, and healthcare planning advice</a:t>
            </a:r>
          </a:p>
        </p:txBody>
      </p:sp>
    </p:spTree>
    <p:extLst>
      <p:ext uri="{BB962C8B-B14F-4D97-AF65-F5344CB8AC3E}">
        <p14:creationId xmlns:p14="http://schemas.microsoft.com/office/powerpoint/2010/main" val="25400463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FDD36-EDA1-3C3D-D45A-D92BD1548084}"/>
              </a:ext>
            </a:extLst>
          </p:cNvPr>
          <p:cNvSpPr>
            <a:spLocks noGrp="1"/>
          </p:cNvSpPr>
          <p:nvPr>
            <p:ph type="title"/>
          </p:nvPr>
        </p:nvSpPr>
        <p:spPr/>
        <p:txBody>
          <a:bodyPr/>
          <a:lstStyle/>
          <a:p>
            <a:r>
              <a:rPr lang="it-IT" dirty="0">
                <a:cs typeface="Calibri" panose="020F0502020204030204" pitchFamily="34" charset="0"/>
              </a:rPr>
              <a:t>Take-home Messages</a:t>
            </a:r>
            <a:r>
              <a:rPr lang="it-IT" dirty="0">
                <a:latin typeface="Arial" panose="020B0604020202020204" pitchFamily="34" charset="0"/>
                <a:cs typeface="Arial" panose="020B0604020202020204" pitchFamily="34" charset="0"/>
              </a:rPr>
              <a:t>—</a:t>
            </a:r>
            <a:br>
              <a:rPr lang="it-IT" dirty="0">
                <a:latin typeface="Arial" panose="020B0604020202020204" pitchFamily="34" charset="0"/>
                <a:cs typeface="Arial" panose="020B0604020202020204" pitchFamily="34" charset="0"/>
              </a:rPr>
            </a:br>
            <a:r>
              <a:rPr lang="en-US" i="1" dirty="0"/>
              <a:t>Achieving Health Equity in Endometrial Cancer</a:t>
            </a:r>
            <a:endParaRPr lang="en-US" dirty="0"/>
          </a:p>
        </p:txBody>
      </p:sp>
      <p:sp>
        <p:nvSpPr>
          <p:cNvPr id="3" name="Content Placeholder 2">
            <a:extLst>
              <a:ext uri="{FF2B5EF4-FFF2-40B4-BE49-F238E27FC236}">
                <a16:creationId xmlns:a16="http://schemas.microsoft.com/office/drawing/2014/main" id="{78D7E072-B90C-27D1-CA97-2FD7A3B2548F}"/>
              </a:ext>
            </a:extLst>
          </p:cNvPr>
          <p:cNvSpPr>
            <a:spLocks noGrp="1"/>
          </p:cNvSpPr>
          <p:nvPr>
            <p:ph idx="1"/>
          </p:nvPr>
        </p:nvSpPr>
        <p:spPr/>
        <p:txBody>
          <a:bodyPr/>
          <a:lstStyle/>
          <a:p>
            <a:pPr marL="342900" marR="0" lvl="0" indent="-342900">
              <a:buFont typeface="Wingdings" panose="05000000000000000000" pitchFamily="2" charset="2"/>
              <a:buChar char=""/>
              <a:tabLst>
                <a:tab pos="457200" algn="l"/>
              </a:tabLst>
            </a:pPr>
            <a:r>
              <a:rPr lang="en-US" sz="2200" dirty="0">
                <a:effectLst/>
                <a:ea typeface="Times New Roman" panose="02020603050405020304" pitchFamily="18" charset="0"/>
                <a:cs typeface="Calibri" panose="020F0502020204030204" pitchFamily="34" charset="0"/>
              </a:rPr>
              <a:t>Delay in diagnosis for endometrial cancer can lead to Black patients presenting with more advanced disease</a:t>
            </a:r>
          </a:p>
          <a:p>
            <a:pPr lvl="1">
              <a:tabLst>
                <a:tab pos="457200" algn="l"/>
              </a:tabLst>
            </a:pPr>
            <a:r>
              <a:rPr lang="en-US" sz="2000" dirty="0">
                <a:ea typeface="Times New Roman" panose="02020603050405020304" pitchFamily="18" charset="0"/>
                <a:cs typeface="Calibri" panose="020F0502020204030204" pitchFamily="34" charset="0"/>
              </a:rPr>
              <a:t>W</a:t>
            </a:r>
            <a:r>
              <a:rPr lang="en-US" sz="2000" dirty="0">
                <a:effectLst/>
                <a:ea typeface="Times New Roman" panose="02020603050405020304" pitchFamily="18" charset="0"/>
                <a:cs typeface="Calibri" panose="020F0502020204030204" pitchFamily="34" charset="0"/>
              </a:rPr>
              <a:t>e must ensure to have an open conversation with our patients about postmenopausal bleeding and assess for appropriate work-up</a:t>
            </a:r>
          </a:p>
          <a:p>
            <a:pPr lvl="1">
              <a:tabLst>
                <a:tab pos="457200" algn="l"/>
              </a:tabLst>
            </a:pPr>
            <a:r>
              <a:rPr lang="en-US" sz="2000" dirty="0">
                <a:effectLst/>
                <a:ea typeface="Times New Roman" panose="02020603050405020304" pitchFamily="18" charset="0"/>
                <a:cs typeface="Calibri" panose="020F0502020204030204" pitchFamily="34" charset="0"/>
              </a:rPr>
              <a:t>Current guidelines on screening can lead to missed (50%) diagnosis for Black women with endometrial cancer vs the general population when using transvaginal ultrasound cutoff of &gt;4 mm for endometrial thickness</a:t>
            </a:r>
          </a:p>
          <a:p>
            <a:pPr marL="342900" marR="0" lvl="0" indent="-342900">
              <a:buFont typeface="Wingdings" panose="05000000000000000000" pitchFamily="2" charset="2"/>
              <a:buChar char=""/>
              <a:tabLst>
                <a:tab pos="457200" algn="l"/>
              </a:tabLst>
            </a:pPr>
            <a:r>
              <a:rPr lang="en-US" sz="2200" dirty="0">
                <a:effectLst/>
                <a:ea typeface="Times New Roman" panose="02020603050405020304" pitchFamily="18" charset="0"/>
                <a:cs typeface="Calibri" panose="020F0502020204030204" pitchFamily="34" charset="0"/>
              </a:rPr>
              <a:t>Timely/equitable access to molecular testing (MSI, POLE, </a:t>
            </a:r>
            <a:r>
              <a:rPr lang="en-US" sz="2200" i="1" dirty="0">
                <a:effectLst/>
                <a:ea typeface="Times New Roman" panose="02020603050405020304" pitchFamily="18" charset="0"/>
                <a:cs typeface="Calibri" panose="020F0502020204030204" pitchFamily="34" charset="0"/>
              </a:rPr>
              <a:t>P53</a:t>
            </a:r>
            <a:r>
              <a:rPr lang="en-US" sz="2200" dirty="0">
                <a:effectLst/>
                <a:ea typeface="Times New Roman" panose="02020603050405020304" pitchFamily="18" charset="0"/>
                <a:cs typeface="Calibri" panose="020F0502020204030204" pitchFamily="34" charset="0"/>
              </a:rPr>
              <a:t>, PD-L1, etc) may improve disease risk stratification and patient’s access to targeted therapies and improved outcomes for Black patients</a:t>
            </a:r>
          </a:p>
          <a:p>
            <a:pPr marL="342900" marR="0" lvl="0" indent="-342900">
              <a:buFont typeface="Wingdings" panose="05000000000000000000" pitchFamily="2" charset="2"/>
              <a:buChar char=""/>
              <a:tabLst>
                <a:tab pos="457200" algn="l"/>
              </a:tabLst>
            </a:pPr>
            <a:r>
              <a:rPr lang="en-US" sz="2200" dirty="0">
                <a:effectLst/>
                <a:ea typeface="Times New Roman" panose="02020603050405020304" pitchFamily="18" charset="0"/>
                <a:cs typeface="Calibri" panose="020F0502020204030204" pitchFamily="34" charset="0"/>
              </a:rPr>
              <a:t>Black patient education on the potential benefits of clinical trial participation and enrollment in clinical trials evaluating novel agents may increase access to care and inform data gaps in this population </a:t>
            </a:r>
          </a:p>
          <a:p>
            <a:endParaRPr lang="en-US" dirty="0"/>
          </a:p>
        </p:txBody>
      </p:sp>
    </p:spTree>
    <p:extLst>
      <p:ext uri="{BB962C8B-B14F-4D97-AF65-F5344CB8AC3E}">
        <p14:creationId xmlns:p14="http://schemas.microsoft.com/office/powerpoint/2010/main" val="12522228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4">
            <a:extLst>
              <a:ext uri="{FF2B5EF4-FFF2-40B4-BE49-F238E27FC236}">
                <a16:creationId xmlns:a16="http://schemas.microsoft.com/office/drawing/2014/main" id="{F5C5750E-27EE-4D2C-A251-93359F725ED6}"/>
              </a:ext>
            </a:extLst>
          </p:cNvPr>
          <p:cNvSpPr>
            <a:spLocks noGrp="1"/>
          </p:cNvSpPr>
          <p:nvPr>
            <p:ph sz="quarter" idx="11"/>
          </p:nvPr>
        </p:nvSpPr>
        <p:spPr>
          <a:xfrm>
            <a:off x="514351" y="4856674"/>
            <a:ext cx="4160391" cy="1490152"/>
          </a:xfrm>
        </p:spPr>
        <p:txBody>
          <a:bodyPr/>
          <a:lstStyle/>
          <a:p>
            <a:r>
              <a:rPr lang="en-US" sz="2000" dirty="0">
                <a:hlinkClick r:id="rId3">
                  <a:extLst>
                    <a:ext uri="{A12FA001-AC4F-418D-AE19-62706E023703}">
                      <ahyp:hlinkClr xmlns:ahyp="http://schemas.microsoft.com/office/drawing/2018/hyperlinkcolor" val="tx"/>
                    </a:ext>
                  </a:extLst>
                </a:hlinkClick>
              </a:rPr>
              <a:t>clinicaloptions.com/oncology</a:t>
            </a:r>
            <a:endParaRPr lang="en-US" sz="2000" dirty="0"/>
          </a:p>
          <a:p>
            <a:r>
              <a:rPr lang="en-US" sz="2000" dirty="0">
                <a:hlinkClick r:id="rId4">
                  <a:extLst>
                    <a:ext uri="{A12FA001-AC4F-418D-AE19-62706E023703}">
                      <ahyp:hlinkClr xmlns:ahyp="http://schemas.microsoft.com/office/drawing/2018/hyperlinkcolor" val="tx"/>
                    </a:ext>
                  </a:extLst>
                </a:hlinkClick>
              </a:rPr>
              <a:t>clinicaloptions.com/GYNCI2022tool</a:t>
            </a:r>
            <a:endParaRPr lang="en-US" sz="2000" dirty="0">
              <a:hlinkClick r:id="" action="ppaction://noaction">
                <a:extLst>
                  <a:ext uri="{A12FA001-AC4F-418D-AE19-62706E023703}">
                    <ahyp:hlinkClr xmlns:ahyp="http://schemas.microsoft.com/office/drawing/2018/hyperlinkcolor" val="tx"/>
                  </a:ext>
                </a:extLst>
              </a:hlinkClick>
            </a:endParaRPr>
          </a:p>
          <a:p>
            <a:endParaRPr lang="en-US" sz="3200" dirty="0"/>
          </a:p>
        </p:txBody>
      </p:sp>
      <p:sp>
        <p:nvSpPr>
          <p:cNvPr id="10" name="Rectangle 10">
            <a:extLst>
              <a:ext uri="{FF2B5EF4-FFF2-40B4-BE49-F238E27FC236}">
                <a16:creationId xmlns:a16="http://schemas.microsoft.com/office/drawing/2014/main" id="{4ACA2418-10B8-49C8-92DE-FE28B2BA6F95}"/>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Gynecologic Malignancies!</a:t>
            </a:r>
          </a:p>
        </p:txBody>
      </p:sp>
      <p:sp>
        <p:nvSpPr>
          <p:cNvPr id="12" name="Rectangle 3">
            <a:extLst>
              <a:ext uri="{FF2B5EF4-FFF2-40B4-BE49-F238E27FC236}">
                <a16:creationId xmlns:a16="http://schemas.microsoft.com/office/drawing/2014/main" id="{CA6B373E-C93B-4F13-96D1-88B2A3DDDCA9}"/>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14" name="Rectangle 2">
            <a:extLst>
              <a:ext uri="{FF2B5EF4-FFF2-40B4-BE49-F238E27FC236}">
                <a16:creationId xmlns:a16="http://schemas.microsoft.com/office/drawing/2014/main" id="{F32942DF-B46C-419A-A22D-492346B298AA}"/>
              </a:ext>
            </a:extLst>
          </p:cNvPr>
          <p:cNvSpPr>
            <a:spLocks noGrp="1" noChangeArrowheads="1"/>
          </p:cNvSpPr>
          <p:nvPr>
            <p:ph sz="quarter" idx="10"/>
          </p:nvPr>
        </p:nvSpPr>
        <p:spPr>
          <a:xfrm>
            <a:off x="609759" y="1895477"/>
            <a:ext cx="10097227" cy="2499234"/>
          </a:xfrm>
        </p:spPr>
        <p:txBody>
          <a:bodyPr rtlCol="0">
            <a:normAutofit/>
          </a:bodyPr>
          <a:lstStyle/>
          <a:p>
            <a:pPr>
              <a:lnSpc>
                <a:spcPct val="100000"/>
              </a:lnSpc>
              <a:buClr>
                <a:schemeClr val="tx2">
                  <a:lumMod val="20000"/>
                  <a:lumOff val="80000"/>
                </a:schemeClr>
              </a:buClr>
              <a:defRPr/>
            </a:pPr>
            <a:r>
              <a:rPr lang="en-US" sz="2200" dirty="0">
                <a:solidFill>
                  <a:srgbClr val="E1471D"/>
                </a:solidFill>
              </a:rPr>
              <a:t>CME/CPE/CNE-certified on-demand webcast </a:t>
            </a:r>
            <a:r>
              <a:rPr lang="en-US" sz="2200" b="0" dirty="0">
                <a:cs typeface="Calibri" panose="020F0502020204030204" pitchFamily="34" charset="0"/>
              </a:rPr>
              <a:t>(</a:t>
            </a:r>
            <a:r>
              <a:rPr lang="en-US" sz="2200" b="0" i="1" dirty="0">
                <a:cs typeface="Calibri" panose="020F0502020204030204" pitchFamily="34" charset="0"/>
              </a:rPr>
              <a:t>coming soon!</a:t>
            </a:r>
            <a:r>
              <a:rPr lang="en-US" sz="2200" b="0" dirty="0">
                <a:cs typeface="Calibri" panose="020F0502020204030204" pitchFamily="34" charset="0"/>
              </a:rPr>
              <a:t>)</a:t>
            </a:r>
          </a:p>
          <a:p>
            <a:pPr>
              <a:buClr>
                <a:schemeClr val="tx2">
                  <a:lumMod val="20000"/>
                  <a:lumOff val="80000"/>
                </a:schemeClr>
              </a:buClr>
              <a:defRPr/>
            </a:pPr>
            <a:r>
              <a:rPr lang="en-US" sz="2000" kern="0" dirty="0">
                <a:solidFill>
                  <a:srgbClr val="E1471D"/>
                </a:solidFill>
              </a:rPr>
              <a:t>ClinicalThought commentaries and PDF resources </a:t>
            </a:r>
            <a:r>
              <a:rPr lang="en-US" sz="2000" b="0" kern="0" dirty="0">
                <a:cs typeface="Calibri" panose="020F0502020204030204" pitchFamily="34" charset="0"/>
              </a:rPr>
              <a:t>for gynecologic cancers that may help increase awareness about health disparities and provide additional aid to your patients</a:t>
            </a:r>
            <a:endParaRPr lang="en-US" sz="2000" b="0" i="1" kern="0" dirty="0">
              <a:cs typeface="Calibri" panose="020F0502020204030204" pitchFamily="34" charset="0"/>
            </a:endParaRPr>
          </a:p>
          <a:p>
            <a:pPr>
              <a:buClr>
                <a:schemeClr val="tx2">
                  <a:lumMod val="20000"/>
                  <a:lumOff val="80000"/>
                </a:schemeClr>
              </a:buClr>
              <a:defRPr/>
            </a:pPr>
            <a:r>
              <a:rPr lang="en-US" sz="2000" kern="0" dirty="0">
                <a:solidFill>
                  <a:srgbClr val="E1471D"/>
                </a:solidFill>
              </a:rPr>
              <a:t>On-demand CME/CPE/CNE-certified text modules </a:t>
            </a:r>
            <a:r>
              <a:rPr lang="en-US" sz="2000" b="0" kern="0" dirty="0"/>
              <a:t>for ovarian and cervical cancer with healthcare professionals’ insight and commentary </a:t>
            </a:r>
          </a:p>
          <a:p>
            <a:pPr>
              <a:lnSpc>
                <a:spcPct val="100000"/>
              </a:lnSpc>
              <a:buClr>
                <a:schemeClr val="tx2">
                  <a:lumMod val="20000"/>
                  <a:lumOff val="80000"/>
                </a:schemeClr>
              </a:buClr>
              <a:defRPr/>
            </a:pPr>
            <a:endParaRPr lang="en-US" sz="2200" b="0" dirty="0">
              <a:cs typeface="Calibri" panose="020F0502020204030204" pitchFamily="34" charset="0"/>
            </a:endParaRPr>
          </a:p>
          <a:p>
            <a:pPr>
              <a:buClr>
                <a:schemeClr val="tx2">
                  <a:lumMod val="20000"/>
                  <a:lumOff val="80000"/>
                </a:schemeClr>
              </a:buClr>
              <a:defRPr/>
            </a:pPr>
            <a:endParaRPr lang="en-US" b="0" i="1" dirty="0"/>
          </a:p>
        </p:txBody>
      </p:sp>
      <p:sp>
        <p:nvSpPr>
          <p:cNvPr id="2" name="Content Placeholder 4">
            <a:extLst>
              <a:ext uri="{FF2B5EF4-FFF2-40B4-BE49-F238E27FC236}">
                <a16:creationId xmlns:a16="http://schemas.microsoft.com/office/drawing/2014/main" id="{CFCEB96D-4C38-6E69-F68C-6DFA14036B23}"/>
              </a:ext>
            </a:extLst>
          </p:cNvPr>
          <p:cNvSpPr txBox="1">
            <a:spLocks/>
          </p:cNvSpPr>
          <p:nvPr/>
        </p:nvSpPr>
        <p:spPr bwMode="auto">
          <a:xfrm>
            <a:off x="4674742" y="4856674"/>
            <a:ext cx="4160391" cy="1490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Tx/>
              <a:buNone/>
              <a:defRPr sz="2400" b="1">
                <a:solidFill>
                  <a:srgbClr val="E1471D"/>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u="sng" kern="0" dirty="0">
                <a:hlinkClick r:id="rId5"/>
              </a:rPr>
              <a:t>clinicaloptions.com/immuneAETool</a:t>
            </a:r>
            <a:endParaRPr lang="en-US" sz="2000" kern="0" dirty="0"/>
          </a:p>
          <a:p>
            <a:r>
              <a:rPr lang="en-US" sz="2000" kern="0" dirty="0">
                <a:hlinkClick r:id="rId6">
                  <a:extLst>
                    <a:ext uri="{A12FA001-AC4F-418D-AE19-62706E023703}">
                      <ahyp:hlinkClr xmlns:ahyp="http://schemas.microsoft.com/office/drawing/2018/hyperlinkcolor" val="tx"/>
                    </a:ext>
                  </a:extLst>
                </a:hlinkClick>
              </a:rPr>
              <a:t>clinicaloptions.com/CervicalTool2022</a:t>
            </a:r>
            <a:endParaRPr lang="en-US" sz="2000" kern="0" dirty="0"/>
          </a:p>
          <a:p>
            <a:endParaRPr lang="en-US" sz="3200" kern="0" dirty="0"/>
          </a:p>
        </p:txBody>
      </p:sp>
    </p:spTree>
  </p:cSld>
  <p:clrMapOvr>
    <a:masterClrMapping/>
  </p:clrMapOvr>
  <mc:AlternateContent xmlns:mc="http://schemas.openxmlformats.org/markup-compatibility/2006" xmlns:p14="http://schemas.microsoft.com/office/powerpoint/2010/main">
    <mc:Choice Requires="p14">
      <p:transition spd="slow" p14:dur="2000" advClick="0" advTm="12000"/>
    </mc:Choice>
    <mc:Fallback xmlns="">
      <p:transition spd="slow" advClick="0" advTm="1200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BB048EA23C7B740BF6F025DA0051571" ma:contentTypeVersion="1" ma:contentTypeDescription="Create a new document." ma:contentTypeScope="" ma:versionID="3871d9ae83c0df4fd118f2a732c27a48">
  <xsd:schema xmlns:xsd="http://www.w3.org/2001/XMLSchema" xmlns:xs="http://www.w3.org/2001/XMLSchema" xmlns:p="http://schemas.microsoft.com/office/2006/metadata/properties" xmlns:ns2="d54cbe69-32bd-412a-b004-9152f949605e" xmlns:ns3="04c8da18-236f-4224-80ff-92219ebb3cfe" targetNamespace="http://schemas.microsoft.com/office/2006/metadata/properties" ma:root="true" ma:fieldsID="b582d43b3c70ba4cb433990f6309ec72" ns2:_="" ns3:_="">
    <xsd:import namespace="d54cbe69-32bd-412a-b004-9152f949605e"/>
    <xsd:import namespace="04c8da18-236f-4224-80ff-92219ebb3cfe"/>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4c8da18-236f-4224-80ff-92219ebb3cfe"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56M7VY3CDVN5-863893817-2</_dlc_DocId>
    <_dlc_DocIdUrl xmlns="d54cbe69-32bd-412a-b004-9152f949605e">
      <Url>https://intranet.clinicaloptions.com/mews/oncology/ONC_2022_Gynecologic_Health_Equity_SST_LL_CI_(PRP5476)/CME_CE_CPE-Certified_Micro_Module__and_Slides_-__2_-_Endometrial/_layouts/15/DocIdRedir.aspx?ID=56M7VY3CDVN5-863893817-2</Url>
      <Description>56M7VY3CDVN5-863893817-2</Description>
    </_dlc_DocIdUrl>
    <Document_x0020_Category xmlns="04c8da18-236f-4224-80ff-92219ebb3cfe">Slides - Online (non-CME)</Document_x0020_Category>
  </documentManagement>
</p:properties>
</file>

<file path=customXml/item4.xml><?xml version="1.0" encoding="utf-8"?>
<LongProperties xmlns="http://schemas.microsoft.com/office/2006/metadata/long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34F891-ACD6-4B2E-826C-6D76F8DA95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04c8da18-236f-4224-80ff-92219ebb3cf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B6A3B72-5A3D-4B1B-BA91-50F10465782A}">
  <ds:schemaRefs>
    <ds:schemaRef ds:uri="http://schemas.microsoft.com/sharepoint/events"/>
  </ds:schemaRefs>
</ds:datastoreItem>
</file>

<file path=customXml/itemProps3.xml><?xml version="1.0" encoding="utf-8"?>
<ds:datastoreItem xmlns:ds="http://schemas.openxmlformats.org/officeDocument/2006/customXml" ds:itemID="{5BA55BC3-5A03-47C2-8EC3-D964C3B5E779}">
  <ds:schemaRefs>
    <ds:schemaRef ds:uri="http://schemas.microsoft.com/office/2006/metadata/properties"/>
    <ds:schemaRef ds:uri="d54cbe69-32bd-412a-b004-9152f949605e"/>
    <ds:schemaRef ds:uri="04c8da18-236f-4224-80ff-92219ebb3cfe"/>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www.w3.org/XML/1998/namespace"/>
    <ds:schemaRef ds:uri="http://purl.org/dc/dcmitype/"/>
    <ds:schemaRef ds:uri="http://purl.org/dc/elements/1.1/"/>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16455</TotalTime>
  <Words>6933</Words>
  <Application>Microsoft Office PowerPoint</Application>
  <PresentationFormat>Widescreen</PresentationFormat>
  <Paragraphs>1423</Paragraphs>
  <Slides>36</Slides>
  <Notes>32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Arial</vt:lpstr>
      <vt:lpstr>Calibri</vt:lpstr>
      <vt:lpstr>Calibri (body)</vt:lpstr>
      <vt:lpstr>Roboto</vt:lpstr>
      <vt:lpstr>System Font Regular</vt:lpstr>
      <vt:lpstr>Times</vt:lpstr>
      <vt:lpstr>Wingdings</vt:lpstr>
      <vt:lpstr>2017_HTAA_Diabetes</vt:lpstr>
      <vt:lpstr>Improving Provider Awareness About  Healthcare Equity: Improving All Patients’  Access to Care in Endometrial Cancer</vt:lpstr>
      <vt:lpstr>About These Slides</vt:lpstr>
      <vt:lpstr>Faculty and Disclosures</vt:lpstr>
      <vt:lpstr>Improving Provider Awareness About Healthcare Equity in Endometrial Cancers</vt:lpstr>
      <vt:lpstr>Endometrial Cancer: Overview</vt:lpstr>
      <vt:lpstr>Evaluation of Black Patients With  Postmenopausal Bleeding</vt:lpstr>
      <vt:lpstr>Inaccuracy of US Clinical Guidelines for Endometrial Cancer Diagnosis Based on Race</vt:lpstr>
      <vt:lpstr>Risk Factors and Genetic Determinants of Poor Outcomes in Women With Endometrial Cancer</vt:lpstr>
      <vt:lpstr>Increasing Incidence and Mortality of  Endometrial Cancer in the United States</vt:lpstr>
      <vt:lpstr>Health Disparities in Endometrial Cancer</vt:lpstr>
      <vt:lpstr>High-Volume Treatment Centers Are Associated With Better Outcomes for Black Patients With EC</vt:lpstr>
      <vt:lpstr>  Molecular Classification and  Opportunities for Expanding Access to Care Through Technology in Endometrial Cancer</vt:lpstr>
      <vt:lpstr>TCGA Molecular Classification and Outcomes</vt:lpstr>
      <vt:lpstr>Recommendations for Molecular Testing to Inform Treatment Decisions in Endometrial Cancer</vt:lpstr>
      <vt:lpstr>HER2 is an Actionable Biomarker in Patients With EC</vt:lpstr>
      <vt:lpstr> Individualizing EC Care With Current and Emerging Practice-Changing Clinical Data</vt:lpstr>
      <vt:lpstr>Recommendations for the Management of Newly Diagnosed or Relapsed/Recurrent EC</vt:lpstr>
      <vt:lpstr>Suboptimal Receipt of Guideline-Based Treatment in Black Patients Compared With White Patients</vt:lpstr>
      <vt:lpstr>Recent Data for Approved Single-Agent Immunotherapies in Recurrent Endometrial Cancer</vt:lpstr>
      <vt:lpstr>Study 309/KEYNOTE-775: Lenvatinib + Pembrolizumab After Platinum in Advanced EC</vt:lpstr>
      <vt:lpstr>Study 309/KEYNOTE-775: Baseline Characteristics</vt:lpstr>
      <vt:lpstr>Study 309/KEYNOTE-775: Responses</vt:lpstr>
      <vt:lpstr>Study 309/KEYNOTE-775: PFS and OS Benefit </vt:lpstr>
      <vt:lpstr>Study 309/KEYNOTE-775: TEAEs</vt:lpstr>
      <vt:lpstr>Special Considerations for Managing AEs With Lenvatinib and Pembrolizumab From KEYNOTE-775</vt:lpstr>
      <vt:lpstr>Immunotherapy in Frontline  Endometrial Cancer Treatment</vt:lpstr>
      <vt:lpstr>Dostarlimab + CT in Primary Advanced or Recurrent EC (ENGOT-EN6/GOG-3031/RUBY): Study Design</vt:lpstr>
      <vt:lpstr>ENGOT-EN6/GOG-3031/RUBY: PFS</vt:lpstr>
      <vt:lpstr>Carboplatin + Paclitaxel ± Pembrolizumab as Frontline Treatment for Patients With EC (NRG GY018): Study Design</vt:lpstr>
      <vt:lpstr>NRG GY018: PFS (per RECIST v1.1) in  dMMR and pMMR Cohorts</vt:lpstr>
      <vt:lpstr>NCCN Clinical Practice Guidelines in Oncology (NCCN Guidelines®) for Managing Immune Checkpoint Inhibitor–Related Toxicities</vt:lpstr>
      <vt:lpstr>SIENDO/ENGOT-EN5: Selinexor vs Placebo Maintenance in Recurrent Endometrial Cancer</vt:lpstr>
      <vt:lpstr>Addressing Potential Healthcare Disparities in  Clinical Trial Enrollment</vt:lpstr>
      <vt:lpstr>Navigating the Healthcare Ecosystem:  Addressing Potential Healthcare Disparities </vt:lpstr>
      <vt:lpstr>Take-home Messages— Achieving Health Equity in Endometrial Cancer</vt:lpstr>
      <vt:lpstr>Go Online for More CCO  Coverage of Gynecologic Malignancies!</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Smarter. Stronger. Together. Education and Resources to Optimize Clinical Outcomes in Gynecologic Cancers</dc:title>
  <dc:subject/>
  <dc:creator>Preferred User</dc:creator>
  <cp:keywords/>
  <dc:description/>
  <cp:lastModifiedBy>achandgude@cealliance.com</cp:lastModifiedBy>
  <cp:revision>1074</cp:revision>
  <cp:lastPrinted>2016-09-26T20:21:49Z</cp:lastPrinted>
  <dcterms:created xsi:type="dcterms:W3CDTF">2005-05-27T15:08:01Z</dcterms:created>
  <dcterms:modified xsi:type="dcterms:W3CDTF">2023-06-14T06:54:25Z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a59b69c7-84e5-43d6-9af7-3b3c63e9b19e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0x010100CBB048EA23C7B740BF6F025DA0051571</vt:lpwstr>
  </property>
</Properties>
</file>