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550" r:id="rId6"/>
    <p:sldId id="308" r:id="rId7"/>
    <p:sldId id="543" r:id="rId8"/>
    <p:sldId id="544" r:id="rId9"/>
    <p:sldId id="545" r:id="rId10"/>
    <p:sldId id="556" r:id="rId11"/>
    <p:sldId id="560" r:id="rId12"/>
    <p:sldId id="558" r:id="rId13"/>
    <p:sldId id="559" r:id="rId14"/>
    <p:sldId id="548" r:id="rId15"/>
    <p:sldId id="55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54" userDrawn="1">
          <p15:clr>
            <a:srgbClr val="A4A3A4"/>
          </p15:clr>
        </p15:guide>
        <p15:guide id="2" pos="324" userDrawn="1">
          <p15:clr>
            <a:srgbClr val="A4A3A4"/>
          </p15:clr>
        </p15:guide>
        <p15:guide id="3" pos="3840" userDrawn="1">
          <p15:clr>
            <a:srgbClr val="A4A3A4"/>
          </p15:clr>
        </p15:guide>
        <p15:guide id="4" pos="7402" userDrawn="1">
          <p15:clr>
            <a:srgbClr val="A4A3A4"/>
          </p15:clr>
        </p15:guide>
        <p15:guide id="5" pos="7229" userDrawn="1">
          <p15:clr>
            <a:srgbClr val="A4A3A4"/>
          </p15:clr>
        </p15:guide>
        <p15:guide id="6" orient="horz" pos="151" userDrawn="1">
          <p15:clr>
            <a:srgbClr val="A4A3A4"/>
          </p15:clr>
        </p15:guide>
        <p15:guide id="7" orient="horz" pos="259" userDrawn="1">
          <p15:clr>
            <a:srgbClr val="A4A3A4"/>
          </p15:clr>
        </p15:guide>
        <p15:guide id="8" orient="horz" pos="1015" userDrawn="1">
          <p15:clr>
            <a:srgbClr val="A4A3A4"/>
          </p15:clr>
        </p15:guide>
        <p15:guide id="9" orient="horz" pos="4147" userDrawn="1">
          <p15:clr>
            <a:srgbClr val="A4A3A4"/>
          </p15:clr>
        </p15:guide>
        <p15:guide id="10" orient="horz" pos="3895" userDrawn="1">
          <p15:clr>
            <a:srgbClr val="A4A3A4"/>
          </p15:clr>
        </p15:guide>
        <p15:guide id="11" orient="horz" pos="40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Anna Poppa" initials="AP" lastIdx="2" clrIdx="7">
    <p:extLst>
      <p:ext uri="{19B8F6BF-5375-455C-9EA6-DF929625EA0E}">
        <p15:presenceInfo xmlns:p15="http://schemas.microsoft.com/office/powerpoint/2012/main" userId="c33764466cc77507" providerId="Windows Live"/>
      </p:ext>
    </p:extLst>
  </p:cmAuthor>
  <p:cmAuthor id="2" name=" " initials="MAC" lastIdx="11" clrIdx="1"/>
  <p:cmAuthor id="9" name="mcartwright@clinicaloptions.com" initials="m" lastIdx="17" clrIdx="8">
    <p:extLst>
      <p:ext uri="{19B8F6BF-5375-455C-9EA6-DF929625EA0E}">
        <p15:presenceInfo xmlns:p15="http://schemas.microsoft.com/office/powerpoint/2012/main" userId="mcartwright@clinicaloptions.com" providerId="None"/>
      </p:ext>
    </p:extLst>
  </p:cmAuthor>
  <p:cmAuthor id="3" name="Andrew Bowser" initials="AB" lastIdx="1" clrIdx="2"/>
  <p:cmAuthor id="10" name="CLINICALOPTIONS\mbecker" initials="C" lastIdx="4" clrIdx="9">
    <p:extLst>
      <p:ext uri="{19B8F6BF-5375-455C-9EA6-DF929625EA0E}">
        <p15:presenceInfo xmlns:p15="http://schemas.microsoft.com/office/powerpoint/2012/main" userId="CLINICALOPTIONS\mbecker" providerId="None"/>
      </p:ext>
    </p:extLst>
  </p:cmAuthor>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11D0F8-8FFA-4D74-9899-22D0F15A35EC}" v="40" dt="2022-06-07T13:18:24.3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pos="454"/>
        <p:guide pos="324"/>
        <p:guide pos="3840"/>
        <p:guide pos="7402"/>
        <p:guide pos="7229"/>
        <p:guide orient="horz" pos="151"/>
        <p:guide orient="horz" pos="259"/>
        <p:guide orient="horz" pos="1015"/>
        <p:guide orient="horz" pos="4147"/>
        <p:guide orient="horz" pos="3895"/>
        <p:guide orient="horz" pos="4032"/>
      </p:guideLst>
    </p:cSldViewPr>
  </p:slideViewPr>
  <p:notesTextViewPr>
    <p:cViewPr>
      <p:scale>
        <a:sx n="1" d="1"/>
        <a:sy n="1" d="1"/>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ABVD, doxorubicin/bleomycin/vinblastine/dacarbazine;</a:t>
            </a:r>
            <a:r>
              <a:rPr lang="en-US" i="1" baseline="0" dirty="0"/>
              <a:t> </a:t>
            </a:r>
            <a:r>
              <a:rPr lang="en-US" i="1" dirty="0"/>
              <a:t>AVD, doxorubicin/vinblastine/dacarbazine.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98251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ABVD, doxorubicin/bleomycin/vinblastine/dacarbazine;</a:t>
            </a:r>
            <a:r>
              <a:rPr lang="en-US" i="1" baseline="0" dirty="0"/>
              <a:t> </a:t>
            </a:r>
            <a:r>
              <a:rPr lang="en-US" i="1" dirty="0"/>
              <a:t>AVD, doxorubicin/vinblastine/dacarbazine;</a:t>
            </a:r>
            <a:r>
              <a:rPr lang="en-US" i="1" baseline="0" dirty="0"/>
              <a:t> BEACOPP, </a:t>
            </a:r>
            <a:r>
              <a:rPr lang="en-US" b="0" i="1" dirty="0">
                <a:solidFill>
                  <a:srgbClr val="2E2E2E"/>
                </a:solidFill>
                <a:effectLst/>
                <a:latin typeface="Noto Sans" panose="020B0502040504020204" pitchFamily="34" charset="0"/>
              </a:rPr>
              <a:t>bleomycin/etoposide/doxorubicin/cyclophosphamide/vincristine/procarbazine/prednisone; cHL, classical Hodgkin lymphoma; OS, overall survival; PFS, progression-free survival.</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4200011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ABVD, doxorubicin/bleomycin/vinblastine/dacarbazine;</a:t>
            </a:r>
            <a:r>
              <a:rPr lang="en-US" i="1" baseline="0" dirty="0"/>
              <a:t> </a:t>
            </a:r>
            <a:r>
              <a:rPr lang="en-US" i="1" dirty="0"/>
              <a:t>AVD, doxorubicin/vinblastine/dacarbazine;</a:t>
            </a:r>
            <a:r>
              <a:rPr lang="en-US" i="1" baseline="0" dirty="0"/>
              <a:t> BV, brentuximab vedotin; cHL, classical Hodgkin lymphoma; ECOG, Eastern Cooperative Oncology Group; EOT, end of treatment; </a:t>
            </a:r>
            <a:r>
              <a:rPr lang="en-US" sz="1200" b="0" i="1" kern="0" dirty="0"/>
              <a:t>LTFU, long-term follow-up; OS, overall survival; PFS, progression-free survival; PS, performance status;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469396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ABVD, doxorubicin/bleomycin/vinblastine/dacarbazine;</a:t>
            </a:r>
            <a:r>
              <a:rPr lang="en-US" i="1" baseline="0" dirty="0"/>
              <a:t> </a:t>
            </a:r>
            <a:r>
              <a:rPr lang="en-US" i="1" dirty="0"/>
              <a:t>AVD, doxorubicin/vinblastine/dacarbazine;</a:t>
            </a:r>
            <a:r>
              <a:rPr lang="en-US" i="1" baseline="0" dirty="0"/>
              <a:t> BV, brentuximab vedotin; </a:t>
            </a:r>
            <a:r>
              <a:rPr lang="en-US" i="1" dirty="0"/>
              <a:t>IPS, International Prognostic Score</a:t>
            </a:r>
            <a:r>
              <a:rPr lang="en-US" sz="1200" b="0" i="1" kern="0" dirty="0"/>
              <a:t>; IQR, interquartile range.</a:t>
            </a:r>
          </a:p>
          <a:p>
            <a:endParaRPr lang="en-US" i="1"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739602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ABVD, doxorubicin/bleomycin/vinblastine/dacarbazine;</a:t>
            </a:r>
            <a:r>
              <a:rPr lang="en-US" i="1" baseline="0" dirty="0"/>
              <a:t> </a:t>
            </a:r>
            <a:r>
              <a:rPr lang="en-US" i="1" dirty="0"/>
              <a:t>AVD, doxorubicin/vinblastine/dacarbazine;</a:t>
            </a:r>
            <a:r>
              <a:rPr lang="en-US" i="1" baseline="0" dirty="0"/>
              <a:t> BV, brentuximab vedotin; ECOG, Eastern Cooperative Oncology Group; OS, overall survival; PFS, progression-free survival; PS, performance status.</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1112434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ABVD, doxorubicin/bleomycin/vinblastine/dacarbazine;</a:t>
            </a:r>
            <a:r>
              <a:rPr lang="en-US" i="1" baseline="0" dirty="0"/>
              <a:t> </a:t>
            </a:r>
            <a:r>
              <a:rPr lang="en-US" i="1" dirty="0"/>
              <a:t>AVD, doxorubicin/vinblastine/dacarbazine;</a:t>
            </a:r>
            <a:r>
              <a:rPr lang="en-US" i="1" baseline="0" dirty="0"/>
              <a:t> BV, brentuximab vedotin; PD, progressive disease.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197976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ABVD, doxorubicin/bleomycin/vinblastine/dacarbazine;</a:t>
            </a:r>
            <a:r>
              <a:rPr lang="en-US" i="1" baseline="0" dirty="0"/>
              <a:t> </a:t>
            </a:r>
            <a:r>
              <a:rPr lang="en-US" i="1" dirty="0"/>
              <a:t>AVD, doxorubicin/vinblastine/dacarbazine;</a:t>
            </a:r>
            <a:r>
              <a:rPr lang="en-US" i="1" baseline="0" dirty="0"/>
              <a:t> BV, brentuximab vedotin</a:t>
            </a:r>
            <a:r>
              <a:rPr lang="en-US" i="1" dirty="0"/>
              <a:t>; CT, chemotherapy; tx, treatment.</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16768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ABVD, doxorubicin/bleomycin/vinblastine/dacarbazine;</a:t>
            </a:r>
            <a:r>
              <a:rPr lang="en-US" i="1" baseline="0" dirty="0"/>
              <a:t> </a:t>
            </a:r>
            <a:r>
              <a:rPr lang="en-US" i="1" dirty="0"/>
              <a:t>AVD, doxorubicin/vinblastine/dacarbazine;</a:t>
            </a:r>
            <a:r>
              <a:rPr lang="en-US" i="1" baseline="0" dirty="0"/>
              <a:t> BV, brentuximab vedotin; PN, peripheral neuropathy. </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1466576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ABVD, doxorubicin/bleomycin/vinblastine/dacarbazine;</a:t>
            </a:r>
            <a:r>
              <a:rPr lang="en-US" i="1" baseline="0" dirty="0"/>
              <a:t> </a:t>
            </a:r>
            <a:r>
              <a:rPr lang="en-US" i="1" dirty="0"/>
              <a:t>AVD, doxorubicin/vinblastine/dacarbazine;</a:t>
            </a:r>
            <a:r>
              <a:rPr lang="en-US" i="1" baseline="0" dirty="0"/>
              <a:t> BV, brentuximab vedotin; cHL, classical Hodgkin lymphoma; OS, overall survival; PD, progressive disease.</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833205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ECHELON-1: OS Analysis of First-line Brentuximab Vedotin + AVD vs ABVD in Advanced Classical Hodgkin Lymphoma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ECHELON-1 Updated Analysis</a:t>
            </a:r>
            <a:r>
              <a:rPr lang="en-US" dirty="0"/>
              <a:t>: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ABVD remains a standard-of-care treatment option for patients with advanced classical Hodgkin lymphoma</a:t>
            </a:r>
            <a:r>
              <a:rPr lang="en-US" altLang="en-US" sz="2400" baseline="30000" dirty="0"/>
              <a:t>1</a:t>
            </a:r>
            <a:endParaRPr lang="en-US" altLang="en-US" sz="2400" dirty="0"/>
          </a:p>
          <a:p>
            <a:r>
              <a:rPr lang="en-US" altLang="en-US" sz="2400" dirty="0"/>
              <a:t>PET-guided approaches and BEACOPP-based treatments offer improved tolerability or disease control but have yet to show a significant improvement in OS</a:t>
            </a:r>
            <a:r>
              <a:rPr lang="en-US" altLang="en-US" sz="2400" baseline="30000" dirty="0"/>
              <a:t>2,3</a:t>
            </a:r>
            <a:endParaRPr lang="en-US" altLang="en-US" sz="2400" dirty="0"/>
          </a:p>
          <a:p>
            <a:r>
              <a:rPr lang="en-US" altLang="en-US" sz="2400" dirty="0"/>
              <a:t>International, open-label phase III ECHELON-1 trial compared first-line treatment with brentuximab vedotin + AVD vs ABVD in patients with advanced cHL</a:t>
            </a:r>
          </a:p>
          <a:p>
            <a:pPr lvl="1"/>
            <a:r>
              <a:rPr lang="en-US" altLang="en-US" sz="2400" dirty="0"/>
              <a:t>Brentuximab vedotin + AVD significantly improved PFS after 5 yr of follow-up </a:t>
            </a:r>
            <a:br>
              <a:rPr lang="en-US" altLang="en-US" sz="2400" dirty="0"/>
            </a:br>
            <a:r>
              <a:rPr lang="en-US" altLang="en-US" sz="2400" dirty="0"/>
              <a:t>(5-yr PFS rate: 82.2% vs 75.3%; </a:t>
            </a:r>
            <a:r>
              <a:rPr lang="en-US" altLang="en-US" sz="2400" i="1" dirty="0"/>
              <a:t>P </a:t>
            </a:r>
            <a:r>
              <a:rPr lang="en-US" altLang="en-US" sz="2400" dirty="0"/>
              <a:t>= .0017)</a:t>
            </a:r>
            <a:r>
              <a:rPr lang="en-US" altLang="en-US" sz="2400" baseline="30000" dirty="0"/>
              <a:t>4</a:t>
            </a:r>
          </a:p>
          <a:p>
            <a:r>
              <a:rPr lang="en-US" altLang="en-US" sz="2400" dirty="0"/>
              <a:t>Current report presents a prespecified analysis of OS and updated analysis of efficacy and safety endpoints of the ECHELON-1 trial after ~6 yr of follow-up</a:t>
            </a:r>
            <a:r>
              <a:rPr lang="en-US" altLang="en-US" sz="2400" baseline="30000" dirty="0"/>
              <a:t>5</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Connors. NEJM. 2018;378:331. 2. Mohty. Blood Cancer J. 2021;11:126. 3. Kreissl. Lancet Haematol. 2021;8:E398.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Straus. Lancet Haematol. 2021;8:e410. 5. Ansell. ASCO 2022. Abstr 7503.</a:t>
            </a: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ECHELON-1 Updated Analysis</a:t>
            </a:r>
            <a:r>
              <a:rPr lang="en-US" dirty="0"/>
              <a:t>: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Updated analysis of international, open-label phase III trial (data cutoff: June 1, 2021; </a:t>
            </a:r>
            <a:br>
              <a:rPr lang="en-US" altLang="en-US" sz="2000" dirty="0"/>
            </a:br>
            <a:r>
              <a:rPr lang="en-US" altLang="en-US" sz="2000" dirty="0"/>
              <a:t>median follow-up: 73 mo)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Ansell. ASCO 2022. Abstr 7503. Connors. NEJM. 2018;378:331. NCT01712490.</a:t>
            </a:r>
            <a:endParaRPr lang="en-US" altLang="en-US" sz="1200" b="0" dirty="0">
              <a:solidFill>
                <a:schemeClr val="bg2"/>
              </a:solidFill>
              <a:latin typeface="Calibri" panose="020F0502020204030204" pitchFamily="34" charset="0"/>
            </a:endParaRPr>
          </a:p>
        </p:txBody>
      </p:sp>
      <p:sp>
        <p:nvSpPr>
          <p:cNvPr id="7" name="Text Box 45">
            <a:extLst>
              <a:ext uri="{FF2B5EF4-FFF2-40B4-BE49-F238E27FC236}">
                <a16:creationId xmlns:a16="http://schemas.microsoft.com/office/drawing/2014/main" id="{59955B49-CCD5-8623-97C8-6B729F2569C3}"/>
              </a:ext>
            </a:extLst>
          </p:cNvPr>
          <p:cNvSpPr txBox="1">
            <a:spLocks noChangeArrowheads="1"/>
          </p:cNvSpPr>
          <p:nvPr/>
        </p:nvSpPr>
        <p:spPr bwMode="auto">
          <a:xfrm>
            <a:off x="683047" y="2735736"/>
            <a:ext cx="3282949" cy="1077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Adult with newly diagnosed Ann Arbor stage III/IV cHL; measurable disease;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(N = 1334)</a:t>
            </a:r>
            <a:endParaRPr kumimoji="0" lang="en-US" altLang="en-US" sz="16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p:txBody>
      </p:sp>
      <p:sp>
        <p:nvSpPr>
          <p:cNvPr id="8" name="Rectangle 46">
            <a:extLst>
              <a:ext uri="{FF2B5EF4-FFF2-40B4-BE49-F238E27FC236}">
                <a16:creationId xmlns:a16="http://schemas.microsoft.com/office/drawing/2014/main" id="{6355B871-D4FC-35FC-314B-BFDCAEE91D01}"/>
              </a:ext>
            </a:extLst>
          </p:cNvPr>
          <p:cNvSpPr>
            <a:spLocks noChangeArrowheads="1"/>
          </p:cNvSpPr>
          <p:nvPr/>
        </p:nvSpPr>
        <p:spPr bwMode="auto">
          <a:xfrm>
            <a:off x="9715500" y="2817195"/>
            <a:ext cx="20335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1" u="none" strike="noStrike" kern="1200" cap="none" spc="0" normalizeH="0" baseline="0" noProof="0" dirty="0">
                <a:ln>
                  <a:noFill/>
                </a:ln>
                <a:solidFill>
                  <a:schemeClr val="bg1"/>
                </a:solidFill>
                <a:effectLst/>
                <a:uLnTx/>
                <a:uFillTx/>
                <a:latin typeface="+mn-lt"/>
                <a:ea typeface="+mn-ea"/>
                <a:cs typeface="Arial" panose="020B0604020202020204" pitchFamily="34" charset="0"/>
              </a:rPr>
              <a:t>Follow-up: every </a:t>
            </a:r>
            <a:br>
              <a:rPr kumimoji="0" lang="en-US" altLang="en-US" sz="1600" i="1" u="none" strike="noStrike" kern="1200" cap="none" spc="0" normalizeH="0" baseline="0" noProof="0" dirty="0">
                <a:ln>
                  <a:noFill/>
                </a:ln>
                <a:solidFill>
                  <a:schemeClr val="bg1"/>
                </a:solidFill>
                <a:effectLst/>
                <a:uLnTx/>
                <a:uFillTx/>
                <a:latin typeface="+mn-lt"/>
                <a:ea typeface="+mn-ea"/>
                <a:cs typeface="Arial" panose="020B0604020202020204" pitchFamily="34" charset="0"/>
              </a:rPr>
            </a:br>
            <a:r>
              <a:rPr kumimoji="0" lang="en-US" altLang="en-US" sz="1600" i="1" u="none" strike="noStrike" kern="1200" cap="none" spc="0" normalizeH="0" baseline="0" noProof="0" dirty="0">
                <a:ln>
                  <a:noFill/>
                </a:ln>
                <a:solidFill>
                  <a:schemeClr val="bg1"/>
                </a:solidFill>
                <a:effectLst/>
                <a:uLnTx/>
                <a:uFillTx/>
                <a:latin typeface="+mn-lt"/>
                <a:ea typeface="+mn-ea"/>
                <a:cs typeface="Arial" panose="020B0604020202020204" pitchFamily="34" charset="0"/>
              </a:rPr>
              <a:t>3 mo for </a:t>
            </a:r>
            <a:r>
              <a:rPr lang="en-US" altLang="en-US" sz="1600" i="1" dirty="0">
                <a:solidFill>
                  <a:schemeClr val="bg1"/>
                </a:solidFill>
                <a:latin typeface="+mn-lt"/>
                <a:cs typeface="Arial" panose="020B0604020202020204" pitchFamily="34" charset="0"/>
              </a:rPr>
              <a:t>36 mo</a:t>
            </a:r>
            <a:r>
              <a:rPr kumimoji="0" lang="en-US" altLang="en-US" sz="1600" i="1" u="none" strike="noStrike" kern="1200" cap="none" spc="0" normalizeH="0" baseline="0" noProof="0" dirty="0">
                <a:ln>
                  <a:noFill/>
                </a:ln>
                <a:solidFill>
                  <a:schemeClr val="bg1"/>
                </a:solidFill>
                <a:effectLst/>
                <a:uLnTx/>
                <a:uFillTx/>
                <a:latin typeface="+mn-lt"/>
                <a:ea typeface="+mn-ea"/>
                <a:cs typeface="Arial" panose="020B0604020202020204" pitchFamily="34" charset="0"/>
              </a:rPr>
              <a:t>, </a:t>
            </a:r>
            <a:br>
              <a:rPr kumimoji="0" lang="en-US" altLang="en-US" sz="1600" i="1" u="none" strike="noStrike" kern="1200" cap="none" spc="0" normalizeH="0" baseline="0" noProof="0" dirty="0">
                <a:ln>
                  <a:noFill/>
                </a:ln>
                <a:solidFill>
                  <a:schemeClr val="bg1"/>
                </a:solidFill>
                <a:effectLst/>
                <a:uLnTx/>
                <a:uFillTx/>
                <a:latin typeface="+mn-lt"/>
                <a:ea typeface="+mn-ea"/>
                <a:cs typeface="Arial" panose="020B0604020202020204" pitchFamily="34" charset="0"/>
              </a:rPr>
            </a:br>
            <a:r>
              <a:rPr kumimoji="0" lang="en-US" altLang="en-US" sz="1600" i="1" u="none" strike="noStrike" kern="1200" cap="none" spc="0" normalizeH="0" baseline="0" noProof="0" dirty="0">
                <a:ln>
                  <a:noFill/>
                </a:ln>
                <a:solidFill>
                  <a:schemeClr val="bg1"/>
                </a:solidFill>
                <a:effectLst/>
                <a:uLnTx/>
                <a:uFillTx/>
                <a:latin typeface="+mn-lt"/>
                <a:ea typeface="+mn-ea"/>
                <a:cs typeface="Arial" panose="020B0604020202020204" pitchFamily="34" charset="0"/>
              </a:rPr>
              <a:t>every 6 mo thereafter</a:t>
            </a:r>
          </a:p>
        </p:txBody>
      </p:sp>
      <p:sp>
        <p:nvSpPr>
          <p:cNvPr id="9" name="Rectangle 49">
            <a:extLst>
              <a:ext uri="{FF2B5EF4-FFF2-40B4-BE49-F238E27FC236}">
                <a16:creationId xmlns:a16="http://schemas.microsoft.com/office/drawing/2014/main" id="{E1ED7042-C048-5DC8-12A4-43A59C503227}"/>
              </a:ext>
            </a:extLst>
          </p:cNvPr>
          <p:cNvSpPr>
            <a:spLocks noChangeArrowheads="1"/>
          </p:cNvSpPr>
          <p:nvPr/>
        </p:nvSpPr>
        <p:spPr bwMode="auto">
          <a:xfrm>
            <a:off x="4540607" y="2496719"/>
            <a:ext cx="4846320" cy="822960"/>
          </a:xfrm>
          <a:prstGeom prst="rect">
            <a:avLst/>
          </a:prstGeom>
          <a:solidFill>
            <a:schemeClr val="accent1"/>
          </a:solidFill>
          <a:ln>
            <a:noFill/>
          </a:ln>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Brentuximab Vedotin + AVD</a:t>
            </a:r>
            <a:r>
              <a:rPr kumimoji="0" lang="en-US" altLang="en-US" sz="16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Days 1 and 15 of 6 x 28-day cycles</a:t>
            </a:r>
            <a:endParaRPr kumimoji="0" lang="en-US" altLang="en-US" sz="1600" b="1"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(n = 664)</a:t>
            </a:r>
          </a:p>
        </p:txBody>
      </p:sp>
      <p:sp>
        <p:nvSpPr>
          <p:cNvPr id="10" name="Rectangle 50">
            <a:extLst>
              <a:ext uri="{FF2B5EF4-FFF2-40B4-BE49-F238E27FC236}">
                <a16:creationId xmlns:a16="http://schemas.microsoft.com/office/drawing/2014/main" id="{ECDD46BB-20FA-EBC1-4CC8-00CCAE67720B}"/>
              </a:ext>
            </a:extLst>
          </p:cNvPr>
          <p:cNvSpPr>
            <a:spLocks noChangeArrowheads="1"/>
          </p:cNvSpPr>
          <p:nvPr/>
        </p:nvSpPr>
        <p:spPr bwMode="auto">
          <a:xfrm>
            <a:off x="4540607" y="3393598"/>
            <a:ext cx="4846320" cy="82296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ABVD</a:t>
            </a:r>
            <a:r>
              <a:rPr kumimoji="0" lang="en-US" altLang="en-US" sz="1600" b="1" i="0" u="none" strike="noStrike" kern="1200" cap="none" spc="0" normalizeH="0" baseline="30000" noProof="0" dirty="0">
                <a:ln>
                  <a:noFill/>
                </a:ln>
                <a:solidFill>
                  <a:schemeClr val="tx1"/>
                </a:solidFill>
                <a:effectLst/>
                <a:uLnTx/>
                <a:uFillTx/>
                <a:latin typeface="+mn-lt"/>
                <a:ea typeface="+mn-ea"/>
                <a:cs typeface="Arial" panose="020B0604020202020204" pitchFamily="34" charset="0"/>
              </a:rPr>
              <a:t>†</a:t>
            </a:r>
            <a:r>
              <a:rPr kumimoji="0" lang="en-US" altLang="en-US" sz="16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Days 1 and 15 of 6 x 28-day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(n = 670)</a:t>
            </a:r>
          </a:p>
        </p:txBody>
      </p:sp>
      <p:sp>
        <p:nvSpPr>
          <p:cNvPr id="11" name="Line 52">
            <a:extLst>
              <a:ext uri="{FF2B5EF4-FFF2-40B4-BE49-F238E27FC236}">
                <a16:creationId xmlns:a16="http://schemas.microsoft.com/office/drawing/2014/main" id="{01A864FC-F2F2-4490-3C75-977C69C4A1AC}"/>
              </a:ext>
            </a:extLst>
          </p:cNvPr>
          <p:cNvSpPr>
            <a:spLocks noChangeShapeType="1"/>
          </p:cNvSpPr>
          <p:nvPr/>
        </p:nvSpPr>
        <p:spPr bwMode="auto">
          <a:xfrm>
            <a:off x="9502428" y="3353830"/>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12" name="Line 53">
            <a:extLst>
              <a:ext uri="{FF2B5EF4-FFF2-40B4-BE49-F238E27FC236}">
                <a16:creationId xmlns:a16="http://schemas.microsoft.com/office/drawing/2014/main" id="{A10ECB44-2205-3CF5-13D4-79FBF6EC6CD9}"/>
              </a:ext>
            </a:extLst>
          </p:cNvPr>
          <p:cNvSpPr>
            <a:spLocks noChangeShapeType="1"/>
          </p:cNvSpPr>
          <p:nvPr/>
        </p:nvSpPr>
        <p:spPr bwMode="auto">
          <a:xfrm>
            <a:off x="3899514" y="3413877"/>
            <a:ext cx="457200" cy="28997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0A6C6817-367F-EFBB-FF9F-8B9B83D35DC5}"/>
              </a:ext>
            </a:extLst>
          </p:cNvPr>
          <p:cNvSpPr>
            <a:spLocks noChangeShapeType="1"/>
          </p:cNvSpPr>
          <p:nvPr/>
        </p:nvSpPr>
        <p:spPr bwMode="auto">
          <a:xfrm flipV="1">
            <a:off x="3899513" y="2999681"/>
            <a:ext cx="457200" cy="28735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15" name="Rectangle 46">
            <a:extLst>
              <a:ext uri="{FF2B5EF4-FFF2-40B4-BE49-F238E27FC236}">
                <a16:creationId xmlns:a16="http://schemas.microsoft.com/office/drawing/2014/main" id="{56C7BD1C-46A7-4BEE-8B42-D7A1965FF80A}"/>
              </a:ext>
            </a:extLst>
          </p:cNvPr>
          <p:cNvSpPr>
            <a:spLocks noChangeArrowheads="1"/>
          </p:cNvSpPr>
          <p:nvPr/>
        </p:nvSpPr>
        <p:spPr bwMode="auto">
          <a:xfrm>
            <a:off x="4809061" y="1922929"/>
            <a:ext cx="3594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chemeClr val="bg1"/>
                </a:solidFill>
                <a:effectLst/>
                <a:uLnTx/>
                <a:uFillTx/>
                <a:latin typeface="+mn-lt"/>
                <a:ea typeface="+mn-ea"/>
                <a:cs typeface="Arial" panose="020B0604020202020204" pitchFamily="34" charset="0"/>
              </a:rPr>
              <a:t>End of cycle 2: PET scan (Deauville 5)</a:t>
            </a:r>
          </a:p>
        </p:txBody>
      </p:sp>
      <p:sp>
        <p:nvSpPr>
          <p:cNvPr id="16" name="Rectangle 46">
            <a:extLst>
              <a:ext uri="{FF2B5EF4-FFF2-40B4-BE49-F238E27FC236}">
                <a16:creationId xmlns:a16="http://schemas.microsoft.com/office/drawing/2014/main" id="{23B27032-8581-BE39-89B5-D8D9B3F742FD}"/>
              </a:ext>
            </a:extLst>
          </p:cNvPr>
          <p:cNvSpPr>
            <a:spLocks noChangeArrowheads="1"/>
          </p:cNvSpPr>
          <p:nvPr/>
        </p:nvSpPr>
        <p:spPr bwMode="auto">
          <a:xfrm>
            <a:off x="8552874" y="1922929"/>
            <a:ext cx="16078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chemeClr val="bg1"/>
                </a:solidFill>
                <a:effectLst/>
                <a:uLnTx/>
                <a:uFillTx/>
                <a:latin typeface="+mn-lt"/>
                <a:ea typeface="+mn-ea"/>
                <a:cs typeface="Arial" panose="020B0604020202020204" pitchFamily="34" charset="0"/>
              </a:rPr>
              <a:t>EOT: CT/PET scan</a:t>
            </a:r>
          </a:p>
        </p:txBody>
      </p:sp>
      <p:sp>
        <p:nvSpPr>
          <p:cNvPr id="17" name="Text Box 30">
            <a:extLst>
              <a:ext uri="{FF2B5EF4-FFF2-40B4-BE49-F238E27FC236}">
                <a16:creationId xmlns:a16="http://schemas.microsoft.com/office/drawing/2014/main" id="{0CA94A06-17A1-5ED8-DB9E-6D52E0FAED81}"/>
              </a:ext>
            </a:extLst>
          </p:cNvPr>
          <p:cNvSpPr txBox="1">
            <a:spLocks noChangeArrowheads="1"/>
          </p:cNvSpPr>
          <p:nvPr/>
        </p:nvSpPr>
        <p:spPr bwMode="auto">
          <a:xfrm>
            <a:off x="727077" y="5674125"/>
            <a:ext cx="555382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defPPr>
              <a:defRPr lang="en-US"/>
            </a:defPPr>
            <a:lvl1pPr eaLnBrk="1" hangingPunct="1">
              <a:lnSpc>
                <a:spcPct val="100000"/>
              </a:lnSpc>
              <a:spcBef>
                <a:spcPct val="35000"/>
              </a:spcBef>
              <a:spcAft>
                <a:spcPct val="25000"/>
              </a:spcAft>
              <a:buClr>
                <a:schemeClr val="folHlink"/>
              </a:buClr>
              <a:buFont typeface="Arial" panose="020B0604020202020204" pitchFamily="34" charset="0"/>
              <a:buNone/>
              <a:defRPr sz="1400" b="0"/>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base" latinLnBrk="0" hangingPunct="1">
              <a:lnSpc>
                <a:spcPct val="100000"/>
              </a:lnSpc>
              <a:spcBef>
                <a:spcPct val="35000"/>
              </a:spcBef>
              <a:spcAft>
                <a:spcPct val="25000"/>
              </a:spcAft>
              <a:buClr>
                <a:srgbClr val="8B3D9A"/>
              </a:buClr>
              <a:buSzTx/>
              <a:buFont typeface="Arial" panose="020B0604020202020204" pitchFamily="34" charset="0"/>
              <a:buNone/>
              <a:tabLst/>
              <a:defRPr/>
            </a:pP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*BV + AVD: BV 1.2 mg/kg, doxorubicin 25 mg/m</a:t>
            </a:r>
            <a:r>
              <a:rPr kumimoji="0" lang="en-US" sz="1400" b="0" i="0" u="none" strike="noStrike" kern="1200" cap="none" spc="0" normalizeH="0" baseline="30000" noProof="0" dirty="0">
                <a:ln>
                  <a:noFill/>
                </a:ln>
                <a:solidFill>
                  <a:schemeClr val="bg1"/>
                </a:solidFill>
                <a:effectLst/>
                <a:uLnTx/>
                <a:uFillTx/>
                <a:ea typeface="+mn-ea"/>
                <a:cs typeface="Arial" panose="020B0604020202020204" pitchFamily="34" charset="0"/>
              </a:rPr>
              <a:t>2</a:t>
            </a: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 vinblastine 6 mg/m</a:t>
            </a:r>
            <a:r>
              <a:rPr kumimoji="0" lang="en-US" sz="1400" b="0" i="0" u="none" strike="noStrike" kern="1200" cap="none" spc="0" normalizeH="0" baseline="30000" noProof="0" dirty="0">
                <a:ln>
                  <a:noFill/>
                </a:ln>
                <a:solidFill>
                  <a:schemeClr val="bg1"/>
                </a:solidFill>
                <a:effectLst/>
                <a:uLnTx/>
                <a:uFillTx/>
                <a:ea typeface="+mn-ea"/>
                <a:cs typeface="Arial" panose="020B0604020202020204" pitchFamily="34" charset="0"/>
              </a:rPr>
              <a:t>2</a:t>
            </a: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 dacarbazine 375 mg/m</a:t>
            </a:r>
            <a:r>
              <a:rPr kumimoji="0" lang="en-US" sz="1400" b="0" i="0" u="none" strike="noStrike" kern="1200" cap="none" spc="0" normalizeH="0" baseline="30000" noProof="0" dirty="0">
                <a:ln>
                  <a:noFill/>
                </a:ln>
                <a:solidFill>
                  <a:schemeClr val="bg1"/>
                </a:solidFill>
                <a:effectLst/>
                <a:uLnTx/>
                <a:uFillTx/>
                <a:ea typeface="+mn-ea"/>
                <a:cs typeface="Arial" panose="020B0604020202020204" pitchFamily="34" charset="0"/>
              </a:rPr>
              <a:t>2</a:t>
            </a: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 </a:t>
            </a:r>
            <a:r>
              <a:rPr kumimoji="0" lang="en-US" sz="1400" b="0" i="0" u="none" strike="noStrike" kern="1200" cap="none" spc="0" normalizeH="0" baseline="30000" noProof="0" dirty="0">
                <a:ln>
                  <a:noFill/>
                </a:ln>
                <a:solidFill>
                  <a:schemeClr val="bg1"/>
                </a:solidFill>
                <a:effectLst/>
                <a:uLnTx/>
                <a:uFillTx/>
                <a:ea typeface="+mn-ea"/>
                <a:cs typeface="Arial" panose="020B0604020202020204" pitchFamily="34" charset="0"/>
              </a:rPr>
              <a:t>†</a:t>
            </a: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ABVD: doxorubicin 25 mg/m</a:t>
            </a:r>
            <a:r>
              <a:rPr kumimoji="0" lang="en-US" sz="1400" b="0" i="0" u="none" strike="noStrike" kern="1200" cap="none" spc="0" normalizeH="0" baseline="30000" noProof="0" dirty="0">
                <a:ln>
                  <a:noFill/>
                </a:ln>
                <a:solidFill>
                  <a:schemeClr val="bg1"/>
                </a:solidFill>
                <a:effectLst/>
                <a:uLnTx/>
                <a:uFillTx/>
                <a:ea typeface="+mn-ea"/>
                <a:cs typeface="Arial" panose="020B0604020202020204" pitchFamily="34" charset="0"/>
              </a:rPr>
              <a:t>2</a:t>
            </a: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 bleomycin </a:t>
            </a:r>
            <a:b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b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10 U/m</a:t>
            </a:r>
            <a:r>
              <a:rPr kumimoji="0" lang="en-US" sz="1400" b="0" i="0" u="none" strike="noStrike" kern="1200" cap="none" spc="0" normalizeH="0" baseline="30000" noProof="0" dirty="0">
                <a:ln>
                  <a:noFill/>
                </a:ln>
                <a:solidFill>
                  <a:schemeClr val="bg1"/>
                </a:solidFill>
                <a:effectLst/>
                <a:uLnTx/>
                <a:uFillTx/>
                <a:ea typeface="+mn-ea"/>
                <a:cs typeface="Arial" panose="020B0604020202020204" pitchFamily="34" charset="0"/>
              </a:rPr>
              <a:t>2</a:t>
            </a: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 vinblastine 6 mg/m</a:t>
            </a:r>
            <a:r>
              <a:rPr kumimoji="0" lang="en-US" sz="1400" b="0" i="0" u="none" strike="noStrike" kern="1200" cap="none" spc="0" normalizeH="0" baseline="30000" noProof="0" dirty="0">
                <a:ln>
                  <a:noFill/>
                </a:ln>
                <a:solidFill>
                  <a:schemeClr val="bg1"/>
                </a:solidFill>
                <a:effectLst/>
                <a:uLnTx/>
                <a:uFillTx/>
                <a:ea typeface="+mn-ea"/>
                <a:cs typeface="Arial" panose="020B0604020202020204" pitchFamily="34" charset="0"/>
              </a:rPr>
              <a:t>2</a:t>
            </a: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 dacarbazine 375 mg/m</a:t>
            </a:r>
            <a:r>
              <a:rPr kumimoji="0" lang="en-US" sz="1400" b="0" i="0" u="none" strike="noStrike" kern="1200" cap="none" spc="0" normalizeH="0" baseline="30000" noProof="0" dirty="0">
                <a:ln>
                  <a:noFill/>
                </a:ln>
                <a:solidFill>
                  <a:schemeClr val="bg1"/>
                </a:solidFill>
                <a:effectLst/>
                <a:uLnTx/>
                <a:uFillTx/>
                <a:ea typeface="+mn-ea"/>
                <a:cs typeface="Arial" panose="020B0604020202020204" pitchFamily="34" charset="0"/>
              </a:rPr>
              <a:t>2</a:t>
            </a:r>
            <a:r>
              <a:rPr kumimoji="0" lang="en-US" sz="1400" b="0" i="0" u="none" strike="noStrike" kern="1200" cap="none" spc="0" normalizeH="0" baseline="0" noProof="0" dirty="0">
                <a:ln>
                  <a:noFill/>
                </a:ln>
                <a:solidFill>
                  <a:schemeClr val="bg1"/>
                </a:solidFill>
                <a:effectLst/>
                <a:uLnTx/>
                <a:uFillTx/>
                <a:ea typeface="+mn-ea"/>
                <a:cs typeface="Arial" panose="020B0604020202020204" pitchFamily="34" charset="0"/>
              </a:rPr>
              <a:t>.</a:t>
            </a:r>
          </a:p>
        </p:txBody>
      </p:sp>
      <p:sp>
        <p:nvSpPr>
          <p:cNvPr id="19" name="Line 52">
            <a:extLst>
              <a:ext uri="{FF2B5EF4-FFF2-40B4-BE49-F238E27FC236}">
                <a16:creationId xmlns:a16="http://schemas.microsoft.com/office/drawing/2014/main" id="{ACDF3E39-A810-D5CE-37BB-73ACDF4BE4B6}"/>
              </a:ext>
            </a:extLst>
          </p:cNvPr>
          <p:cNvSpPr>
            <a:spLocks noChangeShapeType="1"/>
          </p:cNvSpPr>
          <p:nvPr/>
        </p:nvSpPr>
        <p:spPr bwMode="auto">
          <a:xfrm rot="5400000">
            <a:off x="9255478" y="2344291"/>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20" name="Line 52">
            <a:extLst>
              <a:ext uri="{FF2B5EF4-FFF2-40B4-BE49-F238E27FC236}">
                <a16:creationId xmlns:a16="http://schemas.microsoft.com/office/drawing/2014/main" id="{8E823444-8AE5-C918-D7CF-4E5EAEC2EEF4}"/>
              </a:ext>
            </a:extLst>
          </p:cNvPr>
          <p:cNvSpPr>
            <a:spLocks noChangeShapeType="1"/>
          </p:cNvSpPr>
          <p:nvPr/>
        </p:nvSpPr>
        <p:spPr bwMode="auto">
          <a:xfrm rot="5400000">
            <a:off x="5454187" y="2372829"/>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21" name="Content Placeholder 2">
            <a:extLst>
              <a:ext uri="{FF2B5EF4-FFF2-40B4-BE49-F238E27FC236}">
                <a16:creationId xmlns:a16="http://schemas.microsoft.com/office/drawing/2014/main" id="{0F70CE91-2279-A6E8-B7D9-46DC222CCC02}"/>
              </a:ext>
            </a:extLst>
          </p:cNvPr>
          <p:cNvSpPr txBox="1">
            <a:spLocks/>
          </p:cNvSpPr>
          <p:nvPr/>
        </p:nvSpPr>
        <p:spPr bwMode="auto">
          <a:xfrm>
            <a:off x="601820" y="4290478"/>
            <a:ext cx="5309278" cy="1898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 modified PFS per independent review</a:t>
            </a:r>
          </a:p>
          <a:p>
            <a:pPr lvl="1"/>
            <a:r>
              <a:rPr lang="en-US" sz="1800" kern="0" dirty="0"/>
              <a:t>2-yr PFS rate with BV + AVD vs ABVD: 82.1% vs 77.2% (HR: 0.77; </a:t>
            </a:r>
            <a:r>
              <a:rPr lang="pl-PL" sz="1800" kern="0" dirty="0"/>
              <a:t>95% CI</a:t>
            </a:r>
            <a:r>
              <a:rPr lang="en-US" sz="1800" kern="0" dirty="0"/>
              <a:t>:</a:t>
            </a:r>
            <a:r>
              <a:rPr lang="pl-PL" sz="1800" kern="0" dirty="0"/>
              <a:t> 0.60</a:t>
            </a:r>
            <a:r>
              <a:rPr lang="en-US" sz="1800" kern="0" dirty="0"/>
              <a:t>-</a:t>
            </a:r>
            <a:r>
              <a:rPr lang="pl-PL" sz="1800" kern="0" dirty="0"/>
              <a:t>0.98; </a:t>
            </a:r>
            <a:r>
              <a:rPr lang="pl-PL" sz="1800" i="1" kern="0" dirty="0"/>
              <a:t>P</a:t>
            </a:r>
            <a:r>
              <a:rPr lang="en-US" sz="1800" kern="0" dirty="0"/>
              <a:t> </a:t>
            </a:r>
            <a:r>
              <a:rPr lang="pl-PL" sz="1800" kern="0" dirty="0"/>
              <a:t>=</a:t>
            </a:r>
            <a:r>
              <a:rPr lang="en-US" sz="1800" kern="0" dirty="0"/>
              <a:t> </a:t>
            </a:r>
            <a:r>
              <a:rPr lang="pl-PL" sz="1800" kern="0" dirty="0"/>
              <a:t>.04)</a:t>
            </a:r>
            <a:endParaRPr lang="en-US" sz="1800" kern="0" dirty="0"/>
          </a:p>
        </p:txBody>
      </p:sp>
      <p:sp>
        <p:nvSpPr>
          <p:cNvPr id="22" name="Content Placeholder 3">
            <a:extLst>
              <a:ext uri="{FF2B5EF4-FFF2-40B4-BE49-F238E27FC236}">
                <a16:creationId xmlns:a16="http://schemas.microsoft.com/office/drawing/2014/main" id="{6290BD16-EA18-BA06-C180-FF51C821222F}"/>
              </a:ext>
            </a:extLst>
          </p:cNvPr>
          <p:cNvSpPr txBox="1">
            <a:spLocks/>
          </p:cNvSpPr>
          <p:nvPr/>
        </p:nvSpPr>
        <p:spPr>
          <a:xfrm>
            <a:off x="6252634" y="4290908"/>
            <a:ext cx="5229570" cy="189928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Current analysis</a:t>
            </a:r>
          </a:p>
          <a:p>
            <a:pPr lvl="1"/>
            <a:r>
              <a:rPr lang="en-US" sz="1800" kern="0" dirty="0"/>
              <a:t>Key secondary endpoint: </a:t>
            </a:r>
            <a:r>
              <a:rPr lang="el-GR" sz="1800" kern="0" dirty="0"/>
              <a:t>α</a:t>
            </a:r>
            <a:r>
              <a:rPr lang="en-US" sz="1800" kern="0" dirty="0"/>
              <a:t>-controlled, </a:t>
            </a:r>
            <a:br>
              <a:rPr lang="en-US" sz="1800" kern="0" dirty="0"/>
            </a:br>
            <a:r>
              <a:rPr lang="en-US" sz="1800" kern="0" dirty="0"/>
              <a:t>event-driven OS analysis</a:t>
            </a:r>
          </a:p>
          <a:p>
            <a:pPr lvl="1"/>
            <a:r>
              <a:rPr lang="en-US" sz="1800" kern="0" dirty="0"/>
              <a:t>LTFU assessments: OS for PET2+ vs PET2- patients; investigator-assessed PFS; subsequent tx; safety</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ECHELON-1 Updated Analysis</a:t>
            </a:r>
            <a:r>
              <a:rPr lang="en-US" dirty="0"/>
              <a:t>: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Ansell. ASCO 2022. Abstr 7503.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C005CF3C-3A26-9FDA-6753-9AE9F1C92A3B}"/>
              </a:ext>
            </a:extLst>
          </p:cNvPr>
          <p:cNvGraphicFramePr>
            <a:graphicFrameLocks/>
          </p:cNvGraphicFramePr>
          <p:nvPr>
            <p:extLst>
              <p:ext uri="{D42A27DB-BD31-4B8C-83A1-F6EECF244321}">
                <p14:modId xmlns:p14="http://schemas.microsoft.com/office/powerpoint/2010/main" val="3478575746"/>
              </p:ext>
            </p:extLst>
          </p:nvPr>
        </p:nvGraphicFramePr>
        <p:xfrm>
          <a:off x="727076" y="1604963"/>
          <a:ext cx="10735056" cy="4602360"/>
        </p:xfrm>
        <a:graphic>
          <a:graphicData uri="http://schemas.openxmlformats.org/drawingml/2006/table">
            <a:tbl>
              <a:tblPr/>
              <a:tblGrid>
                <a:gridCol w="2683764">
                  <a:extLst>
                    <a:ext uri="{9D8B030D-6E8A-4147-A177-3AD203B41FA5}">
                      <a16:colId xmlns:a16="http://schemas.microsoft.com/office/drawing/2014/main" val="20000"/>
                    </a:ext>
                  </a:extLst>
                </a:gridCol>
                <a:gridCol w="2683764">
                  <a:extLst>
                    <a:ext uri="{9D8B030D-6E8A-4147-A177-3AD203B41FA5}">
                      <a16:colId xmlns:a16="http://schemas.microsoft.com/office/drawing/2014/main" val="20001"/>
                    </a:ext>
                  </a:extLst>
                </a:gridCol>
                <a:gridCol w="2683764">
                  <a:extLst>
                    <a:ext uri="{9D8B030D-6E8A-4147-A177-3AD203B41FA5}">
                      <a16:colId xmlns:a16="http://schemas.microsoft.com/office/drawing/2014/main" val="20002"/>
                    </a:ext>
                  </a:extLst>
                </a:gridCol>
                <a:gridCol w="2683764">
                  <a:extLst>
                    <a:ext uri="{9D8B030D-6E8A-4147-A177-3AD203B41FA5}">
                      <a16:colId xmlns:a16="http://schemas.microsoft.com/office/drawing/2014/main" val="1054347094"/>
                    </a:ext>
                  </a:extLst>
                </a:gridCol>
              </a:tblGrid>
              <a:tr h="26426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cs typeface="Calibri" panose="020F0502020204030204" pitchFamily="34" charset="0"/>
                        </a:rPr>
                        <a:t>Characteristic, n (%)</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cs typeface="Calibri" panose="020F0502020204030204" pitchFamily="34" charset="0"/>
                        </a:rPr>
                        <a:t>BV + AVD </a:t>
                      </a:r>
                      <a:br>
                        <a:rPr kumimoji="0" lang="en-US" sz="1400" b="1" i="0" u="none" strike="noStrike" cap="none" normalizeH="0" baseline="0" dirty="0">
                          <a:ln>
                            <a:noFill/>
                          </a:ln>
                          <a:solidFill>
                            <a:schemeClr val="tx1"/>
                          </a:solidFill>
                          <a:effectLst/>
                          <a:latin typeface="+mj-lt"/>
                          <a:cs typeface="Calibri" panose="020F0502020204030204" pitchFamily="34" charset="0"/>
                        </a:rPr>
                      </a:br>
                      <a:r>
                        <a:rPr kumimoji="0" lang="en-US" sz="1400" b="1" i="0" u="none" strike="noStrike" cap="none" normalizeH="0" baseline="0" dirty="0">
                          <a:ln>
                            <a:noFill/>
                          </a:ln>
                          <a:solidFill>
                            <a:schemeClr val="tx1"/>
                          </a:solidFill>
                          <a:effectLst/>
                          <a:latin typeface="+mj-lt"/>
                          <a:cs typeface="Calibri" panose="020F0502020204030204" pitchFamily="34" charset="0"/>
                        </a:rPr>
                        <a:t>(n = 664)</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cs typeface="Calibri" panose="020F0502020204030204" pitchFamily="34" charset="0"/>
                        </a:rPr>
                        <a:t>ABVD </a:t>
                      </a:r>
                      <a:br>
                        <a:rPr kumimoji="0" lang="en-US" sz="1400" b="1" i="0" u="none" strike="noStrike" cap="none" normalizeH="0" baseline="0" dirty="0">
                          <a:ln>
                            <a:noFill/>
                          </a:ln>
                          <a:solidFill>
                            <a:schemeClr val="tx1"/>
                          </a:solidFill>
                          <a:effectLst/>
                          <a:latin typeface="+mj-lt"/>
                          <a:cs typeface="Calibri" panose="020F0502020204030204" pitchFamily="34" charset="0"/>
                        </a:rPr>
                      </a:br>
                      <a:r>
                        <a:rPr kumimoji="0" lang="en-US" sz="1400" b="1" i="0" u="none" strike="noStrike" cap="none" normalizeH="0" baseline="0" dirty="0">
                          <a:ln>
                            <a:noFill/>
                          </a:ln>
                          <a:solidFill>
                            <a:schemeClr val="tx1"/>
                          </a:solidFill>
                          <a:effectLst/>
                          <a:latin typeface="+mj-lt"/>
                          <a:cs typeface="Calibri" panose="020F0502020204030204" pitchFamily="34" charset="0"/>
                        </a:rPr>
                        <a:t>(n = 670)</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cs typeface="Calibri" panose="020F0502020204030204" pitchFamily="34" charset="0"/>
                        </a:rPr>
                        <a:t>Total </a:t>
                      </a:r>
                      <a:br>
                        <a:rPr kumimoji="0" lang="en-US" sz="1400" b="1" i="0" u="none" strike="noStrike" cap="none" normalizeH="0" baseline="0" dirty="0">
                          <a:ln>
                            <a:noFill/>
                          </a:ln>
                          <a:solidFill>
                            <a:schemeClr val="tx1"/>
                          </a:solidFill>
                          <a:effectLst/>
                          <a:latin typeface="+mj-lt"/>
                          <a:cs typeface="Calibri" panose="020F0502020204030204" pitchFamily="34" charset="0"/>
                        </a:rPr>
                      </a:br>
                      <a:r>
                        <a:rPr kumimoji="0" lang="en-US" sz="1400" b="1" i="0" u="none" strike="noStrike" cap="none" normalizeH="0" baseline="0" dirty="0">
                          <a:ln>
                            <a:noFill/>
                          </a:ln>
                          <a:solidFill>
                            <a:schemeClr val="tx1"/>
                          </a:solidFill>
                          <a:effectLst/>
                          <a:latin typeface="+mj-lt"/>
                          <a:cs typeface="Calibri" panose="020F0502020204030204" pitchFamily="34" charset="0"/>
                        </a:rPr>
                        <a:t>(N = 1334)</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426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Male</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378 (57)</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398 (59)</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776 (58)</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64868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Median age, yr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Aged &lt;60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Aged ≥60 yr, n (%)</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35 (26-51)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580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84 (13)</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37 (27-53)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568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102 (15)</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36 (26-52)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1148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186 (14)</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29572508"/>
                  </a:ext>
                </a:extLst>
              </a:tr>
              <a:tr h="84089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Ann Arbor stage at diagnosis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Stage 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Stage 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Stage IV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NA/unknown/missing</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237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425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1 (&lt;1)</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246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421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3 (&lt;1)</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483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846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4 (&lt;1)</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99592764"/>
                  </a:ext>
                </a:extLst>
              </a:tr>
              <a:tr h="84089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IPS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2-3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rPr>
                        <a:t>4-7</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142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355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167 (25)</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141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357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172 (26)</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j-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283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712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339 (25)</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365217437"/>
                  </a:ext>
                </a:extLst>
              </a:tr>
              <a:tr h="84089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PET2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Unknown/unavailable</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47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588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29 (4)</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58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578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34 (5)</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105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1166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63 (5)</a:t>
                      </a:r>
                    </a:p>
                  </a:txBody>
                  <a:tcPr marL="121699" marR="121699" marT="45710" marB="4571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18330652"/>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ECHELON-1 Updated Analysis</a:t>
            </a:r>
            <a:r>
              <a:rPr lang="en-US" dirty="0"/>
              <a:t>: OS and PFS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2888939"/>
            <a:ext cx="10877529" cy="3156491"/>
          </a:xfrm>
        </p:spPr>
        <p:txBody>
          <a:bodyPr/>
          <a:lstStyle/>
          <a:p>
            <a:r>
              <a:rPr lang="en-US" altLang="en-US" sz="2000" dirty="0"/>
              <a:t>Addition of brentuximab vedotin to AVD significantly reduced risk of death by 41% vs ABVD </a:t>
            </a:r>
            <a:br>
              <a:rPr lang="en-US" altLang="en-US" sz="2000" dirty="0"/>
            </a:br>
            <a:r>
              <a:rPr lang="en-US" altLang="en-US" sz="2000" dirty="0"/>
              <a:t>(HR: 0.59; 95% CI: 0.40-0.88; log-rank </a:t>
            </a:r>
            <a:r>
              <a:rPr lang="en-US" altLang="en-US" sz="2000" i="1" dirty="0"/>
              <a:t>P </a:t>
            </a:r>
            <a:r>
              <a:rPr lang="en-US" altLang="en-US" sz="2000" dirty="0"/>
              <a:t>= .009), with median OS not reached</a:t>
            </a:r>
          </a:p>
          <a:p>
            <a:r>
              <a:rPr lang="en-US" altLang="en-US" sz="2000" dirty="0"/>
              <a:t>Comparable OS benefit observed in multivariate analysis adjusting for baseline disease and demographic characteristics (HR: 0.53; 95% CI: 0.34-0.83)</a:t>
            </a:r>
          </a:p>
          <a:p>
            <a:pPr lvl="1"/>
            <a:r>
              <a:rPr lang="en-US" altLang="en-US" sz="1800" dirty="0"/>
              <a:t>Covariates most strongly associated with OS: age, non-white race, ECOG PS, PET2 status</a:t>
            </a:r>
          </a:p>
          <a:p>
            <a:r>
              <a:rPr lang="en-US" altLang="en-US" sz="2000" dirty="0"/>
              <a:t>Across subgroups defined by baseline disease and demographic factors, OS benefit was generally consistent with brentuximab vedotin + AVD </a:t>
            </a:r>
          </a:p>
          <a:p>
            <a:r>
              <a:rPr lang="en-US" altLang="en-US" sz="2000" dirty="0"/>
              <a:t>BV + AVD significantly reduced risk of progression or death by 32% vs ABVD (HR: 0.68; 95% CI: 0.53-0.86; log-rank </a:t>
            </a:r>
            <a:r>
              <a:rPr lang="en-US" altLang="en-US" sz="2000" i="1" dirty="0"/>
              <a:t>P </a:t>
            </a:r>
            <a:r>
              <a:rPr lang="en-US" altLang="en-US" sz="2000" dirty="0"/>
              <a:t>= .002)</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Ansell. ASCO 2022. Abstr 7503.</a:t>
            </a:r>
            <a:endParaRPr lang="en-US" altLang="en-US" sz="1200" b="0" dirty="0">
              <a:solidFill>
                <a:schemeClr val="bg2"/>
              </a:solidFill>
              <a:latin typeface="Calibri" panose="020F0502020204030204" pitchFamily="34" charset="0"/>
            </a:endParaRPr>
          </a:p>
        </p:txBody>
      </p:sp>
      <p:graphicFrame>
        <p:nvGraphicFramePr>
          <p:cNvPr id="6" name="Group 32">
            <a:extLst>
              <a:ext uri="{FF2B5EF4-FFF2-40B4-BE49-F238E27FC236}">
                <a16:creationId xmlns:a16="http://schemas.microsoft.com/office/drawing/2014/main" id="{B3269A0B-620E-FA66-30B7-DA3995526AE4}"/>
              </a:ext>
            </a:extLst>
          </p:cNvPr>
          <p:cNvGraphicFramePr>
            <a:graphicFrameLocks noGrp="1"/>
          </p:cNvGraphicFramePr>
          <p:nvPr>
            <p:extLst>
              <p:ext uri="{D42A27DB-BD31-4B8C-83A1-F6EECF244321}">
                <p14:modId xmlns:p14="http://schemas.microsoft.com/office/powerpoint/2010/main" val="1931086028"/>
              </p:ext>
            </p:extLst>
          </p:nvPr>
        </p:nvGraphicFramePr>
        <p:xfrm>
          <a:off x="720725" y="1610437"/>
          <a:ext cx="5086349" cy="1127808"/>
        </p:xfrm>
        <a:graphic>
          <a:graphicData uri="http://schemas.openxmlformats.org/drawingml/2006/table">
            <a:tbl>
              <a:tblPr/>
              <a:tblGrid>
                <a:gridCol w="2015438">
                  <a:extLst>
                    <a:ext uri="{9D8B030D-6E8A-4147-A177-3AD203B41FA5}">
                      <a16:colId xmlns:a16="http://schemas.microsoft.com/office/drawing/2014/main" val="20000"/>
                    </a:ext>
                  </a:extLst>
                </a:gridCol>
                <a:gridCol w="1644499">
                  <a:extLst>
                    <a:ext uri="{9D8B030D-6E8A-4147-A177-3AD203B41FA5}">
                      <a16:colId xmlns:a16="http://schemas.microsoft.com/office/drawing/2014/main" val="20001"/>
                    </a:ext>
                  </a:extLst>
                </a:gridCol>
                <a:gridCol w="142641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OS Outcome</a:t>
                      </a:r>
                    </a:p>
                  </a:txBody>
                  <a:tcPr marL="121881" marR="121881"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BV + AVD (n = 664)</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ABVD (n = 670)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5951927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OS events,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30865414"/>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Estimated 6-yr OS,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93.9 (91.6-95.5)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89.4 (86.6-91.7)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bl>
          </a:graphicData>
        </a:graphic>
      </p:graphicFrame>
      <p:graphicFrame>
        <p:nvGraphicFramePr>
          <p:cNvPr id="7" name="Group 32">
            <a:extLst>
              <a:ext uri="{FF2B5EF4-FFF2-40B4-BE49-F238E27FC236}">
                <a16:creationId xmlns:a16="http://schemas.microsoft.com/office/drawing/2014/main" id="{BC2B159B-DDAF-F55A-1737-A52701389D10}"/>
              </a:ext>
            </a:extLst>
          </p:cNvPr>
          <p:cNvGraphicFramePr>
            <a:graphicFrameLocks noGrp="1"/>
          </p:cNvGraphicFramePr>
          <p:nvPr>
            <p:extLst>
              <p:ext uri="{D42A27DB-BD31-4B8C-83A1-F6EECF244321}">
                <p14:modId xmlns:p14="http://schemas.microsoft.com/office/powerpoint/2010/main" val="2301972381"/>
              </p:ext>
            </p:extLst>
          </p:nvPr>
        </p:nvGraphicFramePr>
        <p:xfrm>
          <a:off x="6384926" y="1610437"/>
          <a:ext cx="4999353" cy="1127808"/>
        </p:xfrm>
        <a:graphic>
          <a:graphicData uri="http://schemas.openxmlformats.org/drawingml/2006/table">
            <a:tbl>
              <a:tblPr/>
              <a:tblGrid>
                <a:gridCol w="1666451">
                  <a:extLst>
                    <a:ext uri="{9D8B030D-6E8A-4147-A177-3AD203B41FA5}">
                      <a16:colId xmlns:a16="http://schemas.microsoft.com/office/drawing/2014/main" val="20000"/>
                    </a:ext>
                  </a:extLst>
                </a:gridCol>
                <a:gridCol w="1666451">
                  <a:extLst>
                    <a:ext uri="{9D8B030D-6E8A-4147-A177-3AD203B41FA5}">
                      <a16:colId xmlns:a16="http://schemas.microsoft.com/office/drawing/2014/main" val="20001"/>
                    </a:ext>
                  </a:extLst>
                </a:gridCol>
                <a:gridCol w="166645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PFS Outcome</a:t>
                      </a:r>
                    </a:p>
                  </a:txBody>
                  <a:tcPr marL="121881" marR="121881"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BV + AVD (n = 664)</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ABVD (n = 670)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5951927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PFS events,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791974578"/>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Estimated 6-yr PFS,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82.3 (79.1-85.0)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74.5 (70.8-77.7)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42419507"/>
                  </a:ext>
                </a:extLst>
              </a:tr>
            </a:tbl>
          </a:graphicData>
        </a:graphic>
      </p:graphicFrame>
    </p:spTree>
    <p:extLst>
      <p:ext uri="{BB962C8B-B14F-4D97-AF65-F5344CB8AC3E}">
        <p14:creationId xmlns:p14="http://schemas.microsoft.com/office/powerpoint/2010/main" val="1850049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B0DB3-A896-277F-102E-66C4A7BCAC6E}"/>
              </a:ext>
            </a:extLst>
          </p:cNvPr>
          <p:cNvSpPr>
            <a:spLocks noGrp="1"/>
          </p:cNvSpPr>
          <p:nvPr>
            <p:ph type="title"/>
          </p:nvPr>
        </p:nvSpPr>
        <p:spPr/>
        <p:txBody>
          <a:bodyPr/>
          <a:lstStyle/>
          <a:p>
            <a:r>
              <a:rPr lang="en-US" altLang="en-US" dirty="0"/>
              <a:t>ECHELON-1 Updated Analysis</a:t>
            </a:r>
            <a:r>
              <a:rPr lang="en-US" dirty="0"/>
              <a:t>: Cause of Death per Investigator, Second Malignancies</a:t>
            </a:r>
          </a:p>
        </p:txBody>
      </p:sp>
      <p:sp>
        <p:nvSpPr>
          <p:cNvPr id="9" name="Content Placeholder 8">
            <a:extLst>
              <a:ext uri="{FF2B5EF4-FFF2-40B4-BE49-F238E27FC236}">
                <a16:creationId xmlns:a16="http://schemas.microsoft.com/office/drawing/2014/main" id="{6F7D91A5-032C-C7BF-076E-4554382B96FE}"/>
              </a:ext>
            </a:extLst>
          </p:cNvPr>
          <p:cNvSpPr>
            <a:spLocks noGrp="1"/>
          </p:cNvSpPr>
          <p:nvPr>
            <p:ph sz="half" idx="2"/>
          </p:nvPr>
        </p:nvSpPr>
        <p:spPr/>
        <p:txBody>
          <a:bodyPr/>
          <a:lstStyle/>
          <a:p>
            <a:r>
              <a:rPr lang="en-US" sz="2000" dirty="0"/>
              <a:t>Among patients who died:</a:t>
            </a:r>
          </a:p>
          <a:p>
            <a:pPr lvl="1"/>
            <a:r>
              <a:rPr lang="en-US" sz="1800" dirty="0"/>
              <a:t>BV + AVD: PD (not always cause of death), </a:t>
            </a:r>
            <a:br>
              <a:rPr lang="en-US" sz="1800" dirty="0"/>
            </a:br>
            <a:r>
              <a:rPr lang="en-US" sz="1800" dirty="0"/>
              <a:t>n = 19; received subsequent therapy, n = 18</a:t>
            </a:r>
          </a:p>
          <a:p>
            <a:pPr lvl="1"/>
            <a:r>
              <a:rPr lang="en-US" sz="1800" dirty="0"/>
              <a:t>ABVD: PD, n = 28; received subsequent therapy, n = 25; received subsequent BV, n = 13</a:t>
            </a:r>
          </a:p>
          <a:p>
            <a:r>
              <a:rPr lang="en-US" sz="2000" dirty="0"/>
              <a:t>Numerically fewer second malignancies in BV + AVD arm vs ABVD arm: BV + AVD arm, n = 23 (hematologic, n = 9; solid tumors, n =14); ABVD arm, n = 32 (hematologic, n = 17; solid tumors, n = 14)</a:t>
            </a:r>
          </a:p>
          <a:p>
            <a:r>
              <a:rPr lang="en-US" sz="2000" dirty="0"/>
              <a:t>Among those with second malignancies, </a:t>
            </a:r>
            <a:br>
              <a:rPr lang="en-US" sz="2000" dirty="0"/>
            </a:br>
            <a:r>
              <a:rPr lang="en-US" sz="2000" dirty="0"/>
              <a:t>n = 2 on each arm received transplant and </a:t>
            </a:r>
            <a:br>
              <a:rPr lang="en-US" sz="2000" dirty="0"/>
            </a:br>
            <a:r>
              <a:rPr lang="en-US" sz="2000" dirty="0"/>
              <a:t>n = 3 on ABVD arm had prior radiation</a:t>
            </a:r>
          </a:p>
          <a:p>
            <a:endParaRPr lang="en-US" sz="2000" dirty="0"/>
          </a:p>
        </p:txBody>
      </p:sp>
      <p:sp>
        <p:nvSpPr>
          <p:cNvPr id="4" name="Text Box 15">
            <a:extLst>
              <a:ext uri="{FF2B5EF4-FFF2-40B4-BE49-F238E27FC236}">
                <a16:creationId xmlns:a16="http://schemas.microsoft.com/office/drawing/2014/main" id="{713A895F-D3D6-68C2-4909-8A908BF0D2B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Ansell. ASCO 2022. Abstr 7503.</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A1389939-A6CB-7D37-88DC-D6685BFE444E}"/>
              </a:ext>
            </a:extLst>
          </p:cNvPr>
          <p:cNvGraphicFramePr>
            <a:graphicFrameLocks/>
          </p:cNvGraphicFramePr>
          <p:nvPr>
            <p:extLst>
              <p:ext uri="{D42A27DB-BD31-4B8C-83A1-F6EECF244321}">
                <p14:modId xmlns:p14="http://schemas.microsoft.com/office/powerpoint/2010/main" val="206762666"/>
              </p:ext>
            </p:extLst>
          </p:nvPr>
        </p:nvGraphicFramePr>
        <p:xfrm>
          <a:off x="720724" y="1610437"/>
          <a:ext cx="5175251" cy="3444288"/>
        </p:xfrm>
        <a:graphic>
          <a:graphicData uri="http://schemas.openxmlformats.org/drawingml/2006/table">
            <a:tbl>
              <a:tblPr/>
              <a:tblGrid>
                <a:gridCol w="2630200">
                  <a:extLst>
                    <a:ext uri="{9D8B030D-6E8A-4147-A177-3AD203B41FA5}">
                      <a16:colId xmlns:a16="http://schemas.microsoft.com/office/drawing/2014/main" val="20000"/>
                    </a:ext>
                  </a:extLst>
                </a:gridCol>
                <a:gridCol w="1203002">
                  <a:extLst>
                    <a:ext uri="{9D8B030D-6E8A-4147-A177-3AD203B41FA5}">
                      <a16:colId xmlns:a16="http://schemas.microsoft.com/office/drawing/2014/main" val="20001"/>
                    </a:ext>
                  </a:extLst>
                </a:gridCol>
                <a:gridCol w="134204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Cause of Death per Investigator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BV + AVD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ABVD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Total deaths,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HL or complications,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 malignancies, n</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 causes,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Accident/suicide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Heart failure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Intracranial hemorrhage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Lower respiratory tract infection</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 Box 30">
            <a:extLst>
              <a:ext uri="{FF2B5EF4-FFF2-40B4-BE49-F238E27FC236}">
                <a16:creationId xmlns:a16="http://schemas.microsoft.com/office/drawing/2014/main" id="{E5640C4C-9748-C6C3-C183-8E2A1F85EB83}"/>
              </a:ext>
            </a:extLst>
          </p:cNvPr>
          <p:cNvSpPr txBox="1">
            <a:spLocks noChangeArrowheads="1"/>
          </p:cNvSpPr>
          <p:nvPr/>
        </p:nvSpPr>
        <p:spPr bwMode="auto">
          <a:xfrm>
            <a:off x="625158" y="5098734"/>
            <a:ext cx="557371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*n = 2 died of indeterminate cause following investigator-documented PD.</a:t>
            </a:r>
          </a:p>
        </p:txBody>
      </p:sp>
    </p:spTree>
    <p:extLst>
      <p:ext uri="{BB962C8B-B14F-4D97-AF65-F5344CB8AC3E}">
        <p14:creationId xmlns:p14="http://schemas.microsoft.com/office/powerpoint/2010/main" val="1034416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1272-B913-F07B-5AFC-7047B2600D31}"/>
              </a:ext>
            </a:extLst>
          </p:cNvPr>
          <p:cNvSpPr>
            <a:spLocks noGrp="1"/>
          </p:cNvSpPr>
          <p:nvPr>
            <p:ph type="title"/>
          </p:nvPr>
        </p:nvSpPr>
        <p:spPr/>
        <p:txBody>
          <a:bodyPr/>
          <a:lstStyle/>
          <a:p>
            <a:r>
              <a:rPr lang="en-US" dirty="0"/>
              <a:t>ECHELON-1 Updated Analysis: Subsequent Therapy</a:t>
            </a:r>
          </a:p>
        </p:txBody>
      </p:sp>
      <p:sp>
        <p:nvSpPr>
          <p:cNvPr id="7" name="Content Placeholder 6">
            <a:extLst>
              <a:ext uri="{FF2B5EF4-FFF2-40B4-BE49-F238E27FC236}">
                <a16:creationId xmlns:a16="http://schemas.microsoft.com/office/drawing/2014/main" id="{34EF5886-F35F-3602-0C68-8B937FFF92F5}"/>
              </a:ext>
            </a:extLst>
          </p:cNvPr>
          <p:cNvSpPr>
            <a:spLocks noGrp="1"/>
          </p:cNvSpPr>
          <p:nvPr>
            <p:ph idx="1"/>
          </p:nvPr>
        </p:nvSpPr>
        <p:spPr>
          <a:xfrm>
            <a:off x="604675" y="6044245"/>
            <a:ext cx="10877529" cy="119487"/>
          </a:xfrm>
        </p:spPr>
        <p:txBody>
          <a:bodyPr/>
          <a:lstStyle/>
          <a:p>
            <a:r>
              <a:rPr lang="en-US" sz="2400" dirty="0"/>
              <a:t>Numerically lower rate of subsequent therapy with BV + AVD vs ABVD</a:t>
            </a:r>
          </a:p>
        </p:txBody>
      </p:sp>
      <p:sp>
        <p:nvSpPr>
          <p:cNvPr id="4" name="Text Box 15">
            <a:extLst>
              <a:ext uri="{FF2B5EF4-FFF2-40B4-BE49-F238E27FC236}">
                <a16:creationId xmlns:a16="http://schemas.microsoft.com/office/drawing/2014/main" id="{F7AAF45A-70A2-772A-2D13-03832D1CE4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Ansell. ASCO 2022. Abstr 7503.</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924B142A-91B3-4F9D-22AE-CD9D7653E66F}"/>
              </a:ext>
            </a:extLst>
          </p:cNvPr>
          <p:cNvGraphicFramePr>
            <a:graphicFrameLocks/>
          </p:cNvGraphicFramePr>
          <p:nvPr>
            <p:extLst>
              <p:ext uri="{D42A27DB-BD31-4B8C-83A1-F6EECF244321}">
                <p14:modId xmlns:p14="http://schemas.microsoft.com/office/powerpoint/2010/main" val="905378196"/>
              </p:ext>
            </p:extLst>
          </p:nvPr>
        </p:nvGraphicFramePr>
        <p:xfrm>
          <a:off x="727076" y="1604963"/>
          <a:ext cx="10735055" cy="4175760"/>
        </p:xfrm>
        <a:graphic>
          <a:graphicData uri="http://schemas.openxmlformats.org/drawingml/2006/table">
            <a:tbl>
              <a:tblPr/>
              <a:tblGrid>
                <a:gridCol w="3889529">
                  <a:extLst>
                    <a:ext uri="{9D8B030D-6E8A-4147-A177-3AD203B41FA5}">
                      <a16:colId xmlns:a16="http://schemas.microsoft.com/office/drawing/2014/main" val="20000"/>
                    </a:ext>
                  </a:extLst>
                </a:gridCol>
                <a:gridCol w="2281842">
                  <a:extLst>
                    <a:ext uri="{9D8B030D-6E8A-4147-A177-3AD203B41FA5}">
                      <a16:colId xmlns:a16="http://schemas.microsoft.com/office/drawing/2014/main" val="20001"/>
                    </a:ext>
                  </a:extLst>
                </a:gridCol>
                <a:gridCol w="2281842">
                  <a:extLst>
                    <a:ext uri="{9D8B030D-6E8A-4147-A177-3AD203B41FA5}">
                      <a16:colId xmlns:a16="http://schemas.microsoft.com/office/drawing/2014/main" val="20002"/>
                    </a:ext>
                  </a:extLst>
                </a:gridCol>
                <a:gridCol w="2281842">
                  <a:extLst>
                    <a:ext uri="{9D8B030D-6E8A-4147-A177-3AD203B41FA5}">
                      <a16:colId xmlns:a16="http://schemas.microsoft.com/office/drawing/2014/main" val="1054347094"/>
                    </a:ext>
                  </a:extLst>
                </a:gridCol>
              </a:tblGrid>
              <a:tr h="53249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j-lt"/>
                          <a:cs typeface="Calibri" panose="020F0502020204030204" pitchFamily="34" charset="0"/>
                        </a:rPr>
                        <a:t>Subsequent Therapy, n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cs typeface="Calibri" panose="020F0502020204030204" pitchFamily="34" charset="0"/>
                        </a:rPr>
                        <a:t>BV + AVD </a:t>
                      </a:r>
                      <a:br>
                        <a:rPr kumimoji="0" lang="en-US" sz="1600" b="1" i="0" u="none" strike="noStrike" cap="none" normalizeH="0" baseline="0" dirty="0">
                          <a:ln>
                            <a:noFill/>
                          </a:ln>
                          <a:solidFill>
                            <a:schemeClr val="tx1"/>
                          </a:solidFill>
                          <a:effectLst/>
                          <a:latin typeface="+mj-lt"/>
                          <a:cs typeface="Calibri" panose="020F0502020204030204" pitchFamily="34" charset="0"/>
                        </a:rPr>
                      </a:br>
                      <a:r>
                        <a:rPr kumimoji="0" lang="en-US" sz="1600" b="1" i="0" u="none" strike="noStrike" cap="none" normalizeH="0" baseline="0" dirty="0">
                          <a:ln>
                            <a:noFill/>
                          </a:ln>
                          <a:solidFill>
                            <a:schemeClr val="tx1"/>
                          </a:solidFill>
                          <a:effectLst/>
                          <a:latin typeface="+mj-lt"/>
                          <a:cs typeface="Calibri" panose="020F0502020204030204" pitchFamily="34" charset="0"/>
                        </a:rPr>
                        <a:t>(n = 662)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cs typeface="Calibri" panose="020F0502020204030204" pitchFamily="34" charset="0"/>
                        </a:rPr>
                        <a:t>ABVD </a:t>
                      </a:r>
                      <a:br>
                        <a:rPr kumimoji="0" lang="en-US" sz="1600" b="1" i="0" u="none" strike="noStrike" cap="none" normalizeH="0" baseline="0" dirty="0">
                          <a:ln>
                            <a:noFill/>
                          </a:ln>
                          <a:solidFill>
                            <a:schemeClr val="tx1"/>
                          </a:solidFill>
                          <a:effectLst/>
                          <a:latin typeface="+mj-lt"/>
                          <a:cs typeface="Calibri" panose="020F0502020204030204" pitchFamily="34" charset="0"/>
                        </a:rPr>
                      </a:br>
                      <a:r>
                        <a:rPr kumimoji="0" lang="en-US" sz="1600" b="1" i="0" u="none" strike="noStrike" cap="none" normalizeH="0" baseline="0" dirty="0">
                          <a:ln>
                            <a:noFill/>
                          </a:ln>
                          <a:solidFill>
                            <a:schemeClr val="tx1"/>
                          </a:solidFill>
                          <a:effectLst/>
                          <a:latin typeface="+mj-lt"/>
                          <a:cs typeface="Calibri" panose="020F0502020204030204" pitchFamily="34" charset="0"/>
                        </a:rPr>
                        <a:t>(n = 659)</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cs typeface="Calibri" panose="020F0502020204030204" pitchFamily="34" charset="0"/>
                        </a:rPr>
                        <a:t>Total </a:t>
                      </a:r>
                      <a:br>
                        <a:rPr kumimoji="0" lang="en-US" sz="1600" b="1" i="0" u="none" strike="noStrike" cap="none" normalizeH="0" baseline="0" dirty="0">
                          <a:ln>
                            <a:noFill/>
                          </a:ln>
                          <a:solidFill>
                            <a:schemeClr val="tx1"/>
                          </a:solidFill>
                          <a:effectLst/>
                          <a:latin typeface="+mj-lt"/>
                          <a:cs typeface="Calibri" panose="020F0502020204030204" pitchFamily="34" charset="0"/>
                        </a:rPr>
                      </a:br>
                      <a:r>
                        <a:rPr kumimoji="0" lang="en-US" sz="1600" b="1" i="0" u="none" strike="noStrike" cap="none" normalizeH="0" baseline="0" dirty="0">
                          <a:ln>
                            <a:noFill/>
                          </a:ln>
                          <a:solidFill>
                            <a:schemeClr val="tx1"/>
                          </a:solidFill>
                          <a:effectLst/>
                          <a:latin typeface="+mj-lt"/>
                          <a:cs typeface="Calibri" panose="020F0502020204030204" pitchFamily="34" charset="0"/>
                        </a:rPr>
                        <a:t>(N = 1321)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0828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cs typeface="Calibri" panose="020F0502020204030204" pitchFamily="34" charset="0"/>
                        </a:rPr>
                        <a:t>Patients with ≥1 subsequent anticancer tx</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135 (20)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157 (24)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292 (22)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99878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j-lt"/>
                          <a:cs typeface="Calibri" panose="020F0502020204030204" pitchFamily="34" charset="0"/>
                        </a:rPr>
                        <a:t>BV or CT regimens</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mj-lt"/>
                          <a:ea typeface="+mn-ea"/>
                          <a:cs typeface="+mn-cs"/>
                        </a:rPr>
                        <a:t>BV monotherapy</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mj-lt"/>
                          <a:ea typeface="+mn-ea"/>
                          <a:cs typeface="+mn-cs"/>
                        </a:rPr>
                        <a:t>BV + 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j-lt"/>
                          <a:cs typeface="Calibri" panose="020F0502020204030204" pitchFamily="34" charset="0"/>
                        </a:rPr>
                        <a:t>Radiation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j-lt"/>
                          <a:cs typeface="Calibri" panose="020F0502020204030204" pitchFamily="34" charset="0"/>
                        </a:rPr>
                        <a:t>CT + radiation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j-lt"/>
                          <a:cs typeface="Calibri" panose="020F0502020204030204" pitchFamily="34" charset="0"/>
                        </a:rPr>
                        <a:t>High-dose CT + transplant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j-lt"/>
                          <a:cs typeface="Calibri" panose="020F0502020204030204" pitchFamily="34" charset="0"/>
                        </a:rPr>
                        <a:t>Allogeneic transplant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j-lt"/>
                          <a:cs typeface="Calibri" panose="020F0502020204030204" pitchFamily="34" charset="0"/>
                        </a:rPr>
                        <a:t>Immunotherapy*</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BV </a:t>
                      </a:r>
                      <a:r>
                        <a:rPr kumimoji="0" lang="en-US" sz="1400" b="0" i="0" u="none" strike="noStrike" kern="1200" cap="none" normalizeH="0" baseline="0" dirty="0">
                          <a:ln>
                            <a:noFill/>
                          </a:ln>
                          <a:solidFill>
                            <a:schemeClr val="bg2">
                              <a:lumMod val="10000"/>
                            </a:schemeClr>
                          </a:solidFill>
                          <a:effectLst/>
                          <a:latin typeface="+mj-lt"/>
                          <a:ea typeface="+mn-ea"/>
                          <a:cs typeface="+mn-cs"/>
                        </a:rPr>
                        <a:t>+ nivolumab</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mj-lt"/>
                          <a:ea typeface="+mn-ea"/>
                          <a:cs typeface="+mn-cs"/>
                        </a:rPr>
                        <a:t>Nivolumab</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mj-lt"/>
                          <a:ea typeface="+mn-ea"/>
                          <a:cs typeface="+mn-cs"/>
                        </a:rPr>
                        <a:t>Pembrolizumab</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mj-lt"/>
                          <a:ea typeface="+mn-ea"/>
                          <a:cs typeface="+mn-cs"/>
                        </a:rPr>
                        <a:t>Nivolumab comb</a:t>
                      </a:r>
                      <a:r>
                        <a:rPr kumimoji="0" lang="en-US" sz="1400" b="0" i="0" u="none" strike="noStrike" cap="none" normalizeH="0" baseline="0" dirty="0">
                          <a:ln>
                            <a:noFill/>
                          </a:ln>
                          <a:solidFill>
                            <a:schemeClr val="bg2">
                              <a:lumMod val="10000"/>
                            </a:schemeClr>
                          </a:solidFill>
                          <a:effectLst/>
                          <a:latin typeface="+mj-lt"/>
                          <a:cs typeface="Calibri" panose="020F0502020204030204" pitchFamily="34" charset="0"/>
                        </a:rPr>
                        <a:t>inations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j-lt"/>
                          <a:cs typeface="Calibri" panose="020F0502020204030204" pitchFamily="34" charset="0"/>
                        </a:rPr>
                        <a:t>Other</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78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8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2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54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44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4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18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2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108 (16)</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49 (7)</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20 (3)</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54 (8)</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4 (&lt;1)</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59 (9)</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12 (2)</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24 (4)</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4 (&lt;1)</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18 (3)</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6 (&lt;1)</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 (&lt;1)</a:t>
                      </a:r>
                      <a:b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 (&lt;1)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186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57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22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108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5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103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16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42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4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33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8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2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j-lt"/>
                          <a:ea typeface="+mn-ea"/>
                          <a:cs typeface="Calibri" panose="020F0502020204030204" pitchFamily="34" charset="0"/>
                        </a:rPr>
                        <a:t>1 (&lt;1)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29572508"/>
                  </a:ext>
                </a:extLst>
              </a:tr>
            </a:tbl>
          </a:graphicData>
        </a:graphic>
      </p:graphicFrame>
      <p:sp>
        <p:nvSpPr>
          <p:cNvPr id="8" name="Text Box 30">
            <a:extLst>
              <a:ext uri="{FF2B5EF4-FFF2-40B4-BE49-F238E27FC236}">
                <a16:creationId xmlns:a16="http://schemas.microsoft.com/office/drawing/2014/main" id="{82CC96FB-1798-B624-12C1-6C874718D4D6}"/>
              </a:ext>
            </a:extLst>
          </p:cNvPr>
          <p:cNvSpPr txBox="1">
            <a:spLocks noChangeArrowheads="1"/>
          </p:cNvSpPr>
          <p:nvPr/>
        </p:nvSpPr>
        <p:spPr bwMode="auto">
          <a:xfrm>
            <a:off x="727077" y="5789202"/>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*Predominantly based on anti–PD-1 agents.</a:t>
            </a:r>
          </a:p>
        </p:txBody>
      </p:sp>
    </p:spTree>
    <p:extLst>
      <p:ext uri="{BB962C8B-B14F-4D97-AF65-F5344CB8AC3E}">
        <p14:creationId xmlns:p14="http://schemas.microsoft.com/office/powerpoint/2010/main" val="2401348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56FBE-CEB9-5B4E-8FB0-2D671C3582CA}"/>
              </a:ext>
            </a:extLst>
          </p:cNvPr>
          <p:cNvSpPr>
            <a:spLocks noGrp="1"/>
          </p:cNvSpPr>
          <p:nvPr>
            <p:ph type="title"/>
          </p:nvPr>
        </p:nvSpPr>
        <p:spPr/>
        <p:txBody>
          <a:bodyPr/>
          <a:lstStyle/>
          <a:p>
            <a:r>
              <a:rPr lang="en-US" dirty="0"/>
              <a:t>ECHELON-1 Updated Analysis: </a:t>
            </a:r>
            <a:br>
              <a:rPr lang="en-US" dirty="0"/>
            </a:br>
            <a:r>
              <a:rPr lang="en-US" dirty="0"/>
              <a:t>Pregnancy, Peripheral Neuropathy</a:t>
            </a:r>
          </a:p>
        </p:txBody>
      </p:sp>
      <p:sp>
        <p:nvSpPr>
          <p:cNvPr id="3" name="Content Placeholder 2">
            <a:extLst>
              <a:ext uri="{FF2B5EF4-FFF2-40B4-BE49-F238E27FC236}">
                <a16:creationId xmlns:a16="http://schemas.microsoft.com/office/drawing/2014/main" id="{CB47030B-4E4A-DE83-8654-0DD8DBD56C31}"/>
              </a:ext>
            </a:extLst>
          </p:cNvPr>
          <p:cNvSpPr>
            <a:spLocks noGrp="1"/>
          </p:cNvSpPr>
          <p:nvPr>
            <p:ph sz="half" idx="1"/>
          </p:nvPr>
        </p:nvSpPr>
        <p:spPr>
          <a:xfrm>
            <a:off x="601820" y="4296108"/>
            <a:ext cx="5309278" cy="1790489"/>
          </a:xfrm>
        </p:spPr>
        <p:txBody>
          <a:bodyPr/>
          <a:lstStyle/>
          <a:p>
            <a:pPr>
              <a:spcBef>
                <a:spcPts val="500"/>
              </a:spcBef>
            </a:pPr>
            <a:r>
              <a:rPr lang="en-US" sz="2000" dirty="0"/>
              <a:t>Higher PN rate after 2 yr of follow-up with </a:t>
            </a:r>
            <a:br>
              <a:rPr lang="en-US" sz="2000" dirty="0"/>
            </a:br>
            <a:r>
              <a:rPr lang="en-US" sz="2000" dirty="0"/>
              <a:t>BV + AVD (67%) vs ABVD (43%)</a:t>
            </a:r>
          </a:p>
          <a:p>
            <a:pPr>
              <a:spcBef>
                <a:spcPts val="500"/>
              </a:spcBef>
            </a:pPr>
            <a:r>
              <a:rPr lang="en-US" sz="2000" dirty="0"/>
              <a:t>Among those with PN on BV + AVD vs ABVD, 86% vs 87% resolved/continued to improve after 6 yr of follow-up</a:t>
            </a:r>
          </a:p>
          <a:p>
            <a:pPr lvl="1">
              <a:spcBef>
                <a:spcPts val="500"/>
              </a:spcBef>
            </a:pPr>
            <a:r>
              <a:rPr lang="en-US" sz="1800" dirty="0"/>
              <a:t>Median time to resolution: 16 vs 10 wk</a:t>
            </a:r>
          </a:p>
        </p:txBody>
      </p:sp>
      <p:sp>
        <p:nvSpPr>
          <p:cNvPr id="4" name="Content Placeholder 3">
            <a:extLst>
              <a:ext uri="{FF2B5EF4-FFF2-40B4-BE49-F238E27FC236}">
                <a16:creationId xmlns:a16="http://schemas.microsoft.com/office/drawing/2014/main" id="{AEEE72BF-E901-6DCA-2597-733FD23FACBC}"/>
              </a:ext>
            </a:extLst>
          </p:cNvPr>
          <p:cNvSpPr>
            <a:spLocks noGrp="1"/>
          </p:cNvSpPr>
          <p:nvPr>
            <p:ph sz="half" idx="2"/>
          </p:nvPr>
        </p:nvSpPr>
        <p:spPr/>
        <p:txBody>
          <a:bodyPr/>
          <a:lstStyle/>
          <a:p>
            <a:r>
              <a:rPr lang="en-US" sz="2000" dirty="0"/>
              <a:t>No formal assessment of fertility performed</a:t>
            </a:r>
          </a:p>
          <a:p>
            <a:r>
              <a:rPr lang="en-US" sz="2000" dirty="0"/>
              <a:t>For BV + AVD vs ABVD arms, 113 vs 78 pregnancies reported among patients and their partners</a:t>
            </a:r>
          </a:p>
          <a:p>
            <a:pPr lvl="1"/>
            <a:r>
              <a:rPr lang="en-US" sz="1800" dirty="0"/>
              <a:t>Among female patients: pregnancies, </a:t>
            </a:r>
            <a:br>
              <a:rPr lang="en-US" sz="1800" dirty="0"/>
            </a:br>
            <a:r>
              <a:rPr lang="en-US" sz="1800" dirty="0"/>
              <a:t>49 vs 28; live births, 56 vs 23</a:t>
            </a:r>
          </a:p>
          <a:p>
            <a:pPr lvl="1"/>
            <a:r>
              <a:rPr lang="en-US" sz="1800" dirty="0"/>
              <a:t>Among partners of male patients: 33 vs 33; live births, 40 vs 36</a:t>
            </a:r>
          </a:p>
          <a:p>
            <a:pPr lvl="1"/>
            <a:r>
              <a:rPr lang="en-US" sz="1800" dirty="0"/>
              <a:t>No stillbirths reported</a:t>
            </a:r>
          </a:p>
          <a:p>
            <a:pPr lvl="1"/>
            <a:endParaRPr lang="en-US" sz="1800" dirty="0"/>
          </a:p>
        </p:txBody>
      </p:sp>
      <p:sp>
        <p:nvSpPr>
          <p:cNvPr id="5" name="Text Box 15">
            <a:extLst>
              <a:ext uri="{FF2B5EF4-FFF2-40B4-BE49-F238E27FC236}">
                <a16:creationId xmlns:a16="http://schemas.microsoft.com/office/drawing/2014/main" id="{1C6CBF9D-D607-9B4F-9DDA-A07D15DDC32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Ansell. ASCO 2022. Abstr 7503.</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70E2979C-7002-1434-184E-CBC216BFEB48}"/>
              </a:ext>
            </a:extLst>
          </p:cNvPr>
          <p:cNvGraphicFramePr>
            <a:graphicFrameLocks/>
          </p:cNvGraphicFramePr>
          <p:nvPr>
            <p:extLst>
              <p:ext uri="{D42A27DB-BD31-4B8C-83A1-F6EECF244321}">
                <p14:modId xmlns:p14="http://schemas.microsoft.com/office/powerpoint/2010/main" val="3095666784"/>
              </p:ext>
            </p:extLst>
          </p:nvPr>
        </p:nvGraphicFramePr>
        <p:xfrm>
          <a:off x="709795" y="1610437"/>
          <a:ext cx="5386204" cy="2255616"/>
        </p:xfrm>
        <a:graphic>
          <a:graphicData uri="http://schemas.openxmlformats.org/drawingml/2006/table">
            <a:tbl>
              <a:tblPr/>
              <a:tblGrid>
                <a:gridCol w="2671620">
                  <a:extLst>
                    <a:ext uri="{9D8B030D-6E8A-4147-A177-3AD203B41FA5}">
                      <a16:colId xmlns:a16="http://schemas.microsoft.com/office/drawing/2014/main" val="20000"/>
                    </a:ext>
                  </a:extLst>
                </a:gridCol>
                <a:gridCol w="1357292">
                  <a:extLst>
                    <a:ext uri="{9D8B030D-6E8A-4147-A177-3AD203B41FA5}">
                      <a16:colId xmlns:a16="http://schemas.microsoft.com/office/drawing/2014/main" val="20001"/>
                    </a:ext>
                  </a:extLst>
                </a:gridCol>
                <a:gridCol w="135729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Grade of PN,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BV + AVD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ABVD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Ongoing PN at last follow-up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063632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91720280"/>
                  </a:ext>
                </a:extLst>
              </a:tr>
            </a:tbl>
          </a:graphicData>
        </a:graphic>
      </p:graphicFrame>
      <p:sp>
        <p:nvSpPr>
          <p:cNvPr id="7" name="Text Box 30">
            <a:extLst>
              <a:ext uri="{FF2B5EF4-FFF2-40B4-BE49-F238E27FC236}">
                <a16:creationId xmlns:a16="http://schemas.microsoft.com/office/drawing/2014/main" id="{6E440BE4-BEBB-48D1-DE5E-1458C8A9CCB1}"/>
              </a:ext>
            </a:extLst>
          </p:cNvPr>
          <p:cNvSpPr txBox="1">
            <a:spLocks noChangeArrowheads="1"/>
          </p:cNvSpPr>
          <p:nvPr/>
        </p:nvSpPr>
        <p:spPr bwMode="auto">
          <a:xfrm>
            <a:off x="633203" y="3871749"/>
            <a:ext cx="5573711"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*Those who were lost to follow-up or died before resolution/improvement not censored: BV + AVD arm, 11/16; A +AVD arm, 4/4.</a:t>
            </a:r>
          </a:p>
        </p:txBody>
      </p:sp>
    </p:spTree>
    <p:extLst>
      <p:ext uri="{BB962C8B-B14F-4D97-AF65-F5344CB8AC3E}">
        <p14:creationId xmlns:p14="http://schemas.microsoft.com/office/powerpoint/2010/main" val="3939641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ECHELON-1 Updated Analysis</a:t>
            </a:r>
            <a:r>
              <a:rPr lang="en-US" dirty="0"/>
              <a:t>: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In this updated analysis of the phase III ECHELON-1 trial after ~6 yr of follow-up, a prespecified analysis demonstrated significantly improved OS among patients with advanced cHL treated with first-line BV + AVD vs ABVD</a:t>
            </a:r>
          </a:p>
          <a:p>
            <a:pPr lvl="1"/>
            <a:r>
              <a:rPr lang="en-US" altLang="en-US" sz="2400" dirty="0"/>
              <a:t>HR: 0.59; 95% CI: 0.40-0.88; log-rank </a:t>
            </a:r>
            <a:r>
              <a:rPr lang="en-US" altLang="en-US" sz="2400" i="1" dirty="0"/>
              <a:t>P </a:t>
            </a:r>
            <a:r>
              <a:rPr lang="en-US" altLang="en-US" sz="2400" dirty="0"/>
              <a:t>= .009</a:t>
            </a:r>
          </a:p>
          <a:p>
            <a:pPr lvl="1"/>
            <a:r>
              <a:rPr lang="en-US" altLang="en-US" sz="2400" dirty="0"/>
              <a:t>OS improved despite high rate of subsequent therapy use in ABVD arm </a:t>
            </a:r>
            <a:br>
              <a:rPr lang="en-US" altLang="en-US" sz="2400" dirty="0"/>
            </a:br>
            <a:r>
              <a:rPr lang="en-US" altLang="en-US" sz="2400" dirty="0"/>
              <a:t>(24% vs 20% with BV + AVD)</a:t>
            </a:r>
          </a:p>
          <a:p>
            <a:r>
              <a:rPr lang="en-US" altLang="en-US" sz="2600" dirty="0"/>
              <a:t>BV + AVD associated with fewer second malignancies, less PD, and fewer disease-related deaths vs ABVD </a:t>
            </a:r>
          </a:p>
          <a:p>
            <a:r>
              <a:rPr lang="en-US" altLang="en-US" sz="2600" dirty="0"/>
              <a:t>Investigators concluded that BV + AVD should be considered as a preferred first-line treatment option for patients with untreated stage III or IV cHL</a:t>
            </a:r>
          </a:p>
          <a:p>
            <a:endParaRPr lang="en-US" altLang="en-US" sz="2600" dirty="0"/>
          </a:p>
          <a:p>
            <a:endParaRPr lang="en-US" altLang="en-US" sz="26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Ansell. ASCO 2022. Abstr 7503.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70778ff4-e71e-48ed-8add-58e799588f7c">Conference Capsule Slides</Document_x0020_Category>
    <_dlc_DocId xmlns="d54cbe69-32bd-412a-b004-9152f949605e">56M7VY3CDVN5-1448196848-2</_dlc_DocId>
    <_dlc_DocIdUrl xmlns="d54cbe69-32bd-412a-b004-9152f949605e">
      <Url>https://intranet.clinicaloptions.com/mews/oncology/ONC_2022_ASCO_CF_(PRP5083)/LYMPH_7503_Ansell/_layouts/15/DocIdRedir.aspx?ID=56M7VY3CDVN5-1448196848-2</Url>
      <Description>56M7VY3CDVN5-1448196848-2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32E4C73CAD9E9B4B8DD5AD9BA872BCAA" ma:contentTypeVersion="1" ma:contentTypeDescription="Create a new document." ma:contentTypeScope="" ma:versionID="73ecd8e78f2c68dffed3816429f209ac">
  <xsd:schema xmlns:xsd="http://www.w3.org/2001/XMLSchema" xmlns:xs="http://www.w3.org/2001/XMLSchema" xmlns:p="http://schemas.microsoft.com/office/2006/metadata/properties" xmlns:ns2="d54cbe69-32bd-412a-b004-9152f949605e" xmlns:ns3="70778ff4-e71e-48ed-8add-58e799588f7c" targetNamespace="http://schemas.microsoft.com/office/2006/metadata/properties" ma:root="true" ma:fieldsID="60a606b12492d5666e42e3fa6aea6dde" ns2:_="" ns3:_="">
    <xsd:import namespace="d54cbe69-32bd-412a-b004-9152f949605e"/>
    <xsd:import namespace="70778ff4-e71e-48ed-8add-58e799588f7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0778ff4-e71e-48ed-8add-58e799588f7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931140-3EC5-4196-BDE1-E54545D7183E}">
  <ds:schemaRefs>
    <ds:schemaRef ds:uri="70778ff4-e71e-48ed-8add-58e799588f7c"/>
    <ds:schemaRef ds:uri="http://schemas.microsoft.com/office/2006/documentManagement/types"/>
    <ds:schemaRef ds:uri="http://purl.org/dc/dcmitype/"/>
    <ds:schemaRef ds:uri="http://schemas.openxmlformats.org/package/2006/metadata/core-properties"/>
    <ds:schemaRef ds:uri="http://www.w3.org/XML/1998/namespace"/>
    <ds:schemaRef ds:uri="http://purl.org/dc/elements/1.1/"/>
    <ds:schemaRef ds:uri="http://schemas.microsoft.com/office/2006/metadata/properties"/>
    <ds:schemaRef ds:uri="http://purl.org/dc/terms/"/>
    <ds:schemaRef ds:uri="http://schemas.microsoft.com/office/infopath/2007/PartnerControls"/>
    <ds:schemaRef ds:uri="d54cbe69-32bd-412a-b004-9152f949605e"/>
  </ds:schemaRefs>
</ds:datastoreItem>
</file>

<file path=customXml/itemProps2.xml><?xml version="1.0" encoding="utf-8"?>
<ds:datastoreItem xmlns:ds="http://schemas.openxmlformats.org/officeDocument/2006/customXml" ds:itemID="{BD303781-B540-4C8E-B94C-8CE88548AAC7}">
  <ds:schemaRefs>
    <ds:schemaRef ds:uri="http://schemas.microsoft.com/sharepoint/v3/contenttype/forms"/>
  </ds:schemaRefs>
</ds:datastoreItem>
</file>

<file path=customXml/itemProps3.xml><?xml version="1.0" encoding="utf-8"?>
<ds:datastoreItem xmlns:ds="http://schemas.openxmlformats.org/officeDocument/2006/customXml" ds:itemID="{D0230770-CF62-4369-A27A-D86D02AB0CD9}">
  <ds:schemaRefs>
    <ds:schemaRef ds:uri="http://schemas.microsoft.com/sharepoint/events"/>
  </ds:schemaRefs>
</ds:datastoreItem>
</file>

<file path=customXml/itemProps4.xml><?xml version="1.0" encoding="utf-8"?>
<ds:datastoreItem xmlns:ds="http://schemas.openxmlformats.org/officeDocument/2006/customXml" ds:itemID="{C118B23C-AE7C-4553-BE60-1FACA10C03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0778ff4-e71e-48ed-8add-58e799588f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1760</TotalTime>
  <Words>2460</Words>
  <Application>Microsoft Office PowerPoint</Application>
  <PresentationFormat>Widescreen</PresentationFormat>
  <Paragraphs>296</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Noto Sans</vt:lpstr>
      <vt:lpstr>Times</vt:lpstr>
      <vt:lpstr>Wingdings</vt:lpstr>
      <vt:lpstr>2022_CCO_Template</vt:lpstr>
      <vt:lpstr>ECHELON-1: OS Analysis of First-line Brentuximab Vedotin + AVD vs ABVD in Advanced Classical Hodgkin Lymphoma </vt:lpstr>
      <vt:lpstr>About These Slides</vt:lpstr>
      <vt:lpstr>ECHELON-1 Updated Analysis: Background</vt:lpstr>
      <vt:lpstr>ECHELON-1 Updated Analysis: Study Design</vt:lpstr>
      <vt:lpstr>ECHELON-1 Updated Analysis: Baseline Characteristics</vt:lpstr>
      <vt:lpstr>ECHELON-1 Updated Analysis: OS and PFS</vt:lpstr>
      <vt:lpstr>ECHELON-1 Updated Analysis: Cause of Death per Investigator, Second Malignancies</vt:lpstr>
      <vt:lpstr>ECHELON-1 Updated Analysis: Subsequent Therapy</vt:lpstr>
      <vt:lpstr>ECHELON-1 Updated Analysis:  Pregnancy, Peripheral Neuropathy</vt:lpstr>
      <vt:lpstr>ECHELON-1 Updated Analysis: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ECHELON-1: OS Analysis of First-line Brentuximab Vedotin + AVD vs ABVD in Advanced Classical Hodgkin Lymphoma</dc:title>
  <dc:creator>Timothy Quill</dc:creator>
  <cp:lastModifiedBy>Natalia Kolenko</cp:lastModifiedBy>
  <cp:revision>20</cp:revision>
  <dcterms:created xsi:type="dcterms:W3CDTF">2022-06-02T23:20:10Z</dcterms:created>
  <dcterms:modified xsi:type="dcterms:W3CDTF">2022-06-07T16:07:34Z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0x01010032E4C73CAD9E9B4B8DD5AD9BA872BCAA</vt:lpwstr>
  </property>
  <property fmtid="{D5CDD505-2E9C-101B-9397-08002B2CF9AE}" pid="3" name="_dlc_DocIdItemGuid">
    <vt:lpwstr>c6bedd61-5e97-4bb8-8583-ca7e0c95b91c</vt:lpwstr>
  </property>
</Properties>
</file>