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19"/>
  </p:notesMasterIdLst>
  <p:handoutMasterIdLst>
    <p:handoutMasterId r:id="rId20"/>
  </p:handoutMasterIdLst>
  <p:sldIdLst>
    <p:sldId id="321" r:id="rId8"/>
    <p:sldId id="308" r:id="rId9"/>
    <p:sldId id="544" r:id="rId10"/>
    <p:sldId id="545" r:id="rId11"/>
    <p:sldId id="557" r:id="rId12"/>
    <p:sldId id="560" r:id="rId13"/>
    <p:sldId id="561" r:id="rId14"/>
    <p:sldId id="562" r:id="rId15"/>
    <p:sldId id="563" r:id="rId16"/>
    <p:sldId id="549" r:id="rId17"/>
    <p:sldId id="553"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16"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 id="16" name="Nicola Hanson" initials="NH" lastIdx="3" clrIdx="15">
    <p:extLst>
      <p:ext uri="{19B8F6BF-5375-455C-9EA6-DF929625EA0E}">
        <p15:presenceInfo xmlns:p15="http://schemas.microsoft.com/office/powerpoint/2012/main" userId="S::nhanson@clinicaloptions.com::39599e68-50f4-4fbb-a55c-98dd65373d6e" providerId="AD"/>
      </p:ext>
    </p:extLst>
  </p:cmAuthor>
  <p:cmAuthor id="17" name="Jacky Olin" initials="JO" lastIdx="17" clrIdx="16">
    <p:extLst>
      <p:ext uri="{19B8F6BF-5375-455C-9EA6-DF929625EA0E}">
        <p15:presenceInfo xmlns:p15="http://schemas.microsoft.com/office/powerpoint/2012/main" userId="S::jolin@clinicaloptions.com::be962d7c-0694-47b7-a47b-05bea0d96ce0" providerId="AD"/>
      </p:ext>
    </p:extLst>
  </p:cmAuthor>
  <p:cmAuthor id="18" name="Kemi Obajimi" initials="KO" lastIdx="16" clrIdx="17">
    <p:extLst>
      <p:ext uri="{19B8F6BF-5375-455C-9EA6-DF929625EA0E}">
        <p15:presenceInfo xmlns:p15="http://schemas.microsoft.com/office/powerpoint/2012/main" userId="S::kobajimi@clinicaloptions.com::81894e25-3cbc-45b7-be28-dda6fb8d19a9" providerId="AD"/>
      </p:ext>
    </p:extLst>
  </p:cmAuthor>
  <p:cmAuthor id="19" name="CLINICALOPTIONS\tquill" initials="C" lastIdx="5" clrIdx="18">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86" autoAdjust="0"/>
    <p:restoredTop sz="75714" autoAdjust="0"/>
  </p:normalViewPr>
  <p:slideViewPr>
    <p:cSldViewPr snapToGrid="0">
      <p:cViewPr varScale="1">
        <p:scale>
          <a:sx n="50" d="100"/>
          <a:sy n="50" d="100"/>
        </p:scale>
        <p:origin x="1292" y="44"/>
      </p:cViewPr>
      <p:guideLst>
        <p:guide orient="horz" pos="4128"/>
        <p:guide orient="horz" pos="1008"/>
        <p:guide orient="horz" pos="4032"/>
        <p:guide orient="horz" pos="151"/>
        <p:guide orient="horz" pos="264"/>
        <p:guide orient="horz" pos="3912"/>
        <p:guide orient="horz"/>
        <p:guide pos="329"/>
        <p:guide pos="7416"/>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CMML, chronic myelomonocytic leukemia.</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a:p>
        </p:txBody>
      </p:sp>
    </p:spTree>
    <p:extLst>
      <p:ext uri="{BB962C8B-B14F-4D97-AF65-F5344CB8AC3E}">
        <p14:creationId xmlns:p14="http://schemas.microsoft.com/office/powerpoint/2010/main" val="3529169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CMML, chronic myelomonocytic leukemia; GM-CSF, granulocyte-macrophage–colony-stimulating factor; ORR, overall response rate.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a:p>
        </p:txBody>
      </p:sp>
    </p:spTree>
    <p:extLst>
      <p:ext uri="{BB962C8B-B14F-4D97-AF65-F5344CB8AC3E}">
        <p14:creationId xmlns:p14="http://schemas.microsoft.com/office/powerpoint/2010/main" val="1368561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panose="020B0604020202020204" pitchFamily="34" charset="0"/>
                <a:cs typeface="Arial" panose="020B0604020202020204" pitchFamily="34" charset="0"/>
              </a:rPr>
              <a:t>ANC, absolute neutrophil count; AML, </a:t>
            </a:r>
            <a:r>
              <a:rPr lang="en-US" b="0" i="1" dirty="0">
                <a:solidFill>
                  <a:srgbClr val="000000"/>
                </a:solidFill>
                <a:effectLst/>
                <a:latin typeface="Arial" panose="020B0604020202020204" pitchFamily="34" charset="0"/>
                <a:cs typeface="Arial" panose="020B0604020202020204" pitchFamily="34" charset="0"/>
              </a:rPr>
              <a:t>acute myeloid leukemia; </a:t>
            </a:r>
            <a:r>
              <a:rPr lang="en-US" i="1" dirty="0">
                <a:latin typeface="Arial" panose="020B0604020202020204" pitchFamily="34" charset="0"/>
                <a:cs typeface="Arial" panose="020B0604020202020204" pitchFamily="34" charset="0"/>
              </a:rPr>
              <a:t>CMML, chronic myelomonocytic leukemia; DoR, duration of response; IWG, International Working Group; MDS, myelodysplastic syndromes; </a:t>
            </a:r>
            <a:r>
              <a:rPr lang="en-US" i="1" dirty="0" err="1">
                <a:latin typeface="Arial" panose="020B0604020202020204" pitchFamily="34" charset="0"/>
                <a:cs typeface="Arial" panose="020B0604020202020204" pitchFamily="34" charset="0"/>
              </a:rPr>
              <a:t>MPN</a:t>
            </a:r>
            <a:r>
              <a:rPr lang="en-US" i="1" dirty="0">
                <a:latin typeface="Arial" panose="020B0604020202020204" pitchFamily="34" charset="0"/>
                <a:cs typeface="Arial" panose="020B0604020202020204" pitchFamily="34" charset="0"/>
              </a:rPr>
              <a:t>, </a:t>
            </a:r>
            <a:r>
              <a:rPr lang="en-US" b="0" i="1" dirty="0">
                <a:solidFill>
                  <a:srgbClr val="4F4F4F"/>
                </a:solidFill>
                <a:effectLst/>
                <a:latin typeface="Arial" panose="020B0604020202020204" pitchFamily="34" charset="0"/>
                <a:cs typeface="Arial" panose="020B0604020202020204" pitchFamily="34" charset="0"/>
              </a:rPr>
              <a:t>myeloproliferative neoplasm; SAF, symptom assessment form; OS, overall survival; PRO, patient-reported outcomes; </a:t>
            </a:r>
            <a:r>
              <a:rPr lang="en-US" i="1" dirty="0">
                <a:latin typeface="Arial" panose="020B0604020202020204" pitchFamily="34" charset="0"/>
                <a:cs typeface="Arial" panose="020B0604020202020204" pitchFamily="34" charset="0"/>
              </a:rPr>
              <a:t>TSS, total symptom score.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a:p>
        </p:txBody>
      </p:sp>
    </p:spTree>
    <p:extLst>
      <p:ext uri="{BB962C8B-B14F-4D97-AF65-F5344CB8AC3E}">
        <p14:creationId xmlns:p14="http://schemas.microsoft.com/office/powerpoint/2010/main" val="1798993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CMML, chronic myelomonocytic leukemia; FAB, French-American-British; MDASC, Global MD Anderson Scoring System; MDS, myelodysplastic syndromes; MPN, myeloproliferative neoplasm; SAF, symptom assessment form; TSS, total symptom score.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a:p>
        </p:txBody>
      </p:sp>
    </p:spTree>
    <p:extLst>
      <p:ext uri="{BB962C8B-B14F-4D97-AF65-F5344CB8AC3E}">
        <p14:creationId xmlns:p14="http://schemas.microsoft.com/office/powerpoint/2010/main" val="35355616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a:t>
            </a:r>
            <a:r>
              <a:rPr lang="en-US" i="1" dirty="0" err="1"/>
              <a:t>BMT</a:t>
            </a:r>
            <a:r>
              <a:rPr lang="en-US" i="1" dirty="0"/>
              <a:t>, bone marrow transplant; CMML, chronic myelomonocytic leukemia; DoR, duration of response; </a:t>
            </a:r>
            <a:r>
              <a:rPr lang="en-US" i="1" dirty="0" err="1">
                <a:latin typeface="Arial" panose="020B0604020202020204" pitchFamily="34" charset="0"/>
                <a:cs typeface="Arial" panose="020B0604020202020204" pitchFamily="34" charset="0"/>
              </a:rPr>
              <a:t>IWG</a:t>
            </a:r>
            <a:r>
              <a:rPr lang="en-US" i="1" dirty="0">
                <a:latin typeface="Arial" panose="020B0604020202020204" pitchFamily="34" charset="0"/>
                <a:cs typeface="Arial" panose="020B0604020202020204" pitchFamily="34" charset="0"/>
              </a:rPr>
              <a:t>, International Working Group; </a:t>
            </a:r>
            <a:r>
              <a:rPr lang="en-US" i="1" dirty="0"/>
              <a:t>MDS, myelodysplastic syndromes; </a:t>
            </a:r>
            <a:r>
              <a:rPr lang="en-US" i="1" dirty="0" err="1"/>
              <a:t>MPN</a:t>
            </a:r>
            <a:r>
              <a:rPr lang="en-US" i="1" dirty="0"/>
              <a:t>, myeloproliferative neoplasm; ORR, overall response rate; PD, progression of disease; PR, partial response; SD, stable disease.</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a:p>
        </p:txBody>
      </p:sp>
    </p:spTree>
    <p:extLst>
      <p:ext uri="{BB962C8B-B14F-4D97-AF65-F5344CB8AC3E}">
        <p14:creationId xmlns:p14="http://schemas.microsoft.com/office/powerpoint/2010/main" val="1397775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CMML, chronic myelomonocytic leukemia.</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a:p>
        </p:txBody>
      </p:sp>
    </p:spTree>
    <p:extLst>
      <p:ext uri="{BB962C8B-B14F-4D97-AF65-F5344CB8AC3E}">
        <p14:creationId xmlns:p14="http://schemas.microsoft.com/office/powerpoint/2010/main" val="36072017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CMML, chronic myelomonocytic leukemia; MPN, myeloproliferative neoplasm; SAF, symptom assessment form; TSS, total symptom score.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a:p>
        </p:txBody>
      </p:sp>
    </p:spTree>
    <p:extLst>
      <p:ext uri="{BB962C8B-B14F-4D97-AF65-F5344CB8AC3E}">
        <p14:creationId xmlns:p14="http://schemas.microsoft.com/office/powerpoint/2010/main" val="8981311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CMML, chronic myelomonocytic leukemia; OS, overall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a:p>
        </p:txBody>
      </p:sp>
    </p:spTree>
    <p:extLst>
      <p:ext uri="{BB962C8B-B14F-4D97-AF65-F5344CB8AC3E}">
        <p14:creationId xmlns:p14="http://schemas.microsoft.com/office/powerpoint/2010/main" val="30243036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CMML, chronic myelomonocytic leukemia; OS, </a:t>
            </a:r>
            <a:r>
              <a:rPr lang="en-US" i="1"/>
              <a:t>overall survival; TSS, total symptom score.</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a:p>
        </p:txBody>
      </p:sp>
    </p:spTree>
    <p:extLst>
      <p:ext uri="{BB962C8B-B14F-4D97-AF65-F5344CB8AC3E}">
        <p14:creationId xmlns:p14="http://schemas.microsoft.com/office/powerpoint/2010/main" val="40373652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 Expansion Study of </a:t>
            </a:r>
            <a:r>
              <a:rPr lang="en-US" altLang="en-US" sz="4000" dirty="0" err="1"/>
              <a:t>Ruxolitinib</a:t>
            </a:r>
            <a:r>
              <a:rPr lang="en-US" altLang="en-US" sz="4000" dirty="0"/>
              <a:t> for the Treatment of Symptomatic CMML</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AstraZeneca, Amgen,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a:t>
            </a:r>
            <a:r>
              <a:rPr lang="en-US" sz="1200" b="0" dirty="0" err="1">
                <a:solidFill>
                  <a:schemeClr val="bg1"/>
                </a:solidFill>
                <a:latin typeface="Calibri" panose="020F0502020204030204" pitchFamily="34" charset="0"/>
              </a:rPr>
              <a:t>SeaGen</a:t>
            </a:r>
            <a:r>
              <a:rPr lang="en-US" sz="1200" b="0" dirty="0">
                <a:solidFill>
                  <a:schemeClr val="bg1"/>
                </a:solidFill>
                <a:latin typeface="Calibri" panose="020F0502020204030204" pitchFamily="34" charset="0"/>
              </a:rPr>
              <a:t>.</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5"/>
                </a:rPr>
                <a:t>clinicaloptions.com</a:t>
              </a:r>
              <a:endParaRPr lang="en-US" altLang="en-US" sz="2000" b="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Phase II Trial of </a:t>
            </a:r>
            <a:r>
              <a:rPr lang="en-US" dirty="0" err="1"/>
              <a:t>Ruxolitinib</a:t>
            </a:r>
            <a:r>
              <a:rPr lang="en-US" dirty="0"/>
              <a:t> in CMML: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0980968" cy="4650686"/>
          </a:xfrm>
        </p:spPr>
        <p:txBody>
          <a:bodyPr/>
          <a:lstStyle/>
          <a:p>
            <a:r>
              <a:rPr lang="en-US" altLang="en-US" sz="2400" dirty="0"/>
              <a:t>Patients with CMML have a poor overall survival and a large percentage of these patients experience disease-related symptoms and splenomegaly</a:t>
            </a:r>
            <a:r>
              <a:rPr lang="en-US" altLang="en-US" sz="2400" baseline="30000" dirty="0"/>
              <a:t>1,2</a:t>
            </a:r>
          </a:p>
          <a:p>
            <a:r>
              <a:rPr lang="en-US" altLang="en-US" sz="2400" dirty="0"/>
              <a:t>ORR with commonly used hypomethylating agents in CMML are ~40%-50% without affecting mutational allele burdens</a:t>
            </a:r>
            <a:r>
              <a:rPr lang="en-US" altLang="en-US" sz="2400" baseline="30000" dirty="0"/>
              <a:t>3</a:t>
            </a:r>
          </a:p>
          <a:p>
            <a:r>
              <a:rPr lang="en-US" altLang="en-US" sz="2400" dirty="0"/>
              <a:t>Preclinical data have suggested that JAK2, the sentinel kinase in GM-CSF–dependent signaling, is a potential therapeutic target in CMML</a:t>
            </a:r>
            <a:r>
              <a:rPr lang="en-US" altLang="en-US" sz="2400" baseline="30000" dirty="0"/>
              <a:t>4</a:t>
            </a:r>
          </a:p>
          <a:p>
            <a:r>
              <a:rPr lang="en-US" altLang="en-US" sz="2400" dirty="0"/>
              <a:t>Phase I/II study of the JAK1/2 inhibitor ruxolitinib in patients with CMML reported 38% clinical ORR including erythroid and spleen response with an acceptable safety profile</a:t>
            </a:r>
            <a:r>
              <a:rPr lang="en-US" altLang="en-US" sz="2400" baseline="30000" dirty="0"/>
              <a:t>5</a:t>
            </a:r>
          </a:p>
          <a:p>
            <a:r>
              <a:rPr lang="en-US" altLang="en-US" sz="2400" dirty="0"/>
              <a:t>Current analysis reports objective spleen responses and symptom improvements with </a:t>
            </a:r>
            <a:r>
              <a:rPr lang="en-US" altLang="en-US" sz="2400" dirty="0" err="1"/>
              <a:t>ruxolitinib</a:t>
            </a:r>
            <a:r>
              <a:rPr lang="en-US" altLang="en-US" sz="2400" dirty="0"/>
              <a:t> therapy in symptomatic patients with CMML</a:t>
            </a:r>
            <a:r>
              <a:rPr lang="en-US" altLang="en-US" sz="2400" baseline="30000" dirty="0"/>
              <a:t>6</a:t>
            </a:r>
          </a:p>
          <a:p>
            <a:endParaRPr lang="en-US" altLang="en-US" sz="2400" dirty="0"/>
          </a:p>
          <a:p>
            <a:endParaRPr lang="en-US" altLang="en-US" sz="24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a:t>
            </a:r>
            <a:r>
              <a:rPr lang="en-US" altLang="en-US" sz="1200" b="0" spc="-10" dirty="0" err="1">
                <a:solidFill>
                  <a:schemeClr val="bg2"/>
                </a:solidFill>
                <a:latin typeface="Calibri" panose="020F0502020204030204" pitchFamily="34" charset="0"/>
              </a:rPr>
              <a:t>Fenaux</a:t>
            </a:r>
            <a:r>
              <a:rPr lang="en-US" altLang="en-US" sz="1200" b="0" spc="-10" dirty="0">
                <a:solidFill>
                  <a:schemeClr val="bg2"/>
                </a:solidFill>
                <a:latin typeface="Calibri" panose="020F0502020204030204" pitchFamily="34" charset="0"/>
              </a:rPr>
              <a:t>. Lancet Oncol. 2009;10:223. 2. </a:t>
            </a:r>
            <a:r>
              <a:rPr lang="en-US" altLang="en-US" sz="1200" b="0" spc="-10" dirty="0" err="1">
                <a:solidFill>
                  <a:schemeClr val="bg2"/>
                </a:solidFill>
                <a:latin typeface="Calibri" panose="020F0502020204030204" pitchFamily="34" charset="0"/>
              </a:rPr>
              <a:t>Pophali</a:t>
            </a:r>
            <a:r>
              <a:rPr lang="en-US" altLang="en-US" sz="1200" b="0" spc="-10" dirty="0">
                <a:solidFill>
                  <a:schemeClr val="bg2"/>
                </a:solidFill>
                <a:latin typeface="Calibri" panose="020F0502020204030204" pitchFamily="34" charset="0"/>
              </a:rPr>
              <a:t>. Am J </a:t>
            </a:r>
            <a:r>
              <a:rPr lang="en-US" altLang="en-US" sz="1200" b="0" spc="-10" dirty="0" err="1">
                <a:solidFill>
                  <a:schemeClr val="bg2"/>
                </a:solidFill>
                <a:latin typeface="Calibri" panose="020F0502020204030204" pitchFamily="34" charset="0"/>
              </a:rPr>
              <a:t>Hematol</a:t>
            </a:r>
            <a:r>
              <a:rPr lang="en-US" altLang="en-US" sz="1200" b="0" spc="-10" dirty="0">
                <a:solidFill>
                  <a:schemeClr val="bg2"/>
                </a:solidFill>
                <a:latin typeface="Calibri" panose="020F0502020204030204" pitchFamily="34" charset="0"/>
              </a:rPr>
              <a:t>. 2018;93:1347. 3. Patnaik. Am J </a:t>
            </a:r>
            <a:r>
              <a:rPr lang="en-US" altLang="en-US" sz="1200" b="0" spc="-10" dirty="0" err="1">
                <a:solidFill>
                  <a:schemeClr val="bg2"/>
                </a:solidFill>
                <a:latin typeface="Calibri" panose="020F0502020204030204" pitchFamily="34" charset="0"/>
              </a:rPr>
              <a:t>Hematol</a:t>
            </a:r>
            <a:r>
              <a:rPr lang="en-US" altLang="en-US" sz="1200" b="0" spc="-10" dirty="0">
                <a:solidFill>
                  <a:schemeClr val="bg2"/>
                </a:solidFill>
                <a:latin typeface="Calibri" panose="020F0502020204030204" pitchFamily="34" charset="0"/>
              </a:rPr>
              <a:t>. 2022; 97:352. </a:t>
            </a:r>
          </a:p>
          <a:p>
            <a:pPr eaLnBrk="1" hangingPunct="1">
              <a:defRPr/>
            </a:pPr>
            <a:r>
              <a:rPr lang="en-US" altLang="en-US" sz="1200" b="0" spc="-10" dirty="0">
                <a:solidFill>
                  <a:schemeClr val="bg2"/>
                </a:solidFill>
                <a:latin typeface="Calibri" panose="020F0502020204030204" pitchFamily="34" charset="0"/>
              </a:rPr>
              <a:t>4. Padron. Blood. 2013;121:5068. 5. Hunter. Clin Cancer Res. 2021;27:6095. 6. Padron. ASH 2022. </a:t>
            </a:r>
            <a:r>
              <a:rPr lang="en-US" altLang="en-US" sz="1200" b="0" spc="-10" dirty="0" err="1">
                <a:solidFill>
                  <a:schemeClr val="bg2"/>
                </a:solidFill>
                <a:latin typeface="Calibri" panose="020F0502020204030204" pitchFamily="34" charset="0"/>
              </a:rPr>
              <a:t>Abst</a:t>
            </a:r>
            <a:r>
              <a:rPr lang="en-US" altLang="en-US" sz="1200" b="0" spc="-10" dirty="0">
                <a:solidFill>
                  <a:schemeClr val="bg2"/>
                </a:solidFill>
                <a:latin typeface="Calibri" panose="020F0502020204030204" pitchFamily="34" charset="0"/>
              </a:rPr>
              <a:t> 457.</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Phase II Trial of </a:t>
            </a:r>
            <a:r>
              <a:rPr lang="en-US" dirty="0" err="1"/>
              <a:t>Ruxolitinib</a:t>
            </a:r>
            <a:r>
              <a:rPr lang="en-US" dirty="0"/>
              <a:t> in CMML: Study Design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Padron. ASH 2022. </a:t>
            </a:r>
            <a:r>
              <a:rPr lang="en-US" altLang="en-US" sz="1200" b="0" spc="-10" dirty="0" err="1">
                <a:solidFill>
                  <a:schemeClr val="bg2"/>
                </a:solidFill>
                <a:latin typeface="Calibri" panose="020F0502020204030204" pitchFamily="34" charset="0"/>
              </a:rPr>
              <a:t>Abst</a:t>
            </a:r>
            <a:r>
              <a:rPr lang="en-US" altLang="en-US" sz="1200" b="0" spc="-10" dirty="0">
                <a:solidFill>
                  <a:schemeClr val="bg2"/>
                </a:solidFill>
                <a:latin typeface="Calibri" panose="020F0502020204030204" pitchFamily="34" charset="0"/>
              </a:rPr>
              <a:t> 457. NCT03722407.</a:t>
            </a:r>
            <a:endParaRPr lang="en-US" altLang="en-US" sz="1200" b="0" dirty="0">
              <a:solidFill>
                <a:schemeClr val="bg2"/>
              </a:solidFill>
              <a:latin typeface="Calibri" panose="020F0502020204030204" pitchFamily="34" charset="0"/>
            </a:endParaRPr>
          </a:p>
        </p:txBody>
      </p:sp>
      <p:sp>
        <p:nvSpPr>
          <p:cNvPr id="2" name="Content Placeholder 2">
            <a:extLst>
              <a:ext uri="{FF2B5EF4-FFF2-40B4-BE49-F238E27FC236}">
                <a16:creationId xmlns:a16="http://schemas.microsoft.com/office/drawing/2014/main" id="{426813ED-8DB4-C265-CD87-D681231D2978}"/>
              </a:ext>
            </a:extLst>
          </p:cNvPr>
          <p:cNvSpPr>
            <a:spLocks noGrp="1"/>
          </p:cNvSpPr>
          <p:nvPr>
            <p:ph idx="1"/>
          </p:nvPr>
        </p:nvSpPr>
        <p:spPr>
          <a:xfrm>
            <a:off x="614835" y="1533368"/>
            <a:ext cx="10877529" cy="468966"/>
          </a:xfrm>
        </p:spPr>
        <p:txBody>
          <a:bodyPr/>
          <a:lstStyle/>
          <a:p>
            <a:r>
              <a:rPr lang="en-US" sz="2400" dirty="0"/>
              <a:t>Open-label, multicenter phase II expansion study</a:t>
            </a:r>
            <a:endParaRPr lang="en-US" sz="2400" baseline="30000" dirty="0"/>
          </a:p>
        </p:txBody>
      </p:sp>
      <p:sp>
        <p:nvSpPr>
          <p:cNvPr id="3" name="Content Placeholder 2">
            <a:extLst>
              <a:ext uri="{FF2B5EF4-FFF2-40B4-BE49-F238E27FC236}">
                <a16:creationId xmlns:a16="http://schemas.microsoft.com/office/drawing/2014/main" id="{32049470-632A-BA83-3376-469FB8AA78D0}"/>
              </a:ext>
            </a:extLst>
          </p:cNvPr>
          <p:cNvSpPr txBox="1">
            <a:spLocks/>
          </p:cNvSpPr>
          <p:nvPr/>
        </p:nvSpPr>
        <p:spPr bwMode="auto">
          <a:xfrm>
            <a:off x="619920" y="5031833"/>
            <a:ext cx="10872444" cy="89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1" dirty="0"/>
              <a:t>Primary endpoint: </a:t>
            </a:r>
            <a:r>
              <a:rPr lang="en-US" sz="2400" b="0" dirty="0"/>
              <a:t>ORR (IWG criteria for MDS/MPN)</a:t>
            </a:r>
          </a:p>
          <a:p>
            <a:r>
              <a:rPr lang="en-US" sz="2400" b="1" kern="0" dirty="0"/>
              <a:t>Secondary endpoints: </a:t>
            </a:r>
            <a:r>
              <a:rPr lang="en-US" sz="2400" b="0" kern="0" dirty="0"/>
              <a:t>time to AML transformation, OS, and </a:t>
            </a:r>
            <a:r>
              <a:rPr lang="en-US" sz="2400" b="0" kern="0" dirty="0" err="1"/>
              <a:t>DoR</a:t>
            </a:r>
            <a:endParaRPr lang="en-US" sz="2400" b="0" kern="0" baseline="30000" dirty="0"/>
          </a:p>
        </p:txBody>
      </p:sp>
      <p:sp>
        <p:nvSpPr>
          <p:cNvPr id="5" name="Rectangle 49">
            <a:extLst>
              <a:ext uri="{FF2B5EF4-FFF2-40B4-BE49-F238E27FC236}">
                <a16:creationId xmlns:a16="http://schemas.microsoft.com/office/drawing/2014/main" id="{246EA693-3BB2-096A-8D68-C53434F63E42}"/>
              </a:ext>
            </a:extLst>
          </p:cNvPr>
          <p:cNvSpPr>
            <a:spLocks noChangeArrowheads="1"/>
          </p:cNvSpPr>
          <p:nvPr/>
        </p:nvSpPr>
        <p:spPr bwMode="auto">
          <a:xfrm>
            <a:off x="5094300" y="2839319"/>
            <a:ext cx="3520311" cy="9940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2000" b="1" dirty="0" err="1">
                <a:solidFill>
                  <a:schemeClr val="tx1"/>
                </a:solidFill>
                <a:latin typeface="Calibri" panose="020F0502020204030204" pitchFamily="34" charset="0"/>
              </a:rPr>
              <a:t>Ruxolitinib</a:t>
            </a:r>
            <a:endParaRPr lang="en-US" altLang="en-US" sz="20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2000" b="1" dirty="0">
                <a:solidFill>
                  <a:schemeClr val="tx1"/>
                </a:solidFill>
                <a:latin typeface="Calibri" panose="020F0502020204030204" pitchFamily="34" charset="0"/>
              </a:rPr>
              <a:t> </a:t>
            </a:r>
            <a:r>
              <a:rPr lang="en-US" altLang="en-US" sz="2000" b="0" dirty="0">
                <a:solidFill>
                  <a:schemeClr val="tx1"/>
                </a:solidFill>
                <a:latin typeface="Calibri" panose="020F0502020204030204" pitchFamily="34" charset="0"/>
              </a:rPr>
              <a:t>20 mg PO BID</a:t>
            </a:r>
          </a:p>
        </p:txBody>
      </p:sp>
      <p:sp>
        <p:nvSpPr>
          <p:cNvPr id="8" name="Line 54">
            <a:extLst>
              <a:ext uri="{FF2B5EF4-FFF2-40B4-BE49-F238E27FC236}">
                <a16:creationId xmlns:a16="http://schemas.microsoft.com/office/drawing/2014/main" id="{9CD50CEE-7A85-2246-0860-42DA7326D4BF}"/>
              </a:ext>
            </a:extLst>
          </p:cNvPr>
          <p:cNvSpPr>
            <a:spLocks noChangeShapeType="1"/>
          </p:cNvSpPr>
          <p:nvPr/>
        </p:nvSpPr>
        <p:spPr bwMode="auto">
          <a:xfrm flipV="1">
            <a:off x="4182894" y="3382557"/>
            <a:ext cx="750053"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9" name="Text Box 45">
            <a:extLst>
              <a:ext uri="{FF2B5EF4-FFF2-40B4-BE49-F238E27FC236}">
                <a16:creationId xmlns:a16="http://schemas.microsoft.com/office/drawing/2014/main" id="{8CAD6D72-C5E4-03CC-D3E9-DD76AAB685C9}"/>
              </a:ext>
            </a:extLst>
          </p:cNvPr>
          <p:cNvSpPr txBox="1">
            <a:spLocks noChangeArrowheads="1"/>
          </p:cNvSpPr>
          <p:nvPr/>
        </p:nvSpPr>
        <p:spPr bwMode="auto">
          <a:xfrm>
            <a:off x="573425" y="2080047"/>
            <a:ext cx="3411461"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2000" b="0" dirty="0">
                <a:solidFill>
                  <a:schemeClr val="bg1"/>
                </a:solidFill>
                <a:latin typeface="Calibri" panose="020F0502020204030204" pitchFamily="34" charset="0"/>
              </a:rPr>
              <a:t>Patients with </a:t>
            </a:r>
            <a:r>
              <a:rPr lang="en-US" altLang="en-US" sz="2000" b="0" dirty="0">
                <a:solidFill>
                  <a:schemeClr val="bg1"/>
                </a:solidFill>
                <a:latin typeface="Calibri" panose="020F0502020204030204" pitchFamily="34" charset="0"/>
              </a:rPr>
              <a:t>CMML with symptomatic splenomegaly or MPN TSS ≥17; previously untreated or after receiving treatment with a  hypomethylating agent therapy; ANC ≥250/µL and</a:t>
            </a:r>
            <a:br>
              <a:rPr lang="en-US" altLang="en-US" sz="2000" b="0" dirty="0">
                <a:solidFill>
                  <a:schemeClr val="bg1"/>
                </a:solidFill>
                <a:latin typeface="Calibri" panose="020F0502020204030204" pitchFamily="34" charset="0"/>
              </a:rPr>
            </a:br>
            <a:r>
              <a:rPr lang="en-US" altLang="en-US" sz="2000" b="0" dirty="0">
                <a:solidFill>
                  <a:schemeClr val="bg1"/>
                </a:solidFill>
                <a:latin typeface="Calibri" panose="020F0502020204030204" pitchFamily="34" charset="0"/>
              </a:rPr>
              <a:t>platelets ≥35,000/µL</a:t>
            </a:r>
            <a:endParaRPr lang="en-GB" altLang="en-US" sz="2000" b="0" dirty="0">
              <a:solidFill>
                <a:schemeClr val="bg1"/>
              </a:solidFill>
              <a:latin typeface="Calibri" panose="020F0502020204030204" pitchFamily="34" charset="0"/>
            </a:endParaRPr>
          </a:p>
          <a:p>
            <a:pPr algn="ctr">
              <a:lnSpc>
                <a:spcPct val="100000"/>
              </a:lnSpc>
              <a:spcBef>
                <a:spcPct val="0"/>
              </a:spcBef>
              <a:spcAft>
                <a:spcPct val="0"/>
              </a:spcAft>
              <a:buClrTx/>
              <a:buFontTx/>
              <a:buNone/>
            </a:pPr>
            <a:r>
              <a:rPr lang="en-GB" altLang="en-US" sz="2000" b="0" dirty="0">
                <a:solidFill>
                  <a:schemeClr val="bg1"/>
                </a:solidFill>
                <a:latin typeface="Calibri" panose="020F0502020204030204" pitchFamily="34" charset="0"/>
              </a:rPr>
              <a:t>(N = 29)*</a:t>
            </a:r>
            <a:endParaRPr lang="en-US" altLang="en-US" sz="2000" b="0" dirty="0">
              <a:solidFill>
                <a:schemeClr val="bg1"/>
              </a:solidFill>
              <a:latin typeface="Calibri" panose="020F0502020204030204" pitchFamily="34" charset="0"/>
            </a:endParaRPr>
          </a:p>
        </p:txBody>
      </p:sp>
      <p:sp>
        <p:nvSpPr>
          <p:cNvPr id="12" name="Text Box 45">
            <a:extLst>
              <a:ext uri="{FF2B5EF4-FFF2-40B4-BE49-F238E27FC236}">
                <a16:creationId xmlns:a16="http://schemas.microsoft.com/office/drawing/2014/main" id="{122D9622-4F57-1132-A0CE-E7CBD8ED4F2B}"/>
              </a:ext>
            </a:extLst>
          </p:cNvPr>
          <p:cNvSpPr txBox="1">
            <a:spLocks noChangeArrowheads="1"/>
          </p:cNvSpPr>
          <p:nvPr/>
        </p:nvSpPr>
        <p:spPr bwMode="auto">
          <a:xfrm>
            <a:off x="9605177" y="3058085"/>
            <a:ext cx="18995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i="1" dirty="0">
                <a:solidFill>
                  <a:schemeClr val="bg1"/>
                </a:solidFill>
                <a:latin typeface="Calibri" panose="020F0502020204030204" pitchFamily="34" charset="0"/>
              </a:rPr>
              <a:t>≥16 </a:t>
            </a:r>
            <a:r>
              <a:rPr lang="en-GB" altLang="en-US" sz="1800" b="0" i="1" dirty="0" err="1">
                <a:solidFill>
                  <a:schemeClr val="bg1"/>
                </a:solidFill>
                <a:latin typeface="Calibri" panose="020F0502020204030204" pitchFamily="34" charset="0"/>
              </a:rPr>
              <a:t>wk</a:t>
            </a:r>
            <a:r>
              <a:rPr lang="en-GB" altLang="en-US" sz="1800" b="0" i="1" dirty="0">
                <a:solidFill>
                  <a:schemeClr val="bg1"/>
                </a:solidFill>
                <a:latin typeface="Calibri" panose="020F0502020204030204" pitchFamily="34" charset="0"/>
              </a:rPr>
              <a:t> treatment</a:t>
            </a:r>
          </a:p>
          <a:p>
            <a:pPr algn="ctr">
              <a:lnSpc>
                <a:spcPct val="100000"/>
              </a:lnSpc>
              <a:spcBef>
                <a:spcPct val="0"/>
              </a:spcBef>
              <a:spcAft>
                <a:spcPct val="0"/>
              </a:spcAft>
              <a:buClrTx/>
              <a:buFontTx/>
              <a:buNone/>
            </a:pPr>
            <a:r>
              <a:rPr lang="en-GB" altLang="en-US" sz="1800" b="0" i="1" dirty="0">
                <a:solidFill>
                  <a:schemeClr val="bg1"/>
                </a:solidFill>
                <a:latin typeface="Calibri" panose="020F0502020204030204" pitchFamily="34" charset="0"/>
              </a:rPr>
              <a:t>Monthly follow-up</a:t>
            </a:r>
            <a:endParaRPr lang="en-US" altLang="en-US" sz="1800" b="0" i="1" dirty="0">
              <a:solidFill>
                <a:schemeClr val="bg1"/>
              </a:solidFill>
              <a:latin typeface="Calibri" panose="020F0502020204030204" pitchFamily="34" charset="0"/>
            </a:endParaRPr>
          </a:p>
        </p:txBody>
      </p:sp>
      <p:cxnSp>
        <p:nvCxnSpPr>
          <p:cNvPr id="13" name="Straight Arrow Connector 12">
            <a:extLst>
              <a:ext uri="{FF2B5EF4-FFF2-40B4-BE49-F238E27FC236}">
                <a16:creationId xmlns:a16="http://schemas.microsoft.com/office/drawing/2014/main" id="{9D5E67DC-10A3-F95E-0CA6-3009CF19DA89}"/>
              </a:ext>
            </a:extLst>
          </p:cNvPr>
          <p:cNvCxnSpPr/>
          <p:nvPr/>
        </p:nvCxnSpPr>
        <p:spPr bwMode="auto">
          <a:xfrm>
            <a:off x="8938115" y="3384465"/>
            <a:ext cx="506642" cy="0"/>
          </a:xfrm>
          <a:prstGeom prst="straightConnector1">
            <a:avLst/>
          </a:prstGeom>
          <a:noFill/>
          <a:ln w="28575" cap="flat" cmpd="sng" algn="ctr">
            <a:solidFill>
              <a:schemeClr val="bg1"/>
            </a:solidFill>
            <a:prstDash val="solid"/>
            <a:round/>
            <a:headEnd type="none" w="med" len="med"/>
            <a:tailEnd type="triangle"/>
          </a:ln>
          <a:effectLst/>
        </p:spPr>
      </p:cxnSp>
      <p:sp>
        <p:nvSpPr>
          <p:cNvPr id="6" name="TextBox 5">
            <a:extLst>
              <a:ext uri="{FF2B5EF4-FFF2-40B4-BE49-F238E27FC236}">
                <a16:creationId xmlns:a16="http://schemas.microsoft.com/office/drawing/2014/main" id="{80CFE14B-B334-6DAF-4255-2494A14A1AC7}"/>
              </a:ext>
            </a:extLst>
          </p:cNvPr>
          <p:cNvSpPr txBox="1"/>
          <p:nvPr/>
        </p:nvSpPr>
        <p:spPr bwMode="auto">
          <a:xfrm>
            <a:off x="4932947" y="3875806"/>
            <a:ext cx="621778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*All patients underwent CT scan for spleen measurement at screening and at </a:t>
            </a:r>
            <a:r>
              <a:rPr lang="en-US" sz="1600" b="0" dirty="0" err="1">
                <a:solidFill>
                  <a:schemeClr val="bg1"/>
                </a:solidFill>
                <a:latin typeface="Calibri" panose="020F0502020204030204" pitchFamily="34" charset="0"/>
              </a:rPr>
              <a:t>Wk</a:t>
            </a:r>
            <a:r>
              <a:rPr lang="en-US" sz="1600" b="0" dirty="0">
                <a:solidFill>
                  <a:schemeClr val="bg1"/>
                </a:solidFill>
                <a:latin typeface="Calibri" panose="020F0502020204030204" pitchFamily="34" charset="0"/>
              </a:rPr>
              <a:t> 17, and all patients received a PRO device for daily MPN-SAF measurements for 17 wk.</a:t>
            </a: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Phase II Trial of Ruxolitinib in CMML: </a:t>
            </a:r>
            <a:br>
              <a:rPr lang="en-US" dirty="0"/>
            </a:br>
            <a:r>
              <a:rPr lang="en-US" dirty="0"/>
              <a:t>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Padron. ASH 2022. </a:t>
            </a:r>
            <a:r>
              <a:rPr lang="en-US" altLang="en-US" sz="1200" b="0" spc="-10" dirty="0" err="1">
                <a:solidFill>
                  <a:schemeClr val="bg2"/>
                </a:solidFill>
                <a:latin typeface="Calibri" panose="020F0502020204030204" pitchFamily="34" charset="0"/>
              </a:rPr>
              <a:t>Abst</a:t>
            </a:r>
            <a:r>
              <a:rPr lang="en-US" altLang="en-US" sz="1200" b="0" spc="-10" dirty="0">
                <a:solidFill>
                  <a:schemeClr val="bg2"/>
                </a:solidFill>
                <a:latin typeface="Calibri" panose="020F0502020204030204" pitchFamily="34" charset="0"/>
              </a:rPr>
              <a:t> 457 Reproduced with permission.</a:t>
            </a:r>
            <a:endParaRPr lang="en-US" altLang="en-US" sz="1200" b="0" dirty="0">
              <a:solidFill>
                <a:schemeClr val="bg2"/>
              </a:solidFill>
              <a:latin typeface="Calibri" panose="020F0502020204030204" pitchFamily="34" charset="0"/>
            </a:endParaRPr>
          </a:p>
        </p:txBody>
      </p:sp>
      <p:sp>
        <p:nvSpPr>
          <p:cNvPr id="3" name="TextBox 2">
            <a:extLst>
              <a:ext uri="{FF2B5EF4-FFF2-40B4-BE49-F238E27FC236}">
                <a16:creationId xmlns:a16="http://schemas.microsoft.com/office/drawing/2014/main" id="{015D052D-34AD-F8FA-2BBB-0ED18E277603}"/>
              </a:ext>
            </a:extLst>
          </p:cNvPr>
          <p:cNvSpPr txBox="1"/>
          <p:nvPr/>
        </p:nvSpPr>
        <p:spPr bwMode="auto">
          <a:xfrm>
            <a:off x="7451215" y="3135662"/>
            <a:ext cx="30903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Somatic Mutations at Baseline</a:t>
            </a:r>
          </a:p>
        </p:txBody>
      </p:sp>
      <p:graphicFrame>
        <p:nvGraphicFramePr>
          <p:cNvPr id="7" name="Table 6">
            <a:extLst>
              <a:ext uri="{FF2B5EF4-FFF2-40B4-BE49-F238E27FC236}">
                <a16:creationId xmlns:a16="http://schemas.microsoft.com/office/drawing/2014/main" id="{BBA662BA-8FC1-A976-7833-7D264C3196E2}"/>
              </a:ext>
            </a:extLst>
          </p:cNvPr>
          <p:cNvGraphicFramePr>
            <a:graphicFrameLocks noGrp="1"/>
          </p:cNvGraphicFramePr>
          <p:nvPr>
            <p:extLst>
              <p:ext uri="{D42A27DB-BD31-4B8C-83A1-F6EECF244321}">
                <p14:modId xmlns:p14="http://schemas.microsoft.com/office/powerpoint/2010/main" val="2355610436"/>
              </p:ext>
            </p:extLst>
          </p:nvPr>
        </p:nvGraphicFramePr>
        <p:xfrm>
          <a:off x="522288" y="1623919"/>
          <a:ext cx="5465858" cy="4633024"/>
        </p:xfrm>
        <a:graphic>
          <a:graphicData uri="http://schemas.openxmlformats.org/drawingml/2006/table">
            <a:tbl>
              <a:tblPr firstRow="1" bandRow="1">
                <a:tableStyleId>{F5AB1C69-6EDB-4FF4-983F-18BD219EF322}</a:tableStyleId>
              </a:tblPr>
              <a:tblGrid>
                <a:gridCol w="3071364">
                  <a:extLst>
                    <a:ext uri="{9D8B030D-6E8A-4147-A177-3AD203B41FA5}">
                      <a16:colId xmlns:a16="http://schemas.microsoft.com/office/drawing/2014/main" val="4230268532"/>
                    </a:ext>
                  </a:extLst>
                </a:gridCol>
                <a:gridCol w="2394494">
                  <a:extLst>
                    <a:ext uri="{9D8B030D-6E8A-4147-A177-3AD203B41FA5}">
                      <a16:colId xmlns:a16="http://schemas.microsoft.com/office/drawing/2014/main" val="1471845447"/>
                    </a:ext>
                  </a:extLst>
                </a:gridCol>
              </a:tblGrid>
              <a:tr h="0">
                <a:tc>
                  <a:txBody>
                    <a:bodyPr/>
                    <a:lstStyle/>
                    <a:p>
                      <a:r>
                        <a:rPr lang="en-US" sz="1600" dirty="0">
                          <a:latin typeface="Calibri" panose="020F0502020204030204" pitchFamily="34" charset="0"/>
                          <a:cs typeface="Calibri" panose="020F0502020204030204" pitchFamily="34" charset="0"/>
                        </a:rPr>
                        <a:t>Characteristic</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cap="none" normalizeH="0" baseline="0" dirty="0" err="1">
                          <a:ln>
                            <a:noFill/>
                          </a:ln>
                          <a:solidFill>
                            <a:schemeClr val="tx1"/>
                          </a:solidFill>
                          <a:effectLst/>
                          <a:latin typeface="Calibri" panose="020F0502020204030204" pitchFamily="34" charset="0"/>
                        </a:rPr>
                        <a:t>Ruxolitinib</a:t>
                      </a:r>
                      <a:r>
                        <a:rPr kumimoji="0" lang="en-US" sz="1600" b="1" i="0" u="none" strike="noStrike" cap="none" normalizeH="0" baseline="0" dirty="0">
                          <a:ln>
                            <a:noFill/>
                          </a:ln>
                          <a:solidFill>
                            <a:schemeClr val="tx1"/>
                          </a:solidFill>
                          <a:effectLst/>
                          <a:latin typeface="Calibri" panose="020F0502020204030204" pitchFamily="34" charset="0"/>
                        </a:rPr>
                        <a:t> (N = 29)</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621750658"/>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age, </a:t>
                      </a:r>
                      <a:r>
                        <a:rPr kumimoji="0" lang="en-US" sz="1600" b="0" i="0" u="none" strike="noStrike" cap="none" normalizeH="0" baseline="0" dirty="0" err="1">
                          <a:ln>
                            <a:noFill/>
                          </a:ln>
                          <a:solidFill>
                            <a:schemeClr val="bg2">
                              <a:lumMod val="10000"/>
                            </a:schemeClr>
                          </a:solidFill>
                          <a:effectLst/>
                          <a:latin typeface="Calibri" panose="020F0502020204030204" pitchFamily="34" charset="0"/>
                          <a:cs typeface="Calibri" panose="020F0502020204030204" pitchFamily="34" charset="0"/>
                        </a:rPr>
                        <a:t>yr</a:t>
                      </a: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(range)</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74 (63-87)</a:t>
                      </a:r>
                    </a:p>
                  </a:txBody>
                  <a:tcPr marL="121699" marR="121699" marT="45728" marB="45728"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6377315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Male, n (%)</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(93)</a:t>
                      </a:r>
                    </a:p>
                  </a:txBody>
                  <a:tcPr marL="121699" marR="121699" marT="45728" marB="45728"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80219419"/>
                  </a:ext>
                </a:extLst>
              </a:tr>
              <a:tr h="1543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WHO classification,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CMML-0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CMML-1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CMML-2</a:t>
                      </a:r>
                    </a:p>
                  </a:txBody>
                  <a:tcPr marL="121699" marR="121699" marT="45728" marB="45728"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a:t>
                      </a:r>
                    </a:p>
                  </a:txBody>
                  <a:tcPr marL="121699" marR="121699" marT="45728" marB="45728"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28101364"/>
                  </a:ext>
                </a:extLst>
              </a:tr>
              <a:tr h="1190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FAB classification,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MDS-CMML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MPN-CMML</a:t>
                      </a:r>
                    </a:p>
                  </a:txBody>
                  <a:tcPr marL="121699" marR="121699" marT="45728" marB="45728"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(69)</a:t>
                      </a:r>
                    </a:p>
                  </a:txBody>
                  <a:tcPr marL="121699" marR="121699" marT="45728" marB="45728"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70868405"/>
                  </a:ext>
                </a:extLst>
              </a:tr>
              <a:tr h="1190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MDASC risk,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Lower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Higher risk</a:t>
                      </a:r>
                    </a:p>
                  </a:txBody>
                  <a:tcPr marL="121699" marR="121699" marT="45728" marB="45728"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(28)</a:t>
                      </a:r>
                    </a:p>
                  </a:txBody>
                  <a:tcPr marL="121699" marR="121699" marT="45728" marB="45728"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55667664"/>
                  </a:ext>
                </a:extLst>
              </a:tr>
              <a:tr h="1190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Mayo risk,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Lower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Higher risk</a:t>
                      </a:r>
                    </a:p>
                  </a:txBody>
                  <a:tcPr marL="121699" marR="121699" marT="45728" marB="45728"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(59)</a:t>
                      </a:r>
                    </a:p>
                  </a:txBody>
                  <a:tcPr marL="121699" marR="121699" marT="45728" marB="45728"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97786191"/>
                  </a:ext>
                </a:extLst>
              </a:tr>
            </a:tbl>
          </a:graphicData>
        </a:graphic>
      </p:graphicFrame>
      <p:graphicFrame>
        <p:nvGraphicFramePr>
          <p:cNvPr id="8" name="Table 7">
            <a:extLst>
              <a:ext uri="{FF2B5EF4-FFF2-40B4-BE49-F238E27FC236}">
                <a16:creationId xmlns:a16="http://schemas.microsoft.com/office/drawing/2014/main" id="{95F997DA-806A-E3F3-491C-C7E4E7120B0C}"/>
              </a:ext>
            </a:extLst>
          </p:cNvPr>
          <p:cNvGraphicFramePr>
            <a:graphicFrameLocks noGrp="1"/>
          </p:cNvGraphicFramePr>
          <p:nvPr>
            <p:extLst>
              <p:ext uri="{D42A27DB-BD31-4B8C-83A1-F6EECF244321}">
                <p14:modId xmlns:p14="http://schemas.microsoft.com/office/powerpoint/2010/main" val="2656504817"/>
              </p:ext>
            </p:extLst>
          </p:nvPr>
        </p:nvGraphicFramePr>
        <p:xfrm>
          <a:off x="6304548" y="1601936"/>
          <a:ext cx="5465858" cy="1432576"/>
        </p:xfrm>
        <a:graphic>
          <a:graphicData uri="http://schemas.openxmlformats.org/drawingml/2006/table">
            <a:tbl>
              <a:tblPr firstRow="1" bandRow="1">
                <a:tableStyleId>{F5AB1C69-6EDB-4FF4-983F-18BD219EF322}</a:tableStyleId>
              </a:tblPr>
              <a:tblGrid>
                <a:gridCol w="3525572">
                  <a:extLst>
                    <a:ext uri="{9D8B030D-6E8A-4147-A177-3AD203B41FA5}">
                      <a16:colId xmlns:a16="http://schemas.microsoft.com/office/drawing/2014/main" val="4230268532"/>
                    </a:ext>
                  </a:extLst>
                </a:gridCol>
                <a:gridCol w="1940286">
                  <a:extLst>
                    <a:ext uri="{9D8B030D-6E8A-4147-A177-3AD203B41FA5}">
                      <a16:colId xmlns:a16="http://schemas.microsoft.com/office/drawing/2014/main" val="1471845447"/>
                    </a:ext>
                  </a:extLst>
                </a:gridCol>
              </a:tblGrid>
              <a:tr h="0">
                <a:tc>
                  <a:txBody>
                    <a:bodyPr/>
                    <a:lstStyle/>
                    <a:p>
                      <a:r>
                        <a:rPr lang="en-US" sz="1600" dirty="0">
                          <a:latin typeface="Calibri" panose="020F0502020204030204" pitchFamily="34" charset="0"/>
                          <a:cs typeface="Calibri" panose="020F0502020204030204" pitchFamily="34" charset="0"/>
                        </a:rPr>
                        <a:t>Characteristic</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cap="none" normalizeH="0" baseline="0" dirty="0" err="1">
                          <a:ln>
                            <a:noFill/>
                          </a:ln>
                          <a:solidFill>
                            <a:schemeClr val="tx1"/>
                          </a:solidFill>
                          <a:effectLst/>
                          <a:latin typeface="Calibri" panose="020F0502020204030204" pitchFamily="34" charset="0"/>
                        </a:rPr>
                        <a:t>Ruxolitinib</a:t>
                      </a:r>
                      <a:r>
                        <a:rPr kumimoji="0" lang="en-US" sz="1600" b="1" i="0" u="none" strike="noStrike" cap="none" normalizeH="0" baseline="0" dirty="0">
                          <a:ln>
                            <a:noFill/>
                          </a:ln>
                          <a:solidFill>
                            <a:schemeClr val="tx1"/>
                          </a:solidFill>
                          <a:effectLst/>
                          <a:latin typeface="Calibri" panose="020F0502020204030204" pitchFamily="34" charset="0"/>
                        </a:rPr>
                        <a:t> (N = 29)</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62175065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Prior hypomethylating agent, n (%)</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(7)</a:t>
                      </a:r>
                    </a:p>
                  </a:txBody>
                  <a:tcPr marL="121699" marR="121699" marT="45728" marB="45728"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6377315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Splenomegaly, n (%)</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(67)</a:t>
                      </a:r>
                    </a:p>
                  </a:txBody>
                  <a:tcPr marL="121699" marR="121699" marT="45728" marB="45728"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8021941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Baseline MPN-SAF TSS, median (range)</a:t>
                      </a:r>
                    </a:p>
                  </a:txBody>
                  <a:tcPr marL="121699" marR="121699" marT="45728" marB="45728"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 (11-58)</a:t>
                      </a:r>
                    </a:p>
                  </a:txBody>
                  <a:tcPr marL="121699" marR="121699" marT="45728" marB="45728"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28101364"/>
                  </a:ext>
                </a:extLst>
              </a:tr>
            </a:tbl>
          </a:graphicData>
        </a:graphic>
      </p:graphicFrame>
      <p:graphicFrame>
        <p:nvGraphicFramePr>
          <p:cNvPr id="2" name="Table 5">
            <a:extLst>
              <a:ext uri="{FF2B5EF4-FFF2-40B4-BE49-F238E27FC236}">
                <a16:creationId xmlns:a16="http://schemas.microsoft.com/office/drawing/2014/main" id="{12242494-96C5-223B-A754-943E418791B3}"/>
              </a:ext>
            </a:extLst>
          </p:cNvPr>
          <p:cNvGraphicFramePr>
            <a:graphicFrameLocks noGrp="1"/>
          </p:cNvGraphicFramePr>
          <p:nvPr>
            <p:extLst>
              <p:ext uri="{D42A27DB-BD31-4B8C-83A1-F6EECF244321}">
                <p14:modId xmlns:p14="http://schemas.microsoft.com/office/powerpoint/2010/main" val="19394752"/>
              </p:ext>
            </p:extLst>
          </p:nvPr>
        </p:nvGraphicFramePr>
        <p:xfrm>
          <a:off x="7110336" y="3497349"/>
          <a:ext cx="3772089" cy="2556731"/>
        </p:xfrm>
        <a:graphic>
          <a:graphicData uri="http://schemas.openxmlformats.org/drawingml/2006/table">
            <a:tbl>
              <a:tblPr firstRow="1" bandRow="1">
                <a:tableStyleId>{93296810-A885-4BE3-A3E7-6D5BEEA58F35}</a:tableStyleId>
              </a:tblPr>
              <a:tblGrid>
                <a:gridCol w="198531">
                  <a:extLst>
                    <a:ext uri="{9D8B030D-6E8A-4147-A177-3AD203B41FA5}">
                      <a16:colId xmlns:a16="http://schemas.microsoft.com/office/drawing/2014/main" val="204552369"/>
                    </a:ext>
                  </a:extLst>
                </a:gridCol>
                <a:gridCol w="198531">
                  <a:extLst>
                    <a:ext uri="{9D8B030D-6E8A-4147-A177-3AD203B41FA5}">
                      <a16:colId xmlns:a16="http://schemas.microsoft.com/office/drawing/2014/main" val="2300360228"/>
                    </a:ext>
                  </a:extLst>
                </a:gridCol>
                <a:gridCol w="198531">
                  <a:extLst>
                    <a:ext uri="{9D8B030D-6E8A-4147-A177-3AD203B41FA5}">
                      <a16:colId xmlns:a16="http://schemas.microsoft.com/office/drawing/2014/main" val="3150584622"/>
                    </a:ext>
                  </a:extLst>
                </a:gridCol>
                <a:gridCol w="198531">
                  <a:extLst>
                    <a:ext uri="{9D8B030D-6E8A-4147-A177-3AD203B41FA5}">
                      <a16:colId xmlns:a16="http://schemas.microsoft.com/office/drawing/2014/main" val="2755709950"/>
                    </a:ext>
                  </a:extLst>
                </a:gridCol>
                <a:gridCol w="198531">
                  <a:extLst>
                    <a:ext uri="{9D8B030D-6E8A-4147-A177-3AD203B41FA5}">
                      <a16:colId xmlns:a16="http://schemas.microsoft.com/office/drawing/2014/main" val="3636156327"/>
                    </a:ext>
                  </a:extLst>
                </a:gridCol>
                <a:gridCol w="198531">
                  <a:extLst>
                    <a:ext uri="{9D8B030D-6E8A-4147-A177-3AD203B41FA5}">
                      <a16:colId xmlns:a16="http://schemas.microsoft.com/office/drawing/2014/main" val="1475098357"/>
                    </a:ext>
                  </a:extLst>
                </a:gridCol>
                <a:gridCol w="198531">
                  <a:extLst>
                    <a:ext uri="{9D8B030D-6E8A-4147-A177-3AD203B41FA5}">
                      <a16:colId xmlns:a16="http://schemas.microsoft.com/office/drawing/2014/main" val="2978642532"/>
                    </a:ext>
                  </a:extLst>
                </a:gridCol>
                <a:gridCol w="198531">
                  <a:extLst>
                    <a:ext uri="{9D8B030D-6E8A-4147-A177-3AD203B41FA5}">
                      <a16:colId xmlns:a16="http://schemas.microsoft.com/office/drawing/2014/main" val="1973782645"/>
                    </a:ext>
                  </a:extLst>
                </a:gridCol>
                <a:gridCol w="198531">
                  <a:extLst>
                    <a:ext uri="{9D8B030D-6E8A-4147-A177-3AD203B41FA5}">
                      <a16:colId xmlns:a16="http://schemas.microsoft.com/office/drawing/2014/main" val="3875149342"/>
                    </a:ext>
                  </a:extLst>
                </a:gridCol>
                <a:gridCol w="198531">
                  <a:extLst>
                    <a:ext uri="{9D8B030D-6E8A-4147-A177-3AD203B41FA5}">
                      <a16:colId xmlns:a16="http://schemas.microsoft.com/office/drawing/2014/main" val="3691810803"/>
                    </a:ext>
                  </a:extLst>
                </a:gridCol>
                <a:gridCol w="198531">
                  <a:extLst>
                    <a:ext uri="{9D8B030D-6E8A-4147-A177-3AD203B41FA5}">
                      <a16:colId xmlns:a16="http://schemas.microsoft.com/office/drawing/2014/main" val="1518595571"/>
                    </a:ext>
                  </a:extLst>
                </a:gridCol>
                <a:gridCol w="198531">
                  <a:extLst>
                    <a:ext uri="{9D8B030D-6E8A-4147-A177-3AD203B41FA5}">
                      <a16:colId xmlns:a16="http://schemas.microsoft.com/office/drawing/2014/main" val="911850744"/>
                    </a:ext>
                  </a:extLst>
                </a:gridCol>
                <a:gridCol w="198531">
                  <a:extLst>
                    <a:ext uri="{9D8B030D-6E8A-4147-A177-3AD203B41FA5}">
                      <a16:colId xmlns:a16="http://schemas.microsoft.com/office/drawing/2014/main" val="1512872607"/>
                    </a:ext>
                  </a:extLst>
                </a:gridCol>
                <a:gridCol w="198531">
                  <a:extLst>
                    <a:ext uri="{9D8B030D-6E8A-4147-A177-3AD203B41FA5}">
                      <a16:colId xmlns:a16="http://schemas.microsoft.com/office/drawing/2014/main" val="3284535073"/>
                    </a:ext>
                  </a:extLst>
                </a:gridCol>
                <a:gridCol w="198531">
                  <a:extLst>
                    <a:ext uri="{9D8B030D-6E8A-4147-A177-3AD203B41FA5}">
                      <a16:colId xmlns:a16="http://schemas.microsoft.com/office/drawing/2014/main" val="3603849577"/>
                    </a:ext>
                  </a:extLst>
                </a:gridCol>
                <a:gridCol w="198531">
                  <a:extLst>
                    <a:ext uri="{9D8B030D-6E8A-4147-A177-3AD203B41FA5}">
                      <a16:colId xmlns:a16="http://schemas.microsoft.com/office/drawing/2014/main" val="3094915852"/>
                    </a:ext>
                  </a:extLst>
                </a:gridCol>
                <a:gridCol w="198531">
                  <a:extLst>
                    <a:ext uri="{9D8B030D-6E8A-4147-A177-3AD203B41FA5}">
                      <a16:colId xmlns:a16="http://schemas.microsoft.com/office/drawing/2014/main" val="1868280482"/>
                    </a:ext>
                  </a:extLst>
                </a:gridCol>
                <a:gridCol w="198531">
                  <a:extLst>
                    <a:ext uri="{9D8B030D-6E8A-4147-A177-3AD203B41FA5}">
                      <a16:colId xmlns:a16="http://schemas.microsoft.com/office/drawing/2014/main" val="2213354849"/>
                    </a:ext>
                  </a:extLst>
                </a:gridCol>
                <a:gridCol w="198531">
                  <a:extLst>
                    <a:ext uri="{9D8B030D-6E8A-4147-A177-3AD203B41FA5}">
                      <a16:colId xmlns:a16="http://schemas.microsoft.com/office/drawing/2014/main" val="795152871"/>
                    </a:ext>
                  </a:extLst>
                </a:gridCol>
              </a:tblGrid>
              <a:tr h="182905">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133492396"/>
                  </a:ext>
                </a:extLst>
              </a:tr>
              <a:tr h="182905">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863016720"/>
                  </a:ext>
                </a:extLst>
              </a:tr>
              <a:tr h="182905">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115369176"/>
                  </a:ext>
                </a:extLst>
              </a:tr>
              <a:tr h="182905">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887071154"/>
                  </a:ext>
                </a:extLst>
              </a:tr>
              <a:tr h="182905">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627585920"/>
                  </a:ext>
                </a:extLst>
              </a:tr>
              <a:tr h="182905">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999615532"/>
                  </a:ext>
                </a:extLst>
              </a:tr>
              <a:tr h="182905">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2549765743"/>
                  </a:ext>
                </a:extLst>
              </a:tr>
              <a:tr h="182905">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888353055"/>
                  </a:ext>
                </a:extLst>
              </a:tr>
              <a:tr h="361871">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258994626"/>
                  </a:ext>
                </a:extLst>
              </a:tr>
              <a:tr h="182905">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863471526"/>
                  </a:ext>
                </a:extLst>
              </a:tr>
              <a:tr h="182905">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760631276"/>
                  </a:ext>
                </a:extLst>
              </a:tr>
              <a:tr h="182905">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2007439426"/>
                  </a:ext>
                </a:extLst>
              </a:tr>
              <a:tr h="182905">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en-US" sz="400" dirty="0"/>
                    </a:p>
                  </a:txBody>
                  <a:tcPr marL="45720" marR="4572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848252645"/>
                  </a:ext>
                </a:extLst>
              </a:tr>
            </a:tbl>
          </a:graphicData>
        </a:graphic>
      </p:graphicFrame>
      <p:sp>
        <p:nvSpPr>
          <p:cNvPr id="6" name="TextBox 5">
            <a:extLst>
              <a:ext uri="{FF2B5EF4-FFF2-40B4-BE49-F238E27FC236}">
                <a16:creationId xmlns:a16="http://schemas.microsoft.com/office/drawing/2014/main" id="{048E9DC9-F34F-2566-AC74-998BA3D21233}"/>
              </a:ext>
            </a:extLst>
          </p:cNvPr>
          <p:cNvSpPr txBox="1"/>
          <p:nvPr/>
        </p:nvSpPr>
        <p:spPr bwMode="auto">
          <a:xfrm>
            <a:off x="6468978" y="3436886"/>
            <a:ext cx="664028"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TET2</a:t>
            </a:r>
          </a:p>
          <a:p>
            <a:pPr algn="r">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SRSF2</a:t>
            </a:r>
          </a:p>
          <a:p>
            <a:pPr algn="r">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ASXL1</a:t>
            </a:r>
          </a:p>
          <a:p>
            <a:pPr algn="r">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NRAS</a:t>
            </a:r>
          </a:p>
          <a:p>
            <a:pPr algn="r">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KRAS</a:t>
            </a:r>
          </a:p>
          <a:p>
            <a:pPr algn="r">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CBL</a:t>
            </a:r>
          </a:p>
          <a:p>
            <a:pPr algn="r">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SH2B3</a:t>
            </a:r>
          </a:p>
          <a:p>
            <a:pPr algn="r">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JAK2</a:t>
            </a:r>
          </a:p>
          <a:p>
            <a:pPr algn="r">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DNMT3</a:t>
            </a:r>
          </a:p>
          <a:p>
            <a:pPr algn="r">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A</a:t>
            </a:r>
          </a:p>
          <a:p>
            <a:pPr algn="r">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SETBP1</a:t>
            </a:r>
          </a:p>
          <a:p>
            <a:pPr algn="r">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IDH2</a:t>
            </a:r>
          </a:p>
          <a:p>
            <a:pPr algn="r">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ZRSR2</a:t>
            </a:r>
          </a:p>
          <a:p>
            <a:pPr algn="r">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RUNX1</a:t>
            </a:r>
          </a:p>
        </p:txBody>
      </p:sp>
      <p:sp>
        <p:nvSpPr>
          <p:cNvPr id="9" name="TextBox 8">
            <a:extLst>
              <a:ext uri="{FF2B5EF4-FFF2-40B4-BE49-F238E27FC236}">
                <a16:creationId xmlns:a16="http://schemas.microsoft.com/office/drawing/2014/main" id="{7FA71884-BB66-8471-7E2A-7A3CD20210C7}"/>
              </a:ext>
            </a:extLst>
          </p:cNvPr>
          <p:cNvSpPr txBox="1"/>
          <p:nvPr/>
        </p:nvSpPr>
        <p:spPr bwMode="auto">
          <a:xfrm>
            <a:off x="10864781" y="3446934"/>
            <a:ext cx="45397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200" dirty="0">
                <a:solidFill>
                  <a:schemeClr val="bg1"/>
                </a:solidFill>
                <a:latin typeface="Calibri" panose="020F0502020204030204" pitchFamily="34" charset="0"/>
              </a:rPr>
              <a:t>79%</a:t>
            </a:r>
          </a:p>
          <a:p>
            <a:pPr>
              <a:lnSpc>
                <a:spcPct val="100000"/>
              </a:lnSpc>
              <a:spcBef>
                <a:spcPts val="0"/>
              </a:spcBef>
              <a:spcAft>
                <a:spcPct val="0"/>
              </a:spcAft>
              <a:buClrTx/>
              <a:buFontTx/>
              <a:buNone/>
            </a:pPr>
            <a:r>
              <a:rPr lang="en-US" sz="1200" dirty="0">
                <a:solidFill>
                  <a:schemeClr val="bg1"/>
                </a:solidFill>
                <a:latin typeface="Calibri" panose="020F0502020204030204" pitchFamily="34" charset="0"/>
              </a:rPr>
              <a:t>68%</a:t>
            </a:r>
          </a:p>
          <a:p>
            <a:pPr>
              <a:lnSpc>
                <a:spcPct val="100000"/>
              </a:lnSpc>
              <a:spcBef>
                <a:spcPts val="0"/>
              </a:spcBef>
              <a:spcAft>
                <a:spcPct val="0"/>
              </a:spcAft>
              <a:buClrTx/>
              <a:buFontTx/>
              <a:buNone/>
            </a:pPr>
            <a:r>
              <a:rPr lang="en-US" sz="1200" dirty="0">
                <a:solidFill>
                  <a:schemeClr val="bg1"/>
                </a:solidFill>
                <a:latin typeface="Calibri" panose="020F0502020204030204" pitchFamily="34" charset="0"/>
              </a:rPr>
              <a:t>48%</a:t>
            </a:r>
          </a:p>
          <a:p>
            <a:pPr>
              <a:lnSpc>
                <a:spcPct val="100000"/>
              </a:lnSpc>
              <a:spcBef>
                <a:spcPts val="0"/>
              </a:spcBef>
              <a:spcAft>
                <a:spcPct val="0"/>
              </a:spcAft>
              <a:buClrTx/>
              <a:buFontTx/>
              <a:buNone/>
            </a:pPr>
            <a:r>
              <a:rPr lang="en-US" sz="1200" dirty="0">
                <a:solidFill>
                  <a:schemeClr val="bg1"/>
                </a:solidFill>
                <a:latin typeface="Calibri" panose="020F0502020204030204" pitchFamily="34" charset="0"/>
              </a:rPr>
              <a:t>21%</a:t>
            </a:r>
          </a:p>
          <a:p>
            <a:pPr>
              <a:lnSpc>
                <a:spcPct val="100000"/>
              </a:lnSpc>
              <a:spcBef>
                <a:spcPts val="0"/>
              </a:spcBef>
              <a:spcAft>
                <a:spcPct val="0"/>
              </a:spcAft>
              <a:buClrTx/>
              <a:buFontTx/>
              <a:buNone/>
            </a:pPr>
            <a:endParaRPr lang="en-US" sz="1200" dirty="0">
              <a:solidFill>
                <a:schemeClr val="bg1"/>
              </a:solidFill>
              <a:latin typeface="Calibri" panose="020F0502020204030204" pitchFamily="34" charset="0"/>
            </a:endParaRPr>
          </a:p>
          <a:p>
            <a:pPr>
              <a:lnSpc>
                <a:spcPct val="100000"/>
              </a:lnSpc>
              <a:spcBef>
                <a:spcPts val="0"/>
              </a:spcBef>
              <a:spcAft>
                <a:spcPct val="0"/>
              </a:spcAft>
              <a:buClrTx/>
              <a:buFontTx/>
              <a:buNone/>
            </a:pPr>
            <a:r>
              <a:rPr lang="en-US" sz="1200" dirty="0">
                <a:solidFill>
                  <a:schemeClr val="bg1"/>
                </a:solidFill>
                <a:latin typeface="Calibri" panose="020F0502020204030204" pitchFamily="34" charset="0"/>
              </a:rPr>
              <a:t>27%</a:t>
            </a:r>
          </a:p>
          <a:p>
            <a:pPr>
              <a:lnSpc>
                <a:spcPct val="100000"/>
              </a:lnSpc>
              <a:spcBef>
                <a:spcPts val="0"/>
              </a:spcBef>
              <a:spcAft>
                <a:spcPct val="0"/>
              </a:spcAft>
              <a:buClrTx/>
              <a:buFontTx/>
              <a:buNone/>
            </a:pPr>
            <a:endParaRPr lang="en-US" sz="1200" dirty="0">
              <a:solidFill>
                <a:schemeClr val="bg1"/>
              </a:solidFill>
              <a:latin typeface="Calibri" panose="020F0502020204030204" pitchFamily="34" charset="0"/>
            </a:endParaRPr>
          </a:p>
          <a:p>
            <a:pPr>
              <a:lnSpc>
                <a:spcPct val="100000"/>
              </a:lnSpc>
              <a:spcBef>
                <a:spcPts val="0"/>
              </a:spcBef>
              <a:spcAft>
                <a:spcPct val="0"/>
              </a:spcAft>
              <a:buClrTx/>
              <a:buFontTx/>
              <a:buNone/>
            </a:pPr>
            <a:r>
              <a:rPr lang="en-US" sz="1200" dirty="0">
                <a:solidFill>
                  <a:schemeClr val="bg1"/>
                </a:solidFill>
                <a:latin typeface="Calibri" panose="020F0502020204030204" pitchFamily="34" charset="0"/>
              </a:rPr>
              <a:t>21%</a:t>
            </a:r>
          </a:p>
        </p:txBody>
      </p:sp>
    </p:spTree>
    <p:extLst>
      <p:ext uri="{BB962C8B-B14F-4D97-AF65-F5344CB8AC3E}">
        <p14:creationId xmlns:p14="http://schemas.microsoft.com/office/powerpoint/2010/main" val="584062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Padron. ASH 2022. </a:t>
            </a:r>
            <a:r>
              <a:rPr lang="en-US" altLang="en-US" sz="1200" b="0" spc="-10" dirty="0" err="1">
                <a:solidFill>
                  <a:schemeClr val="bg2"/>
                </a:solidFill>
                <a:latin typeface="Calibri" panose="020F0502020204030204" pitchFamily="34" charset="0"/>
              </a:rPr>
              <a:t>Abst</a:t>
            </a:r>
            <a:r>
              <a:rPr lang="en-US" altLang="en-US" sz="1200" b="0" spc="-10" dirty="0">
                <a:solidFill>
                  <a:schemeClr val="bg2"/>
                </a:solidFill>
                <a:latin typeface="Calibri" panose="020F0502020204030204" pitchFamily="34" charset="0"/>
              </a:rPr>
              <a:t> 457 Reproduced with permission.</a:t>
            </a:r>
            <a:endParaRPr lang="en-US" altLang="en-US" sz="1200" b="0" dirty="0">
              <a:solidFill>
                <a:schemeClr val="bg2"/>
              </a:solidFill>
              <a:latin typeface="Calibri" panose="020F0502020204030204" pitchFamily="34" charset="0"/>
            </a:endParaRPr>
          </a:p>
        </p:txBody>
      </p:sp>
      <p:sp>
        <p:nvSpPr>
          <p:cNvPr id="6" name="Rectangle 2">
            <a:extLst>
              <a:ext uri="{FF2B5EF4-FFF2-40B4-BE49-F238E27FC236}">
                <a16:creationId xmlns:a16="http://schemas.microsoft.com/office/drawing/2014/main" id="{5F654A85-B122-7E49-8E37-5380C01AB397}"/>
              </a:ext>
            </a:extLst>
          </p:cNvPr>
          <p:cNvSpPr>
            <a:spLocks noGrp="1" noChangeArrowheads="1"/>
          </p:cNvSpPr>
          <p:nvPr>
            <p:ph type="title"/>
          </p:nvPr>
        </p:nvSpPr>
        <p:spPr>
          <a:xfrm>
            <a:off x="609759" y="238127"/>
            <a:ext cx="10872445" cy="1103313"/>
          </a:xfrm>
        </p:spPr>
        <p:txBody>
          <a:bodyPr/>
          <a:lstStyle/>
          <a:p>
            <a:r>
              <a:rPr lang="en-US" dirty="0"/>
              <a:t>Phase II Trial of Ruxolitinib in CMML: </a:t>
            </a:r>
            <a:br>
              <a:rPr lang="en-US" dirty="0"/>
            </a:br>
            <a:r>
              <a:rPr lang="en-US" dirty="0"/>
              <a:t>ORR by MDS/MPN IWG Criteria (Primary Endpoint)</a:t>
            </a:r>
            <a:endParaRPr lang="en-US" altLang="en-US" dirty="0"/>
          </a:p>
        </p:txBody>
      </p:sp>
      <p:sp>
        <p:nvSpPr>
          <p:cNvPr id="10" name="TextBox 9">
            <a:extLst>
              <a:ext uri="{FF2B5EF4-FFF2-40B4-BE49-F238E27FC236}">
                <a16:creationId xmlns:a16="http://schemas.microsoft.com/office/drawing/2014/main" id="{C7F4FA8D-47E1-06CA-C511-12910FF15ADD}"/>
              </a:ext>
            </a:extLst>
          </p:cNvPr>
          <p:cNvSpPr txBox="1"/>
          <p:nvPr/>
        </p:nvSpPr>
        <p:spPr bwMode="auto">
          <a:xfrm>
            <a:off x="2656362" y="6005526"/>
            <a:ext cx="1526398"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aphicFrame>
        <p:nvGraphicFramePr>
          <p:cNvPr id="11" name="Table 10">
            <a:extLst>
              <a:ext uri="{FF2B5EF4-FFF2-40B4-BE49-F238E27FC236}">
                <a16:creationId xmlns:a16="http://schemas.microsoft.com/office/drawing/2014/main" id="{588BEEC9-83D8-56FB-E534-B49B836F2050}"/>
              </a:ext>
            </a:extLst>
          </p:cNvPr>
          <p:cNvGraphicFramePr>
            <a:graphicFrameLocks noGrp="1"/>
          </p:cNvGraphicFramePr>
          <p:nvPr>
            <p:extLst>
              <p:ext uri="{D42A27DB-BD31-4B8C-83A1-F6EECF244321}">
                <p14:modId xmlns:p14="http://schemas.microsoft.com/office/powerpoint/2010/main" val="4224124523"/>
              </p:ext>
            </p:extLst>
          </p:nvPr>
        </p:nvGraphicFramePr>
        <p:xfrm>
          <a:off x="6462584" y="1600200"/>
          <a:ext cx="5052172" cy="4428968"/>
        </p:xfrm>
        <a:graphic>
          <a:graphicData uri="http://schemas.openxmlformats.org/drawingml/2006/table">
            <a:tbl>
              <a:tblPr firstRow="1" bandRow="1">
                <a:tableStyleId>{F5AB1C69-6EDB-4FF4-983F-18BD219EF322}</a:tableStyleId>
              </a:tblPr>
              <a:tblGrid>
                <a:gridCol w="3740684">
                  <a:extLst>
                    <a:ext uri="{9D8B030D-6E8A-4147-A177-3AD203B41FA5}">
                      <a16:colId xmlns:a16="http://schemas.microsoft.com/office/drawing/2014/main" val="4230268532"/>
                    </a:ext>
                  </a:extLst>
                </a:gridCol>
                <a:gridCol w="1311488">
                  <a:extLst>
                    <a:ext uri="{9D8B030D-6E8A-4147-A177-3AD203B41FA5}">
                      <a16:colId xmlns:a16="http://schemas.microsoft.com/office/drawing/2014/main" val="1471845447"/>
                    </a:ext>
                  </a:extLst>
                </a:gridCol>
              </a:tblGrid>
              <a:tr h="313898">
                <a:tc>
                  <a:txBody>
                    <a:bodyPr/>
                    <a:lstStyle/>
                    <a:p>
                      <a:r>
                        <a:rPr lang="en-US" sz="1600" dirty="0">
                          <a:latin typeface="Calibri" panose="020F0502020204030204" pitchFamily="34" charset="0"/>
                          <a:cs typeface="Calibri" panose="020F0502020204030204" pitchFamily="34" charset="0"/>
                        </a:rPr>
                        <a:t>Response</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dirty="0">
                          <a:latin typeface="Calibri" panose="020F0502020204030204" pitchFamily="34" charset="0"/>
                          <a:cs typeface="Calibri" panose="020F0502020204030204" pitchFamily="34" charset="0"/>
                        </a:rPr>
                        <a:t>N = 29</a:t>
                      </a: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621750658"/>
                  </a:ext>
                </a:extLst>
              </a:tr>
              <a:tr h="1150959">
                <a:tc>
                  <a:txBody>
                    <a:bodyPr/>
                    <a:lstStyle/>
                    <a:p>
                      <a:r>
                        <a:rPr lang="en-US" sz="1600" dirty="0">
                          <a:solidFill>
                            <a:schemeClr val="bg1"/>
                          </a:solidFill>
                          <a:latin typeface="Calibri" panose="020F0502020204030204" pitchFamily="34" charset="0"/>
                          <a:cs typeface="Calibri" panose="020F0502020204030204" pitchFamily="34" charset="0"/>
                        </a:rPr>
                        <a:t>Bone marrow response rate,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Marrow response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Not evaluable</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5 (17)</a:t>
                      </a:r>
                    </a:p>
                    <a:p>
                      <a:pPr algn="ctr"/>
                      <a:r>
                        <a:rPr lang="en-US" sz="1600" dirty="0">
                          <a:solidFill>
                            <a:schemeClr val="bg1"/>
                          </a:solidFill>
                          <a:latin typeface="Calibri" panose="020F0502020204030204" pitchFamily="34" charset="0"/>
                          <a:cs typeface="Calibri" panose="020F0502020204030204" pitchFamily="34" charset="0"/>
                        </a:rPr>
                        <a:t>3 (10)</a:t>
                      </a:r>
                    </a:p>
                    <a:p>
                      <a:pPr algn="ctr"/>
                      <a:r>
                        <a:rPr lang="en-US" sz="1600" dirty="0">
                          <a:solidFill>
                            <a:schemeClr val="bg1"/>
                          </a:solidFill>
                          <a:latin typeface="Calibri" panose="020F0502020204030204" pitchFamily="34" charset="0"/>
                          <a:cs typeface="Calibri" panose="020F0502020204030204" pitchFamily="34" charset="0"/>
                        </a:rPr>
                        <a:t>2 (7)</a:t>
                      </a:r>
                    </a:p>
                    <a:p>
                      <a:pPr algn="ctr"/>
                      <a:r>
                        <a:rPr lang="en-US" sz="1600" dirty="0">
                          <a:solidFill>
                            <a:schemeClr val="bg1"/>
                          </a:solidFill>
                          <a:latin typeface="Calibri" panose="020F0502020204030204" pitchFamily="34" charset="0"/>
                          <a:cs typeface="Calibri" panose="020F0502020204030204" pitchFamily="34" charset="0"/>
                        </a:rPr>
                        <a:t>20 (69)</a:t>
                      </a:r>
                    </a:p>
                    <a:p>
                      <a:pPr algn="ctr"/>
                      <a:r>
                        <a:rPr lang="en-US" sz="1600" dirty="0">
                          <a:solidFill>
                            <a:schemeClr val="bg1"/>
                          </a:solidFill>
                          <a:latin typeface="Calibri" panose="020F0502020204030204" pitchFamily="34" charset="0"/>
                          <a:cs typeface="Calibri" panose="020F0502020204030204" pitchFamily="34" charset="0"/>
                        </a:rPr>
                        <a:t>4 (14)</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63773154"/>
                  </a:ext>
                </a:extLst>
              </a:tr>
              <a:tr h="406202">
                <a:tc>
                  <a:txBody>
                    <a:bodyPr/>
                    <a:lstStyle/>
                    <a:p>
                      <a:r>
                        <a:rPr lang="en-US" sz="1600" dirty="0">
                          <a:solidFill>
                            <a:schemeClr val="bg1"/>
                          </a:solidFill>
                          <a:latin typeface="Calibri" panose="020F0502020204030204" pitchFamily="34" charset="0"/>
                          <a:cs typeface="Calibri" panose="020F0502020204030204" pitchFamily="34" charset="0"/>
                        </a:rPr>
                        <a:t>Median </a:t>
                      </a:r>
                      <a:r>
                        <a:rPr lang="en-US" sz="1600" dirty="0" err="1">
                          <a:solidFill>
                            <a:schemeClr val="bg1"/>
                          </a:solidFill>
                          <a:latin typeface="Calibri" panose="020F0502020204030204" pitchFamily="34" charset="0"/>
                          <a:cs typeface="Calibri" panose="020F0502020204030204" pitchFamily="34" charset="0"/>
                        </a:rPr>
                        <a:t>DoR</a:t>
                      </a:r>
                      <a:r>
                        <a:rPr lang="en-US" sz="1600" dirty="0">
                          <a:solidFill>
                            <a:schemeClr val="bg1"/>
                          </a:solidFill>
                          <a:latin typeface="Calibri" panose="020F0502020204030204" pitchFamily="34" charset="0"/>
                          <a:cs typeface="Calibri" panose="020F0502020204030204" pitchFamily="34" charset="0"/>
                        </a:rPr>
                        <a:t>, </a:t>
                      </a:r>
                      <a:r>
                        <a:rPr lang="en-US" sz="1600" dirty="0" err="1">
                          <a:solidFill>
                            <a:schemeClr val="bg1"/>
                          </a:solidFill>
                          <a:latin typeface="Calibri" panose="020F0502020204030204" pitchFamily="34" charset="0"/>
                          <a:cs typeface="Calibri" panose="020F0502020204030204" pitchFamily="34" charset="0"/>
                        </a:rPr>
                        <a:t>mo</a:t>
                      </a:r>
                      <a:r>
                        <a:rPr lang="en-US" sz="1600" dirty="0">
                          <a:solidFill>
                            <a:schemeClr val="bg1"/>
                          </a:solidFill>
                          <a:latin typeface="Calibri" panose="020F0502020204030204" pitchFamily="34" charset="0"/>
                          <a:cs typeface="Calibri" panose="020F0502020204030204" pitchFamily="34" charset="0"/>
                        </a:rPr>
                        <a:t> (range)</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9.6 (0.75-33)</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80219419"/>
                  </a:ext>
                </a:extLst>
              </a:tr>
              <a:tr h="406202">
                <a:tc>
                  <a:txBody>
                    <a:bodyPr/>
                    <a:lstStyle/>
                    <a:p>
                      <a:r>
                        <a:rPr lang="en-US" sz="1600" dirty="0">
                          <a:solidFill>
                            <a:schemeClr val="bg1"/>
                          </a:solidFill>
                          <a:latin typeface="Calibri" panose="020F0502020204030204" pitchFamily="34" charset="0"/>
                          <a:cs typeface="Calibri" panose="020F0502020204030204" pitchFamily="34" charset="0"/>
                        </a:rPr>
                        <a:t>Remaining on study for &gt;12 </a:t>
                      </a:r>
                      <a:r>
                        <a:rPr lang="en-US" sz="1600" dirty="0" err="1">
                          <a:solidFill>
                            <a:schemeClr val="bg1"/>
                          </a:solidFill>
                          <a:latin typeface="Calibri" panose="020F0502020204030204" pitchFamily="34" charset="0"/>
                          <a:cs typeface="Calibri" panose="020F0502020204030204" pitchFamily="34" charset="0"/>
                        </a:rPr>
                        <a:t>mo</a:t>
                      </a:r>
                      <a:r>
                        <a:rPr lang="en-US" sz="1600" dirty="0">
                          <a:solidFill>
                            <a:schemeClr val="bg1"/>
                          </a:solidFill>
                          <a:latin typeface="Calibri" panose="020F0502020204030204" pitchFamily="34" charset="0"/>
                          <a:cs typeface="Calibri" panose="020F0502020204030204" pitchFamily="34" charset="0"/>
                        </a:rPr>
                        <a:t>, n</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7</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94886251"/>
                  </a:ext>
                </a:extLst>
              </a:tr>
              <a:tr h="375491">
                <a:tc>
                  <a:txBody>
                    <a:bodyPr/>
                    <a:lstStyle/>
                    <a:p>
                      <a:r>
                        <a:rPr lang="en-US" sz="1600" dirty="0">
                          <a:solidFill>
                            <a:schemeClr val="bg1"/>
                          </a:solidFill>
                          <a:latin typeface="Calibri" panose="020F0502020204030204" pitchFamily="34" charset="0"/>
                          <a:cs typeface="Calibri" panose="020F0502020204030204" pitchFamily="34" charset="0"/>
                        </a:rPr>
                        <a:t>Patients who discontinued treatment,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Due to 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Due to AE (platelets)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Due to lack of efficacy</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15</a:t>
                      </a:r>
                    </a:p>
                    <a:p>
                      <a:pPr algn="ctr"/>
                      <a:r>
                        <a:rPr lang="en-US" sz="1600" dirty="0">
                          <a:solidFill>
                            <a:schemeClr val="bg1"/>
                          </a:solidFill>
                          <a:latin typeface="Calibri" panose="020F0502020204030204" pitchFamily="34" charset="0"/>
                          <a:cs typeface="Calibri" panose="020F0502020204030204" pitchFamily="34" charset="0"/>
                        </a:rPr>
                        <a:t>8</a:t>
                      </a:r>
                    </a:p>
                    <a:p>
                      <a:pPr algn="ctr"/>
                      <a:r>
                        <a:rPr lang="en-US" sz="1600" dirty="0">
                          <a:solidFill>
                            <a:schemeClr val="bg1"/>
                          </a:solidFill>
                          <a:latin typeface="Calibri" panose="020F0502020204030204" pitchFamily="34" charset="0"/>
                          <a:cs typeface="Calibri" panose="020F0502020204030204" pitchFamily="34" charset="0"/>
                        </a:rPr>
                        <a:t>4</a:t>
                      </a:r>
                    </a:p>
                    <a:p>
                      <a:pPr algn="ctr"/>
                      <a:r>
                        <a:rPr lang="en-US" sz="1600" dirty="0">
                          <a:solidFill>
                            <a:schemeClr val="bg1"/>
                          </a:solidFill>
                          <a:latin typeface="Calibri" panose="020F0502020204030204" pitchFamily="34" charset="0"/>
                          <a:cs typeface="Calibri" panose="020F0502020204030204" pitchFamily="34" charset="0"/>
                        </a:rPr>
                        <a:t>3</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95203446"/>
                  </a:ext>
                </a:extLst>
              </a:tr>
              <a:tr h="4062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Patients who transitioned to BMT, n</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63348239"/>
                  </a:ext>
                </a:extLst>
              </a:tr>
              <a:tr h="4062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Deaths on study, n*</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81091691"/>
                  </a:ext>
                </a:extLst>
              </a:tr>
            </a:tbl>
          </a:graphicData>
        </a:graphic>
      </p:graphicFrame>
      <p:sp>
        <p:nvSpPr>
          <p:cNvPr id="12" name="TextBox 11">
            <a:extLst>
              <a:ext uri="{FF2B5EF4-FFF2-40B4-BE49-F238E27FC236}">
                <a16:creationId xmlns:a16="http://schemas.microsoft.com/office/drawing/2014/main" id="{19054164-7DA3-5657-14B7-51684F266C28}"/>
              </a:ext>
            </a:extLst>
          </p:cNvPr>
          <p:cNvSpPr txBox="1"/>
          <p:nvPr/>
        </p:nvSpPr>
        <p:spPr bwMode="auto">
          <a:xfrm>
            <a:off x="4861992" y="6143464"/>
            <a:ext cx="38250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*Death was unrelated to treatment.</a:t>
            </a:r>
          </a:p>
        </p:txBody>
      </p:sp>
      <p:sp>
        <p:nvSpPr>
          <p:cNvPr id="13" name="TextBox 12">
            <a:extLst>
              <a:ext uri="{FF2B5EF4-FFF2-40B4-BE49-F238E27FC236}">
                <a16:creationId xmlns:a16="http://schemas.microsoft.com/office/drawing/2014/main" id="{374A1019-5464-F0B0-CEED-AE95970BBCB4}"/>
              </a:ext>
            </a:extLst>
          </p:cNvPr>
          <p:cNvSpPr txBox="1"/>
          <p:nvPr/>
        </p:nvSpPr>
        <p:spPr bwMode="auto">
          <a:xfrm>
            <a:off x="2656362" y="2714642"/>
            <a:ext cx="11550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N = 29</a:t>
            </a:r>
          </a:p>
        </p:txBody>
      </p:sp>
      <p:cxnSp>
        <p:nvCxnSpPr>
          <p:cNvPr id="17" name="Straight Connector 16">
            <a:extLst>
              <a:ext uri="{FF2B5EF4-FFF2-40B4-BE49-F238E27FC236}">
                <a16:creationId xmlns:a16="http://schemas.microsoft.com/office/drawing/2014/main" id="{D030D3D9-EB13-03AD-4F12-4C66C4886620}"/>
              </a:ext>
            </a:extLst>
          </p:cNvPr>
          <p:cNvCxnSpPr/>
          <p:nvPr/>
        </p:nvCxnSpPr>
        <p:spPr bwMode="auto">
          <a:xfrm>
            <a:off x="1153668" y="5741773"/>
            <a:ext cx="0" cy="70021"/>
          </a:xfrm>
          <a:prstGeom prst="line">
            <a:avLst/>
          </a:prstGeom>
          <a:noFill/>
          <a:ln w="28575" cap="flat" cmpd="sng" algn="ctr">
            <a:solidFill>
              <a:schemeClr val="bg1"/>
            </a:solidFill>
            <a:prstDash val="solid"/>
            <a:round/>
            <a:headEnd type="none" w="med" len="med"/>
            <a:tailEnd type="none" w="med" len="med"/>
          </a:ln>
          <a:effectLst/>
        </p:spPr>
      </p:cxnSp>
      <p:grpSp>
        <p:nvGrpSpPr>
          <p:cNvPr id="66" name="Group 65">
            <a:extLst>
              <a:ext uri="{FF2B5EF4-FFF2-40B4-BE49-F238E27FC236}">
                <a16:creationId xmlns:a16="http://schemas.microsoft.com/office/drawing/2014/main" id="{54DC9917-37BA-FE55-E251-FEDF254E5582}"/>
              </a:ext>
            </a:extLst>
          </p:cNvPr>
          <p:cNvGrpSpPr/>
          <p:nvPr/>
        </p:nvGrpSpPr>
        <p:grpSpPr>
          <a:xfrm>
            <a:off x="677245" y="1939706"/>
            <a:ext cx="5247832" cy="4140290"/>
            <a:chOff x="677245" y="1939706"/>
            <a:chExt cx="5247832" cy="4140290"/>
          </a:xfrm>
        </p:grpSpPr>
        <p:cxnSp>
          <p:nvCxnSpPr>
            <p:cNvPr id="14" name="Straight Connector 13">
              <a:extLst>
                <a:ext uri="{FF2B5EF4-FFF2-40B4-BE49-F238E27FC236}">
                  <a16:creationId xmlns:a16="http://schemas.microsoft.com/office/drawing/2014/main" id="{7F05AF72-2CC9-00BF-ED0C-A924D1355F49}"/>
                </a:ext>
              </a:extLst>
            </p:cNvPr>
            <p:cNvCxnSpPr>
              <a:cxnSpLocks/>
            </p:cNvCxnSpPr>
            <p:nvPr/>
          </p:nvCxnSpPr>
          <p:spPr bwMode="auto">
            <a:xfrm>
              <a:off x="1153668" y="5741773"/>
              <a:ext cx="4576119"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376E232-FBAE-6A51-2451-C39974B0C80F}"/>
                </a:ext>
              </a:extLst>
            </p:cNvPr>
            <p:cNvCxnSpPr/>
            <p:nvPr/>
          </p:nvCxnSpPr>
          <p:spPr bwMode="auto">
            <a:xfrm>
              <a:off x="2302846" y="5741773"/>
              <a:ext cx="0" cy="70021"/>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A854E686-7E74-1845-1679-75C95C0664FD}"/>
                </a:ext>
              </a:extLst>
            </p:cNvPr>
            <p:cNvCxnSpPr/>
            <p:nvPr/>
          </p:nvCxnSpPr>
          <p:spPr bwMode="auto">
            <a:xfrm>
              <a:off x="3452025" y="5741773"/>
              <a:ext cx="0" cy="70021"/>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8BF7EB7-6851-12F7-8C9B-CBB635376B85}"/>
                </a:ext>
              </a:extLst>
            </p:cNvPr>
            <p:cNvCxnSpPr/>
            <p:nvPr/>
          </p:nvCxnSpPr>
          <p:spPr bwMode="auto">
            <a:xfrm>
              <a:off x="4584728" y="5741773"/>
              <a:ext cx="0" cy="70021"/>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DC0B58C9-8E8C-2D76-F7C5-07BDD142185D}"/>
                </a:ext>
              </a:extLst>
            </p:cNvPr>
            <p:cNvCxnSpPr/>
            <p:nvPr/>
          </p:nvCxnSpPr>
          <p:spPr bwMode="auto">
            <a:xfrm>
              <a:off x="5713312" y="5741773"/>
              <a:ext cx="0" cy="70021"/>
            </a:xfrm>
            <a:prstGeom prst="line">
              <a:avLst/>
            </a:prstGeom>
            <a:noFill/>
            <a:ln w="28575" cap="flat" cmpd="sng" algn="ctr">
              <a:solidFill>
                <a:schemeClr val="bg1"/>
              </a:solidFill>
              <a:prstDash val="solid"/>
              <a:round/>
              <a:headEnd type="none" w="med" len="med"/>
              <a:tailEnd type="none" w="med" len="med"/>
            </a:ln>
            <a:effectLst/>
          </p:spPr>
        </p:cxnSp>
        <p:sp>
          <p:nvSpPr>
            <p:cNvPr id="22" name="TextBox 21">
              <a:extLst>
                <a:ext uri="{FF2B5EF4-FFF2-40B4-BE49-F238E27FC236}">
                  <a16:creationId xmlns:a16="http://schemas.microsoft.com/office/drawing/2014/main" id="{D56D8E23-B6C7-CCD7-4B1B-F73672E826E6}"/>
                </a:ext>
              </a:extLst>
            </p:cNvPr>
            <p:cNvSpPr txBox="1"/>
            <p:nvPr/>
          </p:nvSpPr>
          <p:spPr bwMode="auto">
            <a:xfrm>
              <a:off x="1046576" y="5772219"/>
              <a:ext cx="2141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3" name="TextBox 22">
              <a:extLst>
                <a:ext uri="{FF2B5EF4-FFF2-40B4-BE49-F238E27FC236}">
                  <a16:creationId xmlns:a16="http://schemas.microsoft.com/office/drawing/2014/main" id="{476D6807-63B5-0F3A-8B2E-B14FE8A5CA75}"/>
                </a:ext>
              </a:extLst>
            </p:cNvPr>
            <p:cNvSpPr txBox="1"/>
            <p:nvPr/>
          </p:nvSpPr>
          <p:spPr bwMode="auto">
            <a:xfrm>
              <a:off x="2095197" y="5772219"/>
              <a:ext cx="4152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4" name="TextBox 23">
              <a:extLst>
                <a:ext uri="{FF2B5EF4-FFF2-40B4-BE49-F238E27FC236}">
                  <a16:creationId xmlns:a16="http://schemas.microsoft.com/office/drawing/2014/main" id="{8ED7E886-7BAA-65FC-EC26-4B96210A6D4F}"/>
                </a:ext>
              </a:extLst>
            </p:cNvPr>
            <p:cNvSpPr txBox="1"/>
            <p:nvPr/>
          </p:nvSpPr>
          <p:spPr bwMode="auto">
            <a:xfrm>
              <a:off x="3240256" y="5772219"/>
              <a:ext cx="4152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5" name="TextBox 24">
              <a:extLst>
                <a:ext uri="{FF2B5EF4-FFF2-40B4-BE49-F238E27FC236}">
                  <a16:creationId xmlns:a16="http://schemas.microsoft.com/office/drawing/2014/main" id="{5DB3EE51-7600-265D-CCD1-BC985AC3BDBE}"/>
                </a:ext>
              </a:extLst>
            </p:cNvPr>
            <p:cNvSpPr txBox="1"/>
            <p:nvPr/>
          </p:nvSpPr>
          <p:spPr bwMode="auto">
            <a:xfrm>
              <a:off x="4368839" y="5772219"/>
              <a:ext cx="4152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26" name="TextBox 25">
              <a:extLst>
                <a:ext uri="{FF2B5EF4-FFF2-40B4-BE49-F238E27FC236}">
                  <a16:creationId xmlns:a16="http://schemas.microsoft.com/office/drawing/2014/main" id="{2B1FF97A-09DC-BC53-51AA-08A0BDF72031}"/>
                </a:ext>
              </a:extLst>
            </p:cNvPr>
            <p:cNvSpPr txBox="1"/>
            <p:nvPr/>
          </p:nvSpPr>
          <p:spPr bwMode="auto">
            <a:xfrm>
              <a:off x="5509779" y="5772219"/>
              <a:ext cx="4152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7" name="TextBox 26">
              <a:extLst>
                <a:ext uri="{FF2B5EF4-FFF2-40B4-BE49-F238E27FC236}">
                  <a16:creationId xmlns:a16="http://schemas.microsoft.com/office/drawing/2014/main" id="{A1A42BC5-7546-EE15-40DD-30FBF9F8BCC3}"/>
                </a:ext>
              </a:extLst>
            </p:cNvPr>
            <p:cNvSpPr txBox="1"/>
            <p:nvPr/>
          </p:nvSpPr>
          <p:spPr bwMode="auto">
            <a:xfrm rot="16200000">
              <a:off x="-901277" y="3518228"/>
              <a:ext cx="3526375"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800" dirty="0">
                  <a:solidFill>
                    <a:schemeClr val="bg1"/>
                  </a:solidFill>
                  <a:effectLst/>
                  <a:latin typeface="+mn-lt"/>
                </a:rPr>
                <a:t>Patients Who Received Study Drug</a:t>
              </a:r>
              <a:endParaRPr lang="en-US" dirty="0">
                <a:solidFill>
                  <a:schemeClr val="bg1"/>
                </a:solidFill>
                <a:latin typeface="+mn-lt"/>
              </a:endParaRPr>
            </a:p>
          </p:txBody>
        </p:sp>
      </p:grpSp>
      <p:sp>
        <p:nvSpPr>
          <p:cNvPr id="28" name="Rectangle 27">
            <a:extLst>
              <a:ext uri="{FF2B5EF4-FFF2-40B4-BE49-F238E27FC236}">
                <a16:creationId xmlns:a16="http://schemas.microsoft.com/office/drawing/2014/main" id="{69ECDFEF-CE7D-787D-ACAD-773EB7FEA9D1}"/>
              </a:ext>
            </a:extLst>
          </p:cNvPr>
          <p:cNvSpPr/>
          <p:nvPr/>
        </p:nvSpPr>
        <p:spPr bwMode="auto">
          <a:xfrm>
            <a:off x="1156049" y="5609972"/>
            <a:ext cx="89342" cy="10347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Rectangle 28">
            <a:extLst>
              <a:ext uri="{FF2B5EF4-FFF2-40B4-BE49-F238E27FC236}">
                <a16:creationId xmlns:a16="http://schemas.microsoft.com/office/drawing/2014/main" id="{65B42256-5E77-898E-0CCB-7C47643DE63E}"/>
              </a:ext>
            </a:extLst>
          </p:cNvPr>
          <p:cNvSpPr/>
          <p:nvPr/>
        </p:nvSpPr>
        <p:spPr bwMode="auto">
          <a:xfrm>
            <a:off x="1151289" y="5466086"/>
            <a:ext cx="163159" cy="10347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Rectangle 29">
            <a:extLst>
              <a:ext uri="{FF2B5EF4-FFF2-40B4-BE49-F238E27FC236}">
                <a16:creationId xmlns:a16="http://schemas.microsoft.com/office/drawing/2014/main" id="{44B844AD-53F3-0787-C2D9-EB6DC7BD2A08}"/>
              </a:ext>
            </a:extLst>
          </p:cNvPr>
          <p:cNvSpPr/>
          <p:nvPr/>
        </p:nvSpPr>
        <p:spPr bwMode="auto">
          <a:xfrm>
            <a:off x="1151289" y="5322208"/>
            <a:ext cx="196497" cy="10347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Rectangle 30">
            <a:extLst>
              <a:ext uri="{FF2B5EF4-FFF2-40B4-BE49-F238E27FC236}">
                <a16:creationId xmlns:a16="http://schemas.microsoft.com/office/drawing/2014/main" id="{1E3DF0EB-F2DC-DBD2-3DA1-A123162169D3}"/>
              </a:ext>
            </a:extLst>
          </p:cNvPr>
          <p:cNvSpPr/>
          <p:nvPr/>
        </p:nvSpPr>
        <p:spPr bwMode="auto">
          <a:xfrm>
            <a:off x="1151290" y="5178330"/>
            <a:ext cx="236978" cy="10347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0ECFBB9F-9E7E-B177-9CF6-58893DE66025}"/>
              </a:ext>
            </a:extLst>
          </p:cNvPr>
          <p:cNvSpPr/>
          <p:nvPr/>
        </p:nvSpPr>
        <p:spPr bwMode="auto">
          <a:xfrm>
            <a:off x="1151289" y="5034452"/>
            <a:ext cx="253648" cy="10347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BDEB7FB7-653D-F866-FC90-1406A57BDF15}"/>
              </a:ext>
            </a:extLst>
          </p:cNvPr>
          <p:cNvSpPr/>
          <p:nvPr/>
        </p:nvSpPr>
        <p:spPr bwMode="auto">
          <a:xfrm>
            <a:off x="1150938" y="4890574"/>
            <a:ext cx="258761" cy="10347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267DC0D0-F9E9-6C89-3ECC-24A851F1D494}"/>
              </a:ext>
            </a:extLst>
          </p:cNvPr>
          <p:cNvSpPr/>
          <p:nvPr/>
        </p:nvSpPr>
        <p:spPr bwMode="auto">
          <a:xfrm>
            <a:off x="1150938" y="4746696"/>
            <a:ext cx="277811" cy="10347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4CEA4B60-F3B8-12B0-F1D9-D7626FE97EA9}"/>
              </a:ext>
            </a:extLst>
          </p:cNvPr>
          <p:cNvSpPr/>
          <p:nvPr/>
        </p:nvSpPr>
        <p:spPr bwMode="auto">
          <a:xfrm>
            <a:off x="1150939" y="4602818"/>
            <a:ext cx="389730" cy="10347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22BF4299-E0D4-B9A4-5E72-28E9CDD93ABD}"/>
              </a:ext>
            </a:extLst>
          </p:cNvPr>
          <p:cNvSpPr/>
          <p:nvPr/>
        </p:nvSpPr>
        <p:spPr bwMode="auto">
          <a:xfrm>
            <a:off x="1150938" y="4458940"/>
            <a:ext cx="423069" cy="10347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63CE3295-CAE0-D3EE-9D31-5E2AF65B8D54}"/>
              </a:ext>
            </a:extLst>
          </p:cNvPr>
          <p:cNvSpPr/>
          <p:nvPr/>
        </p:nvSpPr>
        <p:spPr bwMode="auto">
          <a:xfrm>
            <a:off x="1150939" y="4315062"/>
            <a:ext cx="458788" cy="10347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98F8104B-7B84-4B56-DDDC-6447BC1DCF06}"/>
              </a:ext>
            </a:extLst>
          </p:cNvPr>
          <p:cNvSpPr/>
          <p:nvPr/>
        </p:nvSpPr>
        <p:spPr bwMode="auto">
          <a:xfrm>
            <a:off x="1150938" y="4171184"/>
            <a:ext cx="483393" cy="10347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7CB144EC-EA34-10F3-F6CD-1A100F3A0C1D}"/>
              </a:ext>
            </a:extLst>
          </p:cNvPr>
          <p:cNvSpPr/>
          <p:nvPr/>
        </p:nvSpPr>
        <p:spPr bwMode="auto">
          <a:xfrm>
            <a:off x="1150938" y="4027306"/>
            <a:ext cx="523875" cy="10347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E0B025E8-7EF0-EAB4-E701-284BD2A76C98}"/>
              </a:ext>
            </a:extLst>
          </p:cNvPr>
          <p:cNvSpPr/>
          <p:nvPr/>
        </p:nvSpPr>
        <p:spPr bwMode="auto">
          <a:xfrm>
            <a:off x="1150939" y="3883428"/>
            <a:ext cx="533400" cy="10347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7C13675C-AFCA-48D3-E22A-B80F4F856265}"/>
              </a:ext>
            </a:extLst>
          </p:cNvPr>
          <p:cNvSpPr/>
          <p:nvPr/>
        </p:nvSpPr>
        <p:spPr bwMode="auto">
          <a:xfrm>
            <a:off x="1150938" y="3739550"/>
            <a:ext cx="714376" cy="10347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4F3CD768-080C-5E7C-39F4-CE332E042AB2}"/>
              </a:ext>
            </a:extLst>
          </p:cNvPr>
          <p:cNvSpPr/>
          <p:nvPr/>
        </p:nvSpPr>
        <p:spPr bwMode="auto">
          <a:xfrm>
            <a:off x="1150938" y="3595672"/>
            <a:ext cx="815977" cy="10347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7936C022-8FDB-74BC-EFCF-ED2B40E2CD0F}"/>
              </a:ext>
            </a:extLst>
          </p:cNvPr>
          <p:cNvSpPr/>
          <p:nvPr/>
        </p:nvSpPr>
        <p:spPr bwMode="auto">
          <a:xfrm>
            <a:off x="1150939" y="3451794"/>
            <a:ext cx="946946" cy="10347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649AB437-EA12-83D1-4ABD-B63D158165E8}"/>
              </a:ext>
            </a:extLst>
          </p:cNvPr>
          <p:cNvSpPr/>
          <p:nvPr/>
        </p:nvSpPr>
        <p:spPr bwMode="auto">
          <a:xfrm>
            <a:off x="1150938" y="3307916"/>
            <a:ext cx="951709" cy="10347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C8F72B3B-1D80-5179-D1F1-4020DD2E2A35}"/>
              </a:ext>
            </a:extLst>
          </p:cNvPr>
          <p:cNvSpPr/>
          <p:nvPr/>
        </p:nvSpPr>
        <p:spPr bwMode="auto">
          <a:xfrm>
            <a:off x="1150938" y="3164038"/>
            <a:ext cx="1108871" cy="10347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AF01713C-98A6-C215-55F3-86BBC5ACB541}"/>
              </a:ext>
            </a:extLst>
          </p:cNvPr>
          <p:cNvSpPr/>
          <p:nvPr/>
        </p:nvSpPr>
        <p:spPr bwMode="auto">
          <a:xfrm>
            <a:off x="1150938" y="3020160"/>
            <a:ext cx="1120777" cy="10347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F34E1292-A9E6-E2AA-D7E8-2954049A9C3A}"/>
              </a:ext>
            </a:extLst>
          </p:cNvPr>
          <p:cNvSpPr/>
          <p:nvPr/>
        </p:nvSpPr>
        <p:spPr bwMode="auto">
          <a:xfrm>
            <a:off x="1153669" y="2876282"/>
            <a:ext cx="1146622" cy="10347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9FF99EBE-CE27-8934-3CCE-3C32FD7BA62C}"/>
              </a:ext>
            </a:extLst>
          </p:cNvPr>
          <p:cNvSpPr/>
          <p:nvPr/>
        </p:nvSpPr>
        <p:spPr bwMode="auto">
          <a:xfrm>
            <a:off x="1150938" y="2732404"/>
            <a:ext cx="1158749" cy="10347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41E2E137-6FEF-FDC6-082C-2A18B147E3CD}"/>
              </a:ext>
            </a:extLst>
          </p:cNvPr>
          <p:cNvSpPr/>
          <p:nvPr/>
        </p:nvSpPr>
        <p:spPr bwMode="auto">
          <a:xfrm>
            <a:off x="1150938" y="2588526"/>
            <a:ext cx="1208755" cy="10347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5B6E4CF8-5986-7C82-061B-8CC7F4809DEA}"/>
              </a:ext>
            </a:extLst>
          </p:cNvPr>
          <p:cNvSpPr/>
          <p:nvPr/>
        </p:nvSpPr>
        <p:spPr bwMode="auto">
          <a:xfrm>
            <a:off x="1150939" y="2444648"/>
            <a:ext cx="2170780" cy="10347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9741D848-1C50-48BB-1D4C-46392ADED5D1}"/>
              </a:ext>
            </a:extLst>
          </p:cNvPr>
          <p:cNvSpPr/>
          <p:nvPr/>
        </p:nvSpPr>
        <p:spPr bwMode="auto">
          <a:xfrm>
            <a:off x="1150938" y="2300770"/>
            <a:ext cx="2254125" cy="10347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BC2BB89D-45F6-4725-2FBD-90CB98C8D5AE}"/>
              </a:ext>
            </a:extLst>
          </p:cNvPr>
          <p:cNvSpPr/>
          <p:nvPr/>
        </p:nvSpPr>
        <p:spPr bwMode="auto">
          <a:xfrm>
            <a:off x="1150938" y="2156892"/>
            <a:ext cx="2316037" cy="10347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81616937-9536-FC6F-FD6B-056948434404}"/>
              </a:ext>
            </a:extLst>
          </p:cNvPr>
          <p:cNvSpPr/>
          <p:nvPr/>
        </p:nvSpPr>
        <p:spPr bwMode="auto">
          <a:xfrm>
            <a:off x="1150938" y="2013014"/>
            <a:ext cx="2701799" cy="10347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19BE79B6-114F-ADB4-D6FD-52F2C8FB6C17}"/>
              </a:ext>
            </a:extLst>
          </p:cNvPr>
          <p:cNvSpPr/>
          <p:nvPr/>
        </p:nvSpPr>
        <p:spPr bwMode="auto">
          <a:xfrm>
            <a:off x="1150938" y="1869136"/>
            <a:ext cx="2727993" cy="10347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FD423704-4F76-1EF1-D7D5-441883624C18}"/>
              </a:ext>
            </a:extLst>
          </p:cNvPr>
          <p:cNvSpPr/>
          <p:nvPr/>
        </p:nvSpPr>
        <p:spPr bwMode="auto">
          <a:xfrm>
            <a:off x="1150939" y="1725258"/>
            <a:ext cx="2778000" cy="10347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98FE8679-7CE6-B336-D0FC-6FE149112C34}"/>
              </a:ext>
            </a:extLst>
          </p:cNvPr>
          <p:cNvSpPr/>
          <p:nvPr/>
        </p:nvSpPr>
        <p:spPr bwMode="auto">
          <a:xfrm>
            <a:off x="1150938" y="1581380"/>
            <a:ext cx="3850828" cy="10347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 name="Straight Connector 2">
            <a:extLst>
              <a:ext uri="{FF2B5EF4-FFF2-40B4-BE49-F238E27FC236}">
                <a16:creationId xmlns:a16="http://schemas.microsoft.com/office/drawing/2014/main" id="{F3481401-B279-73FE-BD31-4C5F4D99C11B}"/>
              </a:ext>
            </a:extLst>
          </p:cNvPr>
          <p:cNvCxnSpPr>
            <a:cxnSpLocks/>
          </p:cNvCxnSpPr>
          <p:nvPr/>
        </p:nvCxnSpPr>
        <p:spPr bwMode="auto">
          <a:xfrm>
            <a:off x="1153668" y="1540163"/>
            <a:ext cx="0" cy="4201610"/>
          </a:xfrm>
          <a:prstGeom prst="line">
            <a:avLst/>
          </a:prstGeom>
          <a:noFill/>
          <a:ln w="28575" cap="flat" cmpd="sng" algn="ctr">
            <a:solidFill>
              <a:schemeClr val="bg1"/>
            </a:solidFill>
            <a:prstDash val="solid"/>
            <a:round/>
            <a:headEnd type="none" w="med" len="med"/>
            <a:tailEnd type="none" w="med" len="med"/>
          </a:ln>
          <a:effectLst/>
        </p:spPr>
      </p:cxnSp>
      <p:sp>
        <p:nvSpPr>
          <p:cNvPr id="57" name="TextBox 56">
            <a:extLst>
              <a:ext uri="{FF2B5EF4-FFF2-40B4-BE49-F238E27FC236}">
                <a16:creationId xmlns:a16="http://schemas.microsoft.com/office/drawing/2014/main" id="{5455F854-0BE6-BE2C-5987-75ECEA0499E0}"/>
              </a:ext>
            </a:extLst>
          </p:cNvPr>
          <p:cNvSpPr txBox="1"/>
          <p:nvPr/>
        </p:nvSpPr>
        <p:spPr bwMode="auto">
          <a:xfrm>
            <a:off x="5021286" y="1540163"/>
            <a:ext cx="452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dirty="0">
                <a:solidFill>
                  <a:srgbClr val="C00000"/>
                </a:solidFill>
                <a:latin typeface="Calibri" panose="020F0502020204030204" pitchFamily="34" charset="0"/>
              </a:rPr>
              <a:t>*</a:t>
            </a:r>
          </a:p>
        </p:txBody>
      </p:sp>
      <p:sp>
        <p:nvSpPr>
          <p:cNvPr id="58" name="TextBox 57">
            <a:extLst>
              <a:ext uri="{FF2B5EF4-FFF2-40B4-BE49-F238E27FC236}">
                <a16:creationId xmlns:a16="http://schemas.microsoft.com/office/drawing/2014/main" id="{FFA0C1D6-8E27-D079-6DFF-B0091073B898}"/>
              </a:ext>
            </a:extLst>
          </p:cNvPr>
          <p:cNvSpPr txBox="1"/>
          <p:nvPr/>
        </p:nvSpPr>
        <p:spPr bwMode="auto">
          <a:xfrm>
            <a:off x="3907833" y="1813861"/>
            <a:ext cx="452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dirty="0">
                <a:solidFill>
                  <a:srgbClr val="C00000"/>
                </a:solidFill>
                <a:latin typeface="Calibri" panose="020F0502020204030204" pitchFamily="34" charset="0"/>
              </a:rPr>
              <a:t>*</a:t>
            </a:r>
          </a:p>
        </p:txBody>
      </p:sp>
      <p:sp>
        <p:nvSpPr>
          <p:cNvPr id="59" name="TextBox 58">
            <a:extLst>
              <a:ext uri="{FF2B5EF4-FFF2-40B4-BE49-F238E27FC236}">
                <a16:creationId xmlns:a16="http://schemas.microsoft.com/office/drawing/2014/main" id="{FF9062F6-477B-37B5-21E7-57945A6595E9}"/>
              </a:ext>
            </a:extLst>
          </p:cNvPr>
          <p:cNvSpPr txBox="1"/>
          <p:nvPr/>
        </p:nvSpPr>
        <p:spPr bwMode="auto">
          <a:xfrm>
            <a:off x="3851850" y="1956931"/>
            <a:ext cx="452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dirty="0">
                <a:solidFill>
                  <a:srgbClr val="C00000"/>
                </a:solidFill>
                <a:latin typeface="Calibri" panose="020F0502020204030204" pitchFamily="34" charset="0"/>
              </a:rPr>
              <a:t>*</a:t>
            </a:r>
          </a:p>
        </p:txBody>
      </p:sp>
      <p:sp>
        <p:nvSpPr>
          <p:cNvPr id="60" name="TextBox 59">
            <a:extLst>
              <a:ext uri="{FF2B5EF4-FFF2-40B4-BE49-F238E27FC236}">
                <a16:creationId xmlns:a16="http://schemas.microsoft.com/office/drawing/2014/main" id="{1169DCE3-0573-ED35-ADAA-0CA64E8CA3FF}"/>
              </a:ext>
            </a:extLst>
          </p:cNvPr>
          <p:cNvSpPr txBox="1"/>
          <p:nvPr/>
        </p:nvSpPr>
        <p:spPr bwMode="auto">
          <a:xfrm>
            <a:off x="3484846" y="2106221"/>
            <a:ext cx="452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dirty="0">
                <a:solidFill>
                  <a:srgbClr val="C00000"/>
                </a:solidFill>
                <a:latin typeface="Calibri" panose="020F0502020204030204" pitchFamily="34" charset="0"/>
              </a:rPr>
              <a:t>*</a:t>
            </a:r>
          </a:p>
        </p:txBody>
      </p:sp>
      <p:sp>
        <p:nvSpPr>
          <p:cNvPr id="61" name="TextBox 60">
            <a:extLst>
              <a:ext uri="{FF2B5EF4-FFF2-40B4-BE49-F238E27FC236}">
                <a16:creationId xmlns:a16="http://schemas.microsoft.com/office/drawing/2014/main" id="{0D5E6ADB-DEE6-9C3A-4560-A46C9709CB70}"/>
              </a:ext>
            </a:extLst>
          </p:cNvPr>
          <p:cNvSpPr txBox="1"/>
          <p:nvPr/>
        </p:nvSpPr>
        <p:spPr bwMode="auto">
          <a:xfrm>
            <a:off x="3422642" y="2249290"/>
            <a:ext cx="452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dirty="0">
                <a:solidFill>
                  <a:srgbClr val="C00000"/>
                </a:solidFill>
                <a:latin typeface="Calibri" panose="020F0502020204030204" pitchFamily="34" charset="0"/>
              </a:rPr>
              <a:t>*</a:t>
            </a:r>
          </a:p>
        </p:txBody>
      </p:sp>
      <p:sp>
        <p:nvSpPr>
          <p:cNvPr id="62" name="TextBox 61">
            <a:extLst>
              <a:ext uri="{FF2B5EF4-FFF2-40B4-BE49-F238E27FC236}">
                <a16:creationId xmlns:a16="http://schemas.microsoft.com/office/drawing/2014/main" id="{486B6EED-68ED-5858-8C62-CEBD456F027F}"/>
              </a:ext>
            </a:extLst>
          </p:cNvPr>
          <p:cNvSpPr txBox="1"/>
          <p:nvPr/>
        </p:nvSpPr>
        <p:spPr bwMode="auto">
          <a:xfrm>
            <a:off x="2396275" y="2547870"/>
            <a:ext cx="452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dirty="0">
                <a:solidFill>
                  <a:srgbClr val="C00000"/>
                </a:solidFill>
                <a:latin typeface="Calibri" panose="020F0502020204030204" pitchFamily="34" charset="0"/>
              </a:rPr>
              <a:t>*</a:t>
            </a:r>
          </a:p>
        </p:txBody>
      </p:sp>
      <p:sp>
        <p:nvSpPr>
          <p:cNvPr id="63" name="TextBox 62">
            <a:extLst>
              <a:ext uri="{FF2B5EF4-FFF2-40B4-BE49-F238E27FC236}">
                <a16:creationId xmlns:a16="http://schemas.microsoft.com/office/drawing/2014/main" id="{BE8B63E5-61C6-7BE4-1059-A000CB4FA234}"/>
              </a:ext>
            </a:extLst>
          </p:cNvPr>
          <p:cNvSpPr txBox="1"/>
          <p:nvPr/>
        </p:nvSpPr>
        <p:spPr bwMode="auto">
          <a:xfrm>
            <a:off x="1656046" y="4127854"/>
            <a:ext cx="452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dirty="0">
                <a:solidFill>
                  <a:srgbClr val="C00000"/>
                </a:solidFill>
                <a:latin typeface="Calibri" panose="020F0502020204030204" pitchFamily="34" charset="0"/>
              </a:rPr>
              <a:t>*</a:t>
            </a:r>
          </a:p>
        </p:txBody>
      </p:sp>
      <p:sp>
        <p:nvSpPr>
          <p:cNvPr id="64" name="TextBox 63">
            <a:extLst>
              <a:ext uri="{FF2B5EF4-FFF2-40B4-BE49-F238E27FC236}">
                <a16:creationId xmlns:a16="http://schemas.microsoft.com/office/drawing/2014/main" id="{AAAD7154-9A5F-8846-6A51-439C1F3801BB}"/>
              </a:ext>
            </a:extLst>
          </p:cNvPr>
          <p:cNvSpPr txBox="1"/>
          <p:nvPr/>
        </p:nvSpPr>
        <p:spPr bwMode="auto">
          <a:xfrm>
            <a:off x="1425891" y="4836980"/>
            <a:ext cx="452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dirty="0">
                <a:solidFill>
                  <a:srgbClr val="C00000"/>
                </a:solidFill>
                <a:latin typeface="Calibri" panose="020F0502020204030204" pitchFamily="34" charset="0"/>
              </a:rPr>
              <a:t>*</a:t>
            </a:r>
          </a:p>
        </p:txBody>
      </p:sp>
      <p:sp>
        <p:nvSpPr>
          <p:cNvPr id="65" name="TextBox 64">
            <a:extLst>
              <a:ext uri="{FF2B5EF4-FFF2-40B4-BE49-F238E27FC236}">
                <a16:creationId xmlns:a16="http://schemas.microsoft.com/office/drawing/2014/main" id="{CBA27142-78AA-AA6B-6B42-9EF4F18489CC}"/>
              </a:ext>
            </a:extLst>
          </p:cNvPr>
          <p:cNvSpPr txBox="1"/>
          <p:nvPr/>
        </p:nvSpPr>
        <p:spPr bwMode="auto">
          <a:xfrm>
            <a:off x="1904711" y="4718443"/>
            <a:ext cx="38085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100000"/>
              </a:lnSpc>
              <a:spcBef>
                <a:spcPct val="50000"/>
              </a:spcBef>
              <a:spcAft>
                <a:spcPct val="0"/>
              </a:spcAft>
              <a:buClrTx/>
              <a:buFontTx/>
              <a:buNone/>
            </a:pPr>
            <a:r>
              <a:rPr lang="en-US" dirty="0">
                <a:solidFill>
                  <a:srgbClr val="C00000"/>
                </a:solidFill>
                <a:latin typeface="Calibri" panose="020F0502020204030204" pitchFamily="34" charset="0"/>
              </a:rPr>
              <a:t>*</a:t>
            </a:r>
            <a:r>
              <a:rPr lang="en-US" sz="1600" b="0" dirty="0">
                <a:solidFill>
                  <a:schemeClr val="bg1"/>
                </a:solidFill>
                <a:latin typeface="Calibri" panose="020F0502020204030204" pitchFamily="34" charset="0"/>
              </a:rPr>
              <a:t>Remains on therapy as of 8/1/2022</a:t>
            </a:r>
            <a:br>
              <a:rPr lang="en-US" sz="1600" b="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66% of patients achieved clinical benefit</a:t>
            </a:r>
            <a:endParaRPr lang="en-US" dirty="0">
              <a:solidFill>
                <a:schemeClr val="bg1"/>
              </a:solidFill>
              <a:latin typeface="Calibri" panose="020F0502020204030204" pitchFamily="34" charset="0"/>
            </a:endParaRPr>
          </a:p>
        </p:txBody>
      </p:sp>
    </p:spTree>
    <p:extLst>
      <p:ext uri="{BB962C8B-B14F-4D97-AF65-F5344CB8AC3E}">
        <p14:creationId xmlns:p14="http://schemas.microsoft.com/office/powerpoint/2010/main" val="3464213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Phase II Trial of Ruxolitinib in CMML: </a:t>
            </a:r>
            <a:br>
              <a:rPr lang="en-US" dirty="0"/>
            </a:br>
            <a:r>
              <a:rPr lang="en-US" dirty="0"/>
              <a:t>Splenomegaly and Response</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Padron. ASH 2022. </a:t>
            </a:r>
            <a:r>
              <a:rPr lang="en-US" altLang="en-US" sz="1200" b="0" spc="-10" dirty="0" err="1">
                <a:solidFill>
                  <a:schemeClr val="bg2"/>
                </a:solidFill>
                <a:latin typeface="Calibri" panose="020F0502020204030204" pitchFamily="34" charset="0"/>
              </a:rPr>
              <a:t>Abst</a:t>
            </a:r>
            <a:r>
              <a:rPr lang="en-US" altLang="en-US" sz="1200" b="0" spc="-10" dirty="0">
                <a:solidFill>
                  <a:schemeClr val="bg2"/>
                </a:solidFill>
                <a:latin typeface="Calibri" panose="020F0502020204030204" pitchFamily="34" charset="0"/>
              </a:rPr>
              <a:t> 457 Reproduced with permission.</a:t>
            </a:r>
            <a:endParaRPr lang="en-US" altLang="en-US" sz="1200" b="0" dirty="0">
              <a:solidFill>
                <a:schemeClr val="bg2"/>
              </a:solidFill>
              <a:latin typeface="Calibri" panose="020F0502020204030204" pitchFamily="34" charset="0"/>
            </a:endParaRPr>
          </a:p>
        </p:txBody>
      </p:sp>
      <p:sp>
        <p:nvSpPr>
          <p:cNvPr id="7" name="TextBox 6">
            <a:extLst>
              <a:ext uri="{FF2B5EF4-FFF2-40B4-BE49-F238E27FC236}">
                <a16:creationId xmlns:a16="http://schemas.microsoft.com/office/drawing/2014/main" id="{BBA1B883-7332-21A2-3B49-FEECBC7C7AAC}"/>
              </a:ext>
            </a:extLst>
          </p:cNvPr>
          <p:cNvSpPr txBox="1"/>
          <p:nvPr/>
        </p:nvSpPr>
        <p:spPr bwMode="auto">
          <a:xfrm rot="16200000">
            <a:off x="4299280" y="4390044"/>
            <a:ext cx="3215994" cy="377448"/>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 Change in Spleen Volume</a:t>
            </a:r>
          </a:p>
        </p:txBody>
      </p:sp>
      <p:sp>
        <p:nvSpPr>
          <p:cNvPr id="8" name="Content Placeholder 2">
            <a:extLst>
              <a:ext uri="{FF2B5EF4-FFF2-40B4-BE49-F238E27FC236}">
                <a16:creationId xmlns:a16="http://schemas.microsoft.com/office/drawing/2014/main" id="{AE3377F1-4391-BCE4-61DB-220701DA45F2}"/>
              </a:ext>
            </a:extLst>
          </p:cNvPr>
          <p:cNvSpPr txBox="1">
            <a:spLocks/>
          </p:cNvSpPr>
          <p:nvPr/>
        </p:nvSpPr>
        <p:spPr>
          <a:xfrm>
            <a:off x="6304569" y="1923096"/>
            <a:ext cx="5229570" cy="1006839"/>
          </a:xfrm>
          <a:prstGeom prst="rect">
            <a:avLst/>
          </a:prstGeom>
          <a:solidFill>
            <a:schemeClr val="tx1"/>
          </a:solidFill>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kern="0" dirty="0"/>
              <a:t>6/20 (33%) had spleen volume response ≥35%</a:t>
            </a:r>
          </a:p>
          <a:p>
            <a:r>
              <a:rPr lang="en-US" sz="1800" b="0" kern="0" dirty="0"/>
              <a:t>10/20 (50%) had spleen volume response ≥10% </a:t>
            </a:r>
          </a:p>
          <a:p>
            <a:pPr lvl="1"/>
            <a:endParaRPr lang="en-US" sz="1800" b="0" kern="0" dirty="0"/>
          </a:p>
        </p:txBody>
      </p:sp>
      <p:sp>
        <p:nvSpPr>
          <p:cNvPr id="12" name="Content Placeholder 2">
            <a:extLst>
              <a:ext uri="{FF2B5EF4-FFF2-40B4-BE49-F238E27FC236}">
                <a16:creationId xmlns:a16="http://schemas.microsoft.com/office/drawing/2014/main" id="{42D53BBF-DCA9-DF1F-D695-CEAB076E248A}"/>
              </a:ext>
            </a:extLst>
          </p:cNvPr>
          <p:cNvSpPr txBox="1">
            <a:spLocks/>
          </p:cNvSpPr>
          <p:nvPr/>
        </p:nvSpPr>
        <p:spPr>
          <a:xfrm>
            <a:off x="7201156" y="1441029"/>
            <a:ext cx="3436396" cy="364702"/>
          </a:xfrm>
          <a:prstGeom prst="rect">
            <a:avLst/>
          </a:prstGeom>
          <a:solidFill>
            <a:schemeClr val="tx1"/>
          </a:solidFill>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None/>
            </a:pPr>
            <a:r>
              <a:rPr lang="en-US" sz="2000" kern="0" dirty="0"/>
              <a:t>Spleen Volume Response</a:t>
            </a:r>
          </a:p>
          <a:p>
            <a:pPr marL="457200" lvl="1" indent="0" algn="ctr">
              <a:buNone/>
            </a:pPr>
            <a:endParaRPr lang="en-US" sz="2000" kern="0" dirty="0"/>
          </a:p>
        </p:txBody>
      </p:sp>
      <p:sp>
        <p:nvSpPr>
          <p:cNvPr id="13" name="Content Placeholder 2">
            <a:extLst>
              <a:ext uri="{FF2B5EF4-FFF2-40B4-BE49-F238E27FC236}">
                <a16:creationId xmlns:a16="http://schemas.microsoft.com/office/drawing/2014/main" id="{CF4646DB-AAF0-8095-C69E-59F82BA6950D}"/>
              </a:ext>
            </a:extLst>
          </p:cNvPr>
          <p:cNvSpPr txBox="1">
            <a:spLocks/>
          </p:cNvSpPr>
          <p:nvPr/>
        </p:nvSpPr>
        <p:spPr>
          <a:xfrm>
            <a:off x="1522058" y="1447422"/>
            <a:ext cx="3436396" cy="364702"/>
          </a:xfrm>
          <a:prstGeom prst="rect">
            <a:avLst/>
          </a:prstGeom>
          <a:solidFill>
            <a:schemeClr val="tx1"/>
          </a:solidFill>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None/>
            </a:pPr>
            <a:r>
              <a:rPr lang="en-US" sz="2000" kern="0" dirty="0"/>
              <a:t>Baseline Spleen Volume</a:t>
            </a:r>
            <a:br>
              <a:rPr lang="en-US" sz="2000" kern="0" dirty="0"/>
            </a:br>
            <a:r>
              <a:rPr lang="en-US" sz="2000" kern="0" dirty="0"/>
              <a:t>(Median: 681 cm</a:t>
            </a:r>
            <a:r>
              <a:rPr lang="en-US" sz="2000" kern="0" baseline="30000" dirty="0"/>
              <a:t>3</a:t>
            </a:r>
            <a:r>
              <a:rPr lang="en-US" sz="2000" kern="0" dirty="0"/>
              <a:t>)</a:t>
            </a:r>
          </a:p>
          <a:p>
            <a:pPr marL="457200" lvl="1" indent="0" algn="ctr">
              <a:buNone/>
            </a:pPr>
            <a:endParaRPr lang="en-US" sz="2000" kern="0" dirty="0"/>
          </a:p>
        </p:txBody>
      </p:sp>
      <p:sp>
        <p:nvSpPr>
          <p:cNvPr id="10" name="Rectangle 9">
            <a:extLst>
              <a:ext uri="{FF2B5EF4-FFF2-40B4-BE49-F238E27FC236}">
                <a16:creationId xmlns:a16="http://schemas.microsoft.com/office/drawing/2014/main" id="{64D9240B-AEF8-59E2-AC49-B3B7846CAA18}"/>
              </a:ext>
            </a:extLst>
          </p:cNvPr>
          <p:cNvSpPr/>
          <p:nvPr/>
        </p:nvSpPr>
        <p:spPr bwMode="auto">
          <a:xfrm>
            <a:off x="4492188" y="6048629"/>
            <a:ext cx="509422" cy="237507"/>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extBox 1">
            <a:extLst>
              <a:ext uri="{FF2B5EF4-FFF2-40B4-BE49-F238E27FC236}">
                <a16:creationId xmlns:a16="http://schemas.microsoft.com/office/drawing/2014/main" id="{059CA028-9474-E61D-E788-5757EE6FDD7D}"/>
              </a:ext>
            </a:extLst>
          </p:cNvPr>
          <p:cNvSpPr txBox="1"/>
          <p:nvPr/>
        </p:nvSpPr>
        <p:spPr bwMode="auto">
          <a:xfrm>
            <a:off x="3153312" y="3887432"/>
            <a:ext cx="13438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N = 29</a:t>
            </a:r>
          </a:p>
        </p:txBody>
      </p:sp>
      <p:sp>
        <p:nvSpPr>
          <p:cNvPr id="55" name="Rectangle 54">
            <a:extLst>
              <a:ext uri="{FF2B5EF4-FFF2-40B4-BE49-F238E27FC236}">
                <a16:creationId xmlns:a16="http://schemas.microsoft.com/office/drawing/2014/main" id="{EDD470AF-26F3-CC5A-C50A-FBFC698B6AA1}"/>
              </a:ext>
            </a:extLst>
          </p:cNvPr>
          <p:cNvSpPr/>
          <p:nvPr/>
        </p:nvSpPr>
        <p:spPr bwMode="auto">
          <a:xfrm>
            <a:off x="1219200" y="5564981"/>
            <a:ext cx="252413" cy="952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4988EB2E-ACBE-0BDC-9999-3AFDFA048C90}"/>
              </a:ext>
            </a:extLst>
          </p:cNvPr>
          <p:cNvSpPr/>
          <p:nvPr/>
        </p:nvSpPr>
        <p:spPr bwMode="auto">
          <a:xfrm>
            <a:off x="1216819" y="5440148"/>
            <a:ext cx="252413" cy="952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5487DF8B-3AE6-F968-A536-E197EF73E437}"/>
              </a:ext>
            </a:extLst>
          </p:cNvPr>
          <p:cNvSpPr/>
          <p:nvPr/>
        </p:nvSpPr>
        <p:spPr bwMode="auto">
          <a:xfrm>
            <a:off x="1216819" y="5315302"/>
            <a:ext cx="290513" cy="952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EE865916-BA47-F3C7-E5CC-99DD943D6B6D}"/>
              </a:ext>
            </a:extLst>
          </p:cNvPr>
          <p:cNvSpPr/>
          <p:nvPr/>
        </p:nvSpPr>
        <p:spPr bwMode="auto">
          <a:xfrm>
            <a:off x="1216819" y="5190456"/>
            <a:ext cx="394513" cy="952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6F0D0ADF-0A79-71FE-6D61-AEF3017D2D22}"/>
              </a:ext>
            </a:extLst>
          </p:cNvPr>
          <p:cNvSpPr/>
          <p:nvPr/>
        </p:nvSpPr>
        <p:spPr bwMode="auto">
          <a:xfrm>
            <a:off x="1216819" y="5065610"/>
            <a:ext cx="570725" cy="952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33C323EF-49BA-EA58-D906-2304F192B0A3}"/>
              </a:ext>
            </a:extLst>
          </p:cNvPr>
          <p:cNvSpPr/>
          <p:nvPr/>
        </p:nvSpPr>
        <p:spPr bwMode="auto">
          <a:xfrm>
            <a:off x="1216819" y="4940764"/>
            <a:ext cx="608825" cy="952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92EB06CA-5622-D42E-ADE9-A6A8CB60572B}"/>
              </a:ext>
            </a:extLst>
          </p:cNvPr>
          <p:cNvSpPr/>
          <p:nvPr/>
        </p:nvSpPr>
        <p:spPr bwMode="auto">
          <a:xfrm>
            <a:off x="1216820" y="4815918"/>
            <a:ext cx="739794" cy="952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A86EEF52-840B-1B32-CADA-654A596D9D60}"/>
              </a:ext>
            </a:extLst>
          </p:cNvPr>
          <p:cNvSpPr/>
          <p:nvPr/>
        </p:nvSpPr>
        <p:spPr bwMode="auto">
          <a:xfrm>
            <a:off x="1224893" y="4691072"/>
            <a:ext cx="803158" cy="952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A511D4D1-7CD1-3018-A670-4FD7BA7F300F}"/>
              </a:ext>
            </a:extLst>
          </p:cNvPr>
          <p:cNvSpPr/>
          <p:nvPr/>
        </p:nvSpPr>
        <p:spPr bwMode="auto">
          <a:xfrm>
            <a:off x="1219200" y="4566226"/>
            <a:ext cx="811233" cy="952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4" name="Rectangle 31743">
            <a:extLst>
              <a:ext uri="{FF2B5EF4-FFF2-40B4-BE49-F238E27FC236}">
                <a16:creationId xmlns:a16="http://schemas.microsoft.com/office/drawing/2014/main" id="{292B6D59-4175-BB91-39FA-D9FA2DBD4378}"/>
              </a:ext>
            </a:extLst>
          </p:cNvPr>
          <p:cNvSpPr/>
          <p:nvPr/>
        </p:nvSpPr>
        <p:spPr bwMode="auto">
          <a:xfrm>
            <a:off x="1216819" y="4441380"/>
            <a:ext cx="842189" cy="952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5" name="Rectangle 31744">
            <a:extLst>
              <a:ext uri="{FF2B5EF4-FFF2-40B4-BE49-F238E27FC236}">
                <a16:creationId xmlns:a16="http://schemas.microsoft.com/office/drawing/2014/main" id="{44B9E248-9A20-0036-ECD3-C91EAB92C2BD}"/>
              </a:ext>
            </a:extLst>
          </p:cNvPr>
          <p:cNvSpPr/>
          <p:nvPr/>
        </p:nvSpPr>
        <p:spPr bwMode="auto">
          <a:xfrm>
            <a:off x="1219201" y="4316534"/>
            <a:ext cx="858858" cy="952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7" name="Rectangle 31746">
            <a:extLst>
              <a:ext uri="{FF2B5EF4-FFF2-40B4-BE49-F238E27FC236}">
                <a16:creationId xmlns:a16="http://schemas.microsoft.com/office/drawing/2014/main" id="{9CCF8968-8B3E-9D20-6FBA-1698F848DC99}"/>
              </a:ext>
            </a:extLst>
          </p:cNvPr>
          <p:cNvSpPr/>
          <p:nvPr/>
        </p:nvSpPr>
        <p:spPr bwMode="auto">
          <a:xfrm>
            <a:off x="1224892" y="4191688"/>
            <a:ext cx="943655" cy="952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8" name="Rectangle 31747">
            <a:extLst>
              <a:ext uri="{FF2B5EF4-FFF2-40B4-BE49-F238E27FC236}">
                <a16:creationId xmlns:a16="http://schemas.microsoft.com/office/drawing/2014/main" id="{9C0ABD80-2576-1268-8051-C51B9106DD39}"/>
              </a:ext>
            </a:extLst>
          </p:cNvPr>
          <p:cNvSpPr/>
          <p:nvPr/>
        </p:nvSpPr>
        <p:spPr bwMode="auto">
          <a:xfrm>
            <a:off x="1219200" y="4066842"/>
            <a:ext cx="1018403" cy="952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9" name="Rectangle 31748">
            <a:extLst>
              <a:ext uri="{FF2B5EF4-FFF2-40B4-BE49-F238E27FC236}">
                <a16:creationId xmlns:a16="http://schemas.microsoft.com/office/drawing/2014/main" id="{9D198C9D-33C1-C18B-C4A6-8BE9C8216C4E}"/>
              </a:ext>
            </a:extLst>
          </p:cNvPr>
          <p:cNvSpPr/>
          <p:nvPr/>
        </p:nvSpPr>
        <p:spPr bwMode="auto">
          <a:xfrm>
            <a:off x="1216819" y="3941996"/>
            <a:ext cx="1063647" cy="952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0" name="Rectangle 31749">
            <a:extLst>
              <a:ext uri="{FF2B5EF4-FFF2-40B4-BE49-F238E27FC236}">
                <a16:creationId xmlns:a16="http://schemas.microsoft.com/office/drawing/2014/main" id="{E927381A-F117-11EC-47AE-156E5BDE4A5B}"/>
              </a:ext>
            </a:extLst>
          </p:cNvPr>
          <p:cNvSpPr/>
          <p:nvPr/>
        </p:nvSpPr>
        <p:spPr bwMode="auto">
          <a:xfrm>
            <a:off x="1219200" y="3817150"/>
            <a:ext cx="1249385" cy="952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1" name="Rectangle 31750">
            <a:extLst>
              <a:ext uri="{FF2B5EF4-FFF2-40B4-BE49-F238E27FC236}">
                <a16:creationId xmlns:a16="http://schemas.microsoft.com/office/drawing/2014/main" id="{4553AAA9-0F8F-7C6A-99FC-DAB19743211F}"/>
              </a:ext>
            </a:extLst>
          </p:cNvPr>
          <p:cNvSpPr/>
          <p:nvPr/>
        </p:nvSpPr>
        <p:spPr bwMode="auto">
          <a:xfrm>
            <a:off x="1216819" y="3692304"/>
            <a:ext cx="1294629" cy="952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2" name="Rectangle 31751">
            <a:extLst>
              <a:ext uri="{FF2B5EF4-FFF2-40B4-BE49-F238E27FC236}">
                <a16:creationId xmlns:a16="http://schemas.microsoft.com/office/drawing/2014/main" id="{36687E16-50F3-8090-4774-164A5FABDC5C}"/>
              </a:ext>
            </a:extLst>
          </p:cNvPr>
          <p:cNvSpPr/>
          <p:nvPr/>
        </p:nvSpPr>
        <p:spPr bwMode="auto">
          <a:xfrm>
            <a:off x="1224892" y="3567458"/>
            <a:ext cx="1279412" cy="952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3" name="Rectangle 31752">
            <a:extLst>
              <a:ext uri="{FF2B5EF4-FFF2-40B4-BE49-F238E27FC236}">
                <a16:creationId xmlns:a16="http://schemas.microsoft.com/office/drawing/2014/main" id="{A03F0C8B-B29F-285E-9FEA-1935786F3760}"/>
              </a:ext>
            </a:extLst>
          </p:cNvPr>
          <p:cNvSpPr/>
          <p:nvPr/>
        </p:nvSpPr>
        <p:spPr bwMode="auto">
          <a:xfrm>
            <a:off x="1216819" y="3442612"/>
            <a:ext cx="1301773" cy="952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4" name="Rectangle 31753">
            <a:extLst>
              <a:ext uri="{FF2B5EF4-FFF2-40B4-BE49-F238E27FC236}">
                <a16:creationId xmlns:a16="http://schemas.microsoft.com/office/drawing/2014/main" id="{5B30FE30-4844-BF68-9046-B95474106C36}"/>
              </a:ext>
            </a:extLst>
          </p:cNvPr>
          <p:cNvSpPr/>
          <p:nvPr/>
        </p:nvSpPr>
        <p:spPr bwMode="auto">
          <a:xfrm>
            <a:off x="1216819" y="3317766"/>
            <a:ext cx="1337491" cy="952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5" name="Rectangle 31754">
            <a:extLst>
              <a:ext uri="{FF2B5EF4-FFF2-40B4-BE49-F238E27FC236}">
                <a16:creationId xmlns:a16="http://schemas.microsoft.com/office/drawing/2014/main" id="{5D77D1F3-EBFB-2497-C359-694205378D46}"/>
              </a:ext>
            </a:extLst>
          </p:cNvPr>
          <p:cNvSpPr/>
          <p:nvPr/>
        </p:nvSpPr>
        <p:spPr bwMode="auto">
          <a:xfrm>
            <a:off x="1216819" y="3192920"/>
            <a:ext cx="1513703" cy="952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6" name="Rectangle 31755">
            <a:extLst>
              <a:ext uri="{FF2B5EF4-FFF2-40B4-BE49-F238E27FC236}">
                <a16:creationId xmlns:a16="http://schemas.microsoft.com/office/drawing/2014/main" id="{B6AC1BD0-8F57-6195-CB39-A19EFA597A22}"/>
              </a:ext>
            </a:extLst>
          </p:cNvPr>
          <p:cNvSpPr/>
          <p:nvPr/>
        </p:nvSpPr>
        <p:spPr bwMode="auto">
          <a:xfrm>
            <a:off x="1224893" y="3068074"/>
            <a:ext cx="1677080" cy="952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7" name="Rectangle 31756">
            <a:extLst>
              <a:ext uri="{FF2B5EF4-FFF2-40B4-BE49-F238E27FC236}">
                <a16:creationId xmlns:a16="http://schemas.microsoft.com/office/drawing/2014/main" id="{07167FE6-A260-0727-09EF-DAB9AF9A5617}"/>
              </a:ext>
            </a:extLst>
          </p:cNvPr>
          <p:cNvSpPr/>
          <p:nvPr/>
        </p:nvSpPr>
        <p:spPr bwMode="auto">
          <a:xfrm>
            <a:off x="1216819" y="2943228"/>
            <a:ext cx="1778023" cy="952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8" name="Rectangle 31757">
            <a:extLst>
              <a:ext uri="{FF2B5EF4-FFF2-40B4-BE49-F238E27FC236}">
                <a16:creationId xmlns:a16="http://schemas.microsoft.com/office/drawing/2014/main" id="{FF92B98E-1270-9BF1-DF78-DAD19B485688}"/>
              </a:ext>
            </a:extLst>
          </p:cNvPr>
          <p:cNvSpPr/>
          <p:nvPr/>
        </p:nvSpPr>
        <p:spPr bwMode="auto">
          <a:xfrm>
            <a:off x="1224892" y="2818382"/>
            <a:ext cx="1869963" cy="952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9" name="Rectangle 31758">
            <a:extLst>
              <a:ext uri="{FF2B5EF4-FFF2-40B4-BE49-F238E27FC236}">
                <a16:creationId xmlns:a16="http://schemas.microsoft.com/office/drawing/2014/main" id="{09BFDFA9-DC5A-7C86-F560-620ADCFCC9A0}"/>
              </a:ext>
            </a:extLst>
          </p:cNvPr>
          <p:cNvSpPr/>
          <p:nvPr/>
        </p:nvSpPr>
        <p:spPr bwMode="auto">
          <a:xfrm>
            <a:off x="1216820" y="2693536"/>
            <a:ext cx="2004242" cy="952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0" name="Rectangle 31759">
            <a:extLst>
              <a:ext uri="{FF2B5EF4-FFF2-40B4-BE49-F238E27FC236}">
                <a16:creationId xmlns:a16="http://schemas.microsoft.com/office/drawing/2014/main" id="{782B91F8-E5AD-D301-F8CA-3692EAB19C81}"/>
              </a:ext>
            </a:extLst>
          </p:cNvPr>
          <p:cNvSpPr/>
          <p:nvPr/>
        </p:nvSpPr>
        <p:spPr bwMode="auto">
          <a:xfrm>
            <a:off x="1216819" y="2568690"/>
            <a:ext cx="2173312" cy="952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1" name="Rectangle 31760">
            <a:extLst>
              <a:ext uri="{FF2B5EF4-FFF2-40B4-BE49-F238E27FC236}">
                <a16:creationId xmlns:a16="http://schemas.microsoft.com/office/drawing/2014/main" id="{344A0414-1B84-E2F2-0EE5-9A0D967D62BE}"/>
              </a:ext>
            </a:extLst>
          </p:cNvPr>
          <p:cNvSpPr/>
          <p:nvPr/>
        </p:nvSpPr>
        <p:spPr bwMode="auto">
          <a:xfrm>
            <a:off x="1216819" y="2443844"/>
            <a:ext cx="2206649" cy="952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2" name="Rectangle 31761">
            <a:extLst>
              <a:ext uri="{FF2B5EF4-FFF2-40B4-BE49-F238E27FC236}">
                <a16:creationId xmlns:a16="http://schemas.microsoft.com/office/drawing/2014/main" id="{74464F29-974E-B41B-321B-07477D6A42C2}"/>
              </a:ext>
            </a:extLst>
          </p:cNvPr>
          <p:cNvSpPr/>
          <p:nvPr/>
        </p:nvSpPr>
        <p:spPr bwMode="auto">
          <a:xfrm>
            <a:off x="1224892" y="2318998"/>
            <a:ext cx="2355739" cy="952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3" name="Rectangle 31762">
            <a:extLst>
              <a:ext uri="{FF2B5EF4-FFF2-40B4-BE49-F238E27FC236}">
                <a16:creationId xmlns:a16="http://schemas.microsoft.com/office/drawing/2014/main" id="{27B8371C-F2FF-D71B-C71D-2606B91E4A97}"/>
              </a:ext>
            </a:extLst>
          </p:cNvPr>
          <p:cNvSpPr/>
          <p:nvPr/>
        </p:nvSpPr>
        <p:spPr bwMode="auto">
          <a:xfrm>
            <a:off x="1216819" y="2194152"/>
            <a:ext cx="2461443" cy="952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4" name="Rectangle 31763">
            <a:extLst>
              <a:ext uri="{FF2B5EF4-FFF2-40B4-BE49-F238E27FC236}">
                <a16:creationId xmlns:a16="http://schemas.microsoft.com/office/drawing/2014/main" id="{14486C85-0958-0011-72FE-B40F65EE4EC9}"/>
              </a:ext>
            </a:extLst>
          </p:cNvPr>
          <p:cNvSpPr/>
          <p:nvPr/>
        </p:nvSpPr>
        <p:spPr bwMode="auto">
          <a:xfrm>
            <a:off x="1219201" y="2069306"/>
            <a:ext cx="3652068" cy="9525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4" name="Group 43">
            <a:extLst>
              <a:ext uri="{FF2B5EF4-FFF2-40B4-BE49-F238E27FC236}">
                <a16:creationId xmlns:a16="http://schemas.microsoft.com/office/drawing/2014/main" id="{4970202F-20BA-529B-EC11-CE9BA2069FED}"/>
              </a:ext>
            </a:extLst>
          </p:cNvPr>
          <p:cNvGrpSpPr/>
          <p:nvPr/>
        </p:nvGrpSpPr>
        <p:grpSpPr>
          <a:xfrm>
            <a:off x="763410" y="2033091"/>
            <a:ext cx="4570590" cy="4341767"/>
            <a:chOff x="759487" y="2033091"/>
            <a:chExt cx="3928262" cy="4341767"/>
          </a:xfrm>
        </p:grpSpPr>
        <p:sp>
          <p:nvSpPr>
            <p:cNvPr id="30" name="TextBox 29">
              <a:extLst>
                <a:ext uri="{FF2B5EF4-FFF2-40B4-BE49-F238E27FC236}">
                  <a16:creationId xmlns:a16="http://schemas.microsoft.com/office/drawing/2014/main" id="{888B78E0-77A7-EF7B-6614-8752178A470E}"/>
                </a:ext>
              </a:extLst>
            </p:cNvPr>
            <p:cNvSpPr txBox="1"/>
            <p:nvPr/>
          </p:nvSpPr>
          <p:spPr bwMode="auto">
            <a:xfrm>
              <a:off x="1194392" y="6005526"/>
              <a:ext cx="3420967"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Spleen Volume (cm</a:t>
              </a:r>
              <a:r>
                <a:rPr lang="en-US" baseline="30000" dirty="0">
                  <a:solidFill>
                    <a:schemeClr val="bg1"/>
                  </a:solidFill>
                  <a:latin typeface="Calibri" panose="020F0502020204030204" pitchFamily="34" charset="0"/>
                </a:rPr>
                <a:t>3</a:t>
              </a:r>
              <a:r>
                <a:rPr lang="en-US" dirty="0">
                  <a:solidFill>
                    <a:schemeClr val="bg1"/>
                  </a:solidFill>
                  <a:latin typeface="Calibri" panose="020F0502020204030204" pitchFamily="34" charset="0"/>
                </a:rPr>
                <a:t>)</a:t>
              </a:r>
            </a:p>
          </p:txBody>
        </p:sp>
        <p:cxnSp>
          <p:nvCxnSpPr>
            <p:cNvPr id="31" name="Straight Connector 30">
              <a:extLst>
                <a:ext uri="{FF2B5EF4-FFF2-40B4-BE49-F238E27FC236}">
                  <a16:creationId xmlns:a16="http://schemas.microsoft.com/office/drawing/2014/main" id="{4DF40DA6-D249-A22D-2F32-DB5283FD1A40}"/>
                </a:ext>
              </a:extLst>
            </p:cNvPr>
            <p:cNvCxnSpPr>
              <a:cxnSpLocks/>
            </p:cNvCxnSpPr>
            <p:nvPr/>
          </p:nvCxnSpPr>
          <p:spPr bwMode="auto">
            <a:xfrm>
              <a:off x="1153668" y="5741773"/>
              <a:ext cx="3238305"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C2FCB39E-7586-7841-4C87-438D76375738}"/>
                </a:ext>
              </a:extLst>
            </p:cNvPr>
            <p:cNvCxnSpPr/>
            <p:nvPr/>
          </p:nvCxnSpPr>
          <p:spPr bwMode="auto">
            <a:xfrm>
              <a:off x="1153668" y="5741773"/>
              <a:ext cx="0" cy="70021"/>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D120E495-CF43-995C-2539-D8BD02DB73EF}"/>
                </a:ext>
              </a:extLst>
            </p:cNvPr>
            <p:cNvCxnSpPr/>
            <p:nvPr/>
          </p:nvCxnSpPr>
          <p:spPr bwMode="auto">
            <a:xfrm>
              <a:off x="1981570" y="5741773"/>
              <a:ext cx="0" cy="70021"/>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AF3AECD-5FBD-F718-8361-3277399870F2}"/>
                </a:ext>
              </a:extLst>
            </p:cNvPr>
            <p:cNvCxnSpPr/>
            <p:nvPr/>
          </p:nvCxnSpPr>
          <p:spPr bwMode="auto">
            <a:xfrm>
              <a:off x="2797471" y="5741773"/>
              <a:ext cx="0" cy="70021"/>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B605E82B-8E22-2A8D-74B0-C0AFE8468D85}"/>
                </a:ext>
              </a:extLst>
            </p:cNvPr>
            <p:cNvCxnSpPr/>
            <p:nvPr/>
          </p:nvCxnSpPr>
          <p:spPr bwMode="auto">
            <a:xfrm>
              <a:off x="4393885" y="5741773"/>
              <a:ext cx="0" cy="70021"/>
            </a:xfrm>
            <a:prstGeom prst="line">
              <a:avLst/>
            </a:prstGeom>
            <a:noFill/>
            <a:ln w="28575" cap="flat" cmpd="sng" algn="ctr">
              <a:solidFill>
                <a:schemeClr val="bg1"/>
              </a:solidFill>
              <a:prstDash val="solid"/>
              <a:round/>
              <a:headEnd type="none" w="med" len="med"/>
              <a:tailEnd type="none" w="med" len="med"/>
            </a:ln>
            <a:effectLst/>
          </p:spPr>
        </p:cxnSp>
        <p:sp>
          <p:nvSpPr>
            <p:cNvPr id="37" name="TextBox 36">
              <a:extLst>
                <a:ext uri="{FF2B5EF4-FFF2-40B4-BE49-F238E27FC236}">
                  <a16:creationId xmlns:a16="http://schemas.microsoft.com/office/drawing/2014/main" id="{D0EF2AF2-4AD6-D59E-9132-4CF0BB102594}"/>
                </a:ext>
              </a:extLst>
            </p:cNvPr>
            <p:cNvSpPr txBox="1"/>
            <p:nvPr/>
          </p:nvSpPr>
          <p:spPr bwMode="auto">
            <a:xfrm>
              <a:off x="1046576" y="5772219"/>
              <a:ext cx="2141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8" name="TextBox 37">
              <a:extLst>
                <a:ext uri="{FF2B5EF4-FFF2-40B4-BE49-F238E27FC236}">
                  <a16:creationId xmlns:a16="http://schemas.microsoft.com/office/drawing/2014/main" id="{5C6A06D5-4EF9-795B-B148-5E1BBD08992C}"/>
                </a:ext>
              </a:extLst>
            </p:cNvPr>
            <p:cNvSpPr txBox="1"/>
            <p:nvPr/>
          </p:nvSpPr>
          <p:spPr bwMode="auto">
            <a:xfrm>
              <a:off x="1721947" y="5772219"/>
              <a:ext cx="5192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500</a:t>
              </a:r>
            </a:p>
          </p:txBody>
        </p:sp>
        <p:sp>
          <p:nvSpPr>
            <p:cNvPr id="42" name="TextBox 41">
              <a:extLst>
                <a:ext uri="{FF2B5EF4-FFF2-40B4-BE49-F238E27FC236}">
                  <a16:creationId xmlns:a16="http://schemas.microsoft.com/office/drawing/2014/main" id="{F8B25C24-1F91-C828-44CC-8C26B12068BB}"/>
                </a:ext>
              </a:extLst>
            </p:cNvPr>
            <p:cNvSpPr txBox="1"/>
            <p:nvPr/>
          </p:nvSpPr>
          <p:spPr bwMode="auto">
            <a:xfrm rot="16200000">
              <a:off x="-936139" y="3728717"/>
              <a:ext cx="3708680" cy="317428"/>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800" dirty="0">
                  <a:solidFill>
                    <a:schemeClr val="bg1"/>
                  </a:solidFill>
                  <a:effectLst/>
                  <a:latin typeface="+mn-lt"/>
                </a:rPr>
                <a:t>Patients Who Received Study Drug</a:t>
              </a:r>
              <a:endParaRPr lang="en-US" dirty="0">
                <a:solidFill>
                  <a:schemeClr val="bg1"/>
                </a:solidFill>
                <a:latin typeface="+mn-lt"/>
              </a:endParaRPr>
            </a:p>
          </p:txBody>
        </p:sp>
        <p:cxnSp>
          <p:nvCxnSpPr>
            <p:cNvPr id="43" name="Straight Connector 42">
              <a:extLst>
                <a:ext uri="{FF2B5EF4-FFF2-40B4-BE49-F238E27FC236}">
                  <a16:creationId xmlns:a16="http://schemas.microsoft.com/office/drawing/2014/main" id="{0283BFAC-5544-089D-C0E5-221D44065202}"/>
                </a:ext>
              </a:extLst>
            </p:cNvPr>
            <p:cNvCxnSpPr>
              <a:cxnSpLocks/>
            </p:cNvCxnSpPr>
            <p:nvPr/>
          </p:nvCxnSpPr>
          <p:spPr bwMode="auto">
            <a:xfrm>
              <a:off x="1153668" y="2033091"/>
              <a:ext cx="0" cy="3708682"/>
            </a:xfrm>
            <a:prstGeom prst="line">
              <a:avLst/>
            </a:prstGeom>
            <a:noFill/>
            <a:ln w="28575" cap="flat" cmpd="sng" algn="ctr">
              <a:solidFill>
                <a:schemeClr val="bg1"/>
              </a:solidFill>
              <a:prstDash val="solid"/>
              <a:round/>
              <a:headEnd type="none" w="med" len="med"/>
              <a:tailEnd type="none" w="med" len="med"/>
            </a:ln>
            <a:effectLst/>
          </p:spPr>
        </p:cxnSp>
        <p:sp>
          <p:nvSpPr>
            <p:cNvPr id="46" name="TextBox 45">
              <a:extLst>
                <a:ext uri="{FF2B5EF4-FFF2-40B4-BE49-F238E27FC236}">
                  <a16:creationId xmlns:a16="http://schemas.microsoft.com/office/drawing/2014/main" id="{A9D7BCEA-7F1E-7399-7E2C-4F9E150C414C}"/>
                </a:ext>
              </a:extLst>
            </p:cNvPr>
            <p:cNvSpPr txBox="1"/>
            <p:nvPr/>
          </p:nvSpPr>
          <p:spPr bwMode="auto">
            <a:xfrm>
              <a:off x="2486743" y="5772219"/>
              <a:ext cx="5915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1000</a:t>
              </a:r>
            </a:p>
          </p:txBody>
        </p:sp>
        <p:cxnSp>
          <p:nvCxnSpPr>
            <p:cNvPr id="50" name="Straight Connector 49">
              <a:extLst>
                <a:ext uri="{FF2B5EF4-FFF2-40B4-BE49-F238E27FC236}">
                  <a16:creationId xmlns:a16="http://schemas.microsoft.com/office/drawing/2014/main" id="{4CAB21F3-DB12-9C2F-E365-41EF2BD77435}"/>
                </a:ext>
              </a:extLst>
            </p:cNvPr>
            <p:cNvCxnSpPr/>
            <p:nvPr/>
          </p:nvCxnSpPr>
          <p:spPr bwMode="auto">
            <a:xfrm>
              <a:off x="3584184" y="5741773"/>
              <a:ext cx="0" cy="70021"/>
            </a:xfrm>
            <a:prstGeom prst="line">
              <a:avLst/>
            </a:prstGeom>
            <a:noFill/>
            <a:ln w="28575" cap="flat" cmpd="sng" algn="ctr">
              <a:solidFill>
                <a:schemeClr val="bg1"/>
              </a:solidFill>
              <a:prstDash val="solid"/>
              <a:round/>
              <a:headEnd type="none" w="med" len="med"/>
              <a:tailEnd type="none" w="med" len="med"/>
            </a:ln>
            <a:effectLst/>
          </p:spPr>
        </p:cxnSp>
        <p:sp>
          <p:nvSpPr>
            <p:cNvPr id="51" name="TextBox 50">
              <a:extLst>
                <a:ext uri="{FF2B5EF4-FFF2-40B4-BE49-F238E27FC236}">
                  <a16:creationId xmlns:a16="http://schemas.microsoft.com/office/drawing/2014/main" id="{835A05BF-E839-FB9D-2A7B-CC727A1EE6A2}"/>
                </a:ext>
              </a:extLst>
            </p:cNvPr>
            <p:cNvSpPr txBox="1"/>
            <p:nvPr/>
          </p:nvSpPr>
          <p:spPr bwMode="auto">
            <a:xfrm>
              <a:off x="3288889" y="5772219"/>
              <a:ext cx="5915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1500</a:t>
              </a:r>
            </a:p>
          </p:txBody>
        </p:sp>
        <p:sp>
          <p:nvSpPr>
            <p:cNvPr id="52" name="TextBox 51">
              <a:extLst>
                <a:ext uri="{FF2B5EF4-FFF2-40B4-BE49-F238E27FC236}">
                  <a16:creationId xmlns:a16="http://schemas.microsoft.com/office/drawing/2014/main" id="{EDD3F189-C3AF-EDBD-00DC-88A431625B1E}"/>
                </a:ext>
              </a:extLst>
            </p:cNvPr>
            <p:cNvSpPr txBox="1"/>
            <p:nvPr/>
          </p:nvSpPr>
          <p:spPr bwMode="auto">
            <a:xfrm>
              <a:off x="4096197" y="5772219"/>
              <a:ext cx="5915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2000</a:t>
              </a:r>
            </a:p>
          </p:txBody>
        </p:sp>
      </p:grpSp>
      <p:cxnSp>
        <p:nvCxnSpPr>
          <p:cNvPr id="31766" name="Straight Connector 31765">
            <a:extLst>
              <a:ext uri="{FF2B5EF4-FFF2-40B4-BE49-F238E27FC236}">
                <a16:creationId xmlns:a16="http://schemas.microsoft.com/office/drawing/2014/main" id="{F7E2AB0A-AF6E-A61E-03D0-71BA6A5AFCBD}"/>
              </a:ext>
            </a:extLst>
          </p:cNvPr>
          <p:cNvCxnSpPr/>
          <p:nvPr/>
        </p:nvCxnSpPr>
        <p:spPr bwMode="auto">
          <a:xfrm>
            <a:off x="6530979" y="2970770"/>
            <a:ext cx="0" cy="3215995"/>
          </a:xfrm>
          <a:prstGeom prst="line">
            <a:avLst/>
          </a:prstGeom>
          <a:noFill/>
          <a:ln w="28575" cap="flat" cmpd="sng" algn="ctr">
            <a:solidFill>
              <a:schemeClr val="bg1"/>
            </a:solidFill>
            <a:prstDash val="solid"/>
            <a:round/>
            <a:headEnd type="none" w="med" len="med"/>
            <a:tailEnd type="none" w="med" len="med"/>
          </a:ln>
          <a:effectLst/>
        </p:spPr>
      </p:cxnSp>
      <p:cxnSp>
        <p:nvCxnSpPr>
          <p:cNvPr id="31768" name="Straight Connector 31767">
            <a:extLst>
              <a:ext uri="{FF2B5EF4-FFF2-40B4-BE49-F238E27FC236}">
                <a16:creationId xmlns:a16="http://schemas.microsoft.com/office/drawing/2014/main" id="{B27B3959-0BDB-1C6B-75A7-2C38028CEF7A}"/>
              </a:ext>
            </a:extLst>
          </p:cNvPr>
          <p:cNvCxnSpPr/>
          <p:nvPr/>
        </p:nvCxnSpPr>
        <p:spPr bwMode="auto">
          <a:xfrm>
            <a:off x="6433650" y="349248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69" name="Straight Connector 31768">
            <a:extLst>
              <a:ext uri="{FF2B5EF4-FFF2-40B4-BE49-F238E27FC236}">
                <a16:creationId xmlns:a16="http://schemas.microsoft.com/office/drawing/2014/main" id="{B6194D2C-6B8B-5BB8-2E38-E1EF017F2388}"/>
              </a:ext>
            </a:extLst>
          </p:cNvPr>
          <p:cNvCxnSpPr/>
          <p:nvPr/>
        </p:nvCxnSpPr>
        <p:spPr bwMode="auto">
          <a:xfrm>
            <a:off x="6433650" y="456354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70" name="Straight Connector 31769">
            <a:extLst>
              <a:ext uri="{FF2B5EF4-FFF2-40B4-BE49-F238E27FC236}">
                <a16:creationId xmlns:a16="http://schemas.microsoft.com/office/drawing/2014/main" id="{B4A9D58B-29FB-3165-A8D8-B343CCAE9584}"/>
              </a:ext>
            </a:extLst>
          </p:cNvPr>
          <p:cNvCxnSpPr>
            <a:cxnSpLocks/>
          </p:cNvCxnSpPr>
          <p:nvPr/>
        </p:nvCxnSpPr>
        <p:spPr bwMode="auto">
          <a:xfrm>
            <a:off x="6433650" y="564419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71" name="Straight Connector 31770">
            <a:extLst>
              <a:ext uri="{FF2B5EF4-FFF2-40B4-BE49-F238E27FC236}">
                <a16:creationId xmlns:a16="http://schemas.microsoft.com/office/drawing/2014/main" id="{8C7503DE-0BD7-7355-D7CC-F97F94EB37F8}"/>
              </a:ext>
            </a:extLst>
          </p:cNvPr>
          <p:cNvCxnSpPr/>
          <p:nvPr/>
        </p:nvCxnSpPr>
        <p:spPr bwMode="auto">
          <a:xfrm>
            <a:off x="6462423" y="492163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72" name="Straight Connector 31771">
            <a:extLst>
              <a:ext uri="{FF2B5EF4-FFF2-40B4-BE49-F238E27FC236}">
                <a16:creationId xmlns:a16="http://schemas.microsoft.com/office/drawing/2014/main" id="{7FB96C86-88C0-7766-9D40-5B522D541BA3}"/>
              </a:ext>
            </a:extLst>
          </p:cNvPr>
          <p:cNvCxnSpPr/>
          <p:nvPr/>
        </p:nvCxnSpPr>
        <p:spPr bwMode="auto">
          <a:xfrm>
            <a:off x="6462423" y="528611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73" name="Straight Connector 31772">
            <a:extLst>
              <a:ext uri="{FF2B5EF4-FFF2-40B4-BE49-F238E27FC236}">
                <a16:creationId xmlns:a16="http://schemas.microsoft.com/office/drawing/2014/main" id="{82826BF1-D0DB-3A3A-0FC0-DD8910C9C115}"/>
              </a:ext>
            </a:extLst>
          </p:cNvPr>
          <p:cNvCxnSpPr/>
          <p:nvPr/>
        </p:nvCxnSpPr>
        <p:spPr bwMode="auto">
          <a:xfrm>
            <a:off x="6462423" y="60022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74" name="Straight Connector 31773">
            <a:extLst>
              <a:ext uri="{FF2B5EF4-FFF2-40B4-BE49-F238E27FC236}">
                <a16:creationId xmlns:a16="http://schemas.microsoft.com/office/drawing/2014/main" id="{DDE26CF5-A907-1B3D-8BFA-6E7326BA2130}"/>
              </a:ext>
            </a:extLst>
          </p:cNvPr>
          <p:cNvCxnSpPr/>
          <p:nvPr/>
        </p:nvCxnSpPr>
        <p:spPr bwMode="auto">
          <a:xfrm>
            <a:off x="6462423" y="420865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75" name="Straight Connector 31774">
            <a:extLst>
              <a:ext uri="{FF2B5EF4-FFF2-40B4-BE49-F238E27FC236}">
                <a16:creationId xmlns:a16="http://schemas.microsoft.com/office/drawing/2014/main" id="{41ED341E-B0BF-282E-BF9A-B32C9CC4E77C}"/>
              </a:ext>
            </a:extLst>
          </p:cNvPr>
          <p:cNvCxnSpPr/>
          <p:nvPr/>
        </p:nvCxnSpPr>
        <p:spPr bwMode="auto">
          <a:xfrm>
            <a:off x="6462423" y="38473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76" name="Straight Connector 31775">
            <a:extLst>
              <a:ext uri="{FF2B5EF4-FFF2-40B4-BE49-F238E27FC236}">
                <a16:creationId xmlns:a16="http://schemas.microsoft.com/office/drawing/2014/main" id="{EBA6077A-3403-D03F-D146-ECC6640070AC}"/>
              </a:ext>
            </a:extLst>
          </p:cNvPr>
          <p:cNvCxnSpPr/>
          <p:nvPr/>
        </p:nvCxnSpPr>
        <p:spPr bwMode="auto">
          <a:xfrm>
            <a:off x="6462423" y="3127999"/>
            <a:ext cx="64008" cy="0"/>
          </a:xfrm>
          <a:prstGeom prst="line">
            <a:avLst/>
          </a:prstGeom>
          <a:noFill/>
          <a:ln w="28575" cap="flat" cmpd="sng" algn="ctr">
            <a:solidFill>
              <a:schemeClr val="bg1"/>
            </a:solidFill>
            <a:prstDash val="solid"/>
            <a:round/>
            <a:headEnd type="none" w="med" len="med"/>
            <a:tailEnd type="none" w="med" len="med"/>
          </a:ln>
          <a:effectLst/>
        </p:spPr>
      </p:cxnSp>
      <p:sp>
        <p:nvSpPr>
          <p:cNvPr id="31782" name="TextBox 31781">
            <a:extLst>
              <a:ext uri="{FF2B5EF4-FFF2-40B4-BE49-F238E27FC236}">
                <a16:creationId xmlns:a16="http://schemas.microsoft.com/office/drawing/2014/main" id="{61E97146-EBDA-2CD7-3C80-A451B80C6B9F}"/>
              </a:ext>
            </a:extLst>
          </p:cNvPr>
          <p:cNvSpPr txBox="1"/>
          <p:nvPr/>
        </p:nvSpPr>
        <p:spPr bwMode="auto">
          <a:xfrm>
            <a:off x="6111712" y="3357358"/>
            <a:ext cx="2872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31783" name="TextBox 31782">
            <a:extLst>
              <a:ext uri="{FF2B5EF4-FFF2-40B4-BE49-F238E27FC236}">
                <a16:creationId xmlns:a16="http://schemas.microsoft.com/office/drawing/2014/main" id="{932591AF-856A-9D83-BBDC-4D8F4107333A}"/>
              </a:ext>
            </a:extLst>
          </p:cNvPr>
          <p:cNvSpPr txBox="1"/>
          <p:nvPr/>
        </p:nvSpPr>
        <p:spPr bwMode="auto">
          <a:xfrm>
            <a:off x="6111712" y="4443442"/>
            <a:ext cx="2872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784" name="TextBox 31783">
            <a:extLst>
              <a:ext uri="{FF2B5EF4-FFF2-40B4-BE49-F238E27FC236}">
                <a16:creationId xmlns:a16="http://schemas.microsoft.com/office/drawing/2014/main" id="{0A6C446D-0C10-0CCE-B5F2-7B2019EDDF98}"/>
              </a:ext>
            </a:extLst>
          </p:cNvPr>
          <p:cNvSpPr txBox="1"/>
          <p:nvPr/>
        </p:nvSpPr>
        <p:spPr bwMode="auto">
          <a:xfrm>
            <a:off x="6111712" y="5522061"/>
            <a:ext cx="2872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31785" name="Rectangle 31784">
            <a:extLst>
              <a:ext uri="{FF2B5EF4-FFF2-40B4-BE49-F238E27FC236}">
                <a16:creationId xmlns:a16="http://schemas.microsoft.com/office/drawing/2014/main" id="{BEEB5192-5D12-FBE3-BDD8-AF9B44BCE919}"/>
              </a:ext>
            </a:extLst>
          </p:cNvPr>
          <p:cNvSpPr/>
          <p:nvPr/>
        </p:nvSpPr>
        <p:spPr bwMode="auto">
          <a:xfrm>
            <a:off x="9072567" y="4558255"/>
            <a:ext cx="167800" cy="20133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86" name="Rectangle 31785">
            <a:extLst>
              <a:ext uri="{FF2B5EF4-FFF2-40B4-BE49-F238E27FC236}">
                <a16:creationId xmlns:a16="http://schemas.microsoft.com/office/drawing/2014/main" id="{15D0F3F5-7C1B-0994-E56B-868E0320A550}"/>
              </a:ext>
            </a:extLst>
          </p:cNvPr>
          <p:cNvSpPr/>
          <p:nvPr/>
        </p:nvSpPr>
        <p:spPr bwMode="auto">
          <a:xfrm>
            <a:off x="8822506" y="4558255"/>
            <a:ext cx="167800" cy="22266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87" name="Rectangle 31786">
            <a:extLst>
              <a:ext uri="{FF2B5EF4-FFF2-40B4-BE49-F238E27FC236}">
                <a16:creationId xmlns:a16="http://schemas.microsoft.com/office/drawing/2014/main" id="{87D344E8-955F-4F36-9405-4091FAF4BC01}"/>
              </a:ext>
            </a:extLst>
          </p:cNvPr>
          <p:cNvSpPr/>
          <p:nvPr/>
        </p:nvSpPr>
        <p:spPr bwMode="auto">
          <a:xfrm>
            <a:off x="8572445" y="4557713"/>
            <a:ext cx="167800" cy="36982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1" name="Rectangle 31790">
            <a:extLst>
              <a:ext uri="{FF2B5EF4-FFF2-40B4-BE49-F238E27FC236}">
                <a16:creationId xmlns:a16="http://schemas.microsoft.com/office/drawing/2014/main" id="{5BF36599-3312-02D1-378E-BB0ED77390B2}"/>
              </a:ext>
            </a:extLst>
          </p:cNvPr>
          <p:cNvSpPr/>
          <p:nvPr/>
        </p:nvSpPr>
        <p:spPr bwMode="auto">
          <a:xfrm>
            <a:off x="8322384" y="4557714"/>
            <a:ext cx="167800" cy="58576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2" name="Rectangle 31791">
            <a:extLst>
              <a:ext uri="{FF2B5EF4-FFF2-40B4-BE49-F238E27FC236}">
                <a16:creationId xmlns:a16="http://schemas.microsoft.com/office/drawing/2014/main" id="{5BEA577B-F8A6-8C95-F454-0AE0A7439996}"/>
              </a:ext>
            </a:extLst>
          </p:cNvPr>
          <p:cNvSpPr/>
          <p:nvPr/>
        </p:nvSpPr>
        <p:spPr bwMode="auto">
          <a:xfrm>
            <a:off x="8072324" y="4557714"/>
            <a:ext cx="167800" cy="58576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3" name="Rectangle 31792">
            <a:extLst>
              <a:ext uri="{FF2B5EF4-FFF2-40B4-BE49-F238E27FC236}">
                <a16:creationId xmlns:a16="http://schemas.microsoft.com/office/drawing/2014/main" id="{3881F2E0-BD6E-4B52-3D7E-83A9E704325D}"/>
              </a:ext>
            </a:extLst>
          </p:cNvPr>
          <p:cNvSpPr/>
          <p:nvPr/>
        </p:nvSpPr>
        <p:spPr bwMode="auto">
          <a:xfrm>
            <a:off x="7822263" y="4557713"/>
            <a:ext cx="167800" cy="80703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4" name="Rectangle 31793">
            <a:extLst>
              <a:ext uri="{FF2B5EF4-FFF2-40B4-BE49-F238E27FC236}">
                <a16:creationId xmlns:a16="http://schemas.microsoft.com/office/drawing/2014/main" id="{CBB43477-7248-98F4-B779-8B6BA1904C88}"/>
              </a:ext>
            </a:extLst>
          </p:cNvPr>
          <p:cNvSpPr/>
          <p:nvPr/>
        </p:nvSpPr>
        <p:spPr bwMode="auto">
          <a:xfrm>
            <a:off x="7572203" y="4557713"/>
            <a:ext cx="167800" cy="83102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5" name="Rectangle 31794">
            <a:extLst>
              <a:ext uri="{FF2B5EF4-FFF2-40B4-BE49-F238E27FC236}">
                <a16:creationId xmlns:a16="http://schemas.microsoft.com/office/drawing/2014/main" id="{34DF43B9-8EF0-E0D4-18CD-10CE749BD6A2}"/>
              </a:ext>
            </a:extLst>
          </p:cNvPr>
          <p:cNvSpPr/>
          <p:nvPr/>
        </p:nvSpPr>
        <p:spPr bwMode="auto">
          <a:xfrm>
            <a:off x="7322142" y="4557714"/>
            <a:ext cx="167800" cy="95899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6" name="Rectangle 31795">
            <a:extLst>
              <a:ext uri="{FF2B5EF4-FFF2-40B4-BE49-F238E27FC236}">
                <a16:creationId xmlns:a16="http://schemas.microsoft.com/office/drawing/2014/main" id="{0E01C832-ED38-883A-E2C6-45E7FE2055F6}"/>
              </a:ext>
            </a:extLst>
          </p:cNvPr>
          <p:cNvSpPr/>
          <p:nvPr/>
        </p:nvSpPr>
        <p:spPr bwMode="auto">
          <a:xfrm>
            <a:off x="7072082" y="4557713"/>
            <a:ext cx="167800" cy="110561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7" name="Rectangle 31796">
            <a:extLst>
              <a:ext uri="{FF2B5EF4-FFF2-40B4-BE49-F238E27FC236}">
                <a16:creationId xmlns:a16="http://schemas.microsoft.com/office/drawing/2014/main" id="{46DCC47E-9022-453B-62F7-622D33444B15}"/>
              </a:ext>
            </a:extLst>
          </p:cNvPr>
          <p:cNvSpPr/>
          <p:nvPr/>
        </p:nvSpPr>
        <p:spPr bwMode="auto">
          <a:xfrm>
            <a:off x="6822022" y="4557713"/>
            <a:ext cx="167800" cy="130555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8" name="Rectangle 31797">
            <a:extLst>
              <a:ext uri="{FF2B5EF4-FFF2-40B4-BE49-F238E27FC236}">
                <a16:creationId xmlns:a16="http://schemas.microsoft.com/office/drawing/2014/main" id="{9D5D9E87-499E-8055-A7A7-4AFFBCA3E48E}"/>
              </a:ext>
            </a:extLst>
          </p:cNvPr>
          <p:cNvSpPr/>
          <p:nvPr/>
        </p:nvSpPr>
        <p:spPr bwMode="auto">
          <a:xfrm>
            <a:off x="6571962" y="4566227"/>
            <a:ext cx="167800" cy="140634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9" name="Rectangle 31798">
            <a:extLst>
              <a:ext uri="{FF2B5EF4-FFF2-40B4-BE49-F238E27FC236}">
                <a16:creationId xmlns:a16="http://schemas.microsoft.com/office/drawing/2014/main" id="{5C8D379B-7A07-FCE0-D97A-6E04A7EB36A8}"/>
              </a:ext>
            </a:extLst>
          </p:cNvPr>
          <p:cNvSpPr/>
          <p:nvPr/>
        </p:nvSpPr>
        <p:spPr bwMode="auto">
          <a:xfrm>
            <a:off x="10069610" y="4414297"/>
            <a:ext cx="167800" cy="14341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0" name="Rectangle 31799">
            <a:extLst>
              <a:ext uri="{FF2B5EF4-FFF2-40B4-BE49-F238E27FC236}">
                <a16:creationId xmlns:a16="http://schemas.microsoft.com/office/drawing/2014/main" id="{D6A3342E-BE68-67E7-3FFB-EFE73B2A3CF3}"/>
              </a:ext>
            </a:extLst>
          </p:cNvPr>
          <p:cNvSpPr/>
          <p:nvPr/>
        </p:nvSpPr>
        <p:spPr bwMode="auto">
          <a:xfrm>
            <a:off x="10319670" y="4366311"/>
            <a:ext cx="167800" cy="19140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1" name="Rectangle 31800">
            <a:extLst>
              <a:ext uri="{FF2B5EF4-FFF2-40B4-BE49-F238E27FC236}">
                <a16:creationId xmlns:a16="http://schemas.microsoft.com/office/drawing/2014/main" id="{D8A4B62F-0CBC-C305-42D2-53E82DDE935B}"/>
              </a:ext>
            </a:extLst>
          </p:cNvPr>
          <p:cNvSpPr/>
          <p:nvPr/>
        </p:nvSpPr>
        <p:spPr bwMode="auto">
          <a:xfrm>
            <a:off x="10569730" y="4086392"/>
            <a:ext cx="167800" cy="47983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2" name="Rectangle 31801">
            <a:extLst>
              <a:ext uri="{FF2B5EF4-FFF2-40B4-BE49-F238E27FC236}">
                <a16:creationId xmlns:a16="http://schemas.microsoft.com/office/drawing/2014/main" id="{B9B3B787-17D9-85ED-DD2A-14C7C471AEA5}"/>
              </a:ext>
            </a:extLst>
          </p:cNvPr>
          <p:cNvSpPr/>
          <p:nvPr/>
        </p:nvSpPr>
        <p:spPr bwMode="auto">
          <a:xfrm>
            <a:off x="10819790" y="3937102"/>
            <a:ext cx="167800" cy="62061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3" name="Rectangle 31802">
            <a:extLst>
              <a:ext uri="{FF2B5EF4-FFF2-40B4-BE49-F238E27FC236}">
                <a16:creationId xmlns:a16="http://schemas.microsoft.com/office/drawing/2014/main" id="{D7F5EE53-2146-3E6F-0920-29D29D365724}"/>
              </a:ext>
            </a:extLst>
          </p:cNvPr>
          <p:cNvSpPr/>
          <p:nvPr/>
        </p:nvSpPr>
        <p:spPr bwMode="auto">
          <a:xfrm>
            <a:off x="11069850" y="3857125"/>
            <a:ext cx="167800" cy="70058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4" name="Rectangle 31803">
            <a:extLst>
              <a:ext uri="{FF2B5EF4-FFF2-40B4-BE49-F238E27FC236}">
                <a16:creationId xmlns:a16="http://schemas.microsoft.com/office/drawing/2014/main" id="{AA6A57FF-0483-9667-5718-1420B34E7F62}"/>
              </a:ext>
            </a:extLst>
          </p:cNvPr>
          <p:cNvSpPr/>
          <p:nvPr/>
        </p:nvSpPr>
        <p:spPr bwMode="auto">
          <a:xfrm>
            <a:off x="11319911" y="3097347"/>
            <a:ext cx="167800" cy="146887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77" name="Straight Connector 31776">
            <a:extLst>
              <a:ext uri="{FF2B5EF4-FFF2-40B4-BE49-F238E27FC236}">
                <a16:creationId xmlns:a16="http://schemas.microsoft.com/office/drawing/2014/main" id="{2423BF9E-1470-F03E-B3BA-8B0023C65E95}"/>
              </a:ext>
            </a:extLst>
          </p:cNvPr>
          <p:cNvCxnSpPr>
            <a:cxnSpLocks/>
          </p:cNvCxnSpPr>
          <p:nvPr/>
        </p:nvCxnSpPr>
        <p:spPr bwMode="auto">
          <a:xfrm>
            <a:off x="6519974" y="4563543"/>
            <a:ext cx="5029200" cy="0"/>
          </a:xfrm>
          <a:prstGeom prst="line">
            <a:avLst/>
          </a:prstGeom>
          <a:noFill/>
          <a:ln w="28575" cap="flat" cmpd="sng" algn="ctr">
            <a:solidFill>
              <a:schemeClr val="bg1"/>
            </a:solidFill>
            <a:prstDash val="solid"/>
            <a:round/>
            <a:headEnd type="none" w="med" len="med"/>
            <a:tailEnd type="none" w="med" len="med"/>
          </a:ln>
          <a:effectLst/>
        </p:spPr>
      </p:cxnSp>
      <p:grpSp>
        <p:nvGrpSpPr>
          <p:cNvPr id="6" name="Group 5">
            <a:extLst>
              <a:ext uri="{FF2B5EF4-FFF2-40B4-BE49-F238E27FC236}">
                <a16:creationId xmlns:a16="http://schemas.microsoft.com/office/drawing/2014/main" id="{9083448A-AC0D-93CC-C7B1-EE03D79DC117}"/>
              </a:ext>
            </a:extLst>
          </p:cNvPr>
          <p:cNvGrpSpPr/>
          <p:nvPr/>
        </p:nvGrpSpPr>
        <p:grpSpPr>
          <a:xfrm>
            <a:off x="6656019" y="4557713"/>
            <a:ext cx="4746884" cy="91440"/>
            <a:chOff x="6656019" y="4557713"/>
            <a:chExt cx="4746884" cy="91440"/>
          </a:xfrm>
        </p:grpSpPr>
        <p:cxnSp>
          <p:nvCxnSpPr>
            <p:cNvPr id="9" name="Straight Connector 8">
              <a:extLst>
                <a:ext uri="{FF2B5EF4-FFF2-40B4-BE49-F238E27FC236}">
                  <a16:creationId xmlns:a16="http://schemas.microsoft.com/office/drawing/2014/main" id="{8A04C895-CB55-2E4F-0A30-BCF21D3EABEB}"/>
                </a:ext>
              </a:extLst>
            </p:cNvPr>
            <p:cNvCxnSpPr>
              <a:cxnSpLocks/>
            </p:cNvCxnSpPr>
            <p:nvPr/>
          </p:nvCxnSpPr>
          <p:spPr bwMode="auto">
            <a:xfrm rot="16200000">
              <a:off x="11357183" y="460343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D720575B-9A60-0303-D1D4-58F88CC67600}"/>
                </a:ext>
              </a:extLst>
            </p:cNvPr>
            <p:cNvCxnSpPr>
              <a:cxnSpLocks/>
            </p:cNvCxnSpPr>
            <p:nvPr/>
          </p:nvCxnSpPr>
          <p:spPr bwMode="auto">
            <a:xfrm rot="16200000">
              <a:off x="11107846" y="460343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7B143446-8A55-8AF1-5B79-8A0423235D00}"/>
                </a:ext>
              </a:extLst>
            </p:cNvPr>
            <p:cNvCxnSpPr>
              <a:cxnSpLocks/>
            </p:cNvCxnSpPr>
            <p:nvPr/>
          </p:nvCxnSpPr>
          <p:spPr bwMode="auto">
            <a:xfrm rot="16200000">
              <a:off x="10858510" y="460343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B2BA1140-8DDD-1CFE-0B78-4113B832C528}"/>
                </a:ext>
              </a:extLst>
            </p:cNvPr>
            <p:cNvCxnSpPr>
              <a:cxnSpLocks/>
            </p:cNvCxnSpPr>
            <p:nvPr/>
          </p:nvCxnSpPr>
          <p:spPr bwMode="auto">
            <a:xfrm rot="16200000">
              <a:off x="10609174" y="460343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331BDEB3-041F-BC2D-15BA-78896EEB827F}"/>
                </a:ext>
              </a:extLst>
            </p:cNvPr>
            <p:cNvCxnSpPr>
              <a:cxnSpLocks/>
            </p:cNvCxnSpPr>
            <p:nvPr/>
          </p:nvCxnSpPr>
          <p:spPr bwMode="auto">
            <a:xfrm rot="16200000">
              <a:off x="10359838" y="460343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8DE17FC-CFA6-912F-603A-0D082A03AC41}"/>
                </a:ext>
              </a:extLst>
            </p:cNvPr>
            <p:cNvCxnSpPr>
              <a:cxnSpLocks/>
            </p:cNvCxnSpPr>
            <p:nvPr/>
          </p:nvCxnSpPr>
          <p:spPr bwMode="auto">
            <a:xfrm rot="16200000">
              <a:off x="10110502" y="460343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B378842C-9B18-7E8A-DEA4-20FA8DBE756D}"/>
                </a:ext>
              </a:extLst>
            </p:cNvPr>
            <p:cNvCxnSpPr>
              <a:cxnSpLocks/>
            </p:cNvCxnSpPr>
            <p:nvPr/>
          </p:nvCxnSpPr>
          <p:spPr bwMode="auto">
            <a:xfrm rot="16200000">
              <a:off x="9858167" y="460343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35744973-7DC9-1CF1-1801-B1E732F2EA77}"/>
                </a:ext>
              </a:extLst>
            </p:cNvPr>
            <p:cNvCxnSpPr>
              <a:cxnSpLocks/>
            </p:cNvCxnSpPr>
            <p:nvPr/>
          </p:nvCxnSpPr>
          <p:spPr bwMode="auto">
            <a:xfrm rot="16200000">
              <a:off x="9608830" y="460343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6BB8C5D-09E2-65CC-BE81-12B5B6D4848D}"/>
                </a:ext>
              </a:extLst>
            </p:cNvPr>
            <p:cNvCxnSpPr>
              <a:cxnSpLocks/>
            </p:cNvCxnSpPr>
            <p:nvPr/>
          </p:nvCxnSpPr>
          <p:spPr bwMode="auto">
            <a:xfrm rot="16200000">
              <a:off x="9359494" y="460343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0BE1AEE3-77FF-87C9-B0ED-4C36383043CB}"/>
                </a:ext>
              </a:extLst>
            </p:cNvPr>
            <p:cNvCxnSpPr>
              <a:cxnSpLocks/>
            </p:cNvCxnSpPr>
            <p:nvPr/>
          </p:nvCxnSpPr>
          <p:spPr bwMode="auto">
            <a:xfrm rot="16200000">
              <a:off x="9110158" y="460343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B98CE96E-F073-828E-B325-EC9EDA303F65}"/>
                </a:ext>
              </a:extLst>
            </p:cNvPr>
            <p:cNvCxnSpPr>
              <a:cxnSpLocks/>
            </p:cNvCxnSpPr>
            <p:nvPr/>
          </p:nvCxnSpPr>
          <p:spPr bwMode="auto">
            <a:xfrm rot="16200000">
              <a:off x="8860822" y="460343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ED0298B-85EE-C086-F9A1-79B10868CDDA}"/>
                </a:ext>
              </a:extLst>
            </p:cNvPr>
            <p:cNvCxnSpPr>
              <a:cxnSpLocks/>
            </p:cNvCxnSpPr>
            <p:nvPr/>
          </p:nvCxnSpPr>
          <p:spPr bwMode="auto">
            <a:xfrm rot="16200000">
              <a:off x="8611486" y="460343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CE972AB4-2513-5510-3865-F0EEC18A2DA3}"/>
                </a:ext>
              </a:extLst>
            </p:cNvPr>
            <p:cNvCxnSpPr>
              <a:cxnSpLocks/>
            </p:cNvCxnSpPr>
            <p:nvPr/>
          </p:nvCxnSpPr>
          <p:spPr bwMode="auto">
            <a:xfrm rot="16200000">
              <a:off x="8361649" y="460343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3552B25-6B29-FE4A-A94D-DA7775B553AE}"/>
                </a:ext>
              </a:extLst>
            </p:cNvPr>
            <p:cNvCxnSpPr>
              <a:cxnSpLocks/>
            </p:cNvCxnSpPr>
            <p:nvPr/>
          </p:nvCxnSpPr>
          <p:spPr bwMode="auto">
            <a:xfrm rot="16200000">
              <a:off x="8112312" y="460343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F3D891B-0A92-2C9C-E8E5-60C4B4079206}"/>
                </a:ext>
              </a:extLst>
            </p:cNvPr>
            <p:cNvCxnSpPr>
              <a:cxnSpLocks/>
            </p:cNvCxnSpPr>
            <p:nvPr/>
          </p:nvCxnSpPr>
          <p:spPr bwMode="auto">
            <a:xfrm rot="16200000">
              <a:off x="7862976" y="460343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8C7B5CFA-53B8-A14D-1A2E-E35697B4AABF}"/>
                </a:ext>
              </a:extLst>
            </p:cNvPr>
            <p:cNvCxnSpPr>
              <a:cxnSpLocks/>
            </p:cNvCxnSpPr>
            <p:nvPr/>
          </p:nvCxnSpPr>
          <p:spPr bwMode="auto">
            <a:xfrm rot="16200000">
              <a:off x="7613640" y="460343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3A858D8-AD31-1212-385E-B3D37F950101}"/>
                </a:ext>
              </a:extLst>
            </p:cNvPr>
            <p:cNvCxnSpPr>
              <a:cxnSpLocks/>
            </p:cNvCxnSpPr>
            <p:nvPr/>
          </p:nvCxnSpPr>
          <p:spPr bwMode="auto">
            <a:xfrm rot="16200000">
              <a:off x="7364304" y="460343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C6A95E8C-B457-F9F8-FC21-3FED9A79896E}"/>
                </a:ext>
              </a:extLst>
            </p:cNvPr>
            <p:cNvCxnSpPr>
              <a:cxnSpLocks/>
            </p:cNvCxnSpPr>
            <p:nvPr/>
          </p:nvCxnSpPr>
          <p:spPr bwMode="auto">
            <a:xfrm rot="16200000">
              <a:off x="7114968" y="460343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D12EA13-CB9B-C505-E68F-BA9AE9A7F005}"/>
                </a:ext>
              </a:extLst>
            </p:cNvPr>
            <p:cNvCxnSpPr>
              <a:cxnSpLocks/>
            </p:cNvCxnSpPr>
            <p:nvPr/>
          </p:nvCxnSpPr>
          <p:spPr bwMode="auto">
            <a:xfrm rot="16200000">
              <a:off x="6859635" y="460343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8ED258A8-55CB-43DE-D27A-914B683DE50F}"/>
                </a:ext>
              </a:extLst>
            </p:cNvPr>
            <p:cNvCxnSpPr>
              <a:cxnSpLocks/>
            </p:cNvCxnSpPr>
            <p:nvPr/>
          </p:nvCxnSpPr>
          <p:spPr bwMode="auto">
            <a:xfrm rot="16200000">
              <a:off x="6610299" y="4603433"/>
              <a:ext cx="91440"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2351881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Phase II Trial of Ruxolitinib in CMML: </a:t>
            </a:r>
            <a:br>
              <a:rPr lang="en-US" dirty="0"/>
            </a:br>
            <a:r>
              <a:rPr lang="en-US" dirty="0" err="1"/>
              <a:t>MPN-SAF</a:t>
            </a:r>
            <a:r>
              <a:rPr lang="en-US" dirty="0"/>
              <a:t> TSS and Response</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Padron. ASH 2022. </a:t>
            </a:r>
            <a:r>
              <a:rPr lang="en-US" altLang="en-US" sz="1200" b="0" spc="-10" dirty="0" err="1">
                <a:solidFill>
                  <a:schemeClr val="bg2"/>
                </a:solidFill>
                <a:latin typeface="Calibri" panose="020F0502020204030204" pitchFamily="34" charset="0"/>
              </a:rPr>
              <a:t>Abst</a:t>
            </a:r>
            <a:r>
              <a:rPr lang="en-US" altLang="en-US" sz="1200" b="0" spc="-10" dirty="0">
                <a:solidFill>
                  <a:schemeClr val="bg2"/>
                </a:solidFill>
                <a:latin typeface="Calibri" panose="020F0502020204030204" pitchFamily="34" charset="0"/>
              </a:rPr>
              <a:t> 457 Reproduced with permission.</a:t>
            </a:r>
            <a:endParaRPr lang="en-US" altLang="en-US" sz="1200" b="0" dirty="0">
              <a:solidFill>
                <a:schemeClr val="bg2"/>
              </a:solidFill>
              <a:latin typeface="Calibri" panose="020F0502020204030204" pitchFamily="34" charset="0"/>
            </a:endParaRPr>
          </a:p>
        </p:txBody>
      </p:sp>
      <p:sp>
        <p:nvSpPr>
          <p:cNvPr id="7" name="TextBox 6">
            <a:extLst>
              <a:ext uri="{FF2B5EF4-FFF2-40B4-BE49-F238E27FC236}">
                <a16:creationId xmlns:a16="http://schemas.microsoft.com/office/drawing/2014/main" id="{BBA1B883-7332-21A2-3B49-FEECBC7C7AAC}"/>
              </a:ext>
            </a:extLst>
          </p:cNvPr>
          <p:cNvSpPr txBox="1"/>
          <p:nvPr/>
        </p:nvSpPr>
        <p:spPr bwMode="auto">
          <a:xfrm rot="16200000">
            <a:off x="4344382" y="4277813"/>
            <a:ext cx="3338650"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 Change in TSS at 60 Days</a:t>
            </a:r>
          </a:p>
        </p:txBody>
      </p:sp>
      <p:sp>
        <p:nvSpPr>
          <p:cNvPr id="8" name="Content Placeholder 2">
            <a:extLst>
              <a:ext uri="{FF2B5EF4-FFF2-40B4-BE49-F238E27FC236}">
                <a16:creationId xmlns:a16="http://schemas.microsoft.com/office/drawing/2014/main" id="{AE3377F1-4391-BCE4-61DB-220701DA45F2}"/>
              </a:ext>
            </a:extLst>
          </p:cNvPr>
          <p:cNvSpPr txBox="1">
            <a:spLocks/>
          </p:cNvSpPr>
          <p:nvPr/>
        </p:nvSpPr>
        <p:spPr>
          <a:xfrm>
            <a:off x="6304569" y="1877831"/>
            <a:ext cx="5229570" cy="1006839"/>
          </a:xfrm>
          <a:prstGeom prst="rect">
            <a:avLst/>
          </a:prstGeom>
          <a:solidFill>
            <a:schemeClr val="tx1"/>
          </a:solidFill>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kern="0" dirty="0"/>
              <a:t>Patients who achieved MPN-SAF TSS &gt;50%: 54% </a:t>
            </a:r>
          </a:p>
          <a:p>
            <a:r>
              <a:rPr lang="en-US" sz="1800" b="0" kern="0" dirty="0"/>
              <a:t>All but 4 patients achieved some TSS reduction</a:t>
            </a:r>
          </a:p>
          <a:p>
            <a:pPr lvl="1"/>
            <a:endParaRPr lang="en-US" sz="1800" b="0" kern="0" dirty="0"/>
          </a:p>
        </p:txBody>
      </p:sp>
      <p:sp>
        <p:nvSpPr>
          <p:cNvPr id="12" name="Content Placeholder 2">
            <a:extLst>
              <a:ext uri="{FF2B5EF4-FFF2-40B4-BE49-F238E27FC236}">
                <a16:creationId xmlns:a16="http://schemas.microsoft.com/office/drawing/2014/main" id="{42D53BBF-DCA9-DF1F-D695-CEAB076E248A}"/>
              </a:ext>
            </a:extLst>
          </p:cNvPr>
          <p:cNvSpPr txBox="1">
            <a:spLocks/>
          </p:cNvSpPr>
          <p:nvPr/>
        </p:nvSpPr>
        <p:spPr>
          <a:xfrm>
            <a:off x="7201156" y="1441026"/>
            <a:ext cx="3436396" cy="364702"/>
          </a:xfrm>
          <a:prstGeom prst="rect">
            <a:avLst/>
          </a:prstGeom>
          <a:solidFill>
            <a:schemeClr val="tx1"/>
          </a:solidFill>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None/>
            </a:pPr>
            <a:r>
              <a:rPr lang="en-US" sz="2000" kern="0" dirty="0"/>
              <a:t>Spleen Volume Response</a:t>
            </a:r>
          </a:p>
          <a:p>
            <a:pPr marL="457200" lvl="1" indent="0" algn="ctr">
              <a:buNone/>
            </a:pPr>
            <a:endParaRPr lang="en-US" sz="2000" kern="0" dirty="0"/>
          </a:p>
        </p:txBody>
      </p:sp>
      <p:sp>
        <p:nvSpPr>
          <p:cNvPr id="13" name="Content Placeholder 2">
            <a:extLst>
              <a:ext uri="{FF2B5EF4-FFF2-40B4-BE49-F238E27FC236}">
                <a16:creationId xmlns:a16="http://schemas.microsoft.com/office/drawing/2014/main" id="{CF4646DB-AAF0-8095-C69E-59F82BA6950D}"/>
              </a:ext>
            </a:extLst>
          </p:cNvPr>
          <p:cNvSpPr txBox="1">
            <a:spLocks/>
          </p:cNvSpPr>
          <p:nvPr/>
        </p:nvSpPr>
        <p:spPr>
          <a:xfrm>
            <a:off x="1554448" y="1452407"/>
            <a:ext cx="3436396" cy="364702"/>
          </a:xfrm>
          <a:prstGeom prst="rect">
            <a:avLst/>
          </a:prstGeom>
          <a:solidFill>
            <a:schemeClr val="tx1"/>
          </a:solidFill>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None/>
            </a:pPr>
            <a:r>
              <a:rPr lang="en-US" sz="2000" kern="0" dirty="0"/>
              <a:t>Baseline MPN-SAF TSS</a:t>
            </a:r>
            <a:br>
              <a:rPr lang="en-US" sz="2000" kern="0" dirty="0"/>
            </a:br>
            <a:r>
              <a:rPr lang="en-US" sz="2000" kern="0" dirty="0"/>
              <a:t>(Median: 31)</a:t>
            </a:r>
            <a:endParaRPr lang="en-US" sz="2000" kern="0" baseline="30000" dirty="0"/>
          </a:p>
          <a:p>
            <a:pPr marL="457200" lvl="1" indent="0" algn="ctr">
              <a:buNone/>
            </a:pPr>
            <a:endParaRPr lang="en-US" sz="2000" kern="0" dirty="0"/>
          </a:p>
        </p:txBody>
      </p:sp>
      <p:sp>
        <p:nvSpPr>
          <p:cNvPr id="2" name="TextBox 1">
            <a:extLst>
              <a:ext uri="{FF2B5EF4-FFF2-40B4-BE49-F238E27FC236}">
                <a16:creationId xmlns:a16="http://schemas.microsoft.com/office/drawing/2014/main" id="{01673D45-F389-5CC4-CD2C-B3BD9E696B0D}"/>
              </a:ext>
            </a:extLst>
          </p:cNvPr>
          <p:cNvSpPr txBox="1"/>
          <p:nvPr/>
        </p:nvSpPr>
        <p:spPr bwMode="auto">
          <a:xfrm>
            <a:off x="1153668" y="6005526"/>
            <a:ext cx="3993865"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MPN-SAF TSS</a:t>
            </a:r>
          </a:p>
        </p:txBody>
      </p:sp>
      <p:cxnSp>
        <p:nvCxnSpPr>
          <p:cNvPr id="3" name="Straight Connector 2">
            <a:extLst>
              <a:ext uri="{FF2B5EF4-FFF2-40B4-BE49-F238E27FC236}">
                <a16:creationId xmlns:a16="http://schemas.microsoft.com/office/drawing/2014/main" id="{B2B6C881-A1C8-ACBF-9F39-8B3672623856}"/>
              </a:ext>
            </a:extLst>
          </p:cNvPr>
          <p:cNvCxnSpPr>
            <a:cxnSpLocks/>
          </p:cNvCxnSpPr>
          <p:nvPr/>
        </p:nvCxnSpPr>
        <p:spPr bwMode="auto">
          <a:xfrm>
            <a:off x="1164426" y="5741773"/>
            <a:ext cx="3944864" cy="0"/>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11AD2FDB-0B44-6725-9EB4-80F0C0E8CE2F}"/>
              </a:ext>
            </a:extLst>
          </p:cNvPr>
          <p:cNvCxnSpPr/>
          <p:nvPr/>
        </p:nvCxnSpPr>
        <p:spPr bwMode="auto">
          <a:xfrm>
            <a:off x="1153668" y="5741773"/>
            <a:ext cx="0" cy="70021"/>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34FD228C-49F7-F1CB-CC86-7018548088D5}"/>
              </a:ext>
            </a:extLst>
          </p:cNvPr>
          <p:cNvCxnSpPr/>
          <p:nvPr/>
        </p:nvCxnSpPr>
        <p:spPr bwMode="auto">
          <a:xfrm>
            <a:off x="2472903" y="5741773"/>
            <a:ext cx="0" cy="70021"/>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34519D68-5935-35E3-4794-4E2107099635}"/>
              </a:ext>
            </a:extLst>
          </p:cNvPr>
          <p:cNvCxnSpPr/>
          <p:nvPr/>
        </p:nvCxnSpPr>
        <p:spPr bwMode="auto">
          <a:xfrm>
            <a:off x="3790891" y="5741773"/>
            <a:ext cx="0" cy="70021"/>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C062DB6B-E458-4F20-9259-222887C67FAC}"/>
              </a:ext>
            </a:extLst>
          </p:cNvPr>
          <p:cNvCxnSpPr/>
          <p:nvPr/>
        </p:nvCxnSpPr>
        <p:spPr bwMode="auto">
          <a:xfrm>
            <a:off x="5101095" y="5741773"/>
            <a:ext cx="0" cy="70021"/>
          </a:xfrm>
          <a:prstGeom prst="line">
            <a:avLst/>
          </a:prstGeom>
          <a:noFill/>
          <a:ln w="28575" cap="flat" cmpd="sng" algn="ctr">
            <a:solidFill>
              <a:schemeClr val="bg1"/>
            </a:solidFill>
            <a:prstDash val="solid"/>
            <a:round/>
            <a:headEnd type="none" w="med" len="med"/>
            <a:tailEnd type="none" w="med" len="med"/>
          </a:ln>
          <a:effectLst/>
        </p:spPr>
      </p:cxnSp>
      <p:sp>
        <p:nvSpPr>
          <p:cNvPr id="19" name="TextBox 18">
            <a:extLst>
              <a:ext uri="{FF2B5EF4-FFF2-40B4-BE49-F238E27FC236}">
                <a16:creationId xmlns:a16="http://schemas.microsoft.com/office/drawing/2014/main" id="{A074A4EA-2587-DF41-D6ED-F5C7B1DE4F06}"/>
              </a:ext>
            </a:extLst>
          </p:cNvPr>
          <p:cNvSpPr txBox="1"/>
          <p:nvPr/>
        </p:nvSpPr>
        <p:spPr bwMode="auto">
          <a:xfrm>
            <a:off x="1046576" y="5772219"/>
            <a:ext cx="2141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0" name="TextBox 19">
            <a:extLst>
              <a:ext uri="{FF2B5EF4-FFF2-40B4-BE49-F238E27FC236}">
                <a16:creationId xmlns:a16="http://schemas.microsoft.com/office/drawing/2014/main" id="{782FBC7D-0552-D738-E826-C2544F701EC9}"/>
              </a:ext>
            </a:extLst>
          </p:cNvPr>
          <p:cNvSpPr txBox="1"/>
          <p:nvPr/>
        </p:nvSpPr>
        <p:spPr bwMode="auto">
          <a:xfrm>
            <a:off x="2260667" y="5772219"/>
            <a:ext cx="4152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1" name="TextBox 20">
            <a:extLst>
              <a:ext uri="{FF2B5EF4-FFF2-40B4-BE49-F238E27FC236}">
                <a16:creationId xmlns:a16="http://schemas.microsoft.com/office/drawing/2014/main" id="{8DE97A6C-5399-308B-668F-BD551395F5BA}"/>
              </a:ext>
            </a:extLst>
          </p:cNvPr>
          <p:cNvSpPr txBox="1"/>
          <p:nvPr/>
        </p:nvSpPr>
        <p:spPr bwMode="auto">
          <a:xfrm>
            <a:off x="3579901" y="5772219"/>
            <a:ext cx="4152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2" name="TextBox 21">
            <a:extLst>
              <a:ext uri="{FF2B5EF4-FFF2-40B4-BE49-F238E27FC236}">
                <a16:creationId xmlns:a16="http://schemas.microsoft.com/office/drawing/2014/main" id="{4FC4E0CA-940A-6366-2706-AEBEAA9E1744}"/>
              </a:ext>
            </a:extLst>
          </p:cNvPr>
          <p:cNvSpPr txBox="1"/>
          <p:nvPr/>
        </p:nvSpPr>
        <p:spPr bwMode="auto">
          <a:xfrm>
            <a:off x="4890883" y="5772219"/>
            <a:ext cx="4152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4" name="TextBox 23">
            <a:extLst>
              <a:ext uri="{FF2B5EF4-FFF2-40B4-BE49-F238E27FC236}">
                <a16:creationId xmlns:a16="http://schemas.microsoft.com/office/drawing/2014/main" id="{8907E6A4-5ABA-AA88-0C44-BCA1231F1B1E}"/>
              </a:ext>
            </a:extLst>
          </p:cNvPr>
          <p:cNvSpPr txBox="1"/>
          <p:nvPr/>
        </p:nvSpPr>
        <p:spPr bwMode="auto">
          <a:xfrm rot="16200000">
            <a:off x="-929509" y="3707884"/>
            <a:ext cx="3597987"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800" dirty="0">
                <a:solidFill>
                  <a:schemeClr val="bg1"/>
                </a:solidFill>
                <a:effectLst/>
                <a:latin typeface="+mn-lt"/>
              </a:rPr>
              <a:t>Patients Who Received Study Drug</a:t>
            </a:r>
            <a:endParaRPr lang="en-US" dirty="0">
              <a:solidFill>
                <a:schemeClr val="bg1"/>
              </a:solidFill>
              <a:latin typeface="+mn-lt"/>
            </a:endParaRPr>
          </a:p>
        </p:txBody>
      </p:sp>
      <p:sp>
        <p:nvSpPr>
          <p:cNvPr id="28" name="Rectangle 27">
            <a:extLst>
              <a:ext uri="{FF2B5EF4-FFF2-40B4-BE49-F238E27FC236}">
                <a16:creationId xmlns:a16="http://schemas.microsoft.com/office/drawing/2014/main" id="{DB8222E0-CF03-4454-F601-F9A59584311C}"/>
              </a:ext>
            </a:extLst>
          </p:cNvPr>
          <p:cNvSpPr/>
          <p:nvPr/>
        </p:nvSpPr>
        <p:spPr bwMode="auto">
          <a:xfrm>
            <a:off x="1148058" y="5530431"/>
            <a:ext cx="536769" cy="9255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Rectangle 28">
            <a:extLst>
              <a:ext uri="{FF2B5EF4-FFF2-40B4-BE49-F238E27FC236}">
                <a16:creationId xmlns:a16="http://schemas.microsoft.com/office/drawing/2014/main" id="{B5012CF7-665B-900E-7BC1-FE151196A262}"/>
              </a:ext>
            </a:extLst>
          </p:cNvPr>
          <p:cNvSpPr/>
          <p:nvPr/>
        </p:nvSpPr>
        <p:spPr bwMode="auto">
          <a:xfrm>
            <a:off x="1143001" y="5402421"/>
            <a:ext cx="737090" cy="9255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Rectangle 29">
            <a:extLst>
              <a:ext uri="{FF2B5EF4-FFF2-40B4-BE49-F238E27FC236}">
                <a16:creationId xmlns:a16="http://schemas.microsoft.com/office/drawing/2014/main" id="{4664F54D-96C9-26FE-C2ED-69BF0FE8FB59}"/>
              </a:ext>
            </a:extLst>
          </p:cNvPr>
          <p:cNvSpPr/>
          <p:nvPr/>
        </p:nvSpPr>
        <p:spPr bwMode="auto">
          <a:xfrm>
            <a:off x="1142912" y="5274410"/>
            <a:ext cx="872910" cy="9255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Rectangle 30">
            <a:extLst>
              <a:ext uri="{FF2B5EF4-FFF2-40B4-BE49-F238E27FC236}">
                <a16:creationId xmlns:a16="http://schemas.microsoft.com/office/drawing/2014/main" id="{49812150-6B87-F5F4-FEFA-0C1802FC41F6}"/>
              </a:ext>
            </a:extLst>
          </p:cNvPr>
          <p:cNvSpPr/>
          <p:nvPr/>
        </p:nvSpPr>
        <p:spPr bwMode="auto">
          <a:xfrm>
            <a:off x="1143000" y="5146399"/>
            <a:ext cx="868060" cy="9255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2B6DC17D-EAEC-7E5A-BFDA-4174EBC77EAE}"/>
              </a:ext>
            </a:extLst>
          </p:cNvPr>
          <p:cNvSpPr/>
          <p:nvPr/>
        </p:nvSpPr>
        <p:spPr bwMode="auto">
          <a:xfrm>
            <a:off x="1143000" y="5018388"/>
            <a:ext cx="1006173" cy="9255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7610163D-6AF8-2B4F-39AD-6E95C550F9BC}"/>
              </a:ext>
            </a:extLst>
          </p:cNvPr>
          <p:cNvSpPr/>
          <p:nvPr/>
        </p:nvSpPr>
        <p:spPr bwMode="auto">
          <a:xfrm>
            <a:off x="1153667" y="4890377"/>
            <a:ext cx="1062181" cy="9255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6CD97219-55A5-8A07-80DF-E8A61F61AF6D}"/>
              </a:ext>
            </a:extLst>
          </p:cNvPr>
          <p:cNvSpPr/>
          <p:nvPr/>
        </p:nvSpPr>
        <p:spPr bwMode="auto">
          <a:xfrm>
            <a:off x="1143000" y="4762366"/>
            <a:ext cx="1272873" cy="9255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A076D47C-560C-5D87-8CD1-666233288E27}"/>
              </a:ext>
            </a:extLst>
          </p:cNvPr>
          <p:cNvSpPr/>
          <p:nvPr/>
        </p:nvSpPr>
        <p:spPr bwMode="auto">
          <a:xfrm>
            <a:off x="1143000" y="4634355"/>
            <a:ext cx="1268111" cy="9255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695AFC99-4ED9-CF27-A3B4-B0A675BFC634}"/>
              </a:ext>
            </a:extLst>
          </p:cNvPr>
          <p:cNvSpPr/>
          <p:nvPr/>
        </p:nvSpPr>
        <p:spPr bwMode="auto">
          <a:xfrm>
            <a:off x="1143000" y="4506344"/>
            <a:ext cx="1399079" cy="9255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99440FFE-5771-30E9-7A41-E898BDBE047B}"/>
              </a:ext>
            </a:extLst>
          </p:cNvPr>
          <p:cNvSpPr/>
          <p:nvPr/>
        </p:nvSpPr>
        <p:spPr bwMode="auto">
          <a:xfrm>
            <a:off x="1143001" y="4378333"/>
            <a:ext cx="1596722" cy="9255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95A8FB95-CFDB-F9AE-9CEF-E73DAF0BDF73}"/>
              </a:ext>
            </a:extLst>
          </p:cNvPr>
          <p:cNvSpPr/>
          <p:nvPr/>
        </p:nvSpPr>
        <p:spPr bwMode="auto">
          <a:xfrm>
            <a:off x="1153667" y="4250322"/>
            <a:ext cx="1578912" cy="9255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EBDB9DD7-E8EC-74DE-A3FD-CBAE8D974AEC}"/>
              </a:ext>
            </a:extLst>
          </p:cNvPr>
          <p:cNvSpPr/>
          <p:nvPr/>
        </p:nvSpPr>
        <p:spPr bwMode="auto">
          <a:xfrm>
            <a:off x="1142912" y="4122311"/>
            <a:ext cx="1727780" cy="9255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80C20D9C-2874-AB14-5321-1F6265DB45F8}"/>
              </a:ext>
            </a:extLst>
          </p:cNvPr>
          <p:cNvSpPr/>
          <p:nvPr/>
        </p:nvSpPr>
        <p:spPr bwMode="auto">
          <a:xfrm>
            <a:off x="1142912" y="3994300"/>
            <a:ext cx="1930186" cy="9255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FDA23EA0-DEFF-3734-F05B-35E3F263C540}"/>
              </a:ext>
            </a:extLst>
          </p:cNvPr>
          <p:cNvSpPr/>
          <p:nvPr/>
        </p:nvSpPr>
        <p:spPr bwMode="auto">
          <a:xfrm>
            <a:off x="1142912" y="3866289"/>
            <a:ext cx="1992099" cy="9255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93E50CFB-CBCB-11C8-A7B5-530E5A6814F9}"/>
              </a:ext>
            </a:extLst>
          </p:cNvPr>
          <p:cNvSpPr/>
          <p:nvPr/>
        </p:nvSpPr>
        <p:spPr bwMode="auto">
          <a:xfrm>
            <a:off x="1142912" y="3738278"/>
            <a:ext cx="2189743" cy="9255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DA246805-2898-B6F5-53CC-5ECC5546EBC2}"/>
              </a:ext>
            </a:extLst>
          </p:cNvPr>
          <p:cNvSpPr/>
          <p:nvPr/>
        </p:nvSpPr>
        <p:spPr bwMode="auto">
          <a:xfrm>
            <a:off x="1142999" y="3610267"/>
            <a:ext cx="2256331" cy="9255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39486339-45DE-E302-C493-6A11529B273C}"/>
              </a:ext>
            </a:extLst>
          </p:cNvPr>
          <p:cNvSpPr/>
          <p:nvPr/>
        </p:nvSpPr>
        <p:spPr bwMode="auto">
          <a:xfrm>
            <a:off x="1142999" y="3482256"/>
            <a:ext cx="2256331" cy="9255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FB704DE1-8220-3F20-B0CA-CB59A435939F}"/>
              </a:ext>
            </a:extLst>
          </p:cNvPr>
          <p:cNvSpPr/>
          <p:nvPr/>
        </p:nvSpPr>
        <p:spPr bwMode="auto">
          <a:xfrm>
            <a:off x="1142999" y="3354245"/>
            <a:ext cx="2256331" cy="9255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459EA63E-A467-6C5F-E0A8-43FFDBE53C8C}"/>
              </a:ext>
            </a:extLst>
          </p:cNvPr>
          <p:cNvSpPr/>
          <p:nvPr/>
        </p:nvSpPr>
        <p:spPr bwMode="auto">
          <a:xfrm>
            <a:off x="1142912" y="3226234"/>
            <a:ext cx="2456443" cy="9255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C3D494B5-7D59-AE99-7DA3-A5B7E5CA418F}"/>
              </a:ext>
            </a:extLst>
          </p:cNvPr>
          <p:cNvSpPr/>
          <p:nvPr/>
        </p:nvSpPr>
        <p:spPr bwMode="auto">
          <a:xfrm>
            <a:off x="1147763" y="3098223"/>
            <a:ext cx="2580180" cy="9255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7E6A0BE9-22AF-13B2-174E-C1A86D997952}"/>
              </a:ext>
            </a:extLst>
          </p:cNvPr>
          <p:cNvSpPr/>
          <p:nvPr/>
        </p:nvSpPr>
        <p:spPr bwMode="auto">
          <a:xfrm>
            <a:off x="1147763" y="2970212"/>
            <a:ext cx="2580180" cy="9255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9C719A5F-F5BC-B09D-79EF-0509172C14D7}"/>
              </a:ext>
            </a:extLst>
          </p:cNvPr>
          <p:cNvSpPr/>
          <p:nvPr/>
        </p:nvSpPr>
        <p:spPr bwMode="auto">
          <a:xfrm>
            <a:off x="1142912" y="2842201"/>
            <a:ext cx="2789652" cy="9255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B9821B77-53AF-7732-0FB7-818CC86912BA}"/>
              </a:ext>
            </a:extLst>
          </p:cNvPr>
          <p:cNvSpPr/>
          <p:nvPr/>
        </p:nvSpPr>
        <p:spPr bwMode="auto">
          <a:xfrm>
            <a:off x="1142912" y="2714190"/>
            <a:ext cx="2789652" cy="9255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F8AA20EE-7F5F-5215-0BB2-8AC984B05165}"/>
              </a:ext>
            </a:extLst>
          </p:cNvPr>
          <p:cNvSpPr/>
          <p:nvPr/>
        </p:nvSpPr>
        <p:spPr bwMode="auto">
          <a:xfrm>
            <a:off x="1143000" y="2586179"/>
            <a:ext cx="3048538" cy="9255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BE1CFF8C-0320-C95E-BFB8-76B2FF3129A1}"/>
              </a:ext>
            </a:extLst>
          </p:cNvPr>
          <p:cNvSpPr/>
          <p:nvPr/>
        </p:nvSpPr>
        <p:spPr bwMode="auto">
          <a:xfrm>
            <a:off x="1143001" y="2458168"/>
            <a:ext cx="3115678" cy="9255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FB6E4B6D-005F-8A54-A0E0-D00B25D88F4F}"/>
              </a:ext>
            </a:extLst>
          </p:cNvPr>
          <p:cNvSpPr/>
          <p:nvPr/>
        </p:nvSpPr>
        <p:spPr bwMode="auto">
          <a:xfrm>
            <a:off x="1143000" y="2330157"/>
            <a:ext cx="3257757" cy="9255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F024F9B5-7125-05D0-9CDB-46F362A6737A}"/>
              </a:ext>
            </a:extLst>
          </p:cNvPr>
          <p:cNvSpPr/>
          <p:nvPr/>
        </p:nvSpPr>
        <p:spPr bwMode="auto">
          <a:xfrm>
            <a:off x="1142912" y="2202146"/>
            <a:ext cx="3647649" cy="9255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DB511485-51DA-2687-CBE7-D2C7178441C2}"/>
              </a:ext>
            </a:extLst>
          </p:cNvPr>
          <p:cNvSpPr/>
          <p:nvPr/>
        </p:nvSpPr>
        <p:spPr bwMode="auto">
          <a:xfrm>
            <a:off x="1143000" y="2074135"/>
            <a:ext cx="3840641" cy="9255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5" name="Straight Connector 24">
            <a:extLst>
              <a:ext uri="{FF2B5EF4-FFF2-40B4-BE49-F238E27FC236}">
                <a16:creationId xmlns:a16="http://schemas.microsoft.com/office/drawing/2014/main" id="{C905E4B3-A1A3-958A-7DA0-81F36BABA86A}"/>
              </a:ext>
            </a:extLst>
          </p:cNvPr>
          <p:cNvCxnSpPr>
            <a:cxnSpLocks/>
          </p:cNvCxnSpPr>
          <p:nvPr/>
        </p:nvCxnSpPr>
        <p:spPr bwMode="auto">
          <a:xfrm>
            <a:off x="1153668" y="1939707"/>
            <a:ext cx="0" cy="3802066"/>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9DCF6723-4EDD-FE2C-D447-4C051CC26697}"/>
              </a:ext>
            </a:extLst>
          </p:cNvPr>
          <p:cNvCxnSpPr>
            <a:cxnSpLocks/>
          </p:cNvCxnSpPr>
          <p:nvPr/>
        </p:nvCxnSpPr>
        <p:spPr bwMode="auto">
          <a:xfrm>
            <a:off x="6668813" y="2847118"/>
            <a:ext cx="0" cy="330123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6441E2A4-DE89-1E79-B5B5-E7D8DD5B3467}"/>
              </a:ext>
            </a:extLst>
          </p:cNvPr>
          <p:cNvCxnSpPr>
            <a:cxnSpLocks/>
          </p:cNvCxnSpPr>
          <p:nvPr/>
        </p:nvCxnSpPr>
        <p:spPr bwMode="auto">
          <a:xfrm>
            <a:off x="6577373" y="613180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0C263C00-B8C4-6BCB-DF7F-3319C68ADEBE}"/>
              </a:ext>
            </a:extLst>
          </p:cNvPr>
          <p:cNvCxnSpPr>
            <a:cxnSpLocks/>
          </p:cNvCxnSpPr>
          <p:nvPr/>
        </p:nvCxnSpPr>
        <p:spPr bwMode="auto">
          <a:xfrm>
            <a:off x="6577373" y="532058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E5AF8B31-E52E-8DA1-BE43-042B21AC7934}"/>
              </a:ext>
            </a:extLst>
          </p:cNvPr>
          <p:cNvCxnSpPr>
            <a:cxnSpLocks/>
          </p:cNvCxnSpPr>
          <p:nvPr/>
        </p:nvCxnSpPr>
        <p:spPr bwMode="auto">
          <a:xfrm>
            <a:off x="6577373" y="449513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44" name="Straight Connector 31743">
            <a:extLst>
              <a:ext uri="{FF2B5EF4-FFF2-40B4-BE49-F238E27FC236}">
                <a16:creationId xmlns:a16="http://schemas.microsoft.com/office/drawing/2014/main" id="{FE100B70-814C-FE1F-109B-9F241D2D4A41}"/>
              </a:ext>
            </a:extLst>
          </p:cNvPr>
          <p:cNvCxnSpPr>
            <a:cxnSpLocks/>
          </p:cNvCxnSpPr>
          <p:nvPr/>
        </p:nvCxnSpPr>
        <p:spPr bwMode="auto">
          <a:xfrm>
            <a:off x="6577373" y="368391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45" name="Straight Connector 31744">
            <a:extLst>
              <a:ext uri="{FF2B5EF4-FFF2-40B4-BE49-F238E27FC236}">
                <a16:creationId xmlns:a16="http://schemas.microsoft.com/office/drawing/2014/main" id="{A5F90758-42C1-1916-A0E3-44B62F75E385}"/>
              </a:ext>
            </a:extLst>
          </p:cNvPr>
          <p:cNvCxnSpPr>
            <a:cxnSpLocks/>
          </p:cNvCxnSpPr>
          <p:nvPr/>
        </p:nvCxnSpPr>
        <p:spPr bwMode="auto">
          <a:xfrm>
            <a:off x="6577373" y="2872698"/>
            <a:ext cx="91440" cy="0"/>
          </a:xfrm>
          <a:prstGeom prst="line">
            <a:avLst/>
          </a:prstGeom>
          <a:noFill/>
          <a:ln w="28575" cap="flat" cmpd="sng" algn="ctr">
            <a:solidFill>
              <a:schemeClr val="bg1"/>
            </a:solidFill>
            <a:prstDash val="solid"/>
            <a:round/>
            <a:headEnd type="none" w="med" len="med"/>
            <a:tailEnd type="none" w="med" len="med"/>
          </a:ln>
          <a:effectLst/>
        </p:spPr>
      </p:cxnSp>
      <p:sp>
        <p:nvSpPr>
          <p:cNvPr id="31747" name="TextBox 31746">
            <a:extLst>
              <a:ext uri="{FF2B5EF4-FFF2-40B4-BE49-F238E27FC236}">
                <a16:creationId xmlns:a16="http://schemas.microsoft.com/office/drawing/2014/main" id="{95DC809B-A407-FB65-F0CB-3E873D3D0049}"/>
              </a:ext>
            </a:extLst>
          </p:cNvPr>
          <p:cNvSpPr txBox="1"/>
          <p:nvPr/>
        </p:nvSpPr>
        <p:spPr bwMode="auto">
          <a:xfrm>
            <a:off x="6145076" y="2745697"/>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31748" name="TextBox 31747">
            <a:extLst>
              <a:ext uri="{FF2B5EF4-FFF2-40B4-BE49-F238E27FC236}">
                <a16:creationId xmlns:a16="http://schemas.microsoft.com/office/drawing/2014/main" id="{005335AE-43D4-59E8-718E-C9065D3273D4}"/>
              </a:ext>
            </a:extLst>
          </p:cNvPr>
          <p:cNvSpPr txBox="1"/>
          <p:nvPr/>
        </p:nvSpPr>
        <p:spPr bwMode="auto">
          <a:xfrm>
            <a:off x="6145076" y="3542684"/>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31749" name="TextBox 31748">
            <a:extLst>
              <a:ext uri="{FF2B5EF4-FFF2-40B4-BE49-F238E27FC236}">
                <a16:creationId xmlns:a16="http://schemas.microsoft.com/office/drawing/2014/main" id="{A8372423-69E9-61D3-399C-33735CD25800}"/>
              </a:ext>
            </a:extLst>
          </p:cNvPr>
          <p:cNvSpPr txBox="1"/>
          <p:nvPr/>
        </p:nvSpPr>
        <p:spPr bwMode="auto">
          <a:xfrm>
            <a:off x="6145076" y="4364576"/>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750" name="TextBox 31749">
            <a:extLst>
              <a:ext uri="{FF2B5EF4-FFF2-40B4-BE49-F238E27FC236}">
                <a16:creationId xmlns:a16="http://schemas.microsoft.com/office/drawing/2014/main" id="{9F2F6772-F2D0-7B91-08CB-A5FB9A652694}"/>
              </a:ext>
            </a:extLst>
          </p:cNvPr>
          <p:cNvSpPr txBox="1"/>
          <p:nvPr/>
        </p:nvSpPr>
        <p:spPr bwMode="auto">
          <a:xfrm>
            <a:off x="6145076" y="5179353"/>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31751" name="TextBox 31750">
            <a:extLst>
              <a:ext uri="{FF2B5EF4-FFF2-40B4-BE49-F238E27FC236}">
                <a16:creationId xmlns:a16="http://schemas.microsoft.com/office/drawing/2014/main" id="{2B192B23-282D-5ED4-1916-600FB91CE84F}"/>
              </a:ext>
            </a:extLst>
          </p:cNvPr>
          <p:cNvSpPr txBox="1"/>
          <p:nvPr/>
        </p:nvSpPr>
        <p:spPr bwMode="auto">
          <a:xfrm>
            <a:off x="6145076" y="6011919"/>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31755" name="Rectangle 31754">
            <a:extLst>
              <a:ext uri="{FF2B5EF4-FFF2-40B4-BE49-F238E27FC236}">
                <a16:creationId xmlns:a16="http://schemas.microsoft.com/office/drawing/2014/main" id="{411692EA-EDE4-8F99-72A2-70D280835B7D}"/>
              </a:ext>
            </a:extLst>
          </p:cNvPr>
          <p:cNvSpPr/>
          <p:nvPr/>
        </p:nvSpPr>
        <p:spPr bwMode="auto">
          <a:xfrm>
            <a:off x="6768330" y="4495800"/>
            <a:ext cx="163065" cy="145339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6" name="Rectangle 31755">
            <a:extLst>
              <a:ext uri="{FF2B5EF4-FFF2-40B4-BE49-F238E27FC236}">
                <a16:creationId xmlns:a16="http://schemas.microsoft.com/office/drawing/2014/main" id="{573D077F-E496-FE1B-172F-6BD621EFB8D8}"/>
              </a:ext>
            </a:extLst>
          </p:cNvPr>
          <p:cNvSpPr/>
          <p:nvPr/>
        </p:nvSpPr>
        <p:spPr bwMode="auto">
          <a:xfrm>
            <a:off x="6981230" y="4495800"/>
            <a:ext cx="163065" cy="143473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7" name="Rectangle 31756">
            <a:extLst>
              <a:ext uri="{FF2B5EF4-FFF2-40B4-BE49-F238E27FC236}">
                <a16:creationId xmlns:a16="http://schemas.microsoft.com/office/drawing/2014/main" id="{1E61EF8F-118B-8884-2B7C-A86D395B423F}"/>
              </a:ext>
            </a:extLst>
          </p:cNvPr>
          <p:cNvSpPr/>
          <p:nvPr/>
        </p:nvSpPr>
        <p:spPr bwMode="auto">
          <a:xfrm>
            <a:off x="7194130" y="4492276"/>
            <a:ext cx="163065" cy="12553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8" name="Rectangle 31757">
            <a:extLst>
              <a:ext uri="{FF2B5EF4-FFF2-40B4-BE49-F238E27FC236}">
                <a16:creationId xmlns:a16="http://schemas.microsoft.com/office/drawing/2014/main" id="{BB6EDCCE-88B3-37AD-C5F0-F8DD5A6EAE95}"/>
              </a:ext>
            </a:extLst>
          </p:cNvPr>
          <p:cNvSpPr/>
          <p:nvPr/>
        </p:nvSpPr>
        <p:spPr bwMode="auto">
          <a:xfrm>
            <a:off x="7407030" y="4506344"/>
            <a:ext cx="163065" cy="11218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9" name="Rectangle 31758">
            <a:extLst>
              <a:ext uri="{FF2B5EF4-FFF2-40B4-BE49-F238E27FC236}">
                <a16:creationId xmlns:a16="http://schemas.microsoft.com/office/drawing/2014/main" id="{46A59432-CF0A-1A5A-9CB0-F42C0A4518A3}"/>
              </a:ext>
            </a:extLst>
          </p:cNvPr>
          <p:cNvSpPr/>
          <p:nvPr/>
        </p:nvSpPr>
        <p:spPr bwMode="auto">
          <a:xfrm>
            <a:off x="7619930" y="4492276"/>
            <a:ext cx="163065" cy="11396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0" name="Rectangle 31759">
            <a:extLst>
              <a:ext uri="{FF2B5EF4-FFF2-40B4-BE49-F238E27FC236}">
                <a16:creationId xmlns:a16="http://schemas.microsoft.com/office/drawing/2014/main" id="{E2DC363A-05A1-E68E-02B3-18C14FA1698F}"/>
              </a:ext>
            </a:extLst>
          </p:cNvPr>
          <p:cNvSpPr/>
          <p:nvPr/>
        </p:nvSpPr>
        <p:spPr bwMode="auto">
          <a:xfrm>
            <a:off x="7832830" y="4498659"/>
            <a:ext cx="163065" cy="110717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1" name="Rectangle 31760">
            <a:extLst>
              <a:ext uri="{FF2B5EF4-FFF2-40B4-BE49-F238E27FC236}">
                <a16:creationId xmlns:a16="http://schemas.microsoft.com/office/drawing/2014/main" id="{87FD44F1-E5B7-5673-EB9A-491118DD2E19}"/>
              </a:ext>
            </a:extLst>
          </p:cNvPr>
          <p:cNvSpPr/>
          <p:nvPr/>
        </p:nvSpPr>
        <p:spPr bwMode="auto">
          <a:xfrm>
            <a:off x="8045730" y="4492276"/>
            <a:ext cx="163065" cy="101651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2" name="Rectangle 31761">
            <a:extLst>
              <a:ext uri="{FF2B5EF4-FFF2-40B4-BE49-F238E27FC236}">
                <a16:creationId xmlns:a16="http://schemas.microsoft.com/office/drawing/2014/main" id="{30F92077-E9F8-8C49-DFA6-8BCC11C82EB6}"/>
              </a:ext>
            </a:extLst>
          </p:cNvPr>
          <p:cNvSpPr/>
          <p:nvPr/>
        </p:nvSpPr>
        <p:spPr bwMode="auto">
          <a:xfrm>
            <a:off x="8258630" y="4495799"/>
            <a:ext cx="163065" cy="100926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3" name="Rectangle 31762">
            <a:extLst>
              <a:ext uri="{FF2B5EF4-FFF2-40B4-BE49-F238E27FC236}">
                <a16:creationId xmlns:a16="http://schemas.microsoft.com/office/drawing/2014/main" id="{3A8520AF-4BB5-4C90-D1DA-274A843D410B}"/>
              </a:ext>
            </a:extLst>
          </p:cNvPr>
          <p:cNvSpPr/>
          <p:nvPr/>
        </p:nvSpPr>
        <p:spPr bwMode="auto">
          <a:xfrm>
            <a:off x="8471530" y="4506344"/>
            <a:ext cx="163065" cy="99125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4" name="Rectangle 31763">
            <a:extLst>
              <a:ext uri="{FF2B5EF4-FFF2-40B4-BE49-F238E27FC236}">
                <a16:creationId xmlns:a16="http://schemas.microsoft.com/office/drawing/2014/main" id="{7FB02677-CA76-CFDC-C23D-C1ADF47D965C}"/>
              </a:ext>
            </a:extLst>
          </p:cNvPr>
          <p:cNvSpPr/>
          <p:nvPr/>
        </p:nvSpPr>
        <p:spPr bwMode="auto">
          <a:xfrm>
            <a:off x="8684430" y="4498659"/>
            <a:ext cx="163065" cy="94668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5" name="Rectangle 31764">
            <a:extLst>
              <a:ext uri="{FF2B5EF4-FFF2-40B4-BE49-F238E27FC236}">
                <a16:creationId xmlns:a16="http://schemas.microsoft.com/office/drawing/2014/main" id="{4352B919-A190-3438-1F62-E3AB04D5B94A}"/>
              </a:ext>
            </a:extLst>
          </p:cNvPr>
          <p:cNvSpPr/>
          <p:nvPr/>
        </p:nvSpPr>
        <p:spPr bwMode="auto">
          <a:xfrm>
            <a:off x="8897330" y="4506344"/>
            <a:ext cx="163065" cy="88301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6" name="Rectangle 31765">
            <a:extLst>
              <a:ext uri="{FF2B5EF4-FFF2-40B4-BE49-F238E27FC236}">
                <a16:creationId xmlns:a16="http://schemas.microsoft.com/office/drawing/2014/main" id="{2BC29455-F194-F93C-E89F-82F9086298EE}"/>
              </a:ext>
            </a:extLst>
          </p:cNvPr>
          <p:cNvSpPr/>
          <p:nvPr/>
        </p:nvSpPr>
        <p:spPr bwMode="auto">
          <a:xfrm>
            <a:off x="9110230" y="4498659"/>
            <a:ext cx="163065" cy="81605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7" name="Rectangle 31766">
            <a:extLst>
              <a:ext uri="{FF2B5EF4-FFF2-40B4-BE49-F238E27FC236}">
                <a16:creationId xmlns:a16="http://schemas.microsoft.com/office/drawing/2014/main" id="{3A7C781A-4039-1F46-DC18-7CEA295C20F9}"/>
              </a:ext>
            </a:extLst>
          </p:cNvPr>
          <p:cNvSpPr/>
          <p:nvPr/>
        </p:nvSpPr>
        <p:spPr bwMode="auto">
          <a:xfrm>
            <a:off x="9323130" y="4492276"/>
            <a:ext cx="163065" cy="78511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8" name="Rectangle 31767">
            <a:extLst>
              <a:ext uri="{FF2B5EF4-FFF2-40B4-BE49-F238E27FC236}">
                <a16:creationId xmlns:a16="http://schemas.microsoft.com/office/drawing/2014/main" id="{65152F50-3C66-9277-E392-034441A1C6EB}"/>
              </a:ext>
            </a:extLst>
          </p:cNvPr>
          <p:cNvSpPr/>
          <p:nvPr/>
        </p:nvSpPr>
        <p:spPr bwMode="auto">
          <a:xfrm>
            <a:off x="9536030" y="4498659"/>
            <a:ext cx="163065" cy="70035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9" name="Rectangle 31768">
            <a:extLst>
              <a:ext uri="{FF2B5EF4-FFF2-40B4-BE49-F238E27FC236}">
                <a16:creationId xmlns:a16="http://schemas.microsoft.com/office/drawing/2014/main" id="{AD532BB6-BCCA-B600-35F3-D322E1B40363}"/>
              </a:ext>
            </a:extLst>
          </p:cNvPr>
          <p:cNvSpPr/>
          <p:nvPr/>
        </p:nvSpPr>
        <p:spPr bwMode="auto">
          <a:xfrm>
            <a:off x="9748930" y="4495135"/>
            <a:ext cx="163065" cy="67402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0" name="Rectangle 31769">
            <a:extLst>
              <a:ext uri="{FF2B5EF4-FFF2-40B4-BE49-F238E27FC236}">
                <a16:creationId xmlns:a16="http://schemas.microsoft.com/office/drawing/2014/main" id="{1D2B8D92-A4AA-4F04-47C8-A6BDB43B1417}"/>
              </a:ext>
            </a:extLst>
          </p:cNvPr>
          <p:cNvSpPr/>
          <p:nvPr/>
        </p:nvSpPr>
        <p:spPr bwMode="auto">
          <a:xfrm>
            <a:off x="9961830" y="4506343"/>
            <a:ext cx="163065" cy="63668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1" name="Rectangle 31770">
            <a:extLst>
              <a:ext uri="{FF2B5EF4-FFF2-40B4-BE49-F238E27FC236}">
                <a16:creationId xmlns:a16="http://schemas.microsoft.com/office/drawing/2014/main" id="{0A6DC6F8-02DA-1D90-FCBE-2888CCCF1CF7}"/>
              </a:ext>
            </a:extLst>
          </p:cNvPr>
          <p:cNvSpPr/>
          <p:nvPr/>
        </p:nvSpPr>
        <p:spPr bwMode="auto">
          <a:xfrm>
            <a:off x="10174730" y="4506343"/>
            <a:ext cx="163065" cy="56577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2" name="Rectangle 31771">
            <a:extLst>
              <a:ext uri="{FF2B5EF4-FFF2-40B4-BE49-F238E27FC236}">
                <a16:creationId xmlns:a16="http://schemas.microsoft.com/office/drawing/2014/main" id="{2CAB57BF-BC93-8EE0-CFC1-0BF5E7AF0DC1}"/>
              </a:ext>
            </a:extLst>
          </p:cNvPr>
          <p:cNvSpPr/>
          <p:nvPr/>
        </p:nvSpPr>
        <p:spPr bwMode="auto">
          <a:xfrm>
            <a:off x="10387630" y="4495133"/>
            <a:ext cx="163065" cy="45755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3" name="Rectangle 31772">
            <a:extLst>
              <a:ext uri="{FF2B5EF4-FFF2-40B4-BE49-F238E27FC236}">
                <a16:creationId xmlns:a16="http://schemas.microsoft.com/office/drawing/2014/main" id="{ED49228F-676C-A78A-6454-7B80574D9249}"/>
              </a:ext>
            </a:extLst>
          </p:cNvPr>
          <p:cNvSpPr/>
          <p:nvPr/>
        </p:nvSpPr>
        <p:spPr bwMode="auto">
          <a:xfrm>
            <a:off x="10600530" y="4501518"/>
            <a:ext cx="163065" cy="4026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4" name="Rectangle 31773">
            <a:extLst>
              <a:ext uri="{FF2B5EF4-FFF2-40B4-BE49-F238E27FC236}">
                <a16:creationId xmlns:a16="http://schemas.microsoft.com/office/drawing/2014/main" id="{113E929E-8A40-DA82-0C2E-3695289594C2}"/>
              </a:ext>
            </a:extLst>
          </p:cNvPr>
          <p:cNvSpPr/>
          <p:nvPr/>
        </p:nvSpPr>
        <p:spPr bwMode="auto">
          <a:xfrm>
            <a:off x="10813430" y="4492276"/>
            <a:ext cx="163065" cy="18049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5" name="Rectangle 31774">
            <a:extLst>
              <a:ext uri="{FF2B5EF4-FFF2-40B4-BE49-F238E27FC236}">
                <a16:creationId xmlns:a16="http://schemas.microsoft.com/office/drawing/2014/main" id="{6533EB07-EEC4-F498-F6CD-42F0F377DB64}"/>
              </a:ext>
            </a:extLst>
          </p:cNvPr>
          <p:cNvSpPr/>
          <p:nvPr/>
        </p:nvSpPr>
        <p:spPr bwMode="auto">
          <a:xfrm>
            <a:off x="11026330" y="4242215"/>
            <a:ext cx="163065" cy="25644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6" name="Rectangle 31775">
            <a:extLst>
              <a:ext uri="{FF2B5EF4-FFF2-40B4-BE49-F238E27FC236}">
                <a16:creationId xmlns:a16="http://schemas.microsoft.com/office/drawing/2014/main" id="{75375FF7-29B9-A078-06B1-2F18B0C00013}"/>
              </a:ext>
            </a:extLst>
          </p:cNvPr>
          <p:cNvSpPr/>
          <p:nvPr/>
        </p:nvSpPr>
        <p:spPr bwMode="auto">
          <a:xfrm>
            <a:off x="11239230" y="4163838"/>
            <a:ext cx="163065" cy="32843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7" name="Rectangle 31776">
            <a:extLst>
              <a:ext uri="{FF2B5EF4-FFF2-40B4-BE49-F238E27FC236}">
                <a16:creationId xmlns:a16="http://schemas.microsoft.com/office/drawing/2014/main" id="{64FE6F70-E03F-1643-D9B8-37F87E15ACA8}"/>
              </a:ext>
            </a:extLst>
          </p:cNvPr>
          <p:cNvSpPr/>
          <p:nvPr/>
        </p:nvSpPr>
        <p:spPr bwMode="auto">
          <a:xfrm>
            <a:off x="11452130" y="4167570"/>
            <a:ext cx="163065" cy="32843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8" name="Rectangle 31777">
            <a:extLst>
              <a:ext uri="{FF2B5EF4-FFF2-40B4-BE49-F238E27FC236}">
                <a16:creationId xmlns:a16="http://schemas.microsoft.com/office/drawing/2014/main" id="{EA399E90-CF3B-D14E-F454-2B22EE5FB1F4}"/>
              </a:ext>
            </a:extLst>
          </p:cNvPr>
          <p:cNvSpPr/>
          <p:nvPr/>
        </p:nvSpPr>
        <p:spPr bwMode="auto">
          <a:xfrm>
            <a:off x="11665034" y="3297957"/>
            <a:ext cx="163065" cy="120838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52" name="Straight Connector 31751">
            <a:extLst>
              <a:ext uri="{FF2B5EF4-FFF2-40B4-BE49-F238E27FC236}">
                <a16:creationId xmlns:a16="http://schemas.microsoft.com/office/drawing/2014/main" id="{CD5A0FC7-E972-F1D8-1683-9F64152C89D2}"/>
              </a:ext>
            </a:extLst>
          </p:cNvPr>
          <p:cNvCxnSpPr>
            <a:cxnSpLocks/>
          </p:cNvCxnSpPr>
          <p:nvPr/>
        </p:nvCxnSpPr>
        <p:spPr bwMode="auto">
          <a:xfrm>
            <a:off x="6653573" y="4495135"/>
            <a:ext cx="5226483" cy="0"/>
          </a:xfrm>
          <a:prstGeom prst="line">
            <a:avLst/>
          </a:prstGeom>
          <a:noFill/>
          <a:ln w="28575" cap="flat" cmpd="sng" algn="ctr">
            <a:solidFill>
              <a:schemeClr val="bg1"/>
            </a:solidFill>
            <a:prstDash val="solid"/>
            <a:round/>
            <a:headEnd type="none" w="med" len="med"/>
            <a:tailEnd type="none" w="med" len="med"/>
          </a:ln>
          <a:effectLst/>
        </p:spPr>
      </p:cxnSp>
      <p:grpSp>
        <p:nvGrpSpPr>
          <p:cNvPr id="5" name="Group 4">
            <a:extLst>
              <a:ext uri="{FF2B5EF4-FFF2-40B4-BE49-F238E27FC236}">
                <a16:creationId xmlns:a16="http://schemas.microsoft.com/office/drawing/2014/main" id="{409570FA-2D1D-9D57-F868-960B86AF3F61}"/>
              </a:ext>
            </a:extLst>
          </p:cNvPr>
          <p:cNvGrpSpPr/>
          <p:nvPr/>
        </p:nvGrpSpPr>
        <p:grpSpPr>
          <a:xfrm>
            <a:off x="6846093" y="4492275"/>
            <a:ext cx="4912520" cy="180491"/>
            <a:chOff x="6846093" y="4492275"/>
            <a:chExt cx="4912520" cy="180491"/>
          </a:xfrm>
        </p:grpSpPr>
        <p:sp>
          <p:nvSpPr>
            <p:cNvPr id="9" name="Rectangle 8">
              <a:extLst>
                <a:ext uri="{FF2B5EF4-FFF2-40B4-BE49-F238E27FC236}">
                  <a16:creationId xmlns:a16="http://schemas.microsoft.com/office/drawing/2014/main" id="{86A6298B-1164-7667-A384-97C50D52F5A2}"/>
                </a:ext>
              </a:extLst>
            </p:cNvPr>
            <p:cNvSpPr/>
            <p:nvPr/>
          </p:nvSpPr>
          <p:spPr bwMode="auto">
            <a:xfrm>
              <a:off x="10813430" y="4492276"/>
              <a:ext cx="163065" cy="18049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1" name="Straight Connector 10">
              <a:extLst>
                <a:ext uri="{FF2B5EF4-FFF2-40B4-BE49-F238E27FC236}">
                  <a16:creationId xmlns:a16="http://schemas.microsoft.com/office/drawing/2014/main" id="{A267ED3A-56E6-521E-A8BD-3DB603C07F5F}"/>
                </a:ext>
              </a:extLst>
            </p:cNvPr>
            <p:cNvCxnSpPr>
              <a:cxnSpLocks/>
            </p:cNvCxnSpPr>
            <p:nvPr/>
          </p:nvCxnSpPr>
          <p:spPr bwMode="auto">
            <a:xfrm rot="16200000">
              <a:off x="11712893" y="45379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A6AE415C-B5AF-5FE5-6C80-945799D03CF6}"/>
                </a:ext>
              </a:extLst>
            </p:cNvPr>
            <p:cNvCxnSpPr>
              <a:cxnSpLocks/>
            </p:cNvCxnSpPr>
            <p:nvPr/>
          </p:nvCxnSpPr>
          <p:spPr bwMode="auto">
            <a:xfrm rot="16200000">
              <a:off x="11489055" y="45379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FE219926-09D7-DCA0-3E32-B92E1314FCD9}"/>
                </a:ext>
              </a:extLst>
            </p:cNvPr>
            <p:cNvCxnSpPr>
              <a:cxnSpLocks/>
            </p:cNvCxnSpPr>
            <p:nvPr/>
          </p:nvCxnSpPr>
          <p:spPr bwMode="auto">
            <a:xfrm rot="16200000">
              <a:off x="11274742" y="45379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440A926-99F7-5B1B-61BD-8F1732D4A2AC}"/>
                </a:ext>
              </a:extLst>
            </p:cNvPr>
            <p:cNvCxnSpPr>
              <a:cxnSpLocks/>
            </p:cNvCxnSpPr>
            <p:nvPr/>
          </p:nvCxnSpPr>
          <p:spPr bwMode="auto">
            <a:xfrm rot="16200000">
              <a:off x="11060430" y="45379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5E1E98EA-2819-F839-2112-1EA2AF109F12}"/>
                </a:ext>
              </a:extLst>
            </p:cNvPr>
            <p:cNvCxnSpPr>
              <a:cxnSpLocks/>
            </p:cNvCxnSpPr>
            <p:nvPr/>
          </p:nvCxnSpPr>
          <p:spPr bwMode="auto">
            <a:xfrm rot="16200000">
              <a:off x="10850881" y="45379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2F17DF4-7E18-0D64-C352-288595B3EE42}"/>
                </a:ext>
              </a:extLst>
            </p:cNvPr>
            <p:cNvCxnSpPr>
              <a:cxnSpLocks/>
            </p:cNvCxnSpPr>
            <p:nvPr/>
          </p:nvCxnSpPr>
          <p:spPr bwMode="auto">
            <a:xfrm rot="16200000">
              <a:off x="10633394" y="45379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5A2D3AF4-A91A-7143-D571-B8B326B76CD1}"/>
                </a:ext>
              </a:extLst>
            </p:cNvPr>
            <p:cNvCxnSpPr>
              <a:cxnSpLocks/>
            </p:cNvCxnSpPr>
            <p:nvPr/>
          </p:nvCxnSpPr>
          <p:spPr bwMode="auto">
            <a:xfrm rot="16200000">
              <a:off x="10423049" y="45379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AF93E916-D1EF-1152-65FC-EFA37FB35AEF}"/>
                </a:ext>
              </a:extLst>
            </p:cNvPr>
            <p:cNvCxnSpPr>
              <a:cxnSpLocks/>
            </p:cNvCxnSpPr>
            <p:nvPr/>
          </p:nvCxnSpPr>
          <p:spPr bwMode="auto">
            <a:xfrm rot="16200000">
              <a:off x="10210323" y="45379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9FF0CBE-B43F-9FF0-7C24-0F86CAA2AAAF}"/>
                </a:ext>
              </a:extLst>
            </p:cNvPr>
            <p:cNvCxnSpPr>
              <a:cxnSpLocks/>
            </p:cNvCxnSpPr>
            <p:nvPr/>
          </p:nvCxnSpPr>
          <p:spPr bwMode="auto">
            <a:xfrm rot="16200000">
              <a:off x="9998393" y="45379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5A3AE64E-CC74-68C8-DE5C-601CF113E421}"/>
                </a:ext>
              </a:extLst>
            </p:cNvPr>
            <p:cNvCxnSpPr>
              <a:cxnSpLocks/>
            </p:cNvCxnSpPr>
            <p:nvPr/>
          </p:nvCxnSpPr>
          <p:spPr bwMode="auto">
            <a:xfrm rot="16200000">
              <a:off x="9780906" y="45379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45BA8F55-6B45-B63E-41B0-CD0465B03668}"/>
                </a:ext>
              </a:extLst>
            </p:cNvPr>
            <p:cNvCxnSpPr>
              <a:cxnSpLocks/>
            </p:cNvCxnSpPr>
            <p:nvPr/>
          </p:nvCxnSpPr>
          <p:spPr bwMode="auto">
            <a:xfrm rot="16200000">
              <a:off x="9572942" y="45379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53" name="Straight Connector 31752">
              <a:extLst>
                <a:ext uri="{FF2B5EF4-FFF2-40B4-BE49-F238E27FC236}">
                  <a16:creationId xmlns:a16="http://schemas.microsoft.com/office/drawing/2014/main" id="{A48C9DF6-1332-8258-36D8-686EA86BE74F}"/>
                </a:ext>
              </a:extLst>
            </p:cNvPr>
            <p:cNvCxnSpPr>
              <a:cxnSpLocks/>
            </p:cNvCxnSpPr>
            <p:nvPr/>
          </p:nvCxnSpPr>
          <p:spPr bwMode="auto">
            <a:xfrm rot="16200000">
              <a:off x="9355454" y="45379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54" name="Straight Connector 31753">
              <a:extLst>
                <a:ext uri="{FF2B5EF4-FFF2-40B4-BE49-F238E27FC236}">
                  <a16:creationId xmlns:a16="http://schemas.microsoft.com/office/drawing/2014/main" id="{2BDF1D91-EF29-162C-8649-DB27085DB789}"/>
                </a:ext>
              </a:extLst>
            </p:cNvPr>
            <p:cNvCxnSpPr>
              <a:cxnSpLocks/>
            </p:cNvCxnSpPr>
            <p:nvPr/>
          </p:nvCxnSpPr>
          <p:spPr bwMode="auto">
            <a:xfrm rot="16200000">
              <a:off x="9143524" y="45379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79" name="Straight Connector 31778">
              <a:extLst>
                <a:ext uri="{FF2B5EF4-FFF2-40B4-BE49-F238E27FC236}">
                  <a16:creationId xmlns:a16="http://schemas.microsoft.com/office/drawing/2014/main" id="{3DA14CE6-A058-B5C3-5FA4-826CA3E57A5C}"/>
                </a:ext>
              </a:extLst>
            </p:cNvPr>
            <p:cNvCxnSpPr>
              <a:cxnSpLocks/>
            </p:cNvCxnSpPr>
            <p:nvPr/>
          </p:nvCxnSpPr>
          <p:spPr bwMode="auto">
            <a:xfrm rot="16200000">
              <a:off x="8926037" y="45379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80" name="Straight Connector 31779">
              <a:extLst>
                <a:ext uri="{FF2B5EF4-FFF2-40B4-BE49-F238E27FC236}">
                  <a16:creationId xmlns:a16="http://schemas.microsoft.com/office/drawing/2014/main" id="{90788B4C-7425-BD05-668F-A63B2E09AEEF}"/>
                </a:ext>
              </a:extLst>
            </p:cNvPr>
            <p:cNvCxnSpPr>
              <a:cxnSpLocks/>
            </p:cNvCxnSpPr>
            <p:nvPr/>
          </p:nvCxnSpPr>
          <p:spPr bwMode="auto">
            <a:xfrm rot="16200000">
              <a:off x="8718073" y="45379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81" name="Straight Connector 31780">
              <a:extLst>
                <a:ext uri="{FF2B5EF4-FFF2-40B4-BE49-F238E27FC236}">
                  <a16:creationId xmlns:a16="http://schemas.microsoft.com/office/drawing/2014/main" id="{3A2E07A9-04DC-275C-E2B4-97B9AA5BA673}"/>
                </a:ext>
              </a:extLst>
            </p:cNvPr>
            <p:cNvCxnSpPr>
              <a:cxnSpLocks/>
            </p:cNvCxnSpPr>
            <p:nvPr/>
          </p:nvCxnSpPr>
          <p:spPr bwMode="auto">
            <a:xfrm rot="16200000">
              <a:off x="8500585" y="45379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82" name="Straight Connector 31781">
              <a:extLst>
                <a:ext uri="{FF2B5EF4-FFF2-40B4-BE49-F238E27FC236}">
                  <a16:creationId xmlns:a16="http://schemas.microsoft.com/office/drawing/2014/main" id="{F0212868-06B6-EB4D-0638-63D5196007A7}"/>
                </a:ext>
              </a:extLst>
            </p:cNvPr>
            <p:cNvCxnSpPr>
              <a:cxnSpLocks/>
            </p:cNvCxnSpPr>
            <p:nvPr/>
          </p:nvCxnSpPr>
          <p:spPr bwMode="auto">
            <a:xfrm rot="16200000">
              <a:off x="8293418" y="45379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83" name="Straight Connector 31782">
              <a:extLst>
                <a:ext uri="{FF2B5EF4-FFF2-40B4-BE49-F238E27FC236}">
                  <a16:creationId xmlns:a16="http://schemas.microsoft.com/office/drawing/2014/main" id="{D64CAF49-2846-3D63-1633-DE8553E16A28}"/>
                </a:ext>
              </a:extLst>
            </p:cNvPr>
            <p:cNvCxnSpPr>
              <a:cxnSpLocks/>
            </p:cNvCxnSpPr>
            <p:nvPr/>
          </p:nvCxnSpPr>
          <p:spPr bwMode="auto">
            <a:xfrm rot="16200000">
              <a:off x="8075931" y="45379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84" name="Straight Connector 31783">
              <a:extLst>
                <a:ext uri="{FF2B5EF4-FFF2-40B4-BE49-F238E27FC236}">
                  <a16:creationId xmlns:a16="http://schemas.microsoft.com/office/drawing/2014/main" id="{7F01E6D6-BFAA-EA19-D106-881CB3D82518}"/>
                </a:ext>
              </a:extLst>
            </p:cNvPr>
            <p:cNvCxnSpPr>
              <a:cxnSpLocks/>
            </p:cNvCxnSpPr>
            <p:nvPr/>
          </p:nvCxnSpPr>
          <p:spPr bwMode="auto">
            <a:xfrm rot="16200000">
              <a:off x="7867967" y="45379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85" name="Straight Connector 31784">
              <a:extLst>
                <a:ext uri="{FF2B5EF4-FFF2-40B4-BE49-F238E27FC236}">
                  <a16:creationId xmlns:a16="http://schemas.microsoft.com/office/drawing/2014/main" id="{C66447FD-6554-29F5-529A-1966F50514E5}"/>
                </a:ext>
              </a:extLst>
            </p:cNvPr>
            <p:cNvCxnSpPr>
              <a:cxnSpLocks/>
            </p:cNvCxnSpPr>
            <p:nvPr/>
          </p:nvCxnSpPr>
          <p:spPr bwMode="auto">
            <a:xfrm rot="16200000">
              <a:off x="7650479" y="45379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86" name="Straight Connector 31785">
              <a:extLst>
                <a:ext uri="{FF2B5EF4-FFF2-40B4-BE49-F238E27FC236}">
                  <a16:creationId xmlns:a16="http://schemas.microsoft.com/office/drawing/2014/main" id="{9256CCB4-6B9B-003E-54BF-ADDA3797D6ED}"/>
                </a:ext>
              </a:extLst>
            </p:cNvPr>
            <p:cNvCxnSpPr>
              <a:cxnSpLocks/>
            </p:cNvCxnSpPr>
            <p:nvPr/>
          </p:nvCxnSpPr>
          <p:spPr bwMode="auto">
            <a:xfrm rot="16200000">
              <a:off x="7443312" y="45379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87" name="Straight Connector 31786">
              <a:extLst>
                <a:ext uri="{FF2B5EF4-FFF2-40B4-BE49-F238E27FC236}">
                  <a16:creationId xmlns:a16="http://schemas.microsoft.com/office/drawing/2014/main" id="{65B91254-37F2-BEA6-5F3E-393999552B1A}"/>
                </a:ext>
              </a:extLst>
            </p:cNvPr>
            <p:cNvCxnSpPr>
              <a:cxnSpLocks/>
            </p:cNvCxnSpPr>
            <p:nvPr/>
          </p:nvCxnSpPr>
          <p:spPr bwMode="auto">
            <a:xfrm rot="16200000">
              <a:off x="7225825" y="45379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88" name="Straight Connector 31787">
              <a:extLst>
                <a:ext uri="{FF2B5EF4-FFF2-40B4-BE49-F238E27FC236}">
                  <a16:creationId xmlns:a16="http://schemas.microsoft.com/office/drawing/2014/main" id="{511E1CAD-5C03-B55F-4235-1592A646F33C}"/>
                </a:ext>
              </a:extLst>
            </p:cNvPr>
            <p:cNvCxnSpPr>
              <a:cxnSpLocks/>
            </p:cNvCxnSpPr>
            <p:nvPr/>
          </p:nvCxnSpPr>
          <p:spPr bwMode="auto">
            <a:xfrm rot="16200000">
              <a:off x="7017861" y="45379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89" name="Straight Connector 31788">
              <a:extLst>
                <a:ext uri="{FF2B5EF4-FFF2-40B4-BE49-F238E27FC236}">
                  <a16:creationId xmlns:a16="http://schemas.microsoft.com/office/drawing/2014/main" id="{EBE46D54-9758-E56A-616C-0DA0F8608D38}"/>
                </a:ext>
              </a:extLst>
            </p:cNvPr>
            <p:cNvCxnSpPr>
              <a:cxnSpLocks/>
            </p:cNvCxnSpPr>
            <p:nvPr/>
          </p:nvCxnSpPr>
          <p:spPr bwMode="auto">
            <a:xfrm rot="16200000">
              <a:off x="6800373" y="4537995"/>
              <a:ext cx="91440"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3075751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AE3377F1-4391-BCE4-61DB-220701DA45F2}"/>
              </a:ext>
            </a:extLst>
          </p:cNvPr>
          <p:cNvSpPr txBox="1">
            <a:spLocks/>
          </p:cNvSpPr>
          <p:nvPr/>
        </p:nvSpPr>
        <p:spPr>
          <a:xfrm>
            <a:off x="609759" y="1528317"/>
            <a:ext cx="9993082" cy="505917"/>
          </a:xfrm>
          <a:prstGeom prst="rect">
            <a:avLst/>
          </a:prstGeom>
          <a:noFill/>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14/29 patients started study within 3 </a:t>
            </a:r>
            <a:r>
              <a:rPr lang="en-US" sz="2400" b="0" kern="0" dirty="0" err="1"/>
              <a:t>mo</a:t>
            </a:r>
            <a:r>
              <a:rPr lang="en-US" sz="2400" b="0" kern="0" dirty="0"/>
              <a:t> of diagnosis</a:t>
            </a: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Phase II Trial of </a:t>
            </a:r>
            <a:r>
              <a:rPr lang="en-US" dirty="0" err="1"/>
              <a:t>Ruxolitinib</a:t>
            </a:r>
            <a:r>
              <a:rPr lang="en-US" dirty="0"/>
              <a:t> in CMML: OS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Padron. ASH 2022. </a:t>
            </a:r>
            <a:r>
              <a:rPr lang="en-US" altLang="en-US" sz="1200" b="0" spc="-10" dirty="0" err="1">
                <a:solidFill>
                  <a:schemeClr val="bg2"/>
                </a:solidFill>
                <a:latin typeface="Calibri" panose="020F0502020204030204" pitchFamily="34" charset="0"/>
              </a:rPr>
              <a:t>Abst</a:t>
            </a:r>
            <a:r>
              <a:rPr lang="en-US" altLang="en-US" sz="1200" b="0" spc="-10" dirty="0">
                <a:solidFill>
                  <a:schemeClr val="bg2"/>
                </a:solidFill>
                <a:latin typeface="Calibri" panose="020F0502020204030204" pitchFamily="34" charset="0"/>
              </a:rPr>
              <a:t> 457 Reproduced with permission.</a:t>
            </a:r>
            <a:endParaRPr lang="en-US" altLang="en-US" sz="1200" b="0" dirty="0">
              <a:solidFill>
                <a:schemeClr val="bg2"/>
              </a:solidFill>
              <a:latin typeface="Calibri" panose="020F0502020204030204" pitchFamily="34" charset="0"/>
            </a:endParaRPr>
          </a:p>
        </p:txBody>
      </p:sp>
      <p:sp>
        <p:nvSpPr>
          <p:cNvPr id="12" name="Content Placeholder 2">
            <a:extLst>
              <a:ext uri="{FF2B5EF4-FFF2-40B4-BE49-F238E27FC236}">
                <a16:creationId xmlns:a16="http://schemas.microsoft.com/office/drawing/2014/main" id="{42D53BBF-DCA9-DF1F-D695-CEAB076E248A}"/>
              </a:ext>
            </a:extLst>
          </p:cNvPr>
          <p:cNvSpPr txBox="1">
            <a:spLocks/>
          </p:cNvSpPr>
          <p:nvPr/>
        </p:nvSpPr>
        <p:spPr>
          <a:xfrm>
            <a:off x="7479809" y="2054822"/>
            <a:ext cx="3436396" cy="364702"/>
          </a:xfrm>
          <a:prstGeom prst="rect">
            <a:avLst/>
          </a:prstGeom>
          <a:solidFill>
            <a:schemeClr val="tx1"/>
          </a:solidFill>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None/>
            </a:pPr>
            <a:r>
              <a:rPr lang="en-US" sz="2000" kern="0" dirty="0"/>
              <a:t>OS by Patient</a:t>
            </a:r>
          </a:p>
          <a:p>
            <a:pPr marL="457200" lvl="1" indent="0" algn="ctr">
              <a:buNone/>
            </a:pPr>
            <a:endParaRPr lang="en-US" sz="2000" kern="0" dirty="0"/>
          </a:p>
        </p:txBody>
      </p:sp>
      <p:sp>
        <p:nvSpPr>
          <p:cNvPr id="13" name="Content Placeholder 2">
            <a:extLst>
              <a:ext uri="{FF2B5EF4-FFF2-40B4-BE49-F238E27FC236}">
                <a16:creationId xmlns:a16="http://schemas.microsoft.com/office/drawing/2014/main" id="{CF4646DB-AAF0-8095-C69E-59F82BA6950D}"/>
              </a:ext>
            </a:extLst>
          </p:cNvPr>
          <p:cNvSpPr txBox="1">
            <a:spLocks/>
          </p:cNvSpPr>
          <p:nvPr/>
        </p:nvSpPr>
        <p:spPr>
          <a:xfrm>
            <a:off x="2269594" y="2055574"/>
            <a:ext cx="3436396" cy="364702"/>
          </a:xfrm>
          <a:prstGeom prst="rect">
            <a:avLst/>
          </a:prstGeom>
          <a:solidFill>
            <a:schemeClr val="tx1"/>
          </a:solidFill>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None/>
            </a:pPr>
            <a:r>
              <a:rPr lang="en-US" sz="2000" kern="0" dirty="0"/>
              <a:t>OS (All Patients)</a:t>
            </a:r>
            <a:endParaRPr lang="en-US" sz="2000" kern="0" baseline="30000" dirty="0"/>
          </a:p>
          <a:p>
            <a:pPr marL="457200" lvl="1" indent="0" algn="ctr">
              <a:buNone/>
            </a:pPr>
            <a:endParaRPr lang="en-US" sz="2000" kern="0" dirty="0"/>
          </a:p>
        </p:txBody>
      </p:sp>
      <p:sp>
        <p:nvSpPr>
          <p:cNvPr id="6" name="Content Placeholder 2">
            <a:extLst>
              <a:ext uri="{FF2B5EF4-FFF2-40B4-BE49-F238E27FC236}">
                <a16:creationId xmlns:a16="http://schemas.microsoft.com/office/drawing/2014/main" id="{6F6BB86A-84A4-E5D5-92CA-FDDD14B4E5E3}"/>
              </a:ext>
            </a:extLst>
          </p:cNvPr>
          <p:cNvSpPr txBox="1">
            <a:spLocks/>
          </p:cNvSpPr>
          <p:nvPr/>
        </p:nvSpPr>
        <p:spPr>
          <a:xfrm>
            <a:off x="2533178" y="3724635"/>
            <a:ext cx="3536552" cy="329557"/>
          </a:xfrm>
          <a:prstGeom prst="rect">
            <a:avLst/>
          </a:prstGeom>
          <a:solidFill>
            <a:schemeClr val="tx1"/>
          </a:solidFill>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None/>
            </a:pPr>
            <a:r>
              <a:rPr lang="en-US" sz="1800" b="0" kern="0" dirty="0"/>
              <a:t>Median OS: 24 </a:t>
            </a:r>
            <a:r>
              <a:rPr lang="en-US" sz="1800" b="0" kern="0" dirty="0" err="1"/>
              <a:t>mo</a:t>
            </a:r>
            <a:r>
              <a:rPr lang="en-US" sz="1800" b="0" kern="0" dirty="0"/>
              <a:t> (95% CI: 9-39)</a:t>
            </a:r>
          </a:p>
          <a:p>
            <a:pPr lvl="1"/>
            <a:endParaRPr lang="en-US" sz="1800" b="0" kern="0" dirty="0"/>
          </a:p>
        </p:txBody>
      </p:sp>
      <p:sp>
        <p:nvSpPr>
          <p:cNvPr id="10" name="Content Placeholder 2">
            <a:extLst>
              <a:ext uri="{FF2B5EF4-FFF2-40B4-BE49-F238E27FC236}">
                <a16:creationId xmlns:a16="http://schemas.microsoft.com/office/drawing/2014/main" id="{06273995-3540-EEE4-2C0C-7A9573B94A3E}"/>
              </a:ext>
            </a:extLst>
          </p:cNvPr>
          <p:cNvSpPr txBox="1">
            <a:spLocks/>
          </p:cNvSpPr>
          <p:nvPr/>
        </p:nvSpPr>
        <p:spPr>
          <a:xfrm>
            <a:off x="1594035" y="5980475"/>
            <a:ext cx="4350092" cy="329557"/>
          </a:xfrm>
          <a:prstGeom prst="rect">
            <a:avLst/>
          </a:prstGeom>
          <a:solidFill>
            <a:schemeClr val="tx1"/>
          </a:solidFill>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None/>
            </a:pPr>
            <a:r>
              <a:rPr lang="en-US" sz="1800" kern="0" dirty="0"/>
              <a:t>Mo</a:t>
            </a:r>
          </a:p>
          <a:p>
            <a:pPr lvl="1" algn="ctr"/>
            <a:endParaRPr lang="en-US" sz="1800" kern="0" dirty="0"/>
          </a:p>
        </p:txBody>
      </p:sp>
      <p:sp>
        <p:nvSpPr>
          <p:cNvPr id="18" name="Content Placeholder 2">
            <a:extLst>
              <a:ext uri="{FF2B5EF4-FFF2-40B4-BE49-F238E27FC236}">
                <a16:creationId xmlns:a16="http://schemas.microsoft.com/office/drawing/2014/main" id="{0C06BD62-0BC1-5B51-26AF-592EED525DE5}"/>
              </a:ext>
            </a:extLst>
          </p:cNvPr>
          <p:cNvSpPr txBox="1">
            <a:spLocks/>
          </p:cNvSpPr>
          <p:nvPr/>
        </p:nvSpPr>
        <p:spPr>
          <a:xfrm>
            <a:off x="6892617" y="5897985"/>
            <a:ext cx="4151426" cy="329557"/>
          </a:xfrm>
          <a:prstGeom prst="rect">
            <a:avLst/>
          </a:prstGeom>
          <a:noFill/>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None/>
            </a:pPr>
            <a:r>
              <a:rPr lang="en-US" sz="1800" kern="0" dirty="0"/>
              <a:t>Mo</a:t>
            </a:r>
          </a:p>
          <a:p>
            <a:pPr lvl="1" algn="ctr"/>
            <a:endParaRPr lang="en-US" sz="1800" kern="0" dirty="0"/>
          </a:p>
        </p:txBody>
      </p:sp>
      <p:cxnSp>
        <p:nvCxnSpPr>
          <p:cNvPr id="5" name="Straight Connector 4">
            <a:extLst>
              <a:ext uri="{FF2B5EF4-FFF2-40B4-BE49-F238E27FC236}">
                <a16:creationId xmlns:a16="http://schemas.microsoft.com/office/drawing/2014/main" id="{71F903E5-ADC6-6F35-9E57-89F8F5BF3AB1}"/>
              </a:ext>
            </a:extLst>
          </p:cNvPr>
          <p:cNvCxnSpPr>
            <a:cxnSpLocks/>
          </p:cNvCxnSpPr>
          <p:nvPr/>
        </p:nvCxnSpPr>
        <p:spPr bwMode="auto">
          <a:xfrm>
            <a:off x="1596717" y="2434683"/>
            <a:ext cx="0" cy="3171292"/>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83B2B8A4-A73B-7614-8F9A-8857DA050580}"/>
              </a:ext>
            </a:extLst>
          </p:cNvPr>
          <p:cNvCxnSpPr/>
          <p:nvPr/>
        </p:nvCxnSpPr>
        <p:spPr bwMode="auto">
          <a:xfrm>
            <a:off x="1505277" y="243800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7817304D-37B6-8D35-F023-ACEFCBEED232}"/>
              </a:ext>
            </a:extLst>
          </p:cNvPr>
          <p:cNvCxnSpPr/>
          <p:nvPr/>
        </p:nvCxnSpPr>
        <p:spPr bwMode="auto">
          <a:xfrm>
            <a:off x="1505277" y="402617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FA9CD27D-99C9-EC77-9B6D-57F88BF0936D}"/>
              </a:ext>
            </a:extLst>
          </p:cNvPr>
          <p:cNvCxnSpPr/>
          <p:nvPr/>
        </p:nvCxnSpPr>
        <p:spPr bwMode="auto">
          <a:xfrm>
            <a:off x="1505277" y="561033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08879A70-1729-D1E9-04C2-FBD56A5D9460}"/>
              </a:ext>
            </a:extLst>
          </p:cNvPr>
          <p:cNvCxnSpPr>
            <a:cxnSpLocks/>
          </p:cNvCxnSpPr>
          <p:nvPr/>
        </p:nvCxnSpPr>
        <p:spPr bwMode="auto">
          <a:xfrm>
            <a:off x="1597519" y="5610332"/>
            <a:ext cx="4350092"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2DB3A43-46D4-F8C2-C059-A9B260A64FDA}"/>
              </a:ext>
            </a:extLst>
          </p:cNvPr>
          <p:cNvCxnSpPr>
            <a:cxnSpLocks/>
          </p:cNvCxnSpPr>
          <p:nvPr/>
        </p:nvCxnSpPr>
        <p:spPr bwMode="auto">
          <a:xfrm rot="16200000">
            <a:off x="1550997" y="56516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DF5B10E-FB7A-3AB5-2244-9785B525833D}"/>
              </a:ext>
            </a:extLst>
          </p:cNvPr>
          <p:cNvCxnSpPr>
            <a:cxnSpLocks/>
          </p:cNvCxnSpPr>
          <p:nvPr/>
        </p:nvCxnSpPr>
        <p:spPr bwMode="auto">
          <a:xfrm rot="16200000">
            <a:off x="2998797" y="56516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8EFC8B6-CF5D-B883-807A-2CDBD6CC7982}"/>
              </a:ext>
            </a:extLst>
          </p:cNvPr>
          <p:cNvCxnSpPr>
            <a:cxnSpLocks/>
          </p:cNvCxnSpPr>
          <p:nvPr/>
        </p:nvCxnSpPr>
        <p:spPr bwMode="auto">
          <a:xfrm rot="16200000">
            <a:off x="4442586" y="56516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7F74F67-0E7B-3B23-7156-0D2C9BCAF203}"/>
              </a:ext>
            </a:extLst>
          </p:cNvPr>
          <p:cNvCxnSpPr>
            <a:cxnSpLocks/>
          </p:cNvCxnSpPr>
          <p:nvPr/>
        </p:nvCxnSpPr>
        <p:spPr bwMode="auto">
          <a:xfrm rot="16200000">
            <a:off x="5898407" y="5651695"/>
            <a:ext cx="91440" cy="0"/>
          </a:xfrm>
          <a:prstGeom prst="line">
            <a:avLst/>
          </a:prstGeom>
          <a:noFill/>
          <a:ln w="28575" cap="flat" cmpd="sng" algn="ctr">
            <a:solidFill>
              <a:schemeClr val="bg1"/>
            </a:solidFill>
            <a:prstDash val="solid"/>
            <a:round/>
            <a:headEnd type="none" w="med" len="med"/>
            <a:tailEnd type="none" w="med" len="med"/>
          </a:ln>
          <a:effectLst/>
        </p:spPr>
      </p:cxnSp>
      <p:sp>
        <p:nvSpPr>
          <p:cNvPr id="26" name="TextBox 25">
            <a:extLst>
              <a:ext uri="{FF2B5EF4-FFF2-40B4-BE49-F238E27FC236}">
                <a16:creationId xmlns:a16="http://schemas.microsoft.com/office/drawing/2014/main" id="{D11C7C22-B98A-7026-88EF-FEC1EA78D24C}"/>
              </a:ext>
            </a:extLst>
          </p:cNvPr>
          <p:cNvSpPr txBox="1"/>
          <p:nvPr/>
        </p:nvSpPr>
        <p:spPr bwMode="auto">
          <a:xfrm>
            <a:off x="1072980" y="2310186"/>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7" name="TextBox 26">
            <a:extLst>
              <a:ext uri="{FF2B5EF4-FFF2-40B4-BE49-F238E27FC236}">
                <a16:creationId xmlns:a16="http://schemas.microsoft.com/office/drawing/2014/main" id="{6A056A76-20C8-33E3-85A6-D472377A99A7}"/>
              </a:ext>
            </a:extLst>
          </p:cNvPr>
          <p:cNvSpPr txBox="1"/>
          <p:nvPr/>
        </p:nvSpPr>
        <p:spPr bwMode="auto">
          <a:xfrm>
            <a:off x="1072980" y="3898355"/>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28" name="TextBox 27">
            <a:extLst>
              <a:ext uri="{FF2B5EF4-FFF2-40B4-BE49-F238E27FC236}">
                <a16:creationId xmlns:a16="http://schemas.microsoft.com/office/drawing/2014/main" id="{45A51CE4-A275-D7E1-91FA-93C0457C687C}"/>
              </a:ext>
            </a:extLst>
          </p:cNvPr>
          <p:cNvSpPr txBox="1"/>
          <p:nvPr/>
        </p:nvSpPr>
        <p:spPr bwMode="auto">
          <a:xfrm>
            <a:off x="1072980" y="5490534"/>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9" name="TextBox 28">
            <a:extLst>
              <a:ext uri="{FF2B5EF4-FFF2-40B4-BE49-F238E27FC236}">
                <a16:creationId xmlns:a16="http://schemas.microsoft.com/office/drawing/2014/main" id="{0B83DE3F-3A92-6246-38E8-D57B7B46DABF}"/>
              </a:ext>
            </a:extLst>
          </p:cNvPr>
          <p:cNvSpPr txBox="1"/>
          <p:nvPr/>
        </p:nvSpPr>
        <p:spPr bwMode="auto">
          <a:xfrm>
            <a:off x="1405853" y="5747208"/>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0" name="TextBox 29">
            <a:extLst>
              <a:ext uri="{FF2B5EF4-FFF2-40B4-BE49-F238E27FC236}">
                <a16:creationId xmlns:a16="http://schemas.microsoft.com/office/drawing/2014/main" id="{D8C5BF83-5EDA-6757-2CDB-9A36D81CA60A}"/>
              </a:ext>
            </a:extLst>
          </p:cNvPr>
          <p:cNvSpPr txBox="1"/>
          <p:nvPr/>
        </p:nvSpPr>
        <p:spPr bwMode="auto">
          <a:xfrm>
            <a:off x="2857664" y="5747208"/>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31" name="TextBox 30">
            <a:extLst>
              <a:ext uri="{FF2B5EF4-FFF2-40B4-BE49-F238E27FC236}">
                <a16:creationId xmlns:a16="http://schemas.microsoft.com/office/drawing/2014/main" id="{B0EE9DC9-274A-AC40-BDF3-27DE0D36F317}"/>
              </a:ext>
            </a:extLst>
          </p:cNvPr>
          <p:cNvSpPr txBox="1"/>
          <p:nvPr/>
        </p:nvSpPr>
        <p:spPr bwMode="auto">
          <a:xfrm>
            <a:off x="4301454" y="5747208"/>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32" name="TextBox 31">
            <a:extLst>
              <a:ext uri="{FF2B5EF4-FFF2-40B4-BE49-F238E27FC236}">
                <a16:creationId xmlns:a16="http://schemas.microsoft.com/office/drawing/2014/main" id="{E5BE49AC-C229-D312-DC10-FD4A29904720}"/>
              </a:ext>
            </a:extLst>
          </p:cNvPr>
          <p:cNvSpPr txBox="1"/>
          <p:nvPr/>
        </p:nvSpPr>
        <p:spPr bwMode="auto">
          <a:xfrm>
            <a:off x="5749254" y="5747208"/>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150</a:t>
            </a:r>
          </a:p>
        </p:txBody>
      </p:sp>
      <p:sp>
        <p:nvSpPr>
          <p:cNvPr id="33" name="Oval 32">
            <a:extLst>
              <a:ext uri="{FF2B5EF4-FFF2-40B4-BE49-F238E27FC236}">
                <a16:creationId xmlns:a16="http://schemas.microsoft.com/office/drawing/2014/main" id="{9CF553A2-DC59-714B-F518-E3577FF38347}"/>
              </a:ext>
            </a:extLst>
          </p:cNvPr>
          <p:cNvSpPr/>
          <p:nvPr/>
        </p:nvSpPr>
        <p:spPr bwMode="auto">
          <a:xfrm>
            <a:off x="1702331" y="2463750"/>
            <a:ext cx="163145" cy="16314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Oval 33">
            <a:extLst>
              <a:ext uri="{FF2B5EF4-FFF2-40B4-BE49-F238E27FC236}">
                <a16:creationId xmlns:a16="http://schemas.microsoft.com/office/drawing/2014/main" id="{C9DB9DD1-E09E-1C55-FA11-BCEA97E1F93F}"/>
              </a:ext>
            </a:extLst>
          </p:cNvPr>
          <p:cNvSpPr/>
          <p:nvPr/>
        </p:nvSpPr>
        <p:spPr bwMode="auto">
          <a:xfrm>
            <a:off x="1802594" y="2608129"/>
            <a:ext cx="163145" cy="16314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Oval 34">
            <a:extLst>
              <a:ext uri="{FF2B5EF4-FFF2-40B4-BE49-F238E27FC236}">
                <a16:creationId xmlns:a16="http://schemas.microsoft.com/office/drawing/2014/main" id="{4B6182F4-DC5B-C910-F277-4D881C2FC47C}"/>
              </a:ext>
            </a:extLst>
          </p:cNvPr>
          <p:cNvSpPr/>
          <p:nvPr/>
        </p:nvSpPr>
        <p:spPr bwMode="auto">
          <a:xfrm>
            <a:off x="1818637" y="2760529"/>
            <a:ext cx="163145" cy="16314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Oval 35">
            <a:extLst>
              <a:ext uri="{FF2B5EF4-FFF2-40B4-BE49-F238E27FC236}">
                <a16:creationId xmlns:a16="http://schemas.microsoft.com/office/drawing/2014/main" id="{5219597B-2C9D-A150-6225-E7C9F45260F5}"/>
              </a:ext>
            </a:extLst>
          </p:cNvPr>
          <p:cNvSpPr/>
          <p:nvPr/>
        </p:nvSpPr>
        <p:spPr bwMode="auto">
          <a:xfrm>
            <a:off x="1882806" y="2900897"/>
            <a:ext cx="163145" cy="16314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Oval 36">
            <a:extLst>
              <a:ext uri="{FF2B5EF4-FFF2-40B4-BE49-F238E27FC236}">
                <a16:creationId xmlns:a16="http://schemas.microsoft.com/office/drawing/2014/main" id="{24A5D688-A2CA-D900-754B-EE36FC5D1E02}"/>
              </a:ext>
            </a:extLst>
          </p:cNvPr>
          <p:cNvSpPr/>
          <p:nvPr/>
        </p:nvSpPr>
        <p:spPr bwMode="auto">
          <a:xfrm>
            <a:off x="1939316" y="3041265"/>
            <a:ext cx="163145" cy="16314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Oval 37">
            <a:extLst>
              <a:ext uri="{FF2B5EF4-FFF2-40B4-BE49-F238E27FC236}">
                <a16:creationId xmlns:a16="http://schemas.microsoft.com/office/drawing/2014/main" id="{C2669A62-731B-FA92-2642-2945599E4E9D}"/>
              </a:ext>
            </a:extLst>
          </p:cNvPr>
          <p:cNvSpPr/>
          <p:nvPr/>
        </p:nvSpPr>
        <p:spPr bwMode="auto">
          <a:xfrm>
            <a:off x="1954995" y="3213719"/>
            <a:ext cx="163145" cy="16314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Oval 38">
            <a:extLst>
              <a:ext uri="{FF2B5EF4-FFF2-40B4-BE49-F238E27FC236}">
                <a16:creationId xmlns:a16="http://schemas.microsoft.com/office/drawing/2014/main" id="{550F035E-57C1-88E6-5AC1-50804930218B}"/>
              </a:ext>
            </a:extLst>
          </p:cNvPr>
          <p:cNvSpPr/>
          <p:nvPr/>
        </p:nvSpPr>
        <p:spPr bwMode="auto">
          <a:xfrm>
            <a:off x="2023174" y="3382162"/>
            <a:ext cx="163145" cy="16314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Oval 39">
            <a:extLst>
              <a:ext uri="{FF2B5EF4-FFF2-40B4-BE49-F238E27FC236}">
                <a16:creationId xmlns:a16="http://schemas.microsoft.com/office/drawing/2014/main" id="{AC302DC7-8882-51A0-B905-37C087B165CD}"/>
              </a:ext>
            </a:extLst>
          </p:cNvPr>
          <p:cNvSpPr/>
          <p:nvPr/>
        </p:nvSpPr>
        <p:spPr bwMode="auto">
          <a:xfrm>
            <a:off x="2087342" y="3550604"/>
            <a:ext cx="163145" cy="16314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Oval 40">
            <a:extLst>
              <a:ext uri="{FF2B5EF4-FFF2-40B4-BE49-F238E27FC236}">
                <a16:creationId xmlns:a16="http://schemas.microsoft.com/office/drawing/2014/main" id="{76A480D3-750A-C574-6D7E-F599406A3F24}"/>
              </a:ext>
            </a:extLst>
          </p:cNvPr>
          <p:cNvSpPr/>
          <p:nvPr/>
        </p:nvSpPr>
        <p:spPr bwMode="auto">
          <a:xfrm>
            <a:off x="2127447" y="3707014"/>
            <a:ext cx="163145" cy="16314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Oval 41">
            <a:extLst>
              <a:ext uri="{FF2B5EF4-FFF2-40B4-BE49-F238E27FC236}">
                <a16:creationId xmlns:a16="http://schemas.microsoft.com/office/drawing/2014/main" id="{7F29EBA7-B410-C915-9D95-441E46D85C86}"/>
              </a:ext>
            </a:extLst>
          </p:cNvPr>
          <p:cNvSpPr/>
          <p:nvPr/>
        </p:nvSpPr>
        <p:spPr bwMode="auto">
          <a:xfrm>
            <a:off x="2163542" y="3871446"/>
            <a:ext cx="163145" cy="16314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Oval 42">
            <a:extLst>
              <a:ext uri="{FF2B5EF4-FFF2-40B4-BE49-F238E27FC236}">
                <a16:creationId xmlns:a16="http://schemas.microsoft.com/office/drawing/2014/main" id="{8195CC6D-E771-8CE1-6A59-B04EFAA63FDB}"/>
              </a:ext>
            </a:extLst>
          </p:cNvPr>
          <p:cNvSpPr/>
          <p:nvPr/>
        </p:nvSpPr>
        <p:spPr bwMode="auto">
          <a:xfrm>
            <a:off x="2209019" y="4045732"/>
            <a:ext cx="163145" cy="16314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Oval 43">
            <a:extLst>
              <a:ext uri="{FF2B5EF4-FFF2-40B4-BE49-F238E27FC236}">
                <a16:creationId xmlns:a16="http://schemas.microsoft.com/office/drawing/2014/main" id="{4D303DF0-1934-0931-CEBB-4FFF9333869E}"/>
              </a:ext>
            </a:extLst>
          </p:cNvPr>
          <p:cNvSpPr/>
          <p:nvPr/>
        </p:nvSpPr>
        <p:spPr bwMode="auto">
          <a:xfrm>
            <a:off x="2200998" y="4230217"/>
            <a:ext cx="163145" cy="16314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Oval 44">
            <a:extLst>
              <a:ext uri="{FF2B5EF4-FFF2-40B4-BE49-F238E27FC236}">
                <a16:creationId xmlns:a16="http://schemas.microsoft.com/office/drawing/2014/main" id="{87667C8E-07A4-54CC-2B7B-82BA4D401E48}"/>
              </a:ext>
            </a:extLst>
          </p:cNvPr>
          <p:cNvSpPr/>
          <p:nvPr/>
        </p:nvSpPr>
        <p:spPr bwMode="auto">
          <a:xfrm>
            <a:off x="2325324" y="4230217"/>
            <a:ext cx="163145" cy="16314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Oval 45">
            <a:extLst>
              <a:ext uri="{FF2B5EF4-FFF2-40B4-BE49-F238E27FC236}">
                <a16:creationId xmlns:a16="http://schemas.microsoft.com/office/drawing/2014/main" id="{817E2EE4-D5A0-6AC6-DBF9-91918E5E9982}"/>
              </a:ext>
            </a:extLst>
          </p:cNvPr>
          <p:cNvSpPr/>
          <p:nvPr/>
        </p:nvSpPr>
        <p:spPr bwMode="auto">
          <a:xfrm>
            <a:off x="2449650" y="4230217"/>
            <a:ext cx="163145" cy="16314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Oval 46">
            <a:extLst>
              <a:ext uri="{FF2B5EF4-FFF2-40B4-BE49-F238E27FC236}">
                <a16:creationId xmlns:a16="http://schemas.microsoft.com/office/drawing/2014/main" id="{ABD6CC15-0006-1DA3-4980-8F5964D39406}"/>
              </a:ext>
            </a:extLst>
          </p:cNvPr>
          <p:cNvSpPr/>
          <p:nvPr/>
        </p:nvSpPr>
        <p:spPr bwMode="auto">
          <a:xfrm>
            <a:off x="2731169" y="4490599"/>
            <a:ext cx="163145" cy="16314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Oval 47">
            <a:extLst>
              <a:ext uri="{FF2B5EF4-FFF2-40B4-BE49-F238E27FC236}">
                <a16:creationId xmlns:a16="http://schemas.microsoft.com/office/drawing/2014/main" id="{A522F4F1-D3E9-5B0F-66DB-3678CF3B72B4}"/>
              </a:ext>
            </a:extLst>
          </p:cNvPr>
          <p:cNvSpPr/>
          <p:nvPr/>
        </p:nvSpPr>
        <p:spPr bwMode="auto">
          <a:xfrm>
            <a:off x="1886890" y="3050760"/>
            <a:ext cx="163145" cy="16314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Oval 48">
            <a:extLst>
              <a:ext uri="{FF2B5EF4-FFF2-40B4-BE49-F238E27FC236}">
                <a16:creationId xmlns:a16="http://schemas.microsoft.com/office/drawing/2014/main" id="{98458AFA-BCCD-9F7F-901A-066CA09D7F3A}"/>
              </a:ext>
            </a:extLst>
          </p:cNvPr>
          <p:cNvSpPr/>
          <p:nvPr/>
        </p:nvSpPr>
        <p:spPr bwMode="auto">
          <a:xfrm>
            <a:off x="2807369" y="4747273"/>
            <a:ext cx="163145" cy="16314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Oval 49">
            <a:extLst>
              <a:ext uri="{FF2B5EF4-FFF2-40B4-BE49-F238E27FC236}">
                <a16:creationId xmlns:a16="http://schemas.microsoft.com/office/drawing/2014/main" id="{A548F6D2-C3AE-3EB4-CDDE-D30340C0789F}"/>
              </a:ext>
            </a:extLst>
          </p:cNvPr>
          <p:cNvSpPr/>
          <p:nvPr/>
        </p:nvSpPr>
        <p:spPr bwMode="auto">
          <a:xfrm>
            <a:off x="3124201" y="5007957"/>
            <a:ext cx="163145" cy="16314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Oval 50">
            <a:extLst>
              <a:ext uri="{FF2B5EF4-FFF2-40B4-BE49-F238E27FC236}">
                <a16:creationId xmlns:a16="http://schemas.microsoft.com/office/drawing/2014/main" id="{996BF629-5E85-598D-BB51-1018442FA43A}"/>
              </a:ext>
            </a:extLst>
          </p:cNvPr>
          <p:cNvSpPr/>
          <p:nvPr/>
        </p:nvSpPr>
        <p:spPr bwMode="auto">
          <a:xfrm>
            <a:off x="3228474" y="5272651"/>
            <a:ext cx="163145" cy="16314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Oval 51">
            <a:extLst>
              <a:ext uri="{FF2B5EF4-FFF2-40B4-BE49-F238E27FC236}">
                <a16:creationId xmlns:a16="http://schemas.microsoft.com/office/drawing/2014/main" id="{CE84C7EA-25D9-97E5-1A14-7A367C783173}"/>
              </a:ext>
            </a:extLst>
          </p:cNvPr>
          <p:cNvSpPr/>
          <p:nvPr/>
        </p:nvSpPr>
        <p:spPr bwMode="auto">
          <a:xfrm>
            <a:off x="5570621" y="5529325"/>
            <a:ext cx="163145" cy="16314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Freeform: Shape 52">
            <a:extLst>
              <a:ext uri="{FF2B5EF4-FFF2-40B4-BE49-F238E27FC236}">
                <a16:creationId xmlns:a16="http://schemas.microsoft.com/office/drawing/2014/main" id="{C39DF7CB-C41A-D742-8EE6-82B5270A6B5C}"/>
              </a:ext>
            </a:extLst>
          </p:cNvPr>
          <p:cNvSpPr/>
          <p:nvPr/>
        </p:nvSpPr>
        <p:spPr bwMode="auto">
          <a:xfrm>
            <a:off x="1586872" y="2435391"/>
            <a:ext cx="4055577" cy="3179080"/>
          </a:xfrm>
          <a:custGeom>
            <a:avLst/>
            <a:gdLst>
              <a:gd name="connsiteX0" fmla="*/ 0 w 4055577"/>
              <a:gd name="connsiteY0" fmla="*/ 0 h 3179080"/>
              <a:gd name="connsiteX1" fmla="*/ 194251 w 4055577"/>
              <a:gd name="connsiteY1" fmla="*/ 104232 h 3179080"/>
              <a:gd name="connsiteX2" fmla="*/ 284270 w 4055577"/>
              <a:gd name="connsiteY2" fmla="*/ 260580 h 3179080"/>
              <a:gd name="connsiteX3" fmla="*/ 298483 w 4055577"/>
              <a:gd name="connsiteY3" fmla="*/ 412190 h 3179080"/>
              <a:gd name="connsiteX4" fmla="*/ 350599 w 4055577"/>
              <a:gd name="connsiteY4" fmla="*/ 554325 h 3179080"/>
              <a:gd name="connsiteX5" fmla="*/ 360075 w 4055577"/>
              <a:gd name="connsiteY5" fmla="*/ 715411 h 3179080"/>
              <a:gd name="connsiteX6" fmla="*/ 454831 w 4055577"/>
              <a:gd name="connsiteY6" fmla="*/ 705936 h 3179080"/>
              <a:gd name="connsiteX7" fmla="*/ 450094 w 4055577"/>
              <a:gd name="connsiteY7" fmla="*/ 862284 h 3179080"/>
              <a:gd name="connsiteX8" fmla="*/ 431142 w 4055577"/>
              <a:gd name="connsiteY8" fmla="*/ 881235 h 3179080"/>
              <a:gd name="connsiteX9" fmla="*/ 502210 w 4055577"/>
              <a:gd name="connsiteY9" fmla="*/ 1042321 h 3179080"/>
              <a:gd name="connsiteX10" fmla="*/ 568539 w 4055577"/>
              <a:gd name="connsiteY10" fmla="*/ 1208145 h 3179080"/>
              <a:gd name="connsiteX11" fmla="*/ 611180 w 4055577"/>
              <a:gd name="connsiteY11" fmla="*/ 1359755 h 3179080"/>
              <a:gd name="connsiteX12" fmla="*/ 634869 w 4055577"/>
              <a:gd name="connsiteY12" fmla="*/ 1554006 h 3179080"/>
              <a:gd name="connsiteX13" fmla="*/ 686985 w 4055577"/>
              <a:gd name="connsiteY13" fmla="*/ 1705616 h 3179080"/>
              <a:gd name="connsiteX14" fmla="*/ 668033 w 4055577"/>
              <a:gd name="connsiteY14" fmla="*/ 1890392 h 3179080"/>
              <a:gd name="connsiteX15" fmla="*/ 942827 w 4055577"/>
              <a:gd name="connsiteY15" fmla="*/ 1885654 h 3179080"/>
              <a:gd name="connsiteX16" fmla="*/ 1208145 w 4055577"/>
              <a:gd name="connsiteY16" fmla="*/ 2150972 h 3179080"/>
              <a:gd name="connsiteX17" fmla="*/ 1279213 w 4055577"/>
              <a:gd name="connsiteY17" fmla="*/ 2406814 h 3179080"/>
              <a:gd name="connsiteX18" fmla="*/ 1606123 w 4055577"/>
              <a:gd name="connsiteY18" fmla="*/ 2672132 h 3179080"/>
              <a:gd name="connsiteX19" fmla="*/ 1705617 w 4055577"/>
              <a:gd name="connsiteY19" fmla="*/ 2937451 h 3179080"/>
              <a:gd name="connsiteX20" fmla="*/ 4055577 w 4055577"/>
              <a:gd name="connsiteY20" fmla="*/ 3179080 h 317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055577" h="3179080">
                <a:moveTo>
                  <a:pt x="0" y="0"/>
                </a:moveTo>
                <a:lnTo>
                  <a:pt x="194251" y="104232"/>
                </a:lnTo>
                <a:lnTo>
                  <a:pt x="284270" y="260580"/>
                </a:lnTo>
                <a:lnTo>
                  <a:pt x="298483" y="412190"/>
                </a:lnTo>
                <a:lnTo>
                  <a:pt x="350599" y="554325"/>
                </a:lnTo>
                <a:lnTo>
                  <a:pt x="360075" y="715411"/>
                </a:lnTo>
                <a:lnTo>
                  <a:pt x="454831" y="705936"/>
                </a:lnTo>
                <a:lnTo>
                  <a:pt x="450094" y="862284"/>
                </a:lnTo>
                <a:lnTo>
                  <a:pt x="431142" y="881235"/>
                </a:lnTo>
                <a:lnTo>
                  <a:pt x="502210" y="1042321"/>
                </a:lnTo>
                <a:lnTo>
                  <a:pt x="568539" y="1208145"/>
                </a:lnTo>
                <a:lnTo>
                  <a:pt x="611180" y="1359755"/>
                </a:lnTo>
                <a:lnTo>
                  <a:pt x="634869" y="1554006"/>
                </a:lnTo>
                <a:lnTo>
                  <a:pt x="686985" y="1705616"/>
                </a:lnTo>
                <a:lnTo>
                  <a:pt x="668033" y="1890392"/>
                </a:lnTo>
                <a:lnTo>
                  <a:pt x="942827" y="1885654"/>
                </a:lnTo>
                <a:lnTo>
                  <a:pt x="1208145" y="2150972"/>
                </a:lnTo>
                <a:lnTo>
                  <a:pt x="1279213" y="2406814"/>
                </a:lnTo>
                <a:lnTo>
                  <a:pt x="1606123" y="2672132"/>
                </a:lnTo>
                <a:lnTo>
                  <a:pt x="1705617" y="2937451"/>
                </a:lnTo>
                <a:lnTo>
                  <a:pt x="4055577" y="3179080"/>
                </a:lnTo>
              </a:path>
            </a:pathLst>
          </a:custGeom>
          <a:noFill/>
          <a:ln w="28575">
            <a:solidFill>
              <a:schemeClr val="accent1"/>
            </a:solidFill>
            <a:miter lim="800000"/>
            <a:headEnd/>
            <a:tailEnd/>
          </a:ln>
        </p:spPr>
        <p:txBody>
          <a:bodyPr rtlCol="0" anchor="ctr"/>
          <a:lstStyle/>
          <a:p>
            <a:pPr algn="ctr"/>
            <a:endParaRPr lang="en-US"/>
          </a:p>
        </p:txBody>
      </p:sp>
      <p:sp>
        <p:nvSpPr>
          <p:cNvPr id="54" name="Content Placeholder 2">
            <a:extLst>
              <a:ext uri="{FF2B5EF4-FFF2-40B4-BE49-F238E27FC236}">
                <a16:creationId xmlns:a16="http://schemas.microsoft.com/office/drawing/2014/main" id="{F55D7C39-22A9-AB1D-72DD-4DF785C32033}"/>
              </a:ext>
            </a:extLst>
          </p:cNvPr>
          <p:cNvSpPr txBox="1">
            <a:spLocks/>
          </p:cNvSpPr>
          <p:nvPr/>
        </p:nvSpPr>
        <p:spPr>
          <a:xfrm rot="16200000">
            <a:off x="-640018" y="3518332"/>
            <a:ext cx="3179081" cy="329557"/>
          </a:xfrm>
          <a:prstGeom prst="rect">
            <a:avLst/>
          </a:prstGeom>
          <a:noFill/>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None/>
            </a:pPr>
            <a:r>
              <a:rPr lang="en-US" sz="1800" kern="0" dirty="0"/>
              <a:t>Probability of Survival</a:t>
            </a:r>
          </a:p>
          <a:p>
            <a:pPr lvl="1" algn="ctr"/>
            <a:endParaRPr lang="en-US" sz="1800" kern="0" dirty="0"/>
          </a:p>
        </p:txBody>
      </p:sp>
      <p:sp>
        <p:nvSpPr>
          <p:cNvPr id="55" name="Freeform: Shape 54">
            <a:extLst>
              <a:ext uri="{FF2B5EF4-FFF2-40B4-BE49-F238E27FC236}">
                <a16:creationId xmlns:a16="http://schemas.microsoft.com/office/drawing/2014/main" id="{71F6030F-D1DA-7288-18EF-CCCEFB6A5EFA}"/>
              </a:ext>
            </a:extLst>
          </p:cNvPr>
          <p:cNvSpPr/>
          <p:nvPr/>
        </p:nvSpPr>
        <p:spPr bwMode="auto">
          <a:xfrm>
            <a:off x="1586429" y="3955055"/>
            <a:ext cx="705079" cy="1652531"/>
          </a:xfrm>
          <a:custGeom>
            <a:avLst/>
            <a:gdLst>
              <a:gd name="connsiteX0" fmla="*/ 0 w 705079"/>
              <a:gd name="connsiteY0" fmla="*/ 0 h 1652531"/>
              <a:gd name="connsiteX1" fmla="*/ 705079 w 705079"/>
              <a:gd name="connsiteY1" fmla="*/ 0 h 1652531"/>
              <a:gd name="connsiteX2" fmla="*/ 705079 w 705079"/>
              <a:gd name="connsiteY2" fmla="*/ 1652531 h 1652531"/>
            </a:gdLst>
            <a:ahLst/>
            <a:cxnLst>
              <a:cxn ang="0">
                <a:pos x="connsiteX0" y="connsiteY0"/>
              </a:cxn>
              <a:cxn ang="0">
                <a:pos x="connsiteX1" y="connsiteY1"/>
              </a:cxn>
              <a:cxn ang="0">
                <a:pos x="connsiteX2" y="connsiteY2"/>
              </a:cxn>
            </a:cxnLst>
            <a:rect l="l" t="t" r="r" b="b"/>
            <a:pathLst>
              <a:path w="705079" h="1652531">
                <a:moveTo>
                  <a:pt x="0" y="0"/>
                </a:moveTo>
                <a:lnTo>
                  <a:pt x="705079" y="0"/>
                </a:lnTo>
                <a:lnTo>
                  <a:pt x="705079" y="1652531"/>
                </a:lnTo>
              </a:path>
            </a:pathLst>
          </a:custGeom>
          <a:noFill/>
          <a:ln w="19050">
            <a:solidFill>
              <a:schemeClr val="bg1"/>
            </a:solidFill>
            <a:prstDash val="sysDash"/>
            <a:miter lim="800000"/>
            <a:headEnd/>
            <a:tailEnd/>
          </a:ln>
        </p:spPr>
        <p:txBody>
          <a:bodyPr rtlCol="0" anchor="ctr"/>
          <a:lstStyle/>
          <a:p>
            <a:pPr algn="ctr"/>
            <a:endParaRPr lang="en-US"/>
          </a:p>
        </p:txBody>
      </p:sp>
      <p:grpSp>
        <p:nvGrpSpPr>
          <p:cNvPr id="2" name="Group 1">
            <a:extLst>
              <a:ext uri="{FF2B5EF4-FFF2-40B4-BE49-F238E27FC236}">
                <a16:creationId xmlns:a16="http://schemas.microsoft.com/office/drawing/2014/main" id="{B07A1386-D67C-E20A-C0C3-B4726B65BDC6}"/>
              </a:ext>
            </a:extLst>
          </p:cNvPr>
          <p:cNvGrpSpPr/>
          <p:nvPr/>
        </p:nvGrpSpPr>
        <p:grpSpPr>
          <a:xfrm>
            <a:off x="6910388" y="2324448"/>
            <a:ext cx="0" cy="853925"/>
            <a:chOff x="6921818" y="2324448"/>
            <a:chExt cx="0" cy="853925"/>
          </a:xfrm>
        </p:grpSpPr>
        <p:cxnSp>
          <p:nvCxnSpPr>
            <p:cNvPr id="57" name="Straight Connector 56">
              <a:extLst>
                <a:ext uri="{FF2B5EF4-FFF2-40B4-BE49-F238E27FC236}">
                  <a16:creationId xmlns:a16="http://schemas.microsoft.com/office/drawing/2014/main" id="{1648C07D-AC85-D82E-4D85-6E3A8D14BA2A}"/>
                </a:ext>
              </a:extLst>
            </p:cNvPr>
            <p:cNvCxnSpPr>
              <a:cxnSpLocks/>
            </p:cNvCxnSpPr>
            <p:nvPr/>
          </p:nvCxnSpPr>
          <p:spPr bwMode="auto">
            <a:xfrm>
              <a:off x="6921818" y="2324448"/>
              <a:ext cx="0" cy="95076"/>
            </a:xfrm>
            <a:prstGeom prst="line">
              <a:avLst/>
            </a:prstGeom>
            <a:noFill/>
            <a:ln w="19050"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91CA4F0F-6704-1986-2120-BCCE5540C910}"/>
                </a:ext>
              </a:extLst>
            </p:cNvPr>
            <p:cNvCxnSpPr>
              <a:cxnSpLocks/>
            </p:cNvCxnSpPr>
            <p:nvPr/>
          </p:nvCxnSpPr>
          <p:spPr bwMode="auto">
            <a:xfrm>
              <a:off x="6921818" y="2432855"/>
              <a:ext cx="0" cy="95076"/>
            </a:xfrm>
            <a:prstGeom prst="line">
              <a:avLst/>
            </a:prstGeom>
            <a:noFill/>
            <a:ln w="19050"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187F0C37-E0A4-50EA-EB0E-62649ED2B09D}"/>
                </a:ext>
              </a:extLst>
            </p:cNvPr>
            <p:cNvCxnSpPr>
              <a:cxnSpLocks/>
            </p:cNvCxnSpPr>
            <p:nvPr/>
          </p:nvCxnSpPr>
          <p:spPr bwMode="auto">
            <a:xfrm>
              <a:off x="6921818" y="2541262"/>
              <a:ext cx="0" cy="95076"/>
            </a:xfrm>
            <a:prstGeom prst="line">
              <a:avLst/>
            </a:prstGeom>
            <a:noFill/>
            <a:ln w="19050"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CF5688E9-3FB1-42DB-3951-A07EC0DA4674}"/>
                </a:ext>
              </a:extLst>
            </p:cNvPr>
            <p:cNvCxnSpPr>
              <a:cxnSpLocks/>
            </p:cNvCxnSpPr>
            <p:nvPr/>
          </p:nvCxnSpPr>
          <p:spPr bwMode="auto">
            <a:xfrm>
              <a:off x="6921818" y="2649669"/>
              <a:ext cx="0" cy="95076"/>
            </a:xfrm>
            <a:prstGeom prst="line">
              <a:avLst/>
            </a:prstGeom>
            <a:noFill/>
            <a:ln w="19050"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B0C20321-58AB-375F-66B4-F46B836673D8}"/>
                </a:ext>
              </a:extLst>
            </p:cNvPr>
            <p:cNvCxnSpPr>
              <a:cxnSpLocks/>
            </p:cNvCxnSpPr>
            <p:nvPr/>
          </p:nvCxnSpPr>
          <p:spPr bwMode="auto">
            <a:xfrm>
              <a:off x="6921818" y="2758076"/>
              <a:ext cx="0" cy="95076"/>
            </a:xfrm>
            <a:prstGeom prst="line">
              <a:avLst/>
            </a:prstGeom>
            <a:noFill/>
            <a:ln w="19050"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66B31C1F-EAB9-A932-9DD3-66C2927168AC}"/>
                </a:ext>
              </a:extLst>
            </p:cNvPr>
            <p:cNvCxnSpPr>
              <a:cxnSpLocks/>
            </p:cNvCxnSpPr>
            <p:nvPr/>
          </p:nvCxnSpPr>
          <p:spPr bwMode="auto">
            <a:xfrm>
              <a:off x="6921818" y="2866483"/>
              <a:ext cx="0" cy="95076"/>
            </a:xfrm>
            <a:prstGeom prst="line">
              <a:avLst/>
            </a:prstGeom>
            <a:noFill/>
            <a:ln w="25400" cap="flat" cmpd="sng" algn="ctr">
              <a:solidFill>
                <a:schemeClr val="accent1"/>
              </a:solidFill>
              <a:prstDash val="solid"/>
              <a:round/>
              <a:headEnd type="none" w="med" len="med"/>
              <a:tailEnd type="none" w="med" len="med"/>
            </a:ln>
            <a:effectLst/>
          </p:spPr>
        </p:cxnSp>
        <p:cxnSp>
          <p:nvCxnSpPr>
            <p:cNvPr id="31744" name="Straight Connector 31743">
              <a:extLst>
                <a:ext uri="{FF2B5EF4-FFF2-40B4-BE49-F238E27FC236}">
                  <a16:creationId xmlns:a16="http://schemas.microsoft.com/office/drawing/2014/main" id="{9C0B98AF-43F4-B14F-95D9-2427A506745D}"/>
                </a:ext>
              </a:extLst>
            </p:cNvPr>
            <p:cNvCxnSpPr>
              <a:cxnSpLocks/>
            </p:cNvCxnSpPr>
            <p:nvPr/>
          </p:nvCxnSpPr>
          <p:spPr bwMode="auto">
            <a:xfrm>
              <a:off x="6921818" y="2974890"/>
              <a:ext cx="0" cy="95076"/>
            </a:xfrm>
            <a:prstGeom prst="line">
              <a:avLst/>
            </a:prstGeom>
            <a:noFill/>
            <a:ln w="25400" cap="flat" cmpd="sng" algn="ctr">
              <a:solidFill>
                <a:schemeClr val="accent1"/>
              </a:solidFill>
              <a:prstDash val="solid"/>
              <a:round/>
              <a:headEnd type="none" w="med" len="med"/>
              <a:tailEnd type="none" w="med" len="med"/>
            </a:ln>
            <a:effectLst/>
          </p:spPr>
        </p:cxnSp>
        <p:cxnSp>
          <p:nvCxnSpPr>
            <p:cNvPr id="31745" name="Straight Connector 31744">
              <a:extLst>
                <a:ext uri="{FF2B5EF4-FFF2-40B4-BE49-F238E27FC236}">
                  <a16:creationId xmlns:a16="http://schemas.microsoft.com/office/drawing/2014/main" id="{056AB2C8-B7E6-6C7A-C0DF-9F7B437D45E9}"/>
                </a:ext>
              </a:extLst>
            </p:cNvPr>
            <p:cNvCxnSpPr>
              <a:cxnSpLocks/>
            </p:cNvCxnSpPr>
            <p:nvPr/>
          </p:nvCxnSpPr>
          <p:spPr bwMode="auto">
            <a:xfrm>
              <a:off x="6921818" y="3083297"/>
              <a:ext cx="0" cy="95076"/>
            </a:xfrm>
            <a:prstGeom prst="line">
              <a:avLst/>
            </a:prstGeom>
            <a:noFill/>
            <a:ln w="25400" cap="flat" cmpd="sng" algn="ctr">
              <a:solidFill>
                <a:schemeClr val="accent1"/>
              </a:solidFill>
              <a:prstDash val="solid"/>
              <a:round/>
              <a:headEnd type="none" w="med" len="med"/>
              <a:tailEnd type="none" w="med" len="med"/>
            </a:ln>
            <a:effectLst/>
          </p:spPr>
        </p:cxnSp>
      </p:grpSp>
      <p:sp>
        <p:nvSpPr>
          <p:cNvPr id="31747" name="Rectangle 31746">
            <a:extLst>
              <a:ext uri="{FF2B5EF4-FFF2-40B4-BE49-F238E27FC236}">
                <a16:creationId xmlns:a16="http://schemas.microsoft.com/office/drawing/2014/main" id="{D99C19E5-9E1D-B2EB-FB0D-3D247BB27C9A}"/>
              </a:ext>
            </a:extLst>
          </p:cNvPr>
          <p:cNvSpPr/>
          <p:nvPr/>
        </p:nvSpPr>
        <p:spPr bwMode="auto">
          <a:xfrm>
            <a:off x="6904038" y="3191704"/>
            <a:ext cx="36576" cy="1005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8" name="Rectangle 31747">
            <a:extLst>
              <a:ext uri="{FF2B5EF4-FFF2-40B4-BE49-F238E27FC236}">
                <a16:creationId xmlns:a16="http://schemas.microsoft.com/office/drawing/2014/main" id="{5B53DA10-621A-860A-202A-12E570153376}"/>
              </a:ext>
            </a:extLst>
          </p:cNvPr>
          <p:cNvSpPr/>
          <p:nvPr/>
        </p:nvSpPr>
        <p:spPr bwMode="auto">
          <a:xfrm>
            <a:off x="6904038" y="3305619"/>
            <a:ext cx="36576" cy="1005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9" name="Rectangle 31748">
            <a:extLst>
              <a:ext uri="{FF2B5EF4-FFF2-40B4-BE49-F238E27FC236}">
                <a16:creationId xmlns:a16="http://schemas.microsoft.com/office/drawing/2014/main" id="{461CC7ED-5131-0BBD-121D-7CFAFB67180F}"/>
              </a:ext>
            </a:extLst>
          </p:cNvPr>
          <p:cNvSpPr/>
          <p:nvPr/>
        </p:nvSpPr>
        <p:spPr bwMode="auto">
          <a:xfrm>
            <a:off x="6904038" y="3419534"/>
            <a:ext cx="58007" cy="1005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0" name="Rectangle 31749">
            <a:extLst>
              <a:ext uri="{FF2B5EF4-FFF2-40B4-BE49-F238E27FC236}">
                <a16:creationId xmlns:a16="http://schemas.microsoft.com/office/drawing/2014/main" id="{C39F0A25-713F-390B-08FF-022F03F1BA16}"/>
              </a:ext>
            </a:extLst>
          </p:cNvPr>
          <p:cNvSpPr/>
          <p:nvPr/>
        </p:nvSpPr>
        <p:spPr bwMode="auto">
          <a:xfrm>
            <a:off x="6904038" y="3533449"/>
            <a:ext cx="58007" cy="1005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1" name="Rectangle 31750">
            <a:extLst>
              <a:ext uri="{FF2B5EF4-FFF2-40B4-BE49-F238E27FC236}">
                <a16:creationId xmlns:a16="http://schemas.microsoft.com/office/drawing/2014/main" id="{801F859B-E193-7D95-06C9-6F8587280344}"/>
              </a:ext>
            </a:extLst>
          </p:cNvPr>
          <p:cNvSpPr/>
          <p:nvPr/>
        </p:nvSpPr>
        <p:spPr bwMode="auto">
          <a:xfrm>
            <a:off x="6904039" y="3647364"/>
            <a:ext cx="67532" cy="1005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2" name="Rectangle 31751">
            <a:extLst>
              <a:ext uri="{FF2B5EF4-FFF2-40B4-BE49-F238E27FC236}">
                <a16:creationId xmlns:a16="http://schemas.microsoft.com/office/drawing/2014/main" id="{997C6764-771F-300E-FAB3-A9E89A5003D9}"/>
              </a:ext>
            </a:extLst>
          </p:cNvPr>
          <p:cNvSpPr/>
          <p:nvPr/>
        </p:nvSpPr>
        <p:spPr bwMode="auto">
          <a:xfrm>
            <a:off x="6904039" y="3761279"/>
            <a:ext cx="67532" cy="1005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3" name="Rectangle 31752">
            <a:extLst>
              <a:ext uri="{FF2B5EF4-FFF2-40B4-BE49-F238E27FC236}">
                <a16:creationId xmlns:a16="http://schemas.microsoft.com/office/drawing/2014/main" id="{A7A8A11C-B21D-F8E8-E687-BB175FA1A8D9}"/>
              </a:ext>
            </a:extLst>
          </p:cNvPr>
          <p:cNvSpPr/>
          <p:nvPr/>
        </p:nvSpPr>
        <p:spPr bwMode="auto">
          <a:xfrm>
            <a:off x="6904038" y="3875194"/>
            <a:ext cx="115158" cy="1005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4" name="Rectangle 31753">
            <a:extLst>
              <a:ext uri="{FF2B5EF4-FFF2-40B4-BE49-F238E27FC236}">
                <a16:creationId xmlns:a16="http://schemas.microsoft.com/office/drawing/2014/main" id="{F390813D-0CB0-128B-7EDB-5088680FCD2E}"/>
              </a:ext>
            </a:extLst>
          </p:cNvPr>
          <p:cNvSpPr/>
          <p:nvPr/>
        </p:nvSpPr>
        <p:spPr bwMode="auto">
          <a:xfrm>
            <a:off x="6908801" y="3989109"/>
            <a:ext cx="115158" cy="1005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5" name="Rectangle 31754">
            <a:extLst>
              <a:ext uri="{FF2B5EF4-FFF2-40B4-BE49-F238E27FC236}">
                <a16:creationId xmlns:a16="http://schemas.microsoft.com/office/drawing/2014/main" id="{F662FD95-0610-3A99-0B4D-BD69091D1639}"/>
              </a:ext>
            </a:extLst>
          </p:cNvPr>
          <p:cNvSpPr/>
          <p:nvPr/>
        </p:nvSpPr>
        <p:spPr bwMode="auto">
          <a:xfrm>
            <a:off x="6906419" y="4103024"/>
            <a:ext cx="115158" cy="1005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6" name="Rectangle 31755">
            <a:extLst>
              <a:ext uri="{FF2B5EF4-FFF2-40B4-BE49-F238E27FC236}">
                <a16:creationId xmlns:a16="http://schemas.microsoft.com/office/drawing/2014/main" id="{5E29E9D0-EB53-00E5-76C6-4354DF4F318F}"/>
              </a:ext>
            </a:extLst>
          </p:cNvPr>
          <p:cNvSpPr/>
          <p:nvPr/>
        </p:nvSpPr>
        <p:spPr bwMode="auto">
          <a:xfrm>
            <a:off x="6904038" y="4216939"/>
            <a:ext cx="129445" cy="1005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7" name="Rectangle 31756">
            <a:extLst>
              <a:ext uri="{FF2B5EF4-FFF2-40B4-BE49-F238E27FC236}">
                <a16:creationId xmlns:a16="http://schemas.microsoft.com/office/drawing/2014/main" id="{C0A0AC3D-7B2B-91F8-4348-BB71F2E698CA}"/>
              </a:ext>
            </a:extLst>
          </p:cNvPr>
          <p:cNvSpPr/>
          <p:nvPr/>
        </p:nvSpPr>
        <p:spPr bwMode="auto">
          <a:xfrm>
            <a:off x="6904039" y="4330854"/>
            <a:ext cx="146114" cy="1005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8" name="Rectangle 31757">
            <a:extLst>
              <a:ext uri="{FF2B5EF4-FFF2-40B4-BE49-F238E27FC236}">
                <a16:creationId xmlns:a16="http://schemas.microsoft.com/office/drawing/2014/main" id="{2455A0AC-D79A-759A-3BC8-2B80D2C5ABC9}"/>
              </a:ext>
            </a:extLst>
          </p:cNvPr>
          <p:cNvSpPr/>
          <p:nvPr/>
        </p:nvSpPr>
        <p:spPr bwMode="auto">
          <a:xfrm>
            <a:off x="6904038" y="4444769"/>
            <a:ext cx="155640" cy="1005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9" name="Rectangle 31758">
            <a:extLst>
              <a:ext uri="{FF2B5EF4-FFF2-40B4-BE49-F238E27FC236}">
                <a16:creationId xmlns:a16="http://schemas.microsoft.com/office/drawing/2014/main" id="{EE63820A-0671-B58A-069E-8F20A5D652EC}"/>
              </a:ext>
            </a:extLst>
          </p:cNvPr>
          <p:cNvSpPr/>
          <p:nvPr/>
        </p:nvSpPr>
        <p:spPr bwMode="auto">
          <a:xfrm>
            <a:off x="6904038" y="4558684"/>
            <a:ext cx="186597" cy="1005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0" name="Rectangle 31759">
            <a:extLst>
              <a:ext uri="{FF2B5EF4-FFF2-40B4-BE49-F238E27FC236}">
                <a16:creationId xmlns:a16="http://schemas.microsoft.com/office/drawing/2014/main" id="{88F9CB70-F195-38BE-B6F6-F023153EBBC6}"/>
              </a:ext>
            </a:extLst>
          </p:cNvPr>
          <p:cNvSpPr/>
          <p:nvPr/>
        </p:nvSpPr>
        <p:spPr bwMode="auto">
          <a:xfrm>
            <a:off x="6911182" y="4672599"/>
            <a:ext cx="186597" cy="1005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1" name="Rectangle 31760">
            <a:extLst>
              <a:ext uri="{FF2B5EF4-FFF2-40B4-BE49-F238E27FC236}">
                <a16:creationId xmlns:a16="http://schemas.microsoft.com/office/drawing/2014/main" id="{90097CE1-54B8-AE7E-3B68-868711E9CDE4}"/>
              </a:ext>
            </a:extLst>
          </p:cNvPr>
          <p:cNvSpPr/>
          <p:nvPr/>
        </p:nvSpPr>
        <p:spPr bwMode="auto">
          <a:xfrm>
            <a:off x="6904038" y="4786514"/>
            <a:ext cx="231841" cy="1005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2" name="Rectangle 31761">
            <a:extLst>
              <a:ext uri="{FF2B5EF4-FFF2-40B4-BE49-F238E27FC236}">
                <a16:creationId xmlns:a16="http://schemas.microsoft.com/office/drawing/2014/main" id="{57ED36C2-9781-A4CA-AFE7-8FE55FDBB15C}"/>
              </a:ext>
            </a:extLst>
          </p:cNvPr>
          <p:cNvSpPr/>
          <p:nvPr/>
        </p:nvSpPr>
        <p:spPr bwMode="auto">
          <a:xfrm>
            <a:off x="6904039" y="4900429"/>
            <a:ext cx="255654" cy="1005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3" name="Rectangle 31762">
            <a:extLst>
              <a:ext uri="{FF2B5EF4-FFF2-40B4-BE49-F238E27FC236}">
                <a16:creationId xmlns:a16="http://schemas.microsoft.com/office/drawing/2014/main" id="{F1D5356F-A9F6-7E7E-F713-B4B1FD2DE050}"/>
              </a:ext>
            </a:extLst>
          </p:cNvPr>
          <p:cNvSpPr/>
          <p:nvPr/>
        </p:nvSpPr>
        <p:spPr bwMode="auto">
          <a:xfrm>
            <a:off x="6904038" y="5014344"/>
            <a:ext cx="453299" cy="1005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4" name="Rectangle 31763">
            <a:extLst>
              <a:ext uri="{FF2B5EF4-FFF2-40B4-BE49-F238E27FC236}">
                <a16:creationId xmlns:a16="http://schemas.microsoft.com/office/drawing/2014/main" id="{FF30C703-CB32-5162-E518-A8E94514A78D}"/>
              </a:ext>
            </a:extLst>
          </p:cNvPr>
          <p:cNvSpPr/>
          <p:nvPr/>
        </p:nvSpPr>
        <p:spPr bwMode="auto">
          <a:xfrm>
            <a:off x="6904038" y="5128259"/>
            <a:ext cx="984317" cy="1005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5" name="Rectangle 31764">
            <a:extLst>
              <a:ext uri="{FF2B5EF4-FFF2-40B4-BE49-F238E27FC236}">
                <a16:creationId xmlns:a16="http://schemas.microsoft.com/office/drawing/2014/main" id="{F179D91A-A46C-FAF1-0F3B-A912B5588226}"/>
              </a:ext>
            </a:extLst>
          </p:cNvPr>
          <p:cNvSpPr/>
          <p:nvPr/>
        </p:nvSpPr>
        <p:spPr bwMode="auto">
          <a:xfrm>
            <a:off x="6904039" y="5242174"/>
            <a:ext cx="1179580" cy="1005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6" name="Rectangle 31765">
            <a:extLst>
              <a:ext uri="{FF2B5EF4-FFF2-40B4-BE49-F238E27FC236}">
                <a16:creationId xmlns:a16="http://schemas.microsoft.com/office/drawing/2014/main" id="{49604109-0FD1-5318-A6C6-6AF19DFC4743}"/>
              </a:ext>
            </a:extLst>
          </p:cNvPr>
          <p:cNvSpPr/>
          <p:nvPr/>
        </p:nvSpPr>
        <p:spPr bwMode="auto">
          <a:xfrm>
            <a:off x="6904038" y="5356089"/>
            <a:ext cx="1489143" cy="1005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7" name="Rectangle 31766">
            <a:extLst>
              <a:ext uri="{FF2B5EF4-FFF2-40B4-BE49-F238E27FC236}">
                <a16:creationId xmlns:a16="http://schemas.microsoft.com/office/drawing/2014/main" id="{C3AC5FFB-770D-AF9E-350B-DC1D6BB8B807}"/>
              </a:ext>
            </a:extLst>
          </p:cNvPr>
          <p:cNvSpPr/>
          <p:nvPr/>
        </p:nvSpPr>
        <p:spPr bwMode="auto">
          <a:xfrm>
            <a:off x="6904038" y="5470012"/>
            <a:ext cx="3584643" cy="1005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68" name="Straight Connector 31767">
            <a:extLst>
              <a:ext uri="{FF2B5EF4-FFF2-40B4-BE49-F238E27FC236}">
                <a16:creationId xmlns:a16="http://schemas.microsoft.com/office/drawing/2014/main" id="{F00FB14C-76AE-879E-BEBF-284677B4AA62}"/>
              </a:ext>
            </a:extLst>
          </p:cNvPr>
          <p:cNvCxnSpPr>
            <a:cxnSpLocks/>
          </p:cNvCxnSpPr>
          <p:nvPr/>
        </p:nvCxnSpPr>
        <p:spPr bwMode="auto">
          <a:xfrm>
            <a:off x="6892617" y="2324448"/>
            <a:ext cx="0" cy="3281527"/>
          </a:xfrm>
          <a:prstGeom prst="line">
            <a:avLst/>
          </a:prstGeom>
          <a:noFill/>
          <a:ln w="28575" cap="flat" cmpd="sng" algn="ctr">
            <a:solidFill>
              <a:schemeClr val="bg1"/>
            </a:solidFill>
            <a:prstDash val="solid"/>
            <a:round/>
            <a:headEnd type="none" w="med" len="med"/>
            <a:tailEnd type="none" w="med" len="med"/>
          </a:ln>
          <a:effectLst/>
        </p:spPr>
      </p:cxnSp>
      <p:cxnSp>
        <p:nvCxnSpPr>
          <p:cNvPr id="31769" name="Straight Connector 31768">
            <a:extLst>
              <a:ext uri="{FF2B5EF4-FFF2-40B4-BE49-F238E27FC236}">
                <a16:creationId xmlns:a16="http://schemas.microsoft.com/office/drawing/2014/main" id="{D4029655-FB60-BAD7-0C47-2E83E5C47A68}"/>
              </a:ext>
            </a:extLst>
          </p:cNvPr>
          <p:cNvCxnSpPr>
            <a:cxnSpLocks/>
          </p:cNvCxnSpPr>
          <p:nvPr/>
        </p:nvCxnSpPr>
        <p:spPr bwMode="auto">
          <a:xfrm>
            <a:off x="6893419" y="5610332"/>
            <a:ext cx="4350092" cy="0"/>
          </a:xfrm>
          <a:prstGeom prst="line">
            <a:avLst/>
          </a:prstGeom>
          <a:noFill/>
          <a:ln w="28575" cap="flat" cmpd="sng" algn="ctr">
            <a:solidFill>
              <a:schemeClr val="bg1"/>
            </a:solidFill>
            <a:prstDash val="solid"/>
            <a:round/>
            <a:headEnd type="none" w="med" len="med"/>
            <a:tailEnd type="none" w="med" len="med"/>
          </a:ln>
          <a:effectLst/>
        </p:spPr>
      </p:cxnSp>
      <p:cxnSp>
        <p:nvCxnSpPr>
          <p:cNvPr id="31770" name="Straight Connector 31769">
            <a:extLst>
              <a:ext uri="{FF2B5EF4-FFF2-40B4-BE49-F238E27FC236}">
                <a16:creationId xmlns:a16="http://schemas.microsoft.com/office/drawing/2014/main" id="{8BE1E4F2-50E1-1F1E-0B44-B61A3D5A75F2}"/>
              </a:ext>
            </a:extLst>
          </p:cNvPr>
          <p:cNvCxnSpPr>
            <a:cxnSpLocks/>
          </p:cNvCxnSpPr>
          <p:nvPr/>
        </p:nvCxnSpPr>
        <p:spPr bwMode="auto">
          <a:xfrm flipV="1">
            <a:off x="6892617" y="5605975"/>
            <a:ext cx="0" cy="91440"/>
          </a:xfrm>
          <a:prstGeom prst="line">
            <a:avLst/>
          </a:prstGeom>
          <a:noFill/>
          <a:ln w="28575" cap="flat" cmpd="sng" algn="ctr">
            <a:solidFill>
              <a:schemeClr val="bg1"/>
            </a:solidFill>
            <a:prstDash val="solid"/>
            <a:round/>
            <a:headEnd type="none" w="med" len="med"/>
            <a:tailEnd type="none" w="med" len="med"/>
          </a:ln>
          <a:effectLst/>
        </p:spPr>
      </p:cxnSp>
      <p:sp>
        <p:nvSpPr>
          <p:cNvPr id="31771" name="TextBox 31770">
            <a:extLst>
              <a:ext uri="{FF2B5EF4-FFF2-40B4-BE49-F238E27FC236}">
                <a16:creationId xmlns:a16="http://schemas.microsoft.com/office/drawing/2014/main" id="{2872F891-EE7B-4162-E3AE-F881C62891DD}"/>
              </a:ext>
            </a:extLst>
          </p:cNvPr>
          <p:cNvSpPr txBox="1"/>
          <p:nvPr/>
        </p:nvSpPr>
        <p:spPr bwMode="auto">
          <a:xfrm>
            <a:off x="6701753" y="5690263"/>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cxnSp>
        <p:nvCxnSpPr>
          <p:cNvPr id="31775" name="Straight Connector 31774">
            <a:extLst>
              <a:ext uri="{FF2B5EF4-FFF2-40B4-BE49-F238E27FC236}">
                <a16:creationId xmlns:a16="http://schemas.microsoft.com/office/drawing/2014/main" id="{B3CF3E26-3D86-BBA6-357A-0D152D49908B}"/>
              </a:ext>
            </a:extLst>
          </p:cNvPr>
          <p:cNvCxnSpPr>
            <a:cxnSpLocks/>
          </p:cNvCxnSpPr>
          <p:nvPr/>
        </p:nvCxnSpPr>
        <p:spPr bwMode="auto">
          <a:xfrm flipV="1">
            <a:off x="8264217" y="5605975"/>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31776" name="Straight Connector 31775">
            <a:extLst>
              <a:ext uri="{FF2B5EF4-FFF2-40B4-BE49-F238E27FC236}">
                <a16:creationId xmlns:a16="http://schemas.microsoft.com/office/drawing/2014/main" id="{02F26630-2535-1D2B-9C8F-75F1B57CC43B}"/>
              </a:ext>
            </a:extLst>
          </p:cNvPr>
          <p:cNvCxnSpPr>
            <a:cxnSpLocks/>
          </p:cNvCxnSpPr>
          <p:nvPr/>
        </p:nvCxnSpPr>
        <p:spPr bwMode="auto">
          <a:xfrm flipV="1">
            <a:off x="9623786" y="5605975"/>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31777" name="Straight Connector 31776">
            <a:extLst>
              <a:ext uri="{FF2B5EF4-FFF2-40B4-BE49-F238E27FC236}">
                <a16:creationId xmlns:a16="http://schemas.microsoft.com/office/drawing/2014/main" id="{D169F68F-7DE5-6A8E-E957-2B8AC613109B}"/>
              </a:ext>
            </a:extLst>
          </p:cNvPr>
          <p:cNvCxnSpPr>
            <a:cxnSpLocks/>
          </p:cNvCxnSpPr>
          <p:nvPr/>
        </p:nvCxnSpPr>
        <p:spPr bwMode="auto">
          <a:xfrm flipV="1">
            <a:off x="10987365" y="5605975"/>
            <a:ext cx="0" cy="91440"/>
          </a:xfrm>
          <a:prstGeom prst="line">
            <a:avLst/>
          </a:prstGeom>
          <a:noFill/>
          <a:ln w="28575" cap="flat" cmpd="sng" algn="ctr">
            <a:solidFill>
              <a:schemeClr val="bg1"/>
            </a:solidFill>
            <a:prstDash val="solid"/>
            <a:round/>
            <a:headEnd type="none" w="med" len="med"/>
            <a:tailEnd type="none" w="med" len="med"/>
          </a:ln>
          <a:effectLst/>
        </p:spPr>
      </p:cxnSp>
      <p:sp>
        <p:nvSpPr>
          <p:cNvPr id="31778" name="TextBox 31777">
            <a:extLst>
              <a:ext uri="{FF2B5EF4-FFF2-40B4-BE49-F238E27FC236}">
                <a16:creationId xmlns:a16="http://schemas.microsoft.com/office/drawing/2014/main" id="{43DB6EE0-BD70-DAA0-3705-F580EE1F87BA}"/>
              </a:ext>
            </a:extLst>
          </p:cNvPr>
          <p:cNvSpPr txBox="1"/>
          <p:nvPr/>
        </p:nvSpPr>
        <p:spPr bwMode="auto">
          <a:xfrm>
            <a:off x="8069342" y="5690263"/>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31779" name="TextBox 31778">
            <a:extLst>
              <a:ext uri="{FF2B5EF4-FFF2-40B4-BE49-F238E27FC236}">
                <a16:creationId xmlns:a16="http://schemas.microsoft.com/office/drawing/2014/main" id="{DCAD8DE7-D931-1D66-C79C-5234DFBBE70A}"/>
              </a:ext>
            </a:extLst>
          </p:cNvPr>
          <p:cNvSpPr txBox="1"/>
          <p:nvPr/>
        </p:nvSpPr>
        <p:spPr bwMode="auto">
          <a:xfrm>
            <a:off x="9444953" y="5690263"/>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31780" name="TextBox 31779">
            <a:extLst>
              <a:ext uri="{FF2B5EF4-FFF2-40B4-BE49-F238E27FC236}">
                <a16:creationId xmlns:a16="http://schemas.microsoft.com/office/drawing/2014/main" id="{AA23455D-ABC4-ADE9-FF1A-A3AB099E9B14}"/>
              </a:ext>
            </a:extLst>
          </p:cNvPr>
          <p:cNvSpPr txBox="1"/>
          <p:nvPr/>
        </p:nvSpPr>
        <p:spPr bwMode="auto">
          <a:xfrm>
            <a:off x="10796500" y="5690263"/>
            <a:ext cx="3865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150</a:t>
            </a:r>
          </a:p>
        </p:txBody>
      </p:sp>
      <p:sp>
        <p:nvSpPr>
          <p:cNvPr id="31781" name="TextBox 31780">
            <a:extLst>
              <a:ext uri="{FF2B5EF4-FFF2-40B4-BE49-F238E27FC236}">
                <a16:creationId xmlns:a16="http://schemas.microsoft.com/office/drawing/2014/main" id="{A8A205B3-F2EE-BA78-BCBB-B877309DBCCC}"/>
              </a:ext>
            </a:extLst>
          </p:cNvPr>
          <p:cNvSpPr txBox="1"/>
          <p:nvPr/>
        </p:nvSpPr>
        <p:spPr bwMode="auto">
          <a:xfrm rot="16200000">
            <a:off x="4863781" y="3765737"/>
            <a:ext cx="3479716"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Who Received Study Drug</a:t>
            </a:r>
          </a:p>
        </p:txBody>
      </p:sp>
    </p:spTree>
    <p:extLst>
      <p:ext uri="{BB962C8B-B14F-4D97-AF65-F5344CB8AC3E}">
        <p14:creationId xmlns:p14="http://schemas.microsoft.com/office/powerpoint/2010/main" val="16238722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Phase II Trial of Ruxolitinib in CMML: </a:t>
            </a:r>
            <a:br>
              <a:rPr lang="en-US" dirty="0"/>
            </a:br>
            <a:r>
              <a:rPr lang="en-US" dirty="0"/>
              <a:t>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0993767" cy="4650686"/>
          </a:xfrm>
        </p:spPr>
        <p:txBody>
          <a:bodyPr/>
          <a:lstStyle/>
          <a:p>
            <a:pPr>
              <a:spcAft>
                <a:spcPts val="500"/>
              </a:spcAft>
            </a:pPr>
            <a:r>
              <a:rPr lang="en-US" altLang="en-US" dirty="0" err="1"/>
              <a:t>Ruxolitinib</a:t>
            </a:r>
            <a:r>
              <a:rPr lang="en-US" altLang="en-US" dirty="0"/>
              <a:t> elicited meaningful clinical activity in patients with symptomatic CMML and/or splenomegaly</a:t>
            </a:r>
          </a:p>
          <a:p>
            <a:pPr lvl="1">
              <a:spcAft>
                <a:spcPts val="500"/>
              </a:spcAft>
            </a:pPr>
            <a:r>
              <a:rPr lang="en-US" altLang="en-US" dirty="0"/>
              <a:t>33% of patients achieved ≥35% spleen volume response</a:t>
            </a:r>
          </a:p>
          <a:p>
            <a:pPr lvl="1">
              <a:spcAft>
                <a:spcPts val="500"/>
              </a:spcAft>
            </a:pPr>
            <a:r>
              <a:rPr lang="en-US" altLang="en-US" dirty="0"/>
              <a:t>54% of patients achieved &gt;50% reduction in TSS</a:t>
            </a:r>
          </a:p>
          <a:p>
            <a:pPr>
              <a:spcAft>
                <a:spcPts val="500"/>
              </a:spcAft>
            </a:pPr>
            <a:r>
              <a:rPr lang="en-US" altLang="en-US" dirty="0"/>
              <a:t>Symptom burden and extent of splenomegaly similar to myelofibrosis</a:t>
            </a:r>
          </a:p>
          <a:p>
            <a:pPr>
              <a:spcAft>
                <a:spcPts val="500"/>
              </a:spcAft>
            </a:pPr>
            <a:r>
              <a:rPr lang="en-US" altLang="en-US" dirty="0"/>
              <a:t>OS benefit comparable with historical data among patients with higher- risk CMML, and symptomatic benefit similar to that seen with ruxolitinib in primary myelofibrosis</a:t>
            </a:r>
          </a:p>
          <a:p>
            <a:pPr>
              <a:spcAft>
                <a:spcPts val="500"/>
              </a:spcAft>
            </a:pPr>
            <a:r>
              <a:rPr lang="en-US" altLang="en-US" dirty="0"/>
              <a:t>Investigators concluded that </a:t>
            </a:r>
            <a:r>
              <a:rPr lang="en-US" altLang="en-US" dirty="0" err="1"/>
              <a:t>ruxolitinib</a:t>
            </a:r>
            <a:r>
              <a:rPr lang="en-US" altLang="en-US" dirty="0"/>
              <a:t> may be a viable treatment option for patients with symptomatic CMML</a:t>
            </a:r>
          </a:p>
          <a:p>
            <a:pPr>
              <a:spcAft>
                <a:spcPts val="500"/>
              </a:spcAft>
            </a:pP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Padron. ASH 2022. </a:t>
            </a:r>
            <a:r>
              <a:rPr lang="en-US" altLang="en-US" sz="1200" b="0" spc="-10" dirty="0" err="1">
                <a:solidFill>
                  <a:schemeClr val="bg2"/>
                </a:solidFill>
                <a:latin typeface="Calibri" panose="020F0502020204030204" pitchFamily="34" charset="0"/>
              </a:rPr>
              <a:t>Abst</a:t>
            </a:r>
            <a:r>
              <a:rPr lang="en-US" altLang="en-US" sz="1200" b="0" spc="-10" dirty="0">
                <a:solidFill>
                  <a:schemeClr val="bg2"/>
                </a:solidFill>
                <a:latin typeface="Calibri" panose="020F0502020204030204" pitchFamily="34" charset="0"/>
              </a:rPr>
              <a:t> 457</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56M7VY3CDVN5-390836248-1</_dlc_DocId>
    <_dlc_DocIdUrl xmlns="d54cbe69-32bd-412a-b004-9152f949605e">
      <Url>https://intranet.clinicaloptions.com/mews/oncology/ONC_2022_ASH_CF_(5667)/MDS_MPN_457_Padron/_layouts/15/DocIdRedir.aspx?ID=56M7VY3CDVN5-390836248-1</Url>
      <Description>56M7VY3CDVN5-390836248-1</Description>
    </_dlc_DocIdUrl>
    <Document_x0020_Category xmlns="9800eecd-4005-44d3-8aaa-5311af576fa6">Conference Capsule Slides</Document_x0020_Category>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LongProperties xmlns="http://schemas.microsoft.com/office/2006/metadata/longProperties"/>
</file>

<file path=customXml/item5.xml><?xml version="1.0" encoding="utf-8"?>
<ct:contentTypeSchema xmlns:ct="http://schemas.microsoft.com/office/2006/metadata/contentType" xmlns:ma="http://schemas.microsoft.com/office/2006/metadata/properties/metaAttributes" ct:_="" ma:_="" ma:contentTypeName="Document" ma:contentTypeID="0x01010052049AEE6C8807448C9E6DBB39D84A2B" ma:contentTypeVersion="1" ma:contentTypeDescription="Create a new document." ma:contentTypeScope="" ma:versionID="6d94d8585a387ab859dc7cc16e3af55f">
  <xsd:schema xmlns:xsd="http://www.w3.org/2001/XMLSchema" xmlns:xs="http://www.w3.org/2001/XMLSchema" xmlns:p="http://schemas.microsoft.com/office/2006/metadata/properties" xmlns:ns2="d54cbe69-32bd-412a-b004-9152f949605e" xmlns:ns3="9800eecd-4005-44d3-8aaa-5311af576fa6" targetNamespace="http://schemas.microsoft.com/office/2006/metadata/properties" ma:root="true" ma:fieldsID="97c4c21dec0b658527f7464c7bbadd23" ns2:_="" ns3:_="">
    <xsd:import namespace="d54cbe69-32bd-412a-b004-9152f949605e"/>
    <xsd:import namespace="9800eecd-4005-44d3-8aaa-5311af576fa6"/>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800eecd-4005-44d3-8aaa-5311af576fa6"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5BA55BC3-5A03-47C2-8EC3-D964C3B5E779}">
  <ds:schemaRefs>
    <ds:schemaRef ds:uri="http://schemas.microsoft.com/office/2006/documentManagement/types"/>
    <ds:schemaRef ds:uri="9800eecd-4005-44d3-8aaa-5311af576fa6"/>
    <ds:schemaRef ds:uri="http://purl.org/dc/elements/1.1/"/>
    <ds:schemaRef ds:uri="d54cbe69-32bd-412a-b004-9152f949605e"/>
    <ds:schemaRef ds:uri="http://purl.org/dc/terms/"/>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2C73D064-70E3-45C4-98EA-1F44497A25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9800eecd-4005-44d3-8aaa-5311af576fa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639</TotalTime>
  <Words>1574</Words>
  <Application>Microsoft Office PowerPoint</Application>
  <PresentationFormat>Widescreen</PresentationFormat>
  <Paragraphs>237</Paragraphs>
  <Slides>11</Slides>
  <Notes>11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11</vt:i4>
      </vt:variant>
    </vt:vector>
  </HeadingPairs>
  <TitlesOfParts>
    <vt:vector size="17" baseType="lpstr">
      <vt:lpstr>Arial</vt:lpstr>
      <vt:lpstr>Calibri</vt:lpstr>
      <vt:lpstr>Times</vt:lpstr>
      <vt:lpstr>Wingdings</vt:lpstr>
      <vt:lpstr>2022_CCO_Template</vt:lpstr>
      <vt:lpstr>4_2017_HTAA_Diabetes</vt:lpstr>
      <vt:lpstr>Phase II Expansion Study of Ruxolitinib for the Treatment of Symptomatic CMML</vt:lpstr>
      <vt:lpstr>About These Slides</vt:lpstr>
      <vt:lpstr>Phase II Trial of Ruxolitinib in CMML: Background</vt:lpstr>
      <vt:lpstr>Phase II Trial of Ruxolitinib in CMML: Study Design</vt:lpstr>
      <vt:lpstr>Phase II Trial of Ruxolitinib in CMML:  Baseline Characteristics</vt:lpstr>
      <vt:lpstr>Phase II Trial of Ruxolitinib in CMML:  ORR by MDS/MPN IWG Criteria (Primary Endpoint)</vt:lpstr>
      <vt:lpstr>Phase II Trial of Ruxolitinib in CMML:  Splenomegaly and Response</vt:lpstr>
      <vt:lpstr>Phase II Trial of Ruxolitinib in CMML:  MPN-SAF TSS and Response</vt:lpstr>
      <vt:lpstr>Phase II Trial of Ruxolitinib in CMML: OS</vt:lpstr>
      <vt:lpstr>Phase II Trial of Ruxolitinib in CMML: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 Expansion Study of Ruxolitinib for the Treatment of Symptomatic CMML</dc:title>
  <dc:creator>Preferred User</dc:creator>
  <cp:lastModifiedBy>Jessica Buckley</cp:lastModifiedBy>
  <cp:revision>19</cp:revision>
  <cp:lastPrinted>2016-09-26T20:21:49Z</cp:lastPrinted>
  <dcterms:created xsi:type="dcterms:W3CDTF">2005-05-27T15:08:01Z</dcterms:created>
  <dcterms:modified xsi:type="dcterms:W3CDTF">2022-12-13T16:13:21Z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774ca3ca-387a-4172-ba53-6ab200c77cdd</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0x01010052049AEE6C8807448C9E6DBB39D84A2B</vt:lpwstr>
  </property>
  <property fmtid="{D5CDD505-2E9C-101B-9397-08002B2CF9AE}" pid="9" name="MediaServiceImageTags">
    <vt:lpwstr/>
  </property>
</Properties>
</file>