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3"/>
  </p:notesMasterIdLst>
  <p:handoutMasterIdLst>
    <p:handoutMasterId r:id="rId24"/>
  </p:handoutMasterIdLst>
  <p:sldIdLst>
    <p:sldId id="321" r:id="rId8"/>
    <p:sldId id="308" r:id="rId9"/>
    <p:sldId id="559" r:id="rId10"/>
    <p:sldId id="573" r:id="rId11"/>
    <p:sldId id="552" r:id="rId12"/>
    <p:sldId id="546" r:id="rId13"/>
    <p:sldId id="574" r:id="rId14"/>
    <p:sldId id="581" r:id="rId15"/>
    <p:sldId id="582" r:id="rId16"/>
    <p:sldId id="583" r:id="rId17"/>
    <p:sldId id="584" r:id="rId18"/>
    <p:sldId id="578" r:id="rId19"/>
    <p:sldId id="579" r:id="rId20"/>
    <p:sldId id="549" r:id="rId21"/>
    <p:sldId id="553" r:id="rId22"/>
  </p:sldIdLst>
  <p:sldSz cx="12192000" cy="6858000"/>
  <p:notesSz cx="7315200" cy="9601200"/>
  <p:custDataLst>
    <p:tags r:id="rId25"/>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62370C-062B-997E-0B23-2E8B5198E5BF}" name="Jerfiz Constanzo" initials="JC" userId="S::jconstanzo@clinicaloptions.com::7388c342-66f0-4154-bcdf-657d8197f1ae" providerId="AD"/>
  <p188:author id="{3A880627-937B-931E-5FBC-5DC0BC732A34}" name="CLINICALOPTIONS\tquill" initials="C" userId="CLINICALOPTIONS\tquill" providerId="None"/>
  <p188:author id="{4CFD3961-6049-805A-215E-9BD732538485}" name="spantry@clinicaloptions.com" initials="s" userId="spantry@clinicaloptions.com" providerId="None"/>
  <p188:author id="{C3CE6779-7C0A-8264-4946-051B3214C5E3}" name="Anna Poppa" initials="AP" userId="c33764466cc77507"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873"/>
    <a:srgbClr val="E1471D"/>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CD5A93-97EB-4391-836B-55E6E568C198}" v="133" dt="2022-12-17T14:18:51.64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67" autoAdjust="0"/>
    <p:restoredTop sz="81923" autoAdjust="0"/>
  </p:normalViewPr>
  <p:slideViewPr>
    <p:cSldViewPr snapToGrid="0">
      <p:cViewPr varScale="1">
        <p:scale>
          <a:sx n="51" d="100"/>
          <a:sy n="51" d="100"/>
        </p:scale>
        <p:origin x="1060" y="48"/>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15" d="100"/>
        <a:sy n="115" d="100"/>
      </p:scale>
      <p:origin x="0" y="0"/>
    </p:cViewPr>
  </p:notesTextViewPr>
  <p:sorterViewPr>
    <p:cViewPr varScale="1">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handoutMaster" Target="handoutMasters/handoutMaster1.xml"/><Relationship Id="rId32" Type="http://schemas.microsoft.com/office/2018/10/relationships/authors" Target="author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802850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EVH, extravascular hemolysis; HSC, hematopoietic stem cell; IVH, intravascular hemolysis; PNH, </a:t>
            </a:r>
            <a:r>
              <a:rPr lang="en-US" i="1" dirty="0"/>
              <a:t>paroxysmal nocturnal hemoglobinuria</a:t>
            </a:r>
            <a:r>
              <a:rPr lang="en-US" dirty="0"/>
              <a:t>; </a:t>
            </a:r>
            <a:r>
              <a:rPr lang="en-US" sz="1200" i="1" dirty="0"/>
              <a:t>SoC, standard of care.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455668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ARC, absolute reticulocyte count; BL, baseline; C5, complement 5;</a:t>
            </a:r>
            <a:r>
              <a:rPr lang="en-US" sz="1200" i="1" dirty="0"/>
              <a:t> </a:t>
            </a:r>
            <a:r>
              <a:rPr lang="en-US" i="1" dirty="0"/>
              <a:t>FACIT-Fatigue, Functional Assessment of Chronic Illness Therapy–Fatigue</a:t>
            </a:r>
            <a:r>
              <a:rPr lang="en-US" sz="1200" i="1" dirty="0"/>
              <a:t>; </a:t>
            </a:r>
            <a:r>
              <a:rPr lang="en-US" i="1" dirty="0"/>
              <a:t>Hb, hemoglobin; LDH, lactate dehydrogenase; MAVE, major adverse vascular event; PNH, paroxysmal nocturnal hemoglobinuria; RBC, red blood cell; SoC, standard of care; ULN, upper limit of normal; WBC, white blood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344292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ARC, </a:t>
            </a:r>
            <a:r>
              <a:rPr lang="en-US" sz="1200" i="1" dirty="0">
                <a:latin typeface="Arial" panose="020B0604020202020204" pitchFamily="34" charset="0"/>
                <a:cs typeface="Arial" panose="020B0604020202020204" pitchFamily="34" charset="0"/>
              </a:rPr>
              <a:t>absolute reticulocyte count; BL, baseline; </a:t>
            </a:r>
            <a:r>
              <a:rPr lang="en-US" sz="1200" i="1" kern="1200" dirty="0">
                <a:solidFill>
                  <a:schemeClr val="tx1"/>
                </a:solidFill>
                <a:effectLst/>
                <a:latin typeface="Arial" charset="0"/>
                <a:ea typeface="+mn-ea"/>
                <a:cs typeface="+mn-cs"/>
              </a:rPr>
              <a:t>C5, complement 5; Hb, hemoglobin; </a:t>
            </a:r>
            <a:r>
              <a:rPr lang="en-US" i="1" dirty="0"/>
              <a:t>LDH, lactate dehydrogenase; PNH, paroxysmal nocturnal hemoglobinuria; RBC, red blood cell; SD, standard deviation; SoC, standard of care; ULN, upper limit of normal.</a:t>
            </a:r>
            <a:endParaRPr lang="en-US" sz="1200" i="1" kern="1200" dirty="0">
              <a:solidFill>
                <a:schemeClr val="tx1"/>
              </a:solidFill>
              <a:effectLst/>
              <a:latin typeface="Arial" charset="0"/>
              <a:ea typeface="+mn-ea"/>
              <a:cs typeface="+mn-cs"/>
            </a:endParaRP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61123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C5, complement 5; RBC, red blood cell; SoC, standard of care.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693371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C5, complement 5; SoC, standard of care.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218050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C5, complement 5;</a:t>
            </a:r>
            <a:r>
              <a:rPr lang="en-US" sz="1200" i="1" dirty="0"/>
              <a:t> Hb, hemoglobin;</a:t>
            </a:r>
            <a:r>
              <a:rPr lang="en-US" i="1" dirty="0"/>
              <a:t> SD, standard deviation; SoC, standard of care.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805909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C5, complement 5; FACIT-Fatigue, Functional Assessment of Chronic Illness Therapy–Fatigue; SD, standard deviation; SoC, standard of care.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788801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ARC, absolute reticulocyte count; BL, baseline; C5, complement 5; SD, standard deviation; SoC, standard of care; tx, treatment.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032687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C5, complement 5;</a:t>
            </a:r>
            <a:r>
              <a:rPr lang="en-US" sz="1200" i="1" dirty="0"/>
              <a:t> </a:t>
            </a:r>
            <a:r>
              <a:rPr lang="en-US" i="1" dirty="0"/>
              <a:t>LDH, lactate dehydrogenase; SD, standard deviation; SoC, standard of care; tx, treatment.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42721561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C5, complement 5;</a:t>
            </a:r>
            <a:r>
              <a:rPr lang="en-US" sz="1200" i="1" dirty="0"/>
              <a:t> </a:t>
            </a:r>
            <a:r>
              <a:rPr lang="en-US" i="1" dirty="0"/>
              <a:t>MAVE, major adverse vascular event; SoC, standard of care; TEAE, treatment-emergent adverse event; TIA, transient ischemic attack; tx therapy.</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66784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C5, complement 5; </a:t>
            </a:r>
            <a:r>
              <a:rPr lang="en-US" i="1" dirty="0"/>
              <a:t>LDH, lactate dehydrogenase; SoC, standard of care: TEAE, treatment-emergent adverse event; UTI, urinary tract infection.</a:t>
            </a:r>
            <a:endParaRPr lang="en-US" sz="1200" i="1" kern="1200" dirty="0">
              <a:solidFill>
                <a:schemeClr val="tx1"/>
              </a:solidFill>
              <a:effectLst/>
              <a:latin typeface="Arial" charset="0"/>
              <a:ea typeface="+mn-ea"/>
              <a:cs typeface="+mn-cs"/>
            </a:endParaRP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1192770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BL, baseline; C5, complement 5; Hb, hemoglobin; </a:t>
            </a:r>
            <a:r>
              <a:rPr lang="en-US" i="1" dirty="0"/>
              <a:t>LDH, lactate dehydrogenase; PNH, paroxysmal nocturnal hemoglobinuria; RBC, red blood cell; SoC, standard of care.</a:t>
            </a:r>
            <a:endParaRPr lang="en-US" sz="1200" i="1" kern="1200" dirty="0">
              <a:solidFill>
                <a:schemeClr val="tx1"/>
              </a:solidFill>
              <a:effectLst/>
              <a:latin typeface="Arial" charset="0"/>
              <a:ea typeface="+mn-ea"/>
              <a:cs typeface="+mn-cs"/>
            </a:endParaRP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3120217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APPLY-PNH: Phase III Trial of Iptacopan Monotherapy in Patients With Paroxysmal Nocturnal Hemoglobinuria and Residual Anemia With Anti-C5 Therapy</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APPLY-PNH: Background</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04675" y="1450701"/>
            <a:ext cx="11153938" cy="4650686"/>
          </a:xfrm>
        </p:spPr>
        <p:txBody>
          <a:bodyPr/>
          <a:lstStyle/>
          <a:p>
            <a:pPr>
              <a:spcAft>
                <a:spcPts val="300"/>
              </a:spcAft>
            </a:pPr>
            <a:r>
              <a:rPr lang="en-US" sz="2000" dirty="0"/>
              <a:t>PNH: rare, long-lasting hematologic disease caused by somatic mutations in </a:t>
            </a:r>
            <a:r>
              <a:rPr lang="en-US" sz="2000" i="1" dirty="0"/>
              <a:t>PIGA</a:t>
            </a:r>
            <a:r>
              <a:rPr lang="en-US" sz="2000" dirty="0"/>
              <a:t> gene in HSCs; characterized by severe hemolysis and life-threatening thrombosis via complement alternative pathway</a:t>
            </a:r>
            <a:r>
              <a:rPr lang="en-US" sz="2000" baseline="30000" dirty="0"/>
              <a:t>1,2</a:t>
            </a:r>
          </a:p>
          <a:p>
            <a:pPr lvl="1">
              <a:spcAft>
                <a:spcPts val="300"/>
              </a:spcAft>
            </a:pPr>
            <a:r>
              <a:rPr lang="en-US" sz="1800" dirty="0"/>
              <a:t>Current SoC consists of anti–complement 5 blockade with either eculizumab or ravulizumab</a:t>
            </a:r>
          </a:p>
          <a:p>
            <a:pPr lvl="1">
              <a:spcAft>
                <a:spcPts val="300"/>
              </a:spcAft>
            </a:pPr>
            <a:r>
              <a:rPr lang="en-US" sz="1800" dirty="0"/>
              <a:t>Most (60%) patients receiving therapies for PNH are anemic and transfusion dependent, largely due to persistent extravascular hemolysis</a:t>
            </a:r>
            <a:r>
              <a:rPr lang="en-US" sz="1800" baseline="30000" dirty="0"/>
              <a:t>3</a:t>
            </a:r>
          </a:p>
          <a:p>
            <a:pPr>
              <a:spcAft>
                <a:spcPts val="300"/>
              </a:spcAft>
            </a:pPr>
            <a:r>
              <a:rPr lang="en-US" sz="2000" dirty="0"/>
              <a:t>Iptacopan (LNP023) is a first-in-class oral, selective inhibitor of factor B, a key component of the alternative pathway</a:t>
            </a:r>
            <a:r>
              <a:rPr lang="en-US" sz="2000" baseline="30000" dirty="0"/>
              <a:t>2</a:t>
            </a:r>
          </a:p>
          <a:p>
            <a:pPr lvl="1">
              <a:spcAft>
                <a:spcPts val="300"/>
              </a:spcAft>
            </a:pPr>
            <a:r>
              <a:rPr lang="en-US" sz="1800" dirty="0"/>
              <a:t>Recent phase II data showed that iptacopan effectively controls both IVH and EVH and leads to rapid, transfusion-free improvements in Hb levels in majority of patients with PNH</a:t>
            </a:r>
            <a:r>
              <a:rPr lang="en-US" sz="1800" baseline="30000" dirty="0"/>
              <a:t>4</a:t>
            </a:r>
            <a:endParaRPr lang="en-US" sz="1800" dirty="0"/>
          </a:p>
          <a:p>
            <a:pPr>
              <a:spcAft>
                <a:spcPts val="300"/>
              </a:spcAft>
            </a:pPr>
            <a:r>
              <a:rPr lang="en-US" sz="2000" dirty="0"/>
              <a:t>Phase III APPLY-PNH study designed to assess safety and efficacy of iptacopan monotherapy in adults with PNH and residual anemia receiving stable anti–complement 5 SoC therapy</a:t>
            </a:r>
            <a:r>
              <a:rPr lang="en-US" sz="2000" baseline="30000" dirty="0"/>
              <a:t>5</a:t>
            </a:r>
          </a:p>
          <a:p>
            <a:pPr lvl="1">
              <a:spcAft>
                <a:spcPts val="300"/>
              </a:spcAft>
            </a:pPr>
            <a:r>
              <a:rPr lang="en-US" sz="1800" b="0" dirty="0">
                <a:solidFill>
                  <a:schemeClr val="accent3"/>
                </a:solidFill>
                <a:latin typeface="Calibri" panose="020F0502020204030204" pitchFamily="34" charset="0"/>
                <a:cs typeface="Calibri" panose="020F0502020204030204" pitchFamily="34" charset="0"/>
              </a:rPr>
              <a:t>Current report: primary efficacy and safety analysis to Wk 24 (end of randomized treatment period)</a:t>
            </a:r>
          </a:p>
          <a:p>
            <a:pPr lvl="2">
              <a:spcAft>
                <a:spcPts val="300"/>
              </a:spcAft>
            </a:pPr>
            <a:endParaRPr lang="en-US" sz="1600" dirty="0"/>
          </a:p>
          <a:p>
            <a:endParaRPr lang="en-US" sz="2200" b="1" i="1" dirty="0">
              <a:solidFill>
                <a:srgbClr val="E1471D"/>
              </a:solidFill>
            </a:endParaRP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1991F1F1-6F3C-2948-9381-2BDF7FEA81EA}"/>
              </a:ext>
            </a:extLst>
          </p:cNvPr>
          <p:cNvSpPr txBox="1">
            <a:spLocks noChangeArrowheads="1"/>
          </p:cNvSpPr>
          <p:nvPr/>
        </p:nvSpPr>
        <p:spPr bwMode="auto">
          <a:xfrm>
            <a:off x="412750" y="6172719"/>
            <a:ext cx="9121543"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1. Shah. StatPearls: Paroxysmal Nocturnal Hemoglobinuria. 2021. 2. Risitano. Immunol Rev. 2022;[Epub]. </a:t>
            </a:r>
            <a:br>
              <a:rPr lang="de-DE" altLang="en-US" sz="1200" b="0" spc="-10" dirty="0">
                <a:solidFill>
                  <a:schemeClr val="bg2"/>
                </a:solidFill>
                <a:latin typeface="Calibri" panose="020F0502020204030204" pitchFamily="34" charset="0"/>
              </a:rPr>
            </a:br>
            <a:r>
              <a:rPr lang="de-DE" altLang="en-US" sz="1200" b="0" spc="-10" dirty="0">
                <a:solidFill>
                  <a:schemeClr val="bg2"/>
                </a:solidFill>
                <a:latin typeface="Calibri" panose="020F0502020204030204" pitchFamily="34" charset="0"/>
              </a:rPr>
              <a:t>3. Ristiano. Front Immunol. 2019;10:1157. 4. Risitano. Lancet Haematol. 2021;8:e344. 5. </a:t>
            </a:r>
            <a:r>
              <a:rPr lang="en-US" altLang="en-US" sz="1200" b="0" spc="-10" dirty="0">
                <a:solidFill>
                  <a:schemeClr val="bg2"/>
                </a:solidFill>
                <a:latin typeface="Calibri" panose="020F0502020204030204" pitchFamily="34" charset="0"/>
              </a:rPr>
              <a:t>De Latour. ASH 2022. Abstr LBA-2.</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60" y="267754"/>
            <a:ext cx="10872444" cy="1103313"/>
          </a:xfrm>
        </p:spPr>
        <p:txBody>
          <a:bodyPr/>
          <a:lstStyle/>
          <a:p>
            <a:r>
              <a:rPr lang="en-US" dirty="0"/>
              <a:t>APPLY-PNH: Study Design</a:t>
            </a:r>
            <a:endParaRPr lang="en-US" altLang="en-US" dirty="0"/>
          </a:p>
        </p:txBody>
      </p:sp>
      <p:sp>
        <p:nvSpPr>
          <p:cNvPr id="12" name="Content Placeholder 16">
            <a:extLst>
              <a:ext uri="{FF2B5EF4-FFF2-40B4-BE49-F238E27FC236}">
                <a16:creationId xmlns:a16="http://schemas.microsoft.com/office/drawing/2014/main" id="{D77210E9-B6A7-534F-81EA-567A351A7736}"/>
              </a:ext>
            </a:extLst>
          </p:cNvPr>
          <p:cNvSpPr>
            <a:spLocks noGrp="1"/>
          </p:cNvSpPr>
          <p:nvPr>
            <p:ph idx="1"/>
          </p:nvPr>
        </p:nvSpPr>
        <p:spPr/>
        <p:txBody>
          <a:bodyPr/>
          <a:lstStyle/>
          <a:p>
            <a:r>
              <a:rPr lang="en-US" altLang="en-US" sz="1800" dirty="0"/>
              <a:t>Multicenter, randomized, open-label phase III superiority study</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Content Placeholder 16">
            <a:extLst>
              <a:ext uri="{FF2B5EF4-FFF2-40B4-BE49-F238E27FC236}">
                <a16:creationId xmlns:a16="http://schemas.microsoft.com/office/drawing/2014/main" id="{7FC138E3-3479-9841-9379-4985DD3CFBB5}"/>
              </a:ext>
            </a:extLst>
          </p:cNvPr>
          <p:cNvSpPr txBox="1">
            <a:spLocks/>
          </p:cNvSpPr>
          <p:nvPr/>
        </p:nvSpPr>
        <p:spPr bwMode="auto">
          <a:xfrm>
            <a:off x="473909" y="4916735"/>
            <a:ext cx="5891445" cy="11335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pPr>
            <a:r>
              <a:rPr lang="en-US" altLang="en-US" sz="2000" dirty="0"/>
              <a:t>Dual primary endpoints: </a:t>
            </a:r>
            <a:r>
              <a:rPr lang="en-US" altLang="en-US" sz="2000" b="0" dirty="0"/>
              <a:t>hematologic response</a:t>
            </a:r>
          </a:p>
          <a:p>
            <a:pPr lvl="1">
              <a:spcBef>
                <a:spcPts val="0"/>
              </a:spcBef>
            </a:pPr>
            <a:r>
              <a:rPr lang="en-US" altLang="en-US" sz="1800" b="0" dirty="0"/>
              <a:t>Increase from BL in Hb </a:t>
            </a:r>
            <a:r>
              <a:rPr lang="en-GB" altLang="en-US" sz="1800" b="0" dirty="0">
                <a:solidFill>
                  <a:srgbClr val="000000"/>
                </a:solidFill>
                <a:cs typeface="Calibri" panose="020F0502020204030204" pitchFamily="34" charset="0"/>
              </a:rPr>
              <a:t>≥2 g/dL in absence of </a:t>
            </a:r>
            <a:br>
              <a:rPr lang="en-GB" altLang="en-US" sz="1800" b="0" dirty="0">
                <a:solidFill>
                  <a:srgbClr val="000000"/>
                </a:solidFill>
                <a:cs typeface="Calibri" panose="020F0502020204030204" pitchFamily="34" charset="0"/>
              </a:rPr>
            </a:br>
            <a:r>
              <a:rPr lang="en-GB" altLang="en-US" sz="1800" b="0" dirty="0">
                <a:solidFill>
                  <a:srgbClr val="000000"/>
                </a:solidFill>
                <a:cs typeface="Calibri" panose="020F0502020204030204" pitchFamily="34" charset="0"/>
              </a:rPr>
              <a:t>RBC transfusions</a:t>
            </a:r>
          </a:p>
          <a:p>
            <a:pPr lvl="1">
              <a:spcBef>
                <a:spcPts val="0"/>
              </a:spcBef>
            </a:pPr>
            <a:r>
              <a:rPr lang="en-GB" altLang="en-US" sz="2000" b="0" dirty="0">
                <a:solidFill>
                  <a:srgbClr val="000000"/>
                </a:solidFill>
                <a:cs typeface="Calibri" panose="020F0502020204030204" pitchFamily="34" charset="0"/>
              </a:rPr>
              <a:t>Hb ≥12 g/dL in absence of RBC transfusions</a:t>
            </a:r>
            <a:endParaRPr lang="en-US" altLang="en-US" sz="2000" b="0" dirty="0"/>
          </a:p>
        </p:txBody>
      </p:sp>
      <p:sp>
        <p:nvSpPr>
          <p:cNvPr id="13" name="Rectangle 49">
            <a:extLst>
              <a:ext uri="{FF2B5EF4-FFF2-40B4-BE49-F238E27FC236}">
                <a16:creationId xmlns:a16="http://schemas.microsoft.com/office/drawing/2014/main" id="{835F39F8-6B94-D944-B5B2-F0205DDE66AF}"/>
              </a:ext>
            </a:extLst>
          </p:cNvPr>
          <p:cNvSpPr>
            <a:spLocks noChangeArrowheads="1"/>
          </p:cNvSpPr>
          <p:nvPr/>
        </p:nvSpPr>
        <p:spPr bwMode="auto">
          <a:xfrm>
            <a:off x="3697708" y="2702572"/>
            <a:ext cx="2768959" cy="8068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Iptacopan </a:t>
            </a:r>
            <a:r>
              <a:rPr lang="en-US" altLang="en-US" sz="1600" b="0" dirty="0">
                <a:solidFill>
                  <a:prstClr val="white"/>
                </a:solidFill>
                <a:latin typeface="Calibri" panose="020F0502020204030204" pitchFamily="34" charset="0"/>
                <a:cs typeface="Calibri" panose="020F0502020204030204" pitchFamily="34" charset="0"/>
              </a:rPr>
              <a:t>200 mg BID PO </a:t>
            </a:r>
            <a:br>
              <a:rPr lang="en-US" altLang="en-US" sz="1600" dirty="0">
                <a:solidFill>
                  <a:prstClr val="white"/>
                </a:solidFill>
                <a:latin typeface="Calibri" panose="020F0502020204030204" pitchFamily="34" charset="0"/>
                <a:cs typeface="Calibri" panose="020F0502020204030204" pitchFamily="34" charset="0"/>
              </a:rPr>
            </a:br>
            <a:r>
              <a:rPr lang="en-US" altLang="en-US" sz="1600" b="0" dirty="0">
                <a:solidFill>
                  <a:prstClr val="white"/>
                </a:solidFill>
                <a:latin typeface="Calibri" panose="020F0502020204030204" pitchFamily="34" charset="0"/>
                <a:cs typeface="Calibri" panose="020F0502020204030204" pitchFamily="34" charset="0"/>
              </a:rPr>
              <a:t>(n = 62)</a:t>
            </a:r>
          </a:p>
        </p:txBody>
      </p:sp>
      <p:sp>
        <p:nvSpPr>
          <p:cNvPr id="14" name="Text Box 45">
            <a:extLst>
              <a:ext uri="{FF2B5EF4-FFF2-40B4-BE49-F238E27FC236}">
                <a16:creationId xmlns:a16="http://schemas.microsoft.com/office/drawing/2014/main" id="{EF4F22AA-E28A-4E4E-BF54-1E55B703E88B}"/>
              </a:ext>
            </a:extLst>
          </p:cNvPr>
          <p:cNvSpPr txBox="1">
            <a:spLocks noChangeArrowheads="1"/>
          </p:cNvSpPr>
          <p:nvPr/>
        </p:nvSpPr>
        <p:spPr bwMode="auto">
          <a:xfrm>
            <a:off x="571940" y="2530182"/>
            <a:ext cx="2381830" cy="20621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cs typeface="Calibri" panose="020F0502020204030204" pitchFamily="34" charset="0"/>
              </a:rPr>
              <a:t>Adults with PNH (RBC and WBC clone size ≥10%) and clinically significant extravascular hemolysis (mean Hb &lt;10 g/dL, reticulocytes ≥100 x 10</a:t>
            </a:r>
            <a:r>
              <a:rPr lang="en-GB" altLang="en-US" sz="1600" b="0" baseline="30000" dirty="0">
                <a:solidFill>
                  <a:srgbClr val="000000"/>
                </a:solidFill>
                <a:latin typeface="Calibri" panose="020F0502020204030204" pitchFamily="34" charset="0"/>
                <a:cs typeface="Calibri" panose="020F0502020204030204" pitchFamily="34" charset="0"/>
              </a:rPr>
              <a:t>9</a:t>
            </a:r>
            <a:r>
              <a:rPr lang="en-GB" altLang="en-US" sz="1600" b="0" dirty="0">
                <a:solidFill>
                  <a:srgbClr val="000000"/>
                </a:solidFill>
                <a:latin typeface="Calibri" panose="020F0502020204030204" pitchFamily="34" charset="0"/>
                <a:cs typeface="Calibri" panose="020F0502020204030204" pitchFamily="34" charset="0"/>
              </a:rPr>
              <a:t>/L) receiving SoC therapy*</a:t>
            </a:r>
          </a:p>
          <a:p>
            <a:pPr algn="ctr">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cs typeface="Calibri" panose="020F0502020204030204" pitchFamily="34" charset="0"/>
              </a:rPr>
              <a:t>(N = 97) </a:t>
            </a:r>
          </a:p>
        </p:txBody>
      </p:sp>
      <p:sp>
        <p:nvSpPr>
          <p:cNvPr id="16" name="Rectangle 49">
            <a:extLst>
              <a:ext uri="{FF2B5EF4-FFF2-40B4-BE49-F238E27FC236}">
                <a16:creationId xmlns:a16="http://schemas.microsoft.com/office/drawing/2014/main" id="{C6A7A31A-1B13-C84C-963D-B6EE21AB3110}"/>
              </a:ext>
            </a:extLst>
          </p:cNvPr>
          <p:cNvSpPr>
            <a:spLocks noChangeArrowheads="1"/>
          </p:cNvSpPr>
          <p:nvPr/>
        </p:nvSpPr>
        <p:spPr bwMode="auto">
          <a:xfrm>
            <a:off x="3697709" y="3597789"/>
            <a:ext cx="2768958" cy="8068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Maintain BL Anti-C5 </a:t>
            </a:r>
            <a:r>
              <a:rPr lang="en-US" altLang="en-US" sz="1600" b="0" dirty="0">
                <a:solidFill>
                  <a:prstClr val="white"/>
                </a:solidFill>
                <a:latin typeface="Calibri" panose="020F0502020204030204" pitchFamily="34" charset="0"/>
                <a:cs typeface="Calibri" panose="020F0502020204030204" pitchFamily="34" charset="0"/>
              </a:rPr>
              <a:t>SoC IV</a:t>
            </a:r>
            <a:br>
              <a:rPr lang="en-US" altLang="en-US" sz="1600" dirty="0">
                <a:solidFill>
                  <a:prstClr val="white"/>
                </a:solidFill>
                <a:latin typeface="Calibri" panose="020F0502020204030204" pitchFamily="34" charset="0"/>
                <a:cs typeface="Calibri" panose="020F0502020204030204" pitchFamily="34" charset="0"/>
              </a:rPr>
            </a:br>
            <a:r>
              <a:rPr lang="en-US" altLang="en-US" sz="1600" b="0" dirty="0">
                <a:solidFill>
                  <a:prstClr val="white"/>
                </a:solidFill>
                <a:latin typeface="Calibri" panose="020F0502020204030204" pitchFamily="34" charset="0"/>
                <a:cs typeface="Calibri" panose="020F0502020204030204" pitchFamily="34" charset="0"/>
              </a:rPr>
              <a:t>(n = 35)</a:t>
            </a:r>
          </a:p>
        </p:txBody>
      </p:sp>
      <p:sp>
        <p:nvSpPr>
          <p:cNvPr id="23" name="Text Box 15">
            <a:extLst>
              <a:ext uri="{FF2B5EF4-FFF2-40B4-BE49-F238E27FC236}">
                <a16:creationId xmlns:a16="http://schemas.microsoft.com/office/drawing/2014/main" id="{20C763D5-2E3C-4840-A56B-159C9DD2321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NCT04558918. NCT04747613. De Latour. ASH 2022. Abstr LBA-2.</a:t>
            </a:r>
            <a:endParaRPr lang="en-US" altLang="en-US" sz="1200" b="0" dirty="0">
              <a:solidFill>
                <a:schemeClr val="bg2"/>
              </a:solidFill>
              <a:latin typeface="Calibri" panose="020F0502020204030204" pitchFamily="34" charset="0"/>
            </a:endParaRPr>
          </a:p>
        </p:txBody>
      </p:sp>
      <p:sp>
        <p:nvSpPr>
          <p:cNvPr id="26" name="Rectangle 49">
            <a:extLst>
              <a:ext uri="{FF2B5EF4-FFF2-40B4-BE49-F238E27FC236}">
                <a16:creationId xmlns:a16="http://schemas.microsoft.com/office/drawing/2014/main" id="{7D63292E-E878-9C44-9E14-ABF7ED5F4657}"/>
              </a:ext>
            </a:extLst>
          </p:cNvPr>
          <p:cNvSpPr>
            <a:spLocks noChangeArrowheads="1"/>
          </p:cNvSpPr>
          <p:nvPr/>
        </p:nvSpPr>
        <p:spPr bwMode="auto">
          <a:xfrm>
            <a:off x="6677259" y="2702572"/>
            <a:ext cx="2650601" cy="8123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Iptacopan </a:t>
            </a:r>
            <a:r>
              <a:rPr lang="en-US" altLang="en-US" sz="1600" b="0" dirty="0">
                <a:solidFill>
                  <a:prstClr val="white"/>
                </a:solidFill>
                <a:latin typeface="Calibri" panose="020F0502020204030204" pitchFamily="34" charset="0"/>
                <a:cs typeface="Calibri" panose="020F0502020204030204" pitchFamily="34" charset="0"/>
              </a:rPr>
              <a:t>200 mg BID PO</a:t>
            </a:r>
          </a:p>
        </p:txBody>
      </p:sp>
      <p:sp>
        <p:nvSpPr>
          <p:cNvPr id="27" name="Rectangle 49">
            <a:extLst>
              <a:ext uri="{FF2B5EF4-FFF2-40B4-BE49-F238E27FC236}">
                <a16:creationId xmlns:a16="http://schemas.microsoft.com/office/drawing/2014/main" id="{57D7C49E-02AF-CB4C-8EDF-1BEE21C45F11}"/>
              </a:ext>
            </a:extLst>
          </p:cNvPr>
          <p:cNvSpPr>
            <a:spLocks noChangeArrowheads="1"/>
          </p:cNvSpPr>
          <p:nvPr/>
        </p:nvSpPr>
        <p:spPr bwMode="auto">
          <a:xfrm>
            <a:off x="6657178" y="3629706"/>
            <a:ext cx="2670682" cy="81334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Switch to Iptacopan </a:t>
            </a:r>
          </a:p>
          <a:p>
            <a:pPr lvl="0" algn="ctr" defTabSz="816353">
              <a:lnSpc>
                <a:spcPct val="100000"/>
              </a:lnSpc>
              <a:spcBef>
                <a:spcPts val="0"/>
              </a:spcBef>
              <a:spcAft>
                <a:spcPts val="0"/>
              </a:spcAft>
              <a:buNone/>
              <a:defRPr/>
            </a:pPr>
            <a:r>
              <a:rPr lang="en-US" altLang="en-US" sz="1600" b="0" dirty="0">
                <a:solidFill>
                  <a:prstClr val="white"/>
                </a:solidFill>
                <a:latin typeface="Calibri" panose="020F0502020204030204" pitchFamily="34" charset="0"/>
                <a:cs typeface="Calibri" panose="020F0502020204030204" pitchFamily="34" charset="0"/>
              </a:rPr>
              <a:t>200 mg BID PO</a:t>
            </a:r>
          </a:p>
        </p:txBody>
      </p:sp>
      <p:sp>
        <p:nvSpPr>
          <p:cNvPr id="31" name="Rectangle 49">
            <a:extLst>
              <a:ext uri="{FF2B5EF4-FFF2-40B4-BE49-F238E27FC236}">
                <a16:creationId xmlns:a16="http://schemas.microsoft.com/office/drawing/2014/main" id="{92E59813-6763-0C47-870E-F7410829B12A}"/>
              </a:ext>
            </a:extLst>
          </p:cNvPr>
          <p:cNvSpPr>
            <a:spLocks noChangeArrowheads="1"/>
          </p:cNvSpPr>
          <p:nvPr/>
        </p:nvSpPr>
        <p:spPr bwMode="auto">
          <a:xfrm>
            <a:off x="10085145" y="2518336"/>
            <a:ext cx="1527766" cy="1932308"/>
          </a:xfrm>
          <a:prstGeom prst="rect">
            <a:avLst/>
          </a:prstGeom>
          <a:no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b="0" i="1" dirty="0">
                <a:solidFill>
                  <a:schemeClr val="bg1"/>
                </a:solidFill>
                <a:latin typeface="Calibri" panose="020F0502020204030204" pitchFamily="34" charset="0"/>
                <a:cs typeface="Calibri" panose="020F0502020204030204" pitchFamily="34" charset="0"/>
              </a:rPr>
              <a:t>Rollover extension </a:t>
            </a:r>
          </a:p>
          <a:p>
            <a:pPr lvl="0" algn="ctr" defTabSz="816353">
              <a:lnSpc>
                <a:spcPct val="100000"/>
              </a:lnSpc>
              <a:spcBef>
                <a:spcPts val="0"/>
              </a:spcBef>
              <a:spcAft>
                <a:spcPts val="0"/>
              </a:spcAft>
              <a:buNone/>
              <a:defRPr/>
            </a:pPr>
            <a:r>
              <a:rPr lang="en-US" altLang="en-US" sz="1600" b="0" i="1" dirty="0">
                <a:solidFill>
                  <a:schemeClr val="bg1"/>
                </a:solidFill>
                <a:latin typeface="Calibri" panose="020F0502020204030204" pitchFamily="34" charset="0"/>
                <a:cs typeface="Calibri" panose="020F0502020204030204" pitchFamily="34" charset="0"/>
              </a:rPr>
              <a:t>program </a:t>
            </a:r>
          </a:p>
          <a:p>
            <a:pPr lvl="0" algn="ctr" defTabSz="816353">
              <a:lnSpc>
                <a:spcPct val="100000"/>
              </a:lnSpc>
              <a:spcBef>
                <a:spcPts val="0"/>
              </a:spcBef>
              <a:spcAft>
                <a:spcPts val="0"/>
              </a:spcAft>
              <a:buNone/>
              <a:defRPr/>
            </a:pPr>
            <a:r>
              <a:rPr lang="en-US" altLang="en-US" sz="1600" b="0" i="1" dirty="0">
                <a:solidFill>
                  <a:schemeClr val="bg1"/>
                </a:solidFill>
                <a:latin typeface="Calibri" panose="020F0502020204030204" pitchFamily="34" charset="0"/>
                <a:cs typeface="Calibri" panose="020F0502020204030204" pitchFamily="34" charset="0"/>
              </a:rPr>
              <a:t>(NCT04747613)</a:t>
            </a:r>
          </a:p>
        </p:txBody>
      </p:sp>
      <p:sp>
        <p:nvSpPr>
          <p:cNvPr id="2" name="TextBox 1">
            <a:extLst>
              <a:ext uri="{FF2B5EF4-FFF2-40B4-BE49-F238E27FC236}">
                <a16:creationId xmlns:a16="http://schemas.microsoft.com/office/drawing/2014/main" id="{D2E3002C-6F29-0048-A673-5AF1059E03F7}"/>
              </a:ext>
            </a:extLst>
          </p:cNvPr>
          <p:cNvSpPr txBox="1"/>
          <p:nvPr/>
        </p:nvSpPr>
        <p:spPr bwMode="auto">
          <a:xfrm>
            <a:off x="3657727" y="2350696"/>
            <a:ext cx="27689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Randomized Treatment Period</a:t>
            </a:r>
          </a:p>
        </p:txBody>
      </p:sp>
      <p:sp>
        <p:nvSpPr>
          <p:cNvPr id="3" name="TextBox 2">
            <a:extLst>
              <a:ext uri="{FF2B5EF4-FFF2-40B4-BE49-F238E27FC236}">
                <a16:creationId xmlns:a16="http://schemas.microsoft.com/office/drawing/2014/main" id="{0A932194-E265-A045-B49D-26869BF6B7F2}"/>
              </a:ext>
            </a:extLst>
          </p:cNvPr>
          <p:cNvSpPr txBox="1"/>
          <p:nvPr/>
        </p:nvSpPr>
        <p:spPr bwMode="auto">
          <a:xfrm>
            <a:off x="6124286" y="2126985"/>
            <a:ext cx="6495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Wk 24</a:t>
            </a:r>
          </a:p>
        </p:txBody>
      </p:sp>
      <p:sp>
        <p:nvSpPr>
          <p:cNvPr id="37" name="Line 54">
            <a:extLst>
              <a:ext uri="{FF2B5EF4-FFF2-40B4-BE49-F238E27FC236}">
                <a16:creationId xmlns:a16="http://schemas.microsoft.com/office/drawing/2014/main" id="{54EF26BC-862C-4544-8EB6-E18EEC542497}"/>
              </a:ext>
            </a:extLst>
          </p:cNvPr>
          <p:cNvSpPr>
            <a:spLocks noChangeShapeType="1"/>
          </p:cNvSpPr>
          <p:nvPr/>
        </p:nvSpPr>
        <p:spPr bwMode="auto">
          <a:xfrm>
            <a:off x="6445240" y="2493590"/>
            <a:ext cx="0" cy="180988"/>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 name="TextBox 3">
            <a:extLst>
              <a:ext uri="{FF2B5EF4-FFF2-40B4-BE49-F238E27FC236}">
                <a16:creationId xmlns:a16="http://schemas.microsoft.com/office/drawing/2014/main" id="{E56BF62E-4FDC-4306-9ED2-29089E33AC75}"/>
              </a:ext>
            </a:extLst>
          </p:cNvPr>
          <p:cNvSpPr txBox="1"/>
          <p:nvPr/>
        </p:nvSpPr>
        <p:spPr bwMode="auto">
          <a:xfrm>
            <a:off x="3604437" y="4392983"/>
            <a:ext cx="61178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400" b="0" dirty="0">
                <a:solidFill>
                  <a:schemeClr val="bg1"/>
                </a:solidFill>
                <a:latin typeface="Calibri" panose="020F0502020204030204" pitchFamily="34" charset="0"/>
              </a:rPr>
              <a:t>*Stable regimen of eculizumab or ravulizumab for </a:t>
            </a:r>
            <a:r>
              <a:rPr lang="en-US" sz="1400" b="0" dirty="0">
                <a:solidFill>
                  <a:schemeClr val="bg1"/>
                </a:solidFill>
                <a:latin typeface="Calibri" panose="020F0502020204030204" pitchFamily="34" charset="0"/>
                <a:cs typeface="Calibri" panose="020F0502020204030204" pitchFamily="34" charset="0"/>
              </a:rPr>
              <a:t>≥</a:t>
            </a:r>
            <a:r>
              <a:rPr lang="en-US" sz="1400" b="0" dirty="0">
                <a:solidFill>
                  <a:schemeClr val="bg1"/>
                </a:solidFill>
                <a:latin typeface="Calibri" panose="020F0502020204030204" pitchFamily="34" charset="0"/>
              </a:rPr>
              <a:t>6 mo prior to randomization. </a:t>
            </a:r>
          </a:p>
        </p:txBody>
      </p:sp>
      <p:sp>
        <p:nvSpPr>
          <p:cNvPr id="41" name="TextBox 40">
            <a:extLst>
              <a:ext uri="{FF2B5EF4-FFF2-40B4-BE49-F238E27FC236}">
                <a16:creationId xmlns:a16="http://schemas.microsoft.com/office/drawing/2014/main" id="{EA671D5D-890D-AE49-A1B1-84011692ADDF}"/>
              </a:ext>
            </a:extLst>
          </p:cNvPr>
          <p:cNvSpPr txBox="1"/>
          <p:nvPr/>
        </p:nvSpPr>
        <p:spPr bwMode="auto">
          <a:xfrm>
            <a:off x="6694507" y="2379914"/>
            <a:ext cx="25410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Treatment Extension Period</a:t>
            </a:r>
          </a:p>
        </p:txBody>
      </p:sp>
      <p:sp>
        <p:nvSpPr>
          <p:cNvPr id="42" name="Line 54">
            <a:extLst>
              <a:ext uri="{FF2B5EF4-FFF2-40B4-BE49-F238E27FC236}">
                <a16:creationId xmlns:a16="http://schemas.microsoft.com/office/drawing/2014/main" id="{D61BBDEF-4B4A-4B4D-9D64-1E305D0E5CE8}"/>
              </a:ext>
            </a:extLst>
          </p:cNvPr>
          <p:cNvSpPr>
            <a:spLocks noChangeShapeType="1"/>
          </p:cNvSpPr>
          <p:nvPr/>
        </p:nvSpPr>
        <p:spPr bwMode="auto">
          <a:xfrm flipV="1">
            <a:off x="9532336" y="3514934"/>
            <a:ext cx="434756"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3" name="TextBox 42">
            <a:extLst>
              <a:ext uri="{FF2B5EF4-FFF2-40B4-BE49-F238E27FC236}">
                <a16:creationId xmlns:a16="http://schemas.microsoft.com/office/drawing/2014/main" id="{E9933778-75F1-9240-A14B-E89EFE521DE3}"/>
              </a:ext>
            </a:extLst>
          </p:cNvPr>
          <p:cNvSpPr txBox="1"/>
          <p:nvPr/>
        </p:nvSpPr>
        <p:spPr bwMode="auto">
          <a:xfrm>
            <a:off x="8967962" y="2148380"/>
            <a:ext cx="6495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Wk 48</a:t>
            </a:r>
          </a:p>
        </p:txBody>
      </p:sp>
      <p:sp>
        <p:nvSpPr>
          <p:cNvPr id="44" name="Line 54">
            <a:extLst>
              <a:ext uri="{FF2B5EF4-FFF2-40B4-BE49-F238E27FC236}">
                <a16:creationId xmlns:a16="http://schemas.microsoft.com/office/drawing/2014/main" id="{DD84E381-075B-8F4C-8753-C5CFB4EA9673}"/>
              </a:ext>
            </a:extLst>
          </p:cNvPr>
          <p:cNvSpPr>
            <a:spLocks noChangeShapeType="1"/>
          </p:cNvSpPr>
          <p:nvPr/>
        </p:nvSpPr>
        <p:spPr bwMode="auto">
          <a:xfrm>
            <a:off x="9300110" y="2514985"/>
            <a:ext cx="0" cy="180988"/>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9" name="TextBox 48">
            <a:extLst>
              <a:ext uri="{FF2B5EF4-FFF2-40B4-BE49-F238E27FC236}">
                <a16:creationId xmlns:a16="http://schemas.microsoft.com/office/drawing/2014/main" id="{98BDB27B-5F70-AF4D-8596-2C677DC7D3D6}"/>
              </a:ext>
            </a:extLst>
          </p:cNvPr>
          <p:cNvSpPr txBox="1"/>
          <p:nvPr/>
        </p:nvSpPr>
        <p:spPr bwMode="auto">
          <a:xfrm>
            <a:off x="1746806" y="1914818"/>
            <a:ext cx="32559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Stratification for prior anti-C5 treatment and RBC transfusions in prior 6 mo</a:t>
            </a:r>
          </a:p>
        </p:txBody>
      </p:sp>
      <p:sp>
        <p:nvSpPr>
          <p:cNvPr id="50" name="Line 54">
            <a:extLst>
              <a:ext uri="{FF2B5EF4-FFF2-40B4-BE49-F238E27FC236}">
                <a16:creationId xmlns:a16="http://schemas.microsoft.com/office/drawing/2014/main" id="{30953D59-03DD-6140-AE8A-BDE266F1C297}"/>
              </a:ext>
            </a:extLst>
          </p:cNvPr>
          <p:cNvSpPr>
            <a:spLocks noChangeShapeType="1"/>
          </p:cNvSpPr>
          <p:nvPr/>
        </p:nvSpPr>
        <p:spPr bwMode="auto">
          <a:xfrm>
            <a:off x="3351721" y="2487659"/>
            <a:ext cx="0" cy="548640"/>
          </a:xfrm>
          <a:prstGeom prst="line">
            <a:avLst/>
          </a:prstGeom>
          <a:noFill/>
          <a:ln w="28575">
            <a:solidFill>
              <a:schemeClr val="bg1"/>
            </a:solidFill>
            <a:prstDash val="sysDot"/>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3" name="Content Placeholder 16">
            <a:extLst>
              <a:ext uri="{FF2B5EF4-FFF2-40B4-BE49-F238E27FC236}">
                <a16:creationId xmlns:a16="http://schemas.microsoft.com/office/drawing/2014/main" id="{7373DBD1-D9B9-064F-807A-6B06B1BE8F08}"/>
              </a:ext>
            </a:extLst>
          </p:cNvPr>
          <p:cNvSpPr txBox="1">
            <a:spLocks/>
          </p:cNvSpPr>
          <p:nvPr/>
        </p:nvSpPr>
        <p:spPr bwMode="auto">
          <a:xfrm>
            <a:off x="6445240" y="4892685"/>
            <a:ext cx="5414746" cy="7294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600"/>
              </a:spcBef>
              <a:spcAft>
                <a:spcPts val="0"/>
              </a:spcAft>
            </a:pPr>
            <a:r>
              <a:rPr lang="en-US" sz="2000" dirty="0"/>
              <a:t>Secondary endpoints</a:t>
            </a:r>
            <a:r>
              <a:rPr lang="en-US" sz="2000" b="0" dirty="0"/>
              <a:t>: transfusion avoidance; Hb, FACIT-Fatigue score, ARC, LDH vs BL; breakthrough hemolysis and MAVEs, safety</a:t>
            </a:r>
          </a:p>
          <a:p>
            <a:endParaRPr lang="en-US" sz="2000" b="0" dirty="0"/>
          </a:p>
          <a:p>
            <a:pPr marL="0" indent="0">
              <a:buNone/>
            </a:pPr>
            <a:endParaRPr lang="en-US" altLang="en-US" sz="2000" b="0" dirty="0"/>
          </a:p>
        </p:txBody>
      </p:sp>
      <p:sp>
        <p:nvSpPr>
          <p:cNvPr id="6" name="Line 53">
            <a:extLst>
              <a:ext uri="{FF2B5EF4-FFF2-40B4-BE49-F238E27FC236}">
                <a16:creationId xmlns:a16="http://schemas.microsoft.com/office/drawing/2014/main" id="{7595E28A-62E0-D8CA-6759-5A626666685E}"/>
              </a:ext>
            </a:extLst>
          </p:cNvPr>
          <p:cNvSpPr>
            <a:spLocks noChangeShapeType="1"/>
          </p:cNvSpPr>
          <p:nvPr/>
        </p:nvSpPr>
        <p:spPr bwMode="auto">
          <a:xfrm>
            <a:off x="3042673" y="3665530"/>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Line 54">
            <a:extLst>
              <a:ext uri="{FF2B5EF4-FFF2-40B4-BE49-F238E27FC236}">
                <a16:creationId xmlns:a16="http://schemas.microsoft.com/office/drawing/2014/main" id="{20775AF9-AD00-4D2B-5611-E672E32D96E6}"/>
              </a:ext>
            </a:extLst>
          </p:cNvPr>
          <p:cNvSpPr>
            <a:spLocks noChangeShapeType="1"/>
          </p:cNvSpPr>
          <p:nvPr/>
        </p:nvSpPr>
        <p:spPr bwMode="auto">
          <a:xfrm flipV="1">
            <a:off x="3042673" y="311988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E4A69435-C5D4-9B2B-ECF0-1B7923AFFAF6}"/>
              </a:ext>
            </a:extLst>
          </p:cNvPr>
          <p:cNvSpPr txBox="1"/>
          <p:nvPr/>
        </p:nvSpPr>
        <p:spPr bwMode="auto">
          <a:xfrm>
            <a:off x="3014824" y="3395167"/>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8:5</a:t>
            </a:r>
          </a:p>
        </p:txBody>
      </p:sp>
      <p:sp>
        <p:nvSpPr>
          <p:cNvPr id="5" name="Line 54">
            <a:extLst>
              <a:ext uri="{FF2B5EF4-FFF2-40B4-BE49-F238E27FC236}">
                <a16:creationId xmlns:a16="http://schemas.microsoft.com/office/drawing/2014/main" id="{05A1C6AA-7512-A76A-AB51-3A7C4FF3B209}"/>
              </a:ext>
            </a:extLst>
          </p:cNvPr>
          <p:cNvSpPr>
            <a:spLocks noChangeShapeType="1"/>
          </p:cNvSpPr>
          <p:nvPr/>
        </p:nvSpPr>
        <p:spPr bwMode="auto">
          <a:xfrm rot="16200000">
            <a:off x="6566684" y="3029388"/>
            <a:ext cx="0" cy="180988"/>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Line 54">
            <a:extLst>
              <a:ext uri="{FF2B5EF4-FFF2-40B4-BE49-F238E27FC236}">
                <a16:creationId xmlns:a16="http://schemas.microsoft.com/office/drawing/2014/main" id="{7AF46E82-CC43-50B3-1A4B-FDE851A75BDE}"/>
              </a:ext>
            </a:extLst>
          </p:cNvPr>
          <p:cNvSpPr>
            <a:spLocks noChangeShapeType="1"/>
          </p:cNvSpPr>
          <p:nvPr/>
        </p:nvSpPr>
        <p:spPr bwMode="auto">
          <a:xfrm rot="16200000">
            <a:off x="6566684" y="3910690"/>
            <a:ext cx="0" cy="180988"/>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Tree>
    <p:extLst>
      <p:ext uri="{BB962C8B-B14F-4D97-AF65-F5344CB8AC3E}">
        <p14:creationId xmlns:p14="http://schemas.microsoft.com/office/powerpoint/2010/main" val="1044548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APPLY-PNH: </a:t>
            </a:r>
            <a:r>
              <a:rPr lang="en-US" dirty="0"/>
              <a:t>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De Latour. ASH 2022. Abstr LBA-2.</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2472694E-DA49-444E-9FC0-D9B94D1B5FFC}"/>
              </a:ext>
            </a:extLst>
          </p:cNvPr>
          <p:cNvGraphicFramePr>
            <a:graphicFrameLocks noGrp="1"/>
          </p:cNvGraphicFramePr>
          <p:nvPr>
            <p:ph idx="1"/>
            <p:extLst>
              <p:ext uri="{D42A27DB-BD31-4B8C-83A1-F6EECF244321}">
                <p14:modId xmlns:p14="http://schemas.microsoft.com/office/powerpoint/2010/main" val="2191159202"/>
              </p:ext>
            </p:extLst>
          </p:nvPr>
        </p:nvGraphicFramePr>
        <p:xfrm>
          <a:off x="604838" y="1365408"/>
          <a:ext cx="11095327" cy="4755040"/>
        </p:xfrm>
        <a:graphic>
          <a:graphicData uri="http://schemas.openxmlformats.org/drawingml/2006/table">
            <a:tbl>
              <a:tblPr/>
              <a:tblGrid>
                <a:gridCol w="3583114">
                  <a:extLst>
                    <a:ext uri="{9D8B030D-6E8A-4147-A177-3AD203B41FA5}">
                      <a16:colId xmlns:a16="http://schemas.microsoft.com/office/drawing/2014/main" val="20000"/>
                    </a:ext>
                  </a:extLst>
                </a:gridCol>
                <a:gridCol w="2504071">
                  <a:extLst>
                    <a:ext uri="{9D8B030D-6E8A-4147-A177-3AD203B41FA5}">
                      <a16:colId xmlns:a16="http://schemas.microsoft.com/office/drawing/2014/main" val="20001"/>
                    </a:ext>
                  </a:extLst>
                </a:gridCol>
                <a:gridCol w="2504071">
                  <a:extLst>
                    <a:ext uri="{9D8B030D-6E8A-4147-A177-3AD203B41FA5}">
                      <a16:colId xmlns:a16="http://schemas.microsoft.com/office/drawing/2014/main" val="20004"/>
                    </a:ext>
                  </a:extLst>
                </a:gridCol>
                <a:gridCol w="2504071">
                  <a:extLst>
                    <a:ext uri="{9D8B030D-6E8A-4147-A177-3AD203B41FA5}">
                      <a16:colId xmlns:a16="http://schemas.microsoft.com/office/drawing/2014/main" val="2270739228"/>
                    </a:ext>
                  </a:extLst>
                </a:gridCol>
              </a:tblGrid>
              <a:tr h="126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Iptacopan</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Anti-C5 SoC</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Overall</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age, yr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mj-lt"/>
                          <a:cs typeface="Arial" panose="020B0604020202020204" pitchFamily="34" charset="0"/>
                        </a:rPr>
                        <a:t>51.7 (16.9)</a:t>
                      </a:r>
                      <a:endParaRPr lang="en-GB" sz="18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800" dirty="0">
                          <a:solidFill>
                            <a:schemeClr val="bg1"/>
                          </a:solidFill>
                          <a:latin typeface="+mj-lt"/>
                          <a:cs typeface="Arial" panose="020B0604020202020204" pitchFamily="34" charset="0"/>
                        </a:rPr>
                        <a:t>49.8 (16.7)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800" dirty="0">
                          <a:solidFill>
                            <a:schemeClr val="bg1"/>
                          </a:solidFill>
                          <a:latin typeface="+mj-lt"/>
                          <a:cs typeface="Arial" panose="020B0604020202020204" pitchFamily="34" charset="0"/>
                        </a:rPr>
                        <a:t>51.0 (16.8)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800" dirty="0">
                          <a:solidFill>
                            <a:schemeClr val="bg1"/>
                          </a:solidFill>
                          <a:latin typeface="+mj-lt"/>
                          <a:cs typeface="Arial" panose="020B0604020202020204" pitchFamily="34" charset="0"/>
                        </a:rPr>
                        <a:t>43 (69.4)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latin typeface="+mj-lt"/>
                          <a:cs typeface="Arial" panose="020B0604020202020204" pitchFamily="34" charset="0"/>
                        </a:rPr>
                        <a:t>24 (68.6)</a:t>
                      </a:r>
                      <a:endParaRPr lang="en-GB" sz="18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800" dirty="0">
                          <a:solidFill>
                            <a:schemeClr val="bg1"/>
                          </a:solidFill>
                          <a:latin typeface="+mj-lt"/>
                          <a:cs typeface="Arial" panose="020B0604020202020204" pitchFamily="34" charset="0"/>
                        </a:rPr>
                        <a:t>67 (69.1)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time since diagnosis, yr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mj-lt"/>
                          <a:cs typeface="Arial" panose="020B0604020202020204" pitchFamily="34" charset="0"/>
                        </a:rPr>
                        <a:t>11.9 (9.8)</a:t>
                      </a:r>
                      <a:endParaRPr lang="en-GB" sz="18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mj-lt"/>
                          <a:cs typeface="Arial" panose="020B0604020202020204" pitchFamily="34" charset="0"/>
                        </a:rPr>
                        <a:t>13.6 (10.9)</a:t>
                      </a:r>
                      <a:endParaRPr lang="en-GB" sz="18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mj-lt"/>
                          <a:cs typeface="Arial" panose="020B0604020202020204" pitchFamily="34" charset="0"/>
                        </a:rPr>
                        <a:t>12.5 (10.2)</a:t>
                      </a:r>
                      <a:endParaRPr lang="en-GB" sz="18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345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Anti-C5 SoC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Eculizumab,*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Ravulizumab,*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Mean duration, yr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GB" sz="1800" dirty="0">
                        <a:solidFill>
                          <a:schemeClr val="bg1"/>
                        </a:solidFill>
                        <a:latin typeface="+mj-lt"/>
                        <a:cs typeface="Arial" panose="020B0604020202020204" pitchFamily="34" charset="0"/>
                      </a:endParaRPr>
                    </a:p>
                    <a:p>
                      <a:pPr algn="ctr"/>
                      <a:r>
                        <a:rPr lang="en-GB" sz="1800" dirty="0">
                          <a:solidFill>
                            <a:schemeClr val="bg1"/>
                          </a:solidFill>
                          <a:latin typeface="+mj-lt"/>
                          <a:cs typeface="Arial" panose="020B0604020202020204" pitchFamily="34" charset="0"/>
                        </a:rPr>
                        <a:t>40 (64.5)</a:t>
                      </a:r>
                    </a:p>
                    <a:p>
                      <a:pPr algn="ctr"/>
                      <a:r>
                        <a:rPr lang="en-GB" sz="1800" dirty="0">
                          <a:solidFill>
                            <a:schemeClr val="bg1"/>
                          </a:solidFill>
                          <a:latin typeface="+mj-lt"/>
                          <a:cs typeface="Arial" panose="020B0604020202020204" pitchFamily="34" charset="0"/>
                        </a:rPr>
                        <a:t>22 (35.5)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j-lt"/>
                          <a:cs typeface="Arial" panose="020B0604020202020204" pitchFamily="34" charset="0"/>
                        </a:rPr>
                        <a:t>3.8 (3.5)</a:t>
                      </a:r>
                      <a:endParaRPr lang="en-GB" sz="18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GB" sz="1800" dirty="0">
                        <a:solidFill>
                          <a:schemeClr val="bg1"/>
                        </a:solidFill>
                        <a:latin typeface="+mj-lt"/>
                        <a:cs typeface="Arial" panose="020B0604020202020204" pitchFamily="34" charset="0"/>
                      </a:endParaRPr>
                    </a:p>
                    <a:p>
                      <a:pPr algn="ctr"/>
                      <a:r>
                        <a:rPr lang="en-GB" sz="1800" dirty="0">
                          <a:solidFill>
                            <a:schemeClr val="bg1"/>
                          </a:solidFill>
                          <a:latin typeface="+mj-lt"/>
                          <a:cs typeface="Arial" panose="020B0604020202020204" pitchFamily="34" charset="0"/>
                        </a:rPr>
                        <a:t>23 (65.7)</a:t>
                      </a:r>
                    </a:p>
                    <a:p>
                      <a:pPr algn="ctr"/>
                      <a:r>
                        <a:rPr lang="en-GB" sz="1800" dirty="0">
                          <a:solidFill>
                            <a:schemeClr val="bg1"/>
                          </a:solidFill>
                          <a:latin typeface="+mj-lt"/>
                          <a:cs typeface="Arial" panose="020B0604020202020204" pitchFamily="34" charset="0"/>
                        </a:rPr>
                        <a:t>12 (34.3)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j-lt"/>
                          <a:cs typeface="Arial" panose="020B0604020202020204" pitchFamily="34" charset="0"/>
                        </a:rPr>
                        <a:t>4.2 (3.9)</a:t>
                      </a:r>
                      <a:endParaRPr lang="en-GB" sz="18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GB" sz="1800" dirty="0">
                        <a:solidFill>
                          <a:schemeClr val="bg1"/>
                        </a:solidFill>
                        <a:latin typeface="+mj-lt"/>
                        <a:cs typeface="Arial" panose="020B0604020202020204" pitchFamily="34" charset="0"/>
                      </a:endParaRPr>
                    </a:p>
                    <a:p>
                      <a:pPr algn="ctr"/>
                      <a:r>
                        <a:rPr lang="en-GB" sz="1800" dirty="0">
                          <a:solidFill>
                            <a:schemeClr val="bg1"/>
                          </a:solidFill>
                          <a:latin typeface="+mj-lt"/>
                          <a:cs typeface="Arial" panose="020B0604020202020204" pitchFamily="34" charset="0"/>
                        </a:rPr>
                        <a:t>63 (64.9)</a:t>
                      </a:r>
                    </a:p>
                    <a:p>
                      <a:pPr algn="ctr"/>
                      <a:r>
                        <a:rPr lang="en-GB" sz="1800" dirty="0">
                          <a:solidFill>
                            <a:schemeClr val="bg1"/>
                          </a:solidFill>
                          <a:latin typeface="+mj-lt"/>
                          <a:cs typeface="Arial" panose="020B0604020202020204" pitchFamily="34" charset="0"/>
                        </a:rPr>
                        <a:t>34 (35.1)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j-lt"/>
                          <a:cs typeface="Arial" panose="020B0604020202020204" pitchFamily="34" charset="0"/>
                        </a:rPr>
                        <a:t>4.0 (3.6)</a:t>
                      </a:r>
                      <a:endParaRPr lang="en-GB" sz="18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5827229"/>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Received RBC transfusions,*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mj-lt"/>
                          <a:cs typeface="Arial" panose="020B0604020202020204" pitchFamily="34" charset="0"/>
                        </a:rPr>
                        <a:t>35 (56.5)</a:t>
                      </a:r>
                      <a:endParaRPr lang="en-GB" sz="18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mj-lt"/>
                          <a:cs typeface="Arial" panose="020B0604020202020204" pitchFamily="34" charset="0"/>
                        </a:rPr>
                        <a:t>21 (60.0)</a:t>
                      </a:r>
                      <a:endParaRPr lang="en-GB" sz="18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latin typeface="+mj-lt"/>
                          <a:cs typeface="Arial" panose="020B0604020202020204" pitchFamily="34" charset="0"/>
                        </a:rPr>
                        <a:t>56 (57.7)</a:t>
                      </a:r>
                      <a:endParaRPr lang="en-GB" sz="1800" dirty="0">
                        <a:solidFill>
                          <a:schemeClr val="bg1"/>
                        </a:solidFill>
                        <a:latin typeface="+mj-lt"/>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2893846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BL Hb, g/L (SD)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r>
                        <a:rPr lang="en-US" sz="1800" kern="1200" dirty="0">
                          <a:solidFill>
                            <a:schemeClr val="bg1"/>
                          </a:solidFill>
                          <a:latin typeface="+mj-lt"/>
                          <a:ea typeface="+mn-ea"/>
                          <a:cs typeface="Arial" panose="020B0604020202020204" pitchFamily="34" charset="0"/>
                        </a:rPr>
                        <a:t>8.9 (0.7) (6.8-10.0)</a:t>
                      </a:r>
                      <a:endParaRPr lang="en-GB" sz="1800" kern="1200" dirty="0">
                        <a:solidFill>
                          <a:schemeClr val="bg1"/>
                        </a:solidFill>
                        <a:latin typeface="+mj-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r>
                        <a:rPr lang="en-US" sz="1800" kern="1200" dirty="0">
                          <a:solidFill>
                            <a:schemeClr val="bg1"/>
                          </a:solidFill>
                          <a:latin typeface="+mj-lt"/>
                          <a:ea typeface="+mn-ea"/>
                          <a:cs typeface="Arial" panose="020B0604020202020204" pitchFamily="34" charset="0"/>
                        </a:rPr>
                        <a:t>8.9 (0.9) (6.2-9.9)</a:t>
                      </a:r>
                      <a:endParaRPr lang="en-GB" sz="1800" kern="1200" dirty="0">
                        <a:solidFill>
                          <a:schemeClr val="bg1"/>
                        </a:solidFill>
                        <a:latin typeface="+mj-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r>
                        <a:rPr lang="en-US" sz="1800" kern="1200" dirty="0">
                          <a:solidFill>
                            <a:schemeClr val="bg1"/>
                          </a:solidFill>
                          <a:latin typeface="+mj-lt"/>
                          <a:ea typeface="+mn-ea"/>
                          <a:cs typeface="Arial" panose="020B0604020202020204" pitchFamily="34" charset="0"/>
                        </a:rPr>
                        <a:t>8.9 (0.8) (6.2-10.0)</a:t>
                      </a:r>
                      <a:endParaRPr lang="en-GB" sz="1800" kern="1200" dirty="0">
                        <a:solidFill>
                          <a:schemeClr val="bg1"/>
                        </a:solidFill>
                        <a:latin typeface="+mj-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2913964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BL LDH, UL (SD)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r>
                        <a:rPr lang="en-US" sz="1800" kern="1200" dirty="0">
                          <a:solidFill>
                            <a:schemeClr val="bg1"/>
                          </a:solidFill>
                          <a:latin typeface="+mj-lt"/>
                          <a:ea typeface="+mn-ea"/>
                          <a:cs typeface="Arial" panose="020B0604020202020204" pitchFamily="34" charset="0"/>
                        </a:rPr>
                        <a:t>269.1 (70.1) (150-539)</a:t>
                      </a:r>
                      <a:endParaRPr lang="en-GB" sz="1800" kern="1200" dirty="0">
                        <a:solidFill>
                          <a:schemeClr val="bg1"/>
                        </a:solidFill>
                        <a:latin typeface="+mj-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r>
                        <a:rPr lang="en-US" sz="1800" kern="1200" dirty="0">
                          <a:solidFill>
                            <a:schemeClr val="bg1"/>
                          </a:solidFill>
                          <a:latin typeface="+mj-lt"/>
                          <a:ea typeface="+mn-ea"/>
                          <a:cs typeface="Arial" panose="020B0604020202020204" pitchFamily="34" charset="0"/>
                        </a:rPr>
                        <a:t>272.7 (84.8) (133-562)</a:t>
                      </a:r>
                      <a:endParaRPr lang="en-GB" sz="1800" kern="1200" dirty="0">
                        <a:solidFill>
                          <a:schemeClr val="bg1"/>
                        </a:solidFill>
                        <a:latin typeface="+mj-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r>
                        <a:rPr lang="en-US" sz="1800" kern="1200" dirty="0">
                          <a:solidFill>
                            <a:schemeClr val="bg1"/>
                          </a:solidFill>
                          <a:latin typeface="+mj-lt"/>
                          <a:ea typeface="+mn-ea"/>
                          <a:cs typeface="Arial" panose="020B0604020202020204" pitchFamily="34" charset="0"/>
                        </a:rPr>
                        <a:t>270.4 (75.3) (133-562)</a:t>
                      </a:r>
                      <a:endParaRPr lang="en-GB" sz="1800" kern="1200" dirty="0">
                        <a:solidFill>
                          <a:schemeClr val="bg1"/>
                        </a:solidFill>
                        <a:latin typeface="+mj-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2225527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BL LDH &gt;1.5 x ULN,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r>
                        <a:rPr lang="en-US" sz="1800" kern="1200" dirty="0">
                          <a:solidFill>
                            <a:schemeClr val="bg1"/>
                          </a:solidFill>
                          <a:latin typeface="+mj-lt"/>
                          <a:ea typeface="+mn-ea"/>
                          <a:cs typeface="Arial" panose="020B0604020202020204" pitchFamily="34" charset="0"/>
                        </a:rPr>
                        <a:t>4 (6.5)</a:t>
                      </a:r>
                      <a:endParaRPr lang="en-GB" sz="1800" kern="1200" dirty="0">
                        <a:solidFill>
                          <a:schemeClr val="bg1"/>
                        </a:solidFill>
                        <a:latin typeface="+mj-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r>
                        <a:rPr lang="en-GB" sz="1800" kern="1200" dirty="0">
                          <a:solidFill>
                            <a:schemeClr val="bg1"/>
                          </a:solidFill>
                          <a:latin typeface="+mj-lt"/>
                          <a:ea typeface="+mn-ea"/>
                          <a:cs typeface="Arial" panose="020B0604020202020204" pitchFamily="34" charset="0"/>
                        </a:rPr>
                        <a:t>3 (8.6)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defTabSz="914400" rtl="0" eaLnBrk="1" latinLnBrk="0" hangingPunct="1"/>
                      <a:r>
                        <a:rPr lang="en-GB" sz="1800" kern="1200" dirty="0">
                          <a:solidFill>
                            <a:schemeClr val="bg1"/>
                          </a:solidFill>
                          <a:latin typeface="+mj-lt"/>
                          <a:ea typeface="+mn-ea"/>
                          <a:cs typeface="Arial" panose="020B0604020202020204" pitchFamily="34" charset="0"/>
                        </a:rPr>
                        <a:t>7 (7.2)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3706220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BL ARC, 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800" b="0" i="0" u="none" strike="noStrike" cap="none" normalizeH="0" baseline="0" dirty="0">
                          <a:ln>
                            <a:noFill/>
                          </a:ln>
                          <a:solidFill>
                            <a:schemeClr val="bg2">
                              <a:lumMod val="10000"/>
                            </a:schemeClr>
                          </a:solidFill>
                          <a:effectLst/>
                          <a:latin typeface="Calibri" panose="020F0502020204030204" pitchFamily="34" charset="0"/>
                        </a:rPr>
                        <a:t>/L (SD)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r>
                        <a:rPr lang="en-US" sz="1800" kern="1200" dirty="0">
                          <a:solidFill>
                            <a:schemeClr val="bg1"/>
                          </a:solidFill>
                          <a:latin typeface="+mj-lt"/>
                          <a:ea typeface="+mn-ea"/>
                          <a:cs typeface="Arial" panose="020B0604020202020204" pitchFamily="34" charset="0"/>
                        </a:rPr>
                        <a:t>193.2 (83.6) (51-563)</a:t>
                      </a:r>
                      <a:endParaRPr lang="en-GB" sz="1800" kern="1200" dirty="0">
                        <a:solidFill>
                          <a:schemeClr val="bg1"/>
                        </a:solidFill>
                        <a:latin typeface="+mj-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r>
                        <a:rPr lang="en-US" sz="1800" kern="1200" dirty="0">
                          <a:solidFill>
                            <a:schemeClr val="bg1"/>
                          </a:solidFill>
                          <a:latin typeface="+mj-lt"/>
                          <a:ea typeface="+mn-ea"/>
                          <a:cs typeface="Arial" panose="020B0604020202020204" pitchFamily="34" charset="0"/>
                        </a:rPr>
                        <a:t>190.6 (80.9) (90-412)</a:t>
                      </a:r>
                      <a:endParaRPr lang="en-GB" sz="1800" kern="1200" dirty="0">
                        <a:solidFill>
                          <a:schemeClr val="bg1"/>
                        </a:solidFill>
                        <a:latin typeface="+mj-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defTabSz="914400" rtl="0" eaLnBrk="1" latinLnBrk="0" hangingPunct="1"/>
                      <a:r>
                        <a:rPr lang="en-US" sz="1800" kern="1200" dirty="0">
                          <a:solidFill>
                            <a:schemeClr val="bg1"/>
                          </a:solidFill>
                          <a:latin typeface="+mj-lt"/>
                          <a:ea typeface="+mn-ea"/>
                          <a:cs typeface="Arial" panose="020B0604020202020204" pitchFamily="34" charset="0"/>
                        </a:rPr>
                        <a:t>192.3 (82.3) (51-563)</a:t>
                      </a:r>
                      <a:endParaRPr lang="en-GB" sz="1800" kern="1200" dirty="0">
                        <a:solidFill>
                          <a:schemeClr val="bg1"/>
                        </a:solidFill>
                        <a:latin typeface="+mj-lt"/>
                        <a:ea typeface="+mn-ea"/>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98964809"/>
                  </a:ext>
                </a:extLst>
              </a:tr>
            </a:tbl>
          </a:graphicData>
        </a:graphic>
      </p:graphicFrame>
      <p:sp>
        <p:nvSpPr>
          <p:cNvPr id="2" name="TextBox 1">
            <a:extLst>
              <a:ext uri="{FF2B5EF4-FFF2-40B4-BE49-F238E27FC236}">
                <a16:creationId xmlns:a16="http://schemas.microsoft.com/office/drawing/2014/main" id="{8ECE062C-48E4-68D8-08BA-7FC0EE757070}"/>
              </a:ext>
            </a:extLst>
          </p:cNvPr>
          <p:cNvSpPr txBox="1"/>
          <p:nvPr/>
        </p:nvSpPr>
        <p:spPr bwMode="auto">
          <a:xfrm>
            <a:off x="604838" y="6121078"/>
            <a:ext cx="26859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 6 mo preceding randomization</a:t>
            </a:r>
          </a:p>
        </p:txBody>
      </p:sp>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61" name="Group 31760">
            <a:extLst>
              <a:ext uri="{FF2B5EF4-FFF2-40B4-BE49-F238E27FC236}">
                <a16:creationId xmlns:a16="http://schemas.microsoft.com/office/drawing/2014/main" id="{273E01C6-59F5-439A-7329-C2306A3D8BF4}"/>
              </a:ext>
            </a:extLst>
          </p:cNvPr>
          <p:cNvGrpSpPr/>
          <p:nvPr/>
        </p:nvGrpSpPr>
        <p:grpSpPr>
          <a:xfrm>
            <a:off x="6402862" y="2704580"/>
            <a:ext cx="3713643" cy="3027712"/>
            <a:chOff x="1658458" y="7042077"/>
            <a:chExt cx="3713643" cy="3027712"/>
          </a:xfrm>
        </p:grpSpPr>
        <p:sp>
          <p:nvSpPr>
            <p:cNvPr id="31762" name="Freeform: Shape 32037">
              <a:extLst>
                <a:ext uri="{FF2B5EF4-FFF2-40B4-BE49-F238E27FC236}">
                  <a16:creationId xmlns:a16="http://schemas.microsoft.com/office/drawing/2014/main" id="{AEA6874D-10A6-741E-A751-EDAB7F123E81}"/>
                </a:ext>
              </a:extLst>
            </p:cNvPr>
            <p:cNvSpPr/>
            <p:nvPr/>
          </p:nvSpPr>
          <p:spPr>
            <a:xfrm>
              <a:off x="2150071" y="7274558"/>
              <a:ext cx="3222030" cy="2425351"/>
            </a:xfrm>
            <a:custGeom>
              <a:avLst/>
              <a:gdLst>
                <a:gd name="connsiteX0" fmla="*/ 0 w 7277100"/>
                <a:gd name="connsiteY0" fmla="*/ 0 h 2043112"/>
                <a:gd name="connsiteX1" fmla="*/ 0 w 7277100"/>
                <a:gd name="connsiteY1" fmla="*/ 2043112 h 2043112"/>
                <a:gd name="connsiteX2" fmla="*/ 7277100 w 7277100"/>
                <a:gd name="connsiteY2" fmla="*/ 2043112 h 2043112"/>
              </a:gdLst>
              <a:ahLst/>
              <a:cxnLst>
                <a:cxn ang="0">
                  <a:pos x="connsiteX0" y="connsiteY0"/>
                </a:cxn>
                <a:cxn ang="0">
                  <a:pos x="connsiteX1" y="connsiteY1"/>
                </a:cxn>
                <a:cxn ang="0">
                  <a:pos x="connsiteX2" y="connsiteY2"/>
                </a:cxn>
              </a:cxnLst>
              <a:rect l="l" t="t" r="r" b="b"/>
              <a:pathLst>
                <a:path w="7277100" h="2043112">
                  <a:moveTo>
                    <a:pt x="0" y="0"/>
                  </a:moveTo>
                  <a:lnTo>
                    <a:pt x="0" y="2043112"/>
                  </a:lnTo>
                  <a:lnTo>
                    <a:pt x="7277100" y="2043112"/>
                  </a:lnTo>
                </a:path>
              </a:pathLst>
            </a:custGeom>
            <a:noFill/>
            <a:ln w="285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cxnSp>
          <p:nvCxnSpPr>
            <p:cNvPr id="31763" name="Straight Connector 31762">
              <a:extLst>
                <a:ext uri="{FF2B5EF4-FFF2-40B4-BE49-F238E27FC236}">
                  <a16:creationId xmlns:a16="http://schemas.microsoft.com/office/drawing/2014/main" id="{F39F27CD-A11B-CEB3-6A7B-C428B3C3FB7C}"/>
                </a:ext>
              </a:extLst>
            </p:cNvPr>
            <p:cNvCxnSpPr>
              <a:cxnSpLocks/>
            </p:cNvCxnSpPr>
            <p:nvPr/>
          </p:nvCxnSpPr>
          <p:spPr>
            <a:xfrm>
              <a:off x="2056405" y="9699909"/>
              <a:ext cx="96510" cy="0"/>
            </a:xfrm>
            <a:prstGeom prst="line">
              <a:avLst/>
            </a:prstGeom>
            <a:noFill/>
            <a:ln w="28575" cap="flat" cmpd="sng" algn="ctr">
              <a:solidFill>
                <a:sysClr val="windowText" lastClr="000000"/>
              </a:solidFill>
              <a:prstDash val="solid"/>
              <a:miter lim="800000"/>
            </a:ln>
            <a:effectLst/>
          </p:spPr>
        </p:cxnSp>
        <p:grpSp>
          <p:nvGrpSpPr>
            <p:cNvPr id="31764" name="Group 31763">
              <a:extLst>
                <a:ext uri="{FF2B5EF4-FFF2-40B4-BE49-F238E27FC236}">
                  <a16:creationId xmlns:a16="http://schemas.microsoft.com/office/drawing/2014/main" id="{256DC3B4-633C-2AD5-6C6D-FCC8EE2715AD}"/>
                </a:ext>
              </a:extLst>
            </p:cNvPr>
            <p:cNvGrpSpPr/>
            <p:nvPr/>
          </p:nvGrpSpPr>
          <p:grpSpPr>
            <a:xfrm>
              <a:off x="1658458" y="7139158"/>
              <a:ext cx="494457" cy="307777"/>
              <a:chOff x="1658458" y="7139158"/>
              <a:chExt cx="494457" cy="307777"/>
            </a:xfrm>
          </p:grpSpPr>
          <p:cxnSp>
            <p:nvCxnSpPr>
              <p:cNvPr id="31791" name="Straight Connector 31790">
                <a:extLst>
                  <a:ext uri="{FF2B5EF4-FFF2-40B4-BE49-F238E27FC236}">
                    <a16:creationId xmlns:a16="http://schemas.microsoft.com/office/drawing/2014/main" id="{0994C9AE-E068-1BB1-1264-D94715DCD761}"/>
                  </a:ext>
                </a:extLst>
              </p:cNvPr>
              <p:cNvCxnSpPr>
                <a:cxnSpLocks/>
              </p:cNvCxnSpPr>
              <p:nvPr/>
            </p:nvCxnSpPr>
            <p:spPr>
              <a:xfrm>
                <a:off x="2056405" y="7280212"/>
                <a:ext cx="96510" cy="0"/>
              </a:xfrm>
              <a:prstGeom prst="line">
                <a:avLst/>
              </a:prstGeom>
              <a:noFill/>
              <a:ln w="28575" cap="flat" cmpd="sng" algn="ctr">
                <a:solidFill>
                  <a:sysClr val="windowText" lastClr="000000"/>
                </a:solidFill>
                <a:prstDash val="solid"/>
                <a:miter lim="800000"/>
              </a:ln>
              <a:effectLst/>
            </p:spPr>
          </p:cxnSp>
          <p:sp>
            <p:nvSpPr>
              <p:cNvPr id="31792" name="TextBox 31791">
                <a:extLst>
                  <a:ext uri="{FF2B5EF4-FFF2-40B4-BE49-F238E27FC236}">
                    <a16:creationId xmlns:a16="http://schemas.microsoft.com/office/drawing/2014/main" id="{F30E147D-A659-A2CA-2F60-E82FE44073D1}"/>
                  </a:ext>
                </a:extLst>
              </p:cNvPr>
              <p:cNvSpPr txBox="1"/>
              <p:nvPr/>
            </p:nvSpPr>
            <p:spPr>
              <a:xfrm>
                <a:off x="1658458" y="7139158"/>
                <a:ext cx="458780"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100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765" name="Group 31764">
              <a:extLst>
                <a:ext uri="{FF2B5EF4-FFF2-40B4-BE49-F238E27FC236}">
                  <a16:creationId xmlns:a16="http://schemas.microsoft.com/office/drawing/2014/main" id="{03084959-22B8-F4ED-B98A-E6A85A75B906}"/>
                </a:ext>
              </a:extLst>
            </p:cNvPr>
            <p:cNvGrpSpPr/>
            <p:nvPr/>
          </p:nvGrpSpPr>
          <p:grpSpPr>
            <a:xfrm>
              <a:off x="1749830" y="7621306"/>
              <a:ext cx="403085" cy="307777"/>
              <a:chOff x="1749830" y="7480263"/>
              <a:chExt cx="403085" cy="307777"/>
            </a:xfrm>
          </p:grpSpPr>
          <p:cxnSp>
            <p:nvCxnSpPr>
              <p:cNvPr id="31789" name="Straight Connector 31788">
                <a:extLst>
                  <a:ext uri="{FF2B5EF4-FFF2-40B4-BE49-F238E27FC236}">
                    <a16:creationId xmlns:a16="http://schemas.microsoft.com/office/drawing/2014/main" id="{3CC0B16E-E59E-8BDD-6FD7-E3C8D9B872C4}"/>
                  </a:ext>
                </a:extLst>
              </p:cNvPr>
              <p:cNvCxnSpPr>
                <a:cxnSpLocks/>
              </p:cNvCxnSpPr>
              <p:nvPr/>
            </p:nvCxnSpPr>
            <p:spPr>
              <a:xfrm>
                <a:off x="2056405" y="7628447"/>
                <a:ext cx="96510" cy="0"/>
              </a:xfrm>
              <a:prstGeom prst="line">
                <a:avLst/>
              </a:prstGeom>
              <a:noFill/>
              <a:ln w="28575" cap="flat" cmpd="sng" algn="ctr">
                <a:solidFill>
                  <a:sysClr val="windowText" lastClr="000000"/>
                </a:solidFill>
                <a:prstDash val="solid"/>
                <a:miter lim="800000"/>
              </a:ln>
              <a:effectLst/>
            </p:spPr>
          </p:cxnSp>
          <p:sp>
            <p:nvSpPr>
              <p:cNvPr id="31790" name="TextBox 31789">
                <a:extLst>
                  <a:ext uri="{FF2B5EF4-FFF2-40B4-BE49-F238E27FC236}">
                    <a16:creationId xmlns:a16="http://schemas.microsoft.com/office/drawing/2014/main" id="{9E8B8E14-4304-CADB-18E9-B5ACFF76ECB3}"/>
                  </a:ext>
                </a:extLst>
              </p:cNvPr>
              <p:cNvSpPr txBox="1"/>
              <p:nvPr/>
            </p:nvSpPr>
            <p:spPr>
              <a:xfrm>
                <a:off x="1749830" y="7480263"/>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80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766" name="Group 31765">
              <a:extLst>
                <a:ext uri="{FF2B5EF4-FFF2-40B4-BE49-F238E27FC236}">
                  <a16:creationId xmlns:a16="http://schemas.microsoft.com/office/drawing/2014/main" id="{FD3498F0-36AB-DB02-F250-C9526C717E33}"/>
                </a:ext>
              </a:extLst>
            </p:cNvPr>
            <p:cNvGrpSpPr/>
            <p:nvPr/>
          </p:nvGrpSpPr>
          <p:grpSpPr>
            <a:xfrm>
              <a:off x="1749830" y="8103454"/>
              <a:ext cx="403085" cy="307777"/>
              <a:chOff x="1749830" y="7824226"/>
              <a:chExt cx="403085" cy="307777"/>
            </a:xfrm>
          </p:grpSpPr>
          <p:cxnSp>
            <p:nvCxnSpPr>
              <p:cNvPr id="31787" name="Straight Connector 31786">
                <a:extLst>
                  <a:ext uri="{FF2B5EF4-FFF2-40B4-BE49-F238E27FC236}">
                    <a16:creationId xmlns:a16="http://schemas.microsoft.com/office/drawing/2014/main" id="{89316CE3-A8C8-2959-243A-6940E35B1434}"/>
                  </a:ext>
                </a:extLst>
              </p:cNvPr>
              <p:cNvCxnSpPr>
                <a:cxnSpLocks/>
              </p:cNvCxnSpPr>
              <p:nvPr/>
            </p:nvCxnSpPr>
            <p:spPr>
              <a:xfrm>
                <a:off x="2056405" y="7971415"/>
                <a:ext cx="96510" cy="0"/>
              </a:xfrm>
              <a:prstGeom prst="line">
                <a:avLst/>
              </a:prstGeom>
              <a:noFill/>
              <a:ln w="28575" cap="flat" cmpd="sng" algn="ctr">
                <a:solidFill>
                  <a:sysClr val="windowText" lastClr="000000"/>
                </a:solidFill>
                <a:prstDash val="solid"/>
                <a:miter lim="800000"/>
              </a:ln>
              <a:effectLst/>
            </p:spPr>
          </p:cxnSp>
          <p:sp>
            <p:nvSpPr>
              <p:cNvPr id="31788" name="TextBox 31787">
                <a:extLst>
                  <a:ext uri="{FF2B5EF4-FFF2-40B4-BE49-F238E27FC236}">
                    <a16:creationId xmlns:a16="http://schemas.microsoft.com/office/drawing/2014/main" id="{0194B5A0-7DD4-5656-F64D-36C5AD1CCEBD}"/>
                  </a:ext>
                </a:extLst>
              </p:cNvPr>
              <p:cNvSpPr txBox="1"/>
              <p:nvPr/>
            </p:nvSpPr>
            <p:spPr>
              <a:xfrm>
                <a:off x="1749830" y="7824226"/>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60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767" name="Group 31766">
              <a:extLst>
                <a:ext uri="{FF2B5EF4-FFF2-40B4-BE49-F238E27FC236}">
                  <a16:creationId xmlns:a16="http://schemas.microsoft.com/office/drawing/2014/main" id="{CA5B7823-B119-0669-2318-9A7B956AAFA3}"/>
                </a:ext>
              </a:extLst>
            </p:cNvPr>
            <p:cNvGrpSpPr/>
            <p:nvPr/>
          </p:nvGrpSpPr>
          <p:grpSpPr>
            <a:xfrm>
              <a:off x="1749830" y="8585602"/>
              <a:ext cx="406277" cy="307777"/>
              <a:chOff x="1749830" y="8172028"/>
              <a:chExt cx="406277" cy="307777"/>
            </a:xfrm>
          </p:grpSpPr>
          <p:cxnSp>
            <p:nvCxnSpPr>
              <p:cNvPr id="31785" name="Straight Connector 31784">
                <a:extLst>
                  <a:ext uri="{FF2B5EF4-FFF2-40B4-BE49-F238E27FC236}">
                    <a16:creationId xmlns:a16="http://schemas.microsoft.com/office/drawing/2014/main" id="{59759B95-63EA-9167-336D-A005E4119590}"/>
                  </a:ext>
                </a:extLst>
              </p:cNvPr>
              <p:cNvCxnSpPr>
                <a:cxnSpLocks/>
              </p:cNvCxnSpPr>
              <p:nvPr/>
            </p:nvCxnSpPr>
            <p:spPr>
              <a:xfrm>
                <a:off x="2059597" y="8320457"/>
                <a:ext cx="96510" cy="0"/>
              </a:xfrm>
              <a:prstGeom prst="line">
                <a:avLst/>
              </a:prstGeom>
              <a:noFill/>
              <a:ln w="28575" cap="flat" cmpd="sng" algn="ctr">
                <a:solidFill>
                  <a:sysClr val="windowText" lastClr="000000"/>
                </a:solidFill>
                <a:prstDash val="solid"/>
                <a:miter lim="800000"/>
              </a:ln>
              <a:effectLst/>
            </p:spPr>
          </p:cxnSp>
          <p:sp>
            <p:nvSpPr>
              <p:cNvPr id="31786" name="TextBox 31785">
                <a:extLst>
                  <a:ext uri="{FF2B5EF4-FFF2-40B4-BE49-F238E27FC236}">
                    <a16:creationId xmlns:a16="http://schemas.microsoft.com/office/drawing/2014/main" id="{9C162A21-FF51-AA9E-C104-B8A614869A97}"/>
                  </a:ext>
                </a:extLst>
              </p:cNvPr>
              <p:cNvSpPr txBox="1"/>
              <p:nvPr/>
            </p:nvSpPr>
            <p:spPr>
              <a:xfrm>
                <a:off x="1749830" y="8172028"/>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40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31768" name="Group 31767">
              <a:extLst>
                <a:ext uri="{FF2B5EF4-FFF2-40B4-BE49-F238E27FC236}">
                  <a16:creationId xmlns:a16="http://schemas.microsoft.com/office/drawing/2014/main" id="{90E6BE57-C594-D430-4C21-FE1B400F46EC}"/>
                </a:ext>
              </a:extLst>
            </p:cNvPr>
            <p:cNvGrpSpPr/>
            <p:nvPr/>
          </p:nvGrpSpPr>
          <p:grpSpPr>
            <a:xfrm>
              <a:off x="1749830" y="9067750"/>
              <a:ext cx="403085" cy="307777"/>
              <a:chOff x="1749830" y="8502467"/>
              <a:chExt cx="403085" cy="307777"/>
            </a:xfrm>
          </p:grpSpPr>
          <p:cxnSp>
            <p:nvCxnSpPr>
              <p:cNvPr id="31783" name="Straight Connector 31782">
                <a:extLst>
                  <a:ext uri="{FF2B5EF4-FFF2-40B4-BE49-F238E27FC236}">
                    <a16:creationId xmlns:a16="http://schemas.microsoft.com/office/drawing/2014/main" id="{3820D4FC-67D4-8651-4365-CB93038309CD}"/>
                  </a:ext>
                </a:extLst>
              </p:cNvPr>
              <p:cNvCxnSpPr>
                <a:cxnSpLocks/>
              </p:cNvCxnSpPr>
              <p:nvPr/>
            </p:nvCxnSpPr>
            <p:spPr>
              <a:xfrm>
                <a:off x="2056405" y="8654348"/>
                <a:ext cx="96510" cy="0"/>
              </a:xfrm>
              <a:prstGeom prst="line">
                <a:avLst/>
              </a:prstGeom>
              <a:noFill/>
              <a:ln w="28575" cap="flat" cmpd="sng" algn="ctr">
                <a:solidFill>
                  <a:sysClr val="windowText" lastClr="000000"/>
                </a:solidFill>
                <a:prstDash val="solid"/>
                <a:miter lim="800000"/>
              </a:ln>
              <a:effectLst/>
            </p:spPr>
          </p:cxnSp>
          <p:sp>
            <p:nvSpPr>
              <p:cNvPr id="31784" name="TextBox 31783">
                <a:extLst>
                  <a:ext uri="{FF2B5EF4-FFF2-40B4-BE49-F238E27FC236}">
                    <a16:creationId xmlns:a16="http://schemas.microsoft.com/office/drawing/2014/main" id="{8456024C-0254-06E1-EF00-5CAABDED852D}"/>
                  </a:ext>
                </a:extLst>
              </p:cNvPr>
              <p:cNvSpPr txBox="1"/>
              <p:nvPr/>
            </p:nvSpPr>
            <p:spPr>
              <a:xfrm>
                <a:off x="1749830" y="8502467"/>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20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31769" name="TextBox 31768">
              <a:extLst>
                <a:ext uri="{FF2B5EF4-FFF2-40B4-BE49-F238E27FC236}">
                  <a16:creationId xmlns:a16="http://schemas.microsoft.com/office/drawing/2014/main" id="{A7D83836-3B53-6256-77BA-E0470EFA3404}"/>
                </a:ext>
              </a:extLst>
            </p:cNvPr>
            <p:cNvSpPr txBox="1"/>
            <p:nvPr/>
          </p:nvSpPr>
          <p:spPr>
            <a:xfrm>
              <a:off x="1841200" y="9549897"/>
              <a:ext cx="27603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nvGrpSpPr>
            <p:cNvPr id="31770" name="Group 31769">
              <a:extLst>
                <a:ext uri="{FF2B5EF4-FFF2-40B4-BE49-F238E27FC236}">
                  <a16:creationId xmlns:a16="http://schemas.microsoft.com/office/drawing/2014/main" id="{FB9582DB-449D-271E-BCC9-1D9BD2039A47}"/>
                </a:ext>
              </a:extLst>
            </p:cNvPr>
            <p:cNvGrpSpPr/>
            <p:nvPr/>
          </p:nvGrpSpPr>
          <p:grpSpPr>
            <a:xfrm>
              <a:off x="2412727" y="9699909"/>
              <a:ext cx="928332" cy="369880"/>
              <a:chOff x="2093363" y="9699909"/>
              <a:chExt cx="928332" cy="369880"/>
            </a:xfrm>
          </p:grpSpPr>
          <p:cxnSp>
            <p:nvCxnSpPr>
              <p:cNvPr id="31781" name="Straight Connector 31780">
                <a:extLst>
                  <a:ext uri="{FF2B5EF4-FFF2-40B4-BE49-F238E27FC236}">
                    <a16:creationId xmlns:a16="http://schemas.microsoft.com/office/drawing/2014/main" id="{7C4E06A1-F9A2-CDDF-1125-10093BDE5334}"/>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1782" name="TextBox 31781">
                <a:extLst>
                  <a:ext uri="{FF2B5EF4-FFF2-40B4-BE49-F238E27FC236}">
                    <a16:creationId xmlns:a16="http://schemas.microsoft.com/office/drawing/2014/main" id="{45127970-9384-F70B-F032-D73B8556ABB8}"/>
                  </a:ext>
                </a:extLst>
              </p:cNvPr>
              <p:cNvSpPr txBox="1"/>
              <p:nvPr/>
            </p:nvSpPr>
            <p:spPr>
              <a:xfrm>
                <a:off x="2093363" y="9762012"/>
                <a:ext cx="928332"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err="1">
                    <a:solidFill>
                      <a:schemeClr val="bg1"/>
                    </a:solidFill>
                    <a:latin typeface="Calibri" panose="020F0502020204030204" pitchFamily="34" charset="0"/>
                  </a:rPr>
                  <a:t>Iptacopan</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31771" name="Rectangle 31770">
              <a:extLst>
                <a:ext uri="{FF2B5EF4-FFF2-40B4-BE49-F238E27FC236}">
                  <a16:creationId xmlns:a16="http://schemas.microsoft.com/office/drawing/2014/main" id="{E04B374F-88A9-93BE-D968-72454EA11C1D}"/>
                </a:ext>
              </a:extLst>
            </p:cNvPr>
            <p:cNvSpPr/>
            <p:nvPr/>
          </p:nvSpPr>
          <p:spPr bwMode="auto">
            <a:xfrm>
              <a:off x="2286000" y="7965482"/>
              <a:ext cx="1181784" cy="1722913"/>
            </a:xfrm>
            <a:prstGeom prst="rect">
              <a:avLst/>
            </a:prstGeom>
            <a:solidFill>
              <a:schemeClr val="accent1"/>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68.8%</a:t>
              </a:r>
            </a:p>
          </p:txBody>
        </p:sp>
        <p:grpSp>
          <p:nvGrpSpPr>
            <p:cNvPr id="31772" name="Group 31771">
              <a:extLst>
                <a:ext uri="{FF2B5EF4-FFF2-40B4-BE49-F238E27FC236}">
                  <a16:creationId xmlns:a16="http://schemas.microsoft.com/office/drawing/2014/main" id="{1AC0E215-16E7-AF20-1CA3-84067AB24B8A}"/>
                </a:ext>
              </a:extLst>
            </p:cNvPr>
            <p:cNvGrpSpPr/>
            <p:nvPr/>
          </p:nvGrpSpPr>
          <p:grpSpPr>
            <a:xfrm>
              <a:off x="3836879" y="9266306"/>
              <a:ext cx="1051827" cy="803483"/>
              <a:chOff x="2031615" y="9266306"/>
              <a:chExt cx="1051827" cy="803483"/>
            </a:xfrm>
          </p:grpSpPr>
          <p:cxnSp>
            <p:nvCxnSpPr>
              <p:cNvPr id="31778" name="Straight Connector 31777">
                <a:extLst>
                  <a:ext uri="{FF2B5EF4-FFF2-40B4-BE49-F238E27FC236}">
                    <a16:creationId xmlns:a16="http://schemas.microsoft.com/office/drawing/2014/main" id="{A8114467-680D-AB35-7138-745FC239791B}"/>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1779" name="TextBox 31778">
                <a:extLst>
                  <a:ext uri="{FF2B5EF4-FFF2-40B4-BE49-F238E27FC236}">
                    <a16:creationId xmlns:a16="http://schemas.microsoft.com/office/drawing/2014/main" id="{7A1C0F2A-1601-C88C-9330-EBC19A1CA753}"/>
                  </a:ext>
                </a:extLst>
              </p:cNvPr>
              <p:cNvSpPr txBox="1"/>
              <p:nvPr/>
            </p:nvSpPr>
            <p:spPr>
              <a:xfrm>
                <a:off x="2031615" y="9762012"/>
                <a:ext cx="1051827" cy="307777"/>
              </a:xfrm>
              <a:prstGeom prst="rect">
                <a:avLst/>
              </a:prstGeom>
              <a:noFill/>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Anti-C5 SoC</a:t>
                </a:r>
              </a:p>
            </p:txBody>
          </p:sp>
          <p:sp>
            <p:nvSpPr>
              <p:cNvPr id="31780" name="TextBox 31779">
                <a:extLst>
                  <a:ext uri="{FF2B5EF4-FFF2-40B4-BE49-F238E27FC236}">
                    <a16:creationId xmlns:a16="http://schemas.microsoft.com/office/drawing/2014/main" id="{31E99A01-5C20-D4EF-CAEA-C13D2C6D926A}"/>
                  </a:ext>
                </a:extLst>
              </p:cNvPr>
              <p:cNvSpPr txBox="1"/>
              <p:nvPr/>
            </p:nvSpPr>
            <p:spPr>
              <a:xfrm>
                <a:off x="2284055" y="9266306"/>
                <a:ext cx="546946" cy="307777"/>
              </a:xfrm>
              <a:prstGeom prst="rect">
                <a:avLst/>
              </a:prstGeom>
              <a:noFill/>
            </p:spPr>
            <p:txBody>
              <a:bodyPr wrap="none" rtlCol="0">
                <a:spAutoFit/>
              </a:bodyPr>
              <a:lstStyle/>
              <a:p>
                <a:pPr algn="ctr" eaLnBrk="1" hangingPunct="1">
                  <a:spcBef>
                    <a:spcPct val="35000"/>
                  </a:spcBef>
                  <a:spcAft>
                    <a:spcPct val="25000"/>
                  </a:spcAft>
                  <a:buClr>
                    <a:schemeClr val="folHlink"/>
                  </a:buClr>
                  <a:buNone/>
                </a:pPr>
                <a:r>
                  <a:rPr lang="en-US" sz="1400" dirty="0">
                    <a:solidFill>
                      <a:schemeClr val="bg1"/>
                    </a:solidFill>
                    <a:latin typeface="Calibri" panose="020F0502020204030204" pitchFamily="34" charset="0"/>
                  </a:rPr>
                  <a:t>1.8%</a:t>
                </a:r>
              </a:p>
            </p:txBody>
          </p:sp>
        </p:grpSp>
        <p:sp>
          <p:nvSpPr>
            <p:cNvPr id="31773" name="Rectangle 31772">
              <a:extLst>
                <a:ext uri="{FF2B5EF4-FFF2-40B4-BE49-F238E27FC236}">
                  <a16:creationId xmlns:a16="http://schemas.microsoft.com/office/drawing/2014/main" id="{3D24838A-9D32-E336-5708-A1AA928168A7}"/>
                </a:ext>
              </a:extLst>
            </p:cNvPr>
            <p:cNvSpPr/>
            <p:nvPr/>
          </p:nvSpPr>
          <p:spPr bwMode="auto">
            <a:xfrm>
              <a:off x="3771900" y="9586932"/>
              <a:ext cx="1181784" cy="101463"/>
            </a:xfrm>
            <a:prstGeom prst="rect">
              <a:avLst/>
            </a:prstGeom>
            <a:solidFill>
              <a:schemeClr val="accent3"/>
            </a:solidFill>
            <a:ln w="0">
              <a:noFill/>
              <a:miter lim="800000"/>
              <a:headEnd/>
              <a:tailEnd/>
            </a:ln>
          </p:spPr>
          <p:txBody>
            <a:bodyPr rtlCol="0" anchor="t"/>
            <a:lstStyle/>
            <a:p>
              <a:pPr algn="ctr" eaLnBrk="1" hangingPunct="1">
                <a:spcBef>
                  <a:spcPct val="35000"/>
                </a:spcBef>
                <a:spcAft>
                  <a:spcPct val="25000"/>
                </a:spcAft>
                <a:buClr>
                  <a:schemeClr val="folHlink"/>
                </a:buClr>
                <a:buNone/>
              </a:pPr>
              <a:endParaRPr lang="en-US" sz="1400" dirty="0">
                <a:solidFill>
                  <a:schemeClr val="tx1"/>
                </a:solidFill>
                <a:latin typeface="Calibri" panose="020F0502020204030204" pitchFamily="34" charset="0"/>
              </a:endParaRPr>
            </a:p>
          </p:txBody>
        </p:sp>
        <p:cxnSp>
          <p:nvCxnSpPr>
            <p:cNvPr id="31774" name="Straight Connector 31773">
              <a:extLst>
                <a:ext uri="{FF2B5EF4-FFF2-40B4-BE49-F238E27FC236}">
                  <a16:creationId xmlns:a16="http://schemas.microsoft.com/office/drawing/2014/main" id="{ED58BC17-1147-60C5-870A-4D8C4BE739DF}"/>
                </a:ext>
              </a:extLst>
            </p:cNvPr>
            <p:cNvCxnSpPr>
              <a:cxnSpLocks/>
              <a:stCxn id="31771" idx="0"/>
            </p:cNvCxnSpPr>
            <p:nvPr/>
          </p:nvCxnSpPr>
          <p:spPr bwMode="auto">
            <a:xfrm flipV="1">
              <a:off x="2876892" y="7293046"/>
              <a:ext cx="0" cy="672436"/>
            </a:xfrm>
            <a:prstGeom prst="line">
              <a:avLst/>
            </a:prstGeom>
            <a:noFill/>
            <a:ln w="28575" cap="flat" cmpd="sng" algn="ctr">
              <a:solidFill>
                <a:schemeClr val="bg1"/>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0B4B75A9-52E1-6989-B33D-1943B97F7802}"/>
                </a:ext>
              </a:extLst>
            </p:cNvPr>
            <p:cNvCxnSpPr>
              <a:cxnSpLocks/>
            </p:cNvCxnSpPr>
            <p:nvPr/>
          </p:nvCxnSpPr>
          <p:spPr bwMode="auto">
            <a:xfrm flipV="1">
              <a:off x="4316605" y="8250643"/>
              <a:ext cx="0" cy="929373"/>
            </a:xfrm>
            <a:prstGeom prst="line">
              <a:avLst/>
            </a:prstGeom>
            <a:noFill/>
            <a:ln w="28575" cap="flat" cmpd="sng" algn="ctr">
              <a:solidFill>
                <a:schemeClr val="bg1"/>
              </a:solidFill>
              <a:prstDash val="solid"/>
              <a:round/>
              <a:headEnd type="none" w="med" len="med"/>
              <a:tailEnd type="none" w="med" len="med"/>
            </a:ln>
            <a:effectLst/>
          </p:spPr>
        </p:cxnSp>
        <p:cxnSp>
          <p:nvCxnSpPr>
            <p:cNvPr id="31776" name="Straight Connector 31775">
              <a:extLst>
                <a:ext uri="{FF2B5EF4-FFF2-40B4-BE49-F238E27FC236}">
                  <a16:creationId xmlns:a16="http://schemas.microsoft.com/office/drawing/2014/main" id="{AF5FCEF7-31A1-352C-6414-B7A060CAB9C8}"/>
                </a:ext>
              </a:extLst>
            </p:cNvPr>
            <p:cNvCxnSpPr>
              <a:cxnSpLocks/>
            </p:cNvCxnSpPr>
            <p:nvPr/>
          </p:nvCxnSpPr>
          <p:spPr bwMode="auto">
            <a:xfrm>
              <a:off x="2870714" y="7293046"/>
              <a:ext cx="978416" cy="0"/>
            </a:xfrm>
            <a:prstGeom prst="line">
              <a:avLst/>
            </a:prstGeom>
            <a:noFill/>
            <a:ln w="28575" cap="flat" cmpd="sng" algn="ctr">
              <a:solidFill>
                <a:schemeClr val="bg1"/>
              </a:solidFill>
              <a:prstDash val="solid"/>
              <a:round/>
              <a:headEnd type="none" w="med" len="med"/>
              <a:tailEnd type="none" w="med" len="med"/>
            </a:ln>
            <a:effectLst/>
          </p:spPr>
        </p:cxnSp>
        <p:sp>
          <p:nvSpPr>
            <p:cNvPr id="31777" name="TextBox 31776">
              <a:extLst>
                <a:ext uri="{FF2B5EF4-FFF2-40B4-BE49-F238E27FC236}">
                  <a16:creationId xmlns:a16="http://schemas.microsoft.com/office/drawing/2014/main" id="{76F025D8-6FDB-EF56-CA14-C3D8656330A5}"/>
                </a:ext>
              </a:extLst>
            </p:cNvPr>
            <p:cNvSpPr txBox="1"/>
            <p:nvPr/>
          </p:nvSpPr>
          <p:spPr bwMode="auto">
            <a:xfrm>
              <a:off x="3469561" y="7042077"/>
              <a:ext cx="1806030" cy="1323439"/>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Difference: </a:t>
              </a:r>
              <a:br>
                <a:rPr lang="en-US" sz="1600" b="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67.0%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(95% CI: 56.3%-76.9%)</a:t>
              </a:r>
              <a:br>
                <a:rPr lang="en-US" sz="1600" b="0" dirty="0">
                  <a:solidFill>
                    <a:schemeClr val="bg1"/>
                  </a:solidFill>
                  <a:latin typeface="Calibri" panose="020F0502020204030204" pitchFamily="34" charset="0"/>
                </a:rPr>
              </a:br>
              <a:r>
                <a:rPr lang="en-US" sz="1600" i="1" dirty="0">
                  <a:solidFill>
                    <a:schemeClr val="bg1"/>
                  </a:solidFill>
                  <a:latin typeface="Calibri" panose="020F0502020204030204" pitchFamily="34" charset="0"/>
                </a:rPr>
                <a:t>P</a:t>
              </a:r>
              <a:r>
                <a:rPr lang="en-US" sz="1600" dirty="0">
                  <a:solidFill>
                    <a:schemeClr val="bg1"/>
                  </a:solidFill>
                  <a:latin typeface="Calibri" panose="020F0502020204030204" pitchFamily="34" charset="0"/>
                </a:rPr>
                <a:t> &lt;.0001*</a:t>
              </a:r>
            </a:p>
          </p:txBody>
        </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APPLY-PNH: </a:t>
            </a:r>
            <a:r>
              <a:rPr lang="en-US" dirty="0"/>
              <a:t>Hematologic Response </a:t>
            </a:r>
            <a:br>
              <a:rPr lang="en-US" dirty="0"/>
            </a:br>
            <a:r>
              <a:rPr lang="en-US" dirty="0"/>
              <a:t>(Primary Endpoints)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De Latour. ASH 2022. Abstr LBA-2. Reproduced with permission.</a:t>
            </a:r>
            <a:endParaRPr lang="en-US" altLang="en-US" sz="1200" b="0" dirty="0">
              <a:solidFill>
                <a:schemeClr val="bg2"/>
              </a:solidFill>
              <a:latin typeface="Calibri" panose="020F0502020204030204" pitchFamily="34" charset="0"/>
            </a:endParaRPr>
          </a:p>
        </p:txBody>
      </p:sp>
      <p:sp>
        <p:nvSpPr>
          <p:cNvPr id="5" name="TextBox 4">
            <a:extLst>
              <a:ext uri="{FF2B5EF4-FFF2-40B4-BE49-F238E27FC236}">
                <a16:creationId xmlns:a16="http://schemas.microsoft.com/office/drawing/2014/main" id="{065C148C-9A14-7B4B-A9EB-87B34BA729B1}"/>
              </a:ext>
            </a:extLst>
          </p:cNvPr>
          <p:cNvSpPr txBox="1"/>
          <p:nvPr/>
        </p:nvSpPr>
        <p:spPr>
          <a:xfrm>
            <a:off x="1747759" y="2022336"/>
            <a:ext cx="4217416" cy="646331"/>
          </a:xfrm>
          <a:prstGeom prst="rect">
            <a:avLst/>
          </a:prstGeom>
          <a:noFill/>
        </p:spPr>
        <p:txBody>
          <a:bodyPr wrap="square" rtlCol="0">
            <a:spAutoFit/>
          </a:bodyPr>
          <a:lstStyle/>
          <a:p>
            <a:pPr algn="ctr"/>
            <a:r>
              <a:rPr lang="en-US" b="1" dirty="0">
                <a:solidFill>
                  <a:schemeClr val="bg1"/>
                </a:solidFill>
                <a:latin typeface="+mn-lt"/>
                <a:cs typeface="Arial" panose="020B0604020202020204" pitchFamily="34" charset="0"/>
              </a:rPr>
              <a:t>Increase from BL in Hemoglobin of ≥2 g/dL</a:t>
            </a:r>
            <a:br>
              <a:rPr lang="en-US" b="1" dirty="0">
                <a:solidFill>
                  <a:schemeClr val="bg1"/>
                </a:solidFill>
                <a:latin typeface="+mn-lt"/>
                <a:cs typeface="Arial" panose="020B0604020202020204" pitchFamily="34" charset="0"/>
              </a:rPr>
            </a:br>
            <a:r>
              <a:rPr lang="en-US" b="1" dirty="0">
                <a:solidFill>
                  <a:schemeClr val="bg1"/>
                </a:solidFill>
                <a:latin typeface="+mn-lt"/>
                <a:cs typeface="Arial" panose="020B0604020202020204" pitchFamily="34" charset="0"/>
              </a:rPr>
              <a:t>in Absence of RBC Transfusions</a:t>
            </a:r>
            <a:endParaRPr lang="en-GB" b="1" dirty="0">
              <a:solidFill>
                <a:schemeClr val="bg1"/>
              </a:solidFill>
              <a:latin typeface="+mn-lt"/>
              <a:cs typeface="Arial" panose="020B0604020202020204" pitchFamily="34" charset="0"/>
            </a:endParaRPr>
          </a:p>
        </p:txBody>
      </p:sp>
      <p:sp>
        <p:nvSpPr>
          <p:cNvPr id="6" name="TextBox 5">
            <a:extLst>
              <a:ext uri="{FF2B5EF4-FFF2-40B4-BE49-F238E27FC236}">
                <a16:creationId xmlns:a16="http://schemas.microsoft.com/office/drawing/2014/main" id="{6231B3AB-2381-C047-AEFE-2054B8E3C6FF}"/>
              </a:ext>
            </a:extLst>
          </p:cNvPr>
          <p:cNvSpPr txBox="1"/>
          <p:nvPr/>
        </p:nvSpPr>
        <p:spPr>
          <a:xfrm>
            <a:off x="6732692" y="2022336"/>
            <a:ext cx="3601628" cy="646331"/>
          </a:xfrm>
          <a:prstGeom prst="rect">
            <a:avLst/>
          </a:prstGeom>
          <a:noFill/>
        </p:spPr>
        <p:txBody>
          <a:bodyPr wrap="square" rtlCol="0">
            <a:spAutoFit/>
          </a:bodyPr>
          <a:lstStyle/>
          <a:p>
            <a:pPr algn="ctr"/>
            <a:r>
              <a:rPr lang="en-US" b="1" dirty="0">
                <a:solidFill>
                  <a:schemeClr val="bg1"/>
                </a:solidFill>
                <a:latin typeface="+mn-lt"/>
                <a:cs typeface="Arial" panose="020B0604020202020204" pitchFamily="34" charset="0"/>
              </a:rPr>
              <a:t>Hemoglobin ≥12 g/dL </a:t>
            </a:r>
            <a:br>
              <a:rPr lang="en-US" b="1" dirty="0">
                <a:solidFill>
                  <a:schemeClr val="bg1"/>
                </a:solidFill>
                <a:latin typeface="+mn-lt"/>
                <a:cs typeface="Arial" panose="020B0604020202020204" pitchFamily="34" charset="0"/>
              </a:rPr>
            </a:br>
            <a:r>
              <a:rPr lang="en-US" b="1" dirty="0">
                <a:solidFill>
                  <a:schemeClr val="bg1"/>
                </a:solidFill>
                <a:latin typeface="+mn-lt"/>
                <a:cs typeface="Arial" panose="020B0604020202020204" pitchFamily="34" charset="0"/>
              </a:rPr>
              <a:t>in Absence of RBC Transfusions</a:t>
            </a:r>
            <a:endParaRPr lang="en-GB" b="1" dirty="0">
              <a:solidFill>
                <a:schemeClr val="bg1"/>
              </a:solidFill>
              <a:latin typeface="+mn-lt"/>
              <a:cs typeface="Arial" panose="020B0604020202020204" pitchFamily="34" charset="0"/>
            </a:endParaRPr>
          </a:p>
        </p:txBody>
      </p:sp>
      <p:sp>
        <p:nvSpPr>
          <p:cNvPr id="12" name="TextBox 11">
            <a:extLst>
              <a:ext uri="{FF2B5EF4-FFF2-40B4-BE49-F238E27FC236}">
                <a16:creationId xmlns:a16="http://schemas.microsoft.com/office/drawing/2014/main" id="{FC60B724-250B-6E4D-8A24-DAF37F03F86F}"/>
              </a:ext>
            </a:extLst>
          </p:cNvPr>
          <p:cNvSpPr txBox="1"/>
          <p:nvPr/>
        </p:nvSpPr>
        <p:spPr bwMode="auto">
          <a:xfrm>
            <a:off x="1529508" y="5809265"/>
            <a:ext cx="9509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n/N</a:t>
            </a:r>
          </a:p>
        </p:txBody>
      </p:sp>
      <p:sp>
        <p:nvSpPr>
          <p:cNvPr id="13" name="TextBox 12">
            <a:extLst>
              <a:ext uri="{FF2B5EF4-FFF2-40B4-BE49-F238E27FC236}">
                <a16:creationId xmlns:a16="http://schemas.microsoft.com/office/drawing/2014/main" id="{2176806C-E787-8841-88E2-AF5CE8B60D3D}"/>
              </a:ext>
            </a:extLst>
          </p:cNvPr>
          <p:cNvSpPr txBox="1"/>
          <p:nvPr/>
        </p:nvSpPr>
        <p:spPr bwMode="auto">
          <a:xfrm>
            <a:off x="2620692" y="5809264"/>
            <a:ext cx="9509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51/60</a:t>
            </a:r>
          </a:p>
        </p:txBody>
      </p:sp>
      <p:sp>
        <p:nvSpPr>
          <p:cNvPr id="14" name="TextBox 13">
            <a:extLst>
              <a:ext uri="{FF2B5EF4-FFF2-40B4-BE49-F238E27FC236}">
                <a16:creationId xmlns:a16="http://schemas.microsoft.com/office/drawing/2014/main" id="{4A64D129-B4F7-1A45-9C58-29B2EB61DE6F}"/>
              </a:ext>
            </a:extLst>
          </p:cNvPr>
          <p:cNvSpPr txBox="1"/>
          <p:nvPr/>
        </p:nvSpPr>
        <p:spPr bwMode="auto">
          <a:xfrm>
            <a:off x="4170095" y="5809264"/>
            <a:ext cx="9509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0/35</a:t>
            </a:r>
          </a:p>
        </p:txBody>
      </p:sp>
      <p:sp>
        <p:nvSpPr>
          <p:cNvPr id="15" name="TextBox 14">
            <a:extLst>
              <a:ext uri="{FF2B5EF4-FFF2-40B4-BE49-F238E27FC236}">
                <a16:creationId xmlns:a16="http://schemas.microsoft.com/office/drawing/2014/main" id="{DB29C567-53A1-6E4A-85D7-B00F0AA9B190}"/>
              </a:ext>
            </a:extLst>
          </p:cNvPr>
          <p:cNvSpPr txBox="1"/>
          <p:nvPr/>
        </p:nvSpPr>
        <p:spPr bwMode="auto">
          <a:xfrm>
            <a:off x="7162212" y="5807525"/>
            <a:ext cx="9509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42/60</a:t>
            </a:r>
          </a:p>
        </p:txBody>
      </p:sp>
      <p:sp>
        <p:nvSpPr>
          <p:cNvPr id="16" name="TextBox 15">
            <a:extLst>
              <a:ext uri="{FF2B5EF4-FFF2-40B4-BE49-F238E27FC236}">
                <a16:creationId xmlns:a16="http://schemas.microsoft.com/office/drawing/2014/main" id="{92059632-AE4A-BA43-907D-E6C1EF6DFEF8}"/>
              </a:ext>
            </a:extLst>
          </p:cNvPr>
          <p:cNvSpPr txBox="1"/>
          <p:nvPr/>
        </p:nvSpPr>
        <p:spPr bwMode="auto">
          <a:xfrm>
            <a:off x="8664243" y="5807524"/>
            <a:ext cx="9509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0/35</a:t>
            </a:r>
          </a:p>
        </p:txBody>
      </p:sp>
      <p:sp>
        <p:nvSpPr>
          <p:cNvPr id="7" name="TextBox 6">
            <a:extLst>
              <a:ext uri="{FF2B5EF4-FFF2-40B4-BE49-F238E27FC236}">
                <a16:creationId xmlns:a16="http://schemas.microsoft.com/office/drawing/2014/main" id="{D5F262A3-FA57-20BD-A350-0312B25A6721}"/>
              </a:ext>
            </a:extLst>
          </p:cNvPr>
          <p:cNvSpPr txBox="1"/>
          <p:nvPr/>
        </p:nvSpPr>
        <p:spPr bwMode="auto">
          <a:xfrm>
            <a:off x="5021723" y="6117041"/>
            <a:ext cx="23021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*Unadjusted 2-sided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value.</a:t>
            </a:r>
          </a:p>
        </p:txBody>
      </p:sp>
      <p:sp>
        <p:nvSpPr>
          <p:cNvPr id="19" name="TextBox 18">
            <a:extLst>
              <a:ext uri="{FF2B5EF4-FFF2-40B4-BE49-F238E27FC236}">
                <a16:creationId xmlns:a16="http://schemas.microsoft.com/office/drawing/2014/main" id="{BA5687D2-21A1-72AE-2A16-9B13F5E41E8B}"/>
              </a:ext>
            </a:extLst>
          </p:cNvPr>
          <p:cNvSpPr txBox="1"/>
          <p:nvPr/>
        </p:nvSpPr>
        <p:spPr>
          <a:xfrm rot="16200000">
            <a:off x="265684" y="4024084"/>
            <a:ext cx="3044622" cy="584775"/>
          </a:xfrm>
          <a:prstGeom prst="rect">
            <a:avLst/>
          </a:prstGeom>
          <a:solidFill>
            <a:schemeClr val="tx1"/>
          </a:solidFill>
        </p:spPr>
        <p:txBody>
          <a:bodyPr wrap="square" rtlCol="0">
            <a:spAutoFit/>
          </a:bodyPr>
          <a:lstStyle/>
          <a:p>
            <a:pPr algn="ctr"/>
            <a:r>
              <a:rPr lang="en-US" sz="1600" b="1" dirty="0">
                <a:solidFill>
                  <a:schemeClr val="bg1"/>
                </a:solidFill>
                <a:latin typeface="+mn-lt"/>
                <a:cs typeface="Arial" panose="020B0604020202020204" pitchFamily="34" charset="0"/>
              </a:rPr>
              <a:t>Estimated Proportio</a:t>
            </a:r>
            <a:r>
              <a:rPr lang="en-US" sz="1600" dirty="0">
                <a:solidFill>
                  <a:schemeClr val="bg1"/>
                </a:solidFill>
                <a:latin typeface="+mn-lt"/>
              </a:rPr>
              <a:t>n of </a:t>
            </a:r>
            <a:br>
              <a:rPr lang="en-US" sz="1600" dirty="0">
                <a:solidFill>
                  <a:schemeClr val="bg1"/>
                </a:solidFill>
                <a:latin typeface="+mn-lt"/>
              </a:rPr>
            </a:br>
            <a:r>
              <a:rPr lang="en-US" sz="1600" dirty="0">
                <a:solidFill>
                  <a:schemeClr val="bg1"/>
                </a:solidFill>
                <a:latin typeface="+mn-lt"/>
              </a:rPr>
              <a:t>Patients, % (95% CI)</a:t>
            </a:r>
            <a:endParaRPr lang="en-GB" sz="1600" b="1" dirty="0">
              <a:solidFill>
                <a:schemeClr val="bg1"/>
              </a:solidFill>
              <a:latin typeface="+mn-lt"/>
              <a:cs typeface="Arial" panose="020B0604020202020204" pitchFamily="34" charset="0"/>
            </a:endParaRPr>
          </a:p>
        </p:txBody>
      </p:sp>
      <p:sp>
        <p:nvSpPr>
          <p:cNvPr id="20" name="TextBox 19">
            <a:extLst>
              <a:ext uri="{FF2B5EF4-FFF2-40B4-BE49-F238E27FC236}">
                <a16:creationId xmlns:a16="http://schemas.microsoft.com/office/drawing/2014/main" id="{DEA4DE9C-A89F-DD1B-0D39-DC936EEF1F12}"/>
              </a:ext>
            </a:extLst>
          </p:cNvPr>
          <p:cNvSpPr txBox="1"/>
          <p:nvPr/>
        </p:nvSpPr>
        <p:spPr>
          <a:xfrm rot="16200000">
            <a:off x="4741007" y="3936623"/>
            <a:ext cx="3044622" cy="584775"/>
          </a:xfrm>
          <a:prstGeom prst="rect">
            <a:avLst/>
          </a:prstGeom>
          <a:solidFill>
            <a:schemeClr val="tx1"/>
          </a:solidFill>
        </p:spPr>
        <p:txBody>
          <a:bodyPr wrap="square" rtlCol="0">
            <a:spAutoFit/>
          </a:bodyPr>
          <a:lstStyle/>
          <a:p>
            <a:pPr algn="ctr"/>
            <a:r>
              <a:rPr lang="en-US" sz="1600" b="1" dirty="0">
                <a:solidFill>
                  <a:schemeClr val="bg1"/>
                </a:solidFill>
                <a:latin typeface="+mn-lt"/>
                <a:cs typeface="Arial" panose="020B0604020202020204" pitchFamily="34" charset="0"/>
              </a:rPr>
              <a:t>Estimated Proportio</a:t>
            </a:r>
            <a:r>
              <a:rPr lang="en-US" sz="1600" dirty="0">
                <a:solidFill>
                  <a:schemeClr val="bg1"/>
                </a:solidFill>
                <a:latin typeface="+mn-lt"/>
              </a:rPr>
              <a:t>n of </a:t>
            </a:r>
            <a:br>
              <a:rPr lang="en-US" sz="1600" dirty="0">
                <a:solidFill>
                  <a:schemeClr val="bg1"/>
                </a:solidFill>
                <a:latin typeface="+mn-lt"/>
              </a:rPr>
            </a:br>
            <a:r>
              <a:rPr lang="en-US" sz="1600" dirty="0">
                <a:solidFill>
                  <a:schemeClr val="bg1"/>
                </a:solidFill>
                <a:latin typeface="+mn-lt"/>
              </a:rPr>
              <a:t>Patients, % (95% CI)</a:t>
            </a:r>
            <a:endParaRPr lang="en-GB" sz="1600" b="1" dirty="0">
              <a:solidFill>
                <a:schemeClr val="bg1"/>
              </a:solidFill>
              <a:latin typeface="+mn-lt"/>
              <a:cs typeface="Arial" panose="020B0604020202020204" pitchFamily="34" charset="0"/>
            </a:endParaRPr>
          </a:p>
        </p:txBody>
      </p:sp>
      <p:grpSp>
        <p:nvGrpSpPr>
          <p:cNvPr id="31760" name="Group 31759">
            <a:extLst>
              <a:ext uri="{FF2B5EF4-FFF2-40B4-BE49-F238E27FC236}">
                <a16:creationId xmlns:a16="http://schemas.microsoft.com/office/drawing/2014/main" id="{BD58234B-772C-2A13-3D90-2589A1B69F16}"/>
              </a:ext>
            </a:extLst>
          </p:cNvPr>
          <p:cNvGrpSpPr/>
          <p:nvPr/>
        </p:nvGrpSpPr>
        <p:grpSpPr>
          <a:xfrm>
            <a:off x="1890823" y="2704580"/>
            <a:ext cx="3713643" cy="3027712"/>
            <a:chOff x="1658458" y="7042077"/>
            <a:chExt cx="3713643" cy="3027712"/>
          </a:xfrm>
        </p:grpSpPr>
        <p:sp>
          <p:nvSpPr>
            <p:cNvPr id="21" name="Freeform: Shape 32037">
              <a:extLst>
                <a:ext uri="{FF2B5EF4-FFF2-40B4-BE49-F238E27FC236}">
                  <a16:creationId xmlns:a16="http://schemas.microsoft.com/office/drawing/2014/main" id="{D18741D4-7EC5-51D9-4710-6223D0931DD3}"/>
                </a:ext>
              </a:extLst>
            </p:cNvPr>
            <p:cNvSpPr/>
            <p:nvPr/>
          </p:nvSpPr>
          <p:spPr>
            <a:xfrm>
              <a:off x="2150071" y="7274558"/>
              <a:ext cx="3222030" cy="2425351"/>
            </a:xfrm>
            <a:custGeom>
              <a:avLst/>
              <a:gdLst>
                <a:gd name="connsiteX0" fmla="*/ 0 w 7277100"/>
                <a:gd name="connsiteY0" fmla="*/ 0 h 2043112"/>
                <a:gd name="connsiteX1" fmla="*/ 0 w 7277100"/>
                <a:gd name="connsiteY1" fmla="*/ 2043112 h 2043112"/>
                <a:gd name="connsiteX2" fmla="*/ 7277100 w 7277100"/>
                <a:gd name="connsiteY2" fmla="*/ 2043112 h 2043112"/>
              </a:gdLst>
              <a:ahLst/>
              <a:cxnLst>
                <a:cxn ang="0">
                  <a:pos x="connsiteX0" y="connsiteY0"/>
                </a:cxn>
                <a:cxn ang="0">
                  <a:pos x="connsiteX1" y="connsiteY1"/>
                </a:cxn>
                <a:cxn ang="0">
                  <a:pos x="connsiteX2" y="connsiteY2"/>
                </a:cxn>
              </a:cxnLst>
              <a:rect l="l" t="t" r="r" b="b"/>
              <a:pathLst>
                <a:path w="7277100" h="2043112">
                  <a:moveTo>
                    <a:pt x="0" y="0"/>
                  </a:moveTo>
                  <a:lnTo>
                    <a:pt x="0" y="2043112"/>
                  </a:lnTo>
                  <a:lnTo>
                    <a:pt x="7277100" y="2043112"/>
                  </a:lnTo>
                </a:path>
              </a:pathLst>
            </a:custGeom>
            <a:noFill/>
            <a:ln w="285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cxnSp>
          <p:nvCxnSpPr>
            <p:cNvPr id="29" name="Straight Connector 28">
              <a:extLst>
                <a:ext uri="{FF2B5EF4-FFF2-40B4-BE49-F238E27FC236}">
                  <a16:creationId xmlns:a16="http://schemas.microsoft.com/office/drawing/2014/main" id="{95C94DC6-5EA5-6B0A-3873-C230A2EAEBA6}"/>
                </a:ext>
              </a:extLst>
            </p:cNvPr>
            <p:cNvCxnSpPr>
              <a:cxnSpLocks/>
            </p:cNvCxnSpPr>
            <p:nvPr/>
          </p:nvCxnSpPr>
          <p:spPr>
            <a:xfrm>
              <a:off x="2056405" y="9699909"/>
              <a:ext cx="96510" cy="0"/>
            </a:xfrm>
            <a:prstGeom prst="line">
              <a:avLst/>
            </a:prstGeom>
            <a:noFill/>
            <a:ln w="28575" cap="flat" cmpd="sng" algn="ctr">
              <a:solidFill>
                <a:sysClr val="windowText" lastClr="000000"/>
              </a:solidFill>
              <a:prstDash val="solid"/>
              <a:miter lim="800000"/>
            </a:ln>
            <a:effectLst/>
          </p:spPr>
        </p:cxnSp>
        <p:grpSp>
          <p:nvGrpSpPr>
            <p:cNvPr id="62" name="Group 61">
              <a:extLst>
                <a:ext uri="{FF2B5EF4-FFF2-40B4-BE49-F238E27FC236}">
                  <a16:creationId xmlns:a16="http://schemas.microsoft.com/office/drawing/2014/main" id="{32D8DA7C-7402-53B1-30D2-FCD0B3BA36EB}"/>
                </a:ext>
              </a:extLst>
            </p:cNvPr>
            <p:cNvGrpSpPr/>
            <p:nvPr/>
          </p:nvGrpSpPr>
          <p:grpSpPr>
            <a:xfrm>
              <a:off x="1658458" y="7139158"/>
              <a:ext cx="494457" cy="307777"/>
              <a:chOff x="1658458" y="7139158"/>
              <a:chExt cx="494457" cy="307777"/>
            </a:xfrm>
          </p:grpSpPr>
          <p:cxnSp>
            <p:nvCxnSpPr>
              <p:cNvPr id="22" name="Straight Connector 21">
                <a:extLst>
                  <a:ext uri="{FF2B5EF4-FFF2-40B4-BE49-F238E27FC236}">
                    <a16:creationId xmlns:a16="http://schemas.microsoft.com/office/drawing/2014/main" id="{298954B6-1EA4-09C6-CB5F-FF56A22B1580}"/>
                  </a:ext>
                </a:extLst>
              </p:cNvPr>
              <p:cNvCxnSpPr>
                <a:cxnSpLocks/>
              </p:cNvCxnSpPr>
              <p:nvPr/>
            </p:nvCxnSpPr>
            <p:spPr>
              <a:xfrm>
                <a:off x="2056405" y="7280212"/>
                <a:ext cx="96510" cy="0"/>
              </a:xfrm>
              <a:prstGeom prst="line">
                <a:avLst/>
              </a:prstGeom>
              <a:noFill/>
              <a:ln w="28575" cap="flat" cmpd="sng" algn="ctr">
                <a:solidFill>
                  <a:sysClr val="windowText" lastClr="000000"/>
                </a:solidFill>
                <a:prstDash val="solid"/>
                <a:miter lim="800000"/>
              </a:ln>
              <a:effectLst/>
            </p:spPr>
          </p:cxnSp>
          <p:sp>
            <p:nvSpPr>
              <p:cNvPr id="40" name="TextBox 39">
                <a:extLst>
                  <a:ext uri="{FF2B5EF4-FFF2-40B4-BE49-F238E27FC236}">
                    <a16:creationId xmlns:a16="http://schemas.microsoft.com/office/drawing/2014/main" id="{5820EB0C-01FB-579C-97CF-19A51047F28D}"/>
                  </a:ext>
                </a:extLst>
              </p:cNvPr>
              <p:cNvSpPr txBox="1"/>
              <p:nvPr/>
            </p:nvSpPr>
            <p:spPr>
              <a:xfrm>
                <a:off x="1658458" y="7139158"/>
                <a:ext cx="458780"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100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61" name="Group 60">
              <a:extLst>
                <a:ext uri="{FF2B5EF4-FFF2-40B4-BE49-F238E27FC236}">
                  <a16:creationId xmlns:a16="http://schemas.microsoft.com/office/drawing/2014/main" id="{EA2E635A-7F3E-D105-A9F0-14C471DF20A4}"/>
                </a:ext>
              </a:extLst>
            </p:cNvPr>
            <p:cNvGrpSpPr/>
            <p:nvPr/>
          </p:nvGrpSpPr>
          <p:grpSpPr>
            <a:xfrm>
              <a:off x="1749830" y="7621306"/>
              <a:ext cx="403085" cy="307777"/>
              <a:chOff x="1749830" y="7480263"/>
              <a:chExt cx="403085" cy="307777"/>
            </a:xfrm>
          </p:grpSpPr>
          <p:cxnSp>
            <p:nvCxnSpPr>
              <p:cNvPr id="23" name="Straight Connector 22">
                <a:extLst>
                  <a:ext uri="{FF2B5EF4-FFF2-40B4-BE49-F238E27FC236}">
                    <a16:creationId xmlns:a16="http://schemas.microsoft.com/office/drawing/2014/main" id="{8D57665E-A40F-24DF-4EC1-82D6D19E0663}"/>
                  </a:ext>
                </a:extLst>
              </p:cNvPr>
              <p:cNvCxnSpPr>
                <a:cxnSpLocks/>
              </p:cNvCxnSpPr>
              <p:nvPr/>
            </p:nvCxnSpPr>
            <p:spPr>
              <a:xfrm>
                <a:off x="2056405" y="7628447"/>
                <a:ext cx="96510" cy="0"/>
              </a:xfrm>
              <a:prstGeom prst="line">
                <a:avLst/>
              </a:prstGeom>
              <a:noFill/>
              <a:ln w="28575" cap="flat" cmpd="sng" algn="ctr">
                <a:solidFill>
                  <a:sysClr val="windowText" lastClr="000000"/>
                </a:solidFill>
                <a:prstDash val="solid"/>
                <a:miter lim="800000"/>
              </a:ln>
              <a:effectLst/>
            </p:spPr>
          </p:cxnSp>
          <p:sp>
            <p:nvSpPr>
              <p:cNvPr id="41" name="TextBox 40">
                <a:extLst>
                  <a:ext uri="{FF2B5EF4-FFF2-40B4-BE49-F238E27FC236}">
                    <a16:creationId xmlns:a16="http://schemas.microsoft.com/office/drawing/2014/main" id="{E718D102-669C-EC4D-7B4C-079B102232D4}"/>
                  </a:ext>
                </a:extLst>
              </p:cNvPr>
              <p:cNvSpPr txBox="1"/>
              <p:nvPr/>
            </p:nvSpPr>
            <p:spPr>
              <a:xfrm>
                <a:off x="1749830" y="7480263"/>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80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60" name="Group 59">
              <a:extLst>
                <a:ext uri="{FF2B5EF4-FFF2-40B4-BE49-F238E27FC236}">
                  <a16:creationId xmlns:a16="http://schemas.microsoft.com/office/drawing/2014/main" id="{CDAB7B76-7A55-F32C-749B-8F815695F5B9}"/>
                </a:ext>
              </a:extLst>
            </p:cNvPr>
            <p:cNvGrpSpPr/>
            <p:nvPr/>
          </p:nvGrpSpPr>
          <p:grpSpPr>
            <a:xfrm>
              <a:off x="1749830" y="8103454"/>
              <a:ext cx="403085" cy="307777"/>
              <a:chOff x="1749830" y="7824226"/>
              <a:chExt cx="403085" cy="307777"/>
            </a:xfrm>
          </p:grpSpPr>
          <p:cxnSp>
            <p:nvCxnSpPr>
              <p:cNvPr id="24" name="Straight Connector 23">
                <a:extLst>
                  <a:ext uri="{FF2B5EF4-FFF2-40B4-BE49-F238E27FC236}">
                    <a16:creationId xmlns:a16="http://schemas.microsoft.com/office/drawing/2014/main" id="{1EAAED97-AC64-8E60-D483-FEA1E105D24A}"/>
                  </a:ext>
                </a:extLst>
              </p:cNvPr>
              <p:cNvCxnSpPr>
                <a:cxnSpLocks/>
              </p:cNvCxnSpPr>
              <p:nvPr/>
            </p:nvCxnSpPr>
            <p:spPr>
              <a:xfrm>
                <a:off x="2056405" y="7971415"/>
                <a:ext cx="96510" cy="0"/>
              </a:xfrm>
              <a:prstGeom prst="line">
                <a:avLst/>
              </a:prstGeom>
              <a:noFill/>
              <a:ln w="28575" cap="flat" cmpd="sng" algn="ctr">
                <a:solidFill>
                  <a:sysClr val="windowText" lastClr="000000"/>
                </a:solidFill>
                <a:prstDash val="solid"/>
                <a:miter lim="800000"/>
              </a:ln>
              <a:effectLst/>
            </p:spPr>
          </p:cxnSp>
          <p:sp>
            <p:nvSpPr>
              <p:cNvPr id="42" name="TextBox 41">
                <a:extLst>
                  <a:ext uri="{FF2B5EF4-FFF2-40B4-BE49-F238E27FC236}">
                    <a16:creationId xmlns:a16="http://schemas.microsoft.com/office/drawing/2014/main" id="{50F80104-F072-7925-CF0D-CD81E3A69D4E}"/>
                  </a:ext>
                </a:extLst>
              </p:cNvPr>
              <p:cNvSpPr txBox="1"/>
              <p:nvPr/>
            </p:nvSpPr>
            <p:spPr>
              <a:xfrm>
                <a:off x="1749830" y="7824226"/>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60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59" name="Group 58">
              <a:extLst>
                <a:ext uri="{FF2B5EF4-FFF2-40B4-BE49-F238E27FC236}">
                  <a16:creationId xmlns:a16="http://schemas.microsoft.com/office/drawing/2014/main" id="{8EACFDA2-310A-B198-BFA4-AEA7262596EC}"/>
                </a:ext>
              </a:extLst>
            </p:cNvPr>
            <p:cNvGrpSpPr/>
            <p:nvPr/>
          </p:nvGrpSpPr>
          <p:grpSpPr>
            <a:xfrm>
              <a:off x="1749830" y="8585602"/>
              <a:ext cx="406277" cy="307777"/>
              <a:chOff x="1749830" y="8172028"/>
              <a:chExt cx="406277" cy="307777"/>
            </a:xfrm>
          </p:grpSpPr>
          <p:cxnSp>
            <p:nvCxnSpPr>
              <p:cNvPr id="25" name="Straight Connector 24">
                <a:extLst>
                  <a:ext uri="{FF2B5EF4-FFF2-40B4-BE49-F238E27FC236}">
                    <a16:creationId xmlns:a16="http://schemas.microsoft.com/office/drawing/2014/main" id="{30A7E2CA-35D3-23EC-7BE2-22C9B2EF3156}"/>
                  </a:ext>
                </a:extLst>
              </p:cNvPr>
              <p:cNvCxnSpPr>
                <a:cxnSpLocks/>
              </p:cNvCxnSpPr>
              <p:nvPr/>
            </p:nvCxnSpPr>
            <p:spPr>
              <a:xfrm>
                <a:off x="2059597" y="8320457"/>
                <a:ext cx="96510" cy="0"/>
              </a:xfrm>
              <a:prstGeom prst="line">
                <a:avLst/>
              </a:prstGeom>
              <a:noFill/>
              <a:ln w="28575" cap="flat" cmpd="sng" algn="ctr">
                <a:solidFill>
                  <a:sysClr val="windowText" lastClr="000000"/>
                </a:solidFill>
                <a:prstDash val="solid"/>
                <a:miter lim="800000"/>
              </a:ln>
              <a:effectLst/>
            </p:spPr>
          </p:cxnSp>
          <p:sp>
            <p:nvSpPr>
              <p:cNvPr id="43" name="TextBox 42">
                <a:extLst>
                  <a:ext uri="{FF2B5EF4-FFF2-40B4-BE49-F238E27FC236}">
                    <a16:creationId xmlns:a16="http://schemas.microsoft.com/office/drawing/2014/main" id="{AACBAD95-2E0E-F3D3-7DC0-2FB9E1D22AB5}"/>
                  </a:ext>
                </a:extLst>
              </p:cNvPr>
              <p:cNvSpPr txBox="1"/>
              <p:nvPr/>
            </p:nvSpPr>
            <p:spPr>
              <a:xfrm>
                <a:off x="1749830" y="8172028"/>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40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58" name="Group 57">
              <a:extLst>
                <a:ext uri="{FF2B5EF4-FFF2-40B4-BE49-F238E27FC236}">
                  <a16:creationId xmlns:a16="http://schemas.microsoft.com/office/drawing/2014/main" id="{68C4A0AA-BC13-8DCB-FBF8-D4F81BDEC2E3}"/>
                </a:ext>
              </a:extLst>
            </p:cNvPr>
            <p:cNvGrpSpPr/>
            <p:nvPr/>
          </p:nvGrpSpPr>
          <p:grpSpPr>
            <a:xfrm>
              <a:off x="1749830" y="9067750"/>
              <a:ext cx="403085" cy="307777"/>
              <a:chOff x="1749830" y="8502467"/>
              <a:chExt cx="403085" cy="307777"/>
            </a:xfrm>
          </p:grpSpPr>
          <p:cxnSp>
            <p:nvCxnSpPr>
              <p:cNvPr id="26" name="Straight Connector 25">
                <a:extLst>
                  <a:ext uri="{FF2B5EF4-FFF2-40B4-BE49-F238E27FC236}">
                    <a16:creationId xmlns:a16="http://schemas.microsoft.com/office/drawing/2014/main" id="{0A22A133-54F4-0D44-7813-24202D200BD5}"/>
                  </a:ext>
                </a:extLst>
              </p:cNvPr>
              <p:cNvCxnSpPr>
                <a:cxnSpLocks/>
              </p:cNvCxnSpPr>
              <p:nvPr/>
            </p:nvCxnSpPr>
            <p:spPr>
              <a:xfrm>
                <a:off x="2056405" y="8654348"/>
                <a:ext cx="96510" cy="0"/>
              </a:xfrm>
              <a:prstGeom prst="line">
                <a:avLst/>
              </a:prstGeom>
              <a:noFill/>
              <a:ln w="28575" cap="flat" cmpd="sng" algn="ctr">
                <a:solidFill>
                  <a:sysClr val="windowText" lastClr="000000"/>
                </a:solidFill>
                <a:prstDash val="solid"/>
                <a:miter lim="800000"/>
              </a:ln>
              <a:effectLst/>
            </p:spPr>
          </p:cxnSp>
          <p:sp>
            <p:nvSpPr>
              <p:cNvPr id="44" name="TextBox 43">
                <a:extLst>
                  <a:ext uri="{FF2B5EF4-FFF2-40B4-BE49-F238E27FC236}">
                    <a16:creationId xmlns:a16="http://schemas.microsoft.com/office/drawing/2014/main" id="{D45A207F-AF17-926F-2DFA-C253734A115C}"/>
                  </a:ext>
                </a:extLst>
              </p:cNvPr>
              <p:cNvSpPr txBox="1"/>
              <p:nvPr/>
            </p:nvSpPr>
            <p:spPr>
              <a:xfrm>
                <a:off x="1749830" y="8502467"/>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20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47" name="TextBox 46">
              <a:extLst>
                <a:ext uri="{FF2B5EF4-FFF2-40B4-BE49-F238E27FC236}">
                  <a16:creationId xmlns:a16="http://schemas.microsoft.com/office/drawing/2014/main" id="{40387C96-51AD-AA6E-7C7B-4210C3B0EDC8}"/>
                </a:ext>
              </a:extLst>
            </p:cNvPr>
            <p:cNvSpPr txBox="1"/>
            <p:nvPr/>
          </p:nvSpPr>
          <p:spPr>
            <a:xfrm>
              <a:off x="1841200" y="9549897"/>
              <a:ext cx="27603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nvGrpSpPr>
            <p:cNvPr id="31744" name="Group 31743">
              <a:extLst>
                <a:ext uri="{FF2B5EF4-FFF2-40B4-BE49-F238E27FC236}">
                  <a16:creationId xmlns:a16="http://schemas.microsoft.com/office/drawing/2014/main" id="{160320AC-B73A-BF01-21B2-787A2613AC69}"/>
                </a:ext>
              </a:extLst>
            </p:cNvPr>
            <p:cNvGrpSpPr/>
            <p:nvPr/>
          </p:nvGrpSpPr>
          <p:grpSpPr>
            <a:xfrm>
              <a:off x="2412727" y="9699909"/>
              <a:ext cx="928332" cy="369880"/>
              <a:chOff x="2093363" y="9699909"/>
              <a:chExt cx="928332" cy="369880"/>
            </a:xfrm>
          </p:grpSpPr>
          <p:cxnSp>
            <p:nvCxnSpPr>
              <p:cNvPr id="31" name="Straight Connector 30">
                <a:extLst>
                  <a:ext uri="{FF2B5EF4-FFF2-40B4-BE49-F238E27FC236}">
                    <a16:creationId xmlns:a16="http://schemas.microsoft.com/office/drawing/2014/main" id="{9EEAE00D-2DAF-5803-D85E-AADDFB49599D}"/>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50" name="TextBox 49">
                <a:extLst>
                  <a:ext uri="{FF2B5EF4-FFF2-40B4-BE49-F238E27FC236}">
                    <a16:creationId xmlns:a16="http://schemas.microsoft.com/office/drawing/2014/main" id="{B11315A0-24FF-CCCF-5477-6B1A173F8B8D}"/>
                  </a:ext>
                </a:extLst>
              </p:cNvPr>
              <p:cNvSpPr txBox="1"/>
              <p:nvPr/>
            </p:nvSpPr>
            <p:spPr>
              <a:xfrm>
                <a:off x="2093363" y="9762012"/>
                <a:ext cx="928332"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err="1">
                    <a:solidFill>
                      <a:schemeClr val="bg1"/>
                    </a:solidFill>
                    <a:latin typeface="Calibri" panose="020F0502020204030204" pitchFamily="34" charset="0"/>
                  </a:rPr>
                  <a:t>Iptacopan</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31745" name="Rectangle 31744">
              <a:extLst>
                <a:ext uri="{FF2B5EF4-FFF2-40B4-BE49-F238E27FC236}">
                  <a16:creationId xmlns:a16="http://schemas.microsoft.com/office/drawing/2014/main" id="{FAB6B380-83D4-8903-6CDB-DFE874A834F7}"/>
                </a:ext>
              </a:extLst>
            </p:cNvPr>
            <p:cNvSpPr/>
            <p:nvPr/>
          </p:nvSpPr>
          <p:spPr bwMode="auto">
            <a:xfrm>
              <a:off x="2286000" y="7621306"/>
              <a:ext cx="1181784" cy="2067090"/>
            </a:xfrm>
            <a:prstGeom prst="rect">
              <a:avLst/>
            </a:prstGeom>
            <a:solidFill>
              <a:schemeClr val="accent1"/>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82.3%</a:t>
              </a:r>
            </a:p>
          </p:txBody>
        </p:sp>
        <p:grpSp>
          <p:nvGrpSpPr>
            <p:cNvPr id="31748" name="Group 31747">
              <a:extLst>
                <a:ext uri="{FF2B5EF4-FFF2-40B4-BE49-F238E27FC236}">
                  <a16:creationId xmlns:a16="http://schemas.microsoft.com/office/drawing/2014/main" id="{98FE51E6-F575-CD5B-7392-A2051590994A}"/>
                </a:ext>
              </a:extLst>
            </p:cNvPr>
            <p:cNvGrpSpPr/>
            <p:nvPr/>
          </p:nvGrpSpPr>
          <p:grpSpPr>
            <a:xfrm>
              <a:off x="3836879" y="9180016"/>
              <a:ext cx="1051827" cy="889773"/>
              <a:chOff x="2031615" y="9180016"/>
              <a:chExt cx="1051827" cy="889773"/>
            </a:xfrm>
          </p:grpSpPr>
          <p:cxnSp>
            <p:nvCxnSpPr>
              <p:cNvPr id="31749" name="Straight Connector 31748">
                <a:extLst>
                  <a:ext uri="{FF2B5EF4-FFF2-40B4-BE49-F238E27FC236}">
                    <a16:creationId xmlns:a16="http://schemas.microsoft.com/office/drawing/2014/main" id="{F3FFBA77-53C5-3E29-3E30-5F7A2B921C7D}"/>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1750" name="TextBox 31749">
                <a:extLst>
                  <a:ext uri="{FF2B5EF4-FFF2-40B4-BE49-F238E27FC236}">
                    <a16:creationId xmlns:a16="http://schemas.microsoft.com/office/drawing/2014/main" id="{92FA52C5-3F2F-1A52-D98D-BB3AE812441D}"/>
                  </a:ext>
                </a:extLst>
              </p:cNvPr>
              <p:cNvSpPr txBox="1"/>
              <p:nvPr/>
            </p:nvSpPr>
            <p:spPr>
              <a:xfrm>
                <a:off x="2031615" y="9762012"/>
                <a:ext cx="1051827" cy="307777"/>
              </a:xfrm>
              <a:prstGeom prst="rect">
                <a:avLst/>
              </a:prstGeom>
              <a:noFill/>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Anti-C5 SoC</a:t>
                </a:r>
              </a:p>
            </p:txBody>
          </p:sp>
          <p:sp>
            <p:nvSpPr>
              <p:cNvPr id="31752" name="TextBox 31751">
                <a:extLst>
                  <a:ext uri="{FF2B5EF4-FFF2-40B4-BE49-F238E27FC236}">
                    <a16:creationId xmlns:a16="http://schemas.microsoft.com/office/drawing/2014/main" id="{3EC1DB36-C9FB-03D8-9BA2-63A05823F74B}"/>
                  </a:ext>
                </a:extLst>
              </p:cNvPr>
              <p:cNvSpPr txBox="1"/>
              <p:nvPr/>
            </p:nvSpPr>
            <p:spPr>
              <a:xfrm>
                <a:off x="2284056" y="9180016"/>
                <a:ext cx="546945" cy="307777"/>
              </a:xfrm>
              <a:prstGeom prst="rect">
                <a:avLst/>
              </a:prstGeom>
              <a:noFill/>
            </p:spPr>
            <p:txBody>
              <a:bodyPr wrap="none" rtlCol="0">
                <a:spAutoFit/>
              </a:bodyPr>
              <a:lstStyle/>
              <a:p>
                <a:pPr algn="ctr" eaLnBrk="1" hangingPunct="1">
                  <a:spcBef>
                    <a:spcPct val="35000"/>
                  </a:spcBef>
                  <a:spcAft>
                    <a:spcPct val="25000"/>
                  </a:spcAft>
                  <a:buClr>
                    <a:schemeClr val="folHlink"/>
                  </a:buClr>
                  <a:buNone/>
                </a:pPr>
                <a:r>
                  <a:rPr lang="en-US" sz="1400" dirty="0">
                    <a:solidFill>
                      <a:schemeClr val="bg1"/>
                    </a:solidFill>
                    <a:latin typeface="Calibri" panose="020F0502020204030204" pitchFamily="34" charset="0"/>
                  </a:rPr>
                  <a:t>2.0%</a:t>
                </a:r>
              </a:p>
            </p:txBody>
          </p:sp>
        </p:grpSp>
        <p:sp>
          <p:nvSpPr>
            <p:cNvPr id="31751" name="Rectangle 31750">
              <a:extLst>
                <a:ext uri="{FF2B5EF4-FFF2-40B4-BE49-F238E27FC236}">
                  <a16:creationId xmlns:a16="http://schemas.microsoft.com/office/drawing/2014/main" id="{53C12626-69E4-93D5-B889-4D20F1B837B1}"/>
                </a:ext>
              </a:extLst>
            </p:cNvPr>
            <p:cNvSpPr/>
            <p:nvPr/>
          </p:nvSpPr>
          <p:spPr bwMode="auto">
            <a:xfrm>
              <a:off x="3771900" y="9549896"/>
              <a:ext cx="1181784" cy="138499"/>
            </a:xfrm>
            <a:prstGeom prst="rect">
              <a:avLst/>
            </a:prstGeom>
            <a:solidFill>
              <a:schemeClr val="accent3"/>
            </a:solidFill>
            <a:ln w="0">
              <a:noFill/>
              <a:miter lim="800000"/>
              <a:headEnd/>
              <a:tailEnd/>
            </a:ln>
          </p:spPr>
          <p:txBody>
            <a:bodyPr rtlCol="0" anchor="t"/>
            <a:lstStyle/>
            <a:p>
              <a:pPr algn="ctr" eaLnBrk="1" hangingPunct="1">
                <a:spcBef>
                  <a:spcPct val="35000"/>
                </a:spcBef>
                <a:spcAft>
                  <a:spcPct val="25000"/>
                </a:spcAft>
                <a:buClr>
                  <a:schemeClr val="folHlink"/>
                </a:buClr>
                <a:buNone/>
              </a:pPr>
              <a:endParaRPr lang="en-US" sz="1400" dirty="0">
                <a:solidFill>
                  <a:schemeClr val="tx1"/>
                </a:solidFill>
                <a:latin typeface="Calibri" panose="020F0502020204030204" pitchFamily="34" charset="0"/>
              </a:endParaRPr>
            </a:p>
          </p:txBody>
        </p:sp>
        <p:cxnSp>
          <p:nvCxnSpPr>
            <p:cNvPr id="31754" name="Straight Connector 31753">
              <a:extLst>
                <a:ext uri="{FF2B5EF4-FFF2-40B4-BE49-F238E27FC236}">
                  <a16:creationId xmlns:a16="http://schemas.microsoft.com/office/drawing/2014/main" id="{9708CA23-3322-578B-29BB-93076E57BAF5}"/>
                </a:ext>
              </a:extLst>
            </p:cNvPr>
            <p:cNvCxnSpPr>
              <a:stCxn id="31745" idx="0"/>
            </p:cNvCxnSpPr>
            <p:nvPr/>
          </p:nvCxnSpPr>
          <p:spPr bwMode="auto">
            <a:xfrm flipV="1">
              <a:off x="2876892" y="7293046"/>
              <a:ext cx="0" cy="328260"/>
            </a:xfrm>
            <a:prstGeom prst="line">
              <a:avLst/>
            </a:prstGeom>
            <a:noFill/>
            <a:ln w="28575" cap="flat" cmpd="sng" algn="ctr">
              <a:solidFill>
                <a:schemeClr val="bg1"/>
              </a:solidFill>
              <a:prstDash val="solid"/>
              <a:round/>
              <a:headEnd type="none" w="med" len="med"/>
              <a:tailEnd type="none" w="med" len="med"/>
            </a:ln>
            <a:effectLst/>
          </p:spPr>
        </p:cxnSp>
        <p:cxnSp>
          <p:nvCxnSpPr>
            <p:cNvPr id="31755" name="Straight Connector 31754">
              <a:extLst>
                <a:ext uri="{FF2B5EF4-FFF2-40B4-BE49-F238E27FC236}">
                  <a16:creationId xmlns:a16="http://schemas.microsoft.com/office/drawing/2014/main" id="{04B1CABF-D12D-68B5-11E7-1CB58A10A243}"/>
                </a:ext>
              </a:extLst>
            </p:cNvPr>
            <p:cNvCxnSpPr>
              <a:cxnSpLocks/>
            </p:cNvCxnSpPr>
            <p:nvPr/>
          </p:nvCxnSpPr>
          <p:spPr bwMode="auto">
            <a:xfrm flipV="1">
              <a:off x="4316605" y="8250643"/>
              <a:ext cx="0" cy="891177"/>
            </a:xfrm>
            <a:prstGeom prst="line">
              <a:avLst/>
            </a:prstGeom>
            <a:noFill/>
            <a:ln w="28575" cap="flat" cmpd="sng" algn="ctr">
              <a:solidFill>
                <a:schemeClr val="bg1"/>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5D87D378-1713-E87F-60BF-F848F0E2E321}"/>
                </a:ext>
              </a:extLst>
            </p:cNvPr>
            <p:cNvCxnSpPr>
              <a:cxnSpLocks/>
            </p:cNvCxnSpPr>
            <p:nvPr/>
          </p:nvCxnSpPr>
          <p:spPr bwMode="auto">
            <a:xfrm>
              <a:off x="2870714" y="7293046"/>
              <a:ext cx="978416" cy="0"/>
            </a:xfrm>
            <a:prstGeom prst="line">
              <a:avLst/>
            </a:prstGeom>
            <a:noFill/>
            <a:ln w="28575" cap="flat" cmpd="sng" algn="ctr">
              <a:solidFill>
                <a:schemeClr val="bg1"/>
              </a:solidFill>
              <a:prstDash val="solid"/>
              <a:round/>
              <a:headEnd type="none" w="med" len="med"/>
              <a:tailEnd type="none" w="med" len="med"/>
            </a:ln>
            <a:effectLst/>
          </p:spPr>
        </p:cxnSp>
        <p:sp>
          <p:nvSpPr>
            <p:cNvPr id="31759" name="TextBox 31758">
              <a:extLst>
                <a:ext uri="{FF2B5EF4-FFF2-40B4-BE49-F238E27FC236}">
                  <a16:creationId xmlns:a16="http://schemas.microsoft.com/office/drawing/2014/main" id="{0A7C246B-D0CE-0F73-7B99-BBD5799B7170}"/>
                </a:ext>
              </a:extLst>
            </p:cNvPr>
            <p:cNvSpPr txBox="1"/>
            <p:nvPr/>
          </p:nvSpPr>
          <p:spPr bwMode="auto">
            <a:xfrm>
              <a:off x="3551829" y="7042077"/>
              <a:ext cx="1590153" cy="1323439"/>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Difference: </a:t>
              </a:r>
              <a:br>
                <a:rPr lang="en-US" sz="1600" b="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80.3%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(95% CI: 71.3%-87.6%)</a:t>
              </a:r>
              <a:br>
                <a:rPr lang="en-US" sz="1600" b="0" dirty="0">
                  <a:solidFill>
                    <a:schemeClr val="bg1"/>
                  </a:solidFill>
                  <a:latin typeface="Calibri" panose="020F0502020204030204" pitchFamily="34" charset="0"/>
                </a:rPr>
              </a:br>
              <a:r>
                <a:rPr lang="en-US" sz="1600" i="1" dirty="0">
                  <a:solidFill>
                    <a:schemeClr val="bg1"/>
                  </a:solidFill>
                  <a:latin typeface="Calibri" panose="020F0502020204030204" pitchFamily="34" charset="0"/>
                </a:rPr>
                <a:t>P</a:t>
              </a:r>
              <a:r>
                <a:rPr lang="en-US" sz="1600" dirty="0">
                  <a:solidFill>
                    <a:schemeClr val="bg1"/>
                  </a:solidFill>
                  <a:latin typeface="Calibri" panose="020F0502020204030204" pitchFamily="34" charset="0"/>
                </a:rPr>
                <a:t> &lt;.0001*</a:t>
              </a:r>
            </a:p>
          </p:txBody>
        </p:sp>
      </p:grpSp>
    </p:spTree>
    <p:extLst>
      <p:ext uri="{BB962C8B-B14F-4D97-AF65-F5344CB8AC3E}">
        <p14:creationId xmlns:p14="http://schemas.microsoft.com/office/powerpoint/2010/main" val="4130216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APPLY-PNH: </a:t>
            </a:r>
            <a:r>
              <a:rPr lang="en-US" dirty="0"/>
              <a:t>Transfusion Avoidance</a:t>
            </a:r>
            <a:endParaRPr lang="en-US" altLang="en-US" dirty="0"/>
          </a:p>
        </p:txBody>
      </p:sp>
      <p:sp>
        <p:nvSpPr>
          <p:cNvPr id="17" name="Content Placeholder 16">
            <a:extLst>
              <a:ext uri="{FF2B5EF4-FFF2-40B4-BE49-F238E27FC236}">
                <a16:creationId xmlns:a16="http://schemas.microsoft.com/office/drawing/2014/main" id="{B27C7647-6122-FF49-91ED-435EB0588734}"/>
              </a:ext>
            </a:extLst>
          </p:cNvPr>
          <p:cNvSpPr>
            <a:spLocks noGrp="1"/>
          </p:cNvSpPr>
          <p:nvPr>
            <p:ph sz="half" idx="2"/>
          </p:nvPr>
        </p:nvSpPr>
        <p:spPr>
          <a:xfrm>
            <a:off x="6410326" y="1510730"/>
            <a:ext cx="5353050" cy="4679462"/>
          </a:xfrm>
        </p:spPr>
        <p:txBody>
          <a:bodyPr/>
          <a:lstStyle/>
          <a:p>
            <a:r>
              <a:rPr lang="en-US" sz="2400" dirty="0"/>
              <a:t>Superiority of iptacopan observed in prespecified analysis was confirmed in post hoc sensitivity analysis</a:t>
            </a:r>
          </a:p>
          <a:p>
            <a:pPr lvl="1"/>
            <a:r>
              <a:rPr lang="en-US" sz="2400" dirty="0"/>
              <a:t>Iptacopan: 96.7% </a:t>
            </a:r>
            <a:br>
              <a:rPr lang="en-US" sz="2400" dirty="0"/>
            </a:br>
            <a:r>
              <a:rPr lang="en-US" sz="2400" dirty="0"/>
              <a:t>(95% CI: 91.3%-100.0%)</a:t>
            </a:r>
          </a:p>
          <a:p>
            <a:pPr lvl="1"/>
            <a:r>
              <a:rPr lang="en-US" sz="2400" dirty="0"/>
              <a:t>Anti-C5 SoC: 38.9% </a:t>
            </a:r>
            <a:br>
              <a:rPr lang="en-US" sz="2400" dirty="0"/>
            </a:br>
            <a:r>
              <a:rPr lang="en-US" sz="2400" dirty="0"/>
              <a:t>(95% CI: 23.1%-55.8%)</a:t>
            </a:r>
          </a:p>
          <a:p>
            <a:pPr lvl="2"/>
            <a:r>
              <a:rPr lang="en-US" sz="2000" dirty="0"/>
              <a:t>Treatment difference: 57.8% </a:t>
            </a:r>
            <a:br>
              <a:rPr lang="en-US" sz="2000" dirty="0"/>
            </a:br>
            <a:r>
              <a:rPr lang="en-US" sz="2000" dirty="0"/>
              <a:t>(95% CI: 39.8-74.2; </a:t>
            </a:r>
            <a:r>
              <a:rPr lang="en-US" sz="2000" i="1" dirty="0"/>
              <a:t>P</a:t>
            </a:r>
            <a:r>
              <a:rPr lang="en-US" sz="2000" dirty="0"/>
              <a:t> &lt;.0001)</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De Latour. ASH 2022. Abstr LBA-2. Reproduced with permission.</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73811294-8547-309D-FAE6-4B75ED400485}"/>
              </a:ext>
            </a:extLst>
          </p:cNvPr>
          <p:cNvSpPr txBox="1"/>
          <p:nvPr/>
        </p:nvSpPr>
        <p:spPr bwMode="auto">
          <a:xfrm>
            <a:off x="2480587" y="6056204"/>
            <a:ext cx="23021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*Unadjusted 2-sided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value.</a:t>
            </a:r>
          </a:p>
        </p:txBody>
      </p:sp>
      <p:grpSp>
        <p:nvGrpSpPr>
          <p:cNvPr id="53" name="Group 52">
            <a:extLst>
              <a:ext uri="{FF2B5EF4-FFF2-40B4-BE49-F238E27FC236}">
                <a16:creationId xmlns:a16="http://schemas.microsoft.com/office/drawing/2014/main" id="{889C3393-64C9-E681-2A10-1D26C7F4BEED}"/>
              </a:ext>
            </a:extLst>
          </p:cNvPr>
          <p:cNvGrpSpPr/>
          <p:nvPr/>
        </p:nvGrpSpPr>
        <p:grpSpPr>
          <a:xfrm>
            <a:off x="457643" y="1508531"/>
            <a:ext cx="5638357" cy="4515914"/>
            <a:chOff x="457644" y="1485087"/>
            <a:chExt cx="4469568" cy="3935683"/>
          </a:xfrm>
        </p:grpSpPr>
        <p:sp>
          <p:nvSpPr>
            <p:cNvPr id="9" name="TextBox 8">
              <a:extLst>
                <a:ext uri="{FF2B5EF4-FFF2-40B4-BE49-F238E27FC236}">
                  <a16:creationId xmlns:a16="http://schemas.microsoft.com/office/drawing/2014/main" id="{FF14C9BA-0C97-5365-343A-B4DB6022CE75}"/>
                </a:ext>
              </a:extLst>
            </p:cNvPr>
            <p:cNvSpPr txBox="1"/>
            <p:nvPr/>
          </p:nvSpPr>
          <p:spPr>
            <a:xfrm>
              <a:off x="709796" y="1485087"/>
              <a:ext cx="4217416" cy="369332"/>
            </a:xfrm>
            <a:prstGeom prst="rect">
              <a:avLst/>
            </a:prstGeom>
            <a:noFill/>
          </p:spPr>
          <p:txBody>
            <a:bodyPr wrap="square" rtlCol="0">
              <a:spAutoFit/>
            </a:bodyPr>
            <a:lstStyle/>
            <a:p>
              <a:pPr algn="ctr"/>
              <a:r>
                <a:rPr lang="en-US" b="1" dirty="0">
                  <a:solidFill>
                    <a:schemeClr val="bg1"/>
                  </a:solidFill>
                  <a:latin typeface="+mn-lt"/>
                  <a:cs typeface="Arial" panose="020B0604020202020204" pitchFamily="34" charset="0"/>
                </a:rPr>
                <a:t>Transfusion Avoidance</a:t>
              </a:r>
              <a:endParaRPr lang="en-GB" b="1" dirty="0">
                <a:solidFill>
                  <a:schemeClr val="bg1"/>
                </a:solidFill>
                <a:latin typeface="+mn-lt"/>
                <a:cs typeface="Arial" panose="020B0604020202020204" pitchFamily="34" charset="0"/>
              </a:endParaRPr>
            </a:p>
          </p:txBody>
        </p:sp>
        <p:sp>
          <p:nvSpPr>
            <p:cNvPr id="11" name="TextBox 10">
              <a:extLst>
                <a:ext uri="{FF2B5EF4-FFF2-40B4-BE49-F238E27FC236}">
                  <a16:creationId xmlns:a16="http://schemas.microsoft.com/office/drawing/2014/main" id="{67E7583B-2BB7-29CE-ADB5-9C28FC107F44}"/>
                </a:ext>
              </a:extLst>
            </p:cNvPr>
            <p:cNvSpPr txBox="1"/>
            <p:nvPr/>
          </p:nvSpPr>
          <p:spPr bwMode="auto">
            <a:xfrm>
              <a:off x="491545" y="5112993"/>
              <a:ext cx="9509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n/N</a:t>
              </a:r>
            </a:p>
          </p:txBody>
        </p:sp>
        <p:sp>
          <p:nvSpPr>
            <p:cNvPr id="15" name="TextBox 14">
              <a:extLst>
                <a:ext uri="{FF2B5EF4-FFF2-40B4-BE49-F238E27FC236}">
                  <a16:creationId xmlns:a16="http://schemas.microsoft.com/office/drawing/2014/main" id="{466693B0-D4C6-EF10-4422-6E9FAE6139EF}"/>
                </a:ext>
              </a:extLst>
            </p:cNvPr>
            <p:cNvSpPr txBox="1"/>
            <p:nvPr/>
          </p:nvSpPr>
          <p:spPr bwMode="auto">
            <a:xfrm>
              <a:off x="1582729" y="5112992"/>
              <a:ext cx="9509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60/62</a:t>
              </a:r>
            </a:p>
          </p:txBody>
        </p:sp>
        <p:sp>
          <p:nvSpPr>
            <p:cNvPr id="16" name="TextBox 15">
              <a:extLst>
                <a:ext uri="{FF2B5EF4-FFF2-40B4-BE49-F238E27FC236}">
                  <a16:creationId xmlns:a16="http://schemas.microsoft.com/office/drawing/2014/main" id="{CCE71CEC-F4E2-933D-39C7-09F953795A89}"/>
                </a:ext>
              </a:extLst>
            </p:cNvPr>
            <p:cNvSpPr txBox="1"/>
            <p:nvPr/>
          </p:nvSpPr>
          <p:spPr bwMode="auto">
            <a:xfrm>
              <a:off x="3132132" y="5112992"/>
              <a:ext cx="9509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14/35</a:t>
              </a:r>
            </a:p>
          </p:txBody>
        </p:sp>
        <p:sp>
          <p:nvSpPr>
            <p:cNvPr id="18" name="TextBox 17">
              <a:extLst>
                <a:ext uri="{FF2B5EF4-FFF2-40B4-BE49-F238E27FC236}">
                  <a16:creationId xmlns:a16="http://schemas.microsoft.com/office/drawing/2014/main" id="{F7A58FE2-04FE-CD83-BC82-E2A4E2692521}"/>
                </a:ext>
              </a:extLst>
            </p:cNvPr>
            <p:cNvSpPr txBox="1"/>
            <p:nvPr/>
          </p:nvSpPr>
          <p:spPr>
            <a:xfrm rot="16200000">
              <a:off x="-772279" y="3327812"/>
              <a:ext cx="3044622" cy="584775"/>
            </a:xfrm>
            <a:prstGeom prst="rect">
              <a:avLst/>
            </a:prstGeom>
            <a:solidFill>
              <a:schemeClr val="tx1"/>
            </a:solidFill>
          </p:spPr>
          <p:txBody>
            <a:bodyPr wrap="square" rtlCol="0">
              <a:spAutoFit/>
            </a:bodyPr>
            <a:lstStyle/>
            <a:p>
              <a:pPr algn="ctr"/>
              <a:r>
                <a:rPr lang="en-US" sz="1600" b="1" dirty="0">
                  <a:solidFill>
                    <a:schemeClr val="bg1"/>
                  </a:solidFill>
                  <a:latin typeface="+mn-lt"/>
                  <a:cs typeface="Arial" panose="020B0604020202020204" pitchFamily="34" charset="0"/>
                </a:rPr>
                <a:t>Estimated Proportio</a:t>
              </a:r>
              <a:r>
                <a:rPr lang="en-US" sz="1600" dirty="0">
                  <a:solidFill>
                    <a:schemeClr val="bg1"/>
                  </a:solidFill>
                  <a:latin typeface="+mn-lt"/>
                </a:rPr>
                <a:t>n of </a:t>
              </a:r>
              <a:br>
                <a:rPr lang="en-US" sz="1600" dirty="0">
                  <a:solidFill>
                    <a:schemeClr val="bg1"/>
                  </a:solidFill>
                  <a:latin typeface="+mn-lt"/>
                </a:rPr>
              </a:br>
              <a:r>
                <a:rPr lang="en-US" sz="1600" dirty="0">
                  <a:solidFill>
                    <a:schemeClr val="bg1"/>
                  </a:solidFill>
                  <a:latin typeface="+mn-lt"/>
                </a:rPr>
                <a:t>Patients, % (95% CI)</a:t>
              </a:r>
              <a:endParaRPr lang="en-GB" sz="1600" b="1" dirty="0">
                <a:solidFill>
                  <a:schemeClr val="bg1"/>
                </a:solidFill>
                <a:latin typeface="+mn-lt"/>
                <a:cs typeface="Arial" panose="020B0604020202020204" pitchFamily="34" charset="0"/>
              </a:endParaRPr>
            </a:p>
          </p:txBody>
        </p:sp>
        <p:sp>
          <p:nvSpPr>
            <p:cNvPr id="20" name="Freeform: Shape 32037">
              <a:extLst>
                <a:ext uri="{FF2B5EF4-FFF2-40B4-BE49-F238E27FC236}">
                  <a16:creationId xmlns:a16="http://schemas.microsoft.com/office/drawing/2014/main" id="{20390D05-A897-F7C7-3182-9122ED9A7FFD}"/>
                </a:ext>
              </a:extLst>
            </p:cNvPr>
            <p:cNvSpPr/>
            <p:nvPr/>
          </p:nvSpPr>
          <p:spPr>
            <a:xfrm>
              <a:off x="1344473" y="2240789"/>
              <a:ext cx="3222030" cy="2425351"/>
            </a:xfrm>
            <a:custGeom>
              <a:avLst/>
              <a:gdLst>
                <a:gd name="connsiteX0" fmla="*/ 0 w 7277100"/>
                <a:gd name="connsiteY0" fmla="*/ 0 h 2043112"/>
                <a:gd name="connsiteX1" fmla="*/ 0 w 7277100"/>
                <a:gd name="connsiteY1" fmla="*/ 2043112 h 2043112"/>
                <a:gd name="connsiteX2" fmla="*/ 7277100 w 7277100"/>
                <a:gd name="connsiteY2" fmla="*/ 2043112 h 2043112"/>
              </a:gdLst>
              <a:ahLst/>
              <a:cxnLst>
                <a:cxn ang="0">
                  <a:pos x="connsiteX0" y="connsiteY0"/>
                </a:cxn>
                <a:cxn ang="0">
                  <a:pos x="connsiteX1" y="connsiteY1"/>
                </a:cxn>
                <a:cxn ang="0">
                  <a:pos x="connsiteX2" y="connsiteY2"/>
                </a:cxn>
              </a:cxnLst>
              <a:rect l="l" t="t" r="r" b="b"/>
              <a:pathLst>
                <a:path w="7277100" h="2043112">
                  <a:moveTo>
                    <a:pt x="0" y="0"/>
                  </a:moveTo>
                  <a:lnTo>
                    <a:pt x="0" y="2043112"/>
                  </a:lnTo>
                  <a:lnTo>
                    <a:pt x="7277100" y="2043112"/>
                  </a:lnTo>
                </a:path>
              </a:pathLst>
            </a:custGeom>
            <a:noFill/>
            <a:ln w="285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cxnSp>
          <p:nvCxnSpPr>
            <p:cNvPr id="21" name="Straight Connector 20">
              <a:extLst>
                <a:ext uri="{FF2B5EF4-FFF2-40B4-BE49-F238E27FC236}">
                  <a16:creationId xmlns:a16="http://schemas.microsoft.com/office/drawing/2014/main" id="{7CFDE7D5-B38B-6018-2DAC-03C93949F348}"/>
                </a:ext>
              </a:extLst>
            </p:cNvPr>
            <p:cNvCxnSpPr>
              <a:cxnSpLocks/>
            </p:cNvCxnSpPr>
            <p:nvPr/>
          </p:nvCxnSpPr>
          <p:spPr>
            <a:xfrm>
              <a:off x="1250807" y="4666140"/>
              <a:ext cx="96510" cy="0"/>
            </a:xfrm>
            <a:prstGeom prst="line">
              <a:avLst/>
            </a:prstGeom>
            <a:noFill/>
            <a:ln w="28575" cap="flat" cmpd="sng" algn="ctr">
              <a:solidFill>
                <a:sysClr val="windowText" lastClr="000000"/>
              </a:solidFill>
              <a:prstDash val="solid"/>
              <a:miter lim="800000"/>
            </a:ln>
            <a:effectLst/>
          </p:spPr>
        </p:cxnSp>
        <p:grpSp>
          <p:nvGrpSpPr>
            <p:cNvPr id="22" name="Group 21">
              <a:extLst>
                <a:ext uri="{FF2B5EF4-FFF2-40B4-BE49-F238E27FC236}">
                  <a16:creationId xmlns:a16="http://schemas.microsoft.com/office/drawing/2014/main" id="{DD076504-709F-46B5-FE77-0B573A2D10F9}"/>
                </a:ext>
              </a:extLst>
            </p:cNvPr>
            <p:cNvGrpSpPr/>
            <p:nvPr/>
          </p:nvGrpSpPr>
          <p:grpSpPr>
            <a:xfrm>
              <a:off x="852860" y="2105389"/>
              <a:ext cx="494457" cy="307777"/>
              <a:chOff x="1658458" y="7139158"/>
              <a:chExt cx="494457" cy="307777"/>
            </a:xfrm>
          </p:grpSpPr>
          <p:cxnSp>
            <p:nvCxnSpPr>
              <p:cNvPr id="49" name="Straight Connector 48">
                <a:extLst>
                  <a:ext uri="{FF2B5EF4-FFF2-40B4-BE49-F238E27FC236}">
                    <a16:creationId xmlns:a16="http://schemas.microsoft.com/office/drawing/2014/main" id="{317005CE-663D-C5DB-418E-52EDE4CA9864}"/>
                  </a:ext>
                </a:extLst>
              </p:cNvPr>
              <p:cNvCxnSpPr>
                <a:cxnSpLocks/>
              </p:cNvCxnSpPr>
              <p:nvPr/>
            </p:nvCxnSpPr>
            <p:spPr>
              <a:xfrm>
                <a:off x="2056405" y="7280212"/>
                <a:ext cx="96510" cy="0"/>
              </a:xfrm>
              <a:prstGeom prst="line">
                <a:avLst/>
              </a:prstGeom>
              <a:noFill/>
              <a:ln w="28575" cap="flat" cmpd="sng" algn="ctr">
                <a:solidFill>
                  <a:sysClr val="windowText" lastClr="000000"/>
                </a:solidFill>
                <a:prstDash val="solid"/>
                <a:miter lim="800000"/>
              </a:ln>
              <a:effectLst/>
            </p:spPr>
          </p:cxnSp>
          <p:sp>
            <p:nvSpPr>
              <p:cNvPr id="50" name="TextBox 49">
                <a:extLst>
                  <a:ext uri="{FF2B5EF4-FFF2-40B4-BE49-F238E27FC236}">
                    <a16:creationId xmlns:a16="http://schemas.microsoft.com/office/drawing/2014/main" id="{9563502F-ECB6-3D87-CFA8-9B7162CADDB8}"/>
                  </a:ext>
                </a:extLst>
              </p:cNvPr>
              <p:cNvSpPr txBox="1"/>
              <p:nvPr/>
            </p:nvSpPr>
            <p:spPr>
              <a:xfrm>
                <a:off x="1658458" y="7139158"/>
                <a:ext cx="458780"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100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23" name="Group 22">
              <a:extLst>
                <a:ext uri="{FF2B5EF4-FFF2-40B4-BE49-F238E27FC236}">
                  <a16:creationId xmlns:a16="http://schemas.microsoft.com/office/drawing/2014/main" id="{52D86CD9-D947-FB94-76DB-DC2FC9C427A3}"/>
                </a:ext>
              </a:extLst>
            </p:cNvPr>
            <p:cNvGrpSpPr/>
            <p:nvPr/>
          </p:nvGrpSpPr>
          <p:grpSpPr>
            <a:xfrm>
              <a:off x="944232" y="2587537"/>
              <a:ext cx="403085" cy="307777"/>
              <a:chOff x="1749830" y="7480263"/>
              <a:chExt cx="403085" cy="307777"/>
            </a:xfrm>
          </p:grpSpPr>
          <p:cxnSp>
            <p:nvCxnSpPr>
              <p:cNvPr id="47" name="Straight Connector 46">
                <a:extLst>
                  <a:ext uri="{FF2B5EF4-FFF2-40B4-BE49-F238E27FC236}">
                    <a16:creationId xmlns:a16="http://schemas.microsoft.com/office/drawing/2014/main" id="{52AC81E3-283B-51DE-7810-69FF01476F9F}"/>
                  </a:ext>
                </a:extLst>
              </p:cNvPr>
              <p:cNvCxnSpPr>
                <a:cxnSpLocks/>
              </p:cNvCxnSpPr>
              <p:nvPr/>
            </p:nvCxnSpPr>
            <p:spPr>
              <a:xfrm>
                <a:off x="2056405" y="7628447"/>
                <a:ext cx="96510" cy="0"/>
              </a:xfrm>
              <a:prstGeom prst="line">
                <a:avLst/>
              </a:prstGeom>
              <a:noFill/>
              <a:ln w="28575" cap="flat" cmpd="sng" algn="ctr">
                <a:solidFill>
                  <a:sysClr val="windowText" lastClr="000000"/>
                </a:solidFill>
                <a:prstDash val="solid"/>
                <a:miter lim="800000"/>
              </a:ln>
              <a:effectLst/>
            </p:spPr>
          </p:cxnSp>
          <p:sp>
            <p:nvSpPr>
              <p:cNvPr id="48" name="TextBox 47">
                <a:extLst>
                  <a:ext uri="{FF2B5EF4-FFF2-40B4-BE49-F238E27FC236}">
                    <a16:creationId xmlns:a16="http://schemas.microsoft.com/office/drawing/2014/main" id="{649E8618-52A3-E653-630B-B7018124B889}"/>
                  </a:ext>
                </a:extLst>
              </p:cNvPr>
              <p:cNvSpPr txBox="1"/>
              <p:nvPr/>
            </p:nvSpPr>
            <p:spPr>
              <a:xfrm>
                <a:off x="1749830" y="7480263"/>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80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24" name="Group 23">
              <a:extLst>
                <a:ext uri="{FF2B5EF4-FFF2-40B4-BE49-F238E27FC236}">
                  <a16:creationId xmlns:a16="http://schemas.microsoft.com/office/drawing/2014/main" id="{824FD209-A2B0-2D92-75BB-83E0BDD7A53C}"/>
                </a:ext>
              </a:extLst>
            </p:cNvPr>
            <p:cNvGrpSpPr/>
            <p:nvPr/>
          </p:nvGrpSpPr>
          <p:grpSpPr>
            <a:xfrm>
              <a:off x="944232" y="3069685"/>
              <a:ext cx="403085" cy="307777"/>
              <a:chOff x="1749830" y="7824226"/>
              <a:chExt cx="403085" cy="307777"/>
            </a:xfrm>
          </p:grpSpPr>
          <p:cxnSp>
            <p:nvCxnSpPr>
              <p:cNvPr id="45" name="Straight Connector 44">
                <a:extLst>
                  <a:ext uri="{FF2B5EF4-FFF2-40B4-BE49-F238E27FC236}">
                    <a16:creationId xmlns:a16="http://schemas.microsoft.com/office/drawing/2014/main" id="{4D854EE9-152B-FEA7-952E-FFA5B71ADE7B}"/>
                  </a:ext>
                </a:extLst>
              </p:cNvPr>
              <p:cNvCxnSpPr>
                <a:cxnSpLocks/>
              </p:cNvCxnSpPr>
              <p:nvPr/>
            </p:nvCxnSpPr>
            <p:spPr>
              <a:xfrm>
                <a:off x="2056405" y="7971415"/>
                <a:ext cx="96510" cy="0"/>
              </a:xfrm>
              <a:prstGeom prst="line">
                <a:avLst/>
              </a:prstGeom>
              <a:noFill/>
              <a:ln w="28575" cap="flat" cmpd="sng" algn="ctr">
                <a:solidFill>
                  <a:sysClr val="windowText" lastClr="000000"/>
                </a:solidFill>
                <a:prstDash val="solid"/>
                <a:miter lim="800000"/>
              </a:ln>
              <a:effectLst/>
            </p:spPr>
          </p:cxnSp>
          <p:sp>
            <p:nvSpPr>
              <p:cNvPr id="46" name="TextBox 45">
                <a:extLst>
                  <a:ext uri="{FF2B5EF4-FFF2-40B4-BE49-F238E27FC236}">
                    <a16:creationId xmlns:a16="http://schemas.microsoft.com/office/drawing/2014/main" id="{74E0FAA4-E4B2-F258-3812-A22C1D628D9B}"/>
                  </a:ext>
                </a:extLst>
              </p:cNvPr>
              <p:cNvSpPr txBox="1"/>
              <p:nvPr/>
            </p:nvSpPr>
            <p:spPr>
              <a:xfrm>
                <a:off x="1749830" y="7824226"/>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60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25" name="Group 24">
              <a:extLst>
                <a:ext uri="{FF2B5EF4-FFF2-40B4-BE49-F238E27FC236}">
                  <a16:creationId xmlns:a16="http://schemas.microsoft.com/office/drawing/2014/main" id="{29214958-DB09-8BB9-7F50-F124A77D5753}"/>
                </a:ext>
              </a:extLst>
            </p:cNvPr>
            <p:cNvGrpSpPr/>
            <p:nvPr/>
          </p:nvGrpSpPr>
          <p:grpSpPr>
            <a:xfrm>
              <a:off x="944232" y="3551833"/>
              <a:ext cx="406277" cy="307777"/>
              <a:chOff x="1749830" y="8172028"/>
              <a:chExt cx="406277" cy="307777"/>
            </a:xfrm>
          </p:grpSpPr>
          <p:cxnSp>
            <p:nvCxnSpPr>
              <p:cNvPr id="43" name="Straight Connector 42">
                <a:extLst>
                  <a:ext uri="{FF2B5EF4-FFF2-40B4-BE49-F238E27FC236}">
                    <a16:creationId xmlns:a16="http://schemas.microsoft.com/office/drawing/2014/main" id="{F415DFDC-7770-58F2-F2A7-F12BE9473B53}"/>
                  </a:ext>
                </a:extLst>
              </p:cNvPr>
              <p:cNvCxnSpPr>
                <a:cxnSpLocks/>
              </p:cNvCxnSpPr>
              <p:nvPr/>
            </p:nvCxnSpPr>
            <p:spPr>
              <a:xfrm>
                <a:off x="2059597" y="8320457"/>
                <a:ext cx="96510" cy="0"/>
              </a:xfrm>
              <a:prstGeom prst="line">
                <a:avLst/>
              </a:prstGeom>
              <a:noFill/>
              <a:ln w="28575" cap="flat" cmpd="sng" algn="ctr">
                <a:solidFill>
                  <a:sysClr val="windowText" lastClr="000000"/>
                </a:solidFill>
                <a:prstDash val="solid"/>
                <a:miter lim="800000"/>
              </a:ln>
              <a:effectLst/>
            </p:spPr>
          </p:cxnSp>
          <p:sp>
            <p:nvSpPr>
              <p:cNvPr id="44" name="TextBox 43">
                <a:extLst>
                  <a:ext uri="{FF2B5EF4-FFF2-40B4-BE49-F238E27FC236}">
                    <a16:creationId xmlns:a16="http://schemas.microsoft.com/office/drawing/2014/main" id="{1FDC64BB-E4D2-86A5-AEC0-DE3209FA22E2}"/>
                  </a:ext>
                </a:extLst>
              </p:cNvPr>
              <p:cNvSpPr txBox="1"/>
              <p:nvPr/>
            </p:nvSpPr>
            <p:spPr>
              <a:xfrm>
                <a:off x="1749830" y="8172028"/>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40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26" name="Group 25">
              <a:extLst>
                <a:ext uri="{FF2B5EF4-FFF2-40B4-BE49-F238E27FC236}">
                  <a16:creationId xmlns:a16="http://schemas.microsoft.com/office/drawing/2014/main" id="{A0CC6D24-07E8-BE4B-0713-8C2F03B5B8AD}"/>
                </a:ext>
              </a:extLst>
            </p:cNvPr>
            <p:cNvGrpSpPr/>
            <p:nvPr/>
          </p:nvGrpSpPr>
          <p:grpSpPr>
            <a:xfrm>
              <a:off x="944232" y="4033981"/>
              <a:ext cx="403085" cy="307777"/>
              <a:chOff x="1749830" y="8502467"/>
              <a:chExt cx="403085" cy="307777"/>
            </a:xfrm>
          </p:grpSpPr>
          <p:cxnSp>
            <p:nvCxnSpPr>
              <p:cNvPr id="41" name="Straight Connector 40">
                <a:extLst>
                  <a:ext uri="{FF2B5EF4-FFF2-40B4-BE49-F238E27FC236}">
                    <a16:creationId xmlns:a16="http://schemas.microsoft.com/office/drawing/2014/main" id="{8D721B48-4B79-0E72-E81F-A00449606D80}"/>
                  </a:ext>
                </a:extLst>
              </p:cNvPr>
              <p:cNvCxnSpPr>
                <a:cxnSpLocks/>
              </p:cNvCxnSpPr>
              <p:nvPr/>
            </p:nvCxnSpPr>
            <p:spPr>
              <a:xfrm>
                <a:off x="2056405" y="8654348"/>
                <a:ext cx="96510" cy="0"/>
              </a:xfrm>
              <a:prstGeom prst="line">
                <a:avLst/>
              </a:prstGeom>
              <a:noFill/>
              <a:ln w="28575" cap="flat" cmpd="sng" algn="ctr">
                <a:solidFill>
                  <a:sysClr val="windowText" lastClr="000000"/>
                </a:solidFill>
                <a:prstDash val="solid"/>
                <a:miter lim="800000"/>
              </a:ln>
              <a:effectLst/>
            </p:spPr>
          </p:cxnSp>
          <p:sp>
            <p:nvSpPr>
              <p:cNvPr id="42" name="TextBox 41">
                <a:extLst>
                  <a:ext uri="{FF2B5EF4-FFF2-40B4-BE49-F238E27FC236}">
                    <a16:creationId xmlns:a16="http://schemas.microsoft.com/office/drawing/2014/main" id="{B707CDCF-B7E0-30DE-2BCE-38590FC6C3CC}"/>
                  </a:ext>
                </a:extLst>
              </p:cNvPr>
              <p:cNvSpPr txBox="1"/>
              <p:nvPr/>
            </p:nvSpPr>
            <p:spPr>
              <a:xfrm>
                <a:off x="1749830" y="8502467"/>
                <a:ext cx="36740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20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27" name="TextBox 26">
              <a:extLst>
                <a:ext uri="{FF2B5EF4-FFF2-40B4-BE49-F238E27FC236}">
                  <a16:creationId xmlns:a16="http://schemas.microsoft.com/office/drawing/2014/main" id="{4F2E6E19-AD99-8130-89C9-1C5A0B208C7A}"/>
                </a:ext>
              </a:extLst>
            </p:cNvPr>
            <p:cNvSpPr txBox="1"/>
            <p:nvPr/>
          </p:nvSpPr>
          <p:spPr>
            <a:xfrm>
              <a:off x="1035602" y="4516128"/>
              <a:ext cx="276038" cy="307777"/>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0</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nvGrpSpPr>
            <p:cNvPr id="28" name="Group 27">
              <a:extLst>
                <a:ext uri="{FF2B5EF4-FFF2-40B4-BE49-F238E27FC236}">
                  <a16:creationId xmlns:a16="http://schemas.microsoft.com/office/drawing/2014/main" id="{BE52086C-9C26-8148-E831-84777928D103}"/>
                </a:ext>
              </a:extLst>
            </p:cNvPr>
            <p:cNvGrpSpPr/>
            <p:nvPr/>
          </p:nvGrpSpPr>
          <p:grpSpPr>
            <a:xfrm>
              <a:off x="1607129" y="4666140"/>
              <a:ext cx="928332" cy="369880"/>
              <a:chOff x="2093363" y="9699909"/>
              <a:chExt cx="928332" cy="369880"/>
            </a:xfrm>
          </p:grpSpPr>
          <p:cxnSp>
            <p:nvCxnSpPr>
              <p:cNvPr id="39" name="Straight Connector 38">
                <a:extLst>
                  <a:ext uri="{FF2B5EF4-FFF2-40B4-BE49-F238E27FC236}">
                    <a16:creationId xmlns:a16="http://schemas.microsoft.com/office/drawing/2014/main" id="{1C8A0CE8-6BA2-3E16-98EA-646A43651155}"/>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40" name="TextBox 39">
                <a:extLst>
                  <a:ext uri="{FF2B5EF4-FFF2-40B4-BE49-F238E27FC236}">
                    <a16:creationId xmlns:a16="http://schemas.microsoft.com/office/drawing/2014/main" id="{8886B47D-C4E7-4653-D363-AACC0BB9911B}"/>
                  </a:ext>
                </a:extLst>
              </p:cNvPr>
              <p:cNvSpPr txBox="1"/>
              <p:nvPr/>
            </p:nvSpPr>
            <p:spPr>
              <a:xfrm>
                <a:off x="2093363" y="9762012"/>
                <a:ext cx="928332" cy="30777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dirty="0" err="1">
                    <a:solidFill>
                      <a:schemeClr val="bg1"/>
                    </a:solidFill>
                    <a:latin typeface="Calibri" panose="020F0502020204030204" pitchFamily="34" charset="0"/>
                  </a:rPr>
                  <a:t>Iptacopan</a:t>
                </a:r>
                <a:endParaRPr kumimoji="0" lang="en-GB" sz="1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29" name="Rectangle 28">
              <a:extLst>
                <a:ext uri="{FF2B5EF4-FFF2-40B4-BE49-F238E27FC236}">
                  <a16:creationId xmlns:a16="http://schemas.microsoft.com/office/drawing/2014/main" id="{8488A1CD-E3E5-A8CD-5EAD-02EA34E02062}"/>
                </a:ext>
              </a:extLst>
            </p:cNvPr>
            <p:cNvSpPr/>
            <p:nvPr/>
          </p:nvSpPr>
          <p:spPr bwMode="auto">
            <a:xfrm>
              <a:off x="1480402" y="2413166"/>
              <a:ext cx="1181784" cy="2241461"/>
            </a:xfrm>
            <a:prstGeom prst="rect">
              <a:avLst/>
            </a:prstGeom>
            <a:solidFill>
              <a:schemeClr val="accent1"/>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400" dirty="0">
                  <a:latin typeface="Calibri" panose="020F0502020204030204" pitchFamily="34" charset="0"/>
                </a:rPr>
                <a:t>96.4</a:t>
              </a:r>
              <a:r>
                <a:rPr lang="en-US" sz="1400" dirty="0">
                  <a:solidFill>
                    <a:schemeClr val="tx1"/>
                  </a:solidFill>
                  <a:latin typeface="Calibri" panose="020F0502020204030204" pitchFamily="34" charset="0"/>
                </a:rPr>
                <a:t>%</a:t>
              </a:r>
            </a:p>
          </p:txBody>
        </p:sp>
        <p:grpSp>
          <p:nvGrpSpPr>
            <p:cNvPr id="30" name="Group 29">
              <a:extLst>
                <a:ext uri="{FF2B5EF4-FFF2-40B4-BE49-F238E27FC236}">
                  <a16:creationId xmlns:a16="http://schemas.microsoft.com/office/drawing/2014/main" id="{E76605CA-BA0C-C15F-8EDE-003AAB694374}"/>
                </a:ext>
              </a:extLst>
            </p:cNvPr>
            <p:cNvGrpSpPr/>
            <p:nvPr/>
          </p:nvGrpSpPr>
          <p:grpSpPr>
            <a:xfrm>
              <a:off x="3031281" y="4666140"/>
              <a:ext cx="1051827" cy="369880"/>
              <a:chOff x="2031615" y="9699909"/>
              <a:chExt cx="1051827" cy="369880"/>
            </a:xfrm>
          </p:grpSpPr>
          <p:cxnSp>
            <p:nvCxnSpPr>
              <p:cNvPr id="36" name="Straight Connector 35">
                <a:extLst>
                  <a:ext uri="{FF2B5EF4-FFF2-40B4-BE49-F238E27FC236}">
                    <a16:creationId xmlns:a16="http://schemas.microsoft.com/office/drawing/2014/main" id="{F00C1966-F0DF-ECE1-64AD-51DA77A148A3}"/>
                  </a:ext>
                </a:extLst>
              </p:cNvPr>
              <p:cNvCxnSpPr>
                <a:cxnSpLocks/>
              </p:cNvCxnSpPr>
              <p:nvPr/>
            </p:nvCxnSpPr>
            <p:spPr>
              <a:xfrm>
                <a:off x="2557528" y="9699909"/>
                <a:ext cx="0" cy="85470"/>
              </a:xfrm>
              <a:prstGeom prst="line">
                <a:avLst/>
              </a:prstGeom>
              <a:noFill/>
              <a:ln w="28575" cap="flat" cmpd="sng" algn="ctr">
                <a:solidFill>
                  <a:sysClr val="windowText" lastClr="000000"/>
                </a:solidFill>
                <a:prstDash val="solid"/>
                <a:miter lim="800000"/>
              </a:ln>
              <a:effectLst/>
            </p:spPr>
          </p:cxnSp>
          <p:sp>
            <p:nvSpPr>
              <p:cNvPr id="37" name="TextBox 36">
                <a:extLst>
                  <a:ext uri="{FF2B5EF4-FFF2-40B4-BE49-F238E27FC236}">
                    <a16:creationId xmlns:a16="http://schemas.microsoft.com/office/drawing/2014/main" id="{EA4CAFA0-A6B6-E858-8564-55D6EAFCCEB7}"/>
                  </a:ext>
                </a:extLst>
              </p:cNvPr>
              <p:cNvSpPr txBox="1"/>
              <p:nvPr/>
            </p:nvSpPr>
            <p:spPr>
              <a:xfrm>
                <a:off x="2031615" y="9762012"/>
                <a:ext cx="1051827" cy="307777"/>
              </a:xfrm>
              <a:prstGeom prst="rect">
                <a:avLst/>
              </a:prstGeom>
              <a:noFill/>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Anti-C5 SoC</a:t>
                </a:r>
              </a:p>
            </p:txBody>
          </p:sp>
        </p:grpSp>
        <p:sp>
          <p:nvSpPr>
            <p:cNvPr id="31" name="Rectangle 30">
              <a:extLst>
                <a:ext uri="{FF2B5EF4-FFF2-40B4-BE49-F238E27FC236}">
                  <a16:creationId xmlns:a16="http://schemas.microsoft.com/office/drawing/2014/main" id="{467B98FC-E6E4-49CF-F98B-065750847BD2}"/>
                </a:ext>
              </a:extLst>
            </p:cNvPr>
            <p:cNvSpPr/>
            <p:nvPr/>
          </p:nvSpPr>
          <p:spPr bwMode="auto">
            <a:xfrm>
              <a:off x="2966302" y="4108051"/>
              <a:ext cx="1181784" cy="546575"/>
            </a:xfrm>
            <a:prstGeom prst="rect">
              <a:avLst/>
            </a:prstGeom>
            <a:solidFill>
              <a:schemeClr val="accent3"/>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26.1%</a:t>
              </a:r>
            </a:p>
          </p:txBody>
        </p:sp>
        <p:cxnSp>
          <p:nvCxnSpPr>
            <p:cNvPr id="32" name="Straight Connector 31">
              <a:extLst>
                <a:ext uri="{FF2B5EF4-FFF2-40B4-BE49-F238E27FC236}">
                  <a16:creationId xmlns:a16="http://schemas.microsoft.com/office/drawing/2014/main" id="{88B6A0DB-B5D7-8299-BBD2-34407E53CDAA}"/>
                </a:ext>
              </a:extLst>
            </p:cNvPr>
            <p:cNvCxnSpPr>
              <a:cxnSpLocks/>
              <a:stCxn id="29" idx="0"/>
            </p:cNvCxnSpPr>
            <p:nvPr/>
          </p:nvCxnSpPr>
          <p:spPr bwMode="auto">
            <a:xfrm flipV="1">
              <a:off x="2071294" y="2259277"/>
              <a:ext cx="0" cy="153889"/>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207C9D0-1DB8-4865-84AB-6F76BEA00F9F}"/>
                </a:ext>
              </a:extLst>
            </p:cNvPr>
            <p:cNvCxnSpPr>
              <a:cxnSpLocks/>
            </p:cNvCxnSpPr>
            <p:nvPr/>
          </p:nvCxnSpPr>
          <p:spPr bwMode="auto">
            <a:xfrm flipV="1">
              <a:off x="3511007" y="3216874"/>
              <a:ext cx="0" cy="891177"/>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53F221D0-036B-2BBC-4A9C-3886DEB3C6AD}"/>
                </a:ext>
              </a:extLst>
            </p:cNvPr>
            <p:cNvCxnSpPr>
              <a:cxnSpLocks/>
            </p:cNvCxnSpPr>
            <p:nvPr/>
          </p:nvCxnSpPr>
          <p:spPr bwMode="auto">
            <a:xfrm>
              <a:off x="2065116" y="2259277"/>
              <a:ext cx="978416" cy="0"/>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44C448D2-FCCB-C86C-52B9-9D4DB9910A6F}"/>
                </a:ext>
              </a:extLst>
            </p:cNvPr>
            <p:cNvSpPr txBox="1"/>
            <p:nvPr/>
          </p:nvSpPr>
          <p:spPr bwMode="auto">
            <a:xfrm>
              <a:off x="2746231" y="2008308"/>
              <a:ext cx="1590153" cy="1323439"/>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Difference: </a:t>
              </a:r>
              <a:br>
                <a:rPr lang="en-US" sz="1600" b="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70.3%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(95% CI: 52.6%-84.9%)</a:t>
              </a:r>
              <a:br>
                <a:rPr lang="en-US" sz="1600" b="0" dirty="0">
                  <a:solidFill>
                    <a:schemeClr val="bg1"/>
                  </a:solidFill>
                  <a:latin typeface="Calibri" panose="020F0502020204030204" pitchFamily="34" charset="0"/>
                </a:rPr>
              </a:br>
              <a:r>
                <a:rPr lang="en-US" sz="1600" i="1" dirty="0">
                  <a:solidFill>
                    <a:schemeClr val="bg1"/>
                  </a:solidFill>
                  <a:latin typeface="Calibri" panose="020F0502020204030204" pitchFamily="34" charset="0"/>
                </a:rPr>
                <a:t>P</a:t>
              </a:r>
              <a:r>
                <a:rPr lang="en-US" sz="1600" dirty="0">
                  <a:solidFill>
                    <a:schemeClr val="bg1"/>
                  </a:solidFill>
                  <a:latin typeface="Calibri" panose="020F0502020204030204" pitchFamily="34" charset="0"/>
                </a:rPr>
                <a:t> &lt;.0001*</a:t>
              </a:r>
            </a:p>
          </p:txBody>
        </p:sp>
      </p:grpSp>
    </p:spTree>
    <p:extLst>
      <p:ext uri="{BB962C8B-B14F-4D97-AF65-F5344CB8AC3E}">
        <p14:creationId xmlns:p14="http://schemas.microsoft.com/office/powerpoint/2010/main" val="3449681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6" name="Group 205">
            <a:extLst>
              <a:ext uri="{FF2B5EF4-FFF2-40B4-BE49-F238E27FC236}">
                <a16:creationId xmlns:a16="http://schemas.microsoft.com/office/drawing/2014/main" id="{59CDDC0E-D0EC-9849-A878-A3013265A33E}"/>
              </a:ext>
            </a:extLst>
          </p:cNvPr>
          <p:cNvGrpSpPr/>
          <p:nvPr/>
        </p:nvGrpSpPr>
        <p:grpSpPr>
          <a:xfrm>
            <a:off x="1659959" y="3234873"/>
            <a:ext cx="103854" cy="561522"/>
            <a:chOff x="5126528" y="3504915"/>
            <a:chExt cx="80778" cy="461763"/>
          </a:xfrm>
        </p:grpSpPr>
        <p:cxnSp>
          <p:nvCxnSpPr>
            <p:cNvPr id="389" name="Straight Connector 388">
              <a:extLst>
                <a:ext uri="{FF2B5EF4-FFF2-40B4-BE49-F238E27FC236}">
                  <a16:creationId xmlns:a16="http://schemas.microsoft.com/office/drawing/2014/main" id="{A7E264AD-0D84-5442-9DDE-B892167AA2A2}"/>
                </a:ext>
              </a:extLst>
            </p:cNvPr>
            <p:cNvCxnSpPr>
              <a:cxnSpLocks/>
            </p:cNvCxnSpPr>
            <p:nvPr/>
          </p:nvCxnSpPr>
          <p:spPr>
            <a:xfrm>
              <a:off x="5166917" y="3504915"/>
              <a:ext cx="0" cy="461763"/>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90" name="Straight Connector 389">
              <a:extLst>
                <a:ext uri="{FF2B5EF4-FFF2-40B4-BE49-F238E27FC236}">
                  <a16:creationId xmlns:a16="http://schemas.microsoft.com/office/drawing/2014/main" id="{98A3E481-6721-904A-A674-50E663BB8138}"/>
                </a:ext>
              </a:extLst>
            </p:cNvPr>
            <p:cNvCxnSpPr/>
            <p:nvPr/>
          </p:nvCxnSpPr>
          <p:spPr>
            <a:xfrm>
              <a:off x="5126528" y="3504915"/>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F9674B8A-B54A-AE48-AC46-52902EC79058}"/>
                </a:ext>
              </a:extLst>
            </p:cNvPr>
            <p:cNvCxnSpPr/>
            <p:nvPr/>
          </p:nvCxnSpPr>
          <p:spPr>
            <a:xfrm>
              <a:off x="5126528" y="3966678"/>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207" name="Oval 206">
            <a:extLst>
              <a:ext uri="{FF2B5EF4-FFF2-40B4-BE49-F238E27FC236}">
                <a16:creationId xmlns:a16="http://schemas.microsoft.com/office/drawing/2014/main" id="{2C1D13A0-0CA9-D749-A264-F777D95CCBDB}"/>
              </a:ext>
            </a:extLst>
          </p:cNvPr>
          <p:cNvSpPr/>
          <p:nvPr/>
        </p:nvSpPr>
        <p:spPr>
          <a:xfrm>
            <a:off x="1675203" y="3449391"/>
            <a:ext cx="73366" cy="6939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08" name="Freeform: Shape 206">
            <a:extLst>
              <a:ext uri="{FF2B5EF4-FFF2-40B4-BE49-F238E27FC236}">
                <a16:creationId xmlns:a16="http://schemas.microsoft.com/office/drawing/2014/main" id="{A75DFB3B-B78D-8841-AF6E-FB2889C8B7DE}"/>
              </a:ext>
            </a:extLst>
          </p:cNvPr>
          <p:cNvSpPr/>
          <p:nvPr/>
        </p:nvSpPr>
        <p:spPr>
          <a:xfrm>
            <a:off x="1711749" y="2348957"/>
            <a:ext cx="9289317" cy="1130892"/>
          </a:xfrm>
          <a:custGeom>
            <a:avLst/>
            <a:gdLst>
              <a:gd name="connsiteX0" fmla="*/ 7249099 w 7249099"/>
              <a:gd name="connsiteY0" fmla="*/ 0 h 918072"/>
              <a:gd name="connsiteX1" fmla="*/ 6646843 w 7249099"/>
              <a:gd name="connsiteY1" fmla="*/ 33050 h 918072"/>
              <a:gd name="connsiteX2" fmla="*/ 6040916 w 7249099"/>
              <a:gd name="connsiteY2" fmla="*/ 47739 h 918072"/>
              <a:gd name="connsiteX3" fmla="*/ 5431316 w 7249099"/>
              <a:gd name="connsiteY3" fmla="*/ 55084 h 918072"/>
              <a:gd name="connsiteX4" fmla="*/ 4832732 w 7249099"/>
              <a:gd name="connsiteY4" fmla="*/ 29378 h 918072"/>
              <a:gd name="connsiteX5" fmla="*/ 3620877 w 7249099"/>
              <a:gd name="connsiteY5" fmla="*/ 58756 h 918072"/>
              <a:gd name="connsiteX6" fmla="*/ 2401677 w 7249099"/>
              <a:gd name="connsiteY6" fmla="*/ 29378 h 918072"/>
              <a:gd name="connsiteX7" fmla="*/ 1803094 w 7249099"/>
              <a:gd name="connsiteY7" fmla="*/ 7344 h 918072"/>
              <a:gd name="connsiteX8" fmla="*/ 1200838 w 7249099"/>
              <a:gd name="connsiteY8" fmla="*/ 66101 h 918072"/>
              <a:gd name="connsiteX9" fmla="*/ 583894 w 7249099"/>
              <a:gd name="connsiteY9" fmla="*/ 212993 h 918072"/>
              <a:gd name="connsiteX10" fmla="*/ 279094 w 7249099"/>
              <a:gd name="connsiteY10" fmla="*/ 459036 h 918072"/>
              <a:gd name="connsiteX11" fmla="*/ 0 w 7249099"/>
              <a:gd name="connsiteY11" fmla="*/ 918072 h 918072"/>
              <a:gd name="connsiteX0" fmla="*/ 7225287 w 7225287"/>
              <a:gd name="connsiteY0" fmla="*/ 0 h 929979"/>
              <a:gd name="connsiteX1" fmla="*/ 6623031 w 7225287"/>
              <a:gd name="connsiteY1" fmla="*/ 33050 h 929979"/>
              <a:gd name="connsiteX2" fmla="*/ 6017104 w 7225287"/>
              <a:gd name="connsiteY2" fmla="*/ 47739 h 929979"/>
              <a:gd name="connsiteX3" fmla="*/ 5407504 w 7225287"/>
              <a:gd name="connsiteY3" fmla="*/ 55084 h 929979"/>
              <a:gd name="connsiteX4" fmla="*/ 4808920 w 7225287"/>
              <a:gd name="connsiteY4" fmla="*/ 29378 h 929979"/>
              <a:gd name="connsiteX5" fmla="*/ 3597065 w 7225287"/>
              <a:gd name="connsiteY5" fmla="*/ 58756 h 929979"/>
              <a:gd name="connsiteX6" fmla="*/ 2377865 w 7225287"/>
              <a:gd name="connsiteY6" fmla="*/ 29378 h 929979"/>
              <a:gd name="connsiteX7" fmla="*/ 1779282 w 7225287"/>
              <a:gd name="connsiteY7" fmla="*/ 7344 h 929979"/>
              <a:gd name="connsiteX8" fmla="*/ 1177026 w 7225287"/>
              <a:gd name="connsiteY8" fmla="*/ 66101 h 929979"/>
              <a:gd name="connsiteX9" fmla="*/ 560082 w 7225287"/>
              <a:gd name="connsiteY9" fmla="*/ 212993 h 929979"/>
              <a:gd name="connsiteX10" fmla="*/ 255282 w 7225287"/>
              <a:gd name="connsiteY10" fmla="*/ 459036 h 929979"/>
              <a:gd name="connsiteX11" fmla="*/ 0 w 7225287"/>
              <a:gd name="connsiteY11" fmla="*/ 929979 h 929979"/>
              <a:gd name="connsiteX0" fmla="*/ 7225287 w 7225287"/>
              <a:gd name="connsiteY0" fmla="*/ 0 h 929979"/>
              <a:gd name="connsiteX1" fmla="*/ 6623031 w 7225287"/>
              <a:gd name="connsiteY1" fmla="*/ 33050 h 929979"/>
              <a:gd name="connsiteX2" fmla="*/ 6017104 w 7225287"/>
              <a:gd name="connsiteY2" fmla="*/ 47739 h 929979"/>
              <a:gd name="connsiteX3" fmla="*/ 5407504 w 7225287"/>
              <a:gd name="connsiteY3" fmla="*/ 55084 h 929979"/>
              <a:gd name="connsiteX4" fmla="*/ 4808920 w 7225287"/>
              <a:gd name="connsiteY4" fmla="*/ 29378 h 929979"/>
              <a:gd name="connsiteX5" fmla="*/ 3597065 w 7225287"/>
              <a:gd name="connsiteY5" fmla="*/ 58756 h 929979"/>
              <a:gd name="connsiteX6" fmla="*/ 2377865 w 7225287"/>
              <a:gd name="connsiteY6" fmla="*/ 29378 h 929979"/>
              <a:gd name="connsiteX7" fmla="*/ 1779282 w 7225287"/>
              <a:gd name="connsiteY7" fmla="*/ 7344 h 929979"/>
              <a:gd name="connsiteX8" fmla="*/ 1177026 w 7225287"/>
              <a:gd name="connsiteY8" fmla="*/ 66101 h 929979"/>
              <a:gd name="connsiteX9" fmla="*/ 560082 w 7225287"/>
              <a:gd name="connsiteY9" fmla="*/ 212993 h 929979"/>
              <a:gd name="connsiteX10" fmla="*/ 255282 w 7225287"/>
              <a:gd name="connsiteY10" fmla="*/ 459036 h 929979"/>
              <a:gd name="connsiteX11" fmla="*/ 0 w 7225287"/>
              <a:gd name="connsiteY11" fmla="*/ 929979 h 929979"/>
              <a:gd name="connsiteX0" fmla="*/ 7225287 w 7225287"/>
              <a:gd name="connsiteY0" fmla="*/ 0 h 929979"/>
              <a:gd name="connsiteX1" fmla="*/ 6623031 w 7225287"/>
              <a:gd name="connsiteY1" fmla="*/ 33050 h 929979"/>
              <a:gd name="connsiteX2" fmla="*/ 6017104 w 7225287"/>
              <a:gd name="connsiteY2" fmla="*/ 47739 h 929979"/>
              <a:gd name="connsiteX3" fmla="*/ 5407504 w 7225287"/>
              <a:gd name="connsiteY3" fmla="*/ 55084 h 929979"/>
              <a:gd name="connsiteX4" fmla="*/ 4808920 w 7225287"/>
              <a:gd name="connsiteY4" fmla="*/ 29378 h 929979"/>
              <a:gd name="connsiteX5" fmla="*/ 3597065 w 7225287"/>
              <a:gd name="connsiteY5" fmla="*/ 58756 h 929979"/>
              <a:gd name="connsiteX6" fmla="*/ 2377865 w 7225287"/>
              <a:gd name="connsiteY6" fmla="*/ 29378 h 929979"/>
              <a:gd name="connsiteX7" fmla="*/ 1779282 w 7225287"/>
              <a:gd name="connsiteY7" fmla="*/ 7344 h 929979"/>
              <a:gd name="connsiteX8" fmla="*/ 1177026 w 7225287"/>
              <a:gd name="connsiteY8" fmla="*/ 66101 h 929979"/>
              <a:gd name="connsiteX9" fmla="*/ 560082 w 7225287"/>
              <a:gd name="connsiteY9" fmla="*/ 212993 h 929979"/>
              <a:gd name="connsiteX10" fmla="*/ 255282 w 7225287"/>
              <a:gd name="connsiteY10" fmla="*/ 459036 h 929979"/>
              <a:gd name="connsiteX11" fmla="*/ 0 w 7225287"/>
              <a:gd name="connsiteY11" fmla="*/ 929979 h 929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225287" h="929979">
                <a:moveTo>
                  <a:pt x="7225287" y="0"/>
                </a:moveTo>
                <a:lnTo>
                  <a:pt x="6623031" y="33050"/>
                </a:lnTo>
                <a:lnTo>
                  <a:pt x="6017104" y="47739"/>
                </a:lnTo>
                <a:lnTo>
                  <a:pt x="5407504" y="55084"/>
                </a:lnTo>
                <a:lnTo>
                  <a:pt x="4808920" y="29378"/>
                </a:lnTo>
                <a:lnTo>
                  <a:pt x="3597065" y="58756"/>
                </a:lnTo>
                <a:lnTo>
                  <a:pt x="2377865" y="29378"/>
                </a:lnTo>
                <a:lnTo>
                  <a:pt x="1779282" y="7344"/>
                </a:lnTo>
                <a:lnTo>
                  <a:pt x="1177026" y="66101"/>
                </a:lnTo>
                <a:lnTo>
                  <a:pt x="560082" y="212993"/>
                </a:lnTo>
                <a:lnTo>
                  <a:pt x="255282" y="459036"/>
                </a:lnTo>
                <a:cubicBezTo>
                  <a:pt x="5089" y="916848"/>
                  <a:pt x="257338" y="462642"/>
                  <a:pt x="0" y="929979"/>
                </a:cubicBez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solidFill>
            </a:endParaRPr>
          </a:p>
        </p:txBody>
      </p:sp>
      <p:sp>
        <p:nvSpPr>
          <p:cNvPr id="209" name="Freeform: Shape 207">
            <a:extLst>
              <a:ext uri="{FF2B5EF4-FFF2-40B4-BE49-F238E27FC236}">
                <a16:creationId xmlns:a16="http://schemas.microsoft.com/office/drawing/2014/main" id="{EBE6395B-2C4C-7B4C-A95A-5204E5107840}"/>
              </a:ext>
            </a:extLst>
          </p:cNvPr>
          <p:cNvSpPr/>
          <p:nvPr/>
        </p:nvSpPr>
        <p:spPr>
          <a:xfrm>
            <a:off x="1711749" y="3426260"/>
            <a:ext cx="9290977" cy="187557"/>
          </a:xfrm>
          <a:custGeom>
            <a:avLst/>
            <a:gdLst>
              <a:gd name="connsiteX0" fmla="*/ 7252771 w 7252771"/>
              <a:gd name="connsiteY0" fmla="*/ 0 h 154236"/>
              <a:gd name="connsiteX1" fmla="*/ 6643171 w 7252771"/>
              <a:gd name="connsiteY1" fmla="*/ 95479 h 154236"/>
              <a:gd name="connsiteX2" fmla="*/ 6040916 w 7252771"/>
              <a:gd name="connsiteY2" fmla="*/ 132202 h 154236"/>
              <a:gd name="connsiteX3" fmla="*/ 5431316 w 7252771"/>
              <a:gd name="connsiteY3" fmla="*/ 102824 h 154236"/>
              <a:gd name="connsiteX4" fmla="*/ 4832732 w 7252771"/>
              <a:gd name="connsiteY4" fmla="*/ 95479 h 154236"/>
              <a:gd name="connsiteX5" fmla="*/ 3617205 w 7252771"/>
              <a:gd name="connsiteY5" fmla="*/ 88134 h 154236"/>
              <a:gd name="connsiteX6" fmla="*/ 2401677 w 7252771"/>
              <a:gd name="connsiteY6" fmla="*/ 117513 h 154236"/>
              <a:gd name="connsiteX7" fmla="*/ 1806766 w 7252771"/>
              <a:gd name="connsiteY7" fmla="*/ 88134 h 154236"/>
              <a:gd name="connsiteX8" fmla="*/ 1193494 w 7252771"/>
              <a:gd name="connsiteY8" fmla="*/ 154236 h 154236"/>
              <a:gd name="connsiteX9" fmla="*/ 587566 w 7252771"/>
              <a:gd name="connsiteY9" fmla="*/ 95479 h 154236"/>
              <a:gd name="connsiteX10" fmla="*/ 282766 w 7252771"/>
              <a:gd name="connsiteY10" fmla="*/ 91807 h 154236"/>
              <a:gd name="connsiteX11" fmla="*/ 0 w 7252771"/>
              <a:gd name="connsiteY11" fmla="*/ 99151 h 154236"/>
              <a:gd name="connsiteX0" fmla="*/ 7228959 w 7228959"/>
              <a:gd name="connsiteY0" fmla="*/ 0 h 154236"/>
              <a:gd name="connsiteX1" fmla="*/ 6619359 w 7228959"/>
              <a:gd name="connsiteY1" fmla="*/ 95479 h 154236"/>
              <a:gd name="connsiteX2" fmla="*/ 6017104 w 7228959"/>
              <a:gd name="connsiteY2" fmla="*/ 132202 h 154236"/>
              <a:gd name="connsiteX3" fmla="*/ 5407504 w 7228959"/>
              <a:gd name="connsiteY3" fmla="*/ 102824 h 154236"/>
              <a:gd name="connsiteX4" fmla="*/ 4808920 w 7228959"/>
              <a:gd name="connsiteY4" fmla="*/ 95479 h 154236"/>
              <a:gd name="connsiteX5" fmla="*/ 3593393 w 7228959"/>
              <a:gd name="connsiteY5" fmla="*/ 88134 h 154236"/>
              <a:gd name="connsiteX6" fmla="*/ 2377865 w 7228959"/>
              <a:gd name="connsiteY6" fmla="*/ 117513 h 154236"/>
              <a:gd name="connsiteX7" fmla="*/ 1782954 w 7228959"/>
              <a:gd name="connsiteY7" fmla="*/ 88134 h 154236"/>
              <a:gd name="connsiteX8" fmla="*/ 1169682 w 7228959"/>
              <a:gd name="connsiteY8" fmla="*/ 154236 h 154236"/>
              <a:gd name="connsiteX9" fmla="*/ 563754 w 7228959"/>
              <a:gd name="connsiteY9" fmla="*/ 95479 h 154236"/>
              <a:gd name="connsiteX10" fmla="*/ 258954 w 7228959"/>
              <a:gd name="connsiteY10" fmla="*/ 91807 h 154236"/>
              <a:gd name="connsiteX11" fmla="*/ 0 w 7228959"/>
              <a:gd name="connsiteY11" fmla="*/ 115820 h 154236"/>
              <a:gd name="connsiteX0" fmla="*/ 7228959 w 7228959"/>
              <a:gd name="connsiteY0" fmla="*/ 0 h 154236"/>
              <a:gd name="connsiteX1" fmla="*/ 6619359 w 7228959"/>
              <a:gd name="connsiteY1" fmla="*/ 95479 h 154236"/>
              <a:gd name="connsiteX2" fmla="*/ 6017104 w 7228959"/>
              <a:gd name="connsiteY2" fmla="*/ 132202 h 154236"/>
              <a:gd name="connsiteX3" fmla="*/ 5407504 w 7228959"/>
              <a:gd name="connsiteY3" fmla="*/ 102824 h 154236"/>
              <a:gd name="connsiteX4" fmla="*/ 4808920 w 7228959"/>
              <a:gd name="connsiteY4" fmla="*/ 95479 h 154236"/>
              <a:gd name="connsiteX5" fmla="*/ 3593393 w 7228959"/>
              <a:gd name="connsiteY5" fmla="*/ 88134 h 154236"/>
              <a:gd name="connsiteX6" fmla="*/ 2377865 w 7228959"/>
              <a:gd name="connsiteY6" fmla="*/ 117513 h 154236"/>
              <a:gd name="connsiteX7" fmla="*/ 1782954 w 7228959"/>
              <a:gd name="connsiteY7" fmla="*/ 88134 h 154236"/>
              <a:gd name="connsiteX8" fmla="*/ 1169682 w 7228959"/>
              <a:gd name="connsiteY8" fmla="*/ 154236 h 154236"/>
              <a:gd name="connsiteX9" fmla="*/ 563754 w 7228959"/>
              <a:gd name="connsiteY9" fmla="*/ 95479 h 154236"/>
              <a:gd name="connsiteX10" fmla="*/ 251810 w 7228959"/>
              <a:gd name="connsiteY10" fmla="*/ 98951 h 154236"/>
              <a:gd name="connsiteX11" fmla="*/ 0 w 7228959"/>
              <a:gd name="connsiteY11" fmla="*/ 115820 h 154236"/>
              <a:gd name="connsiteX0" fmla="*/ 7228959 w 7228959"/>
              <a:gd name="connsiteY0" fmla="*/ 0 h 154236"/>
              <a:gd name="connsiteX1" fmla="*/ 6619359 w 7228959"/>
              <a:gd name="connsiteY1" fmla="*/ 95479 h 154236"/>
              <a:gd name="connsiteX2" fmla="*/ 6017104 w 7228959"/>
              <a:gd name="connsiteY2" fmla="*/ 132202 h 154236"/>
              <a:gd name="connsiteX3" fmla="*/ 5407504 w 7228959"/>
              <a:gd name="connsiteY3" fmla="*/ 102824 h 154236"/>
              <a:gd name="connsiteX4" fmla="*/ 4808920 w 7228959"/>
              <a:gd name="connsiteY4" fmla="*/ 95479 h 154236"/>
              <a:gd name="connsiteX5" fmla="*/ 3593393 w 7228959"/>
              <a:gd name="connsiteY5" fmla="*/ 88134 h 154236"/>
              <a:gd name="connsiteX6" fmla="*/ 2377865 w 7228959"/>
              <a:gd name="connsiteY6" fmla="*/ 117513 h 154236"/>
              <a:gd name="connsiteX7" fmla="*/ 1782954 w 7228959"/>
              <a:gd name="connsiteY7" fmla="*/ 88134 h 154236"/>
              <a:gd name="connsiteX8" fmla="*/ 1169682 w 7228959"/>
              <a:gd name="connsiteY8" fmla="*/ 154236 h 154236"/>
              <a:gd name="connsiteX9" fmla="*/ 561373 w 7228959"/>
              <a:gd name="connsiteY9" fmla="*/ 109766 h 154236"/>
              <a:gd name="connsiteX10" fmla="*/ 251810 w 7228959"/>
              <a:gd name="connsiteY10" fmla="*/ 98951 h 154236"/>
              <a:gd name="connsiteX11" fmla="*/ 0 w 7228959"/>
              <a:gd name="connsiteY11" fmla="*/ 115820 h 154236"/>
              <a:gd name="connsiteX0" fmla="*/ 7228959 w 7228959"/>
              <a:gd name="connsiteY0" fmla="*/ 0 h 166142"/>
              <a:gd name="connsiteX1" fmla="*/ 6619359 w 7228959"/>
              <a:gd name="connsiteY1" fmla="*/ 95479 h 166142"/>
              <a:gd name="connsiteX2" fmla="*/ 6017104 w 7228959"/>
              <a:gd name="connsiteY2" fmla="*/ 132202 h 166142"/>
              <a:gd name="connsiteX3" fmla="*/ 5407504 w 7228959"/>
              <a:gd name="connsiteY3" fmla="*/ 102824 h 166142"/>
              <a:gd name="connsiteX4" fmla="*/ 4808920 w 7228959"/>
              <a:gd name="connsiteY4" fmla="*/ 95479 h 166142"/>
              <a:gd name="connsiteX5" fmla="*/ 3593393 w 7228959"/>
              <a:gd name="connsiteY5" fmla="*/ 88134 h 166142"/>
              <a:gd name="connsiteX6" fmla="*/ 2377865 w 7228959"/>
              <a:gd name="connsiteY6" fmla="*/ 117513 h 166142"/>
              <a:gd name="connsiteX7" fmla="*/ 1782954 w 7228959"/>
              <a:gd name="connsiteY7" fmla="*/ 88134 h 166142"/>
              <a:gd name="connsiteX8" fmla="*/ 1172063 w 7228959"/>
              <a:gd name="connsiteY8" fmla="*/ 166142 h 166142"/>
              <a:gd name="connsiteX9" fmla="*/ 561373 w 7228959"/>
              <a:gd name="connsiteY9" fmla="*/ 109766 h 166142"/>
              <a:gd name="connsiteX10" fmla="*/ 251810 w 7228959"/>
              <a:gd name="connsiteY10" fmla="*/ 98951 h 166142"/>
              <a:gd name="connsiteX11" fmla="*/ 0 w 7228959"/>
              <a:gd name="connsiteY11" fmla="*/ 115820 h 166142"/>
              <a:gd name="connsiteX0" fmla="*/ 7228959 w 7228959"/>
              <a:gd name="connsiteY0" fmla="*/ 0 h 166142"/>
              <a:gd name="connsiteX1" fmla="*/ 6619359 w 7228959"/>
              <a:gd name="connsiteY1" fmla="*/ 95479 h 166142"/>
              <a:gd name="connsiteX2" fmla="*/ 6017104 w 7228959"/>
              <a:gd name="connsiteY2" fmla="*/ 132202 h 166142"/>
              <a:gd name="connsiteX3" fmla="*/ 5407504 w 7228959"/>
              <a:gd name="connsiteY3" fmla="*/ 102824 h 166142"/>
              <a:gd name="connsiteX4" fmla="*/ 4808920 w 7228959"/>
              <a:gd name="connsiteY4" fmla="*/ 95479 h 166142"/>
              <a:gd name="connsiteX5" fmla="*/ 3593393 w 7228959"/>
              <a:gd name="connsiteY5" fmla="*/ 88134 h 166142"/>
              <a:gd name="connsiteX6" fmla="*/ 2377865 w 7228959"/>
              <a:gd name="connsiteY6" fmla="*/ 117513 h 166142"/>
              <a:gd name="connsiteX7" fmla="*/ 1773429 w 7228959"/>
              <a:gd name="connsiteY7" fmla="*/ 85753 h 166142"/>
              <a:gd name="connsiteX8" fmla="*/ 1172063 w 7228959"/>
              <a:gd name="connsiteY8" fmla="*/ 166142 h 166142"/>
              <a:gd name="connsiteX9" fmla="*/ 561373 w 7228959"/>
              <a:gd name="connsiteY9" fmla="*/ 109766 h 166142"/>
              <a:gd name="connsiteX10" fmla="*/ 251810 w 7228959"/>
              <a:gd name="connsiteY10" fmla="*/ 98951 h 166142"/>
              <a:gd name="connsiteX11" fmla="*/ 0 w 7228959"/>
              <a:gd name="connsiteY11" fmla="*/ 115820 h 166142"/>
              <a:gd name="connsiteX0" fmla="*/ 7228959 w 7228959"/>
              <a:gd name="connsiteY0" fmla="*/ 0 h 166142"/>
              <a:gd name="connsiteX1" fmla="*/ 6619359 w 7228959"/>
              <a:gd name="connsiteY1" fmla="*/ 95479 h 166142"/>
              <a:gd name="connsiteX2" fmla="*/ 6017104 w 7228959"/>
              <a:gd name="connsiteY2" fmla="*/ 132202 h 166142"/>
              <a:gd name="connsiteX3" fmla="*/ 5407504 w 7228959"/>
              <a:gd name="connsiteY3" fmla="*/ 102824 h 166142"/>
              <a:gd name="connsiteX4" fmla="*/ 4808920 w 7228959"/>
              <a:gd name="connsiteY4" fmla="*/ 95479 h 166142"/>
              <a:gd name="connsiteX5" fmla="*/ 3593393 w 7228959"/>
              <a:gd name="connsiteY5" fmla="*/ 88134 h 166142"/>
              <a:gd name="connsiteX6" fmla="*/ 2375484 w 7228959"/>
              <a:gd name="connsiteY6" fmla="*/ 119895 h 166142"/>
              <a:gd name="connsiteX7" fmla="*/ 1773429 w 7228959"/>
              <a:gd name="connsiteY7" fmla="*/ 85753 h 166142"/>
              <a:gd name="connsiteX8" fmla="*/ 1172063 w 7228959"/>
              <a:gd name="connsiteY8" fmla="*/ 166142 h 166142"/>
              <a:gd name="connsiteX9" fmla="*/ 561373 w 7228959"/>
              <a:gd name="connsiteY9" fmla="*/ 109766 h 166142"/>
              <a:gd name="connsiteX10" fmla="*/ 251810 w 7228959"/>
              <a:gd name="connsiteY10" fmla="*/ 98951 h 166142"/>
              <a:gd name="connsiteX11" fmla="*/ 0 w 7228959"/>
              <a:gd name="connsiteY11" fmla="*/ 115820 h 166142"/>
              <a:gd name="connsiteX0" fmla="*/ 7228959 w 7228959"/>
              <a:gd name="connsiteY0" fmla="*/ 0 h 166142"/>
              <a:gd name="connsiteX1" fmla="*/ 6619359 w 7228959"/>
              <a:gd name="connsiteY1" fmla="*/ 95479 h 166142"/>
              <a:gd name="connsiteX2" fmla="*/ 6017104 w 7228959"/>
              <a:gd name="connsiteY2" fmla="*/ 132202 h 166142"/>
              <a:gd name="connsiteX3" fmla="*/ 5407504 w 7228959"/>
              <a:gd name="connsiteY3" fmla="*/ 102824 h 166142"/>
              <a:gd name="connsiteX4" fmla="*/ 4808920 w 7228959"/>
              <a:gd name="connsiteY4" fmla="*/ 95479 h 166142"/>
              <a:gd name="connsiteX5" fmla="*/ 3593393 w 7228959"/>
              <a:gd name="connsiteY5" fmla="*/ 97659 h 166142"/>
              <a:gd name="connsiteX6" fmla="*/ 2375484 w 7228959"/>
              <a:gd name="connsiteY6" fmla="*/ 119895 h 166142"/>
              <a:gd name="connsiteX7" fmla="*/ 1773429 w 7228959"/>
              <a:gd name="connsiteY7" fmla="*/ 85753 h 166142"/>
              <a:gd name="connsiteX8" fmla="*/ 1172063 w 7228959"/>
              <a:gd name="connsiteY8" fmla="*/ 166142 h 166142"/>
              <a:gd name="connsiteX9" fmla="*/ 561373 w 7228959"/>
              <a:gd name="connsiteY9" fmla="*/ 109766 h 166142"/>
              <a:gd name="connsiteX10" fmla="*/ 251810 w 7228959"/>
              <a:gd name="connsiteY10" fmla="*/ 98951 h 166142"/>
              <a:gd name="connsiteX11" fmla="*/ 0 w 7228959"/>
              <a:gd name="connsiteY11" fmla="*/ 115820 h 166142"/>
              <a:gd name="connsiteX0" fmla="*/ 7228959 w 7228959"/>
              <a:gd name="connsiteY0" fmla="*/ 0 h 166142"/>
              <a:gd name="connsiteX1" fmla="*/ 6619359 w 7228959"/>
              <a:gd name="connsiteY1" fmla="*/ 95479 h 166142"/>
              <a:gd name="connsiteX2" fmla="*/ 6017104 w 7228959"/>
              <a:gd name="connsiteY2" fmla="*/ 132202 h 166142"/>
              <a:gd name="connsiteX3" fmla="*/ 5407504 w 7228959"/>
              <a:gd name="connsiteY3" fmla="*/ 102824 h 166142"/>
              <a:gd name="connsiteX4" fmla="*/ 4801777 w 7228959"/>
              <a:gd name="connsiteY4" fmla="*/ 100241 h 166142"/>
              <a:gd name="connsiteX5" fmla="*/ 3593393 w 7228959"/>
              <a:gd name="connsiteY5" fmla="*/ 97659 h 166142"/>
              <a:gd name="connsiteX6" fmla="*/ 2375484 w 7228959"/>
              <a:gd name="connsiteY6" fmla="*/ 119895 h 166142"/>
              <a:gd name="connsiteX7" fmla="*/ 1773429 w 7228959"/>
              <a:gd name="connsiteY7" fmla="*/ 85753 h 166142"/>
              <a:gd name="connsiteX8" fmla="*/ 1172063 w 7228959"/>
              <a:gd name="connsiteY8" fmla="*/ 166142 h 166142"/>
              <a:gd name="connsiteX9" fmla="*/ 561373 w 7228959"/>
              <a:gd name="connsiteY9" fmla="*/ 109766 h 166142"/>
              <a:gd name="connsiteX10" fmla="*/ 251810 w 7228959"/>
              <a:gd name="connsiteY10" fmla="*/ 98951 h 166142"/>
              <a:gd name="connsiteX11" fmla="*/ 0 w 7228959"/>
              <a:gd name="connsiteY11" fmla="*/ 115820 h 166142"/>
              <a:gd name="connsiteX0" fmla="*/ 7228959 w 7228959"/>
              <a:gd name="connsiteY0" fmla="*/ 0 h 166142"/>
              <a:gd name="connsiteX1" fmla="*/ 6619359 w 7228959"/>
              <a:gd name="connsiteY1" fmla="*/ 95479 h 166142"/>
              <a:gd name="connsiteX2" fmla="*/ 6017104 w 7228959"/>
              <a:gd name="connsiteY2" fmla="*/ 132202 h 166142"/>
              <a:gd name="connsiteX3" fmla="*/ 5402742 w 7228959"/>
              <a:gd name="connsiteY3" fmla="*/ 98062 h 166142"/>
              <a:gd name="connsiteX4" fmla="*/ 4801777 w 7228959"/>
              <a:gd name="connsiteY4" fmla="*/ 100241 h 166142"/>
              <a:gd name="connsiteX5" fmla="*/ 3593393 w 7228959"/>
              <a:gd name="connsiteY5" fmla="*/ 97659 h 166142"/>
              <a:gd name="connsiteX6" fmla="*/ 2375484 w 7228959"/>
              <a:gd name="connsiteY6" fmla="*/ 119895 h 166142"/>
              <a:gd name="connsiteX7" fmla="*/ 1773429 w 7228959"/>
              <a:gd name="connsiteY7" fmla="*/ 85753 h 166142"/>
              <a:gd name="connsiteX8" fmla="*/ 1172063 w 7228959"/>
              <a:gd name="connsiteY8" fmla="*/ 166142 h 166142"/>
              <a:gd name="connsiteX9" fmla="*/ 561373 w 7228959"/>
              <a:gd name="connsiteY9" fmla="*/ 109766 h 166142"/>
              <a:gd name="connsiteX10" fmla="*/ 251810 w 7228959"/>
              <a:gd name="connsiteY10" fmla="*/ 98951 h 166142"/>
              <a:gd name="connsiteX11" fmla="*/ 0 w 7228959"/>
              <a:gd name="connsiteY11" fmla="*/ 115820 h 166142"/>
              <a:gd name="connsiteX0" fmla="*/ 7228959 w 7228959"/>
              <a:gd name="connsiteY0" fmla="*/ 0 h 166142"/>
              <a:gd name="connsiteX1" fmla="*/ 6619359 w 7228959"/>
              <a:gd name="connsiteY1" fmla="*/ 95479 h 166142"/>
              <a:gd name="connsiteX2" fmla="*/ 6017104 w 7228959"/>
              <a:gd name="connsiteY2" fmla="*/ 136964 h 166142"/>
              <a:gd name="connsiteX3" fmla="*/ 5402742 w 7228959"/>
              <a:gd name="connsiteY3" fmla="*/ 98062 h 166142"/>
              <a:gd name="connsiteX4" fmla="*/ 4801777 w 7228959"/>
              <a:gd name="connsiteY4" fmla="*/ 100241 h 166142"/>
              <a:gd name="connsiteX5" fmla="*/ 3593393 w 7228959"/>
              <a:gd name="connsiteY5" fmla="*/ 97659 h 166142"/>
              <a:gd name="connsiteX6" fmla="*/ 2375484 w 7228959"/>
              <a:gd name="connsiteY6" fmla="*/ 119895 h 166142"/>
              <a:gd name="connsiteX7" fmla="*/ 1773429 w 7228959"/>
              <a:gd name="connsiteY7" fmla="*/ 85753 h 166142"/>
              <a:gd name="connsiteX8" fmla="*/ 1172063 w 7228959"/>
              <a:gd name="connsiteY8" fmla="*/ 166142 h 166142"/>
              <a:gd name="connsiteX9" fmla="*/ 561373 w 7228959"/>
              <a:gd name="connsiteY9" fmla="*/ 109766 h 166142"/>
              <a:gd name="connsiteX10" fmla="*/ 251810 w 7228959"/>
              <a:gd name="connsiteY10" fmla="*/ 98951 h 166142"/>
              <a:gd name="connsiteX11" fmla="*/ 0 w 7228959"/>
              <a:gd name="connsiteY11" fmla="*/ 115820 h 166142"/>
              <a:gd name="connsiteX0" fmla="*/ 7228959 w 7228959"/>
              <a:gd name="connsiteY0" fmla="*/ 0 h 166142"/>
              <a:gd name="connsiteX1" fmla="*/ 6621741 w 7228959"/>
              <a:gd name="connsiteY1" fmla="*/ 100242 h 166142"/>
              <a:gd name="connsiteX2" fmla="*/ 6017104 w 7228959"/>
              <a:gd name="connsiteY2" fmla="*/ 136964 h 166142"/>
              <a:gd name="connsiteX3" fmla="*/ 5402742 w 7228959"/>
              <a:gd name="connsiteY3" fmla="*/ 98062 h 166142"/>
              <a:gd name="connsiteX4" fmla="*/ 4801777 w 7228959"/>
              <a:gd name="connsiteY4" fmla="*/ 100241 h 166142"/>
              <a:gd name="connsiteX5" fmla="*/ 3593393 w 7228959"/>
              <a:gd name="connsiteY5" fmla="*/ 97659 h 166142"/>
              <a:gd name="connsiteX6" fmla="*/ 2375484 w 7228959"/>
              <a:gd name="connsiteY6" fmla="*/ 119895 h 166142"/>
              <a:gd name="connsiteX7" fmla="*/ 1773429 w 7228959"/>
              <a:gd name="connsiteY7" fmla="*/ 85753 h 166142"/>
              <a:gd name="connsiteX8" fmla="*/ 1172063 w 7228959"/>
              <a:gd name="connsiteY8" fmla="*/ 166142 h 166142"/>
              <a:gd name="connsiteX9" fmla="*/ 561373 w 7228959"/>
              <a:gd name="connsiteY9" fmla="*/ 109766 h 166142"/>
              <a:gd name="connsiteX10" fmla="*/ 251810 w 7228959"/>
              <a:gd name="connsiteY10" fmla="*/ 98951 h 166142"/>
              <a:gd name="connsiteX11" fmla="*/ 0 w 7228959"/>
              <a:gd name="connsiteY11" fmla="*/ 115820 h 166142"/>
              <a:gd name="connsiteX0" fmla="*/ 7226578 w 7226578"/>
              <a:gd name="connsiteY0" fmla="*/ 0 h 154236"/>
              <a:gd name="connsiteX1" fmla="*/ 6621741 w 7226578"/>
              <a:gd name="connsiteY1" fmla="*/ 88336 h 154236"/>
              <a:gd name="connsiteX2" fmla="*/ 6017104 w 7226578"/>
              <a:gd name="connsiteY2" fmla="*/ 125058 h 154236"/>
              <a:gd name="connsiteX3" fmla="*/ 5402742 w 7226578"/>
              <a:gd name="connsiteY3" fmla="*/ 86156 h 154236"/>
              <a:gd name="connsiteX4" fmla="*/ 4801777 w 7226578"/>
              <a:gd name="connsiteY4" fmla="*/ 88335 h 154236"/>
              <a:gd name="connsiteX5" fmla="*/ 3593393 w 7226578"/>
              <a:gd name="connsiteY5" fmla="*/ 85753 h 154236"/>
              <a:gd name="connsiteX6" fmla="*/ 2375484 w 7226578"/>
              <a:gd name="connsiteY6" fmla="*/ 107989 h 154236"/>
              <a:gd name="connsiteX7" fmla="*/ 1773429 w 7226578"/>
              <a:gd name="connsiteY7" fmla="*/ 73847 h 154236"/>
              <a:gd name="connsiteX8" fmla="*/ 1172063 w 7226578"/>
              <a:gd name="connsiteY8" fmla="*/ 154236 h 154236"/>
              <a:gd name="connsiteX9" fmla="*/ 561373 w 7226578"/>
              <a:gd name="connsiteY9" fmla="*/ 97860 h 154236"/>
              <a:gd name="connsiteX10" fmla="*/ 251810 w 7226578"/>
              <a:gd name="connsiteY10" fmla="*/ 87045 h 154236"/>
              <a:gd name="connsiteX11" fmla="*/ 0 w 7226578"/>
              <a:gd name="connsiteY11" fmla="*/ 103914 h 154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226578" h="154236">
                <a:moveTo>
                  <a:pt x="7226578" y="0"/>
                </a:moveTo>
                <a:lnTo>
                  <a:pt x="6621741" y="88336"/>
                </a:lnTo>
                <a:lnTo>
                  <a:pt x="6017104" y="125058"/>
                </a:lnTo>
                <a:lnTo>
                  <a:pt x="5402742" y="86156"/>
                </a:lnTo>
                <a:lnTo>
                  <a:pt x="4801777" y="88335"/>
                </a:lnTo>
                <a:lnTo>
                  <a:pt x="3593393" y="85753"/>
                </a:lnTo>
                <a:lnTo>
                  <a:pt x="2375484" y="107989"/>
                </a:lnTo>
                <a:lnTo>
                  <a:pt x="1773429" y="73847"/>
                </a:lnTo>
                <a:lnTo>
                  <a:pt x="1172063" y="154236"/>
                </a:lnTo>
                <a:lnTo>
                  <a:pt x="561373" y="97860"/>
                </a:lnTo>
                <a:lnTo>
                  <a:pt x="251810" y="87045"/>
                </a:lnTo>
                <a:cubicBezTo>
                  <a:pt x="157555" y="89493"/>
                  <a:pt x="94255" y="101466"/>
                  <a:pt x="0" y="103914"/>
                </a:cubicBezTo>
              </a:path>
            </a:pathLst>
          </a:custGeom>
          <a:noFill/>
          <a:ln w="28575">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solidFill>
            </a:endParaRPr>
          </a:p>
        </p:txBody>
      </p:sp>
      <p:grpSp>
        <p:nvGrpSpPr>
          <p:cNvPr id="210" name="Group 209">
            <a:extLst>
              <a:ext uri="{FF2B5EF4-FFF2-40B4-BE49-F238E27FC236}">
                <a16:creationId xmlns:a16="http://schemas.microsoft.com/office/drawing/2014/main" id="{BA81A9F9-5717-6B4A-A5C0-2D6DC9250F85}"/>
              </a:ext>
            </a:extLst>
          </p:cNvPr>
          <p:cNvGrpSpPr/>
          <p:nvPr/>
        </p:nvGrpSpPr>
        <p:grpSpPr>
          <a:xfrm>
            <a:off x="1561861" y="1598239"/>
            <a:ext cx="9445771" cy="2572062"/>
            <a:chOff x="2573310" y="3062288"/>
            <a:chExt cx="7346978" cy="2115112"/>
          </a:xfrm>
        </p:grpSpPr>
        <p:sp>
          <p:nvSpPr>
            <p:cNvPr id="367" name="Freeform: Shape 209">
              <a:extLst>
                <a:ext uri="{FF2B5EF4-FFF2-40B4-BE49-F238E27FC236}">
                  <a16:creationId xmlns:a16="http://schemas.microsoft.com/office/drawing/2014/main" id="{740FBA87-20EC-7A49-800E-18110A207EC7}"/>
                </a:ext>
              </a:extLst>
            </p:cNvPr>
            <p:cNvSpPr/>
            <p:nvPr/>
          </p:nvSpPr>
          <p:spPr>
            <a:xfrm>
              <a:off x="2643188" y="3062288"/>
              <a:ext cx="7277100" cy="2043112"/>
            </a:xfrm>
            <a:custGeom>
              <a:avLst/>
              <a:gdLst>
                <a:gd name="connsiteX0" fmla="*/ 0 w 7277100"/>
                <a:gd name="connsiteY0" fmla="*/ 0 h 2043112"/>
                <a:gd name="connsiteX1" fmla="*/ 0 w 7277100"/>
                <a:gd name="connsiteY1" fmla="*/ 2043112 h 2043112"/>
                <a:gd name="connsiteX2" fmla="*/ 7277100 w 7277100"/>
                <a:gd name="connsiteY2" fmla="*/ 2043112 h 2043112"/>
              </a:gdLst>
              <a:ahLst/>
              <a:cxnLst>
                <a:cxn ang="0">
                  <a:pos x="connsiteX0" y="connsiteY0"/>
                </a:cxn>
                <a:cxn ang="0">
                  <a:pos x="connsiteX1" y="connsiteY1"/>
                </a:cxn>
                <a:cxn ang="0">
                  <a:pos x="connsiteX2" y="connsiteY2"/>
                </a:cxn>
              </a:cxnLst>
              <a:rect l="l" t="t" r="r" b="b"/>
              <a:pathLst>
                <a:path w="7277100" h="2043112">
                  <a:moveTo>
                    <a:pt x="0" y="0"/>
                  </a:moveTo>
                  <a:lnTo>
                    <a:pt x="0" y="2043112"/>
                  </a:lnTo>
                  <a:lnTo>
                    <a:pt x="7277100" y="2043112"/>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dirty="0">
                <a:solidFill>
                  <a:schemeClr val="bg1"/>
                </a:solidFill>
              </a:endParaRPr>
            </a:p>
          </p:txBody>
        </p:sp>
        <p:cxnSp>
          <p:nvCxnSpPr>
            <p:cNvPr id="368" name="Straight Connector 367">
              <a:extLst>
                <a:ext uri="{FF2B5EF4-FFF2-40B4-BE49-F238E27FC236}">
                  <a16:creationId xmlns:a16="http://schemas.microsoft.com/office/drawing/2014/main" id="{E2141727-40BC-4640-B779-863FE8BA459E}"/>
                </a:ext>
              </a:extLst>
            </p:cNvPr>
            <p:cNvCxnSpPr>
              <a:cxnSpLocks/>
            </p:cNvCxnSpPr>
            <p:nvPr/>
          </p:nvCxnSpPr>
          <p:spPr>
            <a:xfrm>
              <a:off x="2573310" y="3067051"/>
              <a:ext cx="72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9" name="Straight Connector 368">
              <a:extLst>
                <a:ext uri="{FF2B5EF4-FFF2-40B4-BE49-F238E27FC236}">
                  <a16:creationId xmlns:a16="http://schemas.microsoft.com/office/drawing/2014/main" id="{8C50CD77-5886-B340-AA00-692686458ECC}"/>
                </a:ext>
              </a:extLst>
            </p:cNvPr>
            <p:cNvCxnSpPr>
              <a:cxnSpLocks/>
            </p:cNvCxnSpPr>
            <p:nvPr/>
          </p:nvCxnSpPr>
          <p:spPr>
            <a:xfrm>
              <a:off x="2573310" y="3321845"/>
              <a:ext cx="72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0" name="Straight Connector 369">
              <a:extLst>
                <a:ext uri="{FF2B5EF4-FFF2-40B4-BE49-F238E27FC236}">
                  <a16:creationId xmlns:a16="http://schemas.microsoft.com/office/drawing/2014/main" id="{32BC6DFC-E166-D341-B8B0-0AFD6FDBC623}"/>
                </a:ext>
              </a:extLst>
            </p:cNvPr>
            <p:cNvCxnSpPr>
              <a:cxnSpLocks/>
            </p:cNvCxnSpPr>
            <p:nvPr/>
          </p:nvCxnSpPr>
          <p:spPr>
            <a:xfrm>
              <a:off x="2573310" y="3576639"/>
              <a:ext cx="72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1" name="Straight Connector 370">
              <a:extLst>
                <a:ext uri="{FF2B5EF4-FFF2-40B4-BE49-F238E27FC236}">
                  <a16:creationId xmlns:a16="http://schemas.microsoft.com/office/drawing/2014/main" id="{72651160-A635-BF4D-8F1A-227982AA8F44}"/>
                </a:ext>
              </a:extLst>
            </p:cNvPr>
            <p:cNvCxnSpPr>
              <a:cxnSpLocks/>
            </p:cNvCxnSpPr>
            <p:nvPr/>
          </p:nvCxnSpPr>
          <p:spPr>
            <a:xfrm>
              <a:off x="2573310" y="3831433"/>
              <a:ext cx="72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2" name="Straight Connector 371">
              <a:extLst>
                <a:ext uri="{FF2B5EF4-FFF2-40B4-BE49-F238E27FC236}">
                  <a16:creationId xmlns:a16="http://schemas.microsoft.com/office/drawing/2014/main" id="{279C7BF0-B95B-9E44-BE8F-992DBEBD0212}"/>
                </a:ext>
              </a:extLst>
            </p:cNvPr>
            <p:cNvCxnSpPr>
              <a:cxnSpLocks/>
            </p:cNvCxnSpPr>
            <p:nvPr/>
          </p:nvCxnSpPr>
          <p:spPr>
            <a:xfrm>
              <a:off x="2573310" y="4086227"/>
              <a:ext cx="72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3" name="Straight Connector 372">
              <a:extLst>
                <a:ext uri="{FF2B5EF4-FFF2-40B4-BE49-F238E27FC236}">
                  <a16:creationId xmlns:a16="http://schemas.microsoft.com/office/drawing/2014/main" id="{B7DD9F2C-328E-3C49-88C1-2425A4F53D47}"/>
                </a:ext>
              </a:extLst>
            </p:cNvPr>
            <p:cNvCxnSpPr>
              <a:cxnSpLocks/>
            </p:cNvCxnSpPr>
            <p:nvPr/>
          </p:nvCxnSpPr>
          <p:spPr>
            <a:xfrm>
              <a:off x="2573310" y="4341021"/>
              <a:ext cx="72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4" name="Straight Connector 373">
              <a:extLst>
                <a:ext uri="{FF2B5EF4-FFF2-40B4-BE49-F238E27FC236}">
                  <a16:creationId xmlns:a16="http://schemas.microsoft.com/office/drawing/2014/main" id="{1AA96A01-A3C8-9043-9A82-452D56A5E33E}"/>
                </a:ext>
              </a:extLst>
            </p:cNvPr>
            <p:cNvCxnSpPr>
              <a:cxnSpLocks/>
            </p:cNvCxnSpPr>
            <p:nvPr/>
          </p:nvCxnSpPr>
          <p:spPr>
            <a:xfrm>
              <a:off x="2573310" y="4595815"/>
              <a:ext cx="72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5" name="Straight Connector 374">
              <a:extLst>
                <a:ext uri="{FF2B5EF4-FFF2-40B4-BE49-F238E27FC236}">
                  <a16:creationId xmlns:a16="http://schemas.microsoft.com/office/drawing/2014/main" id="{7488DD63-C439-B444-8EC1-3CC0D2B2E215}"/>
                </a:ext>
              </a:extLst>
            </p:cNvPr>
            <p:cNvCxnSpPr>
              <a:cxnSpLocks/>
            </p:cNvCxnSpPr>
            <p:nvPr/>
          </p:nvCxnSpPr>
          <p:spPr>
            <a:xfrm>
              <a:off x="2573310" y="4850609"/>
              <a:ext cx="72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6" name="Straight Connector 375">
              <a:extLst>
                <a:ext uri="{FF2B5EF4-FFF2-40B4-BE49-F238E27FC236}">
                  <a16:creationId xmlns:a16="http://schemas.microsoft.com/office/drawing/2014/main" id="{DD64F9C4-5913-B848-B7FE-6715D3938C1E}"/>
                </a:ext>
              </a:extLst>
            </p:cNvPr>
            <p:cNvCxnSpPr>
              <a:cxnSpLocks/>
            </p:cNvCxnSpPr>
            <p:nvPr/>
          </p:nvCxnSpPr>
          <p:spPr>
            <a:xfrm>
              <a:off x="2573310" y="5105400"/>
              <a:ext cx="72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7" name="Straight Connector 376">
              <a:extLst>
                <a:ext uri="{FF2B5EF4-FFF2-40B4-BE49-F238E27FC236}">
                  <a16:creationId xmlns:a16="http://schemas.microsoft.com/office/drawing/2014/main" id="{0D65C240-E18A-AC4D-9178-8F0AFB958DAF}"/>
                </a:ext>
              </a:extLst>
            </p:cNvPr>
            <p:cNvCxnSpPr>
              <a:cxnSpLocks/>
            </p:cNvCxnSpPr>
            <p:nvPr/>
          </p:nvCxnSpPr>
          <p:spPr>
            <a:xfrm>
              <a:off x="2690000" y="5105400"/>
              <a:ext cx="0" cy="72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8" name="Straight Connector 377">
              <a:extLst>
                <a:ext uri="{FF2B5EF4-FFF2-40B4-BE49-F238E27FC236}">
                  <a16:creationId xmlns:a16="http://schemas.microsoft.com/office/drawing/2014/main" id="{8B94FBDB-69ED-3140-B91B-01D085A8C59A}"/>
                </a:ext>
              </a:extLst>
            </p:cNvPr>
            <p:cNvCxnSpPr>
              <a:cxnSpLocks/>
            </p:cNvCxnSpPr>
            <p:nvPr/>
          </p:nvCxnSpPr>
          <p:spPr>
            <a:xfrm>
              <a:off x="2947168" y="5105400"/>
              <a:ext cx="0" cy="72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a:extLst>
                <a:ext uri="{FF2B5EF4-FFF2-40B4-BE49-F238E27FC236}">
                  <a16:creationId xmlns:a16="http://schemas.microsoft.com/office/drawing/2014/main" id="{B417A012-8F4D-894F-B925-770059BE1455}"/>
                </a:ext>
              </a:extLst>
            </p:cNvPr>
            <p:cNvCxnSpPr>
              <a:cxnSpLocks/>
            </p:cNvCxnSpPr>
            <p:nvPr/>
          </p:nvCxnSpPr>
          <p:spPr>
            <a:xfrm>
              <a:off x="3249587" y="5105400"/>
              <a:ext cx="0" cy="72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853D744C-7C14-834C-94D6-1A7D6C96D230}"/>
                </a:ext>
              </a:extLst>
            </p:cNvPr>
            <p:cNvCxnSpPr>
              <a:cxnSpLocks/>
            </p:cNvCxnSpPr>
            <p:nvPr/>
          </p:nvCxnSpPr>
          <p:spPr>
            <a:xfrm>
              <a:off x="3859187" y="5105400"/>
              <a:ext cx="0" cy="72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1" name="Straight Connector 380">
              <a:extLst>
                <a:ext uri="{FF2B5EF4-FFF2-40B4-BE49-F238E27FC236}">
                  <a16:creationId xmlns:a16="http://schemas.microsoft.com/office/drawing/2014/main" id="{3112263D-0AB6-EA43-8AF3-52267A517A90}"/>
                </a:ext>
              </a:extLst>
            </p:cNvPr>
            <p:cNvCxnSpPr>
              <a:cxnSpLocks/>
            </p:cNvCxnSpPr>
            <p:nvPr/>
          </p:nvCxnSpPr>
          <p:spPr>
            <a:xfrm>
              <a:off x="4466406" y="5105400"/>
              <a:ext cx="0" cy="72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2" name="Straight Connector 381">
              <a:extLst>
                <a:ext uri="{FF2B5EF4-FFF2-40B4-BE49-F238E27FC236}">
                  <a16:creationId xmlns:a16="http://schemas.microsoft.com/office/drawing/2014/main" id="{00AFB30D-3FE5-E243-83A1-E1A6F43D4CFD}"/>
                </a:ext>
              </a:extLst>
            </p:cNvPr>
            <p:cNvCxnSpPr>
              <a:cxnSpLocks/>
            </p:cNvCxnSpPr>
            <p:nvPr/>
          </p:nvCxnSpPr>
          <p:spPr>
            <a:xfrm>
              <a:off x="5064099" y="5105400"/>
              <a:ext cx="0" cy="72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3" name="Straight Connector 382">
              <a:extLst>
                <a:ext uri="{FF2B5EF4-FFF2-40B4-BE49-F238E27FC236}">
                  <a16:creationId xmlns:a16="http://schemas.microsoft.com/office/drawing/2014/main" id="{50ED0CDA-09BA-B347-A93E-0D2D4E447405}"/>
                </a:ext>
              </a:extLst>
            </p:cNvPr>
            <p:cNvCxnSpPr>
              <a:cxnSpLocks/>
            </p:cNvCxnSpPr>
            <p:nvPr/>
          </p:nvCxnSpPr>
          <p:spPr>
            <a:xfrm>
              <a:off x="6283299" y="5105400"/>
              <a:ext cx="0" cy="72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4" name="Straight Connector 383">
              <a:extLst>
                <a:ext uri="{FF2B5EF4-FFF2-40B4-BE49-F238E27FC236}">
                  <a16:creationId xmlns:a16="http://schemas.microsoft.com/office/drawing/2014/main" id="{0B82ECDA-01C6-7745-A19C-F21EA29723D9}"/>
                </a:ext>
              </a:extLst>
            </p:cNvPr>
            <p:cNvCxnSpPr>
              <a:cxnSpLocks/>
            </p:cNvCxnSpPr>
            <p:nvPr/>
          </p:nvCxnSpPr>
          <p:spPr>
            <a:xfrm>
              <a:off x="7492974" y="5105400"/>
              <a:ext cx="0" cy="72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5" name="Straight Connector 384">
              <a:extLst>
                <a:ext uri="{FF2B5EF4-FFF2-40B4-BE49-F238E27FC236}">
                  <a16:creationId xmlns:a16="http://schemas.microsoft.com/office/drawing/2014/main" id="{357C2BAF-3739-5244-9303-6D913360A58D}"/>
                </a:ext>
              </a:extLst>
            </p:cNvPr>
            <p:cNvCxnSpPr>
              <a:cxnSpLocks/>
            </p:cNvCxnSpPr>
            <p:nvPr/>
          </p:nvCxnSpPr>
          <p:spPr>
            <a:xfrm>
              <a:off x="8093049" y="5105400"/>
              <a:ext cx="0" cy="72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6" name="Straight Connector 385">
              <a:extLst>
                <a:ext uri="{FF2B5EF4-FFF2-40B4-BE49-F238E27FC236}">
                  <a16:creationId xmlns:a16="http://schemas.microsoft.com/office/drawing/2014/main" id="{D273E975-AE55-1243-9504-D850FE93095A}"/>
                </a:ext>
              </a:extLst>
            </p:cNvPr>
            <p:cNvCxnSpPr>
              <a:cxnSpLocks/>
            </p:cNvCxnSpPr>
            <p:nvPr/>
          </p:nvCxnSpPr>
          <p:spPr>
            <a:xfrm>
              <a:off x="8702649" y="5105400"/>
              <a:ext cx="0" cy="72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7" name="Straight Connector 386">
              <a:extLst>
                <a:ext uri="{FF2B5EF4-FFF2-40B4-BE49-F238E27FC236}">
                  <a16:creationId xmlns:a16="http://schemas.microsoft.com/office/drawing/2014/main" id="{DEAC9357-4DB4-334C-BACB-D462489DF65B}"/>
                </a:ext>
              </a:extLst>
            </p:cNvPr>
            <p:cNvCxnSpPr>
              <a:cxnSpLocks/>
            </p:cNvCxnSpPr>
            <p:nvPr/>
          </p:nvCxnSpPr>
          <p:spPr>
            <a:xfrm>
              <a:off x="9309868" y="5105400"/>
              <a:ext cx="0" cy="72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8" name="Straight Connector 387">
              <a:extLst>
                <a:ext uri="{FF2B5EF4-FFF2-40B4-BE49-F238E27FC236}">
                  <a16:creationId xmlns:a16="http://schemas.microsoft.com/office/drawing/2014/main" id="{2F251E60-31DD-7D4A-AFFB-8C65ADD25411}"/>
                </a:ext>
              </a:extLst>
            </p:cNvPr>
            <p:cNvCxnSpPr>
              <a:cxnSpLocks/>
            </p:cNvCxnSpPr>
            <p:nvPr/>
          </p:nvCxnSpPr>
          <p:spPr>
            <a:xfrm>
              <a:off x="9914706" y="5105400"/>
              <a:ext cx="0" cy="72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11" name="Group 210">
            <a:extLst>
              <a:ext uri="{FF2B5EF4-FFF2-40B4-BE49-F238E27FC236}">
                <a16:creationId xmlns:a16="http://schemas.microsoft.com/office/drawing/2014/main" id="{0439DFA0-529B-0442-8EF2-19308391CC1F}"/>
              </a:ext>
            </a:extLst>
          </p:cNvPr>
          <p:cNvGrpSpPr/>
          <p:nvPr/>
        </p:nvGrpSpPr>
        <p:grpSpPr>
          <a:xfrm>
            <a:off x="1242068" y="1459538"/>
            <a:ext cx="354585" cy="2746538"/>
            <a:chOff x="2394547" y="2948227"/>
            <a:chExt cx="275799" cy="2258590"/>
          </a:xfrm>
        </p:grpSpPr>
        <p:sp>
          <p:nvSpPr>
            <p:cNvPr id="358" name="TextBox 357">
              <a:extLst>
                <a:ext uri="{FF2B5EF4-FFF2-40B4-BE49-F238E27FC236}">
                  <a16:creationId xmlns:a16="http://schemas.microsoft.com/office/drawing/2014/main" id="{D2010A67-EDEA-2746-A09D-D1D3C7EF42D3}"/>
                </a:ext>
              </a:extLst>
            </p:cNvPr>
            <p:cNvSpPr txBox="1"/>
            <p:nvPr/>
          </p:nvSpPr>
          <p:spPr>
            <a:xfrm>
              <a:off x="2394547" y="2948227"/>
              <a:ext cx="275799" cy="227788"/>
            </a:xfrm>
            <a:prstGeom prst="rect">
              <a:avLst/>
            </a:prstGeom>
            <a:noFill/>
          </p:spPr>
          <p:txBody>
            <a:bodyPr wrap="none" rtlCol="0">
              <a:spAutoFit/>
            </a:bodyPr>
            <a:lstStyle/>
            <a:p>
              <a:pPr algn="r"/>
              <a:r>
                <a:rPr lang="en-US" sz="1200" dirty="0">
                  <a:solidFill>
                    <a:schemeClr val="bg1"/>
                  </a:solidFill>
                  <a:latin typeface="+mn-lt"/>
                  <a:cs typeface="Arial" panose="020B0604020202020204" pitchFamily="34" charset="0"/>
                </a:rPr>
                <a:t>15</a:t>
              </a:r>
              <a:endParaRPr lang="en-GB" sz="1200" dirty="0">
                <a:solidFill>
                  <a:schemeClr val="bg1"/>
                </a:solidFill>
                <a:latin typeface="+mn-lt"/>
                <a:cs typeface="Arial" panose="020B0604020202020204" pitchFamily="34" charset="0"/>
              </a:endParaRPr>
            </a:p>
          </p:txBody>
        </p:sp>
        <p:sp>
          <p:nvSpPr>
            <p:cNvPr id="359" name="TextBox 358">
              <a:extLst>
                <a:ext uri="{FF2B5EF4-FFF2-40B4-BE49-F238E27FC236}">
                  <a16:creationId xmlns:a16="http://schemas.microsoft.com/office/drawing/2014/main" id="{CFEF8EED-3280-CF41-9A09-DD9871E9B858}"/>
                </a:ext>
              </a:extLst>
            </p:cNvPr>
            <p:cNvSpPr txBox="1"/>
            <p:nvPr/>
          </p:nvSpPr>
          <p:spPr>
            <a:xfrm>
              <a:off x="2394547" y="3202077"/>
              <a:ext cx="275799" cy="227788"/>
            </a:xfrm>
            <a:prstGeom prst="rect">
              <a:avLst/>
            </a:prstGeom>
            <a:noFill/>
          </p:spPr>
          <p:txBody>
            <a:bodyPr wrap="none" rtlCol="0">
              <a:spAutoFit/>
            </a:bodyPr>
            <a:lstStyle/>
            <a:p>
              <a:pPr algn="r"/>
              <a:r>
                <a:rPr lang="en-US" sz="1200" dirty="0">
                  <a:solidFill>
                    <a:schemeClr val="bg1"/>
                  </a:solidFill>
                  <a:latin typeface="+mn-lt"/>
                  <a:cs typeface="Arial" panose="020B0604020202020204" pitchFamily="34" charset="0"/>
                </a:rPr>
                <a:t>14</a:t>
              </a:r>
              <a:endParaRPr lang="en-GB" sz="1200" dirty="0">
                <a:solidFill>
                  <a:schemeClr val="bg1"/>
                </a:solidFill>
                <a:latin typeface="+mn-lt"/>
                <a:cs typeface="Arial" panose="020B0604020202020204" pitchFamily="34" charset="0"/>
              </a:endParaRPr>
            </a:p>
          </p:txBody>
        </p:sp>
        <p:sp>
          <p:nvSpPr>
            <p:cNvPr id="360" name="TextBox 359">
              <a:extLst>
                <a:ext uri="{FF2B5EF4-FFF2-40B4-BE49-F238E27FC236}">
                  <a16:creationId xmlns:a16="http://schemas.microsoft.com/office/drawing/2014/main" id="{09D10334-0411-3B42-9A86-C025502E05D4}"/>
                </a:ext>
              </a:extLst>
            </p:cNvPr>
            <p:cNvSpPr txBox="1"/>
            <p:nvPr/>
          </p:nvSpPr>
          <p:spPr>
            <a:xfrm>
              <a:off x="2394547" y="3455927"/>
              <a:ext cx="275799" cy="227788"/>
            </a:xfrm>
            <a:prstGeom prst="rect">
              <a:avLst/>
            </a:prstGeom>
            <a:noFill/>
          </p:spPr>
          <p:txBody>
            <a:bodyPr wrap="none" rtlCol="0">
              <a:spAutoFit/>
            </a:bodyPr>
            <a:lstStyle/>
            <a:p>
              <a:pPr algn="r"/>
              <a:r>
                <a:rPr lang="en-US" sz="1200" dirty="0">
                  <a:solidFill>
                    <a:schemeClr val="bg1"/>
                  </a:solidFill>
                  <a:latin typeface="+mn-lt"/>
                  <a:cs typeface="Arial" panose="020B0604020202020204" pitchFamily="34" charset="0"/>
                </a:rPr>
                <a:t>13</a:t>
              </a:r>
              <a:endParaRPr lang="en-GB" sz="1200" dirty="0">
                <a:solidFill>
                  <a:schemeClr val="bg1"/>
                </a:solidFill>
                <a:latin typeface="+mn-lt"/>
                <a:cs typeface="Arial" panose="020B0604020202020204" pitchFamily="34" charset="0"/>
              </a:endParaRPr>
            </a:p>
          </p:txBody>
        </p:sp>
        <p:sp>
          <p:nvSpPr>
            <p:cNvPr id="361" name="TextBox 360">
              <a:extLst>
                <a:ext uri="{FF2B5EF4-FFF2-40B4-BE49-F238E27FC236}">
                  <a16:creationId xmlns:a16="http://schemas.microsoft.com/office/drawing/2014/main" id="{2AFABFC6-619E-294E-A6FD-6A0296286342}"/>
                </a:ext>
              </a:extLst>
            </p:cNvPr>
            <p:cNvSpPr txBox="1"/>
            <p:nvPr/>
          </p:nvSpPr>
          <p:spPr>
            <a:xfrm>
              <a:off x="2394547" y="3709777"/>
              <a:ext cx="275799" cy="227788"/>
            </a:xfrm>
            <a:prstGeom prst="rect">
              <a:avLst/>
            </a:prstGeom>
            <a:noFill/>
          </p:spPr>
          <p:txBody>
            <a:bodyPr wrap="none" rtlCol="0">
              <a:spAutoFit/>
            </a:bodyPr>
            <a:lstStyle/>
            <a:p>
              <a:pPr algn="r"/>
              <a:r>
                <a:rPr lang="en-US" sz="1200" dirty="0">
                  <a:solidFill>
                    <a:schemeClr val="bg1"/>
                  </a:solidFill>
                  <a:latin typeface="+mn-lt"/>
                  <a:cs typeface="Arial" panose="020B0604020202020204" pitchFamily="34" charset="0"/>
                </a:rPr>
                <a:t>12</a:t>
              </a:r>
              <a:endParaRPr lang="en-GB" sz="1200" dirty="0">
                <a:solidFill>
                  <a:schemeClr val="bg1"/>
                </a:solidFill>
                <a:latin typeface="+mn-lt"/>
                <a:cs typeface="Arial" panose="020B0604020202020204" pitchFamily="34" charset="0"/>
              </a:endParaRPr>
            </a:p>
          </p:txBody>
        </p:sp>
        <p:sp>
          <p:nvSpPr>
            <p:cNvPr id="362" name="TextBox 361">
              <a:extLst>
                <a:ext uri="{FF2B5EF4-FFF2-40B4-BE49-F238E27FC236}">
                  <a16:creationId xmlns:a16="http://schemas.microsoft.com/office/drawing/2014/main" id="{044E653D-7049-B047-AF0D-ABCAEF929DC0}"/>
                </a:ext>
              </a:extLst>
            </p:cNvPr>
            <p:cNvSpPr txBox="1"/>
            <p:nvPr/>
          </p:nvSpPr>
          <p:spPr>
            <a:xfrm>
              <a:off x="2401131" y="3963627"/>
              <a:ext cx="269215" cy="227788"/>
            </a:xfrm>
            <a:prstGeom prst="rect">
              <a:avLst/>
            </a:prstGeom>
            <a:noFill/>
          </p:spPr>
          <p:txBody>
            <a:bodyPr wrap="none" rtlCol="0">
              <a:spAutoFit/>
            </a:bodyPr>
            <a:lstStyle/>
            <a:p>
              <a:pPr algn="r"/>
              <a:r>
                <a:rPr lang="en-US" sz="1200" dirty="0">
                  <a:solidFill>
                    <a:schemeClr val="bg1"/>
                  </a:solidFill>
                  <a:latin typeface="+mn-lt"/>
                  <a:cs typeface="Arial" panose="020B0604020202020204" pitchFamily="34" charset="0"/>
                </a:rPr>
                <a:t>11</a:t>
              </a:r>
              <a:endParaRPr lang="en-GB" sz="1200" dirty="0">
                <a:solidFill>
                  <a:schemeClr val="bg1"/>
                </a:solidFill>
                <a:latin typeface="+mn-lt"/>
                <a:cs typeface="Arial" panose="020B0604020202020204" pitchFamily="34" charset="0"/>
              </a:endParaRPr>
            </a:p>
          </p:txBody>
        </p:sp>
        <p:sp>
          <p:nvSpPr>
            <p:cNvPr id="363" name="TextBox 362">
              <a:extLst>
                <a:ext uri="{FF2B5EF4-FFF2-40B4-BE49-F238E27FC236}">
                  <a16:creationId xmlns:a16="http://schemas.microsoft.com/office/drawing/2014/main" id="{0DB8BA56-E30D-BA44-A5A3-1EE3C0081ACA}"/>
                </a:ext>
              </a:extLst>
            </p:cNvPr>
            <p:cNvSpPr txBox="1"/>
            <p:nvPr/>
          </p:nvSpPr>
          <p:spPr>
            <a:xfrm>
              <a:off x="2394547" y="4217477"/>
              <a:ext cx="275799" cy="227788"/>
            </a:xfrm>
            <a:prstGeom prst="rect">
              <a:avLst/>
            </a:prstGeom>
            <a:noFill/>
          </p:spPr>
          <p:txBody>
            <a:bodyPr wrap="none" rtlCol="0">
              <a:spAutoFit/>
            </a:bodyPr>
            <a:lstStyle/>
            <a:p>
              <a:pPr algn="r"/>
              <a:r>
                <a:rPr lang="en-US" sz="1200" dirty="0">
                  <a:solidFill>
                    <a:schemeClr val="bg1"/>
                  </a:solidFill>
                  <a:latin typeface="+mn-lt"/>
                  <a:cs typeface="Arial" panose="020B0604020202020204" pitchFamily="34" charset="0"/>
                </a:rPr>
                <a:t>10</a:t>
              </a:r>
              <a:endParaRPr lang="en-GB" sz="1200" dirty="0">
                <a:solidFill>
                  <a:schemeClr val="bg1"/>
                </a:solidFill>
                <a:latin typeface="+mn-lt"/>
                <a:cs typeface="Arial" panose="020B0604020202020204" pitchFamily="34" charset="0"/>
              </a:endParaRPr>
            </a:p>
          </p:txBody>
        </p:sp>
        <p:sp>
          <p:nvSpPr>
            <p:cNvPr id="364" name="TextBox 363">
              <a:extLst>
                <a:ext uri="{FF2B5EF4-FFF2-40B4-BE49-F238E27FC236}">
                  <a16:creationId xmlns:a16="http://schemas.microsoft.com/office/drawing/2014/main" id="{D914EFFA-2A03-294A-A128-227821CBC694}"/>
                </a:ext>
              </a:extLst>
            </p:cNvPr>
            <p:cNvSpPr txBox="1"/>
            <p:nvPr/>
          </p:nvSpPr>
          <p:spPr>
            <a:xfrm>
              <a:off x="2460629" y="4471327"/>
              <a:ext cx="209717" cy="227788"/>
            </a:xfrm>
            <a:prstGeom prst="rect">
              <a:avLst/>
            </a:prstGeom>
            <a:noFill/>
          </p:spPr>
          <p:txBody>
            <a:bodyPr wrap="none" rtlCol="0">
              <a:spAutoFit/>
            </a:bodyPr>
            <a:lstStyle/>
            <a:p>
              <a:pPr algn="r"/>
              <a:r>
                <a:rPr lang="en-US" sz="1200" dirty="0">
                  <a:solidFill>
                    <a:schemeClr val="bg1"/>
                  </a:solidFill>
                  <a:latin typeface="+mn-lt"/>
                  <a:cs typeface="Arial" panose="020B0604020202020204" pitchFamily="34" charset="0"/>
                </a:rPr>
                <a:t>9</a:t>
              </a:r>
              <a:endParaRPr lang="en-GB" sz="1200" dirty="0">
                <a:solidFill>
                  <a:schemeClr val="bg1"/>
                </a:solidFill>
                <a:latin typeface="+mn-lt"/>
                <a:cs typeface="Arial" panose="020B0604020202020204" pitchFamily="34" charset="0"/>
              </a:endParaRPr>
            </a:p>
          </p:txBody>
        </p:sp>
        <p:sp>
          <p:nvSpPr>
            <p:cNvPr id="365" name="TextBox 364">
              <a:extLst>
                <a:ext uri="{FF2B5EF4-FFF2-40B4-BE49-F238E27FC236}">
                  <a16:creationId xmlns:a16="http://schemas.microsoft.com/office/drawing/2014/main" id="{6E7E2A5E-95CC-7E44-8C78-17B4F58D9740}"/>
                </a:ext>
              </a:extLst>
            </p:cNvPr>
            <p:cNvSpPr txBox="1"/>
            <p:nvPr/>
          </p:nvSpPr>
          <p:spPr>
            <a:xfrm>
              <a:off x="2460629" y="4725177"/>
              <a:ext cx="209717" cy="227788"/>
            </a:xfrm>
            <a:prstGeom prst="rect">
              <a:avLst/>
            </a:prstGeom>
            <a:noFill/>
          </p:spPr>
          <p:txBody>
            <a:bodyPr wrap="none" rtlCol="0">
              <a:spAutoFit/>
            </a:bodyPr>
            <a:lstStyle/>
            <a:p>
              <a:pPr algn="r"/>
              <a:r>
                <a:rPr lang="en-US" sz="1200" dirty="0">
                  <a:solidFill>
                    <a:schemeClr val="bg1"/>
                  </a:solidFill>
                  <a:latin typeface="+mn-lt"/>
                  <a:cs typeface="Arial" panose="020B0604020202020204" pitchFamily="34" charset="0"/>
                </a:rPr>
                <a:t>8</a:t>
              </a:r>
              <a:endParaRPr lang="en-GB" sz="1200" dirty="0">
                <a:solidFill>
                  <a:schemeClr val="bg1"/>
                </a:solidFill>
                <a:latin typeface="+mn-lt"/>
                <a:cs typeface="Arial" panose="020B0604020202020204" pitchFamily="34" charset="0"/>
              </a:endParaRPr>
            </a:p>
          </p:txBody>
        </p:sp>
        <p:sp>
          <p:nvSpPr>
            <p:cNvPr id="366" name="TextBox 365">
              <a:extLst>
                <a:ext uri="{FF2B5EF4-FFF2-40B4-BE49-F238E27FC236}">
                  <a16:creationId xmlns:a16="http://schemas.microsoft.com/office/drawing/2014/main" id="{375327E0-9205-7548-916E-3754C1D96FB4}"/>
                </a:ext>
              </a:extLst>
            </p:cNvPr>
            <p:cNvSpPr txBox="1"/>
            <p:nvPr/>
          </p:nvSpPr>
          <p:spPr>
            <a:xfrm>
              <a:off x="2460629" y="4979029"/>
              <a:ext cx="209717" cy="227788"/>
            </a:xfrm>
            <a:prstGeom prst="rect">
              <a:avLst/>
            </a:prstGeom>
            <a:noFill/>
          </p:spPr>
          <p:txBody>
            <a:bodyPr wrap="none" rtlCol="0">
              <a:spAutoFit/>
            </a:bodyPr>
            <a:lstStyle/>
            <a:p>
              <a:pPr algn="r"/>
              <a:r>
                <a:rPr lang="en-US" sz="1200" dirty="0">
                  <a:solidFill>
                    <a:schemeClr val="bg1"/>
                  </a:solidFill>
                  <a:latin typeface="+mn-lt"/>
                  <a:cs typeface="Arial" panose="020B0604020202020204" pitchFamily="34" charset="0"/>
                </a:rPr>
                <a:t>7</a:t>
              </a:r>
              <a:endParaRPr lang="en-GB" sz="1200" dirty="0">
                <a:solidFill>
                  <a:schemeClr val="bg1"/>
                </a:solidFill>
                <a:latin typeface="+mn-lt"/>
                <a:cs typeface="Arial" panose="020B0604020202020204" pitchFamily="34" charset="0"/>
              </a:endParaRPr>
            </a:p>
          </p:txBody>
        </p:sp>
      </p:grpSp>
      <p:grpSp>
        <p:nvGrpSpPr>
          <p:cNvPr id="212" name="Group 211">
            <a:extLst>
              <a:ext uri="{FF2B5EF4-FFF2-40B4-BE49-F238E27FC236}">
                <a16:creationId xmlns:a16="http://schemas.microsoft.com/office/drawing/2014/main" id="{D5CCD1C2-0C49-774F-8D19-9E3F4786D2B7}"/>
              </a:ext>
            </a:extLst>
          </p:cNvPr>
          <p:cNvGrpSpPr/>
          <p:nvPr/>
        </p:nvGrpSpPr>
        <p:grpSpPr>
          <a:xfrm>
            <a:off x="1548619" y="4146389"/>
            <a:ext cx="9746948" cy="276999"/>
            <a:chOff x="2563010" y="5112628"/>
            <a:chExt cx="7581236" cy="227786"/>
          </a:xfrm>
        </p:grpSpPr>
        <p:sp>
          <p:nvSpPr>
            <p:cNvPr id="346" name="TextBox 345">
              <a:extLst>
                <a:ext uri="{FF2B5EF4-FFF2-40B4-BE49-F238E27FC236}">
                  <a16:creationId xmlns:a16="http://schemas.microsoft.com/office/drawing/2014/main" id="{F395E421-F47E-4F44-9CF7-8E77A0B737A7}"/>
                </a:ext>
              </a:extLst>
            </p:cNvPr>
            <p:cNvSpPr txBox="1"/>
            <p:nvPr/>
          </p:nvSpPr>
          <p:spPr>
            <a:xfrm>
              <a:off x="2563010" y="5112628"/>
              <a:ext cx="262083" cy="227786"/>
            </a:xfrm>
            <a:prstGeom prst="rect">
              <a:avLst/>
            </a:prstGeom>
            <a:noFill/>
          </p:spPr>
          <p:txBody>
            <a:bodyPr wrap="none" rtlCol="0">
              <a:spAutoFit/>
            </a:bodyPr>
            <a:lstStyle/>
            <a:p>
              <a:pPr algn="ctr"/>
              <a:r>
                <a:rPr lang="en-US" sz="1200" dirty="0">
                  <a:solidFill>
                    <a:schemeClr val="bg1"/>
                  </a:solidFill>
                  <a:latin typeface="+mn-lt"/>
                  <a:cs typeface="Arial" panose="020B0604020202020204" pitchFamily="34" charset="0"/>
                </a:rPr>
                <a:t>BL</a:t>
              </a:r>
              <a:endParaRPr lang="en-GB" sz="1200" dirty="0">
                <a:solidFill>
                  <a:schemeClr val="bg1"/>
                </a:solidFill>
                <a:latin typeface="+mn-lt"/>
                <a:cs typeface="Arial" panose="020B0604020202020204" pitchFamily="34" charset="0"/>
              </a:endParaRPr>
            </a:p>
          </p:txBody>
        </p:sp>
        <p:sp>
          <p:nvSpPr>
            <p:cNvPr id="347" name="TextBox 346">
              <a:extLst>
                <a:ext uri="{FF2B5EF4-FFF2-40B4-BE49-F238E27FC236}">
                  <a16:creationId xmlns:a16="http://schemas.microsoft.com/office/drawing/2014/main" id="{E35E424E-C70B-0943-9362-A32306566321}"/>
                </a:ext>
              </a:extLst>
            </p:cNvPr>
            <p:cNvSpPr txBox="1"/>
            <p:nvPr/>
          </p:nvSpPr>
          <p:spPr>
            <a:xfrm>
              <a:off x="2748177" y="5112628"/>
              <a:ext cx="397987" cy="227786"/>
            </a:xfrm>
            <a:prstGeom prst="rect">
              <a:avLst/>
            </a:prstGeom>
            <a:noFill/>
          </p:spPr>
          <p:txBody>
            <a:bodyPr wrap="none" rtlCol="0">
              <a:spAutoFit/>
            </a:bodyPr>
            <a:lstStyle/>
            <a:p>
              <a:pPr algn="ctr"/>
              <a:r>
                <a:rPr lang="en-US" sz="1200" dirty="0">
                  <a:solidFill>
                    <a:schemeClr val="bg1"/>
                  </a:solidFill>
                  <a:latin typeface="+mn-lt"/>
                  <a:cs typeface="Arial" panose="020B0604020202020204" pitchFamily="34" charset="0"/>
                </a:rPr>
                <a:t>Wk 1</a:t>
              </a:r>
              <a:endParaRPr lang="en-GB" sz="1200" dirty="0">
                <a:solidFill>
                  <a:schemeClr val="bg1"/>
                </a:solidFill>
                <a:latin typeface="+mn-lt"/>
                <a:cs typeface="Arial" panose="020B0604020202020204" pitchFamily="34" charset="0"/>
              </a:endParaRPr>
            </a:p>
          </p:txBody>
        </p:sp>
        <p:sp>
          <p:nvSpPr>
            <p:cNvPr id="348" name="TextBox 347">
              <a:extLst>
                <a:ext uri="{FF2B5EF4-FFF2-40B4-BE49-F238E27FC236}">
                  <a16:creationId xmlns:a16="http://schemas.microsoft.com/office/drawing/2014/main" id="{FE7FB3E4-163B-204B-8318-4D195607735A}"/>
                </a:ext>
              </a:extLst>
            </p:cNvPr>
            <p:cNvSpPr txBox="1"/>
            <p:nvPr/>
          </p:nvSpPr>
          <p:spPr>
            <a:xfrm>
              <a:off x="3057570" y="5112628"/>
              <a:ext cx="397987" cy="227786"/>
            </a:xfrm>
            <a:prstGeom prst="rect">
              <a:avLst/>
            </a:prstGeom>
            <a:noFill/>
          </p:spPr>
          <p:txBody>
            <a:bodyPr wrap="none" rtlCol="0">
              <a:spAutoFit/>
            </a:bodyPr>
            <a:lstStyle/>
            <a:p>
              <a:pPr algn="ctr"/>
              <a:r>
                <a:rPr lang="en-US" sz="1200" dirty="0">
                  <a:solidFill>
                    <a:schemeClr val="bg1"/>
                  </a:solidFill>
                  <a:latin typeface="+mn-lt"/>
                  <a:cs typeface="Arial" panose="020B0604020202020204" pitchFamily="34" charset="0"/>
                </a:rPr>
                <a:t>Wk 2</a:t>
              </a:r>
              <a:endParaRPr lang="en-GB" sz="1200" dirty="0">
                <a:solidFill>
                  <a:schemeClr val="bg1"/>
                </a:solidFill>
                <a:latin typeface="+mn-lt"/>
                <a:cs typeface="Arial" panose="020B0604020202020204" pitchFamily="34" charset="0"/>
              </a:endParaRPr>
            </a:p>
          </p:txBody>
        </p:sp>
        <p:sp>
          <p:nvSpPr>
            <p:cNvPr id="349" name="TextBox 348">
              <a:extLst>
                <a:ext uri="{FF2B5EF4-FFF2-40B4-BE49-F238E27FC236}">
                  <a16:creationId xmlns:a16="http://schemas.microsoft.com/office/drawing/2014/main" id="{2B7C022D-E46A-8941-81B7-64F8985FAFE5}"/>
                </a:ext>
              </a:extLst>
            </p:cNvPr>
            <p:cNvSpPr txBox="1"/>
            <p:nvPr/>
          </p:nvSpPr>
          <p:spPr>
            <a:xfrm>
              <a:off x="3662019" y="5112628"/>
              <a:ext cx="397987" cy="227786"/>
            </a:xfrm>
            <a:prstGeom prst="rect">
              <a:avLst/>
            </a:prstGeom>
            <a:noFill/>
          </p:spPr>
          <p:txBody>
            <a:bodyPr wrap="none" rtlCol="0">
              <a:spAutoFit/>
            </a:bodyPr>
            <a:lstStyle/>
            <a:p>
              <a:pPr algn="ctr"/>
              <a:r>
                <a:rPr lang="en-US" sz="1200" dirty="0">
                  <a:solidFill>
                    <a:schemeClr val="bg1"/>
                  </a:solidFill>
                  <a:latin typeface="+mn-lt"/>
                  <a:cs typeface="Arial" panose="020B0604020202020204" pitchFamily="34" charset="0"/>
                </a:rPr>
                <a:t>Wk 4</a:t>
              </a:r>
              <a:endParaRPr lang="en-GB" sz="1200" dirty="0">
                <a:solidFill>
                  <a:schemeClr val="bg1"/>
                </a:solidFill>
                <a:latin typeface="+mn-lt"/>
                <a:cs typeface="Arial" panose="020B0604020202020204" pitchFamily="34" charset="0"/>
              </a:endParaRPr>
            </a:p>
          </p:txBody>
        </p:sp>
        <p:sp>
          <p:nvSpPr>
            <p:cNvPr id="350" name="TextBox 349">
              <a:extLst>
                <a:ext uri="{FF2B5EF4-FFF2-40B4-BE49-F238E27FC236}">
                  <a16:creationId xmlns:a16="http://schemas.microsoft.com/office/drawing/2014/main" id="{E9EA78C8-8A09-0644-9499-EBA3E78010E6}"/>
                </a:ext>
              </a:extLst>
            </p:cNvPr>
            <p:cNvSpPr txBox="1"/>
            <p:nvPr/>
          </p:nvSpPr>
          <p:spPr>
            <a:xfrm>
              <a:off x="4271619" y="5112628"/>
              <a:ext cx="397987" cy="227786"/>
            </a:xfrm>
            <a:prstGeom prst="rect">
              <a:avLst/>
            </a:prstGeom>
            <a:noFill/>
          </p:spPr>
          <p:txBody>
            <a:bodyPr wrap="none" rtlCol="0">
              <a:spAutoFit/>
            </a:bodyPr>
            <a:lstStyle/>
            <a:p>
              <a:pPr algn="ctr"/>
              <a:r>
                <a:rPr lang="en-US" sz="1200" dirty="0">
                  <a:solidFill>
                    <a:schemeClr val="bg1"/>
                  </a:solidFill>
                  <a:latin typeface="+mn-lt"/>
                  <a:cs typeface="Arial" panose="020B0604020202020204" pitchFamily="34" charset="0"/>
                </a:rPr>
                <a:t>Wk 6</a:t>
              </a:r>
              <a:endParaRPr lang="en-GB" sz="1200" dirty="0">
                <a:solidFill>
                  <a:schemeClr val="bg1"/>
                </a:solidFill>
                <a:latin typeface="+mn-lt"/>
                <a:cs typeface="Arial" panose="020B0604020202020204" pitchFamily="34" charset="0"/>
              </a:endParaRPr>
            </a:p>
          </p:txBody>
        </p:sp>
        <p:sp>
          <p:nvSpPr>
            <p:cNvPr id="351" name="TextBox 350">
              <a:extLst>
                <a:ext uri="{FF2B5EF4-FFF2-40B4-BE49-F238E27FC236}">
                  <a16:creationId xmlns:a16="http://schemas.microsoft.com/office/drawing/2014/main" id="{D158F9B9-282C-8E4F-9CD2-13AC1FA91932}"/>
                </a:ext>
              </a:extLst>
            </p:cNvPr>
            <p:cNvSpPr txBox="1"/>
            <p:nvPr/>
          </p:nvSpPr>
          <p:spPr>
            <a:xfrm>
              <a:off x="4867487" y="5112628"/>
              <a:ext cx="397987" cy="227786"/>
            </a:xfrm>
            <a:prstGeom prst="rect">
              <a:avLst/>
            </a:prstGeom>
            <a:noFill/>
          </p:spPr>
          <p:txBody>
            <a:bodyPr wrap="none" rtlCol="0">
              <a:spAutoFit/>
            </a:bodyPr>
            <a:lstStyle/>
            <a:p>
              <a:pPr algn="ctr"/>
              <a:r>
                <a:rPr lang="en-US" sz="1200" dirty="0">
                  <a:solidFill>
                    <a:schemeClr val="bg1"/>
                  </a:solidFill>
                  <a:latin typeface="+mn-lt"/>
                  <a:cs typeface="Arial" panose="020B0604020202020204" pitchFamily="34" charset="0"/>
                </a:rPr>
                <a:t>Wk 8</a:t>
              </a:r>
              <a:endParaRPr lang="en-GB" sz="1200" dirty="0">
                <a:solidFill>
                  <a:schemeClr val="bg1"/>
                </a:solidFill>
                <a:latin typeface="+mn-lt"/>
                <a:cs typeface="Arial" panose="020B0604020202020204" pitchFamily="34" charset="0"/>
              </a:endParaRPr>
            </a:p>
          </p:txBody>
        </p:sp>
        <p:sp>
          <p:nvSpPr>
            <p:cNvPr id="352" name="TextBox 351">
              <a:extLst>
                <a:ext uri="{FF2B5EF4-FFF2-40B4-BE49-F238E27FC236}">
                  <a16:creationId xmlns:a16="http://schemas.microsoft.com/office/drawing/2014/main" id="{2C8B1070-241A-AA4A-A1CD-098223A2B252}"/>
                </a:ext>
              </a:extLst>
            </p:cNvPr>
            <p:cNvSpPr txBox="1"/>
            <p:nvPr/>
          </p:nvSpPr>
          <p:spPr>
            <a:xfrm>
              <a:off x="6052197" y="5112628"/>
              <a:ext cx="459082" cy="227786"/>
            </a:xfrm>
            <a:prstGeom prst="rect">
              <a:avLst/>
            </a:prstGeom>
            <a:noFill/>
          </p:spPr>
          <p:txBody>
            <a:bodyPr wrap="none" rtlCol="0">
              <a:spAutoFit/>
            </a:bodyPr>
            <a:lstStyle/>
            <a:p>
              <a:pPr algn="ctr"/>
              <a:r>
                <a:rPr lang="en-US" sz="1200" dirty="0">
                  <a:solidFill>
                    <a:schemeClr val="bg1"/>
                  </a:solidFill>
                  <a:latin typeface="+mn-lt"/>
                  <a:cs typeface="Arial" panose="020B0604020202020204" pitchFamily="34" charset="0"/>
                </a:rPr>
                <a:t>Wk 12</a:t>
              </a:r>
              <a:endParaRPr lang="en-GB" sz="1200" dirty="0">
                <a:solidFill>
                  <a:schemeClr val="bg1"/>
                </a:solidFill>
                <a:latin typeface="+mn-lt"/>
                <a:cs typeface="Arial" panose="020B0604020202020204" pitchFamily="34" charset="0"/>
              </a:endParaRPr>
            </a:p>
          </p:txBody>
        </p:sp>
        <p:sp>
          <p:nvSpPr>
            <p:cNvPr id="353" name="TextBox 352">
              <a:extLst>
                <a:ext uri="{FF2B5EF4-FFF2-40B4-BE49-F238E27FC236}">
                  <a16:creationId xmlns:a16="http://schemas.microsoft.com/office/drawing/2014/main" id="{93ACD549-3BB8-5844-84DB-59F5F31C097D}"/>
                </a:ext>
              </a:extLst>
            </p:cNvPr>
            <p:cNvSpPr txBox="1"/>
            <p:nvPr/>
          </p:nvSpPr>
          <p:spPr>
            <a:xfrm>
              <a:off x="7263431" y="5112628"/>
              <a:ext cx="459082" cy="227786"/>
            </a:xfrm>
            <a:prstGeom prst="rect">
              <a:avLst/>
            </a:prstGeom>
            <a:noFill/>
          </p:spPr>
          <p:txBody>
            <a:bodyPr wrap="none" rtlCol="0">
              <a:spAutoFit/>
            </a:bodyPr>
            <a:lstStyle/>
            <a:p>
              <a:pPr algn="ctr"/>
              <a:r>
                <a:rPr lang="en-US" sz="1200" dirty="0">
                  <a:solidFill>
                    <a:schemeClr val="bg1"/>
                  </a:solidFill>
                  <a:latin typeface="+mn-lt"/>
                  <a:cs typeface="Arial" panose="020B0604020202020204" pitchFamily="34" charset="0"/>
                </a:rPr>
                <a:t>Wk 16</a:t>
              </a:r>
              <a:endParaRPr lang="en-GB" sz="1200" dirty="0">
                <a:solidFill>
                  <a:schemeClr val="bg1"/>
                </a:solidFill>
                <a:latin typeface="+mn-lt"/>
                <a:cs typeface="Arial" panose="020B0604020202020204" pitchFamily="34" charset="0"/>
              </a:endParaRPr>
            </a:p>
          </p:txBody>
        </p:sp>
        <p:sp>
          <p:nvSpPr>
            <p:cNvPr id="354" name="TextBox 353">
              <a:extLst>
                <a:ext uri="{FF2B5EF4-FFF2-40B4-BE49-F238E27FC236}">
                  <a16:creationId xmlns:a16="http://schemas.microsoft.com/office/drawing/2014/main" id="{ADCDE500-E82A-E24E-90C0-97D1352599C1}"/>
                </a:ext>
              </a:extLst>
            </p:cNvPr>
            <p:cNvSpPr txBox="1"/>
            <p:nvPr/>
          </p:nvSpPr>
          <p:spPr>
            <a:xfrm>
              <a:off x="7863508" y="5112628"/>
              <a:ext cx="459082" cy="227786"/>
            </a:xfrm>
            <a:prstGeom prst="rect">
              <a:avLst/>
            </a:prstGeom>
            <a:noFill/>
          </p:spPr>
          <p:txBody>
            <a:bodyPr wrap="none" rtlCol="0">
              <a:spAutoFit/>
            </a:bodyPr>
            <a:lstStyle/>
            <a:p>
              <a:pPr algn="ctr"/>
              <a:r>
                <a:rPr lang="en-US" sz="1200" dirty="0">
                  <a:solidFill>
                    <a:schemeClr val="bg1"/>
                  </a:solidFill>
                  <a:latin typeface="+mn-lt"/>
                  <a:cs typeface="Arial" panose="020B0604020202020204" pitchFamily="34" charset="0"/>
                </a:rPr>
                <a:t>Wk 18</a:t>
              </a:r>
              <a:endParaRPr lang="en-GB" sz="1200" dirty="0">
                <a:solidFill>
                  <a:schemeClr val="bg1"/>
                </a:solidFill>
                <a:latin typeface="+mn-lt"/>
                <a:cs typeface="Arial" panose="020B0604020202020204" pitchFamily="34" charset="0"/>
              </a:endParaRPr>
            </a:p>
          </p:txBody>
        </p:sp>
        <p:sp>
          <p:nvSpPr>
            <p:cNvPr id="355" name="TextBox 354">
              <a:extLst>
                <a:ext uri="{FF2B5EF4-FFF2-40B4-BE49-F238E27FC236}">
                  <a16:creationId xmlns:a16="http://schemas.microsoft.com/office/drawing/2014/main" id="{70469835-281D-A54A-969F-F80A2A1C4DB6}"/>
                </a:ext>
              </a:extLst>
            </p:cNvPr>
            <p:cNvSpPr txBox="1"/>
            <p:nvPr/>
          </p:nvSpPr>
          <p:spPr>
            <a:xfrm>
              <a:off x="8474668" y="5112628"/>
              <a:ext cx="459082" cy="227786"/>
            </a:xfrm>
            <a:prstGeom prst="rect">
              <a:avLst/>
            </a:prstGeom>
            <a:noFill/>
          </p:spPr>
          <p:txBody>
            <a:bodyPr wrap="none" rtlCol="0">
              <a:spAutoFit/>
            </a:bodyPr>
            <a:lstStyle/>
            <a:p>
              <a:pPr algn="ctr"/>
              <a:r>
                <a:rPr lang="en-US" sz="1200" dirty="0">
                  <a:solidFill>
                    <a:schemeClr val="bg1"/>
                  </a:solidFill>
                  <a:latin typeface="+mn-lt"/>
                  <a:cs typeface="Arial" panose="020B0604020202020204" pitchFamily="34" charset="0"/>
                </a:rPr>
                <a:t>Wk 20</a:t>
              </a:r>
              <a:endParaRPr lang="en-GB" sz="1200" dirty="0">
                <a:solidFill>
                  <a:schemeClr val="bg1"/>
                </a:solidFill>
                <a:latin typeface="+mn-lt"/>
                <a:cs typeface="Arial" panose="020B0604020202020204" pitchFamily="34" charset="0"/>
              </a:endParaRPr>
            </a:p>
          </p:txBody>
        </p:sp>
        <p:sp>
          <p:nvSpPr>
            <p:cNvPr id="356" name="TextBox 355">
              <a:extLst>
                <a:ext uri="{FF2B5EF4-FFF2-40B4-BE49-F238E27FC236}">
                  <a16:creationId xmlns:a16="http://schemas.microsoft.com/office/drawing/2014/main" id="{4ECDF994-9E46-1146-AADD-88F5C1A3CF95}"/>
                </a:ext>
              </a:extLst>
            </p:cNvPr>
            <p:cNvSpPr txBox="1"/>
            <p:nvPr/>
          </p:nvSpPr>
          <p:spPr>
            <a:xfrm>
              <a:off x="9085828" y="5112628"/>
              <a:ext cx="459082" cy="227786"/>
            </a:xfrm>
            <a:prstGeom prst="rect">
              <a:avLst/>
            </a:prstGeom>
            <a:noFill/>
          </p:spPr>
          <p:txBody>
            <a:bodyPr wrap="none" rtlCol="0">
              <a:spAutoFit/>
            </a:bodyPr>
            <a:lstStyle/>
            <a:p>
              <a:pPr algn="ctr"/>
              <a:r>
                <a:rPr lang="en-US" sz="1200" dirty="0">
                  <a:solidFill>
                    <a:schemeClr val="bg1"/>
                  </a:solidFill>
                  <a:latin typeface="+mn-lt"/>
                  <a:cs typeface="Arial" panose="020B0604020202020204" pitchFamily="34" charset="0"/>
                </a:rPr>
                <a:t>Wk 22</a:t>
              </a:r>
              <a:endParaRPr lang="en-GB" sz="1200" dirty="0">
                <a:solidFill>
                  <a:schemeClr val="bg1"/>
                </a:solidFill>
                <a:latin typeface="+mn-lt"/>
                <a:cs typeface="Arial" panose="020B0604020202020204" pitchFamily="34" charset="0"/>
              </a:endParaRPr>
            </a:p>
          </p:txBody>
        </p:sp>
        <p:sp>
          <p:nvSpPr>
            <p:cNvPr id="357" name="TextBox 356">
              <a:extLst>
                <a:ext uri="{FF2B5EF4-FFF2-40B4-BE49-F238E27FC236}">
                  <a16:creationId xmlns:a16="http://schemas.microsoft.com/office/drawing/2014/main" id="{BDCFBDED-FFBF-AC4E-8835-ACCF995EA427}"/>
                </a:ext>
              </a:extLst>
            </p:cNvPr>
            <p:cNvSpPr txBox="1"/>
            <p:nvPr/>
          </p:nvSpPr>
          <p:spPr>
            <a:xfrm>
              <a:off x="9685164" y="5112628"/>
              <a:ext cx="459082" cy="227786"/>
            </a:xfrm>
            <a:prstGeom prst="rect">
              <a:avLst/>
            </a:prstGeom>
            <a:noFill/>
          </p:spPr>
          <p:txBody>
            <a:bodyPr wrap="none" rtlCol="0">
              <a:spAutoFit/>
            </a:bodyPr>
            <a:lstStyle/>
            <a:p>
              <a:pPr algn="ctr"/>
              <a:r>
                <a:rPr lang="en-US" sz="1200" dirty="0">
                  <a:solidFill>
                    <a:schemeClr val="bg1"/>
                  </a:solidFill>
                  <a:latin typeface="+mn-lt"/>
                  <a:cs typeface="Arial" panose="020B0604020202020204" pitchFamily="34" charset="0"/>
                </a:rPr>
                <a:t>Wk 24</a:t>
              </a:r>
              <a:endParaRPr lang="en-GB" sz="1200" dirty="0">
                <a:solidFill>
                  <a:schemeClr val="bg1"/>
                </a:solidFill>
                <a:latin typeface="+mn-lt"/>
                <a:cs typeface="Arial" panose="020B0604020202020204" pitchFamily="34" charset="0"/>
              </a:endParaRPr>
            </a:p>
          </p:txBody>
        </p:sp>
      </p:grpSp>
      <p:grpSp>
        <p:nvGrpSpPr>
          <p:cNvPr id="213" name="Group 212">
            <a:extLst>
              <a:ext uri="{FF2B5EF4-FFF2-40B4-BE49-F238E27FC236}">
                <a16:creationId xmlns:a16="http://schemas.microsoft.com/office/drawing/2014/main" id="{EA965B49-71DE-9F42-BA2E-C33623F6365C}"/>
              </a:ext>
            </a:extLst>
          </p:cNvPr>
          <p:cNvGrpSpPr/>
          <p:nvPr/>
        </p:nvGrpSpPr>
        <p:grpSpPr>
          <a:xfrm>
            <a:off x="4708643" y="1940666"/>
            <a:ext cx="103854" cy="886430"/>
            <a:chOff x="5126528" y="3354896"/>
            <a:chExt cx="80778" cy="728948"/>
          </a:xfrm>
          <a:solidFill>
            <a:schemeClr val="accent1"/>
          </a:solidFill>
        </p:grpSpPr>
        <p:cxnSp>
          <p:nvCxnSpPr>
            <p:cNvPr id="343" name="Straight Connector 342">
              <a:extLst>
                <a:ext uri="{FF2B5EF4-FFF2-40B4-BE49-F238E27FC236}">
                  <a16:creationId xmlns:a16="http://schemas.microsoft.com/office/drawing/2014/main" id="{4C5EC56C-5365-DC40-B86D-C6960C59BA11}"/>
                </a:ext>
              </a:extLst>
            </p:cNvPr>
            <p:cNvCxnSpPr>
              <a:cxnSpLocks/>
            </p:cNvCxnSpPr>
            <p:nvPr/>
          </p:nvCxnSpPr>
          <p:spPr>
            <a:xfrm>
              <a:off x="5126528"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4B774F2C-4214-1D4B-BAF7-DD0B95FA66D7}"/>
                </a:ext>
              </a:extLst>
            </p:cNvPr>
            <p:cNvCxnSpPr>
              <a:cxnSpLocks/>
            </p:cNvCxnSpPr>
            <p:nvPr/>
          </p:nvCxnSpPr>
          <p:spPr>
            <a:xfrm>
              <a:off x="5166917" y="3356472"/>
              <a:ext cx="0" cy="727372"/>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04D7FBE-F41F-9A43-A919-64C84A6D7DEC}"/>
                </a:ext>
              </a:extLst>
            </p:cNvPr>
            <p:cNvCxnSpPr>
              <a:cxnSpLocks/>
            </p:cNvCxnSpPr>
            <p:nvPr/>
          </p:nvCxnSpPr>
          <p:spPr>
            <a:xfrm>
              <a:off x="5126528" y="4083844"/>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14" name="Group 213">
            <a:extLst>
              <a:ext uri="{FF2B5EF4-FFF2-40B4-BE49-F238E27FC236}">
                <a16:creationId xmlns:a16="http://schemas.microsoft.com/office/drawing/2014/main" id="{8B37C8C3-428D-5441-B267-F52DEEA4C8ED}"/>
              </a:ext>
            </a:extLst>
          </p:cNvPr>
          <p:cNvGrpSpPr/>
          <p:nvPr/>
        </p:nvGrpSpPr>
        <p:grpSpPr>
          <a:xfrm>
            <a:off x="3941807" y="1960760"/>
            <a:ext cx="103854" cy="780475"/>
            <a:chOff x="5126528" y="3354896"/>
            <a:chExt cx="80778" cy="641817"/>
          </a:xfrm>
          <a:solidFill>
            <a:schemeClr val="accent1"/>
          </a:solidFill>
        </p:grpSpPr>
        <p:cxnSp>
          <p:nvCxnSpPr>
            <p:cNvPr id="340" name="Straight Connector 339">
              <a:extLst>
                <a:ext uri="{FF2B5EF4-FFF2-40B4-BE49-F238E27FC236}">
                  <a16:creationId xmlns:a16="http://schemas.microsoft.com/office/drawing/2014/main" id="{0F37EC54-C39B-DF49-AD90-1D9DA2090590}"/>
                </a:ext>
              </a:extLst>
            </p:cNvPr>
            <p:cNvCxnSpPr>
              <a:cxnSpLocks/>
            </p:cNvCxnSpPr>
            <p:nvPr/>
          </p:nvCxnSpPr>
          <p:spPr>
            <a:xfrm>
              <a:off x="5126528"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482FD3D9-532F-BA43-9070-1EBFDA5F81D4}"/>
                </a:ext>
              </a:extLst>
            </p:cNvPr>
            <p:cNvCxnSpPr>
              <a:cxnSpLocks/>
            </p:cNvCxnSpPr>
            <p:nvPr/>
          </p:nvCxnSpPr>
          <p:spPr>
            <a:xfrm>
              <a:off x="5166917" y="3356472"/>
              <a:ext cx="0" cy="635436"/>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B8BC86BE-CF81-8F4C-94A1-A60CC7823660}"/>
                </a:ext>
              </a:extLst>
            </p:cNvPr>
            <p:cNvCxnSpPr>
              <a:cxnSpLocks/>
            </p:cNvCxnSpPr>
            <p:nvPr/>
          </p:nvCxnSpPr>
          <p:spPr>
            <a:xfrm>
              <a:off x="5126528" y="3996713"/>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15" name="Group 214">
            <a:extLst>
              <a:ext uri="{FF2B5EF4-FFF2-40B4-BE49-F238E27FC236}">
                <a16:creationId xmlns:a16="http://schemas.microsoft.com/office/drawing/2014/main" id="{4485E6D9-C2A6-2841-A412-1B09EC07C23E}"/>
              </a:ext>
            </a:extLst>
          </p:cNvPr>
          <p:cNvGrpSpPr/>
          <p:nvPr/>
        </p:nvGrpSpPr>
        <p:grpSpPr>
          <a:xfrm>
            <a:off x="3163813" y="1965227"/>
            <a:ext cx="103854" cy="918282"/>
            <a:chOff x="5126528" y="3354896"/>
            <a:chExt cx="80778" cy="755141"/>
          </a:xfrm>
          <a:solidFill>
            <a:schemeClr val="accent1"/>
          </a:solidFill>
        </p:grpSpPr>
        <p:cxnSp>
          <p:nvCxnSpPr>
            <p:cNvPr id="337" name="Straight Connector 336">
              <a:extLst>
                <a:ext uri="{FF2B5EF4-FFF2-40B4-BE49-F238E27FC236}">
                  <a16:creationId xmlns:a16="http://schemas.microsoft.com/office/drawing/2014/main" id="{D4C5D496-39BF-B544-9EBE-F48498512999}"/>
                </a:ext>
              </a:extLst>
            </p:cNvPr>
            <p:cNvCxnSpPr/>
            <p:nvPr/>
          </p:nvCxnSpPr>
          <p:spPr>
            <a:xfrm>
              <a:off x="5126528"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49AAAAEC-CCE3-0344-B6A2-C3157B43E166}"/>
                </a:ext>
              </a:extLst>
            </p:cNvPr>
            <p:cNvCxnSpPr>
              <a:cxnSpLocks/>
            </p:cNvCxnSpPr>
            <p:nvPr/>
          </p:nvCxnSpPr>
          <p:spPr>
            <a:xfrm>
              <a:off x="5166917" y="3356472"/>
              <a:ext cx="0" cy="753565"/>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5DEDCF80-EF2F-1F44-9397-CEACAF864DA4}"/>
                </a:ext>
              </a:extLst>
            </p:cNvPr>
            <p:cNvCxnSpPr/>
            <p:nvPr/>
          </p:nvCxnSpPr>
          <p:spPr>
            <a:xfrm>
              <a:off x="5126528" y="4110037"/>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16" name="Group 215">
            <a:extLst>
              <a:ext uri="{FF2B5EF4-FFF2-40B4-BE49-F238E27FC236}">
                <a16:creationId xmlns:a16="http://schemas.microsoft.com/office/drawing/2014/main" id="{432345EC-7C0A-2C41-8698-59D5AC215C48}"/>
              </a:ext>
            </a:extLst>
          </p:cNvPr>
          <p:cNvGrpSpPr/>
          <p:nvPr/>
        </p:nvGrpSpPr>
        <p:grpSpPr>
          <a:xfrm>
            <a:off x="2380661" y="2291219"/>
            <a:ext cx="103854" cy="625817"/>
            <a:chOff x="5126528" y="3354896"/>
            <a:chExt cx="80778" cy="514635"/>
          </a:xfrm>
          <a:solidFill>
            <a:schemeClr val="accent1"/>
          </a:solidFill>
        </p:grpSpPr>
        <p:cxnSp>
          <p:nvCxnSpPr>
            <p:cNvPr id="334" name="Straight Connector 333">
              <a:extLst>
                <a:ext uri="{FF2B5EF4-FFF2-40B4-BE49-F238E27FC236}">
                  <a16:creationId xmlns:a16="http://schemas.microsoft.com/office/drawing/2014/main" id="{23AED5EA-93F5-6145-9CB3-26D9B6AF7227}"/>
                </a:ext>
              </a:extLst>
            </p:cNvPr>
            <p:cNvCxnSpPr/>
            <p:nvPr/>
          </p:nvCxnSpPr>
          <p:spPr>
            <a:xfrm>
              <a:off x="5126528"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081C0F1-5A8E-AD4D-99C1-F079BE8622CB}"/>
                </a:ext>
              </a:extLst>
            </p:cNvPr>
            <p:cNvCxnSpPr>
              <a:cxnSpLocks/>
            </p:cNvCxnSpPr>
            <p:nvPr/>
          </p:nvCxnSpPr>
          <p:spPr>
            <a:xfrm>
              <a:off x="5166917" y="3356472"/>
              <a:ext cx="0" cy="513059"/>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D82C32E8-55A9-4A4F-9F12-BC171E269518}"/>
                </a:ext>
              </a:extLst>
            </p:cNvPr>
            <p:cNvCxnSpPr/>
            <p:nvPr/>
          </p:nvCxnSpPr>
          <p:spPr>
            <a:xfrm>
              <a:off x="5126528" y="3869531"/>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17" name="Group 216">
            <a:extLst>
              <a:ext uri="{FF2B5EF4-FFF2-40B4-BE49-F238E27FC236}">
                <a16:creationId xmlns:a16="http://schemas.microsoft.com/office/drawing/2014/main" id="{FCE24FEB-4E17-1A45-92FC-42C79CA48D0A}"/>
              </a:ext>
            </a:extLst>
          </p:cNvPr>
          <p:cNvGrpSpPr/>
          <p:nvPr/>
        </p:nvGrpSpPr>
        <p:grpSpPr>
          <a:xfrm>
            <a:off x="1985677" y="2581487"/>
            <a:ext cx="103854" cy="615176"/>
            <a:chOff x="5126528" y="3354896"/>
            <a:chExt cx="80778" cy="505885"/>
          </a:xfrm>
          <a:solidFill>
            <a:schemeClr val="accent1"/>
          </a:solidFill>
        </p:grpSpPr>
        <p:cxnSp>
          <p:nvCxnSpPr>
            <p:cNvPr id="331" name="Straight Connector 330">
              <a:extLst>
                <a:ext uri="{FF2B5EF4-FFF2-40B4-BE49-F238E27FC236}">
                  <a16:creationId xmlns:a16="http://schemas.microsoft.com/office/drawing/2014/main" id="{49724E1F-3A86-CE48-BFC8-B4AF6F3CC6C8}"/>
                </a:ext>
              </a:extLst>
            </p:cNvPr>
            <p:cNvCxnSpPr/>
            <p:nvPr/>
          </p:nvCxnSpPr>
          <p:spPr>
            <a:xfrm>
              <a:off x="5126528"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2" name="Straight Connector 331">
              <a:extLst>
                <a:ext uri="{FF2B5EF4-FFF2-40B4-BE49-F238E27FC236}">
                  <a16:creationId xmlns:a16="http://schemas.microsoft.com/office/drawing/2014/main" id="{EC469587-4C21-AE4D-B9D0-138619F129DB}"/>
                </a:ext>
              </a:extLst>
            </p:cNvPr>
            <p:cNvCxnSpPr>
              <a:cxnSpLocks/>
            </p:cNvCxnSpPr>
            <p:nvPr/>
          </p:nvCxnSpPr>
          <p:spPr>
            <a:xfrm>
              <a:off x="5166917" y="3356472"/>
              <a:ext cx="0" cy="504309"/>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2D4D808A-508B-E64D-A5E1-C75F081BEE9A}"/>
                </a:ext>
              </a:extLst>
            </p:cNvPr>
            <p:cNvCxnSpPr/>
            <p:nvPr/>
          </p:nvCxnSpPr>
          <p:spPr>
            <a:xfrm>
              <a:off x="5126528" y="3860781"/>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18" name="Group 217">
            <a:extLst>
              <a:ext uri="{FF2B5EF4-FFF2-40B4-BE49-F238E27FC236}">
                <a16:creationId xmlns:a16="http://schemas.microsoft.com/office/drawing/2014/main" id="{B98E4930-8A48-2841-A325-B2EF1D01FA26}"/>
              </a:ext>
            </a:extLst>
          </p:cNvPr>
          <p:cNvGrpSpPr/>
          <p:nvPr/>
        </p:nvGrpSpPr>
        <p:grpSpPr>
          <a:xfrm>
            <a:off x="6277379" y="2027746"/>
            <a:ext cx="103854" cy="790662"/>
            <a:chOff x="5126528" y="3354896"/>
            <a:chExt cx="80778" cy="650194"/>
          </a:xfrm>
          <a:solidFill>
            <a:schemeClr val="accent1"/>
          </a:solidFill>
        </p:grpSpPr>
        <p:cxnSp>
          <p:nvCxnSpPr>
            <p:cNvPr id="328" name="Straight Connector 327">
              <a:extLst>
                <a:ext uri="{FF2B5EF4-FFF2-40B4-BE49-F238E27FC236}">
                  <a16:creationId xmlns:a16="http://schemas.microsoft.com/office/drawing/2014/main" id="{BC15709B-A703-774C-A02B-FEDB07415DF0}"/>
                </a:ext>
              </a:extLst>
            </p:cNvPr>
            <p:cNvCxnSpPr>
              <a:cxnSpLocks/>
            </p:cNvCxnSpPr>
            <p:nvPr/>
          </p:nvCxnSpPr>
          <p:spPr>
            <a:xfrm>
              <a:off x="5126528"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285E4E80-EE68-7442-88A7-AB288DAF718A}"/>
                </a:ext>
              </a:extLst>
            </p:cNvPr>
            <p:cNvCxnSpPr>
              <a:cxnSpLocks/>
            </p:cNvCxnSpPr>
            <p:nvPr/>
          </p:nvCxnSpPr>
          <p:spPr>
            <a:xfrm>
              <a:off x="5166917" y="3356472"/>
              <a:ext cx="0" cy="648618"/>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FB933695-9D65-1F49-8444-1B09E3503827}"/>
                </a:ext>
              </a:extLst>
            </p:cNvPr>
            <p:cNvCxnSpPr>
              <a:cxnSpLocks/>
            </p:cNvCxnSpPr>
            <p:nvPr/>
          </p:nvCxnSpPr>
          <p:spPr>
            <a:xfrm>
              <a:off x="5126528" y="4005090"/>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19" name="Group 218">
            <a:extLst>
              <a:ext uri="{FF2B5EF4-FFF2-40B4-BE49-F238E27FC236}">
                <a16:creationId xmlns:a16="http://schemas.microsoft.com/office/drawing/2014/main" id="{E02EE627-7504-F340-86BD-0D46E69D00F2}"/>
              </a:ext>
            </a:extLst>
          </p:cNvPr>
          <p:cNvGrpSpPr/>
          <p:nvPr/>
        </p:nvGrpSpPr>
        <p:grpSpPr>
          <a:xfrm>
            <a:off x="7835293" y="2009882"/>
            <a:ext cx="103854" cy="729208"/>
            <a:chOff x="5126528" y="3354896"/>
            <a:chExt cx="80778" cy="599658"/>
          </a:xfrm>
          <a:solidFill>
            <a:schemeClr val="accent1"/>
          </a:solidFill>
        </p:grpSpPr>
        <p:cxnSp>
          <p:nvCxnSpPr>
            <p:cNvPr id="325" name="Straight Connector 324">
              <a:extLst>
                <a:ext uri="{FF2B5EF4-FFF2-40B4-BE49-F238E27FC236}">
                  <a16:creationId xmlns:a16="http://schemas.microsoft.com/office/drawing/2014/main" id="{39A5EC80-FD8F-484D-8DCB-2FF7B1E049E2}"/>
                </a:ext>
              </a:extLst>
            </p:cNvPr>
            <p:cNvCxnSpPr/>
            <p:nvPr/>
          </p:nvCxnSpPr>
          <p:spPr>
            <a:xfrm>
              <a:off x="5126528"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511149A2-0E7B-E547-8BC9-6B2DA56B018A}"/>
                </a:ext>
              </a:extLst>
            </p:cNvPr>
            <p:cNvCxnSpPr>
              <a:cxnSpLocks/>
            </p:cNvCxnSpPr>
            <p:nvPr/>
          </p:nvCxnSpPr>
          <p:spPr>
            <a:xfrm>
              <a:off x="5166917" y="3356472"/>
              <a:ext cx="0" cy="595041"/>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61C2246B-4581-4D4F-90B3-6B177ED4C10D}"/>
                </a:ext>
              </a:extLst>
            </p:cNvPr>
            <p:cNvCxnSpPr/>
            <p:nvPr/>
          </p:nvCxnSpPr>
          <p:spPr>
            <a:xfrm>
              <a:off x="5126528" y="3954554"/>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20" name="Group 219">
            <a:extLst>
              <a:ext uri="{FF2B5EF4-FFF2-40B4-BE49-F238E27FC236}">
                <a16:creationId xmlns:a16="http://schemas.microsoft.com/office/drawing/2014/main" id="{D12DBB4B-D0AF-E34B-87BE-7A84F82D1C34}"/>
              </a:ext>
            </a:extLst>
          </p:cNvPr>
          <p:cNvGrpSpPr/>
          <p:nvPr/>
        </p:nvGrpSpPr>
        <p:grpSpPr>
          <a:xfrm>
            <a:off x="8608192" y="2036677"/>
            <a:ext cx="103854" cy="752461"/>
            <a:chOff x="5126528" y="3354896"/>
            <a:chExt cx="80778" cy="618780"/>
          </a:xfrm>
          <a:solidFill>
            <a:schemeClr val="accent1"/>
          </a:solidFill>
        </p:grpSpPr>
        <p:cxnSp>
          <p:nvCxnSpPr>
            <p:cNvPr id="322" name="Straight Connector 321">
              <a:extLst>
                <a:ext uri="{FF2B5EF4-FFF2-40B4-BE49-F238E27FC236}">
                  <a16:creationId xmlns:a16="http://schemas.microsoft.com/office/drawing/2014/main" id="{DBC468D0-6E14-B344-97A5-FEEFFD95CFE8}"/>
                </a:ext>
              </a:extLst>
            </p:cNvPr>
            <p:cNvCxnSpPr/>
            <p:nvPr/>
          </p:nvCxnSpPr>
          <p:spPr>
            <a:xfrm>
              <a:off x="5126528"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6A488EA7-1727-274A-AAF3-A8F6FEE3EB8C}"/>
                </a:ext>
              </a:extLst>
            </p:cNvPr>
            <p:cNvCxnSpPr>
              <a:cxnSpLocks/>
            </p:cNvCxnSpPr>
            <p:nvPr/>
          </p:nvCxnSpPr>
          <p:spPr>
            <a:xfrm>
              <a:off x="5166917" y="3356472"/>
              <a:ext cx="0" cy="617204"/>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8F501DCF-0C55-B148-B524-8969F0A6A86E}"/>
                </a:ext>
              </a:extLst>
            </p:cNvPr>
            <p:cNvCxnSpPr/>
            <p:nvPr/>
          </p:nvCxnSpPr>
          <p:spPr>
            <a:xfrm>
              <a:off x="5126528" y="397367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21" name="Group 220">
            <a:extLst>
              <a:ext uri="{FF2B5EF4-FFF2-40B4-BE49-F238E27FC236}">
                <a16:creationId xmlns:a16="http://schemas.microsoft.com/office/drawing/2014/main" id="{57B1634C-4DF4-5C4B-87E8-81C121BF5493}"/>
              </a:ext>
            </a:extLst>
          </p:cNvPr>
          <p:cNvGrpSpPr/>
          <p:nvPr/>
        </p:nvGrpSpPr>
        <p:grpSpPr>
          <a:xfrm>
            <a:off x="9390273" y="1969692"/>
            <a:ext cx="103854" cy="866160"/>
            <a:chOff x="5127718" y="3354896"/>
            <a:chExt cx="80778" cy="712279"/>
          </a:xfrm>
          <a:solidFill>
            <a:schemeClr val="accent1"/>
          </a:solidFill>
        </p:grpSpPr>
        <p:cxnSp>
          <p:nvCxnSpPr>
            <p:cNvPr id="319" name="Straight Connector 318">
              <a:extLst>
                <a:ext uri="{FF2B5EF4-FFF2-40B4-BE49-F238E27FC236}">
                  <a16:creationId xmlns:a16="http://schemas.microsoft.com/office/drawing/2014/main" id="{8CA1C51B-7ADC-5D4C-AEAF-DFDE2A12196B}"/>
                </a:ext>
              </a:extLst>
            </p:cNvPr>
            <p:cNvCxnSpPr>
              <a:cxnSpLocks/>
            </p:cNvCxnSpPr>
            <p:nvPr/>
          </p:nvCxnSpPr>
          <p:spPr>
            <a:xfrm>
              <a:off x="5127718"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4A63BC88-7FA7-3C4C-A42B-CAAD1644320C}"/>
                </a:ext>
              </a:extLst>
            </p:cNvPr>
            <p:cNvCxnSpPr>
              <a:cxnSpLocks/>
            </p:cNvCxnSpPr>
            <p:nvPr/>
          </p:nvCxnSpPr>
          <p:spPr>
            <a:xfrm>
              <a:off x="5168107" y="3356472"/>
              <a:ext cx="0" cy="710703"/>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48B583A7-90F4-4841-B830-F968CFA2730E}"/>
                </a:ext>
              </a:extLst>
            </p:cNvPr>
            <p:cNvCxnSpPr>
              <a:cxnSpLocks/>
            </p:cNvCxnSpPr>
            <p:nvPr/>
          </p:nvCxnSpPr>
          <p:spPr>
            <a:xfrm>
              <a:off x="5127718" y="4067175"/>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22" name="Group 221">
            <a:extLst>
              <a:ext uri="{FF2B5EF4-FFF2-40B4-BE49-F238E27FC236}">
                <a16:creationId xmlns:a16="http://schemas.microsoft.com/office/drawing/2014/main" id="{426F4C98-A9F5-1144-AB6E-8748F19393CF}"/>
              </a:ext>
            </a:extLst>
          </p:cNvPr>
          <p:cNvGrpSpPr/>
          <p:nvPr/>
        </p:nvGrpSpPr>
        <p:grpSpPr>
          <a:xfrm>
            <a:off x="10170825" y="2027745"/>
            <a:ext cx="103854" cy="698960"/>
            <a:chOff x="5128909" y="3354896"/>
            <a:chExt cx="80778" cy="574784"/>
          </a:xfrm>
          <a:solidFill>
            <a:schemeClr val="accent1"/>
          </a:solidFill>
        </p:grpSpPr>
        <p:cxnSp>
          <p:nvCxnSpPr>
            <p:cNvPr id="316" name="Straight Connector 315">
              <a:extLst>
                <a:ext uri="{FF2B5EF4-FFF2-40B4-BE49-F238E27FC236}">
                  <a16:creationId xmlns:a16="http://schemas.microsoft.com/office/drawing/2014/main" id="{9F864D8A-96D0-0747-9400-8F88DB5F97C2}"/>
                </a:ext>
              </a:extLst>
            </p:cNvPr>
            <p:cNvCxnSpPr>
              <a:cxnSpLocks/>
            </p:cNvCxnSpPr>
            <p:nvPr/>
          </p:nvCxnSpPr>
          <p:spPr>
            <a:xfrm>
              <a:off x="5128909"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8F26601B-65BC-214B-B1E5-79AC5ABF10B5}"/>
                </a:ext>
              </a:extLst>
            </p:cNvPr>
            <p:cNvCxnSpPr>
              <a:cxnSpLocks/>
            </p:cNvCxnSpPr>
            <p:nvPr/>
          </p:nvCxnSpPr>
          <p:spPr>
            <a:xfrm>
              <a:off x="5169298" y="3356472"/>
              <a:ext cx="0" cy="573208"/>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5ABF5323-7343-0F4E-A08E-C69E894F1573}"/>
                </a:ext>
              </a:extLst>
            </p:cNvPr>
            <p:cNvCxnSpPr>
              <a:cxnSpLocks/>
            </p:cNvCxnSpPr>
            <p:nvPr/>
          </p:nvCxnSpPr>
          <p:spPr>
            <a:xfrm>
              <a:off x="5128909" y="3929680"/>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23" name="Group 222">
            <a:extLst>
              <a:ext uri="{FF2B5EF4-FFF2-40B4-BE49-F238E27FC236}">
                <a16:creationId xmlns:a16="http://schemas.microsoft.com/office/drawing/2014/main" id="{35C5AC5B-5660-B945-9CE8-AEC1BC76C7AE}"/>
              </a:ext>
            </a:extLst>
          </p:cNvPr>
          <p:cNvGrpSpPr/>
          <p:nvPr/>
        </p:nvGrpSpPr>
        <p:grpSpPr>
          <a:xfrm>
            <a:off x="10946785" y="1902708"/>
            <a:ext cx="103854" cy="886430"/>
            <a:chOff x="5126528" y="3354896"/>
            <a:chExt cx="80778" cy="728948"/>
          </a:xfrm>
          <a:solidFill>
            <a:schemeClr val="accent1"/>
          </a:solidFill>
        </p:grpSpPr>
        <p:cxnSp>
          <p:nvCxnSpPr>
            <p:cNvPr id="313" name="Straight Connector 312">
              <a:extLst>
                <a:ext uri="{FF2B5EF4-FFF2-40B4-BE49-F238E27FC236}">
                  <a16:creationId xmlns:a16="http://schemas.microsoft.com/office/drawing/2014/main" id="{681C5D05-7CED-6B4B-95BA-D9C11A8172BC}"/>
                </a:ext>
              </a:extLst>
            </p:cNvPr>
            <p:cNvCxnSpPr/>
            <p:nvPr/>
          </p:nvCxnSpPr>
          <p:spPr>
            <a:xfrm>
              <a:off x="5126528"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44B0983E-C0BE-0B42-A97D-1E203A75379A}"/>
                </a:ext>
              </a:extLst>
            </p:cNvPr>
            <p:cNvCxnSpPr/>
            <p:nvPr/>
          </p:nvCxnSpPr>
          <p:spPr>
            <a:xfrm>
              <a:off x="5166917" y="3356472"/>
              <a:ext cx="0" cy="727372"/>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480437DA-AF20-CF4D-B325-16A58277610A}"/>
                </a:ext>
              </a:extLst>
            </p:cNvPr>
            <p:cNvCxnSpPr/>
            <p:nvPr/>
          </p:nvCxnSpPr>
          <p:spPr>
            <a:xfrm>
              <a:off x="5126528" y="4083844"/>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24" name="Group 223">
            <a:extLst>
              <a:ext uri="{FF2B5EF4-FFF2-40B4-BE49-F238E27FC236}">
                <a16:creationId xmlns:a16="http://schemas.microsoft.com/office/drawing/2014/main" id="{0B339ECA-1570-7C46-9328-4056899FAC20}"/>
              </a:ext>
            </a:extLst>
          </p:cNvPr>
          <p:cNvGrpSpPr/>
          <p:nvPr/>
        </p:nvGrpSpPr>
        <p:grpSpPr>
          <a:xfrm>
            <a:off x="1659959" y="3269969"/>
            <a:ext cx="103854" cy="432747"/>
            <a:chOff x="5126528" y="3504915"/>
            <a:chExt cx="80778" cy="355866"/>
          </a:xfrm>
          <a:solidFill>
            <a:schemeClr val="accent1"/>
          </a:solidFill>
        </p:grpSpPr>
        <p:cxnSp>
          <p:nvCxnSpPr>
            <p:cNvPr id="310" name="Straight Connector 309">
              <a:extLst>
                <a:ext uri="{FF2B5EF4-FFF2-40B4-BE49-F238E27FC236}">
                  <a16:creationId xmlns:a16="http://schemas.microsoft.com/office/drawing/2014/main" id="{FA93D6FC-33F4-0248-9580-239FD323BC99}"/>
                </a:ext>
              </a:extLst>
            </p:cNvPr>
            <p:cNvCxnSpPr/>
            <p:nvPr/>
          </p:nvCxnSpPr>
          <p:spPr>
            <a:xfrm>
              <a:off x="5126528" y="3504915"/>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D6FD9D99-4640-FE41-AD9B-D6F79B041169}"/>
                </a:ext>
              </a:extLst>
            </p:cNvPr>
            <p:cNvCxnSpPr>
              <a:cxnSpLocks/>
            </p:cNvCxnSpPr>
            <p:nvPr/>
          </p:nvCxnSpPr>
          <p:spPr>
            <a:xfrm>
              <a:off x="5166917" y="3504915"/>
              <a:ext cx="0" cy="355866"/>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DFEEA1C8-9978-B444-91D2-652797BAA4D7}"/>
                </a:ext>
              </a:extLst>
            </p:cNvPr>
            <p:cNvCxnSpPr/>
            <p:nvPr/>
          </p:nvCxnSpPr>
          <p:spPr>
            <a:xfrm>
              <a:off x="5126528" y="3860781"/>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25" name="Group 224">
            <a:extLst>
              <a:ext uri="{FF2B5EF4-FFF2-40B4-BE49-F238E27FC236}">
                <a16:creationId xmlns:a16="http://schemas.microsoft.com/office/drawing/2014/main" id="{4AC47AD5-1C95-474F-AA2B-EF578F83A680}"/>
              </a:ext>
            </a:extLst>
          </p:cNvPr>
          <p:cNvGrpSpPr/>
          <p:nvPr/>
        </p:nvGrpSpPr>
        <p:grpSpPr>
          <a:xfrm>
            <a:off x="1985677" y="3213721"/>
            <a:ext cx="103854" cy="644133"/>
            <a:chOff x="5126528" y="3354896"/>
            <a:chExt cx="80778" cy="529697"/>
          </a:xfrm>
          <a:solidFill>
            <a:schemeClr val="accent3"/>
          </a:solidFill>
        </p:grpSpPr>
        <p:cxnSp>
          <p:nvCxnSpPr>
            <p:cNvPr id="307" name="Straight Connector 306">
              <a:extLst>
                <a:ext uri="{FF2B5EF4-FFF2-40B4-BE49-F238E27FC236}">
                  <a16:creationId xmlns:a16="http://schemas.microsoft.com/office/drawing/2014/main" id="{AEAC273D-C884-6F47-A61F-230478DDDB37}"/>
                </a:ext>
              </a:extLst>
            </p:cNvPr>
            <p:cNvCxnSpPr/>
            <p:nvPr/>
          </p:nvCxnSpPr>
          <p:spPr>
            <a:xfrm>
              <a:off x="5126528" y="335489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DE67EEBB-192B-8144-8E96-A7934C89811D}"/>
                </a:ext>
              </a:extLst>
            </p:cNvPr>
            <p:cNvCxnSpPr>
              <a:cxnSpLocks/>
            </p:cNvCxnSpPr>
            <p:nvPr/>
          </p:nvCxnSpPr>
          <p:spPr>
            <a:xfrm>
              <a:off x="5166917" y="3356472"/>
              <a:ext cx="0" cy="528121"/>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9AD4BC93-F390-7543-900F-9BB79F0E7827}"/>
                </a:ext>
              </a:extLst>
            </p:cNvPr>
            <p:cNvCxnSpPr/>
            <p:nvPr/>
          </p:nvCxnSpPr>
          <p:spPr>
            <a:xfrm>
              <a:off x="5126528" y="3884593"/>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26" name="Group 225">
            <a:extLst>
              <a:ext uri="{FF2B5EF4-FFF2-40B4-BE49-F238E27FC236}">
                <a16:creationId xmlns:a16="http://schemas.microsoft.com/office/drawing/2014/main" id="{06CE345E-9147-3346-80EC-BDFC7C28C457}"/>
              </a:ext>
            </a:extLst>
          </p:cNvPr>
          <p:cNvGrpSpPr/>
          <p:nvPr/>
        </p:nvGrpSpPr>
        <p:grpSpPr>
          <a:xfrm>
            <a:off x="2380661" y="3256507"/>
            <a:ext cx="103854" cy="539887"/>
            <a:chOff x="5127718" y="3354896"/>
            <a:chExt cx="80778" cy="443972"/>
          </a:xfrm>
          <a:solidFill>
            <a:schemeClr val="accent3"/>
          </a:solidFill>
        </p:grpSpPr>
        <p:cxnSp>
          <p:nvCxnSpPr>
            <p:cNvPr id="304" name="Straight Connector 303">
              <a:extLst>
                <a:ext uri="{FF2B5EF4-FFF2-40B4-BE49-F238E27FC236}">
                  <a16:creationId xmlns:a16="http://schemas.microsoft.com/office/drawing/2014/main" id="{07114B19-F419-D74F-B26F-52AC63A8555E}"/>
                </a:ext>
              </a:extLst>
            </p:cNvPr>
            <p:cNvCxnSpPr>
              <a:cxnSpLocks/>
            </p:cNvCxnSpPr>
            <p:nvPr/>
          </p:nvCxnSpPr>
          <p:spPr>
            <a:xfrm>
              <a:off x="5127718" y="335489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4AAC09D1-3A5E-404A-8925-244CCDB05414}"/>
                </a:ext>
              </a:extLst>
            </p:cNvPr>
            <p:cNvCxnSpPr>
              <a:cxnSpLocks/>
            </p:cNvCxnSpPr>
            <p:nvPr/>
          </p:nvCxnSpPr>
          <p:spPr>
            <a:xfrm>
              <a:off x="5168107" y="3356472"/>
              <a:ext cx="0" cy="442396"/>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47BBAD75-A006-AC45-9A95-D2F336212859}"/>
                </a:ext>
              </a:extLst>
            </p:cNvPr>
            <p:cNvCxnSpPr>
              <a:cxnSpLocks/>
            </p:cNvCxnSpPr>
            <p:nvPr/>
          </p:nvCxnSpPr>
          <p:spPr>
            <a:xfrm>
              <a:off x="5127718" y="3798868"/>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27" name="Group 226">
            <a:extLst>
              <a:ext uri="{FF2B5EF4-FFF2-40B4-BE49-F238E27FC236}">
                <a16:creationId xmlns:a16="http://schemas.microsoft.com/office/drawing/2014/main" id="{22B47673-E34C-F44C-9DB9-49C2D0C5B7B3}"/>
              </a:ext>
            </a:extLst>
          </p:cNvPr>
          <p:cNvGrpSpPr/>
          <p:nvPr/>
        </p:nvGrpSpPr>
        <p:grpSpPr>
          <a:xfrm>
            <a:off x="3163813" y="3287707"/>
            <a:ext cx="103854" cy="650053"/>
            <a:chOff x="5126527" y="3354896"/>
            <a:chExt cx="80778" cy="534565"/>
          </a:xfrm>
          <a:solidFill>
            <a:schemeClr val="accent3"/>
          </a:solidFill>
        </p:grpSpPr>
        <p:cxnSp>
          <p:nvCxnSpPr>
            <p:cNvPr id="301" name="Straight Connector 300">
              <a:extLst>
                <a:ext uri="{FF2B5EF4-FFF2-40B4-BE49-F238E27FC236}">
                  <a16:creationId xmlns:a16="http://schemas.microsoft.com/office/drawing/2014/main" id="{741EF5EC-36C9-2F4B-9BF8-6CC420677276}"/>
                </a:ext>
              </a:extLst>
            </p:cNvPr>
            <p:cNvCxnSpPr>
              <a:cxnSpLocks/>
            </p:cNvCxnSpPr>
            <p:nvPr/>
          </p:nvCxnSpPr>
          <p:spPr>
            <a:xfrm>
              <a:off x="5126527" y="335489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a:extLst>
                <a:ext uri="{FF2B5EF4-FFF2-40B4-BE49-F238E27FC236}">
                  <a16:creationId xmlns:a16="http://schemas.microsoft.com/office/drawing/2014/main" id="{69C65191-D455-2540-9F32-1FFD96947C40}"/>
                </a:ext>
              </a:extLst>
            </p:cNvPr>
            <p:cNvCxnSpPr>
              <a:cxnSpLocks/>
            </p:cNvCxnSpPr>
            <p:nvPr/>
          </p:nvCxnSpPr>
          <p:spPr>
            <a:xfrm>
              <a:off x="5166916" y="3356472"/>
              <a:ext cx="0" cy="532989"/>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F5E65FD6-AF06-E44D-B5A5-627BC66DF99F}"/>
                </a:ext>
              </a:extLst>
            </p:cNvPr>
            <p:cNvCxnSpPr>
              <a:cxnSpLocks/>
            </p:cNvCxnSpPr>
            <p:nvPr/>
          </p:nvCxnSpPr>
          <p:spPr>
            <a:xfrm>
              <a:off x="5126527" y="3889461"/>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28" name="Group 227">
            <a:extLst>
              <a:ext uri="{FF2B5EF4-FFF2-40B4-BE49-F238E27FC236}">
                <a16:creationId xmlns:a16="http://schemas.microsoft.com/office/drawing/2014/main" id="{C32095F3-F843-8F48-B1EC-F5871E06C4AD}"/>
              </a:ext>
            </a:extLst>
          </p:cNvPr>
          <p:cNvGrpSpPr/>
          <p:nvPr/>
        </p:nvGrpSpPr>
        <p:grpSpPr>
          <a:xfrm>
            <a:off x="3941807" y="3245923"/>
            <a:ext cx="103854" cy="539887"/>
            <a:chOff x="5127718" y="3354896"/>
            <a:chExt cx="80778" cy="443972"/>
          </a:xfrm>
          <a:solidFill>
            <a:schemeClr val="accent3"/>
          </a:solidFill>
        </p:grpSpPr>
        <p:cxnSp>
          <p:nvCxnSpPr>
            <p:cNvPr id="298" name="Straight Connector 297">
              <a:extLst>
                <a:ext uri="{FF2B5EF4-FFF2-40B4-BE49-F238E27FC236}">
                  <a16:creationId xmlns:a16="http://schemas.microsoft.com/office/drawing/2014/main" id="{8F3D5F62-3959-7B49-AFF5-F4835A3A8B34}"/>
                </a:ext>
              </a:extLst>
            </p:cNvPr>
            <p:cNvCxnSpPr>
              <a:cxnSpLocks/>
            </p:cNvCxnSpPr>
            <p:nvPr/>
          </p:nvCxnSpPr>
          <p:spPr>
            <a:xfrm>
              <a:off x="5127718" y="335489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a:extLst>
                <a:ext uri="{FF2B5EF4-FFF2-40B4-BE49-F238E27FC236}">
                  <a16:creationId xmlns:a16="http://schemas.microsoft.com/office/drawing/2014/main" id="{C7B8B1FD-93F8-AF48-A940-0FF634436CD8}"/>
                </a:ext>
              </a:extLst>
            </p:cNvPr>
            <p:cNvCxnSpPr>
              <a:cxnSpLocks/>
            </p:cNvCxnSpPr>
            <p:nvPr/>
          </p:nvCxnSpPr>
          <p:spPr>
            <a:xfrm>
              <a:off x="5168107" y="3356472"/>
              <a:ext cx="0" cy="442396"/>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00" name="Straight Connector 299">
              <a:extLst>
                <a:ext uri="{FF2B5EF4-FFF2-40B4-BE49-F238E27FC236}">
                  <a16:creationId xmlns:a16="http://schemas.microsoft.com/office/drawing/2014/main" id="{AD9E90E2-85BB-E348-9BF6-083A1457C6E5}"/>
                </a:ext>
              </a:extLst>
            </p:cNvPr>
            <p:cNvCxnSpPr>
              <a:cxnSpLocks/>
            </p:cNvCxnSpPr>
            <p:nvPr/>
          </p:nvCxnSpPr>
          <p:spPr>
            <a:xfrm>
              <a:off x="5127718" y="3798868"/>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29" name="Group 228">
            <a:extLst>
              <a:ext uri="{FF2B5EF4-FFF2-40B4-BE49-F238E27FC236}">
                <a16:creationId xmlns:a16="http://schemas.microsoft.com/office/drawing/2014/main" id="{A50879CF-524B-6448-AFEA-64A6E52EA36D}"/>
              </a:ext>
            </a:extLst>
          </p:cNvPr>
          <p:cNvGrpSpPr/>
          <p:nvPr/>
        </p:nvGrpSpPr>
        <p:grpSpPr>
          <a:xfrm>
            <a:off x="4708643" y="3203742"/>
            <a:ext cx="103854" cy="716052"/>
            <a:chOff x="5127718" y="3354896"/>
            <a:chExt cx="80778" cy="588839"/>
          </a:xfrm>
          <a:solidFill>
            <a:schemeClr val="accent3"/>
          </a:solidFill>
        </p:grpSpPr>
        <p:cxnSp>
          <p:nvCxnSpPr>
            <p:cNvPr id="295" name="Straight Connector 294">
              <a:extLst>
                <a:ext uri="{FF2B5EF4-FFF2-40B4-BE49-F238E27FC236}">
                  <a16:creationId xmlns:a16="http://schemas.microsoft.com/office/drawing/2014/main" id="{3DEEEDC2-88FE-F74E-9DA9-8EAD1DE1E433}"/>
                </a:ext>
              </a:extLst>
            </p:cNvPr>
            <p:cNvCxnSpPr>
              <a:cxnSpLocks/>
            </p:cNvCxnSpPr>
            <p:nvPr/>
          </p:nvCxnSpPr>
          <p:spPr>
            <a:xfrm>
              <a:off x="5127718" y="335489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id="{85796AE5-755B-5A41-9E54-E4AAD0580DAB}"/>
                </a:ext>
              </a:extLst>
            </p:cNvPr>
            <p:cNvCxnSpPr>
              <a:cxnSpLocks/>
            </p:cNvCxnSpPr>
            <p:nvPr/>
          </p:nvCxnSpPr>
          <p:spPr>
            <a:xfrm>
              <a:off x="5168107" y="3356472"/>
              <a:ext cx="0" cy="587263"/>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7" name="Straight Connector 296">
              <a:extLst>
                <a:ext uri="{FF2B5EF4-FFF2-40B4-BE49-F238E27FC236}">
                  <a16:creationId xmlns:a16="http://schemas.microsoft.com/office/drawing/2014/main" id="{8812F8A3-8166-A94C-8761-6A8F7A35DE5C}"/>
                </a:ext>
              </a:extLst>
            </p:cNvPr>
            <p:cNvCxnSpPr>
              <a:cxnSpLocks/>
            </p:cNvCxnSpPr>
            <p:nvPr/>
          </p:nvCxnSpPr>
          <p:spPr>
            <a:xfrm>
              <a:off x="5127718" y="3943735"/>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30" name="Group 229">
            <a:extLst>
              <a:ext uri="{FF2B5EF4-FFF2-40B4-BE49-F238E27FC236}">
                <a16:creationId xmlns:a16="http://schemas.microsoft.com/office/drawing/2014/main" id="{22E32D0A-16A1-A046-9560-CFFAC988E061}"/>
              </a:ext>
            </a:extLst>
          </p:cNvPr>
          <p:cNvGrpSpPr/>
          <p:nvPr/>
        </p:nvGrpSpPr>
        <p:grpSpPr>
          <a:xfrm>
            <a:off x="9390273" y="3230199"/>
            <a:ext cx="103854" cy="689596"/>
            <a:chOff x="5127718" y="3354896"/>
            <a:chExt cx="80778" cy="567083"/>
          </a:xfrm>
          <a:solidFill>
            <a:schemeClr val="accent3"/>
          </a:solidFill>
        </p:grpSpPr>
        <p:cxnSp>
          <p:nvCxnSpPr>
            <p:cNvPr id="292" name="Straight Connector 291">
              <a:extLst>
                <a:ext uri="{FF2B5EF4-FFF2-40B4-BE49-F238E27FC236}">
                  <a16:creationId xmlns:a16="http://schemas.microsoft.com/office/drawing/2014/main" id="{EB15C24C-8933-5C4F-B447-6FBF3AABF435}"/>
                </a:ext>
              </a:extLst>
            </p:cNvPr>
            <p:cNvCxnSpPr>
              <a:cxnSpLocks/>
            </p:cNvCxnSpPr>
            <p:nvPr/>
          </p:nvCxnSpPr>
          <p:spPr>
            <a:xfrm>
              <a:off x="5127718" y="335489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3" name="Straight Connector 292">
              <a:extLst>
                <a:ext uri="{FF2B5EF4-FFF2-40B4-BE49-F238E27FC236}">
                  <a16:creationId xmlns:a16="http://schemas.microsoft.com/office/drawing/2014/main" id="{E5DEED1E-44D9-A04B-8F05-63C35B42BC43}"/>
                </a:ext>
              </a:extLst>
            </p:cNvPr>
            <p:cNvCxnSpPr>
              <a:cxnSpLocks/>
            </p:cNvCxnSpPr>
            <p:nvPr/>
          </p:nvCxnSpPr>
          <p:spPr>
            <a:xfrm>
              <a:off x="5168107" y="3356472"/>
              <a:ext cx="0" cy="565507"/>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a:extLst>
                <a:ext uri="{FF2B5EF4-FFF2-40B4-BE49-F238E27FC236}">
                  <a16:creationId xmlns:a16="http://schemas.microsoft.com/office/drawing/2014/main" id="{FCFA3FDE-585B-F442-ABBC-78CACE5F3EE0}"/>
                </a:ext>
              </a:extLst>
            </p:cNvPr>
            <p:cNvCxnSpPr>
              <a:cxnSpLocks/>
            </p:cNvCxnSpPr>
            <p:nvPr/>
          </p:nvCxnSpPr>
          <p:spPr>
            <a:xfrm>
              <a:off x="5127718" y="3921979"/>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31" name="Group 230">
            <a:extLst>
              <a:ext uri="{FF2B5EF4-FFF2-40B4-BE49-F238E27FC236}">
                <a16:creationId xmlns:a16="http://schemas.microsoft.com/office/drawing/2014/main" id="{2DE746F2-4D98-2940-BB38-1DD399391E28}"/>
              </a:ext>
            </a:extLst>
          </p:cNvPr>
          <p:cNvGrpSpPr/>
          <p:nvPr/>
        </p:nvGrpSpPr>
        <p:grpSpPr>
          <a:xfrm>
            <a:off x="8608192" y="3287707"/>
            <a:ext cx="103854" cy="500670"/>
            <a:chOff x="5127718" y="3354896"/>
            <a:chExt cx="80778" cy="411721"/>
          </a:xfrm>
          <a:solidFill>
            <a:schemeClr val="accent3"/>
          </a:solidFill>
        </p:grpSpPr>
        <p:cxnSp>
          <p:nvCxnSpPr>
            <p:cNvPr id="289" name="Straight Connector 288">
              <a:extLst>
                <a:ext uri="{FF2B5EF4-FFF2-40B4-BE49-F238E27FC236}">
                  <a16:creationId xmlns:a16="http://schemas.microsoft.com/office/drawing/2014/main" id="{7388DAE4-A4E0-7745-8DF8-B558AA7A098D}"/>
                </a:ext>
              </a:extLst>
            </p:cNvPr>
            <p:cNvCxnSpPr>
              <a:cxnSpLocks/>
            </p:cNvCxnSpPr>
            <p:nvPr/>
          </p:nvCxnSpPr>
          <p:spPr>
            <a:xfrm>
              <a:off x="5127718" y="335489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9D8909C2-F109-8D4E-88C6-866B9EC02435}"/>
                </a:ext>
              </a:extLst>
            </p:cNvPr>
            <p:cNvCxnSpPr>
              <a:cxnSpLocks/>
            </p:cNvCxnSpPr>
            <p:nvPr/>
          </p:nvCxnSpPr>
          <p:spPr>
            <a:xfrm>
              <a:off x="5168107" y="3356472"/>
              <a:ext cx="0" cy="408035"/>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3B08D0B4-3E82-A74F-81DD-0FA6AA9BDE34}"/>
                </a:ext>
              </a:extLst>
            </p:cNvPr>
            <p:cNvCxnSpPr>
              <a:cxnSpLocks/>
            </p:cNvCxnSpPr>
            <p:nvPr/>
          </p:nvCxnSpPr>
          <p:spPr>
            <a:xfrm>
              <a:off x="5127718" y="3766617"/>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32" name="Group 231">
            <a:extLst>
              <a:ext uri="{FF2B5EF4-FFF2-40B4-BE49-F238E27FC236}">
                <a16:creationId xmlns:a16="http://schemas.microsoft.com/office/drawing/2014/main" id="{BDA4A4AD-79F4-5F41-B8AB-2478281FAE9C}"/>
              </a:ext>
            </a:extLst>
          </p:cNvPr>
          <p:cNvGrpSpPr/>
          <p:nvPr/>
        </p:nvGrpSpPr>
        <p:grpSpPr>
          <a:xfrm>
            <a:off x="6277379" y="3112058"/>
            <a:ext cx="103854" cy="817674"/>
            <a:chOff x="5127718" y="3354896"/>
            <a:chExt cx="80778" cy="672407"/>
          </a:xfrm>
          <a:solidFill>
            <a:schemeClr val="accent3"/>
          </a:solidFill>
        </p:grpSpPr>
        <p:cxnSp>
          <p:nvCxnSpPr>
            <p:cNvPr id="286" name="Straight Connector 285">
              <a:extLst>
                <a:ext uri="{FF2B5EF4-FFF2-40B4-BE49-F238E27FC236}">
                  <a16:creationId xmlns:a16="http://schemas.microsoft.com/office/drawing/2014/main" id="{FC8537A1-E7DE-EA43-BB09-B13C9EABCA58}"/>
                </a:ext>
              </a:extLst>
            </p:cNvPr>
            <p:cNvCxnSpPr>
              <a:cxnSpLocks/>
            </p:cNvCxnSpPr>
            <p:nvPr/>
          </p:nvCxnSpPr>
          <p:spPr>
            <a:xfrm>
              <a:off x="5127718" y="335489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9DBF6E34-86EB-D544-82ED-08BE5731265B}"/>
                </a:ext>
              </a:extLst>
            </p:cNvPr>
            <p:cNvCxnSpPr>
              <a:cxnSpLocks/>
            </p:cNvCxnSpPr>
            <p:nvPr/>
          </p:nvCxnSpPr>
          <p:spPr>
            <a:xfrm>
              <a:off x="5168107" y="3356472"/>
              <a:ext cx="0" cy="67029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22606246-0D44-7B45-8FB2-FFFD05BBBFD0}"/>
                </a:ext>
              </a:extLst>
            </p:cNvPr>
            <p:cNvCxnSpPr>
              <a:cxnSpLocks/>
            </p:cNvCxnSpPr>
            <p:nvPr/>
          </p:nvCxnSpPr>
          <p:spPr>
            <a:xfrm>
              <a:off x="5127718" y="4027303"/>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33" name="Group 232">
            <a:extLst>
              <a:ext uri="{FF2B5EF4-FFF2-40B4-BE49-F238E27FC236}">
                <a16:creationId xmlns:a16="http://schemas.microsoft.com/office/drawing/2014/main" id="{937983D8-D151-C143-B344-88E90651558E}"/>
              </a:ext>
            </a:extLst>
          </p:cNvPr>
          <p:cNvGrpSpPr/>
          <p:nvPr/>
        </p:nvGrpSpPr>
        <p:grpSpPr>
          <a:xfrm>
            <a:off x="10170825" y="3277309"/>
            <a:ext cx="103854" cy="508502"/>
            <a:chOff x="5127718" y="3354896"/>
            <a:chExt cx="80778" cy="418162"/>
          </a:xfrm>
          <a:solidFill>
            <a:schemeClr val="accent3"/>
          </a:solidFill>
        </p:grpSpPr>
        <p:cxnSp>
          <p:nvCxnSpPr>
            <p:cNvPr id="283" name="Straight Connector 282">
              <a:extLst>
                <a:ext uri="{FF2B5EF4-FFF2-40B4-BE49-F238E27FC236}">
                  <a16:creationId xmlns:a16="http://schemas.microsoft.com/office/drawing/2014/main" id="{9E101424-DADB-4743-983D-041F2E7BBE81}"/>
                </a:ext>
              </a:extLst>
            </p:cNvPr>
            <p:cNvCxnSpPr>
              <a:cxnSpLocks/>
            </p:cNvCxnSpPr>
            <p:nvPr/>
          </p:nvCxnSpPr>
          <p:spPr>
            <a:xfrm>
              <a:off x="5127718" y="335489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B1C8ECE4-CCE3-D341-85BE-EC5C88F64A22}"/>
                </a:ext>
              </a:extLst>
            </p:cNvPr>
            <p:cNvCxnSpPr>
              <a:cxnSpLocks/>
            </p:cNvCxnSpPr>
            <p:nvPr/>
          </p:nvCxnSpPr>
          <p:spPr>
            <a:xfrm>
              <a:off x="5168107" y="3356472"/>
              <a:ext cx="0" cy="416586"/>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E3DDA2D7-6ED9-EF4E-8009-A5834287DD04}"/>
                </a:ext>
              </a:extLst>
            </p:cNvPr>
            <p:cNvCxnSpPr>
              <a:cxnSpLocks/>
            </p:cNvCxnSpPr>
            <p:nvPr/>
          </p:nvCxnSpPr>
          <p:spPr>
            <a:xfrm>
              <a:off x="5127718" y="3773058"/>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34" name="Group 233">
            <a:extLst>
              <a:ext uri="{FF2B5EF4-FFF2-40B4-BE49-F238E27FC236}">
                <a16:creationId xmlns:a16="http://schemas.microsoft.com/office/drawing/2014/main" id="{42B1D330-F787-494D-86DE-EC0961FF7187}"/>
              </a:ext>
            </a:extLst>
          </p:cNvPr>
          <p:cNvGrpSpPr/>
          <p:nvPr/>
        </p:nvGrpSpPr>
        <p:grpSpPr>
          <a:xfrm>
            <a:off x="7835293" y="3246881"/>
            <a:ext cx="103854" cy="570316"/>
            <a:chOff x="5127718" y="3354896"/>
            <a:chExt cx="80778" cy="468994"/>
          </a:xfrm>
          <a:solidFill>
            <a:schemeClr val="accent3"/>
          </a:solidFill>
        </p:grpSpPr>
        <p:cxnSp>
          <p:nvCxnSpPr>
            <p:cNvPr id="280" name="Straight Connector 279">
              <a:extLst>
                <a:ext uri="{FF2B5EF4-FFF2-40B4-BE49-F238E27FC236}">
                  <a16:creationId xmlns:a16="http://schemas.microsoft.com/office/drawing/2014/main" id="{535ACE16-887C-284A-8F08-8411B1145AAF}"/>
                </a:ext>
              </a:extLst>
            </p:cNvPr>
            <p:cNvCxnSpPr>
              <a:cxnSpLocks/>
            </p:cNvCxnSpPr>
            <p:nvPr/>
          </p:nvCxnSpPr>
          <p:spPr>
            <a:xfrm>
              <a:off x="5127718" y="335489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97E7F24E-5C0A-5D48-9184-1B2EA78F6CD9}"/>
                </a:ext>
              </a:extLst>
            </p:cNvPr>
            <p:cNvCxnSpPr>
              <a:cxnSpLocks/>
            </p:cNvCxnSpPr>
            <p:nvPr/>
          </p:nvCxnSpPr>
          <p:spPr>
            <a:xfrm>
              <a:off x="5168107" y="3356472"/>
              <a:ext cx="0" cy="467418"/>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6ED1104F-3775-204B-9DCF-536535DF5A23}"/>
                </a:ext>
              </a:extLst>
            </p:cNvPr>
            <p:cNvCxnSpPr>
              <a:cxnSpLocks/>
            </p:cNvCxnSpPr>
            <p:nvPr/>
          </p:nvCxnSpPr>
          <p:spPr>
            <a:xfrm>
              <a:off x="5127718" y="3823890"/>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35" name="Group 234">
            <a:extLst>
              <a:ext uri="{FF2B5EF4-FFF2-40B4-BE49-F238E27FC236}">
                <a16:creationId xmlns:a16="http://schemas.microsoft.com/office/drawing/2014/main" id="{00C65F97-009B-F740-B49A-50D2F31C8FC1}"/>
              </a:ext>
            </a:extLst>
          </p:cNvPr>
          <p:cNvGrpSpPr/>
          <p:nvPr/>
        </p:nvGrpSpPr>
        <p:grpSpPr>
          <a:xfrm>
            <a:off x="10946785" y="2977841"/>
            <a:ext cx="103854" cy="883019"/>
            <a:chOff x="5127718" y="3354896"/>
            <a:chExt cx="80778" cy="726143"/>
          </a:xfrm>
          <a:solidFill>
            <a:schemeClr val="accent3"/>
          </a:solidFill>
        </p:grpSpPr>
        <p:cxnSp>
          <p:nvCxnSpPr>
            <p:cNvPr id="277" name="Straight Connector 276">
              <a:extLst>
                <a:ext uri="{FF2B5EF4-FFF2-40B4-BE49-F238E27FC236}">
                  <a16:creationId xmlns:a16="http://schemas.microsoft.com/office/drawing/2014/main" id="{B84BAE74-CD28-064C-8903-CD01966FAA3D}"/>
                </a:ext>
              </a:extLst>
            </p:cNvPr>
            <p:cNvCxnSpPr>
              <a:cxnSpLocks/>
            </p:cNvCxnSpPr>
            <p:nvPr/>
          </p:nvCxnSpPr>
          <p:spPr>
            <a:xfrm>
              <a:off x="5127718" y="335489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3261784B-8F5B-6645-9ED6-F23B052FCA76}"/>
                </a:ext>
              </a:extLst>
            </p:cNvPr>
            <p:cNvCxnSpPr>
              <a:cxnSpLocks/>
            </p:cNvCxnSpPr>
            <p:nvPr/>
          </p:nvCxnSpPr>
          <p:spPr>
            <a:xfrm>
              <a:off x="5168107" y="3356472"/>
              <a:ext cx="0" cy="722095"/>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9F0BAD38-5897-3240-901E-965EF6D71DBE}"/>
                </a:ext>
              </a:extLst>
            </p:cNvPr>
            <p:cNvCxnSpPr>
              <a:cxnSpLocks/>
            </p:cNvCxnSpPr>
            <p:nvPr/>
          </p:nvCxnSpPr>
          <p:spPr>
            <a:xfrm>
              <a:off x="5127718" y="4081039"/>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236" name="Oval 235">
            <a:extLst>
              <a:ext uri="{FF2B5EF4-FFF2-40B4-BE49-F238E27FC236}">
                <a16:creationId xmlns:a16="http://schemas.microsoft.com/office/drawing/2014/main" id="{3514F299-E570-F84D-9908-C2104D15D960}"/>
              </a:ext>
            </a:extLst>
          </p:cNvPr>
          <p:cNvSpPr/>
          <p:nvPr/>
        </p:nvSpPr>
        <p:spPr>
          <a:xfrm>
            <a:off x="2000921" y="2868858"/>
            <a:ext cx="73366" cy="6939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37" name="Oval 236">
            <a:extLst>
              <a:ext uri="{FF2B5EF4-FFF2-40B4-BE49-F238E27FC236}">
                <a16:creationId xmlns:a16="http://schemas.microsoft.com/office/drawing/2014/main" id="{A2681F51-2B3D-9F44-B2C4-EA7A92F84980}"/>
              </a:ext>
            </a:extLst>
          </p:cNvPr>
          <p:cNvSpPr/>
          <p:nvPr/>
        </p:nvSpPr>
        <p:spPr>
          <a:xfrm>
            <a:off x="2395905" y="2577566"/>
            <a:ext cx="73366" cy="6939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38" name="Oval 237">
            <a:extLst>
              <a:ext uri="{FF2B5EF4-FFF2-40B4-BE49-F238E27FC236}">
                <a16:creationId xmlns:a16="http://schemas.microsoft.com/office/drawing/2014/main" id="{F11155B5-0C34-074F-B162-5BFB37FA6A5D}"/>
              </a:ext>
            </a:extLst>
          </p:cNvPr>
          <p:cNvSpPr/>
          <p:nvPr/>
        </p:nvSpPr>
        <p:spPr>
          <a:xfrm>
            <a:off x="3179057" y="2401259"/>
            <a:ext cx="73366" cy="6939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39" name="Oval 238">
            <a:extLst>
              <a:ext uri="{FF2B5EF4-FFF2-40B4-BE49-F238E27FC236}">
                <a16:creationId xmlns:a16="http://schemas.microsoft.com/office/drawing/2014/main" id="{6B541B5F-CFBA-0E44-8B40-C56B18819004}"/>
              </a:ext>
            </a:extLst>
          </p:cNvPr>
          <p:cNvSpPr/>
          <p:nvPr/>
        </p:nvSpPr>
        <p:spPr>
          <a:xfrm>
            <a:off x="3957051" y="2331867"/>
            <a:ext cx="73366" cy="6939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40" name="Oval 239">
            <a:extLst>
              <a:ext uri="{FF2B5EF4-FFF2-40B4-BE49-F238E27FC236}">
                <a16:creationId xmlns:a16="http://schemas.microsoft.com/office/drawing/2014/main" id="{2D3436AB-9BAA-7D40-8239-C0560681D50B}"/>
              </a:ext>
            </a:extLst>
          </p:cNvPr>
          <p:cNvSpPr/>
          <p:nvPr/>
        </p:nvSpPr>
        <p:spPr>
          <a:xfrm>
            <a:off x="4723887" y="2350143"/>
            <a:ext cx="73366" cy="6939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41" name="Oval 240">
            <a:extLst>
              <a:ext uri="{FF2B5EF4-FFF2-40B4-BE49-F238E27FC236}">
                <a16:creationId xmlns:a16="http://schemas.microsoft.com/office/drawing/2014/main" id="{F3FE118B-267E-F147-B3B2-7D382328464A}"/>
              </a:ext>
            </a:extLst>
          </p:cNvPr>
          <p:cNvSpPr/>
          <p:nvPr/>
        </p:nvSpPr>
        <p:spPr>
          <a:xfrm>
            <a:off x="6292623" y="2397647"/>
            <a:ext cx="73366" cy="6939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42" name="Oval 241">
            <a:extLst>
              <a:ext uri="{FF2B5EF4-FFF2-40B4-BE49-F238E27FC236}">
                <a16:creationId xmlns:a16="http://schemas.microsoft.com/office/drawing/2014/main" id="{66B6BBA2-3B9E-204F-B51C-35F516E5B479}"/>
              </a:ext>
            </a:extLst>
          </p:cNvPr>
          <p:cNvSpPr/>
          <p:nvPr/>
        </p:nvSpPr>
        <p:spPr>
          <a:xfrm>
            <a:off x="7850537" y="2344474"/>
            <a:ext cx="73366" cy="6939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43" name="Oval 242">
            <a:extLst>
              <a:ext uri="{FF2B5EF4-FFF2-40B4-BE49-F238E27FC236}">
                <a16:creationId xmlns:a16="http://schemas.microsoft.com/office/drawing/2014/main" id="{77AD06C1-8C9B-F444-9930-99B82C5A349D}"/>
              </a:ext>
            </a:extLst>
          </p:cNvPr>
          <p:cNvSpPr/>
          <p:nvPr/>
        </p:nvSpPr>
        <p:spPr>
          <a:xfrm>
            <a:off x="8623437" y="2386597"/>
            <a:ext cx="73366" cy="6939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44" name="Oval 243">
            <a:extLst>
              <a:ext uri="{FF2B5EF4-FFF2-40B4-BE49-F238E27FC236}">
                <a16:creationId xmlns:a16="http://schemas.microsoft.com/office/drawing/2014/main" id="{7F568B54-49B8-3341-9804-7A4B89DB0AA4}"/>
              </a:ext>
            </a:extLst>
          </p:cNvPr>
          <p:cNvSpPr/>
          <p:nvPr/>
        </p:nvSpPr>
        <p:spPr>
          <a:xfrm>
            <a:off x="9405517" y="2371965"/>
            <a:ext cx="73366" cy="6939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45" name="Oval 244">
            <a:extLst>
              <a:ext uri="{FF2B5EF4-FFF2-40B4-BE49-F238E27FC236}">
                <a16:creationId xmlns:a16="http://schemas.microsoft.com/office/drawing/2014/main" id="{F21FBC68-79E2-A64B-82CF-317AB562D76D}"/>
              </a:ext>
            </a:extLst>
          </p:cNvPr>
          <p:cNvSpPr/>
          <p:nvPr/>
        </p:nvSpPr>
        <p:spPr>
          <a:xfrm>
            <a:off x="10186069" y="2347316"/>
            <a:ext cx="73366" cy="6939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46" name="Oval 245">
            <a:extLst>
              <a:ext uri="{FF2B5EF4-FFF2-40B4-BE49-F238E27FC236}">
                <a16:creationId xmlns:a16="http://schemas.microsoft.com/office/drawing/2014/main" id="{B0FE9851-D4DA-CD44-A353-B9E8B3D344ED}"/>
              </a:ext>
            </a:extLst>
          </p:cNvPr>
          <p:cNvSpPr/>
          <p:nvPr/>
        </p:nvSpPr>
        <p:spPr>
          <a:xfrm>
            <a:off x="10962029" y="2315447"/>
            <a:ext cx="73366" cy="6939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47" name="Oval 246">
            <a:extLst>
              <a:ext uri="{FF2B5EF4-FFF2-40B4-BE49-F238E27FC236}">
                <a16:creationId xmlns:a16="http://schemas.microsoft.com/office/drawing/2014/main" id="{8E270A69-3910-774C-80EA-62A7676DA946}"/>
              </a:ext>
            </a:extLst>
          </p:cNvPr>
          <p:cNvSpPr/>
          <p:nvPr/>
        </p:nvSpPr>
        <p:spPr>
          <a:xfrm>
            <a:off x="10961685" y="3393843"/>
            <a:ext cx="74054" cy="70044"/>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48" name="Oval 247">
            <a:extLst>
              <a:ext uri="{FF2B5EF4-FFF2-40B4-BE49-F238E27FC236}">
                <a16:creationId xmlns:a16="http://schemas.microsoft.com/office/drawing/2014/main" id="{FE116D49-6310-034B-917C-3875362B2015}"/>
              </a:ext>
            </a:extLst>
          </p:cNvPr>
          <p:cNvSpPr/>
          <p:nvPr/>
        </p:nvSpPr>
        <p:spPr>
          <a:xfrm>
            <a:off x="10185725" y="3498750"/>
            <a:ext cx="74054" cy="70044"/>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49" name="Oval 248">
            <a:extLst>
              <a:ext uri="{FF2B5EF4-FFF2-40B4-BE49-F238E27FC236}">
                <a16:creationId xmlns:a16="http://schemas.microsoft.com/office/drawing/2014/main" id="{6A797402-8FDD-D949-BF9D-EDF2E6C5B372}"/>
              </a:ext>
            </a:extLst>
          </p:cNvPr>
          <p:cNvSpPr/>
          <p:nvPr/>
        </p:nvSpPr>
        <p:spPr>
          <a:xfrm>
            <a:off x="9405172" y="3546541"/>
            <a:ext cx="74054" cy="70044"/>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50" name="Oval 249">
            <a:extLst>
              <a:ext uri="{FF2B5EF4-FFF2-40B4-BE49-F238E27FC236}">
                <a16:creationId xmlns:a16="http://schemas.microsoft.com/office/drawing/2014/main" id="{C6B29EA4-E056-8042-BC4A-B01D35EA853A}"/>
              </a:ext>
            </a:extLst>
          </p:cNvPr>
          <p:cNvSpPr/>
          <p:nvPr/>
        </p:nvSpPr>
        <p:spPr>
          <a:xfrm>
            <a:off x="8623091" y="3498750"/>
            <a:ext cx="74054" cy="70044"/>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51" name="Oval 250">
            <a:extLst>
              <a:ext uri="{FF2B5EF4-FFF2-40B4-BE49-F238E27FC236}">
                <a16:creationId xmlns:a16="http://schemas.microsoft.com/office/drawing/2014/main" id="{6B7307FF-32EB-0747-9BB5-4A44B0713F15}"/>
              </a:ext>
            </a:extLst>
          </p:cNvPr>
          <p:cNvSpPr/>
          <p:nvPr/>
        </p:nvSpPr>
        <p:spPr>
          <a:xfrm>
            <a:off x="7850192" y="3504542"/>
            <a:ext cx="74054" cy="70044"/>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52" name="Oval 251">
            <a:extLst>
              <a:ext uri="{FF2B5EF4-FFF2-40B4-BE49-F238E27FC236}">
                <a16:creationId xmlns:a16="http://schemas.microsoft.com/office/drawing/2014/main" id="{6B80A69C-B980-9D4B-B130-C285C6EEEFAE}"/>
              </a:ext>
            </a:extLst>
          </p:cNvPr>
          <p:cNvSpPr/>
          <p:nvPr/>
        </p:nvSpPr>
        <p:spPr>
          <a:xfrm>
            <a:off x="6292279" y="3498750"/>
            <a:ext cx="74054" cy="70044"/>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53" name="Oval 252">
            <a:extLst>
              <a:ext uri="{FF2B5EF4-FFF2-40B4-BE49-F238E27FC236}">
                <a16:creationId xmlns:a16="http://schemas.microsoft.com/office/drawing/2014/main" id="{F2895753-6A3C-4844-B4C4-AC80190FAC60}"/>
              </a:ext>
            </a:extLst>
          </p:cNvPr>
          <p:cNvSpPr/>
          <p:nvPr/>
        </p:nvSpPr>
        <p:spPr>
          <a:xfrm>
            <a:off x="4723543" y="3527205"/>
            <a:ext cx="74054" cy="70044"/>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54" name="Oval 253">
            <a:extLst>
              <a:ext uri="{FF2B5EF4-FFF2-40B4-BE49-F238E27FC236}">
                <a16:creationId xmlns:a16="http://schemas.microsoft.com/office/drawing/2014/main" id="{25B8D3DB-BD56-EA4C-A6EC-89061C31D7A9}"/>
              </a:ext>
            </a:extLst>
          </p:cNvPr>
          <p:cNvSpPr/>
          <p:nvPr/>
        </p:nvSpPr>
        <p:spPr>
          <a:xfrm>
            <a:off x="3178713" y="3582600"/>
            <a:ext cx="74054" cy="70044"/>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55" name="Oval 254">
            <a:extLst>
              <a:ext uri="{FF2B5EF4-FFF2-40B4-BE49-F238E27FC236}">
                <a16:creationId xmlns:a16="http://schemas.microsoft.com/office/drawing/2014/main" id="{F1160CFE-2A5B-A747-8D96-F62CB7C9CF41}"/>
              </a:ext>
            </a:extLst>
          </p:cNvPr>
          <p:cNvSpPr/>
          <p:nvPr/>
        </p:nvSpPr>
        <p:spPr>
          <a:xfrm>
            <a:off x="3956707" y="3486111"/>
            <a:ext cx="74054" cy="70044"/>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56" name="Oval 255">
            <a:extLst>
              <a:ext uri="{FF2B5EF4-FFF2-40B4-BE49-F238E27FC236}">
                <a16:creationId xmlns:a16="http://schemas.microsoft.com/office/drawing/2014/main" id="{3A97350C-EC02-9041-9A44-5475496E0AC7}"/>
              </a:ext>
            </a:extLst>
          </p:cNvPr>
          <p:cNvSpPr/>
          <p:nvPr/>
        </p:nvSpPr>
        <p:spPr>
          <a:xfrm>
            <a:off x="2395561" y="3508289"/>
            <a:ext cx="74054" cy="70044"/>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57" name="Oval 256">
            <a:extLst>
              <a:ext uri="{FF2B5EF4-FFF2-40B4-BE49-F238E27FC236}">
                <a16:creationId xmlns:a16="http://schemas.microsoft.com/office/drawing/2014/main" id="{7A720840-8329-AB4E-8033-5500686A118D}"/>
              </a:ext>
            </a:extLst>
          </p:cNvPr>
          <p:cNvSpPr/>
          <p:nvPr/>
        </p:nvSpPr>
        <p:spPr>
          <a:xfrm>
            <a:off x="2000577" y="3499995"/>
            <a:ext cx="74054" cy="70044"/>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258" name="TextBox 257">
            <a:extLst>
              <a:ext uri="{FF2B5EF4-FFF2-40B4-BE49-F238E27FC236}">
                <a16:creationId xmlns:a16="http://schemas.microsoft.com/office/drawing/2014/main" id="{CE46FC80-FB1B-184E-99F2-5BB7FBDF78AA}"/>
              </a:ext>
            </a:extLst>
          </p:cNvPr>
          <p:cNvSpPr txBox="1"/>
          <p:nvPr/>
        </p:nvSpPr>
        <p:spPr>
          <a:xfrm>
            <a:off x="486743" y="4423168"/>
            <a:ext cx="2005359" cy="276999"/>
          </a:xfrm>
          <a:prstGeom prst="rect">
            <a:avLst/>
          </a:prstGeom>
          <a:noFill/>
        </p:spPr>
        <p:txBody>
          <a:bodyPr wrap="none" rtlCol="0">
            <a:spAutoFit/>
          </a:bodyPr>
          <a:lstStyle/>
          <a:p>
            <a:r>
              <a:rPr lang="en-US" sz="1200" b="1" dirty="0">
                <a:solidFill>
                  <a:schemeClr val="bg1"/>
                </a:solidFill>
                <a:latin typeface="+mn-lt"/>
                <a:cs typeface="Arial" panose="020B0604020202020204" pitchFamily="34" charset="0"/>
              </a:rPr>
              <a:t>Patients With Available Data</a:t>
            </a:r>
            <a:endParaRPr lang="en-GB" sz="1200" b="1" dirty="0">
              <a:solidFill>
                <a:schemeClr val="bg1"/>
              </a:solidFill>
              <a:latin typeface="+mn-lt"/>
              <a:cs typeface="Arial" panose="020B0604020202020204" pitchFamily="34" charset="0"/>
            </a:endParaRPr>
          </a:p>
        </p:txBody>
      </p:sp>
      <p:sp>
        <p:nvSpPr>
          <p:cNvPr id="259" name="TextBox 258">
            <a:extLst>
              <a:ext uri="{FF2B5EF4-FFF2-40B4-BE49-F238E27FC236}">
                <a16:creationId xmlns:a16="http://schemas.microsoft.com/office/drawing/2014/main" id="{57453CAA-47A7-614A-A18B-7FD51073E62A}"/>
              </a:ext>
            </a:extLst>
          </p:cNvPr>
          <p:cNvSpPr txBox="1"/>
          <p:nvPr/>
        </p:nvSpPr>
        <p:spPr>
          <a:xfrm>
            <a:off x="614550" y="4657925"/>
            <a:ext cx="930256" cy="461666"/>
          </a:xfrm>
          <a:prstGeom prst="rect">
            <a:avLst/>
          </a:prstGeom>
          <a:noFill/>
        </p:spPr>
        <p:txBody>
          <a:bodyPr wrap="none" rtlCol="0">
            <a:spAutoFit/>
          </a:bodyPr>
          <a:lstStyle/>
          <a:p>
            <a:pPr algn="r"/>
            <a:r>
              <a:rPr lang="en-US" sz="1200" b="0" dirty="0">
                <a:solidFill>
                  <a:schemeClr val="accent1"/>
                </a:solidFill>
                <a:latin typeface="+mn-lt"/>
                <a:cs typeface="Arial" panose="020B0604020202020204" pitchFamily="34" charset="0"/>
              </a:rPr>
              <a:t>Iptacopan</a:t>
            </a:r>
          </a:p>
          <a:p>
            <a:pPr algn="r"/>
            <a:r>
              <a:rPr lang="en-US" sz="1200" b="0" dirty="0">
                <a:solidFill>
                  <a:schemeClr val="accent3"/>
                </a:solidFill>
                <a:latin typeface="+mn-lt"/>
                <a:cs typeface="Arial" panose="020B0604020202020204" pitchFamily="34" charset="0"/>
              </a:rPr>
              <a:t>Anti-C5 SoC</a:t>
            </a:r>
            <a:endParaRPr lang="en-GB" sz="1200" b="0" dirty="0">
              <a:solidFill>
                <a:schemeClr val="accent3"/>
              </a:solidFill>
              <a:latin typeface="+mn-lt"/>
              <a:cs typeface="Arial" panose="020B0604020202020204" pitchFamily="34" charset="0"/>
            </a:endParaRPr>
          </a:p>
        </p:txBody>
      </p:sp>
      <p:sp>
        <p:nvSpPr>
          <p:cNvPr id="260" name="TextBox 259">
            <a:extLst>
              <a:ext uri="{FF2B5EF4-FFF2-40B4-BE49-F238E27FC236}">
                <a16:creationId xmlns:a16="http://schemas.microsoft.com/office/drawing/2014/main" id="{1B5B19B4-7B1B-9142-B1D0-6515B872B71E}"/>
              </a:ext>
            </a:extLst>
          </p:cNvPr>
          <p:cNvSpPr txBox="1"/>
          <p:nvPr/>
        </p:nvSpPr>
        <p:spPr>
          <a:xfrm>
            <a:off x="1540533" y="4657925"/>
            <a:ext cx="354584" cy="461666"/>
          </a:xfrm>
          <a:prstGeom prst="rect">
            <a:avLst/>
          </a:prstGeom>
          <a:noFill/>
        </p:spPr>
        <p:txBody>
          <a:bodyPr wrap="none" rtlCol="0">
            <a:spAutoFit/>
          </a:bodyPr>
          <a:lstStyle/>
          <a:p>
            <a:pPr algn="ctr"/>
            <a:r>
              <a:rPr lang="en-US" sz="1200" b="0" dirty="0">
                <a:solidFill>
                  <a:schemeClr val="bg1"/>
                </a:solidFill>
                <a:latin typeface="+mn-lt"/>
                <a:cs typeface="Arial" panose="020B0604020202020204" pitchFamily="34" charset="0"/>
              </a:rPr>
              <a:t>62</a:t>
            </a:r>
          </a:p>
          <a:p>
            <a:pPr algn="ctr"/>
            <a:r>
              <a:rPr lang="en-US" sz="1200" b="0" dirty="0">
                <a:solidFill>
                  <a:schemeClr val="bg1"/>
                </a:solidFill>
                <a:latin typeface="+mn-lt"/>
                <a:cs typeface="Arial" panose="020B0604020202020204" pitchFamily="34" charset="0"/>
              </a:rPr>
              <a:t>35</a:t>
            </a:r>
            <a:endParaRPr lang="en-GB" sz="1200" b="0" dirty="0">
              <a:solidFill>
                <a:schemeClr val="bg1"/>
              </a:solidFill>
              <a:latin typeface="+mn-lt"/>
              <a:cs typeface="Arial" panose="020B0604020202020204" pitchFamily="34" charset="0"/>
            </a:endParaRPr>
          </a:p>
        </p:txBody>
      </p:sp>
      <p:sp>
        <p:nvSpPr>
          <p:cNvPr id="261" name="TextBox 260">
            <a:extLst>
              <a:ext uri="{FF2B5EF4-FFF2-40B4-BE49-F238E27FC236}">
                <a16:creationId xmlns:a16="http://schemas.microsoft.com/office/drawing/2014/main" id="{8DE73E5E-FD57-DF4B-8F71-4A9623C7709B}"/>
              </a:ext>
            </a:extLst>
          </p:cNvPr>
          <p:cNvSpPr txBox="1"/>
          <p:nvPr/>
        </p:nvSpPr>
        <p:spPr>
          <a:xfrm>
            <a:off x="1863631" y="4657925"/>
            <a:ext cx="354584" cy="461666"/>
          </a:xfrm>
          <a:prstGeom prst="rect">
            <a:avLst/>
          </a:prstGeom>
          <a:noFill/>
        </p:spPr>
        <p:txBody>
          <a:bodyPr wrap="none" rtlCol="0">
            <a:spAutoFit/>
          </a:bodyPr>
          <a:lstStyle/>
          <a:p>
            <a:pPr algn="ctr"/>
            <a:r>
              <a:rPr lang="en-US" sz="1200" b="0" dirty="0">
                <a:solidFill>
                  <a:schemeClr val="bg1"/>
                </a:solidFill>
                <a:latin typeface="+mn-lt"/>
                <a:cs typeface="Arial" panose="020B0604020202020204" pitchFamily="34" charset="0"/>
              </a:rPr>
              <a:t>61</a:t>
            </a:r>
          </a:p>
          <a:p>
            <a:pPr algn="ctr"/>
            <a:r>
              <a:rPr lang="en-US" sz="1200" b="0" dirty="0">
                <a:solidFill>
                  <a:schemeClr val="bg1"/>
                </a:solidFill>
                <a:latin typeface="+mn-lt"/>
                <a:cs typeface="Arial" panose="020B0604020202020204" pitchFamily="34" charset="0"/>
              </a:rPr>
              <a:t>29</a:t>
            </a:r>
            <a:endParaRPr lang="en-GB" sz="1200" b="0" dirty="0">
              <a:solidFill>
                <a:schemeClr val="bg1"/>
              </a:solidFill>
              <a:latin typeface="+mn-lt"/>
              <a:cs typeface="Arial" panose="020B0604020202020204" pitchFamily="34" charset="0"/>
            </a:endParaRPr>
          </a:p>
        </p:txBody>
      </p:sp>
      <p:sp>
        <p:nvSpPr>
          <p:cNvPr id="262" name="TextBox 261">
            <a:extLst>
              <a:ext uri="{FF2B5EF4-FFF2-40B4-BE49-F238E27FC236}">
                <a16:creationId xmlns:a16="http://schemas.microsoft.com/office/drawing/2014/main" id="{D1DF39BE-4410-FD4D-99D2-975A0115AC47}"/>
              </a:ext>
            </a:extLst>
          </p:cNvPr>
          <p:cNvSpPr txBox="1"/>
          <p:nvPr/>
        </p:nvSpPr>
        <p:spPr>
          <a:xfrm>
            <a:off x="2246042" y="4657925"/>
            <a:ext cx="354584" cy="461666"/>
          </a:xfrm>
          <a:prstGeom prst="rect">
            <a:avLst/>
          </a:prstGeom>
          <a:noFill/>
        </p:spPr>
        <p:txBody>
          <a:bodyPr wrap="none" rtlCol="0">
            <a:spAutoFit/>
          </a:bodyPr>
          <a:lstStyle/>
          <a:p>
            <a:pPr algn="ctr"/>
            <a:r>
              <a:rPr lang="en-US" sz="1200" b="0" dirty="0">
                <a:solidFill>
                  <a:schemeClr val="bg1"/>
                </a:solidFill>
                <a:latin typeface="+mn-lt"/>
                <a:cs typeface="Arial" panose="020B0604020202020204" pitchFamily="34" charset="0"/>
              </a:rPr>
              <a:t>59</a:t>
            </a:r>
          </a:p>
          <a:p>
            <a:pPr algn="ctr"/>
            <a:r>
              <a:rPr lang="en-US" sz="1200" b="0" dirty="0">
                <a:solidFill>
                  <a:schemeClr val="bg1"/>
                </a:solidFill>
                <a:latin typeface="+mn-lt"/>
                <a:cs typeface="Arial" panose="020B0604020202020204" pitchFamily="34" charset="0"/>
              </a:rPr>
              <a:t>27</a:t>
            </a:r>
            <a:endParaRPr lang="en-GB" sz="1200" b="0" dirty="0">
              <a:solidFill>
                <a:schemeClr val="bg1"/>
              </a:solidFill>
              <a:latin typeface="+mn-lt"/>
              <a:cs typeface="Arial" panose="020B0604020202020204" pitchFamily="34" charset="0"/>
            </a:endParaRPr>
          </a:p>
        </p:txBody>
      </p:sp>
      <p:sp>
        <p:nvSpPr>
          <p:cNvPr id="263" name="TextBox 262">
            <a:extLst>
              <a:ext uri="{FF2B5EF4-FFF2-40B4-BE49-F238E27FC236}">
                <a16:creationId xmlns:a16="http://schemas.microsoft.com/office/drawing/2014/main" id="{5A4FD497-629C-6845-B98F-DBA04C11D8F4}"/>
              </a:ext>
            </a:extLst>
          </p:cNvPr>
          <p:cNvSpPr txBox="1"/>
          <p:nvPr/>
        </p:nvSpPr>
        <p:spPr>
          <a:xfrm>
            <a:off x="3034947" y="4657925"/>
            <a:ext cx="354584" cy="461666"/>
          </a:xfrm>
          <a:prstGeom prst="rect">
            <a:avLst/>
          </a:prstGeom>
          <a:noFill/>
        </p:spPr>
        <p:txBody>
          <a:bodyPr wrap="none" rtlCol="0">
            <a:spAutoFit/>
          </a:bodyPr>
          <a:lstStyle/>
          <a:p>
            <a:pPr algn="ctr"/>
            <a:r>
              <a:rPr lang="en-US" sz="1200" b="0" dirty="0">
                <a:solidFill>
                  <a:schemeClr val="bg1"/>
                </a:solidFill>
                <a:latin typeface="+mn-lt"/>
                <a:cs typeface="Arial" panose="020B0604020202020204" pitchFamily="34" charset="0"/>
              </a:rPr>
              <a:t>60</a:t>
            </a:r>
          </a:p>
          <a:p>
            <a:pPr algn="ctr"/>
            <a:r>
              <a:rPr lang="en-US" sz="1200" b="0" dirty="0">
                <a:solidFill>
                  <a:schemeClr val="bg1"/>
                </a:solidFill>
                <a:latin typeface="+mn-lt"/>
                <a:cs typeface="Arial" panose="020B0604020202020204" pitchFamily="34" charset="0"/>
              </a:rPr>
              <a:t>32</a:t>
            </a:r>
            <a:endParaRPr lang="en-GB" sz="1200" b="0" dirty="0">
              <a:solidFill>
                <a:schemeClr val="bg1"/>
              </a:solidFill>
              <a:latin typeface="+mn-lt"/>
              <a:cs typeface="Arial" panose="020B0604020202020204" pitchFamily="34" charset="0"/>
            </a:endParaRPr>
          </a:p>
        </p:txBody>
      </p:sp>
      <p:sp>
        <p:nvSpPr>
          <p:cNvPr id="264" name="TextBox 263">
            <a:extLst>
              <a:ext uri="{FF2B5EF4-FFF2-40B4-BE49-F238E27FC236}">
                <a16:creationId xmlns:a16="http://schemas.microsoft.com/office/drawing/2014/main" id="{4EBACA03-5B05-484D-ACBF-ADC92147A33C}"/>
              </a:ext>
            </a:extLst>
          </p:cNvPr>
          <p:cNvSpPr txBox="1"/>
          <p:nvPr/>
        </p:nvSpPr>
        <p:spPr>
          <a:xfrm>
            <a:off x="3812720" y="4657925"/>
            <a:ext cx="354584" cy="461666"/>
          </a:xfrm>
          <a:prstGeom prst="rect">
            <a:avLst/>
          </a:prstGeom>
          <a:noFill/>
        </p:spPr>
        <p:txBody>
          <a:bodyPr wrap="none" rtlCol="0">
            <a:spAutoFit/>
          </a:bodyPr>
          <a:lstStyle/>
          <a:p>
            <a:pPr algn="ctr"/>
            <a:r>
              <a:rPr lang="en-US" sz="1200" b="0" dirty="0">
                <a:solidFill>
                  <a:schemeClr val="bg1"/>
                </a:solidFill>
                <a:latin typeface="+mn-lt"/>
                <a:cs typeface="Arial" panose="020B0604020202020204" pitchFamily="34" charset="0"/>
              </a:rPr>
              <a:t>59</a:t>
            </a:r>
          </a:p>
          <a:p>
            <a:pPr algn="ctr"/>
            <a:r>
              <a:rPr lang="en-US" sz="1200" b="0" dirty="0">
                <a:solidFill>
                  <a:schemeClr val="bg1"/>
                </a:solidFill>
                <a:latin typeface="+mn-lt"/>
                <a:cs typeface="Arial" panose="020B0604020202020204" pitchFamily="34" charset="0"/>
              </a:rPr>
              <a:t>32</a:t>
            </a:r>
            <a:endParaRPr lang="en-GB" sz="1200" b="0" dirty="0">
              <a:solidFill>
                <a:schemeClr val="bg1"/>
              </a:solidFill>
              <a:latin typeface="+mn-lt"/>
              <a:cs typeface="Arial" panose="020B0604020202020204" pitchFamily="34" charset="0"/>
            </a:endParaRPr>
          </a:p>
        </p:txBody>
      </p:sp>
      <p:sp>
        <p:nvSpPr>
          <p:cNvPr id="265" name="TextBox 264">
            <a:extLst>
              <a:ext uri="{FF2B5EF4-FFF2-40B4-BE49-F238E27FC236}">
                <a16:creationId xmlns:a16="http://schemas.microsoft.com/office/drawing/2014/main" id="{D6619F61-D7C2-6F49-A9DB-4A36472C0FB9}"/>
              </a:ext>
            </a:extLst>
          </p:cNvPr>
          <p:cNvSpPr txBox="1"/>
          <p:nvPr/>
        </p:nvSpPr>
        <p:spPr>
          <a:xfrm>
            <a:off x="4590059" y="4657925"/>
            <a:ext cx="354584" cy="461666"/>
          </a:xfrm>
          <a:prstGeom prst="rect">
            <a:avLst/>
          </a:prstGeom>
          <a:noFill/>
        </p:spPr>
        <p:txBody>
          <a:bodyPr wrap="none" rtlCol="0">
            <a:spAutoFit/>
          </a:bodyPr>
          <a:lstStyle/>
          <a:p>
            <a:pPr algn="ctr"/>
            <a:r>
              <a:rPr lang="en-US" sz="1200" b="0" dirty="0">
                <a:solidFill>
                  <a:schemeClr val="bg1"/>
                </a:solidFill>
                <a:latin typeface="+mn-lt"/>
                <a:cs typeface="Arial" panose="020B0604020202020204" pitchFamily="34" charset="0"/>
              </a:rPr>
              <a:t>59</a:t>
            </a:r>
          </a:p>
          <a:p>
            <a:pPr algn="ctr"/>
            <a:r>
              <a:rPr lang="en-US" sz="1200" b="0" dirty="0">
                <a:solidFill>
                  <a:schemeClr val="bg1"/>
                </a:solidFill>
                <a:latin typeface="+mn-lt"/>
                <a:cs typeface="Arial" panose="020B0604020202020204" pitchFamily="34" charset="0"/>
              </a:rPr>
              <a:t>31</a:t>
            </a:r>
            <a:endParaRPr lang="en-GB" sz="1200" b="0" dirty="0">
              <a:solidFill>
                <a:schemeClr val="bg1"/>
              </a:solidFill>
              <a:latin typeface="+mn-lt"/>
              <a:cs typeface="Arial" panose="020B0604020202020204" pitchFamily="34" charset="0"/>
            </a:endParaRPr>
          </a:p>
        </p:txBody>
      </p:sp>
      <p:sp>
        <p:nvSpPr>
          <p:cNvPr id="266" name="TextBox 265">
            <a:extLst>
              <a:ext uri="{FF2B5EF4-FFF2-40B4-BE49-F238E27FC236}">
                <a16:creationId xmlns:a16="http://schemas.microsoft.com/office/drawing/2014/main" id="{54729643-52C0-C247-A3A0-40CACBD628C4}"/>
              </a:ext>
            </a:extLst>
          </p:cNvPr>
          <p:cNvSpPr txBox="1"/>
          <p:nvPr/>
        </p:nvSpPr>
        <p:spPr>
          <a:xfrm>
            <a:off x="6145873" y="4657925"/>
            <a:ext cx="354584" cy="461666"/>
          </a:xfrm>
          <a:prstGeom prst="rect">
            <a:avLst/>
          </a:prstGeom>
          <a:noFill/>
        </p:spPr>
        <p:txBody>
          <a:bodyPr wrap="none" rtlCol="0">
            <a:spAutoFit/>
          </a:bodyPr>
          <a:lstStyle/>
          <a:p>
            <a:pPr algn="ctr"/>
            <a:r>
              <a:rPr lang="en-US" sz="1200" b="0" dirty="0">
                <a:solidFill>
                  <a:schemeClr val="bg1"/>
                </a:solidFill>
                <a:latin typeface="+mn-lt"/>
                <a:cs typeface="Arial" panose="020B0604020202020204" pitchFamily="34" charset="0"/>
              </a:rPr>
              <a:t>60</a:t>
            </a:r>
          </a:p>
          <a:p>
            <a:pPr algn="ctr"/>
            <a:r>
              <a:rPr lang="en-US" sz="1200" b="0" dirty="0">
                <a:solidFill>
                  <a:schemeClr val="bg1"/>
                </a:solidFill>
                <a:latin typeface="+mn-lt"/>
                <a:cs typeface="Arial" panose="020B0604020202020204" pitchFamily="34" charset="0"/>
              </a:rPr>
              <a:t>33</a:t>
            </a:r>
            <a:endParaRPr lang="en-GB" sz="1200" b="0" dirty="0">
              <a:solidFill>
                <a:schemeClr val="bg1"/>
              </a:solidFill>
              <a:latin typeface="+mn-lt"/>
              <a:cs typeface="Arial" panose="020B0604020202020204" pitchFamily="34" charset="0"/>
            </a:endParaRPr>
          </a:p>
        </p:txBody>
      </p:sp>
      <p:sp>
        <p:nvSpPr>
          <p:cNvPr id="267" name="TextBox 266">
            <a:extLst>
              <a:ext uri="{FF2B5EF4-FFF2-40B4-BE49-F238E27FC236}">
                <a16:creationId xmlns:a16="http://schemas.microsoft.com/office/drawing/2014/main" id="{85CD2360-000D-4F44-B2FA-3E38762D7422}"/>
              </a:ext>
            </a:extLst>
          </p:cNvPr>
          <p:cNvSpPr txBox="1"/>
          <p:nvPr/>
        </p:nvSpPr>
        <p:spPr>
          <a:xfrm>
            <a:off x="7711853" y="4657925"/>
            <a:ext cx="354584" cy="461666"/>
          </a:xfrm>
          <a:prstGeom prst="rect">
            <a:avLst/>
          </a:prstGeom>
          <a:noFill/>
        </p:spPr>
        <p:txBody>
          <a:bodyPr wrap="none" rtlCol="0">
            <a:spAutoFit/>
          </a:bodyPr>
          <a:lstStyle/>
          <a:p>
            <a:pPr algn="ctr"/>
            <a:r>
              <a:rPr lang="en-US" sz="1200" b="0" dirty="0">
                <a:solidFill>
                  <a:schemeClr val="bg1"/>
                </a:solidFill>
                <a:latin typeface="+mn-lt"/>
                <a:cs typeface="Arial" panose="020B0604020202020204" pitchFamily="34" charset="0"/>
              </a:rPr>
              <a:t>59</a:t>
            </a:r>
          </a:p>
          <a:p>
            <a:pPr algn="ctr"/>
            <a:r>
              <a:rPr lang="en-US" sz="1200" b="0" dirty="0">
                <a:solidFill>
                  <a:schemeClr val="bg1"/>
                </a:solidFill>
                <a:latin typeface="+mn-lt"/>
                <a:cs typeface="Arial" panose="020B0604020202020204" pitchFamily="34" charset="0"/>
              </a:rPr>
              <a:t>28</a:t>
            </a:r>
            <a:endParaRPr lang="en-GB" sz="1200" b="0" dirty="0">
              <a:solidFill>
                <a:schemeClr val="bg1"/>
              </a:solidFill>
              <a:latin typeface="+mn-lt"/>
              <a:cs typeface="Arial" panose="020B0604020202020204" pitchFamily="34" charset="0"/>
            </a:endParaRPr>
          </a:p>
        </p:txBody>
      </p:sp>
      <p:sp>
        <p:nvSpPr>
          <p:cNvPr id="268" name="TextBox 267">
            <a:extLst>
              <a:ext uri="{FF2B5EF4-FFF2-40B4-BE49-F238E27FC236}">
                <a16:creationId xmlns:a16="http://schemas.microsoft.com/office/drawing/2014/main" id="{9D87A08C-AB20-7447-A2D5-6A7BE0AB8145}"/>
              </a:ext>
            </a:extLst>
          </p:cNvPr>
          <p:cNvSpPr txBox="1"/>
          <p:nvPr/>
        </p:nvSpPr>
        <p:spPr>
          <a:xfrm>
            <a:off x="8489191" y="4657925"/>
            <a:ext cx="354584" cy="461666"/>
          </a:xfrm>
          <a:prstGeom prst="rect">
            <a:avLst/>
          </a:prstGeom>
          <a:noFill/>
        </p:spPr>
        <p:txBody>
          <a:bodyPr wrap="none" rtlCol="0">
            <a:spAutoFit/>
          </a:bodyPr>
          <a:lstStyle/>
          <a:p>
            <a:pPr algn="ctr"/>
            <a:r>
              <a:rPr lang="en-US" sz="1200" b="0" dirty="0">
                <a:solidFill>
                  <a:schemeClr val="bg1"/>
                </a:solidFill>
                <a:latin typeface="+mn-lt"/>
                <a:cs typeface="Arial" panose="020B0604020202020204" pitchFamily="34" charset="0"/>
              </a:rPr>
              <a:t>59</a:t>
            </a:r>
          </a:p>
          <a:p>
            <a:pPr algn="ctr"/>
            <a:r>
              <a:rPr lang="en-US" sz="1200" b="0" dirty="0">
                <a:solidFill>
                  <a:schemeClr val="bg1"/>
                </a:solidFill>
                <a:latin typeface="+mn-lt"/>
                <a:cs typeface="Arial" panose="020B0604020202020204" pitchFamily="34" charset="0"/>
              </a:rPr>
              <a:t>34</a:t>
            </a:r>
            <a:endParaRPr lang="en-GB" sz="1200" b="0" dirty="0">
              <a:solidFill>
                <a:schemeClr val="bg1"/>
              </a:solidFill>
              <a:latin typeface="+mn-lt"/>
              <a:cs typeface="Arial" panose="020B0604020202020204" pitchFamily="34" charset="0"/>
            </a:endParaRPr>
          </a:p>
        </p:txBody>
      </p:sp>
      <p:sp>
        <p:nvSpPr>
          <p:cNvPr id="269" name="TextBox 268">
            <a:extLst>
              <a:ext uri="{FF2B5EF4-FFF2-40B4-BE49-F238E27FC236}">
                <a16:creationId xmlns:a16="http://schemas.microsoft.com/office/drawing/2014/main" id="{B8FDFCC7-90C4-5948-96C2-76E9E6560231}"/>
              </a:ext>
            </a:extLst>
          </p:cNvPr>
          <p:cNvSpPr txBox="1"/>
          <p:nvPr/>
        </p:nvSpPr>
        <p:spPr>
          <a:xfrm>
            <a:off x="9266531" y="4657925"/>
            <a:ext cx="354584" cy="461666"/>
          </a:xfrm>
          <a:prstGeom prst="rect">
            <a:avLst/>
          </a:prstGeom>
          <a:noFill/>
        </p:spPr>
        <p:txBody>
          <a:bodyPr wrap="none" rtlCol="0">
            <a:spAutoFit/>
          </a:bodyPr>
          <a:lstStyle/>
          <a:p>
            <a:pPr algn="ctr"/>
            <a:r>
              <a:rPr lang="en-US" sz="1200" b="0" dirty="0">
                <a:solidFill>
                  <a:schemeClr val="bg1"/>
                </a:solidFill>
                <a:latin typeface="+mn-lt"/>
                <a:cs typeface="Arial" panose="020B0604020202020204" pitchFamily="34" charset="0"/>
              </a:rPr>
              <a:t>59</a:t>
            </a:r>
          </a:p>
          <a:p>
            <a:pPr algn="ctr"/>
            <a:r>
              <a:rPr lang="en-US" sz="1200" b="0" dirty="0">
                <a:solidFill>
                  <a:schemeClr val="bg1"/>
                </a:solidFill>
                <a:latin typeface="+mn-lt"/>
                <a:cs typeface="Arial" panose="020B0604020202020204" pitchFamily="34" charset="0"/>
              </a:rPr>
              <a:t>32</a:t>
            </a:r>
            <a:endParaRPr lang="en-GB" sz="1200" b="0" dirty="0">
              <a:solidFill>
                <a:schemeClr val="bg1"/>
              </a:solidFill>
              <a:latin typeface="+mn-lt"/>
              <a:cs typeface="Arial" panose="020B0604020202020204" pitchFamily="34" charset="0"/>
            </a:endParaRPr>
          </a:p>
        </p:txBody>
      </p:sp>
      <p:sp>
        <p:nvSpPr>
          <p:cNvPr id="270" name="TextBox 269">
            <a:extLst>
              <a:ext uri="{FF2B5EF4-FFF2-40B4-BE49-F238E27FC236}">
                <a16:creationId xmlns:a16="http://schemas.microsoft.com/office/drawing/2014/main" id="{43BAD477-C0A6-2043-ADB5-24B8555782ED}"/>
              </a:ext>
            </a:extLst>
          </p:cNvPr>
          <p:cNvSpPr txBox="1"/>
          <p:nvPr/>
        </p:nvSpPr>
        <p:spPr>
          <a:xfrm>
            <a:off x="10030947" y="4657925"/>
            <a:ext cx="354584" cy="461666"/>
          </a:xfrm>
          <a:prstGeom prst="rect">
            <a:avLst/>
          </a:prstGeom>
          <a:noFill/>
        </p:spPr>
        <p:txBody>
          <a:bodyPr wrap="none" rtlCol="0">
            <a:spAutoFit/>
          </a:bodyPr>
          <a:lstStyle/>
          <a:p>
            <a:pPr algn="ctr"/>
            <a:r>
              <a:rPr lang="en-US" sz="1200" b="0" dirty="0">
                <a:solidFill>
                  <a:schemeClr val="bg1"/>
                </a:solidFill>
                <a:latin typeface="+mn-lt"/>
                <a:cs typeface="Arial" panose="020B0604020202020204" pitchFamily="34" charset="0"/>
              </a:rPr>
              <a:t>57</a:t>
            </a:r>
          </a:p>
          <a:p>
            <a:pPr algn="ctr"/>
            <a:r>
              <a:rPr lang="en-US" sz="1200" b="0" dirty="0">
                <a:solidFill>
                  <a:schemeClr val="bg1"/>
                </a:solidFill>
                <a:latin typeface="+mn-lt"/>
                <a:cs typeface="Arial" panose="020B0604020202020204" pitchFamily="34" charset="0"/>
              </a:rPr>
              <a:t>32</a:t>
            </a:r>
            <a:endParaRPr lang="en-GB" sz="1200" b="0" dirty="0">
              <a:solidFill>
                <a:schemeClr val="bg1"/>
              </a:solidFill>
              <a:latin typeface="+mn-lt"/>
              <a:cs typeface="Arial" panose="020B0604020202020204" pitchFamily="34" charset="0"/>
            </a:endParaRPr>
          </a:p>
        </p:txBody>
      </p:sp>
      <p:sp>
        <p:nvSpPr>
          <p:cNvPr id="271" name="TextBox 270">
            <a:extLst>
              <a:ext uri="{FF2B5EF4-FFF2-40B4-BE49-F238E27FC236}">
                <a16:creationId xmlns:a16="http://schemas.microsoft.com/office/drawing/2014/main" id="{122DE97C-D67A-254D-800A-447FAB30B2DA}"/>
              </a:ext>
            </a:extLst>
          </p:cNvPr>
          <p:cNvSpPr txBox="1"/>
          <p:nvPr/>
        </p:nvSpPr>
        <p:spPr>
          <a:xfrm>
            <a:off x="10815278" y="4657925"/>
            <a:ext cx="354584" cy="461666"/>
          </a:xfrm>
          <a:prstGeom prst="rect">
            <a:avLst/>
          </a:prstGeom>
          <a:noFill/>
        </p:spPr>
        <p:txBody>
          <a:bodyPr wrap="none" rtlCol="0">
            <a:spAutoFit/>
          </a:bodyPr>
          <a:lstStyle/>
          <a:p>
            <a:pPr algn="ctr"/>
            <a:r>
              <a:rPr lang="en-US" sz="1200" b="0" dirty="0">
                <a:solidFill>
                  <a:schemeClr val="bg1"/>
                </a:solidFill>
                <a:latin typeface="+mn-lt"/>
                <a:cs typeface="Arial" panose="020B0604020202020204" pitchFamily="34" charset="0"/>
              </a:rPr>
              <a:t>61</a:t>
            </a:r>
          </a:p>
          <a:p>
            <a:pPr algn="ctr"/>
            <a:r>
              <a:rPr lang="en-US" sz="1200" b="0" dirty="0">
                <a:solidFill>
                  <a:schemeClr val="bg1"/>
                </a:solidFill>
                <a:latin typeface="+mn-lt"/>
                <a:cs typeface="Arial" panose="020B0604020202020204" pitchFamily="34" charset="0"/>
              </a:rPr>
              <a:t>34</a:t>
            </a:r>
            <a:endParaRPr lang="en-GB" sz="1200" b="0" dirty="0">
              <a:solidFill>
                <a:schemeClr val="bg1"/>
              </a:solidFill>
              <a:latin typeface="+mn-lt"/>
              <a:cs typeface="Arial" panose="020B0604020202020204" pitchFamily="34" charset="0"/>
            </a:endParaRPr>
          </a:p>
        </p:txBody>
      </p:sp>
      <p:cxnSp>
        <p:nvCxnSpPr>
          <p:cNvPr id="272" name="Straight Connector 271">
            <a:extLst>
              <a:ext uri="{FF2B5EF4-FFF2-40B4-BE49-F238E27FC236}">
                <a16:creationId xmlns:a16="http://schemas.microsoft.com/office/drawing/2014/main" id="{E5663818-6706-7448-AB53-70FD48D35B0E}"/>
              </a:ext>
            </a:extLst>
          </p:cNvPr>
          <p:cNvCxnSpPr>
            <a:cxnSpLocks/>
          </p:cNvCxnSpPr>
          <p:nvPr/>
        </p:nvCxnSpPr>
        <p:spPr>
          <a:xfrm flipH="1">
            <a:off x="1638332" y="2473541"/>
            <a:ext cx="9369301" cy="58817"/>
          </a:xfrm>
          <a:prstGeom prst="line">
            <a:avLst/>
          </a:prstGeom>
          <a:solidFill>
            <a:srgbClr val="7CA800"/>
          </a:solidFill>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73" name="TextBox 272">
            <a:extLst>
              <a:ext uri="{FF2B5EF4-FFF2-40B4-BE49-F238E27FC236}">
                <a16:creationId xmlns:a16="http://schemas.microsoft.com/office/drawing/2014/main" id="{9F21B5C5-16BA-4644-BB3B-39AA664F3CF5}"/>
              </a:ext>
            </a:extLst>
          </p:cNvPr>
          <p:cNvSpPr txBox="1"/>
          <p:nvPr/>
        </p:nvSpPr>
        <p:spPr>
          <a:xfrm>
            <a:off x="11084103" y="2300165"/>
            <a:ext cx="670056" cy="276999"/>
          </a:xfrm>
          <a:prstGeom prst="rect">
            <a:avLst/>
          </a:prstGeom>
          <a:noFill/>
          <a:ln>
            <a:noFill/>
          </a:ln>
        </p:spPr>
        <p:txBody>
          <a:bodyPr wrap="none" rtlCol="0">
            <a:spAutoFit/>
          </a:bodyPr>
          <a:lstStyle/>
          <a:p>
            <a:r>
              <a:rPr lang="en-US" sz="1200" dirty="0">
                <a:solidFill>
                  <a:schemeClr val="bg1"/>
                </a:solidFill>
                <a:latin typeface="+mn-lt"/>
                <a:cs typeface="Arial" panose="020B0604020202020204" pitchFamily="34" charset="0"/>
              </a:rPr>
              <a:t>12 g/dL</a:t>
            </a:r>
            <a:endParaRPr lang="en-GB" sz="1200" dirty="0">
              <a:solidFill>
                <a:schemeClr val="bg1"/>
              </a:solidFill>
              <a:latin typeface="+mn-lt"/>
              <a:cs typeface="Arial" panose="020B0604020202020204" pitchFamily="34" charset="0"/>
            </a:endParaRPr>
          </a:p>
        </p:txBody>
      </p:sp>
      <p:sp>
        <p:nvSpPr>
          <p:cNvPr id="274" name="TextBox 273">
            <a:extLst>
              <a:ext uri="{FF2B5EF4-FFF2-40B4-BE49-F238E27FC236}">
                <a16:creationId xmlns:a16="http://schemas.microsoft.com/office/drawing/2014/main" id="{DECF3920-46B2-1645-8264-FA0AB3B4447E}"/>
              </a:ext>
            </a:extLst>
          </p:cNvPr>
          <p:cNvSpPr txBox="1"/>
          <p:nvPr/>
        </p:nvSpPr>
        <p:spPr>
          <a:xfrm rot="16200000">
            <a:off x="230424" y="2665951"/>
            <a:ext cx="1804406" cy="277000"/>
          </a:xfrm>
          <a:prstGeom prst="rect">
            <a:avLst/>
          </a:prstGeom>
          <a:noFill/>
          <a:ln>
            <a:noFill/>
          </a:ln>
        </p:spPr>
        <p:txBody>
          <a:bodyPr wrap="none" rtlCol="0">
            <a:spAutoFit/>
          </a:bodyPr>
          <a:lstStyle/>
          <a:p>
            <a:r>
              <a:rPr lang="en-US" sz="1200" b="1" dirty="0">
                <a:solidFill>
                  <a:schemeClr val="bg1"/>
                </a:solidFill>
                <a:latin typeface="+mn-lt"/>
                <a:cs typeface="Arial" panose="020B0604020202020204" pitchFamily="34" charset="0"/>
              </a:rPr>
              <a:t>Mean Hb Level, g/dL (SD)</a:t>
            </a:r>
            <a:endParaRPr lang="en-GB" sz="1200" b="1" dirty="0">
              <a:solidFill>
                <a:schemeClr val="bg1"/>
              </a:solidFill>
              <a:latin typeface="+mn-lt"/>
              <a:cs typeface="Arial" panose="020B0604020202020204" pitchFamily="34" charset="0"/>
            </a:endParaRPr>
          </a:p>
        </p:txBody>
      </p:sp>
      <p:sp>
        <p:nvSpPr>
          <p:cNvPr id="275" name="TextBox 274">
            <a:extLst>
              <a:ext uri="{FF2B5EF4-FFF2-40B4-BE49-F238E27FC236}">
                <a16:creationId xmlns:a16="http://schemas.microsoft.com/office/drawing/2014/main" id="{B9159F1F-905F-5A48-B07F-BDC2354D8AC0}"/>
              </a:ext>
            </a:extLst>
          </p:cNvPr>
          <p:cNvSpPr txBox="1"/>
          <p:nvPr/>
        </p:nvSpPr>
        <p:spPr>
          <a:xfrm>
            <a:off x="5890005" y="4423168"/>
            <a:ext cx="865944" cy="276999"/>
          </a:xfrm>
          <a:prstGeom prst="rect">
            <a:avLst/>
          </a:prstGeom>
          <a:noFill/>
        </p:spPr>
        <p:txBody>
          <a:bodyPr wrap="none" rtlCol="0">
            <a:spAutoFit/>
          </a:bodyPr>
          <a:lstStyle>
            <a:defPPr>
              <a:defRPr lang="en-US"/>
            </a:defPPr>
            <a:lvl1pPr algn="ctr">
              <a:defRPr sz="1000">
                <a:latin typeface="Arial" panose="020B0604020202020204" pitchFamily="34" charset="0"/>
                <a:cs typeface="Arial" panose="020B0604020202020204" pitchFamily="34" charset="0"/>
              </a:defRPr>
            </a:lvl1pPr>
          </a:lstStyle>
          <a:p>
            <a:r>
              <a:rPr lang="en-US" sz="1200" b="1" dirty="0">
                <a:solidFill>
                  <a:schemeClr val="bg1"/>
                </a:solidFill>
                <a:latin typeface="+mn-lt"/>
              </a:rPr>
              <a:t>Study Visit</a:t>
            </a:r>
            <a:endParaRPr lang="en-GB" sz="1200" b="1" dirty="0">
              <a:solidFill>
                <a:schemeClr val="bg1"/>
              </a:solidFill>
              <a:latin typeface="+mn-lt"/>
            </a:endParaRPr>
          </a:p>
        </p:txBody>
      </p:sp>
      <p:sp>
        <p:nvSpPr>
          <p:cNvPr id="276" name="Oval 275">
            <a:extLst>
              <a:ext uri="{FF2B5EF4-FFF2-40B4-BE49-F238E27FC236}">
                <a16:creationId xmlns:a16="http://schemas.microsoft.com/office/drawing/2014/main" id="{E03A1298-65B7-3846-B2F1-188C0A5FE173}"/>
              </a:ext>
            </a:extLst>
          </p:cNvPr>
          <p:cNvSpPr/>
          <p:nvPr/>
        </p:nvSpPr>
        <p:spPr>
          <a:xfrm>
            <a:off x="1674859" y="3519924"/>
            <a:ext cx="74054" cy="70044"/>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2800" dirty="0">
              <a:solidFill>
                <a:schemeClr val="bg1"/>
              </a:solidFill>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APPLY-PNH: </a:t>
            </a:r>
            <a:r>
              <a:rPr lang="en-US" dirty="0"/>
              <a:t>Change in Hemoglobin From Baseline</a:t>
            </a:r>
            <a:endParaRPr lang="en-US" altLang="en-US" dirty="0"/>
          </a:p>
        </p:txBody>
      </p:sp>
      <p:sp>
        <p:nvSpPr>
          <p:cNvPr id="17" name="Content Placeholder 16">
            <a:extLst>
              <a:ext uri="{FF2B5EF4-FFF2-40B4-BE49-F238E27FC236}">
                <a16:creationId xmlns:a16="http://schemas.microsoft.com/office/drawing/2014/main" id="{B27C7647-6122-FF49-91ED-435EB0588734}"/>
              </a:ext>
            </a:extLst>
          </p:cNvPr>
          <p:cNvSpPr>
            <a:spLocks noGrp="1"/>
          </p:cNvSpPr>
          <p:nvPr>
            <p:ph idx="1"/>
          </p:nvPr>
        </p:nvSpPr>
        <p:spPr>
          <a:xfrm>
            <a:off x="707103" y="5212477"/>
            <a:ext cx="10877529" cy="768574"/>
          </a:xfrm>
        </p:spPr>
        <p:txBody>
          <a:bodyPr/>
          <a:lstStyle/>
          <a:p>
            <a:pPr>
              <a:spcBef>
                <a:spcPts val="0"/>
              </a:spcBef>
              <a:spcAft>
                <a:spcPts val="0"/>
              </a:spcAft>
            </a:pPr>
            <a:r>
              <a:rPr lang="en-US" sz="2000" dirty="0"/>
              <a:t>Adjusted mean Hb change vs BL</a:t>
            </a:r>
            <a:r>
              <a:rPr lang="en-US" sz="2000" baseline="30000" dirty="0"/>
              <a:t>†</a:t>
            </a:r>
            <a:endParaRPr lang="en-US" sz="2000" dirty="0"/>
          </a:p>
          <a:p>
            <a:pPr lvl="1">
              <a:spcBef>
                <a:spcPts val="0"/>
              </a:spcBef>
              <a:spcAft>
                <a:spcPts val="0"/>
              </a:spcAft>
            </a:pPr>
            <a:r>
              <a:rPr lang="en-US" sz="1800" dirty="0">
                <a:solidFill>
                  <a:schemeClr val="accent1"/>
                </a:solidFill>
              </a:rPr>
              <a:t>Iptacopan</a:t>
            </a:r>
            <a:r>
              <a:rPr lang="en-US" sz="1800" dirty="0"/>
              <a:t> +3.59 g/dL (95% CI: 3.32 to 3.86) vs </a:t>
            </a:r>
            <a:r>
              <a:rPr lang="en-US" sz="1800" dirty="0">
                <a:solidFill>
                  <a:schemeClr val="accent3"/>
                </a:solidFill>
              </a:rPr>
              <a:t>SoC</a:t>
            </a:r>
            <a:r>
              <a:rPr lang="en-US" sz="1800" dirty="0"/>
              <a:t> -0.04 g/dL (95% CI: -0.42 to 0.35; </a:t>
            </a:r>
            <a:r>
              <a:rPr lang="en-US" sz="1800" i="1" dirty="0"/>
              <a:t>P</a:t>
            </a:r>
            <a:r>
              <a:rPr lang="en-US" sz="1800" dirty="0"/>
              <a:t> &lt;.0001)</a:t>
            </a:r>
            <a:r>
              <a:rPr lang="en-US" sz="1800" baseline="30000" dirty="0"/>
              <a:t>‡</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4087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De Latour. ASH 2022. Abstr LBA-2. Reproduced with permission.</a:t>
            </a:r>
            <a:endParaRPr lang="en-US" altLang="en-US" sz="1200" b="0" dirty="0">
              <a:solidFill>
                <a:schemeClr val="bg2"/>
              </a:solidFill>
              <a:latin typeface="Calibri" panose="020F0502020204030204" pitchFamily="34" charset="0"/>
            </a:endParaRPr>
          </a:p>
        </p:txBody>
      </p:sp>
      <p:sp>
        <p:nvSpPr>
          <p:cNvPr id="5" name="TextBox 4">
            <a:extLst>
              <a:ext uri="{FF2B5EF4-FFF2-40B4-BE49-F238E27FC236}">
                <a16:creationId xmlns:a16="http://schemas.microsoft.com/office/drawing/2014/main" id="{065C148C-9A14-7B4B-A9EB-87B34BA729B1}"/>
              </a:ext>
            </a:extLst>
          </p:cNvPr>
          <p:cNvSpPr txBox="1"/>
          <p:nvPr/>
        </p:nvSpPr>
        <p:spPr>
          <a:xfrm>
            <a:off x="1810740" y="1196149"/>
            <a:ext cx="8465398" cy="369332"/>
          </a:xfrm>
          <a:prstGeom prst="rect">
            <a:avLst/>
          </a:prstGeom>
          <a:noFill/>
        </p:spPr>
        <p:txBody>
          <a:bodyPr wrap="square" rtlCol="0">
            <a:spAutoFit/>
          </a:bodyPr>
          <a:lstStyle/>
          <a:p>
            <a:pPr algn="ctr"/>
            <a:r>
              <a:rPr lang="en-US" b="1" dirty="0">
                <a:solidFill>
                  <a:schemeClr val="bg1"/>
                </a:solidFill>
                <a:latin typeface="+mn-lt"/>
                <a:cs typeface="Arial" panose="020B0604020202020204" pitchFamily="34" charset="0"/>
              </a:rPr>
              <a:t>Mean Hb (SD) During Randomized Treatment Period*</a:t>
            </a:r>
            <a:endParaRPr lang="en-GB" b="1" dirty="0">
              <a:solidFill>
                <a:schemeClr val="bg1"/>
              </a:solidFill>
              <a:latin typeface="+mn-lt"/>
              <a:cs typeface="Arial" panose="020B0604020202020204" pitchFamily="34" charset="0"/>
            </a:endParaRPr>
          </a:p>
        </p:txBody>
      </p:sp>
      <p:sp>
        <p:nvSpPr>
          <p:cNvPr id="8" name="TextBox 7">
            <a:extLst>
              <a:ext uri="{FF2B5EF4-FFF2-40B4-BE49-F238E27FC236}">
                <a16:creationId xmlns:a16="http://schemas.microsoft.com/office/drawing/2014/main" id="{021D2B92-8A0D-9F41-F636-D4553A66B7B9}"/>
              </a:ext>
            </a:extLst>
          </p:cNvPr>
          <p:cNvSpPr txBox="1"/>
          <p:nvPr/>
        </p:nvSpPr>
        <p:spPr bwMode="auto">
          <a:xfrm>
            <a:off x="657235" y="5830518"/>
            <a:ext cx="108775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*Includes posttransfusion data; 2 of 62 patients in iptacopan arm and 21 of 35 patients in SoC arm had RBC transfusions between Days 14 and 168. </a:t>
            </a:r>
            <a:br>
              <a:rPr lang="en-US" sz="1200" b="0" dirty="0">
                <a:solidFill>
                  <a:schemeClr val="bg1"/>
                </a:solidFill>
                <a:latin typeface="Calibri" panose="020F0502020204030204" pitchFamily="34" charset="0"/>
              </a:rPr>
            </a:b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Between Days 126 and 168 (excluding values within 30 days of RBC transfusion);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Repeated measures model, adjusting for covariates including baseline Hb,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was used for comparisons between treatment arms. </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value is 2-sided and unadjusted.</a:t>
            </a:r>
          </a:p>
        </p:txBody>
      </p:sp>
    </p:spTree>
    <p:extLst>
      <p:ext uri="{BB962C8B-B14F-4D97-AF65-F5344CB8AC3E}">
        <p14:creationId xmlns:p14="http://schemas.microsoft.com/office/powerpoint/2010/main" val="3790343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cs typeface="Calibri" panose="020F0502020204030204" pitchFamily="34" charset="0"/>
              </a:rPr>
              <a:t>APPLY-PNH: </a:t>
            </a:r>
            <a:r>
              <a:rPr lang="en-US" dirty="0">
                <a:cs typeface="Calibri" panose="020F0502020204030204" pitchFamily="34" charset="0"/>
              </a:rPr>
              <a:t>Change in Patient-Reported </a:t>
            </a:r>
            <a:br>
              <a:rPr lang="en-US" dirty="0">
                <a:cs typeface="Calibri" panose="020F0502020204030204" pitchFamily="34" charset="0"/>
              </a:rPr>
            </a:br>
            <a:r>
              <a:rPr lang="en-US" dirty="0">
                <a:cs typeface="Calibri" panose="020F0502020204030204" pitchFamily="34" charset="0"/>
              </a:rPr>
              <a:t>Fatigue From Baseline</a:t>
            </a:r>
            <a:endParaRPr lang="en-US" altLang="en-US" dirty="0">
              <a:cs typeface="Calibri" panose="020F0502020204030204" pitchFamily="34" charset="0"/>
            </a:endParaRPr>
          </a:p>
        </p:txBody>
      </p:sp>
      <p:sp>
        <p:nvSpPr>
          <p:cNvPr id="17" name="Content Placeholder 16">
            <a:extLst>
              <a:ext uri="{FF2B5EF4-FFF2-40B4-BE49-F238E27FC236}">
                <a16:creationId xmlns:a16="http://schemas.microsoft.com/office/drawing/2014/main" id="{B27C7647-6122-FF49-91ED-435EB0588734}"/>
              </a:ext>
            </a:extLst>
          </p:cNvPr>
          <p:cNvSpPr>
            <a:spLocks noGrp="1"/>
          </p:cNvSpPr>
          <p:nvPr>
            <p:ph idx="1"/>
          </p:nvPr>
        </p:nvSpPr>
        <p:spPr>
          <a:xfrm>
            <a:off x="746218" y="5291201"/>
            <a:ext cx="10877529" cy="952468"/>
          </a:xfrm>
        </p:spPr>
        <p:txBody>
          <a:bodyPr/>
          <a:lstStyle/>
          <a:p>
            <a:pPr>
              <a:spcBef>
                <a:spcPts val="0"/>
              </a:spcBef>
              <a:spcAft>
                <a:spcPts val="0"/>
              </a:spcAft>
            </a:pPr>
            <a:r>
              <a:rPr lang="en-US" sz="2000" dirty="0">
                <a:cs typeface="Calibri" panose="020F0502020204030204" pitchFamily="34" charset="0"/>
              </a:rPr>
              <a:t>Adjusted mean change in FACIT-Fatigue score from BL*</a:t>
            </a:r>
          </a:p>
          <a:p>
            <a:pPr lvl="1">
              <a:spcBef>
                <a:spcPts val="0"/>
              </a:spcBef>
              <a:spcAft>
                <a:spcPts val="0"/>
              </a:spcAft>
            </a:pPr>
            <a:r>
              <a:rPr lang="en-US" sz="1800" dirty="0">
                <a:solidFill>
                  <a:schemeClr val="accent1"/>
                </a:solidFill>
                <a:cs typeface="Calibri" panose="020F0502020204030204" pitchFamily="34" charset="0"/>
              </a:rPr>
              <a:t>Iptacopan </a:t>
            </a:r>
            <a:r>
              <a:rPr lang="en-US" sz="1800" dirty="0">
                <a:cs typeface="Calibri" panose="020F0502020204030204" pitchFamily="34" charset="0"/>
              </a:rPr>
              <a:t>+8.59 (95% CI: 6.72 to 10.47) vs SoC +0.31 (95% CI: -2.20 to 2.81); treatment difference +8.29 (95% CI: 5.28 to 11.29; </a:t>
            </a:r>
            <a:r>
              <a:rPr lang="en-US" sz="1800" i="1" dirty="0">
                <a:cs typeface="Calibri" panose="020F0502020204030204" pitchFamily="34" charset="0"/>
              </a:rPr>
              <a:t>P </a:t>
            </a:r>
            <a:r>
              <a:rPr lang="en-US" sz="1800" dirty="0">
                <a:cs typeface="Calibri" panose="020F0502020204030204" pitchFamily="34" charset="0"/>
              </a:rPr>
              <a:t>&lt;.0001</a:t>
            </a:r>
            <a:r>
              <a:rPr lang="en-US" sz="1800" baseline="30000" dirty="0">
                <a:cs typeface="Calibri" panose="020F0502020204030204" pitchFamily="34" charset="0"/>
              </a:rPr>
              <a:t>†</a:t>
            </a:r>
            <a:r>
              <a:rPr lang="en-US" sz="1800" dirty="0">
                <a:cs typeface="Calibri" panose="020F0502020204030204" pitchFamily="34" charset="0"/>
              </a:rPr>
              <a:t>)</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8243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De Latour. ASH 2022. Abstr LBA-2. Reproduced with permission.</a:t>
            </a:r>
            <a:endParaRPr lang="en-US" altLang="en-US" sz="1200" b="0" dirty="0">
              <a:solidFill>
                <a:schemeClr val="bg2"/>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776F1476-92F3-1C50-9C11-9E766AB03709}"/>
              </a:ext>
            </a:extLst>
          </p:cNvPr>
          <p:cNvSpPr txBox="1"/>
          <p:nvPr/>
        </p:nvSpPr>
        <p:spPr bwMode="auto">
          <a:xfrm>
            <a:off x="746218" y="6112136"/>
            <a:ext cx="96169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*Between Days 126 and 168. </a:t>
            </a:r>
            <a:r>
              <a:rPr lang="en-US" sz="1200" b="0" baseline="30000" dirty="0">
                <a:solidFill>
                  <a:schemeClr val="bg1"/>
                </a:solidFill>
                <a:latin typeface="Calibri" panose="020F0502020204030204" pitchFamily="34" charset="0"/>
                <a:cs typeface="Calibri" panose="020F0502020204030204" pitchFamily="34" charset="0"/>
              </a:rPr>
              <a:t>†</a:t>
            </a:r>
            <a:r>
              <a:rPr lang="en-US" sz="1200" b="0" dirty="0">
                <a:solidFill>
                  <a:schemeClr val="bg1"/>
                </a:solidFill>
                <a:latin typeface="Calibri" panose="020F0502020204030204" pitchFamily="34" charset="0"/>
                <a:cs typeface="Calibri" panose="020F0502020204030204" pitchFamily="34" charset="0"/>
              </a:rPr>
              <a:t>Repeated measures model, adjusting for covariates including baseline FACIT-Fatigue score, was used for comparisons between treatment arms. </a:t>
            </a:r>
            <a:r>
              <a:rPr lang="en-US" sz="1200" b="0" i="1" dirty="0">
                <a:solidFill>
                  <a:schemeClr val="bg1"/>
                </a:solidFill>
                <a:latin typeface="Calibri" panose="020F0502020204030204" pitchFamily="34" charset="0"/>
                <a:cs typeface="Calibri" panose="020F0502020204030204" pitchFamily="34" charset="0"/>
              </a:rPr>
              <a:t>P</a:t>
            </a:r>
            <a:r>
              <a:rPr lang="en-US" sz="1200" b="0" dirty="0">
                <a:solidFill>
                  <a:schemeClr val="bg1"/>
                </a:solidFill>
                <a:latin typeface="Calibri" panose="020F0502020204030204" pitchFamily="34" charset="0"/>
                <a:cs typeface="Calibri" panose="020F0502020204030204" pitchFamily="34" charset="0"/>
              </a:rPr>
              <a:t> value is 2-sided and unadjusted.</a:t>
            </a:r>
          </a:p>
        </p:txBody>
      </p:sp>
      <p:sp>
        <p:nvSpPr>
          <p:cNvPr id="31912" name="TextBox 31911">
            <a:extLst>
              <a:ext uri="{FF2B5EF4-FFF2-40B4-BE49-F238E27FC236}">
                <a16:creationId xmlns:a16="http://schemas.microsoft.com/office/drawing/2014/main" id="{4FDEA9BF-981F-33CA-AD08-19DEEA76E5AE}"/>
              </a:ext>
            </a:extLst>
          </p:cNvPr>
          <p:cNvSpPr txBox="1"/>
          <p:nvPr/>
        </p:nvSpPr>
        <p:spPr>
          <a:xfrm>
            <a:off x="1891586" y="1365159"/>
            <a:ext cx="9203761" cy="369332"/>
          </a:xfrm>
          <a:prstGeom prst="rect">
            <a:avLst/>
          </a:prstGeom>
          <a:noFill/>
        </p:spPr>
        <p:txBody>
          <a:bodyPr wrap="square" rtlCol="0">
            <a:spAutoFit/>
          </a:bodyPr>
          <a:lstStyle>
            <a:defPPr>
              <a:defRPr lang="en-US"/>
            </a:defPPr>
            <a:lvl1pPr algn="ctr">
              <a:defRPr>
                <a:solidFill>
                  <a:schemeClr val="bg1"/>
                </a:solidFill>
                <a:latin typeface="+mn-lt"/>
              </a:defRPr>
            </a:lvl1pPr>
          </a:lstStyle>
          <a:p>
            <a:r>
              <a:rPr lang="en-US" dirty="0">
                <a:latin typeface="Calibri" panose="020F0502020204030204" pitchFamily="34" charset="0"/>
                <a:cs typeface="Calibri" panose="020F0502020204030204" pitchFamily="34" charset="0"/>
              </a:rPr>
              <a:t>Mean FACIT-Fatigue Score (SD) During Randomized Treatment Period</a:t>
            </a:r>
            <a:endParaRPr lang="en-GB" dirty="0">
              <a:latin typeface="Calibri" panose="020F0502020204030204" pitchFamily="34" charset="0"/>
              <a:cs typeface="Calibri" panose="020F0502020204030204" pitchFamily="34" charset="0"/>
            </a:endParaRPr>
          </a:p>
        </p:txBody>
      </p:sp>
      <p:sp>
        <p:nvSpPr>
          <p:cNvPr id="31913" name="TextBox 31912">
            <a:extLst>
              <a:ext uri="{FF2B5EF4-FFF2-40B4-BE49-F238E27FC236}">
                <a16:creationId xmlns:a16="http://schemas.microsoft.com/office/drawing/2014/main" id="{1E9D8C8E-2391-5757-F010-827AB31D0344}"/>
              </a:ext>
            </a:extLst>
          </p:cNvPr>
          <p:cNvSpPr txBox="1"/>
          <p:nvPr/>
        </p:nvSpPr>
        <p:spPr>
          <a:xfrm rot="16200000">
            <a:off x="216934" y="2809049"/>
            <a:ext cx="2140907" cy="276999"/>
          </a:xfrm>
          <a:prstGeom prst="rect">
            <a:avLst/>
          </a:prstGeom>
          <a:noFill/>
        </p:spPr>
        <p:txBody>
          <a:bodyPr wrap="none" rtlCol="0">
            <a:spAutoFit/>
          </a:bodyPr>
          <a:lstStyle>
            <a:defPPr>
              <a:defRPr lang="en-US"/>
            </a:defPPr>
            <a:lvl1pPr algn="ctr">
              <a:defRPr sz="1200">
                <a:solidFill>
                  <a:schemeClr val="bg1"/>
                </a:solidFill>
                <a:latin typeface="+mn-lt"/>
              </a:defRPr>
            </a:lvl1pPr>
          </a:lstStyle>
          <a:p>
            <a:r>
              <a:rPr lang="en-US" dirty="0">
                <a:latin typeface="Calibri" panose="020F0502020204030204" pitchFamily="34" charset="0"/>
                <a:cs typeface="Calibri" panose="020F0502020204030204" pitchFamily="34" charset="0"/>
              </a:rPr>
              <a:t>Mean FACIT-Fatigue Score (SD)</a:t>
            </a:r>
            <a:endParaRPr lang="en-GB" dirty="0">
              <a:latin typeface="Calibri" panose="020F0502020204030204" pitchFamily="34" charset="0"/>
              <a:cs typeface="Calibri" panose="020F0502020204030204" pitchFamily="34" charset="0"/>
            </a:endParaRPr>
          </a:p>
        </p:txBody>
      </p:sp>
      <p:sp>
        <p:nvSpPr>
          <p:cNvPr id="31914" name="Freeform: Shape 31913">
            <a:extLst>
              <a:ext uri="{FF2B5EF4-FFF2-40B4-BE49-F238E27FC236}">
                <a16:creationId xmlns:a16="http://schemas.microsoft.com/office/drawing/2014/main" id="{4667C544-C154-C774-E095-F8D8621A9674}"/>
              </a:ext>
            </a:extLst>
          </p:cNvPr>
          <p:cNvSpPr/>
          <p:nvPr/>
        </p:nvSpPr>
        <p:spPr>
          <a:xfrm>
            <a:off x="1866172" y="3005125"/>
            <a:ext cx="9688926" cy="235659"/>
          </a:xfrm>
          <a:custGeom>
            <a:avLst/>
            <a:gdLst>
              <a:gd name="connsiteX0" fmla="*/ 7233091 w 7233091"/>
              <a:gd name="connsiteY0" fmla="*/ 167951 h 186613"/>
              <a:gd name="connsiteX1" fmla="*/ 6628467 w 7233091"/>
              <a:gd name="connsiteY1" fmla="*/ 52252 h 186613"/>
              <a:gd name="connsiteX2" fmla="*/ 6020111 w 7233091"/>
              <a:gd name="connsiteY2" fmla="*/ 160487 h 186613"/>
              <a:gd name="connsiteX3" fmla="*/ 5426684 w 7233091"/>
              <a:gd name="connsiteY3" fmla="*/ 3733 h 186613"/>
              <a:gd name="connsiteX4" fmla="*/ 3620278 w 7233091"/>
              <a:gd name="connsiteY4" fmla="*/ 123164 h 186613"/>
              <a:gd name="connsiteX5" fmla="*/ 1806407 w 7233091"/>
              <a:gd name="connsiteY5" fmla="*/ 186613 h 186613"/>
              <a:gd name="connsiteX6" fmla="*/ 604624 w 7233091"/>
              <a:gd name="connsiteY6" fmla="*/ 0 h 186613"/>
              <a:gd name="connsiteX7" fmla="*/ 309777 w 7233091"/>
              <a:gd name="connsiteY7" fmla="*/ 67181 h 186613"/>
              <a:gd name="connsiteX8" fmla="*/ 0 w 7233091"/>
              <a:gd name="connsiteY8" fmla="*/ 171684 h 186613"/>
              <a:gd name="connsiteX0" fmla="*/ 7249760 w 7249760"/>
              <a:gd name="connsiteY0" fmla="*/ 158426 h 186613"/>
              <a:gd name="connsiteX1" fmla="*/ 6628467 w 7249760"/>
              <a:gd name="connsiteY1" fmla="*/ 52252 h 186613"/>
              <a:gd name="connsiteX2" fmla="*/ 6020111 w 7249760"/>
              <a:gd name="connsiteY2" fmla="*/ 160487 h 186613"/>
              <a:gd name="connsiteX3" fmla="*/ 5426684 w 7249760"/>
              <a:gd name="connsiteY3" fmla="*/ 3733 h 186613"/>
              <a:gd name="connsiteX4" fmla="*/ 3620278 w 7249760"/>
              <a:gd name="connsiteY4" fmla="*/ 123164 h 186613"/>
              <a:gd name="connsiteX5" fmla="*/ 1806407 w 7249760"/>
              <a:gd name="connsiteY5" fmla="*/ 186613 h 186613"/>
              <a:gd name="connsiteX6" fmla="*/ 604624 w 7249760"/>
              <a:gd name="connsiteY6" fmla="*/ 0 h 186613"/>
              <a:gd name="connsiteX7" fmla="*/ 309777 w 7249760"/>
              <a:gd name="connsiteY7" fmla="*/ 67181 h 186613"/>
              <a:gd name="connsiteX8" fmla="*/ 0 w 7249760"/>
              <a:gd name="connsiteY8" fmla="*/ 171684 h 186613"/>
              <a:gd name="connsiteX0" fmla="*/ 7249760 w 7249760"/>
              <a:gd name="connsiteY0" fmla="*/ 158426 h 186613"/>
              <a:gd name="connsiteX1" fmla="*/ 6642754 w 7249760"/>
              <a:gd name="connsiteY1" fmla="*/ 40345 h 186613"/>
              <a:gd name="connsiteX2" fmla="*/ 6020111 w 7249760"/>
              <a:gd name="connsiteY2" fmla="*/ 160487 h 186613"/>
              <a:gd name="connsiteX3" fmla="*/ 5426684 w 7249760"/>
              <a:gd name="connsiteY3" fmla="*/ 3733 h 186613"/>
              <a:gd name="connsiteX4" fmla="*/ 3620278 w 7249760"/>
              <a:gd name="connsiteY4" fmla="*/ 123164 h 186613"/>
              <a:gd name="connsiteX5" fmla="*/ 1806407 w 7249760"/>
              <a:gd name="connsiteY5" fmla="*/ 186613 h 186613"/>
              <a:gd name="connsiteX6" fmla="*/ 604624 w 7249760"/>
              <a:gd name="connsiteY6" fmla="*/ 0 h 186613"/>
              <a:gd name="connsiteX7" fmla="*/ 309777 w 7249760"/>
              <a:gd name="connsiteY7" fmla="*/ 67181 h 186613"/>
              <a:gd name="connsiteX8" fmla="*/ 0 w 7249760"/>
              <a:gd name="connsiteY8" fmla="*/ 171684 h 186613"/>
              <a:gd name="connsiteX0" fmla="*/ 7249760 w 7249760"/>
              <a:gd name="connsiteY0" fmla="*/ 158426 h 186613"/>
              <a:gd name="connsiteX1" fmla="*/ 6642754 w 7249760"/>
              <a:gd name="connsiteY1" fmla="*/ 40345 h 186613"/>
              <a:gd name="connsiteX2" fmla="*/ 6034399 w 7249760"/>
              <a:gd name="connsiteY2" fmla="*/ 150962 h 186613"/>
              <a:gd name="connsiteX3" fmla="*/ 5426684 w 7249760"/>
              <a:gd name="connsiteY3" fmla="*/ 3733 h 186613"/>
              <a:gd name="connsiteX4" fmla="*/ 3620278 w 7249760"/>
              <a:gd name="connsiteY4" fmla="*/ 123164 h 186613"/>
              <a:gd name="connsiteX5" fmla="*/ 1806407 w 7249760"/>
              <a:gd name="connsiteY5" fmla="*/ 186613 h 186613"/>
              <a:gd name="connsiteX6" fmla="*/ 604624 w 7249760"/>
              <a:gd name="connsiteY6" fmla="*/ 0 h 186613"/>
              <a:gd name="connsiteX7" fmla="*/ 309777 w 7249760"/>
              <a:gd name="connsiteY7" fmla="*/ 67181 h 186613"/>
              <a:gd name="connsiteX8" fmla="*/ 0 w 7249760"/>
              <a:gd name="connsiteY8" fmla="*/ 171684 h 186613"/>
              <a:gd name="connsiteX0" fmla="*/ 7249760 w 7249760"/>
              <a:gd name="connsiteY0" fmla="*/ 161837 h 190024"/>
              <a:gd name="connsiteX1" fmla="*/ 6642754 w 7249760"/>
              <a:gd name="connsiteY1" fmla="*/ 43756 h 190024"/>
              <a:gd name="connsiteX2" fmla="*/ 6034399 w 7249760"/>
              <a:gd name="connsiteY2" fmla="*/ 154373 h 190024"/>
              <a:gd name="connsiteX3" fmla="*/ 5426684 w 7249760"/>
              <a:gd name="connsiteY3" fmla="*/ 0 h 190024"/>
              <a:gd name="connsiteX4" fmla="*/ 3620278 w 7249760"/>
              <a:gd name="connsiteY4" fmla="*/ 126575 h 190024"/>
              <a:gd name="connsiteX5" fmla="*/ 1806407 w 7249760"/>
              <a:gd name="connsiteY5" fmla="*/ 190024 h 190024"/>
              <a:gd name="connsiteX6" fmla="*/ 604624 w 7249760"/>
              <a:gd name="connsiteY6" fmla="*/ 3411 h 190024"/>
              <a:gd name="connsiteX7" fmla="*/ 309777 w 7249760"/>
              <a:gd name="connsiteY7" fmla="*/ 70592 h 190024"/>
              <a:gd name="connsiteX8" fmla="*/ 0 w 7249760"/>
              <a:gd name="connsiteY8" fmla="*/ 175095 h 190024"/>
              <a:gd name="connsiteX0" fmla="*/ 7249760 w 7249760"/>
              <a:gd name="connsiteY0" fmla="*/ 161837 h 190024"/>
              <a:gd name="connsiteX1" fmla="*/ 6642754 w 7249760"/>
              <a:gd name="connsiteY1" fmla="*/ 43756 h 190024"/>
              <a:gd name="connsiteX2" fmla="*/ 6034399 w 7249760"/>
              <a:gd name="connsiteY2" fmla="*/ 154373 h 190024"/>
              <a:gd name="connsiteX3" fmla="*/ 5426684 w 7249760"/>
              <a:gd name="connsiteY3" fmla="*/ 0 h 190024"/>
              <a:gd name="connsiteX4" fmla="*/ 3615516 w 7249760"/>
              <a:gd name="connsiteY4" fmla="*/ 124194 h 190024"/>
              <a:gd name="connsiteX5" fmla="*/ 1806407 w 7249760"/>
              <a:gd name="connsiteY5" fmla="*/ 190024 h 190024"/>
              <a:gd name="connsiteX6" fmla="*/ 604624 w 7249760"/>
              <a:gd name="connsiteY6" fmla="*/ 3411 h 190024"/>
              <a:gd name="connsiteX7" fmla="*/ 309777 w 7249760"/>
              <a:gd name="connsiteY7" fmla="*/ 70592 h 190024"/>
              <a:gd name="connsiteX8" fmla="*/ 0 w 7249760"/>
              <a:gd name="connsiteY8" fmla="*/ 175095 h 190024"/>
              <a:gd name="connsiteX0" fmla="*/ 7249760 w 7249760"/>
              <a:gd name="connsiteY0" fmla="*/ 161837 h 190024"/>
              <a:gd name="connsiteX1" fmla="*/ 6642754 w 7249760"/>
              <a:gd name="connsiteY1" fmla="*/ 43756 h 190024"/>
              <a:gd name="connsiteX2" fmla="*/ 6034399 w 7249760"/>
              <a:gd name="connsiteY2" fmla="*/ 154373 h 190024"/>
              <a:gd name="connsiteX3" fmla="*/ 5426684 w 7249760"/>
              <a:gd name="connsiteY3" fmla="*/ 0 h 190024"/>
              <a:gd name="connsiteX4" fmla="*/ 3615516 w 7249760"/>
              <a:gd name="connsiteY4" fmla="*/ 124194 h 190024"/>
              <a:gd name="connsiteX5" fmla="*/ 1801644 w 7249760"/>
              <a:gd name="connsiteY5" fmla="*/ 190024 h 190024"/>
              <a:gd name="connsiteX6" fmla="*/ 604624 w 7249760"/>
              <a:gd name="connsiteY6" fmla="*/ 3411 h 190024"/>
              <a:gd name="connsiteX7" fmla="*/ 309777 w 7249760"/>
              <a:gd name="connsiteY7" fmla="*/ 70592 h 190024"/>
              <a:gd name="connsiteX8" fmla="*/ 0 w 7249760"/>
              <a:gd name="connsiteY8" fmla="*/ 175095 h 190024"/>
              <a:gd name="connsiteX0" fmla="*/ 7249760 w 7249760"/>
              <a:gd name="connsiteY0" fmla="*/ 170332 h 198519"/>
              <a:gd name="connsiteX1" fmla="*/ 6642754 w 7249760"/>
              <a:gd name="connsiteY1" fmla="*/ 52251 h 198519"/>
              <a:gd name="connsiteX2" fmla="*/ 6034399 w 7249760"/>
              <a:gd name="connsiteY2" fmla="*/ 162868 h 198519"/>
              <a:gd name="connsiteX3" fmla="*/ 5426684 w 7249760"/>
              <a:gd name="connsiteY3" fmla="*/ 8495 h 198519"/>
              <a:gd name="connsiteX4" fmla="*/ 3615516 w 7249760"/>
              <a:gd name="connsiteY4" fmla="*/ 132689 h 198519"/>
              <a:gd name="connsiteX5" fmla="*/ 1801644 w 7249760"/>
              <a:gd name="connsiteY5" fmla="*/ 198519 h 198519"/>
              <a:gd name="connsiteX6" fmla="*/ 580811 w 7249760"/>
              <a:gd name="connsiteY6" fmla="*/ 0 h 198519"/>
              <a:gd name="connsiteX7" fmla="*/ 309777 w 7249760"/>
              <a:gd name="connsiteY7" fmla="*/ 79087 h 198519"/>
              <a:gd name="connsiteX8" fmla="*/ 0 w 7249760"/>
              <a:gd name="connsiteY8" fmla="*/ 183590 h 198519"/>
              <a:gd name="connsiteX0" fmla="*/ 7249760 w 7249760"/>
              <a:gd name="connsiteY0" fmla="*/ 170332 h 198519"/>
              <a:gd name="connsiteX1" fmla="*/ 6642754 w 7249760"/>
              <a:gd name="connsiteY1" fmla="*/ 52251 h 198519"/>
              <a:gd name="connsiteX2" fmla="*/ 6034399 w 7249760"/>
              <a:gd name="connsiteY2" fmla="*/ 162868 h 198519"/>
              <a:gd name="connsiteX3" fmla="*/ 5426684 w 7249760"/>
              <a:gd name="connsiteY3" fmla="*/ 8495 h 198519"/>
              <a:gd name="connsiteX4" fmla="*/ 3615516 w 7249760"/>
              <a:gd name="connsiteY4" fmla="*/ 132689 h 198519"/>
              <a:gd name="connsiteX5" fmla="*/ 1801644 w 7249760"/>
              <a:gd name="connsiteY5" fmla="*/ 198519 h 198519"/>
              <a:gd name="connsiteX6" fmla="*/ 580811 w 7249760"/>
              <a:gd name="connsiteY6" fmla="*/ 0 h 198519"/>
              <a:gd name="connsiteX7" fmla="*/ 283583 w 7249760"/>
              <a:gd name="connsiteY7" fmla="*/ 71944 h 198519"/>
              <a:gd name="connsiteX8" fmla="*/ 0 w 7249760"/>
              <a:gd name="connsiteY8" fmla="*/ 183590 h 198519"/>
              <a:gd name="connsiteX0" fmla="*/ 7228329 w 7228329"/>
              <a:gd name="connsiteY0" fmla="*/ 170332 h 198519"/>
              <a:gd name="connsiteX1" fmla="*/ 6621323 w 7228329"/>
              <a:gd name="connsiteY1" fmla="*/ 52251 h 198519"/>
              <a:gd name="connsiteX2" fmla="*/ 6012968 w 7228329"/>
              <a:gd name="connsiteY2" fmla="*/ 162868 h 198519"/>
              <a:gd name="connsiteX3" fmla="*/ 5405253 w 7228329"/>
              <a:gd name="connsiteY3" fmla="*/ 8495 h 198519"/>
              <a:gd name="connsiteX4" fmla="*/ 3594085 w 7228329"/>
              <a:gd name="connsiteY4" fmla="*/ 132689 h 198519"/>
              <a:gd name="connsiteX5" fmla="*/ 1780213 w 7228329"/>
              <a:gd name="connsiteY5" fmla="*/ 198519 h 198519"/>
              <a:gd name="connsiteX6" fmla="*/ 559380 w 7228329"/>
              <a:gd name="connsiteY6" fmla="*/ 0 h 198519"/>
              <a:gd name="connsiteX7" fmla="*/ 262152 w 7228329"/>
              <a:gd name="connsiteY7" fmla="*/ 71944 h 198519"/>
              <a:gd name="connsiteX8" fmla="*/ 0 w 7228329"/>
              <a:gd name="connsiteY8" fmla="*/ 176446 h 198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8329" h="198519">
                <a:moveTo>
                  <a:pt x="7228329" y="170332"/>
                </a:moveTo>
                <a:lnTo>
                  <a:pt x="6621323" y="52251"/>
                </a:lnTo>
                <a:lnTo>
                  <a:pt x="6012968" y="162868"/>
                </a:lnTo>
                <a:lnTo>
                  <a:pt x="5405253" y="8495"/>
                </a:lnTo>
                <a:lnTo>
                  <a:pt x="3594085" y="132689"/>
                </a:lnTo>
                <a:lnTo>
                  <a:pt x="1780213" y="198519"/>
                </a:lnTo>
                <a:lnTo>
                  <a:pt x="559380" y="0"/>
                </a:lnTo>
                <a:lnTo>
                  <a:pt x="262152" y="71944"/>
                </a:lnTo>
                <a:lnTo>
                  <a:pt x="0" y="176446"/>
                </a:lnTo>
              </a:path>
            </a:pathLst>
          </a:custGeom>
          <a:noFill/>
          <a:ln w="28575" cap="flat" cmpd="sng" algn="ctr">
            <a:solidFill>
              <a:schemeClr val="accent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31915" name="Freeform: Shape 31914">
            <a:extLst>
              <a:ext uri="{FF2B5EF4-FFF2-40B4-BE49-F238E27FC236}">
                <a16:creationId xmlns:a16="http://schemas.microsoft.com/office/drawing/2014/main" id="{F4C73C0E-18DA-6AB2-BEB9-C4A76E1FB68C}"/>
              </a:ext>
            </a:extLst>
          </p:cNvPr>
          <p:cNvSpPr/>
          <p:nvPr/>
        </p:nvSpPr>
        <p:spPr>
          <a:xfrm>
            <a:off x="1864791" y="2332533"/>
            <a:ext cx="9677538" cy="610566"/>
          </a:xfrm>
          <a:custGeom>
            <a:avLst/>
            <a:gdLst>
              <a:gd name="connsiteX0" fmla="*/ 7229358 w 7229358"/>
              <a:gd name="connsiteY0" fmla="*/ 22394 h 526247"/>
              <a:gd name="connsiteX1" fmla="*/ 6628466 w 7229358"/>
              <a:gd name="connsiteY1" fmla="*/ 67181 h 526247"/>
              <a:gd name="connsiteX2" fmla="*/ 6023843 w 7229358"/>
              <a:gd name="connsiteY2" fmla="*/ 119432 h 526247"/>
              <a:gd name="connsiteX3" fmla="*/ 5430416 w 7229358"/>
              <a:gd name="connsiteY3" fmla="*/ 26126 h 526247"/>
              <a:gd name="connsiteX4" fmla="*/ 3612813 w 7229358"/>
              <a:gd name="connsiteY4" fmla="*/ 0 h 526247"/>
              <a:gd name="connsiteX5" fmla="*/ 1802674 w 7229358"/>
              <a:gd name="connsiteY5" fmla="*/ 22394 h 526247"/>
              <a:gd name="connsiteX6" fmla="*/ 600891 w 7229358"/>
              <a:gd name="connsiteY6" fmla="*/ 186613 h 526247"/>
              <a:gd name="connsiteX7" fmla="*/ 306044 w 7229358"/>
              <a:gd name="connsiteY7" fmla="*/ 261258 h 526247"/>
              <a:gd name="connsiteX8" fmla="*/ 0 w 7229358"/>
              <a:gd name="connsiteY8" fmla="*/ 526247 h 526247"/>
              <a:gd name="connsiteX0" fmla="*/ 7212689 w 7212689"/>
              <a:gd name="connsiteY0" fmla="*/ 22394 h 514340"/>
              <a:gd name="connsiteX1" fmla="*/ 6611797 w 7212689"/>
              <a:gd name="connsiteY1" fmla="*/ 67181 h 514340"/>
              <a:gd name="connsiteX2" fmla="*/ 6007174 w 7212689"/>
              <a:gd name="connsiteY2" fmla="*/ 119432 h 514340"/>
              <a:gd name="connsiteX3" fmla="*/ 5413747 w 7212689"/>
              <a:gd name="connsiteY3" fmla="*/ 26126 h 514340"/>
              <a:gd name="connsiteX4" fmla="*/ 3596144 w 7212689"/>
              <a:gd name="connsiteY4" fmla="*/ 0 h 514340"/>
              <a:gd name="connsiteX5" fmla="*/ 1786005 w 7212689"/>
              <a:gd name="connsiteY5" fmla="*/ 22394 h 514340"/>
              <a:gd name="connsiteX6" fmla="*/ 584222 w 7212689"/>
              <a:gd name="connsiteY6" fmla="*/ 186613 h 514340"/>
              <a:gd name="connsiteX7" fmla="*/ 289375 w 7212689"/>
              <a:gd name="connsiteY7" fmla="*/ 261258 h 514340"/>
              <a:gd name="connsiteX8" fmla="*/ 0 w 7212689"/>
              <a:gd name="connsiteY8" fmla="*/ 514340 h 514340"/>
              <a:gd name="connsiteX0" fmla="*/ 7212689 w 7212689"/>
              <a:gd name="connsiteY0" fmla="*/ 22394 h 514340"/>
              <a:gd name="connsiteX1" fmla="*/ 6611797 w 7212689"/>
              <a:gd name="connsiteY1" fmla="*/ 67181 h 514340"/>
              <a:gd name="connsiteX2" fmla="*/ 6007174 w 7212689"/>
              <a:gd name="connsiteY2" fmla="*/ 119432 h 514340"/>
              <a:gd name="connsiteX3" fmla="*/ 5413747 w 7212689"/>
              <a:gd name="connsiteY3" fmla="*/ 26126 h 514340"/>
              <a:gd name="connsiteX4" fmla="*/ 3596144 w 7212689"/>
              <a:gd name="connsiteY4" fmla="*/ 0 h 514340"/>
              <a:gd name="connsiteX5" fmla="*/ 1786005 w 7212689"/>
              <a:gd name="connsiteY5" fmla="*/ 22394 h 514340"/>
              <a:gd name="connsiteX6" fmla="*/ 584222 w 7212689"/>
              <a:gd name="connsiteY6" fmla="*/ 186613 h 514340"/>
              <a:gd name="connsiteX7" fmla="*/ 260800 w 7212689"/>
              <a:gd name="connsiteY7" fmla="*/ 258877 h 514340"/>
              <a:gd name="connsiteX8" fmla="*/ 0 w 7212689"/>
              <a:gd name="connsiteY8" fmla="*/ 514340 h 514340"/>
              <a:gd name="connsiteX0" fmla="*/ 7212689 w 7212689"/>
              <a:gd name="connsiteY0" fmla="*/ 22394 h 514340"/>
              <a:gd name="connsiteX1" fmla="*/ 6611797 w 7212689"/>
              <a:gd name="connsiteY1" fmla="*/ 67181 h 514340"/>
              <a:gd name="connsiteX2" fmla="*/ 6007174 w 7212689"/>
              <a:gd name="connsiteY2" fmla="*/ 119432 h 514340"/>
              <a:gd name="connsiteX3" fmla="*/ 5413747 w 7212689"/>
              <a:gd name="connsiteY3" fmla="*/ 26126 h 514340"/>
              <a:gd name="connsiteX4" fmla="*/ 3596144 w 7212689"/>
              <a:gd name="connsiteY4" fmla="*/ 0 h 514340"/>
              <a:gd name="connsiteX5" fmla="*/ 1786005 w 7212689"/>
              <a:gd name="connsiteY5" fmla="*/ 22394 h 514340"/>
              <a:gd name="connsiteX6" fmla="*/ 560410 w 7212689"/>
              <a:gd name="connsiteY6" fmla="*/ 186613 h 514340"/>
              <a:gd name="connsiteX7" fmla="*/ 260800 w 7212689"/>
              <a:gd name="connsiteY7" fmla="*/ 258877 h 514340"/>
              <a:gd name="connsiteX8" fmla="*/ 0 w 7212689"/>
              <a:gd name="connsiteY8" fmla="*/ 514340 h 514340"/>
              <a:gd name="connsiteX0" fmla="*/ 7212689 w 7212689"/>
              <a:gd name="connsiteY0" fmla="*/ 22394 h 514340"/>
              <a:gd name="connsiteX1" fmla="*/ 6611797 w 7212689"/>
              <a:gd name="connsiteY1" fmla="*/ 67181 h 514340"/>
              <a:gd name="connsiteX2" fmla="*/ 6011937 w 7212689"/>
              <a:gd name="connsiteY2" fmla="*/ 112288 h 514340"/>
              <a:gd name="connsiteX3" fmla="*/ 5413747 w 7212689"/>
              <a:gd name="connsiteY3" fmla="*/ 26126 h 514340"/>
              <a:gd name="connsiteX4" fmla="*/ 3596144 w 7212689"/>
              <a:gd name="connsiteY4" fmla="*/ 0 h 514340"/>
              <a:gd name="connsiteX5" fmla="*/ 1786005 w 7212689"/>
              <a:gd name="connsiteY5" fmla="*/ 22394 h 514340"/>
              <a:gd name="connsiteX6" fmla="*/ 560410 w 7212689"/>
              <a:gd name="connsiteY6" fmla="*/ 186613 h 514340"/>
              <a:gd name="connsiteX7" fmla="*/ 260800 w 7212689"/>
              <a:gd name="connsiteY7" fmla="*/ 258877 h 514340"/>
              <a:gd name="connsiteX8" fmla="*/ 0 w 7212689"/>
              <a:gd name="connsiteY8" fmla="*/ 514340 h 514340"/>
              <a:gd name="connsiteX0" fmla="*/ 7212689 w 7212689"/>
              <a:gd name="connsiteY0" fmla="*/ 22394 h 514340"/>
              <a:gd name="connsiteX1" fmla="*/ 6616560 w 7212689"/>
              <a:gd name="connsiteY1" fmla="*/ 62419 h 514340"/>
              <a:gd name="connsiteX2" fmla="*/ 6011937 w 7212689"/>
              <a:gd name="connsiteY2" fmla="*/ 112288 h 514340"/>
              <a:gd name="connsiteX3" fmla="*/ 5413747 w 7212689"/>
              <a:gd name="connsiteY3" fmla="*/ 26126 h 514340"/>
              <a:gd name="connsiteX4" fmla="*/ 3596144 w 7212689"/>
              <a:gd name="connsiteY4" fmla="*/ 0 h 514340"/>
              <a:gd name="connsiteX5" fmla="*/ 1786005 w 7212689"/>
              <a:gd name="connsiteY5" fmla="*/ 22394 h 514340"/>
              <a:gd name="connsiteX6" fmla="*/ 560410 w 7212689"/>
              <a:gd name="connsiteY6" fmla="*/ 186613 h 514340"/>
              <a:gd name="connsiteX7" fmla="*/ 260800 w 7212689"/>
              <a:gd name="connsiteY7" fmla="*/ 258877 h 514340"/>
              <a:gd name="connsiteX8" fmla="*/ 0 w 7212689"/>
              <a:gd name="connsiteY8" fmla="*/ 514340 h 514340"/>
              <a:gd name="connsiteX0" fmla="*/ 7219833 w 7219833"/>
              <a:gd name="connsiteY0" fmla="*/ 29538 h 514340"/>
              <a:gd name="connsiteX1" fmla="*/ 6616560 w 7219833"/>
              <a:gd name="connsiteY1" fmla="*/ 62419 h 514340"/>
              <a:gd name="connsiteX2" fmla="*/ 6011937 w 7219833"/>
              <a:gd name="connsiteY2" fmla="*/ 112288 h 514340"/>
              <a:gd name="connsiteX3" fmla="*/ 5413747 w 7219833"/>
              <a:gd name="connsiteY3" fmla="*/ 26126 h 514340"/>
              <a:gd name="connsiteX4" fmla="*/ 3596144 w 7219833"/>
              <a:gd name="connsiteY4" fmla="*/ 0 h 514340"/>
              <a:gd name="connsiteX5" fmla="*/ 1786005 w 7219833"/>
              <a:gd name="connsiteY5" fmla="*/ 22394 h 514340"/>
              <a:gd name="connsiteX6" fmla="*/ 560410 w 7219833"/>
              <a:gd name="connsiteY6" fmla="*/ 186613 h 514340"/>
              <a:gd name="connsiteX7" fmla="*/ 260800 w 7219833"/>
              <a:gd name="connsiteY7" fmla="*/ 258877 h 514340"/>
              <a:gd name="connsiteX8" fmla="*/ 0 w 7219833"/>
              <a:gd name="connsiteY8" fmla="*/ 514340 h 51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9833" h="514340">
                <a:moveTo>
                  <a:pt x="7219833" y="29538"/>
                </a:moveTo>
                <a:lnTo>
                  <a:pt x="6616560" y="62419"/>
                </a:lnTo>
                <a:lnTo>
                  <a:pt x="6011937" y="112288"/>
                </a:lnTo>
                <a:lnTo>
                  <a:pt x="5413747" y="26126"/>
                </a:lnTo>
                <a:lnTo>
                  <a:pt x="3596144" y="0"/>
                </a:lnTo>
                <a:lnTo>
                  <a:pt x="1786005" y="22394"/>
                </a:lnTo>
                <a:lnTo>
                  <a:pt x="560410" y="186613"/>
                </a:lnTo>
                <a:lnTo>
                  <a:pt x="260800" y="258877"/>
                </a:lnTo>
                <a:lnTo>
                  <a:pt x="0" y="514340"/>
                </a:lnTo>
              </a:path>
            </a:pathLst>
          </a:cu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grpSp>
        <p:nvGrpSpPr>
          <p:cNvPr id="31916" name="Group 31915">
            <a:extLst>
              <a:ext uri="{FF2B5EF4-FFF2-40B4-BE49-F238E27FC236}">
                <a16:creationId xmlns:a16="http://schemas.microsoft.com/office/drawing/2014/main" id="{26130505-E8A7-14CD-5F62-73B765668268}"/>
              </a:ext>
            </a:extLst>
          </p:cNvPr>
          <p:cNvGrpSpPr/>
          <p:nvPr/>
        </p:nvGrpSpPr>
        <p:grpSpPr>
          <a:xfrm>
            <a:off x="1712972" y="1888054"/>
            <a:ext cx="9847966" cy="2510821"/>
            <a:chOff x="2573310" y="3062288"/>
            <a:chExt cx="7346978" cy="2115112"/>
          </a:xfrm>
        </p:grpSpPr>
        <p:sp>
          <p:nvSpPr>
            <p:cNvPr id="32038" name="Freeform: Shape 32037">
              <a:extLst>
                <a:ext uri="{FF2B5EF4-FFF2-40B4-BE49-F238E27FC236}">
                  <a16:creationId xmlns:a16="http://schemas.microsoft.com/office/drawing/2014/main" id="{48620326-FA7F-EEC9-C33C-CD3788585146}"/>
                </a:ext>
              </a:extLst>
            </p:cNvPr>
            <p:cNvSpPr/>
            <p:nvPr/>
          </p:nvSpPr>
          <p:spPr>
            <a:xfrm>
              <a:off x="2643188" y="3062288"/>
              <a:ext cx="7277100" cy="2043112"/>
            </a:xfrm>
            <a:custGeom>
              <a:avLst/>
              <a:gdLst>
                <a:gd name="connsiteX0" fmla="*/ 0 w 7277100"/>
                <a:gd name="connsiteY0" fmla="*/ 0 h 2043112"/>
                <a:gd name="connsiteX1" fmla="*/ 0 w 7277100"/>
                <a:gd name="connsiteY1" fmla="*/ 2043112 h 2043112"/>
                <a:gd name="connsiteX2" fmla="*/ 7277100 w 7277100"/>
                <a:gd name="connsiteY2" fmla="*/ 2043112 h 2043112"/>
              </a:gdLst>
              <a:ahLst/>
              <a:cxnLst>
                <a:cxn ang="0">
                  <a:pos x="connsiteX0" y="connsiteY0"/>
                </a:cxn>
                <a:cxn ang="0">
                  <a:pos x="connsiteX1" y="connsiteY1"/>
                </a:cxn>
                <a:cxn ang="0">
                  <a:pos x="connsiteX2" y="connsiteY2"/>
                </a:cxn>
              </a:cxnLst>
              <a:rect l="l" t="t" r="r" b="b"/>
              <a:pathLst>
                <a:path w="7277100" h="2043112">
                  <a:moveTo>
                    <a:pt x="0" y="0"/>
                  </a:moveTo>
                  <a:lnTo>
                    <a:pt x="0" y="2043112"/>
                  </a:lnTo>
                  <a:lnTo>
                    <a:pt x="7277100" y="2043112"/>
                  </a:lnTo>
                </a:path>
              </a:pathLst>
            </a:custGeom>
            <a:noFill/>
            <a:ln w="285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cxnSp>
          <p:nvCxnSpPr>
            <p:cNvPr id="32039" name="Straight Connector 32038">
              <a:extLst>
                <a:ext uri="{FF2B5EF4-FFF2-40B4-BE49-F238E27FC236}">
                  <a16:creationId xmlns:a16="http://schemas.microsoft.com/office/drawing/2014/main" id="{82825A0E-248E-C89B-CA6D-521ACEB8610D}"/>
                </a:ext>
              </a:extLst>
            </p:cNvPr>
            <p:cNvCxnSpPr>
              <a:cxnSpLocks/>
            </p:cNvCxnSpPr>
            <p:nvPr/>
          </p:nvCxnSpPr>
          <p:spPr>
            <a:xfrm>
              <a:off x="2573310" y="3067051"/>
              <a:ext cx="72000" cy="0"/>
            </a:xfrm>
            <a:prstGeom prst="line">
              <a:avLst/>
            </a:prstGeom>
            <a:noFill/>
            <a:ln w="28575" cap="flat" cmpd="sng" algn="ctr">
              <a:solidFill>
                <a:sysClr val="windowText" lastClr="000000"/>
              </a:solidFill>
              <a:prstDash val="solid"/>
              <a:miter lim="800000"/>
            </a:ln>
            <a:effectLst/>
          </p:spPr>
        </p:cxnSp>
        <p:cxnSp>
          <p:nvCxnSpPr>
            <p:cNvPr id="32040" name="Straight Connector 32039">
              <a:extLst>
                <a:ext uri="{FF2B5EF4-FFF2-40B4-BE49-F238E27FC236}">
                  <a16:creationId xmlns:a16="http://schemas.microsoft.com/office/drawing/2014/main" id="{76D0509E-A510-F475-BF1E-19A638B3A2A4}"/>
                </a:ext>
              </a:extLst>
            </p:cNvPr>
            <p:cNvCxnSpPr>
              <a:cxnSpLocks/>
            </p:cNvCxnSpPr>
            <p:nvPr/>
          </p:nvCxnSpPr>
          <p:spPr>
            <a:xfrm>
              <a:off x="2573310" y="3360404"/>
              <a:ext cx="72000" cy="0"/>
            </a:xfrm>
            <a:prstGeom prst="line">
              <a:avLst/>
            </a:prstGeom>
            <a:noFill/>
            <a:ln w="28575" cap="flat" cmpd="sng" algn="ctr">
              <a:solidFill>
                <a:sysClr val="windowText" lastClr="000000"/>
              </a:solidFill>
              <a:prstDash val="solid"/>
              <a:miter lim="800000"/>
            </a:ln>
            <a:effectLst/>
          </p:spPr>
        </p:cxnSp>
        <p:cxnSp>
          <p:nvCxnSpPr>
            <p:cNvPr id="32041" name="Straight Connector 32040">
              <a:extLst>
                <a:ext uri="{FF2B5EF4-FFF2-40B4-BE49-F238E27FC236}">
                  <a16:creationId xmlns:a16="http://schemas.microsoft.com/office/drawing/2014/main" id="{9721B0DC-FA94-1CF7-3A22-1486B77130EF}"/>
                </a:ext>
              </a:extLst>
            </p:cNvPr>
            <p:cNvCxnSpPr>
              <a:cxnSpLocks/>
            </p:cNvCxnSpPr>
            <p:nvPr/>
          </p:nvCxnSpPr>
          <p:spPr>
            <a:xfrm>
              <a:off x="2573310" y="3649319"/>
              <a:ext cx="72000" cy="0"/>
            </a:xfrm>
            <a:prstGeom prst="line">
              <a:avLst/>
            </a:prstGeom>
            <a:noFill/>
            <a:ln w="28575" cap="flat" cmpd="sng" algn="ctr">
              <a:solidFill>
                <a:sysClr val="windowText" lastClr="000000"/>
              </a:solidFill>
              <a:prstDash val="solid"/>
              <a:miter lim="800000"/>
            </a:ln>
            <a:effectLst/>
          </p:spPr>
        </p:cxnSp>
        <p:cxnSp>
          <p:nvCxnSpPr>
            <p:cNvPr id="32042" name="Straight Connector 32041">
              <a:extLst>
                <a:ext uri="{FF2B5EF4-FFF2-40B4-BE49-F238E27FC236}">
                  <a16:creationId xmlns:a16="http://schemas.microsoft.com/office/drawing/2014/main" id="{8C7597FA-A29A-1EFA-BA30-2A47F176F379}"/>
                </a:ext>
              </a:extLst>
            </p:cNvPr>
            <p:cNvCxnSpPr>
              <a:cxnSpLocks/>
            </p:cNvCxnSpPr>
            <p:nvPr/>
          </p:nvCxnSpPr>
          <p:spPr>
            <a:xfrm>
              <a:off x="2575691" y="3943352"/>
              <a:ext cx="72000" cy="0"/>
            </a:xfrm>
            <a:prstGeom prst="line">
              <a:avLst/>
            </a:prstGeom>
            <a:noFill/>
            <a:ln w="28575" cap="flat" cmpd="sng" algn="ctr">
              <a:solidFill>
                <a:sysClr val="windowText" lastClr="000000"/>
              </a:solidFill>
              <a:prstDash val="solid"/>
              <a:miter lim="800000"/>
            </a:ln>
            <a:effectLst/>
          </p:spPr>
        </p:cxnSp>
        <p:cxnSp>
          <p:nvCxnSpPr>
            <p:cNvPr id="32043" name="Straight Connector 32042">
              <a:extLst>
                <a:ext uri="{FF2B5EF4-FFF2-40B4-BE49-F238E27FC236}">
                  <a16:creationId xmlns:a16="http://schemas.microsoft.com/office/drawing/2014/main" id="{2A0C7AED-F9D2-B13A-BE40-0319DA49CB83}"/>
                </a:ext>
              </a:extLst>
            </p:cNvPr>
            <p:cNvCxnSpPr>
              <a:cxnSpLocks/>
            </p:cNvCxnSpPr>
            <p:nvPr/>
          </p:nvCxnSpPr>
          <p:spPr>
            <a:xfrm>
              <a:off x="2573310" y="4224621"/>
              <a:ext cx="72000" cy="0"/>
            </a:xfrm>
            <a:prstGeom prst="line">
              <a:avLst/>
            </a:prstGeom>
            <a:noFill/>
            <a:ln w="28575" cap="flat" cmpd="sng" algn="ctr">
              <a:solidFill>
                <a:sysClr val="windowText" lastClr="000000"/>
              </a:solidFill>
              <a:prstDash val="solid"/>
              <a:miter lim="800000"/>
            </a:ln>
            <a:effectLst/>
          </p:spPr>
        </p:cxnSp>
        <p:cxnSp>
          <p:nvCxnSpPr>
            <p:cNvPr id="32044" name="Straight Connector 32043">
              <a:extLst>
                <a:ext uri="{FF2B5EF4-FFF2-40B4-BE49-F238E27FC236}">
                  <a16:creationId xmlns:a16="http://schemas.microsoft.com/office/drawing/2014/main" id="{2D1B7B9B-F2CD-EAAD-8C54-9B2D48421DEA}"/>
                </a:ext>
              </a:extLst>
            </p:cNvPr>
            <p:cNvCxnSpPr>
              <a:cxnSpLocks/>
            </p:cNvCxnSpPr>
            <p:nvPr/>
          </p:nvCxnSpPr>
          <p:spPr>
            <a:xfrm>
              <a:off x="2573310" y="4524378"/>
              <a:ext cx="72000" cy="0"/>
            </a:xfrm>
            <a:prstGeom prst="line">
              <a:avLst/>
            </a:prstGeom>
            <a:noFill/>
            <a:ln w="28575" cap="flat" cmpd="sng" algn="ctr">
              <a:solidFill>
                <a:sysClr val="windowText" lastClr="000000"/>
              </a:solidFill>
              <a:prstDash val="solid"/>
              <a:miter lim="800000"/>
            </a:ln>
            <a:effectLst/>
          </p:spPr>
        </p:cxnSp>
        <p:cxnSp>
          <p:nvCxnSpPr>
            <p:cNvPr id="32045" name="Straight Connector 32044">
              <a:extLst>
                <a:ext uri="{FF2B5EF4-FFF2-40B4-BE49-F238E27FC236}">
                  <a16:creationId xmlns:a16="http://schemas.microsoft.com/office/drawing/2014/main" id="{E6A8F4F1-76B4-79C5-3151-FDA585650F18}"/>
                </a:ext>
              </a:extLst>
            </p:cNvPr>
            <p:cNvCxnSpPr>
              <a:cxnSpLocks/>
            </p:cNvCxnSpPr>
            <p:nvPr/>
          </p:nvCxnSpPr>
          <p:spPr>
            <a:xfrm>
              <a:off x="2573310" y="4817272"/>
              <a:ext cx="72000" cy="0"/>
            </a:xfrm>
            <a:prstGeom prst="line">
              <a:avLst/>
            </a:prstGeom>
            <a:noFill/>
            <a:ln w="28575" cap="flat" cmpd="sng" algn="ctr">
              <a:solidFill>
                <a:sysClr val="windowText" lastClr="000000"/>
              </a:solidFill>
              <a:prstDash val="solid"/>
              <a:miter lim="800000"/>
            </a:ln>
            <a:effectLst/>
          </p:spPr>
        </p:cxnSp>
        <p:cxnSp>
          <p:nvCxnSpPr>
            <p:cNvPr id="32046" name="Straight Connector 32045">
              <a:extLst>
                <a:ext uri="{FF2B5EF4-FFF2-40B4-BE49-F238E27FC236}">
                  <a16:creationId xmlns:a16="http://schemas.microsoft.com/office/drawing/2014/main" id="{D2B71F6A-483D-855F-8E29-ED0BC6856DC8}"/>
                </a:ext>
              </a:extLst>
            </p:cNvPr>
            <p:cNvCxnSpPr>
              <a:cxnSpLocks/>
            </p:cNvCxnSpPr>
            <p:nvPr/>
          </p:nvCxnSpPr>
          <p:spPr>
            <a:xfrm>
              <a:off x="2573310" y="5105400"/>
              <a:ext cx="72000" cy="0"/>
            </a:xfrm>
            <a:prstGeom prst="line">
              <a:avLst/>
            </a:prstGeom>
            <a:noFill/>
            <a:ln w="28575" cap="flat" cmpd="sng" algn="ctr">
              <a:solidFill>
                <a:sysClr val="windowText" lastClr="000000"/>
              </a:solidFill>
              <a:prstDash val="solid"/>
              <a:miter lim="800000"/>
            </a:ln>
            <a:effectLst/>
          </p:spPr>
        </p:cxnSp>
        <p:cxnSp>
          <p:nvCxnSpPr>
            <p:cNvPr id="32047" name="Straight Connector 32046">
              <a:extLst>
                <a:ext uri="{FF2B5EF4-FFF2-40B4-BE49-F238E27FC236}">
                  <a16:creationId xmlns:a16="http://schemas.microsoft.com/office/drawing/2014/main" id="{466C95A6-5965-FEA8-C660-71148BB50C17}"/>
                </a:ext>
              </a:extLst>
            </p:cNvPr>
            <p:cNvCxnSpPr>
              <a:cxnSpLocks/>
            </p:cNvCxnSpPr>
            <p:nvPr/>
          </p:nvCxnSpPr>
          <p:spPr>
            <a:xfrm>
              <a:off x="2690000" y="5105400"/>
              <a:ext cx="0" cy="72000"/>
            </a:xfrm>
            <a:prstGeom prst="line">
              <a:avLst/>
            </a:prstGeom>
            <a:noFill/>
            <a:ln w="28575" cap="flat" cmpd="sng" algn="ctr">
              <a:solidFill>
                <a:sysClr val="windowText" lastClr="000000"/>
              </a:solidFill>
              <a:prstDash val="solid"/>
              <a:miter lim="800000"/>
            </a:ln>
            <a:effectLst/>
          </p:spPr>
        </p:cxnSp>
        <p:cxnSp>
          <p:nvCxnSpPr>
            <p:cNvPr id="32048" name="Straight Connector 32047">
              <a:extLst>
                <a:ext uri="{FF2B5EF4-FFF2-40B4-BE49-F238E27FC236}">
                  <a16:creationId xmlns:a16="http://schemas.microsoft.com/office/drawing/2014/main" id="{EB455A9F-1825-A6E7-00F5-87A1CFA01C9B}"/>
                </a:ext>
              </a:extLst>
            </p:cNvPr>
            <p:cNvCxnSpPr>
              <a:cxnSpLocks/>
            </p:cNvCxnSpPr>
            <p:nvPr/>
          </p:nvCxnSpPr>
          <p:spPr>
            <a:xfrm>
              <a:off x="2947168" y="5105400"/>
              <a:ext cx="0" cy="72000"/>
            </a:xfrm>
            <a:prstGeom prst="line">
              <a:avLst/>
            </a:prstGeom>
            <a:noFill/>
            <a:ln w="28575" cap="flat" cmpd="sng" algn="ctr">
              <a:solidFill>
                <a:sysClr val="windowText" lastClr="000000"/>
              </a:solidFill>
              <a:prstDash val="solid"/>
              <a:miter lim="800000"/>
            </a:ln>
            <a:effectLst/>
          </p:spPr>
        </p:cxnSp>
        <p:cxnSp>
          <p:nvCxnSpPr>
            <p:cNvPr id="32049" name="Straight Connector 32048">
              <a:extLst>
                <a:ext uri="{FF2B5EF4-FFF2-40B4-BE49-F238E27FC236}">
                  <a16:creationId xmlns:a16="http://schemas.microsoft.com/office/drawing/2014/main" id="{F61D1D13-1039-6EE4-8B11-7BEEFC99E9A4}"/>
                </a:ext>
              </a:extLst>
            </p:cNvPr>
            <p:cNvCxnSpPr>
              <a:cxnSpLocks/>
            </p:cNvCxnSpPr>
            <p:nvPr/>
          </p:nvCxnSpPr>
          <p:spPr>
            <a:xfrm>
              <a:off x="3249587" y="5105400"/>
              <a:ext cx="0" cy="72000"/>
            </a:xfrm>
            <a:prstGeom prst="line">
              <a:avLst/>
            </a:prstGeom>
            <a:noFill/>
            <a:ln w="28575" cap="flat" cmpd="sng" algn="ctr">
              <a:solidFill>
                <a:sysClr val="windowText" lastClr="000000"/>
              </a:solidFill>
              <a:prstDash val="solid"/>
              <a:miter lim="800000"/>
            </a:ln>
            <a:effectLst/>
          </p:spPr>
        </p:cxnSp>
        <p:cxnSp>
          <p:nvCxnSpPr>
            <p:cNvPr id="32050" name="Straight Connector 32049">
              <a:extLst>
                <a:ext uri="{FF2B5EF4-FFF2-40B4-BE49-F238E27FC236}">
                  <a16:creationId xmlns:a16="http://schemas.microsoft.com/office/drawing/2014/main" id="{9B5F5949-971F-6777-0163-564024C56AD8}"/>
                </a:ext>
              </a:extLst>
            </p:cNvPr>
            <p:cNvCxnSpPr>
              <a:cxnSpLocks/>
            </p:cNvCxnSpPr>
            <p:nvPr/>
          </p:nvCxnSpPr>
          <p:spPr>
            <a:xfrm>
              <a:off x="4466406" y="5105400"/>
              <a:ext cx="0" cy="72000"/>
            </a:xfrm>
            <a:prstGeom prst="line">
              <a:avLst/>
            </a:prstGeom>
            <a:noFill/>
            <a:ln w="28575" cap="flat" cmpd="sng" algn="ctr">
              <a:solidFill>
                <a:sysClr val="windowText" lastClr="000000"/>
              </a:solidFill>
              <a:prstDash val="solid"/>
              <a:miter lim="800000"/>
            </a:ln>
            <a:effectLst/>
          </p:spPr>
        </p:cxnSp>
        <p:cxnSp>
          <p:nvCxnSpPr>
            <p:cNvPr id="32051" name="Straight Connector 32050">
              <a:extLst>
                <a:ext uri="{FF2B5EF4-FFF2-40B4-BE49-F238E27FC236}">
                  <a16:creationId xmlns:a16="http://schemas.microsoft.com/office/drawing/2014/main" id="{2B01549A-B813-BDB0-3CA2-562C7D38D002}"/>
                </a:ext>
              </a:extLst>
            </p:cNvPr>
            <p:cNvCxnSpPr>
              <a:cxnSpLocks/>
            </p:cNvCxnSpPr>
            <p:nvPr/>
          </p:nvCxnSpPr>
          <p:spPr>
            <a:xfrm>
              <a:off x="6283299" y="5105400"/>
              <a:ext cx="0" cy="72000"/>
            </a:xfrm>
            <a:prstGeom prst="line">
              <a:avLst/>
            </a:prstGeom>
            <a:noFill/>
            <a:ln w="28575" cap="flat" cmpd="sng" algn="ctr">
              <a:solidFill>
                <a:sysClr val="windowText" lastClr="000000"/>
              </a:solidFill>
              <a:prstDash val="solid"/>
              <a:miter lim="800000"/>
            </a:ln>
            <a:effectLst/>
          </p:spPr>
        </p:cxnSp>
        <p:cxnSp>
          <p:nvCxnSpPr>
            <p:cNvPr id="32052" name="Straight Connector 32051">
              <a:extLst>
                <a:ext uri="{FF2B5EF4-FFF2-40B4-BE49-F238E27FC236}">
                  <a16:creationId xmlns:a16="http://schemas.microsoft.com/office/drawing/2014/main" id="{B7334FF5-75AE-B05C-39DC-7E0A6ED535F7}"/>
                </a:ext>
              </a:extLst>
            </p:cNvPr>
            <p:cNvCxnSpPr>
              <a:cxnSpLocks/>
            </p:cNvCxnSpPr>
            <p:nvPr/>
          </p:nvCxnSpPr>
          <p:spPr>
            <a:xfrm>
              <a:off x="8093049" y="5105400"/>
              <a:ext cx="0" cy="72000"/>
            </a:xfrm>
            <a:prstGeom prst="line">
              <a:avLst/>
            </a:prstGeom>
            <a:noFill/>
            <a:ln w="28575" cap="flat" cmpd="sng" algn="ctr">
              <a:solidFill>
                <a:sysClr val="windowText" lastClr="000000"/>
              </a:solidFill>
              <a:prstDash val="solid"/>
              <a:miter lim="800000"/>
            </a:ln>
            <a:effectLst/>
          </p:spPr>
        </p:cxnSp>
        <p:cxnSp>
          <p:nvCxnSpPr>
            <p:cNvPr id="32053" name="Straight Connector 32052">
              <a:extLst>
                <a:ext uri="{FF2B5EF4-FFF2-40B4-BE49-F238E27FC236}">
                  <a16:creationId xmlns:a16="http://schemas.microsoft.com/office/drawing/2014/main" id="{2E95976D-9B21-F770-3C74-E1B8267520C1}"/>
                </a:ext>
              </a:extLst>
            </p:cNvPr>
            <p:cNvCxnSpPr>
              <a:cxnSpLocks/>
            </p:cNvCxnSpPr>
            <p:nvPr/>
          </p:nvCxnSpPr>
          <p:spPr>
            <a:xfrm>
              <a:off x="8702649" y="5105400"/>
              <a:ext cx="0" cy="72000"/>
            </a:xfrm>
            <a:prstGeom prst="line">
              <a:avLst/>
            </a:prstGeom>
            <a:noFill/>
            <a:ln w="28575" cap="flat" cmpd="sng" algn="ctr">
              <a:solidFill>
                <a:sysClr val="windowText" lastClr="000000"/>
              </a:solidFill>
              <a:prstDash val="solid"/>
              <a:miter lim="800000"/>
            </a:ln>
            <a:effectLst/>
          </p:spPr>
        </p:cxnSp>
        <p:cxnSp>
          <p:nvCxnSpPr>
            <p:cNvPr id="32054" name="Straight Connector 32053">
              <a:extLst>
                <a:ext uri="{FF2B5EF4-FFF2-40B4-BE49-F238E27FC236}">
                  <a16:creationId xmlns:a16="http://schemas.microsoft.com/office/drawing/2014/main" id="{E884D231-9DD8-22CB-F4F0-ADAF81C1364D}"/>
                </a:ext>
              </a:extLst>
            </p:cNvPr>
            <p:cNvCxnSpPr>
              <a:cxnSpLocks/>
            </p:cNvCxnSpPr>
            <p:nvPr/>
          </p:nvCxnSpPr>
          <p:spPr>
            <a:xfrm>
              <a:off x="9309868" y="5105400"/>
              <a:ext cx="0" cy="72000"/>
            </a:xfrm>
            <a:prstGeom prst="line">
              <a:avLst/>
            </a:prstGeom>
            <a:noFill/>
            <a:ln w="28575" cap="flat" cmpd="sng" algn="ctr">
              <a:solidFill>
                <a:sysClr val="windowText" lastClr="000000"/>
              </a:solidFill>
              <a:prstDash val="solid"/>
              <a:miter lim="800000"/>
            </a:ln>
            <a:effectLst/>
          </p:spPr>
        </p:cxnSp>
        <p:cxnSp>
          <p:nvCxnSpPr>
            <p:cNvPr id="32055" name="Straight Connector 32054">
              <a:extLst>
                <a:ext uri="{FF2B5EF4-FFF2-40B4-BE49-F238E27FC236}">
                  <a16:creationId xmlns:a16="http://schemas.microsoft.com/office/drawing/2014/main" id="{3057FDC5-6E2F-6CE1-E62D-62DB472C3640}"/>
                </a:ext>
              </a:extLst>
            </p:cNvPr>
            <p:cNvCxnSpPr>
              <a:cxnSpLocks/>
            </p:cNvCxnSpPr>
            <p:nvPr/>
          </p:nvCxnSpPr>
          <p:spPr>
            <a:xfrm>
              <a:off x="9914706" y="5105400"/>
              <a:ext cx="0" cy="72000"/>
            </a:xfrm>
            <a:prstGeom prst="line">
              <a:avLst/>
            </a:prstGeom>
            <a:noFill/>
            <a:ln w="28575" cap="flat" cmpd="sng" algn="ctr">
              <a:solidFill>
                <a:sysClr val="windowText" lastClr="000000"/>
              </a:solidFill>
              <a:prstDash val="solid"/>
              <a:miter lim="800000"/>
            </a:ln>
            <a:effectLst/>
          </p:spPr>
        </p:cxnSp>
      </p:grpSp>
      <p:grpSp>
        <p:nvGrpSpPr>
          <p:cNvPr id="31919" name="Group 31918">
            <a:extLst>
              <a:ext uri="{FF2B5EF4-FFF2-40B4-BE49-F238E27FC236}">
                <a16:creationId xmlns:a16="http://schemas.microsoft.com/office/drawing/2014/main" id="{6C988BD7-4CA0-2B80-F830-4A6CFA36A272}"/>
              </a:ext>
            </a:extLst>
          </p:cNvPr>
          <p:cNvGrpSpPr/>
          <p:nvPr/>
        </p:nvGrpSpPr>
        <p:grpSpPr>
          <a:xfrm>
            <a:off x="2155156" y="2323746"/>
            <a:ext cx="108276" cy="1548171"/>
            <a:chOff x="5126528" y="2580416"/>
            <a:chExt cx="80778" cy="1304177"/>
          </a:xfrm>
        </p:grpSpPr>
        <p:cxnSp>
          <p:nvCxnSpPr>
            <p:cNvPr id="32018" name="Straight Connector 32017">
              <a:extLst>
                <a:ext uri="{FF2B5EF4-FFF2-40B4-BE49-F238E27FC236}">
                  <a16:creationId xmlns:a16="http://schemas.microsoft.com/office/drawing/2014/main" id="{5AA6520A-BB4A-F78E-5DCF-243D3B99D89B}"/>
                </a:ext>
              </a:extLst>
            </p:cNvPr>
            <p:cNvCxnSpPr/>
            <p:nvPr/>
          </p:nvCxnSpPr>
          <p:spPr>
            <a:xfrm>
              <a:off x="5126528" y="2583508"/>
              <a:ext cx="80778" cy="0"/>
            </a:xfrm>
            <a:prstGeom prst="line">
              <a:avLst/>
            </a:prstGeom>
            <a:noFill/>
            <a:ln w="28575" cap="flat" cmpd="sng" algn="ctr">
              <a:solidFill>
                <a:schemeClr val="accent3"/>
              </a:solidFill>
              <a:prstDash val="solid"/>
              <a:miter lim="800000"/>
            </a:ln>
            <a:effectLst/>
          </p:spPr>
        </p:cxnSp>
        <p:cxnSp>
          <p:nvCxnSpPr>
            <p:cNvPr id="32019" name="Straight Connector 32018">
              <a:extLst>
                <a:ext uri="{FF2B5EF4-FFF2-40B4-BE49-F238E27FC236}">
                  <a16:creationId xmlns:a16="http://schemas.microsoft.com/office/drawing/2014/main" id="{472003D5-5F2C-CC43-6A0B-2DD411164C0C}"/>
                </a:ext>
              </a:extLst>
            </p:cNvPr>
            <p:cNvCxnSpPr>
              <a:cxnSpLocks/>
            </p:cNvCxnSpPr>
            <p:nvPr/>
          </p:nvCxnSpPr>
          <p:spPr>
            <a:xfrm>
              <a:off x="5166917" y="2580416"/>
              <a:ext cx="0" cy="1304177"/>
            </a:xfrm>
            <a:prstGeom prst="line">
              <a:avLst/>
            </a:prstGeom>
            <a:noFill/>
            <a:ln w="28575" cap="flat" cmpd="sng" algn="ctr">
              <a:solidFill>
                <a:schemeClr val="accent3"/>
              </a:solidFill>
              <a:prstDash val="solid"/>
              <a:miter lim="800000"/>
            </a:ln>
            <a:effectLst/>
          </p:spPr>
        </p:cxnSp>
        <p:cxnSp>
          <p:nvCxnSpPr>
            <p:cNvPr id="32020" name="Straight Connector 32019">
              <a:extLst>
                <a:ext uri="{FF2B5EF4-FFF2-40B4-BE49-F238E27FC236}">
                  <a16:creationId xmlns:a16="http://schemas.microsoft.com/office/drawing/2014/main" id="{29725FE8-E403-6CD5-A560-D782D08C372A}"/>
                </a:ext>
              </a:extLst>
            </p:cNvPr>
            <p:cNvCxnSpPr/>
            <p:nvPr/>
          </p:nvCxnSpPr>
          <p:spPr>
            <a:xfrm>
              <a:off x="5126528" y="3884593"/>
              <a:ext cx="80778" cy="0"/>
            </a:xfrm>
            <a:prstGeom prst="line">
              <a:avLst/>
            </a:prstGeom>
            <a:noFill/>
            <a:ln w="28575" cap="flat" cmpd="sng" algn="ctr">
              <a:solidFill>
                <a:schemeClr val="accent3"/>
              </a:solidFill>
              <a:prstDash val="solid"/>
              <a:miter lim="800000"/>
            </a:ln>
            <a:effectLst/>
          </p:spPr>
        </p:cxnSp>
      </p:grpSp>
      <p:grpSp>
        <p:nvGrpSpPr>
          <p:cNvPr id="31920" name="Group 31919">
            <a:extLst>
              <a:ext uri="{FF2B5EF4-FFF2-40B4-BE49-F238E27FC236}">
                <a16:creationId xmlns:a16="http://schemas.microsoft.com/office/drawing/2014/main" id="{FC1FCD47-571E-C44A-6851-8D187B6EFAE4}"/>
              </a:ext>
            </a:extLst>
          </p:cNvPr>
          <p:cNvGrpSpPr/>
          <p:nvPr/>
        </p:nvGrpSpPr>
        <p:grpSpPr>
          <a:xfrm>
            <a:off x="2563809" y="2270777"/>
            <a:ext cx="108276" cy="1501525"/>
            <a:chOff x="5127718" y="3403258"/>
            <a:chExt cx="80778" cy="1264882"/>
          </a:xfrm>
        </p:grpSpPr>
        <p:cxnSp>
          <p:nvCxnSpPr>
            <p:cNvPr id="32015" name="Straight Connector 32014">
              <a:extLst>
                <a:ext uri="{FF2B5EF4-FFF2-40B4-BE49-F238E27FC236}">
                  <a16:creationId xmlns:a16="http://schemas.microsoft.com/office/drawing/2014/main" id="{8322AF80-3344-AD24-E946-802D06EDECE3}"/>
                </a:ext>
              </a:extLst>
            </p:cNvPr>
            <p:cNvCxnSpPr>
              <a:cxnSpLocks/>
            </p:cNvCxnSpPr>
            <p:nvPr/>
          </p:nvCxnSpPr>
          <p:spPr>
            <a:xfrm>
              <a:off x="5127718" y="3403258"/>
              <a:ext cx="80778" cy="0"/>
            </a:xfrm>
            <a:prstGeom prst="line">
              <a:avLst/>
            </a:prstGeom>
            <a:noFill/>
            <a:ln w="28575" cap="flat" cmpd="sng" algn="ctr">
              <a:solidFill>
                <a:schemeClr val="accent3"/>
              </a:solidFill>
              <a:prstDash val="solid"/>
              <a:miter lim="800000"/>
            </a:ln>
            <a:effectLst/>
          </p:spPr>
        </p:cxnSp>
        <p:cxnSp>
          <p:nvCxnSpPr>
            <p:cNvPr id="32016" name="Straight Connector 32015">
              <a:extLst>
                <a:ext uri="{FF2B5EF4-FFF2-40B4-BE49-F238E27FC236}">
                  <a16:creationId xmlns:a16="http://schemas.microsoft.com/office/drawing/2014/main" id="{8AF84FB4-725D-3E23-F6CA-066E390CBFFF}"/>
                </a:ext>
              </a:extLst>
            </p:cNvPr>
            <p:cNvCxnSpPr>
              <a:cxnSpLocks/>
            </p:cNvCxnSpPr>
            <p:nvPr/>
          </p:nvCxnSpPr>
          <p:spPr>
            <a:xfrm>
              <a:off x="5168107" y="3403258"/>
              <a:ext cx="0" cy="1264882"/>
            </a:xfrm>
            <a:prstGeom prst="line">
              <a:avLst/>
            </a:prstGeom>
            <a:noFill/>
            <a:ln w="28575" cap="flat" cmpd="sng" algn="ctr">
              <a:solidFill>
                <a:schemeClr val="accent3"/>
              </a:solidFill>
              <a:prstDash val="solid"/>
              <a:miter lim="800000"/>
            </a:ln>
            <a:effectLst/>
          </p:spPr>
        </p:cxnSp>
        <p:cxnSp>
          <p:nvCxnSpPr>
            <p:cNvPr id="32017" name="Straight Connector 32016">
              <a:extLst>
                <a:ext uri="{FF2B5EF4-FFF2-40B4-BE49-F238E27FC236}">
                  <a16:creationId xmlns:a16="http://schemas.microsoft.com/office/drawing/2014/main" id="{D3C9F883-7390-F2F5-238F-2189F9E5F171}"/>
                </a:ext>
              </a:extLst>
            </p:cNvPr>
            <p:cNvCxnSpPr>
              <a:cxnSpLocks/>
            </p:cNvCxnSpPr>
            <p:nvPr/>
          </p:nvCxnSpPr>
          <p:spPr>
            <a:xfrm>
              <a:off x="5127718" y="4668140"/>
              <a:ext cx="80778" cy="0"/>
            </a:xfrm>
            <a:prstGeom prst="line">
              <a:avLst/>
            </a:prstGeom>
            <a:noFill/>
            <a:ln w="28575" cap="flat" cmpd="sng" algn="ctr">
              <a:solidFill>
                <a:schemeClr val="accent3"/>
              </a:solidFill>
              <a:prstDash val="solid"/>
              <a:miter lim="800000"/>
            </a:ln>
            <a:effectLst/>
          </p:spPr>
        </p:cxnSp>
      </p:grpSp>
      <p:grpSp>
        <p:nvGrpSpPr>
          <p:cNvPr id="31921" name="Group 31920">
            <a:extLst>
              <a:ext uri="{FF2B5EF4-FFF2-40B4-BE49-F238E27FC236}">
                <a16:creationId xmlns:a16="http://schemas.microsoft.com/office/drawing/2014/main" id="{0D9FF240-FCA1-7008-EE71-A66EF8EF158E}"/>
              </a:ext>
            </a:extLst>
          </p:cNvPr>
          <p:cNvGrpSpPr/>
          <p:nvPr/>
        </p:nvGrpSpPr>
        <p:grpSpPr>
          <a:xfrm>
            <a:off x="4197790" y="2483221"/>
            <a:ext cx="108276" cy="1507916"/>
            <a:chOff x="5127718" y="2528602"/>
            <a:chExt cx="80778" cy="1270266"/>
          </a:xfrm>
        </p:grpSpPr>
        <p:cxnSp>
          <p:nvCxnSpPr>
            <p:cNvPr id="32012" name="Straight Connector 32011">
              <a:extLst>
                <a:ext uri="{FF2B5EF4-FFF2-40B4-BE49-F238E27FC236}">
                  <a16:creationId xmlns:a16="http://schemas.microsoft.com/office/drawing/2014/main" id="{6B76F4C1-1A48-9478-99C9-989285F17F20}"/>
                </a:ext>
              </a:extLst>
            </p:cNvPr>
            <p:cNvCxnSpPr>
              <a:cxnSpLocks/>
            </p:cNvCxnSpPr>
            <p:nvPr/>
          </p:nvCxnSpPr>
          <p:spPr>
            <a:xfrm>
              <a:off x="5127718" y="2528602"/>
              <a:ext cx="80778" cy="0"/>
            </a:xfrm>
            <a:prstGeom prst="line">
              <a:avLst/>
            </a:prstGeom>
            <a:noFill/>
            <a:ln w="28575" cap="flat" cmpd="sng" algn="ctr">
              <a:solidFill>
                <a:schemeClr val="accent3"/>
              </a:solidFill>
              <a:prstDash val="solid"/>
              <a:miter lim="800000"/>
            </a:ln>
            <a:effectLst/>
          </p:spPr>
        </p:cxnSp>
        <p:cxnSp>
          <p:nvCxnSpPr>
            <p:cNvPr id="32013" name="Straight Connector 32012">
              <a:extLst>
                <a:ext uri="{FF2B5EF4-FFF2-40B4-BE49-F238E27FC236}">
                  <a16:creationId xmlns:a16="http://schemas.microsoft.com/office/drawing/2014/main" id="{CBAC589E-A064-9AF3-8CF9-6A19F3E9ACF9}"/>
                </a:ext>
              </a:extLst>
            </p:cNvPr>
            <p:cNvCxnSpPr>
              <a:cxnSpLocks/>
            </p:cNvCxnSpPr>
            <p:nvPr/>
          </p:nvCxnSpPr>
          <p:spPr>
            <a:xfrm>
              <a:off x="5168107" y="2528602"/>
              <a:ext cx="0" cy="1270266"/>
            </a:xfrm>
            <a:prstGeom prst="line">
              <a:avLst/>
            </a:prstGeom>
            <a:noFill/>
            <a:ln w="28575" cap="flat" cmpd="sng" algn="ctr">
              <a:solidFill>
                <a:schemeClr val="accent3"/>
              </a:solidFill>
              <a:prstDash val="solid"/>
              <a:miter lim="800000"/>
            </a:ln>
            <a:effectLst/>
          </p:spPr>
        </p:cxnSp>
        <p:cxnSp>
          <p:nvCxnSpPr>
            <p:cNvPr id="32014" name="Straight Connector 32013">
              <a:extLst>
                <a:ext uri="{FF2B5EF4-FFF2-40B4-BE49-F238E27FC236}">
                  <a16:creationId xmlns:a16="http://schemas.microsoft.com/office/drawing/2014/main" id="{3D0BD149-20CB-4A11-51CB-D5F1F92E184F}"/>
                </a:ext>
              </a:extLst>
            </p:cNvPr>
            <p:cNvCxnSpPr>
              <a:cxnSpLocks/>
            </p:cNvCxnSpPr>
            <p:nvPr/>
          </p:nvCxnSpPr>
          <p:spPr>
            <a:xfrm>
              <a:off x="5127718" y="3798868"/>
              <a:ext cx="80778" cy="0"/>
            </a:xfrm>
            <a:prstGeom prst="line">
              <a:avLst/>
            </a:prstGeom>
            <a:noFill/>
            <a:ln w="28575" cap="flat" cmpd="sng" algn="ctr">
              <a:solidFill>
                <a:schemeClr val="accent3"/>
              </a:solidFill>
              <a:prstDash val="solid"/>
              <a:miter lim="800000"/>
            </a:ln>
            <a:effectLst/>
          </p:spPr>
        </p:cxnSp>
      </p:grpSp>
      <p:grpSp>
        <p:nvGrpSpPr>
          <p:cNvPr id="31922" name="Group 31921">
            <a:extLst>
              <a:ext uri="{FF2B5EF4-FFF2-40B4-BE49-F238E27FC236}">
                <a16:creationId xmlns:a16="http://schemas.microsoft.com/office/drawing/2014/main" id="{0206C675-9860-1BC6-B5F6-6A2F1BDF7573}"/>
              </a:ext>
            </a:extLst>
          </p:cNvPr>
          <p:cNvGrpSpPr/>
          <p:nvPr/>
        </p:nvGrpSpPr>
        <p:grpSpPr>
          <a:xfrm>
            <a:off x="9873119" y="2296541"/>
            <a:ext cx="108276" cy="1823053"/>
            <a:chOff x="5127718" y="2386242"/>
            <a:chExt cx="80778" cy="1535737"/>
          </a:xfrm>
        </p:grpSpPr>
        <p:cxnSp>
          <p:nvCxnSpPr>
            <p:cNvPr id="32009" name="Straight Connector 32008">
              <a:extLst>
                <a:ext uri="{FF2B5EF4-FFF2-40B4-BE49-F238E27FC236}">
                  <a16:creationId xmlns:a16="http://schemas.microsoft.com/office/drawing/2014/main" id="{938D79FD-6470-AF0D-441B-D88848947B99}"/>
                </a:ext>
              </a:extLst>
            </p:cNvPr>
            <p:cNvCxnSpPr>
              <a:cxnSpLocks/>
            </p:cNvCxnSpPr>
            <p:nvPr/>
          </p:nvCxnSpPr>
          <p:spPr>
            <a:xfrm>
              <a:off x="5127718" y="2391321"/>
              <a:ext cx="80778" cy="0"/>
            </a:xfrm>
            <a:prstGeom prst="line">
              <a:avLst/>
            </a:prstGeom>
            <a:noFill/>
            <a:ln w="28575" cap="flat" cmpd="sng" algn="ctr">
              <a:solidFill>
                <a:schemeClr val="accent3"/>
              </a:solidFill>
              <a:prstDash val="solid"/>
              <a:miter lim="800000"/>
            </a:ln>
            <a:effectLst/>
          </p:spPr>
        </p:cxnSp>
        <p:cxnSp>
          <p:nvCxnSpPr>
            <p:cNvPr id="32010" name="Straight Connector 32009">
              <a:extLst>
                <a:ext uri="{FF2B5EF4-FFF2-40B4-BE49-F238E27FC236}">
                  <a16:creationId xmlns:a16="http://schemas.microsoft.com/office/drawing/2014/main" id="{2A1730F8-48F4-5F89-E4B2-0236C5C4A951}"/>
                </a:ext>
              </a:extLst>
            </p:cNvPr>
            <p:cNvCxnSpPr>
              <a:cxnSpLocks/>
            </p:cNvCxnSpPr>
            <p:nvPr/>
          </p:nvCxnSpPr>
          <p:spPr>
            <a:xfrm>
              <a:off x="5165028" y="2386242"/>
              <a:ext cx="0" cy="1535737"/>
            </a:xfrm>
            <a:prstGeom prst="line">
              <a:avLst/>
            </a:prstGeom>
            <a:noFill/>
            <a:ln w="28575" cap="flat" cmpd="sng" algn="ctr">
              <a:solidFill>
                <a:schemeClr val="accent3"/>
              </a:solidFill>
              <a:prstDash val="solid"/>
              <a:miter lim="800000"/>
            </a:ln>
            <a:effectLst/>
          </p:spPr>
        </p:cxnSp>
        <p:cxnSp>
          <p:nvCxnSpPr>
            <p:cNvPr id="32011" name="Straight Connector 32010">
              <a:extLst>
                <a:ext uri="{FF2B5EF4-FFF2-40B4-BE49-F238E27FC236}">
                  <a16:creationId xmlns:a16="http://schemas.microsoft.com/office/drawing/2014/main" id="{C9160CAE-955B-652A-CC4F-D5CABF2A2DEB}"/>
                </a:ext>
              </a:extLst>
            </p:cNvPr>
            <p:cNvCxnSpPr>
              <a:cxnSpLocks/>
            </p:cNvCxnSpPr>
            <p:nvPr/>
          </p:nvCxnSpPr>
          <p:spPr>
            <a:xfrm>
              <a:off x="5127718" y="3921979"/>
              <a:ext cx="80778" cy="0"/>
            </a:xfrm>
            <a:prstGeom prst="line">
              <a:avLst/>
            </a:prstGeom>
            <a:noFill/>
            <a:ln w="28575" cap="flat" cmpd="sng" algn="ctr">
              <a:solidFill>
                <a:schemeClr val="accent3"/>
              </a:solidFill>
              <a:prstDash val="solid"/>
              <a:miter lim="800000"/>
            </a:ln>
            <a:effectLst/>
          </p:spPr>
        </p:cxnSp>
      </p:grpSp>
      <p:grpSp>
        <p:nvGrpSpPr>
          <p:cNvPr id="31923" name="Group 31922">
            <a:extLst>
              <a:ext uri="{FF2B5EF4-FFF2-40B4-BE49-F238E27FC236}">
                <a16:creationId xmlns:a16="http://schemas.microsoft.com/office/drawing/2014/main" id="{0B1B73CA-0C6F-243B-0724-00CF19483A68}"/>
              </a:ext>
            </a:extLst>
          </p:cNvPr>
          <p:cNvGrpSpPr/>
          <p:nvPr/>
        </p:nvGrpSpPr>
        <p:grpSpPr>
          <a:xfrm>
            <a:off x="6629272" y="2365386"/>
            <a:ext cx="108276" cy="1614306"/>
            <a:chOff x="5127718" y="2667414"/>
            <a:chExt cx="80778" cy="1359889"/>
          </a:xfrm>
        </p:grpSpPr>
        <p:cxnSp>
          <p:nvCxnSpPr>
            <p:cNvPr id="32006" name="Straight Connector 32005">
              <a:extLst>
                <a:ext uri="{FF2B5EF4-FFF2-40B4-BE49-F238E27FC236}">
                  <a16:creationId xmlns:a16="http://schemas.microsoft.com/office/drawing/2014/main" id="{32717515-7155-3275-A27C-001520EA9C01}"/>
                </a:ext>
              </a:extLst>
            </p:cNvPr>
            <p:cNvCxnSpPr>
              <a:cxnSpLocks/>
            </p:cNvCxnSpPr>
            <p:nvPr/>
          </p:nvCxnSpPr>
          <p:spPr>
            <a:xfrm>
              <a:off x="5127718" y="2667414"/>
              <a:ext cx="80778" cy="0"/>
            </a:xfrm>
            <a:prstGeom prst="line">
              <a:avLst/>
            </a:prstGeom>
            <a:noFill/>
            <a:ln w="28575" cap="flat" cmpd="sng" algn="ctr">
              <a:solidFill>
                <a:schemeClr val="accent3"/>
              </a:solidFill>
              <a:prstDash val="solid"/>
              <a:miter lim="800000"/>
            </a:ln>
            <a:effectLst/>
          </p:spPr>
        </p:cxnSp>
        <p:cxnSp>
          <p:nvCxnSpPr>
            <p:cNvPr id="32007" name="Straight Connector 32006">
              <a:extLst>
                <a:ext uri="{FF2B5EF4-FFF2-40B4-BE49-F238E27FC236}">
                  <a16:creationId xmlns:a16="http://schemas.microsoft.com/office/drawing/2014/main" id="{7D47F4FE-CD71-3C95-6582-036B90880BEA}"/>
                </a:ext>
              </a:extLst>
            </p:cNvPr>
            <p:cNvCxnSpPr>
              <a:cxnSpLocks/>
            </p:cNvCxnSpPr>
            <p:nvPr/>
          </p:nvCxnSpPr>
          <p:spPr>
            <a:xfrm>
              <a:off x="5168107" y="2667414"/>
              <a:ext cx="0" cy="1359348"/>
            </a:xfrm>
            <a:prstGeom prst="line">
              <a:avLst/>
            </a:prstGeom>
            <a:noFill/>
            <a:ln w="28575" cap="flat" cmpd="sng" algn="ctr">
              <a:solidFill>
                <a:schemeClr val="accent3"/>
              </a:solidFill>
              <a:prstDash val="solid"/>
              <a:miter lim="800000"/>
            </a:ln>
            <a:effectLst/>
          </p:spPr>
        </p:cxnSp>
        <p:cxnSp>
          <p:nvCxnSpPr>
            <p:cNvPr id="32008" name="Straight Connector 32007">
              <a:extLst>
                <a:ext uri="{FF2B5EF4-FFF2-40B4-BE49-F238E27FC236}">
                  <a16:creationId xmlns:a16="http://schemas.microsoft.com/office/drawing/2014/main" id="{5C8B3736-1F69-0CD1-0092-9DCDF1C4F4C6}"/>
                </a:ext>
              </a:extLst>
            </p:cNvPr>
            <p:cNvCxnSpPr>
              <a:cxnSpLocks/>
            </p:cNvCxnSpPr>
            <p:nvPr/>
          </p:nvCxnSpPr>
          <p:spPr>
            <a:xfrm>
              <a:off x="5127718" y="4027303"/>
              <a:ext cx="80778" cy="0"/>
            </a:xfrm>
            <a:prstGeom prst="line">
              <a:avLst/>
            </a:prstGeom>
            <a:noFill/>
            <a:ln w="28575" cap="flat" cmpd="sng" algn="ctr">
              <a:solidFill>
                <a:schemeClr val="accent3"/>
              </a:solidFill>
              <a:prstDash val="solid"/>
              <a:miter lim="800000"/>
            </a:ln>
            <a:effectLst/>
          </p:spPr>
        </p:cxnSp>
      </p:grpSp>
      <p:grpSp>
        <p:nvGrpSpPr>
          <p:cNvPr id="31924" name="Group 31923">
            <a:extLst>
              <a:ext uri="{FF2B5EF4-FFF2-40B4-BE49-F238E27FC236}">
                <a16:creationId xmlns:a16="http://schemas.microsoft.com/office/drawing/2014/main" id="{B2093BC0-30B4-E4E7-C373-AB3175B6CCC5}"/>
              </a:ext>
            </a:extLst>
          </p:cNvPr>
          <p:cNvGrpSpPr/>
          <p:nvPr/>
        </p:nvGrpSpPr>
        <p:grpSpPr>
          <a:xfrm>
            <a:off x="10688823" y="2221191"/>
            <a:ext cx="108276" cy="1709071"/>
            <a:chOff x="5127718" y="2333339"/>
            <a:chExt cx="80778" cy="1439719"/>
          </a:xfrm>
        </p:grpSpPr>
        <p:cxnSp>
          <p:nvCxnSpPr>
            <p:cNvPr id="32003" name="Straight Connector 32002">
              <a:extLst>
                <a:ext uri="{FF2B5EF4-FFF2-40B4-BE49-F238E27FC236}">
                  <a16:creationId xmlns:a16="http://schemas.microsoft.com/office/drawing/2014/main" id="{A297249E-167B-BFC3-9CDE-C61B4F62FEFE}"/>
                </a:ext>
              </a:extLst>
            </p:cNvPr>
            <p:cNvCxnSpPr>
              <a:cxnSpLocks/>
            </p:cNvCxnSpPr>
            <p:nvPr/>
          </p:nvCxnSpPr>
          <p:spPr>
            <a:xfrm>
              <a:off x="5127718" y="2333339"/>
              <a:ext cx="80778" cy="0"/>
            </a:xfrm>
            <a:prstGeom prst="line">
              <a:avLst/>
            </a:prstGeom>
            <a:noFill/>
            <a:ln w="28575" cap="flat" cmpd="sng" algn="ctr">
              <a:solidFill>
                <a:schemeClr val="accent3"/>
              </a:solidFill>
              <a:prstDash val="solid"/>
              <a:miter lim="800000"/>
            </a:ln>
            <a:effectLst/>
          </p:spPr>
        </p:cxnSp>
        <p:cxnSp>
          <p:nvCxnSpPr>
            <p:cNvPr id="32004" name="Straight Connector 32003">
              <a:extLst>
                <a:ext uri="{FF2B5EF4-FFF2-40B4-BE49-F238E27FC236}">
                  <a16:creationId xmlns:a16="http://schemas.microsoft.com/office/drawing/2014/main" id="{B31CDB7D-C993-EFD8-2B1C-FE3E0B0EDEEC}"/>
                </a:ext>
              </a:extLst>
            </p:cNvPr>
            <p:cNvCxnSpPr>
              <a:cxnSpLocks/>
            </p:cNvCxnSpPr>
            <p:nvPr/>
          </p:nvCxnSpPr>
          <p:spPr>
            <a:xfrm>
              <a:off x="5168107" y="2333339"/>
              <a:ext cx="0" cy="1439719"/>
            </a:xfrm>
            <a:prstGeom prst="line">
              <a:avLst/>
            </a:prstGeom>
            <a:noFill/>
            <a:ln w="28575" cap="flat" cmpd="sng" algn="ctr">
              <a:solidFill>
                <a:schemeClr val="accent3"/>
              </a:solidFill>
              <a:prstDash val="solid"/>
              <a:miter lim="800000"/>
            </a:ln>
            <a:effectLst/>
          </p:spPr>
        </p:cxnSp>
        <p:cxnSp>
          <p:nvCxnSpPr>
            <p:cNvPr id="32005" name="Straight Connector 32004">
              <a:extLst>
                <a:ext uri="{FF2B5EF4-FFF2-40B4-BE49-F238E27FC236}">
                  <a16:creationId xmlns:a16="http://schemas.microsoft.com/office/drawing/2014/main" id="{AADD5865-664B-E7DE-D99C-E0E90DF9D7EC}"/>
                </a:ext>
              </a:extLst>
            </p:cNvPr>
            <p:cNvCxnSpPr>
              <a:cxnSpLocks/>
            </p:cNvCxnSpPr>
            <p:nvPr/>
          </p:nvCxnSpPr>
          <p:spPr>
            <a:xfrm>
              <a:off x="5127718" y="3773058"/>
              <a:ext cx="80778" cy="0"/>
            </a:xfrm>
            <a:prstGeom prst="line">
              <a:avLst/>
            </a:prstGeom>
            <a:noFill/>
            <a:ln w="28575" cap="flat" cmpd="sng" algn="ctr">
              <a:solidFill>
                <a:schemeClr val="accent3"/>
              </a:solidFill>
              <a:prstDash val="solid"/>
              <a:miter lim="800000"/>
            </a:ln>
            <a:effectLst/>
          </p:spPr>
        </p:cxnSp>
      </p:grpSp>
      <p:grpSp>
        <p:nvGrpSpPr>
          <p:cNvPr id="31925" name="Group 31924">
            <a:extLst>
              <a:ext uri="{FF2B5EF4-FFF2-40B4-BE49-F238E27FC236}">
                <a16:creationId xmlns:a16="http://schemas.microsoft.com/office/drawing/2014/main" id="{0108E838-6E6F-D670-AACE-0DFA9FDF28F3}"/>
              </a:ext>
            </a:extLst>
          </p:cNvPr>
          <p:cNvGrpSpPr/>
          <p:nvPr/>
        </p:nvGrpSpPr>
        <p:grpSpPr>
          <a:xfrm>
            <a:off x="9061645" y="2255914"/>
            <a:ext cx="108276" cy="1543175"/>
            <a:chOff x="5127718" y="2523922"/>
            <a:chExt cx="80778" cy="1299968"/>
          </a:xfrm>
        </p:grpSpPr>
        <p:cxnSp>
          <p:nvCxnSpPr>
            <p:cNvPr id="32000" name="Straight Connector 31999">
              <a:extLst>
                <a:ext uri="{FF2B5EF4-FFF2-40B4-BE49-F238E27FC236}">
                  <a16:creationId xmlns:a16="http://schemas.microsoft.com/office/drawing/2014/main" id="{F0E932FC-B146-59C9-4721-0E850434BE9B}"/>
                </a:ext>
              </a:extLst>
            </p:cNvPr>
            <p:cNvCxnSpPr>
              <a:cxnSpLocks/>
            </p:cNvCxnSpPr>
            <p:nvPr/>
          </p:nvCxnSpPr>
          <p:spPr>
            <a:xfrm>
              <a:off x="5127718" y="2523922"/>
              <a:ext cx="80778" cy="0"/>
            </a:xfrm>
            <a:prstGeom prst="line">
              <a:avLst/>
            </a:prstGeom>
            <a:noFill/>
            <a:ln w="28575" cap="flat" cmpd="sng" algn="ctr">
              <a:solidFill>
                <a:schemeClr val="accent3"/>
              </a:solidFill>
              <a:prstDash val="solid"/>
              <a:miter lim="800000"/>
            </a:ln>
            <a:effectLst/>
          </p:spPr>
        </p:cxnSp>
        <p:cxnSp>
          <p:nvCxnSpPr>
            <p:cNvPr id="32001" name="Straight Connector 32000">
              <a:extLst>
                <a:ext uri="{FF2B5EF4-FFF2-40B4-BE49-F238E27FC236}">
                  <a16:creationId xmlns:a16="http://schemas.microsoft.com/office/drawing/2014/main" id="{7D8C8266-34C4-8DA5-BF70-29B5DDECADA4}"/>
                </a:ext>
              </a:extLst>
            </p:cNvPr>
            <p:cNvCxnSpPr>
              <a:cxnSpLocks/>
            </p:cNvCxnSpPr>
            <p:nvPr/>
          </p:nvCxnSpPr>
          <p:spPr>
            <a:xfrm>
              <a:off x="5168107" y="2523922"/>
              <a:ext cx="0" cy="1299968"/>
            </a:xfrm>
            <a:prstGeom prst="line">
              <a:avLst/>
            </a:prstGeom>
            <a:noFill/>
            <a:ln w="28575" cap="flat" cmpd="sng" algn="ctr">
              <a:solidFill>
                <a:schemeClr val="accent3"/>
              </a:solidFill>
              <a:prstDash val="solid"/>
              <a:miter lim="800000"/>
            </a:ln>
            <a:effectLst/>
          </p:spPr>
        </p:cxnSp>
        <p:cxnSp>
          <p:nvCxnSpPr>
            <p:cNvPr id="32002" name="Straight Connector 32001">
              <a:extLst>
                <a:ext uri="{FF2B5EF4-FFF2-40B4-BE49-F238E27FC236}">
                  <a16:creationId xmlns:a16="http://schemas.microsoft.com/office/drawing/2014/main" id="{E2DF4013-8182-DE80-F559-1FC65A26A957}"/>
                </a:ext>
              </a:extLst>
            </p:cNvPr>
            <p:cNvCxnSpPr>
              <a:cxnSpLocks/>
            </p:cNvCxnSpPr>
            <p:nvPr/>
          </p:nvCxnSpPr>
          <p:spPr>
            <a:xfrm>
              <a:off x="5127718" y="3823890"/>
              <a:ext cx="80778" cy="0"/>
            </a:xfrm>
            <a:prstGeom prst="line">
              <a:avLst/>
            </a:prstGeom>
            <a:noFill/>
            <a:ln w="28575" cap="flat" cmpd="sng" algn="ctr">
              <a:solidFill>
                <a:schemeClr val="accent3"/>
              </a:solidFill>
              <a:prstDash val="solid"/>
              <a:miter lim="800000"/>
            </a:ln>
            <a:effectLst/>
          </p:spPr>
        </p:cxnSp>
      </p:grpSp>
      <p:grpSp>
        <p:nvGrpSpPr>
          <p:cNvPr id="31926" name="Group 31925">
            <a:extLst>
              <a:ext uri="{FF2B5EF4-FFF2-40B4-BE49-F238E27FC236}">
                <a16:creationId xmlns:a16="http://schemas.microsoft.com/office/drawing/2014/main" id="{F3131897-33D3-BF53-5569-2E80183C4642}"/>
              </a:ext>
            </a:extLst>
          </p:cNvPr>
          <p:cNvGrpSpPr/>
          <p:nvPr/>
        </p:nvGrpSpPr>
        <p:grpSpPr>
          <a:xfrm>
            <a:off x="11496318" y="2323746"/>
            <a:ext cx="108276" cy="1751785"/>
            <a:chOff x="5127718" y="2605338"/>
            <a:chExt cx="80778" cy="1475701"/>
          </a:xfrm>
        </p:grpSpPr>
        <p:cxnSp>
          <p:nvCxnSpPr>
            <p:cNvPr id="31997" name="Straight Connector 31996">
              <a:extLst>
                <a:ext uri="{FF2B5EF4-FFF2-40B4-BE49-F238E27FC236}">
                  <a16:creationId xmlns:a16="http://schemas.microsoft.com/office/drawing/2014/main" id="{454D8246-69A2-E152-D016-D2A76A1BCEB3}"/>
                </a:ext>
              </a:extLst>
            </p:cNvPr>
            <p:cNvCxnSpPr>
              <a:cxnSpLocks/>
            </p:cNvCxnSpPr>
            <p:nvPr/>
          </p:nvCxnSpPr>
          <p:spPr>
            <a:xfrm>
              <a:off x="5127718" y="2605338"/>
              <a:ext cx="80778" cy="0"/>
            </a:xfrm>
            <a:prstGeom prst="line">
              <a:avLst/>
            </a:prstGeom>
            <a:noFill/>
            <a:ln w="28575" cap="flat" cmpd="sng" algn="ctr">
              <a:solidFill>
                <a:schemeClr val="accent3"/>
              </a:solidFill>
              <a:prstDash val="solid"/>
              <a:miter lim="800000"/>
            </a:ln>
            <a:effectLst/>
          </p:spPr>
        </p:cxnSp>
        <p:cxnSp>
          <p:nvCxnSpPr>
            <p:cNvPr id="31998" name="Straight Connector 31997">
              <a:extLst>
                <a:ext uri="{FF2B5EF4-FFF2-40B4-BE49-F238E27FC236}">
                  <a16:creationId xmlns:a16="http://schemas.microsoft.com/office/drawing/2014/main" id="{3B94DBB0-2825-FC07-BCEB-30B2DEC54835}"/>
                </a:ext>
              </a:extLst>
            </p:cNvPr>
            <p:cNvCxnSpPr>
              <a:cxnSpLocks/>
            </p:cNvCxnSpPr>
            <p:nvPr/>
          </p:nvCxnSpPr>
          <p:spPr>
            <a:xfrm>
              <a:off x="5168107" y="2605338"/>
              <a:ext cx="0" cy="1473229"/>
            </a:xfrm>
            <a:prstGeom prst="line">
              <a:avLst/>
            </a:prstGeom>
            <a:noFill/>
            <a:ln w="28575" cap="flat" cmpd="sng" algn="ctr">
              <a:solidFill>
                <a:schemeClr val="accent3"/>
              </a:solidFill>
              <a:prstDash val="solid"/>
              <a:miter lim="800000"/>
            </a:ln>
            <a:effectLst/>
          </p:spPr>
        </p:cxnSp>
        <p:cxnSp>
          <p:nvCxnSpPr>
            <p:cNvPr id="31999" name="Straight Connector 31998">
              <a:extLst>
                <a:ext uri="{FF2B5EF4-FFF2-40B4-BE49-F238E27FC236}">
                  <a16:creationId xmlns:a16="http://schemas.microsoft.com/office/drawing/2014/main" id="{3B2902AA-6139-C2B7-E13C-E11375F22C1E}"/>
                </a:ext>
              </a:extLst>
            </p:cNvPr>
            <p:cNvCxnSpPr>
              <a:cxnSpLocks/>
            </p:cNvCxnSpPr>
            <p:nvPr/>
          </p:nvCxnSpPr>
          <p:spPr>
            <a:xfrm>
              <a:off x="5127718" y="4081039"/>
              <a:ext cx="80778" cy="0"/>
            </a:xfrm>
            <a:prstGeom prst="line">
              <a:avLst/>
            </a:prstGeom>
            <a:noFill/>
            <a:ln w="28575" cap="flat" cmpd="sng" algn="ctr">
              <a:solidFill>
                <a:schemeClr val="accent3"/>
              </a:solidFill>
              <a:prstDash val="solid"/>
              <a:miter lim="800000"/>
            </a:ln>
            <a:effectLst/>
          </p:spPr>
        </p:cxnSp>
      </p:grpSp>
      <p:grpSp>
        <p:nvGrpSpPr>
          <p:cNvPr id="31927" name="Group 31926">
            <a:extLst>
              <a:ext uri="{FF2B5EF4-FFF2-40B4-BE49-F238E27FC236}">
                <a16:creationId xmlns:a16="http://schemas.microsoft.com/office/drawing/2014/main" id="{9A8B0CDD-1473-9B36-3AF6-62D7229BF018}"/>
              </a:ext>
            </a:extLst>
          </p:cNvPr>
          <p:cNvGrpSpPr/>
          <p:nvPr/>
        </p:nvGrpSpPr>
        <p:grpSpPr>
          <a:xfrm>
            <a:off x="1816979" y="2431980"/>
            <a:ext cx="108276" cy="1574774"/>
            <a:chOff x="5126528" y="3504915"/>
            <a:chExt cx="80778" cy="1326587"/>
          </a:xfrm>
        </p:grpSpPr>
        <p:cxnSp>
          <p:nvCxnSpPr>
            <p:cNvPr id="31994" name="Straight Connector 31993">
              <a:extLst>
                <a:ext uri="{FF2B5EF4-FFF2-40B4-BE49-F238E27FC236}">
                  <a16:creationId xmlns:a16="http://schemas.microsoft.com/office/drawing/2014/main" id="{BAB5F49A-FE52-9F9A-A5C0-21203C489203}"/>
                </a:ext>
              </a:extLst>
            </p:cNvPr>
            <p:cNvCxnSpPr/>
            <p:nvPr/>
          </p:nvCxnSpPr>
          <p:spPr>
            <a:xfrm>
              <a:off x="5126528" y="3504915"/>
              <a:ext cx="80778" cy="0"/>
            </a:xfrm>
            <a:prstGeom prst="line">
              <a:avLst/>
            </a:prstGeom>
            <a:noFill/>
            <a:ln w="28575" cap="flat" cmpd="sng" algn="ctr">
              <a:solidFill>
                <a:schemeClr val="accent3"/>
              </a:solidFill>
              <a:prstDash val="solid"/>
              <a:miter lim="800000"/>
            </a:ln>
            <a:effectLst/>
          </p:spPr>
        </p:cxnSp>
        <p:cxnSp>
          <p:nvCxnSpPr>
            <p:cNvPr id="31995" name="Straight Connector 31994">
              <a:extLst>
                <a:ext uri="{FF2B5EF4-FFF2-40B4-BE49-F238E27FC236}">
                  <a16:creationId xmlns:a16="http://schemas.microsoft.com/office/drawing/2014/main" id="{09026C8F-944F-841C-523B-5E70E0EC21FA}"/>
                </a:ext>
              </a:extLst>
            </p:cNvPr>
            <p:cNvCxnSpPr>
              <a:cxnSpLocks/>
            </p:cNvCxnSpPr>
            <p:nvPr/>
          </p:nvCxnSpPr>
          <p:spPr>
            <a:xfrm>
              <a:off x="5166917" y="3504915"/>
              <a:ext cx="0" cy="1326587"/>
            </a:xfrm>
            <a:prstGeom prst="line">
              <a:avLst/>
            </a:prstGeom>
            <a:noFill/>
            <a:ln w="28575" cap="flat" cmpd="sng" algn="ctr">
              <a:solidFill>
                <a:schemeClr val="accent3"/>
              </a:solidFill>
              <a:prstDash val="solid"/>
              <a:miter lim="800000"/>
            </a:ln>
            <a:effectLst/>
          </p:spPr>
        </p:cxnSp>
        <p:cxnSp>
          <p:nvCxnSpPr>
            <p:cNvPr id="31996" name="Straight Connector 31995">
              <a:extLst>
                <a:ext uri="{FF2B5EF4-FFF2-40B4-BE49-F238E27FC236}">
                  <a16:creationId xmlns:a16="http://schemas.microsoft.com/office/drawing/2014/main" id="{CDC908D8-284D-CB01-1B04-B236165C9761}"/>
                </a:ext>
              </a:extLst>
            </p:cNvPr>
            <p:cNvCxnSpPr/>
            <p:nvPr/>
          </p:nvCxnSpPr>
          <p:spPr>
            <a:xfrm>
              <a:off x="5126528" y="4831502"/>
              <a:ext cx="80778" cy="0"/>
            </a:xfrm>
            <a:prstGeom prst="line">
              <a:avLst/>
            </a:prstGeom>
            <a:noFill/>
            <a:ln w="28575" cap="flat" cmpd="sng" algn="ctr">
              <a:solidFill>
                <a:schemeClr val="accent3"/>
              </a:solidFill>
              <a:prstDash val="solid"/>
              <a:miter lim="800000"/>
            </a:ln>
            <a:effectLst/>
          </p:spPr>
        </p:cxnSp>
      </p:grpSp>
      <p:sp>
        <p:nvSpPr>
          <p:cNvPr id="31928" name="Oval 31927">
            <a:extLst>
              <a:ext uri="{FF2B5EF4-FFF2-40B4-BE49-F238E27FC236}">
                <a16:creationId xmlns:a16="http://schemas.microsoft.com/office/drawing/2014/main" id="{D783FB00-8AE7-11EA-CBCC-5F5C51D4CF0C}"/>
              </a:ext>
            </a:extLst>
          </p:cNvPr>
          <p:cNvSpPr/>
          <p:nvPr/>
        </p:nvSpPr>
        <p:spPr>
          <a:xfrm>
            <a:off x="2171049" y="2607966"/>
            <a:ext cx="76490" cy="67740"/>
          </a:xfrm>
          <a:prstGeom prst="ellipse">
            <a:avLst/>
          </a:prstGeom>
          <a:solidFill>
            <a:schemeClr val="accent1"/>
          </a:solidFill>
          <a:ln w="28575" cap="flat" cmpd="sng" algn="ctr">
            <a:solidFill>
              <a:schemeClr val="accent1"/>
            </a:solidFill>
            <a:prstDash val="solid"/>
            <a:miter lim="800000"/>
          </a:ln>
          <a:effectLst/>
        </p:spPr>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31929" name="Oval 31928">
            <a:extLst>
              <a:ext uri="{FF2B5EF4-FFF2-40B4-BE49-F238E27FC236}">
                <a16:creationId xmlns:a16="http://schemas.microsoft.com/office/drawing/2014/main" id="{570FEC49-93CE-94BB-7597-968B9D60BCD9}"/>
              </a:ext>
            </a:extLst>
          </p:cNvPr>
          <p:cNvSpPr/>
          <p:nvPr/>
        </p:nvSpPr>
        <p:spPr>
          <a:xfrm>
            <a:off x="2579702" y="2520105"/>
            <a:ext cx="76490" cy="67740"/>
          </a:xfrm>
          <a:prstGeom prst="ellipse">
            <a:avLst/>
          </a:prstGeom>
          <a:solidFill>
            <a:schemeClr val="accent1"/>
          </a:solidFill>
          <a:ln w="28575" cap="flat" cmpd="sng" algn="ctr">
            <a:solidFill>
              <a:schemeClr val="accent1"/>
            </a:solidFill>
            <a:prstDash val="solid"/>
            <a:miter lim="800000"/>
          </a:ln>
          <a:effectLst/>
        </p:spPr>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31930" name="Oval 31929">
            <a:extLst>
              <a:ext uri="{FF2B5EF4-FFF2-40B4-BE49-F238E27FC236}">
                <a16:creationId xmlns:a16="http://schemas.microsoft.com/office/drawing/2014/main" id="{742FCFE6-3024-828F-42AB-99D3D84DD0F9}"/>
              </a:ext>
            </a:extLst>
          </p:cNvPr>
          <p:cNvSpPr/>
          <p:nvPr/>
        </p:nvSpPr>
        <p:spPr>
          <a:xfrm>
            <a:off x="4213683" y="2323746"/>
            <a:ext cx="76490" cy="67740"/>
          </a:xfrm>
          <a:prstGeom prst="ellipse">
            <a:avLst/>
          </a:prstGeom>
          <a:solidFill>
            <a:schemeClr val="accent1"/>
          </a:solidFill>
          <a:ln w="28575" cap="flat" cmpd="sng" algn="ctr">
            <a:solidFill>
              <a:schemeClr val="accent1"/>
            </a:solidFill>
            <a:prstDash val="solid"/>
            <a:miter lim="800000"/>
          </a:ln>
          <a:effectLst/>
        </p:spPr>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31931" name="Oval 31930">
            <a:extLst>
              <a:ext uri="{FF2B5EF4-FFF2-40B4-BE49-F238E27FC236}">
                <a16:creationId xmlns:a16="http://schemas.microsoft.com/office/drawing/2014/main" id="{3454502A-606C-EC97-2762-9CB7FC02732E}"/>
              </a:ext>
            </a:extLst>
          </p:cNvPr>
          <p:cNvSpPr/>
          <p:nvPr/>
        </p:nvSpPr>
        <p:spPr>
          <a:xfrm>
            <a:off x="6645166" y="2296541"/>
            <a:ext cx="76490" cy="67740"/>
          </a:xfrm>
          <a:prstGeom prst="ellipse">
            <a:avLst/>
          </a:prstGeom>
          <a:solidFill>
            <a:schemeClr val="accent1"/>
          </a:solidFill>
          <a:ln w="28575" cap="flat" cmpd="sng" algn="ctr">
            <a:solidFill>
              <a:schemeClr val="accent1"/>
            </a:solidFill>
            <a:prstDash val="solid"/>
            <a:miter lim="800000"/>
          </a:ln>
          <a:effectLst/>
        </p:spPr>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31932" name="Oval 31931">
            <a:extLst>
              <a:ext uri="{FF2B5EF4-FFF2-40B4-BE49-F238E27FC236}">
                <a16:creationId xmlns:a16="http://schemas.microsoft.com/office/drawing/2014/main" id="{F899D914-B847-7CFC-A482-556147CC19B2}"/>
              </a:ext>
            </a:extLst>
          </p:cNvPr>
          <p:cNvSpPr/>
          <p:nvPr/>
        </p:nvSpPr>
        <p:spPr>
          <a:xfrm>
            <a:off x="9077538" y="2327758"/>
            <a:ext cx="76490" cy="67740"/>
          </a:xfrm>
          <a:prstGeom prst="ellipse">
            <a:avLst/>
          </a:prstGeom>
          <a:solidFill>
            <a:schemeClr val="accent1"/>
          </a:solidFill>
          <a:ln w="28575" cap="flat" cmpd="sng" algn="ctr">
            <a:solidFill>
              <a:schemeClr val="accent1"/>
            </a:solidFill>
            <a:prstDash val="solid"/>
            <a:miter lim="800000"/>
          </a:ln>
          <a:effectLst/>
        </p:spPr>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31933" name="Oval 31932">
            <a:extLst>
              <a:ext uri="{FF2B5EF4-FFF2-40B4-BE49-F238E27FC236}">
                <a16:creationId xmlns:a16="http://schemas.microsoft.com/office/drawing/2014/main" id="{310B39C1-52A1-2D86-94D0-DC019053E2A8}"/>
              </a:ext>
            </a:extLst>
          </p:cNvPr>
          <p:cNvSpPr/>
          <p:nvPr/>
        </p:nvSpPr>
        <p:spPr>
          <a:xfrm>
            <a:off x="9889012" y="2433617"/>
            <a:ext cx="76490" cy="67740"/>
          </a:xfrm>
          <a:prstGeom prst="ellipse">
            <a:avLst/>
          </a:prstGeom>
          <a:solidFill>
            <a:schemeClr val="accent1"/>
          </a:solidFill>
          <a:ln w="28575" cap="flat" cmpd="sng" algn="ctr">
            <a:solidFill>
              <a:schemeClr val="accent1"/>
            </a:solidFill>
            <a:prstDash val="solid"/>
            <a:miter lim="800000"/>
          </a:ln>
          <a:effectLst/>
        </p:spPr>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31934" name="Oval 31933">
            <a:extLst>
              <a:ext uri="{FF2B5EF4-FFF2-40B4-BE49-F238E27FC236}">
                <a16:creationId xmlns:a16="http://schemas.microsoft.com/office/drawing/2014/main" id="{9347BC3D-B128-2A4F-9470-A34AAA4415B5}"/>
              </a:ext>
            </a:extLst>
          </p:cNvPr>
          <p:cNvSpPr/>
          <p:nvPr/>
        </p:nvSpPr>
        <p:spPr>
          <a:xfrm>
            <a:off x="10704716" y="2370860"/>
            <a:ext cx="76490" cy="67740"/>
          </a:xfrm>
          <a:prstGeom prst="ellipse">
            <a:avLst/>
          </a:prstGeom>
          <a:solidFill>
            <a:schemeClr val="accent1"/>
          </a:solidFill>
          <a:ln w="28575" cap="flat" cmpd="sng" algn="ctr">
            <a:solidFill>
              <a:schemeClr val="accent1"/>
            </a:solidFill>
            <a:prstDash val="solid"/>
            <a:miter lim="800000"/>
          </a:ln>
          <a:effectLst/>
        </p:spPr>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31935" name="Oval 31934">
            <a:extLst>
              <a:ext uri="{FF2B5EF4-FFF2-40B4-BE49-F238E27FC236}">
                <a16:creationId xmlns:a16="http://schemas.microsoft.com/office/drawing/2014/main" id="{DB339357-9B88-4916-3898-C56ED79A8A69}"/>
              </a:ext>
            </a:extLst>
          </p:cNvPr>
          <p:cNvSpPr/>
          <p:nvPr/>
        </p:nvSpPr>
        <p:spPr>
          <a:xfrm>
            <a:off x="11512211" y="2327471"/>
            <a:ext cx="76490" cy="67740"/>
          </a:xfrm>
          <a:prstGeom prst="ellipse">
            <a:avLst/>
          </a:prstGeom>
          <a:solidFill>
            <a:schemeClr val="accent1"/>
          </a:solidFill>
          <a:ln w="28575" cap="flat" cmpd="sng" algn="ctr">
            <a:solidFill>
              <a:schemeClr val="accent1"/>
            </a:solidFill>
            <a:prstDash val="solid"/>
            <a:miter lim="800000"/>
          </a:ln>
          <a:effectLst/>
        </p:spPr>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31936" name="Oval 31935">
            <a:extLst>
              <a:ext uri="{FF2B5EF4-FFF2-40B4-BE49-F238E27FC236}">
                <a16:creationId xmlns:a16="http://schemas.microsoft.com/office/drawing/2014/main" id="{D7336F3B-9FCA-06B8-DCE5-03ACB7524F57}"/>
              </a:ext>
            </a:extLst>
          </p:cNvPr>
          <p:cNvSpPr/>
          <p:nvPr/>
        </p:nvSpPr>
        <p:spPr>
          <a:xfrm>
            <a:off x="11512854" y="3173741"/>
            <a:ext cx="77208" cy="68376"/>
          </a:xfrm>
          <a:prstGeom prst="ellipse">
            <a:avLst/>
          </a:prstGeom>
          <a:solidFill>
            <a:schemeClr val="accent3"/>
          </a:solidFill>
          <a:ln w="28575" cap="flat" cmpd="sng" algn="ctr">
            <a:solidFill>
              <a:schemeClr val="accent3"/>
            </a:solidFill>
            <a:prstDash val="solid"/>
            <a:miter lim="800000"/>
          </a:ln>
          <a:effectLst/>
        </p:spPr>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31937" name="Oval 31936">
            <a:extLst>
              <a:ext uri="{FF2B5EF4-FFF2-40B4-BE49-F238E27FC236}">
                <a16:creationId xmlns:a16="http://schemas.microsoft.com/office/drawing/2014/main" id="{5D1B9179-8534-97C3-79FF-6616AA270609}"/>
              </a:ext>
            </a:extLst>
          </p:cNvPr>
          <p:cNvSpPr/>
          <p:nvPr/>
        </p:nvSpPr>
        <p:spPr>
          <a:xfrm>
            <a:off x="10704358" y="3036171"/>
            <a:ext cx="77208" cy="68376"/>
          </a:xfrm>
          <a:prstGeom prst="ellipse">
            <a:avLst/>
          </a:prstGeom>
          <a:solidFill>
            <a:schemeClr val="accent3"/>
          </a:solidFill>
          <a:ln w="28575" cap="flat" cmpd="sng" algn="ctr">
            <a:solidFill>
              <a:schemeClr val="accent3"/>
            </a:solidFill>
            <a:prstDash val="solid"/>
            <a:miter lim="800000"/>
          </a:ln>
          <a:effectLst/>
        </p:spPr>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31938" name="Oval 31937">
            <a:extLst>
              <a:ext uri="{FF2B5EF4-FFF2-40B4-BE49-F238E27FC236}">
                <a16:creationId xmlns:a16="http://schemas.microsoft.com/office/drawing/2014/main" id="{7137FF47-D964-ECAF-E722-9E6AB42FCB53}"/>
              </a:ext>
            </a:extLst>
          </p:cNvPr>
          <p:cNvSpPr/>
          <p:nvPr/>
        </p:nvSpPr>
        <p:spPr>
          <a:xfrm>
            <a:off x="9888653" y="3168803"/>
            <a:ext cx="77208" cy="68376"/>
          </a:xfrm>
          <a:prstGeom prst="ellipse">
            <a:avLst/>
          </a:prstGeom>
          <a:solidFill>
            <a:schemeClr val="accent3"/>
          </a:solidFill>
          <a:ln w="28575" cap="flat" cmpd="sng" algn="ctr">
            <a:solidFill>
              <a:schemeClr val="accent3"/>
            </a:solidFill>
            <a:prstDash val="solid"/>
            <a:miter lim="800000"/>
          </a:ln>
          <a:effectLst/>
        </p:spPr>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31939" name="Oval 31938">
            <a:extLst>
              <a:ext uri="{FF2B5EF4-FFF2-40B4-BE49-F238E27FC236}">
                <a16:creationId xmlns:a16="http://schemas.microsoft.com/office/drawing/2014/main" id="{282C290A-4A66-49D6-F42D-2D2176B2A5FC}"/>
              </a:ext>
            </a:extLst>
          </p:cNvPr>
          <p:cNvSpPr/>
          <p:nvPr/>
        </p:nvSpPr>
        <p:spPr>
          <a:xfrm>
            <a:off x="9077178" y="2978010"/>
            <a:ext cx="77208" cy="68376"/>
          </a:xfrm>
          <a:prstGeom prst="ellipse">
            <a:avLst/>
          </a:prstGeom>
          <a:solidFill>
            <a:schemeClr val="accent3"/>
          </a:solidFill>
          <a:ln w="28575" cap="flat" cmpd="sng" algn="ctr">
            <a:solidFill>
              <a:schemeClr val="accent3"/>
            </a:solidFill>
            <a:prstDash val="solid"/>
            <a:miter lim="800000"/>
          </a:ln>
          <a:effectLst/>
        </p:spPr>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31940" name="Oval 31939">
            <a:extLst>
              <a:ext uri="{FF2B5EF4-FFF2-40B4-BE49-F238E27FC236}">
                <a16:creationId xmlns:a16="http://schemas.microsoft.com/office/drawing/2014/main" id="{4E3BD562-18B0-E2FC-1FDD-F02D35D2B792}"/>
              </a:ext>
            </a:extLst>
          </p:cNvPr>
          <p:cNvSpPr/>
          <p:nvPr/>
        </p:nvSpPr>
        <p:spPr>
          <a:xfrm>
            <a:off x="6644807" y="3124366"/>
            <a:ext cx="77208" cy="68376"/>
          </a:xfrm>
          <a:prstGeom prst="ellipse">
            <a:avLst/>
          </a:prstGeom>
          <a:solidFill>
            <a:schemeClr val="accent3"/>
          </a:solidFill>
          <a:ln w="28575" cap="flat" cmpd="sng" algn="ctr">
            <a:solidFill>
              <a:schemeClr val="accent3"/>
            </a:solidFill>
            <a:prstDash val="solid"/>
            <a:miter lim="800000"/>
          </a:ln>
          <a:effectLst/>
        </p:spPr>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31941" name="Oval 31940">
            <a:extLst>
              <a:ext uri="{FF2B5EF4-FFF2-40B4-BE49-F238E27FC236}">
                <a16:creationId xmlns:a16="http://schemas.microsoft.com/office/drawing/2014/main" id="{CD9960F6-F811-92F9-CBE8-3853C4A09181}"/>
              </a:ext>
            </a:extLst>
          </p:cNvPr>
          <p:cNvSpPr/>
          <p:nvPr/>
        </p:nvSpPr>
        <p:spPr>
          <a:xfrm>
            <a:off x="4212446" y="3207929"/>
            <a:ext cx="77208" cy="68376"/>
          </a:xfrm>
          <a:prstGeom prst="ellipse">
            <a:avLst/>
          </a:prstGeom>
          <a:solidFill>
            <a:schemeClr val="accent3"/>
          </a:solidFill>
          <a:ln w="28575" cap="flat" cmpd="sng" algn="ctr">
            <a:solidFill>
              <a:schemeClr val="accent3"/>
            </a:solidFill>
            <a:prstDash val="solid"/>
            <a:miter lim="800000"/>
          </a:ln>
          <a:effectLst/>
        </p:spPr>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31942" name="TextBox 31941">
            <a:extLst>
              <a:ext uri="{FF2B5EF4-FFF2-40B4-BE49-F238E27FC236}">
                <a16:creationId xmlns:a16="http://schemas.microsoft.com/office/drawing/2014/main" id="{5E2269D7-8CEB-E541-7E9E-2784D15CEE95}"/>
              </a:ext>
            </a:extLst>
          </p:cNvPr>
          <p:cNvSpPr txBox="1"/>
          <p:nvPr/>
        </p:nvSpPr>
        <p:spPr>
          <a:xfrm>
            <a:off x="592077" y="4645722"/>
            <a:ext cx="2020105"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Patients With Available Data</a:t>
            </a:r>
            <a:endParaRPr kumimoji="0" lang="en-GB"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31943" name="TextBox 31942">
            <a:extLst>
              <a:ext uri="{FF2B5EF4-FFF2-40B4-BE49-F238E27FC236}">
                <a16:creationId xmlns:a16="http://schemas.microsoft.com/office/drawing/2014/main" id="{8D158C3D-9317-DAE6-CE26-86CB2394263D}"/>
              </a:ext>
            </a:extLst>
          </p:cNvPr>
          <p:cNvSpPr txBox="1"/>
          <p:nvPr/>
        </p:nvSpPr>
        <p:spPr>
          <a:xfrm>
            <a:off x="777953" y="4874890"/>
            <a:ext cx="917238" cy="461665"/>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Iptacopan</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Anti-C5 SoC</a:t>
            </a:r>
            <a:endParaRPr kumimoji="0" lang="en-GB" sz="1200" b="0" i="0" u="none" strike="noStrike" kern="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endParaRPr>
          </a:p>
        </p:txBody>
      </p:sp>
      <p:sp>
        <p:nvSpPr>
          <p:cNvPr id="31944" name="TextBox 31943">
            <a:extLst>
              <a:ext uri="{FF2B5EF4-FFF2-40B4-BE49-F238E27FC236}">
                <a16:creationId xmlns:a16="http://schemas.microsoft.com/office/drawing/2014/main" id="{C42130CD-B640-9290-1140-8481186769A3}"/>
              </a:ext>
            </a:extLst>
          </p:cNvPr>
          <p:cNvSpPr txBox="1"/>
          <p:nvPr/>
        </p:nvSpPr>
        <p:spPr>
          <a:xfrm>
            <a:off x="1642158" y="4874890"/>
            <a:ext cx="354584"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62</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33</a:t>
            </a:r>
            <a:endParaRPr kumimoji="0" lang="en-GB"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31945" name="TextBox 31944">
            <a:extLst>
              <a:ext uri="{FF2B5EF4-FFF2-40B4-BE49-F238E27FC236}">
                <a16:creationId xmlns:a16="http://schemas.microsoft.com/office/drawing/2014/main" id="{1C7504FB-79C2-6C7C-038B-C7572FB6BF6A}"/>
              </a:ext>
            </a:extLst>
          </p:cNvPr>
          <p:cNvSpPr txBox="1"/>
          <p:nvPr/>
        </p:nvSpPr>
        <p:spPr>
          <a:xfrm>
            <a:off x="2035140" y="4874890"/>
            <a:ext cx="354584"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60</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27</a:t>
            </a:r>
            <a:endParaRPr kumimoji="0" lang="en-GB"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31946" name="TextBox 31945">
            <a:extLst>
              <a:ext uri="{FF2B5EF4-FFF2-40B4-BE49-F238E27FC236}">
                <a16:creationId xmlns:a16="http://schemas.microsoft.com/office/drawing/2014/main" id="{54CB9E49-AFCA-5B9B-250D-248E5D964990}"/>
              </a:ext>
            </a:extLst>
          </p:cNvPr>
          <p:cNvSpPr txBox="1"/>
          <p:nvPr/>
        </p:nvSpPr>
        <p:spPr>
          <a:xfrm>
            <a:off x="2433833" y="4874890"/>
            <a:ext cx="354584"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57</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28</a:t>
            </a:r>
            <a:endParaRPr kumimoji="0" lang="en-GB"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31947" name="TextBox 31946">
            <a:extLst>
              <a:ext uri="{FF2B5EF4-FFF2-40B4-BE49-F238E27FC236}">
                <a16:creationId xmlns:a16="http://schemas.microsoft.com/office/drawing/2014/main" id="{4812BB48-CD70-3DAB-08C3-0B9FCE385652}"/>
              </a:ext>
            </a:extLst>
          </p:cNvPr>
          <p:cNvSpPr txBox="1"/>
          <p:nvPr/>
        </p:nvSpPr>
        <p:spPr>
          <a:xfrm>
            <a:off x="4067219" y="4874890"/>
            <a:ext cx="354584"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61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32</a:t>
            </a:r>
            <a:endParaRPr kumimoji="0" lang="en-GB"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31948" name="TextBox 31947">
            <a:extLst>
              <a:ext uri="{FF2B5EF4-FFF2-40B4-BE49-F238E27FC236}">
                <a16:creationId xmlns:a16="http://schemas.microsoft.com/office/drawing/2014/main" id="{3D9A8152-2236-A2E8-4D33-2BB6635F2AF0}"/>
              </a:ext>
            </a:extLst>
          </p:cNvPr>
          <p:cNvSpPr txBox="1"/>
          <p:nvPr/>
        </p:nvSpPr>
        <p:spPr>
          <a:xfrm>
            <a:off x="6499715" y="4874890"/>
            <a:ext cx="354584"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57</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29</a:t>
            </a:r>
            <a:endParaRPr kumimoji="0" lang="en-GB"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31949" name="TextBox 31948">
            <a:extLst>
              <a:ext uri="{FF2B5EF4-FFF2-40B4-BE49-F238E27FC236}">
                <a16:creationId xmlns:a16="http://schemas.microsoft.com/office/drawing/2014/main" id="{94AE495B-05AC-6811-3466-DAFB8565A57A}"/>
              </a:ext>
            </a:extLst>
          </p:cNvPr>
          <p:cNvSpPr txBox="1"/>
          <p:nvPr/>
        </p:nvSpPr>
        <p:spPr>
          <a:xfrm>
            <a:off x="8942811" y="4874890"/>
            <a:ext cx="354584"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58</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29</a:t>
            </a:r>
            <a:endParaRPr kumimoji="0" lang="en-GB"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31950" name="TextBox 31949">
            <a:extLst>
              <a:ext uri="{FF2B5EF4-FFF2-40B4-BE49-F238E27FC236}">
                <a16:creationId xmlns:a16="http://schemas.microsoft.com/office/drawing/2014/main" id="{3FB6B8C1-0D0F-25D3-3997-03CFEFF34C18}"/>
              </a:ext>
            </a:extLst>
          </p:cNvPr>
          <p:cNvSpPr txBox="1"/>
          <p:nvPr/>
        </p:nvSpPr>
        <p:spPr>
          <a:xfrm>
            <a:off x="9753248" y="4874890"/>
            <a:ext cx="354584"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59</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28</a:t>
            </a:r>
            <a:endParaRPr kumimoji="0" lang="en-GB"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31951" name="TextBox 31950">
            <a:extLst>
              <a:ext uri="{FF2B5EF4-FFF2-40B4-BE49-F238E27FC236}">
                <a16:creationId xmlns:a16="http://schemas.microsoft.com/office/drawing/2014/main" id="{0B3977FA-93AF-1DF6-8D24-7F85F11C35B7}"/>
              </a:ext>
            </a:extLst>
          </p:cNvPr>
          <p:cNvSpPr txBox="1"/>
          <p:nvPr/>
        </p:nvSpPr>
        <p:spPr>
          <a:xfrm>
            <a:off x="10550212" y="4874890"/>
            <a:ext cx="354584"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56</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28</a:t>
            </a:r>
            <a:endParaRPr kumimoji="0" lang="en-GB"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31952" name="TextBox 31951">
            <a:extLst>
              <a:ext uri="{FF2B5EF4-FFF2-40B4-BE49-F238E27FC236}">
                <a16:creationId xmlns:a16="http://schemas.microsoft.com/office/drawing/2014/main" id="{95D61FDB-72D2-6B18-4F1E-77D9E6B3B867}"/>
              </a:ext>
            </a:extLst>
          </p:cNvPr>
          <p:cNvSpPr txBox="1"/>
          <p:nvPr/>
        </p:nvSpPr>
        <p:spPr>
          <a:xfrm>
            <a:off x="11367941" y="4874890"/>
            <a:ext cx="354584"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60</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30</a:t>
            </a:r>
            <a:endParaRPr kumimoji="0" lang="en-GB" sz="12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31953" name="TextBox 31952">
            <a:extLst>
              <a:ext uri="{FF2B5EF4-FFF2-40B4-BE49-F238E27FC236}">
                <a16:creationId xmlns:a16="http://schemas.microsoft.com/office/drawing/2014/main" id="{FC196981-A3B2-B6BB-D0CC-80DDB9761648}"/>
              </a:ext>
            </a:extLst>
          </p:cNvPr>
          <p:cNvSpPr txBox="1"/>
          <p:nvPr/>
        </p:nvSpPr>
        <p:spPr>
          <a:xfrm>
            <a:off x="6234346" y="4644838"/>
            <a:ext cx="865943" cy="276999"/>
          </a:xfrm>
          <a:prstGeom prst="rect">
            <a:avLst/>
          </a:prstGeom>
          <a:noFill/>
        </p:spPr>
        <p:txBody>
          <a:bodyPr wrap="none" rtlCol="0">
            <a:spAutoFit/>
          </a:bodyPr>
          <a:lstStyle>
            <a:defPPr>
              <a:defRPr lang="en-US"/>
            </a:defPPr>
            <a:lvl1pPr algn="ctr">
              <a:defRPr sz="1000">
                <a:latin typeface="Arial" panose="020B0604020202020204" pitchFamily="34" charset="0"/>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Study Visit</a:t>
            </a:r>
            <a:endParaRPr kumimoji="0" lang="en-GB" sz="12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grpSp>
        <p:nvGrpSpPr>
          <p:cNvPr id="31954" name="Group 31953">
            <a:extLst>
              <a:ext uri="{FF2B5EF4-FFF2-40B4-BE49-F238E27FC236}">
                <a16:creationId xmlns:a16="http://schemas.microsoft.com/office/drawing/2014/main" id="{686BB89F-722E-2327-0459-68022BDFDC0E}"/>
              </a:ext>
            </a:extLst>
          </p:cNvPr>
          <p:cNvGrpSpPr/>
          <p:nvPr/>
        </p:nvGrpSpPr>
        <p:grpSpPr>
          <a:xfrm>
            <a:off x="9867024" y="1937850"/>
            <a:ext cx="111467" cy="1059273"/>
            <a:chOff x="5126528" y="3354896"/>
            <a:chExt cx="83159" cy="892330"/>
          </a:xfrm>
        </p:grpSpPr>
        <p:cxnSp>
          <p:nvCxnSpPr>
            <p:cNvPr id="31991" name="Straight Connector 31990">
              <a:extLst>
                <a:ext uri="{FF2B5EF4-FFF2-40B4-BE49-F238E27FC236}">
                  <a16:creationId xmlns:a16="http://schemas.microsoft.com/office/drawing/2014/main" id="{759AD03C-ECB7-CF7A-39AB-79B5A3BB0575}"/>
                </a:ext>
              </a:extLst>
            </p:cNvPr>
            <p:cNvCxnSpPr/>
            <p:nvPr/>
          </p:nvCxnSpPr>
          <p:spPr>
            <a:xfrm>
              <a:off x="5126528" y="3354896"/>
              <a:ext cx="80778" cy="0"/>
            </a:xfrm>
            <a:prstGeom prst="line">
              <a:avLst/>
            </a:prstGeom>
            <a:noFill/>
            <a:ln w="28575" cap="flat" cmpd="sng" algn="ctr">
              <a:solidFill>
                <a:schemeClr val="accent1"/>
              </a:solidFill>
              <a:prstDash val="solid"/>
              <a:miter lim="800000"/>
            </a:ln>
            <a:effectLst/>
          </p:spPr>
        </p:cxnSp>
        <p:cxnSp>
          <p:nvCxnSpPr>
            <p:cNvPr id="31992" name="Straight Connector 31991">
              <a:extLst>
                <a:ext uri="{FF2B5EF4-FFF2-40B4-BE49-F238E27FC236}">
                  <a16:creationId xmlns:a16="http://schemas.microsoft.com/office/drawing/2014/main" id="{2A205198-7BC3-EC48-6CF4-7E824BA0A0F2}"/>
                </a:ext>
              </a:extLst>
            </p:cNvPr>
            <p:cNvCxnSpPr>
              <a:cxnSpLocks/>
            </p:cNvCxnSpPr>
            <p:nvPr/>
          </p:nvCxnSpPr>
          <p:spPr>
            <a:xfrm>
              <a:off x="5166917" y="3356472"/>
              <a:ext cx="0" cy="890754"/>
            </a:xfrm>
            <a:prstGeom prst="line">
              <a:avLst/>
            </a:prstGeom>
            <a:noFill/>
            <a:ln w="28575" cap="flat" cmpd="sng" algn="ctr">
              <a:solidFill>
                <a:schemeClr val="accent1"/>
              </a:solidFill>
              <a:prstDash val="solid"/>
              <a:miter lim="800000"/>
            </a:ln>
            <a:effectLst/>
          </p:spPr>
        </p:cxnSp>
        <p:cxnSp>
          <p:nvCxnSpPr>
            <p:cNvPr id="31993" name="Straight Connector 31992">
              <a:extLst>
                <a:ext uri="{FF2B5EF4-FFF2-40B4-BE49-F238E27FC236}">
                  <a16:creationId xmlns:a16="http://schemas.microsoft.com/office/drawing/2014/main" id="{7F621865-6991-5F75-FE24-886F997EA081}"/>
                </a:ext>
              </a:extLst>
            </p:cNvPr>
            <p:cNvCxnSpPr/>
            <p:nvPr/>
          </p:nvCxnSpPr>
          <p:spPr>
            <a:xfrm>
              <a:off x="5128909" y="4247226"/>
              <a:ext cx="80778" cy="0"/>
            </a:xfrm>
            <a:prstGeom prst="line">
              <a:avLst/>
            </a:prstGeom>
            <a:noFill/>
            <a:ln w="28575" cap="flat" cmpd="sng" algn="ctr">
              <a:solidFill>
                <a:schemeClr val="accent1"/>
              </a:solidFill>
              <a:prstDash val="solid"/>
              <a:miter lim="800000"/>
            </a:ln>
            <a:effectLst/>
          </p:spPr>
        </p:cxnSp>
      </p:grpSp>
      <p:grpSp>
        <p:nvGrpSpPr>
          <p:cNvPr id="31955" name="Group 31954">
            <a:extLst>
              <a:ext uri="{FF2B5EF4-FFF2-40B4-BE49-F238E27FC236}">
                <a16:creationId xmlns:a16="http://schemas.microsoft.com/office/drawing/2014/main" id="{9A40217D-D0C4-DE0F-4BD0-5CDDD6BEAB57}"/>
              </a:ext>
            </a:extLst>
          </p:cNvPr>
          <p:cNvGrpSpPr/>
          <p:nvPr/>
        </p:nvGrpSpPr>
        <p:grpSpPr>
          <a:xfrm>
            <a:off x="10688823" y="1814508"/>
            <a:ext cx="108276" cy="1193433"/>
            <a:chOff x="5128909" y="3354896"/>
            <a:chExt cx="80778" cy="1005346"/>
          </a:xfrm>
        </p:grpSpPr>
        <p:cxnSp>
          <p:nvCxnSpPr>
            <p:cNvPr id="31988" name="Straight Connector 31987">
              <a:extLst>
                <a:ext uri="{FF2B5EF4-FFF2-40B4-BE49-F238E27FC236}">
                  <a16:creationId xmlns:a16="http://schemas.microsoft.com/office/drawing/2014/main" id="{6615FEEF-3ED8-B10E-11B1-A783C46419CF}"/>
                </a:ext>
              </a:extLst>
            </p:cNvPr>
            <p:cNvCxnSpPr>
              <a:cxnSpLocks/>
            </p:cNvCxnSpPr>
            <p:nvPr/>
          </p:nvCxnSpPr>
          <p:spPr>
            <a:xfrm>
              <a:off x="5128909" y="3354896"/>
              <a:ext cx="80778" cy="0"/>
            </a:xfrm>
            <a:prstGeom prst="line">
              <a:avLst/>
            </a:prstGeom>
            <a:noFill/>
            <a:ln w="28575" cap="flat" cmpd="sng" algn="ctr">
              <a:solidFill>
                <a:schemeClr val="accent1"/>
              </a:solidFill>
              <a:prstDash val="solid"/>
              <a:miter lim="800000"/>
            </a:ln>
            <a:effectLst/>
          </p:spPr>
        </p:cxnSp>
        <p:cxnSp>
          <p:nvCxnSpPr>
            <p:cNvPr id="31989" name="Straight Connector 31988">
              <a:extLst>
                <a:ext uri="{FF2B5EF4-FFF2-40B4-BE49-F238E27FC236}">
                  <a16:creationId xmlns:a16="http://schemas.microsoft.com/office/drawing/2014/main" id="{0A169089-0100-8572-7673-5A2A95B187E0}"/>
                </a:ext>
              </a:extLst>
            </p:cNvPr>
            <p:cNvCxnSpPr>
              <a:cxnSpLocks/>
            </p:cNvCxnSpPr>
            <p:nvPr/>
          </p:nvCxnSpPr>
          <p:spPr>
            <a:xfrm>
              <a:off x="5169298" y="3356472"/>
              <a:ext cx="0" cy="1003770"/>
            </a:xfrm>
            <a:prstGeom prst="line">
              <a:avLst/>
            </a:prstGeom>
            <a:noFill/>
            <a:ln w="28575" cap="flat" cmpd="sng" algn="ctr">
              <a:solidFill>
                <a:schemeClr val="accent1"/>
              </a:solidFill>
              <a:prstDash val="solid"/>
              <a:miter lim="800000"/>
            </a:ln>
            <a:effectLst/>
          </p:spPr>
        </p:cxnSp>
        <p:cxnSp>
          <p:nvCxnSpPr>
            <p:cNvPr id="31990" name="Straight Connector 31989">
              <a:extLst>
                <a:ext uri="{FF2B5EF4-FFF2-40B4-BE49-F238E27FC236}">
                  <a16:creationId xmlns:a16="http://schemas.microsoft.com/office/drawing/2014/main" id="{3A2F507B-FD2C-B40B-59E3-244B5C8A0125}"/>
                </a:ext>
              </a:extLst>
            </p:cNvPr>
            <p:cNvCxnSpPr>
              <a:cxnSpLocks/>
            </p:cNvCxnSpPr>
            <p:nvPr/>
          </p:nvCxnSpPr>
          <p:spPr>
            <a:xfrm>
              <a:off x="5128909" y="4360242"/>
              <a:ext cx="80778" cy="0"/>
            </a:xfrm>
            <a:prstGeom prst="line">
              <a:avLst/>
            </a:prstGeom>
            <a:noFill/>
            <a:ln w="28575" cap="flat" cmpd="sng" algn="ctr">
              <a:solidFill>
                <a:schemeClr val="accent1"/>
              </a:solidFill>
              <a:prstDash val="solid"/>
              <a:miter lim="800000"/>
            </a:ln>
            <a:effectLst/>
          </p:spPr>
        </p:cxnSp>
      </p:grpSp>
      <p:grpSp>
        <p:nvGrpSpPr>
          <p:cNvPr id="31956" name="Group 31955">
            <a:extLst>
              <a:ext uri="{FF2B5EF4-FFF2-40B4-BE49-F238E27FC236}">
                <a16:creationId xmlns:a16="http://schemas.microsoft.com/office/drawing/2014/main" id="{537C5479-BF4A-DEE5-82F4-EC4243238BB0}"/>
              </a:ext>
            </a:extLst>
          </p:cNvPr>
          <p:cNvGrpSpPr/>
          <p:nvPr/>
        </p:nvGrpSpPr>
        <p:grpSpPr>
          <a:xfrm>
            <a:off x="11496318" y="1824470"/>
            <a:ext cx="108276" cy="1079963"/>
            <a:chOff x="5126528" y="3354896"/>
            <a:chExt cx="80778" cy="909759"/>
          </a:xfrm>
        </p:grpSpPr>
        <p:cxnSp>
          <p:nvCxnSpPr>
            <p:cNvPr id="31985" name="Straight Connector 31984">
              <a:extLst>
                <a:ext uri="{FF2B5EF4-FFF2-40B4-BE49-F238E27FC236}">
                  <a16:creationId xmlns:a16="http://schemas.microsoft.com/office/drawing/2014/main" id="{3A48C8C7-7C21-7088-D911-3DF573E049CD}"/>
                </a:ext>
              </a:extLst>
            </p:cNvPr>
            <p:cNvCxnSpPr/>
            <p:nvPr/>
          </p:nvCxnSpPr>
          <p:spPr>
            <a:xfrm>
              <a:off x="5126528" y="3354896"/>
              <a:ext cx="80778" cy="0"/>
            </a:xfrm>
            <a:prstGeom prst="line">
              <a:avLst/>
            </a:prstGeom>
            <a:noFill/>
            <a:ln w="28575" cap="flat" cmpd="sng" algn="ctr">
              <a:solidFill>
                <a:schemeClr val="accent1"/>
              </a:solidFill>
              <a:prstDash val="solid"/>
              <a:miter lim="800000"/>
            </a:ln>
            <a:effectLst/>
          </p:spPr>
        </p:cxnSp>
        <p:cxnSp>
          <p:nvCxnSpPr>
            <p:cNvPr id="31986" name="Straight Connector 31985">
              <a:extLst>
                <a:ext uri="{FF2B5EF4-FFF2-40B4-BE49-F238E27FC236}">
                  <a16:creationId xmlns:a16="http://schemas.microsoft.com/office/drawing/2014/main" id="{9169C2E7-E8C8-45B0-DFB2-1C542DAA3A7F}"/>
                </a:ext>
              </a:extLst>
            </p:cNvPr>
            <p:cNvCxnSpPr>
              <a:cxnSpLocks/>
            </p:cNvCxnSpPr>
            <p:nvPr/>
          </p:nvCxnSpPr>
          <p:spPr>
            <a:xfrm>
              <a:off x="5166917" y="3356472"/>
              <a:ext cx="0" cy="908183"/>
            </a:xfrm>
            <a:prstGeom prst="line">
              <a:avLst/>
            </a:prstGeom>
            <a:noFill/>
            <a:ln w="28575" cap="flat" cmpd="sng" algn="ctr">
              <a:solidFill>
                <a:schemeClr val="accent1"/>
              </a:solidFill>
              <a:prstDash val="solid"/>
              <a:miter lim="800000"/>
            </a:ln>
            <a:effectLst/>
          </p:spPr>
        </p:cxnSp>
        <p:cxnSp>
          <p:nvCxnSpPr>
            <p:cNvPr id="31987" name="Straight Connector 31986">
              <a:extLst>
                <a:ext uri="{FF2B5EF4-FFF2-40B4-BE49-F238E27FC236}">
                  <a16:creationId xmlns:a16="http://schemas.microsoft.com/office/drawing/2014/main" id="{6EE35FDF-D810-BBF4-20C6-85A89CB581A7}"/>
                </a:ext>
              </a:extLst>
            </p:cNvPr>
            <p:cNvCxnSpPr/>
            <p:nvPr/>
          </p:nvCxnSpPr>
          <p:spPr>
            <a:xfrm>
              <a:off x="5126528" y="4264655"/>
              <a:ext cx="80778" cy="0"/>
            </a:xfrm>
            <a:prstGeom prst="line">
              <a:avLst/>
            </a:prstGeom>
            <a:noFill/>
            <a:ln w="28575" cap="flat" cmpd="sng" algn="ctr">
              <a:solidFill>
                <a:schemeClr val="accent1"/>
              </a:solidFill>
              <a:prstDash val="solid"/>
              <a:miter lim="800000"/>
            </a:ln>
            <a:effectLst/>
          </p:spPr>
        </p:cxnSp>
      </p:grpSp>
      <p:sp>
        <p:nvSpPr>
          <p:cNvPr id="31957" name="Oval 31956">
            <a:extLst>
              <a:ext uri="{FF2B5EF4-FFF2-40B4-BE49-F238E27FC236}">
                <a16:creationId xmlns:a16="http://schemas.microsoft.com/office/drawing/2014/main" id="{ECB19C6F-90DB-18E5-422A-3F1EFF9FE3BC}"/>
              </a:ext>
            </a:extLst>
          </p:cNvPr>
          <p:cNvSpPr/>
          <p:nvPr/>
        </p:nvSpPr>
        <p:spPr>
          <a:xfrm>
            <a:off x="1832872" y="2910971"/>
            <a:ext cx="76490" cy="67740"/>
          </a:xfrm>
          <a:prstGeom prst="ellipse">
            <a:avLst/>
          </a:prstGeom>
          <a:solidFill>
            <a:schemeClr val="accent1"/>
          </a:solidFill>
          <a:ln w="28575" cap="flat" cmpd="sng" algn="ctr">
            <a:solidFill>
              <a:schemeClr val="accent1"/>
            </a:solidFill>
            <a:prstDash val="solid"/>
            <a:miter lim="800000"/>
          </a:ln>
          <a:effectLst/>
        </p:spPr>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grpSp>
        <p:nvGrpSpPr>
          <p:cNvPr id="31958" name="Group 31957">
            <a:extLst>
              <a:ext uri="{FF2B5EF4-FFF2-40B4-BE49-F238E27FC236}">
                <a16:creationId xmlns:a16="http://schemas.microsoft.com/office/drawing/2014/main" id="{17827BC2-025C-3CFF-2CF4-93B9AC8AABA3}"/>
              </a:ext>
            </a:extLst>
          </p:cNvPr>
          <p:cNvGrpSpPr/>
          <p:nvPr/>
        </p:nvGrpSpPr>
        <p:grpSpPr>
          <a:xfrm>
            <a:off x="2563809" y="2009180"/>
            <a:ext cx="108276" cy="1098678"/>
            <a:chOff x="5126528" y="3354896"/>
            <a:chExt cx="80778" cy="925525"/>
          </a:xfrm>
        </p:grpSpPr>
        <p:cxnSp>
          <p:nvCxnSpPr>
            <p:cNvPr id="31982" name="Straight Connector 31981">
              <a:extLst>
                <a:ext uri="{FF2B5EF4-FFF2-40B4-BE49-F238E27FC236}">
                  <a16:creationId xmlns:a16="http://schemas.microsoft.com/office/drawing/2014/main" id="{95B34C2A-96D4-D6B6-6D2D-861C245D1BD5}"/>
                </a:ext>
              </a:extLst>
            </p:cNvPr>
            <p:cNvCxnSpPr/>
            <p:nvPr/>
          </p:nvCxnSpPr>
          <p:spPr>
            <a:xfrm>
              <a:off x="5126528" y="3354896"/>
              <a:ext cx="80778" cy="0"/>
            </a:xfrm>
            <a:prstGeom prst="line">
              <a:avLst/>
            </a:prstGeom>
            <a:noFill/>
            <a:ln w="28575" cap="flat" cmpd="sng" algn="ctr">
              <a:solidFill>
                <a:schemeClr val="accent1"/>
              </a:solidFill>
              <a:prstDash val="solid"/>
              <a:miter lim="800000"/>
            </a:ln>
            <a:effectLst/>
          </p:spPr>
        </p:cxnSp>
        <p:cxnSp>
          <p:nvCxnSpPr>
            <p:cNvPr id="31983" name="Straight Connector 31982">
              <a:extLst>
                <a:ext uri="{FF2B5EF4-FFF2-40B4-BE49-F238E27FC236}">
                  <a16:creationId xmlns:a16="http://schemas.microsoft.com/office/drawing/2014/main" id="{D489C8BF-EFFA-B82B-904F-30A390E5207A}"/>
                </a:ext>
              </a:extLst>
            </p:cNvPr>
            <p:cNvCxnSpPr>
              <a:cxnSpLocks/>
            </p:cNvCxnSpPr>
            <p:nvPr/>
          </p:nvCxnSpPr>
          <p:spPr>
            <a:xfrm>
              <a:off x="5166917" y="3356472"/>
              <a:ext cx="0" cy="923949"/>
            </a:xfrm>
            <a:prstGeom prst="line">
              <a:avLst/>
            </a:prstGeom>
            <a:noFill/>
            <a:ln w="28575" cap="flat" cmpd="sng" algn="ctr">
              <a:solidFill>
                <a:schemeClr val="accent1"/>
              </a:solidFill>
              <a:prstDash val="solid"/>
              <a:miter lim="800000"/>
            </a:ln>
            <a:effectLst/>
          </p:spPr>
        </p:cxnSp>
        <p:cxnSp>
          <p:nvCxnSpPr>
            <p:cNvPr id="31984" name="Straight Connector 31983">
              <a:extLst>
                <a:ext uri="{FF2B5EF4-FFF2-40B4-BE49-F238E27FC236}">
                  <a16:creationId xmlns:a16="http://schemas.microsoft.com/office/drawing/2014/main" id="{F9DAC42A-6F52-9B4D-C827-CD766C03039E}"/>
                </a:ext>
              </a:extLst>
            </p:cNvPr>
            <p:cNvCxnSpPr/>
            <p:nvPr/>
          </p:nvCxnSpPr>
          <p:spPr>
            <a:xfrm>
              <a:off x="5126528" y="4280421"/>
              <a:ext cx="80778" cy="0"/>
            </a:xfrm>
            <a:prstGeom prst="line">
              <a:avLst/>
            </a:prstGeom>
            <a:noFill/>
            <a:ln w="28575" cap="flat" cmpd="sng" algn="ctr">
              <a:solidFill>
                <a:schemeClr val="accent1"/>
              </a:solidFill>
              <a:prstDash val="solid"/>
              <a:miter lim="800000"/>
            </a:ln>
            <a:effectLst/>
          </p:spPr>
        </p:cxnSp>
      </p:grpSp>
      <p:sp>
        <p:nvSpPr>
          <p:cNvPr id="31959" name="Oval 31958">
            <a:extLst>
              <a:ext uri="{FF2B5EF4-FFF2-40B4-BE49-F238E27FC236}">
                <a16:creationId xmlns:a16="http://schemas.microsoft.com/office/drawing/2014/main" id="{C469B628-DCB9-A77B-BEE6-7477463914D5}"/>
              </a:ext>
            </a:extLst>
          </p:cNvPr>
          <p:cNvSpPr/>
          <p:nvPr/>
        </p:nvSpPr>
        <p:spPr>
          <a:xfrm>
            <a:off x="2579344" y="2971528"/>
            <a:ext cx="77208" cy="68376"/>
          </a:xfrm>
          <a:prstGeom prst="ellipse">
            <a:avLst/>
          </a:prstGeom>
          <a:solidFill>
            <a:schemeClr val="accent3"/>
          </a:solidFill>
          <a:ln w="28575" cap="flat" cmpd="sng" algn="ctr">
            <a:solidFill>
              <a:schemeClr val="accent3"/>
            </a:solidFill>
            <a:prstDash val="solid"/>
            <a:miter lim="800000"/>
          </a:ln>
          <a:effectLst/>
        </p:spPr>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grpSp>
        <p:nvGrpSpPr>
          <p:cNvPr id="31960" name="Group 31959">
            <a:extLst>
              <a:ext uri="{FF2B5EF4-FFF2-40B4-BE49-F238E27FC236}">
                <a16:creationId xmlns:a16="http://schemas.microsoft.com/office/drawing/2014/main" id="{7D486A7C-373E-F3B7-4C3E-7E8ABA891E7F}"/>
              </a:ext>
            </a:extLst>
          </p:cNvPr>
          <p:cNvGrpSpPr>
            <a:grpSpLocks/>
          </p:cNvGrpSpPr>
          <p:nvPr/>
        </p:nvGrpSpPr>
        <p:grpSpPr>
          <a:xfrm>
            <a:off x="2155156" y="2115512"/>
            <a:ext cx="108276" cy="1080648"/>
            <a:chOff x="5126528" y="3354896"/>
            <a:chExt cx="80778" cy="910336"/>
          </a:xfrm>
        </p:grpSpPr>
        <p:cxnSp>
          <p:nvCxnSpPr>
            <p:cNvPr id="31979" name="Straight Connector 31978">
              <a:extLst>
                <a:ext uri="{FF2B5EF4-FFF2-40B4-BE49-F238E27FC236}">
                  <a16:creationId xmlns:a16="http://schemas.microsoft.com/office/drawing/2014/main" id="{08434E24-ACFD-D767-C31D-CF6FA513F51D}"/>
                </a:ext>
              </a:extLst>
            </p:cNvPr>
            <p:cNvCxnSpPr>
              <a:cxnSpLocks/>
            </p:cNvCxnSpPr>
            <p:nvPr/>
          </p:nvCxnSpPr>
          <p:spPr>
            <a:xfrm>
              <a:off x="5126528" y="3354896"/>
              <a:ext cx="80778" cy="0"/>
            </a:xfrm>
            <a:prstGeom prst="line">
              <a:avLst/>
            </a:prstGeom>
            <a:noFill/>
            <a:ln w="28575" cap="flat" cmpd="sng" algn="ctr">
              <a:solidFill>
                <a:schemeClr val="accent1"/>
              </a:solidFill>
              <a:prstDash val="solid"/>
              <a:miter lim="800000"/>
            </a:ln>
            <a:effectLst/>
          </p:spPr>
        </p:cxnSp>
        <p:cxnSp>
          <p:nvCxnSpPr>
            <p:cNvPr id="31980" name="Straight Connector 31979">
              <a:extLst>
                <a:ext uri="{FF2B5EF4-FFF2-40B4-BE49-F238E27FC236}">
                  <a16:creationId xmlns:a16="http://schemas.microsoft.com/office/drawing/2014/main" id="{9B3E912A-8117-C73F-F669-500428BE6953}"/>
                </a:ext>
              </a:extLst>
            </p:cNvPr>
            <p:cNvCxnSpPr>
              <a:cxnSpLocks/>
            </p:cNvCxnSpPr>
            <p:nvPr/>
          </p:nvCxnSpPr>
          <p:spPr>
            <a:xfrm>
              <a:off x="5166917" y="3356472"/>
              <a:ext cx="0" cy="908760"/>
            </a:xfrm>
            <a:prstGeom prst="line">
              <a:avLst/>
            </a:prstGeom>
            <a:noFill/>
            <a:ln w="28575" cap="flat" cmpd="sng" algn="ctr">
              <a:solidFill>
                <a:schemeClr val="accent1"/>
              </a:solidFill>
              <a:prstDash val="solid"/>
              <a:miter lim="800000"/>
            </a:ln>
            <a:effectLst/>
          </p:spPr>
        </p:cxnSp>
        <p:cxnSp>
          <p:nvCxnSpPr>
            <p:cNvPr id="31981" name="Straight Connector 31980">
              <a:extLst>
                <a:ext uri="{FF2B5EF4-FFF2-40B4-BE49-F238E27FC236}">
                  <a16:creationId xmlns:a16="http://schemas.microsoft.com/office/drawing/2014/main" id="{76EF0340-B71B-25D1-121D-1C64D627AFFA}"/>
                </a:ext>
              </a:extLst>
            </p:cNvPr>
            <p:cNvCxnSpPr>
              <a:cxnSpLocks/>
            </p:cNvCxnSpPr>
            <p:nvPr/>
          </p:nvCxnSpPr>
          <p:spPr>
            <a:xfrm>
              <a:off x="5126528" y="4265232"/>
              <a:ext cx="80778" cy="0"/>
            </a:xfrm>
            <a:prstGeom prst="line">
              <a:avLst/>
            </a:prstGeom>
            <a:noFill/>
            <a:ln w="28575" cap="flat" cmpd="sng" algn="ctr">
              <a:solidFill>
                <a:schemeClr val="accent1"/>
              </a:solidFill>
              <a:prstDash val="solid"/>
              <a:miter lim="800000"/>
            </a:ln>
            <a:effectLst/>
          </p:spPr>
        </p:cxnSp>
      </p:grpSp>
      <p:grpSp>
        <p:nvGrpSpPr>
          <p:cNvPr id="31961" name="Group 31960">
            <a:extLst>
              <a:ext uri="{FF2B5EF4-FFF2-40B4-BE49-F238E27FC236}">
                <a16:creationId xmlns:a16="http://schemas.microsoft.com/office/drawing/2014/main" id="{165B7EEC-B17D-D040-7330-A22D80E2EB10}"/>
              </a:ext>
            </a:extLst>
          </p:cNvPr>
          <p:cNvGrpSpPr/>
          <p:nvPr/>
        </p:nvGrpSpPr>
        <p:grpSpPr>
          <a:xfrm>
            <a:off x="1816979" y="2274127"/>
            <a:ext cx="108276" cy="1349555"/>
            <a:chOff x="5126528" y="3504915"/>
            <a:chExt cx="80778" cy="1136863"/>
          </a:xfrm>
        </p:grpSpPr>
        <p:cxnSp>
          <p:nvCxnSpPr>
            <p:cNvPr id="31976" name="Straight Connector 31975">
              <a:extLst>
                <a:ext uri="{FF2B5EF4-FFF2-40B4-BE49-F238E27FC236}">
                  <a16:creationId xmlns:a16="http://schemas.microsoft.com/office/drawing/2014/main" id="{891F4617-A74C-821F-7453-C0BB7B2440AF}"/>
                </a:ext>
              </a:extLst>
            </p:cNvPr>
            <p:cNvCxnSpPr/>
            <p:nvPr/>
          </p:nvCxnSpPr>
          <p:spPr>
            <a:xfrm>
              <a:off x="5126528" y="3504915"/>
              <a:ext cx="80778" cy="0"/>
            </a:xfrm>
            <a:prstGeom prst="line">
              <a:avLst/>
            </a:prstGeom>
            <a:noFill/>
            <a:ln w="28575" cap="flat" cmpd="sng" algn="ctr">
              <a:solidFill>
                <a:schemeClr val="accent1"/>
              </a:solidFill>
              <a:prstDash val="solid"/>
              <a:miter lim="800000"/>
            </a:ln>
            <a:effectLst/>
          </p:spPr>
        </p:cxnSp>
        <p:cxnSp>
          <p:nvCxnSpPr>
            <p:cNvPr id="31977" name="Straight Connector 31976">
              <a:extLst>
                <a:ext uri="{FF2B5EF4-FFF2-40B4-BE49-F238E27FC236}">
                  <a16:creationId xmlns:a16="http://schemas.microsoft.com/office/drawing/2014/main" id="{D4D7E4CE-C688-9928-1949-16DA30FA1EA5}"/>
                </a:ext>
              </a:extLst>
            </p:cNvPr>
            <p:cNvCxnSpPr>
              <a:cxnSpLocks/>
            </p:cNvCxnSpPr>
            <p:nvPr/>
          </p:nvCxnSpPr>
          <p:spPr>
            <a:xfrm>
              <a:off x="5166917" y="3504915"/>
              <a:ext cx="0" cy="1136863"/>
            </a:xfrm>
            <a:prstGeom prst="line">
              <a:avLst/>
            </a:prstGeom>
            <a:noFill/>
            <a:ln w="28575" cap="flat" cmpd="sng" algn="ctr">
              <a:solidFill>
                <a:schemeClr val="accent1"/>
              </a:solidFill>
              <a:prstDash val="solid"/>
              <a:miter lim="800000"/>
            </a:ln>
            <a:effectLst/>
          </p:spPr>
        </p:cxnSp>
        <p:cxnSp>
          <p:nvCxnSpPr>
            <p:cNvPr id="31978" name="Straight Connector 31977">
              <a:extLst>
                <a:ext uri="{FF2B5EF4-FFF2-40B4-BE49-F238E27FC236}">
                  <a16:creationId xmlns:a16="http://schemas.microsoft.com/office/drawing/2014/main" id="{CD5153F2-CD8A-7196-2F87-53D8E76F249A}"/>
                </a:ext>
              </a:extLst>
            </p:cNvPr>
            <p:cNvCxnSpPr/>
            <p:nvPr/>
          </p:nvCxnSpPr>
          <p:spPr>
            <a:xfrm>
              <a:off x="5126528" y="4641778"/>
              <a:ext cx="80778" cy="0"/>
            </a:xfrm>
            <a:prstGeom prst="line">
              <a:avLst/>
            </a:prstGeom>
            <a:noFill/>
            <a:ln w="28575" cap="flat" cmpd="sng" algn="ctr">
              <a:solidFill>
                <a:schemeClr val="accent1"/>
              </a:solidFill>
              <a:prstDash val="solid"/>
              <a:miter lim="800000"/>
            </a:ln>
            <a:effectLst/>
          </p:spPr>
        </p:cxnSp>
      </p:grpSp>
      <p:grpSp>
        <p:nvGrpSpPr>
          <p:cNvPr id="31962" name="Group 31961">
            <a:extLst>
              <a:ext uri="{FF2B5EF4-FFF2-40B4-BE49-F238E27FC236}">
                <a16:creationId xmlns:a16="http://schemas.microsoft.com/office/drawing/2014/main" id="{EF564CEE-5EBF-B0BF-F8B6-9CFF54B79190}"/>
              </a:ext>
            </a:extLst>
          </p:cNvPr>
          <p:cNvGrpSpPr/>
          <p:nvPr/>
        </p:nvGrpSpPr>
        <p:grpSpPr>
          <a:xfrm>
            <a:off x="9061645" y="1857953"/>
            <a:ext cx="108276" cy="1028392"/>
            <a:chOff x="5126528" y="3354896"/>
            <a:chExt cx="80778" cy="866316"/>
          </a:xfrm>
        </p:grpSpPr>
        <p:cxnSp>
          <p:nvCxnSpPr>
            <p:cNvPr id="31973" name="Straight Connector 31972">
              <a:extLst>
                <a:ext uri="{FF2B5EF4-FFF2-40B4-BE49-F238E27FC236}">
                  <a16:creationId xmlns:a16="http://schemas.microsoft.com/office/drawing/2014/main" id="{89107B58-0E9E-27D5-4ACF-DF6012EEDFC2}"/>
                </a:ext>
              </a:extLst>
            </p:cNvPr>
            <p:cNvCxnSpPr/>
            <p:nvPr/>
          </p:nvCxnSpPr>
          <p:spPr>
            <a:xfrm>
              <a:off x="5126528" y="3354896"/>
              <a:ext cx="80778" cy="0"/>
            </a:xfrm>
            <a:prstGeom prst="line">
              <a:avLst/>
            </a:prstGeom>
            <a:noFill/>
            <a:ln w="28575" cap="flat" cmpd="sng" algn="ctr">
              <a:solidFill>
                <a:schemeClr val="accent1"/>
              </a:solidFill>
              <a:prstDash val="solid"/>
              <a:miter lim="800000"/>
            </a:ln>
            <a:effectLst/>
          </p:spPr>
        </p:cxnSp>
        <p:cxnSp>
          <p:nvCxnSpPr>
            <p:cNvPr id="31974" name="Straight Connector 31973">
              <a:extLst>
                <a:ext uri="{FF2B5EF4-FFF2-40B4-BE49-F238E27FC236}">
                  <a16:creationId xmlns:a16="http://schemas.microsoft.com/office/drawing/2014/main" id="{24711A1E-3332-AE36-323C-26D699CA2E9B}"/>
                </a:ext>
              </a:extLst>
            </p:cNvPr>
            <p:cNvCxnSpPr>
              <a:cxnSpLocks/>
            </p:cNvCxnSpPr>
            <p:nvPr/>
          </p:nvCxnSpPr>
          <p:spPr>
            <a:xfrm>
              <a:off x="5166917" y="3356472"/>
              <a:ext cx="0" cy="864740"/>
            </a:xfrm>
            <a:prstGeom prst="line">
              <a:avLst/>
            </a:prstGeom>
            <a:noFill/>
            <a:ln w="28575" cap="flat" cmpd="sng" algn="ctr">
              <a:solidFill>
                <a:schemeClr val="accent1"/>
              </a:solidFill>
              <a:prstDash val="solid"/>
              <a:miter lim="800000"/>
            </a:ln>
            <a:effectLst/>
          </p:spPr>
        </p:cxnSp>
        <p:cxnSp>
          <p:nvCxnSpPr>
            <p:cNvPr id="31975" name="Straight Connector 31974">
              <a:extLst>
                <a:ext uri="{FF2B5EF4-FFF2-40B4-BE49-F238E27FC236}">
                  <a16:creationId xmlns:a16="http://schemas.microsoft.com/office/drawing/2014/main" id="{ED4B9FEB-F271-DC3F-4677-A255F7E6F5CA}"/>
                </a:ext>
              </a:extLst>
            </p:cNvPr>
            <p:cNvCxnSpPr/>
            <p:nvPr/>
          </p:nvCxnSpPr>
          <p:spPr>
            <a:xfrm>
              <a:off x="5126528" y="4221212"/>
              <a:ext cx="80778" cy="0"/>
            </a:xfrm>
            <a:prstGeom prst="line">
              <a:avLst/>
            </a:prstGeom>
            <a:noFill/>
            <a:ln w="28575" cap="flat" cmpd="sng" algn="ctr">
              <a:solidFill>
                <a:schemeClr val="accent1"/>
              </a:solidFill>
              <a:prstDash val="solid"/>
              <a:miter lim="800000"/>
            </a:ln>
            <a:effectLst/>
          </p:spPr>
        </p:cxnSp>
      </p:grpSp>
      <p:grpSp>
        <p:nvGrpSpPr>
          <p:cNvPr id="31963" name="Group 31962">
            <a:extLst>
              <a:ext uri="{FF2B5EF4-FFF2-40B4-BE49-F238E27FC236}">
                <a16:creationId xmlns:a16="http://schemas.microsoft.com/office/drawing/2014/main" id="{E7C2B345-ED97-0D8B-1CAB-ED16CD7AEA19}"/>
              </a:ext>
            </a:extLst>
          </p:cNvPr>
          <p:cNvGrpSpPr/>
          <p:nvPr/>
        </p:nvGrpSpPr>
        <p:grpSpPr>
          <a:xfrm>
            <a:off x="6629272" y="1834500"/>
            <a:ext cx="108276" cy="1013779"/>
            <a:chOff x="5126528" y="3354896"/>
            <a:chExt cx="80778" cy="854006"/>
          </a:xfrm>
        </p:grpSpPr>
        <p:cxnSp>
          <p:nvCxnSpPr>
            <p:cNvPr id="31970" name="Straight Connector 31969">
              <a:extLst>
                <a:ext uri="{FF2B5EF4-FFF2-40B4-BE49-F238E27FC236}">
                  <a16:creationId xmlns:a16="http://schemas.microsoft.com/office/drawing/2014/main" id="{492DC6DF-75AF-E479-3060-F318979940F7}"/>
                </a:ext>
              </a:extLst>
            </p:cNvPr>
            <p:cNvCxnSpPr>
              <a:cxnSpLocks/>
            </p:cNvCxnSpPr>
            <p:nvPr/>
          </p:nvCxnSpPr>
          <p:spPr>
            <a:xfrm>
              <a:off x="5166917" y="3356472"/>
              <a:ext cx="0" cy="852430"/>
            </a:xfrm>
            <a:prstGeom prst="line">
              <a:avLst/>
            </a:prstGeom>
            <a:noFill/>
            <a:ln w="28575" cap="flat" cmpd="sng" algn="ctr">
              <a:solidFill>
                <a:schemeClr val="accent1"/>
              </a:solidFill>
              <a:prstDash val="solid"/>
              <a:miter lim="800000"/>
            </a:ln>
            <a:effectLst/>
          </p:spPr>
        </p:cxnSp>
        <p:cxnSp>
          <p:nvCxnSpPr>
            <p:cNvPr id="31971" name="Straight Connector 31970">
              <a:extLst>
                <a:ext uri="{FF2B5EF4-FFF2-40B4-BE49-F238E27FC236}">
                  <a16:creationId xmlns:a16="http://schemas.microsoft.com/office/drawing/2014/main" id="{E776FEBC-C1B6-23AF-7FCE-59F07A798D3E}"/>
                </a:ext>
              </a:extLst>
            </p:cNvPr>
            <p:cNvCxnSpPr>
              <a:cxnSpLocks/>
            </p:cNvCxnSpPr>
            <p:nvPr/>
          </p:nvCxnSpPr>
          <p:spPr>
            <a:xfrm>
              <a:off x="5126528" y="3354896"/>
              <a:ext cx="80778" cy="0"/>
            </a:xfrm>
            <a:prstGeom prst="line">
              <a:avLst/>
            </a:prstGeom>
            <a:noFill/>
            <a:ln w="28575" cap="flat" cmpd="sng" algn="ctr">
              <a:solidFill>
                <a:schemeClr val="accent1"/>
              </a:solidFill>
              <a:prstDash val="solid"/>
              <a:miter lim="800000"/>
            </a:ln>
            <a:effectLst/>
          </p:spPr>
        </p:cxnSp>
        <p:cxnSp>
          <p:nvCxnSpPr>
            <p:cNvPr id="31972" name="Straight Connector 31971">
              <a:extLst>
                <a:ext uri="{FF2B5EF4-FFF2-40B4-BE49-F238E27FC236}">
                  <a16:creationId xmlns:a16="http://schemas.microsoft.com/office/drawing/2014/main" id="{39174086-99D6-9F28-873F-9F037AE721E9}"/>
                </a:ext>
              </a:extLst>
            </p:cNvPr>
            <p:cNvCxnSpPr>
              <a:cxnSpLocks/>
            </p:cNvCxnSpPr>
            <p:nvPr/>
          </p:nvCxnSpPr>
          <p:spPr>
            <a:xfrm>
              <a:off x="5126528" y="4208902"/>
              <a:ext cx="80778" cy="0"/>
            </a:xfrm>
            <a:prstGeom prst="line">
              <a:avLst/>
            </a:prstGeom>
            <a:noFill/>
            <a:ln w="28575" cap="flat" cmpd="sng" algn="ctr">
              <a:solidFill>
                <a:schemeClr val="accent1"/>
              </a:solidFill>
              <a:prstDash val="solid"/>
              <a:miter lim="800000"/>
            </a:ln>
            <a:effectLst/>
          </p:spPr>
        </p:cxnSp>
      </p:grpSp>
      <p:grpSp>
        <p:nvGrpSpPr>
          <p:cNvPr id="31964" name="Group 31963">
            <a:extLst>
              <a:ext uri="{FF2B5EF4-FFF2-40B4-BE49-F238E27FC236}">
                <a16:creationId xmlns:a16="http://schemas.microsoft.com/office/drawing/2014/main" id="{7F6C5625-59F8-E0FE-4C06-55B077FBD406}"/>
              </a:ext>
            </a:extLst>
          </p:cNvPr>
          <p:cNvGrpSpPr/>
          <p:nvPr/>
        </p:nvGrpSpPr>
        <p:grpSpPr>
          <a:xfrm>
            <a:off x="4197790" y="1850663"/>
            <a:ext cx="108276" cy="1035682"/>
            <a:chOff x="5126528" y="3354896"/>
            <a:chExt cx="80778" cy="872457"/>
          </a:xfrm>
        </p:grpSpPr>
        <p:cxnSp>
          <p:nvCxnSpPr>
            <p:cNvPr id="31967" name="Straight Connector 31966">
              <a:extLst>
                <a:ext uri="{FF2B5EF4-FFF2-40B4-BE49-F238E27FC236}">
                  <a16:creationId xmlns:a16="http://schemas.microsoft.com/office/drawing/2014/main" id="{35361F75-D29A-3871-52B7-B831A9A32B6E}"/>
                </a:ext>
              </a:extLst>
            </p:cNvPr>
            <p:cNvCxnSpPr>
              <a:cxnSpLocks/>
            </p:cNvCxnSpPr>
            <p:nvPr/>
          </p:nvCxnSpPr>
          <p:spPr>
            <a:xfrm>
              <a:off x="5166917" y="3356472"/>
              <a:ext cx="0" cy="870881"/>
            </a:xfrm>
            <a:prstGeom prst="line">
              <a:avLst/>
            </a:prstGeom>
            <a:noFill/>
            <a:ln w="28575" cap="flat" cmpd="sng" algn="ctr">
              <a:solidFill>
                <a:schemeClr val="accent1"/>
              </a:solidFill>
              <a:prstDash val="solid"/>
              <a:miter lim="800000"/>
            </a:ln>
            <a:effectLst/>
          </p:spPr>
        </p:cxnSp>
        <p:cxnSp>
          <p:nvCxnSpPr>
            <p:cNvPr id="31968" name="Straight Connector 31967">
              <a:extLst>
                <a:ext uri="{FF2B5EF4-FFF2-40B4-BE49-F238E27FC236}">
                  <a16:creationId xmlns:a16="http://schemas.microsoft.com/office/drawing/2014/main" id="{F403BF73-A8F5-B86C-2F44-C88F6546AE5E}"/>
                </a:ext>
              </a:extLst>
            </p:cNvPr>
            <p:cNvCxnSpPr/>
            <p:nvPr/>
          </p:nvCxnSpPr>
          <p:spPr>
            <a:xfrm>
              <a:off x="5126528" y="3354896"/>
              <a:ext cx="80778" cy="0"/>
            </a:xfrm>
            <a:prstGeom prst="line">
              <a:avLst/>
            </a:prstGeom>
            <a:noFill/>
            <a:ln w="28575" cap="flat" cmpd="sng" algn="ctr">
              <a:solidFill>
                <a:schemeClr val="accent1"/>
              </a:solidFill>
              <a:prstDash val="solid"/>
              <a:miter lim="800000"/>
            </a:ln>
            <a:effectLst/>
          </p:spPr>
        </p:cxnSp>
        <p:cxnSp>
          <p:nvCxnSpPr>
            <p:cNvPr id="31969" name="Straight Connector 31968">
              <a:extLst>
                <a:ext uri="{FF2B5EF4-FFF2-40B4-BE49-F238E27FC236}">
                  <a16:creationId xmlns:a16="http://schemas.microsoft.com/office/drawing/2014/main" id="{AB369779-D027-1C0D-76F6-5B489D798272}"/>
                </a:ext>
              </a:extLst>
            </p:cNvPr>
            <p:cNvCxnSpPr/>
            <p:nvPr/>
          </p:nvCxnSpPr>
          <p:spPr>
            <a:xfrm>
              <a:off x="5126528" y="4227353"/>
              <a:ext cx="80778" cy="0"/>
            </a:xfrm>
            <a:prstGeom prst="line">
              <a:avLst/>
            </a:prstGeom>
            <a:noFill/>
            <a:ln w="28575" cap="flat" cmpd="sng" algn="ctr">
              <a:solidFill>
                <a:schemeClr val="accent1"/>
              </a:solidFill>
              <a:prstDash val="solid"/>
              <a:miter lim="800000"/>
            </a:ln>
            <a:effectLst/>
          </p:spPr>
        </p:cxnSp>
      </p:grpSp>
      <p:sp>
        <p:nvSpPr>
          <p:cNvPr id="31965" name="Oval 31964">
            <a:extLst>
              <a:ext uri="{FF2B5EF4-FFF2-40B4-BE49-F238E27FC236}">
                <a16:creationId xmlns:a16="http://schemas.microsoft.com/office/drawing/2014/main" id="{248C82DC-134C-54D3-D8F1-A7E7E12FBE70}"/>
              </a:ext>
            </a:extLst>
          </p:cNvPr>
          <p:cNvSpPr/>
          <p:nvPr/>
        </p:nvSpPr>
        <p:spPr>
          <a:xfrm>
            <a:off x="1832512" y="3180780"/>
            <a:ext cx="77208" cy="68376"/>
          </a:xfrm>
          <a:prstGeom prst="ellipse">
            <a:avLst/>
          </a:prstGeom>
          <a:solidFill>
            <a:schemeClr val="accent3"/>
          </a:solidFill>
          <a:ln w="28575" cap="flat" cmpd="sng" algn="ctr">
            <a:solidFill>
              <a:schemeClr val="accent3"/>
            </a:solidFill>
            <a:prstDash val="solid"/>
            <a:miter lim="800000"/>
          </a:ln>
          <a:effectLst/>
        </p:spPr>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31966" name="Oval 31965">
            <a:extLst>
              <a:ext uri="{FF2B5EF4-FFF2-40B4-BE49-F238E27FC236}">
                <a16:creationId xmlns:a16="http://schemas.microsoft.com/office/drawing/2014/main" id="{DEE2223B-269E-0AAF-643E-EBA5380E3822}"/>
              </a:ext>
            </a:extLst>
          </p:cNvPr>
          <p:cNvSpPr/>
          <p:nvPr/>
        </p:nvSpPr>
        <p:spPr>
          <a:xfrm>
            <a:off x="2170690" y="3056823"/>
            <a:ext cx="77208" cy="68376"/>
          </a:xfrm>
          <a:prstGeom prst="ellipse">
            <a:avLst/>
          </a:prstGeom>
          <a:solidFill>
            <a:schemeClr val="accent3"/>
          </a:solidFill>
          <a:ln w="28575" cap="flat" cmpd="sng" algn="ctr">
            <a:solidFill>
              <a:schemeClr val="accent3"/>
            </a:solidFill>
            <a:prstDash val="solid"/>
            <a:miter lim="800000"/>
          </a:ln>
          <a:effectLst/>
        </p:spPr>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id="{B5315C62-4708-8FDC-A955-89B3ECE09EC3}"/>
              </a:ext>
            </a:extLst>
          </p:cNvPr>
          <p:cNvGrpSpPr/>
          <p:nvPr/>
        </p:nvGrpSpPr>
        <p:grpSpPr>
          <a:xfrm>
            <a:off x="1432050" y="1752654"/>
            <a:ext cx="341759" cy="2687738"/>
            <a:chOff x="2415380" y="2948227"/>
            <a:chExt cx="254966" cy="2264146"/>
          </a:xfrm>
        </p:grpSpPr>
        <p:sp>
          <p:nvSpPr>
            <p:cNvPr id="3" name="TextBox 2">
              <a:extLst>
                <a:ext uri="{FF2B5EF4-FFF2-40B4-BE49-F238E27FC236}">
                  <a16:creationId xmlns:a16="http://schemas.microsoft.com/office/drawing/2014/main" id="{144FED35-A938-C089-7840-3FF2D8BA08EA}"/>
                </a:ext>
              </a:extLst>
            </p:cNvPr>
            <p:cNvSpPr txBox="1"/>
            <p:nvPr/>
          </p:nvSpPr>
          <p:spPr>
            <a:xfrm>
              <a:off x="2415380" y="2948227"/>
              <a:ext cx="254966" cy="233344"/>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50</a:t>
              </a:r>
              <a:endParaRPr kumimoji="0" lang="en-GB"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E9DBD3BA-EC32-AF77-109E-17F036455E77}"/>
                </a:ext>
              </a:extLst>
            </p:cNvPr>
            <p:cNvSpPr txBox="1"/>
            <p:nvPr/>
          </p:nvSpPr>
          <p:spPr>
            <a:xfrm>
              <a:off x="2415380" y="3235573"/>
              <a:ext cx="254966" cy="233344"/>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45</a:t>
              </a:r>
              <a:endParaRPr kumimoji="0" lang="en-GB"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A3F2E676-2732-4F9E-A2E6-8506DEB31FE5}"/>
                </a:ext>
              </a:extLst>
            </p:cNvPr>
            <p:cNvSpPr txBox="1"/>
            <p:nvPr/>
          </p:nvSpPr>
          <p:spPr>
            <a:xfrm>
              <a:off x="2415380" y="3525327"/>
              <a:ext cx="254966" cy="233344"/>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40</a:t>
              </a:r>
              <a:endParaRPr kumimoji="0" lang="en-GB"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DE64D409-71EB-5CD6-63FC-0EB55B395E0B}"/>
                </a:ext>
              </a:extLst>
            </p:cNvPr>
            <p:cNvSpPr txBox="1"/>
            <p:nvPr/>
          </p:nvSpPr>
          <p:spPr>
            <a:xfrm>
              <a:off x="2415380" y="3818315"/>
              <a:ext cx="254966" cy="233344"/>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35</a:t>
              </a:r>
              <a:endParaRPr kumimoji="0" lang="en-GB"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AC4FB20A-C43F-FC08-3398-C2F922580679}"/>
                </a:ext>
              </a:extLst>
            </p:cNvPr>
            <p:cNvSpPr txBox="1"/>
            <p:nvPr/>
          </p:nvSpPr>
          <p:spPr>
            <a:xfrm>
              <a:off x="2415380" y="4096676"/>
              <a:ext cx="254966" cy="233344"/>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30</a:t>
              </a:r>
              <a:endParaRPr kumimoji="0" lang="en-GB"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FEE14BAF-EF08-9C9F-6515-68F463F725F2}"/>
                </a:ext>
              </a:extLst>
            </p:cNvPr>
            <p:cNvSpPr txBox="1"/>
            <p:nvPr/>
          </p:nvSpPr>
          <p:spPr>
            <a:xfrm>
              <a:off x="2415380" y="4403354"/>
              <a:ext cx="254966" cy="233344"/>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25</a:t>
              </a:r>
              <a:endParaRPr kumimoji="0" lang="en-GB"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D1A90879-5A7C-69F9-1128-36E9D4DF606F}"/>
                </a:ext>
              </a:extLst>
            </p:cNvPr>
            <p:cNvSpPr txBox="1"/>
            <p:nvPr/>
          </p:nvSpPr>
          <p:spPr>
            <a:xfrm>
              <a:off x="2415380" y="4695498"/>
              <a:ext cx="254966" cy="233344"/>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20</a:t>
              </a:r>
              <a:endParaRPr kumimoji="0" lang="en-GB"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00B5BDD5-D2D7-9639-1A51-AE63551D9AC7}"/>
                </a:ext>
              </a:extLst>
            </p:cNvPr>
            <p:cNvSpPr txBox="1"/>
            <p:nvPr/>
          </p:nvSpPr>
          <p:spPr>
            <a:xfrm>
              <a:off x="2415380" y="4979029"/>
              <a:ext cx="254966" cy="233344"/>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15</a:t>
              </a:r>
              <a:endParaRPr kumimoji="0" lang="en-GB"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3" name="Group 12">
            <a:extLst>
              <a:ext uri="{FF2B5EF4-FFF2-40B4-BE49-F238E27FC236}">
                <a16:creationId xmlns:a16="http://schemas.microsoft.com/office/drawing/2014/main" id="{F9318EAA-9EFA-F00F-A558-087E115610D2}"/>
              </a:ext>
            </a:extLst>
          </p:cNvPr>
          <p:cNvGrpSpPr/>
          <p:nvPr/>
        </p:nvGrpSpPr>
        <p:grpSpPr>
          <a:xfrm>
            <a:off x="1687125" y="4375508"/>
            <a:ext cx="10161442" cy="276999"/>
            <a:chOff x="2554027" y="5112628"/>
            <a:chExt cx="7580845" cy="233343"/>
          </a:xfrm>
        </p:grpSpPr>
        <p:sp>
          <p:nvSpPr>
            <p:cNvPr id="14" name="TextBox 13">
              <a:extLst>
                <a:ext uri="{FF2B5EF4-FFF2-40B4-BE49-F238E27FC236}">
                  <a16:creationId xmlns:a16="http://schemas.microsoft.com/office/drawing/2014/main" id="{05342C58-0A17-E98F-1017-2352BA3DC9E2}"/>
                </a:ext>
              </a:extLst>
            </p:cNvPr>
            <p:cNvSpPr txBox="1"/>
            <p:nvPr/>
          </p:nvSpPr>
          <p:spPr>
            <a:xfrm>
              <a:off x="2554027" y="5112628"/>
              <a:ext cx="251379" cy="233343"/>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BL</a:t>
              </a:r>
              <a:endParaRPr kumimoji="0" lang="en-GB"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79DD3436-2AF5-FE1A-1046-6A9A907EE85F}"/>
                </a:ext>
              </a:extLst>
            </p:cNvPr>
            <p:cNvSpPr txBox="1"/>
            <p:nvPr/>
          </p:nvSpPr>
          <p:spPr>
            <a:xfrm>
              <a:off x="2756302" y="5112628"/>
              <a:ext cx="381733" cy="233343"/>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Wk 1</a:t>
              </a:r>
              <a:endParaRPr kumimoji="0" lang="en-GB"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1A639815-4424-6381-8510-794B716489AA}"/>
                </a:ext>
              </a:extLst>
            </p:cNvPr>
            <p:cNvSpPr txBox="1"/>
            <p:nvPr/>
          </p:nvSpPr>
          <p:spPr>
            <a:xfrm>
              <a:off x="3065699" y="5112628"/>
              <a:ext cx="381733" cy="233343"/>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Wk 2</a:t>
              </a:r>
              <a:endParaRPr kumimoji="0" lang="en-GB"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DE75D37E-632B-25C7-D4E2-03D30CF8050E}"/>
                </a:ext>
              </a:extLst>
            </p:cNvPr>
            <p:cNvSpPr txBox="1"/>
            <p:nvPr/>
          </p:nvSpPr>
          <p:spPr>
            <a:xfrm>
              <a:off x="4279746" y="5112628"/>
              <a:ext cx="381733" cy="233343"/>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Wk 6</a:t>
              </a:r>
              <a:endParaRPr kumimoji="0" lang="en-GB"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C2C99F3A-44A2-59DE-95EC-8CAAE8F6E5F2}"/>
                </a:ext>
              </a:extLst>
            </p:cNvPr>
            <p:cNvSpPr txBox="1"/>
            <p:nvPr/>
          </p:nvSpPr>
          <p:spPr>
            <a:xfrm>
              <a:off x="6061573" y="5112628"/>
              <a:ext cx="440332" cy="233343"/>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Wk 12</a:t>
              </a:r>
              <a:endParaRPr kumimoji="0" lang="en-GB"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5AB3C7A3-A47B-A6E4-AE3E-58B43BD4F16D}"/>
                </a:ext>
              </a:extLst>
            </p:cNvPr>
            <p:cNvSpPr txBox="1"/>
            <p:nvPr/>
          </p:nvSpPr>
          <p:spPr>
            <a:xfrm>
              <a:off x="7872884" y="5112628"/>
              <a:ext cx="440332" cy="233343"/>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Wk 18</a:t>
              </a:r>
              <a:endParaRPr kumimoji="0" lang="en-GB"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2466F878-8C18-E806-F564-075585EEA70C}"/>
                </a:ext>
              </a:extLst>
            </p:cNvPr>
            <p:cNvSpPr txBox="1"/>
            <p:nvPr/>
          </p:nvSpPr>
          <p:spPr>
            <a:xfrm>
              <a:off x="8484044" y="5112628"/>
              <a:ext cx="440332" cy="233343"/>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Wk 20</a:t>
              </a:r>
              <a:endParaRPr kumimoji="0" lang="en-GB"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DB49621C-B2B2-4089-EBED-CEFF76430006}"/>
                </a:ext>
              </a:extLst>
            </p:cNvPr>
            <p:cNvSpPr txBox="1"/>
            <p:nvPr/>
          </p:nvSpPr>
          <p:spPr>
            <a:xfrm>
              <a:off x="9095206" y="5112628"/>
              <a:ext cx="440332" cy="233343"/>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Wk 22</a:t>
              </a:r>
              <a:endParaRPr kumimoji="0" lang="en-GB"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FE50A4EF-1CA2-C6D4-3425-B6137C7929CD}"/>
                </a:ext>
              </a:extLst>
            </p:cNvPr>
            <p:cNvSpPr txBox="1"/>
            <p:nvPr/>
          </p:nvSpPr>
          <p:spPr>
            <a:xfrm>
              <a:off x="9694540" y="5112628"/>
              <a:ext cx="440332" cy="233343"/>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Wk 24</a:t>
              </a:r>
              <a:endParaRPr kumimoji="0" lang="en-GB" sz="12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668978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cs typeface="Calibri" panose="020F0502020204030204" pitchFamily="34" charset="0"/>
              </a:rPr>
              <a:t>APPLY-PNH: </a:t>
            </a:r>
            <a:r>
              <a:rPr lang="en-US" dirty="0">
                <a:cs typeface="Calibri" panose="020F0502020204030204" pitchFamily="34" charset="0"/>
              </a:rPr>
              <a:t>Change in Absolute </a:t>
            </a:r>
            <a:br>
              <a:rPr lang="en-US" dirty="0">
                <a:cs typeface="Calibri" panose="020F0502020204030204" pitchFamily="34" charset="0"/>
              </a:rPr>
            </a:br>
            <a:r>
              <a:rPr lang="en-US" dirty="0">
                <a:cs typeface="Calibri" panose="020F0502020204030204" pitchFamily="34" charset="0"/>
              </a:rPr>
              <a:t>Reticulocyte Count From Baseline</a:t>
            </a:r>
            <a:endParaRPr lang="en-US" altLang="en-US" dirty="0">
              <a:cs typeface="Calibri" panose="020F0502020204030204" pitchFamily="34" charset="0"/>
            </a:endParaRPr>
          </a:p>
        </p:txBody>
      </p:sp>
      <p:sp>
        <p:nvSpPr>
          <p:cNvPr id="17" name="Content Placeholder 16">
            <a:extLst>
              <a:ext uri="{FF2B5EF4-FFF2-40B4-BE49-F238E27FC236}">
                <a16:creationId xmlns:a16="http://schemas.microsoft.com/office/drawing/2014/main" id="{B27C7647-6122-FF49-91ED-435EB0588734}"/>
              </a:ext>
            </a:extLst>
          </p:cNvPr>
          <p:cNvSpPr>
            <a:spLocks noGrp="1"/>
          </p:cNvSpPr>
          <p:nvPr>
            <p:ph idx="1"/>
          </p:nvPr>
        </p:nvSpPr>
        <p:spPr>
          <a:xfrm>
            <a:off x="699995" y="5302945"/>
            <a:ext cx="10877529" cy="952468"/>
          </a:xfrm>
        </p:spPr>
        <p:txBody>
          <a:bodyPr/>
          <a:lstStyle/>
          <a:p>
            <a:pPr>
              <a:spcBef>
                <a:spcPts val="0"/>
              </a:spcBef>
              <a:spcAft>
                <a:spcPts val="0"/>
              </a:spcAft>
            </a:pPr>
            <a:r>
              <a:rPr lang="en-US" sz="2000" dirty="0">
                <a:cs typeface="Calibri" panose="020F0502020204030204" pitchFamily="34" charset="0"/>
              </a:rPr>
              <a:t>Adjusted mean ARC change vs BL*</a:t>
            </a:r>
          </a:p>
          <a:p>
            <a:pPr lvl="1">
              <a:spcBef>
                <a:spcPts val="0"/>
              </a:spcBef>
              <a:spcAft>
                <a:spcPts val="0"/>
              </a:spcAft>
            </a:pPr>
            <a:r>
              <a:rPr lang="en-US" sz="1800" dirty="0">
                <a:solidFill>
                  <a:schemeClr val="accent1"/>
                </a:solidFill>
                <a:cs typeface="Calibri" panose="020F0502020204030204" pitchFamily="34" charset="0"/>
              </a:rPr>
              <a:t>Iptacopan </a:t>
            </a:r>
            <a:r>
              <a:rPr lang="en-US" sz="1800" dirty="0">
                <a:cs typeface="Calibri" panose="020F0502020204030204" pitchFamily="34" charset="0"/>
              </a:rPr>
              <a:t>-115.89 x 10</a:t>
            </a:r>
            <a:r>
              <a:rPr lang="en-US" sz="1800" baseline="30000" dirty="0">
                <a:cs typeface="Calibri" panose="020F0502020204030204" pitchFamily="34" charset="0"/>
              </a:rPr>
              <a:t>9</a:t>
            </a:r>
            <a:r>
              <a:rPr lang="en-US" sz="1800" dirty="0">
                <a:cs typeface="Calibri" panose="020F0502020204030204" pitchFamily="34" charset="0"/>
              </a:rPr>
              <a:t>/L (95% CI: -126.49 to -105.30) vs </a:t>
            </a:r>
            <a:r>
              <a:rPr lang="en-US" sz="1800" dirty="0">
                <a:solidFill>
                  <a:schemeClr val="accent3"/>
                </a:solidFill>
                <a:cs typeface="Calibri" panose="020F0502020204030204" pitchFamily="34" charset="0"/>
              </a:rPr>
              <a:t>SoC</a:t>
            </a:r>
            <a:r>
              <a:rPr lang="en-US" sz="1800" dirty="0">
                <a:cs typeface="Calibri" panose="020F0502020204030204" pitchFamily="34" charset="0"/>
              </a:rPr>
              <a:t> +0.37 x 10</a:t>
            </a:r>
            <a:r>
              <a:rPr lang="en-US" sz="1800" baseline="30000" dirty="0">
                <a:cs typeface="Calibri" panose="020F0502020204030204" pitchFamily="34" charset="0"/>
              </a:rPr>
              <a:t>9</a:t>
            </a:r>
            <a:r>
              <a:rPr lang="en-US" sz="1800" dirty="0">
                <a:cs typeface="Calibri" panose="020F0502020204030204" pitchFamily="34" charset="0"/>
              </a:rPr>
              <a:t>/L (95% CI: -13.03 to 13.77); treatment difference -116.26 x 10</a:t>
            </a:r>
            <a:r>
              <a:rPr lang="en-US" sz="1800" baseline="30000" dirty="0">
                <a:cs typeface="Calibri" panose="020F0502020204030204" pitchFamily="34" charset="0"/>
              </a:rPr>
              <a:t>9</a:t>
            </a:r>
            <a:r>
              <a:rPr lang="en-US" sz="1800" dirty="0">
                <a:cs typeface="Calibri" panose="020F0502020204030204" pitchFamily="34" charset="0"/>
              </a:rPr>
              <a:t>/L (95% CI: -132.17 to -100.36; </a:t>
            </a:r>
            <a:r>
              <a:rPr lang="en-US" sz="1800" i="1" dirty="0">
                <a:cs typeface="Calibri" panose="020F0502020204030204" pitchFamily="34" charset="0"/>
              </a:rPr>
              <a:t>P</a:t>
            </a:r>
            <a:r>
              <a:rPr lang="en-US" sz="1800" dirty="0">
                <a:cs typeface="Calibri" panose="020F0502020204030204" pitchFamily="34" charset="0"/>
              </a:rPr>
              <a:t> &lt;.0001</a:t>
            </a:r>
            <a:r>
              <a:rPr lang="en-US" sz="1800" baseline="30000" dirty="0">
                <a:cs typeface="Calibri" panose="020F0502020204030204" pitchFamily="34" charset="0"/>
              </a:rPr>
              <a:t>†</a:t>
            </a:r>
            <a:r>
              <a:rPr lang="en-US" sz="1800" dirty="0">
                <a:cs typeface="Calibri" panose="020F0502020204030204" pitchFamily="34" charset="0"/>
              </a:rPr>
              <a:t>)</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De Latour. ASH 2022. Abstr LBA-2. Reproduced with permission.</a:t>
            </a:r>
            <a:endParaRPr lang="en-US" altLang="en-US" sz="1200" b="0" dirty="0">
              <a:solidFill>
                <a:schemeClr val="bg2"/>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65C148C-9A14-7B4B-A9EB-87B34BA729B1}"/>
              </a:ext>
            </a:extLst>
          </p:cNvPr>
          <p:cNvSpPr txBox="1"/>
          <p:nvPr/>
        </p:nvSpPr>
        <p:spPr>
          <a:xfrm>
            <a:off x="1810740" y="1386649"/>
            <a:ext cx="8465398"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Mean ARC (SD) During Randomized Treatment Period</a:t>
            </a:r>
            <a:endParaRPr lang="en-GB" b="1" dirty="0">
              <a:solidFill>
                <a:schemeClr val="bg1"/>
              </a:solidFill>
              <a:latin typeface="Calibri" panose="020F0502020204030204" pitchFamily="34" charset="0"/>
              <a:cs typeface="Calibri" panose="020F0502020204030204" pitchFamily="34" charset="0"/>
            </a:endParaRPr>
          </a:p>
        </p:txBody>
      </p:sp>
      <p:grpSp>
        <p:nvGrpSpPr>
          <p:cNvPr id="194" name="Group 193">
            <a:extLst>
              <a:ext uri="{FF2B5EF4-FFF2-40B4-BE49-F238E27FC236}">
                <a16:creationId xmlns:a16="http://schemas.microsoft.com/office/drawing/2014/main" id="{3F86867E-FB7E-2B4B-96D7-6E5B6F3D1432}"/>
              </a:ext>
            </a:extLst>
          </p:cNvPr>
          <p:cNvGrpSpPr/>
          <p:nvPr/>
        </p:nvGrpSpPr>
        <p:grpSpPr>
          <a:xfrm>
            <a:off x="1683528" y="2023120"/>
            <a:ext cx="106958" cy="1164585"/>
            <a:chOff x="5126528" y="3504915"/>
            <a:chExt cx="80778" cy="1020212"/>
          </a:xfrm>
        </p:grpSpPr>
        <p:cxnSp>
          <p:nvCxnSpPr>
            <p:cNvPr id="195" name="Straight Connector 194">
              <a:extLst>
                <a:ext uri="{FF2B5EF4-FFF2-40B4-BE49-F238E27FC236}">
                  <a16:creationId xmlns:a16="http://schemas.microsoft.com/office/drawing/2014/main" id="{51AA9651-BEC0-8E4C-B64C-15C1CA8FAA12}"/>
                </a:ext>
              </a:extLst>
            </p:cNvPr>
            <p:cNvCxnSpPr/>
            <p:nvPr/>
          </p:nvCxnSpPr>
          <p:spPr>
            <a:xfrm>
              <a:off x="5126528" y="3504915"/>
              <a:ext cx="8077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9617398F-2B5F-8B44-A56C-422C640C9EC2}"/>
                </a:ext>
              </a:extLst>
            </p:cNvPr>
            <p:cNvCxnSpPr>
              <a:cxnSpLocks/>
            </p:cNvCxnSpPr>
            <p:nvPr/>
          </p:nvCxnSpPr>
          <p:spPr>
            <a:xfrm>
              <a:off x="5163498" y="3504915"/>
              <a:ext cx="0" cy="102021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CAF5F77F-2D84-4440-85FE-7620FF972E3C}"/>
                </a:ext>
              </a:extLst>
            </p:cNvPr>
            <p:cNvCxnSpPr/>
            <p:nvPr/>
          </p:nvCxnSpPr>
          <p:spPr>
            <a:xfrm>
              <a:off x="5126528" y="4518033"/>
              <a:ext cx="8077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02" name="Group 201">
            <a:extLst>
              <a:ext uri="{FF2B5EF4-FFF2-40B4-BE49-F238E27FC236}">
                <a16:creationId xmlns:a16="http://schemas.microsoft.com/office/drawing/2014/main" id="{67D002DE-8916-E940-890F-4E5202D1103B}"/>
              </a:ext>
            </a:extLst>
          </p:cNvPr>
          <p:cNvGrpSpPr/>
          <p:nvPr/>
        </p:nvGrpSpPr>
        <p:grpSpPr>
          <a:xfrm>
            <a:off x="8051339" y="2114572"/>
            <a:ext cx="106958" cy="1012003"/>
            <a:chOff x="5128909" y="3354896"/>
            <a:chExt cx="80778" cy="886546"/>
          </a:xfrm>
          <a:solidFill>
            <a:schemeClr val="accent1"/>
          </a:solidFill>
        </p:grpSpPr>
        <p:cxnSp>
          <p:nvCxnSpPr>
            <p:cNvPr id="203" name="Straight Connector 202">
              <a:extLst>
                <a:ext uri="{FF2B5EF4-FFF2-40B4-BE49-F238E27FC236}">
                  <a16:creationId xmlns:a16="http://schemas.microsoft.com/office/drawing/2014/main" id="{759C8671-A984-AF48-A77E-FC36F6A42897}"/>
                </a:ext>
              </a:extLst>
            </p:cNvPr>
            <p:cNvCxnSpPr>
              <a:cxnSpLocks/>
            </p:cNvCxnSpPr>
            <p:nvPr/>
          </p:nvCxnSpPr>
          <p:spPr>
            <a:xfrm>
              <a:off x="5128909" y="335489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B5497E9F-C981-0847-A153-F6FAE8C867D4}"/>
                </a:ext>
              </a:extLst>
            </p:cNvPr>
            <p:cNvCxnSpPr>
              <a:cxnSpLocks/>
            </p:cNvCxnSpPr>
            <p:nvPr/>
          </p:nvCxnSpPr>
          <p:spPr>
            <a:xfrm>
              <a:off x="5169298" y="3356472"/>
              <a:ext cx="0" cy="88497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92" name="Straight Connector 391">
              <a:extLst>
                <a:ext uri="{FF2B5EF4-FFF2-40B4-BE49-F238E27FC236}">
                  <a16:creationId xmlns:a16="http://schemas.microsoft.com/office/drawing/2014/main" id="{F17468FA-D45A-D245-94B1-BC71EE015DE3}"/>
                </a:ext>
              </a:extLst>
            </p:cNvPr>
            <p:cNvCxnSpPr>
              <a:cxnSpLocks/>
            </p:cNvCxnSpPr>
            <p:nvPr/>
          </p:nvCxnSpPr>
          <p:spPr>
            <a:xfrm>
              <a:off x="5128909" y="4241442"/>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93" name="Group 392">
            <a:extLst>
              <a:ext uri="{FF2B5EF4-FFF2-40B4-BE49-F238E27FC236}">
                <a16:creationId xmlns:a16="http://schemas.microsoft.com/office/drawing/2014/main" id="{E0D6C730-969B-2F44-A847-403A1FE0C878}"/>
              </a:ext>
            </a:extLst>
          </p:cNvPr>
          <p:cNvGrpSpPr/>
          <p:nvPr/>
        </p:nvGrpSpPr>
        <p:grpSpPr>
          <a:xfrm>
            <a:off x="4887903" y="2081933"/>
            <a:ext cx="106958" cy="1105711"/>
            <a:chOff x="5126528" y="3354896"/>
            <a:chExt cx="80778" cy="968637"/>
          </a:xfrm>
          <a:solidFill>
            <a:schemeClr val="accent1"/>
          </a:solidFill>
        </p:grpSpPr>
        <p:cxnSp>
          <p:nvCxnSpPr>
            <p:cNvPr id="394" name="Straight Connector 393">
              <a:extLst>
                <a:ext uri="{FF2B5EF4-FFF2-40B4-BE49-F238E27FC236}">
                  <a16:creationId xmlns:a16="http://schemas.microsoft.com/office/drawing/2014/main" id="{A644ED44-3CD9-9F42-95D8-DC2460E2ED94}"/>
                </a:ext>
              </a:extLst>
            </p:cNvPr>
            <p:cNvCxnSpPr/>
            <p:nvPr/>
          </p:nvCxnSpPr>
          <p:spPr>
            <a:xfrm>
              <a:off x="5126528" y="335489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01DDA6F2-6A6B-1A40-B215-A1CF25ABB166}"/>
                </a:ext>
              </a:extLst>
            </p:cNvPr>
            <p:cNvCxnSpPr>
              <a:cxnSpLocks/>
            </p:cNvCxnSpPr>
            <p:nvPr/>
          </p:nvCxnSpPr>
          <p:spPr>
            <a:xfrm>
              <a:off x="5166917" y="3354896"/>
              <a:ext cx="0" cy="968637"/>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96" name="Straight Connector 395">
              <a:extLst>
                <a:ext uri="{FF2B5EF4-FFF2-40B4-BE49-F238E27FC236}">
                  <a16:creationId xmlns:a16="http://schemas.microsoft.com/office/drawing/2014/main" id="{6BE9FF1D-FC96-BC4E-A59C-5B60AC68A7C4}"/>
                </a:ext>
              </a:extLst>
            </p:cNvPr>
            <p:cNvCxnSpPr/>
            <p:nvPr/>
          </p:nvCxnSpPr>
          <p:spPr>
            <a:xfrm>
              <a:off x="5126528" y="4314881"/>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398" name="Freeform: Shape 4">
            <a:extLst>
              <a:ext uri="{FF2B5EF4-FFF2-40B4-BE49-F238E27FC236}">
                <a16:creationId xmlns:a16="http://schemas.microsoft.com/office/drawing/2014/main" id="{EE594F09-765B-6D41-9743-889230129B17}"/>
              </a:ext>
            </a:extLst>
          </p:cNvPr>
          <p:cNvSpPr/>
          <p:nvPr/>
        </p:nvSpPr>
        <p:spPr>
          <a:xfrm>
            <a:off x="1675023" y="1631065"/>
            <a:ext cx="9635630" cy="2500986"/>
          </a:xfrm>
          <a:custGeom>
            <a:avLst/>
            <a:gdLst>
              <a:gd name="connsiteX0" fmla="*/ 0 w 7277100"/>
              <a:gd name="connsiteY0" fmla="*/ 0 h 2043112"/>
              <a:gd name="connsiteX1" fmla="*/ 0 w 7277100"/>
              <a:gd name="connsiteY1" fmla="*/ 2043112 h 2043112"/>
              <a:gd name="connsiteX2" fmla="*/ 7277100 w 7277100"/>
              <a:gd name="connsiteY2" fmla="*/ 2043112 h 2043112"/>
            </a:gdLst>
            <a:ahLst/>
            <a:cxnLst>
              <a:cxn ang="0">
                <a:pos x="connsiteX0" y="connsiteY0"/>
              </a:cxn>
              <a:cxn ang="0">
                <a:pos x="connsiteX1" y="connsiteY1"/>
              </a:cxn>
              <a:cxn ang="0">
                <a:pos x="connsiteX2" y="connsiteY2"/>
              </a:cxn>
            </a:cxnLst>
            <a:rect l="l" t="t" r="r" b="b"/>
            <a:pathLst>
              <a:path w="7277100" h="2043112">
                <a:moveTo>
                  <a:pt x="0" y="0"/>
                </a:moveTo>
                <a:lnTo>
                  <a:pt x="0" y="2043112"/>
                </a:lnTo>
                <a:lnTo>
                  <a:pt x="7277100" y="2043112"/>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bg1"/>
              </a:solidFill>
              <a:latin typeface="Calibri" panose="020F0502020204030204" pitchFamily="34" charset="0"/>
              <a:cs typeface="Calibri" panose="020F0502020204030204" pitchFamily="34" charset="0"/>
            </a:endParaRPr>
          </a:p>
        </p:txBody>
      </p:sp>
      <p:cxnSp>
        <p:nvCxnSpPr>
          <p:cNvPr id="399" name="Straight Connector 398">
            <a:extLst>
              <a:ext uri="{FF2B5EF4-FFF2-40B4-BE49-F238E27FC236}">
                <a16:creationId xmlns:a16="http://schemas.microsoft.com/office/drawing/2014/main" id="{FF14D6E1-8371-1842-876D-6B90137F3C76}"/>
              </a:ext>
            </a:extLst>
          </p:cNvPr>
          <p:cNvCxnSpPr>
            <a:cxnSpLocks/>
          </p:cNvCxnSpPr>
          <p:nvPr/>
        </p:nvCxnSpPr>
        <p:spPr>
          <a:xfrm>
            <a:off x="1578876" y="1636504"/>
            <a:ext cx="9533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0" name="Straight Connector 399">
            <a:extLst>
              <a:ext uri="{FF2B5EF4-FFF2-40B4-BE49-F238E27FC236}">
                <a16:creationId xmlns:a16="http://schemas.microsoft.com/office/drawing/2014/main" id="{5A46FA4A-757F-574C-962A-BC96719F988B}"/>
              </a:ext>
            </a:extLst>
          </p:cNvPr>
          <p:cNvCxnSpPr>
            <a:cxnSpLocks/>
          </p:cNvCxnSpPr>
          <p:nvPr/>
        </p:nvCxnSpPr>
        <p:spPr>
          <a:xfrm>
            <a:off x="1578876" y="2000746"/>
            <a:ext cx="9533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1" name="Straight Connector 400">
            <a:extLst>
              <a:ext uri="{FF2B5EF4-FFF2-40B4-BE49-F238E27FC236}">
                <a16:creationId xmlns:a16="http://schemas.microsoft.com/office/drawing/2014/main" id="{ED9D538E-254B-F545-B9DC-67D0E25FC694}"/>
              </a:ext>
            </a:extLst>
          </p:cNvPr>
          <p:cNvCxnSpPr>
            <a:cxnSpLocks/>
          </p:cNvCxnSpPr>
          <p:nvPr/>
        </p:nvCxnSpPr>
        <p:spPr>
          <a:xfrm>
            <a:off x="1578876" y="2352303"/>
            <a:ext cx="9533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2" name="Straight Connector 401">
            <a:extLst>
              <a:ext uri="{FF2B5EF4-FFF2-40B4-BE49-F238E27FC236}">
                <a16:creationId xmlns:a16="http://schemas.microsoft.com/office/drawing/2014/main" id="{9027A2FB-3409-124B-B22C-5560B946D103}"/>
              </a:ext>
            </a:extLst>
          </p:cNvPr>
          <p:cNvCxnSpPr>
            <a:cxnSpLocks/>
          </p:cNvCxnSpPr>
          <p:nvPr/>
        </p:nvCxnSpPr>
        <p:spPr>
          <a:xfrm>
            <a:off x="1578876" y="2715641"/>
            <a:ext cx="9533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6B333504-5218-244A-9A63-6CC794568817}"/>
              </a:ext>
            </a:extLst>
          </p:cNvPr>
          <p:cNvCxnSpPr>
            <a:cxnSpLocks/>
          </p:cNvCxnSpPr>
          <p:nvPr/>
        </p:nvCxnSpPr>
        <p:spPr>
          <a:xfrm>
            <a:off x="1578876" y="3069011"/>
            <a:ext cx="9533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037DC81B-82E2-E647-8662-0A76052E4D4C}"/>
              </a:ext>
            </a:extLst>
          </p:cNvPr>
          <p:cNvCxnSpPr>
            <a:cxnSpLocks/>
          </p:cNvCxnSpPr>
          <p:nvPr/>
        </p:nvCxnSpPr>
        <p:spPr>
          <a:xfrm>
            <a:off x="1578876" y="3424057"/>
            <a:ext cx="9533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0447013F-E6C1-584E-B822-2DDDFBD46D14}"/>
              </a:ext>
            </a:extLst>
          </p:cNvPr>
          <p:cNvCxnSpPr>
            <a:cxnSpLocks/>
          </p:cNvCxnSpPr>
          <p:nvPr/>
        </p:nvCxnSpPr>
        <p:spPr>
          <a:xfrm>
            <a:off x="1578876" y="3778467"/>
            <a:ext cx="9533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49979851-BD1D-5045-9E0B-348B5B5AF719}"/>
              </a:ext>
            </a:extLst>
          </p:cNvPr>
          <p:cNvCxnSpPr>
            <a:cxnSpLocks/>
          </p:cNvCxnSpPr>
          <p:nvPr/>
        </p:nvCxnSpPr>
        <p:spPr>
          <a:xfrm>
            <a:off x="1582498" y="4130652"/>
            <a:ext cx="9533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E8AEA09E-1285-7D44-83DE-375DB0E69930}"/>
              </a:ext>
            </a:extLst>
          </p:cNvPr>
          <p:cNvCxnSpPr>
            <a:cxnSpLocks/>
          </p:cNvCxnSpPr>
          <p:nvPr/>
        </p:nvCxnSpPr>
        <p:spPr>
          <a:xfrm>
            <a:off x="1737007" y="4132052"/>
            <a:ext cx="0" cy="8218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D5A73CCA-73B1-804F-8C05-331F0C7E082C}"/>
              </a:ext>
            </a:extLst>
          </p:cNvPr>
          <p:cNvCxnSpPr>
            <a:cxnSpLocks/>
          </p:cNvCxnSpPr>
          <p:nvPr/>
        </p:nvCxnSpPr>
        <p:spPr>
          <a:xfrm>
            <a:off x="2163952" y="4132052"/>
            <a:ext cx="0" cy="8218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DA44614B-25C8-EE4A-BE52-0051323BEA97}"/>
              </a:ext>
            </a:extLst>
          </p:cNvPr>
          <p:cNvCxnSpPr>
            <a:cxnSpLocks/>
          </p:cNvCxnSpPr>
          <p:nvPr/>
        </p:nvCxnSpPr>
        <p:spPr>
          <a:xfrm>
            <a:off x="2560218" y="4132052"/>
            <a:ext cx="0" cy="8218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7668ADA3-5AE1-AD40-A978-1BFFC720EB4F}"/>
              </a:ext>
            </a:extLst>
          </p:cNvPr>
          <p:cNvCxnSpPr>
            <a:cxnSpLocks/>
          </p:cNvCxnSpPr>
          <p:nvPr/>
        </p:nvCxnSpPr>
        <p:spPr>
          <a:xfrm>
            <a:off x="3360580" y="4132052"/>
            <a:ext cx="0" cy="8218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1" name="Straight Connector 410">
            <a:extLst>
              <a:ext uri="{FF2B5EF4-FFF2-40B4-BE49-F238E27FC236}">
                <a16:creationId xmlns:a16="http://schemas.microsoft.com/office/drawing/2014/main" id="{DDB48E19-8D44-4A4A-8C6A-9342B6C842CF}"/>
              </a:ext>
            </a:extLst>
          </p:cNvPr>
          <p:cNvCxnSpPr>
            <a:cxnSpLocks/>
          </p:cNvCxnSpPr>
          <p:nvPr/>
        </p:nvCxnSpPr>
        <p:spPr>
          <a:xfrm>
            <a:off x="4145402" y="4132052"/>
            <a:ext cx="0" cy="8218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2" name="Straight Connector 411">
            <a:extLst>
              <a:ext uri="{FF2B5EF4-FFF2-40B4-BE49-F238E27FC236}">
                <a16:creationId xmlns:a16="http://schemas.microsoft.com/office/drawing/2014/main" id="{A0B3B12F-A0F7-6B41-98AF-73999D47B0AA}"/>
              </a:ext>
            </a:extLst>
          </p:cNvPr>
          <p:cNvCxnSpPr>
            <a:cxnSpLocks/>
          </p:cNvCxnSpPr>
          <p:nvPr/>
        </p:nvCxnSpPr>
        <p:spPr>
          <a:xfrm>
            <a:off x="4941382" y="4132052"/>
            <a:ext cx="0" cy="8218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3" name="Straight Connector 412">
            <a:extLst>
              <a:ext uri="{FF2B5EF4-FFF2-40B4-BE49-F238E27FC236}">
                <a16:creationId xmlns:a16="http://schemas.microsoft.com/office/drawing/2014/main" id="{C8BA8401-B079-E549-8160-6CAD85275FBB}"/>
              </a:ext>
            </a:extLst>
          </p:cNvPr>
          <p:cNvCxnSpPr>
            <a:cxnSpLocks/>
          </p:cNvCxnSpPr>
          <p:nvPr/>
        </p:nvCxnSpPr>
        <p:spPr>
          <a:xfrm>
            <a:off x="6529072" y="4132052"/>
            <a:ext cx="0" cy="8218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4A14B55D-C3EF-9949-8EFC-3F57401787F7}"/>
              </a:ext>
            </a:extLst>
          </p:cNvPr>
          <p:cNvCxnSpPr>
            <a:cxnSpLocks/>
          </p:cNvCxnSpPr>
          <p:nvPr/>
        </p:nvCxnSpPr>
        <p:spPr>
          <a:xfrm>
            <a:off x="8110377" y="4132052"/>
            <a:ext cx="0" cy="8218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2873DDF9-26B3-6145-B924-4F8E32106518}"/>
              </a:ext>
            </a:extLst>
          </p:cNvPr>
          <p:cNvCxnSpPr>
            <a:cxnSpLocks/>
          </p:cNvCxnSpPr>
          <p:nvPr/>
        </p:nvCxnSpPr>
        <p:spPr>
          <a:xfrm>
            <a:off x="8901273" y="4132052"/>
            <a:ext cx="0" cy="8218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3CEFA706-381E-9E4D-A1CA-E56FD47926CF}"/>
              </a:ext>
            </a:extLst>
          </p:cNvPr>
          <p:cNvCxnSpPr>
            <a:cxnSpLocks/>
          </p:cNvCxnSpPr>
          <p:nvPr/>
        </p:nvCxnSpPr>
        <p:spPr>
          <a:xfrm>
            <a:off x="9698373" y="4132052"/>
            <a:ext cx="0" cy="8218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5B2C45C-4851-5849-94AA-FDF8257F3436}"/>
              </a:ext>
            </a:extLst>
          </p:cNvPr>
          <p:cNvCxnSpPr>
            <a:cxnSpLocks/>
          </p:cNvCxnSpPr>
          <p:nvPr/>
        </p:nvCxnSpPr>
        <p:spPr>
          <a:xfrm>
            <a:off x="10502393" y="4132052"/>
            <a:ext cx="0" cy="8218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2133DE45-B201-5141-85CC-371EC671988A}"/>
              </a:ext>
            </a:extLst>
          </p:cNvPr>
          <p:cNvCxnSpPr>
            <a:cxnSpLocks/>
          </p:cNvCxnSpPr>
          <p:nvPr/>
        </p:nvCxnSpPr>
        <p:spPr>
          <a:xfrm>
            <a:off x="11303261" y="4132052"/>
            <a:ext cx="0" cy="8218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19" name="Group 418">
            <a:extLst>
              <a:ext uri="{FF2B5EF4-FFF2-40B4-BE49-F238E27FC236}">
                <a16:creationId xmlns:a16="http://schemas.microsoft.com/office/drawing/2014/main" id="{C6B00FC4-3976-F640-B8EB-5169AC1506AF}"/>
              </a:ext>
            </a:extLst>
          </p:cNvPr>
          <p:cNvGrpSpPr/>
          <p:nvPr/>
        </p:nvGrpSpPr>
        <p:grpSpPr>
          <a:xfrm>
            <a:off x="1233804" y="1500866"/>
            <a:ext cx="420308" cy="2417687"/>
            <a:chOff x="2352917" y="2948227"/>
            <a:chExt cx="317429" cy="2117968"/>
          </a:xfrm>
        </p:grpSpPr>
        <p:sp>
          <p:nvSpPr>
            <p:cNvPr id="420" name="TextBox 419">
              <a:extLst>
                <a:ext uri="{FF2B5EF4-FFF2-40B4-BE49-F238E27FC236}">
                  <a16:creationId xmlns:a16="http://schemas.microsoft.com/office/drawing/2014/main" id="{694E9005-FC58-3042-9AB7-6CBAD4410DB1}"/>
                </a:ext>
              </a:extLst>
            </p:cNvPr>
            <p:cNvSpPr txBox="1"/>
            <p:nvPr/>
          </p:nvSpPr>
          <p:spPr>
            <a:xfrm>
              <a:off x="2352917" y="2948227"/>
              <a:ext cx="317429" cy="242660"/>
            </a:xfrm>
            <a:prstGeom prst="rect">
              <a:avLst/>
            </a:prstGeom>
            <a:noFill/>
          </p:spPr>
          <p:txBody>
            <a:bodyPr wrap="none" rtlCol="0">
              <a:spAutoFit/>
            </a:bodyPr>
            <a:lstStyle/>
            <a:p>
              <a:pPr algn="r"/>
              <a:r>
                <a:rPr lang="en-US" sz="1200" dirty="0">
                  <a:solidFill>
                    <a:schemeClr val="bg1"/>
                  </a:solidFill>
                  <a:latin typeface="Calibri" panose="020F0502020204030204" pitchFamily="34" charset="0"/>
                  <a:cs typeface="Calibri" panose="020F0502020204030204" pitchFamily="34" charset="0"/>
                </a:rPr>
                <a:t>325</a:t>
              </a:r>
              <a:endParaRPr lang="en-GB" sz="1200" dirty="0">
                <a:solidFill>
                  <a:schemeClr val="bg1"/>
                </a:solidFill>
                <a:latin typeface="Calibri" panose="020F0502020204030204" pitchFamily="34" charset="0"/>
                <a:cs typeface="Calibri" panose="020F0502020204030204" pitchFamily="34" charset="0"/>
              </a:endParaRPr>
            </a:p>
          </p:txBody>
        </p:sp>
        <p:sp>
          <p:nvSpPr>
            <p:cNvPr id="421" name="TextBox 420">
              <a:extLst>
                <a:ext uri="{FF2B5EF4-FFF2-40B4-BE49-F238E27FC236}">
                  <a16:creationId xmlns:a16="http://schemas.microsoft.com/office/drawing/2014/main" id="{B4D30CC2-E8C0-5F4A-AA00-7D304D9FF82C}"/>
                </a:ext>
              </a:extLst>
            </p:cNvPr>
            <p:cNvSpPr txBox="1"/>
            <p:nvPr/>
          </p:nvSpPr>
          <p:spPr>
            <a:xfrm>
              <a:off x="2352917" y="3263027"/>
              <a:ext cx="317429" cy="242660"/>
            </a:xfrm>
            <a:prstGeom prst="rect">
              <a:avLst/>
            </a:prstGeom>
            <a:noFill/>
          </p:spPr>
          <p:txBody>
            <a:bodyPr wrap="none" rtlCol="0">
              <a:spAutoFit/>
            </a:bodyPr>
            <a:lstStyle/>
            <a:p>
              <a:pPr algn="r"/>
              <a:r>
                <a:rPr lang="en-US" sz="1200" dirty="0">
                  <a:solidFill>
                    <a:schemeClr val="bg1"/>
                  </a:solidFill>
                  <a:latin typeface="Calibri" panose="020F0502020204030204" pitchFamily="34" charset="0"/>
                  <a:cs typeface="Calibri" panose="020F0502020204030204" pitchFamily="34" charset="0"/>
                </a:rPr>
                <a:t>275</a:t>
              </a:r>
              <a:endParaRPr lang="en-GB" sz="1200" dirty="0">
                <a:solidFill>
                  <a:schemeClr val="bg1"/>
                </a:solidFill>
                <a:latin typeface="Calibri" panose="020F0502020204030204" pitchFamily="34" charset="0"/>
                <a:cs typeface="Calibri" panose="020F0502020204030204" pitchFamily="34" charset="0"/>
              </a:endParaRPr>
            </a:p>
          </p:txBody>
        </p:sp>
        <p:sp>
          <p:nvSpPr>
            <p:cNvPr id="422" name="TextBox 421">
              <a:extLst>
                <a:ext uri="{FF2B5EF4-FFF2-40B4-BE49-F238E27FC236}">
                  <a16:creationId xmlns:a16="http://schemas.microsoft.com/office/drawing/2014/main" id="{EDD2C697-A770-4146-810D-5AD71D17D3FF}"/>
                </a:ext>
              </a:extLst>
            </p:cNvPr>
            <p:cNvSpPr txBox="1"/>
            <p:nvPr/>
          </p:nvSpPr>
          <p:spPr>
            <a:xfrm>
              <a:off x="2352917" y="3566984"/>
              <a:ext cx="317429" cy="242660"/>
            </a:xfrm>
            <a:prstGeom prst="rect">
              <a:avLst/>
            </a:prstGeom>
            <a:noFill/>
          </p:spPr>
          <p:txBody>
            <a:bodyPr wrap="none" rtlCol="0">
              <a:spAutoFit/>
            </a:bodyPr>
            <a:lstStyle/>
            <a:p>
              <a:pPr algn="r"/>
              <a:r>
                <a:rPr lang="en-US" sz="1200" dirty="0">
                  <a:solidFill>
                    <a:schemeClr val="bg1"/>
                  </a:solidFill>
                  <a:latin typeface="Calibri" panose="020F0502020204030204" pitchFamily="34" charset="0"/>
                  <a:cs typeface="Calibri" panose="020F0502020204030204" pitchFamily="34" charset="0"/>
                </a:rPr>
                <a:t>225</a:t>
              </a:r>
              <a:endParaRPr lang="en-GB" sz="1200" dirty="0">
                <a:solidFill>
                  <a:schemeClr val="bg1"/>
                </a:solidFill>
                <a:latin typeface="Calibri" panose="020F0502020204030204" pitchFamily="34" charset="0"/>
                <a:cs typeface="Calibri" panose="020F0502020204030204" pitchFamily="34" charset="0"/>
              </a:endParaRPr>
            </a:p>
          </p:txBody>
        </p:sp>
        <p:sp>
          <p:nvSpPr>
            <p:cNvPr id="423" name="TextBox 422">
              <a:extLst>
                <a:ext uri="{FF2B5EF4-FFF2-40B4-BE49-F238E27FC236}">
                  <a16:creationId xmlns:a16="http://schemas.microsoft.com/office/drawing/2014/main" id="{3844FF1A-9B60-0443-AD81-A2716E8D194C}"/>
                </a:ext>
              </a:extLst>
            </p:cNvPr>
            <p:cNvSpPr txBox="1"/>
            <p:nvPr/>
          </p:nvSpPr>
          <p:spPr>
            <a:xfrm>
              <a:off x="2352917" y="3885692"/>
              <a:ext cx="317429" cy="242660"/>
            </a:xfrm>
            <a:prstGeom prst="rect">
              <a:avLst/>
            </a:prstGeom>
            <a:noFill/>
          </p:spPr>
          <p:txBody>
            <a:bodyPr wrap="none" rtlCol="0">
              <a:spAutoFit/>
            </a:bodyPr>
            <a:lstStyle/>
            <a:p>
              <a:pPr algn="r"/>
              <a:r>
                <a:rPr lang="en-US" sz="1200" dirty="0">
                  <a:solidFill>
                    <a:schemeClr val="bg1"/>
                  </a:solidFill>
                  <a:latin typeface="Calibri" panose="020F0502020204030204" pitchFamily="34" charset="0"/>
                  <a:cs typeface="Calibri" panose="020F0502020204030204" pitchFamily="34" charset="0"/>
                </a:rPr>
                <a:t>175</a:t>
              </a:r>
              <a:endParaRPr lang="en-GB" sz="1200" dirty="0">
                <a:solidFill>
                  <a:schemeClr val="bg1"/>
                </a:solidFill>
                <a:latin typeface="Calibri" panose="020F0502020204030204" pitchFamily="34" charset="0"/>
                <a:cs typeface="Calibri" panose="020F0502020204030204" pitchFamily="34" charset="0"/>
              </a:endParaRPr>
            </a:p>
          </p:txBody>
        </p:sp>
        <p:sp>
          <p:nvSpPr>
            <p:cNvPr id="424" name="TextBox 423">
              <a:extLst>
                <a:ext uri="{FF2B5EF4-FFF2-40B4-BE49-F238E27FC236}">
                  <a16:creationId xmlns:a16="http://schemas.microsoft.com/office/drawing/2014/main" id="{712D69EB-293A-3F4D-A19A-E673AF7064C8}"/>
                </a:ext>
              </a:extLst>
            </p:cNvPr>
            <p:cNvSpPr txBox="1"/>
            <p:nvPr/>
          </p:nvSpPr>
          <p:spPr>
            <a:xfrm>
              <a:off x="2352917" y="4197310"/>
              <a:ext cx="317429" cy="242660"/>
            </a:xfrm>
            <a:prstGeom prst="rect">
              <a:avLst/>
            </a:prstGeom>
            <a:noFill/>
          </p:spPr>
          <p:txBody>
            <a:bodyPr wrap="none" rtlCol="0">
              <a:spAutoFit/>
            </a:bodyPr>
            <a:lstStyle/>
            <a:p>
              <a:pPr algn="r"/>
              <a:r>
                <a:rPr lang="en-US" sz="1200" dirty="0">
                  <a:solidFill>
                    <a:schemeClr val="bg1"/>
                  </a:solidFill>
                  <a:latin typeface="Calibri" panose="020F0502020204030204" pitchFamily="34" charset="0"/>
                  <a:cs typeface="Calibri" panose="020F0502020204030204" pitchFamily="34" charset="0"/>
                </a:rPr>
                <a:t>125</a:t>
              </a:r>
              <a:endParaRPr lang="en-GB" sz="1200" dirty="0">
                <a:solidFill>
                  <a:schemeClr val="bg1"/>
                </a:solidFill>
                <a:latin typeface="Calibri" panose="020F0502020204030204" pitchFamily="34" charset="0"/>
                <a:cs typeface="Calibri" panose="020F0502020204030204" pitchFamily="34" charset="0"/>
              </a:endParaRPr>
            </a:p>
          </p:txBody>
        </p:sp>
        <p:sp>
          <p:nvSpPr>
            <p:cNvPr id="425" name="TextBox 424">
              <a:extLst>
                <a:ext uri="{FF2B5EF4-FFF2-40B4-BE49-F238E27FC236}">
                  <a16:creationId xmlns:a16="http://schemas.microsoft.com/office/drawing/2014/main" id="{39D33FCB-8B69-E04F-BDE6-0607FF440702}"/>
                </a:ext>
              </a:extLst>
            </p:cNvPr>
            <p:cNvSpPr txBox="1"/>
            <p:nvPr/>
          </p:nvSpPr>
          <p:spPr>
            <a:xfrm>
              <a:off x="2402554" y="4511474"/>
              <a:ext cx="267792" cy="242660"/>
            </a:xfrm>
            <a:prstGeom prst="rect">
              <a:avLst/>
            </a:prstGeom>
            <a:noFill/>
          </p:spPr>
          <p:txBody>
            <a:bodyPr wrap="none" rtlCol="0">
              <a:spAutoFit/>
            </a:bodyPr>
            <a:lstStyle/>
            <a:p>
              <a:pPr algn="r"/>
              <a:r>
                <a:rPr lang="en-US" sz="1200" dirty="0">
                  <a:solidFill>
                    <a:schemeClr val="bg1"/>
                  </a:solidFill>
                  <a:latin typeface="Calibri" panose="020F0502020204030204" pitchFamily="34" charset="0"/>
                  <a:cs typeface="Calibri" panose="020F0502020204030204" pitchFamily="34" charset="0"/>
                </a:rPr>
                <a:t>75</a:t>
              </a:r>
              <a:endParaRPr lang="en-GB" sz="1200" dirty="0">
                <a:solidFill>
                  <a:schemeClr val="bg1"/>
                </a:solidFill>
                <a:latin typeface="Calibri" panose="020F0502020204030204" pitchFamily="34" charset="0"/>
                <a:cs typeface="Calibri" panose="020F0502020204030204" pitchFamily="34" charset="0"/>
              </a:endParaRPr>
            </a:p>
          </p:txBody>
        </p:sp>
        <p:sp>
          <p:nvSpPr>
            <p:cNvPr id="426" name="TextBox 425">
              <a:extLst>
                <a:ext uri="{FF2B5EF4-FFF2-40B4-BE49-F238E27FC236}">
                  <a16:creationId xmlns:a16="http://schemas.microsoft.com/office/drawing/2014/main" id="{B3796D39-301D-AE47-A096-572103FDEBC9}"/>
                </a:ext>
              </a:extLst>
            </p:cNvPr>
            <p:cNvSpPr txBox="1"/>
            <p:nvPr/>
          </p:nvSpPr>
          <p:spPr>
            <a:xfrm>
              <a:off x="2402554" y="4823535"/>
              <a:ext cx="267792" cy="242660"/>
            </a:xfrm>
            <a:prstGeom prst="rect">
              <a:avLst/>
            </a:prstGeom>
            <a:noFill/>
          </p:spPr>
          <p:txBody>
            <a:bodyPr wrap="none" rtlCol="0">
              <a:spAutoFit/>
            </a:bodyPr>
            <a:lstStyle/>
            <a:p>
              <a:pPr algn="r"/>
              <a:r>
                <a:rPr lang="en-US" sz="1200" dirty="0">
                  <a:solidFill>
                    <a:schemeClr val="bg1"/>
                  </a:solidFill>
                  <a:latin typeface="Calibri" panose="020F0502020204030204" pitchFamily="34" charset="0"/>
                  <a:cs typeface="Calibri" panose="020F0502020204030204" pitchFamily="34" charset="0"/>
                </a:rPr>
                <a:t>25</a:t>
              </a:r>
              <a:endParaRPr lang="en-GB" sz="1200" dirty="0">
                <a:solidFill>
                  <a:schemeClr val="bg1"/>
                </a:solidFill>
                <a:latin typeface="Calibri" panose="020F0502020204030204" pitchFamily="34" charset="0"/>
                <a:cs typeface="Calibri" panose="020F0502020204030204" pitchFamily="34" charset="0"/>
              </a:endParaRPr>
            </a:p>
          </p:txBody>
        </p:sp>
      </p:grpSp>
      <p:grpSp>
        <p:nvGrpSpPr>
          <p:cNvPr id="427" name="Group 426">
            <a:extLst>
              <a:ext uri="{FF2B5EF4-FFF2-40B4-BE49-F238E27FC236}">
                <a16:creationId xmlns:a16="http://schemas.microsoft.com/office/drawing/2014/main" id="{40A0F6EF-1161-3E4B-9D70-32851B0C9FCF}"/>
              </a:ext>
            </a:extLst>
          </p:cNvPr>
          <p:cNvGrpSpPr/>
          <p:nvPr/>
        </p:nvGrpSpPr>
        <p:grpSpPr>
          <a:xfrm>
            <a:off x="1611744" y="4160338"/>
            <a:ext cx="9986627" cy="276999"/>
            <a:chOff x="2595398" y="5128524"/>
            <a:chExt cx="7542184" cy="242659"/>
          </a:xfrm>
        </p:grpSpPr>
        <p:sp>
          <p:nvSpPr>
            <p:cNvPr id="428" name="TextBox 427">
              <a:extLst>
                <a:ext uri="{FF2B5EF4-FFF2-40B4-BE49-F238E27FC236}">
                  <a16:creationId xmlns:a16="http://schemas.microsoft.com/office/drawing/2014/main" id="{E3C71BA5-7492-D94E-B85D-08237E12817E}"/>
                </a:ext>
              </a:extLst>
            </p:cNvPr>
            <p:cNvSpPr txBox="1"/>
            <p:nvPr/>
          </p:nvSpPr>
          <p:spPr>
            <a:xfrm>
              <a:off x="2595398" y="5128524"/>
              <a:ext cx="254475" cy="242659"/>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BL</a:t>
              </a:r>
              <a:endParaRPr lang="en-GB" sz="1200" dirty="0">
                <a:solidFill>
                  <a:schemeClr val="bg1"/>
                </a:solidFill>
                <a:latin typeface="Calibri" panose="020F0502020204030204" pitchFamily="34" charset="0"/>
                <a:cs typeface="Calibri" panose="020F0502020204030204" pitchFamily="34" charset="0"/>
              </a:endParaRPr>
            </a:p>
          </p:txBody>
        </p:sp>
        <p:sp>
          <p:nvSpPr>
            <p:cNvPr id="429" name="TextBox 428">
              <a:extLst>
                <a:ext uri="{FF2B5EF4-FFF2-40B4-BE49-F238E27FC236}">
                  <a16:creationId xmlns:a16="http://schemas.microsoft.com/office/drawing/2014/main" id="{C783B059-6921-2A46-BF50-815925CEA434}"/>
                </a:ext>
              </a:extLst>
            </p:cNvPr>
            <p:cNvSpPr txBox="1"/>
            <p:nvPr/>
          </p:nvSpPr>
          <p:spPr>
            <a:xfrm>
              <a:off x="2817500" y="5128524"/>
              <a:ext cx="386434" cy="242659"/>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1</a:t>
              </a:r>
              <a:endParaRPr lang="en-GB" sz="1200" dirty="0">
                <a:solidFill>
                  <a:schemeClr val="bg1"/>
                </a:solidFill>
                <a:latin typeface="Calibri" panose="020F0502020204030204" pitchFamily="34" charset="0"/>
                <a:cs typeface="Calibri" panose="020F0502020204030204" pitchFamily="34" charset="0"/>
              </a:endParaRPr>
            </a:p>
          </p:txBody>
        </p:sp>
        <p:sp>
          <p:nvSpPr>
            <p:cNvPr id="430" name="TextBox 429">
              <a:extLst>
                <a:ext uri="{FF2B5EF4-FFF2-40B4-BE49-F238E27FC236}">
                  <a16:creationId xmlns:a16="http://schemas.microsoft.com/office/drawing/2014/main" id="{5DB38D77-6C14-7441-BFA2-CDDB1ADF2775}"/>
                </a:ext>
              </a:extLst>
            </p:cNvPr>
            <p:cNvSpPr txBox="1"/>
            <p:nvPr/>
          </p:nvSpPr>
          <p:spPr>
            <a:xfrm>
              <a:off x="3122226" y="5128524"/>
              <a:ext cx="386434" cy="242659"/>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2</a:t>
              </a:r>
              <a:endParaRPr lang="en-GB" sz="1200" dirty="0">
                <a:solidFill>
                  <a:schemeClr val="bg1"/>
                </a:solidFill>
                <a:latin typeface="Calibri" panose="020F0502020204030204" pitchFamily="34" charset="0"/>
                <a:cs typeface="Calibri" panose="020F0502020204030204" pitchFamily="34" charset="0"/>
              </a:endParaRPr>
            </a:p>
          </p:txBody>
        </p:sp>
        <p:sp>
          <p:nvSpPr>
            <p:cNvPr id="431" name="TextBox 430">
              <a:extLst>
                <a:ext uri="{FF2B5EF4-FFF2-40B4-BE49-F238E27FC236}">
                  <a16:creationId xmlns:a16="http://schemas.microsoft.com/office/drawing/2014/main" id="{DEDEA887-C7EC-D34C-BE70-DE997E04A653}"/>
                </a:ext>
              </a:extLst>
            </p:cNvPr>
            <p:cNvSpPr txBox="1"/>
            <p:nvPr/>
          </p:nvSpPr>
          <p:spPr>
            <a:xfrm>
              <a:off x="3718550" y="5128524"/>
              <a:ext cx="386434" cy="242659"/>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4</a:t>
              </a:r>
              <a:endParaRPr lang="en-GB" sz="1200" dirty="0">
                <a:solidFill>
                  <a:schemeClr val="bg1"/>
                </a:solidFill>
                <a:latin typeface="Calibri" panose="020F0502020204030204" pitchFamily="34" charset="0"/>
                <a:cs typeface="Calibri" panose="020F0502020204030204" pitchFamily="34" charset="0"/>
              </a:endParaRPr>
            </a:p>
          </p:txBody>
        </p:sp>
        <p:sp>
          <p:nvSpPr>
            <p:cNvPr id="432" name="TextBox 431">
              <a:extLst>
                <a:ext uri="{FF2B5EF4-FFF2-40B4-BE49-F238E27FC236}">
                  <a16:creationId xmlns:a16="http://schemas.microsoft.com/office/drawing/2014/main" id="{33E19E11-4260-6E4B-B6F1-1D7968E632CB}"/>
                </a:ext>
              </a:extLst>
            </p:cNvPr>
            <p:cNvSpPr txBox="1"/>
            <p:nvPr/>
          </p:nvSpPr>
          <p:spPr>
            <a:xfrm>
              <a:off x="4311982" y="5128524"/>
              <a:ext cx="386434" cy="242659"/>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6</a:t>
              </a:r>
              <a:endParaRPr lang="en-GB" sz="1200" dirty="0">
                <a:solidFill>
                  <a:schemeClr val="bg1"/>
                </a:solidFill>
                <a:latin typeface="Calibri" panose="020F0502020204030204" pitchFamily="34" charset="0"/>
                <a:cs typeface="Calibri" panose="020F0502020204030204" pitchFamily="34" charset="0"/>
              </a:endParaRPr>
            </a:p>
          </p:txBody>
        </p:sp>
        <p:sp>
          <p:nvSpPr>
            <p:cNvPr id="433" name="TextBox 432">
              <a:extLst>
                <a:ext uri="{FF2B5EF4-FFF2-40B4-BE49-F238E27FC236}">
                  <a16:creationId xmlns:a16="http://schemas.microsoft.com/office/drawing/2014/main" id="{E599C40C-DDED-924A-B9DC-10C81F0618DB}"/>
                </a:ext>
              </a:extLst>
            </p:cNvPr>
            <p:cNvSpPr txBox="1"/>
            <p:nvPr/>
          </p:nvSpPr>
          <p:spPr>
            <a:xfrm>
              <a:off x="4912350" y="5128524"/>
              <a:ext cx="386434" cy="242659"/>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8</a:t>
              </a:r>
              <a:endParaRPr lang="en-GB" sz="1200" dirty="0">
                <a:solidFill>
                  <a:schemeClr val="bg1"/>
                </a:solidFill>
                <a:latin typeface="Calibri" panose="020F0502020204030204" pitchFamily="34" charset="0"/>
                <a:cs typeface="Calibri" panose="020F0502020204030204" pitchFamily="34" charset="0"/>
              </a:endParaRPr>
            </a:p>
          </p:txBody>
        </p:sp>
        <p:sp>
          <p:nvSpPr>
            <p:cNvPr id="434" name="TextBox 433">
              <a:extLst>
                <a:ext uri="{FF2B5EF4-FFF2-40B4-BE49-F238E27FC236}">
                  <a16:creationId xmlns:a16="http://schemas.microsoft.com/office/drawing/2014/main" id="{48B0FEE9-7F7E-574D-B8F9-DCC3DB7B44FD}"/>
                </a:ext>
              </a:extLst>
            </p:cNvPr>
            <p:cNvSpPr txBox="1"/>
            <p:nvPr/>
          </p:nvSpPr>
          <p:spPr>
            <a:xfrm>
              <a:off x="6086507" y="5128524"/>
              <a:ext cx="445755" cy="242659"/>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12</a:t>
              </a:r>
              <a:endParaRPr lang="en-GB" sz="1200" dirty="0">
                <a:solidFill>
                  <a:schemeClr val="bg1"/>
                </a:solidFill>
                <a:latin typeface="Calibri" panose="020F0502020204030204" pitchFamily="34" charset="0"/>
                <a:cs typeface="Calibri" panose="020F0502020204030204" pitchFamily="34" charset="0"/>
              </a:endParaRPr>
            </a:p>
          </p:txBody>
        </p:sp>
        <p:sp>
          <p:nvSpPr>
            <p:cNvPr id="435" name="TextBox 434">
              <a:extLst>
                <a:ext uri="{FF2B5EF4-FFF2-40B4-BE49-F238E27FC236}">
                  <a16:creationId xmlns:a16="http://schemas.microsoft.com/office/drawing/2014/main" id="{166456B9-B9AC-5041-B735-665A903A4764}"/>
                </a:ext>
              </a:extLst>
            </p:cNvPr>
            <p:cNvSpPr txBox="1"/>
            <p:nvPr/>
          </p:nvSpPr>
          <p:spPr>
            <a:xfrm>
              <a:off x="7270094" y="5128524"/>
              <a:ext cx="445755" cy="242659"/>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16</a:t>
              </a:r>
              <a:endParaRPr lang="en-GB" sz="1200" dirty="0">
                <a:solidFill>
                  <a:schemeClr val="bg1"/>
                </a:solidFill>
                <a:latin typeface="Calibri" panose="020F0502020204030204" pitchFamily="34" charset="0"/>
                <a:cs typeface="Calibri" panose="020F0502020204030204" pitchFamily="34" charset="0"/>
              </a:endParaRPr>
            </a:p>
          </p:txBody>
        </p:sp>
        <p:sp>
          <p:nvSpPr>
            <p:cNvPr id="436" name="TextBox 435">
              <a:extLst>
                <a:ext uri="{FF2B5EF4-FFF2-40B4-BE49-F238E27FC236}">
                  <a16:creationId xmlns:a16="http://schemas.microsoft.com/office/drawing/2014/main" id="{B3D25D55-CAB2-734C-99FC-C31F86CC411E}"/>
                </a:ext>
              </a:extLst>
            </p:cNvPr>
            <p:cNvSpPr txBox="1"/>
            <p:nvPr/>
          </p:nvSpPr>
          <p:spPr>
            <a:xfrm>
              <a:off x="7870172" y="5128524"/>
              <a:ext cx="445755" cy="242659"/>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18</a:t>
              </a:r>
              <a:endParaRPr lang="en-GB" sz="1200" dirty="0">
                <a:solidFill>
                  <a:schemeClr val="bg1"/>
                </a:solidFill>
                <a:latin typeface="Calibri" panose="020F0502020204030204" pitchFamily="34" charset="0"/>
                <a:cs typeface="Calibri" panose="020F0502020204030204" pitchFamily="34" charset="0"/>
              </a:endParaRPr>
            </a:p>
          </p:txBody>
        </p:sp>
        <p:sp>
          <p:nvSpPr>
            <p:cNvPr id="437" name="TextBox 436">
              <a:extLst>
                <a:ext uri="{FF2B5EF4-FFF2-40B4-BE49-F238E27FC236}">
                  <a16:creationId xmlns:a16="http://schemas.microsoft.com/office/drawing/2014/main" id="{1CBCDD01-4A80-8046-8579-D84C636FBCF9}"/>
                </a:ext>
              </a:extLst>
            </p:cNvPr>
            <p:cNvSpPr txBox="1"/>
            <p:nvPr/>
          </p:nvSpPr>
          <p:spPr>
            <a:xfrm>
              <a:off x="8481332" y="5128524"/>
              <a:ext cx="445755" cy="242659"/>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20</a:t>
              </a:r>
              <a:endParaRPr lang="en-GB" sz="1200" dirty="0">
                <a:solidFill>
                  <a:schemeClr val="bg1"/>
                </a:solidFill>
                <a:latin typeface="Calibri" panose="020F0502020204030204" pitchFamily="34" charset="0"/>
                <a:cs typeface="Calibri" panose="020F0502020204030204" pitchFamily="34" charset="0"/>
              </a:endParaRPr>
            </a:p>
          </p:txBody>
        </p:sp>
        <p:sp>
          <p:nvSpPr>
            <p:cNvPr id="438" name="TextBox 437">
              <a:extLst>
                <a:ext uri="{FF2B5EF4-FFF2-40B4-BE49-F238E27FC236}">
                  <a16:creationId xmlns:a16="http://schemas.microsoft.com/office/drawing/2014/main" id="{0318E1D3-4DF2-204D-AF0B-DD21C684CFAA}"/>
                </a:ext>
              </a:extLst>
            </p:cNvPr>
            <p:cNvSpPr txBox="1"/>
            <p:nvPr/>
          </p:nvSpPr>
          <p:spPr>
            <a:xfrm>
              <a:off x="9092491" y="5128524"/>
              <a:ext cx="445755" cy="242659"/>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22</a:t>
              </a:r>
              <a:endParaRPr lang="en-GB" sz="1200" dirty="0">
                <a:solidFill>
                  <a:schemeClr val="bg1"/>
                </a:solidFill>
                <a:latin typeface="Calibri" panose="020F0502020204030204" pitchFamily="34" charset="0"/>
                <a:cs typeface="Calibri" panose="020F0502020204030204" pitchFamily="34" charset="0"/>
              </a:endParaRPr>
            </a:p>
          </p:txBody>
        </p:sp>
        <p:sp>
          <p:nvSpPr>
            <p:cNvPr id="439" name="TextBox 438">
              <a:extLst>
                <a:ext uri="{FF2B5EF4-FFF2-40B4-BE49-F238E27FC236}">
                  <a16:creationId xmlns:a16="http://schemas.microsoft.com/office/drawing/2014/main" id="{1EE14CA8-4C99-C545-A160-22DC56214158}"/>
                </a:ext>
              </a:extLst>
            </p:cNvPr>
            <p:cNvSpPr txBox="1"/>
            <p:nvPr/>
          </p:nvSpPr>
          <p:spPr>
            <a:xfrm>
              <a:off x="9691827" y="5128524"/>
              <a:ext cx="445755" cy="242659"/>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24</a:t>
              </a:r>
              <a:endParaRPr lang="en-GB" sz="1200" dirty="0">
                <a:solidFill>
                  <a:schemeClr val="bg1"/>
                </a:solidFill>
                <a:latin typeface="Calibri" panose="020F0502020204030204" pitchFamily="34" charset="0"/>
                <a:cs typeface="Calibri" panose="020F0502020204030204" pitchFamily="34" charset="0"/>
              </a:endParaRPr>
            </a:p>
          </p:txBody>
        </p:sp>
      </p:grpSp>
      <p:grpSp>
        <p:nvGrpSpPr>
          <p:cNvPr id="440" name="Group 439">
            <a:extLst>
              <a:ext uri="{FF2B5EF4-FFF2-40B4-BE49-F238E27FC236}">
                <a16:creationId xmlns:a16="http://schemas.microsoft.com/office/drawing/2014/main" id="{AF5F71D6-A353-5842-A516-F7D33F8BCC2C}"/>
              </a:ext>
            </a:extLst>
          </p:cNvPr>
          <p:cNvGrpSpPr/>
          <p:nvPr/>
        </p:nvGrpSpPr>
        <p:grpSpPr>
          <a:xfrm>
            <a:off x="3307450" y="2065395"/>
            <a:ext cx="106958" cy="1162206"/>
            <a:chOff x="5126528" y="3354896"/>
            <a:chExt cx="80778" cy="1018129"/>
          </a:xfrm>
          <a:solidFill>
            <a:schemeClr val="accent1"/>
          </a:solidFill>
        </p:grpSpPr>
        <p:cxnSp>
          <p:nvCxnSpPr>
            <p:cNvPr id="441" name="Straight Connector 440">
              <a:extLst>
                <a:ext uri="{FF2B5EF4-FFF2-40B4-BE49-F238E27FC236}">
                  <a16:creationId xmlns:a16="http://schemas.microsoft.com/office/drawing/2014/main" id="{60969F45-97BB-4E41-9054-46B4AB701B29}"/>
                </a:ext>
              </a:extLst>
            </p:cNvPr>
            <p:cNvCxnSpPr>
              <a:cxnSpLocks/>
            </p:cNvCxnSpPr>
            <p:nvPr/>
          </p:nvCxnSpPr>
          <p:spPr>
            <a:xfrm>
              <a:off x="5126528" y="335489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52537E1B-D29C-254E-8A7F-48C00734553E}"/>
                </a:ext>
              </a:extLst>
            </p:cNvPr>
            <p:cNvCxnSpPr>
              <a:cxnSpLocks/>
            </p:cNvCxnSpPr>
            <p:nvPr/>
          </p:nvCxnSpPr>
          <p:spPr>
            <a:xfrm>
              <a:off x="5166917" y="3356472"/>
              <a:ext cx="0" cy="1016553"/>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A0C076A9-271E-5C49-8FE1-5941C3593A6A}"/>
                </a:ext>
              </a:extLst>
            </p:cNvPr>
            <p:cNvCxnSpPr>
              <a:cxnSpLocks/>
            </p:cNvCxnSpPr>
            <p:nvPr/>
          </p:nvCxnSpPr>
          <p:spPr>
            <a:xfrm>
              <a:off x="5126528" y="4373025"/>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444" name="Group 443">
            <a:extLst>
              <a:ext uri="{FF2B5EF4-FFF2-40B4-BE49-F238E27FC236}">
                <a16:creationId xmlns:a16="http://schemas.microsoft.com/office/drawing/2014/main" id="{80387499-B516-E246-B82B-9CCE4343C4E8}"/>
              </a:ext>
            </a:extLst>
          </p:cNvPr>
          <p:cNvGrpSpPr/>
          <p:nvPr/>
        </p:nvGrpSpPr>
        <p:grpSpPr>
          <a:xfrm>
            <a:off x="2506739" y="2331004"/>
            <a:ext cx="106958" cy="885988"/>
            <a:chOff x="5126528" y="3354896"/>
            <a:chExt cx="80778" cy="776153"/>
          </a:xfrm>
          <a:solidFill>
            <a:schemeClr val="accent1"/>
          </a:solidFill>
        </p:grpSpPr>
        <p:cxnSp>
          <p:nvCxnSpPr>
            <p:cNvPr id="445" name="Straight Connector 444">
              <a:extLst>
                <a:ext uri="{FF2B5EF4-FFF2-40B4-BE49-F238E27FC236}">
                  <a16:creationId xmlns:a16="http://schemas.microsoft.com/office/drawing/2014/main" id="{50029252-EACA-BF47-89F6-E2BF12CCB92D}"/>
                </a:ext>
              </a:extLst>
            </p:cNvPr>
            <p:cNvCxnSpPr/>
            <p:nvPr/>
          </p:nvCxnSpPr>
          <p:spPr>
            <a:xfrm>
              <a:off x="5126528" y="335489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46" name="Straight Connector 445">
              <a:extLst>
                <a:ext uri="{FF2B5EF4-FFF2-40B4-BE49-F238E27FC236}">
                  <a16:creationId xmlns:a16="http://schemas.microsoft.com/office/drawing/2014/main" id="{842E274E-2D0D-3340-A16F-FA88EC95FF21}"/>
                </a:ext>
              </a:extLst>
            </p:cNvPr>
            <p:cNvCxnSpPr>
              <a:cxnSpLocks/>
            </p:cNvCxnSpPr>
            <p:nvPr/>
          </p:nvCxnSpPr>
          <p:spPr>
            <a:xfrm>
              <a:off x="5166917" y="3356472"/>
              <a:ext cx="0" cy="774577"/>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46D7FA37-B7DE-DB4A-992E-2097EA988D97}"/>
                </a:ext>
              </a:extLst>
            </p:cNvPr>
            <p:cNvCxnSpPr/>
            <p:nvPr/>
          </p:nvCxnSpPr>
          <p:spPr>
            <a:xfrm>
              <a:off x="5126528" y="4131049"/>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448" name="Oval 447">
            <a:extLst>
              <a:ext uri="{FF2B5EF4-FFF2-40B4-BE49-F238E27FC236}">
                <a16:creationId xmlns:a16="http://schemas.microsoft.com/office/drawing/2014/main" id="{4852A892-0A80-9A40-A583-D02647235DC2}"/>
              </a:ext>
            </a:extLst>
          </p:cNvPr>
          <p:cNvSpPr/>
          <p:nvPr/>
        </p:nvSpPr>
        <p:spPr>
          <a:xfrm>
            <a:off x="2122505" y="2482423"/>
            <a:ext cx="75559" cy="65139"/>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49" name="Oval 448">
            <a:extLst>
              <a:ext uri="{FF2B5EF4-FFF2-40B4-BE49-F238E27FC236}">
                <a16:creationId xmlns:a16="http://schemas.microsoft.com/office/drawing/2014/main" id="{CC280D20-F372-D347-98AF-5F97D7E52B50}"/>
              </a:ext>
            </a:extLst>
          </p:cNvPr>
          <p:cNvSpPr/>
          <p:nvPr/>
        </p:nvSpPr>
        <p:spPr>
          <a:xfrm>
            <a:off x="2525080" y="2742878"/>
            <a:ext cx="75559" cy="65139"/>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50" name="Oval 449">
            <a:extLst>
              <a:ext uri="{FF2B5EF4-FFF2-40B4-BE49-F238E27FC236}">
                <a16:creationId xmlns:a16="http://schemas.microsoft.com/office/drawing/2014/main" id="{0978C716-64BE-6242-BC9A-72539E07AFFD}"/>
              </a:ext>
            </a:extLst>
          </p:cNvPr>
          <p:cNvSpPr/>
          <p:nvPr/>
        </p:nvSpPr>
        <p:spPr>
          <a:xfrm>
            <a:off x="3323150" y="2624156"/>
            <a:ext cx="75559" cy="65139"/>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51" name="Oval 450">
            <a:extLst>
              <a:ext uri="{FF2B5EF4-FFF2-40B4-BE49-F238E27FC236}">
                <a16:creationId xmlns:a16="http://schemas.microsoft.com/office/drawing/2014/main" id="{C9898583-1C33-FC40-BCD6-B31596520BAB}"/>
              </a:ext>
            </a:extLst>
          </p:cNvPr>
          <p:cNvSpPr/>
          <p:nvPr/>
        </p:nvSpPr>
        <p:spPr>
          <a:xfrm>
            <a:off x="4107965" y="2568365"/>
            <a:ext cx="75559" cy="65139"/>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52" name="Oval 451">
            <a:extLst>
              <a:ext uri="{FF2B5EF4-FFF2-40B4-BE49-F238E27FC236}">
                <a16:creationId xmlns:a16="http://schemas.microsoft.com/office/drawing/2014/main" id="{6BA70E2F-AA9F-6A46-94FC-5B66CE93C167}"/>
              </a:ext>
            </a:extLst>
          </p:cNvPr>
          <p:cNvSpPr/>
          <p:nvPr/>
        </p:nvSpPr>
        <p:spPr>
          <a:xfrm>
            <a:off x="4903604" y="2599784"/>
            <a:ext cx="75559" cy="65139"/>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53" name="Oval 452">
            <a:extLst>
              <a:ext uri="{FF2B5EF4-FFF2-40B4-BE49-F238E27FC236}">
                <a16:creationId xmlns:a16="http://schemas.microsoft.com/office/drawing/2014/main" id="{4E7EE816-30B4-504F-9696-60DE25E1F6D9}"/>
              </a:ext>
            </a:extLst>
          </p:cNvPr>
          <p:cNvSpPr/>
          <p:nvPr/>
        </p:nvSpPr>
        <p:spPr>
          <a:xfrm>
            <a:off x="6491292" y="2618091"/>
            <a:ext cx="75559" cy="65139"/>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54" name="Oval 453">
            <a:extLst>
              <a:ext uri="{FF2B5EF4-FFF2-40B4-BE49-F238E27FC236}">
                <a16:creationId xmlns:a16="http://schemas.microsoft.com/office/drawing/2014/main" id="{A66C6DEB-FBA1-D449-8347-05FD545876EB}"/>
              </a:ext>
            </a:extLst>
          </p:cNvPr>
          <p:cNvSpPr/>
          <p:nvPr/>
        </p:nvSpPr>
        <p:spPr>
          <a:xfrm>
            <a:off x="8067039" y="2585521"/>
            <a:ext cx="75559" cy="65139"/>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55" name="Oval 454">
            <a:extLst>
              <a:ext uri="{FF2B5EF4-FFF2-40B4-BE49-F238E27FC236}">
                <a16:creationId xmlns:a16="http://schemas.microsoft.com/office/drawing/2014/main" id="{220088A7-5B01-F447-90DD-E1A52DD44815}"/>
              </a:ext>
            </a:extLst>
          </p:cNvPr>
          <p:cNvSpPr/>
          <p:nvPr/>
        </p:nvSpPr>
        <p:spPr>
          <a:xfrm>
            <a:off x="8857466" y="2615826"/>
            <a:ext cx="75559" cy="65139"/>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56" name="Oval 455">
            <a:extLst>
              <a:ext uri="{FF2B5EF4-FFF2-40B4-BE49-F238E27FC236}">
                <a16:creationId xmlns:a16="http://schemas.microsoft.com/office/drawing/2014/main" id="{5474868C-2B7D-C642-8E5B-1BB004EDED5A}"/>
              </a:ext>
            </a:extLst>
          </p:cNvPr>
          <p:cNvSpPr/>
          <p:nvPr/>
        </p:nvSpPr>
        <p:spPr>
          <a:xfrm>
            <a:off x="9660205" y="2593303"/>
            <a:ext cx="75559" cy="65139"/>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57" name="Oval 456">
            <a:extLst>
              <a:ext uri="{FF2B5EF4-FFF2-40B4-BE49-F238E27FC236}">
                <a16:creationId xmlns:a16="http://schemas.microsoft.com/office/drawing/2014/main" id="{E93EC41A-1E0A-4F41-B323-A6D72B2A3957}"/>
              </a:ext>
            </a:extLst>
          </p:cNvPr>
          <p:cNvSpPr/>
          <p:nvPr/>
        </p:nvSpPr>
        <p:spPr>
          <a:xfrm>
            <a:off x="10465474" y="2624405"/>
            <a:ext cx="75559" cy="65139"/>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58" name="Oval 457">
            <a:extLst>
              <a:ext uri="{FF2B5EF4-FFF2-40B4-BE49-F238E27FC236}">
                <a16:creationId xmlns:a16="http://schemas.microsoft.com/office/drawing/2014/main" id="{2CDF50C7-E365-2144-84F2-794B2553966A}"/>
              </a:ext>
            </a:extLst>
          </p:cNvPr>
          <p:cNvSpPr/>
          <p:nvPr/>
        </p:nvSpPr>
        <p:spPr>
          <a:xfrm>
            <a:off x="11262286" y="2663657"/>
            <a:ext cx="75559" cy="65139"/>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59" name="Oval 458">
            <a:extLst>
              <a:ext uri="{FF2B5EF4-FFF2-40B4-BE49-F238E27FC236}">
                <a16:creationId xmlns:a16="http://schemas.microsoft.com/office/drawing/2014/main" id="{D9DBD789-1048-CD49-A34D-63AEDFA27D1D}"/>
              </a:ext>
            </a:extLst>
          </p:cNvPr>
          <p:cNvSpPr/>
          <p:nvPr/>
        </p:nvSpPr>
        <p:spPr>
          <a:xfrm>
            <a:off x="11261931" y="3412718"/>
            <a:ext cx="76268" cy="6575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60" name="Oval 459">
            <a:extLst>
              <a:ext uri="{FF2B5EF4-FFF2-40B4-BE49-F238E27FC236}">
                <a16:creationId xmlns:a16="http://schemas.microsoft.com/office/drawing/2014/main" id="{885BB636-E215-D141-8B9E-55F097D52867}"/>
              </a:ext>
            </a:extLst>
          </p:cNvPr>
          <p:cNvSpPr/>
          <p:nvPr/>
        </p:nvSpPr>
        <p:spPr>
          <a:xfrm>
            <a:off x="10465119" y="3415348"/>
            <a:ext cx="76268" cy="6575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61" name="Oval 460">
            <a:extLst>
              <a:ext uri="{FF2B5EF4-FFF2-40B4-BE49-F238E27FC236}">
                <a16:creationId xmlns:a16="http://schemas.microsoft.com/office/drawing/2014/main" id="{744FF919-4E37-5849-A0FD-F213ADCE4F2E}"/>
              </a:ext>
            </a:extLst>
          </p:cNvPr>
          <p:cNvSpPr/>
          <p:nvPr/>
        </p:nvSpPr>
        <p:spPr>
          <a:xfrm>
            <a:off x="9659851" y="3414869"/>
            <a:ext cx="76268" cy="6575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62" name="Oval 461">
            <a:extLst>
              <a:ext uri="{FF2B5EF4-FFF2-40B4-BE49-F238E27FC236}">
                <a16:creationId xmlns:a16="http://schemas.microsoft.com/office/drawing/2014/main" id="{DBDD4BF5-ADD9-F041-AD98-A98D58A32C3A}"/>
              </a:ext>
            </a:extLst>
          </p:cNvPr>
          <p:cNvSpPr/>
          <p:nvPr/>
        </p:nvSpPr>
        <p:spPr>
          <a:xfrm>
            <a:off x="8857111" y="3415100"/>
            <a:ext cx="76268" cy="6575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63" name="Oval 462">
            <a:extLst>
              <a:ext uri="{FF2B5EF4-FFF2-40B4-BE49-F238E27FC236}">
                <a16:creationId xmlns:a16="http://schemas.microsoft.com/office/drawing/2014/main" id="{06589FBF-7A9B-014C-9F5F-C84D7EF48255}"/>
              </a:ext>
            </a:extLst>
          </p:cNvPr>
          <p:cNvSpPr/>
          <p:nvPr/>
        </p:nvSpPr>
        <p:spPr>
          <a:xfrm>
            <a:off x="8066684" y="3405113"/>
            <a:ext cx="76268" cy="6575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64" name="Oval 463">
            <a:extLst>
              <a:ext uri="{FF2B5EF4-FFF2-40B4-BE49-F238E27FC236}">
                <a16:creationId xmlns:a16="http://schemas.microsoft.com/office/drawing/2014/main" id="{754840D7-1795-4F48-B932-23200D7DE876}"/>
              </a:ext>
            </a:extLst>
          </p:cNvPr>
          <p:cNvSpPr/>
          <p:nvPr/>
        </p:nvSpPr>
        <p:spPr>
          <a:xfrm>
            <a:off x="6490938" y="3390981"/>
            <a:ext cx="76268" cy="6575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65" name="Oval 464">
            <a:extLst>
              <a:ext uri="{FF2B5EF4-FFF2-40B4-BE49-F238E27FC236}">
                <a16:creationId xmlns:a16="http://schemas.microsoft.com/office/drawing/2014/main" id="{BB73A3AB-0F87-0947-BC9E-99451D16E043}"/>
              </a:ext>
            </a:extLst>
          </p:cNvPr>
          <p:cNvSpPr/>
          <p:nvPr/>
        </p:nvSpPr>
        <p:spPr>
          <a:xfrm>
            <a:off x="4903249" y="3487106"/>
            <a:ext cx="76268" cy="6575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66" name="Oval 465">
            <a:extLst>
              <a:ext uri="{FF2B5EF4-FFF2-40B4-BE49-F238E27FC236}">
                <a16:creationId xmlns:a16="http://schemas.microsoft.com/office/drawing/2014/main" id="{20DBACCD-CF1E-4A49-A270-8A15E9DAC37D}"/>
              </a:ext>
            </a:extLst>
          </p:cNvPr>
          <p:cNvSpPr/>
          <p:nvPr/>
        </p:nvSpPr>
        <p:spPr>
          <a:xfrm>
            <a:off x="3317202" y="3626171"/>
            <a:ext cx="76268" cy="6575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67" name="Oval 466">
            <a:extLst>
              <a:ext uri="{FF2B5EF4-FFF2-40B4-BE49-F238E27FC236}">
                <a16:creationId xmlns:a16="http://schemas.microsoft.com/office/drawing/2014/main" id="{C7102344-9A47-FF49-B69F-CA0598000FCA}"/>
              </a:ext>
            </a:extLst>
          </p:cNvPr>
          <p:cNvSpPr/>
          <p:nvPr/>
        </p:nvSpPr>
        <p:spPr>
          <a:xfrm>
            <a:off x="4107610" y="3569720"/>
            <a:ext cx="76268" cy="6575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68" name="Oval 467">
            <a:extLst>
              <a:ext uri="{FF2B5EF4-FFF2-40B4-BE49-F238E27FC236}">
                <a16:creationId xmlns:a16="http://schemas.microsoft.com/office/drawing/2014/main" id="{2DAEF399-3A20-3B41-95A9-DBA1ED5894F7}"/>
              </a:ext>
            </a:extLst>
          </p:cNvPr>
          <p:cNvSpPr/>
          <p:nvPr/>
        </p:nvSpPr>
        <p:spPr>
          <a:xfrm>
            <a:off x="2526036" y="3512800"/>
            <a:ext cx="76268" cy="6575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69" name="Oval 468">
            <a:extLst>
              <a:ext uri="{FF2B5EF4-FFF2-40B4-BE49-F238E27FC236}">
                <a16:creationId xmlns:a16="http://schemas.microsoft.com/office/drawing/2014/main" id="{B85A6FAB-0691-094D-9BF9-261BB3A07557}"/>
              </a:ext>
            </a:extLst>
          </p:cNvPr>
          <p:cNvSpPr/>
          <p:nvPr/>
        </p:nvSpPr>
        <p:spPr>
          <a:xfrm>
            <a:off x="2122150" y="3274997"/>
            <a:ext cx="76268" cy="65752"/>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70" name="TextBox 469">
            <a:extLst>
              <a:ext uri="{FF2B5EF4-FFF2-40B4-BE49-F238E27FC236}">
                <a16:creationId xmlns:a16="http://schemas.microsoft.com/office/drawing/2014/main" id="{D3BFD0C4-D84D-DF45-A5F2-94E39B3F45BD}"/>
              </a:ext>
            </a:extLst>
          </p:cNvPr>
          <p:cNvSpPr txBox="1"/>
          <p:nvPr/>
        </p:nvSpPr>
        <p:spPr>
          <a:xfrm>
            <a:off x="475239" y="4444443"/>
            <a:ext cx="2005357" cy="276999"/>
          </a:xfrm>
          <a:prstGeom prst="rect">
            <a:avLst/>
          </a:prstGeom>
          <a:noFill/>
        </p:spPr>
        <p:txBody>
          <a:bodyPr wrap="none" rtlCol="0">
            <a:spAutoFit/>
          </a:bodyPr>
          <a:lstStyle/>
          <a:p>
            <a:r>
              <a:rPr lang="en-US" sz="1200" b="1" dirty="0">
                <a:solidFill>
                  <a:schemeClr val="bg1"/>
                </a:solidFill>
                <a:latin typeface="Calibri" panose="020F0502020204030204" pitchFamily="34" charset="0"/>
                <a:cs typeface="Calibri" panose="020F0502020204030204" pitchFamily="34" charset="0"/>
              </a:rPr>
              <a:t>Patients With Available Data</a:t>
            </a:r>
            <a:endParaRPr lang="en-GB" sz="1200" b="1" dirty="0">
              <a:solidFill>
                <a:schemeClr val="bg1"/>
              </a:solidFill>
              <a:latin typeface="Calibri" panose="020F0502020204030204" pitchFamily="34" charset="0"/>
              <a:cs typeface="Calibri" panose="020F0502020204030204" pitchFamily="34" charset="0"/>
            </a:endParaRPr>
          </a:p>
        </p:txBody>
      </p:sp>
      <p:sp>
        <p:nvSpPr>
          <p:cNvPr id="471" name="TextBox 470">
            <a:extLst>
              <a:ext uri="{FF2B5EF4-FFF2-40B4-BE49-F238E27FC236}">
                <a16:creationId xmlns:a16="http://schemas.microsoft.com/office/drawing/2014/main" id="{72FB7AD3-5326-B54B-9509-D985836A79A7}"/>
              </a:ext>
            </a:extLst>
          </p:cNvPr>
          <p:cNvSpPr txBox="1"/>
          <p:nvPr/>
        </p:nvSpPr>
        <p:spPr>
          <a:xfrm>
            <a:off x="649104" y="4684972"/>
            <a:ext cx="915827" cy="461665"/>
          </a:xfrm>
          <a:prstGeom prst="rect">
            <a:avLst/>
          </a:prstGeom>
          <a:noFill/>
        </p:spPr>
        <p:txBody>
          <a:bodyPr wrap="none" rtlCol="0">
            <a:spAutoFit/>
          </a:bodyPr>
          <a:lstStyle/>
          <a:p>
            <a:pPr algn="r"/>
            <a:r>
              <a:rPr lang="en-US" sz="1200" b="0" dirty="0">
                <a:solidFill>
                  <a:schemeClr val="accent1"/>
                </a:solidFill>
                <a:latin typeface="Calibri" panose="020F0502020204030204" pitchFamily="34" charset="0"/>
                <a:cs typeface="Calibri" panose="020F0502020204030204" pitchFamily="34" charset="0"/>
              </a:rPr>
              <a:t>Iptacopan</a:t>
            </a:r>
          </a:p>
          <a:p>
            <a:pPr algn="r"/>
            <a:r>
              <a:rPr lang="en-US" sz="1200" b="0" dirty="0">
                <a:solidFill>
                  <a:schemeClr val="accent3"/>
                </a:solidFill>
                <a:latin typeface="Calibri" panose="020F0502020204030204" pitchFamily="34" charset="0"/>
                <a:cs typeface="Calibri" panose="020F0502020204030204" pitchFamily="34" charset="0"/>
              </a:rPr>
              <a:t>Anti-C5 SoC</a:t>
            </a:r>
            <a:endParaRPr lang="en-GB" sz="1200" b="0" dirty="0">
              <a:solidFill>
                <a:schemeClr val="accent3"/>
              </a:solidFill>
              <a:latin typeface="Calibri" panose="020F0502020204030204" pitchFamily="34" charset="0"/>
              <a:cs typeface="Calibri" panose="020F0502020204030204" pitchFamily="34" charset="0"/>
            </a:endParaRPr>
          </a:p>
        </p:txBody>
      </p:sp>
      <p:sp>
        <p:nvSpPr>
          <p:cNvPr id="472" name="TextBox 471">
            <a:extLst>
              <a:ext uri="{FF2B5EF4-FFF2-40B4-BE49-F238E27FC236}">
                <a16:creationId xmlns:a16="http://schemas.microsoft.com/office/drawing/2014/main" id="{E543C69D-4BDF-5F46-8C0C-25D06230B4E3}"/>
              </a:ext>
            </a:extLst>
          </p:cNvPr>
          <p:cNvSpPr txBox="1"/>
          <p:nvPr/>
        </p:nvSpPr>
        <p:spPr>
          <a:xfrm>
            <a:off x="1554645" y="4684972"/>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62</a:t>
            </a:r>
          </a:p>
          <a:p>
            <a:pPr algn="ctr"/>
            <a:r>
              <a:rPr lang="en-US" sz="1200" b="0" dirty="0">
                <a:solidFill>
                  <a:schemeClr val="bg1"/>
                </a:solidFill>
                <a:latin typeface="Calibri" panose="020F0502020204030204" pitchFamily="34" charset="0"/>
                <a:cs typeface="Calibri" panose="020F0502020204030204" pitchFamily="34" charset="0"/>
              </a:rPr>
              <a:t>35</a:t>
            </a:r>
            <a:endParaRPr lang="en-GB" sz="1200" b="0" dirty="0">
              <a:solidFill>
                <a:schemeClr val="bg1"/>
              </a:solidFill>
              <a:latin typeface="Calibri" panose="020F0502020204030204" pitchFamily="34" charset="0"/>
              <a:cs typeface="Calibri" panose="020F0502020204030204" pitchFamily="34" charset="0"/>
            </a:endParaRPr>
          </a:p>
        </p:txBody>
      </p:sp>
      <p:sp>
        <p:nvSpPr>
          <p:cNvPr id="473" name="TextBox 472">
            <a:extLst>
              <a:ext uri="{FF2B5EF4-FFF2-40B4-BE49-F238E27FC236}">
                <a16:creationId xmlns:a16="http://schemas.microsoft.com/office/drawing/2014/main" id="{0CD9FB14-0446-8540-BB4C-9486E7C87CCD}"/>
              </a:ext>
            </a:extLst>
          </p:cNvPr>
          <p:cNvSpPr txBox="1"/>
          <p:nvPr/>
        </p:nvSpPr>
        <p:spPr>
          <a:xfrm>
            <a:off x="1975923" y="4684972"/>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61</a:t>
            </a:r>
          </a:p>
          <a:p>
            <a:pPr algn="ctr"/>
            <a:r>
              <a:rPr lang="en-US" sz="1200" b="0" dirty="0">
                <a:solidFill>
                  <a:schemeClr val="bg1"/>
                </a:solidFill>
                <a:latin typeface="Calibri" panose="020F0502020204030204" pitchFamily="34" charset="0"/>
                <a:cs typeface="Calibri" panose="020F0502020204030204" pitchFamily="34" charset="0"/>
              </a:rPr>
              <a:t>28</a:t>
            </a:r>
            <a:endParaRPr lang="en-GB" sz="1200" b="0" dirty="0">
              <a:solidFill>
                <a:schemeClr val="bg1"/>
              </a:solidFill>
              <a:latin typeface="Calibri" panose="020F0502020204030204" pitchFamily="34" charset="0"/>
              <a:cs typeface="Calibri" panose="020F0502020204030204" pitchFamily="34" charset="0"/>
            </a:endParaRPr>
          </a:p>
        </p:txBody>
      </p:sp>
      <p:sp>
        <p:nvSpPr>
          <p:cNvPr id="474" name="TextBox 473">
            <a:extLst>
              <a:ext uri="{FF2B5EF4-FFF2-40B4-BE49-F238E27FC236}">
                <a16:creationId xmlns:a16="http://schemas.microsoft.com/office/drawing/2014/main" id="{CDDDEF3E-4A34-9042-AA95-E7679BC84330}"/>
              </a:ext>
            </a:extLst>
          </p:cNvPr>
          <p:cNvSpPr txBox="1"/>
          <p:nvPr/>
        </p:nvSpPr>
        <p:spPr>
          <a:xfrm>
            <a:off x="2382925" y="4684972"/>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58</a:t>
            </a:r>
          </a:p>
          <a:p>
            <a:pPr algn="ctr"/>
            <a:r>
              <a:rPr lang="en-US" sz="1200" b="0" dirty="0">
                <a:solidFill>
                  <a:schemeClr val="bg1"/>
                </a:solidFill>
                <a:latin typeface="Calibri" panose="020F0502020204030204" pitchFamily="34" charset="0"/>
                <a:cs typeface="Calibri" panose="020F0502020204030204" pitchFamily="34" charset="0"/>
              </a:rPr>
              <a:t>27</a:t>
            </a:r>
            <a:endParaRPr lang="en-GB" sz="1200" b="0" dirty="0">
              <a:solidFill>
                <a:schemeClr val="bg1"/>
              </a:solidFill>
              <a:latin typeface="Calibri" panose="020F0502020204030204" pitchFamily="34" charset="0"/>
              <a:cs typeface="Calibri" panose="020F0502020204030204" pitchFamily="34" charset="0"/>
            </a:endParaRPr>
          </a:p>
        </p:txBody>
      </p:sp>
      <p:sp>
        <p:nvSpPr>
          <p:cNvPr id="475" name="TextBox 474">
            <a:extLst>
              <a:ext uri="{FF2B5EF4-FFF2-40B4-BE49-F238E27FC236}">
                <a16:creationId xmlns:a16="http://schemas.microsoft.com/office/drawing/2014/main" id="{764A77EA-B52C-5540-9B0F-6EABA1B35C52}"/>
              </a:ext>
            </a:extLst>
          </p:cNvPr>
          <p:cNvSpPr txBox="1"/>
          <p:nvPr/>
        </p:nvSpPr>
        <p:spPr>
          <a:xfrm>
            <a:off x="3176861" y="4684972"/>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60</a:t>
            </a:r>
          </a:p>
          <a:p>
            <a:pPr algn="ctr"/>
            <a:r>
              <a:rPr lang="en-US" sz="1200" b="0" dirty="0">
                <a:solidFill>
                  <a:schemeClr val="bg1"/>
                </a:solidFill>
                <a:latin typeface="Calibri" panose="020F0502020204030204" pitchFamily="34" charset="0"/>
                <a:cs typeface="Calibri" panose="020F0502020204030204" pitchFamily="34" charset="0"/>
              </a:rPr>
              <a:t>32</a:t>
            </a:r>
            <a:endParaRPr lang="en-GB" sz="1200" b="0" dirty="0">
              <a:solidFill>
                <a:schemeClr val="bg1"/>
              </a:solidFill>
              <a:latin typeface="Calibri" panose="020F0502020204030204" pitchFamily="34" charset="0"/>
              <a:cs typeface="Calibri" panose="020F0502020204030204" pitchFamily="34" charset="0"/>
            </a:endParaRPr>
          </a:p>
        </p:txBody>
      </p:sp>
      <p:sp>
        <p:nvSpPr>
          <p:cNvPr id="476" name="TextBox 475">
            <a:extLst>
              <a:ext uri="{FF2B5EF4-FFF2-40B4-BE49-F238E27FC236}">
                <a16:creationId xmlns:a16="http://schemas.microsoft.com/office/drawing/2014/main" id="{3EF8CD9B-7F53-CA4A-A886-D88F486E583F}"/>
              </a:ext>
            </a:extLst>
          </p:cNvPr>
          <p:cNvSpPr txBox="1"/>
          <p:nvPr/>
        </p:nvSpPr>
        <p:spPr>
          <a:xfrm>
            <a:off x="3971214" y="4684972"/>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59</a:t>
            </a:r>
          </a:p>
          <a:p>
            <a:pPr algn="ctr"/>
            <a:r>
              <a:rPr lang="en-US" sz="1200" b="0" dirty="0">
                <a:solidFill>
                  <a:schemeClr val="bg1"/>
                </a:solidFill>
                <a:latin typeface="Calibri" panose="020F0502020204030204" pitchFamily="34" charset="0"/>
                <a:cs typeface="Calibri" panose="020F0502020204030204" pitchFamily="34" charset="0"/>
              </a:rPr>
              <a:t>31</a:t>
            </a:r>
            <a:endParaRPr lang="en-GB" sz="1200" b="0" dirty="0">
              <a:solidFill>
                <a:schemeClr val="bg1"/>
              </a:solidFill>
              <a:latin typeface="Calibri" panose="020F0502020204030204" pitchFamily="34" charset="0"/>
              <a:cs typeface="Calibri" panose="020F0502020204030204" pitchFamily="34" charset="0"/>
            </a:endParaRPr>
          </a:p>
        </p:txBody>
      </p:sp>
      <p:sp>
        <p:nvSpPr>
          <p:cNvPr id="477" name="TextBox 476">
            <a:extLst>
              <a:ext uri="{FF2B5EF4-FFF2-40B4-BE49-F238E27FC236}">
                <a16:creationId xmlns:a16="http://schemas.microsoft.com/office/drawing/2014/main" id="{DA3D9B15-FD7D-DD40-81B4-9F57592A3EC1}"/>
              </a:ext>
            </a:extLst>
          </p:cNvPr>
          <p:cNvSpPr txBox="1"/>
          <p:nvPr/>
        </p:nvSpPr>
        <p:spPr>
          <a:xfrm>
            <a:off x="4763070" y="4684972"/>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59</a:t>
            </a:r>
          </a:p>
          <a:p>
            <a:pPr algn="ctr"/>
            <a:r>
              <a:rPr lang="en-US" sz="1200" b="0" dirty="0">
                <a:solidFill>
                  <a:schemeClr val="bg1"/>
                </a:solidFill>
                <a:latin typeface="Calibri" panose="020F0502020204030204" pitchFamily="34" charset="0"/>
                <a:cs typeface="Calibri" panose="020F0502020204030204" pitchFamily="34" charset="0"/>
              </a:rPr>
              <a:t>31</a:t>
            </a:r>
            <a:endParaRPr lang="en-GB" sz="1200" b="0" dirty="0">
              <a:solidFill>
                <a:schemeClr val="bg1"/>
              </a:solidFill>
              <a:latin typeface="Calibri" panose="020F0502020204030204" pitchFamily="34" charset="0"/>
              <a:cs typeface="Calibri" panose="020F0502020204030204" pitchFamily="34" charset="0"/>
            </a:endParaRPr>
          </a:p>
        </p:txBody>
      </p:sp>
      <p:sp>
        <p:nvSpPr>
          <p:cNvPr id="478" name="TextBox 477">
            <a:extLst>
              <a:ext uri="{FF2B5EF4-FFF2-40B4-BE49-F238E27FC236}">
                <a16:creationId xmlns:a16="http://schemas.microsoft.com/office/drawing/2014/main" id="{E500FD2E-D122-F04F-9190-A0E2F7528FBE}"/>
              </a:ext>
            </a:extLst>
          </p:cNvPr>
          <p:cNvSpPr txBox="1"/>
          <p:nvPr/>
        </p:nvSpPr>
        <p:spPr>
          <a:xfrm>
            <a:off x="6351779" y="4684972"/>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60</a:t>
            </a:r>
          </a:p>
          <a:p>
            <a:pPr algn="ctr"/>
            <a:r>
              <a:rPr lang="en-US" sz="1200" b="0" dirty="0">
                <a:solidFill>
                  <a:schemeClr val="bg1"/>
                </a:solidFill>
                <a:latin typeface="Calibri" panose="020F0502020204030204" pitchFamily="34" charset="0"/>
                <a:cs typeface="Calibri" panose="020F0502020204030204" pitchFamily="34" charset="0"/>
              </a:rPr>
              <a:t>33</a:t>
            </a:r>
            <a:endParaRPr lang="en-GB" sz="1200" b="0" dirty="0">
              <a:solidFill>
                <a:schemeClr val="bg1"/>
              </a:solidFill>
              <a:latin typeface="Calibri" panose="020F0502020204030204" pitchFamily="34" charset="0"/>
              <a:cs typeface="Calibri" panose="020F0502020204030204" pitchFamily="34" charset="0"/>
            </a:endParaRPr>
          </a:p>
        </p:txBody>
      </p:sp>
      <p:sp>
        <p:nvSpPr>
          <p:cNvPr id="479" name="TextBox 478">
            <a:extLst>
              <a:ext uri="{FF2B5EF4-FFF2-40B4-BE49-F238E27FC236}">
                <a16:creationId xmlns:a16="http://schemas.microsoft.com/office/drawing/2014/main" id="{ABEF038E-A6BC-6649-AFCF-E2F99A0F73FB}"/>
              </a:ext>
            </a:extLst>
          </p:cNvPr>
          <p:cNvSpPr txBox="1"/>
          <p:nvPr/>
        </p:nvSpPr>
        <p:spPr>
          <a:xfrm>
            <a:off x="7921642" y="4684972"/>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56</a:t>
            </a:r>
          </a:p>
          <a:p>
            <a:pPr algn="ctr"/>
            <a:r>
              <a:rPr lang="en-US" sz="1200" b="0" dirty="0">
                <a:solidFill>
                  <a:schemeClr val="bg1"/>
                </a:solidFill>
                <a:latin typeface="Calibri" panose="020F0502020204030204" pitchFamily="34" charset="0"/>
                <a:cs typeface="Calibri" panose="020F0502020204030204" pitchFamily="34" charset="0"/>
              </a:rPr>
              <a:t>27</a:t>
            </a:r>
            <a:endParaRPr lang="en-GB" sz="1200" b="0" dirty="0">
              <a:solidFill>
                <a:schemeClr val="bg1"/>
              </a:solidFill>
              <a:latin typeface="Calibri" panose="020F0502020204030204" pitchFamily="34" charset="0"/>
              <a:cs typeface="Calibri" panose="020F0502020204030204" pitchFamily="34" charset="0"/>
            </a:endParaRPr>
          </a:p>
        </p:txBody>
      </p:sp>
      <p:sp>
        <p:nvSpPr>
          <p:cNvPr id="480" name="TextBox 479">
            <a:extLst>
              <a:ext uri="{FF2B5EF4-FFF2-40B4-BE49-F238E27FC236}">
                <a16:creationId xmlns:a16="http://schemas.microsoft.com/office/drawing/2014/main" id="{3FF1DFDD-CCE8-CA42-9F30-3E43416E758B}"/>
              </a:ext>
            </a:extLst>
          </p:cNvPr>
          <p:cNvSpPr txBox="1"/>
          <p:nvPr/>
        </p:nvSpPr>
        <p:spPr>
          <a:xfrm>
            <a:off x="8722220" y="4684972"/>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59</a:t>
            </a:r>
          </a:p>
          <a:p>
            <a:pPr algn="ctr"/>
            <a:r>
              <a:rPr lang="en-US" sz="1200" b="0" dirty="0">
                <a:solidFill>
                  <a:schemeClr val="bg1"/>
                </a:solidFill>
                <a:latin typeface="Calibri" panose="020F0502020204030204" pitchFamily="34" charset="0"/>
                <a:cs typeface="Calibri" panose="020F0502020204030204" pitchFamily="34" charset="0"/>
              </a:rPr>
              <a:t>34</a:t>
            </a:r>
            <a:endParaRPr lang="en-GB" sz="1200" b="0" dirty="0">
              <a:solidFill>
                <a:schemeClr val="bg1"/>
              </a:solidFill>
              <a:latin typeface="Calibri" panose="020F0502020204030204" pitchFamily="34" charset="0"/>
              <a:cs typeface="Calibri" panose="020F0502020204030204" pitchFamily="34" charset="0"/>
            </a:endParaRPr>
          </a:p>
        </p:txBody>
      </p:sp>
      <p:sp>
        <p:nvSpPr>
          <p:cNvPr id="481" name="TextBox 480">
            <a:extLst>
              <a:ext uri="{FF2B5EF4-FFF2-40B4-BE49-F238E27FC236}">
                <a16:creationId xmlns:a16="http://schemas.microsoft.com/office/drawing/2014/main" id="{F0DDEA64-F6A9-164A-8887-BE45FD87878B}"/>
              </a:ext>
            </a:extLst>
          </p:cNvPr>
          <p:cNvSpPr txBox="1"/>
          <p:nvPr/>
        </p:nvSpPr>
        <p:spPr>
          <a:xfrm>
            <a:off x="9522800" y="4684972"/>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56</a:t>
            </a:r>
          </a:p>
          <a:p>
            <a:pPr algn="ctr"/>
            <a:r>
              <a:rPr lang="en-US" sz="1200" b="0" dirty="0">
                <a:solidFill>
                  <a:schemeClr val="bg1"/>
                </a:solidFill>
                <a:latin typeface="Calibri" panose="020F0502020204030204" pitchFamily="34" charset="0"/>
                <a:cs typeface="Calibri" panose="020F0502020204030204" pitchFamily="34" charset="0"/>
              </a:rPr>
              <a:t>32</a:t>
            </a:r>
            <a:endParaRPr lang="en-GB" sz="1200" b="0" dirty="0">
              <a:solidFill>
                <a:schemeClr val="bg1"/>
              </a:solidFill>
              <a:latin typeface="Calibri" panose="020F0502020204030204" pitchFamily="34" charset="0"/>
              <a:cs typeface="Calibri" panose="020F0502020204030204" pitchFamily="34" charset="0"/>
            </a:endParaRPr>
          </a:p>
        </p:txBody>
      </p:sp>
      <p:sp>
        <p:nvSpPr>
          <p:cNvPr id="482" name="TextBox 481">
            <a:extLst>
              <a:ext uri="{FF2B5EF4-FFF2-40B4-BE49-F238E27FC236}">
                <a16:creationId xmlns:a16="http://schemas.microsoft.com/office/drawing/2014/main" id="{98E9873A-F8B7-6B40-8724-182FA841A3F3}"/>
              </a:ext>
            </a:extLst>
          </p:cNvPr>
          <p:cNvSpPr txBox="1"/>
          <p:nvPr/>
        </p:nvSpPr>
        <p:spPr>
          <a:xfrm>
            <a:off x="10310065" y="4684972"/>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56</a:t>
            </a:r>
          </a:p>
          <a:p>
            <a:pPr algn="ctr"/>
            <a:r>
              <a:rPr lang="en-US" sz="1200" b="0" dirty="0">
                <a:solidFill>
                  <a:schemeClr val="bg1"/>
                </a:solidFill>
                <a:latin typeface="Calibri" panose="020F0502020204030204" pitchFamily="34" charset="0"/>
                <a:cs typeface="Calibri" panose="020F0502020204030204" pitchFamily="34" charset="0"/>
              </a:rPr>
              <a:t>32</a:t>
            </a:r>
            <a:endParaRPr lang="en-GB" sz="1200" b="0" dirty="0">
              <a:solidFill>
                <a:schemeClr val="bg1"/>
              </a:solidFill>
              <a:latin typeface="Calibri" panose="020F0502020204030204" pitchFamily="34" charset="0"/>
              <a:cs typeface="Calibri" panose="020F0502020204030204" pitchFamily="34" charset="0"/>
            </a:endParaRPr>
          </a:p>
        </p:txBody>
      </p:sp>
      <p:sp>
        <p:nvSpPr>
          <p:cNvPr id="483" name="TextBox 482">
            <a:extLst>
              <a:ext uri="{FF2B5EF4-FFF2-40B4-BE49-F238E27FC236}">
                <a16:creationId xmlns:a16="http://schemas.microsoft.com/office/drawing/2014/main" id="{047AC520-3215-664E-9E98-931B7BEE67F7}"/>
              </a:ext>
            </a:extLst>
          </p:cNvPr>
          <p:cNvSpPr txBox="1"/>
          <p:nvPr/>
        </p:nvSpPr>
        <p:spPr>
          <a:xfrm>
            <a:off x="11117846" y="4684972"/>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58</a:t>
            </a:r>
          </a:p>
          <a:p>
            <a:pPr algn="ctr"/>
            <a:r>
              <a:rPr lang="en-US" sz="1200" b="0" dirty="0">
                <a:solidFill>
                  <a:schemeClr val="bg1"/>
                </a:solidFill>
                <a:latin typeface="Calibri" panose="020F0502020204030204" pitchFamily="34" charset="0"/>
                <a:cs typeface="Calibri" panose="020F0502020204030204" pitchFamily="34" charset="0"/>
              </a:rPr>
              <a:t>34</a:t>
            </a:r>
            <a:endParaRPr lang="en-GB" sz="1200" b="0" dirty="0">
              <a:solidFill>
                <a:schemeClr val="bg1"/>
              </a:solidFill>
              <a:latin typeface="Calibri" panose="020F0502020204030204" pitchFamily="34" charset="0"/>
              <a:cs typeface="Calibri" panose="020F0502020204030204" pitchFamily="34" charset="0"/>
            </a:endParaRPr>
          </a:p>
        </p:txBody>
      </p:sp>
      <p:cxnSp>
        <p:nvCxnSpPr>
          <p:cNvPr id="484" name="Straight Connector 483">
            <a:extLst>
              <a:ext uri="{FF2B5EF4-FFF2-40B4-BE49-F238E27FC236}">
                <a16:creationId xmlns:a16="http://schemas.microsoft.com/office/drawing/2014/main" id="{7D1622A2-E704-CC42-9670-780964AEE813}"/>
              </a:ext>
            </a:extLst>
          </p:cNvPr>
          <p:cNvCxnSpPr>
            <a:cxnSpLocks/>
          </p:cNvCxnSpPr>
          <p:nvPr/>
        </p:nvCxnSpPr>
        <p:spPr>
          <a:xfrm flipH="1">
            <a:off x="1674212" y="3085678"/>
            <a:ext cx="9663060" cy="4212"/>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85" name="TextBox 484">
            <a:extLst>
              <a:ext uri="{FF2B5EF4-FFF2-40B4-BE49-F238E27FC236}">
                <a16:creationId xmlns:a16="http://schemas.microsoft.com/office/drawing/2014/main" id="{13F1F79B-E2D2-2F48-9BEB-4C86A86BC1EF}"/>
              </a:ext>
            </a:extLst>
          </p:cNvPr>
          <p:cNvSpPr txBox="1"/>
          <p:nvPr/>
        </p:nvSpPr>
        <p:spPr>
          <a:xfrm>
            <a:off x="11272153" y="2942809"/>
            <a:ext cx="452368" cy="276999"/>
          </a:xfrm>
          <a:prstGeom prst="rect">
            <a:avLst/>
          </a:prstGeom>
          <a:noFill/>
        </p:spPr>
        <p:txBody>
          <a:bodyPr wrap="none" rtlCol="0">
            <a:spAutoFit/>
          </a:bodyPr>
          <a:lstStyle/>
          <a:p>
            <a:r>
              <a:rPr lang="en-US" sz="1200" dirty="0">
                <a:solidFill>
                  <a:schemeClr val="bg1"/>
                </a:solidFill>
                <a:latin typeface="Calibri" panose="020F0502020204030204" pitchFamily="34" charset="0"/>
                <a:cs typeface="Calibri" panose="020F0502020204030204" pitchFamily="34" charset="0"/>
              </a:rPr>
              <a:t>ULN</a:t>
            </a:r>
            <a:endParaRPr lang="en-GB" sz="1200" dirty="0">
              <a:solidFill>
                <a:schemeClr val="bg1"/>
              </a:solidFill>
              <a:latin typeface="Calibri" panose="020F0502020204030204" pitchFamily="34" charset="0"/>
              <a:cs typeface="Calibri" panose="020F0502020204030204" pitchFamily="34" charset="0"/>
            </a:endParaRPr>
          </a:p>
        </p:txBody>
      </p:sp>
      <p:sp>
        <p:nvSpPr>
          <p:cNvPr id="486" name="TextBox 485">
            <a:extLst>
              <a:ext uri="{FF2B5EF4-FFF2-40B4-BE49-F238E27FC236}">
                <a16:creationId xmlns:a16="http://schemas.microsoft.com/office/drawing/2014/main" id="{B05B53A3-6689-F34C-B137-2AE872E83540}"/>
              </a:ext>
            </a:extLst>
          </p:cNvPr>
          <p:cNvSpPr txBox="1"/>
          <p:nvPr/>
        </p:nvSpPr>
        <p:spPr>
          <a:xfrm rot="16200000">
            <a:off x="104901" y="2591819"/>
            <a:ext cx="2016321" cy="461665"/>
          </a:xfrm>
          <a:prstGeom prst="rect">
            <a:avLst/>
          </a:prstGeom>
          <a:noFill/>
        </p:spPr>
        <p:txBody>
          <a:bodyPr wrap="none" rtlCol="0">
            <a:spAutoFit/>
          </a:bodyPr>
          <a:lstStyle>
            <a:defPPr>
              <a:defRPr lang="en-US"/>
            </a:defPPr>
            <a:lvl1pPr>
              <a:defRPr sz="1000" b="1">
                <a:latin typeface="Arial" panose="020B0604020202020204" pitchFamily="34" charset="0"/>
                <a:cs typeface="Arial" panose="020B0604020202020204" pitchFamily="34" charset="0"/>
              </a:defRPr>
            </a:lvl1pPr>
          </a:lstStyle>
          <a:p>
            <a:pPr algn="ctr"/>
            <a:r>
              <a:rPr lang="en-US" sz="1200" dirty="0">
                <a:solidFill>
                  <a:schemeClr val="bg1"/>
                </a:solidFill>
                <a:latin typeface="Calibri" panose="020F0502020204030204" pitchFamily="34" charset="0"/>
                <a:cs typeface="Calibri" panose="020F0502020204030204" pitchFamily="34" charset="0"/>
              </a:rPr>
              <a:t>Mean Absolute Reticulocyte </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Count, 10</a:t>
            </a:r>
            <a:r>
              <a:rPr lang="en-US" sz="1200" baseline="30000" dirty="0">
                <a:solidFill>
                  <a:schemeClr val="bg1"/>
                </a:solidFill>
                <a:latin typeface="Calibri" panose="020F0502020204030204" pitchFamily="34" charset="0"/>
                <a:cs typeface="Calibri" panose="020F0502020204030204" pitchFamily="34" charset="0"/>
              </a:rPr>
              <a:t>9</a:t>
            </a:r>
            <a:r>
              <a:rPr lang="en-US" sz="1200" dirty="0">
                <a:solidFill>
                  <a:schemeClr val="bg1"/>
                </a:solidFill>
                <a:latin typeface="Calibri" panose="020F0502020204030204" pitchFamily="34" charset="0"/>
                <a:cs typeface="Calibri" panose="020F0502020204030204" pitchFamily="34" charset="0"/>
              </a:rPr>
              <a:t>/L (SD)</a:t>
            </a:r>
            <a:endParaRPr lang="en-GB" sz="1200" dirty="0">
              <a:solidFill>
                <a:schemeClr val="bg1"/>
              </a:solidFill>
              <a:latin typeface="Calibri" panose="020F0502020204030204" pitchFamily="34" charset="0"/>
              <a:cs typeface="Calibri" panose="020F0502020204030204" pitchFamily="34" charset="0"/>
            </a:endParaRPr>
          </a:p>
        </p:txBody>
      </p:sp>
      <p:sp>
        <p:nvSpPr>
          <p:cNvPr id="487" name="Freeform: Shape 210">
            <a:extLst>
              <a:ext uri="{FF2B5EF4-FFF2-40B4-BE49-F238E27FC236}">
                <a16:creationId xmlns:a16="http://schemas.microsoft.com/office/drawing/2014/main" id="{1F68D2F6-5A57-994B-BC25-313760A9EB65}"/>
              </a:ext>
            </a:extLst>
          </p:cNvPr>
          <p:cNvSpPr/>
          <p:nvPr/>
        </p:nvSpPr>
        <p:spPr>
          <a:xfrm>
            <a:off x="1731939" y="2506666"/>
            <a:ext cx="9569197" cy="265937"/>
          </a:xfrm>
          <a:custGeom>
            <a:avLst/>
            <a:gdLst>
              <a:gd name="connsiteX0" fmla="*/ 7219784 w 7219784"/>
              <a:gd name="connsiteY0" fmla="*/ 178905 h 230588"/>
              <a:gd name="connsiteX1" fmla="*/ 6619461 w 7219784"/>
              <a:gd name="connsiteY1" fmla="*/ 135173 h 230588"/>
              <a:gd name="connsiteX2" fmla="*/ 6015161 w 7219784"/>
              <a:gd name="connsiteY2" fmla="*/ 115294 h 230588"/>
              <a:gd name="connsiteX3" fmla="*/ 5414838 w 7219784"/>
              <a:gd name="connsiteY3" fmla="*/ 119270 h 230588"/>
              <a:gd name="connsiteX4" fmla="*/ 4818490 w 7219784"/>
              <a:gd name="connsiteY4" fmla="*/ 99392 h 230588"/>
              <a:gd name="connsiteX5" fmla="*/ 3625794 w 7219784"/>
              <a:gd name="connsiteY5" fmla="*/ 123246 h 230588"/>
              <a:gd name="connsiteX6" fmla="*/ 2421172 w 7219784"/>
              <a:gd name="connsiteY6" fmla="*/ 111319 h 230588"/>
              <a:gd name="connsiteX7" fmla="*/ 1820848 w 7219784"/>
              <a:gd name="connsiteY7" fmla="*/ 83489 h 230588"/>
              <a:gd name="connsiteX8" fmla="*/ 1228476 w 7219784"/>
              <a:gd name="connsiteY8" fmla="*/ 139148 h 230588"/>
              <a:gd name="connsiteX9" fmla="*/ 628153 w 7219784"/>
              <a:gd name="connsiteY9" fmla="*/ 230588 h 230588"/>
              <a:gd name="connsiteX10" fmla="*/ 329979 w 7219784"/>
              <a:gd name="connsiteY10" fmla="*/ 0 h 230588"/>
              <a:gd name="connsiteX11" fmla="*/ 0 w 7219784"/>
              <a:gd name="connsiteY11" fmla="*/ 91440 h 230588"/>
              <a:gd name="connsiteX0" fmla="*/ 7219784 w 7219784"/>
              <a:gd name="connsiteY0" fmla="*/ 174142 h 225825"/>
              <a:gd name="connsiteX1" fmla="*/ 6619461 w 7219784"/>
              <a:gd name="connsiteY1" fmla="*/ 130410 h 225825"/>
              <a:gd name="connsiteX2" fmla="*/ 6015161 w 7219784"/>
              <a:gd name="connsiteY2" fmla="*/ 110531 h 225825"/>
              <a:gd name="connsiteX3" fmla="*/ 5414838 w 7219784"/>
              <a:gd name="connsiteY3" fmla="*/ 114507 h 225825"/>
              <a:gd name="connsiteX4" fmla="*/ 4818490 w 7219784"/>
              <a:gd name="connsiteY4" fmla="*/ 94629 h 225825"/>
              <a:gd name="connsiteX5" fmla="*/ 3625794 w 7219784"/>
              <a:gd name="connsiteY5" fmla="*/ 118483 h 225825"/>
              <a:gd name="connsiteX6" fmla="*/ 2421172 w 7219784"/>
              <a:gd name="connsiteY6" fmla="*/ 106556 h 225825"/>
              <a:gd name="connsiteX7" fmla="*/ 1820848 w 7219784"/>
              <a:gd name="connsiteY7" fmla="*/ 78726 h 225825"/>
              <a:gd name="connsiteX8" fmla="*/ 1228476 w 7219784"/>
              <a:gd name="connsiteY8" fmla="*/ 134385 h 225825"/>
              <a:gd name="connsiteX9" fmla="*/ 628153 w 7219784"/>
              <a:gd name="connsiteY9" fmla="*/ 225825 h 225825"/>
              <a:gd name="connsiteX10" fmla="*/ 322835 w 7219784"/>
              <a:gd name="connsiteY10" fmla="*/ 0 h 225825"/>
              <a:gd name="connsiteX11" fmla="*/ 0 w 7219784"/>
              <a:gd name="connsiteY11" fmla="*/ 86677 h 225825"/>
              <a:gd name="connsiteX0" fmla="*/ 7219784 w 7219784"/>
              <a:gd name="connsiteY0" fmla="*/ 174142 h 232969"/>
              <a:gd name="connsiteX1" fmla="*/ 6619461 w 7219784"/>
              <a:gd name="connsiteY1" fmla="*/ 130410 h 232969"/>
              <a:gd name="connsiteX2" fmla="*/ 6015161 w 7219784"/>
              <a:gd name="connsiteY2" fmla="*/ 110531 h 232969"/>
              <a:gd name="connsiteX3" fmla="*/ 5414838 w 7219784"/>
              <a:gd name="connsiteY3" fmla="*/ 114507 h 232969"/>
              <a:gd name="connsiteX4" fmla="*/ 4818490 w 7219784"/>
              <a:gd name="connsiteY4" fmla="*/ 94629 h 232969"/>
              <a:gd name="connsiteX5" fmla="*/ 3625794 w 7219784"/>
              <a:gd name="connsiteY5" fmla="*/ 118483 h 232969"/>
              <a:gd name="connsiteX6" fmla="*/ 2421172 w 7219784"/>
              <a:gd name="connsiteY6" fmla="*/ 106556 h 232969"/>
              <a:gd name="connsiteX7" fmla="*/ 1820848 w 7219784"/>
              <a:gd name="connsiteY7" fmla="*/ 78726 h 232969"/>
              <a:gd name="connsiteX8" fmla="*/ 1228476 w 7219784"/>
              <a:gd name="connsiteY8" fmla="*/ 134385 h 232969"/>
              <a:gd name="connsiteX9" fmla="*/ 625772 w 7219784"/>
              <a:gd name="connsiteY9" fmla="*/ 232969 h 232969"/>
              <a:gd name="connsiteX10" fmla="*/ 322835 w 7219784"/>
              <a:gd name="connsiteY10" fmla="*/ 0 h 232969"/>
              <a:gd name="connsiteX11" fmla="*/ 0 w 7219784"/>
              <a:gd name="connsiteY11" fmla="*/ 86677 h 232969"/>
              <a:gd name="connsiteX0" fmla="*/ 7219784 w 7219784"/>
              <a:gd name="connsiteY0" fmla="*/ 174142 h 232969"/>
              <a:gd name="connsiteX1" fmla="*/ 6619461 w 7219784"/>
              <a:gd name="connsiteY1" fmla="*/ 130410 h 232969"/>
              <a:gd name="connsiteX2" fmla="*/ 6015161 w 7219784"/>
              <a:gd name="connsiteY2" fmla="*/ 110531 h 232969"/>
              <a:gd name="connsiteX3" fmla="*/ 5414838 w 7219784"/>
              <a:gd name="connsiteY3" fmla="*/ 114507 h 232969"/>
              <a:gd name="connsiteX4" fmla="*/ 4818490 w 7219784"/>
              <a:gd name="connsiteY4" fmla="*/ 94629 h 232969"/>
              <a:gd name="connsiteX5" fmla="*/ 3625794 w 7219784"/>
              <a:gd name="connsiteY5" fmla="*/ 118483 h 232969"/>
              <a:gd name="connsiteX6" fmla="*/ 2421172 w 7219784"/>
              <a:gd name="connsiteY6" fmla="*/ 106556 h 232969"/>
              <a:gd name="connsiteX7" fmla="*/ 1820848 w 7219784"/>
              <a:gd name="connsiteY7" fmla="*/ 78726 h 232969"/>
              <a:gd name="connsiteX8" fmla="*/ 1230857 w 7219784"/>
              <a:gd name="connsiteY8" fmla="*/ 132003 h 232969"/>
              <a:gd name="connsiteX9" fmla="*/ 625772 w 7219784"/>
              <a:gd name="connsiteY9" fmla="*/ 232969 h 232969"/>
              <a:gd name="connsiteX10" fmla="*/ 322835 w 7219784"/>
              <a:gd name="connsiteY10" fmla="*/ 0 h 232969"/>
              <a:gd name="connsiteX11" fmla="*/ 0 w 7219784"/>
              <a:gd name="connsiteY11" fmla="*/ 86677 h 232969"/>
              <a:gd name="connsiteX0" fmla="*/ 7219784 w 7219784"/>
              <a:gd name="connsiteY0" fmla="*/ 174142 h 232969"/>
              <a:gd name="connsiteX1" fmla="*/ 6619461 w 7219784"/>
              <a:gd name="connsiteY1" fmla="*/ 130410 h 232969"/>
              <a:gd name="connsiteX2" fmla="*/ 6015161 w 7219784"/>
              <a:gd name="connsiteY2" fmla="*/ 110531 h 232969"/>
              <a:gd name="connsiteX3" fmla="*/ 5410075 w 7219784"/>
              <a:gd name="connsiteY3" fmla="*/ 121651 h 232969"/>
              <a:gd name="connsiteX4" fmla="*/ 4818490 w 7219784"/>
              <a:gd name="connsiteY4" fmla="*/ 94629 h 232969"/>
              <a:gd name="connsiteX5" fmla="*/ 3625794 w 7219784"/>
              <a:gd name="connsiteY5" fmla="*/ 118483 h 232969"/>
              <a:gd name="connsiteX6" fmla="*/ 2421172 w 7219784"/>
              <a:gd name="connsiteY6" fmla="*/ 106556 h 232969"/>
              <a:gd name="connsiteX7" fmla="*/ 1820848 w 7219784"/>
              <a:gd name="connsiteY7" fmla="*/ 78726 h 232969"/>
              <a:gd name="connsiteX8" fmla="*/ 1230857 w 7219784"/>
              <a:gd name="connsiteY8" fmla="*/ 132003 h 232969"/>
              <a:gd name="connsiteX9" fmla="*/ 625772 w 7219784"/>
              <a:gd name="connsiteY9" fmla="*/ 232969 h 232969"/>
              <a:gd name="connsiteX10" fmla="*/ 322835 w 7219784"/>
              <a:gd name="connsiteY10" fmla="*/ 0 h 232969"/>
              <a:gd name="connsiteX11" fmla="*/ 0 w 7219784"/>
              <a:gd name="connsiteY11" fmla="*/ 86677 h 232969"/>
              <a:gd name="connsiteX0" fmla="*/ 7219784 w 7219784"/>
              <a:gd name="connsiteY0" fmla="*/ 174142 h 232969"/>
              <a:gd name="connsiteX1" fmla="*/ 6619461 w 7219784"/>
              <a:gd name="connsiteY1" fmla="*/ 130410 h 232969"/>
              <a:gd name="connsiteX2" fmla="*/ 6015161 w 7219784"/>
              <a:gd name="connsiteY2" fmla="*/ 103388 h 232969"/>
              <a:gd name="connsiteX3" fmla="*/ 5410075 w 7219784"/>
              <a:gd name="connsiteY3" fmla="*/ 121651 h 232969"/>
              <a:gd name="connsiteX4" fmla="*/ 4818490 w 7219784"/>
              <a:gd name="connsiteY4" fmla="*/ 94629 h 232969"/>
              <a:gd name="connsiteX5" fmla="*/ 3625794 w 7219784"/>
              <a:gd name="connsiteY5" fmla="*/ 118483 h 232969"/>
              <a:gd name="connsiteX6" fmla="*/ 2421172 w 7219784"/>
              <a:gd name="connsiteY6" fmla="*/ 106556 h 232969"/>
              <a:gd name="connsiteX7" fmla="*/ 1820848 w 7219784"/>
              <a:gd name="connsiteY7" fmla="*/ 78726 h 232969"/>
              <a:gd name="connsiteX8" fmla="*/ 1230857 w 7219784"/>
              <a:gd name="connsiteY8" fmla="*/ 132003 h 232969"/>
              <a:gd name="connsiteX9" fmla="*/ 625772 w 7219784"/>
              <a:gd name="connsiteY9" fmla="*/ 232969 h 232969"/>
              <a:gd name="connsiteX10" fmla="*/ 322835 w 7219784"/>
              <a:gd name="connsiteY10" fmla="*/ 0 h 232969"/>
              <a:gd name="connsiteX11" fmla="*/ 0 w 7219784"/>
              <a:gd name="connsiteY11" fmla="*/ 86677 h 232969"/>
              <a:gd name="connsiteX0" fmla="*/ 7219784 w 7219784"/>
              <a:gd name="connsiteY0" fmla="*/ 174142 h 232969"/>
              <a:gd name="connsiteX1" fmla="*/ 6619461 w 7219784"/>
              <a:gd name="connsiteY1" fmla="*/ 130410 h 232969"/>
              <a:gd name="connsiteX2" fmla="*/ 6015161 w 7219784"/>
              <a:gd name="connsiteY2" fmla="*/ 103388 h 232969"/>
              <a:gd name="connsiteX3" fmla="*/ 5410075 w 7219784"/>
              <a:gd name="connsiteY3" fmla="*/ 121651 h 232969"/>
              <a:gd name="connsiteX4" fmla="*/ 4818490 w 7219784"/>
              <a:gd name="connsiteY4" fmla="*/ 94629 h 232969"/>
              <a:gd name="connsiteX5" fmla="*/ 3625794 w 7219784"/>
              <a:gd name="connsiteY5" fmla="*/ 118483 h 232969"/>
              <a:gd name="connsiteX6" fmla="*/ 2421172 w 7219784"/>
              <a:gd name="connsiteY6" fmla="*/ 106556 h 232969"/>
              <a:gd name="connsiteX7" fmla="*/ 1820848 w 7219784"/>
              <a:gd name="connsiteY7" fmla="*/ 78726 h 232969"/>
              <a:gd name="connsiteX8" fmla="*/ 1230857 w 7219784"/>
              <a:gd name="connsiteY8" fmla="*/ 132003 h 232969"/>
              <a:gd name="connsiteX9" fmla="*/ 625772 w 7219784"/>
              <a:gd name="connsiteY9" fmla="*/ 232969 h 232969"/>
              <a:gd name="connsiteX10" fmla="*/ 322835 w 7219784"/>
              <a:gd name="connsiteY10" fmla="*/ 0 h 232969"/>
              <a:gd name="connsiteX11" fmla="*/ 0 w 7219784"/>
              <a:gd name="connsiteY11" fmla="*/ 86677 h 232969"/>
              <a:gd name="connsiteX0" fmla="*/ 7226928 w 7226928"/>
              <a:gd name="connsiteY0" fmla="*/ 171760 h 232969"/>
              <a:gd name="connsiteX1" fmla="*/ 6619461 w 7226928"/>
              <a:gd name="connsiteY1" fmla="*/ 130410 h 232969"/>
              <a:gd name="connsiteX2" fmla="*/ 6015161 w 7226928"/>
              <a:gd name="connsiteY2" fmla="*/ 103388 h 232969"/>
              <a:gd name="connsiteX3" fmla="*/ 5410075 w 7226928"/>
              <a:gd name="connsiteY3" fmla="*/ 121651 h 232969"/>
              <a:gd name="connsiteX4" fmla="*/ 4818490 w 7226928"/>
              <a:gd name="connsiteY4" fmla="*/ 94629 h 232969"/>
              <a:gd name="connsiteX5" fmla="*/ 3625794 w 7226928"/>
              <a:gd name="connsiteY5" fmla="*/ 118483 h 232969"/>
              <a:gd name="connsiteX6" fmla="*/ 2421172 w 7226928"/>
              <a:gd name="connsiteY6" fmla="*/ 106556 h 232969"/>
              <a:gd name="connsiteX7" fmla="*/ 1820848 w 7226928"/>
              <a:gd name="connsiteY7" fmla="*/ 78726 h 232969"/>
              <a:gd name="connsiteX8" fmla="*/ 1230857 w 7226928"/>
              <a:gd name="connsiteY8" fmla="*/ 132003 h 232969"/>
              <a:gd name="connsiteX9" fmla="*/ 625772 w 7226928"/>
              <a:gd name="connsiteY9" fmla="*/ 232969 h 232969"/>
              <a:gd name="connsiteX10" fmla="*/ 322835 w 7226928"/>
              <a:gd name="connsiteY10" fmla="*/ 0 h 232969"/>
              <a:gd name="connsiteX11" fmla="*/ 0 w 7226928"/>
              <a:gd name="connsiteY11" fmla="*/ 86677 h 232969"/>
              <a:gd name="connsiteX0" fmla="*/ 7226928 w 7226928"/>
              <a:gd name="connsiteY0" fmla="*/ 166998 h 232969"/>
              <a:gd name="connsiteX1" fmla="*/ 6619461 w 7226928"/>
              <a:gd name="connsiteY1" fmla="*/ 130410 h 232969"/>
              <a:gd name="connsiteX2" fmla="*/ 6015161 w 7226928"/>
              <a:gd name="connsiteY2" fmla="*/ 103388 h 232969"/>
              <a:gd name="connsiteX3" fmla="*/ 5410075 w 7226928"/>
              <a:gd name="connsiteY3" fmla="*/ 121651 h 232969"/>
              <a:gd name="connsiteX4" fmla="*/ 4818490 w 7226928"/>
              <a:gd name="connsiteY4" fmla="*/ 94629 h 232969"/>
              <a:gd name="connsiteX5" fmla="*/ 3625794 w 7226928"/>
              <a:gd name="connsiteY5" fmla="*/ 118483 h 232969"/>
              <a:gd name="connsiteX6" fmla="*/ 2421172 w 7226928"/>
              <a:gd name="connsiteY6" fmla="*/ 106556 h 232969"/>
              <a:gd name="connsiteX7" fmla="*/ 1820848 w 7226928"/>
              <a:gd name="connsiteY7" fmla="*/ 78726 h 232969"/>
              <a:gd name="connsiteX8" fmla="*/ 1230857 w 7226928"/>
              <a:gd name="connsiteY8" fmla="*/ 132003 h 232969"/>
              <a:gd name="connsiteX9" fmla="*/ 625772 w 7226928"/>
              <a:gd name="connsiteY9" fmla="*/ 232969 h 232969"/>
              <a:gd name="connsiteX10" fmla="*/ 322835 w 7226928"/>
              <a:gd name="connsiteY10" fmla="*/ 0 h 232969"/>
              <a:gd name="connsiteX11" fmla="*/ 0 w 7226928"/>
              <a:gd name="connsiteY11" fmla="*/ 86677 h 232969"/>
              <a:gd name="connsiteX0" fmla="*/ 7226928 w 7226928"/>
              <a:gd name="connsiteY0" fmla="*/ 166998 h 232969"/>
              <a:gd name="connsiteX1" fmla="*/ 6621842 w 7226928"/>
              <a:gd name="connsiteY1" fmla="*/ 130410 h 232969"/>
              <a:gd name="connsiteX2" fmla="*/ 6015161 w 7226928"/>
              <a:gd name="connsiteY2" fmla="*/ 103388 h 232969"/>
              <a:gd name="connsiteX3" fmla="*/ 5410075 w 7226928"/>
              <a:gd name="connsiteY3" fmla="*/ 121651 h 232969"/>
              <a:gd name="connsiteX4" fmla="*/ 4818490 w 7226928"/>
              <a:gd name="connsiteY4" fmla="*/ 94629 h 232969"/>
              <a:gd name="connsiteX5" fmla="*/ 3625794 w 7226928"/>
              <a:gd name="connsiteY5" fmla="*/ 118483 h 232969"/>
              <a:gd name="connsiteX6" fmla="*/ 2421172 w 7226928"/>
              <a:gd name="connsiteY6" fmla="*/ 106556 h 232969"/>
              <a:gd name="connsiteX7" fmla="*/ 1820848 w 7226928"/>
              <a:gd name="connsiteY7" fmla="*/ 78726 h 232969"/>
              <a:gd name="connsiteX8" fmla="*/ 1230857 w 7226928"/>
              <a:gd name="connsiteY8" fmla="*/ 132003 h 232969"/>
              <a:gd name="connsiteX9" fmla="*/ 625772 w 7226928"/>
              <a:gd name="connsiteY9" fmla="*/ 232969 h 232969"/>
              <a:gd name="connsiteX10" fmla="*/ 322835 w 7226928"/>
              <a:gd name="connsiteY10" fmla="*/ 0 h 232969"/>
              <a:gd name="connsiteX11" fmla="*/ 0 w 7226928"/>
              <a:gd name="connsiteY11" fmla="*/ 86677 h 232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226928" h="232969">
                <a:moveTo>
                  <a:pt x="7226928" y="166998"/>
                </a:moveTo>
                <a:lnTo>
                  <a:pt x="6621842" y="130410"/>
                </a:lnTo>
                <a:lnTo>
                  <a:pt x="6015161" y="103388"/>
                </a:lnTo>
                <a:lnTo>
                  <a:pt x="5410075" y="121651"/>
                </a:lnTo>
                <a:lnTo>
                  <a:pt x="4818490" y="94629"/>
                </a:lnTo>
                <a:lnTo>
                  <a:pt x="3625794" y="118483"/>
                </a:lnTo>
                <a:lnTo>
                  <a:pt x="2421172" y="106556"/>
                </a:lnTo>
                <a:lnTo>
                  <a:pt x="1820848" y="78726"/>
                </a:lnTo>
                <a:lnTo>
                  <a:pt x="1230857" y="132003"/>
                </a:lnTo>
                <a:lnTo>
                  <a:pt x="625772" y="232969"/>
                </a:lnTo>
                <a:lnTo>
                  <a:pt x="322835" y="0"/>
                </a:lnTo>
                <a:lnTo>
                  <a:pt x="0" y="86677"/>
                </a:lnTo>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bg1"/>
              </a:solidFill>
              <a:latin typeface="Calibri" panose="020F0502020204030204" pitchFamily="34" charset="0"/>
              <a:cs typeface="Calibri" panose="020F0502020204030204" pitchFamily="34" charset="0"/>
            </a:endParaRPr>
          </a:p>
        </p:txBody>
      </p:sp>
      <p:cxnSp>
        <p:nvCxnSpPr>
          <p:cNvPr id="488" name="Straight Connector 487">
            <a:extLst>
              <a:ext uri="{FF2B5EF4-FFF2-40B4-BE49-F238E27FC236}">
                <a16:creationId xmlns:a16="http://schemas.microsoft.com/office/drawing/2014/main" id="{66B20E38-C093-F849-92A6-65AF571A8FA0}"/>
              </a:ext>
            </a:extLst>
          </p:cNvPr>
          <p:cNvCxnSpPr>
            <a:cxnSpLocks/>
          </p:cNvCxnSpPr>
          <p:nvPr/>
        </p:nvCxnSpPr>
        <p:spPr>
          <a:xfrm flipH="1">
            <a:off x="1674212" y="3867161"/>
            <a:ext cx="9663060" cy="4212"/>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89" name="TextBox 488">
            <a:extLst>
              <a:ext uri="{FF2B5EF4-FFF2-40B4-BE49-F238E27FC236}">
                <a16:creationId xmlns:a16="http://schemas.microsoft.com/office/drawing/2014/main" id="{AFB355E4-912A-3F4C-B6C3-F16DFAA62843}"/>
              </a:ext>
            </a:extLst>
          </p:cNvPr>
          <p:cNvSpPr txBox="1"/>
          <p:nvPr/>
        </p:nvSpPr>
        <p:spPr>
          <a:xfrm>
            <a:off x="11291461" y="3744572"/>
            <a:ext cx="417102" cy="276999"/>
          </a:xfrm>
          <a:prstGeom prst="rect">
            <a:avLst/>
          </a:prstGeom>
          <a:noFill/>
        </p:spPr>
        <p:txBody>
          <a:bodyPr wrap="none" rtlCol="0">
            <a:spAutoFit/>
          </a:bodyPr>
          <a:lstStyle/>
          <a:p>
            <a:r>
              <a:rPr lang="en-US" sz="1200" dirty="0">
                <a:solidFill>
                  <a:schemeClr val="bg1"/>
                </a:solidFill>
                <a:latin typeface="Calibri" panose="020F0502020204030204" pitchFamily="34" charset="0"/>
                <a:cs typeface="Calibri" panose="020F0502020204030204" pitchFamily="34" charset="0"/>
              </a:rPr>
              <a:t>LLN</a:t>
            </a:r>
            <a:endParaRPr lang="en-GB" sz="1200" dirty="0">
              <a:solidFill>
                <a:schemeClr val="bg1"/>
              </a:solidFill>
              <a:latin typeface="Calibri" panose="020F0502020204030204" pitchFamily="34" charset="0"/>
              <a:cs typeface="Calibri" panose="020F0502020204030204" pitchFamily="34" charset="0"/>
            </a:endParaRPr>
          </a:p>
        </p:txBody>
      </p:sp>
      <p:sp>
        <p:nvSpPr>
          <p:cNvPr id="490" name="Freeform: Shape 213">
            <a:extLst>
              <a:ext uri="{FF2B5EF4-FFF2-40B4-BE49-F238E27FC236}">
                <a16:creationId xmlns:a16="http://schemas.microsoft.com/office/drawing/2014/main" id="{D8FC1EB1-1DA9-A94D-8DA9-154CD1B148E6}"/>
              </a:ext>
            </a:extLst>
          </p:cNvPr>
          <p:cNvSpPr/>
          <p:nvPr/>
        </p:nvSpPr>
        <p:spPr>
          <a:xfrm>
            <a:off x="1737256" y="2570224"/>
            <a:ext cx="9560725" cy="1088260"/>
          </a:xfrm>
          <a:custGeom>
            <a:avLst/>
            <a:gdLst>
              <a:gd name="connsiteX0" fmla="*/ 7191955 w 7191955"/>
              <a:gd name="connsiteY0" fmla="*/ 751399 h 946206"/>
              <a:gd name="connsiteX1" fmla="*/ 6591632 w 7191955"/>
              <a:gd name="connsiteY1" fmla="*/ 767301 h 946206"/>
              <a:gd name="connsiteX2" fmla="*/ 5983357 w 7191955"/>
              <a:gd name="connsiteY2" fmla="*/ 763326 h 946206"/>
              <a:gd name="connsiteX3" fmla="*/ 5390985 w 7191955"/>
              <a:gd name="connsiteY3" fmla="*/ 771277 h 946206"/>
              <a:gd name="connsiteX4" fmla="*/ 4794637 w 7191955"/>
              <a:gd name="connsiteY4" fmla="*/ 759350 h 946206"/>
              <a:gd name="connsiteX5" fmla="*/ 3593990 w 7191955"/>
              <a:gd name="connsiteY5" fmla="*/ 731520 h 946206"/>
              <a:gd name="connsiteX6" fmla="*/ 2397318 w 7191955"/>
              <a:gd name="connsiteY6" fmla="*/ 830912 h 946206"/>
              <a:gd name="connsiteX7" fmla="*/ 1796995 w 7191955"/>
              <a:gd name="connsiteY7" fmla="*/ 890547 h 946206"/>
              <a:gd name="connsiteX8" fmla="*/ 1196672 w 7191955"/>
              <a:gd name="connsiteY8" fmla="*/ 946206 h 946206"/>
              <a:gd name="connsiteX9" fmla="*/ 600324 w 7191955"/>
              <a:gd name="connsiteY9" fmla="*/ 850790 h 946206"/>
              <a:gd name="connsiteX10" fmla="*/ 302150 w 7191955"/>
              <a:gd name="connsiteY10" fmla="*/ 624178 h 946206"/>
              <a:gd name="connsiteX11" fmla="*/ 0 w 7191955"/>
              <a:gd name="connsiteY11" fmla="*/ 0 h 946206"/>
              <a:gd name="connsiteX0" fmla="*/ 7196717 w 7196717"/>
              <a:gd name="connsiteY0" fmla="*/ 760924 h 946206"/>
              <a:gd name="connsiteX1" fmla="*/ 6591632 w 7196717"/>
              <a:gd name="connsiteY1" fmla="*/ 767301 h 946206"/>
              <a:gd name="connsiteX2" fmla="*/ 5983357 w 7196717"/>
              <a:gd name="connsiteY2" fmla="*/ 763326 h 946206"/>
              <a:gd name="connsiteX3" fmla="*/ 5390985 w 7196717"/>
              <a:gd name="connsiteY3" fmla="*/ 771277 h 946206"/>
              <a:gd name="connsiteX4" fmla="*/ 4794637 w 7196717"/>
              <a:gd name="connsiteY4" fmla="*/ 759350 h 946206"/>
              <a:gd name="connsiteX5" fmla="*/ 3593990 w 7196717"/>
              <a:gd name="connsiteY5" fmla="*/ 731520 h 946206"/>
              <a:gd name="connsiteX6" fmla="*/ 2397318 w 7196717"/>
              <a:gd name="connsiteY6" fmla="*/ 830912 h 946206"/>
              <a:gd name="connsiteX7" fmla="*/ 1796995 w 7196717"/>
              <a:gd name="connsiteY7" fmla="*/ 890547 h 946206"/>
              <a:gd name="connsiteX8" fmla="*/ 1196672 w 7196717"/>
              <a:gd name="connsiteY8" fmla="*/ 946206 h 946206"/>
              <a:gd name="connsiteX9" fmla="*/ 600324 w 7196717"/>
              <a:gd name="connsiteY9" fmla="*/ 850790 h 946206"/>
              <a:gd name="connsiteX10" fmla="*/ 302150 w 7196717"/>
              <a:gd name="connsiteY10" fmla="*/ 624178 h 946206"/>
              <a:gd name="connsiteX11" fmla="*/ 0 w 7196717"/>
              <a:gd name="connsiteY11" fmla="*/ 0 h 946206"/>
              <a:gd name="connsiteX0" fmla="*/ 7196717 w 7196717"/>
              <a:gd name="connsiteY0" fmla="*/ 760924 h 946206"/>
              <a:gd name="connsiteX1" fmla="*/ 6594013 w 7196717"/>
              <a:gd name="connsiteY1" fmla="*/ 762538 h 946206"/>
              <a:gd name="connsiteX2" fmla="*/ 5983357 w 7196717"/>
              <a:gd name="connsiteY2" fmla="*/ 763326 h 946206"/>
              <a:gd name="connsiteX3" fmla="*/ 5390985 w 7196717"/>
              <a:gd name="connsiteY3" fmla="*/ 771277 h 946206"/>
              <a:gd name="connsiteX4" fmla="*/ 4794637 w 7196717"/>
              <a:gd name="connsiteY4" fmla="*/ 759350 h 946206"/>
              <a:gd name="connsiteX5" fmla="*/ 3593990 w 7196717"/>
              <a:gd name="connsiteY5" fmla="*/ 731520 h 946206"/>
              <a:gd name="connsiteX6" fmla="*/ 2397318 w 7196717"/>
              <a:gd name="connsiteY6" fmla="*/ 830912 h 946206"/>
              <a:gd name="connsiteX7" fmla="*/ 1796995 w 7196717"/>
              <a:gd name="connsiteY7" fmla="*/ 890547 h 946206"/>
              <a:gd name="connsiteX8" fmla="*/ 1196672 w 7196717"/>
              <a:gd name="connsiteY8" fmla="*/ 946206 h 946206"/>
              <a:gd name="connsiteX9" fmla="*/ 600324 w 7196717"/>
              <a:gd name="connsiteY9" fmla="*/ 850790 h 946206"/>
              <a:gd name="connsiteX10" fmla="*/ 302150 w 7196717"/>
              <a:gd name="connsiteY10" fmla="*/ 624178 h 946206"/>
              <a:gd name="connsiteX11" fmla="*/ 0 w 7196717"/>
              <a:gd name="connsiteY11" fmla="*/ 0 h 946206"/>
              <a:gd name="connsiteX0" fmla="*/ 7196717 w 7196717"/>
              <a:gd name="connsiteY0" fmla="*/ 760924 h 946206"/>
              <a:gd name="connsiteX1" fmla="*/ 6594013 w 7196717"/>
              <a:gd name="connsiteY1" fmla="*/ 762538 h 946206"/>
              <a:gd name="connsiteX2" fmla="*/ 5988120 w 7196717"/>
              <a:gd name="connsiteY2" fmla="*/ 765707 h 946206"/>
              <a:gd name="connsiteX3" fmla="*/ 5390985 w 7196717"/>
              <a:gd name="connsiteY3" fmla="*/ 771277 h 946206"/>
              <a:gd name="connsiteX4" fmla="*/ 4794637 w 7196717"/>
              <a:gd name="connsiteY4" fmla="*/ 759350 h 946206"/>
              <a:gd name="connsiteX5" fmla="*/ 3593990 w 7196717"/>
              <a:gd name="connsiteY5" fmla="*/ 731520 h 946206"/>
              <a:gd name="connsiteX6" fmla="*/ 2397318 w 7196717"/>
              <a:gd name="connsiteY6" fmla="*/ 830912 h 946206"/>
              <a:gd name="connsiteX7" fmla="*/ 1796995 w 7196717"/>
              <a:gd name="connsiteY7" fmla="*/ 890547 h 946206"/>
              <a:gd name="connsiteX8" fmla="*/ 1196672 w 7196717"/>
              <a:gd name="connsiteY8" fmla="*/ 946206 h 946206"/>
              <a:gd name="connsiteX9" fmla="*/ 600324 w 7196717"/>
              <a:gd name="connsiteY9" fmla="*/ 850790 h 946206"/>
              <a:gd name="connsiteX10" fmla="*/ 302150 w 7196717"/>
              <a:gd name="connsiteY10" fmla="*/ 624178 h 946206"/>
              <a:gd name="connsiteX11" fmla="*/ 0 w 7196717"/>
              <a:gd name="connsiteY11" fmla="*/ 0 h 946206"/>
              <a:gd name="connsiteX0" fmla="*/ 7196717 w 7196717"/>
              <a:gd name="connsiteY0" fmla="*/ 760924 h 946206"/>
              <a:gd name="connsiteX1" fmla="*/ 6594013 w 7196717"/>
              <a:gd name="connsiteY1" fmla="*/ 762538 h 946206"/>
              <a:gd name="connsiteX2" fmla="*/ 5988120 w 7196717"/>
              <a:gd name="connsiteY2" fmla="*/ 765707 h 946206"/>
              <a:gd name="connsiteX3" fmla="*/ 5381460 w 7196717"/>
              <a:gd name="connsiteY3" fmla="*/ 766514 h 946206"/>
              <a:gd name="connsiteX4" fmla="*/ 4794637 w 7196717"/>
              <a:gd name="connsiteY4" fmla="*/ 759350 h 946206"/>
              <a:gd name="connsiteX5" fmla="*/ 3593990 w 7196717"/>
              <a:gd name="connsiteY5" fmla="*/ 731520 h 946206"/>
              <a:gd name="connsiteX6" fmla="*/ 2397318 w 7196717"/>
              <a:gd name="connsiteY6" fmla="*/ 830912 h 946206"/>
              <a:gd name="connsiteX7" fmla="*/ 1796995 w 7196717"/>
              <a:gd name="connsiteY7" fmla="*/ 890547 h 946206"/>
              <a:gd name="connsiteX8" fmla="*/ 1196672 w 7196717"/>
              <a:gd name="connsiteY8" fmla="*/ 946206 h 946206"/>
              <a:gd name="connsiteX9" fmla="*/ 600324 w 7196717"/>
              <a:gd name="connsiteY9" fmla="*/ 850790 h 946206"/>
              <a:gd name="connsiteX10" fmla="*/ 302150 w 7196717"/>
              <a:gd name="connsiteY10" fmla="*/ 624178 h 946206"/>
              <a:gd name="connsiteX11" fmla="*/ 0 w 7196717"/>
              <a:gd name="connsiteY11" fmla="*/ 0 h 946206"/>
              <a:gd name="connsiteX0" fmla="*/ 7196717 w 7196717"/>
              <a:gd name="connsiteY0" fmla="*/ 760924 h 946206"/>
              <a:gd name="connsiteX1" fmla="*/ 6594013 w 7196717"/>
              <a:gd name="connsiteY1" fmla="*/ 762538 h 946206"/>
              <a:gd name="connsiteX2" fmla="*/ 5988120 w 7196717"/>
              <a:gd name="connsiteY2" fmla="*/ 765707 h 946206"/>
              <a:gd name="connsiteX3" fmla="*/ 5381460 w 7196717"/>
              <a:gd name="connsiteY3" fmla="*/ 759370 h 946206"/>
              <a:gd name="connsiteX4" fmla="*/ 4794637 w 7196717"/>
              <a:gd name="connsiteY4" fmla="*/ 759350 h 946206"/>
              <a:gd name="connsiteX5" fmla="*/ 3593990 w 7196717"/>
              <a:gd name="connsiteY5" fmla="*/ 731520 h 946206"/>
              <a:gd name="connsiteX6" fmla="*/ 2397318 w 7196717"/>
              <a:gd name="connsiteY6" fmla="*/ 830912 h 946206"/>
              <a:gd name="connsiteX7" fmla="*/ 1796995 w 7196717"/>
              <a:gd name="connsiteY7" fmla="*/ 890547 h 946206"/>
              <a:gd name="connsiteX8" fmla="*/ 1196672 w 7196717"/>
              <a:gd name="connsiteY8" fmla="*/ 946206 h 946206"/>
              <a:gd name="connsiteX9" fmla="*/ 600324 w 7196717"/>
              <a:gd name="connsiteY9" fmla="*/ 850790 h 946206"/>
              <a:gd name="connsiteX10" fmla="*/ 302150 w 7196717"/>
              <a:gd name="connsiteY10" fmla="*/ 624178 h 946206"/>
              <a:gd name="connsiteX11" fmla="*/ 0 w 7196717"/>
              <a:gd name="connsiteY11" fmla="*/ 0 h 946206"/>
              <a:gd name="connsiteX0" fmla="*/ 7196717 w 7196717"/>
              <a:gd name="connsiteY0" fmla="*/ 760924 h 946206"/>
              <a:gd name="connsiteX1" fmla="*/ 6594013 w 7196717"/>
              <a:gd name="connsiteY1" fmla="*/ 762538 h 946206"/>
              <a:gd name="connsiteX2" fmla="*/ 5988120 w 7196717"/>
              <a:gd name="connsiteY2" fmla="*/ 765707 h 946206"/>
              <a:gd name="connsiteX3" fmla="*/ 5381460 w 7196717"/>
              <a:gd name="connsiteY3" fmla="*/ 759370 h 946206"/>
              <a:gd name="connsiteX4" fmla="*/ 4785112 w 7196717"/>
              <a:gd name="connsiteY4" fmla="*/ 754587 h 946206"/>
              <a:gd name="connsiteX5" fmla="*/ 3593990 w 7196717"/>
              <a:gd name="connsiteY5" fmla="*/ 731520 h 946206"/>
              <a:gd name="connsiteX6" fmla="*/ 2397318 w 7196717"/>
              <a:gd name="connsiteY6" fmla="*/ 830912 h 946206"/>
              <a:gd name="connsiteX7" fmla="*/ 1796995 w 7196717"/>
              <a:gd name="connsiteY7" fmla="*/ 890547 h 946206"/>
              <a:gd name="connsiteX8" fmla="*/ 1196672 w 7196717"/>
              <a:gd name="connsiteY8" fmla="*/ 946206 h 946206"/>
              <a:gd name="connsiteX9" fmla="*/ 600324 w 7196717"/>
              <a:gd name="connsiteY9" fmla="*/ 850790 h 946206"/>
              <a:gd name="connsiteX10" fmla="*/ 302150 w 7196717"/>
              <a:gd name="connsiteY10" fmla="*/ 624178 h 946206"/>
              <a:gd name="connsiteX11" fmla="*/ 0 w 7196717"/>
              <a:gd name="connsiteY11" fmla="*/ 0 h 946206"/>
              <a:gd name="connsiteX0" fmla="*/ 7196717 w 7196717"/>
              <a:gd name="connsiteY0" fmla="*/ 760924 h 946206"/>
              <a:gd name="connsiteX1" fmla="*/ 6594013 w 7196717"/>
              <a:gd name="connsiteY1" fmla="*/ 762538 h 946206"/>
              <a:gd name="connsiteX2" fmla="*/ 5988120 w 7196717"/>
              <a:gd name="connsiteY2" fmla="*/ 765707 h 946206"/>
              <a:gd name="connsiteX3" fmla="*/ 5381460 w 7196717"/>
              <a:gd name="connsiteY3" fmla="*/ 759370 h 946206"/>
              <a:gd name="connsiteX4" fmla="*/ 4785112 w 7196717"/>
              <a:gd name="connsiteY4" fmla="*/ 754587 h 946206"/>
              <a:gd name="connsiteX5" fmla="*/ 3596372 w 7196717"/>
              <a:gd name="connsiteY5" fmla="*/ 741045 h 946206"/>
              <a:gd name="connsiteX6" fmla="*/ 2397318 w 7196717"/>
              <a:gd name="connsiteY6" fmla="*/ 830912 h 946206"/>
              <a:gd name="connsiteX7" fmla="*/ 1796995 w 7196717"/>
              <a:gd name="connsiteY7" fmla="*/ 890547 h 946206"/>
              <a:gd name="connsiteX8" fmla="*/ 1196672 w 7196717"/>
              <a:gd name="connsiteY8" fmla="*/ 946206 h 946206"/>
              <a:gd name="connsiteX9" fmla="*/ 600324 w 7196717"/>
              <a:gd name="connsiteY9" fmla="*/ 850790 h 946206"/>
              <a:gd name="connsiteX10" fmla="*/ 302150 w 7196717"/>
              <a:gd name="connsiteY10" fmla="*/ 624178 h 946206"/>
              <a:gd name="connsiteX11" fmla="*/ 0 w 7196717"/>
              <a:gd name="connsiteY11" fmla="*/ 0 h 946206"/>
              <a:gd name="connsiteX0" fmla="*/ 7196717 w 7196717"/>
              <a:gd name="connsiteY0" fmla="*/ 760924 h 946206"/>
              <a:gd name="connsiteX1" fmla="*/ 6594013 w 7196717"/>
              <a:gd name="connsiteY1" fmla="*/ 762538 h 946206"/>
              <a:gd name="connsiteX2" fmla="*/ 5988120 w 7196717"/>
              <a:gd name="connsiteY2" fmla="*/ 765707 h 946206"/>
              <a:gd name="connsiteX3" fmla="*/ 5381460 w 7196717"/>
              <a:gd name="connsiteY3" fmla="*/ 759370 h 946206"/>
              <a:gd name="connsiteX4" fmla="*/ 4785112 w 7196717"/>
              <a:gd name="connsiteY4" fmla="*/ 754587 h 946206"/>
              <a:gd name="connsiteX5" fmla="*/ 3596372 w 7196717"/>
              <a:gd name="connsiteY5" fmla="*/ 741045 h 946206"/>
              <a:gd name="connsiteX6" fmla="*/ 2390174 w 7196717"/>
              <a:gd name="connsiteY6" fmla="*/ 823768 h 946206"/>
              <a:gd name="connsiteX7" fmla="*/ 1796995 w 7196717"/>
              <a:gd name="connsiteY7" fmla="*/ 890547 h 946206"/>
              <a:gd name="connsiteX8" fmla="*/ 1196672 w 7196717"/>
              <a:gd name="connsiteY8" fmla="*/ 946206 h 946206"/>
              <a:gd name="connsiteX9" fmla="*/ 600324 w 7196717"/>
              <a:gd name="connsiteY9" fmla="*/ 850790 h 946206"/>
              <a:gd name="connsiteX10" fmla="*/ 302150 w 7196717"/>
              <a:gd name="connsiteY10" fmla="*/ 624178 h 946206"/>
              <a:gd name="connsiteX11" fmla="*/ 0 w 7196717"/>
              <a:gd name="connsiteY11" fmla="*/ 0 h 946206"/>
              <a:gd name="connsiteX0" fmla="*/ 7196717 w 7196717"/>
              <a:gd name="connsiteY0" fmla="*/ 760924 h 946206"/>
              <a:gd name="connsiteX1" fmla="*/ 6594013 w 7196717"/>
              <a:gd name="connsiteY1" fmla="*/ 762538 h 946206"/>
              <a:gd name="connsiteX2" fmla="*/ 5988120 w 7196717"/>
              <a:gd name="connsiteY2" fmla="*/ 765707 h 946206"/>
              <a:gd name="connsiteX3" fmla="*/ 5381460 w 7196717"/>
              <a:gd name="connsiteY3" fmla="*/ 759370 h 946206"/>
              <a:gd name="connsiteX4" fmla="*/ 4785112 w 7196717"/>
              <a:gd name="connsiteY4" fmla="*/ 754587 h 946206"/>
              <a:gd name="connsiteX5" fmla="*/ 3596372 w 7196717"/>
              <a:gd name="connsiteY5" fmla="*/ 741045 h 946206"/>
              <a:gd name="connsiteX6" fmla="*/ 2390174 w 7196717"/>
              <a:gd name="connsiteY6" fmla="*/ 823768 h 946206"/>
              <a:gd name="connsiteX7" fmla="*/ 1796995 w 7196717"/>
              <a:gd name="connsiteY7" fmla="*/ 897690 h 946206"/>
              <a:gd name="connsiteX8" fmla="*/ 1196672 w 7196717"/>
              <a:gd name="connsiteY8" fmla="*/ 946206 h 946206"/>
              <a:gd name="connsiteX9" fmla="*/ 600324 w 7196717"/>
              <a:gd name="connsiteY9" fmla="*/ 850790 h 946206"/>
              <a:gd name="connsiteX10" fmla="*/ 302150 w 7196717"/>
              <a:gd name="connsiteY10" fmla="*/ 624178 h 946206"/>
              <a:gd name="connsiteX11" fmla="*/ 0 w 7196717"/>
              <a:gd name="connsiteY11" fmla="*/ 0 h 946206"/>
              <a:gd name="connsiteX0" fmla="*/ 7196717 w 7196717"/>
              <a:gd name="connsiteY0" fmla="*/ 760924 h 946206"/>
              <a:gd name="connsiteX1" fmla="*/ 6594013 w 7196717"/>
              <a:gd name="connsiteY1" fmla="*/ 762538 h 946206"/>
              <a:gd name="connsiteX2" fmla="*/ 5988120 w 7196717"/>
              <a:gd name="connsiteY2" fmla="*/ 765707 h 946206"/>
              <a:gd name="connsiteX3" fmla="*/ 5381460 w 7196717"/>
              <a:gd name="connsiteY3" fmla="*/ 759370 h 946206"/>
              <a:gd name="connsiteX4" fmla="*/ 4785112 w 7196717"/>
              <a:gd name="connsiteY4" fmla="*/ 754587 h 946206"/>
              <a:gd name="connsiteX5" fmla="*/ 3596372 w 7196717"/>
              <a:gd name="connsiteY5" fmla="*/ 741045 h 946206"/>
              <a:gd name="connsiteX6" fmla="*/ 2390174 w 7196717"/>
              <a:gd name="connsiteY6" fmla="*/ 823768 h 946206"/>
              <a:gd name="connsiteX7" fmla="*/ 1796995 w 7196717"/>
              <a:gd name="connsiteY7" fmla="*/ 897690 h 946206"/>
              <a:gd name="connsiteX8" fmla="*/ 1196672 w 7196717"/>
              <a:gd name="connsiteY8" fmla="*/ 946206 h 946206"/>
              <a:gd name="connsiteX9" fmla="*/ 600324 w 7196717"/>
              <a:gd name="connsiteY9" fmla="*/ 850790 h 946206"/>
              <a:gd name="connsiteX10" fmla="*/ 292625 w 7196717"/>
              <a:gd name="connsiteY10" fmla="*/ 638466 h 946206"/>
              <a:gd name="connsiteX11" fmla="*/ 0 w 7196717"/>
              <a:gd name="connsiteY11" fmla="*/ 0 h 946206"/>
              <a:gd name="connsiteX0" fmla="*/ 7220530 w 7220530"/>
              <a:gd name="connsiteY0" fmla="*/ 768068 h 953350"/>
              <a:gd name="connsiteX1" fmla="*/ 6617826 w 7220530"/>
              <a:gd name="connsiteY1" fmla="*/ 769682 h 953350"/>
              <a:gd name="connsiteX2" fmla="*/ 6011933 w 7220530"/>
              <a:gd name="connsiteY2" fmla="*/ 772851 h 953350"/>
              <a:gd name="connsiteX3" fmla="*/ 5405273 w 7220530"/>
              <a:gd name="connsiteY3" fmla="*/ 766514 h 953350"/>
              <a:gd name="connsiteX4" fmla="*/ 4808925 w 7220530"/>
              <a:gd name="connsiteY4" fmla="*/ 761731 h 953350"/>
              <a:gd name="connsiteX5" fmla="*/ 3620185 w 7220530"/>
              <a:gd name="connsiteY5" fmla="*/ 748189 h 953350"/>
              <a:gd name="connsiteX6" fmla="*/ 2413987 w 7220530"/>
              <a:gd name="connsiteY6" fmla="*/ 830912 h 953350"/>
              <a:gd name="connsiteX7" fmla="*/ 1820808 w 7220530"/>
              <a:gd name="connsiteY7" fmla="*/ 904834 h 953350"/>
              <a:gd name="connsiteX8" fmla="*/ 1220485 w 7220530"/>
              <a:gd name="connsiteY8" fmla="*/ 953350 h 953350"/>
              <a:gd name="connsiteX9" fmla="*/ 624137 w 7220530"/>
              <a:gd name="connsiteY9" fmla="*/ 857934 h 953350"/>
              <a:gd name="connsiteX10" fmla="*/ 316438 w 7220530"/>
              <a:gd name="connsiteY10" fmla="*/ 645610 h 953350"/>
              <a:gd name="connsiteX11" fmla="*/ 0 w 7220530"/>
              <a:gd name="connsiteY11" fmla="*/ 0 h 95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220530" h="953350">
                <a:moveTo>
                  <a:pt x="7220530" y="768068"/>
                </a:moveTo>
                <a:lnTo>
                  <a:pt x="6617826" y="769682"/>
                </a:lnTo>
                <a:lnTo>
                  <a:pt x="6011933" y="772851"/>
                </a:lnTo>
                <a:lnTo>
                  <a:pt x="5405273" y="766514"/>
                </a:lnTo>
                <a:lnTo>
                  <a:pt x="4808925" y="761731"/>
                </a:lnTo>
                <a:lnTo>
                  <a:pt x="3620185" y="748189"/>
                </a:lnTo>
                <a:lnTo>
                  <a:pt x="2413987" y="830912"/>
                </a:lnTo>
                <a:lnTo>
                  <a:pt x="1820808" y="904834"/>
                </a:lnTo>
                <a:lnTo>
                  <a:pt x="1220485" y="953350"/>
                </a:lnTo>
                <a:lnTo>
                  <a:pt x="624137" y="857934"/>
                </a:lnTo>
                <a:lnTo>
                  <a:pt x="316438" y="645610"/>
                </a:lnTo>
                <a:lnTo>
                  <a:pt x="0" y="0"/>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491" name="TextBox 490">
            <a:extLst>
              <a:ext uri="{FF2B5EF4-FFF2-40B4-BE49-F238E27FC236}">
                <a16:creationId xmlns:a16="http://schemas.microsoft.com/office/drawing/2014/main" id="{6DE526D0-8C82-8543-AFEB-E22FAB579CC9}"/>
              </a:ext>
            </a:extLst>
          </p:cNvPr>
          <p:cNvSpPr txBox="1"/>
          <p:nvPr/>
        </p:nvSpPr>
        <p:spPr>
          <a:xfrm>
            <a:off x="6066606" y="4443979"/>
            <a:ext cx="865943" cy="276999"/>
          </a:xfrm>
          <a:prstGeom prst="rect">
            <a:avLst/>
          </a:prstGeom>
          <a:noFill/>
        </p:spPr>
        <p:txBody>
          <a:bodyPr wrap="none" rtlCol="0">
            <a:spAutoFit/>
          </a:bodyPr>
          <a:lstStyle>
            <a:defPPr>
              <a:defRPr lang="en-US"/>
            </a:defPPr>
            <a:lvl1pPr algn="ctr">
              <a:defRPr sz="1000">
                <a:latin typeface="Arial" panose="020B0604020202020204" pitchFamily="34" charset="0"/>
                <a:cs typeface="Arial" panose="020B0604020202020204" pitchFamily="34" charset="0"/>
              </a:defRPr>
            </a:lvl1pPr>
          </a:lstStyle>
          <a:p>
            <a:r>
              <a:rPr lang="en-US" sz="1200" b="1" dirty="0">
                <a:solidFill>
                  <a:schemeClr val="bg1"/>
                </a:solidFill>
                <a:latin typeface="Calibri" panose="020F0502020204030204" pitchFamily="34" charset="0"/>
                <a:cs typeface="Calibri" panose="020F0502020204030204" pitchFamily="34" charset="0"/>
              </a:rPr>
              <a:t>Study Visit</a:t>
            </a:r>
            <a:endParaRPr lang="en-GB" sz="1200" b="1" dirty="0">
              <a:solidFill>
                <a:schemeClr val="bg1"/>
              </a:solidFill>
              <a:latin typeface="Calibri" panose="020F0502020204030204" pitchFamily="34" charset="0"/>
              <a:cs typeface="Calibri" panose="020F0502020204030204" pitchFamily="34" charset="0"/>
            </a:endParaRPr>
          </a:p>
        </p:txBody>
      </p:sp>
      <p:grpSp>
        <p:nvGrpSpPr>
          <p:cNvPr id="492" name="Group 491">
            <a:extLst>
              <a:ext uri="{FF2B5EF4-FFF2-40B4-BE49-F238E27FC236}">
                <a16:creationId xmlns:a16="http://schemas.microsoft.com/office/drawing/2014/main" id="{5CC01A5B-80E6-FE4E-8C34-D76F2DDC081C}"/>
              </a:ext>
            </a:extLst>
          </p:cNvPr>
          <p:cNvGrpSpPr/>
          <p:nvPr/>
        </p:nvGrpSpPr>
        <p:grpSpPr>
          <a:xfrm>
            <a:off x="2106806" y="1801131"/>
            <a:ext cx="106958" cy="1418605"/>
            <a:chOff x="5126528" y="3354896"/>
            <a:chExt cx="80778" cy="1242742"/>
          </a:xfrm>
          <a:solidFill>
            <a:schemeClr val="accent1"/>
          </a:solidFill>
        </p:grpSpPr>
        <p:cxnSp>
          <p:nvCxnSpPr>
            <p:cNvPr id="493" name="Straight Connector 492">
              <a:extLst>
                <a:ext uri="{FF2B5EF4-FFF2-40B4-BE49-F238E27FC236}">
                  <a16:creationId xmlns:a16="http://schemas.microsoft.com/office/drawing/2014/main" id="{9F8D3561-47E4-0C41-AED9-E06C39BB6568}"/>
                </a:ext>
              </a:extLst>
            </p:cNvPr>
            <p:cNvCxnSpPr/>
            <p:nvPr/>
          </p:nvCxnSpPr>
          <p:spPr>
            <a:xfrm>
              <a:off x="5126528" y="335489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94" name="Straight Connector 493">
              <a:extLst>
                <a:ext uri="{FF2B5EF4-FFF2-40B4-BE49-F238E27FC236}">
                  <a16:creationId xmlns:a16="http://schemas.microsoft.com/office/drawing/2014/main" id="{E1147BFA-46AC-DD4A-BF16-41D0831107B1}"/>
                </a:ext>
              </a:extLst>
            </p:cNvPr>
            <p:cNvCxnSpPr/>
            <p:nvPr/>
          </p:nvCxnSpPr>
          <p:spPr>
            <a:xfrm>
              <a:off x="5126528" y="4597638"/>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95" name="Straight Connector 494">
              <a:extLst>
                <a:ext uri="{FF2B5EF4-FFF2-40B4-BE49-F238E27FC236}">
                  <a16:creationId xmlns:a16="http://schemas.microsoft.com/office/drawing/2014/main" id="{EAF3E42B-442D-6A46-A8C9-75D2A3855854}"/>
                </a:ext>
              </a:extLst>
            </p:cNvPr>
            <p:cNvCxnSpPr>
              <a:cxnSpLocks/>
            </p:cNvCxnSpPr>
            <p:nvPr/>
          </p:nvCxnSpPr>
          <p:spPr>
            <a:xfrm>
              <a:off x="5166917" y="3356472"/>
              <a:ext cx="0" cy="1238761"/>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cxnSp>
        <p:nvCxnSpPr>
          <p:cNvPr id="496" name="Straight Connector 495">
            <a:extLst>
              <a:ext uri="{FF2B5EF4-FFF2-40B4-BE49-F238E27FC236}">
                <a16:creationId xmlns:a16="http://schemas.microsoft.com/office/drawing/2014/main" id="{C7760062-7D59-1D4C-B82B-1B551F4FA98E}"/>
              </a:ext>
            </a:extLst>
          </p:cNvPr>
          <p:cNvCxnSpPr>
            <a:cxnSpLocks/>
          </p:cNvCxnSpPr>
          <p:nvPr/>
        </p:nvCxnSpPr>
        <p:spPr>
          <a:xfrm flipH="1">
            <a:off x="1575723" y="3949790"/>
            <a:ext cx="95335"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497" name="TextBox 496">
            <a:extLst>
              <a:ext uri="{FF2B5EF4-FFF2-40B4-BE49-F238E27FC236}">
                <a16:creationId xmlns:a16="http://schemas.microsoft.com/office/drawing/2014/main" id="{8D2864B5-313E-D64E-A5D6-92F99AD6EC8C}"/>
              </a:ext>
            </a:extLst>
          </p:cNvPr>
          <p:cNvSpPr txBox="1"/>
          <p:nvPr/>
        </p:nvSpPr>
        <p:spPr>
          <a:xfrm>
            <a:off x="1393764" y="3817413"/>
            <a:ext cx="269625" cy="276999"/>
          </a:xfrm>
          <a:prstGeom prst="rect">
            <a:avLst/>
          </a:prstGeom>
          <a:noFill/>
        </p:spPr>
        <p:txBody>
          <a:bodyPr wrap="none" rtlCol="0">
            <a:spAutoFit/>
          </a:bodyPr>
          <a:lstStyle/>
          <a:p>
            <a:pPr algn="r"/>
            <a:r>
              <a:rPr lang="en-US" sz="1200" dirty="0">
                <a:solidFill>
                  <a:schemeClr val="bg1"/>
                </a:solidFill>
                <a:latin typeface="Calibri" panose="020F0502020204030204" pitchFamily="34" charset="0"/>
                <a:cs typeface="Calibri" panose="020F0502020204030204" pitchFamily="34" charset="0"/>
              </a:rPr>
              <a:t>0</a:t>
            </a:r>
            <a:endParaRPr lang="en-GB" sz="1200" dirty="0">
              <a:solidFill>
                <a:schemeClr val="bg1"/>
              </a:solidFill>
              <a:latin typeface="Calibri" panose="020F0502020204030204" pitchFamily="34" charset="0"/>
              <a:cs typeface="Calibri" panose="020F0502020204030204" pitchFamily="34" charset="0"/>
            </a:endParaRPr>
          </a:p>
        </p:txBody>
      </p:sp>
      <p:grpSp>
        <p:nvGrpSpPr>
          <p:cNvPr id="498" name="Group 497">
            <a:extLst>
              <a:ext uri="{FF2B5EF4-FFF2-40B4-BE49-F238E27FC236}">
                <a16:creationId xmlns:a16="http://schemas.microsoft.com/office/drawing/2014/main" id="{77A61ED1-D9BC-2B4E-8518-793063F6B45B}"/>
              </a:ext>
            </a:extLst>
          </p:cNvPr>
          <p:cNvGrpSpPr/>
          <p:nvPr/>
        </p:nvGrpSpPr>
        <p:grpSpPr>
          <a:xfrm>
            <a:off x="4092266" y="2015071"/>
            <a:ext cx="106958" cy="1164871"/>
            <a:chOff x="5126528" y="3354896"/>
            <a:chExt cx="80778" cy="1020463"/>
          </a:xfrm>
          <a:solidFill>
            <a:schemeClr val="accent1"/>
          </a:solidFill>
        </p:grpSpPr>
        <p:cxnSp>
          <p:nvCxnSpPr>
            <p:cNvPr id="499" name="Straight Connector 498">
              <a:extLst>
                <a:ext uri="{FF2B5EF4-FFF2-40B4-BE49-F238E27FC236}">
                  <a16:creationId xmlns:a16="http://schemas.microsoft.com/office/drawing/2014/main" id="{8A5C0933-2646-8A45-9262-54A8723FA3D3}"/>
                </a:ext>
              </a:extLst>
            </p:cNvPr>
            <p:cNvCxnSpPr/>
            <p:nvPr/>
          </p:nvCxnSpPr>
          <p:spPr>
            <a:xfrm>
              <a:off x="5126528" y="335489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00" name="Straight Connector 499">
              <a:extLst>
                <a:ext uri="{FF2B5EF4-FFF2-40B4-BE49-F238E27FC236}">
                  <a16:creationId xmlns:a16="http://schemas.microsoft.com/office/drawing/2014/main" id="{84B812A5-FF3D-EB4A-B76D-0CC28D5B310D}"/>
                </a:ext>
              </a:extLst>
            </p:cNvPr>
            <p:cNvCxnSpPr>
              <a:cxnSpLocks/>
            </p:cNvCxnSpPr>
            <p:nvPr/>
          </p:nvCxnSpPr>
          <p:spPr>
            <a:xfrm>
              <a:off x="5166917" y="3356472"/>
              <a:ext cx="0" cy="1016983"/>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01" name="Straight Connector 500">
              <a:extLst>
                <a:ext uri="{FF2B5EF4-FFF2-40B4-BE49-F238E27FC236}">
                  <a16:creationId xmlns:a16="http://schemas.microsoft.com/office/drawing/2014/main" id="{4242D219-5E45-E949-9625-92CE9AEC5AA7}"/>
                </a:ext>
              </a:extLst>
            </p:cNvPr>
            <p:cNvCxnSpPr/>
            <p:nvPr/>
          </p:nvCxnSpPr>
          <p:spPr>
            <a:xfrm>
              <a:off x="5126528" y="4375359"/>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502" name="Group 501">
            <a:extLst>
              <a:ext uri="{FF2B5EF4-FFF2-40B4-BE49-F238E27FC236}">
                <a16:creationId xmlns:a16="http://schemas.microsoft.com/office/drawing/2014/main" id="{2DB87131-8D5C-4C46-98A9-8AEB8BACFE50}"/>
              </a:ext>
            </a:extLst>
          </p:cNvPr>
          <p:cNvGrpSpPr/>
          <p:nvPr/>
        </p:nvGrpSpPr>
        <p:grpSpPr>
          <a:xfrm>
            <a:off x="6475593" y="2139758"/>
            <a:ext cx="106958" cy="1028468"/>
            <a:chOff x="5126528" y="3104120"/>
            <a:chExt cx="80778" cy="900970"/>
          </a:xfrm>
          <a:solidFill>
            <a:schemeClr val="accent1"/>
          </a:solidFill>
        </p:grpSpPr>
        <p:cxnSp>
          <p:nvCxnSpPr>
            <p:cNvPr id="503" name="Straight Connector 502">
              <a:extLst>
                <a:ext uri="{FF2B5EF4-FFF2-40B4-BE49-F238E27FC236}">
                  <a16:creationId xmlns:a16="http://schemas.microsoft.com/office/drawing/2014/main" id="{D3BEB541-EBB0-254B-9518-A8C973649538}"/>
                </a:ext>
              </a:extLst>
            </p:cNvPr>
            <p:cNvCxnSpPr>
              <a:cxnSpLocks/>
            </p:cNvCxnSpPr>
            <p:nvPr/>
          </p:nvCxnSpPr>
          <p:spPr>
            <a:xfrm>
              <a:off x="5126528" y="3104120"/>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04" name="Straight Connector 503">
              <a:extLst>
                <a:ext uri="{FF2B5EF4-FFF2-40B4-BE49-F238E27FC236}">
                  <a16:creationId xmlns:a16="http://schemas.microsoft.com/office/drawing/2014/main" id="{32F959FE-32B9-A844-AAF6-9D449C573451}"/>
                </a:ext>
              </a:extLst>
            </p:cNvPr>
            <p:cNvCxnSpPr>
              <a:cxnSpLocks/>
            </p:cNvCxnSpPr>
            <p:nvPr/>
          </p:nvCxnSpPr>
          <p:spPr>
            <a:xfrm>
              <a:off x="5166917" y="3104120"/>
              <a:ext cx="0" cy="895709"/>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05" name="Straight Connector 504">
              <a:extLst>
                <a:ext uri="{FF2B5EF4-FFF2-40B4-BE49-F238E27FC236}">
                  <a16:creationId xmlns:a16="http://schemas.microsoft.com/office/drawing/2014/main" id="{FCCB237A-0C1D-7341-9DE9-63E7584101D5}"/>
                </a:ext>
              </a:extLst>
            </p:cNvPr>
            <p:cNvCxnSpPr>
              <a:cxnSpLocks/>
            </p:cNvCxnSpPr>
            <p:nvPr/>
          </p:nvCxnSpPr>
          <p:spPr>
            <a:xfrm>
              <a:off x="5126528" y="4005090"/>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506" name="Group 505">
            <a:extLst>
              <a:ext uri="{FF2B5EF4-FFF2-40B4-BE49-F238E27FC236}">
                <a16:creationId xmlns:a16="http://schemas.microsoft.com/office/drawing/2014/main" id="{A4A704AF-59C4-ED4E-A008-DD2318F0C327}"/>
              </a:ext>
            </a:extLst>
          </p:cNvPr>
          <p:cNvGrpSpPr/>
          <p:nvPr/>
        </p:nvGrpSpPr>
        <p:grpSpPr>
          <a:xfrm>
            <a:off x="8841767" y="2062317"/>
            <a:ext cx="106958" cy="1176013"/>
            <a:chOff x="5126528" y="3354896"/>
            <a:chExt cx="80778" cy="1030224"/>
          </a:xfrm>
          <a:solidFill>
            <a:schemeClr val="accent1"/>
          </a:solidFill>
        </p:grpSpPr>
        <p:cxnSp>
          <p:nvCxnSpPr>
            <p:cNvPr id="507" name="Straight Connector 506">
              <a:extLst>
                <a:ext uri="{FF2B5EF4-FFF2-40B4-BE49-F238E27FC236}">
                  <a16:creationId xmlns:a16="http://schemas.microsoft.com/office/drawing/2014/main" id="{7DCB70BE-9EA8-5746-BC53-1A019E168013}"/>
                </a:ext>
              </a:extLst>
            </p:cNvPr>
            <p:cNvCxnSpPr/>
            <p:nvPr/>
          </p:nvCxnSpPr>
          <p:spPr>
            <a:xfrm>
              <a:off x="5126528" y="335489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08" name="Straight Connector 507">
              <a:extLst>
                <a:ext uri="{FF2B5EF4-FFF2-40B4-BE49-F238E27FC236}">
                  <a16:creationId xmlns:a16="http://schemas.microsoft.com/office/drawing/2014/main" id="{70FF1042-7BD9-BE41-A466-2B708A13B2E3}"/>
                </a:ext>
              </a:extLst>
            </p:cNvPr>
            <p:cNvCxnSpPr>
              <a:cxnSpLocks/>
            </p:cNvCxnSpPr>
            <p:nvPr/>
          </p:nvCxnSpPr>
          <p:spPr>
            <a:xfrm>
              <a:off x="5166917" y="3356472"/>
              <a:ext cx="0" cy="1028648"/>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09" name="Straight Connector 508">
              <a:extLst>
                <a:ext uri="{FF2B5EF4-FFF2-40B4-BE49-F238E27FC236}">
                  <a16:creationId xmlns:a16="http://schemas.microsoft.com/office/drawing/2014/main" id="{84476DE9-DBA7-4649-8482-A3A96552E1B0}"/>
                </a:ext>
              </a:extLst>
            </p:cNvPr>
            <p:cNvCxnSpPr/>
            <p:nvPr/>
          </p:nvCxnSpPr>
          <p:spPr>
            <a:xfrm>
              <a:off x="5126528" y="4385120"/>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510" name="Group 509">
            <a:extLst>
              <a:ext uri="{FF2B5EF4-FFF2-40B4-BE49-F238E27FC236}">
                <a16:creationId xmlns:a16="http://schemas.microsoft.com/office/drawing/2014/main" id="{918CC6D0-92F6-0443-B16C-0231C4EEC344}"/>
              </a:ext>
            </a:extLst>
          </p:cNvPr>
          <p:cNvGrpSpPr/>
          <p:nvPr/>
        </p:nvGrpSpPr>
        <p:grpSpPr>
          <a:xfrm>
            <a:off x="9644506" y="2093609"/>
            <a:ext cx="106958" cy="1059586"/>
            <a:chOff x="5126528" y="3354896"/>
            <a:chExt cx="80778" cy="928230"/>
          </a:xfrm>
          <a:solidFill>
            <a:schemeClr val="accent1"/>
          </a:solidFill>
        </p:grpSpPr>
        <p:cxnSp>
          <p:nvCxnSpPr>
            <p:cNvPr id="511" name="Straight Connector 510">
              <a:extLst>
                <a:ext uri="{FF2B5EF4-FFF2-40B4-BE49-F238E27FC236}">
                  <a16:creationId xmlns:a16="http://schemas.microsoft.com/office/drawing/2014/main" id="{EA04FF1D-6124-A24B-A167-04F36F666A14}"/>
                </a:ext>
              </a:extLst>
            </p:cNvPr>
            <p:cNvCxnSpPr/>
            <p:nvPr/>
          </p:nvCxnSpPr>
          <p:spPr>
            <a:xfrm>
              <a:off x="5126528" y="335489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12" name="Straight Connector 511">
              <a:extLst>
                <a:ext uri="{FF2B5EF4-FFF2-40B4-BE49-F238E27FC236}">
                  <a16:creationId xmlns:a16="http://schemas.microsoft.com/office/drawing/2014/main" id="{38DBEC05-B6F4-0B4A-9D55-EEAD251367E5}"/>
                </a:ext>
              </a:extLst>
            </p:cNvPr>
            <p:cNvCxnSpPr>
              <a:cxnSpLocks/>
            </p:cNvCxnSpPr>
            <p:nvPr/>
          </p:nvCxnSpPr>
          <p:spPr>
            <a:xfrm>
              <a:off x="5166917" y="3356472"/>
              <a:ext cx="0" cy="926654"/>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13" name="Straight Connector 512">
              <a:extLst>
                <a:ext uri="{FF2B5EF4-FFF2-40B4-BE49-F238E27FC236}">
                  <a16:creationId xmlns:a16="http://schemas.microsoft.com/office/drawing/2014/main" id="{65EAE1BE-2F3A-B142-9241-3C6FE33A2965}"/>
                </a:ext>
              </a:extLst>
            </p:cNvPr>
            <p:cNvCxnSpPr/>
            <p:nvPr/>
          </p:nvCxnSpPr>
          <p:spPr>
            <a:xfrm>
              <a:off x="5126528" y="428312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514" name="Group 513">
            <a:extLst>
              <a:ext uri="{FF2B5EF4-FFF2-40B4-BE49-F238E27FC236}">
                <a16:creationId xmlns:a16="http://schemas.microsoft.com/office/drawing/2014/main" id="{03A9A17C-4E24-6741-A3DA-8BA9ABD446D6}"/>
              </a:ext>
            </a:extLst>
          </p:cNvPr>
          <p:cNvGrpSpPr/>
          <p:nvPr/>
        </p:nvGrpSpPr>
        <p:grpSpPr>
          <a:xfrm>
            <a:off x="10449774" y="2168112"/>
            <a:ext cx="106958" cy="996695"/>
            <a:chOff x="5128909" y="3354896"/>
            <a:chExt cx="80778" cy="873135"/>
          </a:xfrm>
          <a:solidFill>
            <a:schemeClr val="accent1"/>
          </a:solidFill>
        </p:grpSpPr>
        <p:cxnSp>
          <p:nvCxnSpPr>
            <p:cNvPr id="515" name="Straight Connector 514">
              <a:extLst>
                <a:ext uri="{FF2B5EF4-FFF2-40B4-BE49-F238E27FC236}">
                  <a16:creationId xmlns:a16="http://schemas.microsoft.com/office/drawing/2014/main" id="{1EF522FB-FDC0-6741-A111-CE98F7C5D999}"/>
                </a:ext>
              </a:extLst>
            </p:cNvPr>
            <p:cNvCxnSpPr>
              <a:cxnSpLocks/>
            </p:cNvCxnSpPr>
            <p:nvPr/>
          </p:nvCxnSpPr>
          <p:spPr>
            <a:xfrm>
              <a:off x="5128909" y="335489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16" name="Straight Connector 515">
              <a:extLst>
                <a:ext uri="{FF2B5EF4-FFF2-40B4-BE49-F238E27FC236}">
                  <a16:creationId xmlns:a16="http://schemas.microsoft.com/office/drawing/2014/main" id="{2C446E32-75CB-1B4D-86AB-9F87FEDC4B69}"/>
                </a:ext>
              </a:extLst>
            </p:cNvPr>
            <p:cNvCxnSpPr>
              <a:cxnSpLocks/>
            </p:cNvCxnSpPr>
            <p:nvPr/>
          </p:nvCxnSpPr>
          <p:spPr>
            <a:xfrm>
              <a:off x="5169298" y="3356472"/>
              <a:ext cx="0" cy="869511"/>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17" name="Straight Connector 516">
              <a:extLst>
                <a:ext uri="{FF2B5EF4-FFF2-40B4-BE49-F238E27FC236}">
                  <a16:creationId xmlns:a16="http://schemas.microsoft.com/office/drawing/2014/main" id="{4C351469-5A1A-944C-A205-300F3F18AEA6}"/>
                </a:ext>
              </a:extLst>
            </p:cNvPr>
            <p:cNvCxnSpPr>
              <a:cxnSpLocks/>
            </p:cNvCxnSpPr>
            <p:nvPr/>
          </p:nvCxnSpPr>
          <p:spPr>
            <a:xfrm>
              <a:off x="5128909" y="4228031"/>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518" name="Group 517">
            <a:extLst>
              <a:ext uri="{FF2B5EF4-FFF2-40B4-BE49-F238E27FC236}">
                <a16:creationId xmlns:a16="http://schemas.microsoft.com/office/drawing/2014/main" id="{7D81C2AC-FFBA-E248-AA21-163BCD26C849}"/>
              </a:ext>
            </a:extLst>
          </p:cNvPr>
          <p:cNvGrpSpPr/>
          <p:nvPr/>
        </p:nvGrpSpPr>
        <p:grpSpPr>
          <a:xfrm>
            <a:off x="11246586" y="2117650"/>
            <a:ext cx="106958" cy="1154066"/>
            <a:chOff x="5126528" y="3354896"/>
            <a:chExt cx="80778" cy="1010997"/>
          </a:xfrm>
          <a:solidFill>
            <a:schemeClr val="accent1"/>
          </a:solidFill>
        </p:grpSpPr>
        <p:cxnSp>
          <p:nvCxnSpPr>
            <p:cNvPr id="519" name="Straight Connector 518">
              <a:extLst>
                <a:ext uri="{FF2B5EF4-FFF2-40B4-BE49-F238E27FC236}">
                  <a16:creationId xmlns:a16="http://schemas.microsoft.com/office/drawing/2014/main" id="{89259B93-63B7-CE4A-B2D9-A5C9C310AD50}"/>
                </a:ext>
              </a:extLst>
            </p:cNvPr>
            <p:cNvCxnSpPr/>
            <p:nvPr/>
          </p:nvCxnSpPr>
          <p:spPr>
            <a:xfrm>
              <a:off x="5126528" y="335489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20" name="Straight Connector 519">
              <a:extLst>
                <a:ext uri="{FF2B5EF4-FFF2-40B4-BE49-F238E27FC236}">
                  <a16:creationId xmlns:a16="http://schemas.microsoft.com/office/drawing/2014/main" id="{EAADFE9C-3E4F-EC44-8A75-757FA5E3BB74}"/>
                </a:ext>
              </a:extLst>
            </p:cNvPr>
            <p:cNvCxnSpPr>
              <a:cxnSpLocks/>
            </p:cNvCxnSpPr>
            <p:nvPr/>
          </p:nvCxnSpPr>
          <p:spPr>
            <a:xfrm>
              <a:off x="5166917" y="3356472"/>
              <a:ext cx="0" cy="1009421"/>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21" name="Straight Connector 520">
              <a:extLst>
                <a:ext uri="{FF2B5EF4-FFF2-40B4-BE49-F238E27FC236}">
                  <a16:creationId xmlns:a16="http://schemas.microsoft.com/office/drawing/2014/main" id="{AA59F411-E2C6-AF42-BFCF-D2ACA28A46F8}"/>
                </a:ext>
              </a:extLst>
            </p:cNvPr>
            <p:cNvCxnSpPr/>
            <p:nvPr/>
          </p:nvCxnSpPr>
          <p:spPr>
            <a:xfrm>
              <a:off x="5126528" y="4365893"/>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522" name="Oval 521">
            <a:extLst>
              <a:ext uri="{FF2B5EF4-FFF2-40B4-BE49-F238E27FC236}">
                <a16:creationId xmlns:a16="http://schemas.microsoft.com/office/drawing/2014/main" id="{C7848A57-B4FA-5149-9675-8532332086D3}"/>
              </a:ext>
            </a:extLst>
          </p:cNvPr>
          <p:cNvSpPr/>
          <p:nvPr/>
        </p:nvSpPr>
        <p:spPr>
          <a:xfrm>
            <a:off x="1699227" y="2576903"/>
            <a:ext cx="75559" cy="65139"/>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grpSp>
        <p:nvGrpSpPr>
          <p:cNvPr id="523" name="Group 522">
            <a:extLst>
              <a:ext uri="{FF2B5EF4-FFF2-40B4-BE49-F238E27FC236}">
                <a16:creationId xmlns:a16="http://schemas.microsoft.com/office/drawing/2014/main" id="{82D5CD7F-3191-0D4D-9587-FFE5D4AC4A55}"/>
              </a:ext>
            </a:extLst>
          </p:cNvPr>
          <p:cNvGrpSpPr/>
          <p:nvPr/>
        </p:nvGrpSpPr>
        <p:grpSpPr>
          <a:xfrm>
            <a:off x="2106806" y="3020811"/>
            <a:ext cx="106958" cy="572037"/>
            <a:chOff x="5126528" y="3354896"/>
            <a:chExt cx="80778" cy="501122"/>
          </a:xfrm>
          <a:solidFill>
            <a:schemeClr val="accent1"/>
          </a:solidFill>
        </p:grpSpPr>
        <p:cxnSp>
          <p:nvCxnSpPr>
            <p:cNvPr id="524" name="Straight Connector 523">
              <a:extLst>
                <a:ext uri="{FF2B5EF4-FFF2-40B4-BE49-F238E27FC236}">
                  <a16:creationId xmlns:a16="http://schemas.microsoft.com/office/drawing/2014/main" id="{08BE0E5A-AAAE-ED4B-89F2-1E29806BC484}"/>
                </a:ext>
              </a:extLst>
            </p:cNvPr>
            <p:cNvCxnSpPr/>
            <p:nvPr/>
          </p:nvCxnSpPr>
          <p:spPr>
            <a:xfrm>
              <a:off x="5126528"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5" name="Straight Connector 524">
              <a:extLst>
                <a:ext uri="{FF2B5EF4-FFF2-40B4-BE49-F238E27FC236}">
                  <a16:creationId xmlns:a16="http://schemas.microsoft.com/office/drawing/2014/main" id="{E4255B40-2410-6541-BFC6-E1CBE76F3A9C}"/>
                </a:ext>
              </a:extLst>
            </p:cNvPr>
            <p:cNvCxnSpPr>
              <a:cxnSpLocks/>
            </p:cNvCxnSpPr>
            <p:nvPr/>
          </p:nvCxnSpPr>
          <p:spPr>
            <a:xfrm>
              <a:off x="5166917" y="3356472"/>
              <a:ext cx="0" cy="499546"/>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6" name="Straight Connector 525">
              <a:extLst>
                <a:ext uri="{FF2B5EF4-FFF2-40B4-BE49-F238E27FC236}">
                  <a16:creationId xmlns:a16="http://schemas.microsoft.com/office/drawing/2014/main" id="{D64B4C22-5AB7-2742-9FB9-B608892AAEDD}"/>
                </a:ext>
              </a:extLst>
            </p:cNvPr>
            <p:cNvCxnSpPr/>
            <p:nvPr/>
          </p:nvCxnSpPr>
          <p:spPr>
            <a:xfrm>
              <a:off x="5126528" y="3856018"/>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527" name="Group 526">
            <a:extLst>
              <a:ext uri="{FF2B5EF4-FFF2-40B4-BE49-F238E27FC236}">
                <a16:creationId xmlns:a16="http://schemas.microsoft.com/office/drawing/2014/main" id="{D39C7F09-58A2-2346-9E9A-FB3396979AD5}"/>
              </a:ext>
            </a:extLst>
          </p:cNvPr>
          <p:cNvGrpSpPr/>
          <p:nvPr/>
        </p:nvGrpSpPr>
        <p:grpSpPr>
          <a:xfrm>
            <a:off x="2509642" y="3248276"/>
            <a:ext cx="106958" cy="597090"/>
            <a:chOff x="5127718" y="3275798"/>
            <a:chExt cx="80778" cy="523070"/>
          </a:xfrm>
          <a:solidFill>
            <a:schemeClr val="tx1"/>
          </a:solidFill>
        </p:grpSpPr>
        <p:cxnSp>
          <p:nvCxnSpPr>
            <p:cNvPr id="528" name="Straight Connector 527">
              <a:extLst>
                <a:ext uri="{FF2B5EF4-FFF2-40B4-BE49-F238E27FC236}">
                  <a16:creationId xmlns:a16="http://schemas.microsoft.com/office/drawing/2014/main" id="{692BFAB5-DFBA-F74D-9E19-1A07E47A0048}"/>
                </a:ext>
              </a:extLst>
            </p:cNvPr>
            <p:cNvCxnSpPr>
              <a:cxnSpLocks/>
            </p:cNvCxnSpPr>
            <p:nvPr/>
          </p:nvCxnSpPr>
          <p:spPr>
            <a:xfrm>
              <a:off x="5127718" y="3275798"/>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9" name="Straight Connector 528">
              <a:extLst>
                <a:ext uri="{FF2B5EF4-FFF2-40B4-BE49-F238E27FC236}">
                  <a16:creationId xmlns:a16="http://schemas.microsoft.com/office/drawing/2014/main" id="{06767FCB-F761-F945-9AAA-1EC7713A8076}"/>
                </a:ext>
              </a:extLst>
            </p:cNvPr>
            <p:cNvCxnSpPr>
              <a:cxnSpLocks/>
            </p:cNvCxnSpPr>
            <p:nvPr/>
          </p:nvCxnSpPr>
          <p:spPr>
            <a:xfrm>
              <a:off x="5168107" y="3275798"/>
              <a:ext cx="0" cy="52307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0" name="Straight Connector 529">
              <a:extLst>
                <a:ext uri="{FF2B5EF4-FFF2-40B4-BE49-F238E27FC236}">
                  <a16:creationId xmlns:a16="http://schemas.microsoft.com/office/drawing/2014/main" id="{9045F25C-473F-DC4A-966F-4975BF5963BE}"/>
                </a:ext>
              </a:extLst>
            </p:cNvPr>
            <p:cNvCxnSpPr>
              <a:cxnSpLocks/>
            </p:cNvCxnSpPr>
            <p:nvPr/>
          </p:nvCxnSpPr>
          <p:spPr>
            <a:xfrm>
              <a:off x="5127718" y="3798868"/>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531" name="Group 530">
            <a:extLst>
              <a:ext uri="{FF2B5EF4-FFF2-40B4-BE49-F238E27FC236}">
                <a16:creationId xmlns:a16="http://schemas.microsoft.com/office/drawing/2014/main" id="{E821652C-8FE4-FB4B-BEC5-E2ADBF92B66D}"/>
              </a:ext>
            </a:extLst>
          </p:cNvPr>
          <p:cNvGrpSpPr/>
          <p:nvPr/>
        </p:nvGrpSpPr>
        <p:grpSpPr>
          <a:xfrm>
            <a:off x="3301857" y="3292469"/>
            <a:ext cx="106958" cy="716544"/>
            <a:chOff x="5126527" y="3354896"/>
            <a:chExt cx="80778" cy="627715"/>
          </a:xfrm>
          <a:solidFill>
            <a:schemeClr val="tx1"/>
          </a:solidFill>
        </p:grpSpPr>
        <p:cxnSp>
          <p:nvCxnSpPr>
            <p:cNvPr id="532" name="Straight Connector 531">
              <a:extLst>
                <a:ext uri="{FF2B5EF4-FFF2-40B4-BE49-F238E27FC236}">
                  <a16:creationId xmlns:a16="http://schemas.microsoft.com/office/drawing/2014/main" id="{D96F75E8-342D-5C4E-9AD3-7CA662DDFD93}"/>
                </a:ext>
              </a:extLst>
            </p:cNvPr>
            <p:cNvCxnSpPr>
              <a:cxnSpLocks/>
            </p:cNvCxnSpPr>
            <p:nvPr/>
          </p:nvCxnSpPr>
          <p:spPr>
            <a:xfrm>
              <a:off x="5126527"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3" name="Straight Connector 532">
              <a:extLst>
                <a:ext uri="{FF2B5EF4-FFF2-40B4-BE49-F238E27FC236}">
                  <a16:creationId xmlns:a16="http://schemas.microsoft.com/office/drawing/2014/main" id="{089E744C-D706-C344-85AB-E246E8CDEE56}"/>
                </a:ext>
              </a:extLst>
            </p:cNvPr>
            <p:cNvCxnSpPr>
              <a:cxnSpLocks/>
            </p:cNvCxnSpPr>
            <p:nvPr/>
          </p:nvCxnSpPr>
          <p:spPr>
            <a:xfrm>
              <a:off x="5166916" y="3356472"/>
              <a:ext cx="0" cy="622097"/>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4" name="Straight Connector 533">
              <a:extLst>
                <a:ext uri="{FF2B5EF4-FFF2-40B4-BE49-F238E27FC236}">
                  <a16:creationId xmlns:a16="http://schemas.microsoft.com/office/drawing/2014/main" id="{DF7082E9-9EE5-4540-B067-256925629900}"/>
                </a:ext>
              </a:extLst>
            </p:cNvPr>
            <p:cNvCxnSpPr>
              <a:cxnSpLocks/>
            </p:cNvCxnSpPr>
            <p:nvPr/>
          </p:nvCxnSpPr>
          <p:spPr>
            <a:xfrm>
              <a:off x="5126527" y="3982611"/>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535" name="Group 534">
            <a:extLst>
              <a:ext uri="{FF2B5EF4-FFF2-40B4-BE49-F238E27FC236}">
                <a16:creationId xmlns:a16="http://schemas.microsoft.com/office/drawing/2014/main" id="{A3323A72-6B5E-3B43-B99A-22B4F4CCD820}"/>
              </a:ext>
            </a:extLst>
          </p:cNvPr>
          <p:cNvGrpSpPr/>
          <p:nvPr/>
        </p:nvGrpSpPr>
        <p:grpSpPr>
          <a:xfrm>
            <a:off x="4092266" y="3162221"/>
            <a:ext cx="106958" cy="880866"/>
            <a:chOff x="5127718" y="3354896"/>
            <a:chExt cx="80778" cy="771666"/>
          </a:xfrm>
        </p:grpSpPr>
        <p:cxnSp>
          <p:nvCxnSpPr>
            <p:cNvPr id="536" name="Straight Connector 535">
              <a:extLst>
                <a:ext uri="{FF2B5EF4-FFF2-40B4-BE49-F238E27FC236}">
                  <a16:creationId xmlns:a16="http://schemas.microsoft.com/office/drawing/2014/main" id="{D937661D-B7F5-3744-8B0B-FF9DCDC80D07}"/>
                </a:ext>
              </a:extLst>
            </p:cNvPr>
            <p:cNvCxnSpPr>
              <a:cxnSpLocks/>
            </p:cNvCxnSpPr>
            <p:nvPr/>
          </p:nvCxnSpPr>
          <p:spPr>
            <a:xfrm>
              <a:off x="5127718" y="3354896"/>
              <a:ext cx="8077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7" name="Straight Connector 536">
              <a:extLst>
                <a:ext uri="{FF2B5EF4-FFF2-40B4-BE49-F238E27FC236}">
                  <a16:creationId xmlns:a16="http://schemas.microsoft.com/office/drawing/2014/main" id="{0083F80F-1D18-3141-8491-FAB029F05DC8}"/>
                </a:ext>
              </a:extLst>
            </p:cNvPr>
            <p:cNvCxnSpPr>
              <a:cxnSpLocks/>
            </p:cNvCxnSpPr>
            <p:nvPr/>
          </p:nvCxnSpPr>
          <p:spPr>
            <a:xfrm>
              <a:off x="5168107" y="3354896"/>
              <a:ext cx="0" cy="77166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8" name="Straight Connector 537">
              <a:extLst>
                <a:ext uri="{FF2B5EF4-FFF2-40B4-BE49-F238E27FC236}">
                  <a16:creationId xmlns:a16="http://schemas.microsoft.com/office/drawing/2014/main" id="{7D89EFE5-33B3-6342-8DEB-B40156DF63F6}"/>
                </a:ext>
              </a:extLst>
            </p:cNvPr>
            <p:cNvCxnSpPr>
              <a:cxnSpLocks/>
            </p:cNvCxnSpPr>
            <p:nvPr/>
          </p:nvCxnSpPr>
          <p:spPr>
            <a:xfrm>
              <a:off x="5127718" y="4126562"/>
              <a:ext cx="8077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539" name="Group 538">
            <a:extLst>
              <a:ext uri="{FF2B5EF4-FFF2-40B4-BE49-F238E27FC236}">
                <a16:creationId xmlns:a16="http://schemas.microsoft.com/office/drawing/2014/main" id="{0B8DFD86-4CA9-1B4B-AEBC-9ACD9DAD5EC6}"/>
              </a:ext>
            </a:extLst>
          </p:cNvPr>
          <p:cNvGrpSpPr/>
          <p:nvPr/>
        </p:nvGrpSpPr>
        <p:grpSpPr>
          <a:xfrm>
            <a:off x="4887903" y="3111081"/>
            <a:ext cx="106958" cy="821668"/>
            <a:chOff x="5127718" y="3223928"/>
            <a:chExt cx="80778" cy="719807"/>
          </a:xfrm>
          <a:solidFill>
            <a:schemeClr val="tx1"/>
          </a:solidFill>
        </p:grpSpPr>
        <p:cxnSp>
          <p:nvCxnSpPr>
            <p:cNvPr id="540" name="Straight Connector 539">
              <a:extLst>
                <a:ext uri="{FF2B5EF4-FFF2-40B4-BE49-F238E27FC236}">
                  <a16:creationId xmlns:a16="http://schemas.microsoft.com/office/drawing/2014/main" id="{37FE773D-084F-964E-980C-B3299EB73B76}"/>
                </a:ext>
              </a:extLst>
            </p:cNvPr>
            <p:cNvCxnSpPr>
              <a:cxnSpLocks/>
            </p:cNvCxnSpPr>
            <p:nvPr/>
          </p:nvCxnSpPr>
          <p:spPr>
            <a:xfrm>
              <a:off x="5127718" y="3223928"/>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1" name="Straight Connector 540">
              <a:extLst>
                <a:ext uri="{FF2B5EF4-FFF2-40B4-BE49-F238E27FC236}">
                  <a16:creationId xmlns:a16="http://schemas.microsoft.com/office/drawing/2014/main" id="{1AE64F0A-BD60-B649-92B9-E34D04B27710}"/>
                </a:ext>
              </a:extLst>
            </p:cNvPr>
            <p:cNvCxnSpPr>
              <a:cxnSpLocks/>
            </p:cNvCxnSpPr>
            <p:nvPr/>
          </p:nvCxnSpPr>
          <p:spPr>
            <a:xfrm>
              <a:off x="5168107" y="3223928"/>
              <a:ext cx="0" cy="719807"/>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2" name="Straight Connector 541">
              <a:extLst>
                <a:ext uri="{FF2B5EF4-FFF2-40B4-BE49-F238E27FC236}">
                  <a16:creationId xmlns:a16="http://schemas.microsoft.com/office/drawing/2014/main" id="{10FFF63F-9FF0-204A-A27F-172F3B4B2159}"/>
                </a:ext>
              </a:extLst>
            </p:cNvPr>
            <p:cNvCxnSpPr>
              <a:cxnSpLocks/>
            </p:cNvCxnSpPr>
            <p:nvPr/>
          </p:nvCxnSpPr>
          <p:spPr>
            <a:xfrm>
              <a:off x="5127718" y="3943735"/>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543" name="Group 542">
            <a:extLst>
              <a:ext uri="{FF2B5EF4-FFF2-40B4-BE49-F238E27FC236}">
                <a16:creationId xmlns:a16="http://schemas.microsoft.com/office/drawing/2014/main" id="{8A124D69-FA11-704D-A2D0-7404346AF373}"/>
              </a:ext>
            </a:extLst>
          </p:cNvPr>
          <p:cNvGrpSpPr/>
          <p:nvPr/>
        </p:nvGrpSpPr>
        <p:grpSpPr>
          <a:xfrm>
            <a:off x="9644506" y="3159097"/>
            <a:ext cx="106958" cy="597688"/>
            <a:chOff x="5127718" y="3354896"/>
            <a:chExt cx="80778" cy="523593"/>
          </a:xfrm>
          <a:solidFill>
            <a:schemeClr val="tx1"/>
          </a:solidFill>
        </p:grpSpPr>
        <p:cxnSp>
          <p:nvCxnSpPr>
            <p:cNvPr id="544" name="Straight Connector 543">
              <a:extLst>
                <a:ext uri="{FF2B5EF4-FFF2-40B4-BE49-F238E27FC236}">
                  <a16:creationId xmlns:a16="http://schemas.microsoft.com/office/drawing/2014/main" id="{6CDD9D6A-BCD2-884E-A440-63D816A2F0E6}"/>
                </a:ext>
              </a:extLst>
            </p:cNvPr>
            <p:cNvCxnSpPr>
              <a:cxnSpLocks/>
            </p:cNvCxnSpPr>
            <p:nvPr/>
          </p:nvCxnSpPr>
          <p:spPr>
            <a:xfrm>
              <a:off x="5127718"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5" name="Straight Connector 544">
              <a:extLst>
                <a:ext uri="{FF2B5EF4-FFF2-40B4-BE49-F238E27FC236}">
                  <a16:creationId xmlns:a16="http://schemas.microsoft.com/office/drawing/2014/main" id="{687797C0-07A8-EA48-9E0E-98676D3A486B}"/>
                </a:ext>
              </a:extLst>
            </p:cNvPr>
            <p:cNvCxnSpPr>
              <a:cxnSpLocks/>
            </p:cNvCxnSpPr>
            <p:nvPr/>
          </p:nvCxnSpPr>
          <p:spPr>
            <a:xfrm>
              <a:off x="5168107" y="3356472"/>
              <a:ext cx="0" cy="522017"/>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6" name="Straight Connector 545">
              <a:extLst>
                <a:ext uri="{FF2B5EF4-FFF2-40B4-BE49-F238E27FC236}">
                  <a16:creationId xmlns:a16="http://schemas.microsoft.com/office/drawing/2014/main" id="{D1B2B363-550D-8543-A27E-52A913158671}"/>
                </a:ext>
              </a:extLst>
            </p:cNvPr>
            <p:cNvCxnSpPr>
              <a:cxnSpLocks/>
            </p:cNvCxnSpPr>
            <p:nvPr/>
          </p:nvCxnSpPr>
          <p:spPr>
            <a:xfrm>
              <a:off x="5127718" y="3878489"/>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547" name="Group 546">
            <a:extLst>
              <a:ext uri="{FF2B5EF4-FFF2-40B4-BE49-F238E27FC236}">
                <a16:creationId xmlns:a16="http://schemas.microsoft.com/office/drawing/2014/main" id="{EBC985AE-EF0E-ED4D-A4F9-6674B8260DF4}"/>
              </a:ext>
            </a:extLst>
          </p:cNvPr>
          <p:cNvGrpSpPr/>
          <p:nvPr/>
        </p:nvGrpSpPr>
        <p:grpSpPr>
          <a:xfrm>
            <a:off x="8841767" y="3041083"/>
            <a:ext cx="106958" cy="839663"/>
            <a:chOff x="5127718" y="3354896"/>
            <a:chExt cx="80778" cy="735571"/>
          </a:xfrm>
          <a:solidFill>
            <a:schemeClr val="tx1"/>
          </a:solidFill>
        </p:grpSpPr>
        <p:cxnSp>
          <p:nvCxnSpPr>
            <p:cNvPr id="548" name="Straight Connector 547">
              <a:extLst>
                <a:ext uri="{FF2B5EF4-FFF2-40B4-BE49-F238E27FC236}">
                  <a16:creationId xmlns:a16="http://schemas.microsoft.com/office/drawing/2014/main" id="{5846C300-AC88-2442-8922-2E0E698C9DAA}"/>
                </a:ext>
              </a:extLst>
            </p:cNvPr>
            <p:cNvCxnSpPr>
              <a:cxnSpLocks/>
            </p:cNvCxnSpPr>
            <p:nvPr/>
          </p:nvCxnSpPr>
          <p:spPr>
            <a:xfrm>
              <a:off x="5127718"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9" name="Straight Connector 548">
              <a:extLst>
                <a:ext uri="{FF2B5EF4-FFF2-40B4-BE49-F238E27FC236}">
                  <a16:creationId xmlns:a16="http://schemas.microsoft.com/office/drawing/2014/main" id="{98CED4F6-F69F-D745-9151-38BEB618214E}"/>
                </a:ext>
              </a:extLst>
            </p:cNvPr>
            <p:cNvCxnSpPr>
              <a:cxnSpLocks/>
            </p:cNvCxnSpPr>
            <p:nvPr/>
          </p:nvCxnSpPr>
          <p:spPr>
            <a:xfrm>
              <a:off x="5168107" y="3356472"/>
              <a:ext cx="0" cy="733995"/>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0" name="Straight Connector 549">
              <a:extLst>
                <a:ext uri="{FF2B5EF4-FFF2-40B4-BE49-F238E27FC236}">
                  <a16:creationId xmlns:a16="http://schemas.microsoft.com/office/drawing/2014/main" id="{015151CD-EED0-974A-878E-8959E3260D94}"/>
                </a:ext>
              </a:extLst>
            </p:cNvPr>
            <p:cNvCxnSpPr>
              <a:cxnSpLocks/>
            </p:cNvCxnSpPr>
            <p:nvPr/>
          </p:nvCxnSpPr>
          <p:spPr>
            <a:xfrm>
              <a:off x="5127718" y="4090467"/>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551" name="Group 550">
            <a:extLst>
              <a:ext uri="{FF2B5EF4-FFF2-40B4-BE49-F238E27FC236}">
                <a16:creationId xmlns:a16="http://schemas.microsoft.com/office/drawing/2014/main" id="{25016BC8-EB1C-9542-AEF5-B6FA5EECC277}"/>
              </a:ext>
            </a:extLst>
          </p:cNvPr>
          <p:cNvGrpSpPr/>
          <p:nvPr/>
        </p:nvGrpSpPr>
        <p:grpSpPr>
          <a:xfrm>
            <a:off x="6475593" y="2905781"/>
            <a:ext cx="106958" cy="1036473"/>
            <a:chOff x="5127718" y="3119320"/>
            <a:chExt cx="80778" cy="907983"/>
          </a:xfrm>
          <a:solidFill>
            <a:schemeClr val="tx1"/>
          </a:solidFill>
        </p:grpSpPr>
        <p:cxnSp>
          <p:nvCxnSpPr>
            <p:cNvPr id="552" name="Straight Connector 551">
              <a:extLst>
                <a:ext uri="{FF2B5EF4-FFF2-40B4-BE49-F238E27FC236}">
                  <a16:creationId xmlns:a16="http://schemas.microsoft.com/office/drawing/2014/main" id="{AF89596C-F0C4-914F-A9DE-646CF27C99CF}"/>
                </a:ext>
              </a:extLst>
            </p:cNvPr>
            <p:cNvCxnSpPr>
              <a:cxnSpLocks/>
            </p:cNvCxnSpPr>
            <p:nvPr/>
          </p:nvCxnSpPr>
          <p:spPr>
            <a:xfrm>
              <a:off x="5127718" y="3119320"/>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3" name="Straight Connector 552">
              <a:extLst>
                <a:ext uri="{FF2B5EF4-FFF2-40B4-BE49-F238E27FC236}">
                  <a16:creationId xmlns:a16="http://schemas.microsoft.com/office/drawing/2014/main" id="{AA9AF09F-D03B-744B-9C01-E9441C967B23}"/>
                </a:ext>
              </a:extLst>
            </p:cNvPr>
            <p:cNvCxnSpPr>
              <a:cxnSpLocks/>
            </p:cNvCxnSpPr>
            <p:nvPr/>
          </p:nvCxnSpPr>
          <p:spPr>
            <a:xfrm>
              <a:off x="5168107" y="3119320"/>
              <a:ext cx="0" cy="907442"/>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4" name="Straight Connector 553">
              <a:extLst>
                <a:ext uri="{FF2B5EF4-FFF2-40B4-BE49-F238E27FC236}">
                  <a16:creationId xmlns:a16="http://schemas.microsoft.com/office/drawing/2014/main" id="{78096F1C-94E6-0749-8FD8-9724A2B7AF21}"/>
                </a:ext>
              </a:extLst>
            </p:cNvPr>
            <p:cNvCxnSpPr>
              <a:cxnSpLocks/>
            </p:cNvCxnSpPr>
            <p:nvPr/>
          </p:nvCxnSpPr>
          <p:spPr>
            <a:xfrm>
              <a:off x="5127718" y="4027303"/>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555" name="Group 554">
            <a:extLst>
              <a:ext uri="{FF2B5EF4-FFF2-40B4-BE49-F238E27FC236}">
                <a16:creationId xmlns:a16="http://schemas.microsoft.com/office/drawing/2014/main" id="{C66A64DF-B8B6-7145-A094-D6FD4255E72F}"/>
              </a:ext>
            </a:extLst>
          </p:cNvPr>
          <p:cNvGrpSpPr/>
          <p:nvPr/>
        </p:nvGrpSpPr>
        <p:grpSpPr>
          <a:xfrm>
            <a:off x="10449774" y="3178016"/>
            <a:ext cx="106958" cy="569336"/>
            <a:chOff x="5127718" y="3329086"/>
            <a:chExt cx="80778" cy="498756"/>
          </a:xfrm>
          <a:solidFill>
            <a:schemeClr val="tx1"/>
          </a:solidFill>
        </p:grpSpPr>
        <p:cxnSp>
          <p:nvCxnSpPr>
            <p:cNvPr id="556" name="Straight Connector 555">
              <a:extLst>
                <a:ext uri="{FF2B5EF4-FFF2-40B4-BE49-F238E27FC236}">
                  <a16:creationId xmlns:a16="http://schemas.microsoft.com/office/drawing/2014/main" id="{5D6AAB88-D95D-A749-988A-5ADC4467A3FC}"/>
                </a:ext>
              </a:extLst>
            </p:cNvPr>
            <p:cNvCxnSpPr>
              <a:cxnSpLocks/>
            </p:cNvCxnSpPr>
            <p:nvPr/>
          </p:nvCxnSpPr>
          <p:spPr>
            <a:xfrm>
              <a:off x="5127718" y="332908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7" name="Straight Connector 556">
              <a:extLst>
                <a:ext uri="{FF2B5EF4-FFF2-40B4-BE49-F238E27FC236}">
                  <a16:creationId xmlns:a16="http://schemas.microsoft.com/office/drawing/2014/main" id="{8637EAFB-17AA-F846-A4BB-9163623257AA}"/>
                </a:ext>
              </a:extLst>
            </p:cNvPr>
            <p:cNvCxnSpPr>
              <a:cxnSpLocks/>
            </p:cNvCxnSpPr>
            <p:nvPr/>
          </p:nvCxnSpPr>
          <p:spPr>
            <a:xfrm>
              <a:off x="5168107" y="3329086"/>
              <a:ext cx="0" cy="498756"/>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8" name="Straight Connector 557">
              <a:extLst>
                <a:ext uri="{FF2B5EF4-FFF2-40B4-BE49-F238E27FC236}">
                  <a16:creationId xmlns:a16="http://schemas.microsoft.com/office/drawing/2014/main" id="{7B7DE547-9EBD-724A-BF30-93EB3742D9C9}"/>
                </a:ext>
              </a:extLst>
            </p:cNvPr>
            <p:cNvCxnSpPr>
              <a:cxnSpLocks/>
            </p:cNvCxnSpPr>
            <p:nvPr/>
          </p:nvCxnSpPr>
          <p:spPr>
            <a:xfrm>
              <a:off x="5127718" y="3827842"/>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559" name="Group 558">
            <a:extLst>
              <a:ext uri="{FF2B5EF4-FFF2-40B4-BE49-F238E27FC236}">
                <a16:creationId xmlns:a16="http://schemas.microsoft.com/office/drawing/2014/main" id="{555D4E6E-2A31-C741-A7CD-B1C030E5CAF5}"/>
              </a:ext>
            </a:extLst>
          </p:cNvPr>
          <p:cNvGrpSpPr/>
          <p:nvPr/>
        </p:nvGrpSpPr>
        <p:grpSpPr>
          <a:xfrm>
            <a:off x="8051339" y="3047839"/>
            <a:ext cx="106958" cy="778500"/>
            <a:chOff x="5130099" y="3354896"/>
            <a:chExt cx="80778" cy="681990"/>
          </a:xfrm>
          <a:solidFill>
            <a:schemeClr val="tx1"/>
          </a:solidFill>
        </p:grpSpPr>
        <p:cxnSp>
          <p:nvCxnSpPr>
            <p:cNvPr id="560" name="Straight Connector 559">
              <a:extLst>
                <a:ext uri="{FF2B5EF4-FFF2-40B4-BE49-F238E27FC236}">
                  <a16:creationId xmlns:a16="http://schemas.microsoft.com/office/drawing/2014/main" id="{C3B44C03-FE97-B54C-98EC-FA3C5F706AA6}"/>
                </a:ext>
              </a:extLst>
            </p:cNvPr>
            <p:cNvCxnSpPr>
              <a:cxnSpLocks/>
            </p:cNvCxnSpPr>
            <p:nvPr/>
          </p:nvCxnSpPr>
          <p:spPr>
            <a:xfrm>
              <a:off x="5130099"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1" name="Straight Connector 560">
              <a:extLst>
                <a:ext uri="{FF2B5EF4-FFF2-40B4-BE49-F238E27FC236}">
                  <a16:creationId xmlns:a16="http://schemas.microsoft.com/office/drawing/2014/main" id="{E424519F-D65E-CC4D-A48D-EC8F45F5AED2}"/>
                </a:ext>
              </a:extLst>
            </p:cNvPr>
            <p:cNvCxnSpPr>
              <a:cxnSpLocks/>
            </p:cNvCxnSpPr>
            <p:nvPr/>
          </p:nvCxnSpPr>
          <p:spPr>
            <a:xfrm>
              <a:off x="5170488" y="3356472"/>
              <a:ext cx="0" cy="680414"/>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2" name="Straight Connector 561">
              <a:extLst>
                <a:ext uri="{FF2B5EF4-FFF2-40B4-BE49-F238E27FC236}">
                  <a16:creationId xmlns:a16="http://schemas.microsoft.com/office/drawing/2014/main" id="{62DE997A-601C-C54C-B604-7601FD1FA919}"/>
                </a:ext>
              </a:extLst>
            </p:cNvPr>
            <p:cNvCxnSpPr>
              <a:cxnSpLocks/>
            </p:cNvCxnSpPr>
            <p:nvPr/>
          </p:nvCxnSpPr>
          <p:spPr>
            <a:xfrm>
              <a:off x="5130099" y="403688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563" name="Group 562">
            <a:extLst>
              <a:ext uri="{FF2B5EF4-FFF2-40B4-BE49-F238E27FC236}">
                <a16:creationId xmlns:a16="http://schemas.microsoft.com/office/drawing/2014/main" id="{21472F41-4E2F-EA4A-985C-63E3139A4AD7}"/>
              </a:ext>
            </a:extLst>
          </p:cNvPr>
          <p:cNvGrpSpPr/>
          <p:nvPr/>
        </p:nvGrpSpPr>
        <p:grpSpPr>
          <a:xfrm>
            <a:off x="11246586" y="3141552"/>
            <a:ext cx="106958" cy="605552"/>
            <a:chOff x="5127718" y="3354896"/>
            <a:chExt cx="80778" cy="530482"/>
          </a:xfrm>
        </p:grpSpPr>
        <p:cxnSp>
          <p:nvCxnSpPr>
            <p:cNvPr id="564" name="Straight Connector 563">
              <a:extLst>
                <a:ext uri="{FF2B5EF4-FFF2-40B4-BE49-F238E27FC236}">
                  <a16:creationId xmlns:a16="http://schemas.microsoft.com/office/drawing/2014/main" id="{FCD92366-C67A-3249-8704-72E10F7B43A5}"/>
                </a:ext>
              </a:extLst>
            </p:cNvPr>
            <p:cNvCxnSpPr>
              <a:cxnSpLocks/>
            </p:cNvCxnSpPr>
            <p:nvPr/>
          </p:nvCxnSpPr>
          <p:spPr>
            <a:xfrm>
              <a:off x="5127718" y="3354896"/>
              <a:ext cx="8077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5" name="Straight Connector 564">
              <a:extLst>
                <a:ext uri="{FF2B5EF4-FFF2-40B4-BE49-F238E27FC236}">
                  <a16:creationId xmlns:a16="http://schemas.microsoft.com/office/drawing/2014/main" id="{D97AC992-DAE6-4541-AB5F-F3B2FA3D4C59}"/>
                </a:ext>
              </a:extLst>
            </p:cNvPr>
            <p:cNvCxnSpPr>
              <a:cxnSpLocks/>
            </p:cNvCxnSpPr>
            <p:nvPr/>
          </p:nvCxnSpPr>
          <p:spPr>
            <a:xfrm>
              <a:off x="5168107" y="3356472"/>
              <a:ext cx="0" cy="52890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6" name="Straight Connector 565">
              <a:extLst>
                <a:ext uri="{FF2B5EF4-FFF2-40B4-BE49-F238E27FC236}">
                  <a16:creationId xmlns:a16="http://schemas.microsoft.com/office/drawing/2014/main" id="{9FD7D971-A203-974C-89C5-614D3BA83B9A}"/>
                </a:ext>
              </a:extLst>
            </p:cNvPr>
            <p:cNvCxnSpPr>
              <a:cxnSpLocks/>
            </p:cNvCxnSpPr>
            <p:nvPr/>
          </p:nvCxnSpPr>
          <p:spPr>
            <a:xfrm>
              <a:off x="5127718" y="3885378"/>
              <a:ext cx="8077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67" name="Oval 566">
            <a:extLst>
              <a:ext uri="{FF2B5EF4-FFF2-40B4-BE49-F238E27FC236}">
                <a16:creationId xmlns:a16="http://schemas.microsoft.com/office/drawing/2014/main" id="{7DB0FF8F-73EF-6141-839D-4E12F0870731}"/>
              </a:ext>
            </a:extLst>
          </p:cNvPr>
          <p:cNvSpPr/>
          <p:nvPr/>
        </p:nvSpPr>
        <p:spPr>
          <a:xfrm>
            <a:off x="1698872" y="2539660"/>
            <a:ext cx="76268" cy="65752"/>
          </a:xfrm>
          <a:prstGeom prst="ellipse">
            <a:avLst/>
          </a:prstGeom>
          <a:solidFill>
            <a:schemeClr val="accent3"/>
          </a:solid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solidFill>
                <a:schemeClr val="bg1"/>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776F1476-92F3-1C50-9C11-9E766AB03709}"/>
              </a:ext>
            </a:extLst>
          </p:cNvPr>
          <p:cNvSpPr txBox="1"/>
          <p:nvPr/>
        </p:nvSpPr>
        <p:spPr bwMode="auto">
          <a:xfrm>
            <a:off x="865162" y="6155649"/>
            <a:ext cx="99986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*Between Days 126 and 168. </a:t>
            </a:r>
            <a:r>
              <a:rPr lang="en-US" sz="1200" b="0" baseline="30000" dirty="0">
                <a:solidFill>
                  <a:schemeClr val="bg1"/>
                </a:solidFill>
                <a:latin typeface="Calibri" panose="020F0502020204030204" pitchFamily="34" charset="0"/>
                <a:cs typeface="Calibri" panose="020F0502020204030204" pitchFamily="34" charset="0"/>
              </a:rPr>
              <a:t>†</a:t>
            </a:r>
            <a:r>
              <a:rPr lang="en-US" sz="1200" b="0" dirty="0">
                <a:solidFill>
                  <a:schemeClr val="bg1"/>
                </a:solidFill>
                <a:latin typeface="Calibri" panose="020F0502020204030204" pitchFamily="34" charset="0"/>
                <a:cs typeface="Calibri" panose="020F0502020204030204" pitchFamily="34" charset="0"/>
              </a:rPr>
              <a:t>Repeated measures model adjusting for covariates including BL ARC and comparing tx arms. </a:t>
            </a:r>
            <a:r>
              <a:rPr lang="en-US" sz="1200" b="0" i="1" dirty="0">
                <a:solidFill>
                  <a:schemeClr val="bg1"/>
                </a:solidFill>
                <a:latin typeface="Calibri" panose="020F0502020204030204" pitchFamily="34" charset="0"/>
                <a:cs typeface="Calibri" panose="020F0502020204030204" pitchFamily="34" charset="0"/>
              </a:rPr>
              <a:t>P</a:t>
            </a:r>
            <a:r>
              <a:rPr lang="en-US" sz="1200" b="0" dirty="0">
                <a:solidFill>
                  <a:schemeClr val="bg1"/>
                </a:solidFill>
                <a:latin typeface="Calibri" panose="020F0502020204030204" pitchFamily="34" charset="0"/>
                <a:cs typeface="Calibri" panose="020F0502020204030204" pitchFamily="34" charset="0"/>
              </a:rPr>
              <a:t> value is 2-sided and unadjusted.</a:t>
            </a:r>
            <a:endParaRPr lang="en-US" b="0" dirty="0">
              <a:solidFill>
                <a:schemeClr val="bg1"/>
              </a:solidFill>
              <a:latin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id="{BD468C60-F5D1-753D-94D4-0417B1354403}"/>
              </a:ext>
            </a:extLst>
          </p:cNvPr>
          <p:cNvGrpSpPr/>
          <p:nvPr/>
        </p:nvGrpSpPr>
        <p:grpSpPr>
          <a:xfrm>
            <a:off x="1679000" y="1981984"/>
            <a:ext cx="106958" cy="1195784"/>
            <a:chOff x="5103337" y="3504915"/>
            <a:chExt cx="80778" cy="1047544"/>
          </a:xfrm>
        </p:grpSpPr>
        <p:cxnSp>
          <p:nvCxnSpPr>
            <p:cNvPr id="3" name="Straight Connector 2">
              <a:extLst>
                <a:ext uri="{FF2B5EF4-FFF2-40B4-BE49-F238E27FC236}">
                  <a16:creationId xmlns:a16="http://schemas.microsoft.com/office/drawing/2014/main" id="{B2055222-3197-10A0-7B7E-7E41CA0AF151}"/>
                </a:ext>
              </a:extLst>
            </p:cNvPr>
            <p:cNvCxnSpPr>
              <a:cxnSpLocks/>
            </p:cNvCxnSpPr>
            <p:nvPr/>
          </p:nvCxnSpPr>
          <p:spPr>
            <a:xfrm>
              <a:off x="5143726" y="3504915"/>
              <a:ext cx="0" cy="1047544"/>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2B34BDD-4507-84D9-BE94-BC54D12B74A7}"/>
                </a:ext>
              </a:extLst>
            </p:cNvPr>
            <p:cNvCxnSpPr>
              <a:cxnSpLocks/>
            </p:cNvCxnSpPr>
            <p:nvPr/>
          </p:nvCxnSpPr>
          <p:spPr>
            <a:xfrm>
              <a:off x="5103337" y="3504915"/>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A6D476E-6905-9565-072A-30C08697B6F6}"/>
                </a:ext>
              </a:extLst>
            </p:cNvPr>
            <p:cNvCxnSpPr>
              <a:cxnSpLocks/>
            </p:cNvCxnSpPr>
            <p:nvPr/>
          </p:nvCxnSpPr>
          <p:spPr>
            <a:xfrm>
              <a:off x="5103337" y="4552459"/>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57953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De Latour. ASH 2022. Abstr LBA-2. Reproduced with permission.</a:t>
            </a:r>
            <a:endParaRPr lang="en-US" altLang="en-US" sz="1200" b="0" dirty="0">
              <a:solidFill>
                <a:schemeClr val="bg2"/>
              </a:solidFill>
              <a:latin typeface="Calibri" panose="020F0502020204030204" pitchFamily="34" charset="0"/>
              <a:cs typeface="Calibri" panose="020F0502020204030204" pitchFamily="34" charset="0"/>
            </a:endParaRPr>
          </a:p>
        </p:txBody>
      </p:sp>
      <p:grpSp>
        <p:nvGrpSpPr>
          <p:cNvPr id="31966" name="Group 31965">
            <a:extLst>
              <a:ext uri="{FF2B5EF4-FFF2-40B4-BE49-F238E27FC236}">
                <a16:creationId xmlns:a16="http://schemas.microsoft.com/office/drawing/2014/main" id="{EF9F0602-D989-B222-62E5-B58476E0EDEB}"/>
              </a:ext>
            </a:extLst>
          </p:cNvPr>
          <p:cNvGrpSpPr/>
          <p:nvPr/>
        </p:nvGrpSpPr>
        <p:grpSpPr>
          <a:xfrm>
            <a:off x="405763" y="238127"/>
            <a:ext cx="11235518" cy="6427787"/>
            <a:chOff x="565151" y="390527"/>
            <a:chExt cx="11235518" cy="6427787"/>
          </a:xfrm>
        </p:grpSpPr>
        <p:sp>
          <p:nvSpPr>
            <p:cNvPr id="31967" name="Rectangle 2">
              <a:extLst>
                <a:ext uri="{FF2B5EF4-FFF2-40B4-BE49-F238E27FC236}">
                  <a16:creationId xmlns:a16="http://schemas.microsoft.com/office/drawing/2014/main" id="{5BA46E72-E7FF-7E6D-DDF0-0CA5E0A331CC}"/>
                </a:ext>
              </a:extLst>
            </p:cNvPr>
            <p:cNvSpPr txBox="1">
              <a:spLocks noChangeArrowheads="1"/>
            </p:cNvSpPr>
            <p:nvPr/>
          </p:nvSpPr>
          <p:spPr bwMode="auto">
            <a:xfrm>
              <a:off x="762159" y="390527"/>
              <a:ext cx="10872444" cy="745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r>
                <a:rPr lang="en-US" altLang="en-US" kern="0">
                  <a:cs typeface="Calibri" panose="020F0502020204030204" pitchFamily="34" charset="0"/>
                </a:rPr>
                <a:t>APPLY-PNH: </a:t>
              </a:r>
              <a:r>
                <a:rPr lang="en-US" kern="0">
                  <a:cs typeface="Calibri" panose="020F0502020204030204" pitchFamily="34" charset="0"/>
                </a:rPr>
                <a:t>Change in LDH From Baseline</a:t>
              </a:r>
              <a:endParaRPr lang="en-US" altLang="en-US" kern="0" dirty="0">
                <a:cs typeface="Calibri" panose="020F0502020204030204" pitchFamily="34" charset="0"/>
              </a:endParaRPr>
            </a:p>
          </p:txBody>
        </p:sp>
        <p:sp>
          <p:nvSpPr>
            <p:cNvPr id="31968" name="Content Placeholder 16">
              <a:extLst>
                <a:ext uri="{FF2B5EF4-FFF2-40B4-BE49-F238E27FC236}">
                  <a16:creationId xmlns:a16="http://schemas.microsoft.com/office/drawing/2014/main" id="{E5675474-3B40-DE61-E31E-B0ACFAA76650}"/>
                </a:ext>
              </a:extLst>
            </p:cNvPr>
            <p:cNvSpPr txBox="1">
              <a:spLocks/>
            </p:cNvSpPr>
            <p:nvPr/>
          </p:nvSpPr>
          <p:spPr bwMode="auto">
            <a:xfrm>
              <a:off x="752055" y="5180693"/>
              <a:ext cx="10877529" cy="946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600"/>
                </a:spcBef>
                <a:spcAft>
                  <a:spcPts val="0"/>
                </a:spcAft>
              </a:pPr>
              <a:r>
                <a:rPr lang="en-US" sz="2000" b="0" kern="0">
                  <a:cs typeface="Calibri" panose="020F0502020204030204" pitchFamily="34" charset="0"/>
                </a:rPr>
                <a:t>Adjusted geometric mean ratio to BL* in log-transformed LDH</a:t>
              </a:r>
            </a:p>
            <a:p>
              <a:pPr lvl="1">
                <a:spcBef>
                  <a:spcPts val="600"/>
                </a:spcBef>
                <a:spcAft>
                  <a:spcPts val="0"/>
                </a:spcAft>
              </a:pPr>
              <a:r>
                <a:rPr lang="en-US" sz="1800" b="0" kern="0">
                  <a:solidFill>
                    <a:schemeClr val="accent1"/>
                  </a:solidFill>
                  <a:cs typeface="Calibri" panose="020F0502020204030204" pitchFamily="34" charset="0"/>
                </a:rPr>
                <a:t>Iptacopan </a:t>
              </a:r>
              <a:r>
                <a:rPr lang="en-US" sz="1800" b="0" kern="0">
                  <a:cs typeface="Calibri" panose="020F0502020204030204" pitchFamily="34" charset="0"/>
                </a:rPr>
                <a:t>0.96 (95% CI: 0.90 to 1.03) vs </a:t>
              </a:r>
              <a:r>
                <a:rPr lang="en-US" sz="1800" b="0" kern="0">
                  <a:solidFill>
                    <a:schemeClr val="accent3"/>
                  </a:solidFill>
                  <a:cs typeface="Calibri" panose="020F0502020204030204" pitchFamily="34" charset="0"/>
                </a:rPr>
                <a:t>SoC</a:t>
              </a:r>
              <a:r>
                <a:rPr lang="en-US" sz="1800" b="0" kern="0">
                  <a:cs typeface="Calibri" panose="020F0502020204030204" pitchFamily="34" charset="0"/>
                </a:rPr>
                <a:t> 0.98 (95% CI: 0.89 to 1.07), giving a reduction with </a:t>
              </a:r>
              <a:r>
                <a:rPr lang="en-US" sz="1800" b="0" kern="0">
                  <a:solidFill>
                    <a:schemeClr val="accent1"/>
                  </a:solidFill>
                  <a:cs typeface="Calibri" panose="020F0502020204030204" pitchFamily="34" charset="0"/>
                </a:rPr>
                <a:t>iptacopan </a:t>
              </a:r>
              <a:r>
                <a:rPr lang="en-US" sz="1800" b="0" kern="0">
                  <a:cs typeface="Calibri" panose="020F0502020204030204" pitchFamily="34" charset="0"/>
                </a:rPr>
                <a:t>of 1.15% (95% CI: -10.18 to 11.32) vs </a:t>
              </a:r>
              <a:r>
                <a:rPr lang="en-US" sz="1800" b="0" kern="0">
                  <a:solidFill>
                    <a:schemeClr val="accent3"/>
                  </a:solidFill>
                  <a:cs typeface="Calibri" panose="020F0502020204030204" pitchFamily="34" charset="0"/>
                </a:rPr>
                <a:t>SoC</a:t>
              </a:r>
              <a:r>
                <a:rPr lang="en-US" sz="1800" b="0" kern="0">
                  <a:cs typeface="Calibri" panose="020F0502020204030204" pitchFamily="34" charset="0"/>
                </a:rPr>
                <a:t> (</a:t>
              </a:r>
              <a:r>
                <a:rPr lang="en-US" sz="1800" b="0" i="1" kern="0">
                  <a:cs typeface="Calibri" panose="020F0502020204030204" pitchFamily="34" charset="0"/>
                </a:rPr>
                <a:t>P</a:t>
              </a:r>
              <a:r>
                <a:rPr lang="en-US" sz="1800" b="0" kern="0">
                  <a:cs typeface="Calibri" panose="020F0502020204030204" pitchFamily="34" charset="0"/>
                </a:rPr>
                <a:t> = .8345)</a:t>
              </a:r>
              <a:r>
                <a:rPr lang="en-US" sz="1800" b="0" kern="0" baseline="30000">
                  <a:cs typeface="Calibri" panose="020F0502020204030204" pitchFamily="34" charset="0"/>
                </a:rPr>
                <a:t>†</a:t>
              </a:r>
              <a:endParaRPr lang="en-US" sz="1800" b="0" kern="0" baseline="30000" dirty="0">
                <a:cs typeface="Calibri" panose="020F0502020204030204" pitchFamily="34" charset="0"/>
              </a:endParaRPr>
            </a:p>
          </p:txBody>
        </p:sp>
        <p:sp>
          <p:nvSpPr>
            <p:cNvPr id="31969" name="Text Box 15">
              <a:extLst>
                <a:ext uri="{FF2B5EF4-FFF2-40B4-BE49-F238E27FC236}">
                  <a16:creationId xmlns:a16="http://schemas.microsoft.com/office/drawing/2014/main" id="{E3C79A55-2DBE-9312-B058-CE5015E73A95}"/>
                </a:ext>
              </a:extLst>
            </p:cNvPr>
            <p:cNvSpPr txBox="1">
              <a:spLocks noChangeArrowheads="1"/>
            </p:cNvSpPr>
            <p:nvPr/>
          </p:nvSpPr>
          <p:spPr bwMode="auto">
            <a:xfrm>
              <a:off x="565151" y="65413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De Latour. ASH 2022. Abstr LBA-2. Reproduced with permission.</a:t>
              </a:r>
              <a:endParaRPr lang="en-US" altLang="en-US" sz="1200" b="0" dirty="0">
                <a:solidFill>
                  <a:schemeClr val="bg2"/>
                </a:solidFill>
                <a:latin typeface="Calibri" panose="020F0502020204030204" pitchFamily="34" charset="0"/>
                <a:cs typeface="Calibri" panose="020F0502020204030204" pitchFamily="34" charset="0"/>
              </a:endParaRPr>
            </a:p>
          </p:txBody>
        </p:sp>
        <p:sp>
          <p:nvSpPr>
            <p:cNvPr id="31970" name="TextBox 31969">
              <a:extLst>
                <a:ext uri="{FF2B5EF4-FFF2-40B4-BE49-F238E27FC236}">
                  <a16:creationId xmlns:a16="http://schemas.microsoft.com/office/drawing/2014/main" id="{ED7AD2C6-889D-21DB-A055-B9B4F494F69D}"/>
                </a:ext>
              </a:extLst>
            </p:cNvPr>
            <p:cNvSpPr txBox="1"/>
            <p:nvPr/>
          </p:nvSpPr>
          <p:spPr>
            <a:xfrm>
              <a:off x="1973389" y="1170445"/>
              <a:ext cx="8465398"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Mean LDH (SD) During Randomized Treatment Period</a:t>
              </a:r>
              <a:endParaRPr lang="en-GB" b="1" dirty="0">
                <a:solidFill>
                  <a:schemeClr val="bg1"/>
                </a:solidFill>
                <a:latin typeface="Calibri" panose="020F0502020204030204" pitchFamily="34" charset="0"/>
                <a:cs typeface="Calibri" panose="020F0502020204030204" pitchFamily="34" charset="0"/>
              </a:endParaRPr>
            </a:p>
          </p:txBody>
        </p:sp>
        <p:grpSp>
          <p:nvGrpSpPr>
            <p:cNvPr id="31971" name="Group 31970">
              <a:extLst>
                <a:ext uri="{FF2B5EF4-FFF2-40B4-BE49-F238E27FC236}">
                  <a16:creationId xmlns:a16="http://schemas.microsoft.com/office/drawing/2014/main" id="{DBFE32B4-E0B6-E694-895E-3741E1708315}"/>
                </a:ext>
              </a:extLst>
            </p:cNvPr>
            <p:cNvGrpSpPr/>
            <p:nvPr/>
          </p:nvGrpSpPr>
          <p:grpSpPr>
            <a:xfrm>
              <a:off x="4902238" y="2729732"/>
              <a:ext cx="102218" cy="918378"/>
              <a:chOff x="5126528" y="3354896"/>
              <a:chExt cx="80778" cy="798084"/>
            </a:xfrm>
            <a:solidFill>
              <a:schemeClr val="accent3"/>
            </a:solidFill>
          </p:grpSpPr>
          <p:cxnSp>
            <p:nvCxnSpPr>
              <p:cNvPr id="32164" name="Straight Connector 32163">
                <a:extLst>
                  <a:ext uri="{FF2B5EF4-FFF2-40B4-BE49-F238E27FC236}">
                    <a16:creationId xmlns:a16="http://schemas.microsoft.com/office/drawing/2014/main" id="{15B73FA3-DE55-5D9F-DA82-3CFD0BD0FD29}"/>
                  </a:ext>
                </a:extLst>
              </p:cNvPr>
              <p:cNvCxnSpPr/>
              <p:nvPr/>
            </p:nvCxnSpPr>
            <p:spPr>
              <a:xfrm>
                <a:off x="5126528"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165" name="Straight Connector 32164">
                <a:extLst>
                  <a:ext uri="{FF2B5EF4-FFF2-40B4-BE49-F238E27FC236}">
                    <a16:creationId xmlns:a16="http://schemas.microsoft.com/office/drawing/2014/main" id="{450F04D1-CEE2-0412-15AE-D9DF4A216A97}"/>
                  </a:ext>
                </a:extLst>
              </p:cNvPr>
              <p:cNvCxnSpPr>
                <a:cxnSpLocks/>
              </p:cNvCxnSpPr>
              <p:nvPr/>
            </p:nvCxnSpPr>
            <p:spPr>
              <a:xfrm>
                <a:off x="5166917" y="3356472"/>
                <a:ext cx="0" cy="794279"/>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166" name="Straight Connector 32165">
                <a:extLst>
                  <a:ext uri="{FF2B5EF4-FFF2-40B4-BE49-F238E27FC236}">
                    <a16:creationId xmlns:a16="http://schemas.microsoft.com/office/drawing/2014/main" id="{90963967-284D-705F-0920-DA43FE7D2785}"/>
                  </a:ext>
                </a:extLst>
              </p:cNvPr>
              <p:cNvCxnSpPr/>
              <p:nvPr/>
            </p:nvCxnSpPr>
            <p:spPr>
              <a:xfrm>
                <a:off x="5126528" y="4152980"/>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1972" name="Group 31971">
              <a:extLst>
                <a:ext uri="{FF2B5EF4-FFF2-40B4-BE49-F238E27FC236}">
                  <a16:creationId xmlns:a16="http://schemas.microsoft.com/office/drawing/2014/main" id="{A0736B5D-527A-2E68-AB4F-39B7C38DB81D}"/>
                </a:ext>
              </a:extLst>
            </p:cNvPr>
            <p:cNvGrpSpPr/>
            <p:nvPr/>
          </p:nvGrpSpPr>
          <p:grpSpPr>
            <a:xfrm>
              <a:off x="9438995" y="2913388"/>
              <a:ext cx="102218" cy="533947"/>
              <a:chOff x="5126528" y="3354896"/>
              <a:chExt cx="80778" cy="464008"/>
            </a:xfrm>
            <a:solidFill>
              <a:schemeClr val="accent3"/>
            </a:solidFill>
          </p:grpSpPr>
          <p:cxnSp>
            <p:nvCxnSpPr>
              <p:cNvPr id="32161" name="Straight Connector 32160">
                <a:extLst>
                  <a:ext uri="{FF2B5EF4-FFF2-40B4-BE49-F238E27FC236}">
                    <a16:creationId xmlns:a16="http://schemas.microsoft.com/office/drawing/2014/main" id="{506D07E7-418F-B607-AA92-2E650CFB32E2}"/>
                  </a:ext>
                </a:extLst>
              </p:cNvPr>
              <p:cNvCxnSpPr/>
              <p:nvPr/>
            </p:nvCxnSpPr>
            <p:spPr>
              <a:xfrm>
                <a:off x="5126528"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162" name="Straight Connector 32161">
                <a:extLst>
                  <a:ext uri="{FF2B5EF4-FFF2-40B4-BE49-F238E27FC236}">
                    <a16:creationId xmlns:a16="http://schemas.microsoft.com/office/drawing/2014/main" id="{DCBA02FE-BF7D-489E-1B38-729120B1C6D1}"/>
                  </a:ext>
                </a:extLst>
              </p:cNvPr>
              <p:cNvCxnSpPr>
                <a:cxnSpLocks/>
              </p:cNvCxnSpPr>
              <p:nvPr/>
            </p:nvCxnSpPr>
            <p:spPr>
              <a:xfrm>
                <a:off x="5166917" y="3356472"/>
                <a:ext cx="0" cy="462432"/>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163" name="Straight Connector 32162">
                <a:extLst>
                  <a:ext uri="{FF2B5EF4-FFF2-40B4-BE49-F238E27FC236}">
                    <a16:creationId xmlns:a16="http://schemas.microsoft.com/office/drawing/2014/main" id="{E4E17255-46D1-5854-460C-4F2CEA9535E9}"/>
                  </a:ext>
                </a:extLst>
              </p:cNvPr>
              <p:cNvCxnSpPr/>
              <p:nvPr/>
            </p:nvCxnSpPr>
            <p:spPr>
              <a:xfrm>
                <a:off x="5126528" y="3818904"/>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1973" name="Group 31972">
              <a:extLst>
                <a:ext uri="{FF2B5EF4-FFF2-40B4-BE49-F238E27FC236}">
                  <a16:creationId xmlns:a16="http://schemas.microsoft.com/office/drawing/2014/main" id="{E6E33E3D-8889-8430-50F9-A27FB717CC4A}"/>
                </a:ext>
              </a:extLst>
            </p:cNvPr>
            <p:cNvGrpSpPr/>
            <p:nvPr/>
          </p:nvGrpSpPr>
          <p:grpSpPr>
            <a:xfrm>
              <a:off x="6419566" y="2732519"/>
              <a:ext cx="102218" cy="827464"/>
              <a:chOff x="5126528" y="3104120"/>
              <a:chExt cx="80778" cy="719078"/>
            </a:xfrm>
            <a:solidFill>
              <a:schemeClr val="accent3"/>
            </a:solidFill>
          </p:grpSpPr>
          <p:cxnSp>
            <p:nvCxnSpPr>
              <p:cNvPr id="32158" name="Straight Connector 32157">
                <a:extLst>
                  <a:ext uri="{FF2B5EF4-FFF2-40B4-BE49-F238E27FC236}">
                    <a16:creationId xmlns:a16="http://schemas.microsoft.com/office/drawing/2014/main" id="{D52E37F7-41F5-2D7A-06F1-47EF7606D7FB}"/>
                  </a:ext>
                </a:extLst>
              </p:cNvPr>
              <p:cNvCxnSpPr>
                <a:cxnSpLocks/>
              </p:cNvCxnSpPr>
              <p:nvPr/>
            </p:nvCxnSpPr>
            <p:spPr>
              <a:xfrm>
                <a:off x="5166917" y="3104120"/>
                <a:ext cx="0" cy="713911"/>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159" name="Straight Connector 32158">
                <a:extLst>
                  <a:ext uri="{FF2B5EF4-FFF2-40B4-BE49-F238E27FC236}">
                    <a16:creationId xmlns:a16="http://schemas.microsoft.com/office/drawing/2014/main" id="{EDDFC4BF-C906-2D15-7DED-79FC0D19E0AD}"/>
                  </a:ext>
                </a:extLst>
              </p:cNvPr>
              <p:cNvCxnSpPr>
                <a:cxnSpLocks/>
              </p:cNvCxnSpPr>
              <p:nvPr/>
            </p:nvCxnSpPr>
            <p:spPr>
              <a:xfrm>
                <a:off x="5126528" y="3104120"/>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160" name="Straight Connector 32159">
                <a:extLst>
                  <a:ext uri="{FF2B5EF4-FFF2-40B4-BE49-F238E27FC236}">
                    <a16:creationId xmlns:a16="http://schemas.microsoft.com/office/drawing/2014/main" id="{E4A69DD0-4E1E-4F58-854C-F7B539A78F91}"/>
                  </a:ext>
                </a:extLst>
              </p:cNvPr>
              <p:cNvCxnSpPr>
                <a:cxnSpLocks/>
              </p:cNvCxnSpPr>
              <p:nvPr/>
            </p:nvCxnSpPr>
            <p:spPr>
              <a:xfrm>
                <a:off x="5126528" y="3823198"/>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1974" name="Group 31973">
              <a:extLst>
                <a:ext uri="{FF2B5EF4-FFF2-40B4-BE49-F238E27FC236}">
                  <a16:creationId xmlns:a16="http://schemas.microsoft.com/office/drawing/2014/main" id="{71A4369F-5DA9-80D7-27DD-A7E89E147B4C}"/>
                </a:ext>
              </a:extLst>
            </p:cNvPr>
            <p:cNvGrpSpPr/>
            <p:nvPr/>
          </p:nvGrpSpPr>
          <p:grpSpPr>
            <a:xfrm>
              <a:off x="1852381" y="1705545"/>
              <a:ext cx="9225321" cy="2293000"/>
              <a:chOff x="1699981" y="1553145"/>
              <a:chExt cx="9225321" cy="2293000"/>
            </a:xfrm>
          </p:grpSpPr>
          <p:grpSp>
            <p:nvGrpSpPr>
              <p:cNvPr id="32109" name="Group 32108">
                <a:extLst>
                  <a:ext uri="{FF2B5EF4-FFF2-40B4-BE49-F238E27FC236}">
                    <a16:creationId xmlns:a16="http://schemas.microsoft.com/office/drawing/2014/main" id="{85724ED8-1E1C-3091-522B-2404FEFB0D2F}"/>
                  </a:ext>
                </a:extLst>
              </p:cNvPr>
              <p:cNvGrpSpPr/>
              <p:nvPr/>
            </p:nvGrpSpPr>
            <p:grpSpPr>
              <a:xfrm>
                <a:off x="4749838" y="1553145"/>
                <a:ext cx="102218" cy="2293000"/>
                <a:chOff x="5127718" y="2097597"/>
                <a:chExt cx="80778" cy="1992651"/>
              </a:xfrm>
            </p:grpSpPr>
            <p:cxnSp>
              <p:nvCxnSpPr>
                <p:cNvPr id="32155" name="Straight Connector 32154">
                  <a:extLst>
                    <a:ext uri="{FF2B5EF4-FFF2-40B4-BE49-F238E27FC236}">
                      <a16:creationId xmlns:a16="http://schemas.microsoft.com/office/drawing/2014/main" id="{59F8D371-4550-09C5-ACF5-F32D6DFF60A7}"/>
                    </a:ext>
                  </a:extLst>
                </p:cNvPr>
                <p:cNvCxnSpPr>
                  <a:cxnSpLocks/>
                </p:cNvCxnSpPr>
                <p:nvPr/>
              </p:nvCxnSpPr>
              <p:spPr>
                <a:xfrm>
                  <a:off x="5127718" y="2097597"/>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56" name="Straight Connector 32155">
                  <a:extLst>
                    <a:ext uri="{FF2B5EF4-FFF2-40B4-BE49-F238E27FC236}">
                      <a16:creationId xmlns:a16="http://schemas.microsoft.com/office/drawing/2014/main" id="{0530F038-8A53-CDC6-8049-575E5CD94CA7}"/>
                    </a:ext>
                  </a:extLst>
                </p:cNvPr>
                <p:cNvCxnSpPr>
                  <a:cxnSpLocks/>
                </p:cNvCxnSpPr>
                <p:nvPr/>
              </p:nvCxnSpPr>
              <p:spPr>
                <a:xfrm>
                  <a:off x="5168107" y="2097597"/>
                  <a:ext cx="0" cy="1991921"/>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57" name="Straight Connector 32156">
                  <a:extLst>
                    <a:ext uri="{FF2B5EF4-FFF2-40B4-BE49-F238E27FC236}">
                      <a16:creationId xmlns:a16="http://schemas.microsoft.com/office/drawing/2014/main" id="{EF47F0D1-AB7C-1A8C-25BB-945F5EAF88F3}"/>
                    </a:ext>
                  </a:extLst>
                </p:cNvPr>
                <p:cNvCxnSpPr>
                  <a:cxnSpLocks/>
                </p:cNvCxnSpPr>
                <p:nvPr/>
              </p:nvCxnSpPr>
              <p:spPr>
                <a:xfrm>
                  <a:off x="5127718" y="4090248"/>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2110" name="Group 32109">
                <a:extLst>
                  <a:ext uri="{FF2B5EF4-FFF2-40B4-BE49-F238E27FC236}">
                    <a16:creationId xmlns:a16="http://schemas.microsoft.com/office/drawing/2014/main" id="{11521364-A73C-F523-778F-5F713680768D}"/>
                  </a:ext>
                </a:extLst>
              </p:cNvPr>
              <p:cNvGrpSpPr/>
              <p:nvPr/>
            </p:nvGrpSpPr>
            <p:grpSpPr>
              <a:xfrm>
                <a:off x="1699981" y="2783325"/>
                <a:ext cx="102218" cy="435313"/>
                <a:chOff x="5126528" y="4174166"/>
                <a:chExt cx="80778" cy="378293"/>
              </a:xfrm>
              <a:solidFill>
                <a:schemeClr val="accent1"/>
              </a:solidFill>
            </p:grpSpPr>
            <p:cxnSp>
              <p:nvCxnSpPr>
                <p:cNvPr id="32152" name="Straight Connector 32151">
                  <a:extLst>
                    <a:ext uri="{FF2B5EF4-FFF2-40B4-BE49-F238E27FC236}">
                      <a16:creationId xmlns:a16="http://schemas.microsoft.com/office/drawing/2014/main" id="{AB29EEE0-D486-1771-A970-9CFB78274A13}"/>
                    </a:ext>
                  </a:extLst>
                </p:cNvPr>
                <p:cNvCxnSpPr/>
                <p:nvPr/>
              </p:nvCxnSpPr>
              <p:spPr>
                <a:xfrm>
                  <a:off x="5126528" y="4174166"/>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53" name="Straight Connector 32152">
                  <a:extLst>
                    <a:ext uri="{FF2B5EF4-FFF2-40B4-BE49-F238E27FC236}">
                      <a16:creationId xmlns:a16="http://schemas.microsoft.com/office/drawing/2014/main" id="{08F10B2E-C0D0-8A63-4EEF-D18E48E75AC4}"/>
                    </a:ext>
                  </a:extLst>
                </p:cNvPr>
                <p:cNvCxnSpPr>
                  <a:cxnSpLocks/>
                </p:cNvCxnSpPr>
                <p:nvPr/>
              </p:nvCxnSpPr>
              <p:spPr>
                <a:xfrm>
                  <a:off x="5166917" y="4174166"/>
                  <a:ext cx="0" cy="378293"/>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54" name="Straight Connector 32153">
                  <a:extLst>
                    <a:ext uri="{FF2B5EF4-FFF2-40B4-BE49-F238E27FC236}">
                      <a16:creationId xmlns:a16="http://schemas.microsoft.com/office/drawing/2014/main" id="{4296EBCA-66AF-BA64-E42A-1D038310FE4D}"/>
                    </a:ext>
                  </a:extLst>
                </p:cNvPr>
                <p:cNvCxnSpPr/>
                <p:nvPr/>
              </p:nvCxnSpPr>
              <p:spPr>
                <a:xfrm>
                  <a:off x="5126528" y="4552459"/>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2111" name="Group 32110">
                <a:extLst>
                  <a:ext uri="{FF2B5EF4-FFF2-40B4-BE49-F238E27FC236}">
                    <a16:creationId xmlns:a16="http://schemas.microsoft.com/office/drawing/2014/main" id="{B6281B4C-A204-3D84-1725-792FFBCB6382}"/>
                  </a:ext>
                </a:extLst>
              </p:cNvPr>
              <p:cNvGrpSpPr/>
              <p:nvPr/>
            </p:nvGrpSpPr>
            <p:grpSpPr>
              <a:xfrm>
                <a:off x="9286595" y="2768563"/>
                <a:ext cx="102218" cy="457213"/>
                <a:chOff x="5127718" y="3354896"/>
                <a:chExt cx="80778" cy="397325"/>
              </a:xfrm>
            </p:grpSpPr>
            <p:cxnSp>
              <p:nvCxnSpPr>
                <p:cNvPr id="32149" name="Straight Connector 32148">
                  <a:extLst>
                    <a:ext uri="{FF2B5EF4-FFF2-40B4-BE49-F238E27FC236}">
                      <a16:creationId xmlns:a16="http://schemas.microsoft.com/office/drawing/2014/main" id="{124B2AC3-FEBA-7156-688B-2B7A22348566}"/>
                    </a:ext>
                  </a:extLst>
                </p:cNvPr>
                <p:cNvCxnSpPr>
                  <a:cxnSpLocks/>
                </p:cNvCxnSpPr>
                <p:nvPr/>
              </p:nvCxnSpPr>
              <p:spPr>
                <a:xfrm>
                  <a:off x="5127718" y="3354896"/>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50" name="Straight Connector 32149">
                  <a:extLst>
                    <a:ext uri="{FF2B5EF4-FFF2-40B4-BE49-F238E27FC236}">
                      <a16:creationId xmlns:a16="http://schemas.microsoft.com/office/drawing/2014/main" id="{C340C257-84CF-23F7-4F64-90B010552934}"/>
                    </a:ext>
                  </a:extLst>
                </p:cNvPr>
                <p:cNvCxnSpPr>
                  <a:cxnSpLocks/>
                </p:cNvCxnSpPr>
                <p:nvPr/>
              </p:nvCxnSpPr>
              <p:spPr>
                <a:xfrm>
                  <a:off x="5168107" y="3356472"/>
                  <a:ext cx="0" cy="392267"/>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51" name="Straight Connector 32150">
                  <a:extLst>
                    <a:ext uri="{FF2B5EF4-FFF2-40B4-BE49-F238E27FC236}">
                      <a16:creationId xmlns:a16="http://schemas.microsoft.com/office/drawing/2014/main" id="{77E56CFA-2848-3394-C453-279471F17BC3}"/>
                    </a:ext>
                  </a:extLst>
                </p:cNvPr>
                <p:cNvCxnSpPr>
                  <a:cxnSpLocks/>
                </p:cNvCxnSpPr>
                <p:nvPr/>
              </p:nvCxnSpPr>
              <p:spPr>
                <a:xfrm>
                  <a:off x="5127718" y="3752221"/>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2112" name="Group 32111">
                <a:extLst>
                  <a:ext uri="{FF2B5EF4-FFF2-40B4-BE49-F238E27FC236}">
                    <a16:creationId xmlns:a16="http://schemas.microsoft.com/office/drawing/2014/main" id="{20A79D3E-83AB-695F-E6F8-8C314121C00E}"/>
                  </a:ext>
                </a:extLst>
              </p:cNvPr>
              <p:cNvGrpSpPr/>
              <p:nvPr/>
            </p:nvGrpSpPr>
            <p:grpSpPr>
              <a:xfrm>
                <a:off x="6267166" y="2709669"/>
                <a:ext cx="102218" cy="567565"/>
                <a:chOff x="5127718" y="3534081"/>
                <a:chExt cx="80778" cy="493222"/>
              </a:xfrm>
            </p:grpSpPr>
            <p:cxnSp>
              <p:nvCxnSpPr>
                <p:cNvPr id="32146" name="Straight Connector 32145">
                  <a:extLst>
                    <a:ext uri="{FF2B5EF4-FFF2-40B4-BE49-F238E27FC236}">
                      <a16:creationId xmlns:a16="http://schemas.microsoft.com/office/drawing/2014/main" id="{53340A08-7AB5-CDE1-ABA1-1D894D3085DD}"/>
                    </a:ext>
                  </a:extLst>
                </p:cNvPr>
                <p:cNvCxnSpPr>
                  <a:cxnSpLocks/>
                </p:cNvCxnSpPr>
                <p:nvPr/>
              </p:nvCxnSpPr>
              <p:spPr>
                <a:xfrm>
                  <a:off x="5127718" y="3536248"/>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47" name="Straight Connector 32146">
                  <a:extLst>
                    <a:ext uri="{FF2B5EF4-FFF2-40B4-BE49-F238E27FC236}">
                      <a16:creationId xmlns:a16="http://schemas.microsoft.com/office/drawing/2014/main" id="{2F0B826D-CFCA-BB4E-FBA1-54E3F18972A5}"/>
                    </a:ext>
                  </a:extLst>
                </p:cNvPr>
                <p:cNvCxnSpPr>
                  <a:cxnSpLocks/>
                </p:cNvCxnSpPr>
                <p:nvPr/>
              </p:nvCxnSpPr>
              <p:spPr>
                <a:xfrm>
                  <a:off x="5168107" y="3534081"/>
                  <a:ext cx="0" cy="492681"/>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48" name="Straight Connector 32147">
                  <a:extLst>
                    <a:ext uri="{FF2B5EF4-FFF2-40B4-BE49-F238E27FC236}">
                      <a16:creationId xmlns:a16="http://schemas.microsoft.com/office/drawing/2014/main" id="{7A20CCCF-F361-A26D-9958-61D40CD9D703}"/>
                    </a:ext>
                  </a:extLst>
                </p:cNvPr>
                <p:cNvCxnSpPr>
                  <a:cxnSpLocks/>
                </p:cNvCxnSpPr>
                <p:nvPr/>
              </p:nvCxnSpPr>
              <p:spPr>
                <a:xfrm>
                  <a:off x="5127718" y="4027303"/>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2113" name="Group 32112">
                <a:extLst>
                  <a:ext uri="{FF2B5EF4-FFF2-40B4-BE49-F238E27FC236}">
                    <a16:creationId xmlns:a16="http://schemas.microsoft.com/office/drawing/2014/main" id="{D93E8406-18F1-FF6E-C4B9-8AF80358A915}"/>
                  </a:ext>
                </a:extLst>
              </p:cNvPr>
              <p:cNvGrpSpPr/>
              <p:nvPr/>
            </p:nvGrpSpPr>
            <p:grpSpPr>
              <a:xfrm>
                <a:off x="2089385" y="2614383"/>
                <a:ext cx="102218" cy="720521"/>
                <a:chOff x="5126528" y="3229875"/>
                <a:chExt cx="80778" cy="626143"/>
              </a:xfrm>
            </p:grpSpPr>
            <p:cxnSp>
              <p:nvCxnSpPr>
                <p:cNvPr id="32143" name="Straight Connector 32142">
                  <a:extLst>
                    <a:ext uri="{FF2B5EF4-FFF2-40B4-BE49-F238E27FC236}">
                      <a16:creationId xmlns:a16="http://schemas.microsoft.com/office/drawing/2014/main" id="{2447F415-1916-1A63-2541-8594D4846922}"/>
                    </a:ext>
                  </a:extLst>
                </p:cNvPr>
                <p:cNvCxnSpPr/>
                <p:nvPr/>
              </p:nvCxnSpPr>
              <p:spPr>
                <a:xfrm>
                  <a:off x="5126528" y="3229875"/>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44" name="Straight Connector 32143">
                  <a:extLst>
                    <a:ext uri="{FF2B5EF4-FFF2-40B4-BE49-F238E27FC236}">
                      <a16:creationId xmlns:a16="http://schemas.microsoft.com/office/drawing/2014/main" id="{4756FA62-E35F-B34A-3617-288D4F32D3E4}"/>
                    </a:ext>
                  </a:extLst>
                </p:cNvPr>
                <p:cNvCxnSpPr>
                  <a:cxnSpLocks/>
                </p:cNvCxnSpPr>
                <p:nvPr/>
              </p:nvCxnSpPr>
              <p:spPr>
                <a:xfrm>
                  <a:off x="5166917" y="3229875"/>
                  <a:ext cx="0" cy="626143"/>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45" name="Straight Connector 32144">
                  <a:extLst>
                    <a:ext uri="{FF2B5EF4-FFF2-40B4-BE49-F238E27FC236}">
                      <a16:creationId xmlns:a16="http://schemas.microsoft.com/office/drawing/2014/main" id="{30117BEF-1926-3319-7C62-B0DC29291BCB}"/>
                    </a:ext>
                  </a:extLst>
                </p:cNvPr>
                <p:cNvCxnSpPr/>
                <p:nvPr/>
              </p:nvCxnSpPr>
              <p:spPr>
                <a:xfrm>
                  <a:off x="5126528" y="3856018"/>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2114" name="Group 32113">
                <a:extLst>
                  <a:ext uri="{FF2B5EF4-FFF2-40B4-BE49-F238E27FC236}">
                    <a16:creationId xmlns:a16="http://schemas.microsoft.com/office/drawing/2014/main" id="{24822A6A-C7A6-91EB-1691-4E32E4ACDD67}"/>
                  </a:ext>
                </a:extLst>
              </p:cNvPr>
              <p:cNvGrpSpPr/>
              <p:nvPr/>
            </p:nvGrpSpPr>
            <p:grpSpPr>
              <a:xfrm>
                <a:off x="2475587" y="2215513"/>
                <a:ext cx="102218" cy="1349227"/>
                <a:chOff x="5127718" y="2626370"/>
                <a:chExt cx="80778" cy="1172498"/>
              </a:xfrm>
            </p:grpSpPr>
            <p:cxnSp>
              <p:nvCxnSpPr>
                <p:cNvPr id="32140" name="Straight Connector 32139">
                  <a:extLst>
                    <a:ext uri="{FF2B5EF4-FFF2-40B4-BE49-F238E27FC236}">
                      <a16:creationId xmlns:a16="http://schemas.microsoft.com/office/drawing/2014/main" id="{EC158B1A-FAB7-0D70-A143-6DBAFC59F400}"/>
                    </a:ext>
                  </a:extLst>
                </p:cNvPr>
                <p:cNvCxnSpPr>
                  <a:cxnSpLocks/>
                </p:cNvCxnSpPr>
                <p:nvPr/>
              </p:nvCxnSpPr>
              <p:spPr>
                <a:xfrm>
                  <a:off x="5127718" y="2629885"/>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41" name="Straight Connector 32140">
                  <a:extLst>
                    <a:ext uri="{FF2B5EF4-FFF2-40B4-BE49-F238E27FC236}">
                      <a16:creationId xmlns:a16="http://schemas.microsoft.com/office/drawing/2014/main" id="{048AEA87-00C9-DDB3-B8F4-5A82B892EF4D}"/>
                    </a:ext>
                  </a:extLst>
                </p:cNvPr>
                <p:cNvCxnSpPr>
                  <a:cxnSpLocks/>
                </p:cNvCxnSpPr>
                <p:nvPr/>
              </p:nvCxnSpPr>
              <p:spPr>
                <a:xfrm>
                  <a:off x="5168107" y="2626370"/>
                  <a:ext cx="0" cy="1172498"/>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42" name="Straight Connector 32141">
                  <a:extLst>
                    <a:ext uri="{FF2B5EF4-FFF2-40B4-BE49-F238E27FC236}">
                      <a16:creationId xmlns:a16="http://schemas.microsoft.com/office/drawing/2014/main" id="{C6B6CDB5-6D59-6703-D8C9-DA3A76A92E3B}"/>
                    </a:ext>
                  </a:extLst>
                </p:cNvPr>
                <p:cNvCxnSpPr>
                  <a:cxnSpLocks/>
                </p:cNvCxnSpPr>
                <p:nvPr/>
              </p:nvCxnSpPr>
              <p:spPr>
                <a:xfrm>
                  <a:off x="5127718" y="3798868"/>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2115" name="Group 32114">
                <a:extLst>
                  <a:ext uri="{FF2B5EF4-FFF2-40B4-BE49-F238E27FC236}">
                    <a16:creationId xmlns:a16="http://schemas.microsoft.com/office/drawing/2014/main" id="{4CB0D868-B1CF-F750-C824-DB3B6F1B929A}"/>
                  </a:ext>
                </a:extLst>
              </p:cNvPr>
              <p:cNvGrpSpPr/>
              <p:nvPr/>
            </p:nvGrpSpPr>
            <p:grpSpPr>
              <a:xfrm>
                <a:off x="3236753" y="2426773"/>
                <a:ext cx="102218" cy="1105954"/>
                <a:chOff x="5126527" y="3354896"/>
                <a:chExt cx="80778" cy="961090"/>
              </a:xfrm>
            </p:grpSpPr>
            <p:cxnSp>
              <p:nvCxnSpPr>
                <p:cNvPr id="32137" name="Straight Connector 32136">
                  <a:extLst>
                    <a:ext uri="{FF2B5EF4-FFF2-40B4-BE49-F238E27FC236}">
                      <a16:creationId xmlns:a16="http://schemas.microsoft.com/office/drawing/2014/main" id="{E9FBC4DE-5E38-B7C7-95A1-A146687E3439}"/>
                    </a:ext>
                  </a:extLst>
                </p:cNvPr>
                <p:cNvCxnSpPr>
                  <a:cxnSpLocks/>
                </p:cNvCxnSpPr>
                <p:nvPr/>
              </p:nvCxnSpPr>
              <p:spPr>
                <a:xfrm>
                  <a:off x="5126527" y="3354896"/>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38" name="Straight Connector 32137">
                  <a:extLst>
                    <a:ext uri="{FF2B5EF4-FFF2-40B4-BE49-F238E27FC236}">
                      <a16:creationId xmlns:a16="http://schemas.microsoft.com/office/drawing/2014/main" id="{FA35DF00-22BC-4B2C-D624-BC08153666A4}"/>
                    </a:ext>
                  </a:extLst>
                </p:cNvPr>
                <p:cNvCxnSpPr>
                  <a:cxnSpLocks/>
                </p:cNvCxnSpPr>
                <p:nvPr/>
              </p:nvCxnSpPr>
              <p:spPr>
                <a:xfrm>
                  <a:off x="5166916" y="3356472"/>
                  <a:ext cx="0" cy="959514"/>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39" name="Straight Connector 32138">
                  <a:extLst>
                    <a:ext uri="{FF2B5EF4-FFF2-40B4-BE49-F238E27FC236}">
                      <a16:creationId xmlns:a16="http://schemas.microsoft.com/office/drawing/2014/main" id="{1BA98D12-0A0F-2C66-6D4F-E19AF6E041E8}"/>
                    </a:ext>
                  </a:extLst>
                </p:cNvPr>
                <p:cNvCxnSpPr>
                  <a:cxnSpLocks/>
                </p:cNvCxnSpPr>
                <p:nvPr/>
              </p:nvCxnSpPr>
              <p:spPr>
                <a:xfrm>
                  <a:off x="5126527" y="4315986"/>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2116" name="Group 32115">
                <a:extLst>
                  <a:ext uri="{FF2B5EF4-FFF2-40B4-BE49-F238E27FC236}">
                    <a16:creationId xmlns:a16="http://schemas.microsoft.com/office/drawing/2014/main" id="{8F231A2A-864E-F3D1-61B0-10D917E7A235}"/>
                  </a:ext>
                </a:extLst>
              </p:cNvPr>
              <p:cNvGrpSpPr/>
              <p:nvPr/>
            </p:nvGrpSpPr>
            <p:grpSpPr>
              <a:xfrm>
                <a:off x="3989461" y="2617626"/>
                <a:ext cx="102218" cy="669724"/>
                <a:chOff x="5127718" y="3108814"/>
                <a:chExt cx="80778" cy="582000"/>
              </a:xfrm>
              <a:solidFill>
                <a:schemeClr val="accent1"/>
              </a:solidFill>
            </p:grpSpPr>
            <p:cxnSp>
              <p:nvCxnSpPr>
                <p:cNvPr id="32134" name="Straight Connector 32133">
                  <a:extLst>
                    <a:ext uri="{FF2B5EF4-FFF2-40B4-BE49-F238E27FC236}">
                      <a16:creationId xmlns:a16="http://schemas.microsoft.com/office/drawing/2014/main" id="{717E17E4-C931-7FB7-9B61-724ADAE25876}"/>
                    </a:ext>
                  </a:extLst>
                </p:cNvPr>
                <p:cNvCxnSpPr>
                  <a:cxnSpLocks/>
                </p:cNvCxnSpPr>
                <p:nvPr/>
              </p:nvCxnSpPr>
              <p:spPr>
                <a:xfrm>
                  <a:off x="5127718" y="3108814"/>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35" name="Straight Connector 32134">
                  <a:extLst>
                    <a:ext uri="{FF2B5EF4-FFF2-40B4-BE49-F238E27FC236}">
                      <a16:creationId xmlns:a16="http://schemas.microsoft.com/office/drawing/2014/main" id="{538A5D6F-E0D3-5DD1-2D18-4FB322CDE330}"/>
                    </a:ext>
                  </a:extLst>
                </p:cNvPr>
                <p:cNvCxnSpPr>
                  <a:cxnSpLocks/>
                </p:cNvCxnSpPr>
                <p:nvPr/>
              </p:nvCxnSpPr>
              <p:spPr>
                <a:xfrm>
                  <a:off x="5168107" y="3108814"/>
                  <a:ext cx="0" cy="58200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36" name="Straight Connector 32135">
                  <a:extLst>
                    <a:ext uri="{FF2B5EF4-FFF2-40B4-BE49-F238E27FC236}">
                      <a16:creationId xmlns:a16="http://schemas.microsoft.com/office/drawing/2014/main" id="{07B413F6-7906-7575-9658-1E67AEBC735B}"/>
                    </a:ext>
                  </a:extLst>
                </p:cNvPr>
                <p:cNvCxnSpPr>
                  <a:cxnSpLocks/>
                </p:cNvCxnSpPr>
                <p:nvPr/>
              </p:nvCxnSpPr>
              <p:spPr>
                <a:xfrm>
                  <a:off x="5127718" y="3690814"/>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2117" name="Group 32116">
                <a:extLst>
                  <a:ext uri="{FF2B5EF4-FFF2-40B4-BE49-F238E27FC236}">
                    <a16:creationId xmlns:a16="http://schemas.microsoft.com/office/drawing/2014/main" id="{A7CD13C8-8259-811E-3642-393F1E5BC503}"/>
                  </a:ext>
                </a:extLst>
              </p:cNvPr>
              <p:cNvGrpSpPr/>
              <p:nvPr/>
            </p:nvGrpSpPr>
            <p:grpSpPr>
              <a:xfrm>
                <a:off x="7778391" y="2854871"/>
                <a:ext cx="105230" cy="389179"/>
                <a:chOff x="5127718" y="3354896"/>
                <a:chExt cx="83158" cy="338202"/>
              </a:xfrm>
            </p:grpSpPr>
            <p:cxnSp>
              <p:nvCxnSpPr>
                <p:cNvPr id="32131" name="Straight Connector 32130">
                  <a:extLst>
                    <a:ext uri="{FF2B5EF4-FFF2-40B4-BE49-F238E27FC236}">
                      <a16:creationId xmlns:a16="http://schemas.microsoft.com/office/drawing/2014/main" id="{E3A446D7-004A-D141-4905-9F71CC12C0D4}"/>
                    </a:ext>
                  </a:extLst>
                </p:cNvPr>
                <p:cNvCxnSpPr>
                  <a:cxnSpLocks/>
                </p:cNvCxnSpPr>
                <p:nvPr/>
              </p:nvCxnSpPr>
              <p:spPr>
                <a:xfrm>
                  <a:off x="5127718" y="3354896"/>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32" name="Straight Connector 32131">
                  <a:extLst>
                    <a:ext uri="{FF2B5EF4-FFF2-40B4-BE49-F238E27FC236}">
                      <a16:creationId xmlns:a16="http://schemas.microsoft.com/office/drawing/2014/main" id="{9A3EF9A8-E0D5-9BE0-AF4C-CD57BAB68C99}"/>
                    </a:ext>
                  </a:extLst>
                </p:cNvPr>
                <p:cNvCxnSpPr>
                  <a:cxnSpLocks/>
                </p:cNvCxnSpPr>
                <p:nvPr/>
              </p:nvCxnSpPr>
              <p:spPr>
                <a:xfrm>
                  <a:off x="5168107" y="3356472"/>
                  <a:ext cx="0" cy="33662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33" name="Straight Connector 32132">
                  <a:extLst>
                    <a:ext uri="{FF2B5EF4-FFF2-40B4-BE49-F238E27FC236}">
                      <a16:creationId xmlns:a16="http://schemas.microsoft.com/office/drawing/2014/main" id="{84EF4064-F6C7-DC04-3DF6-5A58E647E5E2}"/>
                    </a:ext>
                  </a:extLst>
                </p:cNvPr>
                <p:cNvCxnSpPr>
                  <a:cxnSpLocks/>
                </p:cNvCxnSpPr>
                <p:nvPr/>
              </p:nvCxnSpPr>
              <p:spPr>
                <a:xfrm>
                  <a:off x="5130098" y="3693098"/>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2118" name="Group 32117">
                <a:extLst>
                  <a:ext uri="{FF2B5EF4-FFF2-40B4-BE49-F238E27FC236}">
                    <a16:creationId xmlns:a16="http://schemas.microsoft.com/office/drawing/2014/main" id="{EB2A312F-B202-0377-C0B9-383CD36093D1}"/>
                  </a:ext>
                </a:extLst>
              </p:cNvPr>
              <p:cNvGrpSpPr/>
              <p:nvPr/>
            </p:nvGrpSpPr>
            <p:grpSpPr>
              <a:xfrm>
                <a:off x="10820070" y="2650509"/>
                <a:ext cx="105232" cy="664272"/>
                <a:chOff x="5125337" y="3308116"/>
                <a:chExt cx="83159" cy="577262"/>
              </a:xfrm>
            </p:grpSpPr>
            <p:cxnSp>
              <p:nvCxnSpPr>
                <p:cNvPr id="32128" name="Straight Connector 32127">
                  <a:extLst>
                    <a:ext uri="{FF2B5EF4-FFF2-40B4-BE49-F238E27FC236}">
                      <a16:creationId xmlns:a16="http://schemas.microsoft.com/office/drawing/2014/main" id="{C48280D2-90A5-C76D-D94F-33ED333AE5EA}"/>
                    </a:ext>
                  </a:extLst>
                </p:cNvPr>
                <p:cNvCxnSpPr>
                  <a:cxnSpLocks/>
                </p:cNvCxnSpPr>
                <p:nvPr/>
              </p:nvCxnSpPr>
              <p:spPr>
                <a:xfrm>
                  <a:off x="5125337" y="3308116"/>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29" name="Straight Connector 32128">
                  <a:extLst>
                    <a:ext uri="{FF2B5EF4-FFF2-40B4-BE49-F238E27FC236}">
                      <a16:creationId xmlns:a16="http://schemas.microsoft.com/office/drawing/2014/main" id="{89B6C9E5-1260-FF1B-FB72-18545102253C}"/>
                    </a:ext>
                  </a:extLst>
                </p:cNvPr>
                <p:cNvCxnSpPr>
                  <a:cxnSpLocks/>
                </p:cNvCxnSpPr>
                <p:nvPr/>
              </p:nvCxnSpPr>
              <p:spPr>
                <a:xfrm>
                  <a:off x="5168107" y="3308116"/>
                  <a:ext cx="0" cy="577262"/>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30" name="Straight Connector 32129">
                  <a:extLst>
                    <a:ext uri="{FF2B5EF4-FFF2-40B4-BE49-F238E27FC236}">
                      <a16:creationId xmlns:a16="http://schemas.microsoft.com/office/drawing/2014/main" id="{3B712C3A-4AA8-1B70-6AEA-DA5ECCDB0619}"/>
                    </a:ext>
                  </a:extLst>
                </p:cNvPr>
                <p:cNvCxnSpPr>
                  <a:cxnSpLocks/>
                </p:cNvCxnSpPr>
                <p:nvPr/>
              </p:nvCxnSpPr>
              <p:spPr>
                <a:xfrm>
                  <a:off x="5127718" y="3885378"/>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2119" name="Group 32118">
                <a:extLst>
                  <a:ext uri="{FF2B5EF4-FFF2-40B4-BE49-F238E27FC236}">
                    <a16:creationId xmlns:a16="http://schemas.microsoft.com/office/drawing/2014/main" id="{01D663A5-64C6-3E23-17D2-0656DA3ADBF1}"/>
                  </a:ext>
                </a:extLst>
              </p:cNvPr>
              <p:cNvGrpSpPr/>
              <p:nvPr/>
            </p:nvGrpSpPr>
            <p:grpSpPr>
              <a:xfrm>
                <a:off x="10059377" y="2835128"/>
                <a:ext cx="102218" cy="366189"/>
                <a:chOff x="5127718" y="3329086"/>
                <a:chExt cx="80778" cy="318224"/>
              </a:xfrm>
            </p:grpSpPr>
            <p:cxnSp>
              <p:nvCxnSpPr>
                <p:cNvPr id="32125" name="Straight Connector 32124">
                  <a:extLst>
                    <a:ext uri="{FF2B5EF4-FFF2-40B4-BE49-F238E27FC236}">
                      <a16:creationId xmlns:a16="http://schemas.microsoft.com/office/drawing/2014/main" id="{147E3C36-3961-592A-4E42-783E3289C2A2}"/>
                    </a:ext>
                  </a:extLst>
                </p:cNvPr>
                <p:cNvCxnSpPr>
                  <a:cxnSpLocks/>
                </p:cNvCxnSpPr>
                <p:nvPr/>
              </p:nvCxnSpPr>
              <p:spPr>
                <a:xfrm>
                  <a:off x="5127718" y="3329086"/>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26" name="Straight Connector 32125">
                  <a:extLst>
                    <a:ext uri="{FF2B5EF4-FFF2-40B4-BE49-F238E27FC236}">
                      <a16:creationId xmlns:a16="http://schemas.microsoft.com/office/drawing/2014/main" id="{B6CE6FD8-40F8-785C-9D9F-3BB65659F36E}"/>
                    </a:ext>
                  </a:extLst>
                </p:cNvPr>
                <p:cNvCxnSpPr>
                  <a:cxnSpLocks/>
                </p:cNvCxnSpPr>
                <p:nvPr/>
              </p:nvCxnSpPr>
              <p:spPr>
                <a:xfrm>
                  <a:off x="5168107" y="3329086"/>
                  <a:ext cx="0" cy="31507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27" name="Straight Connector 32126">
                  <a:extLst>
                    <a:ext uri="{FF2B5EF4-FFF2-40B4-BE49-F238E27FC236}">
                      <a16:creationId xmlns:a16="http://schemas.microsoft.com/office/drawing/2014/main" id="{8D7493BF-DC11-931B-F316-FF401DDE0E86}"/>
                    </a:ext>
                  </a:extLst>
                </p:cNvPr>
                <p:cNvCxnSpPr>
                  <a:cxnSpLocks/>
                </p:cNvCxnSpPr>
                <p:nvPr/>
              </p:nvCxnSpPr>
              <p:spPr>
                <a:xfrm>
                  <a:off x="5127718" y="3647310"/>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2120" name="Group 32119">
                <a:extLst>
                  <a:ext uri="{FF2B5EF4-FFF2-40B4-BE49-F238E27FC236}">
                    <a16:creationId xmlns:a16="http://schemas.microsoft.com/office/drawing/2014/main" id="{0FA815D4-91D0-0F5A-F3F9-7BA55C4EBA2B}"/>
                  </a:ext>
                </a:extLst>
              </p:cNvPr>
              <p:cNvGrpSpPr/>
              <p:nvPr/>
            </p:nvGrpSpPr>
            <p:grpSpPr>
              <a:xfrm>
                <a:off x="8528477" y="2849246"/>
                <a:ext cx="105232" cy="408927"/>
                <a:chOff x="5127718" y="3735103"/>
                <a:chExt cx="83159" cy="355364"/>
              </a:xfrm>
            </p:grpSpPr>
            <p:cxnSp>
              <p:nvCxnSpPr>
                <p:cNvPr id="32122" name="Straight Connector 32121">
                  <a:extLst>
                    <a:ext uri="{FF2B5EF4-FFF2-40B4-BE49-F238E27FC236}">
                      <a16:creationId xmlns:a16="http://schemas.microsoft.com/office/drawing/2014/main" id="{F2DBD91F-7C64-7537-9766-E33B7DF1AC00}"/>
                    </a:ext>
                  </a:extLst>
                </p:cNvPr>
                <p:cNvCxnSpPr>
                  <a:cxnSpLocks/>
                </p:cNvCxnSpPr>
                <p:nvPr/>
              </p:nvCxnSpPr>
              <p:spPr>
                <a:xfrm>
                  <a:off x="5130099" y="3738338"/>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23" name="Straight Connector 32122">
                  <a:extLst>
                    <a:ext uri="{FF2B5EF4-FFF2-40B4-BE49-F238E27FC236}">
                      <a16:creationId xmlns:a16="http://schemas.microsoft.com/office/drawing/2014/main" id="{D1A8362F-5F9E-3547-FDF3-F6319567C1D4}"/>
                    </a:ext>
                  </a:extLst>
                </p:cNvPr>
                <p:cNvCxnSpPr>
                  <a:cxnSpLocks/>
                </p:cNvCxnSpPr>
                <p:nvPr/>
              </p:nvCxnSpPr>
              <p:spPr>
                <a:xfrm>
                  <a:off x="5168107" y="3735103"/>
                  <a:ext cx="0" cy="355364"/>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124" name="Straight Connector 32123">
                  <a:extLst>
                    <a:ext uri="{FF2B5EF4-FFF2-40B4-BE49-F238E27FC236}">
                      <a16:creationId xmlns:a16="http://schemas.microsoft.com/office/drawing/2014/main" id="{A44D68B0-5C88-C4FD-67B6-A4D46A01D924}"/>
                    </a:ext>
                  </a:extLst>
                </p:cNvPr>
                <p:cNvCxnSpPr>
                  <a:cxnSpLocks/>
                </p:cNvCxnSpPr>
                <p:nvPr/>
              </p:nvCxnSpPr>
              <p:spPr>
                <a:xfrm>
                  <a:off x="5127718" y="4090467"/>
                  <a:ext cx="8077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32121" name="Freeform: Shape 73">
                <a:extLst>
                  <a:ext uri="{FF2B5EF4-FFF2-40B4-BE49-F238E27FC236}">
                    <a16:creationId xmlns:a16="http://schemas.microsoft.com/office/drawing/2014/main" id="{9D4E9902-4C0B-2041-DD90-831BC53EBBD5}"/>
                  </a:ext>
                </a:extLst>
              </p:cNvPr>
              <p:cNvSpPr/>
              <p:nvPr/>
            </p:nvSpPr>
            <p:spPr>
              <a:xfrm>
                <a:off x="1758891" y="2696417"/>
                <a:ext cx="9110896" cy="355935"/>
              </a:xfrm>
              <a:custGeom>
                <a:avLst/>
                <a:gdLst>
                  <a:gd name="connsiteX0" fmla="*/ 0 w 7187979"/>
                  <a:gd name="connsiteY0" fmla="*/ 254441 h 318052"/>
                  <a:gd name="connsiteX1" fmla="*/ 306125 w 7187979"/>
                  <a:gd name="connsiteY1" fmla="*/ 238539 h 318052"/>
                  <a:gd name="connsiteX2" fmla="*/ 604299 w 7187979"/>
                  <a:gd name="connsiteY2" fmla="*/ 170953 h 318052"/>
                  <a:gd name="connsiteX3" fmla="*/ 1200647 w 7187979"/>
                  <a:gd name="connsiteY3" fmla="*/ 242515 h 318052"/>
                  <a:gd name="connsiteX4" fmla="*/ 1804946 w 7187979"/>
                  <a:gd name="connsiteY4" fmla="*/ 218661 h 318052"/>
                  <a:gd name="connsiteX5" fmla="*/ 2401294 w 7187979"/>
                  <a:gd name="connsiteY5" fmla="*/ 0 h 318052"/>
                  <a:gd name="connsiteX6" fmla="*/ 3597965 w 7187979"/>
                  <a:gd name="connsiteY6" fmla="*/ 266368 h 318052"/>
                  <a:gd name="connsiteX7" fmla="*/ 4798612 w 7187979"/>
                  <a:gd name="connsiteY7" fmla="*/ 318052 h 318052"/>
                  <a:gd name="connsiteX8" fmla="*/ 5390984 w 7187979"/>
                  <a:gd name="connsiteY8" fmla="*/ 314076 h 318052"/>
                  <a:gd name="connsiteX9" fmla="*/ 5987332 w 7187979"/>
                  <a:gd name="connsiteY9" fmla="*/ 258417 h 318052"/>
                  <a:gd name="connsiteX10" fmla="*/ 6591631 w 7187979"/>
                  <a:gd name="connsiteY10" fmla="*/ 282271 h 318052"/>
                  <a:gd name="connsiteX11" fmla="*/ 7187979 w 7187979"/>
                  <a:gd name="connsiteY11" fmla="*/ 246490 h 318052"/>
                  <a:gd name="connsiteX0" fmla="*/ 0 w 7187979"/>
                  <a:gd name="connsiteY0" fmla="*/ 254441 h 318052"/>
                  <a:gd name="connsiteX1" fmla="*/ 303744 w 7187979"/>
                  <a:gd name="connsiteY1" fmla="*/ 240920 h 318052"/>
                  <a:gd name="connsiteX2" fmla="*/ 604299 w 7187979"/>
                  <a:gd name="connsiteY2" fmla="*/ 170953 h 318052"/>
                  <a:gd name="connsiteX3" fmla="*/ 1200647 w 7187979"/>
                  <a:gd name="connsiteY3" fmla="*/ 242515 h 318052"/>
                  <a:gd name="connsiteX4" fmla="*/ 1804946 w 7187979"/>
                  <a:gd name="connsiteY4" fmla="*/ 218661 h 318052"/>
                  <a:gd name="connsiteX5" fmla="*/ 2401294 w 7187979"/>
                  <a:gd name="connsiteY5" fmla="*/ 0 h 318052"/>
                  <a:gd name="connsiteX6" fmla="*/ 3597965 w 7187979"/>
                  <a:gd name="connsiteY6" fmla="*/ 266368 h 318052"/>
                  <a:gd name="connsiteX7" fmla="*/ 4798612 w 7187979"/>
                  <a:gd name="connsiteY7" fmla="*/ 318052 h 318052"/>
                  <a:gd name="connsiteX8" fmla="*/ 5390984 w 7187979"/>
                  <a:gd name="connsiteY8" fmla="*/ 314076 h 318052"/>
                  <a:gd name="connsiteX9" fmla="*/ 5987332 w 7187979"/>
                  <a:gd name="connsiteY9" fmla="*/ 258417 h 318052"/>
                  <a:gd name="connsiteX10" fmla="*/ 6591631 w 7187979"/>
                  <a:gd name="connsiteY10" fmla="*/ 282271 h 318052"/>
                  <a:gd name="connsiteX11" fmla="*/ 7187979 w 7187979"/>
                  <a:gd name="connsiteY11" fmla="*/ 246490 h 318052"/>
                  <a:gd name="connsiteX0" fmla="*/ 0 w 7187979"/>
                  <a:gd name="connsiteY0" fmla="*/ 254441 h 318052"/>
                  <a:gd name="connsiteX1" fmla="*/ 303744 w 7187979"/>
                  <a:gd name="connsiteY1" fmla="*/ 240920 h 318052"/>
                  <a:gd name="connsiteX2" fmla="*/ 609061 w 7187979"/>
                  <a:gd name="connsiteY2" fmla="*/ 175716 h 318052"/>
                  <a:gd name="connsiteX3" fmla="*/ 1200647 w 7187979"/>
                  <a:gd name="connsiteY3" fmla="*/ 242515 h 318052"/>
                  <a:gd name="connsiteX4" fmla="*/ 1804946 w 7187979"/>
                  <a:gd name="connsiteY4" fmla="*/ 218661 h 318052"/>
                  <a:gd name="connsiteX5" fmla="*/ 2401294 w 7187979"/>
                  <a:gd name="connsiteY5" fmla="*/ 0 h 318052"/>
                  <a:gd name="connsiteX6" fmla="*/ 3597965 w 7187979"/>
                  <a:gd name="connsiteY6" fmla="*/ 266368 h 318052"/>
                  <a:gd name="connsiteX7" fmla="*/ 4798612 w 7187979"/>
                  <a:gd name="connsiteY7" fmla="*/ 318052 h 318052"/>
                  <a:gd name="connsiteX8" fmla="*/ 5390984 w 7187979"/>
                  <a:gd name="connsiteY8" fmla="*/ 314076 h 318052"/>
                  <a:gd name="connsiteX9" fmla="*/ 5987332 w 7187979"/>
                  <a:gd name="connsiteY9" fmla="*/ 258417 h 318052"/>
                  <a:gd name="connsiteX10" fmla="*/ 6591631 w 7187979"/>
                  <a:gd name="connsiteY10" fmla="*/ 282271 h 318052"/>
                  <a:gd name="connsiteX11" fmla="*/ 7187979 w 7187979"/>
                  <a:gd name="connsiteY11" fmla="*/ 246490 h 318052"/>
                  <a:gd name="connsiteX0" fmla="*/ 0 w 7187979"/>
                  <a:gd name="connsiteY0" fmla="*/ 254441 h 318052"/>
                  <a:gd name="connsiteX1" fmla="*/ 303744 w 7187979"/>
                  <a:gd name="connsiteY1" fmla="*/ 240920 h 318052"/>
                  <a:gd name="connsiteX2" fmla="*/ 609061 w 7187979"/>
                  <a:gd name="connsiteY2" fmla="*/ 175716 h 318052"/>
                  <a:gd name="connsiteX3" fmla="*/ 1207791 w 7187979"/>
                  <a:gd name="connsiteY3" fmla="*/ 242515 h 318052"/>
                  <a:gd name="connsiteX4" fmla="*/ 1804946 w 7187979"/>
                  <a:gd name="connsiteY4" fmla="*/ 218661 h 318052"/>
                  <a:gd name="connsiteX5" fmla="*/ 2401294 w 7187979"/>
                  <a:gd name="connsiteY5" fmla="*/ 0 h 318052"/>
                  <a:gd name="connsiteX6" fmla="*/ 3597965 w 7187979"/>
                  <a:gd name="connsiteY6" fmla="*/ 266368 h 318052"/>
                  <a:gd name="connsiteX7" fmla="*/ 4798612 w 7187979"/>
                  <a:gd name="connsiteY7" fmla="*/ 318052 h 318052"/>
                  <a:gd name="connsiteX8" fmla="*/ 5390984 w 7187979"/>
                  <a:gd name="connsiteY8" fmla="*/ 314076 h 318052"/>
                  <a:gd name="connsiteX9" fmla="*/ 5987332 w 7187979"/>
                  <a:gd name="connsiteY9" fmla="*/ 258417 h 318052"/>
                  <a:gd name="connsiteX10" fmla="*/ 6591631 w 7187979"/>
                  <a:gd name="connsiteY10" fmla="*/ 282271 h 318052"/>
                  <a:gd name="connsiteX11" fmla="*/ 7187979 w 7187979"/>
                  <a:gd name="connsiteY11" fmla="*/ 246490 h 318052"/>
                  <a:gd name="connsiteX0" fmla="*/ 0 w 7187979"/>
                  <a:gd name="connsiteY0" fmla="*/ 254441 h 318052"/>
                  <a:gd name="connsiteX1" fmla="*/ 303744 w 7187979"/>
                  <a:gd name="connsiteY1" fmla="*/ 240920 h 318052"/>
                  <a:gd name="connsiteX2" fmla="*/ 609061 w 7187979"/>
                  <a:gd name="connsiteY2" fmla="*/ 175716 h 318052"/>
                  <a:gd name="connsiteX3" fmla="*/ 1207791 w 7187979"/>
                  <a:gd name="connsiteY3" fmla="*/ 242515 h 318052"/>
                  <a:gd name="connsiteX4" fmla="*/ 1804946 w 7187979"/>
                  <a:gd name="connsiteY4" fmla="*/ 218661 h 318052"/>
                  <a:gd name="connsiteX5" fmla="*/ 2401294 w 7187979"/>
                  <a:gd name="connsiteY5" fmla="*/ 0 h 318052"/>
                  <a:gd name="connsiteX6" fmla="*/ 3602728 w 7187979"/>
                  <a:gd name="connsiteY6" fmla="*/ 252081 h 318052"/>
                  <a:gd name="connsiteX7" fmla="*/ 4798612 w 7187979"/>
                  <a:gd name="connsiteY7" fmla="*/ 318052 h 318052"/>
                  <a:gd name="connsiteX8" fmla="*/ 5390984 w 7187979"/>
                  <a:gd name="connsiteY8" fmla="*/ 314076 h 318052"/>
                  <a:gd name="connsiteX9" fmla="*/ 5987332 w 7187979"/>
                  <a:gd name="connsiteY9" fmla="*/ 258417 h 318052"/>
                  <a:gd name="connsiteX10" fmla="*/ 6591631 w 7187979"/>
                  <a:gd name="connsiteY10" fmla="*/ 282271 h 318052"/>
                  <a:gd name="connsiteX11" fmla="*/ 7187979 w 7187979"/>
                  <a:gd name="connsiteY11" fmla="*/ 246490 h 318052"/>
                  <a:gd name="connsiteX0" fmla="*/ 0 w 7187979"/>
                  <a:gd name="connsiteY0" fmla="*/ 254441 h 314076"/>
                  <a:gd name="connsiteX1" fmla="*/ 303744 w 7187979"/>
                  <a:gd name="connsiteY1" fmla="*/ 240920 h 314076"/>
                  <a:gd name="connsiteX2" fmla="*/ 609061 w 7187979"/>
                  <a:gd name="connsiteY2" fmla="*/ 175716 h 314076"/>
                  <a:gd name="connsiteX3" fmla="*/ 1207791 w 7187979"/>
                  <a:gd name="connsiteY3" fmla="*/ 242515 h 314076"/>
                  <a:gd name="connsiteX4" fmla="*/ 1804946 w 7187979"/>
                  <a:gd name="connsiteY4" fmla="*/ 218661 h 314076"/>
                  <a:gd name="connsiteX5" fmla="*/ 2401294 w 7187979"/>
                  <a:gd name="connsiteY5" fmla="*/ 0 h 314076"/>
                  <a:gd name="connsiteX6" fmla="*/ 3602728 w 7187979"/>
                  <a:gd name="connsiteY6" fmla="*/ 252081 h 314076"/>
                  <a:gd name="connsiteX7" fmla="*/ 4798612 w 7187979"/>
                  <a:gd name="connsiteY7" fmla="*/ 308527 h 314076"/>
                  <a:gd name="connsiteX8" fmla="*/ 5390984 w 7187979"/>
                  <a:gd name="connsiteY8" fmla="*/ 314076 h 314076"/>
                  <a:gd name="connsiteX9" fmla="*/ 5987332 w 7187979"/>
                  <a:gd name="connsiteY9" fmla="*/ 258417 h 314076"/>
                  <a:gd name="connsiteX10" fmla="*/ 6591631 w 7187979"/>
                  <a:gd name="connsiteY10" fmla="*/ 282271 h 314076"/>
                  <a:gd name="connsiteX11" fmla="*/ 7187979 w 7187979"/>
                  <a:gd name="connsiteY11" fmla="*/ 246490 h 314076"/>
                  <a:gd name="connsiteX0" fmla="*/ 0 w 7187979"/>
                  <a:gd name="connsiteY0" fmla="*/ 254441 h 309313"/>
                  <a:gd name="connsiteX1" fmla="*/ 303744 w 7187979"/>
                  <a:gd name="connsiteY1" fmla="*/ 240920 h 309313"/>
                  <a:gd name="connsiteX2" fmla="*/ 609061 w 7187979"/>
                  <a:gd name="connsiteY2" fmla="*/ 175716 h 309313"/>
                  <a:gd name="connsiteX3" fmla="*/ 1207791 w 7187979"/>
                  <a:gd name="connsiteY3" fmla="*/ 242515 h 309313"/>
                  <a:gd name="connsiteX4" fmla="*/ 1804946 w 7187979"/>
                  <a:gd name="connsiteY4" fmla="*/ 218661 h 309313"/>
                  <a:gd name="connsiteX5" fmla="*/ 2401294 w 7187979"/>
                  <a:gd name="connsiteY5" fmla="*/ 0 h 309313"/>
                  <a:gd name="connsiteX6" fmla="*/ 3602728 w 7187979"/>
                  <a:gd name="connsiteY6" fmla="*/ 252081 h 309313"/>
                  <a:gd name="connsiteX7" fmla="*/ 4798612 w 7187979"/>
                  <a:gd name="connsiteY7" fmla="*/ 308527 h 309313"/>
                  <a:gd name="connsiteX8" fmla="*/ 5386221 w 7187979"/>
                  <a:gd name="connsiteY8" fmla="*/ 309313 h 309313"/>
                  <a:gd name="connsiteX9" fmla="*/ 5987332 w 7187979"/>
                  <a:gd name="connsiteY9" fmla="*/ 258417 h 309313"/>
                  <a:gd name="connsiteX10" fmla="*/ 6591631 w 7187979"/>
                  <a:gd name="connsiteY10" fmla="*/ 282271 h 309313"/>
                  <a:gd name="connsiteX11" fmla="*/ 7187979 w 7187979"/>
                  <a:gd name="connsiteY11" fmla="*/ 246490 h 309313"/>
                  <a:gd name="connsiteX0" fmla="*/ 0 w 7187979"/>
                  <a:gd name="connsiteY0" fmla="*/ 254441 h 309313"/>
                  <a:gd name="connsiteX1" fmla="*/ 303744 w 7187979"/>
                  <a:gd name="connsiteY1" fmla="*/ 240920 h 309313"/>
                  <a:gd name="connsiteX2" fmla="*/ 609061 w 7187979"/>
                  <a:gd name="connsiteY2" fmla="*/ 175716 h 309313"/>
                  <a:gd name="connsiteX3" fmla="*/ 1207791 w 7187979"/>
                  <a:gd name="connsiteY3" fmla="*/ 242515 h 309313"/>
                  <a:gd name="connsiteX4" fmla="*/ 1804946 w 7187979"/>
                  <a:gd name="connsiteY4" fmla="*/ 218661 h 309313"/>
                  <a:gd name="connsiteX5" fmla="*/ 2401294 w 7187979"/>
                  <a:gd name="connsiteY5" fmla="*/ 0 h 309313"/>
                  <a:gd name="connsiteX6" fmla="*/ 3602728 w 7187979"/>
                  <a:gd name="connsiteY6" fmla="*/ 252081 h 309313"/>
                  <a:gd name="connsiteX7" fmla="*/ 4798612 w 7187979"/>
                  <a:gd name="connsiteY7" fmla="*/ 308527 h 309313"/>
                  <a:gd name="connsiteX8" fmla="*/ 5386221 w 7187979"/>
                  <a:gd name="connsiteY8" fmla="*/ 309313 h 309313"/>
                  <a:gd name="connsiteX9" fmla="*/ 5987332 w 7187979"/>
                  <a:gd name="connsiteY9" fmla="*/ 258417 h 309313"/>
                  <a:gd name="connsiteX10" fmla="*/ 6605919 w 7187979"/>
                  <a:gd name="connsiteY10" fmla="*/ 291796 h 309313"/>
                  <a:gd name="connsiteX11" fmla="*/ 7187979 w 7187979"/>
                  <a:gd name="connsiteY11" fmla="*/ 246490 h 309313"/>
                  <a:gd name="connsiteX0" fmla="*/ 0 w 7199885"/>
                  <a:gd name="connsiteY0" fmla="*/ 254441 h 309313"/>
                  <a:gd name="connsiteX1" fmla="*/ 303744 w 7199885"/>
                  <a:gd name="connsiteY1" fmla="*/ 240920 h 309313"/>
                  <a:gd name="connsiteX2" fmla="*/ 609061 w 7199885"/>
                  <a:gd name="connsiteY2" fmla="*/ 175716 h 309313"/>
                  <a:gd name="connsiteX3" fmla="*/ 1207791 w 7199885"/>
                  <a:gd name="connsiteY3" fmla="*/ 242515 h 309313"/>
                  <a:gd name="connsiteX4" fmla="*/ 1804946 w 7199885"/>
                  <a:gd name="connsiteY4" fmla="*/ 218661 h 309313"/>
                  <a:gd name="connsiteX5" fmla="*/ 2401294 w 7199885"/>
                  <a:gd name="connsiteY5" fmla="*/ 0 h 309313"/>
                  <a:gd name="connsiteX6" fmla="*/ 3602728 w 7199885"/>
                  <a:gd name="connsiteY6" fmla="*/ 252081 h 309313"/>
                  <a:gd name="connsiteX7" fmla="*/ 4798612 w 7199885"/>
                  <a:gd name="connsiteY7" fmla="*/ 308527 h 309313"/>
                  <a:gd name="connsiteX8" fmla="*/ 5386221 w 7199885"/>
                  <a:gd name="connsiteY8" fmla="*/ 309313 h 309313"/>
                  <a:gd name="connsiteX9" fmla="*/ 5987332 w 7199885"/>
                  <a:gd name="connsiteY9" fmla="*/ 258417 h 309313"/>
                  <a:gd name="connsiteX10" fmla="*/ 6605919 w 7199885"/>
                  <a:gd name="connsiteY10" fmla="*/ 291796 h 309313"/>
                  <a:gd name="connsiteX11" fmla="*/ 7199885 w 7199885"/>
                  <a:gd name="connsiteY11" fmla="*/ 236965 h 309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99885" h="309313">
                    <a:moveTo>
                      <a:pt x="0" y="254441"/>
                    </a:moveTo>
                    <a:lnTo>
                      <a:pt x="303744" y="240920"/>
                    </a:lnTo>
                    <a:lnTo>
                      <a:pt x="609061" y="175716"/>
                    </a:lnTo>
                    <a:lnTo>
                      <a:pt x="1207791" y="242515"/>
                    </a:lnTo>
                    <a:lnTo>
                      <a:pt x="1804946" y="218661"/>
                    </a:lnTo>
                    <a:lnTo>
                      <a:pt x="2401294" y="0"/>
                    </a:lnTo>
                    <a:lnTo>
                      <a:pt x="3602728" y="252081"/>
                    </a:lnTo>
                    <a:lnTo>
                      <a:pt x="4798612" y="308527"/>
                    </a:lnTo>
                    <a:lnTo>
                      <a:pt x="5386221" y="309313"/>
                    </a:lnTo>
                    <a:lnTo>
                      <a:pt x="5987332" y="258417"/>
                    </a:lnTo>
                    <a:lnTo>
                      <a:pt x="6605919" y="291796"/>
                    </a:lnTo>
                    <a:lnTo>
                      <a:pt x="7199885" y="236965"/>
                    </a:lnTo>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latin typeface="Calibri" panose="020F0502020204030204" pitchFamily="34" charset="0"/>
                  <a:cs typeface="Calibri" panose="020F0502020204030204" pitchFamily="34" charset="0"/>
                </a:endParaRPr>
              </a:p>
            </p:txBody>
          </p:sp>
        </p:grpSp>
        <p:grpSp>
          <p:nvGrpSpPr>
            <p:cNvPr id="31975" name="Group 31974">
              <a:extLst>
                <a:ext uri="{FF2B5EF4-FFF2-40B4-BE49-F238E27FC236}">
                  <a16:creationId xmlns:a16="http://schemas.microsoft.com/office/drawing/2014/main" id="{BF2E5B7A-BE96-5FC0-52EB-0CF21A448050}"/>
                </a:ext>
              </a:extLst>
            </p:cNvPr>
            <p:cNvGrpSpPr/>
            <p:nvPr/>
          </p:nvGrpSpPr>
          <p:grpSpPr>
            <a:xfrm>
              <a:off x="10973976" y="2841756"/>
              <a:ext cx="102218" cy="612609"/>
              <a:chOff x="5126528" y="3833527"/>
              <a:chExt cx="80778" cy="532366"/>
            </a:xfrm>
          </p:grpSpPr>
          <p:cxnSp>
            <p:nvCxnSpPr>
              <p:cNvPr id="32106" name="Straight Connector 32105">
                <a:extLst>
                  <a:ext uri="{FF2B5EF4-FFF2-40B4-BE49-F238E27FC236}">
                    <a16:creationId xmlns:a16="http://schemas.microsoft.com/office/drawing/2014/main" id="{C05CDDB9-4011-7FD5-8988-3A254399DBFE}"/>
                  </a:ext>
                </a:extLst>
              </p:cNvPr>
              <p:cNvCxnSpPr/>
              <p:nvPr/>
            </p:nvCxnSpPr>
            <p:spPr>
              <a:xfrm>
                <a:off x="5126528" y="3833527"/>
                <a:ext cx="8077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107" name="Straight Connector 32106">
                <a:extLst>
                  <a:ext uri="{FF2B5EF4-FFF2-40B4-BE49-F238E27FC236}">
                    <a16:creationId xmlns:a16="http://schemas.microsoft.com/office/drawing/2014/main" id="{D4B7F9E2-FBAC-142F-2D26-96E8ED94A629}"/>
                  </a:ext>
                </a:extLst>
              </p:cNvPr>
              <p:cNvCxnSpPr>
                <a:cxnSpLocks/>
              </p:cNvCxnSpPr>
              <p:nvPr/>
            </p:nvCxnSpPr>
            <p:spPr>
              <a:xfrm>
                <a:off x="5166917" y="3833527"/>
                <a:ext cx="0" cy="53236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108" name="Straight Connector 32107">
                <a:extLst>
                  <a:ext uri="{FF2B5EF4-FFF2-40B4-BE49-F238E27FC236}">
                    <a16:creationId xmlns:a16="http://schemas.microsoft.com/office/drawing/2014/main" id="{210BE4AE-3C69-94F6-EFEC-E65A5C931E45}"/>
                  </a:ext>
                </a:extLst>
              </p:cNvPr>
              <p:cNvCxnSpPr/>
              <p:nvPr/>
            </p:nvCxnSpPr>
            <p:spPr>
              <a:xfrm>
                <a:off x="5126528" y="4365893"/>
                <a:ext cx="8077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31976" name="Straight Connector 31975">
              <a:extLst>
                <a:ext uri="{FF2B5EF4-FFF2-40B4-BE49-F238E27FC236}">
                  <a16:creationId xmlns:a16="http://schemas.microsoft.com/office/drawing/2014/main" id="{5F2D4712-AA9A-F1A0-C415-6767B3D9C515}"/>
                </a:ext>
              </a:extLst>
            </p:cNvPr>
            <p:cNvCxnSpPr>
              <a:cxnSpLocks/>
            </p:cNvCxnSpPr>
            <p:nvPr/>
          </p:nvCxnSpPr>
          <p:spPr>
            <a:xfrm flipH="1">
              <a:off x="1834429" y="2895225"/>
              <a:ext cx="9178333"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977" name="Straight Connector 31976">
              <a:extLst>
                <a:ext uri="{FF2B5EF4-FFF2-40B4-BE49-F238E27FC236}">
                  <a16:creationId xmlns:a16="http://schemas.microsoft.com/office/drawing/2014/main" id="{65ED3F10-3D76-C06F-63B0-93AB2450CAB9}"/>
                </a:ext>
              </a:extLst>
            </p:cNvPr>
            <p:cNvCxnSpPr>
              <a:cxnSpLocks/>
            </p:cNvCxnSpPr>
            <p:nvPr/>
          </p:nvCxnSpPr>
          <p:spPr>
            <a:xfrm flipH="1">
              <a:off x="1836789" y="3211281"/>
              <a:ext cx="9171674"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31978" name="Freeform: Shape 88">
              <a:extLst>
                <a:ext uri="{FF2B5EF4-FFF2-40B4-BE49-F238E27FC236}">
                  <a16:creationId xmlns:a16="http://schemas.microsoft.com/office/drawing/2014/main" id="{F789621D-740B-9E92-AC1F-C01DD2F1B69E}"/>
                </a:ext>
              </a:extLst>
            </p:cNvPr>
            <p:cNvSpPr/>
            <p:nvPr/>
          </p:nvSpPr>
          <p:spPr>
            <a:xfrm>
              <a:off x="1891167" y="3131557"/>
              <a:ext cx="9134033" cy="247949"/>
            </a:xfrm>
            <a:custGeom>
              <a:avLst/>
              <a:gdLst>
                <a:gd name="connsiteX0" fmla="*/ 0 w 7203882"/>
                <a:gd name="connsiteY0" fmla="*/ 11927 h 210709"/>
                <a:gd name="connsiteX1" fmla="*/ 322028 w 7203882"/>
                <a:gd name="connsiteY1" fmla="*/ 182880 h 210709"/>
                <a:gd name="connsiteX2" fmla="*/ 616226 w 7203882"/>
                <a:gd name="connsiteY2" fmla="*/ 210709 h 210709"/>
                <a:gd name="connsiteX3" fmla="*/ 1224501 w 7203882"/>
                <a:gd name="connsiteY3" fmla="*/ 135172 h 210709"/>
                <a:gd name="connsiteX4" fmla="*/ 1816873 w 7203882"/>
                <a:gd name="connsiteY4" fmla="*/ 99391 h 210709"/>
                <a:gd name="connsiteX5" fmla="*/ 2421172 w 7203882"/>
                <a:gd name="connsiteY5" fmla="*/ 31805 h 210709"/>
                <a:gd name="connsiteX6" fmla="*/ 3613868 w 7203882"/>
                <a:gd name="connsiteY6" fmla="*/ 3975 h 210709"/>
                <a:gd name="connsiteX7" fmla="*/ 4814515 w 7203882"/>
                <a:gd name="connsiteY7" fmla="*/ 15902 h 210709"/>
                <a:gd name="connsiteX8" fmla="*/ 5406887 w 7203882"/>
                <a:gd name="connsiteY8" fmla="*/ 31805 h 210709"/>
                <a:gd name="connsiteX9" fmla="*/ 6003235 w 7203882"/>
                <a:gd name="connsiteY9" fmla="*/ 35781 h 210709"/>
                <a:gd name="connsiteX10" fmla="*/ 6611510 w 7203882"/>
                <a:gd name="connsiteY10" fmla="*/ 0 h 210709"/>
                <a:gd name="connsiteX11" fmla="*/ 7203882 w 7203882"/>
                <a:gd name="connsiteY11" fmla="*/ 15902 h 210709"/>
                <a:gd name="connsiteX0" fmla="*/ 0 w 7218169"/>
                <a:gd name="connsiteY0" fmla="*/ 11927 h 210709"/>
                <a:gd name="connsiteX1" fmla="*/ 322028 w 7218169"/>
                <a:gd name="connsiteY1" fmla="*/ 182880 h 210709"/>
                <a:gd name="connsiteX2" fmla="*/ 616226 w 7218169"/>
                <a:gd name="connsiteY2" fmla="*/ 210709 h 210709"/>
                <a:gd name="connsiteX3" fmla="*/ 1224501 w 7218169"/>
                <a:gd name="connsiteY3" fmla="*/ 135172 h 210709"/>
                <a:gd name="connsiteX4" fmla="*/ 1816873 w 7218169"/>
                <a:gd name="connsiteY4" fmla="*/ 99391 h 210709"/>
                <a:gd name="connsiteX5" fmla="*/ 2421172 w 7218169"/>
                <a:gd name="connsiteY5" fmla="*/ 31805 h 210709"/>
                <a:gd name="connsiteX6" fmla="*/ 3613868 w 7218169"/>
                <a:gd name="connsiteY6" fmla="*/ 3975 h 210709"/>
                <a:gd name="connsiteX7" fmla="*/ 4814515 w 7218169"/>
                <a:gd name="connsiteY7" fmla="*/ 15902 h 210709"/>
                <a:gd name="connsiteX8" fmla="*/ 5406887 w 7218169"/>
                <a:gd name="connsiteY8" fmla="*/ 31805 h 210709"/>
                <a:gd name="connsiteX9" fmla="*/ 6003235 w 7218169"/>
                <a:gd name="connsiteY9" fmla="*/ 35781 h 210709"/>
                <a:gd name="connsiteX10" fmla="*/ 6611510 w 7218169"/>
                <a:gd name="connsiteY10" fmla="*/ 0 h 210709"/>
                <a:gd name="connsiteX11" fmla="*/ 7218169 w 7218169"/>
                <a:gd name="connsiteY11" fmla="*/ 11140 h 210709"/>
                <a:gd name="connsiteX0" fmla="*/ 0 w 7218169"/>
                <a:gd name="connsiteY0" fmla="*/ 16689 h 215471"/>
                <a:gd name="connsiteX1" fmla="*/ 322028 w 7218169"/>
                <a:gd name="connsiteY1" fmla="*/ 187642 h 215471"/>
                <a:gd name="connsiteX2" fmla="*/ 616226 w 7218169"/>
                <a:gd name="connsiteY2" fmla="*/ 215471 h 215471"/>
                <a:gd name="connsiteX3" fmla="*/ 1224501 w 7218169"/>
                <a:gd name="connsiteY3" fmla="*/ 139934 h 215471"/>
                <a:gd name="connsiteX4" fmla="*/ 1816873 w 7218169"/>
                <a:gd name="connsiteY4" fmla="*/ 104153 h 215471"/>
                <a:gd name="connsiteX5" fmla="*/ 2421172 w 7218169"/>
                <a:gd name="connsiteY5" fmla="*/ 36567 h 215471"/>
                <a:gd name="connsiteX6" fmla="*/ 3613868 w 7218169"/>
                <a:gd name="connsiteY6" fmla="*/ 8737 h 215471"/>
                <a:gd name="connsiteX7" fmla="*/ 4814515 w 7218169"/>
                <a:gd name="connsiteY7" fmla="*/ 20664 h 215471"/>
                <a:gd name="connsiteX8" fmla="*/ 5406887 w 7218169"/>
                <a:gd name="connsiteY8" fmla="*/ 36567 h 215471"/>
                <a:gd name="connsiteX9" fmla="*/ 6003235 w 7218169"/>
                <a:gd name="connsiteY9" fmla="*/ 40543 h 215471"/>
                <a:gd name="connsiteX10" fmla="*/ 6616273 w 7218169"/>
                <a:gd name="connsiteY10" fmla="*/ 0 h 215471"/>
                <a:gd name="connsiteX11" fmla="*/ 7218169 w 7218169"/>
                <a:gd name="connsiteY11" fmla="*/ 15902 h 215471"/>
                <a:gd name="connsiteX0" fmla="*/ 0 w 7218169"/>
                <a:gd name="connsiteY0" fmla="*/ 16689 h 215471"/>
                <a:gd name="connsiteX1" fmla="*/ 322028 w 7218169"/>
                <a:gd name="connsiteY1" fmla="*/ 187642 h 215471"/>
                <a:gd name="connsiteX2" fmla="*/ 616226 w 7218169"/>
                <a:gd name="connsiteY2" fmla="*/ 215471 h 215471"/>
                <a:gd name="connsiteX3" fmla="*/ 1224501 w 7218169"/>
                <a:gd name="connsiteY3" fmla="*/ 139934 h 215471"/>
                <a:gd name="connsiteX4" fmla="*/ 1816873 w 7218169"/>
                <a:gd name="connsiteY4" fmla="*/ 104153 h 215471"/>
                <a:gd name="connsiteX5" fmla="*/ 2421172 w 7218169"/>
                <a:gd name="connsiteY5" fmla="*/ 36567 h 215471"/>
                <a:gd name="connsiteX6" fmla="*/ 3613868 w 7218169"/>
                <a:gd name="connsiteY6" fmla="*/ 8737 h 215471"/>
                <a:gd name="connsiteX7" fmla="*/ 4814515 w 7218169"/>
                <a:gd name="connsiteY7" fmla="*/ 20664 h 215471"/>
                <a:gd name="connsiteX8" fmla="*/ 5406887 w 7218169"/>
                <a:gd name="connsiteY8" fmla="*/ 38948 h 215471"/>
                <a:gd name="connsiteX9" fmla="*/ 6003235 w 7218169"/>
                <a:gd name="connsiteY9" fmla="*/ 40543 h 215471"/>
                <a:gd name="connsiteX10" fmla="*/ 6616273 w 7218169"/>
                <a:gd name="connsiteY10" fmla="*/ 0 h 215471"/>
                <a:gd name="connsiteX11" fmla="*/ 7218169 w 7218169"/>
                <a:gd name="connsiteY11" fmla="*/ 15902 h 215471"/>
                <a:gd name="connsiteX0" fmla="*/ 0 w 7218169"/>
                <a:gd name="connsiteY0" fmla="*/ 16689 h 215471"/>
                <a:gd name="connsiteX1" fmla="*/ 322028 w 7218169"/>
                <a:gd name="connsiteY1" fmla="*/ 187642 h 215471"/>
                <a:gd name="connsiteX2" fmla="*/ 616226 w 7218169"/>
                <a:gd name="connsiteY2" fmla="*/ 215471 h 215471"/>
                <a:gd name="connsiteX3" fmla="*/ 1224501 w 7218169"/>
                <a:gd name="connsiteY3" fmla="*/ 139934 h 215471"/>
                <a:gd name="connsiteX4" fmla="*/ 1816873 w 7218169"/>
                <a:gd name="connsiteY4" fmla="*/ 104153 h 215471"/>
                <a:gd name="connsiteX5" fmla="*/ 2421172 w 7218169"/>
                <a:gd name="connsiteY5" fmla="*/ 36567 h 215471"/>
                <a:gd name="connsiteX6" fmla="*/ 3623393 w 7218169"/>
                <a:gd name="connsiteY6" fmla="*/ 8737 h 215471"/>
                <a:gd name="connsiteX7" fmla="*/ 4814515 w 7218169"/>
                <a:gd name="connsiteY7" fmla="*/ 20664 h 215471"/>
                <a:gd name="connsiteX8" fmla="*/ 5406887 w 7218169"/>
                <a:gd name="connsiteY8" fmla="*/ 38948 h 215471"/>
                <a:gd name="connsiteX9" fmla="*/ 6003235 w 7218169"/>
                <a:gd name="connsiteY9" fmla="*/ 40543 h 215471"/>
                <a:gd name="connsiteX10" fmla="*/ 6616273 w 7218169"/>
                <a:gd name="connsiteY10" fmla="*/ 0 h 215471"/>
                <a:gd name="connsiteX11" fmla="*/ 7218169 w 7218169"/>
                <a:gd name="connsiteY11" fmla="*/ 15902 h 215471"/>
                <a:gd name="connsiteX0" fmla="*/ 0 w 7218169"/>
                <a:gd name="connsiteY0" fmla="*/ 16689 h 215471"/>
                <a:gd name="connsiteX1" fmla="*/ 322028 w 7218169"/>
                <a:gd name="connsiteY1" fmla="*/ 187642 h 215471"/>
                <a:gd name="connsiteX2" fmla="*/ 616226 w 7218169"/>
                <a:gd name="connsiteY2" fmla="*/ 215471 h 215471"/>
                <a:gd name="connsiteX3" fmla="*/ 1224501 w 7218169"/>
                <a:gd name="connsiteY3" fmla="*/ 139934 h 215471"/>
                <a:gd name="connsiteX4" fmla="*/ 1816873 w 7218169"/>
                <a:gd name="connsiteY4" fmla="*/ 104153 h 215471"/>
                <a:gd name="connsiteX5" fmla="*/ 2423553 w 7218169"/>
                <a:gd name="connsiteY5" fmla="*/ 38949 h 215471"/>
                <a:gd name="connsiteX6" fmla="*/ 3623393 w 7218169"/>
                <a:gd name="connsiteY6" fmla="*/ 8737 h 215471"/>
                <a:gd name="connsiteX7" fmla="*/ 4814515 w 7218169"/>
                <a:gd name="connsiteY7" fmla="*/ 20664 h 215471"/>
                <a:gd name="connsiteX8" fmla="*/ 5406887 w 7218169"/>
                <a:gd name="connsiteY8" fmla="*/ 38948 h 215471"/>
                <a:gd name="connsiteX9" fmla="*/ 6003235 w 7218169"/>
                <a:gd name="connsiteY9" fmla="*/ 40543 h 215471"/>
                <a:gd name="connsiteX10" fmla="*/ 6616273 w 7218169"/>
                <a:gd name="connsiteY10" fmla="*/ 0 h 215471"/>
                <a:gd name="connsiteX11" fmla="*/ 7218169 w 7218169"/>
                <a:gd name="connsiteY11" fmla="*/ 15902 h 215471"/>
                <a:gd name="connsiteX0" fmla="*/ 0 w 7218169"/>
                <a:gd name="connsiteY0" fmla="*/ 16689 h 215471"/>
                <a:gd name="connsiteX1" fmla="*/ 322028 w 7218169"/>
                <a:gd name="connsiteY1" fmla="*/ 187642 h 215471"/>
                <a:gd name="connsiteX2" fmla="*/ 616226 w 7218169"/>
                <a:gd name="connsiteY2" fmla="*/ 215471 h 215471"/>
                <a:gd name="connsiteX3" fmla="*/ 1224501 w 7218169"/>
                <a:gd name="connsiteY3" fmla="*/ 139934 h 215471"/>
                <a:gd name="connsiteX4" fmla="*/ 1816873 w 7218169"/>
                <a:gd name="connsiteY4" fmla="*/ 104153 h 215471"/>
                <a:gd name="connsiteX5" fmla="*/ 2418791 w 7218169"/>
                <a:gd name="connsiteY5" fmla="*/ 50855 h 215471"/>
                <a:gd name="connsiteX6" fmla="*/ 3623393 w 7218169"/>
                <a:gd name="connsiteY6" fmla="*/ 8737 h 215471"/>
                <a:gd name="connsiteX7" fmla="*/ 4814515 w 7218169"/>
                <a:gd name="connsiteY7" fmla="*/ 20664 h 215471"/>
                <a:gd name="connsiteX8" fmla="*/ 5406887 w 7218169"/>
                <a:gd name="connsiteY8" fmla="*/ 38948 h 215471"/>
                <a:gd name="connsiteX9" fmla="*/ 6003235 w 7218169"/>
                <a:gd name="connsiteY9" fmla="*/ 40543 h 215471"/>
                <a:gd name="connsiteX10" fmla="*/ 6616273 w 7218169"/>
                <a:gd name="connsiteY10" fmla="*/ 0 h 215471"/>
                <a:gd name="connsiteX11" fmla="*/ 7218169 w 7218169"/>
                <a:gd name="connsiteY11" fmla="*/ 15902 h 215471"/>
                <a:gd name="connsiteX0" fmla="*/ 0 w 7218169"/>
                <a:gd name="connsiteY0" fmla="*/ 16689 h 215471"/>
                <a:gd name="connsiteX1" fmla="*/ 322028 w 7218169"/>
                <a:gd name="connsiteY1" fmla="*/ 187642 h 215471"/>
                <a:gd name="connsiteX2" fmla="*/ 620988 w 7218169"/>
                <a:gd name="connsiteY2" fmla="*/ 215471 h 215471"/>
                <a:gd name="connsiteX3" fmla="*/ 1224501 w 7218169"/>
                <a:gd name="connsiteY3" fmla="*/ 139934 h 215471"/>
                <a:gd name="connsiteX4" fmla="*/ 1816873 w 7218169"/>
                <a:gd name="connsiteY4" fmla="*/ 104153 h 215471"/>
                <a:gd name="connsiteX5" fmla="*/ 2418791 w 7218169"/>
                <a:gd name="connsiteY5" fmla="*/ 50855 h 215471"/>
                <a:gd name="connsiteX6" fmla="*/ 3623393 w 7218169"/>
                <a:gd name="connsiteY6" fmla="*/ 8737 h 215471"/>
                <a:gd name="connsiteX7" fmla="*/ 4814515 w 7218169"/>
                <a:gd name="connsiteY7" fmla="*/ 20664 h 215471"/>
                <a:gd name="connsiteX8" fmla="*/ 5406887 w 7218169"/>
                <a:gd name="connsiteY8" fmla="*/ 38948 h 215471"/>
                <a:gd name="connsiteX9" fmla="*/ 6003235 w 7218169"/>
                <a:gd name="connsiteY9" fmla="*/ 40543 h 215471"/>
                <a:gd name="connsiteX10" fmla="*/ 6616273 w 7218169"/>
                <a:gd name="connsiteY10" fmla="*/ 0 h 215471"/>
                <a:gd name="connsiteX11" fmla="*/ 7218169 w 7218169"/>
                <a:gd name="connsiteY11" fmla="*/ 15902 h 215471"/>
                <a:gd name="connsiteX0" fmla="*/ 0 w 7218169"/>
                <a:gd name="connsiteY0" fmla="*/ 16689 h 215471"/>
                <a:gd name="connsiteX1" fmla="*/ 319647 w 7218169"/>
                <a:gd name="connsiteY1" fmla="*/ 185261 h 215471"/>
                <a:gd name="connsiteX2" fmla="*/ 620988 w 7218169"/>
                <a:gd name="connsiteY2" fmla="*/ 215471 h 215471"/>
                <a:gd name="connsiteX3" fmla="*/ 1224501 w 7218169"/>
                <a:gd name="connsiteY3" fmla="*/ 139934 h 215471"/>
                <a:gd name="connsiteX4" fmla="*/ 1816873 w 7218169"/>
                <a:gd name="connsiteY4" fmla="*/ 104153 h 215471"/>
                <a:gd name="connsiteX5" fmla="*/ 2418791 w 7218169"/>
                <a:gd name="connsiteY5" fmla="*/ 50855 h 215471"/>
                <a:gd name="connsiteX6" fmla="*/ 3623393 w 7218169"/>
                <a:gd name="connsiteY6" fmla="*/ 8737 h 215471"/>
                <a:gd name="connsiteX7" fmla="*/ 4814515 w 7218169"/>
                <a:gd name="connsiteY7" fmla="*/ 20664 h 215471"/>
                <a:gd name="connsiteX8" fmla="*/ 5406887 w 7218169"/>
                <a:gd name="connsiteY8" fmla="*/ 38948 h 215471"/>
                <a:gd name="connsiteX9" fmla="*/ 6003235 w 7218169"/>
                <a:gd name="connsiteY9" fmla="*/ 40543 h 215471"/>
                <a:gd name="connsiteX10" fmla="*/ 6616273 w 7218169"/>
                <a:gd name="connsiteY10" fmla="*/ 0 h 215471"/>
                <a:gd name="connsiteX11" fmla="*/ 7218169 w 7218169"/>
                <a:gd name="connsiteY11" fmla="*/ 15902 h 21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218169" h="215471">
                  <a:moveTo>
                    <a:pt x="0" y="16689"/>
                  </a:moveTo>
                  <a:lnTo>
                    <a:pt x="319647" y="185261"/>
                  </a:lnTo>
                  <a:lnTo>
                    <a:pt x="620988" y="215471"/>
                  </a:lnTo>
                  <a:lnTo>
                    <a:pt x="1224501" y="139934"/>
                  </a:lnTo>
                  <a:lnTo>
                    <a:pt x="1816873" y="104153"/>
                  </a:lnTo>
                  <a:lnTo>
                    <a:pt x="2418791" y="50855"/>
                  </a:lnTo>
                  <a:lnTo>
                    <a:pt x="3623393" y="8737"/>
                  </a:lnTo>
                  <a:lnTo>
                    <a:pt x="4814515" y="20664"/>
                  </a:lnTo>
                  <a:lnTo>
                    <a:pt x="5406887" y="38948"/>
                  </a:lnTo>
                  <a:lnTo>
                    <a:pt x="6003235" y="40543"/>
                  </a:lnTo>
                  <a:lnTo>
                    <a:pt x="6616273" y="0"/>
                  </a:lnTo>
                  <a:lnTo>
                    <a:pt x="7218169" y="15902"/>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latin typeface="Calibri" panose="020F0502020204030204" pitchFamily="34" charset="0"/>
                <a:cs typeface="Calibri" panose="020F0502020204030204" pitchFamily="34" charset="0"/>
              </a:endParaRPr>
            </a:p>
          </p:txBody>
        </p:sp>
        <p:sp>
          <p:nvSpPr>
            <p:cNvPr id="31979" name="Freeform: Shape 89">
              <a:extLst>
                <a:ext uri="{FF2B5EF4-FFF2-40B4-BE49-F238E27FC236}">
                  <a16:creationId xmlns:a16="http://schemas.microsoft.com/office/drawing/2014/main" id="{C4EC1F88-017D-DA7C-4B6B-DDB85F96653A}"/>
                </a:ext>
              </a:extLst>
            </p:cNvPr>
            <p:cNvSpPr/>
            <p:nvPr/>
          </p:nvSpPr>
          <p:spPr>
            <a:xfrm>
              <a:off x="1831744" y="1509682"/>
              <a:ext cx="9208605" cy="2610832"/>
            </a:xfrm>
            <a:custGeom>
              <a:avLst/>
              <a:gdLst>
                <a:gd name="connsiteX0" fmla="*/ 0 w 7277100"/>
                <a:gd name="connsiteY0" fmla="*/ 0 h 2043112"/>
                <a:gd name="connsiteX1" fmla="*/ 0 w 7277100"/>
                <a:gd name="connsiteY1" fmla="*/ 2043112 h 2043112"/>
                <a:gd name="connsiteX2" fmla="*/ 7277100 w 7277100"/>
                <a:gd name="connsiteY2" fmla="*/ 2043112 h 2043112"/>
              </a:gdLst>
              <a:ahLst/>
              <a:cxnLst>
                <a:cxn ang="0">
                  <a:pos x="connsiteX0" y="connsiteY0"/>
                </a:cxn>
                <a:cxn ang="0">
                  <a:pos x="connsiteX1" y="connsiteY1"/>
                </a:cxn>
                <a:cxn ang="0">
                  <a:pos x="connsiteX2" y="connsiteY2"/>
                </a:cxn>
              </a:cxnLst>
              <a:rect l="l" t="t" r="r" b="b"/>
              <a:pathLst>
                <a:path w="7277100" h="2043112">
                  <a:moveTo>
                    <a:pt x="0" y="0"/>
                  </a:moveTo>
                  <a:lnTo>
                    <a:pt x="0" y="2043112"/>
                  </a:lnTo>
                  <a:lnTo>
                    <a:pt x="7277100" y="2043112"/>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latin typeface="Calibri" panose="020F0502020204030204" pitchFamily="34" charset="0"/>
                <a:cs typeface="Calibri" panose="020F0502020204030204" pitchFamily="34" charset="0"/>
              </a:endParaRPr>
            </a:p>
          </p:txBody>
        </p:sp>
        <p:cxnSp>
          <p:nvCxnSpPr>
            <p:cNvPr id="31980" name="Straight Connector 31979">
              <a:extLst>
                <a:ext uri="{FF2B5EF4-FFF2-40B4-BE49-F238E27FC236}">
                  <a16:creationId xmlns:a16="http://schemas.microsoft.com/office/drawing/2014/main" id="{5796CFE8-D701-0F9D-1E66-A4860E0124FA}"/>
                </a:ext>
              </a:extLst>
            </p:cNvPr>
            <p:cNvCxnSpPr>
              <a:cxnSpLocks/>
            </p:cNvCxnSpPr>
            <p:nvPr/>
          </p:nvCxnSpPr>
          <p:spPr>
            <a:xfrm>
              <a:off x="1734588" y="1515164"/>
              <a:ext cx="9111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981" name="Straight Connector 31980">
              <a:extLst>
                <a:ext uri="{FF2B5EF4-FFF2-40B4-BE49-F238E27FC236}">
                  <a16:creationId xmlns:a16="http://schemas.microsoft.com/office/drawing/2014/main" id="{2111CFB4-2FAB-2578-44BF-AC928B40A0B4}"/>
                </a:ext>
              </a:extLst>
            </p:cNvPr>
            <p:cNvCxnSpPr>
              <a:cxnSpLocks/>
            </p:cNvCxnSpPr>
            <p:nvPr/>
          </p:nvCxnSpPr>
          <p:spPr>
            <a:xfrm>
              <a:off x="1734588" y="1784191"/>
              <a:ext cx="9111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982" name="Straight Connector 31981">
              <a:extLst>
                <a:ext uri="{FF2B5EF4-FFF2-40B4-BE49-F238E27FC236}">
                  <a16:creationId xmlns:a16="http://schemas.microsoft.com/office/drawing/2014/main" id="{E3C25E2A-5441-470D-6C88-D55DE33FF56D}"/>
                </a:ext>
              </a:extLst>
            </p:cNvPr>
            <p:cNvCxnSpPr>
              <a:cxnSpLocks/>
            </p:cNvCxnSpPr>
            <p:nvPr/>
          </p:nvCxnSpPr>
          <p:spPr>
            <a:xfrm>
              <a:off x="1734588" y="2043994"/>
              <a:ext cx="9111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983" name="Straight Connector 31982">
              <a:extLst>
                <a:ext uri="{FF2B5EF4-FFF2-40B4-BE49-F238E27FC236}">
                  <a16:creationId xmlns:a16="http://schemas.microsoft.com/office/drawing/2014/main" id="{15ED306F-DD20-536C-C07C-C290436DDD4A}"/>
                </a:ext>
              </a:extLst>
            </p:cNvPr>
            <p:cNvCxnSpPr>
              <a:cxnSpLocks/>
            </p:cNvCxnSpPr>
            <p:nvPr/>
          </p:nvCxnSpPr>
          <p:spPr>
            <a:xfrm>
              <a:off x="1734588" y="2304620"/>
              <a:ext cx="9111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984" name="Straight Connector 31983">
              <a:extLst>
                <a:ext uri="{FF2B5EF4-FFF2-40B4-BE49-F238E27FC236}">
                  <a16:creationId xmlns:a16="http://schemas.microsoft.com/office/drawing/2014/main" id="{C2DAA2FC-0B80-AA73-DB10-2E0ABFA21940}"/>
                </a:ext>
              </a:extLst>
            </p:cNvPr>
            <p:cNvCxnSpPr>
              <a:cxnSpLocks/>
            </p:cNvCxnSpPr>
            <p:nvPr/>
          </p:nvCxnSpPr>
          <p:spPr>
            <a:xfrm>
              <a:off x="1734588" y="2564131"/>
              <a:ext cx="9111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985" name="Straight Connector 31984">
              <a:extLst>
                <a:ext uri="{FF2B5EF4-FFF2-40B4-BE49-F238E27FC236}">
                  <a16:creationId xmlns:a16="http://schemas.microsoft.com/office/drawing/2014/main" id="{55002D40-7EC2-EC48-60BC-FAB3D4ECE287}"/>
                </a:ext>
              </a:extLst>
            </p:cNvPr>
            <p:cNvCxnSpPr>
              <a:cxnSpLocks/>
            </p:cNvCxnSpPr>
            <p:nvPr/>
          </p:nvCxnSpPr>
          <p:spPr>
            <a:xfrm>
              <a:off x="1734588" y="3597696"/>
              <a:ext cx="9111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986" name="Straight Connector 31985">
              <a:extLst>
                <a:ext uri="{FF2B5EF4-FFF2-40B4-BE49-F238E27FC236}">
                  <a16:creationId xmlns:a16="http://schemas.microsoft.com/office/drawing/2014/main" id="{D51DAEA5-EE2C-51E1-2D9A-5AA35C8AFBD3}"/>
                </a:ext>
              </a:extLst>
            </p:cNvPr>
            <p:cNvCxnSpPr>
              <a:cxnSpLocks/>
            </p:cNvCxnSpPr>
            <p:nvPr/>
          </p:nvCxnSpPr>
          <p:spPr>
            <a:xfrm>
              <a:off x="1734588" y="4121448"/>
              <a:ext cx="9111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987" name="Straight Connector 31986">
              <a:extLst>
                <a:ext uri="{FF2B5EF4-FFF2-40B4-BE49-F238E27FC236}">
                  <a16:creationId xmlns:a16="http://schemas.microsoft.com/office/drawing/2014/main" id="{7A5FC859-ACD7-C895-639A-67CFB1EB0167}"/>
                </a:ext>
              </a:extLst>
            </p:cNvPr>
            <p:cNvCxnSpPr>
              <a:cxnSpLocks/>
            </p:cNvCxnSpPr>
            <p:nvPr/>
          </p:nvCxnSpPr>
          <p:spPr>
            <a:xfrm>
              <a:off x="1890981" y="4119586"/>
              <a:ext cx="0" cy="8285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988" name="Straight Connector 31987">
              <a:extLst>
                <a:ext uri="{FF2B5EF4-FFF2-40B4-BE49-F238E27FC236}">
                  <a16:creationId xmlns:a16="http://schemas.microsoft.com/office/drawing/2014/main" id="{D15DCE1F-8558-B5CA-8180-AF90AE0C2690}"/>
                </a:ext>
              </a:extLst>
            </p:cNvPr>
            <p:cNvCxnSpPr>
              <a:cxnSpLocks/>
            </p:cNvCxnSpPr>
            <p:nvPr/>
          </p:nvCxnSpPr>
          <p:spPr>
            <a:xfrm>
              <a:off x="2299005" y="4119586"/>
              <a:ext cx="0" cy="8285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989" name="Straight Connector 31988">
              <a:extLst>
                <a:ext uri="{FF2B5EF4-FFF2-40B4-BE49-F238E27FC236}">
                  <a16:creationId xmlns:a16="http://schemas.microsoft.com/office/drawing/2014/main" id="{2AC1F346-B429-3889-B71E-249A5B2C8811}"/>
                </a:ext>
              </a:extLst>
            </p:cNvPr>
            <p:cNvCxnSpPr>
              <a:cxnSpLocks/>
            </p:cNvCxnSpPr>
            <p:nvPr/>
          </p:nvCxnSpPr>
          <p:spPr>
            <a:xfrm>
              <a:off x="2677710" y="4119586"/>
              <a:ext cx="0" cy="8285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990" name="Straight Connector 31989">
              <a:extLst>
                <a:ext uri="{FF2B5EF4-FFF2-40B4-BE49-F238E27FC236}">
                  <a16:creationId xmlns:a16="http://schemas.microsoft.com/office/drawing/2014/main" id="{35F37946-04D0-A255-D598-32EB96343F53}"/>
                </a:ext>
              </a:extLst>
            </p:cNvPr>
            <p:cNvCxnSpPr>
              <a:cxnSpLocks/>
            </p:cNvCxnSpPr>
            <p:nvPr/>
          </p:nvCxnSpPr>
          <p:spPr>
            <a:xfrm>
              <a:off x="3442601" y="4119586"/>
              <a:ext cx="0" cy="8285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991" name="Straight Connector 31990">
              <a:extLst>
                <a:ext uri="{FF2B5EF4-FFF2-40B4-BE49-F238E27FC236}">
                  <a16:creationId xmlns:a16="http://schemas.microsoft.com/office/drawing/2014/main" id="{9207EC1D-2BEB-47A5-FA6C-44022A7E3EDA}"/>
                </a:ext>
              </a:extLst>
            </p:cNvPr>
            <p:cNvCxnSpPr>
              <a:cxnSpLocks/>
            </p:cNvCxnSpPr>
            <p:nvPr/>
          </p:nvCxnSpPr>
          <p:spPr>
            <a:xfrm>
              <a:off x="4192642" y="4119586"/>
              <a:ext cx="0" cy="8285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992" name="Straight Connector 31991">
              <a:extLst>
                <a:ext uri="{FF2B5EF4-FFF2-40B4-BE49-F238E27FC236}">
                  <a16:creationId xmlns:a16="http://schemas.microsoft.com/office/drawing/2014/main" id="{72270B84-9D9D-6885-3F62-CC1ABE94CF5D}"/>
                </a:ext>
              </a:extLst>
            </p:cNvPr>
            <p:cNvCxnSpPr>
              <a:cxnSpLocks/>
            </p:cNvCxnSpPr>
            <p:nvPr/>
          </p:nvCxnSpPr>
          <p:spPr>
            <a:xfrm>
              <a:off x="4953347" y="4119586"/>
              <a:ext cx="0" cy="8285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993" name="Straight Connector 31992">
              <a:extLst>
                <a:ext uri="{FF2B5EF4-FFF2-40B4-BE49-F238E27FC236}">
                  <a16:creationId xmlns:a16="http://schemas.microsoft.com/office/drawing/2014/main" id="{DB4783BF-AAC9-FFD3-B437-F111DAF22678}"/>
                </a:ext>
              </a:extLst>
            </p:cNvPr>
            <p:cNvCxnSpPr>
              <a:cxnSpLocks/>
            </p:cNvCxnSpPr>
            <p:nvPr/>
          </p:nvCxnSpPr>
          <p:spPr>
            <a:xfrm>
              <a:off x="6470674" y="4119586"/>
              <a:ext cx="0" cy="8285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994" name="Straight Connector 31993">
              <a:extLst>
                <a:ext uri="{FF2B5EF4-FFF2-40B4-BE49-F238E27FC236}">
                  <a16:creationId xmlns:a16="http://schemas.microsoft.com/office/drawing/2014/main" id="{7879A8A4-8788-177B-C8C4-C012BEBD5BE9}"/>
                </a:ext>
              </a:extLst>
            </p:cNvPr>
            <p:cNvCxnSpPr>
              <a:cxnSpLocks/>
            </p:cNvCxnSpPr>
            <p:nvPr/>
          </p:nvCxnSpPr>
          <p:spPr>
            <a:xfrm>
              <a:off x="7981900" y="4119586"/>
              <a:ext cx="0" cy="8285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995" name="Straight Connector 31994">
              <a:extLst>
                <a:ext uri="{FF2B5EF4-FFF2-40B4-BE49-F238E27FC236}">
                  <a16:creationId xmlns:a16="http://schemas.microsoft.com/office/drawing/2014/main" id="{8B5F2D7B-1EE1-B500-AE49-928538F98EA7}"/>
                </a:ext>
              </a:extLst>
            </p:cNvPr>
            <p:cNvCxnSpPr>
              <a:cxnSpLocks/>
            </p:cNvCxnSpPr>
            <p:nvPr/>
          </p:nvCxnSpPr>
          <p:spPr>
            <a:xfrm>
              <a:off x="8737745" y="4119586"/>
              <a:ext cx="0" cy="8285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996" name="Straight Connector 31995">
              <a:extLst>
                <a:ext uri="{FF2B5EF4-FFF2-40B4-BE49-F238E27FC236}">
                  <a16:creationId xmlns:a16="http://schemas.microsoft.com/office/drawing/2014/main" id="{8BD2F4F3-D13B-D5B0-1421-B38913B6EC09}"/>
                </a:ext>
              </a:extLst>
            </p:cNvPr>
            <p:cNvCxnSpPr>
              <a:cxnSpLocks/>
            </p:cNvCxnSpPr>
            <p:nvPr/>
          </p:nvCxnSpPr>
          <p:spPr>
            <a:xfrm>
              <a:off x="9499521" y="4119586"/>
              <a:ext cx="0" cy="8285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997" name="Straight Connector 31996">
              <a:extLst>
                <a:ext uri="{FF2B5EF4-FFF2-40B4-BE49-F238E27FC236}">
                  <a16:creationId xmlns:a16="http://schemas.microsoft.com/office/drawing/2014/main" id="{4D21B56A-90A0-F0DB-0D8B-EB615C797521}"/>
                </a:ext>
              </a:extLst>
            </p:cNvPr>
            <p:cNvCxnSpPr>
              <a:cxnSpLocks/>
            </p:cNvCxnSpPr>
            <p:nvPr/>
          </p:nvCxnSpPr>
          <p:spPr>
            <a:xfrm>
              <a:off x="10267910" y="4119586"/>
              <a:ext cx="0" cy="8285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998" name="Straight Connector 31997">
              <a:extLst>
                <a:ext uri="{FF2B5EF4-FFF2-40B4-BE49-F238E27FC236}">
                  <a16:creationId xmlns:a16="http://schemas.microsoft.com/office/drawing/2014/main" id="{C45AD7D5-5D2A-44A7-8ABE-A969B5633595}"/>
                </a:ext>
              </a:extLst>
            </p:cNvPr>
            <p:cNvCxnSpPr>
              <a:cxnSpLocks/>
            </p:cNvCxnSpPr>
            <p:nvPr/>
          </p:nvCxnSpPr>
          <p:spPr>
            <a:xfrm>
              <a:off x="11033285" y="4119586"/>
              <a:ext cx="0" cy="8285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1999" name="Group 31998">
              <a:extLst>
                <a:ext uri="{FF2B5EF4-FFF2-40B4-BE49-F238E27FC236}">
                  <a16:creationId xmlns:a16="http://schemas.microsoft.com/office/drawing/2014/main" id="{469115E2-221C-896C-41D1-2C9A78BC581A}"/>
                </a:ext>
              </a:extLst>
            </p:cNvPr>
            <p:cNvGrpSpPr/>
            <p:nvPr/>
          </p:nvGrpSpPr>
          <p:grpSpPr>
            <a:xfrm>
              <a:off x="1763803" y="4177618"/>
              <a:ext cx="9564598" cy="276999"/>
              <a:chOff x="2589497" y="4950065"/>
              <a:chExt cx="7558422" cy="240716"/>
            </a:xfrm>
          </p:grpSpPr>
          <p:sp>
            <p:nvSpPr>
              <p:cNvPr id="32094" name="TextBox 32093">
                <a:extLst>
                  <a:ext uri="{FF2B5EF4-FFF2-40B4-BE49-F238E27FC236}">
                    <a16:creationId xmlns:a16="http://schemas.microsoft.com/office/drawing/2014/main" id="{0B66C56C-5891-702A-2832-7BFD907D5485}"/>
                  </a:ext>
                </a:extLst>
              </p:cNvPr>
              <p:cNvSpPr txBox="1"/>
              <p:nvPr/>
            </p:nvSpPr>
            <p:spPr>
              <a:xfrm>
                <a:off x="2589497" y="4950065"/>
                <a:ext cx="266275" cy="240716"/>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BL</a:t>
                </a:r>
                <a:endParaRPr lang="en-GB" sz="1200" dirty="0">
                  <a:solidFill>
                    <a:schemeClr val="bg1"/>
                  </a:solidFill>
                  <a:latin typeface="Calibri" panose="020F0502020204030204" pitchFamily="34" charset="0"/>
                  <a:cs typeface="Calibri" panose="020F0502020204030204" pitchFamily="34" charset="0"/>
                </a:endParaRPr>
              </a:p>
            </p:txBody>
          </p:sp>
          <p:sp>
            <p:nvSpPr>
              <p:cNvPr id="32095" name="TextBox 32094">
                <a:extLst>
                  <a:ext uri="{FF2B5EF4-FFF2-40B4-BE49-F238E27FC236}">
                    <a16:creationId xmlns:a16="http://schemas.microsoft.com/office/drawing/2014/main" id="{E690BB7B-4AF9-FDE7-BE4B-AA89BD7B352C}"/>
                  </a:ext>
                </a:extLst>
              </p:cNvPr>
              <p:cNvSpPr txBox="1"/>
              <p:nvPr/>
            </p:nvSpPr>
            <p:spPr>
              <a:xfrm>
                <a:off x="2808538" y="4950065"/>
                <a:ext cx="404354" cy="240716"/>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1</a:t>
                </a:r>
                <a:endParaRPr lang="en-GB" sz="1200" dirty="0">
                  <a:solidFill>
                    <a:schemeClr val="bg1"/>
                  </a:solidFill>
                  <a:latin typeface="Calibri" panose="020F0502020204030204" pitchFamily="34" charset="0"/>
                  <a:cs typeface="Calibri" panose="020F0502020204030204" pitchFamily="34" charset="0"/>
                </a:endParaRPr>
              </a:p>
            </p:txBody>
          </p:sp>
          <p:sp>
            <p:nvSpPr>
              <p:cNvPr id="32096" name="TextBox 32095">
                <a:extLst>
                  <a:ext uri="{FF2B5EF4-FFF2-40B4-BE49-F238E27FC236}">
                    <a16:creationId xmlns:a16="http://schemas.microsoft.com/office/drawing/2014/main" id="{D725E8B0-D664-E428-57DD-0D4BDB8BB8CC}"/>
                  </a:ext>
                </a:extLst>
              </p:cNvPr>
              <p:cNvSpPr txBox="1"/>
              <p:nvPr/>
            </p:nvSpPr>
            <p:spPr>
              <a:xfrm>
                <a:off x="3113266" y="4950065"/>
                <a:ext cx="404354" cy="240716"/>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2</a:t>
                </a:r>
                <a:endParaRPr lang="en-GB" sz="1200" dirty="0">
                  <a:solidFill>
                    <a:schemeClr val="bg1"/>
                  </a:solidFill>
                  <a:latin typeface="Calibri" panose="020F0502020204030204" pitchFamily="34" charset="0"/>
                  <a:cs typeface="Calibri" panose="020F0502020204030204" pitchFamily="34" charset="0"/>
                </a:endParaRPr>
              </a:p>
            </p:txBody>
          </p:sp>
          <p:sp>
            <p:nvSpPr>
              <p:cNvPr id="32097" name="TextBox 32096">
                <a:extLst>
                  <a:ext uri="{FF2B5EF4-FFF2-40B4-BE49-F238E27FC236}">
                    <a16:creationId xmlns:a16="http://schemas.microsoft.com/office/drawing/2014/main" id="{533787A6-2180-BFA7-05B4-8AB2C4FAB623}"/>
                  </a:ext>
                </a:extLst>
              </p:cNvPr>
              <p:cNvSpPr txBox="1"/>
              <p:nvPr/>
            </p:nvSpPr>
            <p:spPr>
              <a:xfrm>
                <a:off x="3709588" y="4950065"/>
                <a:ext cx="404354" cy="240716"/>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4</a:t>
                </a:r>
                <a:endParaRPr lang="en-GB" sz="1200" dirty="0">
                  <a:solidFill>
                    <a:schemeClr val="bg1"/>
                  </a:solidFill>
                  <a:latin typeface="Calibri" panose="020F0502020204030204" pitchFamily="34" charset="0"/>
                  <a:cs typeface="Calibri" panose="020F0502020204030204" pitchFamily="34" charset="0"/>
                </a:endParaRPr>
              </a:p>
            </p:txBody>
          </p:sp>
          <p:sp>
            <p:nvSpPr>
              <p:cNvPr id="32098" name="TextBox 32097">
                <a:extLst>
                  <a:ext uri="{FF2B5EF4-FFF2-40B4-BE49-F238E27FC236}">
                    <a16:creationId xmlns:a16="http://schemas.microsoft.com/office/drawing/2014/main" id="{098FCEB8-E891-46E3-551B-E87989E02822}"/>
                  </a:ext>
                </a:extLst>
              </p:cNvPr>
              <p:cNvSpPr txBox="1"/>
              <p:nvPr/>
            </p:nvSpPr>
            <p:spPr>
              <a:xfrm>
                <a:off x="4303022" y="4950065"/>
                <a:ext cx="404354" cy="240716"/>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6</a:t>
                </a:r>
                <a:endParaRPr lang="en-GB" sz="1200" dirty="0">
                  <a:solidFill>
                    <a:schemeClr val="bg1"/>
                  </a:solidFill>
                  <a:latin typeface="Calibri" panose="020F0502020204030204" pitchFamily="34" charset="0"/>
                  <a:cs typeface="Calibri" panose="020F0502020204030204" pitchFamily="34" charset="0"/>
                </a:endParaRPr>
              </a:p>
            </p:txBody>
          </p:sp>
          <p:sp>
            <p:nvSpPr>
              <p:cNvPr id="32099" name="TextBox 32098">
                <a:extLst>
                  <a:ext uri="{FF2B5EF4-FFF2-40B4-BE49-F238E27FC236}">
                    <a16:creationId xmlns:a16="http://schemas.microsoft.com/office/drawing/2014/main" id="{2E21877F-D4B5-502D-329A-FBFDD155009F}"/>
                  </a:ext>
                </a:extLst>
              </p:cNvPr>
              <p:cNvSpPr txBox="1"/>
              <p:nvPr/>
            </p:nvSpPr>
            <p:spPr>
              <a:xfrm>
                <a:off x="4903392" y="4950065"/>
                <a:ext cx="404354" cy="240716"/>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8</a:t>
                </a:r>
                <a:endParaRPr lang="en-GB" sz="1200" dirty="0">
                  <a:solidFill>
                    <a:schemeClr val="bg1"/>
                  </a:solidFill>
                  <a:latin typeface="Calibri" panose="020F0502020204030204" pitchFamily="34" charset="0"/>
                  <a:cs typeface="Calibri" panose="020F0502020204030204" pitchFamily="34" charset="0"/>
                </a:endParaRPr>
              </a:p>
            </p:txBody>
          </p:sp>
          <p:sp>
            <p:nvSpPr>
              <p:cNvPr id="32100" name="TextBox 32099">
                <a:extLst>
                  <a:ext uri="{FF2B5EF4-FFF2-40B4-BE49-F238E27FC236}">
                    <a16:creationId xmlns:a16="http://schemas.microsoft.com/office/drawing/2014/main" id="{DE6EECA5-8341-A9D7-D430-354559646E75}"/>
                  </a:ext>
                </a:extLst>
              </p:cNvPr>
              <p:cNvSpPr txBox="1"/>
              <p:nvPr/>
            </p:nvSpPr>
            <p:spPr>
              <a:xfrm>
                <a:off x="6076173" y="4950065"/>
                <a:ext cx="466426" cy="240716"/>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12</a:t>
                </a:r>
                <a:endParaRPr lang="en-GB" sz="1200" dirty="0">
                  <a:solidFill>
                    <a:schemeClr val="bg1"/>
                  </a:solidFill>
                  <a:latin typeface="Calibri" panose="020F0502020204030204" pitchFamily="34" charset="0"/>
                  <a:cs typeface="Calibri" panose="020F0502020204030204" pitchFamily="34" charset="0"/>
                </a:endParaRPr>
              </a:p>
            </p:txBody>
          </p:sp>
          <p:sp>
            <p:nvSpPr>
              <p:cNvPr id="32101" name="TextBox 32100">
                <a:extLst>
                  <a:ext uri="{FF2B5EF4-FFF2-40B4-BE49-F238E27FC236}">
                    <a16:creationId xmlns:a16="http://schemas.microsoft.com/office/drawing/2014/main" id="{D93CF6C8-C526-3E8B-4112-F6FE0E04D7D5}"/>
                  </a:ext>
                </a:extLst>
              </p:cNvPr>
              <p:cNvSpPr txBox="1"/>
              <p:nvPr/>
            </p:nvSpPr>
            <p:spPr>
              <a:xfrm>
                <a:off x="7259761" y="4950065"/>
                <a:ext cx="466426" cy="240716"/>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16</a:t>
                </a:r>
                <a:endParaRPr lang="en-GB" sz="1200" dirty="0">
                  <a:solidFill>
                    <a:schemeClr val="bg1"/>
                  </a:solidFill>
                  <a:latin typeface="Calibri" panose="020F0502020204030204" pitchFamily="34" charset="0"/>
                  <a:cs typeface="Calibri" panose="020F0502020204030204" pitchFamily="34" charset="0"/>
                </a:endParaRPr>
              </a:p>
            </p:txBody>
          </p:sp>
          <p:sp>
            <p:nvSpPr>
              <p:cNvPr id="32102" name="TextBox 32101">
                <a:extLst>
                  <a:ext uri="{FF2B5EF4-FFF2-40B4-BE49-F238E27FC236}">
                    <a16:creationId xmlns:a16="http://schemas.microsoft.com/office/drawing/2014/main" id="{FD676BB4-5B47-574B-C512-077944BEA6B5}"/>
                  </a:ext>
                </a:extLst>
              </p:cNvPr>
              <p:cNvSpPr txBox="1"/>
              <p:nvPr/>
            </p:nvSpPr>
            <p:spPr>
              <a:xfrm>
                <a:off x="7859836" y="4950065"/>
                <a:ext cx="466426" cy="240716"/>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18</a:t>
                </a:r>
                <a:endParaRPr lang="en-GB" sz="1200" dirty="0">
                  <a:solidFill>
                    <a:schemeClr val="bg1"/>
                  </a:solidFill>
                  <a:latin typeface="Calibri" panose="020F0502020204030204" pitchFamily="34" charset="0"/>
                  <a:cs typeface="Calibri" panose="020F0502020204030204" pitchFamily="34" charset="0"/>
                </a:endParaRPr>
              </a:p>
            </p:txBody>
          </p:sp>
          <p:sp>
            <p:nvSpPr>
              <p:cNvPr id="32103" name="TextBox 32102">
                <a:extLst>
                  <a:ext uri="{FF2B5EF4-FFF2-40B4-BE49-F238E27FC236}">
                    <a16:creationId xmlns:a16="http://schemas.microsoft.com/office/drawing/2014/main" id="{32319B45-BC9D-E603-2D86-18CD71F0930A}"/>
                  </a:ext>
                </a:extLst>
              </p:cNvPr>
              <p:cNvSpPr txBox="1"/>
              <p:nvPr/>
            </p:nvSpPr>
            <p:spPr>
              <a:xfrm>
                <a:off x="8470997" y="4950065"/>
                <a:ext cx="466426" cy="240716"/>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20</a:t>
                </a:r>
                <a:endParaRPr lang="en-GB" sz="1200" dirty="0">
                  <a:solidFill>
                    <a:schemeClr val="bg1"/>
                  </a:solidFill>
                  <a:latin typeface="Calibri" panose="020F0502020204030204" pitchFamily="34" charset="0"/>
                  <a:cs typeface="Calibri" panose="020F0502020204030204" pitchFamily="34" charset="0"/>
                </a:endParaRPr>
              </a:p>
            </p:txBody>
          </p:sp>
          <p:sp>
            <p:nvSpPr>
              <p:cNvPr id="32104" name="TextBox 32103">
                <a:extLst>
                  <a:ext uri="{FF2B5EF4-FFF2-40B4-BE49-F238E27FC236}">
                    <a16:creationId xmlns:a16="http://schemas.microsoft.com/office/drawing/2014/main" id="{8552320C-FB18-07A2-DAB6-8D609E70C462}"/>
                  </a:ext>
                </a:extLst>
              </p:cNvPr>
              <p:cNvSpPr txBox="1"/>
              <p:nvPr/>
            </p:nvSpPr>
            <p:spPr>
              <a:xfrm>
                <a:off x="9082158" y="4950065"/>
                <a:ext cx="466426" cy="240716"/>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22</a:t>
                </a:r>
                <a:endParaRPr lang="en-GB" sz="1200" dirty="0">
                  <a:solidFill>
                    <a:schemeClr val="bg1"/>
                  </a:solidFill>
                  <a:latin typeface="Calibri" panose="020F0502020204030204" pitchFamily="34" charset="0"/>
                  <a:cs typeface="Calibri" panose="020F0502020204030204" pitchFamily="34" charset="0"/>
                </a:endParaRPr>
              </a:p>
            </p:txBody>
          </p:sp>
          <p:sp>
            <p:nvSpPr>
              <p:cNvPr id="32105" name="TextBox 32104">
                <a:extLst>
                  <a:ext uri="{FF2B5EF4-FFF2-40B4-BE49-F238E27FC236}">
                    <a16:creationId xmlns:a16="http://schemas.microsoft.com/office/drawing/2014/main" id="{F9300AF5-5D4F-7997-8162-2DB19C6802A3}"/>
                  </a:ext>
                </a:extLst>
              </p:cNvPr>
              <p:cNvSpPr txBox="1"/>
              <p:nvPr/>
            </p:nvSpPr>
            <p:spPr>
              <a:xfrm>
                <a:off x="9681493" y="4950065"/>
                <a:ext cx="466426" cy="240716"/>
              </a:xfrm>
              <a:prstGeom prst="rect">
                <a:avLst/>
              </a:prstGeom>
              <a:noFill/>
            </p:spPr>
            <p:txBody>
              <a:bodyPr wrap="none" rtlCol="0">
                <a:spAutoFit/>
              </a:bodyPr>
              <a:lstStyle/>
              <a:p>
                <a:pPr algn="ctr"/>
                <a:r>
                  <a:rPr lang="en-US" sz="1200" dirty="0">
                    <a:solidFill>
                      <a:schemeClr val="bg1"/>
                    </a:solidFill>
                    <a:latin typeface="Calibri" panose="020F0502020204030204" pitchFamily="34" charset="0"/>
                    <a:cs typeface="Calibri" panose="020F0502020204030204" pitchFamily="34" charset="0"/>
                  </a:rPr>
                  <a:t>Wk 24</a:t>
                </a:r>
                <a:endParaRPr lang="en-GB" sz="1200" dirty="0">
                  <a:solidFill>
                    <a:schemeClr val="bg1"/>
                  </a:solidFill>
                  <a:latin typeface="Calibri" panose="020F0502020204030204" pitchFamily="34" charset="0"/>
                  <a:cs typeface="Calibri" panose="020F0502020204030204" pitchFamily="34" charset="0"/>
                </a:endParaRPr>
              </a:p>
            </p:txBody>
          </p:sp>
        </p:grpSp>
        <p:sp>
          <p:nvSpPr>
            <p:cNvPr id="32000" name="TextBox 31999">
              <a:extLst>
                <a:ext uri="{FF2B5EF4-FFF2-40B4-BE49-F238E27FC236}">
                  <a16:creationId xmlns:a16="http://schemas.microsoft.com/office/drawing/2014/main" id="{837BB7E1-E371-A86C-8D8E-1C102EE6E280}"/>
                </a:ext>
              </a:extLst>
            </p:cNvPr>
            <p:cNvSpPr txBox="1"/>
            <p:nvPr/>
          </p:nvSpPr>
          <p:spPr>
            <a:xfrm>
              <a:off x="685131" y="4449238"/>
              <a:ext cx="2005357" cy="276999"/>
            </a:xfrm>
            <a:prstGeom prst="rect">
              <a:avLst/>
            </a:prstGeom>
            <a:noFill/>
          </p:spPr>
          <p:txBody>
            <a:bodyPr wrap="none" rtlCol="0">
              <a:spAutoFit/>
            </a:bodyPr>
            <a:lstStyle/>
            <a:p>
              <a:r>
                <a:rPr lang="en-US" sz="1200" b="1" dirty="0">
                  <a:solidFill>
                    <a:schemeClr val="bg1"/>
                  </a:solidFill>
                  <a:latin typeface="Calibri" panose="020F0502020204030204" pitchFamily="34" charset="0"/>
                  <a:cs typeface="Calibri" panose="020F0502020204030204" pitchFamily="34" charset="0"/>
                </a:rPr>
                <a:t>Patients With Available Data</a:t>
              </a:r>
              <a:endParaRPr lang="en-GB" sz="1200" b="1" dirty="0">
                <a:solidFill>
                  <a:schemeClr val="bg1"/>
                </a:solidFill>
                <a:latin typeface="Calibri" panose="020F0502020204030204" pitchFamily="34" charset="0"/>
                <a:cs typeface="Calibri" panose="020F0502020204030204" pitchFamily="34" charset="0"/>
              </a:endParaRPr>
            </a:p>
          </p:txBody>
        </p:sp>
        <p:sp>
          <p:nvSpPr>
            <p:cNvPr id="32001" name="TextBox 32000">
              <a:extLst>
                <a:ext uri="{FF2B5EF4-FFF2-40B4-BE49-F238E27FC236}">
                  <a16:creationId xmlns:a16="http://schemas.microsoft.com/office/drawing/2014/main" id="{BA242DC6-81B2-C391-9F66-DA927A4DADB7}"/>
                </a:ext>
              </a:extLst>
            </p:cNvPr>
            <p:cNvSpPr txBox="1"/>
            <p:nvPr/>
          </p:nvSpPr>
          <p:spPr>
            <a:xfrm>
              <a:off x="810704" y="4671387"/>
              <a:ext cx="915827" cy="461665"/>
            </a:xfrm>
            <a:prstGeom prst="rect">
              <a:avLst/>
            </a:prstGeom>
            <a:noFill/>
          </p:spPr>
          <p:txBody>
            <a:bodyPr wrap="none" rtlCol="0">
              <a:spAutoFit/>
            </a:bodyPr>
            <a:lstStyle/>
            <a:p>
              <a:pPr algn="r"/>
              <a:r>
                <a:rPr lang="en-US" sz="1200" b="0" dirty="0">
                  <a:solidFill>
                    <a:schemeClr val="accent1"/>
                  </a:solidFill>
                  <a:latin typeface="Calibri" panose="020F0502020204030204" pitchFamily="34" charset="0"/>
                  <a:cs typeface="Calibri" panose="020F0502020204030204" pitchFamily="34" charset="0"/>
                </a:rPr>
                <a:t>Iptacopan</a:t>
              </a:r>
            </a:p>
            <a:p>
              <a:pPr algn="r"/>
              <a:r>
                <a:rPr lang="en-US" sz="1200" b="0" dirty="0">
                  <a:solidFill>
                    <a:schemeClr val="accent3"/>
                  </a:solidFill>
                  <a:latin typeface="Calibri" panose="020F0502020204030204" pitchFamily="34" charset="0"/>
                  <a:cs typeface="Calibri" panose="020F0502020204030204" pitchFamily="34" charset="0"/>
                </a:rPr>
                <a:t>Anti-C5 SoC</a:t>
              </a:r>
              <a:endParaRPr lang="en-GB" sz="1200" b="0" dirty="0">
                <a:solidFill>
                  <a:schemeClr val="accent3"/>
                </a:solidFill>
                <a:latin typeface="Calibri" panose="020F0502020204030204" pitchFamily="34" charset="0"/>
                <a:cs typeface="Calibri" panose="020F0502020204030204" pitchFamily="34" charset="0"/>
              </a:endParaRPr>
            </a:p>
          </p:txBody>
        </p:sp>
        <p:sp>
          <p:nvSpPr>
            <p:cNvPr id="32002" name="TextBox 32001">
              <a:extLst>
                <a:ext uri="{FF2B5EF4-FFF2-40B4-BE49-F238E27FC236}">
                  <a16:creationId xmlns:a16="http://schemas.microsoft.com/office/drawing/2014/main" id="{DF4589F4-436A-DE79-D565-767C0F94332E}"/>
                </a:ext>
              </a:extLst>
            </p:cNvPr>
            <p:cNvSpPr txBox="1"/>
            <p:nvPr/>
          </p:nvSpPr>
          <p:spPr>
            <a:xfrm>
              <a:off x="1648406" y="4671387"/>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62</a:t>
              </a:r>
            </a:p>
            <a:p>
              <a:pPr algn="ctr"/>
              <a:r>
                <a:rPr lang="en-US" sz="1200" b="0" dirty="0">
                  <a:solidFill>
                    <a:schemeClr val="bg1"/>
                  </a:solidFill>
                  <a:latin typeface="Calibri" panose="020F0502020204030204" pitchFamily="34" charset="0"/>
                  <a:cs typeface="Calibri" panose="020F0502020204030204" pitchFamily="34" charset="0"/>
                </a:rPr>
                <a:t>35</a:t>
              </a:r>
              <a:endParaRPr lang="en-GB" sz="1200" b="0" dirty="0">
                <a:solidFill>
                  <a:schemeClr val="bg1"/>
                </a:solidFill>
                <a:latin typeface="Calibri" panose="020F0502020204030204" pitchFamily="34" charset="0"/>
                <a:cs typeface="Calibri" panose="020F0502020204030204" pitchFamily="34" charset="0"/>
              </a:endParaRPr>
            </a:p>
          </p:txBody>
        </p:sp>
        <p:sp>
          <p:nvSpPr>
            <p:cNvPr id="32003" name="TextBox 32002">
              <a:extLst>
                <a:ext uri="{FF2B5EF4-FFF2-40B4-BE49-F238E27FC236}">
                  <a16:creationId xmlns:a16="http://schemas.microsoft.com/office/drawing/2014/main" id="{7BCE6D03-A674-A88E-2948-BDBEAE63FFCF}"/>
                </a:ext>
              </a:extLst>
            </p:cNvPr>
            <p:cNvSpPr txBox="1"/>
            <p:nvPr/>
          </p:nvSpPr>
          <p:spPr>
            <a:xfrm>
              <a:off x="2037545" y="4671387"/>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61</a:t>
              </a:r>
            </a:p>
            <a:p>
              <a:pPr algn="ctr"/>
              <a:r>
                <a:rPr lang="en-US" sz="1200" b="0" dirty="0">
                  <a:solidFill>
                    <a:schemeClr val="bg1"/>
                  </a:solidFill>
                  <a:latin typeface="Calibri" panose="020F0502020204030204" pitchFamily="34" charset="0"/>
                  <a:cs typeface="Calibri" panose="020F0502020204030204" pitchFamily="34" charset="0"/>
                </a:rPr>
                <a:t>28</a:t>
              </a:r>
              <a:endParaRPr lang="en-GB" sz="1200" b="0" dirty="0">
                <a:solidFill>
                  <a:schemeClr val="bg1"/>
                </a:solidFill>
                <a:latin typeface="Calibri" panose="020F0502020204030204" pitchFamily="34" charset="0"/>
                <a:cs typeface="Calibri" panose="020F0502020204030204" pitchFamily="34" charset="0"/>
              </a:endParaRPr>
            </a:p>
          </p:txBody>
        </p:sp>
        <p:sp>
          <p:nvSpPr>
            <p:cNvPr id="32004" name="TextBox 32003">
              <a:extLst>
                <a:ext uri="{FF2B5EF4-FFF2-40B4-BE49-F238E27FC236}">
                  <a16:creationId xmlns:a16="http://schemas.microsoft.com/office/drawing/2014/main" id="{893E6E80-CA1E-D174-29FE-770289C1C90A}"/>
                </a:ext>
              </a:extLst>
            </p:cNvPr>
            <p:cNvSpPr txBox="1"/>
            <p:nvPr/>
          </p:nvSpPr>
          <p:spPr>
            <a:xfrm>
              <a:off x="2413932" y="4671387"/>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61</a:t>
              </a:r>
            </a:p>
            <a:p>
              <a:pPr algn="ctr"/>
              <a:r>
                <a:rPr lang="en-US" sz="1200" b="0" dirty="0">
                  <a:solidFill>
                    <a:schemeClr val="bg1"/>
                  </a:solidFill>
                  <a:latin typeface="Calibri" panose="020F0502020204030204" pitchFamily="34" charset="0"/>
                  <a:cs typeface="Calibri" panose="020F0502020204030204" pitchFamily="34" charset="0"/>
                </a:rPr>
                <a:t>28</a:t>
              </a:r>
              <a:endParaRPr lang="en-GB" sz="1200" b="0" dirty="0">
                <a:solidFill>
                  <a:schemeClr val="bg1"/>
                </a:solidFill>
                <a:latin typeface="Calibri" panose="020F0502020204030204" pitchFamily="34" charset="0"/>
                <a:cs typeface="Calibri" panose="020F0502020204030204" pitchFamily="34" charset="0"/>
              </a:endParaRPr>
            </a:p>
          </p:txBody>
        </p:sp>
        <p:sp>
          <p:nvSpPr>
            <p:cNvPr id="32005" name="TextBox 32004">
              <a:extLst>
                <a:ext uri="{FF2B5EF4-FFF2-40B4-BE49-F238E27FC236}">
                  <a16:creationId xmlns:a16="http://schemas.microsoft.com/office/drawing/2014/main" id="{E593BB7A-22B7-FC64-C096-AD9CC5D6954C}"/>
                </a:ext>
              </a:extLst>
            </p:cNvPr>
            <p:cNvSpPr txBox="1"/>
            <p:nvPr/>
          </p:nvSpPr>
          <p:spPr>
            <a:xfrm>
              <a:off x="3190416" y="4671387"/>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61</a:t>
              </a:r>
            </a:p>
            <a:p>
              <a:pPr algn="ctr"/>
              <a:r>
                <a:rPr lang="en-US" sz="1200" b="0" dirty="0">
                  <a:solidFill>
                    <a:schemeClr val="bg1"/>
                  </a:solidFill>
                  <a:latin typeface="Calibri" panose="020F0502020204030204" pitchFamily="34" charset="0"/>
                  <a:cs typeface="Calibri" panose="020F0502020204030204" pitchFamily="34" charset="0"/>
                </a:rPr>
                <a:t>34</a:t>
              </a:r>
              <a:endParaRPr lang="en-GB" sz="1200" b="0" dirty="0">
                <a:solidFill>
                  <a:schemeClr val="bg1"/>
                </a:solidFill>
                <a:latin typeface="Calibri" panose="020F0502020204030204" pitchFamily="34" charset="0"/>
                <a:cs typeface="Calibri" panose="020F0502020204030204" pitchFamily="34" charset="0"/>
              </a:endParaRPr>
            </a:p>
          </p:txBody>
        </p:sp>
        <p:sp>
          <p:nvSpPr>
            <p:cNvPr id="32006" name="TextBox 32005">
              <a:extLst>
                <a:ext uri="{FF2B5EF4-FFF2-40B4-BE49-F238E27FC236}">
                  <a16:creationId xmlns:a16="http://schemas.microsoft.com/office/drawing/2014/main" id="{123F5E0A-8EA4-066F-BC24-4BCDC193C472}"/>
                </a:ext>
              </a:extLst>
            </p:cNvPr>
            <p:cNvSpPr txBox="1"/>
            <p:nvPr/>
          </p:nvSpPr>
          <p:spPr>
            <a:xfrm>
              <a:off x="3955941" y="4671387"/>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62</a:t>
              </a:r>
            </a:p>
            <a:p>
              <a:pPr algn="ctr"/>
              <a:r>
                <a:rPr lang="en-US" sz="1200" b="0" dirty="0">
                  <a:solidFill>
                    <a:schemeClr val="bg1"/>
                  </a:solidFill>
                  <a:latin typeface="Calibri" panose="020F0502020204030204" pitchFamily="34" charset="0"/>
                  <a:cs typeface="Calibri" panose="020F0502020204030204" pitchFamily="34" charset="0"/>
                </a:rPr>
                <a:t>34</a:t>
              </a:r>
              <a:endParaRPr lang="en-GB" sz="1200" b="0" dirty="0">
                <a:solidFill>
                  <a:schemeClr val="bg1"/>
                </a:solidFill>
                <a:latin typeface="Calibri" panose="020F0502020204030204" pitchFamily="34" charset="0"/>
                <a:cs typeface="Calibri" panose="020F0502020204030204" pitchFamily="34" charset="0"/>
              </a:endParaRPr>
            </a:p>
          </p:txBody>
        </p:sp>
        <p:sp>
          <p:nvSpPr>
            <p:cNvPr id="32007" name="TextBox 32006">
              <a:extLst>
                <a:ext uri="{FF2B5EF4-FFF2-40B4-BE49-F238E27FC236}">
                  <a16:creationId xmlns:a16="http://schemas.microsoft.com/office/drawing/2014/main" id="{B7AC88CB-4116-85B2-D23A-1C9E66FCEE67}"/>
                </a:ext>
              </a:extLst>
            </p:cNvPr>
            <p:cNvSpPr txBox="1"/>
            <p:nvPr/>
          </p:nvSpPr>
          <p:spPr>
            <a:xfrm>
              <a:off x="4721040" y="4671387"/>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62</a:t>
              </a:r>
            </a:p>
            <a:p>
              <a:pPr algn="ctr"/>
              <a:r>
                <a:rPr lang="en-US" sz="1200" b="0" dirty="0">
                  <a:solidFill>
                    <a:schemeClr val="bg1"/>
                  </a:solidFill>
                  <a:latin typeface="Calibri" panose="020F0502020204030204" pitchFamily="34" charset="0"/>
                  <a:cs typeface="Calibri" panose="020F0502020204030204" pitchFamily="34" charset="0"/>
                </a:rPr>
                <a:t>34</a:t>
              </a:r>
              <a:endParaRPr lang="en-GB" sz="1200" b="0" dirty="0">
                <a:solidFill>
                  <a:schemeClr val="bg1"/>
                </a:solidFill>
                <a:latin typeface="Calibri" panose="020F0502020204030204" pitchFamily="34" charset="0"/>
                <a:cs typeface="Calibri" panose="020F0502020204030204" pitchFamily="34" charset="0"/>
              </a:endParaRPr>
            </a:p>
          </p:txBody>
        </p:sp>
        <p:sp>
          <p:nvSpPr>
            <p:cNvPr id="32008" name="TextBox 32007">
              <a:extLst>
                <a:ext uri="{FF2B5EF4-FFF2-40B4-BE49-F238E27FC236}">
                  <a16:creationId xmlns:a16="http://schemas.microsoft.com/office/drawing/2014/main" id="{10A22C7F-2B1A-EA1A-FF81-7BC90A7A2195}"/>
                </a:ext>
              </a:extLst>
            </p:cNvPr>
            <p:cNvSpPr txBox="1"/>
            <p:nvPr/>
          </p:nvSpPr>
          <p:spPr>
            <a:xfrm>
              <a:off x="6252353" y="4671387"/>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62</a:t>
              </a:r>
            </a:p>
            <a:p>
              <a:pPr algn="ctr"/>
              <a:r>
                <a:rPr lang="en-US" sz="1200" b="0" dirty="0">
                  <a:solidFill>
                    <a:schemeClr val="bg1"/>
                  </a:solidFill>
                  <a:latin typeface="Calibri" panose="020F0502020204030204" pitchFamily="34" charset="0"/>
                  <a:cs typeface="Calibri" panose="020F0502020204030204" pitchFamily="34" charset="0"/>
                </a:rPr>
                <a:t>34</a:t>
              </a:r>
              <a:endParaRPr lang="en-GB" sz="1200" b="0" dirty="0">
                <a:solidFill>
                  <a:schemeClr val="bg1"/>
                </a:solidFill>
                <a:latin typeface="Calibri" panose="020F0502020204030204" pitchFamily="34" charset="0"/>
                <a:cs typeface="Calibri" panose="020F0502020204030204" pitchFamily="34" charset="0"/>
              </a:endParaRPr>
            </a:p>
          </p:txBody>
        </p:sp>
        <p:sp>
          <p:nvSpPr>
            <p:cNvPr id="32009" name="TextBox 32008">
              <a:extLst>
                <a:ext uri="{FF2B5EF4-FFF2-40B4-BE49-F238E27FC236}">
                  <a16:creationId xmlns:a16="http://schemas.microsoft.com/office/drawing/2014/main" id="{8A6AFFE8-6227-1A31-C632-BC33A685932B}"/>
                </a:ext>
              </a:extLst>
            </p:cNvPr>
            <p:cNvSpPr txBox="1"/>
            <p:nvPr/>
          </p:nvSpPr>
          <p:spPr>
            <a:xfrm>
              <a:off x="7793674" y="4671387"/>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61</a:t>
              </a:r>
            </a:p>
            <a:p>
              <a:pPr algn="ctr"/>
              <a:r>
                <a:rPr lang="en-US" sz="1200" b="0" dirty="0">
                  <a:solidFill>
                    <a:schemeClr val="bg1"/>
                  </a:solidFill>
                  <a:latin typeface="Calibri" panose="020F0502020204030204" pitchFamily="34" charset="0"/>
                  <a:cs typeface="Calibri" panose="020F0502020204030204" pitchFamily="34" charset="0"/>
                </a:rPr>
                <a:t>34</a:t>
              </a:r>
              <a:endParaRPr lang="en-GB" sz="1200" b="0" dirty="0">
                <a:solidFill>
                  <a:schemeClr val="bg1"/>
                </a:solidFill>
                <a:latin typeface="Calibri" panose="020F0502020204030204" pitchFamily="34" charset="0"/>
                <a:cs typeface="Calibri" panose="020F0502020204030204" pitchFamily="34" charset="0"/>
              </a:endParaRPr>
            </a:p>
          </p:txBody>
        </p:sp>
        <p:sp>
          <p:nvSpPr>
            <p:cNvPr id="32010" name="TextBox 32009">
              <a:extLst>
                <a:ext uri="{FF2B5EF4-FFF2-40B4-BE49-F238E27FC236}">
                  <a16:creationId xmlns:a16="http://schemas.microsoft.com/office/drawing/2014/main" id="{780FC6CE-6922-B8F6-47E3-9CF1A60AFDED}"/>
                </a:ext>
              </a:extLst>
            </p:cNvPr>
            <p:cNvSpPr txBox="1"/>
            <p:nvPr/>
          </p:nvSpPr>
          <p:spPr>
            <a:xfrm>
              <a:off x="8558772" y="4671387"/>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59</a:t>
              </a:r>
            </a:p>
            <a:p>
              <a:pPr algn="ctr"/>
              <a:r>
                <a:rPr lang="en-US" sz="1200" b="0" dirty="0">
                  <a:solidFill>
                    <a:schemeClr val="bg1"/>
                  </a:solidFill>
                  <a:latin typeface="Calibri" panose="020F0502020204030204" pitchFamily="34" charset="0"/>
                  <a:cs typeface="Calibri" panose="020F0502020204030204" pitchFamily="34" charset="0"/>
                </a:rPr>
                <a:t>35</a:t>
              </a:r>
              <a:endParaRPr lang="en-GB" sz="1200" b="0" dirty="0">
                <a:solidFill>
                  <a:schemeClr val="bg1"/>
                </a:solidFill>
                <a:latin typeface="Calibri" panose="020F0502020204030204" pitchFamily="34" charset="0"/>
                <a:cs typeface="Calibri" panose="020F0502020204030204" pitchFamily="34" charset="0"/>
              </a:endParaRPr>
            </a:p>
          </p:txBody>
        </p:sp>
        <p:sp>
          <p:nvSpPr>
            <p:cNvPr id="32011" name="TextBox 32010">
              <a:extLst>
                <a:ext uri="{FF2B5EF4-FFF2-40B4-BE49-F238E27FC236}">
                  <a16:creationId xmlns:a16="http://schemas.microsoft.com/office/drawing/2014/main" id="{7BC52E51-82E0-2EE2-BA9C-F4699B4510A8}"/>
                </a:ext>
              </a:extLst>
            </p:cNvPr>
            <p:cNvSpPr txBox="1"/>
            <p:nvPr/>
          </p:nvSpPr>
          <p:spPr>
            <a:xfrm>
              <a:off x="9323871" y="4671387"/>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59</a:t>
              </a:r>
            </a:p>
            <a:p>
              <a:pPr algn="ctr"/>
              <a:r>
                <a:rPr lang="en-US" sz="1200" b="0" dirty="0">
                  <a:solidFill>
                    <a:schemeClr val="bg1"/>
                  </a:solidFill>
                  <a:latin typeface="Calibri" panose="020F0502020204030204" pitchFamily="34" charset="0"/>
                  <a:cs typeface="Calibri" panose="020F0502020204030204" pitchFamily="34" charset="0"/>
                </a:rPr>
                <a:t>33</a:t>
              </a:r>
              <a:endParaRPr lang="en-GB" sz="1200" b="0" dirty="0">
                <a:solidFill>
                  <a:schemeClr val="bg1"/>
                </a:solidFill>
                <a:latin typeface="Calibri" panose="020F0502020204030204" pitchFamily="34" charset="0"/>
                <a:cs typeface="Calibri" panose="020F0502020204030204" pitchFamily="34" charset="0"/>
              </a:endParaRPr>
            </a:p>
          </p:txBody>
        </p:sp>
        <p:sp>
          <p:nvSpPr>
            <p:cNvPr id="32012" name="TextBox 32011">
              <a:extLst>
                <a:ext uri="{FF2B5EF4-FFF2-40B4-BE49-F238E27FC236}">
                  <a16:creationId xmlns:a16="http://schemas.microsoft.com/office/drawing/2014/main" id="{BF156C64-0B88-B242-C12F-F133EE364BCD}"/>
                </a:ext>
              </a:extLst>
            </p:cNvPr>
            <p:cNvSpPr txBox="1"/>
            <p:nvPr/>
          </p:nvSpPr>
          <p:spPr>
            <a:xfrm>
              <a:off x="10090618" y="4671387"/>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57</a:t>
              </a:r>
            </a:p>
            <a:p>
              <a:pPr algn="ctr"/>
              <a:r>
                <a:rPr lang="en-US" sz="1200" b="0" dirty="0">
                  <a:solidFill>
                    <a:schemeClr val="bg1"/>
                  </a:solidFill>
                  <a:latin typeface="Calibri" panose="020F0502020204030204" pitchFamily="34" charset="0"/>
                  <a:cs typeface="Calibri" panose="020F0502020204030204" pitchFamily="34" charset="0"/>
                </a:rPr>
                <a:t>32</a:t>
              </a:r>
              <a:endParaRPr lang="en-GB" sz="1200" b="0" dirty="0">
                <a:solidFill>
                  <a:schemeClr val="bg1"/>
                </a:solidFill>
                <a:latin typeface="Calibri" panose="020F0502020204030204" pitchFamily="34" charset="0"/>
                <a:cs typeface="Calibri" panose="020F0502020204030204" pitchFamily="34" charset="0"/>
              </a:endParaRPr>
            </a:p>
          </p:txBody>
        </p:sp>
        <p:sp>
          <p:nvSpPr>
            <p:cNvPr id="32013" name="TextBox 32012">
              <a:extLst>
                <a:ext uri="{FF2B5EF4-FFF2-40B4-BE49-F238E27FC236}">
                  <a16:creationId xmlns:a16="http://schemas.microsoft.com/office/drawing/2014/main" id="{DB78A33D-FEBA-99F6-D364-88BB537D37EF}"/>
                </a:ext>
              </a:extLst>
            </p:cNvPr>
            <p:cNvSpPr txBox="1"/>
            <p:nvPr/>
          </p:nvSpPr>
          <p:spPr>
            <a:xfrm>
              <a:off x="10848232" y="4671387"/>
              <a:ext cx="354584" cy="461665"/>
            </a:xfrm>
            <a:prstGeom prst="rect">
              <a:avLst/>
            </a:prstGeom>
            <a:noFill/>
          </p:spPr>
          <p:txBody>
            <a:bodyPr wrap="none" rtlCol="0">
              <a:spAutoFit/>
            </a:bodyPr>
            <a:lstStyle/>
            <a:p>
              <a:pPr algn="ctr"/>
              <a:r>
                <a:rPr lang="en-US" sz="1200" b="0" dirty="0">
                  <a:solidFill>
                    <a:schemeClr val="bg1"/>
                  </a:solidFill>
                  <a:latin typeface="Calibri" panose="020F0502020204030204" pitchFamily="34" charset="0"/>
                  <a:cs typeface="Calibri" panose="020F0502020204030204" pitchFamily="34" charset="0"/>
                </a:rPr>
                <a:t>61</a:t>
              </a:r>
            </a:p>
            <a:p>
              <a:pPr algn="ctr"/>
              <a:r>
                <a:rPr lang="en-US" sz="1200" b="0" dirty="0">
                  <a:solidFill>
                    <a:schemeClr val="bg1"/>
                  </a:solidFill>
                  <a:latin typeface="Calibri" panose="020F0502020204030204" pitchFamily="34" charset="0"/>
                  <a:cs typeface="Calibri" panose="020F0502020204030204" pitchFamily="34" charset="0"/>
                </a:rPr>
                <a:t>35</a:t>
              </a:r>
              <a:endParaRPr lang="en-GB" sz="1200" b="0" dirty="0">
                <a:solidFill>
                  <a:schemeClr val="bg1"/>
                </a:solidFill>
                <a:latin typeface="Calibri" panose="020F0502020204030204" pitchFamily="34" charset="0"/>
                <a:cs typeface="Calibri" panose="020F0502020204030204" pitchFamily="34" charset="0"/>
              </a:endParaRPr>
            </a:p>
          </p:txBody>
        </p:sp>
        <p:sp>
          <p:nvSpPr>
            <p:cNvPr id="32014" name="TextBox 32013">
              <a:extLst>
                <a:ext uri="{FF2B5EF4-FFF2-40B4-BE49-F238E27FC236}">
                  <a16:creationId xmlns:a16="http://schemas.microsoft.com/office/drawing/2014/main" id="{9C8AFFC2-2B2E-CB12-DEC7-33B12702C695}"/>
                </a:ext>
              </a:extLst>
            </p:cNvPr>
            <p:cNvSpPr txBox="1"/>
            <p:nvPr/>
          </p:nvSpPr>
          <p:spPr>
            <a:xfrm rot="16200000">
              <a:off x="571380" y="2664407"/>
              <a:ext cx="1460656" cy="276999"/>
            </a:xfrm>
            <a:prstGeom prst="rect">
              <a:avLst/>
            </a:prstGeom>
            <a:noFill/>
          </p:spPr>
          <p:txBody>
            <a:bodyPr wrap="none" rtlCol="0">
              <a:spAutoFit/>
            </a:bodyPr>
            <a:lstStyle>
              <a:defPPr>
                <a:defRPr lang="en-US"/>
              </a:defPPr>
              <a:lvl1pPr>
                <a:defRPr sz="1000" b="1">
                  <a:latin typeface="Arial" panose="020B0604020202020204" pitchFamily="34" charset="0"/>
                  <a:cs typeface="Arial" panose="020B0604020202020204" pitchFamily="34" charset="0"/>
                </a:defRPr>
              </a:lvl1pPr>
            </a:lstStyle>
            <a:p>
              <a:r>
                <a:rPr lang="en-US" sz="1200" dirty="0">
                  <a:solidFill>
                    <a:schemeClr val="bg1"/>
                  </a:solidFill>
                  <a:latin typeface="Calibri" panose="020F0502020204030204" pitchFamily="34" charset="0"/>
                  <a:cs typeface="Calibri" panose="020F0502020204030204" pitchFamily="34" charset="0"/>
                </a:rPr>
                <a:t>Mean LDH, U/L (SD)</a:t>
              </a:r>
              <a:endParaRPr lang="en-GB" sz="1200" dirty="0">
                <a:solidFill>
                  <a:schemeClr val="bg1"/>
                </a:solidFill>
                <a:latin typeface="Calibri" panose="020F0502020204030204" pitchFamily="34" charset="0"/>
                <a:cs typeface="Calibri" panose="020F0502020204030204" pitchFamily="34" charset="0"/>
              </a:endParaRPr>
            </a:p>
          </p:txBody>
        </p:sp>
        <p:cxnSp>
          <p:nvCxnSpPr>
            <p:cNvPr id="32015" name="Straight Connector 32014">
              <a:extLst>
                <a:ext uri="{FF2B5EF4-FFF2-40B4-BE49-F238E27FC236}">
                  <a16:creationId xmlns:a16="http://schemas.microsoft.com/office/drawing/2014/main" id="{E0BD9B02-8CEA-79B8-7B7C-69A4A7BF203F}"/>
                </a:ext>
              </a:extLst>
            </p:cNvPr>
            <p:cNvCxnSpPr>
              <a:cxnSpLocks/>
            </p:cNvCxnSpPr>
            <p:nvPr/>
          </p:nvCxnSpPr>
          <p:spPr>
            <a:xfrm flipH="1">
              <a:off x="1830968" y="4119586"/>
              <a:ext cx="776" cy="87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2016" name="TextBox 32015">
              <a:extLst>
                <a:ext uri="{FF2B5EF4-FFF2-40B4-BE49-F238E27FC236}">
                  <a16:creationId xmlns:a16="http://schemas.microsoft.com/office/drawing/2014/main" id="{3F87D995-8423-3285-77F7-1E54E98DB379}"/>
                </a:ext>
              </a:extLst>
            </p:cNvPr>
            <p:cNvSpPr txBox="1"/>
            <p:nvPr/>
          </p:nvSpPr>
          <p:spPr>
            <a:xfrm>
              <a:off x="11008464" y="2743418"/>
              <a:ext cx="792205" cy="276999"/>
            </a:xfrm>
            <a:prstGeom prst="rect">
              <a:avLst/>
            </a:prstGeom>
            <a:noFill/>
          </p:spPr>
          <p:txBody>
            <a:bodyPr wrap="none" rtlCol="0">
              <a:spAutoFit/>
            </a:bodyPr>
            <a:lstStyle/>
            <a:p>
              <a:r>
                <a:rPr lang="en-US" sz="1200" dirty="0">
                  <a:solidFill>
                    <a:schemeClr val="bg1"/>
                  </a:solidFill>
                  <a:latin typeface="Calibri" panose="020F0502020204030204" pitchFamily="34" charset="0"/>
                  <a:cs typeface="Calibri" panose="020F0502020204030204" pitchFamily="34" charset="0"/>
                </a:rPr>
                <a:t>1.5 x ULN</a:t>
              </a:r>
              <a:endParaRPr lang="en-GB" sz="1200" dirty="0">
                <a:solidFill>
                  <a:schemeClr val="bg1"/>
                </a:solidFill>
                <a:latin typeface="Calibri" panose="020F0502020204030204" pitchFamily="34" charset="0"/>
                <a:cs typeface="Calibri" panose="020F0502020204030204" pitchFamily="34" charset="0"/>
              </a:endParaRPr>
            </a:p>
          </p:txBody>
        </p:sp>
        <p:cxnSp>
          <p:nvCxnSpPr>
            <p:cNvPr id="32017" name="Straight Connector 32016">
              <a:extLst>
                <a:ext uri="{FF2B5EF4-FFF2-40B4-BE49-F238E27FC236}">
                  <a16:creationId xmlns:a16="http://schemas.microsoft.com/office/drawing/2014/main" id="{6D52E15F-1090-4CFF-7CC5-5B1BD9F4B13D}"/>
                </a:ext>
              </a:extLst>
            </p:cNvPr>
            <p:cNvCxnSpPr>
              <a:cxnSpLocks/>
            </p:cNvCxnSpPr>
            <p:nvPr/>
          </p:nvCxnSpPr>
          <p:spPr>
            <a:xfrm>
              <a:off x="1734588" y="2818577"/>
              <a:ext cx="9111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018" name="Straight Connector 32017">
              <a:extLst>
                <a:ext uri="{FF2B5EF4-FFF2-40B4-BE49-F238E27FC236}">
                  <a16:creationId xmlns:a16="http://schemas.microsoft.com/office/drawing/2014/main" id="{82415858-C296-973B-CB45-0DCC16CEDB15}"/>
                </a:ext>
              </a:extLst>
            </p:cNvPr>
            <p:cNvCxnSpPr>
              <a:cxnSpLocks/>
            </p:cNvCxnSpPr>
            <p:nvPr/>
          </p:nvCxnSpPr>
          <p:spPr>
            <a:xfrm>
              <a:off x="1734588" y="3078381"/>
              <a:ext cx="9111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019" name="Straight Connector 32018">
              <a:extLst>
                <a:ext uri="{FF2B5EF4-FFF2-40B4-BE49-F238E27FC236}">
                  <a16:creationId xmlns:a16="http://schemas.microsoft.com/office/drawing/2014/main" id="{E66B94E8-AAB1-3B04-6AF2-FF86B5B2291C}"/>
                </a:ext>
              </a:extLst>
            </p:cNvPr>
            <p:cNvCxnSpPr>
              <a:cxnSpLocks/>
            </p:cNvCxnSpPr>
            <p:nvPr/>
          </p:nvCxnSpPr>
          <p:spPr>
            <a:xfrm>
              <a:off x="1734588" y="3339007"/>
              <a:ext cx="9111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020" name="Straight Connector 32019">
              <a:extLst>
                <a:ext uri="{FF2B5EF4-FFF2-40B4-BE49-F238E27FC236}">
                  <a16:creationId xmlns:a16="http://schemas.microsoft.com/office/drawing/2014/main" id="{BDB93036-61F4-2299-547C-042A52D5D119}"/>
                </a:ext>
              </a:extLst>
            </p:cNvPr>
            <p:cNvCxnSpPr>
              <a:cxnSpLocks/>
            </p:cNvCxnSpPr>
            <p:nvPr/>
          </p:nvCxnSpPr>
          <p:spPr>
            <a:xfrm>
              <a:off x="1734588" y="3860750"/>
              <a:ext cx="9111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2021" name="Group 32020">
              <a:extLst>
                <a:ext uri="{FF2B5EF4-FFF2-40B4-BE49-F238E27FC236}">
                  <a16:creationId xmlns:a16="http://schemas.microsoft.com/office/drawing/2014/main" id="{472615B8-0A98-D138-AAC3-F5DB4898A64E}"/>
                </a:ext>
              </a:extLst>
            </p:cNvPr>
            <p:cNvGrpSpPr/>
            <p:nvPr/>
          </p:nvGrpSpPr>
          <p:grpSpPr>
            <a:xfrm>
              <a:off x="1412075" y="1378430"/>
              <a:ext cx="420311" cy="2612941"/>
              <a:chOff x="2232863" y="7297693"/>
              <a:chExt cx="332151" cy="2270684"/>
            </a:xfrm>
          </p:grpSpPr>
          <p:sp>
            <p:nvSpPr>
              <p:cNvPr id="32084" name="TextBox 32083">
                <a:extLst>
                  <a:ext uri="{FF2B5EF4-FFF2-40B4-BE49-F238E27FC236}">
                    <a16:creationId xmlns:a16="http://schemas.microsoft.com/office/drawing/2014/main" id="{B40E3516-A9D8-3635-9648-949EC606E215}"/>
                  </a:ext>
                </a:extLst>
              </p:cNvPr>
              <p:cNvSpPr txBox="1"/>
              <p:nvPr/>
            </p:nvSpPr>
            <p:spPr>
              <a:xfrm>
                <a:off x="2232865" y="7297693"/>
                <a:ext cx="332149" cy="240716"/>
              </a:xfrm>
              <a:prstGeom prst="rect">
                <a:avLst/>
              </a:prstGeom>
              <a:noFill/>
            </p:spPr>
            <p:txBody>
              <a:bodyPr wrap="none" rtlCol="0">
                <a:spAutoFit/>
              </a:bodyPr>
              <a:lstStyle/>
              <a:p>
                <a:pPr algn="r"/>
                <a:r>
                  <a:rPr lang="en-US" sz="1200" dirty="0">
                    <a:solidFill>
                      <a:schemeClr val="bg1"/>
                    </a:solidFill>
                    <a:latin typeface="Calibri" panose="020F0502020204030204" pitchFamily="34" charset="0"/>
                    <a:cs typeface="Calibri" panose="020F0502020204030204" pitchFamily="34" charset="0"/>
                  </a:rPr>
                  <a:t>900</a:t>
                </a:r>
                <a:endParaRPr lang="en-GB" sz="1200" dirty="0">
                  <a:solidFill>
                    <a:schemeClr val="bg1"/>
                  </a:solidFill>
                  <a:latin typeface="Calibri" panose="020F0502020204030204" pitchFamily="34" charset="0"/>
                  <a:cs typeface="Calibri" panose="020F0502020204030204" pitchFamily="34" charset="0"/>
                </a:endParaRPr>
              </a:p>
            </p:txBody>
          </p:sp>
          <p:sp>
            <p:nvSpPr>
              <p:cNvPr id="32085" name="TextBox 32084">
                <a:extLst>
                  <a:ext uri="{FF2B5EF4-FFF2-40B4-BE49-F238E27FC236}">
                    <a16:creationId xmlns:a16="http://schemas.microsoft.com/office/drawing/2014/main" id="{2691F121-D5FC-E3F5-83FD-C22BEA5392B0}"/>
                  </a:ext>
                </a:extLst>
              </p:cNvPr>
              <p:cNvSpPr txBox="1"/>
              <p:nvPr/>
            </p:nvSpPr>
            <p:spPr>
              <a:xfrm>
                <a:off x="2232865" y="7523245"/>
                <a:ext cx="332149" cy="240716"/>
              </a:xfrm>
              <a:prstGeom prst="rect">
                <a:avLst/>
              </a:prstGeom>
              <a:noFill/>
            </p:spPr>
            <p:txBody>
              <a:bodyPr wrap="none" rtlCol="0">
                <a:spAutoFit/>
              </a:bodyPr>
              <a:lstStyle/>
              <a:p>
                <a:pPr algn="r"/>
                <a:r>
                  <a:rPr lang="en-US" sz="1200" dirty="0">
                    <a:solidFill>
                      <a:schemeClr val="bg1"/>
                    </a:solidFill>
                    <a:latin typeface="Calibri" panose="020F0502020204030204" pitchFamily="34" charset="0"/>
                    <a:cs typeface="Calibri" panose="020F0502020204030204" pitchFamily="34" charset="0"/>
                  </a:rPr>
                  <a:t>800</a:t>
                </a:r>
                <a:endParaRPr lang="en-GB" sz="1200" dirty="0">
                  <a:solidFill>
                    <a:schemeClr val="bg1"/>
                  </a:solidFill>
                  <a:latin typeface="Calibri" panose="020F0502020204030204" pitchFamily="34" charset="0"/>
                  <a:cs typeface="Calibri" panose="020F0502020204030204" pitchFamily="34" charset="0"/>
                </a:endParaRPr>
              </a:p>
            </p:txBody>
          </p:sp>
          <p:sp>
            <p:nvSpPr>
              <p:cNvPr id="32086" name="TextBox 32085">
                <a:extLst>
                  <a:ext uri="{FF2B5EF4-FFF2-40B4-BE49-F238E27FC236}">
                    <a16:creationId xmlns:a16="http://schemas.microsoft.com/office/drawing/2014/main" id="{C8F5732E-DFBD-9A37-F369-1CD7DA4E050B}"/>
                  </a:ext>
                </a:extLst>
              </p:cNvPr>
              <p:cNvSpPr txBox="1"/>
              <p:nvPr/>
            </p:nvSpPr>
            <p:spPr>
              <a:xfrm>
                <a:off x="2232865" y="7748797"/>
                <a:ext cx="332149" cy="240716"/>
              </a:xfrm>
              <a:prstGeom prst="rect">
                <a:avLst/>
              </a:prstGeom>
              <a:noFill/>
            </p:spPr>
            <p:txBody>
              <a:bodyPr wrap="none" rtlCol="0">
                <a:spAutoFit/>
              </a:bodyPr>
              <a:lstStyle/>
              <a:p>
                <a:pPr algn="r"/>
                <a:r>
                  <a:rPr lang="en-US" sz="1200" dirty="0">
                    <a:solidFill>
                      <a:schemeClr val="bg1"/>
                    </a:solidFill>
                    <a:latin typeface="Calibri" panose="020F0502020204030204" pitchFamily="34" charset="0"/>
                    <a:cs typeface="Calibri" panose="020F0502020204030204" pitchFamily="34" charset="0"/>
                  </a:rPr>
                  <a:t>700</a:t>
                </a:r>
                <a:endParaRPr lang="en-GB" sz="1200" dirty="0">
                  <a:solidFill>
                    <a:schemeClr val="bg1"/>
                  </a:solidFill>
                  <a:latin typeface="Calibri" panose="020F0502020204030204" pitchFamily="34" charset="0"/>
                  <a:cs typeface="Calibri" panose="020F0502020204030204" pitchFamily="34" charset="0"/>
                </a:endParaRPr>
              </a:p>
            </p:txBody>
          </p:sp>
          <p:sp>
            <p:nvSpPr>
              <p:cNvPr id="32087" name="TextBox 32086">
                <a:extLst>
                  <a:ext uri="{FF2B5EF4-FFF2-40B4-BE49-F238E27FC236}">
                    <a16:creationId xmlns:a16="http://schemas.microsoft.com/office/drawing/2014/main" id="{5AC1EEDB-AA2A-FB6F-88BD-9C43F554FEEF}"/>
                  </a:ext>
                </a:extLst>
              </p:cNvPr>
              <p:cNvSpPr txBox="1"/>
              <p:nvPr/>
            </p:nvSpPr>
            <p:spPr>
              <a:xfrm>
                <a:off x="2232865" y="7974349"/>
                <a:ext cx="332149" cy="240716"/>
              </a:xfrm>
              <a:prstGeom prst="rect">
                <a:avLst/>
              </a:prstGeom>
              <a:noFill/>
            </p:spPr>
            <p:txBody>
              <a:bodyPr wrap="none" rtlCol="0">
                <a:spAutoFit/>
              </a:bodyPr>
              <a:lstStyle/>
              <a:p>
                <a:pPr algn="r"/>
                <a:r>
                  <a:rPr lang="en-US" sz="1200" dirty="0">
                    <a:solidFill>
                      <a:schemeClr val="bg1"/>
                    </a:solidFill>
                    <a:latin typeface="Calibri" panose="020F0502020204030204" pitchFamily="34" charset="0"/>
                    <a:cs typeface="Calibri" panose="020F0502020204030204" pitchFamily="34" charset="0"/>
                  </a:rPr>
                  <a:t>600</a:t>
                </a:r>
                <a:endParaRPr lang="en-GB" sz="1200" dirty="0">
                  <a:solidFill>
                    <a:schemeClr val="bg1"/>
                  </a:solidFill>
                  <a:latin typeface="Calibri" panose="020F0502020204030204" pitchFamily="34" charset="0"/>
                  <a:cs typeface="Calibri" panose="020F0502020204030204" pitchFamily="34" charset="0"/>
                </a:endParaRPr>
              </a:p>
            </p:txBody>
          </p:sp>
          <p:sp>
            <p:nvSpPr>
              <p:cNvPr id="32088" name="TextBox 32087">
                <a:extLst>
                  <a:ext uri="{FF2B5EF4-FFF2-40B4-BE49-F238E27FC236}">
                    <a16:creationId xmlns:a16="http://schemas.microsoft.com/office/drawing/2014/main" id="{0520FB25-1958-3025-E5F8-3DEECFE6A3F7}"/>
                  </a:ext>
                </a:extLst>
              </p:cNvPr>
              <p:cNvSpPr txBox="1"/>
              <p:nvPr/>
            </p:nvSpPr>
            <p:spPr>
              <a:xfrm>
                <a:off x="2232865" y="8199901"/>
                <a:ext cx="332149" cy="240716"/>
              </a:xfrm>
              <a:prstGeom prst="rect">
                <a:avLst/>
              </a:prstGeom>
              <a:noFill/>
            </p:spPr>
            <p:txBody>
              <a:bodyPr wrap="none" rtlCol="0">
                <a:spAutoFit/>
              </a:bodyPr>
              <a:lstStyle/>
              <a:p>
                <a:pPr algn="r"/>
                <a:r>
                  <a:rPr lang="en-US" sz="1200" dirty="0">
                    <a:solidFill>
                      <a:schemeClr val="bg1"/>
                    </a:solidFill>
                    <a:latin typeface="Calibri" panose="020F0502020204030204" pitchFamily="34" charset="0"/>
                    <a:cs typeface="Calibri" panose="020F0502020204030204" pitchFamily="34" charset="0"/>
                  </a:rPr>
                  <a:t>500</a:t>
                </a:r>
                <a:endParaRPr lang="en-GB" sz="1200" dirty="0">
                  <a:solidFill>
                    <a:schemeClr val="bg1"/>
                  </a:solidFill>
                  <a:latin typeface="Calibri" panose="020F0502020204030204" pitchFamily="34" charset="0"/>
                  <a:cs typeface="Calibri" panose="020F0502020204030204" pitchFamily="34" charset="0"/>
                </a:endParaRPr>
              </a:p>
            </p:txBody>
          </p:sp>
          <p:sp>
            <p:nvSpPr>
              <p:cNvPr id="32089" name="TextBox 32088">
                <a:extLst>
                  <a:ext uri="{FF2B5EF4-FFF2-40B4-BE49-F238E27FC236}">
                    <a16:creationId xmlns:a16="http://schemas.microsoft.com/office/drawing/2014/main" id="{841F6086-F203-128B-3026-4CAE86F4D336}"/>
                  </a:ext>
                </a:extLst>
              </p:cNvPr>
              <p:cNvSpPr txBox="1"/>
              <p:nvPr/>
            </p:nvSpPr>
            <p:spPr>
              <a:xfrm>
                <a:off x="2232865" y="8425453"/>
                <a:ext cx="332149" cy="240716"/>
              </a:xfrm>
              <a:prstGeom prst="rect">
                <a:avLst/>
              </a:prstGeom>
              <a:noFill/>
            </p:spPr>
            <p:txBody>
              <a:bodyPr wrap="none" rtlCol="0">
                <a:spAutoFit/>
              </a:bodyPr>
              <a:lstStyle/>
              <a:p>
                <a:pPr algn="r"/>
                <a:r>
                  <a:rPr lang="en-US" sz="1200" dirty="0">
                    <a:solidFill>
                      <a:schemeClr val="bg1"/>
                    </a:solidFill>
                    <a:latin typeface="Calibri" panose="020F0502020204030204" pitchFamily="34" charset="0"/>
                    <a:cs typeface="Calibri" panose="020F0502020204030204" pitchFamily="34" charset="0"/>
                  </a:rPr>
                  <a:t>400</a:t>
                </a:r>
                <a:endParaRPr lang="en-GB" sz="1200" dirty="0">
                  <a:solidFill>
                    <a:schemeClr val="bg1"/>
                  </a:solidFill>
                  <a:latin typeface="Calibri" panose="020F0502020204030204" pitchFamily="34" charset="0"/>
                  <a:cs typeface="Calibri" panose="020F0502020204030204" pitchFamily="34" charset="0"/>
                </a:endParaRPr>
              </a:p>
            </p:txBody>
          </p:sp>
          <p:sp>
            <p:nvSpPr>
              <p:cNvPr id="32090" name="TextBox 32089">
                <a:extLst>
                  <a:ext uri="{FF2B5EF4-FFF2-40B4-BE49-F238E27FC236}">
                    <a16:creationId xmlns:a16="http://schemas.microsoft.com/office/drawing/2014/main" id="{14FB876F-C66F-9862-9CBD-7C3F16F26300}"/>
                  </a:ext>
                </a:extLst>
              </p:cNvPr>
              <p:cNvSpPr txBox="1"/>
              <p:nvPr/>
            </p:nvSpPr>
            <p:spPr>
              <a:xfrm>
                <a:off x="2232865" y="8651005"/>
                <a:ext cx="332149" cy="240716"/>
              </a:xfrm>
              <a:prstGeom prst="rect">
                <a:avLst/>
              </a:prstGeom>
              <a:noFill/>
            </p:spPr>
            <p:txBody>
              <a:bodyPr wrap="none" rtlCol="0">
                <a:spAutoFit/>
              </a:bodyPr>
              <a:lstStyle/>
              <a:p>
                <a:pPr algn="r"/>
                <a:r>
                  <a:rPr lang="en-US" sz="1200" dirty="0">
                    <a:solidFill>
                      <a:schemeClr val="bg1"/>
                    </a:solidFill>
                    <a:latin typeface="Calibri" panose="020F0502020204030204" pitchFamily="34" charset="0"/>
                    <a:cs typeface="Calibri" panose="020F0502020204030204" pitchFamily="34" charset="0"/>
                  </a:rPr>
                  <a:t>300</a:t>
                </a:r>
                <a:endParaRPr lang="en-GB" sz="1200" dirty="0">
                  <a:solidFill>
                    <a:schemeClr val="bg1"/>
                  </a:solidFill>
                  <a:latin typeface="Calibri" panose="020F0502020204030204" pitchFamily="34" charset="0"/>
                  <a:cs typeface="Calibri" panose="020F0502020204030204" pitchFamily="34" charset="0"/>
                </a:endParaRPr>
              </a:p>
            </p:txBody>
          </p:sp>
          <p:sp>
            <p:nvSpPr>
              <p:cNvPr id="32091" name="TextBox 32090">
                <a:extLst>
                  <a:ext uri="{FF2B5EF4-FFF2-40B4-BE49-F238E27FC236}">
                    <a16:creationId xmlns:a16="http://schemas.microsoft.com/office/drawing/2014/main" id="{7ED2167D-2F2D-9863-54C6-671C3F0E1C6D}"/>
                  </a:ext>
                </a:extLst>
              </p:cNvPr>
              <p:cNvSpPr txBox="1"/>
              <p:nvPr/>
            </p:nvSpPr>
            <p:spPr>
              <a:xfrm>
                <a:off x="2232863" y="8876557"/>
                <a:ext cx="332148" cy="240716"/>
              </a:xfrm>
              <a:prstGeom prst="rect">
                <a:avLst/>
              </a:prstGeom>
              <a:noFill/>
            </p:spPr>
            <p:txBody>
              <a:bodyPr wrap="none" rtlCol="0">
                <a:spAutoFit/>
              </a:bodyPr>
              <a:lstStyle/>
              <a:p>
                <a:pPr algn="r"/>
                <a:r>
                  <a:rPr lang="en-US" sz="1200" dirty="0">
                    <a:solidFill>
                      <a:schemeClr val="bg1"/>
                    </a:solidFill>
                    <a:latin typeface="Calibri" panose="020F0502020204030204" pitchFamily="34" charset="0"/>
                    <a:cs typeface="Calibri" panose="020F0502020204030204" pitchFamily="34" charset="0"/>
                  </a:rPr>
                  <a:t>200</a:t>
                </a:r>
                <a:endParaRPr lang="en-GB" sz="1200" dirty="0">
                  <a:solidFill>
                    <a:schemeClr val="bg1"/>
                  </a:solidFill>
                  <a:latin typeface="Calibri" panose="020F0502020204030204" pitchFamily="34" charset="0"/>
                  <a:cs typeface="Calibri" panose="020F0502020204030204" pitchFamily="34" charset="0"/>
                </a:endParaRPr>
              </a:p>
            </p:txBody>
          </p:sp>
          <p:sp>
            <p:nvSpPr>
              <p:cNvPr id="32092" name="TextBox 32091">
                <a:extLst>
                  <a:ext uri="{FF2B5EF4-FFF2-40B4-BE49-F238E27FC236}">
                    <a16:creationId xmlns:a16="http://schemas.microsoft.com/office/drawing/2014/main" id="{745AF5EC-9041-0D0E-07A6-BAA1F34A0E4C}"/>
                  </a:ext>
                </a:extLst>
              </p:cNvPr>
              <p:cNvSpPr txBox="1"/>
              <p:nvPr/>
            </p:nvSpPr>
            <p:spPr>
              <a:xfrm>
                <a:off x="2232865" y="9102109"/>
                <a:ext cx="332149" cy="240716"/>
              </a:xfrm>
              <a:prstGeom prst="rect">
                <a:avLst/>
              </a:prstGeom>
              <a:noFill/>
            </p:spPr>
            <p:txBody>
              <a:bodyPr wrap="none" rtlCol="0">
                <a:spAutoFit/>
              </a:bodyPr>
              <a:lstStyle/>
              <a:p>
                <a:pPr algn="r"/>
                <a:r>
                  <a:rPr lang="en-US" sz="1200" dirty="0">
                    <a:solidFill>
                      <a:schemeClr val="bg1"/>
                    </a:solidFill>
                    <a:latin typeface="Calibri" panose="020F0502020204030204" pitchFamily="34" charset="0"/>
                    <a:cs typeface="Calibri" panose="020F0502020204030204" pitchFamily="34" charset="0"/>
                  </a:rPr>
                  <a:t>100</a:t>
                </a:r>
                <a:endParaRPr lang="en-GB" sz="1200" dirty="0">
                  <a:solidFill>
                    <a:schemeClr val="bg1"/>
                  </a:solidFill>
                  <a:latin typeface="Calibri" panose="020F0502020204030204" pitchFamily="34" charset="0"/>
                  <a:cs typeface="Calibri" panose="020F0502020204030204" pitchFamily="34" charset="0"/>
                </a:endParaRPr>
              </a:p>
            </p:txBody>
          </p:sp>
          <p:sp>
            <p:nvSpPr>
              <p:cNvPr id="32093" name="TextBox 32092">
                <a:extLst>
                  <a:ext uri="{FF2B5EF4-FFF2-40B4-BE49-F238E27FC236}">
                    <a16:creationId xmlns:a16="http://schemas.microsoft.com/office/drawing/2014/main" id="{9BFADBF6-32B8-01C9-8438-0659ED091C0F}"/>
                  </a:ext>
                </a:extLst>
              </p:cNvPr>
              <p:cNvSpPr txBox="1"/>
              <p:nvPr/>
            </p:nvSpPr>
            <p:spPr>
              <a:xfrm>
                <a:off x="2351941" y="9327661"/>
                <a:ext cx="213072" cy="240716"/>
              </a:xfrm>
              <a:prstGeom prst="rect">
                <a:avLst/>
              </a:prstGeom>
              <a:noFill/>
            </p:spPr>
            <p:txBody>
              <a:bodyPr wrap="none" rtlCol="0">
                <a:spAutoFit/>
              </a:bodyPr>
              <a:lstStyle/>
              <a:p>
                <a:pPr algn="r"/>
                <a:r>
                  <a:rPr lang="en-US" sz="1200" dirty="0">
                    <a:solidFill>
                      <a:schemeClr val="bg1"/>
                    </a:solidFill>
                    <a:latin typeface="Calibri" panose="020F0502020204030204" pitchFamily="34" charset="0"/>
                    <a:cs typeface="Calibri" panose="020F0502020204030204" pitchFamily="34" charset="0"/>
                  </a:rPr>
                  <a:t>0</a:t>
                </a:r>
                <a:endParaRPr lang="en-GB" sz="1200" dirty="0">
                  <a:solidFill>
                    <a:schemeClr val="bg1"/>
                  </a:solidFill>
                  <a:latin typeface="Calibri" panose="020F0502020204030204" pitchFamily="34" charset="0"/>
                  <a:cs typeface="Calibri" panose="020F0502020204030204" pitchFamily="34" charset="0"/>
                </a:endParaRPr>
              </a:p>
            </p:txBody>
          </p:sp>
        </p:grpSp>
        <p:sp>
          <p:nvSpPr>
            <p:cNvPr id="32022" name="TextBox 32021">
              <a:extLst>
                <a:ext uri="{FF2B5EF4-FFF2-40B4-BE49-F238E27FC236}">
                  <a16:creationId xmlns:a16="http://schemas.microsoft.com/office/drawing/2014/main" id="{004C4449-4F5F-CD53-8216-EC83E3155E4C}"/>
                </a:ext>
              </a:extLst>
            </p:cNvPr>
            <p:cNvSpPr txBox="1"/>
            <p:nvPr/>
          </p:nvSpPr>
          <p:spPr>
            <a:xfrm>
              <a:off x="6025789" y="4446894"/>
              <a:ext cx="846706" cy="276999"/>
            </a:xfrm>
            <a:prstGeom prst="rect">
              <a:avLst/>
            </a:prstGeom>
            <a:noFill/>
          </p:spPr>
          <p:txBody>
            <a:bodyPr wrap="none" rtlCol="0">
              <a:spAutoFit/>
            </a:bodyPr>
            <a:lstStyle>
              <a:defPPr>
                <a:defRPr lang="en-US"/>
              </a:defPPr>
              <a:lvl1pPr algn="ctr">
                <a:defRPr sz="1000">
                  <a:latin typeface="Arial" panose="020B0604020202020204" pitchFamily="34" charset="0"/>
                  <a:cs typeface="Arial" panose="020B0604020202020204" pitchFamily="34" charset="0"/>
                </a:defRPr>
              </a:lvl1pPr>
            </a:lstStyle>
            <a:p>
              <a:r>
                <a:rPr lang="en-US" sz="1200" b="1" dirty="0">
                  <a:solidFill>
                    <a:schemeClr val="bg1"/>
                  </a:solidFill>
                  <a:latin typeface="Calibri" panose="020F0502020204030204" pitchFamily="34" charset="0"/>
                  <a:cs typeface="Calibri" panose="020F0502020204030204" pitchFamily="34" charset="0"/>
                </a:rPr>
                <a:t>Study visit</a:t>
              </a:r>
              <a:endParaRPr lang="en-GB" sz="1200" b="1" dirty="0">
                <a:solidFill>
                  <a:schemeClr val="bg1"/>
                </a:solidFill>
                <a:latin typeface="Calibri" panose="020F0502020204030204" pitchFamily="34" charset="0"/>
                <a:cs typeface="Calibri" panose="020F0502020204030204" pitchFamily="34" charset="0"/>
              </a:endParaRPr>
            </a:p>
          </p:txBody>
        </p:sp>
        <p:grpSp>
          <p:nvGrpSpPr>
            <p:cNvPr id="32023" name="Group 32022">
              <a:extLst>
                <a:ext uri="{FF2B5EF4-FFF2-40B4-BE49-F238E27FC236}">
                  <a16:creationId xmlns:a16="http://schemas.microsoft.com/office/drawing/2014/main" id="{3F6A3928-70B4-88E5-5110-08341E68980D}"/>
                </a:ext>
              </a:extLst>
            </p:cNvPr>
            <p:cNvGrpSpPr/>
            <p:nvPr/>
          </p:nvGrpSpPr>
          <p:grpSpPr>
            <a:xfrm>
              <a:off x="2241785" y="3243593"/>
              <a:ext cx="102218" cy="196089"/>
              <a:chOff x="5126528" y="4427234"/>
              <a:chExt cx="80778" cy="170404"/>
            </a:xfrm>
            <a:solidFill>
              <a:schemeClr val="accent3"/>
            </a:solidFill>
          </p:grpSpPr>
          <p:cxnSp>
            <p:nvCxnSpPr>
              <p:cNvPr id="32081" name="Straight Connector 32080">
                <a:extLst>
                  <a:ext uri="{FF2B5EF4-FFF2-40B4-BE49-F238E27FC236}">
                    <a16:creationId xmlns:a16="http://schemas.microsoft.com/office/drawing/2014/main" id="{261BC6F9-A48D-CC1A-5A09-6F6AE236D8AA}"/>
                  </a:ext>
                </a:extLst>
              </p:cNvPr>
              <p:cNvCxnSpPr/>
              <p:nvPr/>
            </p:nvCxnSpPr>
            <p:spPr>
              <a:xfrm>
                <a:off x="5126528" y="4429605"/>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082" name="Straight Connector 32081">
                <a:extLst>
                  <a:ext uri="{FF2B5EF4-FFF2-40B4-BE49-F238E27FC236}">
                    <a16:creationId xmlns:a16="http://schemas.microsoft.com/office/drawing/2014/main" id="{37BCED13-8C66-85E8-0670-8A87CD2806A0}"/>
                  </a:ext>
                </a:extLst>
              </p:cNvPr>
              <p:cNvCxnSpPr>
                <a:cxnSpLocks/>
              </p:cNvCxnSpPr>
              <p:nvPr/>
            </p:nvCxnSpPr>
            <p:spPr>
              <a:xfrm>
                <a:off x="5166917" y="4427234"/>
                <a:ext cx="0" cy="167999"/>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083" name="Straight Connector 32082">
                <a:extLst>
                  <a:ext uri="{FF2B5EF4-FFF2-40B4-BE49-F238E27FC236}">
                    <a16:creationId xmlns:a16="http://schemas.microsoft.com/office/drawing/2014/main" id="{1879426F-5BB0-3548-A1F2-F2C2FF0B3F2C}"/>
                  </a:ext>
                </a:extLst>
              </p:cNvPr>
              <p:cNvCxnSpPr/>
              <p:nvPr/>
            </p:nvCxnSpPr>
            <p:spPr>
              <a:xfrm>
                <a:off x="5126528" y="4597638"/>
                <a:ext cx="80778" cy="0"/>
              </a:xfrm>
              <a:prstGeom prst="line">
                <a:avLst/>
              </a:prstGeom>
              <a:grpFill/>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2024" name="Group 32023">
              <a:extLst>
                <a:ext uri="{FF2B5EF4-FFF2-40B4-BE49-F238E27FC236}">
                  <a16:creationId xmlns:a16="http://schemas.microsoft.com/office/drawing/2014/main" id="{59459BC1-BB04-8730-631B-84947B464B52}"/>
                </a:ext>
              </a:extLst>
            </p:cNvPr>
            <p:cNvGrpSpPr/>
            <p:nvPr/>
          </p:nvGrpSpPr>
          <p:grpSpPr>
            <a:xfrm>
              <a:off x="2627987" y="3256704"/>
              <a:ext cx="102218" cy="240425"/>
              <a:chOff x="5126528" y="3354896"/>
              <a:chExt cx="80778" cy="208933"/>
            </a:xfrm>
            <a:solidFill>
              <a:schemeClr val="accent3"/>
            </a:solidFill>
          </p:grpSpPr>
          <p:cxnSp>
            <p:nvCxnSpPr>
              <p:cNvPr id="32078" name="Straight Connector 32077">
                <a:extLst>
                  <a:ext uri="{FF2B5EF4-FFF2-40B4-BE49-F238E27FC236}">
                    <a16:creationId xmlns:a16="http://schemas.microsoft.com/office/drawing/2014/main" id="{DC8B2742-C9D5-7B91-EEED-3A59E893B234}"/>
                  </a:ext>
                </a:extLst>
              </p:cNvPr>
              <p:cNvCxnSpPr/>
              <p:nvPr/>
            </p:nvCxnSpPr>
            <p:spPr>
              <a:xfrm>
                <a:off x="5126528"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079" name="Straight Connector 32078">
                <a:extLst>
                  <a:ext uri="{FF2B5EF4-FFF2-40B4-BE49-F238E27FC236}">
                    <a16:creationId xmlns:a16="http://schemas.microsoft.com/office/drawing/2014/main" id="{439565A6-15FA-DF2F-E657-514D354F9974}"/>
                  </a:ext>
                </a:extLst>
              </p:cNvPr>
              <p:cNvCxnSpPr>
                <a:cxnSpLocks/>
              </p:cNvCxnSpPr>
              <p:nvPr/>
            </p:nvCxnSpPr>
            <p:spPr>
              <a:xfrm>
                <a:off x="5166917" y="3356472"/>
                <a:ext cx="0" cy="207357"/>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080" name="Straight Connector 32079">
                <a:extLst>
                  <a:ext uri="{FF2B5EF4-FFF2-40B4-BE49-F238E27FC236}">
                    <a16:creationId xmlns:a16="http://schemas.microsoft.com/office/drawing/2014/main" id="{90F1B200-8F7F-14D2-BC74-377AC3E9FD0F}"/>
                  </a:ext>
                </a:extLst>
              </p:cNvPr>
              <p:cNvCxnSpPr/>
              <p:nvPr/>
            </p:nvCxnSpPr>
            <p:spPr>
              <a:xfrm>
                <a:off x="5126528" y="3563829"/>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2025" name="Group 32024">
              <a:extLst>
                <a:ext uri="{FF2B5EF4-FFF2-40B4-BE49-F238E27FC236}">
                  <a16:creationId xmlns:a16="http://schemas.microsoft.com/office/drawing/2014/main" id="{BEDD3674-1804-80A1-670E-4A2181E81E0E}"/>
                </a:ext>
              </a:extLst>
            </p:cNvPr>
            <p:cNvGrpSpPr/>
            <p:nvPr/>
          </p:nvGrpSpPr>
          <p:grpSpPr>
            <a:xfrm>
              <a:off x="3389153" y="2843215"/>
              <a:ext cx="102218" cy="899787"/>
              <a:chOff x="5126528" y="3354896"/>
              <a:chExt cx="80778" cy="781928"/>
            </a:xfrm>
            <a:solidFill>
              <a:schemeClr val="accent3"/>
            </a:solidFill>
          </p:grpSpPr>
          <p:cxnSp>
            <p:nvCxnSpPr>
              <p:cNvPr id="32075" name="Straight Connector 32074">
                <a:extLst>
                  <a:ext uri="{FF2B5EF4-FFF2-40B4-BE49-F238E27FC236}">
                    <a16:creationId xmlns:a16="http://schemas.microsoft.com/office/drawing/2014/main" id="{467F8D19-AAC2-B084-6DFE-D042F8EF7A4F}"/>
                  </a:ext>
                </a:extLst>
              </p:cNvPr>
              <p:cNvCxnSpPr/>
              <p:nvPr/>
            </p:nvCxnSpPr>
            <p:spPr>
              <a:xfrm>
                <a:off x="5126528"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076" name="Straight Connector 32075">
                <a:extLst>
                  <a:ext uri="{FF2B5EF4-FFF2-40B4-BE49-F238E27FC236}">
                    <a16:creationId xmlns:a16="http://schemas.microsoft.com/office/drawing/2014/main" id="{7845057B-6562-4046-1618-0BE4759A1C1B}"/>
                  </a:ext>
                </a:extLst>
              </p:cNvPr>
              <p:cNvCxnSpPr>
                <a:cxnSpLocks/>
              </p:cNvCxnSpPr>
              <p:nvPr/>
            </p:nvCxnSpPr>
            <p:spPr>
              <a:xfrm>
                <a:off x="5166917" y="3356472"/>
                <a:ext cx="0" cy="776141"/>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077" name="Straight Connector 32076">
                <a:extLst>
                  <a:ext uri="{FF2B5EF4-FFF2-40B4-BE49-F238E27FC236}">
                    <a16:creationId xmlns:a16="http://schemas.microsoft.com/office/drawing/2014/main" id="{B0A587A4-B711-02DC-ABD2-7D4F3FC64EE7}"/>
                  </a:ext>
                </a:extLst>
              </p:cNvPr>
              <p:cNvCxnSpPr/>
              <p:nvPr/>
            </p:nvCxnSpPr>
            <p:spPr>
              <a:xfrm>
                <a:off x="5126528" y="4136824"/>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2026" name="Group 32025">
              <a:extLst>
                <a:ext uri="{FF2B5EF4-FFF2-40B4-BE49-F238E27FC236}">
                  <a16:creationId xmlns:a16="http://schemas.microsoft.com/office/drawing/2014/main" id="{615F2BD4-48AF-CA2F-E795-FFF32A981ABF}"/>
                </a:ext>
              </a:extLst>
            </p:cNvPr>
            <p:cNvGrpSpPr/>
            <p:nvPr/>
          </p:nvGrpSpPr>
          <p:grpSpPr>
            <a:xfrm>
              <a:off x="1852381" y="2978182"/>
              <a:ext cx="102218" cy="368943"/>
              <a:chOff x="5126528" y="3504915"/>
              <a:chExt cx="80778" cy="320617"/>
            </a:xfrm>
            <a:solidFill>
              <a:schemeClr val="accent3"/>
            </a:solidFill>
          </p:grpSpPr>
          <p:cxnSp>
            <p:nvCxnSpPr>
              <p:cNvPr id="32072" name="Straight Connector 32071">
                <a:extLst>
                  <a:ext uri="{FF2B5EF4-FFF2-40B4-BE49-F238E27FC236}">
                    <a16:creationId xmlns:a16="http://schemas.microsoft.com/office/drawing/2014/main" id="{206EB15A-56E7-159D-5595-5D8655A89C30}"/>
                  </a:ext>
                </a:extLst>
              </p:cNvPr>
              <p:cNvCxnSpPr/>
              <p:nvPr/>
            </p:nvCxnSpPr>
            <p:spPr>
              <a:xfrm>
                <a:off x="5126528" y="3504915"/>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073" name="Straight Connector 32072">
                <a:extLst>
                  <a:ext uri="{FF2B5EF4-FFF2-40B4-BE49-F238E27FC236}">
                    <a16:creationId xmlns:a16="http://schemas.microsoft.com/office/drawing/2014/main" id="{2B3E155D-3878-044F-F581-94AD89808F23}"/>
                  </a:ext>
                </a:extLst>
              </p:cNvPr>
              <p:cNvCxnSpPr>
                <a:cxnSpLocks/>
              </p:cNvCxnSpPr>
              <p:nvPr/>
            </p:nvCxnSpPr>
            <p:spPr>
              <a:xfrm>
                <a:off x="5166917" y="3504915"/>
                <a:ext cx="0" cy="320617"/>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074" name="Straight Connector 32073">
                <a:extLst>
                  <a:ext uri="{FF2B5EF4-FFF2-40B4-BE49-F238E27FC236}">
                    <a16:creationId xmlns:a16="http://schemas.microsoft.com/office/drawing/2014/main" id="{749F3766-E5FA-E5CA-8B89-A563F4F2CE2E}"/>
                  </a:ext>
                </a:extLst>
              </p:cNvPr>
              <p:cNvCxnSpPr/>
              <p:nvPr/>
            </p:nvCxnSpPr>
            <p:spPr>
              <a:xfrm>
                <a:off x="5126528" y="3825532"/>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2027" name="Group 32026">
              <a:extLst>
                <a:ext uri="{FF2B5EF4-FFF2-40B4-BE49-F238E27FC236}">
                  <a16:creationId xmlns:a16="http://schemas.microsoft.com/office/drawing/2014/main" id="{ED750D95-EA46-919D-F6A9-59A115BFBE9D}"/>
                </a:ext>
              </a:extLst>
            </p:cNvPr>
            <p:cNvGrpSpPr/>
            <p:nvPr/>
          </p:nvGrpSpPr>
          <p:grpSpPr>
            <a:xfrm>
              <a:off x="10211777" y="2819805"/>
              <a:ext cx="102218" cy="653086"/>
              <a:chOff x="5128909" y="3354896"/>
              <a:chExt cx="80778" cy="567541"/>
            </a:xfrm>
            <a:solidFill>
              <a:schemeClr val="accent3"/>
            </a:solidFill>
          </p:grpSpPr>
          <p:cxnSp>
            <p:nvCxnSpPr>
              <p:cNvPr id="32069" name="Straight Connector 32068">
                <a:extLst>
                  <a:ext uri="{FF2B5EF4-FFF2-40B4-BE49-F238E27FC236}">
                    <a16:creationId xmlns:a16="http://schemas.microsoft.com/office/drawing/2014/main" id="{58D2D537-AB42-A4E4-52BD-6EF02632054D}"/>
                  </a:ext>
                </a:extLst>
              </p:cNvPr>
              <p:cNvCxnSpPr>
                <a:cxnSpLocks/>
              </p:cNvCxnSpPr>
              <p:nvPr/>
            </p:nvCxnSpPr>
            <p:spPr>
              <a:xfrm>
                <a:off x="5128909"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070" name="Straight Connector 32069">
                <a:extLst>
                  <a:ext uri="{FF2B5EF4-FFF2-40B4-BE49-F238E27FC236}">
                    <a16:creationId xmlns:a16="http://schemas.microsoft.com/office/drawing/2014/main" id="{5D8BC9FB-69E2-4144-20C9-F0364E9B80C7}"/>
                  </a:ext>
                </a:extLst>
              </p:cNvPr>
              <p:cNvCxnSpPr>
                <a:cxnSpLocks/>
              </p:cNvCxnSpPr>
              <p:nvPr/>
            </p:nvCxnSpPr>
            <p:spPr>
              <a:xfrm>
                <a:off x="5169298" y="3356472"/>
                <a:ext cx="0" cy="565965"/>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071" name="Straight Connector 32070">
                <a:extLst>
                  <a:ext uri="{FF2B5EF4-FFF2-40B4-BE49-F238E27FC236}">
                    <a16:creationId xmlns:a16="http://schemas.microsoft.com/office/drawing/2014/main" id="{DAD05B45-7E29-D62E-EDAF-0271AE1116D3}"/>
                  </a:ext>
                </a:extLst>
              </p:cNvPr>
              <p:cNvCxnSpPr>
                <a:cxnSpLocks/>
              </p:cNvCxnSpPr>
              <p:nvPr/>
            </p:nvCxnSpPr>
            <p:spPr>
              <a:xfrm>
                <a:off x="5128909" y="3920261"/>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2028" name="Group 32027">
              <a:extLst>
                <a:ext uri="{FF2B5EF4-FFF2-40B4-BE49-F238E27FC236}">
                  <a16:creationId xmlns:a16="http://schemas.microsoft.com/office/drawing/2014/main" id="{FB4FADC6-2A35-67AD-4391-88AE9B6AC7A1}"/>
                </a:ext>
              </a:extLst>
            </p:cNvPr>
            <p:cNvGrpSpPr/>
            <p:nvPr/>
          </p:nvGrpSpPr>
          <p:grpSpPr>
            <a:xfrm>
              <a:off x="8680877" y="2862069"/>
              <a:ext cx="102218" cy="635061"/>
              <a:chOff x="5126528" y="3354896"/>
              <a:chExt cx="80778" cy="551877"/>
            </a:xfrm>
            <a:solidFill>
              <a:schemeClr val="accent3"/>
            </a:solidFill>
          </p:grpSpPr>
          <p:cxnSp>
            <p:nvCxnSpPr>
              <p:cNvPr id="32066" name="Straight Connector 32065">
                <a:extLst>
                  <a:ext uri="{FF2B5EF4-FFF2-40B4-BE49-F238E27FC236}">
                    <a16:creationId xmlns:a16="http://schemas.microsoft.com/office/drawing/2014/main" id="{80C60720-DB98-E140-9E39-B6E05A3D7B71}"/>
                  </a:ext>
                </a:extLst>
              </p:cNvPr>
              <p:cNvCxnSpPr/>
              <p:nvPr/>
            </p:nvCxnSpPr>
            <p:spPr>
              <a:xfrm>
                <a:off x="5126528"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067" name="Straight Connector 32066">
                <a:extLst>
                  <a:ext uri="{FF2B5EF4-FFF2-40B4-BE49-F238E27FC236}">
                    <a16:creationId xmlns:a16="http://schemas.microsoft.com/office/drawing/2014/main" id="{A3FFD99D-322A-7937-EA9E-25440BB8E325}"/>
                  </a:ext>
                </a:extLst>
              </p:cNvPr>
              <p:cNvCxnSpPr>
                <a:cxnSpLocks/>
              </p:cNvCxnSpPr>
              <p:nvPr/>
            </p:nvCxnSpPr>
            <p:spPr>
              <a:xfrm>
                <a:off x="5166917" y="3356472"/>
                <a:ext cx="0" cy="550301"/>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068" name="Straight Connector 32067">
                <a:extLst>
                  <a:ext uri="{FF2B5EF4-FFF2-40B4-BE49-F238E27FC236}">
                    <a16:creationId xmlns:a16="http://schemas.microsoft.com/office/drawing/2014/main" id="{A3FE252E-B706-09BE-F951-2D3BC8FA1862}"/>
                  </a:ext>
                </a:extLst>
              </p:cNvPr>
              <p:cNvCxnSpPr/>
              <p:nvPr/>
            </p:nvCxnSpPr>
            <p:spPr>
              <a:xfrm>
                <a:off x="5126528" y="3906773"/>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2029" name="Group 32028">
              <a:extLst>
                <a:ext uri="{FF2B5EF4-FFF2-40B4-BE49-F238E27FC236}">
                  <a16:creationId xmlns:a16="http://schemas.microsoft.com/office/drawing/2014/main" id="{7525E538-AB52-278C-B8C1-DD81105D4E3C}"/>
                </a:ext>
              </a:extLst>
            </p:cNvPr>
            <p:cNvGrpSpPr/>
            <p:nvPr/>
          </p:nvGrpSpPr>
          <p:grpSpPr>
            <a:xfrm>
              <a:off x="7932297" y="2794688"/>
              <a:ext cx="102218" cy="709220"/>
              <a:chOff x="5126528" y="3354896"/>
              <a:chExt cx="80778" cy="616323"/>
            </a:xfrm>
            <a:solidFill>
              <a:schemeClr val="accent3"/>
            </a:solidFill>
          </p:grpSpPr>
          <p:cxnSp>
            <p:nvCxnSpPr>
              <p:cNvPr id="32063" name="Straight Connector 32062">
                <a:extLst>
                  <a:ext uri="{FF2B5EF4-FFF2-40B4-BE49-F238E27FC236}">
                    <a16:creationId xmlns:a16="http://schemas.microsoft.com/office/drawing/2014/main" id="{C8DBDC28-CA19-C341-7E2B-62654D3F0F40}"/>
                  </a:ext>
                </a:extLst>
              </p:cNvPr>
              <p:cNvCxnSpPr/>
              <p:nvPr/>
            </p:nvCxnSpPr>
            <p:spPr>
              <a:xfrm>
                <a:off x="5126528"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064" name="Straight Connector 32063">
                <a:extLst>
                  <a:ext uri="{FF2B5EF4-FFF2-40B4-BE49-F238E27FC236}">
                    <a16:creationId xmlns:a16="http://schemas.microsoft.com/office/drawing/2014/main" id="{091292D7-525D-397F-31E1-6EC120578C70}"/>
                  </a:ext>
                </a:extLst>
              </p:cNvPr>
              <p:cNvCxnSpPr>
                <a:cxnSpLocks/>
              </p:cNvCxnSpPr>
              <p:nvPr/>
            </p:nvCxnSpPr>
            <p:spPr>
              <a:xfrm>
                <a:off x="5166917" y="3356472"/>
                <a:ext cx="0" cy="608856"/>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065" name="Straight Connector 32064">
                <a:extLst>
                  <a:ext uri="{FF2B5EF4-FFF2-40B4-BE49-F238E27FC236}">
                    <a16:creationId xmlns:a16="http://schemas.microsoft.com/office/drawing/2014/main" id="{3D541E35-C623-447B-C1DE-54BF891FFB2F}"/>
                  </a:ext>
                </a:extLst>
              </p:cNvPr>
              <p:cNvCxnSpPr/>
              <p:nvPr/>
            </p:nvCxnSpPr>
            <p:spPr>
              <a:xfrm>
                <a:off x="5126528" y="3971219"/>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2030" name="Oval 32029">
              <a:extLst>
                <a:ext uri="{FF2B5EF4-FFF2-40B4-BE49-F238E27FC236}">
                  <a16:creationId xmlns:a16="http://schemas.microsoft.com/office/drawing/2014/main" id="{A8D4B50B-FF09-87CD-85ED-86A1BD4B82E8}"/>
                </a:ext>
              </a:extLst>
            </p:cNvPr>
            <p:cNvSpPr/>
            <p:nvPr/>
          </p:nvSpPr>
          <p:spPr>
            <a:xfrm>
              <a:off x="2256789" y="3309244"/>
              <a:ext cx="72210" cy="65665"/>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31" name="Oval 32030">
              <a:extLst>
                <a:ext uri="{FF2B5EF4-FFF2-40B4-BE49-F238E27FC236}">
                  <a16:creationId xmlns:a16="http://schemas.microsoft.com/office/drawing/2014/main" id="{52A71E69-7319-BAD0-9FC1-F836B8FC89FB}"/>
                </a:ext>
              </a:extLst>
            </p:cNvPr>
            <p:cNvSpPr/>
            <p:nvPr/>
          </p:nvSpPr>
          <p:spPr>
            <a:xfrm>
              <a:off x="2642991" y="3342823"/>
              <a:ext cx="72210" cy="65665"/>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32" name="Oval 32031">
              <a:extLst>
                <a:ext uri="{FF2B5EF4-FFF2-40B4-BE49-F238E27FC236}">
                  <a16:creationId xmlns:a16="http://schemas.microsoft.com/office/drawing/2014/main" id="{F89F01B4-F9A8-6ED9-7FB6-7B0CB77723B0}"/>
                </a:ext>
              </a:extLst>
            </p:cNvPr>
            <p:cNvSpPr/>
            <p:nvPr/>
          </p:nvSpPr>
          <p:spPr>
            <a:xfrm>
              <a:off x="3404158" y="3261694"/>
              <a:ext cx="72210" cy="65665"/>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33" name="Oval 32032">
              <a:extLst>
                <a:ext uri="{FF2B5EF4-FFF2-40B4-BE49-F238E27FC236}">
                  <a16:creationId xmlns:a16="http://schemas.microsoft.com/office/drawing/2014/main" id="{E3AA729D-4CB2-37D8-69A9-85FA9F2F09E8}"/>
                </a:ext>
              </a:extLst>
            </p:cNvPr>
            <p:cNvSpPr/>
            <p:nvPr/>
          </p:nvSpPr>
          <p:spPr>
            <a:xfrm>
              <a:off x="4156866" y="3221625"/>
              <a:ext cx="72210" cy="65665"/>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34" name="Oval 32033">
              <a:extLst>
                <a:ext uri="{FF2B5EF4-FFF2-40B4-BE49-F238E27FC236}">
                  <a16:creationId xmlns:a16="http://schemas.microsoft.com/office/drawing/2014/main" id="{B9EB8969-F12F-E76C-6730-3169071E041A}"/>
                </a:ext>
              </a:extLst>
            </p:cNvPr>
            <p:cNvSpPr/>
            <p:nvPr/>
          </p:nvSpPr>
          <p:spPr>
            <a:xfrm>
              <a:off x="4917242" y="3155944"/>
              <a:ext cx="72210" cy="65665"/>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35" name="Oval 32034">
              <a:extLst>
                <a:ext uri="{FF2B5EF4-FFF2-40B4-BE49-F238E27FC236}">
                  <a16:creationId xmlns:a16="http://schemas.microsoft.com/office/drawing/2014/main" id="{102FEA97-5909-F2C2-EE41-98FA64FBD4AA}"/>
                </a:ext>
              </a:extLst>
            </p:cNvPr>
            <p:cNvSpPr/>
            <p:nvPr/>
          </p:nvSpPr>
          <p:spPr>
            <a:xfrm>
              <a:off x="6434569" y="3105782"/>
              <a:ext cx="72210" cy="65665"/>
            </a:xfrm>
            <a:prstGeom prst="ellipse">
              <a:avLst/>
            </a:prstGeom>
            <a:solidFill>
              <a:schemeClr val="accent3"/>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36" name="Oval 32035">
              <a:extLst>
                <a:ext uri="{FF2B5EF4-FFF2-40B4-BE49-F238E27FC236}">
                  <a16:creationId xmlns:a16="http://schemas.microsoft.com/office/drawing/2014/main" id="{868C22A3-EEC0-90BB-D0BE-853334EB8D37}"/>
                </a:ext>
              </a:extLst>
            </p:cNvPr>
            <p:cNvSpPr/>
            <p:nvPr/>
          </p:nvSpPr>
          <p:spPr>
            <a:xfrm>
              <a:off x="7947301" y="3119750"/>
              <a:ext cx="72210" cy="65665"/>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37" name="Oval 32036">
              <a:extLst>
                <a:ext uri="{FF2B5EF4-FFF2-40B4-BE49-F238E27FC236}">
                  <a16:creationId xmlns:a16="http://schemas.microsoft.com/office/drawing/2014/main" id="{9873190F-DC98-312D-157F-E1E3BA87DCC9}"/>
                </a:ext>
              </a:extLst>
            </p:cNvPr>
            <p:cNvSpPr/>
            <p:nvPr/>
          </p:nvSpPr>
          <p:spPr>
            <a:xfrm>
              <a:off x="10988981" y="3115228"/>
              <a:ext cx="72210" cy="65665"/>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38" name="Oval 32037">
              <a:extLst>
                <a:ext uri="{FF2B5EF4-FFF2-40B4-BE49-F238E27FC236}">
                  <a16:creationId xmlns:a16="http://schemas.microsoft.com/office/drawing/2014/main" id="{852E1A6E-2655-F98C-8CCD-7923DC7A6F6F}"/>
                </a:ext>
              </a:extLst>
            </p:cNvPr>
            <p:cNvSpPr/>
            <p:nvPr/>
          </p:nvSpPr>
          <p:spPr>
            <a:xfrm>
              <a:off x="10226781" y="3097600"/>
              <a:ext cx="72210" cy="65665"/>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39" name="Oval 32038">
              <a:extLst>
                <a:ext uri="{FF2B5EF4-FFF2-40B4-BE49-F238E27FC236}">
                  <a16:creationId xmlns:a16="http://schemas.microsoft.com/office/drawing/2014/main" id="{4D00D998-8F7E-F554-925A-290B2D154CEC}"/>
                </a:ext>
              </a:extLst>
            </p:cNvPr>
            <p:cNvSpPr/>
            <p:nvPr/>
          </p:nvSpPr>
          <p:spPr>
            <a:xfrm>
              <a:off x="9453999" y="3145616"/>
              <a:ext cx="72210" cy="65665"/>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40" name="Oval 32039">
              <a:extLst>
                <a:ext uri="{FF2B5EF4-FFF2-40B4-BE49-F238E27FC236}">
                  <a16:creationId xmlns:a16="http://schemas.microsoft.com/office/drawing/2014/main" id="{1A2B6E34-9484-4CFA-759D-170CCE88DA9B}"/>
                </a:ext>
              </a:extLst>
            </p:cNvPr>
            <p:cNvSpPr/>
            <p:nvPr/>
          </p:nvSpPr>
          <p:spPr>
            <a:xfrm>
              <a:off x="8695880" y="3147673"/>
              <a:ext cx="72210" cy="65665"/>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41" name="Oval 32040">
              <a:extLst>
                <a:ext uri="{FF2B5EF4-FFF2-40B4-BE49-F238E27FC236}">
                  <a16:creationId xmlns:a16="http://schemas.microsoft.com/office/drawing/2014/main" id="{7CB875FF-AF08-2934-FE0E-634F36ECA085}"/>
                </a:ext>
              </a:extLst>
            </p:cNvPr>
            <p:cNvSpPr/>
            <p:nvPr/>
          </p:nvSpPr>
          <p:spPr>
            <a:xfrm>
              <a:off x="1867386" y="3129109"/>
              <a:ext cx="72210" cy="65665"/>
            </a:xfrm>
            <a:prstGeom prst="ellipse">
              <a:avLst/>
            </a:prstGeom>
            <a:solidFill>
              <a:schemeClr val="accent1"/>
            </a:solidFill>
            <a:ln w="28575">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grpSp>
          <p:nvGrpSpPr>
            <p:cNvPr id="32042" name="Group 32041">
              <a:extLst>
                <a:ext uri="{FF2B5EF4-FFF2-40B4-BE49-F238E27FC236}">
                  <a16:creationId xmlns:a16="http://schemas.microsoft.com/office/drawing/2014/main" id="{A9CEE647-4794-041E-FBB2-C58B06CD5CAE}"/>
                </a:ext>
              </a:extLst>
            </p:cNvPr>
            <p:cNvGrpSpPr/>
            <p:nvPr/>
          </p:nvGrpSpPr>
          <p:grpSpPr>
            <a:xfrm>
              <a:off x="4141861" y="2749031"/>
              <a:ext cx="102218" cy="995638"/>
              <a:chOff x="5126528" y="3354896"/>
              <a:chExt cx="80778" cy="865224"/>
            </a:xfrm>
            <a:solidFill>
              <a:schemeClr val="accent3"/>
            </a:solidFill>
          </p:grpSpPr>
          <p:cxnSp>
            <p:nvCxnSpPr>
              <p:cNvPr id="32060" name="Straight Connector 32059">
                <a:extLst>
                  <a:ext uri="{FF2B5EF4-FFF2-40B4-BE49-F238E27FC236}">
                    <a16:creationId xmlns:a16="http://schemas.microsoft.com/office/drawing/2014/main" id="{A5B4AD91-FF6D-40BD-C470-33F809AA7289}"/>
                  </a:ext>
                </a:extLst>
              </p:cNvPr>
              <p:cNvCxnSpPr/>
              <p:nvPr/>
            </p:nvCxnSpPr>
            <p:spPr>
              <a:xfrm>
                <a:off x="5126528" y="3354896"/>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061" name="Straight Connector 32060">
                <a:extLst>
                  <a:ext uri="{FF2B5EF4-FFF2-40B4-BE49-F238E27FC236}">
                    <a16:creationId xmlns:a16="http://schemas.microsoft.com/office/drawing/2014/main" id="{4D9AB474-0C4E-6B53-2525-6561299C9460}"/>
                  </a:ext>
                </a:extLst>
              </p:cNvPr>
              <p:cNvCxnSpPr>
                <a:cxnSpLocks/>
              </p:cNvCxnSpPr>
              <p:nvPr/>
            </p:nvCxnSpPr>
            <p:spPr>
              <a:xfrm>
                <a:off x="5166917" y="3354896"/>
                <a:ext cx="0" cy="859565"/>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062" name="Straight Connector 32061">
                <a:extLst>
                  <a:ext uri="{FF2B5EF4-FFF2-40B4-BE49-F238E27FC236}">
                    <a16:creationId xmlns:a16="http://schemas.microsoft.com/office/drawing/2014/main" id="{401C9D27-F5EA-8448-1681-F729A39BF6D5}"/>
                  </a:ext>
                </a:extLst>
              </p:cNvPr>
              <p:cNvCxnSpPr/>
              <p:nvPr/>
            </p:nvCxnSpPr>
            <p:spPr>
              <a:xfrm>
                <a:off x="5126528" y="4220120"/>
                <a:ext cx="80778" cy="0"/>
              </a:xfrm>
              <a:prstGeom prst="line">
                <a:avLst/>
              </a:prstGeom>
              <a:grpFill/>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2043" name="Group 32042">
              <a:extLst>
                <a:ext uri="{FF2B5EF4-FFF2-40B4-BE49-F238E27FC236}">
                  <a16:creationId xmlns:a16="http://schemas.microsoft.com/office/drawing/2014/main" id="{9E78ECE4-E247-C83C-99BE-E2BCCB90ABC3}"/>
                </a:ext>
              </a:extLst>
            </p:cNvPr>
            <p:cNvGrpSpPr/>
            <p:nvPr/>
          </p:nvGrpSpPr>
          <p:grpSpPr>
            <a:xfrm>
              <a:off x="1867047" y="2819510"/>
              <a:ext cx="9194483" cy="416639"/>
              <a:chOff x="1714647" y="2667110"/>
              <a:chExt cx="9194483" cy="416639"/>
            </a:xfrm>
            <a:solidFill>
              <a:schemeClr val="accent3"/>
            </a:solidFill>
          </p:grpSpPr>
          <p:sp>
            <p:nvSpPr>
              <p:cNvPr id="32046" name="Oval 32045">
                <a:extLst>
                  <a:ext uri="{FF2B5EF4-FFF2-40B4-BE49-F238E27FC236}">
                    <a16:creationId xmlns:a16="http://schemas.microsoft.com/office/drawing/2014/main" id="{EBF99D6D-D318-55A9-5F4D-4F725F5B3696}"/>
                  </a:ext>
                </a:extLst>
              </p:cNvPr>
              <p:cNvSpPr/>
              <p:nvPr/>
            </p:nvSpPr>
            <p:spPr>
              <a:xfrm>
                <a:off x="1714647" y="2955077"/>
                <a:ext cx="72888" cy="66282"/>
              </a:xfrm>
              <a:prstGeom prst="ellipse">
                <a:avLst/>
              </a:prstGeom>
              <a:grp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grpSp>
            <p:nvGrpSpPr>
              <p:cNvPr id="32047" name="Group 32046">
                <a:extLst>
                  <a:ext uri="{FF2B5EF4-FFF2-40B4-BE49-F238E27FC236}">
                    <a16:creationId xmlns:a16="http://schemas.microsoft.com/office/drawing/2014/main" id="{2631A4CC-02C5-E4F4-9359-D0748454E827}"/>
                  </a:ext>
                </a:extLst>
              </p:cNvPr>
              <p:cNvGrpSpPr/>
              <p:nvPr/>
            </p:nvGrpSpPr>
            <p:grpSpPr>
              <a:xfrm>
                <a:off x="2104050" y="2667110"/>
                <a:ext cx="8805080" cy="416639"/>
                <a:chOff x="2104050" y="2667110"/>
                <a:chExt cx="8805080" cy="416639"/>
              </a:xfrm>
              <a:grpFill/>
            </p:grpSpPr>
            <p:sp>
              <p:nvSpPr>
                <p:cNvPr id="32048" name="Oval 32047">
                  <a:extLst>
                    <a:ext uri="{FF2B5EF4-FFF2-40B4-BE49-F238E27FC236}">
                      <a16:creationId xmlns:a16="http://schemas.microsoft.com/office/drawing/2014/main" id="{CD3FC44E-B55B-90CB-B051-83B57852564C}"/>
                    </a:ext>
                  </a:extLst>
                </p:cNvPr>
                <p:cNvSpPr/>
                <p:nvPr/>
              </p:nvSpPr>
              <p:spPr>
                <a:xfrm>
                  <a:off x="6281831" y="2955077"/>
                  <a:ext cx="72888" cy="66282"/>
                </a:xfrm>
                <a:prstGeom prst="ellipse">
                  <a:avLst/>
                </a:prstGeom>
                <a:grp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49" name="Oval 32048">
                  <a:extLst>
                    <a:ext uri="{FF2B5EF4-FFF2-40B4-BE49-F238E27FC236}">
                      <a16:creationId xmlns:a16="http://schemas.microsoft.com/office/drawing/2014/main" id="{89384C19-19EC-CCB1-EB5B-83D94000C934}"/>
                    </a:ext>
                  </a:extLst>
                </p:cNvPr>
                <p:cNvSpPr/>
                <p:nvPr/>
              </p:nvSpPr>
              <p:spPr>
                <a:xfrm>
                  <a:off x="10074042" y="2998078"/>
                  <a:ext cx="72888" cy="66282"/>
                </a:xfrm>
                <a:prstGeom prst="ellipse">
                  <a:avLst/>
                </a:prstGeom>
                <a:grp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50" name="Oval 32049">
                  <a:extLst>
                    <a:ext uri="{FF2B5EF4-FFF2-40B4-BE49-F238E27FC236}">
                      <a16:creationId xmlns:a16="http://schemas.microsoft.com/office/drawing/2014/main" id="{A077AF43-FBE2-6428-EA45-5449D72DF360}"/>
                    </a:ext>
                  </a:extLst>
                </p:cNvPr>
                <p:cNvSpPr/>
                <p:nvPr/>
              </p:nvSpPr>
              <p:spPr>
                <a:xfrm>
                  <a:off x="4764503" y="2667110"/>
                  <a:ext cx="72888" cy="66282"/>
                </a:xfrm>
                <a:prstGeom prst="ellipse">
                  <a:avLst/>
                </a:prstGeom>
                <a:grp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51" name="Oval 32050">
                  <a:extLst>
                    <a:ext uri="{FF2B5EF4-FFF2-40B4-BE49-F238E27FC236}">
                      <a16:creationId xmlns:a16="http://schemas.microsoft.com/office/drawing/2014/main" id="{E44F3AF6-2FE0-5C55-3ECB-27901E0B45FF}"/>
                    </a:ext>
                  </a:extLst>
                </p:cNvPr>
                <p:cNvSpPr/>
                <p:nvPr/>
              </p:nvSpPr>
              <p:spPr>
                <a:xfrm>
                  <a:off x="2490252" y="2861991"/>
                  <a:ext cx="72888" cy="66282"/>
                </a:xfrm>
                <a:prstGeom prst="ellipse">
                  <a:avLst/>
                </a:prstGeom>
                <a:grp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52" name="Oval 32051">
                  <a:extLst>
                    <a:ext uri="{FF2B5EF4-FFF2-40B4-BE49-F238E27FC236}">
                      <a16:creationId xmlns:a16="http://schemas.microsoft.com/office/drawing/2014/main" id="{B04DBFAA-0B24-05C5-8860-6EA44A35DACE}"/>
                    </a:ext>
                  </a:extLst>
                </p:cNvPr>
                <p:cNvSpPr/>
                <p:nvPr/>
              </p:nvSpPr>
              <p:spPr>
                <a:xfrm>
                  <a:off x="2104050" y="2943454"/>
                  <a:ext cx="72888" cy="66282"/>
                </a:xfrm>
                <a:prstGeom prst="ellipse">
                  <a:avLst/>
                </a:prstGeom>
                <a:grp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53" name="Oval 32052">
                  <a:extLst>
                    <a:ext uri="{FF2B5EF4-FFF2-40B4-BE49-F238E27FC236}">
                      <a16:creationId xmlns:a16="http://schemas.microsoft.com/office/drawing/2014/main" id="{1A2F0FBF-39E7-51A2-2F91-5FAEF0EC3131}"/>
                    </a:ext>
                  </a:extLst>
                </p:cNvPr>
                <p:cNvSpPr/>
                <p:nvPr/>
              </p:nvSpPr>
              <p:spPr>
                <a:xfrm>
                  <a:off x="3251419" y="2943454"/>
                  <a:ext cx="72888" cy="66282"/>
                </a:xfrm>
                <a:prstGeom prst="ellipse">
                  <a:avLst/>
                </a:prstGeom>
                <a:grp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54" name="Oval 32053">
                  <a:extLst>
                    <a:ext uri="{FF2B5EF4-FFF2-40B4-BE49-F238E27FC236}">
                      <a16:creationId xmlns:a16="http://schemas.microsoft.com/office/drawing/2014/main" id="{2893F2B6-1018-8775-AAF1-C11B5F1EF503}"/>
                    </a:ext>
                  </a:extLst>
                </p:cNvPr>
                <p:cNvSpPr/>
                <p:nvPr/>
              </p:nvSpPr>
              <p:spPr>
                <a:xfrm>
                  <a:off x="7794562" y="3017467"/>
                  <a:ext cx="72888" cy="66282"/>
                </a:xfrm>
                <a:prstGeom prst="ellipse">
                  <a:avLst/>
                </a:prstGeom>
                <a:grp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55" name="Oval 32054">
                  <a:extLst>
                    <a:ext uri="{FF2B5EF4-FFF2-40B4-BE49-F238E27FC236}">
                      <a16:creationId xmlns:a16="http://schemas.microsoft.com/office/drawing/2014/main" id="{A583DDBB-962E-EC14-B85D-3C9CA77EFC3E}"/>
                    </a:ext>
                  </a:extLst>
                </p:cNvPr>
                <p:cNvSpPr/>
                <p:nvPr/>
              </p:nvSpPr>
              <p:spPr>
                <a:xfrm>
                  <a:off x="10836242" y="2937262"/>
                  <a:ext cx="72888" cy="66282"/>
                </a:xfrm>
                <a:prstGeom prst="ellipse">
                  <a:avLst/>
                </a:prstGeom>
                <a:grp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56" name="Oval 32055">
                  <a:extLst>
                    <a:ext uri="{FF2B5EF4-FFF2-40B4-BE49-F238E27FC236}">
                      <a16:creationId xmlns:a16="http://schemas.microsoft.com/office/drawing/2014/main" id="{AFD3017D-7C71-3F90-1ABF-21E26003B7AB}"/>
                    </a:ext>
                  </a:extLst>
                </p:cNvPr>
                <p:cNvSpPr/>
                <p:nvPr/>
              </p:nvSpPr>
              <p:spPr>
                <a:xfrm>
                  <a:off x="10073837" y="2994638"/>
                  <a:ext cx="72888" cy="66282"/>
                </a:xfrm>
                <a:prstGeom prst="ellipse">
                  <a:avLst/>
                </a:prstGeom>
                <a:grp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57" name="Oval 32056">
                  <a:extLst>
                    <a:ext uri="{FF2B5EF4-FFF2-40B4-BE49-F238E27FC236}">
                      <a16:creationId xmlns:a16="http://schemas.microsoft.com/office/drawing/2014/main" id="{B5B45C9A-5E29-6A61-AF00-0F1A285C78A1}"/>
                    </a:ext>
                  </a:extLst>
                </p:cNvPr>
                <p:cNvSpPr/>
                <p:nvPr/>
              </p:nvSpPr>
              <p:spPr>
                <a:xfrm>
                  <a:off x="9301260" y="2958211"/>
                  <a:ext cx="72888" cy="66282"/>
                </a:xfrm>
                <a:prstGeom prst="ellipse">
                  <a:avLst/>
                </a:prstGeom>
                <a:grp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58" name="Oval 32057">
                  <a:extLst>
                    <a:ext uri="{FF2B5EF4-FFF2-40B4-BE49-F238E27FC236}">
                      <a16:creationId xmlns:a16="http://schemas.microsoft.com/office/drawing/2014/main" id="{715BDEAF-15C4-C9A3-49B5-2DBD23872736}"/>
                    </a:ext>
                  </a:extLst>
                </p:cNvPr>
                <p:cNvSpPr/>
                <p:nvPr/>
              </p:nvSpPr>
              <p:spPr>
                <a:xfrm>
                  <a:off x="8543141" y="3017467"/>
                  <a:ext cx="72888" cy="66282"/>
                </a:xfrm>
                <a:prstGeom prst="ellipse">
                  <a:avLst/>
                </a:prstGeom>
                <a:grp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sp>
              <p:nvSpPr>
                <p:cNvPr id="32059" name="Oval 32058">
                  <a:extLst>
                    <a:ext uri="{FF2B5EF4-FFF2-40B4-BE49-F238E27FC236}">
                      <a16:creationId xmlns:a16="http://schemas.microsoft.com/office/drawing/2014/main" id="{C98F271D-9401-2F06-6DA3-CDF779EEB3F9}"/>
                    </a:ext>
                  </a:extLst>
                </p:cNvPr>
                <p:cNvSpPr/>
                <p:nvPr/>
              </p:nvSpPr>
              <p:spPr>
                <a:xfrm>
                  <a:off x="4004126" y="2917523"/>
                  <a:ext cx="72888" cy="66282"/>
                </a:xfrm>
                <a:prstGeom prst="ellipse">
                  <a:avLst/>
                </a:prstGeom>
                <a:grpFill/>
                <a:ln w="28575">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96476" tIns="94957" rIns="96476" bIns="94957" numCol="1" spcCol="0" rtlCol="0" fromWordArt="0" anchor="ctr" anchorCtr="0" forceAA="0" compatLnSpc="1">
                  <a:prstTxWarp prst="textNoShape">
                    <a:avLst/>
                  </a:prstTxWarp>
                  <a:noAutofit/>
                </a:bodyPr>
                <a:lstStyle/>
                <a:p>
                  <a:pPr algn="ctr"/>
                  <a:endParaRPr lang="en-GB" sz="1200" dirty="0">
                    <a:latin typeface="Calibri" panose="020F0502020204030204" pitchFamily="34" charset="0"/>
                    <a:cs typeface="Calibri" panose="020F0502020204030204" pitchFamily="34" charset="0"/>
                  </a:endParaRPr>
                </a:p>
              </p:txBody>
            </p:sp>
          </p:grpSp>
        </p:grpSp>
        <p:sp>
          <p:nvSpPr>
            <p:cNvPr id="32044" name="TextBox 32043">
              <a:extLst>
                <a:ext uri="{FF2B5EF4-FFF2-40B4-BE49-F238E27FC236}">
                  <a16:creationId xmlns:a16="http://schemas.microsoft.com/office/drawing/2014/main" id="{C2ED38E6-3DA2-B895-47EB-6F02054E60A1}"/>
                </a:ext>
              </a:extLst>
            </p:cNvPr>
            <p:cNvSpPr txBox="1"/>
            <p:nvPr/>
          </p:nvSpPr>
          <p:spPr>
            <a:xfrm>
              <a:off x="11008464" y="3064443"/>
              <a:ext cx="452368" cy="276999"/>
            </a:xfrm>
            <a:prstGeom prst="rect">
              <a:avLst/>
            </a:prstGeom>
            <a:noFill/>
          </p:spPr>
          <p:txBody>
            <a:bodyPr wrap="none" rtlCol="0">
              <a:spAutoFit/>
            </a:bodyPr>
            <a:lstStyle/>
            <a:p>
              <a:r>
                <a:rPr lang="en-US" sz="1200" dirty="0">
                  <a:solidFill>
                    <a:schemeClr val="bg1"/>
                  </a:solidFill>
                  <a:latin typeface="Calibri" panose="020F0502020204030204" pitchFamily="34" charset="0"/>
                  <a:cs typeface="Calibri" panose="020F0502020204030204" pitchFamily="34" charset="0"/>
                </a:rPr>
                <a:t>ULN</a:t>
              </a:r>
              <a:endParaRPr lang="en-GB" sz="1200" dirty="0">
                <a:solidFill>
                  <a:schemeClr val="bg1"/>
                </a:solidFill>
                <a:latin typeface="Calibri" panose="020F0502020204030204" pitchFamily="34" charset="0"/>
                <a:cs typeface="Calibri" panose="020F0502020204030204" pitchFamily="34" charset="0"/>
              </a:endParaRPr>
            </a:p>
          </p:txBody>
        </p:sp>
        <p:sp>
          <p:nvSpPr>
            <p:cNvPr id="32045" name="TextBox 32044">
              <a:extLst>
                <a:ext uri="{FF2B5EF4-FFF2-40B4-BE49-F238E27FC236}">
                  <a16:creationId xmlns:a16="http://schemas.microsoft.com/office/drawing/2014/main" id="{1620A4AC-B589-CB26-E386-C91824CC1DAE}"/>
                </a:ext>
              </a:extLst>
            </p:cNvPr>
            <p:cNvSpPr txBox="1"/>
            <p:nvPr/>
          </p:nvSpPr>
          <p:spPr bwMode="auto">
            <a:xfrm>
              <a:off x="1017562" y="6308049"/>
              <a:ext cx="99615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*Between Days 126 and 168. </a:t>
              </a:r>
              <a:r>
                <a:rPr lang="en-US" sz="1200" b="0" baseline="30000" dirty="0">
                  <a:solidFill>
                    <a:schemeClr val="bg1"/>
                  </a:solidFill>
                  <a:latin typeface="Calibri" panose="020F0502020204030204" pitchFamily="34" charset="0"/>
                  <a:cs typeface="Calibri" panose="020F0502020204030204" pitchFamily="34" charset="0"/>
                </a:rPr>
                <a:t>†</a:t>
              </a:r>
              <a:r>
                <a:rPr lang="en-US" sz="1200" b="0" dirty="0">
                  <a:solidFill>
                    <a:schemeClr val="bg1"/>
                  </a:solidFill>
                  <a:latin typeface="Calibri" panose="020F0502020204030204" pitchFamily="34" charset="0"/>
                  <a:cs typeface="Calibri" panose="020F0502020204030204" pitchFamily="34" charset="0"/>
                </a:rPr>
                <a:t>Repeated measures model adjusting for covariates including BL LDH and comparing tx arms. </a:t>
              </a:r>
              <a:r>
                <a:rPr lang="en-US" sz="1200" b="0" i="1" dirty="0">
                  <a:solidFill>
                    <a:schemeClr val="bg1"/>
                  </a:solidFill>
                  <a:latin typeface="Calibri" panose="020F0502020204030204" pitchFamily="34" charset="0"/>
                  <a:cs typeface="Calibri" panose="020F0502020204030204" pitchFamily="34" charset="0"/>
                </a:rPr>
                <a:t>P</a:t>
              </a:r>
              <a:r>
                <a:rPr lang="en-US" sz="1200" b="0" dirty="0">
                  <a:solidFill>
                    <a:schemeClr val="bg1"/>
                  </a:solidFill>
                  <a:latin typeface="Calibri" panose="020F0502020204030204" pitchFamily="34" charset="0"/>
                  <a:cs typeface="Calibri" panose="020F0502020204030204" pitchFamily="34" charset="0"/>
                </a:rPr>
                <a:t> value is 2-sided and unadjusted.</a:t>
              </a:r>
              <a:endParaRPr lang="en-US" b="0" dirty="0">
                <a:solidFill>
                  <a:schemeClr val="bg1"/>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497948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APPLY-PNH: Other Secondary Endpoints</a:t>
            </a:r>
            <a:endParaRPr lang="en-US" altLang="en-US" dirty="0"/>
          </a:p>
        </p:txBody>
      </p:sp>
      <p:sp>
        <p:nvSpPr>
          <p:cNvPr id="7" name="Content Placeholder 6">
            <a:extLst>
              <a:ext uri="{FF2B5EF4-FFF2-40B4-BE49-F238E27FC236}">
                <a16:creationId xmlns:a16="http://schemas.microsoft.com/office/drawing/2014/main" id="{8F7067A9-A4FE-6249-A924-5863E74F546D}"/>
              </a:ext>
            </a:extLst>
          </p:cNvPr>
          <p:cNvSpPr>
            <a:spLocks noGrp="1"/>
          </p:cNvSpPr>
          <p:nvPr>
            <p:ph idx="1"/>
          </p:nvPr>
        </p:nvSpPr>
        <p:spPr>
          <a:xfrm>
            <a:off x="604675" y="4519023"/>
            <a:ext cx="10877529" cy="1644709"/>
          </a:xfrm>
        </p:spPr>
        <p:txBody>
          <a:bodyPr/>
          <a:lstStyle/>
          <a:p>
            <a:r>
              <a:rPr lang="en-US" sz="2400" dirty="0"/>
              <a:t>Serious TEAE (TIA) occurred in 1 patient, deemed unrelated to iptacopan by investigator, with concomitant serious TEAE (sick sinus syndrome)</a:t>
            </a:r>
          </a:p>
          <a:p>
            <a:pPr lvl="1"/>
            <a:r>
              <a:rPr lang="en-US" sz="2200" dirty="0"/>
              <a:t>Patient remains on iptacopan tx</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De Latour. ASH 2022. Abstr LBA-2.</a:t>
            </a:r>
            <a:endParaRPr lang="en-US" altLang="en-US" sz="1200" b="0" dirty="0">
              <a:solidFill>
                <a:schemeClr val="bg2"/>
              </a:solidFill>
              <a:latin typeface="Calibri" panose="020F0502020204030204" pitchFamily="34" charset="0"/>
            </a:endParaRPr>
          </a:p>
        </p:txBody>
      </p:sp>
      <p:graphicFrame>
        <p:nvGraphicFramePr>
          <p:cNvPr id="203" name="Group 3">
            <a:extLst>
              <a:ext uri="{FF2B5EF4-FFF2-40B4-BE49-F238E27FC236}">
                <a16:creationId xmlns:a16="http://schemas.microsoft.com/office/drawing/2014/main" id="{771C84C7-619D-FD43-821B-8951724227F8}"/>
              </a:ext>
            </a:extLst>
          </p:cNvPr>
          <p:cNvGraphicFramePr>
            <a:graphicFrameLocks/>
          </p:cNvGraphicFramePr>
          <p:nvPr>
            <p:extLst>
              <p:ext uri="{D42A27DB-BD31-4B8C-83A1-F6EECF244321}">
                <p14:modId xmlns:p14="http://schemas.microsoft.com/office/powerpoint/2010/main" val="1336058483"/>
              </p:ext>
            </p:extLst>
          </p:nvPr>
        </p:nvGraphicFramePr>
        <p:xfrm>
          <a:off x="604838" y="1512888"/>
          <a:ext cx="10872444" cy="2834688"/>
        </p:xfrm>
        <a:graphic>
          <a:graphicData uri="http://schemas.openxmlformats.org/drawingml/2006/table">
            <a:tbl>
              <a:tblPr/>
              <a:tblGrid>
                <a:gridCol w="2543422">
                  <a:extLst>
                    <a:ext uri="{9D8B030D-6E8A-4147-A177-3AD203B41FA5}">
                      <a16:colId xmlns:a16="http://schemas.microsoft.com/office/drawing/2014/main" val="20000"/>
                    </a:ext>
                  </a:extLst>
                </a:gridCol>
                <a:gridCol w="913952">
                  <a:extLst>
                    <a:ext uri="{9D8B030D-6E8A-4147-A177-3AD203B41FA5}">
                      <a16:colId xmlns:a16="http://schemas.microsoft.com/office/drawing/2014/main" val="20001"/>
                    </a:ext>
                  </a:extLst>
                </a:gridCol>
                <a:gridCol w="1755539">
                  <a:extLst>
                    <a:ext uri="{9D8B030D-6E8A-4147-A177-3AD203B41FA5}">
                      <a16:colId xmlns:a16="http://schemas.microsoft.com/office/drawing/2014/main" val="4258629787"/>
                    </a:ext>
                  </a:extLst>
                </a:gridCol>
                <a:gridCol w="753348">
                  <a:extLst>
                    <a:ext uri="{9D8B030D-6E8A-4147-A177-3AD203B41FA5}">
                      <a16:colId xmlns:a16="http://schemas.microsoft.com/office/drawing/2014/main" val="20004"/>
                    </a:ext>
                  </a:extLst>
                </a:gridCol>
                <a:gridCol w="1738301">
                  <a:extLst>
                    <a:ext uri="{9D8B030D-6E8A-4147-A177-3AD203B41FA5}">
                      <a16:colId xmlns:a16="http://schemas.microsoft.com/office/drawing/2014/main" val="464236392"/>
                    </a:ext>
                  </a:extLst>
                </a:gridCol>
                <a:gridCol w="1684541">
                  <a:extLst>
                    <a:ext uri="{9D8B030D-6E8A-4147-A177-3AD203B41FA5}">
                      <a16:colId xmlns:a16="http://schemas.microsoft.com/office/drawing/2014/main" val="2270739228"/>
                    </a:ext>
                  </a:extLst>
                </a:gridCol>
                <a:gridCol w="1483341">
                  <a:extLst>
                    <a:ext uri="{9D8B030D-6E8A-4147-A177-3AD203B41FA5}">
                      <a16:colId xmlns:a16="http://schemas.microsoft.com/office/drawing/2014/main" val="421750480"/>
                    </a:ext>
                  </a:extLst>
                </a:gridCol>
              </a:tblGrid>
              <a:tr h="27760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Iptacopan</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62)</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Anti-C5 SoC</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35)</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row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Rate Ratio</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(95% CI)</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row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Value</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27760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n/N</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Adjusted Annual Rate, % (95% CI)</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n/N</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Adjusted Annual Rate, % (95% CI)</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15804569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Rate of clinical breakthrough hemolysis</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800" dirty="0">
                          <a:solidFill>
                            <a:schemeClr val="bg1"/>
                          </a:solidFill>
                          <a:latin typeface="+mj-lt"/>
                          <a:cs typeface="Arial" panose="020B0604020202020204" pitchFamily="34" charset="0"/>
                        </a:rPr>
                        <a:t>2/62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algn="ctr"/>
                      <a:r>
                        <a:rPr lang="en-GB" sz="1800" dirty="0">
                          <a:solidFill>
                            <a:schemeClr val="bg1"/>
                          </a:solidFill>
                          <a:latin typeface="+mj-lt"/>
                          <a:cs typeface="Arial" panose="020B0604020202020204" pitchFamily="34" charset="0"/>
                        </a:rPr>
                        <a:t>0.07 </a:t>
                      </a:r>
                    </a:p>
                    <a:p>
                      <a:pPr algn="ctr"/>
                      <a:r>
                        <a:rPr lang="en-GB" sz="1800" dirty="0">
                          <a:solidFill>
                            <a:schemeClr val="bg1"/>
                          </a:solidFill>
                          <a:latin typeface="+mj-lt"/>
                          <a:cs typeface="Arial" panose="020B0604020202020204" pitchFamily="34" charset="0"/>
                        </a:rPr>
                        <a:t>(0.02-0.31)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algn="ctr"/>
                      <a:r>
                        <a:rPr lang="en-GB" sz="1800" dirty="0">
                          <a:solidFill>
                            <a:schemeClr val="bg1"/>
                          </a:solidFill>
                          <a:latin typeface="+mj-lt"/>
                          <a:cs typeface="Arial" panose="020B0604020202020204" pitchFamily="34" charset="0"/>
                        </a:rPr>
                        <a:t>6/35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algn="ctr"/>
                      <a:r>
                        <a:rPr lang="en-GB" sz="1800" dirty="0">
                          <a:solidFill>
                            <a:schemeClr val="bg1"/>
                          </a:solidFill>
                          <a:latin typeface="+mj-lt"/>
                          <a:cs typeface="Arial" panose="020B0604020202020204" pitchFamily="34" charset="0"/>
                        </a:rPr>
                        <a:t>0.67</a:t>
                      </a:r>
                    </a:p>
                    <a:p>
                      <a:pPr algn="ctr"/>
                      <a:r>
                        <a:rPr lang="en-GB" sz="1800" dirty="0">
                          <a:solidFill>
                            <a:schemeClr val="bg1"/>
                          </a:solidFill>
                          <a:latin typeface="+mj-lt"/>
                          <a:cs typeface="Arial" panose="020B0604020202020204" pitchFamily="34" charset="0"/>
                        </a:rPr>
                        <a:t>(0.26-1.72)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algn="ctr"/>
                      <a:r>
                        <a:rPr lang="en-GB" sz="1800" dirty="0">
                          <a:solidFill>
                            <a:schemeClr val="bg1"/>
                          </a:solidFill>
                          <a:latin typeface="+mj-lt"/>
                          <a:cs typeface="Arial" panose="020B0604020202020204" pitchFamily="34" charset="0"/>
                        </a:rPr>
                        <a:t>0.10</a:t>
                      </a:r>
                    </a:p>
                    <a:p>
                      <a:pPr algn="ctr"/>
                      <a:r>
                        <a:rPr lang="en-GB" sz="1800" dirty="0">
                          <a:solidFill>
                            <a:schemeClr val="bg1"/>
                          </a:solidFill>
                          <a:latin typeface="+mj-lt"/>
                          <a:cs typeface="Arial" panose="020B0604020202020204" pitchFamily="34" charset="0"/>
                        </a:rPr>
                        <a:t>(0.02-0.61)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algn="ctr"/>
                      <a:r>
                        <a:rPr lang="en-GB" sz="1800" dirty="0">
                          <a:solidFill>
                            <a:schemeClr val="bg1"/>
                          </a:solidFill>
                          <a:latin typeface="+mj-lt"/>
                          <a:cs typeface="Arial" panose="020B0604020202020204" pitchFamily="34" charset="0"/>
                        </a:rPr>
                        <a:t>.0118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Rate of MAVES</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800" dirty="0">
                          <a:solidFill>
                            <a:schemeClr val="bg1"/>
                          </a:solidFill>
                          <a:latin typeface="+mj-lt"/>
                          <a:cs typeface="Arial" panose="020B0604020202020204" pitchFamily="34" charset="0"/>
                        </a:rPr>
                        <a:t>1/62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800" dirty="0">
                          <a:solidFill>
                            <a:schemeClr val="bg1"/>
                          </a:solidFill>
                          <a:latin typeface="+mj-lt"/>
                          <a:cs typeface="Arial" panose="020B0604020202020204" pitchFamily="34" charset="0"/>
                        </a:rPr>
                        <a:t>0.03</a:t>
                      </a:r>
                    </a:p>
                    <a:p>
                      <a:pPr algn="ctr"/>
                      <a:r>
                        <a:rPr lang="en-GB" sz="1800" dirty="0">
                          <a:solidFill>
                            <a:schemeClr val="bg1"/>
                          </a:solidFill>
                          <a:latin typeface="+mj-lt"/>
                          <a:cs typeface="Arial" panose="020B0604020202020204" pitchFamily="34" charset="0"/>
                        </a:rPr>
                        <a:t>(0-0.25)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800" dirty="0">
                          <a:solidFill>
                            <a:schemeClr val="bg1"/>
                          </a:solidFill>
                          <a:latin typeface="+mj-lt"/>
                          <a:cs typeface="Arial" panose="020B0604020202020204" pitchFamily="34" charset="0"/>
                        </a:rPr>
                        <a:t>0/35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800" dirty="0">
                          <a:solidFill>
                            <a:schemeClr val="bg1"/>
                          </a:solidFill>
                          <a:latin typeface="+mj-lt"/>
                          <a:cs typeface="Arial" panose="020B0604020202020204" pitchFamily="34"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800" dirty="0">
                          <a:solidFill>
                            <a:schemeClr val="bg1"/>
                          </a:solidFill>
                          <a:latin typeface="+mj-lt"/>
                          <a:cs typeface="Arial" panose="020B0604020202020204" pitchFamily="34" charset="0"/>
                        </a:rPr>
                        <a:t>Not estimable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800" dirty="0">
                          <a:solidFill>
                            <a:schemeClr val="bg1"/>
                          </a:solidFill>
                          <a:latin typeface="+mj-lt"/>
                          <a:cs typeface="Arial" panose="020B0604020202020204" pitchFamily="34" charset="0"/>
                        </a:rPr>
                        <a:t>.3173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572724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APPLY-PNH: </a:t>
            </a:r>
            <a:r>
              <a:rPr lang="en-US" dirty="0"/>
              <a:t>Safety Summary</a:t>
            </a:r>
            <a:endParaRPr lang="en-US" altLang="en-US" dirty="0"/>
          </a:p>
        </p:txBody>
      </p:sp>
      <p:graphicFrame>
        <p:nvGraphicFramePr>
          <p:cNvPr id="5" name="Group 3">
            <a:extLst>
              <a:ext uri="{FF2B5EF4-FFF2-40B4-BE49-F238E27FC236}">
                <a16:creationId xmlns:a16="http://schemas.microsoft.com/office/drawing/2014/main" id="{2472694E-DA49-444E-9FC0-D9B94D1B5FFC}"/>
              </a:ext>
            </a:extLst>
          </p:cNvPr>
          <p:cNvGraphicFramePr>
            <a:graphicFrameLocks noGrp="1"/>
          </p:cNvGraphicFramePr>
          <p:nvPr>
            <p:ph sz="half" idx="1"/>
            <p:extLst>
              <p:ext uri="{D42A27DB-BD31-4B8C-83A1-F6EECF244321}">
                <p14:modId xmlns:p14="http://schemas.microsoft.com/office/powerpoint/2010/main" val="4028414245"/>
              </p:ext>
            </p:extLst>
          </p:nvPr>
        </p:nvGraphicFramePr>
        <p:xfrm>
          <a:off x="601663" y="1365411"/>
          <a:ext cx="5494338" cy="4937984"/>
        </p:xfrm>
        <a:graphic>
          <a:graphicData uri="http://schemas.openxmlformats.org/drawingml/2006/table">
            <a:tbl>
              <a:tblPr/>
              <a:tblGrid>
                <a:gridCol w="2741612">
                  <a:extLst>
                    <a:ext uri="{9D8B030D-6E8A-4147-A177-3AD203B41FA5}">
                      <a16:colId xmlns:a16="http://schemas.microsoft.com/office/drawing/2014/main" val="20000"/>
                    </a:ext>
                  </a:extLst>
                </a:gridCol>
                <a:gridCol w="1376363">
                  <a:extLst>
                    <a:ext uri="{9D8B030D-6E8A-4147-A177-3AD203B41FA5}">
                      <a16:colId xmlns:a16="http://schemas.microsoft.com/office/drawing/2014/main" val="20001"/>
                    </a:ext>
                  </a:extLst>
                </a:gridCol>
                <a:gridCol w="1376363">
                  <a:extLst>
                    <a:ext uri="{9D8B030D-6E8A-4147-A177-3AD203B41FA5}">
                      <a16:colId xmlns:a16="http://schemas.microsoft.com/office/drawing/2014/main" val="20004"/>
                    </a:ext>
                  </a:extLst>
                </a:gridCol>
              </a:tblGrid>
              <a:tr h="4962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Most Common TEAEs (≥4 Patients in Either Arm),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Iptacopan</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Anti-C5 SoC</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87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600" dirty="0">
                          <a:solidFill>
                            <a:schemeClr val="bg1"/>
                          </a:solidFill>
                          <a:latin typeface="+mj-lt"/>
                          <a:cs typeface="Arial" panose="020B0604020202020204" pitchFamily="34" charset="0"/>
                        </a:rPr>
                        <a:t>51 (82.3)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600" dirty="0">
                          <a:solidFill>
                            <a:schemeClr val="bg1"/>
                          </a:solidFill>
                          <a:latin typeface="+mj-lt"/>
                          <a:cs typeface="Arial" panose="020B0604020202020204" pitchFamily="34" charset="0"/>
                        </a:rPr>
                        <a:t>28 (80.0)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7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Mild/moderate/severe,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600" dirty="0">
                          <a:solidFill>
                            <a:schemeClr val="bg1"/>
                          </a:solidFill>
                          <a:latin typeface="+mj-lt"/>
                          <a:cs typeface="Arial" panose="020B0604020202020204" pitchFamily="34" charset="0"/>
                        </a:rPr>
                        <a:t>32.3/45.2/4.8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600" dirty="0">
                          <a:solidFill>
                            <a:schemeClr val="bg1"/>
                          </a:solidFill>
                          <a:latin typeface="+mj-lt"/>
                          <a:cs typeface="Arial" panose="020B0604020202020204" pitchFamily="34" charset="0"/>
                        </a:rPr>
                        <a:t>37.1/34.3/8.6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7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600" dirty="0">
                          <a:solidFill>
                            <a:schemeClr val="bg1"/>
                          </a:solidFill>
                          <a:latin typeface="+mj-lt"/>
                          <a:cs typeface="Arial" panose="020B0604020202020204" pitchFamily="34" charset="0"/>
                        </a:rPr>
                        <a:t>10 (16.1)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mn-lt"/>
                          <a:cs typeface="Arial" panose="020B0604020202020204" pitchFamily="34" charset="0"/>
                        </a:rPr>
                        <a:t>1 (2.9)</a:t>
                      </a:r>
                      <a:endParaRPr lang="en-GB" sz="1600" dirty="0">
                        <a:solidFill>
                          <a:schemeClr val="bg1"/>
                        </a:solidFill>
                        <a:latin typeface="+mn-lt"/>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7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600" dirty="0">
                          <a:solidFill>
                            <a:schemeClr val="bg1"/>
                          </a:solidFill>
                          <a:latin typeface="+mj-lt"/>
                          <a:cs typeface="Arial" panose="020B0604020202020204" pitchFamily="34" charset="0"/>
                        </a:rPr>
                        <a:t>9 (14.5)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2 (5.7)</a:t>
                      </a:r>
                      <a:endParaRPr lang="en-GB" sz="1600" dirty="0">
                        <a:solidFill>
                          <a:schemeClr val="bg1"/>
                        </a:solidFill>
                        <a:latin typeface="+mn-lt"/>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5827229"/>
                  </a:ext>
                </a:extLst>
              </a:tr>
              <a:tr h="28730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Nasopharyngitis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mn-lt"/>
                          <a:cs typeface="Arial" panose="020B0604020202020204" pitchFamily="34" charset="0"/>
                        </a:rPr>
                        <a:t>7 (11.3)</a:t>
                      </a:r>
                      <a:endParaRPr lang="en-GB" sz="1600" dirty="0">
                        <a:solidFill>
                          <a:schemeClr val="bg1"/>
                        </a:solidFill>
                        <a:latin typeface="+mn-lt"/>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mn-lt"/>
                          <a:cs typeface="Arial" panose="020B0604020202020204" pitchFamily="34" charset="0"/>
                        </a:rPr>
                        <a:t>2 (5.7)</a:t>
                      </a:r>
                      <a:endParaRPr lang="en-GB" sz="1600" dirty="0">
                        <a:solidFill>
                          <a:schemeClr val="bg1"/>
                        </a:solidFill>
                        <a:latin typeface="+mn-lt"/>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28938469"/>
                  </a:ext>
                </a:extLst>
              </a:tr>
              <a:tr h="287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6 (9.7)</a:t>
                      </a:r>
                      <a:endParaRPr lang="en-GB" sz="1600" dirty="0">
                        <a:solidFill>
                          <a:schemeClr val="bg1"/>
                        </a:solidFill>
                        <a:latin typeface="+mn-lt"/>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1 (2.9)</a:t>
                      </a:r>
                      <a:endParaRPr lang="en-GB" sz="1600" dirty="0">
                        <a:solidFill>
                          <a:schemeClr val="bg1"/>
                        </a:solidFill>
                        <a:latin typeface="+mn-lt"/>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29139649"/>
                  </a:ext>
                </a:extLst>
              </a:tr>
              <a:tr h="287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mn-lt"/>
                          <a:cs typeface="Arial" panose="020B0604020202020204" pitchFamily="34" charset="0"/>
                        </a:rPr>
                        <a:t>5 (8.1)</a:t>
                      </a:r>
                      <a:endParaRPr lang="en-GB" sz="1600" dirty="0">
                        <a:solidFill>
                          <a:schemeClr val="bg1"/>
                        </a:solidFill>
                        <a:latin typeface="+mn-lt"/>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mn-lt"/>
                          <a:cs typeface="Arial" panose="020B0604020202020204" pitchFamily="34" charset="0"/>
                        </a:rPr>
                        <a:t>9 (25.7)</a:t>
                      </a:r>
                      <a:endParaRPr lang="en-GB" sz="1600" dirty="0">
                        <a:solidFill>
                          <a:schemeClr val="bg1"/>
                        </a:solidFill>
                        <a:latin typeface="+mn-lt"/>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22255276"/>
                  </a:ext>
                </a:extLst>
              </a:tr>
              <a:tr h="287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UTI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Arial" panose="020B0604020202020204" pitchFamily="34" charset="0"/>
                        </a:rPr>
                        <a:t>5 (8.1)</a:t>
                      </a:r>
                      <a:endParaRPr kumimoji="0" lang="en-GB" sz="1600" b="0" i="0" u="none" strike="noStrike" kern="1200" cap="none" spc="0" normalizeH="0" baseline="0" noProof="0" dirty="0">
                        <a:ln>
                          <a:noFill/>
                        </a:ln>
                        <a:solidFill>
                          <a:schemeClr val="bg1"/>
                        </a:solidFill>
                        <a:effectLst/>
                        <a:uLnTx/>
                        <a:uFillTx/>
                        <a:latin typeface="+mn-lt"/>
                        <a:ea typeface="+mn-ea"/>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1 (2.9)</a:t>
                      </a:r>
                      <a:endParaRPr lang="en-GB" sz="1600" dirty="0">
                        <a:solidFill>
                          <a:schemeClr val="bg1"/>
                        </a:solidFill>
                        <a:latin typeface="+mn-lt"/>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37062206"/>
                  </a:ext>
                </a:extLst>
              </a:tr>
              <a:tr h="287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Arial" panose="020B0604020202020204" pitchFamily="34" charset="0"/>
                        </a:rPr>
                        <a:t>5 (8.1)</a:t>
                      </a:r>
                      <a:endParaRPr kumimoji="0" lang="en-GB" sz="1600" b="0" i="0" u="none" strike="noStrike" kern="1200" cap="none" spc="0" normalizeH="0" baseline="0" noProof="0" dirty="0">
                        <a:ln>
                          <a:noFill/>
                        </a:ln>
                        <a:solidFill>
                          <a:schemeClr val="bg1"/>
                        </a:solidFill>
                        <a:effectLst/>
                        <a:uLnTx/>
                        <a:uFillTx/>
                        <a:latin typeface="+mn-lt"/>
                        <a:ea typeface="+mn-ea"/>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mn-lt"/>
                          <a:cs typeface="Arial" panose="020B0604020202020204" pitchFamily="34" charset="0"/>
                        </a:rPr>
                        <a:t>1 (2.9)</a:t>
                      </a:r>
                      <a:endParaRPr lang="en-GB" sz="1600" dirty="0">
                        <a:solidFill>
                          <a:schemeClr val="bg1"/>
                        </a:solidFill>
                        <a:latin typeface="+mn-lt"/>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98964809"/>
                  </a:ext>
                </a:extLst>
              </a:tr>
              <a:tr h="287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Abdominal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4 (6.5)</a:t>
                      </a:r>
                      <a:endParaRPr lang="en-GB" sz="1600" dirty="0">
                        <a:solidFill>
                          <a:schemeClr val="bg1"/>
                        </a:solidFill>
                        <a:latin typeface="+mn-lt"/>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1 (2.9)</a:t>
                      </a:r>
                      <a:endParaRPr lang="en-GB" sz="1600" dirty="0">
                        <a:solidFill>
                          <a:schemeClr val="bg1"/>
                        </a:solidFill>
                        <a:latin typeface="+mn-lt"/>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96663217"/>
                  </a:ext>
                </a:extLst>
              </a:tr>
              <a:tr h="287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Increased blood LDH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Arial" panose="020B0604020202020204" pitchFamily="34" charset="0"/>
                        </a:rPr>
                        <a:t>4 (6.5)</a:t>
                      </a:r>
                      <a:endParaRPr kumimoji="0" lang="en-GB" sz="1600" b="0" i="0" u="none" strike="noStrike" kern="1200" cap="none" spc="0" normalizeH="0" baseline="0" noProof="0" dirty="0">
                        <a:ln>
                          <a:noFill/>
                        </a:ln>
                        <a:solidFill>
                          <a:schemeClr val="bg1"/>
                        </a:solidFill>
                        <a:effectLst/>
                        <a:uLnTx/>
                        <a:uFillTx/>
                        <a:latin typeface="+mn-lt"/>
                        <a:ea typeface="+mn-ea"/>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mn-lt"/>
                          <a:cs typeface="Arial" panose="020B0604020202020204" pitchFamily="34" charset="0"/>
                        </a:rPr>
                        <a:t>3 (8.6)</a:t>
                      </a:r>
                      <a:endParaRPr lang="en-GB" sz="1600" dirty="0">
                        <a:solidFill>
                          <a:schemeClr val="bg1"/>
                        </a:solidFill>
                        <a:latin typeface="+mn-lt"/>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68785853"/>
                  </a:ext>
                </a:extLst>
              </a:tr>
              <a:tr h="287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Dizziness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Arial" panose="020B0604020202020204" pitchFamily="34" charset="0"/>
                        </a:rPr>
                        <a:t>4 (6.5)</a:t>
                      </a:r>
                      <a:endParaRPr kumimoji="0" lang="en-GB" sz="1600" b="0" i="0" u="none" strike="noStrike" kern="1200" cap="none" spc="0" normalizeH="0" baseline="0" noProof="0" dirty="0">
                        <a:ln>
                          <a:noFill/>
                        </a:ln>
                        <a:solidFill>
                          <a:schemeClr val="bg1"/>
                        </a:solidFill>
                        <a:effectLst/>
                        <a:uLnTx/>
                        <a:uFillTx/>
                        <a:latin typeface="+mn-lt"/>
                        <a:ea typeface="+mn-ea"/>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0</a:t>
                      </a:r>
                      <a:endParaRPr lang="en-GB" sz="1600" dirty="0">
                        <a:solidFill>
                          <a:schemeClr val="bg1"/>
                        </a:solidFill>
                        <a:latin typeface="+mn-lt"/>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88745154"/>
                  </a:ext>
                </a:extLst>
              </a:tr>
              <a:tr h="287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Breakthrough hemolysis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Arial" panose="020B0604020202020204" pitchFamily="34" charset="0"/>
                        </a:rPr>
                        <a:t>2 (3.2)</a:t>
                      </a:r>
                      <a:endParaRPr kumimoji="0" lang="en-GB" sz="1600" b="0" i="0" u="none" strike="noStrike" kern="1200" cap="none" spc="0" normalizeH="0" baseline="0" noProof="0" dirty="0">
                        <a:ln>
                          <a:noFill/>
                        </a:ln>
                        <a:solidFill>
                          <a:schemeClr val="bg1"/>
                        </a:solidFill>
                        <a:effectLst/>
                        <a:uLnTx/>
                        <a:uFillTx/>
                        <a:latin typeface="+mn-lt"/>
                        <a:ea typeface="+mn-ea"/>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mn-lt"/>
                          <a:cs typeface="Arial" panose="020B0604020202020204" pitchFamily="34" charset="0"/>
                        </a:rPr>
                        <a:t>6 (17.1)</a:t>
                      </a:r>
                      <a:endParaRPr lang="en-GB" sz="1600" dirty="0">
                        <a:solidFill>
                          <a:schemeClr val="bg1"/>
                        </a:solidFill>
                        <a:latin typeface="+mn-lt"/>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68940561"/>
                  </a:ext>
                </a:extLst>
              </a:tr>
            </a:tbl>
          </a:graphicData>
        </a:graphic>
      </p:graphicFrame>
      <p:sp>
        <p:nvSpPr>
          <p:cNvPr id="2" name="Content Placeholder 1">
            <a:extLst>
              <a:ext uri="{FF2B5EF4-FFF2-40B4-BE49-F238E27FC236}">
                <a16:creationId xmlns:a16="http://schemas.microsoft.com/office/drawing/2014/main" id="{EA6EF351-138B-B94E-AA8F-6BC543B3ABF9}"/>
              </a:ext>
            </a:extLst>
          </p:cNvPr>
          <p:cNvSpPr>
            <a:spLocks noGrp="1"/>
          </p:cNvSpPr>
          <p:nvPr>
            <p:ph sz="half" idx="2"/>
          </p:nvPr>
        </p:nvSpPr>
        <p:spPr>
          <a:xfrm>
            <a:off x="6252633" y="1510730"/>
            <a:ext cx="5494337" cy="4679462"/>
          </a:xfrm>
        </p:spPr>
        <p:txBody>
          <a:bodyPr/>
          <a:lstStyle/>
          <a:p>
            <a:r>
              <a:rPr lang="en-US" sz="2000" b="1" dirty="0"/>
              <a:t>Serious TEAEs </a:t>
            </a:r>
          </a:p>
          <a:p>
            <a:pPr lvl="1"/>
            <a:r>
              <a:rPr lang="en-US" sz="1800" dirty="0"/>
              <a:t>Iptacopan 9.7% vs SoC 14.3%</a:t>
            </a:r>
          </a:p>
          <a:p>
            <a:r>
              <a:rPr lang="en-US" sz="2000" b="1" dirty="0"/>
              <a:t>Hemolysis serious TEAEs</a:t>
            </a:r>
          </a:p>
          <a:p>
            <a:pPr lvl="1"/>
            <a:r>
              <a:rPr lang="en-US" sz="1800" dirty="0"/>
              <a:t>Iptacopan 0 vs SoC 2 (1 breakthrough and </a:t>
            </a:r>
            <a:br>
              <a:rPr lang="en-US" sz="1800" dirty="0"/>
            </a:br>
            <a:r>
              <a:rPr lang="en-US" sz="1800" dirty="0"/>
              <a:t>1 extravascular)</a:t>
            </a:r>
          </a:p>
          <a:p>
            <a:r>
              <a:rPr lang="en-US" sz="2000" dirty="0"/>
              <a:t>No patient developed serious infection due to encapsulated bacteria</a:t>
            </a:r>
          </a:p>
          <a:p>
            <a:r>
              <a:rPr lang="en-US" sz="2000" dirty="0"/>
              <a:t>Discontinuation of study treatment occurred in 1 patient (pregnancy)</a:t>
            </a:r>
          </a:p>
          <a:p>
            <a:r>
              <a:rPr lang="en-US" sz="2000" dirty="0"/>
              <a:t>No deaths occurred on study</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De Latour. ASH 2022. Abstr LBA-2.</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469848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APPLY-PNH: </a:t>
            </a:r>
            <a:r>
              <a:rPr lang="en-US" dirty="0"/>
              <a:t>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305226"/>
            <a:ext cx="11117933" cy="5031733"/>
          </a:xfrm>
        </p:spPr>
        <p:txBody>
          <a:bodyPr/>
          <a:lstStyle/>
          <a:p>
            <a:r>
              <a:rPr lang="en-US" altLang="en-US" sz="2400" dirty="0"/>
              <a:t>In patients with PNH and residual anemia on stable anti-C5 SoC therapy, oral iptacopan monotherapy yielded significant hematologic improvement compared with continued SoC</a:t>
            </a:r>
          </a:p>
          <a:p>
            <a:pPr lvl="1"/>
            <a:r>
              <a:rPr lang="en-US" altLang="en-US" sz="2400" b="0" dirty="0"/>
              <a:t>Increased rate of Hb </a:t>
            </a:r>
            <a:r>
              <a:rPr lang="en-GB" altLang="en-US" sz="2400" b="0" dirty="0">
                <a:solidFill>
                  <a:srgbClr val="000000"/>
                </a:solidFill>
                <a:cs typeface="Calibri" panose="020F0502020204030204" pitchFamily="34" charset="0"/>
              </a:rPr>
              <a:t>≥2 g/dL vs BL </a:t>
            </a:r>
            <a:r>
              <a:rPr lang="en-US" altLang="en-US" sz="2400" dirty="0"/>
              <a:t>and Hb ≥12 g/dL in </a:t>
            </a:r>
            <a:r>
              <a:rPr lang="en-GB" altLang="en-US" sz="2400" b="0" dirty="0">
                <a:solidFill>
                  <a:srgbClr val="000000"/>
                </a:solidFill>
                <a:cs typeface="Calibri" panose="020F0502020204030204" pitchFamily="34" charset="0"/>
              </a:rPr>
              <a:t>absence of RBC transfusions</a:t>
            </a:r>
          </a:p>
          <a:p>
            <a:pPr lvl="1"/>
            <a:r>
              <a:rPr lang="en-GB" altLang="en-US" sz="2400" dirty="0">
                <a:solidFill>
                  <a:srgbClr val="000000"/>
                </a:solidFill>
                <a:cs typeface="Calibri" panose="020F0502020204030204" pitchFamily="34" charset="0"/>
              </a:rPr>
              <a:t>Increased rate of transfusion independence</a:t>
            </a:r>
          </a:p>
          <a:p>
            <a:pPr lvl="1"/>
            <a:r>
              <a:rPr lang="en-GB" altLang="en-US" sz="2400" dirty="0">
                <a:solidFill>
                  <a:srgbClr val="000000"/>
                </a:solidFill>
                <a:cs typeface="Calibri" panose="020F0502020204030204" pitchFamily="34" charset="0"/>
              </a:rPr>
              <a:t>Reduced patient-reported fatigue</a:t>
            </a:r>
          </a:p>
          <a:p>
            <a:r>
              <a:rPr lang="en-US" altLang="en-US" sz="2400" dirty="0"/>
              <a:t>Iptacopan resolved extravascular hemolysis and maintained control of intravascular hemolysis</a:t>
            </a:r>
          </a:p>
          <a:p>
            <a:r>
              <a:rPr lang="en-US" altLang="en-US" sz="2400" dirty="0"/>
              <a:t>Iptacopan was well tolerated, with no serious breakthrough hemolysis</a:t>
            </a:r>
          </a:p>
          <a:p>
            <a:r>
              <a:rPr lang="en-US" altLang="en-US" sz="2400" dirty="0"/>
              <a:t>Investigators concluded that iptacopan monotherapy may change management of patients with PNH with residual anemia receiving stable anti-C5 SoC therapy</a:t>
            </a:r>
          </a:p>
          <a:p>
            <a:pPr lvl="1"/>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De Latour. ASH 2022. Abstr LBA-2.</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56M7VY3CDVN5-1160063189-2</_dlc_DocId>
    <_dlc_DocIdUrl xmlns="d54cbe69-32bd-412a-b004-9152f949605e">
      <Url>https://intranet.clinicaloptions.com/mews/oncology/ONC_2022_ASH_CF_(5667)/NONMALIG_LBA2_Peffault_De_Latour/_layouts/15/DocIdRedir.aspx?ID=56M7VY3CDVN5-1160063189-2</Url>
      <Description>56M7VY3CDVN5-1160063189-2</Description>
    </_dlc_DocIdUrl>
    <Document_x0020_Category xmlns="c80360f2-8660-4d8a-bde8-3b7869fd23ea">Conference Capsule Slides</Document_x0020_Category>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B27049DB0C98D4448AD143FD860AF4BA" ma:contentTypeVersion="1" ma:contentTypeDescription="Create a new document." ma:contentTypeScope="" ma:versionID="51f148c99811108a1cac72daf7231330">
  <xsd:schema xmlns:xsd="http://www.w3.org/2001/XMLSchema" xmlns:xs="http://www.w3.org/2001/XMLSchema" xmlns:p="http://schemas.microsoft.com/office/2006/metadata/properties" xmlns:ns2="d54cbe69-32bd-412a-b004-9152f949605e" xmlns:ns3="c80360f2-8660-4d8a-bde8-3b7869fd23ea" targetNamespace="http://schemas.microsoft.com/office/2006/metadata/properties" ma:root="true" ma:fieldsID="0c024ec0f2bc2c147610c5ab0aa349f5" ns2:_="" ns3:_="">
    <xsd:import namespace="d54cbe69-32bd-412a-b004-9152f949605e"/>
    <xsd:import namespace="c80360f2-8660-4d8a-bde8-3b7869fd23e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80360f2-8660-4d8a-bde8-3b7869fd23e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http://schemas.microsoft.com/office/2006/documentManagement/types"/>
    <ds:schemaRef ds:uri="http://schemas.microsoft.com/office/infopath/2007/PartnerControls"/>
    <ds:schemaRef ds:uri="http://purl.org/dc/dcmitype/"/>
    <ds:schemaRef ds:uri="http://schemas.microsoft.com/office/2006/metadata/properties"/>
    <ds:schemaRef ds:uri="http://www.w3.org/XML/1998/namespace"/>
    <ds:schemaRef ds:uri="http://schemas.openxmlformats.org/package/2006/metadata/core-properties"/>
    <ds:schemaRef ds:uri="http://purl.org/dc/elements/1.1/"/>
    <ds:schemaRef ds:uri="c80360f2-8660-4d8a-bde8-3b7869fd23ea"/>
    <ds:schemaRef ds:uri="d54cbe69-32bd-412a-b004-9152f949605e"/>
    <ds:schemaRef ds:uri="http://purl.org/dc/terms/"/>
  </ds:schemaRefs>
</ds:datastoreItem>
</file>

<file path=customXml/itemProps4.xml><?xml version="1.0" encoding="utf-8"?>
<ds:datastoreItem xmlns:ds="http://schemas.openxmlformats.org/officeDocument/2006/customXml" ds:itemID="{6570415F-0FA0-4B28-BC30-216A168609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80360f2-8660-4d8a-bde8-3b7869fd23e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678</TotalTime>
  <Words>3014</Words>
  <Application>Microsoft Office PowerPoint</Application>
  <PresentationFormat>Widescreen</PresentationFormat>
  <Paragraphs>506</Paragraphs>
  <Slides>15</Slides>
  <Notes>15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15</vt:i4>
      </vt:variant>
    </vt:vector>
  </HeadingPairs>
  <TitlesOfParts>
    <vt:vector size="21" baseType="lpstr">
      <vt:lpstr>Arial</vt:lpstr>
      <vt:lpstr>Calibri</vt:lpstr>
      <vt:lpstr>Times</vt:lpstr>
      <vt:lpstr>Wingdings</vt:lpstr>
      <vt:lpstr>2022_CCO_Template</vt:lpstr>
      <vt:lpstr>4_2017_HTAA_Diabetes</vt:lpstr>
      <vt:lpstr>APPLY-PNH: Phase III Trial of Iptacopan Monotherapy in Patients With Paroxysmal Nocturnal Hemoglobinuria and Residual Anemia With Anti-C5 Therapy</vt:lpstr>
      <vt:lpstr>About These Slides</vt:lpstr>
      <vt:lpstr>APPLY-PNH: Background</vt:lpstr>
      <vt:lpstr>APPLY-PNH: Study Design</vt:lpstr>
      <vt:lpstr>APPLY-PNH: Baseline Characteristics</vt:lpstr>
      <vt:lpstr>APPLY-PNH: Hematologic Response  (Primary Endpoints)</vt:lpstr>
      <vt:lpstr>APPLY-PNH: Transfusion Avoidance</vt:lpstr>
      <vt:lpstr>APPLY-PNH: Change in Hemoglobin From Baseline</vt:lpstr>
      <vt:lpstr>APPLY-PNH: Change in Patient-Reported  Fatigue From Baseline</vt:lpstr>
      <vt:lpstr>APPLY-PNH: Change in Absolute  Reticulocyte Count From Baseline</vt:lpstr>
      <vt:lpstr>PowerPoint Presentation</vt:lpstr>
      <vt:lpstr>APPLY-PNH: Other Secondary Endpoints</vt:lpstr>
      <vt:lpstr>APPLY-PNH: Safety Summary</vt:lpstr>
      <vt:lpstr>APPLY-PNH: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APPLY-PNH: Phase III Trial of Iptacopan Monotherapy in Patients With Paroxysmal Nocturnal Hemoglobinuria and Residual Anemia With Anti-C5 Therapy</dc:title>
  <dc:creator>Preferred User</dc:creator>
  <cp:lastModifiedBy>CLINICALOPTIONS\swest</cp:lastModifiedBy>
  <cp:revision>47</cp:revision>
  <cp:lastPrinted>2016-09-26T20:21:49Z</cp:lastPrinted>
  <dcterms:created xsi:type="dcterms:W3CDTF">2005-05-27T15:08:01Z</dcterms:created>
  <dcterms:modified xsi:type="dcterms:W3CDTF">2022-12-17T21:40:38Z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52832ebc-03b6-4551-9204-5a150cbafe37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0x010100B27049DB0C98D4448AD143FD860AF4BA</vt:lpwstr>
  </property>
  <property fmtid="{D5CDD505-2E9C-101B-9397-08002B2CF9AE}" pid="9" name="MediaServiceImageTags">
    <vt:lpwstr/>
  </property>
</Properties>
</file>