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4"/>
    <p:sldMasterId id="2147483680" r:id="rId5"/>
    <p:sldMasterId id="2147483692" r:id="rId6"/>
    <p:sldMasterId id="2147483696" r:id="rId7"/>
    <p:sldMasterId id="2147483709" r:id="rId8"/>
  </p:sldMasterIdLst>
  <p:notesMasterIdLst>
    <p:notesMasterId r:id="rId20"/>
  </p:notesMasterIdLst>
  <p:sldIdLst>
    <p:sldId id="2147473700" r:id="rId9"/>
    <p:sldId id="308" r:id="rId10"/>
    <p:sldId id="267" r:id="rId11"/>
    <p:sldId id="2147473706" r:id="rId12"/>
    <p:sldId id="2147473664" r:id="rId13"/>
    <p:sldId id="2147473701" r:id="rId14"/>
    <p:sldId id="2147473702" r:id="rId15"/>
    <p:sldId id="2147473703" r:id="rId16"/>
    <p:sldId id="2147473704" r:id="rId17"/>
    <p:sldId id="2147473668" r:id="rId18"/>
    <p:sldId id="214747368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462370C-062B-997E-0B23-2E8B5198E5BF}" name="Jerfiz Constanzo" initials="JC" userId="S::jconstanzo@clinicaloptions.com::7388c342-66f0-4154-bcdf-657d8197f1ae" providerId="AD"/>
  <p188:author id="{1101E41E-6C76-D344-5A65-F3B00557F242}" name="Andrea Boecler" initials="AB" userId="S::aboecler@clinicaloptions.com::28e82037-1239-4052-943b-ae184e0bc2af" providerId="AD"/>
  <p188:author id="{A119B67B-19F9-C100-B387-BDA45A632E44}" name="Taryn Gross" initials="TG" userId="S::tgross@gaugemedical.com::a1edc1e6-395d-4e98-97b6-6646f446588b" providerId="AD"/>
  <p188:author id="{97AD4CA0-9528-8830-4168-1C1B27696414}" name="Kristen Rosenthal" initials="KR" userId="S::krosenthal@clinicaloptions.com::67a58a6d-22ff-4b03-8f01-10ea3f44af52" providerId="AD"/>
  <p188:author id="{0EBCD6F8-AC49-2A8D-2FDA-B88E20BDFD46}" name="Allison Weckerle" initials="AW" userId="Allison Weckerle"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2FC21B-D805-402E-90A6-07B193CDE77A}" v="7" dt="2025-12-15T22:33:32.061"/>
    <p1510:client id="{46D6ADF6-7EF8-4DD9-BA1A-47BFD643FB1B}" v="72" dt="2025-12-15T16:45:00.602"/>
    <p1510:client id="{8A405C66-D490-429D-9693-E697BB38474B}" v="29" dt="2025-12-15T22:19:00.615"/>
    <p1510:client id="{9AFE06CA-302B-46F3-90C6-7A5FC1BA8CA1}" v="85" dt="2025-12-15T22:36:47.3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88701" autoAdjust="0"/>
  </p:normalViewPr>
  <p:slideViewPr>
    <p:cSldViewPr snapToGrid="0">
      <p:cViewPr varScale="1">
        <p:scale>
          <a:sx n="66" d="100"/>
          <a:sy n="66" d="100"/>
        </p:scale>
        <p:origin x="632"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C04FEB-3F42-4A4A-A5AC-23FCC8786C58}" type="datetimeFigureOut">
              <a:rPr lang="en-US" smtClean="0"/>
              <a:t>2/24/2026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01E45-F998-472B-9695-2F0E24B33AD6}" type="slidenum">
              <a:rPr lang="en-US" smtClean="0"/>
              <a:t>‹#›</a:t>
            </a:fld>
            <a:endParaRPr lang="en-US" dirty="0"/>
          </a:p>
        </p:txBody>
      </p:sp>
    </p:spTree>
    <p:extLst>
      <p:ext uri="{BB962C8B-B14F-4D97-AF65-F5344CB8AC3E}">
        <p14:creationId xmlns:p14="http://schemas.microsoft.com/office/powerpoint/2010/main" val="1984694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5875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D9A33-FC6A-F7C9-DDDD-04773CBA45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B7B247-8E7F-830E-4298-8EE785141A3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76B80A2-B054-E38B-F191-A8C768B1ADA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DBB118-8B38-9399-1C4E-0A61B358A04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473247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C5031-6E6E-ACF9-5B3C-7EEA2B75EF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4ECA94-29CA-3D8A-FD6F-9C73C84D385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36F7D61-FEF7-3EDE-FE73-7F0DF9E271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B8CFF1-F973-365D-D9A5-C0F5D04D60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138223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C08B0-EE17-D5E2-6ABA-B7C67460A0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0B88F9-44B9-9C56-AE27-2E6674D59C1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3BF904D-F291-F302-8965-29F51BFA89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BBE1B7-448A-6124-0BB8-39485F35787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425695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C6BB8-44B9-17ED-5D2F-B8A84333B9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F14BCF-8055-0B77-D76A-9CDB422D477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DFF2830-180A-222B-320C-DE62BD88C38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B92CAB7-3B17-E1B7-6907-7DD9F8CF1C6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771769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F421F-D54E-F630-AE7B-226CB2D255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33EF25-ED50-195D-3A36-AD181B42DFF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E531145-DCBD-BD76-F214-F1CD7FF9D2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6BE7710-34A6-052B-A801-1E2D103189B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02197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F56C0-F000-FF20-4C35-BE6D80285E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5EFF01-8038-6915-3D14-C9201CE99BA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622EBC3-AF75-673C-B71F-8888DF431CB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C31836-6676-6A2F-8B43-DD8354EF947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7266624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CE436-E275-DCC8-9163-80E91216D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D30F6-6EE7-B297-42BC-483162E1B2F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6769627-56D5-CFBB-A8CE-0B5018D1C8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AA3339-4A35-85FF-786C-6219382993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354571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11</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2917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defRPr lang="en-US" sz="2000" smtClean="0">
                <a:solidFill>
                  <a:schemeClr val="tx1"/>
                </a:solidFill>
                <a:latin typeface="+mn-lt"/>
                <a:cs typeface="+mn-cs"/>
              </a:defRPr>
            </a:lvl3pPr>
            <a:lvl4pPr>
              <a:defRPr lang="en-US" sz="2000" smtClean="0">
                <a:solidFill>
                  <a:schemeClr val="tx1"/>
                </a:solidFill>
                <a:latin typeface="+mn-lt"/>
                <a:cs typeface="+mn-cs"/>
              </a:defRPr>
            </a:lvl4pPr>
            <a:lvl5pPr>
              <a:defRPr lang="en-US" sz="20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
        <p:nvSpPr>
          <p:cNvPr id="11" name="Text Placeholder 8">
            <a:extLst>
              <a:ext uri="{FF2B5EF4-FFF2-40B4-BE49-F238E27FC236}">
                <a16:creationId xmlns:a16="http://schemas.microsoft.com/office/drawing/2014/main" id="{D019ED9F-08C1-F8F6-2845-FFD4DF8E1B26}"/>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a:t>Click to edit Master text styles</a:t>
            </a:r>
          </a:p>
          <a:p>
            <a:pPr lvl="0">
              <a:lnSpc>
                <a:spcPct val="110000"/>
              </a:lnSpc>
              <a:spcBef>
                <a:spcPts val="0"/>
              </a:spcBef>
            </a:pPr>
            <a:r>
              <a:rPr lang="en-US"/>
              <a:t>Second level</a:t>
            </a:r>
          </a:p>
          <a:p>
            <a:pPr lvl="0">
              <a:lnSpc>
                <a:spcPct val="110000"/>
              </a:lnSpc>
              <a:spcBef>
                <a:spcPts val="0"/>
              </a:spcBef>
            </a:pPr>
            <a:r>
              <a:rPr lang="en-US"/>
              <a:t>Third level</a:t>
            </a:r>
          </a:p>
          <a:p>
            <a:pPr lvl="0">
              <a:lnSpc>
                <a:spcPct val="110000"/>
              </a:lnSpc>
              <a:spcBef>
                <a:spcPts val="0"/>
              </a:spcBef>
            </a:pPr>
            <a:r>
              <a:rPr lang="en-US"/>
              <a:t>Fourth level</a:t>
            </a:r>
          </a:p>
          <a:p>
            <a:pPr lvl="0">
              <a:lnSpc>
                <a:spcPct val="110000"/>
              </a:lnSpc>
              <a:spcBef>
                <a:spcPts val="0"/>
              </a:spcBef>
            </a:pPr>
            <a:r>
              <a:rPr lang="en-US"/>
              <a:t>Fifth level</a:t>
            </a:r>
          </a:p>
        </p:txBody>
      </p:sp>
    </p:spTree>
    <p:extLst>
      <p:ext uri="{BB962C8B-B14F-4D97-AF65-F5344CB8AC3E}">
        <p14:creationId xmlns:p14="http://schemas.microsoft.com/office/powerpoint/2010/main" val="2700764427"/>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5679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1800" b="0" i="0" spc="10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Tree>
    <p:extLst>
      <p:ext uri="{BB962C8B-B14F-4D97-AF65-F5344CB8AC3E}">
        <p14:creationId xmlns:p14="http://schemas.microsoft.com/office/powerpoint/2010/main" val="3517008123"/>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5756"/>
            <a:ext cx="10203103"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Tree>
    <p:extLst>
      <p:ext uri="{BB962C8B-B14F-4D97-AF65-F5344CB8AC3E}">
        <p14:creationId xmlns:p14="http://schemas.microsoft.com/office/powerpoint/2010/main" val="2911194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4140325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558239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448970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1197695070"/>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942022"/>
          </a:xfrm>
        </p:spPr>
        <p:txBody>
          <a:bodyPr anchor="t" anchorCtr="0"/>
          <a:lstStyle>
            <a:lvl1pPr>
              <a:lnSpc>
                <a:spcPct val="90000"/>
              </a:lnSpc>
              <a:defRPr sz="6600">
                <a:solidFill>
                  <a:schemeClr val="tx2"/>
                </a:solidFill>
                <a:latin typeface="+mj-lt"/>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091988561"/>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97883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2" name="Content Placeholder 25">
            <a:extLst>
              <a:ext uri="{FF2B5EF4-FFF2-40B4-BE49-F238E27FC236}">
                <a16:creationId xmlns:a16="http://schemas.microsoft.com/office/drawing/2014/main" id="{E07D980C-6787-1DD3-F084-BA6E418A7531}"/>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5257915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a:lstStyle>
            <a:lvl1pPr>
              <a:tabLst>
                <a:tab pos="460375" algn="l"/>
              </a:tabLst>
              <a:defRPr b="1" i="0">
                <a:latin typeface="Newsreader ExtraBold" panose="02000000000000000000" pitchFamily="2" charset="77"/>
                <a:cs typeface="Poppins" pitchFamily="2" charset="77"/>
              </a:defRPr>
            </a:lvl1pPr>
          </a:lstStyle>
          <a:p>
            <a:r>
              <a:rPr lang="en-US"/>
              <a:t>Click to edit Master title style</a:t>
            </a:r>
          </a:p>
        </p:txBody>
      </p:sp>
      <p:sp>
        <p:nvSpPr>
          <p:cNvPr id="3" name="Content Placeholder 25">
            <a:extLst>
              <a:ext uri="{FF2B5EF4-FFF2-40B4-BE49-F238E27FC236}">
                <a16:creationId xmlns:a16="http://schemas.microsoft.com/office/drawing/2014/main" id="{67015BB9-B9B6-761A-C9A7-5089CFB6F49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2248333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1127496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920585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4251526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9938397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8534753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6922998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Edit Master text styles</a:t>
            </a:r>
          </a:p>
        </p:txBody>
      </p:sp>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8406558" y="2722283"/>
              <a:ext cx="1511051" cy="6035264"/>
            </a:xfrm>
            <a:prstGeom prst="rect">
              <a:avLst/>
            </a:prstGeom>
          </p:spPr>
        </p:pic>
      </p:grpSp>
    </p:spTree>
    <p:extLst>
      <p:ext uri="{BB962C8B-B14F-4D97-AF65-F5344CB8AC3E}">
        <p14:creationId xmlns:p14="http://schemas.microsoft.com/office/powerpoint/2010/main" val="3147357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Edit Master text styles</a:t>
            </a:r>
          </a:p>
        </p:txBody>
      </p:sp>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8406558" y="2722283"/>
              <a:ext cx="1511051" cy="6035264"/>
            </a:xfrm>
            <a:prstGeom prst="rect">
              <a:avLst/>
            </a:prstGeom>
          </p:spPr>
        </p:pic>
      </p:grpSp>
    </p:spTree>
    <p:extLst>
      <p:ext uri="{BB962C8B-B14F-4D97-AF65-F5344CB8AC3E}">
        <p14:creationId xmlns:p14="http://schemas.microsoft.com/office/powerpoint/2010/main" val="24830439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2767575974"/>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11734800"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11734800"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
        <p:nvSpPr>
          <p:cNvPr id="5" name="Subtitle 2">
            <a:extLst>
              <a:ext uri="{FF2B5EF4-FFF2-40B4-BE49-F238E27FC236}">
                <a16:creationId xmlns:a16="http://schemas.microsoft.com/office/drawing/2014/main" id="{10B3EBDD-4C86-E058-8496-417485C469C8}"/>
              </a:ext>
            </a:extLst>
          </p:cNvPr>
          <p:cNvSpPr>
            <a:spLocks noGrp="1"/>
          </p:cNvSpPr>
          <p:nvPr>
            <p:ph type="subTitle" idx="1"/>
          </p:nvPr>
        </p:nvSpPr>
        <p:spPr>
          <a:xfrm>
            <a:off x="228600" y="4104609"/>
            <a:ext cx="11734800"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Text Placeholder 9">
            <a:extLst>
              <a:ext uri="{FF2B5EF4-FFF2-40B4-BE49-F238E27FC236}">
                <a16:creationId xmlns:a16="http://schemas.microsoft.com/office/drawing/2014/main" id="{2B2522F5-A2F7-B08B-540C-7C9ABD269293}"/>
              </a:ext>
            </a:extLst>
          </p:cNvPr>
          <p:cNvSpPr>
            <a:spLocks noGrp="1"/>
          </p:cNvSpPr>
          <p:nvPr>
            <p:ph type="body" sz="quarter" idx="11"/>
          </p:nvPr>
        </p:nvSpPr>
        <p:spPr>
          <a:xfrm>
            <a:off x="228600" y="5449449"/>
            <a:ext cx="11734800" cy="423463"/>
          </a:xfrm>
          <a:prstGeom prst="rect">
            <a:avLst/>
          </a:prstGeom>
        </p:spPr>
        <p:txBody>
          <a:bodyPr anchor="b" anchorCtr="0">
            <a:noAutofit/>
          </a:bodyPr>
          <a:lstStyle>
            <a:lvl1pPr marL="0" indent="0">
              <a:spcBef>
                <a:spcPts val="300"/>
              </a:spcBef>
              <a:buNone/>
              <a:defRPr sz="1050">
                <a:solidFill>
                  <a:schemeClr val="bg2"/>
                </a:solidFill>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494096530"/>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768672"/>
          </a:xfrm>
        </p:spPr>
        <p:txBody>
          <a:bodyPr anchor="t" anchorCtr="0"/>
          <a:lstStyle>
            <a:lvl1pPr>
              <a:lnSpc>
                <a:spcPct val="90000"/>
              </a:lnSpc>
              <a:defRPr sz="5400">
                <a:solidFill>
                  <a:schemeClr val="tx2"/>
                </a:solidFill>
                <a:latin typeface="Poppins" pitchFamily="2" charset="77"/>
                <a:cs typeface="Poppins" pitchFamily="2" charset="77"/>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522291101"/>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4">
            <a:extLst>
              <a:ext uri="{FF2B5EF4-FFF2-40B4-BE49-F238E27FC236}">
                <a16:creationId xmlns:a16="http://schemas.microsoft.com/office/drawing/2014/main" id="{49E59E30-1339-BE40-0D3A-9B0227815226}"/>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5811052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a:t>Click to edit Master title style</a:t>
            </a:r>
          </a:p>
        </p:txBody>
      </p:sp>
      <p:sp>
        <p:nvSpPr>
          <p:cNvPr id="2" name="Slide Number Placeholder 4">
            <a:extLst>
              <a:ext uri="{FF2B5EF4-FFF2-40B4-BE49-F238E27FC236}">
                <a16:creationId xmlns:a16="http://schemas.microsoft.com/office/drawing/2014/main" id="{D5A53C0B-32AC-2FD8-0F04-3C308AB8F4BF}"/>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9261307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vert="horz" lIns="0" tIns="0" rIns="0" bIns="0" rtlCol="0" anchor="ctr" anchorCtr="0">
            <a:spAutoFit/>
          </a:bodyPr>
          <a:lstStyle>
            <a:lvl1pPr>
              <a:defRPr lang="en-US" dirty="0"/>
            </a:lvl1pPr>
          </a:lstStyle>
          <a:p>
            <a:pPr lvl="0"/>
            <a:r>
              <a:rPr lang="en-US"/>
              <a:t>Click to edit Master title style</a:t>
            </a:r>
          </a:p>
        </p:txBody>
      </p:sp>
      <p:sp>
        <p:nvSpPr>
          <p:cNvPr id="4" name="Slide Number Placeholder 4">
            <a:extLst>
              <a:ext uri="{FF2B5EF4-FFF2-40B4-BE49-F238E27FC236}">
                <a16:creationId xmlns:a16="http://schemas.microsoft.com/office/drawing/2014/main" id="{91710EFB-096E-D9FC-591D-DDC14B59E62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5452993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0C3B26A1-CE9E-1E46-9E8D-3221D655307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33842613"/>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E7449C85-D2FE-977E-FF71-0A57259827D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881709955"/>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2" name="Slide Number Placeholder 4">
            <a:extLst>
              <a:ext uri="{FF2B5EF4-FFF2-40B4-BE49-F238E27FC236}">
                <a16:creationId xmlns:a16="http://schemas.microsoft.com/office/drawing/2014/main" id="{5E9ACCAA-ABC5-E616-EC27-D1404E71637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4655177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2" name="Slide Number Placeholder 4">
            <a:extLst>
              <a:ext uri="{FF2B5EF4-FFF2-40B4-BE49-F238E27FC236}">
                <a16:creationId xmlns:a16="http://schemas.microsoft.com/office/drawing/2014/main" id="{913C7C59-54F1-2339-7D71-54FCF391944C}"/>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1311948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28071941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1230043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8555520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049983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7112168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6983415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81873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1054766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57475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1299470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0207504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455079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796768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2799093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5991139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hyperlink" Target="http://www.clinicaloptions.com/" TargetMode="Externa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sv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 Id="rId14" Type="http://schemas.openxmlformats.org/officeDocument/2006/relationships/image" Target="../media/image4.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6" Type="http://schemas.openxmlformats.org/officeDocument/2006/relationships/hyperlink" Target="http://www.clinicaloptions.com/" TargetMode="Externa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image" Target="../media/image2.sv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image" Target="../media/image1.png"/><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hyperlink" Target="http://www.clinicaloptions.com/" TargetMode="Externa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image" Target="../media/image2.sv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theme" Target="../theme/theme5.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pic>
        <p:nvPicPr>
          <p:cNvPr id="9" name="Graphic 8">
            <a:extLst>
              <a:ext uri="{FF2B5EF4-FFF2-40B4-BE49-F238E27FC236}">
                <a16:creationId xmlns:a16="http://schemas.microsoft.com/office/drawing/2014/main" id="{80541521-6462-B43A-50C4-78DC5E2BEBEF}"/>
              </a:ext>
              <a:ext uri="{C183D7F6-B498-43B3-948B-1728B52AA6E4}">
                <adec:decorative xmlns:adec="http://schemas.microsoft.com/office/drawing/2017/decorative" val="1"/>
              </a:ext>
            </a:extLst>
          </p:cNvPr>
          <p:cNvPicPr>
            <a:picLocks noChangeAspect="1"/>
          </p:cNvPicPr>
          <p:nvPr userDrawn="1"/>
        </p:nvPicPr>
        <p:blipFill>
          <a:blip r:embed="rId10">
            <a:extLst>
              <a:ext uri="{96DAC541-7B7A-43D3-8B79-37D633B846F1}">
                <asvg:svgBlip xmlns:asvg="http://schemas.microsoft.com/office/drawing/2016/SVG/main" r:embed="rId11"/>
              </a:ext>
            </a:extLst>
          </a:blip>
          <a:srcRect/>
          <a:stretch/>
        </p:blipFill>
        <p:spPr>
          <a:xfrm>
            <a:off x="220662" y="6322245"/>
            <a:ext cx="2739716" cy="326390"/>
          </a:xfrm>
          <a:prstGeom prst="rect">
            <a:avLst/>
          </a:prstGeom>
        </p:spPr>
      </p:pic>
      <p:sp>
        <p:nvSpPr>
          <p:cNvPr id="6" name="Slide Number Placeholder 5">
            <a:extLst>
              <a:ext uri="{FF2B5EF4-FFF2-40B4-BE49-F238E27FC236}">
                <a16:creationId xmlns:a16="http://schemas.microsoft.com/office/drawing/2014/main" id="{9567682C-D0AE-4CE6-AD06-802777B47EEF}"/>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
        <p:nvSpPr>
          <p:cNvPr id="4" name="Rectangle 3">
            <a:extLst>
              <a:ext uri="{FF2B5EF4-FFF2-40B4-BE49-F238E27FC236}">
                <a16:creationId xmlns:a16="http://schemas.microsoft.com/office/drawing/2014/main" id="{C7BA5435-2E17-DF21-2C23-C9D42910DC3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2">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10449868" y="286980"/>
            <a:ext cx="1511051" cy="6035264"/>
          </a:xfrm>
          <a:prstGeom prst="rect">
            <a:avLst/>
          </a:prstGeom>
        </p:spPr>
      </p:pic>
    </p:spTree>
    <p:extLst>
      <p:ext uri="{BB962C8B-B14F-4D97-AF65-F5344CB8AC3E}">
        <p14:creationId xmlns:p14="http://schemas.microsoft.com/office/powerpoint/2010/main" val="336446012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hf hdr="0" ftr="0" dt="0"/>
  <p:txStyles>
    <p:titleStyle>
      <a:lvl1pPr algn="l" defTabSz="914400" rtl="0" eaLnBrk="1" latinLnBrk="0" hangingPunct="1">
        <a:lnSpc>
          <a:spcPct val="110000"/>
        </a:lnSpc>
        <a:spcBef>
          <a:spcPts val="0"/>
        </a:spcBef>
        <a:buNone/>
        <a:defRPr lang="en-US" sz="3000" b="1" i="0" kern="1200" spc="100" baseline="0" dirty="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13" name="Graphic 12">
            <a:extLst>
              <a:ext uri="{FF2B5EF4-FFF2-40B4-BE49-F238E27FC236}">
                <a16:creationId xmlns:a16="http://schemas.microsoft.com/office/drawing/2014/main" id="{C5DB5460-5559-4A57-BD77-D6EEFE3E315B}"/>
              </a:ext>
              <a:ext uri="{C183D7F6-B498-43B3-948B-1728B52AA6E4}">
                <adec:decorative xmlns:adec="http://schemas.microsoft.com/office/drawing/2017/decorative" val="1"/>
              </a:ext>
            </a:extLst>
          </p:cNvPr>
          <p:cNvPicPr>
            <a:picLocks noChangeAspect="1"/>
          </p:cNvPicPr>
          <p:nvPr userDrawn="1"/>
        </p:nvPicPr>
        <p:blipFill>
          <a:blip r:embed="rId14">
            <a:extLst>
              <a:ext uri="{96DAC541-7B7A-43D3-8B79-37D633B846F1}">
                <asvg:svgBlip xmlns:asvg="http://schemas.microsoft.com/office/drawing/2016/SVG/main" r:embed="rId15"/>
              </a:ext>
            </a:extLst>
          </a:blip>
          <a:srcRect/>
          <a:stretch/>
        </p:blipFill>
        <p:spPr>
          <a:xfrm>
            <a:off x="220662" y="6322245"/>
            <a:ext cx="2739716" cy="326390"/>
          </a:xfrm>
          <a:prstGeom prst="rect">
            <a:avLst/>
          </a:prstGeom>
        </p:spPr>
      </p:pic>
      <p:sp>
        <p:nvSpPr>
          <p:cNvPr id="14" name="Rectangle 13">
            <a:extLst>
              <a:ext uri="{FF2B5EF4-FFF2-40B4-BE49-F238E27FC236}">
                <a16:creationId xmlns:a16="http://schemas.microsoft.com/office/drawing/2014/main" id="{EF3B21F5-CE9A-4313-86DE-2BBAE4F19C10}"/>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6">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221166161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708" r:id="rId12"/>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6820542"/>
      </p:ext>
    </p:extLst>
  </p:cSld>
  <p:clrMap bg1="lt1" tx1="dk1" bg2="lt2" tx2="dk2" accent1="accent1" accent2="accent2" accent3="accent3" accent4="accent4" accent5="accent5" accent6="accent6" hlink="hlink" folHlink="folHlink"/>
  <p:sldLayoutIdLst>
    <p:sldLayoutId id="2147483693" r:id="rId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15" name="Slide Number Placeholder 4">
            <a:extLst>
              <a:ext uri="{FF2B5EF4-FFF2-40B4-BE49-F238E27FC236}">
                <a16:creationId xmlns:a16="http://schemas.microsoft.com/office/drawing/2014/main" id="{A085E223-2D42-126F-DA35-0C0FA051CD5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pic>
        <p:nvPicPr>
          <p:cNvPr id="16" name="Graphic 15">
            <a:extLst>
              <a:ext uri="{FF2B5EF4-FFF2-40B4-BE49-F238E27FC236}">
                <a16:creationId xmlns:a16="http://schemas.microsoft.com/office/drawing/2014/main" id="{6E230DDC-D713-7D06-BFA1-827E939A5616}"/>
              </a:ext>
              <a:ext uri="{C183D7F6-B498-43B3-948B-1728B52AA6E4}">
                <adec:decorative xmlns:adec="http://schemas.microsoft.com/office/drawing/2017/decorative" val="1"/>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220662" y="6322245"/>
            <a:ext cx="2739716" cy="326390"/>
          </a:xfrm>
          <a:prstGeom prst="rect">
            <a:avLst/>
          </a:prstGeom>
        </p:spPr>
      </p:pic>
      <p:sp>
        <p:nvSpPr>
          <p:cNvPr id="17" name="Rectangle 16">
            <a:extLst>
              <a:ext uri="{FF2B5EF4-FFF2-40B4-BE49-F238E27FC236}">
                <a16:creationId xmlns:a16="http://schemas.microsoft.com/office/drawing/2014/main" id="{1239EAC4-D901-D893-AAA9-153D33319E9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5">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143344888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36">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3513684"/>
      </p:ext>
    </p:extLst>
  </p:cSld>
  <p:clrMap bg1="dk2" tx1="lt1" bg2="dk1" tx2="lt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 id="2147483723"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hyperlink" Target="https://deceraclinical.com/education" TargetMode="External"/><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solidFill>
            <a:schemeClr val="accent2"/>
          </a:solidFill>
        </p:spPr>
        <p:txBody>
          <a:bodyPr>
            <a:normAutofit/>
          </a:bodyPr>
          <a:lstStyle/>
          <a:p>
            <a:r>
              <a:rPr lang="en-US" altLang="en-US" sz="4000" dirty="0"/>
              <a:t>PHERGuide: A Substudy of Translational Evaluation of ctDNA in Patients With HER2+ EBC Enrolled in PHERGain</a:t>
            </a:r>
          </a:p>
        </p:txBody>
      </p:sp>
      <p:sp>
        <p:nvSpPr>
          <p:cNvPr id="4" name="Subtitle 3">
            <a:extLst>
              <a:ext uri="{FF2B5EF4-FFF2-40B4-BE49-F238E27FC236}">
                <a16:creationId xmlns:a16="http://schemas.microsoft.com/office/drawing/2014/main" id="{B31D7F0E-BFC3-A21D-A837-D78943B2602C}"/>
              </a:ext>
            </a:extLst>
          </p:cNvPr>
          <p:cNvSpPr>
            <a:spLocks noGrp="1"/>
          </p:cNvSpPr>
          <p:nvPr>
            <p:ph type="subTitle" idx="1"/>
          </p:nvPr>
        </p:nvSpPr>
        <p:spPr/>
        <p:txBody>
          <a:bodyPr/>
          <a:lstStyle/>
          <a:p>
            <a:r>
              <a:rPr lang="en-US" dirty="0"/>
              <a:t>CCO Independent Conference Highlights* of the 2025 San Antonio Breast Cancer Symposium</a:t>
            </a:r>
          </a:p>
        </p:txBody>
      </p:sp>
      <p:sp>
        <p:nvSpPr>
          <p:cNvPr id="5" name="Text Placeholder 5">
            <a:extLst>
              <a:ext uri="{FF2B5EF4-FFF2-40B4-BE49-F238E27FC236}">
                <a16:creationId xmlns:a16="http://schemas.microsoft.com/office/drawing/2014/main" id="{D15358F4-D27B-BB61-DFA3-E33A2C00322D}"/>
              </a:ext>
            </a:extLst>
          </p:cNvPr>
          <p:cNvSpPr txBox="1">
            <a:spLocks/>
          </p:cNvSpPr>
          <p:nvPr/>
        </p:nvSpPr>
        <p:spPr>
          <a:xfrm>
            <a:off x="228600" y="6240837"/>
            <a:ext cx="10464993"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Provided by Clinical Care Options, LLC dba Decera Clinical Education</a:t>
            </a:r>
            <a:b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b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Supported by educational grants from AstraZeneca, Daiichi Sankyo, Inc; Genentech, a member of the Roche Group; Gilead Sciences, Inc.; Lilly; Novartis Pharmaceuticals Corporation; and Stemline Therapeutics, Inc.</a:t>
            </a:r>
          </a:p>
        </p:txBody>
      </p:sp>
      <p:sp>
        <p:nvSpPr>
          <p:cNvPr id="7" name="Subtitle 1">
            <a:extLst>
              <a:ext uri="{FF2B5EF4-FFF2-40B4-BE49-F238E27FC236}">
                <a16:creationId xmlns:a16="http://schemas.microsoft.com/office/drawing/2014/main" id="{690D54DB-E287-7B1D-81E1-0AC050815FF8}"/>
              </a:ext>
            </a:extLst>
          </p:cNvPr>
          <p:cNvSpPr txBox="1">
            <a:spLocks/>
          </p:cNvSpPr>
          <p:nvPr/>
        </p:nvSpPr>
        <p:spPr>
          <a:xfrm>
            <a:off x="155711" y="5417021"/>
            <a:ext cx="10260497" cy="599913"/>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lang="en-US" sz="1500" kern="1200">
                <a:solidFill>
                  <a:schemeClr val="bg2"/>
                </a:solidFill>
                <a:latin typeface="Poppins" pitchFamily="2" charset="77"/>
                <a:ea typeface="+mn-ea"/>
                <a:cs typeface="Poppins" pitchFamily="2" charset="77"/>
              </a:defRPr>
            </a:lvl1pPr>
            <a:lvl2pPr marL="457200" indent="0" algn="ctr"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914400" indent="0" algn="ctr" defTabSz="914400" rtl="0" eaLnBrk="1" latinLnBrk="0" hangingPunct="1">
              <a:lnSpc>
                <a:spcPct val="110000"/>
              </a:lnSpc>
              <a:spcBef>
                <a:spcPts val="500"/>
              </a:spcBef>
              <a:buFont typeface="Poppins" panose="00000500000000000000" pitchFamily="2" charset="0"/>
              <a:buNone/>
              <a:defRPr sz="1800" kern="1200">
                <a:solidFill>
                  <a:schemeClr val="tx1"/>
                </a:solidFill>
                <a:latin typeface="Poppins" pitchFamily="2" charset="77"/>
                <a:ea typeface="+mn-ea"/>
                <a:cs typeface="Poppins" pitchFamily="2" charset="77"/>
              </a:defRPr>
            </a:lvl3pPr>
            <a:lvl4pPr marL="1371600" indent="0" algn="ctr" defTabSz="914400" rtl="0" eaLnBrk="1" latinLnBrk="0" hangingPunct="1">
              <a:lnSpc>
                <a:spcPct val="110000"/>
              </a:lnSpc>
              <a:spcBef>
                <a:spcPts val="500"/>
              </a:spcBef>
              <a:buFont typeface="Arial" panose="020B0604020202020204" pitchFamily="34" charset="0"/>
              <a:buNone/>
              <a:defRPr lang="en-US" sz="1600" kern="1200">
                <a:solidFill>
                  <a:schemeClr val="tx1"/>
                </a:solidFill>
                <a:latin typeface="Poppins" pitchFamily="2" charset="77"/>
                <a:ea typeface="+mn-ea"/>
                <a:cs typeface="Poppins" pitchFamily="2" charset="77"/>
              </a:defRPr>
            </a:lvl4pPr>
            <a:lvl5pPr marL="1828800" indent="0" algn="ctr" defTabSz="914400" rtl="0" eaLnBrk="1" latinLnBrk="0" hangingPunct="1">
              <a:lnSpc>
                <a:spcPct val="110000"/>
              </a:lnSpc>
              <a:spcBef>
                <a:spcPts val="500"/>
              </a:spcBef>
              <a:buFont typeface="Poppins" panose="00000500000000000000" pitchFamily="2" charset="0"/>
              <a:buNone/>
              <a:defRPr sz="1600" kern="1200">
                <a:solidFill>
                  <a:schemeClr val="tx1"/>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05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t>*Clinical Care Options, LLC dba Decera Clinical Education is an independent medical education company that provides state-of-the-art medical information to healthcare professionals through conference coverage and other educational programs.</a:t>
            </a:r>
          </a:p>
        </p:txBody>
      </p:sp>
    </p:spTree>
    <p:extLst>
      <p:ext uri="{BB962C8B-B14F-4D97-AF65-F5344CB8AC3E}">
        <p14:creationId xmlns:p14="http://schemas.microsoft.com/office/powerpoint/2010/main" val="4140082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246098-E43E-6101-457F-0AFE62DDCC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br>
              <a:rPr lang="en-US" altLang="en-US" sz="2200" dirty="0"/>
            </a:br>
            <a:br>
              <a:rPr lang="en-US" altLang="en-US" sz="2200" dirty="0"/>
            </a:br>
            <a:endParaRPr lang="en-US" altLang="en-US" sz="2200" dirty="0"/>
          </a:p>
          <a:p>
            <a:pPr eaLnBrk="1" hangingPunct="1">
              <a:spcBef>
                <a:spcPts val="1600"/>
              </a:spcBef>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
        <p:nvSpPr>
          <p:cNvPr id="4" name="TextBox 3">
            <a:extLst>
              <a:ext uri="{FF2B5EF4-FFF2-40B4-BE49-F238E27FC236}">
                <a16:creationId xmlns:a16="http://schemas.microsoft.com/office/drawing/2014/main" id="{2A8AC428-AE80-1AFA-908E-56DC140B43BD}"/>
              </a:ext>
            </a:extLst>
          </p:cNvPr>
          <p:cNvSpPr txBox="1"/>
          <p:nvPr/>
        </p:nvSpPr>
        <p:spPr>
          <a:xfrm>
            <a:off x="231078" y="2922012"/>
            <a:ext cx="8194464" cy="553998"/>
          </a:xfrm>
          <a:prstGeom prst="rect">
            <a:avLst/>
          </a:prstGeom>
          <a:noFill/>
        </p:spPr>
        <p:txBody>
          <a:bodyPr wrap="square" lIns="0" tIns="0" rIns="0" bIns="0">
            <a:spAutoFit/>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Slide credit: </a:t>
            </a:r>
            <a:r>
              <a:rPr kumimoji="0" lang="en-US" sz="1800" b="0" i="0"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deceraclinical.com/education </a:t>
            </a:r>
            <a:b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br>
            <a:r>
              <a:rPr kumimoji="0" lang="en-US" sz="1800" b="0" i="1"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formerly </a:t>
            </a:r>
            <a:r>
              <a:rPr kumimoji="0" lang="en-US" sz="1800" b="0" i="1"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clinicaloptions.com</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8895AD81-D23D-4BD6-9CE3-C6ABB44855EB}"/>
              </a:ext>
            </a:extLst>
          </p:cNvPr>
          <p:cNvSpPr>
            <a:spLocks noGrp="1"/>
          </p:cNvSpPr>
          <p:nvPr>
            <p:ph idx="1"/>
          </p:nvPr>
        </p:nvSpPr>
        <p:spPr/>
        <p:txBody>
          <a:bodyPr/>
          <a:lstStyle/>
          <a:p>
            <a:pPr lvl="1"/>
            <a:r>
              <a:rPr lang="en-US" altLang="en-US" sz="1600" dirty="0"/>
              <a:t>HER2-directed treatment strategies have substantially improved outcomes for patients with HER2+ EBC,</a:t>
            </a:r>
            <a:r>
              <a:rPr lang="en-US" altLang="en-US" sz="1600" baseline="30000" dirty="0"/>
              <a:t>1</a:t>
            </a:r>
            <a:r>
              <a:rPr lang="en-US" altLang="en-US" sz="1600" dirty="0"/>
              <a:t> prompting evaluation of whether therapy intensity can be safely reduced</a:t>
            </a:r>
          </a:p>
          <a:p>
            <a:pPr lvl="1"/>
            <a:r>
              <a:rPr lang="en-US" altLang="en-US" sz="1600" dirty="0"/>
              <a:t>Circulating tumor DNA is emerging as a clinically useful marker for risk stratification and real-time surveillance in solid tumors, enabling treatment decisions to be tailored to individual disease dynamics</a:t>
            </a:r>
            <a:r>
              <a:rPr lang="en-US" altLang="en-US" sz="1600" baseline="30000" dirty="0"/>
              <a:t>1-3</a:t>
            </a:r>
            <a:endParaRPr lang="en-US" altLang="en-US" sz="1600" dirty="0"/>
          </a:p>
          <a:p>
            <a:pPr lvl="1"/>
            <a:r>
              <a:rPr lang="en-US" altLang="en-US" sz="1600" dirty="0"/>
              <a:t>In the PHERGain trial, an early FDG-PET–based assessment combined with pCR guided the omission of chemotherapy in patients receiving neoadjuvant trastuzumab plus pertuzumab</a:t>
            </a:r>
            <a:r>
              <a:rPr lang="en-US" altLang="en-US" sz="1600" baseline="30000" dirty="0"/>
              <a:t>1,4,5</a:t>
            </a:r>
            <a:endParaRPr lang="en-US" altLang="en-US" sz="1600" dirty="0"/>
          </a:p>
          <a:p>
            <a:pPr lvl="2">
              <a:spcBef>
                <a:spcPts val="400"/>
              </a:spcBef>
            </a:pPr>
            <a:r>
              <a:rPr lang="en-US" altLang="en-US" sz="1400" dirty="0"/>
              <a:t>This adaptive PET- and pCR-guided approach resulted in chemotherapy omission in 37.9% of patients while maintaining a 3-yr invasive DFS rate of 94.8% in the pCR-adapted cohort</a:t>
            </a:r>
          </a:p>
          <a:p>
            <a:pPr lvl="1"/>
            <a:r>
              <a:rPr lang="en-US" altLang="en-US" sz="1600" dirty="0"/>
              <a:t>DNA methylation is one of the most established epigenomic signatures associated with tumor biology, offering a robust basis for ctDNA interrogation</a:t>
            </a:r>
            <a:r>
              <a:rPr lang="en-US" altLang="en-US" sz="1600" baseline="30000" dirty="0"/>
              <a:t>6,7</a:t>
            </a:r>
            <a:endParaRPr lang="en-US" altLang="en-US" sz="1600" dirty="0"/>
          </a:p>
          <a:p>
            <a:pPr lvl="2">
              <a:spcBef>
                <a:spcPts val="400"/>
              </a:spcBef>
            </a:pPr>
            <a:r>
              <a:rPr lang="en-US" altLang="en-US" sz="1400" dirty="0"/>
              <a:t>Some available commercial DNA testing incorporate a tissue-independent epigenomic-based approach that surveys more than 20,000 methylation regions to enhance assay sensitivity</a:t>
            </a:r>
          </a:p>
          <a:p>
            <a:pPr lvl="1"/>
            <a:r>
              <a:rPr lang="en-US" sz="1600" dirty="0"/>
              <a:t>PHERGuide substudy is </a:t>
            </a:r>
            <a:r>
              <a:rPr lang="en-US" altLang="en-US" sz="1600" dirty="0"/>
              <a:t>examining a tumor epigenomic-based ctDNA platform to detect MRD and strengthen prediction of pCR and long-term outcomes in patients with HER2+ EBC who received neoadjuvant dual HER2-blockade with trastuzumab and pertuzumab with or without ET in the </a:t>
            </a:r>
            <a:r>
              <a:rPr lang="en-US" sz="1600" dirty="0"/>
              <a:t>phase II PHERGain trial</a:t>
            </a:r>
            <a:r>
              <a:rPr lang="en-US" altLang="en-US" sz="1600" baseline="30000" dirty="0"/>
              <a:t>8</a:t>
            </a:r>
            <a:endParaRPr lang="en-US" altLang="en-US" sz="1800" dirty="0"/>
          </a:p>
        </p:txBody>
      </p:sp>
      <p:sp>
        <p:nvSpPr>
          <p:cNvPr id="10243" name="Rectangle 4">
            <a:extLst>
              <a:ext uri="{FF2B5EF4-FFF2-40B4-BE49-F238E27FC236}">
                <a16:creationId xmlns:a16="http://schemas.microsoft.com/office/drawing/2014/main" id="{F32B6906-F430-489F-9D0A-DF47C4CAA198}"/>
              </a:ext>
            </a:extLst>
          </p:cNvPr>
          <p:cNvSpPr>
            <a:spLocks noGrp="1" noChangeArrowheads="1"/>
          </p:cNvSpPr>
          <p:nvPr>
            <p:ph type="title"/>
          </p:nvPr>
        </p:nvSpPr>
        <p:spPr/>
        <p:txBody>
          <a:bodyPr/>
          <a:lstStyle/>
          <a:p>
            <a:r>
              <a:rPr lang="en-US" dirty="0"/>
              <a:t>PHERGuide: Background</a:t>
            </a:r>
            <a:endParaRPr lang="en-US" altLang="en-US" dirty="0"/>
          </a:p>
        </p:txBody>
      </p:sp>
      <p:sp>
        <p:nvSpPr>
          <p:cNvPr id="3" name="Content Placeholder 2">
            <a:extLst>
              <a:ext uri="{FF2B5EF4-FFF2-40B4-BE49-F238E27FC236}">
                <a16:creationId xmlns:a16="http://schemas.microsoft.com/office/drawing/2014/main" id="{7F6DE082-4B04-7EEC-F82E-87404E824E1D}"/>
              </a:ext>
            </a:extLst>
          </p:cNvPr>
          <p:cNvSpPr>
            <a:spLocks noGrp="1"/>
          </p:cNvSpPr>
          <p:nvPr>
            <p:ph sz="quarter" idx="10"/>
          </p:nvPr>
        </p:nvSpPr>
        <p:spPr>
          <a:xfrm>
            <a:off x="3171217" y="6302375"/>
            <a:ext cx="6588868" cy="327025"/>
          </a:xfrm>
        </p:spPr>
        <p:txBody>
          <a:bodyPr/>
          <a:lstStyle/>
          <a:p>
            <a:r>
              <a:rPr lang="en-US" dirty="0"/>
              <a:t>1. Lin. JCO. 2015;33:1530. 2. Nakamura. Nat Med. 2025;31:165. 3.  Ademuyiwa. Clin Cancer Res. 2025;31:2173. 4. Perez-Garcia. Lancet Oncol. 2021;22:858. 5. Perez-Garcia. Lancet. 2024;403:1649. 6. Esteller. NEJM. 2008;358:1148. 7. Pantel. Nat Rev Clin Oncol. 2019;16:409. 8. Llombart-Cussac. SABCS 2025. Abstr GS1-06.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2A3FA-6B6E-FD15-C1F7-393C51388BF6}"/>
            </a:ext>
          </a:extLst>
        </p:cNvPr>
        <p:cNvGrpSpPr/>
        <p:nvPr/>
      </p:nvGrpSpPr>
      <p:grpSpPr>
        <a:xfrm>
          <a:off x="0" y="0"/>
          <a:ext cx="0" cy="0"/>
          <a:chOff x="0" y="0"/>
          <a:chExt cx="0" cy="0"/>
        </a:xfrm>
      </p:grpSpPr>
      <p:sp>
        <p:nvSpPr>
          <p:cNvPr id="19458" name="Rectangle 2">
            <a:extLst>
              <a:ext uri="{FF2B5EF4-FFF2-40B4-BE49-F238E27FC236}">
                <a16:creationId xmlns:a16="http://schemas.microsoft.com/office/drawing/2014/main" id="{8665E18E-85B5-E8A7-C638-3EF6F631EF34}"/>
              </a:ext>
            </a:extLst>
          </p:cNvPr>
          <p:cNvSpPr>
            <a:spLocks noGrp="1" noChangeArrowheads="1"/>
          </p:cNvSpPr>
          <p:nvPr>
            <p:ph type="title"/>
          </p:nvPr>
        </p:nvSpPr>
        <p:spPr/>
        <p:txBody>
          <a:bodyPr/>
          <a:lstStyle/>
          <a:p>
            <a:r>
              <a:rPr lang="en-US" dirty="0"/>
              <a:t>PHERGuide: </a:t>
            </a:r>
            <a:r>
              <a:rPr lang="en-US" altLang="en-US" dirty="0"/>
              <a:t>Study Design</a:t>
            </a:r>
          </a:p>
        </p:txBody>
      </p:sp>
      <p:sp>
        <p:nvSpPr>
          <p:cNvPr id="7" name="Content Placeholder 6">
            <a:extLst>
              <a:ext uri="{FF2B5EF4-FFF2-40B4-BE49-F238E27FC236}">
                <a16:creationId xmlns:a16="http://schemas.microsoft.com/office/drawing/2014/main" id="{BE9A3410-1EBA-5FA2-BF9A-3F9E64B7EEF7}"/>
              </a:ext>
            </a:extLst>
          </p:cNvPr>
          <p:cNvSpPr>
            <a:spLocks noGrp="1"/>
          </p:cNvSpPr>
          <p:nvPr>
            <p:ph sz="quarter" idx="10"/>
          </p:nvPr>
        </p:nvSpPr>
        <p:spPr/>
        <p:txBody>
          <a:bodyPr/>
          <a:lstStyle/>
          <a:p>
            <a:r>
              <a:rPr lang="en-US" dirty="0"/>
              <a:t>Perez-Garcia. Lancet Oncol. 2021;22:858. Llombart-Cussac. SABCS 2025. Abstr GS1-06.</a:t>
            </a:r>
          </a:p>
        </p:txBody>
      </p:sp>
      <p:sp>
        <p:nvSpPr>
          <p:cNvPr id="2" name="TextBox 1">
            <a:extLst>
              <a:ext uri="{FF2B5EF4-FFF2-40B4-BE49-F238E27FC236}">
                <a16:creationId xmlns:a16="http://schemas.microsoft.com/office/drawing/2014/main" id="{55B1B62F-2BF1-DF6A-CA96-03C42C78F256}"/>
              </a:ext>
            </a:extLst>
          </p:cNvPr>
          <p:cNvSpPr txBox="1"/>
          <p:nvPr/>
        </p:nvSpPr>
        <p:spPr>
          <a:xfrm>
            <a:off x="412422" y="2758856"/>
            <a:ext cx="2460396" cy="1084083"/>
          </a:xfrm>
          <a:prstGeom prst="rect">
            <a:avLst/>
          </a:prstGeom>
        </p:spPr>
        <p:txBody>
          <a:bodyPr vert="horz" wrap="square" lIns="0" tIns="0" rIns="0" bIns="0" rtlCol="0">
            <a:noAutofit/>
          </a:bodyPr>
          <a:lstStyle/>
          <a:p>
            <a:pPr algn="ctr"/>
            <a:r>
              <a:rPr lang="en-US" dirty="0"/>
              <a:t>Patients enrolled in PHERGain*</a:t>
            </a:r>
          </a:p>
          <a:p>
            <a:pPr algn="ctr"/>
            <a:r>
              <a:rPr lang="en-US" dirty="0"/>
              <a:t>(N = 356)</a:t>
            </a:r>
          </a:p>
        </p:txBody>
      </p:sp>
      <p:sp>
        <p:nvSpPr>
          <p:cNvPr id="4" name="TextBox 3">
            <a:extLst>
              <a:ext uri="{FF2B5EF4-FFF2-40B4-BE49-F238E27FC236}">
                <a16:creationId xmlns:a16="http://schemas.microsoft.com/office/drawing/2014/main" id="{B564E6D6-C29C-1758-7840-C35D811F58F1}"/>
              </a:ext>
            </a:extLst>
          </p:cNvPr>
          <p:cNvSpPr txBox="1"/>
          <p:nvPr/>
        </p:nvSpPr>
        <p:spPr>
          <a:xfrm>
            <a:off x="325346" y="4241062"/>
            <a:ext cx="11740260" cy="714081"/>
          </a:xfrm>
          <a:prstGeom prst="rect">
            <a:avLst/>
          </a:prstGeom>
        </p:spPr>
        <p:txBody>
          <a:bodyPr vert="horz" wrap="square" lIns="0" tIns="0" rIns="0" bIns="0" rtlCol="0">
            <a:noAutofit/>
          </a:bodyPr>
          <a:lstStyle/>
          <a:p>
            <a:r>
              <a:rPr lang="en-US" sz="1200" dirty="0"/>
              <a:t>*</a:t>
            </a:r>
            <a:r>
              <a:rPr lang="en-US" sz="1200" kern="0" dirty="0">
                <a:solidFill>
                  <a:prstClr val="black"/>
                </a:solidFill>
                <a:ea typeface="Arial Unicode MS" panose="020B0604020202020204" pitchFamily="34" charset="-128"/>
                <a:cs typeface="Arial" panose="020B0604020202020204" pitchFamily="34" charset="0"/>
              </a:rPr>
              <a:t>Women with newly diagnosed HER2+ invasive, operable stage I-IIIA EBC; tumor diameter ≥1.5 cm by MRI or ultrasound, with ≥1 breast PET-evaluable lesion.</a:t>
            </a:r>
          </a:p>
          <a:p>
            <a:r>
              <a:rPr lang="en-US" sz="1200" i="1" baseline="30000" dirty="0"/>
              <a:t>†</a:t>
            </a:r>
            <a:r>
              <a:rPr lang="en-US" sz="1200" kern="0" dirty="0">
                <a:solidFill>
                  <a:prstClr val="black"/>
                </a:solidFill>
                <a:ea typeface="Arial Unicode MS" panose="020B0604020202020204" pitchFamily="34" charset="-128"/>
                <a:cs typeface="Arial" panose="020B0604020202020204" pitchFamily="34" charset="0"/>
              </a:rPr>
              <a:t>Number of samples considered evaluable for ctDNA analysis after exclusions. 81% were successfully sequenced. Tissue-free epigenomic assay was defined as ctDNA detection + estimated tumor fraction.</a:t>
            </a:r>
            <a:endParaRPr lang="en-US" sz="1200" dirty="0"/>
          </a:p>
        </p:txBody>
      </p:sp>
      <p:sp>
        <p:nvSpPr>
          <p:cNvPr id="5" name="Line 26">
            <a:extLst>
              <a:ext uri="{FF2B5EF4-FFF2-40B4-BE49-F238E27FC236}">
                <a16:creationId xmlns:a16="http://schemas.microsoft.com/office/drawing/2014/main" id="{960FAFEB-871E-D375-F421-096BB2E893F4}"/>
              </a:ext>
            </a:extLst>
          </p:cNvPr>
          <p:cNvSpPr>
            <a:spLocks noChangeShapeType="1"/>
          </p:cNvSpPr>
          <p:nvPr/>
        </p:nvSpPr>
        <p:spPr bwMode="auto">
          <a:xfrm flipV="1">
            <a:off x="2767814" y="3288760"/>
            <a:ext cx="7595375" cy="2309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20" name="Straight Arrow Connector 19">
            <a:extLst>
              <a:ext uri="{FF2B5EF4-FFF2-40B4-BE49-F238E27FC236}">
                <a16:creationId xmlns:a16="http://schemas.microsoft.com/office/drawing/2014/main" id="{4B17A927-EF26-834B-FFCA-B474B7B0DF8F}"/>
              </a:ext>
            </a:extLst>
          </p:cNvPr>
          <p:cNvCxnSpPr/>
          <p:nvPr/>
        </p:nvCxnSpPr>
        <p:spPr>
          <a:xfrm>
            <a:off x="3554183" y="2746777"/>
            <a:ext cx="0" cy="3671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3CA1282A-EEFE-4840-57B4-0E2D1611E5CC}"/>
              </a:ext>
            </a:extLst>
          </p:cNvPr>
          <p:cNvCxnSpPr/>
          <p:nvPr/>
        </p:nvCxnSpPr>
        <p:spPr>
          <a:xfrm>
            <a:off x="5908925" y="2746775"/>
            <a:ext cx="0" cy="3671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843568AD-89DA-460D-BACC-43398D137AB8}"/>
              </a:ext>
            </a:extLst>
          </p:cNvPr>
          <p:cNvCxnSpPr/>
          <p:nvPr/>
        </p:nvCxnSpPr>
        <p:spPr>
          <a:xfrm>
            <a:off x="8769786" y="2746774"/>
            <a:ext cx="0" cy="367143"/>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EC7851FE-902C-5193-FE33-258662E85521}"/>
              </a:ext>
            </a:extLst>
          </p:cNvPr>
          <p:cNvSpPr txBox="1"/>
          <p:nvPr/>
        </p:nvSpPr>
        <p:spPr>
          <a:xfrm>
            <a:off x="2326402" y="2313026"/>
            <a:ext cx="2455561" cy="298173"/>
          </a:xfrm>
          <a:prstGeom prst="rect">
            <a:avLst/>
          </a:prstGeom>
        </p:spPr>
        <p:txBody>
          <a:bodyPr vert="horz" wrap="square" lIns="0" tIns="0" rIns="0" bIns="0" rtlCol="0">
            <a:noAutofit/>
          </a:bodyPr>
          <a:lstStyle/>
          <a:p>
            <a:pPr algn="ctr"/>
            <a:r>
              <a:rPr lang="en-US" sz="1400" i="1" dirty="0"/>
              <a:t>Baseline samples</a:t>
            </a:r>
            <a:r>
              <a:rPr lang="en-US" sz="1400" i="1" baseline="30000" dirty="0"/>
              <a:t>†</a:t>
            </a:r>
            <a:r>
              <a:rPr lang="en-US" sz="1400" i="1" dirty="0"/>
              <a:t> </a:t>
            </a:r>
          </a:p>
          <a:p>
            <a:pPr algn="ctr"/>
            <a:r>
              <a:rPr lang="en-US" sz="1400" i="1" dirty="0"/>
              <a:t>(n = 288)</a:t>
            </a:r>
          </a:p>
        </p:txBody>
      </p:sp>
      <p:sp>
        <p:nvSpPr>
          <p:cNvPr id="24" name="TextBox 23">
            <a:extLst>
              <a:ext uri="{FF2B5EF4-FFF2-40B4-BE49-F238E27FC236}">
                <a16:creationId xmlns:a16="http://schemas.microsoft.com/office/drawing/2014/main" id="{0855AFEC-E9B7-BD51-012D-5F91AAEFA04F}"/>
              </a:ext>
            </a:extLst>
          </p:cNvPr>
          <p:cNvSpPr txBox="1"/>
          <p:nvPr/>
        </p:nvSpPr>
        <p:spPr>
          <a:xfrm>
            <a:off x="4693528" y="2313026"/>
            <a:ext cx="2455561" cy="298173"/>
          </a:xfrm>
          <a:prstGeom prst="rect">
            <a:avLst/>
          </a:prstGeom>
        </p:spPr>
        <p:txBody>
          <a:bodyPr vert="horz" wrap="square" lIns="0" tIns="0" rIns="0" bIns="0" rtlCol="0">
            <a:noAutofit/>
          </a:bodyPr>
          <a:lstStyle/>
          <a:p>
            <a:pPr algn="ctr"/>
            <a:r>
              <a:rPr lang="en-US" sz="1400" i="1" dirty="0"/>
              <a:t>C3D1 samples</a:t>
            </a:r>
            <a:r>
              <a:rPr lang="en-US" sz="1400" i="1" baseline="30000" dirty="0"/>
              <a:t>†</a:t>
            </a:r>
            <a:r>
              <a:rPr lang="en-US" sz="1400" i="1" dirty="0"/>
              <a:t> </a:t>
            </a:r>
          </a:p>
          <a:p>
            <a:pPr algn="ctr"/>
            <a:r>
              <a:rPr lang="en-US" sz="1400" i="1" dirty="0"/>
              <a:t>(n = 270)</a:t>
            </a:r>
          </a:p>
        </p:txBody>
      </p:sp>
      <p:sp>
        <p:nvSpPr>
          <p:cNvPr id="25" name="TextBox 24">
            <a:extLst>
              <a:ext uri="{FF2B5EF4-FFF2-40B4-BE49-F238E27FC236}">
                <a16:creationId xmlns:a16="http://schemas.microsoft.com/office/drawing/2014/main" id="{D2A9C652-55C2-2D44-9491-66CB66DBAF95}"/>
              </a:ext>
            </a:extLst>
          </p:cNvPr>
          <p:cNvSpPr txBox="1"/>
          <p:nvPr/>
        </p:nvSpPr>
        <p:spPr>
          <a:xfrm>
            <a:off x="7146640" y="2294985"/>
            <a:ext cx="2869431" cy="298173"/>
          </a:xfrm>
          <a:prstGeom prst="rect">
            <a:avLst/>
          </a:prstGeom>
        </p:spPr>
        <p:txBody>
          <a:bodyPr vert="horz" wrap="square" lIns="0" tIns="0" rIns="0" bIns="0" rtlCol="0">
            <a:noAutofit/>
          </a:bodyPr>
          <a:lstStyle/>
          <a:p>
            <a:pPr algn="ctr"/>
            <a:r>
              <a:rPr lang="en-US" sz="1400" i="1" dirty="0"/>
              <a:t>Presurgery samples</a:t>
            </a:r>
            <a:r>
              <a:rPr lang="en-US" sz="1400" i="1" baseline="30000" dirty="0"/>
              <a:t>†</a:t>
            </a:r>
            <a:r>
              <a:rPr lang="en-US" sz="1400" i="1" dirty="0"/>
              <a:t> </a:t>
            </a:r>
          </a:p>
          <a:p>
            <a:pPr algn="ctr"/>
            <a:r>
              <a:rPr lang="en-US" sz="1400" i="1" dirty="0"/>
              <a:t>(n = 43)</a:t>
            </a:r>
          </a:p>
        </p:txBody>
      </p:sp>
      <p:sp>
        <p:nvSpPr>
          <p:cNvPr id="27" name="TextBox 26">
            <a:extLst>
              <a:ext uri="{FF2B5EF4-FFF2-40B4-BE49-F238E27FC236}">
                <a16:creationId xmlns:a16="http://schemas.microsoft.com/office/drawing/2014/main" id="{08B64D06-CF96-D21F-90C3-3E12BC70E1BE}"/>
              </a:ext>
            </a:extLst>
          </p:cNvPr>
          <p:cNvSpPr txBox="1"/>
          <p:nvPr/>
        </p:nvSpPr>
        <p:spPr>
          <a:xfrm>
            <a:off x="10092894" y="3206627"/>
            <a:ext cx="2039254" cy="341410"/>
          </a:xfrm>
          <a:prstGeom prst="rect">
            <a:avLst/>
          </a:prstGeom>
        </p:spPr>
        <p:txBody>
          <a:bodyPr vert="horz" wrap="square" lIns="0" tIns="0" rIns="0" bIns="0" rtlCol="0">
            <a:noAutofit/>
          </a:bodyPr>
          <a:lstStyle/>
          <a:p>
            <a:pPr algn="ctr"/>
            <a:r>
              <a:rPr lang="en-US" sz="1400" i="1" dirty="0"/>
              <a:t>3-yr follow-up</a:t>
            </a:r>
          </a:p>
        </p:txBody>
      </p:sp>
      <p:sp>
        <p:nvSpPr>
          <p:cNvPr id="13" name="Rectangle 12">
            <a:extLst>
              <a:ext uri="{FF2B5EF4-FFF2-40B4-BE49-F238E27FC236}">
                <a16:creationId xmlns:a16="http://schemas.microsoft.com/office/drawing/2014/main" id="{C0C058D1-C18D-2E1A-7C19-37557AC9F6B6}"/>
              </a:ext>
            </a:extLst>
          </p:cNvPr>
          <p:cNvSpPr/>
          <p:nvPr/>
        </p:nvSpPr>
        <p:spPr>
          <a:xfrm>
            <a:off x="9656842" y="2406036"/>
            <a:ext cx="359229" cy="1789723"/>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rPr>
              <a:t>Surgery</a:t>
            </a:r>
          </a:p>
        </p:txBody>
      </p:sp>
      <p:sp>
        <p:nvSpPr>
          <p:cNvPr id="14" name="Rectangle 13">
            <a:extLst>
              <a:ext uri="{FF2B5EF4-FFF2-40B4-BE49-F238E27FC236}">
                <a16:creationId xmlns:a16="http://schemas.microsoft.com/office/drawing/2014/main" id="{2D84781C-9155-22D0-4DC7-0E9751ECAB07}"/>
              </a:ext>
            </a:extLst>
          </p:cNvPr>
          <p:cNvSpPr/>
          <p:nvPr/>
        </p:nvSpPr>
        <p:spPr>
          <a:xfrm>
            <a:off x="3803196" y="3025253"/>
            <a:ext cx="1822949" cy="551288"/>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Neoadjuvant Tx</a:t>
            </a:r>
          </a:p>
        </p:txBody>
      </p:sp>
      <p:sp>
        <p:nvSpPr>
          <p:cNvPr id="15" name="Rectangle 14">
            <a:extLst>
              <a:ext uri="{FF2B5EF4-FFF2-40B4-BE49-F238E27FC236}">
                <a16:creationId xmlns:a16="http://schemas.microsoft.com/office/drawing/2014/main" id="{87F4A212-F64A-25C2-D882-5157B52B64F7}"/>
              </a:ext>
            </a:extLst>
          </p:cNvPr>
          <p:cNvSpPr/>
          <p:nvPr/>
        </p:nvSpPr>
        <p:spPr>
          <a:xfrm>
            <a:off x="6375477" y="3025253"/>
            <a:ext cx="1822949" cy="551288"/>
          </a:xfrm>
          <a:prstGeom prst="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Total Body PET</a:t>
            </a:r>
          </a:p>
        </p:txBody>
      </p:sp>
      <p:sp>
        <p:nvSpPr>
          <p:cNvPr id="19" name="Content Placeholder 12">
            <a:extLst>
              <a:ext uri="{FF2B5EF4-FFF2-40B4-BE49-F238E27FC236}">
                <a16:creationId xmlns:a16="http://schemas.microsoft.com/office/drawing/2014/main" id="{6215FB60-7AF4-8132-9996-2BF8D3072450}"/>
              </a:ext>
            </a:extLst>
          </p:cNvPr>
          <p:cNvSpPr txBox="1">
            <a:spLocks/>
          </p:cNvSpPr>
          <p:nvPr/>
        </p:nvSpPr>
        <p:spPr>
          <a:xfrm>
            <a:off x="231078" y="1335022"/>
            <a:ext cx="11740260" cy="791063"/>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altLang="en-US" sz="1800" dirty="0"/>
              <a:t>Substudy of the international, open-label, randomized phase II PHERGain trial of chemotherapy + trastuzumab and pertuzumab (HP) or HP ± ET in patients with HER2+ EBC</a:t>
            </a:r>
          </a:p>
        </p:txBody>
      </p:sp>
      <p:sp>
        <p:nvSpPr>
          <p:cNvPr id="29" name="Content Placeholder 12">
            <a:extLst>
              <a:ext uri="{FF2B5EF4-FFF2-40B4-BE49-F238E27FC236}">
                <a16:creationId xmlns:a16="http://schemas.microsoft.com/office/drawing/2014/main" id="{F3D8A6B1-131D-9CFF-E3C5-0C63CFC267C4}"/>
              </a:ext>
            </a:extLst>
          </p:cNvPr>
          <p:cNvSpPr txBox="1">
            <a:spLocks/>
          </p:cNvSpPr>
          <p:nvPr/>
        </p:nvSpPr>
        <p:spPr>
          <a:xfrm>
            <a:off x="228600" y="4553411"/>
            <a:ext cx="5963055" cy="920558"/>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Font typeface="Poppins" panose="00000500000000000000" pitchFamily="2" charset="0"/>
              <a:buNone/>
            </a:pPr>
            <a:endParaRPr lang="en-US" altLang="en-US" sz="1800" b="1" dirty="0"/>
          </a:p>
          <a:p>
            <a:pPr lvl="1"/>
            <a:r>
              <a:rPr lang="en-US" altLang="en-US" sz="1800" b="1" dirty="0"/>
              <a:t>Primary endpoint: </a:t>
            </a:r>
            <a:r>
              <a:rPr lang="en-US" altLang="en-US" sz="1800" dirty="0"/>
              <a:t>correlation between ctDNA clearance after 2 treatment cycles and pCR (ypT0/is ypN0) in all patients</a:t>
            </a:r>
          </a:p>
        </p:txBody>
      </p:sp>
      <p:sp>
        <p:nvSpPr>
          <p:cNvPr id="30" name="Content Placeholder 12">
            <a:extLst>
              <a:ext uri="{FF2B5EF4-FFF2-40B4-BE49-F238E27FC236}">
                <a16:creationId xmlns:a16="http://schemas.microsoft.com/office/drawing/2014/main" id="{63724A72-8D08-BEE1-3FAE-9E0E8EE1EEF0}"/>
              </a:ext>
            </a:extLst>
          </p:cNvPr>
          <p:cNvSpPr txBox="1">
            <a:spLocks/>
          </p:cNvSpPr>
          <p:nvPr/>
        </p:nvSpPr>
        <p:spPr>
          <a:xfrm>
            <a:off x="6607629" y="5016849"/>
            <a:ext cx="5457977" cy="791063"/>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altLang="en-US" sz="1800" b="1" dirty="0"/>
              <a:t>Secondary endpoint: </a:t>
            </a:r>
            <a:r>
              <a:rPr lang="en-US" altLang="en-US" sz="1800" dirty="0"/>
              <a:t>association between ctDNA levels and patient outcomes</a:t>
            </a:r>
          </a:p>
          <a:p>
            <a:pPr lvl="1"/>
            <a:endParaRPr lang="en-US" altLang="en-US" sz="1800" dirty="0"/>
          </a:p>
        </p:txBody>
      </p:sp>
    </p:spTree>
    <p:extLst>
      <p:ext uri="{BB962C8B-B14F-4D97-AF65-F5344CB8AC3E}">
        <p14:creationId xmlns:p14="http://schemas.microsoft.com/office/powerpoint/2010/main" val="2307851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95CA5-4273-AF46-C994-5FAF3212CE5C}"/>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26819085-1B83-F4C3-2AC3-75546B71DF8E}"/>
              </a:ext>
            </a:extLst>
          </p:cNvPr>
          <p:cNvSpPr>
            <a:spLocks noGrp="1" noChangeArrowheads="1"/>
          </p:cNvSpPr>
          <p:nvPr>
            <p:ph type="title"/>
          </p:nvPr>
        </p:nvSpPr>
        <p:spPr/>
        <p:txBody>
          <a:bodyPr/>
          <a:lstStyle/>
          <a:p>
            <a:r>
              <a:rPr lang="en-US" dirty="0"/>
              <a:t>PHERGuide: </a:t>
            </a:r>
            <a:r>
              <a:rPr lang="en-US" altLang="en-US" dirty="0"/>
              <a:t>Baseline Characteristics</a:t>
            </a:r>
          </a:p>
        </p:txBody>
      </p:sp>
      <p:sp>
        <p:nvSpPr>
          <p:cNvPr id="3" name="Content Placeholder 2">
            <a:extLst>
              <a:ext uri="{FF2B5EF4-FFF2-40B4-BE49-F238E27FC236}">
                <a16:creationId xmlns:a16="http://schemas.microsoft.com/office/drawing/2014/main" id="{CA2B2512-3171-ACED-85ED-5DBC8C82DFDD}"/>
              </a:ext>
            </a:extLst>
          </p:cNvPr>
          <p:cNvSpPr>
            <a:spLocks noGrp="1"/>
          </p:cNvSpPr>
          <p:nvPr>
            <p:ph sz="quarter" idx="10"/>
          </p:nvPr>
        </p:nvSpPr>
        <p:spPr/>
        <p:txBody>
          <a:bodyPr/>
          <a:lstStyle/>
          <a:p>
            <a:r>
              <a:rPr lang="en-US" dirty="0"/>
              <a:t>Llombart-Cussac. SABCS 2025. Abstr GS1-06.</a:t>
            </a:r>
          </a:p>
        </p:txBody>
      </p:sp>
      <p:graphicFrame>
        <p:nvGraphicFramePr>
          <p:cNvPr id="6" name="Group 32">
            <a:extLst>
              <a:ext uri="{FF2B5EF4-FFF2-40B4-BE49-F238E27FC236}">
                <a16:creationId xmlns:a16="http://schemas.microsoft.com/office/drawing/2014/main" id="{5FB74E8E-463D-E582-19FD-8AC4DB054EC1}"/>
              </a:ext>
            </a:extLst>
          </p:cNvPr>
          <p:cNvGraphicFramePr>
            <a:graphicFrameLocks noGrp="1"/>
          </p:cNvGraphicFramePr>
          <p:nvPr>
            <p:extLst>
              <p:ext uri="{D42A27DB-BD31-4B8C-83A1-F6EECF244321}">
                <p14:modId xmlns:p14="http://schemas.microsoft.com/office/powerpoint/2010/main" val="2139291803"/>
              </p:ext>
            </p:extLst>
          </p:nvPr>
        </p:nvGraphicFramePr>
        <p:xfrm>
          <a:off x="231078" y="1030373"/>
          <a:ext cx="11376725" cy="5090304"/>
        </p:xfrm>
        <a:graphic>
          <a:graphicData uri="http://schemas.openxmlformats.org/drawingml/2006/table">
            <a:tbl>
              <a:tblPr/>
              <a:tblGrid>
                <a:gridCol w="5911979">
                  <a:extLst>
                    <a:ext uri="{9D8B030D-6E8A-4147-A177-3AD203B41FA5}">
                      <a16:colId xmlns:a16="http://schemas.microsoft.com/office/drawing/2014/main" val="20000"/>
                    </a:ext>
                  </a:extLst>
                </a:gridCol>
                <a:gridCol w="2732373">
                  <a:extLst>
                    <a:ext uri="{9D8B030D-6E8A-4147-A177-3AD203B41FA5}">
                      <a16:colId xmlns:a16="http://schemas.microsoft.com/office/drawing/2014/main" val="20001"/>
                    </a:ext>
                  </a:extLst>
                </a:gridCol>
                <a:gridCol w="2732373">
                  <a:extLst>
                    <a:ext uri="{9D8B030D-6E8A-4147-A177-3AD203B41FA5}">
                      <a16:colId xmlns:a16="http://schemas.microsoft.com/office/drawing/2014/main" val="345636715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Characteristic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PHERGain (n =356)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400" b="1" i="0" u="none" strike="noStrike" cap="none" normalizeH="0" baseline="0" dirty="0">
                          <a:ln>
                            <a:noFill/>
                          </a:ln>
                          <a:solidFill>
                            <a:schemeClr val="bg1"/>
                          </a:solidFill>
                          <a:effectLst/>
                          <a:latin typeface="Poppins" pitchFamily="2" charset="77"/>
                          <a:cs typeface="Poppins" pitchFamily="2" charset="77"/>
                        </a:rPr>
                        <a:t>PHERGuide (n = 288)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Median age, yr (range)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50 (20-82)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51 (20-77)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2748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Postmenopausal, n (%)</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No</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400" b="0" i="0" u="none" strike="noStrike" cap="none" normalizeH="0" baseline="0" dirty="0">
                          <a:ln>
                            <a:noFill/>
                          </a:ln>
                          <a:solidFill>
                            <a:schemeClr val="tx1"/>
                          </a:solidFill>
                          <a:effectLst/>
                          <a:latin typeface="Poppins" pitchFamily="2" charset="77"/>
                          <a:cs typeface="Poppins" pitchFamily="2" charset="77"/>
                        </a:rPr>
                        <a:t>Yes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183 (51.4)</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173 (48.6)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151 (52.4)</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137 (47.6)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2748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ER status, n (%)</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Negative</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Positive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128 (36.0)</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228 (64.0)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109 (37.8)</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179 (62.2)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2748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HER2 IHC, n (%)</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2+/FISH positive</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77 (21.6)</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279 (78.4)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61 (21.2)</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227 (78.8)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3550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TNM stage, n (%)</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I</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II</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III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33 (9.3)</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269 (75.6)</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54 (15.2)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27 (9.4)</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217 (75.3)</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44 (15.3)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423344340"/>
                  </a:ext>
                </a:extLst>
              </a:tr>
              <a:tr h="2748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Nodal status, n (%)</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N0</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tx1"/>
                          </a:solidFill>
                          <a:effectLst/>
                          <a:latin typeface="Poppins" pitchFamily="2" charset="77"/>
                          <a:cs typeface="Poppins" pitchFamily="2" charset="77"/>
                        </a:rPr>
                        <a:t>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184 (51.7)</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172 (48.3)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149 (51.7)</a:t>
                      </a:r>
                      <a:br>
                        <a:rPr kumimoji="0" lang="en-US" sz="1400" b="0" i="0" u="none" strike="noStrike" cap="none" normalizeH="0" baseline="0" dirty="0">
                          <a:ln>
                            <a:noFill/>
                          </a:ln>
                          <a:solidFill>
                            <a:schemeClr val="tx1"/>
                          </a:solidFill>
                          <a:effectLst/>
                          <a:latin typeface="Poppins" pitchFamily="2" charset="77"/>
                          <a:cs typeface="Poppins" pitchFamily="2" charset="77"/>
                        </a:rPr>
                      </a:br>
                      <a:r>
                        <a:rPr kumimoji="0" lang="en-US" sz="1400" b="0" i="0" u="none" strike="noStrike" cap="none" normalizeH="0" baseline="0" dirty="0">
                          <a:ln>
                            <a:noFill/>
                          </a:ln>
                          <a:solidFill>
                            <a:schemeClr val="tx1"/>
                          </a:solidFill>
                          <a:effectLst/>
                          <a:latin typeface="Poppins" pitchFamily="2" charset="77"/>
                          <a:cs typeface="Poppins" pitchFamily="2" charset="77"/>
                        </a:rPr>
                        <a:t>139 (48.3)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25169381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pCR rate,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39.9 (34.8-45.2)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40.6 (34.9-46.5)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76105164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3-yr iDFS rate,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95.6 (93.4-97.8)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itchFamily="2" charset="77"/>
                          <a:cs typeface="Poppins" pitchFamily="2" charset="77"/>
                        </a:rPr>
                        <a:t>94.7 (92.0-97.4)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579593934"/>
                  </a:ext>
                </a:extLst>
              </a:tr>
            </a:tbl>
          </a:graphicData>
        </a:graphic>
      </p:graphicFrame>
    </p:spTree>
    <p:extLst>
      <p:ext uri="{BB962C8B-B14F-4D97-AF65-F5344CB8AC3E}">
        <p14:creationId xmlns:p14="http://schemas.microsoft.com/office/powerpoint/2010/main" val="344922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68A1B-1293-2D88-4368-1B6971EFC776}"/>
            </a:ext>
          </a:extLst>
        </p:cNvPr>
        <p:cNvGrpSpPr/>
        <p:nvPr/>
      </p:nvGrpSpPr>
      <p:grpSpPr>
        <a:xfrm>
          <a:off x="0" y="0"/>
          <a:ext cx="0" cy="0"/>
          <a:chOff x="0" y="0"/>
          <a:chExt cx="0" cy="0"/>
        </a:xfrm>
      </p:grpSpPr>
      <p:sp>
        <p:nvSpPr>
          <p:cNvPr id="2" name="Content Placeholder 12">
            <a:extLst>
              <a:ext uri="{FF2B5EF4-FFF2-40B4-BE49-F238E27FC236}">
                <a16:creationId xmlns:a16="http://schemas.microsoft.com/office/drawing/2014/main" id="{87716749-506E-8653-EA98-FBC1AC482C79}"/>
              </a:ext>
            </a:extLst>
          </p:cNvPr>
          <p:cNvSpPr>
            <a:spLocks noGrp="1"/>
          </p:cNvSpPr>
          <p:nvPr>
            <p:ph idx="1"/>
          </p:nvPr>
        </p:nvSpPr>
        <p:spPr>
          <a:xfrm>
            <a:off x="231078" y="4494179"/>
            <a:ext cx="11740260" cy="1595724"/>
          </a:xfrm>
        </p:spPr>
        <p:txBody>
          <a:bodyPr/>
          <a:lstStyle/>
          <a:p>
            <a:pPr lvl="1"/>
            <a:r>
              <a:rPr lang="en-US" altLang="en-US" sz="2400" dirty="0"/>
              <a:t>ctDNA detected in 204/288 (71%) samples at baseline</a:t>
            </a:r>
          </a:p>
          <a:p>
            <a:pPr lvl="1"/>
            <a:r>
              <a:rPr lang="en-US" altLang="en-US" sz="2400" dirty="0"/>
              <a:t>No correlation between ctDNA at baseline and PCR status (</a:t>
            </a:r>
            <a:r>
              <a:rPr lang="en-US" altLang="en-US" sz="2400" i="1" dirty="0"/>
              <a:t>P</a:t>
            </a:r>
            <a:r>
              <a:rPr lang="en-US" altLang="en-US" sz="2400" dirty="0"/>
              <a:t> = .583)</a:t>
            </a:r>
          </a:p>
        </p:txBody>
      </p:sp>
      <p:sp>
        <p:nvSpPr>
          <p:cNvPr id="10243" name="Rectangle 4">
            <a:extLst>
              <a:ext uri="{FF2B5EF4-FFF2-40B4-BE49-F238E27FC236}">
                <a16:creationId xmlns:a16="http://schemas.microsoft.com/office/drawing/2014/main" id="{55177861-5745-474C-E83C-26E894B0DB87}"/>
              </a:ext>
            </a:extLst>
          </p:cNvPr>
          <p:cNvSpPr>
            <a:spLocks noGrp="1" noChangeArrowheads="1"/>
          </p:cNvSpPr>
          <p:nvPr>
            <p:ph type="title"/>
          </p:nvPr>
        </p:nvSpPr>
        <p:spPr/>
        <p:txBody>
          <a:bodyPr/>
          <a:lstStyle/>
          <a:p>
            <a:r>
              <a:rPr lang="en-US" dirty="0"/>
              <a:t>PHERGuide: Correlation Between </a:t>
            </a:r>
            <a:r>
              <a:rPr lang="en-US" altLang="en-US" dirty="0"/>
              <a:t>ctDNA at Baseline and Disease Stage, Nodal Status, and pCR</a:t>
            </a:r>
          </a:p>
        </p:txBody>
      </p:sp>
      <p:sp>
        <p:nvSpPr>
          <p:cNvPr id="4" name="Content Placeholder 3">
            <a:extLst>
              <a:ext uri="{FF2B5EF4-FFF2-40B4-BE49-F238E27FC236}">
                <a16:creationId xmlns:a16="http://schemas.microsoft.com/office/drawing/2014/main" id="{50BB7FA3-383B-F907-E698-3148A2E26EA1}"/>
              </a:ext>
            </a:extLst>
          </p:cNvPr>
          <p:cNvSpPr>
            <a:spLocks noGrp="1"/>
          </p:cNvSpPr>
          <p:nvPr>
            <p:ph sz="quarter" idx="10"/>
          </p:nvPr>
        </p:nvSpPr>
        <p:spPr/>
        <p:txBody>
          <a:bodyPr/>
          <a:lstStyle/>
          <a:p>
            <a:r>
              <a:rPr lang="en-US" dirty="0"/>
              <a:t>Llombart-Cussac. SABCS 2025. Abstr GS1-06.</a:t>
            </a:r>
          </a:p>
        </p:txBody>
      </p:sp>
      <p:graphicFrame>
        <p:nvGraphicFramePr>
          <p:cNvPr id="6" name="Group 32">
            <a:extLst>
              <a:ext uri="{FF2B5EF4-FFF2-40B4-BE49-F238E27FC236}">
                <a16:creationId xmlns:a16="http://schemas.microsoft.com/office/drawing/2014/main" id="{2E5C073D-942C-D866-E182-FE9DE53195E1}"/>
              </a:ext>
            </a:extLst>
          </p:cNvPr>
          <p:cNvGraphicFramePr>
            <a:graphicFrameLocks noGrp="1"/>
          </p:cNvGraphicFramePr>
          <p:nvPr>
            <p:extLst>
              <p:ext uri="{D42A27DB-BD31-4B8C-83A1-F6EECF244321}">
                <p14:modId xmlns:p14="http://schemas.microsoft.com/office/powerpoint/2010/main" val="170265051"/>
              </p:ext>
            </p:extLst>
          </p:nvPr>
        </p:nvGraphicFramePr>
        <p:xfrm>
          <a:off x="231078" y="1488210"/>
          <a:ext cx="11376726" cy="2834704"/>
        </p:xfrm>
        <a:graphic>
          <a:graphicData uri="http://schemas.openxmlformats.org/drawingml/2006/table">
            <a:tbl>
              <a:tblPr/>
              <a:tblGrid>
                <a:gridCol w="4767063">
                  <a:extLst>
                    <a:ext uri="{9D8B030D-6E8A-4147-A177-3AD203B41FA5}">
                      <a16:colId xmlns:a16="http://schemas.microsoft.com/office/drawing/2014/main" val="20000"/>
                    </a:ext>
                  </a:extLst>
                </a:gridCol>
                <a:gridCol w="2203221">
                  <a:extLst>
                    <a:ext uri="{9D8B030D-6E8A-4147-A177-3AD203B41FA5}">
                      <a16:colId xmlns:a16="http://schemas.microsoft.com/office/drawing/2014/main" val="20001"/>
                    </a:ext>
                  </a:extLst>
                </a:gridCol>
                <a:gridCol w="2203221">
                  <a:extLst>
                    <a:ext uri="{9D8B030D-6E8A-4147-A177-3AD203B41FA5}">
                      <a16:colId xmlns:a16="http://schemas.microsoft.com/office/drawing/2014/main" val="3456367152"/>
                    </a:ext>
                  </a:extLst>
                </a:gridCol>
                <a:gridCol w="2203221">
                  <a:extLst>
                    <a:ext uri="{9D8B030D-6E8A-4147-A177-3AD203B41FA5}">
                      <a16:colId xmlns:a16="http://schemas.microsoft.com/office/drawing/2014/main" val="3329871679"/>
                    </a:ext>
                  </a:extLst>
                </a:gridCol>
              </a:tblGrid>
              <a:tr h="25348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Poppins" pitchFamily="2" charset="77"/>
                          <a:cs typeface="Poppins" pitchFamily="2" charset="77"/>
                        </a:rPr>
                        <a:t>Characteristic, n/N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Poppins" pitchFamily="2" charset="77"/>
                          <a:cs typeface="Poppins" pitchFamily="2" charset="77"/>
                        </a:rPr>
                        <a:t>ctDNA+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Poppins" pitchFamily="2" charset="77"/>
                          <a:cs typeface="Poppins" pitchFamily="2" charset="77"/>
                        </a:rPr>
                        <a:t>ctDNA-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1" u="none" strike="noStrike" cap="none" normalizeH="0" baseline="0" dirty="0">
                          <a:ln>
                            <a:noFill/>
                          </a:ln>
                          <a:solidFill>
                            <a:schemeClr val="bg1"/>
                          </a:solidFill>
                          <a:effectLst/>
                          <a:latin typeface="Poppins" pitchFamily="2" charset="77"/>
                          <a:cs typeface="Poppins" pitchFamily="2" charset="77"/>
                        </a:rPr>
                        <a:t>P </a:t>
                      </a:r>
                      <a:r>
                        <a:rPr kumimoji="0" lang="en-US" sz="1800" b="1" i="0" u="none" strike="noStrike" cap="none" normalizeH="0" baseline="0" dirty="0">
                          <a:ln>
                            <a:noFill/>
                          </a:ln>
                          <a:solidFill>
                            <a:schemeClr val="bg1"/>
                          </a:solidFill>
                          <a:effectLst/>
                          <a:latin typeface="Poppins" pitchFamily="2" charset="77"/>
                          <a:cs typeface="Poppins" pitchFamily="2" charset="77"/>
                        </a:rPr>
                        <a:t>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142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TNM stage</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I</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II</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III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9/27 (33.3)</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154/217 (71.0)</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41/44 (93.2)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18/27 (66.7)</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63/217 (29.0)</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3/44 (6.8)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2142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Nodal status</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N0</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82/149 (55.0)</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122/139 (87.8)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67/149 (45.0)</a:t>
                      </a:r>
                      <a:br>
                        <a:rPr kumimoji="0" lang="en-US" sz="1800" b="0" i="0" u="none" strike="noStrike" cap="none" normalizeH="0" baseline="0" dirty="0">
                          <a:ln>
                            <a:noFill/>
                          </a:ln>
                          <a:solidFill>
                            <a:schemeClr val="tx1"/>
                          </a:solidFill>
                          <a:effectLst/>
                          <a:latin typeface="Poppins" pitchFamily="2" charset="77"/>
                          <a:cs typeface="Poppins" pitchFamily="2" charset="77"/>
                        </a:rPr>
                      </a:br>
                      <a:r>
                        <a:rPr kumimoji="0" lang="en-US" sz="1800" b="0" i="0" u="none" strike="noStrike" cap="none" normalizeH="0" baseline="0" dirty="0">
                          <a:ln>
                            <a:noFill/>
                          </a:ln>
                          <a:solidFill>
                            <a:schemeClr val="tx1"/>
                          </a:solidFill>
                          <a:effectLst/>
                          <a:latin typeface="Poppins" pitchFamily="2" charset="77"/>
                          <a:cs typeface="Poppins" pitchFamily="2" charset="77"/>
                        </a:rPr>
                        <a:t>17/139 (12.2)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2142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pCR, n/N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85/204 (41.7)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32/84 (38.1)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.583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81856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DABE09-702A-6882-9AD1-416004F0091F}"/>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20EA23C5-8456-750C-5434-50E9E138A7C8}"/>
              </a:ext>
            </a:extLst>
          </p:cNvPr>
          <p:cNvSpPr>
            <a:spLocks noGrp="1" noChangeArrowheads="1"/>
          </p:cNvSpPr>
          <p:nvPr>
            <p:ph type="title"/>
          </p:nvPr>
        </p:nvSpPr>
        <p:spPr>
          <a:xfrm>
            <a:off x="231078" y="534083"/>
            <a:ext cx="11740260" cy="496290"/>
          </a:xfrm>
        </p:spPr>
        <p:txBody>
          <a:bodyPr/>
          <a:lstStyle/>
          <a:p>
            <a:r>
              <a:rPr lang="en-US" dirty="0"/>
              <a:t>PHERGuide: </a:t>
            </a:r>
            <a:r>
              <a:rPr lang="en-US" altLang="en-US" dirty="0"/>
              <a:t>ctDNA Dynamics and pCR</a:t>
            </a:r>
          </a:p>
        </p:txBody>
      </p:sp>
      <p:graphicFrame>
        <p:nvGraphicFramePr>
          <p:cNvPr id="2" name="Group 32">
            <a:extLst>
              <a:ext uri="{FF2B5EF4-FFF2-40B4-BE49-F238E27FC236}">
                <a16:creationId xmlns:a16="http://schemas.microsoft.com/office/drawing/2014/main" id="{E5765DDF-27CD-AEDC-DD61-29CB67FC44FD}"/>
              </a:ext>
            </a:extLst>
          </p:cNvPr>
          <p:cNvGraphicFramePr>
            <a:graphicFrameLocks noGrp="1"/>
          </p:cNvGraphicFramePr>
          <p:nvPr>
            <p:extLst>
              <p:ext uri="{D42A27DB-BD31-4B8C-83A1-F6EECF244321}">
                <p14:modId xmlns:p14="http://schemas.microsoft.com/office/powerpoint/2010/main" val="2525478455"/>
              </p:ext>
            </p:extLst>
          </p:nvPr>
        </p:nvGraphicFramePr>
        <p:xfrm>
          <a:off x="2035677" y="1643237"/>
          <a:ext cx="7490149" cy="1249728"/>
        </p:xfrm>
        <a:graphic>
          <a:graphicData uri="http://schemas.openxmlformats.org/drawingml/2006/table">
            <a:tbl>
              <a:tblPr/>
              <a:tblGrid>
                <a:gridCol w="1950325">
                  <a:extLst>
                    <a:ext uri="{9D8B030D-6E8A-4147-A177-3AD203B41FA5}">
                      <a16:colId xmlns:a16="http://schemas.microsoft.com/office/drawing/2014/main" val="20000"/>
                    </a:ext>
                  </a:extLst>
                </a:gridCol>
                <a:gridCol w="2398000">
                  <a:extLst>
                    <a:ext uri="{9D8B030D-6E8A-4147-A177-3AD203B41FA5}">
                      <a16:colId xmlns:a16="http://schemas.microsoft.com/office/drawing/2014/main" val="20001"/>
                    </a:ext>
                  </a:extLst>
                </a:gridCol>
                <a:gridCol w="2072562">
                  <a:extLst>
                    <a:ext uri="{9D8B030D-6E8A-4147-A177-3AD203B41FA5}">
                      <a16:colId xmlns:a16="http://schemas.microsoft.com/office/drawing/2014/main" val="3456367152"/>
                    </a:ext>
                  </a:extLst>
                </a:gridCol>
                <a:gridCol w="1069262">
                  <a:extLst>
                    <a:ext uri="{9D8B030D-6E8A-4147-A177-3AD203B41FA5}">
                      <a16:colId xmlns:a16="http://schemas.microsoft.com/office/drawing/2014/main" val="3329871679"/>
                    </a:ext>
                  </a:extLst>
                </a:gridCol>
              </a:tblGrid>
              <a:tr h="25348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Response,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No ctDNA Clearance</a:t>
                      </a:r>
                      <a:br>
                        <a:rPr kumimoji="0" lang="en-US" sz="1600" b="1" i="0" u="none" strike="noStrike" cap="none" normalizeH="0" baseline="0" dirty="0">
                          <a:ln>
                            <a:noFill/>
                          </a:ln>
                          <a:solidFill>
                            <a:schemeClr val="bg1"/>
                          </a:solidFill>
                          <a:effectLst/>
                          <a:latin typeface="Poppins" pitchFamily="2" charset="77"/>
                          <a:cs typeface="Poppins" pitchFamily="2" charset="77"/>
                        </a:rPr>
                      </a:br>
                      <a:r>
                        <a:rPr kumimoji="0" lang="en-US" sz="1600" b="1" i="0" u="none" strike="noStrike" cap="none" normalizeH="0" baseline="0" dirty="0">
                          <a:ln>
                            <a:noFill/>
                          </a:ln>
                          <a:solidFill>
                            <a:schemeClr val="bg1"/>
                          </a:solidFill>
                          <a:effectLst/>
                          <a:latin typeface="Poppins" pitchFamily="2" charset="77"/>
                          <a:cs typeface="Poppins" pitchFamily="2" charset="77"/>
                        </a:rPr>
                        <a:t>(n = 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ctDNA Clearance</a:t>
                      </a:r>
                      <a:br>
                        <a:rPr kumimoji="0" lang="en-US" sz="1600" b="1" i="0" u="none" strike="noStrike" cap="none" normalizeH="0" baseline="0" dirty="0">
                          <a:ln>
                            <a:noFill/>
                          </a:ln>
                          <a:solidFill>
                            <a:schemeClr val="bg1"/>
                          </a:solidFill>
                          <a:effectLst/>
                          <a:latin typeface="Poppins" pitchFamily="2" charset="77"/>
                          <a:cs typeface="Poppins" pitchFamily="2" charset="77"/>
                        </a:rPr>
                      </a:br>
                      <a:r>
                        <a:rPr kumimoji="0" lang="en-US" sz="1600" b="1" i="0" u="none" strike="noStrike" cap="none" normalizeH="0" baseline="0" dirty="0">
                          <a:ln>
                            <a:noFill/>
                          </a:ln>
                          <a:solidFill>
                            <a:schemeClr val="bg1"/>
                          </a:solidFill>
                          <a:effectLst/>
                          <a:latin typeface="Poppins" pitchFamily="2" charset="77"/>
                          <a:cs typeface="Poppins" pitchFamily="2" charset="77"/>
                        </a:rPr>
                        <a:t>(n = 126)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1" u="none" strike="noStrike" cap="none" normalizeH="0" baseline="0" dirty="0">
                          <a:ln>
                            <a:noFill/>
                          </a:ln>
                          <a:solidFill>
                            <a:schemeClr val="bg1"/>
                          </a:solidFill>
                          <a:effectLst/>
                          <a:latin typeface="Poppins" pitchFamily="2" charset="77"/>
                          <a:cs typeface="Poppins" pitchFamily="2" charset="77"/>
                        </a:rPr>
                        <a:t>P </a:t>
                      </a:r>
                      <a:r>
                        <a:rPr kumimoji="0" lang="en-US" sz="1600" b="1" i="0" u="none" strike="noStrike" cap="none" normalizeH="0" baseline="0" dirty="0">
                          <a:ln>
                            <a:noFill/>
                          </a:ln>
                          <a:solidFill>
                            <a:schemeClr val="bg1"/>
                          </a:solidFill>
                          <a:effectLst/>
                          <a:latin typeface="Poppins" pitchFamily="2" charset="77"/>
                          <a:cs typeface="Poppins" pitchFamily="2" charset="77"/>
                        </a:rPr>
                        <a:t>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142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PET 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23 (56.1)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114 (90.5)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2142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pCR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9 (22.0)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61 (48.4)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.003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bl>
          </a:graphicData>
        </a:graphic>
      </p:graphicFrame>
      <p:sp>
        <p:nvSpPr>
          <p:cNvPr id="3" name="Content Placeholder 12">
            <a:extLst>
              <a:ext uri="{FF2B5EF4-FFF2-40B4-BE49-F238E27FC236}">
                <a16:creationId xmlns:a16="http://schemas.microsoft.com/office/drawing/2014/main" id="{D6B2F34F-AE21-AFA2-181D-6CE0C47C81D5}"/>
              </a:ext>
            </a:extLst>
          </p:cNvPr>
          <p:cNvSpPr>
            <a:spLocks noGrp="1"/>
          </p:cNvSpPr>
          <p:nvPr>
            <p:ph idx="1"/>
          </p:nvPr>
        </p:nvSpPr>
        <p:spPr>
          <a:xfrm>
            <a:off x="230691" y="4621732"/>
            <a:ext cx="5864922" cy="1958510"/>
          </a:xfrm>
        </p:spPr>
        <p:txBody>
          <a:bodyPr/>
          <a:lstStyle/>
          <a:p>
            <a:pPr lvl="1">
              <a:spcBef>
                <a:spcPts val="1000"/>
              </a:spcBef>
            </a:pPr>
            <a:r>
              <a:rPr lang="en-US" altLang="en-US" sz="1800" dirty="0"/>
              <a:t>A 76% relative decline in ctDNA positivity was observed after 2 cycles of therapy</a:t>
            </a:r>
          </a:p>
          <a:p>
            <a:pPr lvl="1">
              <a:spcBef>
                <a:spcPts val="1000"/>
              </a:spcBef>
            </a:pPr>
            <a:r>
              <a:rPr lang="en-US" altLang="en-US" sz="1800" dirty="0"/>
              <a:t>ctDNA clearance following 2 treatment cycles showed a strong association with PET response and achievement of pCR</a:t>
            </a:r>
            <a:endParaRPr lang="en-US" altLang="en-US" sz="1600" dirty="0"/>
          </a:p>
        </p:txBody>
      </p:sp>
      <p:graphicFrame>
        <p:nvGraphicFramePr>
          <p:cNvPr id="4" name="Group 32">
            <a:extLst>
              <a:ext uri="{FF2B5EF4-FFF2-40B4-BE49-F238E27FC236}">
                <a16:creationId xmlns:a16="http://schemas.microsoft.com/office/drawing/2014/main" id="{4F82E2BB-1E8D-2444-400C-3120B6FE6DB0}"/>
              </a:ext>
            </a:extLst>
          </p:cNvPr>
          <p:cNvGraphicFramePr>
            <a:graphicFrameLocks noGrp="1"/>
          </p:cNvGraphicFramePr>
          <p:nvPr>
            <p:extLst>
              <p:ext uri="{D42A27DB-BD31-4B8C-83A1-F6EECF244321}">
                <p14:modId xmlns:p14="http://schemas.microsoft.com/office/powerpoint/2010/main" val="1932369882"/>
              </p:ext>
            </p:extLst>
          </p:nvPr>
        </p:nvGraphicFramePr>
        <p:xfrm>
          <a:off x="2035677" y="3505829"/>
          <a:ext cx="7490149" cy="914432"/>
        </p:xfrm>
        <a:graphic>
          <a:graphicData uri="http://schemas.openxmlformats.org/drawingml/2006/table">
            <a:tbl>
              <a:tblPr/>
              <a:tblGrid>
                <a:gridCol w="1950325">
                  <a:extLst>
                    <a:ext uri="{9D8B030D-6E8A-4147-A177-3AD203B41FA5}">
                      <a16:colId xmlns:a16="http://schemas.microsoft.com/office/drawing/2014/main" val="20000"/>
                    </a:ext>
                  </a:extLst>
                </a:gridCol>
                <a:gridCol w="2398000">
                  <a:extLst>
                    <a:ext uri="{9D8B030D-6E8A-4147-A177-3AD203B41FA5}">
                      <a16:colId xmlns:a16="http://schemas.microsoft.com/office/drawing/2014/main" val="20001"/>
                    </a:ext>
                  </a:extLst>
                </a:gridCol>
                <a:gridCol w="2072562">
                  <a:extLst>
                    <a:ext uri="{9D8B030D-6E8A-4147-A177-3AD203B41FA5}">
                      <a16:colId xmlns:a16="http://schemas.microsoft.com/office/drawing/2014/main" val="3456367152"/>
                    </a:ext>
                  </a:extLst>
                </a:gridCol>
                <a:gridCol w="1069262">
                  <a:extLst>
                    <a:ext uri="{9D8B030D-6E8A-4147-A177-3AD203B41FA5}">
                      <a16:colId xmlns:a16="http://schemas.microsoft.com/office/drawing/2014/main" val="3329871679"/>
                    </a:ext>
                  </a:extLst>
                </a:gridCol>
              </a:tblGrid>
              <a:tr h="25348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Response,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No ctDNA Clearance</a:t>
                      </a:r>
                      <a:br>
                        <a:rPr kumimoji="0" lang="en-US" sz="1600" b="1" i="0" u="none" strike="noStrike" cap="none" normalizeH="0" baseline="0" dirty="0">
                          <a:ln>
                            <a:noFill/>
                          </a:ln>
                          <a:solidFill>
                            <a:schemeClr val="bg1"/>
                          </a:solidFill>
                          <a:effectLst/>
                          <a:latin typeface="Poppins" pitchFamily="2" charset="77"/>
                          <a:cs typeface="Poppins" pitchFamily="2" charset="77"/>
                        </a:rPr>
                      </a:br>
                      <a:r>
                        <a:rPr kumimoji="0" lang="en-US" sz="1600" b="1" i="0" u="none" strike="noStrike" cap="none" normalizeH="0" baseline="0" dirty="0">
                          <a:ln>
                            <a:noFill/>
                          </a:ln>
                          <a:solidFill>
                            <a:schemeClr val="bg1"/>
                          </a:solidFill>
                          <a:effectLst/>
                          <a:latin typeface="Poppins" pitchFamily="2" charset="77"/>
                          <a:cs typeface="Poppins" pitchFamily="2" charset="77"/>
                        </a:rPr>
                        <a:t>(n =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ctDNA Clearance</a:t>
                      </a:r>
                      <a:br>
                        <a:rPr kumimoji="0" lang="en-US" sz="1600" b="1" i="0" u="none" strike="noStrike" cap="none" normalizeH="0" baseline="0" dirty="0">
                          <a:ln>
                            <a:noFill/>
                          </a:ln>
                          <a:solidFill>
                            <a:schemeClr val="bg1"/>
                          </a:solidFill>
                          <a:effectLst/>
                          <a:latin typeface="Poppins" pitchFamily="2" charset="77"/>
                          <a:cs typeface="Poppins" pitchFamily="2" charset="77"/>
                        </a:rPr>
                      </a:br>
                      <a:r>
                        <a:rPr kumimoji="0" lang="en-US" sz="1600" b="1" i="0" u="none" strike="noStrike" cap="none" normalizeH="0" baseline="0" dirty="0">
                          <a:ln>
                            <a:noFill/>
                          </a:ln>
                          <a:solidFill>
                            <a:schemeClr val="bg1"/>
                          </a:solidFill>
                          <a:effectLst/>
                          <a:latin typeface="Poppins" pitchFamily="2" charset="77"/>
                          <a:cs typeface="Poppins" pitchFamily="2" charset="77"/>
                        </a:rPr>
                        <a:t>(n = 124)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1" u="none" strike="noStrike" cap="none" normalizeH="0" baseline="0" dirty="0">
                          <a:ln>
                            <a:noFill/>
                          </a:ln>
                          <a:solidFill>
                            <a:schemeClr val="bg1"/>
                          </a:solidFill>
                          <a:effectLst/>
                          <a:latin typeface="Poppins" pitchFamily="2" charset="77"/>
                          <a:cs typeface="Poppins" pitchFamily="2" charset="77"/>
                        </a:rPr>
                        <a:t>P </a:t>
                      </a:r>
                      <a:r>
                        <a:rPr kumimoji="0" lang="en-US" sz="1600" b="1" i="0" u="none" strike="noStrike" cap="none" normalizeH="0" baseline="0" dirty="0">
                          <a:ln>
                            <a:noFill/>
                          </a:ln>
                          <a:solidFill>
                            <a:schemeClr val="bg1"/>
                          </a:solidFill>
                          <a:effectLst/>
                          <a:latin typeface="Poppins" pitchFamily="2" charset="77"/>
                          <a:cs typeface="Poppins" pitchFamily="2" charset="77"/>
                        </a:rPr>
                        <a:t>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142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pCR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61 (49.2)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tx1"/>
                          </a:solidFill>
                          <a:effectLst/>
                          <a:latin typeface="Poppins" pitchFamily="2" charset="77"/>
                          <a:cs typeface="Poppins" pitchFamily="2" charset="77"/>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bl>
          </a:graphicData>
        </a:graphic>
      </p:graphicFrame>
      <p:sp>
        <p:nvSpPr>
          <p:cNvPr id="7" name="Content Placeholder 12">
            <a:extLst>
              <a:ext uri="{FF2B5EF4-FFF2-40B4-BE49-F238E27FC236}">
                <a16:creationId xmlns:a16="http://schemas.microsoft.com/office/drawing/2014/main" id="{647559A3-FC24-0E6F-0E82-A98CDA61DE97}"/>
              </a:ext>
            </a:extLst>
          </p:cNvPr>
          <p:cNvSpPr txBox="1">
            <a:spLocks/>
          </p:cNvSpPr>
          <p:nvPr/>
        </p:nvSpPr>
        <p:spPr>
          <a:xfrm>
            <a:off x="6327078" y="4635447"/>
            <a:ext cx="5432106" cy="1958510"/>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spcBef>
                <a:spcPts val="1000"/>
              </a:spcBef>
            </a:pPr>
            <a:r>
              <a:rPr lang="en-US" altLang="en-US" sz="1800" dirty="0"/>
              <a:t>An 83% reduction in ctDNA positivity was observed  before surgery</a:t>
            </a:r>
          </a:p>
          <a:p>
            <a:pPr lvl="1">
              <a:spcBef>
                <a:spcPts val="1000"/>
              </a:spcBef>
            </a:pPr>
            <a:r>
              <a:rPr lang="en-US" altLang="en-US" sz="1800" dirty="0"/>
              <a:t>ctDNA clearance before surgery was strongly associated with achieving pCR</a:t>
            </a:r>
          </a:p>
        </p:txBody>
      </p:sp>
      <p:sp>
        <p:nvSpPr>
          <p:cNvPr id="10" name="TextBox 9">
            <a:extLst>
              <a:ext uri="{FF2B5EF4-FFF2-40B4-BE49-F238E27FC236}">
                <a16:creationId xmlns:a16="http://schemas.microsoft.com/office/drawing/2014/main" id="{3B43E2DB-A618-0ED3-21B8-FE07F7C48374}"/>
              </a:ext>
            </a:extLst>
          </p:cNvPr>
          <p:cNvSpPr txBox="1"/>
          <p:nvPr/>
        </p:nvSpPr>
        <p:spPr>
          <a:xfrm>
            <a:off x="4515922" y="1290728"/>
            <a:ext cx="3291840" cy="403713"/>
          </a:xfrm>
          <a:prstGeom prst="rect">
            <a:avLst/>
          </a:prstGeom>
        </p:spPr>
        <p:txBody>
          <a:bodyPr vert="horz" wrap="square" lIns="0" tIns="0" rIns="0" bIns="0" rtlCol="0">
            <a:noAutofit/>
          </a:bodyPr>
          <a:lstStyle/>
          <a:p>
            <a:pPr algn="l"/>
            <a:r>
              <a:rPr lang="en-US" sz="1600" b="1" dirty="0"/>
              <a:t>Early ctDNA Dynamics (C3D1)</a:t>
            </a:r>
          </a:p>
        </p:txBody>
      </p:sp>
      <p:sp>
        <p:nvSpPr>
          <p:cNvPr id="11" name="TextBox 10">
            <a:extLst>
              <a:ext uri="{FF2B5EF4-FFF2-40B4-BE49-F238E27FC236}">
                <a16:creationId xmlns:a16="http://schemas.microsoft.com/office/drawing/2014/main" id="{375317E7-F6A6-88AF-472E-38D569F806B6}"/>
              </a:ext>
            </a:extLst>
          </p:cNvPr>
          <p:cNvSpPr txBox="1"/>
          <p:nvPr/>
        </p:nvSpPr>
        <p:spPr>
          <a:xfrm>
            <a:off x="4126604" y="3153320"/>
            <a:ext cx="3761232" cy="403713"/>
          </a:xfrm>
          <a:prstGeom prst="rect">
            <a:avLst/>
          </a:prstGeom>
        </p:spPr>
        <p:txBody>
          <a:bodyPr vert="horz" wrap="square" lIns="0" tIns="0" rIns="0" bIns="0" rtlCol="0">
            <a:noAutofit/>
          </a:bodyPr>
          <a:lstStyle/>
          <a:p>
            <a:pPr algn="l"/>
            <a:r>
              <a:rPr lang="en-US" sz="1600" b="1" dirty="0"/>
              <a:t>Late ctDNA Dynamics (Presurgery)</a:t>
            </a:r>
          </a:p>
        </p:txBody>
      </p:sp>
      <p:sp>
        <p:nvSpPr>
          <p:cNvPr id="5" name="Content Placeholder 3">
            <a:extLst>
              <a:ext uri="{FF2B5EF4-FFF2-40B4-BE49-F238E27FC236}">
                <a16:creationId xmlns:a16="http://schemas.microsoft.com/office/drawing/2014/main" id="{8ADB98E4-C10C-3DA8-45F3-90DDC06A3C25}"/>
              </a:ext>
            </a:extLst>
          </p:cNvPr>
          <p:cNvSpPr>
            <a:spLocks noGrp="1"/>
          </p:cNvSpPr>
          <p:nvPr>
            <p:ph sz="quarter" idx="10"/>
          </p:nvPr>
        </p:nvSpPr>
        <p:spPr>
          <a:xfrm>
            <a:off x="3559175" y="6302375"/>
            <a:ext cx="5732463" cy="327025"/>
          </a:xfrm>
        </p:spPr>
        <p:txBody>
          <a:bodyPr/>
          <a:lstStyle/>
          <a:p>
            <a:r>
              <a:rPr lang="en-US" dirty="0"/>
              <a:t>Llombart-Cussac. SABCS 2025. Abstr GS1-06.</a:t>
            </a:r>
          </a:p>
        </p:txBody>
      </p:sp>
    </p:spTree>
    <p:extLst>
      <p:ext uri="{BB962C8B-B14F-4D97-AF65-F5344CB8AC3E}">
        <p14:creationId xmlns:p14="http://schemas.microsoft.com/office/powerpoint/2010/main" val="2265093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1669F-2816-3ADE-EC67-D8FA966B357D}"/>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DC25CA71-35EC-D1E7-3A4C-119E029A44CF}"/>
              </a:ext>
            </a:extLst>
          </p:cNvPr>
          <p:cNvSpPr>
            <a:spLocks noGrp="1" noChangeArrowheads="1"/>
          </p:cNvSpPr>
          <p:nvPr>
            <p:ph type="title"/>
          </p:nvPr>
        </p:nvSpPr>
        <p:spPr>
          <a:xfrm>
            <a:off x="231078" y="534083"/>
            <a:ext cx="11740260" cy="496290"/>
          </a:xfrm>
        </p:spPr>
        <p:txBody>
          <a:bodyPr/>
          <a:lstStyle/>
          <a:p>
            <a:r>
              <a:rPr lang="en-US" dirty="0"/>
              <a:t>PHERGuide: 3-Yr i</a:t>
            </a:r>
            <a:r>
              <a:rPr lang="en-US" altLang="en-US" dirty="0"/>
              <a:t>DFS and ctDNA Status Over Time</a:t>
            </a:r>
          </a:p>
        </p:txBody>
      </p:sp>
      <p:graphicFrame>
        <p:nvGraphicFramePr>
          <p:cNvPr id="6" name="Group 32">
            <a:extLst>
              <a:ext uri="{FF2B5EF4-FFF2-40B4-BE49-F238E27FC236}">
                <a16:creationId xmlns:a16="http://schemas.microsoft.com/office/drawing/2014/main" id="{94F15BEF-03A8-D409-8722-C2968BF05938}"/>
              </a:ext>
            </a:extLst>
          </p:cNvPr>
          <p:cNvGraphicFramePr>
            <a:graphicFrameLocks noGrp="1"/>
          </p:cNvGraphicFramePr>
          <p:nvPr>
            <p:extLst>
              <p:ext uri="{D42A27DB-BD31-4B8C-83A1-F6EECF244321}">
                <p14:modId xmlns:p14="http://schemas.microsoft.com/office/powerpoint/2010/main" val="2173974092"/>
              </p:ext>
            </p:extLst>
          </p:nvPr>
        </p:nvGraphicFramePr>
        <p:xfrm>
          <a:off x="228600" y="1192615"/>
          <a:ext cx="11742738" cy="4267264"/>
        </p:xfrm>
        <a:graphic>
          <a:graphicData uri="http://schemas.openxmlformats.org/drawingml/2006/table">
            <a:tbl>
              <a:tblPr/>
              <a:tblGrid>
                <a:gridCol w="6102180">
                  <a:extLst>
                    <a:ext uri="{9D8B030D-6E8A-4147-A177-3AD203B41FA5}">
                      <a16:colId xmlns:a16="http://schemas.microsoft.com/office/drawing/2014/main" val="20000"/>
                    </a:ext>
                  </a:extLst>
                </a:gridCol>
                <a:gridCol w="2820279">
                  <a:extLst>
                    <a:ext uri="{9D8B030D-6E8A-4147-A177-3AD203B41FA5}">
                      <a16:colId xmlns:a16="http://schemas.microsoft.com/office/drawing/2014/main" val="20001"/>
                    </a:ext>
                  </a:extLst>
                </a:gridCol>
                <a:gridCol w="2820279">
                  <a:extLst>
                    <a:ext uri="{9D8B030D-6E8A-4147-A177-3AD203B41FA5}">
                      <a16:colId xmlns:a16="http://schemas.microsoft.com/office/drawing/2014/main" val="3456367152"/>
                    </a:ext>
                  </a:extLst>
                </a:gridCol>
              </a:tblGrid>
              <a:tr h="12130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ctDNA+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ctDNA-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4741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Poppins" pitchFamily="2" charset="77"/>
                          <a:cs typeface="Poppins" pitchFamily="2" charset="77"/>
                        </a:rPr>
                        <a:t>3-yr iDFS by ctDNA status at baseline</a:t>
                      </a:r>
                    </a:p>
                    <a:p>
                      <a:pPr marL="285750" marR="0" lvl="0" indent="-28575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Events, n/N (%)</a:t>
                      </a:r>
                    </a:p>
                    <a:p>
                      <a:pPr marL="285750" marR="0" lvl="0" indent="-28575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Rate (95% CI)</a:t>
                      </a:r>
                    </a:p>
                    <a:p>
                      <a:pPr marL="398463" marR="0" lvl="0" indent="-285750" algn="l" defTabSz="914400" rtl="0" eaLnBrk="1" fontAlgn="base" latinLnBrk="0" hangingPunct="1">
                        <a:lnSpc>
                          <a:spcPct val="100000"/>
                        </a:lnSpc>
                        <a:spcBef>
                          <a:spcPct val="0"/>
                        </a:spcBef>
                        <a:spcAft>
                          <a:spcPct val="0"/>
                        </a:spcAft>
                        <a:buClr>
                          <a:srgbClr val="000000"/>
                        </a:buClr>
                        <a:buSzTx/>
                        <a:buFont typeface="Poppins" panose="00000500000000000000" pitchFamily="2" charset="0"/>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HR (95% CI)</a:t>
                      </a:r>
                    </a:p>
                    <a:p>
                      <a:pPr marL="398463" marR="0" lvl="0" indent="-285750" algn="l" defTabSz="914400" rtl="0" eaLnBrk="1" fontAlgn="base" latinLnBrk="0" hangingPunct="1">
                        <a:lnSpc>
                          <a:spcPct val="100000"/>
                        </a:lnSpc>
                        <a:spcBef>
                          <a:spcPct val="0"/>
                        </a:spcBef>
                        <a:spcAft>
                          <a:spcPct val="0"/>
                        </a:spcAft>
                        <a:buClr>
                          <a:srgbClr val="000000"/>
                        </a:buClr>
                        <a:buSzTx/>
                        <a:buFont typeface="Poppins" panose="00000500000000000000" pitchFamily="2" charset="0"/>
                        <a:buChar char="−"/>
                        <a:tabLst/>
                      </a:pPr>
                      <a:r>
                        <a:rPr kumimoji="0" lang="en-US" sz="1600" b="0" i="1" u="none" strike="noStrike" cap="none" normalizeH="0" baseline="0" dirty="0">
                          <a:ln>
                            <a:noFill/>
                          </a:ln>
                          <a:solidFill>
                            <a:schemeClr val="tx1"/>
                          </a:solidFill>
                          <a:effectLst/>
                          <a:latin typeface="Poppins" pitchFamily="2" charset="77"/>
                          <a:cs typeface="Poppins" pitchFamily="2" charset="77"/>
                        </a:rPr>
                        <a:t>P </a:t>
                      </a:r>
                      <a:r>
                        <a:rPr kumimoji="0" lang="en-US" sz="1600" b="0" i="0" u="none" strike="noStrike" cap="none" normalizeH="0" baseline="0" dirty="0">
                          <a:ln>
                            <a:noFill/>
                          </a:ln>
                          <a:solidFill>
                            <a:schemeClr val="tx1"/>
                          </a:solidFill>
                          <a:effectLst/>
                          <a:latin typeface="Poppins" pitchFamily="2" charset="77"/>
                          <a:cs typeface="Poppins" pitchFamily="2" charset="77"/>
                        </a:rPr>
                        <a:t>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14/192 (7.3)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92.5 (88.8-96.4)</a:t>
                      </a:r>
                      <a:br>
                        <a:rPr kumimoji="0" lang="en-US" sz="1600" b="0" i="0" u="none" strike="noStrike" cap="none" normalizeH="0" baseline="0" dirty="0">
                          <a:ln>
                            <a:noFill/>
                          </a:ln>
                          <a:solidFill>
                            <a:schemeClr val="tx1"/>
                          </a:solidFill>
                          <a:effectLst/>
                          <a:latin typeface="Poppins" pitchFamily="2" charset="77"/>
                          <a:cs typeface="Poppins" pitchFamily="2" charset="77"/>
                        </a:rPr>
                      </a:br>
                      <a:br>
                        <a:rPr kumimoji="0" lang="en-US" sz="1600" b="0" i="0" u="none" strike="noStrike" cap="none" normalizeH="0" baseline="0" dirty="0">
                          <a:ln>
                            <a:noFill/>
                          </a:ln>
                          <a:solidFill>
                            <a:schemeClr val="tx1"/>
                          </a:solidFill>
                          <a:effectLst/>
                          <a:latin typeface="Poppins" pitchFamily="2" charset="77"/>
                          <a:cs typeface="Poppins" pitchFamily="2" charset="77"/>
                        </a:rPr>
                      </a:br>
                      <a:endParaRPr kumimoji="0" lang="en-US" sz="16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0/81 (0)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100 (100-100)</a:t>
                      </a:r>
                      <a:br>
                        <a:rPr kumimoji="0" lang="en-US" sz="1600" b="0" i="0" u="none" strike="noStrike" cap="none" normalizeH="0" baseline="0" dirty="0">
                          <a:ln>
                            <a:noFill/>
                          </a:ln>
                          <a:solidFill>
                            <a:schemeClr val="tx1"/>
                          </a:solidFill>
                          <a:effectLst/>
                          <a:latin typeface="Poppins" pitchFamily="2" charset="77"/>
                          <a:cs typeface="Poppins" pitchFamily="2" charset="77"/>
                        </a:rPr>
                      </a:br>
                      <a:br>
                        <a:rPr kumimoji="0" lang="en-US" sz="1600" b="0" i="0" u="none" strike="noStrike" cap="none" normalizeH="0" baseline="0" dirty="0">
                          <a:ln>
                            <a:noFill/>
                          </a:ln>
                          <a:solidFill>
                            <a:schemeClr val="tx1"/>
                          </a:solidFill>
                          <a:effectLst/>
                          <a:latin typeface="Poppins" pitchFamily="2" charset="77"/>
                          <a:cs typeface="Poppins" pitchFamily="2" charset="77"/>
                        </a:rPr>
                      </a:br>
                      <a:endParaRPr kumimoji="0" lang="en-US" sz="16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4741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Poppins" pitchFamily="2" charset="77"/>
                          <a:cs typeface="Poppins" pitchFamily="2" charset="77"/>
                        </a:rPr>
                        <a:t>3-yr iDFS by ctDNA status at C3D1</a:t>
                      </a:r>
                    </a:p>
                    <a:p>
                      <a:pPr marL="285750" marR="0" lvl="0" indent="-28575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Events, n/N (%)</a:t>
                      </a:r>
                    </a:p>
                    <a:p>
                      <a:pPr marL="285750" marR="0" lvl="0" indent="-28575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Rate (95% CI)</a:t>
                      </a:r>
                    </a:p>
                    <a:p>
                      <a:pPr marL="398463" marR="0" lvl="0" indent="-285750" algn="l" defTabSz="914400" rtl="0" eaLnBrk="1" fontAlgn="base" latinLnBrk="0" hangingPunct="1">
                        <a:lnSpc>
                          <a:spcPct val="100000"/>
                        </a:lnSpc>
                        <a:spcBef>
                          <a:spcPct val="0"/>
                        </a:spcBef>
                        <a:spcAft>
                          <a:spcPct val="0"/>
                        </a:spcAft>
                        <a:buClr>
                          <a:srgbClr val="000000"/>
                        </a:buClr>
                        <a:buSzTx/>
                        <a:buFont typeface="Poppins" panose="00000500000000000000" pitchFamily="2" charset="0"/>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HR (95% CI)</a:t>
                      </a:r>
                    </a:p>
                    <a:p>
                      <a:pPr marL="398463" marR="0" lvl="0" indent="-285750" algn="l" defTabSz="914400" rtl="0" eaLnBrk="1" fontAlgn="base" latinLnBrk="0" hangingPunct="1">
                        <a:lnSpc>
                          <a:spcPct val="100000"/>
                        </a:lnSpc>
                        <a:spcBef>
                          <a:spcPct val="0"/>
                        </a:spcBef>
                        <a:spcAft>
                          <a:spcPct val="0"/>
                        </a:spcAft>
                        <a:buClr>
                          <a:srgbClr val="000000"/>
                        </a:buClr>
                        <a:buSzTx/>
                        <a:buFont typeface="Poppins" panose="00000500000000000000" pitchFamily="2" charset="0"/>
                        <a:buChar char="−"/>
                        <a:tabLst/>
                      </a:pPr>
                      <a:r>
                        <a:rPr kumimoji="0" lang="en-US" sz="1600" b="0" i="1" u="none" strike="noStrike" cap="none" normalizeH="0" baseline="0" dirty="0">
                          <a:ln>
                            <a:noFill/>
                          </a:ln>
                          <a:solidFill>
                            <a:schemeClr val="tx1"/>
                          </a:solidFill>
                          <a:effectLst/>
                          <a:latin typeface="Poppins" pitchFamily="2" charset="77"/>
                          <a:cs typeface="Poppins" pitchFamily="2" charset="77"/>
                        </a:rPr>
                        <a:t>P </a:t>
                      </a:r>
                      <a:r>
                        <a:rPr kumimoji="0" lang="en-US" sz="1600" b="0" i="0" u="none" strike="noStrike" cap="none" normalizeH="0" baseline="0" dirty="0">
                          <a:ln>
                            <a:noFill/>
                          </a:ln>
                          <a:solidFill>
                            <a:schemeClr val="tx1"/>
                          </a:solidFill>
                          <a:effectLst/>
                          <a:latin typeface="Poppins" pitchFamily="2" charset="77"/>
                          <a:cs typeface="Poppins" pitchFamily="2" charset="77"/>
                        </a:rPr>
                        <a:t>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4/48 (8.3)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91.4 (83.7-99.8)</a:t>
                      </a:r>
                      <a:br>
                        <a:rPr kumimoji="0" lang="en-US" sz="1600" b="0" i="0" u="none" strike="noStrike" cap="none" normalizeH="0" baseline="0" dirty="0">
                          <a:ln>
                            <a:noFill/>
                          </a:ln>
                          <a:solidFill>
                            <a:schemeClr val="tx1"/>
                          </a:solidFill>
                          <a:effectLst/>
                          <a:latin typeface="Poppins" pitchFamily="2" charset="77"/>
                          <a:cs typeface="Poppins" pitchFamily="2" charset="77"/>
                        </a:rPr>
                      </a:br>
                      <a:br>
                        <a:rPr kumimoji="0" lang="en-US" sz="1600" b="0" i="0" u="none" strike="noStrike" cap="none" normalizeH="0" baseline="0" dirty="0">
                          <a:ln>
                            <a:noFill/>
                          </a:ln>
                          <a:solidFill>
                            <a:schemeClr val="tx1"/>
                          </a:solidFill>
                          <a:effectLst/>
                          <a:latin typeface="Poppins" pitchFamily="2" charset="77"/>
                          <a:cs typeface="Poppins" pitchFamily="2" charset="77"/>
                        </a:rPr>
                      </a:br>
                      <a:endParaRPr kumimoji="0" lang="en-US" sz="16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5/211 (2.4)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97.6 (95.5-99.7)</a:t>
                      </a:r>
                      <a:br>
                        <a:rPr kumimoji="0" lang="en-US" sz="1600" b="0" i="0" u="none" strike="noStrike" cap="none" normalizeH="0" baseline="0" dirty="0">
                          <a:ln>
                            <a:noFill/>
                          </a:ln>
                          <a:solidFill>
                            <a:schemeClr val="tx1"/>
                          </a:solidFill>
                          <a:effectLst/>
                          <a:latin typeface="Poppins" pitchFamily="2" charset="77"/>
                          <a:cs typeface="Poppins" pitchFamily="2" charset="77"/>
                        </a:rPr>
                      </a:br>
                      <a:br>
                        <a:rPr kumimoji="0" lang="en-US" sz="1600" b="0" i="0" u="none" strike="noStrike" cap="none" normalizeH="0" baseline="0" dirty="0">
                          <a:ln>
                            <a:noFill/>
                          </a:ln>
                          <a:solidFill>
                            <a:schemeClr val="tx1"/>
                          </a:solidFill>
                          <a:effectLst/>
                          <a:latin typeface="Poppins" pitchFamily="2" charset="77"/>
                          <a:cs typeface="Poppins" pitchFamily="2" charset="77"/>
                        </a:rPr>
                      </a:br>
                      <a:endParaRPr kumimoji="0" lang="en-US" sz="16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4741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Poppins" pitchFamily="2" charset="77"/>
                          <a:cs typeface="Poppins" pitchFamily="2" charset="77"/>
                        </a:rPr>
                        <a:t>3-yr iDFS by ctDNA status presurgery</a:t>
                      </a:r>
                    </a:p>
                    <a:p>
                      <a:pPr marL="285750" marR="0" lvl="0" indent="-28575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Events, n/N (%)</a:t>
                      </a:r>
                    </a:p>
                    <a:p>
                      <a:pPr marL="285750" marR="0" lvl="0" indent="-28575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Rate (95% CI)</a:t>
                      </a:r>
                    </a:p>
                    <a:p>
                      <a:pPr marL="398463" marR="0" lvl="0" indent="-285750" algn="l" defTabSz="914400" rtl="0" eaLnBrk="1" fontAlgn="base" latinLnBrk="0" hangingPunct="1">
                        <a:lnSpc>
                          <a:spcPct val="100000"/>
                        </a:lnSpc>
                        <a:spcBef>
                          <a:spcPct val="0"/>
                        </a:spcBef>
                        <a:spcAft>
                          <a:spcPct val="0"/>
                        </a:spcAft>
                        <a:buClr>
                          <a:srgbClr val="000000"/>
                        </a:buClr>
                        <a:buSzTx/>
                        <a:buFont typeface="Poppins" panose="00000500000000000000" pitchFamily="2" charset="0"/>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HR (95% CI)</a:t>
                      </a:r>
                    </a:p>
                    <a:p>
                      <a:pPr marL="398463" marR="0" lvl="0" indent="-285750" algn="l" defTabSz="914400" rtl="0" eaLnBrk="1" fontAlgn="base" latinLnBrk="0" hangingPunct="1">
                        <a:lnSpc>
                          <a:spcPct val="100000"/>
                        </a:lnSpc>
                        <a:spcBef>
                          <a:spcPct val="0"/>
                        </a:spcBef>
                        <a:spcAft>
                          <a:spcPct val="0"/>
                        </a:spcAft>
                        <a:buClr>
                          <a:srgbClr val="000000"/>
                        </a:buClr>
                        <a:buSzTx/>
                        <a:buFont typeface="Poppins" panose="00000500000000000000" pitchFamily="2" charset="0"/>
                        <a:buChar char="−"/>
                        <a:tabLst/>
                      </a:pPr>
                      <a:r>
                        <a:rPr kumimoji="0" lang="en-US" sz="1600" b="0" i="1" u="none" strike="noStrike" cap="none" normalizeH="0" baseline="0" dirty="0">
                          <a:ln>
                            <a:noFill/>
                          </a:ln>
                          <a:solidFill>
                            <a:schemeClr val="tx1"/>
                          </a:solidFill>
                          <a:effectLst/>
                          <a:latin typeface="Poppins" pitchFamily="2" charset="77"/>
                          <a:cs typeface="Poppins" pitchFamily="2" charset="77"/>
                        </a:rPr>
                        <a:t>P </a:t>
                      </a:r>
                      <a:r>
                        <a:rPr kumimoji="0" lang="en-US" sz="1600" b="0" i="0" u="none" strike="noStrike" cap="none" normalizeH="0" baseline="0" dirty="0">
                          <a:ln>
                            <a:noFill/>
                          </a:ln>
                          <a:solidFill>
                            <a:schemeClr val="tx1"/>
                          </a:solidFill>
                          <a:effectLst/>
                          <a:latin typeface="Poppins" pitchFamily="2" charset="77"/>
                          <a:cs typeface="Poppins" pitchFamily="2" charset="77"/>
                        </a:rPr>
                        <a:t>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4/28 (14.3)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85.4 (73.2-99.7)</a:t>
                      </a:r>
                      <a:br>
                        <a:rPr kumimoji="0" lang="en-US" sz="1600" b="0" i="0" u="none" strike="noStrike" cap="none" normalizeH="0" baseline="0" dirty="0">
                          <a:ln>
                            <a:noFill/>
                          </a:ln>
                          <a:solidFill>
                            <a:schemeClr val="tx1"/>
                          </a:solidFill>
                          <a:effectLst/>
                          <a:latin typeface="Poppins" pitchFamily="2" charset="77"/>
                          <a:cs typeface="Poppins" pitchFamily="2" charset="77"/>
                        </a:rPr>
                      </a:br>
                      <a:br>
                        <a:rPr kumimoji="0" lang="en-US" sz="1600" b="0" i="0" u="none" strike="noStrike" cap="none" normalizeH="0" baseline="0" dirty="0">
                          <a:ln>
                            <a:noFill/>
                          </a:ln>
                          <a:solidFill>
                            <a:schemeClr val="tx1"/>
                          </a:solidFill>
                          <a:effectLst/>
                          <a:latin typeface="Poppins" pitchFamily="2" charset="77"/>
                          <a:cs typeface="Poppins" pitchFamily="2" charset="77"/>
                        </a:rPr>
                      </a:br>
                      <a:endParaRPr kumimoji="0" lang="en-US" sz="16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5/212 (2.4)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97.6 (95.5-99.7)</a:t>
                      </a:r>
                      <a:br>
                        <a:rPr kumimoji="0" lang="en-US" sz="1600" b="0" i="0" u="none" strike="noStrike" cap="none" normalizeH="0" baseline="0" dirty="0">
                          <a:ln>
                            <a:noFill/>
                          </a:ln>
                          <a:solidFill>
                            <a:schemeClr val="tx1"/>
                          </a:solidFill>
                          <a:effectLst/>
                          <a:latin typeface="Poppins" pitchFamily="2" charset="77"/>
                          <a:cs typeface="Poppins" pitchFamily="2" charset="77"/>
                        </a:rPr>
                      </a:br>
                      <a:br>
                        <a:rPr kumimoji="0" lang="en-US" sz="1600" b="0" i="0" u="none" strike="noStrike" cap="none" normalizeH="0" baseline="0" dirty="0">
                          <a:ln>
                            <a:noFill/>
                          </a:ln>
                          <a:solidFill>
                            <a:schemeClr val="tx1"/>
                          </a:solidFill>
                          <a:effectLst/>
                          <a:latin typeface="Poppins" pitchFamily="2" charset="77"/>
                          <a:cs typeface="Poppins" pitchFamily="2" charset="77"/>
                        </a:rPr>
                      </a:br>
                      <a:endParaRPr kumimoji="0" lang="en-US" sz="16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bl>
          </a:graphicData>
        </a:graphic>
      </p:graphicFrame>
      <p:sp>
        <p:nvSpPr>
          <p:cNvPr id="3" name="TextBox 2">
            <a:extLst>
              <a:ext uri="{FF2B5EF4-FFF2-40B4-BE49-F238E27FC236}">
                <a16:creationId xmlns:a16="http://schemas.microsoft.com/office/drawing/2014/main" id="{BBB474FB-5812-1DEC-F869-3104BC73A6F4}"/>
              </a:ext>
            </a:extLst>
          </p:cNvPr>
          <p:cNvSpPr txBox="1"/>
          <p:nvPr/>
        </p:nvSpPr>
        <p:spPr>
          <a:xfrm>
            <a:off x="8095806" y="2334731"/>
            <a:ext cx="1397000" cy="423333"/>
          </a:xfrm>
          <a:prstGeom prst="rect">
            <a:avLst/>
          </a:prstGeom>
        </p:spPr>
        <p:txBody>
          <a:bodyPr vert="horz" wrap="none" lIns="0" tIns="0" rIns="0" bIns="0" rtlCol="0">
            <a:noAutofit/>
          </a:bodyPr>
          <a:lstStyle/>
          <a:p>
            <a:pPr algn="ctr"/>
            <a:r>
              <a:rPr lang="en-US" sz="1600" dirty="0"/>
              <a:t>4.1 (0.7-23.5)</a:t>
            </a:r>
          </a:p>
          <a:p>
            <a:pPr algn="ctr"/>
            <a:r>
              <a:rPr lang="en-US" sz="1600" dirty="0"/>
              <a:t>.046</a:t>
            </a:r>
            <a:endParaRPr lang="en-US" sz="1600" i="1" dirty="0"/>
          </a:p>
        </p:txBody>
      </p:sp>
      <p:sp>
        <p:nvSpPr>
          <p:cNvPr id="8" name="TextBox 7">
            <a:extLst>
              <a:ext uri="{FF2B5EF4-FFF2-40B4-BE49-F238E27FC236}">
                <a16:creationId xmlns:a16="http://schemas.microsoft.com/office/drawing/2014/main" id="{2A701BB1-C37E-885E-FBEF-E9C51D1AE9A5}"/>
              </a:ext>
            </a:extLst>
          </p:cNvPr>
          <p:cNvSpPr txBox="1"/>
          <p:nvPr/>
        </p:nvSpPr>
        <p:spPr>
          <a:xfrm>
            <a:off x="8159814" y="3687624"/>
            <a:ext cx="1397000" cy="559676"/>
          </a:xfrm>
          <a:prstGeom prst="rect">
            <a:avLst/>
          </a:prstGeom>
        </p:spPr>
        <p:txBody>
          <a:bodyPr vert="horz" wrap="none" lIns="0" tIns="0" rIns="0" bIns="0" rtlCol="0">
            <a:noAutofit/>
          </a:bodyPr>
          <a:lstStyle/>
          <a:p>
            <a:pPr algn="ctr"/>
            <a:r>
              <a:rPr lang="en-US" sz="1600" dirty="0"/>
              <a:t>3.2 (0.9-11.4)</a:t>
            </a:r>
          </a:p>
          <a:p>
            <a:pPr algn="ctr"/>
            <a:r>
              <a:rPr lang="en-US" sz="1600" dirty="0"/>
              <a:t>.072</a:t>
            </a:r>
            <a:endParaRPr lang="en-US" sz="1600" i="1" dirty="0"/>
          </a:p>
        </p:txBody>
      </p:sp>
      <p:sp>
        <p:nvSpPr>
          <p:cNvPr id="9" name="TextBox 8">
            <a:extLst>
              <a:ext uri="{FF2B5EF4-FFF2-40B4-BE49-F238E27FC236}">
                <a16:creationId xmlns:a16="http://schemas.microsoft.com/office/drawing/2014/main" id="{8649EFE3-12FC-57D0-8B50-25106CE88CAA}"/>
              </a:ext>
            </a:extLst>
          </p:cNvPr>
          <p:cNvSpPr txBox="1"/>
          <p:nvPr/>
        </p:nvSpPr>
        <p:spPr>
          <a:xfrm>
            <a:off x="8242110" y="4973235"/>
            <a:ext cx="1397000" cy="559676"/>
          </a:xfrm>
          <a:prstGeom prst="rect">
            <a:avLst/>
          </a:prstGeom>
        </p:spPr>
        <p:txBody>
          <a:bodyPr vert="horz" wrap="none" lIns="0" tIns="0" rIns="0" bIns="0" rtlCol="0">
            <a:noAutofit/>
          </a:bodyPr>
          <a:lstStyle/>
          <a:p>
            <a:pPr algn="ctr"/>
            <a:r>
              <a:rPr lang="en-US" sz="1600" dirty="0"/>
              <a:t>5.1 (1.5-17.3)</a:t>
            </a:r>
          </a:p>
          <a:p>
            <a:pPr algn="ctr"/>
            <a:r>
              <a:rPr lang="en-US" sz="1600" dirty="0"/>
              <a:t>.014</a:t>
            </a:r>
            <a:endParaRPr lang="en-US" sz="1600" i="1" dirty="0"/>
          </a:p>
        </p:txBody>
      </p:sp>
      <p:sp>
        <p:nvSpPr>
          <p:cNvPr id="2" name="TextBox 1">
            <a:extLst>
              <a:ext uri="{FF2B5EF4-FFF2-40B4-BE49-F238E27FC236}">
                <a16:creationId xmlns:a16="http://schemas.microsoft.com/office/drawing/2014/main" id="{92E56D9F-2941-F1DB-1AC9-12BFE2C655CD}"/>
              </a:ext>
            </a:extLst>
          </p:cNvPr>
          <p:cNvSpPr txBox="1"/>
          <p:nvPr/>
        </p:nvSpPr>
        <p:spPr>
          <a:xfrm>
            <a:off x="231078" y="5544591"/>
            <a:ext cx="10875264" cy="736425"/>
          </a:xfrm>
          <a:prstGeom prst="rect">
            <a:avLst/>
          </a:prstGeom>
        </p:spPr>
        <p:txBody>
          <a:bodyPr vert="horz" wrap="square" lIns="0" tIns="0" rIns="0" bIns="0" rtlCol="0">
            <a:noAutofit/>
          </a:bodyPr>
          <a:lstStyle/>
          <a:p>
            <a:pPr marL="171450" indent="-171450" algn="l">
              <a:buFont typeface="Arial" panose="020B0604020202020204" pitchFamily="34" charset="0"/>
              <a:buChar char="•"/>
            </a:pPr>
            <a:r>
              <a:rPr lang="en-US" sz="2000" dirty="0"/>
              <a:t>ctDNA positivity at baseline and presurgery was significantly associated with worse iDFS, but ctDNA positivity at C3D1 was not</a:t>
            </a:r>
          </a:p>
        </p:txBody>
      </p:sp>
      <p:sp>
        <p:nvSpPr>
          <p:cNvPr id="11" name="Content Placeholder 3">
            <a:extLst>
              <a:ext uri="{FF2B5EF4-FFF2-40B4-BE49-F238E27FC236}">
                <a16:creationId xmlns:a16="http://schemas.microsoft.com/office/drawing/2014/main" id="{46E99E3E-47CF-4A2B-CF83-2F84548813EA}"/>
              </a:ext>
            </a:extLst>
          </p:cNvPr>
          <p:cNvSpPr txBox="1">
            <a:spLocks/>
          </p:cNvSpPr>
          <p:nvPr/>
        </p:nvSpPr>
        <p:spPr>
          <a:xfrm>
            <a:off x="3559175" y="6302375"/>
            <a:ext cx="5732463" cy="327025"/>
          </a:xfrm>
          <a:prstGeom prst="rect">
            <a:avLst/>
          </a:prstGeom>
        </p:spPr>
        <p:txBody>
          <a:bodyPr vert="horz" lIns="0" tIns="0" rIns="0" bIns="0" rtlCol="0" anchor="b">
            <a:noAutofit/>
          </a:bodyPr>
          <a:lstStyle>
            <a:lvl1pPr marL="0" indent="0" algn="l" defTabSz="914400" rtl="0" eaLnBrk="1" latinLnBrk="0" hangingPunct="1">
              <a:lnSpc>
                <a:spcPct val="100000"/>
              </a:lnSpc>
              <a:spcBef>
                <a:spcPts val="1000"/>
              </a:spcBef>
              <a:buFont typeface="Arial" panose="020B0604020202020204" pitchFamily="34" charset="0"/>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0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Llombart-Cussac. SABCS 2025. Abstr GS1-06.</a:t>
            </a:r>
          </a:p>
        </p:txBody>
      </p:sp>
    </p:spTree>
    <p:extLst>
      <p:ext uri="{BB962C8B-B14F-4D97-AF65-F5344CB8AC3E}">
        <p14:creationId xmlns:p14="http://schemas.microsoft.com/office/powerpoint/2010/main" val="251228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F86C3A-ADD8-A245-6D33-361FD696F672}"/>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A8CF12B2-2135-A365-8C26-A3B1C0E3E8BE}"/>
              </a:ext>
            </a:extLst>
          </p:cNvPr>
          <p:cNvSpPr>
            <a:spLocks noGrp="1" noChangeArrowheads="1"/>
          </p:cNvSpPr>
          <p:nvPr>
            <p:ph type="title"/>
          </p:nvPr>
        </p:nvSpPr>
        <p:spPr>
          <a:xfrm>
            <a:off x="231078" y="534083"/>
            <a:ext cx="11740260" cy="496290"/>
          </a:xfrm>
        </p:spPr>
        <p:txBody>
          <a:bodyPr/>
          <a:lstStyle/>
          <a:p>
            <a:r>
              <a:rPr lang="en-US" dirty="0"/>
              <a:t>PHERGuide: 3-Yr i</a:t>
            </a:r>
            <a:r>
              <a:rPr lang="en-US" altLang="en-US" dirty="0"/>
              <a:t>DFS and ctDNA Dynamics</a:t>
            </a:r>
          </a:p>
        </p:txBody>
      </p:sp>
      <p:graphicFrame>
        <p:nvGraphicFramePr>
          <p:cNvPr id="6" name="Group 32">
            <a:extLst>
              <a:ext uri="{FF2B5EF4-FFF2-40B4-BE49-F238E27FC236}">
                <a16:creationId xmlns:a16="http://schemas.microsoft.com/office/drawing/2014/main" id="{6342D157-98E5-3B59-1258-EC7696B00BAC}"/>
              </a:ext>
            </a:extLst>
          </p:cNvPr>
          <p:cNvGraphicFramePr>
            <a:graphicFrameLocks noGrp="1"/>
          </p:cNvGraphicFramePr>
          <p:nvPr>
            <p:extLst>
              <p:ext uri="{D42A27DB-BD31-4B8C-83A1-F6EECF244321}">
                <p14:modId xmlns:p14="http://schemas.microsoft.com/office/powerpoint/2010/main" val="1717105572"/>
              </p:ext>
            </p:extLst>
          </p:nvPr>
        </p:nvGraphicFramePr>
        <p:xfrm>
          <a:off x="231078" y="1339620"/>
          <a:ext cx="11476221" cy="3566208"/>
        </p:xfrm>
        <a:graphic>
          <a:graphicData uri="http://schemas.openxmlformats.org/drawingml/2006/table">
            <a:tbl>
              <a:tblPr/>
              <a:tblGrid>
                <a:gridCol w="5379325">
                  <a:extLst>
                    <a:ext uri="{9D8B030D-6E8A-4147-A177-3AD203B41FA5}">
                      <a16:colId xmlns:a16="http://schemas.microsoft.com/office/drawing/2014/main" val="20000"/>
                    </a:ext>
                  </a:extLst>
                </a:gridCol>
                <a:gridCol w="1863490">
                  <a:extLst>
                    <a:ext uri="{9D8B030D-6E8A-4147-A177-3AD203B41FA5}">
                      <a16:colId xmlns:a16="http://schemas.microsoft.com/office/drawing/2014/main" val="167604963"/>
                    </a:ext>
                  </a:extLst>
                </a:gridCol>
                <a:gridCol w="2148840">
                  <a:extLst>
                    <a:ext uri="{9D8B030D-6E8A-4147-A177-3AD203B41FA5}">
                      <a16:colId xmlns:a16="http://schemas.microsoft.com/office/drawing/2014/main" val="20001"/>
                    </a:ext>
                  </a:extLst>
                </a:gridCol>
                <a:gridCol w="2084566">
                  <a:extLst>
                    <a:ext uri="{9D8B030D-6E8A-4147-A177-3AD203B41FA5}">
                      <a16:colId xmlns:a16="http://schemas.microsoft.com/office/drawing/2014/main" val="3456367152"/>
                    </a:ext>
                  </a:extLst>
                </a:gridCol>
              </a:tblGrid>
              <a:tr h="25348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Poppins" pitchFamily="2" charset="77"/>
                          <a:cs typeface="Poppins" pitchFamily="2" charset="77"/>
                        </a:rPr>
                        <a:t>Response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Poppins" pitchFamily="2" charset="77"/>
                          <a:cs typeface="Poppins" pitchFamily="2" charset="77"/>
                        </a:rPr>
                        <a:t>No ctDNA at Baseline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Poppins" pitchFamily="2" charset="77"/>
                          <a:cs typeface="Poppins" pitchFamily="2" charset="77"/>
                        </a:rPr>
                        <a:t>ctDNA Clearance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Poppins" pitchFamily="2" charset="77"/>
                          <a:cs typeface="Poppins" pitchFamily="2" charset="77"/>
                        </a:rPr>
                        <a:t>No ctDNA Clearance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142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iDFS with early ctDNA dynamics (C3D1)</a:t>
                      </a:r>
                    </a:p>
                    <a:p>
                      <a:pPr marL="285750" marR="0" lvl="0" indent="-28575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Events, n/N (%)</a:t>
                      </a:r>
                    </a:p>
                    <a:p>
                      <a:pPr marL="285750" marR="0" lvl="0" indent="-28575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Rate (95% CI)</a:t>
                      </a:r>
                    </a:p>
                    <a:p>
                      <a:pPr marL="398463" marR="0" lvl="0" indent="-285750" algn="l" defTabSz="914400" rtl="0" eaLnBrk="1" fontAlgn="base" latinLnBrk="0" hangingPunct="1">
                        <a:lnSpc>
                          <a:spcPct val="100000"/>
                        </a:lnSpc>
                        <a:spcBef>
                          <a:spcPct val="0"/>
                        </a:spcBef>
                        <a:spcAft>
                          <a:spcPct val="0"/>
                        </a:spcAft>
                        <a:buClr>
                          <a:srgbClr val="000000"/>
                        </a:buClr>
                        <a:buSzTx/>
                        <a:buFont typeface="Poppins" panose="00000500000000000000" pitchFamily="2"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HR (95% CI)</a:t>
                      </a:r>
                    </a:p>
                    <a:p>
                      <a:pPr marL="398463" marR="0" lvl="0" indent="-285750" algn="l" defTabSz="914400" rtl="0" eaLnBrk="1" fontAlgn="base" latinLnBrk="0" hangingPunct="1">
                        <a:lnSpc>
                          <a:spcPct val="100000"/>
                        </a:lnSpc>
                        <a:spcBef>
                          <a:spcPct val="0"/>
                        </a:spcBef>
                        <a:spcAft>
                          <a:spcPct val="0"/>
                        </a:spcAft>
                        <a:buClr>
                          <a:srgbClr val="000000"/>
                        </a:buClr>
                        <a:buSzTx/>
                        <a:buFont typeface="Poppins" panose="00000500000000000000" pitchFamily="2" charset="0"/>
                        <a:buChar char="−"/>
                        <a:tabLst/>
                      </a:pPr>
                      <a:r>
                        <a:rPr kumimoji="0" lang="en-US" sz="1800" b="0" i="1" u="none" strike="noStrike" cap="none" normalizeH="0" baseline="0" dirty="0">
                          <a:ln>
                            <a:noFill/>
                          </a:ln>
                          <a:solidFill>
                            <a:schemeClr val="tx1"/>
                          </a:solidFill>
                          <a:effectLst/>
                          <a:latin typeface="Poppins" pitchFamily="2" charset="77"/>
                          <a:cs typeface="Poppins" pitchFamily="2" charset="77"/>
                        </a:rPr>
                        <a:t>P </a:t>
                      </a:r>
                      <a:r>
                        <a:rPr kumimoji="0" lang="en-US" sz="1800" b="0" i="0" u="none" strike="noStrike" cap="none" normalizeH="0" baseline="0" dirty="0">
                          <a:ln>
                            <a:noFill/>
                          </a:ln>
                          <a:solidFill>
                            <a:schemeClr val="tx1"/>
                          </a:solidFill>
                          <a:effectLst/>
                          <a:latin typeface="Poppins" pitchFamily="2" charset="77"/>
                          <a:cs typeface="Poppins" pitchFamily="2" charset="77"/>
                        </a:rPr>
                        <a:t>value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0/66 (0)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100 (100-100)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5/122 (4.1)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95.8 (92.3-99.5)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3/40 (7.5)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92.2 (84.2-100)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2142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iDFS with late ctDNA dynamics (presurgery)</a:t>
                      </a:r>
                    </a:p>
                    <a:p>
                      <a:pPr marL="285750" marR="0" lvl="0" indent="-28575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Events, n/N (%)</a:t>
                      </a:r>
                    </a:p>
                    <a:p>
                      <a:pPr marL="285750" marR="0" lvl="0" indent="-28575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Rate (95% CI)</a:t>
                      </a:r>
                    </a:p>
                    <a:p>
                      <a:pPr marL="398463" marR="0" lvl="0" indent="-285750" algn="l" defTabSz="914400" rtl="0" eaLnBrk="1" fontAlgn="base" latinLnBrk="0" hangingPunct="1">
                        <a:lnSpc>
                          <a:spcPct val="100000"/>
                        </a:lnSpc>
                        <a:spcBef>
                          <a:spcPct val="0"/>
                        </a:spcBef>
                        <a:spcAft>
                          <a:spcPct val="0"/>
                        </a:spcAft>
                        <a:buClr>
                          <a:srgbClr val="000000"/>
                        </a:buClr>
                        <a:buSzTx/>
                        <a:buFont typeface="Poppins" panose="00000500000000000000" pitchFamily="2" charset="0"/>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HR (95% CI)</a:t>
                      </a:r>
                    </a:p>
                    <a:p>
                      <a:pPr marL="398463" marR="0" lvl="0" indent="-285750" algn="l" defTabSz="914400" rtl="0" eaLnBrk="1" fontAlgn="base" latinLnBrk="0" hangingPunct="1">
                        <a:lnSpc>
                          <a:spcPct val="100000"/>
                        </a:lnSpc>
                        <a:spcBef>
                          <a:spcPct val="0"/>
                        </a:spcBef>
                        <a:spcAft>
                          <a:spcPct val="0"/>
                        </a:spcAft>
                        <a:buClr>
                          <a:srgbClr val="000000"/>
                        </a:buClr>
                        <a:buSzTx/>
                        <a:buFont typeface="Poppins" panose="00000500000000000000" pitchFamily="2" charset="0"/>
                        <a:buChar char="−"/>
                        <a:tabLst/>
                      </a:pPr>
                      <a:r>
                        <a:rPr kumimoji="0" lang="en-US" sz="1800" b="0" i="1" u="none" strike="noStrike" cap="none" normalizeH="0" baseline="0" dirty="0">
                          <a:ln>
                            <a:noFill/>
                          </a:ln>
                          <a:solidFill>
                            <a:schemeClr val="tx1"/>
                          </a:solidFill>
                          <a:effectLst/>
                          <a:latin typeface="Poppins" pitchFamily="2" charset="77"/>
                          <a:cs typeface="Poppins" pitchFamily="2" charset="77"/>
                        </a:rPr>
                        <a:t>P </a:t>
                      </a:r>
                      <a:r>
                        <a:rPr kumimoji="0" lang="en-US" sz="1800" b="0" i="0" u="none" strike="noStrike" cap="none" normalizeH="0" baseline="0" dirty="0">
                          <a:ln>
                            <a:noFill/>
                          </a:ln>
                          <a:solidFill>
                            <a:schemeClr val="tx1"/>
                          </a:solidFill>
                          <a:effectLst/>
                          <a:latin typeface="Poppins" pitchFamily="2" charset="77"/>
                          <a:cs typeface="Poppins" pitchFamily="2" charset="77"/>
                        </a:rPr>
                        <a:t>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0/60 (0)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100 (100-100)</a:t>
                      </a:r>
                      <a:br>
                        <a:rPr kumimoji="0" lang="en-US" sz="1800" b="0" i="0" u="none" strike="noStrike" cap="none" normalizeH="0" baseline="0" dirty="0">
                          <a:ln>
                            <a:noFill/>
                          </a:ln>
                          <a:solidFill>
                            <a:schemeClr val="tx1"/>
                          </a:solidFill>
                          <a:effectLst/>
                          <a:latin typeface="Poppins" pitchFamily="2" charset="77"/>
                          <a:cs typeface="Poppins" pitchFamily="2" charset="77"/>
                        </a:rPr>
                      </a:br>
                      <a:br>
                        <a:rPr kumimoji="0" lang="en-US" sz="1800" b="0" i="0" u="none" strike="noStrike" cap="none" normalizeH="0" baseline="0" dirty="0">
                          <a:ln>
                            <a:noFill/>
                          </a:ln>
                          <a:solidFill>
                            <a:schemeClr val="tx1"/>
                          </a:solidFill>
                          <a:effectLst/>
                          <a:latin typeface="Poppins" pitchFamily="2" charset="77"/>
                          <a:cs typeface="Poppins" pitchFamily="2" charset="77"/>
                        </a:rPr>
                      </a:br>
                      <a:endParaRPr kumimoji="0" lang="en-US" sz="18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5/122 (4.1)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95.8 (92.3-99.5)</a:t>
                      </a:r>
                      <a:br>
                        <a:rPr kumimoji="0" lang="en-US" sz="1800" b="0" i="0" u="none" strike="noStrike" cap="none" normalizeH="0" baseline="0" dirty="0">
                          <a:ln>
                            <a:noFill/>
                          </a:ln>
                          <a:solidFill>
                            <a:schemeClr val="tx1"/>
                          </a:solidFill>
                          <a:effectLst/>
                          <a:latin typeface="Poppins" pitchFamily="2" charset="77"/>
                          <a:cs typeface="Poppins" pitchFamily="2" charset="77"/>
                        </a:rPr>
                      </a:br>
                      <a:br>
                        <a:rPr kumimoji="0" lang="en-US" sz="1800" b="0" i="0" u="none" strike="noStrike" cap="none" normalizeH="0" baseline="0" dirty="0">
                          <a:ln>
                            <a:noFill/>
                          </a:ln>
                          <a:solidFill>
                            <a:schemeClr val="tx1"/>
                          </a:solidFill>
                          <a:effectLst/>
                          <a:latin typeface="Poppins" pitchFamily="2" charset="77"/>
                          <a:cs typeface="Poppins" pitchFamily="2" charset="77"/>
                        </a:rPr>
                      </a:br>
                      <a:endParaRPr kumimoji="0" lang="en-US" sz="18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4/25 (16.0)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83.6 (70.2-99.7)</a:t>
                      </a:r>
                      <a:br>
                        <a:rPr kumimoji="0" lang="en-US" sz="1800" b="0" i="0" u="none" strike="noStrike" cap="none" normalizeH="0" baseline="0" dirty="0">
                          <a:ln>
                            <a:noFill/>
                          </a:ln>
                          <a:solidFill>
                            <a:schemeClr val="tx1"/>
                          </a:solidFill>
                          <a:effectLst/>
                          <a:latin typeface="Poppins" pitchFamily="2" charset="77"/>
                          <a:cs typeface="Poppins" pitchFamily="2" charset="77"/>
                        </a:rPr>
                      </a:br>
                      <a:br>
                        <a:rPr kumimoji="0" lang="en-US" sz="1800" b="0" i="0" u="none" strike="noStrike" cap="none" normalizeH="0" baseline="0" dirty="0">
                          <a:ln>
                            <a:noFill/>
                          </a:ln>
                          <a:solidFill>
                            <a:schemeClr val="tx1"/>
                          </a:solidFill>
                          <a:effectLst/>
                          <a:latin typeface="Poppins" pitchFamily="2" charset="77"/>
                          <a:cs typeface="Poppins" pitchFamily="2" charset="77"/>
                        </a:rPr>
                      </a:br>
                      <a:endParaRPr kumimoji="0" lang="en-US" sz="1800" b="0" i="0" u="none" strike="noStrike" cap="none" normalizeH="0" baseline="0" dirty="0">
                        <a:ln>
                          <a:noFill/>
                        </a:ln>
                        <a:solidFill>
                          <a:schemeClr val="tx1"/>
                        </a:solidFill>
                        <a:effectLst/>
                        <a:latin typeface="Poppins" pitchFamily="2" charset="77"/>
                        <a:cs typeface="Poppins" pitchFamily="2" charset="77"/>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bl>
          </a:graphicData>
        </a:graphic>
      </p:graphicFrame>
      <p:sp>
        <p:nvSpPr>
          <p:cNvPr id="3" name="TextBox 2">
            <a:extLst>
              <a:ext uri="{FF2B5EF4-FFF2-40B4-BE49-F238E27FC236}">
                <a16:creationId xmlns:a16="http://schemas.microsoft.com/office/drawing/2014/main" id="{F4859155-EE32-1E2D-7BC1-7ACE1C6C53B3}"/>
              </a:ext>
            </a:extLst>
          </p:cNvPr>
          <p:cNvSpPr txBox="1"/>
          <p:nvPr/>
        </p:nvSpPr>
        <p:spPr>
          <a:xfrm>
            <a:off x="7958646" y="2859177"/>
            <a:ext cx="1397000" cy="423333"/>
          </a:xfrm>
          <a:prstGeom prst="rect">
            <a:avLst/>
          </a:prstGeom>
        </p:spPr>
        <p:txBody>
          <a:bodyPr vert="horz" wrap="none" lIns="0" tIns="0" rIns="0" bIns="0" rtlCol="0">
            <a:noAutofit/>
          </a:bodyPr>
          <a:lstStyle/>
          <a:p>
            <a:pPr algn="ctr"/>
            <a:r>
              <a:rPr lang="en-US" dirty="0"/>
              <a:t>HR: 2.0 (0.5-8.5)</a:t>
            </a:r>
          </a:p>
          <a:p>
            <a:pPr algn="ctr"/>
            <a:r>
              <a:rPr lang="en-US" dirty="0"/>
              <a:t>.31</a:t>
            </a:r>
            <a:endParaRPr lang="en-US" i="1" dirty="0"/>
          </a:p>
        </p:txBody>
      </p:sp>
      <p:sp>
        <p:nvSpPr>
          <p:cNvPr id="4" name="TextBox 3">
            <a:extLst>
              <a:ext uri="{FF2B5EF4-FFF2-40B4-BE49-F238E27FC236}">
                <a16:creationId xmlns:a16="http://schemas.microsoft.com/office/drawing/2014/main" id="{3B9082E2-9941-7DC2-C9B1-5BAB8797B241}"/>
              </a:ext>
            </a:extLst>
          </p:cNvPr>
          <p:cNvSpPr txBox="1"/>
          <p:nvPr/>
        </p:nvSpPr>
        <p:spPr>
          <a:xfrm>
            <a:off x="8047038" y="4385500"/>
            <a:ext cx="1397000" cy="423333"/>
          </a:xfrm>
          <a:prstGeom prst="rect">
            <a:avLst/>
          </a:prstGeom>
        </p:spPr>
        <p:txBody>
          <a:bodyPr vert="horz" wrap="none" lIns="0" tIns="0" rIns="0" bIns="0" rtlCol="0">
            <a:noAutofit/>
          </a:bodyPr>
          <a:lstStyle/>
          <a:p>
            <a:pPr algn="ctr"/>
            <a:r>
              <a:rPr lang="en-US" dirty="0"/>
              <a:t>4.5 (1.2-16.6)</a:t>
            </a:r>
          </a:p>
          <a:p>
            <a:pPr algn="ctr"/>
            <a:r>
              <a:rPr lang="en-US" dirty="0"/>
              <a:t>.027</a:t>
            </a:r>
            <a:endParaRPr lang="en-US" i="1" dirty="0"/>
          </a:p>
        </p:txBody>
      </p:sp>
      <p:sp>
        <p:nvSpPr>
          <p:cNvPr id="11" name="TextBox 10">
            <a:extLst>
              <a:ext uri="{FF2B5EF4-FFF2-40B4-BE49-F238E27FC236}">
                <a16:creationId xmlns:a16="http://schemas.microsoft.com/office/drawing/2014/main" id="{79F31008-4473-3FCC-9BC3-0508814F393A}"/>
              </a:ext>
            </a:extLst>
          </p:cNvPr>
          <p:cNvSpPr txBox="1"/>
          <p:nvPr/>
        </p:nvSpPr>
        <p:spPr>
          <a:xfrm>
            <a:off x="228600" y="5150167"/>
            <a:ext cx="10875264" cy="736425"/>
          </a:xfrm>
          <a:prstGeom prst="rect">
            <a:avLst/>
          </a:prstGeom>
        </p:spPr>
        <p:txBody>
          <a:bodyPr vert="horz" wrap="square" lIns="0" tIns="0" rIns="0" bIns="0" rtlCol="0">
            <a:noAutofit/>
          </a:bodyPr>
          <a:lstStyle/>
          <a:p>
            <a:pPr marL="171450" indent="-171450" algn="l">
              <a:buFont typeface="Arial" panose="020B0604020202020204" pitchFamily="34" charset="0"/>
              <a:buChar char="•"/>
            </a:pPr>
            <a:r>
              <a:rPr lang="en-US" sz="2000" dirty="0"/>
              <a:t>ctDNA clearance at both C3D1 and before surgery was correlated with decreased risk of iDFS</a:t>
            </a:r>
          </a:p>
        </p:txBody>
      </p:sp>
      <p:sp>
        <p:nvSpPr>
          <p:cNvPr id="2" name="Content Placeholder 3">
            <a:extLst>
              <a:ext uri="{FF2B5EF4-FFF2-40B4-BE49-F238E27FC236}">
                <a16:creationId xmlns:a16="http://schemas.microsoft.com/office/drawing/2014/main" id="{D1ABB2FB-DAE7-B576-B28C-09C450E89106}"/>
              </a:ext>
            </a:extLst>
          </p:cNvPr>
          <p:cNvSpPr txBox="1">
            <a:spLocks/>
          </p:cNvSpPr>
          <p:nvPr/>
        </p:nvSpPr>
        <p:spPr>
          <a:xfrm>
            <a:off x="3559175" y="6302375"/>
            <a:ext cx="5732463" cy="327025"/>
          </a:xfrm>
          <a:prstGeom prst="rect">
            <a:avLst/>
          </a:prstGeom>
        </p:spPr>
        <p:txBody>
          <a:bodyPr vert="horz" lIns="0" tIns="0" rIns="0" bIns="0" rtlCol="0" anchor="b">
            <a:noAutofit/>
          </a:bodyPr>
          <a:lstStyle>
            <a:lvl1pPr marL="0" indent="0" algn="l" defTabSz="914400" rtl="0" eaLnBrk="1" latinLnBrk="0" hangingPunct="1">
              <a:lnSpc>
                <a:spcPct val="100000"/>
              </a:lnSpc>
              <a:spcBef>
                <a:spcPts val="1000"/>
              </a:spcBef>
              <a:buFont typeface="Arial" panose="020B0604020202020204" pitchFamily="34" charset="0"/>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0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Llombart-Cussac. SABCS 2025. Abstr GS1-06.</a:t>
            </a:r>
          </a:p>
        </p:txBody>
      </p:sp>
    </p:spTree>
    <p:extLst>
      <p:ext uri="{BB962C8B-B14F-4D97-AF65-F5344CB8AC3E}">
        <p14:creationId xmlns:p14="http://schemas.microsoft.com/office/powerpoint/2010/main" val="2667872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82D27-337F-DFA4-A984-C006787A9426}"/>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2026A439-8529-6B4C-B145-B93CE97EB569}"/>
              </a:ext>
            </a:extLst>
          </p:cNvPr>
          <p:cNvSpPr>
            <a:spLocks noGrp="1" noChangeArrowheads="1"/>
          </p:cNvSpPr>
          <p:nvPr>
            <p:ph type="title"/>
          </p:nvPr>
        </p:nvSpPr>
        <p:spPr>
          <a:xfrm>
            <a:off x="231078" y="534083"/>
            <a:ext cx="11740260" cy="496290"/>
          </a:xfrm>
        </p:spPr>
        <p:txBody>
          <a:bodyPr/>
          <a:lstStyle/>
          <a:p>
            <a:r>
              <a:rPr lang="en-US" dirty="0"/>
              <a:t>PHERGuide: Investigator’s Conclusions</a:t>
            </a:r>
            <a:endParaRPr lang="en-US" altLang="en-US" dirty="0"/>
          </a:p>
        </p:txBody>
      </p:sp>
      <p:sp>
        <p:nvSpPr>
          <p:cNvPr id="4" name="Content Placeholder 12">
            <a:extLst>
              <a:ext uri="{FF2B5EF4-FFF2-40B4-BE49-F238E27FC236}">
                <a16:creationId xmlns:a16="http://schemas.microsoft.com/office/drawing/2014/main" id="{AF5FF0B6-1A75-3570-D020-CD61415A5028}"/>
              </a:ext>
            </a:extLst>
          </p:cNvPr>
          <p:cNvSpPr>
            <a:spLocks noGrp="1"/>
          </p:cNvSpPr>
          <p:nvPr>
            <p:ph idx="1"/>
          </p:nvPr>
        </p:nvSpPr>
        <p:spPr>
          <a:xfrm>
            <a:off x="231078" y="1335023"/>
            <a:ext cx="11740260" cy="4754880"/>
          </a:xfrm>
        </p:spPr>
        <p:txBody>
          <a:bodyPr/>
          <a:lstStyle/>
          <a:p>
            <a:pPr lvl="1"/>
            <a:r>
              <a:rPr lang="en-US" altLang="en-US" dirty="0"/>
              <a:t>In </a:t>
            </a:r>
            <a:r>
              <a:rPr lang="en-US" dirty="0"/>
              <a:t>PHERGuide</a:t>
            </a:r>
            <a:r>
              <a:rPr lang="en-US" altLang="en-US" dirty="0"/>
              <a:t>, detectable ctDNA at baseline was associated with more advanced disease stage and nodal involvement but was not predictive of pCR in HER2+ EBC, whereas ctDNA clearance after 2 treatments (cycle 3 Day 1) or prior to surgery showed a strong correlation with pCR</a:t>
            </a:r>
          </a:p>
          <a:p>
            <a:pPr lvl="1"/>
            <a:r>
              <a:rPr lang="en-US" altLang="en-US" dirty="0"/>
              <a:t>All patients with persistent ctDNA positivity before surgery exhibited residual invasive disease</a:t>
            </a:r>
          </a:p>
          <a:p>
            <a:pPr lvl="1"/>
            <a:r>
              <a:rPr lang="en-US" altLang="en-US" dirty="0"/>
              <a:t>Presurgery, ctDNA clearance was reported in 83% of individuals who were ctDNA positive at baseline</a:t>
            </a:r>
          </a:p>
          <a:p>
            <a:pPr lvl="1"/>
            <a:r>
              <a:rPr lang="en-US" altLang="en-US" dirty="0"/>
              <a:t>Both lack of detectable ctDNA at baseline and subsequent clearance during neoadjuvant therapy were associated with superior 3-yr iDFS</a:t>
            </a:r>
          </a:p>
          <a:p>
            <a:pPr lvl="1"/>
            <a:r>
              <a:rPr lang="en-US" altLang="en-US" dirty="0"/>
              <a:t>Investigators conclude that use of a methylation-based ctDNA assay shows potential to enhance disease assessment and support treatment decisions in HER2+ EBC</a:t>
            </a:r>
            <a:endParaRPr lang="en-US" altLang="en-US" sz="1800" dirty="0"/>
          </a:p>
        </p:txBody>
      </p:sp>
      <p:sp>
        <p:nvSpPr>
          <p:cNvPr id="2" name="Content Placeholder 3">
            <a:extLst>
              <a:ext uri="{FF2B5EF4-FFF2-40B4-BE49-F238E27FC236}">
                <a16:creationId xmlns:a16="http://schemas.microsoft.com/office/drawing/2014/main" id="{CE017999-AC6E-E6C1-3656-BAA55233BD6B}"/>
              </a:ext>
            </a:extLst>
          </p:cNvPr>
          <p:cNvSpPr>
            <a:spLocks noGrp="1"/>
          </p:cNvSpPr>
          <p:nvPr>
            <p:ph sz="quarter" idx="10"/>
          </p:nvPr>
        </p:nvSpPr>
        <p:spPr>
          <a:xfrm>
            <a:off x="3559175" y="6302375"/>
            <a:ext cx="5732463" cy="327025"/>
          </a:xfrm>
        </p:spPr>
        <p:txBody>
          <a:bodyPr/>
          <a:lstStyle/>
          <a:p>
            <a:r>
              <a:rPr lang="en-US" dirty="0"/>
              <a:t>Llombart-Cussac. SABCS 2025. Abstr GS1-06.</a:t>
            </a:r>
          </a:p>
        </p:txBody>
      </p:sp>
    </p:spTree>
    <p:extLst>
      <p:ext uri="{BB962C8B-B14F-4D97-AF65-F5344CB8AC3E}">
        <p14:creationId xmlns:p14="http://schemas.microsoft.com/office/powerpoint/2010/main" val="2733978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p:txBody>
          <a:bodyPr/>
          <a:lstStyle/>
          <a:p>
            <a:pPr algn="l"/>
            <a:r>
              <a:rPr lang="en-US" sz="1800" dirty="0"/>
              <a:t>Capsule Summaries of all the key data</a:t>
            </a:r>
          </a:p>
          <a:p>
            <a:pPr algn="l"/>
            <a:r>
              <a:rPr lang="en-US" sz="1800" dirty="0"/>
              <a:t>Additional CME/CE-certified analyses with expert faculty commentary on all the key studies in early and advanced stage breast cancers</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p:txBody>
          <a:bodyPr/>
          <a:lstStyle/>
          <a:p>
            <a:r>
              <a:rPr lang="en-US" altLang="en-US" dirty="0"/>
              <a:t>Go Online for More Coverage of SABCS 2025!</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161616"/>
              </a:solidFill>
              <a:effectLst/>
              <a:uLnTx/>
              <a:uFillTx/>
              <a:latin typeface="Times" panose="02020603050405020304" pitchFamily="18" charset="0"/>
              <a:ea typeface="+mn-ea"/>
              <a:cs typeface="+mn-cs"/>
            </a:endParaRPr>
          </a:p>
        </p:txBody>
      </p:sp>
    </p:spTree>
  </p:cSld>
  <p:clrMapOvr>
    <a:masterClrMapping/>
  </p:clrMapOvr>
</p:sld>
</file>

<file path=ppt/theme/theme1.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1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8B8B92"/>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61c28a77-e754-4451-a7ca-87108c003a1f">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D2FC30CF42DED4FB6D1DC8BA31BFD6A" ma:contentTypeVersion="9" ma:contentTypeDescription="Create a new document." ma:contentTypeScope="" ma:versionID="bd0034f36dfccc1fe0a02a9ba4d4a83b">
  <xsd:schema xmlns:xsd="http://www.w3.org/2001/XMLSchema" xmlns:xs="http://www.w3.org/2001/XMLSchema" xmlns:p="http://schemas.microsoft.com/office/2006/metadata/properties" xmlns:ns2="61c28a77-e754-4451-a7ca-87108c003a1f" xmlns:ns3="22fd6914-46d4-4c7e-bbad-46e82841b69d" targetNamespace="http://schemas.microsoft.com/office/2006/metadata/properties" ma:root="true" ma:fieldsID="fbb0ab8625fdc771b04fd77fefb4f8b4" ns2:_="" ns3:_="">
    <xsd:import namespace="61c28a77-e754-4451-a7ca-87108c003a1f"/>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c28a77-e754-4451-a7ca-87108c003a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1996B32-5FF7-4A7B-AF80-6E85AC6E9360}">
  <ds:schemaRefs>
    <ds:schemaRef ds:uri="http://schemas.microsoft.com/sharepoint/v3/contenttype/forms"/>
  </ds:schemaRefs>
</ds:datastoreItem>
</file>

<file path=customXml/itemProps2.xml><?xml version="1.0" encoding="utf-8"?>
<ds:datastoreItem xmlns:ds="http://schemas.openxmlformats.org/officeDocument/2006/customXml" ds:itemID="{AF90BCF0-6F51-4F56-B024-39165C36A46B}">
  <ds:schemaRefs>
    <ds:schemaRef ds:uri="http://purl.org/dc/terms/"/>
    <ds:schemaRef ds:uri="http://schemas.microsoft.com/office/2006/documentManagement/types"/>
    <ds:schemaRef ds:uri="61c28a77-e754-4451-a7ca-87108c003a1f"/>
    <ds:schemaRef ds:uri="http://purl.org/dc/dcmitype/"/>
    <ds:schemaRef ds:uri="http://purl.org/dc/elements/1.1/"/>
    <ds:schemaRef ds:uri="22fd6914-46d4-4c7e-bbad-46e82841b69d"/>
    <ds:schemaRef ds:uri="http://schemas.microsoft.com/office/2006/metadata/properties"/>
    <ds:schemaRef ds:uri="http://schemas.openxmlformats.org/package/2006/metadata/core-properties"/>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9492FD3D-A9F9-4235-8D0B-197C5D242DED}">
  <ds:schemaRefs>
    <ds:schemaRef ds:uri="22fd6914-46d4-4c7e-bbad-46e82841b69d"/>
    <ds:schemaRef ds:uri="61c28a77-e754-4451-a7ca-87108c003a1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1815</Words>
  <Application>Microsoft Office PowerPoint</Application>
  <PresentationFormat>Widescreen</PresentationFormat>
  <Paragraphs>240</Paragraphs>
  <Slides>11</Slides>
  <Notes>11</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11</vt:i4>
      </vt:variant>
    </vt:vector>
  </HeadingPairs>
  <TitlesOfParts>
    <vt:vector size="26" baseType="lpstr">
      <vt:lpstr>Aptos</vt:lpstr>
      <vt:lpstr>Arial</vt:lpstr>
      <vt:lpstr>Arial Unicode MS</vt:lpstr>
      <vt:lpstr>Calibri</vt:lpstr>
      <vt:lpstr>Newsreader ExtraBold</vt:lpstr>
      <vt:lpstr>Newsreader SemiBold</vt:lpstr>
      <vt:lpstr>Poppins</vt:lpstr>
      <vt:lpstr>Poppins Light</vt:lpstr>
      <vt:lpstr>Times</vt:lpstr>
      <vt:lpstr>Wingdings</vt:lpstr>
      <vt:lpstr>4_Office</vt:lpstr>
      <vt:lpstr>3_Office</vt:lpstr>
      <vt:lpstr>2_Office</vt:lpstr>
      <vt:lpstr>1_Office</vt:lpstr>
      <vt:lpstr>2022_CCO_Template</vt:lpstr>
      <vt:lpstr>PHERGuide: A Substudy of Translational Evaluation of ctDNA in Patients With HER2+ EBC Enrolled in PHERGain</vt:lpstr>
      <vt:lpstr>About These Slides</vt:lpstr>
      <vt:lpstr>PHERGuide: Background</vt:lpstr>
      <vt:lpstr>PHERGuide: Study Design</vt:lpstr>
      <vt:lpstr>PHERGuide: Baseline Characteristics</vt:lpstr>
      <vt:lpstr>PHERGuide: Correlation Between ctDNA at Baseline and Disease Stage, Nodal Status, and pCR</vt:lpstr>
      <vt:lpstr>PHERGuide: ctDNA Dynamics and pCR</vt:lpstr>
      <vt:lpstr>PHERGuide: 3-Yr iDFS and ctDNA Status Over Time</vt:lpstr>
      <vt:lpstr>PHERGuide: 3-Yr iDFS and ctDNA Dynamics</vt:lpstr>
      <vt:lpstr>PHERGuide: Investigator’s Conclusions</vt:lpstr>
      <vt:lpstr>Go Online for More Coverage of SABCS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PHERGuide: A Substudy of Translational Evaluation of ctDNA in Patients With HER2+ EBC Enrolled in PHERGain</dc:title>
  <dc:creator>Timothy Quill</dc:creator>
  <cp:lastModifiedBy>Valerie Wenzel</cp:lastModifiedBy>
  <cp:revision>3</cp:revision>
  <dcterms:created xsi:type="dcterms:W3CDTF">2025-12-04T13:55:49Z</dcterms:created>
  <dcterms:modified xsi:type="dcterms:W3CDTF">2026-02-24T14:46:19Z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0x0101002D2FC30CF42DED4FB6D1DC8BA31BFD6A</vt:lpwstr>
  </property>
  <property fmtid="{D5CDD505-2E9C-101B-9397-08002B2CF9AE}" pid="3" name="MediaServiceImageTags">
    <vt:lpwstr/>
  </property>
</Properties>
</file>