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Ex1.xml" ContentType="application/vnd.ms-office.chartex+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1.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2.xml" ContentType="application/vnd.openxmlformats-officedocument.drawingml.chart+xml"/>
  <Override PartName="/ppt/charts/style3.xml" ContentType="application/vnd.ms-office.chartstyle+xml"/>
  <Override PartName="/ppt/charts/colors3.xml" ContentType="application/vnd.ms-office.chartcolorstyle+xml"/>
  <Override PartName="/ppt/charts/chart3.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 id="2147484688" r:id="rId6"/>
    <p:sldMasterId id="2147484697" r:id="rId7"/>
    <p:sldMasterId id="2147484711" r:id="rId8"/>
  </p:sldMasterIdLst>
  <p:notesMasterIdLst>
    <p:notesMasterId r:id="rId28"/>
  </p:notesMasterIdLst>
  <p:handoutMasterIdLst>
    <p:handoutMasterId r:id="rId29"/>
  </p:handoutMasterIdLst>
  <p:sldIdLst>
    <p:sldId id="321" r:id="rId9"/>
    <p:sldId id="308" r:id="rId10"/>
    <p:sldId id="2147470264" r:id="rId11"/>
    <p:sldId id="2147483644" r:id="rId12"/>
    <p:sldId id="2147483643" r:id="rId13"/>
    <p:sldId id="2147473663" r:id="rId14"/>
    <p:sldId id="2147483639" r:id="rId15"/>
    <p:sldId id="2147483542" r:id="rId16"/>
    <p:sldId id="2147483544" r:id="rId17"/>
    <p:sldId id="2147483048" r:id="rId18"/>
    <p:sldId id="2147483634" r:id="rId19"/>
    <p:sldId id="2147483636" r:id="rId20"/>
    <p:sldId id="2147483554" r:id="rId21"/>
    <p:sldId id="2147483553" r:id="rId22"/>
    <p:sldId id="2147483637" r:id="rId23"/>
    <p:sldId id="2147474819" r:id="rId24"/>
    <p:sldId id="2147483550" r:id="rId25"/>
    <p:sldId id="2147483549" r:id="rId26"/>
    <p:sldId id="2147483490" r:id="rId27"/>
  </p:sldIdLst>
  <p:sldSz cx="12192000" cy="6858000"/>
  <p:notesSz cx="7315200" cy="9601200"/>
  <p:custDataLst>
    <p:tags r:id="rId3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Dussadee Royal" initials="DR" lastIdx="5" clrIdx="16">
    <p:extLst>
      <p:ext uri="{19B8F6BF-5375-455C-9EA6-DF929625EA0E}">
        <p15:presenceInfo xmlns:p15="http://schemas.microsoft.com/office/powerpoint/2012/main" userId="S::droyal@clinicaloptions.com::51beead8-6fa0-4b98-aeba-37044af35e17" providerId="AD"/>
      </p:ext>
    </p:extLst>
  </p:cmAuthor>
  <p:cmAuthor id="18" name="Kristen Rosenthal" initials="KR" lastIdx="2" clrIdx="17">
    <p:extLst>
      <p:ext uri="{19B8F6BF-5375-455C-9EA6-DF929625EA0E}">
        <p15:presenceInfo xmlns:p15="http://schemas.microsoft.com/office/powerpoint/2012/main" userId="S::krosenthal@clinicaloptions.com::67a58a6d-22ff-4b03-8f01-10ea3f44af52" providerId="AD"/>
      </p:ext>
    </p:extLst>
  </p:cmAuthor>
  <p:cmAuthor id="19" name="Zachary Schwartz" initials="ZS" lastIdx="6" clrIdx="18">
    <p:extLst>
      <p:ext uri="{19B8F6BF-5375-455C-9EA6-DF929625EA0E}">
        <p15:presenceInfo xmlns:p15="http://schemas.microsoft.com/office/powerpoint/2012/main" userId="S::zschwartz@clinicaloptions.com::64648e91-b212-4092-bee8-eff2e880b6f9" providerId="AD"/>
      </p:ext>
    </p:extLst>
  </p:cmAuthor>
  <p:cmAuthor id="20" name="Katherine Lee" initials="KL" lastIdx="24" clrIdx="19">
    <p:extLst>
      <p:ext uri="{19B8F6BF-5375-455C-9EA6-DF929625EA0E}">
        <p15:presenceInfo xmlns:p15="http://schemas.microsoft.com/office/powerpoint/2012/main" userId="S::klee@cealliance.com::27e3126b-9ac9-41d6-ad38-e282a6b7474b" providerId="AD"/>
      </p:ext>
    </p:extLst>
  </p:cmAuthor>
  <p:cmAuthor id="21" name="Allison Weckerle" initials="AW" lastIdx="2" clrIdx="20">
    <p:extLst>
      <p:ext uri="{19B8F6BF-5375-455C-9EA6-DF929625EA0E}">
        <p15:presenceInfo xmlns:p15="http://schemas.microsoft.com/office/powerpoint/2012/main" userId="Allison Weckerle" providerId="None"/>
      </p:ext>
    </p:extLst>
  </p:cmAuthor>
  <p:cmAuthor id="22" name="Timothy Quill" initials="TQ" lastIdx="21" clrIdx="21">
    <p:extLst>
      <p:ext uri="{19B8F6BF-5375-455C-9EA6-DF929625EA0E}">
        <p15:presenceInfo xmlns:p15="http://schemas.microsoft.com/office/powerpoint/2012/main" userId="S::tquill@clinicaloptions.com::b1dc6efb-2995-45e7-a306-57a2c67aa886" providerId="AD"/>
      </p:ext>
    </p:extLst>
  </p:cmAuthor>
  <p:cmAuthor id="23" name="Andrea Boecler" initials="AB" lastIdx="8" clrIdx="22">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A20798-34F3-CD1C-C0B0-84ACAAA6BAE4}" v="1" dt="2025-12-02T18:48:57.461"/>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83" autoAdjust="0"/>
    <p:restoredTop sz="83212" autoAdjust="0"/>
  </p:normalViewPr>
  <p:slideViewPr>
    <p:cSldViewPr snapToGrid="0">
      <p:cViewPr varScale="1">
        <p:scale>
          <a:sx n="61" d="100"/>
          <a:sy n="61" d="100"/>
        </p:scale>
        <p:origin x="716" y="64"/>
      </p:cViewPr>
      <p:guideLst>
        <p:guide pos="312"/>
        <p:guide orient="horz" pos="216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17" d="100"/>
          <a:sy n="117" d="100"/>
        </p:scale>
        <p:origin x="2472" y="168"/>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theme" Target="theme/theme1.xml"/><Relationship Id="rId7"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tags" Target="tags/tag1.xml"/><Relationship Id="rId35" Type="http://schemas.openxmlformats.org/officeDocument/2006/relationships/tableStyles" Target="tableStyles.xml"/><Relationship Id="rId8" Type="http://schemas.openxmlformats.org/officeDocument/2006/relationships/slideMaster" Target="slideMasters/slideMaster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189717375687352E-2"/>
          <c:y val="3.199095734485588E-2"/>
          <c:w val="0.97562056524862528"/>
          <c:h val="0.78423782402866682"/>
        </c:manualLayout>
      </c:layout>
      <c:barChart>
        <c:barDir val="col"/>
        <c:grouping val="clustered"/>
        <c:varyColors val="0"/>
        <c:ser>
          <c:idx val="6"/>
          <c:order val="1"/>
          <c:tx>
            <c:strRef>
              <c:f>Sheet1!$A$8</c:f>
              <c:strCache>
                <c:ptCount val="1"/>
                <c:pt idx="0">
                  <c:v>Daratumumab</c:v>
                </c:pt>
              </c:strCache>
            </c:strRef>
          </c:tx>
          <c:spPr>
            <a:solidFill>
              <a:schemeClr val="accent3"/>
            </a:solidFill>
            <a:ln>
              <a:solidFill>
                <a:schemeClr val="accent3"/>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Sheet1!$B$1:$D$1</c:f>
              <c:strCache>
                <c:ptCount val="3"/>
                <c:pt idx="0">
                  <c:v>3L</c:v>
                </c:pt>
                <c:pt idx="1">
                  <c:v>4L</c:v>
                </c:pt>
                <c:pt idx="2">
                  <c:v>5L+</c:v>
                </c:pt>
              </c:strCache>
            </c:strRef>
          </c:cat>
          <c:val>
            <c:numRef>
              <c:f>Sheet1!$B$8:$D$8</c:f>
              <c:numCache>
                <c:formatCode>0.0%</c:formatCode>
                <c:ptCount val="3"/>
                <c:pt idx="0">
                  <c:v>0.81599999999999995</c:v>
                </c:pt>
                <c:pt idx="1">
                  <c:v>0.872</c:v>
                </c:pt>
                <c:pt idx="2">
                  <c:v>0.92200000000000004</c:v>
                </c:pt>
              </c:numCache>
            </c:numRef>
          </c:val>
          <c:extLst>
            <c:ext xmlns:c16="http://schemas.microsoft.com/office/drawing/2014/chart" uri="{C3380CC4-5D6E-409C-BE32-E72D297353CC}">
              <c16:uniqueId val="{00000000-B4ED-4A11-9237-5E823E420C58}"/>
            </c:ext>
          </c:extLst>
        </c:ser>
        <c:ser>
          <c:idx val="1"/>
          <c:order val="2"/>
          <c:tx>
            <c:strRef>
              <c:f>Sheet1!$A$3</c:f>
              <c:strCache>
                <c:ptCount val="1"/>
                <c:pt idx="0">
                  <c:v>Lenalidomide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Sheet1!$B$1:$D$1</c:f>
              <c:strCache>
                <c:ptCount val="3"/>
                <c:pt idx="0">
                  <c:v>3L</c:v>
                </c:pt>
                <c:pt idx="1">
                  <c:v>4L</c:v>
                </c:pt>
                <c:pt idx="2">
                  <c:v>5L+</c:v>
                </c:pt>
              </c:strCache>
            </c:strRef>
          </c:cat>
          <c:val>
            <c:numRef>
              <c:f>Sheet1!$B$3:$D$3</c:f>
              <c:numCache>
                <c:formatCode>0.0%</c:formatCode>
                <c:ptCount val="3"/>
                <c:pt idx="0">
                  <c:v>0.79800000000000004</c:v>
                </c:pt>
                <c:pt idx="1">
                  <c:v>0.77700000000000002</c:v>
                </c:pt>
                <c:pt idx="2">
                  <c:v>0.76500000000000001</c:v>
                </c:pt>
              </c:numCache>
            </c:numRef>
          </c:val>
          <c:extLst>
            <c:ext xmlns:c16="http://schemas.microsoft.com/office/drawing/2014/chart" uri="{C3380CC4-5D6E-409C-BE32-E72D297353CC}">
              <c16:uniqueId val="{00000001-B4ED-4A11-9237-5E823E420C58}"/>
            </c:ext>
          </c:extLst>
        </c:ser>
        <c:ser>
          <c:idx val="3"/>
          <c:order val="3"/>
          <c:tx>
            <c:strRef>
              <c:f>Sheet1!$A$5</c:f>
              <c:strCache>
                <c:ptCount val="1"/>
                <c:pt idx="0">
                  <c:v>Bortezomib</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Sheet1!$B$1:$D$1</c:f>
              <c:strCache>
                <c:ptCount val="3"/>
                <c:pt idx="0">
                  <c:v>3L</c:v>
                </c:pt>
                <c:pt idx="1">
                  <c:v>4L</c:v>
                </c:pt>
                <c:pt idx="2">
                  <c:v>5L+</c:v>
                </c:pt>
              </c:strCache>
            </c:strRef>
          </c:cat>
          <c:val>
            <c:numRef>
              <c:f>Sheet1!$B$5:$D$5</c:f>
              <c:numCache>
                <c:formatCode>0.0%</c:formatCode>
                <c:ptCount val="3"/>
                <c:pt idx="0">
                  <c:v>0.77200000000000002</c:v>
                </c:pt>
                <c:pt idx="1">
                  <c:v>0.68200000000000005</c:v>
                </c:pt>
                <c:pt idx="2">
                  <c:v>0.67200000000000004</c:v>
                </c:pt>
              </c:numCache>
            </c:numRef>
          </c:val>
          <c:extLst>
            <c:ext xmlns:c16="http://schemas.microsoft.com/office/drawing/2014/chart" uri="{C3380CC4-5D6E-409C-BE32-E72D297353CC}">
              <c16:uniqueId val="{00000002-B4ED-4A11-9237-5E823E420C58}"/>
            </c:ext>
          </c:extLst>
        </c:ser>
        <c:ser>
          <c:idx val="2"/>
          <c:order val="4"/>
          <c:tx>
            <c:strRef>
              <c:f>Sheet1!$A$4</c:f>
              <c:strCache>
                <c:ptCount val="1"/>
                <c:pt idx="0">
                  <c:v>pomalidomide</c:v>
                </c:pt>
              </c:strCache>
            </c:strRef>
          </c:tx>
          <c:spPr>
            <a:solidFill>
              <a:schemeClr val="accent1"/>
            </a:solidFill>
            <a:ln w="28575">
              <a:solidFill>
                <a:schemeClr val="accen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Sheet1!$B$1:$D$1</c:f>
              <c:strCache>
                <c:ptCount val="3"/>
                <c:pt idx="0">
                  <c:v>3L</c:v>
                </c:pt>
                <c:pt idx="1">
                  <c:v>4L</c:v>
                </c:pt>
                <c:pt idx="2">
                  <c:v>5L+</c:v>
                </c:pt>
              </c:strCache>
            </c:strRef>
          </c:cat>
          <c:val>
            <c:numRef>
              <c:f>Sheet1!$B$4:$D$4</c:f>
              <c:numCache>
                <c:formatCode>0.0%</c:formatCode>
                <c:ptCount val="3"/>
                <c:pt idx="0">
                  <c:v>0.20599999999999999</c:v>
                </c:pt>
                <c:pt idx="1">
                  <c:v>0.314</c:v>
                </c:pt>
                <c:pt idx="2">
                  <c:v>0.57899999999999996</c:v>
                </c:pt>
              </c:numCache>
            </c:numRef>
          </c:val>
          <c:extLst>
            <c:ext xmlns:c16="http://schemas.microsoft.com/office/drawing/2014/chart" uri="{C3380CC4-5D6E-409C-BE32-E72D297353CC}">
              <c16:uniqueId val="{00000003-B4ED-4A11-9237-5E823E420C58}"/>
            </c:ext>
          </c:extLst>
        </c:ser>
        <c:ser>
          <c:idx val="4"/>
          <c:order val="5"/>
          <c:tx>
            <c:strRef>
              <c:f>Sheet1!$A$6</c:f>
              <c:strCache>
                <c:ptCount val="1"/>
                <c:pt idx="0">
                  <c:v>Carfilzomib</c:v>
                </c:pt>
              </c:strCache>
            </c:strRef>
          </c:tx>
          <c:spPr>
            <a:solidFill>
              <a:schemeClr val="accent4"/>
            </a:solidFill>
            <a:ln w="28575">
              <a:solidFill>
                <a:schemeClr val="accent4"/>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Sheet1!$B$1:$D$1</c:f>
              <c:strCache>
                <c:ptCount val="3"/>
                <c:pt idx="0">
                  <c:v>3L</c:v>
                </c:pt>
                <c:pt idx="1">
                  <c:v>4L</c:v>
                </c:pt>
                <c:pt idx="2">
                  <c:v>5L+</c:v>
                </c:pt>
              </c:strCache>
            </c:strRef>
          </c:cat>
          <c:val>
            <c:numRef>
              <c:f>Sheet1!$B$6:$D$6</c:f>
              <c:numCache>
                <c:formatCode>0.0%</c:formatCode>
                <c:ptCount val="3"/>
                <c:pt idx="0">
                  <c:v>0.10100000000000001</c:v>
                </c:pt>
                <c:pt idx="1">
                  <c:v>0.26400000000000001</c:v>
                </c:pt>
                <c:pt idx="2">
                  <c:v>0.48199999999999998</c:v>
                </c:pt>
              </c:numCache>
            </c:numRef>
          </c:val>
          <c:extLst>
            <c:ext xmlns:c16="http://schemas.microsoft.com/office/drawing/2014/chart" uri="{C3380CC4-5D6E-409C-BE32-E72D297353CC}">
              <c16:uniqueId val="{00000004-B4ED-4A11-9237-5E823E420C58}"/>
            </c:ext>
          </c:extLst>
        </c:ser>
        <c:dLbls>
          <c:dLblPos val="ctr"/>
          <c:showLegendKey val="0"/>
          <c:showVal val="1"/>
          <c:showCatName val="0"/>
          <c:showSerName val="0"/>
          <c:showPercent val="0"/>
          <c:showBubbleSize val="0"/>
        </c:dLbls>
        <c:gapWidth val="219"/>
        <c:axId val="1295185583"/>
        <c:axId val="1295181263"/>
      </c:barChart>
      <c:lineChart>
        <c:grouping val="standard"/>
        <c:varyColors val="0"/>
        <c:ser>
          <c:idx val="0"/>
          <c:order val="0"/>
          <c:tx>
            <c:strRef>
              <c:f>Sheet1!$A$2</c:f>
              <c:strCache>
                <c:ptCount val="1"/>
                <c:pt idx="0">
                  <c:v>Triple Class Refractory</c:v>
                </c:pt>
              </c:strCache>
            </c:strRef>
          </c:tx>
          <c:spPr>
            <a:ln w="28575" cap="rnd">
              <a:solidFill>
                <a:srgbClr val="BE2BBB"/>
              </a:solidFill>
              <a:round/>
            </a:ln>
            <a:effectLst/>
          </c:spPr>
          <c:marker>
            <c:symbol val="none"/>
          </c:marker>
          <c:dLbls>
            <c:dLbl>
              <c:idx val="0"/>
              <c:tx>
                <c:rich>
                  <a:bodyPr/>
                  <a:lstStyle/>
                  <a:p>
                    <a:fld id="{5B3EDF60-C481-49E5-A10E-AC2C4BDFBEAA}" type="VALUE">
                      <a:rPr lang="en-US">
                        <a:solidFill>
                          <a:schemeClr val="tx1"/>
                        </a:solidFill>
                      </a:rPr>
                      <a:pPr/>
                      <a:t>[VALUE]</a:t>
                    </a:fld>
                    <a:endParaRPr lang="en-US"/>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B4ED-4A11-9237-5E823E420C58}"/>
                </c:ext>
              </c:extLst>
            </c:dLbl>
            <c:dLbl>
              <c:idx val="1"/>
              <c:tx>
                <c:rich>
                  <a:bodyPr/>
                  <a:lstStyle/>
                  <a:p>
                    <a:fld id="{CF3C837B-CB2C-49BA-82BE-C2C081CB08FF}" type="VALUE">
                      <a:rPr lang="en-US">
                        <a:solidFill>
                          <a:schemeClr val="tx1"/>
                        </a:solidFill>
                      </a:rPr>
                      <a:pPr/>
                      <a:t>[VALUE]</a:t>
                    </a:fld>
                    <a:endParaRPr lang="en-US"/>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B4ED-4A11-9237-5E823E420C58}"/>
                </c:ext>
              </c:extLst>
            </c:dLbl>
            <c:dLbl>
              <c:idx val="2"/>
              <c:tx>
                <c:rich>
                  <a:bodyPr/>
                  <a:lstStyle/>
                  <a:p>
                    <a:fld id="{3E11E972-D978-4DE0-BF3C-20CB3E461CFF}" type="VALUE">
                      <a:rPr lang="en-US">
                        <a:solidFill>
                          <a:schemeClr val="tx1"/>
                        </a:solidFill>
                      </a:rPr>
                      <a:pPr/>
                      <a:t>[VALUE]</a:t>
                    </a:fld>
                    <a:endParaRPr lang="en-US"/>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B4ED-4A11-9237-5E823E420C58}"/>
                </c:ext>
              </c:extLst>
            </c:dLbl>
            <c:spPr>
              <a:solidFill>
                <a:schemeClr val="accent6"/>
              </a:solid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Sheet1!$B$1:$D$1</c:f>
              <c:strCache>
                <c:ptCount val="3"/>
                <c:pt idx="0">
                  <c:v>3L</c:v>
                </c:pt>
                <c:pt idx="1">
                  <c:v>4L</c:v>
                </c:pt>
                <c:pt idx="2">
                  <c:v>5L+</c:v>
                </c:pt>
              </c:strCache>
            </c:strRef>
          </c:cat>
          <c:val>
            <c:numRef>
              <c:f>Sheet1!$B$2:$D$2</c:f>
              <c:numCache>
                <c:formatCode>0.0%</c:formatCode>
                <c:ptCount val="3"/>
                <c:pt idx="0">
                  <c:v>0.68</c:v>
                </c:pt>
                <c:pt idx="1">
                  <c:v>0.752</c:v>
                </c:pt>
                <c:pt idx="2">
                  <c:v>0.83399999999999996</c:v>
                </c:pt>
              </c:numCache>
            </c:numRef>
          </c:val>
          <c:smooth val="0"/>
          <c:extLst>
            <c:ext xmlns:c16="http://schemas.microsoft.com/office/drawing/2014/chart" uri="{C3380CC4-5D6E-409C-BE32-E72D297353CC}">
              <c16:uniqueId val="{00000005-B4ED-4A11-9237-5E823E420C58}"/>
            </c:ext>
          </c:extLst>
        </c:ser>
        <c:dLbls>
          <c:dLblPos val="ctr"/>
          <c:showLegendKey val="0"/>
          <c:showVal val="1"/>
          <c:showCatName val="0"/>
          <c:showSerName val="0"/>
          <c:showPercent val="0"/>
          <c:showBubbleSize val="0"/>
        </c:dLbls>
        <c:marker val="1"/>
        <c:smooth val="0"/>
        <c:axId val="1295185583"/>
        <c:axId val="1295181263"/>
      </c:lineChart>
      <c:catAx>
        <c:axId val="1295185583"/>
        <c:scaling>
          <c:orientation val="minMax"/>
        </c:scaling>
        <c:delete val="1"/>
        <c:axPos val="b"/>
        <c:numFmt formatCode="General" sourceLinked="1"/>
        <c:majorTickMark val="none"/>
        <c:minorTickMark val="none"/>
        <c:tickLblPos val="nextTo"/>
        <c:crossAx val="1295181263"/>
        <c:crosses val="autoZero"/>
        <c:auto val="1"/>
        <c:lblAlgn val="ctr"/>
        <c:lblOffset val="100"/>
        <c:noMultiLvlLbl val="0"/>
      </c:catAx>
      <c:valAx>
        <c:axId val="1295181263"/>
        <c:scaling>
          <c:orientation val="minMax"/>
        </c:scaling>
        <c:delete val="1"/>
        <c:axPos val="l"/>
        <c:numFmt formatCode="0.0%" sourceLinked="1"/>
        <c:majorTickMark val="none"/>
        <c:minorTickMark val="none"/>
        <c:tickLblPos val="nextTo"/>
        <c:crossAx val="1295185583"/>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4259290956117788E-2"/>
          <c:y val="6.1124082771717506E-2"/>
          <c:w val="0.90701598223121271"/>
          <c:h val="0.70549873181377065"/>
        </c:manualLayout>
      </c:layout>
      <c:barChart>
        <c:barDir val="col"/>
        <c:grouping val="clustered"/>
        <c:varyColors val="0"/>
        <c:ser>
          <c:idx val="0"/>
          <c:order val="0"/>
          <c:tx>
            <c:strRef>
              <c:f>Sheet1!$B$1</c:f>
              <c:strCache>
                <c:ptCount val="1"/>
                <c:pt idx="0">
                  <c:v>Drop-Out Rate</c:v>
                </c:pt>
              </c:strCache>
            </c:strRef>
          </c:tx>
          <c:spPr>
            <a:solidFill>
              <a:srgbClr val="BE2BBB"/>
            </a:solidFill>
            <a:ln>
              <a:noFill/>
            </a:ln>
            <a:effectLst/>
          </c:spPr>
          <c:invertIfNegative val="0"/>
          <c:dPt>
            <c:idx val="0"/>
            <c:invertIfNegative val="0"/>
            <c:bubble3D val="0"/>
            <c:spPr>
              <a:solidFill>
                <a:schemeClr val="accent3"/>
              </a:solidFill>
              <a:ln>
                <a:noFill/>
              </a:ln>
              <a:effectLst/>
            </c:spPr>
            <c:extLst>
              <c:ext xmlns:c16="http://schemas.microsoft.com/office/drawing/2014/chart" uri="{C3380CC4-5D6E-409C-BE32-E72D297353CC}">
                <c16:uniqueId val="{00000000-CA17-479C-ABC7-AB0592193E6F}"/>
              </c:ext>
            </c:extLst>
          </c:dPt>
          <c:dPt>
            <c:idx val="1"/>
            <c:invertIfNegative val="0"/>
            <c:bubble3D val="0"/>
            <c:spPr>
              <a:solidFill>
                <a:schemeClr val="accent1"/>
              </a:solidFill>
              <a:ln>
                <a:noFill/>
              </a:ln>
              <a:effectLst/>
            </c:spPr>
            <c:extLst>
              <c:ext xmlns:c16="http://schemas.microsoft.com/office/drawing/2014/chart" uri="{C3380CC4-5D6E-409C-BE32-E72D297353CC}">
                <c16:uniqueId val="{00000001-CA17-479C-ABC7-AB0592193E6F}"/>
              </c:ext>
            </c:extLst>
          </c:dPt>
          <c:dPt>
            <c:idx val="2"/>
            <c:invertIfNegative val="0"/>
            <c:bubble3D val="0"/>
            <c:spPr>
              <a:solidFill>
                <a:schemeClr val="accent4"/>
              </a:solidFill>
              <a:ln>
                <a:noFill/>
              </a:ln>
              <a:effectLst/>
            </c:spPr>
            <c:extLst>
              <c:ext xmlns:c16="http://schemas.microsoft.com/office/drawing/2014/chart" uri="{C3380CC4-5D6E-409C-BE32-E72D297353CC}">
                <c16:uniqueId val="{00000002-CA17-479C-ABC7-AB0592193E6F}"/>
              </c:ext>
            </c:extLst>
          </c:dPt>
          <c:dLbls>
            <c:dLbl>
              <c:idx val="0"/>
              <c:tx>
                <c:rich>
                  <a:bodyPr/>
                  <a:lstStyle/>
                  <a:p>
                    <a:r>
                      <a:rPr lang="en-US" dirty="0"/>
                      <a:t>5.3%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CA17-479C-ABC7-AB0592193E6F}"/>
                </c:ext>
              </c:extLst>
            </c:dLbl>
            <c:dLbl>
              <c:idx val="1"/>
              <c:tx>
                <c:rich>
                  <a:bodyPr/>
                  <a:lstStyle/>
                  <a:p>
                    <a:r>
                      <a:rPr lang="en-US" dirty="0"/>
                      <a:t>10.5%</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CA17-479C-ABC7-AB0592193E6F}"/>
                </c:ext>
              </c:extLst>
            </c:dLbl>
            <c:dLbl>
              <c:idx val="2"/>
              <c:tx>
                <c:rich>
                  <a:bodyPr/>
                  <a:lstStyle/>
                  <a:p>
                    <a:r>
                      <a:rPr lang="en-US" dirty="0"/>
                      <a:t>12.7%</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CA17-479C-ABC7-AB0592193E6F}"/>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 Prior Lines</c:v>
                </c:pt>
                <c:pt idx="1">
                  <c:v>3 Prior Lines</c:v>
                </c:pt>
                <c:pt idx="2">
                  <c:v>4 Prior Lines</c:v>
                </c:pt>
              </c:strCache>
            </c:strRef>
          </c:cat>
          <c:val>
            <c:numRef>
              <c:f>Sheet1!$B$2:$B$4</c:f>
              <c:numCache>
                <c:formatCode>General</c:formatCode>
                <c:ptCount val="3"/>
                <c:pt idx="0">
                  <c:v>5.33</c:v>
                </c:pt>
                <c:pt idx="1">
                  <c:v>10.53</c:v>
                </c:pt>
                <c:pt idx="2">
                  <c:v>12.66</c:v>
                </c:pt>
              </c:numCache>
            </c:numRef>
          </c:val>
          <c:extLst>
            <c:ext xmlns:c16="http://schemas.microsoft.com/office/drawing/2014/chart" uri="{C3380CC4-5D6E-409C-BE32-E72D297353CC}">
              <c16:uniqueId val="{00000003-CA17-479C-ABC7-AB0592193E6F}"/>
            </c:ext>
          </c:extLst>
        </c:ser>
        <c:dLbls>
          <c:showLegendKey val="0"/>
          <c:showVal val="0"/>
          <c:showCatName val="0"/>
          <c:showSerName val="0"/>
          <c:showPercent val="0"/>
          <c:showBubbleSize val="0"/>
        </c:dLbls>
        <c:gapWidth val="113"/>
        <c:overlap val="-27"/>
        <c:axId val="766998399"/>
        <c:axId val="766681423"/>
      </c:barChart>
      <c:catAx>
        <c:axId val="766998399"/>
        <c:scaling>
          <c:orientation val="minMax"/>
        </c:scaling>
        <c:delete val="0"/>
        <c:axPos val="b"/>
        <c:numFmt formatCode="General" sourceLinked="1"/>
        <c:majorTickMark val="out"/>
        <c:minorTickMark val="none"/>
        <c:tickLblPos val="nextTo"/>
        <c:spPr>
          <a:noFill/>
          <a:ln w="28575" cap="flat" cmpd="sng" algn="ctr">
            <a:solidFill>
              <a:schemeClr val="bg1"/>
            </a:solidFill>
            <a:round/>
          </a:ln>
          <a:effectLst/>
        </c:spPr>
        <c:txPr>
          <a:bodyPr rot="-60000000" spcFirstLastPara="1" vertOverflow="ellipsis" vert="horz" wrap="square" anchor="ctr" anchorCtr="1"/>
          <a:lstStyle/>
          <a:p>
            <a:pPr>
              <a:defRPr sz="1600" b="1" i="0" u="none" strike="noStrike" kern="1200" baseline="0">
                <a:solidFill>
                  <a:schemeClr val="bg1"/>
                </a:solidFill>
                <a:latin typeface="+mn-lt"/>
                <a:ea typeface="+mn-ea"/>
                <a:cs typeface="+mn-cs"/>
              </a:defRPr>
            </a:pPr>
            <a:endParaRPr lang="en-US"/>
          </a:p>
        </c:txPr>
        <c:crossAx val="766681423"/>
        <c:crosses val="autoZero"/>
        <c:auto val="1"/>
        <c:lblAlgn val="ctr"/>
        <c:lblOffset val="100"/>
        <c:noMultiLvlLbl val="0"/>
      </c:catAx>
      <c:valAx>
        <c:axId val="766681423"/>
        <c:scaling>
          <c:orientation val="minMax"/>
        </c:scaling>
        <c:delete val="0"/>
        <c:axPos val="l"/>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crossAx val="76699839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b="1">
          <a:solidFill>
            <a:srgbClr val="595454"/>
          </a:solidFill>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4259290956117788E-2"/>
          <c:y val="6.1124082771717506E-2"/>
          <c:w val="0.90701598223121271"/>
          <c:h val="0.70549873181377065"/>
        </c:manualLayout>
      </c:layout>
      <c:barChart>
        <c:barDir val="col"/>
        <c:grouping val="clustered"/>
        <c:varyColors val="0"/>
        <c:ser>
          <c:idx val="0"/>
          <c:order val="0"/>
          <c:tx>
            <c:strRef>
              <c:f>Sheet1!$B$1</c:f>
              <c:strCache>
                <c:ptCount val="1"/>
                <c:pt idx="0">
                  <c:v>Patients with Increased Disease Burden (Post-Bridging)</c:v>
                </c:pt>
              </c:strCache>
            </c:strRef>
          </c:tx>
          <c:spPr>
            <a:solidFill>
              <a:schemeClr val="accent3"/>
            </a:solidFill>
            <a:ln>
              <a:noFill/>
            </a:ln>
            <a:effectLst/>
          </c:spPr>
          <c:invertIfNegative val="0"/>
          <c:dPt>
            <c:idx val="1"/>
            <c:invertIfNegative val="0"/>
            <c:bubble3D val="0"/>
            <c:spPr>
              <a:solidFill>
                <a:schemeClr val="accent1"/>
              </a:solidFill>
              <a:ln>
                <a:noFill/>
              </a:ln>
              <a:effectLst/>
            </c:spPr>
            <c:extLst>
              <c:ext xmlns:c16="http://schemas.microsoft.com/office/drawing/2014/chart" uri="{C3380CC4-5D6E-409C-BE32-E72D297353CC}">
                <c16:uniqueId val="{00000001-32F5-4D1C-9E38-1613850DE7BA}"/>
              </c:ext>
            </c:extLst>
          </c:dPt>
          <c:dPt>
            <c:idx val="2"/>
            <c:invertIfNegative val="0"/>
            <c:bubble3D val="0"/>
            <c:spPr>
              <a:solidFill>
                <a:schemeClr val="accent4"/>
              </a:solidFill>
              <a:ln>
                <a:noFill/>
              </a:ln>
              <a:effectLst/>
            </c:spPr>
            <c:extLst>
              <c:ext xmlns:c16="http://schemas.microsoft.com/office/drawing/2014/chart" uri="{C3380CC4-5D6E-409C-BE32-E72D297353CC}">
                <c16:uniqueId val="{00000002-32F5-4D1C-9E38-1613850DE7BA}"/>
              </c:ext>
            </c:extLst>
          </c:dPt>
          <c:dLbls>
            <c:dLbl>
              <c:idx val="0"/>
              <c:tx>
                <c:rich>
                  <a:bodyPr/>
                  <a:lstStyle/>
                  <a:p>
                    <a:fld id="{F8846557-CDE5-40B8-9025-17538F5E5168}" type="VALUE">
                      <a:rPr lang="en-US" smtClean="0"/>
                      <a:pPr/>
                      <a:t>[VALUE]</a:t>
                    </a:fld>
                    <a:r>
                      <a:rPr lang="en-US" dirty="0"/>
                      <a:t>%</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32F5-4D1C-9E38-1613850DE7BA}"/>
                </c:ext>
              </c:extLst>
            </c:dLbl>
            <c:dLbl>
              <c:idx val="1"/>
              <c:tx>
                <c:rich>
                  <a:bodyPr/>
                  <a:lstStyle/>
                  <a:p>
                    <a:r>
                      <a:rPr lang="en-US" dirty="0"/>
                      <a:t>33.3%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32F5-4D1C-9E38-1613850DE7BA}"/>
                </c:ext>
              </c:extLst>
            </c:dLbl>
            <c:dLbl>
              <c:idx val="2"/>
              <c:tx>
                <c:rich>
                  <a:bodyPr/>
                  <a:lstStyle/>
                  <a:p>
                    <a:r>
                      <a:rPr lang="en-US" dirty="0"/>
                      <a:t>39.7%</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32F5-4D1C-9E38-1613850DE7BA}"/>
                </c:ext>
              </c:extLst>
            </c:dLbl>
            <c:spPr>
              <a:noFill/>
              <a:ln>
                <a:noFill/>
              </a:ln>
              <a:effectLst/>
            </c:spPr>
            <c:txPr>
              <a:bodyPr rot="0" spcFirstLastPara="1" vertOverflow="ellipsis" vert="horz" wrap="square" anchor="ctr" anchorCtr="1"/>
              <a:lstStyle/>
              <a:p>
                <a:pPr>
                  <a:defRPr sz="1600" b="1"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 Prior Lines</c:v>
                </c:pt>
                <c:pt idx="1">
                  <c:v>3 Prior Lines</c:v>
                </c:pt>
                <c:pt idx="2">
                  <c:v>4 Prior Lines</c:v>
                </c:pt>
              </c:strCache>
            </c:strRef>
          </c:cat>
          <c:val>
            <c:numRef>
              <c:f>Sheet1!$B$2:$B$4</c:f>
              <c:numCache>
                <c:formatCode>General</c:formatCode>
                <c:ptCount val="3"/>
                <c:pt idx="0">
                  <c:v>12.3</c:v>
                </c:pt>
                <c:pt idx="1">
                  <c:v>33.299999999999997</c:v>
                </c:pt>
                <c:pt idx="2">
                  <c:v>39.700000000000003</c:v>
                </c:pt>
              </c:numCache>
            </c:numRef>
          </c:val>
          <c:extLst>
            <c:ext xmlns:c16="http://schemas.microsoft.com/office/drawing/2014/chart" uri="{C3380CC4-5D6E-409C-BE32-E72D297353CC}">
              <c16:uniqueId val="{00000003-32F5-4D1C-9E38-1613850DE7BA}"/>
            </c:ext>
          </c:extLst>
        </c:ser>
        <c:dLbls>
          <c:showLegendKey val="0"/>
          <c:showVal val="0"/>
          <c:showCatName val="0"/>
          <c:showSerName val="0"/>
          <c:showPercent val="0"/>
          <c:showBubbleSize val="0"/>
        </c:dLbls>
        <c:gapWidth val="113"/>
        <c:overlap val="-27"/>
        <c:axId val="766998399"/>
        <c:axId val="766681423"/>
      </c:barChart>
      <c:catAx>
        <c:axId val="766998399"/>
        <c:scaling>
          <c:orientation val="minMax"/>
        </c:scaling>
        <c:delete val="0"/>
        <c:axPos val="b"/>
        <c:numFmt formatCode="General" sourceLinked="1"/>
        <c:majorTickMark val="out"/>
        <c:minorTickMark val="none"/>
        <c:tickLblPos val="nextTo"/>
        <c:spPr>
          <a:noFill/>
          <a:ln w="28575" cap="flat" cmpd="sng" algn="ctr">
            <a:solidFill>
              <a:schemeClr val="bg1"/>
            </a:solidFill>
            <a:round/>
          </a:ln>
          <a:effectLst/>
        </c:spPr>
        <c:txPr>
          <a:bodyPr rot="-60000000" spcFirstLastPara="1" vertOverflow="ellipsis" vert="horz" wrap="square" anchor="ctr" anchorCtr="1"/>
          <a:lstStyle/>
          <a:p>
            <a:pPr>
              <a:defRPr sz="1600" b="1" i="0" u="none" strike="noStrike" kern="1200" baseline="0">
                <a:solidFill>
                  <a:schemeClr val="bg1"/>
                </a:solidFill>
                <a:latin typeface="+mn-lt"/>
                <a:ea typeface="+mn-ea"/>
                <a:cs typeface="+mn-cs"/>
              </a:defRPr>
            </a:pPr>
            <a:endParaRPr lang="en-US"/>
          </a:p>
        </c:txPr>
        <c:crossAx val="766681423"/>
        <c:crosses val="autoZero"/>
        <c:auto val="1"/>
        <c:lblAlgn val="ctr"/>
        <c:lblOffset val="100"/>
        <c:noMultiLvlLbl val="0"/>
      </c:catAx>
      <c:valAx>
        <c:axId val="766681423"/>
        <c:scaling>
          <c:orientation val="minMax"/>
        </c:scaling>
        <c:delete val="0"/>
        <c:axPos val="l"/>
        <c:numFmt formatCode="General" sourceLinked="1"/>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mn-lt"/>
                <a:ea typeface="+mn-ea"/>
                <a:cs typeface="+mn-cs"/>
              </a:defRPr>
            </a:pPr>
            <a:endParaRPr lang="en-US"/>
          </a:p>
        </c:txPr>
        <c:crossAx val="76699839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b="1">
          <a:solidFill>
            <a:srgbClr val="595454"/>
          </a:solidFill>
        </a:defRPr>
      </a:pPr>
      <a:endParaRPr lang="en-US"/>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Sheet1!$A$2:$A$6</cx:f>
        <cx:lvl ptCount="5">
          <cx:pt idx="0">1L</cx:pt>
          <cx:pt idx="1">2L</cx:pt>
          <cx:pt idx="2">3L</cx:pt>
          <cx:pt idx="3">4L</cx:pt>
          <cx:pt idx="4">5L+</cx:pt>
        </cx:lvl>
      </cx:strDim>
      <cx:numDim type="val">
        <cx:f>Sheet1!$B$2:$B$6</cx:f>
        <cx:lvl ptCount="5" formatCode="_(* #,##0_);_(* \(#,##0\);_(* &quot;-&quot;??_);_(@_)">
          <cx:pt idx="0">19849.168503918441</cx:pt>
          <cx:pt idx="1">12753.43829610272</cx:pt>
          <cx:pt idx="2">7029.9883162852266</cx:pt>
          <cx:pt idx="3">3554.4882396484077</cx:pt>
          <cx:pt idx="4">1612.508068078256</cx:pt>
        </cx:lvl>
      </cx:numDim>
    </cx:data>
  </cx:chartData>
  <cx:chart>
    <cx:plotArea>
      <cx:plotAreaRegion>
        <cx:series layoutId="funnel" uniqueId="{34166AFF-DAF5-45A3-BDBF-71E073FB09E2}">
          <cx:tx>
            <cx:txData>
              <cx:f>Sheet1!$B$1</cx:f>
              <cx:v>Series1</cx:v>
            </cx:txData>
          </cx:tx>
          <cx:spPr>
            <a:solidFill>
              <a:schemeClr val="accent5">
                <a:lumMod val="75000"/>
              </a:schemeClr>
            </a:solidFill>
            <a:effectLst/>
          </cx:spPr>
          <cx:dataPt idx="0">
            <cx:spPr>
              <a:solidFill>
                <a:srgbClr val="E1471D"/>
              </a:solidFill>
            </cx:spPr>
          </cx:dataPt>
          <cx:dataPt idx="1">
            <cx:spPr>
              <a:solidFill>
                <a:srgbClr val="015873"/>
              </a:solidFill>
            </cx:spPr>
          </cx:dataPt>
          <cx:dataPt idx="2">
            <cx:spPr>
              <a:solidFill>
                <a:srgbClr val="00823B"/>
              </a:solidFill>
            </cx:spPr>
          </cx:dataPt>
          <cx:dataPt idx="4">
            <cx:spPr>
              <a:solidFill>
                <a:srgbClr val="682E74"/>
              </a:solidFill>
            </cx:spPr>
          </cx:dataPt>
          <cx:dataId val="0"/>
        </cx:series>
      </cx:plotAreaRegion>
      <cx:axis id="0">
        <cx:catScaling gapWidth="0.200000003"/>
        <cx:tickLabels/>
        <cx:spPr>
          <a:ln w="19050">
            <a:solidFill>
              <a:srgbClr val="595454"/>
            </a:solidFill>
          </a:ln>
        </cx:spPr>
        <cx:txPr>
          <a:bodyPr spcFirstLastPara="1" vertOverflow="ellipsis" horzOverflow="overflow" wrap="square" lIns="0" tIns="0" rIns="0" bIns="0" anchor="ctr" anchorCtr="1"/>
          <a:lstStyle/>
          <a:p>
            <a:pPr algn="ctr" rtl="0">
              <a:defRPr sz="1600" b="1">
                <a:solidFill>
                  <a:schemeClr val="bg1"/>
                </a:solidFill>
              </a:defRPr>
            </a:pPr>
            <a:endParaRPr lang="en-US" sz="1600" b="1" i="0" u="none" strike="noStrike" baseline="0">
              <a:solidFill>
                <a:schemeClr val="bg1"/>
              </a:solidFill>
              <a:latin typeface="Trebuchet MS"/>
            </a:endParaRPr>
          </a:p>
        </cx:txPr>
      </cx:axis>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423">
  <cs:axisTitle>
    <cs:lnRef idx="0"/>
    <cs:fillRef idx="0"/>
    <cs:effectRef idx="0"/>
    <cs:fontRef idx="minor">
      <a:schemeClr val="tx1">
        <a:lumMod val="65000"/>
        <a:lumOff val="35000"/>
      </a:schemeClr>
    </cs:fontRef>
    <cs:defRPr sz="1197" b="1"/>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cs:chartArea>
  <cs:dataLabel>
    <cs:lnRef idx="0"/>
    <cs:fillRef idx="0"/>
    <cs:effectRef idx="0"/>
    <cs:fontRef idx="minor">
      <a:schemeClr val="tx1">
        <a:lumMod val="75000"/>
        <a:lumOff val="25000"/>
      </a:schemeClr>
    </cs:fontRef>
    <cs:defRPr sz="1197"/>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solidFill>
        <a:schemeClr val="phClr"/>
      </a:solid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25000"/>
            <a:lumOff val="75000"/>
          </a:schemeClr>
        </a:solidFill>
      </a:ln>
    </cs:spPr>
    <cs:defRPr sz="1197"/>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25000"/>
            <a:lumOff val="75000"/>
          </a:schemeClr>
        </a:solidFill>
      </a:ln>
    </cs:spPr>
  </cs:gridlineMajor>
  <cs:gridlineMinor>
    <cs:lnRef idx="0"/>
    <cs:fillRef idx="0"/>
    <cs:effectRef idx="0"/>
    <cs:fontRef idx="minor">
      <a:schemeClr val="dk1"/>
    </cs:fontRef>
    <cs:spPr>
      <a:ln>
        <a:solidFill>
          <a:schemeClr val="tx1">
            <a:lumMod val="25000"/>
            <a:lumOff val="75000"/>
            <a:lumOff val="10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cs:seriesAxis>
  <cs:seriesLine>
    <cs:lnRef idx="0"/>
    <cs:fillRef idx="0"/>
    <cs:effectRef idx="0"/>
    <cs:fontRef idx="minor">
      <a:schemeClr val="dk1"/>
    </cs:fontRef>
    <cs:spPr>
      <a:ln w="9525" cap="flat">
        <a:solidFill>
          <a:srgbClr val="D9D9D9"/>
        </a:solidFill>
        <a:round/>
      </a:ln>
    </cs:spPr>
  </cs:seriesLine>
  <cs:title>
    <cs:lnRef idx="0"/>
    <cs:fillRef idx="0"/>
    <cs:effectRef idx="0"/>
    <cs:fontRef idx="minor">
      <a:schemeClr val="tx1">
        <a:lumMod val="50000"/>
        <a:lumOff val="50000"/>
      </a:schemeClr>
    </cs:fontRef>
    <cs:defRPr sz="2200" b="1" cap="all" spc="15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80335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30A55-EC4D-F33E-6AB3-5F92BBD711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DB3FC9-6253-ADB0-2E41-EE687E73633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AAF88D6-1A6B-6581-C7FD-3EDFD36157C3}"/>
              </a:ext>
            </a:extLst>
          </p:cNvPr>
          <p:cNvSpPr>
            <a:spLocks noGrp="1"/>
          </p:cNvSpPr>
          <p:nvPr>
            <p:ph type="body" idx="1"/>
          </p:nvPr>
        </p:nvSpPr>
        <p:spPr/>
        <p:txBody>
          <a:bodyPr/>
          <a:lstStyle/>
          <a:p>
            <a:r>
              <a:rPr lang="en-US" dirty="0"/>
              <a:t>https://ascopubs.org/doi/10.1200/OP.22.00315</a:t>
            </a:r>
          </a:p>
        </p:txBody>
      </p:sp>
      <p:sp>
        <p:nvSpPr>
          <p:cNvPr id="4" name="Slide Number Placeholder 3">
            <a:extLst>
              <a:ext uri="{FF2B5EF4-FFF2-40B4-BE49-F238E27FC236}">
                <a16:creationId xmlns:a16="http://schemas.microsoft.com/office/drawing/2014/main" id="{1A4F058D-35B4-D948-DCF7-E6291F9F2770}"/>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046050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MGUS, monoclonal gammopathy of undetermined significance.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425359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78545-CC36-5E13-413D-B8314E2E90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42F359-EC0E-C4A1-CD9D-A83B6CABC2C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09B435-1B87-DD16-685E-9B94C3A74947}"/>
              </a:ext>
            </a:extLst>
          </p:cNvPr>
          <p:cNvSpPr>
            <a:spLocks noGrp="1"/>
          </p:cNvSpPr>
          <p:nvPr>
            <p:ph type="body" idx="1"/>
          </p:nvPr>
        </p:nvSpPr>
        <p:spPr/>
        <p:txBody>
          <a:bodyPr/>
          <a:lstStyle/>
          <a:p>
            <a:r>
              <a:rPr lang="en-US" dirty="0"/>
              <a:t>IMID, immunomodulatory drug; PI, proteasome inhibitor; R/R MM, relapsed/refractory multiple myeloma; TCE, triple class exposed. </a:t>
            </a:r>
          </a:p>
          <a:p>
            <a:endParaRPr lang="en-US" dirty="0"/>
          </a:p>
          <a:p>
            <a:pPr marL="0" marR="0" lvl="0" indent="0" algn="ctr" defTabSz="914400" rtl="0" eaLnBrk="1" fontAlgn="base" latinLnBrk="0" hangingPunct="1">
              <a:lnSpc>
                <a:spcPct val="90000"/>
              </a:lnSpc>
              <a:spcBef>
                <a:spcPts val="0"/>
              </a:spcBef>
              <a:spcAft>
                <a:spcPts val="0"/>
              </a:spcAft>
              <a:buClr>
                <a:srgbClr val="FEFDDE"/>
              </a:buClr>
              <a:buSzTx/>
              <a:buFont typeface="Wingdings" panose="05000000000000000000" pitchFamily="2" charset="2"/>
              <a:buNone/>
              <a:tabLst/>
              <a:defRPr/>
            </a:pPr>
            <a:endPar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a:p>
            <a:pPr algn="ctr">
              <a:lnSpc>
                <a:spcPct val="100000"/>
              </a:lnSpc>
              <a:spcBef>
                <a:spcPct val="0"/>
              </a:spcBef>
              <a:spcAft>
                <a:spcPct val="0"/>
              </a:spcAft>
              <a:buClrTx/>
              <a:buFontTx/>
              <a:buNone/>
            </a:pPr>
            <a:endParaRPr lang="en-GB" altLang="en-US" sz="1200" b="0" dirty="0">
              <a:solidFill>
                <a:schemeClr val="bg1"/>
              </a:solidFill>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rgbClr val="FEFDDE"/>
              </a:buClr>
              <a:buSzTx/>
              <a:buFont typeface="Wingdings" panose="05000000000000000000" pitchFamily="2" charset="2"/>
              <a:buNone/>
              <a:tabLst/>
              <a:defRPr/>
            </a:pP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0AC19755-6E3E-6AB2-41D7-2A729FFAC3D2}"/>
              </a:ext>
            </a:extLst>
          </p:cNvPr>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556802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Bortez, bortezomib; Carfil, Carfilzomib; Dara, daratumumab; Lena, lenalidomide; Pom, pomalidomide.</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550448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Cilta-cel, Ciltacabtagene Autoleucel ;CRS, Cytokine release syndrome; HRQOL, Health-related quality of life; ICANS,Immune Effector Cell-Associated Neurotoxicity Syndrome; Ide-cel, Idecabtagene Vicleucel. </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147909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kern="1200" dirty="0">
                <a:solidFill>
                  <a:srgbClr val="000000"/>
                </a:solidFill>
                <a:effectLst/>
                <a:latin typeface="Arial" panose="020B0604020202020204" pitchFamily="34" charset="0"/>
                <a:ea typeface="MS PGothic" panose="020B0600070205080204" pitchFamily="34" charset="-128"/>
                <a:cs typeface="+mn-cs"/>
              </a:rPr>
              <a:t>BCMA, B-cell maturation antigen; </a:t>
            </a:r>
            <a:r>
              <a:rPr lang="en-US" sz="1200" i="1" dirty="0"/>
              <a:t>CAR, chimeric antigen receptor; </a:t>
            </a:r>
            <a:r>
              <a:rPr lang="en-US" i="1" dirty="0"/>
              <a:t>Cilta-cel, Ciltacabtagene Autoleucel; </a:t>
            </a:r>
            <a:r>
              <a:rPr lang="en-US" sz="1200" i="1" dirty="0"/>
              <a:t>LD, lymphodepletion; </a:t>
            </a:r>
            <a:r>
              <a:rPr lang="en-IN" b="0" i="1" dirty="0">
                <a:solidFill>
                  <a:srgbClr val="000000"/>
                </a:solidFill>
                <a:effectLst/>
                <a:latin typeface="Arial" panose="020B0604020202020204" pitchFamily="34" charset="0"/>
                <a:cs typeface="Arial" panose="020B0604020202020204" pitchFamily="34" charset="0"/>
              </a:rPr>
              <a:t>ide-cel, idecabtagene vicleucel; </a:t>
            </a:r>
            <a:r>
              <a:rPr lang="en-US" sz="1200" i="1" dirty="0"/>
              <a:t>IMiD, immunomodulatory drug; mAb, monoclonal antibody; PI, proteasome inhibitor; R/R, relapsed refractory; MM, multiple myeloma.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7085AE6-73E2-4A06-BD60-54604DA003A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1297176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BMPCs, bone marrow plasma-cell; Ide-cel, Idecabtagene Vicleucel; </a:t>
            </a:r>
            <a:r>
              <a:rPr lang="en-US" sz="1800" i="1" dirty="0"/>
              <a:t>MM, multiple myeloma; </a:t>
            </a:r>
            <a:r>
              <a:rPr lang="en-US" sz="1800" dirty="0"/>
              <a:t>SoC, standard of care; </a:t>
            </a:r>
            <a:endParaRPr lang="en-US" sz="1800" i="1" kern="1200" dirty="0">
              <a:solidFill>
                <a:srgbClr val="000000"/>
              </a:solidFill>
              <a:effectLst/>
              <a:latin typeface="Arial" panose="020B0604020202020204" pitchFamily="34" charset="0"/>
              <a:ea typeface="MS PGothic" panose="020B0600070205080204" pitchFamily="34" charset="-128"/>
              <a:cs typeface="+mn-cs"/>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763243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Slide 11:</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20330557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4240378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2236063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baseline="0" dirty="0">
                <a:solidFill>
                  <a:schemeClr val="tx1"/>
                </a:solidFill>
                <a:latin typeface="Arial" charset="0"/>
                <a:ea typeface="+mn-ea"/>
                <a:cs typeface="+mn-cs"/>
              </a:rPr>
              <a:t>CAR, chimeric antigen receptor; CRS, cytokine-release syndrome; ICANS, immune effector cell–associated neurotoxicity syndrome; </a:t>
            </a:r>
            <a:r>
              <a:rPr lang="en-US" sz="1200" i="1" kern="1200" dirty="0">
                <a:solidFill>
                  <a:schemeClr val="tx1"/>
                </a:solidFill>
                <a:effectLst/>
                <a:latin typeface="Arial" charset="0"/>
                <a:ea typeface="+mn-ea"/>
                <a:cs typeface="+mn-cs"/>
              </a:rPr>
              <a:t>LDC, lymphodepleting chemotherapy; QoL, quality of life</a:t>
            </a:r>
            <a:r>
              <a:rPr lang="en-US" sz="1200" i="1" kern="1200" baseline="0" dirty="0">
                <a:solidFill>
                  <a:schemeClr val="tx1"/>
                </a:solidFill>
                <a:latin typeface="Arial" charset="0"/>
                <a:ea typeface="+mn-ea"/>
                <a:cs typeface="+mn-cs"/>
              </a:rPr>
              <a:t>.</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AF21676-1109-4D28-AAB5-AA0B30025249}"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05450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Medina-Olivares FJ, Gómez-De León A, Ghosh N. Obstacles to global implementation of CAR T cell therapy in myeloma and lymphoma. Front Oncol. 2024;14:1397613.</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10822753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https://ashpublications.org/blood/article/144/23/2367/526304/Moving-forward-in-good-KarMMa-in-myeloma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18999600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C6BF8-F56C-2ACE-1159-1721E24BE22A}"/>
            </a:ext>
          </a:extLst>
        </p:cNvPr>
        <p:cNvGrpSpPr/>
        <p:nvPr/>
      </p:nvGrpSpPr>
      <p:grpSpPr>
        <a:xfrm>
          <a:off x="0" y="0"/>
          <a:ext cx="0" cy="0"/>
          <a:chOff x="0" y="0"/>
          <a:chExt cx="0" cy="0"/>
        </a:xfrm>
      </p:grpSpPr>
      <p:sp>
        <p:nvSpPr>
          <p:cNvPr id="63490" name="Rectangle 7">
            <a:extLst>
              <a:ext uri="{FF2B5EF4-FFF2-40B4-BE49-F238E27FC236}">
                <a16:creationId xmlns:a16="http://schemas.microsoft.com/office/drawing/2014/main" id="{FF9D00F4-FD31-84B4-11D5-ED2834DBEB8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A246F5EF-9FD6-42F4-0045-DF9A2FC0AC04}"/>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277F78D2-BFFF-C8CE-4CD4-6632CCE736A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38252050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close-up of several spheres&#10;&#10;AI-generated content may be incorrect.">
            <a:extLst>
              <a:ext uri="{FF2B5EF4-FFF2-40B4-BE49-F238E27FC236}">
                <a16:creationId xmlns:a16="http://schemas.microsoft.com/office/drawing/2014/main" id="{1C15AB83-27DA-9F13-1AF9-74157D5FF03B}"/>
              </a:ext>
            </a:extLst>
          </p:cNvPr>
          <p:cNvPicPr>
            <a:picLocks noChangeAspect="1"/>
          </p:cNvPicPr>
          <p:nvPr userDrawn="1"/>
        </p:nvPicPr>
        <p:blipFill>
          <a:blip r:embed="rId2"/>
          <a:srcRect t="12933" b="8235"/>
          <a:stretch>
            <a:fillRect/>
          </a:stretch>
        </p:blipFill>
        <p:spPr>
          <a:xfrm>
            <a:off x="6114257" y="3657600"/>
            <a:ext cx="6089654" cy="3200399"/>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89929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861807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94393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366834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214821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760478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37920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06663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close-up of several spheres&#10;&#10;AI-generated content may be incorrect.">
            <a:extLst>
              <a:ext uri="{FF2B5EF4-FFF2-40B4-BE49-F238E27FC236}">
                <a16:creationId xmlns:a16="http://schemas.microsoft.com/office/drawing/2014/main" id="{1C15AB83-27DA-9F13-1AF9-74157D5FF03B}"/>
              </a:ext>
            </a:extLst>
          </p:cNvPr>
          <p:cNvPicPr>
            <a:picLocks noChangeAspect="1"/>
          </p:cNvPicPr>
          <p:nvPr userDrawn="1"/>
        </p:nvPicPr>
        <p:blipFill>
          <a:blip r:embed="rId2"/>
          <a:srcRect t="12933" b="8235"/>
          <a:stretch>
            <a:fillRect/>
          </a:stretch>
        </p:blipFill>
        <p:spPr>
          <a:xfrm>
            <a:off x="6114258" y="3657602"/>
            <a:ext cx="6089655" cy="3200399"/>
          </a:xfrm>
          <a:prstGeom prst="rect">
            <a:avLst/>
          </a:prstGeom>
        </p:spPr>
      </p:pic>
      <p:sp>
        <p:nvSpPr>
          <p:cNvPr id="10" name="Rectangle 54"/>
          <p:cNvSpPr>
            <a:spLocks noGrp="1" noChangeArrowheads="1"/>
          </p:cNvSpPr>
          <p:nvPr>
            <p:ph type="subTitle" idx="1"/>
          </p:nvPr>
        </p:nvSpPr>
        <p:spPr>
          <a:xfrm>
            <a:off x="609600" y="4041651"/>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7"/>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9"/>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3" y="244939"/>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426049166"/>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9"/>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7" y="1513047"/>
            <a:ext cx="10877529" cy="46506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1270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9"/>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7" y="1513047"/>
            <a:ext cx="10877529" cy="46506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3" y="6298827"/>
            <a:ext cx="2877113" cy="394354"/>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2"/>
              <a:ext cx="2159053" cy="27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885697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1"/>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7" y="5397632"/>
            <a:ext cx="1790865" cy="955128"/>
          </a:xfrm>
          <a:prstGeom prst="rect">
            <a:avLst/>
          </a:prstGeom>
        </p:spPr>
      </p:pic>
    </p:spTree>
    <p:extLst>
      <p:ext uri="{BB962C8B-B14F-4D97-AF65-F5344CB8AC3E}">
        <p14:creationId xmlns:p14="http://schemas.microsoft.com/office/powerpoint/2010/main" val="31066726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60" y="238129"/>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29"/>
            <a:ext cx="5309279" cy="4678739"/>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3" y="1510730"/>
            <a:ext cx="5229571" cy="4679463"/>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068085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60" y="238129"/>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29"/>
            <a:ext cx="5309279" cy="4678739"/>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3" y="1510730"/>
            <a:ext cx="5229571" cy="4679463"/>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3" y="6298827"/>
            <a:ext cx="2877113" cy="394354"/>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2"/>
              <a:ext cx="2159053" cy="27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456706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3" y="1510729"/>
            <a:ext cx="5229571" cy="4665747"/>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9"/>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29"/>
            <a:ext cx="5309279" cy="4678739"/>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745433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3" y="1510729"/>
            <a:ext cx="5229571" cy="4665747"/>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9"/>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29"/>
            <a:ext cx="5309279" cy="4678739"/>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3" y="6298827"/>
            <a:ext cx="2877113" cy="394354"/>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2"/>
              <a:ext cx="2159053" cy="27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6360969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61" y="238129"/>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42821274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61" y="238129"/>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3" y="6298827"/>
            <a:ext cx="2877113" cy="394354"/>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2"/>
              <a:ext cx="2159053" cy="27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796716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34584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3" y="6298827"/>
            <a:ext cx="2877113" cy="394354"/>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2"/>
              <a:ext cx="2159053" cy="27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0148722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6"/>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8"/>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0"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5"/>
            <a:ext cx="11283951"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1"/>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7" y="5397632"/>
            <a:ext cx="1790865" cy="955128"/>
          </a:xfrm>
          <a:prstGeom prst="rect">
            <a:avLst/>
          </a:prstGeom>
        </p:spPr>
      </p:pic>
    </p:spTree>
    <p:extLst>
      <p:ext uri="{BB962C8B-B14F-4D97-AF65-F5344CB8AC3E}">
        <p14:creationId xmlns:p14="http://schemas.microsoft.com/office/powerpoint/2010/main" val="9565095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7" name="Picture 6" descr="A person sitting at a desk talking to a doctor&#10;&#10;Description automatically generated">
            <a:extLst>
              <a:ext uri="{FF2B5EF4-FFF2-40B4-BE49-F238E27FC236}">
                <a16:creationId xmlns:a16="http://schemas.microsoft.com/office/drawing/2014/main" id="{11423331-82F0-D1AA-0341-04BBB167FFD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6095999" y="3657599"/>
            <a:ext cx="6095999" cy="3200401"/>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2" name="Picture 1">
            <a:extLst>
              <a:ext uri="{FF2B5EF4-FFF2-40B4-BE49-F238E27FC236}">
                <a16:creationId xmlns:a16="http://schemas.microsoft.com/office/drawing/2014/main" id="{6485AB00-1520-219D-676C-3E8F2C87A6F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21210" y="235401"/>
            <a:ext cx="3991276" cy="984860"/>
          </a:xfrm>
          <a:prstGeom prst="rect">
            <a:avLst/>
          </a:prstGeom>
        </p:spPr>
      </p:pic>
      <p:pic>
        <p:nvPicPr>
          <p:cNvPr id="3" name="Picture 2">
            <a:extLst>
              <a:ext uri="{FF2B5EF4-FFF2-40B4-BE49-F238E27FC236}">
                <a16:creationId xmlns:a16="http://schemas.microsoft.com/office/drawing/2014/main" id="{2B8505D9-1C1A-ED58-16A8-56818CB1DDD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817525" y="249161"/>
            <a:ext cx="940817" cy="746938"/>
          </a:xfrm>
          <a:prstGeom prst="rect">
            <a:avLst/>
          </a:prstGeom>
        </p:spPr>
      </p:pic>
    </p:spTree>
    <p:extLst>
      <p:ext uri="{BB962C8B-B14F-4D97-AF65-F5344CB8AC3E}">
        <p14:creationId xmlns:p14="http://schemas.microsoft.com/office/powerpoint/2010/main" val="30790662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108B110-C903-B92E-8A98-E7634D283CC4}"/>
              </a:ext>
            </a:extLst>
          </p:cNvPr>
          <p:cNvGrpSpPr/>
          <p:nvPr userDrawn="1"/>
        </p:nvGrpSpPr>
        <p:grpSpPr>
          <a:xfrm>
            <a:off x="9809410" y="6154855"/>
            <a:ext cx="1980029" cy="577224"/>
            <a:chOff x="9874835" y="6236872"/>
            <a:chExt cx="1980029" cy="577224"/>
          </a:xfrm>
        </p:grpSpPr>
        <p:pic>
          <p:nvPicPr>
            <p:cNvPr id="8" name="Picture 1">
              <a:extLst>
                <a:ext uri="{FF2B5EF4-FFF2-40B4-BE49-F238E27FC236}">
                  <a16:creationId xmlns:a16="http://schemas.microsoft.com/office/drawing/2014/main" id="{2AAA5A12-10C2-B49D-7BFA-E8AA4720F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B3B02F3-5224-20C8-2A8E-65F405D3CD94}"/>
                </a:ext>
              </a:extLst>
            </p:cNvPr>
            <p:cNvSpPr txBox="1"/>
            <p:nvPr/>
          </p:nvSpPr>
          <p:spPr>
            <a:xfrm>
              <a:off x="9874835" y="6236872"/>
              <a:ext cx="1980029" cy="215444"/>
            </a:xfrm>
            <a:prstGeom prst="rect">
              <a:avLst/>
            </a:prstGeom>
            <a:noFill/>
          </p:spPr>
          <p:txBody>
            <a:bodyPr wrap="none" rtlCol="0">
              <a:spAutoFit/>
            </a:bodyPr>
            <a:lstStyle/>
            <a:p>
              <a:r>
                <a:rPr lang="en-US" sz="800" b="0" dirty="0">
                  <a:solidFill>
                    <a:schemeClr val="bg2"/>
                  </a:solidFill>
                  <a:latin typeface="Calibri" panose="020F0502020204030204" pitchFamily="34" charset="0"/>
                  <a:cs typeface="Calibri" panose="020F0502020204030204" pitchFamily="34" charset="0"/>
                </a:rPr>
                <a:t>Slide credit: </a:t>
              </a:r>
              <a:r>
                <a:rPr lang="en-US" sz="800" dirty="0">
                  <a:solidFill>
                    <a:schemeClr val="bg2"/>
                  </a:solidFill>
                  <a:latin typeface="Calibri" panose="020F0502020204030204" pitchFamily="34" charset="0"/>
                  <a:cs typeface="Calibri" panose="020F0502020204030204" pitchFamily="34" charset="0"/>
                </a:rPr>
                <a:t>clinicaleducationalliance</a:t>
              </a:r>
              <a:r>
                <a:rPr lang="en-US" sz="800" b="0" dirty="0">
                  <a:solidFill>
                    <a:schemeClr val="bg2"/>
                  </a:solidFill>
                  <a:latin typeface="Calibri" panose="020F0502020204030204" pitchFamily="34" charset="0"/>
                  <a:cs typeface="Calibri" panose="020F0502020204030204" pitchFamily="34" charset="0"/>
                </a:rPr>
                <a:t>.com:</a:t>
              </a:r>
            </a:p>
          </p:txBody>
        </p:sp>
      </p:grpSp>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46610176"/>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40052497"/>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E3C4C036-10CF-4ED7-8A6F-57840B16EB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8854413" y="5722043"/>
            <a:ext cx="2944728" cy="726620"/>
          </a:xfrm>
          <a:prstGeom prst="rect">
            <a:avLst/>
          </a:prstGeom>
        </p:spPr>
      </p:pic>
      <p:pic>
        <p:nvPicPr>
          <p:cNvPr id="2" name="Picture 1">
            <a:extLst>
              <a:ext uri="{FF2B5EF4-FFF2-40B4-BE49-F238E27FC236}">
                <a16:creationId xmlns:a16="http://schemas.microsoft.com/office/drawing/2014/main" id="{995D0A87-BA98-933E-399F-AFF8D1CD22B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17525" y="249161"/>
            <a:ext cx="940817" cy="746938"/>
          </a:xfrm>
          <a:prstGeom prst="rect">
            <a:avLst/>
          </a:prstGeom>
        </p:spPr>
      </p:pic>
    </p:spTree>
    <p:extLst>
      <p:ext uri="{BB962C8B-B14F-4D97-AF65-F5344CB8AC3E}">
        <p14:creationId xmlns:p14="http://schemas.microsoft.com/office/powerpoint/2010/main" val="2355116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88A944BB-30DB-18FF-7502-F557A6282984}"/>
              </a:ext>
            </a:extLst>
          </p:cNvPr>
          <p:cNvGrpSpPr/>
          <p:nvPr userDrawn="1"/>
        </p:nvGrpSpPr>
        <p:grpSpPr>
          <a:xfrm>
            <a:off x="9809410" y="6154855"/>
            <a:ext cx="1980029" cy="577224"/>
            <a:chOff x="9874835" y="6236872"/>
            <a:chExt cx="1980029" cy="577224"/>
          </a:xfrm>
        </p:grpSpPr>
        <p:pic>
          <p:nvPicPr>
            <p:cNvPr id="6" name="Picture 1">
              <a:extLst>
                <a:ext uri="{FF2B5EF4-FFF2-40B4-BE49-F238E27FC236}">
                  <a16:creationId xmlns:a16="http://schemas.microsoft.com/office/drawing/2014/main" id="{B71A09A0-3EDA-3995-C1E4-3A6BD25AE7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2FC4BF9D-7807-AA16-EC67-3731984757AB}"/>
                </a:ext>
              </a:extLst>
            </p:cNvPr>
            <p:cNvSpPr txBox="1"/>
            <p:nvPr/>
          </p:nvSpPr>
          <p:spPr>
            <a:xfrm>
              <a:off x="9874835" y="6236872"/>
              <a:ext cx="1980029" cy="215444"/>
            </a:xfrm>
            <a:prstGeom prst="rect">
              <a:avLst/>
            </a:prstGeom>
            <a:noFill/>
          </p:spPr>
          <p:txBody>
            <a:bodyPr wrap="none" rtlCol="0">
              <a:spAutoFit/>
            </a:bodyPr>
            <a:lstStyle/>
            <a:p>
              <a:r>
                <a:rPr lang="en-US" sz="800" b="0" dirty="0">
                  <a:solidFill>
                    <a:schemeClr val="bg2"/>
                  </a:solidFill>
                  <a:latin typeface="Calibri" panose="020F0502020204030204" pitchFamily="34" charset="0"/>
                  <a:cs typeface="Calibri" panose="020F0502020204030204" pitchFamily="34" charset="0"/>
                </a:rPr>
                <a:t>Slide credit: </a:t>
              </a:r>
              <a:r>
                <a:rPr lang="en-US" sz="800" dirty="0">
                  <a:solidFill>
                    <a:schemeClr val="bg2"/>
                  </a:solidFill>
                  <a:latin typeface="Calibri" panose="020F0502020204030204" pitchFamily="34" charset="0"/>
                  <a:cs typeface="Calibri" panose="020F0502020204030204" pitchFamily="34" charset="0"/>
                </a:rPr>
                <a:t>clinicaleducationalliance</a:t>
              </a:r>
              <a:r>
                <a:rPr lang="en-US" sz="800" b="0" dirty="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20627521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09898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071B2D7B-845B-9343-5CA9-82B9583736D7}"/>
              </a:ext>
            </a:extLst>
          </p:cNvPr>
          <p:cNvGrpSpPr/>
          <p:nvPr userDrawn="1"/>
        </p:nvGrpSpPr>
        <p:grpSpPr>
          <a:xfrm>
            <a:off x="9809410" y="6154855"/>
            <a:ext cx="1980029" cy="577224"/>
            <a:chOff x="9874835" y="6236872"/>
            <a:chExt cx="1980029" cy="577224"/>
          </a:xfrm>
        </p:grpSpPr>
        <p:pic>
          <p:nvPicPr>
            <p:cNvPr id="4" name="Picture 1">
              <a:extLst>
                <a:ext uri="{FF2B5EF4-FFF2-40B4-BE49-F238E27FC236}">
                  <a16:creationId xmlns:a16="http://schemas.microsoft.com/office/drawing/2014/main" id="{969A5D33-E060-A5B3-8D64-890861DD42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898F2FB-9336-D1AB-8604-245E6FEAE7E0}"/>
                </a:ext>
              </a:extLst>
            </p:cNvPr>
            <p:cNvSpPr txBox="1"/>
            <p:nvPr/>
          </p:nvSpPr>
          <p:spPr>
            <a:xfrm>
              <a:off x="9874835" y="6236872"/>
              <a:ext cx="1980029" cy="215444"/>
            </a:xfrm>
            <a:prstGeom prst="rect">
              <a:avLst/>
            </a:prstGeom>
            <a:noFill/>
          </p:spPr>
          <p:txBody>
            <a:bodyPr wrap="none" rtlCol="0">
              <a:spAutoFit/>
            </a:bodyPr>
            <a:lstStyle/>
            <a:p>
              <a:r>
                <a:rPr lang="en-US" sz="800" b="0" dirty="0">
                  <a:solidFill>
                    <a:schemeClr val="bg2"/>
                  </a:solidFill>
                  <a:latin typeface="Calibri" panose="020F0502020204030204" pitchFamily="34" charset="0"/>
                  <a:cs typeface="Calibri" panose="020F0502020204030204" pitchFamily="34" charset="0"/>
                </a:rPr>
                <a:t>Slide credit: </a:t>
              </a:r>
              <a:r>
                <a:rPr lang="en-US" sz="800" dirty="0">
                  <a:solidFill>
                    <a:schemeClr val="bg2"/>
                  </a:solidFill>
                  <a:latin typeface="Calibri" panose="020F0502020204030204" pitchFamily="34" charset="0"/>
                  <a:cs typeface="Calibri" panose="020F0502020204030204" pitchFamily="34" charset="0"/>
                </a:rPr>
                <a:t>clinicaleducationalliance</a:t>
              </a:r>
              <a:r>
                <a:rPr lang="en-US" sz="800" b="0" dirty="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26134991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67298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8A2DB069-00FC-9F9A-99C1-05B7B36D2E7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8854413" y="5722043"/>
            <a:ext cx="2944728" cy="726620"/>
          </a:xfrm>
          <a:prstGeom prst="rect">
            <a:avLst/>
          </a:prstGeom>
        </p:spPr>
      </p:pic>
      <p:pic>
        <p:nvPicPr>
          <p:cNvPr id="3" name="Picture 2">
            <a:extLst>
              <a:ext uri="{FF2B5EF4-FFF2-40B4-BE49-F238E27FC236}">
                <a16:creationId xmlns:a16="http://schemas.microsoft.com/office/drawing/2014/main" id="{CA4C7FB5-9CBE-7ED3-E5DF-50CA65CF1C7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17525" y="249161"/>
            <a:ext cx="940817" cy="746938"/>
          </a:xfrm>
          <a:prstGeom prst="rect">
            <a:avLst/>
          </a:prstGeom>
        </p:spPr>
      </p:pic>
    </p:spTree>
    <p:extLst>
      <p:ext uri="{BB962C8B-B14F-4D97-AF65-F5344CB8AC3E}">
        <p14:creationId xmlns:p14="http://schemas.microsoft.com/office/powerpoint/2010/main" val="41649841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5" Type="http://schemas.openxmlformats.org/officeDocument/2006/relationships/slideLayout" Target="../slideLayouts/slideLayout39.xml"/><Relationship Id="rId10" Type="http://schemas.openxmlformats.org/officeDocument/2006/relationships/theme" Target="../theme/theme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221848337"/>
      </p:ext>
    </p:extLst>
  </p:cSld>
  <p:clrMap bg1="dk2" tx1="lt1" bg2="dk1" tx2="lt2" accent1="accent1" accent2="accent2" accent3="accent3" accent4="accent4" accent5="accent5" accent6="accent6" hlink="hlink" folHlink="folHlink"/>
  <p:sldLayoutIdLst>
    <p:sldLayoutId id="2147484689" r:id="rId1"/>
    <p:sldLayoutId id="2147484690" r:id="rId2"/>
    <p:sldLayoutId id="2147484691" r:id="rId3"/>
    <p:sldLayoutId id="2147484692" r:id="rId4"/>
    <p:sldLayoutId id="2147484693" r:id="rId5"/>
    <p:sldLayoutId id="2147484694" r:id="rId6"/>
    <p:sldLayoutId id="2147484695" r:id="rId7"/>
    <p:sldLayoutId id="2147484696"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2"/>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2"/>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597388"/>
      </p:ext>
    </p:extLst>
  </p:cSld>
  <p:clrMap bg1="dk2" tx1="lt1" bg2="dk1" tx2="lt2" accent1="accent1" accent2="accent2" accent3="accent3" accent4="accent4" accent5="accent5" accent6="accent6" hlink="hlink" folHlink="folHlink"/>
  <p:sldLayoutIdLst>
    <p:sldLayoutId id="2147484698" r:id="rId1"/>
    <p:sldLayoutId id="2147484699" r:id="rId2"/>
    <p:sldLayoutId id="2147484700" r:id="rId3"/>
    <p:sldLayoutId id="2147484701" r:id="rId4"/>
    <p:sldLayoutId id="2147484702" r:id="rId5"/>
    <p:sldLayoutId id="2147484703" r:id="rId6"/>
    <p:sldLayoutId id="2147484704" r:id="rId7"/>
    <p:sldLayoutId id="2147484705" r:id="rId8"/>
    <p:sldLayoutId id="2147484706" r:id="rId9"/>
    <p:sldLayoutId id="2147484707" r:id="rId10"/>
    <p:sldLayoutId id="2147484708" r:id="rId11"/>
    <p:sldLayoutId id="2147484709" r:id="rId12"/>
    <p:sldLayoutId id="2147484710"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189" algn="l" rtl="0" eaLnBrk="1" fontAlgn="base" hangingPunct="1">
        <a:spcBef>
          <a:spcPct val="0"/>
        </a:spcBef>
        <a:spcAft>
          <a:spcPct val="0"/>
        </a:spcAft>
        <a:defRPr sz="3500" b="1">
          <a:solidFill>
            <a:schemeClr val="tx2"/>
          </a:solidFill>
          <a:latin typeface="Arial" charset="0"/>
        </a:defRPr>
      </a:lvl6pPr>
      <a:lvl7pPr marL="914377" algn="l" rtl="0" eaLnBrk="1" fontAlgn="base" hangingPunct="1">
        <a:spcBef>
          <a:spcPct val="0"/>
        </a:spcBef>
        <a:spcAft>
          <a:spcPct val="0"/>
        </a:spcAft>
        <a:defRPr sz="3500" b="1">
          <a:solidFill>
            <a:schemeClr val="tx2"/>
          </a:solidFill>
          <a:latin typeface="Arial" charset="0"/>
        </a:defRPr>
      </a:lvl7pPr>
      <a:lvl8pPr marL="1371566" algn="l" rtl="0" eaLnBrk="1" fontAlgn="base" hangingPunct="1">
        <a:spcBef>
          <a:spcPct val="0"/>
        </a:spcBef>
        <a:spcAft>
          <a:spcPct val="0"/>
        </a:spcAft>
        <a:defRPr sz="3500" b="1">
          <a:solidFill>
            <a:schemeClr val="tx2"/>
          </a:solidFill>
          <a:latin typeface="Arial" charset="0"/>
        </a:defRPr>
      </a:lvl8pPr>
      <a:lvl9pPr marL="1828754" algn="l" rtl="0" eaLnBrk="1" fontAlgn="base" hangingPunct="1">
        <a:spcBef>
          <a:spcPct val="0"/>
        </a:spcBef>
        <a:spcAft>
          <a:spcPct val="0"/>
        </a:spcAft>
        <a:defRPr sz="3500" b="1">
          <a:solidFill>
            <a:schemeClr val="tx2"/>
          </a:solidFill>
          <a:latin typeface="Arial" charset="0"/>
        </a:defRPr>
      </a:lvl9pPr>
    </p:titleStyle>
    <p:bodyStyle>
      <a:lvl1pPr marL="342891" indent="-342891"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32" indent="-285744"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2971"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160"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349"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537"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726"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8914"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103"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0707189"/>
      </p:ext>
    </p:extLst>
  </p:cSld>
  <p:clrMap bg1="dk2" tx1="lt1" bg2="dk1" tx2="lt2" accent1="accent1" accent2="accent2" accent3="accent3" accent4="accent4" accent5="accent5" accent6="accent6" hlink="hlink" folHlink="folHlink"/>
  <p:sldLayoutIdLst>
    <p:sldLayoutId id="2147484712" r:id="rId1"/>
    <p:sldLayoutId id="2147484713" r:id="rId2"/>
    <p:sldLayoutId id="2147484714" r:id="rId3"/>
    <p:sldLayoutId id="2147484715" r:id="rId4"/>
    <p:sldLayoutId id="2147484716" r:id="rId5"/>
    <p:sldLayoutId id="2147484717" r:id="rId6"/>
    <p:sldLayoutId id="2147484718" r:id="rId7"/>
    <p:sldLayoutId id="2147484719" r:id="rId8"/>
    <p:sldLayoutId id="2147484720" r:id="rId9"/>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328">
          <p15:clr>
            <a:srgbClr val="F26B43"/>
          </p15:clr>
        </p15:guide>
        <p15:guide id="3" pos="452">
          <p15:clr>
            <a:srgbClr val="F26B43"/>
          </p15:clr>
        </p15:guide>
        <p15:guide id="4" pos="7231">
          <p15:clr>
            <a:srgbClr val="F26B43"/>
          </p15:clr>
        </p15:guide>
        <p15:guide id="5" pos="7417">
          <p15:clr>
            <a:srgbClr val="F26B43"/>
          </p15:clr>
        </p15:guide>
        <p15:guide id="6" orient="horz" pos="1008">
          <p15:clr>
            <a:srgbClr val="F26B43"/>
          </p15:clr>
        </p15:guide>
        <p15:guide id="7" orient="horz" pos="4147">
          <p15:clr>
            <a:srgbClr val="F26B43"/>
          </p15:clr>
        </p15:guide>
        <p15:guide id="8" orient="horz" pos="4032">
          <p15:clr>
            <a:srgbClr val="F26B43"/>
          </p15:clr>
        </p15:guide>
        <p15:guide id="9" orient="horz" pos="388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microsoft.com/office/2014/relationships/chartEx" Target="../charts/chartEx1.xml"/><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4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24.svg"/></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svg"/><Relationship Id="rId3" Type="http://schemas.openxmlformats.org/officeDocument/2006/relationships/image" Target="../media/image25.png"/><Relationship Id="rId7" Type="http://schemas.openxmlformats.org/officeDocument/2006/relationships/image" Target="../media/image29.emf"/><Relationship Id="rId12"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28.emf"/><Relationship Id="rId11" Type="http://schemas.openxmlformats.org/officeDocument/2006/relationships/image" Target="../media/image33.svg"/><Relationship Id="rId5" Type="http://schemas.openxmlformats.org/officeDocument/2006/relationships/image" Target="../media/image27.emf"/><Relationship Id="rId15" Type="http://schemas.openxmlformats.org/officeDocument/2006/relationships/image" Target="../media/image37.svg"/><Relationship Id="rId10" Type="http://schemas.openxmlformats.org/officeDocument/2006/relationships/image" Target="../media/image32.png"/><Relationship Id="rId4" Type="http://schemas.openxmlformats.org/officeDocument/2006/relationships/image" Target="../media/image26.emf"/><Relationship Id="rId9" Type="http://schemas.openxmlformats.org/officeDocument/2006/relationships/image" Target="../media/image31.svg"/><Relationship Id="rId14" Type="http://schemas.openxmlformats.org/officeDocument/2006/relationships/image" Target="../media/image3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chart" Target="../charts/char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altLang="en-US" sz="4000" dirty="0"/>
              <a:t>From Evidence to Practice – Barriers to Access and Manufacturing Delays in CAR T-Cell Therapy</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35015" y="6379723"/>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an educational grant from Johnson &amp; Johnson.</a:t>
            </a: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556F4-8ADB-27C4-9A5F-210A3EF9F611}"/>
              </a:ext>
            </a:extLst>
          </p:cNvPr>
          <p:cNvSpPr>
            <a:spLocks noGrp="1"/>
          </p:cNvSpPr>
          <p:nvPr>
            <p:ph type="title"/>
          </p:nvPr>
        </p:nvSpPr>
        <p:spPr/>
        <p:txBody>
          <a:bodyPr/>
          <a:lstStyle/>
          <a:p>
            <a:r>
              <a:rPr lang="en-US"/>
              <a:t>Faculty and Disclosures</a:t>
            </a:r>
          </a:p>
        </p:txBody>
      </p:sp>
      <p:sp>
        <p:nvSpPr>
          <p:cNvPr id="4" name="Content Placeholder 4">
            <a:extLst>
              <a:ext uri="{FF2B5EF4-FFF2-40B4-BE49-F238E27FC236}">
                <a16:creationId xmlns:a16="http://schemas.microsoft.com/office/drawing/2014/main" id="{B15415F8-FA47-EFE9-096D-2A217DA53A2C}"/>
              </a:ext>
            </a:extLst>
          </p:cNvPr>
          <p:cNvSpPr txBox="1">
            <a:spLocks noGrp="1"/>
          </p:cNvSpPr>
          <p:nvPr>
            <p:ph idx="1"/>
          </p:nvPr>
        </p:nvSpPr>
        <p:spPr>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spcBef>
                <a:spcPts val="0"/>
              </a:spcBef>
              <a:spcAft>
                <a:spcPts val="0"/>
              </a:spcAft>
              <a:buFont typeface="Wingdings" panose="05000000000000000000" pitchFamily="2" charset="2"/>
              <a:buNone/>
            </a:pPr>
            <a:r>
              <a:rPr lang="it-IT" altLang="en-US" b="1" kern="0" dirty="0">
                <a:solidFill>
                  <a:schemeClr val="accent3"/>
                </a:solidFill>
                <a:cs typeface="Calibri" panose="020F0502020204030204" pitchFamily="34" charset="0"/>
              </a:rPr>
              <a:t>Noopur Raje, MD</a:t>
            </a:r>
          </a:p>
          <a:p>
            <a:pPr marL="0" indent="0">
              <a:spcBef>
                <a:spcPts val="0"/>
              </a:spcBef>
              <a:spcAft>
                <a:spcPts val="0"/>
              </a:spcAft>
              <a:buFont typeface="Wingdings" panose="05000000000000000000" pitchFamily="2" charset="2"/>
              <a:buNone/>
            </a:pPr>
            <a:r>
              <a:rPr lang="it-IT" sz="2400" b="0" dirty="0">
                <a:effectLst/>
                <a:ea typeface="Times New Roman" panose="02020603050405020304" pitchFamily="18" charset="0"/>
                <a:cs typeface="Calibri" panose="020F0502020204030204" pitchFamily="34" charset="0"/>
              </a:rPr>
              <a:t>Director, Center for Multiple Myeloma</a:t>
            </a:r>
          </a:p>
          <a:p>
            <a:pPr marL="0" indent="0">
              <a:spcBef>
                <a:spcPts val="0"/>
              </a:spcBef>
              <a:spcAft>
                <a:spcPts val="0"/>
              </a:spcAft>
              <a:buFont typeface="Wingdings" panose="05000000000000000000" pitchFamily="2" charset="2"/>
              <a:buNone/>
            </a:pPr>
            <a:r>
              <a:rPr lang="it-IT" sz="2400" b="0" dirty="0">
                <a:effectLst/>
                <a:ea typeface="Times New Roman" panose="02020603050405020304" pitchFamily="18" charset="0"/>
                <a:cs typeface="Calibri" panose="020F0502020204030204" pitchFamily="34" charset="0"/>
              </a:rPr>
              <a:t>Massachusetts General Hospital Cancer Center</a:t>
            </a:r>
          </a:p>
          <a:p>
            <a:pPr marL="0" indent="0">
              <a:spcBef>
                <a:spcPts val="0"/>
              </a:spcBef>
              <a:spcAft>
                <a:spcPts val="0"/>
              </a:spcAft>
              <a:buFont typeface="Wingdings" panose="05000000000000000000" pitchFamily="2" charset="2"/>
              <a:buNone/>
            </a:pPr>
            <a:r>
              <a:rPr lang="it-IT" sz="2400" b="0" dirty="0">
                <a:effectLst/>
                <a:ea typeface="Times New Roman" panose="02020603050405020304" pitchFamily="18" charset="0"/>
                <a:cs typeface="Calibri" panose="020F0502020204030204" pitchFamily="34" charset="0"/>
              </a:rPr>
              <a:t>Boston, Massachusetts</a:t>
            </a:r>
          </a:p>
          <a:p>
            <a:pPr marL="0" indent="0">
              <a:spcBef>
                <a:spcPts val="0"/>
              </a:spcBef>
              <a:spcAft>
                <a:spcPts val="0"/>
              </a:spcAft>
              <a:buFont typeface="Wingdings" panose="05000000000000000000" pitchFamily="2" charset="2"/>
              <a:buNone/>
            </a:pPr>
            <a:endParaRPr lang="it-IT" altLang="en-US" sz="2400" b="1" kern="0" dirty="0">
              <a:solidFill>
                <a:schemeClr val="accent3"/>
              </a:solidFill>
              <a:cs typeface="Calibri" panose="020F0502020204030204" pitchFamily="34" charset="0"/>
            </a:endParaRPr>
          </a:p>
          <a:p>
            <a:pPr marL="0" indent="0">
              <a:spcBef>
                <a:spcPts val="0"/>
              </a:spcBef>
              <a:spcAft>
                <a:spcPts val="750"/>
              </a:spcAft>
              <a:buNone/>
            </a:pPr>
            <a:r>
              <a:rPr lang="en-US" sz="2400" i="1" dirty="0">
                <a:solidFill>
                  <a:srgbClr val="181818"/>
                </a:solidFill>
                <a:cs typeface="Calibri" panose="020F0502020204030204" pitchFamily="34" charset="0"/>
              </a:rPr>
              <a:t>C</a:t>
            </a:r>
            <a:r>
              <a:rPr lang="en-US" sz="2400" b="0" i="1" dirty="0">
                <a:solidFill>
                  <a:srgbClr val="181818"/>
                </a:solidFill>
                <a:effectLst/>
                <a:cs typeface="Calibri" panose="020F0502020204030204" pitchFamily="34" charset="0"/>
              </a:rPr>
              <a:t>onsultant/advisor/speaker</a:t>
            </a:r>
            <a:r>
              <a:rPr lang="en-US" sz="2400" b="0" dirty="0">
                <a:solidFill>
                  <a:srgbClr val="181818"/>
                </a:solidFill>
                <a:effectLst/>
                <a:cs typeface="Calibri" panose="020F0502020204030204" pitchFamily="34" charset="0"/>
              </a:rPr>
              <a:t>: AstraZeneca, Bristol Myers Squibb, Caribou Biosciences, GlaxoSmithKline, Johnson &amp; Johnson, Moderna, Pfizer, Regeneron, Sanofi.</a:t>
            </a:r>
            <a:endParaRPr lang="en-US" altLang="en-US" sz="2400" b="0" dirty="0">
              <a:solidFill>
                <a:srgbClr val="333333"/>
              </a:solidFill>
              <a:cs typeface="Calibri" panose="020F0502020204030204" pitchFamily="34" charset="0"/>
            </a:endParaRPr>
          </a:p>
        </p:txBody>
      </p:sp>
    </p:spTree>
    <p:extLst>
      <p:ext uri="{BB962C8B-B14F-4D97-AF65-F5344CB8AC3E}">
        <p14:creationId xmlns:p14="http://schemas.microsoft.com/office/powerpoint/2010/main" val="687507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23333-38DD-4903-B09A-2F5D1660E6D1}"/>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77933256-9C36-95E4-7039-90C2A588C41C}"/>
              </a:ext>
            </a:extLst>
          </p:cNvPr>
          <p:cNvSpPr>
            <a:spLocks noGrp="1"/>
          </p:cNvSpPr>
          <p:nvPr>
            <p:ph idx="1"/>
          </p:nvPr>
        </p:nvSpPr>
        <p:spPr/>
        <p:txBody>
          <a:bodyPr/>
          <a:lstStyle/>
          <a:p>
            <a:pPr marL="0" indent="0">
              <a:buNone/>
            </a:pPr>
            <a:r>
              <a:rPr lang="en-US" dirty="0"/>
              <a:t>At the conclusion of this activity, learners should be able to:</a:t>
            </a:r>
          </a:p>
          <a:p>
            <a:r>
              <a:rPr lang="en-US" dirty="0"/>
              <a:t>Evaluate the challenges of access to and manufacturing of CAR T-cell therapy and role of bridging therapeutic strategies in patients with multiple myeloma</a:t>
            </a:r>
          </a:p>
          <a:p>
            <a:endParaRPr lang="en-US" dirty="0"/>
          </a:p>
        </p:txBody>
      </p:sp>
    </p:spTree>
    <p:extLst>
      <p:ext uri="{BB962C8B-B14F-4D97-AF65-F5344CB8AC3E}">
        <p14:creationId xmlns:p14="http://schemas.microsoft.com/office/powerpoint/2010/main" val="1938915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C7832-4F96-2BCF-A87D-E2BC7E5530C2}"/>
            </a:ext>
          </a:extLst>
        </p:cNvPr>
        <p:cNvGrpSpPr/>
        <p:nvPr/>
      </p:nvGrpSpPr>
      <p:grpSpPr>
        <a:xfrm>
          <a:off x="0" y="0"/>
          <a:ext cx="0" cy="0"/>
          <a:chOff x="0" y="0"/>
          <a:chExt cx="0" cy="0"/>
        </a:xfrm>
      </p:grpSpPr>
      <p:sp>
        <p:nvSpPr>
          <p:cNvPr id="29" name="Arrow: Right 28">
            <a:extLst>
              <a:ext uri="{FF2B5EF4-FFF2-40B4-BE49-F238E27FC236}">
                <a16:creationId xmlns:a16="http://schemas.microsoft.com/office/drawing/2014/main" id="{632D77B2-3DAF-C001-627F-048D1E533015}"/>
              </a:ext>
            </a:extLst>
          </p:cNvPr>
          <p:cNvSpPr/>
          <p:nvPr/>
        </p:nvSpPr>
        <p:spPr bwMode="auto">
          <a:xfrm>
            <a:off x="180976" y="1259931"/>
            <a:ext cx="11906250" cy="2456821"/>
          </a:xfrm>
          <a:prstGeom prst="rightArrow">
            <a:avLst>
              <a:gd name="adj1" fmla="val 50000"/>
              <a:gd name="adj2" fmla="val 41471"/>
            </a:avLst>
          </a:prstGeom>
          <a:solidFill>
            <a:schemeClr val="tx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B11198B2-57DF-2779-0947-B3F1050820C7}"/>
              </a:ext>
            </a:extLst>
          </p:cNvPr>
          <p:cNvSpPr>
            <a:spLocks noGrp="1"/>
          </p:cNvSpPr>
          <p:nvPr>
            <p:ph type="title"/>
          </p:nvPr>
        </p:nvSpPr>
        <p:spPr>
          <a:xfrm>
            <a:off x="659778" y="221291"/>
            <a:ext cx="10872444" cy="1103313"/>
          </a:xfrm>
        </p:spPr>
        <p:txBody>
          <a:bodyPr/>
          <a:lstStyle/>
          <a:p>
            <a:r>
              <a:rPr lang="en-US" dirty="0"/>
              <a:t>Treatment Barriers in the CAR T-Cell Administration Process </a:t>
            </a:r>
          </a:p>
        </p:txBody>
      </p:sp>
      <p:sp>
        <p:nvSpPr>
          <p:cNvPr id="8" name="Rectangle 7">
            <a:extLst>
              <a:ext uri="{FF2B5EF4-FFF2-40B4-BE49-F238E27FC236}">
                <a16:creationId xmlns:a16="http://schemas.microsoft.com/office/drawing/2014/main" id="{CA69F520-55BA-CE04-0346-CE1B226AFBD8}"/>
              </a:ext>
            </a:extLst>
          </p:cNvPr>
          <p:cNvSpPr/>
          <p:nvPr/>
        </p:nvSpPr>
        <p:spPr bwMode="auto">
          <a:xfrm>
            <a:off x="532420" y="1657350"/>
            <a:ext cx="1162050" cy="1699115"/>
          </a:xfrm>
          <a:prstGeom prst="rect">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Rectangle 8">
            <a:extLst>
              <a:ext uri="{FF2B5EF4-FFF2-40B4-BE49-F238E27FC236}">
                <a16:creationId xmlns:a16="http://schemas.microsoft.com/office/drawing/2014/main" id="{130E430B-15F8-4ADB-C352-7162CF09C7E2}"/>
              </a:ext>
            </a:extLst>
          </p:cNvPr>
          <p:cNvSpPr/>
          <p:nvPr/>
        </p:nvSpPr>
        <p:spPr bwMode="auto">
          <a:xfrm>
            <a:off x="1839247" y="1657350"/>
            <a:ext cx="1833565" cy="1699115"/>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Rectangle 9">
            <a:extLst>
              <a:ext uri="{FF2B5EF4-FFF2-40B4-BE49-F238E27FC236}">
                <a16:creationId xmlns:a16="http://schemas.microsoft.com/office/drawing/2014/main" id="{A62365D6-7A9A-9683-7BDD-92B64CBDBA40}"/>
              </a:ext>
            </a:extLst>
          </p:cNvPr>
          <p:cNvSpPr/>
          <p:nvPr/>
        </p:nvSpPr>
        <p:spPr bwMode="auto">
          <a:xfrm>
            <a:off x="3817589" y="1657350"/>
            <a:ext cx="1352550" cy="1699115"/>
          </a:xfrm>
          <a:prstGeom prst="rect">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4B52CE43-A46B-1881-E113-57B2A9F52246}"/>
              </a:ext>
            </a:extLst>
          </p:cNvPr>
          <p:cNvSpPr/>
          <p:nvPr/>
        </p:nvSpPr>
        <p:spPr bwMode="auto">
          <a:xfrm>
            <a:off x="5314916" y="1657350"/>
            <a:ext cx="2081220" cy="1699115"/>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Rectangle 11">
            <a:extLst>
              <a:ext uri="{FF2B5EF4-FFF2-40B4-BE49-F238E27FC236}">
                <a16:creationId xmlns:a16="http://schemas.microsoft.com/office/drawing/2014/main" id="{9409FE85-40E0-1C0C-9D94-132196AF1B22}"/>
              </a:ext>
            </a:extLst>
          </p:cNvPr>
          <p:cNvSpPr/>
          <p:nvPr/>
        </p:nvSpPr>
        <p:spPr bwMode="auto">
          <a:xfrm>
            <a:off x="7540913" y="1657350"/>
            <a:ext cx="1504950" cy="1699115"/>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12">
            <a:extLst>
              <a:ext uri="{FF2B5EF4-FFF2-40B4-BE49-F238E27FC236}">
                <a16:creationId xmlns:a16="http://schemas.microsoft.com/office/drawing/2014/main" id="{24864984-4CE8-9208-1514-E5D908D6E4F6}"/>
              </a:ext>
            </a:extLst>
          </p:cNvPr>
          <p:cNvSpPr/>
          <p:nvPr/>
        </p:nvSpPr>
        <p:spPr bwMode="auto">
          <a:xfrm>
            <a:off x="9190639" y="1657350"/>
            <a:ext cx="1657350" cy="1699115"/>
          </a:xfrm>
          <a:prstGeom prst="rect">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TextBox 13">
            <a:extLst>
              <a:ext uri="{FF2B5EF4-FFF2-40B4-BE49-F238E27FC236}">
                <a16:creationId xmlns:a16="http://schemas.microsoft.com/office/drawing/2014/main" id="{626029DD-5992-63FC-2819-252A0AB59A77}"/>
              </a:ext>
            </a:extLst>
          </p:cNvPr>
          <p:cNvSpPr txBox="1"/>
          <p:nvPr/>
        </p:nvSpPr>
        <p:spPr bwMode="auto">
          <a:xfrm>
            <a:off x="546706" y="3042565"/>
            <a:ext cx="11334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Patients</a:t>
            </a:r>
          </a:p>
        </p:txBody>
      </p:sp>
      <p:sp>
        <p:nvSpPr>
          <p:cNvPr id="15" name="TextBox 14">
            <a:extLst>
              <a:ext uri="{FF2B5EF4-FFF2-40B4-BE49-F238E27FC236}">
                <a16:creationId xmlns:a16="http://schemas.microsoft.com/office/drawing/2014/main" id="{2372ECF3-CB7F-6F52-46C5-BA278ED322DA}"/>
              </a:ext>
            </a:extLst>
          </p:cNvPr>
          <p:cNvSpPr txBox="1"/>
          <p:nvPr/>
        </p:nvSpPr>
        <p:spPr bwMode="auto">
          <a:xfrm>
            <a:off x="1873061" y="2611678"/>
            <a:ext cx="180737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Screening per eligibility criteria of CAR T-cell therapy</a:t>
            </a:r>
          </a:p>
        </p:txBody>
      </p:sp>
      <p:sp>
        <p:nvSpPr>
          <p:cNvPr id="16" name="TextBox 15">
            <a:extLst>
              <a:ext uri="{FF2B5EF4-FFF2-40B4-BE49-F238E27FC236}">
                <a16:creationId xmlns:a16="http://schemas.microsoft.com/office/drawing/2014/main" id="{43B6D57E-D2AE-0D69-9FE0-44F68A1F5353}"/>
              </a:ext>
            </a:extLst>
          </p:cNvPr>
          <p:cNvSpPr txBox="1"/>
          <p:nvPr/>
        </p:nvSpPr>
        <p:spPr bwMode="auto">
          <a:xfrm>
            <a:off x="3851879" y="3042565"/>
            <a:ext cx="13525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Apheresis</a:t>
            </a:r>
          </a:p>
        </p:txBody>
      </p:sp>
      <p:sp>
        <p:nvSpPr>
          <p:cNvPr id="17" name="TextBox 16">
            <a:extLst>
              <a:ext uri="{FF2B5EF4-FFF2-40B4-BE49-F238E27FC236}">
                <a16:creationId xmlns:a16="http://schemas.microsoft.com/office/drawing/2014/main" id="{AF70DDDE-D843-49EB-FB17-0B7144B5ADB7}"/>
              </a:ext>
            </a:extLst>
          </p:cNvPr>
          <p:cNvSpPr txBox="1"/>
          <p:nvPr/>
        </p:nvSpPr>
        <p:spPr bwMode="auto">
          <a:xfrm>
            <a:off x="5347300" y="2611678"/>
            <a:ext cx="20812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Manufacturing of autologous CAR T-cells from patients’ cells </a:t>
            </a:r>
          </a:p>
        </p:txBody>
      </p:sp>
      <p:sp>
        <p:nvSpPr>
          <p:cNvPr id="18" name="TextBox 17">
            <a:extLst>
              <a:ext uri="{FF2B5EF4-FFF2-40B4-BE49-F238E27FC236}">
                <a16:creationId xmlns:a16="http://schemas.microsoft.com/office/drawing/2014/main" id="{2D3AB225-4A0F-6131-933A-71E84591636C}"/>
              </a:ext>
            </a:extLst>
          </p:cNvPr>
          <p:cNvSpPr txBox="1"/>
          <p:nvPr/>
        </p:nvSpPr>
        <p:spPr bwMode="auto">
          <a:xfrm>
            <a:off x="7448686" y="2807353"/>
            <a:ext cx="17325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CAR T-cell therapy administration</a:t>
            </a:r>
          </a:p>
        </p:txBody>
      </p:sp>
      <p:sp>
        <p:nvSpPr>
          <p:cNvPr id="19" name="TextBox 18">
            <a:extLst>
              <a:ext uri="{FF2B5EF4-FFF2-40B4-BE49-F238E27FC236}">
                <a16:creationId xmlns:a16="http://schemas.microsoft.com/office/drawing/2014/main" id="{A8F3EC58-1EDE-1AE5-6469-37EDB9CE3D8A}"/>
              </a:ext>
            </a:extLst>
          </p:cNvPr>
          <p:cNvSpPr txBox="1"/>
          <p:nvPr/>
        </p:nvSpPr>
        <p:spPr bwMode="auto">
          <a:xfrm>
            <a:off x="9190642" y="2611678"/>
            <a:ext cx="165735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Postinfusion assessments and safety monitoring </a:t>
            </a:r>
          </a:p>
        </p:txBody>
      </p:sp>
      <p:pic>
        <p:nvPicPr>
          <p:cNvPr id="23" name="Graphic 22" descr="IV with solid fill">
            <a:extLst>
              <a:ext uri="{FF2B5EF4-FFF2-40B4-BE49-F238E27FC236}">
                <a16:creationId xmlns:a16="http://schemas.microsoft.com/office/drawing/2014/main" id="{B344C40A-AABE-0906-90B1-71CD8675234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51904" y="1743409"/>
            <a:ext cx="914400" cy="914400"/>
          </a:xfrm>
          <a:prstGeom prst="rect">
            <a:avLst/>
          </a:prstGeom>
        </p:spPr>
      </p:pic>
      <p:pic>
        <p:nvPicPr>
          <p:cNvPr id="25" name="Graphic 24" descr="DNA with solid fill">
            <a:extLst>
              <a:ext uri="{FF2B5EF4-FFF2-40B4-BE49-F238E27FC236}">
                <a16:creationId xmlns:a16="http://schemas.microsoft.com/office/drawing/2014/main" id="{5ADC8ED2-8742-E303-36EF-DDC67241E5F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957499" y="1779724"/>
            <a:ext cx="841771" cy="841771"/>
          </a:xfrm>
          <a:prstGeom prst="rect">
            <a:avLst/>
          </a:prstGeom>
        </p:spPr>
      </p:pic>
      <p:pic>
        <p:nvPicPr>
          <p:cNvPr id="27" name="Graphic 26" descr="Clipboard Checked with solid fill">
            <a:extLst>
              <a:ext uri="{FF2B5EF4-FFF2-40B4-BE49-F238E27FC236}">
                <a16:creationId xmlns:a16="http://schemas.microsoft.com/office/drawing/2014/main" id="{EA0B6CA4-3334-5862-3C6D-2CBBEA78F22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79979" y="1779724"/>
            <a:ext cx="841771" cy="841771"/>
          </a:xfrm>
          <a:prstGeom prst="rect">
            <a:avLst/>
          </a:prstGeom>
        </p:spPr>
      </p:pic>
      <p:pic>
        <p:nvPicPr>
          <p:cNvPr id="28" name="Graphic 27" descr="IV with solid fill">
            <a:extLst>
              <a:ext uri="{FF2B5EF4-FFF2-40B4-BE49-F238E27FC236}">
                <a16:creationId xmlns:a16="http://schemas.microsoft.com/office/drawing/2014/main" id="{2EDE38D5-ED4B-5BA7-81FC-B9745FBA482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892856" y="1743409"/>
            <a:ext cx="914400" cy="914400"/>
          </a:xfrm>
          <a:prstGeom prst="rect">
            <a:avLst/>
          </a:prstGeom>
        </p:spPr>
      </p:pic>
      <p:sp>
        <p:nvSpPr>
          <p:cNvPr id="30" name="Rectangle 29">
            <a:extLst>
              <a:ext uri="{FF2B5EF4-FFF2-40B4-BE49-F238E27FC236}">
                <a16:creationId xmlns:a16="http://schemas.microsoft.com/office/drawing/2014/main" id="{BB3BA910-E536-92B2-2537-B4644195947C}"/>
              </a:ext>
            </a:extLst>
          </p:cNvPr>
          <p:cNvSpPr/>
          <p:nvPr/>
        </p:nvSpPr>
        <p:spPr bwMode="auto">
          <a:xfrm>
            <a:off x="438150" y="3584578"/>
            <a:ext cx="10382250" cy="379500"/>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dirty="0">
              <a:solidFill>
                <a:schemeClr val="tx1"/>
              </a:solidFill>
              <a:latin typeface="Calibri" panose="020F0502020204030204" pitchFamily="34" charset="0"/>
            </a:endParaRPr>
          </a:p>
        </p:txBody>
      </p:sp>
      <p:sp>
        <p:nvSpPr>
          <p:cNvPr id="31" name="TextBox 30">
            <a:extLst>
              <a:ext uri="{FF2B5EF4-FFF2-40B4-BE49-F238E27FC236}">
                <a16:creationId xmlns:a16="http://schemas.microsoft.com/office/drawing/2014/main" id="{8E237465-84DB-AE93-FDB8-8014AB2B24ED}"/>
              </a:ext>
            </a:extLst>
          </p:cNvPr>
          <p:cNvSpPr txBox="1"/>
          <p:nvPr/>
        </p:nvSpPr>
        <p:spPr bwMode="auto">
          <a:xfrm>
            <a:off x="452435" y="3621078"/>
            <a:ext cx="103679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Potential Barriers in CAR T-Cell Delivery</a:t>
            </a:r>
          </a:p>
        </p:txBody>
      </p:sp>
      <p:sp>
        <p:nvSpPr>
          <p:cNvPr id="32" name="TextBox 31">
            <a:extLst>
              <a:ext uri="{FF2B5EF4-FFF2-40B4-BE49-F238E27FC236}">
                <a16:creationId xmlns:a16="http://schemas.microsoft.com/office/drawing/2014/main" id="{17B643F1-58CC-4223-232E-7548CD0B6490}"/>
              </a:ext>
            </a:extLst>
          </p:cNvPr>
          <p:cNvSpPr txBox="1"/>
          <p:nvPr/>
        </p:nvSpPr>
        <p:spPr bwMode="auto">
          <a:xfrm>
            <a:off x="1778790" y="4058279"/>
            <a:ext cx="170259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Access issues for at risk patients </a:t>
            </a:r>
          </a:p>
          <a:p>
            <a:pPr marL="285750" indent="-285750" algn="ctr">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Reimbursement</a:t>
            </a:r>
          </a:p>
        </p:txBody>
      </p:sp>
      <p:sp>
        <p:nvSpPr>
          <p:cNvPr id="33" name="TextBox 32">
            <a:extLst>
              <a:ext uri="{FF2B5EF4-FFF2-40B4-BE49-F238E27FC236}">
                <a16:creationId xmlns:a16="http://schemas.microsoft.com/office/drawing/2014/main" id="{EE8E5BF8-6549-0F2F-5C9F-2057AAA4FBEE}"/>
              </a:ext>
            </a:extLst>
          </p:cNvPr>
          <p:cNvSpPr txBox="1"/>
          <p:nvPr/>
        </p:nvSpPr>
        <p:spPr bwMode="auto">
          <a:xfrm>
            <a:off x="3586162" y="4058279"/>
            <a:ext cx="1657343"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Restriction of CAR T-cell therapy to specialized medical centers </a:t>
            </a:r>
          </a:p>
        </p:txBody>
      </p:sp>
      <p:sp>
        <p:nvSpPr>
          <p:cNvPr id="34" name="TextBox 33">
            <a:extLst>
              <a:ext uri="{FF2B5EF4-FFF2-40B4-BE49-F238E27FC236}">
                <a16:creationId xmlns:a16="http://schemas.microsoft.com/office/drawing/2014/main" id="{E1F78B0D-890B-046C-E4B7-55637E49555A}"/>
              </a:ext>
            </a:extLst>
          </p:cNvPr>
          <p:cNvSpPr txBox="1"/>
          <p:nvPr/>
        </p:nvSpPr>
        <p:spPr bwMode="auto">
          <a:xfrm>
            <a:off x="5243505" y="4058279"/>
            <a:ext cx="22860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Limited resources for manufacturing </a:t>
            </a:r>
          </a:p>
          <a:p>
            <a:pPr marL="285750" indent="-285750">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Limited production slots in manufacturing centers and subsequent CAR T-cell availability in clinic</a:t>
            </a:r>
          </a:p>
          <a:p>
            <a:pPr marL="285750" indent="-285750">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Vein-to-vein time resulting in the need for bridging therapy </a:t>
            </a:r>
          </a:p>
        </p:txBody>
      </p:sp>
      <p:sp>
        <p:nvSpPr>
          <p:cNvPr id="35" name="TextBox 34">
            <a:extLst>
              <a:ext uri="{FF2B5EF4-FFF2-40B4-BE49-F238E27FC236}">
                <a16:creationId xmlns:a16="http://schemas.microsoft.com/office/drawing/2014/main" id="{DA02C896-C768-4BF2-727D-5A3433EAA67B}"/>
              </a:ext>
            </a:extLst>
          </p:cNvPr>
          <p:cNvSpPr txBox="1"/>
          <p:nvPr/>
        </p:nvSpPr>
        <p:spPr bwMode="auto">
          <a:xfrm>
            <a:off x="7529505" y="4058279"/>
            <a:ext cx="3224214" cy="149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spcBef>
                <a:spcPct val="50000"/>
              </a:spcBef>
              <a:buFont typeface="Wingdings" panose="05000000000000000000" pitchFamily="2" charset="2"/>
              <a:buChar char="§"/>
            </a:pPr>
            <a:r>
              <a:rPr lang="en-US" sz="1400" b="0" dirty="0">
                <a:solidFill>
                  <a:schemeClr val="bg1"/>
                </a:solidFill>
                <a:latin typeface="Calibri" panose="020F0502020204030204" pitchFamily="34" charset="0"/>
              </a:rPr>
              <a:t>Requirement that patients stay within a specified radius of CAR T-cell treatment center</a:t>
            </a:r>
          </a:p>
          <a:p>
            <a:pPr marL="285750" indent="-285750">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Lost wages for caregivers owing to time commitments required for patient monitoring  </a:t>
            </a:r>
          </a:p>
        </p:txBody>
      </p:sp>
      <p:sp>
        <p:nvSpPr>
          <p:cNvPr id="37" name="Text Box 11">
            <a:extLst>
              <a:ext uri="{FF2B5EF4-FFF2-40B4-BE49-F238E27FC236}">
                <a16:creationId xmlns:a16="http://schemas.microsoft.com/office/drawing/2014/main" id="{67B6F947-694F-2093-232E-D78F68E5E211}"/>
              </a:ext>
            </a:extLst>
          </p:cNvPr>
          <p:cNvSpPr txBox="1">
            <a:spLocks noChangeArrowheads="1"/>
          </p:cNvSpPr>
          <p:nvPr/>
        </p:nvSpPr>
        <p:spPr bwMode="auto">
          <a:xfrm>
            <a:off x="403829" y="636472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Adapted from</a:t>
            </a:r>
            <a:r>
              <a:rPr lang="en-US" altLang="en-US" sz="1200" b="0" dirty="0">
                <a:solidFill>
                  <a:srgbClr val="455560"/>
                </a:solidFill>
                <a:latin typeface="Calibri" panose="020F0502020204030204" pitchFamily="34" charset="0"/>
                <a:cs typeface="+mn-cs"/>
              </a:rPr>
              <a:t> Mikhael. JCO Oncol Pract. 2022;18:800.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pic>
        <p:nvPicPr>
          <p:cNvPr id="4" name="Graphic 3" descr="Male profile with solid fill">
            <a:extLst>
              <a:ext uri="{FF2B5EF4-FFF2-40B4-BE49-F238E27FC236}">
                <a16:creationId xmlns:a16="http://schemas.microsoft.com/office/drawing/2014/main" id="{B4343D8F-D08F-10AD-22ED-F018E745BAD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45391" y="1798597"/>
            <a:ext cx="914400" cy="914400"/>
          </a:xfrm>
          <a:prstGeom prst="rect">
            <a:avLst/>
          </a:prstGeom>
        </p:spPr>
      </p:pic>
      <p:pic>
        <p:nvPicPr>
          <p:cNvPr id="6" name="Graphic 5" descr="List with solid fill">
            <a:extLst>
              <a:ext uri="{FF2B5EF4-FFF2-40B4-BE49-F238E27FC236}">
                <a16:creationId xmlns:a16="http://schemas.microsoft.com/office/drawing/2014/main" id="{B83F1EB0-8660-D805-0E42-53A0894DA45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301268" y="1734188"/>
            <a:ext cx="914400" cy="914400"/>
          </a:xfrm>
          <a:prstGeom prst="rect">
            <a:avLst/>
          </a:prstGeom>
        </p:spPr>
      </p:pic>
    </p:spTree>
    <p:extLst>
      <p:ext uri="{BB962C8B-B14F-4D97-AF65-F5344CB8AC3E}">
        <p14:creationId xmlns:p14="http://schemas.microsoft.com/office/powerpoint/2010/main" val="2653231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B9843-1118-EFF0-F76D-72137DBEFC32}"/>
              </a:ext>
            </a:extLst>
          </p:cNvPr>
          <p:cNvSpPr>
            <a:spLocks noGrp="1"/>
          </p:cNvSpPr>
          <p:nvPr>
            <p:ph type="title"/>
          </p:nvPr>
        </p:nvSpPr>
        <p:spPr/>
        <p:txBody>
          <a:bodyPr/>
          <a:lstStyle/>
          <a:p>
            <a:r>
              <a:rPr lang="en-US" dirty="0"/>
              <a:t>Multiple Myeloma Treatment Journey</a:t>
            </a:r>
          </a:p>
        </p:txBody>
      </p:sp>
      <p:sp>
        <p:nvSpPr>
          <p:cNvPr id="3" name="Content Placeholder 2">
            <a:extLst>
              <a:ext uri="{FF2B5EF4-FFF2-40B4-BE49-F238E27FC236}">
                <a16:creationId xmlns:a16="http://schemas.microsoft.com/office/drawing/2014/main" id="{D4BDA031-CEC8-8A77-C77D-8F4347AD94E9}"/>
              </a:ext>
            </a:extLst>
          </p:cNvPr>
          <p:cNvSpPr>
            <a:spLocks noGrp="1"/>
          </p:cNvSpPr>
          <p:nvPr>
            <p:ph idx="1"/>
          </p:nvPr>
        </p:nvSpPr>
        <p:spPr>
          <a:xfrm>
            <a:off x="6759019" y="1902514"/>
            <a:ext cx="5256671" cy="4650686"/>
          </a:xfrm>
        </p:spPr>
        <p:txBody>
          <a:bodyPr/>
          <a:lstStyle/>
          <a:p>
            <a:r>
              <a:rPr lang="en-US" sz="2000" dirty="0"/>
              <a:t>With modern therapy, first relapse generally occurs ~4-5 yr after initial diagnosis</a:t>
            </a:r>
          </a:p>
          <a:p>
            <a:r>
              <a:rPr lang="en-US" sz="2000" dirty="0"/>
              <a:t>Many patients receive ≥5 lines of therapy over several yr and duration of remission decreases with each regimen</a:t>
            </a:r>
          </a:p>
          <a:p>
            <a:r>
              <a:rPr lang="en-US" sz="2000" dirty="0"/>
              <a:t>Treatment selection is affected by many factors</a:t>
            </a:r>
          </a:p>
          <a:p>
            <a:r>
              <a:rPr lang="en-US" sz="2000" dirty="0"/>
              <a:t>Relapse is evolving as approved drugs are used in combinations and in the upfront setting</a:t>
            </a:r>
          </a:p>
          <a:p>
            <a:endParaRPr lang="en-US" dirty="0"/>
          </a:p>
        </p:txBody>
      </p:sp>
      <p:pic>
        <p:nvPicPr>
          <p:cNvPr id="18" name="Picture 17">
            <a:extLst>
              <a:ext uri="{FF2B5EF4-FFF2-40B4-BE49-F238E27FC236}">
                <a16:creationId xmlns:a16="http://schemas.microsoft.com/office/drawing/2014/main" id="{1A06E443-4E1B-91CE-37C1-0A465845CF53}"/>
              </a:ext>
            </a:extLst>
          </p:cNvPr>
          <p:cNvPicPr>
            <a:picLocks noChangeAspect="1"/>
          </p:cNvPicPr>
          <p:nvPr/>
        </p:nvPicPr>
        <p:blipFill>
          <a:blip r:embed="rId3"/>
          <a:srcRect r="2568"/>
          <a:stretch>
            <a:fillRect/>
          </a:stretch>
        </p:blipFill>
        <p:spPr>
          <a:xfrm>
            <a:off x="71707" y="2375988"/>
            <a:ext cx="6687312" cy="2623340"/>
          </a:xfrm>
          <a:prstGeom prst="rect">
            <a:avLst/>
          </a:prstGeom>
        </p:spPr>
      </p:pic>
      <p:sp>
        <p:nvSpPr>
          <p:cNvPr id="4" name="Text Box 11">
            <a:extLst>
              <a:ext uri="{FF2B5EF4-FFF2-40B4-BE49-F238E27FC236}">
                <a16:creationId xmlns:a16="http://schemas.microsoft.com/office/drawing/2014/main" id="{6DEBB918-E25D-1707-3995-BBE4F01248F9}"/>
              </a:ext>
            </a:extLst>
          </p:cNvPr>
          <p:cNvSpPr txBox="1">
            <a:spLocks noChangeArrowheads="1"/>
          </p:cNvSpPr>
          <p:nvPr/>
        </p:nvSpPr>
        <p:spPr bwMode="auto">
          <a:xfrm>
            <a:off x="403829" y="636472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Adapted from Borrello. Leuk Res. 2012;36:S3. Richardson. Blood Cancer J. 2018;8:109.</a:t>
            </a:r>
          </a:p>
        </p:txBody>
      </p:sp>
    </p:spTree>
    <p:extLst>
      <p:ext uri="{BB962C8B-B14F-4D97-AF65-F5344CB8AC3E}">
        <p14:creationId xmlns:p14="http://schemas.microsoft.com/office/powerpoint/2010/main" val="3557835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E7FD7-1E58-47F1-A19D-CEBDD61F61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1DCABD-C1A7-1AB0-718A-3A21D220A1E6}"/>
              </a:ext>
            </a:extLst>
          </p:cNvPr>
          <p:cNvSpPr>
            <a:spLocks noGrp="1"/>
          </p:cNvSpPr>
          <p:nvPr>
            <p:ph type="title"/>
          </p:nvPr>
        </p:nvSpPr>
        <p:spPr/>
        <p:txBody>
          <a:bodyPr/>
          <a:lstStyle/>
          <a:p>
            <a:r>
              <a:rPr lang="en-US" dirty="0">
                <a:latin typeface="+mn-lt"/>
              </a:rPr>
              <a:t>High Attrition Rates and Significant Unmet Need for Triple Class–Exposed Patients in Earlier Treatment Lines</a:t>
            </a:r>
          </a:p>
        </p:txBody>
      </p:sp>
      <p:sp>
        <p:nvSpPr>
          <p:cNvPr id="3" name="Content Placeholder 2">
            <a:extLst>
              <a:ext uri="{FF2B5EF4-FFF2-40B4-BE49-F238E27FC236}">
                <a16:creationId xmlns:a16="http://schemas.microsoft.com/office/drawing/2014/main" id="{243C15D5-B498-696F-CCB6-873C4E41311F}"/>
              </a:ext>
            </a:extLst>
          </p:cNvPr>
          <p:cNvSpPr>
            <a:spLocks noGrp="1"/>
          </p:cNvSpPr>
          <p:nvPr>
            <p:ph idx="1"/>
          </p:nvPr>
        </p:nvSpPr>
        <p:spPr>
          <a:xfrm>
            <a:off x="604675" y="1513047"/>
            <a:ext cx="5405293" cy="1225418"/>
          </a:xfrm>
          <a:solidFill>
            <a:schemeClr val="bg2"/>
          </a:solidFill>
        </p:spPr>
        <p:txBody>
          <a:bodyPr/>
          <a:lstStyle/>
          <a:p>
            <a:pPr marL="0" indent="0">
              <a:buNone/>
            </a:pPr>
            <a:r>
              <a:rPr lang="en-US" sz="2000" dirty="0">
                <a:solidFill>
                  <a:schemeClr val="tx1"/>
                </a:solidFill>
                <a:latin typeface="+mn-lt"/>
              </a:rPr>
              <a:t>Increasing use of all 3 classes of therapies in 1st and 2nd line, proportion of patients with TCE R/R MM increased from 10% (2017) to 25% (2020) in the 3</a:t>
            </a:r>
            <a:r>
              <a:rPr lang="en-US" sz="2000" baseline="30000" dirty="0">
                <a:solidFill>
                  <a:schemeClr val="tx1"/>
                </a:solidFill>
                <a:latin typeface="+mn-lt"/>
              </a:rPr>
              <a:t>rd</a:t>
            </a:r>
            <a:r>
              <a:rPr lang="en-US" sz="2000" dirty="0">
                <a:solidFill>
                  <a:schemeClr val="tx1"/>
                </a:solidFill>
                <a:latin typeface="+mn-lt"/>
              </a:rPr>
              <a:t>-line setting </a:t>
            </a:r>
            <a:r>
              <a:rPr lang="en-US" sz="2000" baseline="30000" dirty="0">
                <a:solidFill>
                  <a:schemeClr val="tx1"/>
                </a:solidFill>
                <a:latin typeface="+mn-lt"/>
              </a:rPr>
              <a:t>1-3</a:t>
            </a:r>
          </a:p>
        </p:txBody>
      </p:sp>
      <mc:AlternateContent xmlns:mc="http://schemas.openxmlformats.org/markup-compatibility/2006" xmlns:cx2="http://schemas.microsoft.com/office/drawing/2015/10/21/chartex">
        <mc:Choice Requires="cx2">
          <p:graphicFrame>
            <p:nvGraphicFramePr>
              <p:cNvPr id="5" name="Chart 4">
                <a:extLst>
                  <a:ext uri="{FF2B5EF4-FFF2-40B4-BE49-F238E27FC236}">
                    <a16:creationId xmlns:a16="http://schemas.microsoft.com/office/drawing/2014/main" id="{E40CC043-CBA2-15E1-6F01-EB510C6092EC}"/>
                  </a:ext>
                </a:extLst>
              </p:cNvPr>
              <p:cNvGraphicFramePr/>
              <p:nvPr>
                <p:extLst>
                  <p:ext uri="{D42A27DB-BD31-4B8C-83A1-F6EECF244321}">
                    <p14:modId xmlns:p14="http://schemas.microsoft.com/office/powerpoint/2010/main" val="3941893252"/>
                  </p:ext>
                </p:extLst>
              </p:nvPr>
            </p:nvGraphicFramePr>
            <p:xfrm>
              <a:off x="6718757" y="2049886"/>
              <a:ext cx="4035070" cy="3566124"/>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5" name="Chart 4">
                <a:extLst>
                  <a:ext uri="{FF2B5EF4-FFF2-40B4-BE49-F238E27FC236}">
                    <a16:creationId xmlns:a16="http://schemas.microsoft.com/office/drawing/2014/main" id="{E40CC043-CBA2-15E1-6F01-EB510C6092EC}"/>
                  </a:ext>
                </a:extLst>
              </p:cNvPr>
              <p:cNvPicPr>
                <a:picLocks noGrp="1" noRot="1" noChangeAspect="1" noMove="1" noResize="1" noEditPoints="1" noAdjustHandles="1" noChangeArrowheads="1" noChangeShapeType="1"/>
              </p:cNvPicPr>
              <p:nvPr/>
            </p:nvPicPr>
            <p:blipFill>
              <a:blip r:embed="rId4"/>
              <a:stretch>
                <a:fillRect/>
              </a:stretch>
            </p:blipFill>
            <p:spPr>
              <a:xfrm>
                <a:off x="6718757" y="2049886"/>
                <a:ext cx="4035070" cy="3566124"/>
              </a:xfrm>
              <a:prstGeom prst="rect">
                <a:avLst/>
              </a:prstGeom>
            </p:spPr>
          </p:pic>
        </mc:Fallback>
      </mc:AlternateContent>
      <p:sp>
        <p:nvSpPr>
          <p:cNvPr id="6" name="TextBox 5">
            <a:extLst>
              <a:ext uri="{FF2B5EF4-FFF2-40B4-BE49-F238E27FC236}">
                <a16:creationId xmlns:a16="http://schemas.microsoft.com/office/drawing/2014/main" id="{969C3BC6-75C5-201D-6A9A-B28D4C50D794}"/>
              </a:ext>
            </a:extLst>
          </p:cNvPr>
          <p:cNvSpPr txBox="1">
            <a:spLocks/>
          </p:cNvSpPr>
          <p:nvPr/>
        </p:nvSpPr>
        <p:spPr>
          <a:xfrm>
            <a:off x="7036124" y="1520289"/>
            <a:ext cx="3803207" cy="308771"/>
          </a:xfrm>
          <a:prstGeom prst="rect">
            <a:avLst/>
          </a:prstGeom>
          <a:noFill/>
          <a:extLst>
            <a:ext uri="{91240B29-F687-4F45-9708-019B960494DF}">
              <a14:hiddenLine xmlns:a14="http://schemas.microsoft.com/office/drawing/2010/main"/>
            </a:ext>
          </a:extLst>
        </p:spPr>
        <p:txBody>
          <a:bodyPr wrap="square" lIns="91440" tIns="45720" rIns="91440" bIns="4572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mn-lt"/>
                <a:cs typeface="+mn-cs"/>
              </a:rPr>
              <a:t>US Epi</a:t>
            </a:r>
            <a:r>
              <a:rPr kumimoji="0" lang="en-US" sz="1400" b="1" i="0" u="none" strike="noStrike" kern="1200" cap="none" spc="0" normalizeH="0" baseline="30000" noProof="0" dirty="0">
                <a:ln>
                  <a:noFill/>
                </a:ln>
                <a:solidFill>
                  <a:schemeClr val="bg1"/>
                </a:solidFill>
                <a:effectLst/>
                <a:uLnTx/>
                <a:uFillTx/>
                <a:latin typeface="+mn-lt"/>
                <a:cs typeface="+mn-cs"/>
              </a:rPr>
              <a:t>8</a:t>
            </a:r>
          </a:p>
        </p:txBody>
      </p:sp>
      <p:cxnSp>
        <p:nvCxnSpPr>
          <p:cNvPr id="7" name="Straight Connector 6">
            <a:extLst>
              <a:ext uri="{FF2B5EF4-FFF2-40B4-BE49-F238E27FC236}">
                <a16:creationId xmlns:a16="http://schemas.microsoft.com/office/drawing/2014/main" id="{4616B0F4-FE6E-E233-C63B-618DBD3BCDCC}"/>
              </a:ext>
            </a:extLst>
          </p:cNvPr>
          <p:cNvCxnSpPr>
            <a:cxnSpLocks/>
          </p:cNvCxnSpPr>
          <p:nvPr/>
        </p:nvCxnSpPr>
        <p:spPr>
          <a:xfrm flipV="1">
            <a:off x="7194711" y="1839012"/>
            <a:ext cx="4783810" cy="508"/>
          </a:xfrm>
          <a:prstGeom prst="line">
            <a:avLst/>
          </a:prstGeom>
          <a:ln w="28575">
            <a:solidFill>
              <a:schemeClr val="bg1"/>
            </a:solidFill>
          </a:ln>
        </p:spPr>
        <p:style>
          <a:lnRef idx="1">
            <a:schemeClr val="accent6"/>
          </a:lnRef>
          <a:fillRef idx="0">
            <a:schemeClr val="accent6"/>
          </a:fillRef>
          <a:effectRef idx="0">
            <a:schemeClr val="accent6"/>
          </a:effectRef>
          <a:fontRef idx="minor">
            <a:schemeClr val="tx1"/>
          </a:fontRef>
        </p:style>
      </p:cxnSp>
      <p:sp>
        <p:nvSpPr>
          <p:cNvPr id="8" name="TextBox 7">
            <a:extLst>
              <a:ext uri="{FF2B5EF4-FFF2-40B4-BE49-F238E27FC236}">
                <a16:creationId xmlns:a16="http://schemas.microsoft.com/office/drawing/2014/main" id="{233011AD-0DF5-B2AD-273A-B4CECAFF8B51}"/>
              </a:ext>
            </a:extLst>
          </p:cNvPr>
          <p:cNvSpPr txBox="1"/>
          <p:nvPr/>
        </p:nvSpPr>
        <p:spPr>
          <a:xfrm>
            <a:off x="11092734" y="2148612"/>
            <a:ext cx="795738" cy="248641"/>
          </a:xfrm>
          <a:prstGeom prst="rect">
            <a:avLst/>
          </a:prstGeom>
          <a:noFill/>
        </p:spPr>
        <p:txBody>
          <a:bodyPr wrap="non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kumimoji="0" lang="en-US" sz="1600" b="1" i="0" u="none" strike="noStrike" kern="1200" cap="none" spc="0" normalizeH="0" baseline="0" noProof="0" dirty="0">
              <a:ln>
                <a:noFill/>
              </a:ln>
              <a:solidFill>
                <a:srgbClr val="595454"/>
              </a:solidFill>
              <a:effectLst/>
              <a:uLnTx/>
              <a:uFillTx/>
              <a:latin typeface="+mn-lt"/>
              <a:ea typeface="+mn-ea"/>
              <a:cs typeface="+mn-cs"/>
            </a:endParaRPr>
          </a:p>
        </p:txBody>
      </p:sp>
      <p:sp>
        <p:nvSpPr>
          <p:cNvPr id="9" name="TextBox 8">
            <a:extLst>
              <a:ext uri="{FF2B5EF4-FFF2-40B4-BE49-F238E27FC236}">
                <a16:creationId xmlns:a16="http://schemas.microsoft.com/office/drawing/2014/main" id="{0A8AF75A-5FAB-EF3C-8F84-4B24A11F7843}"/>
              </a:ext>
            </a:extLst>
          </p:cNvPr>
          <p:cNvSpPr txBox="1"/>
          <p:nvPr/>
        </p:nvSpPr>
        <p:spPr>
          <a:xfrm>
            <a:off x="10968526" y="2883643"/>
            <a:ext cx="795738" cy="248641"/>
          </a:xfrm>
          <a:prstGeom prst="rect">
            <a:avLst/>
          </a:prstGeom>
          <a:noFill/>
        </p:spPr>
        <p:txBody>
          <a:bodyPr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Pct val="100000"/>
              <a:buFontTx/>
              <a:buNone/>
              <a:tabLst/>
              <a:defRPr/>
            </a:pPr>
            <a:r>
              <a:rPr kumimoji="0" lang="en-US" sz="1600" b="1" i="0" u="none" strike="noStrike" kern="1200" cap="none" spc="0" normalizeH="0" baseline="0" noProof="0" dirty="0">
                <a:ln>
                  <a:noFill/>
                </a:ln>
                <a:solidFill>
                  <a:schemeClr val="bg1"/>
                </a:solidFill>
                <a:effectLst/>
                <a:uLnTx/>
                <a:uFillTx/>
                <a:latin typeface="+mn-lt"/>
                <a:ea typeface="+mn-ea"/>
                <a:cs typeface="+mn-cs"/>
              </a:rPr>
              <a:t>18k</a:t>
            </a:r>
          </a:p>
        </p:txBody>
      </p:sp>
      <p:sp>
        <p:nvSpPr>
          <p:cNvPr id="10" name="TextBox 9">
            <a:extLst>
              <a:ext uri="{FF2B5EF4-FFF2-40B4-BE49-F238E27FC236}">
                <a16:creationId xmlns:a16="http://schemas.microsoft.com/office/drawing/2014/main" id="{A1C81074-39E0-8475-DF96-6F8ED023748C}"/>
              </a:ext>
            </a:extLst>
          </p:cNvPr>
          <p:cNvSpPr txBox="1"/>
          <p:nvPr/>
        </p:nvSpPr>
        <p:spPr>
          <a:xfrm>
            <a:off x="10968526" y="3577976"/>
            <a:ext cx="795738" cy="248641"/>
          </a:xfrm>
          <a:prstGeom prst="rect">
            <a:avLst/>
          </a:prstGeom>
          <a:noFill/>
        </p:spPr>
        <p:txBody>
          <a:bodyPr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Pct val="100000"/>
              <a:buFontTx/>
              <a:buNone/>
              <a:tabLst/>
              <a:defRPr/>
            </a:pPr>
            <a:r>
              <a:rPr kumimoji="0" lang="en-US" sz="1600" b="1" i="0" u="none" strike="noStrike" kern="1200" cap="none" spc="0" normalizeH="0" baseline="0" noProof="0" dirty="0">
                <a:ln>
                  <a:noFill/>
                </a:ln>
                <a:solidFill>
                  <a:schemeClr val="bg1"/>
                </a:solidFill>
                <a:effectLst/>
                <a:uLnTx/>
                <a:uFillTx/>
                <a:latin typeface="+mn-lt"/>
                <a:ea typeface="+mn-ea"/>
                <a:cs typeface="+mn-cs"/>
              </a:rPr>
              <a:t>12k</a:t>
            </a:r>
          </a:p>
        </p:txBody>
      </p:sp>
      <p:sp>
        <p:nvSpPr>
          <p:cNvPr id="11" name="TextBox 10">
            <a:extLst>
              <a:ext uri="{FF2B5EF4-FFF2-40B4-BE49-F238E27FC236}">
                <a16:creationId xmlns:a16="http://schemas.microsoft.com/office/drawing/2014/main" id="{CCAAAE59-DD33-DABA-5834-56D5B099A012}"/>
              </a:ext>
            </a:extLst>
          </p:cNvPr>
          <p:cNvSpPr txBox="1"/>
          <p:nvPr/>
        </p:nvSpPr>
        <p:spPr>
          <a:xfrm>
            <a:off x="10968526" y="4354605"/>
            <a:ext cx="795738" cy="248641"/>
          </a:xfrm>
          <a:prstGeom prst="rect">
            <a:avLst/>
          </a:prstGeom>
          <a:noFill/>
        </p:spPr>
        <p:txBody>
          <a:bodyPr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Pct val="100000"/>
              <a:buFontTx/>
              <a:buNone/>
              <a:tabLst/>
              <a:defRPr/>
            </a:pPr>
            <a:r>
              <a:rPr kumimoji="0" lang="en-US" sz="1600" b="1" i="0" u="none" strike="noStrike" kern="1200" cap="none" spc="0" normalizeH="0" baseline="0" noProof="0" dirty="0">
                <a:ln>
                  <a:noFill/>
                </a:ln>
                <a:solidFill>
                  <a:schemeClr val="bg1"/>
                </a:solidFill>
                <a:effectLst/>
                <a:uLnTx/>
                <a:uFillTx/>
                <a:latin typeface="+mn-lt"/>
                <a:ea typeface="+mn-ea"/>
                <a:cs typeface="+mn-cs"/>
              </a:rPr>
              <a:t>6k</a:t>
            </a:r>
          </a:p>
        </p:txBody>
      </p:sp>
      <p:sp>
        <p:nvSpPr>
          <p:cNvPr id="12" name="TextBox 11">
            <a:extLst>
              <a:ext uri="{FF2B5EF4-FFF2-40B4-BE49-F238E27FC236}">
                <a16:creationId xmlns:a16="http://schemas.microsoft.com/office/drawing/2014/main" id="{A2726545-43DF-7DE9-0509-520F5DC0C67D}"/>
              </a:ext>
            </a:extLst>
          </p:cNvPr>
          <p:cNvSpPr txBox="1"/>
          <p:nvPr/>
        </p:nvSpPr>
        <p:spPr>
          <a:xfrm>
            <a:off x="10968526" y="5105784"/>
            <a:ext cx="795738" cy="248641"/>
          </a:xfrm>
          <a:prstGeom prst="rect">
            <a:avLst/>
          </a:prstGeom>
          <a:noFill/>
        </p:spPr>
        <p:txBody>
          <a:bodyPr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Pct val="100000"/>
              <a:buFontTx/>
              <a:buNone/>
              <a:tabLst/>
              <a:defRPr/>
            </a:pPr>
            <a:r>
              <a:rPr kumimoji="0" lang="en-US" sz="1600" b="1" i="0" u="none" strike="noStrike" kern="1200" cap="none" spc="0" normalizeH="0" baseline="0" noProof="0" dirty="0">
                <a:ln>
                  <a:noFill/>
                </a:ln>
                <a:solidFill>
                  <a:schemeClr val="bg1"/>
                </a:solidFill>
                <a:effectLst/>
                <a:uLnTx/>
                <a:uFillTx/>
                <a:latin typeface="+mn-lt"/>
                <a:ea typeface="+mn-ea"/>
                <a:cs typeface="+mn-cs"/>
              </a:rPr>
              <a:t>4k</a:t>
            </a:r>
          </a:p>
        </p:txBody>
      </p:sp>
      <p:sp>
        <p:nvSpPr>
          <p:cNvPr id="13" name="TextBox 12">
            <a:extLst>
              <a:ext uri="{FF2B5EF4-FFF2-40B4-BE49-F238E27FC236}">
                <a16:creationId xmlns:a16="http://schemas.microsoft.com/office/drawing/2014/main" id="{3A58E7FA-F87C-8C49-0DFF-B192E190DF1E}"/>
              </a:ext>
            </a:extLst>
          </p:cNvPr>
          <p:cNvSpPr txBox="1"/>
          <p:nvPr/>
        </p:nvSpPr>
        <p:spPr>
          <a:xfrm>
            <a:off x="10968526" y="2148612"/>
            <a:ext cx="795738" cy="248641"/>
          </a:xfrm>
          <a:prstGeom prst="rect">
            <a:avLst/>
          </a:prstGeom>
          <a:noFill/>
        </p:spPr>
        <p:txBody>
          <a:bodyPr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Pct val="100000"/>
              <a:buFontTx/>
              <a:buNone/>
              <a:tabLst/>
              <a:defRPr/>
            </a:pPr>
            <a:r>
              <a:rPr kumimoji="0" lang="en-US" sz="1600" b="1" i="0" u="none" strike="noStrike" kern="1200" cap="none" spc="0" normalizeH="0" baseline="0" noProof="0" dirty="0">
                <a:ln>
                  <a:noFill/>
                </a:ln>
                <a:solidFill>
                  <a:schemeClr val="bg1"/>
                </a:solidFill>
                <a:effectLst/>
                <a:uLnTx/>
                <a:uFillTx/>
                <a:latin typeface="+mn-lt"/>
                <a:ea typeface="+mn-ea"/>
                <a:cs typeface="+mn-cs"/>
              </a:rPr>
              <a:t>Approx. 30k</a:t>
            </a:r>
          </a:p>
        </p:txBody>
      </p:sp>
      <p:sp>
        <p:nvSpPr>
          <p:cNvPr id="14" name="TextBox 13">
            <a:extLst>
              <a:ext uri="{FF2B5EF4-FFF2-40B4-BE49-F238E27FC236}">
                <a16:creationId xmlns:a16="http://schemas.microsoft.com/office/drawing/2014/main" id="{FB51216D-2C88-258F-DEF1-31CE93ECB6DB}"/>
              </a:ext>
            </a:extLst>
          </p:cNvPr>
          <p:cNvSpPr txBox="1">
            <a:spLocks/>
          </p:cNvSpPr>
          <p:nvPr/>
        </p:nvSpPr>
        <p:spPr>
          <a:xfrm>
            <a:off x="10707643" y="1520289"/>
            <a:ext cx="1408945" cy="308771"/>
          </a:xfrm>
          <a:prstGeom prst="rect">
            <a:avLst/>
          </a:prstGeom>
          <a:noFill/>
          <a:extLst>
            <a:ext uri="{91240B29-F687-4F45-9708-019B960494DF}">
              <a14:hiddenLine xmlns:a14="http://schemas.microsoft.com/office/drawing/2010/main"/>
            </a:ext>
          </a:extLst>
        </p:spPr>
        <p:txBody>
          <a:bodyPr wrap="square"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mn-lt"/>
                <a:ea typeface="+mn-ea"/>
                <a:cs typeface="+mn-cs"/>
              </a:rPr>
              <a:t>Alive/treatment eligible</a:t>
            </a:r>
          </a:p>
        </p:txBody>
      </p:sp>
      <p:sp>
        <p:nvSpPr>
          <p:cNvPr id="16" name="TextBox 15">
            <a:extLst>
              <a:ext uri="{FF2B5EF4-FFF2-40B4-BE49-F238E27FC236}">
                <a16:creationId xmlns:a16="http://schemas.microsoft.com/office/drawing/2014/main" id="{715A4914-1D39-77AA-C702-133C42A7C89E}"/>
              </a:ext>
            </a:extLst>
          </p:cNvPr>
          <p:cNvSpPr txBox="1"/>
          <p:nvPr/>
        </p:nvSpPr>
        <p:spPr>
          <a:xfrm rot="16200000">
            <a:off x="5756574" y="3947730"/>
            <a:ext cx="1377132" cy="327907"/>
          </a:xfrm>
          <a:prstGeom prst="rect">
            <a:avLst/>
          </a:prstGeom>
          <a:solidFill>
            <a:schemeClr val="bg2"/>
          </a:solid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600" b="0" i="0" u="none" strike="noStrike" kern="1200" cap="none" spc="0" normalizeH="0" baseline="0" noProof="0" dirty="0">
                <a:ln>
                  <a:noFill/>
                </a:ln>
                <a:effectLst/>
                <a:uLnTx/>
                <a:uFillTx/>
                <a:latin typeface="+mn-lt"/>
                <a:ea typeface="+mn-ea"/>
                <a:cs typeface="+mn-cs"/>
              </a:rPr>
              <a:t>Treatment gap</a:t>
            </a:r>
          </a:p>
        </p:txBody>
      </p:sp>
      <p:sp>
        <p:nvSpPr>
          <p:cNvPr id="17" name="Content Placeholder 2">
            <a:extLst>
              <a:ext uri="{FF2B5EF4-FFF2-40B4-BE49-F238E27FC236}">
                <a16:creationId xmlns:a16="http://schemas.microsoft.com/office/drawing/2014/main" id="{8CB1A806-64DE-CC7D-BFA7-6ABE819FE98D}"/>
              </a:ext>
            </a:extLst>
          </p:cNvPr>
          <p:cNvSpPr txBox="1">
            <a:spLocks/>
          </p:cNvSpPr>
          <p:nvPr/>
        </p:nvSpPr>
        <p:spPr bwMode="auto">
          <a:xfrm>
            <a:off x="498933" y="5005298"/>
            <a:ext cx="1545788" cy="1412974"/>
          </a:xfrm>
          <a:prstGeom prst="rect">
            <a:avLst/>
          </a:prstGeom>
          <a:solidFill>
            <a:schemeClr val="tx1">
              <a:lumMod val="95000"/>
            </a:schemeClr>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1400" kern="0" dirty="0">
                <a:latin typeface="+mn-lt"/>
              </a:rPr>
              <a:t>KarMMa</a:t>
            </a:r>
            <a:r>
              <a:rPr lang="en-US" sz="1400" kern="0" baseline="30000" dirty="0">
                <a:latin typeface="+mn-lt"/>
              </a:rPr>
              <a:t>4</a:t>
            </a:r>
            <a:r>
              <a:rPr lang="en-US" sz="1400" kern="0" dirty="0">
                <a:latin typeface="+mn-lt"/>
              </a:rPr>
              <a:t>: </a:t>
            </a:r>
          </a:p>
          <a:p>
            <a:pPr marL="0" indent="0">
              <a:buFont typeface="Wingdings" panose="05000000000000000000" pitchFamily="2" charset="2"/>
              <a:buNone/>
            </a:pPr>
            <a:r>
              <a:rPr lang="en-US" sz="1400" b="0" kern="0" dirty="0">
                <a:latin typeface="+mn-lt"/>
              </a:rPr>
              <a:t>R/R MM, ≥ 4 prior therapies, including an IMID, a PI, an anti-CD38 antibody</a:t>
            </a:r>
            <a:endParaRPr lang="en-US" sz="1400" b="0" kern="0" baseline="30000" dirty="0">
              <a:latin typeface="+mn-lt"/>
            </a:endParaRPr>
          </a:p>
          <a:p>
            <a:endParaRPr lang="en-US" sz="2000" b="0" kern="0" dirty="0">
              <a:latin typeface="+mn-lt"/>
            </a:endParaRPr>
          </a:p>
        </p:txBody>
      </p:sp>
      <p:sp>
        <p:nvSpPr>
          <p:cNvPr id="18" name="Content Placeholder 2">
            <a:extLst>
              <a:ext uri="{FF2B5EF4-FFF2-40B4-BE49-F238E27FC236}">
                <a16:creationId xmlns:a16="http://schemas.microsoft.com/office/drawing/2014/main" id="{489A4A52-7200-F8C5-91E9-ECF2652552BE}"/>
              </a:ext>
            </a:extLst>
          </p:cNvPr>
          <p:cNvSpPr txBox="1">
            <a:spLocks/>
          </p:cNvSpPr>
          <p:nvPr/>
        </p:nvSpPr>
        <p:spPr bwMode="auto">
          <a:xfrm>
            <a:off x="3590509" y="3666838"/>
            <a:ext cx="1339119" cy="1988379"/>
          </a:xfrm>
          <a:prstGeom prst="rect">
            <a:avLst/>
          </a:prstGeom>
          <a:solidFill>
            <a:schemeClr val="tx1">
              <a:lumMod val="95000"/>
            </a:schemeClr>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buFont typeface="Wingdings" panose="05000000000000000000" pitchFamily="2" charset="2"/>
              <a:buNone/>
            </a:pPr>
            <a:r>
              <a:rPr lang="en-US" sz="1400" kern="0" dirty="0">
                <a:latin typeface="+mn-lt"/>
              </a:rPr>
              <a:t>KarMMa-3</a:t>
            </a:r>
            <a:r>
              <a:rPr lang="en-US" sz="1400" kern="0" baseline="30000" dirty="0">
                <a:latin typeface="+mn-lt"/>
              </a:rPr>
              <a:t>6</a:t>
            </a:r>
            <a:r>
              <a:rPr lang="en-US" sz="1400" kern="0" dirty="0">
                <a:latin typeface="+mn-lt"/>
              </a:rPr>
              <a:t>:</a:t>
            </a:r>
          </a:p>
          <a:p>
            <a:pPr marL="0" indent="0">
              <a:buFont typeface="Wingdings" panose="05000000000000000000" pitchFamily="2" charset="2"/>
              <a:buNone/>
            </a:pPr>
            <a:r>
              <a:rPr lang="en-US" sz="1400" b="0" kern="0" dirty="0">
                <a:latin typeface="+mn-lt"/>
              </a:rPr>
              <a:t>R/R MM, 2-4 prior therapies, including an IMID, a PI, and an anti-CD38 antibody</a:t>
            </a:r>
          </a:p>
        </p:txBody>
      </p:sp>
      <p:sp>
        <p:nvSpPr>
          <p:cNvPr id="19" name="Text Box 11">
            <a:extLst>
              <a:ext uri="{FF2B5EF4-FFF2-40B4-BE49-F238E27FC236}">
                <a16:creationId xmlns:a16="http://schemas.microsoft.com/office/drawing/2014/main" id="{481A19C2-BA37-E23C-33C5-A052A5B3EF3B}"/>
              </a:ext>
            </a:extLst>
          </p:cNvPr>
          <p:cNvSpPr txBox="1">
            <a:spLocks noChangeArrowheads="1"/>
          </p:cNvSpPr>
          <p:nvPr/>
        </p:nvSpPr>
        <p:spPr bwMode="auto">
          <a:xfrm>
            <a:off x="3656588" y="5638821"/>
            <a:ext cx="509625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lang="en-US" altLang="en-US" sz="1200" b="0" dirty="0">
                <a:solidFill>
                  <a:srgbClr val="455560"/>
                </a:solidFill>
                <a:latin typeface="+mn-lt"/>
                <a:cs typeface="+mn-cs"/>
              </a:rPr>
              <a:t>1. </a:t>
            </a:r>
            <a:r>
              <a:rPr kumimoji="0" lang="en-US" altLang="en-US" sz="1200" b="0" i="0" u="none" strike="noStrike" kern="1200" cap="none" spc="0" normalizeH="0" noProof="0" dirty="0">
                <a:ln>
                  <a:noFill/>
                </a:ln>
                <a:solidFill>
                  <a:srgbClr val="455560"/>
                </a:solidFill>
                <a:effectLst/>
                <a:uLnTx/>
                <a:uFillTx/>
                <a:latin typeface="+mn-lt"/>
                <a:cs typeface="+mn-cs"/>
              </a:rPr>
              <a:t>NCCN. Clinical practice guidelines in oncology: multiple myeloma. v2.2026. nccn.org. 2. Delea. ASH 2023. Abstr 3773. 3. Perrot. Blood. 2021;138(suppl 1):3764. </a:t>
            </a:r>
            <a:r>
              <a:rPr lang="en-US" altLang="en-US" sz="1200" b="0" dirty="0">
                <a:solidFill>
                  <a:srgbClr val="455560"/>
                </a:solidFill>
                <a:latin typeface="+mn-lt"/>
                <a:cs typeface="+mn-cs"/>
              </a:rPr>
              <a:t>4. </a:t>
            </a:r>
            <a:r>
              <a:rPr kumimoji="0" lang="en-US" altLang="en-US" sz="1200" b="0" i="0" u="none" strike="noStrike" kern="1200" cap="none" spc="0" normalizeH="0" noProof="0" dirty="0">
                <a:ln>
                  <a:noFill/>
                </a:ln>
                <a:solidFill>
                  <a:srgbClr val="455560"/>
                </a:solidFill>
                <a:effectLst/>
                <a:uLnTx/>
                <a:uFillTx/>
                <a:latin typeface="+mn-lt"/>
                <a:cs typeface="+mn-cs"/>
              </a:rPr>
              <a:t>Munshi. NEJM. 2021;384:705. 5. Lin. ASCO 2023. Abstr 8009. </a:t>
            </a:r>
            <a:br>
              <a:rPr kumimoji="0" lang="en-US" altLang="en-US" sz="1200" b="0" i="0" u="none" strike="noStrike" kern="1200" cap="none" spc="0" normalizeH="0" noProof="0" dirty="0">
                <a:ln>
                  <a:noFill/>
                </a:ln>
                <a:solidFill>
                  <a:srgbClr val="455560"/>
                </a:solidFill>
                <a:effectLst/>
                <a:uLnTx/>
                <a:uFillTx/>
                <a:latin typeface="+mn-lt"/>
                <a:cs typeface="+mn-cs"/>
              </a:rPr>
            </a:br>
            <a:r>
              <a:rPr lang="en-US" altLang="en-US" sz="1200" b="0" dirty="0">
                <a:solidFill>
                  <a:srgbClr val="455560"/>
                </a:solidFill>
                <a:latin typeface="+mn-lt"/>
                <a:cs typeface="+mn-cs"/>
              </a:rPr>
              <a:t>6. </a:t>
            </a:r>
            <a:r>
              <a:rPr kumimoji="0" lang="en-US" altLang="en-US" sz="1200" b="0" i="0" u="none" strike="noStrike" kern="1200" cap="none" spc="0" normalizeH="0" noProof="0" dirty="0">
                <a:ln>
                  <a:noFill/>
                </a:ln>
                <a:solidFill>
                  <a:srgbClr val="455560"/>
                </a:solidFill>
                <a:effectLst/>
                <a:uLnTx/>
                <a:uFillTx/>
                <a:latin typeface="+mn-lt"/>
                <a:cs typeface="+mn-cs"/>
              </a:rPr>
              <a:t>Rodriguez-Otero. NEJM. 2023;388:1002. 7. San-Miguel. NEJM. 2023;389:335. 8. seer.cancer.gov/statistics-network/explorer.</a:t>
            </a:r>
          </a:p>
        </p:txBody>
      </p:sp>
      <p:sp>
        <p:nvSpPr>
          <p:cNvPr id="21" name="Content Placeholder 2">
            <a:extLst>
              <a:ext uri="{FF2B5EF4-FFF2-40B4-BE49-F238E27FC236}">
                <a16:creationId xmlns:a16="http://schemas.microsoft.com/office/drawing/2014/main" id="{E98C36B7-1350-7E1C-6680-5623F5EDB7DB}"/>
              </a:ext>
            </a:extLst>
          </p:cNvPr>
          <p:cNvSpPr txBox="1">
            <a:spLocks/>
          </p:cNvSpPr>
          <p:nvPr/>
        </p:nvSpPr>
        <p:spPr bwMode="auto">
          <a:xfrm>
            <a:off x="4929628" y="2811871"/>
            <a:ext cx="1339119" cy="1988379"/>
          </a:xfrm>
          <a:prstGeom prst="rect">
            <a:avLst/>
          </a:prstGeom>
          <a:solidFill>
            <a:schemeClr val="tx2"/>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buNone/>
            </a:pPr>
            <a:r>
              <a:rPr lang="en-US" sz="1400" kern="0" dirty="0">
                <a:latin typeface="+mn-lt"/>
              </a:rPr>
              <a:t>CARTITUDE-4</a:t>
            </a:r>
            <a:r>
              <a:rPr lang="en-US" sz="1400" kern="0" baseline="30000" dirty="0">
                <a:latin typeface="+mn-lt"/>
              </a:rPr>
              <a:t>7</a:t>
            </a:r>
            <a:r>
              <a:rPr lang="en-US" sz="1400" kern="0" dirty="0">
                <a:latin typeface="+mn-lt"/>
              </a:rPr>
              <a:t>:</a:t>
            </a:r>
          </a:p>
          <a:p>
            <a:pPr marL="0" indent="0">
              <a:buFont typeface="Wingdings" panose="05000000000000000000" pitchFamily="2" charset="2"/>
              <a:buNone/>
            </a:pPr>
            <a:r>
              <a:rPr lang="en-US" sz="1400" kern="0" dirty="0">
                <a:latin typeface="+mn-lt"/>
              </a:rPr>
              <a:t> </a:t>
            </a:r>
            <a:r>
              <a:rPr lang="en-US" sz="1400" b="0" kern="0" dirty="0">
                <a:latin typeface="+mn-lt"/>
              </a:rPr>
              <a:t>R/R MM, 1-3 prior therapies, including PI + IMiD; lenalidomide refractory</a:t>
            </a:r>
            <a:endParaRPr lang="en-US" sz="1400" b="0" kern="0" baseline="30000" dirty="0">
              <a:latin typeface="+mn-lt"/>
            </a:endParaRPr>
          </a:p>
        </p:txBody>
      </p:sp>
      <p:sp>
        <p:nvSpPr>
          <p:cNvPr id="22" name="Content Placeholder 2">
            <a:extLst>
              <a:ext uri="{FF2B5EF4-FFF2-40B4-BE49-F238E27FC236}">
                <a16:creationId xmlns:a16="http://schemas.microsoft.com/office/drawing/2014/main" id="{6B7505BD-49FE-75E2-9125-2E547B862C58}"/>
              </a:ext>
            </a:extLst>
          </p:cNvPr>
          <p:cNvSpPr txBox="1">
            <a:spLocks/>
          </p:cNvSpPr>
          <p:nvPr/>
        </p:nvSpPr>
        <p:spPr bwMode="auto">
          <a:xfrm>
            <a:off x="2044721" y="4434908"/>
            <a:ext cx="1545788" cy="1811035"/>
          </a:xfrm>
          <a:prstGeom prst="rect">
            <a:avLst/>
          </a:prstGeom>
          <a:solidFill>
            <a:schemeClr val="tx2"/>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None/>
            </a:pPr>
            <a:r>
              <a:rPr lang="en-US" sz="1400" kern="0" dirty="0">
                <a:latin typeface="+mn-lt"/>
              </a:rPr>
              <a:t>CARTITUDE</a:t>
            </a:r>
            <a:r>
              <a:rPr lang="en-US" sz="1400" kern="0" baseline="30000" dirty="0">
                <a:latin typeface="+mn-lt"/>
              </a:rPr>
              <a:t>5</a:t>
            </a:r>
            <a:r>
              <a:rPr lang="en-US" sz="1400" kern="0" dirty="0">
                <a:latin typeface="+mn-lt"/>
              </a:rPr>
              <a:t>: </a:t>
            </a:r>
          </a:p>
          <a:p>
            <a:pPr marL="0" indent="0">
              <a:buFont typeface="Wingdings" panose="05000000000000000000" pitchFamily="2" charset="2"/>
              <a:buNone/>
            </a:pPr>
            <a:r>
              <a:rPr lang="en-US" sz="1400" b="0" kern="0" dirty="0">
                <a:latin typeface="+mn-lt"/>
              </a:rPr>
              <a:t>R/R MM, ≥3 prior therapies including PI, IMiD, and anti-CD38 therapy, or double refractory to PI and IMiD</a:t>
            </a:r>
          </a:p>
        </p:txBody>
      </p:sp>
    </p:spTree>
    <p:extLst>
      <p:ext uri="{BB962C8B-B14F-4D97-AF65-F5344CB8AC3E}">
        <p14:creationId xmlns:p14="http://schemas.microsoft.com/office/powerpoint/2010/main" val="31508725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4FDD0-76AA-2A2F-02A1-8BFAEDE4A804}"/>
              </a:ext>
            </a:extLst>
          </p:cNvPr>
          <p:cNvSpPr>
            <a:spLocks noGrp="1"/>
          </p:cNvSpPr>
          <p:nvPr>
            <p:ph type="title"/>
          </p:nvPr>
        </p:nvSpPr>
        <p:spPr>
          <a:xfrm>
            <a:off x="609759" y="238127"/>
            <a:ext cx="11372034" cy="1103313"/>
          </a:xfrm>
        </p:spPr>
        <p:txBody>
          <a:bodyPr/>
          <a:lstStyle/>
          <a:p>
            <a:r>
              <a:rPr lang="en-US" dirty="0">
                <a:latin typeface="+mn-lt"/>
              </a:rPr>
              <a:t>Refractoriness to Multiple Agents Increases With Increasing Lines of Prior Therapy Limiting Bridging Options </a:t>
            </a:r>
          </a:p>
        </p:txBody>
      </p:sp>
      <p:graphicFrame>
        <p:nvGraphicFramePr>
          <p:cNvPr id="3" name="Chart 2">
            <a:extLst>
              <a:ext uri="{FF2B5EF4-FFF2-40B4-BE49-F238E27FC236}">
                <a16:creationId xmlns:a16="http://schemas.microsoft.com/office/drawing/2014/main" id="{890235C6-06D0-7570-429B-7469814D3345}"/>
              </a:ext>
            </a:extLst>
          </p:cNvPr>
          <p:cNvGraphicFramePr/>
          <p:nvPr>
            <p:extLst>
              <p:ext uri="{D42A27DB-BD31-4B8C-83A1-F6EECF244321}">
                <p14:modId xmlns:p14="http://schemas.microsoft.com/office/powerpoint/2010/main" val="1498088168"/>
              </p:ext>
            </p:extLst>
          </p:nvPr>
        </p:nvGraphicFramePr>
        <p:xfrm>
          <a:off x="290335" y="1891699"/>
          <a:ext cx="11460479" cy="3954374"/>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80EEDFF4-3D5E-CBDC-2D61-78B752B88F6A}"/>
              </a:ext>
            </a:extLst>
          </p:cNvPr>
          <p:cNvSpPr txBox="1"/>
          <p:nvPr/>
        </p:nvSpPr>
        <p:spPr>
          <a:xfrm>
            <a:off x="491949" y="3527742"/>
            <a:ext cx="352425" cy="371475"/>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3L</a:t>
            </a:r>
          </a:p>
        </p:txBody>
      </p:sp>
      <p:sp>
        <p:nvSpPr>
          <p:cNvPr id="5" name="TextBox 4">
            <a:extLst>
              <a:ext uri="{FF2B5EF4-FFF2-40B4-BE49-F238E27FC236}">
                <a16:creationId xmlns:a16="http://schemas.microsoft.com/office/drawing/2014/main" id="{2EA98662-6B10-216A-8913-FE898C36139E}"/>
              </a:ext>
            </a:extLst>
          </p:cNvPr>
          <p:cNvSpPr txBox="1"/>
          <p:nvPr/>
        </p:nvSpPr>
        <p:spPr>
          <a:xfrm>
            <a:off x="4235969" y="3527742"/>
            <a:ext cx="352425" cy="371475"/>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4L</a:t>
            </a:r>
          </a:p>
        </p:txBody>
      </p:sp>
      <p:sp>
        <p:nvSpPr>
          <p:cNvPr id="6" name="TextBox 5">
            <a:extLst>
              <a:ext uri="{FF2B5EF4-FFF2-40B4-BE49-F238E27FC236}">
                <a16:creationId xmlns:a16="http://schemas.microsoft.com/office/drawing/2014/main" id="{EAACCEC3-AE32-0F1E-2C74-2C40B5C4158D}"/>
              </a:ext>
            </a:extLst>
          </p:cNvPr>
          <p:cNvSpPr txBox="1"/>
          <p:nvPr/>
        </p:nvSpPr>
        <p:spPr>
          <a:xfrm>
            <a:off x="7834234" y="3527741"/>
            <a:ext cx="456572" cy="371475"/>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5L+</a:t>
            </a:r>
          </a:p>
        </p:txBody>
      </p:sp>
      <p:sp>
        <p:nvSpPr>
          <p:cNvPr id="7" name="TextBox 6">
            <a:extLst>
              <a:ext uri="{FF2B5EF4-FFF2-40B4-BE49-F238E27FC236}">
                <a16:creationId xmlns:a16="http://schemas.microsoft.com/office/drawing/2014/main" id="{618DD4C0-7DF1-FB2C-0962-B363D8AE8DE6}"/>
              </a:ext>
            </a:extLst>
          </p:cNvPr>
          <p:cNvSpPr txBox="1"/>
          <p:nvPr/>
        </p:nvSpPr>
        <p:spPr>
          <a:xfrm>
            <a:off x="3666632" y="1600200"/>
            <a:ext cx="962652" cy="307777"/>
          </a:xfrm>
          <a:prstGeom prst="rect">
            <a:avLst/>
          </a:prstGeom>
          <a:noFill/>
        </p:spPr>
        <p:txBody>
          <a:bodyPr wrap="square" anchor="ctr">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400" b="0" dirty="0">
                <a:solidFill>
                  <a:schemeClr val="bg1"/>
                </a:solidFill>
                <a:latin typeface="+mn-lt"/>
                <a:cs typeface="+mn-cs"/>
              </a:rPr>
              <a:t>A</a:t>
            </a:r>
            <a:r>
              <a:rPr kumimoji="0" lang="en-US" sz="1400" b="0" i="0" u="none" strike="noStrike" kern="1200" cap="none" spc="0" normalizeH="0" baseline="0" noProof="0" dirty="0">
                <a:ln>
                  <a:noFill/>
                </a:ln>
                <a:solidFill>
                  <a:schemeClr val="bg1"/>
                </a:solidFill>
                <a:effectLst/>
                <a:uLnTx/>
                <a:uFillTx/>
                <a:latin typeface="+mn-lt"/>
                <a:ea typeface="+mn-ea"/>
                <a:cs typeface="+mn-cs"/>
              </a:rPr>
              <a:t>nti-CD38</a:t>
            </a:r>
          </a:p>
        </p:txBody>
      </p:sp>
      <p:sp>
        <p:nvSpPr>
          <p:cNvPr id="8" name="Rectangle 7">
            <a:extLst>
              <a:ext uri="{FF2B5EF4-FFF2-40B4-BE49-F238E27FC236}">
                <a16:creationId xmlns:a16="http://schemas.microsoft.com/office/drawing/2014/main" id="{14AEDD08-D1B8-0FAE-30CD-8A4A44D59538}"/>
              </a:ext>
            </a:extLst>
          </p:cNvPr>
          <p:cNvSpPr/>
          <p:nvPr/>
        </p:nvSpPr>
        <p:spPr>
          <a:xfrm>
            <a:off x="3518366" y="1683314"/>
            <a:ext cx="143661" cy="141549"/>
          </a:xfrm>
          <a:prstGeom prst="rect">
            <a:avLst/>
          </a:prstGeom>
          <a:solidFill>
            <a:schemeClr val="accent3"/>
          </a:solidFill>
          <a:ln>
            <a:solidFill>
              <a:schemeClr val="accent3"/>
            </a:solid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ea typeface="+mn-ea"/>
              <a:cs typeface="+mn-cs"/>
            </a:endParaRPr>
          </a:p>
        </p:txBody>
      </p:sp>
      <p:sp>
        <p:nvSpPr>
          <p:cNvPr id="9" name="TextBox 8">
            <a:extLst>
              <a:ext uri="{FF2B5EF4-FFF2-40B4-BE49-F238E27FC236}">
                <a16:creationId xmlns:a16="http://schemas.microsoft.com/office/drawing/2014/main" id="{6C7715F3-9598-5ECC-B15A-AAB7A17652B5}"/>
              </a:ext>
            </a:extLst>
          </p:cNvPr>
          <p:cNvSpPr txBox="1"/>
          <p:nvPr/>
        </p:nvSpPr>
        <p:spPr>
          <a:xfrm>
            <a:off x="4908119" y="1600200"/>
            <a:ext cx="657539" cy="307777"/>
          </a:xfrm>
          <a:prstGeom prst="rect">
            <a:avLst/>
          </a:prstGeom>
          <a:noFill/>
        </p:spPr>
        <p:txBody>
          <a:bodyPr wrap="square" anchor="ctr">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mn-lt"/>
                <a:ea typeface="+mn-ea"/>
                <a:cs typeface="+mn-cs"/>
              </a:rPr>
              <a:t>IMiDs</a:t>
            </a:r>
          </a:p>
        </p:txBody>
      </p:sp>
      <p:sp>
        <p:nvSpPr>
          <p:cNvPr id="10" name="Rectangle 9">
            <a:extLst>
              <a:ext uri="{FF2B5EF4-FFF2-40B4-BE49-F238E27FC236}">
                <a16:creationId xmlns:a16="http://schemas.microsoft.com/office/drawing/2014/main" id="{D88EE5DD-50C0-8796-A3BF-9F3836F914FA}"/>
              </a:ext>
            </a:extLst>
          </p:cNvPr>
          <p:cNvSpPr/>
          <p:nvPr/>
        </p:nvSpPr>
        <p:spPr>
          <a:xfrm>
            <a:off x="4754004" y="1680936"/>
            <a:ext cx="146304" cy="146304"/>
          </a:xfrm>
          <a:prstGeom prst="rect">
            <a:avLst/>
          </a:prstGeom>
          <a:solidFill>
            <a:schemeClr val="accent1"/>
          </a:solid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ea typeface="+mn-ea"/>
              <a:cs typeface="+mn-cs"/>
            </a:endParaRPr>
          </a:p>
        </p:txBody>
      </p:sp>
      <p:sp>
        <p:nvSpPr>
          <p:cNvPr id="11" name="TextBox 10">
            <a:extLst>
              <a:ext uri="{FF2B5EF4-FFF2-40B4-BE49-F238E27FC236}">
                <a16:creationId xmlns:a16="http://schemas.microsoft.com/office/drawing/2014/main" id="{7A2454FE-1D57-8502-2B83-7D0D711CACC6}"/>
              </a:ext>
            </a:extLst>
          </p:cNvPr>
          <p:cNvSpPr txBox="1"/>
          <p:nvPr/>
        </p:nvSpPr>
        <p:spPr>
          <a:xfrm>
            <a:off x="5909452" y="1600200"/>
            <a:ext cx="657539" cy="307777"/>
          </a:xfrm>
          <a:prstGeom prst="rect">
            <a:avLst/>
          </a:prstGeom>
          <a:noFill/>
        </p:spPr>
        <p:txBody>
          <a:bodyPr wrap="square" anchor="ctr">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mn-lt"/>
                <a:ea typeface="+mn-ea"/>
                <a:cs typeface="+mn-cs"/>
              </a:rPr>
              <a:t>PIs</a:t>
            </a:r>
          </a:p>
        </p:txBody>
      </p:sp>
      <p:sp>
        <p:nvSpPr>
          <p:cNvPr id="12" name="Rectangle 11">
            <a:extLst>
              <a:ext uri="{FF2B5EF4-FFF2-40B4-BE49-F238E27FC236}">
                <a16:creationId xmlns:a16="http://schemas.microsoft.com/office/drawing/2014/main" id="{0517BEEC-EB74-748C-3A28-8888A8A13481}"/>
              </a:ext>
            </a:extLst>
          </p:cNvPr>
          <p:cNvSpPr/>
          <p:nvPr/>
        </p:nvSpPr>
        <p:spPr>
          <a:xfrm>
            <a:off x="5760064" y="1680936"/>
            <a:ext cx="146304" cy="146304"/>
          </a:xfrm>
          <a:prstGeom prst="rect">
            <a:avLst/>
          </a:prstGeom>
          <a:solidFill>
            <a:schemeClr val="accent4"/>
          </a:soli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ea typeface="+mn-ea"/>
              <a:cs typeface="+mn-cs"/>
            </a:endParaRPr>
          </a:p>
        </p:txBody>
      </p:sp>
      <p:sp>
        <p:nvSpPr>
          <p:cNvPr id="13" name="TextBox 12">
            <a:extLst>
              <a:ext uri="{FF2B5EF4-FFF2-40B4-BE49-F238E27FC236}">
                <a16:creationId xmlns:a16="http://schemas.microsoft.com/office/drawing/2014/main" id="{6F547C23-D9E5-7807-CC52-E0456148B92C}"/>
              </a:ext>
            </a:extLst>
          </p:cNvPr>
          <p:cNvSpPr txBox="1"/>
          <p:nvPr/>
        </p:nvSpPr>
        <p:spPr>
          <a:xfrm>
            <a:off x="6716299" y="1600200"/>
            <a:ext cx="2099794" cy="307777"/>
          </a:xfrm>
          <a:prstGeom prst="rect">
            <a:avLst/>
          </a:prstGeom>
          <a:noFill/>
        </p:spPr>
        <p:txBody>
          <a:bodyPr wrap="square" anchor="ctr">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mn-lt"/>
                <a:ea typeface="+mn-ea"/>
                <a:cs typeface="+mn-cs"/>
              </a:rPr>
              <a:t>Triple class </a:t>
            </a:r>
            <a:r>
              <a:rPr lang="en-US" sz="1400" b="0" dirty="0">
                <a:solidFill>
                  <a:schemeClr val="bg1"/>
                </a:solidFill>
                <a:latin typeface="+mn-lt"/>
                <a:cs typeface="+mn-cs"/>
              </a:rPr>
              <a:t>r</a:t>
            </a:r>
            <a:r>
              <a:rPr kumimoji="0" lang="en-US" sz="1400" b="0" i="0" u="none" strike="noStrike" kern="1200" cap="none" spc="0" normalizeH="0" baseline="0" noProof="0" dirty="0">
                <a:ln>
                  <a:noFill/>
                </a:ln>
                <a:solidFill>
                  <a:schemeClr val="bg1"/>
                </a:solidFill>
                <a:effectLst/>
                <a:uLnTx/>
                <a:uFillTx/>
                <a:latin typeface="+mn-lt"/>
                <a:ea typeface="+mn-ea"/>
                <a:cs typeface="+mn-cs"/>
              </a:rPr>
              <a:t>efractory</a:t>
            </a:r>
          </a:p>
        </p:txBody>
      </p:sp>
      <p:sp>
        <p:nvSpPr>
          <p:cNvPr id="14" name="Rectangle 13">
            <a:extLst>
              <a:ext uri="{FF2B5EF4-FFF2-40B4-BE49-F238E27FC236}">
                <a16:creationId xmlns:a16="http://schemas.microsoft.com/office/drawing/2014/main" id="{BB2F095F-E0A7-0868-8B72-A2BE644A0D68}"/>
              </a:ext>
            </a:extLst>
          </p:cNvPr>
          <p:cNvSpPr/>
          <p:nvPr/>
        </p:nvSpPr>
        <p:spPr>
          <a:xfrm>
            <a:off x="6564898" y="1680936"/>
            <a:ext cx="146304" cy="146304"/>
          </a:xfrm>
          <a:prstGeom prst="rect">
            <a:avLst/>
          </a:prstGeom>
          <a:solidFill>
            <a:schemeClr val="accent6"/>
          </a:soli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ea typeface="+mn-ea"/>
              <a:cs typeface="+mn-cs"/>
            </a:endParaRPr>
          </a:p>
        </p:txBody>
      </p:sp>
      <p:sp>
        <p:nvSpPr>
          <p:cNvPr id="15" name="Rectangle 14">
            <a:extLst>
              <a:ext uri="{FF2B5EF4-FFF2-40B4-BE49-F238E27FC236}">
                <a16:creationId xmlns:a16="http://schemas.microsoft.com/office/drawing/2014/main" id="{9B854F22-8420-6212-4D2E-61344E0B165A}"/>
              </a:ext>
            </a:extLst>
          </p:cNvPr>
          <p:cNvSpPr/>
          <p:nvPr/>
        </p:nvSpPr>
        <p:spPr>
          <a:xfrm>
            <a:off x="3375336" y="1616151"/>
            <a:ext cx="5185542" cy="301344"/>
          </a:xfrm>
          <a:prstGeom prst="rect">
            <a:avLst/>
          </a:prstGeom>
          <a:noFill/>
          <a:ln>
            <a:solidFill>
              <a:schemeClr val="bg2"/>
            </a:solid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ea typeface="+mn-ea"/>
              <a:cs typeface="+mn-cs"/>
            </a:endParaRPr>
          </a:p>
        </p:txBody>
      </p:sp>
      <p:sp>
        <p:nvSpPr>
          <p:cNvPr id="16" name="TextBox 15">
            <a:extLst>
              <a:ext uri="{FF2B5EF4-FFF2-40B4-BE49-F238E27FC236}">
                <a16:creationId xmlns:a16="http://schemas.microsoft.com/office/drawing/2014/main" id="{11377552-B7E4-D99F-B71F-E68278E40C22}"/>
              </a:ext>
            </a:extLst>
          </p:cNvPr>
          <p:cNvSpPr txBox="1"/>
          <p:nvPr/>
        </p:nvSpPr>
        <p:spPr>
          <a:xfrm rot="3572361">
            <a:off x="1089761" y="5275171"/>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Dara</a:t>
            </a:r>
          </a:p>
        </p:txBody>
      </p:sp>
      <p:sp>
        <p:nvSpPr>
          <p:cNvPr id="17" name="TextBox 16">
            <a:extLst>
              <a:ext uri="{FF2B5EF4-FFF2-40B4-BE49-F238E27FC236}">
                <a16:creationId xmlns:a16="http://schemas.microsoft.com/office/drawing/2014/main" id="{749D354A-E222-219D-DC57-CF1CA4EFC35F}"/>
              </a:ext>
            </a:extLst>
          </p:cNvPr>
          <p:cNvSpPr txBox="1"/>
          <p:nvPr/>
        </p:nvSpPr>
        <p:spPr>
          <a:xfrm rot="3572361">
            <a:off x="1574911" y="5275170"/>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Lena</a:t>
            </a:r>
          </a:p>
        </p:txBody>
      </p:sp>
      <p:sp>
        <p:nvSpPr>
          <p:cNvPr id="18" name="TextBox 17">
            <a:extLst>
              <a:ext uri="{FF2B5EF4-FFF2-40B4-BE49-F238E27FC236}">
                <a16:creationId xmlns:a16="http://schemas.microsoft.com/office/drawing/2014/main" id="{9266ED98-F4DC-D727-E668-9CA74911CF5F}"/>
              </a:ext>
            </a:extLst>
          </p:cNvPr>
          <p:cNvSpPr txBox="1"/>
          <p:nvPr/>
        </p:nvSpPr>
        <p:spPr>
          <a:xfrm rot="3572361">
            <a:off x="2145142" y="5322650"/>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Bortez</a:t>
            </a:r>
          </a:p>
        </p:txBody>
      </p:sp>
      <p:sp>
        <p:nvSpPr>
          <p:cNvPr id="19" name="TextBox 18">
            <a:extLst>
              <a:ext uri="{FF2B5EF4-FFF2-40B4-BE49-F238E27FC236}">
                <a16:creationId xmlns:a16="http://schemas.microsoft.com/office/drawing/2014/main" id="{7C474CF3-6867-05D1-253F-E292AD9204FB}"/>
              </a:ext>
            </a:extLst>
          </p:cNvPr>
          <p:cNvSpPr txBox="1"/>
          <p:nvPr/>
        </p:nvSpPr>
        <p:spPr>
          <a:xfrm rot="3572361">
            <a:off x="2630293" y="5258403"/>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Pom</a:t>
            </a:r>
          </a:p>
        </p:txBody>
      </p:sp>
      <p:sp>
        <p:nvSpPr>
          <p:cNvPr id="20" name="TextBox 19">
            <a:extLst>
              <a:ext uri="{FF2B5EF4-FFF2-40B4-BE49-F238E27FC236}">
                <a16:creationId xmlns:a16="http://schemas.microsoft.com/office/drawing/2014/main" id="{05CD651C-9999-C037-ABE4-8BC190E798CF}"/>
              </a:ext>
            </a:extLst>
          </p:cNvPr>
          <p:cNvSpPr txBox="1"/>
          <p:nvPr/>
        </p:nvSpPr>
        <p:spPr>
          <a:xfrm rot="3572361">
            <a:off x="3153543" y="5268926"/>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Carfil</a:t>
            </a:r>
          </a:p>
        </p:txBody>
      </p:sp>
      <p:sp>
        <p:nvSpPr>
          <p:cNvPr id="21" name="TextBox 20">
            <a:extLst>
              <a:ext uri="{FF2B5EF4-FFF2-40B4-BE49-F238E27FC236}">
                <a16:creationId xmlns:a16="http://schemas.microsoft.com/office/drawing/2014/main" id="{2DDA93D6-B0D5-BD7F-6B0D-2304FAE183A3}"/>
              </a:ext>
            </a:extLst>
          </p:cNvPr>
          <p:cNvSpPr txBox="1"/>
          <p:nvPr/>
        </p:nvSpPr>
        <p:spPr>
          <a:xfrm rot="3572361">
            <a:off x="4813051" y="5264647"/>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Dara</a:t>
            </a:r>
          </a:p>
        </p:txBody>
      </p:sp>
      <p:sp>
        <p:nvSpPr>
          <p:cNvPr id="22" name="TextBox 21">
            <a:extLst>
              <a:ext uri="{FF2B5EF4-FFF2-40B4-BE49-F238E27FC236}">
                <a16:creationId xmlns:a16="http://schemas.microsoft.com/office/drawing/2014/main" id="{434BBDF8-D3EF-E69C-EA08-687341CB21F6}"/>
              </a:ext>
            </a:extLst>
          </p:cNvPr>
          <p:cNvSpPr txBox="1"/>
          <p:nvPr/>
        </p:nvSpPr>
        <p:spPr>
          <a:xfrm rot="3572361">
            <a:off x="5298201" y="5264646"/>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Lena</a:t>
            </a:r>
          </a:p>
        </p:txBody>
      </p:sp>
      <p:sp>
        <p:nvSpPr>
          <p:cNvPr id="23" name="TextBox 22">
            <a:extLst>
              <a:ext uri="{FF2B5EF4-FFF2-40B4-BE49-F238E27FC236}">
                <a16:creationId xmlns:a16="http://schemas.microsoft.com/office/drawing/2014/main" id="{F612B2DF-8D8F-AC99-6AFC-0A4BE6054F6C}"/>
              </a:ext>
            </a:extLst>
          </p:cNvPr>
          <p:cNvSpPr txBox="1"/>
          <p:nvPr/>
        </p:nvSpPr>
        <p:spPr>
          <a:xfrm rot="3572361">
            <a:off x="5868432" y="5312126"/>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Bortez</a:t>
            </a:r>
          </a:p>
        </p:txBody>
      </p:sp>
      <p:sp>
        <p:nvSpPr>
          <p:cNvPr id="24" name="TextBox 23">
            <a:extLst>
              <a:ext uri="{FF2B5EF4-FFF2-40B4-BE49-F238E27FC236}">
                <a16:creationId xmlns:a16="http://schemas.microsoft.com/office/drawing/2014/main" id="{4D575840-6CA1-3E77-FDBC-E64EC3488F38}"/>
              </a:ext>
            </a:extLst>
          </p:cNvPr>
          <p:cNvSpPr txBox="1"/>
          <p:nvPr/>
        </p:nvSpPr>
        <p:spPr>
          <a:xfrm rot="3572361">
            <a:off x="6353583" y="5247879"/>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Pom</a:t>
            </a:r>
          </a:p>
        </p:txBody>
      </p:sp>
      <p:sp>
        <p:nvSpPr>
          <p:cNvPr id="25" name="TextBox 24">
            <a:extLst>
              <a:ext uri="{FF2B5EF4-FFF2-40B4-BE49-F238E27FC236}">
                <a16:creationId xmlns:a16="http://schemas.microsoft.com/office/drawing/2014/main" id="{B10228BE-7606-55C7-4878-B30EBCAB1CDA}"/>
              </a:ext>
            </a:extLst>
          </p:cNvPr>
          <p:cNvSpPr txBox="1"/>
          <p:nvPr/>
        </p:nvSpPr>
        <p:spPr>
          <a:xfrm rot="3572361">
            <a:off x="6876833" y="5258402"/>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Carfil</a:t>
            </a:r>
          </a:p>
        </p:txBody>
      </p:sp>
      <p:sp>
        <p:nvSpPr>
          <p:cNvPr id="26" name="TextBox 25">
            <a:extLst>
              <a:ext uri="{FF2B5EF4-FFF2-40B4-BE49-F238E27FC236}">
                <a16:creationId xmlns:a16="http://schemas.microsoft.com/office/drawing/2014/main" id="{CEDF2ADF-8DCF-4C93-369F-B7D287DE0D16}"/>
              </a:ext>
            </a:extLst>
          </p:cNvPr>
          <p:cNvSpPr txBox="1"/>
          <p:nvPr/>
        </p:nvSpPr>
        <p:spPr>
          <a:xfrm rot="3572361">
            <a:off x="8529383" y="5264647"/>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Dara</a:t>
            </a:r>
          </a:p>
        </p:txBody>
      </p:sp>
      <p:sp>
        <p:nvSpPr>
          <p:cNvPr id="27" name="TextBox 26">
            <a:extLst>
              <a:ext uri="{FF2B5EF4-FFF2-40B4-BE49-F238E27FC236}">
                <a16:creationId xmlns:a16="http://schemas.microsoft.com/office/drawing/2014/main" id="{A227BE14-ED26-56C8-472C-731FE52A2046}"/>
              </a:ext>
            </a:extLst>
          </p:cNvPr>
          <p:cNvSpPr txBox="1"/>
          <p:nvPr/>
        </p:nvSpPr>
        <p:spPr>
          <a:xfrm rot="3572361">
            <a:off x="9014533" y="5264646"/>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Lena</a:t>
            </a:r>
          </a:p>
        </p:txBody>
      </p:sp>
      <p:sp>
        <p:nvSpPr>
          <p:cNvPr id="28" name="TextBox 27">
            <a:extLst>
              <a:ext uri="{FF2B5EF4-FFF2-40B4-BE49-F238E27FC236}">
                <a16:creationId xmlns:a16="http://schemas.microsoft.com/office/drawing/2014/main" id="{FF5A8FFC-BA39-D86B-CE0F-F6A22120254B}"/>
              </a:ext>
            </a:extLst>
          </p:cNvPr>
          <p:cNvSpPr txBox="1"/>
          <p:nvPr/>
        </p:nvSpPr>
        <p:spPr>
          <a:xfrm rot="3572361">
            <a:off x="9584764" y="5312126"/>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Bortez</a:t>
            </a:r>
          </a:p>
        </p:txBody>
      </p:sp>
      <p:sp>
        <p:nvSpPr>
          <p:cNvPr id="29" name="TextBox 28">
            <a:extLst>
              <a:ext uri="{FF2B5EF4-FFF2-40B4-BE49-F238E27FC236}">
                <a16:creationId xmlns:a16="http://schemas.microsoft.com/office/drawing/2014/main" id="{9ABDA240-F651-BF33-BA9B-3D1640F1DF42}"/>
              </a:ext>
            </a:extLst>
          </p:cNvPr>
          <p:cNvSpPr txBox="1"/>
          <p:nvPr/>
        </p:nvSpPr>
        <p:spPr>
          <a:xfrm rot="3572361">
            <a:off x="10069915" y="5247879"/>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Pom</a:t>
            </a:r>
          </a:p>
        </p:txBody>
      </p:sp>
      <p:sp>
        <p:nvSpPr>
          <p:cNvPr id="30" name="TextBox 29">
            <a:extLst>
              <a:ext uri="{FF2B5EF4-FFF2-40B4-BE49-F238E27FC236}">
                <a16:creationId xmlns:a16="http://schemas.microsoft.com/office/drawing/2014/main" id="{72CA361A-219D-16EC-7ABC-F8C92A8B117B}"/>
              </a:ext>
            </a:extLst>
          </p:cNvPr>
          <p:cNvSpPr txBox="1"/>
          <p:nvPr/>
        </p:nvSpPr>
        <p:spPr>
          <a:xfrm rot="3572361">
            <a:off x="10593165" y="5258402"/>
            <a:ext cx="511910" cy="160074"/>
          </a:xfrm>
          <a:prstGeom prst="rect">
            <a:avLst/>
          </a:prstGeom>
          <a:noFill/>
        </p:spPr>
        <p:txBody>
          <a:bodyPr wrap="square" lIns="0" tIns="0" rIns="0" bIns="0" rtlCol="0" anchor="ctr">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400" i="0" u="none" strike="noStrike" kern="1200" cap="none" spc="0" normalizeH="0" baseline="0" noProof="0" dirty="0">
                <a:ln>
                  <a:noFill/>
                </a:ln>
                <a:solidFill>
                  <a:prstClr val="black"/>
                </a:solidFill>
                <a:effectLst/>
                <a:uLnTx/>
                <a:uFillTx/>
                <a:latin typeface="+mn-lt"/>
                <a:ea typeface="+mn-ea"/>
                <a:cs typeface="+mn-cs"/>
              </a:rPr>
              <a:t>Carfil</a:t>
            </a:r>
          </a:p>
        </p:txBody>
      </p:sp>
      <p:sp>
        <p:nvSpPr>
          <p:cNvPr id="31" name="Rectangle 30">
            <a:extLst>
              <a:ext uri="{FF2B5EF4-FFF2-40B4-BE49-F238E27FC236}">
                <a16:creationId xmlns:a16="http://schemas.microsoft.com/office/drawing/2014/main" id="{28D47872-3E56-BAE2-33DE-FB88ECAF7275}"/>
              </a:ext>
            </a:extLst>
          </p:cNvPr>
          <p:cNvSpPr/>
          <p:nvPr/>
        </p:nvSpPr>
        <p:spPr bwMode="auto">
          <a:xfrm>
            <a:off x="1392062" y="5644839"/>
            <a:ext cx="9286081" cy="645793"/>
          </a:xfrm>
          <a:prstGeom prst="rect">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r>
              <a:rPr lang="en-US" sz="1800" dirty="0">
                <a:solidFill>
                  <a:schemeClr val="accent3"/>
                </a:solidFill>
                <a:latin typeface="+mn-lt"/>
              </a:rPr>
              <a:t>The ideal bridging therapy </a:t>
            </a:r>
            <a:r>
              <a:rPr lang="en-US" sz="1800" b="0" dirty="0">
                <a:solidFill>
                  <a:schemeClr val="bg1"/>
                </a:solidFill>
                <a:latin typeface="+mn-lt"/>
              </a:rPr>
              <a:t>contains agent(s) to which the patient’s myeloma is </a:t>
            </a:r>
            <a:br>
              <a:rPr lang="en-US" sz="1800" b="0" dirty="0">
                <a:solidFill>
                  <a:schemeClr val="bg1"/>
                </a:solidFill>
                <a:latin typeface="+mn-lt"/>
              </a:rPr>
            </a:br>
            <a:r>
              <a:rPr lang="en-US" sz="1800" dirty="0">
                <a:solidFill>
                  <a:schemeClr val="accent3"/>
                </a:solidFill>
                <a:latin typeface="+mn-lt"/>
              </a:rPr>
              <a:t>not expected to be refractory, is safe, and can be administered promptly following apheresis</a:t>
            </a:r>
          </a:p>
        </p:txBody>
      </p:sp>
      <p:sp>
        <p:nvSpPr>
          <p:cNvPr id="32" name="Text Box 11">
            <a:extLst>
              <a:ext uri="{FF2B5EF4-FFF2-40B4-BE49-F238E27FC236}">
                <a16:creationId xmlns:a16="http://schemas.microsoft.com/office/drawing/2014/main" id="{E4B68080-A471-FC06-D059-CB255FAADF2F}"/>
              </a:ext>
            </a:extLst>
          </p:cNvPr>
          <p:cNvSpPr txBox="1">
            <a:spLocks noChangeArrowheads="1"/>
          </p:cNvSpPr>
          <p:nvPr/>
        </p:nvSpPr>
        <p:spPr bwMode="auto">
          <a:xfrm>
            <a:off x="406302" y="6366605"/>
            <a:ext cx="84097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lang="en-US" altLang="en-US" sz="1200" b="0" dirty="0">
                <a:solidFill>
                  <a:srgbClr val="455560"/>
                </a:solidFill>
                <a:latin typeface="+mn-lt"/>
                <a:cs typeface="+mn-cs"/>
              </a:rPr>
              <a:t>Anderson. Transplant Cell Ther. 2024;30:17. Bal. Br J Haematol. 2023;204:449. Dhakal. Blood Adv. 2024;8:5062. </a:t>
            </a:r>
          </a:p>
        </p:txBody>
      </p:sp>
      <p:sp>
        <p:nvSpPr>
          <p:cNvPr id="33" name="Freeform: Shape 32">
            <a:extLst>
              <a:ext uri="{FF2B5EF4-FFF2-40B4-BE49-F238E27FC236}">
                <a16:creationId xmlns:a16="http://schemas.microsoft.com/office/drawing/2014/main" id="{F99DB7FA-5BE8-75E4-09A9-5A60BE31CB8F}"/>
              </a:ext>
            </a:extLst>
          </p:cNvPr>
          <p:cNvSpPr/>
          <p:nvPr/>
        </p:nvSpPr>
        <p:spPr bwMode="auto">
          <a:xfrm>
            <a:off x="809625" y="2314575"/>
            <a:ext cx="2981325" cy="2795708"/>
          </a:xfrm>
          <a:custGeom>
            <a:avLst/>
            <a:gdLst>
              <a:gd name="connsiteX0" fmla="*/ 0 w 2981325"/>
              <a:gd name="connsiteY0" fmla="*/ 0 h 2790825"/>
              <a:gd name="connsiteX1" fmla="*/ 0 w 2981325"/>
              <a:gd name="connsiteY1" fmla="*/ 2790825 h 2790825"/>
              <a:gd name="connsiteX2" fmla="*/ 2981325 w 2981325"/>
              <a:gd name="connsiteY2" fmla="*/ 2790825 h 2790825"/>
            </a:gdLst>
            <a:ahLst/>
            <a:cxnLst>
              <a:cxn ang="0">
                <a:pos x="connsiteX0" y="connsiteY0"/>
              </a:cxn>
              <a:cxn ang="0">
                <a:pos x="connsiteX1" y="connsiteY1"/>
              </a:cxn>
              <a:cxn ang="0">
                <a:pos x="connsiteX2" y="connsiteY2"/>
              </a:cxn>
            </a:cxnLst>
            <a:rect l="l" t="t" r="r" b="b"/>
            <a:pathLst>
              <a:path w="2981325" h="2790825">
                <a:moveTo>
                  <a:pt x="0" y="0"/>
                </a:moveTo>
                <a:lnTo>
                  <a:pt x="0" y="2790825"/>
                </a:lnTo>
                <a:lnTo>
                  <a:pt x="2981325" y="2790825"/>
                </a:lnTo>
              </a:path>
            </a:pathLst>
          </a:custGeom>
          <a:noFill/>
          <a:ln w="28575">
            <a:solidFill>
              <a:schemeClr val="bg1"/>
            </a:solidFill>
            <a:miter lim="800000"/>
            <a:headEnd/>
            <a:tailEnd/>
          </a:ln>
        </p:spPr>
        <p:txBody>
          <a:bodyPr rtlCol="0" anchor="ctr"/>
          <a:lstStyle/>
          <a:p>
            <a:pPr algn="ctr"/>
            <a:endParaRPr lang="en-US" dirty="0"/>
          </a:p>
        </p:txBody>
      </p:sp>
      <p:sp>
        <p:nvSpPr>
          <p:cNvPr id="34" name="Freeform: Shape 33">
            <a:extLst>
              <a:ext uri="{FF2B5EF4-FFF2-40B4-BE49-F238E27FC236}">
                <a16:creationId xmlns:a16="http://schemas.microsoft.com/office/drawing/2014/main" id="{270B8B3B-D5E0-2D27-B41C-F602BDEE406D}"/>
              </a:ext>
            </a:extLst>
          </p:cNvPr>
          <p:cNvSpPr/>
          <p:nvPr/>
        </p:nvSpPr>
        <p:spPr bwMode="auto">
          <a:xfrm>
            <a:off x="4544439" y="2314575"/>
            <a:ext cx="2981325" cy="2795708"/>
          </a:xfrm>
          <a:custGeom>
            <a:avLst/>
            <a:gdLst>
              <a:gd name="connsiteX0" fmla="*/ 0 w 2981325"/>
              <a:gd name="connsiteY0" fmla="*/ 0 h 2790825"/>
              <a:gd name="connsiteX1" fmla="*/ 0 w 2981325"/>
              <a:gd name="connsiteY1" fmla="*/ 2790825 h 2790825"/>
              <a:gd name="connsiteX2" fmla="*/ 2981325 w 2981325"/>
              <a:gd name="connsiteY2" fmla="*/ 2790825 h 2790825"/>
            </a:gdLst>
            <a:ahLst/>
            <a:cxnLst>
              <a:cxn ang="0">
                <a:pos x="connsiteX0" y="connsiteY0"/>
              </a:cxn>
              <a:cxn ang="0">
                <a:pos x="connsiteX1" y="connsiteY1"/>
              </a:cxn>
              <a:cxn ang="0">
                <a:pos x="connsiteX2" y="connsiteY2"/>
              </a:cxn>
            </a:cxnLst>
            <a:rect l="l" t="t" r="r" b="b"/>
            <a:pathLst>
              <a:path w="2981325" h="2790825">
                <a:moveTo>
                  <a:pt x="0" y="0"/>
                </a:moveTo>
                <a:lnTo>
                  <a:pt x="0" y="2790825"/>
                </a:lnTo>
                <a:lnTo>
                  <a:pt x="2981325" y="2790825"/>
                </a:lnTo>
              </a:path>
            </a:pathLst>
          </a:custGeom>
          <a:noFill/>
          <a:ln w="28575">
            <a:solidFill>
              <a:schemeClr val="bg1"/>
            </a:solidFill>
            <a:miter lim="800000"/>
            <a:headEnd/>
            <a:tailEnd/>
          </a:ln>
        </p:spPr>
        <p:txBody>
          <a:bodyPr rtlCol="0" anchor="ctr"/>
          <a:lstStyle/>
          <a:p>
            <a:pPr algn="ctr"/>
            <a:endParaRPr lang="en-US" dirty="0"/>
          </a:p>
        </p:txBody>
      </p:sp>
      <p:sp>
        <p:nvSpPr>
          <p:cNvPr id="35" name="Freeform: Shape 34">
            <a:extLst>
              <a:ext uri="{FF2B5EF4-FFF2-40B4-BE49-F238E27FC236}">
                <a16:creationId xmlns:a16="http://schemas.microsoft.com/office/drawing/2014/main" id="{F48CC905-CB67-3A9F-0DF2-419E35C580A5}"/>
              </a:ext>
            </a:extLst>
          </p:cNvPr>
          <p:cNvSpPr/>
          <p:nvPr/>
        </p:nvSpPr>
        <p:spPr bwMode="auto">
          <a:xfrm>
            <a:off x="8279253" y="2314575"/>
            <a:ext cx="2981325" cy="2795708"/>
          </a:xfrm>
          <a:custGeom>
            <a:avLst/>
            <a:gdLst>
              <a:gd name="connsiteX0" fmla="*/ 0 w 2981325"/>
              <a:gd name="connsiteY0" fmla="*/ 0 h 2790825"/>
              <a:gd name="connsiteX1" fmla="*/ 0 w 2981325"/>
              <a:gd name="connsiteY1" fmla="*/ 2790825 h 2790825"/>
              <a:gd name="connsiteX2" fmla="*/ 2981325 w 2981325"/>
              <a:gd name="connsiteY2" fmla="*/ 2790825 h 2790825"/>
            </a:gdLst>
            <a:ahLst/>
            <a:cxnLst>
              <a:cxn ang="0">
                <a:pos x="connsiteX0" y="connsiteY0"/>
              </a:cxn>
              <a:cxn ang="0">
                <a:pos x="connsiteX1" y="connsiteY1"/>
              </a:cxn>
              <a:cxn ang="0">
                <a:pos x="connsiteX2" y="connsiteY2"/>
              </a:cxn>
            </a:cxnLst>
            <a:rect l="l" t="t" r="r" b="b"/>
            <a:pathLst>
              <a:path w="2981325" h="2790825">
                <a:moveTo>
                  <a:pt x="0" y="0"/>
                </a:moveTo>
                <a:lnTo>
                  <a:pt x="0" y="2790825"/>
                </a:lnTo>
                <a:lnTo>
                  <a:pt x="2981325" y="2790825"/>
                </a:lnTo>
              </a:path>
            </a:pathLst>
          </a:custGeom>
          <a:noFill/>
          <a:ln w="28575">
            <a:solidFill>
              <a:schemeClr val="bg1"/>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871250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37A2C-58F5-3545-5261-C12550C2F70D}"/>
              </a:ext>
            </a:extLst>
          </p:cNvPr>
          <p:cNvSpPr>
            <a:spLocks noGrp="1"/>
          </p:cNvSpPr>
          <p:nvPr>
            <p:ph type="title"/>
          </p:nvPr>
        </p:nvSpPr>
        <p:spPr/>
        <p:txBody>
          <a:bodyPr/>
          <a:lstStyle/>
          <a:p>
            <a:r>
              <a:rPr lang="en-US" dirty="0"/>
              <a:t>CAR T-Cells in MM: Ide-cel and Cilta-cel</a:t>
            </a:r>
          </a:p>
        </p:txBody>
      </p:sp>
      <p:sp>
        <p:nvSpPr>
          <p:cNvPr id="3" name="Content Placeholder 2">
            <a:extLst>
              <a:ext uri="{FF2B5EF4-FFF2-40B4-BE49-F238E27FC236}">
                <a16:creationId xmlns:a16="http://schemas.microsoft.com/office/drawing/2014/main" id="{EB1D3709-B3CB-9C1A-9499-0725D87948F6}"/>
              </a:ext>
            </a:extLst>
          </p:cNvPr>
          <p:cNvSpPr>
            <a:spLocks noGrp="1"/>
          </p:cNvSpPr>
          <p:nvPr>
            <p:ph idx="1"/>
          </p:nvPr>
        </p:nvSpPr>
        <p:spPr/>
        <p:txBody>
          <a:bodyPr/>
          <a:lstStyle/>
          <a:p>
            <a:r>
              <a:rPr lang="en-US" sz="2400" b="1" dirty="0"/>
              <a:t>High efficacy: </a:t>
            </a:r>
            <a:r>
              <a:rPr lang="en-US" sz="2400" dirty="0"/>
              <a:t>Both ide-cel and cilta-cel demonstrate deep and durable responses, even in heavily pretreated multiple myeloma</a:t>
            </a:r>
          </a:p>
          <a:p>
            <a:r>
              <a:rPr lang="en-US" sz="2400" b="1" dirty="0"/>
              <a:t>Manageable safety profile: </a:t>
            </a:r>
            <a:r>
              <a:rPr lang="en-US" sz="2400" dirty="0"/>
              <a:t>Toxicities such as cytopenias, CRS, and ICANS are generally predictable and effectively managed with established protocols</a:t>
            </a:r>
          </a:p>
          <a:p>
            <a:r>
              <a:rPr lang="en-US" sz="2400" b="1" dirty="0"/>
              <a:t>Consistent real-world outcomes:</a:t>
            </a:r>
            <a:r>
              <a:rPr lang="en-US" sz="2400" dirty="0"/>
              <a:t> Data from &gt;1000 patients confirm clinical trial efficacy and safety</a:t>
            </a:r>
          </a:p>
          <a:p>
            <a:r>
              <a:rPr lang="en-US" sz="2400" b="1" dirty="0"/>
              <a:t>No new safety signals </a:t>
            </a:r>
            <a:r>
              <a:rPr lang="en-US" sz="2400" dirty="0"/>
              <a:t>observed in real-world experience</a:t>
            </a:r>
          </a:p>
          <a:p>
            <a:r>
              <a:rPr lang="en-US" sz="2400" b="1" dirty="0"/>
              <a:t>Single-infusion therapy:</a:t>
            </a:r>
            <a:r>
              <a:rPr lang="en-US" sz="2400" dirty="0"/>
              <a:t> A “one-and-done” approach that may significantly improve patients’ HRQoL</a:t>
            </a:r>
          </a:p>
          <a:p>
            <a:endParaRPr lang="en-US" dirty="0"/>
          </a:p>
        </p:txBody>
      </p:sp>
      <p:sp>
        <p:nvSpPr>
          <p:cNvPr id="4" name="Text Box 11">
            <a:extLst>
              <a:ext uri="{FF2B5EF4-FFF2-40B4-BE49-F238E27FC236}">
                <a16:creationId xmlns:a16="http://schemas.microsoft.com/office/drawing/2014/main" id="{188D1A57-EEEC-952C-55BC-6BBDEDDD740C}"/>
              </a:ext>
            </a:extLst>
          </p:cNvPr>
          <p:cNvSpPr txBox="1">
            <a:spLocks noChangeArrowheads="1"/>
          </p:cNvSpPr>
          <p:nvPr/>
        </p:nvSpPr>
        <p:spPr bwMode="auto">
          <a:xfrm>
            <a:off x="391582" y="6012174"/>
            <a:ext cx="859865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lang="en-US" altLang="en-US" sz="1200" b="0" dirty="0">
                <a:solidFill>
                  <a:srgbClr val="455560"/>
                </a:solidFill>
                <a:latin typeface="+mj-lt"/>
                <a:cs typeface="+mn-cs"/>
              </a:rPr>
              <a:t>Rodriguez-Otero. NEJM. 2023;388:1002. San-Miguel. NEJM. 2023;389:335. Mateos. IMS 2024. Abstr OA-65. Voorhees. ASCO 2025. Abstr 7507. Jesús Sidana. Blood. 2025;145:85. Hansen. JCO. 2023;41:2087. Wesson. Transplant Cell Ther. 2024;30:876. Fonseca. Clin Lymphoma Myeloma Leuk. 2023;23:426. </a:t>
            </a:r>
          </a:p>
        </p:txBody>
      </p:sp>
    </p:spTree>
    <p:extLst>
      <p:ext uri="{BB962C8B-B14F-4D97-AF65-F5344CB8AC3E}">
        <p14:creationId xmlns:p14="http://schemas.microsoft.com/office/powerpoint/2010/main" val="981421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D0CADC-7A10-448A-AE00-B1320DB54A7C}"/>
              </a:ext>
            </a:extLst>
          </p:cNvPr>
          <p:cNvSpPr>
            <a:spLocks noGrp="1"/>
          </p:cNvSpPr>
          <p:nvPr>
            <p:ph type="title"/>
          </p:nvPr>
        </p:nvSpPr>
        <p:spPr>
          <a:xfrm>
            <a:off x="609759" y="238127"/>
            <a:ext cx="11341987" cy="1103313"/>
          </a:xfrm>
        </p:spPr>
        <p:txBody>
          <a:bodyPr/>
          <a:lstStyle/>
          <a:p>
            <a:r>
              <a:rPr lang="en-US" sz="3600" dirty="0"/>
              <a:t>FDA-Approved Autologous CAR T-Cell Therapy for R/R MM</a:t>
            </a:r>
            <a:endParaRPr lang="en-US" dirty="0"/>
          </a:p>
        </p:txBody>
      </p:sp>
      <p:graphicFrame>
        <p:nvGraphicFramePr>
          <p:cNvPr id="5" name="Content Placeholder 3">
            <a:extLst>
              <a:ext uri="{FF2B5EF4-FFF2-40B4-BE49-F238E27FC236}">
                <a16:creationId xmlns:a16="http://schemas.microsoft.com/office/drawing/2014/main" id="{5FCD9038-9F43-436D-9C29-3E88E7226BB5}"/>
              </a:ext>
            </a:extLst>
          </p:cNvPr>
          <p:cNvGraphicFramePr>
            <a:graphicFrameLocks/>
          </p:cNvGraphicFramePr>
          <p:nvPr/>
        </p:nvGraphicFramePr>
        <p:xfrm>
          <a:off x="722369" y="1345092"/>
          <a:ext cx="8538765" cy="3130987"/>
        </p:xfrm>
        <a:graphic>
          <a:graphicData uri="http://schemas.openxmlformats.org/drawingml/2006/table">
            <a:tbl>
              <a:tblPr firstRow="1" bandRow="1">
                <a:tableStyleId>{B301B821-A1FF-4177-AEE7-76D212191A09}</a:tableStyleId>
              </a:tblPr>
              <a:tblGrid>
                <a:gridCol w="2153764">
                  <a:extLst>
                    <a:ext uri="{9D8B030D-6E8A-4147-A177-3AD203B41FA5}">
                      <a16:colId xmlns:a16="http://schemas.microsoft.com/office/drawing/2014/main" val="20000"/>
                    </a:ext>
                  </a:extLst>
                </a:gridCol>
                <a:gridCol w="2734280">
                  <a:extLst>
                    <a:ext uri="{9D8B030D-6E8A-4147-A177-3AD203B41FA5}">
                      <a16:colId xmlns:a16="http://schemas.microsoft.com/office/drawing/2014/main" val="20001"/>
                    </a:ext>
                  </a:extLst>
                </a:gridCol>
                <a:gridCol w="176346">
                  <a:extLst>
                    <a:ext uri="{9D8B030D-6E8A-4147-A177-3AD203B41FA5}">
                      <a16:colId xmlns:a16="http://schemas.microsoft.com/office/drawing/2014/main" val="1108868636"/>
                    </a:ext>
                  </a:extLst>
                </a:gridCol>
                <a:gridCol w="3474375">
                  <a:extLst>
                    <a:ext uri="{9D8B030D-6E8A-4147-A177-3AD203B41FA5}">
                      <a16:colId xmlns:a16="http://schemas.microsoft.com/office/drawing/2014/main" val="2910696292"/>
                    </a:ext>
                  </a:extLst>
                </a:gridCol>
              </a:tblGrid>
              <a:tr h="424488">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endParaRPr lang="en-US" sz="1600" dirty="0">
                        <a:solidFill>
                          <a:schemeClr val="tx1"/>
                        </a:solidFill>
                        <a:latin typeface="Calibri" panose="020F0502020204030204" pitchFamily="34" charset="0"/>
                        <a:cs typeface="Calibri" panose="020F0502020204030204" pitchFamily="34" charset="0"/>
                      </a:endParaRPr>
                    </a:p>
                  </a:txBody>
                  <a:tcPr anchor="b">
                    <a:lnL w="12700" cmpd="sng">
                      <a:noFill/>
                    </a:lnL>
                    <a:lnR>
                      <a:noFill/>
                    </a:lnR>
                    <a:lnT w="12700" cmpd="sng">
                      <a:noFill/>
                    </a:lnT>
                    <a:lnB w="12700" cmpd="sng">
                      <a:noFill/>
                    </a:lnB>
                    <a:lnTlToBr w="12700" cmpd="sng">
                      <a:noFill/>
                      <a:prstDash val="solid"/>
                    </a:lnTlToBr>
                    <a:lnBlToTr w="12700" cmpd="sng">
                      <a:noFill/>
                      <a:prstDash val="solid"/>
                    </a:lnBlToTr>
                    <a:solidFill>
                      <a:schemeClr val="accent1"/>
                    </a:solidFill>
                  </a:tcPr>
                </a:tc>
                <a:tc gridSpan="2">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114000"/>
                        </a:lnSpc>
                      </a:pPr>
                      <a:r>
                        <a:rPr lang="en-US" sz="1600" b="1" baseline="0" dirty="0">
                          <a:solidFill>
                            <a:schemeClr val="tx1"/>
                          </a:solidFill>
                          <a:latin typeface="Calibri" panose="020F0502020204030204" pitchFamily="34" charset="0"/>
                          <a:cs typeface="Calibri" panose="020F0502020204030204" pitchFamily="34" charset="0"/>
                        </a:rPr>
                        <a:t>Idecabtagene Vicleucel</a:t>
                      </a:r>
                    </a:p>
                    <a:p>
                      <a:pPr algn="ctr">
                        <a:lnSpc>
                          <a:spcPct val="114000"/>
                        </a:lnSpc>
                      </a:pPr>
                      <a:r>
                        <a:rPr lang="en-US" sz="1600" b="1" baseline="0" dirty="0">
                          <a:solidFill>
                            <a:schemeClr val="tx1"/>
                          </a:solidFill>
                          <a:latin typeface="Calibri" panose="020F0502020204030204" pitchFamily="34" charset="0"/>
                          <a:cs typeface="Calibri" panose="020F0502020204030204" pitchFamily="34" charset="0"/>
                        </a:rPr>
                        <a:t> (Ide-cel)</a:t>
                      </a:r>
                      <a:endParaRPr lang="en-US" sz="1600" b="1" i="0" baseline="0" dirty="0">
                        <a:solidFill>
                          <a:schemeClr val="tx1"/>
                        </a:solidFill>
                        <a:latin typeface="Calibri" panose="020F0502020204030204" pitchFamily="34" charset="0"/>
                        <a:cs typeface="Calibri" panose="020F0502020204030204" pitchFamily="34" charset="0"/>
                      </a:endParaRPr>
                    </a:p>
                  </a:txBody>
                  <a:tcPr marL="91429" marR="91429" marT="45724" marB="45724" anchor="ctr">
                    <a:lnL>
                      <a:noFill/>
                    </a:lnL>
                    <a:lnR>
                      <a:noFill/>
                    </a:lnR>
                    <a:lnT w="12700" cmpd="sng">
                      <a:noFill/>
                    </a:lnT>
                    <a:lnB w="12700" cmpd="sng">
                      <a:noFill/>
                    </a:lnB>
                    <a:lnTlToBr w="12700" cmpd="sng">
                      <a:noFill/>
                      <a:prstDash val="solid"/>
                    </a:lnTlToBr>
                    <a:lnBlToTr w="12700" cmpd="sng">
                      <a:noFill/>
                      <a:prstDash val="solid"/>
                    </a:lnBlToTr>
                    <a:solidFill>
                      <a:schemeClr val="accent1"/>
                    </a:solidFill>
                  </a:tcPr>
                </a:tc>
                <a:tc hMerge="1">
                  <a:txBody>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lang="en-US" sz="1800" b="1">
                          <a:solidFill>
                            <a:schemeClr val="tx1"/>
                          </a:solidFill>
                          <a:latin typeface="Calibri" panose="020F0502020204030204" pitchFamily="34" charset="0"/>
                          <a:cs typeface="Calibri" panose="020F0502020204030204" pitchFamily="34" charset="0"/>
                        </a:rPr>
                        <a:t>Ciltacabtagene Autoleucel </a:t>
                      </a:r>
                    </a:p>
                    <a:p>
                      <a:pPr algn="ctr">
                        <a:lnSpc>
                          <a:spcPct val="114000"/>
                        </a:lnSpc>
                      </a:pPr>
                      <a:r>
                        <a:rPr lang="en-US" sz="1800" b="1">
                          <a:solidFill>
                            <a:schemeClr val="tx1"/>
                          </a:solidFill>
                          <a:latin typeface="Calibri" panose="020F0502020204030204" pitchFamily="34" charset="0"/>
                          <a:cs typeface="Calibri" panose="020F0502020204030204" pitchFamily="34" charset="0"/>
                        </a:rPr>
                        <a:t>(Cilta-cel)</a:t>
                      </a:r>
                      <a:endParaRPr lang="en-US" sz="1800" b="1" i="0">
                        <a:solidFill>
                          <a:schemeClr val="bg1"/>
                        </a:solidFill>
                        <a:latin typeface="Calibri" panose="020F0502020204030204" pitchFamily="34" charset="0"/>
                        <a:cs typeface="Calibri" panose="020F0502020204030204" pitchFamily="34" charset="0"/>
                      </a:endParaRPr>
                    </a:p>
                  </a:txBody>
                  <a:tcPr marL="91429" marR="91429" marT="45724" marB="45724" anchor="ctr"/>
                </a:tc>
                <a:tc>
                  <a:txBody>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lang="en-US" sz="1600" b="1" dirty="0">
                          <a:solidFill>
                            <a:schemeClr val="tx1"/>
                          </a:solidFill>
                          <a:latin typeface="Calibri" panose="020F0502020204030204" pitchFamily="34" charset="0"/>
                          <a:cs typeface="Calibri" panose="020F0502020204030204" pitchFamily="34" charset="0"/>
                        </a:rPr>
                        <a:t>Ciltacabtagene Autoleucel </a:t>
                      </a:r>
                    </a:p>
                    <a:p>
                      <a:pPr algn="ctr">
                        <a:lnSpc>
                          <a:spcPct val="114000"/>
                        </a:lnSpc>
                      </a:pPr>
                      <a:r>
                        <a:rPr lang="en-US" sz="1600" b="1" dirty="0">
                          <a:solidFill>
                            <a:schemeClr val="tx1"/>
                          </a:solidFill>
                          <a:latin typeface="Calibri" panose="020F0502020204030204" pitchFamily="34" charset="0"/>
                          <a:cs typeface="Calibri" panose="020F0502020204030204" pitchFamily="34" charset="0"/>
                        </a:rPr>
                        <a:t>(Cilta-cel)</a:t>
                      </a:r>
                      <a:endParaRPr lang="en-US" sz="1600" b="1" i="0" dirty="0">
                        <a:solidFill>
                          <a:schemeClr val="bg1"/>
                        </a:solidFill>
                        <a:latin typeface="Calibri" panose="020F0502020204030204" pitchFamily="34" charset="0"/>
                        <a:cs typeface="Calibri" panose="020F0502020204030204" pitchFamily="34" charset="0"/>
                      </a:endParaRPr>
                    </a:p>
                  </a:txBody>
                  <a:tcPr marL="91429" marR="91429" marT="45724" marB="45724" anchor="ctr">
                    <a:lnL>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38923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dirty="0">
                          <a:solidFill>
                            <a:schemeClr val="bg1"/>
                          </a:solidFill>
                          <a:latin typeface="Calibri" panose="020F0502020204030204" pitchFamily="34" charset="0"/>
                          <a:cs typeface="Calibri" panose="020F0502020204030204" pitchFamily="34" charset="0"/>
                        </a:rPr>
                        <a:t>CAR type</a:t>
                      </a:r>
                    </a:p>
                  </a:txBody>
                  <a:tcPr anchor="ctr">
                    <a:lnL w="12700" cmpd="sng">
                      <a:noFill/>
                    </a:lnL>
                    <a:lnR>
                      <a:noFill/>
                    </a:lnR>
                    <a:lnT w="12700" cmpd="sng">
                      <a:noFill/>
                    </a:lnT>
                    <a:lnB w="12700" cmpd="sng">
                      <a:noFill/>
                    </a:lnB>
                    <a:lnTlToBr w="12700" cmpd="sng">
                      <a:noFill/>
                      <a:prstDash val="solid"/>
                    </a:lnTlToBr>
                    <a:lnBlToTr w="12700" cmpd="sng">
                      <a:noFill/>
                      <a:prstDash val="solid"/>
                    </a:lnBlToTr>
                    <a:solidFill>
                      <a:srgbClr val="CDCDCF"/>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b="1" dirty="0">
                          <a:solidFill>
                            <a:schemeClr val="bg1"/>
                          </a:solidFill>
                          <a:latin typeface="Calibri" panose="020F0502020204030204" pitchFamily="34" charset="0"/>
                          <a:cs typeface="Calibri" panose="020F0502020204030204" pitchFamily="34" charset="0"/>
                        </a:rPr>
                        <a:t>BCMA/CD137 (4-1BB)/CD3z</a:t>
                      </a:r>
                    </a:p>
                  </a:txBody>
                  <a:tcPr marL="91429" marR="91429" marT="45724" marB="45724" anchor="ctr">
                    <a:lnL>
                      <a:noFill/>
                    </a:lnL>
                    <a:lnR>
                      <a:noFill/>
                    </a:lnR>
                    <a:lnT w="12700" cmpd="sng">
                      <a:noFill/>
                    </a:lnT>
                    <a:lnB w="12700" cmpd="sng">
                      <a:noFill/>
                    </a:lnB>
                    <a:lnTlToBr w="12700" cmpd="sng">
                      <a:noFill/>
                      <a:prstDash val="solid"/>
                    </a:lnTlToBr>
                    <a:lnBlToTr w="12700" cmpd="sng">
                      <a:noFill/>
                      <a:prstDash val="solid"/>
                    </a:lnBlToTr>
                    <a:solidFill>
                      <a:srgbClr val="CDCDCF"/>
                    </a:solidFill>
                  </a:tcPr>
                </a:tc>
                <a:tc hMerge="1">
                  <a:txBody>
                    <a:bodyPr/>
                    <a:lstStyle/>
                    <a:p>
                      <a:pPr lvl="1"/>
                      <a:r>
                        <a:rPr lang="en-US" sz="1600">
                          <a:solidFill>
                            <a:schemeClr val="bg1"/>
                          </a:solidFill>
                          <a:latin typeface="Calibri" panose="020F0502020204030204" pitchFamily="34" charset="0"/>
                          <a:cs typeface="Calibri" panose="020F0502020204030204" pitchFamily="34" charset="0"/>
                        </a:rPr>
                        <a:t>2-BCMA epitope binding domains/</a:t>
                      </a:r>
                      <a:r>
                        <a:rPr lang="en-US" sz="1600" b="1">
                          <a:solidFill>
                            <a:schemeClr val="bg1"/>
                          </a:solidFill>
                          <a:latin typeface="Calibri" panose="020F0502020204030204" pitchFamily="34" charset="0"/>
                          <a:cs typeface="Calibri" panose="020F0502020204030204" pitchFamily="34" charset="0"/>
                        </a:rPr>
                        <a:t>CD137 (4-1BB)/CD3z</a:t>
                      </a:r>
                      <a:endParaRPr lang="en-US" sz="1600" b="1">
                        <a:solidFill>
                          <a:sysClr val="windowText" lastClr="000000"/>
                        </a:solidFill>
                        <a:latin typeface="Calibri" panose="020F0502020204030204" pitchFamily="34" charset="0"/>
                        <a:cs typeface="Calibri" panose="020F0502020204030204" pitchFamily="34" charset="0"/>
                      </a:endParaRPr>
                    </a:p>
                  </a:txBody>
                  <a:tcPr marL="91429" marR="91429" marT="45724" marB="45724" anchor="ctr"/>
                </a:tc>
                <a:tc>
                  <a:txBody>
                    <a:bodyPr/>
                    <a:lstStyle/>
                    <a:p>
                      <a:pPr lvl="1"/>
                      <a:r>
                        <a:rPr lang="en-US" sz="1600" b="1" dirty="0">
                          <a:solidFill>
                            <a:schemeClr val="bg1"/>
                          </a:solidFill>
                          <a:latin typeface="Calibri" panose="020F0502020204030204" pitchFamily="34" charset="0"/>
                          <a:cs typeface="Calibri" panose="020F0502020204030204" pitchFamily="34" charset="0"/>
                        </a:rPr>
                        <a:t>2-BCMA </a:t>
                      </a:r>
                      <a:r>
                        <a:rPr lang="en-US" sz="1600" dirty="0">
                          <a:solidFill>
                            <a:schemeClr val="bg1"/>
                          </a:solidFill>
                          <a:latin typeface="Calibri" panose="020F0502020204030204" pitchFamily="34" charset="0"/>
                          <a:cs typeface="Calibri" panose="020F0502020204030204" pitchFamily="34" charset="0"/>
                        </a:rPr>
                        <a:t>epitope binding domains/</a:t>
                      </a:r>
                      <a:r>
                        <a:rPr lang="en-US" sz="1600" b="1" dirty="0">
                          <a:solidFill>
                            <a:schemeClr val="bg1"/>
                          </a:solidFill>
                          <a:latin typeface="Calibri" panose="020F0502020204030204" pitchFamily="34" charset="0"/>
                          <a:cs typeface="Calibri" panose="020F0502020204030204" pitchFamily="34" charset="0"/>
                        </a:rPr>
                        <a:t>CD137 (4-1BB)/CD3z</a:t>
                      </a:r>
                      <a:endParaRPr lang="en-US" sz="1600" b="1" dirty="0">
                        <a:solidFill>
                          <a:sysClr val="windowText" lastClr="000000"/>
                        </a:solidFill>
                        <a:latin typeface="Calibri" panose="020F0502020204030204" pitchFamily="34" charset="0"/>
                        <a:cs typeface="Calibri" panose="020F0502020204030204" pitchFamily="34" charset="0"/>
                      </a:endParaRPr>
                    </a:p>
                  </a:txBody>
                  <a:tcPr marL="91429" marR="91429" marT="45724" marB="45724" anchor="ctr">
                    <a:lnL>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1"/>
                  </a:ext>
                </a:extLst>
              </a:tr>
              <a:tr h="22534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dirty="0">
                          <a:solidFill>
                            <a:schemeClr val="bg1"/>
                          </a:solidFill>
                          <a:latin typeface="Calibri" panose="020F0502020204030204" pitchFamily="34" charset="0"/>
                          <a:cs typeface="Calibri" panose="020F0502020204030204" pitchFamily="34" charset="0"/>
                        </a:rPr>
                        <a:t>Costimulatory</a:t>
                      </a:r>
                      <a:r>
                        <a:rPr lang="en-US" sz="1600" b="0" baseline="0" dirty="0">
                          <a:solidFill>
                            <a:schemeClr val="bg1"/>
                          </a:solidFill>
                          <a:latin typeface="Calibri" panose="020F0502020204030204" pitchFamily="34" charset="0"/>
                          <a:cs typeface="Calibri" panose="020F0502020204030204" pitchFamily="34" charset="0"/>
                        </a:rPr>
                        <a:t> domain</a:t>
                      </a:r>
                      <a:endParaRPr lang="en-US" sz="1600" b="0" dirty="0">
                        <a:solidFill>
                          <a:schemeClr val="bg1"/>
                        </a:solidFill>
                        <a:latin typeface="Calibri" panose="020F0502020204030204" pitchFamily="34" charset="0"/>
                        <a:cs typeface="Calibri" panose="020F0502020204030204" pitchFamily="34" charset="0"/>
                      </a:endParaRPr>
                    </a:p>
                  </a:txBody>
                  <a:tcPr anchor="ctr">
                    <a:lnL w="12700" cmpd="sng">
                      <a:noFill/>
                    </a:lnL>
                    <a:lnR>
                      <a:noFill/>
                    </a:lnR>
                    <a:lnT w="12700" cmpd="sng">
                      <a:noFill/>
                    </a:lnT>
                    <a:lnB w="12700" cmpd="sng">
                      <a:noFill/>
                    </a:lnB>
                    <a:lnTlToBr w="12700" cmpd="sng">
                      <a:noFill/>
                      <a:prstDash val="solid"/>
                    </a:lnTlToBr>
                    <a:lnBlToTr w="12700" cmpd="sng">
                      <a:noFill/>
                      <a:prstDash val="solid"/>
                    </a:lnBlToTr>
                    <a:solidFill>
                      <a:srgbClr val="F2F2F2"/>
                    </a:solidFill>
                  </a:tcPr>
                </a:tc>
                <a:tc gridSpan="3">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b="0" dirty="0">
                          <a:solidFill>
                            <a:schemeClr val="bg1"/>
                          </a:solidFill>
                          <a:latin typeface="Calibri" panose="020F0502020204030204" pitchFamily="34" charset="0"/>
                          <a:cs typeface="Calibri" panose="020F0502020204030204" pitchFamily="34" charset="0"/>
                        </a:rPr>
                        <a:t>4-1BB</a:t>
                      </a:r>
                    </a:p>
                  </a:txBody>
                  <a:tcPr marL="91429" marR="91429" marT="45724" marB="45724" anchor="ctr">
                    <a:lnL>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hMerge="1">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b="1">
                          <a:solidFill>
                            <a:sysClr val="windowText" lastClr="000000"/>
                          </a:solidFill>
                          <a:latin typeface="+mn-lt"/>
                        </a:rPr>
                        <a:t>4-1BB</a:t>
                      </a:r>
                      <a:endParaRPr lang="en-US" sz="1600" b="1">
                        <a:solidFill>
                          <a:sysClr val="windowText" lastClr="000000"/>
                        </a:solidFill>
                        <a:latin typeface="+mn-lt"/>
                        <a:cs typeface="Arial" panose="020B0604020202020204" pitchFamily="34" charset="0"/>
                      </a:endParaRPr>
                    </a:p>
                  </a:txBody>
                  <a:tcPr marL="91429" marR="91429" marT="45724" marB="45724" anchor="ctr">
                    <a:lnL>
                      <a:noFill/>
                    </a:lnL>
                    <a:lnT w="12700" cmpd="sng">
                      <a:noFill/>
                    </a:lnT>
                  </a:tcPr>
                </a:tc>
                <a:tc hMerge="1">
                  <a:txBody>
                    <a:bodyPr/>
                    <a:lstStyle/>
                    <a:p>
                      <a:pPr algn="ctr"/>
                      <a:endParaRPr lang="en-US" sz="1600" b="0">
                        <a:solidFill>
                          <a:schemeClr val="bg1"/>
                        </a:solidFill>
                        <a:latin typeface="Calibri" panose="020F0502020204030204" pitchFamily="34" charset="0"/>
                        <a:cs typeface="Calibri" panose="020F0502020204030204" pitchFamily="34" charset="0"/>
                      </a:endParaRPr>
                    </a:p>
                  </a:txBody>
                  <a:tcPr marL="91429" marR="91429" marT="45724" marB="45724" anchor="ctr"/>
                </a:tc>
                <a:extLst>
                  <a:ext uri="{0D108BD9-81ED-4DB2-BD59-A6C34878D82A}">
                    <a16:rowId xmlns:a16="http://schemas.microsoft.com/office/drawing/2014/main" val="10002"/>
                  </a:ext>
                </a:extLst>
              </a:tr>
              <a:tr h="22534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dirty="0">
                          <a:solidFill>
                            <a:schemeClr val="bg1"/>
                          </a:solidFill>
                          <a:latin typeface="Calibri" panose="020F0502020204030204" pitchFamily="34" charset="0"/>
                          <a:cs typeface="Calibri" panose="020F0502020204030204" pitchFamily="34" charset="0"/>
                        </a:rPr>
                        <a:t>Vector</a:t>
                      </a:r>
                    </a:p>
                  </a:txBody>
                  <a:tcPr anchor="ctr">
                    <a:lnL w="12700" cmpd="sng">
                      <a:noFill/>
                    </a:lnL>
                    <a:lnR>
                      <a:noFill/>
                    </a:lnR>
                    <a:lnT w="12700" cmpd="sng">
                      <a:noFill/>
                    </a:lnT>
                    <a:lnB w="12700" cmpd="sng">
                      <a:noFill/>
                    </a:lnB>
                    <a:lnTlToBr w="12700" cmpd="sng">
                      <a:noFill/>
                      <a:prstDash val="solid"/>
                    </a:lnTlToBr>
                    <a:lnBlToTr w="12700" cmpd="sng">
                      <a:noFill/>
                      <a:prstDash val="solid"/>
                    </a:lnBlToTr>
                    <a:solidFill>
                      <a:srgbClr val="CDCDCF"/>
                    </a:solidFill>
                  </a:tcPr>
                </a:tc>
                <a:tc gridSpan="3">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b="0" dirty="0">
                          <a:solidFill>
                            <a:schemeClr val="bg1"/>
                          </a:solidFill>
                          <a:latin typeface="Calibri" panose="020F0502020204030204" pitchFamily="34" charset="0"/>
                          <a:cs typeface="Calibri" panose="020F0502020204030204" pitchFamily="34" charset="0"/>
                        </a:rPr>
                        <a:t>Lentivirus</a:t>
                      </a:r>
                    </a:p>
                  </a:txBody>
                  <a:tcPr marL="91429" marR="91429" marT="45724" marB="45724" anchor="ctr">
                    <a:lnL>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hMerge="1">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b="1">
                          <a:solidFill>
                            <a:sysClr val="windowText" lastClr="000000"/>
                          </a:solidFill>
                          <a:latin typeface="+mn-lt"/>
                        </a:rPr>
                        <a:t>lentivirus</a:t>
                      </a:r>
                      <a:endParaRPr lang="en-US" sz="1600" b="1">
                        <a:solidFill>
                          <a:sysClr val="windowText" lastClr="000000"/>
                        </a:solidFill>
                        <a:latin typeface="+mn-lt"/>
                        <a:cs typeface="Arial" panose="020B0604020202020204" pitchFamily="34" charset="0"/>
                      </a:endParaRPr>
                    </a:p>
                  </a:txBody>
                  <a:tcPr marL="91429" marR="91429" marT="45724" marB="45724" anchor="ctr">
                    <a:lnL>
                      <a:noFill/>
                    </a:lnL>
                  </a:tcPr>
                </a:tc>
                <a:tc hMerge="1">
                  <a:txBody>
                    <a:bodyPr/>
                    <a:lstStyle/>
                    <a:p>
                      <a:pPr algn="ctr"/>
                      <a:endParaRPr lang="en-US" sz="1600" b="0">
                        <a:solidFill>
                          <a:schemeClr val="bg1"/>
                        </a:solidFill>
                        <a:latin typeface="Calibri" panose="020F0502020204030204" pitchFamily="34" charset="0"/>
                        <a:cs typeface="Calibri" panose="020F0502020204030204" pitchFamily="34" charset="0"/>
                      </a:endParaRPr>
                    </a:p>
                  </a:txBody>
                  <a:tcPr marL="91429" marR="91429" marT="45724" marB="45724" anchor="ctr"/>
                </a:tc>
                <a:extLst>
                  <a:ext uri="{0D108BD9-81ED-4DB2-BD59-A6C34878D82A}">
                    <a16:rowId xmlns:a16="http://schemas.microsoft.com/office/drawing/2014/main" val="10004"/>
                  </a:ext>
                </a:extLst>
              </a:tr>
              <a:tr h="225349">
                <a:tc>
                  <a:txBody>
                    <a:bodyPr/>
                    <a:lstStyle/>
                    <a:p>
                      <a:r>
                        <a:rPr lang="en-US" sz="1600" b="0" dirty="0">
                          <a:solidFill>
                            <a:schemeClr val="bg1"/>
                          </a:solidFill>
                          <a:latin typeface="Calibri" panose="020F0502020204030204" pitchFamily="34" charset="0"/>
                          <a:cs typeface="Calibri" panose="020F0502020204030204" pitchFamily="34" charset="0"/>
                        </a:rPr>
                        <a:t> LD (3 days)</a:t>
                      </a:r>
                    </a:p>
                  </a:txBody>
                  <a:tcPr anchor="ctr">
                    <a:lnL w="12700" cmpd="sng">
                      <a:noFill/>
                    </a:lnL>
                    <a:lnR>
                      <a:noFill/>
                    </a:lnR>
                    <a:lnT w="12700" cmpd="sng">
                      <a:noFill/>
                    </a:lnT>
                    <a:lnB w="12700" cmpd="sng">
                      <a:noFill/>
                    </a:lnB>
                    <a:lnTlToBr w="12700" cmpd="sng">
                      <a:noFill/>
                      <a:prstDash val="solid"/>
                    </a:lnTlToBr>
                    <a:lnBlToTr w="12700" cmpd="sng">
                      <a:noFill/>
                      <a:prstDash val="solid"/>
                    </a:lnBlToTr>
                    <a:solidFill>
                      <a:srgbClr val="F2F2F2"/>
                    </a:solidFill>
                  </a:tcPr>
                </a:tc>
                <a:tc gridSpan="3">
                  <a:txBody>
                    <a:bodyPr/>
                    <a:lstStyle/>
                    <a:p>
                      <a:pPr marL="0" lvl="0" indent="0" algn="ctr">
                        <a:buFont typeface="Arial" panose="020B0604020202020204" pitchFamily="34" charset="0"/>
                        <a:buNone/>
                      </a:pPr>
                      <a:r>
                        <a:rPr lang="en-US" sz="1600" u="none" dirty="0">
                          <a:solidFill>
                            <a:schemeClr val="bg1"/>
                          </a:solidFill>
                          <a:latin typeface="Calibri" panose="020F0502020204030204" pitchFamily="34" charset="0"/>
                          <a:cs typeface="Calibri" panose="020F0502020204030204" pitchFamily="34" charset="0"/>
                        </a:rPr>
                        <a:t>Cyclophosphamide IV 300mg/m</a:t>
                      </a:r>
                      <a:r>
                        <a:rPr lang="en-US" sz="1600" u="none" baseline="30000" dirty="0">
                          <a:solidFill>
                            <a:schemeClr val="bg1"/>
                          </a:solidFill>
                          <a:latin typeface="Calibri" panose="020F0502020204030204" pitchFamily="34" charset="0"/>
                          <a:cs typeface="Calibri" panose="020F0502020204030204" pitchFamily="34" charset="0"/>
                        </a:rPr>
                        <a:t>2</a:t>
                      </a:r>
                      <a:r>
                        <a:rPr lang="en-US" sz="1600" u="none" dirty="0">
                          <a:solidFill>
                            <a:schemeClr val="bg1"/>
                          </a:solidFill>
                          <a:latin typeface="Calibri" panose="020F0502020204030204" pitchFamily="34" charset="0"/>
                          <a:cs typeface="Calibri" panose="020F0502020204030204" pitchFamily="34" charset="0"/>
                        </a:rPr>
                        <a:t> daily + Fludarabine 30mg/m</a:t>
                      </a:r>
                      <a:r>
                        <a:rPr lang="en-US" sz="1600" u="none" baseline="30000" dirty="0">
                          <a:solidFill>
                            <a:schemeClr val="bg1"/>
                          </a:solidFill>
                          <a:latin typeface="Calibri" panose="020F0502020204030204" pitchFamily="34" charset="0"/>
                          <a:cs typeface="Calibri" panose="020F0502020204030204" pitchFamily="34" charset="0"/>
                        </a:rPr>
                        <a:t>2</a:t>
                      </a:r>
                      <a:r>
                        <a:rPr lang="en-US" sz="1600" u="none" dirty="0">
                          <a:solidFill>
                            <a:schemeClr val="bg1"/>
                          </a:solidFill>
                          <a:latin typeface="Calibri" panose="020F0502020204030204" pitchFamily="34" charset="0"/>
                          <a:cs typeface="Calibri" panose="020F0502020204030204" pitchFamily="34" charset="0"/>
                        </a:rPr>
                        <a:t> IV daily</a:t>
                      </a:r>
                    </a:p>
                  </a:txBody>
                  <a:tcPr marL="91429" marR="91429" marT="45724" marB="45724" anchor="ctr">
                    <a:lnL>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hMerge="1">
                  <a:txBody>
                    <a:bodyPr/>
                    <a:lstStyle/>
                    <a:p>
                      <a:pPr algn="ctr"/>
                      <a:endParaRPr lang="en-US" sz="1600" b="1">
                        <a:solidFill>
                          <a:sysClr val="windowText" lastClr="000000"/>
                        </a:solidFill>
                        <a:latin typeface="+mn-lt"/>
                        <a:cs typeface="Arial" panose="020B0604020202020204" pitchFamily="34" charset="0"/>
                      </a:endParaRPr>
                    </a:p>
                  </a:txBody>
                  <a:tcPr marL="91429" marR="91429" marT="45724" marB="45724" anchor="ctr">
                    <a:lnL>
                      <a:noFill/>
                    </a:lnL>
                  </a:tcPr>
                </a:tc>
                <a:tc hMerge="1">
                  <a:txBody>
                    <a:bodyPr/>
                    <a:lstStyle/>
                    <a:p>
                      <a:pPr marL="0" lvl="0" indent="0" algn="ctr">
                        <a:buFont typeface="Arial" panose="020B0604020202020204" pitchFamily="34" charset="0"/>
                        <a:buNone/>
                      </a:pPr>
                      <a:endParaRPr lang="en-US" sz="1600" u="none">
                        <a:solidFill>
                          <a:schemeClr val="bg1"/>
                        </a:solidFill>
                        <a:latin typeface="Calibri" panose="020F0502020204030204" pitchFamily="34" charset="0"/>
                        <a:cs typeface="Calibri" panose="020F0502020204030204" pitchFamily="34" charset="0"/>
                      </a:endParaRPr>
                    </a:p>
                  </a:txBody>
                  <a:tcPr marL="91429" marR="91429" marT="45724" marB="45724" anchor="ctr"/>
                </a:tc>
                <a:extLst>
                  <a:ext uri="{0D108BD9-81ED-4DB2-BD59-A6C34878D82A}">
                    <a16:rowId xmlns:a16="http://schemas.microsoft.com/office/drawing/2014/main" val="3821515788"/>
                  </a:ext>
                </a:extLst>
              </a:tr>
              <a:tr h="2253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b="0" dirty="0">
                          <a:solidFill>
                            <a:schemeClr val="bg1"/>
                          </a:solidFill>
                          <a:latin typeface="Calibri" panose="020F0502020204030204" pitchFamily="34" charset="0"/>
                          <a:cs typeface="Calibri" panose="020F0502020204030204" pitchFamily="34" charset="0"/>
                        </a:rPr>
                        <a:t>Pivotal trial</a:t>
                      </a:r>
                    </a:p>
                  </a:txBody>
                  <a:tcPr marL="91429" marR="91429" marT="45724" marB="45724" anchor="ctr">
                    <a:lnL w="12700" cmpd="sng">
                      <a:noFill/>
                    </a:lnL>
                    <a:lnR>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600" b="1" dirty="0">
                          <a:solidFill>
                            <a:schemeClr val="bg1"/>
                          </a:solidFill>
                          <a:latin typeface="Calibri" panose="020F0502020204030204" pitchFamily="34" charset="0"/>
                          <a:cs typeface="Calibri" panose="020F0502020204030204" pitchFamily="34" charset="0"/>
                        </a:rPr>
                        <a:t>KarMMA-1 (R/R MM)</a:t>
                      </a:r>
                    </a:p>
                  </a:txBody>
                  <a:tcPr marL="91429" marR="91429" marT="45724" marB="45724" anchor="ctr">
                    <a:lnL>
                      <a:noFill/>
                    </a:lnL>
                    <a:lnR>
                      <a:noFill/>
                    </a:lnR>
                    <a:lnT w="12700" cmpd="sng">
                      <a:noFill/>
                    </a:lnT>
                    <a:lnB w="12700" cmpd="sng">
                      <a:noFill/>
                    </a:lnB>
                    <a:lnTlToBr w="12700" cmpd="sng">
                      <a:noFill/>
                      <a:prstDash val="solid"/>
                    </a:lnTlToBr>
                    <a:lnBlToTr w="12700" cmpd="sng">
                      <a:noFill/>
                      <a:prstDash val="solid"/>
                    </a:lnBlToTr>
                    <a:solidFill>
                      <a:srgbClr val="CDCDCF"/>
                    </a:solidFill>
                  </a:tcPr>
                </a:tc>
                <a:tc gridSpan="2">
                  <a:txBody>
                    <a:bodyPr/>
                    <a:lstStyle/>
                    <a:p>
                      <a:pPr algn="ctr"/>
                      <a:r>
                        <a:rPr lang="en-US" sz="1600" b="1" dirty="0">
                          <a:solidFill>
                            <a:schemeClr val="bg1"/>
                          </a:solidFill>
                          <a:latin typeface="Calibri" panose="020F0502020204030204" pitchFamily="34" charset="0"/>
                          <a:cs typeface="Calibri" panose="020F0502020204030204" pitchFamily="34" charset="0"/>
                        </a:rPr>
                        <a:t>CARTITUDE-1 (R/R MM)</a:t>
                      </a:r>
                    </a:p>
                  </a:txBody>
                  <a:tcPr marL="91429" marR="91429" marT="45724" marB="45724" anchor="ctr">
                    <a:lnL>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hMerge="1">
                  <a:txBody>
                    <a:bodyPr/>
                    <a:lstStyle/>
                    <a:p>
                      <a:pPr algn="ctr"/>
                      <a:endParaRPr lang="en-US" sz="1600" b="1">
                        <a:solidFill>
                          <a:schemeClr val="bg1"/>
                        </a:solidFill>
                        <a:latin typeface="Calibri" panose="020F0502020204030204" pitchFamily="34" charset="0"/>
                        <a:cs typeface="Calibri" panose="020F0502020204030204" pitchFamily="34" charset="0"/>
                      </a:endParaRPr>
                    </a:p>
                  </a:txBody>
                  <a:tcPr marL="91429" marR="91429" marT="45724" marB="45724" anchor="ctr"/>
                </a:tc>
                <a:extLst>
                  <a:ext uri="{0D108BD9-81ED-4DB2-BD59-A6C34878D82A}">
                    <a16:rowId xmlns:a16="http://schemas.microsoft.com/office/drawing/2014/main" val="478962279"/>
                  </a:ext>
                </a:extLst>
              </a:tr>
              <a:tr h="389235">
                <a:tc>
                  <a:txBody>
                    <a:bodyPr/>
                    <a:lstStyle/>
                    <a:p>
                      <a:r>
                        <a:rPr lang="en-US" sz="1600" b="0" dirty="0">
                          <a:solidFill>
                            <a:schemeClr val="bg1"/>
                          </a:solidFill>
                          <a:latin typeface="Calibri" panose="020F0502020204030204" pitchFamily="34" charset="0"/>
                          <a:cs typeface="Calibri" panose="020F0502020204030204" pitchFamily="34" charset="0"/>
                        </a:rPr>
                        <a:t>Median time from apheresis to delivery</a:t>
                      </a:r>
                    </a:p>
                  </a:txBody>
                  <a:tcPr marL="91429" marR="91429" marT="45724" marB="45724" anchor="ctr">
                    <a:lnL w="12700" cmpd="sng">
                      <a:noFill/>
                    </a:lnL>
                    <a:lnR>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33 days</a:t>
                      </a:r>
                    </a:p>
                  </a:txBody>
                  <a:tcPr marL="91429" marR="91429" marT="45724" marB="45724" anchor="ctr">
                    <a:lnL>
                      <a:noFill/>
                    </a:lnL>
                    <a:lnR>
                      <a:noFill/>
                    </a:lnR>
                    <a:lnT w="12700" cmpd="sng">
                      <a:noFill/>
                    </a:lnT>
                    <a:lnB w="12700" cmpd="sng">
                      <a:noFill/>
                    </a:lnB>
                    <a:lnTlToBr w="12700" cmpd="sng">
                      <a:noFill/>
                      <a:prstDash val="solid"/>
                    </a:lnTlToBr>
                    <a:lnBlToTr w="12700" cmpd="sng">
                      <a:noFill/>
                      <a:prstDash val="solid"/>
                    </a:lnBlToTr>
                    <a:solidFill>
                      <a:srgbClr val="F2F2F2"/>
                    </a:solidFill>
                  </a:tcPr>
                </a:tc>
                <a:tc gridSpan="2">
                  <a:txBody>
                    <a:bodyPr/>
                    <a:lstStyle/>
                    <a:p>
                      <a:pPr algn="ctr"/>
                      <a:r>
                        <a:rPr lang="en-US" sz="1600" b="0" dirty="0">
                          <a:solidFill>
                            <a:schemeClr val="bg1"/>
                          </a:solidFill>
                          <a:latin typeface="Calibri" panose="020F0502020204030204" pitchFamily="34" charset="0"/>
                          <a:cs typeface="Calibri" panose="020F0502020204030204" pitchFamily="34" charset="0"/>
                        </a:rPr>
                        <a:t>29 days</a:t>
                      </a:r>
                    </a:p>
                  </a:txBody>
                  <a:tcPr marL="91429" marR="91429" marT="45724" marB="45724" anchor="ctr">
                    <a:lnL>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hMerge="1">
                  <a:txBody>
                    <a:bodyPr/>
                    <a:lstStyle/>
                    <a:p>
                      <a:pPr algn="ctr"/>
                      <a:endParaRPr lang="en-US" sz="1600" b="0">
                        <a:solidFill>
                          <a:schemeClr val="bg1"/>
                        </a:solidFill>
                        <a:latin typeface="Calibri" panose="020F0502020204030204" pitchFamily="34" charset="0"/>
                        <a:cs typeface="Calibri" panose="020F0502020204030204" pitchFamily="34" charset="0"/>
                      </a:endParaRPr>
                    </a:p>
                  </a:txBody>
                  <a:tcPr marL="91429" marR="91429" marT="45724" marB="45724" anchor="ctr"/>
                </a:tc>
                <a:extLst>
                  <a:ext uri="{0D108BD9-81ED-4DB2-BD59-A6C34878D82A}">
                    <a16:rowId xmlns:a16="http://schemas.microsoft.com/office/drawing/2014/main" val="429731252"/>
                  </a:ext>
                </a:extLst>
              </a:tr>
            </a:tbl>
          </a:graphicData>
        </a:graphic>
      </p:graphicFrame>
      <p:sp>
        <p:nvSpPr>
          <p:cNvPr id="82" name="TextBox 81">
            <a:extLst>
              <a:ext uri="{FF2B5EF4-FFF2-40B4-BE49-F238E27FC236}">
                <a16:creationId xmlns:a16="http://schemas.microsoft.com/office/drawing/2014/main" id="{90330741-78D6-428B-A9D0-03BA9790B12A}"/>
              </a:ext>
            </a:extLst>
          </p:cNvPr>
          <p:cNvSpPr txBox="1"/>
          <p:nvPr/>
        </p:nvSpPr>
        <p:spPr>
          <a:xfrm>
            <a:off x="599296" y="4603699"/>
            <a:ext cx="11047520" cy="1492716"/>
          </a:xfrm>
          <a:prstGeom prst="rect">
            <a:avLst/>
          </a:prstGeom>
          <a:noFill/>
        </p:spPr>
        <p:txBody>
          <a:bodyPr wrap="square" lIns="91440" tIns="45720" rIns="91440" bIns="45720" anchor="t">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a:ea typeface="+mn-ea"/>
                <a:cs typeface="Calibri"/>
              </a:rPr>
              <a:t>Initial approvals: </a:t>
            </a:r>
            <a:r>
              <a:rPr kumimoji="0" lang="en-US" sz="2000" b="0" i="0" u="none" strike="noStrike" kern="1200" cap="none" spc="0" normalizeH="0" baseline="0" noProof="0" dirty="0">
                <a:ln>
                  <a:noFill/>
                </a:ln>
                <a:solidFill>
                  <a:srgbClr val="000000"/>
                </a:solidFill>
                <a:effectLst/>
                <a:uLnTx/>
                <a:uFillTx/>
                <a:latin typeface="Calibri"/>
                <a:ea typeface="+mn-ea"/>
                <a:cs typeface="Calibri"/>
              </a:rPr>
              <a:t>patients with</a:t>
            </a:r>
            <a:r>
              <a:rPr kumimoji="0" lang="en-US" sz="2000" b="1" i="0" u="none" strike="noStrike" kern="1200" cap="none" spc="0" normalizeH="0" baseline="0" noProof="0" dirty="0">
                <a:ln>
                  <a:noFill/>
                </a:ln>
                <a:solidFill>
                  <a:srgbClr val="000000"/>
                </a:solidFill>
                <a:effectLst/>
                <a:uLnTx/>
                <a:uFillTx/>
                <a:latin typeface="Calibri"/>
                <a:ea typeface="+mn-ea"/>
                <a:cs typeface="Calibri"/>
              </a:rPr>
              <a:t> R/R MM after </a:t>
            </a:r>
            <a:r>
              <a:rPr kumimoji="0" lang="en-US" sz="2000" b="1" i="0" u="sng" strike="noStrike" kern="1200" cap="none" spc="0" normalizeH="0" baseline="0" noProof="0" dirty="0">
                <a:ln>
                  <a:noFill/>
                </a:ln>
                <a:solidFill>
                  <a:srgbClr val="000000"/>
                </a:solidFill>
                <a:effectLst/>
                <a:uLnTx/>
                <a:uFillTx/>
                <a:latin typeface="Calibri"/>
                <a:ea typeface="+mn-ea"/>
                <a:cs typeface="Calibri"/>
              </a:rPr>
              <a:t>≥4 prior LOT</a:t>
            </a:r>
            <a:r>
              <a:rPr kumimoji="0" lang="en-US" sz="2000" b="1" i="0" u="none" strike="noStrike" kern="1200" cap="none" spc="0" normalizeH="0" baseline="0" noProof="0" dirty="0">
                <a:ln>
                  <a:noFill/>
                </a:ln>
                <a:solidFill>
                  <a:srgbClr val="000000"/>
                </a:solidFill>
                <a:effectLst/>
                <a:uLnTx/>
                <a:uFillTx/>
                <a:latin typeface="Calibri"/>
                <a:ea typeface="+mn-ea"/>
                <a:cs typeface="Calibri"/>
              </a:rPr>
              <a:t>, including an IMiD, PI, and an anti-CD38 mAb.</a:t>
            </a: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457200" rtl="0" eaLnBrk="0" fontAlgn="base" latinLnBrk="0" hangingPunct="0">
              <a:lnSpc>
                <a:spcPct val="100000"/>
              </a:lnSpc>
              <a:spcBef>
                <a:spcPts val="600"/>
              </a:spcBef>
              <a:spcAft>
                <a:spcPct val="0"/>
              </a:spcAft>
              <a:buClrTx/>
              <a:buSzTx/>
              <a:buFontTx/>
              <a:buNone/>
              <a:tabLst/>
              <a:defRPr/>
            </a:pPr>
            <a:r>
              <a:rPr kumimoji="0" lang="en-US" sz="2200" b="1" i="0" u="none" strike="noStrike" kern="1200" cap="none" spc="0" normalizeH="0" baseline="0" noProof="0" dirty="0">
                <a:ln>
                  <a:noFill/>
                </a:ln>
                <a:solidFill>
                  <a:srgbClr val="E1471D"/>
                </a:solidFill>
                <a:effectLst/>
                <a:uLnTx/>
                <a:uFillTx/>
                <a:latin typeface="Calibri"/>
                <a:ea typeface="+mn-ea"/>
                <a:cs typeface="Calibri"/>
              </a:rPr>
              <a:t>Expanded indications granted (April 2024): </a:t>
            </a: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200" b="1" i="0" u="none" strike="noStrike" kern="1200" cap="none" spc="0" normalizeH="0" baseline="0" noProof="0" dirty="0">
                <a:ln>
                  <a:noFill/>
                </a:ln>
                <a:solidFill>
                  <a:srgbClr val="E1471D"/>
                </a:solidFill>
                <a:effectLst/>
                <a:uLnTx/>
                <a:uFillTx/>
                <a:latin typeface="Calibri"/>
                <a:ea typeface="+mn-ea"/>
                <a:cs typeface="Calibri"/>
              </a:rPr>
              <a:t>ide-cel after </a:t>
            </a:r>
            <a:r>
              <a:rPr kumimoji="0" lang="en-US" sz="2200" b="1" i="0" u="sng" strike="noStrike" kern="1200" cap="none" spc="0" normalizeH="0" baseline="0" noProof="0" dirty="0">
                <a:ln>
                  <a:noFill/>
                </a:ln>
                <a:solidFill>
                  <a:srgbClr val="E1471D"/>
                </a:solidFill>
                <a:effectLst/>
                <a:uLnTx/>
                <a:uFillTx/>
                <a:latin typeface="Calibri"/>
                <a:ea typeface="+mn-ea"/>
                <a:cs typeface="Calibri"/>
              </a:rPr>
              <a:t>≥2 prior LOT</a:t>
            </a:r>
            <a:r>
              <a:rPr kumimoji="0" lang="en-US" sz="2200" b="1" i="0" u="none" strike="noStrike" kern="1200" cap="none" spc="0" normalizeH="0" baseline="0" noProof="0" dirty="0">
                <a:ln>
                  <a:noFill/>
                </a:ln>
                <a:solidFill>
                  <a:srgbClr val="E1471D"/>
                </a:solidFill>
                <a:effectLst/>
                <a:uLnTx/>
                <a:uFillTx/>
                <a:latin typeface="Calibri"/>
                <a:ea typeface="+mn-ea"/>
                <a:cs typeface="Calibri"/>
              </a:rPr>
              <a:t> including an IMiD, PI, and an anti-CD38 mAb (KarMMa-3) and </a:t>
            </a: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200" b="1" i="0" u="none" strike="noStrike" kern="1200" cap="none" spc="0" normalizeH="0" baseline="0" noProof="0" dirty="0">
                <a:ln>
                  <a:noFill/>
                </a:ln>
                <a:solidFill>
                  <a:srgbClr val="E1471D"/>
                </a:solidFill>
                <a:effectLst/>
                <a:uLnTx/>
                <a:uFillTx/>
                <a:latin typeface="Calibri"/>
                <a:ea typeface="+mn-ea"/>
                <a:cs typeface="Calibri"/>
              </a:rPr>
              <a:t>cilta-cel after </a:t>
            </a:r>
            <a:r>
              <a:rPr kumimoji="0" lang="en-US" sz="2200" b="1" i="0" u="sng" strike="noStrike" kern="1200" cap="none" spc="0" normalizeH="0" baseline="0" noProof="0" dirty="0">
                <a:ln>
                  <a:noFill/>
                </a:ln>
                <a:solidFill>
                  <a:srgbClr val="E1471D"/>
                </a:solidFill>
                <a:effectLst/>
                <a:uLnTx/>
                <a:uFillTx/>
                <a:latin typeface="Calibri"/>
                <a:ea typeface="+mn-ea"/>
                <a:cs typeface="Calibri"/>
              </a:rPr>
              <a:t>1+ prior LOT</a:t>
            </a:r>
            <a:r>
              <a:rPr kumimoji="0" lang="en-US" sz="2200" b="1" i="0" u="none" strike="noStrike" kern="1200" cap="none" spc="0" normalizeH="0" baseline="0" noProof="0" dirty="0">
                <a:ln>
                  <a:noFill/>
                </a:ln>
                <a:solidFill>
                  <a:srgbClr val="E1471D"/>
                </a:solidFill>
                <a:effectLst/>
                <a:uLnTx/>
                <a:uFillTx/>
                <a:latin typeface="Calibri"/>
                <a:ea typeface="+mn-ea"/>
                <a:cs typeface="Calibri"/>
              </a:rPr>
              <a:t> including a PI and an IMiD and refractory to len (CARTITUDE-4).</a:t>
            </a:r>
            <a:endParaRPr kumimoji="0" 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3" name="Rectangle: Rounded Corners 82">
            <a:extLst>
              <a:ext uri="{FF2B5EF4-FFF2-40B4-BE49-F238E27FC236}">
                <a16:creationId xmlns:a16="http://schemas.microsoft.com/office/drawing/2014/main" id="{BC50336C-18F6-4296-892C-D17003BA6DAB}"/>
              </a:ext>
            </a:extLst>
          </p:cNvPr>
          <p:cNvSpPr/>
          <p:nvPr/>
        </p:nvSpPr>
        <p:spPr>
          <a:xfrm>
            <a:off x="495300" y="4606924"/>
            <a:ext cx="11255513" cy="1489491"/>
          </a:xfrm>
          <a:prstGeom prst="roundRect">
            <a:avLst>
              <a:gd name="adj" fmla="val 8354"/>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DF692E"/>
              </a:solidFill>
              <a:effectLst/>
              <a:uLnTx/>
              <a:uFillTx/>
              <a:latin typeface="Calibri" panose="020F0502020204030204"/>
              <a:ea typeface="+mn-ea"/>
              <a:cs typeface="+mn-cs"/>
            </a:endParaRPr>
          </a:p>
        </p:txBody>
      </p:sp>
      <p:sp>
        <p:nvSpPr>
          <p:cNvPr id="86" name="Text Box 11">
            <a:extLst>
              <a:ext uri="{FF2B5EF4-FFF2-40B4-BE49-F238E27FC236}">
                <a16:creationId xmlns:a16="http://schemas.microsoft.com/office/drawing/2014/main" id="{2034C315-3ACF-4BFB-863F-5750E8335553}"/>
              </a:ext>
            </a:extLst>
          </p:cNvPr>
          <p:cNvSpPr txBox="1">
            <a:spLocks noChangeArrowheads="1"/>
          </p:cNvSpPr>
          <p:nvPr/>
        </p:nvSpPr>
        <p:spPr bwMode="auto">
          <a:xfrm>
            <a:off x="425769" y="6402018"/>
            <a:ext cx="92600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Berdeja. Lancet. 2021;398:314. Ciltacabtagene autoleucel PI. Idecabtagene vicleucel PI. </a:t>
            </a:r>
            <a:r>
              <a:rPr kumimoji="0" lang="en-US" sz="1200" b="1"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Image created from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BioRender.com</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p>
        </p:txBody>
      </p:sp>
      <p:grpSp>
        <p:nvGrpSpPr>
          <p:cNvPr id="10" name="Group 9">
            <a:extLst>
              <a:ext uri="{FF2B5EF4-FFF2-40B4-BE49-F238E27FC236}">
                <a16:creationId xmlns:a16="http://schemas.microsoft.com/office/drawing/2014/main" id="{82320708-837A-138E-55DA-99B30AC4A165}"/>
              </a:ext>
            </a:extLst>
          </p:cNvPr>
          <p:cNvGrpSpPr/>
          <p:nvPr/>
        </p:nvGrpSpPr>
        <p:grpSpPr>
          <a:xfrm>
            <a:off x="9401927" y="1318507"/>
            <a:ext cx="2549819" cy="3284612"/>
            <a:chOff x="9401927" y="1318507"/>
            <a:chExt cx="2549819" cy="3284612"/>
          </a:xfrm>
        </p:grpSpPr>
        <p:pic>
          <p:nvPicPr>
            <p:cNvPr id="11" name="Picture 10">
              <a:extLst>
                <a:ext uri="{FF2B5EF4-FFF2-40B4-BE49-F238E27FC236}">
                  <a16:creationId xmlns:a16="http://schemas.microsoft.com/office/drawing/2014/main" id="{265B776F-45E0-C5D1-B8A5-BC288AD94EDE}"/>
                </a:ext>
              </a:extLst>
            </p:cNvPr>
            <p:cNvPicPr>
              <a:picLocks noChangeAspect="1"/>
            </p:cNvPicPr>
            <p:nvPr/>
          </p:nvPicPr>
          <p:blipFill>
            <a:blip r:embed="rId3"/>
            <a:srcRect t="20208" r="46538"/>
            <a:stretch/>
          </p:blipFill>
          <p:spPr>
            <a:xfrm>
              <a:off x="9401927" y="2003460"/>
              <a:ext cx="1211277" cy="2599659"/>
            </a:xfrm>
            <a:prstGeom prst="rect">
              <a:avLst/>
            </a:prstGeom>
          </p:spPr>
        </p:pic>
        <p:sp>
          <p:nvSpPr>
            <p:cNvPr id="12" name="TextBox 11">
              <a:extLst>
                <a:ext uri="{FF2B5EF4-FFF2-40B4-BE49-F238E27FC236}">
                  <a16:creationId xmlns:a16="http://schemas.microsoft.com/office/drawing/2014/main" id="{CB4EFF7F-D0CF-7D86-E93A-F52956263412}"/>
                </a:ext>
              </a:extLst>
            </p:cNvPr>
            <p:cNvSpPr txBox="1"/>
            <p:nvPr/>
          </p:nvSpPr>
          <p:spPr bwMode="auto">
            <a:xfrm>
              <a:off x="9639237" y="1318507"/>
              <a:ext cx="172605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BCMA CAR Construct</a:t>
              </a:r>
            </a:p>
          </p:txBody>
        </p:sp>
        <p:sp>
          <p:nvSpPr>
            <p:cNvPr id="13" name="TextBox 12">
              <a:extLst>
                <a:ext uri="{FF2B5EF4-FFF2-40B4-BE49-F238E27FC236}">
                  <a16:creationId xmlns:a16="http://schemas.microsoft.com/office/drawing/2014/main" id="{8BA17C04-5CA4-28B5-1FFE-61F178F21859}"/>
                </a:ext>
              </a:extLst>
            </p:cNvPr>
            <p:cNvSpPr txBox="1"/>
            <p:nvPr/>
          </p:nvSpPr>
          <p:spPr bwMode="auto">
            <a:xfrm>
              <a:off x="10606602" y="2083050"/>
              <a:ext cx="13451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6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Antigen-recognition domain</a:t>
              </a:r>
            </a:p>
          </p:txBody>
        </p:sp>
        <p:sp>
          <p:nvSpPr>
            <p:cNvPr id="14" name="TextBox 13">
              <a:extLst>
                <a:ext uri="{FF2B5EF4-FFF2-40B4-BE49-F238E27FC236}">
                  <a16:creationId xmlns:a16="http://schemas.microsoft.com/office/drawing/2014/main" id="{37F5302D-23A7-2E26-EC5B-406BC2D6B84D}"/>
                </a:ext>
              </a:extLst>
            </p:cNvPr>
            <p:cNvSpPr txBox="1"/>
            <p:nvPr/>
          </p:nvSpPr>
          <p:spPr bwMode="auto">
            <a:xfrm>
              <a:off x="10606602" y="3421172"/>
              <a:ext cx="13451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6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Signaling domains</a:t>
              </a:r>
            </a:p>
          </p:txBody>
        </p:sp>
      </p:grpSp>
    </p:spTree>
    <p:extLst>
      <p:ext uri="{BB962C8B-B14F-4D97-AF65-F5344CB8AC3E}">
        <p14:creationId xmlns:p14="http://schemas.microsoft.com/office/powerpoint/2010/main" val="3267389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800B5-8903-6B0E-D386-5446679FD6AF}"/>
              </a:ext>
            </a:extLst>
          </p:cNvPr>
          <p:cNvSpPr>
            <a:spLocks noGrp="1"/>
          </p:cNvSpPr>
          <p:nvPr>
            <p:ph type="title"/>
          </p:nvPr>
        </p:nvSpPr>
        <p:spPr>
          <a:xfrm>
            <a:off x="609758" y="238127"/>
            <a:ext cx="11393055" cy="1103313"/>
          </a:xfrm>
        </p:spPr>
        <p:txBody>
          <a:bodyPr/>
          <a:lstStyle/>
          <a:p>
            <a:r>
              <a:rPr lang="en-US" dirty="0">
                <a:latin typeface="+mn-lt"/>
              </a:rPr>
              <a:t>KarMMa 3: Evaluating Dropout Before CAR T-Cell Therapy </a:t>
            </a:r>
          </a:p>
        </p:txBody>
      </p:sp>
      <p:sp>
        <p:nvSpPr>
          <p:cNvPr id="4" name="Rectangle 3">
            <a:extLst>
              <a:ext uri="{FF2B5EF4-FFF2-40B4-BE49-F238E27FC236}">
                <a16:creationId xmlns:a16="http://schemas.microsoft.com/office/drawing/2014/main" id="{3A7FE394-1C62-38D6-3123-495F39E6D282}"/>
              </a:ext>
            </a:extLst>
          </p:cNvPr>
          <p:cNvSpPr/>
          <p:nvPr/>
        </p:nvSpPr>
        <p:spPr>
          <a:xfrm>
            <a:off x="495300" y="1952045"/>
            <a:ext cx="2451512" cy="910581"/>
          </a:xfrm>
          <a:prstGeom prst="rect">
            <a:avLst/>
          </a:prstGeom>
          <a:solidFill>
            <a:schemeClr val="bg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MM patients with 2-4 prior lines of therapy</a:t>
            </a:r>
          </a:p>
        </p:txBody>
      </p:sp>
      <p:sp>
        <p:nvSpPr>
          <p:cNvPr id="5" name="Rectangle 4">
            <a:extLst>
              <a:ext uri="{FF2B5EF4-FFF2-40B4-BE49-F238E27FC236}">
                <a16:creationId xmlns:a16="http://schemas.microsoft.com/office/drawing/2014/main" id="{03DC4413-BB65-B446-0FD1-9C143B663136}"/>
              </a:ext>
            </a:extLst>
          </p:cNvPr>
          <p:cNvSpPr/>
          <p:nvPr/>
        </p:nvSpPr>
        <p:spPr>
          <a:xfrm>
            <a:off x="4451965" y="1608021"/>
            <a:ext cx="3533059" cy="582284"/>
          </a:xfrm>
          <a:prstGeom prst="rect">
            <a:avLst/>
          </a:prstGeom>
          <a:solidFill>
            <a:schemeClr val="accent1"/>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Ide-cel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(n = 254)</a:t>
            </a:r>
          </a:p>
        </p:txBody>
      </p:sp>
      <p:sp>
        <p:nvSpPr>
          <p:cNvPr id="6" name="Rectangle 5">
            <a:extLst>
              <a:ext uri="{FF2B5EF4-FFF2-40B4-BE49-F238E27FC236}">
                <a16:creationId xmlns:a16="http://schemas.microsoft.com/office/drawing/2014/main" id="{C7BA3E22-E1AE-B00B-2FC0-7B404E309220}"/>
              </a:ext>
            </a:extLst>
          </p:cNvPr>
          <p:cNvSpPr/>
          <p:nvPr/>
        </p:nvSpPr>
        <p:spPr>
          <a:xfrm>
            <a:off x="4451965" y="2695628"/>
            <a:ext cx="3533059" cy="582284"/>
          </a:xfrm>
          <a:prstGeom prst="rect">
            <a:avLst/>
          </a:prstGeom>
          <a:solidFill>
            <a:schemeClr val="accent3"/>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SoC treatment (5 options)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a:t>
            </a:r>
            <a:r>
              <a:rPr lang="en-US" b="0" kern="0" dirty="0">
                <a:solidFill>
                  <a:prstClr val="white"/>
                </a:solidFill>
                <a:latin typeface="+mn-lt"/>
              </a:rPr>
              <a:t>n</a:t>
            </a: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 = 132)</a:t>
            </a:r>
          </a:p>
        </p:txBody>
      </p:sp>
      <p:sp>
        <p:nvSpPr>
          <p:cNvPr id="7" name="Rectangle 6">
            <a:extLst>
              <a:ext uri="{FF2B5EF4-FFF2-40B4-BE49-F238E27FC236}">
                <a16:creationId xmlns:a16="http://schemas.microsoft.com/office/drawing/2014/main" id="{73910F7F-9759-1524-6885-E94662A252B6}"/>
              </a:ext>
            </a:extLst>
          </p:cNvPr>
          <p:cNvSpPr/>
          <p:nvPr/>
        </p:nvSpPr>
        <p:spPr>
          <a:xfrm>
            <a:off x="8613059" y="1608022"/>
            <a:ext cx="2281084" cy="582282"/>
          </a:xfrm>
          <a:prstGeom prst="rect">
            <a:avLst/>
          </a:prstGeom>
          <a:solidFill>
            <a:schemeClr val="bg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Received ide-cel </a:t>
            </a:r>
            <a:b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b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N = 225 (89%)</a:t>
            </a:r>
          </a:p>
        </p:txBody>
      </p:sp>
      <p:cxnSp>
        <p:nvCxnSpPr>
          <p:cNvPr id="8" name="Straight Arrow Connector 7">
            <a:extLst>
              <a:ext uri="{FF2B5EF4-FFF2-40B4-BE49-F238E27FC236}">
                <a16:creationId xmlns:a16="http://schemas.microsoft.com/office/drawing/2014/main" id="{E8563B92-B3C0-72CC-3523-9B76945970D7}"/>
              </a:ext>
            </a:extLst>
          </p:cNvPr>
          <p:cNvCxnSpPr>
            <a:cxnSpLocks/>
          </p:cNvCxnSpPr>
          <p:nvPr/>
        </p:nvCxnSpPr>
        <p:spPr>
          <a:xfrm flipV="1">
            <a:off x="3572597" y="1919882"/>
            <a:ext cx="799691" cy="301523"/>
          </a:xfrm>
          <a:prstGeom prst="straightConnector1">
            <a:avLst/>
          </a:prstGeom>
          <a:noFill/>
          <a:ln w="28575" cap="flat" cmpd="sng" algn="ctr">
            <a:solidFill>
              <a:schemeClr val="bg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A3641767-02F5-5015-6840-5D88DADC839B}"/>
              </a:ext>
            </a:extLst>
          </p:cNvPr>
          <p:cNvCxnSpPr>
            <a:cxnSpLocks/>
          </p:cNvCxnSpPr>
          <p:nvPr/>
        </p:nvCxnSpPr>
        <p:spPr>
          <a:xfrm>
            <a:off x="3621759" y="2574680"/>
            <a:ext cx="701368" cy="394769"/>
          </a:xfrm>
          <a:prstGeom prst="straightConnector1">
            <a:avLst/>
          </a:prstGeom>
          <a:noFill/>
          <a:ln w="28575" cap="flat" cmpd="sng" algn="ctr">
            <a:solidFill>
              <a:schemeClr val="bg1"/>
            </a:solidFill>
            <a:prstDash val="solid"/>
            <a:round/>
            <a:headEnd type="none" w="med" len="med"/>
            <a:tailEnd type="triangle"/>
          </a:ln>
          <a:effectLst/>
        </p:spPr>
      </p:cxnSp>
      <p:sp>
        <p:nvSpPr>
          <p:cNvPr id="10" name="TextBox 9">
            <a:extLst>
              <a:ext uri="{FF2B5EF4-FFF2-40B4-BE49-F238E27FC236}">
                <a16:creationId xmlns:a16="http://schemas.microsoft.com/office/drawing/2014/main" id="{38327008-78A1-323F-C69E-2B55F5C831E6}"/>
              </a:ext>
            </a:extLst>
          </p:cNvPr>
          <p:cNvSpPr txBox="1"/>
          <p:nvPr/>
        </p:nvSpPr>
        <p:spPr>
          <a:xfrm>
            <a:off x="2893180" y="2260747"/>
            <a:ext cx="1358834" cy="286232"/>
          </a:xfrm>
          <a:prstGeom prst="rect">
            <a:avLst/>
          </a:prstGeom>
          <a:noFill/>
        </p:spPr>
        <p:txBody>
          <a:bodyPr wrap="none" rtlCol="0">
            <a:spAutoFit/>
          </a:bodyPr>
          <a:lstStyle/>
          <a:p>
            <a:pPr eaLnBrk="1" fontAlgn="auto" hangingPunct="1">
              <a:lnSpc>
                <a:spcPct val="90000"/>
              </a:lnSpc>
              <a:spcBef>
                <a:spcPts val="0"/>
              </a:spcBef>
              <a:spcAft>
                <a:spcPts val="0"/>
              </a:spcAft>
              <a:defRPr/>
            </a:pPr>
            <a:r>
              <a:rPr lang="en-US" sz="1400" b="0" dirty="0">
                <a:solidFill>
                  <a:schemeClr val="bg1"/>
                </a:solidFill>
                <a:latin typeface="+mn-lt"/>
              </a:rPr>
              <a:t>Randomized 2:1</a:t>
            </a:r>
          </a:p>
        </p:txBody>
      </p:sp>
      <p:cxnSp>
        <p:nvCxnSpPr>
          <p:cNvPr id="11" name="Straight Arrow Connector 10">
            <a:extLst>
              <a:ext uri="{FF2B5EF4-FFF2-40B4-BE49-F238E27FC236}">
                <a16:creationId xmlns:a16="http://schemas.microsoft.com/office/drawing/2014/main" id="{BCAB078D-13B8-6194-A43C-B14BF5BA5D99}"/>
              </a:ext>
            </a:extLst>
          </p:cNvPr>
          <p:cNvCxnSpPr>
            <a:cxnSpLocks/>
          </p:cNvCxnSpPr>
          <p:nvPr/>
        </p:nvCxnSpPr>
        <p:spPr>
          <a:xfrm>
            <a:off x="8060706" y="1888142"/>
            <a:ext cx="471421" cy="0"/>
          </a:xfrm>
          <a:prstGeom prst="straightConnector1">
            <a:avLst/>
          </a:prstGeom>
          <a:noFill/>
          <a:ln w="28575"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2E1D8E41-EEDA-3FDB-1182-EA7809BC02DB}"/>
              </a:ext>
            </a:extLst>
          </p:cNvPr>
          <p:cNvCxnSpPr>
            <a:cxnSpLocks/>
          </p:cNvCxnSpPr>
          <p:nvPr/>
        </p:nvCxnSpPr>
        <p:spPr>
          <a:xfrm>
            <a:off x="8055913" y="2975749"/>
            <a:ext cx="481007" cy="0"/>
          </a:xfrm>
          <a:prstGeom prst="straightConnector1">
            <a:avLst/>
          </a:prstGeom>
          <a:noFill/>
          <a:ln w="28575" cap="flat" cmpd="sng" algn="ctr">
            <a:solidFill>
              <a:schemeClr val="bg1"/>
            </a:solidFill>
            <a:prstDash val="solid"/>
            <a:round/>
            <a:headEnd type="none" w="med" len="med"/>
            <a:tailEnd type="triangle"/>
          </a:ln>
          <a:effectLst/>
        </p:spPr>
      </p:cxnSp>
      <p:sp>
        <p:nvSpPr>
          <p:cNvPr id="13" name="Rectangle 12">
            <a:extLst>
              <a:ext uri="{FF2B5EF4-FFF2-40B4-BE49-F238E27FC236}">
                <a16:creationId xmlns:a16="http://schemas.microsoft.com/office/drawing/2014/main" id="{EBFBA762-C11B-2E22-B20A-DB9AF5D1193B}"/>
              </a:ext>
            </a:extLst>
          </p:cNvPr>
          <p:cNvSpPr/>
          <p:nvPr/>
        </p:nvSpPr>
        <p:spPr>
          <a:xfrm>
            <a:off x="8622645" y="2695629"/>
            <a:ext cx="2281084" cy="582282"/>
          </a:xfrm>
          <a:prstGeom prst="rect">
            <a:avLst/>
          </a:prstGeom>
          <a:solidFill>
            <a:schemeClr val="bg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Received SoC </a:t>
            </a:r>
            <a:b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b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N = 126 (96%)</a:t>
            </a:r>
          </a:p>
        </p:txBody>
      </p:sp>
      <p:sp>
        <p:nvSpPr>
          <p:cNvPr id="14" name="Arc 13">
            <a:extLst>
              <a:ext uri="{FF2B5EF4-FFF2-40B4-BE49-F238E27FC236}">
                <a16:creationId xmlns:a16="http://schemas.microsoft.com/office/drawing/2014/main" id="{38ED8174-BB13-0FA2-BC99-CED4F882AD0F}"/>
              </a:ext>
            </a:extLst>
          </p:cNvPr>
          <p:cNvSpPr/>
          <p:nvPr/>
        </p:nvSpPr>
        <p:spPr>
          <a:xfrm>
            <a:off x="8990883" y="1753173"/>
            <a:ext cx="2760470" cy="2626322"/>
          </a:xfrm>
          <a:prstGeom prst="arc">
            <a:avLst>
              <a:gd name="adj1" fmla="val 17770023"/>
              <a:gd name="adj2" fmla="val 5047633"/>
            </a:avLst>
          </a:prstGeom>
          <a:noFill/>
          <a:ln w="19050" cap="flat" cmpd="sng" algn="ctr">
            <a:solidFill>
              <a:sysClr val="windowText" lastClr="000000"/>
            </a:solidFill>
            <a:prstDash val="solid"/>
            <a:round/>
            <a:headEnd type="none" w="med" len="med"/>
            <a:tailEnd type="arrow"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mn-lt"/>
              <a:ea typeface="+mn-ea"/>
              <a:cs typeface="+mn-cs"/>
            </a:endParaRPr>
          </a:p>
        </p:txBody>
      </p:sp>
      <p:sp>
        <p:nvSpPr>
          <p:cNvPr id="15" name="Rectangle 14">
            <a:extLst>
              <a:ext uri="{FF2B5EF4-FFF2-40B4-BE49-F238E27FC236}">
                <a16:creationId xmlns:a16="http://schemas.microsoft.com/office/drawing/2014/main" id="{CE49F725-88D4-C9D8-7403-84044F489F8D}"/>
              </a:ext>
            </a:extLst>
          </p:cNvPr>
          <p:cNvSpPr/>
          <p:nvPr/>
        </p:nvSpPr>
        <p:spPr>
          <a:xfrm>
            <a:off x="4499650" y="3845239"/>
            <a:ext cx="5871468" cy="1016635"/>
          </a:xfrm>
          <a:prstGeom prst="rect">
            <a:avLst/>
          </a:prstGeom>
          <a:solidFill>
            <a:schemeClr val="bg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N = 29 (11%) did not receive ide-cel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24 dropped out after apheresis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prstClr val="white"/>
                </a:solidFill>
                <a:effectLst/>
                <a:uLnTx/>
                <a:uFillTx/>
                <a:latin typeface="+mn-lt"/>
                <a:ea typeface="+mn-ea"/>
                <a:cs typeface="Arial" panose="020B0604020202020204" pitchFamily="34" charset="0"/>
              </a:rPr>
              <a:t>Higher dropout in 3 or 4 LoT (10.5, 12.7%) vs vs 2 (5.3%)</a:t>
            </a:r>
          </a:p>
        </p:txBody>
      </p:sp>
      <p:graphicFrame>
        <p:nvGraphicFramePr>
          <p:cNvPr id="16" name="Table 15">
            <a:extLst>
              <a:ext uri="{FF2B5EF4-FFF2-40B4-BE49-F238E27FC236}">
                <a16:creationId xmlns:a16="http://schemas.microsoft.com/office/drawing/2014/main" id="{7E657E1A-1FC5-56E7-CAA4-FFBA89111722}"/>
              </a:ext>
            </a:extLst>
          </p:cNvPr>
          <p:cNvGraphicFramePr>
            <a:graphicFrameLocks noGrp="1"/>
          </p:cNvGraphicFramePr>
          <p:nvPr>
            <p:extLst>
              <p:ext uri="{D42A27DB-BD31-4B8C-83A1-F6EECF244321}">
                <p14:modId xmlns:p14="http://schemas.microsoft.com/office/powerpoint/2010/main" val="3728363686"/>
              </p:ext>
            </p:extLst>
          </p:nvPr>
        </p:nvGraphicFramePr>
        <p:xfrm>
          <a:off x="4499650" y="4932845"/>
          <a:ext cx="5871469" cy="1219200"/>
        </p:xfrm>
        <a:graphic>
          <a:graphicData uri="http://schemas.openxmlformats.org/drawingml/2006/table">
            <a:tbl>
              <a:tblPr firstRow="1" bandRow="1"/>
              <a:tblGrid>
                <a:gridCol w="2236910">
                  <a:extLst>
                    <a:ext uri="{9D8B030D-6E8A-4147-A177-3AD203B41FA5}">
                      <a16:colId xmlns:a16="http://schemas.microsoft.com/office/drawing/2014/main" val="3357011107"/>
                    </a:ext>
                  </a:extLst>
                </a:gridCol>
                <a:gridCol w="1748269">
                  <a:extLst>
                    <a:ext uri="{9D8B030D-6E8A-4147-A177-3AD203B41FA5}">
                      <a16:colId xmlns:a16="http://schemas.microsoft.com/office/drawing/2014/main" val="541772842"/>
                    </a:ext>
                  </a:extLst>
                </a:gridCol>
                <a:gridCol w="1886290">
                  <a:extLst>
                    <a:ext uri="{9D8B030D-6E8A-4147-A177-3AD203B41FA5}">
                      <a16:colId xmlns:a16="http://schemas.microsoft.com/office/drawing/2014/main" val="3334743002"/>
                    </a:ext>
                  </a:extLst>
                </a:gridCol>
              </a:tblGrid>
              <a:tr h="293957">
                <a:tc>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endParaRPr lang="en-US" sz="1400" dirty="0">
                        <a:latin typeface="+mn-lt"/>
                        <a:cs typeface="Arial" panose="020B0604020202020204" pitchFamily="34" charset="0"/>
                      </a:endParaRPr>
                    </a:p>
                  </a:txBody>
                  <a:tcPr marL="121920" marR="121920" marT="60960" marB="6096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r>
                        <a:rPr lang="en-US" sz="1400" dirty="0">
                          <a:latin typeface="+mn-lt"/>
                          <a:cs typeface="Arial" panose="020B0604020202020204" pitchFamily="34" charset="0"/>
                        </a:rPr>
                        <a:t>No ide-cel, N = 29</a:t>
                      </a:r>
                    </a:p>
                  </a:txBody>
                  <a:tcPr marL="121920" marR="121920" marT="60960" marB="6096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lt1"/>
                          </a:solidFill>
                          <a:latin typeface="Aptos" panose="02110004020202020204"/>
                        </a:defRPr>
                      </a:lvl1pPr>
                      <a:lvl2pPr marL="457200" algn="l" defTabSz="914400" rtl="0" eaLnBrk="1" latinLnBrk="0" hangingPunct="1">
                        <a:defRPr sz="1800" b="1" kern="1200">
                          <a:solidFill>
                            <a:schemeClr val="lt1"/>
                          </a:solidFill>
                          <a:latin typeface="Aptos" panose="02110004020202020204"/>
                        </a:defRPr>
                      </a:lvl2pPr>
                      <a:lvl3pPr marL="914400" algn="l" defTabSz="914400" rtl="0" eaLnBrk="1" latinLnBrk="0" hangingPunct="1">
                        <a:defRPr sz="1800" b="1" kern="1200">
                          <a:solidFill>
                            <a:schemeClr val="lt1"/>
                          </a:solidFill>
                          <a:latin typeface="Aptos" panose="02110004020202020204"/>
                        </a:defRPr>
                      </a:lvl3pPr>
                      <a:lvl4pPr marL="1371600" algn="l" defTabSz="914400" rtl="0" eaLnBrk="1" latinLnBrk="0" hangingPunct="1">
                        <a:defRPr sz="1800" b="1" kern="1200">
                          <a:solidFill>
                            <a:schemeClr val="lt1"/>
                          </a:solidFill>
                          <a:latin typeface="Aptos" panose="02110004020202020204"/>
                        </a:defRPr>
                      </a:lvl4pPr>
                      <a:lvl5pPr marL="1828800" algn="l" defTabSz="914400" rtl="0" eaLnBrk="1" latinLnBrk="0" hangingPunct="1">
                        <a:defRPr sz="1800" b="1" kern="1200">
                          <a:solidFill>
                            <a:schemeClr val="lt1"/>
                          </a:solidFill>
                          <a:latin typeface="Aptos" panose="02110004020202020204"/>
                        </a:defRPr>
                      </a:lvl5pPr>
                      <a:lvl6pPr marL="2286000" algn="l" defTabSz="914400" rtl="0" eaLnBrk="1" latinLnBrk="0" hangingPunct="1">
                        <a:defRPr sz="1800" b="1" kern="1200">
                          <a:solidFill>
                            <a:schemeClr val="lt1"/>
                          </a:solidFill>
                          <a:latin typeface="Aptos" panose="02110004020202020204"/>
                        </a:defRPr>
                      </a:lvl6pPr>
                      <a:lvl7pPr marL="2743200" algn="l" defTabSz="914400" rtl="0" eaLnBrk="1" latinLnBrk="0" hangingPunct="1">
                        <a:defRPr sz="1800" b="1" kern="1200">
                          <a:solidFill>
                            <a:schemeClr val="lt1"/>
                          </a:solidFill>
                          <a:latin typeface="Aptos" panose="02110004020202020204"/>
                        </a:defRPr>
                      </a:lvl7pPr>
                      <a:lvl8pPr marL="3200400" algn="l" defTabSz="914400" rtl="0" eaLnBrk="1" latinLnBrk="0" hangingPunct="1">
                        <a:defRPr sz="1800" b="1" kern="1200">
                          <a:solidFill>
                            <a:schemeClr val="lt1"/>
                          </a:solidFill>
                          <a:latin typeface="Aptos" panose="02110004020202020204"/>
                        </a:defRPr>
                      </a:lvl8pPr>
                      <a:lvl9pPr marL="3657600" algn="l" defTabSz="914400" rtl="0" eaLnBrk="1" latinLnBrk="0" hangingPunct="1">
                        <a:defRPr sz="1800" b="1" kern="1200">
                          <a:solidFill>
                            <a:schemeClr val="lt1"/>
                          </a:solidFill>
                          <a:latin typeface="Aptos" panose="02110004020202020204"/>
                        </a:defRPr>
                      </a:lvl9pPr>
                    </a:lstStyle>
                    <a:p>
                      <a:pPr algn="ctr"/>
                      <a:r>
                        <a:rPr lang="en-US" sz="1400" dirty="0">
                          <a:latin typeface="+mn-lt"/>
                          <a:cs typeface="Arial" panose="020B0604020202020204" pitchFamily="34" charset="0"/>
                        </a:rPr>
                        <a:t>Yes ide-cel, N = 225</a:t>
                      </a:r>
                    </a:p>
                  </a:txBody>
                  <a:tcPr marL="121920" marR="121920" marT="60960" marB="6096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945397701"/>
                  </a:ext>
                </a:extLst>
              </a:tr>
              <a:tr h="428722">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r>
                        <a:rPr lang="en-US" sz="1400" dirty="0">
                          <a:solidFill>
                            <a:schemeClr val="bg1"/>
                          </a:solidFill>
                          <a:latin typeface="+mn-lt"/>
                          <a:cs typeface="Arial" panose="020B0604020202020204" pitchFamily="34" charset="0"/>
                        </a:rPr>
                        <a:t>High risk (del 17p, t[4;14] and t[14;16])</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r>
                        <a:rPr lang="en-US" sz="1400" dirty="0">
                          <a:solidFill>
                            <a:schemeClr val="bg1"/>
                          </a:solidFill>
                          <a:latin typeface="+mn-lt"/>
                          <a:cs typeface="Arial" panose="020B0604020202020204" pitchFamily="34" charset="0"/>
                        </a:rPr>
                        <a:t>79%</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r>
                        <a:rPr lang="en-US" sz="1400" dirty="0">
                          <a:solidFill>
                            <a:schemeClr val="bg1"/>
                          </a:solidFill>
                          <a:latin typeface="+mn-lt"/>
                          <a:cs typeface="Arial" panose="020B0604020202020204" pitchFamily="34" charset="0"/>
                        </a:rPr>
                        <a:t>37%</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31224708"/>
                  </a:ext>
                </a:extLst>
              </a:tr>
              <a:tr h="293957">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r>
                        <a:rPr lang="en-US" sz="1400" dirty="0">
                          <a:solidFill>
                            <a:schemeClr val="bg1"/>
                          </a:solidFill>
                          <a:latin typeface="+mn-lt"/>
                          <a:cs typeface="Arial" panose="020B0604020202020204" pitchFamily="34" charset="0"/>
                        </a:rPr>
                        <a:t>BMPCs ≥50%</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r>
                        <a:rPr lang="en-US" sz="1400" dirty="0">
                          <a:solidFill>
                            <a:schemeClr val="bg1"/>
                          </a:solidFill>
                          <a:latin typeface="+mn-lt"/>
                          <a:cs typeface="Arial" panose="020B0604020202020204" pitchFamily="34" charset="0"/>
                        </a:rPr>
                        <a:t>52%</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Aptos" panose="02110004020202020204"/>
                        </a:defRPr>
                      </a:lvl1pPr>
                      <a:lvl2pPr marL="457200" algn="l" defTabSz="914400" rtl="0" eaLnBrk="1" latinLnBrk="0" hangingPunct="1">
                        <a:defRPr sz="1800" kern="1200">
                          <a:solidFill>
                            <a:schemeClr val="dk1"/>
                          </a:solidFill>
                          <a:latin typeface="Aptos" panose="02110004020202020204"/>
                        </a:defRPr>
                      </a:lvl2pPr>
                      <a:lvl3pPr marL="914400" algn="l" defTabSz="914400" rtl="0" eaLnBrk="1" latinLnBrk="0" hangingPunct="1">
                        <a:defRPr sz="1800" kern="1200">
                          <a:solidFill>
                            <a:schemeClr val="dk1"/>
                          </a:solidFill>
                          <a:latin typeface="Aptos" panose="02110004020202020204"/>
                        </a:defRPr>
                      </a:lvl3pPr>
                      <a:lvl4pPr marL="1371600" algn="l" defTabSz="914400" rtl="0" eaLnBrk="1" latinLnBrk="0" hangingPunct="1">
                        <a:defRPr sz="1800" kern="1200">
                          <a:solidFill>
                            <a:schemeClr val="dk1"/>
                          </a:solidFill>
                          <a:latin typeface="Aptos" panose="02110004020202020204"/>
                        </a:defRPr>
                      </a:lvl4pPr>
                      <a:lvl5pPr marL="1828800" algn="l" defTabSz="914400" rtl="0" eaLnBrk="1" latinLnBrk="0" hangingPunct="1">
                        <a:defRPr sz="1800" kern="1200">
                          <a:solidFill>
                            <a:schemeClr val="dk1"/>
                          </a:solidFill>
                          <a:latin typeface="Aptos" panose="02110004020202020204"/>
                        </a:defRPr>
                      </a:lvl5pPr>
                      <a:lvl6pPr marL="2286000" algn="l" defTabSz="914400" rtl="0" eaLnBrk="1" latinLnBrk="0" hangingPunct="1">
                        <a:defRPr sz="1800" kern="1200">
                          <a:solidFill>
                            <a:schemeClr val="dk1"/>
                          </a:solidFill>
                          <a:latin typeface="Aptos" panose="02110004020202020204"/>
                        </a:defRPr>
                      </a:lvl6pPr>
                      <a:lvl7pPr marL="2743200" algn="l" defTabSz="914400" rtl="0" eaLnBrk="1" latinLnBrk="0" hangingPunct="1">
                        <a:defRPr sz="1800" kern="1200">
                          <a:solidFill>
                            <a:schemeClr val="dk1"/>
                          </a:solidFill>
                          <a:latin typeface="Aptos" panose="02110004020202020204"/>
                        </a:defRPr>
                      </a:lvl7pPr>
                      <a:lvl8pPr marL="3200400" algn="l" defTabSz="914400" rtl="0" eaLnBrk="1" latinLnBrk="0" hangingPunct="1">
                        <a:defRPr sz="1800" kern="1200">
                          <a:solidFill>
                            <a:schemeClr val="dk1"/>
                          </a:solidFill>
                          <a:latin typeface="Aptos" panose="02110004020202020204"/>
                        </a:defRPr>
                      </a:lvl8pPr>
                      <a:lvl9pPr marL="3657600" algn="l" defTabSz="914400" rtl="0" eaLnBrk="1" latinLnBrk="0" hangingPunct="1">
                        <a:defRPr sz="1800" kern="1200">
                          <a:solidFill>
                            <a:schemeClr val="dk1"/>
                          </a:solidFill>
                          <a:latin typeface="Aptos" panose="02110004020202020204"/>
                        </a:defRPr>
                      </a:lvl9pPr>
                    </a:lstStyle>
                    <a:p>
                      <a:pPr algn="ctr"/>
                      <a:r>
                        <a:rPr lang="en-US" sz="1400" dirty="0">
                          <a:solidFill>
                            <a:schemeClr val="bg1"/>
                          </a:solidFill>
                          <a:latin typeface="+mn-lt"/>
                          <a:cs typeface="Arial" panose="020B0604020202020204" pitchFamily="34" charset="0"/>
                        </a:rPr>
                        <a:t>25%</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39367591"/>
                  </a:ext>
                </a:extLst>
              </a:tr>
            </a:tbl>
          </a:graphicData>
        </a:graphic>
      </p:graphicFrame>
      <p:sp>
        <p:nvSpPr>
          <p:cNvPr id="21" name="Text Box 11">
            <a:extLst>
              <a:ext uri="{FF2B5EF4-FFF2-40B4-BE49-F238E27FC236}">
                <a16:creationId xmlns:a16="http://schemas.microsoft.com/office/drawing/2014/main" id="{64AAC331-86DE-ADD7-11D0-821EEE557121}"/>
              </a:ext>
            </a:extLst>
          </p:cNvPr>
          <p:cNvSpPr txBox="1">
            <a:spLocks noChangeArrowheads="1"/>
          </p:cNvSpPr>
          <p:nvPr/>
        </p:nvSpPr>
        <p:spPr bwMode="auto">
          <a:xfrm>
            <a:off x="383024" y="6357705"/>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mn-lt"/>
                <a:ea typeface="+mn-ea"/>
                <a:cs typeface="Arial" panose="020B0604020202020204" pitchFamily="34" charset="0"/>
              </a:rPr>
              <a:t> Ailawadhi. Blood. 2024;144:2389.</a:t>
            </a:r>
          </a:p>
        </p:txBody>
      </p:sp>
    </p:spTree>
    <p:extLst>
      <p:ext uri="{BB962C8B-B14F-4D97-AF65-F5344CB8AC3E}">
        <p14:creationId xmlns:p14="http://schemas.microsoft.com/office/powerpoint/2010/main" val="2648650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6" name="Picture 385" descr="A black background with a black square&#10;&#10;AI-generated content may be incorrect.">
            <a:extLst>
              <a:ext uri="{FF2B5EF4-FFF2-40B4-BE49-F238E27FC236}">
                <a16:creationId xmlns:a16="http://schemas.microsoft.com/office/drawing/2014/main" id="{46F88507-9138-557E-839D-E5934F89B1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7833" y="1717760"/>
            <a:ext cx="3893165" cy="2615764"/>
          </a:xfrm>
          <a:prstGeom prst="rect">
            <a:avLst/>
          </a:prstGeom>
        </p:spPr>
      </p:pic>
      <p:pic>
        <p:nvPicPr>
          <p:cNvPr id="385" name="Picture 384" descr="A black background with a black square&#10;&#10;AI-generated content may be incorrect.">
            <a:extLst>
              <a:ext uri="{FF2B5EF4-FFF2-40B4-BE49-F238E27FC236}">
                <a16:creationId xmlns:a16="http://schemas.microsoft.com/office/drawing/2014/main" id="{16EEA9E5-AECB-D0FF-4868-9C06835100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2955" y="1717150"/>
            <a:ext cx="3893165" cy="2615764"/>
          </a:xfrm>
          <a:prstGeom prst="rect">
            <a:avLst/>
          </a:prstGeom>
        </p:spPr>
      </p:pic>
      <p:sp>
        <p:nvSpPr>
          <p:cNvPr id="2" name="Title 1">
            <a:extLst>
              <a:ext uri="{FF2B5EF4-FFF2-40B4-BE49-F238E27FC236}">
                <a16:creationId xmlns:a16="http://schemas.microsoft.com/office/drawing/2014/main" id="{3ABF74AE-9E13-9612-309A-EFDEAA869361}"/>
              </a:ext>
            </a:extLst>
          </p:cNvPr>
          <p:cNvSpPr>
            <a:spLocks noGrp="1"/>
          </p:cNvSpPr>
          <p:nvPr>
            <p:ph type="title"/>
          </p:nvPr>
        </p:nvSpPr>
        <p:spPr/>
        <p:txBody>
          <a:bodyPr/>
          <a:lstStyle/>
          <a:p>
            <a:r>
              <a:rPr lang="en-US" dirty="0"/>
              <a:t>Earlier Use of CAR T-Cells: Potentially Better T-Cell Fitness</a:t>
            </a:r>
          </a:p>
        </p:txBody>
      </p:sp>
      <p:sp>
        <p:nvSpPr>
          <p:cNvPr id="10" name="TextBox 9">
            <a:extLst>
              <a:ext uri="{FF2B5EF4-FFF2-40B4-BE49-F238E27FC236}">
                <a16:creationId xmlns:a16="http://schemas.microsoft.com/office/drawing/2014/main" id="{BBC78382-4833-A170-685E-AB3342530529}"/>
              </a:ext>
            </a:extLst>
          </p:cNvPr>
          <p:cNvSpPr txBox="1"/>
          <p:nvPr/>
        </p:nvSpPr>
        <p:spPr bwMode="auto">
          <a:xfrm>
            <a:off x="2209959" y="5318174"/>
            <a:ext cx="2427355" cy="369332"/>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PFS: CARTITUDE-4 vs 1</a:t>
            </a:r>
            <a:r>
              <a:rPr lang="en-US" baseline="30000" dirty="0">
                <a:latin typeface="Calibri" panose="020F0502020204030204" pitchFamily="34" charset="0"/>
              </a:rPr>
              <a:t>1</a:t>
            </a:r>
            <a:r>
              <a:rPr lang="en-US" dirty="0">
                <a:latin typeface="Calibri" panose="020F0502020204030204" pitchFamily="34" charset="0"/>
              </a:rPr>
              <a:t> </a:t>
            </a:r>
          </a:p>
        </p:txBody>
      </p:sp>
      <p:sp>
        <p:nvSpPr>
          <p:cNvPr id="11" name="TextBox 10">
            <a:extLst>
              <a:ext uri="{FF2B5EF4-FFF2-40B4-BE49-F238E27FC236}">
                <a16:creationId xmlns:a16="http://schemas.microsoft.com/office/drawing/2014/main" id="{7D14B9E1-FF38-1564-9AEB-F9EBED29FF93}"/>
              </a:ext>
            </a:extLst>
          </p:cNvPr>
          <p:cNvSpPr txBox="1"/>
          <p:nvPr/>
        </p:nvSpPr>
        <p:spPr bwMode="auto">
          <a:xfrm>
            <a:off x="7152982" y="5782918"/>
            <a:ext cx="3461813" cy="369332"/>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PFS: CARTITUDE-4 subgroups</a:t>
            </a:r>
            <a:r>
              <a:rPr lang="en-US" baseline="30000" dirty="0">
                <a:latin typeface="Calibri" panose="020F0502020204030204" pitchFamily="34" charset="0"/>
              </a:rPr>
              <a:t>2</a:t>
            </a:r>
            <a:r>
              <a:rPr lang="en-US" dirty="0">
                <a:latin typeface="Calibri" panose="020F0502020204030204" pitchFamily="34" charset="0"/>
              </a:rPr>
              <a:t>  </a:t>
            </a:r>
          </a:p>
        </p:txBody>
      </p:sp>
      <p:sp>
        <p:nvSpPr>
          <p:cNvPr id="13" name="Text Box 11">
            <a:extLst>
              <a:ext uri="{FF2B5EF4-FFF2-40B4-BE49-F238E27FC236}">
                <a16:creationId xmlns:a16="http://schemas.microsoft.com/office/drawing/2014/main" id="{D357C67E-CA5F-A2BB-A01F-2AB465460144}"/>
              </a:ext>
            </a:extLst>
          </p:cNvPr>
          <p:cNvSpPr txBox="1">
            <a:spLocks noChangeArrowheads="1"/>
          </p:cNvSpPr>
          <p:nvPr/>
        </p:nvSpPr>
        <p:spPr bwMode="auto">
          <a:xfrm>
            <a:off x="414340" y="636669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defTabSz="914377" eaLnBrk="1" hangingPunct="1">
              <a:lnSpc>
                <a:spcPct val="100000"/>
              </a:lnSpc>
              <a:spcBef>
                <a:spcPct val="0"/>
              </a:spcBef>
              <a:spcAft>
                <a:spcPct val="0"/>
              </a:spcAft>
              <a:buClrTx/>
              <a:buNone/>
            </a:pPr>
            <a:r>
              <a:rPr lang="en-US" altLang="en-US" sz="1200" b="0" dirty="0">
                <a:solidFill>
                  <a:srgbClr val="455560"/>
                </a:solidFill>
                <a:latin typeface="Calibri" panose="020F0502020204030204" pitchFamily="34" charset="0"/>
                <a:ea typeface="MS PGothic" panose="020B0600070205080204" pitchFamily="34" charset="-128"/>
              </a:rPr>
              <a:t>1. Mateos. IMS 2024. OA-65 2. Sidana. ASCO 2025. Abstr 7539.  </a:t>
            </a:r>
          </a:p>
        </p:txBody>
      </p:sp>
      <p:sp>
        <p:nvSpPr>
          <p:cNvPr id="14" name="TextBox 13">
            <a:extLst>
              <a:ext uri="{FF2B5EF4-FFF2-40B4-BE49-F238E27FC236}">
                <a16:creationId xmlns:a16="http://schemas.microsoft.com/office/drawing/2014/main" id="{7557B751-72C2-6DAC-AA8B-8927FA0AEFEC}"/>
              </a:ext>
            </a:extLst>
          </p:cNvPr>
          <p:cNvSpPr txBox="1"/>
          <p:nvPr/>
        </p:nvSpPr>
        <p:spPr bwMode="auto">
          <a:xfrm>
            <a:off x="609759" y="5654362"/>
            <a:ext cx="10287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spcBef>
                <a:spcPts val="0"/>
              </a:spcBef>
              <a:buFont typeface="Wingdings" panose="05000000000000000000" pitchFamily="2" charset="2"/>
              <a:buChar char="§"/>
            </a:pPr>
            <a:r>
              <a:rPr lang="en-US" b="0" dirty="0">
                <a:solidFill>
                  <a:schemeClr val="bg1"/>
                </a:solidFill>
                <a:latin typeface="Calibri" panose="020F0502020204030204" pitchFamily="34" charset="0"/>
              </a:rPr>
              <a:t>Better PFS in earlier line use </a:t>
            </a:r>
          </a:p>
          <a:p>
            <a:pPr marL="285750" indent="-285750">
              <a:spcBef>
                <a:spcPts val="0"/>
              </a:spcBef>
              <a:buFont typeface="Wingdings" panose="05000000000000000000" pitchFamily="2" charset="2"/>
              <a:buChar char="§"/>
            </a:pPr>
            <a:r>
              <a:rPr lang="en-US" b="0" dirty="0">
                <a:solidFill>
                  <a:schemeClr val="bg1"/>
                </a:solidFill>
                <a:latin typeface="Calibri" panose="020F0502020204030204" pitchFamily="34" charset="0"/>
              </a:rPr>
              <a:t>Earlier in disease course: potentially better immune fitness</a:t>
            </a:r>
          </a:p>
        </p:txBody>
      </p:sp>
      <p:sp>
        <p:nvSpPr>
          <p:cNvPr id="3" name="TextBox 2">
            <a:extLst>
              <a:ext uri="{FF2B5EF4-FFF2-40B4-BE49-F238E27FC236}">
                <a16:creationId xmlns:a16="http://schemas.microsoft.com/office/drawing/2014/main" id="{B62D1023-E521-DC30-92C6-15E36A64316E}"/>
              </a:ext>
            </a:extLst>
          </p:cNvPr>
          <p:cNvSpPr txBox="1"/>
          <p:nvPr/>
        </p:nvSpPr>
        <p:spPr bwMode="auto">
          <a:xfrm>
            <a:off x="2283590" y="1341440"/>
            <a:ext cx="2792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(as-treated population)</a:t>
            </a:r>
          </a:p>
        </p:txBody>
      </p:sp>
      <p:sp>
        <p:nvSpPr>
          <p:cNvPr id="4" name="TextBox 3">
            <a:extLst>
              <a:ext uri="{FF2B5EF4-FFF2-40B4-BE49-F238E27FC236}">
                <a16:creationId xmlns:a16="http://schemas.microsoft.com/office/drawing/2014/main" id="{549E43EC-4697-A086-D7E8-A0FB3BF75BFF}"/>
              </a:ext>
            </a:extLst>
          </p:cNvPr>
          <p:cNvSpPr txBox="1"/>
          <p:nvPr/>
        </p:nvSpPr>
        <p:spPr bwMode="auto">
          <a:xfrm rot="16200000">
            <a:off x="-434598" y="2820938"/>
            <a:ext cx="29660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 Surviving Without Progression</a:t>
            </a:r>
          </a:p>
        </p:txBody>
      </p:sp>
      <p:grpSp>
        <p:nvGrpSpPr>
          <p:cNvPr id="28" name="Group 27">
            <a:extLst>
              <a:ext uri="{FF2B5EF4-FFF2-40B4-BE49-F238E27FC236}">
                <a16:creationId xmlns:a16="http://schemas.microsoft.com/office/drawing/2014/main" id="{AB073522-016A-B7CF-17B4-7A4CC4A9C972}"/>
              </a:ext>
            </a:extLst>
          </p:cNvPr>
          <p:cNvGrpSpPr/>
          <p:nvPr/>
        </p:nvGrpSpPr>
        <p:grpSpPr>
          <a:xfrm>
            <a:off x="1487111" y="4224338"/>
            <a:ext cx="4109785" cy="338554"/>
            <a:chOff x="1487111" y="4224338"/>
            <a:chExt cx="4109785" cy="338554"/>
          </a:xfrm>
        </p:grpSpPr>
        <p:sp>
          <p:nvSpPr>
            <p:cNvPr id="5" name="TextBox 4">
              <a:extLst>
                <a:ext uri="{FF2B5EF4-FFF2-40B4-BE49-F238E27FC236}">
                  <a16:creationId xmlns:a16="http://schemas.microsoft.com/office/drawing/2014/main" id="{C141AB3C-CD17-A7C6-8F58-190D8E3ABBC8}"/>
                </a:ext>
              </a:extLst>
            </p:cNvPr>
            <p:cNvSpPr txBox="1"/>
            <p:nvPr/>
          </p:nvSpPr>
          <p:spPr bwMode="auto">
            <a:xfrm>
              <a:off x="1487111" y="422433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6" name="TextBox 5">
              <a:extLst>
                <a:ext uri="{FF2B5EF4-FFF2-40B4-BE49-F238E27FC236}">
                  <a16:creationId xmlns:a16="http://schemas.microsoft.com/office/drawing/2014/main" id="{84A3F734-3435-E330-FC08-A63E23EC1B1F}"/>
                </a:ext>
              </a:extLst>
            </p:cNvPr>
            <p:cNvSpPr txBox="1"/>
            <p:nvPr/>
          </p:nvSpPr>
          <p:spPr bwMode="auto">
            <a:xfrm>
              <a:off x="1725237" y="422433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a:t>
              </a:r>
            </a:p>
          </p:txBody>
        </p:sp>
        <p:sp>
          <p:nvSpPr>
            <p:cNvPr id="8" name="TextBox 7">
              <a:extLst>
                <a:ext uri="{FF2B5EF4-FFF2-40B4-BE49-F238E27FC236}">
                  <a16:creationId xmlns:a16="http://schemas.microsoft.com/office/drawing/2014/main" id="{24D94369-0D05-18BD-EF13-1276C96BDB80}"/>
                </a:ext>
              </a:extLst>
            </p:cNvPr>
            <p:cNvSpPr txBox="1"/>
            <p:nvPr/>
          </p:nvSpPr>
          <p:spPr bwMode="auto">
            <a:xfrm>
              <a:off x="1955895" y="422433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9" name="TextBox 8">
              <a:extLst>
                <a:ext uri="{FF2B5EF4-FFF2-40B4-BE49-F238E27FC236}">
                  <a16:creationId xmlns:a16="http://schemas.microsoft.com/office/drawing/2014/main" id="{957F7CD7-FCB9-0D4F-4E34-CA1418B47245}"/>
                </a:ext>
              </a:extLst>
            </p:cNvPr>
            <p:cNvSpPr txBox="1"/>
            <p:nvPr/>
          </p:nvSpPr>
          <p:spPr bwMode="auto">
            <a:xfrm>
              <a:off x="2194021" y="422433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a:t>
              </a:r>
            </a:p>
          </p:txBody>
        </p:sp>
        <p:sp>
          <p:nvSpPr>
            <p:cNvPr id="15" name="TextBox 14">
              <a:extLst>
                <a:ext uri="{FF2B5EF4-FFF2-40B4-BE49-F238E27FC236}">
                  <a16:creationId xmlns:a16="http://schemas.microsoft.com/office/drawing/2014/main" id="{7C7F3967-79DF-E5FC-35EE-659F553F0CD4}"/>
                </a:ext>
              </a:extLst>
            </p:cNvPr>
            <p:cNvSpPr txBox="1"/>
            <p:nvPr/>
          </p:nvSpPr>
          <p:spPr bwMode="auto">
            <a:xfrm>
              <a:off x="2383103"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16" name="TextBox 15">
              <a:extLst>
                <a:ext uri="{FF2B5EF4-FFF2-40B4-BE49-F238E27FC236}">
                  <a16:creationId xmlns:a16="http://schemas.microsoft.com/office/drawing/2014/main" id="{EADFE94A-C124-9543-63D5-53C3AE0578A9}"/>
                </a:ext>
              </a:extLst>
            </p:cNvPr>
            <p:cNvSpPr txBox="1"/>
            <p:nvPr/>
          </p:nvSpPr>
          <p:spPr bwMode="auto">
            <a:xfrm>
              <a:off x="2621229"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a:t>
              </a:r>
            </a:p>
          </p:txBody>
        </p:sp>
        <p:sp>
          <p:nvSpPr>
            <p:cNvPr id="17" name="TextBox 16">
              <a:extLst>
                <a:ext uri="{FF2B5EF4-FFF2-40B4-BE49-F238E27FC236}">
                  <a16:creationId xmlns:a16="http://schemas.microsoft.com/office/drawing/2014/main" id="{747332C1-CCF8-6D99-80D9-53FEA9A45FEA}"/>
                </a:ext>
              </a:extLst>
            </p:cNvPr>
            <p:cNvSpPr txBox="1"/>
            <p:nvPr/>
          </p:nvSpPr>
          <p:spPr bwMode="auto">
            <a:xfrm>
              <a:off x="2851887"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18" name="TextBox 17">
              <a:extLst>
                <a:ext uri="{FF2B5EF4-FFF2-40B4-BE49-F238E27FC236}">
                  <a16:creationId xmlns:a16="http://schemas.microsoft.com/office/drawing/2014/main" id="{D194D9B1-8C48-2AC7-07E1-AA6E4672DD0A}"/>
                </a:ext>
              </a:extLst>
            </p:cNvPr>
            <p:cNvSpPr txBox="1"/>
            <p:nvPr/>
          </p:nvSpPr>
          <p:spPr bwMode="auto">
            <a:xfrm>
              <a:off x="3090013"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21</a:t>
              </a:r>
            </a:p>
          </p:txBody>
        </p:sp>
        <p:sp>
          <p:nvSpPr>
            <p:cNvPr id="19" name="TextBox 18">
              <a:extLst>
                <a:ext uri="{FF2B5EF4-FFF2-40B4-BE49-F238E27FC236}">
                  <a16:creationId xmlns:a16="http://schemas.microsoft.com/office/drawing/2014/main" id="{0F9A879C-314B-0C81-C10C-2D7113652820}"/>
                </a:ext>
              </a:extLst>
            </p:cNvPr>
            <p:cNvSpPr txBox="1"/>
            <p:nvPr/>
          </p:nvSpPr>
          <p:spPr bwMode="auto">
            <a:xfrm>
              <a:off x="3318878"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20" name="TextBox 19">
              <a:extLst>
                <a:ext uri="{FF2B5EF4-FFF2-40B4-BE49-F238E27FC236}">
                  <a16:creationId xmlns:a16="http://schemas.microsoft.com/office/drawing/2014/main" id="{C823D10B-1AFB-2465-4BD6-471CA666A5D0}"/>
                </a:ext>
              </a:extLst>
            </p:cNvPr>
            <p:cNvSpPr txBox="1"/>
            <p:nvPr/>
          </p:nvSpPr>
          <p:spPr bwMode="auto">
            <a:xfrm>
              <a:off x="3557004"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27</a:t>
              </a:r>
            </a:p>
          </p:txBody>
        </p:sp>
        <p:sp>
          <p:nvSpPr>
            <p:cNvPr id="21" name="TextBox 20">
              <a:extLst>
                <a:ext uri="{FF2B5EF4-FFF2-40B4-BE49-F238E27FC236}">
                  <a16:creationId xmlns:a16="http://schemas.microsoft.com/office/drawing/2014/main" id="{1BB8C908-295D-575F-2113-A0D8ACD9340E}"/>
                </a:ext>
              </a:extLst>
            </p:cNvPr>
            <p:cNvSpPr txBox="1"/>
            <p:nvPr/>
          </p:nvSpPr>
          <p:spPr bwMode="auto">
            <a:xfrm>
              <a:off x="3787662"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22" name="TextBox 21">
              <a:extLst>
                <a:ext uri="{FF2B5EF4-FFF2-40B4-BE49-F238E27FC236}">
                  <a16:creationId xmlns:a16="http://schemas.microsoft.com/office/drawing/2014/main" id="{03B53146-0525-6CCF-981E-48997827D9A4}"/>
                </a:ext>
              </a:extLst>
            </p:cNvPr>
            <p:cNvSpPr txBox="1"/>
            <p:nvPr/>
          </p:nvSpPr>
          <p:spPr bwMode="auto">
            <a:xfrm>
              <a:off x="4025788"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33</a:t>
              </a:r>
            </a:p>
          </p:txBody>
        </p:sp>
        <p:sp>
          <p:nvSpPr>
            <p:cNvPr id="23" name="TextBox 22">
              <a:extLst>
                <a:ext uri="{FF2B5EF4-FFF2-40B4-BE49-F238E27FC236}">
                  <a16:creationId xmlns:a16="http://schemas.microsoft.com/office/drawing/2014/main" id="{74AB00D8-376E-A951-E6F7-073E5474A6DF}"/>
                </a:ext>
              </a:extLst>
            </p:cNvPr>
            <p:cNvSpPr txBox="1"/>
            <p:nvPr/>
          </p:nvSpPr>
          <p:spPr bwMode="auto">
            <a:xfrm>
              <a:off x="4266967"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24" name="TextBox 23">
              <a:extLst>
                <a:ext uri="{FF2B5EF4-FFF2-40B4-BE49-F238E27FC236}">
                  <a16:creationId xmlns:a16="http://schemas.microsoft.com/office/drawing/2014/main" id="{6C31B48F-11D7-A586-64D7-C451672F0D04}"/>
                </a:ext>
              </a:extLst>
            </p:cNvPr>
            <p:cNvSpPr txBox="1"/>
            <p:nvPr/>
          </p:nvSpPr>
          <p:spPr bwMode="auto">
            <a:xfrm>
              <a:off x="4505093"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39</a:t>
              </a:r>
            </a:p>
          </p:txBody>
        </p:sp>
        <p:sp>
          <p:nvSpPr>
            <p:cNvPr id="25" name="TextBox 24">
              <a:extLst>
                <a:ext uri="{FF2B5EF4-FFF2-40B4-BE49-F238E27FC236}">
                  <a16:creationId xmlns:a16="http://schemas.microsoft.com/office/drawing/2014/main" id="{06EFF715-A650-686B-FD21-E2F9F1D6B7BB}"/>
                </a:ext>
              </a:extLst>
            </p:cNvPr>
            <p:cNvSpPr txBox="1"/>
            <p:nvPr/>
          </p:nvSpPr>
          <p:spPr bwMode="auto">
            <a:xfrm>
              <a:off x="4735751"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42</a:t>
              </a:r>
            </a:p>
          </p:txBody>
        </p:sp>
        <p:sp>
          <p:nvSpPr>
            <p:cNvPr id="26" name="TextBox 25">
              <a:extLst>
                <a:ext uri="{FF2B5EF4-FFF2-40B4-BE49-F238E27FC236}">
                  <a16:creationId xmlns:a16="http://schemas.microsoft.com/office/drawing/2014/main" id="{404E4C3E-AF5E-1A2A-7941-78D175971C5D}"/>
                </a:ext>
              </a:extLst>
            </p:cNvPr>
            <p:cNvSpPr txBox="1"/>
            <p:nvPr/>
          </p:nvSpPr>
          <p:spPr bwMode="auto">
            <a:xfrm>
              <a:off x="4973877"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45</a:t>
              </a:r>
            </a:p>
          </p:txBody>
        </p:sp>
        <p:sp>
          <p:nvSpPr>
            <p:cNvPr id="27" name="TextBox 26">
              <a:extLst>
                <a:ext uri="{FF2B5EF4-FFF2-40B4-BE49-F238E27FC236}">
                  <a16:creationId xmlns:a16="http://schemas.microsoft.com/office/drawing/2014/main" id="{B6A5F9BB-0377-3BDA-D50C-6B9F5BC52EF6}"/>
                </a:ext>
              </a:extLst>
            </p:cNvPr>
            <p:cNvSpPr txBox="1"/>
            <p:nvPr/>
          </p:nvSpPr>
          <p:spPr bwMode="auto">
            <a:xfrm>
              <a:off x="5203839"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grpSp>
      <p:sp>
        <p:nvSpPr>
          <p:cNvPr id="29" name="TextBox 28">
            <a:extLst>
              <a:ext uri="{FF2B5EF4-FFF2-40B4-BE49-F238E27FC236}">
                <a16:creationId xmlns:a16="http://schemas.microsoft.com/office/drawing/2014/main" id="{82476BED-118A-AD5E-63B8-1EA77C27BD3B}"/>
              </a:ext>
            </a:extLst>
          </p:cNvPr>
          <p:cNvSpPr txBox="1"/>
          <p:nvPr/>
        </p:nvSpPr>
        <p:spPr bwMode="auto">
          <a:xfrm>
            <a:off x="2396627" y="4409402"/>
            <a:ext cx="24297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Mo From Cilta-cel Infusion</a:t>
            </a:r>
          </a:p>
        </p:txBody>
      </p:sp>
      <p:grpSp>
        <p:nvGrpSpPr>
          <p:cNvPr id="36" name="Group 35">
            <a:extLst>
              <a:ext uri="{FF2B5EF4-FFF2-40B4-BE49-F238E27FC236}">
                <a16:creationId xmlns:a16="http://schemas.microsoft.com/office/drawing/2014/main" id="{1486C96C-F195-191E-60D4-E6B1D56AD13D}"/>
              </a:ext>
            </a:extLst>
          </p:cNvPr>
          <p:cNvGrpSpPr/>
          <p:nvPr/>
        </p:nvGrpSpPr>
        <p:grpSpPr>
          <a:xfrm>
            <a:off x="1106958" y="1551629"/>
            <a:ext cx="497252" cy="2841986"/>
            <a:chOff x="1106958" y="1551629"/>
            <a:chExt cx="497252" cy="2841986"/>
          </a:xfrm>
        </p:grpSpPr>
        <p:sp>
          <p:nvSpPr>
            <p:cNvPr id="30" name="TextBox 29">
              <a:extLst>
                <a:ext uri="{FF2B5EF4-FFF2-40B4-BE49-F238E27FC236}">
                  <a16:creationId xmlns:a16="http://schemas.microsoft.com/office/drawing/2014/main" id="{36BA6617-3202-7FCB-D621-906493F296DE}"/>
                </a:ext>
              </a:extLst>
            </p:cNvPr>
            <p:cNvSpPr txBox="1"/>
            <p:nvPr/>
          </p:nvSpPr>
          <p:spPr bwMode="auto">
            <a:xfrm>
              <a:off x="1315349" y="4055061"/>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31" name="TextBox 30">
              <a:extLst>
                <a:ext uri="{FF2B5EF4-FFF2-40B4-BE49-F238E27FC236}">
                  <a16:creationId xmlns:a16="http://schemas.microsoft.com/office/drawing/2014/main" id="{2F07F858-5788-B527-B3AB-B6F78E8AD3A3}"/>
                </a:ext>
              </a:extLst>
            </p:cNvPr>
            <p:cNvSpPr txBox="1"/>
            <p:nvPr/>
          </p:nvSpPr>
          <p:spPr bwMode="auto">
            <a:xfrm>
              <a:off x="1211154" y="355675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32" name="TextBox 31">
              <a:extLst>
                <a:ext uri="{FF2B5EF4-FFF2-40B4-BE49-F238E27FC236}">
                  <a16:creationId xmlns:a16="http://schemas.microsoft.com/office/drawing/2014/main" id="{90F91126-7BED-52D3-DB96-1404AB50725B}"/>
                </a:ext>
              </a:extLst>
            </p:cNvPr>
            <p:cNvSpPr txBox="1"/>
            <p:nvPr/>
          </p:nvSpPr>
          <p:spPr bwMode="auto">
            <a:xfrm>
              <a:off x="1211154" y="305368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33" name="TextBox 32">
              <a:extLst>
                <a:ext uri="{FF2B5EF4-FFF2-40B4-BE49-F238E27FC236}">
                  <a16:creationId xmlns:a16="http://schemas.microsoft.com/office/drawing/2014/main" id="{78DBECD3-DF6E-9DCB-AC8C-0780A40389D7}"/>
                </a:ext>
              </a:extLst>
            </p:cNvPr>
            <p:cNvSpPr txBox="1"/>
            <p:nvPr/>
          </p:nvSpPr>
          <p:spPr bwMode="auto">
            <a:xfrm>
              <a:off x="1211154" y="255538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34" name="TextBox 33">
              <a:extLst>
                <a:ext uri="{FF2B5EF4-FFF2-40B4-BE49-F238E27FC236}">
                  <a16:creationId xmlns:a16="http://schemas.microsoft.com/office/drawing/2014/main" id="{57ED1C6A-4FE1-E222-E9AA-71252B63871A}"/>
                </a:ext>
              </a:extLst>
            </p:cNvPr>
            <p:cNvSpPr txBox="1"/>
            <p:nvPr/>
          </p:nvSpPr>
          <p:spPr bwMode="auto">
            <a:xfrm>
              <a:off x="1211154" y="204993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35" name="TextBox 34">
              <a:extLst>
                <a:ext uri="{FF2B5EF4-FFF2-40B4-BE49-F238E27FC236}">
                  <a16:creationId xmlns:a16="http://schemas.microsoft.com/office/drawing/2014/main" id="{F4C10671-85A8-0C12-D3EA-D95E1CF981AF}"/>
                </a:ext>
              </a:extLst>
            </p:cNvPr>
            <p:cNvSpPr txBox="1"/>
            <p:nvPr/>
          </p:nvSpPr>
          <p:spPr bwMode="auto">
            <a:xfrm>
              <a:off x="1106958" y="1551629"/>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sp>
        <p:nvSpPr>
          <p:cNvPr id="37" name="Freeform: Shape 36">
            <a:extLst>
              <a:ext uri="{FF2B5EF4-FFF2-40B4-BE49-F238E27FC236}">
                <a16:creationId xmlns:a16="http://schemas.microsoft.com/office/drawing/2014/main" id="{458E7B62-161C-6C0C-21FC-830F0D7C3FB2}"/>
              </a:ext>
            </a:extLst>
          </p:cNvPr>
          <p:cNvSpPr/>
          <p:nvPr/>
        </p:nvSpPr>
        <p:spPr bwMode="auto">
          <a:xfrm>
            <a:off x="1633538" y="1681163"/>
            <a:ext cx="3962400" cy="2557462"/>
          </a:xfrm>
          <a:custGeom>
            <a:avLst/>
            <a:gdLst>
              <a:gd name="connsiteX0" fmla="*/ 0 w 3962400"/>
              <a:gd name="connsiteY0" fmla="*/ 0 h 2557462"/>
              <a:gd name="connsiteX1" fmla="*/ 0 w 3962400"/>
              <a:gd name="connsiteY1" fmla="*/ 2557462 h 2557462"/>
              <a:gd name="connsiteX2" fmla="*/ 3962400 w 3962400"/>
              <a:gd name="connsiteY2" fmla="*/ 2557462 h 2557462"/>
            </a:gdLst>
            <a:ahLst/>
            <a:cxnLst>
              <a:cxn ang="0">
                <a:pos x="connsiteX0" y="connsiteY0"/>
              </a:cxn>
              <a:cxn ang="0">
                <a:pos x="connsiteX1" y="connsiteY1"/>
              </a:cxn>
              <a:cxn ang="0">
                <a:pos x="connsiteX2" y="connsiteY2"/>
              </a:cxn>
            </a:cxnLst>
            <a:rect l="l" t="t" r="r" b="b"/>
            <a:pathLst>
              <a:path w="3962400" h="2557462">
                <a:moveTo>
                  <a:pt x="0" y="0"/>
                </a:moveTo>
                <a:lnTo>
                  <a:pt x="0" y="2557462"/>
                </a:lnTo>
                <a:lnTo>
                  <a:pt x="3962400" y="2557462"/>
                </a:lnTo>
              </a:path>
            </a:pathLst>
          </a:custGeom>
          <a:noFill/>
          <a:ln w="28575">
            <a:solidFill>
              <a:schemeClr val="bg1"/>
            </a:solidFill>
            <a:miter lim="800000"/>
            <a:headEnd/>
            <a:tailEnd/>
          </a:ln>
        </p:spPr>
        <p:txBody>
          <a:bodyPr rtlCol="0" anchor="ctr"/>
          <a:lstStyle/>
          <a:p>
            <a:pPr algn="ctr"/>
            <a:endParaRPr lang="en-US" dirty="0"/>
          </a:p>
        </p:txBody>
      </p:sp>
      <p:cxnSp>
        <p:nvCxnSpPr>
          <p:cNvPr id="68" name="Straight Connector 67">
            <a:extLst>
              <a:ext uri="{FF2B5EF4-FFF2-40B4-BE49-F238E27FC236}">
                <a16:creationId xmlns:a16="http://schemas.microsoft.com/office/drawing/2014/main" id="{D21C86BD-D8CD-E295-C370-5227A0AD9254}"/>
              </a:ext>
            </a:extLst>
          </p:cNvPr>
          <p:cNvCxnSpPr/>
          <p:nvPr/>
        </p:nvCxnSpPr>
        <p:spPr bwMode="auto">
          <a:xfrm>
            <a:off x="3997210" y="1928813"/>
            <a:ext cx="0" cy="2309812"/>
          </a:xfrm>
          <a:prstGeom prst="line">
            <a:avLst/>
          </a:prstGeom>
          <a:noFill/>
          <a:ln w="28575" cap="flat" cmpd="sng" algn="ctr">
            <a:solidFill>
              <a:schemeClr val="tx2">
                <a:lumMod val="75000"/>
              </a:schemeClr>
            </a:solidFill>
            <a:prstDash val="sysDot"/>
            <a:round/>
            <a:headEnd type="none" w="med" len="med"/>
            <a:tailEnd type="none" w="med" len="med"/>
          </a:ln>
          <a:effectLst/>
        </p:spPr>
      </p:cxnSp>
      <p:sp>
        <p:nvSpPr>
          <p:cNvPr id="69" name="TextBox 68">
            <a:extLst>
              <a:ext uri="{FF2B5EF4-FFF2-40B4-BE49-F238E27FC236}">
                <a16:creationId xmlns:a16="http://schemas.microsoft.com/office/drawing/2014/main" id="{8CCC6DD4-B8D3-0FCB-B088-2F0DB7FDB70F}"/>
              </a:ext>
            </a:extLst>
          </p:cNvPr>
          <p:cNvSpPr txBox="1"/>
          <p:nvPr/>
        </p:nvSpPr>
        <p:spPr bwMode="auto">
          <a:xfrm>
            <a:off x="3463677" y="1626884"/>
            <a:ext cx="10780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30-mo PFS</a:t>
            </a:r>
          </a:p>
        </p:txBody>
      </p:sp>
      <p:sp>
        <p:nvSpPr>
          <p:cNvPr id="70" name="TextBox 69">
            <a:extLst>
              <a:ext uri="{FF2B5EF4-FFF2-40B4-BE49-F238E27FC236}">
                <a16:creationId xmlns:a16="http://schemas.microsoft.com/office/drawing/2014/main" id="{031637BD-9EC2-1676-D76A-7A4BE47481E1}"/>
              </a:ext>
            </a:extLst>
          </p:cNvPr>
          <p:cNvSpPr txBox="1"/>
          <p:nvPr/>
        </p:nvSpPr>
        <p:spPr bwMode="auto">
          <a:xfrm>
            <a:off x="4235268" y="2644360"/>
            <a:ext cx="13192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accent3"/>
                </a:solidFill>
                <a:latin typeface="Calibri" panose="020F0502020204030204" pitchFamily="34" charset="0"/>
              </a:rPr>
              <a:t>CARTITUDE-4</a:t>
            </a:r>
            <a:endParaRPr lang="en-US" sz="1600" baseline="30000" dirty="0">
              <a:solidFill>
                <a:schemeClr val="accent3"/>
              </a:solidFill>
              <a:latin typeface="Calibri" panose="020F0502020204030204" pitchFamily="34" charset="0"/>
            </a:endParaRPr>
          </a:p>
        </p:txBody>
      </p:sp>
      <p:sp>
        <p:nvSpPr>
          <p:cNvPr id="71" name="TextBox 70">
            <a:extLst>
              <a:ext uri="{FF2B5EF4-FFF2-40B4-BE49-F238E27FC236}">
                <a16:creationId xmlns:a16="http://schemas.microsoft.com/office/drawing/2014/main" id="{4D159851-6673-496B-F157-12F95E6746FB}"/>
              </a:ext>
            </a:extLst>
          </p:cNvPr>
          <p:cNvSpPr txBox="1"/>
          <p:nvPr/>
        </p:nvSpPr>
        <p:spPr bwMode="auto">
          <a:xfrm>
            <a:off x="4235268" y="3378421"/>
            <a:ext cx="13192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accent1"/>
                </a:solidFill>
                <a:latin typeface="Calibri" panose="020F0502020204030204" pitchFamily="34" charset="0"/>
              </a:rPr>
              <a:t>CARTITUDE-1</a:t>
            </a:r>
            <a:endParaRPr lang="en-US" sz="1600" baseline="30000" dirty="0">
              <a:solidFill>
                <a:schemeClr val="accent1"/>
              </a:solidFill>
              <a:latin typeface="Calibri" panose="020F0502020204030204" pitchFamily="34" charset="0"/>
            </a:endParaRPr>
          </a:p>
        </p:txBody>
      </p:sp>
      <p:sp>
        <p:nvSpPr>
          <p:cNvPr id="73" name="TextBox 72">
            <a:extLst>
              <a:ext uri="{FF2B5EF4-FFF2-40B4-BE49-F238E27FC236}">
                <a16:creationId xmlns:a16="http://schemas.microsoft.com/office/drawing/2014/main" id="{27BC7CA5-4A5D-59E3-808B-687CAFE01D6D}"/>
              </a:ext>
            </a:extLst>
          </p:cNvPr>
          <p:cNvSpPr txBox="1"/>
          <p:nvPr/>
        </p:nvSpPr>
        <p:spPr bwMode="auto">
          <a:xfrm>
            <a:off x="3965037" y="2176989"/>
            <a:ext cx="7008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accent3"/>
                </a:solidFill>
                <a:latin typeface="Calibri" panose="020F0502020204030204" pitchFamily="34" charset="0"/>
              </a:rPr>
              <a:t>68.4%</a:t>
            </a:r>
            <a:endParaRPr lang="en-US" sz="1600" baseline="30000" dirty="0">
              <a:solidFill>
                <a:schemeClr val="accent3"/>
              </a:solidFill>
              <a:latin typeface="Calibri" panose="020F0502020204030204" pitchFamily="34" charset="0"/>
            </a:endParaRPr>
          </a:p>
        </p:txBody>
      </p:sp>
      <p:grpSp>
        <p:nvGrpSpPr>
          <p:cNvPr id="74" name="Group 73">
            <a:extLst>
              <a:ext uri="{FF2B5EF4-FFF2-40B4-BE49-F238E27FC236}">
                <a16:creationId xmlns:a16="http://schemas.microsoft.com/office/drawing/2014/main" id="{6914FBF9-61AD-3CAD-AC99-94EF8EF83B1A}"/>
              </a:ext>
            </a:extLst>
          </p:cNvPr>
          <p:cNvGrpSpPr/>
          <p:nvPr/>
        </p:nvGrpSpPr>
        <p:grpSpPr>
          <a:xfrm>
            <a:off x="1440624" y="4651329"/>
            <a:ext cx="4084938" cy="646331"/>
            <a:chOff x="1440624" y="4224338"/>
            <a:chExt cx="4084938" cy="646331"/>
          </a:xfrm>
        </p:grpSpPr>
        <p:sp>
          <p:nvSpPr>
            <p:cNvPr id="75" name="TextBox 74">
              <a:extLst>
                <a:ext uri="{FF2B5EF4-FFF2-40B4-BE49-F238E27FC236}">
                  <a16:creationId xmlns:a16="http://schemas.microsoft.com/office/drawing/2014/main" id="{762BD04F-9E17-13BE-FFA2-E7DAA3686CAF}"/>
                </a:ext>
              </a:extLst>
            </p:cNvPr>
            <p:cNvSpPr txBox="1"/>
            <p:nvPr/>
          </p:nvSpPr>
          <p:spPr bwMode="auto">
            <a:xfrm>
              <a:off x="1440624"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176</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97</a:t>
              </a:r>
            </a:p>
          </p:txBody>
        </p:sp>
        <p:sp>
          <p:nvSpPr>
            <p:cNvPr id="76" name="TextBox 75">
              <a:extLst>
                <a:ext uri="{FF2B5EF4-FFF2-40B4-BE49-F238E27FC236}">
                  <a16:creationId xmlns:a16="http://schemas.microsoft.com/office/drawing/2014/main" id="{70C4C01A-7684-EC83-5B87-431056921BC8}"/>
                </a:ext>
              </a:extLst>
            </p:cNvPr>
            <p:cNvSpPr txBox="1"/>
            <p:nvPr/>
          </p:nvSpPr>
          <p:spPr bwMode="auto">
            <a:xfrm>
              <a:off x="1678750"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172</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94</a:t>
              </a:r>
            </a:p>
          </p:txBody>
        </p:sp>
        <p:sp>
          <p:nvSpPr>
            <p:cNvPr id="77" name="TextBox 76">
              <a:extLst>
                <a:ext uri="{FF2B5EF4-FFF2-40B4-BE49-F238E27FC236}">
                  <a16:creationId xmlns:a16="http://schemas.microsoft.com/office/drawing/2014/main" id="{5A6D624A-C458-BD16-683F-364EA22426A4}"/>
                </a:ext>
              </a:extLst>
            </p:cNvPr>
            <p:cNvSpPr txBox="1"/>
            <p:nvPr/>
          </p:nvSpPr>
          <p:spPr bwMode="auto">
            <a:xfrm>
              <a:off x="1909408"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165</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85</a:t>
              </a:r>
            </a:p>
          </p:txBody>
        </p:sp>
        <p:sp>
          <p:nvSpPr>
            <p:cNvPr id="78" name="TextBox 77">
              <a:extLst>
                <a:ext uri="{FF2B5EF4-FFF2-40B4-BE49-F238E27FC236}">
                  <a16:creationId xmlns:a16="http://schemas.microsoft.com/office/drawing/2014/main" id="{76117342-CD66-BC1B-D974-F7BEB191C794}"/>
                </a:ext>
              </a:extLst>
            </p:cNvPr>
            <p:cNvSpPr txBox="1"/>
            <p:nvPr/>
          </p:nvSpPr>
          <p:spPr bwMode="auto">
            <a:xfrm>
              <a:off x="2147534"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158</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77</a:t>
              </a:r>
            </a:p>
          </p:txBody>
        </p:sp>
        <p:sp>
          <p:nvSpPr>
            <p:cNvPr id="79" name="TextBox 78">
              <a:extLst>
                <a:ext uri="{FF2B5EF4-FFF2-40B4-BE49-F238E27FC236}">
                  <a16:creationId xmlns:a16="http://schemas.microsoft.com/office/drawing/2014/main" id="{DBCCE467-7374-B339-6A84-6DD1EC015D51}"/>
                </a:ext>
              </a:extLst>
            </p:cNvPr>
            <p:cNvSpPr txBox="1"/>
            <p:nvPr/>
          </p:nvSpPr>
          <p:spPr bwMode="auto">
            <a:xfrm>
              <a:off x="2388713"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150</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74</a:t>
              </a:r>
            </a:p>
          </p:txBody>
        </p:sp>
        <p:sp>
          <p:nvSpPr>
            <p:cNvPr id="80" name="TextBox 79">
              <a:extLst>
                <a:ext uri="{FF2B5EF4-FFF2-40B4-BE49-F238E27FC236}">
                  <a16:creationId xmlns:a16="http://schemas.microsoft.com/office/drawing/2014/main" id="{D4A7ED8F-5875-16A5-5363-2FC16C8CE1F2}"/>
                </a:ext>
              </a:extLst>
            </p:cNvPr>
            <p:cNvSpPr txBox="1"/>
            <p:nvPr/>
          </p:nvSpPr>
          <p:spPr bwMode="auto">
            <a:xfrm>
              <a:off x="2626839"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144</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67</a:t>
              </a:r>
            </a:p>
          </p:txBody>
        </p:sp>
        <p:sp>
          <p:nvSpPr>
            <p:cNvPr id="81" name="TextBox 80">
              <a:extLst>
                <a:ext uri="{FF2B5EF4-FFF2-40B4-BE49-F238E27FC236}">
                  <a16:creationId xmlns:a16="http://schemas.microsoft.com/office/drawing/2014/main" id="{E66C3B51-5D6E-C90F-9514-869B95426818}"/>
                </a:ext>
              </a:extLst>
            </p:cNvPr>
            <p:cNvSpPr txBox="1"/>
            <p:nvPr/>
          </p:nvSpPr>
          <p:spPr bwMode="auto">
            <a:xfrm>
              <a:off x="2857497"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138</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64</a:t>
              </a:r>
            </a:p>
          </p:txBody>
        </p:sp>
        <p:sp>
          <p:nvSpPr>
            <p:cNvPr id="82" name="TextBox 81">
              <a:extLst>
                <a:ext uri="{FF2B5EF4-FFF2-40B4-BE49-F238E27FC236}">
                  <a16:creationId xmlns:a16="http://schemas.microsoft.com/office/drawing/2014/main" id="{1F906A38-2641-8D29-8312-C024409B1845}"/>
                </a:ext>
              </a:extLst>
            </p:cNvPr>
            <p:cNvSpPr txBox="1"/>
            <p:nvPr/>
          </p:nvSpPr>
          <p:spPr bwMode="auto">
            <a:xfrm>
              <a:off x="3095623"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133</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63</a:t>
              </a:r>
            </a:p>
          </p:txBody>
        </p:sp>
        <p:sp>
          <p:nvSpPr>
            <p:cNvPr id="83" name="TextBox 82">
              <a:extLst>
                <a:ext uri="{FF2B5EF4-FFF2-40B4-BE49-F238E27FC236}">
                  <a16:creationId xmlns:a16="http://schemas.microsoft.com/office/drawing/2014/main" id="{1CE915C8-1153-8E2D-97BB-2C6CD3629D95}"/>
                </a:ext>
              </a:extLst>
            </p:cNvPr>
            <p:cNvSpPr txBox="1"/>
            <p:nvPr/>
          </p:nvSpPr>
          <p:spPr bwMode="auto">
            <a:xfrm>
              <a:off x="3324488"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131</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60</a:t>
              </a:r>
            </a:p>
          </p:txBody>
        </p:sp>
        <p:sp>
          <p:nvSpPr>
            <p:cNvPr id="84" name="TextBox 83">
              <a:extLst>
                <a:ext uri="{FF2B5EF4-FFF2-40B4-BE49-F238E27FC236}">
                  <a16:creationId xmlns:a16="http://schemas.microsoft.com/office/drawing/2014/main" id="{65340D8C-4603-31FD-BCB6-2DC65E8B1EF8}"/>
                </a:ext>
              </a:extLst>
            </p:cNvPr>
            <p:cNvSpPr txBox="1"/>
            <p:nvPr/>
          </p:nvSpPr>
          <p:spPr bwMode="auto">
            <a:xfrm>
              <a:off x="3562614" y="4224338"/>
              <a:ext cx="381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109</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54</a:t>
              </a:r>
            </a:p>
          </p:txBody>
        </p:sp>
        <p:sp>
          <p:nvSpPr>
            <p:cNvPr id="85" name="TextBox 84">
              <a:extLst>
                <a:ext uri="{FF2B5EF4-FFF2-40B4-BE49-F238E27FC236}">
                  <a16:creationId xmlns:a16="http://schemas.microsoft.com/office/drawing/2014/main" id="{04BDC76C-7D9C-E077-EF4E-D9F7356C5C59}"/>
                </a:ext>
              </a:extLst>
            </p:cNvPr>
            <p:cNvSpPr txBox="1"/>
            <p:nvPr/>
          </p:nvSpPr>
          <p:spPr bwMode="auto">
            <a:xfrm>
              <a:off x="3826134" y="4224338"/>
              <a:ext cx="316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61</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44</a:t>
              </a:r>
            </a:p>
          </p:txBody>
        </p:sp>
        <p:sp>
          <p:nvSpPr>
            <p:cNvPr id="86" name="TextBox 85">
              <a:extLst>
                <a:ext uri="{FF2B5EF4-FFF2-40B4-BE49-F238E27FC236}">
                  <a16:creationId xmlns:a16="http://schemas.microsoft.com/office/drawing/2014/main" id="{1855116A-D27B-5D05-9FB8-F09D319681C2}"/>
                </a:ext>
              </a:extLst>
            </p:cNvPr>
            <p:cNvSpPr txBox="1"/>
            <p:nvPr/>
          </p:nvSpPr>
          <p:spPr bwMode="auto">
            <a:xfrm>
              <a:off x="4064260" y="4224338"/>
              <a:ext cx="316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37</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25</a:t>
              </a:r>
            </a:p>
          </p:txBody>
        </p:sp>
        <p:sp>
          <p:nvSpPr>
            <p:cNvPr id="87" name="TextBox 86">
              <a:extLst>
                <a:ext uri="{FF2B5EF4-FFF2-40B4-BE49-F238E27FC236}">
                  <a16:creationId xmlns:a16="http://schemas.microsoft.com/office/drawing/2014/main" id="{610D4AB1-6C0E-8481-29A3-81D2D7ECEC5D}"/>
                </a:ext>
              </a:extLst>
            </p:cNvPr>
            <p:cNvSpPr txBox="1"/>
            <p:nvPr/>
          </p:nvSpPr>
          <p:spPr bwMode="auto">
            <a:xfrm>
              <a:off x="4305439" y="4224338"/>
              <a:ext cx="316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12</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13</a:t>
              </a:r>
            </a:p>
          </p:txBody>
        </p:sp>
        <p:sp>
          <p:nvSpPr>
            <p:cNvPr id="88" name="TextBox 87">
              <a:extLst>
                <a:ext uri="{FF2B5EF4-FFF2-40B4-BE49-F238E27FC236}">
                  <a16:creationId xmlns:a16="http://schemas.microsoft.com/office/drawing/2014/main" id="{939C32EF-930D-28AB-91CA-12420CF2E7B3}"/>
                </a:ext>
              </a:extLst>
            </p:cNvPr>
            <p:cNvSpPr txBox="1"/>
            <p:nvPr/>
          </p:nvSpPr>
          <p:spPr bwMode="auto">
            <a:xfrm>
              <a:off x="4576426" y="4224338"/>
              <a:ext cx="250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8</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a:t>
              </a:r>
            </a:p>
          </p:txBody>
        </p:sp>
        <p:sp>
          <p:nvSpPr>
            <p:cNvPr id="89" name="TextBox 88">
              <a:extLst>
                <a:ext uri="{FF2B5EF4-FFF2-40B4-BE49-F238E27FC236}">
                  <a16:creationId xmlns:a16="http://schemas.microsoft.com/office/drawing/2014/main" id="{F5AB035F-DCC1-2B2C-B07A-7A29DB2380EE}"/>
                </a:ext>
              </a:extLst>
            </p:cNvPr>
            <p:cNvSpPr txBox="1"/>
            <p:nvPr/>
          </p:nvSpPr>
          <p:spPr bwMode="auto">
            <a:xfrm>
              <a:off x="4807084" y="4224338"/>
              <a:ext cx="250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a:t>
              </a:r>
            </a:p>
          </p:txBody>
        </p:sp>
        <p:sp>
          <p:nvSpPr>
            <p:cNvPr id="90" name="TextBox 89">
              <a:extLst>
                <a:ext uri="{FF2B5EF4-FFF2-40B4-BE49-F238E27FC236}">
                  <a16:creationId xmlns:a16="http://schemas.microsoft.com/office/drawing/2014/main" id="{35362BE9-1745-66B8-916C-5D0411E0BFC1}"/>
                </a:ext>
              </a:extLst>
            </p:cNvPr>
            <p:cNvSpPr txBox="1"/>
            <p:nvPr/>
          </p:nvSpPr>
          <p:spPr bwMode="auto">
            <a:xfrm>
              <a:off x="5045210" y="4224338"/>
              <a:ext cx="250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a:t>
              </a:r>
            </a:p>
          </p:txBody>
        </p:sp>
        <p:sp>
          <p:nvSpPr>
            <p:cNvPr id="91" name="TextBox 90">
              <a:extLst>
                <a:ext uri="{FF2B5EF4-FFF2-40B4-BE49-F238E27FC236}">
                  <a16:creationId xmlns:a16="http://schemas.microsoft.com/office/drawing/2014/main" id="{726556D8-DE9B-A43C-0C8C-8A3CABB01819}"/>
                </a:ext>
              </a:extLst>
            </p:cNvPr>
            <p:cNvSpPr txBox="1"/>
            <p:nvPr/>
          </p:nvSpPr>
          <p:spPr bwMode="auto">
            <a:xfrm>
              <a:off x="5275172" y="4224338"/>
              <a:ext cx="2503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a:p>
              <a:pPr algn="ctr">
                <a:lnSpc>
                  <a:spcPct val="100000"/>
                </a:lnSpc>
                <a:spcBef>
                  <a:spcPts val="0"/>
                </a:spcBef>
                <a:spcAft>
                  <a:spcPct val="0"/>
                </a:spcAft>
                <a:buClrTx/>
                <a:buFontTx/>
                <a:buNone/>
              </a:pPr>
              <a:endParaRPr lang="en-US" sz="1200" b="0" spc="-1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p:txBody>
        </p:sp>
      </p:grpSp>
      <p:sp>
        <p:nvSpPr>
          <p:cNvPr id="92" name="TextBox 91">
            <a:extLst>
              <a:ext uri="{FF2B5EF4-FFF2-40B4-BE49-F238E27FC236}">
                <a16:creationId xmlns:a16="http://schemas.microsoft.com/office/drawing/2014/main" id="{A96CA17E-21DC-4FAC-C296-C7EE7ADC2E08}"/>
              </a:ext>
            </a:extLst>
          </p:cNvPr>
          <p:cNvSpPr txBox="1"/>
          <p:nvPr/>
        </p:nvSpPr>
        <p:spPr bwMode="auto">
          <a:xfrm>
            <a:off x="245535" y="4471229"/>
            <a:ext cx="131715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p>
          <a:p>
            <a:pPr algn="r">
              <a:lnSpc>
                <a:spcPct val="100000"/>
              </a:lnSpc>
              <a:spcBef>
                <a:spcPts val="0"/>
              </a:spcBef>
              <a:spcAft>
                <a:spcPct val="0"/>
              </a:spcAft>
              <a:buClrTx/>
              <a:buFontTx/>
              <a:buNone/>
            </a:pPr>
            <a:r>
              <a:rPr lang="en-US" sz="1200" dirty="0">
                <a:solidFill>
                  <a:schemeClr val="accent3"/>
                </a:solidFill>
                <a:latin typeface="Calibri" panose="020F0502020204030204" pitchFamily="34" charset="0"/>
              </a:rPr>
              <a:t>CARTITUDE-4</a:t>
            </a:r>
            <a:br>
              <a:rPr lang="en-US" sz="1200" dirty="0">
                <a:solidFill>
                  <a:schemeClr val="accent3"/>
                </a:solidFill>
                <a:latin typeface="Calibri" panose="020F0502020204030204" pitchFamily="34" charset="0"/>
              </a:rPr>
            </a:br>
            <a:r>
              <a:rPr lang="en-US" sz="1200" dirty="0">
                <a:solidFill>
                  <a:schemeClr val="accent3"/>
                </a:solidFill>
                <a:latin typeface="Calibri" panose="020F0502020204030204" pitchFamily="34" charset="0"/>
              </a:rPr>
              <a:t>(1-3 prior LOT)</a:t>
            </a:r>
            <a:endParaRPr lang="en-US" sz="1200" baseline="30000" dirty="0">
              <a:solidFill>
                <a:schemeClr val="accent3"/>
              </a:solidFill>
              <a:latin typeface="Calibri" panose="020F0502020204030204" pitchFamily="34" charset="0"/>
            </a:endParaRPr>
          </a:p>
          <a:p>
            <a:pPr algn="r">
              <a:spcBef>
                <a:spcPts val="0"/>
              </a:spcBef>
            </a:pPr>
            <a:r>
              <a:rPr lang="en-US" sz="1200" dirty="0">
                <a:solidFill>
                  <a:schemeClr val="accent1"/>
                </a:solidFill>
                <a:latin typeface="Calibri" panose="020F0502020204030204" pitchFamily="34" charset="0"/>
              </a:rPr>
              <a:t>CARTITUDE-1</a:t>
            </a:r>
          </a:p>
          <a:p>
            <a:pPr algn="r">
              <a:spcBef>
                <a:spcPts val="0"/>
              </a:spcBef>
            </a:pPr>
            <a:r>
              <a:rPr lang="en-US" sz="1200" dirty="0">
                <a:solidFill>
                  <a:schemeClr val="accent1"/>
                </a:solidFill>
                <a:latin typeface="Calibri" panose="020F0502020204030204" pitchFamily="34" charset="0"/>
              </a:rPr>
              <a:t>(≥3 prior LOT)</a:t>
            </a:r>
          </a:p>
        </p:txBody>
      </p:sp>
      <p:sp>
        <p:nvSpPr>
          <p:cNvPr id="93" name="Freeform: Shape 92">
            <a:extLst>
              <a:ext uri="{FF2B5EF4-FFF2-40B4-BE49-F238E27FC236}">
                <a16:creationId xmlns:a16="http://schemas.microsoft.com/office/drawing/2014/main" id="{57CD7564-A650-44F5-0211-5CF7440D74C1}"/>
              </a:ext>
            </a:extLst>
          </p:cNvPr>
          <p:cNvSpPr/>
          <p:nvPr/>
        </p:nvSpPr>
        <p:spPr bwMode="auto">
          <a:xfrm>
            <a:off x="1660525" y="1717675"/>
            <a:ext cx="3524250" cy="1616075"/>
          </a:xfrm>
          <a:custGeom>
            <a:avLst/>
            <a:gdLst>
              <a:gd name="connsiteX0" fmla="*/ 3524250 w 3524250"/>
              <a:gd name="connsiteY0" fmla="*/ 1616075 h 1616075"/>
              <a:gd name="connsiteX1" fmla="*/ 2971800 w 3524250"/>
              <a:gd name="connsiteY1" fmla="*/ 1616075 h 1616075"/>
              <a:gd name="connsiteX2" fmla="*/ 2971800 w 3524250"/>
              <a:gd name="connsiteY2" fmla="*/ 1327150 h 1616075"/>
              <a:gd name="connsiteX3" fmla="*/ 2711450 w 3524250"/>
              <a:gd name="connsiteY3" fmla="*/ 1327150 h 1616075"/>
              <a:gd name="connsiteX4" fmla="*/ 2711450 w 3524250"/>
              <a:gd name="connsiteY4" fmla="*/ 1250950 h 1616075"/>
              <a:gd name="connsiteX5" fmla="*/ 2422525 w 3524250"/>
              <a:gd name="connsiteY5" fmla="*/ 1250950 h 1616075"/>
              <a:gd name="connsiteX6" fmla="*/ 2422525 w 3524250"/>
              <a:gd name="connsiteY6" fmla="*/ 1216025 h 1616075"/>
              <a:gd name="connsiteX7" fmla="*/ 2349500 w 3524250"/>
              <a:gd name="connsiteY7" fmla="*/ 1216025 h 1616075"/>
              <a:gd name="connsiteX8" fmla="*/ 2349500 w 3524250"/>
              <a:gd name="connsiteY8" fmla="*/ 1181100 h 1616075"/>
              <a:gd name="connsiteX9" fmla="*/ 2336800 w 3524250"/>
              <a:gd name="connsiteY9" fmla="*/ 1181100 h 1616075"/>
              <a:gd name="connsiteX10" fmla="*/ 2336800 w 3524250"/>
              <a:gd name="connsiteY10" fmla="*/ 1146175 h 1616075"/>
              <a:gd name="connsiteX11" fmla="*/ 2263775 w 3524250"/>
              <a:gd name="connsiteY11" fmla="*/ 1146175 h 1616075"/>
              <a:gd name="connsiteX12" fmla="*/ 2263775 w 3524250"/>
              <a:gd name="connsiteY12" fmla="*/ 1120775 h 1616075"/>
              <a:gd name="connsiteX13" fmla="*/ 2085975 w 3524250"/>
              <a:gd name="connsiteY13" fmla="*/ 1120775 h 1616075"/>
              <a:gd name="connsiteX14" fmla="*/ 2085975 w 3524250"/>
              <a:gd name="connsiteY14" fmla="*/ 1098550 h 1616075"/>
              <a:gd name="connsiteX15" fmla="*/ 2066925 w 3524250"/>
              <a:gd name="connsiteY15" fmla="*/ 1098550 h 1616075"/>
              <a:gd name="connsiteX16" fmla="*/ 2066925 w 3524250"/>
              <a:gd name="connsiteY16" fmla="*/ 1069975 h 1616075"/>
              <a:gd name="connsiteX17" fmla="*/ 2044700 w 3524250"/>
              <a:gd name="connsiteY17" fmla="*/ 1069975 h 1616075"/>
              <a:gd name="connsiteX18" fmla="*/ 2044700 w 3524250"/>
              <a:gd name="connsiteY18" fmla="*/ 1041400 h 1616075"/>
              <a:gd name="connsiteX19" fmla="*/ 1958975 w 3524250"/>
              <a:gd name="connsiteY19" fmla="*/ 1041400 h 1616075"/>
              <a:gd name="connsiteX20" fmla="*/ 1958975 w 3524250"/>
              <a:gd name="connsiteY20" fmla="*/ 1016000 h 1616075"/>
              <a:gd name="connsiteX21" fmla="*/ 1949450 w 3524250"/>
              <a:gd name="connsiteY21" fmla="*/ 1016000 h 1616075"/>
              <a:gd name="connsiteX22" fmla="*/ 1949450 w 3524250"/>
              <a:gd name="connsiteY22" fmla="*/ 993775 h 1616075"/>
              <a:gd name="connsiteX23" fmla="*/ 1901825 w 3524250"/>
              <a:gd name="connsiteY23" fmla="*/ 993775 h 1616075"/>
              <a:gd name="connsiteX24" fmla="*/ 1901825 w 3524250"/>
              <a:gd name="connsiteY24" fmla="*/ 968375 h 1616075"/>
              <a:gd name="connsiteX25" fmla="*/ 1860550 w 3524250"/>
              <a:gd name="connsiteY25" fmla="*/ 968375 h 1616075"/>
              <a:gd name="connsiteX26" fmla="*/ 1860550 w 3524250"/>
              <a:gd name="connsiteY26" fmla="*/ 939800 h 1616075"/>
              <a:gd name="connsiteX27" fmla="*/ 1765300 w 3524250"/>
              <a:gd name="connsiteY27" fmla="*/ 939800 h 1616075"/>
              <a:gd name="connsiteX28" fmla="*/ 1765300 w 3524250"/>
              <a:gd name="connsiteY28" fmla="*/ 917575 h 1616075"/>
              <a:gd name="connsiteX29" fmla="*/ 1654175 w 3524250"/>
              <a:gd name="connsiteY29" fmla="*/ 917575 h 1616075"/>
              <a:gd name="connsiteX30" fmla="*/ 1654175 w 3524250"/>
              <a:gd name="connsiteY30" fmla="*/ 889000 h 1616075"/>
              <a:gd name="connsiteX31" fmla="*/ 1628775 w 3524250"/>
              <a:gd name="connsiteY31" fmla="*/ 889000 h 1616075"/>
              <a:gd name="connsiteX32" fmla="*/ 1628775 w 3524250"/>
              <a:gd name="connsiteY32" fmla="*/ 860425 h 1616075"/>
              <a:gd name="connsiteX33" fmla="*/ 1387475 w 3524250"/>
              <a:gd name="connsiteY33" fmla="*/ 860425 h 1616075"/>
              <a:gd name="connsiteX34" fmla="*/ 1387475 w 3524250"/>
              <a:gd name="connsiteY34" fmla="*/ 831850 h 1616075"/>
              <a:gd name="connsiteX35" fmla="*/ 1285875 w 3524250"/>
              <a:gd name="connsiteY35" fmla="*/ 831850 h 1616075"/>
              <a:gd name="connsiteX36" fmla="*/ 1285875 w 3524250"/>
              <a:gd name="connsiteY36" fmla="*/ 806450 h 1616075"/>
              <a:gd name="connsiteX37" fmla="*/ 1270000 w 3524250"/>
              <a:gd name="connsiteY37" fmla="*/ 806450 h 1616075"/>
              <a:gd name="connsiteX38" fmla="*/ 1270000 w 3524250"/>
              <a:gd name="connsiteY38" fmla="*/ 781050 h 1616075"/>
              <a:gd name="connsiteX39" fmla="*/ 1165225 w 3524250"/>
              <a:gd name="connsiteY39" fmla="*/ 781050 h 1616075"/>
              <a:gd name="connsiteX40" fmla="*/ 1165225 w 3524250"/>
              <a:gd name="connsiteY40" fmla="*/ 755650 h 1616075"/>
              <a:gd name="connsiteX41" fmla="*/ 1120775 w 3524250"/>
              <a:gd name="connsiteY41" fmla="*/ 755650 h 1616075"/>
              <a:gd name="connsiteX42" fmla="*/ 1120775 w 3524250"/>
              <a:gd name="connsiteY42" fmla="*/ 730250 h 1616075"/>
              <a:gd name="connsiteX43" fmla="*/ 1057275 w 3524250"/>
              <a:gd name="connsiteY43" fmla="*/ 730250 h 1616075"/>
              <a:gd name="connsiteX44" fmla="*/ 1057275 w 3524250"/>
              <a:gd name="connsiteY44" fmla="*/ 701675 h 1616075"/>
              <a:gd name="connsiteX45" fmla="*/ 1047750 w 3524250"/>
              <a:gd name="connsiteY45" fmla="*/ 701675 h 1616075"/>
              <a:gd name="connsiteX46" fmla="*/ 1047750 w 3524250"/>
              <a:gd name="connsiteY46" fmla="*/ 676275 h 1616075"/>
              <a:gd name="connsiteX47" fmla="*/ 1025525 w 3524250"/>
              <a:gd name="connsiteY47" fmla="*/ 676275 h 1616075"/>
              <a:gd name="connsiteX48" fmla="*/ 1025525 w 3524250"/>
              <a:gd name="connsiteY48" fmla="*/ 647700 h 1616075"/>
              <a:gd name="connsiteX49" fmla="*/ 984250 w 3524250"/>
              <a:gd name="connsiteY49" fmla="*/ 647700 h 1616075"/>
              <a:gd name="connsiteX50" fmla="*/ 984250 w 3524250"/>
              <a:gd name="connsiteY50" fmla="*/ 625475 h 1616075"/>
              <a:gd name="connsiteX51" fmla="*/ 914400 w 3524250"/>
              <a:gd name="connsiteY51" fmla="*/ 625475 h 1616075"/>
              <a:gd name="connsiteX52" fmla="*/ 914400 w 3524250"/>
              <a:gd name="connsiteY52" fmla="*/ 603250 h 1616075"/>
              <a:gd name="connsiteX53" fmla="*/ 850900 w 3524250"/>
              <a:gd name="connsiteY53" fmla="*/ 603250 h 1616075"/>
              <a:gd name="connsiteX54" fmla="*/ 850900 w 3524250"/>
              <a:gd name="connsiteY54" fmla="*/ 568325 h 1616075"/>
              <a:gd name="connsiteX55" fmla="*/ 822325 w 3524250"/>
              <a:gd name="connsiteY55" fmla="*/ 568325 h 1616075"/>
              <a:gd name="connsiteX56" fmla="*/ 822325 w 3524250"/>
              <a:gd name="connsiteY56" fmla="*/ 552450 h 1616075"/>
              <a:gd name="connsiteX57" fmla="*/ 781050 w 3524250"/>
              <a:gd name="connsiteY57" fmla="*/ 552450 h 1616075"/>
              <a:gd name="connsiteX58" fmla="*/ 781050 w 3524250"/>
              <a:gd name="connsiteY58" fmla="*/ 520700 h 1616075"/>
              <a:gd name="connsiteX59" fmla="*/ 663575 w 3524250"/>
              <a:gd name="connsiteY59" fmla="*/ 520700 h 1616075"/>
              <a:gd name="connsiteX60" fmla="*/ 663575 w 3524250"/>
              <a:gd name="connsiteY60" fmla="*/ 495300 h 1616075"/>
              <a:gd name="connsiteX61" fmla="*/ 606425 w 3524250"/>
              <a:gd name="connsiteY61" fmla="*/ 495300 h 1616075"/>
              <a:gd name="connsiteX62" fmla="*/ 606425 w 3524250"/>
              <a:gd name="connsiteY62" fmla="*/ 469900 h 1616075"/>
              <a:gd name="connsiteX63" fmla="*/ 574675 w 3524250"/>
              <a:gd name="connsiteY63" fmla="*/ 469900 h 1616075"/>
              <a:gd name="connsiteX64" fmla="*/ 574675 w 3524250"/>
              <a:gd name="connsiteY64" fmla="*/ 444500 h 1616075"/>
              <a:gd name="connsiteX65" fmla="*/ 520700 w 3524250"/>
              <a:gd name="connsiteY65" fmla="*/ 444500 h 1616075"/>
              <a:gd name="connsiteX66" fmla="*/ 520700 w 3524250"/>
              <a:gd name="connsiteY66" fmla="*/ 390525 h 1616075"/>
              <a:gd name="connsiteX67" fmla="*/ 508000 w 3524250"/>
              <a:gd name="connsiteY67" fmla="*/ 390525 h 1616075"/>
              <a:gd name="connsiteX68" fmla="*/ 508000 w 3524250"/>
              <a:gd name="connsiteY68" fmla="*/ 365125 h 1616075"/>
              <a:gd name="connsiteX69" fmla="*/ 482600 w 3524250"/>
              <a:gd name="connsiteY69" fmla="*/ 365125 h 1616075"/>
              <a:gd name="connsiteX70" fmla="*/ 482600 w 3524250"/>
              <a:gd name="connsiteY70" fmla="*/ 339725 h 1616075"/>
              <a:gd name="connsiteX71" fmla="*/ 444500 w 3524250"/>
              <a:gd name="connsiteY71" fmla="*/ 339725 h 1616075"/>
              <a:gd name="connsiteX72" fmla="*/ 444500 w 3524250"/>
              <a:gd name="connsiteY72" fmla="*/ 320675 h 1616075"/>
              <a:gd name="connsiteX73" fmla="*/ 400050 w 3524250"/>
              <a:gd name="connsiteY73" fmla="*/ 320675 h 1616075"/>
              <a:gd name="connsiteX74" fmla="*/ 400050 w 3524250"/>
              <a:gd name="connsiteY74" fmla="*/ 292100 h 1616075"/>
              <a:gd name="connsiteX75" fmla="*/ 381000 w 3524250"/>
              <a:gd name="connsiteY75" fmla="*/ 292100 h 1616075"/>
              <a:gd name="connsiteX76" fmla="*/ 381000 w 3524250"/>
              <a:gd name="connsiteY76" fmla="*/ 263525 h 1616075"/>
              <a:gd name="connsiteX77" fmla="*/ 295275 w 3524250"/>
              <a:gd name="connsiteY77" fmla="*/ 263525 h 1616075"/>
              <a:gd name="connsiteX78" fmla="*/ 295275 w 3524250"/>
              <a:gd name="connsiteY78" fmla="*/ 234950 h 1616075"/>
              <a:gd name="connsiteX79" fmla="*/ 276225 w 3524250"/>
              <a:gd name="connsiteY79" fmla="*/ 234950 h 1616075"/>
              <a:gd name="connsiteX80" fmla="*/ 276225 w 3524250"/>
              <a:gd name="connsiteY80" fmla="*/ 187325 h 1616075"/>
              <a:gd name="connsiteX81" fmla="*/ 269875 w 3524250"/>
              <a:gd name="connsiteY81" fmla="*/ 187325 h 1616075"/>
              <a:gd name="connsiteX82" fmla="*/ 269875 w 3524250"/>
              <a:gd name="connsiteY82" fmla="*/ 158750 h 1616075"/>
              <a:gd name="connsiteX83" fmla="*/ 250825 w 3524250"/>
              <a:gd name="connsiteY83" fmla="*/ 158750 h 1616075"/>
              <a:gd name="connsiteX84" fmla="*/ 250825 w 3524250"/>
              <a:gd name="connsiteY84" fmla="*/ 133350 h 1616075"/>
              <a:gd name="connsiteX85" fmla="*/ 231775 w 3524250"/>
              <a:gd name="connsiteY85" fmla="*/ 133350 h 1616075"/>
              <a:gd name="connsiteX86" fmla="*/ 231775 w 3524250"/>
              <a:gd name="connsiteY86" fmla="*/ 85725 h 1616075"/>
              <a:gd name="connsiteX87" fmla="*/ 168275 w 3524250"/>
              <a:gd name="connsiteY87" fmla="*/ 85725 h 1616075"/>
              <a:gd name="connsiteX88" fmla="*/ 168275 w 3524250"/>
              <a:gd name="connsiteY88" fmla="*/ 57150 h 1616075"/>
              <a:gd name="connsiteX89" fmla="*/ 85725 w 3524250"/>
              <a:gd name="connsiteY89" fmla="*/ 57150 h 1616075"/>
              <a:gd name="connsiteX90" fmla="*/ 85725 w 3524250"/>
              <a:gd name="connsiteY90" fmla="*/ 25400 h 1616075"/>
              <a:gd name="connsiteX91" fmla="*/ 47625 w 3524250"/>
              <a:gd name="connsiteY91" fmla="*/ 25400 h 1616075"/>
              <a:gd name="connsiteX92" fmla="*/ 47625 w 3524250"/>
              <a:gd name="connsiteY92" fmla="*/ 0 h 1616075"/>
              <a:gd name="connsiteX93" fmla="*/ 0 w 3524250"/>
              <a:gd name="connsiteY93" fmla="*/ 0 h 1616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3524250" h="1616075">
                <a:moveTo>
                  <a:pt x="3524250" y="1616075"/>
                </a:moveTo>
                <a:lnTo>
                  <a:pt x="2971800" y="1616075"/>
                </a:lnTo>
                <a:lnTo>
                  <a:pt x="2971800" y="1327150"/>
                </a:lnTo>
                <a:lnTo>
                  <a:pt x="2711450" y="1327150"/>
                </a:lnTo>
                <a:lnTo>
                  <a:pt x="2711450" y="1250950"/>
                </a:lnTo>
                <a:lnTo>
                  <a:pt x="2422525" y="1250950"/>
                </a:lnTo>
                <a:lnTo>
                  <a:pt x="2422525" y="1216025"/>
                </a:lnTo>
                <a:lnTo>
                  <a:pt x="2349500" y="1216025"/>
                </a:lnTo>
                <a:lnTo>
                  <a:pt x="2349500" y="1181100"/>
                </a:lnTo>
                <a:lnTo>
                  <a:pt x="2336800" y="1181100"/>
                </a:lnTo>
                <a:lnTo>
                  <a:pt x="2336800" y="1146175"/>
                </a:lnTo>
                <a:lnTo>
                  <a:pt x="2263775" y="1146175"/>
                </a:lnTo>
                <a:lnTo>
                  <a:pt x="2263775" y="1120775"/>
                </a:lnTo>
                <a:lnTo>
                  <a:pt x="2085975" y="1120775"/>
                </a:lnTo>
                <a:lnTo>
                  <a:pt x="2085975" y="1098550"/>
                </a:lnTo>
                <a:lnTo>
                  <a:pt x="2066925" y="1098550"/>
                </a:lnTo>
                <a:lnTo>
                  <a:pt x="2066925" y="1069975"/>
                </a:lnTo>
                <a:lnTo>
                  <a:pt x="2044700" y="1069975"/>
                </a:lnTo>
                <a:lnTo>
                  <a:pt x="2044700" y="1041400"/>
                </a:lnTo>
                <a:lnTo>
                  <a:pt x="1958975" y="1041400"/>
                </a:lnTo>
                <a:lnTo>
                  <a:pt x="1958975" y="1016000"/>
                </a:lnTo>
                <a:lnTo>
                  <a:pt x="1949450" y="1016000"/>
                </a:lnTo>
                <a:lnTo>
                  <a:pt x="1949450" y="993775"/>
                </a:lnTo>
                <a:lnTo>
                  <a:pt x="1901825" y="993775"/>
                </a:lnTo>
                <a:lnTo>
                  <a:pt x="1901825" y="968375"/>
                </a:lnTo>
                <a:lnTo>
                  <a:pt x="1860550" y="968375"/>
                </a:lnTo>
                <a:lnTo>
                  <a:pt x="1860550" y="939800"/>
                </a:lnTo>
                <a:lnTo>
                  <a:pt x="1765300" y="939800"/>
                </a:lnTo>
                <a:lnTo>
                  <a:pt x="1765300" y="917575"/>
                </a:lnTo>
                <a:lnTo>
                  <a:pt x="1654175" y="917575"/>
                </a:lnTo>
                <a:lnTo>
                  <a:pt x="1654175" y="889000"/>
                </a:lnTo>
                <a:lnTo>
                  <a:pt x="1628775" y="889000"/>
                </a:lnTo>
                <a:lnTo>
                  <a:pt x="1628775" y="860425"/>
                </a:lnTo>
                <a:lnTo>
                  <a:pt x="1387475" y="860425"/>
                </a:lnTo>
                <a:lnTo>
                  <a:pt x="1387475" y="831850"/>
                </a:lnTo>
                <a:lnTo>
                  <a:pt x="1285875" y="831850"/>
                </a:lnTo>
                <a:lnTo>
                  <a:pt x="1285875" y="806450"/>
                </a:lnTo>
                <a:lnTo>
                  <a:pt x="1270000" y="806450"/>
                </a:lnTo>
                <a:lnTo>
                  <a:pt x="1270000" y="781050"/>
                </a:lnTo>
                <a:lnTo>
                  <a:pt x="1165225" y="781050"/>
                </a:lnTo>
                <a:lnTo>
                  <a:pt x="1165225" y="755650"/>
                </a:lnTo>
                <a:lnTo>
                  <a:pt x="1120775" y="755650"/>
                </a:lnTo>
                <a:lnTo>
                  <a:pt x="1120775" y="730250"/>
                </a:lnTo>
                <a:lnTo>
                  <a:pt x="1057275" y="730250"/>
                </a:lnTo>
                <a:lnTo>
                  <a:pt x="1057275" y="701675"/>
                </a:lnTo>
                <a:lnTo>
                  <a:pt x="1047750" y="701675"/>
                </a:lnTo>
                <a:lnTo>
                  <a:pt x="1047750" y="676275"/>
                </a:lnTo>
                <a:lnTo>
                  <a:pt x="1025525" y="676275"/>
                </a:lnTo>
                <a:lnTo>
                  <a:pt x="1025525" y="647700"/>
                </a:lnTo>
                <a:lnTo>
                  <a:pt x="984250" y="647700"/>
                </a:lnTo>
                <a:lnTo>
                  <a:pt x="984250" y="625475"/>
                </a:lnTo>
                <a:lnTo>
                  <a:pt x="914400" y="625475"/>
                </a:lnTo>
                <a:lnTo>
                  <a:pt x="914400" y="603250"/>
                </a:lnTo>
                <a:lnTo>
                  <a:pt x="850900" y="603250"/>
                </a:lnTo>
                <a:lnTo>
                  <a:pt x="850900" y="568325"/>
                </a:lnTo>
                <a:lnTo>
                  <a:pt x="822325" y="568325"/>
                </a:lnTo>
                <a:lnTo>
                  <a:pt x="822325" y="552450"/>
                </a:lnTo>
                <a:lnTo>
                  <a:pt x="781050" y="552450"/>
                </a:lnTo>
                <a:lnTo>
                  <a:pt x="781050" y="520700"/>
                </a:lnTo>
                <a:lnTo>
                  <a:pt x="663575" y="520700"/>
                </a:lnTo>
                <a:lnTo>
                  <a:pt x="663575" y="495300"/>
                </a:lnTo>
                <a:lnTo>
                  <a:pt x="606425" y="495300"/>
                </a:lnTo>
                <a:lnTo>
                  <a:pt x="606425" y="469900"/>
                </a:lnTo>
                <a:lnTo>
                  <a:pt x="574675" y="469900"/>
                </a:lnTo>
                <a:lnTo>
                  <a:pt x="574675" y="444500"/>
                </a:lnTo>
                <a:lnTo>
                  <a:pt x="520700" y="444500"/>
                </a:lnTo>
                <a:lnTo>
                  <a:pt x="520700" y="390525"/>
                </a:lnTo>
                <a:lnTo>
                  <a:pt x="508000" y="390525"/>
                </a:lnTo>
                <a:lnTo>
                  <a:pt x="508000" y="365125"/>
                </a:lnTo>
                <a:lnTo>
                  <a:pt x="482600" y="365125"/>
                </a:lnTo>
                <a:lnTo>
                  <a:pt x="482600" y="339725"/>
                </a:lnTo>
                <a:lnTo>
                  <a:pt x="444500" y="339725"/>
                </a:lnTo>
                <a:lnTo>
                  <a:pt x="444500" y="320675"/>
                </a:lnTo>
                <a:lnTo>
                  <a:pt x="400050" y="320675"/>
                </a:lnTo>
                <a:lnTo>
                  <a:pt x="400050" y="292100"/>
                </a:lnTo>
                <a:lnTo>
                  <a:pt x="381000" y="292100"/>
                </a:lnTo>
                <a:lnTo>
                  <a:pt x="381000" y="263525"/>
                </a:lnTo>
                <a:lnTo>
                  <a:pt x="295275" y="263525"/>
                </a:lnTo>
                <a:lnTo>
                  <a:pt x="295275" y="234950"/>
                </a:lnTo>
                <a:lnTo>
                  <a:pt x="276225" y="234950"/>
                </a:lnTo>
                <a:lnTo>
                  <a:pt x="276225" y="187325"/>
                </a:lnTo>
                <a:lnTo>
                  <a:pt x="269875" y="187325"/>
                </a:lnTo>
                <a:lnTo>
                  <a:pt x="269875" y="158750"/>
                </a:lnTo>
                <a:lnTo>
                  <a:pt x="250825" y="158750"/>
                </a:lnTo>
                <a:lnTo>
                  <a:pt x="250825" y="133350"/>
                </a:lnTo>
                <a:lnTo>
                  <a:pt x="231775" y="133350"/>
                </a:lnTo>
                <a:lnTo>
                  <a:pt x="231775" y="85725"/>
                </a:lnTo>
                <a:lnTo>
                  <a:pt x="168275" y="85725"/>
                </a:lnTo>
                <a:lnTo>
                  <a:pt x="168275" y="57150"/>
                </a:lnTo>
                <a:lnTo>
                  <a:pt x="85725" y="57150"/>
                </a:lnTo>
                <a:lnTo>
                  <a:pt x="85725" y="25400"/>
                </a:lnTo>
                <a:lnTo>
                  <a:pt x="47625" y="25400"/>
                </a:lnTo>
                <a:lnTo>
                  <a:pt x="47625"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119" name="Group 118">
            <a:extLst>
              <a:ext uri="{FF2B5EF4-FFF2-40B4-BE49-F238E27FC236}">
                <a16:creationId xmlns:a16="http://schemas.microsoft.com/office/drawing/2014/main" id="{CAA451A2-D4A1-7F05-9A7A-1EA01D58949E}"/>
              </a:ext>
            </a:extLst>
          </p:cNvPr>
          <p:cNvGrpSpPr/>
          <p:nvPr/>
        </p:nvGrpSpPr>
        <p:grpSpPr>
          <a:xfrm>
            <a:off x="2585456" y="2308225"/>
            <a:ext cx="2632656" cy="1067522"/>
            <a:chOff x="2585456" y="2308225"/>
            <a:chExt cx="2632656" cy="1067522"/>
          </a:xfrm>
        </p:grpSpPr>
        <p:sp>
          <p:nvSpPr>
            <p:cNvPr id="72" name="TextBox 71">
              <a:extLst>
                <a:ext uri="{FF2B5EF4-FFF2-40B4-BE49-F238E27FC236}">
                  <a16:creationId xmlns:a16="http://schemas.microsoft.com/office/drawing/2014/main" id="{EB5128B1-029C-806C-22DB-A6A6BE18537D}"/>
                </a:ext>
              </a:extLst>
            </p:cNvPr>
            <p:cNvSpPr txBox="1"/>
            <p:nvPr/>
          </p:nvSpPr>
          <p:spPr bwMode="auto">
            <a:xfrm>
              <a:off x="3984190" y="3037193"/>
              <a:ext cx="7008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accent1"/>
                  </a:solidFill>
                  <a:latin typeface="Calibri" panose="020F0502020204030204" pitchFamily="34" charset="0"/>
                </a:rPr>
                <a:t>54.2%</a:t>
              </a:r>
              <a:endParaRPr lang="en-US" sz="1600" baseline="30000" dirty="0">
                <a:solidFill>
                  <a:schemeClr val="accent1"/>
                </a:solidFill>
                <a:latin typeface="Calibri" panose="020F0502020204030204" pitchFamily="34" charset="0"/>
              </a:endParaRPr>
            </a:p>
          </p:txBody>
        </p:sp>
        <p:sp>
          <p:nvSpPr>
            <p:cNvPr id="94" name="Oval 93">
              <a:extLst>
                <a:ext uri="{FF2B5EF4-FFF2-40B4-BE49-F238E27FC236}">
                  <a16:creationId xmlns:a16="http://schemas.microsoft.com/office/drawing/2014/main" id="{668A72D6-27D4-3526-7C8A-B3DBAB897311}"/>
                </a:ext>
              </a:extLst>
            </p:cNvPr>
            <p:cNvSpPr/>
            <p:nvPr/>
          </p:nvSpPr>
          <p:spPr bwMode="auto">
            <a:xfrm>
              <a:off x="2585456" y="2308225"/>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Oval 94">
              <a:extLst>
                <a:ext uri="{FF2B5EF4-FFF2-40B4-BE49-F238E27FC236}">
                  <a16:creationId xmlns:a16="http://schemas.microsoft.com/office/drawing/2014/main" id="{462017F3-6C63-1D1A-B76A-EE6D80290958}"/>
                </a:ext>
              </a:extLst>
            </p:cNvPr>
            <p:cNvSpPr/>
            <p:nvPr/>
          </p:nvSpPr>
          <p:spPr bwMode="auto">
            <a:xfrm>
              <a:off x="3787383" y="2809497"/>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Oval 95">
              <a:extLst>
                <a:ext uri="{FF2B5EF4-FFF2-40B4-BE49-F238E27FC236}">
                  <a16:creationId xmlns:a16="http://schemas.microsoft.com/office/drawing/2014/main" id="{C9F6E2B2-6337-E684-DE34-B0CCD2E6ADF8}"/>
                </a:ext>
              </a:extLst>
            </p:cNvPr>
            <p:cNvSpPr/>
            <p:nvPr/>
          </p:nvSpPr>
          <p:spPr bwMode="auto">
            <a:xfrm>
              <a:off x="3876848" y="2809497"/>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Oval 96">
              <a:extLst>
                <a:ext uri="{FF2B5EF4-FFF2-40B4-BE49-F238E27FC236}">
                  <a16:creationId xmlns:a16="http://schemas.microsoft.com/office/drawing/2014/main" id="{28A68371-803A-5811-22D4-EDE5EF0E7EA2}"/>
                </a:ext>
              </a:extLst>
            </p:cNvPr>
            <p:cNvSpPr/>
            <p:nvPr/>
          </p:nvSpPr>
          <p:spPr bwMode="auto">
            <a:xfrm>
              <a:off x="3898362" y="2839024"/>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Oval 97">
              <a:extLst>
                <a:ext uri="{FF2B5EF4-FFF2-40B4-BE49-F238E27FC236}">
                  <a16:creationId xmlns:a16="http://schemas.microsoft.com/office/drawing/2014/main" id="{ADFF758A-7FE0-763D-5212-03D43AC5CB4F}"/>
                </a:ext>
              </a:extLst>
            </p:cNvPr>
            <p:cNvSpPr/>
            <p:nvPr/>
          </p:nvSpPr>
          <p:spPr bwMode="auto">
            <a:xfrm>
              <a:off x="3954050" y="2845927"/>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Oval 98">
              <a:extLst>
                <a:ext uri="{FF2B5EF4-FFF2-40B4-BE49-F238E27FC236}">
                  <a16:creationId xmlns:a16="http://schemas.microsoft.com/office/drawing/2014/main" id="{5AA86AA3-F45A-019D-7F33-1F8CA9D397AD}"/>
                </a:ext>
              </a:extLst>
            </p:cNvPr>
            <p:cNvSpPr/>
            <p:nvPr/>
          </p:nvSpPr>
          <p:spPr bwMode="auto">
            <a:xfrm>
              <a:off x="3968596" y="2866416"/>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Oval 99">
              <a:extLst>
                <a:ext uri="{FF2B5EF4-FFF2-40B4-BE49-F238E27FC236}">
                  <a16:creationId xmlns:a16="http://schemas.microsoft.com/office/drawing/2014/main" id="{161F68DA-E54F-8956-4128-5B4D4DB700D8}"/>
                </a:ext>
              </a:extLst>
            </p:cNvPr>
            <p:cNvSpPr/>
            <p:nvPr/>
          </p:nvSpPr>
          <p:spPr bwMode="auto">
            <a:xfrm>
              <a:off x="4018843" y="2902257"/>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Oval 100">
              <a:extLst>
                <a:ext uri="{FF2B5EF4-FFF2-40B4-BE49-F238E27FC236}">
                  <a16:creationId xmlns:a16="http://schemas.microsoft.com/office/drawing/2014/main" id="{0A3D73CC-FE9C-B65C-7BCB-10FCBE4B5B54}"/>
                </a:ext>
              </a:extLst>
            </p:cNvPr>
            <p:cNvSpPr/>
            <p:nvPr/>
          </p:nvSpPr>
          <p:spPr bwMode="auto">
            <a:xfrm>
              <a:off x="4085518" y="2936932"/>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Oval 101">
              <a:extLst>
                <a:ext uri="{FF2B5EF4-FFF2-40B4-BE49-F238E27FC236}">
                  <a16:creationId xmlns:a16="http://schemas.microsoft.com/office/drawing/2014/main" id="{A2C05E2D-117A-4644-9606-D62A05EF9EFC}"/>
                </a:ext>
              </a:extLst>
            </p:cNvPr>
            <p:cNvSpPr/>
            <p:nvPr/>
          </p:nvSpPr>
          <p:spPr bwMode="auto">
            <a:xfrm>
              <a:off x="4111748" y="2936932"/>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Oval 102">
              <a:extLst>
                <a:ext uri="{FF2B5EF4-FFF2-40B4-BE49-F238E27FC236}">
                  <a16:creationId xmlns:a16="http://schemas.microsoft.com/office/drawing/2014/main" id="{32C75CD2-B28E-0D1C-B525-265723776AB0}"/>
                </a:ext>
              </a:extLst>
            </p:cNvPr>
            <p:cNvSpPr/>
            <p:nvPr/>
          </p:nvSpPr>
          <p:spPr bwMode="auto">
            <a:xfrm>
              <a:off x="4140363" y="2936932"/>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Oval 103">
              <a:extLst>
                <a:ext uri="{FF2B5EF4-FFF2-40B4-BE49-F238E27FC236}">
                  <a16:creationId xmlns:a16="http://schemas.microsoft.com/office/drawing/2014/main" id="{83455620-9CA1-4C61-4F2C-30D2210888DE}"/>
                </a:ext>
              </a:extLst>
            </p:cNvPr>
            <p:cNvSpPr/>
            <p:nvPr/>
          </p:nvSpPr>
          <p:spPr bwMode="auto">
            <a:xfrm>
              <a:off x="4175165" y="2936932"/>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Oval 104">
              <a:extLst>
                <a:ext uri="{FF2B5EF4-FFF2-40B4-BE49-F238E27FC236}">
                  <a16:creationId xmlns:a16="http://schemas.microsoft.com/office/drawing/2014/main" id="{6902FC76-0FC5-3D17-5C7B-C6864A2E12CD}"/>
                </a:ext>
              </a:extLst>
            </p:cNvPr>
            <p:cNvSpPr/>
            <p:nvPr/>
          </p:nvSpPr>
          <p:spPr bwMode="auto">
            <a:xfrm>
              <a:off x="4195291" y="2936932"/>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Oval 105">
              <a:extLst>
                <a:ext uri="{FF2B5EF4-FFF2-40B4-BE49-F238E27FC236}">
                  <a16:creationId xmlns:a16="http://schemas.microsoft.com/office/drawing/2014/main" id="{5C331128-79A3-AFB1-5FF4-8FFCDF27C590}"/>
                </a:ext>
              </a:extLst>
            </p:cNvPr>
            <p:cNvSpPr/>
            <p:nvPr/>
          </p:nvSpPr>
          <p:spPr bwMode="auto">
            <a:xfrm>
              <a:off x="4245644" y="2936932"/>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Oval 106">
              <a:extLst>
                <a:ext uri="{FF2B5EF4-FFF2-40B4-BE49-F238E27FC236}">
                  <a16:creationId xmlns:a16="http://schemas.microsoft.com/office/drawing/2014/main" id="{2B2A544D-C0BA-D8EF-B630-697DF6C456ED}"/>
                </a:ext>
              </a:extLst>
            </p:cNvPr>
            <p:cNvSpPr/>
            <p:nvPr/>
          </p:nvSpPr>
          <p:spPr bwMode="auto">
            <a:xfrm>
              <a:off x="4267932" y="2936932"/>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Oval 107">
              <a:extLst>
                <a:ext uri="{FF2B5EF4-FFF2-40B4-BE49-F238E27FC236}">
                  <a16:creationId xmlns:a16="http://schemas.microsoft.com/office/drawing/2014/main" id="{F41152B5-3D2F-F34B-62C4-47EBA75B5CBE}"/>
                </a:ext>
              </a:extLst>
            </p:cNvPr>
            <p:cNvSpPr/>
            <p:nvPr/>
          </p:nvSpPr>
          <p:spPr bwMode="auto">
            <a:xfrm>
              <a:off x="4303486" y="2936932"/>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Oval 108">
              <a:extLst>
                <a:ext uri="{FF2B5EF4-FFF2-40B4-BE49-F238E27FC236}">
                  <a16:creationId xmlns:a16="http://schemas.microsoft.com/office/drawing/2014/main" id="{13C22F98-06B3-14F3-D0E5-DD5EE4CBF831}"/>
                </a:ext>
              </a:extLst>
            </p:cNvPr>
            <p:cNvSpPr/>
            <p:nvPr/>
          </p:nvSpPr>
          <p:spPr bwMode="auto">
            <a:xfrm>
              <a:off x="4394961" y="3008969"/>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Oval 109">
              <a:extLst>
                <a:ext uri="{FF2B5EF4-FFF2-40B4-BE49-F238E27FC236}">
                  <a16:creationId xmlns:a16="http://schemas.microsoft.com/office/drawing/2014/main" id="{2717517E-0ED1-BD41-7C66-15093601827D}"/>
                </a:ext>
              </a:extLst>
            </p:cNvPr>
            <p:cNvSpPr/>
            <p:nvPr/>
          </p:nvSpPr>
          <p:spPr bwMode="auto">
            <a:xfrm>
              <a:off x="4419330" y="3008969"/>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Oval 110">
              <a:extLst>
                <a:ext uri="{FF2B5EF4-FFF2-40B4-BE49-F238E27FC236}">
                  <a16:creationId xmlns:a16="http://schemas.microsoft.com/office/drawing/2014/main" id="{59BA5A21-5D59-DFCE-654F-18C71C4C561A}"/>
                </a:ext>
              </a:extLst>
            </p:cNvPr>
            <p:cNvSpPr/>
            <p:nvPr/>
          </p:nvSpPr>
          <p:spPr bwMode="auto">
            <a:xfrm>
              <a:off x="4455315" y="3008969"/>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Oval 111">
              <a:extLst>
                <a:ext uri="{FF2B5EF4-FFF2-40B4-BE49-F238E27FC236}">
                  <a16:creationId xmlns:a16="http://schemas.microsoft.com/office/drawing/2014/main" id="{86AAF4F4-9F66-7424-EDED-1EF7D3232CC1}"/>
                </a:ext>
              </a:extLst>
            </p:cNvPr>
            <p:cNvSpPr/>
            <p:nvPr/>
          </p:nvSpPr>
          <p:spPr bwMode="auto">
            <a:xfrm>
              <a:off x="4478504" y="3008969"/>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Oval 112">
              <a:extLst>
                <a:ext uri="{FF2B5EF4-FFF2-40B4-BE49-F238E27FC236}">
                  <a16:creationId xmlns:a16="http://schemas.microsoft.com/office/drawing/2014/main" id="{EE8F55B6-03DB-7609-FDBA-4A5385C7F52E}"/>
                </a:ext>
              </a:extLst>
            </p:cNvPr>
            <p:cNvSpPr/>
            <p:nvPr/>
          </p:nvSpPr>
          <p:spPr bwMode="auto">
            <a:xfrm>
              <a:off x="4514332" y="3008969"/>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Oval 113">
              <a:extLst>
                <a:ext uri="{FF2B5EF4-FFF2-40B4-BE49-F238E27FC236}">
                  <a16:creationId xmlns:a16="http://schemas.microsoft.com/office/drawing/2014/main" id="{F1A2C31B-6E33-959C-EF39-C667C8EEC75D}"/>
                </a:ext>
              </a:extLst>
            </p:cNvPr>
            <p:cNvSpPr/>
            <p:nvPr/>
          </p:nvSpPr>
          <p:spPr bwMode="auto">
            <a:xfrm>
              <a:off x="4559110" y="3008969"/>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Oval 114">
              <a:extLst>
                <a:ext uri="{FF2B5EF4-FFF2-40B4-BE49-F238E27FC236}">
                  <a16:creationId xmlns:a16="http://schemas.microsoft.com/office/drawing/2014/main" id="{D91795EC-ED01-6DBD-648E-7CB6C9EAF195}"/>
                </a:ext>
              </a:extLst>
            </p:cNvPr>
            <p:cNvSpPr/>
            <p:nvPr/>
          </p:nvSpPr>
          <p:spPr bwMode="auto">
            <a:xfrm>
              <a:off x="4574756" y="3008969"/>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Oval 115">
              <a:extLst>
                <a:ext uri="{FF2B5EF4-FFF2-40B4-BE49-F238E27FC236}">
                  <a16:creationId xmlns:a16="http://schemas.microsoft.com/office/drawing/2014/main" id="{3728B68F-75DF-4912-0404-6C76A9717C39}"/>
                </a:ext>
              </a:extLst>
            </p:cNvPr>
            <p:cNvSpPr/>
            <p:nvPr/>
          </p:nvSpPr>
          <p:spPr bwMode="auto">
            <a:xfrm>
              <a:off x="4608764" y="3300661"/>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Oval 116">
              <a:extLst>
                <a:ext uri="{FF2B5EF4-FFF2-40B4-BE49-F238E27FC236}">
                  <a16:creationId xmlns:a16="http://schemas.microsoft.com/office/drawing/2014/main" id="{152371A4-2F64-402D-449F-A4B1A183863F}"/>
                </a:ext>
              </a:extLst>
            </p:cNvPr>
            <p:cNvSpPr/>
            <p:nvPr/>
          </p:nvSpPr>
          <p:spPr bwMode="auto">
            <a:xfrm>
              <a:off x="4672036" y="3300661"/>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Oval 117">
              <a:extLst>
                <a:ext uri="{FF2B5EF4-FFF2-40B4-BE49-F238E27FC236}">
                  <a16:creationId xmlns:a16="http://schemas.microsoft.com/office/drawing/2014/main" id="{E2E00E00-D1F9-DC90-C025-DCA679FA82B5}"/>
                </a:ext>
              </a:extLst>
            </p:cNvPr>
            <p:cNvSpPr/>
            <p:nvPr/>
          </p:nvSpPr>
          <p:spPr bwMode="auto">
            <a:xfrm>
              <a:off x="5151437" y="3300661"/>
              <a:ext cx="66675" cy="66675"/>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20" name="Freeform: Shape 119">
            <a:extLst>
              <a:ext uri="{FF2B5EF4-FFF2-40B4-BE49-F238E27FC236}">
                <a16:creationId xmlns:a16="http://schemas.microsoft.com/office/drawing/2014/main" id="{034FE189-7CE6-A0EA-7A3D-A4180C2BE838}"/>
              </a:ext>
            </a:extLst>
          </p:cNvPr>
          <p:cNvSpPr/>
          <p:nvPr/>
        </p:nvSpPr>
        <p:spPr bwMode="auto">
          <a:xfrm>
            <a:off x="1647825" y="1720850"/>
            <a:ext cx="3327400" cy="933450"/>
          </a:xfrm>
          <a:custGeom>
            <a:avLst/>
            <a:gdLst>
              <a:gd name="connsiteX0" fmla="*/ 3327400 w 3327400"/>
              <a:gd name="connsiteY0" fmla="*/ 933450 h 933450"/>
              <a:gd name="connsiteX1" fmla="*/ 2752725 w 3327400"/>
              <a:gd name="connsiteY1" fmla="*/ 933450 h 933450"/>
              <a:gd name="connsiteX2" fmla="*/ 2752725 w 3327400"/>
              <a:gd name="connsiteY2" fmla="*/ 863600 h 933450"/>
              <a:gd name="connsiteX3" fmla="*/ 2517775 w 3327400"/>
              <a:gd name="connsiteY3" fmla="*/ 863600 h 933450"/>
              <a:gd name="connsiteX4" fmla="*/ 2517775 w 3327400"/>
              <a:gd name="connsiteY4" fmla="*/ 825500 h 933450"/>
              <a:gd name="connsiteX5" fmla="*/ 2343150 w 3327400"/>
              <a:gd name="connsiteY5" fmla="*/ 825500 h 933450"/>
              <a:gd name="connsiteX6" fmla="*/ 2343150 w 3327400"/>
              <a:gd name="connsiteY6" fmla="*/ 800100 h 933450"/>
              <a:gd name="connsiteX7" fmla="*/ 2289175 w 3327400"/>
              <a:gd name="connsiteY7" fmla="*/ 800100 h 933450"/>
              <a:gd name="connsiteX8" fmla="*/ 2289175 w 3327400"/>
              <a:gd name="connsiteY8" fmla="*/ 774700 h 933450"/>
              <a:gd name="connsiteX9" fmla="*/ 2136775 w 3327400"/>
              <a:gd name="connsiteY9" fmla="*/ 774700 h 933450"/>
              <a:gd name="connsiteX10" fmla="*/ 2136775 w 3327400"/>
              <a:gd name="connsiteY10" fmla="*/ 739775 h 933450"/>
              <a:gd name="connsiteX11" fmla="*/ 2079625 w 3327400"/>
              <a:gd name="connsiteY11" fmla="*/ 739775 h 933450"/>
              <a:gd name="connsiteX12" fmla="*/ 2079625 w 3327400"/>
              <a:gd name="connsiteY12" fmla="*/ 704850 h 933450"/>
              <a:gd name="connsiteX13" fmla="*/ 1993900 w 3327400"/>
              <a:gd name="connsiteY13" fmla="*/ 704850 h 933450"/>
              <a:gd name="connsiteX14" fmla="*/ 1993900 w 3327400"/>
              <a:gd name="connsiteY14" fmla="*/ 682625 h 933450"/>
              <a:gd name="connsiteX15" fmla="*/ 1974850 w 3327400"/>
              <a:gd name="connsiteY15" fmla="*/ 682625 h 933450"/>
              <a:gd name="connsiteX16" fmla="*/ 1974850 w 3327400"/>
              <a:gd name="connsiteY16" fmla="*/ 657225 h 933450"/>
              <a:gd name="connsiteX17" fmla="*/ 1927225 w 3327400"/>
              <a:gd name="connsiteY17" fmla="*/ 657225 h 933450"/>
              <a:gd name="connsiteX18" fmla="*/ 1927225 w 3327400"/>
              <a:gd name="connsiteY18" fmla="*/ 612775 h 933450"/>
              <a:gd name="connsiteX19" fmla="*/ 1790700 w 3327400"/>
              <a:gd name="connsiteY19" fmla="*/ 612775 h 933450"/>
              <a:gd name="connsiteX20" fmla="*/ 1790700 w 3327400"/>
              <a:gd name="connsiteY20" fmla="*/ 603250 h 933450"/>
              <a:gd name="connsiteX21" fmla="*/ 1654175 w 3327400"/>
              <a:gd name="connsiteY21" fmla="*/ 603250 h 933450"/>
              <a:gd name="connsiteX22" fmla="*/ 1654175 w 3327400"/>
              <a:gd name="connsiteY22" fmla="*/ 587375 h 933450"/>
              <a:gd name="connsiteX23" fmla="*/ 1609725 w 3327400"/>
              <a:gd name="connsiteY23" fmla="*/ 587375 h 933450"/>
              <a:gd name="connsiteX24" fmla="*/ 1609725 w 3327400"/>
              <a:gd name="connsiteY24" fmla="*/ 574675 h 933450"/>
              <a:gd name="connsiteX25" fmla="*/ 1482725 w 3327400"/>
              <a:gd name="connsiteY25" fmla="*/ 574675 h 933450"/>
              <a:gd name="connsiteX26" fmla="*/ 1482725 w 3327400"/>
              <a:gd name="connsiteY26" fmla="*/ 561975 h 933450"/>
              <a:gd name="connsiteX27" fmla="*/ 1428750 w 3327400"/>
              <a:gd name="connsiteY27" fmla="*/ 561975 h 933450"/>
              <a:gd name="connsiteX28" fmla="*/ 1438275 w 3327400"/>
              <a:gd name="connsiteY28" fmla="*/ 552450 h 933450"/>
              <a:gd name="connsiteX29" fmla="*/ 1419225 w 3327400"/>
              <a:gd name="connsiteY29" fmla="*/ 552450 h 933450"/>
              <a:gd name="connsiteX30" fmla="*/ 1419225 w 3327400"/>
              <a:gd name="connsiteY30" fmla="*/ 533400 h 933450"/>
              <a:gd name="connsiteX31" fmla="*/ 1358900 w 3327400"/>
              <a:gd name="connsiteY31" fmla="*/ 533400 h 933450"/>
              <a:gd name="connsiteX32" fmla="*/ 1358900 w 3327400"/>
              <a:gd name="connsiteY32" fmla="*/ 517525 h 933450"/>
              <a:gd name="connsiteX33" fmla="*/ 1343025 w 3327400"/>
              <a:gd name="connsiteY33" fmla="*/ 517525 h 933450"/>
              <a:gd name="connsiteX34" fmla="*/ 1343025 w 3327400"/>
              <a:gd name="connsiteY34" fmla="*/ 504825 h 933450"/>
              <a:gd name="connsiteX35" fmla="*/ 1238250 w 3327400"/>
              <a:gd name="connsiteY35" fmla="*/ 504825 h 933450"/>
              <a:gd name="connsiteX36" fmla="*/ 1238250 w 3327400"/>
              <a:gd name="connsiteY36" fmla="*/ 482600 h 933450"/>
              <a:gd name="connsiteX37" fmla="*/ 1219200 w 3327400"/>
              <a:gd name="connsiteY37" fmla="*/ 482600 h 933450"/>
              <a:gd name="connsiteX38" fmla="*/ 1219200 w 3327400"/>
              <a:gd name="connsiteY38" fmla="*/ 473075 h 933450"/>
              <a:gd name="connsiteX39" fmla="*/ 1200150 w 3327400"/>
              <a:gd name="connsiteY39" fmla="*/ 473075 h 933450"/>
              <a:gd name="connsiteX40" fmla="*/ 1200150 w 3327400"/>
              <a:gd name="connsiteY40" fmla="*/ 441325 h 933450"/>
              <a:gd name="connsiteX41" fmla="*/ 1095375 w 3327400"/>
              <a:gd name="connsiteY41" fmla="*/ 441325 h 933450"/>
              <a:gd name="connsiteX42" fmla="*/ 1095375 w 3327400"/>
              <a:gd name="connsiteY42" fmla="*/ 419100 h 933450"/>
              <a:gd name="connsiteX43" fmla="*/ 1057275 w 3327400"/>
              <a:gd name="connsiteY43" fmla="*/ 419100 h 933450"/>
              <a:gd name="connsiteX44" fmla="*/ 1057275 w 3327400"/>
              <a:gd name="connsiteY44" fmla="*/ 387350 h 933450"/>
              <a:gd name="connsiteX45" fmla="*/ 1022350 w 3327400"/>
              <a:gd name="connsiteY45" fmla="*/ 387350 h 933450"/>
              <a:gd name="connsiteX46" fmla="*/ 1022350 w 3327400"/>
              <a:gd name="connsiteY46" fmla="*/ 374650 h 933450"/>
              <a:gd name="connsiteX47" fmla="*/ 946150 w 3327400"/>
              <a:gd name="connsiteY47" fmla="*/ 374650 h 933450"/>
              <a:gd name="connsiteX48" fmla="*/ 946150 w 3327400"/>
              <a:gd name="connsiteY48" fmla="*/ 368300 h 933450"/>
              <a:gd name="connsiteX49" fmla="*/ 917575 w 3327400"/>
              <a:gd name="connsiteY49" fmla="*/ 368300 h 933450"/>
              <a:gd name="connsiteX50" fmla="*/ 917575 w 3327400"/>
              <a:gd name="connsiteY50" fmla="*/ 349250 h 933450"/>
              <a:gd name="connsiteX51" fmla="*/ 885825 w 3327400"/>
              <a:gd name="connsiteY51" fmla="*/ 349250 h 933450"/>
              <a:gd name="connsiteX52" fmla="*/ 885825 w 3327400"/>
              <a:gd name="connsiteY52" fmla="*/ 336550 h 933450"/>
              <a:gd name="connsiteX53" fmla="*/ 860425 w 3327400"/>
              <a:gd name="connsiteY53" fmla="*/ 336550 h 933450"/>
              <a:gd name="connsiteX54" fmla="*/ 860425 w 3327400"/>
              <a:gd name="connsiteY54" fmla="*/ 320675 h 933450"/>
              <a:gd name="connsiteX55" fmla="*/ 850900 w 3327400"/>
              <a:gd name="connsiteY55" fmla="*/ 320675 h 933450"/>
              <a:gd name="connsiteX56" fmla="*/ 850900 w 3327400"/>
              <a:gd name="connsiteY56" fmla="*/ 304800 h 933450"/>
              <a:gd name="connsiteX57" fmla="*/ 815975 w 3327400"/>
              <a:gd name="connsiteY57" fmla="*/ 304800 h 933450"/>
              <a:gd name="connsiteX58" fmla="*/ 815975 w 3327400"/>
              <a:gd name="connsiteY58" fmla="*/ 288925 h 933450"/>
              <a:gd name="connsiteX59" fmla="*/ 749300 w 3327400"/>
              <a:gd name="connsiteY59" fmla="*/ 288925 h 933450"/>
              <a:gd name="connsiteX60" fmla="*/ 749300 w 3327400"/>
              <a:gd name="connsiteY60" fmla="*/ 263525 h 933450"/>
              <a:gd name="connsiteX61" fmla="*/ 701675 w 3327400"/>
              <a:gd name="connsiteY61" fmla="*/ 263525 h 933450"/>
              <a:gd name="connsiteX62" fmla="*/ 701675 w 3327400"/>
              <a:gd name="connsiteY62" fmla="*/ 247650 h 933450"/>
              <a:gd name="connsiteX63" fmla="*/ 666750 w 3327400"/>
              <a:gd name="connsiteY63" fmla="*/ 247650 h 933450"/>
              <a:gd name="connsiteX64" fmla="*/ 666750 w 3327400"/>
              <a:gd name="connsiteY64" fmla="*/ 234950 h 933450"/>
              <a:gd name="connsiteX65" fmla="*/ 638175 w 3327400"/>
              <a:gd name="connsiteY65" fmla="*/ 234950 h 933450"/>
              <a:gd name="connsiteX66" fmla="*/ 638175 w 3327400"/>
              <a:gd name="connsiteY66" fmla="*/ 206375 h 933450"/>
              <a:gd name="connsiteX67" fmla="*/ 577850 w 3327400"/>
              <a:gd name="connsiteY67" fmla="*/ 206375 h 933450"/>
              <a:gd name="connsiteX68" fmla="*/ 577850 w 3327400"/>
              <a:gd name="connsiteY68" fmla="*/ 187325 h 933450"/>
              <a:gd name="connsiteX69" fmla="*/ 552450 w 3327400"/>
              <a:gd name="connsiteY69" fmla="*/ 187325 h 933450"/>
              <a:gd name="connsiteX70" fmla="*/ 552450 w 3327400"/>
              <a:gd name="connsiteY70" fmla="*/ 174625 h 933450"/>
              <a:gd name="connsiteX71" fmla="*/ 511175 w 3327400"/>
              <a:gd name="connsiteY71" fmla="*/ 174625 h 933450"/>
              <a:gd name="connsiteX72" fmla="*/ 511175 w 3327400"/>
              <a:gd name="connsiteY72" fmla="*/ 161925 h 933450"/>
              <a:gd name="connsiteX73" fmla="*/ 498475 w 3327400"/>
              <a:gd name="connsiteY73" fmla="*/ 161925 h 933450"/>
              <a:gd name="connsiteX74" fmla="*/ 498475 w 3327400"/>
              <a:gd name="connsiteY74" fmla="*/ 152400 h 933450"/>
              <a:gd name="connsiteX75" fmla="*/ 412750 w 3327400"/>
              <a:gd name="connsiteY75" fmla="*/ 152400 h 933450"/>
              <a:gd name="connsiteX76" fmla="*/ 412750 w 3327400"/>
              <a:gd name="connsiteY76" fmla="*/ 130175 h 933450"/>
              <a:gd name="connsiteX77" fmla="*/ 384175 w 3327400"/>
              <a:gd name="connsiteY77" fmla="*/ 130175 h 933450"/>
              <a:gd name="connsiteX78" fmla="*/ 384175 w 3327400"/>
              <a:gd name="connsiteY78" fmla="*/ 114300 h 933450"/>
              <a:gd name="connsiteX79" fmla="*/ 336550 w 3327400"/>
              <a:gd name="connsiteY79" fmla="*/ 114300 h 933450"/>
              <a:gd name="connsiteX80" fmla="*/ 336550 w 3327400"/>
              <a:gd name="connsiteY80" fmla="*/ 104775 h 933450"/>
              <a:gd name="connsiteX81" fmla="*/ 320675 w 3327400"/>
              <a:gd name="connsiteY81" fmla="*/ 104775 h 933450"/>
              <a:gd name="connsiteX82" fmla="*/ 320675 w 3327400"/>
              <a:gd name="connsiteY82" fmla="*/ 88900 h 933450"/>
              <a:gd name="connsiteX83" fmla="*/ 298450 w 3327400"/>
              <a:gd name="connsiteY83" fmla="*/ 88900 h 933450"/>
              <a:gd name="connsiteX84" fmla="*/ 298450 w 3327400"/>
              <a:gd name="connsiteY84" fmla="*/ 73025 h 933450"/>
              <a:gd name="connsiteX85" fmla="*/ 269875 w 3327400"/>
              <a:gd name="connsiteY85" fmla="*/ 73025 h 933450"/>
              <a:gd name="connsiteX86" fmla="*/ 269875 w 3327400"/>
              <a:gd name="connsiteY86" fmla="*/ 60325 h 933450"/>
              <a:gd name="connsiteX87" fmla="*/ 165100 w 3327400"/>
              <a:gd name="connsiteY87" fmla="*/ 60325 h 933450"/>
              <a:gd name="connsiteX88" fmla="*/ 165100 w 3327400"/>
              <a:gd name="connsiteY88" fmla="*/ 28575 h 933450"/>
              <a:gd name="connsiteX89" fmla="*/ 127000 w 3327400"/>
              <a:gd name="connsiteY89" fmla="*/ 28575 h 933450"/>
              <a:gd name="connsiteX90" fmla="*/ 127000 w 3327400"/>
              <a:gd name="connsiteY90" fmla="*/ 19050 h 933450"/>
              <a:gd name="connsiteX91" fmla="*/ 50800 w 3327400"/>
              <a:gd name="connsiteY91" fmla="*/ 19050 h 933450"/>
              <a:gd name="connsiteX92" fmla="*/ 50800 w 3327400"/>
              <a:gd name="connsiteY92" fmla="*/ 0 h 933450"/>
              <a:gd name="connsiteX93" fmla="*/ 0 w 3327400"/>
              <a:gd name="connsiteY93" fmla="*/ 0 h 933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3327400" h="933450">
                <a:moveTo>
                  <a:pt x="3327400" y="933450"/>
                </a:moveTo>
                <a:lnTo>
                  <a:pt x="2752725" y="933450"/>
                </a:lnTo>
                <a:lnTo>
                  <a:pt x="2752725" y="863600"/>
                </a:lnTo>
                <a:lnTo>
                  <a:pt x="2517775" y="863600"/>
                </a:lnTo>
                <a:lnTo>
                  <a:pt x="2517775" y="825500"/>
                </a:lnTo>
                <a:lnTo>
                  <a:pt x="2343150" y="825500"/>
                </a:lnTo>
                <a:lnTo>
                  <a:pt x="2343150" y="800100"/>
                </a:lnTo>
                <a:lnTo>
                  <a:pt x="2289175" y="800100"/>
                </a:lnTo>
                <a:lnTo>
                  <a:pt x="2289175" y="774700"/>
                </a:lnTo>
                <a:lnTo>
                  <a:pt x="2136775" y="774700"/>
                </a:lnTo>
                <a:lnTo>
                  <a:pt x="2136775" y="739775"/>
                </a:lnTo>
                <a:lnTo>
                  <a:pt x="2079625" y="739775"/>
                </a:lnTo>
                <a:lnTo>
                  <a:pt x="2079625" y="704850"/>
                </a:lnTo>
                <a:lnTo>
                  <a:pt x="1993900" y="704850"/>
                </a:lnTo>
                <a:lnTo>
                  <a:pt x="1993900" y="682625"/>
                </a:lnTo>
                <a:lnTo>
                  <a:pt x="1974850" y="682625"/>
                </a:lnTo>
                <a:lnTo>
                  <a:pt x="1974850" y="657225"/>
                </a:lnTo>
                <a:lnTo>
                  <a:pt x="1927225" y="657225"/>
                </a:lnTo>
                <a:lnTo>
                  <a:pt x="1927225" y="612775"/>
                </a:lnTo>
                <a:lnTo>
                  <a:pt x="1790700" y="612775"/>
                </a:lnTo>
                <a:lnTo>
                  <a:pt x="1790700" y="603250"/>
                </a:lnTo>
                <a:lnTo>
                  <a:pt x="1654175" y="603250"/>
                </a:lnTo>
                <a:lnTo>
                  <a:pt x="1654175" y="587375"/>
                </a:lnTo>
                <a:lnTo>
                  <a:pt x="1609725" y="587375"/>
                </a:lnTo>
                <a:lnTo>
                  <a:pt x="1609725" y="574675"/>
                </a:lnTo>
                <a:lnTo>
                  <a:pt x="1482725" y="574675"/>
                </a:lnTo>
                <a:lnTo>
                  <a:pt x="1482725" y="561975"/>
                </a:lnTo>
                <a:lnTo>
                  <a:pt x="1428750" y="561975"/>
                </a:lnTo>
                <a:lnTo>
                  <a:pt x="1438275" y="552450"/>
                </a:lnTo>
                <a:lnTo>
                  <a:pt x="1419225" y="552450"/>
                </a:lnTo>
                <a:lnTo>
                  <a:pt x="1419225" y="533400"/>
                </a:lnTo>
                <a:lnTo>
                  <a:pt x="1358900" y="533400"/>
                </a:lnTo>
                <a:lnTo>
                  <a:pt x="1358900" y="517525"/>
                </a:lnTo>
                <a:lnTo>
                  <a:pt x="1343025" y="517525"/>
                </a:lnTo>
                <a:lnTo>
                  <a:pt x="1343025" y="504825"/>
                </a:lnTo>
                <a:lnTo>
                  <a:pt x="1238250" y="504825"/>
                </a:lnTo>
                <a:lnTo>
                  <a:pt x="1238250" y="482600"/>
                </a:lnTo>
                <a:lnTo>
                  <a:pt x="1219200" y="482600"/>
                </a:lnTo>
                <a:lnTo>
                  <a:pt x="1219200" y="473075"/>
                </a:lnTo>
                <a:lnTo>
                  <a:pt x="1200150" y="473075"/>
                </a:lnTo>
                <a:lnTo>
                  <a:pt x="1200150" y="441325"/>
                </a:lnTo>
                <a:lnTo>
                  <a:pt x="1095375" y="441325"/>
                </a:lnTo>
                <a:lnTo>
                  <a:pt x="1095375" y="419100"/>
                </a:lnTo>
                <a:lnTo>
                  <a:pt x="1057275" y="419100"/>
                </a:lnTo>
                <a:lnTo>
                  <a:pt x="1057275" y="387350"/>
                </a:lnTo>
                <a:lnTo>
                  <a:pt x="1022350" y="387350"/>
                </a:lnTo>
                <a:lnTo>
                  <a:pt x="1022350" y="374650"/>
                </a:lnTo>
                <a:lnTo>
                  <a:pt x="946150" y="374650"/>
                </a:lnTo>
                <a:lnTo>
                  <a:pt x="946150" y="368300"/>
                </a:lnTo>
                <a:lnTo>
                  <a:pt x="917575" y="368300"/>
                </a:lnTo>
                <a:lnTo>
                  <a:pt x="917575" y="349250"/>
                </a:lnTo>
                <a:lnTo>
                  <a:pt x="885825" y="349250"/>
                </a:lnTo>
                <a:lnTo>
                  <a:pt x="885825" y="336550"/>
                </a:lnTo>
                <a:lnTo>
                  <a:pt x="860425" y="336550"/>
                </a:lnTo>
                <a:lnTo>
                  <a:pt x="860425" y="320675"/>
                </a:lnTo>
                <a:lnTo>
                  <a:pt x="850900" y="320675"/>
                </a:lnTo>
                <a:lnTo>
                  <a:pt x="850900" y="304800"/>
                </a:lnTo>
                <a:lnTo>
                  <a:pt x="815975" y="304800"/>
                </a:lnTo>
                <a:lnTo>
                  <a:pt x="815975" y="288925"/>
                </a:lnTo>
                <a:lnTo>
                  <a:pt x="749300" y="288925"/>
                </a:lnTo>
                <a:lnTo>
                  <a:pt x="749300" y="263525"/>
                </a:lnTo>
                <a:lnTo>
                  <a:pt x="701675" y="263525"/>
                </a:lnTo>
                <a:lnTo>
                  <a:pt x="701675" y="247650"/>
                </a:lnTo>
                <a:lnTo>
                  <a:pt x="666750" y="247650"/>
                </a:lnTo>
                <a:lnTo>
                  <a:pt x="666750" y="234950"/>
                </a:lnTo>
                <a:lnTo>
                  <a:pt x="638175" y="234950"/>
                </a:lnTo>
                <a:lnTo>
                  <a:pt x="638175" y="206375"/>
                </a:lnTo>
                <a:lnTo>
                  <a:pt x="577850" y="206375"/>
                </a:lnTo>
                <a:lnTo>
                  <a:pt x="577850" y="187325"/>
                </a:lnTo>
                <a:lnTo>
                  <a:pt x="552450" y="187325"/>
                </a:lnTo>
                <a:lnTo>
                  <a:pt x="552450" y="174625"/>
                </a:lnTo>
                <a:lnTo>
                  <a:pt x="511175" y="174625"/>
                </a:lnTo>
                <a:lnTo>
                  <a:pt x="511175" y="161925"/>
                </a:lnTo>
                <a:lnTo>
                  <a:pt x="498475" y="161925"/>
                </a:lnTo>
                <a:lnTo>
                  <a:pt x="498475" y="152400"/>
                </a:lnTo>
                <a:lnTo>
                  <a:pt x="412750" y="152400"/>
                </a:lnTo>
                <a:lnTo>
                  <a:pt x="412750" y="130175"/>
                </a:lnTo>
                <a:lnTo>
                  <a:pt x="384175" y="130175"/>
                </a:lnTo>
                <a:lnTo>
                  <a:pt x="384175" y="114300"/>
                </a:lnTo>
                <a:lnTo>
                  <a:pt x="336550" y="114300"/>
                </a:lnTo>
                <a:lnTo>
                  <a:pt x="336550" y="104775"/>
                </a:lnTo>
                <a:lnTo>
                  <a:pt x="320675" y="104775"/>
                </a:lnTo>
                <a:lnTo>
                  <a:pt x="320675" y="88900"/>
                </a:lnTo>
                <a:lnTo>
                  <a:pt x="298450" y="88900"/>
                </a:lnTo>
                <a:lnTo>
                  <a:pt x="298450" y="73025"/>
                </a:lnTo>
                <a:lnTo>
                  <a:pt x="269875" y="73025"/>
                </a:lnTo>
                <a:lnTo>
                  <a:pt x="269875" y="60325"/>
                </a:lnTo>
                <a:lnTo>
                  <a:pt x="165100" y="60325"/>
                </a:lnTo>
                <a:lnTo>
                  <a:pt x="165100" y="28575"/>
                </a:lnTo>
                <a:lnTo>
                  <a:pt x="127000" y="28575"/>
                </a:lnTo>
                <a:lnTo>
                  <a:pt x="127000" y="19050"/>
                </a:lnTo>
                <a:lnTo>
                  <a:pt x="50800" y="19050"/>
                </a:lnTo>
                <a:lnTo>
                  <a:pt x="50800" y="0"/>
                </a:lnTo>
                <a:lnTo>
                  <a:pt x="0" y="0"/>
                </a:lnTo>
              </a:path>
            </a:pathLst>
          </a:custGeom>
          <a:noFill/>
          <a:ln w="28575">
            <a:solidFill>
              <a:schemeClr val="accent3"/>
            </a:solidFill>
            <a:miter lim="800000"/>
            <a:headEnd/>
            <a:tailEnd/>
          </a:ln>
        </p:spPr>
        <p:txBody>
          <a:bodyPr rtlCol="0" anchor="ctr"/>
          <a:lstStyle/>
          <a:p>
            <a:pPr algn="ctr"/>
            <a:endParaRPr lang="en-US" dirty="0"/>
          </a:p>
        </p:txBody>
      </p:sp>
      <p:grpSp>
        <p:nvGrpSpPr>
          <p:cNvPr id="153" name="Group 152">
            <a:extLst>
              <a:ext uri="{FF2B5EF4-FFF2-40B4-BE49-F238E27FC236}">
                <a16:creationId xmlns:a16="http://schemas.microsoft.com/office/drawing/2014/main" id="{336FD8B2-318B-203B-54E4-6A2464F37F84}"/>
              </a:ext>
            </a:extLst>
          </p:cNvPr>
          <p:cNvGrpSpPr/>
          <p:nvPr/>
        </p:nvGrpSpPr>
        <p:grpSpPr>
          <a:xfrm>
            <a:off x="2020540" y="1809871"/>
            <a:ext cx="3009769" cy="890884"/>
            <a:chOff x="2020540" y="1809871"/>
            <a:chExt cx="3009769" cy="890884"/>
          </a:xfrm>
        </p:grpSpPr>
        <p:sp>
          <p:nvSpPr>
            <p:cNvPr id="121" name="Isosceles Triangle 120">
              <a:extLst>
                <a:ext uri="{FF2B5EF4-FFF2-40B4-BE49-F238E27FC236}">
                  <a16:creationId xmlns:a16="http://schemas.microsoft.com/office/drawing/2014/main" id="{2C42FE69-C7F9-2BB0-1A0A-9CA29EDF8027}"/>
                </a:ext>
              </a:extLst>
            </p:cNvPr>
            <p:cNvSpPr/>
            <p:nvPr/>
          </p:nvSpPr>
          <p:spPr bwMode="auto">
            <a:xfrm>
              <a:off x="2020540" y="1809871"/>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Isosceles Triangle 121">
              <a:extLst>
                <a:ext uri="{FF2B5EF4-FFF2-40B4-BE49-F238E27FC236}">
                  <a16:creationId xmlns:a16="http://schemas.microsoft.com/office/drawing/2014/main" id="{3CA6BE37-37C8-9288-1228-8958332D4E20}"/>
                </a:ext>
              </a:extLst>
            </p:cNvPr>
            <p:cNvSpPr/>
            <p:nvPr/>
          </p:nvSpPr>
          <p:spPr bwMode="auto">
            <a:xfrm>
              <a:off x="3128642" y="2245121"/>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 name="Isosceles Triangle 122">
              <a:extLst>
                <a:ext uri="{FF2B5EF4-FFF2-40B4-BE49-F238E27FC236}">
                  <a16:creationId xmlns:a16="http://schemas.microsoft.com/office/drawing/2014/main" id="{4C19A568-25BB-1073-1F08-8541B016E7D6}"/>
                </a:ext>
              </a:extLst>
            </p:cNvPr>
            <p:cNvSpPr/>
            <p:nvPr/>
          </p:nvSpPr>
          <p:spPr bwMode="auto">
            <a:xfrm>
              <a:off x="3541640" y="229092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Isosceles Triangle 123">
              <a:extLst>
                <a:ext uri="{FF2B5EF4-FFF2-40B4-BE49-F238E27FC236}">
                  <a16:creationId xmlns:a16="http://schemas.microsoft.com/office/drawing/2014/main" id="{675CA6C4-462D-2BF8-9EFD-036A3BD6B7FB}"/>
                </a:ext>
              </a:extLst>
            </p:cNvPr>
            <p:cNvSpPr/>
            <p:nvPr/>
          </p:nvSpPr>
          <p:spPr bwMode="auto">
            <a:xfrm>
              <a:off x="3605071" y="236332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Isosceles Triangle 124">
              <a:extLst>
                <a:ext uri="{FF2B5EF4-FFF2-40B4-BE49-F238E27FC236}">
                  <a16:creationId xmlns:a16="http://schemas.microsoft.com/office/drawing/2014/main" id="{5F65F422-8857-5F7E-276C-0941F9B07A61}"/>
                </a:ext>
              </a:extLst>
            </p:cNvPr>
            <p:cNvSpPr/>
            <p:nvPr/>
          </p:nvSpPr>
          <p:spPr bwMode="auto">
            <a:xfrm>
              <a:off x="3628931" y="2378313"/>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Isosceles Triangle 125">
              <a:extLst>
                <a:ext uri="{FF2B5EF4-FFF2-40B4-BE49-F238E27FC236}">
                  <a16:creationId xmlns:a16="http://schemas.microsoft.com/office/drawing/2014/main" id="{06826B37-17E5-88FC-2B11-764C0F6D4A85}"/>
                </a:ext>
              </a:extLst>
            </p:cNvPr>
            <p:cNvSpPr/>
            <p:nvPr/>
          </p:nvSpPr>
          <p:spPr bwMode="auto">
            <a:xfrm>
              <a:off x="3687928" y="238960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Isosceles Triangle 126">
              <a:extLst>
                <a:ext uri="{FF2B5EF4-FFF2-40B4-BE49-F238E27FC236}">
                  <a16:creationId xmlns:a16="http://schemas.microsoft.com/office/drawing/2014/main" id="{F4037EE2-2A47-03F6-A89A-3B38C92E1EEF}"/>
                </a:ext>
              </a:extLst>
            </p:cNvPr>
            <p:cNvSpPr/>
            <p:nvPr/>
          </p:nvSpPr>
          <p:spPr bwMode="auto">
            <a:xfrm>
              <a:off x="3709063" y="2405093"/>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Isosceles Triangle 127">
              <a:extLst>
                <a:ext uri="{FF2B5EF4-FFF2-40B4-BE49-F238E27FC236}">
                  <a16:creationId xmlns:a16="http://schemas.microsoft.com/office/drawing/2014/main" id="{E19563F7-7BCD-0979-2B1D-AED397B39145}"/>
                </a:ext>
              </a:extLst>
            </p:cNvPr>
            <p:cNvSpPr/>
            <p:nvPr/>
          </p:nvSpPr>
          <p:spPr bwMode="auto">
            <a:xfrm>
              <a:off x="3744123" y="2429077"/>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Isosceles Triangle 128">
              <a:extLst>
                <a:ext uri="{FF2B5EF4-FFF2-40B4-BE49-F238E27FC236}">
                  <a16:creationId xmlns:a16="http://schemas.microsoft.com/office/drawing/2014/main" id="{9C0B4561-CD72-C8C3-7A01-D4F5639CA1CF}"/>
                </a:ext>
              </a:extLst>
            </p:cNvPr>
            <p:cNvSpPr/>
            <p:nvPr/>
          </p:nvSpPr>
          <p:spPr bwMode="auto">
            <a:xfrm>
              <a:off x="3823132" y="244615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Isosceles Triangle 129">
              <a:extLst>
                <a:ext uri="{FF2B5EF4-FFF2-40B4-BE49-F238E27FC236}">
                  <a16:creationId xmlns:a16="http://schemas.microsoft.com/office/drawing/2014/main" id="{026C5294-ED16-CC76-8B56-7CA7B5951949}"/>
                </a:ext>
              </a:extLst>
            </p:cNvPr>
            <p:cNvSpPr/>
            <p:nvPr/>
          </p:nvSpPr>
          <p:spPr bwMode="auto">
            <a:xfrm>
              <a:off x="3900859" y="2472770"/>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Isosceles Triangle 130">
              <a:extLst>
                <a:ext uri="{FF2B5EF4-FFF2-40B4-BE49-F238E27FC236}">
                  <a16:creationId xmlns:a16="http://schemas.microsoft.com/office/drawing/2014/main" id="{A93C3293-D493-0081-1B59-EA281B3C273D}"/>
                </a:ext>
              </a:extLst>
            </p:cNvPr>
            <p:cNvSpPr/>
            <p:nvPr/>
          </p:nvSpPr>
          <p:spPr bwMode="auto">
            <a:xfrm>
              <a:off x="3941393" y="2464003"/>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Isosceles Triangle 131">
              <a:extLst>
                <a:ext uri="{FF2B5EF4-FFF2-40B4-BE49-F238E27FC236}">
                  <a16:creationId xmlns:a16="http://schemas.microsoft.com/office/drawing/2014/main" id="{6738E0FE-0CC1-04E0-0E8A-A58C9B62FA35}"/>
                </a:ext>
              </a:extLst>
            </p:cNvPr>
            <p:cNvSpPr/>
            <p:nvPr/>
          </p:nvSpPr>
          <p:spPr bwMode="auto">
            <a:xfrm>
              <a:off x="3986172" y="2495655"/>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Isosceles Triangle 132">
              <a:extLst>
                <a:ext uri="{FF2B5EF4-FFF2-40B4-BE49-F238E27FC236}">
                  <a16:creationId xmlns:a16="http://schemas.microsoft.com/office/drawing/2014/main" id="{B2DB426F-1C57-5051-1205-DD7CA5973F41}"/>
                </a:ext>
              </a:extLst>
            </p:cNvPr>
            <p:cNvSpPr/>
            <p:nvPr/>
          </p:nvSpPr>
          <p:spPr bwMode="auto">
            <a:xfrm>
              <a:off x="4042804" y="250484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Isosceles Triangle 133">
              <a:extLst>
                <a:ext uri="{FF2B5EF4-FFF2-40B4-BE49-F238E27FC236}">
                  <a16:creationId xmlns:a16="http://schemas.microsoft.com/office/drawing/2014/main" id="{788DC5FB-C79A-D283-8154-04100A35D4CC}"/>
                </a:ext>
              </a:extLst>
            </p:cNvPr>
            <p:cNvSpPr/>
            <p:nvPr/>
          </p:nvSpPr>
          <p:spPr bwMode="auto">
            <a:xfrm>
              <a:off x="4061372" y="2502882"/>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Isosceles Triangle 134">
              <a:extLst>
                <a:ext uri="{FF2B5EF4-FFF2-40B4-BE49-F238E27FC236}">
                  <a16:creationId xmlns:a16="http://schemas.microsoft.com/office/drawing/2014/main" id="{5480F083-6E01-40D9-4DC1-F4147A9EBE4F}"/>
                </a:ext>
              </a:extLst>
            </p:cNvPr>
            <p:cNvSpPr/>
            <p:nvPr/>
          </p:nvSpPr>
          <p:spPr bwMode="auto">
            <a:xfrm>
              <a:off x="4102973" y="2502882"/>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Isosceles Triangle 135">
              <a:extLst>
                <a:ext uri="{FF2B5EF4-FFF2-40B4-BE49-F238E27FC236}">
                  <a16:creationId xmlns:a16="http://schemas.microsoft.com/office/drawing/2014/main" id="{E65FF2F8-01FF-3FE4-7478-1BB7D207DB6B}"/>
                </a:ext>
              </a:extLst>
            </p:cNvPr>
            <p:cNvSpPr/>
            <p:nvPr/>
          </p:nvSpPr>
          <p:spPr bwMode="auto">
            <a:xfrm>
              <a:off x="4128075" y="2537129"/>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Isosceles Triangle 136">
              <a:extLst>
                <a:ext uri="{FF2B5EF4-FFF2-40B4-BE49-F238E27FC236}">
                  <a16:creationId xmlns:a16="http://schemas.microsoft.com/office/drawing/2014/main" id="{B1DB3362-389F-4924-0073-82629EE580FA}"/>
                </a:ext>
              </a:extLst>
            </p:cNvPr>
            <p:cNvSpPr/>
            <p:nvPr/>
          </p:nvSpPr>
          <p:spPr bwMode="auto">
            <a:xfrm>
              <a:off x="4142090" y="253667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Isosceles Triangle 137">
              <a:extLst>
                <a:ext uri="{FF2B5EF4-FFF2-40B4-BE49-F238E27FC236}">
                  <a16:creationId xmlns:a16="http://schemas.microsoft.com/office/drawing/2014/main" id="{1974B217-DE62-AFDF-3527-617BD345A9E1}"/>
                </a:ext>
              </a:extLst>
            </p:cNvPr>
            <p:cNvSpPr/>
            <p:nvPr/>
          </p:nvSpPr>
          <p:spPr bwMode="auto">
            <a:xfrm>
              <a:off x="4179908" y="253667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Isosceles Triangle 138">
              <a:extLst>
                <a:ext uri="{FF2B5EF4-FFF2-40B4-BE49-F238E27FC236}">
                  <a16:creationId xmlns:a16="http://schemas.microsoft.com/office/drawing/2014/main" id="{64FE441D-E48C-4564-98D4-94BC2585B93A}"/>
                </a:ext>
              </a:extLst>
            </p:cNvPr>
            <p:cNvSpPr/>
            <p:nvPr/>
          </p:nvSpPr>
          <p:spPr bwMode="auto">
            <a:xfrm>
              <a:off x="4202263" y="253667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Isosceles Triangle 139">
              <a:extLst>
                <a:ext uri="{FF2B5EF4-FFF2-40B4-BE49-F238E27FC236}">
                  <a16:creationId xmlns:a16="http://schemas.microsoft.com/office/drawing/2014/main" id="{CCD8531E-0DF0-3FB6-C3D9-F9969AC77AA8}"/>
                </a:ext>
              </a:extLst>
            </p:cNvPr>
            <p:cNvSpPr/>
            <p:nvPr/>
          </p:nvSpPr>
          <p:spPr bwMode="auto">
            <a:xfrm>
              <a:off x="4231638" y="253667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Isosceles Triangle 140">
              <a:extLst>
                <a:ext uri="{FF2B5EF4-FFF2-40B4-BE49-F238E27FC236}">
                  <a16:creationId xmlns:a16="http://schemas.microsoft.com/office/drawing/2014/main" id="{BB9E504F-0CCC-8884-ABCA-6A639055E630}"/>
                </a:ext>
              </a:extLst>
            </p:cNvPr>
            <p:cNvSpPr/>
            <p:nvPr/>
          </p:nvSpPr>
          <p:spPr bwMode="auto">
            <a:xfrm>
              <a:off x="4263599" y="2536676"/>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Isosceles Triangle 141">
              <a:extLst>
                <a:ext uri="{FF2B5EF4-FFF2-40B4-BE49-F238E27FC236}">
                  <a16:creationId xmlns:a16="http://schemas.microsoft.com/office/drawing/2014/main" id="{F154BC73-C3D2-7809-B173-329C5B767916}"/>
                </a:ext>
              </a:extLst>
            </p:cNvPr>
            <p:cNvSpPr/>
            <p:nvPr/>
          </p:nvSpPr>
          <p:spPr bwMode="auto">
            <a:xfrm>
              <a:off x="4359994"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Isosceles Triangle 142">
              <a:extLst>
                <a:ext uri="{FF2B5EF4-FFF2-40B4-BE49-F238E27FC236}">
                  <a16:creationId xmlns:a16="http://schemas.microsoft.com/office/drawing/2014/main" id="{A6662AD0-E688-B7D7-961C-D995095D7A20}"/>
                </a:ext>
              </a:extLst>
            </p:cNvPr>
            <p:cNvSpPr/>
            <p:nvPr/>
          </p:nvSpPr>
          <p:spPr bwMode="auto">
            <a:xfrm>
              <a:off x="4391577"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Isosceles Triangle 143">
              <a:extLst>
                <a:ext uri="{FF2B5EF4-FFF2-40B4-BE49-F238E27FC236}">
                  <a16:creationId xmlns:a16="http://schemas.microsoft.com/office/drawing/2014/main" id="{9ACC5D30-796D-6131-14ED-DB625DF11548}"/>
                </a:ext>
              </a:extLst>
            </p:cNvPr>
            <p:cNvSpPr/>
            <p:nvPr/>
          </p:nvSpPr>
          <p:spPr bwMode="auto">
            <a:xfrm>
              <a:off x="4475138"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Isosceles Triangle 144">
              <a:extLst>
                <a:ext uri="{FF2B5EF4-FFF2-40B4-BE49-F238E27FC236}">
                  <a16:creationId xmlns:a16="http://schemas.microsoft.com/office/drawing/2014/main" id="{B1C6D146-A4F2-DC4B-33EF-8E3F1975BB84}"/>
                </a:ext>
              </a:extLst>
            </p:cNvPr>
            <p:cNvSpPr/>
            <p:nvPr/>
          </p:nvSpPr>
          <p:spPr bwMode="auto">
            <a:xfrm>
              <a:off x="4618088"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Isosceles Triangle 145">
              <a:extLst>
                <a:ext uri="{FF2B5EF4-FFF2-40B4-BE49-F238E27FC236}">
                  <a16:creationId xmlns:a16="http://schemas.microsoft.com/office/drawing/2014/main" id="{0CDE7E98-DFC1-4853-02A7-53BFBD9A5318}"/>
                </a:ext>
              </a:extLst>
            </p:cNvPr>
            <p:cNvSpPr/>
            <p:nvPr/>
          </p:nvSpPr>
          <p:spPr bwMode="auto">
            <a:xfrm>
              <a:off x="4687971"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Isosceles Triangle 146">
              <a:extLst>
                <a:ext uri="{FF2B5EF4-FFF2-40B4-BE49-F238E27FC236}">
                  <a16:creationId xmlns:a16="http://schemas.microsoft.com/office/drawing/2014/main" id="{DE6CA9CF-6511-DD9F-5BC8-FC7E2ADB4E61}"/>
                </a:ext>
              </a:extLst>
            </p:cNvPr>
            <p:cNvSpPr/>
            <p:nvPr/>
          </p:nvSpPr>
          <p:spPr bwMode="auto">
            <a:xfrm>
              <a:off x="4728609"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Isosceles Triangle 147">
              <a:extLst>
                <a:ext uri="{FF2B5EF4-FFF2-40B4-BE49-F238E27FC236}">
                  <a16:creationId xmlns:a16="http://schemas.microsoft.com/office/drawing/2014/main" id="{93319478-0ED6-5A48-0024-BB2F90BE8C38}"/>
                </a:ext>
              </a:extLst>
            </p:cNvPr>
            <p:cNvSpPr/>
            <p:nvPr/>
          </p:nvSpPr>
          <p:spPr bwMode="auto">
            <a:xfrm>
              <a:off x="4779293"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Isosceles Triangle 148">
              <a:extLst>
                <a:ext uri="{FF2B5EF4-FFF2-40B4-BE49-F238E27FC236}">
                  <a16:creationId xmlns:a16="http://schemas.microsoft.com/office/drawing/2014/main" id="{EDBCEF96-CAB1-CAA9-3954-74B101FFDD94}"/>
                </a:ext>
              </a:extLst>
            </p:cNvPr>
            <p:cNvSpPr/>
            <p:nvPr/>
          </p:nvSpPr>
          <p:spPr bwMode="auto">
            <a:xfrm>
              <a:off x="4816327"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Isosceles Triangle 149">
              <a:extLst>
                <a:ext uri="{FF2B5EF4-FFF2-40B4-BE49-F238E27FC236}">
                  <a16:creationId xmlns:a16="http://schemas.microsoft.com/office/drawing/2014/main" id="{3DF95FEE-22EA-217A-DCDE-E5C17CDF3290}"/>
                </a:ext>
              </a:extLst>
            </p:cNvPr>
            <p:cNvSpPr/>
            <p:nvPr/>
          </p:nvSpPr>
          <p:spPr bwMode="auto">
            <a:xfrm>
              <a:off x="4843160"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Isosceles Triangle 150">
              <a:extLst>
                <a:ext uri="{FF2B5EF4-FFF2-40B4-BE49-F238E27FC236}">
                  <a16:creationId xmlns:a16="http://schemas.microsoft.com/office/drawing/2014/main" id="{D81833DC-6693-E6A4-0607-78C32EB51FEF}"/>
                </a:ext>
              </a:extLst>
            </p:cNvPr>
            <p:cNvSpPr/>
            <p:nvPr/>
          </p:nvSpPr>
          <p:spPr bwMode="auto">
            <a:xfrm>
              <a:off x="4856421"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Isosceles Triangle 151">
              <a:extLst>
                <a:ext uri="{FF2B5EF4-FFF2-40B4-BE49-F238E27FC236}">
                  <a16:creationId xmlns:a16="http://schemas.microsoft.com/office/drawing/2014/main" id="{CEBB3384-6DAA-DCE3-6BC8-C61848E97FE1}"/>
                </a:ext>
              </a:extLst>
            </p:cNvPr>
            <p:cNvSpPr/>
            <p:nvPr/>
          </p:nvSpPr>
          <p:spPr bwMode="auto">
            <a:xfrm>
              <a:off x="4928940" y="2613368"/>
              <a:ext cx="101369" cy="87387"/>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54" name="TextBox 153">
            <a:extLst>
              <a:ext uri="{FF2B5EF4-FFF2-40B4-BE49-F238E27FC236}">
                <a16:creationId xmlns:a16="http://schemas.microsoft.com/office/drawing/2014/main" id="{19114006-613D-7542-C2E1-959944B03758}"/>
              </a:ext>
            </a:extLst>
          </p:cNvPr>
          <p:cNvSpPr txBox="1"/>
          <p:nvPr/>
        </p:nvSpPr>
        <p:spPr bwMode="auto">
          <a:xfrm rot="16200000">
            <a:off x="5093813" y="2820938"/>
            <a:ext cx="29660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 Surviving Without Progression</a:t>
            </a:r>
          </a:p>
        </p:txBody>
      </p:sp>
      <p:grpSp>
        <p:nvGrpSpPr>
          <p:cNvPr id="155" name="Group 154">
            <a:extLst>
              <a:ext uri="{FF2B5EF4-FFF2-40B4-BE49-F238E27FC236}">
                <a16:creationId xmlns:a16="http://schemas.microsoft.com/office/drawing/2014/main" id="{F415A1E4-B5BF-3AC5-D73E-ADE2662CEDA2}"/>
              </a:ext>
            </a:extLst>
          </p:cNvPr>
          <p:cNvGrpSpPr/>
          <p:nvPr/>
        </p:nvGrpSpPr>
        <p:grpSpPr>
          <a:xfrm>
            <a:off x="7015522" y="4224338"/>
            <a:ext cx="3879823" cy="338554"/>
            <a:chOff x="1487111" y="4224338"/>
            <a:chExt cx="3879823" cy="338554"/>
          </a:xfrm>
        </p:grpSpPr>
        <p:sp>
          <p:nvSpPr>
            <p:cNvPr id="156" name="TextBox 155">
              <a:extLst>
                <a:ext uri="{FF2B5EF4-FFF2-40B4-BE49-F238E27FC236}">
                  <a16:creationId xmlns:a16="http://schemas.microsoft.com/office/drawing/2014/main" id="{807A2EAC-606C-19C9-4CC6-F757500833AF}"/>
                </a:ext>
              </a:extLst>
            </p:cNvPr>
            <p:cNvSpPr txBox="1"/>
            <p:nvPr/>
          </p:nvSpPr>
          <p:spPr bwMode="auto">
            <a:xfrm>
              <a:off x="1487111" y="422433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57" name="TextBox 156">
              <a:extLst>
                <a:ext uri="{FF2B5EF4-FFF2-40B4-BE49-F238E27FC236}">
                  <a16:creationId xmlns:a16="http://schemas.microsoft.com/office/drawing/2014/main" id="{963176E4-F2B6-A0A9-DE0A-748A04C68623}"/>
                </a:ext>
              </a:extLst>
            </p:cNvPr>
            <p:cNvSpPr txBox="1"/>
            <p:nvPr/>
          </p:nvSpPr>
          <p:spPr bwMode="auto">
            <a:xfrm>
              <a:off x="1725237" y="422433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a:t>
              </a:r>
            </a:p>
          </p:txBody>
        </p:sp>
        <p:sp>
          <p:nvSpPr>
            <p:cNvPr id="158" name="TextBox 157">
              <a:extLst>
                <a:ext uri="{FF2B5EF4-FFF2-40B4-BE49-F238E27FC236}">
                  <a16:creationId xmlns:a16="http://schemas.microsoft.com/office/drawing/2014/main" id="{1FD64F8E-E192-DECD-B55C-C01CD85AFF81}"/>
                </a:ext>
              </a:extLst>
            </p:cNvPr>
            <p:cNvSpPr txBox="1"/>
            <p:nvPr/>
          </p:nvSpPr>
          <p:spPr bwMode="auto">
            <a:xfrm>
              <a:off x="1955895" y="422433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159" name="TextBox 158">
              <a:extLst>
                <a:ext uri="{FF2B5EF4-FFF2-40B4-BE49-F238E27FC236}">
                  <a16:creationId xmlns:a16="http://schemas.microsoft.com/office/drawing/2014/main" id="{BA2BAEB3-85FF-F777-AE9A-DF29DE57D535}"/>
                </a:ext>
              </a:extLst>
            </p:cNvPr>
            <p:cNvSpPr txBox="1"/>
            <p:nvPr/>
          </p:nvSpPr>
          <p:spPr bwMode="auto">
            <a:xfrm>
              <a:off x="2194021" y="422433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a:t>
              </a:r>
            </a:p>
          </p:txBody>
        </p:sp>
        <p:sp>
          <p:nvSpPr>
            <p:cNvPr id="160" name="TextBox 159">
              <a:extLst>
                <a:ext uri="{FF2B5EF4-FFF2-40B4-BE49-F238E27FC236}">
                  <a16:creationId xmlns:a16="http://schemas.microsoft.com/office/drawing/2014/main" id="{D9C8FBEC-77EE-E496-0561-AE8A1FAE10BA}"/>
                </a:ext>
              </a:extLst>
            </p:cNvPr>
            <p:cNvSpPr txBox="1"/>
            <p:nvPr/>
          </p:nvSpPr>
          <p:spPr bwMode="auto">
            <a:xfrm>
              <a:off x="2383103"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161" name="TextBox 160">
              <a:extLst>
                <a:ext uri="{FF2B5EF4-FFF2-40B4-BE49-F238E27FC236}">
                  <a16:creationId xmlns:a16="http://schemas.microsoft.com/office/drawing/2014/main" id="{BFCD8E92-2893-B614-5A1A-D4985CA8C3B5}"/>
                </a:ext>
              </a:extLst>
            </p:cNvPr>
            <p:cNvSpPr txBox="1"/>
            <p:nvPr/>
          </p:nvSpPr>
          <p:spPr bwMode="auto">
            <a:xfrm>
              <a:off x="2621229"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a:t>
              </a:r>
            </a:p>
          </p:txBody>
        </p:sp>
        <p:sp>
          <p:nvSpPr>
            <p:cNvPr id="162" name="TextBox 161">
              <a:extLst>
                <a:ext uri="{FF2B5EF4-FFF2-40B4-BE49-F238E27FC236}">
                  <a16:creationId xmlns:a16="http://schemas.microsoft.com/office/drawing/2014/main" id="{8A992E41-BAB1-9981-1709-426D6C84251B}"/>
                </a:ext>
              </a:extLst>
            </p:cNvPr>
            <p:cNvSpPr txBox="1"/>
            <p:nvPr/>
          </p:nvSpPr>
          <p:spPr bwMode="auto">
            <a:xfrm>
              <a:off x="2851887"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163" name="TextBox 162">
              <a:extLst>
                <a:ext uri="{FF2B5EF4-FFF2-40B4-BE49-F238E27FC236}">
                  <a16:creationId xmlns:a16="http://schemas.microsoft.com/office/drawing/2014/main" id="{20E5B3E9-C55D-73DD-B2CA-12F8297DF9C0}"/>
                </a:ext>
              </a:extLst>
            </p:cNvPr>
            <p:cNvSpPr txBox="1"/>
            <p:nvPr/>
          </p:nvSpPr>
          <p:spPr bwMode="auto">
            <a:xfrm>
              <a:off x="3090013"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21</a:t>
              </a:r>
            </a:p>
          </p:txBody>
        </p:sp>
        <p:sp>
          <p:nvSpPr>
            <p:cNvPr id="164" name="TextBox 163">
              <a:extLst>
                <a:ext uri="{FF2B5EF4-FFF2-40B4-BE49-F238E27FC236}">
                  <a16:creationId xmlns:a16="http://schemas.microsoft.com/office/drawing/2014/main" id="{3467F362-6B17-4860-0DB0-4221ED521242}"/>
                </a:ext>
              </a:extLst>
            </p:cNvPr>
            <p:cNvSpPr txBox="1"/>
            <p:nvPr/>
          </p:nvSpPr>
          <p:spPr bwMode="auto">
            <a:xfrm>
              <a:off x="3318878"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165" name="TextBox 164">
              <a:extLst>
                <a:ext uri="{FF2B5EF4-FFF2-40B4-BE49-F238E27FC236}">
                  <a16:creationId xmlns:a16="http://schemas.microsoft.com/office/drawing/2014/main" id="{EA8FE1A3-0AE4-E99E-6B4B-367D27435D8F}"/>
                </a:ext>
              </a:extLst>
            </p:cNvPr>
            <p:cNvSpPr txBox="1"/>
            <p:nvPr/>
          </p:nvSpPr>
          <p:spPr bwMode="auto">
            <a:xfrm>
              <a:off x="3557004"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27</a:t>
              </a:r>
            </a:p>
          </p:txBody>
        </p:sp>
        <p:sp>
          <p:nvSpPr>
            <p:cNvPr id="166" name="TextBox 165">
              <a:extLst>
                <a:ext uri="{FF2B5EF4-FFF2-40B4-BE49-F238E27FC236}">
                  <a16:creationId xmlns:a16="http://schemas.microsoft.com/office/drawing/2014/main" id="{30F9A884-D4E2-48BA-2491-AF18CCAB9222}"/>
                </a:ext>
              </a:extLst>
            </p:cNvPr>
            <p:cNvSpPr txBox="1"/>
            <p:nvPr/>
          </p:nvSpPr>
          <p:spPr bwMode="auto">
            <a:xfrm>
              <a:off x="3787662"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167" name="TextBox 166">
              <a:extLst>
                <a:ext uri="{FF2B5EF4-FFF2-40B4-BE49-F238E27FC236}">
                  <a16:creationId xmlns:a16="http://schemas.microsoft.com/office/drawing/2014/main" id="{9CCDFC91-895A-3FEE-C29A-31EAE8B64B14}"/>
                </a:ext>
              </a:extLst>
            </p:cNvPr>
            <p:cNvSpPr txBox="1"/>
            <p:nvPr/>
          </p:nvSpPr>
          <p:spPr bwMode="auto">
            <a:xfrm>
              <a:off x="4025788"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33</a:t>
              </a:r>
            </a:p>
          </p:txBody>
        </p:sp>
        <p:sp>
          <p:nvSpPr>
            <p:cNvPr id="168" name="TextBox 167">
              <a:extLst>
                <a:ext uri="{FF2B5EF4-FFF2-40B4-BE49-F238E27FC236}">
                  <a16:creationId xmlns:a16="http://schemas.microsoft.com/office/drawing/2014/main" id="{97679B18-279A-85A8-3135-41754BECA367}"/>
                </a:ext>
              </a:extLst>
            </p:cNvPr>
            <p:cNvSpPr txBox="1"/>
            <p:nvPr/>
          </p:nvSpPr>
          <p:spPr bwMode="auto">
            <a:xfrm>
              <a:off x="4266967"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169" name="TextBox 168">
              <a:extLst>
                <a:ext uri="{FF2B5EF4-FFF2-40B4-BE49-F238E27FC236}">
                  <a16:creationId xmlns:a16="http://schemas.microsoft.com/office/drawing/2014/main" id="{1D25617A-7E71-F46C-5730-158AB8F9B308}"/>
                </a:ext>
              </a:extLst>
            </p:cNvPr>
            <p:cNvSpPr txBox="1"/>
            <p:nvPr/>
          </p:nvSpPr>
          <p:spPr bwMode="auto">
            <a:xfrm>
              <a:off x="4505093"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39</a:t>
              </a:r>
            </a:p>
          </p:txBody>
        </p:sp>
        <p:sp>
          <p:nvSpPr>
            <p:cNvPr id="170" name="TextBox 169">
              <a:extLst>
                <a:ext uri="{FF2B5EF4-FFF2-40B4-BE49-F238E27FC236}">
                  <a16:creationId xmlns:a16="http://schemas.microsoft.com/office/drawing/2014/main" id="{31321472-2065-D0FD-A4E2-8EE971119DCE}"/>
                </a:ext>
              </a:extLst>
            </p:cNvPr>
            <p:cNvSpPr txBox="1"/>
            <p:nvPr/>
          </p:nvSpPr>
          <p:spPr bwMode="auto">
            <a:xfrm>
              <a:off x="4735751"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42</a:t>
              </a:r>
            </a:p>
          </p:txBody>
        </p:sp>
        <p:sp>
          <p:nvSpPr>
            <p:cNvPr id="171" name="TextBox 170">
              <a:extLst>
                <a:ext uri="{FF2B5EF4-FFF2-40B4-BE49-F238E27FC236}">
                  <a16:creationId xmlns:a16="http://schemas.microsoft.com/office/drawing/2014/main" id="{E084801B-5B0B-0565-D4B0-783BCA52C88B}"/>
                </a:ext>
              </a:extLst>
            </p:cNvPr>
            <p:cNvSpPr txBox="1"/>
            <p:nvPr/>
          </p:nvSpPr>
          <p:spPr bwMode="auto">
            <a:xfrm>
              <a:off x="4973877" y="422433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45</a:t>
              </a:r>
            </a:p>
          </p:txBody>
        </p:sp>
      </p:grpSp>
      <p:sp>
        <p:nvSpPr>
          <p:cNvPr id="173" name="TextBox 172">
            <a:extLst>
              <a:ext uri="{FF2B5EF4-FFF2-40B4-BE49-F238E27FC236}">
                <a16:creationId xmlns:a16="http://schemas.microsoft.com/office/drawing/2014/main" id="{9550BFE0-DAF0-79E2-8775-DCFBD78B549E}"/>
              </a:ext>
            </a:extLst>
          </p:cNvPr>
          <p:cNvSpPr txBox="1"/>
          <p:nvPr/>
        </p:nvSpPr>
        <p:spPr bwMode="auto">
          <a:xfrm>
            <a:off x="7925037" y="4409402"/>
            <a:ext cx="24297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1600" dirty="0">
                <a:solidFill>
                  <a:schemeClr val="bg1"/>
                </a:solidFill>
                <a:latin typeface="Calibri" panose="020F0502020204030204" pitchFamily="34" charset="0"/>
              </a:rPr>
              <a:t>Mo From Cilta-cel Infusion</a:t>
            </a:r>
          </a:p>
        </p:txBody>
      </p:sp>
      <p:grpSp>
        <p:nvGrpSpPr>
          <p:cNvPr id="174" name="Group 173">
            <a:extLst>
              <a:ext uri="{FF2B5EF4-FFF2-40B4-BE49-F238E27FC236}">
                <a16:creationId xmlns:a16="http://schemas.microsoft.com/office/drawing/2014/main" id="{78ADD001-53E3-4D69-3FAC-42A8E030FDCF}"/>
              </a:ext>
            </a:extLst>
          </p:cNvPr>
          <p:cNvGrpSpPr/>
          <p:nvPr/>
        </p:nvGrpSpPr>
        <p:grpSpPr>
          <a:xfrm>
            <a:off x="6635369" y="1551629"/>
            <a:ext cx="497252" cy="2841986"/>
            <a:chOff x="1106958" y="1551629"/>
            <a:chExt cx="497252" cy="2841986"/>
          </a:xfrm>
        </p:grpSpPr>
        <p:sp>
          <p:nvSpPr>
            <p:cNvPr id="175" name="TextBox 174">
              <a:extLst>
                <a:ext uri="{FF2B5EF4-FFF2-40B4-BE49-F238E27FC236}">
                  <a16:creationId xmlns:a16="http://schemas.microsoft.com/office/drawing/2014/main" id="{1B7C80B4-D094-3F92-6A58-633683E089CB}"/>
                </a:ext>
              </a:extLst>
            </p:cNvPr>
            <p:cNvSpPr txBox="1"/>
            <p:nvPr/>
          </p:nvSpPr>
          <p:spPr bwMode="auto">
            <a:xfrm>
              <a:off x="1315349" y="4055061"/>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76" name="TextBox 175">
              <a:extLst>
                <a:ext uri="{FF2B5EF4-FFF2-40B4-BE49-F238E27FC236}">
                  <a16:creationId xmlns:a16="http://schemas.microsoft.com/office/drawing/2014/main" id="{E76BC43B-3015-2BC9-93F8-3D68FA539B38}"/>
                </a:ext>
              </a:extLst>
            </p:cNvPr>
            <p:cNvSpPr txBox="1"/>
            <p:nvPr/>
          </p:nvSpPr>
          <p:spPr bwMode="auto">
            <a:xfrm>
              <a:off x="1211154" y="355675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77" name="TextBox 176">
              <a:extLst>
                <a:ext uri="{FF2B5EF4-FFF2-40B4-BE49-F238E27FC236}">
                  <a16:creationId xmlns:a16="http://schemas.microsoft.com/office/drawing/2014/main" id="{316EB990-AB3C-EE0B-BF93-8B58C658F54A}"/>
                </a:ext>
              </a:extLst>
            </p:cNvPr>
            <p:cNvSpPr txBox="1"/>
            <p:nvPr/>
          </p:nvSpPr>
          <p:spPr bwMode="auto">
            <a:xfrm>
              <a:off x="1211154" y="305368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78" name="TextBox 177">
              <a:extLst>
                <a:ext uri="{FF2B5EF4-FFF2-40B4-BE49-F238E27FC236}">
                  <a16:creationId xmlns:a16="http://schemas.microsoft.com/office/drawing/2014/main" id="{69E55C08-FA0B-C202-3E4D-8A2671E8FE3E}"/>
                </a:ext>
              </a:extLst>
            </p:cNvPr>
            <p:cNvSpPr txBox="1"/>
            <p:nvPr/>
          </p:nvSpPr>
          <p:spPr bwMode="auto">
            <a:xfrm>
              <a:off x="1211154" y="255538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79" name="TextBox 178">
              <a:extLst>
                <a:ext uri="{FF2B5EF4-FFF2-40B4-BE49-F238E27FC236}">
                  <a16:creationId xmlns:a16="http://schemas.microsoft.com/office/drawing/2014/main" id="{28A5FF09-DD24-2A61-E43C-83C4D282FA6A}"/>
                </a:ext>
              </a:extLst>
            </p:cNvPr>
            <p:cNvSpPr txBox="1"/>
            <p:nvPr/>
          </p:nvSpPr>
          <p:spPr bwMode="auto">
            <a:xfrm>
              <a:off x="1211154" y="204993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80" name="TextBox 179">
              <a:extLst>
                <a:ext uri="{FF2B5EF4-FFF2-40B4-BE49-F238E27FC236}">
                  <a16:creationId xmlns:a16="http://schemas.microsoft.com/office/drawing/2014/main" id="{ACCB9AA5-3AD3-320E-486D-A6E5FFFBDDD1}"/>
                </a:ext>
              </a:extLst>
            </p:cNvPr>
            <p:cNvSpPr txBox="1"/>
            <p:nvPr/>
          </p:nvSpPr>
          <p:spPr bwMode="auto">
            <a:xfrm>
              <a:off x="1106958" y="1551629"/>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sp>
        <p:nvSpPr>
          <p:cNvPr id="209" name="TextBox 208">
            <a:extLst>
              <a:ext uri="{FF2B5EF4-FFF2-40B4-BE49-F238E27FC236}">
                <a16:creationId xmlns:a16="http://schemas.microsoft.com/office/drawing/2014/main" id="{884A57E6-A8B4-49D9-9307-A8F5AFD85ACC}"/>
              </a:ext>
            </a:extLst>
          </p:cNvPr>
          <p:cNvSpPr txBox="1"/>
          <p:nvPr/>
        </p:nvSpPr>
        <p:spPr bwMode="auto">
          <a:xfrm>
            <a:off x="6906674" y="1055316"/>
            <a:ext cx="46506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Kaplan-Meier analysis of patients with standard-risk and high-risk cytogenetics</a:t>
            </a:r>
          </a:p>
        </p:txBody>
      </p:sp>
      <p:sp>
        <p:nvSpPr>
          <p:cNvPr id="210" name="TextBox 209">
            <a:extLst>
              <a:ext uri="{FF2B5EF4-FFF2-40B4-BE49-F238E27FC236}">
                <a16:creationId xmlns:a16="http://schemas.microsoft.com/office/drawing/2014/main" id="{03796378-7BB9-318B-3B76-E3576E3E73BB}"/>
              </a:ext>
            </a:extLst>
          </p:cNvPr>
          <p:cNvSpPr txBox="1"/>
          <p:nvPr/>
        </p:nvSpPr>
        <p:spPr bwMode="auto">
          <a:xfrm>
            <a:off x="5487440" y="4651711"/>
            <a:ext cx="159370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p>
          <a:p>
            <a:pPr algn="r">
              <a:lnSpc>
                <a:spcPct val="100000"/>
              </a:lnSpc>
              <a:spcBef>
                <a:spcPts val="0"/>
              </a:spcBef>
              <a:spcAft>
                <a:spcPct val="0"/>
              </a:spcAft>
              <a:buClrTx/>
              <a:buFontTx/>
              <a:buNone/>
            </a:pPr>
            <a:r>
              <a:rPr lang="en-US" sz="1200" dirty="0">
                <a:solidFill>
                  <a:schemeClr val="accent1"/>
                </a:solidFill>
                <a:latin typeface="Calibri" panose="020F0502020204030204" pitchFamily="34" charset="0"/>
              </a:rPr>
              <a:t>High risk, SoC</a:t>
            </a:r>
          </a:p>
          <a:p>
            <a:pPr algn="r">
              <a:lnSpc>
                <a:spcPct val="100000"/>
              </a:lnSpc>
              <a:spcBef>
                <a:spcPts val="0"/>
              </a:spcBef>
              <a:spcAft>
                <a:spcPct val="0"/>
              </a:spcAft>
              <a:buClrTx/>
              <a:buFontTx/>
              <a:buNone/>
            </a:pPr>
            <a:r>
              <a:rPr lang="en-US" sz="1200" dirty="0">
                <a:solidFill>
                  <a:schemeClr val="accent3"/>
                </a:solidFill>
                <a:latin typeface="Calibri" panose="020F0502020204030204" pitchFamily="34" charset="0"/>
              </a:rPr>
              <a:t>High risk, cilta-cel</a:t>
            </a:r>
          </a:p>
          <a:p>
            <a:pPr algn="r">
              <a:lnSpc>
                <a:spcPct val="100000"/>
              </a:lnSpc>
              <a:spcBef>
                <a:spcPts val="0"/>
              </a:spcBef>
              <a:spcAft>
                <a:spcPct val="0"/>
              </a:spcAft>
              <a:buClrTx/>
              <a:buFontTx/>
              <a:buNone/>
            </a:pPr>
            <a:r>
              <a:rPr lang="en-US" sz="1200" dirty="0">
                <a:solidFill>
                  <a:schemeClr val="accent1"/>
                </a:solidFill>
                <a:latin typeface="Calibri" panose="020F0502020204030204" pitchFamily="34" charset="0"/>
              </a:rPr>
              <a:t>Standard risk, SoC</a:t>
            </a:r>
          </a:p>
          <a:p>
            <a:pPr algn="r">
              <a:spcBef>
                <a:spcPts val="0"/>
              </a:spcBef>
            </a:pPr>
            <a:r>
              <a:rPr lang="en-US" sz="1200" dirty="0">
                <a:solidFill>
                  <a:schemeClr val="accent3"/>
                </a:solidFill>
                <a:latin typeface="Calibri" panose="020F0502020204030204" pitchFamily="34" charset="0"/>
              </a:rPr>
              <a:t>Standard risk, cilta-cel</a:t>
            </a:r>
          </a:p>
        </p:txBody>
      </p:sp>
      <p:sp>
        <p:nvSpPr>
          <p:cNvPr id="211" name="TextBox 210">
            <a:extLst>
              <a:ext uri="{FF2B5EF4-FFF2-40B4-BE49-F238E27FC236}">
                <a16:creationId xmlns:a16="http://schemas.microsoft.com/office/drawing/2014/main" id="{61129810-CD44-3F4D-1A95-A5E2BBAEBCAF}"/>
              </a:ext>
            </a:extLst>
          </p:cNvPr>
          <p:cNvSpPr txBox="1"/>
          <p:nvPr/>
        </p:nvSpPr>
        <p:spPr bwMode="auto">
          <a:xfrm>
            <a:off x="7414867" y="3417899"/>
            <a:ext cx="15558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High risk, cilta-cel</a:t>
            </a:r>
          </a:p>
          <a:p>
            <a:pPr>
              <a:spcBef>
                <a:spcPts val="0"/>
              </a:spcBef>
            </a:pPr>
            <a:r>
              <a:rPr lang="en-US" sz="1200" b="0" dirty="0">
                <a:solidFill>
                  <a:schemeClr val="bg1"/>
                </a:solidFill>
                <a:latin typeface="Calibri" panose="020F0502020204030204" pitchFamily="34" charset="0"/>
              </a:rPr>
              <a:t>Standard risk, cilta-cel</a:t>
            </a:r>
          </a:p>
          <a:p>
            <a:pPr>
              <a:spcBef>
                <a:spcPts val="0"/>
              </a:spcBef>
            </a:pPr>
            <a:r>
              <a:rPr lang="en-US" sz="1200" b="0" dirty="0">
                <a:solidFill>
                  <a:schemeClr val="bg1"/>
                </a:solidFill>
                <a:latin typeface="Calibri" panose="020F0502020204030204" pitchFamily="34" charset="0"/>
              </a:rPr>
              <a:t>High risk, SoC</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Standard risk, SoC</a:t>
            </a:r>
          </a:p>
        </p:txBody>
      </p:sp>
      <p:cxnSp>
        <p:nvCxnSpPr>
          <p:cNvPr id="213" name="Straight Connector 212">
            <a:extLst>
              <a:ext uri="{FF2B5EF4-FFF2-40B4-BE49-F238E27FC236}">
                <a16:creationId xmlns:a16="http://schemas.microsoft.com/office/drawing/2014/main" id="{D4CAE019-AD09-24E2-2888-713D152899EB}"/>
              </a:ext>
            </a:extLst>
          </p:cNvPr>
          <p:cNvCxnSpPr/>
          <p:nvPr/>
        </p:nvCxnSpPr>
        <p:spPr bwMode="auto">
          <a:xfrm>
            <a:off x="7224367" y="3554048"/>
            <a:ext cx="250825" cy="0"/>
          </a:xfrm>
          <a:prstGeom prst="line">
            <a:avLst/>
          </a:prstGeom>
          <a:noFill/>
          <a:ln w="28575" cap="flat" cmpd="sng" algn="ctr">
            <a:solidFill>
              <a:schemeClr val="accent3"/>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ACE173FE-E5F0-DDA1-2BE8-88487A6E40D8}"/>
              </a:ext>
            </a:extLst>
          </p:cNvPr>
          <p:cNvCxnSpPr/>
          <p:nvPr/>
        </p:nvCxnSpPr>
        <p:spPr bwMode="auto">
          <a:xfrm>
            <a:off x="7224367" y="3741373"/>
            <a:ext cx="250825" cy="0"/>
          </a:xfrm>
          <a:prstGeom prst="line">
            <a:avLst/>
          </a:prstGeom>
          <a:noFill/>
          <a:ln w="28575" cap="flat" cmpd="sng" algn="ctr">
            <a:solidFill>
              <a:schemeClr val="accent3"/>
            </a:solidFill>
            <a:prstDash val="sysDot"/>
            <a:round/>
            <a:headEnd type="none" w="med" len="med"/>
            <a:tailEnd type="none" w="med" len="med"/>
          </a:ln>
          <a:effectLst/>
        </p:spPr>
      </p:cxnSp>
      <p:sp>
        <p:nvSpPr>
          <p:cNvPr id="215" name="Oval 214">
            <a:extLst>
              <a:ext uri="{FF2B5EF4-FFF2-40B4-BE49-F238E27FC236}">
                <a16:creationId xmlns:a16="http://schemas.microsoft.com/office/drawing/2014/main" id="{97FC3889-1815-4AC5-5660-3A949F0F4249}"/>
              </a:ext>
            </a:extLst>
          </p:cNvPr>
          <p:cNvSpPr/>
          <p:nvPr/>
        </p:nvSpPr>
        <p:spPr bwMode="auto">
          <a:xfrm>
            <a:off x="7293891" y="3499289"/>
            <a:ext cx="109518" cy="109518"/>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 name="Isosceles Triangle 215">
            <a:extLst>
              <a:ext uri="{FF2B5EF4-FFF2-40B4-BE49-F238E27FC236}">
                <a16:creationId xmlns:a16="http://schemas.microsoft.com/office/drawing/2014/main" id="{2E3B2B18-0546-7CD8-8F46-742A9F30461F}"/>
              </a:ext>
            </a:extLst>
          </p:cNvPr>
          <p:cNvSpPr/>
          <p:nvPr/>
        </p:nvSpPr>
        <p:spPr bwMode="auto">
          <a:xfrm>
            <a:off x="7290542" y="3674804"/>
            <a:ext cx="118130" cy="101836"/>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17" name="Straight Connector 216">
            <a:extLst>
              <a:ext uri="{FF2B5EF4-FFF2-40B4-BE49-F238E27FC236}">
                <a16:creationId xmlns:a16="http://schemas.microsoft.com/office/drawing/2014/main" id="{26AC9EC0-4AC2-83D1-B96E-A27B0E2138F1}"/>
              </a:ext>
            </a:extLst>
          </p:cNvPr>
          <p:cNvCxnSpPr/>
          <p:nvPr/>
        </p:nvCxnSpPr>
        <p:spPr bwMode="auto">
          <a:xfrm>
            <a:off x="7224367" y="3926828"/>
            <a:ext cx="250825" cy="0"/>
          </a:xfrm>
          <a:prstGeom prst="line">
            <a:avLst/>
          </a:prstGeom>
          <a:noFill/>
          <a:ln w="28575" cap="flat" cmpd="sng" algn="ctr">
            <a:solidFill>
              <a:schemeClr val="accent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96CAE0B4-649F-487F-2BDA-0B4CF961FC97}"/>
              </a:ext>
            </a:extLst>
          </p:cNvPr>
          <p:cNvCxnSpPr/>
          <p:nvPr/>
        </p:nvCxnSpPr>
        <p:spPr bwMode="auto">
          <a:xfrm>
            <a:off x="7224367" y="4114153"/>
            <a:ext cx="250825" cy="0"/>
          </a:xfrm>
          <a:prstGeom prst="line">
            <a:avLst/>
          </a:prstGeom>
          <a:noFill/>
          <a:ln w="28575" cap="flat" cmpd="sng" algn="ctr">
            <a:solidFill>
              <a:schemeClr val="accent1"/>
            </a:solidFill>
            <a:prstDash val="sysDot"/>
            <a:round/>
            <a:headEnd type="none" w="med" len="med"/>
            <a:tailEnd type="none" w="med" len="med"/>
          </a:ln>
          <a:effectLst/>
        </p:spPr>
      </p:cxnSp>
      <p:sp>
        <p:nvSpPr>
          <p:cNvPr id="219" name="Oval 218">
            <a:extLst>
              <a:ext uri="{FF2B5EF4-FFF2-40B4-BE49-F238E27FC236}">
                <a16:creationId xmlns:a16="http://schemas.microsoft.com/office/drawing/2014/main" id="{89FFD5A9-5201-DAB2-ED34-A682A981F264}"/>
              </a:ext>
            </a:extLst>
          </p:cNvPr>
          <p:cNvSpPr/>
          <p:nvPr/>
        </p:nvSpPr>
        <p:spPr bwMode="auto">
          <a:xfrm>
            <a:off x="7293891" y="3872069"/>
            <a:ext cx="109518" cy="10951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 name="Isosceles Triangle 219">
            <a:extLst>
              <a:ext uri="{FF2B5EF4-FFF2-40B4-BE49-F238E27FC236}">
                <a16:creationId xmlns:a16="http://schemas.microsoft.com/office/drawing/2014/main" id="{D32233F5-7C8A-326D-431E-DAA47CE589BF}"/>
              </a:ext>
            </a:extLst>
          </p:cNvPr>
          <p:cNvSpPr/>
          <p:nvPr/>
        </p:nvSpPr>
        <p:spPr bwMode="auto">
          <a:xfrm>
            <a:off x="7290542" y="4047584"/>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21" name="Group 220">
            <a:extLst>
              <a:ext uri="{FF2B5EF4-FFF2-40B4-BE49-F238E27FC236}">
                <a16:creationId xmlns:a16="http://schemas.microsoft.com/office/drawing/2014/main" id="{32CA65FD-8397-CAAB-134E-EE94771830FF}"/>
              </a:ext>
            </a:extLst>
          </p:cNvPr>
          <p:cNvGrpSpPr/>
          <p:nvPr/>
        </p:nvGrpSpPr>
        <p:grpSpPr>
          <a:xfrm>
            <a:off x="6969035" y="4836377"/>
            <a:ext cx="3854976" cy="830997"/>
            <a:chOff x="1440624" y="4224338"/>
            <a:chExt cx="3854976" cy="830997"/>
          </a:xfrm>
        </p:grpSpPr>
        <p:sp>
          <p:nvSpPr>
            <p:cNvPr id="222" name="TextBox 221">
              <a:extLst>
                <a:ext uri="{FF2B5EF4-FFF2-40B4-BE49-F238E27FC236}">
                  <a16:creationId xmlns:a16="http://schemas.microsoft.com/office/drawing/2014/main" id="{2A27FD4B-7E8C-32FE-8033-EA19227D1ADC}"/>
                </a:ext>
              </a:extLst>
            </p:cNvPr>
            <p:cNvSpPr txBox="1"/>
            <p:nvPr/>
          </p:nvSpPr>
          <p:spPr bwMode="auto">
            <a:xfrm>
              <a:off x="1440624" y="4224338"/>
              <a:ext cx="38183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132</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123</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69</a:t>
              </a:r>
            </a:p>
          </p:txBody>
        </p:sp>
        <p:sp>
          <p:nvSpPr>
            <p:cNvPr id="223" name="TextBox 222">
              <a:extLst>
                <a:ext uri="{FF2B5EF4-FFF2-40B4-BE49-F238E27FC236}">
                  <a16:creationId xmlns:a16="http://schemas.microsoft.com/office/drawing/2014/main" id="{65E02CAC-F317-050C-FB13-8F2207B6A07D}"/>
                </a:ext>
              </a:extLst>
            </p:cNvPr>
            <p:cNvSpPr txBox="1"/>
            <p:nvPr/>
          </p:nvSpPr>
          <p:spPr bwMode="auto">
            <a:xfrm>
              <a:off x="1678750" y="4224338"/>
              <a:ext cx="38183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111</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106</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58</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59</a:t>
              </a:r>
            </a:p>
          </p:txBody>
        </p:sp>
        <p:sp>
          <p:nvSpPr>
            <p:cNvPr id="224" name="TextBox 223">
              <a:extLst>
                <a:ext uri="{FF2B5EF4-FFF2-40B4-BE49-F238E27FC236}">
                  <a16:creationId xmlns:a16="http://schemas.microsoft.com/office/drawing/2014/main" id="{79B9B3AC-A870-234F-75B6-D42697B4BD3B}"/>
                </a:ext>
              </a:extLst>
            </p:cNvPr>
            <p:cNvSpPr txBox="1"/>
            <p:nvPr/>
          </p:nvSpPr>
          <p:spPr bwMode="auto">
            <a:xfrm>
              <a:off x="1909408" y="4224338"/>
              <a:ext cx="38183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79</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102</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58</a:t>
              </a:r>
            </a:p>
          </p:txBody>
        </p:sp>
        <p:sp>
          <p:nvSpPr>
            <p:cNvPr id="225" name="TextBox 224">
              <a:extLst>
                <a:ext uri="{FF2B5EF4-FFF2-40B4-BE49-F238E27FC236}">
                  <a16:creationId xmlns:a16="http://schemas.microsoft.com/office/drawing/2014/main" id="{57A20EB7-8743-CCE8-D491-169496B77883}"/>
                </a:ext>
              </a:extLst>
            </p:cNvPr>
            <p:cNvSpPr txBox="1"/>
            <p:nvPr/>
          </p:nvSpPr>
          <p:spPr bwMode="auto">
            <a:xfrm>
              <a:off x="2180396"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65</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96</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47</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57</a:t>
              </a:r>
            </a:p>
          </p:txBody>
        </p:sp>
        <p:sp>
          <p:nvSpPr>
            <p:cNvPr id="226" name="TextBox 225">
              <a:extLst>
                <a:ext uri="{FF2B5EF4-FFF2-40B4-BE49-F238E27FC236}">
                  <a16:creationId xmlns:a16="http://schemas.microsoft.com/office/drawing/2014/main" id="{3ED82084-8E13-5A59-BF17-AEEFE32BB074}"/>
                </a:ext>
              </a:extLst>
            </p:cNvPr>
            <p:cNvSpPr txBox="1"/>
            <p:nvPr/>
          </p:nvSpPr>
          <p:spPr bwMode="auto">
            <a:xfrm>
              <a:off x="2421575"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52</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92</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41</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53</a:t>
              </a:r>
            </a:p>
          </p:txBody>
        </p:sp>
        <p:sp>
          <p:nvSpPr>
            <p:cNvPr id="227" name="TextBox 226">
              <a:extLst>
                <a:ext uri="{FF2B5EF4-FFF2-40B4-BE49-F238E27FC236}">
                  <a16:creationId xmlns:a16="http://schemas.microsoft.com/office/drawing/2014/main" id="{20A5EFE6-1398-6A19-272E-14FA4436A128}"/>
                </a:ext>
              </a:extLst>
            </p:cNvPr>
            <p:cNvSpPr txBox="1"/>
            <p:nvPr/>
          </p:nvSpPr>
          <p:spPr bwMode="auto">
            <a:xfrm>
              <a:off x="2659701"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42</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87</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36</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51</a:t>
              </a:r>
            </a:p>
          </p:txBody>
        </p:sp>
        <p:sp>
          <p:nvSpPr>
            <p:cNvPr id="228" name="TextBox 227">
              <a:extLst>
                <a:ext uri="{FF2B5EF4-FFF2-40B4-BE49-F238E27FC236}">
                  <a16:creationId xmlns:a16="http://schemas.microsoft.com/office/drawing/2014/main" id="{7DEE021D-4554-F868-10A6-AA88AD752B7E}"/>
                </a:ext>
              </a:extLst>
            </p:cNvPr>
            <p:cNvSpPr txBox="1"/>
            <p:nvPr/>
          </p:nvSpPr>
          <p:spPr bwMode="auto">
            <a:xfrm>
              <a:off x="2890359"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37</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84</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35</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49</a:t>
              </a:r>
            </a:p>
          </p:txBody>
        </p:sp>
        <p:sp>
          <p:nvSpPr>
            <p:cNvPr id="229" name="TextBox 228">
              <a:extLst>
                <a:ext uri="{FF2B5EF4-FFF2-40B4-BE49-F238E27FC236}">
                  <a16:creationId xmlns:a16="http://schemas.microsoft.com/office/drawing/2014/main" id="{21FD1708-87B9-748A-AFDA-9831150A9F74}"/>
                </a:ext>
              </a:extLst>
            </p:cNvPr>
            <p:cNvSpPr txBox="1"/>
            <p:nvPr/>
          </p:nvSpPr>
          <p:spPr bwMode="auto">
            <a:xfrm>
              <a:off x="3128485"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31</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76</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32</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49</a:t>
              </a:r>
            </a:p>
          </p:txBody>
        </p:sp>
        <p:sp>
          <p:nvSpPr>
            <p:cNvPr id="230" name="TextBox 229">
              <a:extLst>
                <a:ext uri="{FF2B5EF4-FFF2-40B4-BE49-F238E27FC236}">
                  <a16:creationId xmlns:a16="http://schemas.microsoft.com/office/drawing/2014/main" id="{6BACF92C-869A-555D-766F-1F35171F5CED}"/>
                </a:ext>
              </a:extLst>
            </p:cNvPr>
            <p:cNvSpPr txBox="1"/>
            <p:nvPr/>
          </p:nvSpPr>
          <p:spPr bwMode="auto">
            <a:xfrm>
              <a:off x="3357350"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28</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73</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32</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49</a:t>
              </a:r>
            </a:p>
          </p:txBody>
        </p:sp>
        <p:sp>
          <p:nvSpPr>
            <p:cNvPr id="231" name="TextBox 230">
              <a:extLst>
                <a:ext uri="{FF2B5EF4-FFF2-40B4-BE49-F238E27FC236}">
                  <a16:creationId xmlns:a16="http://schemas.microsoft.com/office/drawing/2014/main" id="{063002E3-9E67-4D19-8470-3515CD4BC31F}"/>
                </a:ext>
              </a:extLst>
            </p:cNvPr>
            <p:cNvSpPr txBox="1"/>
            <p:nvPr/>
          </p:nvSpPr>
          <p:spPr bwMode="auto">
            <a:xfrm>
              <a:off x="3595476"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23</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29</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49</a:t>
              </a:r>
            </a:p>
          </p:txBody>
        </p:sp>
        <p:sp>
          <p:nvSpPr>
            <p:cNvPr id="232" name="TextBox 231">
              <a:extLst>
                <a:ext uri="{FF2B5EF4-FFF2-40B4-BE49-F238E27FC236}">
                  <a16:creationId xmlns:a16="http://schemas.microsoft.com/office/drawing/2014/main" id="{36E10277-956E-D885-24D6-42A934C35999}"/>
                </a:ext>
              </a:extLst>
            </p:cNvPr>
            <p:cNvSpPr txBox="1"/>
            <p:nvPr/>
          </p:nvSpPr>
          <p:spPr bwMode="auto">
            <a:xfrm>
              <a:off x="3826134"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55</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27</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46</a:t>
              </a:r>
            </a:p>
          </p:txBody>
        </p:sp>
        <p:sp>
          <p:nvSpPr>
            <p:cNvPr id="233" name="TextBox 232">
              <a:extLst>
                <a:ext uri="{FF2B5EF4-FFF2-40B4-BE49-F238E27FC236}">
                  <a16:creationId xmlns:a16="http://schemas.microsoft.com/office/drawing/2014/main" id="{F725DA52-12AC-230C-EED4-A211C2213FB0}"/>
                </a:ext>
              </a:extLst>
            </p:cNvPr>
            <p:cNvSpPr txBox="1"/>
            <p:nvPr/>
          </p:nvSpPr>
          <p:spPr bwMode="auto">
            <a:xfrm>
              <a:off x="4064260"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31</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18</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27</a:t>
              </a:r>
            </a:p>
          </p:txBody>
        </p:sp>
        <p:sp>
          <p:nvSpPr>
            <p:cNvPr id="234" name="TextBox 233">
              <a:extLst>
                <a:ext uri="{FF2B5EF4-FFF2-40B4-BE49-F238E27FC236}">
                  <a16:creationId xmlns:a16="http://schemas.microsoft.com/office/drawing/2014/main" id="{D7494F39-1669-DBBB-947E-513297D6EA13}"/>
                </a:ext>
              </a:extLst>
            </p:cNvPr>
            <p:cNvSpPr txBox="1"/>
            <p:nvPr/>
          </p:nvSpPr>
          <p:spPr bwMode="auto">
            <a:xfrm>
              <a:off x="4305439" y="4224338"/>
              <a:ext cx="316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14</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9</a:t>
              </a:r>
            </a:p>
          </p:txBody>
        </p:sp>
        <p:sp>
          <p:nvSpPr>
            <p:cNvPr id="235" name="TextBox 234">
              <a:extLst>
                <a:ext uri="{FF2B5EF4-FFF2-40B4-BE49-F238E27FC236}">
                  <a16:creationId xmlns:a16="http://schemas.microsoft.com/office/drawing/2014/main" id="{D9431DF0-C008-B56C-F5C7-6774A1AA2E25}"/>
                </a:ext>
              </a:extLst>
            </p:cNvPr>
            <p:cNvSpPr txBox="1"/>
            <p:nvPr/>
          </p:nvSpPr>
          <p:spPr bwMode="auto">
            <a:xfrm>
              <a:off x="4576426" y="4224338"/>
              <a:ext cx="25039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a:t>
              </a:r>
            </a:p>
          </p:txBody>
        </p:sp>
        <p:sp>
          <p:nvSpPr>
            <p:cNvPr id="236" name="TextBox 235">
              <a:extLst>
                <a:ext uri="{FF2B5EF4-FFF2-40B4-BE49-F238E27FC236}">
                  <a16:creationId xmlns:a16="http://schemas.microsoft.com/office/drawing/2014/main" id="{563E199A-E286-014B-9DFC-E16B69094EB2}"/>
                </a:ext>
              </a:extLst>
            </p:cNvPr>
            <p:cNvSpPr txBox="1"/>
            <p:nvPr/>
          </p:nvSpPr>
          <p:spPr bwMode="auto">
            <a:xfrm>
              <a:off x="4807084" y="4224338"/>
              <a:ext cx="25039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1</a:t>
              </a:r>
            </a:p>
          </p:txBody>
        </p:sp>
        <p:sp>
          <p:nvSpPr>
            <p:cNvPr id="237" name="TextBox 236">
              <a:extLst>
                <a:ext uri="{FF2B5EF4-FFF2-40B4-BE49-F238E27FC236}">
                  <a16:creationId xmlns:a16="http://schemas.microsoft.com/office/drawing/2014/main" id="{6B451424-3FB5-CEB8-15F7-E1CC5E3E4054}"/>
                </a:ext>
              </a:extLst>
            </p:cNvPr>
            <p:cNvSpPr txBox="1"/>
            <p:nvPr/>
          </p:nvSpPr>
          <p:spPr bwMode="auto">
            <a:xfrm>
              <a:off x="5045210" y="4224338"/>
              <a:ext cx="25039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200" b="0" spc="-100" dirty="0">
                  <a:solidFill>
                    <a:schemeClr val="bg1"/>
                  </a:solidFill>
                  <a:latin typeface="Calibri" panose="020F0502020204030204" pitchFamily="34" charset="0"/>
                </a:rPr>
                <a:t>0</a:t>
              </a:r>
            </a:p>
          </p:txBody>
        </p:sp>
      </p:grpSp>
      <p:grpSp>
        <p:nvGrpSpPr>
          <p:cNvPr id="240" name="Group 239">
            <a:extLst>
              <a:ext uri="{FF2B5EF4-FFF2-40B4-BE49-F238E27FC236}">
                <a16:creationId xmlns:a16="http://schemas.microsoft.com/office/drawing/2014/main" id="{1B4C0CAA-3A83-6DC0-4984-0A797F2AC0FF}"/>
              </a:ext>
            </a:extLst>
          </p:cNvPr>
          <p:cNvGrpSpPr/>
          <p:nvPr/>
        </p:nvGrpSpPr>
        <p:grpSpPr>
          <a:xfrm>
            <a:off x="7204075" y="1765300"/>
            <a:ext cx="3394075" cy="1663700"/>
            <a:chOff x="7204075" y="1765300"/>
            <a:chExt cx="3394075" cy="1663700"/>
          </a:xfrm>
        </p:grpSpPr>
        <p:sp>
          <p:nvSpPr>
            <p:cNvPr id="238" name="Freeform: Shape 237">
              <a:extLst>
                <a:ext uri="{FF2B5EF4-FFF2-40B4-BE49-F238E27FC236}">
                  <a16:creationId xmlns:a16="http://schemas.microsoft.com/office/drawing/2014/main" id="{424B51D3-8EF1-4397-E3AC-180D34B90486}"/>
                </a:ext>
              </a:extLst>
            </p:cNvPr>
            <p:cNvSpPr/>
            <p:nvPr/>
          </p:nvSpPr>
          <p:spPr bwMode="auto">
            <a:xfrm>
              <a:off x="7258050" y="1835150"/>
              <a:ext cx="3340100" cy="1593850"/>
            </a:xfrm>
            <a:custGeom>
              <a:avLst/>
              <a:gdLst>
                <a:gd name="connsiteX0" fmla="*/ 3340100 w 3340100"/>
                <a:gd name="connsiteY0" fmla="*/ 1593850 h 1593850"/>
                <a:gd name="connsiteX1" fmla="*/ 2781300 w 3340100"/>
                <a:gd name="connsiteY1" fmla="*/ 1593850 h 1593850"/>
                <a:gd name="connsiteX2" fmla="*/ 2781300 w 3340100"/>
                <a:gd name="connsiteY2" fmla="*/ 1495425 h 1593850"/>
                <a:gd name="connsiteX3" fmla="*/ 2565400 w 3340100"/>
                <a:gd name="connsiteY3" fmla="*/ 1495425 h 1593850"/>
                <a:gd name="connsiteX4" fmla="*/ 2565400 w 3340100"/>
                <a:gd name="connsiteY4" fmla="*/ 1444625 h 1593850"/>
                <a:gd name="connsiteX5" fmla="*/ 2524125 w 3340100"/>
                <a:gd name="connsiteY5" fmla="*/ 1444625 h 1593850"/>
                <a:gd name="connsiteX6" fmla="*/ 2524125 w 3340100"/>
                <a:gd name="connsiteY6" fmla="*/ 1365250 h 1593850"/>
                <a:gd name="connsiteX7" fmla="*/ 2333625 w 3340100"/>
                <a:gd name="connsiteY7" fmla="*/ 1365250 h 1593850"/>
                <a:gd name="connsiteX8" fmla="*/ 2333625 w 3340100"/>
                <a:gd name="connsiteY8" fmla="*/ 1314450 h 1593850"/>
                <a:gd name="connsiteX9" fmla="*/ 2168525 w 3340100"/>
                <a:gd name="connsiteY9" fmla="*/ 1314450 h 1593850"/>
                <a:gd name="connsiteX10" fmla="*/ 2168525 w 3340100"/>
                <a:gd name="connsiteY10" fmla="*/ 1285875 h 1593850"/>
                <a:gd name="connsiteX11" fmla="*/ 1889125 w 3340100"/>
                <a:gd name="connsiteY11" fmla="*/ 1285875 h 1593850"/>
                <a:gd name="connsiteX12" fmla="*/ 1889125 w 3340100"/>
                <a:gd name="connsiteY12" fmla="*/ 1231900 h 1593850"/>
                <a:gd name="connsiteX13" fmla="*/ 1866900 w 3340100"/>
                <a:gd name="connsiteY13" fmla="*/ 1231900 h 1593850"/>
                <a:gd name="connsiteX14" fmla="*/ 1866900 w 3340100"/>
                <a:gd name="connsiteY14" fmla="*/ 1196975 h 1593850"/>
                <a:gd name="connsiteX15" fmla="*/ 1530350 w 3340100"/>
                <a:gd name="connsiteY15" fmla="*/ 1196975 h 1593850"/>
                <a:gd name="connsiteX16" fmla="*/ 1530350 w 3340100"/>
                <a:gd name="connsiteY16" fmla="*/ 1123950 h 1593850"/>
                <a:gd name="connsiteX17" fmla="*/ 1181100 w 3340100"/>
                <a:gd name="connsiteY17" fmla="*/ 1123950 h 1593850"/>
                <a:gd name="connsiteX18" fmla="*/ 1181100 w 3340100"/>
                <a:gd name="connsiteY18" fmla="*/ 1089025 h 1593850"/>
                <a:gd name="connsiteX19" fmla="*/ 1060450 w 3340100"/>
                <a:gd name="connsiteY19" fmla="*/ 1089025 h 1593850"/>
                <a:gd name="connsiteX20" fmla="*/ 1060450 w 3340100"/>
                <a:gd name="connsiteY20" fmla="*/ 1044575 h 1593850"/>
                <a:gd name="connsiteX21" fmla="*/ 946150 w 3340100"/>
                <a:gd name="connsiteY21" fmla="*/ 1044575 h 1593850"/>
                <a:gd name="connsiteX22" fmla="*/ 946150 w 3340100"/>
                <a:gd name="connsiteY22" fmla="*/ 1028700 h 1593850"/>
                <a:gd name="connsiteX23" fmla="*/ 923925 w 3340100"/>
                <a:gd name="connsiteY23" fmla="*/ 1028700 h 1593850"/>
                <a:gd name="connsiteX24" fmla="*/ 923925 w 3340100"/>
                <a:gd name="connsiteY24" fmla="*/ 981075 h 1593850"/>
                <a:gd name="connsiteX25" fmla="*/ 879475 w 3340100"/>
                <a:gd name="connsiteY25" fmla="*/ 981075 h 1593850"/>
                <a:gd name="connsiteX26" fmla="*/ 879475 w 3340100"/>
                <a:gd name="connsiteY26" fmla="*/ 911225 h 1593850"/>
                <a:gd name="connsiteX27" fmla="*/ 860425 w 3340100"/>
                <a:gd name="connsiteY27" fmla="*/ 911225 h 1593850"/>
                <a:gd name="connsiteX28" fmla="*/ 860425 w 3340100"/>
                <a:gd name="connsiteY28" fmla="*/ 876300 h 1593850"/>
                <a:gd name="connsiteX29" fmla="*/ 847725 w 3340100"/>
                <a:gd name="connsiteY29" fmla="*/ 876300 h 1593850"/>
                <a:gd name="connsiteX30" fmla="*/ 847725 w 3340100"/>
                <a:gd name="connsiteY30" fmla="*/ 828675 h 1593850"/>
                <a:gd name="connsiteX31" fmla="*/ 793750 w 3340100"/>
                <a:gd name="connsiteY31" fmla="*/ 828675 h 1593850"/>
                <a:gd name="connsiteX32" fmla="*/ 793750 w 3340100"/>
                <a:gd name="connsiteY32" fmla="*/ 806450 h 1593850"/>
                <a:gd name="connsiteX33" fmla="*/ 727075 w 3340100"/>
                <a:gd name="connsiteY33" fmla="*/ 806450 h 1593850"/>
                <a:gd name="connsiteX34" fmla="*/ 727075 w 3340100"/>
                <a:gd name="connsiteY34" fmla="*/ 768350 h 1593850"/>
                <a:gd name="connsiteX35" fmla="*/ 676275 w 3340100"/>
                <a:gd name="connsiteY35" fmla="*/ 768350 h 1593850"/>
                <a:gd name="connsiteX36" fmla="*/ 676275 w 3340100"/>
                <a:gd name="connsiteY36" fmla="*/ 723900 h 1593850"/>
                <a:gd name="connsiteX37" fmla="*/ 622300 w 3340100"/>
                <a:gd name="connsiteY37" fmla="*/ 723900 h 1593850"/>
                <a:gd name="connsiteX38" fmla="*/ 622300 w 3340100"/>
                <a:gd name="connsiteY38" fmla="*/ 695325 h 1593850"/>
                <a:gd name="connsiteX39" fmla="*/ 571500 w 3340100"/>
                <a:gd name="connsiteY39" fmla="*/ 695325 h 1593850"/>
                <a:gd name="connsiteX40" fmla="*/ 571500 w 3340100"/>
                <a:gd name="connsiteY40" fmla="*/ 657225 h 1593850"/>
                <a:gd name="connsiteX41" fmla="*/ 511175 w 3340100"/>
                <a:gd name="connsiteY41" fmla="*/ 657225 h 1593850"/>
                <a:gd name="connsiteX42" fmla="*/ 511175 w 3340100"/>
                <a:gd name="connsiteY42" fmla="*/ 619125 h 1593850"/>
                <a:gd name="connsiteX43" fmla="*/ 396875 w 3340100"/>
                <a:gd name="connsiteY43" fmla="*/ 619125 h 1593850"/>
                <a:gd name="connsiteX44" fmla="*/ 396875 w 3340100"/>
                <a:gd name="connsiteY44" fmla="*/ 584200 h 1593850"/>
                <a:gd name="connsiteX45" fmla="*/ 352425 w 3340100"/>
                <a:gd name="connsiteY45" fmla="*/ 584200 h 1593850"/>
                <a:gd name="connsiteX46" fmla="*/ 352425 w 3340100"/>
                <a:gd name="connsiteY46" fmla="*/ 549275 h 1593850"/>
                <a:gd name="connsiteX47" fmla="*/ 339725 w 3340100"/>
                <a:gd name="connsiteY47" fmla="*/ 549275 h 1593850"/>
                <a:gd name="connsiteX48" fmla="*/ 339725 w 3340100"/>
                <a:gd name="connsiteY48" fmla="*/ 511175 h 1593850"/>
                <a:gd name="connsiteX49" fmla="*/ 257175 w 3340100"/>
                <a:gd name="connsiteY49" fmla="*/ 511175 h 1593850"/>
                <a:gd name="connsiteX50" fmla="*/ 257175 w 3340100"/>
                <a:gd name="connsiteY50" fmla="*/ 469900 h 1593850"/>
                <a:gd name="connsiteX51" fmla="*/ 212725 w 3340100"/>
                <a:gd name="connsiteY51" fmla="*/ 469900 h 1593850"/>
                <a:gd name="connsiteX52" fmla="*/ 212725 w 3340100"/>
                <a:gd name="connsiteY52" fmla="*/ 409575 h 1593850"/>
                <a:gd name="connsiteX53" fmla="*/ 165100 w 3340100"/>
                <a:gd name="connsiteY53" fmla="*/ 409575 h 1593850"/>
                <a:gd name="connsiteX54" fmla="*/ 165100 w 3340100"/>
                <a:gd name="connsiteY54" fmla="*/ 371475 h 1593850"/>
                <a:gd name="connsiteX55" fmla="*/ 149225 w 3340100"/>
                <a:gd name="connsiteY55" fmla="*/ 371475 h 1593850"/>
                <a:gd name="connsiteX56" fmla="*/ 149225 w 3340100"/>
                <a:gd name="connsiteY56" fmla="*/ 292100 h 1593850"/>
                <a:gd name="connsiteX57" fmla="*/ 127000 w 3340100"/>
                <a:gd name="connsiteY57" fmla="*/ 292100 h 1593850"/>
                <a:gd name="connsiteX58" fmla="*/ 127000 w 3340100"/>
                <a:gd name="connsiteY58" fmla="*/ 254000 h 1593850"/>
                <a:gd name="connsiteX59" fmla="*/ 114300 w 3340100"/>
                <a:gd name="connsiteY59" fmla="*/ 254000 h 1593850"/>
                <a:gd name="connsiteX60" fmla="*/ 114300 w 3340100"/>
                <a:gd name="connsiteY60" fmla="*/ 184150 h 1593850"/>
                <a:gd name="connsiteX61" fmla="*/ 82550 w 3340100"/>
                <a:gd name="connsiteY61" fmla="*/ 184150 h 1593850"/>
                <a:gd name="connsiteX62" fmla="*/ 82550 w 3340100"/>
                <a:gd name="connsiteY62" fmla="*/ 146050 h 1593850"/>
                <a:gd name="connsiteX63" fmla="*/ 76200 w 3340100"/>
                <a:gd name="connsiteY63" fmla="*/ 146050 h 1593850"/>
                <a:gd name="connsiteX64" fmla="*/ 76200 w 3340100"/>
                <a:gd name="connsiteY64" fmla="*/ 111125 h 1593850"/>
                <a:gd name="connsiteX65" fmla="*/ 44450 w 3340100"/>
                <a:gd name="connsiteY65" fmla="*/ 111125 h 1593850"/>
                <a:gd name="connsiteX66" fmla="*/ 44450 w 3340100"/>
                <a:gd name="connsiteY66" fmla="*/ 69850 h 1593850"/>
                <a:gd name="connsiteX67" fmla="*/ 34925 w 3340100"/>
                <a:gd name="connsiteY67" fmla="*/ 69850 h 1593850"/>
                <a:gd name="connsiteX68" fmla="*/ 34925 w 3340100"/>
                <a:gd name="connsiteY68" fmla="*/ 38100 h 1593850"/>
                <a:gd name="connsiteX69" fmla="*/ 0 w 3340100"/>
                <a:gd name="connsiteY69" fmla="*/ 38100 h 1593850"/>
                <a:gd name="connsiteX70" fmla="*/ 0 w 3340100"/>
                <a:gd name="connsiteY70" fmla="*/ 0 h 1593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40100" h="1593850">
                  <a:moveTo>
                    <a:pt x="3340100" y="1593850"/>
                  </a:moveTo>
                  <a:lnTo>
                    <a:pt x="2781300" y="1593850"/>
                  </a:lnTo>
                  <a:lnTo>
                    <a:pt x="2781300" y="1495425"/>
                  </a:lnTo>
                  <a:lnTo>
                    <a:pt x="2565400" y="1495425"/>
                  </a:lnTo>
                  <a:lnTo>
                    <a:pt x="2565400" y="1444625"/>
                  </a:lnTo>
                  <a:lnTo>
                    <a:pt x="2524125" y="1444625"/>
                  </a:lnTo>
                  <a:lnTo>
                    <a:pt x="2524125" y="1365250"/>
                  </a:lnTo>
                  <a:lnTo>
                    <a:pt x="2333625" y="1365250"/>
                  </a:lnTo>
                  <a:lnTo>
                    <a:pt x="2333625" y="1314450"/>
                  </a:lnTo>
                  <a:lnTo>
                    <a:pt x="2168525" y="1314450"/>
                  </a:lnTo>
                  <a:lnTo>
                    <a:pt x="2168525" y="1285875"/>
                  </a:lnTo>
                  <a:lnTo>
                    <a:pt x="1889125" y="1285875"/>
                  </a:lnTo>
                  <a:lnTo>
                    <a:pt x="1889125" y="1231900"/>
                  </a:lnTo>
                  <a:lnTo>
                    <a:pt x="1866900" y="1231900"/>
                  </a:lnTo>
                  <a:lnTo>
                    <a:pt x="1866900" y="1196975"/>
                  </a:lnTo>
                  <a:lnTo>
                    <a:pt x="1530350" y="1196975"/>
                  </a:lnTo>
                  <a:lnTo>
                    <a:pt x="1530350" y="1123950"/>
                  </a:lnTo>
                  <a:lnTo>
                    <a:pt x="1181100" y="1123950"/>
                  </a:lnTo>
                  <a:lnTo>
                    <a:pt x="1181100" y="1089025"/>
                  </a:lnTo>
                  <a:lnTo>
                    <a:pt x="1060450" y="1089025"/>
                  </a:lnTo>
                  <a:lnTo>
                    <a:pt x="1060450" y="1044575"/>
                  </a:lnTo>
                  <a:lnTo>
                    <a:pt x="946150" y="1044575"/>
                  </a:lnTo>
                  <a:lnTo>
                    <a:pt x="946150" y="1028700"/>
                  </a:lnTo>
                  <a:lnTo>
                    <a:pt x="923925" y="1028700"/>
                  </a:lnTo>
                  <a:lnTo>
                    <a:pt x="923925" y="981075"/>
                  </a:lnTo>
                  <a:lnTo>
                    <a:pt x="879475" y="981075"/>
                  </a:lnTo>
                  <a:lnTo>
                    <a:pt x="879475" y="911225"/>
                  </a:lnTo>
                  <a:lnTo>
                    <a:pt x="860425" y="911225"/>
                  </a:lnTo>
                  <a:lnTo>
                    <a:pt x="860425" y="876300"/>
                  </a:lnTo>
                  <a:lnTo>
                    <a:pt x="847725" y="876300"/>
                  </a:lnTo>
                  <a:lnTo>
                    <a:pt x="847725" y="828675"/>
                  </a:lnTo>
                  <a:lnTo>
                    <a:pt x="793750" y="828675"/>
                  </a:lnTo>
                  <a:lnTo>
                    <a:pt x="793750" y="806450"/>
                  </a:lnTo>
                  <a:lnTo>
                    <a:pt x="727075" y="806450"/>
                  </a:lnTo>
                  <a:lnTo>
                    <a:pt x="727075" y="768350"/>
                  </a:lnTo>
                  <a:lnTo>
                    <a:pt x="676275" y="768350"/>
                  </a:lnTo>
                  <a:lnTo>
                    <a:pt x="676275" y="723900"/>
                  </a:lnTo>
                  <a:lnTo>
                    <a:pt x="622300" y="723900"/>
                  </a:lnTo>
                  <a:lnTo>
                    <a:pt x="622300" y="695325"/>
                  </a:lnTo>
                  <a:lnTo>
                    <a:pt x="571500" y="695325"/>
                  </a:lnTo>
                  <a:lnTo>
                    <a:pt x="571500" y="657225"/>
                  </a:lnTo>
                  <a:lnTo>
                    <a:pt x="511175" y="657225"/>
                  </a:lnTo>
                  <a:lnTo>
                    <a:pt x="511175" y="619125"/>
                  </a:lnTo>
                  <a:lnTo>
                    <a:pt x="396875" y="619125"/>
                  </a:lnTo>
                  <a:lnTo>
                    <a:pt x="396875" y="584200"/>
                  </a:lnTo>
                  <a:lnTo>
                    <a:pt x="352425" y="584200"/>
                  </a:lnTo>
                  <a:lnTo>
                    <a:pt x="352425" y="549275"/>
                  </a:lnTo>
                  <a:lnTo>
                    <a:pt x="339725" y="549275"/>
                  </a:lnTo>
                  <a:lnTo>
                    <a:pt x="339725" y="511175"/>
                  </a:lnTo>
                  <a:lnTo>
                    <a:pt x="257175" y="511175"/>
                  </a:lnTo>
                  <a:lnTo>
                    <a:pt x="257175" y="469900"/>
                  </a:lnTo>
                  <a:lnTo>
                    <a:pt x="212725" y="469900"/>
                  </a:lnTo>
                  <a:lnTo>
                    <a:pt x="212725" y="409575"/>
                  </a:lnTo>
                  <a:lnTo>
                    <a:pt x="165100" y="409575"/>
                  </a:lnTo>
                  <a:lnTo>
                    <a:pt x="165100" y="371475"/>
                  </a:lnTo>
                  <a:lnTo>
                    <a:pt x="149225" y="371475"/>
                  </a:lnTo>
                  <a:lnTo>
                    <a:pt x="149225" y="292100"/>
                  </a:lnTo>
                  <a:lnTo>
                    <a:pt x="127000" y="292100"/>
                  </a:lnTo>
                  <a:lnTo>
                    <a:pt x="127000" y="254000"/>
                  </a:lnTo>
                  <a:lnTo>
                    <a:pt x="114300" y="254000"/>
                  </a:lnTo>
                  <a:lnTo>
                    <a:pt x="114300" y="184150"/>
                  </a:lnTo>
                  <a:lnTo>
                    <a:pt x="82550" y="184150"/>
                  </a:lnTo>
                  <a:lnTo>
                    <a:pt x="82550" y="146050"/>
                  </a:lnTo>
                  <a:lnTo>
                    <a:pt x="76200" y="146050"/>
                  </a:lnTo>
                  <a:lnTo>
                    <a:pt x="76200" y="111125"/>
                  </a:lnTo>
                  <a:lnTo>
                    <a:pt x="44450" y="111125"/>
                  </a:lnTo>
                  <a:lnTo>
                    <a:pt x="44450" y="69850"/>
                  </a:lnTo>
                  <a:lnTo>
                    <a:pt x="34925" y="69850"/>
                  </a:lnTo>
                  <a:lnTo>
                    <a:pt x="34925" y="38100"/>
                  </a:lnTo>
                  <a:lnTo>
                    <a:pt x="0" y="38100"/>
                  </a:lnTo>
                  <a:lnTo>
                    <a:pt x="0" y="0"/>
                  </a:lnTo>
                </a:path>
              </a:pathLst>
            </a:custGeom>
            <a:noFill/>
            <a:ln w="28575">
              <a:solidFill>
                <a:schemeClr val="accent1"/>
              </a:solidFill>
              <a:prstDash val="sysDot"/>
              <a:miter lim="800000"/>
              <a:headEnd/>
              <a:tailEnd/>
            </a:ln>
          </p:spPr>
          <p:txBody>
            <a:bodyPr rtlCol="0" anchor="ctr"/>
            <a:lstStyle/>
            <a:p>
              <a:pPr algn="ctr"/>
              <a:endParaRPr lang="en-US" dirty="0"/>
            </a:p>
          </p:txBody>
        </p:sp>
        <p:sp>
          <p:nvSpPr>
            <p:cNvPr id="239" name="Freeform: Shape 238">
              <a:extLst>
                <a:ext uri="{FF2B5EF4-FFF2-40B4-BE49-F238E27FC236}">
                  <a16:creationId xmlns:a16="http://schemas.microsoft.com/office/drawing/2014/main" id="{3C3DC7AC-320D-63C5-A60A-F05C746247C8}"/>
                </a:ext>
              </a:extLst>
            </p:cNvPr>
            <p:cNvSpPr/>
            <p:nvPr/>
          </p:nvSpPr>
          <p:spPr bwMode="auto">
            <a:xfrm>
              <a:off x="7204075" y="1765300"/>
              <a:ext cx="57150" cy="95250"/>
            </a:xfrm>
            <a:custGeom>
              <a:avLst/>
              <a:gdLst>
                <a:gd name="connsiteX0" fmla="*/ 0 w 57150"/>
                <a:gd name="connsiteY0" fmla="*/ 0 h 95250"/>
                <a:gd name="connsiteX1" fmla="*/ 57150 w 57150"/>
                <a:gd name="connsiteY1" fmla="*/ 0 h 95250"/>
                <a:gd name="connsiteX2" fmla="*/ 57150 w 57150"/>
                <a:gd name="connsiteY2" fmla="*/ 95250 h 95250"/>
              </a:gdLst>
              <a:ahLst/>
              <a:cxnLst>
                <a:cxn ang="0">
                  <a:pos x="connsiteX0" y="connsiteY0"/>
                </a:cxn>
                <a:cxn ang="0">
                  <a:pos x="connsiteX1" y="connsiteY1"/>
                </a:cxn>
                <a:cxn ang="0">
                  <a:pos x="connsiteX2" y="connsiteY2"/>
                </a:cxn>
              </a:cxnLst>
              <a:rect l="l" t="t" r="r" b="b"/>
              <a:pathLst>
                <a:path w="57150" h="95250">
                  <a:moveTo>
                    <a:pt x="0" y="0"/>
                  </a:moveTo>
                  <a:lnTo>
                    <a:pt x="57150" y="0"/>
                  </a:lnTo>
                  <a:lnTo>
                    <a:pt x="57150" y="95250"/>
                  </a:lnTo>
                </a:path>
              </a:pathLst>
            </a:custGeom>
            <a:noFill/>
            <a:ln w="28575">
              <a:solidFill>
                <a:schemeClr val="accent1"/>
              </a:solidFill>
              <a:prstDash val="sysDot"/>
              <a:miter lim="800000"/>
              <a:headEnd/>
              <a:tailEnd/>
            </a:ln>
          </p:spPr>
          <p:txBody>
            <a:bodyPr rtlCol="0" anchor="ctr"/>
            <a:lstStyle/>
            <a:p>
              <a:pPr algn="ctr"/>
              <a:endParaRPr lang="en-US" dirty="0"/>
            </a:p>
          </p:txBody>
        </p:sp>
      </p:grpSp>
      <p:grpSp>
        <p:nvGrpSpPr>
          <p:cNvPr id="263" name="Group 262">
            <a:extLst>
              <a:ext uri="{FF2B5EF4-FFF2-40B4-BE49-F238E27FC236}">
                <a16:creationId xmlns:a16="http://schemas.microsoft.com/office/drawing/2014/main" id="{02477FD7-ABE4-95E7-7772-997E44290295}"/>
              </a:ext>
            </a:extLst>
          </p:cNvPr>
          <p:cNvGrpSpPr/>
          <p:nvPr/>
        </p:nvGrpSpPr>
        <p:grpSpPr>
          <a:xfrm>
            <a:off x="7119783" y="1674032"/>
            <a:ext cx="3537748" cy="1807500"/>
            <a:chOff x="7119783" y="1674032"/>
            <a:chExt cx="3537748" cy="1807500"/>
          </a:xfrm>
        </p:grpSpPr>
        <p:sp>
          <p:nvSpPr>
            <p:cNvPr id="241" name="Isosceles Triangle 240">
              <a:extLst>
                <a:ext uri="{FF2B5EF4-FFF2-40B4-BE49-F238E27FC236}">
                  <a16:creationId xmlns:a16="http://schemas.microsoft.com/office/drawing/2014/main" id="{C4CC9087-EB46-F5E8-FD5F-A53FE19145BA}"/>
                </a:ext>
              </a:extLst>
            </p:cNvPr>
            <p:cNvSpPr/>
            <p:nvPr/>
          </p:nvSpPr>
          <p:spPr bwMode="auto">
            <a:xfrm>
              <a:off x="8754657" y="2981883"/>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 name="Isosceles Triangle 241">
              <a:extLst>
                <a:ext uri="{FF2B5EF4-FFF2-40B4-BE49-F238E27FC236}">
                  <a16:creationId xmlns:a16="http://schemas.microsoft.com/office/drawing/2014/main" id="{0EDFFE39-76B2-05C5-D0D7-E5B986EFB62B}"/>
                </a:ext>
              </a:extLst>
            </p:cNvPr>
            <p:cNvSpPr/>
            <p:nvPr/>
          </p:nvSpPr>
          <p:spPr bwMode="auto">
            <a:xfrm>
              <a:off x="7119783" y="1674032"/>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 name="Isosceles Triangle 242">
              <a:extLst>
                <a:ext uri="{FF2B5EF4-FFF2-40B4-BE49-F238E27FC236}">
                  <a16:creationId xmlns:a16="http://schemas.microsoft.com/office/drawing/2014/main" id="{E3208F9E-B0B9-18D1-3682-1B75955E9A88}"/>
                </a:ext>
              </a:extLst>
            </p:cNvPr>
            <p:cNvSpPr/>
            <p:nvPr/>
          </p:nvSpPr>
          <p:spPr bwMode="auto">
            <a:xfrm>
              <a:off x="9057494" y="2981883"/>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 name="Isosceles Triangle 243">
              <a:extLst>
                <a:ext uri="{FF2B5EF4-FFF2-40B4-BE49-F238E27FC236}">
                  <a16:creationId xmlns:a16="http://schemas.microsoft.com/office/drawing/2014/main" id="{A1BE5EB0-3EBC-9AE2-38B9-54523EF869B3}"/>
                </a:ext>
              </a:extLst>
            </p:cNvPr>
            <p:cNvSpPr/>
            <p:nvPr/>
          </p:nvSpPr>
          <p:spPr bwMode="auto">
            <a:xfrm>
              <a:off x="9433176" y="3107113"/>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 name="Isosceles Triangle 244">
              <a:extLst>
                <a:ext uri="{FF2B5EF4-FFF2-40B4-BE49-F238E27FC236}">
                  <a16:creationId xmlns:a16="http://schemas.microsoft.com/office/drawing/2014/main" id="{857EF7D4-290C-82DB-D751-00A4287FF0E8}"/>
                </a:ext>
              </a:extLst>
            </p:cNvPr>
            <p:cNvSpPr/>
            <p:nvPr/>
          </p:nvSpPr>
          <p:spPr bwMode="auto">
            <a:xfrm>
              <a:off x="9475342" y="3109940"/>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 name="Isosceles Triangle 245">
              <a:extLst>
                <a:ext uri="{FF2B5EF4-FFF2-40B4-BE49-F238E27FC236}">
                  <a16:creationId xmlns:a16="http://schemas.microsoft.com/office/drawing/2014/main" id="{11873431-CB45-B041-5EBA-76247E4D9423}"/>
                </a:ext>
              </a:extLst>
            </p:cNvPr>
            <p:cNvSpPr/>
            <p:nvPr/>
          </p:nvSpPr>
          <p:spPr bwMode="auto">
            <a:xfrm>
              <a:off x="9513324" y="3109940"/>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 name="Isosceles Triangle 246">
              <a:extLst>
                <a:ext uri="{FF2B5EF4-FFF2-40B4-BE49-F238E27FC236}">
                  <a16:creationId xmlns:a16="http://schemas.microsoft.com/office/drawing/2014/main" id="{371C6D93-E9DF-E35F-F320-5116A64B926F}"/>
                </a:ext>
              </a:extLst>
            </p:cNvPr>
            <p:cNvSpPr/>
            <p:nvPr/>
          </p:nvSpPr>
          <p:spPr bwMode="auto">
            <a:xfrm>
              <a:off x="9551306" y="3147412"/>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 name="Isosceles Triangle 247">
              <a:extLst>
                <a:ext uri="{FF2B5EF4-FFF2-40B4-BE49-F238E27FC236}">
                  <a16:creationId xmlns:a16="http://schemas.microsoft.com/office/drawing/2014/main" id="{48F46056-94C7-E287-57BB-7D4B0C6FCD56}"/>
                </a:ext>
              </a:extLst>
            </p:cNvPr>
            <p:cNvSpPr/>
            <p:nvPr/>
          </p:nvSpPr>
          <p:spPr bwMode="auto">
            <a:xfrm>
              <a:off x="9627270" y="3147412"/>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 name="Isosceles Triangle 248">
              <a:extLst>
                <a:ext uri="{FF2B5EF4-FFF2-40B4-BE49-F238E27FC236}">
                  <a16:creationId xmlns:a16="http://schemas.microsoft.com/office/drawing/2014/main" id="{474D0F78-52FF-5DEB-B754-2E4CD1BFFAC0}"/>
                </a:ext>
              </a:extLst>
            </p:cNvPr>
            <p:cNvSpPr/>
            <p:nvPr/>
          </p:nvSpPr>
          <p:spPr bwMode="auto">
            <a:xfrm>
              <a:off x="9690728" y="3147412"/>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 name="Isosceles Triangle 249">
              <a:extLst>
                <a:ext uri="{FF2B5EF4-FFF2-40B4-BE49-F238E27FC236}">
                  <a16:creationId xmlns:a16="http://schemas.microsoft.com/office/drawing/2014/main" id="{9372DC7B-8DB8-EA6D-953B-21192272DB20}"/>
                </a:ext>
              </a:extLst>
            </p:cNvPr>
            <p:cNvSpPr/>
            <p:nvPr/>
          </p:nvSpPr>
          <p:spPr bwMode="auto">
            <a:xfrm>
              <a:off x="9720133" y="3198330"/>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 name="Isosceles Triangle 250">
              <a:extLst>
                <a:ext uri="{FF2B5EF4-FFF2-40B4-BE49-F238E27FC236}">
                  <a16:creationId xmlns:a16="http://schemas.microsoft.com/office/drawing/2014/main" id="{F47AA2FD-FA9E-CE60-25DE-ABE164E78F56}"/>
                </a:ext>
              </a:extLst>
            </p:cNvPr>
            <p:cNvSpPr/>
            <p:nvPr/>
          </p:nvSpPr>
          <p:spPr bwMode="auto">
            <a:xfrm>
              <a:off x="9742423" y="3198330"/>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 name="Isosceles Triangle 251">
              <a:extLst>
                <a:ext uri="{FF2B5EF4-FFF2-40B4-BE49-F238E27FC236}">
                  <a16:creationId xmlns:a16="http://schemas.microsoft.com/office/drawing/2014/main" id="{1EC1C1BE-D05E-7DBA-2F2C-A50B8DFACCB2}"/>
                </a:ext>
              </a:extLst>
            </p:cNvPr>
            <p:cNvSpPr/>
            <p:nvPr/>
          </p:nvSpPr>
          <p:spPr bwMode="auto">
            <a:xfrm>
              <a:off x="9776286" y="3274633"/>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 name="Isosceles Triangle 252">
              <a:extLst>
                <a:ext uri="{FF2B5EF4-FFF2-40B4-BE49-F238E27FC236}">
                  <a16:creationId xmlns:a16="http://schemas.microsoft.com/office/drawing/2014/main" id="{DC1B9FB9-8C66-0607-FAB9-6797BC46D6BF}"/>
                </a:ext>
              </a:extLst>
            </p:cNvPr>
            <p:cNvSpPr/>
            <p:nvPr/>
          </p:nvSpPr>
          <p:spPr bwMode="auto">
            <a:xfrm>
              <a:off x="9828419" y="3274633"/>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 name="Isosceles Triangle 253">
              <a:extLst>
                <a:ext uri="{FF2B5EF4-FFF2-40B4-BE49-F238E27FC236}">
                  <a16:creationId xmlns:a16="http://schemas.microsoft.com/office/drawing/2014/main" id="{ECD3155A-EEFE-4BD3-2FDA-36E59B0AB1E8}"/>
                </a:ext>
              </a:extLst>
            </p:cNvPr>
            <p:cNvSpPr/>
            <p:nvPr/>
          </p:nvSpPr>
          <p:spPr bwMode="auto">
            <a:xfrm>
              <a:off x="9875923" y="3274633"/>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 name="Isosceles Triangle 254">
              <a:extLst>
                <a:ext uri="{FF2B5EF4-FFF2-40B4-BE49-F238E27FC236}">
                  <a16:creationId xmlns:a16="http://schemas.microsoft.com/office/drawing/2014/main" id="{29C31E05-115E-BED4-6E73-462E89A3B6C0}"/>
                </a:ext>
              </a:extLst>
            </p:cNvPr>
            <p:cNvSpPr/>
            <p:nvPr/>
          </p:nvSpPr>
          <p:spPr bwMode="auto">
            <a:xfrm>
              <a:off x="9905295" y="3274633"/>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 name="Isosceles Triangle 255">
              <a:extLst>
                <a:ext uri="{FF2B5EF4-FFF2-40B4-BE49-F238E27FC236}">
                  <a16:creationId xmlns:a16="http://schemas.microsoft.com/office/drawing/2014/main" id="{5C26A201-2B48-8FFB-8982-47A00C60B33F}"/>
                </a:ext>
              </a:extLst>
            </p:cNvPr>
            <p:cNvSpPr/>
            <p:nvPr/>
          </p:nvSpPr>
          <p:spPr bwMode="auto">
            <a:xfrm>
              <a:off x="9959220" y="3274633"/>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 name="Isosceles Triangle 256">
              <a:extLst>
                <a:ext uri="{FF2B5EF4-FFF2-40B4-BE49-F238E27FC236}">
                  <a16:creationId xmlns:a16="http://schemas.microsoft.com/office/drawing/2014/main" id="{9983A725-DC1E-DB70-3BC2-69A4AAE4219B}"/>
                </a:ext>
              </a:extLst>
            </p:cNvPr>
            <p:cNvSpPr/>
            <p:nvPr/>
          </p:nvSpPr>
          <p:spPr bwMode="auto">
            <a:xfrm>
              <a:off x="10031713" y="3379696"/>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 name="Isosceles Triangle 257">
              <a:extLst>
                <a:ext uri="{FF2B5EF4-FFF2-40B4-BE49-F238E27FC236}">
                  <a16:creationId xmlns:a16="http://schemas.microsoft.com/office/drawing/2014/main" id="{E6D8237C-B5AE-3BA9-6ACF-7C1EF191E15C}"/>
                </a:ext>
              </a:extLst>
            </p:cNvPr>
            <p:cNvSpPr/>
            <p:nvPr/>
          </p:nvSpPr>
          <p:spPr bwMode="auto">
            <a:xfrm>
              <a:off x="10056984" y="3379696"/>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 name="Isosceles Triangle 258">
              <a:extLst>
                <a:ext uri="{FF2B5EF4-FFF2-40B4-BE49-F238E27FC236}">
                  <a16:creationId xmlns:a16="http://schemas.microsoft.com/office/drawing/2014/main" id="{83B69A90-14A8-1CD0-D5F7-69259E601C1F}"/>
                </a:ext>
              </a:extLst>
            </p:cNvPr>
            <p:cNvSpPr/>
            <p:nvPr/>
          </p:nvSpPr>
          <p:spPr bwMode="auto">
            <a:xfrm>
              <a:off x="10101494" y="3379696"/>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 name="Isosceles Triangle 259">
              <a:extLst>
                <a:ext uri="{FF2B5EF4-FFF2-40B4-BE49-F238E27FC236}">
                  <a16:creationId xmlns:a16="http://schemas.microsoft.com/office/drawing/2014/main" id="{91A53ACA-7506-D5A6-CE62-53A121CD8EA6}"/>
                </a:ext>
              </a:extLst>
            </p:cNvPr>
            <p:cNvSpPr/>
            <p:nvPr/>
          </p:nvSpPr>
          <p:spPr bwMode="auto">
            <a:xfrm>
              <a:off x="10133475" y="3379696"/>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 name="Isosceles Triangle 260">
              <a:extLst>
                <a:ext uri="{FF2B5EF4-FFF2-40B4-BE49-F238E27FC236}">
                  <a16:creationId xmlns:a16="http://schemas.microsoft.com/office/drawing/2014/main" id="{888E53B6-D4D1-DF52-5C1B-6F4C419FCEEB}"/>
                </a:ext>
              </a:extLst>
            </p:cNvPr>
            <p:cNvSpPr/>
            <p:nvPr/>
          </p:nvSpPr>
          <p:spPr bwMode="auto">
            <a:xfrm>
              <a:off x="10181098" y="3379696"/>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 name="Isosceles Triangle 261">
              <a:extLst>
                <a:ext uri="{FF2B5EF4-FFF2-40B4-BE49-F238E27FC236}">
                  <a16:creationId xmlns:a16="http://schemas.microsoft.com/office/drawing/2014/main" id="{036FE76C-FB40-1912-7210-B622768BF65B}"/>
                </a:ext>
              </a:extLst>
            </p:cNvPr>
            <p:cNvSpPr/>
            <p:nvPr/>
          </p:nvSpPr>
          <p:spPr bwMode="auto">
            <a:xfrm>
              <a:off x="10539401" y="3379696"/>
              <a:ext cx="118130" cy="101836"/>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64" name="Freeform: Shape 263">
            <a:extLst>
              <a:ext uri="{FF2B5EF4-FFF2-40B4-BE49-F238E27FC236}">
                <a16:creationId xmlns:a16="http://schemas.microsoft.com/office/drawing/2014/main" id="{CD1F9DFD-0FB7-0042-D635-4BFCB986A1C2}"/>
              </a:ext>
            </a:extLst>
          </p:cNvPr>
          <p:cNvSpPr/>
          <p:nvPr/>
        </p:nvSpPr>
        <p:spPr bwMode="auto">
          <a:xfrm>
            <a:off x="7172325" y="1727200"/>
            <a:ext cx="2971800" cy="2466975"/>
          </a:xfrm>
          <a:custGeom>
            <a:avLst/>
            <a:gdLst>
              <a:gd name="connsiteX0" fmla="*/ 2971800 w 2971800"/>
              <a:gd name="connsiteY0" fmla="*/ 2466975 h 2466975"/>
              <a:gd name="connsiteX1" fmla="*/ 2971800 w 2971800"/>
              <a:gd name="connsiteY1" fmla="*/ 2066925 h 2466975"/>
              <a:gd name="connsiteX2" fmla="*/ 2308225 w 2971800"/>
              <a:gd name="connsiteY2" fmla="*/ 2066925 h 2466975"/>
              <a:gd name="connsiteX3" fmla="*/ 2308225 w 2971800"/>
              <a:gd name="connsiteY3" fmla="*/ 2041525 h 2466975"/>
              <a:gd name="connsiteX4" fmla="*/ 2254250 w 2971800"/>
              <a:gd name="connsiteY4" fmla="*/ 2041525 h 2466975"/>
              <a:gd name="connsiteX5" fmla="*/ 2254250 w 2971800"/>
              <a:gd name="connsiteY5" fmla="*/ 2028825 h 2466975"/>
              <a:gd name="connsiteX6" fmla="*/ 2076450 w 2971800"/>
              <a:gd name="connsiteY6" fmla="*/ 2028825 h 2466975"/>
              <a:gd name="connsiteX7" fmla="*/ 2076450 w 2971800"/>
              <a:gd name="connsiteY7" fmla="*/ 2006600 h 2466975"/>
              <a:gd name="connsiteX8" fmla="*/ 2060575 w 2971800"/>
              <a:gd name="connsiteY8" fmla="*/ 2006600 h 2466975"/>
              <a:gd name="connsiteX9" fmla="*/ 2060575 w 2971800"/>
              <a:gd name="connsiteY9" fmla="*/ 1981200 h 2466975"/>
              <a:gd name="connsiteX10" fmla="*/ 1971675 w 2971800"/>
              <a:gd name="connsiteY10" fmla="*/ 1981200 h 2466975"/>
              <a:gd name="connsiteX11" fmla="*/ 1971675 w 2971800"/>
              <a:gd name="connsiteY11" fmla="*/ 1955800 h 2466975"/>
              <a:gd name="connsiteX12" fmla="*/ 1943100 w 2971800"/>
              <a:gd name="connsiteY12" fmla="*/ 1955800 h 2466975"/>
              <a:gd name="connsiteX13" fmla="*/ 1943100 w 2971800"/>
              <a:gd name="connsiteY13" fmla="*/ 1943100 h 2466975"/>
              <a:gd name="connsiteX14" fmla="*/ 1911350 w 2971800"/>
              <a:gd name="connsiteY14" fmla="*/ 1943100 h 2466975"/>
              <a:gd name="connsiteX15" fmla="*/ 1911350 w 2971800"/>
              <a:gd name="connsiteY15" fmla="*/ 1917700 h 2466975"/>
              <a:gd name="connsiteX16" fmla="*/ 1851025 w 2971800"/>
              <a:gd name="connsiteY16" fmla="*/ 1917700 h 2466975"/>
              <a:gd name="connsiteX17" fmla="*/ 1851025 w 2971800"/>
              <a:gd name="connsiteY17" fmla="*/ 1898650 h 2466975"/>
              <a:gd name="connsiteX18" fmla="*/ 1714500 w 2971800"/>
              <a:gd name="connsiteY18" fmla="*/ 1898650 h 2466975"/>
              <a:gd name="connsiteX19" fmla="*/ 1714500 w 2971800"/>
              <a:gd name="connsiteY19" fmla="*/ 1879600 h 2466975"/>
              <a:gd name="connsiteX20" fmla="*/ 1663700 w 2971800"/>
              <a:gd name="connsiteY20" fmla="*/ 1879600 h 2466975"/>
              <a:gd name="connsiteX21" fmla="*/ 1663700 w 2971800"/>
              <a:gd name="connsiteY21" fmla="*/ 1854200 h 2466975"/>
              <a:gd name="connsiteX22" fmla="*/ 1641475 w 2971800"/>
              <a:gd name="connsiteY22" fmla="*/ 1854200 h 2466975"/>
              <a:gd name="connsiteX23" fmla="*/ 1641475 w 2971800"/>
              <a:gd name="connsiteY23" fmla="*/ 1835150 h 2466975"/>
              <a:gd name="connsiteX24" fmla="*/ 1600200 w 2971800"/>
              <a:gd name="connsiteY24" fmla="*/ 1835150 h 2466975"/>
              <a:gd name="connsiteX25" fmla="*/ 1600200 w 2971800"/>
              <a:gd name="connsiteY25" fmla="*/ 1816100 h 2466975"/>
              <a:gd name="connsiteX26" fmla="*/ 1558925 w 2971800"/>
              <a:gd name="connsiteY26" fmla="*/ 1816100 h 2466975"/>
              <a:gd name="connsiteX27" fmla="*/ 1558925 w 2971800"/>
              <a:gd name="connsiteY27" fmla="*/ 1793875 h 2466975"/>
              <a:gd name="connsiteX28" fmla="*/ 1539875 w 2971800"/>
              <a:gd name="connsiteY28" fmla="*/ 1793875 h 2466975"/>
              <a:gd name="connsiteX29" fmla="*/ 1539875 w 2971800"/>
              <a:gd name="connsiteY29" fmla="*/ 1774825 h 2466975"/>
              <a:gd name="connsiteX30" fmla="*/ 1447800 w 2971800"/>
              <a:gd name="connsiteY30" fmla="*/ 1774825 h 2466975"/>
              <a:gd name="connsiteX31" fmla="*/ 1447800 w 2971800"/>
              <a:gd name="connsiteY31" fmla="*/ 1749425 h 2466975"/>
              <a:gd name="connsiteX32" fmla="*/ 1438275 w 2971800"/>
              <a:gd name="connsiteY32" fmla="*/ 1749425 h 2466975"/>
              <a:gd name="connsiteX33" fmla="*/ 1438275 w 2971800"/>
              <a:gd name="connsiteY33" fmla="*/ 1727200 h 2466975"/>
              <a:gd name="connsiteX34" fmla="*/ 1397000 w 2971800"/>
              <a:gd name="connsiteY34" fmla="*/ 1727200 h 2466975"/>
              <a:gd name="connsiteX35" fmla="*/ 1397000 w 2971800"/>
              <a:gd name="connsiteY35" fmla="*/ 1714500 h 2466975"/>
              <a:gd name="connsiteX36" fmla="*/ 1384300 w 2971800"/>
              <a:gd name="connsiteY36" fmla="*/ 1714500 h 2466975"/>
              <a:gd name="connsiteX37" fmla="*/ 1384300 w 2971800"/>
              <a:gd name="connsiteY37" fmla="*/ 1685925 h 2466975"/>
              <a:gd name="connsiteX38" fmla="*/ 1365250 w 2971800"/>
              <a:gd name="connsiteY38" fmla="*/ 1685925 h 2466975"/>
              <a:gd name="connsiteX39" fmla="*/ 1365250 w 2971800"/>
              <a:gd name="connsiteY39" fmla="*/ 1663700 h 2466975"/>
              <a:gd name="connsiteX40" fmla="*/ 1263650 w 2971800"/>
              <a:gd name="connsiteY40" fmla="*/ 1663700 h 2466975"/>
              <a:gd name="connsiteX41" fmla="*/ 1263650 w 2971800"/>
              <a:gd name="connsiteY41" fmla="*/ 1641475 h 2466975"/>
              <a:gd name="connsiteX42" fmla="*/ 1216025 w 2971800"/>
              <a:gd name="connsiteY42" fmla="*/ 1641475 h 2466975"/>
              <a:gd name="connsiteX43" fmla="*/ 1216025 w 2971800"/>
              <a:gd name="connsiteY43" fmla="*/ 1625600 h 2466975"/>
              <a:gd name="connsiteX44" fmla="*/ 1127125 w 2971800"/>
              <a:gd name="connsiteY44" fmla="*/ 1625600 h 2466975"/>
              <a:gd name="connsiteX45" fmla="*/ 1127125 w 2971800"/>
              <a:gd name="connsiteY45" fmla="*/ 1600200 h 2466975"/>
              <a:gd name="connsiteX46" fmla="*/ 1098550 w 2971800"/>
              <a:gd name="connsiteY46" fmla="*/ 1600200 h 2466975"/>
              <a:gd name="connsiteX47" fmla="*/ 1098550 w 2971800"/>
              <a:gd name="connsiteY47" fmla="*/ 1568450 h 2466975"/>
              <a:gd name="connsiteX48" fmla="*/ 1092200 w 2971800"/>
              <a:gd name="connsiteY48" fmla="*/ 1568450 h 2466975"/>
              <a:gd name="connsiteX49" fmla="*/ 1092200 w 2971800"/>
              <a:gd name="connsiteY49" fmla="*/ 1543050 h 2466975"/>
              <a:gd name="connsiteX50" fmla="*/ 1082675 w 2971800"/>
              <a:gd name="connsiteY50" fmla="*/ 1543050 h 2466975"/>
              <a:gd name="connsiteX51" fmla="*/ 1082675 w 2971800"/>
              <a:gd name="connsiteY51" fmla="*/ 1511300 h 2466975"/>
              <a:gd name="connsiteX52" fmla="*/ 1069975 w 2971800"/>
              <a:gd name="connsiteY52" fmla="*/ 1511300 h 2466975"/>
              <a:gd name="connsiteX53" fmla="*/ 1069975 w 2971800"/>
              <a:gd name="connsiteY53" fmla="*/ 1479550 h 2466975"/>
              <a:gd name="connsiteX54" fmla="*/ 987425 w 2971800"/>
              <a:gd name="connsiteY54" fmla="*/ 1479550 h 2466975"/>
              <a:gd name="connsiteX55" fmla="*/ 987425 w 2971800"/>
              <a:gd name="connsiteY55" fmla="*/ 1463675 h 2466975"/>
              <a:gd name="connsiteX56" fmla="*/ 977900 w 2971800"/>
              <a:gd name="connsiteY56" fmla="*/ 1463675 h 2466975"/>
              <a:gd name="connsiteX57" fmla="*/ 977900 w 2971800"/>
              <a:gd name="connsiteY57" fmla="*/ 1441450 h 2466975"/>
              <a:gd name="connsiteX58" fmla="*/ 962025 w 2971800"/>
              <a:gd name="connsiteY58" fmla="*/ 1441450 h 2466975"/>
              <a:gd name="connsiteX59" fmla="*/ 962025 w 2971800"/>
              <a:gd name="connsiteY59" fmla="*/ 1419225 h 2466975"/>
              <a:gd name="connsiteX60" fmla="*/ 923925 w 2971800"/>
              <a:gd name="connsiteY60" fmla="*/ 1419225 h 2466975"/>
              <a:gd name="connsiteX61" fmla="*/ 936625 w 2971800"/>
              <a:gd name="connsiteY61" fmla="*/ 1406525 h 2466975"/>
              <a:gd name="connsiteX62" fmla="*/ 904875 w 2971800"/>
              <a:gd name="connsiteY62" fmla="*/ 1406525 h 2466975"/>
              <a:gd name="connsiteX63" fmla="*/ 904875 w 2971800"/>
              <a:gd name="connsiteY63" fmla="*/ 1377950 h 2466975"/>
              <a:gd name="connsiteX64" fmla="*/ 873125 w 2971800"/>
              <a:gd name="connsiteY64" fmla="*/ 1377950 h 2466975"/>
              <a:gd name="connsiteX65" fmla="*/ 873125 w 2971800"/>
              <a:gd name="connsiteY65" fmla="*/ 1355725 h 2466975"/>
              <a:gd name="connsiteX66" fmla="*/ 844550 w 2971800"/>
              <a:gd name="connsiteY66" fmla="*/ 1355725 h 2466975"/>
              <a:gd name="connsiteX67" fmla="*/ 844550 w 2971800"/>
              <a:gd name="connsiteY67" fmla="*/ 1330325 h 2466975"/>
              <a:gd name="connsiteX68" fmla="*/ 825500 w 2971800"/>
              <a:gd name="connsiteY68" fmla="*/ 1330325 h 2466975"/>
              <a:gd name="connsiteX69" fmla="*/ 825500 w 2971800"/>
              <a:gd name="connsiteY69" fmla="*/ 1295400 h 2466975"/>
              <a:gd name="connsiteX70" fmla="*/ 812800 w 2971800"/>
              <a:gd name="connsiteY70" fmla="*/ 1295400 h 2466975"/>
              <a:gd name="connsiteX71" fmla="*/ 812800 w 2971800"/>
              <a:gd name="connsiteY71" fmla="*/ 1228725 h 2466975"/>
              <a:gd name="connsiteX72" fmla="*/ 803275 w 2971800"/>
              <a:gd name="connsiteY72" fmla="*/ 1238250 h 2466975"/>
              <a:gd name="connsiteX73" fmla="*/ 803275 w 2971800"/>
              <a:gd name="connsiteY73" fmla="*/ 1216025 h 2466975"/>
              <a:gd name="connsiteX74" fmla="*/ 762000 w 2971800"/>
              <a:gd name="connsiteY74" fmla="*/ 1216025 h 2466975"/>
              <a:gd name="connsiteX75" fmla="*/ 762000 w 2971800"/>
              <a:gd name="connsiteY75" fmla="*/ 1190625 h 2466975"/>
              <a:gd name="connsiteX76" fmla="*/ 749300 w 2971800"/>
              <a:gd name="connsiteY76" fmla="*/ 1190625 h 2466975"/>
              <a:gd name="connsiteX77" fmla="*/ 749300 w 2971800"/>
              <a:gd name="connsiteY77" fmla="*/ 1168400 h 2466975"/>
              <a:gd name="connsiteX78" fmla="*/ 708025 w 2971800"/>
              <a:gd name="connsiteY78" fmla="*/ 1168400 h 2466975"/>
              <a:gd name="connsiteX79" fmla="*/ 708025 w 2971800"/>
              <a:gd name="connsiteY79" fmla="*/ 1146175 h 2466975"/>
              <a:gd name="connsiteX80" fmla="*/ 679450 w 2971800"/>
              <a:gd name="connsiteY80" fmla="*/ 1146175 h 2466975"/>
              <a:gd name="connsiteX81" fmla="*/ 679450 w 2971800"/>
              <a:gd name="connsiteY81" fmla="*/ 1123950 h 2466975"/>
              <a:gd name="connsiteX82" fmla="*/ 647700 w 2971800"/>
              <a:gd name="connsiteY82" fmla="*/ 1123950 h 2466975"/>
              <a:gd name="connsiteX83" fmla="*/ 647700 w 2971800"/>
              <a:gd name="connsiteY83" fmla="*/ 1098550 h 2466975"/>
              <a:gd name="connsiteX84" fmla="*/ 628650 w 2971800"/>
              <a:gd name="connsiteY84" fmla="*/ 1098550 h 2466975"/>
              <a:gd name="connsiteX85" fmla="*/ 628650 w 2971800"/>
              <a:gd name="connsiteY85" fmla="*/ 1082675 h 2466975"/>
              <a:gd name="connsiteX86" fmla="*/ 606425 w 2971800"/>
              <a:gd name="connsiteY86" fmla="*/ 1082675 h 2466975"/>
              <a:gd name="connsiteX87" fmla="*/ 606425 w 2971800"/>
              <a:gd name="connsiteY87" fmla="*/ 1035050 h 2466975"/>
              <a:gd name="connsiteX88" fmla="*/ 590550 w 2971800"/>
              <a:gd name="connsiteY88" fmla="*/ 1035050 h 2466975"/>
              <a:gd name="connsiteX89" fmla="*/ 590550 w 2971800"/>
              <a:gd name="connsiteY89" fmla="*/ 1016000 h 2466975"/>
              <a:gd name="connsiteX90" fmla="*/ 577850 w 2971800"/>
              <a:gd name="connsiteY90" fmla="*/ 1016000 h 2466975"/>
              <a:gd name="connsiteX91" fmla="*/ 577850 w 2971800"/>
              <a:gd name="connsiteY91" fmla="*/ 996950 h 2466975"/>
              <a:gd name="connsiteX92" fmla="*/ 555625 w 2971800"/>
              <a:gd name="connsiteY92" fmla="*/ 996950 h 2466975"/>
              <a:gd name="connsiteX93" fmla="*/ 555625 w 2971800"/>
              <a:gd name="connsiteY93" fmla="*/ 977900 h 2466975"/>
              <a:gd name="connsiteX94" fmla="*/ 520700 w 2971800"/>
              <a:gd name="connsiteY94" fmla="*/ 977900 h 2466975"/>
              <a:gd name="connsiteX95" fmla="*/ 520700 w 2971800"/>
              <a:gd name="connsiteY95" fmla="*/ 936625 h 2466975"/>
              <a:gd name="connsiteX96" fmla="*/ 492125 w 2971800"/>
              <a:gd name="connsiteY96" fmla="*/ 936625 h 2466975"/>
              <a:gd name="connsiteX97" fmla="*/ 492125 w 2971800"/>
              <a:gd name="connsiteY97" fmla="*/ 911225 h 2466975"/>
              <a:gd name="connsiteX98" fmla="*/ 479425 w 2971800"/>
              <a:gd name="connsiteY98" fmla="*/ 911225 h 2466975"/>
              <a:gd name="connsiteX99" fmla="*/ 479425 w 2971800"/>
              <a:gd name="connsiteY99" fmla="*/ 892175 h 2466975"/>
              <a:gd name="connsiteX100" fmla="*/ 450850 w 2971800"/>
              <a:gd name="connsiteY100" fmla="*/ 892175 h 2466975"/>
              <a:gd name="connsiteX101" fmla="*/ 450850 w 2971800"/>
              <a:gd name="connsiteY101" fmla="*/ 857250 h 2466975"/>
              <a:gd name="connsiteX102" fmla="*/ 406400 w 2971800"/>
              <a:gd name="connsiteY102" fmla="*/ 857250 h 2466975"/>
              <a:gd name="connsiteX103" fmla="*/ 406400 w 2971800"/>
              <a:gd name="connsiteY103" fmla="*/ 815975 h 2466975"/>
              <a:gd name="connsiteX104" fmla="*/ 396875 w 2971800"/>
              <a:gd name="connsiteY104" fmla="*/ 815975 h 2466975"/>
              <a:gd name="connsiteX105" fmla="*/ 396875 w 2971800"/>
              <a:gd name="connsiteY105" fmla="*/ 800100 h 2466975"/>
              <a:gd name="connsiteX106" fmla="*/ 384175 w 2971800"/>
              <a:gd name="connsiteY106" fmla="*/ 800100 h 2466975"/>
              <a:gd name="connsiteX107" fmla="*/ 384175 w 2971800"/>
              <a:gd name="connsiteY107" fmla="*/ 752475 h 2466975"/>
              <a:gd name="connsiteX108" fmla="*/ 358775 w 2971800"/>
              <a:gd name="connsiteY108" fmla="*/ 752475 h 2466975"/>
              <a:gd name="connsiteX109" fmla="*/ 358775 w 2971800"/>
              <a:gd name="connsiteY109" fmla="*/ 673100 h 2466975"/>
              <a:gd name="connsiteX110" fmla="*/ 352425 w 2971800"/>
              <a:gd name="connsiteY110" fmla="*/ 673100 h 2466975"/>
              <a:gd name="connsiteX111" fmla="*/ 352425 w 2971800"/>
              <a:gd name="connsiteY111" fmla="*/ 657225 h 2466975"/>
              <a:gd name="connsiteX112" fmla="*/ 333375 w 2971800"/>
              <a:gd name="connsiteY112" fmla="*/ 657225 h 2466975"/>
              <a:gd name="connsiteX113" fmla="*/ 333375 w 2971800"/>
              <a:gd name="connsiteY113" fmla="*/ 631825 h 2466975"/>
              <a:gd name="connsiteX114" fmla="*/ 317500 w 2971800"/>
              <a:gd name="connsiteY114" fmla="*/ 631825 h 2466975"/>
              <a:gd name="connsiteX115" fmla="*/ 317500 w 2971800"/>
              <a:gd name="connsiteY115" fmla="*/ 577850 h 2466975"/>
              <a:gd name="connsiteX116" fmla="*/ 292100 w 2971800"/>
              <a:gd name="connsiteY116" fmla="*/ 577850 h 2466975"/>
              <a:gd name="connsiteX117" fmla="*/ 292100 w 2971800"/>
              <a:gd name="connsiteY117" fmla="*/ 527050 h 2466975"/>
              <a:gd name="connsiteX118" fmla="*/ 269875 w 2971800"/>
              <a:gd name="connsiteY118" fmla="*/ 527050 h 2466975"/>
              <a:gd name="connsiteX119" fmla="*/ 269875 w 2971800"/>
              <a:gd name="connsiteY119" fmla="*/ 479425 h 2466975"/>
              <a:gd name="connsiteX120" fmla="*/ 257175 w 2971800"/>
              <a:gd name="connsiteY120" fmla="*/ 479425 h 2466975"/>
              <a:gd name="connsiteX121" fmla="*/ 257175 w 2971800"/>
              <a:gd name="connsiteY121" fmla="*/ 454025 h 2466975"/>
              <a:gd name="connsiteX122" fmla="*/ 241300 w 2971800"/>
              <a:gd name="connsiteY122" fmla="*/ 454025 h 2466975"/>
              <a:gd name="connsiteX123" fmla="*/ 241300 w 2971800"/>
              <a:gd name="connsiteY123" fmla="*/ 390525 h 2466975"/>
              <a:gd name="connsiteX124" fmla="*/ 222250 w 2971800"/>
              <a:gd name="connsiteY124" fmla="*/ 390525 h 2466975"/>
              <a:gd name="connsiteX125" fmla="*/ 222250 w 2971800"/>
              <a:gd name="connsiteY125" fmla="*/ 260350 h 2466975"/>
              <a:gd name="connsiteX126" fmla="*/ 215900 w 2971800"/>
              <a:gd name="connsiteY126" fmla="*/ 260350 h 2466975"/>
              <a:gd name="connsiteX127" fmla="*/ 215900 w 2971800"/>
              <a:gd name="connsiteY127" fmla="*/ 212725 h 2466975"/>
              <a:gd name="connsiteX128" fmla="*/ 193675 w 2971800"/>
              <a:gd name="connsiteY128" fmla="*/ 212725 h 2466975"/>
              <a:gd name="connsiteX129" fmla="*/ 193675 w 2971800"/>
              <a:gd name="connsiteY129" fmla="*/ 158750 h 2466975"/>
              <a:gd name="connsiteX130" fmla="*/ 171450 w 2971800"/>
              <a:gd name="connsiteY130" fmla="*/ 158750 h 2466975"/>
              <a:gd name="connsiteX131" fmla="*/ 171450 w 2971800"/>
              <a:gd name="connsiteY131" fmla="*/ 123825 h 2466975"/>
              <a:gd name="connsiteX132" fmla="*/ 165100 w 2971800"/>
              <a:gd name="connsiteY132" fmla="*/ 123825 h 2466975"/>
              <a:gd name="connsiteX133" fmla="*/ 165100 w 2971800"/>
              <a:gd name="connsiteY133" fmla="*/ 101600 h 2466975"/>
              <a:gd name="connsiteX134" fmla="*/ 155575 w 2971800"/>
              <a:gd name="connsiteY134" fmla="*/ 101600 h 2466975"/>
              <a:gd name="connsiteX135" fmla="*/ 155575 w 2971800"/>
              <a:gd name="connsiteY135" fmla="*/ 44450 h 2466975"/>
              <a:gd name="connsiteX136" fmla="*/ 139700 w 2971800"/>
              <a:gd name="connsiteY136" fmla="*/ 44450 h 2466975"/>
              <a:gd name="connsiteX137" fmla="*/ 139700 w 2971800"/>
              <a:gd name="connsiteY137" fmla="*/ 19050 h 2466975"/>
              <a:gd name="connsiteX138" fmla="*/ 127000 w 2971800"/>
              <a:gd name="connsiteY138" fmla="*/ 19050 h 2466975"/>
              <a:gd name="connsiteX139" fmla="*/ 127000 w 2971800"/>
              <a:gd name="connsiteY139" fmla="*/ 0 h 2466975"/>
              <a:gd name="connsiteX140" fmla="*/ 0 w 2971800"/>
              <a:gd name="connsiteY140" fmla="*/ 0 h 2466975"/>
              <a:gd name="connsiteX0" fmla="*/ 2971800 w 2971800"/>
              <a:gd name="connsiteY0" fmla="*/ 2466975 h 2466975"/>
              <a:gd name="connsiteX1" fmla="*/ 2971800 w 2971800"/>
              <a:gd name="connsiteY1" fmla="*/ 2066925 h 2466975"/>
              <a:gd name="connsiteX2" fmla="*/ 2308225 w 2971800"/>
              <a:gd name="connsiteY2" fmla="*/ 2066925 h 2466975"/>
              <a:gd name="connsiteX3" fmla="*/ 2308225 w 2971800"/>
              <a:gd name="connsiteY3" fmla="*/ 2041525 h 2466975"/>
              <a:gd name="connsiteX4" fmla="*/ 2254250 w 2971800"/>
              <a:gd name="connsiteY4" fmla="*/ 2041525 h 2466975"/>
              <a:gd name="connsiteX5" fmla="*/ 2254250 w 2971800"/>
              <a:gd name="connsiteY5" fmla="*/ 2028825 h 2466975"/>
              <a:gd name="connsiteX6" fmla="*/ 2076450 w 2971800"/>
              <a:gd name="connsiteY6" fmla="*/ 2028825 h 2466975"/>
              <a:gd name="connsiteX7" fmla="*/ 2076450 w 2971800"/>
              <a:gd name="connsiteY7" fmla="*/ 2006600 h 2466975"/>
              <a:gd name="connsiteX8" fmla="*/ 2060575 w 2971800"/>
              <a:gd name="connsiteY8" fmla="*/ 2006600 h 2466975"/>
              <a:gd name="connsiteX9" fmla="*/ 2060575 w 2971800"/>
              <a:gd name="connsiteY9" fmla="*/ 1981200 h 2466975"/>
              <a:gd name="connsiteX10" fmla="*/ 1971675 w 2971800"/>
              <a:gd name="connsiteY10" fmla="*/ 1981200 h 2466975"/>
              <a:gd name="connsiteX11" fmla="*/ 1971675 w 2971800"/>
              <a:gd name="connsiteY11" fmla="*/ 1955800 h 2466975"/>
              <a:gd name="connsiteX12" fmla="*/ 1943100 w 2971800"/>
              <a:gd name="connsiteY12" fmla="*/ 1955800 h 2466975"/>
              <a:gd name="connsiteX13" fmla="*/ 1943100 w 2971800"/>
              <a:gd name="connsiteY13" fmla="*/ 1943100 h 2466975"/>
              <a:gd name="connsiteX14" fmla="*/ 1911350 w 2971800"/>
              <a:gd name="connsiteY14" fmla="*/ 1943100 h 2466975"/>
              <a:gd name="connsiteX15" fmla="*/ 1911350 w 2971800"/>
              <a:gd name="connsiteY15" fmla="*/ 1917700 h 2466975"/>
              <a:gd name="connsiteX16" fmla="*/ 1851025 w 2971800"/>
              <a:gd name="connsiteY16" fmla="*/ 1917700 h 2466975"/>
              <a:gd name="connsiteX17" fmla="*/ 1851025 w 2971800"/>
              <a:gd name="connsiteY17" fmla="*/ 1898650 h 2466975"/>
              <a:gd name="connsiteX18" fmla="*/ 1714500 w 2971800"/>
              <a:gd name="connsiteY18" fmla="*/ 1898650 h 2466975"/>
              <a:gd name="connsiteX19" fmla="*/ 1714500 w 2971800"/>
              <a:gd name="connsiteY19" fmla="*/ 1879600 h 2466975"/>
              <a:gd name="connsiteX20" fmla="*/ 1663700 w 2971800"/>
              <a:gd name="connsiteY20" fmla="*/ 1879600 h 2466975"/>
              <a:gd name="connsiteX21" fmla="*/ 1663700 w 2971800"/>
              <a:gd name="connsiteY21" fmla="*/ 1854200 h 2466975"/>
              <a:gd name="connsiteX22" fmla="*/ 1641475 w 2971800"/>
              <a:gd name="connsiteY22" fmla="*/ 1854200 h 2466975"/>
              <a:gd name="connsiteX23" fmla="*/ 1641475 w 2971800"/>
              <a:gd name="connsiteY23" fmla="*/ 1835150 h 2466975"/>
              <a:gd name="connsiteX24" fmla="*/ 1600200 w 2971800"/>
              <a:gd name="connsiteY24" fmla="*/ 1835150 h 2466975"/>
              <a:gd name="connsiteX25" fmla="*/ 1600200 w 2971800"/>
              <a:gd name="connsiteY25" fmla="*/ 1816100 h 2466975"/>
              <a:gd name="connsiteX26" fmla="*/ 1558925 w 2971800"/>
              <a:gd name="connsiteY26" fmla="*/ 1816100 h 2466975"/>
              <a:gd name="connsiteX27" fmla="*/ 1558925 w 2971800"/>
              <a:gd name="connsiteY27" fmla="*/ 1793875 h 2466975"/>
              <a:gd name="connsiteX28" fmla="*/ 1539875 w 2971800"/>
              <a:gd name="connsiteY28" fmla="*/ 1793875 h 2466975"/>
              <a:gd name="connsiteX29" fmla="*/ 1539875 w 2971800"/>
              <a:gd name="connsiteY29" fmla="*/ 1774825 h 2466975"/>
              <a:gd name="connsiteX30" fmla="*/ 1447800 w 2971800"/>
              <a:gd name="connsiteY30" fmla="*/ 1774825 h 2466975"/>
              <a:gd name="connsiteX31" fmla="*/ 1447800 w 2971800"/>
              <a:gd name="connsiteY31" fmla="*/ 1749425 h 2466975"/>
              <a:gd name="connsiteX32" fmla="*/ 1438275 w 2971800"/>
              <a:gd name="connsiteY32" fmla="*/ 1749425 h 2466975"/>
              <a:gd name="connsiteX33" fmla="*/ 1438275 w 2971800"/>
              <a:gd name="connsiteY33" fmla="*/ 1727200 h 2466975"/>
              <a:gd name="connsiteX34" fmla="*/ 1397000 w 2971800"/>
              <a:gd name="connsiteY34" fmla="*/ 1727200 h 2466975"/>
              <a:gd name="connsiteX35" fmla="*/ 1397000 w 2971800"/>
              <a:gd name="connsiteY35" fmla="*/ 1714500 h 2466975"/>
              <a:gd name="connsiteX36" fmla="*/ 1384300 w 2971800"/>
              <a:gd name="connsiteY36" fmla="*/ 1714500 h 2466975"/>
              <a:gd name="connsiteX37" fmla="*/ 1384300 w 2971800"/>
              <a:gd name="connsiteY37" fmla="*/ 1685925 h 2466975"/>
              <a:gd name="connsiteX38" fmla="*/ 1365250 w 2971800"/>
              <a:gd name="connsiteY38" fmla="*/ 1685925 h 2466975"/>
              <a:gd name="connsiteX39" fmla="*/ 1365250 w 2971800"/>
              <a:gd name="connsiteY39" fmla="*/ 1663700 h 2466975"/>
              <a:gd name="connsiteX40" fmla="*/ 1263650 w 2971800"/>
              <a:gd name="connsiteY40" fmla="*/ 1663700 h 2466975"/>
              <a:gd name="connsiteX41" fmla="*/ 1263650 w 2971800"/>
              <a:gd name="connsiteY41" fmla="*/ 1641475 h 2466975"/>
              <a:gd name="connsiteX42" fmla="*/ 1216025 w 2971800"/>
              <a:gd name="connsiteY42" fmla="*/ 1641475 h 2466975"/>
              <a:gd name="connsiteX43" fmla="*/ 1216025 w 2971800"/>
              <a:gd name="connsiteY43" fmla="*/ 1625600 h 2466975"/>
              <a:gd name="connsiteX44" fmla="*/ 1127125 w 2971800"/>
              <a:gd name="connsiteY44" fmla="*/ 1625600 h 2466975"/>
              <a:gd name="connsiteX45" fmla="*/ 1127125 w 2971800"/>
              <a:gd name="connsiteY45" fmla="*/ 1600200 h 2466975"/>
              <a:gd name="connsiteX46" fmla="*/ 1098550 w 2971800"/>
              <a:gd name="connsiteY46" fmla="*/ 1600200 h 2466975"/>
              <a:gd name="connsiteX47" fmla="*/ 1098550 w 2971800"/>
              <a:gd name="connsiteY47" fmla="*/ 1568450 h 2466975"/>
              <a:gd name="connsiteX48" fmla="*/ 1092200 w 2971800"/>
              <a:gd name="connsiteY48" fmla="*/ 1568450 h 2466975"/>
              <a:gd name="connsiteX49" fmla="*/ 1092200 w 2971800"/>
              <a:gd name="connsiteY49" fmla="*/ 1543050 h 2466975"/>
              <a:gd name="connsiteX50" fmla="*/ 1082675 w 2971800"/>
              <a:gd name="connsiteY50" fmla="*/ 1543050 h 2466975"/>
              <a:gd name="connsiteX51" fmla="*/ 1082675 w 2971800"/>
              <a:gd name="connsiteY51" fmla="*/ 1511300 h 2466975"/>
              <a:gd name="connsiteX52" fmla="*/ 1069975 w 2971800"/>
              <a:gd name="connsiteY52" fmla="*/ 1511300 h 2466975"/>
              <a:gd name="connsiteX53" fmla="*/ 1069975 w 2971800"/>
              <a:gd name="connsiteY53" fmla="*/ 1479550 h 2466975"/>
              <a:gd name="connsiteX54" fmla="*/ 987425 w 2971800"/>
              <a:gd name="connsiteY54" fmla="*/ 1479550 h 2466975"/>
              <a:gd name="connsiteX55" fmla="*/ 987425 w 2971800"/>
              <a:gd name="connsiteY55" fmla="*/ 1463675 h 2466975"/>
              <a:gd name="connsiteX56" fmla="*/ 977900 w 2971800"/>
              <a:gd name="connsiteY56" fmla="*/ 1463675 h 2466975"/>
              <a:gd name="connsiteX57" fmla="*/ 977900 w 2971800"/>
              <a:gd name="connsiteY57" fmla="*/ 1441450 h 2466975"/>
              <a:gd name="connsiteX58" fmla="*/ 962025 w 2971800"/>
              <a:gd name="connsiteY58" fmla="*/ 1441450 h 2466975"/>
              <a:gd name="connsiteX59" fmla="*/ 962025 w 2971800"/>
              <a:gd name="connsiteY59" fmla="*/ 1419225 h 2466975"/>
              <a:gd name="connsiteX60" fmla="*/ 923925 w 2971800"/>
              <a:gd name="connsiteY60" fmla="*/ 1419225 h 2466975"/>
              <a:gd name="connsiteX61" fmla="*/ 927100 w 2971800"/>
              <a:gd name="connsiteY61" fmla="*/ 1406525 h 2466975"/>
              <a:gd name="connsiteX62" fmla="*/ 904875 w 2971800"/>
              <a:gd name="connsiteY62" fmla="*/ 1406525 h 2466975"/>
              <a:gd name="connsiteX63" fmla="*/ 904875 w 2971800"/>
              <a:gd name="connsiteY63" fmla="*/ 1377950 h 2466975"/>
              <a:gd name="connsiteX64" fmla="*/ 873125 w 2971800"/>
              <a:gd name="connsiteY64" fmla="*/ 1377950 h 2466975"/>
              <a:gd name="connsiteX65" fmla="*/ 873125 w 2971800"/>
              <a:gd name="connsiteY65" fmla="*/ 1355725 h 2466975"/>
              <a:gd name="connsiteX66" fmla="*/ 844550 w 2971800"/>
              <a:gd name="connsiteY66" fmla="*/ 1355725 h 2466975"/>
              <a:gd name="connsiteX67" fmla="*/ 844550 w 2971800"/>
              <a:gd name="connsiteY67" fmla="*/ 1330325 h 2466975"/>
              <a:gd name="connsiteX68" fmla="*/ 825500 w 2971800"/>
              <a:gd name="connsiteY68" fmla="*/ 1330325 h 2466975"/>
              <a:gd name="connsiteX69" fmla="*/ 825500 w 2971800"/>
              <a:gd name="connsiteY69" fmla="*/ 1295400 h 2466975"/>
              <a:gd name="connsiteX70" fmla="*/ 812800 w 2971800"/>
              <a:gd name="connsiteY70" fmla="*/ 1295400 h 2466975"/>
              <a:gd name="connsiteX71" fmla="*/ 812800 w 2971800"/>
              <a:gd name="connsiteY71" fmla="*/ 1228725 h 2466975"/>
              <a:gd name="connsiteX72" fmla="*/ 803275 w 2971800"/>
              <a:gd name="connsiteY72" fmla="*/ 1238250 h 2466975"/>
              <a:gd name="connsiteX73" fmla="*/ 803275 w 2971800"/>
              <a:gd name="connsiteY73" fmla="*/ 1216025 h 2466975"/>
              <a:gd name="connsiteX74" fmla="*/ 762000 w 2971800"/>
              <a:gd name="connsiteY74" fmla="*/ 1216025 h 2466975"/>
              <a:gd name="connsiteX75" fmla="*/ 762000 w 2971800"/>
              <a:gd name="connsiteY75" fmla="*/ 1190625 h 2466975"/>
              <a:gd name="connsiteX76" fmla="*/ 749300 w 2971800"/>
              <a:gd name="connsiteY76" fmla="*/ 1190625 h 2466975"/>
              <a:gd name="connsiteX77" fmla="*/ 749300 w 2971800"/>
              <a:gd name="connsiteY77" fmla="*/ 1168400 h 2466975"/>
              <a:gd name="connsiteX78" fmla="*/ 708025 w 2971800"/>
              <a:gd name="connsiteY78" fmla="*/ 1168400 h 2466975"/>
              <a:gd name="connsiteX79" fmla="*/ 708025 w 2971800"/>
              <a:gd name="connsiteY79" fmla="*/ 1146175 h 2466975"/>
              <a:gd name="connsiteX80" fmla="*/ 679450 w 2971800"/>
              <a:gd name="connsiteY80" fmla="*/ 1146175 h 2466975"/>
              <a:gd name="connsiteX81" fmla="*/ 679450 w 2971800"/>
              <a:gd name="connsiteY81" fmla="*/ 1123950 h 2466975"/>
              <a:gd name="connsiteX82" fmla="*/ 647700 w 2971800"/>
              <a:gd name="connsiteY82" fmla="*/ 1123950 h 2466975"/>
              <a:gd name="connsiteX83" fmla="*/ 647700 w 2971800"/>
              <a:gd name="connsiteY83" fmla="*/ 1098550 h 2466975"/>
              <a:gd name="connsiteX84" fmla="*/ 628650 w 2971800"/>
              <a:gd name="connsiteY84" fmla="*/ 1098550 h 2466975"/>
              <a:gd name="connsiteX85" fmla="*/ 628650 w 2971800"/>
              <a:gd name="connsiteY85" fmla="*/ 1082675 h 2466975"/>
              <a:gd name="connsiteX86" fmla="*/ 606425 w 2971800"/>
              <a:gd name="connsiteY86" fmla="*/ 1082675 h 2466975"/>
              <a:gd name="connsiteX87" fmla="*/ 606425 w 2971800"/>
              <a:gd name="connsiteY87" fmla="*/ 1035050 h 2466975"/>
              <a:gd name="connsiteX88" fmla="*/ 590550 w 2971800"/>
              <a:gd name="connsiteY88" fmla="*/ 1035050 h 2466975"/>
              <a:gd name="connsiteX89" fmla="*/ 590550 w 2971800"/>
              <a:gd name="connsiteY89" fmla="*/ 1016000 h 2466975"/>
              <a:gd name="connsiteX90" fmla="*/ 577850 w 2971800"/>
              <a:gd name="connsiteY90" fmla="*/ 1016000 h 2466975"/>
              <a:gd name="connsiteX91" fmla="*/ 577850 w 2971800"/>
              <a:gd name="connsiteY91" fmla="*/ 996950 h 2466975"/>
              <a:gd name="connsiteX92" fmla="*/ 555625 w 2971800"/>
              <a:gd name="connsiteY92" fmla="*/ 996950 h 2466975"/>
              <a:gd name="connsiteX93" fmla="*/ 555625 w 2971800"/>
              <a:gd name="connsiteY93" fmla="*/ 977900 h 2466975"/>
              <a:gd name="connsiteX94" fmla="*/ 520700 w 2971800"/>
              <a:gd name="connsiteY94" fmla="*/ 977900 h 2466975"/>
              <a:gd name="connsiteX95" fmla="*/ 520700 w 2971800"/>
              <a:gd name="connsiteY95" fmla="*/ 936625 h 2466975"/>
              <a:gd name="connsiteX96" fmla="*/ 492125 w 2971800"/>
              <a:gd name="connsiteY96" fmla="*/ 936625 h 2466975"/>
              <a:gd name="connsiteX97" fmla="*/ 492125 w 2971800"/>
              <a:gd name="connsiteY97" fmla="*/ 911225 h 2466975"/>
              <a:gd name="connsiteX98" fmla="*/ 479425 w 2971800"/>
              <a:gd name="connsiteY98" fmla="*/ 911225 h 2466975"/>
              <a:gd name="connsiteX99" fmla="*/ 479425 w 2971800"/>
              <a:gd name="connsiteY99" fmla="*/ 892175 h 2466975"/>
              <a:gd name="connsiteX100" fmla="*/ 450850 w 2971800"/>
              <a:gd name="connsiteY100" fmla="*/ 892175 h 2466975"/>
              <a:gd name="connsiteX101" fmla="*/ 450850 w 2971800"/>
              <a:gd name="connsiteY101" fmla="*/ 857250 h 2466975"/>
              <a:gd name="connsiteX102" fmla="*/ 406400 w 2971800"/>
              <a:gd name="connsiteY102" fmla="*/ 857250 h 2466975"/>
              <a:gd name="connsiteX103" fmla="*/ 406400 w 2971800"/>
              <a:gd name="connsiteY103" fmla="*/ 815975 h 2466975"/>
              <a:gd name="connsiteX104" fmla="*/ 396875 w 2971800"/>
              <a:gd name="connsiteY104" fmla="*/ 815975 h 2466975"/>
              <a:gd name="connsiteX105" fmla="*/ 396875 w 2971800"/>
              <a:gd name="connsiteY105" fmla="*/ 800100 h 2466975"/>
              <a:gd name="connsiteX106" fmla="*/ 384175 w 2971800"/>
              <a:gd name="connsiteY106" fmla="*/ 800100 h 2466975"/>
              <a:gd name="connsiteX107" fmla="*/ 384175 w 2971800"/>
              <a:gd name="connsiteY107" fmla="*/ 752475 h 2466975"/>
              <a:gd name="connsiteX108" fmla="*/ 358775 w 2971800"/>
              <a:gd name="connsiteY108" fmla="*/ 752475 h 2466975"/>
              <a:gd name="connsiteX109" fmla="*/ 358775 w 2971800"/>
              <a:gd name="connsiteY109" fmla="*/ 673100 h 2466975"/>
              <a:gd name="connsiteX110" fmla="*/ 352425 w 2971800"/>
              <a:gd name="connsiteY110" fmla="*/ 673100 h 2466975"/>
              <a:gd name="connsiteX111" fmla="*/ 352425 w 2971800"/>
              <a:gd name="connsiteY111" fmla="*/ 657225 h 2466975"/>
              <a:gd name="connsiteX112" fmla="*/ 333375 w 2971800"/>
              <a:gd name="connsiteY112" fmla="*/ 657225 h 2466975"/>
              <a:gd name="connsiteX113" fmla="*/ 333375 w 2971800"/>
              <a:gd name="connsiteY113" fmla="*/ 631825 h 2466975"/>
              <a:gd name="connsiteX114" fmla="*/ 317500 w 2971800"/>
              <a:gd name="connsiteY114" fmla="*/ 631825 h 2466975"/>
              <a:gd name="connsiteX115" fmla="*/ 317500 w 2971800"/>
              <a:gd name="connsiteY115" fmla="*/ 577850 h 2466975"/>
              <a:gd name="connsiteX116" fmla="*/ 292100 w 2971800"/>
              <a:gd name="connsiteY116" fmla="*/ 577850 h 2466975"/>
              <a:gd name="connsiteX117" fmla="*/ 292100 w 2971800"/>
              <a:gd name="connsiteY117" fmla="*/ 527050 h 2466975"/>
              <a:gd name="connsiteX118" fmla="*/ 269875 w 2971800"/>
              <a:gd name="connsiteY118" fmla="*/ 527050 h 2466975"/>
              <a:gd name="connsiteX119" fmla="*/ 269875 w 2971800"/>
              <a:gd name="connsiteY119" fmla="*/ 479425 h 2466975"/>
              <a:gd name="connsiteX120" fmla="*/ 257175 w 2971800"/>
              <a:gd name="connsiteY120" fmla="*/ 479425 h 2466975"/>
              <a:gd name="connsiteX121" fmla="*/ 257175 w 2971800"/>
              <a:gd name="connsiteY121" fmla="*/ 454025 h 2466975"/>
              <a:gd name="connsiteX122" fmla="*/ 241300 w 2971800"/>
              <a:gd name="connsiteY122" fmla="*/ 454025 h 2466975"/>
              <a:gd name="connsiteX123" fmla="*/ 241300 w 2971800"/>
              <a:gd name="connsiteY123" fmla="*/ 390525 h 2466975"/>
              <a:gd name="connsiteX124" fmla="*/ 222250 w 2971800"/>
              <a:gd name="connsiteY124" fmla="*/ 390525 h 2466975"/>
              <a:gd name="connsiteX125" fmla="*/ 222250 w 2971800"/>
              <a:gd name="connsiteY125" fmla="*/ 260350 h 2466975"/>
              <a:gd name="connsiteX126" fmla="*/ 215900 w 2971800"/>
              <a:gd name="connsiteY126" fmla="*/ 260350 h 2466975"/>
              <a:gd name="connsiteX127" fmla="*/ 215900 w 2971800"/>
              <a:gd name="connsiteY127" fmla="*/ 212725 h 2466975"/>
              <a:gd name="connsiteX128" fmla="*/ 193675 w 2971800"/>
              <a:gd name="connsiteY128" fmla="*/ 212725 h 2466975"/>
              <a:gd name="connsiteX129" fmla="*/ 193675 w 2971800"/>
              <a:gd name="connsiteY129" fmla="*/ 158750 h 2466975"/>
              <a:gd name="connsiteX130" fmla="*/ 171450 w 2971800"/>
              <a:gd name="connsiteY130" fmla="*/ 158750 h 2466975"/>
              <a:gd name="connsiteX131" fmla="*/ 171450 w 2971800"/>
              <a:gd name="connsiteY131" fmla="*/ 123825 h 2466975"/>
              <a:gd name="connsiteX132" fmla="*/ 165100 w 2971800"/>
              <a:gd name="connsiteY132" fmla="*/ 123825 h 2466975"/>
              <a:gd name="connsiteX133" fmla="*/ 165100 w 2971800"/>
              <a:gd name="connsiteY133" fmla="*/ 101600 h 2466975"/>
              <a:gd name="connsiteX134" fmla="*/ 155575 w 2971800"/>
              <a:gd name="connsiteY134" fmla="*/ 101600 h 2466975"/>
              <a:gd name="connsiteX135" fmla="*/ 155575 w 2971800"/>
              <a:gd name="connsiteY135" fmla="*/ 44450 h 2466975"/>
              <a:gd name="connsiteX136" fmla="*/ 139700 w 2971800"/>
              <a:gd name="connsiteY136" fmla="*/ 44450 h 2466975"/>
              <a:gd name="connsiteX137" fmla="*/ 139700 w 2971800"/>
              <a:gd name="connsiteY137" fmla="*/ 19050 h 2466975"/>
              <a:gd name="connsiteX138" fmla="*/ 127000 w 2971800"/>
              <a:gd name="connsiteY138" fmla="*/ 19050 h 2466975"/>
              <a:gd name="connsiteX139" fmla="*/ 127000 w 2971800"/>
              <a:gd name="connsiteY139" fmla="*/ 0 h 2466975"/>
              <a:gd name="connsiteX140" fmla="*/ 0 w 2971800"/>
              <a:gd name="connsiteY140" fmla="*/ 0 h 2466975"/>
              <a:gd name="connsiteX0" fmla="*/ 2971800 w 2971800"/>
              <a:gd name="connsiteY0" fmla="*/ 2466975 h 2466975"/>
              <a:gd name="connsiteX1" fmla="*/ 2971800 w 2971800"/>
              <a:gd name="connsiteY1" fmla="*/ 2066925 h 2466975"/>
              <a:gd name="connsiteX2" fmla="*/ 2308225 w 2971800"/>
              <a:gd name="connsiteY2" fmla="*/ 2066925 h 2466975"/>
              <a:gd name="connsiteX3" fmla="*/ 2308225 w 2971800"/>
              <a:gd name="connsiteY3" fmla="*/ 2041525 h 2466975"/>
              <a:gd name="connsiteX4" fmla="*/ 2254250 w 2971800"/>
              <a:gd name="connsiteY4" fmla="*/ 2041525 h 2466975"/>
              <a:gd name="connsiteX5" fmla="*/ 2254250 w 2971800"/>
              <a:gd name="connsiteY5" fmla="*/ 2028825 h 2466975"/>
              <a:gd name="connsiteX6" fmla="*/ 2076450 w 2971800"/>
              <a:gd name="connsiteY6" fmla="*/ 2028825 h 2466975"/>
              <a:gd name="connsiteX7" fmla="*/ 2076450 w 2971800"/>
              <a:gd name="connsiteY7" fmla="*/ 2006600 h 2466975"/>
              <a:gd name="connsiteX8" fmla="*/ 2060575 w 2971800"/>
              <a:gd name="connsiteY8" fmla="*/ 2006600 h 2466975"/>
              <a:gd name="connsiteX9" fmla="*/ 2060575 w 2971800"/>
              <a:gd name="connsiteY9" fmla="*/ 1981200 h 2466975"/>
              <a:gd name="connsiteX10" fmla="*/ 1971675 w 2971800"/>
              <a:gd name="connsiteY10" fmla="*/ 1981200 h 2466975"/>
              <a:gd name="connsiteX11" fmla="*/ 1971675 w 2971800"/>
              <a:gd name="connsiteY11" fmla="*/ 1955800 h 2466975"/>
              <a:gd name="connsiteX12" fmla="*/ 1943100 w 2971800"/>
              <a:gd name="connsiteY12" fmla="*/ 1955800 h 2466975"/>
              <a:gd name="connsiteX13" fmla="*/ 1943100 w 2971800"/>
              <a:gd name="connsiteY13" fmla="*/ 1943100 h 2466975"/>
              <a:gd name="connsiteX14" fmla="*/ 1911350 w 2971800"/>
              <a:gd name="connsiteY14" fmla="*/ 1943100 h 2466975"/>
              <a:gd name="connsiteX15" fmla="*/ 1911350 w 2971800"/>
              <a:gd name="connsiteY15" fmla="*/ 1917700 h 2466975"/>
              <a:gd name="connsiteX16" fmla="*/ 1851025 w 2971800"/>
              <a:gd name="connsiteY16" fmla="*/ 1917700 h 2466975"/>
              <a:gd name="connsiteX17" fmla="*/ 1851025 w 2971800"/>
              <a:gd name="connsiteY17" fmla="*/ 1898650 h 2466975"/>
              <a:gd name="connsiteX18" fmla="*/ 1714500 w 2971800"/>
              <a:gd name="connsiteY18" fmla="*/ 1898650 h 2466975"/>
              <a:gd name="connsiteX19" fmla="*/ 1714500 w 2971800"/>
              <a:gd name="connsiteY19" fmla="*/ 1879600 h 2466975"/>
              <a:gd name="connsiteX20" fmla="*/ 1663700 w 2971800"/>
              <a:gd name="connsiteY20" fmla="*/ 1879600 h 2466975"/>
              <a:gd name="connsiteX21" fmla="*/ 1663700 w 2971800"/>
              <a:gd name="connsiteY21" fmla="*/ 1854200 h 2466975"/>
              <a:gd name="connsiteX22" fmla="*/ 1641475 w 2971800"/>
              <a:gd name="connsiteY22" fmla="*/ 1854200 h 2466975"/>
              <a:gd name="connsiteX23" fmla="*/ 1641475 w 2971800"/>
              <a:gd name="connsiteY23" fmla="*/ 1835150 h 2466975"/>
              <a:gd name="connsiteX24" fmla="*/ 1600200 w 2971800"/>
              <a:gd name="connsiteY24" fmla="*/ 1835150 h 2466975"/>
              <a:gd name="connsiteX25" fmla="*/ 1600200 w 2971800"/>
              <a:gd name="connsiteY25" fmla="*/ 1816100 h 2466975"/>
              <a:gd name="connsiteX26" fmla="*/ 1558925 w 2971800"/>
              <a:gd name="connsiteY26" fmla="*/ 1816100 h 2466975"/>
              <a:gd name="connsiteX27" fmla="*/ 1558925 w 2971800"/>
              <a:gd name="connsiteY27" fmla="*/ 1793875 h 2466975"/>
              <a:gd name="connsiteX28" fmla="*/ 1539875 w 2971800"/>
              <a:gd name="connsiteY28" fmla="*/ 1793875 h 2466975"/>
              <a:gd name="connsiteX29" fmla="*/ 1539875 w 2971800"/>
              <a:gd name="connsiteY29" fmla="*/ 1774825 h 2466975"/>
              <a:gd name="connsiteX30" fmla="*/ 1447800 w 2971800"/>
              <a:gd name="connsiteY30" fmla="*/ 1774825 h 2466975"/>
              <a:gd name="connsiteX31" fmla="*/ 1447800 w 2971800"/>
              <a:gd name="connsiteY31" fmla="*/ 1749425 h 2466975"/>
              <a:gd name="connsiteX32" fmla="*/ 1438275 w 2971800"/>
              <a:gd name="connsiteY32" fmla="*/ 1749425 h 2466975"/>
              <a:gd name="connsiteX33" fmla="*/ 1438275 w 2971800"/>
              <a:gd name="connsiteY33" fmla="*/ 1727200 h 2466975"/>
              <a:gd name="connsiteX34" fmla="*/ 1397000 w 2971800"/>
              <a:gd name="connsiteY34" fmla="*/ 1727200 h 2466975"/>
              <a:gd name="connsiteX35" fmla="*/ 1397000 w 2971800"/>
              <a:gd name="connsiteY35" fmla="*/ 1714500 h 2466975"/>
              <a:gd name="connsiteX36" fmla="*/ 1384300 w 2971800"/>
              <a:gd name="connsiteY36" fmla="*/ 1714500 h 2466975"/>
              <a:gd name="connsiteX37" fmla="*/ 1384300 w 2971800"/>
              <a:gd name="connsiteY37" fmla="*/ 1685925 h 2466975"/>
              <a:gd name="connsiteX38" fmla="*/ 1365250 w 2971800"/>
              <a:gd name="connsiteY38" fmla="*/ 1685925 h 2466975"/>
              <a:gd name="connsiteX39" fmla="*/ 1365250 w 2971800"/>
              <a:gd name="connsiteY39" fmla="*/ 1663700 h 2466975"/>
              <a:gd name="connsiteX40" fmla="*/ 1263650 w 2971800"/>
              <a:gd name="connsiteY40" fmla="*/ 1663700 h 2466975"/>
              <a:gd name="connsiteX41" fmla="*/ 1263650 w 2971800"/>
              <a:gd name="connsiteY41" fmla="*/ 1641475 h 2466975"/>
              <a:gd name="connsiteX42" fmla="*/ 1216025 w 2971800"/>
              <a:gd name="connsiteY42" fmla="*/ 1641475 h 2466975"/>
              <a:gd name="connsiteX43" fmla="*/ 1216025 w 2971800"/>
              <a:gd name="connsiteY43" fmla="*/ 1625600 h 2466975"/>
              <a:gd name="connsiteX44" fmla="*/ 1127125 w 2971800"/>
              <a:gd name="connsiteY44" fmla="*/ 1625600 h 2466975"/>
              <a:gd name="connsiteX45" fmla="*/ 1127125 w 2971800"/>
              <a:gd name="connsiteY45" fmla="*/ 1600200 h 2466975"/>
              <a:gd name="connsiteX46" fmla="*/ 1098550 w 2971800"/>
              <a:gd name="connsiteY46" fmla="*/ 1600200 h 2466975"/>
              <a:gd name="connsiteX47" fmla="*/ 1098550 w 2971800"/>
              <a:gd name="connsiteY47" fmla="*/ 1568450 h 2466975"/>
              <a:gd name="connsiteX48" fmla="*/ 1092200 w 2971800"/>
              <a:gd name="connsiteY48" fmla="*/ 1568450 h 2466975"/>
              <a:gd name="connsiteX49" fmla="*/ 1092200 w 2971800"/>
              <a:gd name="connsiteY49" fmla="*/ 1543050 h 2466975"/>
              <a:gd name="connsiteX50" fmla="*/ 1082675 w 2971800"/>
              <a:gd name="connsiteY50" fmla="*/ 1543050 h 2466975"/>
              <a:gd name="connsiteX51" fmla="*/ 1082675 w 2971800"/>
              <a:gd name="connsiteY51" fmla="*/ 1511300 h 2466975"/>
              <a:gd name="connsiteX52" fmla="*/ 1069975 w 2971800"/>
              <a:gd name="connsiteY52" fmla="*/ 1511300 h 2466975"/>
              <a:gd name="connsiteX53" fmla="*/ 1069975 w 2971800"/>
              <a:gd name="connsiteY53" fmla="*/ 1479550 h 2466975"/>
              <a:gd name="connsiteX54" fmla="*/ 987425 w 2971800"/>
              <a:gd name="connsiteY54" fmla="*/ 1479550 h 2466975"/>
              <a:gd name="connsiteX55" fmla="*/ 987425 w 2971800"/>
              <a:gd name="connsiteY55" fmla="*/ 1463675 h 2466975"/>
              <a:gd name="connsiteX56" fmla="*/ 977900 w 2971800"/>
              <a:gd name="connsiteY56" fmla="*/ 1463675 h 2466975"/>
              <a:gd name="connsiteX57" fmla="*/ 977900 w 2971800"/>
              <a:gd name="connsiteY57" fmla="*/ 1441450 h 2466975"/>
              <a:gd name="connsiteX58" fmla="*/ 962025 w 2971800"/>
              <a:gd name="connsiteY58" fmla="*/ 1441450 h 2466975"/>
              <a:gd name="connsiteX59" fmla="*/ 962025 w 2971800"/>
              <a:gd name="connsiteY59" fmla="*/ 1419225 h 2466975"/>
              <a:gd name="connsiteX60" fmla="*/ 923925 w 2971800"/>
              <a:gd name="connsiteY60" fmla="*/ 1419225 h 2466975"/>
              <a:gd name="connsiteX61" fmla="*/ 927100 w 2971800"/>
              <a:gd name="connsiteY61" fmla="*/ 1406525 h 2466975"/>
              <a:gd name="connsiteX62" fmla="*/ 904875 w 2971800"/>
              <a:gd name="connsiteY62" fmla="*/ 1406525 h 2466975"/>
              <a:gd name="connsiteX63" fmla="*/ 904875 w 2971800"/>
              <a:gd name="connsiteY63" fmla="*/ 1377950 h 2466975"/>
              <a:gd name="connsiteX64" fmla="*/ 873125 w 2971800"/>
              <a:gd name="connsiteY64" fmla="*/ 1377950 h 2466975"/>
              <a:gd name="connsiteX65" fmla="*/ 873125 w 2971800"/>
              <a:gd name="connsiteY65" fmla="*/ 1355725 h 2466975"/>
              <a:gd name="connsiteX66" fmla="*/ 844550 w 2971800"/>
              <a:gd name="connsiteY66" fmla="*/ 1355725 h 2466975"/>
              <a:gd name="connsiteX67" fmla="*/ 844550 w 2971800"/>
              <a:gd name="connsiteY67" fmla="*/ 1330325 h 2466975"/>
              <a:gd name="connsiteX68" fmla="*/ 825500 w 2971800"/>
              <a:gd name="connsiteY68" fmla="*/ 1330325 h 2466975"/>
              <a:gd name="connsiteX69" fmla="*/ 825500 w 2971800"/>
              <a:gd name="connsiteY69" fmla="*/ 1295400 h 2466975"/>
              <a:gd name="connsiteX70" fmla="*/ 812800 w 2971800"/>
              <a:gd name="connsiteY70" fmla="*/ 1295400 h 2466975"/>
              <a:gd name="connsiteX71" fmla="*/ 812800 w 2971800"/>
              <a:gd name="connsiteY71" fmla="*/ 1228725 h 2466975"/>
              <a:gd name="connsiteX72" fmla="*/ 803275 w 2971800"/>
              <a:gd name="connsiteY72" fmla="*/ 1222375 h 2466975"/>
              <a:gd name="connsiteX73" fmla="*/ 803275 w 2971800"/>
              <a:gd name="connsiteY73" fmla="*/ 1216025 h 2466975"/>
              <a:gd name="connsiteX74" fmla="*/ 762000 w 2971800"/>
              <a:gd name="connsiteY74" fmla="*/ 1216025 h 2466975"/>
              <a:gd name="connsiteX75" fmla="*/ 762000 w 2971800"/>
              <a:gd name="connsiteY75" fmla="*/ 1190625 h 2466975"/>
              <a:gd name="connsiteX76" fmla="*/ 749300 w 2971800"/>
              <a:gd name="connsiteY76" fmla="*/ 1190625 h 2466975"/>
              <a:gd name="connsiteX77" fmla="*/ 749300 w 2971800"/>
              <a:gd name="connsiteY77" fmla="*/ 1168400 h 2466975"/>
              <a:gd name="connsiteX78" fmla="*/ 708025 w 2971800"/>
              <a:gd name="connsiteY78" fmla="*/ 1168400 h 2466975"/>
              <a:gd name="connsiteX79" fmla="*/ 708025 w 2971800"/>
              <a:gd name="connsiteY79" fmla="*/ 1146175 h 2466975"/>
              <a:gd name="connsiteX80" fmla="*/ 679450 w 2971800"/>
              <a:gd name="connsiteY80" fmla="*/ 1146175 h 2466975"/>
              <a:gd name="connsiteX81" fmla="*/ 679450 w 2971800"/>
              <a:gd name="connsiteY81" fmla="*/ 1123950 h 2466975"/>
              <a:gd name="connsiteX82" fmla="*/ 647700 w 2971800"/>
              <a:gd name="connsiteY82" fmla="*/ 1123950 h 2466975"/>
              <a:gd name="connsiteX83" fmla="*/ 647700 w 2971800"/>
              <a:gd name="connsiteY83" fmla="*/ 1098550 h 2466975"/>
              <a:gd name="connsiteX84" fmla="*/ 628650 w 2971800"/>
              <a:gd name="connsiteY84" fmla="*/ 1098550 h 2466975"/>
              <a:gd name="connsiteX85" fmla="*/ 628650 w 2971800"/>
              <a:gd name="connsiteY85" fmla="*/ 1082675 h 2466975"/>
              <a:gd name="connsiteX86" fmla="*/ 606425 w 2971800"/>
              <a:gd name="connsiteY86" fmla="*/ 1082675 h 2466975"/>
              <a:gd name="connsiteX87" fmla="*/ 606425 w 2971800"/>
              <a:gd name="connsiteY87" fmla="*/ 1035050 h 2466975"/>
              <a:gd name="connsiteX88" fmla="*/ 590550 w 2971800"/>
              <a:gd name="connsiteY88" fmla="*/ 1035050 h 2466975"/>
              <a:gd name="connsiteX89" fmla="*/ 590550 w 2971800"/>
              <a:gd name="connsiteY89" fmla="*/ 1016000 h 2466975"/>
              <a:gd name="connsiteX90" fmla="*/ 577850 w 2971800"/>
              <a:gd name="connsiteY90" fmla="*/ 1016000 h 2466975"/>
              <a:gd name="connsiteX91" fmla="*/ 577850 w 2971800"/>
              <a:gd name="connsiteY91" fmla="*/ 996950 h 2466975"/>
              <a:gd name="connsiteX92" fmla="*/ 555625 w 2971800"/>
              <a:gd name="connsiteY92" fmla="*/ 996950 h 2466975"/>
              <a:gd name="connsiteX93" fmla="*/ 555625 w 2971800"/>
              <a:gd name="connsiteY93" fmla="*/ 977900 h 2466975"/>
              <a:gd name="connsiteX94" fmla="*/ 520700 w 2971800"/>
              <a:gd name="connsiteY94" fmla="*/ 977900 h 2466975"/>
              <a:gd name="connsiteX95" fmla="*/ 520700 w 2971800"/>
              <a:gd name="connsiteY95" fmla="*/ 936625 h 2466975"/>
              <a:gd name="connsiteX96" fmla="*/ 492125 w 2971800"/>
              <a:gd name="connsiteY96" fmla="*/ 936625 h 2466975"/>
              <a:gd name="connsiteX97" fmla="*/ 492125 w 2971800"/>
              <a:gd name="connsiteY97" fmla="*/ 911225 h 2466975"/>
              <a:gd name="connsiteX98" fmla="*/ 479425 w 2971800"/>
              <a:gd name="connsiteY98" fmla="*/ 911225 h 2466975"/>
              <a:gd name="connsiteX99" fmla="*/ 479425 w 2971800"/>
              <a:gd name="connsiteY99" fmla="*/ 892175 h 2466975"/>
              <a:gd name="connsiteX100" fmla="*/ 450850 w 2971800"/>
              <a:gd name="connsiteY100" fmla="*/ 892175 h 2466975"/>
              <a:gd name="connsiteX101" fmla="*/ 450850 w 2971800"/>
              <a:gd name="connsiteY101" fmla="*/ 857250 h 2466975"/>
              <a:gd name="connsiteX102" fmla="*/ 406400 w 2971800"/>
              <a:gd name="connsiteY102" fmla="*/ 857250 h 2466975"/>
              <a:gd name="connsiteX103" fmla="*/ 406400 w 2971800"/>
              <a:gd name="connsiteY103" fmla="*/ 815975 h 2466975"/>
              <a:gd name="connsiteX104" fmla="*/ 396875 w 2971800"/>
              <a:gd name="connsiteY104" fmla="*/ 815975 h 2466975"/>
              <a:gd name="connsiteX105" fmla="*/ 396875 w 2971800"/>
              <a:gd name="connsiteY105" fmla="*/ 800100 h 2466975"/>
              <a:gd name="connsiteX106" fmla="*/ 384175 w 2971800"/>
              <a:gd name="connsiteY106" fmla="*/ 800100 h 2466975"/>
              <a:gd name="connsiteX107" fmla="*/ 384175 w 2971800"/>
              <a:gd name="connsiteY107" fmla="*/ 752475 h 2466975"/>
              <a:gd name="connsiteX108" fmla="*/ 358775 w 2971800"/>
              <a:gd name="connsiteY108" fmla="*/ 752475 h 2466975"/>
              <a:gd name="connsiteX109" fmla="*/ 358775 w 2971800"/>
              <a:gd name="connsiteY109" fmla="*/ 673100 h 2466975"/>
              <a:gd name="connsiteX110" fmla="*/ 352425 w 2971800"/>
              <a:gd name="connsiteY110" fmla="*/ 673100 h 2466975"/>
              <a:gd name="connsiteX111" fmla="*/ 352425 w 2971800"/>
              <a:gd name="connsiteY111" fmla="*/ 657225 h 2466975"/>
              <a:gd name="connsiteX112" fmla="*/ 333375 w 2971800"/>
              <a:gd name="connsiteY112" fmla="*/ 657225 h 2466975"/>
              <a:gd name="connsiteX113" fmla="*/ 333375 w 2971800"/>
              <a:gd name="connsiteY113" fmla="*/ 631825 h 2466975"/>
              <a:gd name="connsiteX114" fmla="*/ 317500 w 2971800"/>
              <a:gd name="connsiteY114" fmla="*/ 631825 h 2466975"/>
              <a:gd name="connsiteX115" fmla="*/ 317500 w 2971800"/>
              <a:gd name="connsiteY115" fmla="*/ 577850 h 2466975"/>
              <a:gd name="connsiteX116" fmla="*/ 292100 w 2971800"/>
              <a:gd name="connsiteY116" fmla="*/ 577850 h 2466975"/>
              <a:gd name="connsiteX117" fmla="*/ 292100 w 2971800"/>
              <a:gd name="connsiteY117" fmla="*/ 527050 h 2466975"/>
              <a:gd name="connsiteX118" fmla="*/ 269875 w 2971800"/>
              <a:gd name="connsiteY118" fmla="*/ 527050 h 2466975"/>
              <a:gd name="connsiteX119" fmla="*/ 269875 w 2971800"/>
              <a:gd name="connsiteY119" fmla="*/ 479425 h 2466975"/>
              <a:gd name="connsiteX120" fmla="*/ 257175 w 2971800"/>
              <a:gd name="connsiteY120" fmla="*/ 479425 h 2466975"/>
              <a:gd name="connsiteX121" fmla="*/ 257175 w 2971800"/>
              <a:gd name="connsiteY121" fmla="*/ 454025 h 2466975"/>
              <a:gd name="connsiteX122" fmla="*/ 241300 w 2971800"/>
              <a:gd name="connsiteY122" fmla="*/ 454025 h 2466975"/>
              <a:gd name="connsiteX123" fmla="*/ 241300 w 2971800"/>
              <a:gd name="connsiteY123" fmla="*/ 390525 h 2466975"/>
              <a:gd name="connsiteX124" fmla="*/ 222250 w 2971800"/>
              <a:gd name="connsiteY124" fmla="*/ 390525 h 2466975"/>
              <a:gd name="connsiteX125" fmla="*/ 222250 w 2971800"/>
              <a:gd name="connsiteY125" fmla="*/ 260350 h 2466975"/>
              <a:gd name="connsiteX126" fmla="*/ 215900 w 2971800"/>
              <a:gd name="connsiteY126" fmla="*/ 260350 h 2466975"/>
              <a:gd name="connsiteX127" fmla="*/ 215900 w 2971800"/>
              <a:gd name="connsiteY127" fmla="*/ 212725 h 2466975"/>
              <a:gd name="connsiteX128" fmla="*/ 193675 w 2971800"/>
              <a:gd name="connsiteY128" fmla="*/ 212725 h 2466975"/>
              <a:gd name="connsiteX129" fmla="*/ 193675 w 2971800"/>
              <a:gd name="connsiteY129" fmla="*/ 158750 h 2466975"/>
              <a:gd name="connsiteX130" fmla="*/ 171450 w 2971800"/>
              <a:gd name="connsiteY130" fmla="*/ 158750 h 2466975"/>
              <a:gd name="connsiteX131" fmla="*/ 171450 w 2971800"/>
              <a:gd name="connsiteY131" fmla="*/ 123825 h 2466975"/>
              <a:gd name="connsiteX132" fmla="*/ 165100 w 2971800"/>
              <a:gd name="connsiteY132" fmla="*/ 123825 h 2466975"/>
              <a:gd name="connsiteX133" fmla="*/ 165100 w 2971800"/>
              <a:gd name="connsiteY133" fmla="*/ 101600 h 2466975"/>
              <a:gd name="connsiteX134" fmla="*/ 155575 w 2971800"/>
              <a:gd name="connsiteY134" fmla="*/ 101600 h 2466975"/>
              <a:gd name="connsiteX135" fmla="*/ 155575 w 2971800"/>
              <a:gd name="connsiteY135" fmla="*/ 44450 h 2466975"/>
              <a:gd name="connsiteX136" fmla="*/ 139700 w 2971800"/>
              <a:gd name="connsiteY136" fmla="*/ 44450 h 2466975"/>
              <a:gd name="connsiteX137" fmla="*/ 139700 w 2971800"/>
              <a:gd name="connsiteY137" fmla="*/ 19050 h 2466975"/>
              <a:gd name="connsiteX138" fmla="*/ 127000 w 2971800"/>
              <a:gd name="connsiteY138" fmla="*/ 19050 h 2466975"/>
              <a:gd name="connsiteX139" fmla="*/ 127000 w 2971800"/>
              <a:gd name="connsiteY139" fmla="*/ 0 h 2466975"/>
              <a:gd name="connsiteX140" fmla="*/ 0 w 2971800"/>
              <a:gd name="connsiteY140"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2971800" h="2466975">
                <a:moveTo>
                  <a:pt x="2971800" y="2466975"/>
                </a:moveTo>
                <a:lnTo>
                  <a:pt x="2971800" y="2066925"/>
                </a:lnTo>
                <a:lnTo>
                  <a:pt x="2308225" y="2066925"/>
                </a:lnTo>
                <a:lnTo>
                  <a:pt x="2308225" y="2041525"/>
                </a:lnTo>
                <a:lnTo>
                  <a:pt x="2254250" y="2041525"/>
                </a:lnTo>
                <a:lnTo>
                  <a:pt x="2254250" y="2028825"/>
                </a:lnTo>
                <a:lnTo>
                  <a:pt x="2076450" y="2028825"/>
                </a:lnTo>
                <a:lnTo>
                  <a:pt x="2076450" y="2006600"/>
                </a:lnTo>
                <a:lnTo>
                  <a:pt x="2060575" y="2006600"/>
                </a:lnTo>
                <a:lnTo>
                  <a:pt x="2060575" y="1981200"/>
                </a:lnTo>
                <a:lnTo>
                  <a:pt x="1971675" y="1981200"/>
                </a:lnTo>
                <a:lnTo>
                  <a:pt x="1971675" y="1955800"/>
                </a:lnTo>
                <a:lnTo>
                  <a:pt x="1943100" y="1955800"/>
                </a:lnTo>
                <a:lnTo>
                  <a:pt x="1943100" y="1943100"/>
                </a:lnTo>
                <a:lnTo>
                  <a:pt x="1911350" y="1943100"/>
                </a:lnTo>
                <a:lnTo>
                  <a:pt x="1911350" y="1917700"/>
                </a:lnTo>
                <a:lnTo>
                  <a:pt x="1851025" y="1917700"/>
                </a:lnTo>
                <a:lnTo>
                  <a:pt x="1851025" y="1898650"/>
                </a:lnTo>
                <a:lnTo>
                  <a:pt x="1714500" y="1898650"/>
                </a:lnTo>
                <a:lnTo>
                  <a:pt x="1714500" y="1879600"/>
                </a:lnTo>
                <a:lnTo>
                  <a:pt x="1663700" y="1879600"/>
                </a:lnTo>
                <a:lnTo>
                  <a:pt x="1663700" y="1854200"/>
                </a:lnTo>
                <a:lnTo>
                  <a:pt x="1641475" y="1854200"/>
                </a:lnTo>
                <a:lnTo>
                  <a:pt x="1641475" y="1835150"/>
                </a:lnTo>
                <a:lnTo>
                  <a:pt x="1600200" y="1835150"/>
                </a:lnTo>
                <a:lnTo>
                  <a:pt x="1600200" y="1816100"/>
                </a:lnTo>
                <a:lnTo>
                  <a:pt x="1558925" y="1816100"/>
                </a:lnTo>
                <a:lnTo>
                  <a:pt x="1558925" y="1793875"/>
                </a:lnTo>
                <a:lnTo>
                  <a:pt x="1539875" y="1793875"/>
                </a:lnTo>
                <a:lnTo>
                  <a:pt x="1539875" y="1774825"/>
                </a:lnTo>
                <a:lnTo>
                  <a:pt x="1447800" y="1774825"/>
                </a:lnTo>
                <a:lnTo>
                  <a:pt x="1447800" y="1749425"/>
                </a:lnTo>
                <a:lnTo>
                  <a:pt x="1438275" y="1749425"/>
                </a:lnTo>
                <a:lnTo>
                  <a:pt x="1438275" y="1727200"/>
                </a:lnTo>
                <a:lnTo>
                  <a:pt x="1397000" y="1727200"/>
                </a:lnTo>
                <a:lnTo>
                  <a:pt x="1397000" y="1714500"/>
                </a:lnTo>
                <a:lnTo>
                  <a:pt x="1384300" y="1714500"/>
                </a:lnTo>
                <a:lnTo>
                  <a:pt x="1384300" y="1685925"/>
                </a:lnTo>
                <a:lnTo>
                  <a:pt x="1365250" y="1685925"/>
                </a:lnTo>
                <a:lnTo>
                  <a:pt x="1365250" y="1663700"/>
                </a:lnTo>
                <a:lnTo>
                  <a:pt x="1263650" y="1663700"/>
                </a:lnTo>
                <a:lnTo>
                  <a:pt x="1263650" y="1641475"/>
                </a:lnTo>
                <a:lnTo>
                  <a:pt x="1216025" y="1641475"/>
                </a:lnTo>
                <a:lnTo>
                  <a:pt x="1216025" y="1625600"/>
                </a:lnTo>
                <a:lnTo>
                  <a:pt x="1127125" y="1625600"/>
                </a:lnTo>
                <a:lnTo>
                  <a:pt x="1127125" y="1600200"/>
                </a:lnTo>
                <a:lnTo>
                  <a:pt x="1098550" y="1600200"/>
                </a:lnTo>
                <a:lnTo>
                  <a:pt x="1098550" y="1568450"/>
                </a:lnTo>
                <a:lnTo>
                  <a:pt x="1092200" y="1568450"/>
                </a:lnTo>
                <a:lnTo>
                  <a:pt x="1092200" y="1543050"/>
                </a:lnTo>
                <a:lnTo>
                  <a:pt x="1082675" y="1543050"/>
                </a:lnTo>
                <a:lnTo>
                  <a:pt x="1082675" y="1511300"/>
                </a:lnTo>
                <a:lnTo>
                  <a:pt x="1069975" y="1511300"/>
                </a:lnTo>
                <a:lnTo>
                  <a:pt x="1069975" y="1479550"/>
                </a:lnTo>
                <a:lnTo>
                  <a:pt x="987425" y="1479550"/>
                </a:lnTo>
                <a:lnTo>
                  <a:pt x="987425" y="1463675"/>
                </a:lnTo>
                <a:lnTo>
                  <a:pt x="977900" y="1463675"/>
                </a:lnTo>
                <a:lnTo>
                  <a:pt x="977900" y="1441450"/>
                </a:lnTo>
                <a:lnTo>
                  <a:pt x="962025" y="1441450"/>
                </a:lnTo>
                <a:lnTo>
                  <a:pt x="962025" y="1419225"/>
                </a:lnTo>
                <a:lnTo>
                  <a:pt x="923925" y="1419225"/>
                </a:lnTo>
                <a:lnTo>
                  <a:pt x="927100" y="1406525"/>
                </a:lnTo>
                <a:lnTo>
                  <a:pt x="904875" y="1406525"/>
                </a:lnTo>
                <a:lnTo>
                  <a:pt x="904875" y="1377950"/>
                </a:lnTo>
                <a:lnTo>
                  <a:pt x="873125" y="1377950"/>
                </a:lnTo>
                <a:lnTo>
                  <a:pt x="873125" y="1355725"/>
                </a:lnTo>
                <a:lnTo>
                  <a:pt x="844550" y="1355725"/>
                </a:lnTo>
                <a:lnTo>
                  <a:pt x="844550" y="1330325"/>
                </a:lnTo>
                <a:lnTo>
                  <a:pt x="825500" y="1330325"/>
                </a:lnTo>
                <a:lnTo>
                  <a:pt x="825500" y="1295400"/>
                </a:lnTo>
                <a:lnTo>
                  <a:pt x="812800" y="1295400"/>
                </a:lnTo>
                <a:lnTo>
                  <a:pt x="812800" y="1228725"/>
                </a:lnTo>
                <a:lnTo>
                  <a:pt x="803275" y="1222375"/>
                </a:lnTo>
                <a:lnTo>
                  <a:pt x="803275" y="1216025"/>
                </a:lnTo>
                <a:lnTo>
                  <a:pt x="762000" y="1216025"/>
                </a:lnTo>
                <a:lnTo>
                  <a:pt x="762000" y="1190625"/>
                </a:lnTo>
                <a:lnTo>
                  <a:pt x="749300" y="1190625"/>
                </a:lnTo>
                <a:lnTo>
                  <a:pt x="749300" y="1168400"/>
                </a:lnTo>
                <a:lnTo>
                  <a:pt x="708025" y="1168400"/>
                </a:lnTo>
                <a:lnTo>
                  <a:pt x="708025" y="1146175"/>
                </a:lnTo>
                <a:lnTo>
                  <a:pt x="679450" y="1146175"/>
                </a:lnTo>
                <a:lnTo>
                  <a:pt x="679450" y="1123950"/>
                </a:lnTo>
                <a:lnTo>
                  <a:pt x="647700" y="1123950"/>
                </a:lnTo>
                <a:lnTo>
                  <a:pt x="647700" y="1098550"/>
                </a:lnTo>
                <a:lnTo>
                  <a:pt x="628650" y="1098550"/>
                </a:lnTo>
                <a:lnTo>
                  <a:pt x="628650" y="1082675"/>
                </a:lnTo>
                <a:lnTo>
                  <a:pt x="606425" y="1082675"/>
                </a:lnTo>
                <a:lnTo>
                  <a:pt x="606425" y="1035050"/>
                </a:lnTo>
                <a:lnTo>
                  <a:pt x="590550" y="1035050"/>
                </a:lnTo>
                <a:lnTo>
                  <a:pt x="590550" y="1016000"/>
                </a:lnTo>
                <a:lnTo>
                  <a:pt x="577850" y="1016000"/>
                </a:lnTo>
                <a:lnTo>
                  <a:pt x="577850" y="996950"/>
                </a:lnTo>
                <a:lnTo>
                  <a:pt x="555625" y="996950"/>
                </a:lnTo>
                <a:lnTo>
                  <a:pt x="555625" y="977900"/>
                </a:lnTo>
                <a:lnTo>
                  <a:pt x="520700" y="977900"/>
                </a:lnTo>
                <a:lnTo>
                  <a:pt x="520700" y="936625"/>
                </a:lnTo>
                <a:lnTo>
                  <a:pt x="492125" y="936625"/>
                </a:lnTo>
                <a:lnTo>
                  <a:pt x="492125" y="911225"/>
                </a:lnTo>
                <a:lnTo>
                  <a:pt x="479425" y="911225"/>
                </a:lnTo>
                <a:lnTo>
                  <a:pt x="479425" y="892175"/>
                </a:lnTo>
                <a:lnTo>
                  <a:pt x="450850" y="892175"/>
                </a:lnTo>
                <a:lnTo>
                  <a:pt x="450850" y="857250"/>
                </a:lnTo>
                <a:lnTo>
                  <a:pt x="406400" y="857250"/>
                </a:lnTo>
                <a:lnTo>
                  <a:pt x="406400" y="815975"/>
                </a:lnTo>
                <a:lnTo>
                  <a:pt x="396875" y="815975"/>
                </a:lnTo>
                <a:lnTo>
                  <a:pt x="396875" y="800100"/>
                </a:lnTo>
                <a:lnTo>
                  <a:pt x="384175" y="800100"/>
                </a:lnTo>
                <a:lnTo>
                  <a:pt x="384175" y="752475"/>
                </a:lnTo>
                <a:lnTo>
                  <a:pt x="358775" y="752475"/>
                </a:lnTo>
                <a:lnTo>
                  <a:pt x="358775" y="673100"/>
                </a:lnTo>
                <a:lnTo>
                  <a:pt x="352425" y="673100"/>
                </a:lnTo>
                <a:lnTo>
                  <a:pt x="352425" y="657225"/>
                </a:lnTo>
                <a:lnTo>
                  <a:pt x="333375" y="657225"/>
                </a:lnTo>
                <a:lnTo>
                  <a:pt x="333375" y="631825"/>
                </a:lnTo>
                <a:lnTo>
                  <a:pt x="317500" y="631825"/>
                </a:lnTo>
                <a:lnTo>
                  <a:pt x="317500" y="577850"/>
                </a:lnTo>
                <a:lnTo>
                  <a:pt x="292100" y="577850"/>
                </a:lnTo>
                <a:lnTo>
                  <a:pt x="292100" y="527050"/>
                </a:lnTo>
                <a:lnTo>
                  <a:pt x="269875" y="527050"/>
                </a:lnTo>
                <a:lnTo>
                  <a:pt x="269875" y="479425"/>
                </a:lnTo>
                <a:lnTo>
                  <a:pt x="257175" y="479425"/>
                </a:lnTo>
                <a:lnTo>
                  <a:pt x="257175" y="454025"/>
                </a:lnTo>
                <a:lnTo>
                  <a:pt x="241300" y="454025"/>
                </a:lnTo>
                <a:lnTo>
                  <a:pt x="241300" y="390525"/>
                </a:lnTo>
                <a:lnTo>
                  <a:pt x="222250" y="390525"/>
                </a:lnTo>
                <a:lnTo>
                  <a:pt x="222250" y="260350"/>
                </a:lnTo>
                <a:lnTo>
                  <a:pt x="215900" y="260350"/>
                </a:lnTo>
                <a:lnTo>
                  <a:pt x="215900" y="212725"/>
                </a:lnTo>
                <a:lnTo>
                  <a:pt x="193675" y="212725"/>
                </a:lnTo>
                <a:lnTo>
                  <a:pt x="193675" y="158750"/>
                </a:lnTo>
                <a:lnTo>
                  <a:pt x="171450" y="158750"/>
                </a:lnTo>
                <a:lnTo>
                  <a:pt x="171450" y="123825"/>
                </a:lnTo>
                <a:lnTo>
                  <a:pt x="165100" y="123825"/>
                </a:lnTo>
                <a:lnTo>
                  <a:pt x="165100" y="101600"/>
                </a:lnTo>
                <a:lnTo>
                  <a:pt x="155575" y="101600"/>
                </a:lnTo>
                <a:lnTo>
                  <a:pt x="155575" y="44450"/>
                </a:lnTo>
                <a:lnTo>
                  <a:pt x="139700" y="44450"/>
                </a:lnTo>
                <a:lnTo>
                  <a:pt x="139700" y="19050"/>
                </a:lnTo>
                <a:lnTo>
                  <a:pt x="127000" y="19050"/>
                </a:lnTo>
                <a:lnTo>
                  <a:pt x="127000"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288" name="Group 287">
            <a:extLst>
              <a:ext uri="{FF2B5EF4-FFF2-40B4-BE49-F238E27FC236}">
                <a16:creationId xmlns:a16="http://schemas.microsoft.com/office/drawing/2014/main" id="{03088033-80C4-9420-1446-834A663E36F1}"/>
              </a:ext>
            </a:extLst>
          </p:cNvPr>
          <p:cNvGrpSpPr/>
          <p:nvPr/>
        </p:nvGrpSpPr>
        <p:grpSpPr>
          <a:xfrm>
            <a:off x="7201197" y="1690280"/>
            <a:ext cx="2973674" cy="2143117"/>
            <a:chOff x="7201197" y="1690280"/>
            <a:chExt cx="2973674" cy="2143117"/>
          </a:xfrm>
        </p:grpSpPr>
        <p:sp>
          <p:nvSpPr>
            <p:cNvPr id="265" name="Oval 264">
              <a:extLst>
                <a:ext uri="{FF2B5EF4-FFF2-40B4-BE49-F238E27FC236}">
                  <a16:creationId xmlns:a16="http://schemas.microsoft.com/office/drawing/2014/main" id="{BBE0F44C-727A-A1DC-86FE-7A6DDC772963}"/>
                </a:ext>
              </a:extLst>
            </p:cNvPr>
            <p:cNvSpPr/>
            <p:nvPr/>
          </p:nvSpPr>
          <p:spPr bwMode="auto">
            <a:xfrm>
              <a:off x="7668847" y="2669414"/>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 name="Oval 265">
              <a:extLst>
                <a:ext uri="{FF2B5EF4-FFF2-40B4-BE49-F238E27FC236}">
                  <a16:creationId xmlns:a16="http://schemas.microsoft.com/office/drawing/2014/main" id="{B4CCC040-CC93-9085-B105-AA69D29A1F22}"/>
                </a:ext>
              </a:extLst>
            </p:cNvPr>
            <p:cNvSpPr/>
            <p:nvPr/>
          </p:nvSpPr>
          <p:spPr bwMode="auto">
            <a:xfrm>
              <a:off x="7605689" y="258144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7" name="Oval 266">
              <a:extLst>
                <a:ext uri="{FF2B5EF4-FFF2-40B4-BE49-F238E27FC236}">
                  <a16:creationId xmlns:a16="http://schemas.microsoft.com/office/drawing/2014/main" id="{7A210593-EE7E-4B2D-57A2-714C7B2A3DB9}"/>
                </a:ext>
              </a:extLst>
            </p:cNvPr>
            <p:cNvSpPr/>
            <p:nvPr/>
          </p:nvSpPr>
          <p:spPr bwMode="auto">
            <a:xfrm>
              <a:off x="7556034" y="2542699"/>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8" name="Oval 267">
              <a:extLst>
                <a:ext uri="{FF2B5EF4-FFF2-40B4-BE49-F238E27FC236}">
                  <a16:creationId xmlns:a16="http://schemas.microsoft.com/office/drawing/2014/main" id="{E9ACA486-8847-6BE7-0EB0-CDCC145D0C58}"/>
                </a:ext>
              </a:extLst>
            </p:cNvPr>
            <p:cNvSpPr/>
            <p:nvPr/>
          </p:nvSpPr>
          <p:spPr bwMode="auto">
            <a:xfrm>
              <a:off x="7436446" y="2279148"/>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9" name="Oval 268">
              <a:extLst>
                <a:ext uri="{FF2B5EF4-FFF2-40B4-BE49-F238E27FC236}">
                  <a16:creationId xmlns:a16="http://schemas.microsoft.com/office/drawing/2014/main" id="{909AAE8B-097A-D9EA-F47C-A299E96A8390}"/>
                </a:ext>
              </a:extLst>
            </p:cNvPr>
            <p:cNvSpPr/>
            <p:nvPr/>
          </p:nvSpPr>
          <p:spPr bwMode="auto">
            <a:xfrm>
              <a:off x="7364663" y="199373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0" name="Oval 269">
              <a:extLst>
                <a:ext uri="{FF2B5EF4-FFF2-40B4-BE49-F238E27FC236}">
                  <a16:creationId xmlns:a16="http://schemas.microsoft.com/office/drawing/2014/main" id="{7368E6DD-5100-2968-12B5-C5531E7888BC}"/>
                </a:ext>
              </a:extLst>
            </p:cNvPr>
            <p:cNvSpPr/>
            <p:nvPr/>
          </p:nvSpPr>
          <p:spPr bwMode="auto">
            <a:xfrm>
              <a:off x="7251796" y="1698376"/>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1" name="Oval 270">
              <a:extLst>
                <a:ext uri="{FF2B5EF4-FFF2-40B4-BE49-F238E27FC236}">
                  <a16:creationId xmlns:a16="http://schemas.microsoft.com/office/drawing/2014/main" id="{99B14E46-1A74-C146-9AF6-9E65B3186202}"/>
                </a:ext>
              </a:extLst>
            </p:cNvPr>
            <p:cNvSpPr/>
            <p:nvPr/>
          </p:nvSpPr>
          <p:spPr bwMode="auto">
            <a:xfrm>
              <a:off x="7201197" y="1690280"/>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2" name="Oval 271">
              <a:extLst>
                <a:ext uri="{FF2B5EF4-FFF2-40B4-BE49-F238E27FC236}">
                  <a16:creationId xmlns:a16="http://schemas.microsoft.com/office/drawing/2014/main" id="{A0B48157-0DA7-2162-854C-36125371F40C}"/>
                </a:ext>
              </a:extLst>
            </p:cNvPr>
            <p:cNvSpPr/>
            <p:nvPr/>
          </p:nvSpPr>
          <p:spPr bwMode="auto">
            <a:xfrm>
              <a:off x="9390842" y="3725722"/>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3" name="Oval 272">
              <a:extLst>
                <a:ext uri="{FF2B5EF4-FFF2-40B4-BE49-F238E27FC236}">
                  <a16:creationId xmlns:a16="http://schemas.microsoft.com/office/drawing/2014/main" id="{619E8B16-377B-63B7-6D64-2A002D1BE401}"/>
                </a:ext>
              </a:extLst>
            </p:cNvPr>
            <p:cNvSpPr/>
            <p:nvPr/>
          </p:nvSpPr>
          <p:spPr bwMode="auto">
            <a:xfrm>
              <a:off x="9490153"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4" name="Oval 273">
              <a:extLst>
                <a:ext uri="{FF2B5EF4-FFF2-40B4-BE49-F238E27FC236}">
                  <a16:creationId xmlns:a16="http://schemas.microsoft.com/office/drawing/2014/main" id="{D5DC68A1-2C6E-3139-0B57-2364450E7C6F}"/>
                </a:ext>
              </a:extLst>
            </p:cNvPr>
            <p:cNvSpPr/>
            <p:nvPr/>
          </p:nvSpPr>
          <p:spPr bwMode="auto">
            <a:xfrm>
              <a:off x="9562653"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5" name="Oval 274">
              <a:extLst>
                <a:ext uri="{FF2B5EF4-FFF2-40B4-BE49-F238E27FC236}">
                  <a16:creationId xmlns:a16="http://schemas.microsoft.com/office/drawing/2014/main" id="{5DB23B38-AFB0-DAED-1836-64DF046ECAA5}"/>
                </a:ext>
              </a:extLst>
            </p:cNvPr>
            <p:cNvSpPr/>
            <p:nvPr/>
          </p:nvSpPr>
          <p:spPr bwMode="auto">
            <a:xfrm>
              <a:off x="9589663"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6" name="Oval 275">
              <a:extLst>
                <a:ext uri="{FF2B5EF4-FFF2-40B4-BE49-F238E27FC236}">
                  <a16:creationId xmlns:a16="http://schemas.microsoft.com/office/drawing/2014/main" id="{6FD0FE84-5473-CAEC-35A4-048DA1C1B19F}"/>
                </a:ext>
              </a:extLst>
            </p:cNvPr>
            <p:cNvSpPr/>
            <p:nvPr/>
          </p:nvSpPr>
          <p:spPr bwMode="auto">
            <a:xfrm>
              <a:off x="9607318"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7" name="Oval 276">
              <a:extLst>
                <a:ext uri="{FF2B5EF4-FFF2-40B4-BE49-F238E27FC236}">
                  <a16:creationId xmlns:a16="http://schemas.microsoft.com/office/drawing/2014/main" id="{54DD4BF3-33B8-5376-787B-ED4378F8B97D}"/>
                </a:ext>
              </a:extLst>
            </p:cNvPr>
            <p:cNvSpPr/>
            <p:nvPr/>
          </p:nvSpPr>
          <p:spPr bwMode="auto">
            <a:xfrm>
              <a:off x="9673899"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8" name="Oval 277">
              <a:extLst>
                <a:ext uri="{FF2B5EF4-FFF2-40B4-BE49-F238E27FC236}">
                  <a16:creationId xmlns:a16="http://schemas.microsoft.com/office/drawing/2014/main" id="{ACB7D00B-9A2B-C5AB-300C-76DFAD1FF396}"/>
                </a:ext>
              </a:extLst>
            </p:cNvPr>
            <p:cNvSpPr/>
            <p:nvPr/>
          </p:nvSpPr>
          <p:spPr bwMode="auto">
            <a:xfrm>
              <a:off x="9706629"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9" name="Oval 278">
              <a:extLst>
                <a:ext uri="{FF2B5EF4-FFF2-40B4-BE49-F238E27FC236}">
                  <a16:creationId xmlns:a16="http://schemas.microsoft.com/office/drawing/2014/main" id="{C056453D-5871-C028-933C-2B7B8B38BADC}"/>
                </a:ext>
              </a:extLst>
            </p:cNvPr>
            <p:cNvSpPr/>
            <p:nvPr/>
          </p:nvSpPr>
          <p:spPr bwMode="auto">
            <a:xfrm>
              <a:off x="9728737"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0" name="Oval 279">
              <a:extLst>
                <a:ext uri="{FF2B5EF4-FFF2-40B4-BE49-F238E27FC236}">
                  <a16:creationId xmlns:a16="http://schemas.microsoft.com/office/drawing/2014/main" id="{FA5F17BE-73EC-C500-7EE9-002CBD79FA2A}"/>
                </a:ext>
              </a:extLst>
            </p:cNvPr>
            <p:cNvSpPr/>
            <p:nvPr/>
          </p:nvSpPr>
          <p:spPr bwMode="auto">
            <a:xfrm>
              <a:off x="9809222"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3" name="Oval 282">
              <a:extLst>
                <a:ext uri="{FF2B5EF4-FFF2-40B4-BE49-F238E27FC236}">
                  <a16:creationId xmlns:a16="http://schemas.microsoft.com/office/drawing/2014/main" id="{2F3E72B2-89D0-3700-122F-2E49117AF61F}"/>
                </a:ext>
              </a:extLst>
            </p:cNvPr>
            <p:cNvSpPr/>
            <p:nvPr/>
          </p:nvSpPr>
          <p:spPr bwMode="auto">
            <a:xfrm>
              <a:off x="9877569"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4" name="Oval 283">
              <a:extLst>
                <a:ext uri="{FF2B5EF4-FFF2-40B4-BE49-F238E27FC236}">
                  <a16:creationId xmlns:a16="http://schemas.microsoft.com/office/drawing/2014/main" id="{D2226C71-8DC4-EE9F-EFF0-7E5AFB05F49D}"/>
                </a:ext>
              </a:extLst>
            </p:cNvPr>
            <p:cNvSpPr/>
            <p:nvPr/>
          </p:nvSpPr>
          <p:spPr bwMode="auto">
            <a:xfrm>
              <a:off x="9909323"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5" name="Oval 284">
              <a:extLst>
                <a:ext uri="{FF2B5EF4-FFF2-40B4-BE49-F238E27FC236}">
                  <a16:creationId xmlns:a16="http://schemas.microsoft.com/office/drawing/2014/main" id="{1D029DFF-21AD-85D5-33D0-AF811560FBF0}"/>
                </a:ext>
              </a:extLst>
            </p:cNvPr>
            <p:cNvSpPr/>
            <p:nvPr/>
          </p:nvSpPr>
          <p:spPr bwMode="auto">
            <a:xfrm>
              <a:off x="9926623"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6" name="Oval 285">
              <a:extLst>
                <a:ext uri="{FF2B5EF4-FFF2-40B4-BE49-F238E27FC236}">
                  <a16:creationId xmlns:a16="http://schemas.microsoft.com/office/drawing/2014/main" id="{E0714A6A-1A89-8A2F-0C9D-BCCF511B5009}"/>
                </a:ext>
              </a:extLst>
            </p:cNvPr>
            <p:cNvSpPr/>
            <p:nvPr/>
          </p:nvSpPr>
          <p:spPr bwMode="auto">
            <a:xfrm>
              <a:off x="10015626"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7" name="Oval 286">
              <a:extLst>
                <a:ext uri="{FF2B5EF4-FFF2-40B4-BE49-F238E27FC236}">
                  <a16:creationId xmlns:a16="http://schemas.microsoft.com/office/drawing/2014/main" id="{3F595C13-E884-F3CF-2C15-7BD036C48BAE}"/>
                </a:ext>
              </a:extLst>
            </p:cNvPr>
            <p:cNvSpPr/>
            <p:nvPr/>
          </p:nvSpPr>
          <p:spPr bwMode="auto">
            <a:xfrm>
              <a:off x="10097379" y="3755905"/>
              <a:ext cx="77492" cy="7749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89" name="Freeform: Shape 288">
            <a:extLst>
              <a:ext uri="{FF2B5EF4-FFF2-40B4-BE49-F238E27FC236}">
                <a16:creationId xmlns:a16="http://schemas.microsoft.com/office/drawing/2014/main" id="{1C958310-E3B3-DE92-4C7E-EB302AC8AC95}"/>
              </a:ext>
            </a:extLst>
          </p:cNvPr>
          <p:cNvSpPr/>
          <p:nvPr/>
        </p:nvSpPr>
        <p:spPr bwMode="auto">
          <a:xfrm>
            <a:off x="7169150" y="1749425"/>
            <a:ext cx="3562350" cy="1285875"/>
          </a:xfrm>
          <a:custGeom>
            <a:avLst/>
            <a:gdLst>
              <a:gd name="connsiteX0" fmla="*/ 3562350 w 3562350"/>
              <a:gd name="connsiteY0" fmla="*/ 1285875 h 1285875"/>
              <a:gd name="connsiteX1" fmla="*/ 2921000 w 3562350"/>
              <a:gd name="connsiteY1" fmla="*/ 1285875 h 1285875"/>
              <a:gd name="connsiteX2" fmla="*/ 2921000 w 3562350"/>
              <a:gd name="connsiteY2" fmla="*/ 1203325 h 1285875"/>
              <a:gd name="connsiteX3" fmla="*/ 2416175 w 3562350"/>
              <a:gd name="connsiteY3" fmla="*/ 1203325 h 1285875"/>
              <a:gd name="connsiteX4" fmla="*/ 2416175 w 3562350"/>
              <a:gd name="connsiteY4" fmla="*/ 1171575 h 1285875"/>
              <a:gd name="connsiteX5" fmla="*/ 2368550 w 3562350"/>
              <a:gd name="connsiteY5" fmla="*/ 1171575 h 1285875"/>
              <a:gd name="connsiteX6" fmla="*/ 2368550 w 3562350"/>
              <a:gd name="connsiteY6" fmla="*/ 1136650 h 1285875"/>
              <a:gd name="connsiteX7" fmla="*/ 2330450 w 3562350"/>
              <a:gd name="connsiteY7" fmla="*/ 1136650 h 1285875"/>
              <a:gd name="connsiteX8" fmla="*/ 2330450 w 3562350"/>
              <a:gd name="connsiteY8" fmla="*/ 1111250 h 1285875"/>
              <a:gd name="connsiteX9" fmla="*/ 2206625 w 3562350"/>
              <a:gd name="connsiteY9" fmla="*/ 1111250 h 1285875"/>
              <a:gd name="connsiteX10" fmla="*/ 2206625 w 3562350"/>
              <a:gd name="connsiteY10" fmla="*/ 1060450 h 1285875"/>
              <a:gd name="connsiteX11" fmla="*/ 2181225 w 3562350"/>
              <a:gd name="connsiteY11" fmla="*/ 1060450 h 1285875"/>
              <a:gd name="connsiteX12" fmla="*/ 2181225 w 3562350"/>
              <a:gd name="connsiteY12" fmla="*/ 1022350 h 1285875"/>
              <a:gd name="connsiteX13" fmla="*/ 2127250 w 3562350"/>
              <a:gd name="connsiteY13" fmla="*/ 1022350 h 1285875"/>
              <a:gd name="connsiteX14" fmla="*/ 2127250 w 3562350"/>
              <a:gd name="connsiteY14" fmla="*/ 977900 h 1285875"/>
              <a:gd name="connsiteX15" fmla="*/ 2009775 w 3562350"/>
              <a:gd name="connsiteY15" fmla="*/ 977900 h 1285875"/>
              <a:gd name="connsiteX16" fmla="*/ 2009775 w 3562350"/>
              <a:gd name="connsiteY16" fmla="*/ 965200 h 1285875"/>
              <a:gd name="connsiteX17" fmla="*/ 1793875 w 3562350"/>
              <a:gd name="connsiteY17" fmla="*/ 965200 h 1285875"/>
              <a:gd name="connsiteX18" fmla="*/ 1793875 w 3562350"/>
              <a:gd name="connsiteY18" fmla="*/ 939800 h 1285875"/>
              <a:gd name="connsiteX19" fmla="*/ 1711325 w 3562350"/>
              <a:gd name="connsiteY19" fmla="*/ 939800 h 1285875"/>
              <a:gd name="connsiteX20" fmla="*/ 1711325 w 3562350"/>
              <a:gd name="connsiteY20" fmla="*/ 923925 h 1285875"/>
              <a:gd name="connsiteX21" fmla="*/ 1666875 w 3562350"/>
              <a:gd name="connsiteY21" fmla="*/ 923925 h 1285875"/>
              <a:gd name="connsiteX22" fmla="*/ 1666875 w 3562350"/>
              <a:gd name="connsiteY22" fmla="*/ 895350 h 1285875"/>
              <a:gd name="connsiteX23" fmla="*/ 1619250 w 3562350"/>
              <a:gd name="connsiteY23" fmla="*/ 895350 h 1285875"/>
              <a:gd name="connsiteX24" fmla="*/ 1619250 w 3562350"/>
              <a:gd name="connsiteY24" fmla="*/ 876300 h 1285875"/>
              <a:gd name="connsiteX25" fmla="*/ 1508125 w 3562350"/>
              <a:gd name="connsiteY25" fmla="*/ 876300 h 1285875"/>
              <a:gd name="connsiteX26" fmla="*/ 1508125 w 3562350"/>
              <a:gd name="connsiteY26" fmla="*/ 812800 h 1285875"/>
              <a:gd name="connsiteX27" fmla="*/ 1438275 w 3562350"/>
              <a:gd name="connsiteY27" fmla="*/ 812800 h 1285875"/>
              <a:gd name="connsiteX28" fmla="*/ 1438275 w 3562350"/>
              <a:gd name="connsiteY28" fmla="*/ 793750 h 1285875"/>
              <a:gd name="connsiteX29" fmla="*/ 1406525 w 3562350"/>
              <a:gd name="connsiteY29" fmla="*/ 793750 h 1285875"/>
              <a:gd name="connsiteX30" fmla="*/ 1406525 w 3562350"/>
              <a:gd name="connsiteY30" fmla="*/ 733425 h 1285875"/>
              <a:gd name="connsiteX31" fmla="*/ 1323975 w 3562350"/>
              <a:gd name="connsiteY31" fmla="*/ 733425 h 1285875"/>
              <a:gd name="connsiteX32" fmla="*/ 1323975 w 3562350"/>
              <a:gd name="connsiteY32" fmla="*/ 714375 h 1285875"/>
              <a:gd name="connsiteX33" fmla="*/ 1235075 w 3562350"/>
              <a:gd name="connsiteY33" fmla="*/ 714375 h 1285875"/>
              <a:gd name="connsiteX34" fmla="*/ 1235075 w 3562350"/>
              <a:gd name="connsiteY34" fmla="*/ 714375 h 1285875"/>
              <a:gd name="connsiteX35" fmla="*/ 1235075 w 3562350"/>
              <a:gd name="connsiteY35" fmla="*/ 692150 h 1285875"/>
              <a:gd name="connsiteX36" fmla="*/ 1136650 w 3562350"/>
              <a:gd name="connsiteY36" fmla="*/ 692150 h 1285875"/>
              <a:gd name="connsiteX37" fmla="*/ 1136650 w 3562350"/>
              <a:gd name="connsiteY37" fmla="*/ 673100 h 1285875"/>
              <a:gd name="connsiteX38" fmla="*/ 1079500 w 3562350"/>
              <a:gd name="connsiteY38" fmla="*/ 673100 h 1285875"/>
              <a:gd name="connsiteX39" fmla="*/ 1079500 w 3562350"/>
              <a:gd name="connsiteY39" fmla="*/ 631825 h 1285875"/>
              <a:gd name="connsiteX40" fmla="*/ 1022350 w 3562350"/>
              <a:gd name="connsiteY40" fmla="*/ 631825 h 1285875"/>
              <a:gd name="connsiteX41" fmla="*/ 1022350 w 3562350"/>
              <a:gd name="connsiteY41" fmla="*/ 609600 h 1285875"/>
              <a:gd name="connsiteX42" fmla="*/ 1006475 w 3562350"/>
              <a:gd name="connsiteY42" fmla="*/ 609600 h 1285875"/>
              <a:gd name="connsiteX43" fmla="*/ 1006475 w 3562350"/>
              <a:gd name="connsiteY43" fmla="*/ 587375 h 1285875"/>
              <a:gd name="connsiteX44" fmla="*/ 873125 w 3562350"/>
              <a:gd name="connsiteY44" fmla="*/ 587375 h 1285875"/>
              <a:gd name="connsiteX45" fmla="*/ 873125 w 3562350"/>
              <a:gd name="connsiteY45" fmla="*/ 571500 h 1285875"/>
              <a:gd name="connsiteX46" fmla="*/ 841375 w 3562350"/>
              <a:gd name="connsiteY46" fmla="*/ 571500 h 1285875"/>
              <a:gd name="connsiteX47" fmla="*/ 841375 w 3562350"/>
              <a:gd name="connsiteY47" fmla="*/ 546100 h 1285875"/>
              <a:gd name="connsiteX48" fmla="*/ 752475 w 3562350"/>
              <a:gd name="connsiteY48" fmla="*/ 546100 h 1285875"/>
              <a:gd name="connsiteX49" fmla="*/ 752475 w 3562350"/>
              <a:gd name="connsiteY49" fmla="*/ 520700 h 1285875"/>
              <a:gd name="connsiteX50" fmla="*/ 695325 w 3562350"/>
              <a:gd name="connsiteY50" fmla="*/ 520700 h 1285875"/>
              <a:gd name="connsiteX51" fmla="*/ 695325 w 3562350"/>
              <a:gd name="connsiteY51" fmla="*/ 479425 h 1285875"/>
              <a:gd name="connsiteX52" fmla="*/ 622300 w 3562350"/>
              <a:gd name="connsiteY52" fmla="*/ 479425 h 1285875"/>
              <a:gd name="connsiteX53" fmla="*/ 622300 w 3562350"/>
              <a:gd name="connsiteY53" fmla="*/ 460375 h 1285875"/>
              <a:gd name="connsiteX54" fmla="*/ 568325 w 3562350"/>
              <a:gd name="connsiteY54" fmla="*/ 460375 h 1285875"/>
              <a:gd name="connsiteX55" fmla="*/ 568325 w 3562350"/>
              <a:gd name="connsiteY55" fmla="*/ 450850 h 1285875"/>
              <a:gd name="connsiteX56" fmla="*/ 504825 w 3562350"/>
              <a:gd name="connsiteY56" fmla="*/ 450850 h 1285875"/>
              <a:gd name="connsiteX57" fmla="*/ 504825 w 3562350"/>
              <a:gd name="connsiteY57" fmla="*/ 422275 h 1285875"/>
              <a:gd name="connsiteX58" fmla="*/ 457200 w 3562350"/>
              <a:gd name="connsiteY58" fmla="*/ 422275 h 1285875"/>
              <a:gd name="connsiteX59" fmla="*/ 457200 w 3562350"/>
              <a:gd name="connsiteY59" fmla="*/ 403225 h 1285875"/>
              <a:gd name="connsiteX60" fmla="*/ 415925 w 3562350"/>
              <a:gd name="connsiteY60" fmla="*/ 403225 h 1285875"/>
              <a:gd name="connsiteX61" fmla="*/ 415925 w 3562350"/>
              <a:gd name="connsiteY61" fmla="*/ 374650 h 1285875"/>
              <a:gd name="connsiteX62" fmla="*/ 323850 w 3562350"/>
              <a:gd name="connsiteY62" fmla="*/ 374650 h 1285875"/>
              <a:gd name="connsiteX63" fmla="*/ 323850 w 3562350"/>
              <a:gd name="connsiteY63" fmla="*/ 342900 h 1285875"/>
              <a:gd name="connsiteX64" fmla="*/ 225425 w 3562350"/>
              <a:gd name="connsiteY64" fmla="*/ 342900 h 1285875"/>
              <a:gd name="connsiteX65" fmla="*/ 225425 w 3562350"/>
              <a:gd name="connsiteY65" fmla="*/ 311150 h 1285875"/>
              <a:gd name="connsiteX66" fmla="*/ 165100 w 3562350"/>
              <a:gd name="connsiteY66" fmla="*/ 311150 h 1285875"/>
              <a:gd name="connsiteX67" fmla="*/ 165100 w 3562350"/>
              <a:gd name="connsiteY67" fmla="*/ 263525 h 1285875"/>
              <a:gd name="connsiteX68" fmla="*/ 146050 w 3562350"/>
              <a:gd name="connsiteY68" fmla="*/ 263525 h 1285875"/>
              <a:gd name="connsiteX69" fmla="*/ 146050 w 3562350"/>
              <a:gd name="connsiteY69" fmla="*/ 209550 h 1285875"/>
              <a:gd name="connsiteX70" fmla="*/ 88900 w 3562350"/>
              <a:gd name="connsiteY70" fmla="*/ 209550 h 1285875"/>
              <a:gd name="connsiteX71" fmla="*/ 88900 w 3562350"/>
              <a:gd name="connsiteY71" fmla="*/ 104775 h 1285875"/>
              <a:gd name="connsiteX72" fmla="*/ 60325 w 3562350"/>
              <a:gd name="connsiteY72" fmla="*/ 104775 h 1285875"/>
              <a:gd name="connsiteX73" fmla="*/ 60325 w 3562350"/>
              <a:gd name="connsiteY73" fmla="*/ 0 h 1285875"/>
              <a:gd name="connsiteX74" fmla="*/ 0 w 3562350"/>
              <a:gd name="connsiteY74" fmla="*/ 0 h 128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562350" h="1285875">
                <a:moveTo>
                  <a:pt x="3562350" y="1285875"/>
                </a:moveTo>
                <a:lnTo>
                  <a:pt x="2921000" y="1285875"/>
                </a:lnTo>
                <a:lnTo>
                  <a:pt x="2921000" y="1203325"/>
                </a:lnTo>
                <a:lnTo>
                  <a:pt x="2416175" y="1203325"/>
                </a:lnTo>
                <a:lnTo>
                  <a:pt x="2416175" y="1171575"/>
                </a:lnTo>
                <a:lnTo>
                  <a:pt x="2368550" y="1171575"/>
                </a:lnTo>
                <a:lnTo>
                  <a:pt x="2368550" y="1136650"/>
                </a:lnTo>
                <a:lnTo>
                  <a:pt x="2330450" y="1136650"/>
                </a:lnTo>
                <a:lnTo>
                  <a:pt x="2330450" y="1111250"/>
                </a:lnTo>
                <a:lnTo>
                  <a:pt x="2206625" y="1111250"/>
                </a:lnTo>
                <a:lnTo>
                  <a:pt x="2206625" y="1060450"/>
                </a:lnTo>
                <a:lnTo>
                  <a:pt x="2181225" y="1060450"/>
                </a:lnTo>
                <a:lnTo>
                  <a:pt x="2181225" y="1022350"/>
                </a:lnTo>
                <a:lnTo>
                  <a:pt x="2127250" y="1022350"/>
                </a:lnTo>
                <a:lnTo>
                  <a:pt x="2127250" y="977900"/>
                </a:lnTo>
                <a:lnTo>
                  <a:pt x="2009775" y="977900"/>
                </a:lnTo>
                <a:lnTo>
                  <a:pt x="2009775" y="965200"/>
                </a:lnTo>
                <a:lnTo>
                  <a:pt x="1793875" y="965200"/>
                </a:lnTo>
                <a:lnTo>
                  <a:pt x="1793875" y="939800"/>
                </a:lnTo>
                <a:lnTo>
                  <a:pt x="1711325" y="939800"/>
                </a:lnTo>
                <a:lnTo>
                  <a:pt x="1711325" y="923925"/>
                </a:lnTo>
                <a:lnTo>
                  <a:pt x="1666875" y="923925"/>
                </a:lnTo>
                <a:lnTo>
                  <a:pt x="1666875" y="895350"/>
                </a:lnTo>
                <a:lnTo>
                  <a:pt x="1619250" y="895350"/>
                </a:lnTo>
                <a:lnTo>
                  <a:pt x="1619250" y="876300"/>
                </a:lnTo>
                <a:lnTo>
                  <a:pt x="1508125" y="876300"/>
                </a:lnTo>
                <a:lnTo>
                  <a:pt x="1508125" y="812800"/>
                </a:lnTo>
                <a:lnTo>
                  <a:pt x="1438275" y="812800"/>
                </a:lnTo>
                <a:lnTo>
                  <a:pt x="1438275" y="793750"/>
                </a:lnTo>
                <a:lnTo>
                  <a:pt x="1406525" y="793750"/>
                </a:lnTo>
                <a:lnTo>
                  <a:pt x="1406525" y="733425"/>
                </a:lnTo>
                <a:lnTo>
                  <a:pt x="1323975" y="733425"/>
                </a:lnTo>
                <a:lnTo>
                  <a:pt x="1323975" y="714375"/>
                </a:lnTo>
                <a:lnTo>
                  <a:pt x="1235075" y="714375"/>
                </a:lnTo>
                <a:lnTo>
                  <a:pt x="1235075" y="714375"/>
                </a:lnTo>
                <a:lnTo>
                  <a:pt x="1235075" y="692150"/>
                </a:lnTo>
                <a:lnTo>
                  <a:pt x="1136650" y="692150"/>
                </a:lnTo>
                <a:lnTo>
                  <a:pt x="1136650" y="673100"/>
                </a:lnTo>
                <a:lnTo>
                  <a:pt x="1079500" y="673100"/>
                </a:lnTo>
                <a:lnTo>
                  <a:pt x="1079500" y="631825"/>
                </a:lnTo>
                <a:lnTo>
                  <a:pt x="1022350" y="631825"/>
                </a:lnTo>
                <a:lnTo>
                  <a:pt x="1022350" y="609600"/>
                </a:lnTo>
                <a:lnTo>
                  <a:pt x="1006475" y="609600"/>
                </a:lnTo>
                <a:lnTo>
                  <a:pt x="1006475" y="587375"/>
                </a:lnTo>
                <a:lnTo>
                  <a:pt x="873125" y="587375"/>
                </a:lnTo>
                <a:lnTo>
                  <a:pt x="873125" y="571500"/>
                </a:lnTo>
                <a:lnTo>
                  <a:pt x="841375" y="571500"/>
                </a:lnTo>
                <a:lnTo>
                  <a:pt x="841375" y="546100"/>
                </a:lnTo>
                <a:lnTo>
                  <a:pt x="752475" y="546100"/>
                </a:lnTo>
                <a:lnTo>
                  <a:pt x="752475" y="520700"/>
                </a:lnTo>
                <a:lnTo>
                  <a:pt x="695325" y="520700"/>
                </a:lnTo>
                <a:lnTo>
                  <a:pt x="695325" y="479425"/>
                </a:lnTo>
                <a:lnTo>
                  <a:pt x="622300" y="479425"/>
                </a:lnTo>
                <a:lnTo>
                  <a:pt x="622300" y="460375"/>
                </a:lnTo>
                <a:lnTo>
                  <a:pt x="568325" y="460375"/>
                </a:lnTo>
                <a:lnTo>
                  <a:pt x="568325" y="450850"/>
                </a:lnTo>
                <a:lnTo>
                  <a:pt x="504825" y="450850"/>
                </a:lnTo>
                <a:lnTo>
                  <a:pt x="504825" y="422275"/>
                </a:lnTo>
                <a:lnTo>
                  <a:pt x="457200" y="422275"/>
                </a:lnTo>
                <a:lnTo>
                  <a:pt x="457200" y="403225"/>
                </a:lnTo>
                <a:lnTo>
                  <a:pt x="415925" y="403225"/>
                </a:lnTo>
                <a:lnTo>
                  <a:pt x="415925" y="374650"/>
                </a:lnTo>
                <a:lnTo>
                  <a:pt x="323850" y="374650"/>
                </a:lnTo>
                <a:lnTo>
                  <a:pt x="323850" y="342900"/>
                </a:lnTo>
                <a:lnTo>
                  <a:pt x="225425" y="342900"/>
                </a:lnTo>
                <a:lnTo>
                  <a:pt x="225425" y="311150"/>
                </a:lnTo>
                <a:lnTo>
                  <a:pt x="165100" y="311150"/>
                </a:lnTo>
                <a:lnTo>
                  <a:pt x="165100" y="263525"/>
                </a:lnTo>
                <a:lnTo>
                  <a:pt x="146050" y="263525"/>
                </a:lnTo>
                <a:lnTo>
                  <a:pt x="146050" y="209550"/>
                </a:lnTo>
                <a:lnTo>
                  <a:pt x="88900" y="209550"/>
                </a:lnTo>
                <a:lnTo>
                  <a:pt x="88900" y="104775"/>
                </a:lnTo>
                <a:lnTo>
                  <a:pt x="60325" y="104775"/>
                </a:lnTo>
                <a:lnTo>
                  <a:pt x="60325" y="0"/>
                </a:lnTo>
                <a:lnTo>
                  <a:pt x="0" y="0"/>
                </a:lnTo>
              </a:path>
            </a:pathLst>
          </a:custGeom>
          <a:noFill/>
          <a:ln w="28575">
            <a:solidFill>
              <a:schemeClr val="accent3"/>
            </a:solidFill>
            <a:miter lim="800000"/>
            <a:headEnd/>
            <a:tailEnd/>
          </a:ln>
        </p:spPr>
        <p:txBody>
          <a:bodyPr rtlCol="0" anchor="ctr"/>
          <a:lstStyle/>
          <a:p>
            <a:pPr algn="ctr"/>
            <a:endParaRPr lang="en-US" dirty="0"/>
          </a:p>
        </p:txBody>
      </p:sp>
      <p:grpSp>
        <p:nvGrpSpPr>
          <p:cNvPr id="318" name="Group 317">
            <a:extLst>
              <a:ext uri="{FF2B5EF4-FFF2-40B4-BE49-F238E27FC236}">
                <a16:creationId xmlns:a16="http://schemas.microsoft.com/office/drawing/2014/main" id="{D7B6803F-EE6C-3D91-F45F-69351EFA58CE}"/>
              </a:ext>
            </a:extLst>
          </p:cNvPr>
          <p:cNvGrpSpPr/>
          <p:nvPr/>
        </p:nvGrpSpPr>
        <p:grpSpPr>
          <a:xfrm>
            <a:off x="7119495" y="1695900"/>
            <a:ext cx="3631526" cy="1389217"/>
            <a:chOff x="7119495" y="1695900"/>
            <a:chExt cx="3631526" cy="1389217"/>
          </a:xfrm>
        </p:grpSpPr>
        <p:sp>
          <p:nvSpPr>
            <p:cNvPr id="290" name="Oval 289">
              <a:extLst>
                <a:ext uri="{FF2B5EF4-FFF2-40B4-BE49-F238E27FC236}">
                  <a16:creationId xmlns:a16="http://schemas.microsoft.com/office/drawing/2014/main" id="{F9AD48F6-340B-DC54-20BA-5895EF4DE44B}"/>
                </a:ext>
              </a:extLst>
            </p:cNvPr>
            <p:cNvSpPr/>
            <p:nvPr/>
          </p:nvSpPr>
          <p:spPr bwMode="auto">
            <a:xfrm>
              <a:off x="8881051" y="2647950"/>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1" name="Oval 290">
              <a:extLst>
                <a:ext uri="{FF2B5EF4-FFF2-40B4-BE49-F238E27FC236}">
                  <a16:creationId xmlns:a16="http://schemas.microsoft.com/office/drawing/2014/main" id="{7DC2B944-ED5E-E260-DE47-DD87CCAD225A}"/>
                </a:ext>
              </a:extLst>
            </p:cNvPr>
            <p:cNvSpPr/>
            <p:nvPr/>
          </p:nvSpPr>
          <p:spPr bwMode="auto">
            <a:xfrm>
              <a:off x="9419074" y="2813637"/>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2" name="Oval 291">
              <a:extLst>
                <a:ext uri="{FF2B5EF4-FFF2-40B4-BE49-F238E27FC236}">
                  <a16:creationId xmlns:a16="http://schemas.microsoft.com/office/drawing/2014/main" id="{3738FD15-3783-5ED3-3DDA-68F9C5C0867F}"/>
                </a:ext>
              </a:extLst>
            </p:cNvPr>
            <p:cNvSpPr/>
            <p:nvPr/>
          </p:nvSpPr>
          <p:spPr bwMode="auto">
            <a:xfrm>
              <a:off x="9483361" y="283266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3" name="Oval 292">
              <a:extLst>
                <a:ext uri="{FF2B5EF4-FFF2-40B4-BE49-F238E27FC236}">
                  <a16:creationId xmlns:a16="http://schemas.microsoft.com/office/drawing/2014/main" id="{35A51240-7225-1A9C-271E-65ECC3846E17}"/>
                </a:ext>
              </a:extLst>
            </p:cNvPr>
            <p:cNvSpPr/>
            <p:nvPr/>
          </p:nvSpPr>
          <p:spPr bwMode="auto">
            <a:xfrm>
              <a:off x="9503767" y="2874608"/>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4" name="Oval 293">
              <a:extLst>
                <a:ext uri="{FF2B5EF4-FFF2-40B4-BE49-F238E27FC236}">
                  <a16:creationId xmlns:a16="http://schemas.microsoft.com/office/drawing/2014/main" id="{CEB5471A-96BF-BE00-3BD3-FD1781377F31}"/>
                </a:ext>
              </a:extLst>
            </p:cNvPr>
            <p:cNvSpPr/>
            <p:nvPr/>
          </p:nvSpPr>
          <p:spPr bwMode="auto">
            <a:xfrm>
              <a:off x="9552461" y="2904278"/>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5" name="Oval 294">
              <a:extLst>
                <a:ext uri="{FF2B5EF4-FFF2-40B4-BE49-F238E27FC236}">
                  <a16:creationId xmlns:a16="http://schemas.microsoft.com/office/drawing/2014/main" id="{415C3432-847A-492B-1F26-A87DFB2E9082}"/>
                </a:ext>
              </a:extLst>
            </p:cNvPr>
            <p:cNvSpPr/>
            <p:nvPr/>
          </p:nvSpPr>
          <p:spPr bwMode="auto">
            <a:xfrm>
              <a:off x="9570801"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6" name="Oval 295">
              <a:extLst>
                <a:ext uri="{FF2B5EF4-FFF2-40B4-BE49-F238E27FC236}">
                  <a16:creationId xmlns:a16="http://schemas.microsoft.com/office/drawing/2014/main" id="{BB3F02AF-ADFC-296F-DF88-9ECBDAF150EE}"/>
                </a:ext>
              </a:extLst>
            </p:cNvPr>
            <p:cNvSpPr/>
            <p:nvPr/>
          </p:nvSpPr>
          <p:spPr bwMode="auto">
            <a:xfrm>
              <a:off x="9609547"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7" name="Oval 296">
              <a:extLst>
                <a:ext uri="{FF2B5EF4-FFF2-40B4-BE49-F238E27FC236}">
                  <a16:creationId xmlns:a16="http://schemas.microsoft.com/office/drawing/2014/main" id="{E5782E8A-3E43-0233-6D6F-78A37DFB0987}"/>
                </a:ext>
              </a:extLst>
            </p:cNvPr>
            <p:cNvSpPr/>
            <p:nvPr/>
          </p:nvSpPr>
          <p:spPr bwMode="auto">
            <a:xfrm>
              <a:off x="9650936"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8" name="Oval 297">
              <a:extLst>
                <a:ext uri="{FF2B5EF4-FFF2-40B4-BE49-F238E27FC236}">
                  <a16:creationId xmlns:a16="http://schemas.microsoft.com/office/drawing/2014/main" id="{D55BF3E4-1774-CA2C-9CA7-DF8359AFC2D6}"/>
                </a:ext>
              </a:extLst>
            </p:cNvPr>
            <p:cNvSpPr/>
            <p:nvPr/>
          </p:nvSpPr>
          <p:spPr bwMode="auto">
            <a:xfrm>
              <a:off x="9676581"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9" name="Oval 298">
              <a:extLst>
                <a:ext uri="{FF2B5EF4-FFF2-40B4-BE49-F238E27FC236}">
                  <a16:creationId xmlns:a16="http://schemas.microsoft.com/office/drawing/2014/main" id="{AE1FEDDC-BBAE-08EE-6203-80978CA617DB}"/>
                </a:ext>
              </a:extLst>
            </p:cNvPr>
            <p:cNvSpPr/>
            <p:nvPr/>
          </p:nvSpPr>
          <p:spPr bwMode="auto">
            <a:xfrm>
              <a:off x="9706755"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0" name="Oval 299">
              <a:extLst>
                <a:ext uri="{FF2B5EF4-FFF2-40B4-BE49-F238E27FC236}">
                  <a16:creationId xmlns:a16="http://schemas.microsoft.com/office/drawing/2014/main" id="{63E39BBB-593A-26FB-C9C9-7CA5CA80F93E}"/>
                </a:ext>
              </a:extLst>
            </p:cNvPr>
            <p:cNvSpPr/>
            <p:nvPr/>
          </p:nvSpPr>
          <p:spPr bwMode="auto">
            <a:xfrm>
              <a:off x="9732400"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1" name="Oval 300">
              <a:extLst>
                <a:ext uri="{FF2B5EF4-FFF2-40B4-BE49-F238E27FC236}">
                  <a16:creationId xmlns:a16="http://schemas.microsoft.com/office/drawing/2014/main" id="{37AE7B22-4868-533F-1645-BEA7D4D10B9D}"/>
                </a:ext>
              </a:extLst>
            </p:cNvPr>
            <p:cNvSpPr/>
            <p:nvPr/>
          </p:nvSpPr>
          <p:spPr bwMode="auto">
            <a:xfrm>
              <a:off x="9766467"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2" name="Oval 301">
              <a:extLst>
                <a:ext uri="{FF2B5EF4-FFF2-40B4-BE49-F238E27FC236}">
                  <a16:creationId xmlns:a16="http://schemas.microsoft.com/office/drawing/2014/main" id="{0ED2DBC9-CE1B-9B17-05E3-88FDAA92D6FF}"/>
                </a:ext>
              </a:extLst>
            </p:cNvPr>
            <p:cNvSpPr/>
            <p:nvPr/>
          </p:nvSpPr>
          <p:spPr bwMode="auto">
            <a:xfrm>
              <a:off x="9831711"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3" name="Oval 302">
              <a:extLst>
                <a:ext uri="{FF2B5EF4-FFF2-40B4-BE49-F238E27FC236}">
                  <a16:creationId xmlns:a16="http://schemas.microsoft.com/office/drawing/2014/main" id="{D3D1B8C1-773D-0D5E-8F94-750FFE837A9F}"/>
                </a:ext>
              </a:extLst>
            </p:cNvPr>
            <p:cNvSpPr/>
            <p:nvPr/>
          </p:nvSpPr>
          <p:spPr bwMode="auto">
            <a:xfrm>
              <a:off x="9873152"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4" name="Oval 303">
              <a:extLst>
                <a:ext uri="{FF2B5EF4-FFF2-40B4-BE49-F238E27FC236}">
                  <a16:creationId xmlns:a16="http://schemas.microsoft.com/office/drawing/2014/main" id="{E15B713F-C93F-E75D-A279-9916FAEF6658}"/>
                </a:ext>
              </a:extLst>
            </p:cNvPr>
            <p:cNvSpPr/>
            <p:nvPr/>
          </p:nvSpPr>
          <p:spPr bwMode="auto">
            <a:xfrm>
              <a:off x="9926164"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5" name="Oval 304">
              <a:extLst>
                <a:ext uri="{FF2B5EF4-FFF2-40B4-BE49-F238E27FC236}">
                  <a16:creationId xmlns:a16="http://schemas.microsoft.com/office/drawing/2014/main" id="{40780F39-BE1E-54B6-A3BB-FEB7908B54ED}"/>
                </a:ext>
              </a:extLst>
            </p:cNvPr>
            <p:cNvSpPr/>
            <p:nvPr/>
          </p:nvSpPr>
          <p:spPr bwMode="auto">
            <a:xfrm>
              <a:off x="9953970"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6" name="Oval 305">
              <a:extLst>
                <a:ext uri="{FF2B5EF4-FFF2-40B4-BE49-F238E27FC236}">
                  <a16:creationId xmlns:a16="http://schemas.microsoft.com/office/drawing/2014/main" id="{5918461E-BD16-0171-D2B7-225318145BE0}"/>
                </a:ext>
              </a:extLst>
            </p:cNvPr>
            <p:cNvSpPr/>
            <p:nvPr/>
          </p:nvSpPr>
          <p:spPr bwMode="auto">
            <a:xfrm>
              <a:off x="9995332" y="2910083"/>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7" name="Oval 306">
              <a:extLst>
                <a:ext uri="{FF2B5EF4-FFF2-40B4-BE49-F238E27FC236}">
                  <a16:creationId xmlns:a16="http://schemas.microsoft.com/office/drawing/2014/main" id="{5CCFC5AE-6F9B-85CF-D154-90C61C4F4AC4}"/>
                </a:ext>
              </a:extLst>
            </p:cNvPr>
            <p:cNvSpPr/>
            <p:nvPr/>
          </p:nvSpPr>
          <p:spPr bwMode="auto">
            <a:xfrm>
              <a:off x="10084275"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8" name="Oval 307">
              <a:extLst>
                <a:ext uri="{FF2B5EF4-FFF2-40B4-BE49-F238E27FC236}">
                  <a16:creationId xmlns:a16="http://schemas.microsoft.com/office/drawing/2014/main" id="{F9B423F8-B23B-29D6-FDAC-9CCE2DED454D}"/>
                </a:ext>
              </a:extLst>
            </p:cNvPr>
            <p:cNvSpPr/>
            <p:nvPr/>
          </p:nvSpPr>
          <p:spPr bwMode="auto">
            <a:xfrm>
              <a:off x="10112580"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9" name="Oval 308">
              <a:extLst>
                <a:ext uri="{FF2B5EF4-FFF2-40B4-BE49-F238E27FC236}">
                  <a16:creationId xmlns:a16="http://schemas.microsoft.com/office/drawing/2014/main" id="{791FAA96-26DA-4818-9801-B4A0E8EE63A9}"/>
                </a:ext>
              </a:extLst>
            </p:cNvPr>
            <p:cNvSpPr/>
            <p:nvPr/>
          </p:nvSpPr>
          <p:spPr bwMode="auto">
            <a:xfrm>
              <a:off x="10140885"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0" name="Oval 309">
              <a:extLst>
                <a:ext uri="{FF2B5EF4-FFF2-40B4-BE49-F238E27FC236}">
                  <a16:creationId xmlns:a16="http://schemas.microsoft.com/office/drawing/2014/main" id="{4BE0EDAF-F127-6491-593C-3E968E4C4330}"/>
                </a:ext>
              </a:extLst>
            </p:cNvPr>
            <p:cNvSpPr/>
            <p:nvPr/>
          </p:nvSpPr>
          <p:spPr bwMode="auto">
            <a:xfrm>
              <a:off x="10180212"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1" name="Oval 310">
              <a:extLst>
                <a:ext uri="{FF2B5EF4-FFF2-40B4-BE49-F238E27FC236}">
                  <a16:creationId xmlns:a16="http://schemas.microsoft.com/office/drawing/2014/main" id="{E5728F3B-D975-A80F-8F63-F6831D39FDB4}"/>
                </a:ext>
              </a:extLst>
            </p:cNvPr>
            <p:cNvSpPr/>
            <p:nvPr/>
          </p:nvSpPr>
          <p:spPr bwMode="auto">
            <a:xfrm>
              <a:off x="10239450"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2" name="Oval 311">
              <a:extLst>
                <a:ext uri="{FF2B5EF4-FFF2-40B4-BE49-F238E27FC236}">
                  <a16:creationId xmlns:a16="http://schemas.microsoft.com/office/drawing/2014/main" id="{900C7272-9F55-D5CD-E359-06249284D55C}"/>
                </a:ext>
              </a:extLst>
            </p:cNvPr>
            <p:cNvSpPr/>
            <p:nvPr/>
          </p:nvSpPr>
          <p:spPr bwMode="auto">
            <a:xfrm>
              <a:off x="10326036"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3" name="Oval 312">
              <a:extLst>
                <a:ext uri="{FF2B5EF4-FFF2-40B4-BE49-F238E27FC236}">
                  <a16:creationId xmlns:a16="http://schemas.microsoft.com/office/drawing/2014/main" id="{001B57CF-93F8-30A0-C040-CD05BB4CDEC8}"/>
                </a:ext>
              </a:extLst>
            </p:cNvPr>
            <p:cNvSpPr/>
            <p:nvPr/>
          </p:nvSpPr>
          <p:spPr bwMode="auto">
            <a:xfrm>
              <a:off x="10410729"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4" name="Oval 313">
              <a:extLst>
                <a:ext uri="{FF2B5EF4-FFF2-40B4-BE49-F238E27FC236}">
                  <a16:creationId xmlns:a16="http://schemas.microsoft.com/office/drawing/2014/main" id="{20CD3846-72E1-C738-30F2-F40788BCB172}"/>
                </a:ext>
              </a:extLst>
            </p:cNvPr>
            <p:cNvSpPr/>
            <p:nvPr/>
          </p:nvSpPr>
          <p:spPr bwMode="auto">
            <a:xfrm>
              <a:off x="10572336"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5" name="Oval 314">
              <a:extLst>
                <a:ext uri="{FF2B5EF4-FFF2-40B4-BE49-F238E27FC236}">
                  <a16:creationId xmlns:a16="http://schemas.microsoft.com/office/drawing/2014/main" id="{CBDED838-D4F4-1563-CB12-4BA96308DBF0}"/>
                </a:ext>
              </a:extLst>
            </p:cNvPr>
            <p:cNvSpPr/>
            <p:nvPr/>
          </p:nvSpPr>
          <p:spPr bwMode="auto">
            <a:xfrm>
              <a:off x="10673529" y="3007625"/>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6" name="Oval 315">
              <a:extLst>
                <a:ext uri="{FF2B5EF4-FFF2-40B4-BE49-F238E27FC236}">
                  <a16:creationId xmlns:a16="http://schemas.microsoft.com/office/drawing/2014/main" id="{CFBE574E-0C9C-6089-3FC7-BA3BCFFB003E}"/>
                </a:ext>
              </a:extLst>
            </p:cNvPr>
            <p:cNvSpPr/>
            <p:nvPr/>
          </p:nvSpPr>
          <p:spPr bwMode="auto">
            <a:xfrm>
              <a:off x="7804965" y="2221238"/>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 name="Oval 316">
              <a:extLst>
                <a:ext uri="{FF2B5EF4-FFF2-40B4-BE49-F238E27FC236}">
                  <a16:creationId xmlns:a16="http://schemas.microsoft.com/office/drawing/2014/main" id="{7E13B417-E9AE-BDB9-310E-9D6961C22C2B}"/>
                </a:ext>
              </a:extLst>
            </p:cNvPr>
            <p:cNvSpPr/>
            <p:nvPr/>
          </p:nvSpPr>
          <p:spPr bwMode="auto">
            <a:xfrm>
              <a:off x="7119495" y="1695900"/>
              <a:ext cx="77492" cy="77492"/>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19" name="Freeform: Shape 318">
            <a:extLst>
              <a:ext uri="{FF2B5EF4-FFF2-40B4-BE49-F238E27FC236}">
                <a16:creationId xmlns:a16="http://schemas.microsoft.com/office/drawing/2014/main" id="{59124701-EF0C-A4F6-976A-9DDAD0B7FD49}"/>
              </a:ext>
            </a:extLst>
          </p:cNvPr>
          <p:cNvSpPr/>
          <p:nvPr/>
        </p:nvSpPr>
        <p:spPr bwMode="auto">
          <a:xfrm>
            <a:off x="7196138" y="1724025"/>
            <a:ext cx="3348037" cy="828675"/>
          </a:xfrm>
          <a:custGeom>
            <a:avLst/>
            <a:gdLst>
              <a:gd name="connsiteX0" fmla="*/ 3348037 w 3348037"/>
              <a:gd name="connsiteY0" fmla="*/ 828675 h 828675"/>
              <a:gd name="connsiteX1" fmla="*/ 2495550 w 3348037"/>
              <a:gd name="connsiteY1" fmla="*/ 828675 h 828675"/>
              <a:gd name="connsiteX2" fmla="*/ 2495550 w 3348037"/>
              <a:gd name="connsiteY2" fmla="*/ 745331 h 828675"/>
              <a:gd name="connsiteX3" fmla="*/ 2459831 w 3348037"/>
              <a:gd name="connsiteY3" fmla="*/ 745331 h 828675"/>
              <a:gd name="connsiteX4" fmla="*/ 2459831 w 3348037"/>
              <a:gd name="connsiteY4" fmla="*/ 731044 h 828675"/>
              <a:gd name="connsiteX5" fmla="*/ 1250156 w 3348037"/>
              <a:gd name="connsiteY5" fmla="*/ 731044 h 828675"/>
              <a:gd name="connsiteX6" fmla="*/ 1250156 w 3348037"/>
              <a:gd name="connsiteY6" fmla="*/ 692944 h 828675"/>
              <a:gd name="connsiteX7" fmla="*/ 1214437 w 3348037"/>
              <a:gd name="connsiteY7" fmla="*/ 692944 h 828675"/>
              <a:gd name="connsiteX8" fmla="*/ 1214437 w 3348037"/>
              <a:gd name="connsiteY8" fmla="*/ 657225 h 828675"/>
              <a:gd name="connsiteX9" fmla="*/ 1028700 w 3348037"/>
              <a:gd name="connsiteY9" fmla="*/ 657225 h 828675"/>
              <a:gd name="connsiteX10" fmla="*/ 1028700 w 3348037"/>
              <a:gd name="connsiteY10" fmla="*/ 631031 h 828675"/>
              <a:gd name="connsiteX11" fmla="*/ 990600 w 3348037"/>
              <a:gd name="connsiteY11" fmla="*/ 631031 h 828675"/>
              <a:gd name="connsiteX12" fmla="*/ 990600 w 3348037"/>
              <a:gd name="connsiteY12" fmla="*/ 585788 h 828675"/>
              <a:gd name="connsiteX13" fmla="*/ 935831 w 3348037"/>
              <a:gd name="connsiteY13" fmla="*/ 585788 h 828675"/>
              <a:gd name="connsiteX14" fmla="*/ 935831 w 3348037"/>
              <a:gd name="connsiteY14" fmla="*/ 552450 h 828675"/>
              <a:gd name="connsiteX15" fmla="*/ 902493 w 3348037"/>
              <a:gd name="connsiteY15" fmla="*/ 552450 h 828675"/>
              <a:gd name="connsiteX16" fmla="*/ 902493 w 3348037"/>
              <a:gd name="connsiteY16" fmla="*/ 504825 h 828675"/>
              <a:gd name="connsiteX17" fmla="*/ 869156 w 3348037"/>
              <a:gd name="connsiteY17" fmla="*/ 504825 h 828675"/>
              <a:gd name="connsiteX18" fmla="*/ 869156 w 3348037"/>
              <a:gd name="connsiteY18" fmla="*/ 478631 h 828675"/>
              <a:gd name="connsiteX19" fmla="*/ 781050 w 3348037"/>
              <a:gd name="connsiteY19" fmla="*/ 478631 h 828675"/>
              <a:gd name="connsiteX20" fmla="*/ 781050 w 3348037"/>
              <a:gd name="connsiteY20" fmla="*/ 438150 h 828675"/>
              <a:gd name="connsiteX21" fmla="*/ 545306 w 3348037"/>
              <a:gd name="connsiteY21" fmla="*/ 438150 h 828675"/>
              <a:gd name="connsiteX22" fmla="*/ 545306 w 3348037"/>
              <a:gd name="connsiteY22" fmla="*/ 400050 h 828675"/>
              <a:gd name="connsiteX23" fmla="*/ 290512 w 3348037"/>
              <a:gd name="connsiteY23" fmla="*/ 400050 h 828675"/>
              <a:gd name="connsiteX24" fmla="*/ 290512 w 3348037"/>
              <a:gd name="connsiteY24" fmla="*/ 361950 h 828675"/>
              <a:gd name="connsiteX25" fmla="*/ 200025 w 3348037"/>
              <a:gd name="connsiteY25" fmla="*/ 361950 h 828675"/>
              <a:gd name="connsiteX26" fmla="*/ 200025 w 3348037"/>
              <a:gd name="connsiteY26" fmla="*/ 330994 h 828675"/>
              <a:gd name="connsiteX27" fmla="*/ 145256 w 3348037"/>
              <a:gd name="connsiteY27" fmla="*/ 330994 h 828675"/>
              <a:gd name="connsiteX28" fmla="*/ 145256 w 3348037"/>
              <a:gd name="connsiteY28" fmla="*/ 288131 h 828675"/>
              <a:gd name="connsiteX29" fmla="*/ 126206 w 3348037"/>
              <a:gd name="connsiteY29" fmla="*/ 288131 h 828675"/>
              <a:gd name="connsiteX30" fmla="*/ 126206 w 3348037"/>
              <a:gd name="connsiteY30" fmla="*/ 259556 h 828675"/>
              <a:gd name="connsiteX31" fmla="*/ 85725 w 3348037"/>
              <a:gd name="connsiteY31" fmla="*/ 259556 h 828675"/>
              <a:gd name="connsiteX32" fmla="*/ 85725 w 3348037"/>
              <a:gd name="connsiteY32" fmla="*/ 235744 h 828675"/>
              <a:gd name="connsiteX33" fmla="*/ 69056 w 3348037"/>
              <a:gd name="connsiteY33" fmla="*/ 235744 h 828675"/>
              <a:gd name="connsiteX34" fmla="*/ 69056 w 3348037"/>
              <a:gd name="connsiteY34" fmla="*/ 133350 h 828675"/>
              <a:gd name="connsiteX35" fmla="*/ 33337 w 3348037"/>
              <a:gd name="connsiteY35" fmla="*/ 133350 h 828675"/>
              <a:gd name="connsiteX36" fmla="*/ 33337 w 3348037"/>
              <a:gd name="connsiteY36" fmla="*/ 47625 h 828675"/>
              <a:gd name="connsiteX37" fmla="*/ 0 w 3348037"/>
              <a:gd name="connsiteY37" fmla="*/ 47625 h 828675"/>
              <a:gd name="connsiteX38" fmla="*/ 0 w 3348037"/>
              <a:gd name="connsiteY38" fmla="*/ 0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348037" h="828675">
                <a:moveTo>
                  <a:pt x="3348037" y="828675"/>
                </a:moveTo>
                <a:lnTo>
                  <a:pt x="2495550" y="828675"/>
                </a:lnTo>
                <a:lnTo>
                  <a:pt x="2495550" y="745331"/>
                </a:lnTo>
                <a:lnTo>
                  <a:pt x="2459831" y="745331"/>
                </a:lnTo>
                <a:lnTo>
                  <a:pt x="2459831" y="731044"/>
                </a:lnTo>
                <a:lnTo>
                  <a:pt x="1250156" y="731044"/>
                </a:lnTo>
                <a:lnTo>
                  <a:pt x="1250156" y="692944"/>
                </a:lnTo>
                <a:lnTo>
                  <a:pt x="1214437" y="692944"/>
                </a:lnTo>
                <a:lnTo>
                  <a:pt x="1214437" y="657225"/>
                </a:lnTo>
                <a:lnTo>
                  <a:pt x="1028700" y="657225"/>
                </a:lnTo>
                <a:lnTo>
                  <a:pt x="1028700" y="631031"/>
                </a:lnTo>
                <a:lnTo>
                  <a:pt x="990600" y="631031"/>
                </a:lnTo>
                <a:lnTo>
                  <a:pt x="990600" y="585788"/>
                </a:lnTo>
                <a:lnTo>
                  <a:pt x="935831" y="585788"/>
                </a:lnTo>
                <a:lnTo>
                  <a:pt x="935831" y="552450"/>
                </a:lnTo>
                <a:lnTo>
                  <a:pt x="902493" y="552450"/>
                </a:lnTo>
                <a:lnTo>
                  <a:pt x="902493" y="504825"/>
                </a:lnTo>
                <a:lnTo>
                  <a:pt x="869156" y="504825"/>
                </a:lnTo>
                <a:lnTo>
                  <a:pt x="869156" y="478631"/>
                </a:lnTo>
                <a:lnTo>
                  <a:pt x="781050" y="478631"/>
                </a:lnTo>
                <a:lnTo>
                  <a:pt x="781050" y="438150"/>
                </a:lnTo>
                <a:lnTo>
                  <a:pt x="545306" y="438150"/>
                </a:lnTo>
                <a:lnTo>
                  <a:pt x="545306" y="400050"/>
                </a:lnTo>
                <a:lnTo>
                  <a:pt x="290512" y="400050"/>
                </a:lnTo>
                <a:lnTo>
                  <a:pt x="290512" y="361950"/>
                </a:lnTo>
                <a:lnTo>
                  <a:pt x="200025" y="361950"/>
                </a:lnTo>
                <a:lnTo>
                  <a:pt x="200025" y="330994"/>
                </a:lnTo>
                <a:lnTo>
                  <a:pt x="145256" y="330994"/>
                </a:lnTo>
                <a:lnTo>
                  <a:pt x="145256" y="288131"/>
                </a:lnTo>
                <a:lnTo>
                  <a:pt x="126206" y="288131"/>
                </a:lnTo>
                <a:lnTo>
                  <a:pt x="126206" y="259556"/>
                </a:lnTo>
                <a:lnTo>
                  <a:pt x="85725" y="259556"/>
                </a:lnTo>
                <a:lnTo>
                  <a:pt x="85725" y="235744"/>
                </a:lnTo>
                <a:lnTo>
                  <a:pt x="69056" y="235744"/>
                </a:lnTo>
                <a:lnTo>
                  <a:pt x="69056" y="133350"/>
                </a:lnTo>
                <a:lnTo>
                  <a:pt x="33337" y="133350"/>
                </a:lnTo>
                <a:lnTo>
                  <a:pt x="33337" y="47625"/>
                </a:lnTo>
                <a:lnTo>
                  <a:pt x="0" y="47625"/>
                </a:lnTo>
                <a:lnTo>
                  <a:pt x="0" y="0"/>
                </a:lnTo>
              </a:path>
            </a:pathLst>
          </a:custGeom>
          <a:noFill/>
          <a:ln w="28575">
            <a:solidFill>
              <a:schemeClr val="accent3"/>
            </a:solidFill>
            <a:prstDash val="sysDot"/>
            <a:miter lim="800000"/>
            <a:headEnd/>
            <a:tailEnd/>
          </a:ln>
        </p:spPr>
        <p:txBody>
          <a:bodyPr rtlCol="0" anchor="ctr"/>
          <a:lstStyle/>
          <a:p>
            <a:pPr algn="ctr"/>
            <a:endParaRPr lang="en-US" dirty="0"/>
          </a:p>
        </p:txBody>
      </p:sp>
      <p:grpSp>
        <p:nvGrpSpPr>
          <p:cNvPr id="338" name="Group 337">
            <a:extLst>
              <a:ext uri="{FF2B5EF4-FFF2-40B4-BE49-F238E27FC236}">
                <a16:creationId xmlns:a16="http://schemas.microsoft.com/office/drawing/2014/main" id="{23976D19-25AA-FEFC-CF64-C664B8D9848D}"/>
              </a:ext>
            </a:extLst>
          </p:cNvPr>
          <p:cNvGrpSpPr/>
          <p:nvPr/>
        </p:nvGrpSpPr>
        <p:grpSpPr>
          <a:xfrm>
            <a:off x="9399340" y="2397773"/>
            <a:ext cx="1191700" cy="202705"/>
            <a:chOff x="9399340" y="2397773"/>
            <a:chExt cx="1191700" cy="202705"/>
          </a:xfrm>
        </p:grpSpPr>
        <p:sp>
          <p:nvSpPr>
            <p:cNvPr id="320" name="Isosceles Triangle 319">
              <a:extLst>
                <a:ext uri="{FF2B5EF4-FFF2-40B4-BE49-F238E27FC236}">
                  <a16:creationId xmlns:a16="http://schemas.microsoft.com/office/drawing/2014/main" id="{E8814D6A-16CE-04B1-9001-E2DC516194F6}"/>
                </a:ext>
              </a:extLst>
            </p:cNvPr>
            <p:cNvSpPr/>
            <p:nvPr/>
          </p:nvSpPr>
          <p:spPr bwMode="auto">
            <a:xfrm>
              <a:off x="9399340" y="239777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1" name="Isosceles Triangle 320">
              <a:extLst>
                <a:ext uri="{FF2B5EF4-FFF2-40B4-BE49-F238E27FC236}">
                  <a16:creationId xmlns:a16="http://schemas.microsoft.com/office/drawing/2014/main" id="{EEFD2A57-B42F-83A2-8D5D-A096624203DF}"/>
                </a:ext>
              </a:extLst>
            </p:cNvPr>
            <p:cNvSpPr/>
            <p:nvPr/>
          </p:nvSpPr>
          <p:spPr bwMode="auto">
            <a:xfrm>
              <a:off x="9433529" y="239777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2" name="Isosceles Triangle 321">
              <a:extLst>
                <a:ext uri="{FF2B5EF4-FFF2-40B4-BE49-F238E27FC236}">
                  <a16:creationId xmlns:a16="http://schemas.microsoft.com/office/drawing/2014/main" id="{0F9FFD76-EEEC-3916-2B54-012E0EAD5C47}"/>
                </a:ext>
              </a:extLst>
            </p:cNvPr>
            <p:cNvSpPr/>
            <p:nvPr/>
          </p:nvSpPr>
          <p:spPr bwMode="auto">
            <a:xfrm>
              <a:off x="9487478" y="239777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3" name="Isosceles Triangle 322">
              <a:extLst>
                <a:ext uri="{FF2B5EF4-FFF2-40B4-BE49-F238E27FC236}">
                  <a16:creationId xmlns:a16="http://schemas.microsoft.com/office/drawing/2014/main" id="{51E3C4CC-8076-533B-9C12-0DEA84D0C4D0}"/>
                </a:ext>
              </a:extLst>
            </p:cNvPr>
            <p:cNvSpPr/>
            <p:nvPr/>
          </p:nvSpPr>
          <p:spPr bwMode="auto">
            <a:xfrm>
              <a:off x="9529057" y="239777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4" name="Isosceles Triangle 323">
              <a:extLst>
                <a:ext uri="{FF2B5EF4-FFF2-40B4-BE49-F238E27FC236}">
                  <a16:creationId xmlns:a16="http://schemas.microsoft.com/office/drawing/2014/main" id="{288A7BB3-58E3-2882-9DFF-0C126FF7C668}"/>
                </a:ext>
              </a:extLst>
            </p:cNvPr>
            <p:cNvSpPr/>
            <p:nvPr/>
          </p:nvSpPr>
          <p:spPr bwMode="auto">
            <a:xfrm>
              <a:off x="9556571" y="239777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5" name="Isosceles Triangle 324">
              <a:extLst>
                <a:ext uri="{FF2B5EF4-FFF2-40B4-BE49-F238E27FC236}">
                  <a16:creationId xmlns:a16="http://schemas.microsoft.com/office/drawing/2014/main" id="{1AA511AD-69C9-D4F5-8EFB-6BC661146D57}"/>
                </a:ext>
              </a:extLst>
            </p:cNvPr>
            <p:cNvSpPr/>
            <p:nvPr/>
          </p:nvSpPr>
          <p:spPr bwMode="auto">
            <a:xfrm>
              <a:off x="9590207" y="239777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6" name="Isosceles Triangle 325">
              <a:extLst>
                <a:ext uri="{FF2B5EF4-FFF2-40B4-BE49-F238E27FC236}">
                  <a16:creationId xmlns:a16="http://schemas.microsoft.com/office/drawing/2014/main" id="{CAE2F114-BD83-EDB7-86E4-BC3B454DEF6D}"/>
                </a:ext>
              </a:extLst>
            </p:cNvPr>
            <p:cNvSpPr/>
            <p:nvPr/>
          </p:nvSpPr>
          <p:spPr bwMode="auto">
            <a:xfrm>
              <a:off x="9695817"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7" name="Isosceles Triangle 326">
              <a:extLst>
                <a:ext uri="{FF2B5EF4-FFF2-40B4-BE49-F238E27FC236}">
                  <a16:creationId xmlns:a16="http://schemas.microsoft.com/office/drawing/2014/main" id="{48395C6D-56CB-46F4-1BD9-9CE288E3BC89}"/>
                </a:ext>
              </a:extLst>
            </p:cNvPr>
            <p:cNvSpPr/>
            <p:nvPr/>
          </p:nvSpPr>
          <p:spPr bwMode="auto">
            <a:xfrm>
              <a:off x="9730934"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8" name="Isosceles Triangle 327">
              <a:extLst>
                <a:ext uri="{FF2B5EF4-FFF2-40B4-BE49-F238E27FC236}">
                  <a16:creationId xmlns:a16="http://schemas.microsoft.com/office/drawing/2014/main" id="{DD316198-5268-48DF-C9A5-E1317D428BED}"/>
                </a:ext>
              </a:extLst>
            </p:cNvPr>
            <p:cNvSpPr/>
            <p:nvPr/>
          </p:nvSpPr>
          <p:spPr bwMode="auto">
            <a:xfrm>
              <a:off x="9794514"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9" name="Isosceles Triangle 328">
              <a:extLst>
                <a:ext uri="{FF2B5EF4-FFF2-40B4-BE49-F238E27FC236}">
                  <a16:creationId xmlns:a16="http://schemas.microsoft.com/office/drawing/2014/main" id="{AD426AB6-1891-C3F3-94B4-133334335B69}"/>
                </a:ext>
              </a:extLst>
            </p:cNvPr>
            <p:cNvSpPr/>
            <p:nvPr/>
          </p:nvSpPr>
          <p:spPr bwMode="auto">
            <a:xfrm>
              <a:off x="9833535"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0" name="Isosceles Triangle 329">
              <a:extLst>
                <a:ext uri="{FF2B5EF4-FFF2-40B4-BE49-F238E27FC236}">
                  <a16:creationId xmlns:a16="http://schemas.microsoft.com/office/drawing/2014/main" id="{CE2726EC-46F8-1D63-D2C5-A43D45BC6E3C}"/>
                </a:ext>
              </a:extLst>
            </p:cNvPr>
            <p:cNvSpPr/>
            <p:nvPr/>
          </p:nvSpPr>
          <p:spPr bwMode="auto">
            <a:xfrm>
              <a:off x="9886229"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1" name="Isosceles Triangle 330">
              <a:extLst>
                <a:ext uri="{FF2B5EF4-FFF2-40B4-BE49-F238E27FC236}">
                  <a16:creationId xmlns:a16="http://schemas.microsoft.com/office/drawing/2014/main" id="{F2D8D32E-877D-0239-5D79-41104DBBD878}"/>
                </a:ext>
              </a:extLst>
            </p:cNvPr>
            <p:cNvSpPr/>
            <p:nvPr/>
          </p:nvSpPr>
          <p:spPr bwMode="auto">
            <a:xfrm>
              <a:off x="9923974"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2" name="Isosceles Triangle 331">
              <a:extLst>
                <a:ext uri="{FF2B5EF4-FFF2-40B4-BE49-F238E27FC236}">
                  <a16:creationId xmlns:a16="http://schemas.microsoft.com/office/drawing/2014/main" id="{9D36A180-B594-8C31-1950-7BAC118F415A}"/>
                </a:ext>
              </a:extLst>
            </p:cNvPr>
            <p:cNvSpPr/>
            <p:nvPr/>
          </p:nvSpPr>
          <p:spPr bwMode="auto">
            <a:xfrm>
              <a:off x="9976002"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3" name="Isosceles Triangle 332">
              <a:extLst>
                <a:ext uri="{FF2B5EF4-FFF2-40B4-BE49-F238E27FC236}">
                  <a16:creationId xmlns:a16="http://schemas.microsoft.com/office/drawing/2014/main" id="{3E86D3B9-6A8F-C142-9832-58220859EEA5}"/>
                </a:ext>
              </a:extLst>
            </p:cNvPr>
            <p:cNvSpPr/>
            <p:nvPr/>
          </p:nvSpPr>
          <p:spPr bwMode="auto">
            <a:xfrm>
              <a:off x="10075940"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4" name="Isosceles Triangle 333">
              <a:extLst>
                <a:ext uri="{FF2B5EF4-FFF2-40B4-BE49-F238E27FC236}">
                  <a16:creationId xmlns:a16="http://schemas.microsoft.com/office/drawing/2014/main" id="{BDD3BE25-54EC-5900-AB77-B8FE910297DD}"/>
                </a:ext>
              </a:extLst>
            </p:cNvPr>
            <p:cNvSpPr/>
            <p:nvPr/>
          </p:nvSpPr>
          <p:spPr bwMode="auto">
            <a:xfrm>
              <a:off x="10108152"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5" name="Isosceles Triangle 334">
              <a:extLst>
                <a:ext uri="{FF2B5EF4-FFF2-40B4-BE49-F238E27FC236}">
                  <a16:creationId xmlns:a16="http://schemas.microsoft.com/office/drawing/2014/main" id="{7AC7B8A3-AB33-2035-B6EE-BAED08552973}"/>
                </a:ext>
              </a:extLst>
            </p:cNvPr>
            <p:cNvSpPr/>
            <p:nvPr/>
          </p:nvSpPr>
          <p:spPr bwMode="auto">
            <a:xfrm>
              <a:off x="10183838"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6" name="Isosceles Triangle 335">
              <a:extLst>
                <a:ext uri="{FF2B5EF4-FFF2-40B4-BE49-F238E27FC236}">
                  <a16:creationId xmlns:a16="http://schemas.microsoft.com/office/drawing/2014/main" id="{0F4DC767-6FA0-2DBC-43B1-70D73378220D}"/>
                </a:ext>
              </a:extLst>
            </p:cNvPr>
            <p:cNvSpPr/>
            <p:nvPr/>
          </p:nvSpPr>
          <p:spPr bwMode="auto">
            <a:xfrm>
              <a:off x="10399400"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7" name="Isosceles Triangle 336">
              <a:extLst>
                <a:ext uri="{FF2B5EF4-FFF2-40B4-BE49-F238E27FC236}">
                  <a16:creationId xmlns:a16="http://schemas.microsoft.com/office/drawing/2014/main" id="{5C482F65-D074-A69A-1DD9-27ED8FD5C333}"/>
                </a:ext>
              </a:extLst>
            </p:cNvPr>
            <p:cNvSpPr/>
            <p:nvPr/>
          </p:nvSpPr>
          <p:spPr bwMode="auto">
            <a:xfrm>
              <a:off x="10483142" y="2507463"/>
              <a:ext cx="107898" cy="93015"/>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88" name="Group 387">
            <a:extLst>
              <a:ext uri="{FF2B5EF4-FFF2-40B4-BE49-F238E27FC236}">
                <a16:creationId xmlns:a16="http://schemas.microsoft.com/office/drawing/2014/main" id="{1B4185B2-662D-6FD9-AD4B-59F66DE5D3CF}"/>
              </a:ext>
            </a:extLst>
          </p:cNvPr>
          <p:cNvGrpSpPr/>
          <p:nvPr/>
        </p:nvGrpSpPr>
        <p:grpSpPr>
          <a:xfrm>
            <a:off x="7161949" y="1681163"/>
            <a:ext cx="3962400" cy="2728239"/>
            <a:chOff x="7161949" y="1681163"/>
            <a:chExt cx="3962400" cy="2728239"/>
          </a:xfrm>
        </p:grpSpPr>
        <p:sp>
          <p:nvSpPr>
            <p:cNvPr id="181" name="Freeform: Shape 180">
              <a:extLst>
                <a:ext uri="{FF2B5EF4-FFF2-40B4-BE49-F238E27FC236}">
                  <a16:creationId xmlns:a16="http://schemas.microsoft.com/office/drawing/2014/main" id="{D092C1B0-E6DD-84D6-A874-B8472F3B2F5F}"/>
                </a:ext>
              </a:extLst>
            </p:cNvPr>
            <p:cNvSpPr/>
            <p:nvPr/>
          </p:nvSpPr>
          <p:spPr bwMode="auto">
            <a:xfrm>
              <a:off x="7161949" y="1681163"/>
              <a:ext cx="3962400" cy="2557462"/>
            </a:xfrm>
            <a:custGeom>
              <a:avLst/>
              <a:gdLst>
                <a:gd name="connsiteX0" fmla="*/ 0 w 3962400"/>
                <a:gd name="connsiteY0" fmla="*/ 0 h 2557462"/>
                <a:gd name="connsiteX1" fmla="*/ 0 w 3962400"/>
                <a:gd name="connsiteY1" fmla="*/ 2557462 h 2557462"/>
                <a:gd name="connsiteX2" fmla="*/ 3962400 w 3962400"/>
                <a:gd name="connsiteY2" fmla="*/ 2557462 h 2557462"/>
              </a:gdLst>
              <a:ahLst/>
              <a:cxnLst>
                <a:cxn ang="0">
                  <a:pos x="connsiteX0" y="connsiteY0"/>
                </a:cxn>
                <a:cxn ang="0">
                  <a:pos x="connsiteX1" y="connsiteY1"/>
                </a:cxn>
                <a:cxn ang="0">
                  <a:pos x="connsiteX2" y="connsiteY2"/>
                </a:cxn>
              </a:cxnLst>
              <a:rect l="l" t="t" r="r" b="b"/>
              <a:pathLst>
                <a:path w="3962400" h="2557462">
                  <a:moveTo>
                    <a:pt x="0" y="0"/>
                  </a:moveTo>
                  <a:lnTo>
                    <a:pt x="0" y="2557462"/>
                  </a:lnTo>
                  <a:lnTo>
                    <a:pt x="3962400" y="2557462"/>
                  </a:lnTo>
                </a:path>
              </a:pathLst>
            </a:custGeom>
            <a:noFill/>
            <a:ln w="28575">
              <a:solidFill>
                <a:schemeClr val="bg1"/>
              </a:solidFill>
              <a:miter lim="800000"/>
              <a:headEnd/>
              <a:tailEnd/>
            </a:ln>
          </p:spPr>
          <p:txBody>
            <a:bodyPr rtlCol="0" anchor="ctr"/>
            <a:lstStyle/>
            <a:p>
              <a:pPr algn="ctr"/>
              <a:endParaRPr lang="en-US" dirty="0"/>
            </a:p>
          </p:txBody>
        </p:sp>
        <p:sp>
          <p:nvSpPr>
            <p:cNvPr id="387" name="Rectangle 386">
              <a:extLst>
                <a:ext uri="{FF2B5EF4-FFF2-40B4-BE49-F238E27FC236}">
                  <a16:creationId xmlns:a16="http://schemas.microsoft.com/office/drawing/2014/main" id="{0FBD4D19-2351-0101-4D11-AEE0E18E9E57}"/>
                </a:ext>
              </a:extLst>
            </p:cNvPr>
            <p:cNvSpPr/>
            <p:nvPr/>
          </p:nvSpPr>
          <p:spPr bwMode="auto">
            <a:xfrm>
              <a:off x="10896759" y="4194175"/>
              <a:ext cx="227590" cy="215227"/>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3812578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3C113-9772-7CC9-3319-7F878ACE3026}"/>
              </a:ext>
            </a:extLst>
          </p:cNvPr>
          <p:cNvSpPr>
            <a:spLocks noGrp="1"/>
          </p:cNvSpPr>
          <p:nvPr>
            <p:ph type="title"/>
          </p:nvPr>
        </p:nvSpPr>
        <p:spPr/>
        <p:txBody>
          <a:bodyPr/>
          <a:lstStyle/>
          <a:p>
            <a:r>
              <a:rPr lang="en-US" dirty="0"/>
              <a:t>What Type of Patient Is Eligible for CAR T-Cell Therapy?</a:t>
            </a:r>
          </a:p>
        </p:txBody>
      </p:sp>
      <p:sp>
        <p:nvSpPr>
          <p:cNvPr id="3" name="TextBox 2">
            <a:extLst>
              <a:ext uri="{FF2B5EF4-FFF2-40B4-BE49-F238E27FC236}">
                <a16:creationId xmlns:a16="http://schemas.microsoft.com/office/drawing/2014/main" id="{43F9F17D-7A9B-83B1-36F0-38DBA24934F8}"/>
              </a:ext>
            </a:extLst>
          </p:cNvPr>
          <p:cNvSpPr txBox="1"/>
          <p:nvPr/>
        </p:nvSpPr>
        <p:spPr>
          <a:xfrm>
            <a:off x="8144170" y="2268810"/>
            <a:ext cx="2137162" cy="777809"/>
          </a:xfrm>
          <a:prstGeom prst="rect">
            <a:avLst/>
          </a:prstGeom>
          <a:noFill/>
        </p:spPr>
        <p:txBody>
          <a:bodyPr wrap="square" rtlCol="0">
            <a:noAutofit/>
          </a:bodyPr>
          <a:lstStyle/>
          <a:p>
            <a:pPr defTabSz="685800" eaLnBrk="1" fontAlgn="auto" hangingPunct="1">
              <a:spcBef>
                <a:spcPts val="0"/>
              </a:spcBef>
              <a:spcAft>
                <a:spcPts val="0"/>
              </a:spcAft>
              <a:defRPr/>
            </a:pPr>
            <a:r>
              <a:rPr lang="en-US" b="0" dirty="0">
                <a:solidFill>
                  <a:srgbClr val="000000"/>
                </a:solidFill>
                <a:latin typeface="+mn-lt"/>
              </a:rPr>
              <a:t>In generally good health (ECOG PS 0-2)</a:t>
            </a:r>
          </a:p>
        </p:txBody>
      </p:sp>
      <p:sp>
        <p:nvSpPr>
          <p:cNvPr id="4" name="TextBox 3">
            <a:extLst>
              <a:ext uri="{FF2B5EF4-FFF2-40B4-BE49-F238E27FC236}">
                <a16:creationId xmlns:a16="http://schemas.microsoft.com/office/drawing/2014/main" id="{98D9458E-CBB5-E8A0-7851-DF78F8963CF4}"/>
              </a:ext>
            </a:extLst>
          </p:cNvPr>
          <p:cNvSpPr txBox="1"/>
          <p:nvPr/>
        </p:nvSpPr>
        <p:spPr>
          <a:xfrm>
            <a:off x="1074209" y="3260895"/>
            <a:ext cx="3144799" cy="777809"/>
          </a:xfrm>
          <a:prstGeom prst="rect">
            <a:avLst/>
          </a:prstGeom>
          <a:noFill/>
        </p:spPr>
        <p:txBody>
          <a:bodyPr wrap="square" rtlCol="0">
            <a:noAutofit/>
          </a:bodyPr>
          <a:lstStyle/>
          <a:p>
            <a:pPr algn="r" defTabSz="685800" eaLnBrk="1" fontAlgn="auto" hangingPunct="1">
              <a:spcBef>
                <a:spcPts val="0"/>
              </a:spcBef>
              <a:spcAft>
                <a:spcPts val="0"/>
              </a:spcAft>
              <a:defRPr/>
            </a:pPr>
            <a:r>
              <a:rPr lang="en-US" b="0" dirty="0">
                <a:solidFill>
                  <a:srgbClr val="000000"/>
                </a:solidFill>
                <a:latin typeface="+mn-lt"/>
              </a:rPr>
              <a:t>Attempted at least 1-4 other lines of therapy that have failed </a:t>
            </a:r>
            <a:br>
              <a:rPr lang="en-US" b="0" dirty="0">
                <a:solidFill>
                  <a:srgbClr val="000000"/>
                </a:solidFill>
                <a:latin typeface="+mn-lt"/>
              </a:rPr>
            </a:br>
            <a:r>
              <a:rPr lang="en-US" b="0" dirty="0">
                <a:solidFill>
                  <a:srgbClr val="000000"/>
                </a:solidFill>
                <a:latin typeface="+mn-lt"/>
              </a:rPr>
              <a:t>(as per product label)</a:t>
            </a:r>
          </a:p>
        </p:txBody>
      </p:sp>
      <p:sp>
        <p:nvSpPr>
          <p:cNvPr id="5" name="TextBox 4">
            <a:extLst>
              <a:ext uri="{FF2B5EF4-FFF2-40B4-BE49-F238E27FC236}">
                <a16:creationId xmlns:a16="http://schemas.microsoft.com/office/drawing/2014/main" id="{E038CC33-A178-FD24-53FC-0FD73886B1E5}"/>
              </a:ext>
            </a:extLst>
          </p:cNvPr>
          <p:cNvSpPr txBox="1"/>
          <p:nvPr/>
        </p:nvSpPr>
        <p:spPr>
          <a:xfrm>
            <a:off x="1338371" y="4440656"/>
            <a:ext cx="3144799" cy="994096"/>
          </a:xfrm>
          <a:prstGeom prst="rect">
            <a:avLst/>
          </a:prstGeom>
          <a:noFill/>
        </p:spPr>
        <p:txBody>
          <a:bodyPr wrap="square" rtlCol="0">
            <a:noAutofit/>
          </a:bodyPr>
          <a:lstStyle/>
          <a:p>
            <a:pPr algn="r" defTabSz="685800" eaLnBrk="1" fontAlgn="auto" hangingPunct="1">
              <a:spcBef>
                <a:spcPts val="0"/>
              </a:spcBef>
              <a:spcAft>
                <a:spcPts val="0"/>
              </a:spcAft>
              <a:defRPr/>
            </a:pPr>
            <a:r>
              <a:rPr lang="en-US" b="0" dirty="0">
                <a:solidFill>
                  <a:srgbClr val="000000"/>
                </a:solidFill>
                <a:latin typeface="+mn-lt"/>
              </a:rPr>
              <a:t>Is at least 3 mo post SCT </a:t>
            </a:r>
            <a:br>
              <a:rPr lang="en-US" b="0" dirty="0">
                <a:solidFill>
                  <a:srgbClr val="000000"/>
                </a:solidFill>
                <a:latin typeface="+mn-lt"/>
              </a:rPr>
            </a:br>
            <a:r>
              <a:rPr lang="en-US" b="0" dirty="0">
                <a:solidFill>
                  <a:srgbClr val="000000"/>
                </a:solidFill>
                <a:latin typeface="+mn-lt"/>
              </a:rPr>
              <a:t>(if this was a treatment)</a:t>
            </a:r>
          </a:p>
        </p:txBody>
      </p:sp>
      <p:sp>
        <p:nvSpPr>
          <p:cNvPr id="6" name="TextBox 5">
            <a:extLst>
              <a:ext uri="{FF2B5EF4-FFF2-40B4-BE49-F238E27FC236}">
                <a16:creationId xmlns:a16="http://schemas.microsoft.com/office/drawing/2014/main" id="{FDCFCF2A-2292-712D-1043-E249AA56D6A4}"/>
              </a:ext>
            </a:extLst>
          </p:cNvPr>
          <p:cNvSpPr txBox="1"/>
          <p:nvPr/>
        </p:nvSpPr>
        <p:spPr>
          <a:xfrm>
            <a:off x="2070342" y="2310985"/>
            <a:ext cx="2383094" cy="777809"/>
          </a:xfrm>
          <a:prstGeom prst="rect">
            <a:avLst/>
          </a:prstGeom>
          <a:noFill/>
        </p:spPr>
        <p:txBody>
          <a:bodyPr wrap="square" rtlCol="0">
            <a:noAutofit/>
          </a:bodyPr>
          <a:lstStyle/>
          <a:p>
            <a:pPr algn="r" defTabSz="685800" eaLnBrk="1" fontAlgn="auto" hangingPunct="1">
              <a:spcBef>
                <a:spcPts val="0"/>
              </a:spcBef>
              <a:spcAft>
                <a:spcPts val="0"/>
              </a:spcAft>
              <a:defRPr/>
            </a:pPr>
            <a:r>
              <a:rPr lang="en-US" b="0" dirty="0">
                <a:solidFill>
                  <a:srgbClr val="000000"/>
                </a:solidFill>
                <a:latin typeface="+mn-lt"/>
              </a:rPr>
              <a:t>Meets trial guidelines or product labeling </a:t>
            </a:r>
          </a:p>
        </p:txBody>
      </p:sp>
      <p:sp>
        <p:nvSpPr>
          <p:cNvPr id="7" name="TextBox 6">
            <a:extLst>
              <a:ext uri="{FF2B5EF4-FFF2-40B4-BE49-F238E27FC236}">
                <a16:creationId xmlns:a16="http://schemas.microsoft.com/office/drawing/2014/main" id="{65A0A380-E8D5-02ED-83C3-B465E1E6088E}"/>
              </a:ext>
            </a:extLst>
          </p:cNvPr>
          <p:cNvSpPr txBox="1"/>
          <p:nvPr/>
        </p:nvSpPr>
        <p:spPr>
          <a:xfrm>
            <a:off x="8132154" y="4428376"/>
            <a:ext cx="2371425" cy="781389"/>
          </a:xfrm>
          <a:prstGeom prst="rect">
            <a:avLst/>
          </a:prstGeom>
          <a:noFill/>
        </p:spPr>
        <p:txBody>
          <a:bodyPr wrap="square" rtlCol="0">
            <a:noAutofit/>
          </a:bodyPr>
          <a:lstStyle/>
          <a:p>
            <a:pPr defTabSz="685800" eaLnBrk="1" fontAlgn="auto" hangingPunct="1">
              <a:spcBef>
                <a:spcPts val="0"/>
              </a:spcBef>
              <a:spcAft>
                <a:spcPts val="0"/>
              </a:spcAft>
              <a:defRPr/>
            </a:pPr>
            <a:r>
              <a:rPr lang="en-US" b="0" dirty="0">
                <a:solidFill>
                  <a:srgbClr val="000000"/>
                </a:solidFill>
                <a:latin typeface="+mn-lt"/>
              </a:rPr>
              <a:t>Has a support system for patient journey</a:t>
            </a:r>
          </a:p>
        </p:txBody>
      </p:sp>
      <p:sp>
        <p:nvSpPr>
          <p:cNvPr id="8" name="TextBox 7">
            <a:extLst>
              <a:ext uri="{FF2B5EF4-FFF2-40B4-BE49-F238E27FC236}">
                <a16:creationId xmlns:a16="http://schemas.microsoft.com/office/drawing/2014/main" id="{2BDD186D-8CAA-8007-7806-60B771F026A1}"/>
              </a:ext>
            </a:extLst>
          </p:cNvPr>
          <p:cNvSpPr txBox="1"/>
          <p:nvPr/>
        </p:nvSpPr>
        <p:spPr>
          <a:xfrm>
            <a:off x="8433622" y="3442042"/>
            <a:ext cx="2576018" cy="777809"/>
          </a:xfrm>
          <a:prstGeom prst="rect">
            <a:avLst/>
          </a:prstGeom>
          <a:noFill/>
        </p:spPr>
        <p:txBody>
          <a:bodyPr wrap="square" rtlCol="0">
            <a:noAutofit/>
          </a:bodyPr>
          <a:lstStyle/>
          <a:p>
            <a:pPr defTabSz="685800" eaLnBrk="1" fontAlgn="auto" hangingPunct="1">
              <a:spcBef>
                <a:spcPts val="0"/>
              </a:spcBef>
              <a:spcAft>
                <a:spcPts val="0"/>
              </a:spcAft>
              <a:defRPr/>
            </a:pPr>
            <a:r>
              <a:rPr lang="en-US" b="0" dirty="0">
                <a:solidFill>
                  <a:srgbClr val="000000"/>
                </a:solidFill>
                <a:latin typeface="+mn-lt"/>
              </a:rPr>
              <a:t>Has good organ function and lab results</a:t>
            </a:r>
          </a:p>
        </p:txBody>
      </p:sp>
      <p:sp>
        <p:nvSpPr>
          <p:cNvPr id="9" name="TextBox 8">
            <a:extLst>
              <a:ext uri="{FF2B5EF4-FFF2-40B4-BE49-F238E27FC236}">
                <a16:creationId xmlns:a16="http://schemas.microsoft.com/office/drawing/2014/main" id="{F5959CFD-03E8-040B-6522-20886C688031}"/>
              </a:ext>
            </a:extLst>
          </p:cNvPr>
          <p:cNvSpPr txBox="1"/>
          <p:nvPr/>
        </p:nvSpPr>
        <p:spPr>
          <a:xfrm>
            <a:off x="4041623" y="1632518"/>
            <a:ext cx="4446997" cy="615916"/>
          </a:xfrm>
          <a:prstGeom prst="rect">
            <a:avLst/>
          </a:prstGeom>
          <a:noFill/>
        </p:spPr>
        <p:txBody>
          <a:bodyPr wrap="square" rtlCol="0">
            <a:noAutofit/>
          </a:bodyPr>
          <a:lstStyle/>
          <a:p>
            <a:pPr algn="ctr" defTabSz="685800" eaLnBrk="1" fontAlgn="auto" hangingPunct="1">
              <a:spcBef>
                <a:spcPts val="0"/>
              </a:spcBef>
              <a:spcAft>
                <a:spcPts val="0"/>
              </a:spcAft>
              <a:defRPr/>
            </a:pPr>
            <a:r>
              <a:rPr lang="en-US" b="0" dirty="0">
                <a:solidFill>
                  <a:srgbClr val="000000"/>
                </a:solidFill>
                <a:latin typeface="+mn-lt"/>
              </a:rPr>
              <a:t>Disease not likely to progress too quickly</a:t>
            </a:r>
          </a:p>
        </p:txBody>
      </p:sp>
      <p:sp>
        <p:nvSpPr>
          <p:cNvPr id="10" name="Oval 9">
            <a:extLst>
              <a:ext uri="{FF2B5EF4-FFF2-40B4-BE49-F238E27FC236}">
                <a16:creationId xmlns:a16="http://schemas.microsoft.com/office/drawing/2014/main" id="{2C4558F7-1FEC-6C20-9F1A-44C157488F63}"/>
              </a:ext>
            </a:extLst>
          </p:cNvPr>
          <p:cNvSpPr/>
          <p:nvPr/>
        </p:nvSpPr>
        <p:spPr>
          <a:xfrm>
            <a:off x="5173723" y="2536754"/>
            <a:ext cx="2238144" cy="2238144"/>
          </a:xfrm>
          <a:prstGeom prst="ellipse">
            <a:avLst/>
          </a:prstGeom>
          <a:solidFill>
            <a:schemeClr val="accent3">
              <a:lumMod val="20000"/>
              <a:lumOff val="80000"/>
            </a:schemeClr>
          </a:solidFill>
          <a:ln w="1905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rgbClr val="FFFFFF"/>
              </a:solidFill>
              <a:effectLst/>
              <a:uLnTx/>
              <a:uFillTx/>
              <a:latin typeface="+mn-lt"/>
              <a:ea typeface="+mn-ea"/>
              <a:cs typeface="+mn-cs"/>
            </a:endParaRPr>
          </a:p>
        </p:txBody>
      </p:sp>
      <p:cxnSp>
        <p:nvCxnSpPr>
          <p:cNvPr id="12" name="Straight Connector 11">
            <a:extLst>
              <a:ext uri="{FF2B5EF4-FFF2-40B4-BE49-F238E27FC236}">
                <a16:creationId xmlns:a16="http://schemas.microsoft.com/office/drawing/2014/main" id="{2DCD4EF0-8E48-A765-7E04-953AED28B2CB}"/>
              </a:ext>
            </a:extLst>
          </p:cNvPr>
          <p:cNvCxnSpPr>
            <a:cxnSpLocks/>
          </p:cNvCxnSpPr>
          <p:nvPr/>
        </p:nvCxnSpPr>
        <p:spPr>
          <a:xfrm>
            <a:off x="6289718" y="1930852"/>
            <a:ext cx="0" cy="479974"/>
          </a:xfrm>
          <a:prstGeom prst="line">
            <a:avLst/>
          </a:prstGeom>
          <a:noFill/>
          <a:ln w="85725" cap="flat" cmpd="sng" algn="ctr">
            <a:solidFill>
              <a:schemeClr val="accent3"/>
            </a:solidFill>
            <a:prstDash val="solid"/>
            <a:miter lim="800000"/>
            <a:headEnd type="triangle"/>
          </a:ln>
          <a:effectLst/>
        </p:spPr>
      </p:cxnSp>
      <p:grpSp>
        <p:nvGrpSpPr>
          <p:cNvPr id="13" name="Group 12">
            <a:extLst>
              <a:ext uri="{FF2B5EF4-FFF2-40B4-BE49-F238E27FC236}">
                <a16:creationId xmlns:a16="http://schemas.microsoft.com/office/drawing/2014/main" id="{235CC0FE-8B7F-5B16-31B0-F2576151FF65}"/>
              </a:ext>
            </a:extLst>
          </p:cNvPr>
          <p:cNvGrpSpPr/>
          <p:nvPr/>
        </p:nvGrpSpPr>
        <p:grpSpPr>
          <a:xfrm rot="1800000">
            <a:off x="4010328" y="4008093"/>
            <a:ext cx="4187263" cy="1934"/>
            <a:chOff x="3729382" y="3949989"/>
            <a:chExt cx="4620805" cy="1934"/>
          </a:xfrm>
        </p:grpSpPr>
        <p:cxnSp>
          <p:nvCxnSpPr>
            <p:cNvPr id="14" name="Straight Connector 13">
              <a:extLst>
                <a:ext uri="{FF2B5EF4-FFF2-40B4-BE49-F238E27FC236}">
                  <a16:creationId xmlns:a16="http://schemas.microsoft.com/office/drawing/2014/main" id="{60E11966-3FB6-1BBB-72F8-42C4D0300655}"/>
                </a:ext>
              </a:extLst>
            </p:cNvPr>
            <p:cNvCxnSpPr>
              <a:cxnSpLocks/>
            </p:cNvCxnSpPr>
            <p:nvPr/>
          </p:nvCxnSpPr>
          <p:spPr>
            <a:xfrm>
              <a:off x="3729382" y="3949989"/>
              <a:ext cx="949331" cy="0"/>
            </a:xfrm>
            <a:prstGeom prst="line">
              <a:avLst/>
            </a:prstGeom>
            <a:noFill/>
            <a:ln w="85725" cap="flat" cmpd="sng" algn="ctr">
              <a:solidFill>
                <a:schemeClr val="accent3"/>
              </a:solidFill>
              <a:prstDash val="solid"/>
              <a:miter lim="800000"/>
              <a:headEnd type="triangle"/>
            </a:ln>
            <a:effectLst/>
          </p:spPr>
        </p:cxnSp>
        <p:cxnSp>
          <p:nvCxnSpPr>
            <p:cNvPr id="15" name="Straight Connector 14">
              <a:extLst>
                <a:ext uri="{FF2B5EF4-FFF2-40B4-BE49-F238E27FC236}">
                  <a16:creationId xmlns:a16="http://schemas.microsoft.com/office/drawing/2014/main" id="{B8C667C1-8D54-0588-3941-31B6DBC91042}"/>
                </a:ext>
              </a:extLst>
            </p:cNvPr>
            <p:cNvCxnSpPr>
              <a:cxnSpLocks/>
            </p:cNvCxnSpPr>
            <p:nvPr/>
          </p:nvCxnSpPr>
          <p:spPr>
            <a:xfrm flipH="1">
              <a:off x="7414326" y="3951923"/>
              <a:ext cx="935861" cy="0"/>
            </a:xfrm>
            <a:prstGeom prst="line">
              <a:avLst/>
            </a:prstGeom>
            <a:noFill/>
            <a:ln w="85725" cap="flat" cmpd="sng" algn="ctr">
              <a:solidFill>
                <a:schemeClr val="accent3"/>
              </a:solidFill>
              <a:prstDash val="solid"/>
              <a:miter lim="800000"/>
              <a:headEnd type="triangle"/>
            </a:ln>
            <a:effectLst/>
          </p:spPr>
        </p:cxnSp>
      </p:grpSp>
      <p:grpSp>
        <p:nvGrpSpPr>
          <p:cNvPr id="16" name="Group 15">
            <a:extLst>
              <a:ext uri="{FF2B5EF4-FFF2-40B4-BE49-F238E27FC236}">
                <a16:creationId xmlns:a16="http://schemas.microsoft.com/office/drawing/2014/main" id="{A2614C7E-CE94-ABEC-2F0C-9C3DC036C60C}"/>
              </a:ext>
            </a:extLst>
          </p:cNvPr>
          <p:cNvGrpSpPr/>
          <p:nvPr/>
        </p:nvGrpSpPr>
        <p:grpSpPr>
          <a:xfrm rot="19800000">
            <a:off x="4380091" y="3999127"/>
            <a:ext cx="4187263" cy="1934"/>
            <a:chOff x="3729382" y="3949989"/>
            <a:chExt cx="4620805" cy="1934"/>
          </a:xfrm>
        </p:grpSpPr>
        <p:cxnSp>
          <p:nvCxnSpPr>
            <p:cNvPr id="17" name="Straight Connector 16">
              <a:extLst>
                <a:ext uri="{FF2B5EF4-FFF2-40B4-BE49-F238E27FC236}">
                  <a16:creationId xmlns:a16="http://schemas.microsoft.com/office/drawing/2014/main" id="{D207BBCD-AC37-C863-CF4E-9A2F7E27C8C5}"/>
                </a:ext>
              </a:extLst>
            </p:cNvPr>
            <p:cNvCxnSpPr>
              <a:cxnSpLocks/>
            </p:cNvCxnSpPr>
            <p:nvPr/>
          </p:nvCxnSpPr>
          <p:spPr>
            <a:xfrm>
              <a:off x="3729382" y="3949989"/>
              <a:ext cx="949331" cy="0"/>
            </a:xfrm>
            <a:prstGeom prst="line">
              <a:avLst/>
            </a:prstGeom>
            <a:noFill/>
            <a:ln w="85725" cap="flat" cmpd="sng" algn="ctr">
              <a:solidFill>
                <a:schemeClr val="accent3"/>
              </a:solidFill>
              <a:prstDash val="solid"/>
              <a:miter lim="800000"/>
              <a:headEnd type="triangle"/>
            </a:ln>
            <a:effectLst/>
          </p:spPr>
        </p:cxnSp>
        <p:cxnSp>
          <p:nvCxnSpPr>
            <p:cNvPr id="18" name="Straight Connector 17">
              <a:extLst>
                <a:ext uri="{FF2B5EF4-FFF2-40B4-BE49-F238E27FC236}">
                  <a16:creationId xmlns:a16="http://schemas.microsoft.com/office/drawing/2014/main" id="{DD46A0CD-D7AB-6423-9456-8E1B4D000B69}"/>
                </a:ext>
              </a:extLst>
            </p:cNvPr>
            <p:cNvCxnSpPr>
              <a:cxnSpLocks/>
            </p:cNvCxnSpPr>
            <p:nvPr/>
          </p:nvCxnSpPr>
          <p:spPr>
            <a:xfrm flipH="1">
              <a:off x="7414326" y="3951923"/>
              <a:ext cx="935861" cy="0"/>
            </a:xfrm>
            <a:prstGeom prst="line">
              <a:avLst/>
            </a:prstGeom>
            <a:noFill/>
            <a:ln w="85725" cap="flat" cmpd="sng" algn="ctr">
              <a:solidFill>
                <a:schemeClr val="accent3"/>
              </a:solidFill>
              <a:prstDash val="solid"/>
              <a:miter lim="800000"/>
              <a:headEnd type="triangle"/>
            </a:ln>
            <a:effectLst/>
          </p:spPr>
        </p:cxnSp>
      </p:grpSp>
      <p:grpSp>
        <p:nvGrpSpPr>
          <p:cNvPr id="19" name="Group 18">
            <a:extLst>
              <a:ext uri="{FF2B5EF4-FFF2-40B4-BE49-F238E27FC236}">
                <a16:creationId xmlns:a16="http://schemas.microsoft.com/office/drawing/2014/main" id="{4B309C40-F13F-9DAB-DCC9-762B98D71A18}"/>
              </a:ext>
            </a:extLst>
          </p:cNvPr>
          <p:cNvGrpSpPr/>
          <p:nvPr/>
        </p:nvGrpSpPr>
        <p:grpSpPr>
          <a:xfrm>
            <a:off x="4207762" y="4032520"/>
            <a:ext cx="4187263" cy="1934"/>
            <a:chOff x="3729382" y="3949989"/>
            <a:chExt cx="4620805" cy="1934"/>
          </a:xfrm>
        </p:grpSpPr>
        <p:cxnSp>
          <p:nvCxnSpPr>
            <p:cNvPr id="20" name="Straight Connector 19">
              <a:extLst>
                <a:ext uri="{FF2B5EF4-FFF2-40B4-BE49-F238E27FC236}">
                  <a16:creationId xmlns:a16="http://schemas.microsoft.com/office/drawing/2014/main" id="{7209FCE6-2215-BF0A-9924-40D326F98FD6}"/>
                </a:ext>
              </a:extLst>
            </p:cNvPr>
            <p:cNvCxnSpPr>
              <a:cxnSpLocks/>
            </p:cNvCxnSpPr>
            <p:nvPr/>
          </p:nvCxnSpPr>
          <p:spPr>
            <a:xfrm>
              <a:off x="3729382" y="3949989"/>
              <a:ext cx="949331" cy="0"/>
            </a:xfrm>
            <a:prstGeom prst="line">
              <a:avLst/>
            </a:prstGeom>
            <a:noFill/>
            <a:ln w="85725" cap="flat" cmpd="sng" algn="ctr">
              <a:solidFill>
                <a:schemeClr val="accent3"/>
              </a:solidFill>
              <a:prstDash val="solid"/>
              <a:miter lim="800000"/>
              <a:headEnd type="triangle"/>
            </a:ln>
            <a:effectLst/>
          </p:spPr>
        </p:cxnSp>
        <p:cxnSp>
          <p:nvCxnSpPr>
            <p:cNvPr id="21" name="Straight Connector 20">
              <a:extLst>
                <a:ext uri="{FF2B5EF4-FFF2-40B4-BE49-F238E27FC236}">
                  <a16:creationId xmlns:a16="http://schemas.microsoft.com/office/drawing/2014/main" id="{39807620-D84E-90C2-EAFE-85A40E8B9D67}"/>
                </a:ext>
              </a:extLst>
            </p:cNvPr>
            <p:cNvCxnSpPr>
              <a:cxnSpLocks/>
            </p:cNvCxnSpPr>
            <p:nvPr/>
          </p:nvCxnSpPr>
          <p:spPr>
            <a:xfrm flipH="1">
              <a:off x="7414326" y="3951923"/>
              <a:ext cx="935861" cy="0"/>
            </a:xfrm>
            <a:prstGeom prst="line">
              <a:avLst/>
            </a:prstGeom>
            <a:noFill/>
            <a:ln w="85725" cap="flat" cmpd="sng" algn="ctr">
              <a:solidFill>
                <a:schemeClr val="accent3"/>
              </a:solidFill>
              <a:prstDash val="solid"/>
              <a:miter lim="800000"/>
              <a:headEnd type="triangle"/>
            </a:ln>
            <a:effectLst/>
          </p:spPr>
        </p:cxnSp>
      </p:grpSp>
      <p:sp>
        <p:nvSpPr>
          <p:cNvPr id="22" name="TextBox 21">
            <a:extLst>
              <a:ext uri="{FF2B5EF4-FFF2-40B4-BE49-F238E27FC236}">
                <a16:creationId xmlns:a16="http://schemas.microsoft.com/office/drawing/2014/main" id="{89AB3898-B529-78FE-F2BF-DD15F32FB4E2}"/>
              </a:ext>
            </a:extLst>
          </p:cNvPr>
          <p:cNvSpPr txBox="1"/>
          <p:nvPr/>
        </p:nvSpPr>
        <p:spPr>
          <a:xfrm>
            <a:off x="1558137" y="5505112"/>
            <a:ext cx="9498535" cy="382753"/>
          </a:xfrm>
          <a:prstGeom prst="rect">
            <a:avLst/>
          </a:prstGeom>
          <a:noFill/>
        </p:spPr>
        <p:txBody>
          <a:bodyPr wrap="square" rtlCol="0">
            <a:noAutofit/>
          </a:bodyPr>
          <a:lstStyle/>
          <a:p>
            <a:pPr defTabSz="685800" eaLnBrk="1" fontAlgn="auto" hangingPunct="1">
              <a:spcBef>
                <a:spcPts val="0"/>
              </a:spcBef>
              <a:spcAft>
                <a:spcPts val="0"/>
              </a:spcAft>
              <a:defRPr/>
            </a:pPr>
            <a:r>
              <a:rPr lang="en-US" sz="1600" i="1" dirty="0">
                <a:solidFill>
                  <a:srgbClr val="FF0000"/>
                </a:solidFill>
                <a:latin typeface="+mn-lt"/>
              </a:rPr>
              <a:t>In general, more patients would be eligible for CAR T-cell therapy than stem cell transplantation</a:t>
            </a:r>
          </a:p>
        </p:txBody>
      </p:sp>
      <p:sp>
        <p:nvSpPr>
          <p:cNvPr id="23" name="Text Box 11">
            <a:extLst>
              <a:ext uri="{FF2B5EF4-FFF2-40B4-BE49-F238E27FC236}">
                <a16:creationId xmlns:a16="http://schemas.microsoft.com/office/drawing/2014/main" id="{598F9479-4D1A-CEC8-4D35-33E30C027F5D}"/>
              </a:ext>
            </a:extLst>
          </p:cNvPr>
          <p:cNvSpPr txBox="1">
            <a:spLocks noChangeArrowheads="1"/>
          </p:cNvSpPr>
          <p:nvPr/>
        </p:nvSpPr>
        <p:spPr bwMode="auto">
          <a:xfrm>
            <a:off x="395584" y="6189452"/>
            <a:ext cx="71697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defTabSz="457200" eaLnBrk="1" fontAlgn="auto" hangingPunct="1">
              <a:lnSpc>
                <a:spcPct val="100000"/>
              </a:lnSpc>
              <a:spcBef>
                <a:spcPct val="0"/>
              </a:spcBef>
              <a:spcAft>
                <a:spcPct val="0"/>
              </a:spcAft>
              <a:buClrTx/>
              <a:buNone/>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Dave. Curr Hematol Malig Rep. 2019;14:561. Perica. Biol Blood Marrow Transplant. 2018;24:1135.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Beaupierre. Clin J Oncol Nursing. 2019;23:27. Cohen. ASCO Educational Book. 2018; 38:e6. </a:t>
            </a:r>
          </a:p>
        </p:txBody>
      </p:sp>
      <p:pic>
        <p:nvPicPr>
          <p:cNvPr id="25" name="Graphic 24" descr="Man with solid fill">
            <a:extLst>
              <a:ext uri="{FF2B5EF4-FFF2-40B4-BE49-F238E27FC236}">
                <a16:creationId xmlns:a16="http://schemas.microsoft.com/office/drawing/2014/main" id="{F2A9283C-136D-DF42-07E5-D258451F24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43532" y="2533758"/>
            <a:ext cx="2493755" cy="2493755"/>
          </a:xfrm>
          <a:prstGeom prst="rect">
            <a:avLst/>
          </a:prstGeom>
        </p:spPr>
      </p:pic>
    </p:spTree>
    <p:extLst>
      <p:ext uri="{BB962C8B-B14F-4D97-AF65-F5344CB8AC3E}">
        <p14:creationId xmlns:p14="http://schemas.microsoft.com/office/powerpoint/2010/main" val="1847601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Rounded Corners 32">
            <a:extLst>
              <a:ext uri="{FF2B5EF4-FFF2-40B4-BE49-F238E27FC236}">
                <a16:creationId xmlns:a16="http://schemas.microsoft.com/office/drawing/2014/main" id="{820150D7-4F22-9F4B-258C-920605E739AD}"/>
              </a:ext>
            </a:extLst>
          </p:cNvPr>
          <p:cNvSpPr/>
          <p:nvPr/>
        </p:nvSpPr>
        <p:spPr bwMode="auto">
          <a:xfrm>
            <a:off x="1100830" y="1735240"/>
            <a:ext cx="10405369" cy="833233"/>
          </a:xfrm>
          <a:prstGeom prst="roundRect">
            <a:avLst>
              <a:gd name="adj" fmla="val 50000"/>
            </a:avLst>
          </a:prstGeom>
          <a:solidFill>
            <a:schemeClr val="accent2">
              <a:lumMod val="20000"/>
              <a:lumOff val="80000"/>
            </a:schemeClr>
          </a:solid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Rounded Corners 36">
            <a:extLst>
              <a:ext uri="{FF2B5EF4-FFF2-40B4-BE49-F238E27FC236}">
                <a16:creationId xmlns:a16="http://schemas.microsoft.com/office/drawing/2014/main" id="{A18A919A-CB48-375D-C676-F1142772260F}"/>
              </a:ext>
            </a:extLst>
          </p:cNvPr>
          <p:cNvSpPr/>
          <p:nvPr/>
        </p:nvSpPr>
        <p:spPr bwMode="auto">
          <a:xfrm>
            <a:off x="1100830" y="2881530"/>
            <a:ext cx="10405369" cy="833233"/>
          </a:xfrm>
          <a:prstGeom prst="roundRect">
            <a:avLst>
              <a:gd name="adj" fmla="val 50000"/>
            </a:avLst>
          </a:prstGeom>
          <a:solidFill>
            <a:schemeClr val="accent3">
              <a:lumMod val="20000"/>
              <a:lumOff val="80000"/>
            </a:schemeClr>
          </a:solid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Rounded Corners 38">
            <a:extLst>
              <a:ext uri="{FF2B5EF4-FFF2-40B4-BE49-F238E27FC236}">
                <a16:creationId xmlns:a16="http://schemas.microsoft.com/office/drawing/2014/main" id="{F519C0DF-75B4-7385-5753-854F7FD44F18}"/>
              </a:ext>
            </a:extLst>
          </p:cNvPr>
          <p:cNvSpPr/>
          <p:nvPr/>
        </p:nvSpPr>
        <p:spPr bwMode="auto">
          <a:xfrm>
            <a:off x="1100830" y="4027820"/>
            <a:ext cx="10405369" cy="833233"/>
          </a:xfrm>
          <a:prstGeom prst="roundRect">
            <a:avLst>
              <a:gd name="adj" fmla="val 50000"/>
            </a:avLst>
          </a:prstGeom>
          <a:solidFill>
            <a:schemeClr val="accent2">
              <a:lumMod val="20000"/>
              <a:lumOff val="80000"/>
            </a:schemeClr>
          </a:solid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Rounded Corners 40">
            <a:extLst>
              <a:ext uri="{FF2B5EF4-FFF2-40B4-BE49-F238E27FC236}">
                <a16:creationId xmlns:a16="http://schemas.microsoft.com/office/drawing/2014/main" id="{D62F5C5F-93F9-6453-7846-A71FA135AD82}"/>
              </a:ext>
            </a:extLst>
          </p:cNvPr>
          <p:cNvSpPr/>
          <p:nvPr/>
        </p:nvSpPr>
        <p:spPr bwMode="auto">
          <a:xfrm>
            <a:off x="1100830" y="5169908"/>
            <a:ext cx="10405369" cy="833233"/>
          </a:xfrm>
          <a:prstGeom prst="roundRect">
            <a:avLst>
              <a:gd name="adj" fmla="val 50000"/>
            </a:avLst>
          </a:prstGeom>
          <a:solidFill>
            <a:schemeClr val="accent3">
              <a:lumMod val="20000"/>
              <a:lumOff val="80000"/>
            </a:schemeClr>
          </a:solid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66794D26-46F0-1B5E-4C28-03CBCAACA451}"/>
              </a:ext>
            </a:extLst>
          </p:cNvPr>
          <p:cNvSpPr>
            <a:spLocks noGrp="1"/>
          </p:cNvSpPr>
          <p:nvPr>
            <p:ph type="title"/>
          </p:nvPr>
        </p:nvSpPr>
        <p:spPr/>
        <p:txBody>
          <a:bodyPr/>
          <a:lstStyle/>
          <a:p>
            <a:r>
              <a:rPr lang="en-US" dirty="0"/>
              <a:t>CAR T-Cell Therapy Logistical Considerations</a:t>
            </a:r>
          </a:p>
        </p:txBody>
      </p:sp>
      <p:sp>
        <p:nvSpPr>
          <p:cNvPr id="10" name="Rectangle 9">
            <a:extLst>
              <a:ext uri="{FF2B5EF4-FFF2-40B4-BE49-F238E27FC236}">
                <a16:creationId xmlns:a16="http://schemas.microsoft.com/office/drawing/2014/main" id="{1FEA3FE0-9F66-0D80-7249-2F22E6533701}"/>
              </a:ext>
            </a:extLst>
          </p:cNvPr>
          <p:cNvSpPr/>
          <p:nvPr/>
        </p:nvSpPr>
        <p:spPr>
          <a:xfrm>
            <a:off x="1958502" y="2944203"/>
            <a:ext cx="8694702" cy="707886"/>
          </a:xfrm>
          <a:prstGeom prst="rect">
            <a:avLst/>
          </a:prstGeom>
        </p:spPr>
        <p:txBody>
          <a:bodyPr wrap="square">
            <a:spAutoFit/>
          </a:bodyPr>
          <a:lstStyle/>
          <a:p>
            <a:pPr defTabSz="685800" eaLnBrk="1" fontAlgn="auto" hangingPunct="1">
              <a:spcBef>
                <a:spcPts val="0"/>
              </a:spcBef>
              <a:spcAft>
                <a:spcPts val="0"/>
              </a:spcAft>
              <a:defRPr/>
            </a:pPr>
            <a:r>
              <a:rPr lang="en-US" sz="2000" b="0" dirty="0">
                <a:solidFill>
                  <a:srgbClr val="000000"/>
                </a:solidFill>
                <a:latin typeface="+mn-lt"/>
              </a:rPr>
              <a:t>Can the patient travel or remain close to the center for extended periods of time (~4 wk)?</a:t>
            </a:r>
          </a:p>
        </p:txBody>
      </p:sp>
      <p:sp>
        <p:nvSpPr>
          <p:cNvPr id="11" name="Rectangle 10">
            <a:extLst>
              <a:ext uri="{FF2B5EF4-FFF2-40B4-BE49-F238E27FC236}">
                <a16:creationId xmlns:a16="http://schemas.microsoft.com/office/drawing/2014/main" id="{F0379E6C-AC66-074C-DDEC-A69A947E5546}"/>
              </a:ext>
            </a:extLst>
          </p:cNvPr>
          <p:cNvSpPr/>
          <p:nvPr/>
        </p:nvSpPr>
        <p:spPr>
          <a:xfrm>
            <a:off x="1958502" y="4090493"/>
            <a:ext cx="8887027" cy="707886"/>
          </a:xfrm>
          <a:prstGeom prst="rect">
            <a:avLst/>
          </a:prstGeom>
        </p:spPr>
        <p:txBody>
          <a:bodyPr wrap="square">
            <a:spAutoFit/>
          </a:bodyPr>
          <a:lstStyle/>
          <a:p>
            <a:pPr defTabSz="685800" eaLnBrk="1" fontAlgn="auto" hangingPunct="1">
              <a:spcBef>
                <a:spcPts val="0"/>
              </a:spcBef>
              <a:spcAft>
                <a:spcPts val="0"/>
              </a:spcAft>
              <a:defRPr/>
            </a:pPr>
            <a:r>
              <a:rPr lang="en-US" sz="2000" b="0" dirty="0">
                <a:solidFill>
                  <a:srgbClr val="000000"/>
                </a:solidFill>
                <a:latin typeface="+mn-lt"/>
              </a:rPr>
              <a:t>Does the patient have the ability to pay for treatment either through insurance coverage or other financing options?</a:t>
            </a:r>
          </a:p>
        </p:txBody>
      </p:sp>
      <p:sp>
        <p:nvSpPr>
          <p:cNvPr id="12" name="Rectangle 11">
            <a:extLst>
              <a:ext uri="{FF2B5EF4-FFF2-40B4-BE49-F238E27FC236}">
                <a16:creationId xmlns:a16="http://schemas.microsoft.com/office/drawing/2014/main" id="{5B1364D9-02CA-82A1-AA56-34E9DBBD9C16}"/>
              </a:ext>
            </a:extLst>
          </p:cNvPr>
          <p:cNvSpPr/>
          <p:nvPr/>
        </p:nvSpPr>
        <p:spPr>
          <a:xfrm>
            <a:off x="1958502" y="5386469"/>
            <a:ext cx="6190413" cy="400110"/>
          </a:xfrm>
          <a:prstGeom prst="rect">
            <a:avLst/>
          </a:prstGeom>
        </p:spPr>
        <p:txBody>
          <a:bodyPr wrap="none">
            <a:spAutoFit/>
          </a:bodyPr>
          <a:lstStyle/>
          <a:p>
            <a:pPr defTabSz="685800" eaLnBrk="1" fontAlgn="auto" hangingPunct="1">
              <a:spcBef>
                <a:spcPts val="0"/>
              </a:spcBef>
              <a:spcAft>
                <a:spcPts val="0"/>
              </a:spcAft>
              <a:defRPr/>
            </a:pPr>
            <a:r>
              <a:rPr lang="en-US" sz="2000" b="0" dirty="0">
                <a:solidFill>
                  <a:srgbClr val="000000"/>
                </a:solidFill>
                <a:latin typeface="+mn-lt"/>
              </a:rPr>
              <a:t>When is the optimal time to harvest cells for best results?</a:t>
            </a:r>
          </a:p>
        </p:txBody>
      </p:sp>
      <p:sp>
        <p:nvSpPr>
          <p:cNvPr id="19" name="TextBox 18">
            <a:extLst>
              <a:ext uri="{FF2B5EF4-FFF2-40B4-BE49-F238E27FC236}">
                <a16:creationId xmlns:a16="http://schemas.microsoft.com/office/drawing/2014/main" id="{00A166C2-5F68-17E1-F526-031C01A92763}"/>
              </a:ext>
            </a:extLst>
          </p:cNvPr>
          <p:cNvSpPr txBox="1"/>
          <p:nvPr/>
        </p:nvSpPr>
        <p:spPr>
          <a:xfrm>
            <a:off x="3671766" y="4471009"/>
            <a:ext cx="0" cy="0"/>
          </a:xfrm>
          <a:prstGeom prst="rect">
            <a:avLst/>
          </a:prstGeom>
          <a:solidFill>
            <a:srgbClr val="4EA72E"/>
          </a:solidFill>
        </p:spPr>
        <p:txBody>
          <a:bodyPr wrap="none" rtlCol="0">
            <a:noAutofit/>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rgbClr val="000000"/>
              </a:solidFill>
              <a:effectLst/>
              <a:uLnTx/>
              <a:uFillTx/>
              <a:latin typeface="Arial"/>
            </a:endParaRPr>
          </a:p>
        </p:txBody>
      </p:sp>
      <p:sp>
        <p:nvSpPr>
          <p:cNvPr id="20" name="Rectangle 19">
            <a:extLst>
              <a:ext uri="{FF2B5EF4-FFF2-40B4-BE49-F238E27FC236}">
                <a16:creationId xmlns:a16="http://schemas.microsoft.com/office/drawing/2014/main" id="{FAEC41D8-F923-8BF9-A4E6-C757E7EB786A}"/>
              </a:ext>
            </a:extLst>
          </p:cNvPr>
          <p:cNvSpPr/>
          <p:nvPr/>
        </p:nvSpPr>
        <p:spPr>
          <a:xfrm>
            <a:off x="1958502" y="1951801"/>
            <a:ext cx="8821948" cy="400110"/>
          </a:xfrm>
          <a:prstGeom prst="rect">
            <a:avLst/>
          </a:prstGeom>
        </p:spPr>
        <p:txBody>
          <a:bodyPr wrap="square">
            <a:spAutoFit/>
          </a:bodyPr>
          <a:lstStyle/>
          <a:p>
            <a:pPr defTabSz="685800" eaLnBrk="1" fontAlgn="auto" hangingPunct="1">
              <a:spcBef>
                <a:spcPts val="0"/>
              </a:spcBef>
              <a:spcAft>
                <a:spcPts val="0"/>
              </a:spcAft>
              <a:defRPr/>
            </a:pPr>
            <a:r>
              <a:rPr lang="en-US" sz="2000" b="0" dirty="0">
                <a:solidFill>
                  <a:srgbClr val="000000"/>
                </a:solidFill>
                <a:latin typeface="+mn-lt"/>
              </a:rPr>
              <a:t>How far is the closest treatment center and what CAR T-cell products do they offer?</a:t>
            </a:r>
          </a:p>
        </p:txBody>
      </p:sp>
      <p:sp>
        <p:nvSpPr>
          <p:cNvPr id="21" name="Text Box 11">
            <a:extLst>
              <a:ext uri="{FF2B5EF4-FFF2-40B4-BE49-F238E27FC236}">
                <a16:creationId xmlns:a16="http://schemas.microsoft.com/office/drawing/2014/main" id="{21259E2B-7291-1760-8139-BA03568546D0}"/>
              </a:ext>
            </a:extLst>
          </p:cNvPr>
          <p:cNvSpPr txBox="1">
            <a:spLocks noChangeArrowheads="1"/>
          </p:cNvSpPr>
          <p:nvPr/>
        </p:nvSpPr>
        <p:spPr bwMode="auto">
          <a:xfrm>
            <a:off x="395583" y="6189452"/>
            <a:ext cx="67125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defTabSz="457200" eaLnBrk="1" fontAlgn="auto" hangingPunct="1">
              <a:lnSpc>
                <a:spcPct val="100000"/>
              </a:lnSpc>
              <a:spcBef>
                <a:spcPct val="0"/>
              </a:spcBef>
              <a:spcAft>
                <a:spcPct val="0"/>
              </a:spcAft>
              <a:buClrTx/>
              <a:buNone/>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Dave. Curr Hematol Malig Rep. 2019; 14:561. Perica. Biol Blood Marrow Transplant. 2018;24:1135. Beaupierre. Clin J Oncol Nursing. 2019;23:27. </a:t>
            </a:r>
          </a:p>
        </p:txBody>
      </p:sp>
      <p:pic>
        <p:nvPicPr>
          <p:cNvPr id="22" name="Picture 21" descr="A picture containing black, monitor, oven, white&#10;&#10;Description automatically generated">
            <a:extLst>
              <a:ext uri="{FF2B5EF4-FFF2-40B4-BE49-F238E27FC236}">
                <a16:creationId xmlns:a16="http://schemas.microsoft.com/office/drawing/2014/main" id="{66B49C20-5254-AB06-0FC0-1425172FE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4252" y="2881530"/>
            <a:ext cx="818602" cy="818602"/>
          </a:xfrm>
          <a:prstGeom prst="rect">
            <a:avLst/>
          </a:prstGeom>
        </p:spPr>
      </p:pic>
      <p:pic>
        <p:nvPicPr>
          <p:cNvPr id="23" name="Picture 22" descr="A picture containing black, monitor, oven, white&#10;&#10;Description automatically generated">
            <a:extLst>
              <a:ext uri="{FF2B5EF4-FFF2-40B4-BE49-F238E27FC236}">
                <a16:creationId xmlns:a16="http://schemas.microsoft.com/office/drawing/2014/main" id="{3EF348D4-51B6-98E6-B0B8-679A9CA479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0812" y="3679008"/>
            <a:ext cx="818602" cy="818602"/>
          </a:xfrm>
          <a:prstGeom prst="rect">
            <a:avLst/>
          </a:prstGeom>
        </p:spPr>
      </p:pic>
      <p:pic>
        <p:nvPicPr>
          <p:cNvPr id="24" name="Picture 23" descr="A picture containing black, monitor, oven, white&#10;&#10;Description automatically generated">
            <a:extLst>
              <a:ext uri="{FF2B5EF4-FFF2-40B4-BE49-F238E27FC236}">
                <a16:creationId xmlns:a16="http://schemas.microsoft.com/office/drawing/2014/main" id="{37891D15-AED6-6ED0-D3B7-205A8A6CE3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5301" y="4396368"/>
            <a:ext cx="818602" cy="818602"/>
          </a:xfrm>
          <a:prstGeom prst="rect">
            <a:avLst/>
          </a:prstGeom>
        </p:spPr>
      </p:pic>
      <p:pic>
        <p:nvPicPr>
          <p:cNvPr id="25" name="Picture 24">
            <a:extLst>
              <a:ext uri="{FF2B5EF4-FFF2-40B4-BE49-F238E27FC236}">
                <a16:creationId xmlns:a16="http://schemas.microsoft.com/office/drawing/2014/main" id="{0BB1EB71-3424-E64B-F993-9683254C53E0}"/>
              </a:ext>
            </a:extLst>
          </p:cNvPr>
          <p:cNvPicPr>
            <a:picLocks noChangeAspect="1"/>
          </p:cNvPicPr>
          <p:nvPr/>
        </p:nvPicPr>
        <p:blipFill>
          <a:blip r:embed="rId4"/>
          <a:stretch>
            <a:fillRect/>
          </a:stretch>
        </p:blipFill>
        <p:spPr>
          <a:xfrm>
            <a:off x="-623073" y="4569928"/>
            <a:ext cx="320156" cy="418268"/>
          </a:xfrm>
          <a:prstGeom prst="rect">
            <a:avLst/>
          </a:prstGeom>
        </p:spPr>
      </p:pic>
      <p:pic>
        <p:nvPicPr>
          <p:cNvPr id="26" name="Picture 25">
            <a:extLst>
              <a:ext uri="{FF2B5EF4-FFF2-40B4-BE49-F238E27FC236}">
                <a16:creationId xmlns:a16="http://schemas.microsoft.com/office/drawing/2014/main" id="{35623A2A-C72F-744D-7B4F-BAF2A3F326D7}"/>
              </a:ext>
            </a:extLst>
          </p:cNvPr>
          <p:cNvPicPr>
            <a:picLocks noChangeAspect="1"/>
          </p:cNvPicPr>
          <p:nvPr/>
        </p:nvPicPr>
        <p:blipFill>
          <a:blip r:embed="rId5"/>
          <a:stretch>
            <a:fillRect/>
          </a:stretch>
        </p:blipFill>
        <p:spPr>
          <a:xfrm>
            <a:off x="-695435" y="3824042"/>
            <a:ext cx="464883" cy="416957"/>
          </a:xfrm>
          <a:prstGeom prst="rect">
            <a:avLst/>
          </a:prstGeom>
        </p:spPr>
      </p:pic>
      <p:pic>
        <p:nvPicPr>
          <p:cNvPr id="27" name="Picture 26">
            <a:extLst>
              <a:ext uri="{FF2B5EF4-FFF2-40B4-BE49-F238E27FC236}">
                <a16:creationId xmlns:a16="http://schemas.microsoft.com/office/drawing/2014/main" id="{850C87FB-B8F4-3A77-CF12-220272BB6E85}"/>
              </a:ext>
            </a:extLst>
          </p:cNvPr>
          <p:cNvPicPr>
            <a:picLocks noChangeAspect="1"/>
          </p:cNvPicPr>
          <p:nvPr/>
        </p:nvPicPr>
        <p:blipFill>
          <a:blip r:embed="rId6"/>
          <a:stretch>
            <a:fillRect/>
          </a:stretch>
        </p:blipFill>
        <p:spPr>
          <a:xfrm>
            <a:off x="-726554" y="3160422"/>
            <a:ext cx="527118" cy="172895"/>
          </a:xfrm>
          <a:prstGeom prst="rect">
            <a:avLst/>
          </a:prstGeom>
        </p:spPr>
      </p:pic>
      <p:grpSp>
        <p:nvGrpSpPr>
          <p:cNvPr id="28" name="Group 27">
            <a:extLst>
              <a:ext uri="{FF2B5EF4-FFF2-40B4-BE49-F238E27FC236}">
                <a16:creationId xmlns:a16="http://schemas.microsoft.com/office/drawing/2014/main" id="{514F6559-3E03-16A5-22E7-22CA44001924}"/>
              </a:ext>
            </a:extLst>
          </p:cNvPr>
          <p:cNvGrpSpPr/>
          <p:nvPr/>
        </p:nvGrpSpPr>
        <p:grpSpPr>
          <a:xfrm>
            <a:off x="-850812" y="2078938"/>
            <a:ext cx="818602" cy="818602"/>
            <a:chOff x="3423113" y="2753526"/>
            <a:chExt cx="1828800" cy="1828800"/>
          </a:xfrm>
        </p:grpSpPr>
        <p:pic>
          <p:nvPicPr>
            <p:cNvPr id="29" name="Picture 28" descr="A picture containing black, monitor, oven, white&#10;&#10;Description automatically generated">
              <a:extLst>
                <a:ext uri="{FF2B5EF4-FFF2-40B4-BE49-F238E27FC236}">
                  <a16:creationId xmlns:a16="http://schemas.microsoft.com/office/drawing/2014/main" id="{9D932C0F-1368-9134-E1AA-1F6FBA65FC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3113" y="2753526"/>
              <a:ext cx="1828800" cy="1828800"/>
            </a:xfrm>
            <a:prstGeom prst="rect">
              <a:avLst/>
            </a:prstGeom>
          </p:spPr>
        </p:pic>
        <p:pic>
          <p:nvPicPr>
            <p:cNvPr id="30" name="Picture 29">
              <a:extLst>
                <a:ext uri="{FF2B5EF4-FFF2-40B4-BE49-F238E27FC236}">
                  <a16:creationId xmlns:a16="http://schemas.microsoft.com/office/drawing/2014/main" id="{7239DF58-6FC5-F77E-B189-35E3C5944151}"/>
                </a:ext>
              </a:extLst>
            </p:cNvPr>
            <p:cNvPicPr>
              <a:picLocks noChangeAspect="1"/>
            </p:cNvPicPr>
            <p:nvPr/>
          </p:nvPicPr>
          <p:blipFill>
            <a:blip r:embed="rId7"/>
            <a:stretch>
              <a:fillRect/>
            </a:stretch>
          </p:blipFill>
          <p:spPr>
            <a:xfrm>
              <a:off x="3889856" y="3052894"/>
              <a:ext cx="799325" cy="899241"/>
            </a:xfrm>
            <a:prstGeom prst="rect">
              <a:avLst/>
            </a:prstGeom>
          </p:spPr>
        </p:pic>
      </p:grpSp>
      <p:sp>
        <p:nvSpPr>
          <p:cNvPr id="34" name="Oval 33">
            <a:extLst>
              <a:ext uri="{FF2B5EF4-FFF2-40B4-BE49-F238E27FC236}">
                <a16:creationId xmlns:a16="http://schemas.microsoft.com/office/drawing/2014/main" id="{1B70009B-B321-774E-33A5-F5B2979826A3}"/>
              </a:ext>
            </a:extLst>
          </p:cNvPr>
          <p:cNvSpPr/>
          <p:nvPr/>
        </p:nvSpPr>
        <p:spPr bwMode="auto">
          <a:xfrm>
            <a:off x="717550" y="1600200"/>
            <a:ext cx="1103313" cy="1103313"/>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Oval 37">
            <a:extLst>
              <a:ext uri="{FF2B5EF4-FFF2-40B4-BE49-F238E27FC236}">
                <a16:creationId xmlns:a16="http://schemas.microsoft.com/office/drawing/2014/main" id="{37481EF1-6303-B488-C8E5-A66CA6CEA707}"/>
              </a:ext>
            </a:extLst>
          </p:cNvPr>
          <p:cNvSpPr/>
          <p:nvPr/>
        </p:nvSpPr>
        <p:spPr bwMode="auto">
          <a:xfrm>
            <a:off x="717550" y="2746490"/>
            <a:ext cx="1103313" cy="1103313"/>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Oval 39">
            <a:extLst>
              <a:ext uri="{FF2B5EF4-FFF2-40B4-BE49-F238E27FC236}">
                <a16:creationId xmlns:a16="http://schemas.microsoft.com/office/drawing/2014/main" id="{6B058148-8E03-B0C2-3559-E51407912CDD}"/>
              </a:ext>
            </a:extLst>
          </p:cNvPr>
          <p:cNvSpPr/>
          <p:nvPr/>
        </p:nvSpPr>
        <p:spPr bwMode="auto">
          <a:xfrm>
            <a:off x="717550" y="3892780"/>
            <a:ext cx="1103313" cy="1103313"/>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Oval 41">
            <a:extLst>
              <a:ext uri="{FF2B5EF4-FFF2-40B4-BE49-F238E27FC236}">
                <a16:creationId xmlns:a16="http://schemas.microsoft.com/office/drawing/2014/main" id="{6924A5FD-1C1E-F7AA-FCA7-04A70E8EC042}"/>
              </a:ext>
            </a:extLst>
          </p:cNvPr>
          <p:cNvSpPr/>
          <p:nvPr/>
        </p:nvSpPr>
        <p:spPr bwMode="auto">
          <a:xfrm>
            <a:off x="717550" y="5034868"/>
            <a:ext cx="1103313" cy="1103313"/>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43" name="Graphic 42" descr="Hospital with solid fill">
            <a:extLst>
              <a:ext uri="{FF2B5EF4-FFF2-40B4-BE49-F238E27FC236}">
                <a16:creationId xmlns:a16="http://schemas.microsoft.com/office/drawing/2014/main" id="{86CF4E93-CA20-CF9D-FDB5-88054ADF355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20884" y="1666128"/>
            <a:ext cx="914400" cy="914400"/>
          </a:xfrm>
          <a:prstGeom prst="rect">
            <a:avLst/>
          </a:prstGeom>
        </p:spPr>
      </p:pic>
      <p:pic>
        <p:nvPicPr>
          <p:cNvPr id="45" name="Graphic 44" descr="Car with solid fill">
            <a:extLst>
              <a:ext uri="{FF2B5EF4-FFF2-40B4-BE49-F238E27FC236}">
                <a16:creationId xmlns:a16="http://schemas.microsoft.com/office/drawing/2014/main" id="{1C9A157F-B8BD-2D72-AB40-BF7794E4DD1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12006" y="2847214"/>
            <a:ext cx="914400" cy="914400"/>
          </a:xfrm>
          <a:prstGeom prst="rect">
            <a:avLst/>
          </a:prstGeom>
        </p:spPr>
      </p:pic>
      <p:pic>
        <p:nvPicPr>
          <p:cNvPr id="47" name="Graphic 46" descr="Money with solid fill">
            <a:extLst>
              <a:ext uri="{FF2B5EF4-FFF2-40B4-BE49-F238E27FC236}">
                <a16:creationId xmlns:a16="http://schemas.microsoft.com/office/drawing/2014/main" id="{F2B7E33A-E8CD-EFD0-DDB4-DCBAE28EB1E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20884" y="3929176"/>
            <a:ext cx="914400" cy="914400"/>
          </a:xfrm>
          <a:prstGeom prst="rect">
            <a:avLst/>
          </a:prstGeom>
        </p:spPr>
      </p:pic>
      <p:pic>
        <p:nvPicPr>
          <p:cNvPr id="49" name="Graphic 48" descr="Clock with solid fill">
            <a:extLst>
              <a:ext uri="{FF2B5EF4-FFF2-40B4-BE49-F238E27FC236}">
                <a16:creationId xmlns:a16="http://schemas.microsoft.com/office/drawing/2014/main" id="{E3DDC2EF-326F-4EF5-4A6D-B5F4AF79888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12006" y="5129324"/>
            <a:ext cx="914400" cy="914400"/>
          </a:xfrm>
          <a:prstGeom prst="rect">
            <a:avLst/>
          </a:prstGeom>
        </p:spPr>
      </p:pic>
    </p:spTree>
    <p:extLst>
      <p:ext uri="{BB962C8B-B14F-4D97-AF65-F5344CB8AC3E}">
        <p14:creationId xmlns:p14="http://schemas.microsoft.com/office/powerpoint/2010/main" val="2394648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E4AE5-C1F7-6465-BE76-88DE307BF773}"/>
              </a:ext>
            </a:extLst>
          </p:cNvPr>
          <p:cNvSpPr>
            <a:spLocks noGrp="1"/>
          </p:cNvSpPr>
          <p:nvPr>
            <p:ph type="title"/>
          </p:nvPr>
        </p:nvSpPr>
        <p:spPr/>
        <p:txBody>
          <a:bodyPr/>
          <a:lstStyle/>
          <a:p>
            <a:r>
              <a:rPr lang="en-US" dirty="0"/>
              <a:t>CAR T-Cell Therapy Patient Journey</a:t>
            </a:r>
          </a:p>
        </p:txBody>
      </p:sp>
      <p:sp>
        <p:nvSpPr>
          <p:cNvPr id="3" name="TextBox 2">
            <a:extLst>
              <a:ext uri="{FF2B5EF4-FFF2-40B4-BE49-F238E27FC236}">
                <a16:creationId xmlns:a16="http://schemas.microsoft.com/office/drawing/2014/main" id="{6DC49A53-13C9-5B2E-8710-ED3CA8CE37B1}"/>
              </a:ext>
            </a:extLst>
          </p:cNvPr>
          <p:cNvSpPr txBox="1"/>
          <p:nvPr/>
        </p:nvSpPr>
        <p:spPr bwMode="auto">
          <a:xfrm>
            <a:off x="8916732" y="126554"/>
            <a:ext cx="3262901" cy="1200329"/>
          </a:xfrm>
          <a:prstGeom prst="rect">
            <a:avLst/>
          </a:prstGeom>
          <a:solidFill>
            <a:schemeClr val="accent5"/>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 snap-shot of the process, which underscores the need for early referrals and that effective communication is vital</a:t>
            </a:r>
          </a:p>
        </p:txBody>
      </p:sp>
      <p:sp>
        <p:nvSpPr>
          <p:cNvPr id="4" name="TextBox 3">
            <a:extLst>
              <a:ext uri="{FF2B5EF4-FFF2-40B4-BE49-F238E27FC236}">
                <a16:creationId xmlns:a16="http://schemas.microsoft.com/office/drawing/2014/main" id="{2A2BA1E2-13CA-039D-663C-209F85137FA6}"/>
              </a:ext>
            </a:extLst>
          </p:cNvPr>
          <p:cNvSpPr txBox="1"/>
          <p:nvPr/>
        </p:nvSpPr>
        <p:spPr>
          <a:xfrm>
            <a:off x="611604" y="1308065"/>
            <a:ext cx="2928034" cy="707886"/>
          </a:xfrm>
          <a:prstGeom prst="rect">
            <a:avLst/>
          </a:prstGeom>
          <a:solidFill>
            <a:schemeClr val="accent3"/>
          </a:solid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Patient Identification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(Meets FDA Label)</a:t>
            </a:r>
          </a:p>
        </p:txBody>
      </p:sp>
      <p:sp>
        <p:nvSpPr>
          <p:cNvPr id="5" name="TextBox 4">
            <a:extLst>
              <a:ext uri="{FF2B5EF4-FFF2-40B4-BE49-F238E27FC236}">
                <a16:creationId xmlns:a16="http://schemas.microsoft.com/office/drawing/2014/main" id="{13BAF626-08AB-776B-86D2-E013B33B5E88}"/>
              </a:ext>
            </a:extLst>
          </p:cNvPr>
          <p:cNvSpPr txBox="1"/>
          <p:nvPr/>
        </p:nvSpPr>
        <p:spPr>
          <a:xfrm>
            <a:off x="3852921" y="1308065"/>
            <a:ext cx="2023765" cy="1015663"/>
          </a:xfrm>
          <a:prstGeom prst="rect">
            <a:avLst/>
          </a:prstGeom>
          <a:solidFill>
            <a:schemeClr val="accent2"/>
          </a:solid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Referral to </a:t>
            </a:r>
            <a:br>
              <a:rPr kumimoji="0" lang="en-US" sz="2000" b="1" i="0" u="none" strike="noStrike" kern="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br>
            <a:r>
              <a:rPr kumimoji="0" lang="en-US" sz="2000" b="1" i="0" u="none" strike="noStrike" kern="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CAR T-Cell Specialist</a:t>
            </a:r>
          </a:p>
        </p:txBody>
      </p:sp>
      <p:sp>
        <p:nvSpPr>
          <p:cNvPr id="6" name="TextBox 5">
            <a:extLst>
              <a:ext uri="{FF2B5EF4-FFF2-40B4-BE49-F238E27FC236}">
                <a16:creationId xmlns:a16="http://schemas.microsoft.com/office/drawing/2014/main" id="{96F3A798-3363-6FC3-E4A3-D075024D9DD6}"/>
              </a:ext>
            </a:extLst>
          </p:cNvPr>
          <p:cNvSpPr txBox="1"/>
          <p:nvPr/>
        </p:nvSpPr>
        <p:spPr>
          <a:xfrm>
            <a:off x="625288" y="2015951"/>
            <a:ext cx="2914350" cy="2031325"/>
          </a:xfrm>
          <a:prstGeom prst="rect">
            <a:avLst/>
          </a:prstGeom>
          <a:solidFill>
            <a:schemeClr val="accent3">
              <a:lumMod val="20000"/>
              <a:lumOff val="80000"/>
              <a:alpha val="40000"/>
            </a:schemeClr>
          </a:solidFill>
          <a:ln w="19050">
            <a:noFill/>
          </a:ln>
        </p:spPr>
        <p:txBody>
          <a:bodyPr wrap="square" lIns="36000" rIns="36000" rtlCol="0">
            <a:spAutoFit/>
          </a:bodyPr>
          <a:lstStyle/>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No age cutoff</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No requirement for BCMA+</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CAR centers will have variable eligibility criteria, so best to refer and let them decide</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Patients can be CAR candidates who are not auto-transplant candidates</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The earlier the referral, the better!</a:t>
            </a:r>
          </a:p>
        </p:txBody>
      </p:sp>
      <p:sp>
        <p:nvSpPr>
          <p:cNvPr id="7" name="TextBox 6">
            <a:extLst>
              <a:ext uri="{FF2B5EF4-FFF2-40B4-BE49-F238E27FC236}">
                <a16:creationId xmlns:a16="http://schemas.microsoft.com/office/drawing/2014/main" id="{DE079EAD-9C85-ECF1-DE06-22897D76E2B7}"/>
              </a:ext>
            </a:extLst>
          </p:cNvPr>
          <p:cNvSpPr txBox="1"/>
          <p:nvPr/>
        </p:nvSpPr>
        <p:spPr>
          <a:xfrm>
            <a:off x="3852921" y="2320410"/>
            <a:ext cx="2023765" cy="1169551"/>
          </a:xfrm>
          <a:prstGeom prst="rect">
            <a:avLst/>
          </a:prstGeom>
          <a:solidFill>
            <a:schemeClr val="accent2">
              <a:lumMod val="60000"/>
              <a:lumOff val="40000"/>
              <a:alpha val="25098"/>
            </a:schemeClr>
          </a:solidFill>
          <a:ln w="19050">
            <a:noFill/>
          </a:ln>
        </p:spPr>
        <p:txBody>
          <a:bodyPr wrap="square" lIns="36000" rIns="36000" rtlCol="0">
            <a:spAutoFit/>
          </a:bodyPr>
          <a:lstStyle>
            <a:defPPr>
              <a:defRPr lang="en-US"/>
            </a:defPPr>
            <a:lvl1pPr marL="285750" indent="-285750">
              <a:buFont typeface="Arial" panose="020B0604020202020204" pitchFamily="34" charset="0"/>
              <a:buChar char="•"/>
              <a:defRPr sz="1400">
                <a:latin typeface="Arial" panose="020B0604020202020204" pitchFamily="34" charset="0"/>
                <a:cs typeface="Arial" panose="020B0604020202020204" pitchFamily="34" charset="0"/>
              </a:defRPr>
            </a:lvl1pPr>
          </a:lstStyle>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Eligibility evaluation</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Insurance authorization</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Consent and education</a:t>
            </a:r>
          </a:p>
        </p:txBody>
      </p:sp>
      <p:sp>
        <p:nvSpPr>
          <p:cNvPr id="8" name="TextBox 7">
            <a:extLst>
              <a:ext uri="{FF2B5EF4-FFF2-40B4-BE49-F238E27FC236}">
                <a16:creationId xmlns:a16="http://schemas.microsoft.com/office/drawing/2014/main" id="{DD3DBA14-E1FA-C269-661E-1C9BCB48C669}"/>
              </a:ext>
            </a:extLst>
          </p:cNvPr>
          <p:cNvSpPr txBox="1"/>
          <p:nvPr/>
        </p:nvSpPr>
        <p:spPr>
          <a:xfrm>
            <a:off x="6157416" y="1303743"/>
            <a:ext cx="2716019" cy="715976"/>
          </a:xfrm>
          <a:prstGeom prst="rect">
            <a:avLst/>
          </a:prstGeom>
          <a:solidFill>
            <a:schemeClr val="accent2"/>
          </a:solidFill>
        </p:spPr>
        <p:txBody>
          <a:bodyPr wrap="square" rtlCol="0" anchor="ctr">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T-Cell Collection</a:t>
            </a:r>
          </a:p>
        </p:txBody>
      </p:sp>
      <p:sp>
        <p:nvSpPr>
          <p:cNvPr id="9" name="TextBox 8">
            <a:extLst>
              <a:ext uri="{FF2B5EF4-FFF2-40B4-BE49-F238E27FC236}">
                <a16:creationId xmlns:a16="http://schemas.microsoft.com/office/drawing/2014/main" id="{23DF807D-A2EE-5ED3-33DF-2685F0ECAAED}"/>
              </a:ext>
            </a:extLst>
          </p:cNvPr>
          <p:cNvSpPr txBox="1"/>
          <p:nvPr/>
        </p:nvSpPr>
        <p:spPr>
          <a:xfrm>
            <a:off x="6157415" y="2289699"/>
            <a:ext cx="2716020" cy="707886"/>
          </a:xfrm>
          <a:prstGeom prst="rect">
            <a:avLst/>
          </a:prstGeom>
          <a:solidFill>
            <a:schemeClr val="accent2"/>
          </a:solid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LD Chemotherapy</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and T-Cell Infusion</a:t>
            </a:r>
          </a:p>
        </p:txBody>
      </p:sp>
      <p:sp>
        <p:nvSpPr>
          <p:cNvPr id="10" name="TextBox 9">
            <a:extLst>
              <a:ext uri="{FF2B5EF4-FFF2-40B4-BE49-F238E27FC236}">
                <a16:creationId xmlns:a16="http://schemas.microsoft.com/office/drawing/2014/main" id="{9BC07E8D-2CBD-3DC6-7360-5EA0B79A6A1E}"/>
              </a:ext>
            </a:extLst>
          </p:cNvPr>
          <p:cNvSpPr txBox="1"/>
          <p:nvPr/>
        </p:nvSpPr>
        <p:spPr>
          <a:xfrm>
            <a:off x="6151891" y="5452074"/>
            <a:ext cx="2716017" cy="707886"/>
          </a:xfrm>
          <a:prstGeom prst="rect">
            <a:avLst/>
          </a:prstGeom>
          <a:solidFill>
            <a:schemeClr val="accent2"/>
          </a:solid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Acute Post–CAR T-Cell Monitoring</a:t>
            </a:r>
          </a:p>
        </p:txBody>
      </p:sp>
      <p:sp>
        <p:nvSpPr>
          <p:cNvPr id="11" name="TextBox 10">
            <a:extLst>
              <a:ext uri="{FF2B5EF4-FFF2-40B4-BE49-F238E27FC236}">
                <a16:creationId xmlns:a16="http://schemas.microsoft.com/office/drawing/2014/main" id="{4224FA81-F84D-C7C8-B09E-F2C7842EFD48}"/>
              </a:ext>
            </a:extLst>
          </p:cNvPr>
          <p:cNvSpPr txBox="1"/>
          <p:nvPr/>
        </p:nvSpPr>
        <p:spPr>
          <a:xfrm>
            <a:off x="9154164" y="5452070"/>
            <a:ext cx="2605444" cy="707886"/>
          </a:xfrm>
          <a:prstGeom prst="rect">
            <a:avLst/>
          </a:prstGeom>
          <a:solidFill>
            <a:schemeClr val="accent3"/>
          </a:solid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Long-term Post–</a:t>
            </a:r>
            <a:b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b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CAR T-Cell Monitoring</a:t>
            </a:r>
          </a:p>
        </p:txBody>
      </p:sp>
      <p:sp>
        <p:nvSpPr>
          <p:cNvPr id="12" name="TextBox 11">
            <a:extLst>
              <a:ext uri="{FF2B5EF4-FFF2-40B4-BE49-F238E27FC236}">
                <a16:creationId xmlns:a16="http://schemas.microsoft.com/office/drawing/2014/main" id="{101CD1EF-AAB7-A629-766A-A74E7F526C69}"/>
              </a:ext>
            </a:extLst>
          </p:cNvPr>
          <p:cNvSpPr txBox="1"/>
          <p:nvPr/>
        </p:nvSpPr>
        <p:spPr>
          <a:xfrm>
            <a:off x="9154164" y="1796509"/>
            <a:ext cx="2476196" cy="707886"/>
          </a:xfrm>
          <a:prstGeom prst="rect">
            <a:avLst/>
          </a:prstGeom>
          <a:solidFill>
            <a:schemeClr val="accent3"/>
          </a:solid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Close Monitoring</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 Bridging Therapy</a:t>
            </a:r>
          </a:p>
        </p:txBody>
      </p:sp>
      <p:sp>
        <p:nvSpPr>
          <p:cNvPr id="13" name="TextBox 12">
            <a:extLst>
              <a:ext uri="{FF2B5EF4-FFF2-40B4-BE49-F238E27FC236}">
                <a16:creationId xmlns:a16="http://schemas.microsoft.com/office/drawing/2014/main" id="{76D7501B-1771-F9D0-B39D-2341327A8627}"/>
              </a:ext>
            </a:extLst>
          </p:cNvPr>
          <p:cNvSpPr txBox="1"/>
          <p:nvPr/>
        </p:nvSpPr>
        <p:spPr>
          <a:xfrm>
            <a:off x="6151891" y="2986289"/>
            <a:ext cx="2716020" cy="2031325"/>
          </a:xfrm>
          <a:prstGeom prst="rect">
            <a:avLst/>
          </a:prstGeom>
          <a:solidFill>
            <a:schemeClr val="accent2">
              <a:lumMod val="40000"/>
              <a:lumOff val="60000"/>
              <a:alpha val="40000"/>
            </a:schemeClr>
          </a:solidFill>
          <a:ln w="19050">
            <a:noFill/>
          </a:ln>
        </p:spPr>
        <p:txBody>
          <a:bodyPr wrap="square" lIns="36000" rIns="36000" rtlCol="0">
            <a:spAutoFit/>
          </a:bodyPr>
          <a:lstStyle>
            <a:defPPr>
              <a:defRPr lang="en-US"/>
            </a:defPPr>
            <a:lvl1pPr marL="285750" indent="-285750">
              <a:buFont typeface="Arial" panose="020B0604020202020204" pitchFamily="34" charset="0"/>
              <a:buChar char="•"/>
              <a:defRPr sz="1400">
                <a:latin typeface="Arial" panose="020B0604020202020204" pitchFamily="34" charset="0"/>
                <a:cs typeface="Arial" panose="020B0604020202020204" pitchFamily="34" charset="0"/>
              </a:defRPr>
            </a:lvl1pPr>
          </a:lstStyle>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LD chemo mostly outpatient </a:t>
            </a:r>
            <a:b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(ie, Flu/Cy x 3 days)</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CAR T-cell infusion can be inpatient or outpatient</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Postinfusion monitoring involves daily labs, close vital sign monitoring, and exams for at least 7 days to assess for CRS/NT</a:t>
            </a:r>
          </a:p>
        </p:txBody>
      </p:sp>
      <p:sp>
        <p:nvSpPr>
          <p:cNvPr id="14" name="TextBox 13">
            <a:extLst>
              <a:ext uri="{FF2B5EF4-FFF2-40B4-BE49-F238E27FC236}">
                <a16:creationId xmlns:a16="http://schemas.microsoft.com/office/drawing/2014/main" id="{5471B0D5-5717-0807-8A46-95ED52B66F77}"/>
              </a:ext>
            </a:extLst>
          </p:cNvPr>
          <p:cNvSpPr txBox="1"/>
          <p:nvPr/>
        </p:nvSpPr>
        <p:spPr>
          <a:xfrm>
            <a:off x="9154164" y="2504395"/>
            <a:ext cx="2476196" cy="1815882"/>
          </a:xfrm>
          <a:prstGeom prst="rect">
            <a:avLst/>
          </a:prstGeom>
          <a:solidFill>
            <a:schemeClr val="accent3">
              <a:lumMod val="20000"/>
              <a:lumOff val="80000"/>
              <a:alpha val="40000"/>
            </a:schemeClr>
          </a:solidFill>
          <a:ln w="19050">
            <a:noFill/>
          </a:ln>
        </p:spPr>
        <p:txBody>
          <a:bodyPr wrap="square" lIns="36000" rIns="36000" rtlCol="0">
            <a:spAutoFit/>
          </a:bodyPr>
          <a:lstStyle>
            <a:defPPr>
              <a:defRPr lang="en-US"/>
            </a:defPPr>
            <a:lvl1pPr marL="285750" indent="-285750">
              <a:buFont typeface="Arial" panose="020B0604020202020204" pitchFamily="34" charset="0"/>
              <a:buChar char="•"/>
              <a:defRPr sz="1400">
                <a:latin typeface="Arial" panose="020B0604020202020204" pitchFamily="34" charset="0"/>
                <a:cs typeface="Arial" panose="020B0604020202020204" pitchFamily="34" charset="0"/>
              </a:defRPr>
            </a:lvl1pPr>
          </a:lstStyle>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Is the patient experiencing significant symptoms or at risk for organ function impairment?</a:t>
            </a:r>
          </a:p>
          <a:p>
            <a:pPr marL="285750" marR="0" lvl="0" indent="-166688"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Bridging could include steroids, palliative RT, chemotherapy, and/or newer targeted agents</a:t>
            </a:r>
          </a:p>
        </p:txBody>
      </p:sp>
      <p:sp>
        <p:nvSpPr>
          <p:cNvPr id="15" name="TextBox 14">
            <a:extLst>
              <a:ext uri="{FF2B5EF4-FFF2-40B4-BE49-F238E27FC236}">
                <a16:creationId xmlns:a16="http://schemas.microsoft.com/office/drawing/2014/main" id="{8C54D48A-7B1B-7128-AB4F-CA7D55D705C3}"/>
              </a:ext>
            </a:extLst>
          </p:cNvPr>
          <p:cNvSpPr txBox="1"/>
          <p:nvPr/>
        </p:nvSpPr>
        <p:spPr>
          <a:xfrm>
            <a:off x="734534" y="5452073"/>
            <a:ext cx="5341989" cy="707883"/>
          </a:xfrm>
          <a:prstGeom prst="rect">
            <a:avLst/>
          </a:prstGeom>
          <a:solidFill>
            <a:schemeClr val="accent2">
              <a:lumMod val="60000"/>
              <a:lumOff val="40000"/>
              <a:alpha val="40000"/>
            </a:schemeClr>
          </a:solidFill>
          <a:ln w="19050">
            <a:noFill/>
          </a:ln>
        </p:spPr>
        <p:txBody>
          <a:bodyPr wrap="square" lIns="36000" rIns="36000" rtlCol="0">
            <a:noAutofit/>
          </a:bodyPr>
          <a:lstStyle>
            <a:defPPr>
              <a:defRPr lang="en-US"/>
            </a:defPPr>
            <a:lvl1pPr marL="285750" indent="-285750">
              <a:buFont typeface="Arial" panose="020B0604020202020204" pitchFamily="34" charset="0"/>
              <a:buChar char="•"/>
              <a:defRPr sz="1400">
                <a:latin typeface="Arial" panose="020B0604020202020204" pitchFamily="34" charset="0"/>
                <a:cs typeface="Arial" panose="020B0604020202020204" pitchFamily="34" charset="0"/>
              </a:defRPr>
            </a:lvl1pPr>
          </a:lstStyle>
          <a:p>
            <a:pPr marL="346075" marR="0" lvl="0" indent="-227013"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Patient remains within 2 hr of CAR center for 4 wk from infusion</a:t>
            </a:r>
          </a:p>
          <a:p>
            <a:pPr marL="346075" marR="0" lvl="0" indent="-227013"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Monitor for late CRS/NT and/or ongoing cytopenias</a:t>
            </a:r>
          </a:p>
          <a:p>
            <a:pPr marL="346075" marR="0" lvl="0" indent="-227013" algn="l" defTabSz="914400" rtl="0" eaLnBrk="1" fontAlgn="base" latinLnBrk="0" hangingPunct="1">
              <a:lnSpc>
                <a:spcPct val="100000"/>
              </a:lnSpc>
              <a:spcBef>
                <a:spcPct val="0"/>
              </a:spcBef>
              <a:spcAft>
                <a:spcPct val="0"/>
              </a:spcAft>
              <a:buClrTx/>
              <a:buSzTx/>
              <a:buFont typeface="Wingdings" pitchFamily="2" charset="2"/>
              <a:buChar char="§"/>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First response assessment often at 4-wk mark</a:t>
            </a:r>
          </a:p>
        </p:txBody>
      </p:sp>
      <p:cxnSp>
        <p:nvCxnSpPr>
          <p:cNvPr id="16" name="Straight Arrow Connector 15">
            <a:extLst>
              <a:ext uri="{FF2B5EF4-FFF2-40B4-BE49-F238E27FC236}">
                <a16:creationId xmlns:a16="http://schemas.microsoft.com/office/drawing/2014/main" id="{6D56C3DB-AEE7-FF85-3462-483676C3E09D}"/>
              </a:ext>
            </a:extLst>
          </p:cNvPr>
          <p:cNvCxnSpPr>
            <a:cxnSpLocks/>
          </p:cNvCxnSpPr>
          <p:nvPr/>
        </p:nvCxnSpPr>
        <p:spPr bwMode="auto">
          <a:xfrm>
            <a:off x="3559516" y="1641553"/>
            <a:ext cx="276988" cy="0"/>
          </a:xfrm>
          <a:prstGeom prst="straightConnector1">
            <a:avLst/>
          </a:prstGeom>
          <a:noFill/>
          <a:ln w="28575" cap="flat" cmpd="sng" algn="ctr">
            <a:solidFill>
              <a:schemeClr val="bg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6F9985AE-DEDA-338F-1D7C-58804ABDBE77}"/>
              </a:ext>
            </a:extLst>
          </p:cNvPr>
          <p:cNvCxnSpPr>
            <a:cxnSpLocks/>
          </p:cNvCxnSpPr>
          <p:nvPr/>
        </p:nvCxnSpPr>
        <p:spPr bwMode="auto">
          <a:xfrm>
            <a:off x="5882116" y="1641553"/>
            <a:ext cx="257403" cy="0"/>
          </a:xfrm>
          <a:prstGeom prst="straightConnector1">
            <a:avLst/>
          </a:prstGeom>
          <a:noFill/>
          <a:ln w="28575" cap="flat" cmpd="sng" algn="ctr">
            <a:solidFill>
              <a:schemeClr val="bg1"/>
            </a:solidFill>
            <a:prstDash val="solid"/>
            <a:round/>
            <a:headEnd type="none" w="med" len="med"/>
            <a:tailEnd type="triangle"/>
          </a:ln>
          <a:effectLst/>
        </p:spPr>
      </p:cxnSp>
      <p:cxnSp>
        <p:nvCxnSpPr>
          <p:cNvPr id="18" name="Straight Arrow Connector 17">
            <a:extLst>
              <a:ext uri="{FF2B5EF4-FFF2-40B4-BE49-F238E27FC236}">
                <a16:creationId xmlns:a16="http://schemas.microsoft.com/office/drawing/2014/main" id="{4D6F14A6-8DD3-F810-E3B4-2B921E691E71}"/>
              </a:ext>
            </a:extLst>
          </p:cNvPr>
          <p:cNvCxnSpPr>
            <a:cxnSpLocks/>
          </p:cNvCxnSpPr>
          <p:nvPr/>
        </p:nvCxnSpPr>
        <p:spPr bwMode="auto">
          <a:xfrm>
            <a:off x="7609334" y="2152858"/>
            <a:ext cx="1534666" cy="0"/>
          </a:xfrm>
          <a:prstGeom prst="straightConnector1">
            <a:avLst/>
          </a:prstGeom>
          <a:noFill/>
          <a:ln w="28575" cap="flat" cmpd="sng" algn="ctr">
            <a:solidFill>
              <a:schemeClr val="bg1"/>
            </a:solidFill>
            <a:prstDash val="solid"/>
            <a:round/>
            <a:headEnd type="none" w="med" len="med"/>
            <a:tailEnd type="triangle"/>
          </a:ln>
          <a:effectLst/>
        </p:spPr>
      </p:cxnSp>
      <p:cxnSp>
        <p:nvCxnSpPr>
          <p:cNvPr id="19" name="Straight Arrow Connector 18">
            <a:extLst>
              <a:ext uri="{FF2B5EF4-FFF2-40B4-BE49-F238E27FC236}">
                <a16:creationId xmlns:a16="http://schemas.microsoft.com/office/drawing/2014/main" id="{066FE62A-6AE3-94B3-72C7-B00B897CB96B}"/>
              </a:ext>
            </a:extLst>
          </p:cNvPr>
          <p:cNvCxnSpPr>
            <a:cxnSpLocks/>
            <a:endCxn id="11" idx="1"/>
          </p:cNvCxnSpPr>
          <p:nvPr/>
        </p:nvCxnSpPr>
        <p:spPr bwMode="auto">
          <a:xfrm>
            <a:off x="8867908" y="5805570"/>
            <a:ext cx="286256" cy="443"/>
          </a:xfrm>
          <a:prstGeom prst="straightConnector1">
            <a:avLst/>
          </a:prstGeom>
          <a:noFill/>
          <a:ln w="28575" cap="flat" cmpd="sng" algn="ctr">
            <a:solidFill>
              <a:schemeClr val="bg1"/>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15B186E2-BA4E-1B4C-4801-67538821AB8A}"/>
              </a:ext>
            </a:extLst>
          </p:cNvPr>
          <p:cNvCxnSpPr>
            <a:cxnSpLocks/>
          </p:cNvCxnSpPr>
          <p:nvPr/>
        </p:nvCxnSpPr>
        <p:spPr bwMode="auto">
          <a:xfrm flipH="1">
            <a:off x="7515425" y="2025232"/>
            <a:ext cx="1" cy="255252"/>
          </a:xfrm>
          <a:prstGeom prst="straightConnector1">
            <a:avLst/>
          </a:prstGeom>
          <a:noFill/>
          <a:ln w="28575" cap="flat" cmpd="sng" algn="ctr">
            <a:solidFill>
              <a:schemeClr val="bg1"/>
            </a:solidFill>
            <a:prstDash val="solid"/>
            <a:round/>
            <a:headEnd type="none" w="med" len="med"/>
            <a:tailEnd type="triangle"/>
          </a:ln>
          <a:effectLst/>
        </p:spPr>
      </p:cxnSp>
      <p:cxnSp>
        <p:nvCxnSpPr>
          <p:cNvPr id="21" name="Straight Arrow Connector 20">
            <a:extLst>
              <a:ext uri="{FF2B5EF4-FFF2-40B4-BE49-F238E27FC236}">
                <a16:creationId xmlns:a16="http://schemas.microsoft.com/office/drawing/2014/main" id="{D8C3B54F-44D1-9E27-5660-6D7BBEF915BA}"/>
              </a:ext>
            </a:extLst>
          </p:cNvPr>
          <p:cNvCxnSpPr>
            <a:cxnSpLocks/>
          </p:cNvCxnSpPr>
          <p:nvPr/>
        </p:nvCxnSpPr>
        <p:spPr bwMode="auto">
          <a:xfrm>
            <a:off x="7515425" y="5086445"/>
            <a:ext cx="0" cy="320630"/>
          </a:xfrm>
          <a:prstGeom prst="straightConnector1">
            <a:avLst/>
          </a:prstGeom>
          <a:noFill/>
          <a:ln w="28575" cap="flat" cmpd="sng" algn="ctr">
            <a:solidFill>
              <a:schemeClr val="bg1"/>
            </a:solidFill>
            <a:prstDash val="solid"/>
            <a:round/>
            <a:headEnd type="none" w="med" len="med"/>
            <a:tailEnd type="triangle"/>
          </a:ln>
          <a:effectLst/>
        </p:spPr>
      </p:cxnSp>
      <p:sp>
        <p:nvSpPr>
          <p:cNvPr id="22" name="Text Box 15">
            <a:extLst>
              <a:ext uri="{FF2B5EF4-FFF2-40B4-BE49-F238E27FC236}">
                <a16:creationId xmlns:a16="http://schemas.microsoft.com/office/drawing/2014/main" id="{A19D7008-B743-1EA6-7AAB-20CD7EA00671}"/>
              </a:ext>
            </a:extLst>
          </p:cNvPr>
          <p:cNvSpPr txBox="1">
            <a:spLocks noChangeArrowheads="1"/>
          </p:cNvSpPr>
          <p:nvPr/>
        </p:nvSpPr>
        <p:spPr bwMode="auto">
          <a:xfrm>
            <a:off x="432392" y="6216263"/>
            <a:ext cx="9335592" cy="461408"/>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3554" rtl="0" eaLnBrk="0" fontAlgn="base" latinLnBrk="0" hangingPunct="0">
              <a:lnSpc>
                <a:spcPct val="100000"/>
              </a:lnSpc>
              <a:spcBef>
                <a:spcPct val="0"/>
              </a:spcBef>
              <a:spcAft>
                <a:spcPct val="0"/>
              </a:spcAft>
              <a:buClrTx/>
              <a:buSzTx/>
              <a:buFontTx/>
              <a:buNone/>
              <a:tabLst/>
              <a:defRPr/>
            </a:pPr>
            <a:r>
              <a:rPr kumimoji="0" lang="it-IT" altLang="en-US" sz="1199" b="0" i="0" u="none" strike="noStrike" kern="1200" cap="none" spc="-11" normalizeH="0" baseline="0" noProof="0" dirty="0">
                <a:ln>
                  <a:noFill/>
                </a:ln>
                <a:solidFill>
                  <a:srgbClr val="455560"/>
                </a:solidFill>
                <a:effectLst/>
                <a:uLnTx/>
                <a:uFillTx/>
                <a:latin typeface="Calibri"/>
                <a:ea typeface="ＭＳ Ｐゴシック" charset="0"/>
                <a:cs typeface="Arial" panose="020B0604020202020204" pitchFamily="34" charset="0"/>
              </a:rPr>
              <a:t>Ciltacabtagene autoleucel PI. Idecabtagene vicleucel PI. Dave. Curr Hematol Malig Rep. 2019; 14:561. </a:t>
            </a:r>
            <a:br>
              <a:rPr kumimoji="0" lang="it-IT" altLang="en-US" sz="1199" b="0" i="0" u="none" strike="noStrike" kern="1200" cap="none" spc="-11" normalizeH="0" baseline="0" noProof="0" dirty="0">
                <a:ln>
                  <a:noFill/>
                </a:ln>
                <a:solidFill>
                  <a:srgbClr val="455560"/>
                </a:solidFill>
                <a:effectLst/>
                <a:uLnTx/>
                <a:uFillTx/>
                <a:latin typeface="Calibri"/>
                <a:ea typeface="ＭＳ Ｐゴシック" charset="0"/>
                <a:cs typeface="Arial" panose="020B0604020202020204" pitchFamily="34" charset="0"/>
              </a:rPr>
            </a:br>
            <a:r>
              <a:rPr kumimoji="0" lang="it-IT" altLang="en-US" sz="1199" b="0" i="0" u="none" strike="noStrike" kern="1200" cap="none" spc="-11" normalizeH="0" baseline="0" noProof="0" dirty="0">
                <a:ln>
                  <a:noFill/>
                </a:ln>
                <a:solidFill>
                  <a:srgbClr val="455560"/>
                </a:solidFill>
                <a:effectLst/>
                <a:uLnTx/>
                <a:uFillTx/>
                <a:latin typeface="Calibri"/>
                <a:ea typeface="ＭＳ Ｐゴシック" charset="0"/>
                <a:cs typeface="Arial" panose="020B0604020202020204" pitchFamily="34" charset="0"/>
              </a:rPr>
              <a:t>Perica. Biol Blood Marrow Transplant. 2018;24:1135. Beaupierre. Clin J Oncol Nursing. 2019;23:27. </a:t>
            </a:r>
            <a:endParaRPr kumimoji="0" lang="en-US" altLang="en-US" sz="1199" b="0" i="0" u="none" strike="noStrike" kern="1200" cap="none" spc="-11" normalizeH="0" baseline="0" noProof="0" dirty="0">
              <a:ln>
                <a:noFill/>
              </a:ln>
              <a:solidFill>
                <a:srgbClr val="455560"/>
              </a:solidFill>
              <a:effectLst/>
              <a:uLnTx/>
              <a:uFillTx/>
              <a:latin typeface="Calibri"/>
              <a:ea typeface="ＭＳ Ｐゴシック" charset="0"/>
              <a:cs typeface="Arial" panose="020B0604020202020204" pitchFamily="34" charset="0"/>
            </a:endParaRPr>
          </a:p>
        </p:txBody>
      </p:sp>
    </p:spTree>
    <p:extLst>
      <p:ext uri="{BB962C8B-B14F-4D97-AF65-F5344CB8AC3E}">
        <p14:creationId xmlns:p14="http://schemas.microsoft.com/office/powerpoint/2010/main" val="36694940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F74D2-9E50-57E3-F68F-1CF6E2318632}"/>
              </a:ext>
            </a:extLst>
          </p:cNvPr>
          <p:cNvSpPr>
            <a:spLocks noGrp="1"/>
          </p:cNvSpPr>
          <p:nvPr>
            <p:ph type="title"/>
          </p:nvPr>
        </p:nvSpPr>
        <p:spPr/>
        <p:txBody>
          <a:bodyPr/>
          <a:lstStyle/>
          <a:p>
            <a:r>
              <a:rPr lang="en-US" dirty="0"/>
              <a:t>Salvage and Bridging Therapy: Community and Academic Coordination of Care </a:t>
            </a:r>
          </a:p>
        </p:txBody>
      </p:sp>
      <p:sp>
        <p:nvSpPr>
          <p:cNvPr id="8" name="Content Placeholder 7">
            <a:extLst>
              <a:ext uri="{FF2B5EF4-FFF2-40B4-BE49-F238E27FC236}">
                <a16:creationId xmlns:a16="http://schemas.microsoft.com/office/drawing/2014/main" id="{306ADDA6-0F5E-78E8-1B37-C68C224B78A9}"/>
              </a:ext>
            </a:extLst>
          </p:cNvPr>
          <p:cNvSpPr>
            <a:spLocks noGrp="1"/>
          </p:cNvSpPr>
          <p:nvPr>
            <p:ph idx="1"/>
          </p:nvPr>
        </p:nvSpPr>
        <p:spPr/>
        <p:txBody>
          <a:bodyPr/>
          <a:lstStyle/>
          <a:p>
            <a:pPr>
              <a:spcAft>
                <a:spcPts val="0"/>
              </a:spcAft>
            </a:pPr>
            <a:r>
              <a:rPr lang="en-US" sz="1800" b="1" kern="0" dirty="0">
                <a:solidFill>
                  <a:schemeClr val="accent3"/>
                </a:solidFill>
              </a:rPr>
              <a:t>Goals of salvage therapy: </a:t>
            </a:r>
            <a:r>
              <a:rPr lang="en-US" sz="1800" b="0" kern="0" dirty="0"/>
              <a:t>to stabilize disease</a:t>
            </a:r>
          </a:p>
          <a:p>
            <a:pPr lvl="1">
              <a:spcAft>
                <a:spcPts val="0"/>
              </a:spcAft>
            </a:pPr>
            <a:r>
              <a:rPr lang="en-US" sz="1600" b="0" kern="0" dirty="0"/>
              <a:t>Requires washout period before apheresis</a:t>
            </a:r>
          </a:p>
        </p:txBody>
      </p:sp>
      <p:sp>
        <p:nvSpPr>
          <p:cNvPr id="9" name="Content Placeholder 8">
            <a:extLst>
              <a:ext uri="{FF2B5EF4-FFF2-40B4-BE49-F238E27FC236}">
                <a16:creationId xmlns:a16="http://schemas.microsoft.com/office/drawing/2014/main" id="{97876F56-E11D-839C-120A-33856DA59B5C}"/>
              </a:ext>
            </a:extLst>
          </p:cNvPr>
          <p:cNvSpPr>
            <a:spLocks noGrp="1"/>
          </p:cNvSpPr>
          <p:nvPr>
            <p:ph sz="half" idx="4294967295"/>
          </p:nvPr>
        </p:nvSpPr>
        <p:spPr>
          <a:xfrm>
            <a:off x="6145213" y="1533525"/>
            <a:ext cx="6046787" cy="4679950"/>
          </a:xfrm>
        </p:spPr>
        <p:txBody>
          <a:bodyPr/>
          <a:lstStyle/>
          <a:p>
            <a:pPr>
              <a:spcAft>
                <a:spcPts val="0"/>
              </a:spcAft>
            </a:pPr>
            <a:r>
              <a:rPr lang="en-US" sz="1800" b="1" kern="0" dirty="0">
                <a:solidFill>
                  <a:schemeClr val="accent1"/>
                </a:solidFill>
              </a:rPr>
              <a:t>Goals of bridging therapy: </a:t>
            </a:r>
            <a:r>
              <a:rPr lang="en-US" sz="1800" b="0" kern="0" dirty="0"/>
              <a:t>reduce tumor burden, palliate symptoms, stabilize disease and QoL, and to maintain functional reserve during manufacturing period</a:t>
            </a:r>
          </a:p>
          <a:p>
            <a:pPr lvl="1">
              <a:spcAft>
                <a:spcPts val="0"/>
              </a:spcAft>
            </a:pPr>
            <a:r>
              <a:rPr lang="en-US" sz="1600" b="0" kern="0" dirty="0"/>
              <a:t>Limit CRS/ICANS severity by debulking</a:t>
            </a:r>
          </a:p>
          <a:p>
            <a:pPr lvl="1">
              <a:spcAft>
                <a:spcPts val="0"/>
              </a:spcAft>
            </a:pPr>
            <a:r>
              <a:rPr lang="en-US" sz="1600" b="0" kern="0" dirty="0"/>
              <a:t>Potential impact on CAR T-cell efficacy </a:t>
            </a:r>
          </a:p>
          <a:p>
            <a:pPr>
              <a:spcAft>
                <a:spcPts val="0"/>
              </a:spcAft>
            </a:pPr>
            <a:r>
              <a:rPr lang="en-US" sz="1800" b="0" kern="0" dirty="0"/>
              <a:t>Maintain frequent communication with patient, primary oncologist, and manufacturer</a:t>
            </a:r>
          </a:p>
          <a:p>
            <a:pPr lvl="1">
              <a:spcAft>
                <a:spcPts val="0"/>
              </a:spcAft>
            </a:pPr>
            <a:r>
              <a:rPr lang="en-US" sz="1600" b="0" kern="0" dirty="0"/>
              <a:t>Ensure workup completed</a:t>
            </a:r>
          </a:p>
          <a:p>
            <a:pPr lvl="1">
              <a:spcAft>
                <a:spcPts val="0"/>
              </a:spcAft>
            </a:pPr>
            <a:r>
              <a:rPr lang="en-US" sz="1600" b="0" kern="0" dirty="0"/>
              <a:t>Monitor patient’s status</a:t>
            </a:r>
          </a:p>
          <a:p>
            <a:pPr>
              <a:spcAft>
                <a:spcPts val="0"/>
              </a:spcAft>
            </a:pPr>
            <a:r>
              <a:rPr lang="en-US" sz="1800" b="0" kern="0" dirty="0"/>
              <a:t>Choose least toxic therapy, if possible, and allow hematologic recovery prior to LDC</a:t>
            </a:r>
          </a:p>
          <a:p>
            <a:pPr lvl="1">
              <a:spcAft>
                <a:spcPts val="0"/>
              </a:spcAft>
            </a:pPr>
            <a:r>
              <a:rPr lang="en-US" sz="1600" b="0" kern="0" dirty="0"/>
              <a:t>Real-life time from pheresis to infusion is &gt;30 days</a:t>
            </a:r>
          </a:p>
          <a:p>
            <a:pPr>
              <a:spcAft>
                <a:spcPts val="0"/>
              </a:spcAft>
            </a:pPr>
            <a:r>
              <a:rPr lang="en-US" sz="1800" b="0" kern="0" dirty="0"/>
              <a:t>Consider avoiding immunosuppressive therapy, checkpoint inhibitors, blinatumomab; communicate when to stop salvage/bridging before apheresis</a:t>
            </a:r>
          </a:p>
        </p:txBody>
      </p:sp>
      <p:sp>
        <p:nvSpPr>
          <p:cNvPr id="5" name="TextBox 4">
            <a:extLst>
              <a:ext uri="{FF2B5EF4-FFF2-40B4-BE49-F238E27FC236}">
                <a16:creationId xmlns:a16="http://schemas.microsoft.com/office/drawing/2014/main" id="{B559854D-6121-DA02-0906-B513F8867CD8}"/>
              </a:ext>
            </a:extLst>
          </p:cNvPr>
          <p:cNvSpPr txBox="1"/>
          <p:nvPr/>
        </p:nvSpPr>
        <p:spPr>
          <a:xfrm>
            <a:off x="849047" y="3978751"/>
            <a:ext cx="4546600" cy="1328023"/>
          </a:xfrm>
          <a:prstGeom prst="roundRect">
            <a:avLst/>
          </a:prstGeom>
          <a:solidFill>
            <a:schemeClr val="accent1"/>
          </a:solidFill>
          <a:ln w="38100">
            <a:noFill/>
          </a:ln>
        </p:spPr>
        <p:style>
          <a:lnRef idx="2">
            <a:schemeClr val="accent2"/>
          </a:lnRef>
          <a:fillRef idx="1">
            <a:schemeClr val="lt1"/>
          </a:fillRef>
          <a:effectRef idx="0">
            <a:schemeClr val="accent2"/>
          </a:effectRef>
          <a:fontRef idx="minor">
            <a:schemeClr val="dk1"/>
          </a:fontRef>
        </p:style>
        <p:txBody>
          <a:bodyPr wrap="squar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For patients with rapidly proliferating disease, </a:t>
            </a: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bridging therapy </a:t>
            </a: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may be recommended during time between apheresis and lymphodepletion</a:t>
            </a:r>
          </a:p>
        </p:txBody>
      </p:sp>
      <p:sp>
        <p:nvSpPr>
          <p:cNvPr id="6" name="Rectangle 5">
            <a:extLst>
              <a:ext uri="{FF2B5EF4-FFF2-40B4-BE49-F238E27FC236}">
                <a16:creationId xmlns:a16="http://schemas.microsoft.com/office/drawing/2014/main" id="{55E136CE-1741-ADA5-A7F8-153EB4EEE0A3}"/>
              </a:ext>
            </a:extLst>
          </p:cNvPr>
          <p:cNvSpPr/>
          <p:nvPr/>
        </p:nvSpPr>
        <p:spPr>
          <a:xfrm>
            <a:off x="442403" y="6402328"/>
            <a:ext cx="6405728"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Jain. Biol Blood Marrow Transpl. 2019;25:2305. Kansagra. Bone Marrow Transplant. 2019;54:1868. </a:t>
            </a:r>
          </a:p>
        </p:txBody>
      </p:sp>
      <p:sp>
        <p:nvSpPr>
          <p:cNvPr id="7" name="TextBox 6">
            <a:extLst>
              <a:ext uri="{FF2B5EF4-FFF2-40B4-BE49-F238E27FC236}">
                <a16:creationId xmlns:a16="http://schemas.microsoft.com/office/drawing/2014/main" id="{5FECCBD2-667E-A662-58B8-4E5585C106E9}"/>
              </a:ext>
            </a:extLst>
          </p:cNvPr>
          <p:cNvSpPr txBox="1"/>
          <p:nvPr/>
        </p:nvSpPr>
        <p:spPr>
          <a:xfrm>
            <a:off x="849047" y="2551586"/>
            <a:ext cx="4546600" cy="1021556"/>
          </a:xfrm>
          <a:prstGeom prst="roundRect">
            <a:avLst/>
          </a:prstGeom>
          <a:solidFill>
            <a:schemeClr val="accent3"/>
          </a:solidFill>
          <a:ln w="38100">
            <a:noFill/>
          </a:ln>
        </p:spPr>
        <p:style>
          <a:lnRef idx="2">
            <a:schemeClr val="accent2"/>
          </a:lnRef>
          <a:fillRef idx="1">
            <a:schemeClr val="lt1"/>
          </a:fillRef>
          <a:effectRef idx="0">
            <a:schemeClr val="accent2"/>
          </a:effectRef>
          <a:fontRef idx="minor">
            <a:schemeClr val="dk1"/>
          </a:fontRef>
        </p:style>
        <p:txBody>
          <a:bodyPr wrap="squar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Salvage therapy </a:t>
            </a: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may be recommended during time between referral and consult </a:t>
            </a:r>
            <a:b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and apheresis</a:t>
            </a:r>
          </a:p>
        </p:txBody>
      </p:sp>
    </p:spTree>
    <p:extLst>
      <p:ext uri="{BB962C8B-B14F-4D97-AF65-F5344CB8AC3E}">
        <p14:creationId xmlns:p14="http://schemas.microsoft.com/office/powerpoint/2010/main" val="10756533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4F552-2072-3E53-A8AA-67AAA7E40255}"/>
              </a:ext>
            </a:extLst>
          </p:cNvPr>
          <p:cNvSpPr>
            <a:spLocks noGrp="1"/>
          </p:cNvSpPr>
          <p:nvPr>
            <p:ph type="title"/>
          </p:nvPr>
        </p:nvSpPr>
        <p:spPr/>
        <p:txBody>
          <a:bodyPr/>
          <a:lstStyle/>
          <a:p>
            <a:r>
              <a:rPr lang="en-US" dirty="0"/>
              <a:t>Questions and Challenges</a:t>
            </a:r>
          </a:p>
        </p:txBody>
      </p:sp>
      <p:sp>
        <p:nvSpPr>
          <p:cNvPr id="3" name="Content Placeholder 2">
            <a:extLst>
              <a:ext uri="{FF2B5EF4-FFF2-40B4-BE49-F238E27FC236}">
                <a16:creationId xmlns:a16="http://schemas.microsoft.com/office/drawing/2014/main" id="{8C577ABA-A096-0B73-D604-FD8EB0D2EE41}"/>
              </a:ext>
            </a:extLst>
          </p:cNvPr>
          <p:cNvSpPr>
            <a:spLocks noGrp="1"/>
          </p:cNvSpPr>
          <p:nvPr>
            <p:ph idx="1"/>
          </p:nvPr>
        </p:nvSpPr>
        <p:spPr/>
        <p:txBody>
          <a:bodyPr/>
          <a:lstStyle/>
          <a:p>
            <a:r>
              <a:rPr lang="en-US" dirty="0"/>
              <a:t>Vein to vein time and slot access remains a challenge</a:t>
            </a:r>
          </a:p>
          <a:p>
            <a:r>
              <a:rPr lang="en-US" dirty="0"/>
              <a:t>What is the optimal bridging therapy to tumor reduce patients?</a:t>
            </a:r>
          </a:p>
          <a:p>
            <a:r>
              <a:rPr lang="en-US" dirty="0"/>
              <a:t>What do we do for patients who progress on bridging therapy?</a:t>
            </a:r>
          </a:p>
          <a:p>
            <a:r>
              <a:rPr lang="en-US" dirty="0"/>
              <a:t>Do we really need washout periods?</a:t>
            </a:r>
          </a:p>
          <a:p>
            <a:r>
              <a:rPr lang="en-US" dirty="0"/>
              <a:t>How do we identify patients who need a bridge?</a:t>
            </a:r>
          </a:p>
          <a:p>
            <a:r>
              <a:rPr lang="en-US" dirty="0"/>
              <a:t>With all available agents, can we now consider bispecifics to bridge patients?</a:t>
            </a:r>
          </a:p>
          <a:p>
            <a:r>
              <a:rPr lang="en-US" dirty="0"/>
              <a:t>Should we be concerned about heterogeneity of bridging therapies on outcomes of CAR T-cells?</a:t>
            </a:r>
          </a:p>
          <a:p>
            <a:endParaRPr lang="en-US" dirty="0"/>
          </a:p>
        </p:txBody>
      </p:sp>
    </p:spTree>
    <p:extLst>
      <p:ext uri="{BB962C8B-B14F-4D97-AF65-F5344CB8AC3E}">
        <p14:creationId xmlns:p14="http://schemas.microsoft.com/office/powerpoint/2010/main" val="3349406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8553A-CC7A-FE3D-8232-D77D145596D5}"/>
              </a:ext>
            </a:extLst>
          </p:cNvPr>
          <p:cNvSpPr>
            <a:spLocks noGrp="1"/>
          </p:cNvSpPr>
          <p:nvPr>
            <p:ph type="title"/>
          </p:nvPr>
        </p:nvSpPr>
        <p:spPr/>
        <p:txBody>
          <a:bodyPr/>
          <a:lstStyle/>
          <a:p>
            <a:r>
              <a:rPr lang="en-US" dirty="0"/>
              <a:t>KarMMa-3: Earlier Line Treatment Improves Ability to Receive Ide-cel and Benefit From Bridging Therapy</a:t>
            </a:r>
          </a:p>
        </p:txBody>
      </p:sp>
      <p:graphicFrame>
        <p:nvGraphicFramePr>
          <p:cNvPr id="3" name="Chart 2">
            <a:extLst>
              <a:ext uri="{FF2B5EF4-FFF2-40B4-BE49-F238E27FC236}">
                <a16:creationId xmlns:a16="http://schemas.microsoft.com/office/drawing/2014/main" id="{D7A34522-FFDC-727C-CE22-E96DE59F9400}"/>
              </a:ext>
            </a:extLst>
          </p:cNvPr>
          <p:cNvGraphicFramePr/>
          <p:nvPr>
            <p:extLst>
              <p:ext uri="{D42A27DB-BD31-4B8C-83A1-F6EECF244321}">
                <p14:modId xmlns:p14="http://schemas.microsoft.com/office/powerpoint/2010/main" val="331984374"/>
              </p:ext>
            </p:extLst>
          </p:nvPr>
        </p:nvGraphicFramePr>
        <p:xfrm>
          <a:off x="669925" y="2137203"/>
          <a:ext cx="5426076" cy="3762261"/>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34918482-8715-91B9-3138-8BB54F59E7B9}"/>
              </a:ext>
            </a:extLst>
          </p:cNvPr>
          <p:cNvSpPr txBox="1"/>
          <p:nvPr/>
        </p:nvSpPr>
        <p:spPr>
          <a:xfrm rot="16200000">
            <a:off x="-198458" y="3501631"/>
            <a:ext cx="1431965" cy="304800"/>
          </a:xfrm>
          <a:prstGeom prst="rect">
            <a:avLst/>
          </a:prstGeom>
          <a:noFill/>
        </p:spPr>
        <p:txBody>
          <a:bodyPr wrap="none" lIns="0" tIns="0" rIns="0" bIns="0" rtlCol="0">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1600" b="1" i="0" u="none" strike="noStrike" kern="1200" cap="none" spc="0" normalizeH="0" baseline="0" noProof="0" dirty="0">
                <a:ln>
                  <a:noFill/>
                </a:ln>
                <a:solidFill>
                  <a:schemeClr val="bg1"/>
                </a:solidFill>
                <a:effectLst/>
                <a:uLnTx/>
                <a:uFillTx/>
                <a:latin typeface="+mn-lt"/>
                <a:ea typeface="+mn-ea"/>
                <a:cs typeface="+mn-cs"/>
              </a:rPr>
              <a:t>Patients</a:t>
            </a:r>
            <a:r>
              <a:rPr lang="en-US" sz="1600" dirty="0">
                <a:solidFill>
                  <a:schemeClr val="bg1"/>
                </a:solidFill>
                <a:latin typeface="+mn-lt"/>
                <a:cs typeface="+mn-cs"/>
              </a:rPr>
              <a:t> (</a:t>
            </a:r>
            <a:r>
              <a:rPr kumimoji="0" lang="en-US" sz="1600" b="1" i="0" u="none" strike="noStrike" kern="1200" cap="none" spc="0" normalizeH="0" baseline="0" noProof="0" dirty="0">
                <a:ln>
                  <a:noFill/>
                </a:ln>
                <a:solidFill>
                  <a:schemeClr val="bg1"/>
                </a:solidFill>
                <a:effectLst/>
                <a:uLnTx/>
                <a:uFillTx/>
                <a:latin typeface="+mn-lt"/>
                <a:ea typeface="+mn-ea"/>
                <a:cs typeface="+mn-cs"/>
              </a:rPr>
              <a:t>%)</a:t>
            </a:r>
          </a:p>
        </p:txBody>
      </p:sp>
      <p:sp>
        <p:nvSpPr>
          <p:cNvPr id="5" name="TextBox 4">
            <a:extLst>
              <a:ext uri="{FF2B5EF4-FFF2-40B4-BE49-F238E27FC236}">
                <a16:creationId xmlns:a16="http://schemas.microsoft.com/office/drawing/2014/main" id="{C296F2AE-2B0A-58AA-F008-E1A59CFA5653}"/>
              </a:ext>
            </a:extLst>
          </p:cNvPr>
          <p:cNvSpPr txBox="1"/>
          <p:nvPr/>
        </p:nvSpPr>
        <p:spPr>
          <a:xfrm>
            <a:off x="1471833" y="1771919"/>
            <a:ext cx="3822259" cy="384452"/>
          </a:xfrm>
          <a:prstGeom prst="rect">
            <a:avLst/>
          </a:prstGeom>
          <a:noFill/>
        </p:spPr>
        <p:txBody>
          <a:bodyPr wrap="square" lIns="0" tIns="0" rIns="0" bIns="0" rtlCol="0" anchor="b">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2000" b="1" i="0" u="none" strike="noStrike" kern="1200" cap="none" spc="0" normalizeH="0" baseline="0" noProof="0" dirty="0">
                <a:ln>
                  <a:noFill/>
                </a:ln>
                <a:solidFill>
                  <a:schemeClr val="bg1"/>
                </a:solidFill>
                <a:effectLst/>
                <a:uLnTx/>
                <a:uFillTx/>
                <a:latin typeface="+mn-lt"/>
                <a:ea typeface="+mn-ea"/>
                <a:cs typeface="+mn-cs"/>
              </a:rPr>
              <a:t>Dropout Rate From leukapheresis to Ide-cel </a:t>
            </a:r>
            <a:r>
              <a:rPr lang="en-US" sz="2000" dirty="0">
                <a:solidFill>
                  <a:schemeClr val="bg1"/>
                </a:solidFill>
                <a:latin typeface="+mn-lt"/>
                <a:cs typeface="+mn-cs"/>
              </a:rPr>
              <a:t>I</a:t>
            </a:r>
            <a:r>
              <a:rPr kumimoji="0" lang="en-US" sz="2000" b="1" i="0" u="none" strike="noStrike" kern="1200" cap="none" spc="0" normalizeH="0" baseline="0" noProof="0" dirty="0">
                <a:ln>
                  <a:noFill/>
                </a:ln>
                <a:solidFill>
                  <a:schemeClr val="bg1"/>
                </a:solidFill>
                <a:effectLst/>
                <a:uLnTx/>
                <a:uFillTx/>
                <a:latin typeface="+mn-lt"/>
                <a:ea typeface="+mn-ea"/>
                <a:cs typeface="+mn-cs"/>
              </a:rPr>
              <a:t>nfusion</a:t>
            </a:r>
          </a:p>
        </p:txBody>
      </p:sp>
      <p:sp>
        <p:nvSpPr>
          <p:cNvPr id="6" name="Text Placeholder 3">
            <a:extLst>
              <a:ext uri="{FF2B5EF4-FFF2-40B4-BE49-F238E27FC236}">
                <a16:creationId xmlns:a16="http://schemas.microsoft.com/office/drawing/2014/main" id="{D7B72E94-B3F6-913D-5898-7DFDB719C7B2}"/>
              </a:ext>
            </a:extLst>
          </p:cNvPr>
          <p:cNvSpPr txBox="1">
            <a:spLocks/>
          </p:cNvSpPr>
          <p:nvPr/>
        </p:nvSpPr>
        <p:spPr>
          <a:xfrm>
            <a:off x="609759" y="6006448"/>
            <a:ext cx="11460479" cy="308487"/>
          </a:xfrm>
          <a:prstGeom prst="rect">
            <a:avLst/>
          </a:prstGeom>
        </p:spPr>
        <p:txBody>
          <a:bodyPr>
            <a:norm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None/>
            </a:pPr>
            <a:r>
              <a:rPr lang="en-US" sz="1200" b="0" kern="0" dirty="0">
                <a:latin typeface="+mn-lt"/>
              </a:rPr>
              <a:t>Dropout rate = % of patients who discontinued between leukapheresis and ide-cel infusion</a:t>
            </a:r>
          </a:p>
        </p:txBody>
      </p:sp>
      <p:graphicFrame>
        <p:nvGraphicFramePr>
          <p:cNvPr id="7" name="Chart 6">
            <a:extLst>
              <a:ext uri="{FF2B5EF4-FFF2-40B4-BE49-F238E27FC236}">
                <a16:creationId xmlns:a16="http://schemas.microsoft.com/office/drawing/2014/main" id="{556BFFD5-016F-F099-087D-C19E4372E102}"/>
              </a:ext>
            </a:extLst>
          </p:cNvPr>
          <p:cNvGraphicFramePr/>
          <p:nvPr>
            <p:extLst>
              <p:ext uri="{D42A27DB-BD31-4B8C-83A1-F6EECF244321}">
                <p14:modId xmlns:p14="http://schemas.microsoft.com/office/powerpoint/2010/main" val="2778982335"/>
              </p:ext>
            </p:extLst>
          </p:nvPr>
        </p:nvGraphicFramePr>
        <p:xfrm>
          <a:off x="6333619" y="2118388"/>
          <a:ext cx="5089000" cy="3795363"/>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69F94F16-7538-40F4-7F63-5F2A84A74158}"/>
              </a:ext>
            </a:extLst>
          </p:cNvPr>
          <p:cNvSpPr txBox="1"/>
          <p:nvPr/>
        </p:nvSpPr>
        <p:spPr>
          <a:xfrm>
            <a:off x="6333618" y="1809902"/>
            <a:ext cx="5089001" cy="308486"/>
          </a:xfrm>
          <a:prstGeom prst="rect">
            <a:avLst/>
          </a:prstGeom>
          <a:noFill/>
        </p:spPr>
        <p:txBody>
          <a:bodyPr wrap="square" lIns="0" tIns="0" rIns="0" bIns="0" rtlCol="0" anchor="b">
            <a:noAutofit/>
          </a:bodyPr>
          <a:lstStyle/>
          <a:p>
            <a:pPr marL="0" marR="0" lvl="0" indent="0" algn="ctr" defTabSz="914400" rtl="0" eaLnBrk="1" fontAlgn="auto" latinLnBrk="0" hangingPunct="1">
              <a:lnSpc>
                <a:spcPct val="100000"/>
              </a:lnSpc>
              <a:spcBef>
                <a:spcPts val="1200"/>
              </a:spcBef>
              <a:spcAft>
                <a:spcPts val="0"/>
              </a:spcAft>
              <a:buClrTx/>
              <a:buSzPct val="100000"/>
              <a:buFontTx/>
              <a:buNone/>
              <a:tabLst/>
              <a:defRPr/>
            </a:pPr>
            <a:r>
              <a:rPr kumimoji="0" lang="en-US" sz="2000" b="1" i="0" u="none" strike="noStrike" kern="1200" cap="none" spc="0" normalizeH="0" baseline="0" noProof="0" dirty="0">
                <a:ln>
                  <a:noFill/>
                </a:ln>
                <a:solidFill>
                  <a:schemeClr val="bg1"/>
                </a:solidFill>
                <a:effectLst/>
                <a:uLnTx/>
                <a:uFillTx/>
                <a:latin typeface="+mn-lt"/>
                <a:ea typeface="+mn-ea"/>
                <a:cs typeface="+mn-cs"/>
              </a:rPr>
              <a:t>Patients With Increased Disease Burden</a:t>
            </a:r>
            <a:br>
              <a:rPr lang="en-US" sz="2000" dirty="0">
                <a:solidFill>
                  <a:schemeClr val="bg1"/>
                </a:solidFill>
                <a:latin typeface="+mn-lt"/>
                <a:cs typeface="+mn-cs"/>
              </a:rPr>
            </a:br>
            <a:r>
              <a:rPr kumimoji="0" lang="en-US" sz="2000" b="1" i="0" u="none" strike="noStrike" kern="1200" cap="none" spc="0" normalizeH="0" baseline="0" noProof="0" dirty="0">
                <a:ln>
                  <a:noFill/>
                </a:ln>
                <a:solidFill>
                  <a:schemeClr val="bg1"/>
                </a:solidFill>
                <a:effectLst/>
                <a:uLnTx/>
                <a:uFillTx/>
                <a:latin typeface="+mn-lt"/>
                <a:ea typeface="+mn-ea"/>
                <a:cs typeface="+mn-cs"/>
              </a:rPr>
              <a:t>(Post Bridging)</a:t>
            </a:r>
          </a:p>
        </p:txBody>
      </p:sp>
      <p:sp>
        <p:nvSpPr>
          <p:cNvPr id="9" name="Text Box 11">
            <a:extLst>
              <a:ext uri="{FF2B5EF4-FFF2-40B4-BE49-F238E27FC236}">
                <a16:creationId xmlns:a16="http://schemas.microsoft.com/office/drawing/2014/main" id="{93078666-0C11-8D9A-2F4D-8A0C589FAB3A}"/>
              </a:ext>
            </a:extLst>
          </p:cNvPr>
          <p:cNvSpPr txBox="1">
            <a:spLocks noChangeArrowheads="1"/>
          </p:cNvSpPr>
          <p:nvPr/>
        </p:nvSpPr>
        <p:spPr bwMode="auto">
          <a:xfrm>
            <a:off x="419100" y="6358208"/>
            <a:ext cx="87619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lang="en-US" altLang="en-US" sz="1200" b="0" dirty="0">
                <a:solidFill>
                  <a:srgbClr val="455560"/>
                </a:solidFill>
                <a:latin typeface="+mj-lt"/>
                <a:cs typeface="+mn-cs"/>
              </a:rPr>
              <a:t>Ailawadhi. Blood. 2024;144: 2389. </a:t>
            </a:r>
          </a:p>
        </p:txBody>
      </p:sp>
      <p:sp>
        <p:nvSpPr>
          <p:cNvPr id="10" name="TextBox 9">
            <a:extLst>
              <a:ext uri="{FF2B5EF4-FFF2-40B4-BE49-F238E27FC236}">
                <a16:creationId xmlns:a16="http://schemas.microsoft.com/office/drawing/2014/main" id="{C5E10D75-A54A-208C-5731-57D7F0A4043A}"/>
              </a:ext>
            </a:extLst>
          </p:cNvPr>
          <p:cNvSpPr txBox="1"/>
          <p:nvPr/>
        </p:nvSpPr>
        <p:spPr>
          <a:xfrm rot="16200000">
            <a:off x="5379381" y="3501631"/>
            <a:ext cx="1431965" cy="304800"/>
          </a:xfrm>
          <a:prstGeom prst="rect">
            <a:avLst/>
          </a:prstGeom>
          <a:noFill/>
        </p:spPr>
        <p:txBody>
          <a:bodyPr wrap="none" lIns="0" tIns="0" rIns="0" bIns="0" rtlCol="0">
            <a:noAutofit/>
          </a:bodyPr>
          <a:lstStyle/>
          <a:p>
            <a:pPr lvl="0" algn="ctr" eaLnBrk="1" fontAlgn="auto" hangingPunct="1">
              <a:spcBef>
                <a:spcPts val="1200"/>
              </a:spcBef>
              <a:spcAft>
                <a:spcPts val="0"/>
              </a:spcAft>
              <a:buSzPct val="100000"/>
              <a:defRPr/>
            </a:pPr>
            <a:r>
              <a:rPr lang="en-US" sz="1600" dirty="0">
                <a:solidFill>
                  <a:schemeClr val="bg1"/>
                </a:solidFill>
                <a:latin typeface="+mn-lt"/>
              </a:rPr>
              <a:t>Patients (%)</a:t>
            </a:r>
          </a:p>
        </p:txBody>
      </p:sp>
    </p:spTree>
    <p:extLst>
      <p:ext uri="{BB962C8B-B14F-4D97-AF65-F5344CB8AC3E}">
        <p14:creationId xmlns:p14="http://schemas.microsoft.com/office/powerpoint/2010/main" val="2425014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BD807-C0B9-1BED-F69D-2C2C7A92E2F6}"/>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B1274F0-55BD-E5E8-148D-801AF6C1F7A0}"/>
              </a:ext>
            </a:extLst>
          </p:cNvPr>
          <p:cNvSpPr>
            <a:spLocks noGrp="1"/>
          </p:cNvSpPr>
          <p:nvPr>
            <p:ph sz="quarter" idx="4294967295"/>
          </p:nvPr>
        </p:nvSpPr>
        <p:spPr>
          <a:xfrm>
            <a:off x="514351" y="4856674"/>
            <a:ext cx="11283950" cy="1155939"/>
          </a:xfrm>
        </p:spPr>
        <p:txBody>
          <a:bodyPr/>
          <a:lstStyle/>
          <a:p>
            <a:pPr marL="0" indent="0">
              <a:buNone/>
            </a:pPr>
            <a:r>
              <a:rPr lang="en-US" sz="2400" b="1">
                <a:solidFill>
                  <a:srgbClr val="00823B"/>
                </a:solidFill>
                <a:hlinkClick r:id="rId3"/>
              </a:rPr>
              <a:t>clinicaloptions.com</a:t>
            </a:r>
            <a:endParaRPr lang="en-US" sz="2400" b="1" u="sng">
              <a:solidFill>
                <a:srgbClr val="E1471D"/>
              </a:solidFill>
            </a:endParaRPr>
          </a:p>
        </p:txBody>
      </p:sp>
      <p:sp>
        <p:nvSpPr>
          <p:cNvPr id="62467" name="Rectangle 10">
            <a:extLst>
              <a:ext uri="{FF2B5EF4-FFF2-40B4-BE49-F238E27FC236}">
                <a16:creationId xmlns:a16="http://schemas.microsoft.com/office/drawing/2014/main" id="{58846E37-C779-A2A6-2EF2-548BEDD3DF29}"/>
              </a:ext>
            </a:extLst>
          </p:cNvPr>
          <p:cNvSpPr>
            <a:spLocks noGrp="1" noChangeArrowheads="1"/>
          </p:cNvSpPr>
          <p:nvPr>
            <p:ph type="title"/>
          </p:nvPr>
        </p:nvSpPr>
        <p:spPr bwMode="gray"/>
        <p:txBody>
          <a:bodyPr/>
          <a:lstStyle/>
          <a:p>
            <a:r>
              <a:rPr lang="en-US" sz="4000" dirty="0">
                <a:latin typeface="Calibri"/>
                <a:ea typeface="Calibri"/>
                <a:cs typeface="Calibri"/>
              </a:rPr>
              <a:t>Go Online for More CCO </a:t>
            </a:r>
            <a:br>
              <a:rPr lang="en-US" sz="4000" dirty="0">
                <a:latin typeface="Calibri"/>
                <a:ea typeface="Calibri"/>
                <a:cs typeface="Calibri"/>
              </a:rPr>
            </a:br>
            <a:r>
              <a:rPr lang="en-US" sz="4000" dirty="0">
                <a:latin typeface="Calibri"/>
                <a:ea typeface="Calibri"/>
                <a:cs typeface="Calibri"/>
              </a:rPr>
              <a:t>Coverage of MM!</a:t>
            </a:r>
            <a:endParaRPr lang="en-US" sz="4000" b="0" dirty="0">
              <a:solidFill>
                <a:srgbClr val="000000"/>
              </a:solidFill>
              <a:latin typeface="Calibri"/>
              <a:ea typeface="Calibri"/>
              <a:cs typeface="Calibri"/>
            </a:endParaRPr>
          </a:p>
        </p:txBody>
      </p:sp>
      <p:sp>
        <p:nvSpPr>
          <p:cNvPr id="39940" name="Rectangle 2">
            <a:extLst>
              <a:ext uri="{FF2B5EF4-FFF2-40B4-BE49-F238E27FC236}">
                <a16:creationId xmlns:a16="http://schemas.microsoft.com/office/drawing/2014/main" id="{16E91220-359C-B80A-FFDB-DF38DAC6CD5E}"/>
              </a:ext>
            </a:extLst>
          </p:cNvPr>
          <p:cNvSpPr>
            <a:spLocks noGrp="1" noChangeArrowheads="1"/>
          </p:cNvSpPr>
          <p:nvPr>
            <p:ph sz="quarter" idx="10"/>
          </p:nvPr>
        </p:nvSpPr>
        <p:spPr/>
        <p:txBody>
          <a:bodyPr rtlCol="0">
            <a:normAutofit/>
          </a:bodyPr>
          <a:lstStyle/>
          <a:p>
            <a:pPr>
              <a:defRPr/>
            </a:pPr>
            <a:r>
              <a:rPr lang="en-US" sz="2200" dirty="0">
                <a:solidFill>
                  <a:srgbClr val="E1471D"/>
                </a:solidFill>
                <a:latin typeface="Calibri"/>
                <a:ea typeface="Calibri"/>
                <a:cs typeface="Calibri"/>
              </a:rPr>
              <a:t>Additional CME-Certified Text Modules </a:t>
            </a:r>
            <a:r>
              <a:rPr lang="en-US" sz="2200" b="0" dirty="0">
                <a:solidFill>
                  <a:srgbClr val="455560"/>
                </a:solidFill>
                <a:latin typeface="Calibri"/>
                <a:ea typeface="Calibri"/>
                <a:cs typeface="Calibri"/>
              </a:rPr>
              <a:t>on CAR-T bridging therapy in MM </a:t>
            </a:r>
            <a:endParaRPr lang="en-US" sz="2200" dirty="0">
              <a:solidFill>
                <a:srgbClr val="E1471D"/>
              </a:solidFill>
              <a:latin typeface="Calibri"/>
              <a:ea typeface="Calibri"/>
              <a:cs typeface="Calibri"/>
            </a:endParaRPr>
          </a:p>
          <a:p>
            <a:pPr>
              <a:defRPr/>
            </a:pPr>
            <a:r>
              <a:rPr lang="en-US" sz="2200" dirty="0">
                <a:solidFill>
                  <a:srgbClr val="E1471D"/>
                </a:solidFill>
                <a:latin typeface="Calibri"/>
                <a:ea typeface="Calibri"/>
                <a:cs typeface="Calibri"/>
              </a:rPr>
              <a:t>Clinical Thought Expert Commentary </a:t>
            </a:r>
            <a:r>
              <a:rPr lang="en-US" sz="2200" b="0" dirty="0">
                <a:solidFill>
                  <a:srgbClr val="455560"/>
                </a:solidFill>
                <a:latin typeface="Calibri"/>
                <a:ea typeface="Calibri"/>
                <a:cs typeface="Calibri"/>
              </a:rPr>
              <a:t>with updates from ASH 2025 on CAR-T bridging therapy in MM </a:t>
            </a:r>
            <a:r>
              <a:rPr lang="en-US" sz="2200" b="0" dirty="0">
                <a:latin typeface="Calibri"/>
                <a:ea typeface="Calibri"/>
                <a:cs typeface="Calibri"/>
              </a:rPr>
              <a:t>coming soon!</a:t>
            </a:r>
            <a:endParaRPr lang="en-US" dirty="0">
              <a:latin typeface="Calibri"/>
              <a:ea typeface="Calibri"/>
              <a:cs typeface="Calibri"/>
            </a:endParaRPr>
          </a:p>
        </p:txBody>
      </p:sp>
      <p:sp>
        <p:nvSpPr>
          <p:cNvPr id="62469" name="Rectangle 3">
            <a:extLst>
              <a:ext uri="{FF2B5EF4-FFF2-40B4-BE49-F238E27FC236}">
                <a16:creationId xmlns:a16="http://schemas.microsoft.com/office/drawing/2014/main" id="{A32D9534-3F84-74FB-6945-83ECF6C27C1E}"/>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31301698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9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7C172468934AA4890A3C767CED33A0E" ma:contentTypeVersion="11" ma:contentTypeDescription="Create a new document." ma:contentTypeScope="" ma:versionID="b37a804127cd0a6c0999d70bbda0fee1">
  <xsd:schema xmlns:xsd="http://www.w3.org/2001/XMLSchema" xmlns:xs="http://www.w3.org/2001/XMLSchema" xmlns:p="http://schemas.microsoft.com/office/2006/metadata/properties" xmlns:ns2="432ba9b7-1b62-496f-a002-7f444f420083" xmlns:ns3="22fd6914-46d4-4c7e-bbad-46e82841b69d" targetNamespace="http://schemas.microsoft.com/office/2006/metadata/properties" ma:root="true" ma:fieldsID="cbf7d848130cc7ebc410391c4215cb50" ns2:_="" ns3:_="">
    <xsd:import namespace="432ba9b7-1b62-496f-a002-7f444f420083"/>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2ba9b7-1b62-496f-a002-7f444f4200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432ba9b7-1b62-496f-a002-7f444f420083">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69CB5FFF-DE77-45EF-BE82-586878B6DC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32ba9b7-1b62-496f-a002-7f444f420083"/>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5BA55BC3-5A03-47C2-8EC3-D964C3B5E779}">
  <ds:schemaRefs>
    <ds:schemaRef ds:uri="22fd6914-46d4-4c7e-bbad-46e82841b69d"/>
    <ds:schemaRef ds:uri="http://www.w3.org/XML/1998/namespace"/>
    <ds:schemaRef ds:uri="http://purl.org/dc/dcmitype/"/>
    <ds:schemaRef ds:uri="http://schemas.microsoft.com/office/infopath/2007/PartnerControls"/>
    <ds:schemaRef ds:uri="http://schemas.microsoft.com/office/2006/documentManagement/types"/>
    <ds:schemaRef ds:uri="http://purl.org/dc/terms/"/>
    <ds:schemaRef ds:uri="http://schemas.microsoft.com/office/2006/metadata/properties"/>
    <ds:schemaRef ds:uri="http://schemas.openxmlformats.org/package/2006/metadata/core-properties"/>
    <ds:schemaRef ds:uri="432ba9b7-1b62-496f-a002-7f444f420083"/>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10835</TotalTime>
  <Words>2711</Words>
  <Application>Microsoft Office PowerPoint</Application>
  <PresentationFormat>Widescreen</PresentationFormat>
  <Paragraphs>456</Paragraphs>
  <Slides>19</Slides>
  <Notes>17</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19</vt:i4>
      </vt:variant>
    </vt:vector>
  </HeadingPairs>
  <TitlesOfParts>
    <vt:vector size="29" baseType="lpstr">
      <vt:lpstr>Aptos</vt:lpstr>
      <vt:lpstr>Arial</vt:lpstr>
      <vt:lpstr>Calibri</vt:lpstr>
      <vt:lpstr>Times</vt:lpstr>
      <vt:lpstr>Times New Roman</vt:lpstr>
      <vt:lpstr>Wingdings</vt:lpstr>
      <vt:lpstr>2022_CCO_Template</vt:lpstr>
      <vt:lpstr>9_2017_HTAA_Diabetes</vt:lpstr>
      <vt:lpstr>1_2022_CCO_Template</vt:lpstr>
      <vt:lpstr>2017_HTAA_Diabetes</vt:lpstr>
      <vt:lpstr>From Evidence to Practice – Barriers to Access and Manufacturing Delays in CAR T-Cell Therapy</vt:lpstr>
      <vt:lpstr>About These Slides</vt:lpstr>
      <vt:lpstr>Faculty and Disclosures</vt:lpstr>
      <vt:lpstr>Learning Objectives</vt:lpstr>
      <vt:lpstr>Treatment Barriers in the CAR T-Cell Administration Process </vt:lpstr>
      <vt:lpstr>Multiple Myeloma Treatment Journey</vt:lpstr>
      <vt:lpstr>High Attrition Rates and Significant Unmet Need for Triple Class–Exposed Patients in Earlier Treatment Lines</vt:lpstr>
      <vt:lpstr>Refractoriness to Multiple Agents Increases With Increasing Lines of Prior Therapy Limiting Bridging Options </vt:lpstr>
      <vt:lpstr>CAR T-Cells in MM: Ide-cel and Cilta-cel</vt:lpstr>
      <vt:lpstr>FDA-Approved Autologous CAR T-Cell Therapy for R/R MM</vt:lpstr>
      <vt:lpstr>KarMMa 3: Evaluating Dropout Before CAR T-Cell Therapy </vt:lpstr>
      <vt:lpstr>Earlier Use of CAR T-Cells: Potentially Better T-Cell Fitness</vt:lpstr>
      <vt:lpstr>What Type of Patient Is Eligible for CAR T-Cell Therapy?</vt:lpstr>
      <vt:lpstr>CAR T-Cell Therapy Logistical Considerations</vt:lpstr>
      <vt:lpstr>CAR T-Cell Therapy Patient Journey</vt:lpstr>
      <vt:lpstr>Salvage and Bridging Therapy: Community and Academic Coordination of Care </vt:lpstr>
      <vt:lpstr>Questions and Challenges</vt:lpstr>
      <vt:lpstr>KarMMa-3: Earlier Line Treatment Improves Ability to Receive Ide-cel and Benefit From Bridging Therapy</vt:lpstr>
      <vt:lpstr>Go Online for More CCO  Coverage of MM!</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Evidence to Practice – Barriers to Access and Manufacturing Delays in CAR T-Cell Therapy</dc:title>
  <dc:creator>Preferred User</dc:creator>
  <cp:lastModifiedBy>Valerie Wenzel</cp:lastModifiedBy>
  <cp:revision>10</cp:revision>
  <cp:lastPrinted>2016-09-26T20:21:49Z</cp:lastPrinted>
  <dcterms:created xsi:type="dcterms:W3CDTF">2005-05-27T15:08:01Z</dcterms:created>
  <dcterms:modified xsi:type="dcterms:W3CDTF">2025-12-05T13:56:21Z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0x010100D7C172468934AA4890A3C767CED33A0E</vt:lpwstr>
  </property>
  <property fmtid="{D5CDD505-2E9C-101B-9397-08002B2CF9AE}" pid="9" name="MediaServiceImageTags">
    <vt:lpwstr/>
  </property>
</Properties>
</file>