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91" r:id="rId6"/>
  </p:sldMasterIdLst>
  <p:notesMasterIdLst>
    <p:notesMasterId r:id="rId18"/>
  </p:notesMasterIdLst>
  <p:handoutMasterIdLst>
    <p:handoutMasterId r:id="rId19"/>
  </p:handoutMasterIdLst>
  <p:sldIdLst>
    <p:sldId id="321" r:id="rId7"/>
    <p:sldId id="569" r:id="rId8"/>
    <p:sldId id="291" r:id="rId9"/>
    <p:sldId id="570" r:id="rId10"/>
    <p:sldId id="571" r:id="rId11"/>
    <p:sldId id="572" r:id="rId12"/>
    <p:sldId id="573" r:id="rId13"/>
    <p:sldId id="574" r:id="rId14"/>
    <p:sldId id="575" r:id="rId15"/>
    <p:sldId id="576" r:id="rId16"/>
    <p:sldId id="318" r:id="rId17"/>
  </p:sldIdLst>
  <p:sldSz cx="12192000" cy="6858000"/>
  <p:notesSz cx="7315200" cy="9601200"/>
  <p:custDataLst>
    <p:tags r:id="rId20"/>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7" orient="horz" userDrawn="1">
          <p15:clr>
            <a:srgbClr val="A4A3A4"/>
          </p15:clr>
        </p15:guide>
        <p15:guide id="8" pos="360" userDrawn="1">
          <p15:clr>
            <a:srgbClr val="A4A3A4"/>
          </p15:clr>
        </p15:guide>
        <p15:guide id="9" pos="7416"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24"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5" clrIdx="3"/>
  <p:cmAuthor id="3" name="ralfieri" initials="ra" lastIdx="2" clrIdx="8"/>
  <p:cmAuthor id="4" name="Megan Capel" initials="MC" lastIdx="20" clrIdx="0"/>
  <p:cmAuthor id="5" name="Andrew Bowser" initials="AB" lastIdx="9" clrIdx="2"/>
  <p:cmAuthor id="6" name="mcalloway" initials="mc" lastIdx="1" clrIdx="4"/>
  <p:cmAuthor id="7" name="agoldman" initials="a" lastIdx="4" clrIdx="9"/>
  <p:cmAuthor id="8" name="Devin Overbey" initials="DO" lastIdx="6" clrIdx="7"/>
  <p:cmAuthor id="9" name="Erik Brady" initials="EB" lastIdx="2" clrIdx="5"/>
  <p:cmAuthor id="10" name=" " initials="MAC" lastIdx="29" clrIdx="1"/>
  <p:cmAuthor id="11" name="Kiran D. Mir-Hudgeons" initials="KDM" lastIdx="17"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4" clrIdx="12">
    <p:extLst>
      <p:ext uri="{19B8F6BF-5375-455C-9EA6-DF929625EA0E}">
        <p15:presenceInfo xmlns:p15="http://schemas.microsoft.com/office/powerpoint/2012/main" userId="S::lfowler@practicingclinicians.com::bdc4c4d6-9ded-467c-b80c-330a0ea8ffe4" providerId="AD"/>
      </p:ext>
    </p:extLst>
  </p:cmAuthor>
  <p:cmAuthor id="14" name="Mindy Tanzola" initials="MT" lastIdx="2" clrIdx="13">
    <p:extLst>
      <p:ext uri="{19B8F6BF-5375-455C-9EA6-DF929625EA0E}">
        <p15:presenceInfo xmlns:p15="http://schemas.microsoft.com/office/powerpoint/2012/main" userId="S::mindy@scienceink.com::e94da788-77e6-4b26-ae6d-484e8c0095ed" providerId="AD"/>
      </p:ext>
    </p:extLst>
  </p:cmAuthor>
  <p:cmAuthor id="15" name="Gordon Kelley" initials="GK" lastIdx="9" clrIdx="14">
    <p:extLst>
      <p:ext uri="{19B8F6BF-5375-455C-9EA6-DF929625EA0E}">
        <p15:presenceInfo xmlns:p15="http://schemas.microsoft.com/office/powerpoint/2012/main" userId="S::gkelley@clinicaloptions.com::7e3d11cf-7436-4611-80d7-51121a63678e" providerId="AD"/>
      </p:ext>
    </p:extLst>
  </p:cmAuthor>
  <p:cmAuthor id="16" name="Jerfiz Constanzo" initials="JC" lastIdx="1" clrIdx="15">
    <p:extLst>
      <p:ext uri="{19B8F6BF-5375-455C-9EA6-DF929625EA0E}">
        <p15:presenceInfo xmlns:p15="http://schemas.microsoft.com/office/powerpoint/2012/main" userId="S::jconstanzo@clinicaloptions.com::7388c342-66f0-4154-bcdf-657d8197f1ae" providerId="AD"/>
      </p:ext>
    </p:extLst>
  </p:cmAuthor>
  <p:cmAuthor id="17" name="CLINICALOPTIONS\tquill" initials="C" lastIdx="5" clrIdx="16">
    <p:extLst>
      <p:ext uri="{19B8F6BF-5375-455C-9EA6-DF929625EA0E}">
        <p15:presenceInfo xmlns:p15="http://schemas.microsoft.com/office/powerpoint/2012/main" userId="CLINICALOPTIONS\tquill" providerId="None"/>
      </p:ext>
    </p:extLst>
  </p:cmAuthor>
  <p:cmAuthor id="18" name="Christy Seals" initials="CS" lastIdx="3" clrIdx="17">
    <p:extLst>
      <p:ext uri="{19B8F6BF-5375-455C-9EA6-DF929625EA0E}">
        <p15:presenceInfo xmlns:p15="http://schemas.microsoft.com/office/powerpoint/2012/main" userId="S::cseals@clinicaloptions.com::0852e532-1f9e-4bbf-9b56-be19a9543a31" providerId="AD"/>
      </p:ext>
    </p:extLst>
  </p:cmAuthor>
  <p:cmAuthor id="19" name="jconstanzo@clinicaloptions.com" initials="j" lastIdx="2" clrIdx="18">
    <p:extLst>
      <p:ext uri="{19B8F6BF-5375-455C-9EA6-DF929625EA0E}">
        <p15:presenceInfo xmlns:p15="http://schemas.microsoft.com/office/powerpoint/2012/main" userId="jconstanzo@clinicaloptions.com" providerId="None"/>
      </p:ext>
    </p:extLst>
  </p:cmAuthor>
  <p:cmAuthor id="20" name="Melanie Couton" initials="MC" lastIdx="1" clrIdx="19">
    <p:extLst>
      <p:ext uri="{19B8F6BF-5375-455C-9EA6-DF929625EA0E}">
        <p15:presenceInfo xmlns:p15="http://schemas.microsoft.com/office/powerpoint/2012/main" userId="ef8730672ba86646"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62" autoAdjust="0"/>
    <p:restoredTop sz="79167" autoAdjust="0"/>
  </p:normalViewPr>
  <p:slideViewPr>
    <p:cSldViewPr snapToGrid="0" showGuides="1">
      <p:cViewPr varScale="1">
        <p:scale>
          <a:sx n="53" d="100"/>
          <a:sy n="53" d="100"/>
        </p:scale>
        <p:origin x="944" y="36"/>
      </p:cViewPr>
      <p:guideLst>
        <p:guide orient="horz" pos="4128"/>
        <p:guide orient="horz" pos="1008"/>
        <p:guide orient="horz" pos="4032"/>
        <p:guide orient="horz" pos="151"/>
        <p:guide orient="horz" pos="258"/>
        <p:guide orient="horz"/>
        <p:guide pos="360"/>
        <p:guide pos="7416"/>
        <p:guide pos="3843"/>
        <p:guide pos="453"/>
        <p:guide pos="5112"/>
        <p:guide pos="7224"/>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mAb, monoclonal antibody; SCD, sickle cell disease; VOC, veno-occlusive crisis.</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5256147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ED, emergency department; HU, hydroxyurea; PD, pharmacodynamics; PK, pharmacokinetics; SCD, sickle cell disease; </a:t>
            </a:r>
            <a:r>
              <a:rPr lang="en-US" i="1" dirty="0" err="1"/>
              <a:t>tx</a:t>
            </a:r>
            <a:r>
              <a:rPr lang="en-US" i="1" dirty="0"/>
              <a:t>, treatment; VOC, veno-occlusive crisis.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859597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HU, hydroxyurea.</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67599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IRR, infusion-related reaction; SCD, sickle cell disease; TRAE, treatment-related adverse event.</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059572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IRR, infusion-related reaction.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2602702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IRR, infusion-related reaction.</a:t>
            </a:r>
            <a:endParaRPr lang="en-US"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676024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ER, emergency room; VOC, veno-occlusive crisis.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735514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SCD, sickle cell disease; VOC, veno-occlusive crisis.</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28414851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2513265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295245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62282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72833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804900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1536377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61144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485367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509455302"/>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SOLACE-kids: Phase II Study of Crizanlizumab in Adolescents With Sickle Cell Disease</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9" name="Text Box 19">
            <a:extLst>
              <a:ext uri="{FF2B5EF4-FFF2-40B4-BE49-F238E27FC236}">
                <a16:creationId xmlns:a16="http://schemas.microsoft.com/office/drawing/2014/main" id="{B381AB39-A5B6-4EFA-BAA8-EB7882BA5CEA}"/>
              </a:ext>
            </a:extLst>
          </p:cNvPr>
          <p:cNvSpPr txBox="1">
            <a:spLocks noChangeArrowheads="1"/>
          </p:cNvSpPr>
          <p:nvPr/>
        </p:nvSpPr>
        <p:spPr bwMode="auto">
          <a:xfrm>
            <a:off x="437991" y="5958599"/>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SOLACE-kids: Background</a:t>
            </a:r>
            <a:endParaRPr lang="en-US" altLang="en-US" dirty="0"/>
          </a:p>
        </p:txBody>
      </p:sp>
      <p:sp>
        <p:nvSpPr>
          <p:cNvPr id="2" name="Content Placeholder 1">
            <a:extLst>
              <a:ext uri="{FF2B5EF4-FFF2-40B4-BE49-F238E27FC236}">
                <a16:creationId xmlns:a16="http://schemas.microsoft.com/office/drawing/2014/main" id="{4281BB92-6554-D747-B648-289B55AA8C82}"/>
              </a:ext>
            </a:extLst>
          </p:cNvPr>
          <p:cNvSpPr>
            <a:spLocks noGrp="1"/>
          </p:cNvSpPr>
          <p:nvPr>
            <p:ph idx="1"/>
          </p:nvPr>
        </p:nvSpPr>
        <p:spPr/>
        <p:txBody>
          <a:bodyPr/>
          <a:lstStyle/>
          <a:p>
            <a:r>
              <a:rPr lang="en-US" sz="2000" dirty="0"/>
              <a:t>Vaso-occlusion and hemolytic anemia are the primary pathophysiologic </a:t>
            </a:r>
            <a:br>
              <a:rPr lang="en-US" sz="2000" dirty="0"/>
            </a:br>
            <a:r>
              <a:rPr lang="en-US" sz="2000" dirty="0"/>
              <a:t>drivers of SCD</a:t>
            </a:r>
            <a:r>
              <a:rPr lang="en-US" sz="2000" baseline="30000" dirty="0"/>
              <a:t>1</a:t>
            </a:r>
          </a:p>
          <a:p>
            <a:pPr lvl="1"/>
            <a:r>
              <a:rPr lang="en-US" sz="1800" dirty="0"/>
              <a:t>VOCs are the hallmark of SCD</a:t>
            </a:r>
          </a:p>
          <a:p>
            <a:pPr lvl="1"/>
            <a:r>
              <a:rPr lang="en-US" sz="1800" dirty="0"/>
              <a:t>Common complications include dactylitis, stroke, and acute splenic sequestration</a:t>
            </a:r>
          </a:p>
          <a:p>
            <a:r>
              <a:rPr lang="en-US" sz="2000" dirty="0"/>
              <a:t>Need for a more effective therapy in pediatric patients to reduce the frequency of VOCs and associated complications </a:t>
            </a:r>
          </a:p>
          <a:p>
            <a:r>
              <a:rPr lang="en-US" sz="2000" dirty="0"/>
              <a:t>Crizanlizumab: first-in-class humanized </a:t>
            </a:r>
            <a:r>
              <a:rPr lang="en-US" sz="2000" dirty="0" err="1"/>
              <a:t>mAb</a:t>
            </a:r>
            <a:r>
              <a:rPr lang="en-US" sz="2000" dirty="0"/>
              <a:t> that binds to P-selectin</a:t>
            </a:r>
            <a:r>
              <a:rPr lang="en-US" sz="2000" baseline="30000" dirty="0"/>
              <a:t>2</a:t>
            </a:r>
            <a:endParaRPr lang="en-US" sz="2000" dirty="0"/>
          </a:p>
          <a:p>
            <a:pPr lvl="1"/>
            <a:r>
              <a:rPr lang="en-US" sz="1800" dirty="0"/>
              <a:t>In the SUSTAIN trial, crizanlizumab 5.0 mg/kg demonstrated significant reductions in the median annualized rate of VOCs vs placebo with a similar frequency of AEs</a:t>
            </a:r>
            <a:r>
              <a:rPr lang="en-US" sz="1800" baseline="30000" dirty="0"/>
              <a:t>2</a:t>
            </a:r>
          </a:p>
          <a:p>
            <a:pPr lvl="1"/>
            <a:r>
              <a:rPr lang="en-US" sz="1800" dirty="0"/>
              <a:t>Crizanlizumab is approved by the FDA for use in patients with SCD aged ≥16 </a:t>
            </a:r>
            <a:r>
              <a:rPr lang="en-US" sz="1800" dirty="0" err="1"/>
              <a:t>yr</a:t>
            </a:r>
            <a:endParaRPr lang="en-US" sz="1800" dirty="0"/>
          </a:p>
          <a:p>
            <a:r>
              <a:rPr lang="en-US" sz="2000" dirty="0"/>
              <a:t>The SOLACE-kids trial was designed to confirm and establish optimal dosing and assess safety of crizanlizumab in pediatric patients with SCD</a:t>
            </a:r>
            <a:r>
              <a:rPr lang="en-US" sz="2000" baseline="30000" dirty="0"/>
              <a:t>3</a:t>
            </a:r>
            <a:endParaRPr lang="en-US" sz="2000"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1" name="Text Box 15">
            <a:extLst>
              <a:ext uri="{FF2B5EF4-FFF2-40B4-BE49-F238E27FC236}">
                <a16:creationId xmlns:a16="http://schemas.microsoft.com/office/drawing/2014/main" id="{3E4F58C7-FCD4-465A-AB41-D75BC2153EED}"/>
              </a:ext>
            </a:extLst>
          </p:cNvPr>
          <p:cNvSpPr txBox="1">
            <a:spLocks noChangeArrowheads="1"/>
          </p:cNvSpPr>
          <p:nvPr/>
        </p:nvSpPr>
        <p:spPr bwMode="auto">
          <a:xfrm>
            <a:off x="472127" y="63651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Rees. Lancet. 2010;376:2018. 2. Ataga. NEJM. 2017;376:429. 3. Heeney. ASH 2021. Abstr 12.</a:t>
            </a:r>
            <a:endParaRPr lang="en-US" altLang="en-US" sz="1200" b="0" dirty="0">
              <a:solidFill>
                <a:schemeClr val="bg2"/>
              </a:solidFill>
              <a:latin typeface="Calibri" panose="020F050202020403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SOLACE-kids: Study Design</a:t>
            </a:r>
            <a:endParaRPr lang="en-US" altLang="en-US" dirty="0"/>
          </a:p>
        </p:txBody>
      </p:sp>
      <p:sp>
        <p:nvSpPr>
          <p:cNvPr id="2" name="Content Placeholder 1">
            <a:extLst>
              <a:ext uri="{FF2B5EF4-FFF2-40B4-BE49-F238E27FC236}">
                <a16:creationId xmlns:a16="http://schemas.microsoft.com/office/drawing/2014/main" id="{EA99F345-642A-9D4B-AA17-79BBFAAC9A51}"/>
              </a:ext>
            </a:extLst>
          </p:cNvPr>
          <p:cNvSpPr>
            <a:spLocks noGrp="1"/>
          </p:cNvSpPr>
          <p:nvPr>
            <p:ph idx="1"/>
          </p:nvPr>
        </p:nvSpPr>
        <p:spPr>
          <a:xfrm>
            <a:off x="604675" y="1513047"/>
            <a:ext cx="10877529" cy="1394170"/>
          </a:xfrm>
        </p:spPr>
        <p:txBody>
          <a:bodyPr/>
          <a:lstStyle/>
          <a:p>
            <a:pPr>
              <a:spcAft>
                <a:spcPts val="0"/>
              </a:spcAft>
            </a:pPr>
            <a:r>
              <a:rPr lang="en-US" sz="2000" dirty="0"/>
              <a:t>Open-label, multicenter phase II study of crizanlizumab IV administered on </a:t>
            </a:r>
            <a:br>
              <a:rPr lang="en-US" sz="2000" dirty="0"/>
            </a:br>
            <a:r>
              <a:rPr lang="en-US" sz="2000" dirty="0" err="1"/>
              <a:t>Wk</a:t>
            </a:r>
            <a:r>
              <a:rPr lang="en-US" sz="2000" dirty="0"/>
              <a:t> 1 Day 1, </a:t>
            </a:r>
            <a:r>
              <a:rPr lang="en-US" sz="2000" dirty="0" err="1"/>
              <a:t>Wk</a:t>
            </a:r>
            <a:r>
              <a:rPr lang="en-US" sz="2000" dirty="0"/>
              <a:t> 3 Day 1, then every 4 </a:t>
            </a:r>
            <a:r>
              <a:rPr lang="en-US" sz="2000" dirty="0" err="1"/>
              <a:t>wk</a:t>
            </a:r>
            <a:r>
              <a:rPr lang="en-US" sz="2000" dirty="0"/>
              <a:t> for up to 2 </a:t>
            </a:r>
            <a:r>
              <a:rPr lang="en-US" sz="2000" dirty="0" err="1"/>
              <a:t>yr</a:t>
            </a:r>
            <a:endParaRPr lang="en-US" sz="2000" dirty="0"/>
          </a:p>
          <a:p>
            <a:pPr lvl="1">
              <a:spcAft>
                <a:spcPts val="0"/>
              </a:spcAft>
            </a:pPr>
            <a:r>
              <a:rPr lang="en-US" sz="1800" dirty="0"/>
              <a:t>Part A: Confirm and establish dosing</a:t>
            </a:r>
          </a:p>
          <a:p>
            <a:pPr lvl="1">
              <a:spcAft>
                <a:spcPts val="0"/>
              </a:spcAft>
            </a:pPr>
            <a:r>
              <a:rPr lang="en-US" sz="1800" dirty="0"/>
              <a:t>Part B: Expand recruitment, evaluate efficacy and safety of confirmed dose</a:t>
            </a:r>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5">
            <a:extLst>
              <a:ext uri="{FF2B5EF4-FFF2-40B4-BE49-F238E27FC236}">
                <a16:creationId xmlns:a16="http://schemas.microsoft.com/office/drawing/2014/main" id="{186319F5-3CC1-4A9E-8B2C-5C322DDDC6CF}"/>
              </a:ext>
            </a:extLst>
          </p:cNvPr>
          <p:cNvSpPr txBox="1">
            <a:spLocks noChangeArrowheads="1"/>
          </p:cNvSpPr>
          <p:nvPr/>
        </p:nvSpPr>
        <p:spPr bwMode="auto">
          <a:xfrm>
            <a:off x="484001" y="63651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Heeney. ASH 2021. Abstr 12.</a:t>
            </a:r>
            <a:endParaRPr lang="en-US" altLang="en-US" sz="1200" b="0" dirty="0">
              <a:solidFill>
                <a:schemeClr val="bg2"/>
              </a:solidFill>
              <a:latin typeface="Calibri" panose="020F0502020204030204" pitchFamily="34" charset="0"/>
            </a:endParaRPr>
          </a:p>
        </p:txBody>
      </p:sp>
      <p:sp>
        <p:nvSpPr>
          <p:cNvPr id="11" name="Content Placeholder 12">
            <a:extLst>
              <a:ext uri="{FF2B5EF4-FFF2-40B4-BE49-F238E27FC236}">
                <a16:creationId xmlns:a16="http://schemas.microsoft.com/office/drawing/2014/main" id="{B56BF115-A4D3-400C-854F-F78AA3B71656}"/>
              </a:ext>
            </a:extLst>
          </p:cNvPr>
          <p:cNvSpPr txBox="1">
            <a:spLocks/>
          </p:cNvSpPr>
          <p:nvPr/>
        </p:nvSpPr>
        <p:spPr bwMode="auto">
          <a:xfrm>
            <a:off x="623520" y="5810933"/>
            <a:ext cx="11269662" cy="492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rmAutofit fontScale="92500" lnSpcReduction="10000"/>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Bef>
                <a:spcPts val="500"/>
              </a:spcBef>
              <a:spcAft>
                <a:spcPct val="0"/>
              </a:spcAft>
              <a:buClr>
                <a:schemeClr val="accent6"/>
              </a:buClr>
              <a:buFont typeface="Wingdings" panose="05000000000000000000" pitchFamily="2" charset="2"/>
              <a:buNone/>
              <a:defRPr/>
            </a:pPr>
            <a:r>
              <a:rPr lang="en-US" sz="1400" b="0" kern="0" dirty="0"/>
              <a:t>*Must be receiving HU for &gt;6 mo prior to screening and plan to continue it at the same dose and schedule during the trial.</a:t>
            </a:r>
          </a:p>
          <a:p>
            <a:pPr>
              <a:spcBef>
                <a:spcPts val="500"/>
              </a:spcBef>
              <a:spcAft>
                <a:spcPct val="0"/>
              </a:spcAft>
              <a:buClr>
                <a:schemeClr val="accent6"/>
              </a:buClr>
              <a:buFont typeface="Wingdings" panose="05000000000000000000" pitchFamily="2" charset="2"/>
              <a:buNone/>
              <a:defRPr/>
            </a:pPr>
            <a:r>
              <a:rPr lang="en-US" sz="1400" b="0" kern="0" baseline="30000" dirty="0"/>
              <a:t>†</a:t>
            </a:r>
            <a:r>
              <a:rPr lang="en-US" sz="1400" b="0" kern="0" dirty="0"/>
              <a:t>Once appropriate dose confirmed in patients aged ≥2 yr, patients aged 6 mo to &lt;2 yr were included.</a:t>
            </a:r>
          </a:p>
        </p:txBody>
      </p:sp>
      <p:sp>
        <p:nvSpPr>
          <p:cNvPr id="12" name="Text Box 45">
            <a:extLst>
              <a:ext uri="{FF2B5EF4-FFF2-40B4-BE49-F238E27FC236}">
                <a16:creationId xmlns:a16="http://schemas.microsoft.com/office/drawing/2014/main" id="{1444527C-323F-4CD6-90B2-95570B294191}"/>
              </a:ext>
            </a:extLst>
          </p:cNvPr>
          <p:cNvSpPr txBox="1">
            <a:spLocks noChangeArrowheads="1"/>
          </p:cNvSpPr>
          <p:nvPr/>
        </p:nvSpPr>
        <p:spPr bwMode="auto">
          <a:xfrm>
            <a:off x="466087" y="3575534"/>
            <a:ext cx="2295798"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aged 6 mo to &lt;18 yr with SCD and ≥1 VOC within past </a:t>
            </a:r>
            <a:br>
              <a:rPr lang="en-GB" altLang="en-US" sz="1800" b="0" dirty="0">
                <a:solidFill>
                  <a:schemeClr val="bg1"/>
                </a:solidFill>
                <a:latin typeface="Calibri" panose="020F0502020204030204" pitchFamily="34" charset="0"/>
              </a:rPr>
            </a:br>
            <a:r>
              <a:rPr lang="en-GB" altLang="en-US" sz="1800" b="0" dirty="0">
                <a:solidFill>
                  <a:schemeClr val="bg1"/>
                </a:solidFill>
                <a:latin typeface="Calibri" panose="020F0502020204030204" pitchFamily="34" charset="0"/>
              </a:rPr>
              <a:t>12 mo; concomitant HU allowed*</a:t>
            </a:r>
          </a:p>
        </p:txBody>
      </p:sp>
      <p:sp>
        <p:nvSpPr>
          <p:cNvPr id="13" name="Rectangle 47">
            <a:extLst>
              <a:ext uri="{FF2B5EF4-FFF2-40B4-BE49-F238E27FC236}">
                <a16:creationId xmlns:a16="http://schemas.microsoft.com/office/drawing/2014/main" id="{2304780F-E12E-4E8B-A7A1-3B37D18B7AA4}"/>
              </a:ext>
            </a:extLst>
          </p:cNvPr>
          <p:cNvSpPr>
            <a:spLocks noChangeArrowheads="1"/>
          </p:cNvSpPr>
          <p:nvPr/>
        </p:nvSpPr>
        <p:spPr bwMode="auto">
          <a:xfrm>
            <a:off x="3249014" y="3200241"/>
            <a:ext cx="18030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Group 1:</a:t>
            </a:r>
            <a:r>
              <a:rPr lang="en-US" altLang="en-US" sz="1800" b="0" dirty="0">
                <a:solidFill>
                  <a:schemeClr val="bg1"/>
                </a:solidFill>
                <a:latin typeface="Calibri" panose="020F0502020204030204" pitchFamily="34" charset="0"/>
              </a:rPr>
              <a:t> aged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12 to &lt;18 yr</a:t>
            </a:r>
          </a:p>
          <a:p>
            <a:pP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(N = 50)</a:t>
            </a:r>
          </a:p>
        </p:txBody>
      </p:sp>
      <p:sp>
        <p:nvSpPr>
          <p:cNvPr id="14" name="Line 53">
            <a:extLst>
              <a:ext uri="{FF2B5EF4-FFF2-40B4-BE49-F238E27FC236}">
                <a16:creationId xmlns:a16="http://schemas.microsoft.com/office/drawing/2014/main" id="{3E092EE7-00B5-4149-9441-BB5076A05D4F}"/>
              </a:ext>
            </a:extLst>
          </p:cNvPr>
          <p:cNvSpPr>
            <a:spLocks noChangeShapeType="1"/>
          </p:cNvSpPr>
          <p:nvPr/>
        </p:nvSpPr>
        <p:spPr bwMode="auto">
          <a:xfrm>
            <a:off x="2821549" y="4916139"/>
            <a:ext cx="351000" cy="37301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942CCEE0-5A9D-4B06-9E47-2768E2A62223}"/>
              </a:ext>
            </a:extLst>
          </p:cNvPr>
          <p:cNvSpPr>
            <a:spLocks noChangeShapeType="1"/>
          </p:cNvSpPr>
          <p:nvPr/>
        </p:nvSpPr>
        <p:spPr bwMode="auto">
          <a:xfrm flipV="1">
            <a:off x="2898012" y="3626720"/>
            <a:ext cx="351001" cy="29199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Rectangle 47">
            <a:extLst>
              <a:ext uri="{FF2B5EF4-FFF2-40B4-BE49-F238E27FC236}">
                <a16:creationId xmlns:a16="http://schemas.microsoft.com/office/drawing/2014/main" id="{CD6B51D5-8C76-4459-A717-C61D72FE9D07}"/>
              </a:ext>
            </a:extLst>
          </p:cNvPr>
          <p:cNvSpPr>
            <a:spLocks noChangeArrowheads="1"/>
          </p:cNvSpPr>
          <p:nvPr/>
        </p:nvSpPr>
        <p:spPr bwMode="auto">
          <a:xfrm>
            <a:off x="3170224" y="4218332"/>
            <a:ext cx="161947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Group 2:</a:t>
            </a:r>
            <a:r>
              <a:rPr lang="en-US" altLang="en-US" sz="1800" b="0" dirty="0">
                <a:solidFill>
                  <a:schemeClr val="bg1"/>
                </a:solidFill>
                <a:latin typeface="Calibri" panose="020F0502020204030204" pitchFamily="34" charset="0"/>
              </a:rPr>
              <a:t> aged 6 to &lt;12 yr</a:t>
            </a:r>
          </a:p>
        </p:txBody>
      </p:sp>
      <p:sp>
        <p:nvSpPr>
          <p:cNvPr id="17" name="Rectangle 47">
            <a:extLst>
              <a:ext uri="{FF2B5EF4-FFF2-40B4-BE49-F238E27FC236}">
                <a16:creationId xmlns:a16="http://schemas.microsoft.com/office/drawing/2014/main" id="{34256C47-F5A1-4161-B64B-2682787CDE54}"/>
              </a:ext>
            </a:extLst>
          </p:cNvPr>
          <p:cNvSpPr>
            <a:spLocks noChangeArrowheads="1"/>
          </p:cNvSpPr>
          <p:nvPr/>
        </p:nvSpPr>
        <p:spPr bwMode="auto">
          <a:xfrm>
            <a:off x="3160747" y="5004708"/>
            <a:ext cx="17442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800" dirty="0">
                <a:solidFill>
                  <a:schemeClr val="bg1"/>
                </a:solidFill>
                <a:latin typeface="Calibri" panose="020F0502020204030204" pitchFamily="34" charset="0"/>
              </a:rPr>
              <a:t>Group 3:</a:t>
            </a:r>
            <a:r>
              <a:rPr lang="en-US" altLang="en-US" sz="1800" b="0" dirty="0">
                <a:solidFill>
                  <a:schemeClr val="bg1"/>
                </a:solidFill>
                <a:latin typeface="Calibri" panose="020F0502020204030204" pitchFamily="34" charset="0"/>
              </a:rPr>
              <a:t> aged</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6 mo to &lt;6 yr</a:t>
            </a:r>
            <a:r>
              <a:rPr lang="en-US" altLang="en-US" sz="1800" b="0" baseline="30000" dirty="0">
                <a:solidFill>
                  <a:schemeClr val="bg1"/>
                </a:solidFill>
                <a:latin typeface="Calibri" panose="020F0502020204030204" pitchFamily="34" charset="0"/>
              </a:rPr>
              <a:t>†</a:t>
            </a:r>
          </a:p>
        </p:txBody>
      </p:sp>
      <p:sp>
        <p:nvSpPr>
          <p:cNvPr id="18" name="Line 53">
            <a:extLst>
              <a:ext uri="{FF2B5EF4-FFF2-40B4-BE49-F238E27FC236}">
                <a16:creationId xmlns:a16="http://schemas.microsoft.com/office/drawing/2014/main" id="{CB7B95EE-4C09-43AB-BF77-F5C54F32BBE0}"/>
              </a:ext>
            </a:extLst>
          </p:cNvPr>
          <p:cNvSpPr>
            <a:spLocks noChangeShapeType="1"/>
          </p:cNvSpPr>
          <p:nvPr/>
        </p:nvSpPr>
        <p:spPr bwMode="auto">
          <a:xfrm flipV="1">
            <a:off x="2898012" y="4468497"/>
            <a:ext cx="272212" cy="18761"/>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9" name="Rectangle 49">
            <a:extLst>
              <a:ext uri="{FF2B5EF4-FFF2-40B4-BE49-F238E27FC236}">
                <a16:creationId xmlns:a16="http://schemas.microsoft.com/office/drawing/2014/main" id="{6401D3F3-3B2F-4CA5-A40B-35949794FA4D}"/>
              </a:ext>
            </a:extLst>
          </p:cNvPr>
          <p:cNvSpPr>
            <a:spLocks noChangeArrowheads="1"/>
          </p:cNvSpPr>
          <p:nvPr/>
        </p:nvSpPr>
        <p:spPr bwMode="auto">
          <a:xfrm>
            <a:off x="4733145" y="3338115"/>
            <a:ext cx="1462485" cy="64633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Part A</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≥8 patients</a:t>
            </a:r>
          </a:p>
        </p:txBody>
      </p:sp>
      <p:sp>
        <p:nvSpPr>
          <p:cNvPr id="20" name="Rectangle 49">
            <a:extLst>
              <a:ext uri="{FF2B5EF4-FFF2-40B4-BE49-F238E27FC236}">
                <a16:creationId xmlns:a16="http://schemas.microsoft.com/office/drawing/2014/main" id="{7616B46D-B3DE-4B06-BC74-2BCB7F905729}"/>
              </a:ext>
            </a:extLst>
          </p:cNvPr>
          <p:cNvSpPr>
            <a:spLocks noChangeArrowheads="1"/>
          </p:cNvSpPr>
          <p:nvPr/>
        </p:nvSpPr>
        <p:spPr bwMode="auto">
          <a:xfrm>
            <a:off x="4733145" y="4164092"/>
            <a:ext cx="1462485" cy="64633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Part A</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≥8 patients</a:t>
            </a:r>
          </a:p>
        </p:txBody>
      </p:sp>
      <p:sp>
        <p:nvSpPr>
          <p:cNvPr id="21" name="Rectangle 49">
            <a:extLst>
              <a:ext uri="{FF2B5EF4-FFF2-40B4-BE49-F238E27FC236}">
                <a16:creationId xmlns:a16="http://schemas.microsoft.com/office/drawing/2014/main" id="{3471D927-B154-4207-B156-078BC0B55260}"/>
              </a:ext>
            </a:extLst>
          </p:cNvPr>
          <p:cNvSpPr>
            <a:spLocks noChangeArrowheads="1"/>
          </p:cNvSpPr>
          <p:nvPr/>
        </p:nvSpPr>
        <p:spPr bwMode="auto">
          <a:xfrm>
            <a:off x="4733145" y="5035650"/>
            <a:ext cx="1462485" cy="615389"/>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Part A</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≥8 patients</a:t>
            </a:r>
          </a:p>
        </p:txBody>
      </p:sp>
      <p:sp>
        <p:nvSpPr>
          <p:cNvPr id="22" name="Rectangle 49">
            <a:extLst>
              <a:ext uri="{FF2B5EF4-FFF2-40B4-BE49-F238E27FC236}">
                <a16:creationId xmlns:a16="http://schemas.microsoft.com/office/drawing/2014/main" id="{C6765932-68B3-477E-B7C1-689D0105E552}"/>
              </a:ext>
            </a:extLst>
          </p:cNvPr>
          <p:cNvSpPr>
            <a:spLocks noChangeArrowheads="1"/>
          </p:cNvSpPr>
          <p:nvPr/>
        </p:nvSpPr>
        <p:spPr bwMode="auto">
          <a:xfrm>
            <a:off x="6352608" y="3326601"/>
            <a:ext cx="1625212" cy="64633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Part B</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≥18 patients</a:t>
            </a:r>
          </a:p>
        </p:txBody>
      </p:sp>
      <p:sp>
        <p:nvSpPr>
          <p:cNvPr id="23" name="Rectangle 47">
            <a:extLst>
              <a:ext uri="{FF2B5EF4-FFF2-40B4-BE49-F238E27FC236}">
                <a16:creationId xmlns:a16="http://schemas.microsoft.com/office/drawing/2014/main" id="{8B2AD6B7-0003-4EC5-94B4-0FF2CB121FD8}"/>
              </a:ext>
            </a:extLst>
          </p:cNvPr>
          <p:cNvSpPr>
            <a:spLocks noChangeArrowheads="1"/>
          </p:cNvSpPr>
          <p:nvPr/>
        </p:nvSpPr>
        <p:spPr bwMode="auto">
          <a:xfrm>
            <a:off x="7933742" y="3773499"/>
            <a:ext cx="123088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15-wk after </a:t>
            </a:r>
            <a:r>
              <a:rPr lang="en-US" altLang="en-US" sz="1800" b="0" dirty="0" err="1">
                <a:solidFill>
                  <a:schemeClr val="bg1"/>
                </a:solidFill>
                <a:latin typeface="Calibri" panose="020F0502020204030204" pitchFamily="34" charset="0"/>
              </a:rPr>
              <a:t>tx</a:t>
            </a:r>
            <a:endParaRPr lang="en-US" altLang="en-US" sz="1800" b="0" dirty="0">
              <a:solidFill>
                <a:schemeClr val="bg1"/>
              </a:solidFill>
              <a:latin typeface="Calibri" panose="020F0502020204030204" pitchFamily="34" charset="0"/>
            </a:endParaRPr>
          </a:p>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follow-up</a:t>
            </a:r>
          </a:p>
        </p:txBody>
      </p:sp>
      <p:sp>
        <p:nvSpPr>
          <p:cNvPr id="24" name="Rectangle 49">
            <a:extLst>
              <a:ext uri="{FF2B5EF4-FFF2-40B4-BE49-F238E27FC236}">
                <a16:creationId xmlns:a16="http://schemas.microsoft.com/office/drawing/2014/main" id="{28DEEAD3-E1DC-43D2-9E4C-7EE87475F444}"/>
              </a:ext>
            </a:extLst>
          </p:cNvPr>
          <p:cNvSpPr>
            <a:spLocks noChangeArrowheads="1"/>
          </p:cNvSpPr>
          <p:nvPr/>
        </p:nvSpPr>
        <p:spPr bwMode="auto">
          <a:xfrm>
            <a:off x="6370835" y="4123571"/>
            <a:ext cx="1606985" cy="64633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Part B</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≥18 patients</a:t>
            </a:r>
          </a:p>
        </p:txBody>
      </p:sp>
      <p:sp>
        <p:nvSpPr>
          <p:cNvPr id="25" name="Rectangle 49">
            <a:extLst>
              <a:ext uri="{FF2B5EF4-FFF2-40B4-BE49-F238E27FC236}">
                <a16:creationId xmlns:a16="http://schemas.microsoft.com/office/drawing/2014/main" id="{079A7763-619A-418A-AB0E-19B9F3945B0B}"/>
              </a:ext>
            </a:extLst>
          </p:cNvPr>
          <p:cNvSpPr>
            <a:spLocks noChangeArrowheads="1"/>
          </p:cNvSpPr>
          <p:nvPr/>
        </p:nvSpPr>
        <p:spPr bwMode="auto">
          <a:xfrm>
            <a:off x="6352608" y="5024558"/>
            <a:ext cx="1625212" cy="61539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Part B</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≥6 patients</a:t>
            </a:r>
          </a:p>
        </p:txBody>
      </p:sp>
      <p:sp>
        <p:nvSpPr>
          <p:cNvPr id="26" name="Rectangle 47">
            <a:extLst>
              <a:ext uri="{FF2B5EF4-FFF2-40B4-BE49-F238E27FC236}">
                <a16:creationId xmlns:a16="http://schemas.microsoft.com/office/drawing/2014/main" id="{F03A63FB-604A-4663-9BEA-14C7E978CD6B}"/>
              </a:ext>
            </a:extLst>
          </p:cNvPr>
          <p:cNvSpPr>
            <a:spLocks noChangeArrowheads="1"/>
          </p:cNvSpPr>
          <p:nvPr/>
        </p:nvSpPr>
        <p:spPr bwMode="auto">
          <a:xfrm>
            <a:off x="8982132" y="3429000"/>
            <a:ext cx="303114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285750" indent="-285750">
              <a:lnSpc>
                <a:spcPct val="100000"/>
              </a:lnSpc>
              <a:spcBef>
                <a:spcPct val="0"/>
              </a:spcBef>
              <a:spcAft>
                <a:spcPct val="0"/>
              </a:spcAft>
              <a:buClrTx/>
            </a:pPr>
            <a:r>
              <a:rPr lang="en-US" altLang="en-US" sz="1800" dirty="0">
                <a:solidFill>
                  <a:schemeClr val="bg1"/>
                </a:solidFill>
                <a:latin typeface="Calibri" panose="020F0502020204030204" pitchFamily="34" charset="0"/>
              </a:rPr>
              <a:t>Primary endpoints</a:t>
            </a:r>
            <a:r>
              <a:rPr lang="en-US" altLang="en-US" sz="1800" b="0" dirty="0">
                <a:solidFill>
                  <a:schemeClr val="bg1"/>
                </a:solidFill>
                <a:latin typeface="Calibri" panose="020F0502020204030204" pitchFamily="34" charset="0"/>
              </a:rPr>
              <a:t>: </a:t>
            </a:r>
            <a:br>
              <a:rPr lang="en-US" altLang="en-US" sz="1800" b="0" dirty="0">
                <a:solidFill>
                  <a:schemeClr val="bg1"/>
                </a:solidFill>
                <a:latin typeface="Calibri" panose="020F0502020204030204" pitchFamily="34" charset="0"/>
              </a:rPr>
            </a:br>
            <a:r>
              <a:rPr lang="en-US" altLang="en-US" sz="1800" b="0" dirty="0">
                <a:solidFill>
                  <a:schemeClr val="bg1"/>
                </a:solidFill>
                <a:latin typeface="Calibri" panose="020F0502020204030204" pitchFamily="34" charset="0"/>
              </a:rPr>
              <a:t>PK, PD; AEs</a:t>
            </a:r>
          </a:p>
          <a:p>
            <a:pPr marL="285750" indent="-285750">
              <a:lnSpc>
                <a:spcPct val="100000"/>
              </a:lnSpc>
              <a:spcBef>
                <a:spcPct val="0"/>
              </a:spcBef>
              <a:spcAft>
                <a:spcPct val="0"/>
              </a:spcAft>
              <a:buClrTx/>
            </a:pPr>
            <a:r>
              <a:rPr lang="en-US" altLang="en-US" sz="1800" dirty="0">
                <a:solidFill>
                  <a:schemeClr val="bg1"/>
                </a:solidFill>
                <a:latin typeface="Calibri" panose="020F0502020204030204" pitchFamily="34" charset="0"/>
              </a:rPr>
              <a:t>Secondary endpoints:</a:t>
            </a:r>
            <a:r>
              <a:rPr lang="en-US" altLang="en-US" sz="1800" b="0" dirty="0">
                <a:solidFill>
                  <a:schemeClr val="bg1"/>
                </a:solidFill>
                <a:latin typeface="Calibri" panose="020F0502020204030204" pitchFamily="34" charset="0"/>
              </a:rPr>
              <a:t> Annualized rate of VOCs leading to healthcare visit; VOCs treated at home; hospitalizations, ED visits; other safety measures</a:t>
            </a:r>
          </a:p>
        </p:txBody>
      </p:sp>
      <p:sp>
        <p:nvSpPr>
          <p:cNvPr id="27" name="Rectangle 26">
            <a:extLst>
              <a:ext uri="{FF2B5EF4-FFF2-40B4-BE49-F238E27FC236}">
                <a16:creationId xmlns:a16="http://schemas.microsoft.com/office/drawing/2014/main" id="{A7D47E67-7844-42C9-A39E-8F25018403BC}"/>
              </a:ext>
            </a:extLst>
          </p:cNvPr>
          <p:cNvSpPr/>
          <p:nvPr/>
        </p:nvSpPr>
        <p:spPr bwMode="auto">
          <a:xfrm>
            <a:off x="3299843" y="3253618"/>
            <a:ext cx="4722942" cy="804820"/>
          </a:xfrm>
          <a:prstGeom prst="rect">
            <a:avLst/>
          </a:prstGeom>
          <a:noFill/>
          <a:ln w="28575">
            <a:solidFill>
              <a:schemeClr val="accent3"/>
            </a:solidFill>
            <a:round/>
            <a:headEnd/>
            <a:tailEnd/>
          </a:ln>
          <a:extLst>
            <a:ext uri="{909E8E84-426E-40DD-AFC4-6F175D3DCCD1}">
              <a14:hiddenFill xmlns:a14="http://schemas.microsoft.com/office/drawing/2010/main">
                <a:noFill/>
              </a14:hiddenFill>
            </a:ext>
          </a:extLst>
        </p:spPr>
        <p:txBody>
          <a:bodyPr rtlCol="0" anchor="ctr"/>
          <a:lstStyle/>
          <a:p>
            <a:pPr algn="l"/>
            <a:endParaRPr lang="en-US" dirty="0">
              <a:solidFill>
                <a:schemeClr val="bg1"/>
              </a:solidFill>
              <a:latin typeface="Calibri" panose="020F0502020204030204" pitchFamily="34" charset="0"/>
            </a:endParaRPr>
          </a:p>
        </p:txBody>
      </p:sp>
      <p:sp>
        <p:nvSpPr>
          <p:cNvPr id="28" name="Rectangle 47">
            <a:extLst>
              <a:ext uri="{FF2B5EF4-FFF2-40B4-BE49-F238E27FC236}">
                <a16:creationId xmlns:a16="http://schemas.microsoft.com/office/drawing/2014/main" id="{AE8BF79E-64D3-4735-8872-EF617B7EF732}"/>
              </a:ext>
            </a:extLst>
          </p:cNvPr>
          <p:cNvSpPr>
            <a:spLocks noChangeArrowheads="1"/>
          </p:cNvSpPr>
          <p:nvPr/>
        </p:nvSpPr>
        <p:spPr bwMode="auto">
          <a:xfrm>
            <a:off x="5280735" y="2901547"/>
            <a:ext cx="179910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i="1" dirty="0">
                <a:solidFill>
                  <a:schemeClr val="accent3"/>
                </a:solidFill>
                <a:latin typeface="Calibri" panose="020F0502020204030204" pitchFamily="34" charset="0"/>
              </a:rPr>
              <a:t>This Analysis</a:t>
            </a:r>
          </a:p>
        </p:txBody>
      </p:sp>
    </p:spTree>
    <p:extLst>
      <p:ext uri="{BB962C8B-B14F-4D97-AF65-F5344CB8AC3E}">
        <p14:creationId xmlns:p14="http://schemas.microsoft.com/office/powerpoint/2010/main" val="92534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SOLACE-kids Group 1: Baseline Characteristics </a:t>
            </a:r>
            <a:endParaRPr lang="en-US" alt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 name="Content Placeholder 2">
            <a:extLst>
              <a:ext uri="{FF2B5EF4-FFF2-40B4-BE49-F238E27FC236}">
                <a16:creationId xmlns:a16="http://schemas.microsoft.com/office/drawing/2014/main" id="{5DEAD88B-19E6-411B-B08A-A6B005B6CAA4}"/>
              </a:ext>
            </a:extLst>
          </p:cNvPr>
          <p:cNvSpPr txBox="1">
            <a:spLocks/>
          </p:cNvSpPr>
          <p:nvPr/>
        </p:nvSpPr>
        <p:spPr>
          <a:xfrm>
            <a:off x="6095999" y="1493591"/>
            <a:ext cx="5785413" cy="4678738"/>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Patients aged 12 to &lt;18 yr </a:t>
            </a:r>
          </a:p>
          <a:p>
            <a:r>
              <a:rPr lang="en-US" b="0" kern="0" dirty="0"/>
              <a:t>Treatment: crizanlizumab 5.0 mg/kg </a:t>
            </a:r>
          </a:p>
          <a:p>
            <a:r>
              <a:rPr lang="en-US" b="0" kern="0" dirty="0"/>
              <a:t>88% (n = 44) completed ≥26 wk of treatment</a:t>
            </a:r>
          </a:p>
        </p:txBody>
      </p:sp>
      <p:sp>
        <p:nvSpPr>
          <p:cNvPr id="10" name="Text Box 15">
            <a:extLst>
              <a:ext uri="{FF2B5EF4-FFF2-40B4-BE49-F238E27FC236}">
                <a16:creationId xmlns:a16="http://schemas.microsoft.com/office/drawing/2014/main" id="{7DDE318D-B968-4D3F-9C68-E6EA561DD31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Heeney. ASH 2021. Abstr 12.</a:t>
            </a:r>
            <a:endParaRPr lang="en-US" altLang="en-US" sz="1200" b="0" dirty="0">
              <a:solidFill>
                <a:schemeClr val="bg2"/>
              </a:solidFill>
              <a:latin typeface="Calibri" panose="020F0502020204030204" pitchFamily="34" charset="0"/>
            </a:endParaRPr>
          </a:p>
        </p:txBody>
      </p:sp>
      <p:graphicFrame>
        <p:nvGraphicFramePr>
          <p:cNvPr id="11" name="Group 32">
            <a:extLst>
              <a:ext uri="{FF2B5EF4-FFF2-40B4-BE49-F238E27FC236}">
                <a16:creationId xmlns:a16="http://schemas.microsoft.com/office/drawing/2014/main" id="{FF030C07-0009-491B-8B95-88584000995A}"/>
              </a:ext>
            </a:extLst>
          </p:cNvPr>
          <p:cNvGraphicFramePr>
            <a:graphicFrameLocks noGrp="1"/>
          </p:cNvGraphicFramePr>
          <p:nvPr>
            <p:extLst>
              <p:ext uri="{D42A27DB-BD31-4B8C-83A1-F6EECF244321}">
                <p14:modId xmlns:p14="http://schemas.microsoft.com/office/powerpoint/2010/main" val="3333104399"/>
              </p:ext>
            </p:extLst>
          </p:nvPr>
        </p:nvGraphicFramePr>
        <p:xfrm>
          <a:off x="709796" y="1123188"/>
          <a:ext cx="5201300" cy="5273152"/>
        </p:xfrm>
        <a:graphic>
          <a:graphicData uri="http://schemas.openxmlformats.org/drawingml/2006/table">
            <a:tbl>
              <a:tblPr/>
              <a:tblGrid>
                <a:gridCol w="3244687">
                  <a:extLst>
                    <a:ext uri="{9D8B030D-6E8A-4147-A177-3AD203B41FA5}">
                      <a16:colId xmlns:a16="http://schemas.microsoft.com/office/drawing/2014/main" val="20000"/>
                    </a:ext>
                  </a:extLst>
                </a:gridCol>
                <a:gridCol w="1956613">
                  <a:extLst>
                    <a:ext uri="{9D8B030D-6E8A-4147-A177-3AD203B41FA5}">
                      <a16:colId xmlns:a16="http://schemas.microsoft.com/office/drawing/2014/main" val="20001"/>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Characteristics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Group 1 (N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14.9 (12.0-17.9)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Female,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 (58.0)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8494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 or African American</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Asian</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Multiple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32 (64.0)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84948">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Genotype, n (%)</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HbSS</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HbSC</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HbS𝛽</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o</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HbS𝛽</a:t>
                      </a:r>
                      <a:r>
                        <a:rPr kumimoji="0" lang="en-US" sz="1600" b="0" i="0" u="none" strike="noStrike" cap="none" normalizeH="0" baseline="30000" dirty="0">
                          <a:ln>
                            <a:noFill/>
                          </a:ln>
                          <a:solidFill>
                            <a:schemeClr val="bg2">
                              <a:lumMod val="10000"/>
                            </a:schemeClr>
                          </a:solidFill>
                          <a:effectLst/>
                          <a:latin typeface="Calibri" panose="020F0502020204030204" pitchFamily="34" charset="0"/>
                        </a:rPr>
                        <a:t>+</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44 (88.0)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13331">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Concomitant medication, n (%)</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HU</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L-glutamine + HU</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(84.0)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(4.0)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701639120"/>
                  </a:ext>
                </a:extLst>
              </a:tr>
              <a:tr h="170096">
                <a:tc>
                  <a:txBody>
                    <a:bodyPr/>
                    <a:lstStyle/>
                    <a:p>
                      <a:pPr marL="0" marR="0" lvl="0" indent="0" algn="l" defTabSz="914400" rtl="0" eaLnBrk="1" fontAlgn="base" latinLnBrk="0" hangingPunct="1">
                        <a:lnSpc>
                          <a:spcPct val="100000"/>
                        </a:lnSpc>
                        <a:spcBef>
                          <a:spcPts val="0"/>
                        </a:spcBef>
                        <a:spcAft>
                          <a:spcPts val="0"/>
                        </a:spcAft>
                        <a:buClrTx/>
                        <a:buSzTx/>
                        <a:buFont typeface="Arial" panose="020B0604020202020204" pitchFamily="34" charset="0"/>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treatment duration, wk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36.6 (6-98)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79186755"/>
                  </a:ext>
                </a:extLst>
              </a:tr>
            </a:tbl>
          </a:graphicData>
        </a:graphic>
      </p:graphicFrame>
    </p:spTree>
    <p:extLst>
      <p:ext uri="{BB962C8B-B14F-4D97-AF65-F5344CB8AC3E}">
        <p14:creationId xmlns:p14="http://schemas.microsoft.com/office/powerpoint/2010/main" val="9100138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a:xfrm>
            <a:off x="609759" y="238127"/>
            <a:ext cx="10872444" cy="1103313"/>
          </a:xfrm>
        </p:spPr>
        <p:txBody>
          <a:bodyPr/>
          <a:lstStyle/>
          <a:p>
            <a:r>
              <a:rPr lang="en-US" dirty="0"/>
              <a:t>SOLACE-kids Group 1: Safety Summary</a:t>
            </a:r>
            <a:endParaRPr lang="en-US" altLang="en-US" dirty="0"/>
          </a:p>
        </p:txBody>
      </p:sp>
      <p:sp>
        <p:nvSpPr>
          <p:cNvPr id="4" name="Content Placeholder 3">
            <a:extLst>
              <a:ext uri="{FF2B5EF4-FFF2-40B4-BE49-F238E27FC236}">
                <a16:creationId xmlns:a16="http://schemas.microsoft.com/office/drawing/2014/main" id="{F67E3ADE-00C1-634D-AB1B-D8CBF2AD9D05}"/>
              </a:ext>
            </a:extLst>
          </p:cNvPr>
          <p:cNvSpPr>
            <a:spLocks noGrp="1"/>
          </p:cNvSpPr>
          <p:nvPr>
            <p:ph idx="1"/>
          </p:nvPr>
        </p:nvSpPr>
        <p:spPr>
          <a:xfrm>
            <a:off x="7528956" y="1512888"/>
            <a:ext cx="3953432" cy="4651375"/>
          </a:xfrm>
        </p:spPr>
        <p:txBody>
          <a:bodyPr/>
          <a:lstStyle/>
          <a:p>
            <a:r>
              <a:rPr lang="en-US" dirty="0"/>
              <a:t>No new safety signals</a:t>
            </a:r>
          </a:p>
          <a:p>
            <a:pPr lvl="1"/>
            <a:r>
              <a:rPr lang="en-US" dirty="0"/>
              <a:t>Liver function parameter changes were transient, possibly related to fluctuating hemolysis in patients with SCD</a:t>
            </a:r>
          </a:p>
          <a:p>
            <a:pPr lvl="1"/>
            <a:r>
              <a:rPr lang="en-US" dirty="0"/>
              <a:t>No TRAEs related to hemostasis or infection</a:t>
            </a:r>
          </a:p>
          <a:p>
            <a:pPr lvl="1"/>
            <a:endParaRPr lang="en-US" dirty="0"/>
          </a:p>
          <a:p>
            <a:endParaRPr 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 name="Text Box 15">
            <a:extLst>
              <a:ext uri="{FF2B5EF4-FFF2-40B4-BE49-F238E27FC236}">
                <a16:creationId xmlns:a16="http://schemas.microsoft.com/office/drawing/2014/main" id="{5E2DBC18-1934-435E-8AF4-7AEEC8165D0C}"/>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Heeney. ASH 2021. Abstr 12.</a:t>
            </a:r>
            <a:endParaRPr lang="en-US" altLang="en-US" sz="1200" b="0" dirty="0">
              <a:solidFill>
                <a:schemeClr val="bg2"/>
              </a:solidFill>
              <a:latin typeface="Calibri" panose="020F0502020204030204" pitchFamily="34" charset="0"/>
            </a:endParaRPr>
          </a:p>
        </p:txBody>
      </p:sp>
      <p:graphicFrame>
        <p:nvGraphicFramePr>
          <p:cNvPr id="10" name="Group 32">
            <a:extLst>
              <a:ext uri="{FF2B5EF4-FFF2-40B4-BE49-F238E27FC236}">
                <a16:creationId xmlns:a16="http://schemas.microsoft.com/office/drawing/2014/main" id="{D356DD9E-28B7-465A-8617-2063362F5B0C}"/>
              </a:ext>
            </a:extLst>
          </p:cNvPr>
          <p:cNvGraphicFramePr>
            <a:graphicFrameLocks noGrp="1"/>
          </p:cNvGraphicFramePr>
          <p:nvPr>
            <p:extLst>
              <p:ext uri="{D42A27DB-BD31-4B8C-83A1-F6EECF244321}">
                <p14:modId xmlns:p14="http://schemas.microsoft.com/office/powerpoint/2010/main" val="594733145"/>
              </p:ext>
            </p:extLst>
          </p:nvPr>
        </p:nvGraphicFramePr>
        <p:xfrm>
          <a:off x="719138" y="1539546"/>
          <a:ext cx="6702135" cy="4846400"/>
        </p:xfrm>
        <a:graphic>
          <a:graphicData uri="http://schemas.openxmlformats.org/drawingml/2006/table">
            <a:tbl>
              <a:tblPr/>
              <a:tblGrid>
                <a:gridCol w="2344696">
                  <a:extLst>
                    <a:ext uri="{9D8B030D-6E8A-4147-A177-3AD203B41FA5}">
                      <a16:colId xmlns:a16="http://schemas.microsoft.com/office/drawing/2014/main" val="20000"/>
                    </a:ext>
                  </a:extLst>
                </a:gridCol>
                <a:gridCol w="2006930">
                  <a:extLst>
                    <a:ext uri="{9D8B030D-6E8A-4147-A177-3AD203B41FA5}">
                      <a16:colId xmlns:a16="http://schemas.microsoft.com/office/drawing/2014/main" val="20001"/>
                    </a:ext>
                  </a:extLst>
                </a:gridCol>
                <a:gridCol w="2350509">
                  <a:extLst>
                    <a:ext uri="{9D8B030D-6E8A-4147-A177-3AD203B41FA5}">
                      <a16:colId xmlns:a16="http://schemas.microsoft.com/office/drawing/2014/main" val="905907080"/>
                    </a:ext>
                  </a:extLst>
                </a:gridCol>
              </a:tblGrid>
              <a:tr h="2072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Group 1 (N =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43691879"/>
                  </a:ext>
                </a:extLst>
              </a:tr>
              <a:tr h="2072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TRAEs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18146">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n (%)</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Grade ≥3</a:t>
                      </a:r>
                    </a:p>
                    <a:p>
                      <a:pPr marL="342900" marR="0" lvl="0" indent="-225425" algn="l" defTabSz="914400" rtl="0" eaLnBrk="1" fontAlgn="base" latinLnBrk="0" hangingPunct="1">
                        <a:lnSpc>
                          <a:spcPct val="100000"/>
                        </a:lnSpc>
                        <a:spcBef>
                          <a:spcPts val="0"/>
                        </a:spcBef>
                        <a:spcAft>
                          <a:spcPts val="0"/>
                        </a:spcAft>
                        <a:buClrTx/>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Serious AE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43 (86)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 (26)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2902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Most common AEs,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Headache: 14 (28)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Vomiting: 12 (24)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Back pain: 9 (18)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IRR: 4 (8)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Back pain: 3 (6)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Vomiting: 2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Dizziness: 2 (4)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Nausea: 2 (4)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98446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AE leading to dose interruption,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(infusional headache) led to partial dose administration; resolved on day of onset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456463"/>
                  </a:ext>
                </a:extLst>
              </a:tr>
            </a:tbl>
          </a:graphicData>
        </a:graphic>
      </p:graphicFrame>
    </p:spTree>
    <p:extLst>
      <p:ext uri="{BB962C8B-B14F-4D97-AF65-F5344CB8AC3E}">
        <p14:creationId xmlns:p14="http://schemas.microsoft.com/office/powerpoint/2010/main" val="19212779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SOLACE-kids Group 1: IRRs</a:t>
            </a:r>
            <a:endParaRPr lang="en-US" altLang="en-US" dirty="0"/>
          </a:p>
        </p:txBody>
      </p:sp>
      <p:sp>
        <p:nvSpPr>
          <p:cNvPr id="2" name="Content Placeholder 1">
            <a:extLst>
              <a:ext uri="{FF2B5EF4-FFF2-40B4-BE49-F238E27FC236}">
                <a16:creationId xmlns:a16="http://schemas.microsoft.com/office/drawing/2014/main" id="{949BC349-A2E4-8343-BDDA-1B5A397C2CCD}"/>
              </a:ext>
            </a:extLst>
          </p:cNvPr>
          <p:cNvSpPr>
            <a:spLocks noGrp="1"/>
          </p:cNvSpPr>
          <p:nvPr>
            <p:ph idx="1"/>
          </p:nvPr>
        </p:nvSpPr>
        <p:spPr>
          <a:xfrm>
            <a:off x="604675" y="5874069"/>
            <a:ext cx="10877529" cy="526731"/>
          </a:xfrm>
        </p:spPr>
        <p:txBody>
          <a:bodyPr/>
          <a:lstStyle/>
          <a:p>
            <a:r>
              <a:rPr lang="en-US" dirty="0"/>
              <a:t>No patients developed antidrug antibodies against crizanlizumab</a:t>
            </a:r>
          </a:p>
          <a:p>
            <a:endParaRPr 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0" name="Text Box 15">
            <a:extLst>
              <a:ext uri="{FF2B5EF4-FFF2-40B4-BE49-F238E27FC236}">
                <a16:creationId xmlns:a16="http://schemas.microsoft.com/office/drawing/2014/main" id="{3FA7803A-5AE8-42DA-B0B0-F74CF8C9001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Heeney. ASH 2021. Abstr 12.</a:t>
            </a:r>
            <a:endParaRPr lang="en-US" altLang="en-US" sz="1200" b="0" dirty="0">
              <a:solidFill>
                <a:schemeClr val="bg2"/>
              </a:solidFill>
              <a:latin typeface="Calibri" panose="020F0502020204030204" pitchFamily="34" charset="0"/>
            </a:endParaRPr>
          </a:p>
        </p:txBody>
      </p:sp>
      <p:graphicFrame>
        <p:nvGraphicFramePr>
          <p:cNvPr id="11" name="Group 32">
            <a:extLst>
              <a:ext uri="{FF2B5EF4-FFF2-40B4-BE49-F238E27FC236}">
                <a16:creationId xmlns:a16="http://schemas.microsoft.com/office/drawing/2014/main" id="{0280C7B9-C828-47C7-9BDB-3204E4A308AD}"/>
              </a:ext>
            </a:extLst>
          </p:cNvPr>
          <p:cNvGraphicFramePr>
            <a:graphicFrameLocks noGrp="1"/>
          </p:cNvGraphicFramePr>
          <p:nvPr>
            <p:extLst>
              <p:ext uri="{D42A27DB-BD31-4B8C-83A1-F6EECF244321}">
                <p14:modId xmlns:p14="http://schemas.microsoft.com/office/powerpoint/2010/main" val="2035781460"/>
              </p:ext>
            </p:extLst>
          </p:nvPr>
        </p:nvGraphicFramePr>
        <p:xfrm>
          <a:off x="719138" y="1250331"/>
          <a:ext cx="10708479" cy="4572080"/>
        </p:xfrm>
        <a:graphic>
          <a:graphicData uri="http://schemas.openxmlformats.org/drawingml/2006/table">
            <a:tbl>
              <a:tblPr/>
              <a:tblGrid>
                <a:gridCol w="2128397">
                  <a:extLst>
                    <a:ext uri="{9D8B030D-6E8A-4147-A177-3AD203B41FA5}">
                      <a16:colId xmlns:a16="http://schemas.microsoft.com/office/drawing/2014/main" val="20000"/>
                    </a:ext>
                  </a:extLst>
                </a:gridCol>
                <a:gridCol w="3924184">
                  <a:extLst>
                    <a:ext uri="{9D8B030D-6E8A-4147-A177-3AD203B41FA5}">
                      <a16:colId xmlns:a16="http://schemas.microsoft.com/office/drawing/2014/main" val="20001"/>
                    </a:ext>
                  </a:extLst>
                </a:gridCol>
                <a:gridCol w="991185">
                  <a:extLst>
                    <a:ext uri="{9D8B030D-6E8A-4147-A177-3AD203B41FA5}">
                      <a16:colId xmlns:a16="http://schemas.microsoft.com/office/drawing/2014/main" val="905907080"/>
                    </a:ext>
                  </a:extLst>
                </a:gridCol>
                <a:gridCol w="1225215">
                  <a:extLst>
                    <a:ext uri="{9D8B030D-6E8A-4147-A177-3AD203B41FA5}">
                      <a16:colId xmlns:a16="http://schemas.microsoft.com/office/drawing/2014/main" val="1141778977"/>
                    </a:ext>
                  </a:extLst>
                </a:gridCol>
                <a:gridCol w="991185">
                  <a:extLst>
                    <a:ext uri="{9D8B030D-6E8A-4147-A177-3AD203B41FA5}">
                      <a16:colId xmlns:a16="http://schemas.microsoft.com/office/drawing/2014/main" val="860920908"/>
                    </a:ext>
                  </a:extLst>
                </a:gridCol>
                <a:gridCol w="1448313">
                  <a:extLst>
                    <a:ext uri="{9D8B030D-6E8A-4147-A177-3AD203B41FA5}">
                      <a16:colId xmlns:a16="http://schemas.microsoft.com/office/drawing/2014/main" val="654640402"/>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Definition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4">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Incidence,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64897610"/>
                  </a:ext>
                </a:extLst>
              </a:tr>
              <a:tr h="12920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Definition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Any</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Grade ≥3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Serious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Treatment Related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39941">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Potential severe IRR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Events more likely to be caused by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the infusion and to have a potentially more severe clinical course occurring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at any time after infusion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 (8)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9531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Signs/symptoms indicative of possible IRR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Excluded infusion site reactions; intended to identify the most common nonspecific potential signs/symptoms of IRR occurring on day of infusion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 (22)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84571">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Potential IRRs presenting as </a:t>
                      </a:r>
                      <a:br>
                        <a:rPr kumimoji="0" lang="en-US" sz="1800" b="0" i="0" u="none" strike="noStrike" cap="none" normalizeH="0" baseline="0" dirty="0">
                          <a:ln>
                            <a:noFill/>
                          </a:ln>
                          <a:solidFill>
                            <a:schemeClr val="bg2">
                              <a:lumMod val="10000"/>
                            </a:schemeClr>
                          </a:solidFill>
                          <a:effectLst/>
                          <a:latin typeface="Calibri" panose="020F0502020204030204" pitchFamily="34" charset="0"/>
                        </a:rPr>
                      </a:br>
                      <a:r>
                        <a:rPr kumimoji="0" lang="en-US" sz="1800" b="0" i="0" u="none" strike="noStrike" cap="none" normalizeH="0" baseline="0" dirty="0">
                          <a:ln>
                            <a:noFill/>
                          </a:ln>
                          <a:solidFill>
                            <a:schemeClr val="bg2">
                              <a:lumMod val="10000"/>
                            </a:schemeClr>
                          </a:solidFill>
                          <a:effectLst/>
                          <a:latin typeface="Calibri" panose="020F0502020204030204" pitchFamily="34" charset="0"/>
                        </a:rPr>
                        <a:t>pain events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Pain events occurring on day of infusion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 (16)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 (2)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 (6)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456463"/>
                  </a:ext>
                </a:extLst>
              </a:tr>
            </a:tbl>
          </a:graphicData>
        </a:graphic>
      </p:graphicFrame>
    </p:spTree>
    <p:extLst>
      <p:ext uri="{BB962C8B-B14F-4D97-AF65-F5344CB8AC3E}">
        <p14:creationId xmlns:p14="http://schemas.microsoft.com/office/powerpoint/2010/main" val="3647457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SOLACE-kids Group 1: Comparison of </a:t>
            </a:r>
            <a:br>
              <a:rPr lang="en-US" dirty="0"/>
            </a:br>
            <a:r>
              <a:rPr lang="en-US" dirty="0"/>
              <a:t>AEs of Special Interest vs SUSTAIN</a:t>
            </a:r>
            <a:endParaRPr lang="en-US" alt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12" name="Text Box 15">
            <a:extLst>
              <a:ext uri="{FF2B5EF4-FFF2-40B4-BE49-F238E27FC236}">
                <a16:creationId xmlns:a16="http://schemas.microsoft.com/office/drawing/2014/main" id="{3459F538-0E20-4FB8-ACFC-7AED1238969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Heeney. ASH 2021. Abstr 12. Ataga. NEJM. 2017;376:429.</a:t>
            </a:r>
            <a:endParaRPr lang="en-US" altLang="en-US" sz="1200" b="0" dirty="0">
              <a:solidFill>
                <a:schemeClr val="bg2"/>
              </a:solidFill>
              <a:latin typeface="Calibri" panose="020F0502020204030204" pitchFamily="34" charset="0"/>
            </a:endParaRPr>
          </a:p>
        </p:txBody>
      </p:sp>
      <p:sp>
        <p:nvSpPr>
          <p:cNvPr id="14" name="TextBox 13">
            <a:extLst>
              <a:ext uri="{FF2B5EF4-FFF2-40B4-BE49-F238E27FC236}">
                <a16:creationId xmlns:a16="http://schemas.microsoft.com/office/drawing/2014/main" id="{8841A740-A46E-4DF1-84F8-1843B0C5A55B}"/>
              </a:ext>
            </a:extLst>
          </p:cNvPr>
          <p:cNvSpPr txBox="1"/>
          <p:nvPr/>
        </p:nvSpPr>
        <p:spPr bwMode="auto">
          <a:xfrm>
            <a:off x="571500" y="5103911"/>
            <a:ext cx="388882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*Transiently detected and spontaneously resolved.</a:t>
            </a:r>
          </a:p>
        </p:txBody>
      </p:sp>
      <p:graphicFrame>
        <p:nvGraphicFramePr>
          <p:cNvPr id="10" name="Group 32">
            <a:extLst>
              <a:ext uri="{FF2B5EF4-FFF2-40B4-BE49-F238E27FC236}">
                <a16:creationId xmlns:a16="http://schemas.microsoft.com/office/drawing/2014/main" id="{2C913BBC-6B23-4C15-AABB-128528514ED1}"/>
              </a:ext>
            </a:extLst>
          </p:cNvPr>
          <p:cNvGraphicFramePr>
            <a:graphicFrameLocks noGrp="1"/>
          </p:cNvGraphicFramePr>
          <p:nvPr>
            <p:extLst>
              <p:ext uri="{D42A27DB-BD31-4B8C-83A1-F6EECF244321}">
                <p14:modId xmlns:p14="http://schemas.microsoft.com/office/powerpoint/2010/main" val="2281763517"/>
              </p:ext>
            </p:extLst>
          </p:nvPr>
        </p:nvGraphicFramePr>
        <p:xfrm>
          <a:off x="571500" y="1600200"/>
          <a:ext cx="11187111" cy="3413888"/>
        </p:xfrm>
        <a:graphic>
          <a:graphicData uri="http://schemas.openxmlformats.org/drawingml/2006/table">
            <a:tbl>
              <a:tblPr/>
              <a:tblGrid>
                <a:gridCol w="3549238">
                  <a:extLst>
                    <a:ext uri="{9D8B030D-6E8A-4147-A177-3AD203B41FA5}">
                      <a16:colId xmlns:a16="http://schemas.microsoft.com/office/drawing/2014/main" val="20000"/>
                    </a:ext>
                  </a:extLst>
                </a:gridCol>
                <a:gridCol w="1480333">
                  <a:extLst>
                    <a:ext uri="{9D8B030D-6E8A-4147-A177-3AD203B41FA5}">
                      <a16:colId xmlns:a16="http://schemas.microsoft.com/office/drawing/2014/main" val="20001"/>
                    </a:ext>
                  </a:extLst>
                </a:gridCol>
                <a:gridCol w="1231508">
                  <a:extLst>
                    <a:ext uri="{9D8B030D-6E8A-4147-A177-3AD203B41FA5}">
                      <a16:colId xmlns:a16="http://schemas.microsoft.com/office/drawing/2014/main" val="2352518181"/>
                    </a:ext>
                  </a:extLst>
                </a:gridCol>
                <a:gridCol w="1231508">
                  <a:extLst>
                    <a:ext uri="{9D8B030D-6E8A-4147-A177-3AD203B41FA5}">
                      <a16:colId xmlns:a16="http://schemas.microsoft.com/office/drawing/2014/main" val="905907080"/>
                    </a:ext>
                  </a:extLst>
                </a:gridCol>
                <a:gridCol w="1231508">
                  <a:extLst>
                    <a:ext uri="{9D8B030D-6E8A-4147-A177-3AD203B41FA5}">
                      <a16:colId xmlns:a16="http://schemas.microsoft.com/office/drawing/2014/main" val="1141778977"/>
                    </a:ext>
                  </a:extLst>
                </a:gridCol>
                <a:gridCol w="1231508">
                  <a:extLst>
                    <a:ext uri="{9D8B030D-6E8A-4147-A177-3AD203B41FA5}">
                      <a16:colId xmlns:a16="http://schemas.microsoft.com/office/drawing/2014/main" val="860920908"/>
                    </a:ext>
                  </a:extLst>
                </a:gridCol>
                <a:gridCol w="1231508">
                  <a:extLst>
                    <a:ext uri="{9D8B030D-6E8A-4147-A177-3AD203B41FA5}">
                      <a16:colId xmlns:a16="http://schemas.microsoft.com/office/drawing/2014/main" val="654640402"/>
                    </a:ext>
                  </a:extLst>
                </a:gridCol>
              </a:tblGrid>
              <a:tr h="38838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Parameter, n (%)</a:t>
                      </a:r>
                    </a:p>
                  </a:txBody>
                  <a:tcPr marL="121881" marR="121881" marT="45728" marB="45728"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SOLACE-kids</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Crizanlizumab 5.0 mg/kg</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(N = 50)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SUSTAIN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Crizanlizumab 5.0 mg/kg</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(N = 66)</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50"/>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SUSTAIN</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Placebo</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Calibri" panose="020F0502020204030204" pitchFamily="34" charset="0"/>
                        </a:rPr>
                        <a:t>(N = 62)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64897610"/>
                  </a:ext>
                </a:extLst>
              </a:tr>
              <a:tr h="158233">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Parameter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Any Grade</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r>
                        <a:rPr lang="en-US" sz="1600" b="1" dirty="0">
                          <a:latin typeface="Calibri" panose="020F0502020204030204" pitchFamily="34" charset="0"/>
                          <a:cs typeface="Calibri" panose="020F0502020204030204" pitchFamily="34" charset="0"/>
                        </a:rPr>
                        <a:t>Grade ≥3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Any Grade</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50"/>
                    </a:solidFill>
                  </a:tcPr>
                </a:tc>
                <a:tc>
                  <a:txBody>
                    <a:bodyPr/>
                    <a:lstStyle/>
                    <a:p>
                      <a:r>
                        <a:rPr lang="en-US" sz="1600" b="1" dirty="0">
                          <a:latin typeface="Calibri" panose="020F0502020204030204" pitchFamily="34" charset="0"/>
                          <a:cs typeface="Calibri" panose="020F0502020204030204" pitchFamily="34" charset="0"/>
                        </a:rPr>
                        <a:t>Grade ≥3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00B050"/>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cs typeface="Calibri" panose="020F0502020204030204" pitchFamily="34" charset="0"/>
                        </a:rPr>
                        <a:t>Any Grade</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tc>
                  <a:txBody>
                    <a:bodyPr/>
                    <a:lstStyle/>
                    <a:p>
                      <a:r>
                        <a:rPr lang="en-US" sz="1600" b="1" dirty="0">
                          <a:latin typeface="Calibri" panose="020F0502020204030204" pitchFamily="34" charset="0"/>
                          <a:cs typeface="Calibri" panose="020F0502020204030204" pitchFamily="34" charset="0"/>
                        </a:rPr>
                        <a:t>Grade ≥3</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0000"/>
                  </a:ext>
                </a:extLst>
              </a:tr>
              <a:tr h="158233">
                <a:tc>
                  <a:txBody>
                    <a:bodyPr/>
                    <a:lstStyle/>
                    <a:p>
                      <a:pPr marL="0" marR="0" lvl="0" indent="0" algn="l" defTabSz="914400" rtl="0" eaLnBrk="1" fontAlgn="base" latinLnBrk="0" hangingPunct="1">
                        <a:lnSpc>
                          <a:spcPct val="100000"/>
                        </a:lnSpc>
                        <a:spcBef>
                          <a:spcPts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Effect on hemostasis</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(10.0)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11 (16.7)</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(1.5)</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(12.9)</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823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Infections</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 (46.0)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(4.0)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35 (53.0)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5 (7.6)</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33 (53.2)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3 (4.8)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00786">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Potential severe IRRs</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6 (12.0)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 (3.0)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72456463"/>
                  </a:ext>
                </a:extLst>
              </a:tr>
              <a:tr h="273307">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Signs/symptoms indicative of potential IRRs</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15 (30.0)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(2.0)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23 (4.8)</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(22.6)</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92815859"/>
                  </a:ext>
                </a:extLst>
              </a:tr>
              <a:tr h="15823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Potential IRRs presenting as pain events</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8 (16.0)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(2.0)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14 (21.2)</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13 (21.0)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592736593"/>
                  </a:ext>
                </a:extLst>
              </a:tr>
              <a:tr h="15823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Antidrug antibodies</a:t>
                      </a:r>
                    </a:p>
                  </a:txBody>
                  <a:tcPr marL="121881" marR="121881" marT="45728" marB="45728"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1 (1.5)*</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cs typeface="Calibri" panose="020F0502020204030204" pitchFamily="34" charset="0"/>
                        </a:rPr>
                        <a:t>0</a:t>
                      </a: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886165927"/>
                  </a:ext>
                </a:extLst>
              </a:tr>
            </a:tbl>
          </a:graphicData>
        </a:graphic>
      </p:graphicFrame>
    </p:spTree>
    <p:extLst>
      <p:ext uri="{BB962C8B-B14F-4D97-AF65-F5344CB8AC3E}">
        <p14:creationId xmlns:p14="http://schemas.microsoft.com/office/powerpoint/2010/main" val="39548815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 name="TextBox 67">
            <a:extLst>
              <a:ext uri="{FF2B5EF4-FFF2-40B4-BE49-F238E27FC236}">
                <a16:creationId xmlns:a16="http://schemas.microsoft.com/office/drawing/2014/main" id="{EE0581F2-FB2C-764E-8B0F-A885ADF8AEAB}"/>
              </a:ext>
            </a:extLst>
          </p:cNvPr>
          <p:cNvSpPr txBox="1"/>
          <p:nvPr/>
        </p:nvSpPr>
        <p:spPr bwMode="auto">
          <a:xfrm>
            <a:off x="7628713" y="4577900"/>
            <a:ext cx="1005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69" name="TextBox 68">
            <a:extLst>
              <a:ext uri="{FF2B5EF4-FFF2-40B4-BE49-F238E27FC236}">
                <a16:creationId xmlns:a16="http://schemas.microsoft.com/office/drawing/2014/main" id="{69FA90C7-AC64-BA4F-8157-F0D11F6CA1BE}"/>
              </a:ext>
            </a:extLst>
          </p:cNvPr>
          <p:cNvSpPr txBox="1"/>
          <p:nvPr/>
        </p:nvSpPr>
        <p:spPr bwMode="auto">
          <a:xfrm>
            <a:off x="9324074" y="4533019"/>
            <a:ext cx="16560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Receiving Crizanlizumab</a:t>
            </a:r>
          </a:p>
        </p:txBody>
      </p:sp>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a:xfrm>
            <a:off x="609759" y="238127"/>
            <a:ext cx="10872444" cy="1103313"/>
          </a:xfrm>
        </p:spPr>
        <p:txBody>
          <a:bodyPr/>
          <a:lstStyle/>
          <a:p>
            <a:r>
              <a:rPr lang="en-US" dirty="0"/>
              <a:t>SOLACE-kids Group 1: Efficacy</a:t>
            </a:r>
            <a:endParaRPr lang="en-US" altLang="en-US" dirty="0"/>
          </a:p>
        </p:txBody>
      </p:sp>
      <p:sp>
        <p:nvSpPr>
          <p:cNvPr id="4" name="Content Placeholder 3">
            <a:extLst>
              <a:ext uri="{FF2B5EF4-FFF2-40B4-BE49-F238E27FC236}">
                <a16:creationId xmlns:a16="http://schemas.microsoft.com/office/drawing/2014/main" id="{D20F80C5-5878-0B40-9C6F-27DCECCFEBA4}"/>
              </a:ext>
            </a:extLst>
          </p:cNvPr>
          <p:cNvSpPr>
            <a:spLocks noGrp="1"/>
          </p:cNvSpPr>
          <p:nvPr>
            <p:ph idx="1"/>
          </p:nvPr>
        </p:nvSpPr>
        <p:spPr>
          <a:xfrm>
            <a:off x="604838" y="5163403"/>
            <a:ext cx="10877550" cy="1264958"/>
          </a:xfrm>
        </p:spPr>
        <p:txBody>
          <a:bodyPr/>
          <a:lstStyle/>
          <a:p>
            <a:r>
              <a:rPr lang="en-US" sz="2400" dirty="0"/>
              <a:t>18 patients (36%) did not experience a VOC leading to a healthcare visit during crizanlizumab treatment</a:t>
            </a:r>
          </a:p>
          <a:p>
            <a:pPr lvl="1"/>
            <a:r>
              <a:rPr lang="en-US" sz="2200" dirty="0"/>
              <a:t>Median duration of treatment: 36.6 </a:t>
            </a:r>
            <a:r>
              <a:rPr lang="en-US" sz="2200" dirty="0" err="1"/>
              <a:t>wk</a:t>
            </a:r>
            <a:endParaRPr lang="en-US" sz="2200"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 name="Text Box 15">
            <a:extLst>
              <a:ext uri="{FF2B5EF4-FFF2-40B4-BE49-F238E27FC236}">
                <a16:creationId xmlns:a16="http://schemas.microsoft.com/office/drawing/2014/main" id="{B4D73525-40A4-42A6-AEA8-EE42A7F6C79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Heeney. ASH 2021. Abstr 12. Reproduced with permission.</a:t>
            </a:r>
            <a:endParaRPr lang="en-US" altLang="en-US" sz="1200" b="0" dirty="0">
              <a:solidFill>
                <a:schemeClr val="bg2"/>
              </a:solidFill>
              <a:latin typeface="Calibri" panose="020F0502020204030204" pitchFamily="34" charset="0"/>
            </a:endParaRPr>
          </a:p>
        </p:txBody>
      </p:sp>
      <p:sp>
        <p:nvSpPr>
          <p:cNvPr id="45" name="TextBox 44">
            <a:extLst>
              <a:ext uri="{FF2B5EF4-FFF2-40B4-BE49-F238E27FC236}">
                <a16:creationId xmlns:a16="http://schemas.microsoft.com/office/drawing/2014/main" id="{8A84167F-0510-498D-A612-964881F80302}"/>
              </a:ext>
            </a:extLst>
          </p:cNvPr>
          <p:cNvSpPr txBox="1"/>
          <p:nvPr/>
        </p:nvSpPr>
        <p:spPr bwMode="auto">
          <a:xfrm rot="16200000">
            <a:off x="-457779" y="2821267"/>
            <a:ext cx="24908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Median Annualized Rate of VOCs</a:t>
            </a:r>
          </a:p>
        </p:txBody>
      </p:sp>
      <p:sp>
        <p:nvSpPr>
          <p:cNvPr id="46" name="TextBox 45">
            <a:extLst>
              <a:ext uri="{FF2B5EF4-FFF2-40B4-BE49-F238E27FC236}">
                <a16:creationId xmlns:a16="http://schemas.microsoft.com/office/drawing/2014/main" id="{49C23562-AB97-47CD-A7C0-97864D944937}"/>
              </a:ext>
            </a:extLst>
          </p:cNvPr>
          <p:cNvSpPr txBox="1"/>
          <p:nvPr/>
        </p:nvSpPr>
        <p:spPr bwMode="auto">
          <a:xfrm rot="16200000">
            <a:off x="5034551" y="2766976"/>
            <a:ext cx="288393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Median Annualized Rate of Hospitalizations/ER Visits</a:t>
            </a:r>
          </a:p>
        </p:txBody>
      </p:sp>
      <p:sp>
        <p:nvSpPr>
          <p:cNvPr id="48" name="TextBox 47">
            <a:extLst>
              <a:ext uri="{FF2B5EF4-FFF2-40B4-BE49-F238E27FC236}">
                <a16:creationId xmlns:a16="http://schemas.microsoft.com/office/drawing/2014/main" id="{8211C9D8-4250-4933-8A84-26233D535ED1}"/>
              </a:ext>
            </a:extLst>
          </p:cNvPr>
          <p:cNvSpPr txBox="1"/>
          <p:nvPr/>
        </p:nvSpPr>
        <p:spPr bwMode="auto">
          <a:xfrm>
            <a:off x="1971128" y="4577900"/>
            <a:ext cx="10056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Baseline</a:t>
            </a:r>
          </a:p>
        </p:txBody>
      </p:sp>
      <p:sp>
        <p:nvSpPr>
          <p:cNvPr id="49" name="TextBox 48">
            <a:extLst>
              <a:ext uri="{FF2B5EF4-FFF2-40B4-BE49-F238E27FC236}">
                <a16:creationId xmlns:a16="http://schemas.microsoft.com/office/drawing/2014/main" id="{6D60CBF2-8378-494B-A718-06D4EA4A8182}"/>
              </a:ext>
            </a:extLst>
          </p:cNvPr>
          <p:cNvSpPr txBox="1"/>
          <p:nvPr/>
        </p:nvSpPr>
        <p:spPr bwMode="auto">
          <a:xfrm>
            <a:off x="3666489" y="4533019"/>
            <a:ext cx="165608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Receiving Crizanlizumab</a:t>
            </a:r>
          </a:p>
        </p:txBody>
      </p:sp>
      <p:sp>
        <p:nvSpPr>
          <p:cNvPr id="51" name="TextBox 50">
            <a:extLst>
              <a:ext uri="{FF2B5EF4-FFF2-40B4-BE49-F238E27FC236}">
                <a16:creationId xmlns:a16="http://schemas.microsoft.com/office/drawing/2014/main" id="{2E46426C-D506-41DD-938D-57B599DC7CF5}"/>
              </a:ext>
            </a:extLst>
          </p:cNvPr>
          <p:cNvSpPr txBox="1"/>
          <p:nvPr/>
        </p:nvSpPr>
        <p:spPr bwMode="auto">
          <a:xfrm>
            <a:off x="3245229" y="1874801"/>
            <a:ext cx="259677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Median Absolute Reduction From Baseline: -1.0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(Q1-Q3: -3.0 to 0.5)</a:t>
            </a:r>
          </a:p>
        </p:txBody>
      </p:sp>
      <p:sp>
        <p:nvSpPr>
          <p:cNvPr id="52" name="TextBox 51">
            <a:extLst>
              <a:ext uri="{FF2B5EF4-FFF2-40B4-BE49-F238E27FC236}">
                <a16:creationId xmlns:a16="http://schemas.microsoft.com/office/drawing/2014/main" id="{633113F9-6B06-4D82-A333-AEA8D224F9CB}"/>
              </a:ext>
            </a:extLst>
          </p:cNvPr>
          <p:cNvSpPr txBox="1"/>
          <p:nvPr/>
        </p:nvSpPr>
        <p:spPr bwMode="auto">
          <a:xfrm>
            <a:off x="8804073" y="2094107"/>
            <a:ext cx="277194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Median Absolute Reduction From Baseline: -2.4 </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(Q1-Q3: -5.0 to 1.0)</a:t>
            </a:r>
          </a:p>
        </p:txBody>
      </p:sp>
      <p:sp>
        <p:nvSpPr>
          <p:cNvPr id="53" name="TextBox 52">
            <a:extLst>
              <a:ext uri="{FF2B5EF4-FFF2-40B4-BE49-F238E27FC236}">
                <a16:creationId xmlns:a16="http://schemas.microsoft.com/office/drawing/2014/main" id="{23A5063C-53B6-40BD-97D5-940130B98CA2}"/>
              </a:ext>
            </a:extLst>
          </p:cNvPr>
          <p:cNvSpPr txBox="1"/>
          <p:nvPr/>
        </p:nvSpPr>
        <p:spPr bwMode="auto">
          <a:xfrm>
            <a:off x="1652357" y="2212806"/>
            <a:ext cx="173908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0" dirty="0">
                <a:solidFill>
                  <a:schemeClr val="bg1"/>
                </a:solidFill>
                <a:latin typeface="Calibri" panose="020F0502020204030204" pitchFamily="34" charset="0"/>
              </a:rPr>
              <a:t>3.00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(Q1-Q3: 1.0-5.0)</a:t>
            </a:r>
          </a:p>
        </p:txBody>
      </p:sp>
      <p:sp>
        <p:nvSpPr>
          <p:cNvPr id="54" name="TextBox 53">
            <a:extLst>
              <a:ext uri="{FF2B5EF4-FFF2-40B4-BE49-F238E27FC236}">
                <a16:creationId xmlns:a16="http://schemas.microsoft.com/office/drawing/2014/main" id="{EC141D86-408D-496E-A63F-BE9910F15F59}"/>
              </a:ext>
            </a:extLst>
          </p:cNvPr>
          <p:cNvSpPr txBox="1"/>
          <p:nvPr/>
        </p:nvSpPr>
        <p:spPr bwMode="auto">
          <a:xfrm>
            <a:off x="3891396" y="2939707"/>
            <a:ext cx="144248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0" dirty="0">
                <a:solidFill>
                  <a:schemeClr val="bg1"/>
                </a:solidFill>
                <a:latin typeface="Calibri" panose="020F0502020204030204" pitchFamily="34" charset="0"/>
              </a:rPr>
              <a:t>1.61</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(Q1-Q3: 0-3.7)</a:t>
            </a:r>
          </a:p>
        </p:txBody>
      </p:sp>
      <p:sp>
        <p:nvSpPr>
          <p:cNvPr id="55" name="TextBox 54">
            <a:extLst>
              <a:ext uri="{FF2B5EF4-FFF2-40B4-BE49-F238E27FC236}">
                <a16:creationId xmlns:a16="http://schemas.microsoft.com/office/drawing/2014/main" id="{D14CB4E6-EBB6-4677-8ECD-2E4E6FC943EF}"/>
              </a:ext>
            </a:extLst>
          </p:cNvPr>
          <p:cNvSpPr txBox="1"/>
          <p:nvPr/>
        </p:nvSpPr>
        <p:spPr bwMode="auto">
          <a:xfrm>
            <a:off x="7308188" y="1604408"/>
            <a:ext cx="1649675"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0" dirty="0">
                <a:solidFill>
                  <a:schemeClr val="bg1"/>
                </a:solidFill>
                <a:latin typeface="Calibri" panose="020F0502020204030204" pitchFamily="34" charset="0"/>
              </a:rPr>
              <a:t>4.00</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(Q1-Q3: 2.0-8.0)</a:t>
            </a:r>
          </a:p>
        </p:txBody>
      </p:sp>
      <p:sp>
        <p:nvSpPr>
          <p:cNvPr id="56" name="TextBox 55">
            <a:extLst>
              <a:ext uri="{FF2B5EF4-FFF2-40B4-BE49-F238E27FC236}">
                <a16:creationId xmlns:a16="http://schemas.microsoft.com/office/drawing/2014/main" id="{C37E3425-6397-4655-BE67-375BC958EA35}"/>
              </a:ext>
            </a:extLst>
          </p:cNvPr>
          <p:cNvSpPr txBox="1"/>
          <p:nvPr/>
        </p:nvSpPr>
        <p:spPr bwMode="auto">
          <a:xfrm>
            <a:off x="9331059" y="2979903"/>
            <a:ext cx="162625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spcBef>
                <a:spcPct val="50000"/>
              </a:spcBef>
            </a:pPr>
            <a:r>
              <a:rPr lang="en-US" sz="1600" b="0" dirty="0">
                <a:solidFill>
                  <a:schemeClr val="bg1"/>
                </a:solidFill>
                <a:latin typeface="Calibri" panose="020F0502020204030204" pitchFamily="34" charset="0"/>
              </a:rPr>
              <a:t>1.54</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(Q1-Q3: 0-2.7)</a:t>
            </a:r>
          </a:p>
        </p:txBody>
      </p:sp>
      <p:cxnSp>
        <p:nvCxnSpPr>
          <p:cNvPr id="17" name="Straight Connector 16">
            <a:extLst>
              <a:ext uri="{FF2B5EF4-FFF2-40B4-BE49-F238E27FC236}">
                <a16:creationId xmlns:a16="http://schemas.microsoft.com/office/drawing/2014/main" id="{B880100B-76F3-B14D-B8AD-0CABEDA9EE28}"/>
              </a:ext>
            </a:extLst>
          </p:cNvPr>
          <p:cNvCxnSpPr/>
          <p:nvPr/>
        </p:nvCxnSpPr>
        <p:spPr bwMode="auto">
          <a:xfrm flipV="1">
            <a:off x="1501422" y="1648178"/>
            <a:ext cx="0" cy="2884841"/>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DF3766A-8024-5541-B2F2-1D74E96D9F2C}"/>
              </a:ext>
            </a:extLst>
          </p:cNvPr>
          <p:cNvCxnSpPr>
            <a:cxnSpLocks/>
          </p:cNvCxnSpPr>
          <p:nvPr/>
        </p:nvCxnSpPr>
        <p:spPr bwMode="auto">
          <a:xfrm flipH="1">
            <a:off x="1439332" y="16538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686F083A-E7CC-EB49-85F5-47B847E3FAA3}"/>
              </a:ext>
            </a:extLst>
          </p:cNvPr>
          <p:cNvCxnSpPr>
            <a:cxnSpLocks/>
          </p:cNvCxnSpPr>
          <p:nvPr/>
        </p:nvCxnSpPr>
        <p:spPr bwMode="auto">
          <a:xfrm flipH="1">
            <a:off x="1439332" y="22296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D14E7886-1066-5146-83DC-1F2EFFCCD5CC}"/>
              </a:ext>
            </a:extLst>
          </p:cNvPr>
          <p:cNvCxnSpPr>
            <a:cxnSpLocks/>
          </p:cNvCxnSpPr>
          <p:nvPr/>
        </p:nvCxnSpPr>
        <p:spPr bwMode="auto">
          <a:xfrm flipH="1">
            <a:off x="1439332" y="28055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B8D04A4-2B3D-F64A-8C40-7A7A636C45B2}"/>
              </a:ext>
            </a:extLst>
          </p:cNvPr>
          <p:cNvCxnSpPr>
            <a:cxnSpLocks/>
          </p:cNvCxnSpPr>
          <p:nvPr/>
        </p:nvCxnSpPr>
        <p:spPr bwMode="auto">
          <a:xfrm flipH="1">
            <a:off x="1439332" y="33813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A6E27F6-8A26-8449-B0A5-EA4E9E65D3A9}"/>
              </a:ext>
            </a:extLst>
          </p:cNvPr>
          <p:cNvCxnSpPr>
            <a:cxnSpLocks/>
          </p:cNvCxnSpPr>
          <p:nvPr/>
        </p:nvCxnSpPr>
        <p:spPr bwMode="auto">
          <a:xfrm flipH="1">
            <a:off x="1439332" y="39571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F04DB03B-FD1F-ED4D-8EC5-463A54DDB02E}"/>
              </a:ext>
            </a:extLst>
          </p:cNvPr>
          <p:cNvCxnSpPr>
            <a:cxnSpLocks/>
          </p:cNvCxnSpPr>
          <p:nvPr/>
        </p:nvCxnSpPr>
        <p:spPr bwMode="auto">
          <a:xfrm flipH="1">
            <a:off x="1439332" y="45330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F7CE4FA3-77BF-8F41-BCC9-86246B39C7B5}"/>
              </a:ext>
            </a:extLst>
          </p:cNvPr>
          <p:cNvCxnSpPr>
            <a:cxnSpLocks/>
          </p:cNvCxnSpPr>
          <p:nvPr/>
        </p:nvCxnSpPr>
        <p:spPr bwMode="auto">
          <a:xfrm>
            <a:off x="2473938" y="45330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8B275972-81D3-5F40-8914-D8A8E4256EF9}"/>
              </a:ext>
            </a:extLst>
          </p:cNvPr>
          <p:cNvCxnSpPr>
            <a:cxnSpLocks/>
          </p:cNvCxnSpPr>
          <p:nvPr/>
        </p:nvCxnSpPr>
        <p:spPr bwMode="auto">
          <a:xfrm>
            <a:off x="4494529" y="4533019"/>
            <a:ext cx="0" cy="64008"/>
          </a:xfrm>
          <a:prstGeom prst="line">
            <a:avLst/>
          </a:prstGeom>
          <a:noFill/>
          <a:ln w="28575" cap="flat" cmpd="sng" algn="ctr">
            <a:solidFill>
              <a:schemeClr val="bg1"/>
            </a:solidFill>
            <a:prstDash val="solid"/>
            <a:round/>
            <a:headEnd type="none" w="med" len="med"/>
            <a:tailEnd type="none" w="med" len="med"/>
          </a:ln>
          <a:effectLst/>
        </p:spPr>
      </p:cxnSp>
      <p:sp>
        <p:nvSpPr>
          <p:cNvPr id="28" name="Rectangle 27">
            <a:extLst>
              <a:ext uri="{FF2B5EF4-FFF2-40B4-BE49-F238E27FC236}">
                <a16:creationId xmlns:a16="http://schemas.microsoft.com/office/drawing/2014/main" id="{DD96F4CF-845D-524D-8229-BF881C993288}"/>
              </a:ext>
            </a:extLst>
          </p:cNvPr>
          <p:cNvSpPr/>
          <p:nvPr/>
        </p:nvSpPr>
        <p:spPr bwMode="auto">
          <a:xfrm>
            <a:off x="2001023" y="2797581"/>
            <a:ext cx="965632" cy="173453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045555E0-D1BC-5246-B7C7-B63068C9D4FC}"/>
              </a:ext>
            </a:extLst>
          </p:cNvPr>
          <p:cNvSpPr/>
          <p:nvPr/>
        </p:nvSpPr>
        <p:spPr bwMode="auto">
          <a:xfrm>
            <a:off x="4015764" y="3611345"/>
            <a:ext cx="965632" cy="920771"/>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5" name="Straight Connector 14">
            <a:extLst>
              <a:ext uri="{FF2B5EF4-FFF2-40B4-BE49-F238E27FC236}">
                <a16:creationId xmlns:a16="http://schemas.microsoft.com/office/drawing/2014/main" id="{B74E037D-397B-B74A-9938-EF176DCEB2CB}"/>
              </a:ext>
            </a:extLst>
          </p:cNvPr>
          <p:cNvCxnSpPr/>
          <p:nvPr/>
        </p:nvCxnSpPr>
        <p:spPr bwMode="auto">
          <a:xfrm>
            <a:off x="1496745" y="4533019"/>
            <a:ext cx="4136411" cy="0"/>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6AA35271-E78F-934B-BD3B-320CD3788421}"/>
              </a:ext>
            </a:extLst>
          </p:cNvPr>
          <p:cNvSpPr txBox="1"/>
          <p:nvPr/>
        </p:nvSpPr>
        <p:spPr bwMode="auto">
          <a:xfrm>
            <a:off x="1014152" y="1471045"/>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63" name="TextBox 62">
            <a:extLst>
              <a:ext uri="{FF2B5EF4-FFF2-40B4-BE49-F238E27FC236}">
                <a16:creationId xmlns:a16="http://schemas.microsoft.com/office/drawing/2014/main" id="{0F688FDC-E61E-FF49-A649-44D0E9D6B7CE}"/>
              </a:ext>
            </a:extLst>
          </p:cNvPr>
          <p:cNvSpPr txBox="1"/>
          <p:nvPr/>
        </p:nvSpPr>
        <p:spPr bwMode="auto">
          <a:xfrm>
            <a:off x="1014152" y="2044038"/>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64" name="TextBox 63">
            <a:extLst>
              <a:ext uri="{FF2B5EF4-FFF2-40B4-BE49-F238E27FC236}">
                <a16:creationId xmlns:a16="http://schemas.microsoft.com/office/drawing/2014/main" id="{0A8E24B6-1ECA-3B40-B2E5-A66BEFC3F32A}"/>
              </a:ext>
            </a:extLst>
          </p:cNvPr>
          <p:cNvSpPr txBox="1"/>
          <p:nvPr/>
        </p:nvSpPr>
        <p:spPr bwMode="auto">
          <a:xfrm>
            <a:off x="1014152" y="2617031"/>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65" name="TextBox 64">
            <a:extLst>
              <a:ext uri="{FF2B5EF4-FFF2-40B4-BE49-F238E27FC236}">
                <a16:creationId xmlns:a16="http://schemas.microsoft.com/office/drawing/2014/main" id="{BC3691F3-1616-BA48-8DD1-ACD680A0946E}"/>
              </a:ext>
            </a:extLst>
          </p:cNvPr>
          <p:cNvSpPr txBox="1"/>
          <p:nvPr/>
        </p:nvSpPr>
        <p:spPr bwMode="auto">
          <a:xfrm>
            <a:off x="1014152" y="3190024"/>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66" name="TextBox 65">
            <a:extLst>
              <a:ext uri="{FF2B5EF4-FFF2-40B4-BE49-F238E27FC236}">
                <a16:creationId xmlns:a16="http://schemas.microsoft.com/office/drawing/2014/main" id="{E3BC2669-9ECE-6949-9D4E-F1B952C2493D}"/>
              </a:ext>
            </a:extLst>
          </p:cNvPr>
          <p:cNvSpPr txBox="1"/>
          <p:nvPr/>
        </p:nvSpPr>
        <p:spPr bwMode="auto">
          <a:xfrm>
            <a:off x="1014152" y="3763017"/>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67" name="TextBox 66">
            <a:extLst>
              <a:ext uri="{FF2B5EF4-FFF2-40B4-BE49-F238E27FC236}">
                <a16:creationId xmlns:a16="http://schemas.microsoft.com/office/drawing/2014/main" id="{EEAF0F1F-213E-FA4B-950A-8DD41ECA0935}"/>
              </a:ext>
            </a:extLst>
          </p:cNvPr>
          <p:cNvSpPr txBox="1"/>
          <p:nvPr/>
        </p:nvSpPr>
        <p:spPr bwMode="auto">
          <a:xfrm>
            <a:off x="1014152" y="4336011"/>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cxnSp>
        <p:nvCxnSpPr>
          <p:cNvPr id="70" name="Straight Connector 69">
            <a:extLst>
              <a:ext uri="{FF2B5EF4-FFF2-40B4-BE49-F238E27FC236}">
                <a16:creationId xmlns:a16="http://schemas.microsoft.com/office/drawing/2014/main" id="{396D8798-E4B7-8C42-93E0-0CB0F38380BF}"/>
              </a:ext>
            </a:extLst>
          </p:cNvPr>
          <p:cNvCxnSpPr/>
          <p:nvPr/>
        </p:nvCxnSpPr>
        <p:spPr bwMode="auto">
          <a:xfrm flipV="1">
            <a:off x="7159007" y="1648178"/>
            <a:ext cx="0" cy="2884841"/>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D4A596F4-CA60-3E44-803D-56C79A628C41}"/>
              </a:ext>
            </a:extLst>
          </p:cNvPr>
          <p:cNvCxnSpPr>
            <a:cxnSpLocks/>
          </p:cNvCxnSpPr>
          <p:nvPr/>
        </p:nvCxnSpPr>
        <p:spPr bwMode="auto">
          <a:xfrm flipH="1">
            <a:off x="7096917" y="165382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B36663CF-0A2E-EE48-878E-6A5D1B3F783B}"/>
              </a:ext>
            </a:extLst>
          </p:cNvPr>
          <p:cNvCxnSpPr>
            <a:cxnSpLocks/>
          </p:cNvCxnSpPr>
          <p:nvPr/>
        </p:nvCxnSpPr>
        <p:spPr bwMode="auto">
          <a:xfrm flipH="1">
            <a:off x="7096917" y="222966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841C93F3-8602-BE4E-B211-607E728FC1F5}"/>
              </a:ext>
            </a:extLst>
          </p:cNvPr>
          <p:cNvCxnSpPr>
            <a:cxnSpLocks/>
          </p:cNvCxnSpPr>
          <p:nvPr/>
        </p:nvCxnSpPr>
        <p:spPr bwMode="auto">
          <a:xfrm flipH="1">
            <a:off x="7096917" y="28055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DA559B59-CC60-3246-B3B2-73262A3CE1C7}"/>
              </a:ext>
            </a:extLst>
          </p:cNvPr>
          <p:cNvCxnSpPr>
            <a:cxnSpLocks/>
          </p:cNvCxnSpPr>
          <p:nvPr/>
        </p:nvCxnSpPr>
        <p:spPr bwMode="auto">
          <a:xfrm flipH="1">
            <a:off x="7096917" y="338133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5F1479E-8F79-BA42-B448-EA2956F3D497}"/>
              </a:ext>
            </a:extLst>
          </p:cNvPr>
          <p:cNvCxnSpPr>
            <a:cxnSpLocks/>
          </p:cNvCxnSpPr>
          <p:nvPr/>
        </p:nvCxnSpPr>
        <p:spPr bwMode="auto">
          <a:xfrm flipH="1">
            <a:off x="7096917" y="39571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ACCD5139-B4E3-2447-B9C2-FBBF8321A002}"/>
              </a:ext>
            </a:extLst>
          </p:cNvPr>
          <p:cNvCxnSpPr>
            <a:cxnSpLocks/>
          </p:cNvCxnSpPr>
          <p:nvPr/>
        </p:nvCxnSpPr>
        <p:spPr bwMode="auto">
          <a:xfrm flipH="1">
            <a:off x="7096917" y="45330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44AD9765-3456-9844-B605-A4241D9B32C7}"/>
              </a:ext>
            </a:extLst>
          </p:cNvPr>
          <p:cNvCxnSpPr>
            <a:cxnSpLocks/>
          </p:cNvCxnSpPr>
          <p:nvPr/>
        </p:nvCxnSpPr>
        <p:spPr bwMode="auto">
          <a:xfrm>
            <a:off x="8131523" y="4533019"/>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A43B571A-C679-1C4E-8A2A-6BD4FB93586A}"/>
              </a:ext>
            </a:extLst>
          </p:cNvPr>
          <p:cNvCxnSpPr>
            <a:cxnSpLocks/>
          </p:cNvCxnSpPr>
          <p:nvPr/>
        </p:nvCxnSpPr>
        <p:spPr bwMode="auto">
          <a:xfrm>
            <a:off x="10152114" y="4533019"/>
            <a:ext cx="0" cy="64008"/>
          </a:xfrm>
          <a:prstGeom prst="line">
            <a:avLst/>
          </a:prstGeom>
          <a:noFill/>
          <a:ln w="28575" cap="flat" cmpd="sng" algn="ctr">
            <a:solidFill>
              <a:schemeClr val="bg1"/>
            </a:solidFill>
            <a:prstDash val="solid"/>
            <a:round/>
            <a:headEnd type="none" w="med" len="med"/>
            <a:tailEnd type="none" w="med" len="med"/>
          </a:ln>
          <a:effectLst/>
        </p:spPr>
      </p:cxnSp>
      <p:sp>
        <p:nvSpPr>
          <p:cNvPr id="79" name="Rectangle 78">
            <a:extLst>
              <a:ext uri="{FF2B5EF4-FFF2-40B4-BE49-F238E27FC236}">
                <a16:creationId xmlns:a16="http://schemas.microsoft.com/office/drawing/2014/main" id="{077ED9D5-CA38-8C46-B578-59583E431713}"/>
              </a:ext>
            </a:extLst>
          </p:cNvPr>
          <p:cNvSpPr/>
          <p:nvPr/>
        </p:nvSpPr>
        <p:spPr bwMode="auto">
          <a:xfrm>
            <a:off x="7658608" y="2212807"/>
            <a:ext cx="965632" cy="2319310"/>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9E9D4DA0-7201-8041-B346-A26090411570}"/>
              </a:ext>
            </a:extLst>
          </p:cNvPr>
          <p:cNvSpPr/>
          <p:nvPr/>
        </p:nvSpPr>
        <p:spPr bwMode="auto">
          <a:xfrm>
            <a:off x="9673349" y="3646971"/>
            <a:ext cx="965632" cy="885136"/>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81" name="Straight Connector 80">
            <a:extLst>
              <a:ext uri="{FF2B5EF4-FFF2-40B4-BE49-F238E27FC236}">
                <a16:creationId xmlns:a16="http://schemas.microsoft.com/office/drawing/2014/main" id="{22AFD143-3EE6-5B40-89DF-3E3C56821F6D}"/>
              </a:ext>
            </a:extLst>
          </p:cNvPr>
          <p:cNvCxnSpPr/>
          <p:nvPr/>
        </p:nvCxnSpPr>
        <p:spPr bwMode="auto">
          <a:xfrm>
            <a:off x="7154330" y="4533019"/>
            <a:ext cx="4136411" cy="0"/>
          </a:xfrm>
          <a:prstGeom prst="line">
            <a:avLst/>
          </a:prstGeom>
          <a:noFill/>
          <a:ln w="28575" cap="flat" cmpd="sng" algn="ctr">
            <a:solidFill>
              <a:schemeClr val="bg1"/>
            </a:solidFill>
            <a:prstDash val="solid"/>
            <a:round/>
            <a:headEnd type="none" w="med" len="med"/>
            <a:tailEnd type="none" w="med" len="med"/>
          </a:ln>
          <a:effectLst/>
        </p:spPr>
      </p:cxnSp>
      <p:sp>
        <p:nvSpPr>
          <p:cNvPr id="82" name="TextBox 81">
            <a:extLst>
              <a:ext uri="{FF2B5EF4-FFF2-40B4-BE49-F238E27FC236}">
                <a16:creationId xmlns:a16="http://schemas.microsoft.com/office/drawing/2014/main" id="{C3808EC8-B1F2-6D4D-98A5-FD8C80E95E8E}"/>
              </a:ext>
            </a:extLst>
          </p:cNvPr>
          <p:cNvSpPr txBox="1"/>
          <p:nvPr/>
        </p:nvSpPr>
        <p:spPr bwMode="auto">
          <a:xfrm>
            <a:off x="6671737" y="1471045"/>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
        <p:nvSpPr>
          <p:cNvPr id="83" name="TextBox 82">
            <a:extLst>
              <a:ext uri="{FF2B5EF4-FFF2-40B4-BE49-F238E27FC236}">
                <a16:creationId xmlns:a16="http://schemas.microsoft.com/office/drawing/2014/main" id="{1B52332B-F66E-3B42-900B-E381E683F977}"/>
              </a:ext>
            </a:extLst>
          </p:cNvPr>
          <p:cNvSpPr txBox="1"/>
          <p:nvPr/>
        </p:nvSpPr>
        <p:spPr bwMode="auto">
          <a:xfrm>
            <a:off x="6671737" y="2044038"/>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4</a:t>
            </a:r>
          </a:p>
        </p:txBody>
      </p:sp>
      <p:sp>
        <p:nvSpPr>
          <p:cNvPr id="84" name="TextBox 83">
            <a:extLst>
              <a:ext uri="{FF2B5EF4-FFF2-40B4-BE49-F238E27FC236}">
                <a16:creationId xmlns:a16="http://schemas.microsoft.com/office/drawing/2014/main" id="{AF5DA541-E984-614E-9108-F2BC7E149899}"/>
              </a:ext>
            </a:extLst>
          </p:cNvPr>
          <p:cNvSpPr txBox="1"/>
          <p:nvPr/>
        </p:nvSpPr>
        <p:spPr bwMode="auto">
          <a:xfrm>
            <a:off x="6671737" y="2617031"/>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3</a:t>
            </a:r>
          </a:p>
        </p:txBody>
      </p:sp>
      <p:sp>
        <p:nvSpPr>
          <p:cNvPr id="85" name="TextBox 84">
            <a:extLst>
              <a:ext uri="{FF2B5EF4-FFF2-40B4-BE49-F238E27FC236}">
                <a16:creationId xmlns:a16="http://schemas.microsoft.com/office/drawing/2014/main" id="{D9497FDA-A786-194B-AEAF-C6EF8DA9D609}"/>
              </a:ext>
            </a:extLst>
          </p:cNvPr>
          <p:cNvSpPr txBox="1"/>
          <p:nvPr/>
        </p:nvSpPr>
        <p:spPr bwMode="auto">
          <a:xfrm>
            <a:off x="6671737" y="3190024"/>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2</a:t>
            </a:r>
          </a:p>
        </p:txBody>
      </p:sp>
      <p:sp>
        <p:nvSpPr>
          <p:cNvPr id="86" name="TextBox 85">
            <a:extLst>
              <a:ext uri="{FF2B5EF4-FFF2-40B4-BE49-F238E27FC236}">
                <a16:creationId xmlns:a16="http://schemas.microsoft.com/office/drawing/2014/main" id="{7E5CBF3F-410A-574B-9C8F-7C0F37D25964}"/>
              </a:ext>
            </a:extLst>
          </p:cNvPr>
          <p:cNvSpPr txBox="1"/>
          <p:nvPr/>
        </p:nvSpPr>
        <p:spPr bwMode="auto">
          <a:xfrm>
            <a:off x="6671737" y="3763017"/>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1</a:t>
            </a:r>
          </a:p>
        </p:txBody>
      </p:sp>
      <p:sp>
        <p:nvSpPr>
          <p:cNvPr id="87" name="TextBox 86">
            <a:extLst>
              <a:ext uri="{FF2B5EF4-FFF2-40B4-BE49-F238E27FC236}">
                <a16:creationId xmlns:a16="http://schemas.microsoft.com/office/drawing/2014/main" id="{39D4190E-B96A-7143-89B0-DFAF0CD1CB68}"/>
              </a:ext>
            </a:extLst>
          </p:cNvPr>
          <p:cNvSpPr txBox="1"/>
          <p:nvPr/>
        </p:nvSpPr>
        <p:spPr bwMode="auto">
          <a:xfrm>
            <a:off x="6671737" y="4336011"/>
            <a:ext cx="43503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b="0" dirty="0">
                <a:solidFill>
                  <a:schemeClr val="bg1"/>
                </a:solidFill>
                <a:latin typeface="Calibri" panose="020F0502020204030204" pitchFamily="34" charset="0"/>
              </a:rPr>
              <a:t>5</a:t>
            </a:r>
          </a:p>
        </p:txBody>
      </p:sp>
    </p:spTree>
    <p:extLst>
      <p:ext uri="{BB962C8B-B14F-4D97-AF65-F5344CB8AC3E}">
        <p14:creationId xmlns:p14="http://schemas.microsoft.com/office/powerpoint/2010/main" val="18608073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a:extLst>
              <a:ext uri="{FF2B5EF4-FFF2-40B4-BE49-F238E27FC236}">
                <a16:creationId xmlns:a16="http://schemas.microsoft.com/office/drawing/2014/main" id="{527373B9-98BD-4387-B5B0-72E434C4E412}"/>
              </a:ext>
            </a:extLst>
          </p:cNvPr>
          <p:cNvSpPr>
            <a:spLocks noGrp="1" noChangeArrowheads="1"/>
          </p:cNvSpPr>
          <p:nvPr>
            <p:ph type="title"/>
          </p:nvPr>
        </p:nvSpPr>
        <p:spPr/>
        <p:txBody>
          <a:bodyPr/>
          <a:lstStyle/>
          <a:p>
            <a:pPr eaLnBrk="1" hangingPunct="1"/>
            <a:r>
              <a:rPr lang="en-US" dirty="0"/>
              <a:t>SOLACE-kids Group 1: Conclusions</a:t>
            </a:r>
            <a:endParaRPr lang="en-US" altLang="en-US" dirty="0"/>
          </a:p>
        </p:txBody>
      </p:sp>
      <p:grpSp>
        <p:nvGrpSpPr>
          <p:cNvPr id="7" name="Group 6">
            <a:extLst>
              <a:ext uri="{FF2B5EF4-FFF2-40B4-BE49-F238E27FC236}">
                <a16:creationId xmlns:a16="http://schemas.microsoft.com/office/drawing/2014/main" id="{F6CAF37B-9387-4567-A397-62B4EC81988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11018751-353A-48B6-9FCA-604442300C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745ED2D-7F27-4CAA-ACDB-67D1B572363F}"/>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14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
        <p:nvSpPr>
          <p:cNvPr id="6" name="Content Placeholder 2">
            <a:extLst>
              <a:ext uri="{FF2B5EF4-FFF2-40B4-BE49-F238E27FC236}">
                <a16:creationId xmlns:a16="http://schemas.microsoft.com/office/drawing/2014/main" id="{165617CE-0343-42D9-8045-CE3B1D0ED8D8}"/>
              </a:ext>
            </a:extLst>
          </p:cNvPr>
          <p:cNvSpPr txBox="1">
            <a:spLocks/>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b="0" kern="0" dirty="0"/>
              <a:t>Crizanlizumab 5.0 mg/kg is well tolerated in patients with SCD </a:t>
            </a:r>
            <a:br>
              <a:rPr lang="en-US" b="0" kern="0" dirty="0"/>
            </a:br>
            <a:r>
              <a:rPr lang="en-US" b="0" kern="0" dirty="0"/>
              <a:t>aged 12 to &lt;18 yr</a:t>
            </a:r>
          </a:p>
          <a:p>
            <a:pPr lvl="1"/>
            <a:r>
              <a:rPr lang="en-US" b="0" kern="0" dirty="0"/>
              <a:t>Safety profile consistent with that observed in adults</a:t>
            </a:r>
            <a:r>
              <a:rPr lang="en-US" b="0" kern="0" baseline="30000" dirty="0"/>
              <a:t>2</a:t>
            </a:r>
          </a:p>
          <a:p>
            <a:r>
              <a:rPr lang="en-US" b="0" kern="0" dirty="0"/>
              <a:t>Crizanlizumab 5.0 mg/kg associated with a clinically relevant reduction in the median annualized rate of VOCs leading to a healthcare visit vs baseline</a:t>
            </a:r>
          </a:p>
          <a:p>
            <a:r>
              <a:rPr lang="en-US" b="0" kern="0" dirty="0"/>
              <a:t>SOLACE-kids trial is ongoing with dose confirmation in Group 2 </a:t>
            </a:r>
            <a:br>
              <a:rPr lang="en-US" b="0" kern="0" dirty="0"/>
            </a:br>
            <a:r>
              <a:rPr lang="en-US" b="0" kern="0" dirty="0"/>
              <a:t>(aged 6 to &lt;12 yr)</a:t>
            </a:r>
          </a:p>
          <a:p>
            <a:pPr lvl="1"/>
            <a:r>
              <a:rPr lang="en-US" b="0" kern="0" dirty="0"/>
              <a:t>Accrual is now complete in group 1 of SOLACE-kids </a:t>
            </a:r>
          </a:p>
        </p:txBody>
      </p:sp>
      <p:sp>
        <p:nvSpPr>
          <p:cNvPr id="10" name="Text Box 15">
            <a:extLst>
              <a:ext uri="{FF2B5EF4-FFF2-40B4-BE49-F238E27FC236}">
                <a16:creationId xmlns:a16="http://schemas.microsoft.com/office/drawing/2014/main" id="{DC743306-10E6-449E-B044-3E1AC0563EDB}"/>
              </a:ext>
            </a:extLst>
          </p:cNvPr>
          <p:cNvSpPr txBox="1">
            <a:spLocks noChangeArrowheads="1"/>
          </p:cNvSpPr>
          <p:nvPr/>
        </p:nvSpPr>
        <p:spPr bwMode="auto">
          <a:xfrm>
            <a:off x="460251" y="636516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Bernard. ASH 2021. Abstr 61. 2 Ataga. NEJM. 2017;376:429.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559590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LongProperties xmlns="http://schemas.microsoft.com/office/2006/metadata/longProperti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56M7VY3CDVN5-1695867669-2</_dlc_DocId>
    <_dlc_DocIdUrl xmlns="d54cbe69-32bd-412a-b004-9152f949605e">
      <Url>https://intranet.clinicaloptions.com/mews/oncology/ONC_2021_ASH_CF_(PRP4549)/NONMALIG_12_Henney/_layouts/15/DocIdRedir.aspx?ID=56M7VY3CDVN5-1695867669-2</Url>
      <Description>56M7VY3CDVN5-1695867669-2</Description>
    </_dlc_DocIdUrl>
    <Document_x0020_Category xmlns="69004871-c1f0-42c1-80d9-8e376abbc2d0">Conference Capsule Slides</Document_x0020_Category>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ct:contentTypeSchema xmlns:ct="http://schemas.microsoft.com/office/2006/metadata/contentType" xmlns:ma="http://schemas.microsoft.com/office/2006/metadata/properties/metaAttributes" ct:_="" ma:_="" ma:contentTypeName="Document" ma:contentTypeID="0x0101006955941E47B4DD43BE221B0786AE12E1" ma:contentTypeVersion="1" ma:contentTypeDescription="Create a new document." ma:contentTypeScope="" ma:versionID="8782c20f2314629bfd3dadea0aa225f0">
  <xsd:schema xmlns:xsd="http://www.w3.org/2001/XMLSchema" xmlns:xs="http://www.w3.org/2001/XMLSchema" xmlns:p="http://schemas.microsoft.com/office/2006/metadata/properties" xmlns:ns2="d54cbe69-32bd-412a-b004-9152f949605e" xmlns:ns3="69004871-c1f0-42c1-80d9-8e376abbc2d0" targetNamespace="http://schemas.microsoft.com/office/2006/metadata/properties" ma:root="true" ma:fieldsID="b98e05e0a223ed94ed42517e86d42bbc" ns2:_="" ns3:_="">
    <xsd:import namespace="d54cbe69-32bd-412a-b004-9152f949605e"/>
    <xsd:import namespace="69004871-c1f0-42c1-80d9-8e376abbc2d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9004871-c1f0-42c1-80d9-8e376abbc2d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2.xml><?xml version="1.0" encoding="utf-8"?>
<ds:datastoreItem xmlns:ds="http://schemas.openxmlformats.org/officeDocument/2006/customXml" ds:itemID="{5BA55BC3-5A03-47C2-8EC3-D964C3B5E779}">
  <ds:schemaRefs>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d54cbe69-32bd-412a-b004-9152f949605e"/>
    <ds:schemaRef ds:uri="69004871-c1f0-42c1-80d9-8e376abbc2d0"/>
    <ds:schemaRef ds:uri="http://www.w3.org/XML/1998/namespace"/>
    <ds:schemaRef ds:uri="http://purl.org/dc/dcmitype/"/>
  </ds:schemaRefs>
</ds:datastoreItem>
</file>

<file path=customXml/itemProps3.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4.xml><?xml version="1.0" encoding="utf-8"?>
<ds:datastoreItem xmlns:ds="http://schemas.openxmlformats.org/officeDocument/2006/customXml" ds:itemID="{97E63857-19C3-4C34-9567-53E85734EC2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9004871-c1f0-42c1-80d9-8e376abbc2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CB552622-AD77-4F98-B4C8-1F642D7FA07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7804</TotalTime>
  <Words>1799</Words>
  <Application>Microsoft Office PowerPoint</Application>
  <PresentationFormat>Widescreen</PresentationFormat>
  <Paragraphs>280</Paragraphs>
  <Slides>11</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Times</vt:lpstr>
      <vt:lpstr>Wingdings</vt:lpstr>
      <vt:lpstr>4_2017_HTAA_Diabetes</vt:lpstr>
      <vt:lpstr>SOLACE-kids: Phase II Study of Crizanlizumab in Adolescents With Sickle Cell Disease</vt:lpstr>
      <vt:lpstr>About These Slides</vt:lpstr>
      <vt:lpstr>SOLACE-kids: Background</vt:lpstr>
      <vt:lpstr>SOLACE-kids: Study Design</vt:lpstr>
      <vt:lpstr>SOLACE-kids Group 1: Baseline Characteristics </vt:lpstr>
      <vt:lpstr>SOLACE-kids Group 1: Safety Summary</vt:lpstr>
      <vt:lpstr>SOLACE-kids Group 1: IRRs</vt:lpstr>
      <vt:lpstr>SOLACE-kids Group 1: Comparison of  AEs of Special Interest vs SUSTAIN</vt:lpstr>
      <vt:lpstr>SOLACE-kids Group 1: Efficacy</vt:lpstr>
      <vt:lpstr>SOLACE-kids Group 1: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SOLACE-kids: Phase II Study of Crizanlizumab in Adolescents With Sickle Cell Disease</dc:title>
  <dc:creator>Preferred User</dc:creator>
  <cp:lastModifiedBy>Jessica Buckley</cp:lastModifiedBy>
  <cp:revision>598</cp:revision>
  <cp:lastPrinted>2016-09-26T20:21:49Z</cp:lastPrinted>
  <dcterms:created xsi:type="dcterms:W3CDTF">2005-05-27T15:08:01Z</dcterms:created>
  <dcterms:modified xsi:type="dcterms:W3CDTF">2021-12-15T17:47:55Z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8c47f0b6-0152-4ea1-aa67-8c3b3dff0381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0x0101006955941E47B4DD43BE221B0786AE12E1</vt:lpwstr>
  </property>
</Properties>
</file>