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comment1.xml" ContentType="application/vnd.openxmlformats-officedocument.presentationml.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559" r:id="rId5"/>
    <p:sldId id="558" r:id="rId6"/>
    <p:sldId id="544" r:id="rId7"/>
    <p:sldId id="567" r:id="rId8"/>
    <p:sldId id="552" r:id="rId9"/>
    <p:sldId id="561" r:id="rId10"/>
    <p:sldId id="546" r:id="rId11"/>
    <p:sldId id="562" r:id="rId12"/>
    <p:sldId id="568" r:id="rId13"/>
    <p:sldId id="563" r:id="rId14"/>
    <p:sldId id="565" r:id="rId15"/>
    <p:sldId id="549" r:id="rId16"/>
    <p:sldId id="31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lison Weckerle" initials="AW" lastIdx="21" clrIdx="0">
    <p:extLst>
      <p:ext uri="{19B8F6BF-5375-455C-9EA6-DF929625EA0E}">
        <p15:presenceInfo xmlns:p15="http://schemas.microsoft.com/office/powerpoint/2012/main" userId="S::aweckerle@cealliance.com::2aecc5db-e215-47aa-9eb4-82d4e2a56303" providerId="AD"/>
      </p:ext>
    </p:extLst>
  </p:cmAuthor>
  <p:cmAuthor id="2" name="Jerfiz Constanzo" initials="JC" lastIdx="1" clrIdx="1">
    <p:extLst>
      <p:ext uri="{19B8F6BF-5375-455C-9EA6-DF929625EA0E}">
        <p15:presenceInfo xmlns:p15="http://schemas.microsoft.com/office/powerpoint/2012/main" userId="S::jconstanzo@clinicaloptions.com::7388c342-66f0-4154-bcdf-657d8197f1ae" providerId="AD"/>
      </p:ext>
    </p:extLst>
  </p:cmAuthor>
  <p:cmAuthor id="3" name="Timothy Quill" initials="TQ" lastIdx="3" clrIdx="2">
    <p:extLst>
      <p:ext uri="{19B8F6BF-5375-455C-9EA6-DF929625EA0E}">
        <p15:presenceInfo xmlns:p15="http://schemas.microsoft.com/office/powerpoint/2012/main" userId="S::tquill@clinicaloptions.com::b1dc6efb-2995-45e7-a306-57a2c67aa8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057D51-2D4F-184F-A4EA-6D21E5F14307}" v="19" dt="2024-12-18T18:17:06.255"/>
    <p1510:client id="{A673A608-840F-40A1-A6EF-C85CBCA94957}" v="56" dt="2024-12-18T17:06:24.728"/>
    <p1510:client id="{C645DB12-6721-4EC9-836F-F0C0F72A2AA5}" v="218" dt="2024-12-17T21:33:36.941"/>
    <p1510:client id="{F74B52D0-1726-46A7-905B-9F7980B9BDC1}" v="108" dt="2024-12-18T15:33:43.2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290" autoAdjust="0"/>
  </p:normalViewPr>
  <p:slideViewPr>
    <p:cSldViewPr snapToGrid="0">
      <p:cViewPr varScale="1">
        <p:scale>
          <a:sx n="103" d="100"/>
          <a:sy n="103" d="100"/>
        </p:scale>
        <p:origin x="1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12-17T14:19:51.920" idx="15">
    <p:pos x="162" y="28"/>
    <p:text>FC/IE'd</p:text>
    <p:extLst>
      <p:ext uri="{C676402C-5697-4E1C-873F-D02D1690AC5C}">
        <p15:threadingInfo xmlns:p15="http://schemas.microsoft.com/office/powerpoint/2012/main" timeZoneBias="30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78A1DA-9125-49EE-9110-E83171D6B012}" type="datetimeFigureOut">
              <a:rPr lang="en-US" smtClean="0"/>
              <a:t>12/18/2024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5331EA-F62C-43DF-8099-C6F32DC3F6B9}" type="slidenum">
              <a:rPr lang="en-US" smtClean="0"/>
              <a:t>‹#›</a:t>
            </a:fld>
            <a:endParaRPr lang="en-US"/>
          </a:p>
        </p:txBody>
      </p:sp>
    </p:spTree>
    <p:extLst>
      <p:ext uri="{BB962C8B-B14F-4D97-AF65-F5344CB8AC3E}">
        <p14:creationId xmlns:p14="http://schemas.microsoft.com/office/powerpoint/2010/main" val="4172987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TNBC, triple-negative breast cancer.</a:t>
            </a:r>
          </a:p>
        </p:txBody>
      </p:sp>
      <p:sp>
        <p:nvSpPr>
          <p:cNvPr id="4" name="Slide Number Placeholder 3"/>
          <p:cNvSpPr>
            <a:spLocks noGrp="1"/>
          </p:cNvSpPr>
          <p:nvPr>
            <p:ph type="sldNum" sz="quarter" idx="5"/>
          </p:nvPr>
        </p:nvSpPr>
        <p:spPr/>
        <p:txBody>
          <a:bodyPr/>
          <a:lstStyle/>
          <a:p>
            <a:fld id="{965331EA-F62C-43DF-8099-C6F32DC3F6B9}" type="slidenum">
              <a:rPr lang="en-US" smtClean="0"/>
              <a:t>1</a:t>
            </a:fld>
            <a:endParaRPr lang="en-US" dirty="0"/>
          </a:p>
        </p:txBody>
      </p:sp>
    </p:spTree>
    <p:extLst>
      <p:ext uri="{BB962C8B-B14F-4D97-AF65-F5344CB8AC3E}">
        <p14:creationId xmlns:p14="http://schemas.microsoft.com/office/powerpoint/2010/main" val="33219148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CT, chemotherapy; pCR, </a:t>
            </a:r>
            <a:r>
              <a:rPr lang="en-US" i="1" dirty="0"/>
              <a:t>pathologic </a:t>
            </a:r>
            <a:r>
              <a:rPr lang="en-US" i="1"/>
              <a:t>complete response; PFS, progression-free survival; </a:t>
            </a:r>
            <a:r>
              <a:rPr lang="en-US" i="1" dirty="0"/>
              <a:t>SoC, standard of care; </a:t>
            </a:r>
            <a:r>
              <a:rPr lang="en-US" i="1"/>
              <a:t>TNBC, triple-negative breast cancer.</a:t>
            </a:r>
          </a:p>
        </p:txBody>
      </p:sp>
      <p:sp>
        <p:nvSpPr>
          <p:cNvPr id="4" name="Slide Number Placeholder 3"/>
          <p:cNvSpPr>
            <a:spLocks noGrp="1"/>
          </p:cNvSpPr>
          <p:nvPr>
            <p:ph type="sldNum" sz="quarter" idx="5"/>
          </p:nvPr>
        </p:nvSpPr>
        <p:spPr/>
        <p:txBody>
          <a:bodyPr/>
          <a:lstStyle/>
          <a:p>
            <a:fld id="{965331EA-F62C-43DF-8099-C6F32DC3F6B9}" type="slidenum">
              <a:rPr lang="en-US" smtClean="0"/>
              <a:t>3</a:t>
            </a:fld>
            <a:endParaRPr lang="en-US"/>
          </a:p>
        </p:txBody>
      </p:sp>
    </p:spTree>
    <p:extLst>
      <p:ext uri="{BB962C8B-B14F-4D97-AF65-F5344CB8AC3E}">
        <p14:creationId xmlns:p14="http://schemas.microsoft.com/office/powerpoint/2010/main" val="40172681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AC, doxorubicin</a:t>
            </a:r>
            <a:r>
              <a:rPr lang="en-US" i="1" dirty="0"/>
              <a:t>/</a:t>
            </a:r>
            <a:r>
              <a:rPr lang="en-US" i="1"/>
              <a:t>cyclophosphamide; </a:t>
            </a:r>
            <a:r>
              <a:rPr lang="en-US" i="1" dirty="0"/>
              <a:t>AUC</a:t>
            </a:r>
            <a:r>
              <a:rPr lang="en-US" i="1"/>
              <a:t>, </a:t>
            </a:r>
            <a:r>
              <a:rPr lang="en-US" i="1" dirty="0"/>
              <a:t>area under the concentration curve</a:t>
            </a:r>
            <a:r>
              <a:rPr lang="en-US" i="1"/>
              <a:t>; </a:t>
            </a:r>
            <a:r>
              <a:rPr lang="en-US" i="1" dirty="0"/>
              <a:t>CNB</a:t>
            </a:r>
            <a:r>
              <a:rPr lang="en-US" i="1"/>
              <a:t>, core needle biopsy; CT, chemotherapy; </a:t>
            </a:r>
            <a:r>
              <a:rPr lang="en-US" i="1" dirty="0"/>
              <a:t>EC, epirubicin/cyclophosphamide; ECOG, Eastern Cooperative Oncology Group; </a:t>
            </a:r>
            <a:r>
              <a:rPr lang="en-US" i="1"/>
              <a:t>EFS, event-free survival; </a:t>
            </a:r>
            <a:r>
              <a:rPr lang="en-US" i="1" dirty="0"/>
              <a:t>ER, estrogen receptor; </a:t>
            </a:r>
            <a:r>
              <a:rPr lang="en-US" i="1"/>
              <a:t>GBG, German Breast Group; NSABP, National Surgical Adjuvant Breast and Bowel Project; OS, overall survival; pCR, pathologic complete response</a:t>
            </a:r>
            <a:r>
              <a:rPr lang="en-US" i="1" dirty="0"/>
              <a:t>; PgR, progesterone receptor; PS, performance status</a:t>
            </a:r>
            <a:r>
              <a:rPr lang="en-US" i="1"/>
              <a:t>.</a:t>
            </a:r>
          </a:p>
        </p:txBody>
      </p:sp>
      <p:sp>
        <p:nvSpPr>
          <p:cNvPr id="4" name="Slide Number Placeholder 3"/>
          <p:cNvSpPr>
            <a:spLocks noGrp="1"/>
          </p:cNvSpPr>
          <p:nvPr>
            <p:ph type="sldNum" sz="quarter" idx="5"/>
          </p:nvPr>
        </p:nvSpPr>
        <p:spPr/>
        <p:txBody>
          <a:bodyPr/>
          <a:lstStyle/>
          <a:p>
            <a:fld id="{965331EA-F62C-43DF-8099-C6F32DC3F6B9}" type="slidenum">
              <a:rPr lang="en-US" smtClean="0"/>
              <a:t>4</a:t>
            </a:fld>
            <a:endParaRPr lang="en-US"/>
          </a:p>
        </p:txBody>
      </p:sp>
    </p:spTree>
    <p:extLst>
      <p:ext uri="{BB962C8B-B14F-4D97-AF65-F5344CB8AC3E}">
        <p14:creationId xmlns:p14="http://schemas.microsoft.com/office/powerpoint/2010/main" val="3037954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BL, baseline; CT, chemotherapy</a:t>
            </a:r>
            <a:r>
              <a:rPr lang="en-US" i="1" dirty="0"/>
              <a:t>; GBG, German Breast Group; NA, not available; NSABP, National Surgical Adjuvant Breast and Bowel Project; </a:t>
            </a:r>
            <a:endParaRPr lang="en-US" i="1"/>
          </a:p>
        </p:txBody>
      </p:sp>
      <p:sp>
        <p:nvSpPr>
          <p:cNvPr id="4" name="Slide Number Placeholder 3"/>
          <p:cNvSpPr>
            <a:spLocks noGrp="1"/>
          </p:cNvSpPr>
          <p:nvPr>
            <p:ph type="sldNum" sz="quarter" idx="5"/>
          </p:nvPr>
        </p:nvSpPr>
        <p:spPr/>
        <p:txBody>
          <a:bodyPr/>
          <a:lstStyle/>
          <a:p>
            <a:fld id="{965331EA-F62C-43DF-8099-C6F32DC3F6B9}" type="slidenum">
              <a:rPr lang="en-US" smtClean="0"/>
              <a:t>5</a:t>
            </a:fld>
            <a:endParaRPr lang="en-US"/>
          </a:p>
        </p:txBody>
      </p:sp>
    </p:spTree>
    <p:extLst>
      <p:ext uri="{BB962C8B-B14F-4D97-AF65-F5344CB8AC3E}">
        <p14:creationId xmlns:p14="http://schemas.microsoft.com/office/powerpoint/2010/main" val="3626233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BL, baseline; CT, chemotherapy; NST, no special type; TIL, tumor-infiltrating lymphocyte.</a:t>
            </a:r>
          </a:p>
        </p:txBody>
      </p:sp>
      <p:sp>
        <p:nvSpPr>
          <p:cNvPr id="4" name="Slide Number Placeholder 3"/>
          <p:cNvSpPr>
            <a:spLocks noGrp="1"/>
          </p:cNvSpPr>
          <p:nvPr>
            <p:ph type="sldNum" sz="quarter" idx="5"/>
          </p:nvPr>
        </p:nvSpPr>
        <p:spPr/>
        <p:txBody>
          <a:bodyPr/>
          <a:lstStyle/>
          <a:p>
            <a:fld id="{965331EA-F62C-43DF-8099-C6F32DC3F6B9}" type="slidenum">
              <a:rPr lang="en-US" smtClean="0"/>
              <a:t>6</a:t>
            </a:fld>
            <a:endParaRPr lang="en-US"/>
          </a:p>
        </p:txBody>
      </p:sp>
    </p:spTree>
    <p:extLst>
      <p:ext uri="{BB962C8B-B14F-4D97-AF65-F5344CB8AC3E}">
        <p14:creationId xmlns:p14="http://schemas.microsoft.com/office/powerpoint/2010/main" val="1728841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AC, doxorubicin</a:t>
            </a:r>
            <a:r>
              <a:rPr lang="en-US" i="1" dirty="0"/>
              <a:t>/</a:t>
            </a:r>
            <a:r>
              <a:rPr lang="en-US" i="1"/>
              <a:t>cyclophosphamide; CT, chemotherapy; EC, epirubicin</a:t>
            </a:r>
            <a:r>
              <a:rPr lang="en-US" i="1" dirty="0"/>
              <a:t>/</a:t>
            </a:r>
            <a:r>
              <a:rPr lang="en-US" i="1"/>
              <a:t>cyclophosphamide; EFS, event-free survival.</a:t>
            </a:r>
          </a:p>
        </p:txBody>
      </p:sp>
      <p:sp>
        <p:nvSpPr>
          <p:cNvPr id="4" name="Slide Number Placeholder 3"/>
          <p:cNvSpPr>
            <a:spLocks noGrp="1"/>
          </p:cNvSpPr>
          <p:nvPr>
            <p:ph type="sldNum" sz="quarter" idx="5"/>
          </p:nvPr>
        </p:nvSpPr>
        <p:spPr/>
        <p:txBody>
          <a:bodyPr/>
          <a:lstStyle/>
          <a:p>
            <a:fld id="{965331EA-F62C-43DF-8099-C6F32DC3F6B9}" type="slidenum">
              <a:rPr lang="en-US" smtClean="0"/>
              <a:t>7</a:t>
            </a:fld>
            <a:endParaRPr lang="en-US"/>
          </a:p>
        </p:txBody>
      </p:sp>
    </p:spTree>
    <p:extLst>
      <p:ext uri="{BB962C8B-B14F-4D97-AF65-F5344CB8AC3E}">
        <p14:creationId xmlns:p14="http://schemas.microsoft.com/office/powerpoint/2010/main" val="3160025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CNS, central nervous system; CT, chemotherapy; EFS, event-free survival.</a:t>
            </a:r>
          </a:p>
        </p:txBody>
      </p:sp>
      <p:sp>
        <p:nvSpPr>
          <p:cNvPr id="4" name="Slide Number Placeholder 3"/>
          <p:cNvSpPr>
            <a:spLocks noGrp="1"/>
          </p:cNvSpPr>
          <p:nvPr>
            <p:ph type="sldNum" sz="quarter" idx="5"/>
          </p:nvPr>
        </p:nvSpPr>
        <p:spPr/>
        <p:txBody>
          <a:bodyPr/>
          <a:lstStyle/>
          <a:p>
            <a:fld id="{965331EA-F62C-43DF-8099-C6F32DC3F6B9}" type="slidenum">
              <a:rPr lang="en-US" smtClean="0"/>
              <a:t>8</a:t>
            </a:fld>
            <a:endParaRPr lang="en-US"/>
          </a:p>
        </p:txBody>
      </p:sp>
    </p:spTree>
    <p:extLst>
      <p:ext uri="{BB962C8B-B14F-4D97-AF65-F5344CB8AC3E}">
        <p14:creationId xmlns:p14="http://schemas.microsoft.com/office/powerpoint/2010/main" val="3605752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AC, doxorubicin</a:t>
            </a:r>
            <a:r>
              <a:rPr lang="en-US" i="1" dirty="0"/>
              <a:t>/</a:t>
            </a:r>
            <a:r>
              <a:rPr lang="en-US" i="1"/>
              <a:t>cyclophosphamide; EC, epirubicin</a:t>
            </a:r>
            <a:r>
              <a:rPr lang="en-US" i="1" dirty="0"/>
              <a:t>/</a:t>
            </a:r>
            <a:r>
              <a:rPr lang="en-US" i="1"/>
              <a:t>cyclophosphamide; EFS, event-free survival; GBG, German Breast Group</a:t>
            </a:r>
            <a:r>
              <a:rPr lang="en-US" i="1" dirty="0"/>
              <a:t>; NA, not available</a:t>
            </a:r>
            <a:r>
              <a:rPr lang="en-US" i="1"/>
              <a:t>; NSABP, National Surgical Adjuvant Breast and Bowel Project; TIL, tumor-infiltrating lymphocyte.</a:t>
            </a:r>
            <a:endParaRPr lang="en-US"/>
          </a:p>
        </p:txBody>
      </p:sp>
      <p:sp>
        <p:nvSpPr>
          <p:cNvPr id="4" name="Slide Number Placeholder 3"/>
          <p:cNvSpPr>
            <a:spLocks noGrp="1"/>
          </p:cNvSpPr>
          <p:nvPr>
            <p:ph type="sldNum" sz="quarter" idx="5"/>
          </p:nvPr>
        </p:nvSpPr>
        <p:spPr/>
        <p:txBody>
          <a:bodyPr/>
          <a:lstStyle/>
          <a:p>
            <a:fld id="{965331EA-F62C-43DF-8099-C6F32DC3F6B9}" type="slidenum">
              <a:rPr lang="en-US" smtClean="0"/>
              <a:t>9</a:t>
            </a:fld>
            <a:endParaRPr lang="en-US"/>
          </a:p>
        </p:txBody>
      </p:sp>
    </p:spTree>
    <p:extLst>
      <p:ext uri="{BB962C8B-B14F-4D97-AF65-F5344CB8AC3E}">
        <p14:creationId xmlns:p14="http://schemas.microsoft.com/office/powerpoint/2010/main" val="33276599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CT, chemotherapy; EFS, event-free survival; OS, overall survival; pCR, pathologic complete response.</a:t>
            </a:r>
          </a:p>
        </p:txBody>
      </p:sp>
      <p:sp>
        <p:nvSpPr>
          <p:cNvPr id="4" name="Slide Number Placeholder 3"/>
          <p:cNvSpPr>
            <a:spLocks noGrp="1"/>
          </p:cNvSpPr>
          <p:nvPr>
            <p:ph type="sldNum" sz="quarter" idx="5"/>
          </p:nvPr>
        </p:nvSpPr>
        <p:spPr/>
        <p:txBody>
          <a:bodyPr/>
          <a:lstStyle/>
          <a:p>
            <a:fld id="{965331EA-F62C-43DF-8099-C6F32DC3F6B9}" type="slidenum">
              <a:rPr lang="en-US" smtClean="0"/>
              <a:t>10</a:t>
            </a:fld>
            <a:endParaRPr lang="en-US"/>
          </a:p>
        </p:txBody>
      </p:sp>
    </p:spTree>
    <p:extLst>
      <p:ext uri="{BB962C8B-B14F-4D97-AF65-F5344CB8AC3E}">
        <p14:creationId xmlns:p14="http://schemas.microsoft.com/office/powerpoint/2010/main" val="14825697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AC, doxorubicin/cyclophosphamide; </a:t>
            </a:r>
            <a:r>
              <a:rPr lang="en-US" i="1"/>
              <a:t>AE, adverse event</a:t>
            </a:r>
            <a:r>
              <a:rPr lang="en-US" i="1" dirty="0"/>
              <a:t>; EC, epirubicin/cyclophosphamide</a:t>
            </a:r>
            <a:r>
              <a:rPr lang="en-US" i="1"/>
              <a:t>; CT, chemotherapy; TEAE, treatment-emergent adverse event; tx, treatment.</a:t>
            </a:r>
          </a:p>
        </p:txBody>
      </p:sp>
      <p:sp>
        <p:nvSpPr>
          <p:cNvPr id="4" name="Slide Number Placeholder 3"/>
          <p:cNvSpPr>
            <a:spLocks noGrp="1"/>
          </p:cNvSpPr>
          <p:nvPr>
            <p:ph type="sldNum" sz="quarter" idx="5"/>
          </p:nvPr>
        </p:nvSpPr>
        <p:spPr/>
        <p:txBody>
          <a:bodyPr/>
          <a:lstStyle/>
          <a:p>
            <a:fld id="{965331EA-F62C-43DF-8099-C6F32DC3F6B9}" type="slidenum">
              <a:rPr lang="en-US" smtClean="0"/>
              <a:t>11</a:t>
            </a:fld>
            <a:endParaRPr lang="en-US"/>
          </a:p>
        </p:txBody>
      </p:sp>
    </p:spTree>
    <p:extLst>
      <p:ext uri="{BB962C8B-B14F-4D97-AF65-F5344CB8AC3E}">
        <p14:creationId xmlns:p14="http://schemas.microsoft.com/office/powerpoint/2010/main" val="2910782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CT, chemotherapy; </a:t>
            </a:r>
            <a:r>
              <a:rPr lang="en-US" i="1" dirty="0"/>
              <a:t>EFS</a:t>
            </a:r>
            <a:r>
              <a:rPr lang="en-US" i="1"/>
              <a:t>, event-free survival; </a:t>
            </a:r>
            <a:r>
              <a:rPr lang="en-US" i="1" dirty="0"/>
              <a:t>pCR, pathologic complete response; </a:t>
            </a:r>
            <a:r>
              <a:rPr lang="en-US" i="1"/>
              <a:t>TNBC, triple-negative breast cancer.</a:t>
            </a:r>
          </a:p>
        </p:txBody>
      </p:sp>
      <p:sp>
        <p:nvSpPr>
          <p:cNvPr id="4" name="Slide Number Placeholder 3"/>
          <p:cNvSpPr>
            <a:spLocks noGrp="1"/>
          </p:cNvSpPr>
          <p:nvPr>
            <p:ph type="sldNum" sz="quarter" idx="5"/>
          </p:nvPr>
        </p:nvSpPr>
        <p:spPr/>
        <p:txBody>
          <a:bodyPr/>
          <a:lstStyle/>
          <a:p>
            <a:fld id="{965331EA-F62C-43DF-8099-C6F32DC3F6B9}" type="slidenum">
              <a:rPr lang="en-US" smtClean="0"/>
              <a:t>12</a:t>
            </a:fld>
            <a:endParaRPr lang="en-US"/>
          </a:p>
        </p:txBody>
      </p:sp>
    </p:spTree>
    <p:extLst>
      <p:ext uri="{BB962C8B-B14F-4D97-AF65-F5344CB8AC3E}">
        <p14:creationId xmlns:p14="http://schemas.microsoft.com/office/powerpoint/2010/main" val="11802434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13</a:t>
            </a:fld>
            <a:endParaRPr lang="en-US" altLang="en-US"/>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2505969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3067275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9177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96020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223871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830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6041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589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08629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041993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1504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1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9849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441725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45070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NSABP B-59/GBG-96-GeparDouze: Phase III Trial of Neoadjuvant CT Plus Atezolizumab Followed by Adjuvant Atezolizumab for Stage II/III TNBC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223602"/>
            <a:ext cx="472420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a:ln>
                  <a:noFill/>
                </a:ln>
                <a:solidFill>
                  <a:srgbClr val="455560"/>
                </a:solidFill>
                <a:effectLst/>
                <a:uLnTx/>
                <a:uFillTx/>
                <a:latin typeface="Calibri"/>
                <a:ea typeface="+mn-ea"/>
                <a:cs typeface="Calibri"/>
              </a:rPr>
              <a:t>CCO Independent Conference Coverage*</a:t>
            </a:r>
            <a:br>
              <a:rPr kumimoji="0" lang="en-US" sz="2200" b="1" i="0" u="none" strike="noStrike" kern="0" cap="none" spc="0" normalizeH="0" baseline="0" noProof="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a:ln>
                  <a:noFill/>
                </a:ln>
                <a:solidFill>
                  <a:srgbClr val="455560"/>
                </a:solidFill>
                <a:effectLst/>
                <a:uLnTx/>
                <a:uFillTx/>
                <a:latin typeface="Calibri"/>
                <a:ea typeface="+mn-ea"/>
                <a:cs typeface="Calibri"/>
              </a:rPr>
              <a:t>of the </a:t>
            </a:r>
            <a:r>
              <a:rPr kumimoji="0" lang="en-US" sz="1600" b="0" i="1" u="none" strike="noStrike" kern="0" cap="none" spc="0" normalizeH="0" baseline="0" noProof="0">
                <a:ln>
                  <a:noFill/>
                </a:ln>
                <a:solidFill>
                  <a:srgbClr val="455560"/>
                </a:solidFill>
                <a:effectLst/>
                <a:uLnTx/>
                <a:uFillTx/>
                <a:latin typeface="Calibri"/>
                <a:ea typeface="+mn-ea"/>
                <a:cs typeface="Calibri"/>
              </a:rPr>
              <a:t>2024 San Antonio Breast Cancer Symposium,</a:t>
            </a:r>
            <a:br>
              <a:rPr kumimoji="0" lang="en-US" sz="1600" b="0" i="1" u="none" strike="noStrike" kern="0" cap="none" spc="0" normalizeH="0" baseline="0" noProof="0">
                <a:ln>
                  <a:noFill/>
                </a:ln>
                <a:solidFill>
                  <a:srgbClr val="455560"/>
                </a:solidFill>
                <a:effectLst/>
                <a:uLnTx/>
                <a:uFillTx/>
                <a:latin typeface="Calibri"/>
                <a:ea typeface="+mn-ea"/>
                <a:cs typeface="Calibri"/>
              </a:rPr>
            </a:br>
            <a:r>
              <a:rPr kumimoji="0" lang="en-US" sz="1600" b="0" i="1" u="none" strike="noStrike" kern="0" cap="none" spc="0" normalizeH="0" baseline="0" noProof="0">
                <a:ln>
                  <a:noFill/>
                </a:ln>
                <a:solidFill>
                  <a:srgbClr val="455560"/>
                </a:solidFill>
                <a:effectLst/>
                <a:uLnTx/>
                <a:uFillTx/>
                <a:latin typeface="Calibri"/>
                <a:ea typeface="+mn-ea"/>
                <a:cs typeface="Calibri"/>
              </a:rPr>
              <a:t>December 10-13, 2024; San Antonio, Texas</a:t>
            </a:r>
            <a:endParaRPr kumimoji="0" lang="en-US" altLang="en-US" sz="1600" b="0" i="0" u="none" strike="noStrike" kern="0" cap="none" spc="0" normalizeH="0" baseline="0" noProof="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a:t>Please feel free to use and share some or all of these slides in your noncommercial presentations to colleagues or patients</a:t>
            </a:r>
          </a:p>
          <a:p>
            <a:pPr marL="346075" indent="-346075">
              <a:buSzPts val="2400"/>
              <a:defRPr/>
            </a:pPr>
            <a:r>
              <a:rPr lang="en-US" altLang="en-US"/>
              <a:t>When using our slides, please retain the source attribution:</a:t>
            </a:r>
            <a:br>
              <a:rPr lang="en-US" altLang="en-US"/>
            </a:br>
            <a:br>
              <a:rPr lang="en-US" altLang="en-US"/>
            </a:br>
            <a:endParaRPr lang="en-US" altLang="en-US"/>
          </a:p>
          <a:p>
            <a:pPr eaLnBrk="1" hangingPunct="1">
              <a:defRPr/>
            </a:pPr>
            <a:endParaRPr lang="en-US" altLang="en-US" sz="2000"/>
          </a:p>
          <a:p>
            <a:pPr eaLnBrk="1" hangingPunct="1">
              <a:defRPr/>
            </a:pPr>
            <a:r>
              <a:rPr lang="en-GB"/>
              <a:t>These slides may not be published, posted online, or used in commercial presentations without permission. </a:t>
            </a:r>
            <a:r>
              <a:rPr lang="en-US"/>
              <a:t>Please contact </a:t>
            </a:r>
            <a:r>
              <a:rPr lang="en-US">
                <a:hlinkClick r:id="rId3"/>
              </a:rPr>
              <a:t>permissions@clinicaloptions.com</a:t>
            </a:r>
            <a:r>
              <a:rPr lang="en-US"/>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NSABP B-59/GBG-96-GeparDouze: </a:t>
            </a:r>
            <a:r>
              <a:rPr lang="en-US"/>
              <a:t>Background</a:t>
            </a:r>
            <a:endParaRPr lang="en-US" altLang="en-US"/>
          </a:p>
        </p:txBody>
      </p:sp>
      <p:sp>
        <p:nvSpPr>
          <p:cNvPr id="31747" name="Rectangle 3">
            <a:extLst>
              <a:ext uri="{FF2B5EF4-FFF2-40B4-BE49-F238E27FC236}">
                <a16:creationId xmlns:a16="http://schemas.microsoft.com/office/drawing/2014/main" id="{151303B2-FE26-4833-8BD6-2C6BA6349571}"/>
              </a:ext>
            </a:extLst>
          </p:cNvPr>
          <p:cNvSpPr>
            <a:spLocks noGrp="1" noRot="1" noMove="1" noResize="1" noEditPoints="1" noAdjustHandles="1" noChangeArrowheads="1" noChangeShapeType="1"/>
          </p:cNvSpPr>
          <p:nvPr>
            <p:ph idx="1"/>
          </p:nvPr>
        </p:nvSpPr>
        <p:spPr>
          <a:xfrm>
            <a:off x="604675" y="1513047"/>
            <a:ext cx="11044781" cy="4650686"/>
          </a:xfrm>
        </p:spPr>
        <p:txBody>
          <a:bodyPr/>
          <a:lstStyle/>
          <a:p>
            <a:pPr>
              <a:lnSpc>
                <a:spcPct val="100000"/>
              </a:lnSpc>
              <a:spcBef>
                <a:spcPts val="600"/>
              </a:spcBef>
              <a:spcAft>
                <a:spcPts val="600"/>
              </a:spcAft>
            </a:pPr>
            <a:r>
              <a:rPr lang="en-US" altLang="en-US" sz="2400"/>
              <a:t>TNBC: a highly proliferative subtype of breast cancer with a high tumor mutational burden signature, potentially making this tumor type more susceptible for </a:t>
            </a:r>
            <a:r>
              <a:rPr lang="en-US" altLang="en-US" sz="2400" dirty="0"/>
              <a:t>immune checkpoint </a:t>
            </a:r>
            <a:r>
              <a:rPr lang="en-US" altLang="en-US" sz="2400"/>
              <a:t>inhibitor therapy</a:t>
            </a:r>
            <a:r>
              <a:rPr lang="en-US" altLang="en-US" sz="2400" baseline="30000"/>
              <a:t>1,2</a:t>
            </a:r>
            <a:endParaRPr lang="en-US" altLang="en-US" sz="2400"/>
          </a:p>
          <a:p>
            <a:pPr>
              <a:lnSpc>
                <a:spcPct val="100000"/>
              </a:lnSpc>
              <a:spcBef>
                <a:spcPts val="600"/>
              </a:spcBef>
              <a:spcAft>
                <a:spcPts val="600"/>
              </a:spcAft>
            </a:pPr>
            <a:r>
              <a:rPr lang="en-US" altLang="en-US" sz="2400"/>
              <a:t>Atezolizumab has been previously shown </a:t>
            </a:r>
            <a:r>
              <a:rPr lang="en-US" altLang="en-US" sz="2400" dirty="0"/>
              <a:t>to</a:t>
            </a:r>
            <a:r>
              <a:rPr lang="en-US" altLang="en-US" sz="2400" baseline="30000" dirty="0"/>
              <a:t>3-5</a:t>
            </a:r>
            <a:r>
              <a:rPr lang="en-US" altLang="en-US" sz="2400" dirty="0"/>
              <a:t>:</a:t>
            </a:r>
            <a:endParaRPr lang="en-US" altLang="en-US" sz="2400"/>
          </a:p>
          <a:p>
            <a:pPr lvl="1">
              <a:spcBef>
                <a:spcPts val="600"/>
              </a:spcBef>
              <a:spcAft>
                <a:spcPts val="600"/>
              </a:spcAft>
            </a:pPr>
            <a:r>
              <a:rPr lang="en-US" altLang="en-US" sz="2200"/>
              <a:t>Improve pCR rates in early-stage TNBC when combined with neoadjuvant CT</a:t>
            </a:r>
          </a:p>
          <a:p>
            <a:pPr lvl="1">
              <a:spcBef>
                <a:spcPts val="600"/>
              </a:spcBef>
              <a:spcAft>
                <a:spcPts val="600"/>
              </a:spcAft>
            </a:pPr>
            <a:r>
              <a:rPr lang="en-US" altLang="en-US" sz="2200"/>
              <a:t>Significantly prolong PFS in metastatic TNBC when added to CT</a:t>
            </a:r>
          </a:p>
          <a:p>
            <a:pPr lvl="1">
              <a:spcBef>
                <a:spcPts val="600"/>
              </a:spcBef>
              <a:spcAft>
                <a:spcPts val="600"/>
              </a:spcAft>
            </a:pPr>
            <a:r>
              <a:rPr lang="en-US" altLang="en-US" sz="2200"/>
              <a:t>Can be safely combined with SoC CT demonstrating a manageable adverse event profile</a:t>
            </a:r>
          </a:p>
          <a:p>
            <a:pPr>
              <a:spcBef>
                <a:spcPts val="600"/>
              </a:spcBef>
              <a:spcAft>
                <a:spcPts val="600"/>
              </a:spcAft>
            </a:pPr>
            <a:r>
              <a:rPr lang="en-US" altLang="en-US" sz="2400"/>
              <a:t>NSABP B-59/GBG-96-GeparDouze trial assessed whether adding atezolizumab to neoadjuvant CT followed by adjuvant atezolizumab could improve clinical outcomes for patients with stage II/III TNBC</a:t>
            </a:r>
            <a:r>
              <a:rPr lang="en-US" altLang="en-US" sz="2400" baseline="30000"/>
              <a:t>6</a:t>
            </a:r>
            <a:endParaRPr lang="en-US" altLang="en-US" sz="2400"/>
          </a:p>
          <a:p>
            <a:endParaRPr lang="en-US" altLang="en-US" sz="200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0" y="6204249"/>
            <a:ext cx="8292337"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fontAlgn="base">
              <a:spcBef>
                <a:spcPct val="0"/>
              </a:spcBef>
              <a:spcAft>
                <a:spcPct val="0"/>
              </a:spcAft>
              <a:defRPr/>
            </a:pPr>
            <a:r>
              <a:rPr lang="fr-FR" altLang="en-US" sz="1200" b="0" spc="-10">
                <a:solidFill>
                  <a:srgbClr val="455560"/>
                </a:solidFill>
                <a:latin typeface="Calibri" panose="020F0502020204030204" pitchFamily="34" charset="0"/>
                <a:cs typeface="Arial" panose="020B0604020202020204" pitchFamily="34" charset="0"/>
              </a:rPr>
              <a:t>1. Bianchini. Nat Rev Clin Oncol. </a:t>
            </a:r>
            <a:r>
              <a:rPr lang="fr-FR" altLang="en-US" sz="1200" b="0" spc="-10" dirty="0">
                <a:solidFill>
                  <a:srgbClr val="455560"/>
                </a:solidFill>
                <a:latin typeface="Calibri" panose="020F0502020204030204" pitchFamily="34" charset="0"/>
                <a:cs typeface="Arial" panose="020B0604020202020204" pitchFamily="34" charset="0"/>
              </a:rPr>
              <a:t>2016;13:674</a:t>
            </a:r>
            <a:r>
              <a:rPr lang="fr-FR" altLang="en-US" sz="1200" b="0" spc="-10">
                <a:solidFill>
                  <a:srgbClr val="455560"/>
                </a:solidFill>
                <a:latin typeface="Calibri" panose="020F0502020204030204" pitchFamily="34" charset="0"/>
                <a:cs typeface="Arial" panose="020B0604020202020204" pitchFamily="34" charset="0"/>
              </a:rPr>
              <a:t>. 2. Ignatiadis. JCO. </a:t>
            </a:r>
            <a:r>
              <a:rPr lang="fr-FR" altLang="en-US" sz="1200" b="0" spc="-10" dirty="0">
                <a:solidFill>
                  <a:srgbClr val="455560"/>
                </a:solidFill>
                <a:latin typeface="Calibri" panose="020F0502020204030204" pitchFamily="34" charset="0"/>
                <a:cs typeface="Arial" panose="020B0604020202020204" pitchFamily="34" charset="0"/>
              </a:rPr>
              <a:t>2012;30:1996</a:t>
            </a:r>
            <a:r>
              <a:rPr lang="fr-FR" altLang="en-US" sz="1200" b="0" spc="-10">
                <a:solidFill>
                  <a:srgbClr val="455560"/>
                </a:solidFill>
                <a:latin typeface="Calibri" panose="020F0502020204030204" pitchFamily="34" charset="0"/>
                <a:cs typeface="Arial" panose="020B0604020202020204" pitchFamily="34" charset="0"/>
              </a:rPr>
              <a:t>. 3. Mittendorf. Lancet. </a:t>
            </a:r>
            <a:r>
              <a:rPr lang="fr-FR" altLang="en-US" sz="1200" b="0" spc="-10" dirty="0">
                <a:solidFill>
                  <a:srgbClr val="455560"/>
                </a:solidFill>
                <a:latin typeface="Calibri" panose="020F0502020204030204" pitchFamily="34" charset="0"/>
                <a:cs typeface="Arial" panose="020B0604020202020204" pitchFamily="34" charset="0"/>
              </a:rPr>
              <a:t>2020;396:1090</a:t>
            </a:r>
            <a:r>
              <a:rPr lang="fr-FR" altLang="en-US" sz="1200" b="0" spc="-10">
                <a:solidFill>
                  <a:srgbClr val="455560"/>
                </a:solidFill>
                <a:latin typeface="Calibri" panose="020F0502020204030204" pitchFamily="34" charset="0"/>
                <a:cs typeface="Arial" panose="020B0604020202020204" pitchFamily="34" charset="0"/>
              </a:rPr>
              <a:t>. </a:t>
            </a:r>
            <a:br>
              <a:rPr lang="fr-FR" altLang="en-US" sz="1200" b="0" spc="-10" dirty="0">
                <a:solidFill>
                  <a:srgbClr val="455560"/>
                </a:solidFill>
                <a:latin typeface="Calibri" panose="020F0502020204030204" pitchFamily="34" charset="0"/>
                <a:cs typeface="Arial" panose="020B0604020202020204" pitchFamily="34" charset="0"/>
              </a:rPr>
            </a:br>
            <a:r>
              <a:rPr lang="fr-FR" altLang="en-US" sz="1200" b="0" spc="-10">
                <a:solidFill>
                  <a:srgbClr val="455560"/>
                </a:solidFill>
                <a:latin typeface="Calibri" panose="020F0502020204030204" pitchFamily="34" charset="0"/>
                <a:cs typeface="Arial" panose="020B0604020202020204" pitchFamily="34" charset="0"/>
              </a:rPr>
              <a:t>4. Schmid. NEJM. </a:t>
            </a:r>
            <a:r>
              <a:rPr lang="fr-FR" altLang="en-US" sz="1200" b="0" spc="-10" dirty="0">
                <a:solidFill>
                  <a:srgbClr val="455560"/>
                </a:solidFill>
                <a:latin typeface="Calibri" panose="020F0502020204030204" pitchFamily="34" charset="0"/>
                <a:cs typeface="Arial" panose="020B0604020202020204" pitchFamily="34" charset="0"/>
              </a:rPr>
              <a:t>2018;379:2108</a:t>
            </a:r>
            <a:r>
              <a:rPr lang="fr-FR" altLang="en-US" sz="1200" b="0" spc="-10">
                <a:solidFill>
                  <a:srgbClr val="455560"/>
                </a:solidFill>
                <a:latin typeface="Calibri" panose="020F0502020204030204" pitchFamily="34" charset="0"/>
                <a:cs typeface="Arial" panose="020B0604020202020204" pitchFamily="34" charset="0"/>
              </a:rPr>
              <a:t>. 5. Schmid. Lancet Oncol. </a:t>
            </a:r>
            <a:r>
              <a:rPr lang="fr-FR" altLang="en-US" sz="1200" b="0" spc="-10" dirty="0">
                <a:solidFill>
                  <a:srgbClr val="455560"/>
                </a:solidFill>
                <a:latin typeface="Calibri" panose="020F0502020204030204" pitchFamily="34" charset="0"/>
                <a:cs typeface="Arial" panose="020B0604020202020204" pitchFamily="34" charset="0"/>
              </a:rPr>
              <a:t>2020;21:44</a:t>
            </a:r>
            <a:r>
              <a:rPr lang="fr-FR" altLang="en-US" sz="1200" b="0" spc="-10">
                <a:solidFill>
                  <a:srgbClr val="455560"/>
                </a:solidFill>
                <a:latin typeface="Calibri" panose="020F0502020204030204" pitchFamily="34" charset="0"/>
                <a:cs typeface="Arial" panose="020B0604020202020204" pitchFamily="34" charset="0"/>
              </a:rPr>
              <a:t>. 6. Geyer. SABCS 2024. Abstr </a:t>
            </a:r>
            <a:r>
              <a:rPr lang="fr-FR" altLang="en-US" sz="1200" b="0" spc="-10" dirty="0">
                <a:solidFill>
                  <a:srgbClr val="455560"/>
                </a:solidFill>
                <a:latin typeface="Calibri" panose="020F0502020204030204" pitchFamily="34" charset="0"/>
                <a:cs typeface="Arial" panose="020B0604020202020204" pitchFamily="34" charset="0"/>
              </a:rPr>
              <a:t>GS3-05</a:t>
            </a:r>
            <a:r>
              <a:rPr lang="fr-FR" altLang="en-US" sz="1200" b="0" spc="-10">
                <a:solidFill>
                  <a:srgbClr val="455560"/>
                </a:solidFill>
                <a:latin typeface="Calibri" panose="020F0502020204030204" pitchFamily="34" charset="0"/>
                <a:cs typeface="Arial" panose="020B0604020202020204" pitchFamily="34" charset="0"/>
              </a:rPr>
              <a:t>.</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CBDED-670C-71E7-749F-272A2A20AF47}"/>
              </a:ext>
            </a:extLst>
          </p:cNvPr>
          <p:cNvSpPr>
            <a:spLocks noGrp="1"/>
          </p:cNvSpPr>
          <p:nvPr>
            <p:ph type="title"/>
          </p:nvPr>
        </p:nvSpPr>
        <p:spPr/>
        <p:txBody>
          <a:bodyPr/>
          <a:lstStyle/>
          <a:p>
            <a:r>
              <a:rPr lang="en-US" altLang="en-US" sz="3600"/>
              <a:t>NSABP B-59/GBG-96-GeparDouze</a:t>
            </a:r>
            <a:r>
              <a:rPr lang="en-US"/>
              <a:t>: Study Design</a:t>
            </a:r>
          </a:p>
        </p:txBody>
      </p:sp>
      <p:sp>
        <p:nvSpPr>
          <p:cNvPr id="7" name="Content Placeholder 28">
            <a:extLst>
              <a:ext uri="{FF2B5EF4-FFF2-40B4-BE49-F238E27FC236}">
                <a16:creationId xmlns:a16="http://schemas.microsoft.com/office/drawing/2014/main" id="{79E750F5-7AB8-E698-07F9-E570400B0064}"/>
              </a:ext>
            </a:extLst>
          </p:cNvPr>
          <p:cNvSpPr>
            <a:spLocks noGrp="1"/>
          </p:cNvSpPr>
          <p:nvPr>
            <p:ph idx="1"/>
          </p:nvPr>
        </p:nvSpPr>
        <p:spPr>
          <a:xfrm>
            <a:off x="581620" y="1440235"/>
            <a:ext cx="10877529" cy="448216"/>
          </a:xfrm>
        </p:spPr>
        <p:txBody>
          <a:bodyPr/>
          <a:lstStyle/>
          <a:p>
            <a:r>
              <a:rPr lang="en-US" sz="1800"/>
              <a:t> International, prospective, double-blind, randomized phase III trial</a:t>
            </a:r>
          </a:p>
        </p:txBody>
      </p:sp>
      <p:sp>
        <p:nvSpPr>
          <p:cNvPr id="16" name="Rectangle 15">
            <a:extLst>
              <a:ext uri="{FF2B5EF4-FFF2-40B4-BE49-F238E27FC236}">
                <a16:creationId xmlns:a16="http://schemas.microsoft.com/office/drawing/2014/main" id="{C69EB2AC-E31E-76C8-3656-29354EEF520A}"/>
              </a:ext>
            </a:extLst>
          </p:cNvPr>
          <p:cNvSpPr/>
          <p:nvPr/>
        </p:nvSpPr>
        <p:spPr>
          <a:xfrm>
            <a:off x="9054548" y="2154635"/>
            <a:ext cx="1661901" cy="812049"/>
          </a:xfrm>
          <a:prstGeom prst="rect">
            <a:avLst/>
          </a:prstGeom>
          <a:solidFill>
            <a:schemeClr val="accent1"/>
          </a:solidFill>
          <a:ln w="12700" cap="flat" cmpd="sng" algn="ctr">
            <a:noFill/>
            <a:prstDash val="solid"/>
          </a:ln>
          <a:effectLst/>
        </p:spPr>
        <p:txBody>
          <a:bodyPr rtlCol="0" anchor="ct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a:latin typeface="Calibri" panose="020F0502020204030204" pitchFamily="34" charset="0"/>
                <a:cs typeface="Arial" panose="020B0604020202020204" pitchFamily="34" charset="0"/>
              </a:rPr>
              <a:t>Atezolizumab</a:t>
            </a:r>
            <a:r>
              <a:rPr lang="en-US" sz="1600" b="1" kern="0" baseline="30000" dirty="0">
                <a:latin typeface="Calibri" panose="020F0502020204030204" pitchFamily="34" charset="0"/>
                <a:cs typeface="Arial" panose="020B0604020202020204" pitchFamily="34" charset="0"/>
              </a:rPr>
              <a:t>¶</a:t>
            </a:r>
          </a:p>
        </p:txBody>
      </p:sp>
      <p:sp>
        <p:nvSpPr>
          <p:cNvPr id="23" name="TextBox 22">
            <a:extLst>
              <a:ext uri="{FF2B5EF4-FFF2-40B4-BE49-F238E27FC236}">
                <a16:creationId xmlns:a16="http://schemas.microsoft.com/office/drawing/2014/main" id="{78F7A848-2EB0-59F4-3913-73901953E6E4}"/>
              </a:ext>
            </a:extLst>
          </p:cNvPr>
          <p:cNvSpPr txBox="1"/>
          <p:nvPr/>
        </p:nvSpPr>
        <p:spPr>
          <a:xfrm>
            <a:off x="7954303" y="2543726"/>
            <a:ext cx="1368114" cy="1384995"/>
          </a:xfrm>
          <a:prstGeom prst="rect">
            <a:avLst/>
          </a:prstGeom>
          <a:noFill/>
        </p:spPr>
        <p:txBody>
          <a:bodyPr wrap="square" rtlCol="0">
            <a:spAutoFit/>
          </a:bodyP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200" i="1" kern="0">
                <a:solidFill>
                  <a:srgbClr val="000000"/>
                </a:solidFill>
                <a:latin typeface="Calibri" panose="020F0502020204030204" pitchFamily="34" charset="0"/>
                <a:cs typeface="Arial" panose="020B0604020202020204" pitchFamily="34" charset="0"/>
              </a:rPr>
              <a:t>S</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200" i="1" kern="0">
                <a:solidFill>
                  <a:srgbClr val="000000"/>
                </a:solidFill>
                <a:latin typeface="Calibri" panose="020F0502020204030204" pitchFamily="34" charset="0"/>
                <a:cs typeface="Arial" panose="020B0604020202020204" pitchFamily="34" charset="0"/>
              </a:rPr>
              <a:t>U</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200" i="1" kern="0">
                <a:solidFill>
                  <a:srgbClr val="000000"/>
                </a:solidFill>
                <a:latin typeface="Calibri" panose="020F0502020204030204" pitchFamily="34" charset="0"/>
                <a:cs typeface="Arial" panose="020B0604020202020204" pitchFamily="34" charset="0"/>
              </a:rPr>
              <a:t>R</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200" i="1" kern="0">
                <a:solidFill>
                  <a:srgbClr val="000000"/>
                </a:solidFill>
                <a:latin typeface="Calibri" panose="020F0502020204030204" pitchFamily="34" charset="0"/>
                <a:cs typeface="Arial" panose="020B0604020202020204" pitchFamily="34" charset="0"/>
              </a:rPr>
              <a:t>G</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200" i="1" kern="0">
                <a:solidFill>
                  <a:srgbClr val="000000"/>
                </a:solidFill>
                <a:latin typeface="Calibri" panose="020F0502020204030204" pitchFamily="34" charset="0"/>
                <a:cs typeface="Arial" panose="020B0604020202020204" pitchFamily="34" charset="0"/>
              </a:rPr>
              <a:t>E</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200" i="1" kern="0">
                <a:solidFill>
                  <a:srgbClr val="000000"/>
                </a:solidFill>
                <a:latin typeface="Calibri" panose="020F0502020204030204" pitchFamily="34" charset="0"/>
                <a:cs typeface="Arial" panose="020B0604020202020204" pitchFamily="34" charset="0"/>
              </a:rPr>
              <a:t>R</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200" i="1" kern="0">
                <a:solidFill>
                  <a:srgbClr val="000000"/>
                </a:solidFill>
                <a:latin typeface="Calibri" panose="020F0502020204030204" pitchFamily="34" charset="0"/>
                <a:cs typeface="Arial" panose="020B0604020202020204" pitchFamily="34" charset="0"/>
              </a:rPr>
              <a:t>y</a:t>
            </a:r>
          </a:p>
        </p:txBody>
      </p:sp>
      <p:sp>
        <p:nvSpPr>
          <p:cNvPr id="24" name="TextBox 23">
            <a:extLst>
              <a:ext uri="{FF2B5EF4-FFF2-40B4-BE49-F238E27FC236}">
                <a16:creationId xmlns:a16="http://schemas.microsoft.com/office/drawing/2014/main" id="{8212C3CB-5E02-EBCD-8D39-E90E2730BDB5}"/>
              </a:ext>
            </a:extLst>
          </p:cNvPr>
          <p:cNvSpPr txBox="1"/>
          <p:nvPr/>
        </p:nvSpPr>
        <p:spPr bwMode="auto">
          <a:xfrm>
            <a:off x="539827" y="2459961"/>
            <a:ext cx="261561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Aft>
                <a:spcPct val="0"/>
              </a:spcAft>
              <a:defRPr/>
            </a:pPr>
            <a:r>
              <a:rPr lang="en-US" sz="1400">
                <a:solidFill>
                  <a:srgbClr val="000000"/>
                </a:solidFill>
                <a:latin typeface="Calibri" panose="020F0502020204030204" pitchFamily="34" charset="0"/>
                <a:cs typeface="Arial" panose="020B0604020202020204" pitchFamily="34" charset="0"/>
              </a:rPr>
              <a:t>Adults with confirmed invasive breast cancer (by CNB); ER-, PgR-, and HER2- per central testing (by ASCO/CAP guidelines); T1c if node-positive (cN1, cN2, or cN3), T2 or T3; no previous CT or radiotherapy; ECOG PS ≤1</a:t>
            </a:r>
          </a:p>
          <a:p>
            <a:pPr algn="ctr">
              <a:spcAft>
                <a:spcPct val="0"/>
              </a:spcAft>
              <a:defRPr/>
            </a:pPr>
            <a:r>
              <a:rPr lang="en-US" sz="1400">
                <a:solidFill>
                  <a:srgbClr val="000000"/>
                </a:solidFill>
                <a:latin typeface="Calibri" panose="020F0502020204030204" pitchFamily="34" charset="0"/>
                <a:cs typeface="Arial" panose="020B0604020202020204" pitchFamily="34" charset="0"/>
              </a:rPr>
              <a:t>(N = 1550)</a:t>
            </a:r>
          </a:p>
        </p:txBody>
      </p:sp>
      <p:cxnSp>
        <p:nvCxnSpPr>
          <p:cNvPr id="29" name="Straight Arrow Connector 28">
            <a:extLst>
              <a:ext uri="{FF2B5EF4-FFF2-40B4-BE49-F238E27FC236}">
                <a16:creationId xmlns:a16="http://schemas.microsoft.com/office/drawing/2014/main" id="{B9C2ACB9-CAE5-23B0-712E-7D1D4F98D043}"/>
              </a:ext>
            </a:extLst>
          </p:cNvPr>
          <p:cNvCxnSpPr>
            <a:cxnSpLocks/>
          </p:cNvCxnSpPr>
          <p:nvPr/>
        </p:nvCxnSpPr>
        <p:spPr bwMode="auto">
          <a:xfrm flipV="1">
            <a:off x="3089614" y="2780377"/>
            <a:ext cx="800451" cy="376501"/>
          </a:xfrm>
          <a:prstGeom prst="straightConnector1">
            <a:avLst/>
          </a:prstGeom>
          <a:noFill/>
          <a:ln w="28575" cap="flat" cmpd="sng" algn="ctr">
            <a:solidFill>
              <a:schemeClr val="bg1"/>
            </a:solidFill>
            <a:prstDash val="solid"/>
            <a:round/>
            <a:headEnd type="none" w="med" len="med"/>
            <a:tailEnd type="triangle"/>
          </a:ln>
          <a:effectLst/>
        </p:spPr>
      </p:cxnSp>
      <p:cxnSp>
        <p:nvCxnSpPr>
          <p:cNvPr id="30" name="Straight Arrow Connector 29">
            <a:extLst>
              <a:ext uri="{FF2B5EF4-FFF2-40B4-BE49-F238E27FC236}">
                <a16:creationId xmlns:a16="http://schemas.microsoft.com/office/drawing/2014/main" id="{B2CF0A8F-3232-A3C6-60FC-90001EBE48C3}"/>
              </a:ext>
            </a:extLst>
          </p:cNvPr>
          <p:cNvCxnSpPr>
            <a:cxnSpLocks/>
          </p:cNvCxnSpPr>
          <p:nvPr/>
        </p:nvCxnSpPr>
        <p:spPr bwMode="auto">
          <a:xfrm>
            <a:off x="3149050" y="3617238"/>
            <a:ext cx="844314" cy="138506"/>
          </a:xfrm>
          <a:prstGeom prst="straightConnector1">
            <a:avLst/>
          </a:prstGeom>
          <a:noFill/>
          <a:ln w="28575" cap="flat" cmpd="sng" algn="ctr">
            <a:solidFill>
              <a:schemeClr val="bg1"/>
            </a:solidFill>
            <a:prstDash val="solid"/>
            <a:round/>
            <a:headEnd type="none" w="med" len="med"/>
            <a:tailEnd type="triangle"/>
          </a:ln>
          <a:effectLst/>
        </p:spPr>
      </p:cxnSp>
      <p:sp>
        <p:nvSpPr>
          <p:cNvPr id="34" name="TextBox 33">
            <a:extLst>
              <a:ext uri="{FF2B5EF4-FFF2-40B4-BE49-F238E27FC236}">
                <a16:creationId xmlns:a16="http://schemas.microsoft.com/office/drawing/2014/main" id="{DB98239D-7040-C8BB-370C-39DCA52D016D}"/>
              </a:ext>
            </a:extLst>
          </p:cNvPr>
          <p:cNvSpPr txBox="1"/>
          <p:nvPr/>
        </p:nvSpPr>
        <p:spPr bwMode="auto">
          <a:xfrm>
            <a:off x="4102100" y="4776458"/>
            <a:ext cx="6441061" cy="1354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nSpc>
                <a:spcPct val="115000"/>
              </a:lnSpc>
            </a:pPr>
            <a:r>
              <a:rPr lang="en-US" sz="1200" kern="100">
                <a:solidFill>
                  <a:schemeClr val="bg1"/>
                </a:solidFill>
                <a:effectLst/>
                <a:ea typeface="Aptos" panose="020B0004020202020204" pitchFamily="34" charset="0"/>
                <a:cs typeface="Times New Roman" panose="02020603050405020304" pitchFamily="18" charset="0"/>
              </a:rPr>
              <a:t>*Atezolizumab </a:t>
            </a:r>
            <a:r>
              <a:rPr lang="en-US" sz="1200" kern="100">
                <a:solidFill>
                  <a:schemeClr val="bg1"/>
                </a:solidFill>
                <a:ea typeface="Aptos" panose="020B0004020202020204" pitchFamily="34" charset="0"/>
                <a:cs typeface="Times New Roman" panose="02020603050405020304" pitchFamily="18" charset="0"/>
              </a:rPr>
              <a:t>1200 mg or placebo IV on </a:t>
            </a:r>
            <a:r>
              <a:rPr lang="en-US" sz="1200" kern="100" dirty="0">
                <a:solidFill>
                  <a:schemeClr val="bg1"/>
                </a:solidFill>
                <a:ea typeface="Aptos" panose="020B0004020202020204" pitchFamily="34" charset="0"/>
                <a:cs typeface="Times New Roman" panose="02020603050405020304" pitchFamily="18" charset="0"/>
              </a:rPr>
              <a:t>Day 1 </a:t>
            </a:r>
            <a:r>
              <a:rPr lang="en-US" sz="1200" kern="100">
                <a:solidFill>
                  <a:schemeClr val="bg1"/>
                </a:solidFill>
                <a:ea typeface="Aptos" panose="020B0004020202020204" pitchFamily="34" charset="0"/>
                <a:cs typeface="Times New Roman" panose="02020603050405020304" pitchFamily="18" charset="0"/>
              </a:rPr>
              <a:t>Q3W for 4 doses. </a:t>
            </a:r>
          </a:p>
          <a:p>
            <a:pPr>
              <a:lnSpc>
                <a:spcPct val="115000"/>
              </a:lnSpc>
            </a:pPr>
            <a:r>
              <a:rPr lang="en-US" sz="1200" kern="100" baseline="30000">
                <a:solidFill>
                  <a:schemeClr val="bg1"/>
                </a:solidFill>
                <a:ea typeface="Aptos" panose="020B0004020202020204" pitchFamily="34" charset="0"/>
                <a:cs typeface="Times New Roman" panose="02020603050405020304" pitchFamily="18" charset="0"/>
              </a:rPr>
              <a:t>†</a:t>
            </a:r>
            <a:r>
              <a:rPr lang="en-US" sz="1200" kern="100">
                <a:solidFill>
                  <a:schemeClr val="bg1"/>
                </a:solidFill>
                <a:ea typeface="Aptos" panose="020B0004020202020204" pitchFamily="34" charset="0"/>
                <a:cs typeface="Times New Roman" panose="02020603050405020304" pitchFamily="18" charset="0"/>
              </a:rPr>
              <a:t>Paclitaxel 80 mg/m</a:t>
            </a:r>
            <a:r>
              <a:rPr lang="en-US" sz="1200" kern="100" baseline="30000">
                <a:solidFill>
                  <a:schemeClr val="bg1"/>
                </a:solidFill>
                <a:ea typeface="Aptos" panose="020B0004020202020204" pitchFamily="34" charset="0"/>
                <a:cs typeface="Times New Roman" panose="02020603050405020304" pitchFamily="18" charset="0"/>
              </a:rPr>
              <a:t>2</a:t>
            </a:r>
            <a:r>
              <a:rPr lang="en-US" sz="1200" kern="100">
                <a:solidFill>
                  <a:schemeClr val="bg1"/>
                </a:solidFill>
                <a:ea typeface="Aptos" panose="020B0004020202020204" pitchFamily="34" charset="0"/>
                <a:cs typeface="Times New Roman" panose="02020603050405020304" pitchFamily="18" charset="0"/>
              </a:rPr>
              <a:t> IV QW for 12 doses + carboplatin AUC of 5 IV on </a:t>
            </a:r>
            <a:r>
              <a:rPr lang="en-US" sz="1200" kern="100" dirty="0">
                <a:solidFill>
                  <a:schemeClr val="bg1"/>
                </a:solidFill>
                <a:ea typeface="Aptos" panose="020B0004020202020204" pitchFamily="34" charset="0"/>
                <a:cs typeface="Times New Roman" panose="02020603050405020304" pitchFamily="18" charset="0"/>
              </a:rPr>
              <a:t>Day 1 </a:t>
            </a:r>
            <a:r>
              <a:rPr lang="en-US" sz="1200" kern="100">
                <a:solidFill>
                  <a:schemeClr val="bg1"/>
                </a:solidFill>
                <a:ea typeface="Aptos" panose="020B0004020202020204" pitchFamily="34" charset="0"/>
                <a:cs typeface="Times New Roman" panose="02020603050405020304" pitchFamily="18" charset="0"/>
              </a:rPr>
              <a:t>Q3W for 4 cycles.</a:t>
            </a:r>
          </a:p>
          <a:p>
            <a:pPr>
              <a:lnSpc>
                <a:spcPct val="115000"/>
              </a:lnSpc>
            </a:pPr>
            <a:r>
              <a:rPr lang="en-US" sz="1200" kern="100" baseline="30000" dirty="0">
                <a:solidFill>
                  <a:schemeClr val="bg1"/>
                </a:solidFill>
                <a:effectLst/>
                <a:ea typeface="Aptos" panose="020B0004020202020204" pitchFamily="34" charset="0"/>
                <a:cs typeface="Times New Roman" panose="02020603050405020304" pitchFamily="18" charset="0"/>
              </a:rPr>
              <a:t>‡</a:t>
            </a:r>
            <a:r>
              <a:rPr lang="en-US" sz="1200" kern="100" dirty="0">
                <a:solidFill>
                  <a:schemeClr val="bg1"/>
                </a:solidFill>
                <a:effectLst/>
                <a:ea typeface="Aptos" panose="020B0004020202020204" pitchFamily="34" charset="0"/>
                <a:cs typeface="Times New Roman" panose="02020603050405020304" pitchFamily="18" charset="0"/>
              </a:rPr>
              <a:t>Same as in * but depending on AC/EC schedule used</a:t>
            </a:r>
            <a:r>
              <a:rPr lang="en-US" sz="1200" kern="100" dirty="0">
                <a:solidFill>
                  <a:schemeClr val="bg1"/>
                </a:solidFill>
                <a:ea typeface="Aptos" panose="020B0004020202020204" pitchFamily="34" charset="0"/>
                <a:cs typeface="Times New Roman" panose="02020603050405020304" pitchFamily="18" charset="0"/>
              </a:rPr>
              <a:t>. </a:t>
            </a:r>
          </a:p>
          <a:p>
            <a:pPr>
              <a:lnSpc>
                <a:spcPct val="115000"/>
              </a:lnSpc>
            </a:pPr>
            <a:r>
              <a:rPr lang="en-US" sz="1200" kern="100" baseline="30000" dirty="0">
                <a:solidFill>
                  <a:schemeClr val="bg1"/>
                </a:solidFill>
                <a:ea typeface="Aptos" panose="020B0004020202020204" pitchFamily="34" charset="0"/>
                <a:cs typeface="Times New Roman" panose="02020603050405020304" pitchFamily="18" charset="0"/>
              </a:rPr>
              <a:t>§</a:t>
            </a:r>
            <a:r>
              <a:rPr lang="en-US" sz="1200" kern="100" dirty="0">
                <a:solidFill>
                  <a:schemeClr val="bg1"/>
                </a:solidFill>
                <a:ea typeface="Aptos" panose="020B0004020202020204" pitchFamily="34" charset="0"/>
                <a:cs typeface="Times New Roman" panose="02020603050405020304" pitchFamily="18" charset="0"/>
              </a:rPr>
              <a:t>(</a:t>
            </a:r>
            <a:r>
              <a:rPr lang="en-US" sz="1200" kern="100">
                <a:solidFill>
                  <a:schemeClr val="bg1"/>
                </a:solidFill>
                <a:ea typeface="Aptos" panose="020B0004020202020204" pitchFamily="34" charset="0"/>
                <a:cs typeface="Times New Roman" panose="02020603050405020304" pitchFamily="18" charset="0"/>
              </a:rPr>
              <a:t>A) Doxorubicin 60 mg/m</a:t>
            </a:r>
            <a:r>
              <a:rPr lang="en-US" sz="1200" kern="100" baseline="30000">
                <a:solidFill>
                  <a:schemeClr val="bg1"/>
                </a:solidFill>
                <a:ea typeface="Aptos" panose="020B0004020202020204" pitchFamily="34" charset="0"/>
                <a:cs typeface="Times New Roman" panose="02020603050405020304" pitchFamily="18" charset="0"/>
              </a:rPr>
              <a:t>2</a:t>
            </a:r>
            <a:r>
              <a:rPr lang="en-US" sz="1200" kern="100">
                <a:solidFill>
                  <a:schemeClr val="bg1"/>
                </a:solidFill>
                <a:ea typeface="Aptos" panose="020B0004020202020204" pitchFamily="34" charset="0"/>
                <a:cs typeface="Times New Roman" panose="02020603050405020304" pitchFamily="18" charset="0"/>
              </a:rPr>
              <a:t> IV + (C) cyclophosphamide 600 mg/m</a:t>
            </a:r>
            <a:r>
              <a:rPr lang="en-US" sz="1200" kern="100" baseline="30000">
                <a:solidFill>
                  <a:schemeClr val="bg1"/>
                </a:solidFill>
                <a:ea typeface="Aptos" panose="020B0004020202020204" pitchFamily="34" charset="0"/>
                <a:cs typeface="Times New Roman" panose="02020603050405020304" pitchFamily="18" charset="0"/>
              </a:rPr>
              <a:t>2</a:t>
            </a:r>
            <a:r>
              <a:rPr lang="en-US" sz="1200" kern="100">
                <a:solidFill>
                  <a:schemeClr val="bg1"/>
                </a:solidFill>
                <a:ea typeface="Aptos" panose="020B0004020202020204" pitchFamily="34" charset="0"/>
                <a:cs typeface="Times New Roman" panose="02020603050405020304" pitchFamily="18" charset="0"/>
              </a:rPr>
              <a:t> IV on </a:t>
            </a:r>
            <a:r>
              <a:rPr lang="en-US" sz="1200" kern="100" dirty="0">
                <a:solidFill>
                  <a:schemeClr val="bg1"/>
                </a:solidFill>
                <a:ea typeface="Aptos" panose="020B0004020202020204" pitchFamily="34" charset="0"/>
                <a:cs typeface="Times New Roman" panose="02020603050405020304" pitchFamily="18" charset="0"/>
              </a:rPr>
              <a:t>Day 1 </a:t>
            </a:r>
            <a:r>
              <a:rPr lang="en-US" sz="1200" kern="100">
                <a:solidFill>
                  <a:schemeClr val="bg1"/>
                </a:solidFill>
                <a:ea typeface="Aptos" panose="020B0004020202020204" pitchFamily="34" charset="0"/>
                <a:cs typeface="Times New Roman" panose="02020603050405020304" pitchFamily="18" charset="0"/>
              </a:rPr>
              <a:t>Q2W or Q3W for 4 cycles or (E) epirubicin 90 mg/m</a:t>
            </a:r>
            <a:r>
              <a:rPr lang="en-US" sz="1200" kern="100" baseline="30000">
                <a:solidFill>
                  <a:schemeClr val="bg1"/>
                </a:solidFill>
                <a:ea typeface="Aptos" panose="020B0004020202020204" pitchFamily="34" charset="0"/>
                <a:cs typeface="Times New Roman" panose="02020603050405020304" pitchFamily="18" charset="0"/>
              </a:rPr>
              <a:t>2</a:t>
            </a:r>
            <a:r>
              <a:rPr lang="en-US" sz="1200" kern="100">
                <a:solidFill>
                  <a:schemeClr val="bg1"/>
                </a:solidFill>
                <a:ea typeface="Aptos" panose="020B0004020202020204" pitchFamily="34" charset="0"/>
                <a:cs typeface="Times New Roman" panose="02020603050405020304" pitchFamily="18" charset="0"/>
              </a:rPr>
              <a:t> IV + (C).</a:t>
            </a:r>
          </a:p>
          <a:p>
            <a:pPr>
              <a:lnSpc>
                <a:spcPct val="115000"/>
              </a:lnSpc>
            </a:pPr>
            <a:r>
              <a:rPr lang="en-US" sz="1200" kern="100" baseline="30000" dirty="0">
                <a:solidFill>
                  <a:schemeClr val="bg1"/>
                </a:solidFill>
                <a:ea typeface="Aptos" panose="020B0004020202020204" pitchFamily="34" charset="0"/>
                <a:cs typeface="Times New Roman" panose="02020603050405020304" pitchFamily="18" charset="0"/>
              </a:rPr>
              <a:t>¶</a:t>
            </a:r>
            <a:r>
              <a:rPr lang="en-US" sz="1200" kern="100">
                <a:solidFill>
                  <a:schemeClr val="bg1"/>
                </a:solidFill>
                <a:effectLst/>
                <a:ea typeface="Aptos" panose="020B0004020202020204" pitchFamily="34" charset="0"/>
                <a:cs typeface="Times New Roman" panose="02020603050405020304" pitchFamily="18" charset="0"/>
              </a:rPr>
              <a:t>Atezolizumab 1200 mg or placebo IV on </a:t>
            </a:r>
            <a:r>
              <a:rPr lang="en-US" sz="1200" kern="100" dirty="0">
                <a:solidFill>
                  <a:schemeClr val="bg1"/>
                </a:solidFill>
                <a:effectLst/>
                <a:ea typeface="Aptos" panose="020B0004020202020204" pitchFamily="34" charset="0"/>
                <a:cs typeface="Times New Roman" panose="02020603050405020304" pitchFamily="18" charset="0"/>
              </a:rPr>
              <a:t>Day 1</a:t>
            </a:r>
            <a:r>
              <a:rPr lang="en-US" sz="1200" kern="100">
                <a:solidFill>
                  <a:schemeClr val="bg1"/>
                </a:solidFill>
                <a:effectLst/>
                <a:ea typeface="Aptos" panose="020B0004020202020204" pitchFamily="34" charset="0"/>
                <a:cs typeface="Times New Roman" panose="02020603050405020304" pitchFamily="18" charset="0"/>
              </a:rPr>
              <a:t> Q3W after </a:t>
            </a:r>
            <a:r>
              <a:rPr lang="en-US" sz="1200" kern="100">
                <a:solidFill>
                  <a:schemeClr val="bg1"/>
                </a:solidFill>
                <a:ea typeface="Aptos" panose="020B0004020202020204" pitchFamily="34" charset="0"/>
                <a:cs typeface="Times New Roman" panose="02020603050405020304" pitchFamily="18" charset="0"/>
              </a:rPr>
              <a:t>surgery until 1 yr.</a:t>
            </a:r>
            <a:endParaRPr lang="en-US" sz="1200" kern="100">
              <a:solidFill>
                <a:schemeClr val="bg1"/>
              </a:solidFill>
              <a:effectLst/>
              <a:ea typeface="Aptos" panose="020B0004020202020204" pitchFamily="34" charset="0"/>
              <a:cs typeface="Times New Roman" panose="02020603050405020304" pitchFamily="18" charset="0"/>
            </a:endParaRPr>
          </a:p>
        </p:txBody>
      </p:sp>
      <p:sp>
        <p:nvSpPr>
          <p:cNvPr id="35" name="TextBox 34">
            <a:extLst>
              <a:ext uri="{FF2B5EF4-FFF2-40B4-BE49-F238E27FC236}">
                <a16:creationId xmlns:a16="http://schemas.microsoft.com/office/drawing/2014/main" id="{D1C6A84D-FEE9-FA14-5284-5CD7C6CA0422}"/>
              </a:ext>
            </a:extLst>
          </p:cNvPr>
          <p:cNvSpPr txBox="1"/>
          <p:nvPr/>
        </p:nvSpPr>
        <p:spPr>
          <a:xfrm>
            <a:off x="1859485" y="1759715"/>
            <a:ext cx="2615610" cy="646331"/>
          </a:xfrm>
          <a:prstGeom prst="rect">
            <a:avLst/>
          </a:prstGeom>
          <a:noFill/>
        </p:spPr>
        <p:txBody>
          <a:bodyPr wrap="square" rtlCol="0">
            <a:spAutoFit/>
          </a:bodyPr>
          <a:lstStyle/>
          <a:p>
            <a:pPr marL="0" marR="0" lvl="0" indent="0" algn="ctr" defTabSz="665043" rtl="0" eaLnBrk="1" fontAlgn="auto" latinLnBrk="0" hangingPunct="1">
              <a:lnSpc>
                <a:spcPct val="100000"/>
              </a:lnSpc>
              <a:spcBef>
                <a:spcPts val="0"/>
              </a:spcBef>
              <a:spcAft>
                <a:spcPts val="0"/>
              </a:spcAft>
              <a:buClrTx/>
              <a:buSzTx/>
              <a:buFontTx/>
              <a:buNone/>
              <a:tabLst/>
              <a:defRPr/>
            </a:pPr>
            <a:r>
              <a:rPr kumimoji="0" lang="en-US" sz="1200" b="0" i="1" u="none" strike="noStrike" kern="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Stratified by: group (NSABP/GBG); primary tumor size; </a:t>
            </a:r>
            <a:r>
              <a:rPr lang="en-US" sz="1200" i="1" kern="0">
                <a:solidFill>
                  <a:srgbClr val="000000"/>
                </a:solidFill>
                <a:latin typeface="Calibri" panose="020F0502020204030204" pitchFamily="34" charset="0"/>
                <a:cs typeface="Arial" panose="020B0604020202020204" pitchFamily="34" charset="0"/>
              </a:rPr>
              <a:t>n</a:t>
            </a:r>
            <a:r>
              <a:rPr kumimoji="0" lang="en-US" sz="1200" b="0" i="1" u="none" strike="noStrike" kern="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odal status; PD-L1 status; and CT schedule</a:t>
            </a:r>
          </a:p>
        </p:txBody>
      </p:sp>
      <p:cxnSp>
        <p:nvCxnSpPr>
          <p:cNvPr id="36" name="Straight Arrow Connector 35">
            <a:extLst>
              <a:ext uri="{FF2B5EF4-FFF2-40B4-BE49-F238E27FC236}">
                <a16:creationId xmlns:a16="http://schemas.microsoft.com/office/drawing/2014/main" id="{9BDC906B-A237-A783-050D-E251D663B7D2}"/>
              </a:ext>
            </a:extLst>
          </p:cNvPr>
          <p:cNvCxnSpPr>
            <a:cxnSpLocks/>
          </p:cNvCxnSpPr>
          <p:nvPr/>
        </p:nvCxnSpPr>
        <p:spPr bwMode="auto">
          <a:xfrm>
            <a:off x="3442691" y="2459378"/>
            <a:ext cx="0" cy="403094"/>
          </a:xfrm>
          <a:prstGeom prst="straightConnector1">
            <a:avLst/>
          </a:prstGeom>
          <a:noFill/>
          <a:ln w="28575" cap="flat" cmpd="sng" algn="ctr">
            <a:solidFill>
              <a:schemeClr val="bg1"/>
            </a:solidFill>
            <a:prstDash val="sysDash"/>
            <a:round/>
            <a:headEnd type="none" w="med" len="med"/>
            <a:tailEnd type="triangle"/>
          </a:ln>
          <a:effectLst/>
        </p:spPr>
      </p:cxnSp>
      <p:sp>
        <p:nvSpPr>
          <p:cNvPr id="39" name="Text Box 15">
            <a:extLst>
              <a:ext uri="{FF2B5EF4-FFF2-40B4-BE49-F238E27FC236}">
                <a16:creationId xmlns:a16="http://schemas.microsoft.com/office/drawing/2014/main" id="{696FA6C4-4337-A898-A456-F1B5C78370C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fr-FR" altLang="en-US" sz="1200" b="0" spc="-10">
                <a:solidFill>
                  <a:srgbClr val="455560"/>
                </a:solidFill>
                <a:latin typeface="Calibri" panose="020F0502020204030204" pitchFamily="34" charset="0"/>
                <a:cs typeface="Arial" panose="020B0604020202020204" pitchFamily="34" charset="0"/>
              </a:rPr>
              <a:t>Geyer. SABCS 2024. Abstr GS3-05.</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47" name="TextBox 46">
            <a:extLst>
              <a:ext uri="{FF2B5EF4-FFF2-40B4-BE49-F238E27FC236}">
                <a16:creationId xmlns:a16="http://schemas.microsoft.com/office/drawing/2014/main" id="{5B703E5E-30AE-833E-6901-065524454E2B}"/>
              </a:ext>
            </a:extLst>
          </p:cNvPr>
          <p:cNvSpPr txBox="1"/>
          <p:nvPr/>
        </p:nvSpPr>
        <p:spPr>
          <a:xfrm>
            <a:off x="10749686" y="2843186"/>
            <a:ext cx="1138137" cy="523220"/>
          </a:xfrm>
          <a:prstGeom prst="rect">
            <a:avLst/>
          </a:prstGeom>
          <a:noFill/>
        </p:spPr>
        <p:txBody>
          <a:bodyPr wrap="square" rtlCol="0">
            <a:spAutoFit/>
          </a:bodyP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400" i="1" kern="0">
                <a:solidFill>
                  <a:srgbClr val="000000"/>
                </a:solidFill>
                <a:latin typeface="Calibri" panose="020F0502020204030204" pitchFamily="34" charset="0"/>
                <a:cs typeface="Arial" panose="020B0604020202020204" pitchFamily="34" charset="0"/>
              </a:rPr>
              <a:t>Survival</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400" i="1" kern="0">
                <a:solidFill>
                  <a:srgbClr val="000000"/>
                </a:solidFill>
                <a:latin typeface="Calibri" panose="020F0502020204030204" pitchFamily="34" charset="0"/>
                <a:cs typeface="Arial" panose="020B0604020202020204" pitchFamily="34" charset="0"/>
              </a:rPr>
              <a:t>follow-up</a:t>
            </a:r>
          </a:p>
        </p:txBody>
      </p:sp>
      <p:sp>
        <p:nvSpPr>
          <p:cNvPr id="4" name="TextBox 3">
            <a:extLst>
              <a:ext uri="{FF2B5EF4-FFF2-40B4-BE49-F238E27FC236}">
                <a16:creationId xmlns:a16="http://schemas.microsoft.com/office/drawing/2014/main" id="{E4968C67-EEB9-545A-4972-5064D66C563A}"/>
              </a:ext>
            </a:extLst>
          </p:cNvPr>
          <p:cNvSpPr txBox="1"/>
          <p:nvPr/>
        </p:nvSpPr>
        <p:spPr>
          <a:xfrm>
            <a:off x="4664948" y="4474892"/>
            <a:ext cx="1368114" cy="307777"/>
          </a:xfrm>
          <a:prstGeom prst="rect">
            <a:avLst/>
          </a:prstGeom>
          <a:noFill/>
        </p:spPr>
        <p:txBody>
          <a:bodyPr wrap="square" rtlCol="0">
            <a:spAutoFit/>
          </a:bodyP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400" i="1" kern="0">
                <a:solidFill>
                  <a:srgbClr val="000000"/>
                </a:solidFill>
                <a:latin typeface="Calibri" panose="020F0502020204030204" pitchFamily="34" charset="0"/>
                <a:cs typeface="Arial" panose="020B0604020202020204" pitchFamily="34" charset="0"/>
              </a:rPr>
              <a:t>12 wk</a:t>
            </a:r>
          </a:p>
        </p:txBody>
      </p:sp>
      <p:sp>
        <p:nvSpPr>
          <p:cNvPr id="5" name="TextBox 4">
            <a:extLst>
              <a:ext uri="{FF2B5EF4-FFF2-40B4-BE49-F238E27FC236}">
                <a16:creationId xmlns:a16="http://schemas.microsoft.com/office/drawing/2014/main" id="{F9E50370-7EC1-C0E1-6C2B-E965E565B288}"/>
              </a:ext>
            </a:extLst>
          </p:cNvPr>
          <p:cNvSpPr txBox="1"/>
          <p:nvPr/>
        </p:nvSpPr>
        <p:spPr>
          <a:xfrm>
            <a:off x="6660476" y="4448925"/>
            <a:ext cx="1368114" cy="307777"/>
          </a:xfrm>
          <a:prstGeom prst="rect">
            <a:avLst/>
          </a:prstGeom>
          <a:noFill/>
        </p:spPr>
        <p:txBody>
          <a:bodyPr wrap="square" rtlCol="0">
            <a:spAutoFit/>
          </a:bodyP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400" i="1" kern="0">
                <a:solidFill>
                  <a:srgbClr val="000000"/>
                </a:solidFill>
                <a:latin typeface="Calibri" panose="020F0502020204030204" pitchFamily="34" charset="0"/>
                <a:cs typeface="Arial" panose="020B0604020202020204" pitchFamily="34" charset="0"/>
              </a:rPr>
              <a:t>8-12 wk</a:t>
            </a:r>
          </a:p>
        </p:txBody>
      </p:sp>
      <p:sp>
        <p:nvSpPr>
          <p:cNvPr id="6" name="TextBox 5">
            <a:extLst>
              <a:ext uri="{FF2B5EF4-FFF2-40B4-BE49-F238E27FC236}">
                <a16:creationId xmlns:a16="http://schemas.microsoft.com/office/drawing/2014/main" id="{6E97AB48-5F3D-7417-5A48-454C0EB39E5D}"/>
              </a:ext>
            </a:extLst>
          </p:cNvPr>
          <p:cNvSpPr txBox="1"/>
          <p:nvPr/>
        </p:nvSpPr>
        <p:spPr>
          <a:xfrm>
            <a:off x="9164467" y="4367170"/>
            <a:ext cx="1368114" cy="523220"/>
          </a:xfrm>
          <a:prstGeom prst="rect">
            <a:avLst/>
          </a:prstGeom>
          <a:noFill/>
        </p:spPr>
        <p:txBody>
          <a:bodyPr wrap="square" rtlCol="0">
            <a:spAutoFit/>
          </a:bodyP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400" i="1" kern="0">
                <a:solidFill>
                  <a:srgbClr val="000000"/>
                </a:solidFill>
                <a:latin typeface="Calibri" panose="020F0502020204030204" pitchFamily="34" charset="0"/>
                <a:cs typeface="Arial" panose="020B0604020202020204" pitchFamily="34" charset="0"/>
              </a:rPr>
              <a:t>Complete 1 yr of therapy</a:t>
            </a:r>
          </a:p>
        </p:txBody>
      </p:sp>
      <p:cxnSp>
        <p:nvCxnSpPr>
          <p:cNvPr id="18" name="Straight Arrow Connector 17">
            <a:extLst>
              <a:ext uri="{FF2B5EF4-FFF2-40B4-BE49-F238E27FC236}">
                <a16:creationId xmlns:a16="http://schemas.microsoft.com/office/drawing/2014/main" id="{5526808E-139C-8E99-EEF8-5274B4266D92}"/>
              </a:ext>
            </a:extLst>
          </p:cNvPr>
          <p:cNvCxnSpPr>
            <a:cxnSpLocks/>
          </p:cNvCxnSpPr>
          <p:nvPr/>
        </p:nvCxnSpPr>
        <p:spPr bwMode="auto">
          <a:xfrm>
            <a:off x="10540728" y="3115117"/>
            <a:ext cx="417916" cy="0"/>
          </a:xfrm>
          <a:prstGeom prst="straightConnector1">
            <a:avLst/>
          </a:prstGeom>
          <a:noFill/>
          <a:ln w="28575" cap="flat" cmpd="sng" algn="ctr">
            <a:solidFill>
              <a:schemeClr val="bg1"/>
            </a:solidFill>
            <a:prstDash val="solid"/>
            <a:round/>
            <a:headEnd type="none" w="med" len="med"/>
            <a:tailEnd type="triangle"/>
          </a:ln>
          <a:effectLst/>
        </p:spPr>
      </p:cxnSp>
      <p:sp>
        <p:nvSpPr>
          <p:cNvPr id="8" name="Content Placeholder 28">
            <a:extLst>
              <a:ext uri="{FF2B5EF4-FFF2-40B4-BE49-F238E27FC236}">
                <a16:creationId xmlns:a16="http://schemas.microsoft.com/office/drawing/2014/main" id="{817A03B9-74DF-CF39-7321-0F87B0733875}"/>
              </a:ext>
            </a:extLst>
          </p:cNvPr>
          <p:cNvSpPr txBox="1">
            <a:spLocks/>
          </p:cNvSpPr>
          <p:nvPr/>
        </p:nvSpPr>
        <p:spPr bwMode="auto">
          <a:xfrm>
            <a:off x="296439" y="4674481"/>
            <a:ext cx="3593626" cy="1320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1800" b="1" kern="0"/>
              <a:t>Primary endpoint: </a:t>
            </a:r>
            <a:r>
              <a:rPr lang="en-US" sz="1800" kern="0"/>
              <a:t>EFS</a:t>
            </a:r>
          </a:p>
          <a:p>
            <a:r>
              <a:rPr lang="en-US" sz="1800" b="1" kern="0"/>
              <a:t>Key secondary endpoints: </a:t>
            </a:r>
            <a:r>
              <a:rPr lang="en-US" sz="1800" kern="0"/>
              <a:t>OS, </a:t>
            </a:r>
            <a:r>
              <a:rPr lang="en-US" sz="1800" kern="0" dirty="0"/>
              <a:t>pCR</a:t>
            </a:r>
            <a:r>
              <a:rPr lang="en-US" sz="1800" kern="0"/>
              <a:t> in breast and lymph nodes (ypT0/Tis ypN0), and safety</a:t>
            </a:r>
          </a:p>
        </p:txBody>
      </p:sp>
      <p:cxnSp>
        <p:nvCxnSpPr>
          <p:cNvPr id="9" name="Straight Arrow Connector 8">
            <a:extLst>
              <a:ext uri="{FF2B5EF4-FFF2-40B4-BE49-F238E27FC236}">
                <a16:creationId xmlns:a16="http://schemas.microsoft.com/office/drawing/2014/main" id="{273E1198-DB00-2577-4E4E-ABFAF8AFC7A3}"/>
              </a:ext>
            </a:extLst>
          </p:cNvPr>
          <p:cNvCxnSpPr>
            <a:cxnSpLocks/>
          </p:cNvCxnSpPr>
          <p:nvPr/>
        </p:nvCxnSpPr>
        <p:spPr bwMode="auto">
          <a:xfrm>
            <a:off x="6258400" y="2577347"/>
            <a:ext cx="2762911" cy="0"/>
          </a:xfrm>
          <a:prstGeom prst="straightConnector1">
            <a:avLst/>
          </a:prstGeom>
          <a:noFill/>
          <a:ln w="28575" cap="flat" cmpd="sng" algn="ctr">
            <a:solidFill>
              <a:schemeClr val="bg1"/>
            </a:solidFill>
            <a:prstDash val="solid"/>
            <a:round/>
            <a:headEnd type="none" w="med" len="med"/>
            <a:tailEnd type="triangle"/>
          </a:ln>
          <a:effectLst/>
        </p:spPr>
      </p:cxnSp>
      <p:sp>
        <p:nvSpPr>
          <p:cNvPr id="11" name="Rectangle 10">
            <a:extLst>
              <a:ext uri="{FF2B5EF4-FFF2-40B4-BE49-F238E27FC236}">
                <a16:creationId xmlns:a16="http://schemas.microsoft.com/office/drawing/2014/main" id="{52922E0D-E4D0-1F13-222F-4442DB871312}"/>
              </a:ext>
            </a:extLst>
          </p:cNvPr>
          <p:cNvSpPr/>
          <p:nvPr/>
        </p:nvSpPr>
        <p:spPr>
          <a:xfrm>
            <a:off x="4476951" y="2080475"/>
            <a:ext cx="1781449" cy="1176291"/>
          </a:xfrm>
          <a:prstGeom prst="rect">
            <a:avLst/>
          </a:prstGeom>
          <a:solidFill>
            <a:schemeClr val="accent1"/>
          </a:solidFill>
          <a:ln w="12700" cap="flat" cmpd="sng" algn="ctr">
            <a:noFill/>
            <a:prstDash val="solid"/>
          </a:ln>
          <a:effectLst/>
        </p:spPr>
        <p:txBody>
          <a:bodyPr rtlCol="0" anchor="ct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a:solidFill>
                  <a:srgbClr val="FFFFFF"/>
                </a:solidFill>
                <a:latin typeface="Calibri" panose="020F0502020204030204" pitchFamily="34" charset="0"/>
                <a:cs typeface="Arial" panose="020B0604020202020204" pitchFamily="34" charset="0"/>
              </a:rPr>
              <a:t>Atezolizumab*</a:t>
            </a:r>
            <a:r>
              <a:rPr lang="en-US" sz="1600" kern="0">
                <a:solidFill>
                  <a:srgbClr val="FFFFFF"/>
                </a:solidFill>
                <a:latin typeface="Calibri" panose="020F0502020204030204" pitchFamily="34" charset="0"/>
                <a:cs typeface="Arial" panose="020B0604020202020204" pitchFamily="34" charset="0"/>
              </a:rPr>
              <a:t>+</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dirty="0">
                <a:solidFill>
                  <a:srgbClr val="FFFFFF"/>
                </a:solidFill>
                <a:latin typeface="Calibri" panose="020F0502020204030204" pitchFamily="34" charset="0"/>
                <a:cs typeface="Arial" panose="020B0604020202020204" pitchFamily="34" charset="0"/>
              </a:rPr>
              <a:t>Carboplatin </a:t>
            </a:r>
            <a:r>
              <a:rPr lang="en-US" sz="1600" kern="0">
                <a:solidFill>
                  <a:srgbClr val="FFFFFF"/>
                </a:solidFill>
                <a:latin typeface="Calibri" panose="020F0502020204030204" pitchFamily="34" charset="0"/>
                <a:cs typeface="Arial" panose="020B0604020202020204" pitchFamily="34" charset="0"/>
              </a:rPr>
              <a:t>+ </a:t>
            </a:r>
            <a:r>
              <a:rPr lang="en-US" sz="1600" b="1" kern="0" dirty="0">
                <a:solidFill>
                  <a:srgbClr val="FFFFFF"/>
                </a:solidFill>
                <a:latin typeface="Calibri" panose="020F0502020204030204" pitchFamily="34" charset="0"/>
                <a:cs typeface="Arial" panose="020B0604020202020204" pitchFamily="34" charset="0"/>
              </a:rPr>
              <a:t>Paclitaxel</a:t>
            </a:r>
            <a:r>
              <a:rPr lang="en-US" sz="1600" kern="0" baseline="30000">
                <a:solidFill>
                  <a:srgbClr val="FFFFFF"/>
                </a:solidFill>
                <a:latin typeface="Calibri" panose="020F0502020204030204" pitchFamily="34" charset="0"/>
                <a:cs typeface="Arial" panose="020B0604020202020204" pitchFamily="34" charset="0"/>
              </a:rPr>
              <a:t>†</a:t>
            </a:r>
          </a:p>
        </p:txBody>
      </p:sp>
      <p:sp>
        <p:nvSpPr>
          <p:cNvPr id="12" name="Rectangle 11">
            <a:extLst>
              <a:ext uri="{FF2B5EF4-FFF2-40B4-BE49-F238E27FC236}">
                <a16:creationId xmlns:a16="http://schemas.microsoft.com/office/drawing/2014/main" id="{8FF93D8D-CF5A-2F25-4029-F1008378D8F9}"/>
              </a:ext>
            </a:extLst>
          </p:cNvPr>
          <p:cNvSpPr/>
          <p:nvPr/>
        </p:nvSpPr>
        <p:spPr>
          <a:xfrm>
            <a:off x="6419516" y="2080475"/>
            <a:ext cx="1781449" cy="1176291"/>
          </a:xfrm>
          <a:prstGeom prst="rect">
            <a:avLst/>
          </a:prstGeom>
          <a:solidFill>
            <a:schemeClr val="accent1"/>
          </a:solidFill>
          <a:ln w="12700" cap="flat" cmpd="sng" algn="ctr">
            <a:noFill/>
            <a:prstDash val="solid"/>
          </a:ln>
          <a:effectLst/>
        </p:spPr>
        <p:txBody>
          <a:bodyPr rtlCol="0" anchor="ct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a:solidFill>
                  <a:srgbClr val="FFFFFF"/>
                </a:solidFill>
                <a:latin typeface="Calibri" panose="020F0502020204030204" pitchFamily="34" charset="0"/>
                <a:cs typeface="Arial" panose="020B0604020202020204" pitchFamily="34" charset="0"/>
              </a:rPr>
              <a:t>Atezolizumab</a:t>
            </a:r>
            <a:r>
              <a:rPr lang="en-US" sz="1600" b="1" kern="0" baseline="30000" dirty="0">
                <a:solidFill>
                  <a:srgbClr val="FFFFFF"/>
                </a:solidFill>
                <a:latin typeface="Calibri" panose="020F0502020204030204" pitchFamily="34" charset="0"/>
                <a:cs typeface="Arial" panose="020B0604020202020204" pitchFamily="34" charset="0"/>
              </a:rPr>
              <a:t>‡</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a:solidFill>
                  <a:srgbClr val="FFFFFF"/>
                </a:solidFill>
                <a:latin typeface="Calibri" panose="020F0502020204030204" pitchFamily="34" charset="0"/>
                <a:cs typeface="Arial" panose="020B0604020202020204" pitchFamily="34" charset="0"/>
              </a:rPr>
              <a:t>+</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a:solidFill>
                  <a:srgbClr val="FFFFFF"/>
                </a:solidFill>
                <a:latin typeface="Calibri" panose="020F0502020204030204" pitchFamily="34" charset="0"/>
                <a:cs typeface="Arial" panose="020B0604020202020204" pitchFamily="34" charset="0"/>
              </a:rPr>
              <a:t>AC or EC</a:t>
            </a:r>
            <a:r>
              <a:rPr lang="en-US" sz="1600" b="1" kern="0" baseline="30000" dirty="0">
                <a:solidFill>
                  <a:srgbClr val="FFFFFF"/>
                </a:solidFill>
                <a:latin typeface="Calibri" panose="020F0502020204030204" pitchFamily="34" charset="0"/>
                <a:cs typeface="Arial" panose="020B0604020202020204" pitchFamily="34" charset="0"/>
              </a:rPr>
              <a:t>§</a:t>
            </a:r>
            <a:endParaRPr lang="en-US" sz="1600" b="1" u="sng" kern="0" baseline="30000" dirty="0">
              <a:solidFill>
                <a:srgbClr val="FFFFFF"/>
              </a:solidFill>
              <a:latin typeface="Calibri" panose="020F0502020204030204" pitchFamily="34" charset="0"/>
              <a:cs typeface="Arial" panose="020B0604020202020204" pitchFamily="34" charset="0"/>
            </a:endParaRPr>
          </a:p>
        </p:txBody>
      </p:sp>
      <p:cxnSp>
        <p:nvCxnSpPr>
          <p:cNvPr id="17" name="Straight Arrow Connector 16">
            <a:extLst>
              <a:ext uri="{FF2B5EF4-FFF2-40B4-BE49-F238E27FC236}">
                <a16:creationId xmlns:a16="http://schemas.microsoft.com/office/drawing/2014/main" id="{FDA99FF6-6E53-A732-C397-8FB52E4E97C1}"/>
              </a:ext>
            </a:extLst>
          </p:cNvPr>
          <p:cNvCxnSpPr>
            <a:cxnSpLocks/>
          </p:cNvCxnSpPr>
          <p:nvPr/>
        </p:nvCxnSpPr>
        <p:spPr bwMode="auto">
          <a:xfrm>
            <a:off x="6096000" y="3880765"/>
            <a:ext cx="2983949" cy="0"/>
          </a:xfrm>
          <a:prstGeom prst="straightConnector1">
            <a:avLst/>
          </a:prstGeom>
          <a:noFill/>
          <a:ln w="28575" cap="flat" cmpd="sng" algn="ctr">
            <a:solidFill>
              <a:schemeClr val="bg1"/>
            </a:solidFill>
            <a:prstDash val="solid"/>
            <a:round/>
            <a:headEnd type="none" w="med" len="med"/>
            <a:tailEnd type="triangle"/>
          </a:ln>
          <a:effectLst/>
        </p:spPr>
      </p:cxnSp>
      <p:sp>
        <p:nvSpPr>
          <p:cNvPr id="20" name="Rectangle 19">
            <a:extLst>
              <a:ext uri="{FF2B5EF4-FFF2-40B4-BE49-F238E27FC236}">
                <a16:creationId xmlns:a16="http://schemas.microsoft.com/office/drawing/2014/main" id="{CBB4E720-821E-82E1-115B-EB73E8F301A2}"/>
              </a:ext>
            </a:extLst>
          </p:cNvPr>
          <p:cNvSpPr/>
          <p:nvPr/>
        </p:nvSpPr>
        <p:spPr>
          <a:xfrm>
            <a:off x="9079949" y="3470774"/>
            <a:ext cx="1661901" cy="812049"/>
          </a:xfrm>
          <a:prstGeom prst="rect">
            <a:avLst/>
          </a:prstGeom>
          <a:solidFill>
            <a:schemeClr val="accent3"/>
          </a:solidFill>
          <a:ln w="12700" cap="flat" cmpd="sng" algn="ctr">
            <a:noFill/>
            <a:prstDash val="solid"/>
          </a:ln>
          <a:effectLst/>
        </p:spPr>
        <p:txBody>
          <a:bodyPr rtlCol="0" anchor="ctr"/>
          <a:lstStyle/>
          <a:p>
            <a:pPr algn="ctr" defTabSz="665043">
              <a:defRPr/>
            </a:pPr>
            <a:r>
              <a:rPr lang="en-US" sz="1600" b="1" i="0" kern="0">
                <a:latin typeface="Calibri" panose="020F0502020204030204" pitchFamily="34" charset="0"/>
                <a:cs typeface="Arial" panose="020B0604020202020204" pitchFamily="34" charset="0"/>
              </a:rPr>
              <a:t>Placebo</a:t>
            </a:r>
            <a:r>
              <a:rPr lang="en-US" sz="1600" b="1" kern="0" baseline="30000" dirty="0">
                <a:latin typeface="Calibri" panose="020F0502020204030204" pitchFamily="34" charset="0"/>
                <a:cs typeface="Arial" panose="020B0604020202020204" pitchFamily="34" charset="0"/>
              </a:rPr>
              <a:t>¶</a:t>
            </a:r>
            <a:endParaRPr lang="en-US" sz="1600" b="1" i="0" kern="0">
              <a:latin typeface="Calibri" panose="020F0502020204030204" pitchFamily="34" charset="0"/>
              <a:cs typeface="Arial" panose="020B0604020202020204" pitchFamily="34" charset="0"/>
            </a:endParaRPr>
          </a:p>
        </p:txBody>
      </p:sp>
      <p:sp>
        <p:nvSpPr>
          <p:cNvPr id="26" name="Rectangle 25">
            <a:extLst>
              <a:ext uri="{FF2B5EF4-FFF2-40B4-BE49-F238E27FC236}">
                <a16:creationId xmlns:a16="http://schemas.microsoft.com/office/drawing/2014/main" id="{8639A7A8-F626-2529-7749-E694904A72F2}"/>
              </a:ext>
            </a:extLst>
          </p:cNvPr>
          <p:cNvSpPr/>
          <p:nvPr/>
        </p:nvSpPr>
        <p:spPr>
          <a:xfrm>
            <a:off x="4476952" y="3378134"/>
            <a:ext cx="1781449" cy="1103312"/>
          </a:xfrm>
          <a:prstGeom prst="rect">
            <a:avLst/>
          </a:prstGeom>
          <a:solidFill>
            <a:schemeClr val="accent3"/>
          </a:solidFill>
          <a:ln w="12700" cap="flat" cmpd="sng" algn="ctr">
            <a:noFill/>
            <a:prstDash val="solid"/>
          </a:ln>
          <a:effectLst/>
        </p:spPr>
        <p:txBody>
          <a:bodyPr rtlCol="0" anchor="ct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a:solidFill>
                  <a:srgbClr val="FFFFFF"/>
                </a:solidFill>
                <a:latin typeface="Calibri" panose="020F0502020204030204" pitchFamily="34" charset="0"/>
                <a:cs typeface="Arial" panose="020B0604020202020204" pitchFamily="34" charset="0"/>
              </a:rPr>
              <a:t>Placebo*</a:t>
            </a:r>
            <a:r>
              <a:rPr lang="en-US" sz="1600" kern="0">
                <a:solidFill>
                  <a:srgbClr val="FFFFFF"/>
                </a:solidFill>
                <a:latin typeface="Calibri" panose="020F0502020204030204" pitchFamily="34" charset="0"/>
                <a:cs typeface="Arial" panose="020B0604020202020204" pitchFamily="34" charset="0"/>
              </a:rPr>
              <a:t>+</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dirty="0">
                <a:solidFill>
                  <a:srgbClr val="FFFFFF"/>
                </a:solidFill>
                <a:latin typeface="Calibri" panose="020F0502020204030204" pitchFamily="34" charset="0"/>
                <a:cs typeface="Arial" panose="020B0604020202020204" pitchFamily="34" charset="0"/>
              </a:rPr>
              <a:t>Carboplatin </a:t>
            </a:r>
            <a:r>
              <a:rPr lang="en-US" sz="1600" kern="0">
                <a:solidFill>
                  <a:srgbClr val="FFFFFF"/>
                </a:solidFill>
                <a:latin typeface="Calibri" panose="020F0502020204030204" pitchFamily="34" charset="0"/>
                <a:cs typeface="Arial" panose="020B0604020202020204" pitchFamily="34" charset="0"/>
              </a:rPr>
              <a:t>+ </a:t>
            </a:r>
            <a:r>
              <a:rPr lang="en-US" sz="1600" b="1" kern="0" dirty="0">
                <a:solidFill>
                  <a:srgbClr val="FFFFFF"/>
                </a:solidFill>
                <a:latin typeface="Calibri" panose="020F0502020204030204" pitchFamily="34" charset="0"/>
                <a:cs typeface="Arial" panose="020B0604020202020204" pitchFamily="34" charset="0"/>
              </a:rPr>
              <a:t>Paclitaxel</a:t>
            </a:r>
            <a:r>
              <a:rPr lang="en-US" sz="1600" kern="0" baseline="30000">
                <a:solidFill>
                  <a:srgbClr val="FFFFFF"/>
                </a:solidFill>
                <a:latin typeface="Calibri" panose="020F0502020204030204" pitchFamily="34" charset="0"/>
                <a:cs typeface="Arial" panose="020B0604020202020204" pitchFamily="34" charset="0"/>
              </a:rPr>
              <a:t>†</a:t>
            </a:r>
          </a:p>
        </p:txBody>
      </p:sp>
      <p:sp>
        <p:nvSpPr>
          <p:cNvPr id="31" name="Rectangle 30">
            <a:extLst>
              <a:ext uri="{FF2B5EF4-FFF2-40B4-BE49-F238E27FC236}">
                <a16:creationId xmlns:a16="http://schemas.microsoft.com/office/drawing/2014/main" id="{36FD0079-A5E0-AAF2-0BE9-51141E8E5DA6}"/>
              </a:ext>
            </a:extLst>
          </p:cNvPr>
          <p:cNvSpPr/>
          <p:nvPr/>
        </p:nvSpPr>
        <p:spPr>
          <a:xfrm>
            <a:off x="6419516" y="3378134"/>
            <a:ext cx="1781449" cy="1103312"/>
          </a:xfrm>
          <a:prstGeom prst="rect">
            <a:avLst/>
          </a:prstGeom>
          <a:solidFill>
            <a:schemeClr val="accent3"/>
          </a:solidFill>
          <a:ln w="12700" cap="flat" cmpd="sng" algn="ctr">
            <a:noFill/>
            <a:prstDash val="solid"/>
          </a:ln>
          <a:effectLst/>
        </p:spPr>
        <p:txBody>
          <a:bodyPr rtlCol="0" anchor="ctr"/>
          <a:lstStyle/>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i="0" kern="0">
                <a:solidFill>
                  <a:srgbClr val="FFFFFF"/>
                </a:solidFill>
                <a:latin typeface="Calibri" panose="020F0502020204030204" pitchFamily="34" charset="0"/>
                <a:cs typeface="Arial" panose="020B0604020202020204" pitchFamily="34" charset="0"/>
              </a:rPr>
              <a:t>Placebo**</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a:solidFill>
                  <a:srgbClr val="FFFFFF"/>
                </a:solidFill>
                <a:latin typeface="Calibri" panose="020F0502020204030204" pitchFamily="34" charset="0"/>
                <a:cs typeface="Arial" panose="020B0604020202020204" pitchFamily="34" charset="0"/>
              </a:rPr>
              <a:t>+</a:t>
            </a:r>
          </a:p>
          <a:p>
            <a:pPr marL="0" marR="0" lvl="0" indent="0" algn="ctr" defTabSz="665043" rtl="0" eaLnBrk="1" fontAlgn="auto" latinLnBrk="0" hangingPunct="1">
              <a:lnSpc>
                <a:spcPct val="100000"/>
              </a:lnSpc>
              <a:spcBef>
                <a:spcPts val="0"/>
              </a:spcBef>
              <a:spcAft>
                <a:spcPts val="0"/>
              </a:spcAft>
              <a:buClrTx/>
              <a:buSzTx/>
              <a:buFontTx/>
              <a:buNone/>
              <a:tabLst/>
              <a:defRPr/>
            </a:pPr>
            <a:r>
              <a:rPr lang="en-US" sz="1600" b="1" kern="0">
                <a:solidFill>
                  <a:srgbClr val="FFFFFF"/>
                </a:solidFill>
                <a:latin typeface="Calibri" panose="020F0502020204030204" pitchFamily="34" charset="0"/>
                <a:cs typeface="Arial" panose="020B0604020202020204" pitchFamily="34" charset="0"/>
              </a:rPr>
              <a:t>AC or EC</a:t>
            </a:r>
            <a:r>
              <a:rPr lang="en-US" sz="1600" b="1" kern="0" baseline="30000" dirty="0">
                <a:solidFill>
                  <a:srgbClr val="FFFFFF"/>
                </a:solidFill>
                <a:latin typeface="Calibri" panose="020F0502020204030204" pitchFamily="34" charset="0"/>
                <a:cs typeface="Arial" panose="020B0604020202020204" pitchFamily="34" charset="0"/>
              </a:rPr>
              <a:t>§</a:t>
            </a:r>
            <a:endParaRPr lang="en-US" sz="1600" b="1" kern="0">
              <a:cs typeface="Arial" panose="020B0604020202020204" pitchFamily="34" charset="0"/>
            </a:endParaRPr>
          </a:p>
        </p:txBody>
      </p:sp>
    </p:spTree>
    <p:extLst>
      <p:ext uri="{BB962C8B-B14F-4D97-AF65-F5344CB8AC3E}">
        <p14:creationId xmlns:p14="http://schemas.microsoft.com/office/powerpoint/2010/main" val="3125094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NSABP B-59/GBG-96-GeparDouze</a:t>
            </a:r>
            <a:r>
              <a:rPr lang="en-US"/>
              <a:t>: BL Characteristics</a:t>
            </a:r>
            <a:endParaRPr lang="en-US" altLang="en-US"/>
          </a:p>
        </p:txBody>
      </p:sp>
      <p:graphicFrame>
        <p:nvGraphicFramePr>
          <p:cNvPr id="2" name="Content Placeholder 1">
            <a:extLst>
              <a:ext uri="{FF2B5EF4-FFF2-40B4-BE49-F238E27FC236}">
                <a16:creationId xmlns:a16="http://schemas.microsoft.com/office/drawing/2014/main" id="{A849B751-3FF0-C0F8-8831-C2A207A88BFE}"/>
              </a:ext>
            </a:extLst>
          </p:cNvPr>
          <p:cNvGraphicFramePr>
            <a:graphicFrameLocks noGrp="1"/>
          </p:cNvGraphicFramePr>
          <p:nvPr>
            <p:ph idx="1"/>
            <p:extLst>
              <p:ext uri="{D42A27DB-BD31-4B8C-83A1-F6EECF244321}">
                <p14:modId xmlns:p14="http://schemas.microsoft.com/office/powerpoint/2010/main" val="1896484324"/>
              </p:ext>
            </p:extLst>
          </p:nvPr>
        </p:nvGraphicFramePr>
        <p:xfrm>
          <a:off x="535139" y="1492025"/>
          <a:ext cx="5530468" cy="4744501"/>
        </p:xfrm>
        <a:graphic>
          <a:graphicData uri="http://schemas.openxmlformats.org/drawingml/2006/table">
            <a:tbl>
              <a:tblPr>
                <a:tableStyleId>{5C22544A-7EE6-4342-B048-85BDC9FD1C3A}</a:tableStyleId>
              </a:tblPr>
              <a:tblGrid>
                <a:gridCol w="2178049">
                  <a:extLst>
                    <a:ext uri="{9D8B030D-6E8A-4147-A177-3AD203B41FA5}">
                      <a16:colId xmlns:a16="http://schemas.microsoft.com/office/drawing/2014/main" val="2968522474"/>
                    </a:ext>
                  </a:extLst>
                </a:gridCol>
                <a:gridCol w="1023239">
                  <a:extLst>
                    <a:ext uri="{9D8B030D-6E8A-4147-A177-3AD203B41FA5}">
                      <a16:colId xmlns:a16="http://schemas.microsoft.com/office/drawing/2014/main" val="4116390854"/>
                    </a:ext>
                  </a:extLst>
                </a:gridCol>
                <a:gridCol w="1397318">
                  <a:extLst>
                    <a:ext uri="{9D8B030D-6E8A-4147-A177-3AD203B41FA5}">
                      <a16:colId xmlns:a16="http://schemas.microsoft.com/office/drawing/2014/main" val="729930537"/>
                    </a:ext>
                  </a:extLst>
                </a:gridCol>
                <a:gridCol w="931862">
                  <a:extLst>
                    <a:ext uri="{9D8B030D-6E8A-4147-A177-3AD203B41FA5}">
                      <a16:colId xmlns:a16="http://schemas.microsoft.com/office/drawing/2014/main" val="2423749215"/>
                    </a:ext>
                  </a:extLst>
                </a:gridCol>
              </a:tblGrid>
              <a:tr h="451502">
                <a:tc>
                  <a:txBody>
                    <a:bodyPr/>
                    <a:lstStyle/>
                    <a:p>
                      <a:pPr marL="114300" indent="0" algn="l" fontAlgn="ctr"/>
                      <a:r>
                        <a:rPr lang="en-US" sz="1400" b="1" u="none" strike="noStrike">
                          <a:solidFill>
                            <a:schemeClr val="tx1"/>
                          </a:solidFill>
                          <a:effectLst/>
                        </a:rPr>
                        <a:t>Characteristics</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a:solidFill>
                            <a:schemeClr val="tx1"/>
                          </a:solidFill>
                          <a:effectLst/>
                        </a:rPr>
                        <a:t>CT + Placebo </a:t>
                      </a:r>
                    </a:p>
                    <a:p>
                      <a:pPr algn="ctr" fontAlgn="ctr"/>
                      <a:r>
                        <a:rPr lang="en-US" sz="1400" b="1" u="none" strike="noStrike">
                          <a:solidFill>
                            <a:schemeClr val="tx1"/>
                          </a:solidFill>
                          <a:effectLst/>
                        </a:rPr>
                        <a:t>(n = 777)</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a:solidFill>
                            <a:schemeClr val="tx1"/>
                          </a:solidFill>
                          <a:effectLst/>
                        </a:rPr>
                        <a:t>CT + Atezolizumab</a:t>
                      </a:r>
                    </a:p>
                    <a:p>
                      <a:pPr algn="ctr" fontAlgn="ctr"/>
                      <a:r>
                        <a:rPr lang="en-US" sz="1400" b="1" u="none" strike="noStrike">
                          <a:solidFill>
                            <a:schemeClr val="tx1"/>
                          </a:solidFill>
                          <a:effectLst/>
                        </a:rPr>
                        <a:t>(n = 773)</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a:solidFill>
                            <a:schemeClr val="tx1"/>
                          </a:solidFill>
                          <a:effectLst/>
                        </a:rPr>
                        <a:t>Total </a:t>
                      </a:r>
                    </a:p>
                    <a:p>
                      <a:pPr algn="ctr" fontAlgn="ctr"/>
                      <a:r>
                        <a:rPr lang="en-US" sz="1400" b="1" u="none" strike="noStrike">
                          <a:solidFill>
                            <a:schemeClr val="tx1"/>
                          </a:solidFill>
                          <a:effectLst/>
                        </a:rPr>
                        <a:t>(N = 1550)</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780223680"/>
                  </a:ext>
                </a:extLst>
              </a:tr>
              <a:tr h="252189">
                <a:tc>
                  <a:txBody>
                    <a:bodyPr/>
                    <a:lstStyle/>
                    <a:p>
                      <a:pPr marL="114300" indent="0" algn="l" fontAlgn="b"/>
                      <a:r>
                        <a:rPr lang="en-US" sz="1400" u="none" strike="noStrike" kern="1200">
                          <a:solidFill>
                            <a:schemeClr val="bg1"/>
                          </a:solidFill>
                          <a:effectLst/>
                          <a:latin typeface="+mn-lt"/>
                          <a:ea typeface="+mn-ea"/>
                          <a:cs typeface="+mn-cs"/>
                        </a:rPr>
                        <a:t>Median age, yr (range)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49.0 (23-77)</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49.0 (22-79)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49.0 (22-79)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67925386"/>
                  </a:ext>
                </a:extLst>
              </a:tr>
              <a:tr h="252189">
                <a:tc>
                  <a:txBody>
                    <a:bodyPr/>
                    <a:lstStyle/>
                    <a:p>
                      <a:pPr marL="114300" indent="0" algn="l" fontAlgn="b"/>
                      <a:r>
                        <a:rPr lang="en-US" sz="1400" u="none" strike="noStrike" kern="1200">
                          <a:solidFill>
                            <a:schemeClr val="bg1"/>
                          </a:solidFill>
                          <a:effectLst/>
                          <a:latin typeface="+mn-lt"/>
                          <a:ea typeface="+mn-ea"/>
                          <a:cs typeface="+mn-cs"/>
                        </a:rPr>
                        <a:t>Race, n (%)</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857764769"/>
                  </a:ext>
                </a:extLst>
              </a:tr>
              <a:tr h="252189">
                <a:tc>
                  <a:txBody>
                    <a:bodyPr/>
                    <a:lstStyle/>
                    <a:p>
                      <a:pPr marL="285750" lvl="0" indent="-171450" algn="l" fontAlgn="b">
                        <a:buFont typeface="Wingdings" panose="05000000000000000000" pitchFamily="2" charset="2"/>
                        <a:buChar char="§"/>
                      </a:pPr>
                      <a:r>
                        <a:rPr lang="en-US" sz="1400" u="none" strike="noStrike">
                          <a:solidFill>
                            <a:schemeClr val="bg1"/>
                          </a:solidFill>
                          <a:effectLst/>
                          <a:latin typeface="+mn-lt"/>
                        </a:rPr>
                        <a:t>American Indian or Alaskan Native</a:t>
                      </a:r>
                      <a:endParaRPr lang="en-US" sz="1400" b="0" i="0" u="none" strike="noStrike">
                        <a:solidFill>
                          <a:schemeClr val="bg1"/>
                        </a:solidFill>
                        <a:effectLst/>
                        <a:latin typeface="+mn-lt"/>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2 (0.3)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2 (0.3)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4 (0.3)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916825607"/>
                  </a:ext>
                </a:extLst>
              </a:tr>
              <a:tr h="252189">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Asian</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13 (1.7)</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18 (2.3)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31 (2.0)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269247819"/>
                  </a:ext>
                </a:extLst>
              </a:tr>
              <a:tr h="252189">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Black</a:t>
                      </a:r>
                      <a:endParaRPr lang="en-US" sz="1400" u="none" strike="noStrike" kern="1200" dirty="0">
                        <a:solidFill>
                          <a:schemeClr val="bg1"/>
                        </a:solidFill>
                        <a:effectLst/>
                        <a:latin typeface="+mn-lt"/>
                        <a:ea typeface="+mn-ea"/>
                        <a:cs typeface="+mn-cs"/>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40 (5.1)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42 (5.4)</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82 (5.3)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285223982"/>
                  </a:ext>
                </a:extLst>
              </a:tr>
              <a:tr h="252189">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Native Hawaiian or other Pacific Islander</a:t>
                      </a:r>
                      <a:endParaRPr lang="en-US" sz="1400" u="none" strike="noStrike" kern="1200" dirty="0">
                        <a:solidFill>
                          <a:schemeClr val="bg1"/>
                        </a:solidFill>
                        <a:effectLst/>
                        <a:latin typeface="+mn-lt"/>
                        <a:ea typeface="+mn-ea"/>
                        <a:cs typeface="+mn-cs"/>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1 (0.1)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1 (0.1)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18887652"/>
                  </a:ext>
                </a:extLst>
              </a:tr>
              <a:tr h="252189">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White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702 (90.3)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692 (89.5)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1394 (89.9)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91695964"/>
                  </a:ext>
                </a:extLst>
              </a:tr>
              <a:tr h="252189">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Other/multiple/</a:t>
                      </a:r>
                      <a:br>
                        <a:rPr lang="en-US" sz="1400" u="none" strike="noStrike" kern="1200">
                          <a:solidFill>
                            <a:schemeClr val="bg1"/>
                          </a:solidFill>
                          <a:effectLst/>
                          <a:latin typeface="+mn-lt"/>
                          <a:ea typeface="+mn-ea"/>
                          <a:cs typeface="+mn-cs"/>
                        </a:rPr>
                      </a:br>
                      <a:r>
                        <a:rPr lang="en-US" sz="1400" u="none" strike="noStrike" kern="1200">
                          <a:solidFill>
                            <a:schemeClr val="bg1"/>
                          </a:solidFill>
                          <a:effectLst/>
                          <a:latin typeface="+mn-lt"/>
                          <a:ea typeface="+mn-ea"/>
                          <a:cs typeface="+mn-cs"/>
                        </a:rPr>
                        <a:t>unknown/missing</a:t>
                      </a:r>
                      <a:endParaRPr lang="en-US" sz="1400" u="none" strike="noStrike" kern="1200" dirty="0">
                        <a:solidFill>
                          <a:schemeClr val="bg1"/>
                        </a:solidFill>
                        <a:effectLst/>
                        <a:latin typeface="+mn-lt"/>
                        <a:ea typeface="+mn-ea"/>
                        <a:cs typeface="+mn-cs"/>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20 (2.5)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18 (2.3)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38 (2.4)</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27230790"/>
                  </a:ext>
                </a:extLst>
              </a:tr>
              <a:tr h="252189">
                <a:tc>
                  <a:txBody>
                    <a:bodyPr/>
                    <a:lstStyle/>
                    <a:p>
                      <a:pPr marL="114300" lvl="0" indent="0" algn="l" defTabSz="914400" rtl="0" eaLnBrk="1" fontAlgn="b" latinLnBrk="0" hangingPunct="1">
                        <a:buFont typeface="Wingdings" panose="05000000000000000000" pitchFamily="2" charset="2"/>
                        <a:buNone/>
                      </a:pPr>
                      <a:r>
                        <a:rPr lang="en-US" sz="1400" u="none" strike="noStrike" kern="1200">
                          <a:solidFill>
                            <a:schemeClr val="bg1"/>
                          </a:solidFill>
                          <a:effectLst/>
                          <a:latin typeface="+mn-lt"/>
                          <a:ea typeface="+mn-ea"/>
                          <a:cs typeface="+mn-cs"/>
                        </a:rPr>
                        <a:t>Ethnicity, n (%)</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093868003"/>
                  </a:ext>
                </a:extLst>
              </a:tr>
              <a:tr h="252189">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Hispanic or Latino/a</a:t>
                      </a:r>
                      <a:endParaRPr lang="en-US" sz="1400" u="none" strike="noStrike" kern="1200" dirty="0">
                        <a:solidFill>
                          <a:schemeClr val="bg1"/>
                        </a:solidFill>
                        <a:effectLst/>
                        <a:latin typeface="+mn-lt"/>
                        <a:ea typeface="+mn-ea"/>
                        <a:cs typeface="+mn-cs"/>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54 (6.9)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41 (5.3)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95 (6.1)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11757500"/>
                  </a:ext>
                </a:extLst>
              </a:tr>
              <a:tr h="252189">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Not Hispanic or Latino/a</a:t>
                      </a:r>
                      <a:endParaRPr lang="en-US" sz="1400" u="none" strike="noStrike" kern="1200" dirty="0">
                        <a:solidFill>
                          <a:schemeClr val="bg1"/>
                        </a:solidFill>
                        <a:effectLst/>
                        <a:latin typeface="+mn-lt"/>
                        <a:ea typeface="+mn-ea"/>
                        <a:cs typeface="+mn-cs"/>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693 (89.2)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695 (89.9)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1388 (89.5)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34793872"/>
                  </a:ext>
                </a:extLst>
              </a:tr>
              <a:tr h="252189">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Unknown/missing</a:t>
                      </a:r>
                      <a:endParaRPr lang="en-US" sz="1400" u="none" strike="noStrike" kern="1200" dirty="0">
                        <a:solidFill>
                          <a:schemeClr val="bg1"/>
                        </a:solidFill>
                        <a:effectLst/>
                        <a:latin typeface="+mn-lt"/>
                        <a:ea typeface="+mn-ea"/>
                        <a:cs typeface="+mn-cs"/>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30 (3.9)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37 (4.8)</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u="none" strike="noStrike">
                          <a:solidFill>
                            <a:schemeClr val="bg1"/>
                          </a:solidFill>
                          <a:effectLst/>
                          <a:latin typeface="+mn-lt"/>
                        </a:rPr>
                        <a:t>67 (4.3)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856744925"/>
                  </a:ext>
                </a:extLst>
              </a:tr>
              <a:tr h="252189">
                <a:tc>
                  <a:txBody>
                    <a:bodyPr/>
                    <a:lstStyle/>
                    <a:p>
                      <a:pPr marL="114300" lvl="0" indent="0" algn="l" defTabSz="914400" rtl="0" eaLnBrk="1" fontAlgn="b" latinLnBrk="0" hangingPunct="1">
                        <a:buFont typeface="Wingdings" panose="05000000000000000000" pitchFamily="2" charset="2"/>
                        <a:buNone/>
                      </a:pPr>
                      <a:r>
                        <a:rPr lang="en-US" sz="1400" u="none" strike="noStrike" kern="1200">
                          <a:solidFill>
                            <a:schemeClr val="bg1"/>
                          </a:solidFill>
                          <a:effectLst/>
                          <a:latin typeface="+mn-lt"/>
                          <a:ea typeface="+mn-ea"/>
                          <a:cs typeface="+mn-cs"/>
                        </a:rPr>
                        <a:t>Sex, n (%)</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54795242"/>
                  </a:ext>
                </a:extLst>
              </a:tr>
              <a:tr h="0">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Female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776 (99.9)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773 (100)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1549 (99.9)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99629463"/>
                  </a:ext>
                </a:extLst>
              </a:tr>
              <a:tr h="252189">
                <a:tc>
                  <a:txBody>
                    <a:bodyPr/>
                    <a:lstStyle/>
                    <a:p>
                      <a:pPr marL="285750" lvl="0" indent="-171450"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Male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1 (0.1)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a:solidFill>
                            <a:schemeClr val="bg1"/>
                          </a:solidFill>
                          <a:effectLst/>
                          <a:latin typeface="+mn-lt"/>
                        </a:rPr>
                        <a:t>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u="none" strike="noStrike" dirty="0">
                          <a:solidFill>
                            <a:schemeClr val="bg1"/>
                          </a:solidFill>
                          <a:effectLst/>
                          <a:latin typeface="+mn-lt"/>
                        </a:rPr>
                        <a:t>1 (0.1)</a:t>
                      </a:r>
                      <a:endParaRPr lang="en-US" sz="1400" b="0" i="0" u="none" strike="noStrike" dirty="0">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84363463"/>
                  </a:ext>
                </a:extLst>
              </a:tr>
            </a:tbl>
          </a:graphicData>
        </a:graphic>
      </p:graphicFrame>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fr-FR" altLang="en-US" sz="1200" b="0" spc="-10">
                <a:solidFill>
                  <a:srgbClr val="455560"/>
                </a:solidFill>
                <a:latin typeface="Calibri" panose="020F0502020204030204" pitchFamily="34" charset="0"/>
                <a:cs typeface="Arial" panose="020B0604020202020204" pitchFamily="34" charset="0"/>
              </a:rPr>
              <a:t>Geyer. SABCS 2024. Abstr GS3-05.</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5" name="Content Placeholder 5">
            <a:extLst>
              <a:ext uri="{FF2B5EF4-FFF2-40B4-BE49-F238E27FC236}">
                <a16:creationId xmlns:a16="http://schemas.microsoft.com/office/drawing/2014/main" id="{E31AC5C4-E096-8D8B-5D19-1D8C73267D57}"/>
              </a:ext>
            </a:extLst>
          </p:cNvPr>
          <p:cNvGraphicFramePr>
            <a:graphicFrameLocks/>
          </p:cNvGraphicFramePr>
          <p:nvPr>
            <p:extLst>
              <p:ext uri="{D42A27DB-BD31-4B8C-83A1-F6EECF244321}">
                <p14:modId xmlns:p14="http://schemas.microsoft.com/office/powerpoint/2010/main" val="1474830390"/>
              </p:ext>
            </p:extLst>
          </p:nvPr>
        </p:nvGraphicFramePr>
        <p:xfrm>
          <a:off x="6528615" y="1512301"/>
          <a:ext cx="4953588" cy="4705752"/>
        </p:xfrm>
        <a:graphic>
          <a:graphicData uri="http://schemas.openxmlformats.org/drawingml/2006/table">
            <a:tbl>
              <a:tblPr>
                <a:tableStyleId>{5C22544A-7EE6-4342-B048-85BDC9FD1C3A}</a:tableStyleId>
              </a:tblPr>
              <a:tblGrid>
                <a:gridCol w="2032271">
                  <a:extLst>
                    <a:ext uri="{9D8B030D-6E8A-4147-A177-3AD203B41FA5}">
                      <a16:colId xmlns:a16="http://schemas.microsoft.com/office/drawing/2014/main" val="129254993"/>
                    </a:ext>
                  </a:extLst>
                </a:gridCol>
                <a:gridCol w="1023239">
                  <a:extLst>
                    <a:ext uri="{9D8B030D-6E8A-4147-A177-3AD203B41FA5}">
                      <a16:colId xmlns:a16="http://schemas.microsoft.com/office/drawing/2014/main" val="956411831"/>
                    </a:ext>
                  </a:extLst>
                </a:gridCol>
                <a:gridCol w="1086866">
                  <a:extLst>
                    <a:ext uri="{9D8B030D-6E8A-4147-A177-3AD203B41FA5}">
                      <a16:colId xmlns:a16="http://schemas.microsoft.com/office/drawing/2014/main" val="330654341"/>
                    </a:ext>
                  </a:extLst>
                </a:gridCol>
                <a:gridCol w="811212">
                  <a:extLst>
                    <a:ext uri="{9D8B030D-6E8A-4147-A177-3AD203B41FA5}">
                      <a16:colId xmlns:a16="http://schemas.microsoft.com/office/drawing/2014/main" val="4053238937"/>
                    </a:ext>
                  </a:extLst>
                </a:gridCol>
              </a:tblGrid>
              <a:tr h="582417">
                <a:tc>
                  <a:txBody>
                    <a:bodyPr/>
                    <a:lstStyle/>
                    <a:p>
                      <a:pPr marL="58738" indent="0" algn="l" fontAlgn="t"/>
                      <a:r>
                        <a:rPr lang="en-US" sz="1400" b="1" u="none" strike="noStrike">
                          <a:solidFill>
                            <a:schemeClr val="tx1"/>
                          </a:solidFill>
                          <a:effectLst/>
                        </a:rPr>
                        <a:t>BL Characteristic by Stratification Factor</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dirty="0">
                          <a:solidFill>
                            <a:schemeClr val="tx1"/>
                          </a:solidFill>
                          <a:effectLst/>
                        </a:rPr>
                        <a:t>CT + Placebo </a:t>
                      </a:r>
                    </a:p>
                    <a:p>
                      <a:pPr algn="ctr" fontAlgn="ctr"/>
                      <a:r>
                        <a:rPr lang="en-US" sz="1400" b="1" u="none" strike="noStrike" dirty="0">
                          <a:solidFill>
                            <a:schemeClr val="tx1"/>
                          </a:solidFill>
                          <a:effectLst/>
                        </a:rPr>
                        <a:t>(n = 777)</a:t>
                      </a:r>
                      <a:endParaRPr lang="en-US" sz="1400" b="1" i="0" u="none" strike="noStrike" dirty="0">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a:solidFill>
                            <a:schemeClr val="tx1"/>
                          </a:solidFill>
                          <a:effectLst/>
                        </a:rPr>
                        <a:t>CT +</a:t>
                      </a:r>
                    </a:p>
                    <a:p>
                      <a:pPr algn="ctr" fontAlgn="ctr"/>
                      <a:r>
                        <a:rPr lang="en-US" sz="1400" b="1" u="none" strike="noStrike">
                          <a:solidFill>
                            <a:schemeClr val="tx1"/>
                          </a:solidFill>
                          <a:effectLst/>
                        </a:rPr>
                        <a:t>Atezolizumab </a:t>
                      </a:r>
                    </a:p>
                    <a:p>
                      <a:pPr algn="ctr" fontAlgn="ctr"/>
                      <a:r>
                        <a:rPr lang="en-US" sz="1400" b="1" u="none" strike="noStrike">
                          <a:solidFill>
                            <a:schemeClr val="tx1"/>
                          </a:solidFill>
                          <a:effectLst/>
                        </a:rPr>
                        <a:t>(n = 773)</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u="none" strike="noStrike">
                          <a:solidFill>
                            <a:schemeClr val="tx1"/>
                          </a:solidFill>
                          <a:effectLst/>
                        </a:rPr>
                        <a:t>Total </a:t>
                      </a:r>
                    </a:p>
                    <a:p>
                      <a:pPr algn="ctr" fontAlgn="t"/>
                      <a:r>
                        <a:rPr lang="en-US" sz="1400" b="1" u="none" strike="noStrike">
                          <a:solidFill>
                            <a:schemeClr val="tx1"/>
                          </a:solidFill>
                          <a:effectLst/>
                        </a:rPr>
                        <a:t>(N = 1550)</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56165586"/>
                  </a:ext>
                </a:extLst>
              </a:tr>
              <a:tr h="259018">
                <a:tc>
                  <a:txBody>
                    <a:bodyPr/>
                    <a:lstStyle/>
                    <a:p>
                      <a:pPr marL="58738" indent="0" algn="l" fontAlgn="b"/>
                      <a:r>
                        <a:rPr lang="en-US" sz="1400" b="0" u="none" strike="noStrike">
                          <a:solidFill>
                            <a:schemeClr val="bg1"/>
                          </a:solidFill>
                          <a:effectLst/>
                          <a:latin typeface="+mn-lt"/>
                        </a:rPr>
                        <a:t>Group</a:t>
                      </a:r>
                      <a:endParaRPr lang="en-US" sz="1400" b="0" i="0" u="none" strike="noStrike">
                        <a:solidFill>
                          <a:schemeClr val="bg1"/>
                        </a:solidFill>
                        <a:effectLst/>
                        <a:latin typeface="+mn-lt"/>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endParaRPr lang="en-US" sz="14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endParaRPr lang="en-US" sz="14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endParaRPr lang="en-US" sz="14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72725815"/>
                  </a:ext>
                </a:extLst>
              </a:tr>
              <a:tr h="259018">
                <a:tc>
                  <a:txBody>
                    <a:bodyPr/>
                    <a:lstStyle/>
                    <a:p>
                      <a:pPr marL="285750" lvl="0" indent="-169863" algn="l" fontAlgn="b">
                        <a:buFont typeface="Wingdings" panose="05000000000000000000" pitchFamily="2" charset="2"/>
                        <a:buChar char="§"/>
                      </a:pPr>
                      <a:r>
                        <a:rPr lang="en-US" sz="1400" b="0" u="none" strike="noStrike">
                          <a:solidFill>
                            <a:schemeClr val="bg1"/>
                          </a:solidFill>
                          <a:effectLst/>
                          <a:latin typeface="+mn-lt"/>
                        </a:rPr>
                        <a:t>GBG</a:t>
                      </a:r>
                      <a:endParaRPr lang="en-US" sz="1400" b="0" i="0" u="none" strike="noStrike">
                        <a:solidFill>
                          <a:schemeClr val="bg1"/>
                        </a:solidFill>
                        <a:effectLst/>
                        <a:latin typeface="+mn-lt"/>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490 (63.1)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488 (63.1)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978 (63.1)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50974496"/>
                  </a:ext>
                </a:extLst>
              </a:tr>
              <a:tr h="259018">
                <a:tc>
                  <a:txBody>
                    <a:bodyPr/>
                    <a:lstStyle/>
                    <a:p>
                      <a:pPr marL="285750" lvl="0" indent="-171450" algn="l" fontAlgn="b">
                        <a:buFont typeface="Wingdings" panose="05000000000000000000" pitchFamily="2" charset="2"/>
                        <a:buChar char="§"/>
                      </a:pPr>
                      <a:r>
                        <a:rPr lang="en-US" sz="1400" b="0" u="none" strike="noStrike" kern="1200">
                          <a:solidFill>
                            <a:schemeClr val="bg1"/>
                          </a:solidFill>
                          <a:effectLst/>
                          <a:latin typeface="+mn-lt"/>
                          <a:ea typeface="+mn-ea"/>
                          <a:cs typeface="+mn-cs"/>
                        </a:rPr>
                        <a:t>NSABP</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287 (36.9)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285 (36.9)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572 (36.9)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29851699"/>
                  </a:ext>
                </a:extLst>
              </a:tr>
              <a:tr h="259018">
                <a:tc>
                  <a:txBody>
                    <a:bodyPr/>
                    <a:lstStyle/>
                    <a:p>
                      <a:pPr marL="119063" indent="-60325" algn="l" fontAlgn="b"/>
                      <a:r>
                        <a:rPr lang="en-US" sz="1400" b="0" u="none" strike="noStrike" kern="1200">
                          <a:solidFill>
                            <a:schemeClr val="bg1"/>
                          </a:solidFill>
                          <a:effectLst/>
                          <a:latin typeface="+mn-lt"/>
                          <a:ea typeface="+mn-ea"/>
                          <a:cs typeface="+mn-cs"/>
                        </a:rPr>
                        <a:t>Nodal status</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911518439"/>
                  </a:ext>
                </a:extLst>
              </a:tr>
              <a:tr h="259018">
                <a:tc>
                  <a:txBody>
                    <a:bodyPr/>
                    <a:lstStyle/>
                    <a:p>
                      <a:pPr marL="285750" lvl="0" indent="-166688" algn="l" fontAlgn="b">
                        <a:buFont typeface="Wingdings" panose="05000000000000000000" pitchFamily="2" charset="2"/>
                        <a:buChar char="§"/>
                      </a:pPr>
                      <a:r>
                        <a:rPr lang="en-US" sz="1400" b="0" u="none" strike="noStrike" kern="1200">
                          <a:solidFill>
                            <a:schemeClr val="bg1"/>
                          </a:solidFill>
                          <a:effectLst/>
                          <a:latin typeface="+mn-lt"/>
                          <a:ea typeface="+mn-ea"/>
                          <a:cs typeface="+mn-cs"/>
                        </a:rPr>
                        <a:t>Negative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459 (59.1)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452 (58.5)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911 (58.8)</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80336909"/>
                  </a:ext>
                </a:extLst>
              </a:tr>
              <a:tr h="259018">
                <a:tc>
                  <a:txBody>
                    <a:bodyPr/>
                    <a:lstStyle/>
                    <a:p>
                      <a:pPr marL="285750" lvl="0" indent="-166688" algn="l" fontAlgn="b">
                        <a:buFont typeface="Wingdings" panose="05000000000000000000" pitchFamily="2" charset="2"/>
                        <a:buChar char="§"/>
                      </a:pPr>
                      <a:r>
                        <a:rPr lang="en-US" sz="1400" b="0" u="none" strike="noStrike" kern="1200">
                          <a:solidFill>
                            <a:schemeClr val="bg1"/>
                          </a:solidFill>
                          <a:effectLst/>
                          <a:latin typeface="+mn-lt"/>
                          <a:ea typeface="+mn-ea"/>
                          <a:cs typeface="+mn-cs"/>
                        </a:rPr>
                        <a:t>Positive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318 (40.9)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321 (41.5)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639 (41.2)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1365160"/>
                  </a:ext>
                </a:extLst>
              </a:tr>
              <a:tr h="259018">
                <a:tc>
                  <a:txBody>
                    <a:bodyPr/>
                    <a:lstStyle/>
                    <a:p>
                      <a:pPr marL="58738" indent="0" algn="l" fontAlgn="b"/>
                      <a:r>
                        <a:rPr lang="en-US" sz="1400" b="0" u="none" strike="noStrike" kern="1200">
                          <a:solidFill>
                            <a:schemeClr val="bg1"/>
                          </a:solidFill>
                          <a:effectLst/>
                          <a:latin typeface="+mn-lt"/>
                          <a:ea typeface="+mn-ea"/>
                          <a:cs typeface="+mn-cs"/>
                        </a:rPr>
                        <a:t>Primary tumor size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23743967"/>
                  </a:ext>
                </a:extLst>
              </a:tr>
              <a:tr h="259018">
                <a:tc>
                  <a:txBody>
                    <a:bodyPr/>
                    <a:lstStyle/>
                    <a:p>
                      <a:pPr marL="285750" lvl="0" indent="-166688" algn="l" fontAlgn="b">
                        <a:buFont typeface="Wingdings" panose="05000000000000000000" pitchFamily="2" charset="2"/>
                        <a:buChar char="§"/>
                      </a:pPr>
                      <a:r>
                        <a:rPr lang="en-US" sz="1400" b="0" u="none" strike="noStrike" kern="1200">
                          <a:solidFill>
                            <a:schemeClr val="bg1"/>
                          </a:solidFill>
                          <a:effectLst/>
                          <a:latin typeface="+mn-lt"/>
                          <a:ea typeface="+mn-ea"/>
                          <a:cs typeface="+mn-cs"/>
                        </a:rPr>
                        <a:t>1.1-3.0 cm</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457 (58.8)</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453 (58.6)</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910 (58.7)</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73412272"/>
                  </a:ext>
                </a:extLst>
              </a:tr>
              <a:tr h="259018">
                <a:tc>
                  <a:txBody>
                    <a:bodyPr/>
                    <a:lstStyle/>
                    <a:p>
                      <a:pPr marL="285750" lvl="0" indent="-166688" algn="l" fontAlgn="b">
                        <a:buFont typeface="Wingdings" panose="05000000000000000000" pitchFamily="2" charset="2"/>
                        <a:buChar char="§"/>
                      </a:pPr>
                      <a:r>
                        <a:rPr lang="en-US" sz="1400" b="0" u="none" strike="noStrike" kern="1200">
                          <a:solidFill>
                            <a:schemeClr val="bg1"/>
                          </a:solidFill>
                          <a:effectLst/>
                          <a:latin typeface="+mn-lt"/>
                          <a:ea typeface="+mn-ea"/>
                          <a:cs typeface="+mn-cs"/>
                        </a:rPr>
                        <a:t>&gt;3 cm</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320 (41.2)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320 (41.4)</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640 (41.3)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87098776"/>
                  </a:ext>
                </a:extLst>
              </a:tr>
              <a:tr h="259018">
                <a:tc>
                  <a:txBody>
                    <a:bodyPr/>
                    <a:lstStyle/>
                    <a:p>
                      <a:pPr marL="58738" indent="0" algn="l" fontAlgn="b"/>
                      <a:r>
                        <a:rPr lang="en-US" sz="1400" b="0" u="none" strike="noStrike" kern="1200">
                          <a:solidFill>
                            <a:schemeClr val="bg1"/>
                          </a:solidFill>
                          <a:effectLst/>
                          <a:latin typeface="+mn-lt"/>
                          <a:ea typeface="+mn-ea"/>
                          <a:cs typeface="+mn-cs"/>
                        </a:rPr>
                        <a:t>PD-L1 status</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98342463"/>
                  </a:ext>
                </a:extLst>
              </a:tr>
              <a:tr h="259018">
                <a:tc>
                  <a:txBody>
                    <a:bodyPr/>
                    <a:lstStyle/>
                    <a:p>
                      <a:pPr marL="285750" lvl="0" indent="-166688" algn="l" fontAlgn="b">
                        <a:buFont typeface="Wingdings" panose="05000000000000000000" pitchFamily="2" charset="2"/>
                        <a:buChar char="§"/>
                      </a:pPr>
                      <a:r>
                        <a:rPr lang="en-US" sz="1400" b="0" u="none" strike="noStrike" kern="1200">
                          <a:solidFill>
                            <a:schemeClr val="bg1"/>
                          </a:solidFill>
                          <a:effectLst/>
                          <a:latin typeface="+mn-lt"/>
                          <a:ea typeface="+mn-ea"/>
                          <a:cs typeface="+mn-cs"/>
                        </a:rPr>
                        <a:t>Negative/</a:t>
                      </a:r>
                      <a:br>
                        <a:rPr lang="en-US" sz="1400" b="0" u="none" strike="noStrike" kern="1200">
                          <a:solidFill>
                            <a:schemeClr val="bg1"/>
                          </a:solidFill>
                          <a:effectLst/>
                          <a:latin typeface="+mn-lt"/>
                          <a:ea typeface="+mn-ea"/>
                          <a:cs typeface="+mn-cs"/>
                        </a:rPr>
                      </a:br>
                      <a:r>
                        <a:rPr lang="en-US" sz="1400" b="0" u="none" strike="noStrike" kern="1200">
                          <a:solidFill>
                            <a:schemeClr val="bg1"/>
                          </a:solidFill>
                          <a:effectLst/>
                          <a:latin typeface="+mn-lt"/>
                          <a:ea typeface="+mn-ea"/>
                          <a:cs typeface="+mn-cs"/>
                        </a:rPr>
                        <a:t>indeterminate/NA</a:t>
                      </a:r>
                      <a:endParaRPr lang="en-US" sz="1400" b="0" u="none" strike="noStrike" kern="1200" dirty="0">
                        <a:solidFill>
                          <a:schemeClr val="bg1"/>
                        </a:solidFill>
                        <a:effectLst/>
                        <a:latin typeface="+mn-lt"/>
                        <a:ea typeface="+mn-ea"/>
                        <a:cs typeface="+mn-cs"/>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dirty="0">
                          <a:solidFill>
                            <a:schemeClr val="bg1"/>
                          </a:solidFill>
                          <a:effectLst/>
                          <a:latin typeface="+mn-lt"/>
                        </a:rPr>
                        <a:t>496 (63.8)</a:t>
                      </a:r>
                    </a:p>
                    <a:p>
                      <a:pPr algn="ctr" fontAlgn="ctr"/>
                      <a:endParaRPr lang="en-US" sz="1400" b="0" i="0" u="none" strike="noStrike" dirty="0">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dirty="0">
                          <a:solidFill>
                            <a:schemeClr val="bg1"/>
                          </a:solidFill>
                          <a:effectLst/>
                          <a:latin typeface="+mn-lt"/>
                        </a:rPr>
                        <a:t>493 (63.8)</a:t>
                      </a:r>
                    </a:p>
                    <a:p>
                      <a:pPr algn="ctr" fontAlgn="ctr"/>
                      <a:endParaRPr lang="en-US" sz="1400" b="0" i="0" u="none" strike="noStrike" dirty="0">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989 (63.8)</a:t>
                      </a:r>
                    </a:p>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67243112"/>
                  </a:ext>
                </a:extLst>
              </a:tr>
              <a:tr h="259018">
                <a:tc>
                  <a:txBody>
                    <a:bodyPr/>
                    <a:lstStyle/>
                    <a:p>
                      <a:pPr marL="285750" lvl="0" indent="-166688" algn="l" fontAlgn="b">
                        <a:buFont typeface="Wingdings" panose="05000000000000000000" pitchFamily="2" charset="2"/>
                        <a:buChar char="§"/>
                      </a:pPr>
                      <a:r>
                        <a:rPr lang="en-US" sz="1400" b="0" u="none" strike="noStrike" kern="1200">
                          <a:solidFill>
                            <a:schemeClr val="bg1"/>
                          </a:solidFill>
                          <a:effectLst/>
                          <a:latin typeface="+mn-lt"/>
                          <a:ea typeface="+mn-ea"/>
                          <a:cs typeface="+mn-cs"/>
                        </a:rPr>
                        <a:t>Positive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281 (36.2)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280 (36.2)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u="none" strike="noStrike">
                          <a:solidFill>
                            <a:schemeClr val="bg1"/>
                          </a:solidFill>
                          <a:effectLst/>
                          <a:latin typeface="+mn-lt"/>
                        </a:rPr>
                        <a:t>561 (36.2)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205784248"/>
                  </a:ext>
                </a:extLst>
              </a:tr>
              <a:tr h="259018">
                <a:tc>
                  <a:txBody>
                    <a:bodyPr/>
                    <a:lstStyle/>
                    <a:p>
                      <a:pPr marL="58738" indent="0" algn="l" fontAlgn="b"/>
                      <a:r>
                        <a:rPr lang="en-US" sz="1400" b="0" u="none" strike="noStrike" kern="1200">
                          <a:solidFill>
                            <a:schemeClr val="bg1"/>
                          </a:solidFill>
                          <a:effectLst/>
                          <a:latin typeface="+mn-lt"/>
                          <a:ea typeface="+mn-ea"/>
                          <a:cs typeface="+mn-cs"/>
                        </a:rPr>
                        <a:t>AC/EC schedule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19153699"/>
                  </a:ext>
                </a:extLst>
              </a:tr>
              <a:tr h="259018">
                <a:tc>
                  <a:txBody>
                    <a:bodyPr/>
                    <a:lstStyle/>
                    <a:p>
                      <a:pPr marL="285750" lvl="0" indent="-166688" algn="l" fontAlgn="b">
                        <a:buFont typeface="Wingdings" panose="05000000000000000000" pitchFamily="2" charset="2"/>
                        <a:buChar char="§"/>
                      </a:pPr>
                      <a:r>
                        <a:rPr lang="en-US" sz="1400" b="0" u="none" strike="noStrike" kern="1200">
                          <a:solidFill>
                            <a:schemeClr val="bg1"/>
                          </a:solidFill>
                          <a:effectLst/>
                          <a:latin typeface="+mn-lt"/>
                          <a:ea typeface="+mn-ea"/>
                          <a:cs typeface="+mn-cs"/>
                        </a:rPr>
                        <a:t>Q2W</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495 (63.7)</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489 (63.3)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984 (63.5)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5090989"/>
                  </a:ext>
                </a:extLst>
              </a:tr>
              <a:tr h="259018">
                <a:tc>
                  <a:txBody>
                    <a:bodyPr/>
                    <a:lstStyle/>
                    <a:p>
                      <a:pPr marL="285750" lvl="0" indent="-166688" algn="l" fontAlgn="b">
                        <a:buFont typeface="Wingdings" panose="05000000000000000000" pitchFamily="2" charset="2"/>
                        <a:buChar char="§"/>
                      </a:pPr>
                      <a:r>
                        <a:rPr lang="en-US" sz="1400" b="0" u="none" strike="noStrike" kern="1200">
                          <a:solidFill>
                            <a:schemeClr val="bg1"/>
                          </a:solidFill>
                          <a:effectLst/>
                          <a:latin typeface="+mn-lt"/>
                          <a:ea typeface="+mn-ea"/>
                          <a:cs typeface="+mn-cs"/>
                        </a:rPr>
                        <a:t>Q3W</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282 (36.3)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a:solidFill>
                            <a:schemeClr val="bg1"/>
                          </a:solidFill>
                          <a:effectLst/>
                          <a:latin typeface="+mn-lt"/>
                        </a:rPr>
                        <a:t>284 (36.7)</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u="none" strike="noStrike" dirty="0">
                          <a:solidFill>
                            <a:schemeClr val="bg1"/>
                          </a:solidFill>
                          <a:effectLst/>
                          <a:latin typeface="+mn-lt"/>
                        </a:rPr>
                        <a:t>566 (36.5)</a:t>
                      </a:r>
                      <a:endParaRPr lang="en-US" sz="1400" b="0" i="0" u="none" strike="noStrike" dirty="0">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8076545"/>
                  </a:ext>
                </a:extLst>
              </a:tr>
            </a:tbl>
          </a:graphicData>
        </a:graphic>
      </p:graphicFrame>
    </p:spTree>
    <p:extLst>
      <p:ext uri="{BB962C8B-B14F-4D97-AF65-F5344CB8AC3E}">
        <p14:creationId xmlns:p14="http://schemas.microsoft.com/office/powerpoint/2010/main" val="169055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099A9-2C29-C2A8-BA13-6D823AF4980A}"/>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7F8FDFF5-1426-5EE9-01DE-3DAC2372CC4F}"/>
              </a:ext>
            </a:extLst>
          </p:cNvPr>
          <p:cNvSpPr>
            <a:spLocks noGrp="1" noChangeArrowheads="1"/>
          </p:cNvSpPr>
          <p:nvPr>
            <p:ph type="title"/>
          </p:nvPr>
        </p:nvSpPr>
        <p:spPr/>
        <p:txBody>
          <a:bodyPr/>
          <a:lstStyle/>
          <a:p>
            <a:r>
              <a:rPr lang="en-US" altLang="en-US" sz="3600"/>
              <a:t>NSABP B-59/GBG-96-GeparDouze</a:t>
            </a:r>
            <a:r>
              <a:rPr lang="en-US"/>
              <a:t>:</a:t>
            </a:r>
            <a:br>
              <a:rPr lang="en-US"/>
            </a:br>
            <a:r>
              <a:rPr lang="en-US"/>
              <a:t>BL Characteristics by Tumor Factors</a:t>
            </a:r>
            <a:endParaRPr lang="en-US" altLang="en-US"/>
          </a:p>
        </p:txBody>
      </p:sp>
      <p:graphicFrame>
        <p:nvGraphicFramePr>
          <p:cNvPr id="5" name="Content Placeholder 4">
            <a:extLst>
              <a:ext uri="{FF2B5EF4-FFF2-40B4-BE49-F238E27FC236}">
                <a16:creationId xmlns:a16="http://schemas.microsoft.com/office/drawing/2014/main" id="{6870BD2B-F3BC-10D7-08ED-C387B739A6A1}"/>
              </a:ext>
            </a:extLst>
          </p:cNvPr>
          <p:cNvGraphicFramePr>
            <a:graphicFrameLocks noGrp="1"/>
          </p:cNvGraphicFramePr>
          <p:nvPr>
            <p:ph idx="1"/>
            <p:extLst>
              <p:ext uri="{D42A27DB-BD31-4B8C-83A1-F6EECF244321}">
                <p14:modId xmlns:p14="http://schemas.microsoft.com/office/powerpoint/2010/main" val="4064143226"/>
              </p:ext>
            </p:extLst>
          </p:nvPr>
        </p:nvGraphicFramePr>
        <p:xfrm>
          <a:off x="723899" y="1498318"/>
          <a:ext cx="10678862" cy="4673882"/>
        </p:xfrm>
        <a:graphic>
          <a:graphicData uri="http://schemas.openxmlformats.org/drawingml/2006/table">
            <a:tbl>
              <a:tblPr>
                <a:tableStyleId>{5C22544A-7EE6-4342-B048-85BDC9FD1C3A}</a:tableStyleId>
              </a:tblPr>
              <a:tblGrid>
                <a:gridCol w="4429908">
                  <a:extLst>
                    <a:ext uri="{9D8B030D-6E8A-4147-A177-3AD203B41FA5}">
                      <a16:colId xmlns:a16="http://schemas.microsoft.com/office/drawing/2014/main" val="1760481278"/>
                    </a:ext>
                  </a:extLst>
                </a:gridCol>
                <a:gridCol w="2165456">
                  <a:extLst>
                    <a:ext uri="{9D8B030D-6E8A-4147-A177-3AD203B41FA5}">
                      <a16:colId xmlns:a16="http://schemas.microsoft.com/office/drawing/2014/main" val="1754788196"/>
                    </a:ext>
                  </a:extLst>
                </a:gridCol>
                <a:gridCol w="2703681">
                  <a:extLst>
                    <a:ext uri="{9D8B030D-6E8A-4147-A177-3AD203B41FA5}">
                      <a16:colId xmlns:a16="http://schemas.microsoft.com/office/drawing/2014/main" val="1705506430"/>
                    </a:ext>
                  </a:extLst>
                </a:gridCol>
                <a:gridCol w="1379817">
                  <a:extLst>
                    <a:ext uri="{9D8B030D-6E8A-4147-A177-3AD203B41FA5}">
                      <a16:colId xmlns:a16="http://schemas.microsoft.com/office/drawing/2014/main" val="1290244137"/>
                    </a:ext>
                  </a:extLst>
                </a:gridCol>
              </a:tblGrid>
              <a:tr h="458624">
                <a:tc>
                  <a:txBody>
                    <a:bodyPr/>
                    <a:lstStyle/>
                    <a:p>
                      <a:pPr marL="114300" indent="0" algn="l" fontAlgn="t"/>
                      <a:r>
                        <a:rPr lang="en-US" sz="1400" b="1" u="none" strike="noStrike">
                          <a:solidFill>
                            <a:schemeClr val="tx1"/>
                          </a:solidFill>
                          <a:effectLst/>
                        </a:rPr>
                        <a:t>Parameter, n (%)</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dirty="0">
                          <a:solidFill>
                            <a:schemeClr val="tx1"/>
                          </a:solidFill>
                          <a:effectLst/>
                        </a:rPr>
                        <a:t>CT + Placebo </a:t>
                      </a:r>
                    </a:p>
                    <a:p>
                      <a:pPr algn="ctr" fontAlgn="ctr"/>
                      <a:r>
                        <a:rPr lang="en-US" sz="1400" b="1" u="none" strike="noStrike" dirty="0">
                          <a:solidFill>
                            <a:schemeClr val="tx1"/>
                          </a:solidFill>
                          <a:effectLst/>
                        </a:rPr>
                        <a:t>(n = 777)</a:t>
                      </a:r>
                      <a:endParaRPr lang="en-US" sz="1400" b="1" i="0" u="none" strike="noStrike" dirty="0">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a:solidFill>
                            <a:schemeClr val="tx1"/>
                          </a:solidFill>
                          <a:effectLst/>
                        </a:rPr>
                        <a:t>CT + Atezolizumab </a:t>
                      </a:r>
                    </a:p>
                    <a:p>
                      <a:pPr algn="ctr" fontAlgn="ctr"/>
                      <a:r>
                        <a:rPr lang="en-US" sz="1400" b="1" u="none" strike="noStrike">
                          <a:solidFill>
                            <a:schemeClr val="tx1"/>
                          </a:solidFill>
                          <a:effectLst/>
                        </a:rPr>
                        <a:t>(n = 773)</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u="none" strike="noStrike">
                          <a:solidFill>
                            <a:schemeClr val="tx1"/>
                          </a:solidFill>
                          <a:effectLst/>
                        </a:rPr>
                        <a:t>Total </a:t>
                      </a:r>
                    </a:p>
                    <a:p>
                      <a:pPr algn="ctr" fontAlgn="t"/>
                      <a:r>
                        <a:rPr lang="en-US" sz="1400" b="1" u="none" strike="noStrike">
                          <a:solidFill>
                            <a:schemeClr val="tx1"/>
                          </a:solidFill>
                          <a:effectLst/>
                        </a:rPr>
                        <a:t>(N = 1550)</a:t>
                      </a:r>
                      <a:endParaRPr lang="en-US" sz="14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995396866"/>
                  </a:ext>
                </a:extLst>
              </a:tr>
              <a:tr h="234181">
                <a:tc>
                  <a:txBody>
                    <a:bodyPr/>
                    <a:lstStyle/>
                    <a:p>
                      <a:pPr marL="115888" indent="0" algn="l" fontAlgn="t"/>
                      <a:r>
                        <a:rPr lang="en-US" sz="1400" b="1" u="none" strike="noStrike">
                          <a:solidFill>
                            <a:schemeClr val="bg1"/>
                          </a:solidFill>
                          <a:effectLst/>
                          <a:latin typeface="+mn-lt"/>
                        </a:rPr>
                        <a:t>Histological tumor type</a:t>
                      </a:r>
                      <a:endParaRPr lang="en-US" sz="1400" b="1"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endParaRPr lang="en-US" sz="1400" b="1"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endParaRPr lang="en-US" sz="1400" b="1"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endParaRPr lang="en-US" sz="1400" b="1"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80035530"/>
                  </a:ext>
                </a:extLst>
              </a:tr>
              <a:tr h="234181">
                <a:tc>
                  <a:txBody>
                    <a:bodyPr/>
                    <a:lstStyle/>
                    <a:p>
                      <a:pPr marL="461963" lvl="0" indent="-230188" algn="l" fontAlgn="b">
                        <a:buFont typeface="Wingdings" panose="05000000000000000000" pitchFamily="2" charset="2"/>
                        <a:buChar char="§"/>
                      </a:pPr>
                      <a:r>
                        <a:rPr lang="en-US" sz="1400" u="none" strike="noStrike">
                          <a:solidFill>
                            <a:schemeClr val="bg1"/>
                          </a:solidFill>
                          <a:effectLst/>
                          <a:latin typeface="+mn-lt"/>
                        </a:rPr>
                        <a:t>Invasive ductal/invasive carcinoma of NST</a:t>
                      </a:r>
                      <a:endParaRPr lang="en-US" sz="1400" b="0" i="0" u="none" strike="noStrike">
                        <a:solidFill>
                          <a:schemeClr val="bg1"/>
                        </a:solidFill>
                        <a:effectLst/>
                        <a:latin typeface="+mn-lt"/>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740 (95.2)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729 (94.3)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1469 (94.8)</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73111292"/>
                  </a:ext>
                </a:extLst>
              </a:tr>
              <a:tr h="234181">
                <a:tc>
                  <a:txBody>
                    <a:bodyPr/>
                    <a:lstStyle/>
                    <a:p>
                      <a:pPr marL="461963" lvl="0" indent="-230188" algn="l" defTabSz="914400" rtl="0" eaLnBrk="1" fontAlgn="b" latinLnBrk="0" hangingPunct="1">
                        <a:buFont typeface="Wingdings" panose="05000000000000000000" pitchFamily="2" charset="2"/>
                        <a:buChar char="§"/>
                      </a:pPr>
                      <a:r>
                        <a:rPr lang="pt-BR" sz="1400" u="none" strike="noStrike" kern="1200">
                          <a:solidFill>
                            <a:schemeClr val="bg1"/>
                          </a:solidFill>
                          <a:effectLst/>
                          <a:latin typeface="+mn-lt"/>
                          <a:ea typeface="+mn-ea"/>
                          <a:cs typeface="+mn-cs"/>
                        </a:rPr>
                        <a:t>Invasive lobular carcinoma or mixed lobular carcinoma</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10 (1.3)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9 (1.2)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19 (1.2)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64028391"/>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Other</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27 (3.5)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35 (4.5)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62 (4.0)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73466282"/>
                  </a:ext>
                </a:extLst>
              </a:tr>
              <a:tr h="234181">
                <a:tc>
                  <a:txBody>
                    <a:bodyPr/>
                    <a:lstStyle/>
                    <a:p>
                      <a:pPr marL="115888" lvl="0" indent="0" algn="l" defTabSz="914400" rtl="0" eaLnBrk="1" fontAlgn="b" latinLnBrk="0" hangingPunct="1">
                        <a:buFont typeface="Wingdings" panose="05000000000000000000" pitchFamily="2" charset="2"/>
                        <a:buNone/>
                      </a:pPr>
                      <a:r>
                        <a:rPr lang="en-US" sz="1400" b="1" u="none" strike="noStrike" kern="1200">
                          <a:solidFill>
                            <a:schemeClr val="bg1"/>
                          </a:solidFill>
                          <a:effectLst/>
                          <a:latin typeface="+mn-lt"/>
                          <a:ea typeface="+mn-ea"/>
                          <a:cs typeface="+mn-cs"/>
                        </a:rPr>
                        <a:t>Grade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64299619"/>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1</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9 (1.2)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7 (0.9)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16 (1.0)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405860378"/>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2</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135 (17.4)</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140 (18.1)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275 (17.7)</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31191914"/>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3</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631 (81.2)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626 (81.0)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1257 (81.1)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63518079"/>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Unknown/missing</a:t>
                      </a:r>
                      <a:endParaRPr lang="en-US" sz="1400" u="none" strike="noStrike" kern="1200" dirty="0">
                        <a:solidFill>
                          <a:schemeClr val="bg1"/>
                        </a:solidFill>
                        <a:effectLst/>
                        <a:latin typeface="+mn-lt"/>
                        <a:ea typeface="+mn-ea"/>
                        <a:cs typeface="+mn-cs"/>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2 (0.3)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2 (0.1)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75153637"/>
                  </a:ext>
                </a:extLst>
              </a:tr>
              <a:tr h="234181">
                <a:tc>
                  <a:txBody>
                    <a:bodyPr/>
                    <a:lstStyle/>
                    <a:p>
                      <a:pPr marL="115888" lvl="0" indent="0" algn="l" defTabSz="914400" rtl="0" eaLnBrk="1" fontAlgn="b" latinLnBrk="0" hangingPunct="1">
                        <a:buFont typeface="Wingdings" panose="05000000000000000000" pitchFamily="2" charset="2"/>
                        <a:buNone/>
                      </a:pPr>
                      <a:r>
                        <a:rPr lang="en-US" sz="1400" b="1" u="none" strike="noStrike" kern="1200">
                          <a:solidFill>
                            <a:schemeClr val="bg1"/>
                          </a:solidFill>
                          <a:effectLst/>
                          <a:latin typeface="+mn-lt"/>
                          <a:ea typeface="+mn-ea"/>
                          <a:cs typeface="+mn-cs"/>
                        </a:rPr>
                        <a:t>Stromal TIL category on baseline specimen</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856001155"/>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&lt;30%</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480 (61.8)</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480 (62.1)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960 (61.9)</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9984435"/>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≥30%</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295 (38.0)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288 (37.3)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400" u="none" strike="noStrike">
                          <a:solidFill>
                            <a:schemeClr val="bg1"/>
                          </a:solidFill>
                          <a:effectLst/>
                          <a:latin typeface="+mn-lt"/>
                        </a:rPr>
                        <a:t>583 (37.6)</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195158108"/>
                  </a:ext>
                </a:extLst>
              </a:tr>
              <a:tr h="234181">
                <a:tc>
                  <a:txBody>
                    <a:bodyPr/>
                    <a:lstStyle/>
                    <a:p>
                      <a:pPr marL="115888" lvl="0" indent="0" algn="l" defTabSz="914400" rtl="0" eaLnBrk="1" fontAlgn="b" latinLnBrk="0" hangingPunct="1">
                        <a:buFont typeface="Wingdings" panose="05000000000000000000" pitchFamily="2" charset="2"/>
                        <a:buNone/>
                      </a:pPr>
                      <a:r>
                        <a:rPr lang="en-US" sz="1400" b="1" u="none" strike="noStrike" kern="1200">
                          <a:solidFill>
                            <a:schemeClr val="bg1"/>
                          </a:solidFill>
                          <a:effectLst/>
                          <a:latin typeface="+mn-lt"/>
                          <a:ea typeface="+mn-ea"/>
                          <a:cs typeface="+mn-cs"/>
                        </a:rPr>
                        <a:t>Germline pathogenic variant status </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787273347"/>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i="1" u="none" strike="noStrike" kern="1200">
                          <a:solidFill>
                            <a:schemeClr val="bg1"/>
                          </a:solidFill>
                          <a:effectLst/>
                          <a:latin typeface="+mn-lt"/>
                          <a:ea typeface="+mn-ea"/>
                          <a:cs typeface="+mn-cs"/>
                        </a:rPr>
                        <a:t>BRCA1</a:t>
                      </a:r>
                      <a:r>
                        <a:rPr lang="en-US" sz="1400" u="none" strike="noStrike" kern="1200">
                          <a:solidFill>
                            <a:schemeClr val="bg1"/>
                          </a:solidFill>
                          <a:effectLst/>
                          <a:latin typeface="+mn-lt"/>
                          <a:ea typeface="+mn-ea"/>
                          <a:cs typeface="+mn-cs"/>
                        </a:rPr>
                        <a:t> pathogenic variant</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6 (8.0)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67 (8.7)</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129 (8.3)</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55202614"/>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i="1" u="none" strike="noStrike" kern="1200">
                          <a:solidFill>
                            <a:schemeClr val="bg1"/>
                          </a:solidFill>
                          <a:effectLst/>
                          <a:latin typeface="+mn-lt"/>
                          <a:ea typeface="+mn-ea"/>
                          <a:cs typeface="+mn-cs"/>
                        </a:rPr>
                        <a:t>BRCA2 </a:t>
                      </a:r>
                      <a:r>
                        <a:rPr lang="en-US" sz="1400" u="none" strike="noStrike" kern="1200">
                          <a:solidFill>
                            <a:schemeClr val="bg1"/>
                          </a:solidFill>
                          <a:effectLst/>
                          <a:latin typeface="+mn-lt"/>
                          <a:ea typeface="+mn-ea"/>
                          <a:cs typeface="+mn-cs"/>
                        </a:rPr>
                        <a:t>pathogenic variant</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16 (2.1)</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22 (2.8)</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38 (2.5)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503251174"/>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PALB-2 pathogenic variant</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4 (0.5)</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9 (1.2)</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13 (0.8)</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773020319"/>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Wild type for </a:t>
                      </a:r>
                      <a:r>
                        <a:rPr lang="en-US" sz="1400" i="1" u="none" strike="noStrike" kern="1200">
                          <a:solidFill>
                            <a:schemeClr val="bg1"/>
                          </a:solidFill>
                          <a:effectLst/>
                          <a:latin typeface="+mn-lt"/>
                          <a:ea typeface="+mn-ea"/>
                          <a:cs typeface="+mn-cs"/>
                        </a:rPr>
                        <a:t>BRCA1, BRCA2</a:t>
                      </a:r>
                      <a:r>
                        <a:rPr lang="en-US" sz="1400" i="0" u="none" strike="noStrike" kern="1200">
                          <a:solidFill>
                            <a:schemeClr val="bg1"/>
                          </a:solidFill>
                          <a:effectLst/>
                          <a:latin typeface="+mn-lt"/>
                          <a:ea typeface="+mn-ea"/>
                          <a:cs typeface="+mn-cs"/>
                        </a:rPr>
                        <a:t>, and</a:t>
                      </a:r>
                      <a:r>
                        <a:rPr lang="en-US" sz="1400" i="1" u="none" strike="noStrike" kern="1200">
                          <a:solidFill>
                            <a:schemeClr val="bg1"/>
                          </a:solidFill>
                          <a:effectLst/>
                          <a:latin typeface="+mn-lt"/>
                          <a:ea typeface="+mn-ea"/>
                          <a:cs typeface="+mn-cs"/>
                        </a:rPr>
                        <a:t> PALB-2</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425 (54.7)</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394 (51.0)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819 (52.8)</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55154003"/>
                  </a:ext>
                </a:extLst>
              </a:tr>
              <a:tr h="234181">
                <a:tc>
                  <a:txBody>
                    <a:bodyPr/>
                    <a:lstStyle/>
                    <a:p>
                      <a:pPr marL="461963" lvl="0" indent="-230188" algn="l" defTabSz="914400" rtl="0" eaLnBrk="1" fontAlgn="b" latinLnBrk="0" hangingPunct="1">
                        <a:buFont typeface="Wingdings" panose="05000000000000000000" pitchFamily="2" charset="2"/>
                        <a:buChar char="§"/>
                      </a:pPr>
                      <a:r>
                        <a:rPr lang="en-US" sz="1400" u="none" strike="noStrike" kern="1200">
                          <a:solidFill>
                            <a:schemeClr val="bg1"/>
                          </a:solidFill>
                          <a:effectLst/>
                          <a:latin typeface="+mn-lt"/>
                          <a:ea typeface="+mn-ea"/>
                          <a:cs typeface="+mn-cs"/>
                        </a:rPr>
                        <a:t>Missing </a:t>
                      </a:r>
                      <a:r>
                        <a:rPr lang="en-US" sz="1400" i="1" u="none" strike="noStrike" kern="1200">
                          <a:solidFill>
                            <a:schemeClr val="bg1"/>
                          </a:solidFill>
                          <a:effectLst/>
                          <a:latin typeface="+mn-lt"/>
                          <a:ea typeface="+mn-ea"/>
                          <a:cs typeface="+mn-cs"/>
                        </a:rPr>
                        <a:t>BRCA</a:t>
                      </a:r>
                      <a:r>
                        <a:rPr lang="en-US" sz="1400" u="none" strike="noStrike" kern="1200">
                          <a:solidFill>
                            <a:schemeClr val="bg1"/>
                          </a:solidFill>
                          <a:effectLst/>
                          <a:latin typeface="+mn-lt"/>
                          <a:ea typeface="+mn-ea"/>
                          <a:cs typeface="+mn-cs"/>
                        </a:rPr>
                        <a:t> germline testing status</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275 (35.4)</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a:solidFill>
                            <a:schemeClr val="bg1"/>
                          </a:solidFill>
                          <a:effectLst/>
                          <a:latin typeface="+mn-lt"/>
                        </a:rPr>
                        <a:t>294 (38.0)</a:t>
                      </a: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400" u="none" strike="noStrike" dirty="0">
                          <a:solidFill>
                            <a:schemeClr val="bg1"/>
                          </a:solidFill>
                          <a:effectLst/>
                          <a:latin typeface="+mn-lt"/>
                        </a:rPr>
                        <a:t>569 (36.7)</a:t>
                      </a:r>
                      <a:endParaRPr lang="en-US" sz="1400" b="0" i="0" u="none" strike="noStrike" dirty="0">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12469119"/>
                  </a:ext>
                </a:extLst>
              </a:tr>
            </a:tbl>
          </a:graphicData>
        </a:graphic>
      </p:graphicFrame>
      <p:sp>
        <p:nvSpPr>
          <p:cNvPr id="4" name="Text Box 15">
            <a:extLst>
              <a:ext uri="{FF2B5EF4-FFF2-40B4-BE49-F238E27FC236}">
                <a16:creationId xmlns:a16="http://schemas.microsoft.com/office/drawing/2014/main" id="{690DFED5-65A9-99A5-879A-F670177C20C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fr-FR" altLang="en-US" sz="1200" b="0" spc="-10">
                <a:solidFill>
                  <a:srgbClr val="455560"/>
                </a:solidFill>
                <a:latin typeface="Calibri" panose="020F0502020204030204" pitchFamily="34" charset="0"/>
                <a:cs typeface="Arial" panose="020B0604020202020204" pitchFamily="34" charset="0"/>
              </a:rPr>
              <a:t>Geyer. SABCS 2024. Abstr GS3-05.</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2811757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8BEDF62F-2F44-FB8B-7293-8BD2C269CAEB}"/>
              </a:ext>
            </a:extLst>
          </p:cNvPr>
          <p:cNvSpPr txBox="1">
            <a:spLocks noChangeArrowheads="1"/>
          </p:cNvSpPr>
          <p:nvPr/>
        </p:nvSpPr>
        <p:spPr bwMode="auto">
          <a:xfrm>
            <a:off x="1100748" y="4326810"/>
            <a:ext cx="10877529" cy="816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600"/>
              </a:spcBef>
              <a:spcAft>
                <a:spcPts val="0"/>
              </a:spcAft>
            </a:pPr>
            <a:r>
              <a:rPr lang="en-US" altLang="en-US" sz="2600" kern="0" dirty="0"/>
              <a:t>Complete delivery of planned CT* by arm</a:t>
            </a:r>
          </a:p>
          <a:p>
            <a:pPr lvl="1">
              <a:spcBef>
                <a:spcPts val="600"/>
              </a:spcBef>
              <a:spcAft>
                <a:spcPts val="0"/>
              </a:spcAft>
            </a:pPr>
            <a:r>
              <a:rPr lang="en-US" altLang="en-US" sz="2400" kern="0" dirty="0"/>
              <a:t>Placebo: 632/777 (81.3%)</a:t>
            </a:r>
          </a:p>
          <a:p>
            <a:pPr lvl="1">
              <a:spcBef>
                <a:spcPts val="600"/>
              </a:spcBef>
              <a:spcAft>
                <a:spcPts val="0"/>
              </a:spcAft>
            </a:pPr>
            <a:r>
              <a:rPr lang="en-US" altLang="en-US" sz="2400" kern="0" dirty="0"/>
              <a:t>Atezolizumab: 606/773 (78.4%)</a:t>
            </a:r>
          </a:p>
          <a:p>
            <a:pPr>
              <a:spcBef>
                <a:spcPts val="600"/>
              </a:spcBef>
              <a:spcAft>
                <a:spcPts val="0"/>
              </a:spcAft>
            </a:pPr>
            <a:r>
              <a:rPr lang="en-US" altLang="en-US" sz="2600" kern="0" dirty="0"/>
              <a:t>Median follow-up: 46.9 </a:t>
            </a:r>
            <a:r>
              <a:rPr lang="en-US" altLang="en-US" sz="2600" kern="0" dirty="0" err="1"/>
              <a:t>mo</a:t>
            </a:r>
            <a:endParaRPr lang="en-US" altLang="en-US" sz="2600" kern="0" dirty="0"/>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NSABP B-59/GBG-96-GeparDouze</a:t>
            </a:r>
            <a:r>
              <a:rPr lang="en-US"/>
              <a:t>:</a:t>
            </a:r>
            <a:br>
              <a:rPr lang="en-US"/>
            </a:br>
            <a:r>
              <a:rPr lang="en-US"/>
              <a:t>EFS (Primary Endpoint)</a:t>
            </a:r>
            <a:endParaRPr lang="en-US" altLang="en-US"/>
          </a:p>
        </p:txBody>
      </p:sp>
      <p:graphicFrame>
        <p:nvGraphicFramePr>
          <p:cNvPr id="2" name="Content Placeholder 1">
            <a:extLst>
              <a:ext uri="{FF2B5EF4-FFF2-40B4-BE49-F238E27FC236}">
                <a16:creationId xmlns:a16="http://schemas.microsoft.com/office/drawing/2014/main" id="{66D05FF8-059D-714B-77A1-58F73B007DA9}"/>
              </a:ext>
            </a:extLst>
          </p:cNvPr>
          <p:cNvGraphicFramePr>
            <a:graphicFrameLocks noGrp="1"/>
          </p:cNvGraphicFramePr>
          <p:nvPr>
            <p:ph idx="1"/>
            <p:extLst>
              <p:ext uri="{D42A27DB-BD31-4B8C-83A1-F6EECF244321}">
                <p14:modId xmlns:p14="http://schemas.microsoft.com/office/powerpoint/2010/main" val="3485719461"/>
              </p:ext>
            </p:extLst>
          </p:nvPr>
        </p:nvGraphicFramePr>
        <p:xfrm>
          <a:off x="723900" y="1661252"/>
          <a:ext cx="10755313" cy="2443297"/>
        </p:xfrm>
        <a:graphic>
          <a:graphicData uri="http://schemas.openxmlformats.org/drawingml/2006/table">
            <a:tbl>
              <a:tblPr>
                <a:tableStyleId>{5C22544A-7EE6-4342-B048-85BDC9FD1C3A}</a:tableStyleId>
              </a:tblPr>
              <a:tblGrid>
                <a:gridCol w="3482253">
                  <a:extLst>
                    <a:ext uri="{9D8B030D-6E8A-4147-A177-3AD203B41FA5}">
                      <a16:colId xmlns:a16="http://schemas.microsoft.com/office/drawing/2014/main" val="3719289931"/>
                    </a:ext>
                  </a:extLst>
                </a:gridCol>
                <a:gridCol w="3460213">
                  <a:extLst>
                    <a:ext uri="{9D8B030D-6E8A-4147-A177-3AD203B41FA5}">
                      <a16:colId xmlns:a16="http://schemas.microsoft.com/office/drawing/2014/main" val="3996068109"/>
                    </a:ext>
                  </a:extLst>
                </a:gridCol>
                <a:gridCol w="3812847">
                  <a:extLst>
                    <a:ext uri="{9D8B030D-6E8A-4147-A177-3AD203B41FA5}">
                      <a16:colId xmlns:a16="http://schemas.microsoft.com/office/drawing/2014/main" val="614529789"/>
                    </a:ext>
                  </a:extLst>
                </a:gridCol>
              </a:tblGrid>
              <a:tr h="492704">
                <a:tc>
                  <a:txBody>
                    <a:bodyPr/>
                    <a:lstStyle/>
                    <a:p>
                      <a:pPr marL="114300" indent="0" algn="l" fontAlgn="t"/>
                      <a:r>
                        <a:rPr lang="en-US" sz="1800" b="1" i="0" u="none" strike="noStrike">
                          <a:solidFill>
                            <a:schemeClr val="tx1"/>
                          </a:solidFill>
                          <a:effectLst/>
                          <a:latin typeface="+mn-lt"/>
                        </a:rPr>
                        <a:t>Parameter</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800" b="1" u="none" strike="noStrike">
                          <a:solidFill>
                            <a:schemeClr val="tx1"/>
                          </a:solidFill>
                          <a:effectLst/>
                          <a:latin typeface="+mn-lt"/>
                        </a:rPr>
                        <a:t>CT + Placebo </a:t>
                      </a:r>
                    </a:p>
                    <a:p>
                      <a:pPr algn="ctr" fontAlgn="ctr"/>
                      <a:r>
                        <a:rPr lang="en-US" sz="1800" b="1" u="none" strike="noStrike">
                          <a:solidFill>
                            <a:schemeClr val="tx1"/>
                          </a:solidFill>
                          <a:effectLst/>
                          <a:latin typeface="+mn-lt"/>
                        </a:rPr>
                        <a:t>(n = 777)</a:t>
                      </a:r>
                      <a:endParaRPr lang="en-US" sz="18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800" b="1" u="none" strike="noStrike">
                          <a:solidFill>
                            <a:schemeClr val="tx1"/>
                          </a:solidFill>
                          <a:effectLst/>
                          <a:latin typeface="+mn-lt"/>
                        </a:rPr>
                        <a:t>CT + Atezolizumab </a:t>
                      </a:r>
                    </a:p>
                    <a:p>
                      <a:pPr algn="ctr" fontAlgn="ctr"/>
                      <a:r>
                        <a:rPr lang="en-US" sz="1800" b="1" u="none" strike="noStrike">
                          <a:solidFill>
                            <a:schemeClr val="tx1"/>
                          </a:solidFill>
                          <a:effectLst/>
                          <a:latin typeface="+mn-lt"/>
                        </a:rPr>
                        <a:t>(n = 773)</a:t>
                      </a:r>
                      <a:endParaRPr lang="en-US" sz="18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623074316"/>
                  </a:ext>
                </a:extLst>
              </a:tr>
              <a:tr h="444439">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Events, n</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b="0" u="none" strike="noStrike">
                          <a:solidFill>
                            <a:schemeClr val="bg1"/>
                          </a:solidFill>
                          <a:effectLst/>
                          <a:latin typeface="+mn-lt"/>
                        </a:rPr>
                        <a:t>133</a:t>
                      </a:r>
                      <a:endParaRPr lang="en-US" sz="18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b="0" u="none" strike="noStrike">
                          <a:solidFill>
                            <a:schemeClr val="bg1"/>
                          </a:solidFill>
                          <a:effectLst/>
                          <a:latin typeface="+mn-lt"/>
                        </a:rPr>
                        <a:t>110</a:t>
                      </a:r>
                      <a:endParaRPr lang="en-US" sz="18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03457276"/>
                  </a:ext>
                </a:extLst>
              </a:tr>
              <a:tr h="444439">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3-yr EFS, % (95% CI)</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b="0" u="none" strike="noStrike">
                          <a:solidFill>
                            <a:schemeClr val="bg1"/>
                          </a:solidFill>
                          <a:effectLst/>
                          <a:latin typeface="+mn-lt"/>
                        </a:rPr>
                        <a:t>83.8 (81.0-86.3)</a:t>
                      </a:r>
                      <a:endParaRPr lang="en-US" sz="18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b="0" u="none" strike="noStrike">
                          <a:solidFill>
                            <a:schemeClr val="bg1"/>
                          </a:solidFill>
                          <a:effectLst/>
                          <a:latin typeface="+mn-lt"/>
                        </a:rPr>
                        <a:t>87.7 (85.1-89.9)</a:t>
                      </a:r>
                      <a:endParaRPr lang="en-US" sz="18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072410847"/>
                  </a:ext>
                </a:extLst>
              </a:tr>
              <a:tr h="444439">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4-yr EFS, % (95% CI)</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b="0" u="none" strike="noStrike">
                          <a:solidFill>
                            <a:schemeClr val="bg1"/>
                          </a:solidFill>
                          <a:effectLst/>
                          <a:latin typeface="+mn-lt"/>
                        </a:rPr>
                        <a:t>81.9 (78.9-84.6)</a:t>
                      </a:r>
                      <a:endParaRPr lang="en-US" sz="18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b="0" u="none" strike="noStrike">
                          <a:solidFill>
                            <a:schemeClr val="bg1"/>
                          </a:solidFill>
                          <a:effectLst/>
                          <a:latin typeface="+mn-lt"/>
                        </a:rPr>
                        <a:t>85.2 (82.4-87.7)</a:t>
                      </a:r>
                      <a:endParaRPr lang="en-US" sz="18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08698093"/>
                  </a:ext>
                </a:extLst>
              </a:tr>
              <a:tr h="448594">
                <a:tc>
                  <a:txBody>
                    <a:bodyPr/>
                    <a:lstStyle/>
                    <a:p>
                      <a:pPr marL="400050" marR="0" lvl="0" indent="-285750" algn="l" defTabSz="914400" rtl="0" eaLnBrk="1" fontAlgn="t" latinLnBrk="0" hangingPunct="1">
                        <a:lnSpc>
                          <a:spcPct val="100000"/>
                        </a:lnSpc>
                        <a:spcBef>
                          <a:spcPts val="0"/>
                        </a:spcBef>
                        <a:spcAft>
                          <a:spcPts val="0"/>
                        </a:spcAft>
                        <a:buClrTx/>
                        <a:buSzTx/>
                        <a:buFont typeface="Wingdings" panose="05000000000000000000" pitchFamily="2" charset="2"/>
                        <a:buChar char="§"/>
                        <a:tabLst/>
                        <a:defRPr/>
                      </a:pPr>
                      <a:r>
                        <a:rPr lang="en-US" sz="1800" b="0" i="0" u="none" strike="noStrike" kern="1200">
                          <a:solidFill>
                            <a:schemeClr val="bg1"/>
                          </a:solidFill>
                          <a:effectLst/>
                          <a:latin typeface="+mn-lt"/>
                          <a:ea typeface="+mn-ea"/>
                          <a:cs typeface="+mn-cs"/>
                        </a:rPr>
                        <a:t>HR (95% CI)</a:t>
                      </a:r>
                    </a:p>
                    <a:p>
                      <a:pPr marL="400050" marR="0" lvl="0" indent="-285750" algn="l" defTabSz="914400" rtl="0" eaLnBrk="1" fontAlgn="t" latinLnBrk="0" hangingPunct="1">
                        <a:lnSpc>
                          <a:spcPct val="100000"/>
                        </a:lnSpc>
                        <a:spcBef>
                          <a:spcPts val="0"/>
                        </a:spcBef>
                        <a:spcAft>
                          <a:spcPts val="0"/>
                        </a:spcAft>
                        <a:buClrTx/>
                        <a:buSzTx/>
                        <a:buFont typeface="Wingdings" panose="05000000000000000000" pitchFamily="2" charset="2"/>
                        <a:buChar char="§"/>
                        <a:tabLst/>
                        <a:defRPr/>
                      </a:pPr>
                      <a:r>
                        <a:rPr lang="en-US" sz="1800" b="0" i="1" u="none" strike="noStrike" kern="1200">
                          <a:solidFill>
                            <a:schemeClr val="bg1"/>
                          </a:solidFill>
                          <a:effectLst/>
                          <a:latin typeface="+mn-lt"/>
                          <a:ea typeface="+mn-ea"/>
                          <a:cs typeface="+mn-cs"/>
                        </a:rPr>
                        <a:t>P</a:t>
                      </a:r>
                      <a:r>
                        <a:rPr lang="en-US" sz="1800" b="0" i="0" u="none" strike="noStrike" kern="1200">
                          <a:solidFill>
                            <a:schemeClr val="bg1"/>
                          </a:solidFill>
                          <a:effectLst/>
                          <a:latin typeface="+mn-lt"/>
                          <a:ea typeface="+mn-ea"/>
                          <a:cs typeface="+mn-cs"/>
                        </a:rPr>
                        <a:t> value</a:t>
                      </a:r>
                      <a:endParaRPr lang="en-US" sz="1800" b="0" i="0" u="none" strike="noStrike" kern="1200" dirty="0">
                        <a:solidFill>
                          <a:schemeClr val="bg1"/>
                        </a:solidFill>
                        <a:effectLst/>
                        <a:latin typeface="+mn-lt"/>
                        <a:ea typeface="+mn-ea"/>
                        <a:cs typeface="+mn-cs"/>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gridSpan="2">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b="0" i="0" u="none" strike="noStrike" dirty="0">
                          <a:solidFill>
                            <a:schemeClr val="bg1"/>
                          </a:solidFill>
                          <a:effectLst/>
                          <a:latin typeface="+mn-lt"/>
                        </a:rPr>
                        <a:t>0.8 (0.62-1.03)</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800" b="0" i="0" u="none" strike="noStrike" dirty="0">
                          <a:solidFill>
                            <a:schemeClr val="bg1"/>
                          </a:solidFill>
                          <a:effectLst/>
                          <a:latin typeface="+mn-lt"/>
                        </a:rPr>
                        <a:t>.08</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pPr algn="ctr" fontAlgn="ctr"/>
                      <a:endParaRPr lang="en-US" sz="1800" b="0" i="0" u="none" strike="noStrike">
                        <a:solidFill>
                          <a:srgbClr val="000000"/>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09999430"/>
                  </a:ext>
                </a:extLst>
              </a:tr>
            </a:tbl>
          </a:graphicData>
        </a:graphic>
      </p:graphicFrame>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fr-FR" altLang="en-US" sz="1200" b="0" spc="-10">
                <a:solidFill>
                  <a:srgbClr val="455560"/>
                </a:solidFill>
                <a:latin typeface="Calibri" panose="020F0502020204030204" pitchFamily="34" charset="0"/>
                <a:cs typeface="Arial" panose="020B0604020202020204" pitchFamily="34" charset="0"/>
              </a:rPr>
              <a:t>Geyer. SABCS 2024. Abstr GS3-05.</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99D7D5AC-5C1E-04C5-C6F6-401C46376B84}"/>
              </a:ext>
            </a:extLst>
          </p:cNvPr>
          <p:cNvSpPr txBox="1"/>
          <p:nvPr/>
        </p:nvSpPr>
        <p:spPr bwMode="auto">
          <a:xfrm>
            <a:off x="644484" y="5989280"/>
            <a:ext cx="57970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*Defined as ≥10 doses paclitaxel QW, 4 doses of carboplatin, and 4 doses of AC/EC.</a:t>
            </a:r>
          </a:p>
        </p:txBody>
      </p:sp>
    </p:spTree>
    <p:extLst>
      <p:ext uri="{BB962C8B-B14F-4D97-AF65-F5344CB8AC3E}">
        <p14:creationId xmlns:p14="http://schemas.microsoft.com/office/powerpoint/2010/main" val="4130216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86D1E-8E8E-FA5C-02F4-6587C5219BCF}"/>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591ED778-64FC-18D1-4374-4E2ACF0AAD10}"/>
              </a:ext>
            </a:extLst>
          </p:cNvPr>
          <p:cNvSpPr>
            <a:spLocks noGrp="1" noChangeArrowheads="1"/>
          </p:cNvSpPr>
          <p:nvPr>
            <p:ph type="title"/>
          </p:nvPr>
        </p:nvSpPr>
        <p:spPr/>
        <p:txBody>
          <a:bodyPr/>
          <a:lstStyle/>
          <a:p>
            <a:r>
              <a:rPr lang="en-US" altLang="en-US" sz="3600"/>
              <a:t>NSABP B-59/GBG-96-GeparDouze</a:t>
            </a:r>
            <a:r>
              <a:rPr lang="en-US"/>
              <a:t>: First EFS Events</a:t>
            </a:r>
            <a:endParaRPr lang="en-US" altLang="en-US"/>
          </a:p>
        </p:txBody>
      </p:sp>
      <p:sp>
        <p:nvSpPr>
          <p:cNvPr id="4" name="Text Box 15">
            <a:extLst>
              <a:ext uri="{FF2B5EF4-FFF2-40B4-BE49-F238E27FC236}">
                <a16:creationId xmlns:a16="http://schemas.microsoft.com/office/drawing/2014/main" id="{2D080723-D6DC-5A16-1489-81406562145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fr-FR" altLang="en-US" sz="1200" b="0" spc="-10">
                <a:solidFill>
                  <a:srgbClr val="455560"/>
                </a:solidFill>
                <a:latin typeface="Calibri" panose="020F0502020204030204" pitchFamily="34" charset="0"/>
                <a:cs typeface="Arial" panose="020B0604020202020204" pitchFamily="34" charset="0"/>
              </a:rPr>
              <a:t>Geyer. SABCS 2024. Abstr GS3-05.</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8" name="Table 7">
            <a:extLst>
              <a:ext uri="{FF2B5EF4-FFF2-40B4-BE49-F238E27FC236}">
                <a16:creationId xmlns:a16="http://schemas.microsoft.com/office/drawing/2014/main" id="{862D5008-964E-966B-7244-967133E2FE8C}"/>
              </a:ext>
            </a:extLst>
          </p:cNvPr>
          <p:cNvGraphicFramePr>
            <a:graphicFrameLocks noGrp="1"/>
          </p:cNvGraphicFramePr>
          <p:nvPr>
            <p:extLst>
              <p:ext uri="{D42A27DB-BD31-4B8C-83A1-F6EECF244321}">
                <p14:modId xmlns:p14="http://schemas.microsoft.com/office/powerpoint/2010/main" val="761815994"/>
              </p:ext>
            </p:extLst>
          </p:nvPr>
        </p:nvGraphicFramePr>
        <p:xfrm>
          <a:off x="1032510" y="1650873"/>
          <a:ext cx="10126980" cy="4129460"/>
        </p:xfrm>
        <a:graphic>
          <a:graphicData uri="http://schemas.openxmlformats.org/drawingml/2006/table">
            <a:tbl>
              <a:tblPr>
                <a:tableStyleId>{5C22544A-7EE6-4342-B048-85BDC9FD1C3A}</a:tableStyleId>
              </a:tblPr>
              <a:tblGrid>
                <a:gridCol w="4044203">
                  <a:extLst>
                    <a:ext uri="{9D8B030D-6E8A-4147-A177-3AD203B41FA5}">
                      <a16:colId xmlns:a16="http://schemas.microsoft.com/office/drawing/2014/main" val="677244637"/>
                    </a:ext>
                  </a:extLst>
                </a:gridCol>
                <a:gridCol w="2762456">
                  <a:extLst>
                    <a:ext uri="{9D8B030D-6E8A-4147-A177-3AD203B41FA5}">
                      <a16:colId xmlns:a16="http://schemas.microsoft.com/office/drawing/2014/main" val="1304739987"/>
                    </a:ext>
                  </a:extLst>
                </a:gridCol>
                <a:gridCol w="3320321">
                  <a:extLst>
                    <a:ext uri="{9D8B030D-6E8A-4147-A177-3AD203B41FA5}">
                      <a16:colId xmlns:a16="http://schemas.microsoft.com/office/drawing/2014/main" val="2352625158"/>
                    </a:ext>
                  </a:extLst>
                </a:gridCol>
              </a:tblGrid>
              <a:tr h="357447">
                <a:tc>
                  <a:txBody>
                    <a:bodyPr/>
                    <a:lstStyle/>
                    <a:p>
                      <a:pPr marL="114300" indent="0" algn="l" fontAlgn="ctr"/>
                      <a:r>
                        <a:rPr lang="en-US" sz="1800" b="1" u="none" strike="noStrike">
                          <a:solidFill>
                            <a:schemeClr val="tx1"/>
                          </a:solidFill>
                          <a:effectLst/>
                        </a:rPr>
                        <a:t>Event Type, n (%)</a:t>
                      </a:r>
                      <a:endParaRPr lang="en-US" sz="18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800" b="1" u="none" strike="noStrike">
                          <a:solidFill>
                            <a:schemeClr val="tx1"/>
                          </a:solidFill>
                          <a:effectLst/>
                        </a:rPr>
                        <a:t>CT + Placebo </a:t>
                      </a:r>
                    </a:p>
                    <a:p>
                      <a:pPr algn="ctr" fontAlgn="ctr"/>
                      <a:r>
                        <a:rPr lang="en-US" sz="1800" b="1" u="none" strike="noStrike">
                          <a:solidFill>
                            <a:schemeClr val="tx1"/>
                          </a:solidFill>
                          <a:effectLst/>
                        </a:rPr>
                        <a:t>(n = 777)</a:t>
                      </a:r>
                      <a:endParaRPr lang="en-US" sz="18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800" b="1" u="none" strike="noStrike">
                          <a:solidFill>
                            <a:schemeClr val="tx1"/>
                          </a:solidFill>
                          <a:effectLst/>
                        </a:rPr>
                        <a:t>CT + Atezolizumab </a:t>
                      </a:r>
                    </a:p>
                    <a:p>
                      <a:pPr algn="ctr" fontAlgn="ctr"/>
                      <a:r>
                        <a:rPr lang="en-US" sz="1800" b="1" u="none" strike="noStrike">
                          <a:solidFill>
                            <a:schemeClr val="tx1"/>
                          </a:solidFill>
                          <a:effectLst/>
                        </a:rPr>
                        <a:t>(n = 773)</a:t>
                      </a:r>
                      <a:endParaRPr lang="en-US" sz="18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463279602"/>
                  </a:ext>
                </a:extLst>
              </a:tr>
              <a:tr h="357447">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Neoadjuvant progression</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1 (0.1)</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0</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888513873"/>
                  </a:ext>
                </a:extLst>
              </a:tr>
              <a:tr h="357447">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Ipsilateral breast tumor recurrence</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20 (2.6)</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15 (1.9)</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49575045"/>
                  </a:ext>
                </a:extLst>
              </a:tr>
              <a:tr h="357447">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Local recurrence following mastectomy</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4 (0.5)</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7 (0.9)</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88240496"/>
                  </a:ext>
                </a:extLst>
              </a:tr>
              <a:tr h="357447">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Regional recurrence</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13 (1.7)</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9 (1.2)</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507335696"/>
                  </a:ext>
                </a:extLst>
              </a:tr>
              <a:tr h="357447">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Distant recurrence</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77 (9.9)</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58 (7.5)</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69164581"/>
                  </a:ext>
                </a:extLst>
              </a:tr>
              <a:tr h="357447">
                <a:tc>
                  <a:txBody>
                    <a:bodyPr/>
                    <a:lstStyle/>
                    <a:p>
                      <a:pPr marL="406400" lvl="0" indent="-285750" algn="l" fontAlgn="b">
                        <a:buFont typeface="Wingdings" panose="05000000000000000000" pitchFamily="2" charset="2"/>
                        <a:buChar char="§"/>
                      </a:pPr>
                      <a:r>
                        <a:rPr lang="en-US" sz="1800" b="0" i="0" u="none" strike="noStrike" kern="1200">
                          <a:solidFill>
                            <a:schemeClr val="bg1"/>
                          </a:solidFill>
                          <a:effectLst/>
                          <a:latin typeface="+mn-lt"/>
                          <a:ea typeface="+mn-ea"/>
                          <a:cs typeface="+mn-cs"/>
                        </a:rPr>
                        <a:t>Involving CNS</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24 (3.1)</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29 (3.8)</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36018361"/>
                  </a:ext>
                </a:extLst>
              </a:tr>
              <a:tr h="357447">
                <a:tc>
                  <a:txBody>
                    <a:bodyPr/>
                    <a:lstStyle/>
                    <a:p>
                      <a:pPr marL="406400" lvl="0" indent="-285750" algn="l" fontAlgn="b">
                        <a:buFont typeface="Wingdings" panose="05000000000000000000" pitchFamily="2" charset="2"/>
                        <a:buChar char="§"/>
                      </a:pPr>
                      <a:r>
                        <a:rPr lang="en-US" sz="1800" b="0" i="0" u="none" strike="noStrike" kern="1200">
                          <a:solidFill>
                            <a:schemeClr val="bg1"/>
                          </a:solidFill>
                          <a:effectLst/>
                          <a:latin typeface="+mn-lt"/>
                          <a:ea typeface="+mn-ea"/>
                          <a:cs typeface="+mn-cs"/>
                        </a:rPr>
                        <a:t>Not involving CNS</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53 (6.8)</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29 (3.8)</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079922507"/>
                  </a:ext>
                </a:extLst>
              </a:tr>
              <a:tr h="357447">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Contralateral invasive breast cancer</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3 (0.4)</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5 (0.6)</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831774302"/>
                  </a:ext>
                </a:extLst>
              </a:tr>
              <a:tr h="357447">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Second nonbreast primary cancer</a:t>
                      </a:r>
                      <a:endParaRPr lang="en-US" sz="1800" b="0" i="0" u="none" strike="noStrike" kern="1200" dirty="0">
                        <a:solidFill>
                          <a:schemeClr val="bg1"/>
                        </a:solidFill>
                        <a:effectLst/>
                        <a:latin typeface="+mn-lt"/>
                        <a:ea typeface="+mn-ea"/>
                        <a:cs typeface="+mn-cs"/>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7 (0.9)</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10 (1.3)</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96975864"/>
                  </a:ext>
                </a:extLst>
              </a:tr>
              <a:tr h="357447">
                <a:tc>
                  <a:txBody>
                    <a:bodyPr/>
                    <a:lstStyle/>
                    <a:p>
                      <a:pPr marL="114300" indent="0" algn="l" defTabSz="914400" rtl="0" eaLnBrk="1" fontAlgn="t" latinLnBrk="0" hangingPunct="1"/>
                      <a:r>
                        <a:rPr lang="en-US" sz="1800" b="0" i="0" u="none" strike="noStrike" kern="1200">
                          <a:solidFill>
                            <a:schemeClr val="bg1"/>
                          </a:solidFill>
                          <a:effectLst/>
                          <a:latin typeface="+mn-lt"/>
                          <a:ea typeface="+mn-ea"/>
                          <a:cs typeface="+mn-cs"/>
                        </a:rPr>
                        <a:t>Death as first EFS event</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8 (1.0)</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dirty="0">
                          <a:solidFill>
                            <a:schemeClr val="bg1"/>
                          </a:solidFill>
                          <a:effectLst/>
                        </a:rPr>
                        <a:t>6 (0.8)</a:t>
                      </a:r>
                      <a:endParaRPr lang="en-US" sz="1800" b="0" i="0" u="none" strike="noStrike" dirty="0">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009807378"/>
                  </a:ext>
                </a:extLst>
              </a:tr>
            </a:tbl>
          </a:graphicData>
        </a:graphic>
      </p:graphicFrame>
    </p:spTree>
    <p:extLst>
      <p:ext uri="{BB962C8B-B14F-4D97-AF65-F5344CB8AC3E}">
        <p14:creationId xmlns:p14="http://schemas.microsoft.com/office/powerpoint/2010/main" val="2135037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E9348-F3AA-DC60-5708-1F0ED00113B7}"/>
              </a:ext>
            </a:extLst>
          </p:cNvPr>
          <p:cNvSpPr>
            <a:spLocks noGrp="1"/>
          </p:cNvSpPr>
          <p:nvPr>
            <p:ph type="title"/>
          </p:nvPr>
        </p:nvSpPr>
        <p:spPr/>
        <p:txBody>
          <a:bodyPr/>
          <a:lstStyle/>
          <a:p>
            <a:r>
              <a:rPr lang="en-US" altLang="en-US" sz="3600"/>
              <a:t>NSABP B-59/GBG-96-GeparDouze</a:t>
            </a:r>
            <a:r>
              <a:rPr lang="en-US"/>
              <a:t>: EFS by Subgroup</a:t>
            </a:r>
          </a:p>
        </p:txBody>
      </p:sp>
      <p:graphicFrame>
        <p:nvGraphicFramePr>
          <p:cNvPr id="4" name="Content Placeholder 5">
            <a:extLst>
              <a:ext uri="{FF2B5EF4-FFF2-40B4-BE49-F238E27FC236}">
                <a16:creationId xmlns:a16="http://schemas.microsoft.com/office/drawing/2014/main" id="{BBCF3A77-39A5-5BCB-E6D5-5F799B97EE4F}"/>
              </a:ext>
            </a:extLst>
          </p:cNvPr>
          <p:cNvGraphicFramePr>
            <a:graphicFrameLocks noGrp="1"/>
          </p:cNvGraphicFramePr>
          <p:nvPr>
            <p:ph idx="1"/>
            <p:extLst>
              <p:ext uri="{D42A27DB-BD31-4B8C-83A1-F6EECF244321}">
                <p14:modId xmlns:p14="http://schemas.microsoft.com/office/powerpoint/2010/main" val="2878941072"/>
              </p:ext>
            </p:extLst>
          </p:nvPr>
        </p:nvGraphicFramePr>
        <p:xfrm>
          <a:off x="520700" y="1601569"/>
          <a:ext cx="5265740" cy="4156648"/>
        </p:xfrm>
        <a:graphic>
          <a:graphicData uri="http://schemas.openxmlformats.org/drawingml/2006/table">
            <a:tbl>
              <a:tblPr>
                <a:tableStyleId>{5C22544A-7EE6-4342-B048-85BDC9FD1C3A}</a:tableStyleId>
              </a:tblPr>
              <a:tblGrid>
                <a:gridCol w="1263217">
                  <a:extLst>
                    <a:ext uri="{9D8B030D-6E8A-4147-A177-3AD203B41FA5}">
                      <a16:colId xmlns:a16="http://schemas.microsoft.com/office/drawing/2014/main" val="129254993"/>
                    </a:ext>
                  </a:extLst>
                </a:gridCol>
                <a:gridCol w="1164610">
                  <a:extLst>
                    <a:ext uri="{9D8B030D-6E8A-4147-A177-3AD203B41FA5}">
                      <a16:colId xmlns:a16="http://schemas.microsoft.com/office/drawing/2014/main" val="956411831"/>
                    </a:ext>
                  </a:extLst>
                </a:gridCol>
                <a:gridCol w="1111072">
                  <a:extLst>
                    <a:ext uri="{9D8B030D-6E8A-4147-A177-3AD203B41FA5}">
                      <a16:colId xmlns:a16="http://schemas.microsoft.com/office/drawing/2014/main" val="330654341"/>
                    </a:ext>
                  </a:extLst>
                </a:gridCol>
                <a:gridCol w="896886">
                  <a:extLst>
                    <a:ext uri="{9D8B030D-6E8A-4147-A177-3AD203B41FA5}">
                      <a16:colId xmlns:a16="http://schemas.microsoft.com/office/drawing/2014/main" val="4053238937"/>
                    </a:ext>
                  </a:extLst>
                </a:gridCol>
                <a:gridCol w="829955">
                  <a:extLst>
                    <a:ext uri="{9D8B030D-6E8A-4147-A177-3AD203B41FA5}">
                      <a16:colId xmlns:a16="http://schemas.microsoft.com/office/drawing/2014/main" val="710655929"/>
                    </a:ext>
                  </a:extLst>
                </a:gridCol>
              </a:tblGrid>
              <a:tr h="582417">
                <a:tc>
                  <a:txBody>
                    <a:bodyPr/>
                    <a:lstStyle/>
                    <a:p>
                      <a:pPr marL="114300" indent="0" algn="l" fontAlgn="t"/>
                      <a:r>
                        <a:rPr lang="en-US" sz="1400" b="1" u="none" strike="noStrike">
                          <a:solidFill>
                            <a:schemeClr val="tx1"/>
                          </a:solidFill>
                          <a:effectLst/>
                          <a:latin typeface="+mn-lt"/>
                        </a:rPr>
                        <a:t>Subgroup</a:t>
                      </a:r>
                      <a:endParaRPr lang="en-US" sz="14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a:solidFill>
                            <a:schemeClr val="tx1"/>
                          </a:solidFill>
                          <a:effectLst/>
                          <a:latin typeface="+mn-lt"/>
                        </a:rPr>
                        <a:t>No. Events/Patients</a:t>
                      </a:r>
                      <a:endParaRPr lang="en-US" sz="14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a:solidFill>
                            <a:schemeClr val="tx1"/>
                          </a:solidFill>
                          <a:effectLst/>
                          <a:latin typeface="+mn-lt"/>
                        </a:rPr>
                        <a:t>HR</a:t>
                      </a:r>
                    </a:p>
                    <a:p>
                      <a:pPr algn="ctr" fontAlgn="ctr"/>
                      <a:r>
                        <a:rPr lang="en-US" sz="1400" b="1" u="none" strike="noStrike">
                          <a:solidFill>
                            <a:schemeClr val="tx1"/>
                          </a:solidFill>
                          <a:effectLst/>
                          <a:latin typeface="+mn-lt"/>
                        </a:rPr>
                        <a:t>(95% CI)</a:t>
                      </a:r>
                      <a:endParaRPr lang="en-US" sz="14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i="1" u="none" strike="noStrike">
                          <a:solidFill>
                            <a:schemeClr val="tx1"/>
                          </a:solidFill>
                          <a:effectLst/>
                          <a:latin typeface="+mn-lt"/>
                        </a:rPr>
                        <a:t>P </a:t>
                      </a:r>
                      <a:r>
                        <a:rPr lang="en-US" sz="1400" b="1" u="none" strike="noStrike">
                          <a:solidFill>
                            <a:schemeClr val="tx1"/>
                          </a:solidFill>
                          <a:effectLst/>
                          <a:latin typeface="+mn-lt"/>
                        </a:rPr>
                        <a:t>Value</a:t>
                      </a:r>
                      <a:endParaRPr lang="en-US" sz="14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i="1" u="none" strike="noStrike">
                          <a:solidFill>
                            <a:schemeClr val="tx1"/>
                          </a:solidFill>
                          <a:effectLst/>
                          <a:latin typeface="+mn-lt"/>
                        </a:rPr>
                        <a:t>P</a:t>
                      </a:r>
                      <a:r>
                        <a:rPr lang="en-US" sz="1400" b="1" i="0" u="none" strike="noStrike">
                          <a:solidFill>
                            <a:schemeClr val="tx1"/>
                          </a:solidFill>
                          <a:effectLst/>
                          <a:latin typeface="+mn-lt"/>
                        </a:rPr>
                        <a:t> for Interaction</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56165586"/>
                  </a:ext>
                </a:extLst>
              </a:tr>
              <a:tr h="259018">
                <a:tc>
                  <a:txBody>
                    <a:bodyPr/>
                    <a:lstStyle/>
                    <a:p>
                      <a:pPr marL="114300" indent="0" algn="l" fontAlgn="b"/>
                      <a:r>
                        <a:rPr lang="en-US" sz="1400" b="1" u="none" strike="noStrike">
                          <a:solidFill>
                            <a:schemeClr val="bg1"/>
                          </a:solidFill>
                          <a:effectLst/>
                          <a:latin typeface="+mn-lt"/>
                        </a:rPr>
                        <a:t>Group</a:t>
                      </a:r>
                      <a:endParaRPr lang="en-US" sz="1400" b="1" i="0" u="none" strike="noStrike">
                        <a:solidFill>
                          <a:schemeClr val="bg1"/>
                        </a:solidFill>
                        <a:effectLst/>
                        <a:latin typeface="+mn-lt"/>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endParaRPr lang="en-US" sz="14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endParaRPr lang="en-US" sz="14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endParaRPr lang="en-US" sz="14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t"/>
                      <a:r>
                        <a:rPr lang="en-US" sz="1400" b="0" i="0" u="none" strike="noStrike">
                          <a:solidFill>
                            <a:schemeClr val="bg1"/>
                          </a:solidFill>
                          <a:effectLst/>
                          <a:latin typeface="+mn-lt"/>
                        </a:rPr>
                        <a:t>.457</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72725815"/>
                  </a:ext>
                </a:extLst>
              </a:tr>
              <a:tr h="226991">
                <a:tc>
                  <a:txBody>
                    <a:bodyPr/>
                    <a:lstStyle/>
                    <a:p>
                      <a:pPr marL="342900" lvl="0" indent="-228600" algn="l" fontAlgn="b">
                        <a:buFont typeface="Wingdings" panose="05000000000000000000" pitchFamily="2" charset="2"/>
                        <a:buChar char="§"/>
                      </a:pPr>
                      <a:r>
                        <a:rPr lang="en-US" sz="1400" b="0" u="none" strike="noStrike">
                          <a:solidFill>
                            <a:schemeClr val="bg1"/>
                          </a:solidFill>
                          <a:effectLst/>
                          <a:latin typeface="+mn-lt"/>
                        </a:rPr>
                        <a:t>GBG</a:t>
                      </a:r>
                      <a:endParaRPr lang="en-US" sz="14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146/978</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0.868</a:t>
                      </a:r>
                    </a:p>
                    <a:p>
                      <a:pPr algn="ctr" fontAlgn="ctr"/>
                      <a:r>
                        <a:rPr lang="en-US" sz="1400" b="0" i="0" u="none" strike="noStrike">
                          <a:solidFill>
                            <a:schemeClr val="bg1"/>
                          </a:solidFill>
                          <a:effectLst/>
                          <a:latin typeface="+mn-lt"/>
                        </a:rPr>
                        <a:t>(0.627-1.202)</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.395</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50974496"/>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a:solidFill>
                            <a:schemeClr val="bg1"/>
                          </a:solidFill>
                          <a:effectLst/>
                          <a:latin typeface="+mn-lt"/>
                          <a:ea typeface="+mn-ea"/>
                          <a:cs typeface="+mn-cs"/>
                        </a:rPr>
                        <a:t>NSABP</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97/572</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0.714</a:t>
                      </a:r>
                    </a:p>
                    <a:p>
                      <a:pPr algn="ctr" fontAlgn="ctr"/>
                      <a:r>
                        <a:rPr lang="en-US" sz="1400" b="0" i="0" u="none" strike="noStrike">
                          <a:solidFill>
                            <a:schemeClr val="bg1"/>
                          </a:solidFill>
                          <a:effectLst/>
                          <a:latin typeface="+mn-lt"/>
                        </a:rPr>
                        <a:t>(0.478-1.067)</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.100</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29851699"/>
                  </a:ext>
                </a:extLst>
              </a:tr>
              <a:tr h="144503">
                <a:tc>
                  <a:txBody>
                    <a:bodyPr/>
                    <a:lstStyle/>
                    <a:p>
                      <a:pPr marL="114300" indent="0" algn="l" fontAlgn="b"/>
                      <a:r>
                        <a:rPr lang="en-US" sz="1400" b="1" u="none" strike="noStrike">
                          <a:solidFill>
                            <a:schemeClr val="bg1"/>
                          </a:solidFill>
                          <a:effectLst/>
                          <a:latin typeface="+mn-lt"/>
                        </a:rPr>
                        <a:t>Nodal status</a:t>
                      </a:r>
                      <a:endParaRPr lang="en-US" sz="1400" b="1" i="0" u="none" strike="noStrike">
                        <a:solidFill>
                          <a:schemeClr val="bg1"/>
                        </a:solidFill>
                        <a:effectLst/>
                        <a:latin typeface="+mn-lt"/>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.039</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911518439"/>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a:solidFill>
                            <a:schemeClr val="bg1"/>
                          </a:solidFill>
                          <a:effectLst/>
                          <a:latin typeface="+mn-lt"/>
                          <a:ea typeface="+mn-ea"/>
                          <a:cs typeface="+mn-cs"/>
                        </a:rPr>
                        <a:t>Negative</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109/901</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dirty="0">
                          <a:solidFill>
                            <a:schemeClr val="bg1"/>
                          </a:solidFill>
                          <a:effectLst/>
                          <a:latin typeface="+mn-lt"/>
                        </a:rPr>
                        <a:t>1.066</a:t>
                      </a:r>
                    </a:p>
                    <a:p>
                      <a:pPr algn="ctr" fontAlgn="ctr"/>
                      <a:r>
                        <a:rPr lang="en-US" sz="1400" b="0" i="0" u="none" strike="noStrike" dirty="0">
                          <a:solidFill>
                            <a:schemeClr val="bg1"/>
                          </a:solidFill>
                          <a:effectLst/>
                          <a:latin typeface="+mn-lt"/>
                        </a:rPr>
                        <a:t>(0.732-1.552)</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.739</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80336909"/>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a:solidFill>
                            <a:schemeClr val="bg1"/>
                          </a:solidFill>
                          <a:effectLst/>
                          <a:latin typeface="+mn-lt"/>
                          <a:ea typeface="+mn-ea"/>
                          <a:cs typeface="+mn-cs"/>
                        </a:rPr>
                        <a:t>Positive</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134/649</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0.623</a:t>
                      </a:r>
                    </a:p>
                    <a:p>
                      <a:pPr algn="ctr" fontAlgn="ctr"/>
                      <a:r>
                        <a:rPr lang="en-US" sz="1400" b="0" i="0" u="none" strike="noStrike">
                          <a:solidFill>
                            <a:schemeClr val="bg1"/>
                          </a:solidFill>
                          <a:effectLst/>
                          <a:latin typeface="+mn-lt"/>
                        </a:rPr>
                        <a:t>(0.441-0.879)</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.007</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1365160"/>
                  </a:ext>
                </a:extLst>
              </a:tr>
              <a:tr h="259018">
                <a:tc>
                  <a:txBody>
                    <a:bodyPr/>
                    <a:lstStyle/>
                    <a:p>
                      <a:pPr marL="114300" indent="0" algn="l" fontAlgn="b"/>
                      <a:r>
                        <a:rPr lang="en-US" sz="1400" b="1" u="none" strike="noStrike">
                          <a:solidFill>
                            <a:schemeClr val="bg1"/>
                          </a:solidFill>
                          <a:effectLst/>
                          <a:latin typeface="+mn-lt"/>
                        </a:rPr>
                        <a:t>AC/EC </a:t>
                      </a:r>
                      <a:r>
                        <a:rPr lang="en-US" sz="1400" b="1" u="none" strike="noStrike" kern="1200">
                          <a:solidFill>
                            <a:schemeClr val="bg1"/>
                          </a:solidFill>
                          <a:effectLst/>
                          <a:latin typeface="+mn-lt"/>
                          <a:ea typeface="+mn-ea"/>
                          <a:cs typeface="+mn-cs"/>
                        </a:rPr>
                        <a:t>schedule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.401</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25164107"/>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a:solidFill>
                            <a:schemeClr val="bg1"/>
                          </a:solidFill>
                          <a:effectLst/>
                          <a:latin typeface="+mn-lt"/>
                          <a:ea typeface="+mn-ea"/>
                          <a:cs typeface="+mn-cs"/>
                        </a:rPr>
                        <a:t>Q2W</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159/996</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0.872</a:t>
                      </a:r>
                    </a:p>
                    <a:p>
                      <a:pPr algn="ctr" fontAlgn="ctr"/>
                      <a:r>
                        <a:rPr lang="en-US" sz="1400" b="0" i="0" u="none" strike="noStrike">
                          <a:solidFill>
                            <a:schemeClr val="bg1"/>
                          </a:solidFill>
                          <a:effectLst/>
                          <a:latin typeface="+mn-lt"/>
                        </a:rPr>
                        <a:t>(0.638-1.191)</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.389</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233551420"/>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a:solidFill>
                            <a:schemeClr val="bg1"/>
                          </a:solidFill>
                          <a:effectLst/>
                          <a:latin typeface="+mn-lt"/>
                          <a:ea typeface="+mn-ea"/>
                          <a:cs typeface="+mn-cs"/>
                        </a:rPr>
                        <a:t>Q3W</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84/554</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0.694</a:t>
                      </a:r>
                    </a:p>
                    <a:p>
                      <a:pPr algn="ctr" fontAlgn="ctr"/>
                      <a:r>
                        <a:rPr lang="en-US" sz="1400" b="0" i="0" u="none" strike="noStrike">
                          <a:solidFill>
                            <a:schemeClr val="bg1"/>
                          </a:solidFill>
                          <a:effectLst/>
                          <a:latin typeface="+mn-lt"/>
                        </a:rPr>
                        <a:t>(0.450-1.069)</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.097</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dirty="0">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837871631"/>
                  </a:ext>
                </a:extLst>
              </a:tr>
            </a:tbl>
          </a:graphicData>
        </a:graphic>
      </p:graphicFrame>
      <p:graphicFrame>
        <p:nvGraphicFramePr>
          <p:cNvPr id="6" name="Content Placeholder 5">
            <a:extLst>
              <a:ext uri="{FF2B5EF4-FFF2-40B4-BE49-F238E27FC236}">
                <a16:creationId xmlns:a16="http://schemas.microsoft.com/office/drawing/2014/main" id="{E66CC113-282A-24D2-362B-B9084E834505}"/>
              </a:ext>
            </a:extLst>
          </p:cNvPr>
          <p:cNvGraphicFramePr>
            <a:graphicFrameLocks/>
          </p:cNvGraphicFramePr>
          <p:nvPr>
            <p:extLst>
              <p:ext uri="{D42A27DB-BD31-4B8C-83A1-F6EECF244321}">
                <p14:modId xmlns:p14="http://schemas.microsoft.com/office/powerpoint/2010/main" val="532127018"/>
              </p:ext>
            </p:extLst>
          </p:nvPr>
        </p:nvGraphicFramePr>
        <p:xfrm>
          <a:off x="6095999" y="1601569"/>
          <a:ext cx="5678488" cy="4454974"/>
        </p:xfrm>
        <a:graphic>
          <a:graphicData uri="http://schemas.openxmlformats.org/drawingml/2006/table">
            <a:tbl>
              <a:tblPr>
                <a:tableStyleId>{5C22544A-7EE6-4342-B048-85BDC9FD1C3A}</a:tableStyleId>
              </a:tblPr>
              <a:tblGrid>
                <a:gridCol w="1748842">
                  <a:extLst>
                    <a:ext uri="{9D8B030D-6E8A-4147-A177-3AD203B41FA5}">
                      <a16:colId xmlns:a16="http://schemas.microsoft.com/office/drawing/2014/main" val="129254993"/>
                    </a:ext>
                  </a:extLst>
                </a:gridCol>
                <a:gridCol w="1114240">
                  <a:extLst>
                    <a:ext uri="{9D8B030D-6E8A-4147-A177-3AD203B41FA5}">
                      <a16:colId xmlns:a16="http://schemas.microsoft.com/office/drawing/2014/main" val="956411831"/>
                    </a:ext>
                  </a:extLst>
                </a:gridCol>
                <a:gridCol w="1171651">
                  <a:extLst>
                    <a:ext uri="{9D8B030D-6E8A-4147-A177-3AD203B41FA5}">
                      <a16:colId xmlns:a16="http://schemas.microsoft.com/office/drawing/2014/main" val="330654341"/>
                    </a:ext>
                  </a:extLst>
                </a:gridCol>
                <a:gridCol w="728014">
                  <a:extLst>
                    <a:ext uri="{9D8B030D-6E8A-4147-A177-3AD203B41FA5}">
                      <a16:colId xmlns:a16="http://schemas.microsoft.com/office/drawing/2014/main" val="4053238937"/>
                    </a:ext>
                  </a:extLst>
                </a:gridCol>
                <a:gridCol w="915741">
                  <a:extLst>
                    <a:ext uri="{9D8B030D-6E8A-4147-A177-3AD203B41FA5}">
                      <a16:colId xmlns:a16="http://schemas.microsoft.com/office/drawing/2014/main" val="710655929"/>
                    </a:ext>
                  </a:extLst>
                </a:gridCol>
              </a:tblGrid>
              <a:tr h="582417">
                <a:tc>
                  <a:txBody>
                    <a:bodyPr/>
                    <a:lstStyle/>
                    <a:p>
                      <a:pPr marL="114300" indent="0" algn="l" defTabSz="914400" rtl="0" eaLnBrk="1" fontAlgn="t" latinLnBrk="0" hangingPunct="1"/>
                      <a:r>
                        <a:rPr lang="en-US" sz="1400" b="1" u="none" strike="noStrike" kern="1200">
                          <a:solidFill>
                            <a:schemeClr val="tx1"/>
                          </a:solidFill>
                          <a:effectLst/>
                          <a:latin typeface="+mn-lt"/>
                          <a:ea typeface="+mn-ea"/>
                          <a:cs typeface="+mn-cs"/>
                        </a:rPr>
                        <a:t>Subgroup</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a:solidFill>
                            <a:schemeClr val="tx1"/>
                          </a:solidFill>
                          <a:effectLst/>
                          <a:latin typeface="+mn-lt"/>
                        </a:rPr>
                        <a:t>No. Events/Patients</a:t>
                      </a:r>
                      <a:endParaRPr lang="en-US" sz="14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400" b="1" u="none" strike="noStrike">
                          <a:solidFill>
                            <a:schemeClr val="tx1"/>
                          </a:solidFill>
                          <a:effectLst/>
                          <a:latin typeface="+mn-lt"/>
                        </a:rPr>
                        <a:t>HR</a:t>
                      </a:r>
                    </a:p>
                    <a:p>
                      <a:pPr algn="ctr" fontAlgn="ctr"/>
                      <a:r>
                        <a:rPr lang="en-US" sz="1400" b="1" u="none" strike="noStrike">
                          <a:solidFill>
                            <a:schemeClr val="tx1"/>
                          </a:solidFill>
                          <a:effectLst/>
                          <a:latin typeface="+mn-lt"/>
                        </a:rPr>
                        <a:t>(95% CI)</a:t>
                      </a:r>
                      <a:endParaRPr lang="en-US" sz="14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i="1" u="none" strike="noStrike">
                          <a:solidFill>
                            <a:schemeClr val="tx1"/>
                          </a:solidFill>
                          <a:effectLst/>
                          <a:latin typeface="+mn-lt"/>
                        </a:rPr>
                        <a:t>P </a:t>
                      </a:r>
                      <a:r>
                        <a:rPr lang="en-US" sz="1400" b="1" u="none" strike="noStrike">
                          <a:solidFill>
                            <a:schemeClr val="tx1"/>
                          </a:solidFill>
                          <a:effectLst/>
                          <a:latin typeface="+mn-lt"/>
                        </a:rPr>
                        <a:t>Value</a:t>
                      </a:r>
                      <a:endParaRPr lang="en-US" sz="14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i="1" u="none" strike="noStrike">
                          <a:solidFill>
                            <a:schemeClr val="tx1"/>
                          </a:solidFill>
                          <a:effectLst/>
                          <a:latin typeface="+mn-lt"/>
                        </a:rPr>
                        <a:t>P</a:t>
                      </a:r>
                      <a:r>
                        <a:rPr lang="en-US" sz="1400" b="1" i="0" u="none" strike="noStrike">
                          <a:solidFill>
                            <a:schemeClr val="tx1"/>
                          </a:solidFill>
                          <a:effectLst/>
                          <a:latin typeface="+mn-lt"/>
                        </a:rPr>
                        <a:t> for Interaction</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56165586"/>
                  </a:ext>
                </a:extLst>
              </a:tr>
              <a:tr h="259018">
                <a:tc>
                  <a:txBody>
                    <a:bodyPr/>
                    <a:lstStyle/>
                    <a:p>
                      <a:pPr marL="114300" indent="0" algn="l" defTabSz="914400" rtl="0" eaLnBrk="1" fontAlgn="t" latinLnBrk="0" hangingPunct="1"/>
                      <a:r>
                        <a:rPr lang="en-US" sz="1400" b="1" u="none" strike="noStrike" kern="1200">
                          <a:solidFill>
                            <a:schemeClr val="bg1"/>
                          </a:solidFill>
                          <a:effectLst/>
                          <a:latin typeface="+mn-lt"/>
                          <a:ea typeface="+mn-ea"/>
                          <a:cs typeface="+mn-cs"/>
                        </a:rPr>
                        <a:t>Primary tumor size</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.098</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23743967"/>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dirty="0">
                          <a:solidFill>
                            <a:schemeClr val="bg1"/>
                          </a:solidFill>
                          <a:effectLst/>
                          <a:latin typeface="+mn-lt"/>
                          <a:ea typeface="+mn-ea"/>
                          <a:cs typeface="+mn-cs"/>
                        </a:rPr>
                        <a:t>&gt;3.0 cm</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128/647</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0.653</a:t>
                      </a:r>
                    </a:p>
                    <a:p>
                      <a:pPr algn="ctr" fontAlgn="ctr"/>
                      <a:r>
                        <a:rPr lang="en-US" sz="1400" b="0" i="0" u="none" strike="noStrike">
                          <a:solidFill>
                            <a:schemeClr val="bg1"/>
                          </a:solidFill>
                          <a:effectLst/>
                          <a:latin typeface="+mn-lt"/>
                        </a:rPr>
                        <a:t>(0.459-0.929)</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.018</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73412272"/>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dirty="0">
                          <a:solidFill>
                            <a:schemeClr val="bg1"/>
                          </a:solidFill>
                          <a:effectLst/>
                          <a:latin typeface="+mn-lt"/>
                          <a:ea typeface="+mn-ea"/>
                          <a:cs typeface="+mn-cs"/>
                        </a:rPr>
                        <a:t>1.1-3.0 cm</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115/903</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1.003</a:t>
                      </a:r>
                    </a:p>
                    <a:p>
                      <a:pPr algn="ctr" fontAlgn="ctr"/>
                      <a:r>
                        <a:rPr lang="en-US" sz="1400" b="0" i="0" u="none" strike="noStrike">
                          <a:solidFill>
                            <a:schemeClr val="bg1"/>
                          </a:solidFill>
                          <a:effectLst/>
                          <a:latin typeface="+mn-lt"/>
                        </a:rPr>
                        <a:t>(0.696-1.446)</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.986</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87098776"/>
                  </a:ext>
                </a:extLst>
              </a:tr>
              <a:tr h="259018">
                <a:tc>
                  <a:txBody>
                    <a:bodyPr/>
                    <a:lstStyle/>
                    <a:p>
                      <a:pPr marL="114300" indent="0" algn="l" defTabSz="914400" rtl="0" eaLnBrk="1" fontAlgn="t" latinLnBrk="0" hangingPunct="1"/>
                      <a:r>
                        <a:rPr lang="en-US" sz="1400" b="1" u="none" strike="noStrike" kern="1200">
                          <a:solidFill>
                            <a:schemeClr val="bg1"/>
                          </a:solidFill>
                          <a:effectLst/>
                          <a:latin typeface="+mn-lt"/>
                          <a:ea typeface="+mn-ea"/>
                          <a:cs typeface="+mn-cs"/>
                        </a:rPr>
                        <a:t>PD-L1 status</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.712</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98342463"/>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a:solidFill>
                            <a:schemeClr val="bg1"/>
                          </a:solidFill>
                          <a:effectLst/>
                          <a:latin typeface="+mn-lt"/>
                          <a:ea typeface="+mn-ea"/>
                          <a:cs typeface="+mn-cs"/>
                        </a:rPr>
                        <a:t>Negative/</a:t>
                      </a:r>
                      <a:br>
                        <a:rPr lang="en-US" sz="1400" b="0" u="none" strike="noStrike" kern="1200">
                          <a:solidFill>
                            <a:schemeClr val="bg1"/>
                          </a:solidFill>
                          <a:effectLst/>
                          <a:latin typeface="+mn-lt"/>
                          <a:ea typeface="+mn-ea"/>
                          <a:cs typeface="+mn-cs"/>
                        </a:rPr>
                      </a:br>
                      <a:r>
                        <a:rPr lang="en-US" sz="1400" b="0" u="none" strike="noStrike" kern="1200">
                          <a:solidFill>
                            <a:schemeClr val="bg1"/>
                          </a:solidFill>
                          <a:effectLst/>
                          <a:latin typeface="+mn-lt"/>
                          <a:ea typeface="+mn-ea"/>
                          <a:cs typeface="+mn-cs"/>
                        </a:rPr>
                        <a:t>indeterminate/NA</a:t>
                      </a:r>
                      <a:endParaRPr lang="en-US" sz="1400" b="0" u="none" strike="noStrike" kern="1200" dirty="0">
                        <a:solidFill>
                          <a:schemeClr val="bg1"/>
                        </a:solidFill>
                        <a:effectLst/>
                        <a:latin typeface="+mn-lt"/>
                        <a:ea typeface="+mn-ea"/>
                        <a:cs typeface="+mn-cs"/>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dirty="0">
                          <a:solidFill>
                            <a:schemeClr val="bg1"/>
                          </a:solidFill>
                          <a:effectLst/>
                          <a:latin typeface="+mn-lt"/>
                        </a:rPr>
                        <a:t>160/853</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0.831</a:t>
                      </a:r>
                    </a:p>
                    <a:p>
                      <a:pPr algn="ctr" fontAlgn="ctr"/>
                      <a:r>
                        <a:rPr lang="en-US" sz="1400" b="0" i="0" u="none" strike="noStrike">
                          <a:solidFill>
                            <a:schemeClr val="bg1"/>
                          </a:solidFill>
                          <a:effectLst/>
                          <a:latin typeface="+mn-lt"/>
                        </a:rPr>
                        <a:t>(0.609-1.135)</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.244</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67243112"/>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a:solidFill>
                            <a:schemeClr val="bg1"/>
                          </a:solidFill>
                          <a:effectLst/>
                          <a:latin typeface="+mn-lt"/>
                          <a:ea typeface="+mn-ea"/>
                          <a:cs typeface="+mn-cs"/>
                        </a:rPr>
                        <a:t>Positive</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83/697</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0.752</a:t>
                      </a:r>
                    </a:p>
                    <a:p>
                      <a:pPr algn="ctr" fontAlgn="ctr"/>
                      <a:r>
                        <a:rPr lang="en-US" sz="1400" b="0" i="0" u="none" strike="noStrike">
                          <a:solidFill>
                            <a:schemeClr val="bg1"/>
                          </a:solidFill>
                          <a:effectLst/>
                          <a:latin typeface="+mn-lt"/>
                        </a:rPr>
                        <a:t>(0.487-1.160)</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.198</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205784248"/>
                  </a:ext>
                </a:extLst>
              </a:tr>
              <a:tr h="259018">
                <a:tc>
                  <a:txBody>
                    <a:bodyPr/>
                    <a:lstStyle/>
                    <a:p>
                      <a:pPr marL="114300" indent="0" algn="l" defTabSz="914400" rtl="0" eaLnBrk="1" fontAlgn="t" latinLnBrk="0" hangingPunct="1"/>
                      <a:r>
                        <a:rPr lang="en-US" sz="1400" b="1" u="none" strike="noStrike" kern="1200">
                          <a:solidFill>
                            <a:schemeClr val="bg1"/>
                          </a:solidFill>
                          <a:effectLst/>
                          <a:latin typeface="+mn-lt"/>
                          <a:ea typeface="+mn-ea"/>
                          <a:cs typeface="+mn-cs"/>
                        </a:rPr>
                        <a:t>TIL category</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.086</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19153699"/>
                  </a:ext>
                </a:extLst>
              </a:tr>
              <a:tr h="0">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a:solidFill>
                            <a:schemeClr val="bg1"/>
                          </a:solidFill>
                          <a:effectLst/>
                          <a:latin typeface="+mn-lt"/>
                          <a:ea typeface="+mn-ea"/>
                          <a:cs typeface="+mn-cs"/>
                        </a:rPr>
                        <a:t>&lt;30%</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180/960</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0.925</a:t>
                      </a:r>
                    </a:p>
                    <a:p>
                      <a:pPr algn="ctr" fontAlgn="ctr"/>
                      <a:r>
                        <a:rPr lang="en-US" sz="1400" b="0" i="0" u="none" strike="noStrike">
                          <a:solidFill>
                            <a:schemeClr val="bg1"/>
                          </a:solidFill>
                          <a:effectLst/>
                          <a:latin typeface="+mn-lt"/>
                        </a:rPr>
                        <a:t>(0.690-1.239)</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.560</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5090989"/>
                  </a:ext>
                </a:extLst>
              </a:tr>
              <a:tr h="259018">
                <a:tc>
                  <a:txBody>
                    <a:bodyPr/>
                    <a:lstStyle/>
                    <a:p>
                      <a:pPr marL="342900" lvl="0" indent="-228600" algn="l" defTabSz="914400" rtl="0" eaLnBrk="1" fontAlgn="b" latinLnBrk="0" hangingPunct="1">
                        <a:buFont typeface="Wingdings" panose="05000000000000000000" pitchFamily="2" charset="2"/>
                        <a:buChar char="§"/>
                      </a:pPr>
                      <a:r>
                        <a:rPr lang="en-US" sz="1400" b="0" u="none" strike="noStrike" kern="1200">
                          <a:solidFill>
                            <a:schemeClr val="bg1"/>
                          </a:solidFill>
                          <a:effectLst/>
                          <a:latin typeface="+mn-lt"/>
                          <a:ea typeface="+mn-ea"/>
                          <a:cs typeface="+mn-cs"/>
                        </a:rPr>
                        <a:t>≥30%</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63/583</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0.551</a:t>
                      </a:r>
                    </a:p>
                    <a:p>
                      <a:pPr algn="ctr" fontAlgn="ctr"/>
                      <a:r>
                        <a:rPr lang="en-US" sz="1400" b="0" i="0" u="none" strike="noStrike">
                          <a:solidFill>
                            <a:schemeClr val="bg1"/>
                          </a:solidFill>
                          <a:effectLst/>
                          <a:latin typeface="+mn-lt"/>
                        </a:rPr>
                        <a:t>(0.330-0.920)</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400" b="0" i="0" u="none" strike="noStrike">
                          <a:solidFill>
                            <a:schemeClr val="bg1"/>
                          </a:solidFill>
                          <a:effectLst/>
                          <a:latin typeface="+mn-lt"/>
                        </a:rPr>
                        <a:t>.023</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endParaRPr lang="en-US" sz="14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8076545"/>
                  </a:ext>
                </a:extLst>
              </a:tr>
              <a:tr h="259018">
                <a:tc>
                  <a:txBody>
                    <a:bodyPr/>
                    <a:lstStyle/>
                    <a:p>
                      <a:pPr marL="114300" lvl="0" indent="0" algn="l" defTabSz="914400" rtl="0" eaLnBrk="1" fontAlgn="t" latinLnBrk="0" hangingPunct="1">
                        <a:buFont typeface="Wingdings" panose="05000000000000000000" pitchFamily="2" charset="2"/>
                        <a:buNone/>
                      </a:pPr>
                      <a:r>
                        <a:rPr lang="en-US" sz="1400" b="1" u="none" strike="noStrike" kern="1200">
                          <a:solidFill>
                            <a:schemeClr val="bg1"/>
                          </a:solidFill>
                          <a:effectLst/>
                          <a:latin typeface="+mn-lt"/>
                          <a:ea typeface="+mn-ea"/>
                          <a:cs typeface="+mn-cs"/>
                        </a:rPr>
                        <a:t>Overall</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243/1550</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0.805</a:t>
                      </a:r>
                    </a:p>
                    <a:p>
                      <a:pPr algn="ctr" fontAlgn="ctr"/>
                      <a:r>
                        <a:rPr lang="en-US" sz="1400" b="0" i="0" u="none" strike="noStrike">
                          <a:solidFill>
                            <a:schemeClr val="bg1"/>
                          </a:solidFill>
                          <a:effectLst/>
                          <a:latin typeface="+mn-lt"/>
                        </a:rPr>
                        <a:t>(0.626-1.037)</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400" b="0" i="0" u="none" strike="noStrike">
                          <a:solidFill>
                            <a:schemeClr val="bg1"/>
                          </a:solidFill>
                          <a:effectLst/>
                          <a:latin typeface="+mn-lt"/>
                        </a:rPr>
                        <a:t>.093</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400" b="0" i="0" u="none" strike="noStrike" dirty="0">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03760823"/>
                  </a:ext>
                </a:extLst>
              </a:tr>
            </a:tbl>
          </a:graphicData>
        </a:graphic>
      </p:graphicFrame>
    </p:spTree>
    <p:extLst>
      <p:ext uri="{BB962C8B-B14F-4D97-AF65-F5344CB8AC3E}">
        <p14:creationId xmlns:p14="http://schemas.microsoft.com/office/powerpoint/2010/main" val="944275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94DE9-190C-A065-1D73-4EF405D6EE31}"/>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E9966140-699F-35E3-DD56-99A7F7E51DE3}"/>
              </a:ext>
            </a:extLst>
          </p:cNvPr>
          <p:cNvSpPr>
            <a:spLocks noGrp="1" noChangeArrowheads="1"/>
          </p:cNvSpPr>
          <p:nvPr>
            <p:ph type="title"/>
          </p:nvPr>
        </p:nvSpPr>
        <p:spPr/>
        <p:txBody>
          <a:bodyPr/>
          <a:lstStyle/>
          <a:p>
            <a:r>
              <a:rPr lang="en-US" altLang="en-US" sz="3600"/>
              <a:t>NSABP B-59/GBG-96-GeparDouze</a:t>
            </a:r>
            <a:r>
              <a:rPr lang="en-US"/>
              <a:t>: </a:t>
            </a:r>
            <a:r>
              <a:rPr lang="en-US" dirty="0"/>
              <a:t>pCR</a:t>
            </a:r>
            <a:r>
              <a:rPr lang="en-US"/>
              <a:t> and OS</a:t>
            </a:r>
            <a:endParaRPr lang="en-US" altLang="en-US"/>
          </a:p>
        </p:txBody>
      </p:sp>
      <p:sp>
        <p:nvSpPr>
          <p:cNvPr id="4" name="Text Box 15">
            <a:extLst>
              <a:ext uri="{FF2B5EF4-FFF2-40B4-BE49-F238E27FC236}">
                <a16:creationId xmlns:a16="http://schemas.microsoft.com/office/drawing/2014/main" id="{9EB375A9-4B28-BC45-2F14-FBAD181C0DB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fr-FR" altLang="en-US" sz="1200" b="0" spc="-10">
                <a:solidFill>
                  <a:srgbClr val="455560"/>
                </a:solidFill>
                <a:latin typeface="Calibri" panose="020F0502020204030204" pitchFamily="34" charset="0"/>
                <a:cs typeface="Arial" panose="020B0604020202020204" pitchFamily="34" charset="0"/>
              </a:rPr>
              <a:t>Geyer. SABCS 2024. Abstr GS3-05.</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Table 1">
            <a:extLst>
              <a:ext uri="{FF2B5EF4-FFF2-40B4-BE49-F238E27FC236}">
                <a16:creationId xmlns:a16="http://schemas.microsoft.com/office/drawing/2014/main" id="{D1456797-9750-F9D4-74A6-896EDCBF5932}"/>
              </a:ext>
            </a:extLst>
          </p:cNvPr>
          <p:cNvGraphicFramePr>
            <a:graphicFrameLocks noGrp="1"/>
          </p:cNvGraphicFramePr>
          <p:nvPr>
            <p:extLst>
              <p:ext uri="{D42A27DB-BD31-4B8C-83A1-F6EECF244321}">
                <p14:modId xmlns:p14="http://schemas.microsoft.com/office/powerpoint/2010/main" val="1668967891"/>
              </p:ext>
            </p:extLst>
          </p:nvPr>
        </p:nvGraphicFramePr>
        <p:xfrm>
          <a:off x="518946" y="1513047"/>
          <a:ext cx="5577840" cy="3503114"/>
        </p:xfrm>
        <a:graphic>
          <a:graphicData uri="http://schemas.openxmlformats.org/drawingml/2006/table">
            <a:tbl>
              <a:tblPr>
                <a:tableStyleId>{5C22544A-7EE6-4342-B048-85BDC9FD1C3A}</a:tableStyleId>
              </a:tblPr>
              <a:tblGrid>
                <a:gridCol w="2388897">
                  <a:extLst>
                    <a:ext uri="{9D8B030D-6E8A-4147-A177-3AD203B41FA5}">
                      <a16:colId xmlns:a16="http://schemas.microsoft.com/office/drawing/2014/main" val="538225617"/>
                    </a:ext>
                  </a:extLst>
                </a:gridCol>
                <a:gridCol w="171423">
                  <a:extLst>
                    <a:ext uri="{9D8B030D-6E8A-4147-A177-3AD203B41FA5}">
                      <a16:colId xmlns:a16="http://schemas.microsoft.com/office/drawing/2014/main" val="2889574742"/>
                    </a:ext>
                  </a:extLst>
                </a:gridCol>
                <a:gridCol w="1463040">
                  <a:extLst>
                    <a:ext uri="{9D8B030D-6E8A-4147-A177-3AD203B41FA5}">
                      <a16:colId xmlns:a16="http://schemas.microsoft.com/office/drawing/2014/main" val="2345656760"/>
                    </a:ext>
                  </a:extLst>
                </a:gridCol>
                <a:gridCol w="1554480">
                  <a:extLst>
                    <a:ext uri="{9D8B030D-6E8A-4147-A177-3AD203B41FA5}">
                      <a16:colId xmlns:a16="http://schemas.microsoft.com/office/drawing/2014/main" val="1078207942"/>
                    </a:ext>
                  </a:extLst>
                </a:gridCol>
              </a:tblGrid>
              <a:tr h="712728">
                <a:tc>
                  <a:txBody>
                    <a:bodyPr/>
                    <a:lstStyle/>
                    <a:p>
                      <a:pPr marL="177800" marR="0" lvl="0" indent="0" algn="l" defTabSz="914400" rtl="0" eaLnBrk="1" fontAlgn="t" latinLnBrk="0" hangingPunct="1">
                        <a:lnSpc>
                          <a:spcPct val="100000"/>
                        </a:lnSpc>
                        <a:spcBef>
                          <a:spcPts val="0"/>
                        </a:spcBef>
                        <a:spcAft>
                          <a:spcPts val="0"/>
                        </a:spcAft>
                        <a:buClrTx/>
                        <a:buSzTx/>
                        <a:buFontTx/>
                        <a:buNone/>
                        <a:tabLst/>
                        <a:defRPr/>
                      </a:pPr>
                      <a:r>
                        <a:rPr lang="en-US" sz="1800" b="1" u="none" strike="noStrike">
                          <a:solidFill>
                            <a:schemeClr val="tx1"/>
                          </a:solidFill>
                          <a:effectLst/>
                          <a:latin typeface="+mn-lt"/>
                        </a:rPr>
                        <a:t>Parameter, </a:t>
                      </a:r>
                    </a:p>
                    <a:p>
                      <a:pPr marL="177800" marR="0" lvl="0" indent="0" algn="l" defTabSz="914400" rtl="0" eaLnBrk="1" fontAlgn="t" latinLnBrk="0" hangingPunct="1">
                        <a:lnSpc>
                          <a:spcPct val="100000"/>
                        </a:lnSpc>
                        <a:spcBef>
                          <a:spcPts val="0"/>
                        </a:spcBef>
                        <a:spcAft>
                          <a:spcPts val="0"/>
                        </a:spcAft>
                        <a:buClrTx/>
                        <a:buSzTx/>
                        <a:buFontTx/>
                        <a:buNone/>
                        <a:tabLst/>
                        <a:defRPr/>
                      </a:pPr>
                      <a:r>
                        <a:rPr lang="en-US" sz="1800" b="1" u="none" strike="noStrike">
                          <a:solidFill>
                            <a:schemeClr val="tx1"/>
                          </a:solidFill>
                          <a:effectLst/>
                          <a:latin typeface="+mn-lt"/>
                        </a:rPr>
                        <a:t>% (95% CI)</a:t>
                      </a:r>
                      <a:endParaRPr lang="en-US" sz="1800" b="1" i="0" u="none" strike="noStrike">
                        <a:solidFill>
                          <a:schemeClr val="tx1"/>
                        </a:solidFill>
                        <a:effectLst/>
                        <a:latin typeface="+mn-lt"/>
                      </a:endParaRPr>
                    </a:p>
                    <a:p>
                      <a:pPr marL="177800" indent="0" algn="l" fontAlgn="t"/>
                      <a:endParaRPr lang="en-US" sz="18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gridSpan="2">
                  <a:txBody>
                    <a:bodyPr/>
                    <a:lstStyle/>
                    <a:p>
                      <a:pPr algn="ctr" fontAlgn="ctr"/>
                      <a:r>
                        <a:rPr lang="en-US" sz="1800" b="1" u="none" strike="noStrike">
                          <a:solidFill>
                            <a:schemeClr val="tx1"/>
                          </a:solidFill>
                          <a:effectLst/>
                        </a:rPr>
                        <a:t>CT + Placebo </a:t>
                      </a:r>
                    </a:p>
                    <a:p>
                      <a:pPr algn="ctr" fontAlgn="ctr"/>
                      <a:r>
                        <a:rPr lang="en-US" sz="1800" b="1" u="none" strike="noStrike">
                          <a:solidFill>
                            <a:schemeClr val="tx1"/>
                          </a:solidFill>
                          <a:effectLst/>
                        </a:rPr>
                        <a:t>(n = 777)</a:t>
                      </a:r>
                      <a:endParaRPr lang="en-US" sz="1800" b="1" i="0" u="none" strike="noStrike">
                        <a:solidFill>
                          <a:schemeClr val="tx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hMerge="1">
                  <a:txBody>
                    <a:bodyPr/>
                    <a:lstStyle/>
                    <a:p>
                      <a:pPr algn="ctr" fontAlgn="ctr"/>
                      <a:r>
                        <a:rPr lang="en-US" sz="1800" b="1" u="none" strike="noStrike">
                          <a:solidFill>
                            <a:schemeClr val="tx1"/>
                          </a:solidFill>
                          <a:effectLst/>
                        </a:rPr>
                        <a:t>CT + Placebo </a:t>
                      </a:r>
                    </a:p>
                    <a:p>
                      <a:pPr algn="ctr" fontAlgn="ctr"/>
                      <a:r>
                        <a:rPr lang="en-US" sz="1800" b="1" u="none" strike="noStrike">
                          <a:solidFill>
                            <a:schemeClr val="tx1"/>
                          </a:solidFill>
                          <a:effectLst/>
                        </a:rPr>
                        <a:t>(n = 777)</a:t>
                      </a:r>
                      <a:endParaRPr lang="en-US" sz="18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800" b="1" u="none" strike="noStrike">
                          <a:solidFill>
                            <a:schemeClr val="tx1"/>
                          </a:solidFill>
                          <a:effectLst/>
                        </a:rPr>
                        <a:t>CT + Atezolizumab </a:t>
                      </a:r>
                    </a:p>
                    <a:p>
                      <a:pPr algn="ctr" fontAlgn="ctr"/>
                      <a:r>
                        <a:rPr lang="en-US" sz="1800" b="1" u="none" strike="noStrike">
                          <a:solidFill>
                            <a:schemeClr val="tx1"/>
                          </a:solidFill>
                          <a:effectLst/>
                        </a:rPr>
                        <a:t>(n = 773)</a:t>
                      </a:r>
                      <a:endParaRPr lang="en-US" sz="18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77793858"/>
                  </a:ext>
                </a:extLst>
              </a:tr>
              <a:tr h="629443">
                <a:tc>
                  <a:txBody>
                    <a:bodyPr/>
                    <a:lstStyle/>
                    <a:p>
                      <a:pPr marL="114300" indent="0" algn="l" fontAlgn="b"/>
                      <a:r>
                        <a:rPr lang="en-US" sz="1800" u="none" strike="noStrike">
                          <a:solidFill>
                            <a:schemeClr val="bg1"/>
                          </a:solidFill>
                          <a:effectLst/>
                        </a:rPr>
                        <a:t>pCR rate in breast and lymph nodes*</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gridSpan="2">
                  <a:txBody>
                    <a:bodyPr/>
                    <a:lstStyle/>
                    <a:p>
                      <a:pPr algn="ctr" fontAlgn="ctr"/>
                      <a:r>
                        <a:rPr lang="en-US" sz="1800" u="none" strike="noStrike">
                          <a:solidFill>
                            <a:schemeClr val="bg1"/>
                          </a:solidFill>
                          <a:effectLst/>
                        </a:rPr>
                        <a:t>57.0 </a:t>
                      </a:r>
                    </a:p>
                    <a:p>
                      <a:pPr algn="ctr" fontAlgn="ctr"/>
                      <a:r>
                        <a:rPr lang="en-US" sz="1800" u="none" strike="noStrike">
                          <a:solidFill>
                            <a:schemeClr val="bg1"/>
                          </a:solidFill>
                          <a:effectLst/>
                        </a:rPr>
                        <a:t>(53.5-60.5)</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algn="ctr" fontAlgn="ctr"/>
                      <a:r>
                        <a:rPr lang="en-US" sz="1800" u="none" strike="noStrike">
                          <a:solidFill>
                            <a:schemeClr val="bg1"/>
                          </a:solidFill>
                          <a:effectLst/>
                        </a:rPr>
                        <a:t>57.0 </a:t>
                      </a:r>
                    </a:p>
                    <a:p>
                      <a:pPr algn="ctr" fontAlgn="ctr"/>
                      <a:r>
                        <a:rPr lang="en-US" sz="1800" u="none" strike="noStrike">
                          <a:solidFill>
                            <a:schemeClr val="bg1"/>
                          </a:solidFill>
                          <a:effectLst/>
                        </a:rPr>
                        <a:t>(53.5-60.5)</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63.3 </a:t>
                      </a:r>
                    </a:p>
                    <a:p>
                      <a:pPr algn="ctr" fontAlgn="ctr"/>
                      <a:r>
                        <a:rPr lang="en-US" sz="1800" u="none" strike="noStrike">
                          <a:solidFill>
                            <a:schemeClr val="bg1"/>
                          </a:solidFill>
                          <a:effectLst/>
                        </a:rPr>
                        <a:t>(59.9-66.7)</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24867688"/>
                  </a:ext>
                </a:extLst>
              </a:tr>
              <a:tr h="573940">
                <a:tc>
                  <a:txBody>
                    <a:bodyPr/>
                    <a:lstStyle/>
                    <a:p>
                      <a:pPr marL="114300" indent="0" algn="l" fontAlgn="b"/>
                      <a:r>
                        <a:rPr lang="en-US" sz="1800" b="0" i="0" u="none" strike="noStrike">
                          <a:solidFill>
                            <a:schemeClr val="bg1"/>
                          </a:solidFill>
                          <a:effectLst/>
                          <a:latin typeface="Calibri" panose="020F0502020204030204" pitchFamily="34" charset="0"/>
                        </a:rPr>
                        <a:t>Difference in pCR</a:t>
                      </a:r>
                    </a:p>
                    <a:p>
                      <a:pPr marL="400050" indent="-222250" algn="l" fontAlgn="b">
                        <a:buFont typeface="Wingdings" panose="05000000000000000000" pitchFamily="2" charset="2"/>
                        <a:buChar char="§"/>
                      </a:pPr>
                      <a:r>
                        <a:rPr lang="en-US" sz="1800" b="0" i="0" u="none" strike="noStrike">
                          <a:solidFill>
                            <a:schemeClr val="bg1"/>
                          </a:solidFill>
                          <a:effectLst/>
                          <a:latin typeface="Calibri" panose="020F0502020204030204" pitchFamily="34" charset="0"/>
                        </a:rPr>
                        <a:t>Adjusted </a:t>
                      </a:r>
                      <a:r>
                        <a:rPr lang="en-US" sz="1800" b="0" i="1" u="none" strike="noStrike">
                          <a:solidFill>
                            <a:schemeClr val="bg1"/>
                          </a:solidFill>
                          <a:effectLst/>
                          <a:latin typeface="Calibri" panose="020F0502020204030204" pitchFamily="34" charset="0"/>
                        </a:rPr>
                        <a:t>P</a:t>
                      </a:r>
                      <a:r>
                        <a:rPr lang="en-US" sz="1800" b="0" i="0" u="none" strike="noStrike">
                          <a:solidFill>
                            <a:schemeClr val="bg1"/>
                          </a:solidFill>
                          <a:effectLst/>
                          <a:latin typeface="Calibri" panose="020F0502020204030204" pitchFamily="34" charset="0"/>
                        </a:rPr>
                        <a:t> value </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gridSpan="3">
                  <a:txBody>
                    <a:bodyPr/>
                    <a:lstStyle/>
                    <a:p>
                      <a:pPr algn="ctr" fontAlgn="ctr"/>
                      <a:r>
                        <a:rPr lang="en-US" sz="1800" b="0" i="0" u="none" strike="noStrike">
                          <a:solidFill>
                            <a:schemeClr val="bg1"/>
                          </a:solidFill>
                          <a:effectLst/>
                          <a:latin typeface="Calibri" panose="020F0502020204030204" pitchFamily="34" charset="0"/>
                        </a:rPr>
                        <a:t>6.3 (1.4-11.1)</a:t>
                      </a:r>
                    </a:p>
                    <a:p>
                      <a:pPr algn="ctr" fontAlgn="ctr"/>
                      <a:r>
                        <a:rPr lang="en-US" sz="1800" b="0" i="0" u="none" strike="noStrike">
                          <a:solidFill>
                            <a:schemeClr val="bg1"/>
                          </a:solidFill>
                          <a:effectLst/>
                          <a:latin typeface="Calibri" panose="020F0502020204030204" pitchFamily="34" charset="0"/>
                        </a:rPr>
                        <a:t>.0091</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a:p>
                  </a:txBody>
                  <a:tcPr/>
                </a:tc>
                <a:tc hMerge="1">
                  <a:txBody>
                    <a:bodyPr/>
                    <a:lstStyle/>
                    <a:p>
                      <a:pPr algn="ctr" fontAlgn="ct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77580167"/>
                  </a:ext>
                </a:extLst>
              </a:tr>
              <a:tr h="360441">
                <a:tc gridSpan="4">
                  <a:txBody>
                    <a:bodyPr/>
                    <a:lstStyle/>
                    <a:p>
                      <a:pPr marL="114300" indent="0" algn="l" fontAlgn="b"/>
                      <a:r>
                        <a:rPr lang="en-US" sz="1800" b="1" u="none" strike="noStrike">
                          <a:solidFill>
                            <a:schemeClr val="bg1"/>
                          </a:solidFill>
                          <a:effectLst/>
                        </a:rPr>
                        <a:t>4-yr EFS by pCR</a:t>
                      </a:r>
                      <a:endParaRPr lang="en-US" sz="1800" b="1"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a:p>
                  </a:txBody>
                  <a:tcPr/>
                </a:tc>
                <a:tc hMerge="1">
                  <a:txBody>
                    <a:bodyPr/>
                    <a:lstStyle/>
                    <a:p>
                      <a:pPr algn="ctr" fontAlgn="ct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pPr algn="ctr" fontAlgn="ct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13180941"/>
                  </a:ext>
                </a:extLst>
              </a:tr>
              <a:tr h="432516">
                <a:tc gridSpan="2">
                  <a:txBody>
                    <a:bodyPr/>
                    <a:lstStyle/>
                    <a:p>
                      <a:pPr marL="468630" indent="-285750" algn="l" defTabSz="914400" rtl="0" eaLnBrk="1" fontAlgn="b" latinLnBrk="0" hangingPunct="1">
                        <a:buFont typeface="Wingdings" panose="05000000000000000000" pitchFamily="2" charset="2"/>
                        <a:buChar char="§"/>
                      </a:pPr>
                      <a:r>
                        <a:rPr lang="en-US" sz="1800" u="none" strike="noStrike" kern="1200">
                          <a:solidFill>
                            <a:schemeClr val="bg1"/>
                          </a:solidFill>
                          <a:effectLst/>
                          <a:latin typeface="+mn-lt"/>
                          <a:ea typeface="+mn-ea"/>
                          <a:cs typeface="+mn-cs"/>
                        </a:rPr>
                        <a:t>With pCR</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marL="468630" indent="-285750" algn="l" defTabSz="914400" rtl="0" eaLnBrk="1" fontAlgn="b" latinLnBrk="0" hangingPunct="1">
                        <a:buFont typeface="Wingdings" panose="05000000000000000000" pitchFamily="2" charset="2"/>
                        <a:buChar char="§"/>
                      </a:pPr>
                      <a:endParaRPr lang="en-US" sz="1800" u="none" strike="noStrike" kern="1200">
                        <a:solidFill>
                          <a:schemeClr val="bg1"/>
                        </a:solidFill>
                        <a:effectLst/>
                        <a:latin typeface="+mn-lt"/>
                        <a:ea typeface="+mn-ea"/>
                        <a:cs typeface="+mn-cs"/>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91 </a:t>
                      </a:r>
                    </a:p>
                    <a:p>
                      <a:pPr algn="ctr" fontAlgn="ctr"/>
                      <a:r>
                        <a:rPr lang="en-US" sz="1800" u="none" strike="noStrike">
                          <a:solidFill>
                            <a:schemeClr val="bg1"/>
                          </a:solidFill>
                          <a:effectLst/>
                        </a:rPr>
                        <a:t>(87.8-93.4)</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93 </a:t>
                      </a:r>
                    </a:p>
                    <a:p>
                      <a:pPr algn="ctr" fontAlgn="ctr"/>
                      <a:r>
                        <a:rPr lang="en-US" sz="1800" u="none" strike="noStrike">
                          <a:solidFill>
                            <a:schemeClr val="bg1"/>
                          </a:solidFill>
                          <a:effectLst/>
                        </a:rPr>
                        <a:t>(90.3-95)</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225286219"/>
                  </a:ext>
                </a:extLst>
              </a:tr>
              <a:tr h="503120">
                <a:tc gridSpan="2">
                  <a:txBody>
                    <a:bodyPr/>
                    <a:lstStyle/>
                    <a:p>
                      <a:pPr marL="468630" indent="-285750" algn="l" defTabSz="914400" rtl="0" eaLnBrk="1" fontAlgn="b" latinLnBrk="0" hangingPunct="1">
                        <a:buFont typeface="Wingdings" panose="05000000000000000000" pitchFamily="2" charset="2"/>
                        <a:buChar char="§"/>
                      </a:pPr>
                      <a:r>
                        <a:rPr lang="en-US" sz="1800" u="none" strike="noStrike" kern="1200">
                          <a:solidFill>
                            <a:schemeClr val="bg1"/>
                          </a:solidFill>
                          <a:effectLst/>
                          <a:latin typeface="+mn-lt"/>
                          <a:ea typeface="+mn-ea"/>
                          <a:cs typeface="+mn-cs"/>
                        </a:rPr>
                        <a:t>Without pCR†</a:t>
                      </a:r>
                      <a:endParaRPr lang="en-US" sz="1800" u="none" strike="noStrike" kern="1200" dirty="0">
                        <a:solidFill>
                          <a:schemeClr val="bg1"/>
                        </a:solidFill>
                        <a:effectLst/>
                        <a:latin typeface="+mn-lt"/>
                        <a:ea typeface="+mn-ea"/>
                        <a:cs typeface="+mn-cs"/>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marL="468630" indent="-285750" algn="l" defTabSz="914400" rtl="0" eaLnBrk="1" fontAlgn="b" latinLnBrk="0" hangingPunct="1">
                        <a:buFont typeface="Wingdings" panose="05000000000000000000" pitchFamily="2" charset="2"/>
                        <a:buChar char="§"/>
                      </a:pPr>
                      <a:endParaRPr lang="en-US" sz="1800" u="none" strike="noStrike" kern="1200">
                        <a:solidFill>
                          <a:schemeClr val="bg1"/>
                        </a:solidFill>
                        <a:effectLst/>
                        <a:latin typeface="+mn-lt"/>
                        <a:ea typeface="+mn-ea"/>
                        <a:cs typeface="+mn-cs"/>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68.9 </a:t>
                      </a:r>
                    </a:p>
                    <a:p>
                      <a:pPr algn="ctr" fontAlgn="ctr"/>
                      <a:r>
                        <a:rPr lang="en-US" sz="1800" u="none" strike="noStrike">
                          <a:solidFill>
                            <a:schemeClr val="bg1"/>
                          </a:solidFill>
                          <a:effectLst/>
                        </a:rPr>
                        <a:t>(63.2-74)</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u="none" strike="noStrike">
                          <a:solidFill>
                            <a:schemeClr val="bg1"/>
                          </a:solidFill>
                          <a:effectLst/>
                        </a:rPr>
                        <a:t>70.5 </a:t>
                      </a:r>
                    </a:p>
                    <a:p>
                      <a:pPr algn="ctr" fontAlgn="ctr"/>
                      <a:r>
                        <a:rPr lang="en-US" sz="1800" u="none" strike="noStrike">
                          <a:solidFill>
                            <a:schemeClr val="bg1"/>
                          </a:solidFill>
                          <a:effectLst/>
                        </a:rPr>
                        <a:t>(64.3-75.9)</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74207064"/>
                  </a:ext>
                </a:extLst>
              </a:tr>
            </a:tbl>
          </a:graphicData>
        </a:graphic>
      </p:graphicFrame>
      <p:graphicFrame>
        <p:nvGraphicFramePr>
          <p:cNvPr id="7" name="Table 6">
            <a:extLst>
              <a:ext uri="{FF2B5EF4-FFF2-40B4-BE49-F238E27FC236}">
                <a16:creationId xmlns:a16="http://schemas.microsoft.com/office/drawing/2014/main" id="{70D03F69-9B86-9211-2342-A06C1ED54648}"/>
              </a:ext>
            </a:extLst>
          </p:cNvPr>
          <p:cNvGraphicFramePr>
            <a:graphicFrameLocks noGrp="1"/>
          </p:cNvGraphicFramePr>
          <p:nvPr>
            <p:extLst>
              <p:ext uri="{D42A27DB-BD31-4B8C-83A1-F6EECF244321}">
                <p14:modId xmlns:p14="http://schemas.microsoft.com/office/powerpoint/2010/main" val="3026911970"/>
              </p:ext>
            </p:extLst>
          </p:nvPr>
        </p:nvGraphicFramePr>
        <p:xfrm>
          <a:off x="6305546" y="1513047"/>
          <a:ext cx="5176657" cy="2577422"/>
        </p:xfrm>
        <a:graphic>
          <a:graphicData uri="http://schemas.openxmlformats.org/drawingml/2006/table">
            <a:tbl>
              <a:tblPr>
                <a:tableStyleId>{5C22544A-7EE6-4342-B048-85BDC9FD1C3A}</a:tableStyleId>
              </a:tblPr>
              <a:tblGrid>
                <a:gridCol w="2142065">
                  <a:extLst>
                    <a:ext uri="{9D8B030D-6E8A-4147-A177-3AD203B41FA5}">
                      <a16:colId xmlns:a16="http://schemas.microsoft.com/office/drawing/2014/main" val="2350076726"/>
                    </a:ext>
                  </a:extLst>
                </a:gridCol>
                <a:gridCol w="1517296">
                  <a:extLst>
                    <a:ext uri="{9D8B030D-6E8A-4147-A177-3AD203B41FA5}">
                      <a16:colId xmlns:a16="http://schemas.microsoft.com/office/drawing/2014/main" val="1091996230"/>
                    </a:ext>
                  </a:extLst>
                </a:gridCol>
                <a:gridCol w="1517296">
                  <a:extLst>
                    <a:ext uri="{9D8B030D-6E8A-4147-A177-3AD203B41FA5}">
                      <a16:colId xmlns:a16="http://schemas.microsoft.com/office/drawing/2014/main" val="704918790"/>
                    </a:ext>
                  </a:extLst>
                </a:gridCol>
              </a:tblGrid>
              <a:tr h="763988">
                <a:tc>
                  <a:txBody>
                    <a:bodyPr/>
                    <a:lstStyle/>
                    <a:p>
                      <a:pPr marL="114300" indent="0" algn="l" defTabSz="914400" rtl="0" eaLnBrk="1" fontAlgn="b" latinLnBrk="0" hangingPunct="1"/>
                      <a:r>
                        <a:rPr lang="en-US" sz="1800" b="1" u="none" strike="noStrike" kern="1200">
                          <a:solidFill>
                            <a:schemeClr val="tx1"/>
                          </a:solidFill>
                          <a:effectLst/>
                          <a:latin typeface="+mn-lt"/>
                          <a:ea typeface="+mn-ea"/>
                          <a:cs typeface="+mn-cs"/>
                        </a:rPr>
                        <a:t>OS Outcomes</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800" b="1" u="none" strike="noStrike">
                          <a:solidFill>
                            <a:schemeClr val="tx1"/>
                          </a:solidFill>
                          <a:effectLst/>
                        </a:rPr>
                        <a:t>CT + Placebo </a:t>
                      </a:r>
                    </a:p>
                    <a:p>
                      <a:pPr algn="ctr" fontAlgn="ctr"/>
                      <a:r>
                        <a:rPr lang="en-US" sz="1800" b="1" u="none" strike="noStrike">
                          <a:solidFill>
                            <a:schemeClr val="tx1"/>
                          </a:solidFill>
                          <a:effectLst/>
                        </a:rPr>
                        <a:t>(n = 777)</a:t>
                      </a:r>
                      <a:endParaRPr lang="en-US" sz="18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800" b="1" u="none" strike="noStrike">
                          <a:solidFill>
                            <a:schemeClr val="tx1"/>
                          </a:solidFill>
                          <a:effectLst/>
                        </a:rPr>
                        <a:t>CT + Atezolizumab </a:t>
                      </a:r>
                    </a:p>
                    <a:p>
                      <a:pPr algn="ctr" fontAlgn="ctr"/>
                      <a:r>
                        <a:rPr lang="en-US" sz="1800" b="1" u="none" strike="noStrike">
                          <a:solidFill>
                            <a:schemeClr val="tx1"/>
                          </a:solidFill>
                          <a:effectLst/>
                        </a:rPr>
                        <a:t>(n = 773)</a:t>
                      </a:r>
                      <a:endParaRPr lang="en-US" sz="18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976584252"/>
                  </a:ext>
                </a:extLst>
              </a:tr>
              <a:tr h="582704">
                <a:tc>
                  <a:txBody>
                    <a:bodyPr/>
                    <a:lstStyle/>
                    <a:p>
                      <a:pPr marL="114300" indent="0" algn="l" defTabSz="914400" rtl="0" eaLnBrk="1" fontAlgn="b" latinLnBrk="0" hangingPunct="1"/>
                      <a:r>
                        <a:rPr lang="en-US" sz="1800" u="none" strike="noStrike" kern="1200">
                          <a:solidFill>
                            <a:schemeClr val="bg1"/>
                          </a:solidFill>
                          <a:effectLst/>
                          <a:latin typeface="+mn-lt"/>
                          <a:ea typeface="+mn-ea"/>
                          <a:cs typeface="+mn-cs"/>
                        </a:rPr>
                        <a:t>Events, n</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lumMod val="90000"/>
                      </a:schemeClr>
                    </a:solidFill>
                  </a:tcPr>
                </a:tc>
                <a:tc>
                  <a:txBody>
                    <a:bodyPr/>
                    <a:lstStyle/>
                    <a:p>
                      <a:pPr algn="ctr" fontAlgn="ctr"/>
                      <a:r>
                        <a:rPr lang="en-US" sz="1800" u="none" strike="noStrike">
                          <a:solidFill>
                            <a:schemeClr val="bg1"/>
                          </a:solidFill>
                          <a:effectLst/>
                        </a:rPr>
                        <a:t>79</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lumMod val="90000"/>
                      </a:schemeClr>
                    </a:solidFill>
                  </a:tcPr>
                </a:tc>
                <a:tc>
                  <a:txBody>
                    <a:bodyPr/>
                    <a:lstStyle/>
                    <a:p>
                      <a:pPr algn="ctr" fontAlgn="ctr"/>
                      <a:r>
                        <a:rPr lang="en-US" sz="1800" u="none" strike="noStrike">
                          <a:solidFill>
                            <a:schemeClr val="bg1"/>
                          </a:solidFill>
                          <a:effectLst/>
                        </a:rPr>
                        <a:t>70</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lumMod val="90000"/>
                      </a:schemeClr>
                    </a:solidFill>
                  </a:tcPr>
                </a:tc>
                <a:extLst>
                  <a:ext uri="{0D108BD9-81ED-4DB2-BD59-A6C34878D82A}">
                    <a16:rowId xmlns:a16="http://schemas.microsoft.com/office/drawing/2014/main" val="4280807423"/>
                  </a:ext>
                </a:extLst>
              </a:tr>
              <a:tr h="582704">
                <a:tc>
                  <a:txBody>
                    <a:bodyPr/>
                    <a:lstStyle/>
                    <a:p>
                      <a:pPr marL="114300" indent="0" algn="l" defTabSz="914400" rtl="0" eaLnBrk="1" fontAlgn="b" latinLnBrk="0" hangingPunct="1"/>
                      <a:r>
                        <a:rPr lang="en-US" sz="1800" u="none" strike="noStrike" kern="1200">
                          <a:solidFill>
                            <a:schemeClr val="bg1"/>
                          </a:solidFill>
                          <a:effectLst/>
                          <a:latin typeface="+mn-lt"/>
                          <a:ea typeface="+mn-ea"/>
                          <a:cs typeface="+mn-cs"/>
                        </a:rPr>
                        <a:t>4-yr OS, % (95% CI)</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89.5 </a:t>
                      </a:r>
                    </a:p>
                    <a:p>
                      <a:pPr algn="ctr" fontAlgn="ctr"/>
                      <a:r>
                        <a:rPr lang="en-US" sz="1800" u="none" strike="noStrike">
                          <a:solidFill>
                            <a:schemeClr val="bg1"/>
                          </a:solidFill>
                          <a:effectLst/>
                        </a:rPr>
                        <a:t>(86.9-91.5)</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u="none" strike="noStrike">
                          <a:solidFill>
                            <a:schemeClr val="bg1"/>
                          </a:solidFill>
                          <a:effectLst/>
                        </a:rPr>
                        <a:t>90.2 </a:t>
                      </a:r>
                    </a:p>
                    <a:p>
                      <a:pPr algn="ctr" fontAlgn="ctr"/>
                      <a:r>
                        <a:rPr lang="en-US" sz="1800" u="none" strike="noStrike">
                          <a:solidFill>
                            <a:schemeClr val="bg1"/>
                          </a:solidFill>
                          <a:effectLst/>
                        </a:rPr>
                        <a:t>(87.7-92.3)</a:t>
                      </a: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196586176"/>
                  </a:ext>
                </a:extLst>
              </a:tr>
              <a:tr h="582704">
                <a:tc>
                  <a:txBody>
                    <a:bodyPr/>
                    <a:lstStyle/>
                    <a:p>
                      <a:pPr marL="114300" indent="0" algn="l" defTabSz="914400" rtl="0" eaLnBrk="1" fontAlgn="b" latinLnBrk="0" hangingPunct="1"/>
                      <a:endParaRPr lang="en-US" sz="1800" u="none" strike="noStrike" kern="1200">
                        <a:solidFill>
                          <a:schemeClr val="bg1"/>
                        </a:solidFill>
                        <a:effectLst/>
                        <a:latin typeface="+mn-lt"/>
                        <a:ea typeface="+mn-ea"/>
                        <a:cs typeface="+mn-cs"/>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gridSpan="2">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b="0" i="0" u="none" strike="noStrike" dirty="0">
                          <a:solidFill>
                            <a:schemeClr val="bg1"/>
                          </a:solidFill>
                          <a:effectLst/>
                          <a:latin typeface="Calibri" panose="020F0502020204030204" pitchFamily="34" charset="0"/>
                        </a:rPr>
                        <a:t>HR (95% CI):</a:t>
                      </a:r>
                    </a:p>
                    <a:p>
                      <a:pPr algn="ctr" fontAlgn="ctr"/>
                      <a:r>
                        <a:rPr lang="en-US" sz="1800" b="0" i="0" u="none" strike="noStrike" dirty="0">
                          <a:solidFill>
                            <a:schemeClr val="bg1"/>
                          </a:solidFill>
                          <a:effectLst/>
                          <a:latin typeface="Calibri" panose="020F0502020204030204" pitchFamily="34" charset="0"/>
                        </a:rPr>
                        <a:t>0.86 (0.62-1.19)</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algn="ctr" fontAlgn="ctr"/>
                      <a:endParaRPr lang="en-US" sz="1800" b="0" i="0" u="none" strike="noStrike">
                        <a:solidFill>
                          <a:schemeClr val="bg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06805353"/>
                  </a:ext>
                </a:extLst>
              </a:tr>
            </a:tbl>
          </a:graphicData>
        </a:graphic>
      </p:graphicFrame>
      <p:sp>
        <p:nvSpPr>
          <p:cNvPr id="9" name="TextBox 8">
            <a:extLst>
              <a:ext uri="{FF2B5EF4-FFF2-40B4-BE49-F238E27FC236}">
                <a16:creationId xmlns:a16="http://schemas.microsoft.com/office/drawing/2014/main" id="{08F4DACB-C7B1-5714-CBA8-7F47D796CFAB}"/>
              </a:ext>
            </a:extLst>
          </p:cNvPr>
          <p:cNvSpPr txBox="1"/>
          <p:nvPr/>
        </p:nvSpPr>
        <p:spPr bwMode="auto">
          <a:xfrm>
            <a:off x="412751" y="5059867"/>
            <a:ext cx="61007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altLang="en-US" sz="1200" kern="0">
                <a:solidFill>
                  <a:schemeClr val="bg1"/>
                </a:solidFill>
              </a:rPr>
              <a:t>*Patients with missing pCR status considered </a:t>
            </a:r>
            <a:r>
              <a:rPr lang="en-US" altLang="en-US" sz="1200" kern="0" dirty="0">
                <a:solidFill>
                  <a:schemeClr val="bg1"/>
                </a:solidFill>
              </a:rPr>
              <a:t>nonresponders</a:t>
            </a:r>
            <a:r>
              <a:rPr lang="en-US" altLang="en-US" sz="1200" kern="0">
                <a:solidFill>
                  <a:schemeClr val="bg1"/>
                </a:solidFill>
              </a:rPr>
              <a:t>.</a:t>
            </a:r>
          </a:p>
          <a:p>
            <a:r>
              <a:rPr lang="en-US" altLang="en-US" sz="1200" b="0" kern="0" baseline="30000" dirty="0">
                <a:solidFill>
                  <a:schemeClr val="bg1"/>
                </a:solidFill>
                <a:latin typeface="Calibri" panose="020F0502020204030204" pitchFamily="34" charset="0"/>
              </a:rPr>
              <a:t>†</a:t>
            </a:r>
            <a:r>
              <a:rPr lang="en-US" sz="1200" b="0">
                <a:solidFill>
                  <a:schemeClr val="bg1"/>
                </a:solidFill>
                <a:latin typeface="Calibri" panose="020F0502020204030204" pitchFamily="34" charset="0"/>
              </a:rPr>
              <a:t>Capecitabine received by 49.7% of patients in placebo arm and 46.8% of patients in atezolizumab arm.</a:t>
            </a:r>
          </a:p>
        </p:txBody>
      </p:sp>
      <p:sp>
        <p:nvSpPr>
          <p:cNvPr id="3" name="TextBox 2">
            <a:extLst>
              <a:ext uri="{FF2B5EF4-FFF2-40B4-BE49-F238E27FC236}">
                <a16:creationId xmlns:a16="http://schemas.microsoft.com/office/drawing/2014/main" id="{854C6E3E-08E1-A36E-8529-585C07CCACAB}"/>
              </a:ext>
            </a:extLst>
          </p:cNvPr>
          <p:cNvSpPr txBox="1"/>
          <p:nvPr/>
        </p:nvSpPr>
        <p:spPr bwMode="auto">
          <a:xfrm>
            <a:off x="6305546" y="4162005"/>
            <a:ext cx="488289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800" b="0">
                <a:solidFill>
                  <a:schemeClr val="bg1"/>
                </a:solidFill>
                <a:latin typeface="Calibri" panose="020F0502020204030204" pitchFamily="34" charset="0"/>
              </a:rPr>
              <a:t>Median OS follow-up: 46.6 mo</a:t>
            </a:r>
          </a:p>
          <a:p>
            <a:pPr marL="285750" indent="-285750" algn="l">
              <a:lnSpc>
                <a:spcPct val="100000"/>
              </a:lnSpc>
              <a:spcBef>
                <a:spcPct val="50000"/>
              </a:spcBef>
              <a:spcAft>
                <a:spcPct val="0"/>
              </a:spcAft>
              <a:buClrTx/>
              <a:buFont typeface="Wingdings" panose="05000000000000000000" pitchFamily="2" charset="2"/>
              <a:buChar char="§"/>
            </a:pPr>
            <a:r>
              <a:rPr lang="en-US" sz="2800">
                <a:solidFill>
                  <a:schemeClr val="bg1"/>
                </a:solidFill>
                <a:latin typeface="Calibri" panose="020F0502020204030204" pitchFamily="34" charset="0"/>
              </a:rPr>
              <a:t>Median OS not reached in either arm</a:t>
            </a:r>
            <a:endParaRPr lang="en-US" sz="2800" b="0">
              <a:solidFill>
                <a:schemeClr val="bg1"/>
              </a:solidFill>
              <a:latin typeface="Calibri" panose="020F0502020204030204" pitchFamily="34" charset="0"/>
            </a:endParaRPr>
          </a:p>
        </p:txBody>
      </p:sp>
    </p:spTree>
    <p:extLst>
      <p:ext uri="{BB962C8B-B14F-4D97-AF65-F5344CB8AC3E}">
        <p14:creationId xmlns:p14="http://schemas.microsoft.com/office/powerpoint/2010/main" val="3209581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FDABF-F112-4714-4768-583C86DBB409}"/>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E0BA9BDD-26ED-5AE3-37AC-E2A16C4803FE}"/>
              </a:ext>
            </a:extLst>
          </p:cNvPr>
          <p:cNvSpPr>
            <a:spLocks noGrp="1" noChangeArrowheads="1"/>
          </p:cNvSpPr>
          <p:nvPr>
            <p:ph type="title"/>
          </p:nvPr>
        </p:nvSpPr>
        <p:spPr/>
        <p:txBody>
          <a:bodyPr/>
          <a:lstStyle/>
          <a:p>
            <a:r>
              <a:rPr lang="en-US" altLang="en-US" sz="3600"/>
              <a:t>NSABP B-59/GBG-96-GeparDouze</a:t>
            </a:r>
            <a:r>
              <a:rPr lang="en-US"/>
              <a:t>: </a:t>
            </a:r>
            <a:br>
              <a:rPr lang="en-US" dirty="0"/>
            </a:br>
            <a:r>
              <a:rPr lang="en-US"/>
              <a:t>Safety Summary and Cause of Death</a:t>
            </a:r>
            <a:endParaRPr lang="en-US" altLang="en-US"/>
          </a:p>
        </p:txBody>
      </p:sp>
      <p:sp>
        <p:nvSpPr>
          <p:cNvPr id="4" name="Text Box 15">
            <a:extLst>
              <a:ext uri="{FF2B5EF4-FFF2-40B4-BE49-F238E27FC236}">
                <a16:creationId xmlns:a16="http://schemas.microsoft.com/office/drawing/2014/main" id="{755F3992-E1D5-41AE-BBDE-49580624957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fr-FR" altLang="en-US" sz="1200" b="0" spc="-10">
                <a:solidFill>
                  <a:srgbClr val="455560"/>
                </a:solidFill>
                <a:latin typeface="Calibri" panose="020F0502020204030204" pitchFamily="34" charset="0"/>
                <a:cs typeface="Arial" panose="020B0604020202020204" pitchFamily="34" charset="0"/>
              </a:rPr>
              <a:t>Geyer. SABCS 2024. Abstr GS3-05.</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Table 1">
            <a:extLst>
              <a:ext uri="{FF2B5EF4-FFF2-40B4-BE49-F238E27FC236}">
                <a16:creationId xmlns:a16="http://schemas.microsoft.com/office/drawing/2014/main" id="{29780A3C-9A54-589A-784D-DF758AC9BE6B}"/>
              </a:ext>
            </a:extLst>
          </p:cNvPr>
          <p:cNvGraphicFramePr>
            <a:graphicFrameLocks noGrp="1"/>
          </p:cNvGraphicFramePr>
          <p:nvPr>
            <p:extLst>
              <p:ext uri="{D42A27DB-BD31-4B8C-83A1-F6EECF244321}">
                <p14:modId xmlns:p14="http://schemas.microsoft.com/office/powerpoint/2010/main" val="1487122579"/>
              </p:ext>
            </p:extLst>
          </p:nvPr>
        </p:nvGraphicFramePr>
        <p:xfrm>
          <a:off x="6513514" y="1610682"/>
          <a:ext cx="4965700" cy="2685448"/>
        </p:xfrm>
        <a:graphic>
          <a:graphicData uri="http://schemas.openxmlformats.org/drawingml/2006/table">
            <a:tbl>
              <a:tblPr>
                <a:tableStyleId>{5C22544A-7EE6-4342-B048-85BDC9FD1C3A}</a:tableStyleId>
              </a:tblPr>
              <a:tblGrid>
                <a:gridCol w="1172839">
                  <a:extLst>
                    <a:ext uri="{9D8B030D-6E8A-4147-A177-3AD203B41FA5}">
                      <a16:colId xmlns:a16="http://schemas.microsoft.com/office/drawing/2014/main" val="2474061755"/>
                    </a:ext>
                  </a:extLst>
                </a:gridCol>
                <a:gridCol w="1230980">
                  <a:extLst>
                    <a:ext uri="{9D8B030D-6E8A-4147-A177-3AD203B41FA5}">
                      <a16:colId xmlns:a16="http://schemas.microsoft.com/office/drawing/2014/main" val="1289602519"/>
                    </a:ext>
                  </a:extLst>
                </a:gridCol>
                <a:gridCol w="1726794">
                  <a:extLst>
                    <a:ext uri="{9D8B030D-6E8A-4147-A177-3AD203B41FA5}">
                      <a16:colId xmlns:a16="http://schemas.microsoft.com/office/drawing/2014/main" val="2796024468"/>
                    </a:ext>
                  </a:extLst>
                </a:gridCol>
                <a:gridCol w="835087">
                  <a:extLst>
                    <a:ext uri="{9D8B030D-6E8A-4147-A177-3AD203B41FA5}">
                      <a16:colId xmlns:a16="http://schemas.microsoft.com/office/drawing/2014/main" val="2385152524"/>
                    </a:ext>
                  </a:extLst>
                </a:gridCol>
              </a:tblGrid>
              <a:tr h="753358">
                <a:tc>
                  <a:txBody>
                    <a:bodyPr/>
                    <a:lstStyle/>
                    <a:p>
                      <a:pPr marL="114300" indent="0" algn="l" fontAlgn="t"/>
                      <a:r>
                        <a:rPr lang="en-US" sz="1600" b="1" u="none" strike="noStrike">
                          <a:solidFill>
                            <a:schemeClr val="tx1"/>
                          </a:solidFill>
                          <a:effectLst/>
                        </a:rPr>
                        <a:t>Event, n (%)</a:t>
                      </a:r>
                      <a:endParaRPr lang="en-US" sz="16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600" b="1" u="none" strike="noStrike">
                          <a:solidFill>
                            <a:schemeClr val="tx1"/>
                          </a:solidFill>
                          <a:effectLst/>
                        </a:rPr>
                        <a:t>CT + Placebo </a:t>
                      </a:r>
                    </a:p>
                    <a:p>
                      <a:pPr algn="ctr" fontAlgn="ctr"/>
                      <a:r>
                        <a:rPr lang="en-US" sz="1600" b="1" u="none" strike="noStrike">
                          <a:solidFill>
                            <a:schemeClr val="tx1"/>
                          </a:solidFill>
                          <a:effectLst/>
                        </a:rPr>
                        <a:t>(n = 777)</a:t>
                      </a:r>
                      <a:endParaRPr lang="en-US" sz="16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600" b="1" u="none" strike="noStrike">
                          <a:solidFill>
                            <a:schemeClr val="tx1"/>
                          </a:solidFill>
                          <a:effectLst/>
                        </a:rPr>
                        <a:t>CT + Atezolizumab</a:t>
                      </a:r>
                    </a:p>
                    <a:p>
                      <a:pPr algn="ctr" fontAlgn="ctr"/>
                      <a:r>
                        <a:rPr lang="en-US" sz="1600" b="1" u="none" strike="noStrike">
                          <a:solidFill>
                            <a:schemeClr val="tx1"/>
                          </a:solidFill>
                          <a:effectLst/>
                        </a:rPr>
                        <a:t>(n = 773)</a:t>
                      </a:r>
                      <a:endParaRPr lang="en-US" sz="16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600" b="1" u="none" strike="noStrike">
                          <a:solidFill>
                            <a:schemeClr val="tx1"/>
                          </a:solidFill>
                          <a:effectLst/>
                        </a:rPr>
                        <a:t>Total </a:t>
                      </a:r>
                    </a:p>
                    <a:p>
                      <a:pPr algn="ctr" fontAlgn="ctr"/>
                      <a:r>
                        <a:rPr lang="en-US" sz="1600" b="1" u="none" strike="noStrike">
                          <a:solidFill>
                            <a:schemeClr val="tx1"/>
                          </a:solidFill>
                          <a:effectLst/>
                        </a:rPr>
                        <a:t>(N = 1550)</a:t>
                      </a:r>
                      <a:endParaRPr lang="en-US" sz="16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897334524"/>
                  </a:ext>
                </a:extLst>
              </a:tr>
              <a:tr h="381521">
                <a:tc>
                  <a:txBody>
                    <a:bodyPr/>
                    <a:lstStyle/>
                    <a:p>
                      <a:pPr marL="114300" indent="0" algn="l" fontAlgn="b"/>
                      <a:r>
                        <a:rPr lang="en-US" sz="1600" u="none" strike="noStrike">
                          <a:solidFill>
                            <a:schemeClr val="bg1"/>
                          </a:solidFill>
                          <a:effectLst/>
                          <a:latin typeface="+mn-lt"/>
                        </a:rPr>
                        <a:t>Death</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79 (10.2)</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70 (9.1)</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149 (9.6)</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835095389"/>
                  </a:ext>
                </a:extLst>
              </a:tr>
              <a:tr h="277466">
                <a:tc gridSpan="4">
                  <a:txBody>
                    <a:bodyPr/>
                    <a:lstStyle/>
                    <a:p>
                      <a:pPr marL="114300" indent="0" algn="l" fontAlgn="b"/>
                      <a:r>
                        <a:rPr lang="en-US" sz="1600" u="none" strike="noStrike">
                          <a:solidFill>
                            <a:schemeClr val="bg1"/>
                          </a:solidFill>
                          <a:effectLst/>
                          <a:latin typeface="+mn-lt"/>
                        </a:rPr>
                        <a:t>Cause of death</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pPr algn="ctr" fontAlgn="ctr"/>
                      <a:endParaRPr lang="en-US" sz="18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pPr algn="ctr" fontAlgn="ctr"/>
                      <a:endParaRPr lang="en-US" sz="18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pPr algn="ctr" fontAlgn="ctr"/>
                      <a:endParaRPr lang="en-US" sz="18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53855358"/>
                  </a:ext>
                </a:extLst>
              </a:tr>
              <a:tr h="414337">
                <a:tc>
                  <a:txBody>
                    <a:bodyPr/>
                    <a:lstStyle/>
                    <a:p>
                      <a:pPr marL="273050" lvl="1" indent="-158750" algn="l" defTabSz="914400" rtl="0" eaLnBrk="1" fontAlgn="b" latinLnBrk="0" hangingPunct="1">
                        <a:buFont typeface="Wingdings" panose="05000000000000000000" pitchFamily="2" charset="2"/>
                        <a:buChar char="§"/>
                      </a:pPr>
                      <a:r>
                        <a:rPr lang="en-US" sz="1600" u="none" strike="noStrike" kern="1200">
                          <a:solidFill>
                            <a:schemeClr val="bg1"/>
                          </a:solidFill>
                          <a:effectLst/>
                          <a:latin typeface="+mn-lt"/>
                          <a:ea typeface="+mn-ea"/>
                          <a:cs typeface="+mn-cs"/>
                        </a:rPr>
                        <a:t>Breast cancer</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68 (8.8)</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62 (8.0)</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130 (8.4)</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95953669"/>
                  </a:ext>
                </a:extLst>
              </a:tr>
              <a:tr h="278648">
                <a:tc>
                  <a:txBody>
                    <a:bodyPr/>
                    <a:lstStyle/>
                    <a:p>
                      <a:pPr marL="273050" lvl="1" indent="-158750" algn="l" defTabSz="914400" rtl="0" eaLnBrk="1" fontAlgn="b" latinLnBrk="0" hangingPunct="1">
                        <a:buFont typeface="Wingdings" panose="05000000000000000000" pitchFamily="2" charset="2"/>
                        <a:buChar char="§"/>
                      </a:pPr>
                      <a:r>
                        <a:rPr lang="en-US" sz="1600" u="none" strike="noStrike" kern="1200">
                          <a:solidFill>
                            <a:schemeClr val="bg1"/>
                          </a:solidFill>
                          <a:effectLst/>
                          <a:latin typeface="+mn-lt"/>
                          <a:ea typeface="+mn-ea"/>
                          <a:cs typeface="+mn-cs"/>
                        </a:rPr>
                        <a:t>AE</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3 (0.4)</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2 (0.3)</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5 (0.3)</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904476818"/>
                  </a:ext>
                </a:extLst>
              </a:tr>
              <a:tr h="250235">
                <a:tc>
                  <a:txBody>
                    <a:bodyPr/>
                    <a:lstStyle/>
                    <a:p>
                      <a:pPr marL="273050" lvl="1" indent="-158750" algn="l" defTabSz="914400" rtl="0" eaLnBrk="1" fontAlgn="b" latinLnBrk="0" hangingPunct="1">
                        <a:buFont typeface="Wingdings" panose="05000000000000000000" pitchFamily="2" charset="2"/>
                        <a:buChar char="§"/>
                      </a:pPr>
                      <a:r>
                        <a:rPr lang="en-US" sz="1600" u="none" strike="noStrike" kern="1200">
                          <a:solidFill>
                            <a:schemeClr val="bg1"/>
                          </a:solidFill>
                          <a:effectLst/>
                          <a:latin typeface="+mn-lt"/>
                          <a:ea typeface="+mn-ea"/>
                          <a:cs typeface="+mn-cs"/>
                        </a:rPr>
                        <a:t>Other</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8 (1.0)</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5 (0.6)</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13 (0.8)</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97738636"/>
                  </a:ext>
                </a:extLst>
              </a:tr>
              <a:tr h="235785">
                <a:tc>
                  <a:txBody>
                    <a:bodyPr/>
                    <a:lstStyle/>
                    <a:p>
                      <a:pPr marL="273050" lvl="1" indent="-158750" algn="l" defTabSz="914400" rtl="0" eaLnBrk="1" fontAlgn="b" latinLnBrk="0" hangingPunct="1">
                        <a:buFont typeface="Wingdings" panose="05000000000000000000" pitchFamily="2" charset="2"/>
                        <a:buChar char="§"/>
                      </a:pPr>
                      <a:r>
                        <a:rPr lang="en-US" sz="1600" u="none" strike="noStrike" kern="1200">
                          <a:solidFill>
                            <a:schemeClr val="bg1"/>
                          </a:solidFill>
                          <a:effectLst/>
                          <a:latin typeface="+mn-lt"/>
                          <a:ea typeface="+mn-ea"/>
                          <a:cs typeface="+mn-cs"/>
                        </a:rPr>
                        <a:t>Unknown</a:t>
                      </a: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1 (0.1)</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0</a:t>
                      </a:r>
                      <a:endParaRPr lang="en-US" sz="1600" b="0" i="0" u="none" strike="noStrike">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dirty="0">
                          <a:solidFill>
                            <a:schemeClr val="bg1"/>
                          </a:solidFill>
                          <a:effectLst/>
                          <a:latin typeface="+mn-lt"/>
                        </a:rPr>
                        <a:t>1 (0.1)</a:t>
                      </a:r>
                      <a:endParaRPr lang="en-US" sz="1600" b="0" i="0" u="none" strike="noStrike" dirty="0">
                        <a:solidFill>
                          <a:schemeClr val="bg1"/>
                        </a:solidFill>
                        <a:effectLst/>
                        <a:latin typeface="+mn-lt"/>
                      </a:endParaRPr>
                    </a:p>
                  </a:txBody>
                  <a:tcPr marL="6350" marR="6350" marT="635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1038057"/>
                  </a:ext>
                </a:extLst>
              </a:tr>
            </a:tbl>
          </a:graphicData>
        </a:graphic>
      </p:graphicFrame>
      <p:graphicFrame>
        <p:nvGraphicFramePr>
          <p:cNvPr id="5" name="Table 4">
            <a:extLst>
              <a:ext uri="{FF2B5EF4-FFF2-40B4-BE49-F238E27FC236}">
                <a16:creationId xmlns:a16="http://schemas.microsoft.com/office/drawing/2014/main" id="{BF3D6937-617B-0591-B528-DC2502F16C90}"/>
              </a:ext>
            </a:extLst>
          </p:cNvPr>
          <p:cNvGraphicFramePr>
            <a:graphicFrameLocks noGrp="1"/>
          </p:cNvGraphicFramePr>
          <p:nvPr>
            <p:extLst>
              <p:ext uri="{D42A27DB-BD31-4B8C-83A1-F6EECF244321}">
                <p14:modId xmlns:p14="http://schemas.microsoft.com/office/powerpoint/2010/main" val="2711670062"/>
              </p:ext>
            </p:extLst>
          </p:nvPr>
        </p:nvGraphicFramePr>
        <p:xfrm>
          <a:off x="520700" y="1603375"/>
          <a:ext cx="5760720" cy="3794339"/>
        </p:xfrm>
        <a:graphic>
          <a:graphicData uri="http://schemas.openxmlformats.org/drawingml/2006/table">
            <a:tbl>
              <a:tblPr>
                <a:tableStyleId>{5C22544A-7EE6-4342-B048-85BDC9FD1C3A}</a:tableStyleId>
              </a:tblPr>
              <a:tblGrid>
                <a:gridCol w="2230551">
                  <a:extLst>
                    <a:ext uri="{9D8B030D-6E8A-4147-A177-3AD203B41FA5}">
                      <a16:colId xmlns:a16="http://schemas.microsoft.com/office/drawing/2014/main" val="2305279461"/>
                    </a:ext>
                  </a:extLst>
                </a:gridCol>
                <a:gridCol w="1000125">
                  <a:extLst>
                    <a:ext uri="{9D8B030D-6E8A-4147-A177-3AD203B41FA5}">
                      <a16:colId xmlns:a16="http://schemas.microsoft.com/office/drawing/2014/main" val="3916823756"/>
                    </a:ext>
                  </a:extLst>
                </a:gridCol>
                <a:gridCol w="1385887">
                  <a:extLst>
                    <a:ext uri="{9D8B030D-6E8A-4147-A177-3AD203B41FA5}">
                      <a16:colId xmlns:a16="http://schemas.microsoft.com/office/drawing/2014/main" val="3846192339"/>
                    </a:ext>
                  </a:extLst>
                </a:gridCol>
                <a:gridCol w="1144157">
                  <a:extLst>
                    <a:ext uri="{9D8B030D-6E8A-4147-A177-3AD203B41FA5}">
                      <a16:colId xmlns:a16="http://schemas.microsoft.com/office/drawing/2014/main" val="3061940022"/>
                    </a:ext>
                  </a:extLst>
                </a:gridCol>
              </a:tblGrid>
              <a:tr h="697190">
                <a:tc>
                  <a:txBody>
                    <a:bodyPr/>
                    <a:lstStyle/>
                    <a:p>
                      <a:pPr marL="114300" indent="0" algn="l" fontAlgn="t"/>
                      <a:r>
                        <a:rPr lang="en-US" sz="1600" b="1" u="none" strike="noStrike">
                          <a:solidFill>
                            <a:schemeClr val="tx1"/>
                          </a:solidFill>
                          <a:effectLst/>
                        </a:rPr>
                        <a:t>TEAE, n (%)</a:t>
                      </a:r>
                      <a:endParaRPr lang="en-US" sz="16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1" u="none" strike="noStrike">
                          <a:solidFill>
                            <a:schemeClr val="tx1"/>
                          </a:solidFill>
                          <a:effectLst/>
                        </a:rPr>
                        <a:t>CT + Placebo </a:t>
                      </a:r>
                    </a:p>
                    <a:p>
                      <a:pPr algn="ctr" fontAlgn="ctr"/>
                      <a:r>
                        <a:rPr lang="en-US" sz="1600" b="1" u="none" strike="noStrike">
                          <a:solidFill>
                            <a:schemeClr val="tx1"/>
                          </a:solidFill>
                          <a:effectLst/>
                        </a:rPr>
                        <a:t>(n = 764)</a:t>
                      </a:r>
                      <a:endParaRPr lang="en-US" sz="1600" b="1" i="0" u="none" strike="noStrike" dirty="0">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1" u="none" strike="noStrike">
                          <a:solidFill>
                            <a:schemeClr val="tx1"/>
                          </a:solidFill>
                          <a:effectLst/>
                        </a:rPr>
                        <a:t>CT + Atezolizumab </a:t>
                      </a:r>
                    </a:p>
                    <a:p>
                      <a:pPr algn="ctr" fontAlgn="ctr"/>
                      <a:r>
                        <a:rPr lang="en-US" sz="1600" b="1" u="none" strike="noStrike">
                          <a:solidFill>
                            <a:schemeClr val="tx1"/>
                          </a:solidFill>
                          <a:effectLst/>
                        </a:rPr>
                        <a:t>(n = 768)</a:t>
                      </a:r>
                      <a:endParaRPr lang="en-US" sz="1600" b="1" i="0" u="none" strike="noStrike" dirty="0">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fontAlgn="ctr"/>
                      <a:r>
                        <a:rPr lang="en-US" sz="1600" b="1" u="none" strike="noStrike">
                          <a:solidFill>
                            <a:schemeClr val="tx1"/>
                          </a:solidFill>
                          <a:effectLst/>
                        </a:rPr>
                        <a:t>Total </a:t>
                      </a:r>
                    </a:p>
                    <a:p>
                      <a:pPr algn="ctr" fontAlgn="ctr"/>
                      <a:r>
                        <a:rPr lang="en-US" sz="1600" b="1" u="none" strike="noStrike">
                          <a:solidFill>
                            <a:schemeClr val="tx1"/>
                          </a:solidFill>
                          <a:effectLst/>
                        </a:rPr>
                        <a:t>(N = 1532)</a:t>
                      </a:r>
                      <a:endParaRPr lang="en-US" sz="1600" b="1" i="0" u="none" strike="noStrike">
                        <a:solidFill>
                          <a:schemeClr val="tx1"/>
                        </a:solidFill>
                        <a:effectLst/>
                        <a:latin typeface="Calibri" panose="020F0502020204030204" pitchFamily="34" charset="0"/>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79788382"/>
                  </a:ext>
                </a:extLst>
              </a:tr>
              <a:tr h="511082">
                <a:tc>
                  <a:txBody>
                    <a:bodyPr/>
                    <a:lstStyle/>
                    <a:p>
                      <a:pPr marL="114300" indent="0" algn="l" fontAlgn="b"/>
                      <a:r>
                        <a:rPr lang="en-US" sz="1600" u="none" strike="noStrike">
                          <a:solidFill>
                            <a:schemeClr val="bg1"/>
                          </a:solidFill>
                          <a:effectLst/>
                          <a:latin typeface="+mn-lt"/>
                        </a:rPr>
                        <a:t>Any grade</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762 (99.7)</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768 (100)</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1530 (99.8)</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69243739"/>
                  </a:ext>
                </a:extLst>
              </a:tr>
              <a:tr h="511082">
                <a:tc>
                  <a:txBody>
                    <a:bodyPr/>
                    <a:lstStyle/>
                    <a:p>
                      <a:pPr marL="114300" indent="0" algn="l" fontAlgn="b"/>
                      <a:r>
                        <a:rPr lang="en-US" sz="1600" u="none" strike="noStrike">
                          <a:solidFill>
                            <a:schemeClr val="bg1"/>
                          </a:solidFill>
                          <a:effectLst/>
                          <a:latin typeface="+mn-lt"/>
                        </a:rPr>
                        <a:t>Grades 3/4</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561 (73.4)</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578 (75.3)</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dirty="0">
                          <a:solidFill>
                            <a:schemeClr val="bg1"/>
                          </a:solidFill>
                          <a:effectLst/>
                          <a:latin typeface="+mn-lt"/>
                        </a:rPr>
                        <a:t>1139 (74.3)</a:t>
                      </a:r>
                      <a:endParaRPr lang="en-US" sz="1600" b="0" i="0" u="none" strike="noStrike" dirty="0">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4684068"/>
                  </a:ext>
                </a:extLst>
              </a:tr>
              <a:tr h="259287">
                <a:tc>
                  <a:txBody>
                    <a:bodyPr/>
                    <a:lstStyle/>
                    <a:p>
                      <a:pPr marL="114300" indent="0" algn="l" fontAlgn="b"/>
                      <a:r>
                        <a:rPr lang="en-US" sz="1600" u="none" strike="noStrike">
                          <a:solidFill>
                            <a:schemeClr val="bg1"/>
                          </a:solidFill>
                          <a:effectLst/>
                          <a:latin typeface="+mn-lt"/>
                        </a:rPr>
                        <a:t>Serious</a:t>
                      </a:r>
                      <a:endParaRPr lang="en-US" sz="1600" b="0" i="0" u="none" strike="noStrike">
                        <a:solidFill>
                          <a:schemeClr val="bg1"/>
                        </a:solidFill>
                        <a:effectLst/>
                        <a:latin typeface="+mn-lt"/>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231 (30.2)</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270 (35.2)</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501 (32.7)</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09533325"/>
                  </a:ext>
                </a:extLst>
              </a:tr>
              <a:tr h="259287">
                <a:tc>
                  <a:txBody>
                    <a:bodyPr/>
                    <a:lstStyle/>
                    <a:p>
                      <a:pPr marL="63500" lvl="1" indent="0" algn="l" defTabSz="914400" rtl="0" eaLnBrk="1" fontAlgn="b" latinLnBrk="0" hangingPunct="1">
                        <a:buFont typeface="Wingdings" panose="05000000000000000000" pitchFamily="2" charset="2"/>
                        <a:buNone/>
                      </a:pPr>
                      <a:r>
                        <a:rPr lang="en-US" sz="1600" u="none" strike="noStrike" kern="1200">
                          <a:solidFill>
                            <a:schemeClr val="bg1"/>
                          </a:solidFill>
                          <a:effectLst/>
                          <a:latin typeface="+mn-lt"/>
                          <a:ea typeface="+mn-ea"/>
                          <a:cs typeface="+mn-cs"/>
                        </a:rPr>
                        <a:t>Leading to tx discontinuation</a:t>
                      </a:r>
                    </a:p>
                    <a:p>
                      <a:pPr marL="273050" lvl="1" indent="-158750" algn="l" defTabSz="914400" rtl="0" eaLnBrk="1" fontAlgn="b" latinLnBrk="0" hangingPunct="1">
                        <a:buFont typeface="Wingdings" panose="05000000000000000000" pitchFamily="2" charset="2"/>
                        <a:buChar char="§"/>
                      </a:pPr>
                      <a:r>
                        <a:rPr lang="en-US" sz="1600" u="none" strike="noStrike" kern="1200">
                          <a:solidFill>
                            <a:schemeClr val="bg1"/>
                          </a:solidFill>
                          <a:effectLst/>
                          <a:latin typeface="+mn-lt"/>
                          <a:ea typeface="+mn-ea"/>
                          <a:cs typeface="+mn-cs"/>
                        </a:rPr>
                        <a:t>Paclitaxel</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600" u="none" strike="noStrike">
                        <a:solidFill>
                          <a:schemeClr val="bg1"/>
                        </a:solidFill>
                        <a:effectLst/>
                        <a:latin typeface="+mn-lt"/>
                      </a:endParaRPr>
                    </a:p>
                    <a:p>
                      <a:pPr algn="ctr" fontAlgn="ctr"/>
                      <a:endParaRPr lang="en-US" sz="1600" u="none" strike="noStrike">
                        <a:solidFill>
                          <a:schemeClr val="bg1"/>
                        </a:solidFill>
                        <a:effectLst/>
                        <a:latin typeface="+mn-lt"/>
                      </a:endParaRPr>
                    </a:p>
                    <a:p>
                      <a:pPr algn="ctr" fontAlgn="ctr"/>
                      <a:r>
                        <a:rPr lang="en-US" sz="1600" u="none" strike="noStrike">
                          <a:solidFill>
                            <a:schemeClr val="bg1"/>
                          </a:solidFill>
                          <a:effectLst/>
                          <a:latin typeface="+mn-lt"/>
                        </a:rPr>
                        <a:t>87 (11.4)</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600" u="none" strike="noStrike">
                        <a:solidFill>
                          <a:schemeClr val="bg1"/>
                        </a:solidFill>
                        <a:effectLst/>
                        <a:latin typeface="+mn-lt"/>
                      </a:endParaRPr>
                    </a:p>
                    <a:p>
                      <a:pPr algn="ctr" fontAlgn="ctr"/>
                      <a:endParaRPr lang="en-US" sz="1600" u="none" strike="noStrike">
                        <a:solidFill>
                          <a:schemeClr val="bg1"/>
                        </a:solidFill>
                        <a:effectLst/>
                        <a:latin typeface="+mn-lt"/>
                      </a:endParaRPr>
                    </a:p>
                    <a:p>
                      <a:pPr algn="ctr" fontAlgn="ctr"/>
                      <a:r>
                        <a:rPr lang="en-US" sz="1600" u="none" strike="noStrike">
                          <a:solidFill>
                            <a:schemeClr val="bg1"/>
                          </a:solidFill>
                          <a:effectLst/>
                          <a:latin typeface="+mn-lt"/>
                        </a:rPr>
                        <a:t>93 (12.1)</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600" u="none" strike="noStrike">
                        <a:solidFill>
                          <a:schemeClr val="bg1"/>
                        </a:solidFill>
                        <a:effectLst/>
                        <a:latin typeface="+mn-lt"/>
                      </a:endParaRPr>
                    </a:p>
                    <a:p>
                      <a:pPr algn="ctr" fontAlgn="ctr"/>
                      <a:endParaRPr lang="en-US" sz="1600" u="none" strike="noStrike">
                        <a:solidFill>
                          <a:schemeClr val="bg1"/>
                        </a:solidFill>
                        <a:effectLst/>
                        <a:latin typeface="+mn-lt"/>
                      </a:endParaRPr>
                    </a:p>
                    <a:p>
                      <a:pPr algn="ctr" fontAlgn="ctr"/>
                      <a:r>
                        <a:rPr lang="en-US" sz="1600" u="none" strike="noStrike">
                          <a:solidFill>
                            <a:schemeClr val="bg1"/>
                          </a:solidFill>
                          <a:effectLst/>
                          <a:latin typeface="+mn-lt"/>
                        </a:rPr>
                        <a:t>180 (11.7)</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99399096"/>
                  </a:ext>
                </a:extLst>
              </a:tr>
              <a:tr h="259287">
                <a:tc>
                  <a:txBody>
                    <a:bodyPr/>
                    <a:lstStyle/>
                    <a:p>
                      <a:pPr marL="273050" lvl="1" indent="-158750" algn="l" defTabSz="914400" rtl="0" eaLnBrk="1" fontAlgn="b" latinLnBrk="0" hangingPunct="1">
                        <a:buFont typeface="Wingdings" panose="05000000000000000000" pitchFamily="2" charset="2"/>
                        <a:buChar char="§"/>
                      </a:pPr>
                      <a:r>
                        <a:rPr lang="en-US" sz="1600" u="none" strike="noStrike" kern="1200">
                          <a:solidFill>
                            <a:schemeClr val="bg1"/>
                          </a:solidFill>
                          <a:effectLst/>
                          <a:latin typeface="+mn-lt"/>
                          <a:ea typeface="+mn-ea"/>
                          <a:cs typeface="+mn-cs"/>
                        </a:rPr>
                        <a:t>Carboplatin</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56 (7.3)</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65 (8.5)</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121 (7.9)</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54741845"/>
                  </a:ext>
                </a:extLst>
              </a:tr>
              <a:tr h="259287">
                <a:tc>
                  <a:txBody>
                    <a:bodyPr/>
                    <a:lstStyle/>
                    <a:p>
                      <a:pPr marL="273050" lvl="1" indent="-158750" algn="l" defTabSz="914400" rtl="0" eaLnBrk="1" fontAlgn="b" latinLnBrk="0" hangingPunct="1">
                        <a:buFont typeface="Wingdings" panose="05000000000000000000" pitchFamily="2" charset="2"/>
                        <a:buChar char="§"/>
                      </a:pPr>
                      <a:r>
                        <a:rPr lang="en-US" sz="1600" u="none" strike="noStrike" kern="1200">
                          <a:solidFill>
                            <a:schemeClr val="bg1"/>
                          </a:solidFill>
                          <a:effectLst/>
                          <a:latin typeface="+mn-lt"/>
                          <a:ea typeface="+mn-ea"/>
                          <a:cs typeface="+mn-cs"/>
                        </a:rPr>
                        <a:t>AC/EC</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26 (3.5)</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40 (5.2)</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67 (4.4)</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79330738"/>
                  </a:ext>
                </a:extLst>
              </a:tr>
              <a:tr h="259287">
                <a:tc>
                  <a:txBody>
                    <a:bodyPr/>
                    <a:lstStyle/>
                    <a:p>
                      <a:pPr marL="273050" lvl="1" indent="-158750" algn="l" defTabSz="914400" rtl="0" eaLnBrk="1" fontAlgn="b" latinLnBrk="0" hangingPunct="1">
                        <a:buFont typeface="Wingdings" panose="05000000000000000000" pitchFamily="2" charset="2"/>
                        <a:buChar char="§"/>
                      </a:pPr>
                      <a:r>
                        <a:rPr lang="en-US" sz="1600" u="none" strike="noStrike" kern="1200">
                          <a:solidFill>
                            <a:schemeClr val="bg1"/>
                          </a:solidFill>
                          <a:effectLst/>
                          <a:latin typeface="+mn-lt"/>
                          <a:ea typeface="+mn-ea"/>
                          <a:cs typeface="+mn-cs"/>
                        </a:rPr>
                        <a:t>Atezolizumab/placebo</a:t>
                      </a: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81 (10.6)</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163 (21.2)</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600" u="none" strike="noStrike">
                          <a:solidFill>
                            <a:schemeClr val="bg1"/>
                          </a:solidFill>
                          <a:effectLst/>
                          <a:latin typeface="+mn-lt"/>
                        </a:rPr>
                        <a:t>244 (15.9)</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265845042"/>
                  </a:ext>
                </a:extLst>
              </a:tr>
              <a:tr h="259287">
                <a:tc>
                  <a:txBody>
                    <a:bodyPr/>
                    <a:lstStyle/>
                    <a:p>
                      <a:pPr algn="l" fontAlgn="b"/>
                      <a:r>
                        <a:rPr lang="en-US" sz="1600" u="none" strike="noStrike">
                          <a:solidFill>
                            <a:schemeClr val="bg1"/>
                          </a:solidFill>
                          <a:effectLst/>
                          <a:latin typeface="+mn-lt"/>
                        </a:rPr>
                        <a:t>Leading to death</a:t>
                      </a:r>
                      <a:endParaRPr lang="en-US" sz="1600" b="0" i="0" u="none" strike="noStrike">
                        <a:solidFill>
                          <a:schemeClr val="bg1"/>
                        </a:solidFill>
                        <a:effectLst/>
                        <a:latin typeface="+mn-lt"/>
                      </a:endParaRPr>
                    </a:p>
                  </a:txBody>
                  <a:tcPr marL="6350" marR="6350" marT="635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3 (0.4)</a:t>
                      </a:r>
                      <a:r>
                        <a:rPr lang="en-US" altLang="en-US" sz="1600" kern="0"/>
                        <a:t>*</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a:solidFill>
                            <a:schemeClr val="bg1"/>
                          </a:solidFill>
                          <a:effectLst/>
                          <a:latin typeface="+mn-lt"/>
                        </a:rPr>
                        <a:t>2 (0.3)</a:t>
                      </a:r>
                      <a:r>
                        <a:rPr lang="en-US" sz="1600" b="0" baseline="30000">
                          <a:solidFill>
                            <a:schemeClr val="bg1"/>
                          </a:solidFill>
                          <a:latin typeface="Calibri" panose="020F0502020204030204" pitchFamily="34" charset="0"/>
                        </a:rPr>
                        <a:t>†</a:t>
                      </a:r>
                      <a:endParaRPr lang="en-US" sz="1600" b="0" i="0" u="none" strike="noStrike">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u="none" strike="noStrike" dirty="0">
                          <a:solidFill>
                            <a:schemeClr val="bg1"/>
                          </a:solidFill>
                          <a:effectLst/>
                          <a:latin typeface="+mn-lt"/>
                        </a:rPr>
                        <a:t>5 (0.3)</a:t>
                      </a:r>
                      <a:endParaRPr lang="en-US" sz="1600" b="0" i="0" u="none" strike="noStrike" dirty="0">
                        <a:solidFill>
                          <a:schemeClr val="bg1"/>
                        </a:solidFill>
                        <a:effectLst/>
                        <a:latin typeface="+mn-lt"/>
                      </a:endParaRP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50723634"/>
                  </a:ext>
                </a:extLst>
              </a:tr>
            </a:tbl>
          </a:graphicData>
        </a:graphic>
      </p:graphicFrame>
      <p:sp>
        <p:nvSpPr>
          <p:cNvPr id="9" name="TextBox 8">
            <a:extLst>
              <a:ext uri="{FF2B5EF4-FFF2-40B4-BE49-F238E27FC236}">
                <a16:creationId xmlns:a16="http://schemas.microsoft.com/office/drawing/2014/main" id="{FD4F7327-417C-CD0C-1CFF-AC5C1A93D93E}"/>
              </a:ext>
            </a:extLst>
          </p:cNvPr>
          <p:cNvSpPr txBox="1"/>
          <p:nvPr/>
        </p:nvSpPr>
        <p:spPr bwMode="auto">
          <a:xfrm>
            <a:off x="412751" y="5459500"/>
            <a:ext cx="61007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nSpc>
                <a:spcPct val="100000"/>
              </a:lnSpc>
            </a:pPr>
            <a:r>
              <a:rPr lang="en-US" altLang="en-US" sz="1200" kern="0">
                <a:solidFill>
                  <a:schemeClr val="bg1"/>
                </a:solidFill>
              </a:rPr>
              <a:t>*Causes: sudden death, pneumonitis, and unknown (n = 1 each).</a:t>
            </a:r>
          </a:p>
          <a:p>
            <a:pPr>
              <a:lnSpc>
                <a:spcPct val="100000"/>
              </a:lnSpc>
            </a:pPr>
            <a:r>
              <a:rPr lang="en-US" sz="1200" b="0" baseline="30000">
                <a:solidFill>
                  <a:schemeClr val="bg1"/>
                </a:solidFill>
              </a:rPr>
              <a:t>†</a:t>
            </a:r>
            <a:r>
              <a:rPr lang="en-US" altLang="en-US" sz="1200" kern="0">
                <a:solidFill>
                  <a:schemeClr val="bg1"/>
                </a:solidFill>
              </a:rPr>
              <a:t>Causes: </a:t>
            </a:r>
            <a:r>
              <a:rPr lang="en-US" altLang="en-US" sz="1200" kern="0" dirty="0">
                <a:solidFill>
                  <a:schemeClr val="bg1"/>
                </a:solidFill>
              </a:rPr>
              <a:t>nonneutropenic</a:t>
            </a:r>
            <a:r>
              <a:rPr lang="en-US" altLang="en-US" sz="1200" kern="0">
                <a:solidFill>
                  <a:schemeClr val="bg1"/>
                </a:solidFill>
              </a:rPr>
              <a:t> sepsis and severe hyponatremia (n = 1 each).</a:t>
            </a:r>
          </a:p>
        </p:txBody>
      </p:sp>
    </p:spTree>
    <p:extLst>
      <p:ext uri="{BB962C8B-B14F-4D97-AF65-F5344CB8AC3E}">
        <p14:creationId xmlns:p14="http://schemas.microsoft.com/office/powerpoint/2010/main" val="747857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NSABP B-59/GBG-96-GeparDouze</a:t>
            </a:r>
            <a:r>
              <a:rPr lang="en-US"/>
              <a:t>: </a:t>
            </a:r>
            <a:br>
              <a:rPr lang="en-US" dirty="0"/>
            </a:br>
            <a:r>
              <a:rPr lang="en-US"/>
              <a:t>Investigators’ Conclusions</a:t>
            </a:r>
            <a:endParaRPr lang="en-US" altLang="en-US"/>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400"/>
              <a:t>In this phase III study, adding atezolizumab to neoadjuvant CT followed by adjuvant atezolizumab did not significantly prolong EFS (HR</a:t>
            </a:r>
            <a:r>
              <a:rPr lang="en-US" altLang="en-US" sz="2400" dirty="0"/>
              <a:t>: 0.8;</a:t>
            </a:r>
            <a:r>
              <a:rPr lang="en-US" altLang="en-US" sz="2400"/>
              <a:t> 95% CI</a:t>
            </a:r>
            <a:r>
              <a:rPr lang="en-US" altLang="en-US" sz="2400" dirty="0"/>
              <a:t>: </a:t>
            </a:r>
            <a:r>
              <a:rPr lang="en-US" altLang="en-US" sz="2400"/>
              <a:t>0.62-1.03</a:t>
            </a:r>
            <a:r>
              <a:rPr lang="en-US" altLang="en-US" sz="2400" dirty="0"/>
              <a:t>; </a:t>
            </a:r>
            <a:r>
              <a:rPr lang="en-US" altLang="en-US" sz="2400"/>
              <a:t>log-rank </a:t>
            </a:r>
            <a:r>
              <a:rPr lang="en-US" altLang="en-US" sz="2400" i="1"/>
              <a:t>P</a:t>
            </a:r>
            <a:r>
              <a:rPr lang="en-US" altLang="en-US" sz="2400"/>
              <a:t> = .08)</a:t>
            </a:r>
          </a:p>
          <a:p>
            <a:pPr lvl="1"/>
            <a:r>
              <a:rPr lang="en-US" altLang="en-US" sz="2200"/>
              <a:t>4-yr </a:t>
            </a:r>
            <a:r>
              <a:rPr lang="en-US" altLang="en-US" sz="2200" dirty="0"/>
              <a:t>EFS</a:t>
            </a:r>
            <a:r>
              <a:rPr lang="en-US" altLang="en-US" sz="2200"/>
              <a:t> with atezolizumab vs placebo arm: 85.2% vs 81.9%</a:t>
            </a:r>
          </a:p>
          <a:p>
            <a:r>
              <a:rPr lang="en-US" altLang="en-US" sz="2400"/>
              <a:t>Adding atezolizumab to neoadjuvant CT increased the pCR rate 63% vs 57% with placebo (adjusted </a:t>
            </a:r>
            <a:r>
              <a:rPr lang="en-US" altLang="en-US" sz="2400" i="1"/>
              <a:t>P</a:t>
            </a:r>
            <a:r>
              <a:rPr lang="en-US" altLang="en-US" sz="2400"/>
              <a:t> = .0091)</a:t>
            </a:r>
          </a:p>
          <a:p>
            <a:r>
              <a:rPr lang="en-US" altLang="en-US" sz="2400"/>
              <a:t>Overall safety profile consistent with known safety profiles observed in TNBC</a:t>
            </a:r>
          </a:p>
          <a:p>
            <a:r>
              <a:rPr lang="en-US" altLang="en-US" sz="2400"/>
              <a:t>Investigators concluded that, although failing to meet the primary endpoint of EFS, results support the need for translational research to identify potential biomarkers to define who may benefit from </a:t>
            </a:r>
            <a:r>
              <a:rPr lang="en-US" altLang="en-US" sz="2400" dirty="0"/>
              <a:t>immune checkpoint</a:t>
            </a:r>
            <a:r>
              <a:rPr lang="en-US" altLang="en-US" sz="2400"/>
              <a:t> inhibitor for TNBC </a:t>
            </a:r>
          </a:p>
          <a:p>
            <a:endParaRPr lang="en-US" altLang="en-US" sz="200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fr-FR" altLang="en-US" sz="1200" b="0" spc="-10">
                <a:solidFill>
                  <a:srgbClr val="455560"/>
                </a:solidFill>
                <a:latin typeface="Calibri" panose="020F0502020204030204" pitchFamily="34" charset="0"/>
                <a:cs typeface="Arial" panose="020B0604020202020204" pitchFamily="34" charset="0"/>
              </a:rPr>
              <a:t>Geyer. SABCS 2024. Abstr GS3-05.</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a:t>Go Online for More CCO </a:t>
            </a:r>
            <a:br>
              <a:rPr lang="en-US" altLang="en-US" sz="4000"/>
            </a:br>
            <a:r>
              <a:rPr lang="en-US" altLang="en-US" sz="4000"/>
              <a:t>Coverage of SABCS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a:solidFill>
                  <a:srgbClr val="E1471D"/>
                </a:solidFill>
              </a:rPr>
              <a:t>Capsule Summaries </a:t>
            </a:r>
            <a:r>
              <a:rPr lang="en-US" sz="2200" b="0"/>
              <a:t>of all the key data</a:t>
            </a:r>
          </a:p>
          <a:p>
            <a:pPr>
              <a:buClr>
                <a:schemeClr val="tx2">
                  <a:lumMod val="20000"/>
                  <a:lumOff val="80000"/>
                </a:schemeClr>
              </a:buClr>
              <a:defRPr/>
            </a:pPr>
            <a:r>
              <a:rPr lang="en-US" sz="2200">
                <a:solidFill>
                  <a:srgbClr val="E1471D"/>
                </a:solidFill>
              </a:rPr>
              <a:t>Additional CME-certified analysis </a:t>
            </a:r>
            <a:r>
              <a:rPr lang="en-US" sz="2200" b="0"/>
              <a:t>with expert faculty commentary on key studies from the conference</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a:solidFill>
                  <a:srgbClr val="00823B"/>
                </a:solidFill>
                <a:hlinkClick r:id="rId3"/>
              </a:rPr>
              <a:t>clinicaloptions.com</a:t>
            </a:r>
            <a:endParaRPr lang="en-US" sz="2400" b="1" u="sng">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a:solidFill>
                <a:schemeClr val="tx1"/>
              </a:solidFill>
              <a:latin typeface="Times" panose="02020603050405020304" pitchFamily="18" charset="0"/>
            </a:endParaRPr>
          </a:p>
        </p:txBody>
      </p:sp>
    </p:spTree>
    <p:extLst>
      <p:ext uri="{BB962C8B-B14F-4D97-AF65-F5344CB8AC3E}">
        <p14:creationId xmlns:p14="http://schemas.microsoft.com/office/powerpoint/2010/main" val="730772919"/>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9c7c570-01a5-4783-a5d8-c1ec17b8ed46">
      <Terms xmlns="http://schemas.microsoft.com/office/infopath/2007/PartnerControls"/>
    </lcf76f155ced4ddcb4097134ff3c332f>
    <TaxCatchAll xmlns="22fd6914-46d4-4c7e-bbad-46e82841b69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2" ma:contentTypeDescription="Create a new document." ma:contentTypeScope="" ma:versionID="c165b22341a967871623aa06f139488c">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da482146f788b591418680849c9a7dbe"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67BF66-8E84-4EEB-861E-F7017A76DEB3}">
  <ds:schemaRefs>
    <ds:schemaRef ds:uri="http://schemas.microsoft.com/sharepoint/v3/contenttype/forms"/>
  </ds:schemaRefs>
</ds:datastoreItem>
</file>

<file path=customXml/itemProps2.xml><?xml version="1.0" encoding="utf-8"?>
<ds:datastoreItem xmlns:ds="http://schemas.openxmlformats.org/officeDocument/2006/customXml" ds:itemID="{2F8D8420-A611-424E-BC45-FDD64B8984BF}">
  <ds:schemaRefs>
    <ds:schemaRef ds:uri="http://schemas.microsoft.com/office/2006/metadata/properties"/>
    <ds:schemaRef ds:uri="22fd6914-46d4-4c7e-bbad-46e82841b69d"/>
    <ds:schemaRef ds:uri="http://www.w3.org/XML/1998/namespace"/>
    <ds:schemaRef ds:uri="http://purl.org/dc/elements/1.1/"/>
    <ds:schemaRef ds:uri="09c7c570-01a5-4783-a5d8-c1ec17b8ed46"/>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DE29D083-5931-47A9-ADBD-21CB0DD6D4E1}">
  <ds:schemaRefs>
    <ds:schemaRef ds:uri="09c7c570-01a5-4783-a5d8-c1ec17b8ed46"/>
    <ds:schemaRef ds:uri="22fd6914-46d4-4c7e-bbad-46e82841b6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8</TotalTime>
  <Words>2833</Words>
  <Application>Microsoft Office PowerPoint</Application>
  <PresentationFormat>Widescreen</PresentationFormat>
  <Paragraphs>551</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Arial</vt:lpstr>
      <vt:lpstr>Calibri</vt:lpstr>
      <vt:lpstr>Times</vt:lpstr>
      <vt:lpstr>Wingdings</vt:lpstr>
      <vt:lpstr>2022_CCO_Template</vt:lpstr>
      <vt:lpstr>NSABP B-59/GBG-96-GeparDouze: Phase III Trial of Neoadjuvant CT Plus Atezolizumab Followed by Adjuvant Atezolizumab for Stage II/III TNBC</vt:lpstr>
      <vt:lpstr>About These Slides</vt:lpstr>
      <vt:lpstr>NSABP B-59/GBG-96-GeparDouze: Background</vt:lpstr>
      <vt:lpstr>NSABP B-59/GBG-96-GeparDouze: Study Design</vt:lpstr>
      <vt:lpstr>NSABP B-59/GBG-96-GeparDouze: BL Characteristics</vt:lpstr>
      <vt:lpstr>NSABP B-59/GBG-96-GeparDouze: BL Characteristics by Tumor Factors</vt:lpstr>
      <vt:lpstr>NSABP B-59/GBG-96-GeparDouze: EFS (Primary Endpoint)</vt:lpstr>
      <vt:lpstr>NSABP B-59/GBG-96-GeparDouze: First EFS Events</vt:lpstr>
      <vt:lpstr>NSABP B-59/GBG-96-GeparDouze: EFS by Subgroup</vt:lpstr>
      <vt:lpstr>NSABP B-59/GBG-96-GeparDouze: pCR and OS</vt:lpstr>
      <vt:lpstr>NSABP B-59/GBG-96-GeparDouze:  Safety Summary and Cause of Death</vt:lpstr>
      <vt:lpstr>NSABP B-59/GBG-96-GeparDouze:  Investigators’ Conclusions</vt:lpstr>
      <vt:lpstr>Go Online for More CCO  Coverage of SABCS 2024!</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NSABP B-59/GBG-96-GeparDouze: Phase III Trial of Neoadjuvant CT Plus Atezolizumab Followed by Adjuvant Atezolizumab for Stage II/III TNBC</dc:title>
  <dc:subject/>
  <dc:creator>Preferred Author</dc:creator>
  <cp:keywords/>
  <dc:description/>
  <cp:lastModifiedBy>Natalia Kolenko</cp:lastModifiedBy>
  <cp:revision>2</cp:revision>
  <dcterms:created xsi:type="dcterms:W3CDTF">2024-12-06T00:52:27Z</dcterms:created>
  <dcterms:modified xsi:type="dcterms:W3CDTF">2024-12-18T22:10:40Z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0x010100645D8847D6590B48843E1E6296B9D018</vt:lpwstr>
  </property>
  <property fmtid="{D5CDD505-2E9C-101B-9397-08002B2CF9AE}" pid="3" name="MediaServiceImageTags">
    <vt:lpwstr/>
  </property>
</Properties>
</file>